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8"/>
  </p:handoutMasterIdLst>
  <p:sldIdLst>
    <p:sldId id="256" r:id="rId2"/>
    <p:sldId id="257" r:id="rId3"/>
    <p:sldId id="280" r:id="rId4"/>
    <p:sldId id="258" r:id="rId5"/>
    <p:sldId id="259" r:id="rId6"/>
    <p:sldId id="261" r:id="rId7"/>
    <p:sldId id="262" r:id="rId8"/>
    <p:sldId id="260" r:id="rId9"/>
    <p:sldId id="263" r:id="rId10"/>
    <p:sldId id="264" r:id="rId11"/>
    <p:sldId id="265" r:id="rId12"/>
    <p:sldId id="266" r:id="rId13"/>
    <p:sldId id="267" r:id="rId14"/>
    <p:sldId id="268" r:id="rId15"/>
    <p:sldId id="270" r:id="rId16"/>
    <p:sldId id="269" r:id="rId17"/>
    <p:sldId id="271" r:id="rId18"/>
    <p:sldId id="272" r:id="rId19"/>
    <p:sldId id="278" r:id="rId20"/>
    <p:sldId id="279" r:id="rId21"/>
    <p:sldId id="274" r:id="rId22"/>
    <p:sldId id="273" r:id="rId23"/>
    <p:sldId id="275" r:id="rId24"/>
    <p:sldId id="276" r:id="rId25"/>
    <p:sldId id="277" r:id="rId26"/>
    <p:sldId id="283" r:id="rId27"/>
    <p:sldId id="284" r:id="rId28"/>
    <p:sldId id="285" r:id="rId29"/>
    <p:sldId id="286" r:id="rId30"/>
    <p:sldId id="287" r:id="rId31"/>
    <p:sldId id="288" r:id="rId32"/>
    <p:sldId id="289" r:id="rId33"/>
    <p:sldId id="290" r:id="rId34"/>
    <p:sldId id="291" r:id="rId35"/>
    <p:sldId id="292" r:id="rId36"/>
    <p:sldId id="296" r:id="rId37"/>
    <p:sldId id="297" r:id="rId38"/>
    <p:sldId id="298" r:id="rId39"/>
    <p:sldId id="300" r:id="rId40"/>
    <p:sldId id="301" r:id="rId41"/>
    <p:sldId id="302" r:id="rId42"/>
    <p:sldId id="299" r:id="rId43"/>
    <p:sldId id="303" r:id="rId44"/>
    <p:sldId id="304" r:id="rId45"/>
    <p:sldId id="305" r:id="rId46"/>
    <p:sldId id="306" r:id="rId4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7507F148-89E3-43AB-B8D7-953856EC07AC}" type="datetimeFigureOut">
              <a:rPr lang="en-US" smtClean="0"/>
              <a:t>12/9/2015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FE4AC089-0529-49BE-BABE-6C923E07ADE5}" type="slidenum">
              <a:rPr lang="en-US" smtClean="0"/>
              <a:t>‹#›</a:t>
            </a:fld>
            <a:endParaRPr lang="en-US"/>
          </a:p>
        </p:txBody>
      </p:sp>
    </p:spTree>
    <p:extLst>
      <p:ext uri="{BB962C8B-B14F-4D97-AF65-F5344CB8AC3E}">
        <p14:creationId xmlns:p14="http://schemas.microsoft.com/office/powerpoint/2010/main" val="15173502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94FA4E-5C7D-4776-80B1-5F3127CDBDB7}"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931D7-D829-4C73-A6D4-6819A14DEABD}" type="slidenum">
              <a:rPr lang="en-US" smtClean="0"/>
              <a:t>‹#›</a:t>
            </a:fld>
            <a:endParaRPr lang="en-US"/>
          </a:p>
        </p:txBody>
      </p:sp>
    </p:spTree>
    <p:extLst>
      <p:ext uri="{BB962C8B-B14F-4D97-AF65-F5344CB8AC3E}">
        <p14:creationId xmlns:p14="http://schemas.microsoft.com/office/powerpoint/2010/main" val="4220443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4FA4E-5C7D-4776-80B1-5F3127CDBDB7}"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931D7-D829-4C73-A6D4-6819A14DEABD}" type="slidenum">
              <a:rPr lang="en-US" smtClean="0"/>
              <a:t>‹#›</a:t>
            </a:fld>
            <a:endParaRPr lang="en-US"/>
          </a:p>
        </p:txBody>
      </p:sp>
    </p:spTree>
    <p:extLst>
      <p:ext uri="{BB962C8B-B14F-4D97-AF65-F5344CB8AC3E}">
        <p14:creationId xmlns:p14="http://schemas.microsoft.com/office/powerpoint/2010/main" val="2698583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4FA4E-5C7D-4776-80B1-5F3127CDBDB7}"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931D7-D829-4C73-A6D4-6819A14DEABD}" type="slidenum">
              <a:rPr lang="en-US" smtClean="0"/>
              <a:t>‹#›</a:t>
            </a:fld>
            <a:endParaRPr lang="en-US"/>
          </a:p>
        </p:txBody>
      </p:sp>
    </p:spTree>
    <p:extLst>
      <p:ext uri="{BB962C8B-B14F-4D97-AF65-F5344CB8AC3E}">
        <p14:creationId xmlns:p14="http://schemas.microsoft.com/office/powerpoint/2010/main" val="603589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4FA4E-5C7D-4776-80B1-5F3127CDBDB7}"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931D7-D829-4C73-A6D4-6819A14DEABD}" type="slidenum">
              <a:rPr lang="en-US" smtClean="0"/>
              <a:t>‹#›</a:t>
            </a:fld>
            <a:endParaRPr lang="en-US"/>
          </a:p>
        </p:txBody>
      </p:sp>
    </p:spTree>
    <p:extLst>
      <p:ext uri="{BB962C8B-B14F-4D97-AF65-F5344CB8AC3E}">
        <p14:creationId xmlns:p14="http://schemas.microsoft.com/office/powerpoint/2010/main" val="2057247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94FA4E-5C7D-4776-80B1-5F3127CDBDB7}"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931D7-D829-4C73-A6D4-6819A14DEABD}" type="slidenum">
              <a:rPr lang="en-US" smtClean="0"/>
              <a:t>‹#›</a:t>
            </a:fld>
            <a:endParaRPr lang="en-US"/>
          </a:p>
        </p:txBody>
      </p:sp>
    </p:spTree>
    <p:extLst>
      <p:ext uri="{BB962C8B-B14F-4D97-AF65-F5344CB8AC3E}">
        <p14:creationId xmlns:p14="http://schemas.microsoft.com/office/powerpoint/2010/main" val="352759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94FA4E-5C7D-4776-80B1-5F3127CDBDB7}"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931D7-D829-4C73-A6D4-6819A14DEABD}" type="slidenum">
              <a:rPr lang="en-US" smtClean="0"/>
              <a:t>‹#›</a:t>
            </a:fld>
            <a:endParaRPr lang="en-US"/>
          </a:p>
        </p:txBody>
      </p:sp>
    </p:spTree>
    <p:extLst>
      <p:ext uri="{BB962C8B-B14F-4D97-AF65-F5344CB8AC3E}">
        <p14:creationId xmlns:p14="http://schemas.microsoft.com/office/powerpoint/2010/main" val="1791450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94FA4E-5C7D-4776-80B1-5F3127CDBDB7}" type="datetimeFigureOut">
              <a:rPr lang="en-US" smtClean="0"/>
              <a:t>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6931D7-D829-4C73-A6D4-6819A14DEABD}" type="slidenum">
              <a:rPr lang="en-US" smtClean="0"/>
              <a:t>‹#›</a:t>
            </a:fld>
            <a:endParaRPr lang="en-US"/>
          </a:p>
        </p:txBody>
      </p:sp>
    </p:spTree>
    <p:extLst>
      <p:ext uri="{BB962C8B-B14F-4D97-AF65-F5344CB8AC3E}">
        <p14:creationId xmlns:p14="http://schemas.microsoft.com/office/powerpoint/2010/main" val="3715358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94FA4E-5C7D-4776-80B1-5F3127CDBDB7}" type="datetimeFigureOut">
              <a:rPr lang="en-US" smtClean="0"/>
              <a:t>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6931D7-D829-4C73-A6D4-6819A14DEABD}" type="slidenum">
              <a:rPr lang="en-US" smtClean="0"/>
              <a:t>‹#›</a:t>
            </a:fld>
            <a:endParaRPr lang="en-US"/>
          </a:p>
        </p:txBody>
      </p:sp>
    </p:spTree>
    <p:extLst>
      <p:ext uri="{BB962C8B-B14F-4D97-AF65-F5344CB8AC3E}">
        <p14:creationId xmlns:p14="http://schemas.microsoft.com/office/powerpoint/2010/main" val="1824825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94FA4E-5C7D-4776-80B1-5F3127CDBDB7}" type="datetimeFigureOut">
              <a:rPr lang="en-US" smtClean="0"/>
              <a:t>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6931D7-D829-4C73-A6D4-6819A14DEABD}" type="slidenum">
              <a:rPr lang="en-US" smtClean="0"/>
              <a:t>‹#›</a:t>
            </a:fld>
            <a:endParaRPr lang="en-US"/>
          </a:p>
        </p:txBody>
      </p:sp>
    </p:spTree>
    <p:extLst>
      <p:ext uri="{BB962C8B-B14F-4D97-AF65-F5344CB8AC3E}">
        <p14:creationId xmlns:p14="http://schemas.microsoft.com/office/powerpoint/2010/main" val="3954796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94FA4E-5C7D-4776-80B1-5F3127CDBDB7}"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931D7-D829-4C73-A6D4-6819A14DEABD}" type="slidenum">
              <a:rPr lang="en-US" smtClean="0"/>
              <a:t>‹#›</a:t>
            </a:fld>
            <a:endParaRPr lang="en-US"/>
          </a:p>
        </p:txBody>
      </p:sp>
    </p:spTree>
    <p:extLst>
      <p:ext uri="{BB962C8B-B14F-4D97-AF65-F5344CB8AC3E}">
        <p14:creationId xmlns:p14="http://schemas.microsoft.com/office/powerpoint/2010/main" val="1823952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94FA4E-5C7D-4776-80B1-5F3127CDBDB7}"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931D7-D829-4C73-A6D4-6819A14DEABD}" type="slidenum">
              <a:rPr lang="en-US" smtClean="0"/>
              <a:t>‹#›</a:t>
            </a:fld>
            <a:endParaRPr lang="en-US"/>
          </a:p>
        </p:txBody>
      </p:sp>
    </p:spTree>
    <p:extLst>
      <p:ext uri="{BB962C8B-B14F-4D97-AF65-F5344CB8AC3E}">
        <p14:creationId xmlns:p14="http://schemas.microsoft.com/office/powerpoint/2010/main" val="591647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94FA4E-5C7D-4776-80B1-5F3127CDBDB7}" type="datetimeFigureOut">
              <a:rPr lang="en-US" smtClean="0"/>
              <a:t>12/9/2015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6931D7-D829-4C73-A6D4-6819A14DEABD}" type="slidenum">
              <a:rPr lang="en-US" smtClean="0"/>
              <a:t>‹#›</a:t>
            </a:fld>
            <a:endParaRPr lang="en-US"/>
          </a:p>
        </p:txBody>
      </p:sp>
    </p:spTree>
    <p:extLst>
      <p:ext uri="{BB962C8B-B14F-4D97-AF65-F5344CB8AC3E}">
        <p14:creationId xmlns:p14="http://schemas.microsoft.com/office/powerpoint/2010/main" val="3942061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docs.google.com/document/d/1CvQzyInk8JpjqH3PWWlMMfHMj9G2Le35wkSkZ7b6x9c/edi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docs.google.com/document/d/1CvQzyInk8JpjqH3PWWlMMfHMj9G2Le35wkSkZ7b6x9c/ed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ic.galegroup.com/ic/suic/ReferenceDetailsPage/ReferenceDetailsWindow?failOverType=&amp;query=&amp;prodId=SUIC&amp;windowstate=normal&amp;contentModules=&amp;display-query=&amp;mode=view&amp;displayGroupName=Reference&amp;limiter=&amp;u=merc31934&amp;currPage=&amp;disableHighlighting=false&amp;displayGroups=&amp;sortBy=&amp;source=&amp;search_within_results=&amp;p=SUIC&amp;action=e&amp;catId=&amp;activityType=&amp;scanId=&amp;documentId=GALE|EJ2181500004"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ic.galegroup.com/ic/suic/ReferenceDetailsPage/ReferenceDetailsWindow?failOverType=&amp;query=&amp;prodId=SUIC&amp;windowstate=normal&amp;contentModules=&amp;display-query=&amp;mode=view&amp;displayGroupName=Reference&amp;limiter=&amp;u=merc31934&amp;currPage=&amp;disableHighlighting=false&amp;displayGroups=&amp;sortBy=&amp;source=&amp;search_within_results=&amp;p=SUIC&amp;action=e&amp;catId=&amp;activityType=&amp;scanId=&amp;documentId=GALE|EJ2181500004"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Start-Up - Discussion</a:t>
            </a:r>
            <a:endParaRPr lang="en-US" b="1" dirty="0"/>
          </a:p>
        </p:txBody>
      </p:sp>
      <p:sp>
        <p:nvSpPr>
          <p:cNvPr id="5" name="Content Placeholder 4"/>
          <p:cNvSpPr>
            <a:spLocks noGrp="1"/>
          </p:cNvSpPr>
          <p:nvPr>
            <p:ph idx="1"/>
          </p:nvPr>
        </p:nvSpPr>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sz="3600" b="1" dirty="0" smtClean="0"/>
              <a:t>What are some traditions that your family has during the Winter holiday season? Are there any special family events you attend or hold, traditional foods you eat, etc.?</a:t>
            </a:r>
            <a:endParaRPr lang="en-US" sz="3600" b="1" dirty="0"/>
          </a:p>
        </p:txBody>
      </p:sp>
      <p:sp>
        <p:nvSpPr>
          <p:cNvPr id="6" name="TextBox 5"/>
          <p:cNvSpPr txBox="1"/>
          <p:nvPr/>
        </p:nvSpPr>
        <p:spPr>
          <a:xfrm>
            <a:off x="7239000" y="685800"/>
            <a:ext cx="1295400" cy="369332"/>
          </a:xfrm>
          <a:prstGeom prst="rect">
            <a:avLst/>
          </a:prstGeom>
          <a:noFill/>
        </p:spPr>
        <p:txBody>
          <a:bodyPr wrap="square" rtlCol="0">
            <a:spAutoFit/>
          </a:bodyPr>
          <a:lstStyle/>
          <a:p>
            <a:pPr algn="ctr"/>
            <a:r>
              <a:rPr lang="en-US" b="1" dirty="0" smtClean="0"/>
              <a:t>11/30/15</a:t>
            </a:r>
            <a:endParaRPr lang="en-US" b="1" dirty="0"/>
          </a:p>
        </p:txBody>
      </p:sp>
    </p:spTree>
    <p:extLst>
      <p:ext uri="{BB962C8B-B14F-4D97-AF65-F5344CB8AC3E}">
        <p14:creationId xmlns:p14="http://schemas.microsoft.com/office/powerpoint/2010/main" val="15275349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b="1" dirty="0" smtClean="0"/>
              <a:t>What holiday will you be researching?</a:t>
            </a:r>
          </a:p>
          <a:p>
            <a:pPr marL="0" indent="0" algn="ctr">
              <a:buNone/>
            </a:pPr>
            <a:r>
              <a:rPr lang="en-US" b="1" dirty="0" smtClean="0"/>
              <a:t>What part of the research do you think will be the most interesting: the people, the significance, the origins, or the traditions?</a:t>
            </a:r>
          </a:p>
          <a:p>
            <a:pPr marL="0" indent="0" algn="ctr">
              <a:buNone/>
            </a:pPr>
            <a:r>
              <a:rPr lang="en-US" b="1" dirty="0" smtClean="0"/>
              <a:t>Why do you think so?</a:t>
            </a:r>
            <a:endParaRPr lang="en-US" b="1" dirty="0"/>
          </a:p>
        </p:txBody>
      </p:sp>
    </p:spTree>
    <p:extLst>
      <p:ext uri="{BB962C8B-B14F-4D97-AF65-F5344CB8AC3E}">
        <p14:creationId xmlns:p14="http://schemas.microsoft.com/office/powerpoint/2010/main" val="3606759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Start-Up - Discussion</a:t>
            </a:r>
            <a:endParaRPr lang="en-US" b="1" dirty="0"/>
          </a:p>
        </p:txBody>
      </p:sp>
      <p:sp>
        <p:nvSpPr>
          <p:cNvPr id="5" name="Content Placeholder 4"/>
          <p:cNvSpPr>
            <a:spLocks noGrp="1"/>
          </p:cNvSpPr>
          <p:nvPr>
            <p:ph idx="1"/>
          </p:nvPr>
        </p:nvSpPr>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sz="3600" b="1" dirty="0" smtClean="0"/>
              <a:t>What holiday did you choose? Had you ever heard of it before? Do you think it will be easy or difficult to find information you can use in research?</a:t>
            </a:r>
            <a:endParaRPr lang="en-US" sz="3600" b="1" dirty="0"/>
          </a:p>
        </p:txBody>
      </p:sp>
      <p:sp>
        <p:nvSpPr>
          <p:cNvPr id="6" name="TextBox 5"/>
          <p:cNvSpPr txBox="1"/>
          <p:nvPr/>
        </p:nvSpPr>
        <p:spPr>
          <a:xfrm>
            <a:off x="7239000" y="685800"/>
            <a:ext cx="1295400" cy="369332"/>
          </a:xfrm>
          <a:prstGeom prst="rect">
            <a:avLst/>
          </a:prstGeom>
          <a:noFill/>
        </p:spPr>
        <p:txBody>
          <a:bodyPr wrap="square" rtlCol="0">
            <a:spAutoFit/>
          </a:bodyPr>
          <a:lstStyle/>
          <a:p>
            <a:pPr algn="ctr"/>
            <a:r>
              <a:rPr lang="en-US" b="1" dirty="0" smtClean="0"/>
              <a:t>12/1/15</a:t>
            </a:r>
            <a:endParaRPr lang="en-US" b="1" dirty="0"/>
          </a:p>
        </p:txBody>
      </p:sp>
    </p:spTree>
    <p:extLst>
      <p:ext uri="{BB962C8B-B14F-4D97-AF65-F5344CB8AC3E}">
        <p14:creationId xmlns:p14="http://schemas.microsoft.com/office/powerpoint/2010/main" val="40444676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868362"/>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57200" y="1066800"/>
            <a:ext cx="8229600" cy="5135563"/>
          </a:xfrm>
        </p:spPr>
        <p:txBody>
          <a:bodyPr>
            <a:normAutofit/>
          </a:bodyPr>
          <a:lstStyle/>
          <a:p>
            <a:pPr marL="0" indent="0" algn="ctr">
              <a:buNone/>
            </a:pPr>
            <a:r>
              <a:rPr lang="en-US" sz="3600" b="1" dirty="0" smtClean="0"/>
              <a:t>NOW WRITE ABOUT WHAT YOUR PARTNER HAD TO SAY…</a:t>
            </a:r>
          </a:p>
          <a:p>
            <a:pPr marL="0" indent="0" algn="ctr">
              <a:buNone/>
            </a:pPr>
            <a:endParaRPr lang="en-US" sz="2000" b="1" dirty="0"/>
          </a:p>
          <a:p>
            <a:pPr marL="0" indent="0" algn="ctr">
              <a:buNone/>
            </a:pPr>
            <a:r>
              <a:rPr lang="en-US" sz="3600" b="1" dirty="0" smtClean="0"/>
              <a:t>What holiday did they draw? Had they ever heard of it before? Do they think it will be easy or difficult to find information they can use in research?</a:t>
            </a:r>
          </a:p>
        </p:txBody>
      </p:sp>
    </p:spTree>
    <p:extLst>
      <p:ext uri="{BB962C8B-B14F-4D97-AF65-F5344CB8AC3E}">
        <p14:creationId xmlns:p14="http://schemas.microsoft.com/office/powerpoint/2010/main" val="7601140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Hints for Source Searching</a:t>
            </a:r>
            <a:endParaRPr lang="en-US" b="1" dirty="0"/>
          </a:p>
        </p:txBody>
      </p:sp>
      <p:sp>
        <p:nvSpPr>
          <p:cNvPr id="3" name="Content Placeholder 2"/>
          <p:cNvSpPr>
            <a:spLocks noGrp="1"/>
          </p:cNvSpPr>
          <p:nvPr>
            <p:ph idx="1"/>
          </p:nvPr>
        </p:nvSpPr>
        <p:spPr>
          <a:xfrm>
            <a:off x="457200" y="1143000"/>
            <a:ext cx="8229600" cy="5562600"/>
          </a:xfrm>
        </p:spPr>
        <p:txBody>
          <a:bodyPr/>
          <a:lstStyle/>
          <a:p>
            <a:r>
              <a:rPr lang="en-US" b="1" dirty="0" smtClean="0"/>
              <a:t>You are going to have to READ the articles before you start testing them for credibility! A credible source may still not have the information you need.</a:t>
            </a:r>
          </a:p>
          <a:p>
            <a:r>
              <a:rPr lang="en-US" b="1" dirty="0" smtClean="0"/>
              <a:t>Start with the Library Databases</a:t>
            </a:r>
          </a:p>
          <a:p>
            <a:pPr lvl="1"/>
            <a:r>
              <a:rPr lang="en-US" b="1" dirty="0" smtClean="0"/>
              <a:t>ONE source MUST come from a Library Database, but that does not mean you can’t use MORE THAN ONE from a Database.</a:t>
            </a:r>
          </a:p>
          <a:p>
            <a:pPr lvl="1"/>
            <a:r>
              <a:rPr lang="en-US" b="1" dirty="0" smtClean="0"/>
              <a:t>Remember, the database sources are GUARANTEED to pass the CRAAP Test AND the citation is given to you in proper format.</a:t>
            </a:r>
          </a:p>
        </p:txBody>
      </p:sp>
    </p:spTree>
    <p:extLst>
      <p:ext uri="{BB962C8B-B14F-4D97-AF65-F5344CB8AC3E}">
        <p14:creationId xmlns:p14="http://schemas.microsoft.com/office/powerpoint/2010/main" val="121477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Hints for Source Searching</a:t>
            </a:r>
            <a:endParaRPr lang="en-US" b="1" dirty="0"/>
          </a:p>
        </p:txBody>
      </p:sp>
      <p:sp>
        <p:nvSpPr>
          <p:cNvPr id="3" name="Content Placeholder 2"/>
          <p:cNvSpPr>
            <a:spLocks noGrp="1"/>
          </p:cNvSpPr>
          <p:nvPr>
            <p:ph idx="1"/>
          </p:nvPr>
        </p:nvSpPr>
        <p:spPr>
          <a:xfrm>
            <a:off x="457200" y="914400"/>
            <a:ext cx="8229600" cy="5562600"/>
          </a:xfrm>
        </p:spPr>
        <p:txBody>
          <a:bodyPr>
            <a:normAutofit lnSpcReduction="10000"/>
          </a:bodyPr>
          <a:lstStyle/>
          <a:p>
            <a:r>
              <a:rPr lang="en-US" b="1" dirty="0" smtClean="0"/>
              <a:t>NO WIKIPEDIA…but…</a:t>
            </a:r>
          </a:p>
          <a:p>
            <a:pPr lvl="1"/>
            <a:r>
              <a:rPr lang="en-US" b="1" dirty="0" smtClean="0"/>
              <a:t>Wikipedia still has potential value. You can evaluate and possibly use the REFERENCES used to write the Wikipedia article.</a:t>
            </a:r>
          </a:p>
          <a:p>
            <a:r>
              <a:rPr lang="en-US" sz="3000" b="1" dirty="0" smtClean="0"/>
              <a:t>Remember, all you need is ONE good quote or ONE paraphrased/summarized sentence  from a source to be able to claim it as one of your THREE sources…BUT…it’s always better to find/use sources that give you A LOT of information to work with!</a:t>
            </a:r>
          </a:p>
          <a:p>
            <a:r>
              <a:rPr lang="en-US" sz="3000" b="1" dirty="0" smtClean="0"/>
              <a:t>Remember to FOCUS on the questions that you are required to answer in your writing!</a:t>
            </a:r>
          </a:p>
        </p:txBody>
      </p:sp>
    </p:spTree>
    <p:extLst>
      <p:ext uri="{BB962C8B-B14F-4D97-AF65-F5344CB8AC3E}">
        <p14:creationId xmlns:p14="http://schemas.microsoft.com/office/powerpoint/2010/main" val="1955962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Winter Holiday Research</a:t>
            </a:r>
            <a:endParaRPr lang="en-US" b="1" dirty="0"/>
          </a:p>
        </p:txBody>
      </p:sp>
      <p:sp>
        <p:nvSpPr>
          <p:cNvPr id="3" name="Content Placeholder 2"/>
          <p:cNvSpPr>
            <a:spLocks noGrp="1"/>
          </p:cNvSpPr>
          <p:nvPr>
            <p:ph idx="1"/>
          </p:nvPr>
        </p:nvSpPr>
        <p:spPr>
          <a:xfrm>
            <a:off x="457200" y="838200"/>
            <a:ext cx="8229600" cy="5867400"/>
          </a:xfrm>
        </p:spPr>
        <p:txBody>
          <a:bodyPr>
            <a:normAutofit fontScale="92500" lnSpcReduction="10000"/>
          </a:bodyPr>
          <a:lstStyle/>
          <a:p>
            <a:r>
              <a:rPr lang="en-US" b="1" dirty="0" smtClean="0"/>
              <a:t>Your research paper must answer all of the following questions:</a:t>
            </a:r>
          </a:p>
          <a:p>
            <a:pPr lvl="1"/>
            <a:r>
              <a:rPr lang="en-US" b="1" dirty="0" smtClean="0"/>
              <a:t>Who celebrated or still celebrates the holiday?</a:t>
            </a:r>
          </a:p>
          <a:p>
            <a:pPr lvl="2"/>
            <a:r>
              <a:rPr lang="en-US" b="1" dirty="0" smtClean="0"/>
              <a:t>What cultural, ethnic, or religious group celebrates the holiday?</a:t>
            </a:r>
          </a:p>
          <a:p>
            <a:pPr lvl="1"/>
            <a:r>
              <a:rPr lang="en-US" b="1" dirty="0" smtClean="0"/>
              <a:t>What is the cultural or religious significance of the holiday?</a:t>
            </a:r>
          </a:p>
          <a:p>
            <a:pPr lvl="2"/>
            <a:r>
              <a:rPr lang="en-US" b="1" dirty="0" smtClean="0"/>
              <a:t>What is its meaning to the people who celebrate it?</a:t>
            </a:r>
          </a:p>
          <a:p>
            <a:pPr lvl="2"/>
            <a:r>
              <a:rPr lang="en-US" b="1" dirty="0" smtClean="0"/>
              <a:t>Why is it important to them?</a:t>
            </a:r>
          </a:p>
          <a:p>
            <a:pPr lvl="1"/>
            <a:r>
              <a:rPr lang="en-US" b="1" dirty="0" smtClean="0"/>
              <a:t>How and when did the holiday first begin?</a:t>
            </a:r>
          </a:p>
          <a:p>
            <a:pPr lvl="2"/>
            <a:r>
              <a:rPr lang="en-US" b="1" dirty="0" smtClean="0"/>
              <a:t>What is the origin of the holiday? How did it begin?</a:t>
            </a:r>
          </a:p>
          <a:p>
            <a:pPr lvl="2"/>
            <a:r>
              <a:rPr lang="en-US" b="1" dirty="0" smtClean="0"/>
              <a:t>When did people begin celebrating it?</a:t>
            </a:r>
          </a:p>
          <a:p>
            <a:pPr lvl="1"/>
            <a:r>
              <a:rPr lang="en-US" b="1" dirty="0" smtClean="0"/>
              <a:t>What traditions are associated with the holiday?</a:t>
            </a:r>
          </a:p>
          <a:p>
            <a:pPr lvl="2"/>
            <a:r>
              <a:rPr lang="en-US" b="1" dirty="0" smtClean="0"/>
              <a:t>Foods, colors, clothing, actions, rituals, songs, etc.</a:t>
            </a:r>
            <a:endParaRPr lang="en-US" b="1" dirty="0"/>
          </a:p>
        </p:txBody>
      </p:sp>
    </p:spTree>
    <p:extLst>
      <p:ext uri="{BB962C8B-B14F-4D97-AF65-F5344CB8AC3E}">
        <p14:creationId xmlns:p14="http://schemas.microsoft.com/office/powerpoint/2010/main" val="4035310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066800"/>
            <a:ext cx="8229600" cy="4525963"/>
          </a:xfrm>
        </p:spPr>
        <p:txBody>
          <a:bodyPr/>
          <a:lstStyle/>
          <a:p>
            <a:pPr marL="0" indent="0" algn="ctr">
              <a:buNone/>
            </a:pPr>
            <a:endParaRPr lang="en-US" dirty="0" smtClean="0"/>
          </a:p>
          <a:p>
            <a:pPr marL="0" indent="0" algn="ctr">
              <a:buNone/>
            </a:pPr>
            <a:r>
              <a:rPr lang="en-US" b="1" dirty="0" smtClean="0"/>
              <a:t>How many RELEVANT, CREDIBLE SOURCES were you able to find today?</a:t>
            </a:r>
          </a:p>
          <a:p>
            <a:pPr marL="0" indent="0" algn="ctr">
              <a:buNone/>
            </a:pPr>
            <a:r>
              <a:rPr lang="en-US" b="1" dirty="0" smtClean="0"/>
              <a:t>Where did you find them (Library database, google search, </a:t>
            </a:r>
            <a:r>
              <a:rPr lang="en-US" b="1" dirty="0"/>
              <a:t>W</a:t>
            </a:r>
            <a:r>
              <a:rPr lang="en-US" b="1" dirty="0" smtClean="0"/>
              <a:t>ikipedia references)?</a:t>
            </a:r>
          </a:p>
          <a:p>
            <a:pPr marL="0" indent="0" algn="ctr">
              <a:buNone/>
            </a:pPr>
            <a:r>
              <a:rPr lang="en-US" b="1" dirty="0" smtClean="0"/>
              <a:t>What questions did they answer for your research?</a:t>
            </a:r>
            <a:endParaRPr lang="en-US" b="1" dirty="0"/>
          </a:p>
        </p:txBody>
      </p:sp>
    </p:spTree>
    <p:extLst>
      <p:ext uri="{BB962C8B-B14F-4D97-AF65-F5344CB8AC3E}">
        <p14:creationId xmlns:p14="http://schemas.microsoft.com/office/powerpoint/2010/main" val="37160701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Start-Up - Discussion</a:t>
            </a:r>
            <a:endParaRPr lang="en-US" b="1" dirty="0"/>
          </a:p>
        </p:txBody>
      </p:sp>
      <p:sp>
        <p:nvSpPr>
          <p:cNvPr id="5" name="Content Placeholder 4"/>
          <p:cNvSpPr>
            <a:spLocks noGrp="1"/>
          </p:cNvSpPr>
          <p:nvPr>
            <p:ph idx="1"/>
          </p:nvPr>
        </p:nvSpPr>
        <p:spPr>
          <a:xfrm>
            <a:off x="457200" y="1295400"/>
            <a:ext cx="8229600" cy="4525963"/>
          </a:xfrm>
        </p:spPr>
        <p:txBody>
          <a:bodyPr>
            <a:normAutofit/>
          </a:bodyPr>
          <a:lstStyle/>
          <a:p>
            <a:pPr marL="0" indent="0" algn="ctr">
              <a:buNone/>
            </a:pPr>
            <a:r>
              <a:rPr lang="en-US" sz="2700" b="1" dirty="0" smtClean="0"/>
              <a:t>With your HORIZONTAL PARTNER, discuss the following:</a:t>
            </a:r>
          </a:p>
          <a:p>
            <a:pPr marL="0" indent="0" algn="ctr">
              <a:buNone/>
            </a:pPr>
            <a:endParaRPr lang="en-US" b="1" dirty="0"/>
          </a:p>
          <a:p>
            <a:pPr marL="0" indent="0" algn="ctr">
              <a:buNone/>
            </a:pPr>
            <a:r>
              <a:rPr lang="en-US" b="1" dirty="0" smtClean="0"/>
              <a:t>How many of the four guiding questions have you found answers to? </a:t>
            </a:r>
          </a:p>
          <a:p>
            <a:pPr marL="0" indent="0" algn="ctr">
              <a:buNone/>
            </a:pPr>
            <a:r>
              <a:rPr lang="en-US" b="1" dirty="0" smtClean="0"/>
              <a:t>Have you recorded those answers anywhere (taken notes)?</a:t>
            </a:r>
          </a:p>
          <a:p>
            <a:pPr marL="0" indent="0" algn="ctr">
              <a:buNone/>
            </a:pPr>
            <a:r>
              <a:rPr lang="en-US" b="1" dirty="0" smtClean="0"/>
              <a:t>Why do you think it might be helpful to take notes on what you have found?</a:t>
            </a:r>
            <a:endParaRPr lang="en-US" b="1" dirty="0"/>
          </a:p>
          <a:p>
            <a:pPr marL="0" indent="0" algn="ctr">
              <a:buNone/>
            </a:pPr>
            <a:endParaRPr lang="en-US" sz="3600" b="1" dirty="0"/>
          </a:p>
        </p:txBody>
      </p:sp>
      <p:sp>
        <p:nvSpPr>
          <p:cNvPr id="6" name="TextBox 5"/>
          <p:cNvSpPr txBox="1"/>
          <p:nvPr/>
        </p:nvSpPr>
        <p:spPr>
          <a:xfrm>
            <a:off x="7239000" y="685800"/>
            <a:ext cx="1295400" cy="369332"/>
          </a:xfrm>
          <a:prstGeom prst="rect">
            <a:avLst/>
          </a:prstGeom>
          <a:noFill/>
        </p:spPr>
        <p:txBody>
          <a:bodyPr wrap="square" rtlCol="0">
            <a:spAutoFit/>
          </a:bodyPr>
          <a:lstStyle/>
          <a:p>
            <a:pPr algn="ctr"/>
            <a:r>
              <a:rPr lang="en-US" b="1" dirty="0" smtClean="0"/>
              <a:t>12/3/15</a:t>
            </a:r>
            <a:endParaRPr lang="en-US" b="1" dirty="0"/>
          </a:p>
        </p:txBody>
      </p:sp>
    </p:spTree>
    <p:extLst>
      <p:ext uri="{BB962C8B-B14F-4D97-AF65-F5344CB8AC3E}">
        <p14:creationId xmlns:p14="http://schemas.microsoft.com/office/powerpoint/2010/main" val="28425001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868362"/>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57200" y="1066800"/>
            <a:ext cx="8229600" cy="5135563"/>
          </a:xfrm>
        </p:spPr>
        <p:txBody>
          <a:bodyPr>
            <a:normAutofit/>
          </a:bodyPr>
          <a:lstStyle/>
          <a:p>
            <a:pPr marL="0" indent="0" algn="ctr">
              <a:buNone/>
            </a:pPr>
            <a:r>
              <a:rPr lang="en-US" sz="2800" b="1" dirty="0" smtClean="0"/>
              <a:t>Now write about it!</a:t>
            </a:r>
          </a:p>
          <a:p>
            <a:pPr marL="0" indent="0" algn="ctr">
              <a:buNone/>
            </a:pPr>
            <a:endParaRPr lang="en-US" sz="1800" b="1" dirty="0" smtClean="0"/>
          </a:p>
          <a:p>
            <a:pPr marL="0" indent="0" algn="ctr">
              <a:buNone/>
            </a:pPr>
            <a:r>
              <a:rPr lang="en-US" b="1" dirty="0" smtClean="0"/>
              <a:t>How many of the four guiding questions have you found answers to? </a:t>
            </a:r>
          </a:p>
          <a:p>
            <a:pPr marL="0" indent="0" algn="ctr">
              <a:buNone/>
            </a:pPr>
            <a:r>
              <a:rPr lang="en-US" b="1" dirty="0" smtClean="0"/>
              <a:t>Have you recorded those answers anywhere (taken notes)?</a:t>
            </a:r>
          </a:p>
          <a:p>
            <a:pPr marL="0" indent="0" algn="ctr">
              <a:buNone/>
            </a:pPr>
            <a:r>
              <a:rPr lang="en-US" b="1" dirty="0" smtClean="0"/>
              <a:t>Why do you think it might be helpful to take notes on what you have found?</a:t>
            </a:r>
          </a:p>
        </p:txBody>
      </p:sp>
    </p:spTree>
    <p:extLst>
      <p:ext uri="{BB962C8B-B14F-4D97-AF65-F5344CB8AC3E}">
        <p14:creationId xmlns:p14="http://schemas.microsoft.com/office/powerpoint/2010/main" val="13092476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1066800"/>
            <a:ext cx="8229600" cy="5410200"/>
          </a:xfrm>
        </p:spPr>
        <p:txBody>
          <a:bodyPr>
            <a:normAutofit/>
          </a:bodyPr>
          <a:lstStyle/>
          <a:p>
            <a:pPr marL="0" indent="0" algn="ctr">
              <a:buNone/>
            </a:pPr>
            <a:r>
              <a:rPr lang="en-US" sz="2800" b="1" dirty="0" smtClean="0"/>
              <a:t>By the end of the lesson, students will be able to:</a:t>
            </a:r>
          </a:p>
          <a:p>
            <a:pPr marL="0" indent="0" algn="ctr">
              <a:buNone/>
            </a:pPr>
            <a:endParaRPr lang="en-US" sz="1200" b="1" dirty="0" smtClean="0"/>
          </a:p>
          <a:p>
            <a:pPr marL="0" indent="0" algn="ctr">
              <a:buNone/>
            </a:pPr>
            <a:r>
              <a:rPr lang="en-US" sz="3000" b="1" dirty="0" smtClean="0"/>
              <a:t>Conduct a short research project to include: gathering relevant information from multiple sources, using advanced searches effectively, assessing the credibility and usefulness of the information, and writing an informative, explanatory paper based on research that conveys the information clearly and effectively.</a:t>
            </a:r>
          </a:p>
          <a:p>
            <a:pPr marL="0" indent="0" algn="ctr">
              <a:buNone/>
            </a:pPr>
            <a:endParaRPr lang="en-US" sz="3000" b="1" dirty="0" smtClean="0"/>
          </a:p>
          <a:p>
            <a:pPr marL="0" indent="0" algn="ctr">
              <a:buNone/>
            </a:pPr>
            <a:r>
              <a:rPr lang="en-US" sz="2000" b="1" dirty="0" smtClean="0"/>
              <a:t>CCSS.ELA-LITERACY.W.9-10.2, CCSS.ELA-LITERACY.W.9-10.7,</a:t>
            </a:r>
          </a:p>
          <a:p>
            <a:pPr marL="0" indent="0" algn="ctr">
              <a:buNone/>
            </a:pPr>
            <a:r>
              <a:rPr lang="en-US" sz="2000" b="1" dirty="0" smtClean="0"/>
              <a:t>CCSS.ELA-LITERACY.W.9-10.8, CCSS.ELA-LITERACY.RI.9-10.1</a:t>
            </a:r>
            <a:endParaRPr lang="en-US" sz="2000" b="1" dirty="0"/>
          </a:p>
        </p:txBody>
      </p:sp>
    </p:spTree>
    <p:extLst>
      <p:ext uri="{BB962C8B-B14F-4D97-AF65-F5344CB8AC3E}">
        <p14:creationId xmlns:p14="http://schemas.microsoft.com/office/powerpoint/2010/main" val="3353155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Start-Up - Writing</a:t>
            </a:r>
            <a:endParaRPr lang="en-US" b="1" dirty="0"/>
          </a:p>
        </p:txBody>
      </p:sp>
      <p:sp>
        <p:nvSpPr>
          <p:cNvPr id="5" name="Content Placeholder 4"/>
          <p:cNvSpPr>
            <a:spLocks noGrp="1"/>
          </p:cNvSpPr>
          <p:nvPr>
            <p:ph idx="1"/>
          </p:nvPr>
        </p:nvSpPr>
        <p:spPr/>
        <p:txBody>
          <a:bodyPr>
            <a:normAutofit/>
          </a:bodyPr>
          <a:lstStyle/>
          <a:p>
            <a:pPr marL="0" indent="0" algn="ctr">
              <a:buNone/>
            </a:pPr>
            <a:endParaRPr lang="en-US" sz="2800" b="1" dirty="0"/>
          </a:p>
          <a:p>
            <a:pPr marL="0" indent="0" algn="ctr">
              <a:buNone/>
            </a:pPr>
            <a:r>
              <a:rPr lang="en-US" sz="3600" b="1" dirty="0" smtClean="0"/>
              <a:t>What are some traditions that your family has during the Winter holiday season? Are there any special family events you have, traditional foods you eat, etc.?</a:t>
            </a:r>
            <a:endParaRPr lang="en-US" sz="3600" b="1" dirty="0"/>
          </a:p>
        </p:txBody>
      </p:sp>
    </p:spTree>
    <p:extLst>
      <p:ext uri="{BB962C8B-B14F-4D97-AF65-F5344CB8AC3E}">
        <p14:creationId xmlns:p14="http://schemas.microsoft.com/office/powerpoint/2010/main" val="37538003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Today’s Objective</a:t>
            </a:r>
            <a:endParaRPr lang="en-US" b="1" dirty="0"/>
          </a:p>
        </p:txBody>
      </p:sp>
      <p:sp>
        <p:nvSpPr>
          <p:cNvPr id="3" name="Content Placeholder 2"/>
          <p:cNvSpPr>
            <a:spLocks noGrp="1"/>
          </p:cNvSpPr>
          <p:nvPr>
            <p:ph idx="1"/>
          </p:nvPr>
        </p:nvSpPr>
        <p:spPr/>
        <p:txBody>
          <a:bodyPr>
            <a:normAutofit lnSpcReduction="10000"/>
          </a:bodyPr>
          <a:lstStyle/>
          <a:p>
            <a:pPr marL="0" indent="0" algn="ctr">
              <a:buNone/>
            </a:pPr>
            <a:r>
              <a:rPr lang="en-US" sz="2800" b="1" dirty="0" smtClean="0"/>
              <a:t>By the end of the period, students will be able to:</a:t>
            </a:r>
          </a:p>
          <a:p>
            <a:pPr marL="0" indent="0" algn="ctr">
              <a:buNone/>
            </a:pPr>
            <a:endParaRPr lang="en-US" sz="1200" b="1" dirty="0" smtClean="0"/>
          </a:p>
          <a:p>
            <a:pPr marL="0" indent="0" algn="ctr">
              <a:buNone/>
            </a:pPr>
            <a:r>
              <a:rPr lang="en-US" b="1" dirty="0" smtClean="0"/>
              <a:t>Understand and express in conversation and in writing the value of note taking as it applies to research. Use the note taking sheet provided to begin extracting information from the credible sources they have found.</a:t>
            </a:r>
          </a:p>
          <a:p>
            <a:pPr marL="0" indent="0" algn="ctr">
              <a:buNone/>
            </a:pPr>
            <a:endParaRPr lang="en-US" b="1" dirty="0"/>
          </a:p>
          <a:p>
            <a:pPr marL="0" indent="0" algn="ctr">
              <a:buNone/>
            </a:pPr>
            <a:r>
              <a:rPr lang="en-US" sz="2600" b="1" dirty="0" smtClean="0"/>
              <a:t>CCSS.ELA-LITERACY.RI.9-10.1, CCSS.ELA-LITERACY.W.9-10.6, CCSS.ELA-LITERACY.W.9-10.8, CCSS.ELA-LITERACY.W.9-10.9</a:t>
            </a:r>
            <a:endParaRPr lang="en-US" sz="2600" b="1" dirty="0"/>
          </a:p>
        </p:txBody>
      </p:sp>
    </p:spTree>
    <p:extLst>
      <p:ext uri="{BB962C8B-B14F-4D97-AF65-F5344CB8AC3E}">
        <p14:creationId xmlns:p14="http://schemas.microsoft.com/office/powerpoint/2010/main" val="18302799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Note Taking on Sources</a:t>
            </a:r>
            <a:endParaRPr lang="en-US" b="1" dirty="0"/>
          </a:p>
        </p:txBody>
      </p:sp>
      <p:sp>
        <p:nvSpPr>
          <p:cNvPr id="3" name="Content Placeholder 2"/>
          <p:cNvSpPr>
            <a:spLocks noGrp="1"/>
          </p:cNvSpPr>
          <p:nvPr>
            <p:ph idx="1"/>
          </p:nvPr>
        </p:nvSpPr>
        <p:spPr>
          <a:xfrm>
            <a:off x="457200" y="990600"/>
            <a:ext cx="8229600" cy="5486400"/>
          </a:xfrm>
        </p:spPr>
        <p:txBody>
          <a:bodyPr>
            <a:normAutofit fontScale="92500" lnSpcReduction="10000"/>
          </a:bodyPr>
          <a:lstStyle/>
          <a:p>
            <a:r>
              <a:rPr lang="en-US" b="1" dirty="0" smtClean="0"/>
              <a:t>Note Taking can make the job of writing the research paper easier in several ways:</a:t>
            </a:r>
          </a:p>
          <a:p>
            <a:pPr lvl="1"/>
            <a:r>
              <a:rPr lang="en-US" b="1" dirty="0" smtClean="0"/>
              <a:t>It helps you to sort the information in the source into what you need and what you don’t need.</a:t>
            </a:r>
          </a:p>
          <a:p>
            <a:pPr lvl="1"/>
            <a:r>
              <a:rPr lang="en-US" b="1" dirty="0" smtClean="0"/>
              <a:t>It allows you to organize your information before attempting to put it in paragraph form.</a:t>
            </a:r>
          </a:p>
          <a:p>
            <a:pPr lvl="1"/>
            <a:r>
              <a:rPr lang="en-US" b="1" dirty="0" smtClean="0"/>
              <a:t>It allows you to focus on individual pieces of information from your sources to make sure that you are PARAPHRASING or SUMMARIZING and not PATCH WRITING or PLAGIARIZING!</a:t>
            </a:r>
          </a:p>
          <a:p>
            <a:pPr lvl="1"/>
            <a:r>
              <a:rPr lang="en-US" b="1" dirty="0" smtClean="0"/>
              <a:t>It helps you keep track of which information came from which source so that you can be sure to CITE IT PROPERLY!</a:t>
            </a:r>
          </a:p>
          <a:p>
            <a:endParaRPr lang="en-US" dirty="0"/>
          </a:p>
        </p:txBody>
      </p:sp>
    </p:spTree>
    <p:extLst>
      <p:ext uri="{BB962C8B-B14F-4D97-AF65-F5344CB8AC3E}">
        <p14:creationId xmlns:p14="http://schemas.microsoft.com/office/powerpoint/2010/main" val="211197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Note Taking on Sources</a:t>
            </a:r>
            <a:endParaRPr lang="en-US" b="1" dirty="0"/>
          </a:p>
        </p:txBody>
      </p:sp>
      <p:sp>
        <p:nvSpPr>
          <p:cNvPr id="3" name="Content Placeholder 2"/>
          <p:cNvSpPr>
            <a:spLocks noGrp="1"/>
          </p:cNvSpPr>
          <p:nvPr>
            <p:ph idx="1"/>
          </p:nvPr>
        </p:nvSpPr>
        <p:spPr>
          <a:xfrm>
            <a:off x="457200" y="1066800"/>
            <a:ext cx="8229600" cy="5562600"/>
          </a:xfrm>
        </p:spPr>
        <p:txBody>
          <a:bodyPr>
            <a:normAutofit lnSpcReduction="10000"/>
          </a:bodyPr>
          <a:lstStyle/>
          <a:p>
            <a:r>
              <a:rPr lang="en-US" b="1" dirty="0" smtClean="0"/>
              <a:t>Once you have some credible sources that you can use, you need to begin the process of extracting the information you need from them.</a:t>
            </a:r>
          </a:p>
          <a:p>
            <a:r>
              <a:rPr lang="en-US" b="1" dirty="0" smtClean="0"/>
              <a:t>The easiest way to do that is to use some sort of note taking sheet.</a:t>
            </a:r>
          </a:p>
          <a:p>
            <a:r>
              <a:rPr lang="en-US" b="1" dirty="0" smtClean="0"/>
              <a:t>The note taking sheet I have provided for you will help you to be sure you have all of the information you need and to organize that information in a way that will make it easier to use.</a:t>
            </a:r>
          </a:p>
        </p:txBody>
      </p:sp>
    </p:spTree>
    <p:extLst>
      <p:ext uri="{BB962C8B-B14F-4D97-AF65-F5344CB8AC3E}">
        <p14:creationId xmlns:p14="http://schemas.microsoft.com/office/powerpoint/2010/main" val="2393226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Note Taking on Sources</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Open up Google Classroom. </a:t>
            </a:r>
          </a:p>
          <a:p>
            <a:r>
              <a:rPr lang="en-US" b="1" dirty="0" smtClean="0"/>
              <a:t>At the top of your page, you will find a new assignment titled “Winter Holiday Research – Note Taking Sheet.” </a:t>
            </a:r>
            <a:r>
              <a:rPr lang="en-US" b="1" dirty="0" smtClean="0">
                <a:hlinkClick r:id="rId2"/>
              </a:rPr>
              <a:t>Open it.</a:t>
            </a:r>
            <a:endParaRPr lang="en-US" b="1" dirty="0" smtClean="0"/>
          </a:p>
          <a:p>
            <a:r>
              <a:rPr lang="en-US" b="1" dirty="0" smtClean="0"/>
              <a:t>As you can see, it is organized by the guiding questions you are attempting to answer through your research.</a:t>
            </a:r>
          </a:p>
          <a:p>
            <a:r>
              <a:rPr lang="en-US" b="1" dirty="0" smtClean="0"/>
              <a:t>Taking notes in this way will help you to be sure you have all the information you need for your writing.</a:t>
            </a:r>
          </a:p>
        </p:txBody>
      </p:sp>
    </p:spTree>
    <p:extLst>
      <p:ext uri="{BB962C8B-B14F-4D97-AF65-F5344CB8AC3E}">
        <p14:creationId xmlns:p14="http://schemas.microsoft.com/office/powerpoint/2010/main" val="3887562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Note Taking on Sources</a:t>
            </a:r>
            <a:endParaRPr lang="en-US" b="1" dirty="0"/>
          </a:p>
        </p:txBody>
      </p:sp>
      <p:sp>
        <p:nvSpPr>
          <p:cNvPr id="3" name="Content Placeholder 2"/>
          <p:cNvSpPr>
            <a:spLocks noGrp="1"/>
          </p:cNvSpPr>
          <p:nvPr>
            <p:ph idx="1"/>
          </p:nvPr>
        </p:nvSpPr>
        <p:spPr>
          <a:xfrm>
            <a:off x="457200" y="1066800"/>
            <a:ext cx="8229600" cy="5562600"/>
          </a:xfrm>
        </p:spPr>
        <p:txBody>
          <a:bodyPr>
            <a:normAutofit fontScale="92500" lnSpcReduction="10000"/>
          </a:bodyPr>
          <a:lstStyle/>
          <a:p>
            <a:pPr marL="0" indent="0" algn="ctr">
              <a:buNone/>
            </a:pPr>
            <a:r>
              <a:rPr lang="en-US" sz="6600" b="1" dirty="0" smtClean="0"/>
              <a:t>Your completed note taking sheets are DUE by NEXT THURSDAY!</a:t>
            </a:r>
          </a:p>
          <a:p>
            <a:pPr marL="0" indent="0" algn="ctr">
              <a:buNone/>
            </a:pPr>
            <a:endParaRPr lang="en-US" sz="6600" b="1" dirty="0" smtClean="0"/>
          </a:p>
          <a:p>
            <a:pPr marL="0" indent="0" algn="ctr">
              <a:buNone/>
            </a:pPr>
            <a:r>
              <a:rPr lang="en-US" sz="4000" b="1" dirty="0" smtClean="0"/>
              <a:t>You have the remainder of the period to continue searching for sources and/or begin the note taking process.</a:t>
            </a:r>
          </a:p>
        </p:txBody>
      </p:sp>
    </p:spTree>
    <p:extLst>
      <p:ext uri="{BB962C8B-B14F-4D97-AF65-F5344CB8AC3E}">
        <p14:creationId xmlns:p14="http://schemas.microsoft.com/office/powerpoint/2010/main" val="295336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r>
              <a:rPr lang="en-US" b="1" smtClean="0"/>
              <a:t>How </a:t>
            </a:r>
            <a:r>
              <a:rPr lang="en-US" b="1" dirty="0" smtClean="0"/>
              <a:t>is guided note taking, with a focus on the four questions, better than just taking random notes or not taking any?</a:t>
            </a:r>
          </a:p>
          <a:p>
            <a:pPr marL="0" indent="0" algn="ctr">
              <a:buNone/>
            </a:pPr>
            <a:r>
              <a:rPr lang="en-US" b="1" dirty="0" smtClean="0"/>
              <a:t>Do you think that note taking using the sheet provided will make your writing process easier? Why or why not?</a:t>
            </a:r>
          </a:p>
          <a:p>
            <a:pPr marL="0" indent="0" algn="ctr">
              <a:buNone/>
            </a:pPr>
            <a:endParaRPr lang="en-US" b="1" dirty="0"/>
          </a:p>
        </p:txBody>
      </p:sp>
    </p:spTree>
    <p:extLst>
      <p:ext uri="{BB962C8B-B14F-4D97-AF65-F5344CB8AC3E}">
        <p14:creationId xmlns:p14="http://schemas.microsoft.com/office/powerpoint/2010/main" val="27275054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Continue Source Searching</a:t>
            </a:r>
            <a:endParaRPr lang="en-US" b="1" dirty="0"/>
          </a:p>
        </p:txBody>
      </p:sp>
      <p:sp>
        <p:nvSpPr>
          <p:cNvPr id="3" name="Content Placeholder 2"/>
          <p:cNvSpPr>
            <a:spLocks noGrp="1"/>
          </p:cNvSpPr>
          <p:nvPr>
            <p:ph idx="1"/>
          </p:nvPr>
        </p:nvSpPr>
        <p:spPr>
          <a:xfrm>
            <a:off x="457200" y="1143000"/>
            <a:ext cx="8229600" cy="4983163"/>
          </a:xfrm>
        </p:spPr>
        <p:txBody>
          <a:bodyPr/>
          <a:lstStyle/>
          <a:p>
            <a:pPr marL="0" indent="0" algn="ctr">
              <a:buNone/>
            </a:pPr>
            <a:r>
              <a:rPr lang="en-US" b="1" dirty="0" smtClean="0"/>
              <a:t>Your CRAAP Evaluation Forms are</a:t>
            </a:r>
          </a:p>
          <a:p>
            <a:pPr marL="0" indent="0" algn="ctr">
              <a:buNone/>
            </a:pPr>
            <a:r>
              <a:rPr lang="en-US" b="1" dirty="0" smtClean="0"/>
              <a:t>DUE MONDAY!</a:t>
            </a:r>
          </a:p>
          <a:p>
            <a:pPr marL="0" indent="0" algn="ctr">
              <a:buNone/>
            </a:pPr>
            <a:endParaRPr lang="en-US" b="1" dirty="0" smtClean="0"/>
          </a:p>
          <a:p>
            <a:pPr marL="0" indent="0" algn="ctr">
              <a:buNone/>
            </a:pPr>
            <a:r>
              <a:rPr lang="en-US" b="1" dirty="0" smtClean="0"/>
              <a:t>By Monday, you need to have begun or be ready to begin your note taking because your note taking sheets will be </a:t>
            </a:r>
          </a:p>
          <a:p>
            <a:pPr marL="0" indent="0" algn="ctr">
              <a:buNone/>
            </a:pPr>
            <a:r>
              <a:rPr lang="en-US" b="1" dirty="0" smtClean="0"/>
              <a:t>DUE THURSDAY!</a:t>
            </a:r>
            <a:endParaRPr lang="en-US" b="1" dirty="0"/>
          </a:p>
        </p:txBody>
      </p:sp>
    </p:spTree>
    <p:extLst>
      <p:ext uri="{BB962C8B-B14F-4D97-AF65-F5344CB8AC3E}">
        <p14:creationId xmlns:p14="http://schemas.microsoft.com/office/powerpoint/2010/main" val="31169938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Start-Up - Discussion</a:t>
            </a:r>
            <a:endParaRPr lang="en-US" b="1" dirty="0"/>
          </a:p>
        </p:txBody>
      </p:sp>
      <p:sp>
        <p:nvSpPr>
          <p:cNvPr id="5" name="Content Placeholder 4"/>
          <p:cNvSpPr>
            <a:spLocks noGrp="1"/>
          </p:cNvSpPr>
          <p:nvPr>
            <p:ph idx="1"/>
          </p:nvPr>
        </p:nvSpPr>
        <p:spPr>
          <a:xfrm>
            <a:off x="457200" y="1295400"/>
            <a:ext cx="8229600" cy="4525963"/>
          </a:xfrm>
        </p:spPr>
        <p:txBody>
          <a:bodyPr>
            <a:normAutofit/>
          </a:bodyPr>
          <a:lstStyle/>
          <a:p>
            <a:pPr marL="0" indent="0" algn="ctr">
              <a:buNone/>
            </a:pPr>
            <a:r>
              <a:rPr lang="en-US" sz="2700" b="1" dirty="0" smtClean="0"/>
              <a:t>With your HORIZONTAL PARTNER, discuss the following:</a:t>
            </a:r>
          </a:p>
          <a:p>
            <a:pPr marL="0" indent="0" algn="ctr">
              <a:buNone/>
            </a:pPr>
            <a:endParaRPr lang="en-US" b="1" dirty="0"/>
          </a:p>
          <a:p>
            <a:pPr marL="0" indent="0" algn="ctr">
              <a:buNone/>
            </a:pPr>
            <a:r>
              <a:rPr lang="en-US" b="1" dirty="0" smtClean="0"/>
              <a:t>Have you finished evaluating sources? How many of the sources you have evaluated were credible? Did you find any that you decided you could not use? Why not?</a:t>
            </a:r>
            <a:endParaRPr lang="en-US" b="1" dirty="0"/>
          </a:p>
          <a:p>
            <a:pPr marL="0" indent="0" algn="ctr">
              <a:buNone/>
            </a:pPr>
            <a:endParaRPr lang="en-US" sz="3600" b="1" dirty="0"/>
          </a:p>
        </p:txBody>
      </p:sp>
      <p:sp>
        <p:nvSpPr>
          <p:cNvPr id="6" name="TextBox 5"/>
          <p:cNvSpPr txBox="1"/>
          <p:nvPr/>
        </p:nvSpPr>
        <p:spPr>
          <a:xfrm>
            <a:off x="7239000" y="685800"/>
            <a:ext cx="1295400" cy="369332"/>
          </a:xfrm>
          <a:prstGeom prst="rect">
            <a:avLst/>
          </a:prstGeom>
          <a:noFill/>
        </p:spPr>
        <p:txBody>
          <a:bodyPr wrap="square" rtlCol="0">
            <a:spAutoFit/>
          </a:bodyPr>
          <a:lstStyle/>
          <a:p>
            <a:pPr algn="ctr"/>
            <a:r>
              <a:rPr lang="en-US" b="1" dirty="0" smtClean="0"/>
              <a:t>12/7/15</a:t>
            </a:r>
            <a:endParaRPr lang="en-US" b="1" dirty="0"/>
          </a:p>
        </p:txBody>
      </p:sp>
    </p:spTree>
    <p:extLst>
      <p:ext uri="{BB962C8B-B14F-4D97-AF65-F5344CB8AC3E}">
        <p14:creationId xmlns:p14="http://schemas.microsoft.com/office/powerpoint/2010/main" val="25394269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868362"/>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57200" y="1066800"/>
            <a:ext cx="8229600" cy="5135563"/>
          </a:xfrm>
        </p:spPr>
        <p:txBody>
          <a:bodyPr>
            <a:normAutofit/>
          </a:bodyPr>
          <a:lstStyle/>
          <a:p>
            <a:pPr marL="0" indent="0" algn="ctr">
              <a:buNone/>
            </a:pPr>
            <a:r>
              <a:rPr lang="en-US" sz="2800" b="1" dirty="0" smtClean="0"/>
              <a:t>Now write about it!</a:t>
            </a:r>
          </a:p>
          <a:p>
            <a:pPr marL="0" indent="0" algn="ctr">
              <a:buNone/>
            </a:pPr>
            <a:endParaRPr lang="en-US" sz="1800" b="1" dirty="0" smtClean="0"/>
          </a:p>
          <a:p>
            <a:pPr marL="0" indent="0" algn="ctr">
              <a:buNone/>
            </a:pPr>
            <a:r>
              <a:rPr lang="en-US" b="1" dirty="0" smtClean="0"/>
              <a:t>Have you finished evaluating sources? How many of the sources you have evaluated were credible? Did you find any that you decided you could not use? Why not?</a:t>
            </a:r>
          </a:p>
        </p:txBody>
      </p:sp>
    </p:spTree>
    <p:extLst>
      <p:ext uri="{BB962C8B-B14F-4D97-AF65-F5344CB8AC3E}">
        <p14:creationId xmlns:p14="http://schemas.microsoft.com/office/powerpoint/2010/main" val="21111680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Note Taking on Sources</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Open up Google Classroom. </a:t>
            </a:r>
          </a:p>
          <a:p>
            <a:r>
              <a:rPr lang="en-US" b="1" dirty="0" smtClean="0"/>
              <a:t>At the top of your page, you will find a new assignment titled “Winter Holiday Research – Note Taking Sheet.” </a:t>
            </a:r>
            <a:r>
              <a:rPr lang="en-US" b="1" dirty="0" smtClean="0">
                <a:hlinkClick r:id="rId2"/>
              </a:rPr>
              <a:t>Open it.</a:t>
            </a:r>
            <a:endParaRPr lang="en-US" b="1" dirty="0" smtClean="0"/>
          </a:p>
          <a:p>
            <a:r>
              <a:rPr lang="en-US" b="1" dirty="0" smtClean="0"/>
              <a:t>As you can see, it is organized by the guiding questions you are attempting to answer through your research.</a:t>
            </a:r>
          </a:p>
          <a:p>
            <a:r>
              <a:rPr lang="en-US" b="1" dirty="0" smtClean="0"/>
              <a:t>Taking notes in this way will help you to be sure you have all the information you need for your writing.</a:t>
            </a:r>
          </a:p>
        </p:txBody>
      </p:sp>
    </p:spTree>
    <p:extLst>
      <p:ext uri="{BB962C8B-B14F-4D97-AF65-F5344CB8AC3E}">
        <p14:creationId xmlns:p14="http://schemas.microsoft.com/office/powerpoint/2010/main" val="2374911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1066800"/>
            <a:ext cx="8229600" cy="5410200"/>
          </a:xfrm>
        </p:spPr>
        <p:txBody>
          <a:bodyPr>
            <a:normAutofit/>
          </a:bodyPr>
          <a:lstStyle/>
          <a:p>
            <a:pPr marL="0" indent="0" algn="ctr">
              <a:buNone/>
            </a:pPr>
            <a:r>
              <a:rPr lang="en-US" sz="2800" b="1" dirty="0" smtClean="0"/>
              <a:t>By the end of the lesson, students will be able to:</a:t>
            </a:r>
          </a:p>
          <a:p>
            <a:pPr marL="0" indent="0" algn="ctr">
              <a:buNone/>
            </a:pPr>
            <a:endParaRPr lang="en-US" sz="1200" b="1" dirty="0" smtClean="0"/>
          </a:p>
          <a:p>
            <a:pPr marL="0" indent="0" algn="ctr">
              <a:buNone/>
            </a:pPr>
            <a:r>
              <a:rPr lang="en-US" sz="3000" b="1" dirty="0" smtClean="0"/>
              <a:t>Conduct a short research project to include: gathering relevant information from multiple sources, using advanced searches effectively, assessing the credibility and usefulness of the information, and writing an informative, explanatory paper based on research that conveys the information clearly and effectively.</a:t>
            </a:r>
          </a:p>
          <a:p>
            <a:pPr marL="0" indent="0" algn="ctr">
              <a:buNone/>
            </a:pPr>
            <a:endParaRPr lang="en-US" sz="3000" b="1" dirty="0" smtClean="0"/>
          </a:p>
          <a:p>
            <a:pPr marL="0" indent="0" algn="ctr">
              <a:buNone/>
            </a:pPr>
            <a:r>
              <a:rPr lang="en-US" sz="2000" b="1" dirty="0" smtClean="0"/>
              <a:t>CCSS.ELA-LITERACY.W.9-10.2, CCSS.ELA-LITERACY.W.9-10.7,</a:t>
            </a:r>
          </a:p>
          <a:p>
            <a:pPr marL="0" indent="0" algn="ctr">
              <a:buNone/>
            </a:pPr>
            <a:r>
              <a:rPr lang="en-US" sz="2000" b="1" dirty="0" smtClean="0"/>
              <a:t>CCSS.ELA-LITERACY.W.9-10.8, CCSS.ELA-LITERACY.RI.9-10.1</a:t>
            </a:r>
            <a:endParaRPr lang="en-US" sz="2000" b="1" dirty="0"/>
          </a:p>
        </p:txBody>
      </p:sp>
    </p:spTree>
    <p:extLst>
      <p:ext uri="{BB962C8B-B14F-4D97-AF65-F5344CB8AC3E}">
        <p14:creationId xmlns:p14="http://schemas.microsoft.com/office/powerpoint/2010/main" val="27988265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3826029"/>
              </p:ext>
            </p:extLst>
          </p:nvPr>
        </p:nvGraphicFramePr>
        <p:xfrm>
          <a:off x="1183064" y="2224726"/>
          <a:ext cx="6858000" cy="3763010"/>
        </p:xfrm>
        <a:graphic>
          <a:graphicData uri="http://schemas.openxmlformats.org/drawingml/2006/table">
            <a:tbl>
              <a:tblPr/>
              <a:tblGrid>
                <a:gridCol w="2038350"/>
                <a:gridCol w="3162300"/>
                <a:gridCol w="1657350"/>
              </a:tblGrid>
              <a:tr h="0">
                <a:tc>
                  <a:txBody>
                    <a:bodyPr/>
                    <a:lstStyle/>
                    <a:p>
                      <a:pPr algn="ctr" rtl="0" fontAlgn="t">
                        <a:spcBef>
                          <a:spcPts val="600"/>
                        </a:spcBef>
                        <a:spcAft>
                          <a:spcPts val="0"/>
                        </a:spcAft>
                      </a:pPr>
                      <a:r>
                        <a:rPr lang="en-US" b="1" i="0" u="sng" dirty="0">
                          <a:solidFill>
                            <a:srgbClr val="000000"/>
                          </a:solidFill>
                          <a:effectLst/>
                          <a:latin typeface="Calibri"/>
                        </a:rPr>
                        <a:t>What traditions are associated with the holiday?</a:t>
                      </a:r>
                      <a:endParaRPr lang="en-US" dirty="0">
                        <a:effectLst/>
                      </a:endParaRPr>
                    </a:p>
                    <a:p>
                      <a:pPr algn="ctr" rtl="0" fontAlgn="t">
                        <a:spcBef>
                          <a:spcPts val="500"/>
                        </a:spcBef>
                        <a:spcAft>
                          <a:spcPts val="0"/>
                        </a:spcAft>
                      </a:pPr>
                      <a:r>
                        <a:rPr lang="en-US" b="1" i="0" u="sng" dirty="0">
                          <a:solidFill>
                            <a:srgbClr val="000000"/>
                          </a:solidFill>
                          <a:effectLst/>
                          <a:latin typeface="Arial"/>
                        </a:rPr>
                        <a:t>•</a:t>
                      </a:r>
                      <a:r>
                        <a:rPr lang="en-US" b="1" i="0" u="sng" dirty="0">
                          <a:solidFill>
                            <a:srgbClr val="000000"/>
                          </a:solidFill>
                          <a:effectLst/>
                          <a:latin typeface="Calibri"/>
                        </a:rPr>
                        <a:t>Foods, colors, clothing, actions, rituals, songs, etc.</a:t>
                      </a:r>
                      <a:endParaRPr lang="en-US" dirty="0">
                        <a:effectLst/>
                      </a:endParaRPr>
                    </a:p>
                    <a:p>
                      <a:pPr fontAlgn="t"/>
                      <a:r>
                        <a:rPr lang="en-US" dirty="0">
                          <a:effectLst/>
                        </a:rPr>
                        <a:t/>
                      </a:r>
                      <a:br>
                        <a:rPr lang="en-US" dirty="0">
                          <a:effectLst/>
                        </a:rPr>
                      </a:br>
                      <a:r>
                        <a:rPr lang="en-US" dirty="0">
                          <a:effectLst/>
                        </a:rPr>
                        <a:t/>
                      </a:r>
                      <a:br>
                        <a:rPr lang="en-US" dirty="0">
                          <a:effectLst/>
                        </a:rPr>
                      </a:br>
                      <a:r>
                        <a:rPr lang="en-US" dirty="0">
                          <a:effectLst/>
                        </a:rPr>
                        <a:t/>
                      </a:r>
                      <a:br>
                        <a:rPr lang="en-US" dirty="0">
                          <a:effectLst/>
                        </a:rPr>
                      </a:br>
                      <a:r>
                        <a:rPr lang="en-US" dirty="0">
                          <a:effectLst/>
                        </a:rPr>
                        <a:t/>
                      </a:r>
                      <a:br>
                        <a:rPr lang="en-US" dirty="0">
                          <a:effectLst/>
                        </a:rPr>
                      </a:br>
                      <a:r>
                        <a:rPr lang="en-US" dirty="0">
                          <a:effectLst/>
                        </a:rPr>
                        <a:t/>
                      </a:r>
                      <a:br>
                        <a:rPr lang="en-US" dirty="0">
                          <a:effectLst/>
                        </a:rPr>
                      </a:br>
                      <a:r>
                        <a:rPr lang="en-US" dirty="0">
                          <a:effectLst/>
                        </a:rPr>
                        <a:t/>
                      </a:r>
                      <a:br>
                        <a:rPr lang="en-US" dirty="0">
                          <a:effectLst/>
                        </a:rPr>
                      </a:b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dirty="0" smtClean="0">
                          <a:effectLst/>
                        </a:rPr>
                        <a:t>Holly and mistletoe—plants with symbolic and medicinal properties—were part of the early Celts’ winter solstice celebrations. Used as natural air fresheners, the symbolic value of the plants also underlined the solstice celebration’s focus on rebirth. </a:t>
                      </a:r>
                      <a:r>
                        <a:rPr lang="en-US" dirty="0">
                          <a:effectLst/>
                        </a:rPr>
                        <a:t/>
                      </a:r>
                      <a:br>
                        <a:rPr lang="en-US" dirty="0">
                          <a:effectLst/>
                        </a:rPr>
                      </a:b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dirty="0" smtClean="0">
                          <a:effectLst/>
                        </a:rPr>
                        <a:t>"Christmas." Gale Student Resources in Context. Detroit: Gale, 2014. Student Resources in Context. Web. 7 Dec. </a:t>
                      </a:r>
                      <a:r>
                        <a:rPr lang="en-US" smtClean="0">
                          <a:effectLst/>
                        </a:rPr>
                        <a:t>2015.</a:t>
                      </a:r>
                      <a:r>
                        <a:rPr lang="en-US" dirty="0">
                          <a:effectLst/>
                        </a:rPr>
                        <a:t/>
                      </a:r>
                      <a:br>
                        <a:rPr lang="en-US" dirty="0">
                          <a:effectLst/>
                        </a:rPr>
                      </a:b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143000" y="1981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1143000" y="1219200"/>
            <a:ext cx="6858000" cy="954107"/>
          </a:xfrm>
          <a:prstGeom prst="rect">
            <a:avLst/>
          </a:prstGeom>
          <a:noFill/>
        </p:spPr>
        <p:txBody>
          <a:bodyPr wrap="square" rtlCol="0">
            <a:spAutoFit/>
          </a:bodyPr>
          <a:lstStyle/>
          <a:p>
            <a:pPr marL="457200" indent="-457200">
              <a:buFont typeface="Arial" panose="020B0604020202020204" pitchFamily="34" charset="0"/>
              <a:buChar char="•"/>
            </a:pPr>
            <a:r>
              <a:rPr lang="en-US" sz="2800" b="1" dirty="0" smtClean="0"/>
              <a:t>Researching Christmas, I found this </a:t>
            </a:r>
            <a:r>
              <a:rPr lang="en-US" sz="2800" b="1" dirty="0" smtClean="0">
                <a:hlinkClick r:id="rId2"/>
              </a:rPr>
              <a:t>article</a:t>
            </a:r>
            <a:r>
              <a:rPr lang="en-US" sz="2800" b="1" dirty="0" smtClean="0"/>
              <a:t> in a database.</a:t>
            </a:r>
            <a:endParaRPr lang="en-US" sz="2800" b="1" dirty="0"/>
          </a:p>
        </p:txBody>
      </p:sp>
    </p:spTree>
    <p:extLst>
      <p:ext uri="{BB962C8B-B14F-4D97-AF65-F5344CB8AC3E}">
        <p14:creationId xmlns:p14="http://schemas.microsoft.com/office/powerpoint/2010/main" val="15788985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r>
              <a:rPr lang="en-US" b="1" dirty="0" smtClean="0"/>
              <a:t>Did you start note taking today? Which of the four questions have you found answers to? Did you use the note taking sheet to remember them? Are there any that you plan to use as a direct quote? Why?</a:t>
            </a:r>
            <a:endParaRPr lang="en-US" b="1" dirty="0"/>
          </a:p>
        </p:txBody>
      </p:sp>
    </p:spTree>
    <p:extLst>
      <p:ext uri="{BB962C8B-B14F-4D97-AF65-F5344CB8AC3E}">
        <p14:creationId xmlns:p14="http://schemas.microsoft.com/office/powerpoint/2010/main" val="2775966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Start-Up - Discussion</a:t>
            </a:r>
            <a:endParaRPr lang="en-US" b="1" dirty="0"/>
          </a:p>
        </p:txBody>
      </p:sp>
      <p:sp>
        <p:nvSpPr>
          <p:cNvPr id="5" name="Content Placeholder 4"/>
          <p:cNvSpPr>
            <a:spLocks noGrp="1"/>
          </p:cNvSpPr>
          <p:nvPr>
            <p:ph idx="1"/>
          </p:nvPr>
        </p:nvSpPr>
        <p:spPr>
          <a:xfrm>
            <a:off x="457200" y="1295400"/>
            <a:ext cx="8229600" cy="4525963"/>
          </a:xfrm>
        </p:spPr>
        <p:txBody>
          <a:bodyPr>
            <a:normAutofit/>
          </a:bodyPr>
          <a:lstStyle/>
          <a:p>
            <a:pPr marL="0" indent="0" algn="ctr">
              <a:buNone/>
            </a:pPr>
            <a:r>
              <a:rPr lang="en-US" sz="2700" b="1" dirty="0" smtClean="0"/>
              <a:t>With your VERTICAL PARTNER, discuss the following:</a:t>
            </a:r>
          </a:p>
          <a:p>
            <a:pPr marL="0" indent="0" algn="ctr">
              <a:buNone/>
            </a:pPr>
            <a:endParaRPr lang="en-US" b="1" dirty="0"/>
          </a:p>
          <a:p>
            <a:pPr marL="0" indent="0" algn="ctr">
              <a:buNone/>
            </a:pPr>
            <a:r>
              <a:rPr lang="en-US" b="1" dirty="0" smtClean="0"/>
              <a:t>Have you begun note taking yet? Which of the questions have you found answers for? Are there any that you are struggling to find?</a:t>
            </a:r>
            <a:endParaRPr lang="en-US" b="1" dirty="0"/>
          </a:p>
          <a:p>
            <a:pPr marL="0" indent="0" algn="ctr">
              <a:buNone/>
            </a:pPr>
            <a:endParaRPr lang="en-US" sz="3600" b="1" dirty="0"/>
          </a:p>
        </p:txBody>
      </p:sp>
      <p:sp>
        <p:nvSpPr>
          <p:cNvPr id="6" name="TextBox 5"/>
          <p:cNvSpPr txBox="1"/>
          <p:nvPr/>
        </p:nvSpPr>
        <p:spPr>
          <a:xfrm>
            <a:off x="7239000" y="685800"/>
            <a:ext cx="1295400" cy="369332"/>
          </a:xfrm>
          <a:prstGeom prst="rect">
            <a:avLst/>
          </a:prstGeom>
          <a:noFill/>
        </p:spPr>
        <p:txBody>
          <a:bodyPr wrap="square" rtlCol="0">
            <a:spAutoFit/>
          </a:bodyPr>
          <a:lstStyle/>
          <a:p>
            <a:pPr algn="ctr"/>
            <a:r>
              <a:rPr lang="en-US" b="1" dirty="0" smtClean="0"/>
              <a:t>12/8/15</a:t>
            </a:r>
            <a:endParaRPr lang="en-US" b="1" dirty="0"/>
          </a:p>
        </p:txBody>
      </p:sp>
    </p:spTree>
    <p:extLst>
      <p:ext uri="{BB962C8B-B14F-4D97-AF65-F5344CB8AC3E}">
        <p14:creationId xmlns:p14="http://schemas.microsoft.com/office/powerpoint/2010/main" val="4626828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868362"/>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57200" y="1066800"/>
            <a:ext cx="8229600" cy="5135563"/>
          </a:xfrm>
        </p:spPr>
        <p:txBody>
          <a:bodyPr>
            <a:normAutofit/>
          </a:bodyPr>
          <a:lstStyle/>
          <a:p>
            <a:pPr marL="0" indent="0" algn="ctr">
              <a:buNone/>
            </a:pPr>
            <a:r>
              <a:rPr lang="en-US" sz="2800" b="1" dirty="0" smtClean="0"/>
              <a:t>Now write about it!</a:t>
            </a:r>
          </a:p>
          <a:p>
            <a:pPr marL="0" indent="0" algn="ctr">
              <a:buNone/>
            </a:pPr>
            <a:endParaRPr lang="en-US" sz="1800" b="1" dirty="0" smtClean="0"/>
          </a:p>
          <a:p>
            <a:pPr marL="0" indent="0" algn="ctr">
              <a:buNone/>
            </a:pPr>
            <a:r>
              <a:rPr lang="en-US" b="1" dirty="0" smtClean="0"/>
              <a:t>Have you begun note taking yet? Which of the questions have you found answers for? Are there any that you are struggling to find?</a:t>
            </a:r>
          </a:p>
        </p:txBody>
      </p:sp>
    </p:spTree>
    <p:extLst>
      <p:ext uri="{BB962C8B-B14F-4D97-AF65-F5344CB8AC3E}">
        <p14:creationId xmlns:p14="http://schemas.microsoft.com/office/powerpoint/2010/main" val="31702098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9610261"/>
              </p:ext>
            </p:extLst>
          </p:nvPr>
        </p:nvGraphicFramePr>
        <p:xfrm>
          <a:off x="1183064" y="2224726"/>
          <a:ext cx="6858000" cy="3763010"/>
        </p:xfrm>
        <a:graphic>
          <a:graphicData uri="http://schemas.openxmlformats.org/drawingml/2006/table">
            <a:tbl>
              <a:tblPr/>
              <a:tblGrid>
                <a:gridCol w="2038350"/>
                <a:gridCol w="3162300"/>
                <a:gridCol w="1657350"/>
              </a:tblGrid>
              <a:tr h="0">
                <a:tc>
                  <a:txBody>
                    <a:bodyPr/>
                    <a:lstStyle/>
                    <a:p>
                      <a:pPr algn="ctr" rtl="0" fontAlgn="t">
                        <a:spcBef>
                          <a:spcPts val="600"/>
                        </a:spcBef>
                        <a:spcAft>
                          <a:spcPts val="0"/>
                        </a:spcAft>
                      </a:pPr>
                      <a:r>
                        <a:rPr lang="en-US" b="1" i="0" u="sng" dirty="0">
                          <a:solidFill>
                            <a:srgbClr val="000000"/>
                          </a:solidFill>
                          <a:effectLst/>
                          <a:latin typeface="Calibri"/>
                        </a:rPr>
                        <a:t>What traditions are associated with the holiday?</a:t>
                      </a:r>
                      <a:endParaRPr lang="en-US" dirty="0">
                        <a:effectLst/>
                      </a:endParaRPr>
                    </a:p>
                    <a:p>
                      <a:pPr algn="ctr" rtl="0" fontAlgn="t">
                        <a:spcBef>
                          <a:spcPts val="500"/>
                        </a:spcBef>
                        <a:spcAft>
                          <a:spcPts val="0"/>
                        </a:spcAft>
                      </a:pPr>
                      <a:r>
                        <a:rPr lang="en-US" b="1" i="0" u="sng" dirty="0">
                          <a:solidFill>
                            <a:srgbClr val="000000"/>
                          </a:solidFill>
                          <a:effectLst/>
                          <a:latin typeface="Arial"/>
                        </a:rPr>
                        <a:t>•</a:t>
                      </a:r>
                      <a:r>
                        <a:rPr lang="en-US" b="1" i="0" u="sng" dirty="0">
                          <a:solidFill>
                            <a:srgbClr val="000000"/>
                          </a:solidFill>
                          <a:effectLst/>
                          <a:latin typeface="Calibri"/>
                        </a:rPr>
                        <a:t>Foods, colors, clothing, actions, rituals, songs, etc.</a:t>
                      </a:r>
                      <a:endParaRPr lang="en-US" dirty="0">
                        <a:effectLst/>
                      </a:endParaRPr>
                    </a:p>
                    <a:p>
                      <a:pPr fontAlgn="t"/>
                      <a:r>
                        <a:rPr lang="en-US" dirty="0">
                          <a:effectLst/>
                        </a:rPr>
                        <a:t/>
                      </a:r>
                      <a:br>
                        <a:rPr lang="en-US" dirty="0">
                          <a:effectLst/>
                        </a:rPr>
                      </a:br>
                      <a:r>
                        <a:rPr lang="en-US" dirty="0">
                          <a:effectLst/>
                        </a:rPr>
                        <a:t/>
                      </a:r>
                      <a:br>
                        <a:rPr lang="en-US" dirty="0">
                          <a:effectLst/>
                        </a:rPr>
                      </a:br>
                      <a:r>
                        <a:rPr lang="en-US" dirty="0">
                          <a:effectLst/>
                        </a:rPr>
                        <a:t/>
                      </a:r>
                      <a:br>
                        <a:rPr lang="en-US" dirty="0">
                          <a:effectLst/>
                        </a:rPr>
                      </a:br>
                      <a:r>
                        <a:rPr lang="en-US" dirty="0">
                          <a:effectLst/>
                        </a:rPr>
                        <a:t/>
                      </a:r>
                      <a:br>
                        <a:rPr lang="en-US" dirty="0">
                          <a:effectLst/>
                        </a:rPr>
                      </a:br>
                      <a:r>
                        <a:rPr lang="en-US" dirty="0">
                          <a:effectLst/>
                        </a:rPr>
                        <a:t/>
                      </a:r>
                      <a:br>
                        <a:rPr lang="en-US" dirty="0">
                          <a:effectLst/>
                        </a:rPr>
                      </a:br>
                      <a:r>
                        <a:rPr lang="en-US" dirty="0">
                          <a:effectLst/>
                        </a:rPr>
                        <a:t/>
                      </a:r>
                      <a:br>
                        <a:rPr lang="en-US" dirty="0">
                          <a:effectLst/>
                        </a:rPr>
                      </a:b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dirty="0" smtClean="0">
                          <a:effectLst/>
                        </a:rPr>
                        <a:t>Holly and mistletoe—plants with symbolic and medicinal properties—were part of the early Celts’ winter solstice celebrations. Used as natural air fresheners, the symbolic value of the plants also underlined the solstice celebration’s focus on rebirth. </a:t>
                      </a:r>
                      <a:r>
                        <a:rPr lang="en-US" dirty="0">
                          <a:effectLst/>
                        </a:rPr>
                        <a:t/>
                      </a:r>
                      <a:br>
                        <a:rPr lang="en-US" dirty="0">
                          <a:effectLst/>
                        </a:rPr>
                      </a:b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dirty="0" smtClean="0">
                          <a:effectLst/>
                        </a:rPr>
                        <a:t>"Christmas." Gale Student Resources in Context. Detroit: Gale, 2014. Student Resources in Context. Web. 7 Dec. 2015.</a:t>
                      </a:r>
                      <a:r>
                        <a:rPr lang="en-US" dirty="0">
                          <a:effectLst/>
                        </a:rPr>
                        <a:t/>
                      </a:r>
                      <a:br>
                        <a:rPr lang="en-US" dirty="0">
                          <a:effectLst/>
                        </a:rPr>
                      </a:b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143000" y="1981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1143000" y="1219200"/>
            <a:ext cx="6858000" cy="954107"/>
          </a:xfrm>
          <a:prstGeom prst="rect">
            <a:avLst/>
          </a:prstGeom>
          <a:noFill/>
        </p:spPr>
        <p:txBody>
          <a:bodyPr wrap="square" rtlCol="0">
            <a:spAutoFit/>
          </a:bodyPr>
          <a:lstStyle/>
          <a:p>
            <a:pPr marL="457200" indent="-457200">
              <a:buFont typeface="Arial" panose="020B0604020202020204" pitchFamily="34" charset="0"/>
              <a:buChar char="•"/>
            </a:pPr>
            <a:r>
              <a:rPr lang="en-US" sz="2800" b="1" dirty="0" smtClean="0"/>
              <a:t>Researching Christmas, I found this </a:t>
            </a:r>
            <a:r>
              <a:rPr lang="en-US" sz="2800" b="1" dirty="0" smtClean="0">
                <a:hlinkClick r:id="rId2"/>
              </a:rPr>
              <a:t>article</a:t>
            </a:r>
            <a:r>
              <a:rPr lang="en-US" sz="2800" b="1" dirty="0" smtClean="0"/>
              <a:t> in a database.</a:t>
            </a:r>
            <a:endParaRPr lang="en-US" sz="2800" b="1" dirty="0"/>
          </a:p>
        </p:txBody>
      </p:sp>
    </p:spTree>
    <p:extLst>
      <p:ext uri="{BB962C8B-B14F-4D97-AF65-F5344CB8AC3E}">
        <p14:creationId xmlns:p14="http://schemas.microsoft.com/office/powerpoint/2010/main" val="41699138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800" b="1" dirty="0" smtClean="0"/>
              <a:t>What were you able to get done today? Are you satisfied with what you got done? </a:t>
            </a:r>
            <a:endParaRPr lang="en-US" sz="4800" b="1" dirty="0"/>
          </a:p>
        </p:txBody>
      </p:sp>
    </p:spTree>
    <p:extLst>
      <p:ext uri="{BB962C8B-B14F-4D97-AF65-F5344CB8AC3E}">
        <p14:creationId xmlns:p14="http://schemas.microsoft.com/office/powerpoint/2010/main" val="15150755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No Start-Up / No </a:t>
            </a:r>
            <a:r>
              <a:rPr lang="en-US" b="1" dirty="0" smtClean="0"/>
              <a:t>Exit </a:t>
            </a:r>
            <a:r>
              <a:rPr lang="en-US" b="1" dirty="0" smtClean="0"/>
              <a:t>Ticket</a:t>
            </a:r>
            <a:endParaRPr lang="en-US" b="1"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sz="4800" b="1" dirty="0" smtClean="0"/>
              <a:t>Work on your Note taking sheets. They are due by tomorrow morning at 7:00.</a:t>
            </a:r>
          </a:p>
          <a:p>
            <a:pPr marL="0" indent="0" algn="ctr">
              <a:buNone/>
            </a:pPr>
            <a:endParaRPr lang="en-US" sz="4800" b="1" dirty="0"/>
          </a:p>
          <a:p>
            <a:pPr marL="0" indent="0" algn="ctr">
              <a:buNone/>
            </a:pPr>
            <a:r>
              <a:rPr lang="en-US" sz="4800" b="1" dirty="0" smtClean="0"/>
              <a:t>Tomorrow, we will discuss, in detail, the expectations for the written research paper.</a:t>
            </a:r>
            <a:endParaRPr lang="en-US" sz="4800" b="1" dirty="0"/>
          </a:p>
        </p:txBody>
      </p:sp>
      <p:sp>
        <p:nvSpPr>
          <p:cNvPr id="5" name="TextBox 4"/>
          <p:cNvSpPr txBox="1"/>
          <p:nvPr/>
        </p:nvSpPr>
        <p:spPr>
          <a:xfrm>
            <a:off x="7620000" y="489527"/>
            <a:ext cx="1219200" cy="381000"/>
          </a:xfrm>
          <a:prstGeom prst="rect">
            <a:avLst/>
          </a:prstGeom>
          <a:noFill/>
        </p:spPr>
        <p:txBody>
          <a:bodyPr wrap="square" rtlCol="0">
            <a:spAutoFit/>
          </a:bodyPr>
          <a:lstStyle/>
          <a:p>
            <a:r>
              <a:rPr lang="en-US" b="1" dirty="0" smtClean="0"/>
              <a:t>12/9/15</a:t>
            </a:r>
            <a:endParaRPr lang="en-US" b="1" dirty="0"/>
          </a:p>
        </p:txBody>
      </p:sp>
    </p:spTree>
    <p:extLst>
      <p:ext uri="{BB962C8B-B14F-4D97-AF65-F5344CB8AC3E}">
        <p14:creationId xmlns:p14="http://schemas.microsoft.com/office/powerpoint/2010/main" val="27012209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b="1" dirty="0" smtClean="0"/>
              <a:t>Do you think, at this point, you have enough information to write your paper? If so, what do you think should be your next step? If not, what are you lacking?</a:t>
            </a:r>
            <a:endParaRPr lang="en-US" b="1" dirty="0"/>
          </a:p>
        </p:txBody>
      </p:sp>
      <p:sp>
        <p:nvSpPr>
          <p:cNvPr id="4" name="TextBox 3"/>
          <p:cNvSpPr txBox="1"/>
          <p:nvPr/>
        </p:nvSpPr>
        <p:spPr>
          <a:xfrm>
            <a:off x="7467600" y="323273"/>
            <a:ext cx="1371600" cy="381000"/>
          </a:xfrm>
          <a:prstGeom prst="rect">
            <a:avLst/>
          </a:prstGeom>
          <a:noFill/>
        </p:spPr>
        <p:txBody>
          <a:bodyPr wrap="square" rtlCol="0">
            <a:spAutoFit/>
          </a:bodyPr>
          <a:lstStyle/>
          <a:p>
            <a:r>
              <a:rPr lang="en-US" b="1" dirty="0" smtClean="0"/>
              <a:t>12/10/15</a:t>
            </a:r>
            <a:endParaRPr lang="en-US" b="1" dirty="0"/>
          </a:p>
        </p:txBody>
      </p:sp>
    </p:spTree>
    <p:extLst>
      <p:ext uri="{BB962C8B-B14F-4D97-AF65-F5344CB8AC3E}">
        <p14:creationId xmlns:p14="http://schemas.microsoft.com/office/powerpoint/2010/main" val="5996588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it:</a:t>
            </a:r>
          </a:p>
          <a:p>
            <a:pPr marL="0" indent="0" algn="ctr">
              <a:buNone/>
            </a:pPr>
            <a:endParaRPr lang="en-US" sz="2800" b="1" dirty="0"/>
          </a:p>
          <a:p>
            <a:pPr marL="0" indent="0" algn="ctr">
              <a:buNone/>
            </a:pPr>
            <a:r>
              <a:rPr lang="en-US" b="1" dirty="0" smtClean="0"/>
              <a:t>Do you think, at this point, you have enough information to write your paper? If so, what do you think should be your next step? If not, what are you lacking?</a:t>
            </a:r>
            <a:endParaRPr lang="en-US" b="1" dirty="0"/>
          </a:p>
        </p:txBody>
      </p:sp>
    </p:spTree>
    <p:extLst>
      <p:ext uri="{BB962C8B-B14F-4D97-AF65-F5344CB8AC3E}">
        <p14:creationId xmlns:p14="http://schemas.microsoft.com/office/powerpoint/2010/main" val="15334727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a:t>I</a:t>
            </a:r>
            <a:r>
              <a:rPr lang="en-US" b="1" dirty="0" smtClean="0"/>
              <a:t>NTRODUCTION</a:t>
            </a:r>
            <a:endParaRPr lang="en-US" b="1" dirty="0"/>
          </a:p>
        </p:txBody>
      </p:sp>
      <p:sp>
        <p:nvSpPr>
          <p:cNvPr id="3" name="Content Placeholder 2"/>
          <p:cNvSpPr>
            <a:spLocks noGrp="1"/>
          </p:cNvSpPr>
          <p:nvPr>
            <p:ph idx="1"/>
          </p:nvPr>
        </p:nvSpPr>
        <p:spPr>
          <a:xfrm>
            <a:off x="457200" y="1143000"/>
            <a:ext cx="8229600" cy="4983163"/>
          </a:xfrm>
        </p:spPr>
        <p:txBody>
          <a:bodyPr/>
          <a:lstStyle/>
          <a:p>
            <a:r>
              <a:rPr lang="en-US" b="1" dirty="0" smtClean="0"/>
              <a:t>Your introduction paragraph should be a VERY SHORT overview of your topic.</a:t>
            </a:r>
          </a:p>
          <a:p>
            <a:r>
              <a:rPr lang="en-US" b="1" dirty="0" smtClean="0"/>
              <a:t>It MUST INCLUDE: </a:t>
            </a:r>
          </a:p>
          <a:p>
            <a:pPr lvl="1"/>
            <a:r>
              <a:rPr lang="en-US" b="1" dirty="0"/>
              <a:t>One interesting fact you learned that people might not </a:t>
            </a:r>
            <a:r>
              <a:rPr lang="en-US" b="1" dirty="0" smtClean="0"/>
              <a:t>know (this is your HOOK)</a:t>
            </a:r>
          </a:p>
          <a:p>
            <a:pPr lvl="1"/>
            <a:r>
              <a:rPr lang="en-US" b="1" dirty="0" smtClean="0"/>
              <a:t>The name of the holiday you researched</a:t>
            </a:r>
          </a:p>
          <a:p>
            <a:pPr lvl="1"/>
            <a:r>
              <a:rPr lang="en-US" b="1" dirty="0" smtClean="0"/>
              <a:t>Name of the religious, ethnic, or cultural group that celebrates it</a:t>
            </a:r>
          </a:p>
          <a:p>
            <a:pPr lvl="1"/>
            <a:r>
              <a:rPr lang="en-US" b="1" dirty="0" smtClean="0"/>
              <a:t>A good transition sentence to lead into the body of your paper</a:t>
            </a:r>
          </a:p>
          <a:p>
            <a:pPr lvl="1"/>
            <a:endParaRPr lang="en-US" b="1" dirty="0" smtClean="0"/>
          </a:p>
          <a:p>
            <a:pPr lvl="1"/>
            <a:endParaRPr lang="en-US" b="1" dirty="0"/>
          </a:p>
        </p:txBody>
      </p:sp>
    </p:spTree>
    <p:extLst>
      <p:ext uri="{BB962C8B-B14F-4D97-AF65-F5344CB8AC3E}">
        <p14:creationId xmlns:p14="http://schemas.microsoft.com/office/powerpoint/2010/main" val="774219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Winter Holiday Research</a:t>
            </a:r>
            <a:endParaRPr lang="en-US" b="1" dirty="0"/>
          </a:p>
        </p:txBody>
      </p:sp>
      <p:sp>
        <p:nvSpPr>
          <p:cNvPr id="3" name="Content Placeholder 2"/>
          <p:cNvSpPr>
            <a:spLocks noGrp="1"/>
          </p:cNvSpPr>
          <p:nvPr>
            <p:ph idx="1"/>
          </p:nvPr>
        </p:nvSpPr>
        <p:spPr>
          <a:xfrm>
            <a:off x="457200" y="1066800"/>
            <a:ext cx="8229600" cy="5486400"/>
          </a:xfrm>
        </p:spPr>
        <p:txBody>
          <a:bodyPr/>
          <a:lstStyle/>
          <a:p>
            <a:r>
              <a:rPr lang="en-US" b="1" dirty="0" smtClean="0"/>
              <a:t>It’s time to put your practice evaluating sources to work.</a:t>
            </a:r>
          </a:p>
          <a:p>
            <a:r>
              <a:rPr lang="en-US" b="1" dirty="0" smtClean="0"/>
              <a:t>You will be writing a short research paper, TWO PAGES minimum (12 point TIMES New Roman font, MLA Format) on a Winter holiday.</a:t>
            </a:r>
          </a:p>
          <a:p>
            <a:r>
              <a:rPr lang="en-US" b="1" dirty="0" smtClean="0"/>
              <a:t>For your paper, you must use a MINIMUM of </a:t>
            </a:r>
            <a:r>
              <a:rPr lang="en-US" b="1" u="sng" dirty="0" smtClean="0"/>
              <a:t>THREE CREDIBLE SOURCES</a:t>
            </a:r>
            <a:r>
              <a:rPr lang="en-US" b="1" dirty="0" smtClean="0"/>
              <a:t>. At least one of your three sources must come from a LIBRARY DATABASE.</a:t>
            </a:r>
            <a:endParaRPr lang="en-US" b="1" dirty="0"/>
          </a:p>
        </p:txBody>
      </p:sp>
    </p:spTree>
    <p:extLst>
      <p:ext uri="{BB962C8B-B14F-4D97-AF65-F5344CB8AC3E}">
        <p14:creationId xmlns:p14="http://schemas.microsoft.com/office/powerpoint/2010/main" val="635150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BODY</a:t>
            </a:r>
            <a:endParaRPr lang="en-US" b="1" dirty="0"/>
          </a:p>
        </p:txBody>
      </p:sp>
      <p:sp>
        <p:nvSpPr>
          <p:cNvPr id="3" name="Content Placeholder 2"/>
          <p:cNvSpPr>
            <a:spLocks noGrp="1"/>
          </p:cNvSpPr>
          <p:nvPr>
            <p:ph idx="1"/>
          </p:nvPr>
        </p:nvSpPr>
        <p:spPr>
          <a:xfrm>
            <a:off x="457200" y="990600"/>
            <a:ext cx="8229600" cy="5135563"/>
          </a:xfrm>
        </p:spPr>
        <p:txBody>
          <a:bodyPr/>
          <a:lstStyle/>
          <a:p>
            <a:r>
              <a:rPr lang="en-US" b="1" dirty="0" smtClean="0"/>
              <a:t>This is where you will be answering, IN GREAT DETAIL AND WITH SUPPORT FROM YOUR SOURCES (citations), the four questions that I have given you.</a:t>
            </a:r>
          </a:p>
          <a:p>
            <a:r>
              <a:rPr lang="en-US" b="1" dirty="0" smtClean="0"/>
              <a:t>Each one of the four questions will probably need to be its own separate paragraph – some of the questions may need to be more than one paragraph (</a:t>
            </a:r>
            <a:r>
              <a:rPr lang="en-US" b="1" dirty="0" err="1" smtClean="0"/>
              <a:t>eg</a:t>
            </a:r>
            <a:r>
              <a:rPr lang="en-US" b="1" dirty="0" smtClean="0"/>
              <a:t>: traditions may need to be broken down into: foods, symbols, ceremonies, etc.).</a:t>
            </a:r>
          </a:p>
          <a:p>
            <a:endParaRPr lang="en-US" b="1" dirty="0"/>
          </a:p>
        </p:txBody>
      </p:sp>
    </p:spTree>
    <p:extLst>
      <p:ext uri="{BB962C8B-B14F-4D97-AF65-F5344CB8AC3E}">
        <p14:creationId xmlns:p14="http://schemas.microsoft.com/office/powerpoint/2010/main" val="330358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CONCLUSION</a:t>
            </a:r>
            <a:endParaRPr lang="en-US" b="1" dirty="0"/>
          </a:p>
        </p:txBody>
      </p:sp>
      <p:sp>
        <p:nvSpPr>
          <p:cNvPr id="3" name="Content Placeholder 2"/>
          <p:cNvSpPr>
            <a:spLocks noGrp="1"/>
          </p:cNvSpPr>
          <p:nvPr>
            <p:ph idx="1"/>
          </p:nvPr>
        </p:nvSpPr>
        <p:spPr>
          <a:xfrm>
            <a:off x="457200" y="914400"/>
            <a:ext cx="8229600" cy="5638800"/>
          </a:xfrm>
        </p:spPr>
        <p:txBody>
          <a:bodyPr/>
          <a:lstStyle/>
          <a:p>
            <a:r>
              <a:rPr lang="en-US" b="1" dirty="0" smtClean="0"/>
              <a:t>Your conclusion paragraph should be a VERY SHORT recap of your paper.</a:t>
            </a:r>
          </a:p>
          <a:p>
            <a:r>
              <a:rPr lang="en-US" b="1" dirty="0" smtClean="0"/>
              <a:t> It MUST INCLUDE:</a:t>
            </a:r>
          </a:p>
          <a:p>
            <a:pPr lvl="1"/>
            <a:r>
              <a:rPr lang="en-US" b="1" dirty="0" smtClean="0"/>
              <a:t>A good transition into your conclusion paragraph</a:t>
            </a:r>
          </a:p>
          <a:p>
            <a:pPr lvl="1"/>
            <a:r>
              <a:rPr lang="en-US" b="1" dirty="0" smtClean="0"/>
              <a:t>A personal connection to your topic (</a:t>
            </a:r>
            <a:r>
              <a:rPr lang="en-US" b="1" dirty="0" err="1" smtClean="0"/>
              <a:t>eg</a:t>
            </a:r>
            <a:r>
              <a:rPr lang="en-US" b="1" dirty="0" smtClean="0"/>
              <a:t>: a similarity between the holiday you researched and one that you/your family celebrate, a tradition that you follow that you learned something new about, etc.)</a:t>
            </a:r>
          </a:p>
          <a:p>
            <a:pPr lvl="1"/>
            <a:r>
              <a:rPr lang="en-US" b="1" dirty="0" smtClean="0"/>
              <a:t>A closing sentence that states the most important thing you learned about this holiday</a:t>
            </a:r>
            <a:endParaRPr lang="en-US" b="1" dirty="0"/>
          </a:p>
        </p:txBody>
      </p:sp>
    </p:spTree>
    <p:extLst>
      <p:ext uri="{BB962C8B-B14F-4D97-AF65-F5344CB8AC3E}">
        <p14:creationId xmlns:p14="http://schemas.microsoft.com/office/powerpoint/2010/main" val="607860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smtClean="0"/>
              <a:t>Rubric for the Paper</a:t>
            </a: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290965382"/>
              </p:ext>
            </p:extLst>
          </p:nvPr>
        </p:nvGraphicFramePr>
        <p:xfrm>
          <a:off x="304800" y="1761176"/>
          <a:ext cx="8305800" cy="3081410"/>
        </p:xfrm>
        <a:graphic>
          <a:graphicData uri="http://schemas.openxmlformats.org/drawingml/2006/table">
            <a:tbl>
              <a:tblPr/>
              <a:tblGrid>
                <a:gridCol w="990599"/>
                <a:gridCol w="1219200"/>
                <a:gridCol w="1371601"/>
                <a:gridCol w="1447800"/>
                <a:gridCol w="1447800"/>
                <a:gridCol w="1066800"/>
                <a:gridCol w="762000"/>
              </a:tblGrid>
              <a:tr h="2201224">
                <a:tc>
                  <a:txBody>
                    <a:bodyPr/>
                    <a:lstStyle/>
                    <a:p>
                      <a:pPr algn="ctr" rtl="0" fontAlgn="t">
                        <a:spcBef>
                          <a:spcPts val="0"/>
                        </a:spcBef>
                        <a:spcAft>
                          <a:spcPts val="0"/>
                        </a:spcAft>
                      </a:pPr>
                      <a:r>
                        <a:rPr lang="en-US" sz="1000" b="1" i="0" u="none" strike="noStrike" dirty="0">
                          <a:solidFill>
                            <a:srgbClr val="000000"/>
                          </a:solidFill>
                          <a:effectLst/>
                          <a:latin typeface="Arial"/>
                        </a:rPr>
                        <a:t>Introduction Paragraph</a:t>
                      </a:r>
                      <a:endParaRPr lang="en-US" sz="1000" b="1" dirty="0">
                        <a:effectLst/>
                      </a:endParaRPr>
                    </a:p>
                  </a:txBody>
                  <a:tcPr marL="35576" marR="35576" marT="35576" marB="3557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dirty="0">
                          <a:solidFill>
                            <a:srgbClr val="000000"/>
                          </a:solidFill>
                          <a:effectLst/>
                          <a:latin typeface="Arial"/>
                        </a:rPr>
                        <a:t>Question 1 - Who celebrates the holiday?</a:t>
                      </a:r>
                      <a:endParaRPr lang="en-US" sz="1000" b="1" dirty="0">
                        <a:effectLst/>
                      </a:endParaRPr>
                    </a:p>
                    <a:p>
                      <a:pPr algn="ctr" rtl="0" fontAlgn="t">
                        <a:spcBef>
                          <a:spcPts val="500"/>
                        </a:spcBef>
                        <a:spcAft>
                          <a:spcPts val="0"/>
                        </a:spcAft>
                      </a:pPr>
                      <a:r>
                        <a:rPr lang="en-US" sz="1000" b="1" i="0" u="none" strike="noStrike" dirty="0">
                          <a:solidFill>
                            <a:srgbClr val="000000"/>
                          </a:solidFill>
                          <a:effectLst/>
                          <a:latin typeface="Arial"/>
                        </a:rPr>
                        <a:t>•</a:t>
                      </a:r>
                      <a:r>
                        <a:rPr lang="en-US" sz="1000" b="1" i="0" u="none" strike="noStrike" dirty="0">
                          <a:solidFill>
                            <a:srgbClr val="000000"/>
                          </a:solidFill>
                          <a:effectLst/>
                          <a:latin typeface="Calibri"/>
                        </a:rPr>
                        <a:t>What cultural, ethnic, or religious group celebrates the holiday?</a:t>
                      </a:r>
                      <a:endParaRPr lang="en-US" sz="1000" b="1" dirty="0">
                        <a:effectLst/>
                      </a:endParaRPr>
                    </a:p>
                    <a:p>
                      <a:pPr fontAlgn="t"/>
                      <a:r>
                        <a:rPr lang="en-US" sz="1000" b="1" dirty="0">
                          <a:effectLst/>
                        </a:rPr>
                        <a:t/>
                      </a:r>
                      <a:br>
                        <a:rPr lang="en-US" sz="1000" b="1" dirty="0">
                          <a:effectLst/>
                        </a:rPr>
                      </a:br>
                      <a:endParaRPr lang="en-US" sz="1000" b="1" dirty="0">
                        <a:effectLst/>
                      </a:endParaRPr>
                    </a:p>
                  </a:txBody>
                  <a:tcPr marL="35576" marR="35576" marT="35576" marB="3557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dirty="0">
                          <a:solidFill>
                            <a:srgbClr val="000000"/>
                          </a:solidFill>
                          <a:effectLst/>
                          <a:latin typeface="Arial"/>
                        </a:rPr>
                        <a:t>Question 2 - What is the significance (cultural, religious) of the holiday?</a:t>
                      </a:r>
                      <a:endParaRPr lang="en-US" sz="1000" b="1" dirty="0">
                        <a:effectLst/>
                      </a:endParaRPr>
                    </a:p>
                    <a:p>
                      <a:pPr algn="ctr" rtl="0" fontAlgn="t">
                        <a:spcBef>
                          <a:spcPts val="500"/>
                        </a:spcBef>
                        <a:spcAft>
                          <a:spcPts val="0"/>
                        </a:spcAft>
                      </a:pPr>
                      <a:r>
                        <a:rPr lang="en-US" sz="1000" b="1" i="0" u="none" strike="noStrike" dirty="0">
                          <a:solidFill>
                            <a:srgbClr val="000000"/>
                          </a:solidFill>
                          <a:effectLst/>
                          <a:latin typeface="Arial"/>
                        </a:rPr>
                        <a:t>•</a:t>
                      </a:r>
                      <a:r>
                        <a:rPr lang="en-US" sz="1000" b="1" i="0" u="none" strike="noStrike" dirty="0">
                          <a:solidFill>
                            <a:srgbClr val="000000"/>
                          </a:solidFill>
                          <a:effectLst/>
                          <a:latin typeface="Calibri"/>
                        </a:rPr>
                        <a:t>What is its meaning to the people who celebrate it?</a:t>
                      </a:r>
                      <a:endParaRPr lang="en-US" sz="1000" b="1" dirty="0">
                        <a:effectLst/>
                      </a:endParaRPr>
                    </a:p>
                    <a:p>
                      <a:pPr algn="ctr" rtl="0" fontAlgn="t">
                        <a:spcBef>
                          <a:spcPts val="500"/>
                        </a:spcBef>
                        <a:spcAft>
                          <a:spcPts val="0"/>
                        </a:spcAft>
                      </a:pPr>
                      <a:r>
                        <a:rPr lang="en-US" sz="1000" b="1" i="0" u="none" strike="noStrike" dirty="0">
                          <a:solidFill>
                            <a:srgbClr val="000000"/>
                          </a:solidFill>
                          <a:effectLst/>
                          <a:latin typeface="Arial"/>
                        </a:rPr>
                        <a:t>•</a:t>
                      </a:r>
                      <a:r>
                        <a:rPr lang="en-US" sz="1000" b="1" i="0" u="none" strike="noStrike" dirty="0">
                          <a:solidFill>
                            <a:srgbClr val="000000"/>
                          </a:solidFill>
                          <a:effectLst/>
                          <a:latin typeface="Calibri"/>
                        </a:rPr>
                        <a:t>Why is it important to them?</a:t>
                      </a:r>
                      <a:endParaRPr lang="en-US" sz="1000" b="1" dirty="0">
                        <a:effectLst/>
                      </a:endParaRPr>
                    </a:p>
                  </a:txBody>
                  <a:tcPr marL="35576" marR="35576" marT="35576" marB="3557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dirty="0">
                          <a:solidFill>
                            <a:srgbClr val="000000"/>
                          </a:solidFill>
                          <a:effectLst/>
                          <a:latin typeface="Arial"/>
                        </a:rPr>
                        <a:t>Question 3 - What is the origin of the holiday?</a:t>
                      </a:r>
                      <a:endParaRPr lang="en-US" sz="1000" b="1" dirty="0">
                        <a:effectLst/>
                      </a:endParaRPr>
                    </a:p>
                    <a:p>
                      <a:pPr algn="ctr" rtl="0" fontAlgn="t">
                        <a:spcBef>
                          <a:spcPts val="500"/>
                        </a:spcBef>
                        <a:spcAft>
                          <a:spcPts val="0"/>
                        </a:spcAft>
                      </a:pPr>
                      <a:r>
                        <a:rPr lang="en-US" sz="1000" b="1" i="0" u="none" strike="noStrike" dirty="0">
                          <a:solidFill>
                            <a:srgbClr val="000000"/>
                          </a:solidFill>
                          <a:effectLst/>
                          <a:latin typeface="Arial"/>
                        </a:rPr>
                        <a:t>•</a:t>
                      </a:r>
                      <a:r>
                        <a:rPr lang="en-US" sz="1000" b="1" i="0" u="none" strike="noStrike" dirty="0">
                          <a:solidFill>
                            <a:srgbClr val="000000"/>
                          </a:solidFill>
                          <a:effectLst/>
                          <a:latin typeface="Calibri"/>
                        </a:rPr>
                        <a:t>What is the origin of the holiday? How did it begin?</a:t>
                      </a:r>
                      <a:endParaRPr lang="en-US" sz="1000" b="1" dirty="0">
                        <a:effectLst/>
                      </a:endParaRPr>
                    </a:p>
                    <a:p>
                      <a:pPr algn="ctr" rtl="0" fontAlgn="t">
                        <a:spcBef>
                          <a:spcPts val="500"/>
                        </a:spcBef>
                        <a:spcAft>
                          <a:spcPts val="0"/>
                        </a:spcAft>
                      </a:pPr>
                      <a:r>
                        <a:rPr lang="en-US" sz="1000" b="1" i="0" u="none" strike="noStrike" dirty="0">
                          <a:solidFill>
                            <a:srgbClr val="000000"/>
                          </a:solidFill>
                          <a:effectLst/>
                          <a:latin typeface="Arial"/>
                        </a:rPr>
                        <a:t>•</a:t>
                      </a:r>
                      <a:r>
                        <a:rPr lang="en-US" sz="1000" b="1" i="0" u="none" strike="noStrike" dirty="0">
                          <a:solidFill>
                            <a:srgbClr val="000000"/>
                          </a:solidFill>
                          <a:effectLst/>
                          <a:latin typeface="Calibri"/>
                        </a:rPr>
                        <a:t>When did people begin celebrating it?</a:t>
                      </a:r>
                      <a:endParaRPr lang="en-US" sz="1000" b="1" dirty="0">
                        <a:effectLst/>
                      </a:endParaRPr>
                    </a:p>
                    <a:p>
                      <a:pPr fontAlgn="t"/>
                      <a:r>
                        <a:rPr lang="en-US" sz="1000" b="1" dirty="0">
                          <a:effectLst/>
                        </a:rPr>
                        <a:t/>
                      </a:r>
                      <a:br>
                        <a:rPr lang="en-US" sz="1000" b="1" dirty="0">
                          <a:effectLst/>
                        </a:rPr>
                      </a:br>
                      <a:endParaRPr lang="en-US" sz="1000" b="1" dirty="0">
                        <a:effectLst/>
                      </a:endParaRPr>
                    </a:p>
                  </a:txBody>
                  <a:tcPr marL="35576" marR="35576" marT="35576" marB="3557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dirty="0">
                          <a:solidFill>
                            <a:srgbClr val="000000"/>
                          </a:solidFill>
                          <a:effectLst/>
                          <a:latin typeface="Arial"/>
                        </a:rPr>
                        <a:t>Question 4 - What traditions are associated with the holiday?</a:t>
                      </a:r>
                      <a:endParaRPr lang="en-US" sz="1000" b="1" dirty="0">
                        <a:effectLst/>
                      </a:endParaRPr>
                    </a:p>
                    <a:p>
                      <a:pPr algn="ctr" rtl="0" fontAlgn="t">
                        <a:spcBef>
                          <a:spcPts val="500"/>
                        </a:spcBef>
                        <a:spcAft>
                          <a:spcPts val="0"/>
                        </a:spcAft>
                      </a:pPr>
                      <a:r>
                        <a:rPr lang="en-US" sz="1000" b="1" i="0" u="none" strike="noStrike" dirty="0">
                          <a:solidFill>
                            <a:srgbClr val="000000"/>
                          </a:solidFill>
                          <a:effectLst/>
                          <a:latin typeface="Arial"/>
                        </a:rPr>
                        <a:t>•</a:t>
                      </a:r>
                      <a:r>
                        <a:rPr lang="en-US" sz="1000" b="1" i="0" u="none" strike="noStrike" dirty="0">
                          <a:solidFill>
                            <a:srgbClr val="000000"/>
                          </a:solidFill>
                          <a:effectLst/>
                          <a:latin typeface="Calibri"/>
                        </a:rPr>
                        <a:t>Foods, colors, clothing, actions, rituals, songs, etc.</a:t>
                      </a:r>
                      <a:endParaRPr lang="en-US" sz="1000" b="1" dirty="0">
                        <a:effectLst/>
                      </a:endParaRPr>
                    </a:p>
                    <a:p>
                      <a:pPr fontAlgn="t"/>
                      <a:r>
                        <a:rPr lang="en-US" sz="1000" b="1" dirty="0">
                          <a:effectLst/>
                        </a:rPr>
                        <a:t/>
                      </a:r>
                      <a:br>
                        <a:rPr lang="en-US" sz="1000" b="1" dirty="0">
                          <a:effectLst/>
                        </a:rPr>
                      </a:br>
                      <a:endParaRPr lang="en-US" sz="1000" b="1" dirty="0">
                        <a:effectLst/>
                      </a:endParaRPr>
                    </a:p>
                  </a:txBody>
                  <a:tcPr marL="35576" marR="35576" marT="35576" marB="3557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dirty="0">
                          <a:solidFill>
                            <a:srgbClr val="000000"/>
                          </a:solidFill>
                          <a:effectLst/>
                          <a:latin typeface="Arial"/>
                        </a:rPr>
                        <a:t>Conclusion Paragraph</a:t>
                      </a:r>
                      <a:endParaRPr lang="en-US" sz="1000" b="1" dirty="0">
                        <a:effectLst/>
                      </a:endParaRPr>
                    </a:p>
                  </a:txBody>
                  <a:tcPr marL="35576" marR="35576" marT="35576" marB="3557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TOTAL SCORE</a:t>
                      </a:r>
                      <a:endParaRPr lang="en-US" sz="1000" b="1">
                        <a:effectLst/>
                      </a:endParaRPr>
                    </a:p>
                  </a:txBody>
                  <a:tcPr marL="35576" marR="35576" marT="35576" marB="3557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656634">
                <a:tc>
                  <a:txBody>
                    <a:bodyPr/>
                    <a:lstStyle/>
                    <a:p>
                      <a:pPr algn="ctr" rtl="0" fontAlgn="t">
                        <a:spcBef>
                          <a:spcPts val="0"/>
                        </a:spcBef>
                        <a:spcAft>
                          <a:spcPts val="0"/>
                        </a:spcAft>
                      </a:pPr>
                      <a:r>
                        <a:rPr lang="en-US" sz="1000" b="1" i="0" u="none" strike="noStrike">
                          <a:solidFill>
                            <a:srgbClr val="000000"/>
                          </a:solidFill>
                          <a:effectLst/>
                          <a:latin typeface="Arial"/>
                        </a:rPr>
                        <a:t>10 points possible</a:t>
                      </a:r>
                      <a:endParaRPr lang="en-US" sz="1000" b="1">
                        <a:effectLst/>
                      </a:endParaRPr>
                    </a:p>
                  </a:txBody>
                  <a:tcPr marL="35576" marR="35576" marT="35576" marB="3557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10 points possible</a:t>
                      </a:r>
                      <a:endParaRPr lang="en-US" sz="1000" b="1">
                        <a:effectLst/>
                      </a:endParaRPr>
                    </a:p>
                  </a:txBody>
                  <a:tcPr marL="35576" marR="35576" marT="35576" marB="3557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20 points possible</a:t>
                      </a:r>
                      <a:endParaRPr lang="en-US" sz="1000" b="1">
                        <a:effectLst/>
                      </a:endParaRPr>
                    </a:p>
                  </a:txBody>
                  <a:tcPr marL="35576" marR="35576" marT="35576" marB="3557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20 points possible</a:t>
                      </a:r>
                      <a:endParaRPr lang="en-US" sz="1000" b="1">
                        <a:effectLst/>
                      </a:endParaRPr>
                    </a:p>
                  </a:txBody>
                  <a:tcPr marL="35576" marR="35576" marT="35576" marB="3557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30 points possible</a:t>
                      </a:r>
                      <a:endParaRPr lang="en-US" sz="1000" b="1">
                        <a:effectLst/>
                      </a:endParaRPr>
                    </a:p>
                  </a:txBody>
                  <a:tcPr marL="35576" marR="35576" marT="35576" marB="3557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dirty="0">
                          <a:solidFill>
                            <a:srgbClr val="000000"/>
                          </a:solidFill>
                          <a:effectLst/>
                          <a:latin typeface="Arial"/>
                        </a:rPr>
                        <a:t>10 points possible</a:t>
                      </a:r>
                      <a:endParaRPr lang="en-US" sz="1000" b="1" dirty="0">
                        <a:effectLst/>
                      </a:endParaRPr>
                    </a:p>
                  </a:txBody>
                  <a:tcPr marL="35576" marR="35576" marT="35576" marB="3557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dirty="0">
                          <a:solidFill>
                            <a:srgbClr val="000000"/>
                          </a:solidFill>
                          <a:effectLst/>
                          <a:latin typeface="Arial"/>
                        </a:rPr>
                        <a:t>100 points possible</a:t>
                      </a:r>
                      <a:endParaRPr lang="en-US" sz="1000" b="1" dirty="0">
                        <a:effectLst/>
                      </a:endParaRPr>
                    </a:p>
                  </a:txBody>
                  <a:tcPr marL="35576" marR="35576" marT="35576" marB="3557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17523">
                <a:tc>
                  <a:txBody>
                    <a:bodyPr/>
                    <a:lstStyle/>
                    <a:p>
                      <a:pPr algn="ctr" rtl="0" fontAlgn="t">
                        <a:spcBef>
                          <a:spcPts val="0"/>
                        </a:spcBef>
                        <a:spcAft>
                          <a:spcPts val="0"/>
                        </a:spcAft>
                      </a:pPr>
                      <a:r>
                        <a:rPr lang="en-US" sz="1000" b="1" i="0" u="none" strike="noStrike">
                          <a:solidFill>
                            <a:srgbClr val="000000"/>
                          </a:solidFill>
                          <a:effectLst/>
                          <a:latin typeface="Arial"/>
                        </a:rPr>
                        <a:t>/10</a:t>
                      </a:r>
                      <a:endParaRPr lang="en-US" sz="1000" b="1">
                        <a:effectLst/>
                      </a:endParaRPr>
                    </a:p>
                  </a:txBody>
                  <a:tcPr marL="35576" marR="35576" marT="35576" marB="3557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/10</a:t>
                      </a:r>
                      <a:endParaRPr lang="en-US" sz="1000" b="1">
                        <a:effectLst/>
                      </a:endParaRPr>
                    </a:p>
                  </a:txBody>
                  <a:tcPr marL="35576" marR="35576" marT="35576" marB="3557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/20</a:t>
                      </a:r>
                      <a:endParaRPr lang="en-US" sz="1000" b="1">
                        <a:effectLst/>
                      </a:endParaRPr>
                    </a:p>
                  </a:txBody>
                  <a:tcPr marL="35576" marR="35576" marT="35576" marB="3557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/20</a:t>
                      </a:r>
                      <a:endParaRPr lang="en-US" sz="1000" b="1">
                        <a:effectLst/>
                      </a:endParaRPr>
                    </a:p>
                  </a:txBody>
                  <a:tcPr marL="35576" marR="35576" marT="35576" marB="3557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/30</a:t>
                      </a:r>
                      <a:endParaRPr lang="en-US" sz="1000" b="1">
                        <a:effectLst/>
                      </a:endParaRPr>
                    </a:p>
                  </a:txBody>
                  <a:tcPr marL="35576" marR="35576" marT="35576" marB="3557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/10</a:t>
                      </a:r>
                      <a:endParaRPr lang="en-US" sz="1000" b="1">
                        <a:effectLst/>
                      </a:endParaRPr>
                    </a:p>
                  </a:txBody>
                  <a:tcPr marL="35576" marR="35576" marT="35576" marB="3557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dirty="0">
                          <a:solidFill>
                            <a:srgbClr val="000000"/>
                          </a:solidFill>
                          <a:effectLst/>
                          <a:latin typeface="Arial"/>
                        </a:rPr>
                        <a:t>/100</a:t>
                      </a:r>
                      <a:endParaRPr lang="en-US" sz="1000" b="1" dirty="0">
                        <a:effectLst/>
                      </a:endParaRPr>
                    </a:p>
                  </a:txBody>
                  <a:tcPr marL="35576" marR="35576" marT="35576" marB="3557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609600" y="790228"/>
            <a:ext cx="75438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000000"/>
                </a:solidFill>
                <a:effectLst/>
                <a:latin typeface="Arial" pitchFamily="34" charset="0"/>
                <a:cs typeface="Arial" pitchFamily="34" charset="0"/>
              </a:rPr>
              <a:t>Rubric for the Winter Holiday Research Paper</a:t>
            </a:r>
            <a:endParaRPr kumimoji="0" lang="en-US" alt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Arial" pitchFamily="34" charset="0"/>
                <a:cs typeface="Arial" pitchFamily="34" charset="0"/>
              </a:rPr>
              <a:t>(Points for spelling, grammar, usage, and mechanics will be deducted from each individual “question section” of your paper)</a:t>
            </a:r>
            <a:endParaRPr kumimoji="0" lang="en-US" alt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FF0000"/>
                </a:solidFill>
                <a:effectLst/>
                <a:latin typeface="Arial" pitchFamily="34" charset="0"/>
                <a:cs typeface="Arial" pitchFamily="34" charset="0"/>
              </a:rPr>
              <a:t>FAILURE TO PROPERLY CITE SOURCES IS PLAGIARISM AND WILL RESULT IN A ZERO GRADE WITH NO OPPORTUNITY FOR A MAKE-UP!</a:t>
            </a:r>
            <a:endParaRPr kumimoji="0" lang="en-US" alt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alt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167368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b="1" dirty="0" smtClean="0"/>
              <a:t>FORMAT</a:t>
            </a:r>
            <a:endParaRPr lang="en-US" b="1" dirty="0"/>
          </a:p>
        </p:txBody>
      </p:sp>
      <p:sp>
        <p:nvSpPr>
          <p:cNvPr id="3" name="Content Placeholder 2"/>
          <p:cNvSpPr>
            <a:spLocks noGrp="1"/>
          </p:cNvSpPr>
          <p:nvPr>
            <p:ph idx="1"/>
          </p:nvPr>
        </p:nvSpPr>
        <p:spPr>
          <a:xfrm>
            <a:off x="457200" y="914400"/>
            <a:ext cx="8229600" cy="5715000"/>
          </a:xfrm>
        </p:spPr>
        <p:txBody>
          <a:bodyPr>
            <a:normAutofit lnSpcReduction="10000"/>
          </a:bodyPr>
          <a:lstStyle/>
          <a:p>
            <a:r>
              <a:rPr lang="en-US" b="1" dirty="0" smtClean="0"/>
              <a:t>I have given you a template in Google Classroom which you MUST USE!!!</a:t>
            </a:r>
          </a:p>
          <a:p>
            <a:r>
              <a:rPr lang="en-US" b="1" dirty="0" smtClean="0"/>
              <a:t>It is pre-set to MLA format: 12 point Times New Roman font, double spaced, running header, and 1 inch margins</a:t>
            </a:r>
          </a:p>
          <a:p>
            <a:r>
              <a:rPr lang="en-US" b="1" dirty="0" smtClean="0"/>
              <a:t>Your WORK CITED page MUST BE ON ITS OWN SEPARATE PAGE AT THE BOTTOM OF YOUR ESSAY.</a:t>
            </a:r>
          </a:p>
          <a:p>
            <a:r>
              <a:rPr lang="en-US" b="1" dirty="0" smtClean="0"/>
              <a:t>The template also includes a copy of the grading rubric…DO NOT DELETE THE RUBRIC…it will be used to record your grade!</a:t>
            </a:r>
            <a:endParaRPr lang="en-US" b="1" dirty="0"/>
          </a:p>
        </p:txBody>
      </p:sp>
    </p:spTree>
    <p:extLst>
      <p:ext uri="{BB962C8B-B14F-4D97-AF65-F5344CB8AC3E}">
        <p14:creationId xmlns:p14="http://schemas.microsoft.com/office/powerpoint/2010/main" val="272507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b="1" dirty="0" smtClean="0"/>
              <a:t>CITATIONS/PLAGIARISM</a:t>
            </a:r>
            <a:endParaRPr lang="en-US" b="1" dirty="0"/>
          </a:p>
        </p:txBody>
      </p:sp>
      <p:sp>
        <p:nvSpPr>
          <p:cNvPr id="3" name="Content Placeholder 2"/>
          <p:cNvSpPr>
            <a:spLocks noGrp="1"/>
          </p:cNvSpPr>
          <p:nvPr>
            <p:ph idx="1"/>
          </p:nvPr>
        </p:nvSpPr>
        <p:spPr>
          <a:xfrm>
            <a:off x="457200" y="838200"/>
            <a:ext cx="8229600" cy="5715000"/>
          </a:xfrm>
        </p:spPr>
        <p:txBody>
          <a:bodyPr>
            <a:normAutofit fontScale="92500" lnSpcReduction="10000"/>
          </a:bodyPr>
          <a:lstStyle/>
          <a:p>
            <a:r>
              <a:rPr lang="en-US" sz="2800" b="1" dirty="0" smtClean="0"/>
              <a:t>To avoid plagiarism, you MUST cite after any sentence that contains information you found in a source.</a:t>
            </a:r>
          </a:p>
          <a:p>
            <a:pPr lvl="1"/>
            <a:r>
              <a:rPr lang="en-US" b="1" dirty="0" smtClean="0"/>
              <a:t>If you use a direct quote, be sure to put it in quotation marks, and…CITE IT!</a:t>
            </a:r>
          </a:p>
          <a:p>
            <a:pPr lvl="2"/>
            <a:r>
              <a:rPr lang="en-US" b="1" dirty="0" smtClean="0"/>
              <a:t>No direct quotes longer than 2 sentences in length. Anything longer than that should be included through paraphrasing or summarization.</a:t>
            </a:r>
          </a:p>
          <a:p>
            <a:pPr lvl="1"/>
            <a:r>
              <a:rPr lang="en-US" b="1" dirty="0" smtClean="0"/>
              <a:t>If you paraphrase a source, be sure you are not patch writing, and…CITE IT!</a:t>
            </a:r>
          </a:p>
          <a:p>
            <a:pPr lvl="1"/>
            <a:r>
              <a:rPr lang="en-US" b="1" dirty="0" smtClean="0"/>
              <a:t>If you summarize a source…CITE IT!</a:t>
            </a:r>
          </a:p>
          <a:p>
            <a:pPr marL="457200" lvl="1" indent="0" algn="ctr">
              <a:buNone/>
            </a:pPr>
            <a:r>
              <a:rPr lang="en-US" b="1" dirty="0" smtClean="0"/>
              <a:t>IF THE SENTENCE YOU JUST TYPED CONTAINS ANY INFORMATION YOU DID NOT KNOW BEFORE YOU READ THE SOURCE…</a:t>
            </a:r>
          </a:p>
          <a:p>
            <a:pPr marL="457200" lvl="1" indent="0" algn="ctr">
              <a:buNone/>
            </a:pPr>
            <a:r>
              <a:rPr lang="en-US" sz="4000" b="1" dirty="0" smtClean="0"/>
              <a:t>CITE IT!!!!!!!!!</a:t>
            </a:r>
            <a:endParaRPr lang="en-US" sz="4000" b="1" dirty="0"/>
          </a:p>
        </p:txBody>
      </p:sp>
    </p:spTree>
    <p:extLst>
      <p:ext uri="{BB962C8B-B14F-4D97-AF65-F5344CB8AC3E}">
        <p14:creationId xmlns:p14="http://schemas.microsoft.com/office/powerpoint/2010/main" val="4247929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FINAL TIPS</a:t>
            </a:r>
            <a:endParaRPr lang="en-US" b="1" dirty="0"/>
          </a:p>
        </p:txBody>
      </p:sp>
      <p:sp>
        <p:nvSpPr>
          <p:cNvPr id="3" name="Content Placeholder 2"/>
          <p:cNvSpPr>
            <a:spLocks noGrp="1"/>
          </p:cNvSpPr>
          <p:nvPr>
            <p:ph idx="1"/>
          </p:nvPr>
        </p:nvSpPr>
        <p:spPr>
          <a:xfrm>
            <a:off x="457200" y="914400"/>
            <a:ext cx="8229600" cy="5791200"/>
          </a:xfrm>
        </p:spPr>
        <p:txBody>
          <a:bodyPr/>
          <a:lstStyle/>
          <a:p>
            <a:r>
              <a:rPr lang="en-US" b="1" dirty="0" smtClean="0"/>
              <a:t>No first person language (I, me, my, your) except in the conclusion when you make your personal connection to the topic.</a:t>
            </a:r>
          </a:p>
          <a:p>
            <a:r>
              <a:rPr lang="en-US" b="1" dirty="0" smtClean="0"/>
              <a:t>Ask questions (of me, Mr. Kenny, or your peers) as you write to be sure your writing is CLEAR and CORRECT.</a:t>
            </a:r>
          </a:p>
          <a:p>
            <a:r>
              <a:rPr lang="en-US" b="1" dirty="0" smtClean="0"/>
              <a:t>Use the rubric at the bottom of your template as a guide to be sure you are covering everything.</a:t>
            </a:r>
          </a:p>
          <a:p>
            <a:r>
              <a:rPr lang="en-US" b="1" dirty="0" smtClean="0"/>
              <a:t>CITE YOUR SOURCES PROPERLY!!!!!!!!!!!!!!!</a:t>
            </a:r>
            <a:endParaRPr lang="en-US" b="1" dirty="0"/>
          </a:p>
        </p:txBody>
      </p:sp>
    </p:spTree>
    <p:extLst>
      <p:ext uri="{BB962C8B-B14F-4D97-AF65-F5344CB8AC3E}">
        <p14:creationId xmlns:p14="http://schemas.microsoft.com/office/powerpoint/2010/main" val="3090136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lgn="ctr">
              <a:buNone/>
            </a:pPr>
            <a:r>
              <a:rPr lang="en-US" sz="6000" b="1" dirty="0" smtClean="0"/>
              <a:t>NO EXIT TICKET TODAY! </a:t>
            </a:r>
          </a:p>
          <a:p>
            <a:pPr marL="0" indent="0" algn="ctr">
              <a:buNone/>
            </a:pPr>
            <a:endParaRPr lang="en-US" sz="6000" b="1" dirty="0"/>
          </a:p>
          <a:p>
            <a:pPr marL="0" indent="0" algn="ctr">
              <a:buNone/>
            </a:pPr>
            <a:r>
              <a:rPr lang="en-US" sz="6000" b="1" dirty="0" smtClean="0"/>
              <a:t>KEEP WORKING TO THE BELL!</a:t>
            </a:r>
            <a:endParaRPr lang="en-US" sz="6000" b="1" dirty="0"/>
          </a:p>
        </p:txBody>
      </p:sp>
    </p:spTree>
    <p:extLst>
      <p:ext uri="{BB962C8B-B14F-4D97-AF65-F5344CB8AC3E}">
        <p14:creationId xmlns:p14="http://schemas.microsoft.com/office/powerpoint/2010/main" val="3238680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Winter Holiday Research</a:t>
            </a:r>
            <a:endParaRPr lang="en-US" b="1" dirty="0"/>
          </a:p>
        </p:txBody>
      </p:sp>
      <p:sp>
        <p:nvSpPr>
          <p:cNvPr id="3" name="Content Placeholder 2"/>
          <p:cNvSpPr>
            <a:spLocks noGrp="1"/>
          </p:cNvSpPr>
          <p:nvPr>
            <p:ph idx="1"/>
          </p:nvPr>
        </p:nvSpPr>
        <p:spPr>
          <a:xfrm>
            <a:off x="457200" y="838200"/>
            <a:ext cx="8229600" cy="5867400"/>
          </a:xfrm>
        </p:spPr>
        <p:txBody>
          <a:bodyPr>
            <a:normAutofit fontScale="92500" lnSpcReduction="10000"/>
          </a:bodyPr>
          <a:lstStyle/>
          <a:p>
            <a:r>
              <a:rPr lang="en-US" b="1" dirty="0" smtClean="0"/>
              <a:t>Your research paper must answer all of the following questions:</a:t>
            </a:r>
          </a:p>
          <a:p>
            <a:pPr lvl="1"/>
            <a:r>
              <a:rPr lang="en-US" b="1" dirty="0" smtClean="0"/>
              <a:t>Who celebrated or still celebrates the holiday?</a:t>
            </a:r>
          </a:p>
          <a:p>
            <a:pPr lvl="2"/>
            <a:r>
              <a:rPr lang="en-US" b="1" dirty="0" smtClean="0"/>
              <a:t>What cultural, ethnic, or religious group celebrates the holiday?</a:t>
            </a:r>
          </a:p>
          <a:p>
            <a:pPr lvl="1"/>
            <a:r>
              <a:rPr lang="en-US" b="1" dirty="0" smtClean="0"/>
              <a:t>What is the cultural or religious significance of the holiday?</a:t>
            </a:r>
          </a:p>
          <a:p>
            <a:pPr lvl="2"/>
            <a:r>
              <a:rPr lang="en-US" b="1" dirty="0" smtClean="0"/>
              <a:t>What is its meaning to the people who celebrate it?</a:t>
            </a:r>
          </a:p>
          <a:p>
            <a:pPr lvl="2"/>
            <a:r>
              <a:rPr lang="en-US" b="1" dirty="0" smtClean="0"/>
              <a:t>Why is it important to them?</a:t>
            </a:r>
          </a:p>
          <a:p>
            <a:pPr lvl="1"/>
            <a:r>
              <a:rPr lang="en-US" b="1" dirty="0" smtClean="0"/>
              <a:t>How and when did the holiday first begin?</a:t>
            </a:r>
          </a:p>
          <a:p>
            <a:pPr lvl="2"/>
            <a:r>
              <a:rPr lang="en-US" b="1" dirty="0" smtClean="0"/>
              <a:t>What is the origin of the holiday? How did it begin?</a:t>
            </a:r>
          </a:p>
          <a:p>
            <a:pPr lvl="2"/>
            <a:r>
              <a:rPr lang="en-US" b="1" dirty="0" smtClean="0"/>
              <a:t>When did people begin celebrating it?</a:t>
            </a:r>
          </a:p>
          <a:p>
            <a:pPr lvl="1"/>
            <a:r>
              <a:rPr lang="en-US" b="1" dirty="0" smtClean="0"/>
              <a:t>What traditions are associated with the holiday?</a:t>
            </a:r>
          </a:p>
          <a:p>
            <a:pPr lvl="2"/>
            <a:r>
              <a:rPr lang="en-US" b="1" dirty="0" smtClean="0"/>
              <a:t>Foods, colors, clothing, actions, rituals, songs, etc.</a:t>
            </a:r>
            <a:endParaRPr lang="en-US" b="1" dirty="0"/>
          </a:p>
        </p:txBody>
      </p:sp>
    </p:spTree>
    <p:extLst>
      <p:ext uri="{BB962C8B-B14F-4D97-AF65-F5344CB8AC3E}">
        <p14:creationId xmlns:p14="http://schemas.microsoft.com/office/powerpoint/2010/main" val="356173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Winter Holiday Research</a:t>
            </a:r>
            <a:endParaRPr lang="en-US" b="1" dirty="0"/>
          </a:p>
        </p:txBody>
      </p:sp>
      <p:sp>
        <p:nvSpPr>
          <p:cNvPr id="3" name="Content Placeholder 2"/>
          <p:cNvSpPr>
            <a:spLocks noGrp="1"/>
          </p:cNvSpPr>
          <p:nvPr>
            <p:ph idx="1"/>
          </p:nvPr>
        </p:nvSpPr>
        <p:spPr>
          <a:xfrm>
            <a:off x="457200" y="838200"/>
            <a:ext cx="8229600" cy="5867400"/>
          </a:xfrm>
        </p:spPr>
        <p:txBody>
          <a:bodyPr>
            <a:normAutofit/>
          </a:bodyPr>
          <a:lstStyle/>
          <a:p>
            <a:r>
              <a:rPr lang="en-US" b="1" dirty="0" smtClean="0"/>
              <a:t>You will begin your research by FINDING CREDIBLE SOURCES.</a:t>
            </a:r>
          </a:p>
          <a:p>
            <a:r>
              <a:rPr lang="en-US" b="1" dirty="0" smtClean="0"/>
              <a:t>For EVERY SOURCE  you use, you MUST complete a CRAAP Evaluation Form to prove that your source is credible. If it does not pass the CRAAP Test, you may NOT use it!</a:t>
            </a:r>
          </a:p>
          <a:p>
            <a:r>
              <a:rPr lang="en-US" b="1" dirty="0" smtClean="0"/>
              <a:t>The requirement is that you use a MINIMUM of THREE credible sources, but before you can begin writing your paper, you must EVALUATE A MINIMUM OF FIVE POTENTIAL SOURCES!</a:t>
            </a:r>
            <a:endParaRPr lang="en-US" b="1" dirty="0"/>
          </a:p>
        </p:txBody>
      </p:sp>
    </p:spTree>
    <p:extLst>
      <p:ext uri="{BB962C8B-B14F-4D97-AF65-F5344CB8AC3E}">
        <p14:creationId xmlns:p14="http://schemas.microsoft.com/office/powerpoint/2010/main" val="3102093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Winter Holiday Research</a:t>
            </a:r>
            <a:endParaRPr lang="en-US" b="1" dirty="0"/>
          </a:p>
        </p:txBody>
      </p:sp>
      <p:sp>
        <p:nvSpPr>
          <p:cNvPr id="3" name="Content Placeholder 2"/>
          <p:cNvSpPr>
            <a:spLocks noGrp="1"/>
          </p:cNvSpPr>
          <p:nvPr>
            <p:ph idx="1"/>
          </p:nvPr>
        </p:nvSpPr>
        <p:spPr>
          <a:xfrm>
            <a:off x="457200" y="838200"/>
            <a:ext cx="8229600" cy="5867400"/>
          </a:xfrm>
        </p:spPr>
        <p:txBody>
          <a:bodyPr>
            <a:normAutofit/>
          </a:bodyPr>
          <a:lstStyle/>
          <a:p>
            <a:r>
              <a:rPr lang="en-US" b="1" dirty="0" smtClean="0"/>
              <a:t>Go to Google Classroom and open the document for the assignment “CRAAP Evaluation Form – Winter Holiday Research.”</a:t>
            </a:r>
          </a:p>
          <a:p>
            <a:r>
              <a:rPr lang="en-US" b="1" dirty="0" smtClean="0"/>
              <a:t>You will see that there are FIVE pages in the document; one for each potential source you must evaluate prior to beginning your research/writing.</a:t>
            </a:r>
          </a:p>
          <a:p>
            <a:r>
              <a:rPr lang="en-US" b="1" dirty="0" smtClean="0"/>
              <a:t>This form must be completed and turned in by MONDAY 12/7/15 AT 4:00 P.M.</a:t>
            </a:r>
            <a:endParaRPr lang="en-US" b="1" dirty="0"/>
          </a:p>
        </p:txBody>
      </p:sp>
    </p:spTree>
    <p:extLst>
      <p:ext uri="{BB962C8B-B14F-4D97-AF65-F5344CB8AC3E}">
        <p14:creationId xmlns:p14="http://schemas.microsoft.com/office/powerpoint/2010/main" val="314471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Winter Holiday Research</a:t>
            </a:r>
            <a:endParaRPr lang="en-US" b="1" dirty="0"/>
          </a:p>
        </p:txBody>
      </p:sp>
      <p:sp>
        <p:nvSpPr>
          <p:cNvPr id="3" name="Content Placeholder 2"/>
          <p:cNvSpPr>
            <a:spLocks noGrp="1"/>
          </p:cNvSpPr>
          <p:nvPr>
            <p:ph idx="1"/>
          </p:nvPr>
        </p:nvSpPr>
        <p:spPr>
          <a:xfrm>
            <a:off x="457200" y="838200"/>
            <a:ext cx="8229600" cy="5867400"/>
          </a:xfrm>
        </p:spPr>
        <p:txBody>
          <a:bodyPr>
            <a:normAutofit/>
          </a:bodyPr>
          <a:lstStyle/>
          <a:p>
            <a:pPr marL="0" indent="0" algn="ctr">
              <a:buNone/>
            </a:pPr>
            <a:r>
              <a:rPr lang="en-US" b="1" u="sng" dirty="0" smtClean="0"/>
              <a:t>CHOOSING HOLIDAYS</a:t>
            </a:r>
          </a:p>
          <a:p>
            <a:r>
              <a:rPr lang="en-US" b="1" dirty="0" smtClean="0"/>
              <a:t>The holidays you have to choose from are:</a:t>
            </a:r>
          </a:p>
          <a:p>
            <a:pPr lvl="1"/>
            <a:r>
              <a:rPr lang="en-US" sz="3200" b="1" dirty="0" smtClean="0"/>
              <a:t>Bodhi Day a.k.a. Buddha Day (Buddhism)</a:t>
            </a:r>
          </a:p>
          <a:p>
            <a:pPr lvl="1"/>
            <a:r>
              <a:rPr lang="en-US" sz="3200" b="1" dirty="0" smtClean="0"/>
              <a:t>Christmas (Christianity)</a:t>
            </a:r>
          </a:p>
          <a:p>
            <a:pPr lvl="1"/>
            <a:r>
              <a:rPr lang="en-US" sz="3200" b="1" dirty="0" smtClean="0"/>
              <a:t>Saturnalia (Roman)</a:t>
            </a:r>
          </a:p>
          <a:p>
            <a:pPr lvl="1"/>
            <a:r>
              <a:rPr lang="en-US" sz="3200" b="1" dirty="0" smtClean="0"/>
              <a:t>Hanukkah (Judaism)</a:t>
            </a:r>
          </a:p>
          <a:p>
            <a:pPr lvl="1"/>
            <a:r>
              <a:rPr lang="en-US" sz="3200" b="1" dirty="0" smtClean="0"/>
              <a:t>Yule (Germanic/Pagan)</a:t>
            </a:r>
          </a:p>
          <a:p>
            <a:pPr lvl="1"/>
            <a:r>
              <a:rPr lang="en-US" sz="3200" b="1" dirty="0" err="1" smtClean="0"/>
              <a:t>Yalda</a:t>
            </a:r>
            <a:r>
              <a:rPr lang="en-US" sz="3200" b="1" dirty="0" smtClean="0"/>
              <a:t> (Persian)</a:t>
            </a:r>
          </a:p>
          <a:p>
            <a:pPr lvl="1"/>
            <a:r>
              <a:rPr lang="en-US" sz="3200" b="1" dirty="0" smtClean="0"/>
              <a:t>Kwanzaa (African American)</a:t>
            </a:r>
          </a:p>
          <a:p>
            <a:pPr lvl="1"/>
            <a:r>
              <a:rPr lang="en-US" sz="3200" b="1" dirty="0" err="1" smtClean="0"/>
              <a:t>Dia</a:t>
            </a:r>
            <a:r>
              <a:rPr lang="en-US" sz="3200" b="1" dirty="0" smtClean="0"/>
              <a:t> de Reyes (Latin American/Spanish)</a:t>
            </a:r>
            <a:endParaRPr lang="en-US" sz="3200" b="1" dirty="0"/>
          </a:p>
        </p:txBody>
      </p:sp>
    </p:spTree>
    <p:extLst>
      <p:ext uri="{BB962C8B-B14F-4D97-AF65-F5344CB8AC3E}">
        <p14:creationId xmlns:p14="http://schemas.microsoft.com/office/powerpoint/2010/main" val="3102093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b="1" dirty="0" smtClean="0"/>
              <a:t>Winter Holiday Research</a:t>
            </a:r>
            <a:endParaRPr lang="en-US" b="1" dirty="0"/>
          </a:p>
        </p:txBody>
      </p:sp>
      <p:sp>
        <p:nvSpPr>
          <p:cNvPr id="3" name="Content Placeholder 2"/>
          <p:cNvSpPr>
            <a:spLocks noGrp="1"/>
          </p:cNvSpPr>
          <p:nvPr>
            <p:ph idx="1"/>
          </p:nvPr>
        </p:nvSpPr>
        <p:spPr>
          <a:xfrm>
            <a:off x="457200" y="1066800"/>
            <a:ext cx="8229600" cy="5562600"/>
          </a:xfrm>
        </p:spPr>
        <p:txBody>
          <a:bodyPr/>
          <a:lstStyle/>
          <a:p>
            <a:r>
              <a:rPr lang="en-US" b="1" dirty="0" smtClean="0"/>
              <a:t>With the remainder of the period, you may begin your search for credible sources.</a:t>
            </a:r>
          </a:p>
          <a:p>
            <a:endParaRPr lang="en-US" b="1" dirty="0" smtClean="0"/>
          </a:p>
          <a:p>
            <a:r>
              <a:rPr lang="en-US" b="1" dirty="0" smtClean="0"/>
              <a:t>I suggest starting with the LIBRARY DATABASES, since at least one of your sources MUST come from there and because they are guaranteed to pass the CRAAP Evaluation.</a:t>
            </a:r>
            <a:endParaRPr lang="en-US" b="1" dirty="0"/>
          </a:p>
        </p:txBody>
      </p:sp>
    </p:spTree>
    <p:extLst>
      <p:ext uri="{BB962C8B-B14F-4D97-AF65-F5344CB8AC3E}">
        <p14:creationId xmlns:p14="http://schemas.microsoft.com/office/powerpoint/2010/main" val="2871210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14500</TotalTime>
  <Words>3014</Words>
  <Application>Microsoft Office PowerPoint</Application>
  <PresentationFormat>On-screen Show (4:3)</PresentationFormat>
  <Paragraphs>278</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Start-Up - Discussion</vt:lpstr>
      <vt:lpstr>Start-Up - Writing</vt:lpstr>
      <vt:lpstr>Unit Objective</vt:lpstr>
      <vt:lpstr>Winter Holiday Research</vt:lpstr>
      <vt:lpstr>Winter Holiday Research</vt:lpstr>
      <vt:lpstr>Winter Holiday Research</vt:lpstr>
      <vt:lpstr>Winter Holiday Research</vt:lpstr>
      <vt:lpstr>Winter Holiday Research</vt:lpstr>
      <vt:lpstr>Winter Holiday Research</vt:lpstr>
      <vt:lpstr>Exit Ticket</vt:lpstr>
      <vt:lpstr>Start-Up - Discussion</vt:lpstr>
      <vt:lpstr>Start-Up - Writing</vt:lpstr>
      <vt:lpstr>Hints for Source Searching</vt:lpstr>
      <vt:lpstr>Hints for Source Searching</vt:lpstr>
      <vt:lpstr>Winter Holiday Research</vt:lpstr>
      <vt:lpstr>Exit Ticket</vt:lpstr>
      <vt:lpstr>Start-Up - Discussion</vt:lpstr>
      <vt:lpstr>Start-Up - Writing</vt:lpstr>
      <vt:lpstr>Unit Objective</vt:lpstr>
      <vt:lpstr>Today’s Objective</vt:lpstr>
      <vt:lpstr>Note Taking on Sources</vt:lpstr>
      <vt:lpstr>Note Taking on Sources</vt:lpstr>
      <vt:lpstr>Note Taking on Sources</vt:lpstr>
      <vt:lpstr>Note Taking on Sources</vt:lpstr>
      <vt:lpstr>Exit Ticket</vt:lpstr>
      <vt:lpstr>Continue Source Searching</vt:lpstr>
      <vt:lpstr>Start-Up - Discussion</vt:lpstr>
      <vt:lpstr>Start-Up - Writing</vt:lpstr>
      <vt:lpstr>Note Taking on Sources</vt:lpstr>
      <vt:lpstr>Example</vt:lpstr>
      <vt:lpstr>Exit Ticket</vt:lpstr>
      <vt:lpstr>Start-Up - Discussion</vt:lpstr>
      <vt:lpstr>Start-Up - Writing</vt:lpstr>
      <vt:lpstr>Example</vt:lpstr>
      <vt:lpstr>Exit Ticket</vt:lpstr>
      <vt:lpstr>No Start-Up / No Exit Ticket</vt:lpstr>
      <vt:lpstr>Start-Up - Discussion</vt:lpstr>
      <vt:lpstr>Start-Up - Writing</vt:lpstr>
      <vt:lpstr>INTRODUCTION</vt:lpstr>
      <vt:lpstr>BODY</vt:lpstr>
      <vt:lpstr>CONCLUSION</vt:lpstr>
      <vt:lpstr>Rubric for the Paper</vt:lpstr>
      <vt:lpstr>FORMAT</vt:lpstr>
      <vt:lpstr>CITATIONS/PLAGIARISM</vt:lpstr>
      <vt:lpstr>FINAL TIPS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 - Discussion</dc:title>
  <dc:creator>JAMES MCELROY</dc:creator>
  <cp:lastModifiedBy>JAMES MCELROY</cp:lastModifiedBy>
  <cp:revision>48</cp:revision>
  <cp:lastPrinted>2015-12-02T17:23:51Z</cp:lastPrinted>
  <dcterms:created xsi:type="dcterms:W3CDTF">2015-11-30T14:32:05Z</dcterms:created>
  <dcterms:modified xsi:type="dcterms:W3CDTF">2015-12-10T20:31:13Z</dcterms:modified>
</cp:coreProperties>
</file>