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7" r:id="rId2"/>
    <p:sldId id="258" r:id="rId3"/>
    <p:sldId id="280" r:id="rId4"/>
    <p:sldId id="256" r:id="rId5"/>
    <p:sldId id="259" r:id="rId6"/>
    <p:sldId id="262" r:id="rId7"/>
    <p:sldId id="271" r:id="rId8"/>
    <p:sldId id="281" r:id="rId9"/>
    <p:sldId id="261" r:id="rId10"/>
    <p:sldId id="263" r:id="rId11"/>
    <p:sldId id="264" r:id="rId12"/>
    <p:sldId id="265" r:id="rId13"/>
    <p:sldId id="273" r:id="rId14"/>
    <p:sldId id="274" r:id="rId15"/>
    <p:sldId id="282" r:id="rId16"/>
    <p:sldId id="266" r:id="rId17"/>
    <p:sldId id="267" r:id="rId18"/>
    <p:sldId id="268" r:id="rId19"/>
    <p:sldId id="270" r:id="rId20"/>
    <p:sldId id="269" r:id="rId21"/>
    <p:sldId id="275" r:id="rId22"/>
    <p:sldId id="279" r:id="rId23"/>
    <p:sldId id="276" r:id="rId24"/>
    <p:sldId id="277" r:id="rId25"/>
    <p:sldId id="278" r:id="rId26"/>
    <p:sldId id="283" r:id="rId27"/>
    <p:sldId id="284" r:id="rId28"/>
    <p:sldId id="285" r:id="rId29"/>
    <p:sldId id="286" r:id="rId30"/>
    <p:sldId id="287" r:id="rId31"/>
    <p:sldId id="288" r:id="rId32"/>
    <p:sldId id="289"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07639A1-40C9-4E01-BD17-0BF57D78127D}" type="datetimeFigureOut">
              <a:rPr lang="en-US" smtClean="0"/>
              <a:t>1/8/2015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21AEF31-9247-4F98-B753-EB2331BF32F2}" type="slidenum">
              <a:rPr lang="en-US" smtClean="0"/>
              <a:t>‹#›</a:t>
            </a:fld>
            <a:endParaRPr lang="en-US"/>
          </a:p>
        </p:txBody>
      </p:sp>
    </p:spTree>
    <p:extLst>
      <p:ext uri="{BB962C8B-B14F-4D97-AF65-F5344CB8AC3E}">
        <p14:creationId xmlns:p14="http://schemas.microsoft.com/office/powerpoint/2010/main" val="29602749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AA518A-4D71-4812-BCF4-5E998149B2D9}"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9752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A518A-4D71-4812-BCF4-5E998149B2D9}"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283765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A518A-4D71-4812-BCF4-5E998149B2D9}"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251924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A518A-4D71-4812-BCF4-5E998149B2D9}"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281156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A518A-4D71-4812-BCF4-5E998149B2D9}"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292860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AA518A-4D71-4812-BCF4-5E998149B2D9}"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1551069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AA518A-4D71-4812-BCF4-5E998149B2D9}" type="datetimeFigureOut">
              <a:rPr lang="en-US" smtClean="0"/>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2263413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AA518A-4D71-4812-BCF4-5E998149B2D9}" type="datetimeFigureOut">
              <a:rPr lang="en-US" smtClean="0"/>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66778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A518A-4D71-4812-BCF4-5E998149B2D9}" type="datetimeFigureOut">
              <a:rPr lang="en-US" smtClean="0"/>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188746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A518A-4D71-4812-BCF4-5E998149B2D9}"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223622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A518A-4D71-4812-BCF4-5E998149B2D9}"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E5ECD-B933-43AF-8F78-D02E82100F0A}" type="slidenum">
              <a:rPr lang="en-US" smtClean="0"/>
              <a:t>‹#›</a:t>
            </a:fld>
            <a:endParaRPr lang="en-US"/>
          </a:p>
        </p:txBody>
      </p:sp>
    </p:spTree>
    <p:extLst>
      <p:ext uri="{BB962C8B-B14F-4D97-AF65-F5344CB8AC3E}">
        <p14:creationId xmlns:p14="http://schemas.microsoft.com/office/powerpoint/2010/main" val="16816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5000" b="-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A518A-4D71-4812-BCF4-5E998149B2D9}" type="datetimeFigureOut">
              <a:rPr lang="en-US" smtClean="0"/>
              <a:t>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E5ECD-B933-43AF-8F78-D02E82100F0A}" type="slidenum">
              <a:rPr lang="en-US" smtClean="0"/>
              <a:t>‹#›</a:t>
            </a:fld>
            <a:endParaRPr lang="en-US"/>
          </a:p>
        </p:txBody>
      </p:sp>
    </p:spTree>
    <p:extLst>
      <p:ext uri="{BB962C8B-B14F-4D97-AF65-F5344CB8AC3E}">
        <p14:creationId xmlns:p14="http://schemas.microsoft.com/office/powerpoint/2010/main" val="4048630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pv5FgGnATe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YUFsNlaDjM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135563"/>
          </a:xfrm>
        </p:spPr>
        <p:txBody>
          <a:bodyPr/>
          <a:lstStyle/>
          <a:p>
            <a:pPr marL="0" indent="0" algn="ctr">
              <a:buNone/>
            </a:pPr>
            <a:r>
              <a:rPr lang="en-US" b="1" dirty="0" smtClean="0"/>
              <a:t>You have all studied The Civil War in history classes. Take a minute with your VERTICAL partner to discuss the following:</a:t>
            </a:r>
          </a:p>
          <a:p>
            <a:pPr marL="0" indent="0" algn="ctr">
              <a:buNone/>
            </a:pPr>
            <a:endParaRPr lang="en-US" sz="1200" b="1" dirty="0" smtClean="0"/>
          </a:p>
          <a:p>
            <a:pPr marL="0" indent="0" algn="ctr">
              <a:buNone/>
            </a:pPr>
            <a:r>
              <a:rPr lang="en-US" b="1" dirty="0" smtClean="0"/>
              <a:t>What effect did The Civil War have on our country as a whole?</a:t>
            </a:r>
          </a:p>
          <a:p>
            <a:pPr marL="0" indent="0" algn="ctr">
              <a:buNone/>
            </a:pPr>
            <a:r>
              <a:rPr lang="en-US" b="1" dirty="0" smtClean="0"/>
              <a:t>What effect do you think it might have on literature in our country?</a:t>
            </a:r>
          </a:p>
          <a:p>
            <a:pPr marL="0" indent="0" algn="ctr">
              <a:buNone/>
            </a:pPr>
            <a:endParaRPr lang="en-US" b="1" dirty="0"/>
          </a:p>
          <a:p>
            <a:pPr marL="0" indent="0" algn="ctr">
              <a:buNone/>
            </a:pPr>
            <a:r>
              <a:rPr lang="en-US" b="1" dirty="0" smtClean="0">
                <a:solidFill>
                  <a:srgbClr val="FF0000"/>
                </a:solidFill>
              </a:rPr>
              <a:t>Whole class discussion</a:t>
            </a:r>
            <a:endParaRPr lang="en-US" b="1" dirty="0">
              <a:solidFill>
                <a:srgbClr val="FF0000"/>
              </a:solidFill>
            </a:endParaRPr>
          </a:p>
        </p:txBody>
      </p:sp>
      <p:sp>
        <p:nvSpPr>
          <p:cNvPr id="4" name="TextBox 3"/>
          <p:cNvSpPr txBox="1"/>
          <p:nvPr/>
        </p:nvSpPr>
        <p:spPr>
          <a:xfrm>
            <a:off x="7239000" y="228600"/>
            <a:ext cx="1524000" cy="400110"/>
          </a:xfrm>
          <a:prstGeom prst="rect">
            <a:avLst/>
          </a:prstGeom>
          <a:noFill/>
        </p:spPr>
        <p:txBody>
          <a:bodyPr wrap="square" rtlCol="0">
            <a:spAutoFit/>
          </a:bodyPr>
          <a:lstStyle/>
          <a:p>
            <a:pPr algn="ctr"/>
            <a:r>
              <a:rPr lang="en-US" sz="2000" b="1" dirty="0" smtClean="0"/>
              <a:t>1/5/15</a:t>
            </a:r>
            <a:endParaRPr lang="en-US" sz="2000" b="1" dirty="0"/>
          </a:p>
        </p:txBody>
      </p:sp>
    </p:spTree>
    <p:extLst>
      <p:ext uri="{BB962C8B-B14F-4D97-AF65-F5344CB8AC3E}">
        <p14:creationId xmlns:p14="http://schemas.microsoft.com/office/powerpoint/2010/main" val="3931776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Sight in Camp in the Daybreak Gray and Dim”</a:t>
            </a:r>
            <a:endParaRPr lang="en-US" b="1" dirty="0"/>
          </a:p>
        </p:txBody>
      </p:sp>
      <p:sp>
        <p:nvSpPr>
          <p:cNvPr id="3" name="Content Placeholder 2"/>
          <p:cNvSpPr>
            <a:spLocks noGrp="1"/>
          </p:cNvSpPr>
          <p:nvPr>
            <p:ph idx="1"/>
          </p:nvPr>
        </p:nvSpPr>
        <p:spPr/>
        <p:txBody>
          <a:bodyPr>
            <a:normAutofit fontScale="92500"/>
          </a:bodyPr>
          <a:lstStyle/>
          <a:p>
            <a:r>
              <a:rPr lang="en-US" b="1" dirty="0" smtClean="0"/>
              <a:t>Published in 1865 as a part of Whitman’s book of war poetry called </a:t>
            </a:r>
            <a:r>
              <a:rPr lang="en-US" b="1" u="sng" dirty="0" smtClean="0"/>
              <a:t>Drum Taps</a:t>
            </a:r>
            <a:r>
              <a:rPr lang="en-US" b="1" dirty="0" smtClean="0"/>
              <a:t>.</a:t>
            </a:r>
          </a:p>
          <a:p>
            <a:r>
              <a:rPr lang="en-US" b="1" dirty="0" smtClean="0"/>
              <a:t>First, read the poem silently to yourself.</a:t>
            </a:r>
          </a:p>
          <a:p>
            <a:r>
              <a:rPr lang="en-US" b="1" dirty="0" smtClean="0"/>
              <a:t>Now, in your groups, discuss your initial thoughts of the poem.</a:t>
            </a:r>
          </a:p>
          <a:p>
            <a:pPr marL="0" indent="0" algn="ctr">
              <a:buNone/>
            </a:pPr>
            <a:r>
              <a:rPr lang="en-US" b="1" dirty="0" smtClean="0">
                <a:solidFill>
                  <a:srgbClr val="FF0000"/>
                </a:solidFill>
              </a:rPr>
              <a:t>Whole Class Discussion</a:t>
            </a:r>
          </a:p>
          <a:p>
            <a:r>
              <a:rPr lang="en-US" b="1" dirty="0" smtClean="0"/>
              <a:t>Now let’s look at the poem piece by piece.</a:t>
            </a:r>
          </a:p>
          <a:p>
            <a:r>
              <a:rPr lang="en-US" b="1" dirty="0" smtClean="0"/>
              <a:t>Answer the following questions on your papers.</a:t>
            </a:r>
            <a:endParaRPr lang="en-US" b="1" dirty="0"/>
          </a:p>
        </p:txBody>
      </p:sp>
    </p:spTree>
    <p:extLst>
      <p:ext uri="{BB962C8B-B14F-4D97-AF65-F5344CB8AC3E}">
        <p14:creationId xmlns:p14="http://schemas.microsoft.com/office/powerpoint/2010/main" val="247604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Sight in Camp in the Daybreak Gray and Dim”</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4400" b="1" dirty="0" smtClean="0"/>
              <a:t>What is the setting of the poem?</a:t>
            </a:r>
          </a:p>
          <a:p>
            <a:pPr marL="514350" indent="-514350">
              <a:buFont typeface="+mj-lt"/>
              <a:buAutoNum type="arabicPeriod"/>
            </a:pPr>
            <a:endParaRPr lang="en-US" sz="4400" b="1" dirty="0" smtClean="0"/>
          </a:p>
          <a:p>
            <a:pPr marL="514350" indent="-514350">
              <a:buFont typeface="+mj-lt"/>
              <a:buAutoNum type="arabicPeriod"/>
            </a:pPr>
            <a:r>
              <a:rPr lang="en-US" sz="4400" b="1" dirty="0" smtClean="0"/>
              <a:t>What is the speaker’s mood at the beginning of the poem?</a:t>
            </a:r>
          </a:p>
          <a:p>
            <a:pPr marL="514350" indent="-514350">
              <a:buFont typeface="+mj-lt"/>
              <a:buAutoNum type="arabicPeriod"/>
            </a:pP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400729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Sight in Camp in the Daybreak Gray and Dim”</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sz="4400" b="1" dirty="0" smtClean="0"/>
              <a:t>3. What does the speaker see that</a:t>
            </a:r>
          </a:p>
          <a:p>
            <a:pPr marL="0" indent="0">
              <a:buNone/>
            </a:pPr>
            <a:r>
              <a:rPr lang="en-US" sz="4400" b="1" dirty="0" smtClean="0"/>
              <a:t>   makes him curious? Why do you think</a:t>
            </a:r>
          </a:p>
          <a:p>
            <a:pPr marL="0" indent="0">
              <a:buNone/>
            </a:pPr>
            <a:r>
              <a:rPr lang="en-US" sz="4400" b="1" dirty="0"/>
              <a:t> </a:t>
            </a:r>
            <a:r>
              <a:rPr lang="en-US" sz="4400" b="1" dirty="0" smtClean="0"/>
              <a:t>  he is curious?</a:t>
            </a:r>
          </a:p>
          <a:p>
            <a:pPr marL="0" indent="0">
              <a:buNone/>
            </a:pPr>
            <a:r>
              <a:rPr lang="en-US" sz="4400" b="1" dirty="0" smtClean="0"/>
              <a:t>4. Why do you think he mentions </a:t>
            </a:r>
          </a:p>
          <a:p>
            <a:pPr marL="0" indent="0">
              <a:buNone/>
            </a:pPr>
            <a:r>
              <a:rPr lang="en-US" sz="4400" b="1" dirty="0"/>
              <a:t> </a:t>
            </a:r>
            <a:r>
              <a:rPr lang="en-US" sz="4400" b="1" dirty="0" smtClean="0"/>
              <a:t>   that they are lying “untended?”</a:t>
            </a:r>
          </a:p>
          <a:p>
            <a:pPr marL="0" indent="0">
              <a:buNone/>
            </a:pPr>
            <a:r>
              <a:rPr lang="en-US" sz="4400" b="1" dirty="0"/>
              <a:t>5</a:t>
            </a:r>
            <a:r>
              <a:rPr lang="en-US" sz="4400" b="1" dirty="0" smtClean="0"/>
              <a:t>. What is the symbolism of the</a:t>
            </a:r>
          </a:p>
          <a:p>
            <a:pPr marL="0" indent="0">
              <a:buNone/>
            </a:pPr>
            <a:r>
              <a:rPr lang="en-US" sz="4400" b="1" dirty="0"/>
              <a:t> </a:t>
            </a:r>
            <a:r>
              <a:rPr lang="en-US" sz="4400" b="1" dirty="0" smtClean="0"/>
              <a:t>  one blanket covering all </a:t>
            </a:r>
          </a:p>
          <a:p>
            <a:pPr marL="0" indent="0">
              <a:buNone/>
            </a:pPr>
            <a:r>
              <a:rPr lang="en-US" sz="4400" b="1" dirty="0"/>
              <a:t> </a:t>
            </a:r>
            <a:r>
              <a:rPr lang="en-US" sz="4400" b="1" dirty="0" smtClean="0"/>
              <a:t>  three bodies?</a:t>
            </a:r>
          </a:p>
          <a:p>
            <a:pPr marL="514350" indent="-514350">
              <a:buFont typeface="+mj-lt"/>
              <a:buAutoNum type="arabicPeriod"/>
            </a:pP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196783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pPr marL="0" indent="0" algn="ctr">
              <a:buNone/>
            </a:pPr>
            <a:r>
              <a:rPr lang="en-US" b="1" dirty="0" smtClean="0"/>
              <a:t>Re-read “A Sight in Camp in the Daybreak Gray and Dim” silently.</a:t>
            </a:r>
          </a:p>
          <a:p>
            <a:pPr marL="0" indent="0" algn="ctr">
              <a:buNone/>
            </a:pPr>
            <a:endParaRPr lang="en-US" sz="1200" b="1" dirty="0"/>
          </a:p>
          <a:p>
            <a:pPr marL="0" indent="0" algn="ctr">
              <a:buNone/>
            </a:pPr>
            <a:r>
              <a:rPr lang="en-US" b="1" dirty="0" smtClean="0"/>
              <a:t>Think about what some of your first impressions/initial reactions were to this poem yesterday. Discuss the following with your HORIZONTAL partner:</a:t>
            </a:r>
          </a:p>
          <a:p>
            <a:pPr marL="0" indent="0" algn="ctr">
              <a:buNone/>
            </a:pPr>
            <a:r>
              <a:rPr lang="en-US" b="1" dirty="0" smtClean="0"/>
              <a:t>Did your thinking about the first two stanzas of the poem change after we discussed them?</a:t>
            </a:r>
          </a:p>
          <a:p>
            <a:pPr marL="0" indent="0" algn="ctr">
              <a:buNone/>
            </a:pPr>
            <a:r>
              <a:rPr lang="en-US" b="1" dirty="0" smtClean="0"/>
              <a:t>How? </a:t>
            </a:r>
            <a:endParaRPr lang="en-US" b="1" dirty="0"/>
          </a:p>
          <a:p>
            <a:pPr marL="0" indent="0" algn="ctr">
              <a:buNone/>
            </a:pPr>
            <a:r>
              <a:rPr lang="en-US" b="1" dirty="0" smtClean="0"/>
              <a:t>Did you understand the poem better after we talked about it? Why? What was made more clear?</a:t>
            </a:r>
            <a:endParaRPr lang="en-US" b="1" dirty="0"/>
          </a:p>
        </p:txBody>
      </p:sp>
      <p:sp>
        <p:nvSpPr>
          <p:cNvPr id="4" name="TextBox 3"/>
          <p:cNvSpPr txBox="1"/>
          <p:nvPr/>
        </p:nvSpPr>
        <p:spPr>
          <a:xfrm>
            <a:off x="7315200" y="381000"/>
            <a:ext cx="1219200" cy="381000"/>
          </a:xfrm>
          <a:prstGeom prst="rect">
            <a:avLst/>
          </a:prstGeom>
          <a:noFill/>
        </p:spPr>
        <p:txBody>
          <a:bodyPr wrap="square" rtlCol="0">
            <a:spAutoFit/>
          </a:bodyPr>
          <a:lstStyle/>
          <a:p>
            <a:pPr algn="ctr"/>
            <a:r>
              <a:rPr lang="en-US" b="1" dirty="0" smtClean="0"/>
              <a:t>1/7/15</a:t>
            </a:r>
            <a:endParaRPr lang="en-US" b="1" dirty="0"/>
          </a:p>
        </p:txBody>
      </p:sp>
    </p:spTree>
    <p:extLst>
      <p:ext uri="{BB962C8B-B14F-4D97-AF65-F5344CB8AC3E}">
        <p14:creationId xmlns:p14="http://schemas.microsoft.com/office/powerpoint/2010/main" val="353342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a:t>
            </a:r>
            <a:r>
              <a:rPr lang="en-US" b="1" dirty="0"/>
              <a:t>-</a:t>
            </a:r>
            <a:r>
              <a:rPr lang="en-US" b="1" dirty="0" smtClean="0"/>
              <a:t> Writing</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Now write about something YOUR PARTNER had to say. Did the discussion of the poem help them understand it? How?</a:t>
            </a:r>
          </a:p>
          <a:p>
            <a:pPr marL="0" indent="0" algn="ctr">
              <a:buNone/>
            </a:pPr>
            <a:endParaRPr lang="en-US" sz="4400" b="1" dirty="0"/>
          </a:p>
        </p:txBody>
      </p:sp>
    </p:spTree>
    <p:extLst>
      <p:ext uri="{BB962C8B-B14F-4D97-AF65-F5344CB8AC3E}">
        <p14:creationId xmlns:p14="http://schemas.microsoft.com/office/powerpoint/2010/main" val="397944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marL="0" indent="0" algn="ctr">
              <a:buNone/>
            </a:pPr>
            <a:r>
              <a:rPr lang="en-US" b="1" dirty="0" smtClean="0"/>
              <a:t>By the end of the period, students will be able to analyze a piece of poetry by Walt Whitman from the American Realistic Period (Civil War Era), and compare it to an earlier piece with a focus on his different treatments/views on a similar topic (death).</a:t>
            </a:r>
          </a:p>
          <a:p>
            <a:pPr marL="0" indent="0" algn="ctr">
              <a:buNone/>
            </a:pPr>
            <a:endParaRPr lang="en-US" b="1" dirty="0"/>
          </a:p>
          <a:p>
            <a:pPr marL="0" indent="0" algn="ctr">
              <a:buNone/>
            </a:pPr>
            <a:r>
              <a:rPr lang="en-US" sz="2800" b="1" dirty="0" smtClean="0"/>
              <a:t>CCSS.ELA-LITERACY.RL.11.4</a:t>
            </a:r>
          </a:p>
          <a:p>
            <a:pPr marL="0" indent="0" algn="ctr">
              <a:buNone/>
            </a:pPr>
            <a:r>
              <a:rPr lang="en-US" sz="2800" b="1" dirty="0" smtClean="0"/>
              <a:t>CCSS.ELA-LITERACY.RL.11.5</a:t>
            </a:r>
          </a:p>
          <a:p>
            <a:pPr marL="0" indent="0" algn="ctr">
              <a:buNone/>
            </a:pPr>
            <a:r>
              <a:rPr lang="en-US" sz="2800" b="1" dirty="0" smtClean="0"/>
              <a:t>CCSS.ELA-LITERACY.RL.11.9</a:t>
            </a:r>
            <a:endParaRPr lang="en-US" sz="2800" b="1" dirty="0"/>
          </a:p>
        </p:txBody>
      </p:sp>
    </p:spTree>
    <p:extLst>
      <p:ext uri="{BB962C8B-B14F-4D97-AF65-F5344CB8AC3E}">
        <p14:creationId xmlns:p14="http://schemas.microsoft.com/office/powerpoint/2010/main" val="1486207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Sight in Camp in the Daybreak Gray and Dim”</a:t>
            </a:r>
            <a:endParaRPr lang="en-US" b="1" dirty="0"/>
          </a:p>
        </p:txBody>
      </p:sp>
      <p:sp>
        <p:nvSpPr>
          <p:cNvPr id="3" name="Content Placeholder 2"/>
          <p:cNvSpPr>
            <a:spLocks noGrp="1"/>
          </p:cNvSpPr>
          <p:nvPr>
            <p:ph idx="1"/>
          </p:nvPr>
        </p:nvSpPr>
        <p:spPr/>
        <p:txBody>
          <a:bodyPr>
            <a:normAutofit/>
          </a:bodyPr>
          <a:lstStyle/>
          <a:p>
            <a:pPr marL="0" indent="0">
              <a:buNone/>
            </a:pPr>
            <a:r>
              <a:rPr lang="en-US" sz="4400" b="1" dirty="0" smtClean="0"/>
              <a:t>6. How does the speaker describe the first soldier uncovered?</a:t>
            </a:r>
          </a:p>
          <a:p>
            <a:pPr marL="0" indent="0">
              <a:buNone/>
            </a:pPr>
            <a:endParaRPr lang="en-US" sz="4400" b="1" dirty="0"/>
          </a:p>
          <a:p>
            <a:pPr marL="0" indent="0">
              <a:buNone/>
            </a:pPr>
            <a:r>
              <a:rPr lang="en-US" sz="4400" b="1" dirty="0" smtClean="0"/>
              <a:t>7. What could the old man symbolize to Whitman?</a:t>
            </a:r>
          </a:p>
          <a:p>
            <a:pPr marL="0" indent="0">
              <a:buNone/>
            </a:pPr>
            <a:endParaRPr lang="en-US" b="1" dirty="0"/>
          </a:p>
          <a:p>
            <a:pPr marL="0" indent="0">
              <a:buNone/>
            </a:pP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363107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Sight in Camp in the Daybreak Gray and Dim”</a:t>
            </a:r>
            <a:endParaRPr lang="en-US" b="1" dirty="0"/>
          </a:p>
        </p:txBody>
      </p:sp>
      <p:sp>
        <p:nvSpPr>
          <p:cNvPr id="3" name="Content Placeholder 2"/>
          <p:cNvSpPr>
            <a:spLocks noGrp="1"/>
          </p:cNvSpPr>
          <p:nvPr>
            <p:ph idx="1"/>
          </p:nvPr>
        </p:nvSpPr>
        <p:spPr>
          <a:xfrm>
            <a:off x="533400" y="1417638"/>
            <a:ext cx="8229600" cy="4525963"/>
          </a:xfrm>
        </p:spPr>
        <p:txBody>
          <a:bodyPr>
            <a:normAutofit/>
          </a:bodyPr>
          <a:lstStyle/>
          <a:p>
            <a:pPr marL="0" indent="0">
              <a:buNone/>
            </a:pPr>
            <a:r>
              <a:rPr lang="en-US" sz="4400" b="1" dirty="0" smtClean="0"/>
              <a:t>8. How does the speaker describe the second soldier uncovered?</a:t>
            </a:r>
          </a:p>
          <a:p>
            <a:pPr marL="0" indent="0">
              <a:buNone/>
            </a:pPr>
            <a:endParaRPr lang="en-US" sz="4400" b="1" dirty="0"/>
          </a:p>
          <a:p>
            <a:pPr marL="0" indent="0">
              <a:buNone/>
            </a:pPr>
            <a:r>
              <a:rPr lang="en-US" sz="4400" b="1" dirty="0" smtClean="0"/>
              <a:t>9. What could the young man symbolize to Whitman?</a:t>
            </a:r>
            <a:endParaRPr lang="en-US" sz="4400" b="1" dirty="0"/>
          </a:p>
          <a:p>
            <a:pPr marL="0" indent="0">
              <a:buNone/>
            </a:pP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22858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Sight in Camp in the Daybreak Gray and Dim”</a:t>
            </a:r>
            <a:endParaRPr lang="en-US" b="1" dirty="0"/>
          </a:p>
        </p:txBody>
      </p:sp>
      <p:sp>
        <p:nvSpPr>
          <p:cNvPr id="3" name="Content Placeholder 2"/>
          <p:cNvSpPr>
            <a:spLocks noGrp="1"/>
          </p:cNvSpPr>
          <p:nvPr>
            <p:ph idx="1"/>
          </p:nvPr>
        </p:nvSpPr>
        <p:spPr>
          <a:xfrm>
            <a:off x="457200" y="1439672"/>
            <a:ext cx="8229600" cy="5265928"/>
          </a:xfrm>
        </p:spPr>
        <p:txBody>
          <a:bodyPr>
            <a:normAutofit fontScale="62500" lnSpcReduction="20000"/>
          </a:bodyPr>
          <a:lstStyle/>
          <a:p>
            <a:pPr marL="0" indent="0">
              <a:buNone/>
            </a:pPr>
            <a:r>
              <a:rPr lang="en-US" sz="5100" b="1" dirty="0" smtClean="0"/>
              <a:t>10. How does the speaker describe the third</a:t>
            </a:r>
          </a:p>
          <a:p>
            <a:pPr marL="0" indent="0">
              <a:buNone/>
            </a:pPr>
            <a:r>
              <a:rPr lang="en-US" sz="5100" b="1" dirty="0"/>
              <a:t> </a:t>
            </a:r>
            <a:r>
              <a:rPr lang="en-US" sz="5100" b="1" dirty="0" smtClean="0"/>
              <a:t>      soldier uncovered?</a:t>
            </a:r>
          </a:p>
          <a:p>
            <a:pPr marL="0" indent="0">
              <a:buNone/>
            </a:pPr>
            <a:endParaRPr lang="en-US" sz="5100" b="1" dirty="0"/>
          </a:p>
          <a:p>
            <a:pPr marL="0" indent="0">
              <a:buNone/>
            </a:pPr>
            <a:r>
              <a:rPr lang="en-US" sz="5100" b="1" dirty="0" smtClean="0"/>
              <a:t>11. Who does Whitman say he sees in the face </a:t>
            </a:r>
          </a:p>
          <a:p>
            <a:pPr marL="0" indent="0">
              <a:buNone/>
            </a:pPr>
            <a:r>
              <a:rPr lang="en-US" sz="5100" b="1" dirty="0"/>
              <a:t> </a:t>
            </a:r>
            <a:r>
              <a:rPr lang="en-US" sz="5100" b="1" dirty="0" smtClean="0"/>
              <a:t>      of the third soldier?</a:t>
            </a:r>
          </a:p>
          <a:p>
            <a:pPr marL="0" indent="0">
              <a:buNone/>
            </a:pPr>
            <a:endParaRPr lang="en-US" sz="5100" b="1" dirty="0"/>
          </a:p>
          <a:p>
            <a:pPr marL="0" indent="0">
              <a:buNone/>
            </a:pPr>
            <a:r>
              <a:rPr lang="en-US" sz="5100" b="1" dirty="0" smtClean="0"/>
              <a:t>12. What could the middle-aged man symbolize</a:t>
            </a:r>
          </a:p>
          <a:p>
            <a:pPr marL="0" indent="0">
              <a:buNone/>
            </a:pPr>
            <a:r>
              <a:rPr lang="en-US" sz="5100" b="1" dirty="0"/>
              <a:t> </a:t>
            </a:r>
            <a:r>
              <a:rPr lang="en-US" sz="5100" b="1" dirty="0" smtClean="0"/>
              <a:t>      to Whitman?</a:t>
            </a:r>
            <a:endParaRPr lang="en-US" sz="5100" b="1" dirty="0"/>
          </a:p>
          <a:p>
            <a:pPr marL="0" indent="0">
              <a:buNone/>
            </a:pP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207890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r>
              <a:rPr lang="en-US" sz="4400" b="1" dirty="0" smtClean="0"/>
              <a:t>Answer the additional questions on the back of your poem page in complete sentences.</a:t>
            </a:r>
          </a:p>
          <a:p>
            <a:r>
              <a:rPr lang="en-US" sz="4400" b="1" dirty="0" smtClean="0"/>
              <a:t>If you use quotes from the poem, BE SURE TO CITE!</a:t>
            </a:r>
          </a:p>
          <a:p>
            <a:pPr marL="0" indent="0" algn="ctr">
              <a:buNone/>
            </a:pPr>
            <a:r>
              <a:rPr lang="en-US" sz="4400" b="1" dirty="0" smtClean="0"/>
              <a:t>(Whitman, Line___)</a:t>
            </a:r>
          </a:p>
        </p:txBody>
      </p:sp>
    </p:spTree>
    <p:extLst>
      <p:ext uri="{BB962C8B-B14F-4D97-AF65-F5344CB8AC3E}">
        <p14:creationId xmlns:p14="http://schemas.microsoft.com/office/powerpoint/2010/main" val="4215737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pPr marL="0" indent="0" algn="ctr">
              <a:buNone/>
            </a:pPr>
            <a:r>
              <a:rPr lang="en-US" b="1" dirty="0" smtClean="0"/>
              <a:t>Knowing that the beginning of The Civil War came at about the same time as the beginning of the period in American Literature known as the American Realistic period:</a:t>
            </a:r>
          </a:p>
          <a:p>
            <a:pPr marL="0" indent="0" algn="ctr">
              <a:buNone/>
            </a:pPr>
            <a:endParaRPr lang="en-US" b="1" dirty="0"/>
          </a:p>
          <a:p>
            <a:pPr marL="0" indent="0" algn="ctr">
              <a:buNone/>
            </a:pPr>
            <a:r>
              <a:rPr lang="en-US" b="1" dirty="0" smtClean="0"/>
              <a:t>What do you think “realism” refers to in literature?</a:t>
            </a:r>
          </a:p>
          <a:p>
            <a:pPr marL="0" indent="0" algn="ctr">
              <a:buNone/>
            </a:pPr>
            <a:r>
              <a:rPr lang="en-US" b="1" dirty="0"/>
              <a:t>What sort of writing do you think we will be reading?</a:t>
            </a:r>
          </a:p>
          <a:p>
            <a:pPr marL="0" indent="0" algn="ctr">
              <a:buNone/>
            </a:pPr>
            <a:endParaRPr lang="en-US" b="1" dirty="0" smtClean="0"/>
          </a:p>
          <a:p>
            <a:pPr marL="0" indent="0" algn="ctr">
              <a:buNone/>
            </a:pPr>
            <a:endParaRPr lang="en-US" b="1" dirty="0"/>
          </a:p>
        </p:txBody>
      </p:sp>
    </p:spTree>
    <p:extLst>
      <p:ext uri="{BB962C8B-B14F-4D97-AF65-F5344CB8AC3E}">
        <p14:creationId xmlns:p14="http://schemas.microsoft.com/office/powerpoint/2010/main" val="3735210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 Up - Discussion</a:t>
            </a:r>
            <a:endParaRPr lang="en-US" b="1"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4400" b="1" dirty="0" smtClean="0"/>
              <a:t>With your group, discuss the following:</a:t>
            </a:r>
          </a:p>
          <a:p>
            <a:pPr marL="0" indent="0" algn="ctr">
              <a:buNone/>
            </a:pPr>
            <a:endParaRPr lang="en-US" sz="4400" b="1" dirty="0"/>
          </a:p>
          <a:p>
            <a:pPr marL="0" indent="0" algn="ctr">
              <a:buNone/>
            </a:pPr>
            <a:r>
              <a:rPr lang="en-US" sz="4400" b="1" dirty="0" smtClean="0"/>
              <a:t>How would you describe Whitman’s view of death in “A Sight in Camp in the Daybreak Gray and Dim”? </a:t>
            </a:r>
          </a:p>
          <a:p>
            <a:pPr marL="0" indent="0" algn="ctr">
              <a:buNone/>
            </a:pPr>
            <a:endParaRPr lang="en-US" sz="4400" b="1" dirty="0" smtClean="0"/>
          </a:p>
          <a:p>
            <a:pPr marL="0" indent="0" algn="ctr">
              <a:buNone/>
            </a:pPr>
            <a:r>
              <a:rPr lang="en-US" sz="4400" b="1" dirty="0" smtClean="0"/>
              <a:t>Is it more “realistic” than in “Song of Myself, 52”? </a:t>
            </a:r>
          </a:p>
          <a:p>
            <a:pPr marL="0" indent="0" algn="ctr">
              <a:buNone/>
            </a:pPr>
            <a:r>
              <a:rPr lang="en-US" sz="4400" b="1" dirty="0" smtClean="0"/>
              <a:t>Why do you say so?</a:t>
            </a:r>
            <a:endParaRPr lang="en-US" sz="4400" b="1" dirty="0"/>
          </a:p>
        </p:txBody>
      </p:sp>
      <p:sp>
        <p:nvSpPr>
          <p:cNvPr id="4" name="TextBox 3"/>
          <p:cNvSpPr txBox="1"/>
          <p:nvPr/>
        </p:nvSpPr>
        <p:spPr>
          <a:xfrm>
            <a:off x="7239000" y="266700"/>
            <a:ext cx="1371600" cy="381000"/>
          </a:xfrm>
          <a:prstGeom prst="rect">
            <a:avLst/>
          </a:prstGeom>
          <a:noFill/>
        </p:spPr>
        <p:txBody>
          <a:bodyPr wrap="square" rtlCol="0">
            <a:spAutoFit/>
          </a:bodyPr>
          <a:lstStyle/>
          <a:p>
            <a:pPr algn="ctr"/>
            <a:r>
              <a:rPr lang="en-US" b="1" dirty="0" smtClean="0"/>
              <a:t>1/8/15</a:t>
            </a:r>
            <a:endParaRPr lang="en-US" b="1" dirty="0"/>
          </a:p>
        </p:txBody>
      </p:sp>
    </p:spTree>
    <p:extLst>
      <p:ext uri="{BB962C8B-B14F-4D97-AF65-F5344CB8AC3E}">
        <p14:creationId xmlns:p14="http://schemas.microsoft.com/office/powerpoint/2010/main" val="3120465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lstStyle/>
          <a:p>
            <a:pPr marL="0" indent="0" algn="ctr">
              <a:buNone/>
            </a:pPr>
            <a:r>
              <a:rPr lang="en-US" b="1" dirty="0"/>
              <a:t>How would you describe Whitman’s view of death in “A Sight in Camp in the Daybreak Gray and </a:t>
            </a:r>
            <a:r>
              <a:rPr lang="en-US" b="1" dirty="0" smtClean="0"/>
              <a:t>Dim”? </a:t>
            </a:r>
            <a:endParaRPr lang="en-US" b="1" dirty="0"/>
          </a:p>
          <a:p>
            <a:pPr marL="0" indent="0" algn="ctr">
              <a:buNone/>
            </a:pPr>
            <a:endParaRPr lang="en-US" b="1" dirty="0"/>
          </a:p>
          <a:p>
            <a:pPr marL="0" indent="0" algn="ctr">
              <a:buNone/>
            </a:pPr>
            <a:r>
              <a:rPr lang="en-US" b="1" dirty="0"/>
              <a:t>Is it more “realistic” than in “Song of Myself, 52”? </a:t>
            </a:r>
          </a:p>
          <a:p>
            <a:pPr marL="0" indent="0" algn="ctr">
              <a:buNone/>
            </a:pPr>
            <a:r>
              <a:rPr lang="en-US" b="1" dirty="0"/>
              <a:t>Why do you say so</a:t>
            </a:r>
            <a:r>
              <a:rPr lang="en-US" b="1" dirty="0" smtClean="0"/>
              <a:t>?</a:t>
            </a:r>
            <a:endParaRPr lang="en-US" b="1" dirty="0"/>
          </a:p>
        </p:txBody>
      </p:sp>
    </p:spTree>
    <p:extLst>
      <p:ext uri="{BB962C8B-B14F-4D97-AF65-F5344CB8AC3E}">
        <p14:creationId xmlns:p14="http://schemas.microsoft.com/office/powerpoint/2010/main" val="932630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4000" b="1" dirty="0" smtClean="0"/>
              <a:t>By the end of the period, students will analyze Civil War journal entries of Walt Whitman and compare them to his poetry of the same period; focusing on similarities in theme and content.</a:t>
            </a:r>
          </a:p>
          <a:p>
            <a:pPr marL="0" indent="0" algn="ctr">
              <a:buNone/>
            </a:pPr>
            <a:endParaRPr lang="en-US" b="1" dirty="0"/>
          </a:p>
          <a:p>
            <a:pPr marL="0" indent="0" algn="ctr">
              <a:buNone/>
            </a:pPr>
            <a:endParaRPr lang="en-US" b="1" dirty="0" smtClean="0"/>
          </a:p>
          <a:p>
            <a:pPr marL="0" indent="0" algn="ctr">
              <a:buNone/>
            </a:pPr>
            <a:r>
              <a:rPr lang="en-US" sz="2800" b="1" dirty="0" smtClean="0"/>
              <a:t>CCSS.ELA-LITERACY.RL.11.9</a:t>
            </a:r>
          </a:p>
          <a:p>
            <a:pPr marL="0" indent="0" algn="ctr">
              <a:buNone/>
            </a:pPr>
            <a:r>
              <a:rPr lang="en-US" sz="2800" b="1" dirty="0" smtClean="0"/>
              <a:t>CCSS.ELA-LITERACY.RL.11.1</a:t>
            </a:r>
            <a:endParaRPr lang="en-US" sz="2800" b="1" dirty="0"/>
          </a:p>
        </p:txBody>
      </p:sp>
    </p:spTree>
    <p:extLst>
      <p:ext uri="{BB962C8B-B14F-4D97-AF65-F5344CB8AC3E}">
        <p14:creationId xmlns:p14="http://schemas.microsoft.com/office/powerpoint/2010/main" val="1239813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Whitman’s Journals</a:t>
            </a:r>
            <a:endParaRPr lang="en-US" b="1" dirty="0"/>
          </a:p>
        </p:txBody>
      </p:sp>
      <p:sp>
        <p:nvSpPr>
          <p:cNvPr id="3" name="Content Placeholder 2"/>
          <p:cNvSpPr>
            <a:spLocks noGrp="1"/>
          </p:cNvSpPr>
          <p:nvPr>
            <p:ph idx="1"/>
          </p:nvPr>
        </p:nvSpPr>
        <p:spPr/>
        <p:txBody>
          <a:bodyPr/>
          <a:lstStyle/>
          <a:p>
            <a:r>
              <a:rPr lang="en-US" b="1" dirty="0" smtClean="0"/>
              <a:t>The Walt Whitman Archive contains over 500 documents/entries that were NOT poetry.</a:t>
            </a:r>
          </a:p>
          <a:p>
            <a:r>
              <a:rPr lang="en-US" b="1" dirty="0" smtClean="0"/>
              <a:t>About 60 of these entries are </a:t>
            </a:r>
            <a:r>
              <a:rPr lang="en-US" b="1" dirty="0"/>
              <a:t>journal </a:t>
            </a:r>
            <a:r>
              <a:rPr lang="en-US" b="1" dirty="0" smtClean="0"/>
              <a:t>entry writing Whitman did during the Civil War.</a:t>
            </a:r>
          </a:p>
          <a:p>
            <a:r>
              <a:rPr lang="en-US" b="1" dirty="0" smtClean="0"/>
              <a:t>We will be taking a look at four of these today.</a:t>
            </a:r>
            <a:endParaRPr lang="en-US" b="1" dirty="0"/>
          </a:p>
        </p:txBody>
      </p:sp>
    </p:spTree>
    <p:extLst>
      <p:ext uri="{BB962C8B-B14F-4D97-AF65-F5344CB8AC3E}">
        <p14:creationId xmlns:p14="http://schemas.microsoft.com/office/powerpoint/2010/main" val="4249466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Activity</a:t>
            </a:r>
            <a:endParaRPr lang="en-US" b="1" dirty="0"/>
          </a:p>
        </p:txBody>
      </p:sp>
      <p:sp>
        <p:nvSpPr>
          <p:cNvPr id="3" name="Content Placeholder 2"/>
          <p:cNvSpPr>
            <a:spLocks noGrp="1"/>
          </p:cNvSpPr>
          <p:nvPr>
            <p:ph idx="1"/>
          </p:nvPr>
        </p:nvSpPr>
        <p:spPr/>
        <p:txBody>
          <a:bodyPr/>
          <a:lstStyle/>
          <a:p>
            <a:r>
              <a:rPr lang="en-US" b="1" dirty="0" smtClean="0"/>
              <a:t>Each group has been given four separate excerpts from Whitman’s journals.</a:t>
            </a:r>
          </a:p>
          <a:p>
            <a:r>
              <a:rPr lang="en-US" b="1" dirty="0" smtClean="0"/>
              <a:t>Taking turns in your group, each person will read one of the journal excerpts to the group.</a:t>
            </a:r>
          </a:p>
          <a:p>
            <a:r>
              <a:rPr lang="en-US" b="1" dirty="0" smtClean="0"/>
              <a:t>After each reading, the group should take a few minutes to discuss that journal excerpt and how it could be related to the poem “A Sight in Camp in the Daybreak Gray and Dim.”</a:t>
            </a:r>
            <a:endParaRPr lang="en-US" b="1" dirty="0"/>
          </a:p>
        </p:txBody>
      </p:sp>
    </p:spTree>
    <p:extLst>
      <p:ext uri="{BB962C8B-B14F-4D97-AF65-F5344CB8AC3E}">
        <p14:creationId xmlns:p14="http://schemas.microsoft.com/office/powerpoint/2010/main" val="3647601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Activity</a:t>
            </a:r>
            <a:endParaRPr lang="en-US" b="1"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r>
              <a:rPr lang="en-US" b="1" dirty="0" smtClean="0"/>
              <a:t>Once all four excerpts have been read and discussed, your group will be given a question sheet. </a:t>
            </a:r>
          </a:p>
          <a:p>
            <a:r>
              <a:rPr lang="en-US" b="1" dirty="0" smtClean="0"/>
              <a:t>Looking at the questions and the excerpts, as a group you must choose which excerpt best matches the theme(s) being asked about in each question.</a:t>
            </a:r>
          </a:p>
          <a:p>
            <a:r>
              <a:rPr lang="en-US" b="1" dirty="0" smtClean="0"/>
              <a:t>After discussion and after deciding which passage best fits which question, each member of the group is responsible for writing at least one answer on behalf of the group.</a:t>
            </a:r>
            <a:endParaRPr lang="en-US" b="1" dirty="0"/>
          </a:p>
        </p:txBody>
      </p:sp>
    </p:spTree>
    <p:extLst>
      <p:ext uri="{BB962C8B-B14F-4D97-AF65-F5344CB8AC3E}">
        <p14:creationId xmlns:p14="http://schemas.microsoft.com/office/powerpoint/2010/main" val="1194208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lstStyle/>
          <a:p>
            <a:pPr marL="0" indent="0" algn="ctr">
              <a:buNone/>
            </a:pPr>
            <a:r>
              <a:rPr lang="en-US" b="1" dirty="0" smtClean="0"/>
              <a:t>Yesterday, we looked at four different entries from Whitman’s journals. Each one told a specific story. With your HORIZONTAL partner discuss the following:</a:t>
            </a:r>
          </a:p>
          <a:p>
            <a:pPr marL="0" indent="0" algn="ctr">
              <a:buNone/>
            </a:pPr>
            <a:endParaRPr lang="en-US" b="1" dirty="0" smtClean="0"/>
          </a:p>
          <a:p>
            <a:pPr marL="0" indent="0" algn="ctr">
              <a:buNone/>
            </a:pPr>
            <a:r>
              <a:rPr lang="en-US" b="1" dirty="0" smtClean="0"/>
              <a:t>Which story stood out to you…as the most memorable, or the saddest, or the most interesting? Why?</a:t>
            </a:r>
            <a:endParaRPr lang="en-US" b="1" dirty="0"/>
          </a:p>
        </p:txBody>
      </p:sp>
      <p:sp>
        <p:nvSpPr>
          <p:cNvPr id="4" name="TextBox 3"/>
          <p:cNvSpPr txBox="1"/>
          <p:nvPr/>
        </p:nvSpPr>
        <p:spPr>
          <a:xfrm>
            <a:off x="7391400" y="533400"/>
            <a:ext cx="1295400" cy="369332"/>
          </a:xfrm>
          <a:prstGeom prst="rect">
            <a:avLst/>
          </a:prstGeom>
          <a:noFill/>
        </p:spPr>
        <p:txBody>
          <a:bodyPr wrap="square" rtlCol="0">
            <a:spAutoFit/>
          </a:bodyPr>
          <a:lstStyle/>
          <a:p>
            <a:pPr algn="ctr"/>
            <a:r>
              <a:rPr lang="en-US" b="1" dirty="0" smtClean="0"/>
              <a:t>1/9/15</a:t>
            </a:r>
            <a:endParaRPr lang="en-US" b="1" dirty="0"/>
          </a:p>
        </p:txBody>
      </p:sp>
    </p:spTree>
    <p:extLst>
      <p:ext uri="{BB962C8B-B14F-4D97-AF65-F5344CB8AC3E}">
        <p14:creationId xmlns:p14="http://schemas.microsoft.com/office/powerpoint/2010/main" val="165079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Of the four journal entries we read, which one stuck in your mind the most? Why? What was it about that particular story that made it memorable? What specific details stayed with you after you read it?</a:t>
            </a:r>
            <a:endParaRPr lang="en-US" sz="4000" b="1" dirty="0"/>
          </a:p>
        </p:txBody>
      </p:sp>
    </p:spTree>
    <p:extLst>
      <p:ext uri="{BB962C8B-B14F-4D97-AF65-F5344CB8AC3E}">
        <p14:creationId xmlns:p14="http://schemas.microsoft.com/office/powerpoint/2010/main" val="2356047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Continuing: Group Activity</a:t>
            </a:r>
            <a:endParaRPr lang="en-US" b="1" dirty="0"/>
          </a:p>
        </p:txBody>
      </p:sp>
      <p:sp>
        <p:nvSpPr>
          <p:cNvPr id="3" name="Content Placeholder 2"/>
          <p:cNvSpPr>
            <a:spLocks noGrp="1"/>
          </p:cNvSpPr>
          <p:nvPr>
            <p:ph idx="1"/>
          </p:nvPr>
        </p:nvSpPr>
        <p:spPr/>
        <p:txBody>
          <a:bodyPr/>
          <a:lstStyle/>
          <a:p>
            <a:r>
              <a:rPr lang="en-US" b="1" dirty="0" smtClean="0"/>
              <a:t>Each group has been given four separate excerpts from Whitman’s journals.</a:t>
            </a:r>
          </a:p>
          <a:p>
            <a:r>
              <a:rPr lang="en-US" b="1" dirty="0" smtClean="0"/>
              <a:t>Taking turns in your group, each person will read one of the journal excerpts to the group.</a:t>
            </a:r>
          </a:p>
          <a:p>
            <a:r>
              <a:rPr lang="en-US" b="1" dirty="0" smtClean="0"/>
              <a:t>After each reading, the group should take a few minutes to discuss that journal excerpt and how it could be related to the poem “A Sight in Camp in the Daybreak Gray and Dim.”</a:t>
            </a:r>
            <a:endParaRPr lang="en-US" b="1" dirty="0"/>
          </a:p>
        </p:txBody>
      </p:sp>
    </p:spTree>
    <p:extLst>
      <p:ext uri="{BB962C8B-B14F-4D97-AF65-F5344CB8AC3E}">
        <p14:creationId xmlns:p14="http://schemas.microsoft.com/office/powerpoint/2010/main" val="400629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Continuing: Group Activity</a:t>
            </a:r>
            <a:endParaRPr lang="en-US" b="1"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r>
              <a:rPr lang="en-US" b="1" dirty="0" smtClean="0"/>
              <a:t>Once all four excerpts have been read and discussed, your group will be given a question sheet. </a:t>
            </a:r>
          </a:p>
          <a:p>
            <a:r>
              <a:rPr lang="en-US" b="1" dirty="0" smtClean="0"/>
              <a:t>Looking at the questions and the excerpts, as a group you must choose which excerpt best matches the theme(s) being asked about in each question.</a:t>
            </a:r>
          </a:p>
          <a:p>
            <a:r>
              <a:rPr lang="en-US" b="1" dirty="0" smtClean="0"/>
              <a:t>After discussion and after deciding which passage best fits which question, each member of the group is responsible for writing at least one answer on behalf of the group.</a:t>
            </a:r>
            <a:endParaRPr lang="en-US" b="1" dirty="0"/>
          </a:p>
        </p:txBody>
      </p:sp>
    </p:spTree>
    <p:extLst>
      <p:ext uri="{BB962C8B-B14F-4D97-AF65-F5344CB8AC3E}">
        <p14:creationId xmlns:p14="http://schemas.microsoft.com/office/powerpoint/2010/main" val="4102811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4000" b="1" dirty="0" smtClean="0"/>
              <a:t>By the end of the period, students will have an understanding of Walt Whitman’s place in the Civil War and begin an analysis of how his experiences may have affected his writing. </a:t>
            </a:r>
          </a:p>
          <a:p>
            <a:pPr marL="0" indent="0" algn="ctr">
              <a:buNone/>
            </a:pPr>
            <a:endParaRPr lang="en-US" b="1" dirty="0"/>
          </a:p>
          <a:p>
            <a:pPr marL="0" indent="0" algn="ctr">
              <a:buNone/>
            </a:pPr>
            <a:r>
              <a:rPr lang="en-US" b="1" dirty="0"/>
              <a:t>CCSS.ELA-LITERACY.CCRA.R.6</a:t>
            </a:r>
          </a:p>
        </p:txBody>
      </p:sp>
    </p:spTree>
    <p:extLst>
      <p:ext uri="{BB962C8B-B14F-4D97-AF65-F5344CB8AC3E}">
        <p14:creationId xmlns:p14="http://schemas.microsoft.com/office/powerpoint/2010/main" val="3644979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While You Wait</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US" b="1" dirty="0" smtClean="0"/>
              <a:t>Get out one piece of lined paper.</a:t>
            </a:r>
          </a:p>
          <a:p>
            <a:r>
              <a:rPr lang="en-US" b="1" dirty="0" smtClean="0"/>
              <a:t>Study the photograph that I will be putting up on the screen.</a:t>
            </a:r>
          </a:p>
          <a:p>
            <a:r>
              <a:rPr lang="en-US" b="1" dirty="0" smtClean="0"/>
              <a:t>In AS MUCH REALISTIC DETAIL AS POSSIBLE, describe the scene shown in the photograph…not just the picture itself…include any sounds, smells, etc. you think might have accompanied the real scene when the picture was taken.</a:t>
            </a:r>
          </a:p>
          <a:p>
            <a:r>
              <a:rPr lang="en-US" b="1" dirty="0" smtClean="0"/>
              <a:t>Use complete sentences, use vivid adjectives and language that will affect the senses of the person reading it</a:t>
            </a:r>
            <a:endParaRPr lang="en-US" b="1" dirty="0"/>
          </a:p>
        </p:txBody>
      </p:sp>
    </p:spTree>
    <p:extLst>
      <p:ext uri="{BB962C8B-B14F-4D97-AF65-F5344CB8AC3E}">
        <p14:creationId xmlns:p14="http://schemas.microsoft.com/office/powerpoint/2010/main" val="150754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557307"/>
            <a:ext cx="8991600" cy="5743385"/>
          </a:xfrm>
        </p:spPr>
      </p:pic>
    </p:spTree>
    <p:extLst>
      <p:ext uri="{BB962C8B-B14F-4D97-AF65-F5344CB8AC3E}">
        <p14:creationId xmlns:p14="http://schemas.microsoft.com/office/powerpoint/2010/main" val="37791849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Next Week</a:t>
            </a:r>
            <a:endParaRPr lang="en-US" b="1"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b="1" dirty="0" smtClean="0"/>
              <a:t>On Monday, Tuesday, and Wednesday of next week, we will meet IN THE LIBRARY.</a:t>
            </a:r>
          </a:p>
          <a:p>
            <a:r>
              <a:rPr lang="en-US" b="1" dirty="0" smtClean="0"/>
              <a:t>You will be completing some college/career surveys and activities and working on your personal </a:t>
            </a:r>
            <a:r>
              <a:rPr lang="en-US" b="1" dirty="0" err="1" smtClean="0"/>
              <a:t>Weebly</a:t>
            </a:r>
            <a:r>
              <a:rPr lang="en-US" b="1" dirty="0" smtClean="0"/>
              <a:t> webpage that will become an important part of your Senior portfolio and can be used in the Senior interview process.</a:t>
            </a:r>
          </a:p>
          <a:p>
            <a:r>
              <a:rPr lang="en-US" b="1" dirty="0" smtClean="0"/>
              <a:t>DO NOT COME HERE M,T,W…REPORT STRAIGHT TO THE LIBRARY ALL THREE DAYS!</a:t>
            </a:r>
            <a:endParaRPr lang="en-US" b="1" dirty="0"/>
          </a:p>
        </p:txBody>
      </p:sp>
    </p:spTree>
    <p:extLst>
      <p:ext uri="{BB962C8B-B14F-4D97-AF65-F5344CB8AC3E}">
        <p14:creationId xmlns:p14="http://schemas.microsoft.com/office/powerpoint/2010/main" val="1487622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a:t>Walt Whitman and The Civil War</a:t>
            </a:r>
          </a:p>
        </p:txBody>
      </p:sp>
      <p:sp>
        <p:nvSpPr>
          <p:cNvPr id="5" name="Content Placeholder 4"/>
          <p:cNvSpPr>
            <a:spLocks noGrp="1"/>
          </p:cNvSpPr>
          <p:nvPr>
            <p:ph idx="1"/>
          </p:nvPr>
        </p:nvSpPr>
        <p:spPr>
          <a:xfrm>
            <a:off x="457200" y="1600200"/>
            <a:ext cx="8229600" cy="5029200"/>
          </a:xfrm>
        </p:spPr>
        <p:txBody>
          <a:bodyPr>
            <a:normAutofit fontScale="92500" lnSpcReduction="10000"/>
          </a:bodyPr>
          <a:lstStyle/>
          <a:p>
            <a:r>
              <a:rPr lang="en-US" b="1" dirty="0" smtClean="0"/>
              <a:t>In 1862, The Civil War had begun. Whitman saw a list of injured soldiers that included his brother.</a:t>
            </a:r>
          </a:p>
          <a:p>
            <a:r>
              <a:rPr lang="en-US" b="1" dirty="0" smtClean="0"/>
              <a:t>He immediately left to try and find him and he did in Falmouth, VA.</a:t>
            </a:r>
          </a:p>
          <a:p>
            <a:r>
              <a:rPr lang="en-US" b="1" dirty="0" smtClean="0"/>
              <a:t>Whitman travelled with George to Washington D.C., where he began visiting and caring for wounded soldiers. </a:t>
            </a:r>
          </a:p>
          <a:p>
            <a:r>
              <a:rPr lang="en-US" b="1" dirty="0" smtClean="0"/>
              <a:t>He kept journals of his experiences during this entire time period. </a:t>
            </a:r>
            <a:endParaRPr lang="en-US" b="1" u="sng" dirty="0" smtClean="0"/>
          </a:p>
          <a:p>
            <a:pPr marL="0" indent="0" algn="ctr">
              <a:buNone/>
            </a:pPr>
            <a:r>
              <a:rPr lang="en-US" b="1" dirty="0" smtClean="0">
                <a:hlinkClick r:id="rId2"/>
              </a:rPr>
              <a:t>Watch</a:t>
            </a:r>
            <a:endParaRPr lang="en-US" b="1" dirty="0"/>
          </a:p>
          <a:p>
            <a:pPr marL="0" indent="0" algn="ctr">
              <a:buNone/>
            </a:pPr>
            <a:endParaRPr lang="en-US" b="1" u="sng" dirty="0"/>
          </a:p>
        </p:txBody>
      </p:sp>
    </p:spTree>
    <p:extLst>
      <p:ext uri="{BB962C8B-B14F-4D97-AF65-F5344CB8AC3E}">
        <p14:creationId xmlns:p14="http://schemas.microsoft.com/office/powerpoint/2010/main" val="183713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Walt Whitman and The Civil War</a:t>
            </a:r>
            <a:endParaRPr lang="en-US" b="1" u="sng" dirty="0"/>
          </a:p>
        </p:txBody>
      </p:sp>
      <p:sp>
        <p:nvSpPr>
          <p:cNvPr id="3" name="Content Placeholder 2"/>
          <p:cNvSpPr>
            <a:spLocks noGrp="1"/>
          </p:cNvSpPr>
          <p:nvPr>
            <p:ph idx="1"/>
          </p:nvPr>
        </p:nvSpPr>
        <p:spPr>
          <a:xfrm>
            <a:off x="457200" y="1600200"/>
            <a:ext cx="8229600" cy="5029200"/>
          </a:xfrm>
        </p:spPr>
        <p:txBody>
          <a:bodyPr/>
          <a:lstStyle/>
          <a:p>
            <a:r>
              <a:rPr lang="en-US" b="1" dirty="0" smtClean="0"/>
              <a:t>Whitman also continued to write poetry during this time. </a:t>
            </a:r>
          </a:p>
          <a:p>
            <a:pPr marL="0" indent="0" algn="ctr">
              <a:buNone/>
            </a:pPr>
            <a:r>
              <a:rPr lang="en-US" b="1" dirty="0" smtClean="0">
                <a:hlinkClick r:id="rId2"/>
              </a:rPr>
              <a:t>Watch</a:t>
            </a:r>
            <a:endParaRPr lang="en-US" b="1" dirty="0" smtClean="0"/>
          </a:p>
          <a:p>
            <a:r>
              <a:rPr lang="en-US" b="1" dirty="0"/>
              <a:t>In 1865, he published “Drum Taps,” a book of poetry about the war.</a:t>
            </a:r>
          </a:p>
          <a:p>
            <a:r>
              <a:rPr lang="en-US" b="1" dirty="0"/>
              <a:t>He added, in 1865, 18 more poems in “Sequel to Drum Taps,” which included the poems he wrote about Abraham Lincoln and his assassination.</a:t>
            </a:r>
          </a:p>
          <a:p>
            <a:pPr marL="0" indent="0" algn="ctr">
              <a:buNone/>
            </a:pPr>
            <a:endParaRPr lang="en-US" b="1" dirty="0"/>
          </a:p>
        </p:txBody>
      </p:sp>
    </p:spTree>
    <p:extLst>
      <p:ext uri="{BB962C8B-B14F-4D97-AF65-F5344CB8AC3E}">
        <p14:creationId xmlns:p14="http://schemas.microsoft.com/office/powerpoint/2010/main" val="601363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48"/>
            <a:ext cx="8229600" cy="11430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143000"/>
            <a:ext cx="8229600" cy="5486400"/>
          </a:xfrm>
        </p:spPr>
        <p:txBody>
          <a:bodyPr>
            <a:normAutofit/>
          </a:bodyPr>
          <a:lstStyle/>
          <a:p>
            <a:pPr marL="0" indent="0" algn="ctr">
              <a:buNone/>
            </a:pPr>
            <a:r>
              <a:rPr lang="en-US" b="1" dirty="0" smtClean="0"/>
              <a:t>With your VERTICAL partner, discuss the following:</a:t>
            </a:r>
          </a:p>
          <a:p>
            <a:pPr marL="0" indent="0" algn="ctr">
              <a:buNone/>
            </a:pPr>
            <a:r>
              <a:rPr lang="en-US" b="1" dirty="0" smtClean="0"/>
              <a:t>Whitman </a:t>
            </a:r>
            <a:r>
              <a:rPr lang="en-US" b="1" dirty="0"/>
              <a:t>witnessed the war firsthand, in the camps and in the hospitals. </a:t>
            </a:r>
            <a:endParaRPr lang="en-US" b="1" dirty="0" smtClean="0"/>
          </a:p>
          <a:p>
            <a:pPr marL="0" indent="0" algn="ctr">
              <a:buNone/>
            </a:pPr>
            <a:r>
              <a:rPr lang="en-US" b="1" dirty="0" smtClean="0"/>
              <a:t>Do </a:t>
            </a:r>
            <a:r>
              <a:rPr lang="en-US" b="1" dirty="0"/>
              <a:t>you think the war might have changed the way Whitman thought about death? </a:t>
            </a:r>
            <a:endParaRPr lang="en-US" b="1" dirty="0" smtClean="0"/>
          </a:p>
          <a:p>
            <a:pPr marL="0" indent="0" algn="ctr">
              <a:buNone/>
            </a:pPr>
            <a:r>
              <a:rPr lang="en-US" b="1" dirty="0" smtClean="0"/>
              <a:t>Why </a:t>
            </a:r>
            <a:r>
              <a:rPr lang="en-US" b="1" dirty="0"/>
              <a:t>and how? </a:t>
            </a:r>
          </a:p>
          <a:p>
            <a:pPr marL="0" indent="0" algn="ctr">
              <a:buNone/>
            </a:pPr>
            <a:endParaRPr lang="en-US" b="1" dirty="0"/>
          </a:p>
          <a:p>
            <a:pPr marL="0" indent="0" algn="ctr">
              <a:buNone/>
            </a:pPr>
            <a:r>
              <a:rPr lang="en-US" b="1" dirty="0">
                <a:solidFill>
                  <a:srgbClr val="FF0000"/>
                </a:solidFill>
              </a:rPr>
              <a:t>Whole class discussion</a:t>
            </a:r>
          </a:p>
          <a:p>
            <a:pPr marL="0" indent="0" algn="ctr">
              <a:buNone/>
            </a:pPr>
            <a:endParaRPr lang="en-US" b="1" dirty="0"/>
          </a:p>
        </p:txBody>
      </p:sp>
      <p:sp>
        <p:nvSpPr>
          <p:cNvPr id="4" name="TextBox 3"/>
          <p:cNvSpPr txBox="1"/>
          <p:nvPr/>
        </p:nvSpPr>
        <p:spPr>
          <a:xfrm>
            <a:off x="7239000" y="274638"/>
            <a:ext cx="1447800" cy="400110"/>
          </a:xfrm>
          <a:prstGeom prst="rect">
            <a:avLst/>
          </a:prstGeom>
          <a:noFill/>
        </p:spPr>
        <p:txBody>
          <a:bodyPr wrap="square" rtlCol="0">
            <a:spAutoFit/>
          </a:bodyPr>
          <a:lstStyle/>
          <a:p>
            <a:pPr algn="ctr"/>
            <a:r>
              <a:rPr lang="en-US" sz="2000" b="1" dirty="0" smtClean="0"/>
              <a:t>1/6/15</a:t>
            </a:r>
            <a:endParaRPr lang="en-US" sz="2000" b="1" dirty="0"/>
          </a:p>
        </p:txBody>
      </p:sp>
    </p:spTree>
    <p:extLst>
      <p:ext uri="{BB962C8B-B14F-4D97-AF65-F5344CB8AC3E}">
        <p14:creationId xmlns:p14="http://schemas.microsoft.com/office/powerpoint/2010/main" val="1206620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lstStyle/>
          <a:p>
            <a:pPr marL="0" indent="0" algn="ctr">
              <a:buNone/>
            </a:pPr>
            <a:r>
              <a:rPr lang="en-US" b="1" dirty="0"/>
              <a:t>Whitman witnessed the war firsthand, in the camps and in the hospitals. </a:t>
            </a:r>
            <a:endParaRPr lang="en-US" b="1" dirty="0" smtClean="0"/>
          </a:p>
          <a:p>
            <a:pPr marL="0" indent="0" algn="ctr">
              <a:buNone/>
            </a:pPr>
            <a:r>
              <a:rPr lang="en-US" b="1" dirty="0" smtClean="0"/>
              <a:t>Do </a:t>
            </a:r>
            <a:r>
              <a:rPr lang="en-US" b="1" dirty="0"/>
              <a:t>you think the war might have changed the way Whitman thought about death? </a:t>
            </a:r>
            <a:endParaRPr lang="en-US" b="1" dirty="0" smtClean="0"/>
          </a:p>
          <a:p>
            <a:pPr marL="0" indent="0" algn="ctr">
              <a:buNone/>
            </a:pPr>
            <a:r>
              <a:rPr lang="en-US" b="1" dirty="0" smtClean="0"/>
              <a:t>Why </a:t>
            </a:r>
            <a:r>
              <a:rPr lang="en-US" b="1" dirty="0"/>
              <a:t>and how? </a:t>
            </a:r>
          </a:p>
          <a:p>
            <a:pPr marL="0" indent="0" algn="ctr">
              <a:buNone/>
            </a:pPr>
            <a:endParaRPr lang="en-US" b="1" dirty="0"/>
          </a:p>
          <a:p>
            <a:pPr marL="0" indent="0" algn="ctr">
              <a:buNone/>
            </a:pPr>
            <a:r>
              <a:rPr lang="en-US" b="1" dirty="0">
                <a:solidFill>
                  <a:srgbClr val="FF0000"/>
                </a:solidFill>
              </a:rPr>
              <a:t>Whole class discussion</a:t>
            </a:r>
          </a:p>
          <a:p>
            <a:pPr marL="0" indent="0" algn="ctr">
              <a:buNone/>
            </a:pPr>
            <a:endParaRPr lang="en-US" b="1" dirty="0"/>
          </a:p>
        </p:txBody>
      </p:sp>
      <p:sp>
        <p:nvSpPr>
          <p:cNvPr id="4" name="TextBox 3"/>
          <p:cNvSpPr txBox="1"/>
          <p:nvPr/>
        </p:nvSpPr>
        <p:spPr>
          <a:xfrm>
            <a:off x="7239000" y="274638"/>
            <a:ext cx="1447800" cy="400110"/>
          </a:xfrm>
          <a:prstGeom prst="rect">
            <a:avLst/>
          </a:prstGeom>
          <a:noFill/>
        </p:spPr>
        <p:txBody>
          <a:bodyPr wrap="square" rtlCol="0">
            <a:spAutoFit/>
          </a:bodyPr>
          <a:lstStyle/>
          <a:p>
            <a:pPr algn="ctr"/>
            <a:r>
              <a:rPr lang="en-US" sz="2000" b="1" dirty="0" smtClean="0"/>
              <a:t>1/6/15</a:t>
            </a:r>
            <a:endParaRPr lang="en-US" sz="2000" b="1" dirty="0"/>
          </a:p>
        </p:txBody>
      </p:sp>
    </p:spTree>
    <p:extLst>
      <p:ext uri="{BB962C8B-B14F-4D97-AF65-F5344CB8AC3E}">
        <p14:creationId xmlns:p14="http://schemas.microsoft.com/office/powerpoint/2010/main" val="1424165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marL="0" indent="0" algn="ctr">
              <a:buNone/>
            </a:pPr>
            <a:r>
              <a:rPr lang="en-US" b="1" dirty="0" smtClean="0"/>
              <a:t>By the end of the period, students will be able to analyze a piece of poetry by Walt Whitman from the American Realistic Period (Civil War Era), and compare it to an earlier piece with a focus on his different treatments/views on a similar topic (death).</a:t>
            </a:r>
          </a:p>
          <a:p>
            <a:pPr marL="0" indent="0" algn="ctr">
              <a:buNone/>
            </a:pPr>
            <a:endParaRPr lang="en-US" b="1" dirty="0"/>
          </a:p>
          <a:p>
            <a:pPr marL="0" indent="0" algn="ctr">
              <a:buNone/>
            </a:pPr>
            <a:r>
              <a:rPr lang="en-US" sz="2800" b="1" dirty="0" smtClean="0"/>
              <a:t>CCSS.ELA-LITERACY.RL.11.4</a:t>
            </a:r>
          </a:p>
          <a:p>
            <a:pPr marL="0" indent="0" algn="ctr">
              <a:buNone/>
            </a:pPr>
            <a:r>
              <a:rPr lang="en-US" sz="2800" b="1" dirty="0" smtClean="0"/>
              <a:t>CCSS.ELA-LITERACY.RL.11.5</a:t>
            </a:r>
          </a:p>
          <a:p>
            <a:pPr marL="0" indent="0" algn="ctr">
              <a:buNone/>
            </a:pPr>
            <a:r>
              <a:rPr lang="en-US" sz="2800" b="1" dirty="0" smtClean="0"/>
              <a:t>CCSS.ELA-LITERACY.RL.11.9</a:t>
            </a:r>
            <a:endParaRPr lang="en-US" sz="2800" b="1" dirty="0"/>
          </a:p>
        </p:txBody>
      </p:sp>
    </p:spTree>
    <p:extLst>
      <p:ext uri="{BB962C8B-B14F-4D97-AF65-F5344CB8AC3E}">
        <p14:creationId xmlns:p14="http://schemas.microsoft.com/office/powerpoint/2010/main" val="2893288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b="1" dirty="0" smtClean="0"/>
              <a:t>Re-read “Song of Myself, 52.” </a:t>
            </a:r>
          </a:p>
          <a:p>
            <a:r>
              <a:rPr lang="en-US" b="1" dirty="0" smtClean="0"/>
              <a:t>Take a few minutes to discuss the poem and its meaning in your groups. Focus on Whitman’s views on death. Try to help each other remember what we discussed about this poem before the break.</a:t>
            </a:r>
          </a:p>
          <a:p>
            <a:pPr marL="0" indent="0" algn="ctr">
              <a:buNone/>
            </a:pPr>
            <a:endParaRPr lang="en-US" b="1" dirty="0" smtClean="0">
              <a:solidFill>
                <a:srgbClr val="FF0000"/>
              </a:solidFill>
            </a:endParaRPr>
          </a:p>
          <a:p>
            <a:pPr marL="0" indent="0" algn="ctr">
              <a:buNone/>
            </a:pPr>
            <a:r>
              <a:rPr lang="en-US" b="1" dirty="0" smtClean="0">
                <a:solidFill>
                  <a:srgbClr val="FF0000"/>
                </a:solidFill>
              </a:rPr>
              <a:t>Whole </a:t>
            </a:r>
            <a:r>
              <a:rPr lang="en-US" b="1" dirty="0">
                <a:solidFill>
                  <a:srgbClr val="FF0000"/>
                </a:solidFill>
              </a:rPr>
              <a:t>class discussion</a:t>
            </a:r>
          </a:p>
        </p:txBody>
      </p:sp>
    </p:spTree>
    <p:extLst>
      <p:ext uri="{BB962C8B-B14F-4D97-AF65-F5344CB8AC3E}">
        <p14:creationId xmlns:p14="http://schemas.microsoft.com/office/powerpoint/2010/main" val="737616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6091</TotalTime>
  <Words>1712</Words>
  <Application>Microsoft Office PowerPoint</Application>
  <PresentationFormat>On-screen Show (4:3)</PresentationFormat>
  <Paragraphs>172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Start-Up - Discussion</vt:lpstr>
      <vt:lpstr>Start-Up - Writing</vt:lpstr>
      <vt:lpstr>Today’s Objective</vt:lpstr>
      <vt:lpstr>Walt Whitman and The Civil War</vt:lpstr>
      <vt:lpstr>Walt Whitman and The Civil War</vt:lpstr>
      <vt:lpstr>Start-Up - Discussion</vt:lpstr>
      <vt:lpstr>Start-Up - Writing</vt:lpstr>
      <vt:lpstr>Today’s Objective</vt:lpstr>
      <vt:lpstr>Discussion</vt:lpstr>
      <vt:lpstr>“A Sight in Camp in the Daybreak Gray and Dim”</vt:lpstr>
      <vt:lpstr>“A Sight in Camp in the Daybreak Gray and Dim”</vt:lpstr>
      <vt:lpstr>“A Sight in Camp in the Daybreak Gray and Dim”</vt:lpstr>
      <vt:lpstr>Start-Up - Discussion</vt:lpstr>
      <vt:lpstr>Start-Up - Writing</vt:lpstr>
      <vt:lpstr>Today’s Objective</vt:lpstr>
      <vt:lpstr>“A Sight in Camp in the Daybreak Gray and Dim”</vt:lpstr>
      <vt:lpstr>“A Sight in Camp in the Daybreak Gray and Dim”</vt:lpstr>
      <vt:lpstr>“A Sight in Camp in the Daybreak Gray and Dim”</vt:lpstr>
      <vt:lpstr>Homework</vt:lpstr>
      <vt:lpstr>Start- Up - Discussion</vt:lpstr>
      <vt:lpstr>Start-Up - Writing</vt:lpstr>
      <vt:lpstr>Today’s Objective</vt:lpstr>
      <vt:lpstr>Whitman’s Journals</vt:lpstr>
      <vt:lpstr>Group Activity</vt:lpstr>
      <vt:lpstr>Group Activity</vt:lpstr>
      <vt:lpstr>Start-Up - Discussion</vt:lpstr>
      <vt:lpstr>Start-Up - Writing</vt:lpstr>
      <vt:lpstr>Continuing: Group Activity</vt:lpstr>
      <vt:lpstr>Continuing: Group Activity</vt:lpstr>
      <vt:lpstr>While You Wait</vt:lpstr>
      <vt:lpstr>PowerPoint Presentation</vt:lpstr>
      <vt:lpstr>Next Week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MCELROY</dc:creator>
  <cp:lastModifiedBy>JAMES MCELROY</cp:lastModifiedBy>
  <cp:revision>47</cp:revision>
  <cp:lastPrinted>2015-01-07T23:02:17Z</cp:lastPrinted>
  <dcterms:created xsi:type="dcterms:W3CDTF">2014-12-19T20:41:38Z</dcterms:created>
  <dcterms:modified xsi:type="dcterms:W3CDTF">2015-01-09T16:44:52Z</dcterms:modified>
</cp:coreProperties>
</file>