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57" r:id="rId5"/>
    <p:sldId id="262" r:id="rId6"/>
    <p:sldId id="259" r:id="rId7"/>
    <p:sldId id="260" r:id="rId8"/>
    <p:sldId id="261" r:id="rId9"/>
    <p:sldId id="263" r:id="rId10"/>
    <p:sldId id="258" r:id="rId11"/>
    <p:sldId id="264" r:id="rId12"/>
    <p:sldId id="265" r:id="rId13"/>
    <p:sldId id="269" r:id="rId14"/>
    <p:sldId id="268" r:id="rId15"/>
    <p:sldId id="270" r:id="rId16"/>
    <p:sldId id="267" r:id="rId17"/>
    <p:sldId id="266" r:id="rId18"/>
    <p:sldId id="271" r:id="rId19"/>
    <p:sldId id="272" r:id="rId20"/>
    <p:sldId id="273" r:id="rId21"/>
    <p:sldId id="275" r:id="rId22"/>
    <p:sldId id="277" r:id="rId23"/>
    <p:sldId id="276" r:id="rId24"/>
    <p:sldId id="279" r:id="rId25"/>
    <p:sldId id="278" r:id="rId26"/>
    <p:sldId id="280" r:id="rId27"/>
    <p:sldId id="281" r:id="rId28"/>
    <p:sldId id="274" r:id="rId29"/>
    <p:sldId id="282" r:id="rId30"/>
    <p:sldId id="283" r:id="rId31"/>
    <p:sldId id="284" r:id="rId32"/>
    <p:sldId id="286" r:id="rId33"/>
    <p:sldId id="287" r:id="rId34"/>
    <p:sldId id="285" r:id="rId35"/>
    <p:sldId id="288" r:id="rId36"/>
    <p:sldId id="289" r:id="rId37"/>
    <p:sldId id="292" r:id="rId38"/>
    <p:sldId id="293" r:id="rId39"/>
    <p:sldId id="294" r:id="rId40"/>
    <p:sldId id="295" r:id="rId41"/>
    <p:sldId id="296" r:id="rId42"/>
    <p:sldId id="298" r:id="rId43"/>
    <p:sldId id="297" r:id="rId44"/>
    <p:sldId id="290" r:id="rId45"/>
    <p:sldId id="291" r:id="rId46"/>
    <p:sldId id="300" r:id="rId47"/>
    <p:sldId id="301" r:id="rId48"/>
    <p:sldId id="305" r:id="rId49"/>
    <p:sldId id="302" r:id="rId50"/>
    <p:sldId id="303" r:id="rId51"/>
    <p:sldId id="304" r:id="rId52"/>
    <p:sldId id="307" r:id="rId53"/>
    <p:sldId id="308" r:id="rId54"/>
    <p:sldId id="309" r:id="rId55"/>
    <p:sldId id="312" r:id="rId56"/>
    <p:sldId id="313" r:id="rId57"/>
    <p:sldId id="314" r:id="rId58"/>
    <p:sldId id="315" r:id="rId59"/>
    <p:sldId id="316" r:id="rId60"/>
    <p:sldId id="317" r:id="rId61"/>
    <p:sldId id="310" r:id="rId62"/>
    <p:sldId id="311" r:id="rId63"/>
    <p:sldId id="306" r:id="rId64"/>
    <p:sldId id="299" r:id="rId65"/>
    <p:sldId id="319" r:id="rId66"/>
    <p:sldId id="320" r:id="rId67"/>
    <p:sldId id="321" r:id="rId68"/>
    <p:sldId id="318" r:id="rId69"/>
    <p:sldId id="324" r:id="rId70"/>
    <p:sldId id="325" r:id="rId71"/>
    <p:sldId id="327" r:id="rId72"/>
    <p:sldId id="328" r:id="rId73"/>
    <p:sldId id="329" r:id="rId74"/>
    <p:sldId id="330" r:id="rId75"/>
    <p:sldId id="331" r:id="rId76"/>
    <p:sldId id="332" r:id="rId77"/>
    <p:sldId id="333" r:id="rId78"/>
    <p:sldId id="334" r:id="rId79"/>
    <p:sldId id="322" r:id="rId80"/>
    <p:sldId id="323" r:id="rId81"/>
    <p:sldId id="335" r:id="rId82"/>
    <p:sldId id="336" r:id="rId83"/>
    <p:sldId id="337" r:id="rId84"/>
    <p:sldId id="340" r:id="rId85"/>
    <p:sldId id="338" r:id="rId86"/>
    <p:sldId id="339" r:id="rId87"/>
    <p:sldId id="341" r:id="rId88"/>
    <p:sldId id="342" r:id="rId89"/>
    <p:sldId id="343" r:id="rId90"/>
    <p:sldId id="346" r:id="rId91"/>
    <p:sldId id="344" r:id="rId92"/>
    <p:sldId id="345" r:id="rId93"/>
    <p:sldId id="347" r:id="rId94"/>
    <p:sldId id="348" r:id="rId95"/>
    <p:sldId id="349" r:id="rId96"/>
    <p:sldId id="352" r:id="rId97"/>
    <p:sldId id="353" r:id="rId98"/>
    <p:sldId id="365" r:id="rId99"/>
    <p:sldId id="354" r:id="rId100"/>
    <p:sldId id="355" r:id="rId101"/>
    <p:sldId id="356" r:id="rId102"/>
    <p:sldId id="357" r:id="rId103"/>
    <p:sldId id="358" r:id="rId104"/>
    <p:sldId id="350" r:id="rId105"/>
    <p:sldId id="351" r:id="rId106"/>
    <p:sldId id="359" r:id="rId107"/>
    <p:sldId id="360" r:id="rId108"/>
    <p:sldId id="361" r:id="rId109"/>
    <p:sldId id="364" r:id="rId110"/>
    <p:sldId id="362" r:id="rId111"/>
    <p:sldId id="363" r:id="rId1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94660"/>
  </p:normalViewPr>
  <p:slideViewPr>
    <p:cSldViewPr>
      <p:cViewPr varScale="1">
        <p:scale>
          <a:sx n="103" d="100"/>
          <a:sy n="103" d="100"/>
        </p:scale>
        <p:origin x="-18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12" Type="http://schemas.openxmlformats.org/officeDocument/2006/relationships/slide" Target="slides/slide109.xml"/><Relationship Id="rId16" Type="http://schemas.openxmlformats.org/officeDocument/2006/relationships/slide" Target="slides/slide13.xml"/><Relationship Id="rId107" Type="http://schemas.openxmlformats.org/officeDocument/2006/relationships/slide" Target="slides/slide104.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102" Type="http://schemas.openxmlformats.org/officeDocument/2006/relationships/slide" Target="slides/slide99.xml"/><Relationship Id="rId110" Type="http://schemas.openxmlformats.org/officeDocument/2006/relationships/slide" Target="slides/slide107.xml"/><Relationship Id="rId115" Type="http://schemas.openxmlformats.org/officeDocument/2006/relationships/theme" Target="theme/theme1.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slide" Target="slides/slide92.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113"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slide" Target="slides/slide90.xml"/><Relationship Id="rId98" Type="http://schemas.openxmlformats.org/officeDocument/2006/relationships/slide" Target="slides/slide9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103" Type="http://schemas.openxmlformats.org/officeDocument/2006/relationships/slide" Target="slides/slide100.xml"/><Relationship Id="rId108" Type="http://schemas.openxmlformats.org/officeDocument/2006/relationships/slide" Target="slides/slide105.xml"/><Relationship Id="rId116"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slide" Target="slides/slide93.xml"/><Relationship Id="rId111" Type="http://schemas.openxmlformats.org/officeDocument/2006/relationships/slide" Target="slides/slide108.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6" Type="http://schemas.openxmlformats.org/officeDocument/2006/relationships/slide" Target="slides/slide103.xml"/><Relationship Id="rId114" Type="http://schemas.openxmlformats.org/officeDocument/2006/relationships/viewProps" Target="viewProp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slide" Target="slides/slide10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58A00F-B5CE-45B3-8437-A4AE96D643FA}"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4E6F3-632A-4EFB-8FC3-1C3C5E52922C}" type="slidenum">
              <a:rPr lang="en-US" smtClean="0"/>
              <a:t>‹#›</a:t>
            </a:fld>
            <a:endParaRPr lang="en-US"/>
          </a:p>
        </p:txBody>
      </p:sp>
    </p:spTree>
    <p:extLst>
      <p:ext uri="{BB962C8B-B14F-4D97-AF65-F5344CB8AC3E}">
        <p14:creationId xmlns:p14="http://schemas.microsoft.com/office/powerpoint/2010/main" val="1819591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58A00F-B5CE-45B3-8437-A4AE96D643FA}"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4E6F3-632A-4EFB-8FC3-1C3C5E52922C}" type="slidenum">
              <a:rPr lang="en-US" smtClean="0"/>
              <a:t>‹#›</a:t>
            </a:fld>
            <a:endParaRPr lang="en-US"/>
          </a:p>
        </p:txBody>
      </p:sp>
    </p:spTree>
    <p:extLst>
      <p:ext uri="{BB962C8B-B14F-4D97-AF65-F5344CB8AC3E}">
        <p14:creationId xmlns:p14="http://schemas.microsoft.com/office/powerpoint/2010/main" val="3251613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58A00F-B5CE-45B3-8437-A4AE96D643FA}"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4E6F3-632A-4EFB-8FC3-1C3C5E52922C}" type="slidenum">
              <a:rPr lang="en-US" smtClean="0"/>
              <a:t>‹#›</a:t>
            </a:fld>
            <a:endParaRPr lang="en-US"/>
          </a:p>
        </p:txBody>
      </p:sp>
    </p:spTree>
    <p:extLst>
      <p:ext uri="{BB962C8B-B14F-4D97-AF65-F5344CB8AC3E}">
        <p14:creationId xmlns:p14="http://schemas.microsoft.com/office/powerpoint/2010/main" val="913617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318785-529D-482A-8CB2-915F5C06FEA1}" type="datetimeFigureOut">
              <a:rPr lang="en-US" smtClean="0">
                <a:solidFill>
                  <a:prstClr val="black">
                    <a:tint val="75000"/>
                  </a:prstClr>
                </a:solidFill>
              </a:rPr>
              <a:pPr/>
              <a:t>9/20/2016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A25BF9-C8F0-49CC-B913-2D22FDEFD2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8971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318785-529D-482A-8CB2-915F5C06FEA1}" type="datetimeFigureOut">
              <a:rPr lang="en-US" smtClean="0">
                <a:solidFill>
                  <a:prstClr val="black">
                    <a:tint val="75000"/>
                  </a:prstClr>
                </a:solidFill>
              </a:rPr>
              <a:pPr/>
              <a:t>9/20/2016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A25BF9-C8F0-49CC-B913-2D22FDEFD2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8174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318785-529D-482A-8CB2-915F5C06FEA1}" type="datetimeFigureOut">
              <a:rPr lang="en-US" smtClean="0">
                <a:solidFill>
                  <a:prstClr val="black">
                    <a:tint val="75000"/>
                  </a:prstClr>
                </a:solidFill>
              </a:rPr>
              <a:pPr/>
              <a:t>9/20/2016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A25BF9-C8F0-49CC-B913-2D22FDEFD2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1098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318785-529D-482A-8CB2-915F5C06FEA1}" type="datetimeFigureOut">
              <a:rPr lang="en-US" smtClean="0">
                <a:solidFill>
                  <a:prstClr val="black">
                    <a:tint val="75000"/>
                  </a:prstClr>
                </a:solidFill>
              </a:rPr>
              <a:pPr/>
              <a:t>9/20/2016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9A25BF9-C8F0-49CC-B913-2D22FDEFD2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6839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318785-529D-482A-8CB2-915F5C06FEA1}" type="datetimeFigureOut">
              <a:rPr lang="en-US" smtClean="0">
                <a:solidFill>
                  <a:prstClr val="black">
                    <a:tint val="75000"/>
                  </a:prstClr>
                </a:solidFill>
              </a:rPr>
              <a:pPr/>
              <a:t>9/20/2016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9A25BF9-C8F0-49CC-B913-2D22FDEFD2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55276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318785-529D-482A-8CB2-915F5C06FEA1}" type="datetimeFigureOut">
              <a:rPr lang="en-US" smtClean="0">
                <a:solidFill>
                  <a:prstClr val="black">
                    <a:tint val="75000"/>
                  </a:prstClr>
                </a:solidFill>
              </a:rPr>
              <a:pPr/>
              <a:t>9/20/2016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9A25BF9-C8F0-49CC-B913-2D22FDEFD2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94880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318785-529D-482A-8CB2-915F5C06FEA1}" type="datetimeFigureOut">
              <a:rPr lang="en-US" smtClean="0">
                <a:solidFill>
                  <a:prstClr val="black">
                    <a:tint val="75000"/>
                  </a:prstClr>
                </a:solidFill>
              </a:rPr>
              <a:pPr/>
              <a:t>9/20/2016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9A25BF9-C8F0-49CC-B913-2D22FDEFD2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57092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318785-529D-482A-8CB2-915F5C06FEA1}" type="datetimeFigureOut">
              <a:rPr lang="en-US" smtClean="0">
                <a:solidFill>
                  <a:prstClr val="black">
                    <a:tint val="75000"/>
                  </a:prstClr>
                </a:solidFill>
              </a:rPr>
              <a:pPr/>
              <a:t>9/20/2016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9A25BF9-C8F0-49CC-B913-2D22FDEFD2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58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58A00F-B5CE-45B3-8437-A4AE96D643FA}"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4E6F3-632A-4EFB-8FC3-1C3C5E52922C}" type="slidenum">
              <a:rPr lang="en-US" smtClean="0"/>
              <a:t>‹#›</a:t>
            </a:fld>
            <a:endParaRPr lang="en-US"/>
          </a:p>
        </p:txBody>
      </p:sp>
    </p:spTree>
    <p:extLst>
      <p:ext uri="{BB962C8B-B14F-4D97-AF65-F5344CB8AC3E}">
        <p14:creationId xmlns:p14="http://schemas.microsoft.com/office/powerpoint/2010/main" val="26784921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318785-529D-482A-8CB2-915F5C06FEA1}" type="datetimeFigureOut">
              <a:rPr lang="en-US" smtClean="0">
                <a:solidFill>
                  <a:prstClr val="black">
                    <a:tint val="75000"/>
                  </a:prstClr>
                </a:solidFill>
              </a:rPr>
              <a:pPr/>
              <a:t>9/20/2016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9A25BF9-C8F0-49CC-B913-2D22FDEFD2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72881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318785-529D-482A-8CB2-915F5C06FEA1}" type="datetimeFigureOut">
              <a:rPr lang="en-US" smtClean="0">
                <a:solidFill>
                  <a:prstClr val="black">
                    <a:tint val="75000"/>
                  </a:prstClr>
                </a:solidFill>
              </a:rPr>
              <a:pPr/>
              <a:t>9/20/2016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A25BF9-C8F0-49CC-B913-2D22FDEFD2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92595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318785-529D-482A-8CB2-915F5C06FEA1}" type="datetimeFigureOut">
              <a:rPr lang="en-US" smtClean="0">
                <a:solidFill>
                  <a:prstClr val="black">
                    <a:tint val="75000"/>
                  </a:prstClr>
                </a:solidFill>
              </a:rPr>
              <a:pPr/>
              <a:t>9/20/2016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9A25BF9-C8F0-49CC-B913-2D22FDEFD2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2003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9E6335-7D8D-4AAE-B4C8-6751D9FD0A88}" type="datetimeFigureOut">
              <a:rPr lang="en-US" smtClean="0">
                <a:solidFill>
                  <a:prstClr val="black">
                    <a:tint val="75000"/>
                  </a:prstClr>
                </a:solidFill>
              </a:rPr>
              <a:pPr/>
              <a:t>9/20/2016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3FA7-561F-45B0-B351-3226204618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3904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9E6335-7D8D-4AAE-B4C8-6751D9FD0A88}" type="datetimeFigureOut">
              <a:rPr lang="en-US" smtClean="0">
                <a:solidFill>
                  <a:prstClr val="black">
                    <a:tint val="75000"/>
                  </a:prstClr>
                </a:solidFill>
              </a:rPr>
              <a:pPr/>
              <a:t>9/20/2016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3FA7-561F-45B0-B351-3226204618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58520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9E6335-7D8D-4AAE-B4C8-6751D9FD0A88}" type="datetimeFigureOut">
              <a:rPr lang="en-US" smtClean="0">
                <a:solidFill>
                  <a:prstClr val="black">
                    <a:tint val="75000"/>
                  </a:prstClr>
                </a:solidFill>
              </a:rPr>
              <a:pPr/>
              <a:t>9/20/2016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3FA7-561F-45B0-B351-3226204618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01834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9E6335-7D8D-4AAE-B4C8-6751D9FD0A88}" type="datetimeFigureOut">
              <a:rPr lang="en-US" smtClean="0">
                <a:solidFill>
                  <a:prstClr val="black">
                    <a:tint val="75000"/>
                  </a:prstClr>
                </a:solidFill>
              </a:rPr>
              <a:pPr/>
              <a:t>9/20/2016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523FA7-561F-45B0-B351-3226204618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01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9E6335-7D8D-4AAE-B4C8-6751D9FD0A88}" type="datetimeFigureOut">
              <a:rPr lang="en-US" smtClean="0">
                <a:solidFill>
                  <a:prstClr val="black">
                    <a:tint val="75000"/>
                  </a:prstClr>
                </a:solidFill>
              </a:rPr>
              <a:pPr/>
              <a:t>9/20/2016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1523FA7-561F-45B0-B351-3226204618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76674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9E6335-7D8D-4AAE-B4C8-6751D9FD0A88}" type="datetimeFigureOut">
              <a:rPr lang="en-US" smtClean="0">
                <a:solidFill>
                  <a:prstClr val="black">
                    <a:tint val="75000"/>
                  </a:prstClr>
                </a:solidFill>
              </a:rPr>
              <a:pPr/>
              <a:t>9/20/2016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1523FA7-561F-45B0-B351-3226204618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24293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9E6335-7D8D-4AAE-B4C8-6751D9FD0A88}" type="datetimeFigureOut">
              <a:rPr lang="en-US" smtClean="0">
                <a:solidFill>
                  <a:prstClr val="black">
                    <a:tint val="75000"/>
                  </a:prstClr>
                </a:solidFill>
              </a:rPr>
              <a:pPr/>
              <a:t>9/20/2016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1523FA7-561F-45B0-B351-3226204618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1698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58A00F-B5CE-45B3-8437-A4AE96D643FA}"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4E6F3-632A-4EFB-8FC3-1C3C5E52922C}" type="slidenum">
              <a:rPr lang="en-US" smtClean="0"/>
              <a:t>‹#›</a:t>
            </a:fld>
            <a:endParaRPr lang="en-US"/>
          </a:p>
        </p:txBody>
      </p:sp>
    </p:spTree>
    <p:extLst>
      <p:ext uri="{BB962C8B-B14F-4D97-AF65-F5344CB8AC3E}">
        <p14:creationId xmlns:p14="http://schemas.microsoft.com/office/powerpoint/2010/main" val="38756501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9E6335-7D8D-4AAE-B4C8-6751D9FD0A88}" type="datetimeFigureOut">
              <a:rPr lang="en-US" smtClean="0">
                <a:solidFill>
                  <a:prstClr val="black">
                    <a:tint val="75000"/>
                  </a:prstClr>
                </a:solidFill>
              </a:rPr>
              <a:pPr/>
              <a:t>9/20/2016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523FA7-561F-45B0-B351-3226204618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2917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9E6335-7D8D-4AAE-B4C8-6751D9FD0A88}" type="datetimeFigureOut">
              <a:rPr lang="en-US" smtClean="0">
                <a:solidFill>
                  <a:prstClr val="black">
                    <a:tint val="75000"/>
                  </a:prstClr>
                </a:solidFill>
              </a:rPr>
              <a:pPr/>
              <a:t>9/20/2016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523FA7-561F-45B0-B351-3226204618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96483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9E6335-7D8D-4AAE-B4C8-6751D9FD0A88}" type="datetimeFigureOut">
              <a:rPr lang="en-US" smtClean="0">
                <a:solidFill>
                  <a:prstClr val="black">
                    <a:tint val="75000"/>
                  </a:prstClr>
                </a:solidFill>
              </a:rPr>
              <a:pPr/>
              <a:t>9/20/2016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3FA7-561F-45B0-B351-3226204618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70589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9E6335-7D8D-4AAE-B4C8-6751D9FD0A88}" type="datetimeFigureOut">
              <a:rPr lang="en-US" smtClean="0">
                <a:solidFill>
                  <a:prstClr val="black">
                    <a:tint val="75000"/>
                  </a:prstClr>
                </a:solidFill>
              </a:rPr>
              <a:pPr/>
              <a:t>9/20/2016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3FA7-561F-45B0-B351-3226204618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1781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58A00F-B5CE-45B3-8437-A4AE96D643FA}"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4E6F3-632A-4EFB-8FC3-1C3C5E52922C}" type="slidenum">
              <a:rPr lang="en-US" smtClean="0"/>
              <a:t>‹#›</a:t>
            </a:fld>
            <a:endParaRPr lang="en-US"/>
          </a:p>
        </p:txBody>
      </p:sp>
    </p:spTree>
    <p:extLst>
      <p:ext uri="{BB962C8B-B14F-4D97-AF65-F5344CB8AC3E}">
        <p14:creationId xmlns:p14="http://schemas.microsoft.com/office/powerpoint/2010/main" val="1720891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58A00F-B5CE-45B3-8437-A4AE96D643FA}"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74E6F3-632A-4EFB-8FC3-1C3C5E52922C}" type="slidenum">
              <a:rPr lang="en-US" smtClean="0"/>
              <a:t>‹#›</a:t>
            </a:fld>
            <a:endParaRPr lang="en-US"/>
          </a:p>
        </p:txBody>
      </p:sp>
    </p:spTree>
    <p:extLst>
      <p:ext uri="{BB962C8B-B14F-4D97-AF65-F5344CB8AC3E}">
        <p14:creationId xmlns:p14="http://schemas.microsoft.com/office/powerpoint/2010/main" val="2872184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58A00F-B5CE-45B3-8437-A4AE96D643FA}"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74E6F3-632A-4EFB-8FC3-1C3C5E52922C}" type="slidenum">
              <a:rPr lang="en-US" smtClean="0"/>
              <a:t>‹#›</a:t>
            </a:fld>
            <a:endParaRPr lang="en-US"/>
          </a:p>
        </p:txBody>
      </p:sp>
    </p:spTree>
    <p:extLst>
      <p:ext uri="{BB962C8B-B14F-4D97-AF65-F5344CB8AC3E}">
        <p14:creationId xmlns:p14="http://schemas.microsoft.com/office/powerpoint/2010/main" val="355539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58A00F-B5CE-45B3-8437-A4AE96D643FA}"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74E6F3-632A-4EFB-8FC3-1C3C5E52922C}" type="slidenum">
              <a:rPr lang="en-US" smtClean="0"/>
              <a:t>‹#›</a:t>
            </a:fld>
            <a:endParaRPr lang="en-US"/>
          </a:p>
        </p:txBody>
      </p:sp>
    </p:spTree>
    <p:extLst>
      <p:ext uri="{BB962C8B-B14F-4D97-AF65-F5344CB8AC3E}">
        <p14:creationId xmlns:p14="http://schemas.microsoft.com/office/powerpoint/2010/main" val="3139692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58A00F-B5CE-45B3-8437-A4AE96D643FA}"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4E6F3-632A-4EFB-8FC3-1C3C5E52922C}" type="slidenum">
              <a:rPr lang="en-US" smtClean="0"/>
              <a:t>‹#›</a:t>
            </a:fld>
            <a:endParaRPr lang="en-US"/>
          </a:p>
        </p:txBody>
      </p:sp>
    </p:spTree>
    <p:extLst>
      <p:ext uri="{BB962C8B-B14F-4D97-AF65-F5344CB8AC3E}">
        <p14:creationId xmlns:p14="http://schemas.microsoft.com/office/powerpoint/2010/main" val="568397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58A00F-B5CE-45B3-8437-A4AE96D643FA}"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4E6F3-632A-4EFB-8FC3-1C3C5E52922C}" type="slidenum">
              <a:rPr lang="en-US" smtClean="0"/>
              <a:t>‹#›</a:t>
            </a:fld>
            <a:endParaRPr lang="en-US"/>
          </a:p>
        </p:txBody>
      </p:sp>
    </p:spTree>
    <p:extLst>
      <p:ext uri="{BB962C8B-B14F-4D97-AF65-F5344CB8AC3E}">
        <p14:creationId xmlns:p14="http://schemas.microsoft.com/office/powerpoint/2010/main" val="327483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1000"/>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8A00F-B5CE-45B3-8437-A4AE96D643FA}" type="datetimeFigureOut">
              <a:rPr lang="en-US" smtClean="0"/>
              <a:t>9/20/2016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74E6F3-632A-4EFB-8FC3-1C3C5E52922C}" type="slidenum">
              <a:rPr lang="en-US" smtClean="0"/>
              <a:t>‹#›</a:t>
            </a:fld>
            <a:endParaRPr lang="en-US"/>
          </a:p>
        </p:txBody>
      </p:sp>
    </p:spTree>
    <p:extLst>
      <p:ext uri="{BB962C8B-B14F-4D97-AF65-F5344CB8AC3E}">
        <p14:creationId xmlns:p14="http://schemas.microsoft.com/office/powerpoint/2010/main" val="1681797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1000"/>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318785-529D-482A-8CB2-915F5C06FEA1}" type="datetimeFigureOut">
              <a:rPr lang="en-US" smtClean="0">
                <a:solidFill>
                  <a:prstClr val="black">
                    <a:tint val="75000"/>
                  </a:prstClr>
                </a:solidFill>
              </a:rPr>
              <a:pPr/>
              <a:t>9/20/2016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A25BF9-C8F0-49CC-B913-2D22FDEFD2F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4963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1000"/>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9E6335-7D8D-4AAE-B4C8-6751D9FD0A88}" type="datetimeFigureOut">
              <a:rPr lang="en-US" smtClean="0">
                <a:solidFill>
                  <a:prstClr val="black">
                    <a:tint val="75000"/>
                  </a:prstClr>
                </a:solidFill>
              </a:rPr>
              <a:pPr/>
              <a:t>9/20/2016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523FA7-561F-45B0-B351-32262046184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23072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44562"/>
          </a:xfrm>
        </p:spPr>
        <p:txBody>
          <a:bodyPr/>
          <a:lstStyle/>
          <a:p>
            <a:r>
              <a:rPr lang="en-US" b="1" dirty="0" smtClean="0"/>
              <a:t>Start-up - Discussion</a:t>
            </a:r>
            <a:endParaRPr lang="en-US" b="1" dirty="0"/>
          </a:p>
        </p:txBody>
      </p:sp>
      <p:sp>
        <p:nvSpPr>
          <p:cNvPr id="5" name="Content Placeholder 4"/>
          <p:cNvSpPr>
            <a:spLocks noGrp="1"/>
          </p:cNvSpPr>
          <p:nvPr>
            <p:ph idx="1"/>
          </p:nvPr>
        </p:nvSpPr>
        <p:spPr>
          <a:xfrm>
            <a:off x="457200" y="990600"/>
            <a:ext cx="8229600" cy="5638800"/>
          </a:xfrm>
        </p:spPr>
        <p:txBody>
          <a:bodyPr>
            <a:normAutofit lnSpcReduction="10000"/>
          </a:bodyPr>
          <a:lstStyle/>
          <a:p>
            <a:pPr marL="0" indent="0" algn="ctr">
              <a:buNone/>
            </a:pPr>
            <a:r>
              <a:rPr lang="en-US" sz="2800" b="1" dirty="0" smtClean="0"/>
              <a:t>With your VERTICAL partner, discuss the following:</a:t>
            </a:r>
          </a:p>
          <a:p>
            <a:pPr marL="0" indent="0" algn="ctr">
              <a:buNone/>
            </a:pPr>
            <a:endParaRPr lang="en-US" sz="1200" b="1" dirty="0"/>
          </a:p>
          <a:p>
            <a:pPr marL="0" indent="0" algn="ctr">
              <a:buNone/>
            </a:pPr>
            <a:r>
              <a:rPr lang="en-US" sz="4000" b="1" dirty="0" smtClean="0"/>
              <a:t>Think about what you want to do/be when you get older.</a:t>
            </a:r>
          </a:p>
          <a:p>
            <a:pPr marL="0" indent="0" algn="ctr">
              <a:buNone/>
            </a:pPr>
            <a:r>
              <a:rPr lang="en-US" sz="4000" b="1" dirty="0" smtClean="0"/>
              <a:t>Share that with your partner but FOCUS ON </a:t>
            </a:r>
            <a:r>
              <a:rPr lang="en-US" sz="4000" b="1" u="sng" dirty="0" smtClean="0"/>
              <a:t>WHY</a:t>
            </a:r>
            <a:r>
              <a:rPr lang="en-US" sz="4000" b="1" dirty="0" smtClean="0"/>
              <a:t> you want to do it.</a:t>
            </a:r>
          </a:p>
          <a:p>
            <a:pPr marL="0" indent="0" algn="ctr">
              <a:buNone/>
            </a:pPr>
            <a:r>
              <a:rPr lang="en-US" sz="4000" b="1" dirty="0" smtClean="0"/>
              <a:t>What are your reasons for wanting to do/be that?</a:t>
            </a:r>
          </a:p>
          <a:p>
            <a:pPr marL="0" indent="0" algn="ctr">
              <a:buNone/>
            </a:pPr>
            <a:endParaRPr lang="en-US" b="1" dirty="0"/>
          </a:p>
          <a:p>
            <a:pPr marL="0" indent="0" algn="ctr">
              <a:buNone/>
            </a:pPr>
            <a:r>
              <a:rPr lang="en-US" sz="2800" b="1" dirty="0" smtClean="0"/>
              <a:t>BE PREPARED TO SHARE!</a:t>
            </a:r>
            <a:endParaRPr lang="en-US" sz="2800" b="1" dirty="0"/>
          </a:p>
        </p:txBody>
      </p:sp>
      <p:sp>
        <p:nvSpPr>
          <p:cNvPr id="6" name="TextBox 5"/>
          <p:cNvSpPr txBox="1"/>
          <p:nvPr/>
        </p:nvSpPr>
        <p:spPr>
          <a:xfrm>
            <a:off x="7162800" y="491836"/>
            <a:ext cx="1295400" cy="381000"/>
          </a:xfrm>
          <a:prstGeom prst="rect">
            <a:avLst/>
          </a:prstGeom>
          <a:noFill/>
        </p:spPr>
        <p:txBody>
          <a:bodyPr wrap="square" rtlCol="0">
            <a:spAutoFit/>
          </a:bodyPr>
          <a:lstStyle/>
          <a:p>
            <a:pPr algn="ctr"/>
            <a:r>
              <a:rPr lang="en-US" b="1" dirty="0" smtClean="0">
                <a:solidFill>
                  <a:prstClr val="black"/>
                </a:solidFill>
              </a:rPr>
              <a:t>9/6/16</a:t>
            </a:r>
            <a:endParaRPr lang="en-US" b="1" dirty="0">
              <a:solidFill>
                <a:prstClr val="black"/>
              </a:solidFill>
            </a:endParaRPr>
          </a:p>
        </p:txBody>
      </p:sp>
    </p:spTree>
    <p:extLst>
      <p:ext uri="{BB962C8B-B14F-4D97-AF65-F5344CB8AC3E}">
        <p14:creationId xmlns:p14="http://schemas.microsoft.com/office/powerpoint/2010/main" val="1095224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720436"/>
          </a:xfrm>
        </p:spPr>
        <p:txBody>
          <a:bodyPr>
            <a:normAutofit fontScale="90000"/>
          </a:bodyPr>
          <a:lstStyle/>
          <a:p>
            <a:r>
              <a:rPr lang="en-US" b="1" dirty="0" smtClean="0"/>
              <a:t>Start-up - Writing</a:t>
            </a:r>
            <a:endParaRPr lang="en-US" b="1" dirty="0"/>
          </a:p>
        </p:txBody>
      </p:sp>
      <p:sp>
        <p:nvSpPr>
          <p:cNvPr id="5" name="Content Placeholder 4"/>
          <p:cNvSpPr>
            <a:spLocks noGrp="1"/>
          </p:cNvSpPr>
          <p:nvPr>
            <p:ph idx="1"/>
          </p:nvPr>
        </p:nvSpPr>
        <p:spPr>
          <a:xfrm>
            <a:off x="457200" y="838200"/>
            <a:ext cx="8229600" cy="4800600"/>
          </a:xfrm>
        </p:spPr>
        <p:txBody>
          <a:bodyPr>
            <a:normAutofit fontScale="92500" lnSpcReduction="20000"/>
          </a:bodyPr>
          <a:lstStyle/>
          <a:p>
            <a:pPr marL="0" indent="0" algn="ctr">
              <a:buNone/>
            </a:pPr>
            <a:r>
              <a:rPr lang="en-US" sz="2800" b="1" dirty="0" smtClean="0"/>
              <a:t>Now write about the following:</a:t>
            </a:r>
          </a:p>
          <a:p>
            <a:pPr marL="0" indent="0" algn="ctr">
              <a:buNone/>
            </a:pPr>
            <a:endParaRPr lang="en-US" sz="1100" b="1" dirty="0"/>
          </a:p>
          <a:p>
            <a:pPr marL="0" indent="0" algn="ctr">
              <a:buNone/>
            </a:pPr>
            <a:r>
              <a:rPr lang="en-US" sz="4400" b="1" dirty="0"/>
              <a:t>Yoni’s video idea is, in his mind, a brilliant one that will make him rich and/or famous. Do you agree? Why or why not? </a:t>
            </a:r>
          </a:p>
          <a:p>
            <a:pPr marL="0" indent="0" algn="ctr">
              <a:buNone/>
            </a:pPr>
            <a:r>
              <a:rPr lang="en-US" sz="4400" b="1" dirty="0"/>
              <a:t>Have you ever had an idea that you thought could do that for you? </a:t>
            </a:r>
          </a:p>
          <a:p>
            <a:pPr marL="0" indent="0" algn="ctr">
              <a:buNone/>
            </a:pPr>
            <a:r>
              <a:rPr lang="en-US" sz="4400" b="1" dirty="0"/>
              <a:t>What was it?</a:t>
            </a:r>
          </a:p>
        </p:txBody>
      </p:sp>
      <p:sp>
        <p:nvSpPr>
          <p:cNvPr id="6" name="TextBox 5"/>
          <p:cNvSpPr txBox="1"/>
          <p:nvPr/>
        </p:nvSpPr>
        <p:spPr>
          <a:xfrm>
            <a:off x="7162800" y="303645"/>
            <a:ext cx="1295400" cy="381000"/>
          </a:xfrm>
          <a:prstGeom prst="rect">
            <a:avLst/>
          </a:prstGeom>
          <a:noFill/>
        </p:spPr>
        <p:txBody>
          <a:bodyPr wrap="square" rtlCol="0">
            <a:spAutoFit/>
          </a:bodyPr>
          <a:lstStyle/>
          <a:p>
            <a:pPr algn="ctr"/>
            <a:r>
              <a:rPr lang="en-US" b="1" dirty="0" smtClean="0">
                <a:solidFill>
                  <a:prstClr val="black"/>
                </a:solidFill>
              </a:rPr>
              <a:t>9/7/16</a:t>
            </a:r>
            <a:endParaRPr lang="en-US" b="1" dirty="0">
              <a:solidFill>
                <a:prstClr val="black"/>
              </a:solidFill>
            </a:endParaRPr>
          </a:p>
        </p:txBody>
      </p:sp>
    </p:spTree>
    <p:extLst>
      <p:ext uri="{BB962C8B-B14F-4D97-AF65-F5344CB8AC3E}">
        <p14:creationId xmlns:p14="http://schemas.microsoft.com/office/powerpoint/2010/main" val="1887633629"/>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Wish Narrative</a:t>
            </a:r>
            <a:endParaRPr lang="en-US" b="1" dirty="0"/>
          </a:p>
        </p:txBody>
      </p:sp>
      <p:sp>
        <p:nvSpPr>
          <p:cNvPr id="3" name="Content Placeholder 2"/>
          <p:cNvSpPr>
            <a:spLocks noGrp="1"/>
          </p:cNvSpPr>
          <p:nvPr>
            <p:ph idx="1"/>
          </p:nvPr>
        </p:nvSpPr>
        <p:spPr>
          <a:xfrm>
            <a:off x="457200" y="914400"/>
            <a:ext cx="8229600" cy="5638800"/>
          </a:xfrm>
        </p:spPr>
        <p:txBody>
          <a:bodyPr/>
          <a:lstStyle/>
          <a:p>
            <a:r>
              <a:rPr lang="en-US" b="1" dirty="0" smtClean="0"/>
              <a:t>Last reader’s turn.</a:t>
            </a:r>
          </a:p>
          <a:p>
            <a:r>
              <a:rPr lang="en-US" b="1" dirty="0" smtClean="0"/>
              <a:t>Take the next 4 minutes to read your story to your group.</a:t>
            </a:r>
          </a:p>
          <a:p>
            <a:r>
              <a:rPr lang="en-US" b="1" dirty="0" smtClean="0"/>
              <a:t>Now the group will have 1 minute to decide on their rating for your story and mark it on your rating sheet.</a:t>
            </a:r>
          </a:p>
          <a:p>
            <a:endParaRPr lang="en-US" b="1" dirty="0"/>
          </a:p>
        </p:txBody>
      </p:sp>
    </p:spTree>
    <p:extLst>
      <p:ext uri="{BB962C8B-B14F-4D97-AF65-F5344CB8AC3E}">
        <p14:creationId xmlns:p14="http://schemas.microsoft.com/office/powerpoint/2010/main" val="283947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Wish Narrative</a:t>
            </a:r>
            <a:endParaRPr lang="en-US" b="1" dirty="0"/>
          </a:p>
        </p:txBody>
      </p:sp>
      <p:sp>
        <p:nvSpPr>
          <p:cNvPr id="3" name="Content Placeholder 2"/>
          <p:cNvSpPr>
            <a:spLocks noGrp="1"/>
          </p:cNvSpPr>
          <p:nvPr>
            <p:ph idx="1"/>
          </p:nvPr>
        </p:nvSpPr>
        <p:spPr>
          <a:xfrm>
            <a:off x="457200" y="914400"/>
            <a:ext cx="8229600" cy="5638800"/>
          </a:xfrm>
        </p:spPr>
        <p:txBody>
          <a:bodyPr/>
          <a:lstStyle/>
          <a:p>
            <a:r>
              <a:rPr lang="en-US" sz="4800" b="1" dirty="0" smtClean="0"/>
              <a:t>Turn in all rating sheets at this time!</a:t>
            </a:r>
          </a:p>
          <a:p>
            <a:endParaRPr lang="en-US" b="1" dirty="0"/>
          </a:p>
        </p:txBody>
      </p:sp>
    </p:spTree>
    <p:extLst>
      <p:ext uri="{BB962C8B-B14F-4D97-AF65-F5344CB8AC3E}">
        <p14:creationId xmlns:p14="http://schemas.microsoft.com/office/powerpoint/2010/main" val="283947561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a:bodyPr>
          <a:lstStyle/>
          <a:p>
            <a:r>
              <a:rPr lang="en-US" b="1" dirty="0" smtClean="0"/>
              <a:t>HOMEWORK</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4800" b="1" dirty="0" smtClean="0"/>
              <a:t>Make final changes/edits to your Wish Narrative!</a:t>
            </a:r>
          </a:p>
          <a:p>
            <a:pPr marL="0" indent="0" algn="ctr">
              <a:buNone/>
            </a:pPr>
            <a:endParaRPr lang="en-US" sz="1200" b="1" dirty="0"/>
          </a:p>
          <a:p>
            <a:pPr marL="0" indent="0" algn="ctr">
              <a:buNone/>
            </a:pPr>
            <a:r>
              <a:rPr lang="en-US" sz="4800" b="1" dirty="0" smtClean="0"/>
              <a:t>SUBMIT IT!</a:t>
            </a:r>
          </a:p>
          <a:p>
            <a:pPr marL="0" indent="0" algn="ctr">
              <a:buNone/>
            </a:pPr>
            <a:r>
              <a:rPr lang="en-US" sz="4800" b="1" dirty="0" smtClean="0"/>
              <a:t>IT IS DUE BY 7:00 A.M. TOMORROW!</a:t>
            </a:r>
            <a:endParaRPr lang="en-US" sz="4800" b="1" dirty="0"/>
          </a:p>
        </p:txBody>
      </p:sp>
    </p:spTree>
    <p:extLst>
      <p:ext uri="{BB962C8B-B14F-4D97-AF65-F5344CB8AC3E}">
        <p14:creationId xmlns:p14="http://schemas.microsoft.com/office/powerpoint/2010/main" val="2299449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720436"/>
          </a:xfrm>
        </p:spPr>
        <p:txBody>
          <a:bodyPr>
            <a:normAutofit fontScale="90000"/>
          </a:bodyPr>
          <a:lstStyle/>
          <a:p>
            <a:r>
              <a:rPr lang="en-US" b="1" dirty="0" smtClean="0"/>
              <a:t>Exit Ticket</a:t>
            </a:r>
            <a:endParaRPr lang="en-US" b="1" dirty="0"/>
          </a:p>
        </p:txBody>
      </p:sp>
      <p:sp>
        <p:nvSpPr>
          <p:cNvPr id="5" name="Content Placeholder 4"/>
          <p:cNvSpPr>
            <a:spLocks noGrp="1"/>
          </p:cNvSpPr>
          <p:nvPr>
            <p:ph idx="1"/>
          </p:nvPr>
        </p:nvSpPr>
        <p:spPr>
          <a:xfrm>
            <a:off x="457200" y="1143000"/>
            <a:ext cx="8229600" cy="4953000"/>
          </a:xfrm>
        </p:spPr>
        <p:txBody>
          <a:bodyPr>
            <a:normAutofit/>
          </a:bodyPr>
          <a:lstStyle/>
          <a:p>
            <a:pPr marL="0" indent="0" algn="ctr">
              <a:buNone/>
            </a:pPr>
            <a:r>
              <a:rPr lang="en-US" sz="4000" b="1" dirty="0"/>
              <a:t>What is the CLIMAX of </a:t>
            </a:r>
            <a:r>
              <a:rPr lang="en-US" sz="4000" b="1" dirty="0" smtClean="0"/>
              <a:t>YOUR </a:t>
            </a:r>
            <a:r>
              <a:rPr lang="en-US" sz="4000" b="1" dirty="0"/>
              <a:t>story? What is the turning point? How does it change things for the wisher? How does it change things for the wish giver?</a:t>
            </a:r>
          </a:p>
        </p:txBody>
      </p:sp>
      <p:sp>
        <p:nvSpPr>
          <p:cNvPr id="6" name="TextBox 5"/>
          <p:cNvSpPr txBox="1"/>
          <p:nvPr/>
        </p:nvSpPr>
        <p:spPr>
          <a:xfrm>
            <a:off x="7162800" y="381000"/>
            <a:ext cx="1295400" cy="381000"/>
          </a:xfrm>
          <a:prstGeom prst="rect">
            <a:avLst/>
          </a:prstGeom>
          <a:noFill/>
        </p:spPr>
        <p:txBody>
          <a:bodyPr wrap="square" rtlCol="0">
            <a:spAutoFit/>
          </a:bodyPr>
          <a:lstStyle/>
          <a:p>
            <a:pPr algn="ctr"/>
            <a:r>
              <a:rPr lang="en-US" b="1" dirty="0" smtClean="0">
                <a:solidFill>
                  <a:prstClr val="black"/>
                </a:solidFill>
              </a:rPr>
              <a:t>9/20/16</a:t>
            </a:r>
            <a:endParaRPr lang="en-US" b="1" dirty="0">
              <a:solidFill>
                <a:prstClr val="black"/>
              </a:solidFill>
            </a:endParaRPr>
          </a:p>
        </p:txBody>
      </p:sp>
    </p:spTree>
    <p:extLst>
      <p:ext uri="{BB962C8B-B14F-4D97-AF65-F5344CB8AC3E}">
        <p14:creationId xmlns:p14="http://schemas.microsoft.com/office/powerpoint/2010/main" val="379478208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20436"/>
          </a:xfrm>
        </p:spPr>
        <p:txBody>
          <a:bodyPr>
            <a:normAutofit fontScale="90000"/>
          </a:bodyPr>
          <a:lstStyle/>
          <a:p>
            <a:r>
              <a:rPr lang="en-US" b="1" dirty="0" smtClean="0"/>
              <a:t>Start-up - Discussion</a:t>
            </a:r>
            <a:endParaRPr lang="en-US" b="1" dirty="0"/>
          </a:p>
        </p:txBody>
      </p:sp>
      <p:sp>
        <p:nvSpPr>
          <p:cNvPr id="5" name="Content Placeholder 4"/>
          <p:cNvSpPr>
            <a:spLocks noGrp="1"/>
          </p:cNvSpPr>
          <p:nvPr>
            <p:ph idx="1"/>
          </p:nvPr>
        </p:nvSpPr>
        <p:spPr>
          <a:xfrm>
            <a:off x="457200" y="762000"/>
            <a:ext cx="8229600" cy="5105400"/>
          </a:xfrm>
        </p:spPr>
        <p:txBody>
          <a:bodyPr>
            <a:normAutofit fontScale="85000" lnSpcReduction="20000"/>
          </a:bodyPr>
          <a:lstStyle/>
          <a:p>
            <a:pPr marL="0" indent="0" algn="ctr">
              <a:buNone/>
            </a:pPr>
            <a:r>
              <a:rPr lang="en-US" sz="2800" b="1" dirty="0" smtClean="0"/>
              <a:t>With your </a:t>
            </a:r>
            <a:r>
              <a:rPr lang="en-US" sz="2800" b="1" dirty="0" smtClean="0"/>
              <a:t>HORIZONTAL </a:t>
            </a:r>
            <a:r>
              <a:rPr lang="en-US" sz="2800" b="1" dirty="0" smtClean="0"/>
              <a:t>partner, discuss the following:</a:t>
            </a:r>
          </a:p>
          <a:p>
            <a:pPr marL="0" indent="0" algn="ctr">
              <a:buNone/>
            </a:pPr>
            <a:endParaRPr lang="en-US" sz="1200" b="1" dirty="0"/>
          </a:p>
          <a:p>
            <a:pPr marL="0" indent="0" algn="ctr">
              <a:buNone/>
            </a:pPr>
            <a:r>
              <a:rPr lang="en-US" sz="4000" b="1" dirty="0" smtClean="0"/>
              <a:t>What do you think is more important to having a good life: </a:t>
            </a:r>
          </a:p>
          <a:p>
            <a:pPr marL="0" indent="0" algn="ctr">
              <a:buNone/>
            </a:pPr>
            <a:r>
              <a:rPr lang="en-US" sz="4000" b="1" dirty="0" smtClean="0"/>
              <a:t>family/love </a:t>
            </a:r>
          </a:p>
          <a:p>
            <a:pPr marL="0" indent="0" algn="ctr">
              <a:buNone/>
            </a:pPr>
            <a:r>
              <a:rPr lang="en-US" sz="4000" b="1" dirty="0" smtClean="0"/>
              <a:t>or </a:t>
            </a:r>
          </a:p>
          <a:p>
            <a:pPr marL="0" indent="0" algn="ctr">
              <a:buNone/>
            </a:pPr>
            <a:r>
              <a:rPr lang="en-US" sz="4000" b="1" dirty="0" smtClean="0"/>
              <a:t>possessions/money?</a:t>
            </a:r>
          </a:p>
          <a:p>
            <a:pPr marL="0" indent="0" algn="ctr">
              <a:buNone/>
            </a:pPr>
            <a:endParaRPr lang="en-US" sz="4000" b="1" dirty="0" smtClean="0"/>
          </a:p>
          <a:p>
            <a:pPr marL="0" indent="0" algn="ctr">
              <a:buNone/>
            </a:pPr>
            <a:r>
              <a:rPr lang="en-US" sz="4000" b="1" dirty="0" smtClean="0"/>
              <a:t>Why??</a:t>
            </a:r>
            <a:endParaRPr lang="en-US" sz="4000" b="1" dirty="0" smtClean="0"/>
          </a:p>
          <a:p>
            <a:pPr marL="0" indent="0" algn="ctr">
              <a:buNone/>
            </a:pPr>
            <a:endParaRPr lang="en-US" b="1" dirty="0"/>
          </a:p>
          <a:p>
            <a:pPr marL="0" indent="0" algn="ctr">
              <a:buNone/>
            </a:pPr>
            <a:r>
              <a:rPr lang="en-US" sz="2800" b="1" dirty="0" smtClean="0"/>
              <a:t>BE PREPARED TO SHARE!</a:t>
            </a:r>
            <a:endParaRPr lang="en-US" sz="2800" b="1" dirty="0"/>
          </a:p>
        </p:txBody>
      </p:sp>
      <p:sp>
        <p:nvSpPr>
          <p:cNvPr id="6" name="TextBox 5"/>
          <p:cNvSpPr txBox="1"/>
          <p:nvPr/>
        </p:nvSpPr>
        <p:spPr>
          <a:xfrm>
            <a:off x="7155873" y="228600"/>
            <a:ext cx="1295400" cy="381000"/>
          </a:xfrm>
          <a:prstGeom prst="rect">
            <a:avLst/>
          </a:prstGeom>
          <a:noFill/>
        </p:spPr>
        <p:txBody>
          <a:bodyPr wrap="square" rtlCol="0">
            <a:spAutoFit/>
          </a:bodyPr>
          <a:lstStyle/>
          <a:p>
            <a:pPr algn="ctr"/>
            <a:r>
              <a:rPr lang="en-US" b="1" dirty="0" smtClean="0">
                <a:solidFill>
                  <a:prstClr val="black"/>
                </a:solidFill>
              </a:rPr>
              <a:t>9/21/16</a:t>
            </a:r>
            <a:endParaRPr lang="en-US" b="1" dirty="0">
              <a:solidFill>
                <a:prstClr val="black"/>
              </a:solidFill>
            </a:endParaRPr>
          </a:p>
        </p:txBody>
      </p:sp>
    </p:spTree>
    <p:extLst>
      <p:ext uri="{BB962C8B-B14F-4D97-AF65-F5344CB8AC3E}">
        <p14:creationId xmlns:p14="http://schemas.microsoft.com/office/powerpoint/2010/main" val="219765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 calcmode="lin" valueType="num">
                                      <p:cBhvr additive="base">
                                        <p:cTn id="1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anim calcmode="lin" valueType="num">
                                      <p:cBhvr additive="base">
                                        <p:cTn id="2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anim calcmode="lin" valueType="num">
                                      <p:cBhvr additive="base">
                                        <p:cTn id="27"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720436"/>
          </a:xfrm>
        </p:spPr>
        <p:txBody>
          <a:bodyPr>
            <a:normAutofit fontScale="90000"/>
          </a:bodyPr>
          <a:lstStyle/>
          <a:p>
            <a:r>
              <a:rPr lang="en-US" b="1" dirty="0" smtClean="0"/>
              <a:t>Start-up - Writing</a:t>
            </a:r>
            <a:endParaRPr lang="en-US" b="1" dirty="0"/>
          </a:p>
        </p:txBody>
      </p:sp>
      <p:sp>
        <p:nvSpPr>
          <p:cNvPr id="5" name="Content Placeholder 4"/>
          <p:cNvSpPr>
            <a:spLocks noGrp="1"/>
          </p:cNvSpPr>
          <p:nvPr>
            <p:ph idx="1"/>
          </p:nvPr>
        </p:nvSpPr>
        <p:spPr>
          <a:xfrm>
            <a:off x="457200" y="838200"/>
            <a:ext cx="8229600" cy="5181600"/>
          </a:xfrm>
        </p:spPr>
        <p:txBody>
          <a:bodyPr>
            <a:normAutofit/>
          </a:bodyPr>
          <a:lstStyle/>
          <a:p>
            <a:pPr marL="0" indent="0" algn="ctr">
              <a:buNone/>
            </a:pPr>
            <a:r>
              <a:rPr lang="en-US" sz="2800" b="1" dirty="0" smtClean="0"/>
              <a:t>Now write about the following:</a:t>
            </a:r>
          </a:p>
          <a:p>
            <a:pPr marL="0" indent="0" algn="ctr">
              <a:buNone/>
            </a:pPr>
            <a:endParaRPr lang="en-US" sz="1100" b="1" dirty="0"/>
          </a:p>
          <a:p>
            <a:pPr marL="0" indent="0" algn="ctr">
              <a:buNone/>
            </a:pPr>
            <a:r>
              <a:rPr lang="en-US" b="1" dirty="0"/>
              <a:t>What do you think is more important to having a good life: </a:t>
            </a:r>
          </a:p>
          <a:p>
            <a:pPr marL="0" indent="0" algn="ctr">
              <a:buNone/>
            </a:pPr>
            <a:r>
              <a:rPr lang="en-US" b="1" dirty="0"/>
              <a:t>family/love </a:t>
            </a:r>
          </a:p>
          <a:p>
            <a:pPr marL="0" indent="0" algn="ctr">
              <a:buNone/>
            </a:pPr>
            <a:r>
              <a:rPr lang="en-US" b="1" dirty="0"/>
              <a:t>or </a:t>
            </a:r>
          </a:p>
          <a:p>
            <a:pPr marL="0" indent="0" algn="ctr">
              <a:buNone/>
            </a:pPr>
            <a:r>
              <a:rPr lang="en-US" b="1" dirty="0"/>
              <a:t>possessions/money?</a:t>
            </a:r>
          </a:p>
          <a:p>
            <a:pPr marL="0" indent="0" algn="ctr">
              <a:buNone/>
            </a:pPr>
            <a:endParaRPr lang="en-US" b="1" dirty="0"/>
          </a:p>
          <a:p>
            <a:pPr marL="0" indent="0" algn="ctr">
              <a:buNone/>
            </a:pPr>
            <a:r>
              <a:rPr lang="en-US" b="1" dirty="0"/>
              <a:t>Why??</a:t>
            </a:r>
          </a:p>
          <a:p>
            <a:pPr marL="0" indent="0" algn="ctr">
              <a:buNone/>
            </a:pPr>
            <a:endParaRPr lang="en-US" b="1" dirty="0"/>
          </a:p>
        </p:txBody>
      </p:sp>
      <p:sp>
        <p:nvSpPr>
          <p:cNvPr id="6" name="TextBox 5"/>
          <p:cNvSpPr txBox="1"/>
          <p:nvPr/>
        </p:nvSpPr>
        <p:spPr>
          <a:xfrm>
            <a:off x="7162800" y="303645"/>
            <a:ext cx="1295400" cy="381000"/>
          </a:xfrm>
          <a:prstGeom prst="rect">
            <a:avLst/>
          </a:prstGeom>
          <a:noFill/>
        </p:spPr>
        <p:txBody>
          <a:bodyPr wrap="square" rtlCol="0">
            <a:spAutoFit/>
          </a:bodyPr>
          <a:lstStyle/>
          <a:p>
            <a:pPr algn="ctr"/>
            <a:r>
              <a:rPr lang="en-US" b="1" dirty="0" smtClean="0">
                <a:solidFill>
                  <a:prstClr val="black"/>
                </a:solidFill>
              </a:rPr>
              <a:t>9/21/16</a:t>
            </a:r>
            <a:endParaRPr lang="en-US" b="1" dirty="0">
              <a:solidFill>
                <a:prstClr val="black"/>
              </a:solidFill>
            </a:endParaRPr>
          </a:p>
        </p:txBody>
      </p:sp>
    </p:spTree>
    <p:extLst>
      <p:ext uri="{BB962C8B-B14F-4D97-AF65-F5344CB8AC3E}">
        <p14:creationId xmlns:p14="http://schemas.microsoft.com/office/powerpoint/2010/main" val="26863987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8"/>
            <a:ext cx="8229600" cy="757382"/>
          </a:xfrm>
        </p:spPr>
        <p:txBody>
          <a:bodyPr>
            <a:normAutofit fontScale="90000"/>
          </a:bodyPr>
          <a:lstStyle/>
          <a:p>
            <a:r>
              <a:rPr lang="en-US" b="1" dirty="0" smtClean="0"/>
              <a:t>Objective</a:t>
            </a:r>
            <a:endParaRPr lang="en-US" b="1" dirty="0"/>
          </a:p>
        </p:txBody>
      </p:sp>
      <p:sp>
        <p:nvSpPr>
          <p:cNvPr id="3" name="Content Placeholder 2"/>
          <p:cNvSpPr>
            <a:spLocks noGrp="1"/>
          </p:cNvSpPr>
          <p:nvPr>
            <p:ph idx="1"/>
          </p:nvPr>
        </p:nvSpPr>
        <p:spPr>
          <a:xfrm>
            <a:off x="457200" y="685800"/>
            <a:ext cx="8229600" cy="5638800"/>
          </a:xfrm>
        </p:spPr>
        <p:txBody>
          <a:bodyPr>
            <a:normAutofit/>
          </a:bodyPr>
          <a:lstStyle/>
          <a:p>
            <a:pPr marL="0" indent="0" algn="ctr">
              <a:buNone/>
            </a:pPr>
            <a:r>
              <a:rPr lang="en-US" sz="2800" b="1" dirty="0"/>
              <a:t>By the end of the lesson, students will be able to:</a:t>
            </a:r>
          </a:p>
          <a:p>
            <a:pPr marL="0" indent="0" algn="ctr">
              <a:buNone/>
            </a:pPr>
            <a:endParaRPr lang="en-US" sz="2800" b="1" dirty="0"/>
          </a:p>
          <a:p>
            <a:pPr marL="0" indent="0" algn="ctr">
              <a:buNone/>
            </a:pPr>
            <a:r>
              <a:rPr lang="en-US" sz="4000" b="1" dirty="0"/>
              <a:t>Analyze the motivation behind a character’s choices, using strong textual evidence as well as inferences from the text.</a:t>
            </a:r>
          </a:p>
          <a:p>
            <a:pPr marL="0" indent="0" algn="ctr">
              <a:buNone/>
            </a:pPr>
            <a:r>
              <a:rPr lang="en-US" sz="4000" b="1" dirty="0"/>
              <a:t>CCSS.ELA-LITERACY.RL.9-10.1</a:t>
            </a:r>
          </a:p>
          <a:p>
            <a:pPr marL="0" indent="0" algn="ctr">
              <a:buNone/>
            </a:pPr>
            <a:endParaRPr lang="en-US" sz="2800" b="1" dirty="0"/>
          </a:p>
        </p:txBody>
      </p:sp>
    </p:spTree>
    <p:extLst>
      <p:ext uri="{BB962C8B-B14F-4D97-AF65-F5344CB8AC3E}">
        <p14:creationId xmlns:p14="http://schemas.microsoft.com/office/powerpoint/2010/main" val="311352265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“Lester” by </a:t>
            </a:r>
            <a:r>
              <a:rPr lang="en-US" b="1" dirty="0" err="1" smtClean="0"/>
              <a:t>Shel</a:t>
            </a:r>
            <a:r>
              <a:rPr lang="en-US" b="1" dirty="0" smtClean="0"/>
              <a:t> Silverstein</a:t>
            </a:r>
            <a:endParaRPr lang="en-US" b="1" dirty="0"/>
          </a:p>
        </p:txBody>
      </p:sp>
      <p:sp>
        <p:nvSpPr>
          <p:cNvPr id="3" name="Content Placeholder 2"/>
          <p:cNvSpPr>
            <a:spLocks noGrp="1"/>
          </p:cNvSpPr>
          <p:nvPr>
            <p:ph idx="1"/>
          </p:nvPr>
        </p:nvSpPr>
        <p:spPr>
          <a:xfrm>
            <a:off x="457200" y="838200"/>
            <a:ext cx="8229600" cy="5287963"/>
          </a:xfrm>
        </p:spPr>
        <p:txBody>
          <a:bodyPr>
            <a:normAutofit fontScale="92500" lnSpcReduction="20000"/>
          </a:bodyPr>
          <a:lstStyle/>
          <a:p>
            <a:r>
              <a:rPr lang="en-US" b="1" dirty="0" smtClean="0"/>
              <a:t>Read through the poem once silently.</a:t>
            </a:r>
          </a:p>
          <a:p>
            <a:pPr lvl="1"/>
            <a:r>
              <a:rPr lang="en-US" b="1" dirty="0" smtClean="0"/>
              <a:t>Highlight any words or phrases that you don’t understand</a:t>
            </a:r>
          </a:p>
          <a:p>
            <a:pPr lvl="1"/>
            <a:r>
              <a:rPr lang="en-US" b="1" dirty="0"/>
              <a:t>Number the lines of the poem down the left side of the </a:t>
            </a:r>
            <a:r>
              <a:rPr lang="en-US" b="1" dirty="0" smtClean="0"/>
              <a:t>page</a:t>
            </a:r>
          </a:p>
          <a:p>
            <a:r>
              <a:rPr lang="en-US" b="1" dirty="0" smtClean="0"/>
              <a:t>Now follow along as we read it together.</a:t>
            </a:r>
          </a:p>
          <a:p>
            <a:r>
              <a:rPr lang="en-US" b="1" dirty="0" smtClean="0"/>
              <a:t>In Google Classroom, open the document titled “Lester” Questions.</a:t>
            </a:r>
          </a:p>
          <a:p>
            <a:r>
              <a:rPr lang="en-US" b="1" dirty="0" smtClean="0"/>
              <a:t>Work together in your groups to answer the five questions.</a:t>
            </a:r>
          </a:p>
          <a:p>
            <a:r>
              <a:rPr lang="en-US" b="1" dirty="0" smtClean="0"/>
              <a:t>YOU MUST CITE, but you DO NOT need a Works Cited page or entry.</a:t>
            </a:r>
          </a:p>
        </p:txBody>
      </p:sp>
    </p:spTree>
    <p:extLst>
      <p:ext uri="{BB962C8B-B14F-4D97-AF65-F5344CB8AC3E}">
        <p14:creationId xmlns:p14="http://schemas.microsoft.com/office/powerpoint/2010/main" val="216938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a:bodyPr>
          <a:lstStyle/>
          <a:p>
            <a:r>
              <a:rPr lang="en-US" b="1" dirty="0" smtClean="0"/>
              <a:t>HOMEWORK</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4800" b="1" dirty="0" smtClean="0"/>
              <a:t>Complete questions on </a:t>
            </a:r>
          </a:p>
          <a:p>
            <a:pPr marL="0" indent="0" algn="ctr">
              <a:buNone/>
            </a:pPr>
            <a:r>
              <a:rPr lang="en-US" sz="4800" b="1" dirty="0" smtClean="0"/>
              <a:t>“Lester.”</a:t>
            </a:r>
          </a:p>
          <a:p>
            <a:pPr marL="0" indent="0" algn="ctr">
              <a:buNone/>
            </a:pPr>
            <a:r>
              <a:rPr lang="en-US" sz="4800" b="1" dirty="0" smtClean="0"/>
              <a:t>Due tomorrow by </a:t>
            </a:r>
          </a:p>
          <a:p>
            <a:pPr marL="0" indent="0" algn="ctr">
              <a:buNone/>
            </a:pPr>
            <a:r>
              <a:rPr lang="en-US" sz="4800" b="1" dirty="0" smtClean="0"/>
              <a:t>7:00 A.M.</a:t>
            </a:r>
            <a:endParaRPr lang="en-US" sz="4800" b="1" dirty="0"/>
          </a:p>
        </p:txBody>
      </p:sp>
    </p:spTree>
    <p:extLst>
      <p:ext uri="{BB962C8B-B14F-4D97-AF65-F5344CB8AC3E}">
        <p14:creationId xmlns:p14="http://schemas.microsoft.com/office/powerpoint/2010/main" val="235071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720436"/>
          </a:xfrm>
        </p:spPr>
        <p:txBody>
          <a:bodyPr>
            <a:normAutofit fontScale="90000"/>
          </a:bodyPr>
          <a:lstStyle/>
          <a:p>
            <a:r>
              <a:rPr lang="en-US" b="1" dirty="0" smtClean="0"/>
              <a:t>Exit Ticket</a:t>
            </a:r>
            <a:endParaRPr lang="en-US" b="1" dirty="0"/>
          </a:p>
        </p:txBody>
      </p:sp>
      <p:sp>
        <p:nvSpPr>
          <p:cNvPr id="5" name="Content Placeholder 4"/>
          <p:cNvSpPr>
            <a:spLocks noGrp="1"/>
          </p:cNvSpPr>
          <p:nvPr>
            <p:ph idx="1"/>
          </p:nvPr>
        </p:nvSpPr>
        <p:spPr>
          <a:xfrm>
            <a:off x="457200" y="1143000"/>
            <a:ext cx="8229600" cy="4953000"/>
          </a:xfrm>
        </p:spPr>
        <p:txBody>
          <a:bodyPr>
            <a:normAutofit/>
          </a:bodyPr>
          <a:lstStyle/>
          <a:p>
            <a:pPr marL="0" indent="0" algn="ctr">
              <a:buNone/>
            </a:pPr>
            <a:r>
              <a:rPr lang="en-US" sz="4000" b="1" dirty="0" smtClean="0"/>
              <a:t>The story of Lester definitely has a moral.</a:t>
            </a:r>
          </a:p>
          <a:p>
            <a:pPr marL="0" indent="0" algn="ctr">
              <a:buNone/>
            </a:pPr>
            <a:r>
              <a:rPr lang="en-US" sz="4000" b="1" dirty="0" smtClean="0"/>
              <a:t>Do you think any of the other wish stories we have dealt with (including your own) had a moral? If so, what was it for each story?</a:t>
            </a:r>
            <a:endParaRPr lang="en-US" sz="4000" b="1" dirty="0"/>
          </a:p>
        </p:txBody>
      </p:sp>
      <p:sp>
        <p:nvSpPr>
          <p:cNvPr id="6" name="TextBox 5"/>
          <p:cNvSpPr txBox="1"/>
          <p:nvPr/>
        </p:nvSpPr>
        <p:spPr>
          <a:xfrm>
            <a:off x="7162800" y="381000"/>
            <a:ext cx="1295400" cy="381000"/>
          </a:xfrm>
          <a:prstGeom prst="rect">
            <a:avLst/>
          </a:prstGeom>
          <a:noFill/>
        </p:spPr>
        <p:txBody>
          <a:bodyPr wrap="square" rtlCol="0">
            <a:spAutoFit/>
          </a:bodyPr>
          <a:lstStyle/>
          <a:p>
            <a:pPr algn="ctr"/>
            <a:r>
              <a:rPr lang="en-US" b="1" dirty="0" smtClean="0">
                <a:solidFill>
                  <a:prstClr val="black"/>
                </a:solidFill>
              </a:rPr>
              <a:t>9/21/16</a:t>
            </a:r>
            <a:endParaRPr lang="en-US" b="1" dirty="0">
              <a:solidFill>
                <a:prstClr val="black"/>
              </a:solidFill>
            </a:endParaRPr>
          </a:p>
        </p:txBody>
      </p:sp>
    </p:spTree>
    <p:extLst>
      <p:ext uri="{BB962C8B-B14F-4D97-AF65-F5344CB8AC3E}">
        <p14:creationId xmlns:p14="http://schemas.microsoft.com/office/powerpoint/2010/main" val="2151135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a:bodyPr>
          <a:lstStyle/>
          <a:p>
            <a:r>
              <a:rPr lang="en-US" b="1" dirty="0" smtClean="0"/>
              <a:t>Objective</a:t>
            </a:r>
            <a:endParaRPr lang="en-US" b="1" dirty="0"/>
          </a:p>
        </p:txBody>
      </p:sp>
      <p:sp>
        <p:nvSpPr>
          <p:cNvPr id="3" name="Content Placeholder 2"/>
          <p:cNvSpPr>
            <a:spLocks noGrp="1"/>
          </p:cNvSpPr>
          <p:nvPr>
            <p:ph idx="1"/>
          </p:nvPr>
        </p:nvSpPr>
        <p:spPr>
          <a:xfrm>
            <a:off x="457200" y="990600"/>
            <a:ext cx="8229600" cy="5638800"/>
          </a:xfrm>
        </p:spPr>
        <p:txBody>
          <a:bodyPr>
            <a:normAutofit/>
          </a:bodyPr>
          <a:lstStyle/>
          <a:p>
            <a:pPr marL="0" indent="0" algn="ctr">
              <a:buNone/>
            </a:pPr>
            <a:r>
              <a:rPr lang="en-US" sz="2800" b="1" dirty="0" smtClean="0"/>
              <a:t>By the end of the lesson, students will be able to:</a:t>
            </a:r>
          </a:p>
          <a:p>
            <a:pPr marL="0" indent="0" algn="ctr">
              <a:buNone/>
            </a:pPr>
            <a:endParaRPr lang="en-US" sz="2800" b="1" dirty="0"/>
          </a:p>
          <a:p>
            <a:pPr marL="0" indent="0" algn="ctr">
              <a:buNone/>
            </a:pPr>
            <a:r>
              <a:rPr lang="en-US" sz="4400" b="1" dirty="0" smtClean="0"/>
              <a:t>Analyze the motivation behind a character’s choices, using strong textual evidence as well as inferences from the text.</a:t>
            </a:r>
          </a:p>
          <a:p>
            <a:pPr marL="0" indent="0" algn="ctr">
              <a:buNone/>
            </a:pPr>
            <a:r>
              <a:rPr lang="en-US" sz="2800" b="1" dirty="0"/>
              <a:t>CCSS.ELA-LITERACY.RL.9-10.1</a:t>
            </a:r>
          </a:p>
        </p:txBody>
      </p:sp>
    </p:spTree>
    <p:extLst>
      <p:ext uri="{BB962C8B-B14F-4D97-AF65-F5344CB8AC3E}">
        <p14:creationId xmlns:p14="http://schemas.microsoft.com/office/powerpoint/2010/main" val="2389235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fontScale="90000"/>
          </a:bodyPr>
          <a:lstStyle/>
          <a:p>
            <a:r>
              <a:rPr lang="en-US" b="1" dirty="0" smtClean="0"/>
              <a:t>What, of This Goldfish, Do You Wish?</a:t>
            </a:r>
            <a:endParaRPr lang="en-US" b="1" dirty="0"/>
          </a:p>
        </p:txBody>
      </p:sp>
      <p:sp>
        <p:nvSpPr>
          <p:cNvPr id="3" name="Content Placeholder 2"/>
          <p:cNvSpPr>
            <a:spLocks noGrp="1"/>
          </p:cNvSpPr>
          <p:nvPr>
            <p:ph idx="1"/>
          </p:nvPr>
        </p:nvSpPr>
        <p:spPr>
          <a:xfrm>
            <a:off x="457200" y="990600"/>
            <a:ext cx="8229600" cy="5638800"/>
          </a:xfrm>
        </p:spPr>
        <p:txBody>
          <a:bodyPr/>
          <a:lstStyle/>
          <a:p>
            <a:pPr marL="0" indent="0" algn="ctr">
              <a:buNone/>
            </a:pPr>
            <a:r>
              <a:rPr lang="en-US" b="1" u="sng" dirty="0" smtClean="0"/>
              <a:t>Let’s Finish Reading</a:t>
            </a:r>
          </a:p>
          <a:p>
            <a:r>
              <a:rPr lang="en-US" b="1" dirty="0" smtClean="0"/>
              <a:t>Open up your digital textbook and navigate to page 5.</a:t>
            </a:r>
          </a:p>
          <a:p>
            <a:r>
              <a:rPr lang="en-US" b="1" dirty="0" smtClean="0"/>
              <a:t>Now let’s read…</a:t>
            </a:r>
            <a:endParaRPr lang="en-US" b="1" dirty="0"/>
          </a:p>
        </p:txBody>
      </p:sp>
    </p:spTree>
    <p:extLst>
      <p:ext uri="{BB962C8B-B14F-4D97-AF65-F5344CB8AC3E}">
        <p14:creationId xmlns:p14="http://schemas.microsoft.com/office/powerpoint/2010/main" val="3918222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fontScale="90000"/>
          </a:bodyPr>
          <a:lstStyle/>
          <a:p>
            <a:r>
              <a:rPr lang="en-US" b="1" dirty="0" smtClean="0"/>
              <a:t>What, of This Goldfish, Do You Wish?</a:t>
            </a:r>
            <a:endParaRPr lang="en-US" b="1" dirty="0"/>
          </a:p>
        </p:txBody>
      </p:sp>
      <p:sp>
        <p:nvSpPr>
          <p:cNvPr id="3" name="Content Placeholder 2"/>
          <p:cNvSpPr>
            <a:spLocks noGrp="1"/>
          </p:cNvSpPr>
          <p:nvPr>
            <p:ph idx="1"/>
          </p:nvPr>
        </p:nvSpPr>
        <p:spPr>
          <a:xfrm>
            <a:off x="457200" y="990600"/>
            <a:ext cx="8229600" cy="5638800"/>
          </a:xfrm>
        </p:spPr>
        <p:txBody>
          <a:bodyPr/>
          <a:lstStyle/>
          <a:p>
            <a:pPr marL="0" indent="0" algn="ctr">
              <a:buNone/>
            </a:pPr>
            <a:r>
              <a:rPr lang="en-US" b="1" u="sng" dirty="0" smtClean="0"/>
              <a:t>Character Analysis</a:t>
            </a:r>
          </a:p>
          <a:p>
            <a:r>
              <a:rPr lang="en-US" b="1" dirty="0" smtClean="0"/>
              <a:t>As we read today…HIGHLIGHT YOUR TEXT</a:t>
            </a:r>
          </a:p>
          <a:p>
            <a:pPr lvl="1"/>
            <a:r>
              <a:rPr lang="en-US" b="1" dirty="0" smtClean="0"/>
              <a:t>YELLOW – Dialogue that reveals a character’s motivation</a:t>
            </a:r>
          </a:p>
          <a:p>
            <a:pPr lvl="1"/>
            <a:r>
              <a:rPr lang="en-US" b="1" dirty="0" smtClean="0"/>
              <a:t>BLUE – Actions of a character and the motivation/ reasons for those actions</a:t>
            </a:r>
          </a:p>
          <a:p>
            <a:pPr lvl="1"/>
            <a:r>
              <a:rPr lang="en-US" b="1" dirty="0" smtClean="0"/>
              <a:t>PINK – Thoughts of a character</a:t>
            </a:r>
            <a:endParaRPr lang="en-US" b="1" dirty="0"/>
          </a:p>
        </p:txBody>
      </p:sp>
    </p:spTree>
    <p:extLst>
      <p:ext uri="{BB962C8B-B14F-4D97-AF65-F5344CB8AC3E}">
        <p14:creationId xmlns:p14="http://schemas.microsoft.com/office/powerpoint/2010/main" val="2700467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fontScale="90000"/>
          </a:bodyPr>
          <a:lstStyle/>
          <a:p>
            <a:r>
              <a:rPr lang="en-US" b="1" dirty="0" smtClean="0"/>
              <a:t>What, of This Goldfish, Do You Wish?</a:t>
            </a:r>
            <a:endParaRPr lang="en-US" b="1" dirty="0"/>
          </a:p>
        </p:txBody>
      </p:sp>
      <p:sp>
        <p:nvSpPr>
          <p:cNvPr id="3" name="Content Placeholder 2"/>
          <p:cNvSpPr>
            <a:spLocks noGrp="1"/>
          </p:cNvSpPr>
          <p:nvPr>
            <p:ph idx="1"/>
          </p:nvPr>
        </p:nvSpPr>
        <p:spPr>
          <a:xfrm>
            <a:off x="457200" y="990600"/>
            <a:ext cx="8229600" cy="5638800"/>
          </a:xfrm>
        </p:spPr>
        <p:txBody>
          <a:bodyPr/>
          <a:lstStyle/>
          <a:p>
            <a:pPr marL="0" indent="0" algn="ctr">
              <a:buNone/>
            </a:pPr>
            <a:r>
              <a:rPr lang="en-US" b="1" u="sng" dirty="0" smtClean="0"/>
              <a:t>HOMEWORK</a:t>
            </a:r>
          </a:p>
          <a:p>
            <a:pPr marL="0" indent="0" algn="ctr">
              <a:buNone/>
            </a:pPr>
            <a:r>
              <a:rPr lang="en-US" b="1" dirty="0" smtClean="0"/>
              <a:t>In Google classroom, in the document “Analyzing the Text” for the story, </a:t>
            </a:r>
          </a:p>
          <a:p>
            <a:pPr marL="0" indent="0" algn="ctr">
              <a:buNone/>
            </a:pPr>
            <a:r>
              <a:rPr lang="en-US" b="1" dirty="0" smtClean="0"/>
              <a:t>Answer the remaining questions.</a:t>
            </a:r>
          </a:p>
          <a:p>
            <a:pPr marL="0" indent="0" algn="ctr">
              <a:buNone/>
            </a:pPr>
            <a:r>
              <a:rPr lang="en-US" b="1" dirty="0" smtClean="0"/>
              <a:t>Don’t forget to create your Works Cited page at the bottom of your document!</a:t>
            </a:r>
          </a:p>
          <a:p>
            <a:pPr marL="0" indent="0" algn="ctr">
              <a:buNone/>
            </a:pPr>
            <a:endParaRPr lang="en-US" b="1" dirty="0"/>
          </a:p>
          <a:p>
            <a:pPr marL="0" indent="0" algn="ctr">
              <a:buNone/>
            </a:pPr>
            <a:r>
              <a:rPr lang="en-US" b="1" dirty="0" smtClean="0"/>
              <a:t>This is DUE by TOMORROW AT</a:t>
            </a:r>
          </a:p>
          <a:p>
            <a:pPr marL="0" indent="0" algn="ctr">
              <a:buNone/>
            </a:pPr>
            <a:r>
              <a:rPr lang="en-US" b="1" dirty="0" smtClean="0"/>
              <a:t>7:00 A.M.</a:t>
            </a:r>
            <a:endParaRPr lang="en-US" b="1" dirty="0"/>
          </a:p>
        </p:txBody>
      </p:sp>
    </p:spTree>
    <p:extLst>
      <p:ext uri="{BB962C8B-B14F-4D97-AF65-F5344CB8AC3E}">
        <p14:creationId xmlns:p14="http://schemas.microsoft.com/office/powerpoint/2010/main" val="318952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44562"/>
          </a:xfrm>
        </p:spPr>
        <p:txBody>
          <a:bodyPr/>
          <a:lstStyle/>
          <a:p>
            <a:r>
              <a:rPr lang="en-US" b="1" dirty="0" smtClean="0"/>
              <a:t>Exit Ticket</a:t>
            </a:r>
            <a:endParaRPr lang="en-US" b="1" dirty="0"/>
          </a:p>
        </p:txBody>
      </p:sp>
      <p:sp>
        <p:nvSpPr>
          <p:cNvPr id="5" name="Content Placeholder 4"/>
          <p:cNvSpPr>
            <a:spLocks noGrp="1"/>
          </p:cNvSpPr>
          <p:nvPr>
            <p:ph idx="1"/>
          </p:nvPr>
        </p:nvSpPr>
        <p:spPr>
          <a:xfrm>
            <a:off x="457200" y="1219200"/>
            <a:ext cx="8229600" cy="5257800"/>
          </a:xfrm>
        </p:spPr>
        <p:txBody>
          <a:bodyPr>
            <a:normAutofit/>
          </a:bodyPr>
          <a:lstStyle/>
          <a:p>
            <a:pPr marL="0" indent="0" algn="ctr">
              <a:buNone/>
            </a:pPr>
            <a:r>
              <a:rPr lang="en-US" sz="4000" b="1" dirty="0" smtClean="0"/>
              <a:t>What is Sergei’s MOTIVATION for saving his third wish? Does his choice make sense to you? Why or why not?</a:t>
            </a:r>
          </a:p>
          <a:p>
            <a:pPr marL="0" indent="0" algn="ctr">
              <a:buNone/>
            </a:pPr>
            <a:r>
              <a:rPr lang="en-US" sz="4000" b="1" dirty="0" smtClean="0"/>
              <a:t>How do you think he feels when he is forced to use it? </a:t>
            </a:r>
            <a:endParaRPr lang="en-US" sz="2800" b="1" dirty="0"/>
          </a:p>
        </p:txBody>
      </p:sp>
      <p:sp>
        <p:nvSpPr>
          <p:cNvPr id="6" name="TextBox 5"/>
          <p:cNvSpPr txBox="1"/>
          <p:nvPr/>
        </p:nvSpPr>
        <p:spPr>
          <a:xfrm>
            <a:off x="7162800" y="491836"/>
            <a:ext cx="1295400" cy="381000"/>
          </a:xfrm>
          <a:prstGeom prst="rect">
            <a:avLst/>
          </a:prstGeom>
          <a:noFill/>
        </p:spPr>
        <p:txBody>
          <a:bodyPr wrap="square" rtlCol="0">
            <a:spAutoFit/>
          </a:bodyPr>
          <a:lstStyle/>
          <a:p>
            <a:pPr algn="ctr"/>
            <a:r>
              <a:rPr lang="en-US" b="1" dirty="0" smtClean="0">
                <a:solidFill>
                  <a:prstClr val="black"/>
                </a:solidFill>
              </a:rPr>
              <a:t>9/7/16</a:t>
            </a:r>
            <a:endParaRPr lang="en-US" b="1" dirty="0">
              <a:solidFill>
                <a:prstClr val="black"/>
              </a:solidFill>
            </a:endParaRPr>
          </a:p>
        </p:txBody>
      </p:sp>
    </p:spTree>
    <p:extLst>
      <p:ext uri="{BB962C8B-B14F-4D97-AF65-F5344CB8AC3E}">
        <p14:creationId xmlns:p14="http://schemas.microsoft.com/office/powerpoint/2010/main" val="21663988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20436"/>
          </a:xfrm>
        </p:spPr>
        <p:txBody>
          <a:bodyPr>
            <a:normAutofit fontScale="90000"/>
          </a:bodyPr>
          <a:lstStyle/>
          <a:p>
            <a:r>
              <a:rPr lang="en-US" b="1" dirty="0" smtClean="0"/>
              <a:t>Start-up - Discussion</a:t>
            </a:r>
            <a:endParaRPr lang="en-US" b="1" dirty="0"/>
          </a:p>
        </p:txBody>
      </p:sp>
      <p:sp>
        <p:nvSpPr>
          <p:cNvPr id="5" name="Content Placeholder 4"/>
          <p:cNvSpPr>
            <a:spLocks noGrp="1"/>
          </p:cNvSpPr>
          <p:nvPr>
            <p:ph idx="1"/>
          </p:nvPr>
        </p:nvSpPr>
        <p:spPr>
          <a:xfrm>
            <a:off x="457200" y="762000"/>
            <a:ext cx="8229600" cy="5105400"/>
          </a:xfrm>
        </p:spPr>
        <p:txBody>
          <a:bodyPr>
            <a:normAutofit/>
          </a:bodyPr>
          <a:lstStyle/>
          <a:p>
            <a:pPr marL="0" indent="0" algn="ctr">
              <a:buNone/>
            </a:pPr>
            <a:r>
              <a:rPr lang="en-US" sz="2800" b="1" dirty="0" smtClean="0"/>
              <a:t>With your VERTICAL partner, discuss the following:</a:t>
            </a:r>
          </a:p>
          <a:p>
            <a:pPr marL="0" indent="0" algn="ctr">
              <a:buNone/>
            </a:pPr>
            <a:endParaRPr lang="en-US" sz="1200" b="1" dirty="0"/>
          </a:p>
          <a:p>
            <a:pPr marL="0" indent="0" algn="ctr">
              <a:buNone/>
            </a:pPr>
            <a:r>
              <a:rPr lang="en-US" sz="4000" b="1" dirty="0" smtClean="0"/>
              <a:t>What did you think of the ending of the story? Was it what you expected? Was it similar to the endings of other “wish stories” you have read/seen/ heard? Why or why not?</a:t>
            </a:r>
          </a:p>
          <a:p>
            <a:pPr marL="0" indent="0" algn="ctr">
              <a:buNone/>
            </a:pPr>
            <a:endParaRPr lang="en-US" b="1" dirty="0"/>
          </a:p>
          <a:p>
            <a:pPr marL="0" indent="0" algn="ctr">
              <a:buNone/>
            </a:pPr>
            <a:r>
              <a:rPr lang="en-US" sz="2800" b="1" dirty="0" smtClean="0"/>
              <a:t>BE PREPARED TO SHARE!</a:t>
            </a:r>
            <a:endParaRPr lang="en-US" sz="2800" b="1" dirty="0"/>
          </a:p>
        </p:txBody>
      </p:sp>
      <p:sp>
        <p:nvSpPr>
          <p:cNvPr id="6" name="TextBox 5"/>
          <p:cNvSpPr txBox="1"/>
          <p:nvPr/>
        </p:nvSpPr>
        <p:spPr>
          <a:xfrm>
            <a:off x="7155873" y="228600"/>
            <a:ext cx="1295400" cy="381000"/>
          </a:xfrm>
          <a:prstGeom prst="rect">
            <a:avLst/>
          </a:prstGeom>
          <a:noFill/>
        </p:spPr>
        <p:txBody>
          <a:bodyPr wrap="square" rtlCol="0">
            <a:spAutoFit/>
          </a:bodyPr>
          <a:lstStyle/>
          <a:p>
            <a:pPr algn="ctr"/>
            <a:r>
              <a:rPr lang="en-US" b="1" dirty="0" smtClean="0">
                <a:solidFill>
                  <a:prstClr val="black"/>
                </a:solidFill>
              </a:rPr>
              <a:t>9/8/16</a:t>
            </a:r>
            <a:endParaRPr lang="en-US" b="1" dirty="0">
              <a:solidFill>
                <a:prstClr val="black"/>
              </a:solidFill>
            </a:endParaRPr>
          </a:p>
        </p:txBody>
      </p:sp>
    </p:spTree>
    <p:extLst>
      <p:ext uri="{BB962C8B-B14F-4D97-AF65-F5344CB8AC3E}">
        <p14:creationId xmlns:p14="http://schemas.microsoft.com/office/powerpoint/2010/main" val="16717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720436"/>
          </a:xfrm>
        </p:spPr>
        <p:txBody>
          <a:bodyPr>
            <a:normAutofit fontScale="90000"/>
          </a:bodyPr>
          <a:lstStyle/>
          <a:p>
            <a:r>
              <a:rPr lang="en-US" b="1" dirty="0" smtClean="0"/>
              <a:t>Start-up - Writing</a:t>
            </a:r>
            <a:endParaRPr lang="en-US" b="1" dirty="0"/>
          </a:p>
        </p:txBody>
      </p:sp>
      <p:sp>
        <p:nvSpPr>
          <p:cNvPr id="5" name="Content Placeholder 4"/>
          <p:cNvSpPr>
            <a:spLocks noGrp="1"/>
          </p:cNvSpPr>
          <p:nvPr>
            <p:ph idx="1"/>
          </p:nvPr>
        </p:nvSpPr>
        <p:spPr>
          <a:xfrm>
            <a:off x="457200" y="838200"/>
            <a:ext cx="8229600" cy="4800600"/>
          </a:xfrm>
        </p:spPr>
        <p:txBody>
          <a:bodyPr>
            <a:normAutofit lnSpcReduction="10000"/>
          </a:bodyPr>
          <a:lstStyle/>
          <a:p>
            <a:pPr marL="0" indent="0" algn="ctr">
              <a:buNone/>
            </a:pPr>
            <a:r>
              <a:rPr lang="en-US" sz="2800" b="1" dirty="0" smtClean="0"/>
              <a:t>Now write about the following:</a:t>
            </a:r>
          </a:p>
          <a:p>
            <a:pPr marL="0" indent="0" algn="ctr">
              <a:buNone/>
            </a:pPr>
            <a:endParaRPr lang="en-US" sz="1100" b="1" dirty="0"/>
          </a:p>
          <a:p>
            <a:pPr marL="0" indent="0" algn="ctr">
              <a:buNone/>
            </a:pPr>
            <a:r>
              <a:rPr lang="en-US" sz="4400" b="1" dirty="0"/>
              <a:t>What did you think of the ending of the story? Was it what you expected? Was it similar to the endings of other “wish stories” you have read/seen/ heard? Why or why not?</a:t>
            </a:r>
          </a:p>
        </p:txBody>
      </p:sp>
      <p:sp>
        <p:nvSpPr>
          <p:cNvPr id="6" name="TextBox 5"/>
          <p:cNvSpPr txBox="1"/>
          <p:nvPr/>
        </p:nvSpPr>
        <p:spPr>
          <a:xfrm>
            <a:off x="7162800" y="303645"/>
            <a:ext cx="1295400" cy="381000"/>
          </a:xfrm>
          <a:prstGeom prst="rect">
            <a:avLst/>
          </a:prstGeom>
          <a:noFill/>
        </p:spPr>
        <p:txBody>
          <a:bodyPr wrap="square" rtlCol="0">
            <a:spAutoFit/>
          </a:bodyPr>
          <a:lstStyle/>
          <a:p>
            <a:pPr algn="ctr"/>
            <a:r>
              <a:rPr lang="en-US" b="1" dirty="0" smtClean="0">
                <a:solidFill>
                  <a:prstClr val="black"/>
                </a:solidFill>
              </a:rPr>
              <a:t>9/8/16</a:t>
            </a:r>
            <a:endParaRPr lang="en-US" b="1" dirty="0">
              <a:solidFill>
                <a:prstClr val="black"/>
              </a:solidFill>
            </a:endParaRPr>
          </a:p>
        </p:txBody>
      </p:sp>
    </p:spTree>
    <p:extLst>
      <p:ext uri="{BB962C8B-B14F-4D97-AF65-F5344CB8AC3E}">
        <p14:creationId xmlns:p14="http://schemas.microsoft.com/office/powerpoint/2010/main" val="29532259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8"/>
            <a:ext cx="8229600" cy="757382"/>
          </a:xfrm>
        </p:spPr>
        <p:txBody>
          <a:bodyPr>
            <a:normAutofit fontScale="90000"/>
          </a:bodyPr>
          <a:lstStyle/>
          <a:p>
            <a:r>
              <a:rPr lang="en-US" b="1" dirty="0" smtClean="0"/>
              <a:t>Objective</a:t>
            </a:r>
            <a:endParaRPr lang="en-US" b="1" dirty="0"/>
          </a:p>
        </p:txBody>
      </p:sp>
      <p:sp>
        <p:nvSpPr>
          <p:cNvPr id="3" name="Content Placeholder 2"/>
          <p:cNvSpPr>
            <a:spLocks noGrp="1"/>
          </p:cNvSpPr>
          <p:nvPr>
            <p:ph idx="1"/>
          </p:nvPr>
        </p:nvSpPr>
        <p:spPr>
          <a:xfrm>
            <a:off x="457200" y="685800"/>
            <a:ext cx="8229600" cy="5638800"/>
          </a:xfrm>
        </p:spPr>
        <p:txBody>
          <a:bodyPr>
            <a:normAutofit fontScale="77500" lnSpcReduction="20000"/>
          </a:bodyPr>
          <a:lstStyle/>
          <a:p>
            <a:pPr marL="0" indent="0" algn="ctr">
              <a:buNone/>
            </a:pPr>
            <a:r>
              <a:rPr lang="en-US" sz="2800" b="1" dirty="0" smtClean="0"/>
              <a:t>By the end of the lesson, students will be able to:</a:t>
            </a:r>
          </a:p>
          <a:p>
            <a:pPr marL="0" indent="0" algn="ctr">
              <a:buNone/>
            </a:pPr>
            <a:endParaRPr lang="en-US" sz="2800" b="1" dirty="0"/>
          </a:p>
          <a:p>
            <a:pPr marL="0" indent="0" algn="ctr">
              <a:buNone/>
            </a:pPr>
            <a:r>
              <a:rPr lang="en-US" sz="4400" b="1" dirty="0" smtClean="0"/>
              <a:t>Analyze the motivation behind a character’s choices, using strong textual evidence as well as inferences from the text. </a:t>
            </a:r>
          </a:p>
          <a:p>
            <a:pPr marL="0" indent="0" algn="ctr">
              <a:buNone/>
            </a:pPr>
            <a:r>
              <a:rPr lang="en-US" sz="4400" b="1" dirty="0" smtClean="0"/>
              <a:t>Complete a comparison and contrast of two stories that both deal with a similar central idea, with a focus on the motivations of the characters in those stories.</a:t>
            </a:r>
          </a:p>
          <a:p>
            <a:pPr marL="0" indent="0" algn="ctr">
              <a:buNone/>
            </a:pPr>
            <a:endParaRPr lang="en-US" sz="4400" b="1" dirty="0" smtClean="0"/>
          </a:p>
          <a:p>
            <a:pPr marL="0" indent="0" algn="ctr">
              <a:buNone/>
            </a:pPr>
            <a:r>
              <a:rPr lang="en-US" sz="2800" b="1" dirty="0" smtClean="0"/>
              <a:t>CCSS.ELA-LITERACY.RL.9-10.1</a:t>
            </a:r>
          </a:p>
          <a:p>
            <a:pPr marL="0" indent="0" algn="ctr">
              <a:buNone/>
            </a:pPr>
            <a:r>
              <a:rPr lang="en-US" sz="2800" b="1" dirty="0" smtClean="0"/>
              <a:t>CCSS.ELA-LITERACY.RL.9-10.3</a:t>
            </a:r>
          </a:p>
          <a:p>
            <a:pPr marL="0" indent="0" algn="ctr">
              <a:buNone/>
            </a:pPr>
            <a:r>
              <a:rPr lang="en-US" sz="2800" b="1" dirty="0"/>
              <a:t>CCSS.ELA-LITERACY.RL.9-10.7</a:t>
            </a:r>
          </a:p>
        </p:txBody>
      </p:sp>
    </p:spTree>
    <p:extLst>
      <p:ext uri="{BB962C8B-B14F-4D97-AF65-F5344CB8AC3E}">
        <p14:creationId xmlns:p14="http://schemas.microsoft.com/office/powerpoint/2010/main" val="38632433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Wish Stories</a:t>
            </a:r>
            <a:endParaRPr lang="en-US" b="1" dirty="0"/>
          </a:p>
        </p:txBody>
      </p:sp>
      <p:sp>
        <p:nvSpPr>
          <p:cNvPr id="3" name="Content Placeholder 2"/>
          <p:cNvSpPr>
            <a:spLocks noGrp="1"/>
          </p:cNvSpPr>
          <p:nvPr>
            <p:ph idx="1"/>
          </p:nvPr>
        </p:nvSpPr>
        <p:spPr>
          <a:xfrm>
            <a:off x="457200" y="838200"/>
            <a:ext cx="8229600" cy="5562600"/>
          </a:xfrm>
        </p:spPr>
        <p:txBody>
          <a:bodyPr>
            <a:normAutofit/>
          </a:bodyPr>
          <a:lstStyle/>
          <a:p>
            <a:r>
              <a:rPr lang="en-US" b="1" dirty="0" smtClean="0"/>
              <a:t>You have each been given a story that deals with wishes. </a:t>
            </a:r>
          </a:p>
          <a:p>
            <a:r>
              <a:rPr lang="en-US" b="1" dirty="0" smtClean="0"/>
              <a:t>Your FIRST order of business is to read the story you have been given SILENTLY. </a:t>
            </a:r>
          </a:p>
          <a:p>
            <a:pPr lvl="1"/>
            <a:r>
              <a:rPr lang="en-US" b="1" dirty="0" smtClean="0"/>
              <a:t>As you read, look for any words or phrases you do not know and UNDERLINE them (do NOT highlight…you will need to highlight other things later).</a:t>
            </a:r>
          </a:p>
        </p:txBody>
      </p:sp>
    </p:spTree>
    <p:extLst>
      <p:ext uri="{BB962C8B-B14F-4D97-AF65-F5344CB8AC3E}">
        <p14:creationId xmlns:p14="http://schemas.microsoft.com/office/powerpoint/2010/main" val="206912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44562"/>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57200" y="990600"/>
            <a:ext cx="8229600" cy="56388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4400" b="1" dirty="0" smtClean="0"/>
              <a:t>What did YOUR PARTNER say they want to do/be when they get older? What are their REASONS WHY THEY WANT TO DO/BE THAT?</a:t>
            </a:r>
          </a:p>
        </p:txBody>
      </p:sp>
      <p:sp>
        <p:nvSpPr>
          <p:cNvPr id="6" name="TextBox 5"/>
          <p:cNvSpPr txBox="1"/>
          <p:nvPr/>
        </p:nvSpPr>
        <p:spPr>
          <a:xfrm>
            <a:off x="7162800" y="491836"/>
            <a:ext cx="1295400" cy="381000"/>
          </a:xfrm>
          <a:prstGeom prst="rect">
            <a:avLst/>
          </a:prstGeom>
          <a:noFill/>
        </p:spPr>
        <p:txBody>
          <a:bodyPr wrap="square" rtlCol="0">
            <a:spAutoFit/>
          </a:bodyPr>
          <a:lstStyle/>
          <a:p>
            <a:pPr algn="ctr"/>
            <a:r>
              <a:rPr lang="en-US" b="1" dirty="0" smtClean="0">
                <a:solidFill>
                  <a:prstClr val="black"/>
                </a:solidFill>
              </a:rPr>
              <a:t>9/6/16</a:t>
            </a:r>
            <a:endParaRPr lang="en-US" b="1" dirty="0">
              <a:solidFill>
                <a:prstClr val="black"/>
              </a:solidFill>
            </a:endParaRPr>
          </a:p>
        </p:txBody>
      </p:sp>
    </p:spTree>
    <p:extLst>
      <p:ext uri="{BB962C8B-B14F-4D97-AF65-F5344CB8AC3E}">
        <p14:creationId xmlns:p14="http://schemas.microsoft.com/office/powerpoint/2010/main" val="319939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Wish Stories</a:t>
            </a:r>
            <a:endParaRPr lang="en-US" b="1" dirty="0"/>
          </a:p>
        </p:txBody>
      </p:sp>
      <p:sp>
        <p:nvSpPr>
          <p:cNvPr id="3" name="Content Placeholder 2"/>
          <p:cNvSpPr>
            <a:spLocks noGrp="1"/>
          </p:cNvSpPr>
          <p:nvPr>
            <p:ph idx="1"/>
          </p:nvPr>
        </p:nvSpPr>
        <p:spPr>
          <a:xfrm>
            <a:off x="457200" y="838200"/>
            <a:ext cx="8229600" cy="5562600"/>
          </a:xfrm>
        </p:spPr>
        <p:txBody>
          <a:bodyPr>
            <a:normAutofit/>
          </a:bodyPr>
          <a:lstStyle/>
          <a:p>
            <a:r>
              <a:rPr lang="en-US" b="1" dirty="0" smtClean="0"/>
              <a:t>Now read through the story a second time SILENTLY.</a:t>
            </a:r>
          </a:p>
          <a:p>
            <a:pPr lvl="1"/>
            <a:r>
              <a:rPr lang="en-US" b="1" dirty="0" smtClean="0"/>
              <a:t>This time, as you read, look for anything that shows the MOTIVATIONS of the characters. Remember, motivation can be shown through their: WORDS, THOUGHTS, and/or ACTIONS.</a:t>
            </a:r>
          </a:p>
          <a:p>
            <a:pPr lvl="1"/>
            <a:r>
              <a:rPr lang="en-US" b="1" dirty="0" smtClean="0"/>
              <a:t>HIGHLIGHT any words, thoughts, or actions that help you to understand WHY the character(s) make the choices they make.</a:t>
            </a:r>
          </a:p>
          <a:p>
            <a:pPr lvl="2"/>
            <a:r>
              <a:rPr lang="en-US" b="1" dirty="0" smtClean="0"/>
              <a:t>Mark dialogue with a D</a:t>
            </a:r>
          </a:p>
          <a:p>
            <a:pPr lvl="2"/>
            <a:r>
              <a:rPr lang="en-US" b="1" dirty="0" smtClean="0"/>
              <a:t>Mark actions with an A</a:t>
            </a:r>
          </a:p>
          <a:p>
            <a:pPr lvl="2"/>
            <a:r>
              <a:rPr lang="en-US" b="1" dirty="0" smtClean="0"/>
              <a:t>Mark thoughts with a T</a:t>
            </a:r>
          </a:p>
        </p:txBody>
      </p:sp>
    </p:spTree>
    <p:extLst>
      <p:ext uri="{BB962C8B-B14F-4D97-AF65-F5344CB8AC3E}">
        <p14:creationId xmlns:p14="http://schemas.microsoft.com/office/powerpoint/2010/main" val="126833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Wish Stories</a:t>
            </a:r>
            <a:endParaRPr lang="en-US" b="1" dirty="0"/>
          </a:p>
        </p:txBody>
      </p:sp>
      <p:sp>
        <p:nvSpPr>
          <p:cNvPr id="3" name="Content Placeholder 2"/>
          <p:cNvSpPr>
            <a:spLocks noGrp="1"/>
          </p:cNvSpPr>
          <p:nvPr>
            <p:ph idx="1"/>
          </p:nvPr>
        </p:nvSpPr>
        <p:spPr>
          <a:xfrm>
            <a:off x="457200" y="838200"/>
            <a:ext cx="8229600" cy="5562600"/>
          </a:xfrm>
        </p:spPr>
        <p:txBody>
          <a:bodyPr>
            <a:normAutofit fontScale="92500" lnSpcReduction="10000"/>
          </a:bodyPr>
          <a:lstStyle/>
          <a:p>
            <a:r>
              <a:rPr lang="en-US" b="1" dirty="0" smtClean="0"/>
              <a:t>Now read through the story ONE MORE time SILENTLY.</a:t>
            </a:r>
          </a:p>
          <a:p>
            <a:pPr lvl="1"/>
            <a:r>
              <a:rPr lang="en-US" b="1" dirty="0" smtClean="0"/>
              <a:t>This time, as you read, think about the story of Yoni, Sergei, and the Goldfish.</a:t>
            </a:r>
          </a:p>
          <a:p>
            <a:pPr lvl="1"/>
            <a:r>
              <a:rPr lang="en-US" b="1" dirty="0" smtClean="0"/>
              <a:t>Focus on things in this story that are similar to, or different from, that one.</a:t>
            </a:r>
          </a:p>
          <a:p>
            <a:pPr lvl="2"/>
            <a:r>
              <a:rPr lang="en-US" b="1" dirty="0" smtClean="0"/>
              <a:t>How are the motivations of the characters similar or different?</a:t>
            </a:r>
          </a:p>
          <a:p>
            <a:pPr lvl="2"/>
            <a:r>
              <a:rPr lang="en-US" b="1" dirty="0" smtClean="0"/>
              <a:t>How are the consequences of the characters’ actions and/or wishes similar or different?</a:t>
            </a:r>
          </a:p>
          <a:p>
            <a:pPr lvl="1"/>
            <a:r>
              <a:rPr lang="en-US" b="1" dirty="0" smtClean="0"/>
              <a:t>MAKE NOTES on your story paper of any similarities or differences you find.</a:t>
            </a:r>
          </a:p>
          <a:p>
            <a:pPr lvl="2"/>
            <a:r>
              <a:rPr lang="en-US" b="1" dirty="0" smtClean="0"/>
              <a:t>DO NOT WASTE TIME ON MINOR (CASUAL) SIMILARITIES OR DIFFERENCES</a:t>
            </a:r>
          </a:p>
        </p:txBody>
      </p:sp>
    </p:spTree>
    <p:extLst>
      <p:ext uri="{BB962C8B-B14F-4D97-AF65-F5344CB8AC3E}">
        <p14:creationId xmlns:p14="http://schemas.microsoft.com/office/powerpoint/2010/main" val="1674154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Cannon Comparison Chart</a:t>
            </a:r>
            <a:endParaRPr lang="en-US" b="1" dirty="0"/>
          </a:p>
        </p:txBody>
      </p:sp>
      <p:sp>
        <p:nvSpPr>
          <p:cNvPr id="5" name="Rectangle 1"/>
          <p:cNvSpPr>
            <a:spLocks noChangeArrowheads="1"/>
          </p:cNvSpPr>
          <p:nvPr/>
        </p:nvSpPr>
        <p:spPr bwMode="auto">
          <a:xfrm>
            <a:off x="1668463"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a:xfrm>
            <a:off x="457200" y="838200"/>
            <a:ext cx="8229600" cy="5715000"/>
          </a:xfrm>
        </p:spPr>
        <p:txBody>
          <a:bodyPr>
            <a:normAutofit/>
          </a:bodyPr>
          <a:lstStyle/>
          <a:p>
            <a:r>
              <a:rPr lang="en-US" sz="2800" b="1" dirty="0" smtClean="0"/>
              <a:t>Your task is to complete a comparison and contrast of the story you just read with the story we read as a class. </a:t>
            </a:r>
          </a:p>
          <a:p>
            <a:r>
              <a:rPr lang="en-US" sz="2800" b="1" dirty="0" smtClean="0"/>
              <a:t>For that task, you will be using a Cannon Comparison Chart.</a:t>
            </a:r>
          </a:p>
          <a:p>
            <a:r>
              <a:rPr lang="en-US" sz="2800" b="1" dirty="0" smtClean="0"/>
              <a:t>The CCC is similar to a Venn diagram, but the end result is something that is cleaner, better organized, and easier to work with.</a:t>
            </a:r>
          </a:p>
          <a:p>
            <a:r>
              <a:rPr lang="en-US" sz="2800" b="1" dirty="0" smtClean="0"/>
              <a:t>In a CCC, the differences go in the two outer columns and the similarities go in the center. The DARK SPACES should be left blank. They create separation and make the chart more readable.</a:t>
            </a:r>
            <a:endParaRPr lang="en-US" sz="2800" b="1" dirty="0"/>
          </a:p>
        </p:txBody>
      </p:sp>
    </p:spTree>
    <p:extLst>
      <p:ext uri="{BB962C8B-B14F-4D97-AF65-F5344CB8AC3E}">
        <p14:creationId xmlns:p14="http://schemas.microsoft.com/office/powerpoint/2010/main" val="3150574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Cannon Comparison Chart</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75944822"/>
              </p:ext>
            </p:extLst>
          </p:nvPr>
        </p:nvGraphicFramePr>
        <p:xfrm>
          <a:off x="1371600" y="1066800"/>
          <a:ext cx="6561136" cy="5029200"/>
        </p:xfrm>
        <a:graphic>
          <a:graphicData uri="http://schemas.openxmlformats.org/drawingml/2006/table">
            <a:tbl>
              <a:tblPr/>
              <a:tblGrid>
                <a:gridCol w="2190087"/>
                <a:gridCol w="2190087"/>
                <a:gridCol w="2180962"/>
              </a:tblGrid>
              <a:tr h="901020">
                <a:tc>
                  <a:txBody>
                    <a:bodyPr/>
                    <a:lstStyle/>
                    <a:p>
                      <a:pPr algn="ctr" rtl="0" fontAlgn="t">
                        <a:spcBef>
                          <a:spcPts val="0"/>
                        </a:spcBef>
                        <a:spcAft>
                          <a:spcPts val="0"/>
                        </a:spcAft>
                      </a:pPr>
                      <a:r>
                        <a:rPr lang="en-US" sz="1500" b="1" i="0" u="none" strike="noStrike" dirty="0">
                          <a:solidFill>
                            <a:srgbClr val="000000"/>
                          </a:solidFill>
                          <a:effectLst/>
                          <a:latin typeface="Arial"/>
                        </a:rPr>
                        <a:t>“What, of This Goldfish, Would You Wish?”</a:t>
                      </a:r>
                      <a:endParaRPr lang="en-US" sz="1500" dirty="0">
                        <a:effectLst/>
                      </a:endParaRPr>
                    </a:p>
                  </a:txBody>
                  <a:tcPr marL="56534" marR="56534" marT="56534" marB="5653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500" b="1" i="0" u="none" strike="noStrike" dirty="0">
                          <a:solidFill>
                            <a:srgbClr val="000000"/>
                          </a:solidFill>
                          <a:effectLst/>
                          <a:latin typeface="Comic Sans MS"/>
                        </a:rPr>
                        <a:t>BOTH</a:t>
                      </a:r>
                      <a:endParaRPr lang="en-US" sz="1500" dirty="0">
                        <a:effectLst/>
                      </a:endParaRPr>
                    </a:p>
                  </a:txBody>
                  <a:tcPr marL="56534" marR="56534" marT="56534" marB="5653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500" b="1" i="0" u="none" strike="noStrike">
                          <a:solidFill>
                            <a:srgbClr val="000000"/>
                          </a:solidFill>
                          <a:effectLst/>
                          <a:latin typeface="Arial"/>
                        </a:rPr>
                        <a:t>Story 2: FILL IN TITLE HERE</a:t>
                      </a:r>
                      <a:r>
                        <a:rPr lang="en-US" sz="1500" b="1" i="0" u="none" strike="noStrike">
                          <a:solidFill>
                            <a:srgbClr val="000000"/>
                          </a:solidFill>
                          <a:effectLst/>
                          <a:latin typeface="Shadows Into Light"/>
                        </a:rPr>
                        <a:t>  </a:t>
                      </a:r>
                      <a:endParaRPr lang="en-US" sz="1500">
                        <a:effectLst/>
                      </a:endParaRPr>
                    </a:p>
                  </a:txBody>
                  <a:tcPr marL="56534" marR="56534" marT="56534" marB="5653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1934860">
                <a:tc>
                  <a:txBody>
                    <a:bodyPr/>
                    <a:lstStyle/>
                    <a:p>
                      <a:pPr rtl="0" fontAlgn="t">
                        <a:spcBef>
                          <a:spcPts val="0"/>
                        </a:spcBef>
                        <a:spcAft>
                          <a:spcPts val="0"/>
                        </a:spcAft>
                      </a:pPr>
                      <a:r>
                        <a:rPr lang="en-US" sz="1500" b="1" i="0" u="none" strike="noStrike">
                          <a:solidFill>
                            <a:srgbClr val="000000"/>
                          </a:solidFill>
                          <a:effectLst/>
                          <a:latin typeface="Times New Roman"/>
                        </a:rPr>
                        <a:t>1-</a:t>
                      </a:r>
                      <a:endParaRPr lang="en-US" sz="1500">
                        <a:effectLst/>
                      </a:endParaRPr>
                    </a:p>
                  </a:txBody>
                  <a:tcPr marL="56534" marR="56534" marT="56534" marB="5653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500">
                          <a:effectLst/>
                        </a:rPr>
                        <a:t/>
                      </a:r>
                      <a:br>
                        <a:rPr lang="en-US" sz="1500">
                          <a:effectLst/>
                        </a:rPr>
                      </a:br>
                      <a:endParaRPr lang="en-US" sz="1500">
                        <a:effectLst/>
                      </a:endParaRPr>
                    </a:p>
                  </a:txBody>
                  <a:tcPr marL="56534" marR="56534" marT="56534" marB="5653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34343"/>
                    </a:solidFill>
                  </a:tcPr>
                </a:tc>
                <a:tc>
                  <a:txBody>
                    <a:bodyPr/>
                    <a:lstStyle/>
                    <a:p>
                      <a:pPr rtl="0" fontAlgn="t">
                        <a:spcBef>
                          <a:spcPts val="0"/>
                        </a:spcBef>
                        <a:spcAft>
                          <a:spcPts val="0"/>
                        </a:spcAft>
                      </a:pPr>
                      <a:r>
                        <a:rPr lang="en-US" sz="1500" b="1" i="0" u="none" strike="noStrike">
                          <a:solidFill>
                            <a:srgbClr val="000000"/>
                          </a:solidFill>
                          <a:effectLst/>
                          <a:latin typeface="Times New Roman"/>
                        </a:rPr>
                        <a:t>1- </a:t>
                      </a:r>
                      <a:endParaRPr lang="en-US" sz="1500">
                        <a:effectLst/>
                      </a:endParaRPr>
                    </a:p>
                    <a:p>
                      <a:pPr fontAlgn="t"/>
                      <a:r>
                        <a:rPr lang="en-US" sz="1500">
                          <a:effectLst/>
                        </a:rPr>
                        <a:t/>
                      </a:r>
                      <a:br>
                        <a:rPr lang="en-US" sz="1500">
                          <a:effectLst/>
                        </a:rPr>
                      </a:br>
                      <a:r>
                        <a:rPr lang="en-US" sz="1500">
                          <a:effectLst/>
                        </a:rPr>
                        <a:t/>
                      </a:r>
                      <a:br>
                        <a:rPr lang="en-US" sz="1500">
                          <a:effectLst/>
                        </a:rPr>
                      </a:br>
                      <a:r>
                        <a:rPr lang="en-US" sz="1500">
                          <a:effectLst/>
                        </a:rPr>
                        <a:t/>
                      </a:r>
                      <a:br>
                        <a:rPr lang="en-US" sz="1500">
                          <a:effectLst/>
                        </a:rPr>
                      </a:br>
                      <a:r>
                        <a:rPr lang="en-US" sz="1500">
                          <a:effectLst/>
                        </a:rPr>
                        <a:t/>
                      </a:r>
                      <a:br>
                        <a:rPr lang="en-US" sz="1500">
                          <a:effectLst/>
                        </a:rPr>
                      </a:br>
                      <a:r>
                        <a:rPr lang="en-US" sz="1500">
                          <a:effectLst/>
                        </a:rPr>
                        <a:t/>
                      </a:r>
                      <a:br>
                        <a:rPr lang="en-US" sz="1500">
                          <a:effectLst/>
                        </a:rPr>
                      </a:br>
                      <a:endParaRPr lang="en-US" sz="1500">
                        <a:effectLst/>
                      </a:endParaRPr>
                    </a:p>
                  </a:txBody>
                  <a:tcPr marL="56534" marR="56534" marT="56534" marB="5653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193320">
                <a:tc>
                  <a:txBody>
                    <a:bodyPr/>
                    <a:lstStyle/>
                    <a:p>
                      <a:pPr fontAlgn="t"/>
                      <a:r>
                        <a:rPr lang="en-US" sz="1500">
                          <a:effectLst/>
                        </a:rPr>
                        <a:t/>
                      </a:r>
                      <a:br>
                        <a:rPr lang="en-US" sz="1500">
                          <a:effectLst/>
                        </a:rPr>
                      </a:br>
                      <a:endParaRPr lang="en-US" sz="1500">
                        <a:effectLst/>
                      </a:endParaRPr>
                    </a:p>
                  </a:txBody>
                  <a:tcPr marL="56534" marR="56534" marT="56534" marB="5653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34343"/>
                    </a:solidFill>
                  </a:tcPr>
                </a:tc>
                <a:tc>
                  <a:txBody>
                    <a:bodyPr/>
                    <a:lstStyle/>
                    <a:p>
                      <a:pPr rtl="0" fontAlgn="t">
                        <a:spcBef>
                          <a:spcPts val="0"/>
                        </a:spcBef>
                        <a:spcAft>
                          <a:spcPts val="0"/>
                        </a:spcAft>
                      </a:pPr>
                      <a:r>
                        <a:rPr lang="en-US" sz="1500" b="1" i="0" u="none" strike="noStrike">
                          <a:solidFill>
                            <a:srgbClr val="000000"/>
                          </a:solidFill>
                          <a:effectLst/>
                          <a:latin typeface="Times New Roman"/>
                        </a:rPr>
                        <a:t>A- </a:t>
                      </a:r>
                      <a:endParaRPr lang="en-US" sz="1500">
                        <a:effectLst/>
                      </a:endParaRPr>
                    </a:p>
                    <a:p>
                      <a:pPr fontAlgn="t"/>
                      <a:r>
                        <a:rPr lang="en-US" sz="1500">
                          <a:effectLst/>
                        </a:rPr>
                        <a:t/>
                      </a:r>
                      <a:br>
                        <a:rPr lang="en-US" sz="1500">
                          <a:effectLst/>
                        </a:rPr>
                      </a:br>
                      <a:r>
                        <a:rPr lang="en-US" sz="1500">
                          <a:effectLst/>
                        </a:rPr>
                        <a:t/>
                      </a:r>
                      <a:br>
                        <a:rPr lang="en-US" sz="1500">
                          <a:effectLst/>
                        </a:rPr>
                      </a:br>
                      <a:r>
                        <a:rPr lang="en-US" sz="1500">
                          <a:effectLst/>
                        </a:rPr>
                        <a:t/>
                      </a:r>
                      <a:br>
                        <a:rPr lang="en-US" sz="1500">
                          <a:effectLst/>
                        </a:rPr>
                      </a:br>
                      <a:r>
                        <a:rPr lang="en-US" sz="1500">
                          <a:effectLst/>
                        </a:rPr>
                        <a:t/>
                      </a:r>
                      <a:br>
                        <a:rPr lang="en-US" sz="1500">
                          <a:effectLst/>
                        </a:rPr>
                      </a:br>
                      <a:r>
                        <a:rPr lang="en-US" sz="1500">
                          <a:effectLst/>
                        </a:rPr>
                        <a:t/>
                      </a:r>
                      <a:br>
                        <a:rPr lang="en-US" sz="1500">
                          <a:effectLst/>
                        </a:rPr>
                      </a:br>
                      <a:r>
                        <a:rPr lang="en-US" sz="1500">
                          <a:effectLst/>
                        </a:rPr>
                        <a:t/>
                      </a:r>
                      <a:br>
                        <a:rPr lang="en-US" sz="1500">
                          <a:effectLst/>
                        </a:rPr>
                      </a:br>
                      <a:endParaRPr lang="en-US" sz="1500">
                        <a:effectLst/>
                      </a:endParaRPr>
                    </a:p>
                  </a:txBody>
                  <a:tcPr marL="56534" marR="56534" marT="56534" marB="5653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500" dirty="0">
                          <a:effectLst/>
                        </a:rPr>
                        <a:t/>
                      </a:r>
                      <a:br>
                        <a:rPr lang="en-US" sz="1500" dirty="0">
                          <a:effectLst/>
                        </a:rPr>
                      </a:br>
                      <a:endParaRPr lang="en-US" sz="1500" dirty="0">
                        <a:effectLst/>
                      </a:endParaRPr>
                    </a:p>
                  </a:txBody>
                  <a:tcPr marL="56534" marR="56534" marT="56534" marB="5653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434343"/>
                    </a:solidFill>
                  </a:tcPr>
                </a:tc>
              </a:tr>
            </a:tbl>
          </a:graphicData>
        </a:graphic>
      </p:graphicFrame>
      <p:sp>
        <p:nvSpPr>
          <p:cNvPr id="5" name="Rectangle 1"/>
          <p:cNvSpPr>
            <a:spLocks noChangeArrowheads="1"/>
          </p:cNvSpPr>
          <p:nvPr/>
        </p:nvSpPr>
        <p:spPr bwMode="auto">
          <a:xfrm>
            <a:off x="1668463"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299783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fontScale="90000"/>
          </a:bodyPr>
          <a:lstStyle/>
          <a:p>
            <a:r>
              <a:rPr lang="en-US" b="1" dirty="0" smtClean="0"/>
              <a:t>Wish Stories - Comparison/Contrast</a:t>
            </a:r>
            <a:endParaRPr lang="en-US" b="1" dirty="0"/>
          </a:p>
        </p:txBody>
      </p:sp>
      <p:sp>
        <p:nvSpPr>
          <p:cNvPr id="3" name="Content Placeholder 2"/>
          <p:cNvSpPr>
            <a:spLocks noGrp="1"/>
          </p:cNvSpPr>
          <p:nvPr>
            <p:ph idx="1"/>
          </p:nvPr>
        </p:nvSpPr>
        <p:spPr>
          <a:xfrm>
            <a:off x="457200" y="838200"/>
            <a:ext cx="8229600" cy="5791200"/>
          </a:xfrm>
        </p:spPr>
        <p:txBody>
          <a:bodyPr>
            <a:normAutofit lnSpcReduction="10000"/>
          </a:bodyPr>
          <a:lstStyle/>
          <a:p>
            <a:r>
              <a:rPr lang="en-US" sz="3000" b="1" dirty="0" smtClean="0"/>
              <a:t>PAY ATTENTION TO THE INSTRUCTIONS!!!</a:t>
            </a:r>
          </a:p>
          <a:p>
            <a:pPr marL="0" indent="0">
              <a:buNone/>
            </a:pPr>
            <a:endParaRPr lang="en-US" sz="1300" b="1" dirty="0" smtClean="0"/>
          </a:p>
          <a:p>
            <a:pPr lvl="1"/>
            <a:r>
              <a:rPr lang="en-US" b="1" dirty="0" smtClean="0"/>
              <a:t>DO </a:t>
            </a:r>
            <a:r>
              <a:rPr lang="en-US" b="1" dirty="0"/>
              <a:t>NOT USE MINOR (CASUAL) SIMILARITIES and DIFFERENCES </a:t>
            </a:r>
          </a:p>
          <a:p>
            <a:pPr lvl="2"/>
            <a:r>
              <a:rPr lang="en-US" b="1" dirty="0" err="1"/>
              <a:t>eg</a:t>
            </a:r>
            <a:r>
              <a:rPr lang="en-US" b="1" dirty="0"/>
              <a:t>: In this one the wishes were granted by a fish and in this one they were granted by a genie OR one was set in Israel and one was on a beach.</a:t>
            </a:r>
          </a:p>
          <a:p>
            <a:pPr lvl="1"/>
            <a:r>
              <a:rPr lang="en-US" b="1" dirty="0"/>
              <a:t>Focus on IMPORTANT SIMILARITIES AND DIFFERENCES of PLOT, MOTIVATIONS of characters, and CONSEQUENCES of THE CHARACTERS ACTIONS and WISHES.</a:t>
            </a:r>
          </a:p>
          <a:p>
            <a:pPr lvl="1"/>
            <a:r>
              <a:rPr lang="en-US" b="1" u="sng" dirty="0"/>
              <a:t>AT LEAST ONE </a:t>
            </a:r>
            <a:r>
              <a:rPr lang="en-US" b="1" dirty="0"/>
              <a:t>of your similarities and </a:t>
            </a:r>
            <a:r>
              <a:rPr lang="en-US" b="1" u="sng" dirty="0"/>
              <a:t>ONE</a:t>
            </a:r>
            <a:r>
              <a:rPr lang="en-US" b="1" dirty="0"/>
              <a:t> of your differences </a:t>
            </a:r>
            <a:r>
              <a:rPr lang="en-US" b="1" u="sng" dirty="0"/>
              <a:t>MUST</a:t>
            </a:r>
            <a:r>
              <a:rPr lang="en-US" b="1" dirty="0"/>
              <a:t> relate directly to the </a:t>
            </a:r>
            <a:r>
              <a:rPr lang="en-US" b="1" u="sng" dirty="0"/>
              <a:t>MOTIVATIONS</a:t>
            </a:r>
            <a:r>
              <a:rPr lang="en-US" b="1" dirty="0"/>
              <a:t> of characters in the stories.</a:t>
            </a:r>
          </a:p>
          <a:p>
            <a:endParaRPr lang="en-US" b="1" dirty="0"/>
          </a:p>
        </p:txBody>
      </p:sp>
    </p:spTree>
    <p:extLst>
      <p:ext uri="{BB962C8B-B14F-4D97-AF65-F5344CB8AC3E}">
        <p14:creationId xmlns:p14="http://schemas.microsoft.com/office/powerpoint/2010/main" val="3085470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fontScale="90000"/>
          </a:bodyPr>
          <a:lstStyle/>
          <a:p>
            <a:r>
              <a:rPr lang="en-US" b="1" dirty="0" smtClean="0"/>
              <a:t>Wish Stories – Comparison/Contrast</a:t>
            </a:r>
            <a:endParaRPr lang="en-US" b="1" dirty="0"/>
          </a:p>
        </p:txBody>
      </p:sp>
      <p:sp>
        <p:nvSpPr>
          <p:cNvPr id="3" name="Content Placeholder 2"/>
          <p:cNvSpPr>
            <a:spLocks noGrp="1"/>
          </p:cNvSpPr>
          <p:nvPr>
            <p:ph idx="1"/>
          </p:nvPr>
        </p:nvSpPr>
        <p:spPr>
          <a:xfrm>
            <a:off x="457200" y="990600"/>
            <a:ext cx="8229600" cy="5638800"/>
          </a:xfrm>
        </p:spPr>
        <p:txBody>
          <a:bodyPr/>
          <a:lstStyle/>
          <a:p>
            <a:pPr marL="0" indent="0" algn="ctr">
              <a:buNone/>
            </a:pPr>
            <a:r>
              <a:rPr lang="en-US" b="1" u="sng" dirty="0" smtClean="0"/>
              <a:t>HOMEWORK</a:t>
            </a:r>
          </a:p>
          <a:p>
            <a:pPr marL="0" indent="0" algn="ctr">
              <a:buNone/>
            </a:pPr>
            <a:r>
              <a:rPr lang="en-US" b="1" dirty="0" smtClean="0"/>
              <a:t>Work on your CANNON COMPARISON CHART for the story you were given in class and  “What, of This Goldfish, Would You Wish?”</a:t>
            </a:r>
          </a:p>
          <a:p>
            <a:pPr marL="0" indent="0" algn="ctr">
              <a:buNone/>
            </a:pPr>
            <a:endParaRPr lang="en-US" b="1" dirty="0"/>
          </a:p>
          <a:p>
            <a:pPr marL="0" indent="0" algn="ctr">
              <a:buNone/>
            </a:pPr>
            <a:r>
              <a:rPr lang="en-US" b="1" dirty="0" smtClean="0"/>
              <a:t>You WILL HAVE MORE TIME to work on it  TOMORROW IN CLASS.</a:t>
            </a:r>
          </a:p>
        </p:txBody>
      </p:sp>
    </p:spTree>
    <p:extLst>
      <p:ext uri="{BB962C8B-B14F-4D97-AF65-F5344CB8AC3E}">
        <p14:creationId xmlns:p14="http://schemas.microsoft.com/office/powerpoint/2010/main" val="343433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44562"/>
          </a:xfrm>
        </p:spPr>
        <p:txBody>
          <a:bodyPr/>
          <a:lstStyle/>
          <a:p>
            <a:r>
              <a:rPr lang="en-US" b="1" dirty="0" smtClean="0"/>
              <a:t>Exit Ticket</a:t>
            </a:r>
            <a:endParaRPr lang="en-US" b="1" dirty="0"/>
          </a:p>
        </p:txBody>
      </p:sp>
      <p:sp>
        <p:nvSpPr>
          <p:cNvPr id="5" name="Content Placeholder 4"/>
          <p:cNvSpPr>
            <a:spLocks noGrp="1"/>
          </p:cNvSpPr>
          <p:nvPr>
            <p:ph idx="1"/>
          </p:nvPr>
        </p:nvSpPr>
        <p:spPr>
          <a:xfrm>
            <a:off x="457200" y="1219200"/>
            <a:ext cx="8229600" cy="5257800"/>
          </a:xfrm>
        </p:spPr>
        <p:txBody>
          <a:bodyPr>
            <a:normAutofit/>
          </a:bodyPr>
          <a:lstStyle/>
          <a:p>
            <a:pPr marL="0" indent="0" algn="ctr">
              <a:buNone/>
            </a:pPr>
            <a:r>
              <a:rPr lang="en-US" sz="4000" b="1" dirty="0" smtClean="0"/>
              <a:t>Why do you think the idea of magic creatures granting wishes is such a common one in literature (and TV and movies)? What is it about that idea that is so compelling to us as readers/viewers?</a:t>
            </a:r>
            <a:endParaRPr lang="en-US" sz="2800" b="1" dirty="0"/>
          </a:p>
        </p:txBody>
      </p:sp>
      <p:sp>
        <p:nvSpPr>
          <p:cNvPr id="6" name="TextBox 5"/>
          <p:cNvSpPr txBox="1"/>
          <p:nvPr/>
        </p:nvSpPr>
        <p:spPr>
          <a:xfrm>
            <a:off x="7162800" y="491836"/>
            <a:ext cx="1295400" cy="381000"/>
          </a:xfrm>
          <a:prstGeom prst="rect">
            <a:avLst/>
          </a:prstGeom>
          <a:noFill/>
        </p:spPr>
        <p:txBody>
          <a:bodyPr wrap="square" rtlCol="0">
            <a:spAutoFit/>
          </a:bodyPr>
          <a:lstStyle/>
          <a:p>
            <a:pPr algn="ctr"/>
            <a:r>
              <a:rPr lang="en-US" b="1" dirty="0" smtClean="0">
                <a:solidFill>
                  <a:prstClr val="black"/>
                </a:solidFill>
              </a:rPr>
              <a:t>9/8/16</a:t>
            </a:r>
            <a:endParaRPr lang="en-US" b="1" dirty="0">
              <a:solidFill>
                <a:prstClr val="black"/>
              </a:solidFill>
            </a:endParaRPr>
          </a:p>
        </p:txBody>
      </p:sp>
    </p:spTree>
    <p:extLst>
      <p:ext uri="{BB962C8B-B14F-4D97-AF65-F5344CB8AC3E}">
        <p14:creationId xmlns:p14="http://schemas.microsoft.com/office/powerpoint/2010/main" val="5705585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20436"/>
          </a:xfrm>
        </p:spPr>
        <p:txBody>
          <a:bodyPr>
            <a:normAutofit fontScale="90000"/>
          </a:bodyPr>
          <a:lstStyle/>
          <a:p>
            <a:r>
              <a:rPr lang="en-US" b="1" dirty="0" smtClean="0"/>
              <a:t>Start-up - Discussion</a:t>
            </a:r>
            <a:endParaRPr lang="en-US" b="1" dirty="0"/>
          </a:p>
        </p:txBody>
      </p:sp>
      <p:sp>
        <p:nvSpPr>
          <p:cNvPr id="5" name="Content Placeholder 4"/>
          <p:cNvSpPr>
            <a:spLocks noGrp="1"/>
          </p:cNvSpPr>
          <p:nvPr>
            <p:ph idx="1"/>
          </p:nvPr>
        </p:nvSpPr>
        <p:spPr>
          <a:xfrm>
            <a:off x="457200" y="762000"/>
            <a:ext cx="8229600" cy="5105400"/>
          </a:xfrm>
        </p:spPr>
        <p:txBody>
          <a:bodyPr>
            <a:normAutofit fontScale="92500" lnSpcReduction="10000"/>
          </a:bodyPr>
          <a:lstStyle/>
          <a:p>
            <a:pPr marL="0" indent="0" algn="ctr">
              <a:buNone/>
            </a:pPr>
            <a:r>
              <a:rPr lang="en-US" sz="2800" b="1" dirty="0" smtClean="0"/>
              <a:t>With your HORIZONTAL partner, discuss the following:</a:t>
            </a:r>
          </a:p>
          <a:p>
            <a:pPr marL="0" indent="0" algn="ctr">
              <a:buNone/>
            </a:pPr>
            <a:endParaRPr lang="en-US" sz="1200" b="1" dirty="0"/>
          </a:p>
          <a:p>
            <a:pPr marL="0" indent="0" algn="ctr">
              <a:buNone/>
            </a:pPr>
            <a:r>
              <a:rPr lang="en-US" sz="4000" b="1" dirty="0" smtClean="0"/>
              <a:t>One part of your task was to find similarities and differences in the MOTIVATIONS of the characters in your stories.</a:t>
            </a:r>
          </a:p>
          <a:p>
            <a:pPr marL="0" indent="0" algn="ctr">
              <a:buNone/>
            </a:pPr>
            <a:r>
              <a:rPr lang="en-US" sz="4000" b="1" dirty="0" smtClean="0"/>
              <a:t>Share ONE OF EACH (a similarity and difference) with your partner.</a:t>
            </a:r>
          </a:p>
          <a:p>
            <a:pPr marL="0" indent="0" algn="ctr">
              <a:buNone/>
            </a:pPr>
            <a:endParaRPr lang="en-US" b="1" dirty="0"/>
          </a:p>
          <a:p>
            <a:pPr marL="0" indent="0" algn="ctr">
              <a:buNone/>
            </a:pPr>
            <a:r>
              <a:rPr lang="en-US" sz="2800" b="1" dirty="0" smtClean="0"/>
              <a:t>BE PREPARED TO SHARE!</a:t>
            </a:r>
            <a:endParaRPr lang="en-US" sz="2800" b="1" dirty="0"/>
          </a:p>
        </p:txBody>
      </p:sp>
      <p:sp>
        <p:nvSpPr>
          <p:cNvPr id="6" name="TextBox 5"/>
          <p:cNvSpPr txBox="1"/>
          <p:nvPr/>
        </p:nvSpPr>
        <p:spPr>
          <a:xfrm>
            <a:off x="7155873" y="228600"/>
            <a:ext cx="1295400" cy="381000"/>
          </a:xfrm>
          <a:prstGeom prst="rect">
            <a:avLst/>
          </a:prstGeom>
          <a:noFill/>
        </p:spPr>
        <p:txBody>
          <a:bodyPr wrap="square" rtlCol="0">
            <a:spAutoFit/>
          </a:bodyPr>
          <a:lstStyle/>
          <a:p>
            <a:pPr algn="ctr"/>
            <a:r>
              <a:rPr lang="en-US" b="1" dirty="0" smtClean="0">
                <a:solidFill>
                  <a:prstClr val="black"/>
                </a:solidFill>
              </a:rPr>
              <a:t>9/9/16</a:t>
            </a:r>
            <a:endParaRPr lang="en-US" b="1" dirty="0">
              <a:solidFill>
                <a:prstClr val="black"/>
              </a:solidFill>
            </a:endParaRPr>
          </a:p>
        </p:txBody>
      </p:sp>
    </p:spTree>
    <p:extLst>
      <p:ext uri="{BB962C8B-B14F-4D97-AF65-F5344CB8AC3E}">
        <p14:creationId xmlns:p14="http://schemas.microsoft.com/office/powerpoint/2010/main" val="865418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anim calcmode="lin" valueType="num">
                                      <p:cBhvr additive="base">
                                        <p:cTn id="1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720436"/>
          </a:xfrm>
        </p:spPr>
        <p:txBody>
          <a:bodyPr>
            <a:normAutofit fontScale="90000"/>
          </a:bodyPr>
          <a:lstStyle/>
          <a:p>
            <a:r>
              <a:rPr lang="en-US" b="1" dirty="0" smtClean="0"/>
              <a:t>Start-up - Writing</a:t>
            </a:r>
            <a:endParaRPr lang="en-US" b="1" dirty="0"/>
          </a:p>
        </p:txBody>
      </p:sp>
      <p:sp>
        <p:nvSpPr>
          <p:cNvPr id="5" name="Content Placeholder 4"/>
          <p:cNvSpPr>
            <a:spLocks noGrp="1"/>
          </p:cNvSpPr>
          <p:nvPr>
            <p:ph idx="1"/>
          </p:nvPr>
        </p:nvSpPr>
        <p:spPr>
          <a:xfrm>
            <a:off x="457200" y="838200"/>
            <a:ext cx="8229600" cy="4800600"/>
          </a:xfrm>
        </p:spPr>
        <p:txBody>
          <a:bodyPr>
            <a:normAutofit/>
          </a:bodyPr>
          <a:lstStyle/>
          <a:p>
            <a:pPr marL="0" indent="0" algn="ctr">
              <a:buNone/>
            </a:pPr>
            <a:r>
              <a:rPr lang="en-US" sz="2800" b="1" dirty="0" smtClean="0"/>
              <a:t>Now write about the following:</a:t>
            </a:r>
          </a:p>
          <a:p>
            <a:pPr marL="0" indent="0" algn="ctr">
              <a:buNone/>
            </a:pPr>
            <a:endParaRPr lang="en-US" sz="1100" b="1" dirty="0"/>
          </a:p>
          <a:p>
            <a:pPr marL="0" indent="0" algn="ctr">
              <a:buNone/>
            </a:pPr>
            <a:r>
              <a:rPr lang="en-US" b="1" dirty="0" smtClean="0"/>
              <a:t>One part of your </a:t>
            </a:r>
            <a:r>
              <a:rPr lang="en-US" b="1" dirty="0"/>
              <a:t>task was to find similarities and differences in the MOTIVATIONS of the characters in your stories</a:t>
            </a:r>
            <a:r>
              <a:rPr lang="en-US" b="1" dirty="0" smtClean="0"/>
              <a:t>.</a:t>
            </a:r>
          </a:p>
          <a:p>
            <a:pPr marL="0" indent="0" algn="ctr">
              <a:buNone/>
            </a:pPr>
            <a:r>
              <a:rPr lang="en-US" b="1" dirty="0" smtClean="0"/>
              <a:t>What was one similarity that YOUR PARTNER found? What was one difference?</a:t>
            </a:r>
          </a:p>
          <a:p>
            <a:pPr marL="0" indent="0" algn="ctr">
              <a:buNone/>
            </a:pPr>
            <a:r>
              <a:rPr lang="en-US" b="1" dirty="0" smtClean="0"/>
              <a:t>Were either of theirs similar to what YOU found in YOUR story? How?</a:t>
            </a:r>
            <a:endParaRPr lang="en-US" b="1" dirty="0"/>
          </a:p>
        </p:txBody>
      </p:sp>
      <p:sp>
        <p:nvSpPr>
          <p:cNvPr id="6" name="TextBox 5"/>
          <p:cNvSpPr txBox="1"/>
          <p:nvPr/>
        </p:nvSpPr>
        <p:spPr>
          <a:xfrm>
            <a:off x="7162800" y="303645"/>
            <a:ext cx="1295400" cy="381000"/>
          </a:xfrm>
          <a:prstGeom prst="rect">
            <a:avLst/>
          </a:prstGeom>
          <a:noFill/>
        </p:spPr>
        <p:txBody>
          <a:bodyPr wrap="square" rtlCol="0">
            <a:spAutoFit/>
          </a:bodyPr>
          <a:lstStyle/>
          <a:p>
            <a:pPr algn="ctr"/>
            <a:r>
              <a:rPr lang="en-US" b="1" dirty="0" smtClean="0">
                <a:solidFill>
                  <a:prstClr val="black"/>
                </a:solidFill>
              </a:rPr>
              <a:t>9/9/16</a:t>
            </a:r>
            <a:endParaRPr lang="en-US" b="1" dirty="0">
              <a:solidFill>
                <a:prstClr val="black"/>
              </a:solidFill>
            </a:endParaRPr>
          </a:p>
        </p:txBody>
      </p:sp>
    </p:spTree>
    <p:extLst>
      <p:ext uri="{BB962C8B-B14F-4D97-AF65-F5344CB8AC3E}">
        <p14:creationId xmlns:p14="http://schemas.microsoft.com/office/powerpoint/2010/main" val="38531236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8"/>
            <a:ext cx="8229600" cy="757382"/>
          </a:xfrm>
        </p:spPr>
        <p:txBody>
          <a:bodyPr>
            <a:normAutofit fontScale="90000"/>
          </a:bodyPr>
          <a:lstStyle/>
          <a:p>
            <a:r>
              <a:rPr lang="en-US" b="1" dirty="0" smtClean="0"/>
              <a:t>Objective</a:t>
            </a:r>
            <a:endParaRPr lang="en-US" b="1" dirty="0"/>
          </a:p>
        </p:txBody>
      </p:sp>
      <p:sp>
        <p:nvSpPr>
          <p:cNvPr id="3" name="Content Placeholder 2"/>
          <p:cNvSpPr>
            <a:spLocks noGrp="1"/>
          </p:cNvSpPr>
          <p:nvPr>
            <p:ph idx="1"/>
          </p:nvPr>
        </p:nvSpPr>
        <p:spPr>
          <a:xfrm>
            <a:off x="457200" y="685800"/>
            <a:ext cx="8229600" cy="5638800"/>
          </a:xfrm>
        </p:spPr>
        <p:txBody>
          <a:bodyPr>
            <a:normAutofit fontScale="77500" lnSpcReduction="20000"/>
          </a:bodyPr>
          <a:lstStyle/>
          <a:p>
            <a:pPr marL="0" indent="0" algn="ctr">
              <a:buNone/>
            </a:pPr>
            <a:r>
              <a:rPr lang="en-US" sz="2800" b="1" dirty="0" smtClean="0"/>
              <a:t>By the end of the lesson, students will be able to:</a:t>
            </a:r>
          </a:p>
          <a:p>
            <a:pPr marL="0" indent="0" algn="ctr">
              <a:buNone/>
            </a:pPr>
            <a:endParaRPr lang="en-US" sz="2800" b="1" dirty="0"/>
          </a:p>
          <a:p>
            <a:pPr marL="0" indent="0" algn="ctr">
              <a:buNone/>
            </a:pPr>
            <a:r>
              <a:rPr lang="en-US" sz="4400" b="1" dirty="0" smtClean="0"/>
              <a:t>Analyze the motivation behind a character’s choices, using strong textual evidence as well as inferences from the text. </a:t>
            </a:r>
          </a:p>
          <a:p>
            <a:pPr marL="0" indent="0" algn="ctr">
              <a:buNone/>
            </a:pPr>
            <a:r>
              <a:rPr lang="en-US" sz="4400" b="1" dirty="0" smtClean="0"/>
              <a:t>Complete a comparison and contrast of two stories that both deal with a similar central idea, with a focus on the motivations of the characters in those stories.</a:t>
            </a:r>
          </a:p>
          <a:p>
            <a:pPr marL="0" indent="0" algn="ctr">
              <a:buNone/>
            </a:pPr>
            <a:endParaRPr lang="en-US" sz="4400" b="1" dirty="0" smtClean="0"/>
          </a:p>
          <a:p>
            <a:pPr marL="0" indent="0" algn="ctr">
              <a:buNone/>
            </a:pPr>
            <a:r>
              <a:rPr lang="en-US" sz="2800" b="1" dirty="0" smtClean="0"/>
              <a:t>CCSS.ELA-LITERACY.RL.9-10.1</a:t>
            </a:r>
          </a:p>
          <a:p>
            <a:pPr marL="0" indent="0" algn="ctr">
              <a:buNone/>
            </a:pPr>
            <a:r>
              <a:rPr lang="en-US" sz="2800" b="1" dirty="0" smtClean="0"/>
              <a:t>CCSS.ELA-LITERACY.RL.9-10.3</a:t>
            </a:r>
          </a:p>
          <a:p>
            <a:pPr marL="0" indent="0" algn="ctr">
              <a:buNone/>
            </a:pPr>
            <a:r>
              <a:rPr lang="en-US" sz="2800" b="1" dirty="0"/>
              <a:t>CCSS.ELA-LITERACY.RL.9-10.7</a:t>
            </a:r>
          </a:p>
        </p:txBody>
      </p:sp>
    </p:spTree>
    <p:extLst>
      <p:ext uri="{BB962C8B-B14F-4D97-AF65-F5344CB8AC3E}">
        <p14:creationId xmlns:p14="http://schemas.microsoft.com/office/powerpoint/2010/main" val="441614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a:bodyPr>
          <a:lstStyle/>
          <a:p>
            <a:r>
              <a:rPr lang="en-US" b="1" dirty="0" smtClean="0"/>
              <a:t>Objective</a:t>
            </a:r>
            <a:endParaRPr lang="en-US" b="1" dirty="0"/>
          </a:p>
        </p:txBody>
      </p:sp>
      <p:sp>
        <p:nvSpPr>
          <p:cNvPr id="3" name="Content Placeholder 2"/>
          <p:cNvSpPr>
            <a:spLocks noGrp="1"/>
          </p:cNvSpPr>
          <p:nvPr>
            <p:ph idx="1"/>
          </p:nvPr>
        </p:nvSpPr>
        <p:spPr>
          <a:xfrm>
            <a:off x="457200" y="990600"/>
            <a:ext cx="8229600" cy="5638800"/>
          </a:xfrm>
        </p:spPr>
        <p:txBody>
          <a:bodyPr>
            <a:normAutofit/>
          </a:bodyPr>
          <a:lstStyle/>
          <a:p>
            <a:pPr marL="0" indent="0" algn="ctr">
              <a:buNone/>
            </a:pPr>
            <a:r>
              <a:rPr lang="en-US" sz="2800" b="1" dirty="0" smtClean="0"/>
              <a:t>By the end of the lesson, students will be able to:</a:t>
            </a:r>
          </a:p>
          <a:p>
            <a:pPr marL="0" indent="0" algn="ctr">
              <a:buNone/>
            </a:pPr>
            <a:endParaRPr lang="en-US" sz="2800" b="1" dirty="0"/>
          </a:p>
          <a:p>
            <a:pPr marL="0" indent="0" algn="ctr">
              <a:buNone/>
            </a:pPr>
            <a:r>
              <a:rPr lang="en-US" sz="4400" b="1" dirty="0" smtClean="0"/>
              <a:t>Analyze the motivation behind a character’s choices, using strong textual evidence as well as inferences from the text.</a:t>
            </a:r>
          </a:p>
          <a:p>
            <a:pPr marL="0" indent="0" algn="ctr">
              <a:buNone/>
            </a:pPr>
            <a:r>
              <a:rPr lang="en-US" sz="2800" b="1" dirty="0"/>
              <a:t>CCSS.ELA-LITERACY.RL.9-10.1</a:t>
            </a:r>
          </a:p>
        </p:txBody>
      </p:sp>
    </p:spTree>
    <p:extLst>
      <p:ext uri="{BB962C8B-B14F-4D97-AF65-F5344CB8AC3E}">
        <p14:creationId xmlns:p14="http://schemas.microsoft.com/office/powerpoint/2010/main" val="9761193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fontScale="90000"/>
          </a:bodyPr>
          <a:lstStyle/>
          <a:p>
            <a:r>
              <a:rPr lang="en-US" b="1" dirty="0" smtClean="0"/>
              <a:t>Wish Stories – Comparison/Contrast</a:t>
            </a:r>
            <a:endParaRPr lang="en-US" b="1" dirty="0"/>
          </a:p>
        </p:txBody>
      </p:sp>
      <p:sp>
        <p:nvSpPr>
          <p:cNvPr id="3" name="Content Placeholder 2"/>
          <p:cNvSpPr>
            <a:spLocks noGrp="1"/>
          </p:cNvSpPr>
          <p:nvPr>
            <p:ph idx="1"/>
          </p:nvPr>
        </p:nvSpPr>
        <p:spPr>
          <a:xfrm>
            <a:off x="457200" y="990600"/>
            <a:ext cx="8229600" cy="5562600"/>
          </a:xfrm>
        </p:spPr>
        <p:txBody>
          <a:bodyPr/>
          <a:lstStyle/>
          <a:p>
            <a:r>
              <a:rPr lang="en-US" b="1" dirty="0" smtClean="0"/>
              <a:t>Continue working on your CCC for the two wish stories.</a:t>
            </a:r>
          </a:p>
          <a:p>
            <a:r>
              <a:rPr lang="en-US" b="1" dirty="0" smtClean="0"/>
              <a:t>If you finish, </a:t>
            </a:r>
            <a:r>
              <a:rPr lang="en-US" b="1" u="sng" dirty="0" smtClean="0"/>
              <a:t>I WANT TO SEE IT</a:t>
            </a:r>
            <a:r>
              <a:rPr lang="en-US" b="1" dirty="0" smtClean="0"/>
              <a:t>!!! It is not done until myself or Mr. Kenny says it’s done!!</a:t>
            </a:r>
          </a:p>
          <a:p>
            <a:r>
              <a:rPr lang="en-US" b="1" dirty="0" smtClean="0"/>
              <a:t>Once you are finished, you may…</a:t>
            </a:r>
          </a:p>
          <a:p>
            <a:pPr lvl="1"/>
            <a:r>
              <a:rPr lang="en-US" b="1" dirty="0" smtClean="0"/>
              <a:t>WORK ON MAKE-UP WORK</a:t>
            </a:r>
          </a:p>
          <a:p>
            <a:pPr lvl="1"/>
            <a:r>
              <a:rPr lang="en-US" b="1" dirty="0" smtClean="0"/>
              <a:t>WORK ON EXTRA CREDIT</a:t>
            </a:r>
          </a:p>
          <a:p>
            <a:pPr lvl="1"/>
            <a:r>
              <a:rPr lang="en-US" b="1" dirty="0" smtClean="0"/>
              <a:t>WORK ON WORK FOR ANOTHER CLASS</a:t>
            </a:r>
            <a:endParaRPr lang="en-US" b="1" dirty="0"/>
          </a:p>
        </p:txBody>
      </p:sp>
    </p:spTree>
    <p:extLst>
      <p:ext uri="{BB962C8B-B14F-4D97-AF65-F5344CB8AC3E}">
        <p14:creationId xmlns:p14="http://schemas.microsoft.com/office/powerpoint/2010/main" val="330453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a:bodyPr>
          <a:lstStyle/>
          <a:p>
            <a:r>
              <a:rPr lang="en-US" b="1" dirty="0" smtClean="0"/>
              <a:t>HOMEWORK</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3600" b="1" dirty="0" smtClean="0"/>
              <a:t>Your Cannon Comparison Charts are</a:t>
            </a:r>
          </a:p>
          <a:p>
            <a:pPr marL="0" indent="0" algn="ctr">
              <a:buNone/>
            </a:pPr>
            <a:r>
              <a:rPr lang="en-US" sz="3600" b="1" u="sng" dirty="0" smtClean="0"/>
              <a:t>DUE MONDAY</a:t>
            </a:r>
            <a:r>
              <a:rPr lang="en-US" sz="3600" b="1" dirty="0" smtClean="0"/>
              <a:t>!</a:t>
            </a:r>
          </a:p>
          <a:p>
            <a:pPr marL="0" indent="0" algn="ctr">
              <a:buNone/>
            </a:pPr>
            <a:endParaRPr lang="en-US" sz="1200" b="1" dirty="0"/>
          </a:p>
          <a:p>
            <a:pPr marL="0" indent="0" algn="ctr">
              <a:buNone/>
            </a:pPr>
            <a:r>
              <a:rPr lang="en-US" sz="3600" b="1" i="1" u="sng" dirty="0" smtClean="0"/>
              <a:t>BUT</a:t>
            </a:r>
            <a:r>
              <a:rPr lang="en-US" sz="3600" b="1" dirty="0" smtClean="0"/>
              <a:t> DO NOT SUBMIT THEM. </a:t>
            </a:r>
          </a:p>
          <a:p>
            <a:pPr marL="0" indent="0" algn="ctr">
              <a:buNone/>
            </a:pPr>
            <a:endParaRPr lang="en-US" sz="1200" b="1" dirty="0" smtClean="0"/>
          </a:p>
          <a:p>
            <a:pPr marL="0" indent="0" algn="ctr">
              <a:buNone/>
            </a:pPr>
            <a:r>
              <a:rPr lang="en-US" sz="3600" b="1" dirty="0" smtClean="0"/>
              <a:t>BRING THEM COMPLETED ON MONDAY.</a:t>
            </a:r>
          </a:p>
          <a:p>
            <a:pPr marL="0" indent="0" algn="ctr">
              <a:buNone/>
            </a:pPr>
            <a:r>
              <a:rPr lang="en-US" sz="3600" b="1" dirty="0" smtClean="0"/>
              <a:t>WE WILL BE USING THEM FOR THE NEXT ASSIGNMENT!</a:t>
            </a:r>
            <a:endParaRPr lang="en-US" sz="3600" b="1" dirty="0"/>
          </a:p>
        </p:txBody>
      </p:sp>
    </p:spTree>
    <p:extLst>
      <p:ext uri="{BB962C8B-B14F-4D97-AF65-F5344CB8AC3E}">
        <p14:creationId xmlns:p14="http://schemas.microsoft.com/office/powerpoint/2010/main" val="467285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720436"/>
          </a:xfrm>
        </p:spPr>
        <p:txBody>
          <a:bodyPr>
            <a:normAutofit fontScale="90000"/>
          </a:bodyPr>
          <a:lstStyle/>
          <a:p>
            <a:r>
              <a:rPr lang="en-US" b="1" dirty="0" smtClean="0"/>
              <a:t>Exit Ticket</a:t>
            </a:r>
            <a:endParaRPr lang="en-US" b="1" dirty="0"/>
          </a:p>
        </p:txBody>
      </p:sp>
      <p:sp>
        <p:nvSpPr>
          <p:cNvPr id="5" name="Content Placeholder 4"/>
          <p:cNvSpPr>
            <a:spLocks noGrp="1"/>
          </p:cNvSpPr>
          <p:nvPr>
            <p:ph idx="1"/>
          </p:nvPr>
        </p:nvSpPr>
        <p:spPr>
          <a:xfrm>
            <a:off x="457200" y="838200"/>
            <a:ext cx="8229600" cy="5257800"/>
          </a:xfrm>
        </p:spPr>
        <p:txBody>
          <a:bodyPr>
            <a:normAutofit fontScale="92500" lnSpcReduction="10000"/>
          </a:bodyPr>
          <a:lstStyle/>
          <a:p>
            <a:pPr marL="0" indent="0" algn="ctr">
              <a:buNone/>
            </a:pPr>
            <a:r>
              <a:rPr lang="en-US" sz="4000" b="1" dirty="0" smtClean="0"/>
              <a:t>If you were asked to </a:t>
            </a:r>
            <a:r>
              <a:rPr lang="en-US" sz="4000" b="1" u="sng" dirty="0" smtClean="0"/>
              <a:t>WRITE A PAPER </a:t>
            </a:r>
            <a:r>
              <a:rPr lang="en-US" sz="4000" b="1" dirty="0" smtClean="0"/>
              <a:t>discussing the similarities and differences between the two stories you read, would the CCC help? How could you use it to help you write? How would you organize your paper?</a:t>
            </a:r>
          </a:p>
          <a:p>
            <a:pPr marL="0" indent="0" algn="ctr">
              <a:buNone/>
            </a:pPr>
            <a:endParaRPr lang="en-US" sz="4000" b="1" dirty="0"/>
          </a:p>
          <a:p>
            <a:pPr marL="0" indent="0" algn="ctr">
              <a:buNone/>
            </a:pPr>
            <a:r>
              <a:rPr lang="en-US" sz="4000" b="1" dirty="0" smtClean="0"/>
              <a:t>(YES…THIS IS A HINT AS TO WHAT’S COMING ON MONDAY)</a:t>
            </a:r>
            <a:endParaRPr lang="en-US" sz="2800" b="1" dirty="0"/>
          </a:p>
        </p:txBody>
      </p:sp>
      <p:sp>
        <p:nvSpPr>
          <p:cNvPr id="6" name="TextBox 5"/>
          <p:cNvSpPr txBox="1"/>
          <p:nvPr/>
        </p:nvSpPr>
        <p:spPr>
          <a:xfrm>
            <a:off x="7162800" y="381000"/>
            <a:ext cx="1295400" cy="381000"/>
          </a:xfrm>
          <a:prstGeom prst="rect">
            <a:avLst/>
          </a:prstGeom>
          <a:noFill/>
        </p:spPr>
        <p:txBody>
          <a:bodyPr wrap="square" rtlCol="0">
            <a:spAutoFit/>
          </a:bodyPr>
          <a:lstStyle/>
          <a:p>
            <a:pPr algn="ctr"/>
            <a:r>
              <a:rPr lang="en-US" b="1" dirty="0" smtClean="0">
                <a:solidFill>
                  <a:prstClr val="black"/>
                </a:solidFill>
              </a:rPr>
              <a:t>9/9/16</a:t>
            </a:r>
            <a:endParaRPr lang="en-US" b="1" dirty="0">
              <a:solidFill>
                <a:prstClr val="black"/>
              </a:solidFill>
            </a:endParaRPr>
          </a:p>
        </p:txBody>
      </p:sp>
    </p:spTree>
    <p:extLst>
      <p:ext uri="{BB962C8B-B14F-4D97-AF65-F5344CB8AC3E}">
        <p14:creationId xmlns:p14="http://schemas.microsoft.com/office/powerpoint/2010/main" val="305742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20436"/>
          </a:xfrm>
        </p:spPr>
        <p:txBody>
          <a:bodyPr>
            <a:normAutofit fontScale="90000"/>
          </a:bodyPr>
          <a:lstStyle/>
          <a:p>
            <a:r>
              <a:rPr lang="en-US" b="1" dirty="0" smtClean="0"/>
              <a:t>Start-up - Discussion</a:t>
            </a:r>
            <a:endParaRPr lang="en-US" b="1" dirty="0"/>
          </a:p>
        </p:txBody>
      </p:sp>
      <p:sp>
        <p:nvSpPr>
          <p:cNvPr id="5" name="Content Placeholder 4"/>
          <p:cNvSpPr>
            <a:spLocks noGrp="1"/>
          </p:cNvSpPr>
          <p:nvPr>
            <p:ph idx="1"/>
          </p:nvPr>
        </p:nvSpPr>
        <p:spPr>
          <a:xfrm>
            <a:off x="457200" y="762000"/>
            <a:ext cx="8229600" cy="5105400"/>
          </a:xfrm>
        </p:spPr>
        <p:txBody>
          <a:bodyPr>
            <a:normAutofit/>
          </a:bodyPr>
          <a:lstStyle/>
          <a:p>
            <a:pPr marL="0" indent="0" algn="ctr">
              <a:buNone/>
            </a:pPr>
            <a:r>
              <a:rPr lang="en-US" sz="2800" b="1" dirty="0" smtClean="0"/>
              <a:t>With your VERTICAL partner, discuss the following:</a:t>
            </a:r>
          </a:p>
          <a:p>
            <a:pPr marL="0" indent="0" algn="ctr">
              <a:buNone/>
            </a:pPr>
            <a:endParaRPr lang="en-US" sz="1200" b="1" dirty="0"/>
          </a:p>
          <a:p>
            <a:pPr marL="0" indent="0" algn="ctr">
              <a:buNone/>
            </a:pPr>
            <a:r>
              <a:rPr lang="en-US" sz="4000" b="1" dirty="0" smtClean="0"/>
              <a:t>Why do you think the idea of wishes being granted is so popular in stories/ movies/</a:t>
            </a:r>
            <a:r>
              <a:rPr lang="en-US" sz="4000" b="1" dirty="0" err="1" smtClean="0"/>
              <a:t>tv</a:t>
            </a:r>
            <a:r>
              <a:rPr lang="en-US" sz="4000" b="1" dirty="0" smtClean="0"/>
              <a:t>? What is it about that idea that we find so interesting?</a:t>
            </a:r>
          </a:p>
          <a:p>
            <a:pPr marL="0" indent="0" algn="ctr">
              <a:buNone/>
            </a:pPr>
            <a:endParaRPr lang="en-US" b="1" dirty="0"/>
          </a:p>
          <a:p>
            <a:pPr marL="0" indent="0" algn="ctr">
              <a:buNone/>
            </a:pPr>
            <a:r>
              <a:rPr lang="en-US" sz="2800" b="1" dirty="0" smtClean="0"/>
              <a:t>BE PREPARED TO SHARE!</a:t>
            </a:r>
            <a:endParaRPr lang="en-US" sz="2800" b="1" dirty="0"/>
          </a:p>
        </p:txBody>
      </p:sp>
      <p:sp>
        <p:nvSpPr>
          <p:cNvPr id="6" name="TextBox 5"/>
          <p:cNvSpPr txBox="1"/>
          <p:nvPr/>
        </p:nvSpPr>
        <p:spPr>
          <a:xfrm>
            <a:off x="7155873" y="228600"/>
            <a:ext cx="1295400" cy="381000"/>
          </a:xfrm>
          <a:prstGeom prst="rect">
            <a:avLst/>
          </a:prstGeom>
          <a:noFill/>
        </p:spPr>
        <p:txBody>
          <a:bodyPr wrap="square" rtlCol="0">
            <a:spAutoFit/>
          </a:bodyPr>
          <a:lstStyle/>
          <a:p>
            <a:pPr algn="ctr"/>
            <a:r>
              <a:rPr lang="en-US" b="1" dirty="0" smtClean="0">
                <a:solidFill>
                  <a:prstClr val="black"/>
                </a:solidFill>
              </a:rPr>
              <a:t>9/12/16</a:t>
            </a:r>
            <a:endParaRPr lang="en-US" b="1" dirty="0">
              <a:solidFill>
                <a:prstClr val="black"/>
              </a:solidFill>
            </a:endParaRPr>
          </a:p>
        </p:txBody>
      </p:sp>
    </p:spTree>
    <p:extLst>
      <p:ext uri="{BB962C8B-B14F-4D97-AF65-F5344CB8AC3E}">
        <p14:creationId xmlns:p14="http://schemas.microsoft.com/office/powerpoint/2010/main" val="1273888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720436"/>
          </a:xfrm>
        </p:spPr>
        <p:txBody>
          <a:bodyPr>
            <a:normAutofit fontScale="90000"/>
          </a:bodyPr>
          <a:lstStyle/>
          <a:p>
            <a:r>
              <a:rPr lang="en-US" b="1" dirty="0" smtClean="0"/>
              <a:t>Start-up - Writing</a:t>
            </a:r>
            <a:endParaRPr lang="en-US" b="1" dirty="0"/>
          </a:p>
        </p:txBody>
      </p:sp>
      <p:sp>
        <p:nvSpPr>
          <p:cNvPr id="5" name="Content Placeholder 4"/>
          <p:cNvSpPr>
            <a:spLocks noGrp="1"/>
          </p:cNvSpPr>
          <p:nvPr>
            <p:ph idx="1"/>
          </p:nvPr>
        </p:nvSpPr>
        <p:spPr>
          <a:xfrm>
            <a:off x="457200" y="838200"/>
            <a:ext cx="8229600" cy="4800600"/>
          </a:xfrm>
        </p:spPr>
        <p:txBody>
          <a:bodyPr>
            <a:normAutofit/>
          </a:bodyPr>
          <a:lstStyle/>
          <a:p>
            <a:pPr marL="0" indent="0" algn="ctr">
              <a:buNone/>
            </a:pPr>
            <a:r>
              <a:rPr lang="en-US" sz="2800" b="1" dirty="0" smtClean="0"/>
              <a:t>Now write about the following:</a:t>
            </a:r>
          </a:p>
          <a:p>
            <a:pPr marL="0" indent="0" algn="ctr">
              <a:buNone/>
            </a:pPr>
            <a:endParaRPr lang="en-US" sz="1100" b="1" dirty="0"/>
          </a:p>
          <a:p>
            <a:pPr marL="0" indent="0" algn="ctr">
              <a:buNone/>
            </a:pPr>
            <a:r>
              <a:rPr lang="en-US" b="1" dirty="0"/>
              <a:t>Why do you think the idea of wishes being granted is so popular in stories/ movies/</a:t>
            </a:r>
            <a:r>
              <a:rPr lang="en-US" b="1" dirty="0" err="1"/>
              <a:t>tv</a:t>
            </a:r>
            <a:r>
              <a:rPr lang="en-US" b="1" dirty="0"/>
              <a:t>? What is it about that idea that we find so interesting?</a:t>
            </a:r>
          </a:p>
        </p:txBody>
      </p:sp>
      <p:sp>
        <p:nvSpPr>
          <p:cNvPr id="6" name="TextBox 5"/>
          <p:cNvSpPr txBox="1"/>
          <p:nvPr/>
        </p:nvSpPr>
        <p:spPr>
          <a:xfrm>
            <a:off x="7162800" y="303645"/>
            <a:ext cx="1295400" cy="381000"/>
          </a:xfrm>
          <a:prstGeom prst="rect">
            <a:avLst/>
          </a:prstGeom>
          <a:noFill/>
        </p:spPr>
        <p:txBody>
          <a:bodyPr wrap="square" rtlCol="0">
            <a:spAutoFit/>
          </a:bodyPr>
          <a:lstStyle/>
          <a:p>
            <a:pPr algn="ctr"/>
            <a:r>
              <a:rPr lang="en-US" b="1" dirty="0" smtClean="0">
                <a:solidFill>
                  <a:prstClr val="black"/>
                </a:solidFill>
              </a:rPr>
              <a:t>9/12/16</a:t>
            </a:r>
            <a:endParaRPr lang="en-US" b="1" dirty="0">
              <a:solidFill>
                <a:prstClr val="black"/>
              </a:solidFill>
            </a:endParaRPr>
          </a:p>
        </p:txBody>
      </p:sp>
    </p:spTree>
    <p:extLst>
      <p:ext uri="{BB962C8B-B14F-4D97-AF65-F5344CB8AC3E}">
        <p14:creationId xmlns:p14="http://schemas.microsoft.com/office/powerpoint/2010/main" val="42764368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8"/>
            <a:ext cx="8229600" cy="757382"/>
          </a:xfrm>
        </p:spPr>
        <p:txBody>
          <a:bodyPr>
            <a:normAutofit fontScale="90000"/>
          </a:bodyPr>
          <a:lstStyle/>
          <a:p>
            <a:r>
              <a:rPr lang="en-US" b="1" dirty="0" smtClean="0"/>
              <a:t>Objective</a:t>
            </a:r>
            <a:endParaRPr lang="en-US" b="1" dirty="0"/>
          </a:p>
        </p:txBody>
      </p:sp>
      <p:sp>
        <p:nvSpPr>
          <p:cNvPr id="3" name="Content Placeholder 2"/>
          <p:cNvSpPr>
            <a:spLocks noGrp="1"/>
          </p:cNvSpPr>
          <p:nvPr>
            <p:ph idx="1"/>
          </p:nvPr>
        </p:nvSpPr>
        <p:spPr>
          <a:xfrm>
            <a:off x="457200" y="685800"/>
            <a:ext cx="8229600" cy="5638800"/>
          </a:xfrm>
        </p:spPr>
        <p:txBody>
          <a:bodyPr>
            <a:normAutofit fontScale="77500" lnSpcReduction="20000"/>
          </a:bodyPr>
          <a:lstStyle/>
          <a:p>
            <a:pPr marL="0" indent="0" algn="ctr">
              <a:buNone/>
            </a:pPr>
            <a:r>
              <a:rPr lang="en-US" sz="2800" b="1" dirty="0" smtClean="0"/>
              <a:t>By the end of the lesson, students will be able to:</a:t>
            </a:r>
          </a:p>
          <a:p>
            <a:pPr marL="0" indent="0" algn="ctr">
              <a:buNone/>
            </a:pPr>
            <a:endParaRPr lang="en-US" sz="2800" b="1" dirty="0"/>
          </a:p>
          <a:p>
            <a:pPr marL="0" indent="0" algn="ctr">
              <a:buNone/>
            </a:pPr>
            <a:r>
              <a:rPr lang="en-US" sz="4400" b="1" dirty="0" smtClean="0"/>
              <a:t>Analyze the motivation behind a character’s choices, using strong textual evidence as well as inferences from the text. </a:t>
            </a:r>
          </a:p>
          <a:p>
            <a:pPr marL="0" indent="0" algn="ctr">
              <a:buNone/>
            </a:pPr>
            <a:r>
              <a:rPr lang="en-US" sz="4400" b="1" dirty="0" smtClean="0"/>
              <a:t>Complete a comparison and contrast of two stories that both deal with a similar central idea, with a focus on the motivations of the characters in those stories.</a:t>
            </a:r>
          </a:p>
          <a:p>
            <a:pPr marL="0" indent="0" algn="ctr">
              <a:buNone/>
            </a:pPr>
            <a:endParaRPr lang="en-US" sz="4400" b="1" dirty="0" smtClean="0"/>
          </a:p>
          <a:p>
            <a:pPr marL="0" indent="0" algn="ctr">
              <a:buNone/>
            </a:pPr>
            <a:r>
              <a:rPr lang="en-US" sz="2800" b="1" dirty="0" smtClean="0"/>
              <a:t>CCSS.ELA-LITERACY.RL.9-10.1</a:t>
            </a:r>
          </a:p>
          <a:p>
            <a:pPr marL="0" indent="0" algn="ctr">
              <a:buNone/>
            </a:pPr>
            <a:r>
              <a:rPr lang="en-US" sz="2800" b="1" dirty="0" smtClean="0"/>
              <a:t>CCSS.ELA-LITERACY.RL.9-10.3</a:t>
            </a:r>
          </a:p>
          <a:p>
            <a:pPr marL="0" indent="0" algn="ctr">
              <a:buNone/>
            </a:pPr>
            <a:r>
              <a:rPr lang="en-US" sz="2800" b="1" dirty="0"/>
              <a:t>CCSS.ELA-LITERACY.RL.9-10.7</a:t>
            </a:r>
          </a:p>
        </p:txBody>
      </p:sp>
    </p:spTree>
    <p:extLst>
      <p:ext uri="{BB962C8B-B14F-4D97-AF65-F5344CB8AC3E}">
        <p14:creationId xmlns:p14="http://schemas.microsoft.com/office/powerpoint/2010/main" val="22600053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fontScale="90000"/>
          </a:bodyPr>
          <a:lstStyle/>
          <a:p>
            <a:r>
              <a:rPr lang="en-US" b="1" dirty="0" smtClean="0"/>
              <a:t>Wish Stories – Comparison/Contrast Writing</a:t>
            </a:r>
            <a:endParaRPr lang="en-US" b="1" dirty="0"/>
          </a:p>
        </p:txBody>
      </p:sp>
      <p:sp>
        <p:nvSpPr>
          <p:cNvPr id="3" name="Content Placeholder 2"/>
          <p:cNvSpPr>
            <a:spLocks noGrp="1"/>
          </p:cNvSpPr>
          <p:nvPr>
            <p:ph idx="1"/>
          </p:nvPr>
        </p:nvSpPr>
        <p:spPr>
          <a:xfrm>
            <a:off x="457200" y="1143000"/>
            <a:ext cx="8229600" cy="5211763"/>
          </a:xfrm>
        </p:spPr>
        <p:txBody>
          <a:bodyPr>
            <a:normAutofit lnSpcReduction="10000"/>
          </a:bodyPr>
          <a:lstStyle/>
          <a:p>
            <a:r>
              <a:rPr lang="en-US" b="1" dirty="0" smtClean="0"/>
              <a:t>Today, you will be going through the process of converting the information in your Cannon Comparison Chart and other evidence and inferences from the story into A SHORT ESSAY of AT LEAST THREE (3) COMPLETE PARAGRAPHS and no less than ONE FULL PAGE. </a:t>
            </a:r>
          </a:p>
          <a:p>
            <a:r>
              <a:rPr lang="en-US" b="1" dirty="0" smtClean="0"/>
              <a:t>This is YOUR FIRST WRITTEN ASSESSMENT of the year for this class, so you need to do a good job! Assessments are worth 60% of your grade in this class!</a:t>
            </a:r>
            <a:endParaRPr lang="en-US" b="1" dirty="0"/>
          </a:p>
        </p:txBody>
      </p:sp>
    </p:spTree>
    <p:extLst>
      <p:ext uri="{BB962C8B-B14F-4D97-AF65-F5344CB8AC3E}">
        <p14:creationId xmlns:p14="http://schemas.microsoft.com/office/powerpoint/2010/main" val="304959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fontScale="90000"/>
          </a:bodyPr>
          <a:lstStyle/>
          <a:p>
            <a:r>
              <a:rPr lang="en-US" b="1" dirty="0" smtClean="0"/>
              <a:t>Wish Stories – Comparison/Contrast Writing</a:t>
            </a:r>
            <a:endParaRPr lang="en-US" b="1" dirty="0"/>
          </a:p>
        </p:txBody>
      </p:sp>
      <p:sp>
        <p:nvSpPr>
          <p:cNvPr id="3" name="Content Placeholder 2"/>
          <p:cNvSpPr>
            <a:spLocks noGrp="1"/>
          </p:cNvSpPr>
          <p:nvPr>
            <p:ph idx="1"/>
          </p:nvPr>
        </p:nvSpPr>
        <p:spPr>
          <a:xfrm>
            <a:off x="457200" y="1143000"/>
            <a:ext cx="8229600" cy="5211763"/>
          </a:xfrm>
        </p:spPr>
        <p:txBody>
          <a:bodyPr/>
          <a:lstStyle/>
          <a:p>
            <a:r>
              <a:rPr lang="en-US" b="1" dirty="0" smtClean="0"/>
              <a:t>Your job is to compare and contrast the two stories you have been working with.</a:t>
            </a:r>
          </a:p>
          <a:p>
            <a:r>
              <a:rPr lang="en-US" b="1" dirty="0" smtClean="0"/>
              <a:t>In your essay you MUST discuss the MOTIVATIONS of the character(s) AND the CONSEQUENCES of the wishes!</a:t>
            </a:r>
          </a:p>
          <a:p>
            <a:r>
              <a:rPr lang="en-US" b="1" dirty="0" smtClean="0"/>
              <a:t>There are many different possibilities as to how to organize this essay, but there are two in particular that make the most sense…</a:t>
            </a:r>
            <a:endParaRPr lang="en-US" b="1" dirty="0"/>
          </a:p>
        </p:txBody>
      </p:sp>
    </p:spTree>
    <p:extLst>
      <p:ext uri="{BB962C8B-B14F-4D97-AF65-F5344CB8AC3E}">
        <p14:creationId xmlns:p14="http://schemas.microsoft.com/office/powerpoint/2010/main" val="1057001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fontScale="90000"/>
          </a:bodyPr>
          <a:lstStyle/>
          <a:p>
            <a:r>
              <a:rPr lang="en-US" b="1" dirty="0" smtClean="0"/>
              <a:t>Wish Stories – Comparison/Contrast Writing</a:t>
            </a:r>
            <a:endParaRPr lang="en-US" b="1" dirty="0"/>
          </a:p>
        </p:txBody>
      </p:sp>
      <p:sp>
        <p:nvSpPr>
          <p:cNvPr id="3" name="Content Placeholder 2"/>
          <p:cNvSpPr>
            <a:spLocks noGrp="1"/>
          </p:cNvSpPr>
          <p:nvPr>
            <p:ph idx="1"/>
          </p:nvPr>
        </p:nvSpPr>
        <p:spPr>
          <a:xfrm>
            <a:off x="457200" y="1143000"/>
            <a:ext cx="8229600" cy="5211763"/>
          </a:xfrm>
        </p:spPr>
        <p:txBody>
          <a:bodyPr>
            <a:normAutofit fontScale="92500"/>
          </a:bodyPr>
          <a:lstStyle/>
          <a:p>
            <a:r>
              <a:rPr lang="en-US" b="1" dirty="0" smtClean="0"/>
              <a:t>Organization 1:</a:t>
            </a:r>
          </a:p>
          <a:p>
            <a:pPr lvl="1"/>
            <a:r>
              <a:rPr lang="en-US" b="1" dirty="0" smtClean="0"/>
              <a:t>Paragraph 1: A of general synopsis of the two stories</a:t>
            </a:r>
          </a:p>
          <a:p>
            <a:pPr lvl="1"/>
            <a:r>
              <a:rPr lang="en-US" b="1" dirty="0" smtClean="0"/>
              <a:t>Paragraph 2: Similarities between the two stories</a:t>
            </a:r>
          </a:p>
          <a:p>
            <a:pPr lvl="1"/>
            <a:r>
              <a:rPr lang="en-US" b="1" dirty="0" smtClean="0"/>
              <a:t>Paragraph 3: Differences between the two stories</a:t>
            </a:r>
          </a:p>
          <a:p>
            <a:r>
              <a:rPr lang="en-US" b="1" dirty="0" smtClean="0"/>
              <a:t>Organization 2:</a:t>
            </a:r>
          </a:p>
          <a:p>
            <a:pPr lvl="1"/>
            <a:r>
              <a:rPr lang="en-US" b="1" dirty="0" smtClean="0"/>
              <a:t>Paragraph 1: A general synopsis of the two stories</a:t>
            </a:r>
          </a:p>
          <a:p>
            <a:pPr lvl="1"/>
            <a:r>
              <a:rPr lang="en-US" b="1" dirty="0" smtClean="0"/>
              <a:t>Paragraph 2: Similarities and differences in CHARACTER MOTIVATION</a:t>
            </a:r>
          </a:p>
          <a:p>
            <a:pPr lvl="1"/>
            <a:r>
              <a:rPr lang="en-US" b="1" dirty="0" smtClean="0"/>
              <a:t>Paragraph 3: Similarities and differences in CONSEQUENCES OF CHARACTERS ACTIONS/WISHES</a:t>
            </a:r>
          </a:p>
          <a:p>
            <a:pPr lvl="1"/>
            <a:endParaRPr lang="en-US" b="1" dirty="0"/>
          </a:p>
        </p:txBody>
      </p:sp>
    </p:spTree>
    <p:extLst>
      <p:ext uri="{BB962C8B-B14F-4D97-AF65-F5344CB8AC3E}">
        <p14:creationId xmlns:p14="http://schemas.microsoft.com/office/powerpoint/2010/main" val="153879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Autofit/>
          </a:bodyPr>
          <a:lstStyle/>
          <a:p>
            <a:r>
              <a:rPr lang="en-US" sz="3200" b="1" dirty="0" smtClean="0"/>
              <a:t>Wish Stories – Comparison/Contrast Writing</a:t>
            </a:r>
            <a:endParaRPr lang="en-US" sz="3200" b="1" dirty="0"/>
          </a:p>
        </p:txBody>
      </p:sp>
      <p:sp>
        <p:nvSpPr>
          <p:cNvPr id="3" name="Content Placeholder 2"/>
          <p:cNvSpPr>
            <a:spLocks noGrp="1"/>
          </p:cNvSpPr>
          <p:nvPr>
            <p:ph idx="1"/>
          </p:nvPr>
        </p:nvSpPr>
        <p:spPr>
          <a:xfrm>
            <a:off x="457200" y="762000"/>
            <a:ext cx="8229600" cy="5638800"/>
          </a:xfrm>
        </p:spPr>
        <p:txBody>
          <a:bodyPr>
            <a:normAutofit fontScale="92500"/>
          </a:bodyPr>
          <a:lstStyle/>
          <a:p>
            <a:r>
              <a:rPr lang="en-US" b="1" dirty="0" smtClean="0"/>
              <a:t>Your essay MUST…</a:t>
            </a:r>
          </a:p>
          <a:p>
            <a:pPr lvl="1"/>
            <a:r>
              <a:rPr lang="en-US" b="1" dirty="0"/>
              <a:t>Include a synopsis of both stories </a:t>
            </a:r>
          </a:p>
          <a:p>
            <a:pPr lvl="1"/>
            <a:r>
              <a:rPr lang="en-US" b="1" dirty="0"/>
              <a:t>Discuss motivations of the characters and consequences of their actions/wishes</a:t>
            </a:r>
          </a:p>
          <a:p>
            <a:pPr lvl="1"/>
            <a:r>
              <a:rPr lang="en-US" b="1" dirty="0" smtClean="0"/>
              <a:t>Be at least three paragraphs and no less than one page in proper MLA format, including…</a:t>
            </a:r>
          </a:p>
          <a:p>
            <a:pPr lvl="2"/>
            <a:r>
              <a:rPr lang="en-US" b="1" dirty="0" smtClean="0"/>
              <a:t>Times New Roman font, Size 12, Double-spaced</a:t>
            </a:r>
          </a:p>
          <a:p>
            <a:pPr lvl="2"/>
            <a:r>
              <a:rPr lang="en-US" b="1" dirty="0" smtClean="0"/>
              <a:t>Parenthetical citations from both stories where needed  </a:t>
            </a:r>
          </a:p>
          <a:p>
            <a:pPr lvl="3"/>
            <a:r>
              <a:rPr lang="en-US" b="1" dirty="0" smtClean="0"/>
              <a:t>(Author  Page#) for “What, of This Goldfish, Would You Wish”</a:t>
            </a:r>
          </a:p>
          <a:p>
            <a:pPr lvl="3"/>
            <a:r>
              <a:rPr lang="en-US" b="1" dirty="0" smtClean="0"/>
              <a:t>(Author or Title Word  Paragraph#) for other stories</a:t>
            </a:r>
          </a:p>
          <a:p>
            <a:pPr lvl="2"/>
            <a:r>
              <a:rPr lang="en-US" b="1" dirty="0" smtClean="0"/>
              <a:t>A Works Cited page with properly formatted entries</a:t>
            </a:r>
          </a:p>
          <a:p>
            <a:pPr lvl="1"/>
            <a:r>
              <a:rPr lang="en-US" b="1" dirty="0" smtClean="0"/>
              <a:t>NOT use ANY FIRST or SECOND PERSON LANGUAGE!!!</a:t>
            </a:r>
          </a:p>
          <a:p>
            <a:pPr lvl="1"/>
            <a:endParaRPr lang="en-US" b="1" dirty="0"/>
          </a:p>
        </p:txBody>
      </p:sp>
    </p:spTree>
    <p:extLst>
      <p:ext uri="{BB962C8B-B14F-4D97-AF65-F5344CB8AC3E}">
        <p14:creationId xmlns:p14="http://schemas.microsoft.com/office/powerpoint/2010/main" val="2494308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fontScale="90000"/>
          </a:bodyPr>
          <a:lstStyle/>
          <a:p>
            <a:r>
              <a:rPr lang="en-US" b="1" dirty="0" smtClean="0"/>
              <a:t>What, of This Goldfish, Do You Wish?</a:t>
            </a:r>
            <a:endParaRPr lang="en-US" b="1" dirty="0"/>
          </a:p>
        </p:txBody>
      </p:sp>
      <p:sp>
        <p:nvSpPr>
          <p:cNvPr id="3" name="Content Placeholder 2"/>
          <p:cNvSpPr>
            <a:spLocks noGrp="1"/>
          </p:cNvSpPr>
          <p:nvPr>
            <p:ph idx="1"/>
          </p:nvPr>
        </p:nvSpPr>
        <p:spPr>
          <a:xfrm>
            <a:off x="457200" y="990600"/>
            <a:ext cx="8229600" cy="5638800"/>
          </a:xfrm>
        </p:spPr>
        <p:txBody>
          <a:bodyPr/>
          <a:lstStyle/>
          <a:p>
            <a:pPr marL="0" indent="0" algn="ctr">
              <a:buNone/>
            </a:pPr>
            <a:r>
              <a:rPr lang="en-US" b="1" u="sng" dirty="0" smtClean="0"/>
              <a:t>Character Analysis</a:t>
            </a:r>
          </a:p>
          <a:p>
            <a:r>
              <a:rPr lang="en-US" b="1" u="sng" dirty="0" smtClean="0"/>
              <a:t>Motivation</a:t>
            </a:r>
            <a:r>
              <a:rPr lang="en-US" b="1" dirty="0" smtClean="0"/>
              <a:t>: A character’s MOTIVATION refers to the reasons WHY  they do the things they do. </a:t>
            </a:r>
          </a:p>
          <a:p>
            <a:r>
              <a:rPr lang="en-US" b="1" dirty="0" smtClean="0"/>
              <a:t>We can discover a characters MOTIVATION in different ways:</a:t>
            </a:r>
          </a:p>
          <a:p>
            <a:pPr lvl="1"/>
            <a:r>
              <a:rPr lang="en-US" b="1" dirty="0" smtClean="0"/>
              <a:t>What they say</a:t>
            </a:r>
          </a:p>
          <a:p>
            <a:pPr lvl="1"/>
            <a:r>
              <a:rPr lang="en-US" b="1" dirty="0" smtClean="0"/>
              <a:t>What they think</a:t>
            </a:r>
          </a:p>
          <a:p>
            <a:pPr lvl="1"/>
            <a:r>
              <a:rPr lang="en-US" b="1" dirty="0" smtClean="0"/>
              <a:t>What they do</a:t>
            </a:r>
            <a:endParaRPr lang="en-US" b="1" dirty="0"/>
          </a:p>
        </p:txBody>
      </p:sp>
    </p:spTree>
    <p:extLst>
      <p:ext uri="{BB962C8B-B14F-4D97-AF65-F5344CB8AC3E}">
        <p14:creationId xmlns:p14="http://schemas.microsoft.com/office/powerpoint/2010/main" val="1207961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fontScale="90000"/>
          </a:bodyPr>
          <a:lstStyle/>
          <a:p>
            <a:r>
              <a:rPr lang="en-US" b="1" dirty="0" smtClean="0"/>
              <a:t>Wish Stories – Comparison/Contrast Writing</a:t>
            </a:r>
            <a:endParaRPr lang="en-US" b="1" dirty="0"/>
          </a:p>
        </p:txBody>
      </p:sp>
      <p:sp>
        <p:nvSpPr>
          <p:cNvPr id="3" name="Content Placeholder 2"/>
          <p:cNvSpPr>
            <a:spLocks noGrp="1"/>
          </p:cNvSpPr>
          <p:nvPr>
            <p:ph idx="1"/>
          </p:nvPr>
        </p:nvSpPr>
        <p:spPr>
          <a:xfrm>
            <a:off x="457200" y="1143000"/>
            <a:ext cx="8229600" cy="5211763"/>
          </a:xfrm>
        </p:spPr>
        <p:txBody>
          <a:bodyPr>
            <a:normAutofit fontScale="92500" lnSpcReduction="20000"/>
          </a:bodyPr>
          <a:lstStyle/>
          <a:p>
            <a:r>
              <a:rPr lang="en-US" b="1" dirty="0" smtClean="0"/>
              <a:t>Let’s look at the template!</a:t>
            </a:r>
          </a:p>
          <a:p>
            <a:r>
              <a:rPr lang="en-US" b="1" dirty="0" smtClean="0"/>
              <a:t>Go to Google Classroom and open up the document “Wish Stories Writing.”</a:t>
            </a:r>
          </a:p>
          <a:p>
            <a:r>
              <a:rPr lang="en-US" b="1" dirty="0" smtClean="0"/>
              <a:t>This has been created for you. If you use it properly, your formatting work is mostly done.</a:t>
            </a:r>
          </a:p>
          <a:p>
            <a:pPr lvl="1"/>
            <a:r>
              <a:rPr lang="en-US" b="1" dirty="0" smtClean="0"/>
              <a:t>Change the header to your last name, change it to black.</a:t>
            </a:r>
          </a:p>
          <a:p>
            <a:pPr lvl="1"/>
            <a:r>
              <a:rPr lang="en-US" b="1" dirty="0" smtClean="0"/>
              <a:t>Replace Mr. Kenny’s name with your own, change it to black.</a:t>
            </a:r>
          </a:p>
          <a:p>
            <a:pPr lvl="1"/>
            <a:r>
              <a:rPr lang="en-US" b="1" dirty="0" smtClean="0"/>
              <a:t>Title your paper, change it to black.</a:t>
            </a:r>
          </a:p>
          <a:p>
            <a:pPr lvl="1"/>
            <a:r>
              <a:rPr lang="en-US" b="1" dirty="0" smtClean="0"/>
              <a:t>Change the Class Period to the one you are in, change it to black.</a:t>
            </a:r>
          </a:p>
          <a:p>
            <a:pPr lvl="1"/>
            <a:r>
              <a:rPr lang="en-US" b="1" dirty="0" smtClean="0"/>
              <a:t>Change the date to today’s date</a:t>
            </a:r>
            <a:endParaRPr lang="en-US" b="1" dirty="0"/>
          </a:p>
        </p:txBody>
      </p:sp>
    </p:spTree>
    <p:extLst>
      <p:ext uri="{BB962C8B-B14F-4D97-AF65-F5344CB8AC3E}">
        <p14:creationId xmlns:p14="http://schemas.microsoft.com/office/powerpoint/2010/main" val="348827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fontScale="90000"/>
          </a:bodyPr>
          <a:lstStyle/>
          <a:p>
            <a:r>
              <a:rPr lang="en-US" b="1" dirty="0" smtClean="0"/>
              <a:t>Wish Stories – Comparison/Contrast Writing</a:t>
            </a:r>
            <a:endParaRPr lang="en-US" b="1" dirty="0"/>
          </a:p>
        </p:txBody>
      </p:sp>
      <p:sp>
        <p:nvSpPr>
          <p:cNvPr id="3" name="Content Placeholder 2"/>
          <p:cNvSpPr>
            <a:spLocks noGrp="1"/>
          </p:cNvSpPr>
          <p:nvPr>
            <p:ph idx="1"/>
          </p:nvPr>
        </p:nvSpPr>
        <p:spPr>
          <a:xfrm>
            <a:off x="457200" y="1143000"/>
            <a:ext cx="8229600" cy="5211763"/>
          </a:xfrm>
        </p:spPr>
        <p:txBody>
          <a:bodyPr>
            <a:normAutofit/>
          </a:bodyPr>
          <a:lstStyle/>
          <a:p>
            <a:pPr marL="0" indent="0" algn="ctr">
              <a:buNone/>
            </a:pPr>
            <a:r>
              <a:rPr lang="en-US" b="1" dirty="0" smtClean="0"/>
              <a:t>FAILURE TO PROPERLY CITE SOURCES WILL RESULT IN A </a:t>
            </a:r>
          </a:p>
          <a:p>
            <a:pPr marL="0" indent="0" algn="ctr">
              <a:buNone/>
            </a:pPr>
            <a:r>
              <a:rPr lang="en-US" sz="6000" b="1" dirty="0" smtClean="0"/>
              <a:t>ZERO</a:t>
            </a:r>
          </a:p>
          <a:p>
            <a:pPr marL="0" indent="0" algn="ctr">
              <a:buNone/>
            </a:pPr>
            <a:r>
              <a:rPr lang="en-US" b="1" dirty="0" smtClean="0"/>
              <a:t>ON THIS ASSESSMENT!</a:t>
            </a:r>
          </a:p>
          <a:p>
            <a:pPr marL="0" indent="0" algn="ctr">
              <a:buNone/>
            </a:pPr>
            <a:endParaRPr lang="en-US" b="1" dirty="0" smtClean="0"/>
          </a:p>
          <a:p>
            <a:pPr marL="0" indent="0" algn="ctr">
              <a:buNone/>
            </a:pPr>
            <a:r>
              <a:rPr lang="en-US" b="1" dirty="0" smtClean="0"/>
              <a:t>(This would guarantee you a failing grade on your progress report)</a:t>
            </a:r>
            <a:endParaRPr lang="en-US" b="1" dirty="0"/>
          </a:p>
        </p:txBody>
      </p:sp>
    </p:spTree>
    <p:extLst>
      <p:ext uri="{BB962C8B-B14F-4D97-AF65-F5344CB8AC3E}">
        <p14:creationId xmlns:p14="http://schemas.microsoft.com/office/powerpoint/2010/main" val="1622451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a:bodyPr>
          <a:lstStyle/>
          <a:p>
            <a:r>
              <a:rPr lang="en-US" b="1" dirty="0" smtClean="0"/>
              <a:t>HOMEWORK</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3600" b="1" dirty="0" smtClean="0"/>
              <a:t>Your ROUGH DRAFT should be COMPLETED and ready for PEER REVIEW</a:t>
            </a:r>
          </a:p>
          <a:p>
            <a:pPr marL="0" indent="0" algn="ctr">
              <a:buNone/>
            </a:pPr>
            <a:r>
              <a:rPr lang="en-US" sz="3600" b="1" dirty="0" smtClean="0"/>
              <a:t>WEDNESDAY!</a:t>
            </a:r>
          </a:p>
          <a:p>
            <a:pPr marL="0" indent="0" algn="ctr">
              <a:buNone/>
            </a:pPr>
            <a:endParaRPr lang="en-US" sz="3600" b="1" dirty="0" smtClean="0"/>
          </a:p>
          <a:p>
            <a:pPr marL="0" indent="0" algn="ctr">
              <a:buNone/>
            </a:pPr>
            <a:r>
              <a:rPr lang="en-US" sz="3600" b="1" dirty="0" smtClean="0"/>
              <a:t>DO NOT SUBMIT IT!</a:t>
            </a:r>
            <a:endParaRPr lang="en-US" sz="3600" b="1" dirty="0"/>
          </a:p>
        </p:txBody>
      </p:sp>
    </p:spTree>
    <p:extLst>
      <p:ext uri="{BB962C8B-B14F-4D97-AF65-F5344CB8AC3E}">
        <p14:creationId xmlns:p14="http://schemas.microsoft.com/office/powerpoint/2010/main" val="72863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720436"/>
          </a:xfrm>
        </p:spPr>
        <p:txBody>
          <a:bodyPr>
            <a:normAutofit fontScale="90000"/>
          </a:bodyPr>
          <a:lstStyle/>
          <a:p>
            <a:r>
              <a:rPr lang="en-US" b="1" dirty="0" smtClean="0"/>
              <a:t>Exit Ticket</a:t>
            </a:r>
            <a:endParaRPr lang="en-US" b="1" dirty="0"/>
          </a:p>
        </p:txBody>
      </p:sp>
      <p:sp>
        <p:nvSpPr>
          <p:cNvPr id="5" name="Content Placeholder 4"/>
          <p:cNvSpPr>
            <a:spLocks noGrp="1"/>
          </p:cNvSpPr>
          <p:nvPr>
            <p:ph idx="1"/>
          </p:nvPr>
        </p:nvSpPr>
        <p:spPr>
          <a:xfrm>
            <a:off x="457200" y="1143000"/>
            <a:ext cx="8229600" cy="4953000"/>
          </a:xfrm>
        </p:spPr>
        <p:txBody>
          <a:bodyPr>
            <a:normAutofit/>
          </a:bodyPr>
          <a:lstStyle/>
          <a:p>
            <a:pPr marL="0" indent="0" algn="ctr">
              <a:buNone/>
            </a:pPr>
            <a:r>
              <a:rPr lang="en-US" sz="4000" b="1" dirty="0" smtClean="0"/>
              <a:t>How have you decided to organize your essay? </a:t>
            </a:r>
          </a:p>
          <a:p>
            <a:pPr marL="0" indent="0" algn="ctr">
              <a:buNone/>
            </a:pPr>
            <a:r>
              <a:rPr lang="en-US" sz="4000" b="1" dirty="0" smtClean="0"/>
              <a:t>Why have you chosen to do it that way? What makes that choice the better/easier one for you?</a:t>
            </a:r>
            <a:endParaRPr lang="en-US" sz="2800" b="1" dirty="0"/>
          </a:p>
        </p:txBody>
      </p:sp>
      <p:sp>
        <p:nvSpPr>
          <p:cNvPr id="6" name="TextBox 5"/>
          <p:cNvSpPr txBox="1"/>
          <p:nvPr/>
        </p:nvSpPr>
        <p:spPr>
          <a:xfrm>
            <a:off x="7162800" y="381000"/>
            <a:ext cx="1295400" cy="381000"/>
          </a:xfrm>
          <a:prstGeom prst="rect">
            <a:avLst/>
          </a:prstGeom>
          <a:noFill/>
        </p:spPr>
        <p:txBody>
          <a:bodyPr wrap="square" rtlCol="0">
            <a:spAutoFit/>
          </a:bodyPr>
          <a:lstStyle/>
          <a:p>
            <a:pPr algn="ctr"/>
            <a:r>
              <a:rPr lang="en-US" b="1" dirty="0" smtClean="0">
                <a:solidFill>
                  <a:prstClr val="black"/>
                </a:solidFill>
              </a:rPr>
              <a:t>9/12/16</a:t>
            </a:r>
            <a:endParaRPr lang="en-US" b="1" dirty="0">
              <a:solidFill>
                <a:prstClr val="black"/>
              </a:solidFill>
            </a:endParaRPr>
          </a:p>
        </p:txBody>
      </p:sp>
    </p:spTree>
    <p:extLst>
      <p:ext uri="{BB962C8B-B14F-4D97-AF65-F5344CB8AC3E}">
        <p14:creationId xmlns:p14="http://schemas.microsoft.com/office/powerpoint/2010/main" val="17576378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720436"/>
          </a:xfrm>
        </p:spPr>
        <p:txBody>
          <a:bodyPr>
            <a:normAutofit fontScale="90000"/>
          </a:bodyPr>
          <a:lstStyle/>
          <a:p>
            <a:r>
              <a:rPr lang="en-US" b="1" dirty="0" smtClean="0"/>
              <a:t>Start-up</a:t>
            </a:r>
            <a:endParaRPr lang="en-US" b="1" dirty="0"/>
          </a:p>
        </p:txBody>
      </p:sp>
      <p:sp>
        <p:nvSpPr>
          <p:cNvPr id="5" name="Content Placeholder 4"/>
          <p:cNvSpPr>
            <a:spLocks noGrp="1"/>
          </p:cNvSpPr>
          <p:nvPr>
            <p:ph idx="1"/>
          </p:nvPr>
        </p:nvSpPr>
        <p:spPr>
          <a:xfrm>
            <a:off x="457200" y="838200"/>
            <a:ext cx="8229600" cy="4800600"/>
          </a:xfrm>
        </p:spPr>
        <p:txBody>
          <a:bodyPr>
            <a:normAutofit/>
          </a:bodyPr>
          <a:lstStyle/>
          <a:p>
            <a:pPr marL="0" indent="0" algn="ctr">
              <a:buNone/>
            </a:pPr>
            <a:r>
              <a:rPr lang="en-US" sz="6000" b="1" dirty="0" smtClean="0"/>
              <a:t>NO START-UP TODAY!</a:t>
            </a:r>
          </a:p>
          <a:p>
            <a:pPr marL="0" indent="0" algn="ctr">
              <a:buNone/>
            </a:pPr>
            <a:endParaRPr lang="en-US" sz="6000" b="1" dirty="0"/>
          </a:p>
          <a:p>
            <a:pPr marL="0" indent="0" algn="ctr">
              <a:buNone/>
            </a:pPr>
            <a:r>
              <a:rPr lang="en-US" sz="6000" b="1" dirty="0" smtClean="0"/>
              <a:t>GET RIGHT TO WORK ON YOUR ESSAY WRITING!</a:t>
            </a:r>
            <a:endParaRPr lang="en-US" sz="6000" b="1" dirty="0"/>
          </a:p>
        </p:txBody>
      </p:sp>
      <p:sp>
        <p:nvSpPr>
          <p:cNvPr id="6" name="TextBox 5"/>
          <p:cNvSpPr txBox="1"/>
          <p:nvPr/>
        </p:nvSpPr>
        <p:spPr>
          <a:xfrm>
            <a:off x="7162800" y="303645"/>
            <a:ext cx="1295400" cy="381000"/>
          </a:xfrm>
          <a:prstGeom prst="rect">
            <a:avLst/>
          </a:prstGeom>
          <a:noFill/>
        </p:spPr>
        <p:txBody>
          <a:bodyPr wrap="square" rtlCol="0">
            <a:spAutoFit/>
          </a:bodyPr>
          <a:lstStyle/>
          <a:p>
            <a:pPr algn="ctr"/>
            <a:r>
              <a:rPr lang="en-US" b="1" dirty="0" smtClean="0">
                <a:solidFill>
                  <a:prstClr val="black"/>
                </a:solidFill>
              </a:rPr>
              <a:t>9/13/16</a:t>
            </a:r>
            <a:endParaRPr lang="en-US" b="1" dirty="0">
              <a:solidFill>
                <a:prstClr val="black"/>
              </a:solidFill>
            </a:endParaRPr>
          </a:p>
        </p:txBody>
      </p:sp>
    </p:spTree>
    <p:extLst>
      <p:ext uri="{BB962C8B-B14F-4D97-AF65-F5344CB8AC3E}">
        <p14:creationId xmlns:p14="http://schemas.microsoft.com/office/powerpoint/2010/main" val="16752012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8"/>
            <a:ext cx="8229600" cy="757382"/>
          </a:xfrm>
        </p:spPr>
        <p:txBody>
          <a:bodyPr>
            <a:normAutofit fontScale="90000"/>
          </a:bodyPr>
          <a:lstStyle/>
          <a:p>
            <a:r>
              <a:rPr lang="en-US" b="1" dirty="0" smtClean="0"/>
              <a:t>Objective</a:t>
            </a:r>
            <a:endParaRPr lang="en-US" b="1" dirty="0"/>
          </a:p>
        </p:txBody>
      </p:sp>
      <p:sp>
        <p:nvSpPr>
          <p:cNvPr id="3" name="Content Placeholder 2"/>
          <p:cNvSpPr>
            <a:spLocks noGrp="1"/>
          </p:cNvSpPr>
          <p:nvPr>
            <p:ph idx="1"/>
          </p:nvPr>
        </p:nvSpPr>
        <p:spPr>
          <a:xfrm>
            <a:off x="457200" y="685800"/>
            <a:ext cx="8229600" cy="5638800"/>
          </a:xfrm>
        </p:spPr>
        <p:txBody>
          <a:bodyPr>
            <a:normAutofit fontScale="77500" lnSpcReduction="20000"/>
          </a:bodyPr>
          <a:lstStyle/>
          <a:p>
            <a:pPr marL="0" indent="0" algn="ctr">
              <a:buNone/>
            </a:pPr>
            <a:r>
              <a:rPr lang="en-US" sz="2800" b="1" dirty="0" smtClean="0"/>
              <a:t>By the end of the lesson, students will be able to:</a:t>
            </a:r>
          </a:p>
          <a:p>
            <a:pPr marL="0" indent="0" algn="ctr">
              <a:buNone/>
            </a:pPr>
            <a:endParaRPr lang="en-US" sz="2800" b="1" dirty="0"/>
          </a:p>
          <a:p>
            <a:pPr marL="0" indent="0" algn="ctr">
              <a:buNone/>
            </a:pPr>
            <a:r>
              <a:rPr lang="en-US" sz="4400" b="1" dirty="0" smtClean="0"/>
              <a:t>Analyze the motivation behind a character’s choices, using strong textual evidence as well as inferences from the text. </a:t>
            </a:r>
          </a:p>
          <a:p>
            <a:pPr marL="0" indent="0" algn="ctr">
              <a:buNone/>
            </a:pPr>
            <a:r>
              <a:rPr lang="en-US" sz="4400" b="1" dirty="0" smtClean="0"/>
              <a:t>Complete a comparison and contrast of two stories that both deal with a similar central idea, with a focus on the motivations of the characters in those stories.</a:t>
            </a:r>
          </a:p>
          <a:p>
            <a:pPr marL="0" indent="0" algn="ctr">
              <a:buNone/>
            </a:pPr>
            <a:endParaRPr lang="en-US" sz="4400" b="1" dirty="0" smtClean="0"/>
          </a:p>
          <a:p>
            <a:pPr marL="0" indent="0" algn="ctr">
              <a:buNone/>
            </a:pPr>
            <a:r>
              <a:rPr lang="en-US" sz="2800" b="1" dirty="0" smtClean="0"/>
              <a:t>CCSS.ELA-LITERACY.RL.9-10.1</a:t>
            </a:r>
          </a:p>
          <a:p>
            <a:pPr marL="0" indent="0" algn="ctr">
              <a:buNone/>
            </a:pPr>
            <a:r>
              <a:rPr lang="en-US" sz="2800" b="1" dirty="0" smtClean="0"/>
              <a:t>CCSS.ELA-LITERACY.RL.9-10.3</a:t>
            </a:r>
          </a:p>
          <a:p>
            <a:pPr marL="0" indent="0" algn="ctr">
              <a:buNone/>
            </a:pPr>
            <a:r>
              <a:rPr lang="en-US" sz="2800" b="1" dirty="0"/>
              <a:t>CCSS.ELA-LITERACY.RL.9-10.7</a:t>
            </a:r>
          </a:p>
        </p:txBody>
      </p:sp>
    </p:spTree>
    <p:extLst>
      <p:ext uri="{BB962C8B-B14F-4D97-AF65-F5344CB8AC3E}">
        <p14:creationId xmlns:p14="http://schemas.microsoft.com/office/powerpoint/2010/main" val="418309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fontScale="90000"/>
          </a:bodyPr>
          <a:lstStyle/>
          <a:p>
            <a:r>
              <a:rPr lang="en-US" b="1" dirty="0" smtClean="0"/>
              <a:t>Wish Stories – Comparison/Contrast Writing</a:t>
            </a:r>
            <a:endParaRPr lang="en-US" b="1" dirty="0"/>
          </a:p>
        </p:txBody>
      </p:sp>
      <p:sp>
        <p:nvSpPr>
          <p:cNvPr id="3" name="Content Placeholder 2"/>
          <p:cNvSpPr>
            <a:spLocks noGrp="1"/>
          </p:cNvSpPr>
          <p:nvPr>
            <p:ph idx="1"/>
          </p:nvPr>
        </p:nvSpPr>
        <p:spPr>
          <a:xfrm>
            <a:off x="457200" y="1143000"/>
            <a:ext cx="8229600" cy="5211763"/>
          </a:xfrm>
        </p:spPr>
        <p:txBody>
          <a:bodyPr>
            <a:normAutofit/>
          </a:bodyPr>
          <a:lstStyle/>
          <a:p>
            <a:r>
              <a:rPr lang="en-US" b="1" dirty="0" smtClean="0"/>
              <a:t>Your essay MUST…</a:t>
            </a:r>
          </a:p>
          <a:p>
            <a:pPr lvl="1"/>
            <a:r>
              <a:rPr lang="en-US" b="1" dirty="0"/>
              <a:t>Include a synopsis of both stories </a:t>
            </a:r>
          </a:p>
          <a:p>
            <a:pPr lvl="1"/>
            <a:r>
              <a:rPr lang="en-US" b="1" dirty="0"/>
              <a:t>Discuss motivations of the characters and consequences of their actions/wishes</a:t>
            </a:r>
          </a:p>
          <a:p>
            <a:pPr lvl="1"/>
            <a:r>
              <a:rPr lang="en-US" b="1" dirty="0" smtClean="0"/>
              <a:t>Be at least three paragraphs and no less than one page in proper MLA format, including</a:t>
            </a:r>
          </a:p>
          <a:p>
            <a:pPr lvl="2"/>
            <a:r>
              <a:rPr lang="en-US" b="1" dirty="0" smtClean="0"/>
              <a:t>Times New Roman font, Size 12, Double-spaced</a:t>
            </a:r>
          </a:p>
          <a:p>
            <a:pPr lvl="2"/>
            <a:r>
              <a:rPr lang="en-US" b="1" dirty="0" smtClean="0"/>
              <a:t>Parenthetical citations from both stories where needed</a:t>
            </a:r>
          </a:p>
          <a:p>
            <a:pPr lvl="2"/>
            <a:r>
              <a:rPr lang="en-US" b="1" dirty="0" smtClean="0"/>
              <a:t>A Works Cited page with properly formatted entries</a:t>
            </a:r>
          </a:p>
          <a:p>
            <a:pPr lvl="1"/>
            <a:endParaRPr lang="en-US" b="1" dirty="0"/>
          </a:p>
        </p:txBody>
      </p:sp>
    </p:spTree>
    <p:extLst>
      <p:ext uri="{BB962C8B-B14F-4D97-AF65-F5344CB8AC3E}">
        <p14:creationId xmlns:p14="http://schemas.microsoft.com/office/powerpoint/2010/main" val="3620960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fontScale="90000"/>
          </a:bodyPr>
          <a:lstStyle/>
          <a:p>
            <a:r>
              <a:rPr lang="en-US" b="1" dirty="0" smtClean="0"/>
              <a:t>Wish Stories – Comparison/Contrast Writing</a:t>
            </a:r>
            <a:endParaRPr lang="en-US" b="1" dirty="0"/>
          </a:p>
        </p:txBody>
      </p:sp>
      <p:sp>
        <p:nvSpPr>
          <p:cNvPr id="3" name="Content Placeholder 2"/>
          <p:cNvSpPr>
            <a:spLocks noGrp="1"/>
          </p:cNvSpPr>
          <p:nvPr>
            <p:ph idx="1"/>
          </p:nvPr>
        </p:nvSpPr>
        <p:spPr>
          <a:xfrm>
            <a:off x="457200" y="1143000"/>
            <a:ext cx="8229600" cy="5211763"/>
          </a:xfrm>
        </p:spPr>
        <p:txBody>
          <a:bodyPr>
            <a:normAutofit/>
          </a:bodyPr>
          <a:lstStyle/>
          <a:p>
            <a:pPr marL="0" indent="0" algn="ctr">
              <a:buNone/>
            </a:pPr>
            <a:r>
              <a:rPr lang="en-US" b="1" dirty="0" smtClean="0"/>
              <a:t>FAILURE TO PROPERLY CITE SOURCES WILL RESULT IN A </a:t>
            </a:r>
          </a:p>
          <a:p>
            <a:pPr marL="0" indent="0" algn="ctr">
              <a:buNone/>
            </a:pPr>
            <a:r>
              <a:rPr lang="en-US" sz="6000" b="1" dirty="0" smtClean="0"/>
              <a:t>ZERO</a:t>
            </a:r>
          </a:p>
          <a:p>
            <a:pPr marL="0" indent="0" algn="ctr">
              <a:buNone/>
            </a:pPr>
            <a:r>
              <a:rPr lang="en-US" b="1" dirty="0" smtClean="0"/>
              <a:t>ON THIS ASSESSMENT!</a:t>
            </a:r>
          </a:p>
          <a:p>
            <a:pPr marL="0" indent="0" algn="ctr">
              <a:buNone/>
            </a:pPr>
            <a:endParaRPr lang="en-US" b="1" dirty="0" smtClean="0"/>
          </a:p>
          <a:p>
            <a:pPr marL="0" indent="0" algn="ctr">
              <a:buNone/>
            </a:pPr>
            <a:r>
              <a:rPr lang="en-US" b="1" dirty="0" smtClean="0"/>
              <a:t>(This would guarantee you a failing grade on your progress report)</a:t>
            </a:r>
            <a:endParaRPr lang="en-US" b="1" dirty="0"/>
          </a:p>
        </p:txBody>
      </p:sp>
    </p:spTree>
    <p:extLst>
      <p:ext uri="{BB962C8B-B14F-4D97-AF65-F5344CB8AC3E}">
        <p14:creationId xmlns:p14="http://schemas.microsoft.com/office/powerpoint/2010/main" val="260103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a:bodyPr>
          <a:lstStyle/>
          <a:p>
            <a:r>
              <a:rPr lang="en-US" b="1" dirty="0" smtClean="0"/>
              <a:t>HOMEWORK</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b="1" dirty="0" smtClean="0"/>
              <a:t>Your ROUGH DRAFT should be COMPLETED and ready for PEER REVIEW</a:t>
            </a:r>
          </a:p>
          <a:p>
            <a:pPr marL="0" indent="0" algn="ctr">
              <a:buNone/>
            </a:pPr>
            <a:r>
              <a:rPr lang="en-US" sz="4400" b="1" dirty="0" smtClean="0"/>
              <a:t>TOMORROW!</a:t>
            </a:r>
          </a:p>
          <a:p>
            <a:pPr marL="0" indent="0" algn="ctr">
              <a:buNone/>
            </a:pPr>
            <a:r>
              <a:rPr lang="en-US" sz="3600" b="1" dirty="0" smtClean="0"/>
              <a:t>DO NOT SUBMIT IT!</a:t>
            </a:r>
          </a:p>
          <a:p>
            <a:pPr marL="0" indent="0" algn="ctr">
              <a:buNone/>
            </a:pPr>
            <a:r>
              <a:rPr lang="en-US" sz="3600" b="1" dirty="0" smtClean="0"/>
              <a:t>_________________________________</a:t>
            </a:r>
          </a:p>
          <a:p>
            <a:pPr marL="0" indent="0" algn="ctr">
              <a:buNone/>
            </a:pPr>
            <a:r>
              <a:rPr lang="en-US" sz="3600" b="1" dirty="0" smtClean="0"/>
              <a:t>CANNON COMPARISON CHARTS ARE DUE BY 7:00 TOMORROW MORNING!</a:t>
            </a:r>
            <a:endParaRPr lang="en-US" sz="3600" b="1" dirty="0"/>
          </a:p>
        </p:txBody>
      </p:sp>
    </p:spTree>
    <p:extLst>
      <p:ext uri="{BB962C8B-B14F-4D97-AF65-F5344CB8AC3E}">
        <p14:creationId xmlns:p14="http://schemas.microsoft.com/office/powerpoint/2010/main" val="244927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720436"/>
          </a:xfrm>
        </p:spPr>
        <p:txBody>
          <a:bodyPr>
            <a:normAutofit fontScale="90000"/>
          </a:bodyPr>
          <a:lstStyle/>
          <a:p>
            <a:r>
              <a:rPr lang="en-US" b="1" dirty="0" smtClean="0"/>
              <a:t>Exit Ticket</a:t>
            </a:r>
            <a:endParaRPr lang="en-US" b="1" dirty="0"/>
          </a:p>
        </p:txBody>
      </p:sp>
      <p:sp>
        <p:nvSpPr>
          <p:cNvPr id="5" name="Content Placeholder 4"/>
          <p:cNvSpPr>
            <a:spLocks noGrp="1"/>
          </p:cNvSpPr>
          <p:nvPr>
            <p:ph idx="1"/>
          </p:nvPr>
        </p:nvSpPr>
        <p:spPr>
          <a:xfrm>
            <a:off x="457200" y="1143000"/>
            <a:ext cx="8229600" cy="4953000"/>
          </a:xfrm>
        </p:spPr>
        <p:txBody>
          <a:bodyPr>
            <a:normAutofit/>
          </a:bodyPr>
          <a:lstStyle/>
          <a:p>
            <a:pPr marL="0" indent="0" algn="ctr">
              <a:buNone/>
            </a:pPr>
            <a:r>
              <a:rPr lang="en-US" sz="7200" b="1" dirty="0" smtClean="0"/>
              <a:t>NO EXIT TICKET TODAY!</a:t>
            </a:r>
            <a:endParaRPr lang="en-US" sz="7200" b="1" dirty="0"/>
          </a:p>
        </p:txBody>
      </p:sp>
      <p:sp>
        <p:nvSpPr>
          <p:cNvPr id="6" name="TextBox 5"/>
          <p:cNvSpPr txBox="1"/>
          <p:nvPr/>
        </p:nvSpPr>
        <p:spPr>
          <a:xfrm>
            <a:off x="7162800" y="381000"/>
            <a:ext cx="1295400" cy="381000"/>
          </a:xfrm>
          <a:prstGeom prst="rect">
            <a:avLst/>
          </a:prstGeom>
          <a:noFill/>
        </p:spPr>
        <p:txBody>
          <a:bodyPr wrap="square" rtlCol="0">
            <a:spAutoFit/>
          </a:bodyPr>
          <a:lstStyle/>
          <a:p>
            <a:pPr algn="ctr"/>
            <a:r>
              <a:rPr lang="en-US" b="1" dirty="0" smtClean="0">
                <a:solidFill>
                  <a:prstClr val="black"/>
                </a:solidFill>
              </a:rPr>
              <a:t>9/13/16</a:t>
            </a:r>
            <a:endParaRPr lang="en-US" b="1" dirty="0">
              <a:solidFill>
                <a:prstClr val="black"/>
              </a:solidFill>
            </a:endParaRPr>
          </a:p>
        </p:txBody>
      </p:sp>
    </p:spTree>
    <p:extLst>
      <p:ext uri="{BB962C8B-B14F-4D97-AF65-F5344CB8AC3E}">
        <p14:creationId xmlns:p14="http://schemas.microsoft.com/office/powerpoint/2010/main" val="2576564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fontScale="90000"/>
          </a:bodyPr>
          <a:lstStyle/>
          <a:p>
            <a:r>
              <a:rPr lang="en-US" b="1" dirty="0" smtClean="0"/>
              <a:t>What, of This Goldfish, Do You Wish?</a:t>
            </a:r>
            <a:endParaRPr lang="en-US" b="1" dirty="0"/>
          </a:p>
        </p:txBody>
      </p:sp>
      <p:sp>
        <p:nvSpPr>
          <p:cNvPr id="3" name="Content Placeholder 2"/>
          <p:cNvSpPr>
            <a:spLocks noGrp="1"/>
          </p:cNvSpPr>
          <p:nvPr>
            <p:ph idx="1"/>
          </p:nvPr>
        </p:nvSpPr>
        <p:spPr>
          <a:xfrm>
            <a:off x="457200" y="990600"/>
            <a:ext cx="8229600" cy="5638800"/>
          </a:xfrm>
        </p:spPr>
        <p:txBody>
          <a:bodyPr/>
          <a:lstStyle/>
          <a:p>
            <a:pPr marL="0" indent="0" algn="ctr">
              <a:buNone/>
            </a:pPr>
            <a:r>
              <a:rPr lang="en-US" b="1" u="sng" dirty="0" smtClean="0"/>
              <a:t>Character Analysis</a:t>
            </a:r>
          </a:p>
          <a:p>
            <a:r>
              <a:rPr lang="en-US" b="1" dirty="0" smtClean="0"/>
              <a:t>As we read today…HIGHLIGHT YOUR TEXT</a:t>
            </a:r>
          </a:p>
          <a:p>
            <a:pPr lvl="1"/>
            <a:r>
              <a:rPr lang="en-US" b="1" dirty="0" smtClean="0"/>
              <a:t>YELLOW – Dialogue that reveals a character’s motivation</a:t>
            </a:r>
          </a:p>
          <a:p>
            <a:pPr lvl="1"/>
            <a:r>
              <a:rPr lang="en-US" b="1" dirty="0" smtClean="0"/>
              <a:t>BLUE – Actions of a character and the motivation/ reasons for those actions</a:t>
            </a:r>
          </a:p>
          <a:p>
            <a:pPr lvl="1"/>
            <a:r>
              <a:rPr lang="en-US" b="1" dirty="0" smtClean="0"/>
              <a:t>PINK – Thoughts of a character</a:t>
            </a:r>
            <a:endParaRPr lang="en-US" b="1" dirty="0"/>
          </a:p>
        </p:txBody>
      </p:sp>
    </p:spTree>
    <p:extLst>
      <p:ext uri="{BB962C8B-B14F-4D97-AF65-F5344CB8AC3E}">
        <p14:creationId xmlns:p14="http://schemas.microsoft.com/office/powerpoint/2010/main" val="225474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20436"/>
          </a:xfrm>
        </p:spPr>
        <p:txBody>
          <a:bodyPr>
            <a:normAutofit fontScale="90000"/>
          </a:bodyPr>
          <a:lstStyle/>
          <a:p>
            <a:r>
              <a:rPr lang="en-US" b="1" dirty="0" smtClean="0"/>
              <a:t>Start-up - Discussion</a:t>
            </a:r>
            <a:endParaRPr lang="en-US" b="1" dirty="0"/>
          </a:p>
        </p:txBody>
      </p:sp>
      <p:sp>
        <p:nvSpPr>
          <p:cNvPr id="5" name="Content Placeholder 4"/>
          <p:cNvSpPr>
            <a:spLocks noGrp="1"/>
          </p:cNvSpPr>
          <p:nvPr>
            <p:ph idx="1"/>
          </p:nvPr>
        </p:nvSpPr>
        <p:spPr>
          <a:xfrm>
            <a:off x="457200" y="762000"/>
            <a:ext cx="8229600" cy="5105400"/>
          </a:xfrm>
        </p:spPr>
        <p:txBody>
          <a:bodyPr>
            <a:normAutofit fontScale="92500" lnSpcReduction="10000"/>
          </a:bodyPr>
          <a:lstStyle/>
          <a:p>
            <a:pPr marL="0" indent="0" algn="ctr">
              <a:buNone/>
            </a:pPr>
            <a:r>
              <a:rPr lang="en-US" sz="2800" b="1" dirty="0" smtClean="0"/>
              <a:t>With your HORIZONTAL partner, discuss the following:</a:t>
            </a:r>
          </a:p>
          <a:p>
            <a:pPr marL="0" indent="0" algn="ctr">
              <a:buNone/>
            </a:pPr>
            <a:endParaRPr lang="en-US" sz="1200" b="1" dirty="0"/>
          </a:p>
          <a:p>
            <a:pPr marL="0" indent="0" algn="ctr">
              <a:buNone/>
            </a:pPr>
            <a:r>
              <a:rPr lang="en-US" sz="4000" b="1" dirty="0" smtClean="0"/>
              <a:t>Do you ever have someone else read your writing before you turn it in? Who? What are some possible benefits to having someone else read your rough draft? How could that extra set of eyes help you improve your writing?</a:t>
            </a:r>
          </a:p>
          <a:p>
            <a:pPr marL="0" indent="0" algn="ctr">
              <a:buNone/>
            </a:pPr>
            <a:endParaRPr lang="en-US" b="1" dirty="0"/>
          </a:p>
          <a:p>
            <a:pPr marL="0" indent="0" algn="ctr">
              <a:buNone/>
            </a:pPr>
            <a:r>
              <a:rPr lang="en-US" sz="2800" b="1" dirty="0" smtClean="0"/>
              <a:t>BE PREPARED TO SHARE!</a:t>
            </a:r>
            <a:endParaRPr lang="en-US" sz="2800" b="1" dirty="0"/>
          </a:p>
        </p:txBody>
      </p:sp>
      <p:sp>
        <p:nvSpPr>
          <p:cNvPr id="6" name="TextBox 5"/>
          <p:cNvSpPr txBox="1"/>
          <p:nvPr/>
        </p:nvSpPr>
        <p:spPr>
          <a:xfrm>
            <a:off x="7155873" y="228600"/>
            <a:ext cx="1295400" cy="381000"/>
          </a:xfrm>
          <a:prstGeom prst="rect">
            <a:avLst/>
          </a:prstGeom>
          <a:noFill/>
        </p:spPr>
        <p:txBody>
          <a:bodyPr wrap="square" rtlCol="0">
            <a:spAutoFit/>
          </a:bodyPr>
          <a:lstStyle/>
          <a:p>
            <a:pPr algn="ctr"/>
            <a:r>
              <a:rPr lang="en-US" b="1" dirty="0" smtClean="0">
                <a:solidFill>
                  <a:prstClr val="black"/>
                </a:solidFill>
              </a:rPr>
              <a:t>9/14/16</a:t>
            </a:r>
            <a:endParaRPr lang="en-US" b="1" dirty="0">
              <a:solidFill>
                <a:prstClr val="black"/>
              </a:solidFill>
            </a:endParaRPr>
          </a:p>
        </p:txBody>
      </p:sp>
    </p:spTree>
    <p:extLst>
      <p:ext uri="{BB962C8B-B14F-4D97-AF65-F5344CB8AC3E}">
        <p14:creationId xmlns:p14="http://schemas.microsoft.com/office/powerpoint/2010/main" val="2171264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720436"/>
          </a:xfrm>
        </p:spPr>
        <p:txBody>
          <a:bodyPr>
            <a:normAutofit fontScale="90000"/>
          </a:bodyPr>
          <a:lstStyle/>
          <a:p>
            <a:r>
              <a:rPr lang="en-US" b="1" dirty="0" smtClean="0"/>
              <a:t>Start-up - Writing</a:t>
            </a:r>
            <a:endParaRPr lang="en-US" b="1" dirty="0"/>
          </a:p>
        </p:txBody>
      </p:sp>
      <p:sp>
        <p:nvSpPr>
          <p:cNvPr id="5" name="Content Placeholder 4"/>
          <p:cNvSpPr>
            <a:spLocks noGrp="1"/>
          </p:cNvSpPr>
          <p:nvPr>
            <p:ph idx="1"/>
          </p:nvPr>
        </p:nvSpPr>
        <p:spPr>
          <a:xfrm>
            <a:off x="457200" y="838200"/>
            <a:ext cx="8229600" cy="4800600"/>
          </a:xfrm>
        </p:spPr>
        <p:txBody>
          <a:bodyPr>
            <a:normAutofit/>
          </a:bodyPr>
          <a:lstStyle/>
          <a:p>
            <a:pPr marL="0" indent="0" algn="ctr">
              <a:buNone/>
            </a:pPr>
            <a:r>
              <a:rPr lang="en-US" sz="2800" b="1" dirty="0" smtClean="0"/>
              <a:t>Now write about the following:</a:t>
            </a:r>
          </a:p>
          <a:p>
            <a:pPr marL="0" indent="0" algn="ctr">
              <a:buNone/>
            </a:pPr>
            <a:endParaRPr lang="en-US" sz="1100" b="1" dirty="0"/>
          </a:p>
          <a:p>
            <a:pPr marL="0" indent="0" algn="ctr">
              <a:buNone/>
            </a:pPr>
            <a:r>
              <a:rPr lang="en-US" b="1" dirty="0"/>
              <a:t>Do you ever have someone else read your writing before you turn it in? Who? What are some possible benefits to having someone else read your rough draft? How could that extra set of eyes help you improve your writing?</a:t>
            </a:r>
          </a:p>
        </p:txBody>
      </p:sp>
      <p:sp>
        <p:nvSpPr>
          <p:cNvPr id="6" name="TextBox 5"/>
          <p:cNvSpPr txBox="1"/>
          <p:nvPr/>
        </p:nvSpPr>
        <p:spPr>
          <a:xfrm>
            <a:off x="7162800" y="303645"/>
            <a:ext cx="1295400" cy="381000"/>
          </a:xfrm>
          <a:prstGeom prst="rect">
            <a:avLst/>
          </a:prstGeom>
          <a:noFill/>
        </p:spPr>
        <p:txBody>
          <a:bodyPr wrap="square" rtlCol="0">
            <a:spAutoFit/>
          </a:bodyPr>
          <a:lstStyle/>
          <a:p>
            <a:pPr algn="ctr"/>
            <a:r>
              <a:rPr lang="en-US" b="1" dirty="0" smtClean="0">
                <a:solidFill>
                  <a:prstClr val="black"/>
                </a:solidFill>
              </a:rPr>
              <a:t>9/14/16</a:t>
            </a:r>
            <a:endParaRPr lang="en-US" b="1" dirty="0">
              <a:solidFill>
                <a:prstClr val="black"/>
              </a:solidFill>
            </a:endParaRPr>
          </a:p>
        </p:txBody>
      </p:sp>
    </p:spTree>
    <p:extLst>
      <p:ext uri="{BB962C8B-B14F-4D97-AF65-F5344CB8AC3E}">
        <p14:creationId xmlns:p14="http://schemas.microsoft.com/office/powerpoint/2010/main" val="77215531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8"/>
            <a:ext cx="8229600" cy="757382"/>
          </a:xfrm>
        </p:spPr>
        <p:txBody>
          <a:bodyPr>
            <a:normAutofit fontScale="90000"/>
          </a:bodyPr>
          <a:lstStyle/>
          <a:p>
            <a:r>
              <a:rPr lang="en-US" b="1" dirty="0" smtClean="0"/>
              <a:t>Objective</a:t>
            </a:r>
            <a:endParaRPr lang="en-US" b="1" dirty="0"/>
          </a:p>
        </p:txBody>
      </p:sp>
      <p:sp>
        <p:nvSpPr>
          <p:cNvPr id="3" name="Content Placeholder 2"/>
          <p:cNvSpPr>
            <a:spLocks noGrp="1"/>
          </p:cNvSpPr>
          <p:nvPr>
            <p:ph idx="1"/>
          </p:nvPr>
        </p:nvSpPr>
        <p:spPr>
          <a:xfrm>
            <a:off x="457200" y="685800"/>
            <a:ext cx="8229600" cy="5638800"/>
          </a:xfrm>
        </p:spPr>
        <p:txBody>
          <a:bodyPr>
            <a:normAutofit/>
          </a:bodyPr>
          <a:lstStyle/>
          <a:p>
            <a:pPr marL="0" indent="0" algn="ctr">
              <a:buNone/>
            </a:pPr>
            <a:r>
              <a:rPr lang="en-US" sz="2800" b="1" dirty="0" smtClean="0"/>
              <a:t>By the end of the lesson, students will be able to:</a:t>
            </a:r>
          </a:p>
          <a:p>
            <a:pPr marL="0" indent="0" algn="ctr">
              <a:buNone/>
            </a:pPr>
            <a:endParaRPr lang="en-US" sz="2800" b="1" dirty="0" smtClean="0"/>
          </a:p>
          <a:p>
            <a:pPr marL="0" indent="0" algn="ctr">
              <a:buNone/>
            </a:pPr>
            <a:r>
              <a:rPr lang="en-US" b="1" dirty="0" smtClean="0"/>
              <a:t>Review and peer edit the work of another student, looking for errors in spelling, grammar, citation and content through multiple read-throughs and using a prepared edit/review sheet. </a:t>
            </a:r>
          </a:p>
          <a:p>
            <a:pPr marL="0" indent="0" algn="ctr">
              <a:buNone/>
            </a:pPr>
            <a:endParaRPr lang="en-US" b="1" dirty="0"/>
          </a:p>
          <a:p>
            <a:pPr marL="0" indent="0" algn="ctr">
              <a:buNone/>
            </a:pPr>
            <a:r>
              <a:rPr lang="en-US" sz="2800" b="1" dirty="0" smtClean="0"/>
              <a:t>CCSS.ELA-LITERACY.W.9-10.5</a:t>
            </a:r>
            <a:endParaRPr lang="en-US" sz="2800" b="1" dirty="0"/>
          </a:p>
        </p:txBody>
      </p:sp>
    </p:spTree>
    <p:extLst>
      <p:ext uri="{BB962C8B-B14F-4D97-AF65-F5344CB8AC3E}">
        <p14:creationId xmlns:p14="http://schemas.microsoft.com/office/powerpoint/2010/main" val="152906637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Peer Review/Edit</a:t>
            </a:r>
            <a:endParaRPr lang="en-US" b="1" dirty="0"/>
          </a:p>
        </p:txBody>
      </p:sp>
      <p:sp>
        <p:nvSpPr>
          <p:cNvPr id="3" name="Content Placeholder 2"/>
          <p:cNvSpPr>
            <a:spLocks noGrp="1"/>
          </p:cNvSpPr>
          <p:nvPr>
            <p:ph idx="1"/>
          </p:nvPr>
        </p:nvSpPr>
        <p:spPr>
          <a:xfrm>
            <a:off x="457200" y="914400"/>
            <a:ext cx="8229600" cy="5715000"/>
          </a:xfrm>
        </p:spPr>
        <p:txBody>
          <a:bodyPr>
            <a:normAutofit lnSpcReduction="10000"/>
          </a:bodyPr>
          <a:lstStyle/>
          <a:p>
            <a:r>
              <a:rPr lang="en-US" b="1" dirty="0" smtClean="0"/>
              <a:t>Today, you will be reviewing and helping to edit a partner’s rough draft. You will be using the review/edit forms given.</a:t>
            </a:r>
          </a:p>
          <a:p>
            <a:r>
              <a:rPr lang="en-US" b="1" dirty="0" smtClean="0"/>
              <a:t>You will be reading through your partner’s work several times; each time with a different focus.</a:t>
            </a:r>
          </a:p>
          <a:p>
            <a:r>
              <a:rPr lang="en-US" b="1" dirty="0" smtClean="0"/>
              <a:t>Please be as careful and attentive to their work as you would hope they would be to yours! </a:t>
            </a:r>
          </a:p>
          <a:p>
            <a:r>
              <a:rPr lang="en-US" b="1" dirty="0" smtClean="0"/>
              <a:t>REMEMBER…YOU COULD SAVE THEIR GRADE AND THEY COULD SAVE YOURS!</a:t>
            </a:r>
            <a:endParaRPr lang="en-US" b="1" dirty="0"/>
          </a:p>
        </p:txBody>
      </p:sp>
    </p:spTree>
    <p:extLst>
      <p:ext uri="{BB962C8B-B14F-4D97-AF65-F5344CB8AC3E}">
        <p14:creationId xmlns:p14="http://schemas.microsoft.com/office/powerpoint/2010/main" val="1811289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Peer Review/Edit</a:t>
            </a:r>
            <a:endParaRPr lang="en-US" b="1" dirty="0"/>
          </a:p>
        </p:txBody>
      </p:sp>
      <p:sp>
        <p:nvSpPr>
          <p:cNvPr id="3" name="Content Placeholder 2"/>
          <p:cNvSpPr>
            <a:spLocks noGrp="1"/>
          </p:cNvSpPr>
          <p:nvPr>
            <p:ph idx="1"/>
          </p:nvPr>
        </p:nvSpPr>
        <p:spPr>
          <a:xfrm>
            <a:off x="457200" y="914400"/>
            <a:ext cx="8229600" cy="5715000"/>
          </a:xfrm>
        </p:spPr>
        <p:txBody>
          <a:bodyPr>
            <a:normAutofit fontScale="92500" lnSpcReduction="20000"/>
          </a:bodyPr>
          <a:lstStyle/>
          <a:p>
            <a:r>
              <a:rPr lang="en-US" b="1" dirty="0" smtClean="0"/>
              <a:t>Step 1 – Initial Read</a:t>
            </a:r>
          </a:p>
          <a:p>
            <a:pPr lvl="1"/>
            <a:r>
              <a:rPr lang="en-US" b="1" dirty="0" smtClean="0"/>
              <a:t>Read through their essay and answer the first two questions.</a:t>
            </a:r>
          </a:p>
          <a:p>
            <a:pPr lvl="2"/>
            <a:r>
              <a:rPr lang="en-US" b="1" dirty="0"/>
              <a:t>Does it seem to be complete? YES     </a:t>
            </a:r>
            <a:r>
              <a:rPr lang="en-US" b="1" dirty="0" smtClean="0"/>
              <a:t>NO</a:t>
            </a:r>
          </a:p>
          <a:p>
            <a:pPr lvl="2"/>
            <a:r>
              <a:rPr lang="en-US" b="1" dirty="0" smtClean="0"/>
              <a:t>Does </a:t>
            </a:r>
            <a:r>
              <a:rPr lang="en-US" b="1" dirty="0"/>
              <a:t>it make sense? YES    </a:t>
            </a:r>
            <a:r>
              <a:rPr lang="en-US" b="1" dirty="0" smtClean="0"/>
              <a:t>NO</a:t>
            </a:r>
          </a:p>
          <a:p>
            <a:pPr lvl="1"/>
            <a:r>
              <a:rPr lang="en-US" b="1" dirty="0" smtClean="0"/>
              <a:t>Now read it through a second time. This time be looking for:</a:t>
            </a:r>
          </a:p>
          <a:p>
            <a:pPr lvl="2"/>
            <a:r>
              <a:rPr lang="en-US" b="1" dirty="0"/>
              <a:t>E</a:t>
            </a:r>
            <a:r>
              <a:rPr lang="en-US" b="1" dirty="0" smtClean="0"/>
              <a:t>rrors </a:t>
            </a:r>
            <a:r>
              <a:rPr lang="en-US" b="1" dirty="0"/>
              <a:t>in capitalization</a:t>
            </a:r>
            <a:r>
              <a:rPr lang="en-US" b="1" dirty="0" smtClean="0"/>
              <a:t>? (</a:t>
            </a:r>
            <a:r>
              <a:rPr lang="en-US" b="1" dirty="0"/>
              <a:t>HIGHLIGHT THOSE ERRORS IN GREEN)</a:t>
            </a:r>
          </a:p>
          <a:p>
            <a:pPr lvl="2"/>
            <a:r>
              <a:rPr lang="en-US" b="1" dirty="0"/>
              <a:t>E</a:t>
            </a:r>
            <a:r>
              <a:rPr lang="en-US" b="1" dirty="0" smtClean="0"/>
              <a:t>rrors </a:t>
            </a:r>
            <a:r>
              <a:rPr lang="en-US" b="1" dirty="0"/>
              <a:t>in punctuation? </a:t>
            </a:r>
            <a:r>
              <a:rPr lang="en-US" b="1" dirty="0" smtClean="0"/>
              <a:t>(</a:t>
            </a:r>
            <a:r>
              <a:rPr lang="en-US" b="1" dirty="0"/>
              <a:t>HIGHLIGHT THOSE ERRORS IN YELLOW)</a:t>
            </a:r>
          </a:p>
          <a:p>
            <a:pPr lvl="2"/>
            <a:r>
              <a:rPr lang="en-US" b="1" dirty="0"/>
              <a:t>E</a:t>
            </a:r>
            <a:r>
              <a:rPr lang="en-US" b="1" dirty="0" smtClean="0"/>
              <a:t>rrors </a:t>
            </a:r>
            <a:r>
              <a:rPr lang="en-US" b="1" dirty="0"/>
              <a:t>in spelling</a:t>
            </a:r>
            <a:r>
              <a:rPr lang="en-US" b="1" dirty="0" smtClean="0"/>
              <a:t>? (</a:t>
            </a:r>
            <a:r>
              <a:rPr lang="en-US" b="1" dirty="0"/>
              <a:t>HIGHLIGHT THOSE ERRORS IN RED)</a:t>
            </a:r>
          </a:p>
          <a:p>
            <a:pPr lvl="2"/>
            <a:r>
              <a:rPr lang="en-US" b="1" dirty="0"/>
              <a:t>F</a:t>
            </a:r>
            <a:r>
              <a:rPr lang="en-US" b="1" dirty="0" smtClean="0"/>
              <a:t>irst </a:t>
            </a:r>
            <a:r>
              <a:rPr lang="en-US" b="1" dirty="0"/>
              <a:t>or second person language? </a:t>
            </a:r>
            <a:r>
              <a:rPr lang="en-US" b="1" dirty="0" smtClean="0"/>
              <a:t>(</a:t>
            </a:r>
            <a:r>
              <a:rPr lang="en-US" b="1" dirty="0"/>
              <a:t>HIGHLIGHT THOSE ERRORS IN BLUE)</a:t>
            </a:r>
          </a:p>
          <a:p>
            <a:pPr lvl="2"/>
            <a:r>
              <a:rPr lang="en-US" b="1" dirty="0"/>
              <a:t>S</a:t>
            </a:r>
            <a:r>
              <a:rPr lang="en-US" b="1" dirty="0" smtClean="0"/>
              <a:t>entence </a:t>
            </a:r>
            <a:r>
              <a:rPr lang="en-US" b="1" dirty="0"/>
              <a:t>fragments or run-on sentences? </a:t>
            </a:r>
            <a:r>
              <a:rPr lang="en-US" b="1" dirty="0" smtClean="0"/>
              <a:t>(</a:t>
            </a:r>
            <a:r>
              <a:rPr lang="en-US" b="1" dirty="0"/>
              <a:t>UNDERLINE THOSE SENTENCES)</a:t>
            </a:r>
          </a:p>
          <a:p>
            <a:pPr lvl="2"/>
            <a:endParaRPr lang="en-US" b="1" dirty="0"/>
          </a:p>
          <a:p>
            <a:pPr lvl="2"/>
            <a:endParaRPr lang="en-US" b="1" dirty="0"/>
          </a:p>
        </p:txBody>
      </p:sp>
    </p:spTree>
    <p:extLst>
      <p:ext uri="{BB962C8B-B14F-4D97-AF65-F5344CB8AC3E}">
        <p14:creationId xmlns:p14="http://schemas.microsoft.com/office/powerpoint/2010/main" val="1049616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Peer Review/Edit</a:t>
            </a:r>
            <a:endParaRPr lang="en-US" b="1" dirty="0"/>
          </a:p>
        </p:txBody>
      </p:sp>
      <p:sp>
        <p:nvSpPr>
          <p:cNvPr id="3" name="Content Placeholder 2"/>
          <p:cNvSpPr>
            <a:spLocks noGrp="1"/>
          </p:cNvSpPr>
          <p:nvPr>
            <p:ph idx="1"/>
          </p:nvPr>
        </p:nvSpPr>
        <p:spPr>
          <a:xfrm>
            <a:off x="457200" y="762000"/>
            <a:ext cx="8229600" cy="5715000"/>
          </a:xfrm>
        </p:spPr>
        <p:txBody>
          <a:bodyPr>
            <a:normAutofit fontScale="92500"/>
          </a:bodyPr>
          <a:lstStyle/>
          <a:p>
            <a:r>
              <a:rPr lang="en-US" b="1" dirty="0" smtClean="0"/>
              <a:t>Step 2 – Content Read</a:t>
            </a:r>
          </a:p>
          <a:p>
            <a:pPr lvl="1"/>
            <a:r>
              <a:rPr lang="en-US" b="1" dirty="0" smtClean="0"/>
              <a:t>Read through their essay again. This time focus on the questions in part 2 of the worksheet.</a:t>
            </a:r>
          </a:p>
          <a:p>
            <a:pPr lvl="2"/>
            <a:r>
              <a:rPr lang="en-US" b="1" dirty="0"/>
              <a:t>Did they give an effective synopsis of BOTH STORIES</a:t>
            </a:r>
            <a:r>
              <a:rPr lang="en-US" b="1" dirty="0" smtClean="0"/>
              <a:t>?</a:t>
            </a:r>
          </a:p>
          <a:p>
            <a:pPr lvl="2"/>
            <a:r>
              <a:rPr lang="en-US" b="1" dirty="0"/>
              <a:t>Did they effectively DISCUSS  </a:t>
            </a:r>
            <a:r>
              <a:rPr lang="en-US" b="1" dirty="0" smtClean="0"/>
              <a:t>THREE SIMILARITIES </a:t>
            </a:r>
            <a:r>
              <a:rPr lang="en-US" b="1" dirty="0"/>
              <a:t>BETWEEN THE TWO STORIES</a:t>
            </a:r>
            <a:r>
              <a:rPr lang="en-US" b="1" dirty="0" smtClean="0"/>
              <a:t>?</a:t>
            </a:r>
          </a:p>
          <a:p>
            <a:pPr lvl="2"/>
            <a:r>
              <a:rPr lang="en-US" b="1" dirty="0"/>
              <a:t>Did they effectively DISCUSS THREE DIFFERENCES BETWEEN THE TWO STORIES</a:t>
            </a:r>
            <a:r>
              <a:rPr lang="en-US" b="1" dirty="0" smtClean="0"/>
              <a:t>?</a:t>
            </a:r>
          </a:p>
          <a:p>
            <a:pPr lvl="2"/>
            <a:r>
              <a:rPr lang="en-US" b="1" dirty="0"/>
              <a:t>Did they effectively DISCUSS MOTIVATIONS of the CHARACTER(S) in BOTH stories</a:t>
            </a:r>
            <a:r>
              <a:rPr lang="en-US" b="1" dirty="0" smtClean="0"/>
              <a:t>?</a:t>
            </a:r>
          </a:p>
          <a:p>
            <a:pPr lvl="2"/>
            <a:r>
              <a:rPr lang="en-US" b="1" dirty="0"/>
              <a:t>Did they effectively DISCUSS CONSEQUENCES of the characters’ ACTIONS AND/OR WISHES</a:t>
            </a:r>
            <a:r>
              <a:rPr lang="en-US" b="1" dirty="0" smtClean="0"/>
              <a:t>?</a:t>
            </a:r>
          </a:p>
          <a:p>
            <a:pPr lvl="1"/>
            <a:r>
              <a:rPr lang="en-US" b="1" dirty="0" smtClean="0"/>
              <a:t>If you answered NO to any of those questions, leave them a note explaining what you think they missed.</a:t>
            </a:r>
            <a:endParaRPr lang="en-US" b="1" dirty="0"/>
          </a:p>
          <a:p>
            <a:pPr lvl="2"/>
            <a:endParaRPr lang="en-US" b="1" dirty="0"/>
          </a:p>
          <a:p>
            <a:pPr lvl="2"/>
            <a:endParaRPr lang="en-US" b="1" dirty="0"/>
          </a:p>
        </p:txBody>
      </p:sp>
    </p:spTree>
    <p:extLst>
      <p:ext uri="{BB962C8B-B14F-4D97-AF65-F5344CB8AC3E}">
        <p14:creationId xmlns:p14="http://schemas.microsoft.com/office/powerpoint/2010/main" val="123723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Peer Review/Edit</a:t>
            </a:r>
            <a:endParaRPr lang="en-US" b="1" dirty="0"/>
          </a:p>
        </p:txBody>
      </p:sp>
      <p:sp>
        <p:nvSpPr>
          <p:cNvPr id="3" name="Content Placeholder 2"/>
          <p:cNvSpPr>
            <a:spLocks noGrp="1"/>
          </p:cNvSpPr>
          <p:nvPr>
            <p:ph idx="1"/>
          </p:nvPr>
        </p:nvSpPr>
        <p:spPr>
          <a:xfrm>
            <a:off x="457200" y="762000"/>
            <a:ext cx="8229600" cy="5715000"/>
          </a:xfrm>
        </p:spPr>
        <p:txBody>
          <a:bodyPr>
            <a:normAutofit/>
          </a:bodyPr>
          <a:lstStyle/>
          <a:p>
            <a:r>
              <a:rPr lang="en-US" b="1" dirty="0" smtClean="0"/>
              <a:t>Step 3 – CITATIONS</a:t>
            </a:r>
          </a:p>
          <a:p>
            <a:pPr lvl="1"/>
            <a:r>
              <a:rPr lang="en-US" b="1" dirty="0"/>
              <a:t>FAILURE TO CITE PROPERLY COULD COST YOUR PARTNER THEIR GRADE! </a:t>
            </a:r>
            <a:endParaRPr lang="en-US" b="1" dirty="0" smtClean="0"/>
          </a:p>
          <a:p>
            <a:pPr lvl="1"/>
            <a:r>
              <a:rPr lang="en-US" b="1" dirty="0" smtClean="0"/>
              <a:t>READ </a:t>
            </a:r>
            <a:r>
              <a:rPr lang="en-US" b="1" dirty="0"/>
              <a:t>BACK THROUGH LOOKING FOR ANY INFORMATION THAT LOOKS LIKE IT CAME FROM A SOURCE. </a:t>
            </a:r>
            <a:endParaRPr lang="en-US" b="1" dirty="0" smtClean="0"/>
          </a:p>
          <a:p>
            <a:pPr lvl="1"/>
            <a:r>
              <a:rPr lang="en-US" b="1" dirty="0" smtClean="0"/>
              <a:t>IF </a:t>
            </a:r>
            <a:r>
              <a:rPr lang="en-US" b="1" dirty="0"/>
              <a:t>YOU SEE ANYTHING THAT LOOKS LIKE IT SHOULD BE CITED AND ISN’T, HIGHLIGHT THOSE SENTENCES IN PINK</a:t>
            </a:r>
            <a:r>
              <a:rPr lang="en-US" b="1" dirty="0" smtClean="0"/>
              <a:t>!!!</a:t>
            </a:r>
            <a:endParaRPr lang="en-US" b="1" dirty="0"/>
          </a:p>
          <a:p>
            <a:pPr lvl="2"/>
            <a:endParaRPr lang="en-US" b="1" dirty="0"/>
          </a:p>
          <a:p>
            <a:pPr lvl="2"/>
            <a:endParaRPr lang="en-US" b="1" dirty="0"/>
          </a:p>
        </p:txBody>
      </p:sp>
    </p:spTree>
    <p:extLst>
      <p:ext uri="{BB962C8B-B14F-4D97-AF65-F5344CB8AC3E}">
        <p14:creationId xmlns:p14="http://schemas.microsoft.com/office/powerpoint/2010/main" val="259520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Peer Review/Edit</a:t>
            </a:r>
            <a:endParaRPr lang="en-US" b="1" dirty="0"/>
          </a:p>
        </p:txBody>
      </p:sp>
      <p:sp>
        <p:nvSpPr>
          <p:cNvPr id="3" name="Content Placeholder 2"/>
          <p:cNvSpPr>
            <a:spLocks noGrp="1"/>
          </p:cNvSpPr>
          <p:nvPr>
            <p:ph idx="1"/>
          </p:nvPr>
        </p:nvSpPr>
        <p:spPr>
          <a:xfrm>
            <a:off x="457200" y="762000"/>
            <a:ext cx="8229600" cy="5715000"/>
          </a:xfrm>
        </p:spPr>
        <p:txBody>
          <a:bodyPr>
            <a:normAutofit/>
          </a:bodyPr>
          <a:lstStyle/>
          <a:p>
            <a:r>
              <a:rPr lang="en-US" b="1" dirty="0" smtClean="0"/>
              <a:t>Step 4 – General Notes</a:t>
            </a:r>
          </a:p>
          <a:p>
            <a:pPr lvl="1"/>
            <a:r>
              <a:rPr lang="en-US" b="1" dirty="0"/>
              <a:t>Leave your partner notes about anything you noticed that you think they could improve upon: </a:t>
            </a:r>
            <a:endParaRPr lang="en-US" b="1" dirty="0" smtClean="0"/>
          </a:p>
          <a:p>
            <a:pPr lvl="2"/>
            <a:r>
              <a:rPr lang="en-US" b="1" dirty="0"/>
              <a:t>U</a:t>
            </a:r>
            <a:r>
              <a:rPr lang="en-US" b="1" dirty="0" smtClean="0"/>
              <a:t>nclear wording</a:t>
            </a:r>
          </a:p>
          <a:p>
            <a:pPr lvl="2"/>
            <a:r>
              <a:rPr lang="en-US" b="1" dirty="0"/>
              <a:t>C</a:t>
            </a:r>
            <a:r>
              <a:rPr lang="en-US" b="1" dirty="0" smtClean="0"/>
              <a:t>onfusing sentences</a:t>
            </a:r>
          </a:p>
          <a:p>
            <a:pPr lvl="2"/>
            <a:r>
              <a:rPr lang="en-US" b="1" dirty="0"/>
              <a:t>I</a:t>
            </a:r>
            <a:r>
              <a:rPr lang="en-US" b="1" dirty="0" smtClean="0"/>
              <a:t>ncorrect </a:t>
            </a:r>
            <a:r>
              <a:rPr lang="en-US" b="1" dirty="0"/>
              <a:t>information from the </a:t>
            </a:r>
            <a:r>
              <a:rPr lang="en-US" b="1" dirty="0" smtClean="0"/>
              <a:t>story (</a:t>
            </a:r>
            <a:r>
              <a:rPr lang="en-US" b="1" dirty="0" err="1" smtClean="0"/>
              <a:t>eg</a:t>
            </a:r>
            <a:r>
              <a:rPr lang="en-US" b="1" dirty="0" smtClean="0"/>
              <a:t>: wrong </a:t>
            </a:r>
            <a:r>
              <a:rPr lang="en-US" b="1" dirty="0"/>
              <a:t>character </a:t>
            </a:r>
            <a:r>
              <a:rPr lang="en-US" b="1" dirty="0" smtClean="0"/>
              <a:t>named)</a:t>
            </a:r>
          </a:p>
          <a:p>
            <a:pPr lvl="2"/>
            <a:r>
              <a:rPr lang="en-US" b="1" dirty="0"/>
              <a:t>A</a:t>
            </a:r>
            <a:r>
              <a:rPr lang="en-US" b="1" dirty="0" smtClean="0"/>
              <a:t>nything </a:t>
            </a:r>
            <a:r>
              <a:rPr lang="en-US" b="1" dirty="0"/>
              <a:t>else you see that you think needs attention.</a:t>
            </a:r>
          </a:p>
          <a:p>
            <a:pPr lvl="2"/>
            <a:endParaRPr lang="en-US" b="1" dirty="0"/>
          </a:p>
          <a:p>
            <a:pPr lvl="2"/>
            <a:endParaRPr lang="en-US" b="1" dirty="0"/>
          </a:p>
        </p:txBody>
      </p:sp>
    </p:spTree>
    <p:extLst>
      <p:ext uri="{BB962C8B-B14F-4D97-AF65-F5344CB8AC3E}">
        <p14:creationId xmlns:p14="http://schemas.microsoft.com/office/powerpoint/2010/main" val="57034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Peer Review/Edit</a:t>
            </a:r>
            <a:endParaRPr lang="en-US" b="1" dirty="0"/>
          </a:p>
        </p:txBody>
      </p:sp>
      <p:sp>
        <p:nvSpPr>
          <p:cNvPr id="3" name="Content Placeholder 2"/>
          <p:cNvSpPr>
            <a:spLocks noGrp="1"/>
          </p:cNvSpPr>
          <p:nvPr>
            <p:ph idx="1"/>
          </p:nvPr>
        </p:nvSpPr>
        <p:spPr>
          <a:xfrm>
            <a:off x="457200" y="762000"/>
            <a:ext cx="8229600" cy="5715000"/>
          </a:xfrm>
        </p:spPr>
        <p:txBody>
          <a:bodyPr>
            <a:normAutofit/>
          </a:bodyPr>
          <a:lstStyle/>
          <a:p>
            <a:r>
              <a:rPr lang="en-US" b="1" dirty="0" smtClean="0"/>
              <a:t>Step 5 – Conversation</a:t>
            </a:r>
          </a:p>
          <a:p>
            <a:pPr lvl="1"/>
            <a:r>
              <a:rPr lang="en-US" b="1" dirty="0" smtClean="0"/>
              <a:t>Take the next few minutes and TALK to your partner about the things you noted in their writing. </a:t>
            </a:r>
          </a:p>
          <a:p>
            <a:pPr lvl="1"/>
            <a:r>
              <a:rPr lang="en-US" b="1" dirty="0" smtClean="0"/>
              <a:t>Point out those things that you feel are CRITICAL to them getting a better grade!</a:t>
            </a:r>
            <a:endParaRPr lang="en-US" b="1" dirty="0"/>
          </a:p>
          <a:p>
            <a:pPr lvl="2"/>
            <a:endParaRPr lang="en-US" b="1" dirty="0"/>
          </a:p>
          <a:p>
            <a:pPr lvl="2"/>
            <a:endParaRPr lang="en-US" b="1" dirty="0"/>
          </a:p>
        </p:txBody>
      </p:sp>
    </p:spTree>
    <p:extLst>
      <p:ext uri="{BB962C8B-B14F-4D97-AF65-F5344CB8AC3E}">
        <p14:creationId xmlns:p14="http://schemas.microsoft.com/office/powerpoint/2010/main" val="324692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a:bodyPr>
          <a:lstStyle/>
          <a:p>
            <a:r>
              <a:rPr lang="en-US" b="1" dirty="0" smtClean="0"/>
              <a:t>HOMEWORK</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4800" b="1" dirty="0" smtClean="0"/>
              <a:t>Your FINAL DRAFT should be </a:t>
            </a:r>
          </a:p>
          <a:p>
            <a:pPr marL="0" indent="0" algn="ctr">
              <a:buNone/>
            </a:pPr>
            <a:r>
              <a:rPr lang="en-US" sz="4800" b="1" dirty="0" smtClean="0"/>
              <a:t>COMPLETED and SUBMITTED </a:t>
            </a:r>
          </a:p>
          <a:p>
            <a:pPr marL="0" indent="0" algn="ctr">
              <a:buNone/>
            </a:pPr>
            <a:r>
              <a:rPr lang="en-US" sz="4800" b="1" dirty="0" smtClean="0"/>
              <a:t>BY 7:00 A.M.</a:t>
            </a:r>
          </a:p>
          <a:p>
            <a:pPr marL="0" indent="0" algn="ctr">
              <a:buNone/>
            </a:pPr>
            <a:r>
              <a:rPr lang="en-US" sz="4800" b="1" dirty="0" smtClean="0"/>
              <a:t>TOMORROW!</a:t>
            </a:r>
            <a:endParaRPr lang="en-US" sz="4800" b="1" dirty="0"/>
          </a:p>
        </p:txBody>
      </p:sp>
    </p:spTree>
    <p:extLst>
      <p:ext uri="{BB962C8B-B14F-4D97-AF65-F5344CB8AC3E}">
        <p14:creationId xmlns:p14="http://schemas.microsoft.com/office/powerpoint/2010/main" val="84856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fontScale="90000"/>
          </a:bodyPr>
          <a:lstStyle/>
          <a:p>
            <a:r>
              <a:rPr lang="en-US" b="1" dirty="0" smtClean="0"/>
              <a:t>What, of This Goldfish, Do You Wish?</a:t>
            </a:r>
            <a:endParaRPr lang="en-US" b="1" dirty="0"/>
          </a:p>
        </p:txBody>
      </p:sp>
      <p:sp>
        <p:nvSpPr>
          <p:cNvPr id="3" name="Content Placeholder 2"/>
          <p:cNvSpPr>
            <a:spLocks noGrp="1"/>
          </p:cNvSpPr>
          <p:nvPr>
            <p:ph idx="1"/>
          </p:nvPr>
        </p:nvSpPr>
        <p:spPr>
          <a:xfrm>
            <a:off x="457200" y="990600"/>
            <a:ext cx="8229600" cy="5638800"/>
          </a:xfrm>
        </p:spPr>
        <p:txBody>
          <a:bodyPr/>
          <a:lstStyle/>
          <a:p>
            <a:pPr marL="0" indent="0" algn="ctr">
              <a:buNone/>
            </a:pPr>
            <a:r>
              <a:rPr lang="en-US" b="1" u="sng" dirty="0" smtClean="0"/>
              <a:t>Let’s Get Started</a:t>
            </a:r>
          </a:p>
          <a:p>
            <a:r>
              <a:rPr lang="en-US" b="1" dirty="0" smtClean="0"/>
              <a:t>Open up your digital textbook and navigate to page 3.</a:t>
            </a:r>
          </a:p>
          <a:p>
            <a:r>
              <a:rPr lang="en-US" b="1" dirty="0" smtClean="0"/>
              <a:t>Let’s look at the background information on the author, </a:t>
            </a:r>
            <a:r>
              <a:rPr lang="en-US" b="1" dirty="0" err="1" smtClean="0"/>
              <a:t>Etgar</a:t>
            </a:r>
            <a:r>
              <a:rPr lang="en-US" b="1" dirty="0" smtClean="0"/>
              <a:t> </a:t>
            </a:r>
            <a:r>
              <a:rPr lang="en-US" b="1" dirty="0" err="1" smtClean="0"/>
              <a:t>Keret</a:t>
            </a:r>
            <a:r>
              <a:rPr lang="en-US" b="1" dirty="0" smtClean="0"/>
              <a:t>.</a:t>
            </a:r>
          </a:p>
          <a:p>
            <a:r>
              <a:rPr lang="en-US" b="1" dirty="0" smtClean="0"/>
              <a:t>Now let’s read…</a:t>
            </a:r>
            <a:endParaRPr lang="en-US" b="1" dirty="0"/>
          </a:p>
        </p:txBody>
      </p:sp>
    </p:spTree>
    <p:extLst>
      <p:ext uri="{BB962C8B-B14F-4D97-AF65-F5344CB8AC3E}">
        <p14:creationId xmlns:p14="http://schemas.microsoft.com/office/powerpoint/2010/main" val="1047580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720436"/>
          </a:xfrm>
        </p:spPr>
        <p:txBody>
          <a:bodyPr>
            <a:normAutofit fontScale="90000"/>
          </a:bodyPr>
          <a:lstStyle/>
          <a:p>
            <a:r>
              <a:rPr lang="en-US" b="1" dirty="0" smtClean="0"/>
              <a:t>Exit Ticket</a:t>
            </a:r>
            <a:endParaRPr lang="en-US" b="1" dirty="0"/>
          </a:p>
        </p:txBody>
      </p:sp>
      <p:sp>
        <p:nvSpPr>
          <p:cNvPr id="5" name="Content Placeholder 4"/>
          <p:cNvSpPr>
            <a:spLocks noGrp="1"/>
          </p:cNvSpPr>
          <p:nvPr>
            <p:ph idx="1"/>
          </p:nvPr>
        </p:nvSpPr>
        <p:spPr>
          <a:xfrm>
            <a:off x="457200" y="1143000"/>
            <a:ext cx="8229600" cy="4953000"/>
          </a:xfrm>
        </p:spPr>
        <p:txBody>
          <a:bodyPr>
            <a:normAutofit/>
          </a:bodyPr>
          <a:lstStyle/>
          <a:p>
            <a:pPr marL="0" indent="0" algn="ctr">
              <a:buNone/>
            </a:pPr>
            <a:r>
              <a:rPr lang="en-US" sz="4000" b="1" dirty="0" smtClean="0"/>
              <a:t>Do you feel like the peer review/edit process was helpful to you and your essay? Which part do you think helped the most? Why?</a:t>
            </a:r>
            <a:endParaRPr lang="en-US" sz="2800" b="1" dirty="0"/>
          </a:p>
        </p:txBody>
      </p:sp>
      <p:sp>
        <p:nvSpPr>
          <p:cNvPr id="6" name="TextBox 5"/>
          <p:cNvSpPr txBox="1"/>
          <p:nvPr/>
        </p:nvSpPr>
        <p:spPr>
          <a:xfrm>
            <a:off x="7162800" y="381000"/>
            <a:ext cx="1295400" cy="381000"/>
          </a:xfrm>
          <a:prstGeom prst="rect">
            <a:avLst/>
          </a:prstGeom>
          <a:noFill/>
        </p:spPr>
        <p:txBody>
          <a:bodyPr wrap="square" rtlCol="0">
            <a:spAutoFit/>
          </a:bodyPr>
          <a:lstStyle/>
          <a:p>
            <a:pPr algn="ctr"/>
            <a:r>
              <a:rPr lang="en-US" b="1" dirty="0" smtClean="0">
                <a:solidFill>
                  <a:prstClr val="black"/>
                </a:solidFill>
              </a:rPr>
              <a:t>9/14/16</a:t>
            </a:r>
            <a:endParaRPr lang="en-US" b="1" dirty="0">
              <a:solidFill>
                <a:prstClr val="black"/>
              </a:solidFill>
            </a:endParaRPr>
          </a:p>
        </p:txBody>
      </p:sp>
    </p:spTree>
    <p:extLst>
      <p:ext uri="{BB962C8B-B14F-4D97-AF65-F5344CB8AC3E}">
        <p14:creationId xmlns:p14="http://schemas.microsoft.com/office/powerpoint/2010/main" val="105257021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Parentheticals</a:t>
            </a:r>
            <a:endParaRPr lang="en-US" b="1" dirty="0"/>
          </a:p>
        </p:txBody>
      </p:sp>
      <p:sp>
        <p:nvSpPr>
          <p:cNvPr id="3" name="Content Placeholder 2"/>
          <p:cNvSpPr>
            <a:spLocks noGrp="1"/>
          </p:cNvSpPr>
          <p:nvPr>
            <p:ph idx="1"/>
          </p:nvPr>
        </p:nvSpPr>
        <p:spPr/>
        <p:txBody>
          <a:bodyPr/>
          <a:lstStyle/>
          <a:p>
            <a:r>
              <a:rPr lang="en-US" b="1" dirty="0" smtClean="0"/>
              <a:t>For </a:t>
            </a:r>
            <a:r>
              <a:rPr lang="en-US" b="1" i="1" dirty="0" smtClean="0"/>
              <a:t>Goldfish</a:t>
            </a:r>
            <a:endParaRPr lang="en-US" b="1" dirty="0" smtClean="0"/>
          </a:p>
          <a:p>
            <a:pPr marL="0" indent="0">
              <a:buNone/>
            </a:pPr>
            <a:r>
              <a:rPr lang="en-US" i="1" dirty="0" smtClean="0"/>
              <a:t>          </a:t>
            </a:r>
            <a:r>
              <a:rPr lang="en-US" dirty="0" smtClean="0"/>
              <a:t>(</a:t>
            </a:r>
            <a:r>
              <a:rPr lang="en-US" dirty="0" err="1" smtClean="0"/>
              <a:t>Keret</a:t>
            </a:r>
            <a:r>
              <a:rPr lang="en-US" dirty="0" smtClean="0"/>
              <a:t> 6)</a:t>
            </a:r>
          </a:p>
          <a:p>
            <a:r>
              <a:rPr lang="en-US" b="1" dirty="0" smtClean="0"/>
              <a:t>For other stories</a:t>
            </a:r>
          </a:p>
          <a:p>
            <a:pPr marL="0" indent="0">
              <a:buNone/>
            </a:pPr>
            <a:r>
              <a:rPr lang="en-US" i="1" dirty="0"/>
              <a:t>	</a:t>
            </a:r>
            <a:r>
              <a:rPr lang="en-US" dirty="0" smtClean="0"/>
              <a:t>(</a:t>
            </a:r>
            <a:r>
              <a:rPr lang="en-US" dirty="0" err="1" smtClean="0"/>
              <a:t>Gorog</a:t>
            </a:r>
            <a:r>
              <a:rPr lang="en-US" dirty="0" smtClean="0"/>
              <a:t> para 7)	</a:t>
            </a:r>
          </a:p>
          <a:p>
            <a:pPr marL="0" indent="0">
              <a:buNone/>
            </a:pPr>
            <a:r>
              <a:rPr lang="en-US" dirty="0"/>
              <a:t>	</a:t>
            </a:r>
            <a:r>
              <a:rPr lang="en-US" dirty="0" smtClean="0"/>
              <a:t>(“Three” para 12)</a:t>
            </a:r>
          </a:p>
          <a:p>
            <a:pPr marL="0" indent="0">
              <a:buNone/>
            </a:pPr>
            <a:r>
              <a:rPr lang="en-US" dirty="0"/>
              <a:t>	</a:t>
            </a:r>
            <a:r>
              <a:rPr lang="en-US" dirty="0" smtClean="0"/>
              <a:t>(“Woodcutter’s” para 3)</a:t>
            </a:r>
          </a:p>
          <a:p>
            <a:pPr marL="0" indent="0">
              <a:buNone/>
            </a:pPr>
            <a:r>
              <a:rPr lang="en-US" dirty="0"/>
              <a:t>	</a:t>
            </a:r>
            <a:r>
              <a:rPr lang="en-US" dirty="0" smtClean="0"/>
              <a:t>(“Fisherman’s” para 22) </a:t>
            </a:r>
          </a:p>
        </p:txBody>
      </p:sp>
    </p:spTree>
    <p:extLst>
      <p:ext uri="{BB962C8B-B14F-4D97-AF65-F5344CB8AC3E}">
        <p14:creationId xmlns:p14="http://schemas.microsoft.com/office/powerpoint/2010/main" val="183190484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Works Cited Entries</a:t>
            </a:r>
            <a:endParaRPr lang="en-US" b="1" dirty="0"/>
          </a:p>
        </p:txBody>
      </p:sp>
      <p:sp>
        <p:nvSpPr>
          <p:cNvPr id="3" name="Content Placeholder 2"/>
          <p:cNvSpPr>
            <a:spLocks noGrp="1"/>
          </p:cNvSpPr>
          <p:nvPr>
            <p:ph idx="1"/>
          </p:nvPr>
        </p:nvSpPr>
        <p:spPr/>
        <p:txBody>
          <a:bodyPr/>
          <a:lstStyle/>
          <a:p>
            <a:pPr marL="0" lvl="0" indent="0" defTabSz="457200" fontAlgn="base">
              <a:lnSpc>
                <a:spcPct val="200000"/>
              </a:lnSpc>
              <a:spcBef>
                <a:spcPct val="0"/>
              </a:spcBef>
              <a:spcAft>
                <a:spcPct val="0"/>
              </a:spcAft>
              <a:buNone/>
            </a:pPr>
            <a:r>
              <a:rPr lang="en-US" altLang="en-US" sz="1200" b="1" dirty="0" err="1" smtClean="0">
                <a:solidFill>
                  <a:prstClr val="black"/>
                </a:solidFill>
                <a:latin typeface="Times New Roman" panose="02020603050405020304" pitchFamily="18" charset="0"/>
                <a:ea typeface="MS PGothic" pitchFamily="34" charset="-128"/>
                <a:cs typeface="Times New Roman" panose="02020603050405020304" pitchFamily="18" charset="0"/>
              </a:rPr>
              <a:t>Keret</a:t>
            </a:r>
            <a:r>
              <a:rPr lang="en-US" altLang="en-US" sz="1200" b="1" dirty="0" smtClean="0">
                <a:solidFill>
                  <a:prstClr val="black"/>
                </a:solidFill>
                <a:latin typeface="Times New Roman" panose="02020603050405020304" pitchFamily="18" charset="0"/>
                <a:ea typeface="MS PGothic" pitchFamily="34" charset="-128"/>
                <a:cs typeface="Times New Roman" panose="02020603050405020304" pitchFamily="18" charset="0"/>
              </a:rPr>
              <a:t>, </a:t>
            </a:r>
            <a:r>
              <a:rPr lang="en-US" altLang="en-US" sz="1200" b="1" dirty="0" err="1" smtClean="0">
                <a:solidFill>
                  <a:prstClr val="black"/>
                </a:solidFill>
                <a:latin typeface="Times New Roman" panose="02020603050405020304" pitchFamily="18" charset="0"/>
                <a:ea typeface="MS PGothic" pitchFamily="34" charset="-128"/>
                <a:cs typeface="Times New Roman" panose="02020603050405020304" pitchFamily="18" charset="0"/>
              </a:rPr>
              <a:t>Etgar</a:t>
            </a:r>
            <a:r>
              <a:rPr lang="en-US" altLang="en-US" sz="1200" b="1" dirty="0" smtClean="0">
                <a:solidFill>
                  <a:prstClr val="black"/>
                </a:solidFill>
                <a:latin typeface="Times New Roman" panose="02020603050405020304" pitchFamily="18" charset="0"/>
                <a:ea typeface="MS PGothic" pitchFamily="34" charset="-128"/>
                <a:cs typeface="Times New Roman" panose="02020603050405020304" pitchFamily="18" charset="0"/>
              </a:rPr>
              <a:t>. “What, of This Goldfish, Would You Wish?” </a:t>
            </a:r>
            <a:r>
              <a:rPr lang="en-US" altLang="en-US" sz="1200" b="1" i="1" dirty="0" smtClean="0">
                <a:solidFill>
                  <a:prstClr val="black"/>
                </a:solidFill>
                <a:latin typeface="Times New Roman" panose="02020603050405020304" pitchFamily="18" charset="0"/>
                <a:ea typeface="MS PGothic" pitchFamily="34" charset="-128"/>
                <a:cs typeface="Times New Roman" panose="02020603050405020304" pitchFamily="18" charset="0"/>
              </a:rPr>
              <a:t>California Collections. </a:t>
            </a:r>
            <a:r>
              <a:rPr lang="en-US" altLang="en-US" sz="1200" b="1" dirty="0" smtClean="0">
                <a:solidFill>
                  <a:prstClr val="black"/>
                </a:solidFill>
                <a:latin typeface="Times New Roman" panose="02020603050405020304" pitchFamily="18" charset="0"/>
                <a:ea typeface="MS PGothic" pitchFamily="34" charset="-128"/>
                <a:cs typeface="Times New Roman" panose="02020603050405020304" pitchFamily="18" charset="0"/>
              </a:rPr>
              <a:t>Houghton Mifflin Harcourt, 2017</a:t>
            </a:r>
            <a:r>
              <a:rPr lang="en-US" altLang="en-US" sz="1200" b="1" dirty="0" smtClean="0">
                <a:latin typeface="Times New Roman" panose="02020603050405020304" pitchFamily="18" charset="0"/>
                <a:ea typeface="MS PGothic" pitchFamily="34" charset="-128"/>
                <a:cs typeface="Times New Roman" panose="02020603050405020304" pitchFamily="18" charset="0"/>
              </a:rPr>
              <a:t>. </a:t>
            </a:r>
          </a:p>
          <a:p>
            <a:pPr marL="0" lvl="0" indent="0" defTabSz="457200" fontAlgn="base">
              <a:lnSpc>
                <a:spcPct val="200000"/>
              </a:lnSpc>
              <a:spcBef>
                <a:spcPct val="0"/>
              </a:spcBef>
              <a:spcAft>
                <a:spcPct val="0"/>
              </a:spcAft>
              <a:buNone/>
            </a:pPr>
            <a:r>
              <a:rPr lang="en-US" altLang="en-US" sz="1200" b="1" dirty="0">
                <a:solidFill>
                  <a:prstClr val="black"/>
                </a:solidFill>
                <a:latin typeface="Times New Roman" panose="02020603050405020304" pitchFamily="18" charset="0"/>
                <a:ea typeface="MS PGothic" pitchFamily="34" charset="-128"/>
                <a:cs typeface="Times New Roman" panose="02020603050405020304" pitchFamily="18" charset="0"/>
              </a:rPr>
              <a:t>	</a:t>
            </a:r>
            <a:r>
              <a:rPr lang="en-US" altLang="en-US" sz="1200" b="1" dirty="0" smtClean="0">
                <a:solidFill>
                  <a:prstClr val="black"/>
                </a:solidFill>
                <a:latin typeface="Times New Roman" panose="02020603050405020304" pitchFamily="18" charset="0"/>
                <a:ea typeface="MS PGothic" pitchFamily="34" charset="-128"/>
                <a:cs typeface="Times New Roman" panose="02020603050405020304" pitchFamily="18" charset="0"/>
              </a:rPr>
              <a:t>pp</a:t>
            </a:r>
            <a:r>
              <a:rPr lang="en-US" altLang="en-US" sz="1200" b="1" dirty="0">
                <a:solidFill>
                  <a:prstClr val="white"/>
                </a:solidFill>
                <a:latin typeface="Times New Roman" panose="02020603050405020304" pitchFamily="18" charset="0"/>
                <a:ea typeface="MS PGothic" pitchFamily="34" charset="-128"/>
                <a:cs typeface="Times New Roman" panose="02020603050405020304" pitchFamily="18" charset="0"/>
              </a:rPr>
              <a:t>. </a:t>
            </a:r>
            <a:r>
              <a:rPr lang="en-US" altLang="en-US" sz="1200" b="1" dirty="0" smtClean="0">
                <a:solidFill>
                  <a:prstClr val="black"/>
                </a:solidFill>
                <a:latin typeface="Times New Roman" panose="02020603050405020304" pitchFamily="18" charset="0"/>
                <a:ea typeface="MS PGothic" pitchFamily="34" charset="-128"/>
                <a:cs typeface="Times New Roman" panose="02020603050405020304" pitchFamily="18" charset="0"/>
              </a:rPr>
              <a:t>25-34</a:t>
            </a:r>
            <a:r>
              <a:rPr lang="en-US" altLang="en-US" sz="1200" b="1" dirty="0">
                <a:latin typeface="Times New Roman" panose="02020603050405020304" pitchFamily="18" charset="0"/>
                <a:ea typeface="MS PGothic" pitchFamily="34" charset="-128"/>
                <a:cs typeface="Times New Roman" panose="02020603050405020304" pitchFamily="18" charset="0"/>
              </a:rPr>
              <a:t>.</a:t>
            </a:r>
            <a:endParaRPr lang="en-US" altLang="en-US" sz="1200" b="1" dirty="0" smtClean="0">
              <a:latin typeface="Times New Roman" panose="02020603050405020304" pitchFamily="18" charset="0"/>
              <a:ea typeface="MS PGothic" pitchFamily="34" charset="-128"/>
              <a:cs typeface="Times New Roman" panose="02020603050405020304" pitchFamily="18" charset="0"/>
            </a:endParaRPr>
          </a:p>
          <a:p>
            <a:pPr marL="0" lvl="0" indent="0" defTabSz="457200" fontAlgn="base">
              <a:lnSpc>
                <a:spcPct val="200000"/>
              </a:lnSpc>
              <a:spcBef>
                <a:spcPct val="0"/>
              </a:spcBef>
              <a:spcAft>
                <a:spcPct val="0"/>
              </a:spcAft>
              <a:buNone/>
            </a:pPr>
            <a:r>
              <a:rPr lang="en-US" altLang="en-US" sz="1200" b="1" dirty="0" err="1" smtClean="0">
                <a:latin typeface="Times New Roman" panose="02020603050405020304" pitchFamily="18" charset="0"/>
                <a:ea typeface="MS PGothic" pitchFamily="34" charset="-128"/>
                <a:cs typeface="Times New Roman" panose="02020603050405020304" pitchFamily="18" charset="0"/>
              </a:rPr>
              <a:t>Gorog</a:t>
            </a:r>
            <a:r>
              <a:rPr lang="en-US" altLang="en-US" sz="1200" b="1" dirty="0" smtClean="0">
                <a:latin typeface="Times New Roman" panose="02020603050405020304" pitchFamily="18" charset="0"/>
                <a:ea typeface="MS PGothic" pitchFamily="34" charset="-128"/>
                <a:cs typeface="Times New Roman" panose="02020603050405020304" pitchFamily="18" charset="0"/>
              </a:rPr>
              <a:t>, Judith. “Those Three Wishes.” Philomel Books. 1982. </a:t>
            </a:r>
          </a:p>
          <a:p>
            <a:pPr marL="0" lvl="0" indent="0" defTabSz="457200" fontAlgn="base">
              <a:lnSpc>
                <a:spcPct val="200000"/>
              </a:lnSpc>
              <a:spcBef>
                <a:spcPct val="0"/>
              </a:spcBef>
              <a:spcAft>
                <a:spcPct val="0"/>
              </a:spcAft>
              <a:buNone/>
            </a:pPr>
            <a:r>
              <a:rPr lang="en-US" altLang="en-US" sz="1200" b="1" dirty="0" smtClean="0">
                <a:latin typeface="Times New Roman" panose="02020603050405020304" pitchFamily="18" charset="0"/>
                <a:ea typeface="MS PGothic" pitchFamily="34" charset="-128"/>
                <a:cs typeface="Times New Roman" panose="02020603050405020304" pitchFamily="18" charset="0"/>
              </a:rPr>
              <a:t>“Three Wishes.” </a:t>
            </a:r>
            <a:r>
              <a:rPr lang="en-US" altLang="en-US" sz="1200" b="1" i="1" dirty="0" smtClean="0">
                <a:latin typeface="Times New Roman" panose="02020603050405020304" pitchFamily="18" charset="0"/>
                <a:ea typeface="MS PGothic" pitchFamily="34" charset="-128"/>
                <a:cs typeface="Times New Roman" panose="02020603050405020304" pitchFamily="18" charset="0"/>
              </a:rPr>
              <a:t>Syque.com. </a:t>
            </a:r>
            <a:r>
              <a:rPr lang="en-US" altLang="en-US" sz="1200" b="1" dirty="0" smtClean="0">
                <a:latin typeface="Times New Roman" panose="02020603050405020304" pitchFamily="18" charset="0"/>
                <a:ea typeface="MS PGothic" pitchFamily="34" charset="-128"/>
                <a:cs typeface="Times New Roman" panose="02020603050405020304" pitchFamily="18" charset="0"/>
              </a:rPr>
              <a:t>Changing Works, 2015. www.syque.com/stories/my_stories/three_wishes.htm.</a:t>
            </a:r>
          </a:p>
          <a:p>
            <a:pPr marL="0" lvl="0" indent="0" defTabSz="457200" fontAlgn="base">
              <a:lnSpc>
                <a:spcPct val="200000"/>
              </a:lnSpc>
              <a:spcBef>
                <a:spcPct val="0"/>
              </a:spcBef>
              <a:spcAft>
                <a:spcPct val="0"/>
              </a:spcAft>
              <a:buNone/>
            </a:pPr>
            <a:r>
              <a:rPr lang="en-US" altLang="en-US" sz="1200" b="1" dirty="0" smtClean="0">
                <a:latin typeface="Times New Roman" panose="02020603050405020304" pitchFamily="18" charset="0"/>
                <a:ea typeface="MS PGothic" pitchFamily="34" charset="-128"/>
                <a:cs typeface="Times New Roman" panose="02020603050405020304" pitchFamily="18" charset="0"/>
              </a:rPr>
              <a:t>“The Fisherman’s Widow.” </a:t>
            </a:r>
            <a:r>
              <a:rPr lang="en-US" altLang="en-US" sz="1200" b="1" i="1" dirty="0" smtClean="0">
                <a:latin typeface="Times New Roman" panose="02020603050405020304" pitchFamily="18" charset="0"/>
                <a:ea typeface="MS PGothic" pitchFamily="34" charset="-128"/>
                <a:cs typeface="Times New Roman" panose="02020603050405020304" pitchFamily="18" charset="0"/>
              </a:rPr>
              <a:t>Pantheon.org. </a:t>
            </a:r>
            <a:r>
              <a:rPr lang="en-US" altLang="en-US" sz="1200" b="1" dirty="0" smtClean="0">
                <a:latin typeface="Times New Roman" panose="02020603050405020304" pitchFamily="18" charset="0"/>
                <a:ea typeface="MS PGothic" pitchFamily="34" charset="-128"/>
                <a:cs typeface="Times New Roman" panose="02020603050405020304" pitchFamily="18" charset="0"/>
              </a:rPr>
              <a:t>Encyclopedia </a:t>
            </a:r>
            <a:r>
              <a:rPr lang="en-US" altLang="en-US" sz="1200" b="1" dirty="0" err="1" smtClean="0">
                <a:latin typeface="Times New Roman" panose="02020603050405020304" pitchFamily="18" charset="0"/>
                <a:ea typeface="MS PGothic" pitchFamily="34" charset="-128"/>
                <a:cs typeface="Times New Roman" panose="02020603050405020304" pitchFamily="18" charset="0"/>
              </a:rPr>
              <a:t>Mythica</a:t>
            </a:r>
            <a:r>
              <a:rPr lang="en-US" altLang="en-US" sz="1200" b="1" dirty="0" smtClean="0">
                <a:latin typeface="Times New Roman" panose="02020603050405020304" pitchFamily="18" charset="0"/>
                <a:ea typeface="MS PGothic" pitchFamily="34" charset="-128"/>
                <a:cs typeface="Times New Roman" panose="02020603050405020304" pitchFamily="18" charset="0"/>
              </a:rPr>
              <a:t>. 2004. </a:t>
            </a:r>
          </a:p>
          <a:p>
            <a:pPr marL="0" lvl="0" indent="0" defTabSz="457200" fontAlgn="base">
              <a:lnSpc>
                <a:spcPct val="200000"/>
              </a:lnSpc>
              <a:spcBef>
                <a:spcPct val="0"/>
              </a:spcBef>
              <a:spcAft>
                <a:spcPct val="0"/>
              </a:spcAft>
              <a:buNone/>
            </a:pPr>
            <a:r>
              <a:rPr lang="en-US" altLang="en-US" sz="1200" b="1" dirty="0">
                <a:latin typeface="Times New Roman" panose="02020603050405020304" pitchFamily="18" charset="0"/>
                <a:ea typeface="MS PGothic" pitchFamily="34" charset="-128"/>
                <a:cs typeface="Times New Roman" panose="02020603050405020304" pitchFamily="18" charset="0"/>
              </a:rPr>
              <a:t>	</a:t>
            </a:r>
            <a:r>
              <a:rPr lang="en-US" altLang="en-US" sz="1200" b="1" dirty="0" smtClean="0">
                <a:latin typeface="Times New Roman" panose="02020603050405020304" pitchFamily="18" charset="0"/>
                <a:ea typeface="MS PGothic" pitchFamily="34" charset="-128"/>
                <a:cs typeface="Times New Roman" panose="02020603050405020304" pitchFamily="18" charset="0"/>
              </a:rPr>
              <a:t>www.pantheon.org/areas/folklore/folktales/articles/fishermans_widow.html.</a:t>
            </a:r>
          </a:p>
          <a:p>
            <a:pPr marL="0" lvl="0" indent="0" defTabSz="457200" fontAlgn="base">
              <a:lnSpc>
                <a:spcPct val="200000"/>
              </a:lnSpc>
              <a:spcBef>
                <a:spcPct val="0"/>
              </a:spcBef>
              <a:spcAft>
                <a:spcPct val="0"/>
              </a:spcAft>
              <a:buNone/>
            </a:pPr>
            <a:r>
              <a:rPr lang="en-US" altLang="en-US" sz="1200" b="1" dirty="0" smtClean="0">
                <a:latin typeface="Times New Roman" panose="02020603050405020304" pitchFamily="18" charset="0"/>
                <a:ea typeface="MS PGothic" pitchFamily="34" charset="-128"/>
                <a:cs typeface="Times New Roman" panose="02020603050405020304" pitchFamily="18" charset="0"/>
              </a:rPr>
              <a:t>“The </a:t>
            </a:r>
            <a:r>
              <a:rPr lang="en-US" altLang="en-US" sz="1200" b="1" dirty="0" err="1" smtClean="0">
                <a:latin typeface="Times New Roman" panose="02020603050405020304" pitchFamily="18" charset="0"/>
                <a:ea typeface="MS PGothic" pitchFamily="34" charset="-128"/>
                <a:cs typeface="Times New Roman" panose="02020603050405020304" pitchFamily="18" charset="0"/>
              </a:rPr>
              <a:t>Woodcutter’sWoes</a:t>
            </a:r>
            <a:r>
              <a:rPr lang="en-US" altLang="en-US" sz="1200" b="1" dirty="0" smtClean="0">
                <a:latin typeface="Times New Roman" panose="02020603050405020304" pitchFamily="18" charset="0"/>
                <a:ea typeface="MS PGothic" pitchFamily="34" charset="-128"/>
                <a:cs typeface="Times New Roman" panose="02020603050405020304" pitchFamily="18" charset="0"/>
              </a:rPr>
              <a:t>.” </a:t>
            </a:r>
            <a:r>
              <a:rPr lang="en-US" altLang="en-US" sz="1200" b="1" i="1" dirty="0" smtClean="0">
                <a:latin typeface="Times New Roman" panose="02020603050405020304" pitchFamily="18" charset="0"/>
                <a:ea typeface="MS PGothic" pitchFamily="34" charset="-128"/>
                <a:cs typeface="Times New Roman" panose="02020603050405020304" pitchFamily="18" charset="0"/>
              </a:rPr>
              <a:t>Uexpress.com.</a:t>
            </a:r>
            <a:r>
              <a:rPr lang="en-US" altLang="en-US" sz="1200" b="1" dirty="0" smtClean="0">
                <a:latin typeface="Times New Roman" panose="02020603050405020304" pitchFamily="18" charset="0"/>
                <a:ea typeface="MS PGothic" pitchFamily="34" charset="-128"/>
                <a:cs typeface="Times New Roman" panose="02020603050405020304" pitchFamily="18" charset="0"/>
              </a:rPr>
              <a:t> Universal </a:t>
            </a:r>
            <a:r>
              <a:rPr lang="en-US" altLang="en-US" sz="1200" b="1" dirty="0" err="1" smtClean="0">
                <a:latin typeface="Times New Roman" panose="02020603050405020304" pitchFamily="18" charset="0"/>
                <a:ea typeface="MS PGothic" pitchFamily="34" charset="-128"/>
                <a:cs typeface="Times New Roman" panose="02020603050405020304" pitchFamily="18" charset="0"/>
              </a:rPr>
              <a:t>Uclick</a:t>
            </a:r>
            <a:r>
              <a:rPr lang="en-US" altLang="en-US" sz="1200" b="1" dirty="0" smtClean="0">
                <a:latin typeface="Times New Roman" panose="02020603050405020304" pitchFamily="18" charset="0"/>
                <a:ea typeface="MS PGothic" pitchFamily="34" charset="-128"/>
                <a:cs typeface="Times New Roman" panose="02020603050405020304" pitchFamily="18" charset="0"/>
              </a:rPr>
              <a:t>, 2013. www.uexpress.com/tell-me-a-story/2013/11/3/the-	woodcutters-woes-a-</a:t>
            </a:r>
            <a:r>
              <a:rPr lang="en-US" altLang="en-US" sz="1200" b="1" dirty="0" err="1" smtClean="0">
                <a:latin typeface="Times New Roman" panose="02020603050405020304" pitchFamily="18" charset="0"/>
                <a:ea typeface="MS PGothic" pitchFamily="34" charset="-128"/>
                <a:cs typeface="Times New Roman" panose="02020603050405020304" pitchFamily="18" charset="0"/>
              </a:rPr>
              <a:t>french</a:t>
            </a:r>
            <a:r>
              <a:rPr lang="en-US" altLang="en-US" sz="1200" b="1" dirty="0" smtClean="0">
                <a:latin typeface="Times New Roman" panose="02020603050405020304" pitchFamily="18" charset="0"/>
                <a:ea typeface="MS PGothic" pitchFamily="34" charset="-128"/>
                <a:cs typeface="Times New Roman" panose="02020603050405020304" pitchFamily="18" charset="0"/>
              </a:rPr>
              <a:t>-folktale.</a:t>
            </a:r>
          </a:p>
          <a:p>
            <a:pPr marL="0" lvl="0" indent="0" defTabSz="457200" fontAlgn="base">
              <a:lnSpc>
                <a:spcPct val="200000"/>
              </a:lnSpc>
              <a:spcBef>
                <a:spcPct val="0"/>
              </a:spcBef>
              <a:spcAft>
                <a:spcPct val="0"/>
              </a:spcAft>
              <a:buNone/>
            </a:pPr>
            <a:endParaRPr lang="en-US" altLang="en-US" sz="1200" b="1" dirty="0">
              <a:latin typeface="Times New Roman" panose="02020603050405020304" pitchFamily="18" charset="0"/>
              <a:ea typeface="MS PGothic" pitchFamily="34" charset="-128"/>
              <a:cs typeface="Times New Roman" panose="02020603050405020304" pitchFamily="18" charset="0"/>
            </a:endParaRPr>
          </a:p>
          <a:p>
            <a:endParaRPr lang="en-US" dirty="0"/>
          </a:p>
        </p:txBody>
      </p:sp>
    </p:spTree>
    <p:extLst>
      <p:ext uri="{BB962C8B-B14F-4D97-AF65-F5344CB8AC3E}">
        <p14:creationId xmlns:p14="http://schemas.microsoft.com/office/powerpoint/2010/main" val="257644327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20436"/>
          </a:xfrm>
        </p:spPr>
        <p:txBody>
          <a:bodyPr>
            <a:normAutofit fontScale="90000"/>
          </a:bodyPr>
          <a:lstStyle/>
          <a:p>
            <a:r>
              <a:rPr lang="en-US" b="1" dirty="0" smtClean="0"/>
              <a:t>Start-up - Discussion</a:t>
            </a:r>
            <a:endParaRPr lang="en-US" b="1" dirty="0"/>
          </a:p>
        </p:txBody>
      </p:sp>
      <p:sp>
        <p:nvSpPr>
          <p:cNvPr id="5" name="Content Placeholder 4"/>
          <p:cNvSpPr>
            <a:spLocks noGrp="1"/>
          </p:cNvSpPr>
          <p:nvPr>
            <p:ph idx="1"/>
          </p:nvPr>
        </p:nvSpPr>
        <p:spPr>
          <a:xfrm>
            <a:off x="457200" y="762000"/>
            <a:ext cx="8229600" cy="5105400"/>
          </a:xfrm>
        </p:spPr>
        <p:txBody>
          <a:bodyPr>
            <a:normAutofit/>
          </a:bodyPr>
          <a:lstStyle/>
          <a:p>
            <a:pPr marL="0" indent="0" algn="ctr">
              <a:buNone/>
            </a:pPr>
            <a:r>
              <a:rPr lang="en-US" sz="2800" b="1" dirty="0" smtClean="0"/>
              <a:t>With your VERTICAL partner, discuss the following:</a:t>
            </a:r>
          </a:p>
          <a:p>
            <a:pPr marL="0" indent="0" algn="ctr">
              <a:buNone/>
            </a:pPr>
            <a:endParaRPr lang="en-US" sz="1200" b="1" dirty="0"/>
          </a:p>
          <a:p>
            <a:pPr marL="0" indent="0" algn="ctr">
              <a:buNone/>
            </a:pPr>
            <a:r>
              <a:rPr lang="en-US" sz="4000" b="1" dirty="0" smtClean="0"/>
              <a:t>Of the two wish stories you read, which one did you prefer? What was it about it that made you like it more (plot, characters, etc.)?</a:t>
            </a:r>
          </a:p>
          <a:p>
            <a:pPr marL="0" indent="0" algn="ctr">
              <a:buNone/>
            </a:pPr>
            <a:endParaRPr lang="en-US" b="1" dirty="0"/>
          </a:p>
          <a:p>
            <a:pPr marL="0" indent="0" algn="ctr">
              <a:buNone/>
            </a:pPr>
            <a:r>
              <a:rPr lang="en-US" sz="2800" b="1" dirty="0" smtClean="0"/>
              <a:t>BE PREPARED TO SHARE!</a:t>
            </a:r>
            <a:endParaRPr lang="en-US" sz="2800" b="1" dirty="0"/>
          </a:p>
        </p:txBody>
      </p:sp>
      <p:sp>
        <p:nvSpPr>
          <p:cNvPr id="6" name="TextBox 5"/>
          <p:cNvSpPr txBox="1"/>
          <p:nvPr/>
        </p:nvSpPr>
        <p:spPr>
          <a:xfrm>
            <a:off x="7155873" y="228600"/>
            <a:ext cx="1295400" cy="381000"/>
          </a:xfrm>
          <a:prstGeom prst="rect">
            <a:avLst/>
          </a:prstGeom>
          <a:noFill/>
        </p:spPr>
        <p:txBody>
          <a:bodyPr wrap="square" rtlCol="0">
            <a:spAutoFit/>
          </a:bodyPr>
          <a:lstStyle/>
          <a:p>
            <a:pPr algn="ctr"/>
            <a:r>
              <a:rPr lang="en-US" b="1" dirty="0" smtClean="0">
                <a:solidFill>
                  <a:prstClr val="black"/>
                </a:solidFill>
              </a:rPr>
              <a:t>9/15/16</a:t>
            </a:r>
            <a:endParaRPr lang="en-US" b="1" dirty="0">
              <a:solidFill>
                <a:prstClr val="black"/>
              </a:solidFill>
            </a:endParaRPr>
          </a:p>
        </p:txBody>
      </p:sp>
    </p:spTree>
    <p:extLst>
      <p:ext uri="{BB962C8B-B14F-4D97-AF65-F5344CB8AC3E}">
        <p14:creationId xmlns:p14="http://schemas.microsoft.com/office/powerpoint/2010/main" val="33017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720436"/>
          </a:xfrm>
        </p:spPr>
        <p:txBody>
          <a:bodyPr>
            <a:normAutofit fontScale="90000"/>
          </a:bodyPr>
          <a:lstStyle/>
          <a:p>
            <a:r>
              <a:rPr lang="en-US" b="1" dirty="0" smtClean="0"/>
              <a:t>Start-up - Writing</a:t>
            </a:r>
            <a:endParaRPr lang="en-US" b="1" dirty="0"/>
          </a:p>
        </p:txBody>
      </p:sp>
      <p:sp>
        <p:nvSpPr>
          <p:cNvPr id="5" name="Content Placeholder 4"/>
          <p:cNvSpPr>
            <a:spLocks noGrp="1"/>
          </p:cNvSpPr>
          <p:nvPr>
            <p:ph idx="1"/>
          </p:nvPr>
        </p:nvSpPr>
        <p:spPr>
          <a:xfrm>
            <a:off x="457200" y="838200"/>
            <a:ext cx="8229600" cy="4800600"/>
          </a:xfrm>
        </p:spPr>
        <p:txBody>
          <a:bodyPr>
            <a:normAutofit/>
          </a:bodyPr>
          <a:lstStyle/>
          <a:p>
            <a:pPr marL="0" indent="0" algn="ctr">
              <a:buNone/>
            </a:pPr>
            <a:r>
              <a:rPr lang="en-US" sz="2800" b="1" dirty="0" smtClean="0"/>
              <a:t>Now write about the following:</a:t>
            </a:r>
          </a:p>
          <a:p>
            <a:pPr marL="0" indent="0" algn="ctr">
              <a:buNone/>
            </a:pPr>
            <a:endParaRPr lang="en-US" sz="1100" b="1" dirty="0"/>
          </a:p>
          <a:p>
            <a:pPr marL="0" indent="0" algn="ctr">
              <a:buNone/>
            </a:pPr>
            <a:r>
              <a:rPr lang="en-US" b="1" dirty="0"/>
              <a:t>Of the two wish stories you read, which one did you prefer? What was it about it that made you like it more (plot, characters, etc</a:t>
            </a:r>
            <a:r>
              <a:rPr lang="en-US" b="1" dirty="0" smtClean="0"/>
              <a:t>.)? </a:t>
            </a:r>
            <a:endParaRPr lang="en-US" b="1" dirty="0"/>
          </a:p>
          <a:p>
            <a:pPr marL="0" indent="0" algn="ctr">
              <a:buNone/>
            </a:pPr>
            <a:r>
              <a:rPr lang="en-US" b="1" dirty="0" smtClean="0"/>
              <a:t>BE SPECIFIC!!!</a:t>
            </a:r>
            <a:endParaRPr lang="en-US" b="1" dirty="0"/>
          </a:p>
        </p:txBody>
      </p:sp>
      <p:sp>
        <p:nvSpPr>
          <p:cNvPr id="6" name="TextBox 5"/>
          <p:cNvSpPr txBox="1"/>
          <p:nvPr/>
        </p:nvSpPr>
        <p:spPr>
          <a:xfrm>
            <a:off x="7162800" y="303645"/>
            <a:ext cx="1295400" cy="381000"/>
          </a:xfrm>
          <a:prstGeom prst="rect">
            <a:avLst/>
          </a:prstGeom>
          <a:noFill/>
        </p:spPr>
        <p:txBody>
          <a:bodyPr wrap="square" rtlCol="0">
            <a:spAutoFit/>
          </a:bodyPr>
          <a:lstStyle/>
          <a:p>
            <a:pPr algn="ctr"/>
            <a:r>
              <a:rPr lang="en-US" b="1" dirty="0" smtClean="0">
                <a:solidFill>
                  <a:prstClr val="black"/>
                </a:solidFill>
              </a:rPr>
              <a:t>9/15/16</a:t>
            </a:r>
            <a:endParaRPr lang="en-US" b="1" dirty="0">
              <a:solidFill>
                <a:prstClr val="black"/>
              </a:solidFill>
            </a:endParaRPr>
          </a:p>
        </p:txBody>
      </p:sp>
    </p:spTree>
    <p:extLst>
      <p:ext uri="{BB962C8B-B14F-4D97-AF65-F5344CB8AC3E}">
        <p14:creationId xmlns:p14="http://schemas.microsoft.com/office/powerpoint/2010/main" val="138179018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8"/>
            <a:ext cx="8229600" cy="757382"/>
          </a:xfrm>
        </p:spPr>
        <p:txBody>
          <a:bodyPr>
            <a:normAutofit fontScale="90000"/>
          </a:bodyPr>
          <a:lstStyle/>
          <a:p>
            <a:r>
              <a:rPr lang="en-US" b="1" dirty="0" smtClean="0"/>
              <a:t>Objective</a:t>
            </a:r>
            <a:endParaRPr lang="en-US" b="1" dirty="0"/>
          </a:p>
        </p:txBody>
      </p:sp>
      <p:sp>
        <p:nvSpPr>
          <p:cNvPr id="3" name="Content Placeholder 2"/>
          <p:cNvSpPr>
            <a:spLocks noGrp="1"/>
          </p:cNvSpPr>
          <p:nvPr>
            <p:ph idx="1"/>
          </p:nvPr>
        </p:nvSpPr>
        <p:spPr>
          <a:xfrm>
            <a:off x="457200" y="685800"/>
            <a:ext cx="8229600" cy="5638800"/>
          </a:xfrm>
        </p:spPr>
        <p:txBody>
          <a:bodyPr>
            <a:normAutofit/>
          </a:bodyPr>
          <a:lstStyle/>
          <a:p>
            <a:pPr marL="0" indent="0" algn="ctr">
              <a:buNone/>
            </a:pPr>
            <a:r>
              <a:rPr lang="en-US" sz="2800" b="1" dirty="0" smtClean="0"/>
              <a:t>By the end of the lesson, students will be able to:</a:t>
            </a:r>
          </a:p>
          <a:p>
            <a:pPr marL="0" indent="0" algn="ctr">
              <a:buNone/>
            </a:pPr>
            <a:endParaRPr lang="en-US" sz="2800" b="1" dirty="0" smtClean="0"/>
          </a:p>
          <a:p>
            <a:pPr marL="0" indent="0" algn="ctr">
              <a:buNone/>
            </a:pPr>
            <a:r>
              <a:rPr lang="en-US" b="1" dirty="0" smtClean="0"/>
              <a:t>Brainstorm for and write a narrative that includes the idea of wishes being granted magically. Develop a plot and characters for this narrative and contemplate the characters’ motivations.  </a:t>
            </a:r>
          </a:p>
          <a:p>
            <a:pPr marL="0" indent="0" algn="ctr">
              <a:buNone/>
            </a:pPr>
            <a:endParaRPr lang="en-US" b="1" dirty="0"/>
          </a:p>
          <a:p>
            <a:pPr marL="0" indent="0" algn="ctr">
              <a:buNone/>
            </a:pPr>
            <a:r>
              <a:rPr lang="en-US" sz="2800" b="1" dirty="0" smtClean="0"/>
              <a:t>CCSS.ELA-LITERACY.W.9-10.3</a:t>
            </a:r>
          </a:p>
          <a:p>
            <a:pPr marL="0" indent="0" algn="ctr">
              <a:buNone/>
            </a:pPr>
            <a:r>
              <a:rPr lang="en-US" sz="2800" b="1" dirty="0"/>
              <a:t>CCSS.ELA-LITERACY.RL.9-10.1</a:t>
            </a:r>
          </a:p>
          <a:p>
            <a:pPr marL="0" indent="0" algn="ctr">
              <a:buNone/>
            </a:pPr>
            <a:endParaRPr lang="en-US" sz="2800" b="1" dirty="0"/>
          </a:p>
        </p:txBody>
      </p:sp>
    </p:spTree>
    <p:extLst>
      <p:ext uri="{BB962C8B-B14F-4D97-AF65-F5344CB8AC3E}">
        <p14:creationId xmlns:p14="http://schemas.microsoft.com/office/powerpoint/2010/main" val="60116123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YOUR Wish Story</a:t>
            </a:r>
            <a:endParaRPr lang="en-US" b="1" dirty="0"/>
          </a:p>
        </p:txBody>
      </p:sp>
      <p:sp>
        <p:nvSpPr>
          <p:cNvPr id="3" name="Content Placeholder 2"/>
          <p:cNvSpPr>
            <a:spLocks noGrp="1"/>
          </p:cNvSpPr>
          <p:nvPr>
            <p:ph idx="1"/>
          </p:nvPr>
        </p:nvSpPr>
        <p:spPr>
          <a:xfrm>
            <a:off x="457200" y="990600"/>
            <a:ext cx="8229600" cy="5715000"/>
          </a:xfrm>
        </p:spPr>
        <p:txBody>
          <a:bodyPr/>
          <a:lstStyle/>
          <a:p>
            <a:r>
              <a:rPr lang="en-US" sz="4000" b="1" dirty="0" smtClean="0"/>
              <a:t>Now that we have read some wish stories, I think it’s time for you to WRITE ONE!</a:t>
            </a:r>
          </a:p>
          <a:p>
            <a:r>
              <a:rPr lang="en-US" sz="4000" b="1" dirty="0" smtClean="0"/>
              <a:t>Your job today and tomorrow is to create your very own wish story.</a:t>
            </a:r>
          </a:p>
          <a:p>
            <a:pPr marL="0" indent="0">
              <a:buNone/>
            </a:pPr>
            <a:endParaRPr lang="en-US" b="1" dirty="0"/>
          </a:p>
        </p:txBody>
      </p:sp>
    </p:spTree>
    <p:extLst>
      <p:ext uri="{BB962C8B-B14F-4D97-AF65-F5344CB8AC3E}">
        <p14:creationId xmlns:p14="http://schemas.microsoft.com/office/powerpoint/2010/main" val="310437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YOUR Wish Story</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r>
              <a:rPr lang="en-US" b="1" dirty="0" smtClean="0"/>
              <a:t>Your wish story MUST:</a:t>
            </a:r>
          </a:p>
          <a:p>
            <a:pPr lvl="1"/>
            <a:r>
              <a:rPr lang="en-US" sz="3200" b="1" dirty="0" smtClean="0"/>
              <a:t>Be no less than one full page, double-spaced.</a:t>
            </a:r>
          </a:p>
          <a:p>
            <a:pPr lvl="1"/>
            <a:r>
              <a:rPr lang="en-US" sz="3200" b="1" dirty="0" smtClean="0"/>
              <a:t>Contain at least two characters.</a:t>
            </a:r>
          </a:p>
          <a:p>
            <a:pPr lvl="1"/>
            <a:r>
              <a:rPr lang="en-US" sz="3200" b="1" dirty="0" smtClean="0"/>
              <a:t>Contain at least 5 lines of properly punctuated dialogue.</a:t>
            </a:r>
          </a:p>
          <a:p>
            <a:pPr lvl="1"/>
            <a:r>
              <a:rPr lang="en-US" sz="3200" b="1" dirty="0" smtClean="0"/>
              <a:t>Contain the elements of a story.</a:t>
            </a:r>
          </a:p>
          <a:p>
            <a:pPr lvl="2"/>
            <a:r>
              <a:rPr lang="en-US" b="1" dirty="0" smtClean="0"/>
              <a:t>Rising action</a:t>
            </a:r>
          </a:p>
          <a:p>
            <a:pPr lvl="2"/>
            <a:r>
              <a:rPr lang="en-US" b="1" dirty="0" smtClean="0"/>
              <a:t>Climax</a:t>
            </a:r>
          </a:p>
          <a:p>
            <a:pPr lvl="2"/>
            <a:r>
              <a:rPr lang="en-US" b="1" dirty="0" smtClean="0"/>
              <a:t>Falling action</a:t>
            </a:r>
          </a:p>
          <a:p>
            <a:pPr lvl="2"/>
            <a:r>
              <a:rPr lang="en-US" b="1" dirty="0" smtClean="0"/>
              <a:t>Resolution</a:t>
            </a:r>
          </a:p>
          <a:p>
            <a:pPr lvl="1"/>
            <a:endParaRPr lang="en-US" sz="3600" b="1" dirty="0" smtClean="0"/>
          </a:p>
          <a:p>
            <a:pPr marL="0" indent="0">
              <a:buNone/>
            </a:pPr>
            <a:endParaRPr lang="en-US" b="1" dirty="0"/>
          </a:p>
        </p:txBody>
      </p:sp>
    </p:spTree>
    <p:extLst>
      <p:ext uri="{BB962C8B-B14F-4D97-AF65-F5344CB8AC3E}">
        <p14:creationId xmlns:p14="http://schemas.microsoft.com/office/powerpoint/2010/main" val="415461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YOUR Wish Story</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r>
              <a:rPr lang="en-US" b="1" dirty="0" smtClean="0"/>
              <a:t>To create your narrative, you will be using the worksheet in Google Classroom titled, “Wish Narrative Worksheet.”</a:t>
            </a:r>
          </a:p>
          <a:p>
            <a:r>
              <a:rPr lang="en-US" b="1" dirty="0" smtClean="0"/>
              <a:t>This worksheet is designed to help you plan your narrative before you write it.</a:t>
            </a:r>
          </a:p>
          <a:p>
            <a:r>
              <a:rPr lang="en-US" b="1" dirty="0"/>
              <a:t>Open your </a:t>
            </a:r>
            <a:r>
              <a:rPr lang="en-US" b="1" dirty="0" err="1"/>
              <a:t>chromebooks</a:t>
            </a:r>
            <a:r>
              <a:rPr lang="en-US" b="1" dirty="0"/>
              <a:t> now and open up that document.</a:t>
            </a:r>
          </a:p>
          <a:p>
            <a:pPr marL="0" indent="0">
              <a:buNone/>
            </a:pPr>
            <a:endParaRPr lang="en-US" b="1" dirty="0"/>
          </a:p>
        </p:txBody>
      </p:sp>
    </p:spTree>
    <p:extLst>
      <p:ext uri="{BB962C8B-B14F-4D97-AF65-F5344CB8AC3E}">
        <p14:creationId xmlns:p14="http://schemas.microsoft.com/office/powerpoint/2010/main" val="415461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normAutofit fontScale="90000"/>
          </a:bodyPr>
          <a:lstStyle/>
          <a:p>
            <a:r>
              <a:rPr lang="en-US" b="1" dirty="0" smtClean="0"/>
              <a:t>Wish Narrative Worksheet - Characters</a:t>
            </a:r>
            <a:endParaRPr lang="en-US" b="1" dirty="0"/>
          </a:p>
        </p:txBody>
      </p:sp>
      <p:sp>
        <p:nvSpPr>
          <p:cNvPr id="3" name="Content Placeholder 2"/>
          <p:cNvSpPr>
            <a:spLocks noGrp="1"/>
          </p:cNvSpPr>
          <p:nvPr>
            <p:ph idx="1"/>
          </p:nvPr>
        </p:nvSpPr>
        <p:spPr>
          <a:xfrm>
            <a:off x="457200" y="1219200"/>
            <a:ext cx="8229600" cy="5211763"/>
          </a:xfrm>
        </p:spPr>
        <p:txBody>
          <a:bodyPr>
            <a:normAutofit fontScale="77500" lnSpcReduction="20000"/>
          </a:bodyPr>
          <a:lstStyle/>
          <a:p>
            <a:r>
              <a:rPr lang="en-US" b="1" dirty="0" smtClean="0"/>
              <a:t>Your narrative needs at least two characters:</a:t>
            </a:r>
          </a:p>
          <a:p>
            <a:pPr lvl="1"/>
            <a:r>
              <a:rPr lang="en-US" b="1" dirty="0" smtClean="0"/>
              <a:t>The Wisher – Could be young or old, poor or rich, kind or cruel, selfish or generous</a:t>
            </a:r>
          </a:p>
          <a:p>
            <a:pPr lvl="2"/>
            <a:r>
              <a:rPr lang="en-US" b="1" dirty="0"/>
              <a:t>Example: Sergei is old and lonely. He is grumpy. He doesn’t want to lose the fish</a:t>
            </a:r>
            <a:r>
              <a:rPr lang="en-US" b="1" dirty="0" smtClean="0"/>
              <a:t>.</a:t>
            </a:r>
          </a:p>
          <a:p>
            <a:pPr lvl="1"/>
            <a:r>
              <a:rPr lang="en-US" b="1" dirty="0"/>
              <a:t>The </a:t>
            </a:r>
            <a:r>
              <a:rPr lang="en-US" b="1" dirty="0" err="1"/>
              <a:t>Wishgiver</a:t>
            </a:r>
            <a:r>
              <a:rPr lang="en-US" b="1" dirty="0"/>
              <a:t> – Could be a genie, fish, or anything you can imagine, but it has to be magical</a:t>
            </a:r>
            <a:r>
              <a:rPr lang="en-US" b="1" dirty="0" smtClean="0"/>
              <a:t>.</a:t>
            </a:r>
          </a:p>
          <a:p>
            <a:pPr lvl="2"/>
            <a:r>
              <a:rPr lang="en-US" b="1" dirty="0"/>
              <a:t>Example: The goldfish is smart. It is manipulative, getting Sergei to use the wish. It wants to be set free</a:t>
            </a:r>
            <a:r>
              <a:rPr lang="en-US" b="1" dirty="0" smtClean="0"/>
              <a:t>.</a:t>
            </a:r>
          </a:p>
          <a:p>
            <a:r>
              <a:rPr lang="en-US" b="1" dirty="0" smtClean="0"/>
              <a:t>Once you decide on your two main characters, write them in and DESCRIBE them.</a:t>
            </a:r>
          </a:p>
          <a:p>
            <a:r>
              <a:rPr lang="en-US" b="1" dirty="0" smtClean="0"/>
              <a:t>Does your story need any more characters? If so, list them and describe them.</a:t>
            </a:r>
          </a:p>
          <a:p>
            <a:pPr lvl="1"/>
            <a:r>
              <a:rPr lang="en-US" b="1" dirty="0"/>
              <a:t>Example: Yoni is young, creative, and curious. He is intrusive. His idea drives the rising action. His death is the climax</a:t>
            </a:r>
            <a:r>
              <a:rPr lang="en-US" b="1" dirty="0" smtClean="0"/>
              <a:t>.</a:t>
            </a:r>
            <a:endParaRPr lang="en-US" b="1" dirty="0"/>
          </a:p>
        </p:txBody>
      </p:sp>
    </p:spTree>
    <p:extLst>
      <p:ext uri="{BB962C8B-B14F-4D97-AF65-F5344CB8AC3E}">
        <p14:creationId xmlns:p14="http://schemas.microsoft.com/office/powerpoint/2010/main" val="75272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fontScale="90000"/>
          </a:bodyPr>
          <a:lstStyle/>
          <a:p>
            <a:r>
              <a:rPr lang="en-US" b="1" dirty="0" smtClean="0"/>
              <a:t>What, of This Goldfish, Do You Wish?</a:t>
            </a:r>
            <a:endParaRPr lang="en-US" b="1" dirty="0"/>
          </a:p>
        </p:txBody>
      </p:sp>
      <p:sp>
        <p:nvSpPr>
          <p:cNvPr id="3" name="Content Placeholder 2"/>
          <p:cNvSpPr>
            <a:spLocks noGrp="1"/>
          </p:cNvSpPr>
          <p:nvPr>
            <p:ph idx="1"/>
          </p:nvPr>
        </p:nvSpPr>
        <p:spPr>
          <a:xfrm>
            <a:off x="457200" y="990600"/>
            <a:ext cx="8229600" cy="5638800"/>
          </a:xfrm>
        </p:spPr>
        <p:txBody>
          <a:bodyPr/>
          <a:lstStyle/>
          <a:p>
            <a:pPr marL="0" indent="0" algn="ctr">
              <a:buNone/>
            </a:pPr>
            <a:r>
              <a:rPr lang="en-US" b="1" u="sng" dirty="0" smtClean="0"/>
              <a:t>HOMEWORK</a:t>
            </a:r>
          </a:p>
          <a:p>
            <a:pPr marL="0" indent="0" algn="ctr">
              <a:buNone/>
            </a:pPr>
            <a:r>
              <a:rPr lang="en-US" b="1" dirty="0" smtClean="0"/>
              <a:t>In Google classroom, in the document “Analyzing the Text” for the story, </a:t>
            </a:r>
          </a:p>
          <a:p>
            <a:pPr marL="0" indent="0" algn="ctr">
              <a:buNone/>
            </a:pPr>
            <a:r>
              <a:rPr lang="en-US" b="1" dirty="0" smtClean="0"/>
              <a:t>Answer Questions 1 – 4</a:t>
            </a:r>
          </a:p>
          <a:p>
            <a:pPr marL="0" indent="0" algn="ctr">
              <a:buNone/>
            </a:pPr>
            <a:endParaRPr lang="en-US" b="1" dirty="0"/>
          </a:p>
          <a:p>
            <a:pPr marL="0" indent="0" algn="ctr">
              <a:buNone/>
            </a:pPr>
            <a:r>
              <a:rPr lang="en-US" b="1" dirty="0" smtClean="0"/>
              <a:t>DO NOT TURN THIS IN!</a:t>
            </a:r>
          </a:p>
          <a:p>
            <a:pPr marL="0" indent="0" algn="ctr">
              <a:buNone/>
            </a:pPr>
            <a:r>
              <a:rPr lang="en-US" b="1" dirty="0" smtClean="0"/>
              <a:t>YOU WILL FINISH IT TOMORROW AFTER WE FINISH READING THE STORY!</a:t>
            </a:r>
            <a:endParaRPr lang="en-US" b="1" dirty="0"/>
          </a:p>
        </p:txBody>
      </p:sp>
    </p:spTree>
    <p:extLst>
      <p:ext uri="{BB962C8B-B14F-4D97-AF65-F5344CB8AC3E}">
        <p14:creationId xmlns:p14="http://schemas.microsoft.com/office/powerpoint/2010/main" val="938122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normAutofit fontScale="90000"/>
          </a:bodyPr>
          <a:lstStyle/>
          <a:p>
            <a:r>
              <a:rPr lang="en-US" b="1" dirty="0" smtClean="0"/>
              <a:t>Wish Narrative Worksheet - Setting</a:t>
            </a:r>
            <a:endParaRPr lang="en-US" b="1" dirty="0"/>
          </a:p>
        </p:txBody>
      </p:sp>
      <p:sp>
        <p:nvSpPr>
          <p:cNvPr id="3" name="Content Placeholder 2"/>
          <p:cNvSpPr>
            <a:spLocks noGrp="1"/>
          </p:cNvSpPr>
          <p:nvPr>
            <p:ph idx="1"/>
          </p:nvPr>
        </p:nvSpPr>
        <p:spPr>
          <a:xfrm>
            <a:off x="457200" y="1219200"/>
            <a:ext cx="8229600" cy="5211763"/>
          </a:xfrm>
        </p:spPr>
        <p:txBody>
          <a:bodyPr>
            <a:normAutofit/>
          </a:bodyPr>
          <a:lstStyle/>
          <a:p>
            <a:r>
              <a:rPr lang="en-US" b="1" dirty="0" smtClean="0"/>
              <a:t>Where and when does the story take place? Is it critical to the story?</a:t>
            </a:r>
          </a:p>
          <a:p>
            <a:pPr lvl="1"/>
            <a:r>
              <a:rPr lang="en-US" b="1" dirty="0"/>
              <a:t>Where - Small town or big city? At school? On a beach? In the desert? At the mall? One location or more than one</a:t>
            </a:r>
            <a:r>
              <a:rPr lang="en-US" b="1" dirty="0" smtClean="0"/>
              <a:t>?</a:t>
            </a:r>
          </a:p>
          <a:p>
            <a:pPr lvl="2"/>
            <a:r>
              <a:rPr lang="en-US" b="1" dirty="0" smtClean="0"/>
              <a:t>Example: Israel, the city of Jaffa, Sergei’s house</a:t>
            </a:r>
          </a:p>
          <a:p>
            <a:pPr marL="457200" lvl="1" indent="0">
              <a:buNone/>
            </a:pPr>
            <a:endParaRPr lang="en-US" b="1" dirty="0"/>
          </a:p>
          <a:p>
            <a:pPr lvl="1"/>
            <a:r>
              <a:rPr lang="en-US" b="1" dirty="0"/>
              <a:t>Morning? Night? During the school or work day? On a weekend? Summer? Winter</a:t>
            </a:r>
            <a:r>
              <a:rPr lang="en-US" b="1" dirty="0" smtClean="0"/>
              <a:t>?</a:t>
            </a:r>
          </a:p>
          <a:p>
            <a:pPr lvl="2"/>
            <a:r>
              <a:rPr lang="en-US" b="1" dirty="0" smtClean="0"/>
              <a:t>Example: Daytime. Not really important otherwise.</a:t>
            </a:r>
          </a:p>
          <a:p>
            <a:pPr lvl="2"/>
            <a:endParaRPr lang="en-US" b="1" dirty="0"/>
          </a:p>
        </p:txBody>
      </p:sp>
    </p:spTree>
    <p:extLst>
      <p:ext uri="{BB962C8B-B14F-4D97-AF65-F5344CB8AC3E}">
        <p14:creationId xmlns:p14="http://schemas.microsoft.com/office/powerpoint/2010/main" val="195672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normAutofit fontScale="90000"/>
          </a:bodyPr>
          <a:lstStyle/>
          <a:p>
            <a:r>
              <a:rPr lang="en-US" b="1" dirty="0" smtClean="0"/>
              <a:t>Wish Narrative Worksheet – Rising Action</a:t>
            </a:r>
            <a:endParaRPr lang="en-US" b="1" dirty="0"/>
          </a:p>
        </p:txBody>
      </p:sp>
      <p:sp>
        <p:nvSpPr>
          <p:cNvPr id="3" name="Content Placeholder 2"/>
          <p:cNvSpPr>
            <a:spLocks noGrp="1"/>
          </p:cNvSpPr>
          <p:nvPr>
            <p:ph idx="1"/>
          </p:nvPr>
        </p:nvSpPr>
        <p:spPr>
          <a:xfrm>
            <a:off x="457200" y="1371600"/>
            <a:ext cx="8229600" cy="5059363"/>
          </a:xfrm>
        </p:spPr>
        <p:txBody>
          <a:bodyPr>
            <a:normAutofit lnSpcReduction="10000"/>
          </a:bodyPr>
          <a:lstStyle/>
          <a:p>
            <a:r>
              <a:rPr lang="en-US" b="1" dirty="0"/>
              <a:t>How does the story start? </a:t>
            </a:r>
            <a:endParaRPr lang="en-US" b="1" dirty="0" smtClean="0"/>
          </a:p>
          <a:p>
            <a:pPr lvl="1"/>
            <a:r>
              <a:rPr lang="en-US" b="1" dirty="0" smtClean="0"/>
              <a:t>What </a:t>
            </a:r>
            <a:r>
              <a:rPr lang="en-US" b="1" dirty="0"/>
              <a:t>is the wisher doing and why? </a:t>
            </a:r>
          </a:p>
          <a:p>
            <a:pPr lvl="1"/>
            <a:r>
              <a:rPr lang="en-US" b="1" dirty="0" smtClean="0"/>
              <a:t>How </a:t>
            </a:r>
            <a:r>
              <a:rPr lang="en-US" b="1" dirty="0"/>
              <a:t>do they meet the </a:t>
            </a:r>
            <a:r>
              <a:rPr lang="en-US" b="1" dirty="0" err="1"/>
              <a:t>wishgiver</a:t>
            </a:r>
            <a:r>
              <a:rPr lang="en-US" b="1" dirty="0"/>
              <a:t>? </a:t>
            </a:r>
            <a:endParaRPr lang="en-US" b="1" dirty="0" smtClean="0"/>
          </a:p>
          <a:p>
            <a:pPr lvl="1"/>
            <a:r>
              <a:rPr lang="en-US" b="1" dirty="0" smtClean="0"/>
              <a:t>What </a:t>
            </a:r>
            <a:r>
              <a:rPr lang="en-US" b="1" dirty="0"/>
              <a:t>do they WANT or NEED? </a:t>
            </a:r>
            <a:endParaRPr lang="en-US" b="1" dirty="0" smtClean="0"/>
          </a:p>
          <a:p>
            <a:pPr lvl="1"/>
            <a:r>
              <a:rPr lang="en-US" b="1" dirty="0" smtClean="0"/>
              <a:t>How </a:t>
            </a:r>
            <a:r>
              <a:rPr lang="en-US" b="1" dirty="0"/>
              <a:t>do they use their first wishes (if more than one)? </a:t>
            </a:r>
            <a:endParaRPr lang="en-US" b="1" dirty="0" smtClean="0"/>
          </a:p>
          <a:p>
            <a:pPr lvl="1"/>
            <a:r>
              <a:rPr lang="en-US" b="1" dirty="0" smtClean="0"/>
              <a:t>Does </a:t>
            </a:r>
            <a:r>
              <a:rPr lang="en-US" b="1" dirty="0"/>
              <a:t>everything go the way they hoped? </a:t>
            </a:r>
            <a:endParaRPr lang="en-US" b="1" dirty="0" smtClean="0"/>
          </a:p>
          <a:p>
            <a:pPr lvl="1"/>
            <a:r>
              <a:rPr lang="en-US" b="1" dirty="0" smtClean="0"/>
              <a:t>What </a:t>
            </a:r>
            <a:r>
              <a:rPr lang="en-US" b="1" dirty="0"/>
              <a:t>is the conflict/problem that needs solving</a:t>
            </a:r>
            <a:r>
              <a:rPr lang="en-US" b="1" dirty="0" smtClean="0"/>
              <a:t>?</a:t>
            </a:r>
          </a:p>
          <a:p>
            <a:r>
              <a:rPr lang="en-US" b="1" dirty="0"/>
              <a:t>Example: Yonatan is planning to make the movie. He knocks on Sergei’s door</a:t>
            </a:r>
            <a:r>
              <a:rPr lang="en-US" b="1" dirty="0" smtClean="0"/>
              <a:t>.</a:t>
            </a:r>
            <a:endParaRPr lang="en-US" b="1" dirty="0"/>
          </a:p>
        </p:txBody>
      </p:sp>
    </p:spTree>
    <p:extLst>
      <p:ext uri="{BB962C8B-B14F-4D97-AF65-F5344CB8AC3E}">
        <p14:creationId xmlns:p14="http://schemas.microsoft.com/office/powerpoint/2010/main" val="191563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normAutofit fontScale="90000"/>
          </a:bodyPr>
          <a:lstStyle/>
          <a:p>
            <a:r>
              <a:rPr lang="en-US" b="1" dirty="0" smtClean="0"/>
              <a:t>Wish Narrative Worksheet – Climax</a:t>
            </a:r>
            <a:endParaRPr lang="en-US" b="1" dirty="0"/>
          </a:p>
        </p:txBody>
      </p:sp>
      <p:sp>
        <p:nvSpPr>
          <p:cNvPr id="3" name="Content Placeholder 2"/>
          <p:cNvSpPr>
            <a:spLocks noGrp="1"/>
          </p:cNvSpPr>
          <p:nvPr>
            <p:ph idx="1"/>
          </p:nvPr>
        </p:nvSpPr>
        <p:spPr>
          <a:xfrm>
            <a:off x="457200" y="1371600"/>
            <a:ext cx="8229600" cy="5059363"/>
          </a:xfrm>
        </p:spPr>
        <p:txBody>
          <a:bodyPr>
            <a:normAutofit/>
          </a:bodyPr>
          <a:lstStyle/>
          <a:p>
            <a:r>
              <a:rPr lang="en-US" b="1" dirty="0"/>
              <a:t>What is the turning point in the story that changes everything? </a:t>
            </a:r>
            <a:endParaRPr lang="en-US" b="1" dirty="0" smtClean="0"/>
          </a:p>
          <a:p>
            <a:pPr lvl="1"/>
            <a:r>
              <a:rPr lang="en-US" b="1" dirty="0" smtClean="0"/>
              <a:t>Is </a:t>
            </a:r>
            <a:r>
              <a:rPr lang="en-US" b="1" dirty="0"/>
              <a:t>it because of a wish gone right or gone wrong</a:t>
            </a:r>
            <a:r>
              <a:rPr lang="en-US" b="1" dirty="0" smtClean="0"/>
              <a:t>?</a:t>
            </a:r>
          </a:p>
          <a:p>
            <a:pPr lvl="1"/>
            <a:r>
              <a:rPr lang="en-US" b="1" dirty="0" smtClean="0"/>
              <a:t> </a:t>
            </a:r>
            <a:r>
              <a:rPr lang="en-US" b="1" dirty="0"/>
              <a:t>How does it affect the wisher? </a:t>
            </a:r>
            <a:endParaRPr lang="en-US" b="1" dirty="0" smtClean="0"/>
          </a:p>
          <a:p>
            <a:pPr lvl="1"/>
            <a:r>
              <a:rPr lang="en-US" b="1" dirty="0" smtClean="0"/>
              <a:t>How </a:t>
            </a:r>
            <a:r>
              <a:rPr lang="en-US" b="1" dirty="0"/>
              <a:t>does it affect the </a:t>
            </a:r>
            <a:r>
              <a:rPr lang="en-US" b="1" dirty="0" err="1"/>
              <a:t>wishgiver</a:t>
            </a:r>
            <a:r>
              <a:rPr lang="en-US" b="1" dirty="0"/>
              <a:t>? </a:t>
            </a:r>
            <a:endParaRPr lang="en-US" b="1" dirty="0" smtClean="0"/>
          </a:p>
          <a:p>
            <a:pPr lvl="1"/>
            <a:r>
              <a:rPr lang="en-US" b="1" dirty="0" smtClean="0"/>
              <a:t>Why </a:t>
            </a:r>
            <a:r>
              <a:rPr lang="en-US" b="1" dirty="0"/>
              <a:t>is it critical to the story?</a:t>
            </a:r>
          </a:p>
          <a:p>
            <a:r>
              <a:rPr lang="en-US" b="1" dirty="0"/>
              <a:t>Example: When Sergei kills Yoni. It changes everything for Sergei, Yoni, and the Goldfish.</a:t>
            </a:r>
          </a:p>
          <a:p>
            <a:endParaRPr lang="en-US" b="1" dirty="0" smtClean="0"/>
          </a:p>
        </p:txBody>
      </p:sp>
    </p:spTree>
    <p:extLst>
      <p:ext uri="{BB962C8B-B14F-4D97-AF65-F5344CB8AC3E}">
        <p14:creationId xmlns:p14="http://schemas.microsoft.com/office/powerpoint/2010/main" val="70469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normAutofit fontScale="90000"/>
          </a:bodyPr>
          <a:lstStyle/>
          <a:p>
            <a:r>
              <a:rPr lang="en-US" b="1" dirty="0" smtClean="0"/>
              <a:t>Wish Narrative Worksheet – Falling Action</a:t>
            </a:r>
            <a:endParaRPr lang="en-US" b="1" dirty="0"/>
          </a:p>
        </p:txBody>
      </p:sp>
      <p:sp>
        <p:nvSpPr>
          <p:cNvPr id="3" name="Content Placeholder 2"/>
          <p:cNvSpPr>
            <a:spLocks noGrp="1"/>
          </p:cNvSpPr>
          <p:nvPr>
            <p:ph idx="1"/>
          </p:nvPr>
        </p:nvSpPr>
        <p:spPr>
          <a:xfrm>
            <a:off x="457200" y="1371600"/>
            <a:ext cx="8229600" cy="5059363"/>
          </a:xfrm>
        </p:spPr>
        <p:txBody>
          <a:bodyPr>
            <a:normAutofit/>
          </a:bodyPr>
          <a:lstStyle/>
          <a:p>
            <a:r>
              <a:rPr lang="en-US" b="1" dirty="0" smtClean="0"/>
              <a:t>What </a:t>
            </a:r>
            <a:r>
              <a:rPr lang="en-US" b="1" dirty="0"/>
              <a:t>happens immediately after the climax that leads toward the end of the story? </a:t>
            </a:r>
            <a:endParaRPr lang="en-US" b="1" dirty="0" smtClean="0"/>
          </a:p>
          <a:p>
            <a:pPr marL="0" indent="0">
              <a:buNone/>
            </a:pPr>
            <a:endParaRPr lang="en-US" b="1" dirty="0"/>
          </a:p>
          <a:p>
            <a:r>
              <a:rPr lang="en-US" b="1" dirty="0"/>
              <a:t>Example: Sergei and the fish have their conversation/argument over what to do? Sergei fights with himself about whether or not to use the wish.</a:t>
            </a:r>
          </a:p>
          <a:p>
            <a:endParaRPr lang="en-US" b="1" dirty="0" smtClean="0"/>
          </a:p>
        </p:txBody>
      </p:sp>
    </p:spTree>
    <p:extLst>
      <p:ext uri="{BB962C8B-B14F-4D97-AF65-F5344CB8AC3E}">
        <p14:creationId xmlns:p14="http://schemas.microsoft.com/office/powerpoint/2010/main" val="193179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normAutofit fontScale="90000"/>
          </a:bodyPr>
          <a:lstStyle/>
          <a:p>
            <a:r>
              <a:rPr lang="en-US" b="1" dirty="0" smtClean="0"/>
              <a:t>Wish Narrative Worksheet – Resolution</a:t>
            </a:r>
            <a:endParaRPr lang="en-US" b="1" dirty="0"/>
          </a:p>
        </p:txBody>
      </p:sp>
      <p:sp>
        <p:nvSpPr>
          <p:cNvPr id="3" name="Content Placeholder 2"/>
          <p:cNvSpPr>
            <a:spLocks noGrp="1"/>
          </p:cNvSpPr>
          <p:nvPr>
            <p:ph idx="1"/>
          </p:nvPr>
        </p:nvSpPr>
        <p:spPr>
          <a:xfrm>
            <a:off x="457200" y="1371600"/>
            <a:ext cx="8229600" cy="5059363"/>
          </a:xfrm>
        </p:spPr>
        <p:txBody>
          <a:bodyPr>
            <a:normAutofit/>
          </a:bodyPr>
          <a:lstStyle/>
          <a:p>
            <a:r>
              <a:rPr lang="en-US" b="1" dirty="0"/>
              <a:t>How is the problem solved? </a:t>
            </a:r>
            <a:endParaRPr lang="en-US" b="1" dirty="0" smtClean="0"/>
          </a:p>
          <a:p>
            <a:pPr lvl="1"/>
            <a:r>
              <a:rPr lang="en-US" b="1" dirty="0" smtClean="0"/>
              <a:t>Is </a:t>
            </a:r>
            <a:r>
              <a:rPr lang="en-US" b="1" dirty="0"/>
              <a:t>the ending happy or sad? </a:t>
            </a:r>
            <a:endParaRPr lang="en-US" b="1" dirty="0" smtClean="0"/>
          </a:p>
          <a:p>
            <a:pPr lvl="1"/>
            <a:r>
              <a:rPr lang="en-US" b="1" dirty="0" smtClean="0"/>
              <a:t>Do </a:t>
            </a:r>
            <a:r>
              <a:rPr lang="en-US" b="1" dirty="0"/>
              <a:t>the characters get what they </a:t>
            </a:r>
            <a:r>
              <a:rPr lang="en-US" b="1" dirty="0" smtClean="0"/>
              <a:t>needed/wanted</a:t>
            </a:r>
            <a:r>
              <a:rPr lang="en-US" b="1" dirty="0"/>
              <a:t>? </a:t>
            </a:r>
            <a:endParaRPr lang="en-US" b="1" dirty="0" smtClean="0"/>
          </a:p>
          <a:p>
            <a:pPr lvl="1"/>
            <a:r>
              <a:rPr lang="en-US" b="1" dirty="0" smtClean="0"/>
              <a:t>Is there a moral or lesson to be learned?</a:t>
            </a:r>
            <a:endParaRPr lang="en-US" b="1" dirty="0"/>
          </a:p>
          <a:p>
            <a:r>
              <a:rPr lang="en-US" b="1" dirty="0"/>
              <a:t>Example: Sergei uses the wish and Yoni is alive again.</a:t>
            </a:r>
          </a:p>
          <a:p>
            <a:endParaRPr lang="en-US" b="1" dirty="0" smtClean="0"/>
          </a:p>
        </p:txBody>
      </p:sp>
    </p:spTree>
    <p:extLst>
      <p:ext uri="{BB962C8B-B14F-4D97-AF65-F5344CB8AC3E}">
        <p14:creationId xmlns:p14="http://schemas.microsoft.com/office/powerpoint/2010/main" val="270433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normAutofit fontScale="90000"/>
          </a:bodyPr>
          <a:lstStyle/>
          <a:p>
            <a:r>
              <a:rPr lang="en-US" b="1" dirty="0" smtClean="0"/>
              <a:t>Wish Narrative Worksheet – Important Details</a:t>
            </a:r>
            <a:endParaRPr lang="en-US" b="1" dirty="0"/>
          </a:p>
        </p:txBody>
      </p:sp>
      <p:sp>
        <p:nvSpPr>
          <p:cNvPr id="3" name="Content Placeholder 2"/>
          <p:cNvSpPr>
            <a:spLocks noGrp="1"/>
          </p:cNvSpPr>
          <p:nvPr>
            <p:ph idx="1"/>
          </p:nvPr>
        </p:nvSpPr>
        <p:spPr>
          <a:xfrm>
            <a:off x="457200" y="1371600"/>
            <a:ext cx="8229600" cy="5059363"/>
          </a:xfrm>
        </p:spPr>
        <p:txBody>
          <a:bodyPr>
            <a:normAutofit/>
          </a:bodyPr>
          <a:lstStyle/>
          <a:p>
            <a:r>
              <a:rPr lang="en-US" b="1" dirty="0" smtClean="0"/>
              <a:t>Can </a:t>
            </a:r>
            <a:r>
              <a:rPr lang="en-US" b="1" dirty="0"/>
              <a:t>you think of any other details that would be important in order for your story to make sense? </a:t>
            </a:r>
            <a:endParaRPr lang="en-US" b="1" dirty="0" smtClean="0"/>
          </a:p>
          <a:p>
            <a:r>
              <a:rPr lang="en-US" b="1" dirty="0" smtClean="0"/>
              <a:t>Is </a:t>
            </a:r>
            <a:r>
              <a:rPr lang="en-US" b="1" dirty="0"/>
              <a:t>there anything else the reader needs to know? </a:t>
            </a:r>
          </a:p>
          <a:p>
            <a:endParaRPr lang="en-US" b="1" dirty="0" smtClean="0"/>
          </a:p>
        </p:txBody>
      </p:sp>
    </p:spTree>
    <p:extLst>
      <p:ext uri="{BB962C8B-B14F-4D97-AF65-F5344CB8AC3E}">
        <p14:creationId xmlns:p14="http://schemas.microsoft.com/office/powerpoint/2010/main" val="3768143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Wish Narrative Worksheet</a:t>
            </a:r>
            <a:endParaRPr lang="en-US" b="1" dirty="0"/>
          </a:p>
        </p:txBody>
      </p:sp>
      <p:sp>
        <p:nvSpPr>
          <p:cNvPr id="3" name="Content Placeholder 2"/>
          <p:cNvSpPr>
            <a:spLocks noGrp="1"/>
          </p:cNvSpPr>
          <p:nvPr>
            <p:ph idx="1"/>
          </p:nvPr>
        </p:nvSpPr>
        <p:spPr/>
        <p:txBody>
          <a:bodyPr/>
          <a:lstStyle/>
          <a:p>
            <a:r>
              <a:rPr lang="en-US" b="1" dirty="0" smtClean="0"/>
              <a:t>Remember:</a:t>
            </a:r>
          </a:p>
          <a:p>
            <a:pPr lvl="1"/>
            <a:r>
              <a:rPr lang="en-US" b="1" dirty="0" smtClean="0"/>
              <a:t>Be descriptive! Use adjectives that affect the senses!</a:t>
            </a:r>
          </a:p>
          <a:p>
            <a:pPr lvl="1"/>
            <a:r>
              <a:rPr lang="en-US" b="1" dirty="0" smtClean="0"/>
              <a:t>Don’t waste space/words on things that aren’t important to the story!</a:t>
            </a:r>
          </a:p>
          <a:p>
            <a:pPr lvl="1"/>
            <a:r>
              <a:rPr lang="en-US" b="1" dirty="0" smtClean="0"/>
              <a:t>The MOTIVATIONS of the characters drive a story! WHAT DO THEY WANT/NEED?</a:t>
            </a:r>
            <a:endParaRPr lang="en-US" b="1" dirty="0"/>
          </a:p>
        </p:txBody>
      </p:sp>
    </p:spTree>
    <p:extLst>
      <p:ext uri="{BB962C8B-B14F-4D97-AF65-F5344CB8AC3E}">
        <p14:creationId xmlns:p14="http://schemas.microsoft.com/office/powerpoint/2010/main" val="3461342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a:bodyPr>
          <a:lstStyle/>
          <a:p>
            <a:r>
              <a:rPr lang="en-US" b="1" dirty="0" smtClean="0"/>
              <a:t>HOMEWORK</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4800" b="1" dirty="0" smtClean="0"/>
              <a:t>Complete the</a:t>
            </a:r>
          </a:p>
          <a:p>
            <a:pPr marL="0" indent="0" algn="ctr">
              <a:buNone/>
            </a:pPr>
            <a:r>
              <a:rPr lang="en-US" sz="4800" b="1" dirty="0" smtClean="0"/>
              <a:t>Wish Narrative Worksheet</a:t>
            </a:r>
          </a:p>
          <a:p>
            <a:pPr marL="0" indent="0" algn="ctr">
              <a:buNone/>
            </a:pPr>
            <a:endParaRPr lang="en-US" sz="4800" b="1" dirty="0"/>
          </a:p>
          <a:p>
            <a:pPr marL="0" indent="0" algn="ctr">
              <a:buNone/>
            </a:pPr>
            <a:r>
              <a:rPr lang="en-US" sz="4800" b="1" dirty="0" smtClean="0"/>
              <a:t>DO NOT SUBMIT IT!</a:t>
            </a:r>
            <a:endParaRPr lang="en-US" sz="4800" b="1" dirty="0"/>
          </a:p>
        </p:txBody>
      </p:sp>
    </p:spTree>
    <p:extLst>
      <p:ext uri="{BB962C8B-B14F-4D97-AF65-F5344CB8AC3E}">
        <p14:creationId xmlns:p14="http://schemas.microsoft.com/office/powerpoint/2010/main" val="191970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720436"/>
          </a:xfrm>
        </p:spPr>
        <p:txBody>
          <a:bodyPr>
            <a:normAutofit fontScale="90000"/>
          </a:bodyPr>
          <a:lstStyle/>
          <a:p>
            <a:r>
              <a:rPr lang="en-US" b="1" dirty="0" smtClean="0"/>
              <a:t>Exit Ticket</a:t>
            </a:r>
            <a:endParaRPr lang="en-US" b="1" dirty="0"/>
          </a:p>
        </p:txBody>
      </p:sp>
      <p:sp>
        <p:nvSpPr>
          <p:cNvPr id="5" name="Content Placeholder 4"/>
          <p:cNvSpPr>
            <a:spLocks noGrp="1"/>
          </p:cNvSpPr>
          <p:nvPr>
            <p:ph idx="1"/>
          </p:nvPr>
        </p:nvSpPr>
        <p:spPr>
          <a:xfrm>
            <a:off x="457200" y="1143000"/>
            <a:ext cx="8229600" cy="4953000"/>
          </a:xfrm>
        </p:spPr>
        <p:txBody>
          <a:bodyPr>
            <a:normAutofit/>
          </a:bodyPr>
          <a:lstStyle/>
          <a:p>
            <a:pPr marL="0" indent="0" algn="ctr">
              <a:buNone/>
            </a:pPr>
            <a:r>
              <a:rPr lang="en-US" sz="4000" b="1" dirty="0" smtClean="0"/>
              <a:t>What do you think will be the hardest part of brainstorming/writing this narrative for you? Why?</a:t>
            </a:r>
            <a:endParaRPr lang="en-US" sz="2800" b="1" dirty="0"/>
          </a:p>
        </p:txBody>
      </p:sp>
      <p:sp>
        <p:nvSpPr>
          <p:cNvPr id="6" name="TextBox 5"/>
          <p:cNvSpPr txBox="1"/>
          <p:nvPr/>
        </p:nvSpPr>
        <p:spPr>
          <a:xfrm>
            <a:off x="7162800" y="381000"/>
            <a:ext cx="1295400" cy="381000"/>
          </a:xfrm>
          <a:prstGeom prst="rect">
            <a:avLst/>
          </a:prstGeom>
          <a:noFill/>
        </p:spPr>
        <p:txBody>
          <a:bodyPr wrap="square" rtlCol="0">
            <a:spAutoFit/>
          </a:bodyPr>
          <a:lstStyle/>
          <a:p>
            <a:pPr algn="ctr"/>
            <a:r>
              <a:rPr lang="en-US" b="1" dirty="0" smtClean="0">
                <a:solidFill>
                  <a:prstClr val="black"/>
                </a:solidFill>
              </a:rPr>
              <a:t>9/15/16</a:t>
            </a:r>
            <a:endParaRPr lang="en-US" b="1" dirty="0">
              <a:solidFill>
                <a:prstClr val="black"/>
              </a:solidFill>
            </a:endParaRPr>
          </a:p>
        </p:txBody>
      </p:sp>
    </p:spTree>
    <p:extLst>
      <p:ext uri="{BB962C8B-B14F-4D97-AF65-F5344CB8AC3E}">
        <p14:creationId xmlns:p14="http://schemas.microsoft.com/office/powerpoint/2010/main" val="14424438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20436"/>
          </a:xfrm>
        </p:spPr>
        <p:txBody>
          <a:bodyPr>
            <a:normAutofit fontScale="90000"/>
          </a:bodyPr>
          <a:lstStyle/>
          <a:p>
            <a:r>
              <a:rPr lang="en-US" b="1" dirty="0" smtClean="0"/>
              <a:t>Start-up - Discussion</a:t>
            </a:r>
            <a:endParaRPr lang="en-US" b="1" dirty="0"/>
          </a:p>
        </p:txBody>
      </p:sp>
      <p:sp>
        <p:nvSpPr>
          <p:cNvPr id="5" name="Content Placeholder 4"/>
          <p:cNvSpPr>
            <a:spLocks noGrp="1"/>
          </p:cNvSpPr>
          <p:nvPr>
            <p:ph idx="1"/>
          </p:nvPr>
        </p:nvSpPr>
        <p:spPr>
          <a:xfrm>
            <a:off x="457200" y="762000"/>
            <a:ext cx="8229600" cy="5105400"/>
          </a:xfrm>
        </p:spPr>
        <p:txBody>
          <a:bodyPr>
            <a:normAutofit fontScale="92500" lnSpcReduction="20000"/>
          </a:bodyPr>
          <a:lstStyle/>
          <a:p>
            <a:pPr marL="0" indent="0" algn="ctr">
              <a:buNone/>
            </a:pPr>
            <a:r>
              <a:rPr lang="en-US" sz="2800" b="1" dirty="0" smtClean="0"/>
              <a:t>With your HORIZONTAL partner, discuss the following:</a:t>
            </a:r>
          </a:p>
          <a:p>
            <a:pPr marL="0" indent="0" algn="ctr">
              <a:buNone/>
            </a:pPr>
            <a:endParaRPr lang="en-US" sz="1200" b="1" dirty="0"/>
          </a:p>
          <a:p>
            <a:pPr marL="0" indent="0" algn="ctr">
              <a:buNone/>
            </a:pPr>
            <a:r>
              <a:rPr lang="en-US" sz="4000" b="1" dirty="0" smtClean="0"/>
              <a:t>Describe, to your partner, the character of the wisher in your story? Who are they? What do they look  like? What are some of their important characteristics? </a:t>
            </a:r>
            <a:r>
              <a:rPr lang="en-US" sz="2600" b="1" dirty="0" smtClean="0"/>
              <a:t>(rich/poor, kind/cruel, selfish/generous)</a:t>
            </a:r>
          </a:p>
          <a:p>
            <a:pPr marL="0" indent="0" algn="ctr">
              <a:buNone/>
            </a:pPr>
            <a:r>
              <a:rPr lang="en-US" sz="4000" b="1" dirty="0" smtClean="0"/>
              <a:t>What do they want/need? What is their MOTIVATION?</a:t>
            </a:r>
          </a:p>
          <a:p>
            <a:pPr marL="0" indent="0" algn="ctr">
              <a:buNone/>
            </a:pPr>
            <a:endParaRPr lang="en-US" b="1" dirty="0"/>
          </a:p>
          <a:p>
            <a:pPr marL="0" indent="0" algn="ctr">
              <a:buNone/>
            </a:pPr>
            <a:r>
              <a:rPr lang="en-US" sz="2800" b="1" dirty="0" smtClean="0"/>
              <a:t>BE PREPARED TO SHARE!</a:t>
            </a:r>
            <a:endParaRPr lang="en-US" sz="2800" b="1" dirty="0"/>
          </a:p>
        </p:txBody>
      </p:sp>
      <p:sp>
        <p:nvSpPr>
          <p:cNvPr id="6" name="TextBox 5"/>
          <p:cNvSpPr txBox="1"/>
          <p:nvPr/>
        </p:nvSpPr>
        <p:spPr>
          <a:xfrm>
            <a:off x="7155873" y="228600"/>
            <a:ext cx="1295400" cy="381000"/>
          </a:xfrm>
          <a:prstGeom prst="rect">
            <a:avLst/>
          </a:prstGeom>
          <a:noFill/>
        </p:spPr>
        <p:txBody>
          <a:bodyPr wrap="square" rtlCol="0">
            <a:spAutoFit/>
          </a:bodyPr>
          <a:lstStyle/>
          <a:p>
            <a:pPr algn="ctr"/>
            <a:r>
              <a:rPr lang="en-US" b="1" dirty="0" smtClean="0">
                <a:solidFill>
                  <a:prstClr val="black"/>
                </a:solidFill>
              </a:rPr>
              <a:t>9/16/16</a:t>
            </a:r>
            <a:endParaRPr lang="en-US" b="1" dirty="0">
              <a:solidFill>
                <a:prstClr val="black"/>
              </a:solidFill>
            </a:endParaRPr>
          </a:p>
        </p:txBody>
      </p:sp>
    </p:spTree>
    <p:extLst>
      <p:ext uri="{BB962C8B-B14F-4D97-AF65-F5344CB8AC3E}">
        <p14:creationId xmlns:p14="http://schemas.microsoft.com/office/powerpoint/2010/main" val="3893371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anim calcmode="lin" valueType="num">
                                      <p:cBhvr additive="base">
                                        <p:cTn id="1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44562"/>
          </a:xfrm>
        </p:spPr>
        <p:txBody>
          <a:bodyPr/>
          <a:lstStyle/>
          <a:p>
            <a:r>
              <a:rPr lang="en-US" b="1" dirty="0" smtClean="0"/>
              <a:t>Exit Ticket</a:t>
            </a:r>
            <a:endParaRPr lang="en-US" b="1" dirty="0"/>
          </a:p>
        </p:txBody>
      </p:sp>
      <p:sp>
        <p:nvSpPr>
          <p:cNvPr id="5" name="Content Placeholder 4"/>
          <p:cNvSpPr>
            <a:spLocks noGrp="1"/>
          </p:cNvSpPr>
          <p:nvPr>
            <p:ph idx="1"/>
          </p:nvPr>
        </p:nvSpPr>
        <p:spPr>
          <a:xfrm>
            <a:off x="457200" y="1219200"/>
            <a:ext cx="8229600" cy="5257800"/>
          </a:xfrm>
        </p:spPr>
        <p:txBody>
          <a:bodyPr>
            <a:normAutofit/>
          </a:bodyPr>
          <a:lstStyle/>
          <a:p>
            <a:pPr marL="0" indent="0" algn="ctr">
              <a:buNone/>
            </a:pPr>
            <a:r>
              <a:rPr lang="en-US" sz="4000" b="1" dirty="0" smtClean="0"/>
              <a:t>What is Yoni’s MOTIVATION for making his video? What are the reasons (there are more than one) that he has decided to do this?</a:t>
            </a:r>
          </a:p>
          <a:p>
            <a:pPr marL="0" indent="0" algn="ctr">
              <a:buNone/>
            </a:pPr>
            <a:r>
              <a:rPr lang="en-US" sz="4000" b="1" dirty="0" smtClean="0"/>
              <a:t>Which one do you think is his MAIN MOTIVATION? Why do you think so?</a:t>
            </a:r>
            <a:endParaRPr lang="en-US" sz="2800" b="1" dirty="0"/>
          </a:p>
        </p:txBody>
      </p:sp>
      <p:sp>
        <p:nvSpPr>
          <p:cNvPr id="6" name="TextBox 5"/>
          <p:cNvSpPr txBox="1"/>
          <p:nvPr/>
        </p:nvSpPr>
        <p:spPr>
          <a:xfrm>
            <a:off x="7162800" y="491836"/>
            <a:ext cx="1295400" cy="381000"/>
          </a:xfrm>
          <a:prstGeom prst="rect">
            <a:avLst/>
          </a:prstGeom>
          <a:noFill/>
        </p:spPr>
        <p:txBody>
          <a:bodyPr wrap="square" rtlCol="0">
            <a:spAutoFit/>
          </a:bodyPr>
          <a:lstStyle/>
          <a:p>
            <a:pPr algn="ctr"/>
            <a:r>
              <a:rPr lang="en-US" b="1" dirty="0" smtClean="0">
                <a:solidFill>
                  <a:prstClr val="black"/>
                </a:solidFill>
              </a:rPr>
              <a:t>9/6/16</a:t>
            </a:r>
            <a:endParaRPr lang="en-US" b="1" dirty="0">
              <a:solidFill>
                <a:prstClr val="black"/>
              </a:solidFill>
            </a:endParaRPr>
          </a:p>
        </p:txBody>
      </p:sp>
    </p:spTree>
    <p:extLst>
      <p:ext uri="{BB962C8B-B14F-4D97-AF65-F5344CB8AC3E}">
        <p14:creationId xmlns:p14="http://schemas.microsoft.com/office/powerpoint/2010/main" val="308358214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720436"/>
          </a:xfrm>
        </p:spPr>
        <p:txBody>
          <a:bodyPr>
            <a:normAutofit fontScale="90000"/>
          </a:bodyPr>
          <a:lstStyle/>
          <a:p>
            <a:r>
              <a:rPr lang="en-US" b="1" dirty="0" smtClean="0"/>
              <a:t>Start-up - Writing</a:t>
            </a:r>
            <a:endParaRPr lang="en-US" b="1" dirty="0"/>
          </a:p>
        </p:txBody>
      </p:sp>
      <p:sp>
        <p:nvSpPr>
          <p:cNvPr id="5" name="Content Placeholder 4"/>
          <p:cNvSpPr>
            <a:spLocks noGrp="1"/>
          </p:cNvSpPr>
          <p:nvPr>
            <p:ph idx="1"/>
          </p:nvPr>
        </p:nvSpPr>
        <p:spPr>
          <a:xfrm>
            <a:off x="457200" y="838200"/>
            <a:ext cx="8229600" cy="4800600"/>
          </a:xfrm>
        </p:spPr>
        <p:txBody>
          <a:bodyPr>
            <a:normAutofit/>
          </a:bodyPr>
          <a:lstStyle/>
          <a:p>
            <a:pPr marL="0" indent="0" algn="ctr">
              <a:buNone/>
            </a:pPr>
            <a:r>
              <a:rPr lang="en-US" sz="2800" b="1" dirty="0" smtClean="0"/>
              <a:t>Now write about the following:</a:t>
            </a:r>
          </a:p>
          <a:p>
            <a:pPr marL="0" indent="0" algn="ctr">
              <a:buNone/>
            </a:pPr>
            <a:endParaRPr lang="en-US" sz="1100" b="1" dirty="0"/>
          </a:p>
          <a:p>
            <a:pPr marL="0" indent="0" algn="ctr">
              <a:buNone/>
            </a:pPr>
            <a:r>
              <a:rPr lang="en-US" b="1" dirty="0" smtClean="0"/>
              <a:t>Tell me about your partner’s </a:t>
            </a:r>
            <a:r>
              <a:rPr lang="en-US" b="1" dirty="0"/>
              <a:t>character of the wisher in </a:t>
            </a:r>
            <a:r>
              <a:rPr lang="en-US" b="1" dirty="0" smtClean="0"/>
              <a:t>their </a:t>
            </a:r>
            <a:r>
              <a:rPr lang="en-US" b="1" dirty="0"/>
              <a:t>story? Who are they? What do they look  like? What are some of their important </a:t>
            </a:r>
            <a:r>
              <a:rPr lang="en-US" b="1" dirty="0" smtClean="0"/>
              <a:t>characteristics? </a:t>
            </a:r>
          </a:p>
          <a:p>
            <a:pPr marL="0" indent="0" algn="ctr">
              <a:buNone/>
            </a:pPr>
            <a:r>
              <a:rPr lang="en-US" sz="2400" b="1" dirty="0" smtClean="0"/>
              <a:t>(</a:t>
            </a:r>
            <a:r>
              <a:rPr lang="en-US" sz="2400" b="1" dirty="0"/>
              <a:t>rich/poor, kind/cruel, selfish/generous)</a:t>
            </a:r>
          </a:p>
          <a:p>
            <a:pPr marL="0" indent="0" algn="ctr">
              <a:buNone/>
            </a:pPr>
            <a:r>
              <a:rPr lang="en-US" b="1" dirty="0"/>
              <a:t>What do they want/need? What is their MOTIVATION?</a:t>
            </a:r>
          </a:p>
          <a:p>
            <a:pPr marL="0" indent="0" algn="ctr">
              <a:buNone/>
            </a:pPr>
            <a:endParaRPr lang="en-US" b="1" dirty="0"/>
          </a:p>
        </p:txBody>
      </p:sp>
      <p:sp>
        <p:nvSpPr>
          <p:cNvPr id="6" name="TextBox 5"/>
          <p:cNvSpPr txBox="1"/>
          <p:nvPr/>
        </p:nvSpPr>
        <p:spPr>
          <a:xfrm>
            <a:off x="7162800" y="303645"/>
            <a:ext cx="1295400" cy="381000"/>
          </a:xfrm>
          <a:prstGeom prst="rect">
            <a:avLst/>
          </a:prstGeom>
          <a:noFill/>
        </p:spPr>
        <p:txBody>
          <a:bodyPr wrap="square" rtlCol="0">
            <a:spAutoFit/>
          </a:bodyPr>
          <a:lstStyle/>
          <a:p>
            <a:pPr algn="ctr"/>
            <a:r>
              <a:rPr lang="en-US" b="1" dirty="0" smtClean="0">
                <a:solidFill>
                  <a:prstClr val="black"/>
                </a:solidFill>
              </a:rPr>
              <a:t>9/16/16</a:t>
            </a:r>
            <a:endParaRPr lang="en-US" b="1" dirty="0">
              <a:solidFill>
                <a:prstClr val="black"/>
              </a:solidFill>
            </a:endParaRPr>
          </a:p>
        </p:txBody>
      </p:sp>
    </p:spTree>
    <p:extLst>
      <p:ext uri="{BB962C8B-B14F-4D97-AF65-F5344CB8AC3E}">
        <p14:creationId xmlns:p14="http://schemas.microsoft.com/office/powerpoint/2010/main" val="421309508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8"/>
            <a:ext cx="8229600" cy="757382"/>
          </a:xfrm>
        </p:spPr>
        <p:txBody>
          <a:bodyPr>
            <a:normAutofit fontScale="90000"/>
          </a:bodyPr>
          <a:lstStyle/>
          <a:p>
            <a:r>
              <a:rPr lang="en-US" b="1" dirty="0" smtClean="0"/>
              <a:t>Objective</a:t>
            </a:r>
            <a:endParaRPr lang="en-US" b="1" dirty="0"/>
          </a:p>
        </p:txBody>
      </p:sp>
      <p:sp>
        <p:nvSpPr>
          <p:cNvPr id="3" name="Content Placeholder 2"/>
          <p:cNvSpPr>
            <a:spLocks noGrp="1"/>
          </p:cNvSpPr>
          <p:nvPr>
            <p:ph idx="1"/>
          </p:nvPr>
        </p:nvSpPr>
        <p:spPr>
          <a:xfrm>
            <a:off x="457200" y="685800"/>
            <a:ext cx="8229600" cy="5638800"/>
          </a:xfrm>
        </p:spPr>
        <p:txBody>
          <a:bodyPr>
            <a:normAutofit/>
          </a:bodyPr>
          <a:lstStyle/>
          <a:p>
            <a:pPr marL="0" indent="0" algn="ctr">
              <a:buNone/>
            </a:pPr>
            <a:r>
              <a:rPr lang="en-US" sz="2800" b="1" dirty="0" smtClean="0"/>
              <a:t>By the end of the lesson, students will be able to:</a:t>
            </a:r>
          </a:p>
          <a:p>
            <a:pPr marL="0" indent="0" algn="ctr">
              <a:buNone/>
            </a:pPr>
            <a:endParaRPr lang="en-US" sz="2800" b="1" dirty="0" smtClean="0"/>
          </a:p>
          <a:p>
            <a:pPr marL="0" indent="0" algn="ctr">
              <a:buNone/>
            </a:pPr>
            <a:r>
              <a:rPr lang="en-US" b="1" dirty="0" smtClean="0"/>
              <a:t>Brainstorm for and write a narrative that includes the idea of wishes being granted magically. Develop a plot and characters for this narrative and contemplate the characters’ motivations.  </a:t>
            </a:r>
          </a:p>
          <a:p>
            <a:pPr marL="0" indent="0" algn="ctr">
              <a:buNone/>
            </a:pPr>
            <a:endParaRPr lang="en-US" b="1" dirty="0"/>
          </a:p>
          <a:p>
            <a:pPr marL="0" indent="0" algn="ctr">
              <a:buNone/>
            </a:pPr>
            <a:r>
              <a:rPr lang="en-US" sz="2800" b="1" dirty="0" smtClean="0"/>
              <a:t>CCSS.ELA-LITERACY.W.9-10.3</a:t>
            </a:r>
          </a:p>
          <a:p>
            <a:pPr marL="0" indent="0" algn="ctr">
              <a:buNone/>
            </a:pPr>
            <a:r>
              <a:rPr lang="en-US" sz="2800" b="1" dirty="0"/>
              <a:t>CCSS.ELA-LITERACY.RL.9-10.1</a:t>
            </a:r>
          </a:p>
          <a:p>
            <a:pPr marL="0" indent="0" algn="ctr">
              <a:buNone/>
            </a:pPr>
            <a:endParaRPr lang="en-US" sz="2800" b="1" dirty="0"/>
          </a:p>
        </p:txBody>
      </p:sp>
    </p:spTree>
    <p:extLst>
      <p:ext uri="{BB962C8B-B14F-4D97-AF65-F5344CB8AC3E}">
        <p14:creationId xmlns:p14="http://schemas.microsoft.com/office/powerpoint/2010/main" val="80603227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Wish Narrative</a:t>
            </a:r>
            <a:endParaRPr lang="en-US" b="1" dirty="0"/>
          </a:p>
        </p:txBody>
      </p:sp>
      <p:sp>
        <p:nvSpPr>
          <p:cNvPr id="3" name="Content Placeholder 2"/>
          <p:cNvSpPr>
            <a:spLocks noGrp="1"/>
          </p:cNvSpPr>
          <p:nvPr>
            <p:ph idx="1"/>
          </p:nvPr>
        </p:nvSpPr>
        <p:spPr/>
        <p:txBody>
          <a:bodyPr/>
          <a:lstStyle/>
          <a:p>
            <a:r>
              <a:rPr lang="en-US" b="1" dirty="0" smtClean="0"/>
              <a:t>Complete the Wish Narrative Worksheet, if it is not already finished.</a:t>
            </a:r>
          </a:p>
          <a:p>
            <a:r>
              <a:rPr lang="en-US" b="1" dirty="0" smtClean="0"/>
              <a:t>If your worksheet is complete, start working on writing your actual narrative using the “MY Wish Narrative Draft” document in Google Classroom.</a:t>
            </a:r>
            <a:endParaRPr lang="en-US" b="1" dirty="0"/>
          </a:p>
        </p:txBody>
      </p:sp>
    </p:spTree>
    <p:extLst>
      <p:ext uri="{BB962C8B-B14F-4D97-AF65-F5344CB8AC3E}">
        <p14:creationId xmlns:p14="http://schemas.microsoft.com/office/powerpoint/2010/main" val="428359146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a:bodyPr>
          <a:lstStyle/>
          <a:p>
            <a:r>
              <a:rPr lang="en-US" b="1" dirty="0" smtClean="0"/>
              <a:t>HOMEWORK</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4800" b="1" dirty="0" smtClean="0"/>
              <a:t>Continue working on your</a:t>
            </a:r>
          </a:p>
          <a:p>
            <a:pPr marL="0" indent="0" algn="ctr">
              <a:buNone/>
            </a:pPr>
            <a:r>
              <a:rPr lang="en-US" sz="4800" b="1" dirty="0" smtClean="0"/>
              <a:t>Wish Narrative</a:t>
            </a:r>
            <a:r>
              <a:rPr lang="en-US" sz="4800" b="1" dirty="0" smtClean="0"/>
              <a:t>!</a:t>
            </a:r>
          </a:p>
          <a:p>
            <a:pPr marL="0" indent="0" algn="ctr">
              <a:buNone/>
            </a:pPr>
            <a:r>
              <a:rPr lang="en-US" sz="4800" b="1" dirty="0" smtClean="0"/>
              <a:t>You will need it in class to read on Tuesday.</a:t>
            </a:r>
            <a:endParaRPr lang="en-US" sz="4800" b="1" dirty="0" smtClean="0"/>
          </a:p>
          <a:p>
            <a:pPr marL="0" indent="0" algn="ctr">
              <a:buNone/>
            </a:pPr>
            <a:endParaRPr lang="en-US" sz="4800" b="1" dirty="0"/>
          </a:p>
          <a:p>
            <a:pPr marL="0" indent="0" algn="ctr">
              <a:buNone/>
            </a:pPr>
            <a:r>
              <a:rPr lang="en-US" sz="4800" b="1" dirty="0" smtClean="0"/>
              <a:t>IT WILL BE DUE </a:t>
            </a:r>
            <a:r>
              <a:rPr lang="en-US" sz="4800" b="1" u="sng" dirty="0" smtClean="0"/>
              <a:t>WEDNESDAY</a:t>
            </a:r>
            <a:r>
              <a:rPr lang="en-US" sz="4800" b="1" dirty="0" smtClean="0"/>
              <a:t>!!!</a:t>
            </a:r>
            <a:endParaRPr lang="en-US" sz="4800" b="1" dirty="0"/>
          </a:p>
        </p:txBody>
      </p:sp>
    </p:spTree>
    <p:extLst>
      <p:ext uri="{BB962C8B-B14F-4D97-AF65-F5344CB8AC3E}">
        <p14:creationId xmlns:p14="http://schemas.microsoft.com/office/powerpoint/2010/main" val="1173373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720436"/>
          </a:xfrm>
        </p:spPr>
        <p:txBody>
          <a:bodyPr>
            <a:normAutofit fontScale="90000"/>
          </a:bodyPr>
          <a:lstStyle/>
          <a:p>
            <a:r>
              <a:rPr lang="en-US" b="1" dirty="0" smtClean="0"/>
              <a:t>Exit Ticket</a:t>
            </a:r>
            <a:endParaRPr lang="en-US" b="1" dirty="0"/>
          </a:p>
        </p:txBody>
      </p:sp>
      <p:sp>
        <p:nvSpPr>
          <p:cNvPr id="5" name="Content Placeholder 4"/>
          <p:cNvSpPr>
            <a:spLocks noGrp="1"/>
          </p:cNvSpPr>
          <p:nvPr>
            <p:ph idx="1"/>
          </p:nvPr>
        </p:nvSpPr>
        <p:spPr>
          <a:xfrm>
            <a:off x="457200" y="1143000"/>
            <a:ext cx="8229600" cy="4953000"/>
          </a:xfrm>
        </p:spPr>
        <p:txBody>
          <a:bodyPr>
            <a:normAutofit/>
          </a:bodyPr>
          <a:lstStyle/>
          <a:p>
            <a:pPr marL="0" indent="0" algn="ctr">
              <a:buNone/>
            </a:pPr>
            <a:r>
              <a:rPr lang="en-US" sz="4000" b="1" dirty="0" smtClean="0"/>
              <a:t>Describe the </a:t>
            </a:r>
            <a:r>
              <a:rPr lang="en-US" sz="4000" b="1" dirty="0"/>
              <a:t>character of the wisher in your story? Who are they? What do they look  like? What are some of their important characteristics </a:t>
            </a:r>
            <a:endParaRPr lang="en-US" sz="4000" b="1" dirty="0" smtClean="0"/>
          </a:p>
          <a:p>
            <a:pPr marL="0" indent="0" algn="ctr">
              <a:buNone/>
            </a:pPr>
            <a:r>
              <a:rPr lang="en-US" sz="2400" b="1" dirty="0" smtClean="0"/>
              <a:t>(</a:t>
            </a:r>
            <a:r>
              <a:rPr lang="en-US" sz="2400" b="1" dirty="0"/>
              <a:t>rich/poor, kind/cruel, selfish/generous)</a:t>
            </a:r>
          </a:p>
          <a:p>
            <a:pPr marL="0" indent="0" algn="ctr">
              <a:buNone/>
            </a:pPr>
            <a:r>
              <a:rPr lang="en-US" sz="4000" b="1" dirty="0"/>
              <a:t>What do they want/need? What is their MOTIVATION?</a:t>
            </a:r>
          </a:p>
        </p:txBody>
      </p:sp>
      <p:sp>
        <p:nvSpPr>
          <p:cNvPr id="6" name="TextBox 5"/>
          <p:cNvSpPr txBox="1"/>
          <p:nvPr/>
        </p:nvSpPr>
        <p:spPr>
          <a:xfrm>
            <a:off x="7162800" y="381000"/>
            <a:ext cx="1295400" cy="381000"/>
          </a:xfrm>
          <a:prstGeom prst="rect">
            <a:avLst/>
          </a:prstGeom>
          <a:noFill/>
        </p:spPr>
        <p:txBody>
          <a:bodyPr wrap="square" rtlCol="0">
            <a:spAutoFit/>
          </a:bodyPr>
          <a:lstStyle/>
          <a:p>
            <a:pPr algn="ctr"/>
            <a:r>
              <a:rPr lang="en-US" b="1" dirty="0" smtClean="0">
                <a:solidFill>
                  <a:prstClr val="black"/>
                </a:solidFill>
              </a:rPr>
              <a:t>9/16/16</a:t>
            </a:r>
            <a:endParaRPr lang="en-US" b="1" dirty="0">
              <a:solidFill>
                <a:prstClr val="black"/>
              </a:solidFill>
            </a:endParaRPr>
          </a:p>
        </p:txBody>
      </p:sp>
    </p:spTree>
    <p:extLst>
      <p:ext uri="{BB962C8B-B14F-4D97-AF65-F5344CB8AC3E}">
        <p14:creationId xmlns:p14="http://schemas.microsoft.com/office/powerpoint/2010/main" val="49340845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20436"/>
          </a:xfrm>
        </p:spPr>
        <p:txBody>
          <a:bodyPr>
            <a:normAutofit fontScale="90000"/>
          </a:bodyPr>
          <a:lstStyle/>
          <a:p>
            <a:r>
              <a:rPr lang="en-US" b="1" dirty="0" smtClean="0"/>
              <a:t>Start-up - Discussion</a:t>
            </a:r>
            <a:endParaRPr lang="en-US" b="1" dirty="0"/>
          </a:p>
        </p:txBody>
      </p:sp>
      <p:sp>
        <p:nvSpPr>
          <p:cNvPr id="5" name="Content Placeholder 4"/>
          <p:cNvSpPr>
            <a:spLocks noGrp="1"/>
          </p:cNvSpPr>
          <p:nvPr>
            <p:ph idx="1"/>
          </p:nvPr>
        </p:nvSpPr>
        <p:spPr>
          <a:xfrm>
            <a:off x="457200" y="762000"/>
            <a:ext cx="8229600" cy="5105400"/>
          </a:xfrm>
        </p:spPr>
        <p:txBody>
          <a:bodyPr>
            <a:normAutofit fontScale="85000" lnSpcReduction="10000"/>
          </a:bodyPr>
          <a:lstStyle/>
          <a:p>
            <a:pPr marL="0" indent="0" algn="ctr">
              <a:buNone/>
            </a:pPr>
            <a:r>
              <a:rPr lang="en-US" sz="2800" b="1" dirty="0" smtClean="0"/>
              <a:t>With your HORIZONTAL partner, discuss the following:</a:t>
            </a:r>
          </a:p>
          <a:p>
            <a:pPr marL="0" indent="0" algn="ctr">
              <a:buNone/>
            </a:pPr>
            <a:endParaRPr lang="en-US" sz="1200" b="1" dirty="0"/>
          </a:p>
          <a:p>
            <a:pPr marL="0" indent="0" algn="ctr">
              <a:buNone/>
            </a:pPr>
            <a:r>
              <a:rPr lang="en-US" sz="4000" b="1" dirty="0" smtClean="0"/>
              <a:t>Describe, to your partner, the character of the </a:t>
            </a:r>
            <a:r>
              <a:rPr lang="en-US" sz="4000" b="1" u="sng" dirty="0" smtClean="0"/>
              <a:t>wish giver </a:t>
            </a:r>
            <a:r>
              <a:rPr lang="en-US" sz="4000" b="1" dirty="0" smtClean="0"/>
              <a:t>in your story? Who or what are they? What do they look like? What are some of their important characteristics? </a:t>
            </a:r>
          </a:p>
          <a:p>
            <a:pPr marL="0" indent="0" algn="ctr">
              <a:buNone/>
            </a:pPr>
            <a:r>
              <a:rPr lang="en-US" sz="2600" b="1" dirty="0" smtClean="0"/>
              <a:t>(trustworthy/sneaky, kind/cruel, selfish/generous)</a:t>
            </a:r>
          </a:p>
          <a:p>
            <a:pPr marL="0" indent="0" algn="ctr">
              <a:buNone/>
            </a:pPr>
            <a:r>
              <a:rPr lang="en-US" sz="4000" b="1" dirty="0" smtClean="0"/>
              <a:t>What do they want/need? What is their MOTIVATION?</a:t>
            </a:r>
          </a:p>
          <a:p>
            <a:pPr marL="0" indent="0" algn="ctr">
              <a:buNone/>
            </a:pPr>
            <a:endParaRPr lang="en-US" b="1" dirty="0"/>
          </a:p>
          <a:p>
            <a:pPr marL="0" indent="0" algn="ctr">
              <a:buNone/>
            </a:pPr>
            <a:r>
              <a:rPr lang="en-US" sz="2800" b="1" dirty="0" smtClean="0"/>
              <a:t>BE PREPARED TO SHARE!</a:t>
            </a:r>
            <a:endParaRPr lang="en-US" sz="2800" b="1" dirty="0"/>
          </a:p>
        </p:txBody>
      </p:sp>
      <p:sp>
        <p:nvSpPr>
          <p:cNvPr id="6" name="TextBox 5"/>
          <p:cNvSpPr txBox="1"/>
          <p:nvPr/>
        </p:nvSpPr>
        <p:spPr>
          <a:xfrm>
            <a:off x="7155873" y="228600"/>
            <a:ext cx="1295400" cy="381000"/>
          </a:xfrm>
          <a:prstGeom prst="rect">
            <a:avLst/>
          </a:prstGeom>
          <a:noFill/>
        </p:spPr>
        <p:txBody>
          <a:bodyPr wrap="square" rtlCol="0">
            <a:spAutoFit/>
          </a:bodyPr>
          <a:lstStyle/>
          <a:p>
            <a:pPr algn="ctr"/>
            <a:r>
              <a:rPr lang="en-US" b="1" dirty="0" smtClean="0">
                <a:solidFill>
                  <a:prstClr val="black"/>
                </a:solidFill>
              </a:rPr>
              <a:t>9/19/16</a:t>
            </a:r>
            <a:endParaRPr lang="en-US" b="1" dirty="0">
              <a:solidFill>
                <a:prstClr val="black"/>
              </a:solidFill>
            </a:endParaRPr>
          </a:p>
        </p:txBody>
      </p:sp>
    </p:spTree>
    <p:extLst>
      <p:ext uri="{BB962C8B-B14F-4D97-AF65-F5344CB8AC3E}">
        <p14:creationId xmlns:p14="http://schemas.microsoft.com/office/powerpoint/2010/main" val="46438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additive="base">
                                        <p:cTn id="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720436"/>
          </a:xfrm>
        </p:spPr>
        <p:txBody>
          <a:bodyPr>
            <a:normAutofit fontScale="90000"/>
          </a:bodyPr>
          <a:lstStyle/>
          <a:p>
            <a:r>
              <a:rPr lang="en-US" b="1" dirty="0" smtClean="0"/>
              <a:t>Start-up - Writing</a:t>
            </a:r>
            <a:endParaRPr lang="en-US" b="1" dirty="0"/>
          </a:p>
        </p:txBody>
      </p:sp>
      <p:sp>
        <p:nvSpPr>
          <p:cNvPr id="5" name="Content Placeholder 4"/>
          <p:cNvSpPr>
            <a:spLocks noGrp="1"/>
          </p:cNvSpPr>
          <p:nvPr>
            <p:ph idx="1"/>
          </p:nvPr>
        </p:nvSpPr>
        <p:spPr>
          <a:xfrm>
            <a:off x="457200" y="838200"/>
            <a:ext cx="8229600" cy="4800600"/>
          </a:xfrm>
        </p:spPr>
        <p:txBody>
          <a:bodyPr>
            <a:normAutofit/>
          </a:bodyPr>
          <a:lstStyle/>
          <a:p>
            <a:pPr marL="0" indent="0" algn="ctr">
              <a:buNone/>
            </a:pPr>
            <a:r>
              <a:rPr lang="en-US" sz="2800" b="1" dirty="0" smtClean="0"/>
              <a:t>Now write about the following:</a:t>
            </a:r>
          </a:p>
          <a:p>
            <a:pPr marL="0" indent="0" algn="ctr">
              <a:buNone/>
            </a:pPr>
            <a:endParaRPr lang="en-US" sz="1100" b="1" dirty="0"/>
          </a:p>
          <a:p>
            <a:pPr marL="0" indent="0" algn="ctr">
              <a:buNone/>
            </a:pPr>
            <a:r>
              <a:rPr lang="en-US" b="1" dirty="0" smtClean="0"/>
              <a:t>Tell me about your partner’s </a:t>
            </a:r>
            <a:r>
              <a:rPr lang="en-US" b="1" dirty="0"/>
              <a:t>character of the </a:t>
            </a:r>
            <a:r>
              <a:rPr lang="en-US" b="1" u="sng" dirty="0" smtClean="0"/>
              <a:t>wish giver </a:t>
            </a:r>
            <a:r>
              <a:rPr lang="en-US" b="1" dirty="0"/>
              <a:t>in </a:t>
            </a:r>
            <a:r>
              <a:rPr lang="en-US" b="1" dirty="0" smtClean="0"/>
              <a:t>their </a:t>
            </a:r>
            <a:r>
              <a:rPr lang="en-US" b="1" dirty="0"/>
              <a:t>story? Who </a:t>
            </a:r>
            <a:r>
              <a:rPr lang="en-US" b="1" dirty="0" smtClean="0"/>
              <a:t>or what are </a:t>
            </a:r>
            <a:r>
              <a:rPr lang="en-US" b="1" dirty="0"/>
              <a:t>they? What do they </a:t>
            </a:r>
            <a:r>
              <a:rPr lang="en-US" b="1" dirty="0" smtClean="0"/>
              <a:t>look </a:t>
            </a:r>
            <a:r>
              <a:rPr lang="en-US" b="1" dirty="0"/>
              <a:t>like? What are some of their important </a:t>
            </a:r>
            <a:r>
              <a:rPr lang="en-US" b="1" dirty="0" smtClean="0"/>
              <a:t>characteristics? </a:t>
            </a:r>
          </a:p>
          <a:p>
            <a:pPr marL="0" indent="0" algn="ctr">
              <a:buNone/>
            </a:pPr>
            <a:r>
              <a:rPr lang="en-US" sz="2400" b="1" dirty="0" smtClean="0"/>
              <a:t>(trustworthy/sneaky, </a:t>
            </a:r>
            <a:r>
              <a:rPr lang="en-US" sz="2400" b="1" dirty="0"/>
              <a:t>kind/cruel, selfish/generous)</a:t>
            </a:r>
          </a:p>
          <a:p>
            <a:pPr marL="0" indent="0" algn="ctr">
              <a:buNone/>
            </a:pPr>
            <a:r>
              <a:rPr lang="en-US" b="1" dirty="0"/>
              <a:t>What do they want/need? What is their MOTIVATION?</a:t>
            </a:r>
          </a:p>
          <a:p>
            <a:pPr marL="0" indent="0" algn="ctr">
              <a:buNone/>
            </a:pPr>
            <a:endParaRPr lang="en-US" b="1" dirty="0"/>
          </a:p>
        </p:txBody>
      </p:sp>
      <p:sp>
        <p:nvSpPr>
          <p:cNvPr id="6" name="TextBox 5"/>
          <p:cNvSpPr txBox="1"/>
          <p:nvPr/>
        </p:nvSpPr>
        <p:spPr>
          <a:xfrm>
            <a:off x="7162800" y="303645"/>
            <a:ext cx="1295400" cy="381000"/>
          </a:xfrm>
          <a:prstGeom prst="rect">
            <a:avLst/>
          </a:prstGeom>
          <a:noFill/>
        </p:spPr>
        <p:txBody>
          <a:bodyPr wrap="square" rtlCol="0">
            <a:spAutoFit/>
          </a:bodyPr>
          <a:lstStyle/>
          <a:p>
            <a:pPr algn="ctr"/>
            <a:r>
              <a:rPr lang="en-US" b="1" dirty="0" smtClean="0">
                <a:solidFill>
                  <a:prstClr val="black"/>
                </a:solidFill>
              </a:rPr>
              <a:t>9/19/16</a:t>
            </a:r>
            <a:endParaRPr lang="en-US" b="1" dirty="0">
              <a:solidFill>
                <a:prstClr val="black"/>
              </a:solidFill>
            </a:endParaRPr>
          </a:p>
        </p:txBody>
      </p:sp>
    </p:spTree>
    <p:extLst>
      <p:ext uri="{BB962C8B-B14F-4D97-AF65-F5344CB8AC3E}">
        <p14:creationId xmlns:p14="http://schemas.microsoft.com/office/powerpoint/2010/main" val="198151921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8"/>
            <a:ext cx="8229600" cy="757382"/>
          </a:xfrm>
        </p:spPr>
        <p:txBody>
          <a:bodyPr>
            <a:normAutofit fontScale="90000"/>
          </a:bodyPr>
          <a:lstStyle/>
          <a:p>
            <a:r>
              <a:rPr lang="en-US" b="1" dirty="0" smtClean="0"/>
              <a:t>Objective</a:t>
            </a:r>
            <a:endParaRPr lang="en-US" b="1" dirty="0"/>
          </a:p>
        </p:txBody>
      </p:sp>
      <p:sp>
        <p:nvSpPr>
          <p:cNvPr id="3" name="Content Placeholder 2"/>
          <p:cNvSpPr>
            <a:spLocks noGrp="1"/>
          </p:cNvSpPr>
          <p:nvPr>
            <p:ph idx="1"/>
          </p:nvPr>
        </p:nvSpPr>
        <p:spPr>
          <a:xfrm>
            <a:off x="457200" y="685800"/>
            <a:ext cx="8229600" cy="5638800"/>
          </a:xfrm>
        </p:spPr>
        <p:txBody>
          <a:bodyPr>
            <a:normAutofit/>
          </a:bodyPr>
          <a:lstStyle/>
          <a:p>
            <a:pPr marL="0" indent="0" algn="ctr">
              <a:buNone/>
            </a:pPr>
            <a:r>
              <a:rPr lang="en-US" sz="2800" b="1" dirty="0" smtClean="0"/>
              <a:t>By the end of the lesson, students will be able to:</a:t>
            </a:r>
          </a:p>
          <a:p>
            <a:pPr marL="0" indent="0" algn="ctr">
              <a:buNone/>
            </a:pPr>
            <a:endParaRPr lang="en-US" sz="2800" b="1" dirty="0" smtClean="0"/>
          </a:p>
          <a:p>
            <a:pPr marL="0" indent="0" algn="ctr">
              <a:buNone/>
            </a:pPr>
            <a:r>
              <a:rPr lang="en-US" b="1" dirty="0" smtClean="0"/>
              <a:t>Brainstorm for and write a narrative that includes the idea of wishes being granted magically. Develop a plot and characters for this narrative and contemplate the characters’ motivations.  </a:t>
            </a:r>
          </a:p>
          <a:p>
            <a:pPr marL="0" indent="0" algn="ctr">
              <a:buNone/>
            </a:pPr>
            <a:endParaRPr lang="en-US" b="1" dirty="0"/>
          </a:p>
          <a:p>
            <a:pPr marL="0" indent="0" algn="ctr">
              <a:buNone/>
            </a:pPr>
            <a:r>
              <a:rPr lang="en-US" sz="2800" b="1" dirty="0" smtClean="0"/>
              <a:t>CCSS.ELA-LITERACY.W.9-10.3</a:t>
            </a:r>
          </a:p>
          <a:p>
            <a:pPr marL="0" indent="0" algn="ctr">
              <a:buNone/>
            </a:pPr>
            <a:r>
              <a:rPr lang="en-US" sz="2800" b="1" dirty="0"/>
              <a:t>CCSS.ELA-LITERACY.RL.9-10.1</a:t>
            </a:r>
          </a:p>
          <a:p>
            <a:pPr marL="0" indent="0" algn="ctr">
              <a:buNone/>
            </a:pPr>
            <a:endParaRPr lang="en-US" sz="2800" b="1" dirty="0"/>
          </a:p>
        </p:txBody>
      </p:sp>
    </p:spTree>
    <p:extLst>
      <p:ext uri="{BB962C8B-B14F-4D97-AF65-F5344CB8AC3E}">
        <p14:creationId xmlns:p14="http://schemas.microsoft.com/office/powerpoint/2010/main" val="133951948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Wish Narrative</a:t>
            </a:r>
            <a:endParaRPr lang="en-US" b="1" dirty="0"/>
          </a:p>
        </p:txBody>
      </p:sp>
      <p:sp>
        <p:nvSpPr>
          <p:cNvPr id="3" name="Content Placeholder 2"/>
          <p:cNvSpPr>
            <a:spLocks noGrp="1"/>
          </p:cNvSpPr>
          <p:nvPr>
            <p:ph idx="1"/>
          </p:nvPr>
        </p:nvSpPr>
        <p:spPr/>
        <p:txBody>
          <a:bodyPr/>
          <a:lstStyle/>
          <a:p>
            <a:r>
              <a:rPr lang="en-US" b="1" dirty="0" smtClean="0"/>
              <a:t>Continue working on writing your actual narrative using the “MY Wish Narrative Draft” document in Google Classroom.</a:t>
            </a:r>
          </a:p>
          <a:p>
            <a:r>
              <a:rPr lang="en-US" b="1" dirty="0" smtClean="0"/>
              <a:t>They are need to be finished in rough draft form TOMORROW! </a:t>
            </a:r>
          </a:p>
          <a:p>
            <a:pPr marL="0" indent="0">
              <a:buNone/>
            </a:pPr>
            <a:endParaRPr lang="en-US" b="1" dirty="0"/>
          </a:p>
        </p:txBody>
      </p:sp>
    </p:spTree>
    <p:extLst>
      <p:ext uri="{BB962C8B-B14F-4D97-AF65-F5344CB8AC3E}">
        <p14:creationId xmlns:p14="http://schemas.microsoft.com/office/powerpoint/2010/main" val="237157515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a:bodyPr>
          <a:lstStyle/>
          <a:p>
            <a:r>
              <a:rPr lang="en-US" b="1" dirty="0" smtClean="0"/>
              <a:t>HOMEWORK</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4800" b="1" dirty="0" smtClean="0"/>
              <a:t>Finish working on your</a:t>
            </a:r>
          </a:p>
          <a:p>
            <a:pPr marL="0" indent="0" algn="ctr">
              <a:buNone/>
            </a:pPr>
            <a:r>
              <a:rPr lang="en-US" sz="4800" b="1" dirty="0" smtClean="0"/>
              <a:t>Wish Narrative!</a:t>
            </a:r>
          </a:p>
          <a:p>
            <a:pPr marL="0" indent="0" algn="ctr">
              <a:buNone/>
            </a:pPr>
            <a:endParaRPr lang="en-US" sz="1200" b="1" dirty="0"/>
          </a:p>
          <a:p>
            <a:pPr marL="0" indent="0" algn="ctr">
              <a:buNone/>
            </a:pPr>
            <a:r>
              <a:rPr lang="en-US" sz="4800" b="1" dirty="0" smtClean="0"/>
              <a:t>DO NOT SUBMIT IT!</a:t>
            </a:r>
          </a:p>
          <a:p>
            <a:pPr marL="0" indent="0" algn="ctr">
              <a:buNone/>
            </a:pPr>
            <a:r>
              <a:rPr lang="en-US" sz="4800" b="1" dirty="0" smtClean="0"/>
              <a:t>COME WITH IT READY TO READ TOMORROW!</a:t>
            </a:r>
            <a:endParaRPr lang="en-US" sz="4800" b="1" dirty="0"/>
          </a:p>
        </p:txBody>
      </p:sp>
    </p:spTree>
    <p:extLst>
      <p:ext uri="{BB962C8B-B14F-4D97-AF65-F5344CB8AC3E}">
        <p14:creationId xmlns:p14="http://schemas.microsoft.com/office/powerpoint/2010/main" val="77728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20436"/>
          </a:xfrm>
        </p:spPr>
        <p:txBody>
          <a:bodyPr>
            <a:normAutofit fontScale="90000"/>
          </a:bodyPr>
          <a:lstStyle/>
          <a:p>
            <a:r>
              <a:rPr lang="en-US" b="1" dirty="0" smtClean="0"/>
              <a:t>Start-up - Discussion</a:t>
            </a:r>
            <a:endParaRPr lang="en-US" b="1" dirty="0"/>
          </a:p>
        </p:txBody>
      </p:sp>
      <p:sp>
        <p:nvSpPr>
          <p:cNvPr id="5" name="Content Placeholder 4"/>
          <p:cNvSpPr>
            <a:spLocks noGrp="1"/>
          </p:cNvSpPr>
          <p:nvPr>
            <p:ph idx="1"/>
          </p:nvPr>
        </p:nvSpPr>
        <p:spPr>
          <a:xfrm>
            <a:off x="457200" y="762000"/>
            <a:ext cx="8229600" cy="5105400"/>
          </a:xfrm>
        </p:spPr>
        <p:txBody>
          <a:bodyPr>
            <a:normAutofit fontScale="92500" lnSpcReduction="20000"/>
          </a:bodyPr>
          <a:lstStyle/>
          <a:p>
            <a:pPr marL="0" indent="0" algn="ctr">
              <a:buNone/>
            </a:pPr>
            <a:r>
              <a:rPr lang="en-US" sz="2800" b="1" dirty="0" smtClean="0"/>
              <a:t>With your HORIZONTAL partner, discuss the following:</a:t>
            </a:r>
          </a:p>
          <a:p>
            <a:pPr marL="0" indent="0" algn="ctr">
              <a:buNone/>
            </a:pPr>
            <a:endParaRPr lang="en-US" sz="1200" b="1" dirty="0"/>
          </a:p>
          <a:p>
            <a:pPr marL="0" indent="0" algn="ctr">
              <a:buNone/>
            </a:pPr>
            <a:r>
              <a:rPr lang="en-US" sz="4000" b="1" dirty="0" smtClean="0"/>
              <a:t>Yoni’s video idea is, in his mind, a brilliant one that will make him rich and/or famous. Do you agree? Why or why not? </a:t>
            </a:r>
          </a:p>
          <a:p>
            <a:pPr marL="0" indent="0" algn="ctr">
              <a:buNone/>
            </a:pPr>
            <a:r>
              <a:rPr lang="en-US" sz="4000" b="1" dirty="0" smtClean="0"/>
              <a:t>Have you ever had an idea that you thought could do that for you? </a:t>
            </a:r>
          </a:p>
          <a:p>
            <a:pPr marL="0" indent="0" algn="ctr">
              <a:buNone/>
            </a:pPr>
            <a:r>
              <a:rPr lang="en-US" sz="4000" b="1" dirty="0" smtClean="0"/>
              <a:t>What was it?</a:t>
            </a:r>
          </a:p>
          <a:p>
            <a:pPr marL="0" indent="0" algn="ctr">
              <a:buNone/>
            </a:pPr>
            <a:endParaRPr lang="en-US" b="1" dirty="0"/>
          </a:p>
          <a:p>
            <a:pPr marL="0" indent="0" algn="ctr">
              <a:buNone/>
            </a:pPr>
            <a:r>
              <a:rPr lang="en-US" sz="2800" b="1" dirty="0" smtClean="0"/>
              <a:t>BE PREPARED TO SHARE!</a:t>
            </a:r>
            <a:endParaRPr lang="en-US" sz="2800" b="1" dirty="0"/>
          </a:p>
        </p:txBody>
      </p:sp>
      <p:sp>
        <p:nvSpPr>
          <p:cNvPr id="6" name="TextBox 5"/>
          <p:cNvSpPr txBox="1"/>
          <p:nvPr/>
        </p:nvSpPr>
        <p:spPr>
          <a:xfrm>
            <a:off x="7155873" y="228600"/>
            <a:ext cx="1295400" cy="381000"/>
          </a:xfrm>
          <a:prstGeom prst="rect">
            <a:avLst/>
          </a:prstGeom>
          <a:noFill/>
        </p:spPr>
        <p:txBody>
          <a:bodyPr wrap="square" rtlCol="0">
            <a:spAutoFit/>
          </a:bodyPr>
          <a:lstStyle/>
          <a:p>
            <a:pPr algn="ctr"/>
            <a:r>
              <a:rPr lang="en-US" b="1" dirty="0" smtClean="0">
                <a:solidFill>
                  <a:prstClr val="black"/>
                </a:solidFill>
              </a:rPr>
              <a:t>9/7/16</a:t>
            </a:r>
            <a:endParaRPr lang="en-US" b="1" dirty="0">
              <a:solidFill>
                <a:prstClr val="black"/>
              </a:solidFill>
            </a:endParaRPr>
          </a:p>
        </p:txBody>
      </p:sp>
    </p:spTree>
    <p:extLst>
      <p:ext uri="{BB962C8B-B14F-4D97-AF65-F5344CB8AC3E}">
        <p14:creationId xmlns:p14="http://schemas.microsoft.com/office/powerpoint/2010/main" val="842425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 calcmode="lin" valueType="num">
                                      <p:cBhvr additive="base">
                                        <p:cTn id="1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 calcmode="lin" valueType="num">
                                      <p:cBhvr additive="base">
                                        <p:cTn id="2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720436"/>
          </a:xfrm>
        </p:spPr>
        <p:txBody>
          <a:bodyPr>
            <a:normAutofit fontScale="90000"/>
          </a:bodyPr>
          <a:lstStyle/>
          <a:p>
            <a:r>
              <a:rPr lang="en-US" b="1" dirty="0" smtClean="0"/>
              <a:t>Exit Ticket</a:t>
            </a:r>
            <a:endParaRPr lang="en-US" b="1" dirty="0"/>
          </a:p>
        </p:txBody>
      </p:sp>
      <p:sp>
        <p:nvSpPr>
          <p:cNvPr id="5" name="Content Placeholder 4"/>
          <p:cNvSpPr>
            <a:spLocks noGrp="1"/>
          </p:cNvSpPr>
          <p:nvPr>
            <p:ph idx="1"/>
          </p:nvPr>
        </p:nvSpPr>
        <p:spPr>
          <a:xfrm>
            <a:off x="457200" y="1143000"/>
            <a:ext cx="8229600" cy="4953000"/>
          </a:xfrm>
        </p:spPr>
        <p:txBody>
          <a:bodyPr>
            <a:normAutofit/>
          </a:bodyPr>
          <a:lstStyle/>
          <a:p>
            <a:pPr marL="0" indent="0" algn="ctr">
              <a:buNone/>
            </a:pPr>
            <a:r>
              <a:rPr lang="en-US" sz="4000" b="1" dirty="0" smtClean="0"/>
              <a:t>Describe the </a:t>
            </a:r>
            <a:r>
              <a:rPr lang="en-US" sz="4000" b="1" dirty="0"/>
              <a:t>character of the </a:t>
            </a:r>
            <a:r>
              <a:rPr lang="en-US" sz="4000" b="1" u="sng" dirty="0" smtClean="0"/>
              <a:t>wish giver</a:t>
            </a:r>
            <a:r>
              <a:rPr lang="en-US" sz="4000" b="1" dirty="0" smtClean="0"/>
              <a:t> </a:t>
            </a:r>
            <a:r>
              <a:rPr lang="en-US" sz="4000" b="1" dirty="0"/>
              <a:t>in your story? Who are they? What do they look  like? What are some of their important characteristics </a:t>
            </a:r>
            <a:endParaRPr lang="en-US" sz="4000" b="1" dirty="0" smtClean="0"/>
          </a:p>
          <a:p>
            <a:pPr marL="0" indent="0" algn="ctr">
              <a:buNone/>
            </a:pPr>
            <a:r>
              <a:rPr lang="en-US" sz="2400" b="1" dirty="0" smtClean="0"/>
              <a:t>(trustworthy/sneaky, </a:t>
            </a:r>
            <a:r>
              <a:rPr lang="en-US" sz="2400" b="1" dirty="0"/>
              <a:t>kind/cruel, selfish/generous)</a:t>
            </a:r>
          </a:p>
          <a:p>
            <a:pPr marL="0" indent="0" algn="ctr">
              <a:buNone/>
            </a:pPr>
            <a:r>
              <a:rPr lang="en-US" sz="4000" b="1" dirty="0"/>
              <a:t>What do they want/need? What is their MOTIVATION?</a:t>
            </a:r>
          </a:p>
        </p:txBody>
      </p:sp>
      <p:sp>
        <p:nvSpPr>
          <p:cNvPr id="6" name="TextBox 5"/>
          <p:cNvSpPr txBox="1"/>
          <p:nvPr/>
        </p:nvSpPr>
        <p:spPr>
          <a:xfrm>
            <a:off x="7162800" y="381000"/>
            <a:ext cx="1295400" cy="381000"/>
          </a:xfrm>
          <a:prstGeom prst="rect">
            <a:avLst/>
          </a:prstGeom>
          <a:noFill/>
        </p:spPr>
        <p:txBody>
          <a:bodyPr wrap="square" rtlCol="0">
            <a:spAutoFit/>
          </a:bodyPr>
          <a:lstStyle/>
          <a:p>
            <a:pPr algn="ctr"/>
            <a:r>
              <a:rPr lang="en-US" b="1" dirty="0" smtClean="0">
                <a:solidFill>
                  <a:prstClr val="black"/>
                </a:solidFill>
              </a:rPr>
              <a:t>9/19/16</a:t>
            </a:r>
            <a:endParaRPr lang="en-US" b="1" dirty="0">
              <a:solidFill>
                <a:prstClr val="black"/>
              </a:solidFill>
            </a:endParaRPr>
          </a:p>
        </p:txBody>
      </p:sp>
    </p:spTree>
    <p:extLst>
      <p:ext uri="{BB962C8B-B14F-4D97-AF65-F5344CB8AC3E}">
        <p14:creationId xmlns:p14="http://schemas.microsoft.com/office/powerpoint/2010/main" val="328341881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20436"/>
          </a:xfrm>
        </p:spPr>
        <p:txBody>
          <a:bodyPr>
            <a:normAutofit fontScale="90000"/>
          </a:bodyPr>
          <a:lstStyle/>
          <a:p>
            <a:r>
              <a:rPr lang="en-US" b="1" dirty="0" smtClean="0"/>
              <a:t>Start-up - Discussion</a:t>
            </a:r>
            <a:endParaRPr lang="en-US" b="1" dirty="0"/>
          </a:p>
        </p:txBody>
      </p:sp>
      <p:sp>
        <p:nvSpPr>
          <p:cNvPr id="5" name="Content Placeholder 4"/>
          <p:cNvSpPr>
            <a:spLocks noGrp="1"/>
          </p:cNvSpPr>
          <p:nvPr>
            <p:ph idx="1"/>
          </p:nvPr>
        </p:nvSpPr>
        <p:spPr>
          <a:xfrm>
            <a:off x="457200" y="762000"/>
            <a:ext cx="8229600" cy="5105400"/>
          </a:xfrm>
        </p:spPr>
        <p:txBody>
          <a:bodyPr>
            <a:normAutofit/>
          </a:bodyPr>
          <a:lstStyle/>
          <a:p>
            <a:pPr marL="0" indent="0" algn="ctr">
              <a:buNone/>
            </a:pPr>
            <a:r>
              <a:rPr lang="en-US" sz="2800" b="1" dirty="0" smtClean="0"/>
              <a:t>With your VERTICAL partner, discuss the following:</a:t>
            </a:r>
          </a:p>
          <a:p>
            <a:pPr marL="0" indent="0" algn="ctr">
              <a:buNone/>
            </a:pPr>
            <a:endParaRPr lang="en-US" sz="1200" b="1" dirty="0"/>
          </a:p>
          <a:p>
            <a:pPr marL="0" indent="0" algn="ctr">
              <a:buNone/>
            </a:pPr>
            <a:r>
              <a:rPr lang="en-US" sz="4000" b="1" dirty="0" smtClean="0"/>
              <a:t>Describe, to your partner, the CLIMAX of your story? What is the turning point? How does it change things for the wisher? How does it change things for the wish giver? </a:t>
            </a:r>
          </a:p>
          <a:p>
            <a:pPr marL="0" indent="0" algn="ctr">
              <a:buNone/>
            </a:pPr>
            <a:endParaRPr lang="en-US" b="1" dirty="0"/>
          </a:p>
          <a:p>
            <a:pPr marL="0" indent="0" algn="ctr">
              <a:buNone/>
            </a:pPr>
            <a:r>
              <a:rPr lang="en-US" sz="2800" b="1" dirty="0" smtClean="0"/>
              <a:t>BE PREPARED TO SHARE!</a:t>
            </a:r>
            <a:endParaRPr lang="en-US" sz="2800" b="1" dirty="0"/>
          </a:p>
        </p:txBody>
      </p:sp>
      <p:sp>
        <p:nvSpPr>
          <p:cNvPr id="6" name="TextBox 5"/>
          <p:cNvSpPr txBox="1"/>
          <p:nvPr/>
        </p:nvSpPr>
        <p:spPr>
          <a:xfrm>
            <a:off x="7155873" y="228600"/>
            <a:ext cx="1295400" cy="381000"/>
          </a:xfrm>
          <a:prstGeom prst="rect">
            <a:avLst/>
          </a:prstGeom>
          <a:noFill/>
        </p:spPr>
        <p:txBody>
          <a:bodyPr wrap="square" rtlCol="0">
            <a:spAutoFit/>
          </a:bodyPr>
          <a:lstStyle/>
          <a:p>
            <a:pPr algn="ctr"/>
            <a:r>
              <a:rPr lang="en-US" b="1" dirty="0" smtClean="0">
                <a:solidFill>
                  <a:prstClr val="black"/>
                </a:solidFill>
              </a:rPr>
              <a:t>9/20/16</a:t>
            </a:r>
            <a:endParaRPr lang="en-US" b="1" dirty="0">
              <a:solidFill>
                <a:prstClr val="black"/>
              </a:solidFill>
            </a:endParaRPr>
          </a:p>
        </p:txBody>
      </p:sp>
    </p:spTree>
    <p:extLst>
      <p:ext uri="{BB962C8B-B14F-4D97-AF65-F5344CB8AC3E}">
        <p14:creationId xmlns:p14="http://schemas.microsoft.com/office/powerpoint/2010/main" val="118685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720436"/>
          </a:xfrm>
        </p:spPr>
        <p:txBody>
          <a:bodyPr>
            <a:normAutofit fontScale="90000"/>
          </a:bodyPr>
          <a:lstStyle/>
          <a:p>
            <a:r>
              <a:rPr lang="en-US" b="1" dirty="0" smtClean="0"/>
              <a:t>Start-up - Writing</a:t>
            </a:r>
            <a:endParaRPr lang="en-US" b="1" dirty="0"/>
          </a:p>
        </p:txBody>
      </p:sp>
      <p:sp>
        <p:nvSpPr>
          <p:cNvPr id="5" name="Content Placeholder 4"/>
          <p:cNvSpPr>
            <a:spLocks noGrp="1"/>
          </p:cNvSpPr>
          <p:nvPr>
            <p:ph idx="1"/>
          </p:nvPr>
        </p:nvSpPr>
        <p:spPr>
          <a:xfrm>
            <a:off x="457200" y="838200"/>
            <a:ext cx="8229600" cy="4800600"/>
          </a:xfrm>
        </p:spPr>
        <p:txBody>
          <a:bodyPr>
            <a:normAutofit lnSpcReduction="10000"/>
          </a:bodyPr>
          <a:lstStyle/>
          <a:p>
            <a:pPr marL="0" indent="0" algn="ctr">
              <a:buNone/>
            </a:pPr>
            <a:r>
              <a:rPr lang="en-US" sz="2800" b="1" dirty="0" smtClean="0"/>
              <a:t>Now write about the following:</a:t>
            </a:r>
          </a:p>
          <a:p>
            <a:pPr marL="0" indent="0" algn="ctr">
              <a:buNone/>
            </a:pPr>
            <a:endParaRPr lang="en-US" sz="1100" b="1" dirty="0"/>
          </a:p>
          <a:p>
            <a:pPr marL="0" indent="0" algn="ctr">
              <a:buNone/>
            </a:pPr>
            <a:r>
              <a:rPr lang="en-US" b="1" dirty="0" smtClean="0"/>
              <a:t>What is the </a:t>
            </a:r>
            <a:r>
              <a:rPr lang="en-US" b="1" dirty="0"/>
              <a:t>CLIMAX of </a:t>
            </a:r>
            <a:r>
              <a:rPr lang="en-US" b="1" dirty="0" smtClean="0"/>
              <a:t>YOUR PARTNER’S </a:t>
            </a:r>
            <a:r>
              <a:rPr lang="en-US" b="1" dirty="0"/>
              <a:t>story? What is the turning point? How does it change things for the wisher? How does it change things for the wish giver? </a:t>
            </a:r>
            <a:endParaRPr lang="en-US" b="1" dirty="0" smtClean="0"/>
          </a:p>
          <a:p>
            <a:pPr marL="0" indent="0" algn="ctr">
              <a:buNone/>
            </a:pPr>
            <a:r>
              <a:rPr lang="en-US" b="1" dirty="0" smtClean="0"/>
              <a:t>Do you think your partner’s story sounds like one you would like to read? Why or why not?</a:t>
            </a:r>
            <a:endParaRPr lang="en-US" b="1" dirty="0"/>
          </a:p>
          <a:p>
            <a:pPr marL="0" indent="0" algn="ctr">
              <a:buNone/>
            </a:pPr>
            <a:endParaRPr lang="en-US" b="1" dirty="0"/>
          </a:p>
          <a:p>
            <a:pPr marL="0" indent="0" algn="ctr">
              <a:buNone/>
            </a:pPr>
            <a:r>
              <a:rPr lang="en-US" b="1" dirty="0"/>
              <a:t>BE PREPARED TO SHARE!</a:t>
            </a:r>
          </a:p>
          <a:p>
            <a:pPr marL="0" indent="0" algn="ctr">
              <a:buNone/>
            </a:pPr>
            <a:endParaRPr lang="en-US" b="1" dirty="0"/>
          </a:p>
        </p:txBody>
      </p:sp>
      <p:sp>
        <p:nvSpPr>
          <p:cNvPr id="6" name="TextBox 5"/>
          <p:cNvSpPr txBox="1"/>
          <p:nvPr/>
        </p:nvSpPr>
        <p:spPr>
          <a:xfrm>
            <a:off x="7162800" y="303645"/>
            <a:ext cx="1295400" cy="381000"/>
          </a:xfrm>
          <a:prstGeom prst="rect">
            <a:avLst/>
          </a:prstGeom>
          <a:noFill/>
        </p:spPr>
        <p:txBody>
          <a:bodyPr wrap="square" rtlCol="0">
            <a:spAutoFit/>
          </a:bodyPr>
          <a:lstStyle/>
          <a:p>
            <a:pPr algn="ctr"/>
            <a:r>
              <a:rPr lang="en-US" b="1" dirty="0" smtClean="0">
                <a:solidFill>
                  <a:prstClr val="black"/>
                </a:solidFill>
              </a:rPr>
              <a:t>9/20/16</a:t>
            </a:r>
            <a:endParaRPr lang="en-US" b="1" dirty="0">
              <a:solidFill>
                <a:prstClr val="black"/>
              </a:solidFill>
            </a:endParaRPr>
          </a:p>
        </p:txBody>
      </p:sp>
    </p:spTree>
    <p:extLst>
      <p:ext uri="{BB962C8B-B14F-4D97-AF65-F5344CB8AC3E}">
        <p14:creationId xmlns:p14="http://schemas.microsoft.com/office/powerpoint/2010/main" val="220196168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8"/>
            <a:ext cx="8229600" cy="757382"/>
          </a:xfrm>
        </p:spPr>
        <p:txBody>
          <a:bodyPr>
            <a:normAutofit fontScale="90000"/>
          </a:bodyPr>
          <a:lstStyle/>
          <a:p>
            <a:r>
              <a:rPr lang="en-US" b="1" dirty="0" smtClean="0"/>
              <a:t>Objective</a:t>
            </a:r>
            <a:endParaRPr lang="en-US" b="1" dirty="0"/>
          </a:p>
        </p:txBody>
      </p:sp>
      <p:sp>
        <p:nvSpPr>
          <p:cNvPr id="3" name="Content Placeholder 2"/>
          <p:cNvSpPr>
            <a:spLocks noGrp="1"/>
          </p:cNvSpPr>
          <p:nvPr>
            <p:ph idx="1"/>
          </p:nvPr>
        </p:nvSpPr>
        <p:spPr>
          <a:xfrm>
            <a:off x="457200" y="685800"/>
            <a:ext cx="8229600" cy="5638800"/>
          </a:xfrm>
        </p:spPr>
        <p:txBody>
          <a:bodyPr>
            <a:normAutofit/>
          </a:bodyPr>
          <a:lstStyle/>
          <a:p>
            <a:pPr marL="0" indent="0" algn="ctr">
              <a:buNone/>
            </a:pPr>
            <a:r>
              <a:rPr lang="en-US" sz="2800" b="1" dirty="0" smtClean="0"/>
              <a:t>By the end of the lesson, students will be able to:</a:t>
            </a:r>
          </a:p>
          <a:p>
            <a:pPr marL="0" indent="0" algn="ctr">
              <a:buNone/>
            </a:pPr>
            <a:endParaRPr lang="en-US" sz="2800" b="1" dirty="0" smtClean="0"/>
          </a:p>
          <a:p>
            <a:pPr marL="0" indent="0" algn="ctr">
              <a:buNone/>
            </a:pPr>
            <a:r>
              <a:rPr lang="en-US" b="1" dirty="0" smtClean="0"/>
              <a:t>Brainstorm for and write a narrative that includes the idea of wishes being granted magically. Develop a plot and characters for this narrative and contemplate the characters’ motivations.  </a:t>
            </a:r>
          </a:p>
          <a:p>
            <a:pPr marL="0" indent="0" algn="ctr">
              <a:buNone/>
            </a:pPr>
            <a:endParaRPr lang="en-US" b="1" dirty="0"/>
          </a:p>
          <a:p>
            <a:pPr marL="0" indent="0" algn="ctr">
              <a:buNone/>
            </a:pPr>
            <a:r>
              <a:rPr lang="en-US" sz="2800" b="1" dirty="0" smtClean="0"/>
              <a:t>CCSS.ELA-LITERACY.W.9-10.3</a:t>
            </a:r>
          </a:p>
          <a:p>
            <a:pPr marL="0" indent="0" algn="ctr">
              <a:buNone/>
            </a:pPr>
            <a:r>
              <a:rPr lang="en-US" sz="2800" b="1" dirty="0"/>
              <a:t>CCSS.ELA-LITERACY.RL.9-10.1</a:t>
            </a:r>
          </a:p>
          <a:p>
            <a:pPr marL="0" indent="0" algn="ctr">
              <a:buNone/>
            </a:pPr>
            <a:endParaRPr lang="en-US" sz="2800" b="1" dirty="0"/>
          </a:p>
        </p:txBody>
      </p:sp>
    </p:spTree>
    <p:extLst>
      <p:ext uri="{BB962C8B-B14F-4D97-AF65-F5344CB8AC3E}">
        <p14:creationId xmlns:p14="http://schemas.microsoft.com/office/powerpoint/2010/main" val="416764828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Wish Narrative</a:t>
            </a:r>
            <a:endParaRPr lang="en-US" b="1" dirty="0"/>
          </a:p>
        </p:txBody>
      </p:sp>
      <p:sp>
        <p:nvSpPr>
          <p:cNvPr id="3" name="Content Placeholder 2"/>
          <p:cNvSpPr>
            <a:spLocks noGrp="1"/>
          </p:cNvSpPr>
          <p:nvPr>
            <p:ph idx="1"/>
          </p:nvPr>
        </p:nvSpPr>
        <p:spPr>
          <a:xfrm>
            <a:off x="457200" y="914400"/>
            <a:ext cx="8229600" cy="5638800"/>
          </a:xfrm>
        </p:spPr>
        <p:txBody>
          <a:bodyPr/>
          <a:lstStyle/>
          <a:p>
            <a:r>
              <a:rPr lang="en-US" b="1" dirty="0" smtClean="0"/>
              <a:t>Remember when you were in Kindergarten and your teacher would call everyone to the rug for story time? Well, we don’t have a rug, but…</a:t>
            </a:r>
          </a:p>
          <a:p>
            <a:pPr marL="0" indent="0" algn="ctr">
              <a:buNone/>
            </a:pPr>
            <a:r>
              <a:rPr lang="en-US" sz="5400" b="1" dirty="0" smtClean="0"/>
              <a:t>It’s Story Time!</a:t>
            </a:r>
          </a:p>
          <a:p>
            <a:endParaRPr lang="en-US" b="1" dirty="0"/>
          </a:p>
        </p:txBody>
      </p:sp>
    </p:spTree>
    <p:extLst>
      <p:ext uri="{BB962C8B-B14F-4D97-AF65-F5344CB8AC3E}">
        <p14:creationId xmlns:p14="http://schemas.microsoft.com/office/powerpoint/2010/main" val="142721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Wish Narrative</a:t>
            </a:r>
            <a:endParaRPr lang="en-US" b="1" dirty="0"/>
          </a:p>
        </p:txBody>
      </p:sp>
      <p:sp>
        <p:nvSpPr>
          <p:cNvPr id="3" name="Content Placeholder 2"/>
          <p:cNvSpPr>
            <a:spLocks noGrp="1"/>
          </p:cNvSpPr>
          <p:nvPr>
            <p:ph idx="1"/>
          </p:nvPr>
        </p:nvSpPr>
        <p:spPr>
          <a:xfrm>
            <a:off x="457200" y="914400"/>
            <a:ext cx="8229600" cy="5638800"/>
          </a:xfrm>
        </p:spPr>
        <p:txBody>
          <a:bodyPr/>
          <a:lstStyle/>
          <a:p>
            <a:r>
              <a:rPr lang="en-US" b="1" dirty="0" smtClean="0"/>
              <a:t>Today you will be reading your narratives to the people in your groups. They will be helping to determine your grade!</a:t>
            </a:r>
          </a:p>
          <a:p>
            <a:r>
              <a:rPr lang="en-US" b="1" dirty="0" smtClean="0"/>
              <a:t>Each person who reads their story to the group will have it rated by the rest of the group. That rating will be 1/4 of your total grade for the story. </a:t>
            </a:r>
          </a:p>
          <a:p>
            <a:r>
              <a:rPr lang="en-US" b="1" dirty="0" smtClean="0"/>
              <a:t>The other 3/4 of your grade will come from myself and/or Mr. Kenny.</a:t>
            </a:r>
          </a:p>
          <a:p>
            <a:endParaRPr lang="en-US" b="1" dirty="0"/>
          </a:p>
        </p:txBody>
      </p:sp>
    </p:spTree>
    <p:extLst>
      <p:ext uri="{BB962C8B-B14F-4D97-AF65-F5344CB8AC3E}">
        <p14:creationId xmlns:p14="http://schemas.microsoft.com/office/powerpoint/2010/main" val="3331207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Wish Narrative</a:t>
            </a:r>
            <a:endParaRPr lang="en-US" b="1" dirty="0"/>
          </a:p>
        </p:txBody>
      </p:sp>
      <p:sp>
        <p:nvSpPr>
          <p:cNvPr id="3" name="Content Placeholder 2"/>
          <p:cNvSpPr>
            <a:spLocks noGrp="1"/>
          </p:cNvSpPr>
          <p:nvPr>
            <p:ph idx="1"/>
          </p:nvPr>
        </p:nvSpPr>
        <p:spPr>
          <a:xfrm>
            <a:off x="457200" y="914400"/>
            <a:ext cx="8229600" cy="5638800"/>
          </a:xfrm>
        </p:spPr>
        <p:txBody>
          <a:bodyPr/>
          <a:lstStyle/>
          <a:p>
            <a:r>
              <a:rPr lang="en-US" b="1" dirty="0" smtClean="0"/>
              <a:t>If you do not have your story to read today, MARK YOUR OWN PAPER A ZERO! You can not get these points if you did not do the work!</a:t>
            </a:r>
          </a:p>
          <a:p>
            <a:r>
              <a:rPr lang="en-US" b="1" dirty="0" smtClean="0"/>
              <a:t>If your story is partially complete, you may read what you have to your group, but the HIGHEST SCORE YOU CAN GET IS A 3.</a:t>
            </a:r>
            <a:endParaRPr lang="en-US" b="1" dirty="0" smtClean="0"/>
          </a:p>
          <a:p>
            <a:endParaRPr lang="en-US" b="1" dirty="0"/>
          </a:p>
        </p:txBody>
      </p:sp>
    </p:spTree>
    <p:extLst>
      <p:ext uri="{BB962C8B-B14F-4D97-AF65-F5344CB8AC3E}">
        <p14:creationId xmlns:p14="http://schemas.microsoft.com/office/powerpoint/2010/main" val="817665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Wish Narrative</a:t>
            </a:r>
            <a:endParaRPr lang="en-US" b="1" dirty="0"/>
          </a:p>
        </p:txBody>
      </p:sp>
      <p:sp>
        <p:nvSpPr>
          <p:cNvPr id="3" name="Content Placeholder 2"/>
          <p:cNvSpPr>
            <a:spLocks noGrp="1"/>
          </p:cNvSpPr>
          <p:nvPr>
            <p:ph idx="1"/>
          </p:nvPr>
        </p:nvSpPr>
        <p:spPr>
          <a:xfrm>
            <a:off x="457200" y="914400"/>
            <a:ext cx="8229600" cy="5638800"/>
          </a:xfrm>
        </p:spPr>
        <p:txBody>
          <a:bodyPr/>
          <a:lstStyle/>
          <a:p>
            <a:r>
              <a:rPr lang="en-US" b="1" dirty="0" smtClean="0"/>
              <a:t>In your groups, decide who will be reading first.</a:t>
            </a:r>
          </a:p>
          <a:p>
            <a:r>
              <a:rPr lang="en-US" b="1" dirty="0" smtClean="0"/>
              <a:t>Take the next 4 minutes to read your story to your group.</a:t>
            </a:r>
          </a:p>
          <a:p>
            <a:r>
              <a:rPr lang="en-US" b="1" dirty="0" smtClean="0"/>
              <a:t>Now the group will have 1 minute to decide on their rating for your story and mark it on your rating sheet.</a:t>
            </a:r>
          </a:p>
          <a:p>
            <a:endParaRPr lang="en-US" b="1" dirty="0"/>
          </a:p>
        </p:txBody>
      </p:sp>
    </p:spTree>
    <p:extLst>
      <p:ext uri="{BB962C8B-B14F-4D97-AF65-F5344CB8AC3E}">
        <p14:creationId xmlns:p14="http://schemas.microsoft.com/office/powerpoint/2010/main" val="148570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Wish Narrative</a:t>
            </a:r>
            <a:endParaRPr lang="en-US" b="1" dirty="0"/>
          </a:p>
        </p:txBody>
      </p:sp>
      <p:sp>
        <p:nvSpPr>
          <p:cNvPr id="3" name="Content Placeholder 2"/>
          <p:cNvSpPr>
            <a:spLocks noGrp="1"/>
          </p:cNvSpPr>
          <p:nvPr>
            <p:ph idx="1"/>
          </p:nvPr>
        </p:nvSpPr>
        <p:spPr>
          <a:xfrm>
            <a:off x="457200" y="914400"/>
            <a:ext cx="8229600" cy="5638800"/>
          </a:xfrm>
        </p:spPr>
        <p:txBody>
          <a:bodyPr/>
          <a:lstStyle/>
          <a:p>
            <a:r>
              <a:rPr lang="en-US" b="1" dirty="0" smtClean="0"/>
              <a:t>In your groups, decide who will be reading second.</a:t>
            </a:r>
          </a:p>
          <a:p>
            <a:r>
              <a:rPr lang="en-US" b="1" dirty="0" smtClean="0"/>
              <a:t>Take the next 4 minutes to read your story to your group.</a:t>
            </a:r>
          </a:p>
          <a:p>
            <a:r>
              <a:rPr lang="en-US" b="1" dirty="0" smtClean="0"/>
              <a:t>Now the group will have 1 minute to decide on their rating for your story and mark it on your rating sheet.</a:t>
            </a:r>
          </a:p>
          <a:p>
            <a:endParaRPr lang="en-US" b="1" dirty="0"/>
          </a:p>
        </p:txBody>
      </p:sp>
    </p:spTree>
    <p:extLst>
      <p:ext uri="{BB962C8B-B14F-4D97-AF65-F5344CB8AC3E}">
        <p14:creationId xmlns:p14="http://schemas.microsoft.com/office/powerpoint/2010/main" val="283947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Wish Narrative</a:t>
            </a:r>
            <a:endParaRPr lang="en-US" b="1" dirty="0"/>
          </a:p>
        </p:txBody>
      </p:sp>
      <p:sp>
        <p:nvSpPr>
          <p:cNvPr id="3" name="Content Placeholder 2"/>
          <p:cNvSpPr>
            <a:spLocks noGrp="1"/>
          </p:cNvSpPr>
          <p:nvPr>
            <p:ph idx="1"/>
          </p:nvPr>
        </p:nvSpPr>
        <p:spPr>
          <a:xfrm>
            <a:off x="457200" y="914400"/>
            <a:ext cx="8229600" cy="5638800"/>
          </a:xfrm>
        </p:spPr>
        <p:txBody>
          <a:bodyPr/>
          <a:lstStyle/>
          <a:p>
            <a:r>
              <a:rPr lang="en-US" b="1" dirty="0" smtClean="0"/>
              <a:t>In your groups, decide who will be reading third.</a:t>
            </a:r>
          </a:p>
          <a:p>
            <a:r>
              <a:rPr lang="en-US" b="1" dirty="0" smtClean="0"/>
              <a:t>Take the next 4 minutes to read your story to your group.</a:t>
            </a:r>
          </a:p>
          <a:p>
            <a:r>
              <a:rPr lang="en-US" b="1" dirty="0" smtClean="0"/>
              <a:t>Now the group will have 1 minute to decide on their rating for your story and mark it on your rating sheet.</a:t>
            </a:r>
          </a:p>
          <a:p>
            <a:endParaRPr lang="en-US" b="1" dirty="0"/>
          </a:p>
        </p:txBody>
      </p:sp>
    </p:spTree>
    <p:extLst>
      <p:ext uri="{BB962C8B-B14F-4D97-AF65-F5344CB8AC3E}">
        <p14:creationId xmlns:p14="http://schemas.microsoft.com/office/powerpoint/2010/main" val="283947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15039</TotalTime>
  <Words>5593</Words>
  <Application>Microsoft Office PowerPoint</Application>
  <PresentationFormat>On-screen Show (4:3)</PresentationFormat>
  <Paragraphs>671</Paragraphs>
  <Slides>109</Slides>
  <Notes>0</Notes>
  <HiddenSlides>0</HiddenSlides>
  <MMClips>0</MMClips>
  <ScaleCrop>false</ScaleCrop>
  <HeadingPairs>
    <vt:vector size="4" baseType="variant">
      <vt:variant>
        <vt:lpstr>Theme</vt:lpstr>
      </vt:variant>
      <vt:variant>
        <vt:i4>3</vt:i4>
      </vt:variant>
      <vt:variant>
        <vt:lpstr>Slide Titles</vt:lpstr>
      </vt:variant>
      <vt:variant>
        <vt:i4>109</vt:i4>
      </vt:variant>
    </vt:vector>
  </HeadingPairs>
  <TitlesOfParts>
    <vt:vector size="112" baseType="lpstr">
      <vt:lpstr>Office Theme</vt:lpstr>
      <vt:lpstr>1_Office Theme</vt:lpstr>
      <vt:lpstr>2_Office Theme</vt:lpstr>
      <vt:lpstr>Start-up - Discussion</vt:lpstr>
      <vt:lpstr>Start-up - Writing</vt:lpstr>
      <vt:lpstr>Objective</vt:lpstr>
      <vt:lpstr>What, of This Goldfish, Do You Wish?</vt:lpstr>
      <vt:lpstr>What, of This Goldfish, Do You Wish?</vt:lpstr>
      <vt:lpstr>What, of This Goldfish, Do You Wish?</vt:lpstr>
      <vt:lpstr>What, of This Goldfish, Do You Wish?</vt:lpstr>
      <vt:lpstr>Exit Ticket</vt:lpstr>
      <vt:lpstr>Start-up - Discussion</vt:lpstr>
      <vt:lpstr>Start-up - Writing</vt:lpstr>
      <vt:lpstr>Objective</vt:lpstr>
      <vt:lpstr>What, of This Goldfish, Do You Wish?</vt:lpstr>
      <vt:lpstr>What, of This Goldfish, Do You Wish?</vt:lpstr>
      <vt:lpstr>What, of This Goldfish, Do You Wish?</vt:lpstr>
      <vt:lpstr>Exit Ticket</vt:lpstr>
      <vt:lpstr>Start-up - Discussion</vt:lpstr>
      <vt:lpstr>Start-up - Writing</vt:lpstr>
      <vt:lpstr>Objective</vt:lpstr>
      <vt:lpstr>Wish Stories</vt:lpstr>
      <vt:lpstr>Wish Stories</vt:lpstr>
      <vt:lpstr>Wish Stories</vt:lpstr>
      <vt:lpstr>Cannon Comparison Chart</vt:lpstr>
      <vt:lpstr>Cannon Comparison Chart</vt:lpstr>
      <vt:lpstr>Wish Stories - Comparison/Contrast</vt:lpstr>
      <vt:lpstr>Wish Stories – Comparison/Contrast</vt:lpstr>
      <vt:lpstr>Exit Ticket</vt:lpstr>
      <vt:lpstr>Start-up - Discussion</vt:lpstr>
      <vt:lpstr>Start-up - Writing</vt:lpstr>
      <vt:lpstr>Objective</vt:lpstr>
      <vt:lpstr>Wish Stories – Comparison/Contrast</vt:lpstr>
      <vt:lpstr>HOMEWORK</vt:lpstr>
      <vt:lpstr>Exit Ticket</vt:lpstr>
      <vt:lpstr>Start-up - Discussion</vt:lpstr>
      <vt:lpstr>Start-up - Writing</vt:lpstr>
      <vt:lpstr>Objective</vt:lpstr>
      <vt:lpstr>Wish Stories – Comparison/Contrast Writing</vt:lpstr>
      <vt:lpstr>Wish Stories – Comparison/Contrast Writing</vt:lpstr>
      <vt:lpstr>Wish Stories – Comparison/Contrast Writing</vt:lpstr>
      <vt:lpstr>Wish Stories – Comparison/Contrast Writing</vt:lpstr>
      <vt:lpstr>Wish Stories – Comparison/Contrast Writing</vt:lpstr>
      <vt:lpstr>Wish Stories – Comparison/Contrast Writing</vt:lpstr>
      <vt:lpstr>HOMEWORK</vt:lpstr>
      <vt:lpstr>Exit Ticket</vt:lpstr>
      <vt:lpstr>Start-up</vt:lpstr>
      <vt:lpstr>Objective</vt:lpstr>
      <vt:lpstr>Wish Stories – Comparison/Contrast Writing</vt:lpstr>
      <vt:lpstr>Wish Stories – Comparison/Contrast Writing</vt:lpstr>
      <vt:lpstr>HOMEWORK</vt:lpstr>
      <vt:lpstr>Exit Ticket</vt:lpstr>
      <vt:lpstr>Start-up - Discussion</vt:lpstr>
      <vt:lpstr>Start-up - Writing</vt:lpstr>
      <vt:lpstr>Objective</vt:lpstr>
      <vt:lpstr>Peer Review/Edit</vt:lpstr>
      <vt:lpstr>Peer Review/Edit</vt:lpstr>
      <vt:lpstr>Peer Review/Edit</vt:lpstr>
      <vt:lpstr>Peer Review/Edit</vt:lpstr>
      <vt:lpstr>Peer Review/Edit</vt:lpstr>
      <vt:lpstr>Peer Review/Edit</vt:lpstr>
      <vt:lpstr>HOMEWORK</vt:lpstr>
      <vt:lpstr>Exit Ticket</vt:lpstr>
      <vt:lpstr>Parentheticals</vt:lpstr>
      <vt:lpstr>Works Cited Entries</vt:lpstr>
      <vt:lpstr>Start-up - Discussion</vt:lpstr>
      <vt:lpstr>Start-up - Writing</vt:lpstr>
      <vt:lpstr>Objective</vt:lpstr>
      <vt:lpstr>YOUR Wish Story</vt:lpstr>
      <vt:lpstr>YOUR Wish Story</vt:lpstr>
      <vt:lpstr>YOUR Wish Story</vt:lpstr>
      <vt:lpstr>Wish Narrative Worksheet - Characters</vt:lpstr>
      <vt:lpstr>Wish Narrative Worksheet - Setting</vt:lpstr>
      <vt:lpstr>Wish Narrative Worksheet – Rising Action</vt:lpstr>
      <vt:lpstr>Wish Narrative Worksheet – Climax</vt:lpstr>
      <vt:lpstr>Wish Narrative Worksheet – Falling Action</vt:lpstr>
      <vt:lpstr>Wish Narrative Worksheet – Resolution</vt:lpstr>
      <vt:lpstr>Wish Narrative Worksheet – Important Details</vt:lpstr>
      <vt:lpstr>Wish Narrative Worksheet</vt:lpstr>
      <vt:lpstr>HOMEWORK</vt:lpstr>
      <vt:lpstr>Exit Ticket</vt:lpstr>
      <vt:lpstr>Start-up - Discussion</vt:lpstr>
      <vt:lpstr>Start-up - Writing</vt:lpstr>
      <vt:lpstr>Objective</vt:lpstr>
      <vt:lpstr>Wish Narrative</vt:lpstr>
      <vt:lpstr>HOMEWORK</vt:lpstr>
      <vt:lpstr>Exit Ticket</vt:lpstr>
      <vt:lpstr>Start-up - Discussion</vt:lpstr>
      <vt:lpstr>Start-up - Writing</vt:lpstr>
      <vt:lpstr>Objective</vt:lpstr>
      <vt:lpstr>Wish Narrative</vt:lpstr>
      <vt:lpstr>HOMEWORK</vt:lpstr>
      <vt:lpstr>Exit Ticket</vt:lpstr>
      <vt:lpstr>Start-up - Discussion</vt:lpstr>
      <vt:lpstr>Start-up - Writing</vt:lpstr>
      <vt:lpstr>Objective</vt:lpstr>
      <vt:lpstr>Wish Narrative</vt:lpstr>
      <vt:lpstr>Wish Narrative</vt:lpstr>
      <vt:lpstr>Wish Narrative</vt:lpstr>
      <vt:lpstr>Wish Narrative</vt:lpstr>
      <vt:lpstr>Wish Narrative</vt:lpstr>
      <vt:lpstr>Wish Narrative</vt:lpstr>
      <vt:lpstr>Wish Narrative</vt:lpstr>
      <vt:lpstr>Wish Narrative</vt:lpstr>
      <vt:lpstr>HOMEWORK</vt:lpstr>
      <vt:lpstr>Exit Ticket</vt:lpstr>
      <vt:lpstr>Start-up - Discussion</vt:lpstr>
      <vt:lpstr>Start-up - Writing</vt:lpstr>
      <vt:lpstr>Objective</vt:lpstr>
      <vt:lpstr>“Lester” by Shel Silverstein</vt:lpstr>
      <vt:lpstr>HOMEWORK</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Discussion</dc:title>
  <dc:creator>JAMES MCELROY</dc:creator>
  <cp:lastModifiedBy>JAMES MCELROY</cp:lastModifiedBy>
  <cp:revision>96</cp:revision>
  <dcterms:created xsi:type="dcterms:W3CDTF">2016-09-02T14:52:15Z</dcterms:created>
  <dcterms:modified xsi:type="dcterms:W3CDTF">2016-09-20T19:54:44Z</dcterms:modified>
</cp:coreProperties>
</file>