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56" r:id="rId4"/>
    <p:sldId id="276" r:id="rId5"/>
    <p:sldId id="277" r:id="rId6"/>
    <p:sldId id="307" r:id="rId7"/>
    <p:sldId id="308" r:id="rId8"/>
    <p:sldId id="309" r:id="rId9"/>
    <p:sldId id="310" r:id="rId10"/>
    <p:sldId id="311" r:id="rId11"/>
    <p:sldId id="257" r:id="rId12"/>
    <p:sldId id="258" r:id="rId13"/>
    <p:sldId id="259" r:id="rId14"/>
    <p:sldId id="260" r:id="rId15"/>
    <p:sldId id="297" r:id="rId16"/>
    <p:sldId id="295" r:id="rId17"/>
    <p:sldId id="296" r:id="rId18"/>
    <p:sldId id="317" r:id="rId19"/>
    <p:sldId id="318" r:id="rId20"/>
    <p:sldId id="319" r:id="rId21"/>
    <p:sldId id="320" r:id="rId22"/>
    <p:sldId id="262" r:id="rId23"/>
    <p:sldId id="263" r:id="rId24"/>
    <p:sldId id="264" r:id="rId25"/>
    <p:sldId id="265" r:id="rId26"/>
    <p:sldId id="266" r:id="rId27"/>
    <p:sldId id="267" r:id="rId28"/>
    <p:sldId id="316" r:id="rId29"/>
    <p:sldId id="299" r:id="rId30"/>
    <p:sldId id="334" r:id="rId31"/>
    <p:sldId id="268" r:id="rId32"/>
    <p:sldId id="270" r:id="rId33"/>
    <p:sldId id="271" r:id="rId34"/>
    <p:sldId id="327" r:id="rId35"/>
    <p:sldId id="322" r:id="rId36"/>
    <p:sldId id="326" r:id="rId37"/>
    <p:sldId id="329" r:id="rId38"/>
    <p:sldId id="323" r:id="rId39"/>
    <p:sldId id="328" r:id="rId40"/>
    <p:sldId id="331" r:id="rId41"/>
    <p:sldId id="324" r:id="rId42"/>
    <p:sldId id="330" r:id="rId43"/>
    <p:sldId id="325" r:id="rId44"/>
    <p:sldId id="332" r:id="rId45"/>
    <p:sldId id="333" r:id="rId46"/>
    <p:sldId id="275" r:id="rId47"/>
    <p:sldId id="314" r:id="rId48"/>
    <p:sldId id="336" r:id="rId49"/>
    <p:sldId id="312" r:id="rId50"/>
    <p:sldId id="315" r:id="rId51"/>
    <p:sldId id="337" r:id="rId52"/>
    <p:sldId id="335" r:id="rId53"/>
    <p:sldId id="304" r:id="rId54"/>
    <p:sldId id="338" r:id="rId55"/>
    <p:sldId id="339" r:id="rId56"/>
    <p:sldId id="340" r:id="rId57"/>
    <p:sldId id="341" r:id="rId58"/>
    <p:sldId id="342" r:id="rId59"/>
    <p:sldId id="344" r:id="rId60"/>
    <p:sldId id="345" r:id="rId61"/>
    <p:sldId id="346" r:id="rId62"/>
    <p:sldId id="347" r:id="rId63"/>
    <p:sldId id="348" r:id="rId64"/>
    <p:sldId id="343" r:id="rId65"/>
    <p:sldId id="352" r:id="rId66"/>
    <p:sldId id="354" r:id="rId67"/>
    <p:sldId id="355" r:id="rId68"/>
    <p:sldId id="365" r:id="rId69"/>
    <p:sldId id="356" r:id="rId70"/>
    <p:sldId id="351" r:id="rId71"/>
    <p:sldId id="357" r:id="rId72"/>
    <p:sldId id="360" r:id="rId73"/>
    <p:sldId id="361" r:id="rId74"/>
    <p:sldId id="362" r:id="rId75"/>
    <p:sldId id="366" r:id="rId76"/>
    <p:sldId id="367" r:id="rId77"/>
    <p:sldId id="364" r:id="rId78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BB6AE-8ABB-4616-8BE8-EBE4CA47C5CE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2543-F7FC-4700-B25B-1FD194373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13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BB6AE-8ABB-4616-8BE8-EBE4CA47C5CE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2543-F7FC-4700-B25B-1FD194373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06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BB6AE-8ABB-4616-8BE8-EBE4CA47C5CE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2543-F7FC-4700-B25B-1FD194373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05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BB6AE-8ABB-4616-8BE8-EBE4CA47C5CE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2543-F7FC-4700-B25B-1FD194373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980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BB6AE-8ABB-4616-8BE8-EBE4CA47C5CE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2543-F7FC-4700-B25B-1FD194373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55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BB6AE-8ABB-4616-8BE8-EBE4CA47C5CE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2543-F7FC-4700-B25B-1FD194373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799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BB6AE-8ABB-4616-8BE8-EBE4CA47C5CE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2543-F7FC-4700-B25B-1FD194373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67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BB6AE-8ABB-4616-8BE8-EBE4CA47C5CE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2543-F7FC-4700-B25B-1FD194373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1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BB6AE-8ABB-4616-8BE8-EBE4CA47C5CE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2543-F7FC-4700-B25B-1FD194373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842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BB6AE-8ABB-4616-8BE8-EBE4CA47C5CE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2543-F7FC-4700-B25B-1FD194373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72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BB6AE-8ABB-4616-8BE8-EBE4CA47C5CE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2543-F7FC-4700-B25B-1FD194373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671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BB6AE-8ABB-4616-8BE8-EBE4CA47C5CE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62543-F7FC-4700-B25B-1FD194373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937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rmcelroysclass.weebly.com/about-mr-kenny.html" TargetMode="External"/><Relationship Id="rId2" Type="http://schemas.openxmlformats.org/officeDocument/2006/relationships/hyperlink" Target="http://mrmcelroysclass.weebly.com/about-mr-mcelroy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rmcelroysclass.weebly.com/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56266" y="421105"/>
            <a:ext cx="2691707" cy="601610"/>
          </a:xfrm>
          <a:prstGeom prst="rect">
            <a:avLst/>
          </a:prstGeom>
          <a:noFill/>
        </p:spPr>
        <p:txBody>
          <a:bodyPr wrap="none" lIns="77633" tIns="38816" rIns="77633" bIns="38816" rtlCol="0">
            <a:spAutoFit/>
          </a:bodyPr>
          <a:lstStyle/>
          <a:p>
            <a:pPr algn="ctr"/>
            <a:r>
              <a:rPr lang="en-US" sz="3400" b="1" u="sng" dirty="0">
                <a:solidFill>
                  <a:schemeClr val="bg1"/>
                </a:solidFill>
              </a:rPr>
              <a:t>Daily Start-Up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203158"/>
            <a:ext cx="8458200" cy="44516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360" y="1263316"/>
            <a:ext cx="7955280" cy="447722"/>
          </a:xfrm>
          <a:prstGeom prst="rect">
            <a:avLst/>
          </a:prstGeom>
          <a:noFill/>
        </p:spPr>
        <p:txBody>
          <a:bodyPr wrap="square" lIns="77633" tIns="38816" rIns="77633" bIns="38816" rtlCol="0">
            <a:spAutoFit/>
          </a:bodyPr>
          <a:lstStyle/>
          <a:p>
            <a:r>
              <a:rPr lang="en-US" sz="2400" b="1" dirty="0" smtClean="0"/>
              <a:t>Your Name                                                                            Your ID #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68980" y="2105527"/>
            <a:ext cx="2606040" cy="447722"/>
          </a:xfrm>
          <a:prstGeom prst="rect">
            <a:avLst/>
          </a:prstGeom>
          <a:noFill/>
        </p:spPr>
        <p:txBody>
          <a:bodyPr wrap="square" lIns="77633" tIns="38816" rIns="77633" bIns="38816" rtlCol="0">
            <a:spAutoFit/>
          </a:bodyPr>
          <a:lstStyle/>
          <a:p>
            <a:pPr algn="ctr"/>
            <a:r>
              <a:rPr lang="en-US" sz="2400" b="1" dirty="0"/>
              <a:t>Class Period                          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9742" y="2887579"/>
            <a:ext cx="7933399" cy="447722"/>
          </a:xfrm>
          <a:prstGeom prst="rect">
            <a:avLst/>
          </a:prstGeom>
          <a:noFill/>
        </p:spPr>
        <p:txBody>
          <a:bodyPr wrap="none" lIns="77633" tIns="38816" rIns="77633" bIns="38816" rtlCol="0">
            <a:spAutoFit/>
          </a:bodyPr>
          <a:lstStyle/>
          <a:p>
            <a:pPr algn="ctr"/>
            <a:r>
              <a:rPr lang="en-US" sz="2400" b="1" dirty="0"/>
              <a:t>Birthdate           </a:t>
            </a:r>
            <a:r>
              <a:rPr lang="en-US" sz="2400" b="1" dirty="0" smtClean="0"/>
              <a:t>                                                                    </a:t>
            </a:r>
            <a:r>
              <a:rPr lang="en-US" sz="2400" b="1" dirty="0"/>
              <a:t>Your Age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5124" y="4370546"/>
            <a:ext cx="8032528" cy="817054"/>
          </a:xfrm>
          <a:prstGeom prst="rect">
            <a:avLst/>
          </a:prstGeom>
          <a:noFill/>
        </p:spPr>
        <p:txBody>
          <a:bodyPr wrap="none" lIns="77633" tIns="38816" rIns="77633" bIns="38816" rtlCol="0">
            <a:spAutoFit/>
          </a:bodyPr>
          <a:lstStyle/>
          <a:p>
            <a:r>
              <a:rPr lang="en-US" sz="2400" b="1" dirty="0" smtClean="0"/>
              <a:t>Parent/Guardian’s				Parent/Guardian’s</a:t>
            </a:r>
          </a:p>
          <a:p>
            <a:r>
              <a:rPr lang="en-US" sz="2400" b="1" dirty="0" smtClean="0"/>
              <a:t>Name                                                               	Email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178151" y="3609474"/>
            <a:ext cx="2920359" cy="447722"/>
          </a:xfrm>
          <a:prstGeom prst="rect">
            <a:avLst/>
          </a:prstGeom>
          <a:noFill/>
        </p:spPr>
        <p:txBody>
          <a:bodyPr wrap="none" lIns="77633" tIns="38816" rIns="77633" bIns="38816" rtlCol="0">
            <a:spAutoFit/>
          </a:bodyPr>
          <a:lstStyle/>
          <a:p>
            <a:r>
              <a:rPr lang="en-US" sz="2400" b="1" dirty="0" smtClean="0"/>
              <a:t>Home Phone Number</a:t>
            </a:r>
            <a:endParaRPr lang="en-US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317509" y="537244"/>
            <a:ext cx="123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8/15/16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46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534400" cy="868362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60 Second Speeches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943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Example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Speaker’s Name ______________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Content (10 points): 1   2   3   4   5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Timing (10 points): Final Time____ Minus____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Fluency (10 points): # of breaks____ Minus____</a:t>
            </a:r>
          </a:p>
        </p:txBody>
      </p:sp>
    </p:spTree>
    <p:extLst>
      <p:ext uri="{BB962C8B-B14F-4D97-AF65-F5344CB8AC3E}">
        <p14:creationId xmlns:p14="http://schemas.microsoft.com/office/powerpoint/2010/main" val="163838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CLASSROOM RULES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458200" cy="4525963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Look around – Find the classroom rules 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Point it out to your group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WE will create the rules for this class – starting today!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We will do it by thinking about/ answering 4 questions.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1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458200" cy="8382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The 4 Questions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382000" cy="44196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bg1"/>
                </a:solidFill>
              </a:rPr>
              <a:t>How do you, as a student, want to be treated by me as your teacher?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bg1"/>
                </a:solidFill>
              </a:rPr>
              <a:t>How do you think I, as your teacher, want to be treated by you as students?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bg1"/>
                </a:solidFill>
              </a:rPr>
              <a:t>How do you want to be treated by your classmates?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bg1"/>
                </a:solidFill>
              </a:rPr>
              <a:t>How do you think your classmates want to be treated by you?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35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Question 1 – How do you, as a student, want to be treated by me as your teacher? 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458200" cy="4525963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In your QUADS, you will pass the card around for 1 minute.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Each person will add to the list of ideas.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You may only pass ONCE!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11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Question 1 – How do you, as a student, want to be treated by me as your teacher? 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458200" cy="45259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Now take 2 minutes to discuss, with your QUAD, the answers on your card. Each person should discuss the answers they added.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 What did you mean by that answer and why do you think it’s important?</a:t>
            </a:r>
          </a:p>
          <a:p>
            <a:pPr lvl="1"/>
            <a:endParaRPr lang="en-US" b="1" dirty="0">
              <a:solidFill>
                <a:schemeClr val="bg1"/>
              </a:solidFill>
            </a:endParaRPr>
          </a:p>
          <a:p>
            <a:pPr marL="457200" lvl="1" indent="0" algn="ctr">
              <a:buNone/>
            </a:pPr>
            <a:r>
              <a:rPr lang="en-US" b="1" dirty="0" smtClean="0">
                <a:solidFill>
                  <a:schemeClr val="bg1"/>
                </a:solidFill>
              </a:rPr>
              <a:t>BE PREPARED TO SHARE!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1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Homework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525963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Begin working on your 60 Second Speech!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Bring back your 20 questions page COMPLETE by Friday!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Bring back the signature portion of your syllabus and your Academic Honesty Policy page by Friday.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YOUR GRADES IN THIS CLASS WILL NOT BE COUNTED UNTIL THESE HAVE BEEN SIGNED AND RETURNED!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93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Exit Ticket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Your Exit Ticket for today is your Start-up 3x5 card, completed.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Turn it in to me before you leave today.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62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62484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Daily Start-Up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458200" cy="43434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 your quads, discuss the following questions:</a:t>
            </a:r>
          </a:p>
          <a:p>
            <a:endParaRPr lang="en-US" sz="10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Think of a teacher you have had in the past whose class you really liked. What was it about them or their class that made you like it?</a:t>
            </a:r>
          </a:p>
          <a:p>
            <a:pPr marL="0" indent="0">
              <a:buNone/>
            </a:pPr>
            <a:endParaRPr lang="en-US" sz="1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Now do the same for a teacher whose class you did not like.</a:t>
            </a:r>
          </a:p>
          <a:p>
            <a:pPr marL="0" indent="0" algn="ctr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Be prepared to share!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13782" y="692605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8/16/16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57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09600"/>
            <a:ext cx="8839200" cy="5516563"/>
          </a:xfrm>
        </p:spPr>
      </p:pic>
      <p:sp>
        <p:nvSpPr>
          <p:cNvPr id="5" name="TextBox 4"/>
          <p:cNvSpPr txBox="1"/>
          <p:nvPr/>
        </p:nvSpPr>
        <p:spPr>
          <a:xfrm>
            <a:off x="2514600" y="15240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P1 Question 1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0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14600" y="15240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P1 Question 3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85800"/>
            <a:ext cx="8915400" cy="5440363"/>
          </a:xfrm>
        </p:spPr>
      </p:pic>
    </p:spTree>
    <p:extLst>
      <p:ext uri="{BB962C8B-B14F-4D97-AF65-F5344CB8AC3E}">
        <p14:creationId xmlns:p14="http://schemas.microsoft.com/office/powerpoint/2010/main" val="327751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3783" y="421105"/>
            <a:ext cx="4696678" cy="601610"/>
          </a:xfrm>
          <a:prstGeom prst="rect">
            <a:avLst/>
          </a:prstGeom>
          <a:noFill/>
        </p:spPr>
        <p:txBody>
          <a:bodyPr wrap="none" lIns="77633" tIns="38816" rIns="77633" bIns="38816" rtlCol="0">
            <a:spAutoFit/>
          </a:bodyPr>
          <a:lstStyle/>
          <a:p>
            <a:pPr algn="ctr"/>
            <a:r>
              <a:rPr lang="en-US" sz="3400" b="1" u="sng" dirty="0">
                <a:solidFill>
                  <a:prstClr val="white"/>
                </a:solidFill>
              </a:rPr>
              <a:t>Daily Start-Up  (Example)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203158"/>
            <a:ext cx="8458200" cy="44516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360" y="1263316"/>
            <a:ext cx="7955280" cy="447722"/>
          </a:xfrm>
          <a:prstGeom prst="rect">
            <a:avLst/>
          </a:prstGeom>
          <a:noFill/>
        </p:spPr>
        <p:txBody>
          <a:bodyPr wrap="square" lIns="77633" tIns="38816" rIns="77633" bIns="38816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Bradley Hand ITC" panose="03070402050302030203" pitchFamily="66" charset="0"/>
              </a:rPr>
              <a:t>James “Jay” McElroy                                                123456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68980" y="2105527"/>
            <a:ext cx="2606040" cy="447722"/>
          </a:xfrm>
          <a:prstGeom prst="rect">
            <a:avLst/>
          </a:prstGeom>
          <a:noFill/>
        </p:spPr>
        <p:txBody>
          <a:bodyPr wrap="square" lIns="77633" tIns="38816" rIns="77633" bIns="38816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Bradley Hand ITC" panose="03070402050302030203" pitchFamily="66" charset="0"/>
              </a:rPr>
              <a:t>Period _______</a:t>
            </a:r>
            <a:r>
              <a:rPr lang="en-US" sz="2400" b="1" dirty="0">
                <a:solidFill>
                  <a:prstClr val="black"/>
                </a:solidFill>
              </a:rPr>
              <a:t>                          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2815" y="2911885"/>
            <a:ext cx="7391135" cy="447722"/>
          </a:xfrm>
          <a:prstGeom prst="rect">
            <a:avLst/>
          </a:prstGeom>
          <a:noFill/>
        </p:spPr>
        <p:txBody>
          <a:bodyPr wrap="none" lIns="77633" tIns="38816" rIns="77633" bIns="38816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Bradley Hand ITC" panose="03070402050302030203" pitchFamily="66" charset="0"/>
              </a:rPr>
              <a:t>9/10/1970</a:t>
            </a:r>
            <a:r>
              <a:rPr lang="en-US" sz="2400" b="1" dirty="0">
                <a:solidFill>
                  <a:prstClr val="black"/>
                </a:solidFill>
              </a:rPr>
              <a:t>                     </a:t>
            </a:r>
            <a:r>
              <a:rPr lang="en-US" sz="2400" b="1" dirty="0" smtClean="0">
                <a:solidFill>
                  <a:prstClr val="black"/>
                </a:solidFill>
              </a:rPr>
              <a:t>                                                          </a:t>
            </a:r>
            <a:r>
              <a:rPr lang="en-US" sz="2400" b="1" dirty="0" smtClean="0">
                <a:solidFill>
                  <a:prstClr val="black"/>
                </a:solidFill>
                <a:latin typeface="Bradley Hand ITC" panose="03070402050302030203" pitchFamily="66" charset="0"/>
              </a:rPr>
              <a:t>44</a:t>
            </a:r>
            <a:endParaRPr lang="en-US" sz="2400" b="1" dirty="0">
              <a:solidFill>
                <a:prstClr val="black"/>
              </a:solidFill>
              <a:latin typeface="Bradley Hand ITC" panose="03070402050302030203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667" y="4365055"/>
            <a:ext cx="8145134" cy="447722"/>
          </a:xfrm>
          <a:prstGeom prst="rect">
            <a:avLst/>
          </a:prstGeom>
          <a:noFill/>
        </p:spPr>
        <p:txBody>
          <a:bodyPr wrap="square" lIns="77633" tIns="38816" rIns="77633" bIns="38816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Bradley Hand ITC" panose="03070402050302030203" pitchFamily="66" charset="0"/>
              </a:rPr>
              <a:t>Margaret McElroy</a:t>
            </a:r>
            <a:r>
              <a:rPr lang="en-US" sz="2400" b="1" dirty="0" smtClean="0">
                <a:solidFill>
                  <a:prstClr val="black"/>
                </a:solidFill>
              </a:rPr>
              <a:t>                                 </a:t>
            </a:r>
            <a:r>
              <a:rPr lang="en-US" sz="2400" b="1" dirty="0" smtClean="0">
                <a:solidFill>
                  <a:prstClr val="black"/>
                </a:solidFill>
                <a:latin typeface="Bradley Hand ITC" panose="03070402050302030203" pitchFamily="66" charset="0"/>
              </a:rPr>
              <a:t>mrmacsmom@gmail.com</a:t>
            </a:r>
            <a:endParaRPr lang="en-US" sz="2400" b="1" dirty="0">
              <a:solidFill>
                <a:prstClr val="black"/>
              </a:solidFill>
              <a:latin typeface="Bradley Hand ITC" panose="03070402050302030203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68980" y="3609474"/>
            <a:ext cx="2444268" cy="447722"/>
          </a:xfrm>
          <a:prstGeom prst="rect">
            <a:avLst/>
          </a:prstGeom>
          <a:noFill/>
        </p:spPr>
        <p:txBody>
          <a:bodyPr wrap="none" lIns="77633" tIns="38816" rIns="77633" bIns="38816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Bradley Hand ITC" panose="03070402050302030203" pitchFamily="66" charset="0"/>
              </a:rPr>
              <a:t>(209) XXX-XXXX</a:t>
            </a:r>
            <a:endParaRPr lang="en-US" sz="2400" b="1" dirty="0">
              <a:solidFill>
                <a:prstClr val="black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69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14600" y="15240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P1 Question 5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37176"/>
            <a:ext cx="8991600" cy="5388988"/>
          </a:xfrm>
        </p:spPr>
      </p:pic>
    </p:spTree>
    <p:extLst>
      <p:ext uri="{BB962C8B-B14F-4D97-AF65-F5344CB8AC3E}">
        <p14:creationId xmlns:p14="http://schemas.microsoft.com/office/powerpoint/2010/main" val="327751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14600" y="15240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P1 Question 6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50762" y="982838"/>
            <a:ext cx="7276659" cy="6530184"/>
          </a:xfrm>
        </p:spPr>
      </p:pic>
    </p:spTree>
    <p:extLst>
      <p:ext uri="{BB962C8B-B14F-4D97-AF65-F5344CB8AC3E}">
        <p14:creationId xmlns:p14="http://schemas.microsoft.com/office/powerpoint/2010/main" val="327751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Question 2 – How do you think I, as your teacher, want to be treated by you as students?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458200" cy="4525963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In your QUADS, you will pass the card around for </a:t>
            </a:r>
            <a:r>
              <a:rPr lang="en-US" b="1" dirty="0" smtClean="0">
                <a:solidFill>
                  <a:schemeClr val="bg1"/>
                </a:solidFill>
              </a:rPr>
              <a:t>2 minutes. 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Each person will add to the list of ideas.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You may only pass ONCE!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93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Question 2 – How do you think I, as your teacher, want to be treated by you as students?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458200" cy="45259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Now take 2 minutes to discuss, with your QUAD, the answers on your card. Each person should discuss the answers they added.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 What did you mean by that answer and why do you think it’s important?</a:t>
            </a:r>
          </a:p>
          <a:p>
            <a:pPr lvl="1"/>
            <a:endParaRPr lang="en-US" b="1" dirty="0">
              <a:solidFill>
                <a:schemeClr val="bg1"/>
              </a:solidFill>
            </a:endParaRPr>
          </a:p>
          <a:p>
            <a:pPr marL="457200" lvl="1" indent="0" algn="ctr">
              <a:buNone/>
            </a:pPr>
            <a:r>
              <a:rPr lang="en-US" b="1" dirty="0" smtClean="0">
                <a:solidFill>
                  <a:schemeClr val="bg1"/>
                </a:solidFill>
              </a:rPr>
              <a:t>BE PREPARED TO SHARE!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11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prstClr val="white"/>
                </a:solidFill>
              </a:rPr>
              <a:t>Question 2 – How do you think I, as your teacher, want to be treated by you as students?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1"/>
            <a:ext cx="8382000" cy="2667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Now let’s share as a class and add to our CLASSROOM CONTRACT.</a:t>
            </a:r>
          </a:p>
        </p:txBody>
      </p:sp>
    </p:spTree>
    <p:extLst>
      <p:ext uri="{BB962C8B-B14F-4D97-AF65-F5344CB8AC3E}">
        <p14:creationId xmlns:p14="http://schemas.microsoft.com/office/powerpoint/2010/main" val="149017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pPr marL="514350" indent="-514350"/>
            <a:r>
              <a:rPr lang="en-US" sz="3200" b="1" dirty="0" smtClean="0">
                <a:solidFill>
                  <a:schemeClr val="bg1"/>
                </a:solidFill>
              </a:rPr>
              <a:t>Question 3 – How do you want to be treated by your classmates?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458200" cy="25908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In your QUADS, you will pass the card around for 1 minute.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Each person will add to the list of ideas.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You may only pass ONCE!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pPr marL="514350" indent="-514350"/>
            <a:r>
              <a:rPr lang="en-US" sz="3200" b="1" dirty="0" smtClean="0">
                <a:solidFill>
                  <a:schemeClr val="bg1"/>
                </a:solidFill>
              </a:rPr>
              <a:t>Question 3 – How do you want to be treated by your classmates?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382000" cy="3733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Now take 2 minutes to discuss, with your QUAD, the answers on your card. Each person should discuss the answers they added.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 What did you mean by that answer and why do you think it’s important?</a:t>
            </a:r>
          </a:p>
          <a:p>
            <a:pPr lvl="1"/>
            <a:endParaRPr lang="en-US" b="1" dirty="0">
              <a:solidFill>
                <a:schemeClr val="bg1"/>
              </a:solidFill>
            </a:endParaRPr>
          </a:p>
          <a:p>
            <a:pPr marL="457200" lvl="1" indent="0" algn="ctr">
              <a:buNone/>
            </a:pPr>
            <a:r>
              <a:rPr lang="en-US" b="1" dirty="0" smtClean="0">
                <a:solidFill>
                  <a:schemeClr val="bg1"/>
                </a:solidFill>
              </a:rPr>
              <a:t>BE PREPARED TO SHARE!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95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pPr marL="514350" indent="-514350"/>
            <a:r>
              <a:rPr lang="en-US" sz="3200" b="1" dirty="0">
                <a:solidFill>
                  <a:prstClr val="white"/>
                </a:solidFill>
              </a:rPr>
              <a:t>Question </a:t>
            </a:r>
            <a:r>
              <a:rPr lang="en-US" sz="3200" b="1" dirty="0" smtClean="0">
                <a:solidFill>
                  <a:prstClr val="white"/>
                </a:solidFill>
              </a:rPr>
              <a:t>3 </a:t>
            </a:r>
            <a:r>
              <a:rPr lang="en-US" sz="3200" b="1" dirty="0">
                <a:solidFill>
                  <a:prstClr val="white"/>
                </a:solidFill>
              </a:rPr>
              <a:t>– </a:t>
            </a:r>
            <a:r>
              <a:rPr lang="en-US" sz="3200" b="1" dirty="0" smtClean="0">
                <a:solidFill>
                  <a:schemeClr val="bg1"/>
                </a:solidFill>
              </a:rPr>
              <a:t>How do you want to be treated by your classmates?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458200" cy="1828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Now let’s share as a class and add to our CLASSROOM CONTRACT.</a:t>
            </a:r>
          </a:p>
        </p:txBody>
      </p:sp>
    </p:spTree>
    <p:extLst>
      <p:ext uri="{BB962C8B-B14F-4D97-AF65-F5344CB8AC3E}">
        <p14:creationId xmlns:p14="http://schemas.microsoft.com/office/powerpoint/2010/main" val="149470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Homework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5259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Continue </a:t>
            </a:r>
            <a:r>
              <a:rPr lang="en-US" b="1" dirty="0" smtClean="0">
                <a:solidFill>
                  <a:schemeClr val="bg1"/>
                </a:solidFill>
              </a:rPr>
              <a:t>working on your 60 Second Speech!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Bring back your 20 questions page COMPLETE by Friday!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Bring back the signature portion of your syllabus and your Academic Honesty Policy page by Friday.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68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72473"/>
            <a:ext cx="84582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Daily Start-Up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525963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We will be leaving in a moment to go get ID card pictures done.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Leave ALL bags, backpack, etc. here. The room will be locked.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91400" y="609600"/>
            <a:ext cx="144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8/17/16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54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Welcome to English II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600200"/>
            <a:ext cx="8915400" cy="4525963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hlinkClick r:id="rId2"/>
              </a:rPr>
              <a:t>Mr. McElroy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b="1" dirty="0" smtClean="0">
                <a:solidFill>
                  <a:schemeClr val="bg1"/>
                </a:solidFill>
                <a:hlinkClick r:id="rId3"/>
              </a:rPr>
              <a:t>Mr. Kenny</a:t>
            </a:r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800" b="1" dirty="0" smtClean="0">
                <a:solidFill>
                  <a:schemeClr val="bg1"/>
                </a:solidFill>
                <a:hlinkClick r:id="rId4"/>
              </a:rPr>
              <a:t>http://mrmcelroysclass.weebly.com/</a:t>
            </a:r>
            <a:endParaRPr lang="en-US" sz="2800" b="1" dirty="0" smtClean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72473"/>
            <a:ext cx="84582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Daily Start-Up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525963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Are there any things that we have not discussed that you think should be rules in this room? Talk about them in your quad.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Now let’s discuss…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91400" y="609600"/>
            <a:ext cx="144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8/18/16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77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Autofit/>
          </a:bodyPr>
          <a:lstStyle/>
          <a:p>
            <a:pPr marL="514350" indent="-514350"/>
            <a:r>
              <a:rPr lang="en-US" sz="3200" b="1" dirty="0" smtClean="0">
                <a:solidFill>
                  <a:schemeClr val="bg1"/>
                </a:solidFill>
              </a:rPr>
              <a:t>Question 4 – How do you think your classmates want to be treated by you?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458200" cy="25908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In your QUADS, you will pass the card around for 1 minute.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Each person will add to the list of ideas.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You may only pass ONCE!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19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pPr marL="514350" indent="-514350"/>
            <a:r>
              <a:rPr lang="en-US" sz="3200" b="1" dirty="0" smtClean="0">
                <a:solidFill>
                  <a:schemeClr val="bg1"/>
                </a:solidFill>
              </a:rPr>
              <a:t>Question 4 – How do you think your classmates want to be treated by you?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1"/>
            <a:ext cx="8458200" cy="3657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Now take 2 minutes to discuss, with your QUAD, the answers on your card. Each person should discuss the answers they added.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 What did you mean by that answer and why do you think it’s important?</a:t>
            </a:r>
          </a:p>
          <a:p>
            <a:pPr lvl="1"/>
            <a:endParaRPr lang="en-US" b="1" dirty="0">
              <a:solidFill>
                <a:schemeClr val="bg1"/>
              </a:solidFill>
            </a:endParaRPr>
          </a:p>
          <a:p>
            <a:pPr marL="457200" lvl="1" indent="0" algn="ctr">
              <a:buNone/>
            </a:pPr>
            <a:r>
              <a:rPr lang="en-US" b="1" dirty="0" smtClean="0">
                <a:solidFill>
                  <a:schemeClr val="bg1"/>
                </a:solidFill>
              </a:rPr>
              <a:t>BE PREPARED TO SHARE!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30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pPr marL="514350" indent="-514350"/>
            <a:r>
              <a:rPr lang="en-US" sz="3200" b="1" dirty="0">
                <a:solidFill>
                  <a:prstClr val="white"/>
                </a:solidFill>
              </a:rPr>
              <a:t>Question </a:t>
            </a:r>
            <a:r>
              <a:rPr lang="en-US" sz="3200" b="1" dirty="0" smtClean="0">
                <a:solidFill>
                  <a:prstClr val="white"/>
                </a:solidFill>
              </a:rPr>
              <a:t>4 </a:t>
            </a:r>
            <a:r>
              <a:rPr lang="en-US" sz="3200" b="1" dirty="0">
                <a:solidFill>
                  <a:prstClr val="white"/>
                </a:solidFill>
              </a:rPr>
              <a:t>– </a:t>
            </a:r>
            <a:r>
              <a:rPr lang="en-US" sz="3200" b="1" dirty="0" smtClean="0">
                <a:solidFill>
                  <a:schemeClr val="bg1"/>
                </a:solidFill>
              </a:rPr>
              <a:t>How do you think your classmates want to be treated by you?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458200" cy="45259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Now let’s share as a class and add to our CLASSROOM CONTRACT.</a:t>
            </a:r>
          </a:p>
        </p:txBody>
      </p:sp>
    </p:spTree>
    <p:extLst>
      <p:ext uri="{BB962C8B-B14F-4D97-AF65-F5344CB8AC3E}">
        <p14:creationId xmlns:p14="http://schemas.microsoft.com/office/powerpoint/2010/main" val="356552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09600"/>
            <a:ext cx="8839200" cy="5516563"/>
          </a:xfrm>
        </p:spPr>
      </p:pic>
      <p:sp>
        <p:nvSpPr>
          <p:cNvPr id="5" name="TextBox 4"/>
          <p:cNvSpPr txBox="1"/>
          <p:nvPr/>
        </p:nvSpPr>
        <p:spPr>
          <a:xfrm>
            <a:off x="2514600" y="15240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P1 Question 1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04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14600" y="15240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P1 Question 2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9600"/>
            <a:ext cx="8382000" cy="5388988"/>
          </a:xfrm>
        </p:spPr>
      </p:pic>
    </p:spTree>
    <p:extLst>
      <p:ext uri="{BB962C8B-B14F-4D97-AF65-F5344CB8AC3E}">
        <p14:creationId xmlns:p14="http://schemas.microsoft.com/office/powerpoint/2010/main" val="268929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14600" y="15240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P1 Question 3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9600"/>
            <a:ext cx="8229599" cy="5516563"/>
          </a:xfrm>
        </p:spPr>
      </p:pic>
    </p:spTree>
    <p:extLst>
      <p:ext uri="{BB962C8B-B14F-4D97-AF65-F5344CB8AC3E}">
        <p14:creationId xmlns:p14="http://schemas.microsoft.com/office/powerpoint/2010/main" val="271404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14600" y="15240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P3 Question 1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09600"/>
            <a:ext cx="8046156" cy="5715000"/>
          </a:xfrm>
        </p:spPr>
      </p:pic>
    </p:spTree>
    <p:extLst>
      <p:ext uri="{BB962C8B-B14F-4D97-AF65-F5344CB8AC3E}">
        <p14:creationId xmlns:p14="http://schemas.microsoft.com/office/powerpoint/2010/main" val="276370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14600" y="15240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P3 Question 2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609600"/>
            <a:ext cx="7848600" cy="5791200"/>
          </a:xfrm>
        </p:spPr>
      </p:pic>
    </p:spTree>
    <p:extLst>
      <p:ext uri="{BB962C8B-B14F-4D97-AF65-F5344CB8AC3E}">
        <p14:creationId xmlns:p14="http://schemas.microsoft.com/office/powerpoint/2010/main" val="29844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14600" y="15240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P3 Question 3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09600"/>
            <a:ext cx="8153400" cy="5257800"/>
          </a:xfrm>
        </p:spPr>
      </p:pic>
    </p:spTree>
    <p:extLst>
      <p:ext uri="{BB962C8B-B14F-4D97-AF65-F5344CB8AC3E}">
        <p14:creationId xmlns:p14="http://schemas.microsoft.com/office/powerpoint/2010/main" val="276370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1" y="152400"/>
            <a:ext cx="8686800" cy="5741479"/>
          </a:xfrm>
          <a:prstGeom prst="rect">
            <a:avLst/>
          </a:prstGeom>
          <a:noFill/>
        </p:spPr>
        <p:txBody>
          <a:bodyPr wrap="square" lIns="77633" tIns="38816" rIns="77633" bIns="38816" rtlCol="0">
            <a:spAutoFit/>
          </a:bodyPr>
          <a:lstStyle/>
          <a:p>
            <a:pPr algn="ctr"/>
            <a:r>
              <a:rPr lang="en-US" sz="2700" b="1" u="sng" dirty="0">
                <a:solidFill>
                  <a:schemeClr val="bg1"/>
                </a:solidFill>
              </a:rPr>
              <a:t>Classroom Vocabulary</a:t>
            </a:r>
          </a:p>
          <a:p>
            <a:endParaRPr lang="en-US" sz="1700" b="1" u="sng" dirty="0">
              <a:solidFill>
                <a:schemeClr val="bg1"/>
              </a:solidFill>
            </a:endParaRPr>
          </a:p>
          <a:p>
            <a:r>
              <a:rPr lang="en-US" sz="2700" b="1" dirty="0">
                <a:solidFill>
                  <a:schemeClr val="bg1"/>
                </a:solidFill>
              </a:rPr>
              <a:t>Vertical Partner – The person sitting </a:t>
            </a:r>
          </a:p>
          <a:p>
            <a:r>
              <a:rPr lang="en-US" sz="2700" b="1" dirty="0">
                <a:solidFill>
                  <a:schemeClr val="bg1"/>
                </a:solidFill>
              </a:rPr>
              <a:t>directly in line with you from the front to</a:t>
            </a:r>
          </a:p>
          <a:p>
            <a:r>
              <a:rPr lang="en-US" sz="2700" b="1" dirty="0">
                <a:solidFill>
                  <a:schemeClr val="bg1"/>
                </a:solidFill>
              </a:rPr>
              <a:t>Back of the room.</a:t>
            </a:r>
          </a:p>
          <a:p>
            <a:endParaRPr lang="en-US" sz="2700" b="1" dirty="0">
              <a:solidFill>
                <a:schemeClr val="bg1"/>
              </a:solidFill>
            </a:endParaRPr>
          </a:p>
          <a:p>
            <a:endParaRPr lang="en-US" sz="2700" b="1" dirty="0">
              <a:solidFill>
                <a:schemeClr val="bg1"/>
              </a:solidFill>
            </a:endParaRPr>
          </a:p>
          <a:p>
            <a:r>
              <a:rPr lang="en-US" sz="2700" b="1" dirty="0" smtClean="0">
                <a:solidFill>
                  <a:schemeClr val="bg1"/>
                </a:solidFill>
              </a:rPr>
              <a:t>Horizontal </a:t>
            </a:r>
            <a:r>
              <a:rPr lang="en-US" sz="2700" b="1" dirty="0">
                <a:solidFill>
                  <a:schemeClr val="bg1"/>
                </a:solidFill>
              </a:rPr>
              <a:t>Partner - The person sitting </a:t>
            </a:r>
          </a:p>
          <a:p>
            <a:r>
              <a:rPr lang="en-US" sz="2700" b="1" dirty="0">
                <a:solidFill>
                  <a:schemeClr val="bg1"/>
                </a:solidFill>
              </a:rPr>
              <a:t>directly in line with you from side to side in </a:t>
            </a:r>
          </a:p>
          <a:p>
            <a:r>
              <a:rPr lang="en-US" sz="2700" b="1" dirty="0">
                <a:solidFill>
                  <a:schemeClr val="bg1"/>
                </a:solidFill>
              </a:rPr>
              <a:t>the room.</a:t>
            </a:r>
          </a:p>
          <a:p>
            <a:endParaRPr lang="en-US" sz="2700" b="1" dirty="0" smtClean="0">
              <a:solidFill>
                <a:schemeClr val="bg1"/>
              </a:solidFill>
            </a:endParaRPr>
          </a:p>
          <a:p>
            <a:endParaRPr lang="en-US" sz="2700" b="1" dirty="0">
              <a:solidFill>
                <a:schemeClr val="bg1"/>
              </a:solidFill>
            </a:endParaRPr>
          </a:p>
          <a:p>
            <a:r>
              <a:rPr lang="en-US" sz="2700" b="1" dirty="0" smtClean="0">
                <a:solidFill>
                  <a:schemeClr val="bg1"/>
                </a:solidFill>
              </a:rPr>
              <a:t>Quad </a:t>
            </a:r>
            <a:r>
              <a:rPr lang="en-US" sz="2700" b="1" dirty="0">
                <a:solidFill>
                  <a:schemeClr val="bg1"/>
                </a:solidFill>
              </a:rPr>
              <a:t>or Triad – Yourself and the 2 or 3</a:t>
            </a:r>
          </a:p>
          <a:p>
            <a:r>
              <a:rPr lang="en-US" sz="2700" b="1" dirty="0">
                <a:solidFill>
                  <a:schemeClr val="bg1"/>
                </a:solidFill>
              </a:rPr>
              <a:t>People with desks which touch yours.</a:t>
            </a:r>
          </a:p>
        </p:txBody>
      </p:sp>
      <p:sp>
        <p:nvSpPr>
          <p:cNvPr id="4" name="Rectangle 3"/>
          <p:cNvSpPr/>
          <p:nvPr/>
        </p:nvSpPr>
        <p:spPr>
          <a:xfrm>
            <a:off x="5627057" y="1790598"/>
            <a:ext cx="891540" cy="427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633" tIns="38816" rIns="77633" bIns="38816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6200000">
            <a:off x="5832886" y="2400856"/>
            <a:ext cx="782053" cy="5079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633" tIns="38816" rIns="77633" bIns="38816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5400000">
            <a:off x="6566182" y="2407623"/>
            <a:ext cx="782053" cy="4943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633" tIns="38816" rIns="77633" bIns="38816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655757" y="1790598"/>
            <a:ext cx="891540" cy="427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633" tIns="38816" rIns="77633" bIns="38816"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911559" y="1858393"/>
            <a:ext cx="322536" cy="355389"/>
          </a:xfrm>
          <a:prstGeom prst="rect">
            <a:avLst/>
          </a:prstGeom>
          <a:noFill/>
        </p:spPr>
        <p:txBody>
          <a:bodyPr wrap="square" lIns="77633" tIns="38816" rIns="77633" bIns="38816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72827" y="2509022"/>
            <a:ext cx="322536" cy="355389"/>
          </a:xfrm>
          <a:prstGeom prst="rect">
            <a:avLst/>
          </a:prstGeom>
          <a:noFill/>
        </p:spPr>
        <p:txBody>
          <a:bodyPr wrap="square" lIns="77633" tIns="38816" rIns="77633" bIns="38816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95940" y="2509022"/>
            <a:ext cx="322536" cy="355389"/>
          </a:xfrm>
          <a:prstGeom prst="rect">
            <a:avLst/>
          </a:prstGeom>
          <a:noFill/>
        </p:spPr>
        <p:txBody>
          <a:bodyPr wrap="square" lIns="77633" tIns="38816" rIns="77633" bIns="38816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V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57209" y="1877892"/>
            <a:ext cx="322536" cy="355389"/>
          </a:xfrm>
          <a:prstGeom prst="rect">
            <a:avLst/>
          </a:prstGeom>
          <a:noFill/>
        </p:spPr>
        <p:txBody>
          <a:bodyPr wrap="square" lIns="77633" tIns="38816" rIns="77633" bIns="38816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V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03368" y="4285818"/>
            <a:ext cx="891540" cy="427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633" tIns="38816" rIns="77633" bIns="38816"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16200000">
            <a:off x="5909198" y="4896075"/>
            <a:ext cx="782053" cy="5079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633" tIns="38816" rIns="77633" bIns="38816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5400000">
            <a:off x="6642493" y="4902842"/>
            <a:ext cx="782053" cy="4943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633" tIns="38816" rIns="77633" bIns="38816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732068" y="4285818"/>
            <a:ext cx="891540" cy="427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633" tIns="38816" rIns="77633" bIns="38816"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949837" y="4353613"/>
            <a:ext cx="425406" cy="355389"/>
          </a:xfrm>
          <a:prstGeom prst="rect">
            <a:avLst/>
          </a:prstGeom>
          <a:noFill/>
        </p:spPr>
        <p:txBody>
          <a:bodyPr wrap="square" lIns="77633" tIns="38816" rIns="77633" bIns="38816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75266" y="5004328"/>
            <a:ext cx="425406" cy="355389"/>
          </a:xfrm>
          <a:prstGeom prst="rect">
            <a:avLst/>
          </a:prstGeom>
          <a:noFill/>
        </p:spPr>
        <p:txBody>
          <a:bodyPr wrap="square" lIns="77633" tIns="38816" rIns="77633" bIns="38816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95811" y="5004241"/>
            <a:ext cx="425406" cy="355389"/>
          </a:xfrm>
          <a:prstGeom prst="rect">
            <a:avLst/>
          </a:prstGeom>
          <a:noFill/>
        </p:spPr>
        <p:txBody>
          <a:bodyPr wrap="square" lIns="77633" tIns="38816" rIns="77633" bIns="38816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71574" y="4353613"/>
            <a:ext cx="425406" cy="355389"/>
          </a:xfrm>
          <a:prstGeom prst="rect">
            <a:avLst/>
          </a:prstGeom>
          <a:noFill/>
        </p:spPr>
        <p:txBody>
          <a:bodyPr wrap="square" lIns="77633" tIns="38816" rIns="77633" bIns="38816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254199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14600" y="15240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P5 Question 1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09600"/>
            <a:ext cx="8046156" cy="5257800"/>
          </a:xfrm>
        </p:spPr>
      </p:pic>
    </p:spTree>
    <p:extLst>
      <p:ext uri="{BB962C8B-B14F-4D97-AF65-F5344CB8AC3E}">
        <p14:creationId xmlns:p14="http://schemas.microsoft.com/office/powerpoint/2010/main" val="426110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14600" y="15240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P5 Question 2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0"/>
            <a:ext cx="7696200" cy="5410200"/>
          </a:xfrm>
        </p:spPr>
      </p:pic>
    </p:spTree>
    <p:extLst>
      <p:ext uri="{BB962C8B-B14F-4D97-AF65-F5344CB8AC3E}">
        <p14:creationId xmlns:p14="http://schemas.microsoft.com/office/powerpoint/2010/main" val="177152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14600" y="15240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P5 Question 3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0"/>
            <a:ext cx="7772400" cy="5181600"/>
          </a:xfrm>
        </p:spPr>
      </p:pic>
    </p:spTree>
    <p:extLst>
      <p:ext uri="{BB962C8B-B14F-4D97-AF65-F5344CB8AC3E}">
        <p14:creationId xmlns:p14="http://schemas.microsoft.com/office/powerpoint/2010/main" val="426110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14600" y="15240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P6 Question 1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609600"/>
            <a:ext cx="5562600" cy="5410200"/>
          </a:xfrm>
        </p:spPr>
      </p:pic>
    </p:spTree>
    <p:extLst>
      <p:ext uri="{BB962C8B-B14F-4D97-AF65-F5344CB8AC3E}">
        <p14:creationId xmlns:p14="http://schemas.microsoft.com/office/powerpoint/2010/main" val="381674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14600" y="15240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P6 Question 2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09600"/>
            <a:ext cx="7010400" cy="5334000"/>
          </a:xfrm>
        </p:spPr>
      </p:pic>
    </p:spTree>
    <p:extLst>
      <p:ext uri="{BB962C8B-B14F-4D97-AF65-F5344CB8AC3E}">
        <p14:creationId xmlns:p14="http://schemas.microsoft.com/office/powerpoint/2010/main" val="271346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14600" y="15240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P6 Question 3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9600"/>
            <a:ext cx="7543800" cy="5105400"/>
          </a:xfrm>
        </p:spPr>
      </p:pic>
    </p:spTree>
    <p:extLst>
      <p:ext uri="{BB962C8B-B14F-4D97-AF65-F5344CB8AC3E}">
        <p14:creationId xmlns:p14="http://schemas.microsoft.com/office/powerpoint/2010/main" val="271346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Homework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525963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Continue </a:t>
            </a:r>
            <a:r>
              <a:rPr lang="en-US" b="1" dirty="0">
                <a:solidFill>
                  <a:schemeClr val="bg1"/>
                </a:solidFill>
              </a:rPr>
              <a:t>working on your 60 Second Speech!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Bring back your 20 questions page COMPLETE by TOMORROW!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Bring back the signature portion of your syllabus and your Academic Honesty Policy page by TOMORROW! </a:t>
            </a:r>
          </a:p>
          <a:p>
            <a:pPr marL="0" indent="0" algn="ctr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YOUR GRADES IN THIS CLASS WILL NOT BE COUNTED UNTIL THESE HAVE BEEN SIGNED AND RETURNED!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53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8100"/>
            <a:ext cx="84582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Daily Start-Up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990600"/>
            <a:ext cx="8458200" cy="5715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Take one minute and share, with your VERTICAL partner, 3 things that you have decided to include in your 60 Second Speech.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Not including name and age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Partners closest to the front of the room go first</a:t>
            </a:r>
          </a:p>
          <a:p>
            <a:pPr marL="457200" lvl="1" indent="0"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Now switch – Partners closest to the back of the room share.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9000" y="444500"/>
            <a:ext cx="144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8/19/16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08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Homework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400" b="1" u="sng" dirty="0" smtClean="0">
                <a:solidFill>
                  <a:schemeClr val="bg1"/>
                </a:solidFill>
              </a:rPr>
              <a:t>FINISH</a:t>
            </a:r>
            <a:r>
              <a:rPr lang="en-US" sz="4400" b="1" dirty="0" smtClean="0">
                <a:solidFill>
                  <a:schemeClr val="bg1"/>
                </a:solidFill>
              </a:rPr>
              <a:t> and </a:t>
            </a:r>
            <a:r>
              <a:rPr lang="en-US" sz="4400" b="1" u="sng" dirty="0" smtClean="0">
                <a:solidFill>
                  <a:schemeClr val="bg1"/>
                </a:solidFill>
              </a:rPr>
              <a:t>PRACTICE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4400" b="1" dirty="0">
                <a:solidFill>
                  <a:schemeClr val="bg1"/>
                </a:solidFill>
              </a:rPr>
              <a:t>your 60 Second Speech</a:t>
            </a:r>
            <a:r>
              <a:rPr lang="en-US" sz="4400" b="1" dirty="0" smtClean="0">
                <a:solidFill>
                  <a:schemeClr val="bg1"/>
                </a:solidFill>
              </a:rPr>
              <a:t>!</a:t>
            </a:r>
          </a:p>
          <a:p>
            <a:pPr algn="ctr"/>
            <a:endParaRPr lang="en-US" sz="4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</a:rPr>
              <a:t>IF YOU HAVE NOT TURNED IN YOUR SYLLABUS AND ACADEMIC HONESTY SIGNATURES, </a:t>
            </a:r>
            <a:r>
              <a:rPr lang="en-US" b="1" u="sng" dirty="0" smtClean="0">
                <a:solidFill>
                  <a:schemeClr val="bg1"/>
                </a:solidFill>
              </a:rPr>
              <a:t>REMEMBER: </a:t>
            </a:r>
            <a:r>
              <a:rPr lang="en-US" b="1" i="1" dirty="0" smtClean="0">
                <a:solidFill>
                  <a:schemeClr val="bg1"/>
                </a:solidFill>
              </a:rPr>
              <a:t>YOUR </a:t>
            </a:r>
            <a:r>
              <a:rPr lang="en-US" b="1" i="1" dirty="0" smtClean="0">
                <a:solidFill>
                  <a:schemeClr val="bg1"/>
                </a:solidFill>
              </a:rPr>
              <a:t>GRADES IN THIS CLASS WILL NOT BE COUNTED UNTIL THESE HAVE BEEN SIGNED AND RETURNED!</a:t>
            </a:r>
            <a:endParaRPr lang="en-US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85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61722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Exit Ticket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Come to the dance tonight from 7:00 – 10:00!!!</a:t>
            </a:r>
          </a:p>
          <a:p>
            <a:r>
              <a:rPr lang="en-US" sz="5400" b="1" dirty="0" smtClean="0">
                <a:solidFill>
                  <a:schemeClr val="bg1"/>
                </a:solidFill>
              </a:rPr>
              <a:t>Have a good weekend!!!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33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60947"/>
            <a:ext cx="8671560" cy="2986879"/>
          </a:xfrm>
          <a:prstGeom prst="rect">
            <a:avLst/>
          </a:prstGeom>
        </p:spPr>
        <p:txBody>
          <a:bodyPr wrap="square" lIns="77633" tIns="38816" rIns="77633" bIns="38816">
            <a:spAutoFit/>
          </a:bodyPr>
          <a:lstStyle/>
          <a:p>
            <a:pPr algn="ctr"/>
            <a:r>
              <a:rPr lang="en-US" sz="2700" b="1" u="sng" dirty="0" smtClean="0">
                <a:solidFill>
                  <a:schemeClr val="bg1"/>
                </a:solidFill>
              </a:rPr>
              <a:t>Classroom Vocabulary </a:t>
            </a:r>
            <a:r>
              <a:rPr lang="en-US" sz="2700" b="1" u="sng" dirty="0">
                <a:solidFill>
                  <a:schemeClr val="bg1"/>
                </a:solidFill>
              </a:rPr>
              <a:t>(Cont.)</a:t>
            </a:r>
          </a:p>
          <a:p>
            <a:endParaRPr lang="en-US" sz="2700" b="1" i="1" dirty="0">
              <a:solidFill>
                <a:schemeClr val="bg1"/>
              </a:solidFill>
              <a:latin typeface="Comic Sans MS - 16"/>
            </a:endParaRPr>
          </a:p>
          <a:p>
            <a:r>
              <a:rPr lang="en-US" sz="2700" b="1" dirty="0">
                <a:solidFill>
                  <a:schemeClr val="bg1"/>
                </a:solidFill>
                <a:latin typeface="Comic Sans MS - 16"/>
              </a:rPr>
              <a:t>The 4 L’s: </a:t>
            </a:r>
          </a:p>
          <a:p>
            <a:r>
              <a:rPr lang="en-US" sz="2700" b="1" dirty="0">
                <a:solidFill>
                  <a:schemeClr val="bg1"/>
                </a:solidFill>
                <a:latin typeface="Comic Sans MS - 16"/>
              </a:rPr>
              <a:t>	- Look at your partner’s eyes. </a:t>
            </a:r>
          </a:p>
          <a:p>
            <a:r>
              <a:rPr lang="en-US" sz="2700" b="1" dirty="0">
                <a:solidFill>
                  <a:schemeClr val="bg1"/>
                </a:solidFill>
                <a:latin typeface="Comic Sans MS - 16"/>
              </a:rPr>
              <a:t>	- Lean toward your partner.</a:t>
            </a:r>
          </a:p>
          <a:p>
            <a:r>
              <a:rPr lang="en-US" sz="2700" b="1" dirty="0">
                <a:solidFill>
                  <a:schemeClr val="bg1"/>
                </a:solidFill>
                <a:latin typeface="Comic Sans MS - 16"/>
              </a:rPr>
              <a:t>	- Lower your voice.</a:t>
            </a:r>
          </a:p>
          <a:p>
            <a:r>
              <a:rPr lang="en-US" sz="2700" b="1" dirty="0">
                <a:solidFill>
                  <a:schemeClr val="bg1"/>
                </a:solidFill>
                <a:latin typeface="Comic Sans MS - 16"/>
              </a:rPr>
              <a:t>	- Listen attentively.</a:t>
            </a:r>
          </a:p>
        </p:txBody>
      </p:sp>
    </p:spTree>
    <p:extLst>
      <p:ext uri="{BB962C8B-B14F-4D97-AF65-F5344CB8AC3E}">
        <p14:creationId xmlns:p14="http://schemas.microsoft.com/office/powerpoint/2010/main" val="263879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Start-Up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Get out any notes you need for your 60 second speech.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You will be called in random order.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62800" y="6604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8/22/15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77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While You Are Listening…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You will be choosing ANY THREE (3) of the people who give speeches today.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You will make POSITIVE notes about their speech: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Things you liked about their speech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Things they mentioned which you thought were interesting or cool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Things you have in common with them.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At the end of the period, you will give those notes to them!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29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While You Are Speaking…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Speak loudly and clearly.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Make eye contact with your listeners.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Try to minimize “</a:t>
            </a:r>
            <a:r>
              <a:rPr lang="en-US" b="1" dirty="0" err="1" smtClean="0">
                <a:solidFill>
                  <a:schemeClr val="bg1"/>
                </a:solidFill>
              </a:rPr>
              <a:t>Umms</a:t>
            </a:r>
            <a:r>
              <a:rPr lang="en-US" b="1" dirty="0" smtClean="0">
                <a:solidFill>
                  <a:schemeClr val="bg1"/>
                </a:solidFill>
              </a:rPr>
              <a:t>,” “</a:t>
            </a:r>
            <a:r>
              <a:rPr lang="en-US" b="1" dirty="0" err="1" smtClean="0">
                <a:solidFill>
                  <a:schemeClr val="bg1"/>
                </a:solidFill>
              </a:rPr>
              <a:t>Uhhs</a:t>
            </a:r>
            <a:r>
              <a:rPr lang="en-US" b="1" dirty="0" smtClean="0">
                <a:solidFill>
                  <a:schemeClr val="bg1"/>
                </a:solidFill>
              </a:rPr>
              <a:t>,” and awkward pauses.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21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Exit Ticket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458200" cy="38862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Give your notes to the classmates to whom you wrote.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If you did not speak today, you WILL BE SPEAKING TOMORROW!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Don’t forget: Grammar pre-assessment is due Wednesday.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87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Start-Up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Get out any notes you need for your 60 second speech.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If you did not give your speech yesterday, you will be called in random order today.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62800" y="6604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8/23/15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05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While You Are Listening…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You will be choosing ANY THREE (3) of the people who give speeches today.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You will make POSITIVE notes about their speech: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Things you liked about their speech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Things they mentioned which you thought were interesting or cool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Things you have in common with them.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At the end of the period, you will give those notes to them!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88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While You Are Speaking…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Speak loudly and clearly.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Make eye contact with your listeners.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Try to minimize “</a:t>
            </a:r>
            <a:r>
              <a:rPr lang="en-US" b="1" dirty="0" err="1" smtClean="0">
                <a:solidFill>
                  <a:schemeClr val="bg1"/>
                </a:solidFill>
              </a:rPr>
              <a:t>Umms</a:t>
            </a:r>
            <a:r>
              <a:rPr lang="en-US" b="1" dirty="0" smtClean="0">
                <a:solidFill>
                  <a:schemeClr val="bg1"/>
                </a:solidFill>
              </a:rPr>
              <a:t>,” “</a:t>
            </a:r>
            <a:r>
              <a:rPr lang="en-US" b="1" dirty="0" err="1" smtClean="0">
                <a:solidFill>
                  <a:schemeClr val="bg1"/>
                </a:solidFill>
              </a:rPr>
              <a:t>Uhhs</a:t>
            </a:r>
            <a:r>
              <a:rPr lang="en-US" b="1" dirty="0" smtClean="0">
                <a:solidFill>
                  <a:schemeClr val="bg1"/>
                </a:solidFill>
              </a:rPr>
              <a:t>,” and awkward pauses.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59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Exit Ticket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458200" cy="38862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Give your notes to the classmates to whom you wrote.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Don’t forget: Grammar pre-assessment is </a:t>
            </a:r>
            <a:r>
              <a:rPr lang="en-US" b="1" dirty="0">
                <a:solidFill>
                  <a:schemeClr val="bg1"/>
                </a:solidFill>
              </a:rPr>
              <a:t>due TOMORROW!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62800" y="6604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8/23/15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84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Start-Up - Discussion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4582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With your VERTICAL partner, discuss the following:</a:t>
            </a:r>
          </a:p>
          <a:p>
            <a:pPr marL="0" indent="0" algn="ctr">
              <a:buNone/>
            </a:pPr>
            <a:endParaRPr lang="en-US" sz="28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Which do you prefer: writing on paper by hand or writing using your </a:t>
            </a:r>
            <a:r>
              <a:rPr lang="en-US" sz="3600" b="1" dirty="0" err="1" smtClean="0">
                <a:solidFill>
                  <a:schemeClr val="bg1"/>
                </a:solidFill>
              </a:rPr>
              <a:t>chromebook</a:t>
            </a:r>
            <a:r>
              <a:rPr lang="en-US" sz="3600" b="1" dirty="0" smtClean="0">
                <a:solidFill>
                  <a:schemeClr val="bg1"/>
                </a:solidFill>
              </a:rPr>
              <a:t> and a google document? Why?</a:t>
            </a:r>
          </a:p>
          <a:p>
            <a:pPr marL="0" indent="0" algn="ctr">
              <a:buNone/>
            </a:pPr>
            <a:endParaRPr lang="en-US" sz="36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BE PREPARED TO SHARE!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62800" y="6604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8/24/15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35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Start-Up - Writing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458200" cy="45259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Now open up your </a:t>
            </a:r>
            <a:r>
              <a:rPr lang="en-US" b="1" dirty="0" err="1" smtClean="0">
                <a:solidFill>
                  <a:schemeClr val="bg1"/>
                </a:solidFill>
              </a:rPr>
              <a:t>chromebooks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Go to Google Classroom and enter the class code.</a:t>
            </a:r>
          </a:p>
          <a:p>
            <a:pPr lvl="1"/>
            <a:r>
              <a:rPr lang="en-US" sz="3600" b="1" dirty="0" smtClean="0">
                <a:solidFill>
                  <a:schemeClr val="bg1"/>
                </a:solidFill>
              </a:rPr>
              <a:t>Period 1 – 9xic92</a:t>
            </a:r>
          </a:p>
          <a:p>
            <a:pPr lvl="1"/>
            <a:r>
              <a:rPr lang="en-US" sz="3600" b="1" dirty="0" smtClean="0">
                <a:solidFill>
                  <a:schemeClr val="bg1"/>
                </a:solidFill>
              </a:rPr>
              <a:t>Period 3 – </a:t>
            </a:r>
            <a:r>
              <a:rPr lang="en-US" sz="3600" b="1" dirty="0" err="1" smtClean="0">
                <a:solidFill>
                  <a:schemeClr val="bg1"/>
                </a:solidFill>
              </a:rPr>
              <a:t>rfqjyzz</a:t>
            </a:r>
            <a:endParaRPr lang="en-US" sz="3600" b="1" dirty="0" smtClean="0">
              <a:solidFill>
                <a:schemeClr val="bg1"/>
              </a:solidFill>
            </a:endParaRPr>
          </a:p>
          <a:p>
            <a:pPr lvl="1"/>
            <a:r>
              <a:rPr lang="en-US" sz="3600" b="1" dirty="0" smtClean="0">
                <a:solidFill>
                  <a:schemeClr val="bg1"/>
                </a:solidFill>
              </a:rPr>
              <a:t>Period 5 – sqx3qeq</a:t>
            </a:r>
          </a:p>
          <a:p>
            <a:pPr lvl="1"/>
            <a:r>
              <a:rPr lang="en-US" sz="3600" b="1" dirty="0" smtClean="0">
                <a:solidFill>
                  <a:schemeClr val="bg1"/>
                </a:solidFill>
              </a:rPr>
              <a:t>Period 6 - </a:t>
            </a:r>
            <a:r>
              <a:rPr lang="en-US" sz="3600" b="1" dirty="0" err="1" smtClean="0">
                <a:solidFill>
                  <a:schemeClr val="bg1"/>
                </a:solidFill>
              </a:rPr>
              <a:t>jsqvcev</a:t>
            </a:r>
            <a:endParaRPr lang="en-US" sz="3600" b="1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62800" y="6604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8/24/15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43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60 Second Speeches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You will be writing, this week AS A HOMEWORK ASSIGNMENT, a 60 second (1 Minute) speech which you will be delivering to the class on FRIDAY of this week OR MONDAY of next week.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09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Start-Up - Writing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458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Open up the assignment document in Google Classroom titled “Start-ups and Exit Tickets 1.”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Starting today, this will become part of our daily routine in this class; a written start-up and an exit ticket.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You MUST always be sure to put the DATE on every entry.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Every entry should be a MINIMUM of FIVE SENTENCES.</a:t>
            </a:r>
            <a:endParaRPr lang="en-US" sz="3600" b="1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62800" y="6604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8/24/15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41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Start-Up - Writing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4582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Under WEDNESDAY in your document, write your response to the following:</a:t>
            </a:r>
          </a:p>
          <a:p>
            <a:pPr marL="0" indent="0" algn="ctr">
              <a:buNone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Which do you prefer: writing on paper by hand or writing using your </a:t>
            </a:r>
            <a:r>
              <a:rPr lang="en-US" sz="3600" b="1" dirty="0" err="1">
                <a:solidFill>
                  <a:schemeClr val="bg1"/>
                </a:solidFill>
              </a:rPr>
              <a:t>chromebook</a:t>
            </a:r>
            <a:r>
              <a:rPr lang="en-US" sz="3600" b="1" dirty="0">
                <a:solidFill>
                  <a:schemeClr val="bg1"/>
                </a:solidFill>
              </a:rPr>
              <a:t> and a google document? Why</a:t>
            </a:r>
            <a:r>
              <a:rPr lang="en-US" sz="3600" b="1" dirty="0" smtClean="0">
                <a:solidFill>
                  <a:schemeClr val="bg1"/>
                </a:solidFill>
              </a:rPr>
              <a:t>? What makes one easier or preferable to the other?</a:t>
            </a:r>
            <a:endParaRPr lang="en-US" sz="36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3600" b="1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62800" y="6604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8/24/15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41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Start-Up - Writing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4582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Start-up and Exit Ticket Documents </a:t>
            </a:r>
          </a:p>
          <a:p>
            <a:pPr marL="0" indent="0" algn="ctr"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will ALWAYS BE DUE on the</a:t>
            </a:r>
          </a:p>
          <a:p>
            <a:pPr marL="0" indent="0" algn="ctr"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FOLLOWING MONDAY</a:t>
            </a:r>
          </a:p>
          <a:p>
            <a:pPr marL="0" indent="0" algn="ctr"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By 7:00 A.M.</a:t>
            </a:r>
            <a:endParaRPr lang="en-US" sz="4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13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Grammar Pre-Assessment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Take out your Grammar Pre-Assessment pages.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Exchange papers with your HORIZONTAL partner (or 3-way rotate). Write YOUR NAME in the top left-hand corner of the paper you are correcting.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Let’s go through this together…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Mark their score at the top of their paper.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Gather papers in the middle of your group for collection.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82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Exit Ticket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458200" cy="3886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Under WEDNESDAY in the EXIT TICKET  column, write about the following:</a:t>
            </a:r>
          </a:p>
          <a:p>
            <a:pPr marL="0" indent="0" algn="ctr">
              <a:buNone/>
            </a:pPr>
            <a:endParaRPr lang="en-US" sz="28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How did you do on the Grammar Pre-Assessment? Did you do better or worse than you thought you would? Why do you think that is?</a:t>
            </a:r>
          </a:p>
          <a:p>
            <a:pPr marL="0" indent="0" algn="ctr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62800" y="6604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8/24/15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38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Start-Up - Writing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4582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Under </a:t>
            </a:r>
            <a:r>
              <a:rPr lang="en-US" b="1" dirty="0" smtClean="0">
                <a:solidFill>
                  <a:schemeClr val="bg1"/>
                </a:solidFill>
              </a:rPr>
              <a:t>THURSDAY </a:t>
            </a:r>
            <a:r>
              <a:rPr lang="en-US" b="1" dirty="0">
                <a:solidFill>
                  <a:schemeClr val="bg1"/>
                </a:solidFill>
              </a:rPr>
              <a:t>in your document, write your response to the following</a:t>
            </a:r>
            <a:r>
              <a:rPr lang="en-US" b="1" dirty="0" smtClean="0">
                <a:solidFill>
                  <a:schemeClr val="bg1"/>
                </a:solidFill>
              </a:rPr>
              <a:t>:</a:t>
            </a:r>
          </a:p>
          <a:p>
            <a:pPr marL="0" indent="0" algn="ctr">
              <a:buNone/>
            </a:pPr>
            <a:endParaRPr lang="en-US" sz="1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</a:rPr>
              <a:t>Which would you say </a:t>
            </a:r>
            <a:r>
              <a:rPr lang="en-US" b="1" dirty="0">
                <a:solidFill>
                  <a:schemeClr val="bg1"/>
                </a:solidFill>
              </a:rPr>
              <a:t>is easier for </a:t>
            </a:r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to write: response to reading/essays OR narrative (fictional or non-fictional stories)? Why? </a:t>
            </a:r>
            <a:r>
              <a:rPr lang="en-US" b="1" dirty="0" smtClean="0">
                <a:solidFill>
                  <a:schemeClr val="bg1"/>
                </a:solidFill>
              </a:rPr>
              <a:t>What makes one easier or more preferable?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62800" y="6604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8/25/16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25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Writing Diagnostic 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054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u="sng" dirty="0">
                <a:solidFill>
                  <a:schemeClr val="bg1"/>
                </a:solidFill>
              </a:rPr>
              <a:t>Response to Nonfiction (Opinion</a:t>
            </a:r>
            <a:r>
              <a:rPr lang="en-US" b="1" u="sng" dirty="0" smtClean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Instructions: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Read </a:t>
            </a:r>
            <a:r>
              <a:rPr lang="en-US" b="1" dirty="0">
                <a:solidFill>
                  <a:schemeClr val="bg1"/>
                </a:solidFill>
              </a:rPr>
              <a:t>the article assigned to you thoroughly.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Construct </a:t>
            </a:r>
            <a:r>
              <a:rPr lang="en-US" b="1" dirty="0">
                <a:solidFill>
                  <a:schemeClr val="bg1"/>
                </a:solidFill>
              </a:rPr>
              <a:t>a written response to the article which: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States the author’s claim/opinion with evidence from the article and discusses the strengths and weaknesses of the author’s argument.</a:t>
            </a:r>
          </a:p>
          <a:p>
            <a:pPr lvl="2"/>
            <a:r>
              <a:rPr lang="en-US" b="1" dirty="0">
                <a:solidFill>
                  <a:schemeClr val="bg1"/>
                </a:solidFill>
              </a:rPr>
              <a:t>What is he trying to say? What is his opinion?</a:t>
            </a:r>
          </a:p>
          <a:p>
            <a:pPr lvl="2"/>
            <a:r>
              <a:rPr lang="en-US" b="1" dirty="0" smtClean="0">
                <a:solidFill>
                  <a:schemeClr val="bg1"/>
                </a:solidFill>
              </a:rPr>
              <a:t>Is </a:t>
            </a:r>
            <a:r>
              <a:rPr lang="en-US" b="1" dirty="0">
                <a:solidFill>
                  <a:schemeClr val="bg1"/>
                </a:solidFill>
              </a:rPr>
              <a:t>it well-supported? Does he give enough reasons for or evidence to support his opinion?</a:t>
            </a: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50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Writing Diagnostic 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054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u="sng" dirty="0">
                <a:solidFill>
                  <a:schemeClr val="bg1"/>
                </a:solidFill>
              </a:rPr>
              <a:t>Response to Nonfiction (Opinion</a:t>
            </a:r>
            <a:r>
              <a:rPr lang="en-US" b="1" u="sng" dirty="0" smtClean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Instructions:</a:t>
            </a:r>
          </a:p>
          <a:p>
            <a:r>
              <a:rPr lang="en-US" b="1" dirty="0">
                <a:solidFill>
                  <a:schemeClr val="bg1"/>
                </a:solidFill>
              </a:rPr>
              <a:t>States your opinion on the author’s claim (agree or disagree) with reasons to support your statements.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What do YOU think about the author’s claim? 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What reasons do you have for agreeing or disagreeing?</a:t>
            </a:r>
          </a:p>
          <a:p>
            <a:r>
              <a:rPr lang="en-US" b="1" dirty="0">
                <a:solidFill>
                  <a:schemeClr val="bg1"/>
                </a:solidFill>
              </a:rPr>
              <a:t>There is NO STATED LENGTH REQUIREMENT for your writing. Write as much as you need to in order to COMPLETELY answer the prompt. You have ONLY THIS PERIOD to write.</a:t>
            </a: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80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Writing Diagnostic 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05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>
                <a:solidFill>
                  <a:schemeClr val="bg1"/>
                </a:solidFill>
              </a:rPr>
              <a:t>Response to Nonfiction (Opinion</a:t>
            </a:r>
            <a:r>
              <a:rPr lang="en-US" b="1" u="sng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b="1" dirty="0">
                <a:solidFill>
                  <a:schemeClr val="bg1"/>
                </a:solidFill>
              </a:rPr>
              <a:t>I will be looking at three main areas: 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Grammar/Mechanics - spelling, grammar, capitalization, punctuation, sentence structure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Organization - paragraph structure, transitions, overall structure, completeness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Content - Critical thinking shown, analysis of author’s claim, ability to support ideas logically</a:t>
            </a: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37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Writing Diagnostic 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05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>
                <a:solidFill>
                  <a:schemeClr val="bg1"/>
                </a:solidFill>
              </a:rPr>
              <a:t>Response to Nonfiction (Opinion</a:t>
            </a:r>
            <a:r>
              <a:rPr lang="en-US" b="1" u="sng" dirty="0" smtClean="0">
                <a:solidFill>
                  <a:schemeClr val="bg1"/>
                </a:solidFill>
              </a:rPr>
              <a:t>)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IF </a:t>
            </a:r>
            <a:r>
              <a:rPr lang="en-US" sz="4400" b="1" dirty="0">
                <a:solidFill>
                  <a:schemeClr val="bg1"/>
                </a:solidFill>
              </a:rPr>
              <a:t>YOU QUOTE OR PARAPHRASE THE ARTICLE, YOU MUST CITE THE SOURCE PARENTHETICALLY</a:t>
            </a:r>
            <a:r>
              <a:rPr lang="en-US" sz="4400" b="1" dirty="0" smtClean="0">
                <a:solidFill>
                  <a:schemeClr val="bg1"/>
                </a:solidFill>
              </a:rPr>
              <a:t>!</a:t>
            </a:r>
          </a:p>
          <a:p>
            <a:pPr marL="0" indent="0" algn="ctr"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</a:rPr>
              <a:t>(Author’s Last Name, Line Number)</a:t>
            </a: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06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382000" cy="868362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60 Second Speeches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Your speech must include: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Name 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Age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Your speech may include: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Where did your name </a:t>
            </a:r>
            <a:r>
              <a:rPr lang="en-US" b="1" dirty="0">
                <a:solidFill>
                  <a:schemeClr val="bg1"/>
                </a:solidFill>
              </a:rPr>
              <a:t>come from</a:t>
            </a:r>
            <a:r>
              <a:rPr lang="en-US" b="1" dirty="0" smtClean="0">
                <a:solidFill>
                  <a:schemeClr val="bg1"/>
                </a:solidFill>
              </a:rPr>
              <a:t>? What is significant?</a:t>
            </a:r>
            <a:endParaRPr lang="en-US" b="1" dirty="0">
              <a:solidFill>
                <a:schemeClr val="bg1"/>
              </a:solidFill>
            </a:endParaRP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Where and when were you born?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Family – Tell about them – parents (or whomever you live with), brothers and sisters (or whomever lives with you)?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Hobbies – What do you like to do in your free time (sports, video games, etc.)?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Favorites – foods, places to hang out, sports teams, activities, movies, TV shows, etc. </a:t>
            </a:r>
          </a:p>
          <a:p>
            <a:pPr lvl="2"/>
            <a:endParaRPr lang="en-US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93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Exit Ticket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458200" cy="38862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Under THURSDAY in the EXIT TICKET  column, write about the following:</a:t>
            </a:r>
          </a:p>
          <a:p>
            <a:pPr marL="0" indent="0" algn="ctr">
              <a:buNone/>
            </a:pPr>
            <a:endParaRPr lang="en-US" sz="1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In what areas of writing do you feel you struggle the most (</a:t>
            </a:r>
            <a:r>
              <a:rPr lang="en-US" sz="3600" b="1" dirty="0" err="1" smtClean="0">
                <a:solidFill>
                  <a:schemeClr val="bg1"/>
                </a:solidFill>
              </a:rPr>
              <a:t>eg</a:t>
            </a:r>
            <a:r>
              <a:rPr lang="en-US" sz="3600" b="1" dirty="0" smtClean="0">
                <a:solidFill>
                  <a:schemeClr val="bg1"/>
                </a:solidFill>
              </a:rPr>
              <a:t>: spelling, grammar, content, etc.)? Why do you think that is? Can you think of anything we could do in this class that might help you improve?</a:t>
            </a:r>
            <a:endParaRPr lang="en-US" sz="36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62800" y="6604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8/25/16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02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Start-Up - Discussion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4582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With your VERTICAL partner, discuss the following:</a:t>
            </a:r>
          </a:p>
          <a:p>
            <a:pPr marL="0" indent="0" algn="ctr">
              <a:buNone/>
            </a:pPr>
            <a:endParaRPr lang="en-US" sz="28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Which would you say stays with you longer: good memories or bad ones? Why do you think that is?  </a:t>
            </a:r>
          </a:p>
          <a:p>
            <a:pPr marL="0" indent="0" algn="ctr">
              <a:buNone/>
            </a:pPr>
            <a:endParaRPr lang="en-US" sz="36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BE PREPARED TO SHARE!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62800" y="6604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8/26/16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32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Start-Up - Writing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4582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chemeClr val="bg1"/>
                </a:solidFill>
              </a:rPr>
              <a:t>Under </a:t>
            </a:r>
            <a:r>
              <a:rPr lang="en-US" sz="2800" b="1" dirty="0" smtClean="0">
                <a:solidFill>
                  <a:schemeClr val="bg1"/>
                </a:solidFill>
              </a:rPr>
              <a:t>FRIDAY </a:t>
            </a:r>
            <a:r>
              <a:rPr lang="en-US" sz="2800" b="1" dirty="0">
                <a:solidFill>
                  <a:schemeClr val="bg1"/>
                </a:solidFill>
              </a:rPr>
              <a:t>in your document, write your response to the following</a:t>
            </a:r>
            <a:r>
              <a:rPr lang="en-US" sz="2800" b="1" dirty="0" smtClean="0">
                <a:solidFill>
                  <a:schemeClr val="bg1"/>
                </a:solidFill>
              </a:rPr>
              <a:t>:</a:t>
            </a:r>
          </a:p>
          <a:p>
            <a:pPr marL="0" indent="0" algn="ctr">
              <a:buNone/>
            </a:pPr>
            <a:endParaRPr lang="en-US" sz="1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Which </a:t>
            </a:r>
            <a:r>
              <a:rPr lang="en-US" sz="4000" b="1" dirty="0" smtClean="0">
                <a:solidFill>
                  <a:schemeClr val="bg1"/>
                </a:solidFill>
              </a:rPr>
              <a:t>did YOUR PARTNER </a:t>
            </a:r>
            <a:r>
              <a:rPr lang="en-US" sz="4000" b="1" dirty="0">
                <a:solidFill>
                  <a:schemeClr val="bg1"/>
                </a:solidFill>
              </a:rPr>
              <a:t>say stays with </a:t>
            </a:r>
            <a:r>
              <a:rPr lang="en-US" sz="4000" b="1" dirty="0" smtClean="0">
                <a:solidFill>
                  <a:schemeClr val="bg1"/>
                </a:solidFill>
              </a:rPr>
              <a:t>THEM </a:t>
            </a:r>
            <a:r>
              <a:rPr lang="en-US" sz="4000" b="1" dirty="0">
                <a:solidFill>
                  <a:schemeClr val="bg1"/>
                </a:solidFill>
              </a:rPr>
              <a:t>longer: good memories or bad ones? Why </a:t>
            </a:r>
            <a:r>
              <a:rPr lang="en-US" sz="4000" b="1" dirty="0" smtClean="0">
                <a:solidFill>
                  <a:schemeClr val="bg1"/>
                </a:solidFill>
              </a:rPr>
              <a:t>did THEY </a:t>
            </a:r>
            <a:r>
              <a:rPr lang="en-US" sz="4000" b="1" dirty="0">
                <a:solidFill>
                  <a:schemeClr val="bg1"/>
                </a:solidFill>
              </a:rPr>
              <a:t>think that is? </a:t>
            </a:r>
            <a:endParaRPr lang="en-US" sz="40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Do you agree or disagree? Why? 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62800" y="6604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8/26/16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09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Writing Diagnostic 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054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u="sng" dirty="0" smtClean="0">
                <a:solidFill>
                  <a:schemeClr val="bg1"/>
                </a:solidFill>
              </a:rPr>
              <a:t>Personal Narrative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Instructions: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Construct a personal narrative </a:t>
            </a:r>
            <a:r>
              <a:rPr lang="en-US" sz="2800" b="1" dirty="0" smtClean="0">
                <a:solidFill>
                  <a:schemeClr val="bg1"/>
                </a:solidFill>
              </a:rPr>
              <a:t>(a story based on your experience) which</a:t>
            </a:r>
            <a:r>
              <a:rPr lang="en-US" sz="2800" b="1" dirty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Describes, in as much vivid detail as possible, a memorable day from your childhood.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Childhood (for this assignment) is defined </a:t>
            </a:r>
            <a:r>
              <a:rPr lang="en-US" b="1" dirty="0" smtClean="0">
                <a:solidFill>
                  <a:schemeClr val="bg1"/>
                </a:solidFill>
              </a:rPr>
              <a:t>as age twelve </a:t>
            </a:r>
            <a:r>
              <a:rPr lang="en-US" b="1" dirty="0">
                <a:solidFill>
                  <a:schemeClr val="bg1"/>
                </a:solidFill>
              </a:rPr>
              <a:t>or younger.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The memory can be good or bad.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The narrative must take place all within ONE </a:t>
            </a:r>
            <a:r>
              <a:rPr lang="en-US" b="1" dirty="0" smtClean="0">
                <a:solidFill>
                  <a:schemeClr val="bg1"/>
                </a:solidFill>
              </a:rPr>
              <a:t>DAY (but it can be less than a full day).</a:t>
            </a: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10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Writing Diagnostic 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054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u="sng" dirty="0" smtClean="0">
                <a:solidFill>
                  <a:schemeClr val="bg1"/>
                </a:solidFill>
              </a:rPr>
              <a:t>Personal Narrative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Instructions:</a:t>
            </a:r>
          </a:p>
          <a:p>
            <a:r>
              <a:rPr lang="en-US" b="1" dirty="0">
                <a:solidFill>
                  <a:schemeClr val="bg1"/>
                </a:solidFill>
              </a:rPr>
              <a:t>Your narrative should have: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Structure: a beginning, middle, and end (rising action, climax, falling action, and resolution).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A minimum of three lines of properly punctuated dialogue.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Strong sensory details.</a:t>
            </a:r>
          </a:p>
          <a:p>
            <a:r>
              <a:rPr lang="en-US" b="1" dirty="0">
                <a:solidFill>
                  <a:schemeClr val="bg1"/>
                </a:solidFill>
              </a:rPr>
              <a:t>There is NO STATED LENGTH REQUIREMENT for your writing. Write as much as you need to in order to COMPLETELY answer the prompt. You have ONLY THIS PERIOD to write.</a:t>
            </a: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16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Writing Diagnostic 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05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 smtClean="0">
                <a:solidFill>
                  <a:schemeClr val="bg1"/>
                </a:solidFill>
              </a:rPr>
              <a:t>Personal Narrative</a:t>
            </a:r>
          </a:p>
          <a:p>
            <a:r>
              <a:rPr lang="en-US" b="1" dirty="0">
                <a:solidFill>
                  <a:schemeClr val="bg1"/>
                </a:solidFill>
              </a:rPr>
              <a:t>I will be looking at three main areas: 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Grammar/Mechanics - spelling, grammar, capitalization, punctuation, sentence structure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Organization - paragraph structure, transitions, overall structure, completeness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Content - sensory details, story elements (arc), author’s voice/tone</a:t>
            </a: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13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Writing Diagnostic 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054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u="sng" dirty="0" smtClean="0">
                <a:solidFill>
                  <a:schemeClr val="bg1"/>
                </a:solidFill>
              </a:rPr>
              <a:t>Personal Narrative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Some possibilities for content could be…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A birthday or holiday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A day of vacation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The first day at a new school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When you met your best friend, boyfriend, or girlfriend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An important family experience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An embarrassing moment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Any event which you can describe in detail</a:t>
            </a:r>
          </a:p>
          <a:p>
            <a:pPr marL="457200" lvl="1" indent="0">
              <a:buNone/>
            </a:pP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5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Exit Ticket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458200" cy="388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Under FRIDAY in the EXIT TICKET  column, write about the following:</a:t>
            </a:r>
          </a:p>
          <a:p>
            <a:pPr marL="0" indent="0" algn="ctr">
              <a:buNone/>
            </a:pPr>
            <a:endParaRPr lang="en-US" sz="1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Of the two writing diagnostics (yesterday and today), which one do you feel best represents your abilities as a writer? Why? </a:t>
            </a:r>
            <a:endParaRPr lang="en-US" sz="36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62800" y="6604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8/26/16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1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458200" cy="868362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60 Second Speeches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943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You will submit to me: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An outline, notes, or a full text copy of your speech when it is your turn to present. Make sure you keep a copy for yourself to use when you speak in front of the class. </a:t>
            </a:r>
          </a:p>
        </p:txBody>
      </p:sp>
    </p:spTree>
    <p:extLst>
      <p:ext uri="{BB962C8B-B14F-4D97-AF65-F5344CB8AC3E}">
        <p14:creationId xmlns:p14="http://schemas.microsoft.com/office/powerpoint/2010/main" val="401465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534400" cy="868362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60 Second Speeches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4864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You will be graded using the following criteria: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Content – Did you give enough information?</a:t>
            </a:r>
          </a:p>
          <a:p>
            <a:pPr marL="457200" lvl="1" indent="0"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Time – You will lose points for going over or under time. One point will be deducted for every 5 seconds over or under 1 minute.</a:t>
            </a:r>
          </a:p>
          <a:p>
            <a:pPr marL="457200" lvl="1" indent="0"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Fluency – You will lose points for “umm,” “</a:t>
            </a:r>
            <a:r>
              <a:rPr lang="en-US" b="1" dirty="0" err="1" smtClean="0">
                <a:solidFill>
                  <a:schemeClr val="bg1"/>
                </a:solidFill>
              </a:rPr>
              <a:t>uhh</a:t>
            </a:r>
            <a:r>
              <a:rPr lang="en-US" b="1" dirty="0" smtClean="0">
                <a:solidFill>
                  <a:schemeClr val="bg1"/>
                </a:solidFill>
              </a:rPr>
              <a:t>,” or awkward pauses in your speech.</a:t>
            </a:r>
          </a:p>
        </p:txBody>
      </p:sp>
    </p:spTree>
    <p:extLst>
      <p:ext uri="{BB962C8B-B14F-4D97-AF65-F5344CB8AC3E}">
        <p14:creationId xmlns:p14="http://schemas.microsoft.com/office/powerpoint/2010/main" val="189546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33970</TotalTime>
  <Words>2909</Words>
  <Application>Microsoft Office PowerPoint</Application>
  <PresentationFormat>On-screen Show (4:3)</PresentationFormat>
  <Paragraphs>360</Paragraphs>
  <Slides>77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78" baseType="lpstr">
      <vt:lpstr>Office Theme</vt:lpstr>
      <vt:lpstr>PowerPoint Presentation</vt:lpstr>
      <vt:lpstr>PowerPoint Presentation</vt:lpstr>
      <vt:lpstr>Welcome to English II</vt:lpstr>
      <vt:lpstr>PowerPoint Presentation</vt:lpstr>
      <vt:lpstr>PowerPoint Presentation</vt:lpstr>
      <vt:lpstr>60 Second Speeches</vt:lpstr>
      <vt:lpstr>60 Second Speeches</vt:lpstr>
      <vt:lpstr>60 Second Speeches</vt:lpstr>
      <vt:lpstr>60 Second Speeches</vt:lpstr>
      <vt:lpstr>60 Second Speeches</vt:lpstr>
      <vt:lpstr>CLASSROOM RULES</vt:lpstr>
      <vt:lpstr>The 4 Questions</vt:lpstr>
      <vt:lpstr>Question 1 – How do you, as a student, want to be treated by me as your teacher? </vt:lpstr>
      <vt:lpstr>Question 1 – How do you, as a student, want to be treated by me as your teacher? </vt:lpstr>
      <vt:lpstr>Homework</vt:lpstr>
      <vt:lpstr>Exit Ticket</vt:lpstr>
      <vt:lpstr>Daily Start-Up</vt:lpstr>
      <vt:lpstr>PowerPoint Presentation</vt:lpstr>
      <vt:lpstr>PowerPoint Presentation</vt:lpstr>
      <vt:lpstr>PowerPoint Presentation</vt:lpstr>
      <vt:lpstr>PowerPoint Presentation</vt:lpstr>
      <vt:lpstr>Question 2 – How do you think I, as your teacher, want to be treated by you as students?</vt:lpstr>
      <vt:lpstr>Question 2 – How do you think I, as your teacher, want to be treated by you as students?</vt:lpstr>
      <vt:lpstr>Question 2 – How do you think I, as your teacher, want to be treated by you as students?</vt:lpstr>
      <vt:lpstr>Question 3 – How do you want to be treated by your classmates?</vt:lpstr>
      <vt:lpstr>Question 3 – How do you want to be treated by your classmates?</vt:lpstr>
      <vt:lpstr>Question 3 – How do you want to be treated by your classmates?</vt:lpstr>
      <vt:lpstr>Homework</vt:lpstr>
      <vt:lpstr>Daily Start-Up</vt:lpstr>
      <vt:lpstr>Daily Start-Up</vt:lpstr>
      <vt:lpstr>Question 4 – How do you think your classmates want to be treated by you?</vt:lpstr>
      <vt:lpstr>Question 4 – How do you think your classmates want to be treated by you?</vt:lpstr>
      <vt:lpstr>Question 4 – How do you think your classmates want to be treated by you?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Homework</vt:lpstr>
      <vt:lpstr>Daily Start-Up</vt:lpstr>
      <vt:lpstr>Homework</vt:lpstr>
      <vt:lpstr>Exit Ticket</vt:lpstr>
      <vt:lpstr>Start-Up</vt:lpstr>
      <vt:lpstr>While You Are Listening…</vt:lpstr>
      <vt:lpstr>While You Are Speaking…</vt:lpstr>
      <vt:lpstr>Exit Ticket</vt:lpstr>
      <vt:lpstr>Start-Up</vt:lpstr>
      <vt:lpstr>While You Are Listening…</vt:lpstr>
      <vt:lpstr>While You Are Speaking…</vt:lpstr>
      <vt:lpstr>Exit Ticket</vt:lpstr>
      <vt:lpstr>Start-Up - Discussion</vt:lpstr>
      <vt:lpstr>Start-Up - Writing</vt:lpstr>
      <vt:lpstr>Start-Up - Writing</vt:lpstr>
      <vt:lpstr>Start-Up - Writing</vt:lpstr>
      <vt:lpstr>Start-Up - Writing</vt:lpstr>
      <vt:lpstr>Grammar Pre-Assessment</vt:lpstr>
      <vt:lpstr>Exit Ticket</vt:lpstr>
      <vt:lpstr>Start-Up - Writing</vt:lpstr>
      <vt:lpstr>Writing Diagnostic 1</vt:lpstr>
      <vt:lpstr>Writing Diagnostic 1</vt:lpstr>
      <vt:lpstr>Writing Diagnostic 1</vt:lpstr>
      <vt:lpstr>Writing Diagnostic 1</vt:lpstr>
      <vt:lpstr>Exit Ticket</vt:lpstr>
      <vt:lpstr>Start-Up - Discussion</vt:lpstr>
      <vt:lpstr>Start-Up - Writing</vt:lpstr>
      <vt:lpstr>Writing Diagnostic 2</vt:lpstr>
      <vt:lpstr>Writing Diagnostic 2</vt:lpstr>
      <vt:lpstr>Writing Diagnostic 2</vt:lpstr>
      <vt:lpstr>Writing Diagnostic 2</vt:lpstr>
      <vt:lpstr>Exit Ticket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English II</dc:title>
  <dc:creator>JAMES MCELROY</dc:creator>
  <cp:lastModifiedBy>JAMES MCELROY</cp:lastModifiedBy>
  <cp:revision>78</cp:revision>
  <cp:lastPrinted>2015-08-18T14:23:23Z</cp:lastPrinted>
  <dcterms:created xsi:type="dcterms:W3CDTF">2015-08-03T18:07:22Z</dcterms:created>
  <dcterms:modified xsi:type="dcterms:W3CDTF">2016-08-26T22:05:40Z</dcterms:modified>
</cp:coreProperties>
</file>