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1" r:id="rId3"/>
    <p:sldId id="264" r:id="rId4"/>
    <p:sldId id="265" r:id="rId5"/>
    <p:sldId id="266" r:id="rId6"/>
    <p:sldId id="267" r:id="rId7"/>
    <p:sldId id="268" r:id="rId8"/>
    <p:sldId id="269" r:id="rId9"/>
    <p:sldId id="257" r:id="rId10"/>
    <p:sldId id="272" r:id="rId11"/>
    <p:sldId id="270" r:id="rId12"/>
    <p:sldId id="273" r:id="rId13"/>
    <p:sldId id="256" r:id="rId14"/>
    <p:sldId id="259" r:id="rId15"/>
    <p:sldId id="260" r:id="rId16"/>
    <p:sldId id="276" r:id="rId17"/>
    <p:sldId id="277" r:id="rId18"/>
    <p:sldId id="274" r:id="rId19"/>
    <p:sldId id="275" r:id="rId20"/>
    <p:sldId id="261" r:id="rId21"/>
    <p:sldId id="278" r:id="rId22"/>
    <p:sldId id="263" r:id="rId23"/>
    <p:sldId id="262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3E77"/>
    <a:srgbClr val="10446B"/>
    <a:srgbClr val="E66700"/>
    <a:srgbClr val="F8653A"/>
    <a:srgbClr val="F76639"/>
    <a:srgbClr val="BE4902"/>
    <a:srgbClr val="AE3C00"/>
    <a:srgbClr val="C74A00"/>
    <a:srgbClr val="C04A01"/>
    <a:srgbClr val="F17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B58F09-68C4-4525-B28F-9A52D9C1F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699FC3-A6DC-4A62-AB5E-335BDE260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FB1874-9843-4100-BDA7-F56106A82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54F9-D9B0-4FDE-B144-DF42AACF55C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84761F-1D35-446E-B64B-E8737CA5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BBB075-17C1-4F49-A04C-0BDAB5037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CB93-054F-4911-90BA-6E3FE149B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7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1B07F3-7CE3-4B78-98FE-849A83839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D8BBC0D-7D4E-46DD-BDF7-F1800D1CA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C52373-E148-4673-917D-62C5B8F44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54F9-D9B0-4FDE-B144-DF42AACF55C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BEEBDF-3583-4D85-A8F2-26A278F8E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44D50B-2393-420D-AA0F-7A94E1D99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CB93-054F-4911-90BA-6E3FE149B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5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8231B53-56B5-46A5-B2AA-4D66AE75D4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1D74129-B939-4CB1-A905-F91394B36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8D7368-89F0-467A-9215-26A3B2E39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54F9-D9B0-4FDE-B144-DF42AACF55C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2EA02F-01B5-4562-BBA7-443FA7223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922DE1-F0F4-47E7-AC16-61B5380D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CB93-054F-4911-90BA-6E3FE149B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1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491262-4DD0-4E37-BDE9-D14FCBC65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06080-C328-477F-869E-6E52B98F5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86C967-57B1-4545-B6EB-41CA27E7C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54F9-D9B0-4FDE-B144-DF42AACF55C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3CC4D8-1634-4FD1-9FB8-8101D1779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BC3122-C444-4D3D-B1DA-D26CB471E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CB93-054F-4911-90BA-6E3FE149B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4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75AA6F-6C69-4C0E-BA63-97A225EB1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F2E135-5E71-4130-B7C4-5A8D9881D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3C9558-DCD5-4791-81AE-2FE443961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54F9-D9B0-4FDE-B144-DF42AACF55C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102915-BAF5-444E-9D7F-B75092AB6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233276-6370-4BC4-ACC2-66C195E56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CB93-054F-4911-90BA-6E3FE149B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0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EDC659-8522-46FE-ACB5-3CE401DED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538183-A34E-4E53-AA65-4945B3CB2F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05CAFF8-F683-4543-8725-D67B3E538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882D6A4-125D-4D10-8D8E-B755DBEDB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54F9-D9B0-4FDE-B144-DF42AACF55C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FBA1740-84E0-4BDF-B77A-4B8EC4297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1081741-573A-45FD-BCA4-C9F36D31E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CB93-054F-4911-90BA-6E3FE149B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3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46D389-11E1-4DBA-8F73-5E9E3E04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EBD1AC6-E86E-49DC-8DE5-0FFA1B33E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A433E6A-11D6-4994-A28D-B6A5E411E4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71F2B31-5BC8-46D3-859E-433C68A78F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4843549-EA97-473B-8E70-9C587FEF5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5BB31E0-343E-4A66-B621-8E88A250C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54F9-D9B0-4FDE-B144-DF42AACF55C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3BD8FDA-8590-4D9A-9CE6-A9D47B62E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90F64FD-8FF7-43CF-9225-E3F1A0B88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CB93-054F-4911-90BA-6E3FE149B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6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44C85C-FC69-4105-AACE-F533D8024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A8EF326-4817-436A-A718-F6A0E0E1C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54F9-D9B0-4FDE-B144-DF42AACF55C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98C9D50-EC19-4EC6-B022-D5923B961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150CD1B-731D-41E5-81DF-9D697A4E9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CB93-054F-4911-90BA-6E3FE149B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3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8520D8C-F057-48FC-B0F6-CD9D785F7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54F9-D9B0-4FDE-B144-DF42AACF55C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A7CCE92-95E6-4EE1-9D31-10A57B66B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68E3288-CA9C-400C-A5F9-ECCA95BF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CB93-054F-4911-90BA-6E3FE149B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2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D79D91-6E3F-4815-9A0D-272FDEA8A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F8E41D-4ACD-4603-A679-6C049538A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FE3763C-20C0-446A-847A-030363870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0E451F-7471-4556-BF2C-471ABF5BC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54F9-D9B0-4FDE-B144-DF42AACF55C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A9E136D-03DB-4889-8299-027341A21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3E9998D-AA2E-4885-B445-5C9DA0FFB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CB93-054F-4911-90BA-6E3FE149B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9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D117D3-F011-41EA-8067-6E9D1E296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8ABF8E7-A1BF-4A8E-96B3-EF64EBFA25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E209B63-9E3C-4DFB-8274-210F24112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009EFEE-E0F5-4181-BF1A-DA36C384D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154F9-D9B0-4FDE-B144-DF42AACF55C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4AD460-11BE-4BFF-8BFE-974FA351E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EF0C49D-DDC6-4E65-9C74-07B768CAC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CB93-054F-4911-90BA-6E3FE149B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4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2DDADC9-874F-40EE-9D1A-BAEDA5F4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56B6DF-FE5E-4A24-8C6B-FBD1EE316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D5893E-01D7-4CB0-B773-AAD3FD69F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154F9-D9B0-4FDE-B144-DF42AACF55C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A67744-4DEC-4106-BCA4-A41491AC2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1E0400-6CAE-4D6B-B207-564206A23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CCB93-054F-4911-90BA-6E3FE149B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4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AF12BE4-9C2A-492A-B186-5958F0031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rgbClr val="10446B"/>
                </a:solidFill>
                <a:latin typeface="Impact" panose="020B0806030902050204" pitchFamily="34" charset="0"/>
              </a:rPr>
              <a:t>Two Ways to Get </a:t>
            </a:r>
            <a:br>
              <a:rPr lang="en-US" sz="6000" dirty="0">
                <a:solidFill>
                  <a:srgbClr val="10446B"/>
                </a:solidFill>
                <a:latin typeface="Impact" panose="020B0806030902050204" pitchFamily="34" charset="0"/>
              </a:rPr>
            </a:br>
            <a:r>
              <a:rPr lang="en-US" sz="6000" dirty="0">
                <a:solidFill>
                  <a:srgbClr val="10446B"/>
                </a:solidFill>
                <a:latin typeface="Impact" panose="020B0806030902050204" pitchFamily="34" charset="0"/>
              </a:rPr>
              <a:t>to Know Each Other</a:t>
            </a:r>
          </a:p>
        </p:txBody>
      </p:sp>
      <p:pic>
        <p:nvPicPr>
          <p:cNvPr id="3" name="Content Placeholder 2" descr="A close up of a sign&#10;&#10;Description automatically generated">
            <a:extLst>
              <a:ext uri="{FF2B5EF4-FFF2-40B4-BE49-F238E27FC236}">
                <a16:creationId xmlns:a16="http://schemas.microsoft.com/office/drawing/2014/main" xmlns="" id="{14A8ED1F-BD50-4C21-B01E-E909363A82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128" cy="6858000"/>
          </a:xfrm>
        </p:spPr>
      </p:pic>
      <p:sp>
        <p:nvSpPr>
          <p:cNvPr id="2" name="TextBox 1"/>
          <p:cNvSpPr txBox="1"/>
          <p:nvPr/>
        </p:nvSpPr>
        <p:spPr>
          <a:xfrm>
            <a:off x="9587345" y="646545"/>
            <a:ext cx="1939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63E77"/>
                </a:solidFill>
                <a:latin typeface="Impact" panose="020B0806030902050204" pitchFamily="34" charset="0"/>
              </a:rPr>
              <a:t>8/12/2020</a:t>
            </a:r>
            <a:endParaRPr lang="en-US" dirty="0">
              <a:solidFill>
                <a:srgbClr val="063E77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77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AF12BE4-9C2A-492A-B186-5958F0031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46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10446B"/>
                </a:solidFill>
                <a:latin typeface="Impact" panose="020B0806030902050204" pitchFamily="34" charset="0"/>
              </a:rPr>
              <a:t>Understanding…</a:t>
            </a:r>
            <a:endParaRPr lang="en-US" sz="6000" dirty="0">
              <a:solidFill>
                <a:srgbClr val="10446B"/>
              </a:solidFill>
              <a:latin typeface="Impact" panose="020B080603090205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3870" y="1169774"/>
            <a:ext cx="10249930" cy="500718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each other and how we work/teach/learn</a:t>
            </a:r>
          </a:p>
          <a:p>
            <a:endParaRPr lang="en-US" dirty="0" smtClean="0">
              <a:solidFill>
                <a:srgbClr val="10446B"/>
              </a:solidFill>
              <a:latin typeface="Impact" panose="020B0806030902050204" pitchFamily="34" charset="0"/>
            </a:endParaRPr>
          </a:p>
          <a:p>
            <a:pPr marL="0" indent="0" algn="ctr">
              <a:buNone/>
            </a:pPr>
            <a:r>
              <a:rPr lang="en-US" sz="9600" dirty="0" smtClean="0">
                <a:solidFill>
                  <a:srgbClr val="10446B"/>
                </a:solidFill>
                <a:latin typeface="Impact" panose="020B0806030902050204" pitchFamily="34" charset="0"/>
              </a:rPr>
              <a:t>Question Time!</a:t>
            </a:r>
            <a:endParaRPr lang="en-US" sz="9600" u="sng" dirty="0" smtClean="0">
              <a:solidFill>
                <a:srgbClr val="10446B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84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3843" cy="6858000"/>
          </a:xfrm>
        </p:spPr>
      </p:pic>
      <p:sp>
        <p:nvSpPr>
          <p:cNvPr id="6" name="TextBox 5"/>
          <p:cNvSpPr txBox="1"/>
          <p:nvPr/>
        </p:nvSpPr>
        <p:spPr>
          <a:xfrm>
            <a:off x="3715265" y="612407"/>
            <a:ext cx="5247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Welcome Back</a:t>
            </a:r>
            <a:endParaRPr lang="en-US" sz="4800" dirty="0">
              <a:solidFill>
                <a:srgbClr val="063E77"/>
              </a:solidFill>
              <a:latin typeface="Impact" panose="020B080603090205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07259" y="843239"/>
            <a:ext cx="1939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63E77"/>
                </a:solidFill>
                <a:latin typeface="Impact" panose="020B0806030902050204" pitchFamily="34" charset="0"/>
              </a:rPr>
              <a:t>8/13/2020</a:t>
            </a:r>
            <a:endParaRPr lang="en-US" dirty="0">
              <a:solidFill>
                <a:srgbClr val="063E77"/>
              </a:solidFill>
              <a:latin typeface="Impact" panose="020B080603090205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85968" y="2111107"/>
            <a:ext cx="3363355" cy="252251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28905" y="1603169"/>
            <a:ext cx="35507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63E77"/>
                </a:solidFill>
                <a:latin typeface="Broadway" panose="04040905080B02020502" pitchFamily="82" charset="0"/>
              </a:rPr>
              <a:t>Lee Roy</a:t>
            </a:r>
          </a:p>
          <a:p>
            <a:pPr algn="ctr"/>
            <a:r>
              <a:rPr lang="en-US" sz="5500" dirty="0" smtClean="0">
                <a:solidFill>
                  <a:srgbClr val="063E77"/>
                </a:solidFill>
                <a:latin typeface="Broadway" panose="04040905080B02020502" pitchFamily="82" charset="0"/>
              </a:rPr>
              <a:t>is happy</a:t>
            </a:r>
          </a:p>
          <a:p>
            <a:pPr algn="ctr"/>
            <a:r>
              <a:rPr lang="en-US" sz="5500" dirty="0" smtClean="0">
                <a:solidFill>
                  <a:srgbClr val="063E77"/>
                </a:solidFill>
                <a:latin typeface="Broadway" panose="04040905080B02020502" pitchFamily="82" charset="0"/>
              </a:rPr>
              <a:t>you are</a:t>
            </a:r>
          </a:p>
          <a:p>
            <a:pPr algn="ctr"/>
            <a:r>
              <a:rPr lang="en-US" sz="5500" dirty="0" smtClean="0">
                <a:solidFill>
                  <a:srgbClr val="063E77"/>
                </a:solidFill>
                <a:latin typeface="Broadway" panose="04040905080B02020502" pitchFamily="82" charset="0"/>
              </a:rPr>
              <a:t>here!</a:t>
            </a:r>
            <a:endParaRPr lang="en-US" sz="5500" dirty="0">
              <a:solidFill>
                <a:srgbClr val="063E77"/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30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3843" cy="6858000"/>
          </a:xfrm>
        </p:spPr>
      </p:pic>
      <p:sp>
        <p:nvSpPr>
          <p:cNvPr id="6" name="TextBox 5"/>
          <p:cNvSpPr txBox="1"/>
          <p:nvPr/>
        </p:nvSpPr>
        <p:spPr>
          <a:xfrm>
            <a:off x="3715265" y="612407"/>
            <a:ext cx="5247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TODAY’S AGENDA</a:t>
            </a:r>
            <a:endParaRPr lang="en-US" sz="4800" dirty="0">
              <a:solidFill>
                <a:srgbClr val="063E77"/>
              </a:solidFill>
              <a:latin typeface="Impact" panose="020B080603090205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07259" y="843239"/>
            <a:ext cx="1939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63E77"/>
                </a:solidFill>
                <a:latin typeface="Impact" panose="020B0806030902050204" pitchFamily="34" charset="0"/>
              </a:rPr>
              <a:t>8/13/2020</a:t>
            </a:r>
            <a:endParaRPr lang="en-US" dirty="0">
              <a:solidFill>
                <a:srgbClr val="063E77"/>
              </a:solidFill>
              <a:latin typeface="Impact" panose="020B080603090205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5709" y="1366897"/>
            <a:ext cx="651492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Syllabus Discussion / Answer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Understanding Each Other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20 Questions</a:t>
            </a:r>
            <a:endParaRPr lang="en-US" sz="2800" dirty="0">
              <a:solidFill>
                <a:srgbClr val="063E77"/>
              </a:solidFill>
              <a:latin typeface="Impact" panose="020B080603090205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5264" y="3013501"/>
            <a:ext cx="5247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TODAY’S OBJECTIVES</a:t>
            </a:r>
            <a:endParaRPr lang="en-US" sz="4800" dirty="0">
              <a:solidFill>
                <a:srgbClr val="063E77"/>
              </a:solidFill>
              <a:latin typeface="Impact" panose="020B080603090205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5709" y="3937269"/>
            <a:ext cx="646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063E77"/>
              </a:solidFill>
              <a:latin typeface="Impact" panose="020B080603090205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87658" y="3767991"/>
            <a:ext cx="608852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63E77"/>
                </a:solidFill>
                <a:latin typeface="Impact" panose="020B0806030902050204" pitchFamily="34" charset="0"/>
              </a:rPr>
              <a:t>SL.10.4. Present information, </a:t>
            </a:r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findings,</a:t>
            </a:r>
          </a:p>
          <a:p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        and </a:t>
            </a:r>
            <a:r>
              <a:rPr lang="en-US" sz="2800" dirty="0">
                <a:solidFill>
                  <a:srgbClr val="063E77"/>
                </a:solidFill>
                <a:latin typeface="Impact" panose="020B0806030902050204" pitchFamily="34" charset="0"/>
              </a:rPr>
              <a:t>supporting evidence </a:t>
            </a:r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clearly,</a:t>
            </a:r>
          </a:p>
          <a:p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        concisely</a:t>
            </a:r>
            <a:r>
              <a:rPr lang="en-US" sz="2800" dirty="0">
                <a:solidFill>
                  <a:srgbClr val="063E77"/>
                </a:solidFill>
                <a:latin typeface="Impact" panose="020B0806030902050204" pitchFamily="34" charset="0"/>
              </a:rPr>
              <a:t>, and </a:t>
            </a:r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logically.</a:t>
            </a:r>
            <a:endParaRPr lang="en-US" sz="2800" dirty="0">
              <a:solidFill>
                <a:srgbClr val="063E77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01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AF12BE4-9C2A-492A-B186-5958F0031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rgbClr val="10446B"/>
                </a:solidFill>
                <a:latin typeface="Impact" panose="020B0806030902050204" pitchFamily="34" charset="0"/>
              </a:rPr>
              <a:t>Two Ways to Get </a:t>
            </a:r>
            <a:br>
              <a:rPr lang="en-US" sz="6000" dirty="0">
                <a:solidFill>
                  <a:srgbClr val="10446B"/>
                </a:solidFill>
                <a:latin typeface="Impact" panose="020B0806030902050204" pitchFamily="34" charset="0"/>
              </a:rPr>
            </a:br>
            <a:r>
              <a:rPr lang="en-US" sz="6000" dirty="0">
                <a:solidFill>
                  <a:srgbClr val="10446B"/>
                </a:solidFill>
                <a:latin typeface="Impact" panose="020B0806030902050204" pitchFamily="34" charset="0"/>
              </a:rPr>
              <a:t>to Know Each Other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DC1644F-DD9A-4982-B24E-BF34F0A5D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874" y="2109711"/>
            <a:ext cx="10110926" cy="1175027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rgbClr val="10446B"/>
                </a:solidFill>
                <a:latin typeface="Impact" panose="020B0806030902050204" pitchFamily="34" charset="0"/>
              </a:rPr>
              <a:t>20 Questions</a:t>
            </a:r>
          </a:p>
          <a:p>
            <a:pPr marL="0" indent="0">
              <a:buNone/>
            </a:pPr>
            <a:endParaRPr lang="en-US" sz="4800" dirty="0">
              <a:solidFill>
                <a:srgbClr val="10446B"/>
              </a:solidFill>
              <a:latin typeface="Impact" panose="020B0806030902050204" pitchFamily="34" charset="0"/>
            </a:endParaRPr>
          </a:p>
          <a:p>
            <a:r>
              <a:rPr lang="en-US" sz="7200" dirty="0">
                <a:solidFill>
                  <a:srgbClr val="10446B"/>
                </a:solidFill>
                <a:latin typeface="Impact" panose="020B0806030902050204" pitchFamily="34" charset="0"/>
              </a:rPr>
              <a:t>60 Second Speeches</a:t>
            </a:r>
          </a:p>
        </p:txBody>
      </p:sp>
    </p:spTree>
    <p:extLst>
      <p:ext uri="{BB962C8B-B14F-4D97-AF65-F5344CB8AC3E}">
        <p14:creationId xmlns:p14="http://schemas.microsoft.com/office/powerpoint/2010/main" val="44066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AF12BE4-9C2A-492A-B186-5958F0031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10446B"/>
                </a:solidFill>
                <a:latin typeface="Impact" panose="020B0806030902050204" pitchFamily="34" charset="0"/>
              </a:rPr>
              <a:t>20 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DC1644F-DD9A-4982-B24E-BF34F0A5D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874" y="1834503"/>
            <a:ext cx="10110926" cy="438874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10446B"/>
                </a:solidFill>
                <a:latin typeface="Impact" panose="020B0806030902050204" pitchFamily="34" charset="0"/>
              </a:rPr>
              <a:t>Go to Google Classroom</a:t>
            </a:r>
          </a:p>
          <a:p>
            <a:r>
              <a:rPr lang="en-US" sz="3200" dirty="0">
                <a:solidFill>
                  <a:srgbClr val="10446B"/>
                </a:solidFill>
                <a:latin typeface="Impact" panose="020B0806030902050204" pitchFamily="34" charset="0"/>
              </a:rPr>
              <a:t>Find the assignment labeled, “20 Questions”</a:t>
            </a:r>
          </a:p>
          <a:p>
            <a:endParaRPr lang="en-US" sz="3200" dirty="0">
              <a:solidFill>
                <a:srgbClr val="10446B"/>
              </a:solidFill>
              <a:latin typeface="Impact" panose="020B0806030902050204" pitchFamily="34" charset="0"/>
            </a:endParaRPr>
          </a:p>
          <a:p>
            <a:r>
              <a:rPr lang="en-US" sz="3200" dirty="0">
                <a:solidFill>
                  <a:srgbClr val="10446B"/>
                </a:solidFill>
                <a:latin typeface="Impact" panose="020B0806030902050204" pitchFamily="34" charset="0"/>
              </a:rPr>
              <a:t>You will be working on this during your Independent Work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10446B"/>
                </a:solidFill>
                <a:latin typeface="Impact" panose="020B0806030902050204" pitchFamily="34" charset="0"/>
              </a:rPr>
              <a:t>   time today. </a:t>
            </a:r>
          </a:p>
          <a:p>
            <a:pPr marL="0" indent="0">
              <a:buNone/>
            </a:pPr>
            <a:endParaRPr lang="en-US" sz="3200" dirty="0">
              <a:solidFill>
                <a:srgbClr val="10446B"/>
              </a:solidFill>
              <a:latin typeface="Impact" panose="020B080603090205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10446B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5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17100"/>
            </a:gs>
            <a:gs pos="90480">
              <a:srgbClr val="BE4902"/>
            </a:gs>
            <a:gs pos="74000">
              <a:srgbClr val="C74A00"/>
            </a:gs>
            <a:gs pos="83000">
              <a:srgbClr val="C04A01"/>
            </a:gs>
            <a:gs pos="100000">
              <a:srgbClr val="AE3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7D9D36D6-2AC5-46A1-A849-4C82D5264A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4" descr="A picture containing person, standing, wearing, field&#10;&#10;Description automatically generated">
            <a:extLst>
              <a:ext uri="{FF2B5EF4-FFF2-40B4-BE49-F238E27FC236}">
                <a16:creationId xmlns:a16="http://schemas.microsoft.com/office/drawing/2014/main" xmlns="" id="{08DC0E27-9AFB-4B85-AD14-C80797CE4B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0" b="2855"/>
          <a:stretch/>
        </p:blipFill>
        <p:spPr>
          <a:xfrm>
            <a:off x="21" y="11"/>
            <a:ext cx="2101205" cy="28860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876BF5E-2D0C-4CDF-B725-1F1098EBE910}"/>
              </a:ext>
            </a:extLst>
          </p:cNvPr>
          <p:cNvSpPr txBox="1"/>
          <p:nvPr/>
        </p:nvSpPr>
        <p:spPr>
          <a:xfrm>
            <a:off x="2254623" y="1092607"/>
            <a:ext cx="976600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0" u="sng" dirty="0">
                <a:latin typeface="Arial Black" panose="020B0A04020102020204" pitchFamily="34" charset="0"/>
              </a:rPr>
              <a:t>CAUTION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B403ECF-9081-4C13-B625-9E7CCAB23A9D}"/>
              </a:ext>
            </a:extLst>
          </p:cNvPr>
          <p:cNvSpPr txBox="1"/>
          <p:nvPr/>
        </p:nvSpPr>
        <p:spPr>
          <a:xfrm>
            <a:off x="2219417" y="-7695"/>
            <a:ext cx="983641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u="sng" dirty="0">
                <a:latin typeface="Arial Black" panose="020B0A04020102020204" pitchFamily="34" charset="0"/>
              </a:rPr>
              <a:t>ASSIGNMENT ALERT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9D8F2A5F-A73D-442C-8E3A-6F3234F54F3A}"/>
              </a:ext>
            </a:extLst>
          </p:cNvPr>
          <p:cNvCxnSpPr>
            <a:cxnSpLocks/>
          </p:cNvCxnSpPr>
          <p:nvPr/>
        </p:nvCxnSpPr>
        <p:spPr>
          <a:xfrm flipH="1">
            <a:off x="-374619" y="3048000"/>
            <a:ext cx="12938094" cy="0"/>
          </a:xfrm>
          <a:prstGeom prst="line">
            <a:avLst/>
          </a:prstGeom>
          <a:ln w="1524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9268276-30F1-48D2-B3FB-8B3D678D3E65}"/>
              </a:ext>
            </a:extLst>
          </p:cNvPr>
          <p:cNvSpPr txBox="1"/>
          <p:nvPr/>
        </p:nvSpPr>
        <p:spPr>
          <a:xfrm>
            <a:off x="69792" y="3133302"/>
            <a:ext cx="26682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“Anything worth doing</a:t>
            </a:r>
          </a:p>
          <a:p>
            <a:pPr algn="ctr"/>
            <a:r>
              <a:rPr lang="en-US" sz="3600" dirty="0">
                <a:latin typeface="Arial Black" panose="020B0A04020102020204" pitchFamily="34" charset="0"/>
              </a:rPr>
              <a:t>is worth</a:t>
            </a:r>
          </a:p>
          <a:p>
            <a:pPr algn="ctr"/>
            <a:r>
              <a:rPr lang="en-US" sz="3600" dirty="0">
                <a:latin typeface="Arial Black" panose="020B0A04020102020204" pitchFamily="34" charset="0"/>
              </a:rPr>
              <a:t>doing right.”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FF7C154-3486-4905-97B4-3D1AF7D95A12}"/>
              </a:ext>
            </a:extLst>
          </p:cNvPr>
          <p:cNvSpPr txBox="1"/>
          <p:nvPr/>
        </p:nvSpPr>
        <p:spPr>
          <a:xfrm>
            <a:off x="5708074" y="3159877"/>
            <a:ext cx="638745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When working on an assignment</a:t>
            </a:r>
          </a:p>
          <a:p>
            <a:pPr algn="ctr"/>
            <a:r>
              <a:rPr lang="en-US" sz="2400" dirty="0">
                <a:latin typeface="Arial Black" panose="020B0A04020102020204" pitchFamily="34" charset="0"/>
              </a:rPr>
              <a:t>in this class: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>
                <a:latin typeface="Arial Black" panose="020B0A04020102020204" pitchFamily="34" charset="0"/>
              </a:rPr>
              <a:t>FOLLOW ALL INSTRUCTIONS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>
                <a:latin typeface="Arial Black" panose="020B0A04020102020204" pitchFamily="34" charset="0"/>
              </a:rPr>
              <a:t>ASK IF YOU DON’T UNDERSTAND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>
                <a:latin typeface="Arial Black" panose="020B0A04020102020204" pitchFamily="34" charset="0"/>
              </a:rPr>
              <a:t>DO YOUR BEST TO DO IT RIGHT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>
                <a:latin typeface="Arial Black" panose="020B0A04020102020204" pitchFamily="34" charset="0"/>
              </a:rPr>
              <a:t>ASK AGAIN IF YOU NEED TO!!</a:t>
            </a:r>
          </a:p>
        </p:txBody>
      </p:sp>
      <p:pic>
        <p:nvPicPr>
          <p:cNvPr id="16" name="Picture 15" descr="A person wearing sunglasses posing for the camera&#10;&#10;Description automatically generated">
            <a:extLst>
              <a:ext uri="{FF2B5EF4-FFF2-40B4-BE49-F238E27FC236}">
                <a16:creationId xmlns:a16="http://schemas.microsoft.com/office/drawing/2014/main" xmlns="" id="{04CBD697-142E-469E-8B79-079BC16E3C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1" t="-589" r="24432" b="-84"/>
          <a:stretch/>
        </p:blipFill>
        <p:spPr>
          <a:xfrm>
            <a:off x="3285435" y="3262432"/>
            <a:ext cx="1875230" cy="185660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032D7EF-A16D-4F35-A518-4886BA41B0B8}"/>
              </a:ext>
            </a:extLst>
          </p:cNvPr>
          <p:cNvSpPr txBox="1"/>
          <p:nvPr/>
        </p:nvSpPr>
        <p:spPr>
          <a:xfrm>
            <a:off x="3087162" y="5165577"/>
            <a:ext cx="2271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Britannic Bold" panose="020B0903060703020204" pitchFamily="34" charset="0"/>
              </a:rPr>
              <a:t>Hunter S. Thompson</a:t>
            </a:r>
          </a:p>
          <a:p>
            <a:pPr algn="ctr"/>
            <a:r>
              <a:rPr lang="en-US" sz="1600" dirty="0">
                <a:latin typeface="Britannic Bold" panose="020B0903060703020204" pitchFamily="34" charset="0"/>
              </a:rPr>
              <a:t>(1937-2005)</a:t>
            </a:r>
          </a:p>
          <a:p>
            <a:pPr algn="ctr"/>
            <a:r>
              <a:rPr lang="en-US" sz="1600" dirty="0">
                <a:latin typeface="Britannic Bold" panose="020B0903060703020204" pitchFamily="34" charset="0"/>
              </a:rPr>
              <a:t>American Journalist,</a:t>
            </a:r>
          </a:p>
          <a:p>
            <a:pPr algn="ctr"/>
            <a:r>
              <a:rPr lang="en-US" sz="1600" dirty="0">
                <a:latin typeface="Britannic Bold" panose="020B0903060703020204" pitchFamily="34" charset="0"/>
              </a:rPr>
              <a:t>And Author</a:t>
            </a:r>
          </a:p>
        </p:txBody>
      </p:sp>
    </p:spTree>
    <p:extLst>
      <p:ext uri="{BB962C8B-B14F-4D97-AF65-F5344CB8AC3E}">
        <p14:creationId xmlns:p14="http://schemas.microsoft.com/office/powerpoint/2010/main" val="403620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AF12BE4-9C2A-492A-B186-5958F0031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10446B"/>
                </a:solidFill>
                <a:latin typeface="Impact" panose="020B0806030902050204" pitchFamily="34" charset="0"/>
              </a:rPr>
              <a:t>Independent Work Time</a:t>
            </a:r>
            <a:endParaRPr lang="en-US" sz="6000" dirty="0">
              <a:solidFill>
                <a:srgbClr val="10446B"/>
              </a:solidFill>
              <a:latin typeface="Impact" panose="020B080603090205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99408" y="1825625"/>
            <a:ext cx="10154392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063E77"/>
                </a:solidFill>
                <a:latin typeface="Cooper Black" panose="0208090404030B020404" pitchFamily="18" charset="0"/>
              </a:rPr>
              <a:t>Begin Working on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063E77"/>
                </a:solidFill>
                <a:latin typeface="Cooper Black" panose="0208090404030B020404" pitchFamily="18" charset="0"/>
              </a:rPr>
              <a:t>Your 20 Questions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063E77"/>
                </a:solidFill>
                <a:latin typeface="Cooper Black" panose="0208090404030B020404" pitchFamily="18" charset="0"/>
              </a:rPr>
              <a:t>Document.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It is DUE Monday!</a:t>
            </a:r>
            <a:endParaRPr lang="en-US" sz="60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98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17100"/>
            </a:gs>
            <a:gs pos="90480">
              <a:srgbClr val="BE4902"/>
            </a:gs>
            <a:gs pos="74000">
              <a:srgbClr val="C74A00"/>
            </a:gs>
            <a:gs pos="83000">
              <a:srgbClr val="C04A01"/>
            </a:gs>
            <a:gs pos="100000">
              <a:srgbClr val="AE3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7D9D36D6-2AC5-46A1-A849-4C82D5264A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4" descr="A picture containing person, standing, wearing, field&#10;&#10;Description automatically generated">
            <a:extLst>
              <a:ext uri="{FF2B5EF4-FFF2-40B4-BE49-F238E27FC236}">
                <a16:creationId xmlns:a16="http://schemas.microsoft.com/office/drawing/2014/main" xmlns="" id="{08DC0E27-9AFB-4B85-AD14-C80797CE4B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0" b="2855"/>
          <a:stretch/>
        </p:blipFill>
        <p:spPr>
          <a:xfrm>
            <a:off x="21" y="11"/>
            <a:ext cx="2101205" cy="28860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876BF5E-2D0C-4CDF-B725-1F1098EBE910}"/>
              </a:ext>
            </a:extLst>
          </p:cNvPr>
          <p:cNvSpPr txBox="1"/>
          <p:nvPr/>
        </p:nvSpPr>
        <p:spPr>
          <a:xfrm>
            <a:off x="2254623" y="1092607"/>
            <a:ext cx="976600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0" u="sng" dirty="0">
                <a:latin typeface="Arial Black" panose="020B0A04020102020204" pitchFamily="34" charset="0"/>
              </a:rPr>
              <a:t>CAUTION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B403ECF-9081-4C13-B625-9E7CCAB23A9D}"/>
              </a:ext>
            </a:extLst>
          </p:cNvPr>
          <p:cNvSpPr txBox="1"/>
          <p:nvPr/>
        </p:nvSpPr>
        <p:spPr>
          <a:xfrm>
            <a:off x="2219417" y="-7695"/>
            <a:ext cx="983641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u="sng" dirty="0">
                <a:latin typeface="Arial Black" panose="020B0A04020102020204" pitchFamily="34" charset="0"/>
              </a:rPr>
              <a:t>ASSIGNMENT ALERT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9D8F2A5F-A73D-442C-8E3A-6F3234F54F3A}"/>
              </a:ext>
            </a:extLst>
          </p:cNvPr>
          <p:cNvCxnSpPr>
            <a:cxnSpLocks/>
          </p:cNvCxnSpPr>
          <p:nvPr/>
        </p:nvCxnSpPr>
        <p:spPr>
          <a:xfrm flipH="1">
            <a:off x="-374572" y="3012374"/>
            <a:ext cx="12938094" cy="0"/>
          </a:xfrm>
          <a:prstGeom prst="line">
            <a:avLst/>
          </a:prstGeom>
          <a:ln w="1524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9268276-30F1-48D2-B3FB-8B3D678D3E65}"/>
              </a:ext>
            </a:extLst>
          </p:cNvPr>
          <p:cNvSpPr txBox="1"/>
          <p:nvPr/>
        </p:nvSpPr>
        <p:spPr>
          <a:xfrm>
            <a:off x="69792" y="3133302"/>
            <a:ext cx="26682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“Better three hours too soon than a minute too late.”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FF7C154-3486-4905-97B4-3D1AF7D95A12}"/>
              </a:ext>
            </a:extLst>
          </p:cNvPr>
          <p:cNvSpPr txBox="1"/>
          <p:nvPr/>
        </p:nvSpPr>
        <p:spPr>
          <a:xfrm>
            <a:off x="5358938" y="3133302"/>
            <a:ext cx="669689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>
                <a:latin typeface="Arial Black" panose="020B0A04020102020204" pitchFamily="34" charset="0"/>
              </a:rPr>
              <a:t>DUE DATES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ALL assignments will have DUE DATES!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Late work WILL BE ACCEPTED but MAY LOSE POINTS!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Black" panose="020B0A04020102020204" pitchFamily="34" charset="0"/>
              </a:rPr>
              <a:t>See the SYLLABUS for Late Work Policy specifics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032D7EF-A16D-4F35-A518-4886BA41B0B8}"/>
              </a:ext>
            </a:extLst>
          </p:cNvPr>
          <p:cNvSpPr txBox="1"/>
          <p:nvPr/>
        </p:nvSpPr>
        <p:spPr>
          <a:xfrm>
            <a:off x="2946636" y="5581075"/>
            <a:ext cx="2271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Britannic Bold" panose="020B0903060703020204" pitchFamily="34" charset="0"/>
              </a:rPr>
              <a:t>William Shakespeare</a:t>
            </a:r>
            <a:endParaRPr lang="en-US" sz="1600" dirty="0">
              <a:latin typeface="Britannic Bold" panose="020B0903060703020204" pitchFamily="34" charset="0"/>
            </a:endParaRPr>
          </a:p>
          <a:p>
            <a:pPr algn="ctr"/>
            <a:r>
              <a:rPr lang="en-US" sz="1600" dirty="0">
                <a:latin typeface="Britannic Bold" panose="020B0903060703020204" pitchFamily="34" charset="0"/>
              </a:rPr>
              <a:t>(1564 – </a:t>
            </a:r>
            <a:r>
              <a:rPr lang="en-US" sz="1600" dirty="0" smtClean="0">
                <a:latin typeface="Britannic Bold" panose="020B0903060703020204" pitchFamily="34" charset="0"/>
              </a:rPr>
              <a:t>1616)</a:t>
            </a:r>
          </a:p>
          <a:p>
            <a:pPr algn="ctr"/>
            <a:r>
              <a:rPr lang="en-US" sz="1600" dirty="0" smtClean="0">
                <a:latin typeface="Britannic Bold" panose="020B0903060703020204" pitchFamily="34" charset="0"/>
              </a:rPr>
              <a:t>Poet, Playwright, actor</a:t>
            </a:r>
            <a:endParaRPr lang="en-US" sz="1600" dirty="0">
              <a:latin typeface="Britannic Bold" panose="020B0903060703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328" y="3171250"/>
            <a:ext cx="189547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2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3843" cy="6858000"/>
          </a:xfrm>
        </p:spPr>
      </p:pic>
      <p:sp>
        <p:nvSpPr>
          <p:cNvPr id="6" name="TextBox 5"/>
          <p:cNvSpPr txBox="1"/>
          <p:nvPr/>
        </p:nvSpPr>
        <p:spPr>
          <a:xfrm>
            <a:off x="3715265" y="612407"/>
            <a:ext cx="5247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Welcome Back</a:t>
            </a:r>
            <a:endParaRPr lang="en-US" sz="4800" dirty="0">
              <a:solidFill>
                <a:srgbClr val="063E77"/>
              </a:solidFill>
              <a:latin typeface="Impact" panose="020B080603090205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07259" y="843239"/>
            <a:ext cx="1939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63E77"/>
                </a:solidFill>
                <a:latin typeface="Impact" panose="020B0806030902050204" pitchFamily="34" charset="0"/>
              </a:rPr>
              <a:t>8/14/2020</a:t>
            </a:r>
            <a:endParaRPr lang="en-US" dirty="0">
              <a:solidFill>
                <a:srgbClr val="063E77"/>
              </a:solidFill>
              <a:latin typeface="Impact" panose="020B080603090205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56537" y="1116281"/>
            <a:ext cx="355072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rgbClr val="063E77"/>
                </a:solidFill>
                <a:latin typeface="Broadway" panose="04040905080B02020502" pitchFamily="82" charset="0"/>
              </a:rPr>
              <a:t>Lee Roy</a:t>
            </a:r>
          </a:p>
          <a:p>
            <a:pPr algn="ctr"/>
            <a:r>
              <a:rPr lang="en-US" sz="5500" dirty="0" smtClean="0">
                <a:solidFill>
                  <a:srgbClr val="063E77"/>
                </a:solidFill>
                <a:latin typeface="Broadway" panose="04040905080B02020502" pitchFamily="82" charset="0"/>
              </a:rPr>
              <a:t>is tired too, but here we go!</a:t>
            </a:r>
            <a:endParaRPr lang="en-US" sz="5500" dirty="0">
              <a:solidFill>
                <a:srgbClr val="063E77"/>
              </a:solidFill>
              <a:latin typeface="Broadway" panose="04040905080B02020502" pitchFamily="8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0" t="25628" r="3322" b="24675"/>
          <a:stretch/>
        </p:blipFill>
        <p:spPr>
          <a:xfrm>
            <a:off x="2973131" y="1787993"/>
            <a:ext cx="2970451" cy="298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82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3843" cy="6858000"/>
          </a:xfrm>
        </p:spPr>
      </p:pic>
      <p:sp>
        <p:nvSpPr>
          <p:cNvPr id="6" name="TextBox 5"/>
          <p:cNvSpPr txBox="1"/>
          <p:nvPr/>
        </p:nvSpPr>
        <p:spPr>
          <a:xfrm>
            <a:off x="3715265" y="612407"/>
            <a:ext cx="5247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TODAY’S AGENDA</a:t>
            </a:r>
            <a:endParaRPr lang="en-US" sz="4800" dirty="0">
              <a:solidFill>
                <a:srgbClr val="063E77"/>
              </a:solidFill>
              <a:latin typeface="Impact" panose="020B080603090205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07259" y="843239"/>
            <a:ext cx="1939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63E77"/>
                </a:solidFill>
                <a:latin typeface="Impact" panose="020B0806030902050204" pitchFamily="34" charset="0"/>
              </a:rPr>
              <a:t>8/14/2020</a:t>
            </a:r>
            <a:endParaRPr lang="en-US" dirty="0">
              <a:solidFill>
                <a:srgbClr val="063E77"/>
              </a:solidFill>
              <a:latin typeface="Impact" panose="020B080603090205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5709" y="1366897"/>
            <a:ext cx="44582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Answer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Understanding Each Other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60 Second Speeches</a:t>
            </a:r>
            <a:endParaRPr lang="en-US" sz="2800" dirty="0">
              <a:solidFill>
                <a:srgbClr val="063E77"/>
              </a:solidFill>
              <a:latin typeface="Impact" panose="020B080603090205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5264" y="3013501"/>
            <a:ext cx="5247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TODAY’S OBJECTIVES</a:t>
            </a:r>
            <a:endParaRPr lang="en-US" sz="4800" dirty="0">
              <a:solidFill>
                <a:srgbClr val="063E77"/>
              </a:solidFill>
              <a:latin typeface="Impact" panose="020B080603090205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5709" y="3937269"/>
            <a:ext cx="646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063E77"/>
              </a:solidFill>
              <a:latin typeface="Impact" panose="020B080603090205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87658" y="3767991"/>
            <a:ext cx="608852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63E77"/>
                </a:solidFill>
                <a:latin typeface="Impact" panose="020B0806030902050204" pitchFamily="34" charset="0"/>
              </a:rPr>
              <a:t>SL.10.4. Present information, </a:t>
            </a:r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findings,</a:t>
            </a:r>
          </a:p>
          <a:p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        and </a:t>
            </a:r>
            <a:r>
              <a:rPr lang="en-US" sz="2800" dirty="0">
                <a:solidFill>
                  <a:srgbClr val="063E77"/>
                </a:solidFill>
                <a:latin typeface="Impact" panose="020B0806030902050204" pitchFamily="34" charset="0"/>
              </a:rPr>
              <a:t>supporting evidence </a:t>
            </a:r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clearly,</a:t>
            </a:r>
          </a:p>
          <a:p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        concisely</a:t>
            </a:r>
            <a:r>
              <a:rPr lang="en-US" sz="2800" dirty="0">
                <a:solidFill>
                  <a:srgbClr val="063E77"/>
                </a:solidFill>
                <a:latin typeface="Impact" panose="020B0806030902050204" pitchFamily="34" charset="0"/>
              </a:rPr>
              <a:t>, and </a:t>
            </a:r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logically.</a:t>
            </a:r>
            <a:endParaRPr lang="en-US" sz="2800" dirty="0">
              <a:solidFill>
                <a:srgbClr val="063E77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3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3843" cy="6858000"/>
          </a:xfrm>
        </p:spPr>
      </p:pic>
      <p:sp>
        <p:nvSpPr>
          <p:cNvPr id="6" name="TextBox 5"/>
          <p:cNvSpPr txBox="1"/>
          <p:nvPr/>
        </p:nvSpPr>
        <p:spPr>
          <a:xfrm>
            <a:off x="3715265" y="612407"/>
            <a:ext cx="5247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TODAY’S AGENDA</a:t>
            </a:r>
            <a:endParaRPr lang="en-US" sz="4800" dirty="0">
              <a:solidFill>
                <a:srgbClr val="063E77"/>
              </a:solidFill>
              <a:latin typeface="Impact" panose="020B080603090205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07259" y="843239"/>
            <a:ext cx="1939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63E77"/>
                </a:solidFill>
                <a:latin typeface="Impact" panose="020B0806030902050204" pitchFamily="34" charset="0"/>
              </a:rPr>
              <a:t>8/12/2020</a:t>
            </a:r>
            <a:endParaRPr lang="en-US" dirty="0">
              <a:solidFill>
                <a:srgbClr val="063E77"/>
              </a:solidFill>
              <a:latin typeface="Impact" panose="020B080603090205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5709" y="1366897"/>
            <a:ext cx="507863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Introduction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Google Classroom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Syllabus and Student Contract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Question Time</a:t>
            </a:r>
            <a:endParaRPr lang="en-US" sz="2800" dirty="0">
              <a:solidFill>
                <a:srgbClr val="063E77"/>
              </a:solidFill>
              <a:latin typeface="Impact" panose="020B080603090205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5264" y="3013501"/>
            <a:ext cx="5247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TODAY’S OBJECTIVES</a:t>
            </a:r>
            <a:endParaRPr lang="en-US" sz="4800" dirty="0">
              <a:solidFill>
                <a:srgbClr val="063E77"/>
              </a:solidFill>
              <a:latin typeface="Impact" panose="020B080603090205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5709" y="3937269"/>
            <a:ext cx="646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063E77"/>
              </a:solidFill>
              <a:latin typeface="Impact" panose="020B080603090205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87658" y="3767991"/>
            <a:ext cx="608852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63E77"/>
                </a:solidFill>
                <a:latin typeface="Impact" panose="020B0806030902050204" pitchFamily="34" charset="0"/>
              </a:rPr>
              <a:t>SL.10.4. Present information, </a:t>
            </a:r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findings,</a:t>
            </a:r>
          </a:p>
          <a:p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        and </a:t>
            </a:r>
            <a:r>
              <a:rPr lang="en-US" sz="2800" dirty="0">
                <a:solidFill>
                  <a:srgbClr val="063E77"/>
                </a:solidFill>
                <a:latin typeface="Impact" panose="020B0806030902050204" pitchFamily="34" charset="0"/>
              </a:rPr>
              <a:t>supporting evidence </a:t>
            </a:r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clearly,</a:t>
            </a:r>
          </a:p>
          <a:p>
            <a:r>
              <a:rPr lang="en-US" sz="2800" dirty="0" smtClean="0">
                <a:solidFill>
                  <a:srgbClr val="063E77"/>
                </a:solidFill>
                <a:latin typeface="Impact" panose="020B0806030902050204" pitchFamily="34" charset="0"/>
              </a:rPr>
              <a:t>        concisely</a:t>
            </a:r>
            <a:r>
              <a:rPr lang="en-US" sz="2800" dirty="0">
                <a:solidFill>
                  <a:srgbClr val="063E77"/>
                </a:solidFill>
                <a:latin typeface="Impact" panose="020B0806030902050204" pitchFamily="34" charset="0"/>
              </a:rPr>
              <a:t>, and logically </a:t>
            </a:r>
          </a:p>
        </p:txBody>
      </p:sp>
    </p:spTree>
    <p:extLst>
      <p:ext uri="{BB962C8B-B14F-4D97-AF65-F5344CB8AC3E}">
        <p14:creationId xmlns:p14="http://schemas.microsoft.com/office/powerpoint/2010/main" val="296706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AF12BE4-9C2A-492A-B186-5958F0031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10446B"/>
                </a:solidFill>
                <a:latin typeface="Impact" panose="020B0806030902050204" pitchFamily="34" charset="0"/>
              </a:rPr>
              <a:t>60 Second Speeches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DC1644F-DD9A-4982-B24E-BF34F0A5D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874" y="1834503"/>
            <a:ext cx="10110926" cy="438874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10446B"/>
                </a:solidFill>
                <a:latin typeface="Impact" panose="020B0806030902050204" pitchFamily="34" charset="0"/>
              </a:rPr>
              <a:t>Go to Google Classroom</a:t>
            </a:r>
          </a:p>
          <a:p>
            <a:r>
              <a:rPr lang="en-US" sz="3200" dirty="0">
                <a:solidFill>
                  <a:srgbClr val="10446B"/>
                </a:solidFill>
                <a:latin typeface="Impact" panose="020B0806030902050204" pitchFamily="34" charset="0"/>
              </a:rPr>
              <a:t>Find the assignment labeled, “60 Second Speeches”</a:t>
            </a:r>
          </a:p>
          <a:p>
            <a:r>
              <a:rPr lang="en-US" sz="3200" dirty="0">
                <a:solidFill>
                  <a:srgbClr val="10446B"/>
                </a:solidFill>
                <a:latin typeface="Impact" panose="020B0806030902050204" pitchFamily="34" charset="0"/>
              </a:rPr>
              <a:t>This includes: Information, Instructions, and an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10446B"/>
                </a:solidFill>
                <a:latin typeface="Impact" panose="020B0806030902050204" pitchFamily="34" charset="0"/>
              </a:rPr>
              <a:t>OUTLINE that will be TURNED IN</a:t>
            </a:r>
            <a:endParaRPr lang="en-US" sz="3200" dirty="0">
              <a:solidFill>
                <a:srgbClr val="10446B"/>
              </a:solidFill>
              <a:latin typeface="Impact" panose="020B080603090205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10446B"/>
              </a:solidFill>
              <a:latin typeface="Impact" panose="020B080603090205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10446B"/>
              </a:solidFill>
              <a:latin typeface="Impact" panose="020B080603090205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10446B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8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AF12BE4-9C2A-492A-B186-5958F0031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618" y="234497"/>
            <a:ext cx="10515600" cy="8817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rgbClr val="10446B"/>
                </a:solidFill>
                <a:latin typeface="Impact" panose="020B0806030902050204" pitchFamily="34" charset="0"/>
              </a:rPr>
              <a:t>60 Second Speeches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DC1644F-DD9A-4982-B24E-BF34F0A5D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874" y="1116281"/>
            <a:ext cx="4908544" cy="5106966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>
                <a:solidFill>
                  <a:srgbClr val="10446B"/>
                </a:solidFill>
                <a:latin typeface="Impact" panose="020B0806030902050204" pitchFamily="34" charset="0"/>
              </a:rPr>
              <a:t>Your </a:t>
            </a:r>
            <a:r>
              <a:rPr lang="en-US" sz="8000" dirty="0">
                <a:solidFill>
                  <a:srgbClr val="10446B"/>
                </a:solidFill>
                <a:latin typeface="Impact" panose="020B0806030902050204" pitchFamily="34" charset="0"/>
              </a:rPr>
              <a:t>speech must include:</a:t>
            </a:r>
          </a:p>
          <a:p>
            <a:pPr lvl="1"/>
            <a:r>
              <a:rPr lang="en-US" sz="7600" dirty="0">
                <a:solidFill>
                  <a:srgbClr val="10446B"/>
                </a:solidFill>
                <a:latin typeface="Impact" panose="020B0806030902050204" pitchFamily="34" charset="0"/>
              </a:rPr>
              <a:t>Name </a:t>
            </a:r>
          </a:p>
          <a:p>
            <a:pPr lvl="1"/>
            <a:r>
              <a:rPr lang="en-US" sz="7600" dirty="0">
                <a:solidFill>
                  <a:srgbClr val="10446B"/>
                </a:solidFill>
                <a:latin typeface="Impact" panose="020B0806030902050204" pitchFamily="34" charset="0"/>
              </a:rPr>
              <a:t>Age </a:t>
            </a:r>
          </a:p>
          <a:p>
            <a:r>
              <a:rPr lang="en-US" sz="8000" dirty="0">
                <a:solidFill>
                  <a:srgbClr val="10446B"/>
                </a:solidFill>
                <a:latin typeface="Impact" panose="020B0806030902050204" pitchFamily="34" charset="0"/>
              </a:rPr>
              <a:t>Your speech may include:</a:t>
            </a:r>
          </a:p>
          <a:p>
            <a:pPr lvl="1"/>
            <a:r>
              <a:rPr lang="en-US" sz="7600" dirty="0">
                <a:solidFill>
                  <a:srgbClr val="10446B"/>
                </a:solidFill>
                <a:latin typeface="Impact" panose="020B0806030902050204" pitchFamily="34" charset="0"/>
              </a:rPr>
              <a:t>Where did your name come from? What is significant about it?</a:t>
            </a:r>
          </a:p>
          <a:p>
            <a:pPr lvl="1"/>
            <a:r>
              <a:rPr lang="en-US" sz="7600" dirty="0">
                <a:solidFill>
                  <a:srgbClr val="10446B"/>
                </a:solidFill>
                <a:latin typeface="Impact" panose="020B0806030902050204" pitchFamily="34" charset="0"/>
              </a:rPr>
              <a:t>Where and when were you born?</a:t>
            </a:r>
          </a:p>
          <a:p>
            <a:pPr lvl="1"/>
            <a:r>
              <a:rPr lang="en-US" sz="7600" dirty="0">
                <a:solidFill>
                  <a:srgbClr val="10446B"/>
                </a:solidFill>
                <a:latin typeface="Impact" panose="020B0806030902050204" pitchFamily="34" charset="0"/>
              </a:rPr>
              <a:t>Family – Tell about them – parents (or whomever you live with), brothers and sisters (or whomever lives with you)?</a:t>
            </a:r>
          </a:p>
          <a:p>
            <a:pPr lvl="1"/>
            <a:r>
              <a:rPr lang="en-US" sz="7600" dirty="0">
                <a:solidFill>
                  <a:srgbClr val="10446B"/>
                </a:solidFill>
                <a:latin typeface="Impact" panose="020B0806030902050204" pitchFamily="34" charset="0"/>
              </a:rPr>
              <a:t>Hobbies – What do you like to do in your free time (sports, video games, etc.)?</a:t>
            </a:r>
          </a:p>
          <a:p>
            <a:pPr lvl="1"/>
            <a:r>
              <a:rPr lang="en-US" sz="7600" dirty="0">
                <a:solidFill>
                  <a:srgbClr val="10446B"/>
                </a:solidFill>
                <a:latin typeface="Impact" panose="020B0806030902050204" pitchFamily="34" charset="0"/>
              </a:rPr>
              <a:t>Favorites – foods, places to hang out, sports teams, activities, movies, TV shows, etc. </a:t>
            </a:r>
          </a:p>
          <a:p>
            <a:r>
              <a:rPr lang="en-US" sz="8000" dirty="0">
                <a:solidFill>
                  <a:srgbClr val="10446B"/>
                </a:solidFill>
                <a:latin typeface="Impact" panose="020B0806030902050204" pitchFamily="34" charset="0"/>
              </a:rPr>
              <a:t>You will submit to me:</a:t>
            </a:r>
          </a:p>
          <a:p>
            <a:pPr lvl="1"/>
            <a:r>
              <a:rPr lang="en-US" sz="7600" dirty="0">
                <a:solidFill>
                  <a:srgbClr val="10446B"/>
                </a:solidFill>
                <a:latin typeface="Impact" panose="020B0806030902050204" pitchFamily="34" charset="0"/>
              </a:rPr>
              <a:t>An outline of your </a:t>
            </a:r>
            <a:r>
              <a:rPr lang="en-US" sz="7600" dirty="0" smtClean="0">
                <a:solidFill>
                  <a:srgbClr val="10446B"/>
                </a:solidFill>
                <a:latin typeface="Impact" panose="020B0806030902050204" pitchFamily="34" charset="0"/>
              </a:rPr>
              <a:t>speech</a:t>
            </a:r>
          </a:p>
          <a:p>
            <a:pPr lvl="1"/>
            <a:r>
              <a:rPr lang="en-US" sz="6400" dirty="0">
                <a:solidFill>
                  <a:srgbClr val="10446B"/>
                </a:solidFill>
                <a:latin typeface="Impact" panose="020B0806030902050204" pitchFamily="34" charset="0"/>
              </a:rPr>
              <a:t>Make sure you keep a copy for yourself to use when you speak in front of the class. </a:t>
            </a:r>
          </a:p>
          <a:p>
            <a:pPr marL="0" indent="0">
              <a:buNone/>
            </a:pPr>
            <a:endParaRPr lang="en-US" sz="6400" dirty="0">
              <a:solidFill>
                <a:srgbClr val="10446B"/>
              </a:solidFill>
              <a:latin typeface="Impact" panose="020B080603090205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10446B"/>
              </a:solidFill>
              <a:latin typeface="Impact" panose="020B0806030902050204" pitchFamily="34" charset="0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xmlns="" id="{5DC1644F-DD9A-4982-B24E-BF34F0A5D60A}"/>
              </a:ext>
            </a:extLst>
          </p:cNvPr>
          <p:cNvSpPr txBox="1">
            <a:spLocks/>
          </p:cNvSpPr>
          <p:nvPr/>
        </p:nvSpPr>
        <p:spPr>
          <a:xfrm>
            <a:off x="6151418" y="1116281"/>
            <a:ext cx="4908544" cy="510696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00" dirty="0" smtClean="0">
                <a:solidFill>
                  <a:srgbClr val="10446B"/>
                </a:solidFill>
                <a:latin typeface="Impact" panose="020B0806030902050204" pitchFamily="34" charset="0"/>
              </a:rPr>
              <a:t>You </a:t>
            </a:r>
            <a:r>
              <a:rPr lang="en-US" sz="6400" dirty="0">
                <a:solidFill>
                  <a:srgbClr val="10446B"/>
                </a:solidFill>
                <a:latin typeface="Impact" panose="020B0806030902050204" pitchFamily="34" charset="0"/>
              </a:rPr>
              <a:t>will be graded using the following criteria:</a:t>
            </a:r>
          </a:p>
          <a:p>
            <a:pPr lvl="1"/>
            <a:r>
              <a:rPr lang="en-US" sz="6000" dirty="0">
                <a:solidFill>
                  <a:srgbClr val="10446B"/>
                </a:solidFill>
                <a:latin typeface="Impact" panose="020B0806030902050204" pitchFamily="34" charset="0"/>
              </a:rPr>
              <a:t>Content – Did you give enough information?</a:t>
            </a:r>
          </a:p>
          <a:p>
            <a:pPr lvl="1"/>
            <a:r>
              <a:rPr lang="en-US" sz="6000" dirty="0">
                <a:solidFill>
                  <a:srgbClr val="10446B"/>
                </a:solidFill>
                <a:latin typeface="Impact" panose="020B0806030902050204" pitchFamily="34" charset="0"/>
              </a:rPr>
              <a:t>Time – You will lose points for going over or under time. One point will be deducted for every 5 seconds over or under 1 minute.</a:t>
            </a:r>
          </a:p>
          <a:p>
            <a:pPr lvl="1"/>
            <a:r>
              <a:rPr lang="en-US" sz="6000" dirty="0">
                <a:solidFill>
                  <a:srgbClr val="10446B"/>
                </a:solidFill>
                <a:latin typeface="Impact" panose="020B0806030902050204" pitchFamily="34" charset="0"/>
              </a:rPr>
              <a:t>Fluency – You will lose points for “umm,” “</a:t>
            </a:r>
            <a:r>
              <a:rPr lang="en-US" sz="6000" dirty="0" err="1">
                <a:solidFill>
                  <a:srgbClr val="10446B"/>
                </a:solidFill>
                <a:latin typeface="Impact" panose="020B0806030902050204" pitchFamily="34" charset="0"/>
              </a:rPr>
              <a:t>uhh</a:t>
            </a:r>
            <a:r>
              <a:rPr lang="en-US" sz="6000" dirty="0">
                <a:solidFill>
                  <a:srgbClr val="10446B"/>
                </a:solidFill>
                <a:latin typeface="Impact" panose="020B0806030902050204" pitchFamily="34" charset="0"/>
              </a:rPr>
              <a:t>,” or awkward pauses in your speech.</a:t>
            </a:r>
          </a:p>
          <a:p>
            <a:r>
              <a:rPr lang="en-US" sz="6400" dirty="0" smtClean="0">
                <a:solidFill>
                  <a:srgbClr val="10446B"/>
                </a:solidFill>
                <a:latin typeface="Impact" panose="020B0806030902050204" pitchFamily="34" charset="0"/>
              </a:rPr>
              <a:t>**PRACTICE GIVING YOUR SPEECH (IN FRONT OF A MIRROR OR FOR YOUR FAMILY OR FRIENDS! TIMING AND FLUENCY OF SPEECH ARE IMPORTANT**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6400" dirty="0" smtClean="0">
              <a:solidFill>
                <a:srgbClr val="10446B"/>
              </a:solidFill>
              <a:latin typeface="Impact" panose="020B080603090205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6400" dirty="0" smtClean="0">
              <a:solidFill>
                <a:srgbClr val="10446B"/>
              </a:solidFill>
              <a:latin typeface="Impact" panose="020B080603090205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>
              <a:solidFill>
                <a:srgbClr val="10446B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6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AF12BE4-9C2A-492A-B186-5958F0031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10446B"/>
                </a:solidFill>
                <a:latin typeface="Impact" panose="020B0806030902050204" pitchFamily="34" charset="0"/>
              </a:rPr>
              <a:t>60 Second Speeches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DC1644F-DD9A-4982-B24E-BF34F0A5D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874" y="1834503"/>
            <a:ext cx="10110926" cy="438874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10446B"/>
                </a:solidFill>
                <a:latin typeface="Impact" panose="020B0806030902050204" pitchFamily="34" charset="0"/>
              </a:rPr>
              <a:t>You WILL NOT be delivering your speeches to the class,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10446B"/>
                </a:solidFill>
                <a:latin typeface="Impact" panose="020B0806030902050204" pitchFamily="34" charset="0"/>
              </a:rPr>
              <a:t>BUT</a:t>
            </a:r>
          </a:p>
          <a:p>
            <a:r>
              <a:rPr lang="en-US" sz="3200" dirty="0">
                <a:solidFill>
                  <a:srgbClr val="10446B"/>
                </a:solidFill>
                <a:latin typeface="Impact" panose="020B0806030902050204" pitchFamily="34" charset="0"/>
              </a:rPr>
              <a:t>They MAY be viewed by your classmates!</a:t>
            </a:r>
          </a:p>
          <a:p>
            <a:endParaRPr lang="en-US" sz="3200" dirty="0">
              <a:solidFill>
                <a:srgbClr val="10446B"/>
              </a:solidFill>
              <a:latin typeface="Impact" panose="020B0806030902050204" pitchFamily="34" charset="0"/>
            </a:endParaRPr>
          </a:p>
          <a:p>
            <a:r>
              <a:rPr lang="en-US" sz="3200" dirty="0">
                <a:solidFill>
                  <a:srgbClr val="10446B"/>
                </a:solidFill>
                <a:latin typeface="Impact" panose="020B0806030902050204" pitchFamily="34" charset="0"/>
              </a:rPr>
              <a:t>For your 60 Second Speeches, we will be using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10446B"/>
                </a:solidFill>
                <a:latin typeface="Impact" panose="020B0806030902050204" pitchFamily="34" charset="0"/>
              </a:rPr>
              <a:t>FLIPGRID</a:t>
            </a:r>
          </a:p>
          <a:p>
            <a:pPr marL="0" indent="0">
              <a:buNone/>
            </a:pPr>
            <a:endParaRPr lang="en-US" sz="3200" dirty="0">
              <a:solidFill>
                <a:srgbClr val="10446B"/>
              </a:solidFill>
              <a:latin typeface="Impact" panose="020B080603090205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10446B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70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32E62931-8EB4-42BB-BAAB-D8757BE66D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922B83C-EE0B-478E-AAAB-65AD65EC35FD}"/>
              </a:ext>
            </a:extLst>
          </p:cNvPr>
          <p:cNvSpPr txBox="1"/>
          <p:nvPr/>
        </p:nvSpPr>
        <p:spPr>
          <a:xfrm>
            <a:off x="2672179" y="195309"/>
            <a:ext cx="941033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00" dirty="0">
                <a:solidFill>
                  <a:schemeClr val="bg1"/>
                </a:solidFill>
                <a:latin typeface="Arial Black" panose="020B0A04020102020204" pitchFamily="34" charset="0"/>
              </a:rPr>
              <a:t>ASSIGNMENT ALERT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F42FEE3-54A5-483B-A567-B0F8D0B50445}"/>
              </a:ext>
            </a:extLst>
          </p:cNvPr>
          <p:cNvSpPr txBox="1"/>
          <p:nvPr/>
        </p:nvSpPr>
        <p:spPr>
          <a:xfrm>
            <a:off x="2672179" y="839877"/>
            <a:ext cx="94103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dirty="0">
                <a:solidFill>
                  <a:schemeClr val="bg1"/>
                </a:solidFill>
                <a:latin typeface="Arial Black" panose="020B0A04020102020204" pitchFamily="34" charset="0"/>
              </a:rPr>
              <a:t>NEW TECH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B46A70E-4AA9-43CB-8F38-F53C0384887E}"/>
              </a:ext>
            </a:extLst>
          </p:cNvPr>
          <p:cNvCxnSpPr>
            <a:cxnSpLocks/>
          </p:cNvCxnSpPr>
          <p:nvPr/>
        </p:nvCxnSpPr>
        <p:spPr>
          <a:xfrm flipV="1">
            <a:off x="-426128" y="2512380"/>
            <a:ext cx="13280994" cy="1"/>
          </a:xfrm>
          <a:prstGeom prst="line">
            <a:avLst/>
          </a:prstGeom>
          <a:ln w="1397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75769D2-A9FB-4423-94A0-927C29C64AF4}"/>
              </a:ext>
            </a:extLst>
          </p:cNvPr>
          <p:cNvSpPr txBox="1"/>
          <p:nvPr/>
        </p:nvSpPr>
        <p:spPr>
          <a:xfrm>
            <a:off x="5129997" y="2820156"/>
            <a:ext cx="70989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 Black" panose="020B0A04020102020204" pitchFamily="34" charset="0"/>
              </a:rPr>
              <a:t>Go to Google Classroom … In the COURSE STREAM, find my announcement about </a:t>
            </a:r>
            <a:r>
              <a:rPr lang="en-US" sz="2000" dirty="0" err="1">
                <a:solidFill>
                  <a:schemeClr val="bg1"/>
                </a:solidFill>
                <a:latin typeface="Arial Black" panose="020B0A04020102020204" pitchFamily="34" charset="0"/>
              </a:rPr>
              <a:t>Flipgrid</a:t>
            </a:r>
            <a:r>
              <a:rPr lang="en-US" sz="2000" dirty="0">
                <a:solidFill>
                  <a:schemeClr val="bg1"/>
                </a:solidFill>
                <a:latin typeface="Arial Black" panose="020B0A04020102020204" pitchFamily="34" charset="0"/>
              </a:rPr>
              <a:t>. It contains your LINK to join the </a:t>
            </a:r>
            <a:r>
              <a:rPr lang="en-US" sz="2000" dirty="0" err="1">
                <a:solidFill>
                  <a:schemeClr val="bg1"/>
                </a:solidFill>
                <a:latin typeface="Arial Black" panose="020B0A04020102020204" pitchFamily="34" charset="0"/>
              </a:rPr>
              <a:t>Flipgrid</a:t>
            </a:r>
            <a:r>
              <a:rPr lang="en-US" sz="2000" dirty="0">
                <a:solidFill>
                  <a:schemeClr val="bg1"/>
                </a:solidFill>
                <a:latin typeface="Arial Black" panose="020B0A04020102020204" pitchFamily="34" charset="0"/>
              </a:rPr>
              <a:t> Group for this </a:t>
            </a:r>
            <a:r>
              <a:rPr lang="en-US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class!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In the </a:t>
            </a:r>
            <a:r>
              <a:rPr lang="en-US" sz="20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Flipgrid</a:t>
            </a:r>
            <a:r>
              <a:rPr lang="en-US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Group, you will find a Topic labeled, “60 Second Speeches.”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 have left you an example. You can watch it later if you want to see how I did mine!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Now that you are SIGNED IN to the group, you should be able to record a video response to my example.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D51D03C-238C-4ED4-A28A-D4CCCD735D28}"/>
              </a:ext>
            </a:extLst>
          </p:cNvPr>
          <p:cNvSpPr txBox="1"/>
          <p:nvPr/>
        </p:nvSpPr>
        <p:spPr>
          <a:xfrm>
            <a:off x="212437" y="2591401"/>
            <a:ext cx="2900218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b="0" i="0" dirty="0">
                <a:solidFill>
                  <a:schemeClr val="bg1"/>
                </a:solidFill>
                <a:effectLst/>
                <a:latin typeface="Britannic Bold" panose="020B0903060703020204" pitchFamily="34" charset="0"/>
              </a:rPr>
              <a:t>“To err is human, but to really foul things up you need a computer.”</a:t>
            </a:r>
            <a:endParaRPr lang="en-US" sz="39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15" name="Picture 14" descr="A person wearing glasses and looking at the camera&#10;&#10;Description automatically generated">
            <a:extLst>
              <a:ext uri="{FF2B5EF4-FFF2-40B4-BE49-F238E27FC236}">
                <a16:creationId xmlns:a16="http://schemas.microsoft.com/office/drawing/2014/main" xmlns="" id="{D77C2944-061F-439C-B7C5-2A61C460B9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103" y="2779591"/>
            <a:ext cx="1850448" cy="246726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D8EE31B-3EA5-483A-805C-41F2F7EE3EE3}"/>
              </a:ext>
            </a:extLst>
          </p:cNvPr>
          <p:cNvSpPr txBox="1"/>
          <p:nvPr/>
        </p:nvSpPr>
        <p:spPr>
          <a:xfrm>
            <a:off x="3090656" y="5246855"/>
            <a:ext cx="20393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</a:rPr>
              <a:t>Paul Ehrlich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</a:rPr>
              <a:t>(</a:t>
            </a:r>
            <a:r>
              <a:rPr lang="en-US" sz="1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1854 – 1915) 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1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Nobel prize-winning</a:t>
            </a:r>
          </a:p>
          <a:p>
            <a:pPr algn="ctr"/>
            <a:r>
              <a:rPr lang="en-US" sz="1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German physician</a:t>
            </a:r>
          </a:p>
          <a:p>
            <a:pPr algn="ctr"/>
            <a:r>
              <a:rPr lang="en-US" sz="1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and scientist 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3307" y="-96413"/>
            <a:ext cx="3611231" cy="2707102"/>
          </a:xfrm>
        </p:spPr>
      </p:pic>
    </p:spTree>
    <p:extLst>
      <p:ext uri="{BB962C8B-B14F-4D97-AF65-F5344CB8AC3E}">
        <p14:creationId xmlns:p14="http://schemas.microsoft.com/office/powerpoint/2010/main" val="370816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AF12BE4-9C2A-492A-B186-5958F0031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10446B"/>
                </a:solidFill>
                <a:latin typeface="Impact" panose="020B0806030902050204" pitchFamily="34" charset="0"/>
              </a:rPr>
              <a:t>Independent Work Time</a:t>
            </a:r>
            <a:endParaRPr lang="en-US" sz="6000" dirty="0">
              <a:solidFill>
                <a:srgbClr val="10446B"/>
              </a:solidFill>
              <a:latin typeface="Impact" panose="020B080603090205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99408" y="1825625"/>
            <a:ext cx="10154392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063E77"/>
                </a:solidFill>
                <a:latin typeface="Cooper Black" panose="0208090404030B020404" pitchFamily="18" charset="0"/>
              </a:rPr>
              <a:t>Begin Working on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063E77"/>
                </a:solidFill>
                <a:latin typeface="Cooper Black" panose="0208090404030B020404" pitchFamily="18" charset="0"/>
              </a:rPr>
              <a:t>Your 60 Second Speech Outline.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It is DUE NEXT WEDNESDAY 8/19!</a:t>
            </a:r>
            <a:endParaRPr lang="en-US" sz="60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91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AF12BE4-9C2A-492A-B186-5958F0031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>
                <a:solidFill>
                  <a:srgbClr val="10446B"/>
                </a:solidFill>
                <a:latin typeface="Impact" panose="020B0806030902050204" pitchFamily="34" charset="0"/>
              </a:rPr>
              <a:t>It All </a:t>
            </a:r>
            <a:r>
              <a:rPr lang="en-US" sz="7200" dirty="0">
                <a:solidFill>
                  <a:srgbClr val="10446B"/>
                </a:solidFill>
                <a:latin typeface="Impact" panose="020B0806030902050204" pitchFamily="34" charset="0"/>
              </a:rPr>
              <a:t>Begins</a:t>
            </a:r>
            <a:r>
              <a:rPr lang="en-US" dirty="0">
                <a:solidFill>
                  <a:srgbClr val="10446B"/>
                </a:solidFill>
                <a:latin typeface="Impact" panose="020B0806030902050204" pitchFamily="34" charset="0"/>
              </a:rPr>
              <a:t> </a:t>
            </a:r>
            <a:r>
              <a:rPr lang="en-US" sz="6000" dirty="0">
                <a:solidFill>
                  <a:srgbClr val="10446B"/>
                </a:solidFill>
                <a:latin typeface="Impact" panose="020B0806030902050204" pitchFamily="34" charset="0"/>
              </a:rPr>
              <a:t>With…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DC1644F-DD9A-4982-B24E-BF34F0A5D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908" y="2155539"/>
            <a:ext cx="10515600" cy="11750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500" dirty="0">
                <a:solidFill>
                  <a:srgbClr val="10446B"/>
                </a:solidFill>
                <a:latin typeface="Impact" panose="020B0806030902050204" pitchFamily="34" charset="0"/>
              </a:rPr>
              <a:t>Understanding!</a:t>
            </a:r>
          </a:p>
        </p:txBody>
      </p:sp>
    </p:spTree>
    <p:extLst>
      <p:ext uri="{BB962C8B-B14F-4D97-AF65-F5344CB8AC3E}">
        <p14:creationId xmlns:p14="http://schemas.microsoft.com/office/powerpoint/2010/main" val="115141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AF12BE4-9C2A-492A-B186-5958F0031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46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10446B"/>
                </a:solidFill>
                <a:latin typeface="Impact" panose="020B0806030902050204" pitchFamily="34" charset="0"/>
              </a:rPr>
              <a:t>Understanding…</a:t>
            </a:r>
            <a:endParaRPr lang="en-US" sz="6000" dirty="0">
              <a:solidFill>
                <a:srgbClr val="10446B"/>
              </a:solidFill>
              <a:latin typeface="Impact" panose="020B080603090205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3870" y="1169774"/>
            <a:ext cx="10249930" cy="500718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that this is NEW to ALL of us!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10446B"/>
              </a:solidFill>
              <a:latin typeface="Impact" panose="020B0806030902050204" pitchFamily="34" charset="0"/>
            </a:endParaRPr>
          </a:p>
          <a:p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You’ve never had to go to school like this before, AND I have never had to teach like this before.</a:t>
            </a:r>
          </a:p>
          <a:p>
            <a:pPr marL="0" indent="0">
              <a:buNone/>
            </a:pPr>
            <a:endParaRPr lang="en-US" dirty="0" smtClean="0">
              <a:solidFill>
                <a:srgbClr val="10446B"/>
              </a:solidFill>
              <a:latin typeface="Impact" panose="020B0806030902050204" pitchFamily="34" charset="0"/>
            </a:endParaRPr>
          </a:p>
          <a:p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It is going to take time and patience on ALL our parts.</a:t>
            </a:r>
          </a:p>
          <a:p>
            <a:pPr marL="0" indent="0">
              <a:buNone/>
            </a:pPr>
            <a:endParaRPr lang="en-US" dirty="0" smtClean="0">
              <a:solidFill>
                <a:srgbClr val="10446B"/>
              </a:solidFill>
              <a:latin typeface="Impact" panose="020B0806030902050204" pitchFamily="34" charset="0"/>
            </a:endParaRPr>
          </a:p>
          <a:p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I am making a commitment to being patient this year, BUT I need YOU to make a commitment to giving me YOUR BEST WORK.</a:t>
            </a:r>
          </a:p>
          <a:p>
            <a:endParaRPr lang="en-US" dirty="0" smtClean="0">
              <a:solidFill>
                <a:srgbClr val="10446B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39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AF12BE4-9C2A-492A-B186-5958F0031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46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10446B"/>
                </a:solidFill>
                <a:latin typeface="Impact" panose="020B0806030902050204" pitchFamily="34" charset="0"/>
              </a:rPr>
              <a:t>Understanding…</a:t>
            </a:r>
            <a:endParaRPr lang="en-US" sz="6000" dirty="0">
              <a:solidFill>
                <a:srgbClr val="10446B"/>
              </a:solidFill>
              <a:latin typeface="Impact" panose="020B080603090205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3870" y="1169774"/>
            <a:ext cx="10249930" cy="500718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how this class will work.</a:t>
            </a:r>
          </a:p>
          <a:p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Google Classroom </a:t>
            </a:r>
          </a:p>
          <a:p>
            <a:pPr lvl="1"/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This is the KEY to everything! ALL notes, </a:t>
            </a:r>
            <a:r>
              <a:rPr lang="en-US" dirty="0" err="1" smtClean="0">
                <a:solidFill>
                  <a:srgbClr val="10446B"/>
                </a:solidFill>
                <a:latin typeface="Impact" panose="020B0806030902050204" pitchFamily="34" charset="0"/>
              </a:rPr>
              <a:t>powerpoints</a:t>
            </a:r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, documents, and assignments will be given through GC.</a:t>
            </a:r>
          </a:p>
          <a:p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Syllabus</a:t>
            </a:r>
          </a:p>
          <a:p>
            <a:pPr lvl="1"/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I have placed a digital copy of the syllabus in GC for you AND YOUR PARENTS/GUARDIANS to look over.</a:t>
            </a:r>
          </a:p>
          <a:p>
            <a:pPr lvl="1"/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It contains information on EXPECTATIONS, ATTENDANCE, GRADING, MAKE-UP WORK, PLAGIARISM, and more.</a:t>
            </a:r>
          </a:p>
        </p:txBody>
      </p:sp>
    </p:spTree>
    <p:extLst>
      <p:ext uri="{BB962C8B-B14F-4D97-AF65-F5344CB8AC3E}">
        <p14:creationId xmlns:p14="http://schemas.microsoft.com/office/powerpoint/2010/main" val="190687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17100"/>
            </a:gs>
            <a:gs pos="90480">
              <a:srgbClr val="BE4902"/>
            </a:gs>
            <a:gs pos="74000">
              <a:srgbClr val="C74A00"/>
            </a:gs>
            <a:gs pos="83000">
              <a:srgbClr val="C04A01"/>
            </a:gs>
            <a:gs pos="100000">
              <a:srgbClr val="AE3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7D9D36D6-2AC5-46A1-A849-4C82D5264A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4" descr="A picture containing person, standing, wearing, field&#10;&#10;Description automatically generated">
            <a:extLst>
              <a:ext uri="{FF2B5EF4-FFF2-40B4-BE49-F238E27FC236}">
                <a16:creationId xmlns:a16="http://schemas.microsoft.com/office/drawing/2014/main" xmlns="" id="{08DC0E27-9AFB-4B85-AD14-C80797CE4B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0" b="2855"/>
          <a:stretch/>
        </p:blipFill>
        <p:spPr>
          <a:xfrm>
            <a:off x="21" y="11"/>
            <a:ext cx="2101205" cy="28860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876BF5E-2D0C-4CDF-B725-1F1098EBE910}"/>
              </a:ext>
            </a:extLst>
          </p:cNvPr>
          <p:cNvSpPr txBox="1"/>
          <p:nvPr/>
        </p:nvSpPr>
        <p:spPr>
          <a:xfrm>
            <a:off x="2254623" y="1092607"/>
            <a:ext cx="97660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u="sng" dirty="0" smtClean="0">
                <a:latin typeface="Arial Black" panose="020B0A04020102020204" pitchFamily="34" charset="0"/>
              </a:rPr>
              <a:t>SIGNATURES</a:t>
            </a:r>
            <a:endParaRPr lang="en-US" sz="9600" u="sng" dirty="0"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B403ECF-9081-4C13-B625-9E7CCAB23A9D}"/>
              </a:ext>
            </a:extLst>
          </p:cNvPr>
          <p:cNvSpPr txBox="1"/>
          <p:nvPr/>
        </p:nvSpPr>
        <p:spPr>
          <a:xfrm>
            <a:off x="2219417" y="-7695"/>
            <a:ext cx="983641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u="sng" dirty="0">
                <a:latin typeface="Arial Black" panose="020B0A04020102020204" pitchFamily="34" charset="0"/>
              </a:rPr>
              <a:t>ASSIGNMENT ALERT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9D8F2A5F-A73D-442C-8E3A-6F3234F54F3A}"/>
              </a:ext>
            </a:extLst>
          </p:cNvPr>
          <p:cNvCxnSpPr>
            <a:cxnSpLocks/>
          </p:cNvCxnSpPr>
          <p:nvPr/>
        </p:nvCxnSpPr>
        <p:spPr>
          <a:xfrm flipH="1">
            <a:off x="-374619" y="3048000"/>
            <a:ext cx="12938094" cy="0"/>
          </a:xfrm>
          <a:prstGeom prst="line">
            <a:avLst/>
          </a:prstGeom>
          <a:ln w="1524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9268276-30F1-48D2-B3FB-8B3D678D3E65}"/>
              </a:ext>
            </a:extLst>
          </p:cNvPr>
          <p:cNvSpPr txBox="1"/>
          <p:nvPr/>
        </p:nvSpPr>
        <p:spPr>
          <a:xfrm>
            <a:off x="69792" y="3133302"/>
            <a:ext cx="266823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Arial Black" panose="020B0A04020102020204" pitchFamily="34" charset="0"/>
              </a:rPr>
              <a:t>“Every thought you produce, anything you say, any action you do, it bears your </a:t>
            </a:r>
            <a:r>
              <a:rPr lang="en-US" sz="2600" dirty="0" smtClean="0">
                <a:latin typeface="Arial Black" panose="020B0A04020102020204" pitchFamily="34" charset="0"/>
              </a:rPr>
              <a:t>signature”</a:t>
            </a:r>
            <a:endParaRPr lang="en-US" sz="2600" dirty="0">
              <a:latin typeface="Arial Black" panose="020B0A040201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FF7C154-3486-4905-97B4-3D1AF7D95A12}"/>
              </a:ext>
            </a:extLst>
          </p:cNvPr>
          <p:cNvSpPr txBox="1"/>
          <p:nvPr/>
        </p:nvSpPr>
        <p:spPr>
          <a:xfrm>
            <a:off x="5708074" y="3159877"/>
            <a:ext cx="638745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When </a:t>
            </a:r>
            <a:r>
              <a:rPr lang="en-US" sz="2400" dirty="0" smtClean="0">
                <a:latin typeface="Arial Black" panose="020B0A04020102020204" pitchFamily="34" charset="0"/>
              </a:rPr>
              <a:t>you sign something (even digitally):</a:t>
            </a:r>
            <a:endParaRPr lang="en-US" sz="2400" dirty="0"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Arial Black" panose="020B0A04020102020204" pitchFamily="34" charset="0"/>
              </a:rPr>
              <a:t>IT SIGNIFIES YOUR UNDERSTANDING OF THE DOCUMENT YOU SIGN.</a:t>
            </a:r>
            <a:endParaRPr lang="en-US" sz="2600" dirty="0"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Arial Black" panose="020B0A04020102020204" pitchFamily="34" charset="0"/>
              </a:rPr>
              <a:t>IT SIGNIFIES YOUR AGREEMENT WITH WHAT YOU HAVE READ AND UNDERSTOOD.</a:t>
            </a:r>
            <a:endParaRPr lang="en-US" sz="2600" dirty="0">
              <a:latin typeface="Arial Black" panose="020B0A040201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032D7EF-A16D-4F35-A518-4886BA41B0B8}"/>
              </a:ext>
            </a:extLst>
          </p:cNvPr>
          <p:cNvSpPr txBox="1"/>
          <p:nvPr/>
        </p:nvSpPr>
        <p:spPr>
          <a:xfrm>
            <a:off x="3087162" y="5165577"/>
            <a:ext cx="2271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Arial Black" panose="020B0A04020102020204" pitchFamily="34" charset="0"/>
              </a:rPr>
              <a:t>Thich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latin typeface="Arial Black" panose="020B0A04020102020204" pitchFamily="34" charset="0"/>
              </a:rPr>
              <a:t>Nhat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smtClean="0">
                <a:latin typeface="Arial Black" panose="020B0A04020102020204" pitchFamily="34" charset="0"/>
              </a:rPr>
              <a:t>Hanh</a:t>
            </a:r>
          </a:p>
          <a:p>
            <a:pPr algn="ctr"/>
            <a:r>
              <a:rPr lang="en-US" sz="1600" dirty="0" smtClean="0">
                <a:latin typeface="Arial Black" panose="020B0A04020102020204" pitchFamily="34" charset="0"/>
              </a:rPr>
              <a:t>(1996- )</a:t>
            </a:r>
          </a:p>
          <a:p>
            <a:pPr algn="ctr"/>
            <a:r>
              <a:rPr lang="en-US" sz="1600" dirty="0" smtClean="0">
                <a:latin typeface="Arial Black" panose="020B0A04020102020204" pitchFamily="34" charset="0"/>
              </a:rPr>
              <a:t>Vietnamese Monk</a:t>
            </a:r>
          </a:p>
          <a:p>
            <a:pPr algn="ctr"/>
            <a:r>
              <a:rPr lang="en-US" sz="1600" dirty="0" smtClean="0">
                <a:latin typeface="Arial Black" panose="020B0A04020102020204" pitchFamily="34" charset="0"/>
              </a:rPr>
              <a:t>and Peace Activist</a:t>
            </a:r>
            <a:endParaRPr lang="en-US" sz="1600" dirty="0"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486" y="3209932"/>
            <a:ext cx="1607127" cy="184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40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AF12BE4-9C2A-492A-B186-5958F0031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46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10446B"/>
                </a:solidFill>
                <a:latin typeface="Impact" panose="020B0806030902050204" pitchFamily="34" charset="0"/>
              </a:rPr>
              <a:t>Understanding…</a:t>
            </a:r>
            <a:endParaRPr lang="en-US" sz="6000" dirty="0">
              <a:solidFill>
                <a:srgbClr val="10446B"/>
              </a:solidFill>
              <a:latin typeface="Impact" panose="020B080603090205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3870" y="1169774"/>
            <a:ext cx="10249930" cy="500718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how this class will work.</a:t>
            </a:r>
          </a:p>
          <a:p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Student Contract</a:t>
            </a:r>
          </a:p>
          <a:p>
            <a:pPr lvl="1"/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In Google Classroom, you have your FIRST ASSIGNMENT.</a:t>
            </a:r>
          </a:p>
          <a:p>
            <a:pPr lvl="1"/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It is labeled “Student Contract.”</a:t>
            </a:r>
          </a:p>
          <a:p>
            <a:pPr lvl="1"/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Normally, I would have you sign these and have your parents/guardians sign as well, but since we can not collect physical paper, you will:</a:t>
            </a:r>
          </a:p>
          <a:p>
            <a:pPr lvl="2"/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READ THE SYLLABUS</a:t>
            </a:r>
            <a:r>
              <a:rPr lang="en-US" dirty="0">
                <a:solidFill>
                  <a:srgbClr val="10446B"/>
                </a:solidFill>
                <a:latin typeface="Impact" panose="020B0806030902050204" pitchFamily="34" charset="0"/>
              </a:rPr>
              <a:t> </a:t>
            </a:r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AND SHARE IT WITH YOUR PARENT/GUARDIAN</a:t>
            </a:r>
          </a:p>
          <a:p>
            <a:pPr lvl="2"/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MAKE NOTE OF ANY QUESTIONS THAT YOU HAVE REGARDING THE SYLLABUS, OR ANY QUESTIONS NOT ANSWERED BY THE SYLLABUS</a:t>
            </a:r>
          </a:p>
          <a:p>
            <a:pPr lvl="2"/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TYPE YOUR FULL NAME IN THE BOX PROVIDED IN THE CONTRACT.</a:t>
            </a:r>
          </a:p>
          <a:p>
            <a:pPr lvl="2"/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HAVE YOUR PARENT/GUARDIAN PUT THEIR NAME IN THE BOX PROVIDED FOR THEM </a:t>
            </a:r>
            <a:endParaRPr lang="en-US" dirty="0">
              <a:solidFill>
                <a:srgbClr val="10446B"/>
              </a:solidFill>
              <a:latin typeface="Impact" panose="020B0806030902050204" pitchFamily="34" charset="0"/>
            </a:endParaRPr>
          </a:p>
          <a:p>
            <a:pPr lvl="2"/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TURN IT IN BY </a:t>
            </a:r>
            <a:r>
              <a:rPr lang="en-US" sz="6000" u="sng" dirty="0" smtClean="0">
                <a:solidFill>
                  <a:srgbClr val="10446B"/>
                </a:solidFill>
                <a:latin typeface="Impact" panose="020B0806030902050204" pitchFamily="34" charset="0"/>
              </a:rPr>
              <a:t>FRIDAY!</a:t>
            </a:r>
          </a:p>
        </p:txBody>
      </p:sp>
    </p:spTree>
    <p:extLst>
      <p:ext uri="{BB962C8B-B14F-4D97-AF65-F5344CB8AC3E}">
        <p14:creationId xmlns:p14="http://schemas.microsoft.com/office/powerpoint/2010/main" val="361803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AF12BE4-9C2A-492A-B186-5958F0031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46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10446B"/>
                </a:solidFill>
                <a:latin typeface="Impact" panose="020B0806030902050204" pitchFamily="34" charset="0"/>
              </a:rPr>
              <a:t>Understanding…</a:t>
            </a:r>
            <a:endParaRPr lang="en-US" sz="6000" dirty="0">
              <a:solidFill>
                <a:srgbClr val="10446B"/>
              </a:solidFill>
              <a:latin typeface="Impact" panose="020B080603090205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3870" y="1169774"/>
            <a:ext cx="10249930" cy="500718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how this class will work.</a:t>
            </a:r>
          </a:p>
          <a:p>
            <a:endParaRPr lang="en-US" dirty="0" smtClean="0">
              <a:solidFill>
                <a:srgbClr val="10446B"/>
              </a:solidFill>
              <a:latin typeface="Impact" panose="020B0806030902050204" pitchFamily="34" charset="0"/>
            </a:endParaRPr>
          </a:p>
          <a:p>
            <a:r>
              <a:rPr lang="en-US" dirty="0" smtClean="0">
                <a:solidFill>
                  <a:srgbClr val="10446B"/>
                </a:solidFill>
                <a:latin typeface="Impact" panose="020B0806030902050204" pitchFamily="34" charset="0"/>
              </a:rPr>
              <a:t>Tomorrow, we will take time to discuss the syllabus and answer questions you may have.</a:t>
            </a:r>
            <a:endParaRPr lang="en-US" sz="6000" u="sng" dirty="0" smtClean="0">
              <a:solidFill>
                <a:srgbClr val="10446B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01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AF12BE4-9C2A-492A-B186-5958F0031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>
                <a:solidFill>
                  <a:srgbClr val="10446B"/>
                </a:solidFill>
                <a:latin typeface="Impact" panose="020B0806030902050204" pitchFamily="34" charset="0"/>
              </a:rPr>
              <a:t>It All </a:t>
            </a:r>
            <a:r>
              <a:rPr lang="en-US" sz="7200" dirty="0">
                <a:solidFill>
                  <a:srgbClr val="10446B"/>
                </a:solidFill>
                <a:latin typeface="Impact" panose="020B0806030902050204" pitchFamily="34" charset="0"/>
              </a:rPr>
              <a:t>Begins</a:t>
            </a:r>
            <a:r>
              <a:rPr lang="en-US" dirty="0">
                <a:solidFill>
                  <a:srgbClr val="10446B"/>
                </a:solidFill>
                <a:latin typeface="Impact" panose="020B0806030902050204" pitchFamily="34" charset="0"/>
              </a:rPr>
              <a:t> </a:t>
            </a:r>
            <a:r>
              <a:rPr lang="en-US" sz="6000" dirty="0">
                <a:solidFill>
                  <a:srgbClr val="10446B"/>
                </a:solidFill>
                <a:latin typeface="Impact" panose="020B0806030902050204" pitchFamily="34" charset="0"/>
              </a:rPr>
              <a:t>With…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DC1644F-DD9A-4982-B24E-BF34F0A5D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8274"/>
            <a:ext cx="10515600" cy="117502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dirty="0">
                <a:solidFill>
                  <a:srgbClr val="10446B"/>
                </a:solidFill>
                <a:latin typeface="Impact" panose="020B0806030902050204" pitchFamily="34" charset="0"/>
              </a:rPr>
              <a:t>Understanding!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9A375AF-0684-47AA-BDDD-8F8B4DDB5BAA}"/>
              </a:ext>
            </a:extLst>
          </p:cNvPr>
          <p:cNvSpPr txBox="1"/>
          <p:nvPr/>
        </p:nvSpPr>
        <p:spPr>
          <a:xfrm>
            <a:off x="1526959" y="2778711"/>
            <a:ext cx="92949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i="0" dirty="0">
                <a:solidFill>
                  <a:srgbClr val="10446B"/>
                </a:solidFill>
                <a:effectLst/>
                <a:latin typeface="Magneto" panose="04030805050802020D02" pitchFamily="82" charset="0"/>
              </a:rPr>
              <a:t>“People don't care how much you know until they know how much you care.”</a:t>
            </a:r>
            <a:r>
              <a:rPr lang="en-US" sz="2800" dirty="0">
                <a:solidFill>
                  <a:srgbClr val="10446B"/>
                </a:solidFill>
                <a:latin typeface="Magneto" panose="04030805050802020D02" pitchFamily="82" charset="0"/>
              </a:rPr>
              <a:t/>
            </a:r>
            <a:br>
              <a:rPr lang="en-US" sz="2800" dirty="0">
                <a:solidFill>
                  <a:srgbClr val="10446B"/>
                </a:solidFill>
                <a:latin typeface="Magneto" panose="04030805050802020D02" pitchFamily="82" charset="0"/>
              </a:rPr>
            </a:br>
            <a:r>
              <a:rPr lang="en-US" sz="2800" b="0" i="0" dirty="0">
                <a:solidFill>
                  <a:srgbClr val="10446B"/>
                </a:solidFill>
                <a:effectLst/>
                <a:latin typeface="Magneto" panose="04030805050802020D02" pitchFamily="82" charset="0"/>
              </a:rPr>
              <a:t>― </a:t>
            </a:r>
            <a:r>
              <a:rPr lang="en-US" sz="2800" b="1" i="0" dirty="0">
                <a:solidFill>
                  <a:srgbClr val="10446B"/>
                </a:solidFill>
                <a:effectLst/>
                <a:latin typeface="Magneto" panose="04030805050802020D02" pitchFamily="82" charset="0"/>
              </a:rPr>
              <a:t>Theodore Roosevelt</a:t>
            </a:r>
            <a:endParaRPr lang="en-US" sz="2800" dirty="0">
              <a:solidFill>
                <a:srgbClr val="10446B"/>
              </a:solidFill>
              <a:latin typeface="Magneto" panose="04030805050802020D02" pitchFamily="8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34296DF-4F13-4107-A265-907E833EF73C}"/>
              </a:ext>
            </a:extLst>
          </p:cNvPr>
          <p:cNvSpPr txBox="1"/>
          <p:nvPr/>
        </p:nvSpPr>
        <p:spPr>
          <a:xfrm>
            <a:off x="1679358" y="4316106"/>
            <a:ext cx="92949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i="0" dirty="0" smtClean="0">
                <a:solidFill>
                  <a:srgbClr val="10446B"/>
                </a:solidFill>
                <a:effectLst/>
                <a:latin typeface="Magneto" panose="04030805050802020D02" pitchFamily="82" charset="0"/>
              </a:rPr>
              <a:t>“You can’t hate </a:t>
            </a:r>
            <a:r>
              <a:rPr lang="en-US" sz="2800" b="0" i="0" dirty="0">
                <a:solidFill>
                  <a:srgbClr val="10446B"/>
                </a:solidFill>
                <a:effectLst/>
                <a:latin typeface="Magneto" panose="04030805050802020D02" pitchFamily="82" charset="0"/>
              </a:rPr>
              <a:t>someone </a:t>
            </a:r>
            <a:r>
              <a:rPr lang="en-US" sz="2800" b="0" i="0" dirty="0" smtClean="0">
                <a:solidFill>
                  <a:srgbClr val="10446B"/>
                </a:solidFill>
                <a:effectLst/>
                <a:latin typeface="Magneto" panose="04030805050802020D02" pitchFamily="82" charset="0"/>
              </a:rPr>
              <a:t>whose </a:t>
            </a:r>
            <a:r>
              <a:rPr lang="en-US" sz="2800" b="0" i="0" dirty="0">
                <a:solidFill>
                  <a:srgbClr val="10446B"/>
                </a:solidFill>
                <a:effectLst/>
                <a:latin typeface="Magneto" panose="04030805050802020D02" pitchFamily="82" charset="0"/>
              </a:rPr>
              <a:t>story you know.”</a:t>
            </a:r>
          </a:p>
          <a:p>
            <a:pPr algn="ctr"/>
            <a:r>
              <a:rPr lang="en-US" sz="2800" b="0" i="0" dirty="0">
                <a:solidFill>
                  <a:srgbClr val="10446B"/>
                </a:solidFill>
                <a:effectLst/>
                <a:latin typeface="Magneto" panose="04030805050802020D02" pitchFamily="82" charset="0"/>
              </a:rPr>
              <a:t>― </a:t>
            </a:r>
            <a:r>
              <a:rPr lang="en-US" sz="2800" b="0" i="0" dirty="0" smtClean="0">
                <a:solidFill>
                  <a:srgbClr val="10446B"/>
                </a:solidFill>
                <a:effectLst/>
                <a:latin typeface="Magneto" panose="04030805050802020D02" pitchFamily="82" charset="0"/>
              </a:rPr>
              <a:t>Margaret J. Wheatley</a:t>
            </a:r>
            <a:endParaRPr lang="en-US" sz="2800" dirty="0">
              <a:solidFill>
                <a:srgbClr val="10446B"/>
              </a:solidFill>
              <a:latin typeface="Magneto" panose="040308050508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54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1124</Words>
  <Application>Microsoft Office PowerPoint</Application>
  <PresentationFormat>Widescreen</PresentationFormat>
  <Paragraphs>179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Arial Black</vt:lpstr>
      <vt:lpstr>Britannic Bold</vt:lpstr>
      <vt:lpstr>Broadway</vt:lpstr>
      <vt:lpstr>Calibri</vt:lpstr>
      <vt:lpstr>Calibri Light</vt:lpstr>
      <vt:lpstr>Cooper Black</vt:lpstr>
      <vt:lpstr>Impact</vt:lpstr>
      <vt:lpstr>Magneto</vt:lpstr>
      <vt:lpstr>Wingdings</vt:lpstr>
      <vt:lpstr>Office Theme</vt:lpstr>
      <vt:lpstr>Two Ways to Get  to Know Each Other</vt:lpstr>
      <vt:lpstr>PowerPoint Presentation</vt:lpstr>
      <vt:lpstr>It All Begins With…</vt:lpstr>
      <vt:lpstr>Understanding…</vt:lpstr>
      <vt:lpstr>Understanding…</vt:lpstr>
      <vt:lpstr>PowerPoint Presentation</vt:lpstr>
      <vt:lpstr>Understanding…</vt:lpstr>
      <vt:lpstr>Understanding…</vt:lpstr>
      <vt:lpstr>It All Begins With…</vt:lpstr>
      <vt:lpstr>Understanding…</vt:lpstr>
      <vt:lpstr>PowerPoint Presentation</vt:lpstr>
      <vt:lpstr>PowerPoint Presentation</vt:lpstr>
      <vt:lpstr>Two Ways to Get  to Know Each Other</vt:lpstr>
      <vt:lpstr>20 Questions</vt:lpstr>
      <vt:lpstr>PowerPoint Presentation</vt:lpstr>
      <vt:lpstr>Independent Work Time</vt:lpstr>
      <vt:lpstr>PowerPoint Presentation</vt:lpstr>
      <vt:lpstr>PowerPoint Presentation</vt:lpstr>
      <vt:lpstr>PowerPoint Presentation</vt:lpstr>
      <vt:lpstr>60 Second Speeches</vt:lpstr>
      <vt:lpstr>60 Second Speeches</vt:lpstr>
      <vt:lpstr>60 Second Speeches</vt:lpstr>
      <vt:lpstr>PowerPoint Presentation</vt:lpstr>
      <vt:lpstr>Independent Work Time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Ways to Get  to Know Each Other</dc:title>
  <dc:creator>James McElroy</dc:creator>
  <cp:lastModifiedBy>James McElroy</cp:lastModifiedBy>
  <cp:revision>23</cp:revision>
  <dcterms:created xsi:type="dcterms:W3CDTF">2020-08-11T03:10:47Z</dcterms:created>
  <dcterms:modified xsi:type="dcterms:W3CDTF">2020-08-12T14:40:16Z</dcterms:modified>
</cp:coreProperties>
</file>