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60" r:id="rId2"/>
  </p:sldMasterIdLst>
  <p:notesMasterIdLst>
    <p:notesMasterId r:id="rId41"/>
  </p:notesMasterIdLst>
  <p:handoutMasterIdLst>
    <p:handoutMasterId r:id="rId42"/>
  </p:handoutMasterIdLst>
  <p:sldIdLst>
    <p:sldId id="257" r:id="rId3"/>
    <p:sldId id="287" r:id="rId4"/>
    <p:sldId id="256" r:id="rId5"/>
    <p:sldId id="301" r:id="rId6"/>
    <p:sldId id="302" r:id="rId7"/>
    <p:sldId id="303" r:id="rId8"/>
    <p:sldId id="288" r:id="rId9"/>
    <p:sldId id="260" r:id="rId10"/>
    <p:sldId id="267" r:id="rId11"/>
    <p:sldId id="283" r:id="rId12"/>
    <p:sldId id="273" r:id="rId13"/>
    <p:sldId id="274" r:id="rId14"/>
    <p:sldId id="286" r:id="rId15"/>
    <p:sldId id="289" r:id="rId16"/>
    <p:sldId id="268" r:id="rId17"/>
    <p:sldId id="275" r:id="rId18"/>
    <p:sldId id="285" r:id="rId19"/>
    <p:sldId id="276" r:id="rId20"/>
    <p:sldId id="266" r:id="rId21"/>
    <p:sldId id="304" r:id="rId22"/>
    <p:sldId id="305" r:id="rId23"/>
    <p:sldId id="307" r:id="rId24"/>
    <p:sldId id="294" r:id="rId25"/>
    <p:sldId id="290" r:id="rId26"/>
    <p:sldId id="295" r:id="rId27"/>
    <p:sldId id="300" r:id="rId28"/>
    <p:sldId id="308" r:id="rId29"/>
    <p:sldId id="309" r:id="rId30"/>
    <p:sldId id="310" r:id="rId31"/>
    <p:sldId id="311" r:id="rId32"/>
    <p:sldId id="291" r:id="rId33"/>
    <p:sldId id="297" r:id="rId34"/>
    <p:sldId id="292" r:id="rId35"/>
    <p:sldId id="293" r:id="rId36"/>
    <p:sldId id="296" r:id="rId37"/>
    <p:sldId id="298" r:id="rId38"/>
    <p:sldId id="312" r:id="rId39"/>
    <p:sldId id="299" r:id="rId40"/>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BA1099-F043-45F8-80B1-61F5E0DEF90D}">
  <a:tblStyle styleId="{FFBA1099-F043-45F8-80B1-61F5E0DEF90D}" styleName="Table_0">
    <a:wholeTbl>
      <a:tcTxStyle b="off" i="off">
        <a:schemeClr val="dk1"/>
      </a:tcTxStyle>
      <a:tcStyle>
        <a:tcBdr>
          <a:left>
            <a:ln w="9525" cap="flat">
              <a:solidFill>
                <a:srgbClr val="000000">
                  <a:alpha val="0"/>
                </a:srgbClr>
              </a:solidFill>
              <a:prstDash val="solid"/>
              <a:round/>
              <a:headEnd type="none" w="med" len="med"/>
              <a:tailEnd type="none" w="med" len="med"/>
            </a:ln>
          </a:left>
          <a:right>
            <a:ln w="9525" cap="flat">
              <a:solidFill>
                <a:srgbClr val="000000">
                  <a:alpha val="0"/>
                </a:srgbClr>
              </a:solidFill>
              <a:prstDash val="solid"/>
              <a:round/>
              <a:headEnd type="none" w="med" len="med"/>
              <a:tailEnd type="none" w="med" len="med"/>
            </a:ln>
          </a:right>
          <a:top>
            <a:ln w="12700" cap="flat">
              <a:solidFill>
                <a:schemeClr val="dk1"/>
              </a:solidFill>
              <a:prstDash val="solid"/>
              <a:round/>
              <a:headEnd type="none" w="med" len="med"/>
              <a:tailEnd type="none" w="med" len="med"/>
            </a:ln>
          </a:top>
          <a:bottom>
            <a:ln w="12700" cap="flat">
              <a:solidFill>
                <a:schemeClr val="dk1"/>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dk1">
              <a:alpha val="20000"/>
            </a:schemeClr>
          </a:solidFill>
        </a:fill>
      </a:tcStyle>
    </a:band1H>
    <a:band1V>
      <a:tcStyle>
        <a:tcBdr/>
        <a:fill>
          <a:solidFill>
            <a:schemeClr val="dk1">
              <a:alpha val="20000"/>
            </a:schemeClr>
          </a:solidFill>
        </a:fill>
      </a:tcStyle>
    </a:band1V>
    <a:lastCol>
      <a:tcTxStyle b="on" i="off"/>
      <a:tcStyle>
        <a:tcBdr/>
      </a:tcStyle>
    </a:lastCol>
    <a:firstCol>
      <a:tcTxStyle b="on" i="off"/>
      <a:tcStyle>
        <a:tcBdr/>
      </a:tcStyle>
    </a:firstCol>
    <a:lastRow>
      <a:tcTxStyle b="on" i="off"/>
      <a:tcStyle>
        <a:tcBdr>
          <a:top>
            <a:ln w="12700" cap="flat">
              <a:solidFill>
                <a:schemeClr val="dk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a:solidFill>
                <a:schemeClr val="dk1"/>
              </a:solidFill>
              <a:prstDash val="solid"/>
              <a:round/>
              <a:headEnd type="none" w="med" len="med"/>
              <a:tailEnd type="none" w="med" len="med"/>
            </a:ln>
          </a:bottom>
        </a:tcBdr>
        <a:fill>
          <a:solidFill>
            <a:srgbClr val="FFFFFF">
              <a:alpha val="0"/>
            </a:srgbClr>
          </a:solidFill>
        </a:fill>
      </a:tcStyle>
    </a:firstRow>
  </a:tblStyle>
  <a:tblStyle styleId="{E4B75DA4-01EE-4F71-A0E2-53E1C6BF5043}" styleName="Table_1">
    <a:wholeTbl>
      <a:tcTxStyle b="off" i="off">
        <a:schemeClr val="dk1"/>
      </a:tcTxStyle>
      <a:tcStyle>
        <a:tcBdr>
          <a:left>
            <a:ln w="9525" cap="flat">
              <a:solidFill>
                <a:srgbClr val="000000">
                  <a:alpha val="0"/>
                </a:srgbClr>
              </a:solidFill>
              <a:prstDash val="solid"/>
              <a:round/>
              <a:headEnd type="none" w="med" len="med"/>
              <a:tailEnd type="none" w="med" len="med"/>
            </a:ln>
          </a:left>
          <a:right>
            <a:ln w="9525" cap="flat">
              <a:solidFill>
                <a:srgbClr val="000000">
                  <a:alpha val="0"/>
                </a:srgbClr>
              </a:solidFill>
              <a:prstDash val="solid"/>
              <a:round/>
              <a:headEnd type="none" w="med" len="med"/>
              <a:tailEnd type="none" w="med" len="med"/>
            </a:ln>
          </a:right>
          <a:top>
            <a:ln w="12700" cap="flat">
              <a:solidFill>
                <a:schemeClr val="dk1"/>
              </a:solidFill>
              <a:prstDash val="solid"/>
              <a:round/>
              <a:headEnd type="none" w="med" len="med"/>
              <a:tailEnd type="none" w="med" len="med"/>
            </a:ln>
          </a:top>
          <a:bottom>
            <a:ln w="12700" cap="flat">
              <a:solidFill>
                <a:schemeClr val="dk1"/>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dk1">
              <a:alpha val="20000"/>
            </a:schemeClr>
          </a:solidFill>
        </a:fill>
      </a:tcStyle>
    </a:band1H>
    <a:band1V>
      <a:tcStyle>
        <a:tcBdr/>
        <a:fill>
          <a:solidFill>
            <a:schemeClr val="dk1">
              <a:alpha val="20000"/>
            </a:schemeClr>
          </a:solidFill>
        </a:fill>
      </a:tcStyle>
    </a:band1V>
    <a:lastCol>
      <a:tcTxStyle b="on" i="off"/>
      <a:tcStyle>
        <a:tcBdr/>
      </a:tcStyle>
    </a:lastCol>
    <a:firstCol>
      <a:tcTxStyle b="on" i="off"/>
      <a:tcStyle>
        <a:tcBdr/>
      </a:tcStyle>
    </a:firstCol>
    <a:lastRow>
      <a:tcTxStyle b="on" i="off"/>
      <a:tcStyle>
        <a:tcBdr>
          <a:top>
            <a:ln w="12700" cap="flat">
              <a:solidFill>
                <a:schemeClr val="dk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a:solidFill>
                <a:schemeClr val="dk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38" autoAdjust="0"/>
    <p:restoredTop sz="94660"/>
  </p:normalViewPr>
  <p:slideViewPr>
    <p:cSldViewPr>
      <p:cViewPr varScale="1">
        <p:scale>
          <a:sx n="93" d="100"/>
          <a:sy n="93" d="100"/>
        </p:scale>
        <p:origin x="102"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930" tIns="46465" rIns="92930" bIns="46465" rtlCol="0"/>
          <a:lstStyle>
            <a:lvl1pPr algn="r">
              <a:defRPr sz="1200"/>
            </a:lvl1pPr>
          </a:lstStyle>
          <a:p>
            <a:fld id="{4EF96AC3-3707-4B94-9165-67AA1EB808CB}" type="datetimeFigureOut">
              <a:rPr lang="en-US" smtClean="0"/>
              <a:t>1/8/2018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930" tIns="46465" rIns="92930" bIns="46465" rtlCol="0" anchor="b"/>
          <a:lstStyle>
            <a:lvl1pPr algn="r">
              <a:defRPr sz="1200"/>
            </a:lvl1pPr>
          </a:lstStyle>
          <a:p>
            <a:fld id="{048F4B5C-E450-4394-A7F5-1E9A60E60A61}" type="slidenum">
              <a:rPr lang="en-US" smtClean="0"/>
              <a:t>‹#›</a:t>
            </a:fld>
            <a:endParaRPr lang="en-US"/>
          </a:p>
        </p:txBody>
      </p:sp>
    </p:spTree>
    <p:extLst>
      <p:ext uri="{BB962C8B-B14F-4D97-AF65-F5344CB8AC3E}">
        <p14:creationId xmlns:p14="http://schemas.microsoft.com/office/powerpoint/2010/main" val="1486173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37839" cy="464820"/>
          </a:xfrm>
          <a:prstGeom prst="rect">
            <a:avLst/>
          </a:prstGeom>
          <a:noFill/>
          <a:ln>
            <a:noFill/>
          </a:ln>
        </p:spPr>
        <p:txBody>
          <a:bodyPr lIns="92915" tIns="92915" rIns="92915" bIns="9291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970937" y="0"/>
            <a:ext cx="3037839" cy="464820"/>
          </a:xfrm>
          <a:prstGeom prst="rect">
            <a:avLst/>
          </a:prstGeom>
          <a:noFill/>
          <a:ln>
            <a:noFill/>
          </a:ln>
        </p:spPr>
        <p:txBody>
          <a:bodyPr lIns="92915" tIns="92915" rIns="92915" bIns="9291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1042" y="4415791"/>
            <a:ext cx="5608319" cy="4183380"/>
          </a:xfrm>
          <a:prstGeom prst="rect">
            <a:avLst/>
          </a:prstGeom>
          <a:noFill/>
          <a:ln>
            <a:noFill/>
          </a:ln>
        </p:spPr>
        <p:txBody>
          <a:bodyPr lIns="92915" tIns="92915" rIns="92915" bIns="9291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1" y="8829967"/>
            <a:ext cx="3037839" cy="464820"/>
          </a:xfrm>
          <a:prstGeom prst="rect">
            <a:avLst/>
          </a:prstGeom>
          <a:noFill/>
          <a:ln>
            <a:noFill/>
          </a:ln>
        </p:spPr>
        <p:txBody>
          <a:bodyPr lIns="92915" tIns="92915" rIns="92915" bIns="9291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970937" y="8829967"/>
            <a:ext cx="3037839" cy="464820"/>
          </a:xfrm>
          <a:prstGeom prst="rect">
            <a:avLst/>
          </a:prstGeom>
          <a:noFill/>
          <a:ln>
            <a:noFill/>
          </a:ln>
        </p:spPr>
        <p:txBody>
          <a:bodyPr lIns="92915" tIns="92915" rIns="92915" bIns="9291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37665811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7500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r>
              <a:rPr lang="en-US" dirty="0" smtClean="0"/>
              <a:t>https://youtu.be/EyMT08mD7Ds</a:t>
            </a:r>
            <a:endParaRPr dirty="0"/>
          </a:p>
        </p:txBody>
      </p:sp>
      <p:sp>
        <p:nvSpPr>
          <p:cNvPr id="205" name="Shape 20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2937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44401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215" name="Shape 21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5559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95" name="Shape 1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2933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2584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765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0889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43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6690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92" name="Shape 9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5710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0255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204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917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7588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endParaRPr/>
          </a:p>
        </p:txBody>
      </p:sp>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6868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701042" y="4415791"/>
            <a:ext cx="5608319" cy="4183380"/>
          </a:xfrm>
          <a:prstGeom prst="rect">
            <a:avLst/>
          </a:prstGeom>
        </p:spPr>
        <p:txBody>
          <a:bodyPr lIns="92915" tIns="92915" rIns="92915" bIns="92915" anchor="ctr" anchorCtr="0">
            <a:noAutofit/>
          </a:bodyPr>
          <a:lstStyle/>
          <a:p>
            <a:r>
              <a:rPr lang="en-US" dirty="0" smtClean="0"/>
              <a:t>https://www.youtube.com/watch?v=3DZbSlkFoSU</a:t>
            </a:r>
            <a:endParaRPr dirty="0"/>
          </a:p>
        </p:txBody>
      </p:sp>
      <p:sp>
        <p:nvSpPr>
          <p:cNvPr id="205" name="Shape 20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554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424230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458209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33686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745561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775451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908304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862963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026141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8914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82794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06596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1.jp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alphaModFix amt="32000"/>
            <a:lum/>
          </a:blip>
          <a:srcRect/>
          <a:stretch>
            <a:fillRect l="-48000" r="-48000"/>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4" r:id="rId3"/>
    <p:sldLayoutId id="2147483655" r:id="rId4"/>
    <p:sldLayoutId id="2147483656" r:id="rId5"/>
    <p:sldLayoutId id="2147483657" r:id="rId6"/>
    <p:sldLayoutId id="2147483658"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l="-48000" r="-48000"/>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26203056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support.microsoft.com/kb/30068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livestrong.com/article/164203-effects-of-video-games-on-the-brain/" TargetMode="External"/><Relationship Id="rId2" Type="http://schemas.openxmlformats.org/officeDocument/2006/relationships/hyperlink" Target="http://www.cheatsheet.com/technology/how-to-make-playing-video-games-a-slightly-healthier-habit.html/?a=viewal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cheatsheet.com/technology/how-to-make-playing-video-games-a-slightly-healthier-habit.html/?a=viewall" TargetMode="Externa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hyperlink" Target="http://www.livestrong.com/article/164203-effects-of-video-games-on-the-brain/" TargetMode="Externa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search?rlz=1C1CHFX_enUS507&amp;oq=credibility&amp;sugexp=chrome,mod=0&amp;sourceid=chrome&amp;ie=UTF-8&amp;q=credibility&amp;safe=active#hl=en&amp;safe=active&amp;rlz=1C1CHFX_enUS507&amp;sclient=psy-ab&amp;q=define:+credibility&amp;oq=define:+credibility&amp;gs_l=serp.3...4426.5384.0.5567.8.8.0.0.0.6.187.989.0j7.7.0.les%3B..0.0...1c.1.gcH2UsFheZc&amp;pbx=1&amp;fp=1&amp;bpcl=35466521&amp;biw=1280&amp;bih=923&amp;bav=on.2,or.r_gc.r_pw.r_cp.r_qf.&amp;cad=b&amp;sei=6pSNUL2WConk9ATH64GYD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457199" y="76200"/>
            <a:ext cx="81533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dirty="0" smtClean="0">
                <a:solidFill>
                  <a:schemeClr val="dk1"/>
                </a:solidFill>
              </a:rPr>
              <a:t>Start-Up - Discussion</a:t>
            </a:r>
            <a:endParaRPr lang="en-US" sz="3600" b="1" dirty="0">
              <a:solidFill>
                <a:schemeClr val="dk1"/>
              </a:solidFill>
            </a:endParaRPr>
          </a:p>
        </p:txBody>
      </p:sp>
      <p:sp>
        <p:nvSpPr>
          <p:cNvPr id="99" name="Shape 99"/>
          <p:cNvSpPr txBox="1"/>
          <p:nvPr/>
        </p:nvSpPr>
        <p:spPr>
          <a:xfrm>
            <a:off x="228598" y="914400"/>
            <a:ext cx="8610599" cy="5733947"/>
          </a:xfrm>
          <a:prstGeom prst="rect">
            <a:avLst/>
          </a:prstGeom>
          <a:noFill/>
          <a:ln>
            <a:noFill/>
          </a:ln>
        </p:spPr>
        <p:txBody>
          <a:bodyPr lIns="91425" tIns="45700" rIns="91425" bIns="45700" anchor="t" anchorCtr="0">
            <a:noAutofit/>
          </a:bodyPr>
          <a:lstStyle/>
          <a:p>
            <a:pPr lvl="0" algn="ctr">
              <a:buSzPct val="25000"/>
            </a:pPr>
            <a:r>
              <a:rPr lang="en-US" sz="2800" b="1" dirty="0">
                <a:solidFill>
                  <a:schemeClr val="dk1"/>
                </a:solidFill>
                <a:latin typeface="Calibri"/>
                <a:ea typeface="Calibri"/>
                <a:cs typeface="Calibri"/>
                <a:sym typeface="Calibri"/>
              </a:rPr>
              <a:t>In your triads, discuss the following:</a:t>
            </a:r>
          </a:p>
          <a:p>
            <a:pPr algn="ctr"/>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a:solidFill>
                  <a:schemeClr val="tx1"/>
                </a:solidFill>
                <a:latin typeface="Calibri"/>
                <a:ea typeface="Calibri"/>
                <a:cs typeface="Calibri"/>
                <a:sym typeface="Calibri"/>
              </a:rPr>
              <a:t>Have you ever been lied to? How did it make you feel? When you found out the truth, did it change how you viewed the person who lied to you</a:t>
            </a:r>
            <a:r>
              <a:rPr lang="en-US" sz="3600" b="1" i="0" u="none" strike="noStrike" cap="none" baseline="0" dirty="0" smtClean="0">
                <a:solidFill>
                  <a:schemeClr val="tx1"/>
                </a:solidFill>
                <a:latin typeface="Calibri"/>
                <a:ea typeface="Calibri"/>
                <a:cs typeface="Calibri"/>
                <a:sym typeface="Calibri"/>
              </a:rPr>
              <a:t>?</a:t>
            </a:r>
            <a:endParaRPr lang="en-US" sz="3600" b="1" i="0" u="none" strike="noStrike" cap="none" baseline="0" dirty="0">
              <a:solidFill>
                <a:schemeClr val="tx1"/>
              </a:solidFill>
              <a:latin typeface="Calibri"/>
              <a:ea typeface="Calibri"/>
              <a:cs typeface="Calibri"/>
              <a:sym typeface="Calibri"/>
            </a:endParaRPr>
          </a:p>
          <a:p>
            <a:pPr algn="ctr"/>
            <a:endParaRPr lang="en-US" sz="2800" b="1" i="0" u="none" strike="noStrike" cap="none" baseline="0" dirty="0">
              <a:solidFill>
                <a:srgbClr val="4F6128"/>
              </a:solidFill>
              <a:latin typeface="Calibri"/>
              <a:ea typeface="Calibri"/>
              <a:cs typeface="Calibri"/>
              <a:sym typeface="Calibri"/>
            </a:endParaRPr>
          </a:p>
          <a:p>
            <a:pPr algn="ctr"/>
            <a:endParaRPr lang="en-US" sz="2800" b="1" i="0" u="none" strike="noStrike" cap="none" baseline="0" dirty="0">
              <a:solidFill>
                <a:srgbClr val="4F6128"/>
              </a:solidFill>
              <a:latin typeface="Calibri"/>
              <a:ea typeface="Calibri"/>
              <a:cs typeface="Calibri"/>
              <a:sym typeface="Calibri"/>
            </a:endParaRPr>
          </a:p>
        </p:txBody>
      </p:sp>
      <p:sp>
        <p:nvSpPr>
          <p:cNvPr id="2" name="TextBox 1"/>
          <p:cNvSpPr txBox="1"/>
          <p:nvPr/>
        </p:nvSpPr>
        <p:spPr>
          <a:xfrm>
            <a:off x="7543800" y="248597"/>
            <a:ext cx="896399" cy="400110"/>
          </a:xfrm>
          <a:prstGeom prst="rect">
            <a:avLst/>
          </a:prstGeom>
          <a:noFill/>
        </p:spPr>
        <p:txBody>
          <a:bodyPr wrap="none" rtlCol="0">
            <a:spAutoFit/>
          </a:bodyPr>
          <a:lstStyle/>
          <a:p>
            <a:r>
              <a:rPr lang="en-US" sz="2000" b="1" dirty="0" smtClean="0"/>
              <a:t>1/9/18</a:t>
            </a:r>
            <a:endParaRPr lang="en-US" sz="2000" b="1"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9">
                                            <p:txEl>
                                              <p:pRg st="2" end="2"/>
                                            </p:txEl>
                                          </p:spTgt>
                                        </p:tgtEl>
                                        <p:attrNameLst>
                                          <p:attrName>style.visibility</p:attrName>
                                        </p:attrNameLst>
                                      </p:cBhvr>
                                      <p:to>
                                        <p:strVal val="visible"/>
                                      </p:to>
                                    </p:set>
                                    <p:anim calcmode="lin" valueType="num">
                                      <p:cBhvr additive="base">
                                        <p:cTn id="7"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868363"/>
          </a:xfrm>
        </p:spPr>
        <p:txBody>
          <a:bodyPr/>
          <a:lstStyle/>
          <a:p>
            <a:r>
              <a:rPr lang="en-US" b="1" dirty="0"/>
              <a:t>Evaluating </a:t>
            </a:r>
            <a:r>
              <a:rPr lang="en-US" b="1" dirty="0" smtClean="0"/>
              <a:t>Sources</a:t>
            </a:r>
            <a:endParaRPr lang="en-US" b="1" dirty="0"/>
          </a:p>
        </p:txBody>
      </p:sp>
      <p:sp>
        <p:nvSpPr>
          <p:cNvPr id="5" name="Text Placeholder 4"/>
          <p:cNvSpPr>
            <a:spLocks noGrp="1"/>
          </p:cNvSpPr>
          <p:nvPr>
            <p:ph type="body" idx="1"/>
          </p:nvPr>
        </p:nvSpPr>
        <p:spPr>
          <a:xfrm>
            <a:off x="304800" y="1295400"/>
            <a:ext cx="8499475" cy="4906963"/>
          </a:xfrm>
        </p:spPr>
        <p:txBody>
          <a:bodyPr/>
          <a:lstStyle/>
          <a:p>
            <a:r>
              <a:rPr lang="en-US" b="1" dirty="0"/>
              <a:t>You should ALWAYS determine a source's credibility BEFORE using it. </a:t>
            </a:r>
          </a:p>
          <a:p>
            <a:endParaRPr lang="en-US" b="1" dirty="0"/>
          </a:p>
          <a:p>
            <a:r>
              <a:rPr lang="en-US" b="1" dirty="0"/>
              <a:t>Do not waste your time on a source that makes your research questionable!</a:t>
            </a:r>
          </a:p>
          <a:p>
            <a:endParaRPr lang="en-US" dirty="0"/>
          </a:p>
        </p:txBody>
      </p:sp>
    </p:spTree>
    <p:extLst>
      <p:ext uri="{BB962C8B-B14F-4D97-AF65-F5344CB8AC3E}">
        <p14:creationId xmlns:p14="http://schemas.microsoft.com/office/powerpoint/2010/main" val="15533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201" name="Shape 201"/>
          <p:cNvSpPr txBox="1"/>
          <p:nvPr/>
        </p:nvSpPr>
        <p:spPr>
          <a:xfrm>
            <a:off x="380999" y="1066800"/>
            <a:ext cx="8229599" cy="5638800"/>
          </a:xfrm>
          <a:prstGeom prst="rect">
            <a:avLst/>
          </a:prstGeom>
          <a:noFill/>
          <a:ln>
            <a:noFill/>
          </a:ln>
        </p:spPr>
        <p:txBody>
          <a:bodyPr lIns="91425" tIns="45700" rIns="91425" bIns="45700" anchor="t" anchorCtr="0">
            <a:noAutofit/>
          </a:bodyPr>
          <a:lstStyle/>
          <a:p>
            <a:pPr algn="ctr">
              <a:buSzPct val="25000"/>
            </a:pPr>
            <a:r>
              <a:rPr lang="en-US" sz="3200" b="1" dirty="0" smtClean="0"/>
              <a:t>So what steps can you take to ensure you are using a credible source?</a:t>
            </a:r>
          </a:p>
          <a:p>
            <a:pPr algn="ctr">
              <a:buSzPct val="25000"/>
            </a:pPr>
            <a:endParaRPr lang="en-US" sz="1200" dirty="0" smtClean="0"/>
          </a:p>
          <a:p>
            <a:pPr algn="ctr">
              <a:buSzPct val="25000"/>
            </a:pPr>
            <a:endParaRPr lang="en-US" sz="1200" dirty="0"/>
          </a:p>
          <a:p>
            <a:pPr algn="ctr">
              <a:buSzPct val="25000"/>
            </a:pPr>
            <a:r>
              <a:rPr lang="en-US" sz="2800" b="1" dirty="0" smtClean="0"/>
              <a:t>One way is to use The C.R.A.A.P. METHOD</a:t>
            </a:r>
            <a:endParaRPr lang="en-US" sz="2800" b="1" dirty="0"/>
          </a:p>
          <a:p>
            <a:pPr algn="ctr">
              <a:buSzPct val="25000"/>
            </a:pPr>
            <a:endParaRPr lang="en-US" sz="1200" b="1" dirty="0"/>
          </a:p>
          <a:p>
            <a:pPr algn="ctr">
              <a:buSzPct val="25000"/>
            </a:pPr>
            <a:endParaRPr lang="en-US" sz="3600" b="1" dirty="0" smtClean="0"/>
          </a:p>
          <a:p>
            <a:pPr algn="ctr">
              <a:buSzPct val="25000"/>
            </a:pPr>
            <a:r>
              <a:rPr lang="en-US" sz="3600" b="1" dirty="0" smtClean="0"/>
              <a:t>Please complete the </a:t>
            </a:r>
            <a:r>
              <a:rPr lang="en-US" sz="3600" b="1" dirty="0" err="1" smtClean="0"/>
              <a:t>notetaking</a:t>
            </a:r>
            <a:r>
              <a:rPr lang="en-US" sz="3600" b="1" dirty="0" smtClean="0"/>
              <a:t> handout as you watch this next video – you will be asked to use this method to evaluate </a:t>
            </a:r>
            <a:r>
              <a:rPr lang="en-US" sz="3600" b="1" dirty="0"/>
              <a:t>sources. </a:t>
            </a:r>
            <a:endParaRPr lang="en-US" sz="3600" b="1" dirty="0" smtClean="0"/>
          </a:p>
          <a:p>
            <a:pPr algn="r">
              <a:buSzPct val="25000"/>
            </a:pPr>
            <a:endParaRPr lang="en-US" sz="3600" dirty="0"/>
          </a:p>
        </p:txBody>
      </p:sp>
      <p:sp>
        <p:nvSpPr>
          <p:cNvPr id="3" name="TextBox 2"/>
          <p:cNvSpPr txBox="1"/>
          <p:nvPr/>
        </p:nvSpPr>
        <p:spPr>
          <a:xfrm>
            <a:off x="533400" y="228600"/>
            <a:ext cx="8077199" cy="646331"/>
          </a:xfrm>
          <a:prstGeom prst="rect">
            <a:avLst/>
          </a:prstGeom>
          <a:noFill/>
        </p:spPr>
        <p:txBody>
          <a:bodyPr wrap="square" rtlCol="0">
            <a:spAutoFit/>
          </a:bodyPr>
          <a:lstStyle/>
          <a:p>
            <a:pPr algn="ctr"/>
            <a:r>
              <a:rPr lang="en-US" sz="3600" b="1" dirty="0" smtClean="0"/>
              <a:t>Evaluating Sources</a:t>
            </a:r>
            <a:endParaRPr lang="en-US" sz="3600" b="1" dirty="0"/>
          </a:p>
        </p:txBody>
      </p:sp>
    </p:spTree>
    <p:extLst>
      <p:ext uri="{BB962C8B-B14F-4D97-AF65-F5344CB8AC3E}">
        <p14:creationId xmlns:p14="http://schemas.microsoft.com/office/powerpoint/2010/main" val="176651403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xEl>
                                              <p:pRg st="0" end="0"/>
                                            </p:txEl>
                                          </p:spTgt>
                                        </p:tgtEl>
                                        <p:attrNameLst>
                                          <p:attrName>style.visibility</p:attrName>
                                        </p:attrNameLst>
                                      </p:cBhvr>
                                      <p:to>
                                        <p:strVal val="visible"/>
                                      </p:to>
                                    </p:set>
                                    <p:anim calcmode="lin" valueType="num">
                                      <p:cBhvr additive="base">
                                        <p:cTn id="7" dur="500" fill="hold"/>
                                        <p:tgtEl>
                                          <p:spTgt spid="2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1">
                                            <p:txEl>
                                              <p:pRg st="3" end="3"/>
                                            </p:txEl>
                                          </p:spTgt>
                                        </p:tgtEl>
                                        <p:attrNameLst>
                                          <p:attrName>style.visibility</p:attrName>
                                        </p:attrNameLst>
                                      </p:cBhvr>
                                      <p:to>
                                        <p:strVal val="visible"/>
                                      </p:to>
                                    </p:set>
                                    <p:anim calcmode="lin" valueType="num">
                                      <p:cBhvr additive="base">
                                        <p:cTn id="13" dur="500" fill="hold"/>
                                        <p:tgtEl>
                                          <p:spTgt spid="20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1">
                                            <p:txEl>
                                              <p:pRg st="6" end="6"/>
                                            </p:txEl>
                                          </p:spTgt>
                                        </p:tgtEl>
                                        <p:attrNameLst>
                                          <p:attrName>style.visibility</p:attrName>
                                        </p:attrNameLst>
                                      </p:cBhvr>
                                      <p:to>
                                        <p:strVal val="visible"/>
                                      </p:to>
                                    </p:set>
                                    <p:anim calcmode="lin" valueType="num">
                                      <p:cBhvr additive="base">
                                        <p:cTn id="19" dur="500" fill="hold"/>
                                        <p:tgtEl>
                                          <p:spTgt spid="20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b="1" dirty="0" smtClean="0"/>
              <a:t>Let’s do a Quick Review</a:t>
            </a:r>
            <a:endParaRPr lang="en-US" b="1" dirty="0"/>
          </a:p>
        </p:txBody>
      </p:sp>
      <p:sp>
        <p:nvSpPr>
          <p:cNvPr id="3" name="Text Placeholder 2"/>
          <p:cNvSpPr>
            <a:spLocks noGrp="1"/>
          </p:cNvSpPr>
          <p:nvPr>
            <p:ph type="body" idx="1"/>
          </p:nvPr>
        </p:nvSpPr>
        <p:spPr>
          <a:xfrm>
            <a:off x="38100" y="609600"/>
            <a:ext cx="8991600" cy="4525963"/>
          </a:xfrm>
        </p:spPr>
        <p:txBody>
          <a:bodyPr/>
          <a:lstStyle/>
          <a:p>
            <a:pPr marL="120650" indent="0">
              <a:buNone/>
            </a:pPr>
            <a:r>
              <a:rPr lang="en-US" b="1" dirty="0" smtClean="0"/>
              <a:t>1-</a:t>
            </a:r>
            <a:r>
              <a:rPr lang="en-US" dirty="0" smtClean="0"/>
              <a:t> _</a:t>
            </a:r>
            <a:r>
              <a:rPr lang="en-US" b="1" u="sng" dirty="0" smtClean="0"/>
              <a:t>CURRENCY</a:t>
            </a:r>
            <a:r>
              <a:rPr lang="en-US" dirty="0"/>
              <a:t>____________________. When was the information ___</a:t>
            </a:r>
            <a:r>
              <a:rPr lang="en-US" b="1" u="sng" dirty="0"/>
              <a:t>PUBLISHED</a:t>
            </a:r>
            <a:r>
              <a:rPr lang="en-US" dirty="0"/>
              <a:t>____________, __</a:t>
            </a:r>
            <a:r>
              <a:rPr lang="en-US" b="1" u="sng" dirty="0"/>
              <a:t>EDITED</a:t>
            </a:r>
            <a:r>
              <a:rPr lang="en-US" dirty="0"/>
              <a:t>___________________, and/or ___</a:t>
            </a:r>
            <a:r>
              <a:rPr lang="en-US" b="1" u="sng" dirty="0"/>
              <a:t>REVISED</a:t>
            </a:r>
            <a:r>
              <a:rPr lang="en-US" dirty="0" smtClean="0"/>
              <a:t>____________________?</a:t>
            </a:r>
          </a:p>
          <a:p>
            <a:pPr marL="120650" indent="0">
              <a:buNone/>
            </a:pPr>
            <a:endParaRPr lang="en-US" dirty="0"/>
          </a:p>
          <a:p>
            <a:pPr marL="120650" lvl="0" indent="0">
              <a:buNone/>
            </a:pPr>
            <a:r>
              <a:rPr lang="en-US" b="1" dirty="0" smtClean="0"/>
              <a:t>2- R</a:t>
            </a:r>
            <a:r>
              <a:rPr lang="en-US" dirty="0" smtClean="0"/>
              <a:t> </a:t>
            </a:r>
            <a:r>
              <a:rPr lang="en-US" dirty="0"/>
              <a:t>is for __</a:t>
            </a:r>
            <a:r>
              <a:rPr lang="en-US" b="1" u="sng" dirty="0"/>
              <a:t>RELEVANCE</a:t>
            </a:r>
            <a:r>
              <a:rPr lang="en-US" dirty="0"/>
              <a:t>____________________. Does it provide a __</a:t>
            </a:r>
            <a:r>
              <a:rPr lang="en-US" b="1" u="sng" dirty="0"/>
              <a:t>SUPERFICIAL</a:t>
            </a:r>
            <a:r>
              <a:rPr lang="en-US" dirty="0"/>
              <a:t>______ treatment or a detailed __</a:t>
            </a:r>
            <a:r>
              <a:rPr lang="en-US" b="1" u="sng" dirty="0"/>
              <a:t>ANALYSIS</a:t>
            </a:r>
            <a:r>
              <a:rPr lang="en-US" dirty="0" smtClean="0"/>
              <a:t>________?Is </a:t>
            </a:r>
            <a:r>
              <a:rPr lang="en-US" dirty="0"/>
              <a:t>the information ____</a:t>
            </a:r>
            <a:r>
              <a:rPr lang="en-US" b="1" u="sng" dirty="0"/>
              <a:t>RELATED</a:t>
            </a:r>
            <a:r>
              <a:rPr lang="en-US" dirty="0"/>
              <a:t>_______ and relevant to your topic? Is the ___</a:t>
            </a:r>
            <a:r>
              <a:rPr lang="en-US" b="1" u="sng" dirty="0"/>
              <a:t>READERSHIP</a:t>
            </a:r>
            <a:r>
              <a:rPr lang="en-US" dirty="0"/>
              <a:t>___________ level appropriate</a:t>
            </a:r>
            <a:r>
              <a:rPr lang="en-US" dirty="0" smtClean="0"/>
              <a:t>?</a:t>
            </a:r>
            <a:endParaRPr lang="en-US" dirty="0"/>
          </a:p>
        </p:txBody>
      </p:sp>
    </p:spTree>
    <p:extLst>
      <p:ext uri="{BB962C8B-B14F-4D97-AF65-F5344CB8AC3E}">
        <p14:creationId xmlns:p14="http://schemas.microsoft.com/office/powerpoint/2010/main" val="292531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2400"/>
            <a:ext cx="8839200" cy="6477000"/>
          </a:xfrm>
        </p:spPr>
        <p:txBody>
          <a:bodyPr/>
          <a:lstStyle/>
          <a:p>
            <a:pPr lvl="0"/>
            <a:endParaRPr lang="en-US" b="1" dirty="0" smtClean="0"/>
          </a:p>
          <a:p>
            <a:pPr lvl="0"/>
            <a:r>
              <a:rPr lang="en-US" b="1" dirty="0" smtClean="0"/>
              <a:t>A</a:t>
            </a:r>
            <a:r>
              <a:rPr lang="en-US" dirty="0" smtClean="0"/>
              <a:t> </a:t>
            </a:r>
            <a:r>
              <a:rPr lang="en-US" dirty="0"/>
              <a:t>is for </a:t>
            </a:r>
            <a:r>
              <a:rPr lang="en-US" dirty="0" smtClean="0"/>
              <a:t>_</a:t>
            </a:r>
            <a:r>
              <a:rPr lang="en-US" b="1" u="sng" dirty="0"/>
              <a:t>AUTHORITY</a:t>
            </a:r>
            <a:r>
              <a:rPr lang="en-US" dirty="0" smtClean="0"/>
              <a:t>_.  </a:t>
            </a:r>
            <a:r>
              <a:rPr lang="en-US" dirty="0"/>
              <a:t>Who are the ___</a:t>
            </a:r>
            <a:r>
              <a:rPr lang="en-US" b="1" u="sng" dirty="0"/>
              <a:t>AUTHORS</a:t>
            </a:r>
            <a:r>
              <a:rPr lang="en-US" dirty="0" smtClean="0"/>
              <a:t>_ </a:t>
            </a:r>
            <a:r>
              <a:rPr lang="en-US" dirty="0"/>
              <a:t>and/or __</a:t>
            </a:r>
            <a:r>
              <a:rPr lang="en-US" b="1" u="sng" dirty="0"/>
              <a:t>EDITORS</a:t>
            </a:r>
            <a:r>
              <a:rPr lang="en-US" dirty="0" smtClean="0"/>
              <a:t>_ </a:t>
            </a:r>
            <a:r>
              <a:rPr lang="en-US" dirty="0"/>
              <a:t>and what are their __</a:t>
            </a:r>
            <a:r>
              <a:rPr lang="en-US" b="1" u="sng" dirty="0" smtClean="0"/>
              <a:t>CREDENTIALS</a:t>
            </a:r>
            <a:r>
              <a:rPr lang="en-US" dirty="0" smtClean="0"/>
              <a:t>_? </a:t>
            </a:r>
          </a:p>
          <a:p>
            <a:pPr lvl="0"/>
            <a:endParaRPr lang="en-US" dirty="0"/>
          </a:p>
          <a:p>
            <a:pPr lvl="0"/>
            <a:r>
              <a:rPr lang="en-US" b="1" dirty="0"/>
              <a:t>A</a:t>
            </a:r>
            <a:r>
              <a:rPr lang="en-US" dirty="0"/>
              <a:t> is for </a:t>
            </a:r>
            <a:r>
              <a:rPr lang="en-US" dirty="0" smtClean="0"/>
              <a:t>_</a:t>
            </a:r>
            <a:r>
              <a:rPr lang="en-US" b="1" u="sng" dirty="0"/>
              <a:t>ACCURACY</a:t>
            </a:r>
            <a:r>
              <a:rPr lang="en-US" dirty="0" smtClean="0"/>
              <a:t>_. </a:t>
            </a:r>
            <a:r>
              <a:rPr lang="en-US" dirty="0"/>
              <a:t>Does the source match your </a:t>
            </a:r>
            <a:r>
              <a:rPr lang="en-US" b="1" u="sng" dirty="0" err="1" smtClean="0"/>
              <a:t>UNDERSTANDING</a:t>
            </a:r>
            <a:r>
              <a:rPr lang="en-US" dirty="0" err="1" smtClean="0"/>
              <a:t>_of</a:t>
            </a:r>
            <a:r>
              <a:rPr lang="en-US" dirty="0" smtClean="0"/>
              <a:t> </a:t>
            </a:r>
            <a:r>
              <a:rPr lang="en-US" dirty="0"/>
              <a:t>the topic? Can you </a:t>
            </a:r>
            <a:r>
              <a:rPr lang="en-US" dirty="0" smtClean="0"/>
              <a:t>_</a:t>
            </a:r>
            <a:r>
              <a:rPr lang="en-US" b="1" u="sng" dirty="0" smtClean="0"/>
              <a:t>VERIFY_</a:t>
            </a:r>
            <a:r>
              <a:rPr lang="en-US" dirty="0" smtClean="0"/>
              <a:t> </a:t>
            </a:r>
            <a:r>
              <a:rPr lang="en-US" dirty="0"/>
              <a:t>the claims in other sources? NEVER rely on just one source! Is there a </a:t>
            </a:r>
            <a:r>
              <a:rPr lang="en-US" dirty="0" smtClean="0"/>
              <a:t>_</a:t>
            </a:r>
            <a:r>
              <a:rPr lang="en-US" b="1" u="sng" dirty="0"/>
              <a:t>BIBLIOGRAPHY</a:t>
            </a:r>
            <a:r>
              <a:rPr lang="en-US" dirty="0" smtClean="0"/>
              <a:t>_ </a:t>
            </a:r>
            <a:r>
              <a:rPr lang="en-US" dirty="0"/>
              <a:t>or list of works cited?</a:t>
            </a:r>
          </a:p>
          <a:p>
            <a:endParaRPr lang="en-US" dirty="0"/>
          </a:p>
        </p:txBody>
      </p:sp>
    </p:spTree>
    <p:extLst>
      <p:ext uri="{BB962C8B-B14F-4D97-AF65-F5344CB8AC3E}">
        <p14:creationId xmlns:p14="http://schemas.microsoft.com/office/powerpoint/2010/main" val="224770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299" y="762000"/>
            <a:ext cx="8915400" cy="5973763"/>
          </a:xfrm>
        </p:spPr>
        <p:txBody>
          <a:bodyPr/>
          <a:lstStyle/>
          <a:p>
            <a:pPr lvl="0"/>
            <a:r>
              <a:rPr lang="en-US" b="1" dirty="0"/>
              <a:t>P</a:t>
            </a:r>
            <a:r>
              <a:rPr lang="en-US" dirty="0"/>
              <a:t> is for __</a:t>
            </a:r>
            <a:r>
              <a:rPr lang="en-US" b="1" u="sng" dirty="0"/>
              <a:t>PURPOSE</a:t>
            </a:r>
            <a:r>
              <a:rPr lang="en-US" dirty="0" smtClean="0"/>
              <a:t>_. </a:t>
            </a:r>
            <a:r>
              <a:rPr lang="en-US" dirty="0"/>
              <a:t>Is the </a:t>
            </a:r>
            <a:r>
              <a:rPr lang="en-US" dirty="0" smtClean="0"/>
              <a:t>_</a:t>
            </a:r>
            <a:r>
              <a:rPr lang="en-US" b="1" u="sng" dirty="0"/>
              <a:t>PURPOSE</a:t>
            </a:r>
            <a:r>
              <a:rPr lang="en-US" dirty="0" smtClean="0"/>
              <a:t>_ </a:t>
            </a:r>
            <a:r>
              <a:rPr lang="en-US" dirty="0"/>
              <a:t>stated? Is the subject approached from an __</a:t>
            </a:r>
            <a:r>
              <a:rPr lang="en-US" b="1" u="sng" dirty="0"/>
              <a:t>OBJECTIVE</a:t>
            </a:r>
            <a:r>
              <a:rPr lang="en-US" dirty="0"/>
              <a:t>_________ standpoint? If not, what is the author’s _</a:t>
            </a:r>
            <a:r>
              <a:rPr lang="en-US" b="1" u="sng" dirty="0"/>
              <a:t>BIAS</a:t>
            </a:r>
            <a:r>
              <a:rPr lang="en-US" dirty="0" smtClean="0"/>
              <a:t>_ </a:t>
            </a:r>
            <a:r>
              <a:rPr lang="en-US" dirty="0"/>
              <a:t>and how might it __</a:t>
            </a:r>
            <a:r>
              <a:rPr lang="en-US" b="1" u="sng" dirty="0"/>
              <a:t>INFLUENCE</a:t>
            </a:r>
            <a:r>
              <a:rPr lang="en-US" dirty="0" smtClean="0"/>
              <a:t>_ </a:t>
            </a:r>
            <a:r>
              <a:rPr lang="en-US" dirty="0"/>
              <a:t>the information presented?</a:t>
            </a:r>
          </a:p>
          <a:p>
            <a:pPr marL="120650" indent="0">
              <a:buNone/>
            </a:pPr>
            <a:endParaRPr lang="en-US" dirty="0"/>
          </a:p>
          <a:p>
            <a:r>
              <a:rPr lang="en-US" dirty="0"/>
              <a:t>Using these criteria to </a:t>
            </a:r>
            <a:r>
              <a:rPr lang="en-US" b="1" u="sng" dirty="0"/>
              <a:t>C</a:t>
            </a:r>
            <a:r>
              <a:rPr lang="en-US" b="1" u="sng" dirty="0" smtClean="0"/>
              <a:t>RITICALLY</a:t>
            </a:r>
            <a:r>
              <a:rPr lang="en-US" dirty="0" smtClean="0"/>
              <a:t>_  </a:t>
            </a:r>
            <a:r>
              <a:rPr lang="en-US" dirty="0"/>
              <a:t>__</a:t>
            </a:r>
            <a:r>
              <a:rPr lang="en-US" b="1" u="sng" dirty="0"/>
              <a:t>EVALUATE</a:t>
            </a:r>
            <a:r>
              <a:rPr lang="en-US" dirty="0" smtClean="0"/>
              <a:t>_ </a:t>
            </a:r>
            <a:r>
              <a:rPr lang="en-US" dirty="0"/>
              <a:t>sources of information will help to ensure that you’re only using QUALITY SOURCES of information!</a:t>
            </a:r>
          </a:p>
          <a:p>
            <a:endParaRPr lang="en-US" dirty="0"/>
          </a:p>
        </p:txBody>
      </p:sp>
    </p:spTree>
    <p:extLst>
      <p:ext uri="{BB962C8B-B14F-4D97-AF65-F5344CB8AC3E}">
        <p14:creationId xmlns:p14="http://schemas.microsoft.com/office/powerpoint/2010/main" val="170831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5" name="TextBox 4"/>
          <p:cNvSpPr txBox="1"/>
          <p:nvPr/>
        </p:nvSpPr>
        <p:spPr>
          <a:xfrm>
            <a:off x="304800" y="152400"/>
            <a:ext cx="8458200" cy="646331"/>
          </a:xfrm>
          <a:prstGeom prst="rect">
            <a:avLst/>
          </a:prstGeom>
          <a:noFill/>
        </p:spPr>
        <p:txBody>
          <a:bodyPr wrap="square" rtlCol="0">
            <a:spAutoFit/>
          </a:bodyPr>
          <a:lstStyle/>
          <a:p>
            <a:pPr algn="ctr"/>
            <a:r>
              <a:rPr lang="en-US" sz="3600" b="1" dirty="0" smtClean="0"/>
              <a:t>C.R.A.A.P. FORM</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2700921502"/>
              </p:ext>
            </p:extLst>
          </p:nvPr>
        </p:nvGraphicFramePr>
        <p:xfrm>
          <a:off x="152400" y="798734"/>
          <a:ext cx="8763000" cy="5830666"/>
        </p:xfrm>
        <a:graphic>
          <a:graphicData uri="http://schemas.openxmlformats.org/drawingml/2006/table">
            <a:tbl>
              <a:tblPr firstRow="1" firstCol="1" bandRow="1"/>
              <a:tblGrid>
                <a:gridCol w="2190750"/>
                <a:gridCol w="2190750"/>
                <a:gridCol w="3390900"/>
                <a:gridCol w="990600"/>
              </a:tblGrid>
              <a:tr h="361925">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Answers/Notes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Usable Source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 or 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69">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CURRENCY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When was the information published, edited, or revised?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414">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RELEVANCE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How is it related to your topic? Does it give enough detail? Is the reading level appropriate?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69">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is unique about the site? Does it offer something others do not?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69">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Would you get better information in a book? An encyclopedia?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25">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AUTHORITY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is/are the author(s) or editor(s)?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449">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are their credentials?</a:t>
                      </a:r>
                      <a:b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a:b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658">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ACCURACY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Can you verify claims made by the source? Does it provide citations, references or a bibliography/work cited?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449">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are the authors documented sources?</a:t>
                      </a:r>
                      <a:b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a:b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25">
                <a:tc>
                  <a:txBody>
                    <a:bodyPr/>
                    <a:lstStyle/>
                    <a:p>
                      <a:pPr marL="0" marR="0" algn="ctr">
                        <a:lnSpc>
                          <a:spcPct val="107000"/>
                        </a:lnSpc>
                        <a:spcBef>
                          <a:spcPts val="0"/>
                        </a:spcBef>
                        <a:spcAft>
                          <a:spcPts val="0"/>
                        </a:spcAft>
                      </a:pPr>
                      <a:r>
                        <a:rPr lang="en-US" sz="6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PURPOSE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 the purpose of the article/source stated?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414">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 the subject approached objectively? If not, what is the author’s bias?</a:t>
                      </a:r>
                      <a:b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How do you know?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700" dirty="0">
                        <a:effectLst/>
                        <a:latin typeface="Calibri" panose="020F0502020204030204" pitchFamily="34" charset="0"/>
                      </a:endParaRPr>
                    </a:p>
                  </a:txBody>
                  <a:tcPr marL="39369" marR="39369" marT="39369" marB="393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8229600" cy="1143000"/>
          </a:xfrm>
        </p:spPr>
        <p:txBody>
          <a:bodyPr/>
          <a:lstStyle/>
          <a:p>
            <a:r>
              <a:rPr lang="en-US" b="1" dirty="0" smtClean="0"/>
              <a:t>Let’s Practice</a:t>
            </a:r>
            <a:endParaRPr lang="en-US" b="1" dirty="0"/>
          </a:p>
        </p:txBody>
      </p:sp>
      <p:sp>
        <p:nvSpPr>
          <p:cNvPr id="5" name="Text Placeholder 4"/>
          <p:cNvSpPr>
            <a:spLocks noGrp="1"/>
          </p:cNvSpPr>
          <p:nvPr>
            <p:ph type="body" idx="1"/>
          </p:nvPr>
        </p:nvSpPr>
        <p:spPr>
          <a:xfrm>
            <a:off x="152400" y="1212106"/>
            <a:ext cx="8229600" cy="4525963"/>
          </a:xfrm>
        </p:spPr>
        <p:txBody>
          <a:bodyPr/>
          <a:lstStyle/>
          <a:p>
            <a:r>
              <a:rPr lang="en-US" sz="4000" b="1" dirty="0" smtClean="0"/>
              <a:t>You have saved your hard earned money and now you’re ready to buy your first new car – What step do you take next?</a:t>
            </a:r>
          </a:p>
        </p:txBody>
      </p:sp>
      <p:pic>
        <p:nvPicPr>
          <p:cNvPr id="5123" name="Picture 3" descr="C:\Users\echiesa.MUHS.000\AppData\Local\Microsoft\Windows\Temporary Internet Files\Content.IE5\5RDVJRKR\MP9004031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557268"/>
            <a:ext cx="4819600" cy="322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255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685800"/>
            <a:ext cx="8839200" cy="5486400"/>
          </a:xfrm>
        </p:spPr>
        <p:txBody>
          <a:bodyPr/>
          <a:lstStyle/>
          <a:p>
            <a:r>
              <a:rPr lang="en-US" sz="3600" b="1" dirty="0" smtClean="0"/>
              <a:t>Do you go directly to the car dealer and buy that car?</a:t>
            </a:r>
          </a:p>
          <a:p>
            <a:r>
              <a:rPr lang="en-US" sz="3600" b="1" dirty="0" smtClean="0"/>
              <a:t>Would </a:t>
            </a:r>
            <a:r>
              <a:rPr lang="en-US" sz="3600" b="1" dirty="0"/>
              <a:t>you ask a friend or family member that has the same type of car for information/advice?</a:t>
            </a:r>
          </a:p>
          <a:p>
            <a:r>
              <a:rPr lang="en-US" sz="3600" b="1" dirty="0"/>
              <a:t>Would you maybe want to check Consumer reports to find if it really gets the gas mileage it is supposed to? How often it breaks down</a:t>
            </a:r>
            <a:r>
              <a:rPr lang="en-US" sz="3600" b="1" dirty="0" smtClean="0"/>
              <a:t>?</a:t>
            </a:r>
          </a:p>
          <a:p>
            <a:r>
              <a:rPr lang="en-US" sz="3600" b="1" dirty="0" smtClean="0"/>
              <a:t>Something else?</a:t>
            </a:r>
          </a:p>
          <a:p>
            <a:endParaRPr lang="en-US" dirty="0"/>
          </a:p>
          <a:p>
            <a:pPr marL="120650" indent="0">
              <a:buNone/>
            </a:pPr>
            <a:endParaRPr lang="en-US" dirty="0"/>
          </a:p>
        </p:txBody>
      </p:sp>
    </p:spTree>
    <p:extLst>
      <p:ext uri="{BB962C8B-B14F-4D97-AF65-F5344CB8AC3E}">
        <p14:creationId xmlns:p14="http://schemas.microsoft.com/office/powerpoint/2010/main" val="47190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399" y="838200"/>
            <a:ext cx="8810847" cy="5867400"/>
          </a:xfrm>
        </p:spPr>
        <p:txBody>
          <a:bodyPr/>
          <a:lstStyle/>
          <a:p>
            <a:r>
              <a:rPr lang="en-US" sz="3000" b="1" dirty="0" smtClean="0"/>
              <a:t>Currency – Is his information up to date?</a:t>
            </a:r>
          </a:p>
          <a:p>
            <a:r>
              <a:rPr lang="en-US" sz="3000" b="1" dirty="0" smtClean="0"/>
              <a:t>Relevant – Will he give you all the right information to make an informed decision – or just tell you how great the stereo sounds?</a:t>
            </a:r>
          </a:p>
          <a:p>
            <a:r>
              <a:rPr lang="en-US" sz="3000" b="1" dirty="0" smtClean="0"/>
              <a:t>Authority – Is the car dealer an expert? An expert at cars or an expert at sales?</a:t>
            </a:r>
          </a:p>
          <a:p>
            <a:r>
              <a:rPr lang="en-US" sz="3000" b="1" dirty="0" smtClean="0"/>
              <a:t>Accuracy – This is where you should confirm what the salesman tells you by checking other sources</a:t>
            </a:r>
          </a:p>
          <a:p>
            <a:r>
              <a:rPr lang="en-US" sz="3000" b="1" dirty="0" smtClean="0"/>
              <a:t>Purpose – What is the car salesman ultimate goal here? So perhaps a bit of bias might be involved?</a:t>
            </a:r>
            <a:endParaRPr lang="en-US" sz="3000" b="1" dirty="0"/>
          </a:p>
        </p:txBody>
      </p:sp>
      <p:sp>
        <p:nvSpPr>
          <p:cNvPr id="2" name="TextBox 1"/>
          <p:cNvSpPr txBox="1"/>
          <p:nvPr/>
        </p:nvSpPr>
        <p:spPr>
          <a:xfrm>
            <a:off x="152400" y="76200"/>
            <a:ext cx="8839200" cy="646331"/>
          </a:xfrm>
          <a:prstGeom prst="rect">
            <a:avLst/>
          </a:prstGeom>
          <a:noFill/>
        </p:spPr>
        <p:txBody>
          <a:bodyPr wrap="square" rtlCol="0">
            <a:spAutoFit/>
          </a:bodyPr>
          <a:lstStyle/>
          <a:p>
            <a:pPr algn="ctr"/>
            <a:r>
              <a:rPr lang="en-US" sz="3600" b="1" dirty="0" smtClean="0"/>
              <a:t>Let’s Consider </a:t>
            </a:r>
            <a:r>
              <a:rPr lang="en-US" sz="3600" b="1" dirty="0"/>
              <a:t>the </a:t>
            </a:r>
            <a:r>
              <a:rPr lang="en-US" sz="3600" b="1" dirty="0" smtClean="0"/>
              <a:t>Car Dealer</a:t>
            </a:r>
            <a:endParaRPr lang="en-US" sz="3600" b="1" dirty="0"/>
          </a:p>
        </p:txBody>
      </p:sp>
    </p:spTree>
    <p:extLst>
      <p:ext uri="{BB962C8B-B14F-4D97-AF65-F5344CB8AC3E}">
        <p14:creationId xmlns:p14="http://schemas.microsoft.com/office/powerpoint/2010/main" val="317005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91" name="Shape 191"/>
          <p:cNvSpPr txBox="1"/>
          <p:nvPr/>
        </p:nvSpPr>
        <p:spPr>
          <a:xfrm>
            <a:off x="533400" y="76199"/>
            <a:ext cx="8077199" cy="646199"/>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One More Hint</a:t>
            </a:r>
            <a:endParaRPr lang="en-US" sz="3600" b="1" dirty="0">
              <a:solidFill>
                <a:schemeClr val="dk1"/>
              </a:solidFill>
            </a:endParaRPr>
          </a:p>
        </p:txBody>
      </p:sp>
      <p:sp>
        <p:nvSpPr>
          <p:cNvPr id="192" name="Shape 192"/>
          <p:cNvSpPr/>
          <p:nvPr/>
        </p:nvSpPr>
        <p:spPr>
          <a:xfrm>
            <a:off x="361507" y="990600"/>
            <a:ext cx="8382000" cy="5118691"/>
          </a:xfrm>
          <a:prstGeom prst="rect">
            <a:avLst/>
          </a:prstGeom>
          <a:noFill/>
          <a:ln w="25400" cap="flat">
            <a:noFill/>
            <a:prstDash val="solid"/>
            <a:round/>
            <a:headEnd type="none" w="med" len="med"/>
            <a:tailEnd type="none" w="med" len="med"/>
          </a:ln>
        </p:spPr>
        <p:txBody>
          <a:bodyPr lIns="91425" tIns="45700" rIns="91425" bIns="45700" anchor="t" anchorCtr="0">
            <a:noAutofit/>
          </a:bodyPr>
          <a:lstStyle/>
          <a:p>
            <a:pPr marR="0" lvl="0" algn="ctr" rtl="0">
              <a:buSzPct val="25000"/>
            </a:pPr>
            <a:r>
              <a:rPr lang="en-US" sz="3200" b="1" i="0" u="none" strike="noStrike" cap="none" baseline="0" dirty="0" smtClean="0">
                <a:solidFill>
                  <a:schemeClr val="dk1"/>
                </a:solidFill>
                <a:latin typeface="Calibri"/>
                <a:ea typeface="Calibri"/>
                <a:cs typeface="Calibri"/>
                <a:sym typeface="Calibri"/>
              </a:rPr>
              <a:t>CHECK THE</a:t>
            </a:r>
            <a:r>
              <a:rPr lang="en-US" sz="3200" b="1" i="0" u="none" strike="noStrike" cap="none" dirty="0" smtClean="0">
                <a:solidFill>
                  <a:schemeClr val="dk1"/>
                </a:solidFill>
                <a:latin typeface="Calibri"/>
                <a:ea typeface="Calibri"/>
                <a:cs typeface="Calibri"/>
                <a:sym typeface="Calibri"/>
              </a:rPr>
              <a:t> </a:t>
            </a:r>
            <a:r>
              <a:rPr lang="en-US" sz="3200" b="1" i="0" u="sng" strike="noStrike" cap="none" dirty="0" smtClean="0">
                <a:solidFill>
                  <a:schemeClr val="dk1"/>
                </a:solidFill>
                <a:latin typeface="Calibri"/>
                <a:ea typeface="Calibri"/>
                <a:cs typeface="Calibri"/>
                <a:sym typeface="Calibri"/>
              </a:rPr>
              <a:t>TOP-LEVEL DOMAIN NAME</a:t>
            </a:r>
            <a:endParaRPr lang="en-US" sz="3200" b="1" i="0" u="none" strike="noStrike" cap="none" baseline="0" dirty="0" smtClean="0">
              <a:solidFill>
                <a:schemeClr val="dk1"/>
              </a:solidFill>
              <a:latin typeface="Calibri"/>
              <a:ea typeface="Calibri"/>
              <a:cs typeface="Calibri"/>
              <a:sym typeface="Calibri"/>
            </a:endParaRPr>
          </a:p>
          <a:p>
            <a:pPr marL="0" marR="0" lvl="0" indent="0" algn="l" rtl="0">
              <a:buSzPct val="25000"/>
              <a:buNone/>
            </a:pPr>
            <a:r>
              <a:rPr lang="en-US" sz="3200" b="1" i="0" u="none" strike="noStrike" cap="none" baseline="0" dirty="0" smtClean="0">
                <a:solidFill>
                  <a:schemeClr val="dk1"/>
                </a:solidFill>
                <a:latin typeface="Calibri"/>
                <a:ea typeface="Calibri"/>
                <a:cs typeface="Calibri"/>
                <a:sym typeface="Calibri"/>
              </a:rPr>
              <a:t>Definition</a:t>
            </a:r>
            <a:r>
              <a:rPr lang="en-US" sz="3200" b="1" i="0" u="none" strike="noStrike" cap="none" baseline="0" dirty="0">
                <a:solidFill>
                  <a:schemeClr val="dk1"/>
                </a:solidFill>
                <a:latin typeface="Calibri"/>
                <a:ea typeface="Calibri"/>
                <a:cs typeface="Calibri"/>
                <a:sym typeface="Calibri"/>
              </a:rPr>
              <a:t>: </a:t>
            </a:r>
            <a:endParaRPr lang="en-US" sz="3200" b="1" i="0" u="none" strike="noStrike" cap="none" baseline="0" dirty="0" smtClean="0">
              <a:solidFill>
                <a:schemeClr val="dk1"/>
              </a:solidFill>
              <a:latin typeface="Calibri"/>
              <a:ea typeface="Calibri"/>
              <a:cs typeface="Calibri"/>
              <a:sym typeface="Calibri"/>
            </a:endParaRPr>
          </a:p>
          <a:p>
            <a:pPr marL="0" marR="0" lvl="0" indent="0" algn="l" rtl="0">
              <a:buSzPct val="25000"/>
              <a:buNone/>
            </a:pPr>
            <a:r>
              <a:rPr lang="en-US" sz="3200" b="1" i="0" u="none" strike="noStrike" cap="none" baseline="0" dirty="0" smtClean="0">
                <a:solidFill>
                  <a:schemeClr val="dk1"/>
                </a:solidFill>
                <a:latin typeface="Calibri"/>
                <a:ea typeface="Calibri"/>
                <a:cs typeface="Calibri"/>
                <a:sym typeface="Calibri"/>
              </a:rPr>
              <a:t>The </a:t>
            </a:r>
            <a:r>
              <a:rPr lang="en-US" sz="3200" b="1" i="0" u="none" strike="noStrike" cap="none" baseline="0" dirty="0">
                <a:solidFill>
                  <a:schemeClr val="dk1"/>
                </a:solidFill>
                <a:latin typeface="Calibri"/>
                <a:ea typeface="Calibri"/>
                <a:cs typeface="Calibri"/>
                <a:sym typeface="Calibri"/>
              </a:rPr>
              <a:t>rightmost label in a domain name or URL.</a:t>
            </a:r>
          </a:p>
          <a:p>
            <a:endParaRPr lang="en-US" sz="2000" b="1" i="0" u="none" strike="noStrike" cap="none" baseline="0" dirty="0">
              <a:solidFill>
                <a:schemeClr val="dk1"/>
              </a:solidFill>
              <a:latin typeface="Calibri"/>
              <a:ea typeface="Calibri"/>
              <a:cs typeface="Calibri"/>
              <a:sym typeface="Calibri"/>
            </a:endParaRPr>
          </a:p>
          <a:p>
            <a:pPr marL="0" marR="0" lvl="0" indent="0" algn="ctr" rtl="0">
              <a:buSzPct val="25000"/>
              <a:buNone/>
            </a:pPr>
            <a:r>
              <a:rPr lang="en-US" sz="2000" b="1" i="0" u="none" strike="noStrike" cap="none" baseline="0" dirty="0">
                <a:solidFill>
                  <a:schemeClr val="dk1"/>
                </a:solidFill>
                <a:latin typeface="Calibri"/>
                <a:ea typeface="Calibri"/>
                <a:cs typeface="Calibri"/>
                <a:sym typeface="Calibri"/>
              </a:rPr>
              <a:t>Definition Location: </a:t>
            </a:r>
            <a:r>
              <a:rPr lang="en-US" sz="2000" b="1" i="0" u="sng" strike="noStrike" cap="none" baseline="0" dirty="0">
                <a:solidFill>
                  <a:schemeClr val="hlink"/>
                </a:solidFill>
                <a:latin typeface="Calibri"/>
                <a:ea typeface="Calibri"/>
                <a:cs typeface="Calibri"/>
                <a:sym typeface="Calibri"/>
                <a:hlinkClick r:id="rId3"/>
              </a:rPr>
              <a:t>http://support.microsoft.com/kb/300684</a:t>
            </a:r>
            <a:r>
              <a:rPr lang="en-US" sz="2000" b="1" i="0" u="none" strike="noStrike" cap="none" baseline="0" dirty="0">
                <a:solidFill>
                  <a:schemeClr val="dk1"/>
                </a:solidFill>
                <a:latin typeface="Calibri"/>
                <a:ea typeface="Calibri"/>
                <a:cs typeface="Calibri"/>
                <a:sym typeface="Calibri"/>
              </a:rPr>
              <a:t> </a:t>
            </a:r>
          </a:p>
          <a:p>
            <a:endParaRPr lang="en-US" sz="2000" b="1" i="0" u="none" strike="noStrike" cap="none" baseline="0" dirty="0">
              <a:solidFill>
                <a:schemeClr val="dk1"/>
              </a:solidFill>
              <a:latin typeface="Calibri"/>
              <a:ea typeface="Calibri"/>
              <a:cs typeface="Calibri"/>
              <a:sym typeface="Calibri"/>
            </a:endParaRPr>
          </a:p>
          <a:p>
            <a:endParaRPr lang="en-US" sz="2000" b="1" i="0" u="none" strike="noStrike" cap="none" baseline="0" dirty="0">
              <a:solidFill>
                <a:schemeClr val="dk1"/>
              </a:solidFill>
              <a:latin typeface="Calibri"/>
              <a:ea typeface="Calibri"/>
              <a:cs typeface="Calibri"/>
              <a:sym typeface="Calibri"/>
            </a:endParaRPr>
          </a:p>
          <a:p>
            <a:pPr lvl="0">
              <a:buSzPct val="25000"/>
            </a:pPr>
            <a:r>
              <a:rPr lang="en-US" sz="3600" b="1" i="0" u="none" strike="noStrike" cap="none" baseline="0" dirty="0" smtClean="0">
                <a:solidFill>
                  <a:schemeClr val="dk1"/>
                </a:solidFill>
                <a:latin typeface="Calibri"/>
                <a:ea typeface="Calibri"/>
                <a:cs typeface="Calibri"/>
                <a:sym typeface="Calibri"/>
              </a:rPr>
              <a:t>Examples:  .com</a:t>
            </a:r>
            <a:r>
              <a:rPr lang="en-US" sz="3600" b="1" i="0" u="none" strike="noStrike" cap="none" baseline="0" dirty="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r>
              <a:rPr lang="en-US" sz="3600" b="1" dirty="0" err="1">
                <a:solidFill>
                  <a:schemeClr val="dk1"/>
                </a:solidFill>
                <a:latin typeface="Calibri"/>
                <a:ea typeface="Calibri"/>
                <a:cs typeface="Calibri"/>
                <a:sym typeface="Calibri"/>
              </a:rPr>
              <a:t>edu</a:t>
            </a:r>
            <a:r>
              <a:rPr lang="en-US" sz="3600" b="1" dirty="0">
                <a:solidFill>
                  <a:schemeClr val="dk1"/>
                </a:solidFill>
                <a:latin typeface="Calibri"/>
                <a:ea typeface="Calibri"/>
                <a:cs typeface="Calibri"/>
                <a:sym typeface="Calibri"/>
              </a:rPr>
              <a:t> </a:t>
            </a:r>
            <a:r>
              <a:rPr lang="en-US" sz="3600" b="1" i="0" u="none" strike="noStrike" cap="none" baseline="0" dirty="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a:t>
            </a:r>
            <a:r>
              <a:rPr lang="en-US" sz="3600" b="1" dirty="0" err="1" smtClean="0">
                <a:solidFill>
                  <a:schemeClr val="dk1"/>
                </a:solidFill>
                <a:latin typeface="Calibri"/>
                <a:ea typeface="Calibri"/>
                <a:cs typeface="Calibri"/>
                <a:sym typeface="Calibri"/>
              </a:rPr>
              <a:t>gov</a:t>
            </a:r>
            <a:r>
              <a:rPr lang="en-US" sz="3600" b="1" dirty="0" smtClean="0">
                <a:solidFill>
                  <a:schemeClr val="dk1"/>
                </a:solidFill>
                <a:latin typeface="Calibri"/>
                <a:ea typeface="Calibri"/>
                <a:cs typeface="Calibri"/>
                <a:sym typeface="Calibri"/>
              </a:rPr>
              <a:t>	</a:t>
            </a:r>
          </a:p>
          <a:p>
            <a:pPr lvl="0">
              <a:buSzPct val="25000"/>
            </a:pPr>
            <a:r>
              <a:rPr lang="en-US" sz="3600" b="1" dirty="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         </a:t>
            </a:r>
            <a:r>
              <a:rPr lang="en-US" sz="3600" b="1" i="0" u="none" strike="noStrike" cap="none" baseline="0" dirty="0" smtClean="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org</a:t>
            </a:r>
            <a:r>
              <a:rPr lang="en-US" sz="3600" b="1" i="0" u="none" strike="noStrike" cap="none" baseline="0" dirty="0">
                <a:solidFill>
                  <a:schemeClr val="dk1"/>
                </a:solidFill>
                <a:latin typeface="Calibri"/>
                <a:ea typeface="Calibri"/>
                <a:cs typeface="Calibri"/>
                <a:sym typeface="Calibri"/>
              </a:rPr>
              <a:t>	</a:t>
            </a:r>
            <a:r>
              <a:rPr lang="en-US" sz="3600" b="1" i="0" u="none" strike="noStrike" cap="none" baseline="0" dirty="0" smtClean="0">
                <a:solidFill>
                  <a:schemeClr val="dk1"/>
                </a:solidFill>
                <a:latin typeface="Calibri"/>
                <a:ea typeface="Calibri"/>
                <a:cs typeface="Calibri"/>
                <a:sym typeface="Calibri"/>
              </a:rPr>
              <a:t> .mil</a:t>
            </a:r>
            <a:r>
              <a:rPr lang="en-US" sz="3600" b="1" dirty="0" smtClean="0">
                <a:solidFill>
                  <a:schemeClr val="dk1"/>
                </a:solidFill>
                <a:latin typeface="Calibri"/>
                <a:ea typeface="Calibri"/>
                <a:cs typeface="Calibri"/>
                <a:sym typeface="Calibri"/>
              </a:rPr>
              <a:t>         </a:t>
            </a:r>
            <a:r>
              <a:rPr lang="en-US" sz="3600" b="1" i="0" u="none" strike="noStrike" cap="none" baseline="0" dirty="0" smtClean="0">
                <a:solidFill>
                  <a:schemeClr val="dk1"/>
                </a:solidFill>
                <a:latin typeface="Calibri"/>
                <a:ea typeface="Calibri"/>
                <a:cs typeface="Calibri"/>
                <a:sym typeface="Calibri"/>
              </a:rPr>
              <a:t>	</a:t>
            </a:r>
            <a:r>
              <a:rPr lang="en-US" sz="3600" b="1" i="0" u="none" strike="noStrike" cap="none" baseline="0" dirty="0" err="1" smtClean="0">
                <a:solidFill>
                  <a:schemeClr val="dk1"/>
                </a:solidFill>
                <a:latin typeface="Calibri"/>
                <a:ea typeface="Calibri"/>
                <a:cs typeface="Calibri"/>
                <a:sym typeface="Calibri"/>
              </a:rPr>
              <a:t>.net</a:t>
            </a:r>
            <a:endParaRPr lang="en-US" sz="3600" b="1" i="0" u="none" strike="noStrike" cap="none" baseline="0" dirty="0">
              <a:solidFill>
                <a:schemeClr val="dk1"/>
              </a:solidFill>
              <a:latin typeface="Calibri"/>
              <a:ea typeface="Calibri"/>
              <a:cs typeface="Calibri"/>
              <a:sym typeface="Calibri"/>
            </a:endParaRPr>
          </a:p>
          <a:p>
            <a:endParaRPr lang="en-US" sz="2000" b="1"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533400" y="76200"/>
            <a:ext cx="80771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dirty="0" smtClean="0">
                <a:solidFill>
                  <a:schemeClr val="dk1"/>
                </a:solidFill>
              </a:rPr>
              <a:t>Start-Up  - Writing</a:t>
            </a:r>
            <a:endParaRPr lang="en-US" sz="3600" b="1" dirty="0">
              <a:solidFill>
                <a:schemeClr val="dk1"/>
              </a:solidFill>
            </a:endParaRPr>
          </a:p>
        </p:txBody>
      </p:sp>
      <p:sp>
        <p:nvSpPr>
          <p:cNvPr id="99" name="Shape 99"/>
          <p:cNvSpPr txBox="1"/>
          <p:nvPr/>
        </p:nvSpPr>
        <p:spPr>
          <a:xfrm>
            <a:off x="304799" y="1219200"/>
            <a:ext cx="8534399" cy="5293756"/>
          </a:xfrm>
          <a:prstGeom prst="rect">
            <a:avLst/>
          </a:prstGeom>
          <a:noFill/>
          <a:ln>
            <a:noFill/>
          </a:ln>
        </p:spPr>
        <p:txBody>
          <a:bodyPr lIns="91425" tIns="45700" rIns="91425" bIns="45700" anchor="t" anchorCtr="0">
            <a:noAutofit/>
          </a:bodyPr>
          <a:lstStyle/>
          <a:p>
            <a:pPr marL="0" marR="0" lvl="0" indent="0" algn="ctr" rtl="0">
              <a:buSzPct val="25000"/>
              <a:buNone/>
            </a:pPr>
            <a:r>
              <a:rPr lang="en-US" sz="2800" b="1" dirty="0" smtClean="0">
                <a:solidFill>
                  <a:schemeClr val="dk1"/>
                </a:solidFill>
                <a:latin typeface="Calibri"/>
                <a:ea typeface="Calibri"/>
                <a:cs typeface="Calibri"/>
                <a:sym typeface="Calibri"/>
              </a:rPr>
              <a:t>Now write about what </a:t>
            </a:r>
            <a:r>
              <a:rPr lang="en-US" sz="2800" b="1" u="sng" dirty="0" smtClean="0">
                <a:solidFill>
                  <a:schemeClr val="dk1"/>
                </a:solidFill>
                <a:latin typeface="Calibri"/>
                <a:ea typeface="Calibri"/>
                <a:cs typeface="Calibri"/>
                <a:sym typeface="Calibri"/>
              </a:rPr>
              <a:t>the partner</a:t>
            </a:r>
            <a:r>
              <a:rPr lang="en-US" sz="2800" b="1" u="sng" dirty="0">
                <a:solidFill>
                  <a:schemeClr val="dk1"/>
                </a:solidFill>
                <a:latin typeface="Calibri"/>
                <a:ea typeface="Calibri"/>
                <a:cs typeface="Calibri"/>
                <a:sym typeface="Calibri"/>
              </a:rPr>
              <a:t> </a:t>
            </a:r>
            <a:r>
              <a:rPr lang="en-US" sz="2800" b="1" u="sng" dirty="0" smtClean="0">
                <a:solidFill>
                  <a:schemeClr val="dk1"/>
                </a:solidFill>
                <a:latin typeface="Calibri"/>
                <a:ea typeface="Calibri"/>
                <a:cs typeface="Calibri"/>
                <a:sym typeface="Calibri"/>
              </a:rPr>
              <a:t>to your right </a:t>
            </a:r>
            <a:r>
              <a:rPr lang="en-US" sz="2800" b="1" dirty="0" smtClean="0">
                <a:solidFill>
                  <a:schemeClr val="dk1"/>
                </a:solidFill>
                <a:latin typeface="Calibri"/>
                <a:ea typeface="Calibri"/>
                <a:cs typeface="Calibri"/>
                <a:sym typeface="Calibri"/>
              </a:rPr>
              <a:t>had to say:</a:t>
            </a:r>
            <a:endParaRPr lang="en-US" sz="2800" b="1" dirty="0">
              <a:solidFill>
                <a:schemeClr val="dk1"/>
              </a:solidFill>
              <a:latin typeface="Calibri"/>
              <a:ea typeface="Calibri"/>
              <a:cs typeface="Calibri"/>
              <a:sym typeface="Calibri"/>
            </a:endParaRPr>
          </a:p>
          <a:p>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a:solidFill>
                  <a:schemeClr val="tx1"/>
                </a:solidFill>
                <a:latin typeface="Calibri"/>
                <a:ea typeface="Calibri"/>
                <a:cs typeface="Calibri"/>
                <a:sym typeface="Calibri"/>
              </a:rPr>
              <a:t>Have you ever been lied to? How did it make you feel? When you found out the truth, did it change how you viewed the person who lied to you</a:t>
            </a:r>
            <a:r>
              <a:rPr lang="en-US" sz="3600" b="1" i="0" u="none" strike="noStrike" cap="none" baseline="0" dirty="0" smtClean="0">
                <a:solidFill>
                  <a:schemeClr val="tx1"/>
                </a:solidFill>
                <a:latin typeface="Calibri"/>
                <a:ea typeface="Calibri"/>
                <a:cs typeface="Calibri"/>
                <a:sym typeface="Calibri"/>
              </a:rPr>
              <a:t>?</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
        <p:nvSpPr>
          <p:cNvPr id="4" name="TextBox 3"/>
          <p:cNvSpPr txBox="1"/>
          <p:nvPr/>
        </p:nvSpPr>
        <p:spPr>
          <a:xfrm>
            <a:off x="7543800" y="248597"/>
            <a:ext cx="896399" cy="400110"/>
          </a:xfrm>
          <a:prstGeom prst="rect">
            <a:avLst/>
          </a:prstGeom>
          <a:noFill/>
        </p:spPr>
        <p:txBody>
          <a:bodyPr wrap="none" rtlCol="0">
            <a:spAutoFit/>
          </a:bodyPr>
          <a:lstStyle/>
          <a:p>
            <a:r>
              <a:rPr lang="en-US" sz="2000" b="1" dirty="0" smtClean="0"/>
              <a:t>1/9/18</a:t>
            </a:r>
            <a:endParaRPr lang="en-US" sz="2000" b="1" dirty="0"/>
          </a:p>
        </p:txBody>
      </p:sp>
    </p:spTree>
    <p:extLst>
      <p:ext uri="{BB962C8B-B14F-4D97-AF65-F5344CB8AC3E}">
        <p14:creationId xmlns:p14="http://schemas.microsoft.com/office/powerpoint/2010/main" val="110792937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9">
                                            <p:txEl>
                                              <p:pRg st="2" end="2"/>
                                            </p:txEl>
                                          </p:spTgt>
                                        </p:tgtEl>
                                        <p:attrNameLst>
                                          <p:attrName>style.visibility</p:attrName>
                                        </p:attrNameLst>
                                      </p:cBhvr>
                                      <p:to>
                                        <p:strVal val="visible"/>
                                      </p:to>
                                    </p:set>
                                    <p:anim calcmode="lin" valueType="num">
                                      <p:cBhvr additive="base">
                                        <p:cTn id="7"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3"/>
          </a:xfrm>
        </p:spPr>
        <p:txBody>
          <a:bodyPr/>
          <a:lstStyle/>
          <a:p>
            <a:r>
              <a:rPr lang="en-US" dirty="0" smtClean="0"/>
              <a:t>Domain Names</a:t>
            </a:r>
            <a:endParaRPr lang="en-US" dirty="0"/>
          </a:p>
        </p:txBody>
      </p:sp>
      <p:sp>
        <p:nvSpPr>
          <p:cNvPr id="3" name="Rectangle 2"/>
          <p:cNvSpPr/>
          <p:nvPr/>
        </p:nvSpPr>
        <p:spPr>
          <a:xfrm>
            <a:off x="152400" y="1066800"/>
            <a:ext cx="8839200" cy="6247864"/>
          </a:xfrm>
          <a:prstGeom prst="rect">
            <a:avLst/>
          </a:prstGeom>
        </p:spPr>
        <p:txBody>
          <a:bodyPr wrap="square">
            <a:spAutoFit/>
          </a:bodyPr>
          <a:lstStyle/>
          <a:p>
            <a:r>
              <a:rPr lang="en-US" sz="2400" b="1" dirty="0"/>
              <a:t>.com</a:t>
            </a:r>
          </a:p>
          <a:p>
            <a:r>
              <a:rPr lang="en-US" sz="2400" b="1" dirty="0"/>
              <a:t>Commercial site. The information provided by commercial interests is generally going to shed a positive light on the product it promotes. While this information might not necessarily be false, you might be getting only part of the picture. </a:t>
            </a:r>
            <a:endParaRPr lang="en-US" sz="2400" b="1" dirty="0" smtClean="0"/>
          </a:p>
          <a:p>
            <a:endParaRPr lang="en-US" sz="2400" b="1" dirty="0"/>
          </a:p>
          <a:p>
            <a:r>
              <a:rPr lang="en-US" sz="2400" b="1" dirty="0"/>
              <a:t>.</a:t>
            </a:r>
            <a:r>
              <a:rPr lang="en-US" sz="2400" b="1" dirty="0" err="1"/>
              <a:t>edu</a:t>
            </a:r>
            <a:endParaRPr lang="en-US" sz="2400" b="1" dirty="0"/>
          </a:p>
          <a:p>
            <a:r>
              <a:rPr lang="en-US" sz="2400" b="1" dirty="0"/>
              <a:t>Educational institution. Sites using this domain name are schools ranging from kindergarten to higher education. If you take a look at your school's URL you'll notice that it ends with the domain .</a:t>
            </a:r>
            <a:r>
              <a:rPr lang="en-US" sz="2400" b="1" dirty="0" err="1"/>
              <a:t>edu</a:t>
            </a:r>
            <a:r>
              <a:rPr lang="en-US" sz="2400" b="1" dirty="0"/>
              <a:t>. Information from sites within this domain must be examined very carefully. If it is from a department or research center at a educational institution, it can generally be taken as credible. </a:t>
            </a:r>
            <a:endParaRPr lang="en-US" sz="2400" b="1" dirty="0" smtClean="0"/>
          </a:p>
          <a:p>
            <a:endParaRPr lang="en-US" sz="2000" b="1" dirty="0"/>
          </a:p>
          <a:p>
            <a:endParaRPr lang="en-US" sz="2000" dirty="0"/>
          </a:p>
        </p:txBody>
      </p:sp>
    </p:spTree>
    <p:extLst>
      <p:ext uri="{BB962C8B-B14F-4D97-AF65-F5344CB8AC3E}">
        <p14:creationId xmlns:p14="http://schemas.microsoft.com/office/powerpoint/2010/main" val="1690672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3"/>
          </a:xfrm>
        </p:spPr>
        <p:txBody>
          <a:bodyPr/>
          <a:lstStyle/>
          <a:p>
            <a:r>
              <a:rPr lang="en-US" dirty="0" smtClean="0"/>
              <a:t>Domain Names</a:t>
            </a:r>
            <a:endParaRPr lang="en-US" dirty="0"/>
          </a:p>
        </p:txBody>
      </p:sp>
      <p:sp>
        <p:nvSpPr>
          <p:cNvPr id="3" name="Rectangle 2"/>
          <p:cNvSpPr/>
          <p:nvPr/>
        </p:nvSpPr>
        <p:spPr>
          <a:xfrm>
            <a:off x="152400" y="944563"/>
            <a:ext cx="8839200" cy="5262979"/>
          </a:xfrm>
          <a:prstGeom prst="rect">
            <a:avLst/>
          </a:prstGeom>
        </p:spPr>
        <p:txBody>
          <a:bodyPr wrap="square">
            <a:spAutoFit/>
          </a:bodyPr>
          <a:lstStyle/>
          <a:p>
            <a:r>
              <a:rPr lang="en-US" sz="2100" b="1" dirty="0" smtClean="0"/>
              <a:t>.</a:t>
            </a:r>
            <a:r>
              <a:rPr lang="en-US" sz="2100" b="1" dirty="0" err="1"/>
              <a:t>gov</a:t>
            </a:r>
            <a:endParaRPr lang="en-US" sz="2100" b="1" dirty="0"/>
          </a:p>
          <a:p>
            <a:r>
              <a:rPr lang="en-US" sz="2100" b="1" dirty="0"/>
              <a:t>Government. If you come across a site with this domain, then you're viewing a federal government site. All branches of the United States federal government use this domain. Information such as Census statistics, Congressional hearings, and Supreme Court rulings would be included in sites with this domain. The information is considered to be from a credible source.</a:t>
            </a:r>
          </a:p>
          <a:p>
            <a:endParaRPr lang="en-US" sz="2100" b="1" dirty="0"/>
          </a:p>
          <a:p>
            <a:r>
              <a:rPr lang="en-US" sz="2100" b="1" dirty="0"/>
              <a:t>.org</a:t>
            </a:r>
          </a:p>
          <a:p>
            <a:r>
              <a:rPr lang="en-US" sz="2100" b="1" dirty="0"/>
              <a:t>Traditionally a non-profit organization. Organizations such as the American Red Cross or PBS (Public Broadcasting System) use this domain suffix. Generally, the information in these types of sites is credible and unbiased, but there are examples of organizations that strongly advocate specific points of view over others, such as the National Right to Life Committee and Planned Parenthood. You probably want to give this domain a closer scrutiny these days. </a:t>
            </a:r>
            <a:endParaRPr lang="en-US" sz="2100" dirty="0"/>
          </a:p>
        </p:txBody>
      </p:sp>
    </p:spTree>
    <p:extLst>
      <p:ext uri="{BB962C8B-B14F-4D97-AF65-F5344CB8AC3E}">
        <p14:creationId xmlns:p14="http://schemas.microsoft.com/office/powerpoint/2010/main" val="3836399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dirty="0" smtClean="0"/>
              <a:t>Domain Names</a:t>
            </a:r>
            <a:endParaRPr lang="en-US" dirty="0"/>
          </a:p>
        </p:txBody>
      </p:sp>
      <p:sp>
        <p:nvSpPr>
          <p:cNvPr id="3" name="Rectangle 2"/>
          <p:cNvSpPr/>
          <p:nvPr/>
        </p:nvSpPr>
        <p:spPr>
          <a:xfrm>
            <a:off x="152400" y="1066800"/>
            <a:ext cx="8839200" cy="3724096"/>
          </a:xfrm>
          <a:prstGeom prst="rect">
            <a:avLst/>
          </a:prstGeom>
        </p:spPr>
        <p:txBody>
          <a:bodyPr wrap="square">
            <a:spAutoFit/>
          </a:bodyPr>
          <a:lstStyle/>
          <a:p>
            <a:endParaRPr lang="en-US" sz="2000" b="1" dirty="0"/>
          </a:p>
          <a:p>
            <a:r>
              <a:rPr lang="en-US" sz="2400" b="1" dirty="0"/>
              <a:t>.mil</a:t>
            </a:r>
          </a:p>
          <a:p>
            <a:r>
              <a:rPr lang="en-US" sz="2400" b="1" dirty="0"/>
              <a:t>Military. This domain suffix is used by the various branches of the Armed Forces of the United States.</a:t>
            </a:r>
          </a:p>
          <a:p>
            <a:endParaRPr lang="en-US" sz="2400" b="1" dirty="0"/>
          </a:p>
          <a:p>
            <a:r>
              <a:rPr lang="en-US" sz="2400" b="1" dirty="0" err="1"/>
              <a:t>.net</a:t>
            </a:r>
            <a:endParaRPr lang="en-US" sz="2400" b="1" dirty="0"/>
          </a:p>
          <a:p>
            <a:r>
              <a:rPr lang="en-US" sz="2400" b="1" dirty="0"/>
              <a:t>Network. You might find any kind of site under this domain suffix. It acts as a catch-all for sites that don't fit into any of the preceding domain suffixes. Information from these sites should be given careful scrutiny.</a:t>
            </a:r>
          </a:p>
        </p:txBody>
      </p:sp>
    </p:spTree>
    <p:extLst>
      <p:ext uri="{BB962C8B-B14F-4D97-AF65-F5344CB8AC3E}">
        <p14:creationId xmlns:p14="http://schemas.microsoft.com/office/powerpoint/2010/main" val="2245151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TOMORROW it’s YOUR TURN!</a:t>
            </a:r>
            <a:endParaRPr lang="en-US" b="1" dirty="0"/>
          </a:p>
        </p:txBody>
      </p:sp>
      <p:sp>
        <p:nvSpPr>
          <p:cNvPr id="3" name="Text Placeholder 2"/>
          <p:cNvSpPr>
            <a:spLocks noGrp="1"/>
          </p:cNvSpPr>
          <p:nvPr>
            <p:ph type="body" idx="1"/>
          </p:nvPr>
        </p:nvSpPr>
        <p:spPr>
          <a:xfrm>
            <a:off x="457200" y="1600200"/>
            <a:ext cx="8229600" cy="5257800"/>
          </a:xfrm>
        </p:spPr>
        <p:txBody>
          <a:bodyPr/>
          <a:lstStyle/>
          <a:p>
            <a:r>
              <a:rPr lang="en-US" b="1" dirty="0" smtClean="0"/>
              <a:t>Tomorrow, you will be given two articles to evaluate using the CRAAP Method.</a:t>
            </a:r>
          </a:p>
          <a:p>
            <a:r>
              <a:rPr lang="en-US" b="1" dirty="0" smtClean="0"/>
              <a:t>You will decide, based on your results, which article would be the best to use.</a:t>
            </a:r>
          </a:p>
          <a:p>
            <a:r>
              <a:rPr lang="en-US" b="1" dirty="0" smtClean="0"/>
              <a:t>You will include a one paragraph explanation of why that article is more CREDIBLE!</a:t>
            </a:r>
          </a:p>
          <a:p>
            <a:r>
              <a:rPr lang="en-US" b="1" dirty="0" smtClean="0"/>
              <a:t>Your CRAAP forms and your paragraph will be due Thursday!</a:t>
            </a:r>
          </a:p>
        </p:txBody>
      </p:sp>
    </p:spTree>
    <p:extLst>
      <p:ext uri="{BB962C8B-B14F-4D97-AF65-F5344CB8AC3E}">
        <p14:creationId xmlns:p14="http://schemas.microsoft.com/office/powerpoint/2010/main" val="56956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0"/>
            <a:ext cx="8229600" cy="6858000"/>
          </a:xfrm>
        </p:spPr>
        <p:txBody>
          <a:bodyPr/>
          <a:lstStyle/>
          <a:p>
            <a:pPr marL="120650" indent="0" algn="ctr">
              <a:buNone/>
            </a:pPr>
            <a:r>
              <a:rPr lang="en-US" sz="4400" b="1" u="sng" dirty="0" smtClean="0"/>
              <a:t>EXIT TICKET</a:t>
            </a:r>
          </a:p>
          <a:p>
            <a:pPr marL="120650" indent="0" algn="ctr">
              <a:buNone/>
            </a:pPr>
            <a:endParaRPr lang="en-US" b="1" u="sng" dirty="0"/>
          </a:p>
          <a:p>
            <a:pPr marL="120650" indent="0" algn="ctr">
              <a:buNone/>
            </a:pPr>
            <a:r>
              <a:rPr lang="en-US" sz="5400" b="1" dirty="0" smtClean="0"/>
              <a:t>In what ways do you think </a:t>
            </a:r>
            <a:r>
              <a:rPr lang="en-US" sz="5400" b="1" dirty="0"/>
              <a:t>using a source that is not </a:t>
            </a:r>
            <a:r>
              <a:rPr lang="en-US" sz="5400" b="1" dirty="0" smtClean="0"/>
              <a:t>credible is similar to </a:t>
            </a:r>
            <a:r>
              <a:rPr lang="en-US" sz="5400" b="1" dirty="0"/>
              <a:t>being lied </a:t>
            </a:r>
            <a:r>
              <a:rPr lang="en-US" sz="5400" b="1" dirty="0" smtClean="0"/>
              <a:t>to?</a:t>
            </a:r>
            <a:endParaRPr lang="en-US" sz="5400" b="1" dirty="0"/>
          </a:p>
        </p:txBody>
      </p:sp>
      <p:sp>
        <p:nvSpPr>
          <p:cNvPr id="4" name="TextBox 3"/>
          <p:cNvSpPr txBox="1"/>
          <p:nvPr/>
        </p:nvSpPr>
        <p:spPr>
          <a:xfrm>
            <a:off x="7391400" y="526026"/>
            <a:ext cx="896399" cy="400110"/>
          </a:xfrm>
          <a:prstGeom prst="rect">
            <a:avLst/>
          </a:prstGeom>
          <a:noFill/>
        </p:spPr>
        <p:txBody>
          <a:bodyPr wrap="none" rtlCol="0">
            <a:spAutoFit/>
          </a:bodyPr>
          <a:lstStyle/>
          <a:p>
            <a:r>
              <a:rPr lang="en-US" sz="2000" b="1" dirty="0" smtClean="0"/>
              <a:t>1/9/18</a:t>
            </a:r>
            <a:endParaRPr lang="en-US" sz="2000" b="1" dirty="0"/>
          </a:p>
        </p:txBody>
      </p:sp>
    </p:spTree>
    <p:extLst>
      <p:ext uri="{BB962C8B-B14F-4D97-AF65-F5344CB8AC3E}">
        <p14:creationId xmlns:p14="http://schemas.microsoft.com/office/powerpoint/2010/main" val="38348595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800" b="1" dirty="0" smtClean="0"/>
              <a:t>In your triads, discuss the following:</a:t>
            </a:r>
          </a:p>
          <a:p>
            <a:pPr marL="120650" indent="0" algn="ctr">
              <a:buNone/>
            </a:pPr>
            <a:endParaRPr lang="en-US" sz="2800" b="1" dirty="0"/>
          </a:p>
          <a:p>
            <a:pPr marL="120650" indent="0" algn="ctr">
              <a:buNone/>
            </a:pPr>
            <a:r>
              <a:rPr lang="en-US" sz="3600" b="1" dirty="0" smtClean="0"/>
              <a:t>Of the 5 categories of evaluation in the CRAAP Method (Currency, Relevance, Authority, Accuracy, and Purpose), which one would you say is the MOST IMPORTANT when evaluating a source?</a:t>
            </a:r>
          </a:p>
        </p:txBody>
      </p:sp>
      <p:sp>
        <p:nvSpPr>
          <p:cNvPr id="4" name="TextBox 3"/>
          <p:cNvSpPr txBox="1"/>
          <p:nvPr/>
        </p:nvSpPr>
        <p:spPr>
          <a:xfrm>
            <a:off x="7391400" y="526026"/>
            <a:ext cx="1039067" cy="400110"/>
          </a:xfrm>
          <a:prstGeom prst="rect">
            <a:avLst/>
          </a:prstGeom>
          <a:noFill/>
        </p:spPr>
        <p:txBody>
          <a:bodyPr wrap="none" rtlCol="0">
            <a:spAutoFit/>
          </a:bodyPr>
          <a:lstStyle/>
          <a:p>
            <a:r>
              <a:rPr lang="en-US" sz="2000" b="1" dirty="0" smtClean="0"/>
              <a:t>1/10/18</a:t>
            </a:r>
            <a:endParaRPr lang="en-US" sz="2000" b="1" dirty="0"/>
          </a:p>
        </p:txBody>
      </p:sp>
    </p:spTree>
    <p:extLst>
      <p:ext uri="{BB962C8B-B14F-4D97-AF65-F5344CB8AC3E}">
        <p14:creationId xmlns:p14="http://schemas.microsoft.com/office/powerpoint/2010/main" val="22902513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Writing</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800" b="1" dirty="0" smtClean="0"/>
              <a:t>Now write about the following:</a:t>
            </a:r>
          </a:p>
          <a:p>
            <a:pPr marL="120650" indent="0" algn="ctr">
              <a:buNone/>
            </a:pPr>
            <a:endParaRPr lang="en-US" sz="2800" b="1" dirty="0"/>
          </a:p>
          <a:p>
            <a:pPr marL="120650" indent="0" algn="ctr">
              <a:buNone/>
            </a:pPr>
            <a:r>
              <a:rPr lang="en-US" sz="3600" b="1" dirty="0" smtClean="0"/>
              <a:t>Of the 5 categories of evaluation in the CRAAP Method (Currency, Relevance, Authority, Accuracy, and Purpose), which one would you say is the MOST IMPORTANT when evaluating a source?</a:t>
            </a:r>
          </a:p>
        </p:txBody>
      </p:sp>
      <p:sp>
        <p:nvSpPr>
          <p:cNvPr id="4" name="TextBox 3"/>
          <p:cNvSpPr txBox="1"/>
          <p:nvPr/>
        </p:nvSpPr>
        <p:spPr>
          <a:xfrm>
            <a:off x="7391400" y="526026"/>
            <a:ext cx="1039067" cy="400110"/>
          </a:xfrm>
          <a:prstGeom prst="rect">
            <a:avLst/>
          </a:prstGeom>
          <a:noFill/>
        </p:spPr>
        <p:txBody>
          <a:bodyPr wrap="none" rtlCol="0">
            <a:spAutoFit/>
          </a:bodyPr>
          <a:lstStyle/>
          <a:p>
            <a:r>
              <a:rPr lang="en-US" sz="2000" b="1" dirty="0" smtClean="0"/>
              <a:t>1/10/18</a:t>
            </a:r>
            <a:endParaRPr lang="en-US" sz="2000" b="1" dirty="0"/>
          </a:p>
        </p:txBody>
      </p:sp>
    </p:spTree>
    <p:extLst>
      <p:ext uri="{BB962C8B-B14F-4D97-AF65-F5344CB8AC3E}">
        <p14:creationId xmlns:p14="http://schemas.microsoft.com/office/powerpoint/2010/main" val="1138526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367459401"/>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smtClean="0">
                <a:solidFill>
                  <a:schemeClr val="tx1"/>
                </a:solidFill>
                <a:latin typeface="Calibri"/>
                <a:ea typeface="Calibri"/>
                <a:cs typeface="Calibri"/>
                <a:sym typeface="Calibri"/>
              </a:rPr>
              <a:t>2-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095881287"/>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smtClean="0">
                <a:solidFill>
                  <a:schemeClr val="tx1"/>
                </a:solidFill>
                <a:latin typeface="Calibri"/>
                <a:ea typeface="Calibri"/>
                <a:cs typeface="Calibri"/>
                <a:sym typeface="Calibri"/>
              </a:rPr>
              <a:t>3-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369914261"/>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8" name="Shape 88"/>
          <p:cNvSpPr txBox="1"/>
          <p:nvPr/>
        </p:nvSpPr>
        <p:spPr>
          <a:xfrm>
            <a:off x="304800" y="838200"/>
            <a:ext cx="8458200" cy="5257800"/>
          </a:xfrm>
          <a:prstGeom prst="rect">
            <a:avLst/>
          </a:prstGeom>
          <a:noFill/>
          <a:ln>
            <a:noFill/>
          </a:ln>
        </p:spPr>
        <p:txBody>
          <a:bodyPr lIns="91425" tIns="45700" rIns="91425" bIns="45700" anchor="t" anchorCtr="0">
            <a:noAutofit/>
          </a:bodyPr>
          <a:lstStyle/>
          <a:p>
            <a:pPr marL="0" marR="0" lvl="0" indent="0" algn="ctr" rtl="0">
              <a:buSzPct val="25000"/>
              <a:buNone/>
            </a:pPr>
            <a:endParaRPr lang="en-US" sz="1800" b="0" i="0" u="none" strike="noStrike" cap="none" baseline="0" dirty="0" smtClean="0">
              <a:solidFill>
                <a:schemeClr val="dk1"/>
              </a:solidFill>
              <a:latin typeface="Calibri"/>
              <a:ea typeface="Calibri"/>
              <a:cs typeface="Calibri"/>
              <a:sym typeface="Calibri"/>
            </a:endParaRPr>
          </a:p>
          <a:p>
            <a:pPr marL="0" marR="0" lvl="0" indent="0" algn="ctr" rtl="0">
              <a:buSzPct val="25000"/>
              <a:buNone/>
            </a:pPr>
            <a:r>
              <a:rPr lang="en-US" sz="3200" b="1" dirty="0" smtClean="0">
                <a:solidFill>
                  <a:schemeClr val="dk1"/>
                </a:solidFill>
                <a:latin typeface="Calibri"/>
                <a:ea typeface="Calibri"/>
                <a:cs typeface="Calibri"/>
                <a:sym typeface="Calibri"/>
              </a:rPr>
              <a:t>Today we will be discussing…</a:t>
            </a:r>
          </a:p>
          <a:p>
            <a:pPr marL="0" marR="0" lvl="0" indent="0" algn="ctr" rtl="0">
              <a:buSzPct val="25000"/>
              <a:buNone/>
            </a:pPr>
            <a:r>
              <a:rPr lang="en-US" sz="1800" b="0" i="0" u="none" strike="noStrike" cap="none" baseline="0" dirty="0">
                <a:solidFill>
                  <a:schemeClr val="dk1"/>
                </a:solidFill>
                <a:latin typeface="Calibri"/>
                <a:ea typeface="Calibri"/>
                <a:cs typeface="Calibri"/>
                <a:sym typeface="Calibri"/>
              </a:rPr>
              <a:t>
</a:t>
            </a:r>
          </a:p>
          <a:p>
            <a:pPr marL="0" marR="0" lvl="0" indent="0" algn="ctr" rtl="0">
              <a:buSzPct val="25000"/>
              <a:buNone/>
            </a:pPr>
            <a:r>
              <a:rPr lang="en-US" sz="5400" b="1" i="0" u="none" strike="noStrike" cap="none" baseline="0" dirty="0" smtClean="0">
                <a:solidFill>
                  <a:schemeClr val="dk1"/>
                </a:solidFill>
                <a:latin typeface="Arial"/>
                <a:ea typeface="Arial"/>
                <a:cs typeface="Arial"/>
                <a:sym typeface="Arial"/>
              </a:rPr>
              <a:t>Source Credibility</a:t>
            </a:r>
          </a:p>
          <a:p>
            <a:pPr marL="0" marR="0" lvl="0" indent="0" algn="ctr" rtl="0">
              <a:buSzPct val="25000"/>
              <a:buNone/>
            </a:pPr>
            <a:endParaRPr lang="en-US" sz="5400" b="1" dirty="0">
              <a:solidFill>
                <a:schemeClr val="dk1"/>
              </a:solidFill>
            </a:endParaRPr>
          </a:p>
          <a:p>
            <a:pPr marL="0" marR="0" lvl="0" indent="0" algn="ctr" rtl="0">
              <a:buSzPct val="25000"/>
              <a:buNone/>
            </a:pPr>
            <a:r>
              <a:rPr lang="en-US" sz="4000" b="1" i="0" u="none" strike="noStrike" cap="none" baseline="0" dirty="0" smtClean="0">
                <a:solidFill>
                  <a:schemeClr val="dk1"/>
                </a:solidFill>
                <a:latin typeface="Arial"/>
                <a:ea typeface="Arial"/>
                <a:cs typeface="Arial"/>
                <a:sym typeface="Arial"/>
              </a:rPr>
              <a:t>Specifically with regard to</a:t>
            </a:r>
            <a:r>
              <a:rPr lang="en-US" sz="4000" b="1" i="0" u="none" strike="noStrike" cap="none" dirty="0" smtClean="0">
                <a:solidFill>
                  <a:schemeClr val="dk1"/>
                </a:solidFill>
                <a:latin typeface="Arial"/>
                <a:ea typeface="Arial"/>
                <a:cs typeface="Arial"/>
                <a:sym typeface="Arial"/>
              </a:rPr>
              <a:t> internet research.</a:t>
            </a:r>
            <a:endParaRPr lang="en-US" sz="4000" b="1" i="0" u="none" strike="noStrike" cap="none" baseline="0" dirty="0">
              <a:solidFill>
                <a:schemeClr val="dk1"/>
              </a:solidFill>
              <a:latin typeface="Arial"/>
              <a:ea typeface="Arial"/>
              <a:cs typeface="Arial"/>
              <a:sym typeface="Arial"/>
            </a:endParaRPr>
          </a:p>
        </p:txBody>
      </p:sp>
      <p:sp>
        <p:nvSpPr>
          <p:cNvPr id="89" name="Shape 89"/>
          <p:cNvSpPr txBox="1"/>
          <p:nvPr/>
        </p:nvSpPr>
        <p:spPr>
          <a:xfrm>
            <a:off x="1904999" y="6172200"/>
            <a:ext cx="3352799" cy="400109"/>
          </a:xfrm>
          <a:prstGeom prst="rect">
            <a:avLst/>
          </a:prstGeom>
          <a:noFill/>
          <a:ln>
            <a:noFill/>
          </a:ln>
        </p:spPr>
        <p:txBody>
          <a:bodyPr lIns="91425" tIns="45700" rIns="91425" bIns="45700" anchor="t" anchorCtr="0">
            <a:noAutofit/>
          </a:bodyPr>
          <a:lstStyle/>
          <a:p>
            <a:pPr marL="0" marR="0" lvl="0" indent="0" algn="r" rtl="0">
              <a:buSzPct val="25000"/>
              <a:buNone/>
            </a:pPr>
            <a:endParaRPr lang="en-US" sz="2000" b="0" i="0" u="none" strike="noStrike" cap="none" baseline="0" dirty="0">
              <a:solidFill>
                <a:srgbClr val="1D1B10"/>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a:solidFill>
                  <a:schemeClr val="dk1"/>
                </a:solidFill>
              </a:rPr>
              <a:t>Today’s Objective</a:t>
            </a:r>
          </a:p>
        </p:txBody>
      </p:sp>
      <p:sp>
        <p:nvSpPr>
          <p:cNvPr id="99" name="Shape 99"/>
          <p:cNvSpPr txBox="1"/>
          <p:nvPr/>
        </p:nvSpPr>
        <p:spPr>
          <a:xfrm>
            <a:off x="287078" y="1133528"/>
            <a:ext cx="8247322" cy="4962472"/>
          </a:xfrm>
          <a:prstGeom prst="rect">
            <a:avLst/>
          </a:prstGeom>
          <a:noFill/>
          <a:ln>
            <a:noFill/>
          </a:ln>
        </p:spPr>
        <p:txBody>
          <a:bodyPr lIns="91425" tIns="45700" rIns="91425" bIns="45700" anchor="t" anchorCtr="0">
            <a:noAutofit/>
          </a:bodyPr>
          <a:lstStyle/>
          <a:p>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smtClean="0">
                <a:solidFill>
                  <a:schemeClr val="tx1"/>
                </a:solidFill>
                <a:latin typeface="Calibri"/>
                <a:ea typeface="Calibri"/>
                <a:cs typeface="Calibri"/>
                <a:sym typeface="Calibri"/>
              </a:rPr>
              <a:t>By the end of the period, students </a:t>
            </a:r>
            <a:r>
              <a:rPr lang="en-US" sz="3600" b="1" i="0" u="none" strike="noStrike" cap="none" dirty="0" smtClean="0">
                <a:solidFill>
                  <a:schemeClr val="tx1"/>
                </a:solidFill>
                <a:latin typeface="Calibri"/>
                <a:ea typeface="Calibri"/>
                <a:cs typeface="Calibri"/>
                <a:sym typeface="Calibri"/>
              </a:rPr>
              <a:t>will be able to </a:t>
            </a:r>
            <a:r>
              <a:rPr lang="en-US" sz="3600" b="1" dirty="0" smtClean="0">
                <a:solidFill>
                  <a:schemeClr val="tx1"/>
                </a:solidFill>
                <a:latin typeface="Calibri"/>
                <a:ea typeface="Calibri"/>
                <a:cs typeface="Calibri"/>
                <a:sym typeface="Calibri"/>
              </a:rPr>
              <a:t>understand </a:t>
            </a:r>
            <a:r>
              <a:rPr lang="en-US" sz="3600" b="1" i="0" u="none" strike="noStrike" cap="none" dirty="0" smtClean="0">
                <a:solidFill>
                  <a:schemeClr val="tx1"/>
                </a:solidFill>
                <a:latin typeface="Calibri"/>
                <a:ea typeface="Calibri"/>
                <a:cs typeface="Calibri"/>
                <a:sym typeface="Calibri"/>
              </a:rPr>
              <a:t>the CRAAP method </a:t>
            </a:r>
            <a:r>
              <a:rPr lang="en-US" sz="3600" b="1" dirty="0" smtClean="0">
                <a:solidFill>
                  <a:schemeClr val="tx1"/>
                </a:solidFill>
                <a:latin typeface="Calibri"/>
                <a:ea typeface="Calibri"/>
                <a:cs typeface="Calibri"/>
                <a:sym typeface="Calibri"/>
              </a:rPr>
              <a:t>for</a:t>
            </a:r>
            <a:r>
              <a:rPr lang="en-US" sz="3600" b="1" i="0" u="none" strike="noStrike" cap="none" dirty="0" smtClean="0">
                <a:solidFill>
                  <a:schemeClr val="tx1"/>
                </a:solidFill>
                <a:latin typeface="Calibri"/>
                <a:ea typeface="Calibri"/>
                <a:cs typeface="Calibri"/>
                <a:sym typeface="Calibri"/>
              </a:rPr>
              <a:t> determining the credibility of the sources they use and have an opportunity to practice the use of that method.</a:t>
            </a:r>
          </a:p>
          <a:p>
            <a:pPr marL="631825" marR="0" lvl="0" indent="-9525" algn="ctr" rtl="0">
              <a:buSzPct val="25000"/>
              <a:buNone/>
            </a:pP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CCSS.ELA-LITERACY.RI.9-10.8</a:t>
            </a: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062400466"/>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Let’s Give It a Try</a:t>
            </a:r>
            <a:endParaRPr lang="en-US" b="1" dirty="0"/>
          </a:p>
        </p:txBody>
      </p:sp>
      <p:sp>
        <p:nvSpPr>
          <p:cNvPr id="5" name="TextBox 4"/>
          <p:cNvSpPr txBox="1"/>
          <p:nvPr/>
        </p:nvSpPr>
        <p:spPr>
          <a:xfrm>
            <a:off x="304800" y="914400"/>
            <a:ext cx="8610600" cy="5509200"/>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t>I am doing some research on the harmful</a:t>
            </a:r>
          </a:p>
          <a:p>
            <a:r>
              <a:rPr lang="en-US" sz="3200" b="1" dirty="0"/>
              <a:t> </a:t>
            </a:r>
            <a:r>
              <a:rPr lang="en-US" sz="3200" b="1" dirty="0" smtClean="0"/>
              <a:t>   effects of video games.</a:t>
            </a:r>
          </a:p>
          <a:p>
            <a:pPr marL="457200" indent="-457200">
              <a:buFont typeface="Arial" panose="020B0604020202020204" pitchFamily="34" charset="0"/>
              <a:buChar char="•"/>
            </a:pPr>
            <a:r>
              <a:rPr lang="en-US" sz="3200" b="1" dirty="0" smtClean="0"/>
              <a:t>In order to make sure my research paper</a:t>
            </a:r>
          </a:p>
          <a:p>
            <a:r>
              <a:rPr lang="en-US" sz="3200" b="1" dirty="0"/>
              <a:t> </a:t>
            </a:r>
            <a:r>
              <a:rPr lang="en-US" sz="3200" b="1" dirty="0" smtClean="0"/>
              <a:t>   is accurate, I have to search for   </a:t>
            </a:r>
          </a:p>
          <a:p>
            <a:r>
              <a:rPr lang="en-US" sz="3200" b="1" dirty="0" smtClean="0"/>
              <a:t>    CREDIBLE SOURCES!</a:t>
            </a:r>
          </a:p>
          <a:p>
            <a:pPr marL="457200" indent="-457200">
              <a:buFont typeface="Arial" panose="020B0604020202020204" pitchFamily="34" charset="0"/>
              <a:buChar char="•"/>
            </a:pPr>
            <a:r>
              <a:rPr lang="en-US" sz="3200" b="1" dirty="0" smtClean="0"/>
              <a:t>In my search for sources, I found two that I think might contain information I can use.</a:t>
            </a:r>
          </a:p>
          <a:p>
            <a:pPr marL="457200" indent="-457200">
              <a:buFont typeface="Arial" panose="020B0604020202020204" pitchFamily="34" charset="0"/>
              <a:buChar char="•"/>
            </a:pPr>
            <a:r>
              <a:rPr lang="en-US" sz="3200" b="1" dirty="0" smtClean="0"/>
              <a:t>The question is: WHICH ONE SHOULD I</a:t>
            </a:r>
          </a:p>
          <a:p>
            <a:r>
              <a:rPr lang="en-US" sz="3200" b="1" dirty="0"/>
              <a:t> </a:t>
            </a:r>
            <a:r>
              <a:rPr lang="en-US" sz="3200" b="1" dirty="0" smtClean="0"/>
              <a:t>   USE???</a:t>
            </a:r>
          </a:p>
          <a:p>
            <a:pPr marL="457200" indent="-457200">
              <a:buFont typeface="Arial" panose="020B0604020202020204" pitchFamily="34" charset="0"/>
              <a:buChar char="•"/>
            </a:pPr>
            <a:r>
              <a:rPr lang="en-US" sz="3200" b="1" dirty="0" smtClean="0"/>
              <a:t>For that, I use the CRAAP Test!</a:t>
            </a:r>
          </a:p>
        </p:txBody>
      </p:sp>
    </p:spTree>
    <p:extLst>
      <p:ext uri="{BB962C8B-B14F-4D97-AF65-F5344CB8AC3E}">
        <p14:creationId xmlns:p14="http://schemas.microsoft.com/office/powerpoint/2010/main" val="411909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additive="base">
                                        <p:cTn id="4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Potential Sources</a:t>
            </a:r>
            <a:endParaRPr lang="en-US" b="1" dirty="0"/>
          </a:p>
        </p:txBody>
      </p:sp>
      <p:sp>
        <p:nvSpPr>
          <p:cNvPr id="4" name="Rectangle 3"/>
          <p:cNvSpPr/>
          <p:nvPr/>
        </p:nvSpPr>
        <p:spPr>
          <a:xfrm>
            <a:off x="762000" y="2209800"/>
            <a:ext cx="3493796" cy="1015663"/>
          </a:xfrm>
          <a:prstGeom prst="rect">
            <a:avLst/>
          </a:prstGeom>
        </p:spPr>
        <p:txBody>
          <a:bodyPr wrap="square">
            <a:spAutoFit/>
          </a:bodyPr>
          <a:lstStyle/>
          <a:p>
            <a:r>
              <a:rPr lang="en-US" sz="6000" b="1" dirty="0">
                <a:hlinkClick r:id="rId2"/>
              </a:rPr>
              <a:t>Article 1</a:t>
            </a:r>
            <a:endParaRPr lang="en-US" sz="6000" dirty="0"/>
          </a:p>
        </p:txBody>
      </p:sp>
      <p:sp>
        <p:nvSpPr>
          <p:cNvPr id="5" name="Rectangle 4"/>
          <p:cNvSpPr/>
          <p:nvPr/>
        </p:nvSpPr>
        <p:spPr>
          <a:xfrm>
            <a:off x="4724400" y="2197509"/>
            <a:ext cx="3341396" cy="1015663"/>
          </a:xfrm>
          <a:prstGeom prst="rect">
            <a:avLst/>
          </a:prstGeom>
        </p:spPr>
        <p:txBody>
          <a:bodyPr wrap="square">
            <a:spAutoFit/>
          </a:bodyPr>
          <a:lstStyle/>
          <a:p>
            <a:r>
              <a:rPr lang="en-US" sz="6000" b="1" dirty="0">
                <a:hlinkClick r:id="rId3"/>
              </a:rPr>
              <a:t>Article 2</a:t>
            </a:r>
            <a:endParaRPr lang="en-US" sz="6000" dirty="0"/>
          </a:p>
        </p:txBody>
      </p:sp>
    </p:spTree>
    <p:extLst>
      <p:ext uri="{BB962C8B-B14F-4D97-AF65-F5344CB8AC3E}">
        <p14:creationId xmlns:p14="http://schemas.microsoft.com/office/powerpoint/2010/main" val="1177877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09600"/>
          </a:xfrm>
        </p:spPr>
        <p:txBody>
          <a:bodyPr/>
          <a:lstStyle/>
          <a:p>
            <a:r>
              <a:rPr lang="en-US" b="1" dirty="0" smtClean="0">
                <a:hlinkClick r:id="rId2"/>
              </a:rPr>
              <a:t>Article 1</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682600796"/>
              </p:ext>
            </p:extLst>
          </p:nvPr>
        </p:nvGraphicFramePr>
        <p:xfrm>
          <a:off x="304800" y="685800"/>
          <a:ext cx="8534400" cy="6588092"/>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t"/>
                      <a:r>
                        <a:rPr lang="en-US" sz="1600" dirty="0" smtClean="0">
                          <a:effectLst/>
                        </a:rPr>
                        <a:t>10/21/15</a:t>
                      </a:r>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It’s more</a:t>
                      </a:r>
                      <a:r>
                        <a:rPr lang="en-US" sz="1600" baseline="0" dirty="0" smtClean="0">
                          <a:effectLst/>
                        </a:rPr>
                        <a:t> about how to stop the bad effects. Not much actual details.</a:t>
                      </a: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Mark Knapp. Gaming editor,</a:t>
                      </a:r>
                      <a:r>
                        <a:rPr lang="en-US" sz="1600" baseline="0" dirty="0" smtClean="0">
                          <a:effectLst/>
                        </a:rPr>
                        <a:t> not medical expert.</a:t>
                      </a:r>
                      <a:endParaRPr lang="en-US" sz="1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No sources listed. No way to verify claims.</a:t>
                      </a:r>
                      <a:endParaRPr lang="en-US" sz="1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35149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The purpose is more to tell how to correct for the bad effects of gaming. The author is a gamer so he is probably in favor of gaming.</a:t>
                      </a:r>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845644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b="1" dirty="0" smtClean="0">
                <a:hlinkClick r:id="rId2"/>
              </a:rPr>
              <a:t>Article 2</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554575317"/>
              </p:ext>
            </p:extLst>
          </p:nvPr>
        </p:nvGraphicFramePr>
        <p:xfrm>
          <a:off x="304800" y="762000"/>
          <a:ext cx="8534400" cy="5795612"/>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t"/>
                      <a:r>
                        <a:rPr lang="en-US" sz="1600" dirty="0" smtClean="0">
                          <a:effectLst/>
                        </a:rPr>
                        <a:t>10/15/15</a:t>
                      </a:r>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It discusses the effects of video games on vision,</a:t>
                      </a:r>
                      <a:r>
                        <a:rPr lang="en-US" sz="1200" baseline="0" dirty="0" smtClean="0">
                          <a:effectLst/>
                        </a:rPr>
                        <a:t> behavior and brain activity. It has details.</a:t>
                      </a:r>
                      <a:endParaRPr lang="en-US" sz="12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Dr. Michelle Noonan. PhD in Neuroscience. Published</a:t>
                      </a:r>
                      <a:r>
                        <a:rPr lang="en-US" sz="1200" baseline="0" dirty="0" smtClean="0">
                          <a:effectLst/>
                        </a:rPr>
                        <a:t> in medical journals.</a:t>
                      </a:r>
                      <a:endParaRPr lang="en-US" sz="12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The article has references listed that I can check.</a:t>
                      </a:r>
                      <a:endParaRPr lang="en-US" sz="1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To point out specific effects of video games on specific brain regions. She mentions possible positives too, so no bias shown.</a:t>
                      </a: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19256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3"/>
          </a:xfrm>
        </p:spPr>
        <p:txBody>
          <a:bodyPr/>
          <a:lstStyle/>
          <a:p>
            <a:r>
              <a:rPr lang="en-US" b="1" dirty="0" smtClean="0"/>
              <a:t>YOUR TURN</a:t>
            </a:r>
            <a:endParaRPr lang="en-US" b="1" dirty="0"/>
          </a:p>
        </p:txBody>
      </p:sp>
      <p:sp>
        <p:nvSpPr>
          <p:cNvPr id="3" name="Text Placeholder 2"/>
          <p:cNvSpPr>
            <a:spLocks noGrp="1"/>
          </p:cNvSpPr>
          <p:nvPr>
            <p:ph type="body" idx="1"/>
          </p:nvPr>
        </p:nvSpPr>
        <p:spPr>
          <a:xfrm>
            <a:off x="457200" y="914400"/>
            <a:ext cx="8229600" cy="5867400"/>
          </a:xfrm>
        </p:spPr>
        <p:txBody>
          <a:bodyPr/>
          <a:lstStyle/>
          <a:p>
            <a:r>
              <a:rPr lang="en-US" sz="3600" b="1" dirty="0" smtClean="0"/>
              <a:t>In the document provided, there are two CRAAP forms.</a:t>
            </a:r>
          </a:p>
          <a:p>
            <a:pPr marL="120650" indent="0">
              <a:buNone/>
            </a:pPr>
            <a:endParaRPr lang="en-US" sz="3600" b="1" dirty="0" smtClean="0"/>
          </a:p>
          <a:p>
            <a:r>
              <a:rPr lang="en-US" sz="3600" b="1" dirty="0" smtClean="0"/>
              <a:t>I have given you the URLs, Article Titles, and Author’s Names for two articles that both deal with the same topic. </a:t>
            </a:r>
          </a:p>
        </p:txBody>
      </p:sp>
    </p:spTree>
    <p:extLst>
      <p:ext uri="{BB962C8B-B14F-4D97-AF65-F5344CB8AC3E}">
        <p14:creationId xmlns:p14="http://schemas.microsoft.com/office/powerpoint/2010/main" val="1300928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685800"/>
          </a:xfrm>
        </p:spPr>
        <p:txBody>
          <a:bodyPr/>
          <a:lstStyle/>
          <a:p>
            <a:r>
              <a:rPr lang="en-US" b="1" dirty="0" smtClean="0"/>
              <a:t>YOUR TURN</a:t>
            </a:r>
            <a:endParaRPr lang="en-US" b="1" dirty="0"/>
          </a:p>
        </p:txBody>
      </p:sp>
      <p:sp>
        <p:nvSpPr>
          <p:cNvPr id="3" name="Text Placeholder 2"/>
          <p:cNvSpPr>
            <a:spLocks noGrp="1"/>
          </p:cNvSpPr>
          <p:nvPr>
            <p:ph type="body" idx="1"/>
          </p:nvPr>
        </p:nvSpPr>
        <p:spPr>
          <a:xfrm>
            <a:off x="457200" y="685800"/>
            <a:ext cx="8229600" cy="6096000"/>
          </a:xfrm>
        </p:spPr>
        <p:txBody>
          <a:bodyPr/>
          <a:lstStyle/>
          <a:p>
            <a:r>
              <a:rPr lang="en-US" sz="3100" b="1" dirty="0"/>
              <a:t>Your job is to read both articles and then evaluate them using the CRAAP Form to see which one would be the better to use for a research paper.</a:t>
            </a:r>
          </a:p>
          <a:p>
            <a:r>
              <a:rPr lang="en-US" sz="3100" b="1" dirty="0" smtClean="0"/>
              <a:t>Once you have evaluated both sources, you will write a paragraph </a:t>
            </a:r>
            <a:r>
              <a:rPr lang="en-US" sz="3100" b="1" dirty="0"/>
              <a:t>in which you explain which of the two articles is more credible based on your CRAAP Evaluation form results</a:t>
            </a:r>
            <a:r>
              <a:rPr lang="en-US" sz="3100" b="1" dirty="0" smtClean="0"/>
              <a:t>.</a:t>
            </a:r>
          </a:p>
          <a:p>
            <a:r>
              <a:rPr lang="en-US" sz="3100" b="1" dirty="0" smtClean="0"/>
              <a:t>You must give </a:t>
            </a:r>
            <a:r>
              <a:rPr lang="en-US" sz="3100" b="1" dirty="0"/>
              <a:t>specific examples from the articles themselves or from the websites where the articles are found to support your </a:t>
            </a:r>
            <a:r>
              <a:rPr lang="en-US" sz="3100" b="1" dirty="0" smtClean="0"/>
              <a:t>claim.</a:t>
            </a:r>
            <a:endParaRPr lang="en-US" sz="3100" b="1" dirty="0"/>
          </a:p>
        </p:txBody>
      </p:sp>
    </p:spTree>
    <p:extLst>
      <p:ext uri="{BB962C8B-B14F-4D97-AF65-F5344CB8AC3E}">
        <p14:creationId xmlns:p14="http://schemas.microsoft.com/office/powerpoint/2010/main" val="2096249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Text Placeholder 2"/>
          <p:cNvSpPr>
            <a:spLocks noGrp="1"/>
          </p:cNvSpPr>
          <p:nvPr>
            <p:ph type="body" idx="1"/>
          </p:nvPr>
        </p:nvSpPr>
        <p:spPr/>
        <p:txBody>
          <a:bodyPr/>
          <a:lstStyle/>
          <a:p>
            <a:pPr marL="120650" indent="0" algn="ctr">
              <a:buNone/>
            </a:pPr>
            <a:r>
              <a:rPr lang="en-US" sz="4800" b="1" dirty="0" smtClean="0"/>
              <a:t>Complete your C.R.A.A.P. Evaluation practice forms and paragraphs.</a:t>
            </a:r>
          </a:p>
          <a:p>
            <a:pPr marL="120650" indent="0" algn="ctr">
              <a:buNone/>
            </a:pPr>
            <a:r>
              <a:rPr lang="en-US" sz="4800" b="1" dirty="0" smtClean="0"/>
              <a:t>They are </a:t>
            </a:r>
          </a:p>
          <a:p>
            <a:pPr marL="120650" indent="0" algn="ctr">
              <a:buNone/>
            </a:pPr>
            <a:r>
              <a:rPr lang="en-US" sz="4800" b="1" dirty="0" smtClean="0"/>
              <a:t>DUE TOMORROW!</a:t>
            </a:r>
            <a:endParaRPr lang="en-US" sz="4800" b="1" dirty="0"/>
          </a:p>
        </p:txBody>
      </p:sp>
    </p:spTree>
    <p:extLst>
      <p:ext uri="{BB962C8B-B14F-4D97-AF65-F5344CB8AC3E}">
        <p14:creationId xmlns:p14="http://schemas.microsoft.com/office/powerpoint/2010/main" val="17310095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489" y="345081"/>
            <a:ext cx="8229600" cy="762000"/>
          </a:xfrm>
        </p:spPr>
        <p:txBody>
          <a:bodyPr/>
          <a:lstStyle/>
          <a:p>
            <a:r>
              <a:rPr lang="en-US" b="1" dirty="0" smtClean="0"/>
              <a:t>Exit Ticket</a:t>
            </a:r>
            <a:endParaRPr lang="en-US" b="1" dirty="0"/>
          </a:p>
        </p:txBody>
      </p:sp>
      <p:sp>
        <p:nvSpPr>
          <p:cNvPr id="3" name="Text Placeholder 2"/>
          <p:cNvSpPr>
            <a:spLocks noGrp="1"/>
          </p:cNvSpPr>
          <p:nvPr>
            <p:ph type="body" idx="1"/>
          </p:nvPr>
        </p:nvSpPr>
        <p:spPr>
          <a:xfrm>
            <a:off x="457200" y="1447800"/>
            <a:ext cx="8229600" cy="4678363"/>
          </a:xfrm>
        </p:spPr>
        <p:txBody>
          <a:bodyPr/>
          <a:lstStyle/>
          <a:p>
            <a:pPr marL="120650" indent="0" algn="ctr">
              <a:buNone/>
            </a:pPr>
            <a:r>
              <a:rPr lang="en-US" sz="3600" b="1" dirty="0"/>
              <a:t>Of the 5 categories of evaluation in the CRAAP Method (Currency, Relevance, Authority, Accuracy, and Purpose), which one would you say is the </a:t>
            </a:r>
            <a:r>
              <a:rPr lang="en-US" sz="3600" b="1" dirty="0" smtClean="0"/>
              <a:t>LEAST </a:t>
            </a:r>
            <a:r>
              <a:rPr lang="en-US" sz="3600" b="1" dirty="0"/>
              <a:t>IMPORTANT when evaluating a source?</a:t>
            </a:r>
          </a:p>
          <a:p>
            <a:pPr marL="120650" indent="0" algn="ctr">
              <a:buNone/>
            </a:pPr>
            <a:endParaRPr lang="en-US" sz="3600" b="1" dirty="0"/>
          </a:p>
        </p:txBody>
      </p:sp>
      <p:sp>
        <p:nvSpPr>
          <p:cNvPr id="4" name="TextBox 3"/>
          <p:cNvSpPr txBox="1"/>
          <p:nvPr/>
        </p:nvSpPr>
        <p:spPr>
          <a:xfrm>
            <a:off x="7391400" y="526026"/>
            <a:ext cx="1039067" cy="400110"/>
          </a:xfrm>
          <a:prstGeom prst="rect">
            <a:avLst/>
          </a:prstGeom>
          <a:noFill/>
        </p:spPr>
        <p:txBody>
          <a:bodyPr wrap="none" rtlCol="0">
            <a:spAutoFit/>
          </a:bodyPr>
          <a:lstStyle/>
          <a:p>
            <a:r>
              <a:rPr lang="en-US" sz="2000" b="1" dirty="0" smtClean="0"/>
              <a:t>1/10/18</a:t>
            </a:r>
            <a:endParaRPr lang="en-US" sz="2000" b="1" dirty="0"/>
          </a:p>
        </p:txBody>
      </p:sp>
    </p:spTree>
    <p:extLst>
      <p:ext uri="{BB962C8B-B14F-4D97-AF65-F5344CB8AC3E}">
        <p14:creationId xmlns:p14="http://schemas.microsoft.com/office/powerpoint/2010/main" val="353907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878304181"/>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93201887"/>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88928032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a:solidFill>
                  <a:schemeClr val="dk1"/>
                </a:solidFill>
              </a:rPr>
              <a:t>Today’s Objective</a:t>
            </a:r>
          </a:p>
        </p:txBody>
      </p:sp>
      <p:sp>
        <p:nvSpPr>
          <p:cNvPr id="99" name="Shape 99"/>
          <p:cNvSpPr txBox="1"/>
          <p:nvPr/>
        </p:nvSpPr>
        <p:spPr>
          <a:xfrm>
            <a:off x="287078" y="1133528"/>
            <a:ext cx="8247322" cy="4962472"/>
          </a:xfrm>
          <a:prstGeom prst="rect">
            <a:avLst/>
          </a:prstGeom>
          <a:noFill/>
          <a:ln>
            <a:noFill/>
          </a:ln>
        </p:spPr>
        <p:txBody>
          <a:bodyPr lIns="91425" tIns="45700" rIns="91425" bIns="45700" anchor="t" anchorCtr="0">
            <a:noAutofit/>
          </a:bodyPr>
          <a:lstStyle/>
          <a:p>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smtClean="0">
                <a:solidFill>
                  <a:schemeClr val="tx1"/>
                </a:solidFill>
                <a:latin typeface="Calibri"/>
                <a:ea typeface="Calibri"/>
                <a:cs typeface="Calibri"/>
                <a:sym typeface="Calibri"/>
              </a:rPr>
              <a:t>By the end of the period, students will understand and be able to define what</a:t>
            </a:r>
            <a:r>
              <a:rPr lang="en-US" sz="3600" b="1" i="0" u="none" strike="noStrike" cap="none" dirty="0" smtClean="0">
                <a:solidFill>
                  <a:schemeClr val="tx1"/>
                </a:solidFill>
                <a:latin typeface="Calibri"/>
                <a:ea typeface="Calibri"/>
                <a:cs typeface="Calibri"/>
                <a:sym typeface="Calibri"/>
              </a:rPr>
              <a:t> credibility means as it relates to web research. They will be able to </a:t>
            </a:r>
            <a:r>
              <a:rPr lang="en-US" sz="3600" b="1" dirty="0" smtClean="0">
                <a:solidFill>
                  <a:schemeClr val="tx1"/>
                </a:solidFill>
                <a:latin typeface="Calibri"/>
                <a:ea typeface="Calibri"/>
                <a:cs typeface="Calibri"/>
                <a:sym typeface="Calibri"/>
              </a:rPr>
              <a:t>understand </a:t>
            </a:r>
            <a:r>
              <a:rPr lang="en-US" sz="3600" b="1" i="0" u="none" strike="noStrike" cap="none" dirty="0" smtClean="0">
                <a:solidFill>
                  <a:schemeClr val="tx1"/>
                </a:solidFill>
                <a:latin typeface="Calibri"/>
                <a:ea typeface="Calibri"/>
                <a:cs typeface="Calibri"/>
                <a:sym typeface="Calibri"/>
              </a:rPr>
              <a:t>the CRAAP method </a:t>
            </a:r>
            <a:r>
              <a:rPr lang="en-US" sz="3600" b="1" dirty="0" smtClean="0">
                <a:solidFill>
                  <a:schemeClr val="tx1"/>
                </a:solidFill>
                <a:latin typeface="Calibri"/>
                <a:ea typeface="Calibri"/>
                <a:cs typeface="Calibri"/>
                <a:sym typeface="Calibri"/>
              </a:rPr>
              <a:t>for</a:t>
            </a:r>
            <a:r>
              <a:rPr lang="en-US" sz="3600" b="1" i="0" u="none" strike="noStrike" cap="none" dirty="0" smtClean="0">
                <a:solidFill>
                  <a:schemeClr val="tx1"/>
                </a:solidFill>
                <a:latin typeface="Calibri"/>
                <a:ea typeface="Calibri"/>
                <a:cs typeface="Calibri"/>
                <a:sym typeface="Calibri"/>
              </a:rPr>
              <a:t> determining the credibility of the sources they use.</a:t>
            </a:r>
          </a:p>
          <a:p>
            <a:pPr marL="631825" marR="0" lvl="0" indent="-9525" algn="ctr" rtl="0">
              <a:buSzPct val="25000"/>
              <a:buNone/>
            </a:pP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CCSS.ELA-LITERACY.RI.9-10.8</a:t>
            </a: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3789728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31" name="Shape 131"/>
          <p:cNvSpPr txBox="1"/>
          <p:nvPr/>
        </p:nvSpPr>
        <p:spPr>
          <a:xfrm>
            <a:off x="495300" y="685800"/>
            <a:ext cx="81533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i="0" u="none" strike="noStrike" cap="none" baseline="0" dirty="0" smtClean="0">
                <a:solidFill>
                  <a:schemeClr val="dk1"/>
                </a:solidFill>
                <a:latin typeface="Arial"/>
                <a:ea typeface="Arial"/>
                <a:cs typeface="Arial"/>
                <a:sym typeface="Arial"/>
              </a:rPr>
              <a:t>CREDIBILITY</a:t>
            </a:r>
            <a:endParaRPr lang="en-US" sz="3600" b="1" i="0" u="none" strike="noStrike" cap="none" baseline="0" dirty="0">
              <a:solidFill>
                <a:schemeClr val="dk1"/>
              </a:solidFill>
              <a:latin typeface="Arial"/>
              <a:ea typeface="Arial"/>
              <a:cs typeface="Arial"/>
              <a:sym typeface="Arial"/>
            </a:endParaRPr>
          </a:p>
        </p:txBody>
      </p:sp>
      <p:sp>
        <p:nvSpPr>
          <p:cNvPr id="132" name="Shape 132"/>
          <p:cNvSpPr/>
          <p:nvPr/>
        </p:nvSpPr>
        <p:spPr>
          <a:xfrm>
            <a:off x="228600" y="874931"/>
            <a:ext cx="8686800" cy="5983069"/>
          </a:xfrm>
          <a:prstGeom prst="rect">
            <a:avLst/>
          </a:prstGeom>
          <a:noFill/>
          <a:ln w="25400" cap="flat">
            <a:no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US" sz="1800" b="0" i="0" u="none" strike="noStrike" cap="none" baseline="0" dirty="0">
                <a:solidFill>
                  <a:schemeClr val="dk1"/>
                </a:solidFill>
                <a:latin typeface="Calibri"/>
                <a:ea typeface="Calibri"/>
                <a:cs typeface="Calibri"/>
                <a:sym typeface="Calibri"/>
              </a:rPr>
              <a:t>
</a:t>
            </a:r>
            <a:r>
              <a:rPr lang="en-US" sz="3200" b="1" i="0" u="none" strike="noStrike" cap="none" baseline="0" dirty="0" smtClean="0">
                <a:solidFill>
                  <a:schemeClr val="dk1"/>
                </a:solidFill>
                <a:latin typeface="Calibri"/>
                <a:ea typeface="Calibri"/>
                <a:cs typeface="Calibri"/>
                <a:sym typeface="Calibri"/>
              </a:rPr>
              <a:t>Definition</a:t>
            </a:r>
            <a:r>
              <a:rPr lang="en-US" sz="3200" b="1" i="0" u="none" strike="noStrike" cap="none" baseline="0" dirty="0">
                <a:solidFill>
                  <a:schemeClr val="dk1"/>
                </a:solidFill>
                <a:latin typeface="Calibri"/>
                <a:ea typeface="Calibri"/>
                <a:cs typeface="Calibri"/>
                <a:sym typeface="Calibri"/>
              </a:rPr>
              <a:t>:</a:t>
            </a:r>
            <a:r>
              <a:rPr lang="en-US" sz="2800" b="1" i="0" u="none" strike="noStrike" cap="none" baseline="0" dirty="0">
                <a:solidFill>
                  <a:schemeClr val="dk1"/>
                </a:solidFill>
                <a:latin typeface="Calibri"/>
                <a:ea typeface="Calibri"/>
                <a:cs typeface="Calibri"/>
                <a:sym typeface="Calibri"/>
              </a:rPr>
              <a:t> </a:t>
            </a:r>
            <a:endParaRPr lang="en-US" sz="2800" b="1" i="0" u="none" strike="noStrike" cap="none" baseline="0" dirty="0" smtClean="0">
              <a:solidFill>
                <a:schemeClr val="dk1"/>
              </a:solidFill>
              <a:latin typeface="Calibri"/>
              <a:ea typeface="Calibri"/>
              <a:cs typeface="Calibri"/>
              <a:sym typeface="Calibri"/>
            </a:endParaRPr>
          </a:p>
          <a:p>
            <a:pPr marR="0" lvl="0" algn="l" rtl="0">
              <a:buSzPct val="25000"/>
            </a:pPr>
            <a:r>
              <a:rPr lang="en-US" sz="3200" b="1" dirty="0" smtClean="0">
                <a:solidFill>
                  <a:schemeClr val="dk1"/>
                </a:solidFill>
                <a:latin typeface="Calibri"/>
                <a:ea typeface="Calibri"/>
                <a:cs typeface="Calibri"/>
                <a:sym typeface="Calibri"/>
              </a:rPr>
              <a:t>1) The </a:t>
            </a:r>
            <a:r>
              <a:rPr lang="en-US" sz="3200" b="1" dirty="0">
                <a:solidFill>
                  <a:schemeClr val="dk1"/>
                </a:solidFill>
                <a:latin typeface="Calibri"/>
                <a:ea typeface="Calibri"/>
                <a:cs typeface="Calibri"/>
                <a:sym typeface="Calibri"/>
              </a:rPr>
              <a:t>quality of being trusted. </a:t>
            </a:r>
            <a:endParaRPr lang="en-US" sz="3200" b="1" dirty="0" smtClean="0">
              <a:solidFill>
                <a:schemeClr val="dk1"/>
              </a:solidFill>
              <a:latin typeface="Calibri"/>
              <a:ea typeface="Calibri"/>
              <a:cs typeface="Calibri"/>
              <a:sym typeface="Calibri"/>
            </a:endParaRPr>
          </a:p>
          <a:p>
            <a:pPr marR="0" lvl="0" algn="l" rtl="0">
              <a:buSzPct val="25000"/>
            </a:pPr>
            <a:r>
              <a:rPr lang="en-US" sz="3200" b="1" dirty="0" smtClean="0">
                <a:solidFill>
                  <a:schemeClr val="dk1"/>
                </a:solidFill>
                <a:latin typeface="Calibri"/>
                <a:ea typeface="Calibri"/>
                <a:cs typeface="Calibri"/>
                <a:sym typeface="Calibri"/>
              </a:rPr>
              <a:t>2</a:t>
            </a:r>
            <a:r>
              <a:rPr lang="en-US" sz="3200" b="1" dirty="0">
                <a:solidFill>
                  <a:schemeClr val="dk1"/>
                </a:solidFill>
                <a:latin typeface="Calibri"/>
                <a:ea typeface="Calibri"/>
                <a:cs typeface="Calibri"/>
                <a:sym typeface="Calibri"/>
              </a:rPr>
              <a:t>) The quality of being convincing or believable. </a:t>
            </a:r>
          </a:p>
          <a:p>
            <a:endParaRPr lang="en-US" sz="2000" b="1" dirty="0">
              <a:solidFill>
                <a:schemeClr val="dk1"/>
              </a:solidFill>
              <a:latin typeface="Calibri"/>
              <a:ea typeface="Calibri"/>
              <a:cs typeface="Calibri"/>
              <a:sym typeface="Calibri"/>
            </a:endParaRPr>
          </a:p>
          <a:p>
            <a:pPr marL="0" marR="0" lvl="0" indent="0" algn="l" rtl="0">
              <a:buSzPct val="25000"/>
              <a:buNone/>
            </a:pPr>
            <a:r>
              <a:rPr lang="en-US" sz="1600" b="1" i="0" u="none" strike="noStrike" cap="none" baseline="0" dirty="0">
                <a:solidFill>
                  <a:schemeClr val="dk1"/>
                </a:solidFill>
                <a:latin typeface="Calibri"/>
                <a:ea typeface="Calibri"/>
                <a:cs typeface="Calibri"/>
                <a:sym typeface="Calibri"/>
              </a:rPr>
              <a:t>Definition Location: </a:t>
            </a:r>
            <a:r>
              <a:rPr lang="en-US" sz="1600" b="1" u="sng" dirty="0">
                <a:solidFill>
                  <a:schemeClr val="hlink"/>
                </a:solidFill>
                <a:latin typeface="Calibri"/>
                <a:ea typeface="Calibri"/>
                <a:cs typeface="Calibri"/>
                <a:sym typeface="Calibri"/>
                <a:hlinkClick r:id="rId3"/>
              </a:rPr>
              <a:t>https://www.google.com/</a:t>
            </a:r>
            <a:r>
              <a:rPr lang="en-US" sz="1600" b="1" u="sng" dirty="0" err="1">
                <a:solidFill>
                  <a:schemeClr val="hlink"/>
                </a:solidFill>
                <a:latin typeface="Calibri"/>
                <a:ea typeface="Calibri"/>
                <a:cs typeface="Calibri"/>
                <a:sym typeface="Calibri"/>
                <a:hlinkClick r:id="rId3"/>
              </a:rPr>
              <a:t>search?rlz</a:t>
            </a:r>
            <a:r>
              <a:rPr lang="en-US" sz="1600" b="1" u="sng" dirty="0">
                <a:solidFill>
                  <a:schemeClr val="hlink"/>
                </a:solidFill>
                <a:latin typeface="Calibri"/>
                <a:ea typeface="Calibri"/>
                <a:cs typeface="Calibri"/>
                <a:sym typeface="Calibri"/>
                <a:hlinkClick r:id="rId3"/>
              </a:rPr>
              <a:t>=1C1CHFX_enUS507&amp;oq=</a:t>
            </a:r>
            <a:r>
              <a:rPr lang="en-US" sz="1600" b="1" u="sng" dirty="0" err="1">
                <a:solidFill>
                  <a:schemeClr val="hlink"/>
                </a:solidFill>
                <a:latin typeface="Calibri"/>
                <a:ea typeface="Calibri"/>
                <a:cs typeface="Calibri"/>
                <a:sym typeface="Calibri"/>
                <a:hlinkClick r:id="rId3"/>
              </a:rPr>
              <a:t>credibility&amp;sugexp</a:t>
            </a:r>
            <a:r>
              <a:rPr lang="en-US" sz="1600" b="1" u="sng" dirty="0">
                <a:solidFill>
                  <a:schemeClr val="hlink"/>
                </a:solidFill>
                <a:latin typeface="Calibri"/>
                <a:ea typeface="Calibri"/>
                <a:cs typeface="Calibri"/>
                <a:sym typeface="Calibri"/>
                <a:hlinkClick r:id="rId3"/>
              </a:rPr>
              <a:t>=</a:t>
            </a:r>
            <a:r>
              <a:rPr lang="en-US" sz="1600" b="1" u="sng" dirty="0" err="1">
                <a:solidFill>
                  <a:schemeClr val="hlink"/>
                </a:solidFill>
                <a:latin typeface="Calibri"/>
                <a:ea typeface="Calibri"/>
                <a:cs typeface="Calibri"/>
                <a:sym typeface="Calibri"/>
                <a:hlinkClick r:id="rId3"/>
              </a:rPr>
              <a:t>chrome,mod</a:t>
            </a:r>
            <a:r>
              <a:rPr lang="en-US" sz="1600" b="1" u="sng" dirty="0">
                <a:solidFill>
                  <a:schemeClr val="hlink"/>
                </a:solidFill>
                <a:latin typeface="Calibri"/>
                <a:ea typeface="Calibri"/>
                <a:cs typeface="Calibri"/>
                <a:sym typeface="Calibri"/>
                <a:hlinkClick r:id="rId3"/>
              </a:rPr>
              <a:t>=0&amp;sourceid=</a:t>
            </a:r>
            <a:r>
              <a:rPr lang="en-US" sz="1600" b="1" u="sng" dirty="0" err="1">
                <a:solidFill>
                  <a:schemeClr val="hlink"/>
                </a:solidFill>
                <a:latin typeface="Calibri"/>
                <a:ea typeface="Calibri"/>
                <a:cs typeface="Calibri"/>
                <a:sym typeface="Calibri"/>
                <a:hlinkClick r:id="rId3"/>
              </a:rPr>
              <a:t>chrome&amp;ie</a:t>
            </a:r>
            <a:r>
              <a:rPr lang="en-US" sz="1600" b="1" u="sng" dirty="0">
                <a:solidFill>
                  <a:schemeClr val="hlink"/>
                </a:solidFill>
                <a:latin typeface="Calibri"/>
                <a:ea typeface="Calibri"/>
                <a:cs typeface="Calibri"/>
                <a:sym typeface="Calibri"/>
                <a:hlinkClick r:id="rId3"/>
              </a:rPr>
              <a:t>=UTF-8&amp;q=</a:t>
            </a:r>
            <a:r>
              <a:rPr lang="en-US" sz="1600" b="1" u="sng" dirty="0" err="1">
                <a:solidFill>
                  <a:schemeClr val="hlink"/>
                </a:solidFill>
                <a:latin typeface="Calibri"/>
                <a:ea typeface="Calibri"/>
                <a:cs typeface="Calibri"/>
                <a:sym typeface="Calibri"/>
                <a:hlinkClick r:id="rId3"/>
              </a:rPr>
              <a:t>credibility&amp;safe</a:t>
            </a:r>
            <a:r>
              <a:rPr lang="en-US" sz="1600" b="1" u="sng" dirty="0">
                <a:solidFill>
                  <a:schemeClr val="hlink"/>
                </a:solidFill>
                <a:latin typeface="Calibri"/>
                <a:ea typeface="Calibri"/>
                <a:cs typeface="Calibri"/>
                <a:sym typeface="Calibri"/>
                <a:hlinkClick r:id="rId3"/>
              </a:rPr>
              <a:t>=</a:t>
            </a:r>
            <a:r>
              <a:rPr lang="en-US" sz="1600" b="1" u="sng" dirty="0" err="1">
                <a:solidFill>
                  <a:schemeClr val="hlink"/>
                </a:solidFill>
                <a:latin typeface="Calibri"/>
                <a:ea typeface="Calibri"/>
                <a:cs typeface="Calibri"/>
                <a:sym typeface="Calibri"/>
                <a:hlinkClick r:id="rId3"/>
              </a:rPr>
              <a:t>active#hl</a:t>
            </a:r>
            <a:r>
              <a:rPr lang="en-US" sz="1600" b="1" u="sng" dirty="0">
                <a:solidFill>
                  <a:schemeClr val="hlink"/>
                </a:solidFill>
                <a:latin typeface="Calibri"/>
                <a:ea typeface="Calibri"/>
                <a:cs typeface="Calibri"/>
                <a:sym typeface="Calibri"/>
                <a:hlinkClick r:id="rId3"/>
              </a:rPr>
              <a:t>=</a:t>
            </a:r>
            <a:r>
              <a:rPr lang="en-US" sz="1600" b="1" u="sng" dirty="0" err="1">
                <a:solidFill>
                  <a:schemeClr val="hlink"/>
                </a:solidFill>
                <a:latin typeface="Calibri"/>
                <a:ea typeface="Calibri"/>
                <a:cs typeface="Calibri"/>
                <a:sym typeface="Calibri"/>
                <a:hlinkClick r:id="rId3"/>
              </a:rPr>
              <a:t>en&amp;safe</a:t>
            </a:r>
            <a:r>
              <a:rPr lang="en-US" sz="1600" b="1" u="sng" dirty="0">
                <a:solidFill>
                  <a:schemeClr val="hlink"/>
                </a:solidFill>
                <a:latin typeface="Calibri"/>
                <a:ea typeface="Calibri"/>
                <a:cs typeface="Calibri"/>
                <a:sym typeface="Calibri"/>
                <a:hlinkClick r:id="rId3"/>
              </a:rPr>
              <a:t>=</a:t>
            </a:r>
            <a:r>
              <a:rPr lang="en-US" sz="1600" b="1" u="sng" dirty="0" err="1">
                <a:solidFill>
                  <a:schemeClr val="hlink"/>
                </a:solidFill>
                <a:latin typeface="Calibri"/>
                <a:ea typeface="Calibri"/>
                <a:cs typeface="Calibri"/>
                <a:sym typeface="Calibri"/>
                <a:hlinkClick r:id="rId3"/>
              </a:rPr>
              <a:t>active&amp;rlz</a:t>
            </a:r>
            <a:r>
              <a:rPr lang="en-US" sz="1600" b="1" u="sng" dirty="0">
                <a:solidFill>
                  <a:schemeClr val="hlink"/>
                </a:solidFill>
                <a:latin typeface="Calibri"/>
                <a:ea typeface="Calibri"/>
                <a:cs typeface="Calibri"/>
                <a:sym typeface="Calibri"/>
                <a:hlinkClick r:id="rId3"/>
              </a:rPr>
              <a:t>=1C1CHFX_enUS507&amp;sclient=</a:t>
            </a:r>
            <a:r>
              <a:rPr lang="en-US" sz="1600" b="1" u="sng" dirty="0" err="1">
                <a:solidFill>
                  <a:schemeClr val="hlink"/>
                </a:solidFill>
                <a:latin typeface="Calibri"/>
                <a:ea typeface="Calibri"/>
                <a:cs typeface="Calibri"/>
                <a:sym typeface="Calibri"/>
                <a:hlinkClick r:id="rId3"/>
              </a:rPr>
              <a:t>psy-ab&amp;q</a:t>
            </a:r>
            <a:r>
              <a:rPr lang="en-US" sz="1600" b="1" u="sng" dirty="0">
                <a:solidFill>
                  <a:schemeClr val="hlink"/>
                </a:solidFill>
                <a:latin typeface="Calibri"/>
                <a:ea typeface="Calibri"/>
                <a:cs typeface="Calibri"/>
                <a:sym typeface="Calibri"/>
                <a:hlinkClick r:id="rId3"/>
              </a:rPr>
              <a:t>=define:+</a:t>
            </a:r>
            <a:r>
              <a:rPr lang="en-US" sz="1600" b="1" u="sng" dirty="0" err="1">
                <a:solidFill>
                  <a:schemeClr val="hlink"/>
                </a:solidFill>
                <a:latin typeface="Calibri"/>
                <a:ea typeface="Calibri"/>
                <a:cs typeface="Calibri"/>
                <a:sym typeface="Calibri"/>
                <a:hlinkClick r:id="rId3"/>
              </a:rPr>
              <a:t>credibility&amp;oq</a:t>
            </a:r>
            <a:r>
              <a:rPr lang="en-US" sz="1600" b="1" u="sng" dirty="0">
                <a:solidFill>
                  <a:schemeClr val="hlink"/>
                </a:solidFill>
                <a:latin typeface="Calibri"/>
                <a:ea typeface="Calibri"/>
                <a:cs typeface="Calibri"/>
                <a:sym typeface="Calibri"/>
                <a:hlinkClick r:id="rId3"/>
              </a:rPr>
              <a:t>=define:+</a:t>
            </a:r>
            <a:r>
              <a:rPr lang="en-US" sz="1600" b="1" u="sng" dirty="0" err="1">
                <a:solidFill>
                  <a:schemeClr val="hlink"/>
                </a:solidFill>
                <a:latin typeface="Calibri"/>
                <a:ea typeface="Calibri"/>
                <a:cs typeface="Calibri"/>
                <a:sym typeface="Calibri"/>
                <a:hlinkClick r:id="rId3"/>
              </a:rPr>
              <a:t>credibility&amp;gs_l</a:t>
            </a:r>
            <a:r>
              <a:rPr lang="en-US" sz="1600" b="1" u="sng" dirty="0">
                <a:solidFill>
                  <a:schemeClr val="hlink"/>
                </a:solidFill>
                <a:latin typeface="Calibri"/>
                <a:ea typeface="Calibri"/>
                <a:cs typeface="Calibri"/>
                <a:sym typeface="Calibri"/>
                <a:hlinkClick r:id="rId3"/>
              </a:rPr>
              <a:t>=serp.3...4426.5384.0.5567.8.8.0.0.0.6.187.989.0j7.7.0.les%3B..0.0...1c.1.gcH2UsFheZc&amp;pbx=1&amp;fp=1&amp;bpcl=35466521&amp;biw=1280&amp;bih=923&amp;bav=on.2,or.r_gc.r_pw.r_cp.r_qf.&amp;cad=</a:t>
            </a:r>
            <a:r>
              <a:rPr lang="en-US" sz="1600" b="1" u="sng" dirty="0" err="1">
                <a:solidFill>
                  <a:schemeClr val="hlink"/>
                </a:solidFill>
                <a:latin typeface="Calibri"/>
                <a:ea typeface="Calibri"/>
                <a:cs typeface="Calibri"/>
                <a:sym typeface="Calibri"/>
                <a:hlinkClick r:id="rId3"/>
              </a:rPr>
              <a:t>b&amp;sei</a:t>
            </a:r>
            <a:r>
              <a:rPr lang="en-US" sz="1600" b="1" u="sng" dirty="0">
                <a:solidFill>
                  <a:schemeClr val="hlink"/>
                </a:solidFill>
                <a:latin typeface="Calibri"/>
                <a:ea typeface="Calibri"/>
                <a:cs typeface="Calibri"/>
                <a:sym typeface="Calibri"/>
                <a:hlinkClick r:id="rId3"/>
              </a:rPr>
              <a:t>=6pSNUL2WConk9ATH64GYDQ</a:t>
            </a:r>
            <a:r>
              <a:rPr lang="en-US" sz="1600" b="1" i="0" u="none" strike="noStrike" cap="none" baseline="0" dirty="0">
                <a:solidFill>
                  <a:schemeClr val="dk1"/>
                </a:solidFill>
                <a:latin typeface="Calibri"/>
                <a:ea typeface="Calibri"/>
                <a:cs typeface="Calibri"/>
                <a:sym typeface="Calibri"/>
              </a:rPr>
              <a:t> </a:t>
            </a:r>
          </a:p>
          <a:p>
            <a:endParaRPr lang="en-US" sz="1600" b="1"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anim calcmode="lin" valueType="num">
                                      <p:cBhvr additive="base">
                                        <p:cTn id="7" dur="500" fill="hold"/>
                                        <p:tgtEl>
                                          <p:spTgt spid="1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2">
                                            <p:txEl>
                                              <p:pRg st="1" end="1"/>
                                            </p:txEl>
                                          </p:spTgt>
                                        </p:tgtEl>
                                        <p:attrNameLst>
                                          <p:attrName>style.visibility</p:attrName>
                                        </p:attrNameLst>
                                      </p:cBhvr>
                                      <p:to>
                                        <p:strVal val="visible"/>
                                      </p:to>
                                    </p:set>
                                    <p:anim calcmode="lin" valueType="num">
                                      <p:cBhvr additive="base">
                                        <p:cTn id="11" dur="500" fill="hold"/>
                                        <p:tgtEl>
                                          <p:spTgt spid="13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2">
                                            <p:txEl>
                                              <p:pRg st="2" end="2"/>
                                            </p:txEl>
                                          </p:spTgt>
                                        </p:tgtEl>
                                        <p:attrNameLst>
                                          <p:attrName>style.visibility</p:attrName>
                                        </p:attrNameLst>
                                      </p:cBhvr>
                                      <p:to>
                                        <p:strVal val="visible"/>
                                      </p:to>
                                    </p:set>
                                    <p:anim calcmode="lin" valueType="num">
                                      <p:cBhvr additive="base">
                                        <p:cTn id="15" dur="500" fill="hold"/>
                                        <p:tgtEl>
                                          <p:spTgt spid="13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2">
                                            <p:txEl>
                                              <p:pRg st="4" end="4"/>
                                            </p:txEl>
                                          </p:spTgt>
                                        </p:tgtEl>
                                        <p:attrNameLst>
                                          <p:attrName>style.visibility</p:attrName>
                                        </p:attrNameLst>
                                      </p:cBhvr>
                                      <p:to>
                                        <p:strVal val="visible"/>
                                      </p:to>
                                    </p:set>
                                    <p:anim calcmode="lin" valueType="num">
                                      <p:cBhvr additive="base">
                                        <p:cTn id="21" dur="500" fill="hold"/>
                                        <p:tgtEl>
                                          <p:spTgt spid="13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201" name="Shape 201"/>
          <p:cNvSpPr txBox="1"/>
          <p:nvPr/>
        </p:nvSpPr>
        <p:spPr>
          <a:xfrm>
            <a:off x="533400" y="76200"/>
            <a:ext cx="80771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dirty="0" smtClean="0">
                <a:solidFill>
                  <a:schemeClr val="dk1"/>
                </a:solidFill>
              </a:rPr>
              <a:t>Group Conversation</a:t>
            </a:r>
            <a:endParaRPr lang="en-US" sz="3600" b="1" dirty="0">
              <a:solidFill>
                <a:schemeClr val="dk1"/>
              </a:solidFill>
            </a:endParaRPr>
          </a:p>
        </p:txBody>
      </p:sp>
      <p:sp>
        <p:nvSpPr>
          <p:cNvPr id="202" name="Shape 202"/>
          <p:cNvSpPr txBox="1"/>
          <p:nvPr/>
        </p:nvSpPr>
        <p:spPr>
          <a:xfrm>
            <a:off x="304800" y="752657"/>
            <a:ext cx="8534400" cy="5386089"/>
          </a:xfrm>
          <a:prstGeom prst="rect">
            <a:avLst/>
          </a:prstGeom>
          <a:noFill/>
          <a:ln>
            <a:noFill/>
          </a:ln>
        </p:spPr>
        <p:txBody>
          <a:bodyPr lIns="91425" tIns="45700" rIns="91425" bIns="45700" anchor="t" anchorCtr="0">
            <a:noAutofit/>
          </a:bodyPr>
          <a:lstStyle/>
          <a:p>
            <a:pPr marL="631825" marR="0" lvl="0" indent="-9525" algn="ctr" rtl="0">
              <a:buSzPct val="25000"/>
              <a:buNone/>
            </a:pPr>
            <a:endParaRPr lang="en-US" sz="1800" dirty="0">
              <a:solidFill>
                <a:schemeClr val="dk1"/>
              </a:solidFill>
              <a:latin typeface="Calibri"/>
              <a:ea typeface="Calibri"/>
              <a:cs typeface="Calibri"/>
              <a:sym typeface="Calibri"/>
            </a:endParaRPr>
          </a:p>
          <a:p>
            <a:pPr marL="631825" marR="0" lvl="0" indent="-9525" algn="ctr" rtl="0">
              <a:buSzPct val="25000"/>
              <a:buNone/>
            </a:pPr>
            <a:r>
              <a:rPr lang="en-US" sz="3200" b="1" i="0" u="none" strike="noStrike" cap="none" baseline="0" dirty="0" smtClean="0">
                <a:solidFill>
                  <a:schemeClr val="tx1"/>
                </a:solidFill>
                <a:latin typeface="Calibri"/>
                <a:ea typeface="Calibri"/>
                <a:cs typeface="Calibri"/>
                <a:sym typeface="Calibri"/>
              </a:rPr>
              <a:t>Why </a:t>
            </a:r>
            <a:r>
              <a:rPr lang="en-US" sz="3200" b="1" i="0" u="none" strike="noStrike" cap="none" baseline="0" dirty="0">
                <a:solidFill>
                  <a:schemeClr val="tx1"/>
                </a:solidFill>
                <a:latin typeface="Calibri"/>
                <a:ea typeface="Calibri"/>
                <a:cs typeface="Calibri"/>
                <a:sym typeface="Calibri"/>
              </a:rPr>
              <a:t>is credibility important? How do you know if a source is credible or not? </a:t>
            </a:r>
            <a:endParaRPr lang="en-US" sz="3200" b="1" i="0" u="none" strike="noStrike" cap="none" baseline="0" dirty="0" smtClean="0">
              <a:solidFill>
                <a:schemeClr val="tx1"/>
              </a:solidFill>
              <a:latin typeface="Calibri"/>
              <a:ea typeface="Calibri"/>
              <a:cs typeface="Calibri"/>
              <a:sym typeface="Calibri"/>
            </a:endParaRPr>
          </a:p>
          <a:p>
            <a:pPr marL="631825" marR="0" lvl="0" indent="-9525" algn="ctr" rtl="0">
              <a:buSzPct val="25000"/>
              <a:buNone/>
            </a:pPr>
            <a:endParaRPr lang="en-US" sz="3200" b="1" i="0" u="none" strike="noStrike" cap="none" baseline="0" dirty="0" smtClean="0">
              <a:solidFill>
                <a:schemeClr val="tx1"/>
              </a:solidFill>
              <a:latin typeface="Calibri"/>
              <a:ea typeface="Calibri"/>
              <a:cs typeface="Calibri"/>
              <a:sym typeface="Calibri"/>
            </a:endParaRPr>
          </a:p>
          <a:p>
            <a:pPr marL="631825" marR="0" lvl="0" indent="-9525" algn="ctr" rtl="0">
              <a:buSzPct val="25000"/>
              <a:buNone/>
            </a:pPr>
            <a:r>
              <a:rPr lang="en-US" sz="3200" b="1" i="0" u="none" strike="noStrike" cap="none" baseline="0" dirty="0" smtClean="0">
                <a:solidFill>
                  <a:schemeClr val="tx1"/>
                </a:solidFill>
                <a:latin typeface="Calibri"/>
                <a:ea typeface="Calibri"/>
                <a:cs typeface="Calibri"/>
                <a:sym typeface="Calibri"/>
              </a:rPr>
              <a:t>Consider this video.</a:t>
            </a:r>
            <a:r>
              <a:rPr lang="en-US" sz="3200" b="1" i="0" u="none" strike="noStrike" cap="none" dirty="0" smtClean="0">
                <a:solidFill>
                  <a:schemeClr val="tx1"/>
                </a:solidFill>
                <a:latin typeface="Calibri"/>
                <a:ea typeface="Calibri"/>
                <a:cs typeface="Calibri"/>
                <a:sym typeface="Calibri"/>
              </a:rPr>
              <a:t> </a:t>
            </a:r>
          </a:p>
          <a:p>
            <a:pPr marL="631825" marR="0" lvl="0" indent="-9525" algn="ctr" rtl="0">
              <a:buSzPct val="25000"/>
              <a:buNone/>
            </a:pPr>
            <a:endParaRPr lang="en-US" sz="3200" b="1" i="0" u="none" strike="noStrike" cap="none" baseline="0" dirty="0" smtClean="0">
              <a:solidFill>
                <a:schemeClr val="tx1"/>
              </a:solidFill>
              <a:latin typeface="Calibri"/>
              <a:ea typeface="Calibri"/>
              <a:cs typeface="Calibri"/>
              <a:sym typeface="Calibri"/>
            </a:endParaRPr>
          </a:p>
          <a:p>
            <a:pPr marL="631825" lvl="0" indent="-9525" algn="ctr">
              <a:buSzPct val="25000"/>
            </a:pPr>
            <a:endParaRPr lang="en-US" sz="3200" b="1" dirty="0">
              <a:solidFill>
                <a:schemeClr val="tx1"/>
              </a:solidFill>
              <a:latin typeface="Calibri"/>
              <a:ea typeface="Calibri"/>
              <a:cs typeface="Calibri"/>
              <a:sym typeface="Calibri"/>
            </a:endParaRPr>
          </a:p>
          <a:p>
            <a:pPr marL="631825" lvl="0" indent="-9525" algn="ctr">
              <a:buSzPct val="25000"/>
            </a:pPr>
            <a:r>
              <a:rPr lang="en-US" sz="3200" b="1" dirty="0" smtClean="0">
                <a:solidFill>
                  <a:schemeClr val="tx1"/>
                </a:solidFill>
                <a:latin typeface="Calibri"/>
                <a:ea typeface="Calibri"/>
                <a:cs typeface="Calibri"/>
                <a:sym typeface="Calibri"/>
              </a:rPr>
              <a:t>What assumptions has this woman made?  What does this clip tell us about information on the internet?</a:t>
            </a:r>
            <a:endParaRPr lang="en-US" sz="3200" b="1" i="0" u="none" strike="noStrike" cap="none" baseline="0" dirty="0">
              <a:solidFill>
                <a:schemeClr val="tx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2">
                                            <p:txEl>
                                              <p:pRg st="1" end="1"/>
                                            </p:txEl>
                                          </p:spTgt>
                                        </p:tgtEl>
                                        <p:attrNameLst>
                                          <p:attrName>style.visibility</p:attrName>
                                        </p:attrNameLst>
                                      </p:cBhvr>
                                      <p:to>
                                        <p:strVal val="visible"/>
                                      </p:to>
                                    </p:set>
                                    <p:anim calcmode="lin" valueType="num">
                                      <p:cBhvr additive="base">
                                        <p:cTn id="7" dur="500" fill="hold"/>
                                        <p:tgtEl>
                                          <p:spTgt spid="20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2">
                                            <p:txEl>
                                              <p:pRg st="3" end="3"/>
                                            </p:txEl>
                                          </p:spTgt>
                                        </p:tgtEl>
                                        <p:attrNameLst>
                                          <p:attrName>style.visibility</p:attrName>
                                        </p:attrNameLst>
                                      </p:cBhvr>
                                      <p:to>
                                        <p:strVal val="visible"/>
                                      </p:to>
                                    </p:set>
                                    <p:anim calcmode="lin" valueType="num">
                                      <p:cBhvr additive="base">
                                        <p:cTn id="13" dur="500" fill="hold"/>
                                        <p:tgtEl>
                                          <p:spTgt spid="20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2">
                                            <p:txEl>
                                              <p:pRg st="6" end="6"/>
                                            </p:txEl>
                                          </p:spTgt>
                                        </p:tgtEl>
                                        <p:attrNameLst>
                                          <p:attrName>style.visibility</p:attrName>
                                        </p:attrNameLst>
                                      </p:cBhvr>
                                      <p:to>
                                        <p:strVal val="visible"/>
                                      </p:to>
                                    </p:set>
                                    <p:anim calcmode="lin" valueType="num">
                                      <p:cBhvr additive="base">
                                        <p:cTn id="19" dur="500" fill="hold"/>
                                        <p:tgtEl>
                                          <p:spTgt spid="20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12933</TotalTime>
  <Words>2250</Words>
  <Application>Microsoft Office PowerPoint</Application>
  <PresentationFormat>On-screen Show (4:3)</PresentationFormat>
  <Paragraphs>255</Paragraphs>
  <Slides>38</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38</vt:i4>
      </vt:variant>
    </vt:vector>
  </HeadingPairs>
  <TitlesOfParts>
    <vt:vector size="43" baseType="lpstr">
      <vt:lpstr>Arial</vt:lpstr>
      <vt:lpstr>Calibri</vt:lpstr>
      <vt:lpstr>Times New Roman</vt:lpstr>
      <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Evaluating Sources</vt:lpstr>
      <vt:lpstr>PowerPoint Presentation</vt:lpstr>
      <vt:lpstr>Let’s do a Quick Review</vt:lpstr>
      <vt:lpstr>PowerPoint Presentation</vt:lpstr>
      <vt:lpstr>PowerPoint Presentation</vt:lpstr>
      <vt:lpstr>PowerPoint Presentation</vt:lpstr>
      <vt:lpstr>Let’s Practice</vt:lpstr>
      <vt:lpstr>PowerPoint Presentation</vt:lpstr>
      <vt:lpstr>PowerPoint Presentation</vt:lpstr>
      <vt:lpstr>PowerPoint Presentation</vt:lpstr>
      <vt:lpstr>Domain Names</vt:lpstr>
      <vt:lpstr>Domain Names</vt:lpstr>
      <vt:lpstr>Domain Names</vt:lpstr>
      <vt:lpstr>TOMORROW it’s YOUR TURN!</vt:lpstr>
      <vt:lpstr>PowerPoint Presentation</vt:lpstr>
      <vt:lpstr>Start-Up - Discussion</vt:lpstr>
      <vt:lpstr>Start-Up - Writing</vt:lpstr>
      <vt:lpstr>PowerPoint Presentation</vt:lpstr>
      <vt:lpstr>PowerPoint Presentation</vt:lpstr>
      <vt:lpstr>PowerPoint Presentation</vt:lpstr>
      <vt:lpstr>PowerPoint Presentation</vt:lpstr>
      <vt:lpstr>Let’s Give It a Try</vt:lpstr>
      <vt:lpstr>Potential Sources</vt:lpstr>
      <vt:lpstr>Article 1</vt:lpstr>
      <vt:lpstr>Article 2</vt:lpstr>
      <vt:lpstr>YOUR TURN</vt:lpstr>
      <vt:lpstr>YOUR TURN</vt:lpstr>
      <vt:lpstr>HOMEWORK</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James McElroy</cp:lastModifiedBy>
  <cp:revision>87</cp:revision>
  <cp:lastPrinted>2018-01-09T15:27:10Z</cp:lastPrinted>
  <dcterms:modified xsi:type="dcterms:W3CDTF">2018-01-09T22:54:19Z</dcterms:modified>
</cp:coreProperties>
</file>