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58" r:id="rId4"/>
    <p:sldId id="257" r:id="rId5"/>
    <p:sldId id="256" r:id="rId6"/>
    <p:sldId id="262" r:id="rId7"/>
    <p:sldId id="261" r:id="rId8"/>
    <p:sldId id="263" r:id="rId9"/>
    <p:sldId id="271" r:id="rId10"/>
    <p:sldId id="272" r:id="rId11"/>
    <p:sldId id="273" r:id="rId12"/>
    <p:sldId id="274" r:id="rId13"/>
    <p:sldId id="277" r:id="rId14"/>
    <p:sldId id="259" r:id="rId15"/>
    <p:sldId id="264" r:id="rId16"/>
    <p:sldId id="278" r:id="rId17"/>
    <p:sldId id="266" r:id="rId18"/>
    <p:sldId id="267" r:id="rId19"/>
    <p:sldId id="268" r:id="rId20"/>
    <p:sldId id="276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8849" autoAdjust="0"/>
  </p:normalViewPr>
  <p:slideViewPr>
    <p:cSldViewPr>
      <p:cViewPr>
        <p:scale>
          <a:sx n="107" d="100"/>
          <a:sy n="10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3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4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1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6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6408-6345-45CB-BA23-5F45E84EBE76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69CF-CE12-4A2D-81AA-749481DE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6xyHna-Nu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096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Start-Up - Discussion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With your HORIZONTAL partner, discuss the following: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How do you feel when you know you have done something well?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Have you ever done something that you HAD to do (chore, assignment for a class, work) that made you feel that way?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What was it?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Complete your worksheet on “I Hear America Singing.” Make sure to answer all the questions.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It will be due, completed, tomorrow.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In “I Hear America Singing,” Whitman talks about how each person contributes their own “varied carols” to the song of America. 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b="1" dirty="0" smtClean="0"/>
              <a:t>With your VERTICAL partner, discuss the following question: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400" b="1" dirty="0" smtClean="0"/>
              <a:t>Why is diversity so important to who we are as a nation? </a:t>
            </a:r>
          </a:p>
          <a:p>
            <a:pPr marL="0" indent="0" algn="ctr">
              <a:buNone/>
            </a:pP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543800" y="762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12/5/14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26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Now answer the following in writing: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b="1" dirty="0" smtClean="0"/>
              <a:t>What do you plan to do after high </a:t>
            </a:r>
          </a:p>
          <a:p>
            <a:pPr marL="0" indent="0" algn="ctr">
              <a:buNone/>
            </a:pPr>
            <a:r>
              <a:rPr lang="en-US" b="1" dirty="0" smtClean="0"/>
              <a:t>school (for a job/career)?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 smtClean="0"/>
              <a:t>WHY</a:t>
            </a:r>
            <a:r>
              <a:rPr lang="en-US" b="1" dirty="0" smtClean="0"/>
              <a:t> do you feel that is the right </a:t>
            </a:r>
          </a:p>
          <a:p>
            <a:pPr marL="0" indent="0" algn="ctr">
              <a:buNone/>
            </a:pPr>
            <a:r>
              <a:rPr lang="en-US" b="1" dirty="0" smtClean="0"/>
              <a:t>choice for you?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How will what you do add to the </a:t>
            </a:r>
          </a:p>
          <a:p>
            <a:pPr marL="0" indent="0" algn="ctr">
              <a:buNone/>
            </a:pPr>
            <a:r>
              <a:rPr lang="en-US" b="1" dirty="0" smtClean="0"/>
              <a:t>song of America?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0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By the end of the period, students </a:t>
            </a:r>
            <a:r>
              <a:rPr lang="en-US" sz="3600" b="1" dirty="0"/>
              <a:t>will analyze and be able </a:t>
            </a:r>
            <a:r>
              <a:rPr lang="en-US" sz="3600" b="1" dirty="0" smtClean="0"/>
              <a:t>to understand the themes of Whitman’s “Song of Myself, Number 52.” They will be able to identify literary devices used.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CCSS.ELA-LITERACY.RL.11-12.2</a:t>
            </a:r>
          </a:p>
          <a:p>
            <a:pPr marL="0" indent="0" algn="ctr">
              <a:buNone/>
            </a:pPr>
            <a:r>
              <a:rPr lang="en-US" sz="2400" b="1" dirty="0" smtClean="0"/>
              <a:t>CCSS.ELA-LITERACY.RL.11-12.4</a:t>
            </a:r>
          </a:p>
          <a:p>
            <a:pPr marL="0" indent="0" algn="ctr">
              <a:buNone/>
            </a:pPr>
            <a:r>
              <a:rPr lang="en-US" sz="2400" b="1" dirty="0"/>
              <a:t>CCSS.ELA-LITERACY.RL.11-12.9</a:t>
            </a:r>
          </a:p>
        </p:txBody>
      </p:sp>
    </p:spTree>
    <p:extLst>
      <p:ext uri="{BB962C8B-B14F-4D97-AF65-F5344CB8AC3E}">
        <p14:creationId xmlns:p14="http://schemas.microsoft.com/office/powerpoint/2010/main" val="229220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“Song of Myself”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First published in 1855, without a title, as part of his collection Leaves of Grass, the work we now call "Song of Myself" just might be the most important and influential American poem out there.</a:t>
            </a:r>
          </a:p>
          <a:p>
            <a:r>
              <a:rPr lang="en-US" b="1" dirty="0"/>
              <a:t>I</a:t>
            </a:r>
            <a:r>
              <a:rPr lang="en-US" b="1" dirty="0" smtClean="0"/>
              <a:t>t represents a huge break from the formal traditions of the past.</a:t>
            </a:r>
          </a:p>
          <a:p>
            <a:r>
              <a:rPr lang="en-US" b="1" dirty="0" smtClean="0"/>
              <a:t>The poem has also helped shape the idea of what it means to be an American. It is a "democratic" poem that draws all different kinds of people and places into itself and tries to forge them into a unity.</a:t>
            </a:r>
          </a:p>
          <a:p>
            <a:r>
              <a:rPr lang="en-US" b="1" dirty="0" smtClean="0"/>
              <a:t>It is divided into 52 sections. We will be looking at the final piece of the poem.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“Song of Myself”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Throughout this poem, Whitman tells us a bit about what he believes…</a:t>
            </a:r>
          </a:p>
          <a:p>
            <a:pPr marL="0" indent="0" algn="ctr">
              <a:buNone/>
            </a:pPr>
            <a:endParaRPr lang="en-US" sz="1100" b="1" dirty="0" smtClean="0"/>
          </a:p>
          <a:p>
            <a:r>
              <a:rPr lang="en-US" b="1" dirty="0"/>
              <a:t>Everyone is equal, including slaves.</a:t>
            </a:r>
          </a:p>
          <a:p>
            <a:r>
              <a:rPr lang="en-US" b="1" dirty="0"/>
              <a:t>Truth is everywhere, but unspeakable.</a:t>
            </a:r>
          </a:p>
          <a:p>
            <a:r>
              <a:rPr lang="en-US" b="1" dirty="0"/>
              <a:t>An invisible connection and understanding exists between all creatures.</a:t>
            </a:r>
          </a:p>
          <a:p>
            <a:r>
              <a:rPr lang="en-US" b="1" dirty="0"/>
              <a:t>Death is a fortunate thing and not something to fear.</a:t>
            </a:r>
          </a:p>
          <a:p>
            <a:r>
              <a:rPr lang="en-US" b="1" dirty="0"/>
              <a:t>People would be better off if they had faith in the order of nature (and death is part of this order).</a:t>
            </a:r>
          </a:p>
          <a:p>
            <a:r>
              <a:rPr lang="en-US" b="1" dirty="0"/>
              <a:t>People should take pride in themselves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3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“Song of Myself, Number 52”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Read through the poem with your group; each person take a section and read it out loud.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82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“Song of Myself, Number 52”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6019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In your notes, answer the following questions: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When Whitman sees the hawk, what is it complaining about? What literary device is he using?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does Whitman say that he and the hawk are alike?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a yawp? 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Why does Whitman say that he sounds his “barbaric yawp?”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00" y="6292334"/>
            <a:ext cx="7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“Song of Myself, Number 52”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does Whitman personify in lines 5-8 and where does it lead him?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ending of day is a metaphor. What do you think it represents?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Where does he tell the reader to look for him? How does this reinforce the metaphor?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922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“Song of Myself, Number 52”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does Whitman mean when he says he will be “good health” to the reader?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the reader fails to find him, what does he say to do?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do you think Whitman believes about death?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does the last line show his beliefs about death and the connection between all creatures?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28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096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Start-Up - Writing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Now write about it: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What was it that you did well? How did you feel knowing you had done a great job at it?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55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55" y="609600"/>
            <a:ext cx="8839200" cy="3200400"/>
          </a:xfrm>
        </p:spPr>
      </p:pic>
      <p:sp>
        <p:nvSpPr>
          <p:cNvPr id="7" name="TextBox 6"/>
          <p:cNvSpPr txBox="1"/>
          <p:nvPr/>
        </p:nvSpPr>
        <p:spPr>
          <a:xfrm>
            <a:off x="217055" y="3841790"/>
            <a:ext cx="8763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Look at this picture. Think about BOTH of the Whitman poems we read and answer the following: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800" b="1" dirty="0" smtClean="0"/>
              <a:t>Would you say that these daisies are all the same or all different? What do you think Whitman would say? </a:t>
            </a:r>
          </a:p>
          <a:p>
            <a:pPr algn="ctr"/>
            <a:endParaRPr lang="en-US" sz="1100" b="1" dirty="0" smtClean="0"/>
          </a:p>
          <a:p>
            <a:pPr algn="ctr"/>
            <a:r>
              <a:rPr lang="en-US" sz="2800" b="1" dirty="0" smtClean="0"/>
              <a:t>Are we, as people, all the same or different? What would Whitman say about that?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22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Extra Credit Opportunity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Whitman believed in making his voice heard … sounding a “barbaric YAWP.”</a:t>
            </a:r>
          </a:p>
          <a:p>
            <a:pPr marL="0" indent="0" algn="ctr">
              <a:buNone/>
            </a:pPr>
            <a:r>
              <a:rPr lang="en-US" b="1" u="sng" dirty="0" smtClean="0"/>
              <a:t>For Extra Credit: Sound YOUR barbaric YAWP</a:t>
            </a:r>
          </a:p>
          <a:p>
            <a:pPr marL="0" indent="0" algn="ctr">
              <a:buNone/>
            </a:pPr>
            <a:r>
              <a:rPr lang="en-US" b="1" dirty="0" smtClean="0"/>
              <a:t>Sometime this weekend or next week, </a:t>
            </a:r>
          </a:p>
          <a:p>
            <a:pPr marL="0" indent="0" algn="ctr">
              <a:buNone/>
            </a:pPr>
            <a:r>
              <a:rPr lang="en-US" b="1" dirty="0" smtClean="0"/>
              <a:t>you must: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 out into a public place (if on campus, it MUST NOT BE DURING CLASS TIME) in a crowd of unsuspecting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Have someone videotaping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Sound a “BARBARIC YAWP” and record their reactions.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Email the video to me by next Friday.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9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096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Walt Whitman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5486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Walt Whitman was one of the most prominent  poets of the 19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century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Walt Whitman was born in 1819 on Long Island.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Whitman generally does not use any form of rhyme scheme or meter in his poems. He wrote mainly in Free Verse.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 was a Transcendentalist.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096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Transcendentalism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 BELIEF IN A HIGHER REALITY NOT VALIDATED BY NORMAL SENSE OR REASON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INDIVIDUAL IS THE SPIRITUAL CENTER OF THE UNIVERSE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ALL KNOWLEDGE BEGINS WITH SELF KNOWLEDGE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INDIVIDUAL VIRTUE AND HAPPINESS ARE DEPENDENT ON SELF-REALIZATION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NATURE IS A LIVING MYSTERY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096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Free Verse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60960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Free verse is poetry that is free from limitations of regular meter or rhythm and does not rhyme with fixed forms.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Such poems are without rhythms and rhyme schemes; do not follow regular rhyme scheme rules and still provide artistic expression. In this way, the poet can give his own shape to a poem how he/she desires.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“I Hear America Singing”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This poem is Whitman’s hymn to America.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It is his direct experience of America and Americans.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Read the poem to yourself.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poem has three sections.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In the notes for the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ntroduction answer two questions: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What is personified?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Why did Whitman choose these words: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  “varied carols” 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Catalogue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literary device does he use the most? Underline the examples of it.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Is his use of this device effective?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Whitman celebrates who and what in the catalogue?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Why does he include women at the end of the catalogue?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Last Lines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56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Explain the first line of this section in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your words.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 the Catalogue was the focus on a group or on individuals? Does it switch in this section?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How does he end the poem? Does it tie in to his first line? How?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Exit Ticket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3152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Do you know someone who really loves their work?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If yes, what evidence of that do you see in them?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If no, then how important do you think it is for people to love what they do?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1130</Words>
  <Application>Microsoft Office PowerPoint</Application>
  <PresentationFormat>On-screen Show (4:3)</PresentationFormat>
  <Paragraphs>209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Start-Up - Discussion</vt:lpstr>
      <vt:lpstr>Start-Up - Writing</vt:lpstr>
      <vt:lpstr>Walt Whitman</vt:lpstr>
      <vt:lpstr>Transcendentalism</vt:lpstr>
      <vt:lpstr>Free Verse</vt:lpstr>
      <vt:lpstr>“I Hear America Singing”</vt:lpstr>
      <vt:lpstr>The Catalogue</vt:lpstr>
      <vt:lpstr>Last Lines</vt:lpstr>
      <vt:lpstr>Exit Ticket</vt:lpstr>
      <vt:lpstr>Homework</vt:lpstr>
      <vt:lpstr>Start-Up - Discussion</vt:lpstr>
      <vt:lpstr>Start-Up - Writing</vt:lpstr>
      <vt:lpstr>Objective</vt:lpstr>
      <vt:lpstr>“Song of Myself”</vt:lpstr>
      <vt:lpstr>“Song of Myself”</vt:lpstr>
      <vt:lpstr>“Song of Myself, Number 52”</vt:lpstr>
      <vt:lpstr>“Song of Myself, Number 52”</vt:lpstr>
      <vt:lpstr>“Song of Myself, Number 52”</vt:lpstr>
      <vt:lpstr>“Song of Myself, Number 52”</vt:lpstr>
      <vt:lpstr>Exit Ticket</vt:lpstr>
      <vt:lpstr>Extra Credit Opportunity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Whitman</dc:title>
  <dc:creator>JAMES MCELROY</dc:creator>
  <cp:lastModifiedBy>JAMES MCELROY</cp:lastModifiedBy>
  <cp:revision>33</cp:revision>
  <dcterms:created xsi:type="dcterms:W3CDTF">2014-12-02T18:40:48Z</dcterms:created>
  <dcterms:modified xsi:type="dcterms:W3CDTF">2014-12-05T15:28:43Z</dcterms:modified>
</cp:coreProperties>
</file>