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4" r:id="rId17"/>
    <p:sldId id="271" r:id="rId18"/>
    <p:sldId id="272" r:id="rId19"/>
    <p:sldId id="273" r:id="rId20"/>
    <p:sldId id="275" r:id="rId21"/>
    <p:sldId id="276" r:id="rId22"/>
    <p:sldId id="277" r:id="rId23"/>
    <p:sldId id="278" r:id="rId24"/>
    <p:sldId id="280" r:id="rId25"/>
    <p:sldId id="279"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103" d="100"/>
          <a:sy n="103" d="100"/>
        </p:scale>
        <p:origin x="-1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2120623-D6FC-4D54-B9CC-D5335174FD4C}" type="datetimeFigureOut">
              <a:rPr lang="en-US" smtClean="0"/>
              <a:t>9/17/2015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FC9FBBA-0417-407B-AAE8-2B6890B8FC77}" type="slidenum">
              <a:rPr lang="en-US" smtClean="0"/>
              <a:t>‹#›</a:t>
            </a:fld>
            <a:endParaRPr lang="en-US"/>
          </a:p>
        </p:txBody>
      </p:sp>
    </p:spTree>
    <p:extLst>
      <p:ext uri="{BB962C8B-B14F-4D97-AF65-F5344CB8AC3E}">
        <p14:creationId xmlns:p14="http://schemas.microsoft.com/office/powerpoint/2010/main" val="8454395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D70321-E9DD-48E6-9495-81036B96BF9D}"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224167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70321-E9DD-48E6-9495-81036B96BF9D}"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97429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70321-E9DD-48E6-9495-81036B96BF9D}"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4199951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70321-E9DD-48E6-9495-81036B96BF9D}"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149479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70321-E9DD-48E6-9495-81036B96BF9D}"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1902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D70321-E9DD-48E6-9495-81036B96BF9D}"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2677279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D70321-E9DD-48E6-9495-81036B96BF9D}" type="datetimeFigureOut">
              <a:rPr lang="en-US" smtClean="0"/>
              <a:t>9/17/2015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216952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D70321-E9DD-48E6-9495-81036B96BF9D}" type="datetimeFigureOut">
              <a:rPr lang="en-US" smtClean="0"/>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68705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70321-E9DD-48E6-9495-81036B96BF9D}" type="datetimeFigureOut">
              <a:rPr lang="en-US" smtClean="0"/>
              <a:t>9/17/2015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281753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70321-E9DD-48E6-9495-81036B96BF9D}"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19428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70321-E9DD-48E6-9495-81036B96BF9D}"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65711D-B7A6-48F9-96FF-48575511D696}" type="slidenum">
              <a:rPr lang="en-US" smtClean="0"/>
              <a:t>‹#›</a:t>
            </a:fld>
            <a:endParaRPr lang="en-US"/>
          </a:p>
        </p:txBody>
      </p:sp>
    </p:spTree>
    <p:extLst>
      <p:ext uri="{BB962C8B-B14F-4D97-AF65-F5344CB8AC3E}">
        <p14:creationId xmlns:p14="http://schemas.microsoft.com/office/powerpoint/2010/main" val="214366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70321-E9DD-48E6-9495-81036B96BF9D}" type="datetimeFigureOut">
              <a:rPr lang="en-US" smtClean="0"/>
              <a:t>9/17/2015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5711D-B7A6-48F9-96FF-48575511D696}" type="slidenum">
              <a:rPr lang="en-US" smtClean="0"/>
              <a:t>‹#›</a:t>
            </a:fld>
            <a:endParaRPr lang="en-US"/>
          </a:p>
        </p:txBody>
      </p:sp>
    </p:spTree>
    <p:extLst>
      <p:ext uri="{BB962C8B-B14F-4D97-AF65-F5344CB8AC3E}">
        <p14:creationId xmlns:p14="http://schemas.microsoft.com/office/powerpoint/2010/main" val="3269587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92162"/>
          </a:xfrm>
        </p:spPr>
        <p:txBody>
          <a:bodyPr>
            <a:normAutofit/>
          </a:bodyPr>
          <a:lstStyle/>
          <a:p>
            <a:r>
              <a:rPr lang="en-US" sz="4000" b="1" dirty="0" smtClean="0"/>
              <a:t>Start-Up - Discussion</a:t>
            </a:r>
            <a:endParaRPr lang="en-US" sz="4000"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700" b="1" dirty="0" smtClean="0"/>
              <a:t>With your HORIZONTAL PARTNER, discuss the following:</a:t>
            </a:r>
          </a:p>
          <a:p>
            <a:pPr marL="0" indent="0" algn="ctr">
              <a:buNone/>
            </a:pPr>
            <a:endParaRPr lang="en-US" sz="2700" b="1" dirty="0"/>
          </a:p>
          <a:p>
            <a:pPr marL="0" indent="0" algn="ctr">
              <a:buNone/>
            </a:pPr>
            <a:r>
              <a:rPr lang="en-US" sz="3600" b="1" dirty="0" smtClean="0"/>
              <a:t>Do you or anyone in your family have any family heirlooms that have been passed down through the generations? If so, what are they? Why are they important? Where are they kept?</a:t>
            </a:r>
          </a:p>
          <a:p>
            <a:pPr marL="0" indent="0" algn="ctr">
              <a:buNone/>
            </a:pPr>
            <a:endParaRPr lang="en-US" sz="3600" b="1" dirty="0"/>
          </a:p>
          <a:p>
            <a:pPr marL="0" indent="0" algn="ctr">
              <a:buNone/>
            </a:pPr>
            <a:r>
              <a:rPr lang="en-US" sz="3600" b="1" dirty="0" smtClean="0"/>
              <a:t>BE PRAPARED TO SHARE!</a:t>
            </a:r>
            <a:endParaRPr lang="en-US" sz="3600" b="1" dirty="0"/>
          </a:p>
        </p:txBody>
      </p:sp>
      <p:sp>
        <p:nvSpPr>
          <p:cNvPr id="6" name="TextBox 5"/>
          <p:cNvSpPr txBox="1"/>
          <p:nvPr/>
        </p:nvSpPr>
        <p:spPr>
          <a:xfrm>
            <a:off x="7086600" y="304800"/>
            <a:ext cx="1371600" cy="381000"/>
          </a:xfrm>
          <a:prstGeom prst="rect">
            <a:avLst/>
          </a:prstGeom>
          <a:noFill/>
        </p:spPr>
        <p:txBody>
          <a:bodyPr wrap="square" rtlCol="0">
            <a:spAutoFit/>
          </a:bodyPr>
          <a:lstStyle/>
          <a:p>
            <a:pPr algn="ctr"/>
            <a:r>
              <a:rPr lang="en-US" b="1" dirty="0" smtClean="0"/>
              <a:t>9/14/15</a:t>
            </a:r>
            <a:endParaRPr lang="en-US" b="1" dirty="0"/>
          </a:p>
        </p:txBody>
      </p:sp>
    </p:spTree>
    <p:extLst>
      <p:ext uri="{BB962C8B-B14F-4D97-AF65-F5344CB8AC3E}">
        <p14:creationId xmlns:p14="http://schemas.microsoft.com/office/powerpoint/2010/main" val="4029636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92162"/>
          </a:xfrm>
        </p:spPr>
        <p:txBody>
          <a:bodyPr>
            <a:normAutofit/>
          </a:bodyPr>
          <a:lstStyle/>
          <a:p>
            <a:r>
              <a:rPr lang="en-US" sz="4000" b="1" dirty="0" smtClean="0"/>
              <a:t>Start-Up - Writing</a:t>
            </a:r>
            <a:endParaRPr lang="en-US" sz="4000"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700" b="1" dirty="0" smtClean="0"/>
              <a:t>Now copy and answer the following:</a:t>
            </a:r>
          </a:p>
          <a:p>
            <a:pPr marL="0" indent="0" algn="ctr">
              <a:buNone/>
            </a:pPr>
            <a:endParaRPr lang="en-US" sz="2700" b="1" dirty="0"/>
          </a:p>
          <a:p>
            <a:pPr marL="0" indent="0" algn="ctr">
              <a:buNone/>
            </a:pPr>
            <a:r>
              <a:rPr lang="en-US" sz="3600" b="1" dirty="0" smtClean="0"/>
              <a:t>In </a:t>
            </a:r>
            <a:r>
              <a:rPr lang="en-US" sz="3600" b="1" u="sng" dirty="0" smtClean="0"/>
              <a:t>YOUR OWN WORDS</a:t>
            </a:r>
            <a:r>
              <a:rPr lang="en-US" sz="3600" b="1" dirty="0" smtClean="0"/>
              <a:t>, describe (characterize) Mama. You may include one sentence of physical description, but the rest should be about WHO she is.</a:t>
            </a:r>
            <a:endParaRPr lang="en-US" sz="3600" b="1" dirty="0"/>
          </a:p>
        </p:txBody>
      </p:sp>
    </p:spTree>
    <p:extLst>
      <p:ext uri="{BB962C8B-B14F-4D97-AF65-F5344CB8AC3E}">
        <p14:creationId xmlns:p14="http://schemas.microsoft.com/office/powerpoint/2010/main" val="3471192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fontScale="92500"/>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Determine the meanings of words in the text, using context clues, and analyze their effect on the story. Students will, in discussion and in writing, analyze the author’s word and structure choices, especially regarding characterization, and their impact on the story as a whole, citing specific textual evidence as support.</a:t>
            </a:r>
          </a:p>
          <a:p>
            <a:pPr marL="0" indent="0" algn="ctr">
              <a:buNone/>
            </a:pPr>
            <a:endParaRPr lang="en-US" b="1" dirty="0" smtClean="0"/>
          </a:p>
          <a:p>
            <a:pPr marL="0" indent="0" algn="ctr">
              <a:buNone/>
            </a:pPr>
            <a:r>
              <a:rPr lang="en-US" sz="2600" b="1" dirty="0" smtClean="0"/>
              <a:t>CCSS.ELA-LITERACY.RL.11-12.1     CCSS.ELA-LITERACY.RL.11-12.3            CCSS.ELA-LITERACY.RL.11-12.4     CCSS.ELA-LITERACY.RL.11-12.5</a:t>
            </a:r>
          </a:p>
          <a:p>
            <a:pPr marL="0" indent="0" algn="ctr">
              <a:buNone/>
            </a:pPr>
            <a:endParaRPr lang="en-US" dirty="0"/>
          </a:p>
        </p:txBody>
      </p:sp>
    </p:spTree>
    <p:extLst>
      <p:ext uri="{BB962C8B-B14F-4D97-AF65-F5344CB8AC3E}">
        <p14:creationId xmlns:p14="http://schemas.microsoft.com/office/powerpoint/2010/main" val="3430689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5744"/>
            <a:ext cx="7886700" cy="892175"/>
          </a:xfrm>
        </p:spPr>
        <p:txBody>
          <a:bodyPr/>
          <a:lstStyle/>
          <a:p>
            <a:pPr algn="ctr"/>
            <a:r>
              <a:rPr lang="en-US" b="1" dirty="0" smtClean="0">
                <a:latin typeface="+mn-lt"/>
              </a:rPr>
              <a:t>Expectations</a:t>
            </a:r>
            <a:endParaRPr lang="en-US" b="1" dirty="0">
              <a:latin typeface="+mn-lt"/>
            </a:endParaRPr>
          </a:p>
        </p:txBody>
      </p:sp>
      <p:sp>
        <p:nvSpPr>
          <p:cNvPr id="3" name="Content Placeholder 2"/>
          <p:cNvSpPr>
            <a:spLocks noGrp="1"/>
          </p:cNvSpPr>
          <p:nvPr>
            <p:ph idx="1"/>
          </p:nvPr>
        </p:nvSpPr>
        <p:spPr>
          <a:xfrm>
            <a:off x="628650" y="914401"/>
            <a:ext cx="7886700" cy="5725391"/>
          </a:xfrm>
        </p:spPr>
        <p:txBody>
          <a:bodyPr>
            <a:normAutofit fontScale="92500"/>
          </a:bodyPr>
          <a:lstStyle/>
          <a:p>
            <a:r>
              <a:rPr lang="en-US" sz="3600" b="1" dirty="0" smtClean="0"/>
              <a:t>Heads up, eyes on the reading, following along, NOT answering the in-text questions, and NOT reading ahead!</a:t>
            </a:r>
          </a:p>
          <a:p>
            <a:endParaRPr lang="en-US" sz="1200" b="1" dirty="0"/>
          </a:p>
          <a:p>
            <a:r>
              <a:rPr lang="en-US" sz="3600" b="1" dirty="0" smtClean="0"/>
              <a:t>When we pause to discuss, be prepared to contribute to the discussion.</a:t>
            </a:r>
          </a:p>
          <a:p>
            <a:endParaRPr lang="en-US" sz="1300" b="1" dirty="0"/>
          </a:p>
          <a:p>
            <a:r>
              <a:rPr lang="en-US" sz="3600" b="1" dirty="0" smtClean="0"/>
              <a:t>If given the chance to stop and answer in-text questions, take advantage of it! You will be responsible for ALL in-text work, to be due after we finish the story.</a:t>
            </a:r>
            <a:endParaRPr lang="en-US" sz="3600" b="1" dirty="0"/>
          </a:p>
        </p:txBody>
      </p:sp>
    </p:spTree>
    <p:extLst>
      <p:ext uri="{BB962C8B-B14F-4D97-AF65-F5344CB8AC3E}">
        <p14:creationId xmlns:p14="http://schemas.microsoft.com/office/powerpoint/2010/main" val="168252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t>Exit Ticket</a:t>
            </a:r>
            <a:endParaRPr lang="en-US" b="1" dirty="0"/>
          </a:p>
        </p:txBody>
      </p:sp>
      <p:sp>
        <p:nvSpPr>
          <p:cNvPr id="3" name="Content Placeholder 2"/>
          <p:cNvSpPr>
            <a:spLocks noGrp="1"/>
          </p:cNvSpPr>
          <p:nvPr>
            <p:ph idx="1"/>
          </p:nvPr>
        </p:nvSpPr>
        <p:spPr>
          <a:xfrm>
            <a:off x="457200" y="685800"/>
            <a:ext cx="8229600" cy="5638800"/>
          </a:xfrm>
        </p:spPr>
        <p:txBody>
          <a:bodyPr/>
          <a:lstStyle/>
          <a:p>
            <a:pPr marL="0" indent="0" algn="ctr">
              <a:buNone/>
            </a:pPr>
            <a:r>
              <a:rPr lang="en-US" b="1" dirty="0" smtClean="0"/>
              <a:t>Copy and answer the following:</a:t>
            </a:r>
          </a:p>
          <a:p>
            <a:pPr marL="0" indent="0" algn="ctr">
              <a:buNone/>
            </a:pPr>
            <a:endParaRPr lang="en-US" sz="1200" b="1" dirty="0"/>
          </a:p>
          <a:p>
            <a:pPr marL="0" indent="0" algn="ctr">
              <a:buNone/>
            </a:pPr>
            <a:r>
              <a:rPr lang="en-US" b="1" dirty="0" smtClean="0"/>
              <a:t>We know that Dee got away from the house where Mama and Maggie live, and we have seen that she seems to look down on it an them.</a:t>
            </a:r>
          </a:p>
          <a:p>
            <a:pPr marL="0" indent="0" algn="ctr">
              <a:buNone/>
            </a:pPr>
            <a:endParaRPr lang="en-US" sz="1200" b="1" dirty="0"/>
          </a:p>
          <a:p>
            <a:pPr marL="0" indent="0" algn="ctr">
              <a:buNone/>
            </a:pPr>
            <a:r>
              <a:rPr lang="en-US" b="1" dirty="0" smtClean="0"/>
              <a:t>Knowing that, why do you think she stopped to take pictures of Mama, Maggie, and the house?</a:t>
            </a:r>
          </a:p>
          <a:p>
            <a:pPr marL="0" indent="0" algn="ctr">
              <a:buNone/>
            </a:pPr>
            <a:r>
              <a:rPr lang="en-US" b="1" dirty="0" smtClean="0"/>
              <a:t>Why do you think she would want them, or what might she do with them? </a:t>
            </a:r>
            <a:endParaRPr lang="en-US" b="1" dirty="0"/>
          </a:p>
        </p:txBody>
      </p:sp>
    </p:spTree>
    <p:extLst>
      <p:ext uri="{BB962C8B-B14F-4D97-AF65-F5344CB8AC3E}">
        <p14:creationId xmlns:p14="http://schemas.microsoft.com/office/powerpoint/2010/main" val="3268381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92162"/>
          </a:xfrm>
        </p:spPr>
        <p:txBody>
          <a:bodyPr>
            <a:normAutofit/>
          </a:bodyPr>
          <a:lstStyle/>
          <a:p>
            <a:r>
              <a:rPr lang="en-US" sz="4000" b="1" dirty="0" smtClean="0"/>
              <a:t>Start-Up - Discussion</a:t>
            </a:r>
            <a:endParaRPr lang="en-US" sz="4000"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700" b="1" dirty="0" smtClean="0"/>
              <a:t>With your </a:t>
            </a:r>
            <a:r>
              <a:rPr lang="en-US" sz="2700" b="1" dirty="0" smtClean="0"/>
              <a:t>HORIZONTAL </a:t>
            </a:r>
            <a:r>
              <a:rPr lang="en-US" sz="2700" b="1" dirty="0" smtClean="0"/>
              <a:t>PARTNER, discuss the following:</a:t>
            </a:r>
          </a:p>
          <a:p>
            <a:pPr marL="0" indent="0" algn="ctr">
              <a:buNone/>
            </a:pPr>
            <a:endParaRPr lang="en-US" sz="2700" b="1" dirty="0"/>
          </a:p>
          <a:p>
            <a:pPr marL="0" indent="0" algn="ctr">
              <a:buNone/>
            </a:pPr>
            <a:r>
              <a:rPr lang="en-US" sz="3600" b="1" dirty="0" smtClean="0"/>
              <a:t>What are some of the things we learned about the character of </a:t>
            </a:r>
            <a:r>
              <a:rPr lang="en-US" sz="3600" b="1" dirty="0" smtClean="0"/>
              <a:t>Maggie</a:t>
            </a:r>
            <a:r>
              <a:rPr lang="en-US" sz="3600" b="1" dirty="0" smtClean="0"/>
              <a:t> </a:t>
            </a:r>
            <a:r>
              <a:rPr lang="en-US" sz="3600" b="1" dirty="0" smtClean="0"/>
              <a:t>in </a:t>
            </a:r>
            <a:r>
              <a:rPr lang="en-US" sz="3600" b="1" dirty="0" smtClean="0"/>
              <a:t>our reading so far? </a:t>
            </a:r>
            <a:r>
              <a:rPr lang="en-US" sz="3600" b="1" dirty="0" smtClean="0"/>
              <a:t>Find specific things in the reading that tell us what kind of person </a:t>
            </a:r>
            <a:r>
              <a:rPr lang="en-US" sz="3600" b="1" dirty="0" smtClean="0"/>
              <a:t>Maggie </a:t>
            </a:r>
            <a:r>
              <a:rPr lang="en-US" sz="3600" b="1" dirty="0" smtClean="0"/>
              <a:t>is.</a:t>
            </a:r>
          </a:p>
          <a:p>
            <a:pPr marL="0" indent="0" algn="ctr">
              <a:buNone/>
            </a:pPr>
            <a:endParaRPr lang="en-US" sz="3600" b="1" dirty="0"/>
          </a:p>
          <a:p>
            <a:pPr marL="0" indent="0" algn="ctr">
              <a:buNone/>
            </a:pPr>
            <a:r>
              <a:rPr lang="en-US" sz="3600" b="1" dirty="0" smtClean="0"/>
              <a:t>BE PREPARED TO SHARE!</a:t>
            </a:r>
            <a:endParaRPr lang="en-US" sz="3600" b="1" dirty="0"/>
          </a:p>
        </p:txBody>
      </p:sp>
      <p:sp>
        <p:nvSpPr>
          <p:cNvPr id="6" name="TextBox 5"/>
          <p:cNvSpPr txBox="1"/>
          <p:nvPr/>
        </p:nvSpPr>
        <p:spPr>
          <a:xfrm>
            <a:off x="7086600" y="304800"/>
            <a:ext cx="1371600" cy="381000"/>
          </a:xfrm>
          <a:prstGeom prst="rect">
            <a:avLst/>
          </a:prstGeom>
          <a:noFill/>
        </p:spPr>
        <p:txBody>
          <a:bodyPr wrap="square" rtlCol="0">
            <a:spAutoFit/>
          </a:bodyPr>
          <a:lstStyle/>
          <a:p>
            <a:pPr algn="ctr"/>
            <a:r>
              <a:rPr lang="en-US" b="1" dirty="0" smtClean="0"/>
              <a:t>9/17/15</a:t>
            </a:r>
            <a:endParaRPr lang="en-US" b="1" dirty="0"/>
          </a:p>
        </p:txBody>
      </p:sp>
    </p:spTree>
    <p:extLst>
      <p:ext uri="{BB962C8B-B14F-4D97-AF65-F5344CB8AC3E}">
        <p14:creationId xmlns:p14="http://schemas.microsoft.com/office/powerpoint/2010/main" val="313422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92162"/>
          </a:xfrm>
        </p:spPr>
        <p:txBody>
          <a:bodyPr>
            <a:normAutofit/>
          </a:bodyPr>
          <a:lstStyle/>
          <a:p>
            <a:r>
              <a:rPr lang="en-US" sz="4000" b="1" dirty="0" smtClean="0"/>
              <a:t>Start-Up - Writing</a:t>
            </a:r>
            <a:endParaRPr lang="en-US" sz="4000"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700" b="1" dirty="0" smtClean="0"/>
              <a:t>Now copy and answer the following:</a:t>
            </a:r>
          </a:p>
          <a:p>
            <a:pPr marL="0" indent="0" algn="ctr">
              <a:buNone/>
            </a:pPr>
            <a:endParaRPr lang="en-US" sz="2700" b="1" dirty="0"/>
          </a:p>
          <a:p>
            <a:pPr marL="0" indent="0" algn="ctr">
              <a:buNone/>
            </a:pPr>
            <a:r>
              <a:rPr lang="en-US" sz="3600" b="1" dirty="0" smtClean="0"/>
              <a:t>In </a:t>
            </a:r>
            <a:r>
              <a:rPr lang="en-US" sz="3600" b="1" u="sng" dirty="0" smtClean="0"/>
              <a:t>YOUR OWN WORDS</a:t>
            </a:r>
            <a:r>
              <a:rPr lang="en-US" sz="3600" b="1" dirty="0" smtClean="0"/>
              <a:t>, describe (characterize) </a:t>
            </a:r>
            <a:r>
              <a:rPr lang="en-US" sz="3600" b="1" dirty="0" smtClean="0"/>
              <a:t>Maggie. </a:t>
            </a:r>
            <a:r>
              <a:rPr lang="en-US" sz="3600" b="1" dirty="0" smtClean="0"/>
              <a:t>You may include one sentence of physical description, but the rest should be about WHO she is.</a:t>
            </a:r>
            <a:endParaRPr lang="en-US" sz="3600" b="1" dirty="0"/>
          </a:p>
        </p:txBody>
      </p:sp>
    </p:spTree>
    <p:extLst>
      <p:ext uri="{BB962C8B-B14F-4D97-AF65-F5344CB8AC3E}">
        <p14:creationId xmlns:p14="http://schemas.microsoft.com/office/powerpoint/2010/main" val="1399736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fontScale="92500"/>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Determine the meanings of words in the text, using context clues, and analyze their effect on the story. Students will, in discussion and in writing, analyze the author’s word and structure choices, especially regarding characterization, and their impact on the story as a whole, citing specific textual evidence as support.</a:t>
            </a:r>
          </a:p>
          <a:p>
            <a:pPr marL="0" indent="0" algn="ctr">
              <a:buNone/>
            </a:pPr>
            <a:endParaRPr lang="en-US" b="1" dirty="0" smtClean="0"/>
          </a:p>
          <a:p>
            <a:pPr marL="0" indent="0" algn="ctr">
              <a:buNone/>
            </a:pPr>
            <a:r>
              <a:rPr lang="en-US" sz="2600" b="1" dirty="0" smtClean="0"/>
              <a:t>CCSS.ELA-LITERACY.RL.11-12.1     CCSS.ELA-LITERACY.RL.11-12.3            CCSS.ELA-LITERACY.RL.11-12.4     CCSS.ELA-LITERACY.RL.11-12.5</a:t>
            </a:r>
          </a:p>
          <a:p>
            <a:pPr marL="0" indent="0" algn="ctr">
              <a:buNone/>
            </a:pPr>
            <a:endParaRPr lang="en-US" dirty="0"/>
          </a:p>
        </p:txBody>
      </p:sp>
    </p:spTree>
    <p:extLst>
      <p:ext uri="{BB962C8B-B14F-4D97-AF65-F5344CB8AC3E}">
        <p14:creationId xmlns:p14="http://schemas.microsoft.com/office/powerpoint/2010/main" val="1539139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fontScale="92500"/>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Determine the meanings of words in the text, using context clues, and analyze their effect on the story. Students will, in discussion and in writing, analyze the author’s word and structure choices, especially regarding characterization, and their impact on the story as a whole, citing specific textual evidence as support.</a:t>
            </a:r>
          </a:p>
          <a:p>
            <a:pPr marL="0" indent="0" algn="ctr">
              <a:buNone/>
            </a:pPr>
            <a:endParaRPr lang="en-US" b="1" dirty="0" smtClean="0"/>
          </a:p>
          <a:p>
            <a:pPr marL="0" indent="0" algn="ctr">
              <a:buNone/>
            </a:pPr>
            <a:r>
              <a:rPr lang="en-US" sz="2600" b="1" dirty="0" smtClean="0"/>
              <a:t>CCSS.ELA-LITERACY.RL.11-12.1     CCSS.ELA-LITERACY.RL.11-12.3            CCSS.ELA-LITERACY.RL.11-12.4     CCSS.ELA-LITERACY.RL.11-12.5</a:t>
            </a:r>
          </a:p>
          <a:p>
            <a:pPr marL="0" indent="0" algn="ctr">
              <a:buNone/>
            </a:pPr>
            <a:endParaRPr lang="en-US" dirty="0"/>
          </a:p>
        </p:txBody>
      </p:sp>
    </p:spTree>
    <p:extLst>
      <p:ext uri="{BB962C8B-B14F-4D97-AF65-F5344CB8AC3E}">
        <p14:creationId xmlns:p14="http://schemas.microsoft.com/office/powerpoint/2010/main" val="817391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5744"/>
            <a:ext cx="7886700" cy="892175"/>
          </a:xfrm>
        </p:spPr>
        <p:txBody>
          <a:bodyPr/>
          <a:lstStyle/>
          <a:p>
            <a:pPr algn="ctr"/>
            <a:r>
              <a:rPr lang="en-US" b="1" dirty="0" smtClean="0">
                <a:latin typeface="+mn-lt"/>
              </a:rPr>
              <a:t>Expectations</a:t>
            </a:r>
            <a:endParaRPr lang="en-US" b="1" dirty="0">
              <a:latin typeface="+mn-lt"/>
            </a:endParaRPr>
          </a:p>
        </p:txBody>
      </p:sp>
      <p:sp>
        <p:nvSpPr>
          <p:cNvPr id="3" name="Content Placeholder 2"/>
          <p:cNvSpPr>
            <a:spLocks noGrp="1"/>
          </p:cNvSpPr>
          <p:nvPr>
            <p:ph idx="1"/>
          </p:nvPr>
        </p:nvSpPr>
        <p:spPr>
          <a:xfrm>
            <a:off x="628650" y="914401"/>
            <a:ext cx="7886700" cy="5725391"/>
          </a:xfrm>
        </p:spPr>
        <p:txBody>
          <a:bodyPr>
            <a:normAutofit fontScale="92500"/>
          </a:bodyPr>
          <a:lstStyle/>
          <a:p>
            <a:r>
              <a:rPr lang="en-US" sz="3600" b="1" dirty="0" smtClean="0"/>
              <a:t>Heads up, eyes on the reading, following along, NOT answering the in-text questions, and NOT reading ahead!</a:t>
            </a:r>
          </a:p>
          <a:p>
            <a:endParaRPr lang="en-US" sz="1200" b="1" dirty="0"/>
          </a:p>
          <a:p>
            <a:r>
              <a:rPr lang="en-US" sz="3600" b="1" dirty="0" smtClean="0"/>
              <a:t>When we pause to discuss, be prepared to contribute to the discussion.</a:t>
            </a:r>
          </a:p>
          <a:p>
            <a:endParaRPr lang="en-US" sz="1300" b="1" dirty="0"/>
          </a:p>
          <a:p>
            <a:r>
              <a:rPr lang="en-US" sz="3600" b="1" dirty="0" smtClean="0"/>
              <a:t>If given the chance to stop and answer in-text questions, take advantage of it! You will be responsible for ALL in-text work, to be due after we finish the story.</a:t>
            </a:r>
            <a:endParaRPr lang="en-US" sz="3600" b="1" dirty="0"/>
          </a:p>
        </p:txBody>
      </p:sp>
    </p:spTree>
    <p:extLst>
      <p:ext uri="{BB962C8B-B14F-4D97-AF65-F5344CB8AC3E}">
        <p14:creationId xmlns:p14="http://schemas.microsoft.com/office/powerpoint/2010/main" val="83696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t>Exit Ticket</a:t>
            </a:r>
            <a:endParaRPr lang="en-US" b="1" dirty="0"/>
          </a:p>
        </p:txBody>
      </p:sp>
      <p:sp>
        <p:nvSpPr>
          <p:cNvPr id="3" name="Content Placeholder 2"/>
          <p:cNvSpPr>
            <a:spLocks noGrp="1"/>
          </p:cNvSpPr>
          <p:nvPr>
            <p:ph idx="1"/>
          </p:nvPr>
        </p:nvSpPr>
        <p:spPr>
          <a:xfrm>
            <a:off x="457200" y="685800"/>
            <a:ext cx="8229600" cy="5638800"/>
          </a:xfrm>
        </p:spPr>
        <p:txBody>
          <a:bodyPr/>
          <a:lstStyle/>
          <a:p>
            <a:pPr marL="0" indent="0" algn="ctr">
              <a:buNone/>
            </a:pPr>
            <a:r>
              <a:rPr lang="en-US" b="1" dirty="0" smtClean="0"/>
              <a:t>Copy and answer the following</a:t>
            </a:r>
            <a:r>
              <a:rPr lang="en-US" b="1" dirty="0" smtClean="0"/>
              <a:t>:</a:t>
            </a:r>
            <a:endParaRPr lang="en-US" sz="1200" b="1" dirty="0" smtClean="0"/>
          </a:p>
          <a:p>
            <a:pPr marL="0" indent="0" algn="ctr">
              <a:buNone/>
            </a:pPr>
            <a:endParaRPr lang="en-US" sz="1200" b="1" dirty="0"/>
          </a:p>
          <a:p>
            <a:pPr marL="0" indent="0" algn="ctr">
              <a:buNone/>
            </a:pPr>
            <a:r>
              <a:rPr lang="en-US" sz="4000" b="1" dirty="0" smtClean="0"/>
              <a:t>What do you think was Dee’s, a.k.a. </a:t>
            </a:r>
            <a:r>
              <a:rPr lang="en-US" sz="4000" b="1" dirty="0" err="1" smtClean="0"/>
              <a:t>Wangero’s</a:t>
            </a:r>
            <a:r>
              <a:rPr lang="en-US" sz="4000" b="1" dirty="0" smtClean="0"/>
              <a:t> real reason for coming back to see Mama and Maggie? What evidence can you find in the story to support your answer? What do you think that says about her as a person?</a:t>
            </a:r>
            <a:endParaRPr lang="en-US" sz="4000" b="1" dirty="0"/>
          </a:p>
        </p:txBody>
      </p:sp>
    </p:spTree>
    <p:extLst>
      <p:ext uri="{BB962C8B-B14F-4D97-AF65-F5344CB8AC3E}">
        <p14:creationId xmlns:p14="http://schemas.microsoft.com/office/powerpoint/2010/main" val="1010631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921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700" b="1" dirty="0" smtClean="0"/>
              <a:t>Now, in your chart, copy and answer the following:</a:t>
            </a:r>
          </a:p>
          <a:p>
            <a:pPr marL="0" indent="0" algn="ctr">
              <a:buNone/>
            </a:pPr>
            <a:endParaRPr lang="en-US" sz="1200" b="1" dirty="0"/>
          </a:p>
          <a:p>
            <a:pPr marL="0" indent="0" algn="ctr">
              <a:buNone/>
            </a:pPr>
            <a:r>
              <a:rPr lang="en-US" sz="3600" b="1" dirty="0" smtClean="0"/>
              <a:t>Think about the things that you now own that are important or special to you.</a:t>
            </a:r>
          </a:p>
          <a:p>
            <a:pPr marL="0" indent="0" algn="ctr">
              <a:buNone/>
            </a:pPr>
            <a:endParaRPr lang="en-US" sz="1200" b="1" dirty="0"/>
          </a:p>
          <a:p>
            <a:pPr marL="0" indent="0" algn="ctr">
              <a:buNone/>
            </a:pPr>
            <a:r>
              <a:rPr lang="en-US" sz="3600" b="1" dirty="0" smtClean="0"/>
              <a:t>If you could leave just one possession behind as a reminder to your children, grandchildren, etc. of who you were and what you were about, what would it be and why?</a:t>
            </a:r>
            <a:endParaRPr lang="en-US" sz="3600" b="1" dirty="0"/>
          </a:p>
        </p:txBody>
      </p:sp>
    </p:spTree>
    <p:extLst>
      <p:ext uri="{BB962C8B-B14F-4D97-AF65-F5344CB8AC3E}">
        <p14:creationId xmlns:p14="http://schemas.microsoft.com/office/powerpoint/2010/main" val="1342523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92162"/>
          </a:xfrm>
        </p:spPr>
        <p:txBody>
          <a:bodyPr>
            <a:normAutofit/>
          </a:bodyPr>
          <a:lstStyle/>
          <a:p>
            <a:r>
              <a:rPr lang="en-US" sz="4000" b="1" dirty="0" smtClean="0"/>
              <a:t>Start-Up - Discussion</a:t>
            </a:r>
            <a:endParaRPr lang="en-US" sz="4000"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700" b="1" dirty="0" smtClean="0"/>
              <a:t>With your </a:t>
            </a:r>
            <a:r>
              <a:rPr lang="en-US" sz="2700" b="1" dirty="0" smtClean="0"/>
              <a:t>VERTICAL </a:t>
            </a:r>
            <a:r>
              <a:rPr lang="en-US" sz="2700" b="1" dirty="0" smtClean="0"/>
              <a:t>PARTNER, discuss the following:</a:t>
            </a:r>
          </a:p>
          <a:p>
            <a:pPr marL="0" indent="0" algn="ctr">
              <a:buNone/>
            </a:pPr>
            <a:endParaRPr lang="en-US" sz="2700" b="1" dirty="0"/>
          </a:p>
          <a:p>
            <a:pPr marL="0" indent="0" algn="ctr">
              <a:buNone/>
            </a:pPr>
            <a:r>
              <a:rPr lang="en-US" sz="3600" b="1" dirty="0" smtClean="0"/>
              <a:t>What are some of the things we learned about the character of </a:t>
            </a:r>
            <a:r>
              <a:rPr lang="en-US" sz="3600" b="1" dirty="0" smtClean="0"/>
              <a:t>Dee </a:t>
            </a:r>
            <a:r>
              <a:rPr lang="en-US" sz="3600" b="1" dirty="0" smtClean="0"/>
              <a:t>in </a:t>
            </a:r>
            <a:r>
              <a:rPr lang="en-US" sz="3600" b="1" dirty="0" smtClean="0"/>
              <a:t>our reading so far? </a:t>
            </a:r>
            <a:r>
              <a:rPr lang="en-US" sz="3600" b="1" dirty="0" smtClean="0"/>
              <a:t>Find specific things in the reading that tell us what kind of person </a:t>
            </a:r>
            <a:r>
              <a:rPr lang="en-US" sz="3600" b="1" dirty="0" smtClean="0"/>
              <a:t>Dee </a:t>
            </a:r>
            <a:r>
              <a:rPr lang="en-US" sz="3600" b="1" dirty="0" smtClean="0"/>
              <a:t>is.</a:t>
            </a:r>
          </a:p>
          <a:p>
            <a:pPr marL="0" indent="0" algn="ctr">
              <a:buNone/>
            </a:pPr>
            <a:endParaRPr lang="en-US" sz="3600" b="1" dirty="0"/>
          </a:p>
          <a:p>
            <a:pPr marL="0" indent="0" algn="ctr">
              <a:buNone/>
            </a:pPr>
            <a:r>
              <a:rPr lang="en-US" sz="3600" b="1" dirty="0" smtClean="0"/>
              <a:t>BE PREPARED TO SHARE!</a:t>
            </a:r>
            <a:endParaRPr lang="en-US" sz="3600" b="1" dirty="0"/>
          </a:p>
        </p:txBody>
      </p:sp>
      <p:sp>
        <p:nvSpPr>
          <p:cNvPr id="6" name="TextBox 5"/>
          <p:cNvSpPr txBox="1"/>
          <p:nvPr/>
        </p:nvSpPr>
        <p:spPr>
          <a:xfrm>
            <a:off x="7086600" y="304800"/>
            <a:ext cx="1371600" cy="381000"/>
          </a:xfrm>
          <a:prstGeom prst="rect">
            <a:avLst/>
          </a:prstGeom>
          <a:noFill/>
        </p:spPr>
        <p:txBody>
          <a:bodyPr wrap="square" rtlCol="0">
            <a:spAutoFit/>
          </a:bodyPr>
          <a:lstStyle/>
          <a:p>
            <a:pPr algn="ctr"/>
            <a:r>
              <a:rPr lang="en-US" b="1" dirty="0" smtClean="0"/>
              <a:t>9/21/15</a:t>
            </a:r>
            <a:endParaRPr lang="en-US" b="1" dirty="0"/>
          </a:p>
        </p:txBody>
      </p:sp>
    </p:spTree>
    <p:extLst>
      <p:ext uri="{BB962C8B-B14F-4D97-AF65-F5344CB8AC3E}">
        <p14:creationId xmlns:p14="http://schemas.microsoft.com/office/powerpoint/2010/main" val="912590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92162"/>
          </a:xfrm>
        </p:spPr>
        <p:txBody>
          <a:bodyPr>
            <a:normAutofit/>
          </a:bodyPr>
          <a:lstStyle/>
          <a:p>
            <a:r>
              <a:rPr lang="en-US" sz="4000" b="1" dirty="0" smtClean="0"/>
              <a:t>Start-Up - Writing</a:t>
            </a:r>
            <a:endParaRPr lang="en-US" sz="4000"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700" b="1" dirty="0" smtClean="0"/>
              <a:t>Now copy and answer the following:</a:t>
            </a:r>
          </a:p>
          <a:p>
            <a:pPr marL="0" indent="0" algn="ctr">
              <a:buNone/>
            </a:pPr>
            <a:endParaRPr lang="en-US" sz="2700" b="1" dirty="0"/>
          </a:p>
          <a:p>
            <a:pPr marL="0" indent="0" algn="ctr">
              <a:buNone/>
            </a:pPr>
            <a:r>
              <a:rPr lang="en-US" sz="3600" b="1" dirty="0" smtClean="0"/>
              <a:t>In </a:t>
            </a:r>
            <a:r>
              <a:rPr lang="en-US" sz="3600" b="1" u="sng" dirty="0" smtClean="0"/>
              <a:t>YOUR OWN WORDS</a:t>
            </a:r>
            <a:r>
              <a:rPr lang="en-US" sz="3600" b="1" dirty="0" smtClean="0"/>
              <a:t>, describe (characterize) </a:t>
            </a:r>
            <a:r>
              <a:rPr lang="en-US" sz="3600" b="1" dirty="0" smtClean="0"/>
              <a:t>Dee. </a:t>
            </a:r>
            <a:r>
              <a:rPr lang="en-US" sz="3600" b="1" dirty="0" smtClean="0"/>
              <a:t>You may include one sentence of physical description, but the rest should be about WHO she is.</a:t>
            </a:r>
            <a:endParaRPr lang="en-US" sz="3600" b="1" dirty="0"/>
          </a:p>
        </p:txBody>
      </p:sp>
    </p:spTree>
    <p:extLst>
      <p:ext uri="{BB962C8B-B14F-4D97-AF65-F5344CB8AC3E}">
        <p14:creationId xmlns:p14="http://schemas.microsoft.com/office/powerpoint/2010/main" val="139479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fontScale="92500"/>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Determine the meanings of words in the text, using context clues, and analyze their effect on the story. Students will, in discussion and in writing, analyze the author’s word and structure choices, especially regarding characterization, and their impact on the story as a whole, citing specific textual evidence as support.</a:t>
            </a:r>
          </a:p>
          <a:p>
            <a:pPr marL="0" indent="0" algn="ctr">
              <a:buNone/>
            </a:pPr>
            <a:endParaRPr lang="en-US" b="1" dirty="0" smtClean="0"/>
          </a:p>
          <a:p>
            <a:pPr marL="0" indent="0" algn="ctr">
              <a:buNone/>
            </a:pPr>
            <a:r>
              <a:rPr lang="en-US" sz="2600" b="1" dirty="0" smtClean="0"/>
              <a:t>CCSS.ELA-LITERACY.RL.11-12.1     CCSS.ELA-LITERACY.RL.11-12.3            CCSS.ELA-LITERACY.RL.11-12.4     CCSS.ELA-LITERACY.RL.11-12.5</a:t>
            </a:r>
          </a:p>
          <a:p>
            <a:pPr marL="0" indent="0" algn="ctr">
              <a:buNone/>
            </a:pPr>
            <a:endParaRPr lang="en-US" dirty="0"/>
          </a:p>
        </p:txBody>
      </p:sp>
    </p:spTree>
    <p:extLst>
      <p:ext uri="{BB962C8B-B14F-4D97-AF65-F5344CB8AC3E}">
        <p14:creationId xmlns:p14="http://schemas.microsoft.com/office/powerpoint/2010/main" val="4141286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5744"/>
            <a:ext cx="7886700" cy="892175"/>
          </a:xfrm>
        </p:spPr>
        <p:txBody>
          <a:bodyPr/>
          <a:lstStyle/>
          <a:p>
            <a:pPr algn="ctr"/>
            <a:r>
              <a:rPr lang="en-US" b="1" dirty="0" smtClean="0">
                <a:latin typeface="+mn-lt"/>
              </a:rPr>
              <a:t>Expectations</a:t>
            </a:r>
            <a:endParaRPr lang="en-US" b="1" dirty="0">
              <a:latin typeface="+mn-lt"/>
            </a:endParaRPr>
          </a:p>
        </p:txBody>
      </p:sp>
      <p:sp>
        <p:nvSpPr>
          <p:cNvPr id="3" name="Content Placeholder 2"/>
          <p:cNvSpPr>
            <a:spLocks noGrp="1"/>
          </p:cNvSpPr>
          <p:nvPr>
            <p:ph idx="1"/>
          </p:nvPr>
        </p:nvSpPr>
        <p:spPr>
          <a:xfrm>
            <a:off x="628650" y="914401"/>
            <a:ext cx="7886700" cy="5725391"/>
          </a:xfrm>
        </p:spPr>
        <p:txBody>
          <a:bodyPr>
            <a:normAutofit fontScale="92500"/>
          </a:bodyPr>
          <a:lstStyle/>
          <a:p>
            <a:r>
              <a:rPr lang="en-US" sz="3600" b="1" dirty="0" smtClean="0"/>
              <a:t>Heads up, eyes on the reading, following along, NOT answering the in-text questions, and NOT reading ahead!</a:t>
            </a:r>
          </a:p>
          <a:p>
            <a:endParaRPr lang="en-US" sz="1200" b="1" dirty="0"/>
          </a:p>
          <a:p>
            <a:r>
              <a:rPr lang="en-US" sz="3600" b="1" dirty="0" smtClean="0"/>
              <a:t>When we pause to discuss, be prepared to contribute to the discussion.</a:t>
            </a:r>
          </a:p>
          <a:p>
            <a:endParaRPr lang="en-US" sz="1300" b="1" dirty="0"/>
          </a:p>
          <a:p>
            <a:r>
              <a:rPr lang="en-US" sz="3600" b="1" dirty="0" smtClean="0"/>
              <a:t>If given the chance to stop and answer in-text questions, take advantage of it! You will be responsible for ALL in-text work, to be due after we finish the story.</a:t>
            </a:r>
            <a:endParaRPr lang="en-US" sz="3600" b="1" dirty="0"/>
          </a:p>
        </p:txBody>
      </p:sp>
    </p:spTree>
    <p:extLst>
      <p:ext uri="{BB962C8B-B14F-4D97-AF65-F5344CB8AC3E}">
        <p14:creationId xmlns:p14="http://schemas.microsoft.com/office/powerpoint/2010/main" val="349566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Complete your story packet; including all questions in the text and the worksheets (Pgs. 66-68)</a:t>
            </a:r>
          </a:p>
          <a:p>
            <a:pPr marL="0" indent="0" algn="ctr">
              <a:buNone/>
            </a:pPr>
            <a:endParaRPr lang="en-US" sz="4000" b="1" dirty="0"/>
          </a:p>
          <a:p>
            <a:pPr marL="0" indent="0" algn="ctr">
              <a:buNone/>
            </a:pPr>
            <a:r>
              <a:rPr lang="en-US" sz="4000" b="1" u="sng" dirty="0" smtClean="0"/>
              <a:t>DUE TOMORROW!</a:t>
            </a:r>
            <a:endParaRPr lang="en-US" sz="4000" b="1" u="sng" dirty="0"/>
          </a:p>
        </p:txBody>
      </p:sp>
    </p:spTree>
    <p:extLst>
      <p:ext uri="{BB962C8B-B14F-4D97-AF65-F5344CB8AC3E}">
        <p14:creationId xmlns:p14="http://schemas.microsoft.com/office/powerpoint/2010/main" val="3821320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b="1" dirty="0" smtClean="0"/>
              <a:t>Exit Ticket</a:t>
            </a:r>
            <a:endParaRPr lang="en-US" b="1" dirty="0"/>
          </a:p>
        </p:txBody>
      </p:sp>
      <p:sp>
        <p:nvSpPr>
          <p:cNvPr id="3" name="Content Placeholder 2"/>
          <p:cNvSpPr>
            <a:spLocks noGrp="1"/>
          </p:cNvSpPr>
          <p:nvPr>
            <p:ph idx="1"/>
          </p:nvPr>
        </p:nvSpPr>
        <p:spPr>
          <a:xfrm>
            <a:off x="457200" y="685800"/>
            <a:ext cx="8229600" cy="5638800"/>
          </a:xfrm>
        </p:spPr>
        <p:txBody>
          <a:bodyPr/>
          <a:lstStyle/>
          <a:p>
            <a:pPr marL="0" indent="0" algn="ctr">
              <a:buNone/>
            </a:pPr>
            <a:r>
              <a:rPr lang="en-US" b="1" dirty="0" smtClean="0"/>
              <a:t>Copy and answer the following</a:t>
            </a:r>
            <a:r>
              <a:rPr lang="en-US" b="1" dirty="0" smtClean="0"/>
              <a:t>:</a:t>
            </a:r>
            <a:endParaRPr lang="en-US" sz="1200" b="1" dirty="0" smtClean="0"/>
          </a:p>
          <a:p>
            <a:pPr marL="0" indent="0" algn="ctr">
              <a:buNone/>
            </a:pPr>
            <a:endParaRPr lang="en-US" sz="1200" b="1" dirty="0"/>
          </a:p>
          <a:p>
            <a:pPr marL="0" indent="0" algn="ctr">
              <a:buNone/>
            </a:pPr>
            <a:r>
              <a:rPr lang="en-US" sz="4000" b="1" dirty="0" smtClean="0"/>
              <a:t>What do we learn about the character of Maggie from the fact that she is willing to let Dee take the quilts? What do we learn about Mama from the fact that she gives them to Maggie at the end of the story? </a:t>
            </a:r>
            <a:endParaRPr lang="en-US" sz="4000" b="1" dirty="0"/>
          </a:p>
        </p:txBody>
      </p:sp>
    </p:spTree>
    <p:extLst>
      <p:ext uri="{BB962C8B-B14F-4D97-AF65-F5344CB8AC3E}">
        <p14:creationId xmlns:p14="http://schemas.microsoft.com/office/powerpoint/2010/main" val="3601244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715000"/>
          </a:xfrm>
        </p:spPr>
        <p:txBody>
          <a:bodyPr>
            <a:normAutofit fontScale="92500"/>
          </a:bodyPr>
          <a:lstStyle/>
          <a:p>
            <a:pPr marL="0" indent="0" algn="ctr">
              <a:buNone/>
            </a:pPr>
            <a:r>
              <a:rPr lang="en-US" sz="2800" b="1" dirty="0" smtClean="0"/>
              <a:t>By the end of the lesson, students will be able to:</a:t>
            </a:r>
          </a:p>
          <a:p>
            <a:pPr marL="0" indent="0" algn="ctr">
              <a:buNone/>
            </a:pPr>
            <a:endParaRPr lang="en-US" sz="2800" b="1" dirty="0" smtClean="0"/>
          </a:p>
          <a:p>
            <a:pPr marL="0" indent="0" algn="ctr">
              <a:buNone/>
            </a:pPr>
            <a:r>
              <a:rPr lang="en-US" b="1" dirty="0" smtClean="0"/>
              <a:t>Determine the meanings of words in the text, using context clues, and analyze their effect on the story. Students will, in discussion and in writing, analyze the author’s word and structure choices and their impact on the story as a whole, citing specific textual evidence as support.</a:t>
            </a:r>
          </a:p>
          <a:p>
            <a:pPr marL="0" indent="0" algn="ctr">
              <a:buNone/>
            </a:pPr>
            <a:endParaRPr lang="en-US" b="1" dirty="0" smtClean="0"/>
          </a:p>
          <a:p>
            <a:pPr marL="0" indent="0" algn="ctr">
              <a:buNone/>
            </a:pPr>
            <a:r>
              <a:rPr lang="en-US" sz="2600" b="1" dirty="0" smtClean="0"/>
              <a:t>CCSS.ELA-LITERACY.RL.11-12.1     CCSS.ELA-LITERACY.RL.11-12.3            CCSS.ELA-LITERACY.RL.11-12.4     CCSS.ELA-LITERACY.RL.11-12.5</a:t>
            </a:r>
          </a:p>
          <a:p>
            <a:pPr marL="0" indent="0" algn="ctr">
              <a:buNone/>
            </a:pPr>
            <a:endParaRPr lang="en-US" dirty="0"/>
          </a:p>
        </p:txBody>
      </p:sp>
    </p:spTree>
    <p:extLst>
      <p:ext uri="{BB962C8B-B14F-4D97-AF65-F5344CB8AC3E}">
        <p14:creationId xmlns:p14="http://schemas.microsoft.com/office/powerpoint/2010/main" val="328426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Alice Walker</a:t>
            </a:r>
            <a:endParaRPr lang="en-US" b="1" dirty="0"/>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pPr marL="0" indent="0" algn="ctr">
              <a:buNone/>
            </a:pPr>
            <a:r>
              <a:rPr lang="en-US" sz="2800" b="1" dirty="0" smtClean="0"/>
              <a:t>(1944 -        )</a:t>
            </a:r>
          </a:p>
          <a:p>
            <a:pPr marL="0" indent="0" algn="ctr">
              <a:buNone/>
            </a:pPr>
            <a:endParaRPr lang="en-US" sz="1200" b="1" dirty="0"/>
          </a:p>
          <a:p>
            <a:r>
              <a:rPr lang="en-US" b="1" dirty="0" smtClean="0"/>
              <a:t>Born in Eatonton, Georgia in 1944.</a:t>
            </a:r>
          </a:p>
          <a:p>
            <a:r>
              <a:rPr lang="en-US" b="1" dirty="0" smtClean="0"/>
              <a:t>Her father was a sharecropper, and her mother worked as a maid.</a:t>
            </a:r>
          </a:p>
          <a:p>
            <a:r>
              <a:rPr lang="en-US" b="1" dirty="0" smtClean="0"/>
              <a:t>Living in the racially divided south, she attended a segregated high school. She graduated as Valedictorian.</a:t>
            </a:r>
          </a:p>
          <a:p>
            <a:r>
              <a:rPr lang="en-US" b="1" dirty="0" smtClean="0"/>
              <a:t>She attended Spellman University in Atlanta but later transferred to Sarah Lawrence University in New York City.</a:t>
            </a:r>
          </a:p>
          <a:p>
            <a:r>
              <a:rPr lang="en-US" b="1" dirty="0" smtClean="0"/>
              <a:t>Became an important voice in the Civil Rights movement of the ‘60s.</a:t>
            </a:r>
          </a:p>
          <a:p>
            <a:endParaRPr lang="en-US" b="1" dirty="0" smtClean="0"/>
          </a:p>
          <a:p>
            <a:endParaRPr lang="en-US" b="1" dirty="0"/>
          </a:p>
        </p:txBody>
      </p:sp>
    </p:spTree>
    <p:extLst>
      <p:ext uri="{BB962C8B-B14F-4D97-AF65-F5344CB8AC3E}">
        <p14:creationId xmlns:p14="http://schemas.microsoft.com/office/powerpoint/2010/main" val="137932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latin typeface="+mn-lt"/>
              </a:rPr>
              <a:t>Alice Walker’s Writing</a:t>
            </a:r>
            <a:endParaRPr lang="en-US" b="1" dirty="0">
              <a:latin typeface="+mn-lt"/>
            </a:endParaRPr>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b="1" dirty="0" smtClean="0"/>
              <a:t>Published her first short story in 1965, the year she graduated college.</a:t>
            </a:r>
          </a:p>
          <a:p>
            <a:r>
              <a:rPr lang="en-US" b="1" dirty="0" smtClean="0"/>
              <a:t>Wrote across genres: poetry, short stories, and novels.</a:t>
            </a:r>
          </a:p>
          <a:p>
            <a:r>
              <a:rPr lang="en-US" b="1" dirty="0" smtClean="0"/>
              <a:t>Her most famous work was her novel, </a:t>
            </a:r>
            <a:r>
              <a:rPr lang="en-US" b="1" u="sng" dirty="0" smtClean="0"/>
              <a:t>The Color Purple</a:t>
            </a:r>
            <a:r>
              <a:rPr lang="en-US" b="1" dirty="0" smtClean="0"/>
              <a:t>, which was published in 1982 and won her both a Pulitzer Prize for Literature and a National Book Award.</a:t>
            </a:r>
          </a:p>
          <a:p>
            <a:r>
              <a:rPr lang="en-US" b="1" dirty="0" smtClean="0"/>
              <a:t>Her most recent published work was a book of poetry in 2013 entitled, </a:t>
            </a:r>
            <a:r>
              <a:rPr lang="en-US" b="1" u="sng" dirty="0" smtClean="0"/>
              <a:t>The World Will Follow Joy – Turning Madness Into Flowers</a:t>
            </a:r>
            <a:r>
              <a:rPr lang="en-US" b="1" dirty="0" smtClean="0"/>
              <a:t>.</a:t>
            </a:r>
          </a:p>
          <a:p>
            <a:r>
              <a:rPr lang="en-US" b="1" dirty="0" smtClean="0"/>
              <a:t>She continues writing today and advocating for the rights of women in Africa and the Middle East.</a:t>
            </a:r>
            <a:endParaRPr lang="en-US" b="1" dirty="0"/>
          </a:p>
        </p:txBody>
      </p:sp>
    </p:spTree>
    <p:extLst>
      <p:ext uri="{BB962C8B-B14F-4D97-AF65-F5344CB8AC3E}">
        <p14:creationId xmlns:p14="http://schemas.microsoft.com/office/powerpoint/2010/main" val="161506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b="1" dirty="0"/>
              <a:t>In Class Reading</a:t>
            </a:r>
            <a:endParaRPr lang="en-US" dirty="0"/>
          </a:p>
        </p:txBody>
      </p:sp>
      <p:sp>
        <p:nvSpPr>
          <p:cNvPr id="3" name="Content Placeholder 2"/>
          <p:cNvSpPr>
            <a:spLocks noGrp="1"/>
          </p:cNvSpPr>
          <p:nvPr>
            <p:ph idx="1"/>
          </p:nvPr>
        </p:nvSpPr>
        <p:spPr>
          <a:xfrm>
            <a:off x="457200" y="838200"/>
            <a:ext cx="8229600" cy="5791200"/>
          </a:xfrm>
        </p:spPr>
        <p:txBody>
          <a:bodyPr/>
          <a:lstStyle/>
          <a:p>
            <a:r>
              <a:rPr lang="en-US" b="1" dirty="0"/>
              <a:t>Today, we will begin reading </a:t>
            </a:r>
            <a:r>
              <a:rPr lang="en-US" b="1" dirty="0" smtClean="0"/>
              <a:t>Alice Walker’s </a:t>
            </a:r>
            <a:r>
              <a:rPr lang="en-US" b="1" dirty="0"/>
              <a:t>short story, </a:t>
            </a:r>
            <a:r>
              <a:rPr lang="en-US" b="1" dirty="0" smtClean="0"/>
              <a:t>“Everyday Use,” </a:t>
            </a:r>
            <a:r>
              <a:rPr lang="en-US" b="1" dirty="0"/>
              <a:t>in class.</a:t>
            </a:r>
          </a:p>
          <a:p>
            <a:pPr marL="0" indent="0">
              <a:buNone/>
            </a:pPr>
            <a:endParaRPr lang="en-US" b="1" dirty="0"/>
          </a:p>
          <a:p>
            <a:r>
              <a:rPr lang="en-US" b="1" dirty="0"/>
              <a:t>You will be listening to a reading of the story and following along. </a:t>
            </a:r>
          </a:p>
          <a:p>
            <a:pPr marL="0" indent="0">
              <a:buNone/>
            </a:pPr>
            <a:endParaRPr lang="en-US" b="1" dirty="0"/>
          </a:p>
          <a:p>
            <a:r>
              <a:rPr lang="en-US" b="1" dirty="0"/>
              <a:t>We will stop FREQUENTLY to discuss the plot, characters, and other elements of a narrative.</a:t>
            </a:r>
          </a:p>
          <a:p>
            <a:endParaRPr lang="en-US" dirty="0"/>
          </a:p>
        </p:txBody>
      </p:sp>
    </p:spTree>
    <p:extLst>
      <p:ext uri="{BB962C8B-B14F-4D97-AF65-F5344CB8AC3E}">
        <p14:creationId xmlns:p14="http://schemas.microsoft.com/office/powerpoint/2010/main" val="149326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5744"/>
            <a:ext cx="7886700" cy="892175"/>
          </a:xfrm>
        </p:spPr>
        <p:txBody>
          <a:bodyPr/>
          <a:lstStyle/>
          <a:p>
            <a:pPr algn="ctr"/>
            <a:r>
              <a:rPr lang="en-US" b="1" dirty="0" smtClean="0">
                <a:latin typeface="+mn-lt"/>
              </a:rPr>
              <a:t>Expectations</a:t>
            </a:r>
            <a:endParaRPr lang="en-US" b="1" dirty="0">
              <a:latin typeface="+mn-lt"/>
            </a:endParaRPr>
          </a:p>
        </p:txBody>
      </p:sp>
      <p:sp>
        <p:nvSpPr>
          <p:cNvPr id="3" name="Content Placeholder 2"/>
          <p:cNvSpPr>
            <a:spLocks noGrp="1"/>
          </p:cNvSpPr>
          <p:nvPr>
            <p:ph idx="1"/>
          </p:nvPr>
        </p:nvSpPr>
        <p:spPr>
          <a:xfrm>
            <a:off x="628650" y="914401"/>
            <a:ext cx="7886700" cy="5725391"/>
          </a:xfrm>
        </p:spPr>
        <p:txBody>
          <a:bodyPr>
            <a:normAutofit fontScale="92500"/>
          </a:bodyPr>
          <a:lstStyle/>
          <a:p>
            <a:r>
              <a:rPr lang="en-US" sz="3600" b="1" dirty="0" smtClean="0"/>
              <a:t>Heads up, eyes on the reading, following along, NOT answering the in-text questions, and NOT reading ahead!</a:t>
            </a:r>
          </a:p>
          <a:p>
            <a:endParaRPr lang="en-US" sz="1200" b="1" dirty="0"/>
          </a:p>
          <a:p>
            <a:r>
              <a:rPr lang="en-US" sz="3600" b="1" dirty="0" smtClean="0"/>
              <a:t>When we pause to discuss, be prepared to contribute to the discussion.</a:t>
            </a:r>
          </a:p>
          <a:p>
            <a:endParaRPr lang="en-US" sz="1300" b="1" dirty="0"/>
          </a:p>
          <a:p>
            <a:r>
              <a:rPr lang="en-US" sz="3600" b="1" dirty="0" smtClean="0"/>
              <a:t>If given the chance to stop and answer in-text questions, take advantage of it! You will be responsible for ALL in-text work, to be due after we finish the story.</a:t>
            </a:r>
            <a:endParaRPr lang="en-US" sz="3600" b="1" dirty="0"/>
          </a:p>
        </p:txBody>
      </p:sp>
    </p:spTree>
    <p:extLst>
      <p:ext uri="{BB962C8B-B14F-4D97-AF65-F5344CB8AC3E}">
        <p14:creationId xmlns:p14="http://schemas.microsoft.com/office/powerpoint/2010/main" val="2855276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14400"/>
            <a:ext cx="8229600" cy="5638800"/>
          </a:xfrm>
        </p:spPr>
        <p:txBody>
          <a:bodyPr/>
          <a:lstStyle/>
          <a:p>
            <a:pPr marL="0" indent="0" algn="ctr">
              <a:buNone/>
            </a:pPr>
            <a:r>
              <a:rPr lang="en-US" b="1" dirty="0" smtClean="0"/>
              <a:t>In your charts, copy and answer the following:</a:t>
            </a:r>
          </a:p>
          <a:p>
            <a:pPr marL="0" indent="0" algn="ctr">
              <a:buNone/>
            </a:pPr>
            <a:endParaRPr lang="en-US" b="1" dirty="0"/>
          </a:p>
          <a:p>
            <a:pPr marL="0" indent="0" algn="ctr">
              <a:buNone/>
            </a:pPr>
            <a:r>
              <a:rPr lang="en-US" b="1" dirty="0" smtClean="0"/>
              <a:t>How does Alice Walker choose to reveal the character of Mama to the reader? Does she use DIRECT or INDIRECT CHARACTERIZATION? Give evidence from the text to support your answer.</a:t>
            </a:r>
            <a:endParaRPr lang="en-US" b="1" dirty="0"/>
          </a:p>
        </p:txBody>
      </p:sp>
    </p:spTree>
    <p:extLst>
      <p:ext uri="{BB962C8B-B14F-4D97-AF65-F5344CB8AC3E}">
        <p14:creationId xmlns:p14="http://schemas.microsoft.com/office/powerpoint/2010/main" val="1843340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792162"/>
          </a:xfrm>
        </p:spPr>
        <p:txBody>
          <a:bodyPr>
            <a:normAutofit/>
          </a:bodyPr>
          <a:lstStyle/>
          <a:p>
            <a:r>
              <a:rPr lang="en-US" sz="4000" b="1" dirty="0" smtClean="0"/>
              <a:t>Start-Up - Discussion</a:t>
            </a:r>
            <a:endParaRPr lang="en-US" sz="4000" b="1" dirty="0"/>
          </a:p>
        </p:txBody>
      </p:sp>
      <p:sp>
        <p:nvSpPr>
          <p:cNvPr id="5" name="Content Placeholder 4"/>
          <p:cNvSpPr>
            <a:spLocks noGrp="1"/>
          </p:cNvSpPr>
          <p:nvPr>
            <p:ph idx="1"/>
          </p:nvPr>
        </p:nvSpPr>
        <p:spPr>
          <a:xfrm>
            <a:off x="457200" y="990600"/>
            <a:ext cx="8229600" cy="5638800"/>
          </a:xfrm>
        </p:spPr>
        <p:txBody>
          <a:bodyPr>
            <a:normAutofit/>
          </a:bodyPr>
          <a:lstStyle/>
          <a:p>
            <a:pPr marL="0" indent="0" algn="ctr">
              <a:buNone/>
            </a:pPr>
            <a:r>
              <a:rPr lang="en-US" sz="2700" b="1" dirty="0" smtClean="0"/>
              <a:t>With your VERTICAL PARTNER, discuss the following:</a:t>
            </a:r>
          </a:p>
          <a:p>
            <a:pPr marL="0" indent="0" algn="ctr">
              <a:buNone/>
            </a:pPr>
            <a:endParaRPr lang="en-US" sz="2700" b="1" dirty="0"/>
          </a:p>
          <a:p>
            <a:pPr marL="0" indent="0" algn="ctr">
              <a:buNone/>
            </a:pPr>
            <a:r>
              <a:rPr lang="en-US" sz="3600" b="1" dirty="0" smtClean="0"/>
              <a:t>What are some of the things we learned about the character of Mama in yesterday’s reading? Find specific things in the reading that tell us what kind of person Mama is.</a:t>
            </a:r>
          </a:p>
          <a:p>
            <a:pPr marL="0" indent="0" algn="ctr">
              <a:buNone/>
            </a:pPr>
            <a:endParaRPr lang="en-US" sz="3600" b="1" dirty="0"/>
          </a:p>
          <a:p>
            <a:pPr marL="0" indent="0" algn="ctr">
              <a:buNone/>
            </a:pPr>
            <a:r>
              <a:rPr lang="en-US" sz="3600" b="1" dirty="0" smtClean="0"/>
              <a:t>BE PREPARED TO SHARE!</a:t>
            </a:r>
            <a:endParaRPr lang="en-US" sz="3600" b="1" dirty="0"/>
          </a:p>
        </p:txBody>
      </p:sp>
      <p:sp>
        <p:nvSpPr>
          <p:cNvPr id="6" name="TextBox 5"/>
          <p:cNvSpPr txBox="1"/>
          <p:nvPr/>
        </p:nvSpPr>
        <p:spPr>
          <a:xfrm>
            <a:off x="7086600" y="304800"/>
            <a:ext cx="1371600" cy="381000"/>
          </a:xfrm>
          <a:prstGeom prst="rect">
            <a:avLst/>
          </a:prstGeom>
          <a:noFill/>
        </p:spPr>
        <p:txBody>
          <a:bodyPr wrap="square" rtlCol="0">
            <a:spAutoFit/>
          </a:bodyPr>
          <a:lstStyle/>
          <a:p>
            <a:pPr algn="ctr"/>
            <a:r>
              <a:rPr lang="en-US" b="1" dirty="0" smtClean="0"/>
              <a:t>9/15/15</a:t>
            </a:r>
            <a:endParaRPr lang="en-US" b="1" dirty="0"/>
          </a:p>
        </p:txBody>
      </p:sp>
    </p:spTree>
    <p:extLst>
      <p:ext uri="{BB962C8B-B14F-4D97-AF65-F5344CB8AC3E}">
        <p14:creationId xmlns:p14="http://schemas.microsoft.com/office/powerpoint/2010/main" val="203440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12709</TotalTime>
  <Words>1555</Words>
  <Application>Microsoft Office PowerPoint</Application>
  <PresentationFormat>On-screen Show (4:3)</PresentationFormat>
  <Paragraphs>143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Start-Up - Discussion</vt:lpstr>
      <vt:lpstr>Start-Up - Writing</vt:lpstr>
      <vt:lpstr>Today’s Objective</vt:lpstr>
      <vt:lpstr>Alice Walker</vt:lpstr>
      <vt:lpstr>Alice Walker’s Writing</vt:lpstr>
      <vt:lpstr>In Class Reading</vt:lpstr>
      <vt:lpstr>Expectations</vt:lpstr>
      <vt:lpstr>Exit Ticket</vt:lpstr>
      <vt:lpstr>Start-Up - Discussion</vt:lpstr>
      <vt:lpstr>Start-Up - Writing</vt:lpstr>
      <vt:lpstr>Today’s Objective</vt:lpstr>
      <vt:lpstr>Expectations</vt:lpstr>
      <vt:lpstr>Exit Ticket</vt:lpstr>
      <vt:lpstr>Start-Up - Discussion</vt:lpstr>
      <vt:lpstr>Start-Up - Writing</vt:lpstr>
      <vt:lpstr>Today’s Objective</vt:lpstr>
      <vt:lpstr>Today’s Objective</vt:lpstr>
      <vt:lpstr>Expectations</vt:lpstr>
      <vt:lpstr>Exit Ticket</vt:lpstr>
      <vt:lpstr>Start-Up - Discussion</vt:lpstr>
      <vt:lpstr>Start-Up - Writing</vt:lpstr>
      <vt:lpstr>Today’s Objective</vt:lpstr>
      <vt:lpstr>Expectations</vt:lpstr>
      <vt:lpstr>Homework</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21</cp:revision>
  <cp:lastPrinted>2015-09-14T22:16:25Z</cp:lastPrinted>
  <dcterms:created xsi:type="dcterms:W3CDTF">2015-09-11T21:21:00Z</dcterms:created>
  <dcterms:modified xsi:type="dcterms:W3CDTF">2015-09-21T18:45:27Z</dcterms:modified>
</cp:coreProperties>
</file>