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81" r:id="rId5"/>
    <p:sldId id="259" r:id="rId6"/>
    <p:sldId id="260" r:id="rId7"/>
    <p:sldId id="261"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8" r:id="rId22"/>
    <p:sldId id="279" r:id="rId23"/>
    <p:sldId id="280" r:id="rId24"/>
    <p:sldId id="283" r:id="rId25"/>
    <p:sldId id="285" r:id="rId26"/>
    <p:sldId id="284" r:id="rId27"/>
    <p:sldId id="296" r:id="rId28"/>
    <p:sldId id="288" r:id="rId29"/>
    <p:sldId id="289" r:id="rId30"/>
    <p:sldId id="290" r:id="rId31"/>
    <p:sldId id="305" r:id="rId32"/>
    <p:sldId id="292" r:id="rId33"/>
    <p:sldId id="291" r:id="rId34"/>
    <p:sldId id="297" r:id="rId35"/>
    <p:sldId id="293" r:id="rId36"/>
    <p:sldId id="294" r:id="rId37"/>
    <p:sldId id="295" r:id="rId38"/>
    <p:sldId id="298" r:id="rId39"/>
    <p:sldId id="299" r:id="rId40"/>
    <p:sldId id="300" r:id="rId41"/>
    <p:sldId id="301" r:id="rId42"/>
    <p:sldId id="302" r:id="rId43"/>
    <p:sldId id="303" r:id="rId44"/>
    <p:sldId id="304" r:id="rId45"/>
    <p:sldId id="306" r:id="rId46"/>
    <p:sldId id="307" r:id="rId47"/>
    <p:sldId id="308" r:id="rId48"/>
    <p:sldId id="309" r:id="rId49"/>
    <p:sldId id="312" r:id="rId50"/>
    <p:sldId id="313" r:id="rId51"/>
    <p:sldId id="322" r:id="rId52"/>
    <p:sldId id="310" r:id="rId53"/>
    <p:sldId id="311" r:id="rId54"/>
    <p:sldId id="314" r:id="rId55"/>
    <p:sldId id="316" r:id="rId56"/>
    <p:sldId id="317" r:id="rId57"/>
    <p:sldId id="319" r:id="rId58"/>
    <p:sldId id="320" r:id="rId59"/>
    <p:sldId id="321"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7" r:id="rId74"/>
    <p:sldId id="338" r:id="rId75"/>
    <p:sldId id="339" r:id="rId76"/>
    <p:sldId id="340" r:id="rId77"/>
    <p:sldId id="342" r:id="rId78"/>
    <p:sldId id="343" r:id="rId79"/>
    <p:sldId id="344" r:id="rId80"/>
    <p:sldId id="345" r:id="rId81"/>
    <p:sldId id="346"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6" r:id="rId97"/>
    <p:sldId id="362" r:id="rId98"/>
    <p:sldId id="363" r:id="rId99"/>
    <p:sldId id="364" r:id="rId100"/>
    <p:sldId id="367" r:id="rId101"/>
    <p:sldId id="368" r:id="rId102"/>
    <p:sldId id="369" r:id="rId103"/>
    <p:sldId id="370" r:id="rId104"/>
    <p:sldId id="371" r:id="rId105"/>
    <p:sldId id="372" r:id="rId106"/>
    <p:sldId id="373" r:id="rId107"/>
    <p:sldId id="374" r:id="rId108"/>
    <p:sldId id="387" r:id="rId109"/>
    <p:sldId id="388" r:id="rId110"/>
    <p:sldId id="376" r:id="rId111"/>
    <p:sldId id="377" r:id="rId112"/>
    <p:sldId id="378" r:id="rId113"/>
    <p:sldId id="379" r:id="rId114"/>
    <p:sldId id="380" r:id="rId115"/>
    <p:sldId id="381" r:id="rId116"/>
    <p:sldId id="385" r:id="rId117"/>
    <p:sldId id="386" r:id="rId118"/>
    <p:sldId id="384" r:id="rId119"/>
    <p:sldId id="389" r:id="rId120"/>
    <p:sldId id="390" r:id="rId121"/>
    <p:sldId id="391" r:id="rId122"/>
    <p:sldId id="394" r:id="rId123"/>
    <p:sldId id="392" r:id="rId124"/>
    <p:sldId id="393"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39" r:id="rId143"/>
    <p:sldId id="412" r:id="rId144"/>
    <p:sldId id="413" r:id="rId145"/>
    <p:sldId id="440" r:id="rId146"/>
    <p:sldId id="416" r:id="rId147"/>
    <p:sldId id="417" r:id="rId148"/>
    <p:sldId id="431" r:id="rId149"/>
    <p:sldId id="418" r:id="rId150"/>
    <p:sldId id="419" r:id="rId151"/>
    <p:sldId id="425" r:id="rId152"/>
    <p:sldId id="426" r:id="rId153"/>
    <p:sldId id="427" r:id="rId154"/>
    <p:sldId id="430" r:id="rId155"/>
    <p:sldId id="428" r:id="rId156"/>
    <p:sldId id="429" r:id="rId157"/>
    <p:sldId id="432" r:id="rId158"/>
    <p:sldId id="433" r:id="rId159"/>
    <p:sldId id="434" r:id="rId160"/>
    <p:sldId id="438" r:id="rId161"/>
    <p:sldId id="437" r:id="rId162"/>
    <p:sldId id="441" r:id="rId163"/>
    <p:sldId id="442" r:id="rId164"/>
    <p:sldId id="443" r:id="rId165"/>
    <p:sldId id="444" r:id="rId166"/>
    <p:sldId id="445" r:id="rId167"/>
    <p:sldId id="446" r:id="rId168"/>
    <p:sldId id="447" r:id="rId169"/>
    <p:sldId id="448" r:id="rId170"/>
    <p:sldId id="449" r:id="rId171"/>
    <p:sldId id="450" r:id="rId172"/>
    <p:sldId id="451" r:id="rId173"/>
    <p:sldId id="452" r:id="rId174"/>
    <p:sldId id="455" r:id="rId175"/>
    <p:sldId id="454" r:id="rId176"/>
    <p:sldId id="458" r:id="rId177"/>
    <p:sldId id="459" r:id="rId178"/>
    <p:sldId id="461" r:id="rId179"/>
    <p:sldId id="491" r:id="rId180"/>
    <p:sldId id="462" r:id="rId181"/>
    <p:sldId id="463" r:id="rId182"/>
    <p:sldId id="464" r:id="rId183"/>
    <p:sldId id="465" r:id="rId184"/>
    <p:sldId id="466" r:id="rId185"/>
    <p:sldId id="467" r:id="rId186"/>
    <p:sldId id="468" r:id="rId187"/>
    <p:sldId id="469" r:id="rId188"/>
    <p:sldId id="470" r:id="rId189"/>
    <p:sldId id="471" r:id="rId190"/>
    <p:sldId id="472" r:id="rId191"/>
    <p:sldId id="473" r:id="rId192"/>
    <p:sldId id="474" r:id="rId193"/>
    <p:sldId id="475" r:id="rId194"/>
    <p:sldId id="476" r:id="rId195"/>
    <p:sldId id="480" r:id="rId196"/>
    <p:sldId id="481" r:id="rId197"/>
    <p:sldId id="483" r:id="rId198"/>
    <p:sldId id="489" r:id="rId199"/>
    <p:sldId id="484" r:id="rId200"/>
    <p:sldId id="485" r:id="rId201"/>
    <p:sldId id="486" r:id="rId202"/>
    <p:sldId id="487" r:id="rId203"/>
    <p:sldId id="490" r:id="rId204"/>
    <p:sldId id="488" r:id="rId205"/>
    <p:sldId id="477" r:id="rId206"/>
    <p:sldId id="453" r:id="rId207"/>
    <p:sldId id="479" r:id="rId208"/>
    <p:sldId id="492" r:id="rId209"/>
    <p:sldId id="493" r:id="rId210"/>
    <p:sldId id="494" r:id="rId211"/>
    <p:sldId id="495" r:id="rId212"/>
    <p:sldId id="496" r:id="rId2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1" autoAdjust="0"/>
    <p:restoredTop sz="94660"/>
  </p:normalViewPr>
  <p:slideViewPr>
    <p:cSldViewPr snapToGrid="0">
      <p:cViewPr varScale="1">
        <p:scale>
          <a:sx n="79" d="100"/>
          <a:sy n="79" d="100"/>
        </p:scale>
        <p:origin x="96"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B34111-ED50-4B8B-841A-FCF2D09DF2BB}"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27410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34111-ED50-4B8B-841A-FCF2D09DF2BB}"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16039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34111-ED50-4B8B-841A-FCF2D09DF2BB}"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360015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34111-ED50-4B8B-841A-FCF2D09DF2BB}"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27062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34111-ED50-4B8B-841A-FCF2D09DF2BB}"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423483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B34111-ED50-4B8B-841A-FCF2D09DF2BB}"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316271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B34111-ED50-4B8B-841A-FCF2D09DF2BB}"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63851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B34111-ED50-4B8B-841A-FCF2D09DF2BB}"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296256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34111-ED50-4B8B-841A-FCF2D09DF2BB}"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26192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34111-ED50-4B8B-841A-FCF2D09DF2BB}"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296307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34111-ED50-4B8B-841A-FCF2D09DF2BB}"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44BB2-D21E-4DF8-82F5-3F9B39459365}" type="slidenum">
              <a:rPr lang="en-US" smtClean="0"/>
              <a:t>‹#›</a:t>
            </a:fld>
            <a:endParaRPr lang="en-US"/>
          </a:p>
        </p:txBody>
      </p:sp>
    </p:spTree>
    <p:extLst>
      <p:ext uri="{BB962C8B-B14F-4D97-AF65-F5344CB8AC3E}">
        <p14:creationId xmlns:p14="http://schemas.microsoft.com/office/powerpoint/2010/main" val="293084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34111-ED50-4B8B-841A-FCF2D09DF2BB}"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44BB2-D21E-4DF8-82F5-3F9B39459365}" type="slidenum">
              <a:rPr lang="en-US" smtClean="0"/>
              <a:t>‹#›</a:t>
            </a:fld>
            <a:endParaRPr lang="en-US"/>
          </a:p>
        </p:txBody>
      </p:sp>
    </p:spTree>
    <p:extLst>
      <p:ext uri="{BB962C8B-B14F-4D97-AF65-F5344CB8AC3E}">
        <p14:creationId xmlns:p14="http://schemas.microsoft.com/office/powerpoint/2010/main" val="663484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file:///C:\My%20Documents\literary%20documents\TMB%20freedom2.mov" TargetMode="Externa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My%20Documents\literary%20documents\TMB%20dream_resample.wav" TargetMode="External"/><Relationship Id="rId4" Type="http://schemas.openxmlformats.org/officeDocument/2006/relationships/image" Target="../media/image2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fontScale="92500" lnSpcReduction="10000"/>
          </a:bodyPr>
          <a:lstStyle/>
          <a:p>
            <a:pPr marL="0" indent="0" algn="ctr">
              <a:buNone/>
            </a:pPr>
            <a:r>
              <a:rPr lang="en-US" dirty="0">
                <a:latin typeface="Arial Black" panose="020B0A04020102020204" pitchFamily="34" charset="0"/>
              </a:rPr>
              <a:t>In your triads, discuss the following:</a:t>
            </a:r>
          </a:p>
          <a:p>
            <a:pPr marL="0" indent="0" algn="ctr">
              <a:buNone/>
            </a:pPr>
            <a:endParaRPr lang="en-US" sz="2200" dirty="0">
              <a:latin typeface="Arial Black" panose="020B0A04020102020204" pitchFamily="34" charset="0"/>
            </a:endParaRPr>
          </a:p>
          <a:p>
            <a:pPr marL="0" indent="0" algn="ctr">
              <a:buNone/>
            </a:pPr>
            <a:r>
              <a:rPr lang="en-US" sz="3600" dirty="0">
                <a:latin typeface="Arial Black" panose="020B0A04020102020204" pitchFamily="34" charset="0"/>
              </a:rPr>
              <a:t>Look at this short list of historical terms:</a:t>
            </a:r>
          </a:p>
          <a:p>
            <a:pPr marL="0" indent="0" algn="ctr">
              <a:buNone/>
            </a:pPr>
            <a:r>
              <a:rPr lang="en-US" i="1" dirty="0">
                <a:latin typeface="Arial Black" panose="020B0A04020102020204" pitchFamily="34" charset="0"/>
              </a:rPr>
              <a:t>Jim Crow Laws, KKK, Segregation/Desegregation, </a:t>
            </a:r>
          </a:p>
          <a:p>
            <a:pPr marL="0" indent="0" algn="ctr">
              <a:buNone/>
            </a:pPr>
            <a:r>
              <a:rPr lang="en-US" i="1" dirty="0">
                <a:latin typeface="Arial Black" panose="020B0A04020102020204" pitchFamily="34" charset="0"/>
              </a:rPr>
              <a:t>The Great Depression, The Scottsboro Boys, </a:t>
            </a:r>
          </a:p>
          <a:p>
            <a:pPr marL="0" indent="0" algn="ctr">
              <a:buNone/>
            </a:pPr>
            <a:r>
              <a:rPr lang="en-US" i="1" dirty="0">
                <a:latin typeface="Arial Black" panose="020B0A04020102020204" pitchFamily="34" charset="0"/>
              </a:rPr>
              <a:t>Brown vs. The Board of Education</a:t>
            </a:r>
          </a:p>
          <a:p>
            <a:pPr marL="0" indent="0" algn="ctr">
              <a:buNone/>
            </a:pPr>
            <a:r>
              <a:rPr lang="en-US" sz="3600" dirty="0">
                <a:latin typeface="Arial Black" panose="020B0A04020102020204" pitchFamily="34" charset="0"/>
              </a:rPr>
              <a:t>Which of the things on this list are you familiar with?</a:t>
            </a:r>
          </a:p>
          <a:p>
            <a:pPr marL="0" indent="0" algn="ctr">
              <a:buNone/>
            </a:pPr>
            <a:r>
              <a:rPr lang="en-US" sz="3600" dirty="0">
                <a:latin typeface="Arial Black" panose="020B0A04020102020204" pitchFamily="34" charset="0"/>
              </a:rPr>
              <a:t>Discuss these items with your group. Share your knowledge with them and gain knowledge from them.</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a:latin typeface="Arial Black" panose="020B0A04020102020204" pitchFamily="34" charset="0"/>
              </a:rPr>
              <a:t>4/13/18</a:t>
            </a:r>
          </a:p>
        </p:txBody>
      </p:sp>
    </p:spTree>
    <p:extLst>
      <p:ext uri="{BB962C8B-B14F-4D97-AF65-F5344CB8AC3E}">
        <p14:creationId xmlns:p14="http://schemas.microsoft.com/office/powerpoint/2010/main" val="113880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5674" y="198437"/>
            <a:ext cx="10515600" cy="1325563"/>
          </a:xfrm>
        </p:spPr>
        <p:txBody>
          <a:bodyPr/>
          <a:lstStyle/>
          <a:p>
            <a:pPr algn="ctr" eaLnBrk="1" hangingPunct="1">
              <a:defRPr/>
            </a:pPr>
            <a:r>
              <a:rPr lang="en-US" sz="4000" b="1" dirty="0">
                <a:latin typeface="Arial Black" panose="020B0A04020102020204" pitchFamily="34" charset="0"/>
              </a:rPr>
              <a:t>The Great Depression (1930s)</a:t>
            </a:r>
          </a:p>
        </p:txBody>
      </p:sp>
      <p:sp>
        <p:nvSpPr>
          <p:cNvPr id="35843" name="Rectangle 3"/>
          <p:cNvSpPr>
            <a:spLocks noGrp="1" noChangeArrowheads="1"/>
          </p:cNvSpPr>
          <p:nvPr>
            <p:ph type="body" sz="half" idx="1"/>
          </p:nvPr>
        </p:nvSpPr>
        <p:spPr>
          <a:xfrm>
            <a:off x="100209" y="1277655"/>
            <a:ext cx="6839210" cy="5199345"/>
          </a:xfrm>
        </p:spPr>
        <p:txBody>
          <a:bodyPr>
            <a:normAutofit/>
          </a:bodyPr>
          <a:lstStyle/>
          <a:p>
            <a:pPr eaLnBrk="1" hangingPunct="1"/>
            <a:r>
              <a:rPr lang="en-US" altLang="en-US" sz="2700" dirty="0">
                <a:latin typeface="Arial Black" panose="020B0A04020102020204" pitchFamily="34" charset="0"/>
              </a:rPr>
              <a:t>The Depression hit the South especially hard</a:t>
            </a:r>
          </a:p>
          <a:p>
            <a:pPr eaLnBrk="1" hangingPunct="1"/>
            <a:r>
              <a:rPr lang="en-US" altLang="en-US" sz="2700" dirty="0">
                <a:latin typeface="Arial Black" panose="020B0A04020102020204" pitchFamily="34" charset="0"/>
              </a:rPr>
              <a:t>Everyone seemed to be living in poverty</a:t>
            </a:r>
          </a:p>
          <a:p>
            <a:pPr eaLnBrk="1" hangingPunct="1"/>
            <a:r>
              <a:rPr lang="en-US" altLang="en-US" sz="2700" dirty="0">
                <a:latin typeface="Arial Black" panose="020B0A04020102020204" pitchFamily="34" charset="0"/>
              </a:rPr>
              <a:t>Americans turned away from the rest of the world and away from each other</a:t>
            </a:r>
          </a:p>
          <a:p>
            <a:pPr eaLnBrk="1" hangingPunct="1"/>
            <a:r>
              <a:rPr lang="en-US" altLang="en-US" sz="2700" dirty="0">
                <a:latin typeface="Arial Black" panose="020B0A04020102020204" pitchFamily="34" charset="0"/>
              </a:rPr>
              <a:t>During these years of turmoil, discontent started to grow in the minds of Whites and Blacks alike.</a:t>
            </a:r>
          </a:p>
        </p:txBody>
      </p:sp>
      <p:pic>
        <p:nvPicPr>
          <p:cNvPr id="35848" name="Picture 8" descr="poorl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797" y="1524000"/>
            <a:ext cx="25908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TMB meal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197" y="3984320"/>
            <a:ext cx="3219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4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8"/>
                                        </p:tgtEl>
                                        <p:attrNameLst>
                                          <p:attrName>style.visibility</p:attrName>
                                        </p:attrNameLst>
                                      </p:cBhvr>
                                      <p:to>
                                        <p:strVal val="visible"/>
                                      </p:to>
                                    </p:set>
                                    <p:anim calcmode="lin" valueType="num">
                                      <p:cBhvr additive="base">
                                        <p:cTn id="31" dur="500" fill="hold"/>
                                        <p:tgtEl>
                                          <p:spTgt spid="35848"/>
                                        </p:tgtEl>
                                        <p:attrNameLst>
                                          <p:attrName>ppt_x</p:attrName>
                                        </p:attrNameLst>
                                      </p:cBhvr>
                                      <p:tavLst>
                                        <p:tav tm="0">
                                          <p:val>
                                            <p:strVal val="#ppt_x"/>
                                          </p:val>
                                        </p:tav>
                                        <p:tav tm="100000">
                                          <p:val>
                                            <p:strVal val="#ppt_x"/>
                                          </p:val>
                                        </p:tav>
                                      </p:tavLst>
                                    </p:anim>
                                    <p:anim calcmode="lin" valueType="num">
                                      <p:cBhvr additive="base">
                                        <p:cTn id="32"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849"/>
                                        </p:tgtEl>
                                        <p:attrNameLst>
                                          <p:attrName>style.visibility</p:attrName>
                                        </p:attrNameLst>
                                      </p:cBhvr>
                                      <p:to>
                                        <p:strVal val="visible"/>
                                      </p:to>
                                    </p:set>
                                    <p:anim calcmode="lin" valueType="num">
                                      <p:cBhvr additive="base">
                                        <p:cTn id="37" dur="500" fill="hold"/>
                                        <p:tgtEl>
                                          <p:spTgt spid="35849"/>
                                        </p:tgtEl>
                                        <p:attrNameLst>
                                          <p:attrName>ppt_x</p:attrName>
                                        </p:attrNameLst>
                                      </p:cBhvr>
                                      <p:tavLst>
                                        <p:tav tm="0">
                                          <p:val>
                                            <p:strVal val="#ppt_x"/>
                                          </p:val>
                                        </p:tav>
                                        <p:tav tm="100000">
                                          <p:val>
                                            <p:strVal val="#ppt_x"/>
                                          </p:val>
                                        </p:tav>
                                      </p:tavLst>
                                    </p:anim>
                                    <p:anim calcmode="lin" valueType="num">
                                      <p:cBhvr additive="base">
                                        <p:cTn id="38"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In Chapter 10, we find out where the novel gets its title. </a:t>
            </a:r>
          </a:p>
          <a:p>
            <a:pPr marL="0" indent="0" algn="ctr">
              <a:buNone/>
            </a:pPr>
            <a:r>
              <a:rPr lang="en-US" sz="3600" dirty="0" smtClean="0">
                <a:latin typeface="Arial Black" panose="020B0A04020102020204" pitchFamily="34" charset="0"/>
              </a:rPr>
              <a:t>What does Atticus tell </a:t>
            </a:r>
            <a:r>
              <a:rPr lang="en-US" sz="3600" dirty="0" err="1" smtClean="0">
                <a:latin typeface="Arial Black" panose="020B0A04020102020204" pitchFamily="34" charset="0"/>
              </a:rPr>
              <a:t>Jem</a:t>
            </a:r>
            <a:r>
              <a:rPr lang="en-US" sz="3600" dirty="0" smtClean="0">
                <a:latin typeface="Arial Black" panose="020B0A04020102020204" pitchFamily="34" charset="0"/>
              </a:rPr>
              <a:t> about mockingbirds?</a:t>
            </a:r>
          </a:p>
          <a:p>
            <a:pPr marL="0" indent="0" algn="ctr">
              <a:buNone/>
            </a:pPr>
            <a:r>
              <a:rPr lang="en-US" sz="3600" dirty="0" smtClean="0">
                <a:latin typeface="Arial Black" panose="020B0A04020102020204" pitchFamily="34" charset="0"/>
              </a:rPr>
              <a:t>What does Miss </a:t>
            </a:r>
            <a:r>
              <a:rPr lang="en-US" sz="3600" dirty="0" err="1" smtClean="0">
                <a:latin typeface="Arial Black" panose="020B0A04020102020204" pitchFamily="34" charset="0"/>
              </a:rPr>
              <a:t>Maudie</a:t>
            </a:r>
            <a:r>
              <a:rPr lang="en-US" sz="3600" dirty="0" smtClean="0">
                <a:latin typeface="Arial Black" panose="020B0A04020102020204" pitchFamily="34" charset="0"/>
              </a:rPr>
              <a:t> have to say about them?</a:t>
            </a:r>
          </a:p>
          <a:p>
            <a:pPr marL="0" indent="0" algn="ctr">
              <a:buNone/>
            </a:pPr>
            <a:r>
              <a:rPr lang="en-US" sz="3600" dirty="0" smtClean="0">
                <a:latin typeface="Arial Black" panose="020B0A04020102020204" pitchFamily="34" charset="0"/>
              </a:rPr>
              <a:t>What character or characters does the mockingbird remind you of?</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5/1/18</a:t>
            </a:r>
            <a:endParaRPr lang="en-US" dirty="0">
              <a:latin typeface="Arial Black" panose="020B0A04020102020204" pitchFamily="34" charset="0"/>
            </a:endParaRPr>
          </a:p>
        </p:txBody>
      </p:sp>
    </p:spTree>
    <p:extLst>
      <p:ext uri="{BB962C8B-B14F-4D97-AF65-F5344CB8AC3E}">
        <p14:creationId xmlns:p14="http://schemas.microsoft.com/office/powerpoint/2010/main" val="31205423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In Chapter 10, we find out where the novel gets its title. </a:t>
            </a:r>
          </a:p>
          <a:p>
            <a:pPr marL="0" indent="0" algn="ctr">
              <a:buNone/>
            </a:pPr>
            <a:r>
              <a:rPr lang="en-US" sz="3600" dirty="0">
                <a:latin typeface="Arial Black" panose="020B0A04020102020204" pitchFamily="34" charset="0"/>
              </a:rPr>
              <a:t>What does Atticus tell </a:t>
            </a:r>
            <a:r>
              <a:rPr lang="en-US" sz="3600" dirty="0" err="1">
                <a:latin typeface="Arial Black" panose="020B0A04020102020204" pitchFamily="34" charset="0"/>
              </a:rPr>
              <a:t>Jem</a:t>
            </a:r>
            <a:r>
              <a:rPr lang="en-US" sz="3600" dirty="0">
                <a:latin typeface="Arial Black" panose="020B0A04020102020204" pitchFamily="34" charset="0"/>
              </a:rPr>
              <a:t> about mockingbirds?</a:t>
            </a:r>
          </a:p>
          <a:p>
            <a:pPr marL="0" indent="0" algn="ctr">
              <a:buNone/>
            </a:pPr>
            <a:r>
              <a:rPr lang="en-US" sz="3600" dirty="0">
                <a:latin typeface="Arial Black" panose="020B0A04020102020204" pitchFamily="34" charset="0"/>
              </a:rPr>
              <a:t>What does Miss </a:t>
            </a:r>
            <a:r>
              <a:rPr lang="en-US" sz="3600" dirty="0" err="1">
                <a:latin typeface="Arial Black" panose="020B0A04020102020204" pitchFamily="34" charset="0"/>
              </a:rPr>
              <a:t>Maudie</a:t>
            </a:r>
            <a:r>
              <a:rPr lang="en-US" sz="3600" dirty="0">
                <a:latin typeface="Arial Black" panose="020B0A04020102020204" pitchFamily="34" charset="0"/>
              </a:rPr>
              <a:t> have to say about them?</a:t>
            </a:r>
          </a:p>
          <a:p>
            <a:pPr marL="0" indent="0" algn="ctr">
              <a:buNone/>
            </a:pPr>
            <a:r>
              <a:rPr lang="en-US" sz="3600" dirty="0">
                <a:latin typeface="Arial Black" panose="020B0A04020102020204" pitchFamily="34" charset="0"/>
              </a:rPr>
              <a:t>What character or characters does the mockingbird remind you of?</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5/1/18</a:t>
            </a:r>
            <a:endParaRPr lang="en-US" dirty="0">
              <a:latin typeface="Arial Black" panose="020B0A04020102020204" pitchFamily="34" charset="0"/>
            </a:endParaRPr>
          </a:p>
        </p:txBody>
      </p:sp>
    </p:spTree>
    <p:extLst>
      <p:ext uri="{BB962C8B-B14F-4D97-AF65-F5344CB8AC3E}">
        <p14:creationId xmlns:p14="http://schemas.microsoft.com/office/powerpoint/2010/main" val="17617116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9622482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4886698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What is </a:t>
            </a:r>
            <a:r>
              <a:rPr lang="en-US" sz="4000" dirty="0" err="1" smtClean="0">
                <a:latin typeface="Arial Black" panose="020B0A04020102020204" pitchFamily="34" charset="0"/>
              </a:rPr>
              <a:t>Jem’s</a:t>
            </a:r>
            <a:r>
              <a:rPr lang="en-US" sz="4000" dirty="0" smtClean="0">
                <a:latin typeface="Arial Black" panose="020B0A04020102020204" pitchFamily="34" charset="0"/>
              </a:rPr>
              <a:t> punishment for his “attack” on Mrs. Dubose?</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Pay attention to what happens to Mrs. Dubose when </a:t>
            </a:r>
            <a:r>
              <a:rPr lang="en-US" sz="4000" dirty="0" err="1" smtClean="0">
                <a:latin typeface="Arial Black" panose="020B0A04020102020204" pitchFamily="34" charset="0"/>
              </a:rPr>
              <a:t>Jem</a:t>
            </a:r>
            <a:r>
              <a:rPr lang="en-US" sz="4000" dirty="0" smtClean="0">
                <a:latin typeface="Arial Black" panose="020B0A04020102020204" pitchFamily="34" charset="0"/>
              </a:rPr>
              <a:t> is reading to her.</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7127442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fontScale="77500" lnSpcReduction="20000"/>
          </a:bodyPr>
          <a:lstStyle/>
          <a:p>
            <a:pPr marL="0" indent="0" algn="ctr">
              <a:buNone/>
            </a:pPr>
            <a:r>
              <a:rPr lang="en-US" sz="4000" dirty="0" smtClean="0">
                <a:latin typeface="Arial Black" panose="020B0A04020102020204" pitchFamily="34" charset="0"/>
              </a:rPr>
              <a:t>Finish reading CH 11</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11 in the Google Classroom Document “To Kill Questions Chapters 11-15”</a:t>
            </a:r>
          </a:p>
          <a:p>
            <a:pPr marL="0" indent="0" algn="ctr">
              <a:buNone/>
            </a:pPr>
            <a:r>
              <a:rPr lang="en-US" sz="4000" dirty="0" smtClean="0">
                <a:latin typeface="Arial Black" panose="020B0A04020102020204" pitchFamily="34" charset="0"/>
              </a:rPr>
              <a:t>DUE MONDAY 5/7/18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VOCABULARY SHEETS DUE TOMORROW!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3086733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Atticus meant when he said “The one thing that doesn’t abide by majority rule is a person’s conscience?”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can we apply that attitude to our daily lives?</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smtClean="0">
                <a:latin typeface="Arial Black" panose="020B0A04020102020204" pitchFamily="34" charset="0"/>
              </a:rPr>
              <a:t>5/1/18</a:t>
            </a:r>
            <a:endParaRPr lang="en-US" dirty="0">
              <a:latin typeface="Arial Black" panose="020B0A04020102020204" pitchFamily="34" charset="0"/>
            </a:endParaRPr>
          </a:p>
        </p:txBody>
      </p:sp>
    </p:spTree>
    <p:extLst>
      <p:ext uri="{BB962C8B-B14F-4D97-AF65-F5344CB8AC3E}">
        <p14:creationId xmlns:p14="http://schemas.microsoft.com/office/powerpoint/2010/main" val="27446139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r>
              <a:rPr lang="en-US" sz="4000" dirty="0" smtClean="0">
                <a:latin typeface="Arial Black" panose="020B0A04020102020204" pitchFamily="34" charset="0"/>
              </a:rPr>
              <a:t>NO START-UP </a:t>
            </a:r>
          </a:p>
          <a:p>
            <a:pPr marL="0" indent="0" algn="ctr">
              <a:buNone/>
            </a:pPr>
            <a:r>
              <a:rPr lang="en-US" sz="4000" dirty="0" smtClean="0">
                <a:latin typeface="Arial Black" panose="020B0A04020102020204" pitchFamily="34" charset="0"/>
              </a:rPr>
              <a:t>TODAY</a:t>
            </a:r>
          </a:p>
          <a:p>
            <a:pPr marL="0" indent="0" algn="ctr">
              <a:buNone/>
            </a:pPr>
            <a:endParaRPr lang="en-US" sz="4000" dirty="0">
              <a:latin typeface="Arial Black" panose="020B0A04020102020204" pitchFamily="34" charset="0"/>
            </a:endParaRPr>
          </a:p>
        </p:txBody>
      </p:sp>
      <p:sp>
        <p:nvSpPr>
          <p:cNvPr id="9" name="TextBox 8"/>
          <p:cNvSpPr txBox="1"/>
          <p:nvPr/>
        </p:nvSpPr>
        <p:spPr>
          <a:xfrm>
            <a:off x="10095978" y="507253"/>
            <a:ext cx="928459" cy="369332"/>
          </a:xfrm>
          <a:prstGeom prst="rect">
            <a:avLst/>
          </a:prstGeom>
          <a:noFill/>
        </p:spPr>
        <p:txBody>
          <a:bodyPr wrap="none" rtlCol="0">
            <a:spAutoFit/>
          </a:bodyPr>
          <a:lstStyle/>
          <a:p>
            <a:r>
              <a:rPr lang="en-US" dirty="0" smtClean="0">
                <a:latin typeface="Arial Black" panose="020B0A04020102020204" pitchFamily="34" charset="0"/>
              </a:rPr>
              <a:t>5/2/18</a:t>
            </a:r>
            <a:endParaRPr lang="en-US" dirty="0">
              <a:latin typeface="Arial Black" panose="020B0A04020102020204" pitchFamily="34" charset="0"/>
            </a:endParaRPr>
          </a:p>
        </p:txBody>
      </p:sp>
    </p:spTree>
    <p:extLst>
      <p:ext uri="{BB962C8B-B14F-4D97-AF65-F5344CB8AC3E}">
        <p14:creationId xmlns:p14="http://schemas.microsoft.com/office/powerpoint/2010/main" val="17266935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CSTS (CA Student Tobacco Survey)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Black" panose="020B0A04020102020204" pitchFamily="34" charset="0"/>
              </a:rPr>
              <a:t>Today we need to take a time out for a few to have you complete this survey.</a:t>
            </a:r>
          </a:p>
          <a:p>
            <a:r>
              <a:rPr lang="en-US" sz="3200" dirty="0" smtClean="0">
                <a:latin typeface="Arial Black" panose="020B0A04020102020204" pitchFamily="34" charset="0"/>
              </a:rPr>
              <a:t>It will take about 20-25 minutes to take.</a:t>
            </a:r>
          </a:p>
          <a:p>
            <a:r>
              <a:rPr lang="en-US" sz="3200" dirty="0" smtClean="0">
                <a:latin typeface="Arial Black" panose="020B0A04020102020204" pitchFamily="34" charset="0"/>
              </a:rPr>
              <a:t>To begin, go to the link at the top of your Google Classroom page.</a:t>
            </a:r>
          </a:p>
          <a:p>
            <a:r>
              <a:rPr lang="en-US" sz="3200" dirty="0" smtClean="0">
                <a:latin typeface="Arial Black" panose="020B0A04020102020204" pitchFamily="34" charset="0"/>
              </a:rPr>
              <a:t>On that screen, click YES </a:t>
            </a:r>
          </a:p>
          <a:p>
            <a:pPr marL="0" indent="0">
              <a:buNone/>
            </a:pPr>
            <a:r>
              <a:rPr lang="en-US" sz="3200" dirty="0">
                <a:latin typeface="Arial Black" panose="020B0A04020102020204" pitchFamily="34" charset="0"/>
              </a:rPr>
              <a:t> </a:t>
            </a:r>
            <a:r>
              <a:rPr lang="en-US" sz="3200" dirty="0" smtClean="0">
                <a:latin typeface="Arial Black" panose="020B0A04020102020204" pitchFamily="34" charset="0"/>
              </a:rPr>
              <a:t> and then click CONTINUE</a:t>
            </a:r>
            <a:endParaRPr lang="en-US" sz="3200"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017" y="3946358"/>
            <a:ext cx="4259115" cy="2911642"/>
          </a:xfrm>
          <a:prstGeom prst="rect">
            <a:avLst/>
          </a:prstGeom>
        </p:spPr>
      </p:pic>
    </p:spTree>
    <p:extLst>
      <p:ext uri="{BB962C8B-B14F-4D97-AF65-F5344CB8AC3E}">
        <p14:creationId xmlns:p14="http://schemas.microsoft.com/office/powerpoint/2010/main" val="38469560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8" y="119480"/>
            <a:ext cx="11911264" cy="831016"/>
          </a:xfrm>
        </p:spPr>
        <p:txBody>
          <a:bodyPr/>
          <a:lstStyle/>
          <a:p>
            <a:pPr algn="ctr"/>
            <a:r>
              <a:rPr lang="en-US" dirty="0" smtClean="0">
                <a:latin typeface="Arial Black" panose="020B0A04020102020204" pitchFamily="34" charset="0"/>
              </a:rPr>
              <a:t>CSTS (CA Student Tobacco Survey)</a:t>
            </a:r>
            <a:endParaRPr lang="en-US" dirty="0">
              <a:latin typeface="Arial Black" panose="020B0A04020102020204" pitchFamily="34" charset="0"/>
            </a:endParaRPr>
          </a:p>
        </p:txBody>
      </p:sp>
      <p:sp>
        <p:nvSpPr>
          <p:cNvPr id="3" name="Content Placeholder 2"/>
          <p:cNvSpPr>
            <a:spLocks noGrp="1"/>
          </p:cNvSpPr>
          <p:nvPr>
            <p:ph idx="1"/>
          </p:nvPr>
        </p:nvSpPr>
        <p:spPr>
          <a:xfrm>
            <a:off x="838200" y="950496"/>
            <a:ext cx="10515600" cy="5226467"/>
          </a:xfrm>
        </p:spPr>
        <p:txBody>
          <a:bodyPr>
            <a:normAutofit lnSpcReduction="10000"/>
          </a:bodyPr>
          <a:lstStyle/>
          <a:p>
            <a:r>
              <a:rPr lang="en-US" sz="3200" dirty="0" smtClean="0">
                <a:latin typeface="Arial Black" panose="020B0A04020102020204" pitchFamily="34" charset="0"/>
              </a:rPr>
              <a:t>On the next screen, check to make sure it says Turlock High, click yes and click continue.</a:t>
            </a:r>
          </a:p>
          <a:p>
            <a:endParaRPr lang="en-US" sz="3200" dirty="0">
              <a:latin typeface="Arial Black" panose="020B0A04020102020204" pitchFamily="34" charset="0"/>
            </a:endParaRPr>
          </a:p>
          <a:p>
            <a:endParaRPr lang="en-US" sz="3200" dirty="0" smtClean="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Enter your CLASS PERIOD #</a:t>
            </a:r>
          </a:p>
          <a:p>
            <a:r>
              <a:rPr lang="en-US" sz="3200" dirty="0" smtClean="0">
                <a:latin typeface="Arial Black" panose="020B0A04020102020204" pitchFamily="34" charset="0"/>
              </a:rPr>
              <a:t>Enter MCE in the second box.</a:t>
            </a:r>
          </a:p>
          <a:p>
            <a:r>
              <a:rPr lang="en-US" sz="3200" dirty="0" smtClean="0">
                <a:latin typeface="Arial Black" panose="020B0A04020102020204" pitchFamily="34" charset="0"/>
              </a:rPr>
              <a:t>Continue through until you complete the survey.</a:t>
            </a:r>
            <a:endParaRPr lang="en-US" sz="32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730" y="1801227"/>
            <a:ext cx="2876550" cy="2009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657" y="1858376"/>
            <a:ext cx="5514975" cy="1895475"/>
          </a:xfrm>
          <a:prstGeom prst="rect">
            <a:avLst/>
          </a:prstGeom>
        </p:spPr>
      </p:pic>
    </p:spTree>
    <p:extLst>
      <p:ext uri="{BB962C8B-B14F-4D97-AF65-F5344CB8AC3E}">
        <p14:creationId xmlns:p14="http://schemas.microsoft.com/office/powerpoint/2010/main" val="2562583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defRPr/>
            </a:pPr>
            <a:r>
              <a:rPr lang="en-US" altLang="en-US" b="1" dirty="0">
                <a:latin typeface="Arial Black" panose="020B0A04020102020204" pitchFamily="34" charset="0"/>
              </a:rPr>
              <a:t>Inspiration for the Story</a:t>
            </a:r>
          </a:p>
        </p:txBody>
      </p:sp>
      <p:sp>
        <p:nvSpPr>
          <p:cNvPr id="3075" name="Rectangle 3"/>
          <p:cNvSpPr>
            <a:spLocks noGrp="1" noChangeArrowheads="1"/>
          </p:cNvSpPr>
          <p:nvPr>
            <p:ph type="body" idx="1"/>
          </p:nvPr>
        </p:nvSpPr>
        <p:spPr/>
        <p:txBody>
          <a:bodyPr/>
          <a:lstStyle/>
          <a:p>
            <a:r>
              <a:rPr lang="en-US" altLang="en-US" sz="3200" dirty="0">
                <a:latin typeface="Arial Black" panose="020B0A04020102020204" pitchFamily="34" charset="0"/>
              </a:rPr>
              <a:t>When Harper Lee was a child, the Scottsboro Trials took place in Alabama.</a:t>
            </a:r>
          </a:p>
          <a:p>
            <a:endParaRPr lang="en-US" altLang="en-US" sz="3200" dirty="0">
              <a:latin typeface="Arial Black" panose="020B0A04020102020204" pitchFamily="34" charset="0"/>
            </a:endParaRPr>
          </a:p>
          <a:p>
            <a:r>
              <a:rPr lang="en-US" altLang="en-US" sz="3200" dirty="0">
                <a:latin typeface="Arial Black" panose="020B0A04020102020204" pitchFamily="34" charset="0"/>
              </a:rPr>
              <a:t>These trials are commonly thought to be the inspiration for </a:t>
            </a:r>
            <a:r>
              <a:rPr lang="en-US" altLang="en-US" sz="3200" u="sng" dirty="0">
                <a:latin typeface="Arial Black" panose="020B0A04020102020204" pitchFamily="34" charset="0"/>
              </a:rPr>
              <a:t>To Kill a Mockingbird</a:t>
            </a:r>
            <a:r>
              <a:rPr lang="en-US" altLang="en-US" sz="3200" dirty="0">
                <a:latin typeface="Arial Black" panose="020B0A04020102020204" pitchFamily="34" charset="0"/>
              </a:rPr>
              <a:t>, though Lee denies this.</a:t>
            </a:r>
          </a:p>
          <a:p>
            <a:endParaRPr lang="en-US" altLang="en-US" dirty="0"/>
          </a:p>
        </p:txBody>
      </p:sp>
    </p:spTree>
    <p:extLst>
      <p:ext uri="{BB962C8B-B14F-4D97-AF65-F5344CB8AC3E}">
        <p14:creationId xmlns:p14="http://schemas.microsoft.com/office/powerpoint/2010/main" val="321523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When you finish your survey…</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a:bodyPr>
          <a:lstStyle/>
          <a:p>
            <a:r>
              <a:rPr lang="en-US" sz="4000" dirty="0" smtClean="0">
                <a:latin typeface="Arial Black" panose="020B0A04020102020204" pitchFamily="34" charset="0"/>
              </a:rPr>
              <a:t>Today, YOU are responsible for reading CH 12 AS A SILENT INDEPENDENT READ.</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If you do not finish the reading in class, you are responsible for finishing to the end of CH 12 AND all of CH 13 for homework.</a:t>
            </a:r>
          </a:p>
          <a:p>
            <a:pPr marL="0" indent="0">
              <a:buNone/>
            </a:pPr>
            <a:endParaRPr lang="en-US" dirty="0"/>
          </a:p>
        </p:txBody>
      </p:sp>
    </p:spTree>
    <p:extLst>
      <p:ext uri="{BB962C8B-B14F-4D97-AF65-F5344CB8AC3E}">
        <p14:creationId xmlns:p14="http://schemas.microsoft.com/office/powerpoint/2010/main" val="8662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6"/>
            <a:ext cx="10515600" cy="850064"/>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15190"/>
            <a:ext cx="10515600" cy="5474367"/>
          </a:xfrm>
        </p:spPr>
        <p:txBody>
          <a:bodyPr>
            <a:normAutofit fontScale="92500" lnSpcReduction="20000"/>
          </a:bodyPr>
          <a:lstStyle/>
          <a:p>
            <a:pPr marL="0" indent="0" algn="ctr">
              <a:buNone/>
            </a:pPr>
            <a:r>
              <a:rPr lang="en-US" sz="4000" dirty="0" smtClean="0">
                <a:latin typeface="Arial Black" panose="020B0A04020102020204" pitchFamily="34" charset="0"/>
              </a:rPr>
              <a:t>Finish reading through the end of </a:t>
            </a:r>
          </a:p>
          <a:p>
            <a:pPr marL="0" indent="0" algn="ctr">
              <a:buNone/>
            </a:pPr>
            <a:r>
              <a:rPr lang="en-US" sz="4000" dirty="0" smtClean="0">
                <a:latin typeface="Arial Black" panose="020B0A04020102020204" pitchFamily="34" charset="0"/>
              </a:rPr>
              <a:t>CH 13.</a:t>
            </a:r>
          </a:p>
          <a:p>
            <a:pPr marL="0" indent="0" algn="ctr">
              <a:buNone/>
            </a:pPr>
            <a:r>
              <a:rPr lang="en-US" sz="4000" dirty="0" smtClean="0">
                <a:latin typeface="Arial Black" panose="020B0A04020102020204" pitchFamily="34" charset="0"/>
              </a:rPr>
              <a:t>(mini-quiz tomorrow)</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11-13 in the Google Classroom Document “To Kill Questions Chapters 11-15”</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DUE MONDAY 5/7 BY 7:00 a.m.</a:t>
            </a:r>
          </a:p>
        </p:txBody>
      </p:sp>
    </p:spTree>
    <p:extLst>
      <p:ext uri="{BB962C8B-B14F-4D97-AF65-F5344CB8AC3E}">
        <p14:creationId xmlns:p14="http://schemas.microsoft.com/office/powerpoint/2010/main" val="23478701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a:bodyPr>
          <a:lstStyle/>
          <a:p>
            <a:pPr marL="0" indent="0" algn="ctr">
              <a:buNone/>
            </a:pPr>
            <a:endParaRPr lang="en-US" sz="22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EXIT TICKET </a:t>
            </a:r>
          </a:p>
          <a:p>
            <a:pPr marL="0" indent="0" algn="ctr">
              <a:buNone/>
            </a:pPr>
            <a:r>
              <a:rPr lang="en-US" sz="4800" dirty="0" smtClean="0">
                <a:latin typeface="Arial Black" panose="020B0A04020102020204" pitchFamily="34" charset="0"/>
              </a:rPr>
              <a:t>TODAY</a:t>
            </a:r>
          </a:p>
        </p:txBody>
      </p:sp>
      <p:sp>
        <p:nvSpPr>
          <p:cNvPr id="9" name="TextBox 8"/>
          <p:cNvSpPr txBox="1"/>
          <p:nvPr/>
        </p:nvSpPr>
        <p:spPr>
          <a:xfrm>
            <a:off x="10047852" y="1566032"/>
            <a:ext cx="928459" cy="369332"/>
          </a:xfrm>
          <a:prstGeom prst="rect">
            <a:avLst/>
          </a:prstGeom>
          <a:noFill/>
        </p:spPr>
        <p:txBody>
          <a:bodyPr wrap="none" rtlCol="0">
            <a:spAutoFit/>
          </a:bodyPr>
          <a:lstStyle/>
          <a:p>
            <a:r>
              <a:rPr lang="en-US" dirty="0" smtClean="0">
                <a:latin typeface="Arial Black" panose="020B0A04020102020204" pitchFamily="34" charset="0"/>
              </a:rPr>
              <a:t>5/2/18</a:t>
            </a:r>
            <a:endParaRPr lang="en-US" dirty="0">
              <a:latin typeface="Arial Black" panose="020B0A04020102020204" pitchFamily="34" charset="0"/>
            </a:endParaRPr>
          </a:p>
        </p:txBody>
      </p:sp>
    </p:spTree>
    <p:extLst>
      <p:ext uri="{BB962C8B-B14F-4D97-AF65-F5344CB8AC3E}">
        <p14:creationId xmlns:p14="http://schemas.microsoft.com/office/powerpoint/2010/main" val="81439319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sz="4000" dirty="0" smtClean="0">
                <a:latin typeface="Arial Black" panose="020B0A04020102020204" pitchFamily="34" charset="0"/>
              </a:rPr>
              <a:t>YOUR START-UP </a:t>
            </a:r>
          </a:p>
          <a:p>
            <a:pPr marL="0" indent="0" algn="ctr">
              <a:buNone/>
            </a:pPr>
            <a:r>
              <a:rPr lang="en-US" sz="4000" dirty="0" smtClean="0">
                <a:latin typeface="Arial Black" panose="020B0A04020102020204" pitchFamily="34" charset="0"/>
              </a:rPr>
              <a:t>TODAY</a:t>
            </a:r>
          </a:p>
          <a:p>
            <a:pPr marL="0" indent="0" algn="ctr">
              <a:buNone/>
            </a:pPr>
            <a:r>
              <a:rPr lang="en-US" sz="4000" dirty="0" smtClean="0">
                <a:latin typeface="Arial Black" panose="020B0A04020102020204" pitchFamily="34" charset="0"/>
              </a:rPr>
              <a:t>IS</a:t>
            </a: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 QUIZ ON</a:t>
            </a:r>
          </a:p>
          <a:p>
            <a:pPr marL="0" indent="0" algn="ctr">
              <a:buNone/>
            </a:pPr>
            <a:r>
              <a:rPr lang="en-US" sz="4000" dirty="0" smtClean="0">
                <a:latin typeface="Arial Black" panose="020B0A04020102020204" pitchFamily="34" charset="0"/>
              </a:rPr>
              <a:t>CHAPTERS 12-13!</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Go straight to Google Classroom and begin!</a:t>
            </a:r>
            <a:endParaRPr lang="en-US" sz="4000" dirty="0">
              <a:latin typeface="Arial Black" panose="020B0A04020102020204" pitchFamily="34" charset="0"/>
            </a:endParaRPr>
          </a:p>
        </p:txBody>
      </p:sp>
      <p:sp>
        <p:nvSpPr>
          <p:cNvPr id="9" name="TextBox 8"/>
          <p:cNvSpPr txBox="1"/>
          <p:nvPr/>
        </p:nvSpPr>
        <p:spPr>
          <a:xfrm>
            <a:off x="10095978" y="507253"/>
            <a:ext cx="928459" cy="369332"/>
          </a:xfrm>
          <a:prstGeom prst="rect">
            <a:avLst/>
          </a:prstGeom>
          <a:noFill/>
        </p:spPr>
        <p:txBody>
          <a:bodyPr wrap="none" rtlCol="0">
            <a:spAutoFit/>
          </a:bodyPr>
          <a:lstStyle/>
          <a:p>
            <a:r>
              <a:rPr lang="en-US" dirty="0" smtClean="0">
                <a:latin typeface="Arial Black" panose="020B0A04020102020204" pitchFamily="34" charset="0"/>
              </a:rPr>
              <a:t>5/3/18</a:t>
            </a:r>
            <a:endParaRPr lang="en-US" dirty="0">
              <a:latin typeface="Arial Black" panose="020B0A04020102020204" pitchFamily="34" charset="0"/>
            </a:endParaRPr>
          </a:p>
        </p:txBody>
      </p:sp>
    </p:spTree>
    <p:extLst>
      <p:ext uri="{BB962C8B-B14F-4D97-AF65-F5344CB8AC3E}">
        <p14:creationId xmlns:p14="http://schemas.microsoft.com/office/powerpoint/2010/main" val="39631818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6204962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590"/>
            <a:ext cx="10515600" cy="705686"/>
          </a:xfrm>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1442"/>
            <a:ext cx="10515600" cy="4865521"/>
          </a:xfrm>
        </p:spPr>
        <p:txBody>
          <a:bodyPr>
            <a:normAutofit/>
          </a:bodyPr>
          <a:lstStyle/>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r>
              <a:rPr lang="en-US" sz="4800" dirty="0" smtClean="0">
                <a:latin typeface="Arial Black" panose="020B0A04020102020204" pitchFamily="34" charset="0"/>
              </a:rPr>
              <a:t>.</a:t>
            </a:r>
          </a:p>
          <a:p>
            <a:pPr marL="0" indent="0" algn="ctr">
              <a:buNone/>
            </a:pP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7479019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651"/>
            <a:ext cx="10515600" cy="886159"/>
          </a:xfrm>
        </p:spPr>
        <p:txBody>
          <a:bodyPr/>
          <a:lstStyle/>
          <a:p>
            <a:pPr algn="ctr"/>
            <a:r>
              <a:rPr lang="en-US" dirty="0" smtClean="0">
                <a:latin typeface="Arial Black" panose="020B0A04020102020204" pitchFamily="34" charset="0"/>
              </a:rPr>
              <a:t>As We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199983"/>
            <a:ext cx="10515600" cy="4351338"/>
          </a:xfrm>
        </p:spPr>
        <p:txBody>
          <a:bodyPr>
            <a:normAutofit/>
          </a:bodyPr>
          <a:lstStyle/>
          <a:p>
            <a:r>
              <a:rPr lang="en-US" sz="4000" dirty="0" smtClean="0">
                <a:latin typeface="Arial Black" panose="020B0A04020102020204" pitchFamily="34" charset="0"/>
              </a:rPr>
              <a:t>What does Aunt Alexandra think of Calpurnia?</a:t>
            </a:r>
          </a:p>
          <a:p>
            <a:r>
              <a:rPr lang="en-US" sz="4000" dirty="0" smtClean="0">
                <a:latin typeface="Arial Black" panose="020B0A04020102020204" pitchFamily="34" charset="0"/>
              </a:rPr>
              <a:t>Why did Dill run away?</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2284562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6"/>
            <a:ext cx="10515600" cy="850064"/>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15190"/>
            <a:ext cx="10515600" cy="5474367"/>
          </a:xfrm>
        </p:spPr>
        <p:txBody>
          <a:bodyPr>
            <a:normAutofit fontScale="92500" lnSpcReduction="20000"/>
          </a:bodyPr>
          <a:lstStyle/>
          <a:p>
            <a:pPr marL="0" indent="0" algn="ctr">
              <a:buNone/>
            </a:pPr>
            <a:r>
              <a:rPr lang="en-US" sz="4000" dirty="0" smtClean="0">
                <a:latin typeface="Arial Black" panose="020B0A04020102020204" pitchFamily="34" charset="0"/>
              </a:rPr>
              <a:t>Finish reading through the end of </a:t>
            </a:r>
          </a:p>
          <a:p>
            <a:pPr marL="0" indent="0" algn="ctr">
              <a:buNone/>
            </a:pPr>
            <a:r>
              <a:rPr lang="en-US" sz="4000" dirty="0" smtClean="0">
                <a:latin typeface="Arial Black" panose="020B0A04020102020204" pitchFamily="34" charset="0"/>
              </a:rPr>
              <a:t>CH 14.</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11-14 in the Google Classroom Document “To Kill Questions Chapters 11-15”</a:t>
            </a:r>
          </a:p>
          <a:p>
            <a:pPr marL="0" indent="0" algn="ctr">
              <a:buNone/>
            </a:pPr>
            <a:r>
              <a:rPr lang="en-US" sz="4000" dirty="0" smtClean="0">
                <a:latin typeface="Arial Black" panose="020B0A04020102020204" pitchFamily="34" charset="0"/>
              </a:rPr>
              <a:t>DUE MONDAY 5/7 BY 7:00 a.m.</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Vocab Quiz TOMORROW!</a:t>
            </a:r>
          </a:p>
        </p:txBody>
      </p:sp>
    </p:spTree>
    <p:extLst>
      <p:ext uri="{BB962C8B-B14F-4D97-AF65-F5344CB8AC3E}">
        <p14:creationId xmlns:p14="http://schemas.microsoft.com/office/powerpoint/2010/main" val="33107382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6326" y="186745"/>
            <a:ext cx="10515600" cy="1236287"/>
          </a:xfrm>
        </p:spPr>
        <p:txBody>
          <a:bodyPr>
            <a:normAutofit fontScale="40000" lnSpcReduction="20000"/>
          </a:bodyPr>
          <a:lstStyle/>
          <a:p>
            <a:pPr marL="0" indent="0" algn="ctr">
              <a:buNone/>
            </a:pPr>
            <a:endParaRPr lang="en-US" sz="2200" dirty="0" smtClean="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11400" dirty="0" smtClean="0">
                <a:latin typeface="Arial Black" panose="020B0A04020102020204" pitchFamily="34" charset="0"/>
              </a:rPr>
              <a:t>EXIT TICKET </a:t>
            </a:r>
          </a:p>
        </p:txBody>
      </p:sp>
      <p:sp>
        <p:nvSpPr>
          <p:cNvPr id="9" name="TextBox 8"/>
          <p:cNvSpPr txBox="1"/>
          <p:nvPr/>
        </p:nvSpPr>
        <p:spPr>
          <a:xfrm>
            <a:off x="10156137" y="620223"/>
            <a:ext cx="928459" cy="369332"/>
          </a:xfrm>
          <a:prstGeom prst="rect">
            <a:avLst/>
          </a:prstGeom>
          <a:noFill/>
        </p:spPr>
        <p:txBody>
          <a:bodyPr wrap="none" rtlCol="0">
            <a:spAutoFit/>
          </a:bodyPr>
          <a:lstStyle/>
          <a:p>
            <a:r>
              <a:rPr lang="en-US" dirty="0">
                <a:latin typeface="Arial Black" panose="020B0A04020102020204" pitchFamily="34" charset="0"/>
              </a:rPr>
              <a:t>5</a:t>
            </a:r>
            <a:r>
              <a:rPr lang="en-US" dirty="0" smtClean="0">
                <a:latin typeface="Arial Black" panose="020B0A04020102020204" pitchFamily="34" charset="0"/>
              </a:rPr>
              <a:t>/3/18</a:t>
            </a:r>
            <a:endParaRPr lang="en-US" dirty="0">
              <a:latin typeface="Arial Black" panose="020B0A04020102020204" pitchFamily="34" charset="0"/>
            </a:endParaRPr>
          </a:p>
        </p:txBody>
      </p:sp>
      <p:sp>
        <p:nvSpPr>
          <p:cNvPr id="2" name="TextBox 1"/>
          <p:cNvSpPr txBox="1"/>
          <p:nvPr/>
        </p:nvSpPr>
        <p:spPr>
          <a:xfrm>
            <a:off x="264695" y="1540043"/>
            <a:ext cx="11417968" cy="5509200"/>
          </a:xfrm>
          <a:prstGeom prst="rect">
            <a:avLst/>
          </a:prstGeom>
          <a:noFill/>
        </p:spPr>
        <p:txBody>
          <a:bodyPr wrap="square" rtlCol="0">
            <a:spAutoFit/>
          </a:bodyPr>
          <a:lstStyle/>
          <a:p>
            <a:pPr algn="ctr"/>
            <a:r>
              <a:rPr lang="en-US" sz="4400" dirty="0" smtClean="0">
                <a:latin typeface="Arial Black" panose="020B0A04020102020204" pitchFamily="34" charset="0"/>
              </a:rPr>
              <a:t>What do you think Scout </a:t>
            </a:r>
            <a:r>
              <a:rPr lang="en-US" sz="4400" dirty="0">
                <a:latin typeface="Arial Black" panose="020B0A04020102020204" pitchFamily="34" charset="0"/>
              </a:rPr>
              <a:t>says that </a:t>
            </a:r>
            <a:r>
              <a:rPr lang="en-US" sz="4400" dirty="0" smtClean="0">
                <a:latin typeface="Arial Black" panose="020B0A04020102020204" pitchFamily="34" charset="0"/>
              </a:rPr>
              <a:t>she felt “the </a:t>
            </a:r>
            <a:r>
              <a:rPr lang="en-US" sz="4400" dirty="0">
                <a:latin typeface="Arial Black" panose="020B0A04020102020204" pitchFamily="34" charset="0"/>
              </a:rPr>
              <a:t>starched walls of a pink cotton penitentiary closing in </a:t>
            </a:r>
            <a:r>
              <a:rPr lang="en-US" sz="4400" dirty="0" smtClean="0">
                <a:latin typeface="Arial Black" panose="020B0A04020102020204" pitchFamily="34" charset="0"/>
              </a:rPr>
              <a:t>on” her?</a:t>
            </a:r>
          </a:p>
          <a:p>
            <a:pPr algn="ctr"/>
            <a:r>
              <a:rPr lang="en-US" sz="4400" dirty="0" smtClean="0">
                <a:latin typeface="Arial Black" panose="020B0A04020102020204" pitchFamily="34" charset="0"/>
              </a:rPr>
              <a:t> Why is this such a hard thing for Scout?</a:t>
            </a:r>
          </a:p>
          <a:p>
            <a:pPr algn="ctr"/>
            <a:endParaRPr lang="en-US" sz="4400" dirty="0">
              <a:latin typeface="Arial Black" panose="020B0A04020102020204" pitchFamily="34" charset="0"/>
            </a:endParaRPr>
          </a:p>
          <a:p>
            <a:pPr algn="ctr"/>
            <a:endParaRPr lang="en-US" sz="4400" dirty="0" smtClean="0">
              <a:latin typeface="Arial Black" panose="020B0A04020102020204" pitchFamily="34" charset="0"/>
            </a:endParaRPr>
          </a:p>
        </p:txBody>
      </p:sp>
    </p:spTree>
    <p:extLst>
      <p:ext uri="{BB962C8B-B14F-4D97-AF65-F5344CB8AC3E}">
        <p14:creationId xmlns:p14="http://schemas.microsoft.com/office/powerpoint/2010/main" val="30683029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fontScale="92500" lnSpcReduction="10000"/>
          </a:bodyPr>
          <a:lstStyle/>
          <a:p>
            <a:pPr marL="0" indent="0" algn="ctr">
              <a:buNone/>
            </a:pPr>
            <a:r>
              <a:rPr lang="en-US" sz="4000" dirty="0" smtClean="0">
                <a:latin typeface="Arial Black" panose="020B0A04020102020204" pitchFamily="34" charset="0"/>
              </a:rPr>
              <a:t>NO START-UP </a:t>
            </a:r>
          </a:p>
          <a:p>
            <a:pPr marL="0" indent="0" algn="ctr">
              <a:buNone/>
            </a:pPr>
            <a:r>
              <a:rPr lang="en-US" sz="4000" dirty="0" smtClean="0">
                <a:latin typeface="Arial Black" panose="020B0A04020102020204" pitchFamily="34" charset="0"/>
              </a:rPr>
              <a:t>TODAY</a:t>
            </a:r>
          </a:p>
          <a:p>
            <a:pPr marL="0" indent="0" algn="ctr">
              <a:buNone/>
            </a:pPr>
            <a:r>
              <a:rPr lang="en-US" sz="4000" dirty="0" smtClean="0">
                <a:latin typeface="Arial Black" panose="020B0A04020102020204" pitchFamily="34" charset="0"/>
              </a:rPr>
              <a:t>You have A QUIZ</a:t>
            </a:r>
          </a:p>
          <a:p>
            <a:pPr marL="0" indent="0" algn="ctr">
              <a:buNone/>
            </a:pPr>
            <a:r>
              <a:rPr lang="en-US" sz="4000" dirty="0" smtClean="0">
                <a:latin typeface="Arial Black" panose="020B0A04020102020204" pitchFamily="34" charset="0"/>
              </a:rPr>
              <a:t>On VOCAB FOR CH 11-15</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Before you take the quiz,</a:t>
            </a:r>
          </a:p>
          <a:p>
            <a:pPr marL="0" indent="0" algn="ctr">
              <a:buNone/>
            </a:pPr>
            <a:r>
              <a:rPr lang="en-US" sz="4000" dirty="0" smtClean="0">
                <a:latin typeface="Arial Black" panose="020B0A04020102020204" pitchFamily="34" charset="0"/>
              </a:rPr>
              <a:t>Let’s review with a NEW spin on an old game!</a:t>
            </a:r>
          </a:p>
          <a:p>
            <a:pPr marL="0" indent="0" algn="ctr">
              <a:buNone/>
            </a:pPr>
            <a:r>
              <a:rPr lang="en-US" sz="4000" dirty="0" smtClean="0">
                <a:latin typeface="Arial Black" panose="020B0A04020102020204" pitchFamily="34" charset="0"/>
              </a:rPr>
              <a:t>REVERSE WORD SLAM!!!</a:t>
            </a:r>
            <a:endParaRPr lang="en-US" sz="4000" dirty="0">
              <a:latin typeface="Arial Black" panose="020B0A04020102020204" pitchFamily="34" charset="0"/>
            </a:endParaRPr>
          </a:p>
        </p:txBody>
      </p:sp>
      <p:sp>
        <p:nvSpPr>
          <p:cNvPr id="9" name="TextBox 8"/>
          <p:cNvSpPr txBox="1"/>
          <p:nvPr/>
        </p:nvSpPr>
        <p:spPr>
          <a:xfrm>
            <a:off x="10095978" y="507253"/>
            <a:ext cx="928459" cy="369332"/>
          </a:xfrm>
          <a:prstGeom prst="rect">
            <a:avLst/>
          </a:prstGeom>
          <a:noFill/>
        </p:spPr>
        <p:txBody>
          <a:bodyPr wrap="none" rtlCol="0">
            <a:spAutoFit/>
          </a:bodyPr>
          <a:lstStyle/>
          <a:p>
            <a:r>
              <a:rPr lang="en-US" dirty="0" smtClean="0">
                <a:latin typeface="Arial Black" panose="020B0A04020102020204" pitchFamily="34" charset="0"/>
              </a:rPr>
              <a:t>5/4/18</a:t>
            </a:r>
            <a:endParaRPr lang="en-US" dirty="0">
              <a:latin typeface="Arial Black" panose="020B0A04020102020204" pitchFamily="34" charset="0"/>
            </a:endParaRPr>
          </a:p>
        </p:txBody>
      </p:sp>
    </p:spTree>
    <p:extLst>
      <p:ext uri="{BB962C8B-B14F-4D97-AF65-F5344CB8AC3E}">
        <p14:creationId xmlns:p14="http://schemas.microsoft.com/office/powerpoint/2010/main" val="3241016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277813"/>
            <a:ext cx="8229600" cy="944562"/>
          </a:xfrm>
        </p:spPr>
        <p:txBody>
          <a:bodyPr/>
          <a:lstStyle/>
          <a:p>
            <a:pPr algn="ctr">
              <a:defRPr/>
            </a:pPr>
            <a:r>
              <a:rPr lang="en-US" altLang="en-US" b="1" dirty="0">
                <a:latin typeface="Arial Black" panose="020B0A04020102020204" pitchFamily="34" charset="0"/>
              </a:rPr>
              <a:t>The Scottsboro Boys</a:t>
            </a:r>
          </a:p>
        </p:txBody>
      </p:sp>
      <p:sp>
        <p:nvSpPr>
          <p:cNvPr id="4099" name="Rectangle 3"/>
          <p:cNvSpPr>
            <a:spLocks noGrp="1" noChangeArrowheads="1"/>
          </p:cNvSpPr>
          <p:nvPr>
            <p:ph type="body" idx="1"/>
          </p:nvPr>
        </p:nvSpPr>
        <p:spPr>
          <a:xfrm>
            <a:off x="338203" y="1222375"/>
            <a:ext cx="11423737" cy="4903789"/>
          </a:xfrm>
        </p:spPr>
        <p:txBody>
          <a:bodyPr>
            <a:normAutofit/>
          </a:bodyPr>
          <a:lstStyle/>
          <a:p>
            <a:r>
              <a:rPr lang="en-US" altLang="en-US" sz="3600" dirty="0">
                <a:latin typeface="Arial Black" panose="020B0A04020102020204" pitchFamily="34" charset="0"/>
              </a:rPr>
              <a:t>On March 25, 1931, the nine black young men, as well as several white young men, rode a train illegally.</a:t>
            </a:r>
          </a:p>
          <a:p>
            <a:r>
              <a:rPr lang="en-US" altLang="en-US" sz="3600" dirty="0">
                <a:latin typeface="Arial Black" panose="020B0A04020102020204" pitchFamily="34" charset="0"/>
              </a:rPr>
              <a:t>The boys got into a fight, and the white boys were kicked off the train.</a:t>
            </a:r>
          </a:p>
          <a:p>
            <a:r>
              <a:rPr lang="en-US" altLang="en-US" sz="3600" dirty="0">
                <a:latin typeface="Arial Black" panose="020B0A04020102020204" pitchFamily="34" charset="0"/>
              </a:rPr>
              <a:t>They told station masters at the closest stop they had been beaten by the black boys. Police arranged to arrest them at the next station.</a:t>
            </a:r>
          </a:p>
        </p:txBody>
      </p:sp>
    </p:spTree>
    <p:extLst>
      <p:ext uri="{BB962C8B-B14F-4D97-AF65-F5344CB8AC3E}">
        <p14:creationId xmlns:p14="http://schemas.microsoft.com/office/powerpoint/2010/main" val="112008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4877792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590"/>
            <a:ext cx="10515600" cy="705686"/>
          </a:xfrm>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1442"/>
            <a:ext cx="10515600" cy="4865521"/>
          </a:xfrm>
        </p:spPr>
        <p:txBody>
          <a:bodyPr>
            <a:normAutofit/>
          </a:bodyPr>
          <a:lstStyle/>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r>
              <a:rPr lang="en-US" sz="4800" dirty="0" smtClean="0">
                <a:latin typeface="Arial Black" panose="020B0A04020102020204" pitchFamily="34" charset="0"/>
              </a:rPr>
              <a:t>.</a:t>
            </a:r>
          </a:p>
          <a:p>
            <a:pPr marL="0" indent="0" algn="ctr">
              <a:buNone/>
            </a:pP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7839003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When you finish your QUIZ…</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a:bodyPr>
          <a:lstStyle/>
          <a:p>
            <a:r>
              <a:rPr lang="en-US" sz="4000" dirty="0">
                <a:latin typeface="Arial Black" panose="020B0A04020102020204" pitchFamily="34" charset="0"/>
              </a:rPr>
              <a:t>R</a:t>
            </a:r>
            <a:r>
              <a:rPr lang="en-US" sz="4000" dirty="0" smtClean="0">
                <a:latin typeface="Arial Black" panose="020B0A04020102020204" pitchFamily="34" charset="0"/>
              </a:rPr>
              <a:t>eading CH 15 AS </a:t>
            </a:r>
            <a:r>
              <a:rPr lang="en-US" sz="4000" smtClean="0">
                <a:latin typeface="Arial Black" panose="020B0A04020102020204" pitchFamily="34" charset="0"/>
              </a:rPr>
              <a:t>A SMALL GROUP </a:t>
            </a:r>
            <a:r>
              <a:rPr lang="en-US" sz="4000" dirty="0" smtClean="0">
                <a:latin typeface="Arial Black" panose="020B0A04020102020204" pitchFamily="34" charset="0"/>
              </a:rPr>
              <a:t>READ.</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If you do not finish the reading in class, you are responsible for finishing to the end of CH 15 for homework.</a:t>
            </a:r>
          </a:p>
          <a:p>
            <a:pPr marL="0" indent="0">
              <a:buNone/>
            </a:pPr>
            <a:endParaRPr lang="en-US" dirty="0"/>
          </a:p>
        </p:txBody>
      </p:sp>
    </p:spTree>
    <p:extLst>
      <p:ext uri="{BB962C8B-B14F-4D97-AF65-F5344CB8AC3E}">
        <p14:creationId xmlns:p14="http://schemas.microsoft.com/office/powerpoint/2010/main" val="42746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6"/>
            <a:ext cx="10515600" cy="850064"/>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15190"/>
            <a:ext cx="10515600" cy="5474367"/>
          </a:xfrm>
        </p:spPr>
        <p:txBody>
          <a:bodyPr>
            <a:normAutofit lnSpcReduction="10000"/>
          </a:bodyPr>
          <a:lstStyle/>
          <a:p>
            <a:pPr marL="0" indent="0" algn="ctr">
              <a:buNone/>
            </a:pPr>
            <a:r>
              <a:rPr lang="en-US" sz="4000" dirty="0" smtClean="0">
                <a:latin typeface="Arial Black" panose="020B0A04020102020204" pitchFamily="34" charset="0"/>
              </a:rPr>
              <a:t>Finish reading through the end of </a:t>
            </a:r>
          </a:p>
          <a:p>
            <a:pPr marL="0" indent="0" algn="ctr">
              <a:buNone/>
            </a:pPr>
            <a:r>
              <a:rPr lang="en-US" sz="4000" dirty="0" smtClean="0">
                <a:latin typeface="Arial Black" panose="020B0A04020102020204" pitchFamily="34" charset="0"/>
              </a:rPr>
              <a:t>CH 15.</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11-15 in the Google Classroom Document “To Kill Questions Chapters 11-15”</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DUE MONDAY 5/7 BY 7:00 a.m.</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12999547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5879" y="2508839"/>
            <a:ext cx="10515600" cy="1236287"/>
          </a:xfrm>
        </p:spPr>
        <p:txBody>
          <a:bodyPr>
            <a:normAutofit fontScale="40000" lnSpcReduction="20000"/>
          </a:bodyPr>
          <a:lstStyle/>
          <a:p>
            <a:pPr marL="0" indent="0" algn="ctr">
              <a:buNone/>
            </a:pPr>
            <a:endParaRPr lang="en-US" sz="2200" dirty="0" smtClean="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11400" dirty="0" smtClean="0">
                <a:latin typeface="Arial Black" panose="020B0A04020102020204" pitchFamily="34" charset="0"/>
              </a:rPr>
              <a:t>NO EXIT TICKET </a:t>
            </a:r>
          </a:p>
        </p:txBody>
      </p:sp>
      <p:sp>
        <p:nvSpPr>
          <p:cNvPr id="9" name="TextBox 8"/>
          <p:cNvSpPr txBox="1"/>
          <p:nvPr/>
        </p:nvSpPr>
        <p:spPr>
          <a:xfrm>
            <a:off x="10156137" y="620223"/>
            <a:ext cx="928459" cy="369332"/>
          </a:xfrm>
          <a:prstGeom prst="rect">
            <a:avLst/>
          </a:prstGeom>
          <a:noFill/>
        </p:spPr>
        <p:txBody>
          <a:bodyPr wrap="none" rtlCol="0">
            <a:spAutoFit/>
          </a:bodyPr>
          <a:lstStyle/>
          <a:p>
            <a:r>
              <a:rPr lang="en-US" dirty="0" smtClean="0">
                <a:latin typeface="Arial Black" panose="020B0A04020102020204" pitchFamily="34" charset="0"/>
              </a:rPr>
              <a:t>5/4/18</a:t>
            </a:r>
            <a:endParaRPr lang="en-US" dirty="0">
              <a:latin typeface="Arial Black" panose="020B0A04020102020204" pitchFamily="34" charset="0"/>
            </a:endParaRPr>
          </a:p>
        </p:txBody>
      </p:sp>
      <p:sp>
        <p:nvSpPr>
          <p:cNvPr id="2" name="TextBox 1"/>
          <p:cNvSpPr txBox="1"/>
          <p:nvPr/>
        </p:nvSpPr>
        <p:spPr>
          <a:xfrm>
            <a:off x="264695" y="1540043"/>
            <a:ext cx="11417968" cy="1446550"/>
          </a:xfrm>
          <a:prstGeom prst="rect">
            <a:avLst/>
          </a:prstGeom>
          <a:noFill/>
        </p:spPr>
        <p:txBody>
          <a:bodyPr wrap="square" rtlCol="0">
            <a:spAutoFit/>
          </a:bodyPr>
          <a:lstStyle/>
          <a:p>
            <a:pPr algn="ctr"/>
            <a:endParaRPr lang="en-US" sz="4400" dirty="0">
              <a:latin typeface="Arial Black" panose="020B0A04020102020204" pitchFamily="34" charset="0"/>
            </a:endParaRPr>
          </a:p>
          <a:p>
            <a:pPr algn="ctr"/>
            <a:endParaRPr lang="en-US" sz="4400" dirty="0" smtClean="0">
              <a:latin typeface="Arial Black" panose="020B0A04020102020204" pitchFamily="34" charset="0"/>
            </a:endParaRPr>
          </a:p>
        </p:txBody>
      </p:sp>
    </p:spTree>
    <p:extLst>
      <p:ext uri="{BB962C8B-B14F-4D97-AF65-F5344CB8AC3E}">
        <p14:creationId xmlns:p14="http://schemas.microsoft.com/office/powerpoint/2010/main" val="17685160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In Chapter 15, why does Atticus take the light and leave the house at </a:t>
            </a:r>
            <a:r>
              <a:rPr lang="en-US" sz="3600" dirty="0">
                <a:latin typeface="Arial Black" panose="020B0A04020102020204" pitchFamily="34" charset="0"/>
              </a:rPr>
              <a:t>night? </a:t>
            </a: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a:t>
            </a:r>
            <a:r>
              <a:rPr lang="en-US" sz="3600" dirty="0">
                <a:latin typeface="Arial Black" panose="020B0A04020102020204" pitchFamily="34" charset="0"/>
              </a:rPr>
              <a:t>do the men who gather at the jail want</a:t>
            </a:r>
            <a:r>
              <a:rPr lang="en-US" sz="3600" dirty="0" smtClean="0">
                <a:latin typeface="Arial Black" panose="020B0A04020102020204" pitchFamily="34" charset="0"/>
              </a:rPr>
              <a:t>?</a:t>
            </a:r>
          </a:p>
          <a:p>
            <a:pPr marL="0" indent="0" algn="ctr">
              <a:buNone/>
            </a:pPr>
            <a:r>
              <a:rPr lang="en-US" sz="3600" dirty="0" smtClean="0">
                <a:latin typeface="Arial Black" panose="020B0A04020102020204" pitchFamily="34" charset="0"/>
              </a:rPr>
              <a:t>How does Scout’s presence change Mr. Cunningham’s mind?</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5/7/18</a:t>
            </a:r>
            <a:endParaRPr lang="en-US" dirty="0">
              <a:latin typeface="Arial Black" panose="020B0A04020102020204" pitchFamily="34" charset="0"/>
            </a:endParaRPr>
          </a:p>
        </p:txBody>
      </p:sp>
    </p:spTree>
    <p:extLst>
      <p:ext uri="{BB962C8B-B14F-4D97-AF65-F5344CB8AC3E}">
        <p14:creationId xmlns:p14="http://schemas.microsoft.com/office/powerpoint/2010/main" val="16701840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In Chapter 15, why does Atticus take the light and leave the house at night? </a:t>
            </a:r>
          </a:p>
          <a:p>
            <a:pPr marL="0" indent="0" algn="ctr">
              <a:buNone/>
            </a:pPr>
            <a:r>
              <a:rPr lang="en-US" sz="3600" dirty="0">
                <a:latin typeface="Arial Black" panose="020B0A04020102020204" pitchFamily="34" charset="0"/>
              </a:rPr>
              <a:t>What do the men who gather at the jail want?</a:t>
            </a:r>
          </a:p>
          <a:p>
            <a:pPr marL="0" indent="0" algn="ctr">
              <a:buNone/>
            </a:pPr>
            <a:r>
              <a:rPr lang="en-US" sz="3600" dirty="0">
                <a:latin typeface="Arial Black" panose="020B0A04020102020204" pitchFamily="34" charset="0"/>
              </a:rPr>
              <a:t>How does Scout’s presence change Mr. Cunningham’s mind?</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5/7/18</a:t>
            </a:r>
            <a:endParaRPr lang="en-US" dirty="0">
              <a:latin typeface="Arial Black" panose="020B0A04020102020204" pitchFamily="34" charset="0"/>
            </a:endParaRPr>
          </a:p>
        </p:txBody>
      </p:sp>
    </p:spTree>
    <p:extLst>
      <p:ext uri="{BB962C8B-B14F-4D97-AF65-F5344CB8AC3E}">
        <p14:creationId xmlns:p14="http://schemas.microsoft.com/office/powerpoint/2010/main" val="6100136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02599564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3994513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558"/>
            <a:ext cx="10515600" cy="910222"/>
          </a:xfrm>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4351338"/>
          </a:xfrm>
        </p:spPr>
        <p:txBody>
          <a:bodyPr>
            <a:normAutofit/>
          </a:bodyPr>
          <a:lstStyle/>
          <a:p>
            <a:r>
              <a:rPr lang="en-US" sz="4000" dirty="0" smtClean="0">
                <a:latin typeface="Arial Black" panose="020B0A04020102020204" pitchFamily="34" charset="0"/>
              </a:rPr>
              <a:t>What does Atticus say about the people in a mob?</a:t>
            </a:r>
          </a:p>
          <a:p>
            <a:r>
              <a:rPr lang="en-US" sz="4000" dirty="0" smtClean="0">
                <a:latin typeface="Arial Black" panose="020B0A04020102020204" pitchFamily="34" charset="0"/>
              </a:rPr>
              <a:t>How are the people in/around Maycomb treating the day of the trial?</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658766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239865"/>
            <a:ext cx="10515600" cy="900003"/>
          </a:xfrm>
        </p:spPr>
        <p:txBody>
          <a:bodyPr/>
          <a:lstStyle/>
          <a:p>
            <a:pPr algn="ctr">
              <a:defRPr/>
            </a:pPr>
            <a:r>
              <a:rPr lang="en-US" altLang="en-US" b="1" dirty="0">
                <a:latin typeface="Arial Black" panose="020B0A04020102020204" pitchFamily="34" charset="0"/>
              </a:rPr>
              <a:t>The Scottsboro Boys</a:t>
            </a:r>
          </a:p>
        </p:txBody>
      </p:sp>
      <p:sp>
        <p:nvSpPr>
          <p:cNvPr id="5123" name="Rectangle 3"/>
          <p:cNvSpPr>
            <a:spLocks noGrp="1" noChangeArrowheads="1"/>
          </p:cNvSpPr>
          <p:nvPr>
            <p:ph type="body" idx="1"/>
          </p:nvPr>
        </p:nvSpPr>
        <p:spPr>
          <a:xfrm>
            <a:off x="313150" y="1213686"/>
            <a:ext cx="11198267" cy="4351338"/>
          </a:xfrm>
        </p:spPr>
        <p:txBody>
          <a:bodyPr>
            <a:normAutofit lnSpcReduction="10000"/>
          </a:bodyPr>
          <a:lstStyle/>
          <a:p>
            <a:pPr>
              <a:lnSpc>
                <a:spcPct val="90000"/>
              </a:lnSpc>
            </a:pPr>
            <a:r>
              <a:rPr lang="en-US" altLang="en-US" sz="3600" dirty="0">
                <a:latin typeface="Arial Black" panose="020B0A04020102020204" pitchFamily="34" charset="0"/>
              </a:rPr>
              <a:t>At the next stop, to avoid being punished themselves, Ruby Bates and Victoria Price – both prostitutes -- claimed the black boys raped them.</a:t>
            </a:r>
          </a:p>
          <a:p>
            <a:pPr>
              <a:lnSpc>
                <a:spcPct val="90000"/>
              </a:lnSpc>
            </a:pPr>
            <a:r>
              <a:rPr lang="en-US" altLang="en-US" sz="3600" dirty="0">
                <a:latin typeface="Arial Black" panose="020B0A04020102020204" pitchFamily="34" charset="0"/>
              </a:rPr>
              <a:t>Bates later recanted her story.</a:t>
            </a:r>
          </a:p>
          <a:p>
            <a:pPr>
              <a:lnSpc>
                <a:spcPct val="90000"/>
              </a:lnSpc>
            </a:pPr>
            <a:r>
              <a:rPr lang="en-US" altLang="en-US" sz="3600" dirty="0">
                <a:latin typeface="Arial Black" panose="020B0A04020102020204" pitchFamily="34" charset="0"/>
              </a:rPr>
              <a:t>On March  30, 1931, all of the</a:t>
            </a:r>
          </a:p>
          <a:p>
            <a:pPr marL="0" indent="0">
              <a:lnSpc>
                <a:spcPct val="90000"/>
              </a:lnSpc>
              <a:buNone/>
            </a:pPr>
            <a:r>
              <a:rPr lang="en-US" altLang="en-US" sz="3600" dirty="0">
                <a:latin typeface="Arial Black" panose="020B0A04020102020204" pitchFamily="34" charset="0"/>
              </a:rPr>
              <a:t>  Scottsboro Boys were indicted</a:t>
            </a:r>
          </a:p>
          <a:p>
            <a:pPr marL="0" indent="0">
              <a:lnSpc>
                <a:spcPct val="90000"/>
              </a:lnSpc>
              <a:buNone/>
            </a:pPr>
            <a:r>
              <a:rPr lang="en-US" altLang="en-US" sz="3600" dirty="0">
                <a:latin typeface="Arial Black" panose="020B0A04020102020204" pitchFamily="34" charset="0"/>
              </a:rPr>
              <a:t>  by an all-white jury.</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795" y="3352168"/>
            <a:ext cx="3647471" cy="262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7448656" y="5975827"/>
            <a:ext cx="5613748" cy="944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r>
              <a:rPr lang="en-US" altLang="en-US" sz="2400" b="1" dirty="0"/>
              <a:t>Ruby Bates and Victoria Price</a:t>
            </a:r>
          </a:p>
          <a:p>
            <a:pPr algn="ctr">
              <a:buFont typeface="Wingdings" panose="05000000000000000000" pitchFamily="2" charset="2"/>
              <a:buNone/>
            </a:pPr>
            <a:r>
              <a:rPr lang="en-US" altLang="en-US" sz="2400" b="1" dirty="0"/>
              <a:t>in 1931</a:t>
            </a:r>
          </a:p>
        </p:txBody>
      </p:sp>
    </p:spTree>
    <p:extLst>
      <p:ext uri="{BB962C8B-B14F-4D97-AF65-F5344CB8AC3E}">
        <p14:creationId xmlns:p14="http://schemas.microsoft.com/office/powerpoint/2010/main" val="5465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23">
                                            <p:txEl>
                                              <p:pRg st="0" end="0"/>
                                            </p:txEl>
                                          </p:spTgt>
                                        </p:tgtEl>
                                        <p:attrNameLst>
                                          <p:attrName>style.visibility</p:attrName>
                                        </p:attrNameLst>
                                      </p:cBhvr>
                                      <p:to>
                                        <p:strVal val="visible"/>
                                      </p:to>
                                    </p:set>
                                    <p:anim calcmode="lin" valueType="num">
                                      <p:cBhvr additive="base">
                                        <p:cTn id="22"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23">
                                            <p:txEl>
                                              <p:pRg st="1" end="1"/>
                                            </p:txEl>
                                          </p:spTgt>
                                        </p:tgtEl>
                                        <p:attrNameLst>
                                          <p:attrName>style.visibility</p:attrName>
                                        </p:attrNameLst>
                                      </p:cBhvr>
                                      <p:to>
                                        <p:strVal val="visible"/>
                                      </p:to>
                                    </p:set>
                                    <p:anim calcmode="lin" valueType="num">
                                      <p:cBhvr additive="base">
                                        <p:cTn id="2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xEl>
                                              <p:pRg st="2" end="2"/>
                                            </p:txEl>
                                          </p:spTgt>
                                        </p:tgtEl>
                                        <p:attrNameLst>
                                          <p:attrName>style.visibility</p:attrName>
                                        </p:attrNameLst>
                                      </p:cBhvr>
                                      <p:to>
                                        <p:strVal val="visible"/>
                                      </p:to>
                                    </p:set>
                                    <p:anim calcmode="lin" valueType="num">
                                      <p:cBhvr additive="base">
                                        <p:cTn id="3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123">
                                            <p:txEl>
                                              <p:pRg st="3" end="3"/>
                                            </p:txEl>
                                          </p:spTgt>
                                        </p:tgtEl>
                                        <p:attrNameLst>
                                          <p:attrName>style.visibility</p:attrName>
                                        </p:attrNameLst>
                                      </p:cBhvr>
                                      <p:to>
                                        <p:strVal val="visible"/>
                                      </p:to>
                                    </p:set>
                                    <p:anim calcmode="lin" valueType="num">
                                      <p:cBhvr additive="base">
                                        <p:cTn id="38"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123">
                                            <p:txEl>
                                              <p:pRg st="4" end="4"/>
                                            </p:txEl>
                                          </p:spTgt>
                                        </p:tgtEl>
                                        <p:attrNameLst>
                                          <p:attrName>style.visibility</p:attrName>
                                        </p:attrNameLst>
                                      </p:cBhvr>
                                      <p:to>
                                        <p:strVal val="visible"/>
                                      </p:to>
                                    </p:set>
                                    <p:anim calcmode="lin" valueType="num">
                                      <p:cBhvr additive="base">
                                        <p:cTn id="42"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fontScale="70000" lnSpcReduction="20000"/>
          </a:bodyPr>
          <a:lstStyle/>
          <a:p>
            <a:pPr marL="0" indent="0" algn="ctr">
              <a:buNone/>
            </a:pPr>
            <a:r>
              <a:rPr lang="en-US" sz="4000" dirty="0" smtClean="0">
                <a:latin typeface="Arial Black" panose="020B0A04020102020204" pitchFamily="34" charset="0"/>
              </a:rPr>
              <a:t>Finish reading CH 16</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16 in the Google Classroom Document “To Kill Questions Chapters 16-23”</a:t>
            </a:r>
          </a:p>
          <a:p>
            <a:pPr marL="0" indent="0" algn="ctr">
              <a:buNone/>
            </a:pPr>
            <a:r>
              <a:rPr lang="en-US" sz="4000" dirty="0" smtClean="0">
                <a:latin typeface="Arial Black" panose="020B0A04020102020204" pitchFamily="34" charset="0"/>
              </a:rPr>
              <a:t>DUE MONDAY 5/14/18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Complete the vocabulary sheet for CH 16-23 in Google Classroom. </a:t>
            </a:r>
          </a:p>
          <a:p>
            <a:pPr marL="457200" lvl="1" indent="0" algn="ctr">
              <a:buNone/>
            </a:pPr>
            <a:r>
              <a:rPr lang="en-US" sz="4800" dirty="0" smtClean="0">
                <a:latin typeface="Arial Black" panose="020B0A04020102020204" pitchFamily="34" charset="0"/>
              </a:rPr>
              <a:t>DUE WEDNESDAY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5060358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Atticus says that Mr. Cunningham is still their friend. How can he believe that in spite of what happened the night before, even when he admits that Mr. Cunningham might have hurt him?</a:t>
            </a:r>
          </a:p>
          <a:p>
            <a:pPr marL="0" indent="0" algn="ctr">
              <a:buNone/>
            </a:pPr>
            <a:r>
              <a:rPr lang="en-US" sz="3200" dirty="0" smtClean="0">
                <a:latin typeface="Arial Black" panose="020B0A04020102020204" pitchFamily="34" charset="0"/>
              </a:rPr>
              <a:t>What did he mean when he said that we all have our “blind spots?”</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5/7/18</a:t>
            </a:r>
            <a:endParaRPr lang="en-US" dirty="0">
              <a:latin typeface="Arial Black" panose="020B0A04020102020204" pitchFamily="34" charset="0"/>
            </a:endParaRPr>
          </a:p>
        </p:txBody>
      </p:sp>
    </p:spTree>
    <p:extLst>
      <p:ext uri="{BB962C8B-B14F-4D97-AF65-F5344CB8AC3E}">
        <p14:creationId xmlns:p14="http://schemas.microsoft.com/office/powerpoint/2010/main" val="306236981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In Chapter 16, what do we find out about why Atticus took Tom Robinson’s case?</a:t>
            </a:r>
          </a:p>
          <a:p>
            <a:pPr marL="0" indent="0" algn="ctr">
              <a:buNone/>
            </a:pPr>
            <a:r>
              <a:rPr lang="en-US" sz="3600" dirty="0" smtClean="0">
                <a:latin typeface="Arial Black" panose="020B0A04020102020204" pitchFamily="34" charset="0"/>
              </a:rPr>
              <a:t>Does this change the way you think about Atticus at all?</a:t>
            </a:r>
          </a:p>
          <a:p>
            <a:pPr marL="0" indent="0" algn="ctr">
              <a:buNone/>
            </a:pPr>
            <a:r>
              <a:rPr lang="en-US" sz="3600" dirty="0">
                <a:latin typeface="Arial Black" panose="020B0A04020102020204" pitchFamily="34" charset="0"/>
              </a:rPr>
              <a:t>If he had no choice, why are the townspeople still upset with him?</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5/8/18</a:t>
            </a:r>
            <a:endParaRPr lang="en-US" dirty="0">
              <a:latin typeface="Arial Black" panose="020B0A04020102020204" pitchFamily="34" charset="0"/>
            </a:endParaRPr>
          </a:p>
        </p:txBody>
      </p:sp>
    </p:spTree>
    <p:extLst>
      <p:ext uri="{BB962C8B-B14F-4D97-AF65-F5344CB8AC3E}">
        <p14:creationId xmlns:p14="http://schemas.microsoft.com/office/powerpoint/2010/main" val="162844926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In Chapter </a:t>
            </a:r>
            <a:r>
              <a:rPr lang="en-US" sz="3600" dirty="0" smtClean="0">
                <a:latin typeface="Arial Black" panose="020B0A04020102020204" pitchFamily="34" charset="0"/>
              </a:rPr>
              <a:t>16, </a:t>
            </a:r>
            <a:r>
              <a:rPr lang="en-US" sz="3600" dirty="0">
                <a:latin typeface="Arial Black" panose="020B0A04020102020204" pitchFamily="34" charset="0"/>
              </a:rPr>
              <a:t>what do we find out about why Atticus took Tom Robinson’s case?</a:t>
            </a:r>
          </a:p>
          <a:p>
            <a:pPr marL="0" indent="0" algn="ctr">
              <a:buNone/>
            </a:pPr>
            <a:r>
              <a:rPr lang="en-US" sz="3600" dirty="0">
                <a:latin typeface="Arial Black" panose="020B0A04020102020204" pitchFamily="34" charset="0"/>
              </a:rPr>
              <a:t>Does this change the way you think about Atticus at all</a:t>
            </a:r>
            <a:r>
              <a:rPr lang="en-US" sz="3600" dirty="0" smtClean="0">
                <a:latin typeface="Arial Black" panose="020B0A04020102020204" pitchFamily="34" charset="0"/>
              </a:rPr>
              <a:t>?</a:t>
            </a:r>
          </a:p>
          <a:p>
            <a:pPr marL="0" indent="0" algn="ctr">
              <a:buNone/>
            </a:pPr>
            <a:r>
              <a:rPr lang="en-US" sz="3600" dirty="0" smtClean="0">
                <a:latin typeface="Arial Black" panose="020B0A04020102020204" pitchFamily="34" charset="0"/>
              </a:rPr>
              <a:t>If he had no choice, why are the townspeople still upset with him?</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5/8/18</a:t>
            </a:r>
            <a:endParaRPr lang="en-US" dirty="0">
              <a:latin typeface="Arial Black" panose="020B0A04020102020204" pitchFamily="34" charset="0"/>
            </a:endParaRPr>
          </a:p>
        </p:txBody>
      </p:sp>
    </p:spTree>
    <p:extLst>
      <p:ext uri="{BB962C8B-B14F-4D97-AF65-F5344CB8AC3E}">
        <p14:creationId xmlns:p14="http://schemas.microsoft.com/office/powerpoint/2010/main" val="226380386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7191778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49124275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fontScale="85000" lnSpcReduction="20000"/>
          </a:bodyPr>
          <a:lstStyle/>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16-19 in the Google Classroom Document “To Kill Questions Chapters 16-23”</a:t>
            </a:r>
          </a:p>
          <a:p>
            <a:pPr marL="0" indent="0" algn="ctr">
              <a:buNone/>
            </a:pPr>
            <a:r>
              <a:rPr lang="en-US" sz="4000" dirty="0" smtClean="0">
                <a:latin typeface="Arial Black" panose="020B0A04020102020204" pitchFamily="34" charset="0"/>
              </a:rPr>
              <a:t>DUE MONDAY 5/14/18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Complete the vocabulary sheet for CH 16-23 in Google Classroom. </a:t>
            </a:r>
          </a:p>
          <a:p>
            <a:pPr marL="457200" lvl="1" indent="0" algn="ctr">
              <a:buNone/>
            </a:pPr>
            <a:r>
              <a:rPr lang="en-US" sz="4800" dirty="0" smtClean="0">
                <a:latin typeface="Arial Black" panose="020B0A04020102020204" pitchFamily="34" charset="0"/>
              </a:rPr>
              <a:t>DUE TOMORROW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 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7845149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Based on the evidence presented in the courtroom, do you believe Tom Robison to be innocent or guilty?</a:t>
            </a:r>
          </a:p>
          <a:p>
            <a:pPr marL="0" indent="0" algn="ctr">
              <a:buNone/>
            </a:pPr>
            <a:r>
              <a:rPr lang="en-US" sz="3200" dirty="0" smtClean="0">
                <a:latin typeface="Arial Black" panose="020B0A04020102020204" pitchFamily="34" charset="0"/>
              </a:rPr>
              <a:t>Why?</a:t>
            </a:r>
          </a:p>
          <a:p>
            <a:pPr marL="0" indent="0" algn="ctr">
              <a:buNone/>
            </a:pPr>
            <a:r>
              <a:rPr lang="en-US" sz="3200" dirty="0" smtClean="0">
                <a:latin typeface="Arial Black" panose="020B0A04020102020204" pitchFamily="34" charset="0"/>
              </a:rPr>
              <a:t>What evidence was the most convincing?</a:t>
            </a:r>
          </a:p>
          <a:p>
            <a:pPr marL="0" indent="0" algn="ctr">
              <a:buNone/>
            </a:pPr>
            <a:r>
              <a:rPr lang="en-US" sz="3200" dirty="0" smtClean="0">
                <a:latin typeface="Arial Black" panose="020B0A04020102020204" pitchFamily="34" charset="0"/>
              </a:rPr>
              <a:t>Do you think the jury will agree with your conclusion?</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5/8/18</a:t>
            </a:r>
            <a:endParaRPr lang="en-US" dirty="0">
              <a:latin typeface="Arial Black" panose="020B0A04020102020204" pitchFamily="34" charset="0"/>
            </a:endParaRPr>
          </a:p>
        </p:txBody>
      </p:sp>
    </p:spTree>
    <p:extLst>
      <p:ext uri="{BB962C8B-B14F-4D97-AF65-F5344CB8AC3E}">
        <p14:creationId xmlns:p14="http://schemas.microsoft.com/office/powerpoint/2010/main" val="73364997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did Dill start crying and have to leave the courtroom?</a:t>
            </a:r>
          </a:p>
          <a:p>
            <a:pPr marL="0" indent="0" algn="ctr">
              <a:buNone/>
            </a:pPr>
            <a:r>
              <a:rPr lang="en-US" sz="3600" dirty="0" smtClean="0">
                <a:latin typeface="Arial Black" panose="020B0A04020102020204" pitchFamily="34" charset="0"/>
              </a:rPr>
              <a:t>Who did he use as an example of how lawyers should talk to witnesses?</a:t>
            </a:r>
          </a:p>
          <a:p>
            <a:pPr marL="0" indent="0" algn="ctr">
              <a:buNone/>
            </a:pPr>
            <a:r>
              <a:rPr lang="en-US" sz="3600" dirty="0" smtClean="0">
                <a:latin typeface="Arial Black" panose="020B0A04020102020204" pitchFamily="34" charset="0"/>
              </a:rPr>
              <a:t>Why did Scout say that was not a good example?</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5/9/18</a:t>
            </a:r>
            <a:endParaRPr lang="en-US" dirty="0">
              <a:latin typeface="Arial Black" panose="020B0A04020102020204" pitchFamily="34" charset="0"/>
            </a:endParaRPr>
          </a:p>
        </p:txBody>
      </p:sp>
    </p:spTree>
    <p:extLst>
      <p:ext uri="{BB962C8B-B14F-4D97-AF65-F5344CB8AC3E}">
        <p14:creationId xmlns:p14="http://schemas.microsoft.com/office/powerpoint/2010/main" val="38668440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Why did Dill start crying and have to leave the courtroom?</a:t>
            </a:r>
          </a:p>
          <a:p>
            <a:pPr marL="0" indent="0" algn="ctr">
              <a:buNone/>
            </a:pPr>
            <a:r>
              <a:rPr lang="en-US" sz="3600" dirty="0">
                <a:latin typeface="Arial Black" panose="020B0A04020102020204" pitchFamily="34" charset="0"/>
              </a:rPr>
              <a:t>Who did he use as an example of how </a:t>
            </a:r>
            <a:r>
              <a:rPr lang="en-US" sz="3600" dirty="0" smtClean="0">
                <a:latin typeface="Arial Black" panose="020B0A04020102020204" pitchFamily="34" charset="0"/>
              </a:rPr>
              <a:t>lawyers </a:t>
            </a:r>
            <a:r>
              <a:rPr lang="en-US" sz="3600" dirty="0">
                <a:latin typeface="Arial Black" panose="020B0A04020102020204" pitchFamily="34" charset="0"/>
              </a:rPr>
              <a:t>should talk to </a:t>
            </a:r>
            <a:r>
              <a:rPr lang="en-US" sz="3600" dirty="0" smtClean="0">
                <a:latin typeface="Arial Black" panose="020B0A04020102020204" pitchFamily="34" charset="0"/>
              </a:rPr>
              <a:t>witnesses?</a:t>
            </a: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Why did Scout say that was not a good example?</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5/9/18</a:t>
            </a:r>
            <a:endParaRPr lang="en-US" dirty="0">
              <a:latin typeface="Arial Black" panose="020B0A04020102020204" pitchFamily="34" charset="0"/>
            </a:endParaRPr>
          </a:p>
        </p:txBody>
      </p:sp>
    </p:spTree>
    <p:extLst>
      <p:ext uri="{BB962C8B-B14F-4D97-AF65-F5344CB8AC3E}">
        <p14:creationId xmlns:p14="http://schemas.microsoft.com/office/powerpoint/2010/main" val="173324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defRPr/>
            </a:pPr>
            <a:r>
              <a:rPr lang="en-US" altLang="en-US" b="1" dirty="0">
                <a:latin typeface="Arial Black" panose="020B0A04020102020204" pitchFamily="34" charset="0"/>
              </a:rPr>
              <a:t>The Scottsboro Boys</a:t>
            </a:r>
          </a:p>
        </p:txBody>
      </p:sp>
      <p:sp>
        <p:nvSpPr>
          <p:cNvPr id="7171" name="Rectangle 3"/>
          <p:cNvSpPr>
            <a:spLocks noGrp="1" noChangeArrowheads="1"/>
          </p:cNvSpPr>
          <p:nvPr>
            <p:ph type="body" idx="1"/>
          </p:nvPr>
        </p:nvSpPr>
        <p:spPr>
          <a:xfrm>
            <a:off x="488515" y="1825625"/>
            <a:ext cx="11223321" cy="4351338"/>
          </a:xfrm>
        </p:spPr>
        <p:txBody>
          <a:bodyPr>
            <a:normAutofit/>
          </a:bodyPr>
          <a:lstStyle/>
          <a:p>
            <a:r>
              <a:rPr lang="en-US" altLang="en-US" sz="3600" dirty="0">
                <a:latin typeface="Arial Black" panose="020B0A04020102020204" pitchFamily="34" charset="0"/>
              </a:rPr>
              <a:t>Because their parents could not afford good lawyers, all were convicted and sentenced to death – even 13-year-old Roy Wright.</a:t>
            </a:r>
          </a:p>
          <a:p>
            <a:r>
              <a:rPr lang="en-US" altLang="en-US" sz="3600" dirty="0">
                <a:latin typeface="Arial Black" panose="020B0A04020102020204" pitchFamily="34" charset="0"/>
              </a:rPr>
              <a:t>Wright’s trial was declared a mistrial.</a:t>
            </a:r>
          </a:p>
          <a:p>
            <a:r>
              <a:rPr lang="en-US" altLang="en-US" sz="3600" dirty="0">
                <a:latin typeface="Arial Black" panose="020B0A04020102020204" pitchFamily="34" charset="0"/>
              </a:rPr>
              <a:t>The cases quickly became famous, causing rallies and riots.</a:t>
            </a:r>
          </a:p>
          <a:p>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17104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94193910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81470578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 – CH 20&amp;21</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lnSpcReduction="10000"/>
          </a:bodyPr>
          <a:lstStyle/>
          <a:p>
            <a:r>
              <a:rPr lang="en-US" sz="4000" dirty="0" smtClean="0">
                <a:latin typeface="Arial Black" panose="020B0A04020102020204" pitchFamily="34" charset="0"/>
              </a:rPr>
              <a:t>Today you will be doing a read around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Pages 267-283 (All of CH 20 &amp; 21).</a:t>
            </a:r>
          </a:p>
          <a:p>
            <a:r>
              <a:rPr lang="en-US" sz="4000" dirty="0" smtClean="0">
                <a:latin typeface="Arial Black" panose="020B0A04020102020204" pitchFamily="34" charset="0"/>
              </a:rPr>
              <a:t>If your group does not finish the reading, you are responsible for finishing to page 283 for homework.</a:t>
            </a:r>
          </a:p>
          <a:p>
            <a:pPr marL="0" indent="0">
              <a:buNone/>
            </a:pPr>
            <a:endParaRPr lang="en-US" dirty="0"/>
          </a:p>
        </p:txBody>
      </p:sp>
    </p:spTree>
    <p:extLst>
      <p:ext uri="{BB962C8B-B14F-4D97-AF65-F5344CB8AC3E}">
        <p14:creationId xmlns:p14="http://schemas.microsoft.com/office/powerpoint/2010/main" val="3766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fontScale="92500" lnSpcReduction="20000"/>
          </a:bodyPr>
          <a:lstStyle/>
          <a:p>
            <a:pPr marL="0" indent="0" algn="ctr">
              <a:buNone/>
            </a:pPr>
            <a:r>
              <a:rPr lang="en-US" sz="4000" dirty="0" smtClean="0">
                <a:latin typeface="Arial Black" panose="020B0A04020102020204" pitchFamily="34" charset="0"/>
              </a:rPr>
              <a:t>Finish reading CH 20 &amp; 21</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16-21 in the Google Classroom Document “To Kill Questions Chapters 16-23”</a:t>
            </a:r>
          </a:p>
          <a:p>
            <a:pPr marL="0" indent="0" algn="ctr">
              <a:buNone/>
            </a:pPr>
            <a:r>
              <a:rPr lang="en-US" sz="4000" dirty="0" smtClean="0">
                <a:latin typeface="Arial Black" panose="020B0A04020102020204" pitchFamily="34" charset="0"/>
              </a:rPr>
              <a:t>DUE MONDAY 5/14/18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STUDY FOR THE </a:t>
            </a:r>
          </a:p>
          <a:p>
            <a:pPr marL="457200" lvl="1" indent="0" algn="ctr">
              <a:buNone/>
            </a:pPr>
            <a:r>
              <a:rPr lang="en-US" sz="4800" dirty="0" smtClean="0">
                <a:latin typeface="Arial Black" panose="020B0A04020102020204" pitchFamily="34" charset="0"/>
              </a:rPr>
              <a:t>VOCAB 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10569740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a:latin typeface="Arial Black" panose="020B0A04020102020204" pitchFamily="34" charset="0"/>
              </a:rPr>
              <a:t>What was the jury’s </a:t>
            </a:r>
            <a:r>
              <a:rPr lang="en-US" sz="3200" dirty="0" smtClean="0">
                <a:latin typeface="Arial Black" panose="020B0A04020102020204" pitchFamily="34" charset="0"/>
              </a:rPr>
              <a:t>verdict?</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Atticus said he knew he wouldn’t win before he even started, so how do you think he feels when they announce the verdict?</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do you think </a:t>
            </a:r>
            <a:r>
              <a:rPr lang="en-US" sz="3200" dirty="0" err="1" smtClean="0">
                <a:latin typeface="Arial Black" panose="020B0A04020102020204" pitchFamily="34" charset="0"/>
              </a:rPr>
              <a:t>Jem</a:t>
            </a:r>
            <a:r>
              <a:rPr lang="en-US" sz="3200" dirty="0" smtClean="0">
                <a:latin typeface="Arial Black" panose="020B0A04020102020204" pitchFamily="34" charset="0"/>
              </a:rPr>
              <a:t> and Scout feel? Why?</a:t>
            </a:r>
            <a:endParaRPr lang="en-US" sz="3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5/9/18</a:t>
            </a:r>
            <a:endParaRPr lang="en-US" dirty="0">
              <a:latin typeface="Arial Black" panose="020B0A04020102020204" pitchFamily="34" charset="0"/>
            </a:endParaRPr>
          </a:p>
        </p:txBody>
      </p:sp>
    </p:spTree>
    <p:extLst>
      <p:ext uri="{BB962C8B-B14F-4D97-AF65-F5344CB8AC3E}">
        <p14:creationId xmlns:p14="http://schemas.microsoft.com/office/powerpoint/2010/main" val="25920364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sz="4000" dirty="0" smtClean="0">
                <a:latin typeface="Arial Black" panose="020B0A04020102020204" pitchFamily="34" charset="0"/>
              </a:rPr>
              <a:t>YOUR START-UP </a:t>
            </a:r>
          </a:p>
          <a:p>
            <a:pPr marL="0" indent="0" algn="ctr">
              <a:buNone/>
            </a:pPr>
            <a:r>
              <a:rPr lang="en-US" sz="4000" dirty="0" smtClean="0">
                <a:latin typeface="Arial Black" panose="020B0A04020102020204" pitchFamily="34" charset="0"/>
              </a:rPr>
              <a:t>TODAY</a:t>
            </a:r>
          </a:p>
          <a:p>
            <a:pPr marL="0" indent="0" algn="ctr">
              <a:buNone/>
            </a:pPr>
            <a:r>
              <a:rPr lang="en-US" sz="4000" dirty="0" smtClean="0">
                <a:latin typeface="Arial Black" panose="020B0A04020102020204" pitchFamily="34" charset="0"/>
              </a:rPr>
              <a:t>IS</a:t>
            </a: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 QUIZ ON</a:t>
            </a:r>
          </a:p>
          <a:p>
            <a:pPr marL="0" indent="0" algn="ctr">
              <a:buNone/>
            </a:pPr>
            <a:r>
              <a:rPr lang="en-US" sz="4000" dirty="0" smtClean="0">
                <a:latin typeface="Arial Black" panose="020B0A04020102020204" pitchFamily="34" charset="0"/>
              </a:rPr>
              <a:t>CHAPTERS 20 - 21!</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Go straight to Google Classroom and begin!</a:t>
            </a:r>
            <a:endParaRPr lang="en-US" sz="4000" dirty="0">
              <a:latin typeface="Arial Black" panose="020B0A04020102020204" pitchFamily="34" charset="0"/>
            </a:endParaRPr>
          </a:p>
        </p:txBody>
      </p:sp>
      <p:sp>
        <p:nvSpPr>
          <p:cNvPr id="9" name="TextBox 8"/>
          <p:cNvSpPr txBox="1"/>
          <p:nvPr/>
        </p:nvSpPr>
        <p:spPr>
          <a:xfrm>
            <a:off x="10095978" y="507253"/>
            <a:ext cx="1082348" cy="369332"/>
          </a:xfrm>
          <a:prstGeom prst="rect">
            <a:avLst/>
          </a:prstGeom>
          <a:noFill/>
        </p:spPr>
        <p:txBody>
          <a:bodyPr wrap="none" rtlCol="0">
            <a:spAutoFit/>
          </a:bodyPr>
          <a:lstStyle/>
          <a:p>
            <a:r>
              <a:rPr lang="en-US" dirty="0" smtClean="0">
                <a:latin typeface="Arial Black" panose="020B0A04020102020204" pitchFamily="34" charset="0"/>
              </a:rPr>
              <a:t>5/10/18</a:t>
            </a:r>
            <a:endParaRPr lang="en-US" dirty="0">
              <a:latin typeface="Arial Black" panose="020B0A04020102020204" pitchFamily="34" charset="0"/>
            </a:endParaRPr>
          </a:p>
        </p:txBody>
      </p:sp>
    </p:spTree>
    <p:extLst>
      <p:ext uri="{BB962C8B-B14F-4D97-AF65-F5344CB8AC3E}">
        <p14:creationId xmlns:p14="http://schemas.microsoft.com/office/powerpoint/2010/main" val="22649073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57047646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48214408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20907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fontScale="92500" lnSpcReduction="20000"/>
          </a:bodyPr>
          <a:lstStyle/>
          <a:p>
            <a:pPr marL="0" indent="0" algn="ctr">
              <a:buNone/>
            </a:pPr>
            <a:r>
              <a:rPr lang="en-US" sz="4000" dirty="0" smtClean="0">
                <a:latin typeface="Arial Black" panose="020B0A04020102020204" pitchFamily="34" charset="0"/>
              </a:rPr>
              <a:t>Finish reading CH 22</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16-22 in the Google Classroom Document “To Kill Questions Chapters 16-23”</a:t>
            </a:r>
          </a:p>
          <a:p>
            <a:pPr marL="0" indent="0" algn="ctr">
              <a:buNone/>
            </a:pPr>
            <a:r>
              <a:rPr lang="en-US" sz="4000" dirty="0" smtClean="0">
                <a:latin typeface="Arial Black" panose="020B0A04020102020204" pitchFamily="34" charset="0"/>
              </a:rPr>
              <a:t>DUE MONDAY 5/14/18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STUDY FOR THE </a:t>
            </a:r>
          </a:p>
          <a:p>
            <a:pPr marL="457200" lvl="1" indent="0" algn="ctr">
              <a:buNone/>
            </a:pPr>
            <a:r>
              <a:rPr lang="en-US" sz="4800" dirty="0" smtClean="0">
                <a:latin typeface="Arial Black" panose="020B0A04020102020204" pitchFamily="34" charset="0"/>
              </a:rPr>
              <a:t>VOCAB QUIZ TOMORROW!</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727911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8213" y="188913"/>
            <a:ext cx="7772400" cy="1143000"/>
          </a:xfrm>
        </p:spPr>
        <p:txBody>
          <a:bodyPr/>
          <a:lstStyle/>
          <a:p>
            <a:pPr algn="ctr">
              <a:defRPr/>
            </a:pPr>
            <a:r>
              <a:rPr lang="en-US" altLang="en-US" b="1" dirty="0">
                <a:latin typeface="Arial Black" panose="020B0A04020102020204" pitchFamily="34" charset="0"/>
              </a:rPr>
              <a:t>The Scottsboro Boys</a:t>
            </a:r>
          </a:p>
        </p:txBody>
      </p:sp>
      <p:sp>
        <p:nvSpPr>
          <p:cNvPr id="9219" name="Rectangle 3"/>
          <p:cNvSpPr>
            <a:spLocks noGrp="1" noChangeArrowheads="1"/>
          </p:cNvSpPr>
          <p:nvPr>
            <p:ph type="body" idx="1"/>
          </p:nvPr>
        </p:nvSpPr>
        <p:spPr>
          <a:xfrm>
            <a:off x="338202" y="1628775"/>
            <a:ext cx="11511419" cy="4114800"/>
          </a:xfrm>
        </p:spPr>
        <p:txBody>
          <a:bodyPr>
            <a:normAutofit/>
          </a:bodyPr>
          <a:lstStyle/>
          <a:p>
            <a:r>
              <a:rPr lang="en-US" altLang="en-US" sz="3200" dirty="0">
                <a:latin typeface="Arial Black" panose="020B0A04020102020204" pitchFamily="34" charset="0"/>
              </a:rPr>
              <a:t>In November, the U.S. Supreme Court overturned all the convictions on the ground that due process was not followed.</a:t>
            </a:r>
          </a:p>
          <a:p>
            <a:r>
              <a:rPr lang="en-US" altLang="en-US" sz="3200" dirty="0">
                <a:latin typeface="Arial Black" panose="020B0A04020102020204" pitchFamily="34" charset="0"/>
              </a:rPr>
              <a:t>The State of Alabama had not provided legal counsel to any of the defendants.</a:t>
            </a:r>
          </a:p>
          <a:p>
            <a:r>
              <a:rPr lang="en-US" altLang="en-US" sz="3200" dirty="0">
                <a:latin typeface="Arial Black" panose="020B0A04020102020204" pitchFamily="34" charset="0"/>
              </a:rPr>
              <a:t>The new trials began in March 1933, with each defendant tried separately.</a:t>
            </a:r>
          </a:p>
          <a:p>
            <a:r>
              <a:rPr lang="en-US" altLang="en-US" sz="3200" dirty="0">
                <a:latin typeface="Arial Black" panose="020B0A04020102020204" pitchFamily="34" charset="0"/>
              </a:rPr>
              <a:t>There were a total of four rounds of trials.</a:t>
            </a:r>
          </a:p>
        </p:txBody>
      </p:sp>
    </p:spTree>
    <p:extLst>
      <p:ext uri="{BB962C8B-B14F-4D97-AF65-F5344CB8AC3E}">
        <p14:creationId xmlns:p14="http://schemas.microsoft.com/office/powerpoint/2010/main" val="40766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a:t>
            </a:r>
            <a:r>
              <a:rPr lang="en-US" sz="3200" dirty="0" err="1" smtClean="0">
                <a:latin typeface="Arial Black" panose="020B0A04020102020204" pitchFamily="34" charset="0"/>
              </a:rPr>
              <a:t>Jem</a:t>
            </a:r>
            <a:r>
              <a:rPr lang="en-US" sz="3200" dirty="0" smtClean="0">
                <a:latin typeface="Arial Black" panose="020B0A04020102020204" pitchFamily="34" charset="0"/>
              </a:rPr>
              <a:t> meant when he told Miss </a:t>
            </a:r>
            <a:r>
              <a:rPr lang="en-US" sz="3200" dirty="0" err="1" smtClean="0">
                <a:latin typeface="Arial Black" panose="020B0A04020102020204" pitchFamily="34" charset="0"/>
              </a:rPr>
              <a:t>Maudie</a:t>
            </a:r>
            <a:r>
              <a:rPr lang="en-US" sz="3200" dirty="0" smtClean="0">
                <a:latin typeface="Arial Black" panose="020B0A04020102020204" pitchFamily="34" charset="0"/>
              </a:rPr>
              <a:t> that it was “like </a:t>
            </a:r>
            <a:r>
              <a:rPr lang="en-US" sz="3200" dirty="0" err="1" smtClean="0">
                <a:latin typeface="Arial Black" panose="020B0A04020102020204" pitchFamily="34" charset="0"/>
              </a:rPr>
              <a:t>bein</a:t>
            </a:r>
            <a:r>
              <a:rPr lang="en-US" sz="3200" dirty="0" smtClean="0">
                <a:latin typeface="Arial Black" panose="020B0A04020102020204" pitchFamily="34" charset="0"/>
              </a:rPr>
              <a:t>’ a caterpillar in a cocoon”?</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has changed about the way he see his hometown and the people in it?</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5/10/18</a:t>
            </a:r>
            <a:endParaRPr lang="en-US" dirty="0">
              <a:latin typeface="Arial Black" panose="020B0A04020102020204" pitchFamily="34" charset="0"/>
            </a:endParaRPr>
          </a:p>
        </p:txBody>
      </p:sp>
    </p:spTree>
    <p:extLst>
      <p:ext uri="{BB962C8B-B14F-4D97-AF65-F5344CB8AC3E}">
        <p14:creationId xmlns:p14="http://schemas.microsoft.com/office/powerpoint/2010/main" val="344093475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4295" y="1980983"/>
            <a:ext cx="10515600" cy="3938554"/>
          </a:xfrm>
        </p:spPr>
        <p:txBody>
          <a:bodyPr>
            <a:normAutofit/>
          </a:bodyPr>
          <a:lstStyle/>
          <a:p>
            <a:pPr algn="ctr"/>
            <a:r>
              <a:rPr lang="en-US" b="1" dirty="0" smtClean="0">
                <a:latin typeface="Arial Black" panose="020B0A04020102020204" pitchFamily="34" charset="0"/>
              </a:rPr>
              <a:t>NO Start-Up</a:t>
            </a:r>
            <a:br>
              <a:rPr lang="en-US" b="1" dirty="0" smtClean="0">
                <a:latin typeface="Arial Black" panose="020B0A04020102020204" pitchFamily="34" charset="0"/>
              </a:rPr>
            </a:br>
            <a:r>
              <a:rPr lang="en-US" b="1" dirty="0" smtClean="0">
                <a:latin typeface="Arial Black" panose="020B0A04020102020204" pitchFamily="34" charset="0"/>
              </a:rPr>
              <a:t>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You have a VOCAB QUIZ!</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5/11/18</a:t>
            </a:r>
            <a:endParaRPr lang="en-US" dirty="0">
              <a:latin typeface="Arial Black" panose="020B0A04020102020204" pitchFamily="34" charset="0"/>
            </a:endParaRPr>
          </a:p>
        </p:txBody>
      </p:sp>
    </p:spTree>
    <p:extLst>
      <p:ext uri="{BB962C8B-B14F-4D97-AF65-F5344CB8AC3E}">
        <p14:creationId xmlns:p14="http://schemas.microsoft.com/office/powerpoint/2010/main" val="20256117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52783922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59473046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When you finish your QUIZ…</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a:bodyPr>
          <a:lstStyle/>
          <a:p>
            <a:r>
              <a:rPr lang="en-US" sz="4000" dirty="0" smtClean="0">
                <a:latin typeface="Arial Black" panose="020B0A04020102020204" pitchFamily="34" charset="0"/>
              </a:rPr>
              <a:t>Read CH 23 as a SILENT READ</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If you do not finish the reading in class, you are responsible for finishing to the end of CH 23 for homework.</a:t>
            </a:r>
          </a:p>
          <a:p>
            <a:pPr marL="0" indent="0">
              <a:buNone/>
            </a:pPr>
            <a:endParaRPr lang="en-US" dirty="0"/>
          </a:p>
        </p:txBody>
      </p:sp>
    </p:spTree>
    <p:extLst>
      <p:ext uri="{BB962C8B-B14F-4D97-AF65-F5344CB8AC3E}">
        <p14:creationId xmlns:p14="http://schemas.microsoft.com/office/powerpoint/2010/main" val="387605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a:bodyPr>
          <a:lstStyle/>
          <a:p>
            <a:pPr marL="0" indent="0" algn="ctr">
              <a:buNone/>
            </a:pPr>
            <a:r>
              <a:rPr lang="en-US" sz="4000" dirty="0" smtClean="0">
                <a:latin typeface="Arial Black" panose="020B0A04020102020204" pitchFamily="34" charset="0"/>
              </a:rPr>
              <a:t>Finish reading CH 23</a:t>
            </a:r>
          </a:p>
          <a:p>
            <a:pPr marL="0" indent="0" algn="ctr">
              <a:buNone/>
            </a:pPr>
            <a:r>
              <a:rPr lang="en-US" sz="4000" dirty="0" smtClean="0">
                <a:latin typeface="Arial Black" panose="020B0A04020102020204" pitchFamily="34" charset="0"/>
              </a:rPr>
              <a:t>(Mini-quiz Monday)</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16-23 in the Google Classroom Document “To Kill Questions Chapters 16-23”</a:t>
            </a:r>
          </a:p>
          <a:p>
            <a:pPr marL="0" indent="0" algn="ctr">
              <a:buNone/>
            </a:pPr>
            <a:r>
              <a:rPr lang="en-US" sz="4000" dirty="0" smtClean="0">
                <a:latin typeface="Arial Black" panose="020B0A04020102020204" pitchFamily="34" charset="0"/>
              </a:rPr>
              <a:t>DUE MONDAY 5/14/18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p:txBody>
      </p:sp>
    </p:spTree>
    <p:extLst>
      <p:ext uri="{BB962C8B-B14F-4D97-AF65-F5344CB8AC3E}">
        <p14:creationId xmlns:p14="http://schemas.microsoft.com/office/powerpoint/2010/main" val="233213753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2263" y="1668162"/>
            <a:ext cx="10515600" cy="812322"/>
          </a:xfrm>
        </p:spPr>
        <p:txBody>
          <a:bodyPr/>
          <a:lstStyle/>
          <a:p>
            <a:pPr algn="ctr"/>
            <a:r>
              <a:rPr lang="en-US" b="1" dirty="0" smtClean="0">
                <a:latin typeface="Arial Black" panose="020B0A04020102020204" pitchFamily="34" charset="0"/>
              </a:rPr>
              <a:t>NO Exit Ticket</a:t>
            </a:r>
            <a:endParaRPr lang="en-US" b="1" dirty="0">
              <a:latin typeface="Arial Black" panose="020B0A04020102020204" pitchFamily="34" charset="0"/>
            </a:endParaRPr>
          </a:p>
        </p:txBody>
      </p:sp>
      <p:sp>
        <p:nvSpPr>
          <p:cNvPr id="9" name="TextBox 8"/>
          <p:cNvSpPr txBox="1"/>
          <p:nvPr/>
        </p:nvSpPr>
        <p:spPr>
          <a:xfrm>
            <a:off x="10180199" y="1025733"/>
            <a:ext cx="1082348" cy="369332"/>
          </a:xfrm>
          <a:prstGeom prst="rect">
            <a:avLst/>
          </a:prstGeom>
          <a:noFill/>
        </p:spPr>
        <p:txBody>
          <a:bodyPr wrap="none" rtlCol="0">
            <a:spAutoFit/>
          </a:bodyPr>
          <a:lstStyle/>
          <a:p>
            <a:r>
              <a:rPr lang="en-US" dirty="0" smtClean="0">
                <a:latin typeface="Arial Black" panose="020B0A04020102020204" pitchFamily="34" charset="0"/>
              </a:rPr>
              <a:t>5/11/18</a:t>
            </a:r>
            <a:endParaRPr lang="en-US" dirty="0">
              <a:latin typeface="Arial Black" panose="020B0A04020102020204" pitchFamily="34" charset="0"/>
            </a:endParaRPr>
          </a:p>
        </p:txBody>
      </p:sp>
    </p:spTree>
    <p:extLst>
      <p:ext uri="{BB962C8B-B14F-4D97-AF65-F5344CB8AC3E}">
        <p14:creationId xmlns:p14="http://schemas.microsoft.com/office/powerpoint/2010/main" val="64648605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sz="4000" dirty="0" smtClean="0">
                <a:latin typeface="Arial Black" panose="020B0A04020102020204" pitchFamily="34" charset="0"/>
              </a:rPr>
              <a:t>YOUR START-UP </a:t>
            </a:r>
          </a:p>
          <a:p>
            <a:pPr marL="0" indent="0" algn="ctr">
              <a:buNone/>
            </a:pPr>
            <a:r>
              <a:rPr lang="en-US" sz="4000" dirty="0" smtClean="0">
                <a:latin typeface="Arial Black" panose="020B0A04020102020204" pitchFamily="34" charset="0"/>
              </a:rPr>
              <a:t>TODAY</a:t>
            </a:r>
          </a:p>
          <a:p>
            <a:pPr marL="0" indent="0" algn="ctr">
              <a:buNone/>
            </a:pPr>
            <a:r>
              <a:rPr lang="en-US" sz="4000" dirty="0" smtClean="0">
                <a:latin typeface="Arial Black" panose="020B0A04020102020204" pitchFamily="34" charset="0"/>
              </a:rPr>
              <a:t>IS</a:t>
            </a: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 QUIZ ON</a:t>
            </a:r>
          </a:p>
          <a:p>
            <a:pPr marL="0" indent="0" algn="ctr">
              <a:buNone/>
            </a:pPr>
            <a:r>
              <a:rPr lang="en-US" sz="4000" dirty="0" smtClean="0">
                <a:latin typeface="Arial Black" panose="020B0A04020102020204" pitchFamily="34" charset="0"/>
              </a:rPr>
              <a:t>CHAPTER 23!</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Go straight to Google Classroom and begin!</a:t>
            </a:r>
            <a:endParaRPr lang="en-US" sz="4000" dirty="0">
              <a:latin typeface="Arial Black" panose="020B0A04020102020204" pitchFamily="34" charset="0"/>
            </a:endParaRPr>
          </a:p>
        </p:txBody>
      </p:sp>
      <p:sp>
        <p:nvSpPr>
          <p:cNvPr id="9" name="TextBox 8"/>
          <p:cNvSpPr txBox="1"/>
          <p:nvPr/>
        </p:nvSpPr>
        <p:spPr>
          <a:xfrm>
            <a:off x="10095978" y="507253"/>
            <a:ext cx="1082348" cy="369332"/>
          </a:xfrm>
          <a:prstGeom prst="rect">
            <a:avLst/>
          </a:prstGeom>
          <a:noFill/>
        </p:spPr>
        <p:txBody>
          <a:bodyPr wrap="none" rtlCol="0">
            <a:spAutoFit/>
          </a:bodyPr>
          <a:lstStyle/>
          <a:p>
            <a:r>
              <a:rPr lang="en-US" dirty="0" smtClean="0">
                <a:latin typeface="Arial Black" panose="020B0A04020102020204" pitchFamily="34" charset="0"/>
              </a:rPr>
              <a:t>5/14/18</a:t>
            </a:r>
            <a:endParaRPr lang="en-US" dirty="0">
              <a:latin typeface="Arial Black" panose="020B0A04020102020204" pitchFamily="34" charset="0"/>
            </a:endParaRPr>
          </a:p>
        </p:txBody>
      </p:sp>
    </p:spTree>
    <p:extLst>
      <p:ext uri="{BB962C8B-B14F-4D97-AF65-F5344CB8AC3E}">
        <p14:creationId xmlns:p14="http://schemas.microsoft.com/office/powerpoint/2010/main" val="27721793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42197653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590"/>
            <a:ext cx="10515600" cy="705686"/>
          </a:xfrm>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1442"/>
            <a:ext cx="10515600" cy="4865521"/>
          </a:xfrm>
        </p:spPr>
        <p:txBody>
          <a:bodyPr>
            <a:normAutofit/>
          </a:bodyPr>
          <a:lstStyle/>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r>
              <a:rPr lang="en-US" sz="4800" dirty="0" smtClean="0">
                <a:latin typeface="Arial Black" panose="020B0A04020102020204" pitchFamily="34" charset="0"/>
              </a:rPr>
              <a:t>.</a:t>
            </a:r>
          </a:p>
          <a:p>
            <a:pPr marL="0" indent="0" algn="ctr">
              <a:buNone/>
            </a:pP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072197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0" y="304800"/>
            <a:ext cx="7772400" cy="1143000"/>
          </a:xfrm>
        </p:spPr>
        <p:txBody>
          <a:bodyPr>
            <a:normAutofit fontScale="90000"/>
          </a:bodyPr>
          <a:lstStyle/>
          <a:p>
            <a:pPr algn="ctr" eaLnBrk="1" hangingPunct="1">
              <a:defRPr/>
            </a:pPr>
            <a:r>
              <a:rPr lang="en-US" sz="5400" b="1" dirty="0">
                <a:latin typeface="Arial Black" panose="020B0A04020102020204" pitchFamily="34" charset="0"/>
              </a:rPr>
              <a:t>Harper Lee</a:t>
            </a:r>
            <a:r>
              <a:rPr lang="en-US" dirty="0">
                <a:latin typeface="Arial Black" panose="020B0A04020102020204" pitchFamily="34" charset="0"/>
              </a:rPr>
              <a:t> </a:t>
            </a:r>
            <a:r>
              <a:rPr lang="en-US" sz="4000" b="1" dirty="0">
                <a:latin typeface="Arial Black" panose="020B0A04020102020204" pitchFamily="34" charset="0"/>
              </a:rPr>
              <a:t>(1926-2016)</a:t>
            </a:r>
          </a:p>
        </p:txBody>
      </p:sp>
      <p:sp>
        <p:nvSpPr>
          <p:cNvPr id="48131" name="Rectangle 3"/>
          <p:cNvSpPr>
            <a:spLocks noGrp="1" noChangeArrowheads="1"/>
          </p:cNvSpPr>
          <p:nvPr>
            <p:ph type="body" sz="half" idx="1"/>
          </p:nvPr>
        </p:nvSpPr>
        <p:spPr>
          <a:xfrm>
            <a:off x="488515" y="1676400"/>
            <a:ext cx="7553195" cy="4495800"/>
          </a:xfrm>
        </p:spPr>
        <p:txBody>
          <a:bodyPr>
            <a:normAutofit/>
          </a:bodyPr>
          <a:lstStyle/>
          <a:p>
            <a:pPr eaLnBrk="1" hangingPunct="1">
              <a:lnSpc>
                <a:spcPct val="90000"/>
              </a:lnSpc>
            </a:pPr>
            <a:r>
              <a:rPr lang="en-US" altLang="en-US" dirty="0">
                <a:latin typeface="Arial Black" panose="020B0A04020102020204" pitchFamily="34" charset="0"/>
              </a:rPr>
              <a:t>To add to the complexity of the story, Harper Lee wrote it during a time of  even greater social turbulence in the United States.</a:t>
            </a:r>
          </a:p>
          <a:p>
            <a:pPr eaLnBrk="1" hangingPunct="1">
              <a:lnSpc>
                <a:spcPct val="90000"/>
              </a:lnSpc>
              <a:buFont typeface="Wingdings" panose="05000000000000000000" pitchFamily="2" charset="2"/>
              <a:buNone/>
            </a:pPr>
            <a:endParaRPr lang="en-US" altLang="en-US" dirty="0">
              <a:latin typeface="Arial Black" panose="020B0A04020102020204" pitchFamily="34" charset="0"/>
            </a:endParaRPr>
          </a:p>
          <a:p>
            <a:pPr eaLnBrk="1" hangingPunct="1">
              <a:lnSpc>
                <a:spcPct val="90000"/>
              </a:lnSpc>
            </a:pPr>
            <a:r>
              <a:rPr lang="en-US" altLang="en-US" dirty="0">
                <a:latin typeface="Arial Black" panose="020B0A04020102020204" pitchFamily="34" charset="0"/>
              </a:rPr>
              <a:t>In the 1950s the winds of change began to blow and Black Americans were no longer willing to be treated as lesser human beings.</a:t>
            </a:r>
          </a:p>
        </p:txBody>
      </p:sp>
      <p:pic>
        <p:nvPicPr>
          <p:cNvPr id="48134" name="Picture 6" descr="TNB Harper Lee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1447800"/>
            <a:ext cx="312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8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4"/>
                                        </p:tgtEl>
                                        <p:attrNameLst>
                                          <p:attrName>style.visibility</p:attrName>
                                        </p:attrNameLst>
                                      </p:cBhvr>
                                      <p:to>
                                        <p:strVal val="visible"/>
                                      </p:to>
                                    </p:set>
                                    <p:anim calcmode="lin" valueType="num">
                                      <p:cBhvr additive="base">
                                        <p:cTn id="19" dur="500" fill="hold"/>
                                        <p:tgtEl>
                                          <p:spTgt spid="48134"/>
                                        </p:tgtEl>
                                        <p:attrNameLst>
                                          <p:attrName>ppt_x</p:attrName>
                                        </p:attrNameLst>
                                      </p:cBhvr>
                                      <p:tavLst>
                                        <p:tav tm="0">
                                          <p:val>
                                            <p:strVal val="#ppt_x"/>
                                          </p:val>
                                        </p:tav>
                                        <p:tav tm="100000">
                                          <p:val>
                                            <p:strVal val="#ppt_x"/>
                                          </p:val>
                                        </p:tav>
                                      </p:tavLst>
                                    </p:anim>
                                    <p:anim calcmode="lin" valueType="num">
                                      <p:cBhvr additive="base">
                                        <p:cTn id="20"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fontScale="85000" lnSpcReduction="20000"/>
          </a:bodyPr>
          <a:lstStyle/>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24 in the Google Classroom Document “To Kill Questions Chapters 24-31”</a:t>
            </a:r>
          </a:p>
          <a:p>
            <a:pPr marL="0" indent="0" algn="ctr">
              <a:buNone/>
            </a:pPr>
            <a:r>
              <a:rPr lang="en-US" sz="4000" dirty="0" smtClean="0">
                <a:latin typeface="Arial Black" panose="020B0A04020102020204" pitchFamily="34" charset="0"/>
              </a:rPr>
              <a:t>DUE MONDAY 5/21/18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Complete the vocabulary sheet for CH 24-31 in Google Classroom. </a:t>
            </a:r>
          </a:p>
          <a:p>
            <a:pPr marL="457200" lvl="1" indent="0" algn="ctr">
              <a:buNone/>
            </a:pPr>
            <a:r>
              <a:rPr lang="en-US" sz="4800" dirty="0" smtClean="0">
                <a:latin typeface="Arial Black" panose="020B0A04020102020204" pitchFamily="34" charset="0"/>
              </a:rPr>
              <a:t>DUE WEDNESDAY!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 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61035910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6326" y="186745"/>
            <a:ext cx="10515600" cy="1236287"/>
          </a:xfrm>
        </p:spPr>
        <p:txBody>
          <a:bodyPr>
            <a:normAutofit fontScale="40000" lnSpcReduction="20000"/>
          </a:bodyPr>
          <a:lstStyle/>
          <a:p>
            <a:pPr marL="0" indent="0" algn="ctr">
              <a:buNone/>
            </a:pPr>
            <a:endParaRPr lang="en-US" sz="2200" dirty="0" smtClean="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11400" dirty="0" smtClean="0">
                <a:latin typeface="Arial Black" panose="020B0A04020102020204" pitchFamily="34" charset="0"/>
              </a:rPr>
              <a:t>EXIT TICKET </a:t>
            </a:r>
          </a:p>
        </p:txBody>
      </p:sp>
      <p:sp>
        <p:nvSpPr>
          <p:cNvPr id="9" name="TextBox 8"/>
          <p:cNvSpPr txBox="1"/>
          <p:nvPr/>
        </p:nvSpPr>
        <p:spPr>
          <a:xfrm>
            <a:off x="10156137" y="620223"/>
            <a:ext cx="1082348" cy="369332"/>
          </a:xfrm>
          <a:prstGeom prst="rect">
            <a:avLst/>
          </a:prstGeom>
          <a:noFill/>
        </p:spPr>
        <p:txBody>
          <a:bodyPr wrap="none" rtlCol="0">
            <a:spAutoFit/>
          </a:bodyPr>
          <a:lstStyle/>
          <a:p>
            <a:r>
              <a:rPr lang="en-US" dirty="0" smtClean="0">
                <a:latin typeface="Arial Black" panose="020B0A04020102020204" pitchFamily="34" charset="0"/>
              </a:rPr>
              <a:t>5/14/18</a:t>
            </a:r>
            <a:endParaRPr lang="en-US" dirty="0">
              <a:latin typeface="Arial Black" panose="020B0A04020102020204" pitchFamily="34" charset="0"/>
            </a:endParaRPr>
          </a:p>
        </p:txBody>
      </p:sp>
      <p:sp>
        <p:nvSpPr>
          <p:cNvPr id="2" name="TextBox 1"/>
          <p:cNvSpPr txBox="1"/>
          <p:nvPr/>
        </p:nvSpPr>
        <p:spPr>
          <a:xfrm>
            <a:off x="264695" y="1540043"/>
            <a:ext cx="11417968" cy="6186309"/>
          </a:xfrm>
          <a:prstGeom prst="rect">
            <a:avLst/>
          </a:prstGeom>
          <a:noFill/>
        </p:spPr>
        <p:txBody>
          <a:bodyPr wrap="square" rtlCol="0">
            <a:spAutoFit/>
          </a:bodyPr>
          <a:lstStyle/>
          <a:p>
            <a:pPr algn="ctr"/>
            <a:r>
              <a:rPr lang="en-US" sz="4400" dirty="0" smtClean="0">
                <a:latin typeface="Arial Black" panose="020B0A04020102020204" pitchFamily="34" charset="0"/>
              </a:rPr>
              <a:t>What do you think Miss </a:t>
            </a:r>
            <a:r>
              <a:rPr lang="en-US" sz="4400" dirty="0" err="1" smtClean="0">
                <a:latin typeface="Arial Black" panose="020B0A04020102020204" pitchFamily="34" charset="0"/>
              </a:rPr>
              <a:t>Maudie</a:t>
            </a:r>
            <a:r>
              <a:rPr lang="en-US" sz="4400" dirty="0" smtClean="0">
                <a:latin typeface="Arial Black" panose="020B0A04020102020204" pitchFamily="34" charset="0"/>
              </a:rPr>
              <a:t> meant when she said, “His food doesn’t stick going down, does it?”</a:t>
            </a:r>
          </a:p>
          <a:p>
            <a:pPr algn="ctr"/>
            <a:endParaRPr lang="en-US" sz="4400" dirty="0" smtClean="0">
              <a:latin typeface="Arial Black" panose="020B0A04020102020204" pitchFamily="34" charset="0"/>
            </a:endParaRPr>
          </a:p>
          <a:p>
            <a:pPr algn="ctr"/>
            <a:r>
              <a:rPr lang="en-US" sz="4400" dirty="0" smtClean="0">
                <a:latin typeface="Arial Black" panose="020B0A04020102020204" pitchFamily="34" charset="0"/>
              </a:rPr>
              <a:t> What is she actually saying about </a:t>
            </a:r>
            <a:r>
              <a:rPr lang="en-US" sz="4400" dirty="0" err="1" smtClean="0">
                <a:latin typeface="Arial Black" panose="020B0A04020102020204" pitchFamily="34" charset="0"/>
              </a:rPr>
              <a:t>Mrs</a:t>
            </a:r>
            <a:r>
              <a:rPr lang="en-US" sz="4400" dirty="0" smtClean="0">
                <a:latin typeface="Arial Black" panose="020B0A04020102020204" pitchFamily="34" charset="0"/>
              </a:rPr>
              <a:t> Merriweather and the other ladies agreeing with her?</a:t>
            </a:r>
          </a:p>
          <a:p>
            <a:pPr algn="ctr"/>
            <a:endParaRPr lang="en-US" sz="4400" dirty="0">
              <a:latin typeface="Arial Black" panose="020B0A04020102020204" pitchFamily="34" charset="0"/>
            </a:endParaRPr>
          </a:p>
          <a:p>
            <a:pPr algn="ctr"/>
            <a:endParaRPr lang="en-US" sz="4400" dirty="0" smtClean="0">
              <a:latin typeface="Arial Black" panose="020B0A04020102020204" pitchFamily="34" charset="0"/>
            </a:endParaRPr>
          </a:p>
        </p:txBody>
      </p:sp>
    </p:spTree>
    <p:extLst>
      <p:ext uri="{BB962C8B-B14F-4D97-AF65-F5344CB8AC3E}">
        <p14:creationId xmlns:p14="http://schemas.microsoft.com/office/powerpoint/2010/main" val="48129104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did Miss </a:t>
            </a:r>
            <a:r>
              <a:rPr lang="en-US" sz="3600" dirty="0" err="1" smtClean="0">
                <a:latin typeface="Arial Black" panose="020B0A04020102020204" pitchFamily="34" charset="0"/>
              </a:rPr>
              <a:t>Maudie</a:t>
            </a:r>
            <a:r>
              <a:rPr lang="en-US" sz="3600" dirty="0" smtClean="0">
                <a:latin typeface="Arial Black" panose="020B0A04020102020204" pitchFamily="34" charset="0"/>
              </a:rPr>
              <a:t> say was the “highest tribute” they were paying Atticus?</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Who does she say is paying it?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5/15/18</a:t>
            </a:r>
            <a:endParaRPr lang="en-US" dirty="0">
              <a:latin typeface="Arial Black" panose="020B0A04020102020204" pitchFamily="34" charset="0"/>
            </a:endParaRPr>
          </a:p>
        </p:txBody>
      </p:sp>
    </p:spTree>
    <p:extLst>
      <p:ext uri="{BB962C8B-B14F-4D97-AF65-F5344CB8AC3E}">
        <p14:creationId xmlns:p14="http://schemas.microsoft.com/office/powerpoint/2010/main" val="377411046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What did Miss </a:t>
            </a:r>
            <a:r>
              <a:rPr lang="en-US" sz="3600" dirty="0" err="1">
                <a:latin typeface="Arial Black" panose="020B0A04020102020204" pitchFamily="34" charset="0"/>
              </a:rPr>
              <a:t>Maudie</a:t>
            </a:r>
            <a:r>
              <a:rPr lang="en-US" sz="3600" dirty="0">
                <a:latin typeface="Arial Black" panose="020B0A04020102020204" pitchFamily="34" charset="0"/>
              </a:rPr>
              <a:t> say was the “highest tribute” they were paying Atticus</a:t>
            </a:r>
            <a:r>
              <a:rPr lang="en-US" sz="3600" dirty="0" smtClean="0">
                <a:latin typeface="Arial Black" panose="020B0A04020102020204" pitchFamily="34" charset="0"/>
              </a:rPr>
              <a:t>?</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Who does she say is paying it?</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5/15/18</a:t>
            </a:r>
            <a:endParaRPr lang="en-US" dirty="0">
              <a:latin typeface="Arial Black" panose="020B0A04020102020204" pitchFamily="34" charset="0"/>
            </a:endParaRPr>
          </a:p>
        </p:txBody>
      </p:sp>
    </p:spTree>
    <p:extLst>
      <p:ext uri="{BB962C8B-B14F-4D97-AF65-F5344CB8AC3E}">
        <p14:creationId xmlns:p14="http://schemas.microsoft.com/office/powerpoint/2010/main" val="230574699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91871351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270116536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fontScale="70000" lnSpcReduction="20000"/>
          </a:bodyPr>
          <a:lstStyle/>
          <a:p>
            <a:pPr marL="0" indent="0" algn="ctr">
              <a:buNone/>
            </a:pPr>
            <a:r>
              <a:rPr lang="en-US" sz="4000" dirty="0" smtClean="0">
                <a:latin typeface="Arial Black" panose="020B0A04020102020204" pitchFamily="34" charset="0"/>
              </a:rPr>
              <a:t>Finish reading CH 25-26</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24-26 in the Google Classroom Document “To Kill Questions Chapters 16-23”</a:t>
            </a:r>
          </a:p>
          <a:p>
            <a:pPr marL="0" indent="0" algn="ctr">
              <a:buNone/>
            </a:pPr>
            <a:r>
              <a:rPr lang="en-US" sz="4000" dirty="0" smtClean="0">
                <a:latin typeface="Arial Black" panose="020B0A04020102020204" pitchFamily="34" charset="0"/>
              </a:rPr>
              <a:t>DUE MONDAY 5/21/18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a:latin typeface="Arial Black" panose="020B0A04020102020204" pitchFamily="34" charset="0"/>
              </a:rPr>
              <a:t>Complete the vocabulary sheet for CH 24-31 in Google Classroom. </a:t>
            </a:r>
          </a:p>
          <a:p>
            <a:pPr marL="457200" lvl="1" indent="0" algn="ctr">
              <a:buNone/>
            </a:pPr>
            <a:r>
              <a:rPr lang="en-US" sz="4800" dirty="0">
                <a:latin typeface="Arial Black" panose="020B0A04020102020204" pitchFamily="34" charset="0"/>
              </a:rPr>
              <a:t>DUE WEDNESDAY! </a:t>
            </a:r>
          </a:p>
          <a:p>
            <a:pPr marL="457200" lvl="1" indent="0" algn="ctr">
              <a:buNone/>
            </a:pPr>
            <a:endParaRPr lang="en-US" sz="4800" dirty="0">
              <a:latin typeface="Arial Black" panose="020B0A04020102020204" pitchFamily="34" charset="0"/>
            </a:endParaRPr>
          </a:p>
          <a:p>
            <a:pPr marL="457200" lvl="1" indent="0" algn="ctr">
              <a:buNone/>
            </a:pPr>
            <a:r>
              <a:rPr lang="en-US" sz="4800" dirty="0">
                <a:latin typeface="Arial Black" panose="020B0A04020102020204" pitchFamily="34" charset="0"/>
              </a:rPr>
              <a:t>VOCAB QUIZ FRIDAY!</a:t>
            </a: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4033836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a:latin typeface="Arial Black" panose="020B0A04020102020204" pitchFamily="34" charset="0"/>
              </a:rPr>
              <a:t>What was </a:t>
            </a:r>
            <a:r>
              <a:rPr lang="en-US" sz="3200" dirty="0" smtClean="0">
                <a:latin typeface="Arial Black" panose="020B0A04020102020204" pitchFamily="34" charset="0"/>
              </a:rPr>
              <a:t>Cecil Jacob’s current event in Miss Gates’ class?</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was Miss Gates’ opinion on Hitler’s persecution of the Jews?</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was the hypocrisy that Scout saw in Miss Gates?</a:t>
            </a:r>
            <a:endParaRPr lang="en-US" sz="3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5/15/18</a:t>
            </a:r>
            <a:endParaRPr lang="en-US" dirty="0">
              <a:latin typeface="Arial Black" panose="020B0A04020102020204" pitchFamily="34" charset="0"/>
            </a:endParaRPr>
          </a:p>
        </p:txBody>
      </p:sp>
    </p:spTree>
    <p:extLst>
      <p:ext uri="{BB962C8B-B14F-4D97-AF65-F5344CB8AC3E}">
        <p14:creationId xmlns:p14="http://schemas.microsoft.com/office/powerpoint/2010/main" val="358658509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4295" y="1980983"/>
            <a:ext cx="10515600" cy="3938554"/>
          </a:xfrm>
        </p:spPr>
        <p:txBody>
          <a:bodyPr>
            <a:normAutofit/>
          </a:bodyPr>
          <a:lstStyle/>
          <a:p>
            <a:pPr algn="ctr"/>
            <a:r>
              <a:rPr lang="en-US" b="1" dirty="0" smtClean="0">
                <a:latin typeface="Arial Black" panose="020B0A04020102020204" pitchFamily="34" charset="0"/>
              </a:rPr>
              <a:t>NO Start-Up</a:t>
            </a:r>
            <a:br>
              <a:rPr lang="en-US" b="1" dirty="0" smtClean="0">
                <a:latin typeface="Arial Black" panose="020B0A04020102020204" pitchFamily="34" charset="0"/>
              </a:rPr>
            </a:br>
            <a:r>
              <a:rPr lang="en-US" b="1" dirty="0" smtClean="0">
                <a:latin typeface="Arial Black" panose="020B0A04020102020204" pitchFamily="34" charset="0"/>
              </a:rPr>
              <a:t>Today</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5/16/18</a:t>
            </a:r>
            <a:endParaRPr lang="en-US" dirty="0">
              <a:latin typeface="Arial Black" panose="020B0A04020102020204" pitchFamily="34" charset="0"/>
            </a:endParaRPr>
          </a:p>
        </p:txBody>
      </p:sp>
    </p:spTree>
    <p:extLst>
      <p:ext uri="{BB962C8B-B14F-4D97-AF65-F5344CB8AC3E}">
        <p14:creationId xmlns:p14="http://schemas.microsoft.com/office/powerpoint/2010/main" val="189924793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2263" y="1668162"/>
            <a:ext cx="10515600" cy="812322"/>
          </a:xfrm>
        </p:spPr>
        <p:txBody>
          <a:bodyPr/>
          <a:lstStyle/>
          <a:p>
            <a:pPr algn="ctr"/>
            <a:r>
              <a:rPr lang="en-US" b="1" dirty="0" smtClean="0">
                <a:latin typeface="Arial Black" panose="020B0A04020102020204" pitchFamily="34" charset="0"/>
              </a:rPr>
              <a:t>NO Exit Ticket</a:t>
            </a:r>
            <a:endParaRPr lang="en-US" b="1" dirty="0">
              <a:latin typeface="Arial Black" panose="020B0A04020102020204" pitchFamily="34" charset="0"/>
            </a:endParaRPr>
          </a:p>
        </p:txBody>
      </p:sp>
      <p:sp>
        <p:nvSpPr>
          <p:cNvPr id="9" name="TextBox 8"/>
          <p:cNvSpPr txBox="1"/>
          <p:nvPr/>
        </p:nvSpPr>
        <p:spPr>
          <a:xfrm>
            <a:off x="10180199" y="1025733"/>
            <a:ext cx="1082348" cy="369332"/>
          </a:xfrm>
          <a:prstGeom prst="rect">
            <a:avLst/>
          </a:prstGeom>
          <a:noFill/>
        </p:spPr>
        <p:txBody>
          <a:bodyPr wrap="none" rtlCol="0">
            <a:spAutoFit/>
          </a:bodyPr>
          <a:lstStyle/>
          <a:p>
            <a:r>
              <a:rPr lang="en-US" dirty="0" smtClean="0">
                <a:latin typeface="Arial Black" panose="020B0A04020102020204" pitchFamily="34" charset="0"/>
              </a:rPr>
              <a:t>5/16/18</a:t>
            </a:r>
            <a:endParaRPr lang="en-US" dirty="0">
              <a:latin typeface="Arial Black" panose="020B0A04020102020204" pitchFamily="34" charset="0"/>
            </a:endParaRPr>
          </a:p>
        </p:txBody>
      </p:sp>
    </p:spTree>
    <p:extLst>
      <p:ext uri="{BB962C8B-B14F-4D97-AF65-F5344CB8AC3E}">
        <p14:creationId xmlns:p14="http://schemas.microsoft.com/office/powerpoint/2010/main" val="3153582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28800" y="228600"/>
            <a:ext cx="8610600" cy="1143000"/>
          </a:xfrm>
        </p:spPr>
        <p:txBody>
          <a:bodyPr>
            <a:normAutofit fontScale="90000"/>
          </a:bodyPr>
          <a:lstStyle/>
          <a:p>
            <a:pPr algn="ctr" eaLnBrk="1" hangingPunct="1">
              <a:defRPr/>
            </a:pPr>
            <a:r>
              <a:rPr lang="en-US" b="1" dirty="0">
                <a:latin typeface="Arial Black" panose="020B0A04020102020204" pitchFamily="34" charset="0"/>
              </a:rPr>
              <a:t>Brown vs. Board of Education</a:t>
            </a:r>
          </a:p>
        </p:txBody>
      </p:sp>
      <p:sp>
        <p:nvSpPr>
          <p:cNvPr id="49155" name="Rectangle 3"/>
          <p:cNvSpPr>
            <a:spLocks noGrp="1" noChangeArrowheads="1"/>
          </p:cNvSpPr>
          <p:nvPr>
            <p:ph type="body" idx="1"/>
          </p:nvPr>
        </p:nvSpPr>
        <p:spPr>
          <a:xfrm>
            <a:off x="4296427" y="1371600"/>
            <a:ext cx="7565721" cy="4953000"/>
          </a:xfrm>
        </p:spPr>
        <p:txBody>
          <a:bodyPr>
            <a:normAutofit/>
          </a:bodyPr>
          <a:lstStyle/>
          <a:p>
            <a:pPr eaLnBrk="1" hangingPunct="1"/>
            <a:r>
              <a:rPr lang="en-US" altLang="en-US" dirty="0">
                <a:latin typeface="Arial Black" panose="020B0A04020102020204" pitchFamily="34" charset="0"/>
              </a:rPr>
              <a:t>In 1954, after 2 years in court, the nation was shocked by a landmark decision to grant Linda Brown, a Black fifth-grader, admission into a white elementary school in Topeka, Kansas.</a:t>
            </a:r>
          </a:p>
          <a:p>
            <a:pPr eaLnBrk="1" hangingPunct="1"/>
            <a:r>
              <a:rPr lang="en-US" altLang="en-US" dirty="0">
                <a:latin typeface="Arial Black" panose="020B0A04020102020204" pitchFamily="34" charset="0"/>
              </a:rPr>
              <a:t>The decision engendered feelings of triumph and outrage across a country that had lived under the weight of racial segregation  and discrimination for over 100 years.   </a:t>
            </a:r>
          </a:p>
        </p:txBody>
      </p:sp>
      <p:pic>
        <p:nvPicPr>
          <p:cNvPr id="49156" name="Picture 4" descr="TMB brown vs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75" y="1665962"/>
            <a:ext cx="3739346" cy="379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9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6"/>
                                        </p:tgtEl>
                                        <p:attrNameLst>
                                          <p:attrName>style.visibility</p:attrName>
                                        </p:attrNameLst>
                                      </p:cBhvr>
                                      <p:to>
                                        <p:strVal val="visible"/>
                                      </p:to>
                                    </p:set>
                                    <p:anim calcmode="lin" valueType="num">
                                      <p:cBhvr additive="base">
                                        <p:cTn id="19" dur="500" fill="hold"/>
                                        <p:tgtEl>
                                          <p:spTgt spid="49156"/>
                                        </p:tgtEl>
                                        <p:attrNameLst>
                                          <p:attrName>ppt_x</p:attrName>
                                        </p:attrNameLst>
                                      </p:cBhvr>
                                      <p:tavLst>
                                        <p:tav tm="0">
                                          <p:val>
                                            <p:strVal val="#ppt_x"/>
                                          </p:val>
                                        </p:tav>
                                        <p:tav tm="100000">
                                          <p:val>
                                            <p:strVal val="#ppt_x"/>
                                          </p:val>
                                        </p:tav>
                                      </p:tavLst>
                                    </p:anim>
                                    <p:anim calcmode="lin" valueType="num">
                                      <p:cBhvr additive="base">
                                        <p:cTn id="20"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happened to </a:t>
            </a:r>
            <a:r>
              <a:rPr lang="en-US" sz="3600" dirty="0" err="1" smtClean="0">
                <a:latin typeface="Arial Black" panose="020B0A04020102020204" pitchFamily="34" charset="0"/>
              </a:rPr>
              <a:t>Jem</a:t>
            </a:r>
            <a:r>
              <a:rPr lang="en-US" sz="3600" dirty="0" smtClean="0">
                <a:latin typeface="Arial Black" panose="020B0A04020102020204" pitchFamily="34" charset="0"/>
              </a:rPr>
              <a:t> and Scout when they were on their way home from the Halloween Carnival (and pageant)?</a:t>
            </a:r>
          </a:p>
          <a:p>
            <a:pPr marL="0" indent="0" algn="ctr">
              <a:buNone/>
            </a:pPr>
            <a:r>
              <a:rPr lang="en-US" sz="3600" dirty="0" smtClean="0">
                <a:latin typeface="Arial Black" panose="020B0A04020102020204" pitchFamily="34" charset="0"/>
              </a:rPr>
              <a:t>How did they manage to get away and get home (relatively) safe?</a:t>
            </a:r>
          </a:p>
          <a:p>
            <a:pPr marL="0" indent="0" algn="ctr">
              <a:buNone/>
            </a:pPr>
            <a:endParaRPr lang="en-US" sz="3600" dirty="0" smtClean="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5/17/18</a:t>
            </a:r>
            <a:endParaRPr lang="en-US" dirty="0">
              <a:latin typeface="Arial Black" panose="020B0A04020102020204" pitchFamily="34" charset="0"/>
            </a:endParaRPr>
          </a:p>
        </p:txBody>
      </p:sp>
    </p:spTree>
    <p:extLst>
      <p:ext uri="{BB962C8B-B14F-4D97-AF65-F5344CB8AC3E}">
        <p14:creationId xmlns:p14="http://schemas.microsoft.com/office/powerpoint/2010/main" val="84686985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What happened to </a:t>
            </a:r>
            <a:r>
              <a:rPr lang="en-US" sz="3600" dirty="0" err="1">
                <a:latin typeface="Arial Black" panose="020B0A04020102020204" pitchFamily="34" charset="0"/>
              </a:rPr>
              <a:t>Jem</a:t>
            </a:r>
            <a:r>
              <a:rPr lang="en-US" sz="3600" dirty="0">
                <a:latin typeface="Arial Black" panose="020B0A04020102020204" pitchFamily="34" charset="0"/>
              </a:rPr>
              <a:t> and Scout when they were on their way home from the Halloween Carnival (and pageant)?</a:t>
            </a:r>
          </a:p>
          <a:p>
            <a:pPr marL="0" indent="0" algn="ctr">
              <a:buNone/>
            </a:pPr>
            <a:r>
              <a:rPr lang="en-US" sz="3600" dirty="0">
                <a:latin typeface="Arial Black" panose="020B0A04020102020204" pitchFamily="34" charset="0"/>
              </a:rPr>
              <a:t>How did they manage to get away and get home (relatively) safe?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5/17/18</a:t>
            </a:r>
            <a:endParaRPr lang="en-US" dirty="0">
              <a:latin typeface="Arial Black" panose="020B0A04020102020204" pitchFamily="34" charset="0"/>
            </a:endParaRPr>
          </a:p>
        </p:txBody>
      </p:sp>
    </p:spTree>
    <p:extLst>
      <p:ext uri="{BB962C8B-B14F-4D97-AF65-F5344CB8AC3E}">
        <p14:creationId xmlns:p14="http://schemas.microsoft.com/office/powerpoint/2010/main" val="9566482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45211815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3379919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31600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Who did Atticus think killed Bob </a:t>
            </a:r>
            <a:r>
              <a:rPr lang="en-US" sz="4000" dirty="0" err="1" smtClean="0">
                <a:latin typeface="Arial Black" panose="020B0A04020102020204" pitchFamily="34" charset="0"/>
              </a:rPr>
              <a:t>Ewell</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Who actually killed him?</a:t>
            </a:r>
          </a:p>
          <a:p>
            <a:pPr marL="0" indent="0" algn="ctr">
              <a:buNone/>
            </a:pPr>
            <a:r>
              <a:rPr lang="en-US" sz="4000" dirty="0" smtClean="0">
                <a:latin typeface="Arial Black" panose="020B0A04020102020204" pitchFamily="34" charset="0"/>
              </a:rPr>
              <a:t>Why does Sheriff Tate lie?</a:t>
            </a:r>
          </a:p>
          <a:p>
            <a:pPr marL="0" indent="0" algn="ctr">
              <a:buNone/>
            </a:pPr>
            <a:r>
              <a:rPr lang="en-US" sz="4000" dirty="0" smtClean="0">
                <a:latin typeface="Arial Black" panose="020B0A04020102020204" pitchFamily="34" charset="0"/>
              </a:rPr>
              <a:t>What does Scout say about that?</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5/17/18</a:t>
            </a:r>
            <a:endParaRPr lang="en-US" dirty="0">
              <a:latin typeface="Arial Black" panose="020B0A04020102020204" pitchFamily="34" charset="0"/>
            </a:endParaRPr>
          </a:p>
        </p:txBody>
      </p:sp>
    </p:spTree>
    <p:extLst>
      <p:ext uri="{BB962C8B-B14F-4D97-AF65-F5344CB8AC3E}">
        <p14:creationId xmlns:p14="http://schemas.microsoft.com/office/powerpoint/2010/main" val="348691475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286000"/>
            <a:ext cx="10515600" cy="3890962"/>
          </a:xfrm>
        </p:spPr>
        <p:txBody>
          <a:bodyPr>
            <a:normAutofit/>
          </a:bodyPr>
          <a:lstStyle/>
          <a:p>
            <a:pPr marL="0" indent="0" algn="ctr">
              <a:buNone/>
            </a:pPr>
            <a:r>
              <a:rPr lang="en-US" sz="4000" dirty="0" smtClean="0">
                <a:latin typeface="Arial Black" panose="020B0A04020102020204" pitchFamily="34" charset="0"/>
              </a:rPr>
              <a:t>NO START-UP </a:t>
            </a:r>
          </a:p>
          <a:p>
            <a:pPr marL="0" indent="0" algn="ctr">
              <a:buNone/>
            </a:pPr>
            <a:r>
              <a:rPr lang="en-US" sz="4000" dirty="0" smtClean="0">
                <a:latin typeface="Arial Black" panose="020B0A04020102020204" pitchFamily="34" charset="0"/>
              </a:rPr>
              <a:t>TODAY</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have A QUIZ</a:t>
            </a:r>
          </a:p>
          <a:p>
            <a:pPr marL="0" indent="0" algn="ctr">
              <a:buNone/>
            </a:pPr>
            <a:r>
              <a:rPr lang="en-US" sz="4000" dirty="0" smtClean="0">
                <a:latin typeface="Arial Black" panose="020B0A04020102020204" pitchFamily="34" charset="0"/>
              </a:rPr>
              <a:t>On VOCAB FOR CH 24-31</a:t>
            </a:r>
          </a:p>
          <a:p>
            <a:pPr marL="0" indent="0" algn="ctr">
              <a:buNone/>
            </a:pPr>
            <a:endParaRPr lang="en-US" sz="4000" dirty="0">
              <a:latin typeface="Arial Black" panose="020B0A04020102020204" pitchFamily="34" charset="0"/>
            </a:endParaRPr>
          </a:p>
        </p:txBody>
      </p:sp>
      <p:sp>
        <p:nvSpPr>
          <p:cNvPr id="9" name="TextBox 8"/>
          <p:cNvSpPr txBox="1"/>
          <p:nvPr/>
        </p:nvSpPr>
        <p:spPr>
          <a:xfrm>
            <a:off x="9999725" y="1916668"/>
            <a:ext cx="1082348" cy="369332"/>
          </a:xfrm>
          <a:prstGeom prst="rect">
            <a:avLst/>
          </a:prstGeom>
          <a:noFill/>
        </p:spPr>
        <p:txBody>
          <a:bodyPr wrap="none" rtlCol="0">
            <a:spAutoFit/>
          </a:bodyPr>
          <a:lstStyle/>
          <a:p>
            <a:r>
              <a:rPr lang="en-US" dirty="0" smtClean="0">
                <a:latin typeface="Arial Black" panose="020B0A04020102020204" pitchFamily="34" charset="0"/>
              </a:rPr>
              <a:t>5/18/18</a:t>
            </a:r>
            <a:endParaRPr lang="en-US" dirty="0">
              <a:latin typeface="Arial Black" panose="020B0A04020102020204" pitchFamily="34" charset="0"/>
            </a:endParaRPr>
          </a:p>
        </p:txBody>
      </p:sp>
    </p:spTree>
    <p:extLst>
      <p:ext uri="{BB962C8B-B14F-4D97-AF65-F5344CB8AC3E}">
        <p14:creationId xmlns:p14="http://schemas.microsoft.com/office/powerpoint/2010/main" val="410527387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65824556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1"/>
            <a:ext cx="10515600" cy="922255"/>
          </a:xfrm>
        </p:spPr>
        <p:txBody>
          <a:bodyPr/>
          <a:lstStyle/>
          <a:p>
            <a:pPr algn="ctr"/>
            <a:r>
              <a:rPr lang="en-US" b="1" dirty="0" smtClean="0">
                <a:latin typeface="Arial Black" panose="020B0A04020102020204" pitchFamily="34" charset="0"/>
              </a:rPr>
              <a:t>English 10 FINALS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926432"/>
            <a:ext cx="10515600" cy="5763126"/>
          </a:xfrm>
        </p:spPr>
        <p:txBody>
          <a:bodyPr>
            <a:normAutofit lnSpcReduction="10000"/>
          </a:bodyPr>
          <a:lstStyle/>
          <a:p>
            <a:r>
              <a:rPr lang="en-US" sz="3200" dirty="0" smtClean="0">
                <a:latin typeface="Arial Black" panose="020B0A04020102020204" pitchFamily="34" charset="0"/>
              </a:rPr>
              <a:t>You will have TWO finals for this class.</a:t>
            </a:r>
          </a:p>
          <a:p>
            <a:pPr lvl="1"/>
            <a:r>
              <a:rPr lang="en-US" dirty="0" smtClean="0">
                <a:latin typeface="Arial Black" panose="020B0A04020102020204" pitchFamily="34" charset="0"/>
              </a:rPr>
              <a:t>One will be a 50 question multiple choice test.</a:t>
            </a:r>
          </a:p>
          <a:p>
            <a:pPr lvl="1"/>
            <a:r>
              <a:rPr lang="en-US" dirty="0" smtClean="0">
                <a:latin typeface="Arial Black" panose="020B0A04020102020204" pitchFamily="34" charset="0"/>
              </a:rPr>
              <a:t>The other will be a final project which you will complete next week and present to the class on final exam days.</a:t>
            </a:r>
          </a:p>
          <a:p>
            <a:pPr lvl="2"/>
            <a:r>
              <a:rPr lang="en-US" dirty="0" smtClean="0">
                <a:latin typeface="Arial Black" panose="020B0A04020102020204" pitchFamily="34" charset="0"/>
              </a:rPr>
              <a:t>You will choose ONE of the FIVE project options to complete.</a:t>
            </a:r>
          </a:p>
          <a:p>
            <a:r>
              <a:rPr lang="en-US" sz="3200" dirty="0">
                <a:latin typeface="Arial Black" panose="020B0A04020102020204" pitchFamily="34" charset="0"/>
              </a:rPr>
              <a:t>Each is worth 100 points in the “Finals” category of Aeries, making them worth 10% of your overall class grade.</a:t>
            </a:r>
          </a:p>
          <a:p>
            <a:r>
              <a:rPr lang="en-US" sz="3200" dirty="0" smtClean="0">
                <a:latin typeface="Arial Black" panose="020B0A04020102020204" pitchFamily="34" charset="0"/>
              </a:rPr>
              <a:t>Regardless of which project you choose, you MUST complete the Final Project Checklist DAILY next week!</a:t>
            </a:r>
          </a:p>
          <a:p>
            <a:pPr lvl="1"/>
            <a:r>
              <a:rPr lang="en-US" dirty="0" smtClean="0">
                <a:latin typeface="Arial Black" panose="020B0A04020102020204" pitchFamily="34" charset="0"/>
              </a:rPr>
              <a:t>Failure to complete the checklist and get it initialed on any given day next week will result in a deduction from your final project grade.</a:t>
            </a:r>
            <a:endParaRPr lang="en-US" dirty="0">
              <a:latin typeface="Arial Black" panose="020B0A04020102020204" pitchFamily="34" charset="0"/>
            </a:endParaRPr>
          </a:p>
        </p:txBody>
      </p:sp>
    </p:spTree>
    <p:extLst>
      <p:ext uri="{BB962C8B-B14F-4D97-AF65-F5344CB8AC3E}">
        <p14:creationId xmlns:p14="http://schemas.microsoft.com/office/powerpoint/2010/main" val="28600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1"/>
            <a:ext cx="10515600" cy="922255"/>
          </a:xfrm>
        </p:spPr>
        <p:txBody>
          <a:bodyPr/>
          <a:lstStyle/>
          <a:p>
            <a:pPr algn="ctr"/>
            <a:r>
              <a:rPr lang="en-US" b="1" dirty="0" smtClean="0">
                <a:latin typeface="Arial Black" panose="020B0A04020102020204" pitchFamily="34" charset="0"/>
              </a:rPr>
              <a:t>English 10 FINALS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926432"/>
            <a:ext cx="10515600" cy="5763126"/>
          </a:xfrm>
        </p:spPr>
        <p:txBody>
          <a:bodyPr>
            <a:normAutofit lnSpcReduction="10000"/>
          </a:bodyPr>
          <a:lstStyle/>
          <a:p>
            <a:pPr marL="0" indent="0" algn="ctr">
              <a:buNone/>
            </a:pPr>
            <a:r>
              <a:rPr lang="en-US" sz="5400" dirty="0" smtClean="0">
                <a:latin typeface="Arial Black" panose="020B0A04020102020204" pitchFamily="34" charset="0"/>
              </a:rPr>
              <a:t>Your FINAL PROJECTS are DUE on TUESDAY THE 29</a:t>
            </a:r>
            <a:r>
              <a:rPr lang="en-US" sz="5400" baseline="30000" dirty="0" smtClean="0">
                <a:latin typeface="Arial Black" panose="020B0A04020102020204" pitchFamily="34" charset="0"/>
              </a:rPr>
              <a:t>TH</a:t>
            </a:r>
            <a:r>
              <a:rPr lang="en-US" sz="5400" dirty="0" smtClean="0">
                <a:latin typeface="Arial Black" panose="020B0A04020102020204" pitchFamily="34" charset="0"/>
              </a:rPr>
              <a:t> AT THE BEGINNING (FIRST 2 MINUTES) OF CLASS!</a:t>
            </a:r>
          </a:p>
          <a:p>
            <a:pPr marL="0" indent="0" algn="ctr">
              <a:buNone/>
            </a:pPr>
            <a:endParaRPr lang="en-US" sz="5400" dirty="0" smtClean="0">
              <a:latin typeface="Arial Black" panose="020B0A04020102020204" pitchFamily="34" charset="0"/>
            </a:endParaRPr>
          </a:p>
          <a:p>
            <a:pPr marL="0" indent="0" algn="ctr">
              <a:buNone/>
            </a:pPr>
            <a:r>
              <a:rPr lang="en-US" sz="5400" dirty="0" smtClean="0">
                <a:latin typeface="Arial Black" panose="020B0A04020102020204" pitchFamily="34" charset="0"/>
              </a:rPr>
              <a:t>ABSOLUTELY NO LATE WORK WILL BE ACCEPTED!!!</a:t>
            </a:r>
            <a:endParaRPr lang="en-US" sz="5400" dirty="0">
              <a:latin typeface="Arial Black" panose="020B0A04020102020204" pitchFamily="34" charset="0"/>
            </a:endParaRPr>
          </a:p>
        </p:txBody>
      </p:sp>
    </p:spTree>
    <p:extLst>
      <p:ext uri="{BB962C8B-B14F-4D97-AF65-F5344CB8AC3E}">
        <p14:creationId xmlns:p14="http://schemas.microsoft.com/office/powerpoint/2010/main" val="313869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239865"/>
            <a:ext cx="10515600" cy="862426"/>
          </a:xfrm>
        </p:spPr>
        <p:txBody>
          <a:bodyPr/>
          <a:lstStyle/>
          <a:p>
            <a:pPr algn="ctr" eaLnBrk="1" hangingPunct="1">
              <a:defRPr/>
            </a:pPr>
            <a:r>
              <a:rPr lang="en-US" sz="5400" b="1" dirty="0">
                <a:latin typeface="Arial Black" panose="020B0A04020102020204" pitchFamily="34" charset="0"/>
              </a:rPr>
              <a:t>The Winds of Change</a:t>
            </a:r>
          </a:p>
        </p:txBody>
      </p:sp>
      <p:sp>
        <p:nvSpPr>
          <p:cNvPr id="50179" name="Rectangle 3"/>
          <p:cNvSpPr>
            <a:spLocks noGrp="1" noChangeArrowheads="1"/>
          </p:cNvSpPr>
          <p:nvPr>
            <p:ph type="body" idx="1"/>
          </p:nvPr>
        </p:nvSpPr>
        <p:spPr>
          <a:xfrm>
            <a:off x="338203" y="1752600"/>
            <a:ext cx="5774498" cy="4800600"/>
          </a:xfrm>
        </p:spPr>
        <p:txBody>
          <a:bodyPr>
            <a:normAutofit/>
          </a:bodyPr>
          <a:lstStyle/>
          <a:p>
            <a:pPr eaLnBrk="1" hangingPunct="1"/>
            <a:r>
              <a:rPr lang="en-US" altLang="en-US" sz="3200" dirty="0">
                <a:latin typeface="Arial Black" panose="020B0A04020102020204" pitchFamily="34" charset="0"/>
              </a:rPr>
              <a:t>Soon, average Black citizens across the country began speaking out against oppression and demanding equal rights.  This was the beginning of America’s Civil Rights Movement.</a:t>
            </a:r>
          </a:p>
        </p:txBody>
      </p:sp>
      <p:pic>
        <p:nvPicPr>
          <p:cNvPr id="50181" name="Picture 5" descr="TMB free at 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700" y="1102291"/>
            <a:ext cx="5095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additive="base">
                                        <p:cTn id="13" dur="500" fill="hold"/>
                                        <p:tgtEl>
                                          <p:spTgt spid="50181"/>
                                        </p:tgtEl>
                                        <p:attrNameLst>
                                          <p:attrName>ppt_x</p:attrName>
                                        </p:attrNameLst>
                                      </p:cBhvr>
                                      <p:tavLst>
                                        <p:tav tm="0">
                                          <p:val>
                                            <p:strVal val="#ppt_x"/>
                                          </p:val>
                                        </p:tav>
                                        <p:tav tm="100000">
                                          <p:val>
                                            <p:strVal val="#ppt_x"/>
                                          </p:val>
                                        </p:tav>
                                      </p:tavLst>
                                    </p:anim>
                                    <p:anim calcmode="lin" valueType="num">
                                      <p:cBhvr additive="base">
                                        <p:cTn id="14"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lstStyle/>
          <a:p>
            <a:pPr marL="0" indent="0" algn="ctr">
              <a:buNone/>
            </a:pPr>
            <a:r>
              <a:rPr lang="en-US" u="sng" dirty="0" smtClean="0">
                <a:latin typeface="Arial Black" panose="020B0A04020102020204" pitchFamily="34" charset="0"/>
              </a:rPr>
              <a:t>Option 1 – The One-Pager</a:t>
            </a:r>
          </a:p>
          <a:p>
            <a:r>
              <a:rPr lang="en-US" sz="3200" dirty="0">
                <a:latin typeface="Arial Black" panose="020B0A04020102020204" pitchFamily="34" charset="0"/>
              </a:rPr>
              <a:t>A one pager is a single-page response to your reading that connects the ideas in the book to your thoughts creatively. </a:t>
            </a:r>
            <a:endParaRPr lang="en-US" sz="3200" dirty="0" smtClean="0">
              <a:latin typeface="Arial Black" panose="020B0A04020102020204" pitchFamily="34" charset="0"/>
            </a:endParaRP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one-pager is so that your audience will understand the big ideas, themes, and connections within the book.</a:t>
            </a:r>
          </a:p>
        </p:txBody>
      </p:sp>
    </p:spTree>
    <p:extLst>
      <p:ext uri="{BB962C8B-B14F-4D97-AF65-F5344CB8AC3E}">
        <p14:creationId xmlns:p14="http://schemas.microsoft.com/office/powerpoint/2010/main" val="6428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1 – The One-Pager</a:t>
            </a:r>
          </a:p>
          <a:p>
            <a:pPr marL="0" indent="0" algn="ctr">
              <a:buNone/>
            </a:pPr>
            <a:r>
              <a:rPr lang="en-US" b="1" u="sng" dirty="0"/>
              <a:t>Must do: </a:t>
            </a:r>
            <a:endParaRPr lang="en-US" dirty="0"/>
          </a:p>
          <a:p>
            <a:pPr lvl="0"/>
            <a:r>
              <a:rPr lang="en-US" b="1" dirty="0"/>
              <a:t>Title and border (5 points) </a:t>
            </a:r>
            <a:endParaRPr lang="en-US" dirty="0"/>
          </a:p>
          <a:p>
            <a:pPr lvl="1"/>
            <a:r>
              <a:rPr lang="en-US" dirty="0"/>
              <a:t>Write the title of the book and author’s name somewhere on the page (this can be done creatively!).</a:t>
            </a:r>
          </a:p>
          <a:p>
            <a:pPr lvl="1"/>
            <a:r>
              <a:rPr lang="en-US" dirty="0"/>
              <a:t>Include a border that reflects the unit of learning or theme. This can include words, pictures, symbols, or quotes from the text.</a:t>
            </a:r>
          </a:p>
          <a:p>
            <a:pPr lvl="0"/>
            <a:r>
              <a:rPr lang="en-US" b="1" dirty="0"/>
              <a:t>Two meaningful questions (10 points)</a:t>
            </a:r>
            <a:endParaRPr lang="en-US" dirty="0"/>
          </a:p>
          <a:p>
            <a:pPr lvl="1"/>
            <a:r>
              <a:rPr lang="en-US" dirty="0"/>
              <a:t>These should not be yes or no questions, but how or why questions. </a:t>
            </a:r>
          </a:p>
          <a:p>
            <a:pPr lvl="1"/>
            <a:r>
              <a:rPr lang="en-US" dirty="0"/>
              <a:t>Answers should include specific textual evidence and be cited by page number </a:t>
            </a:r>
            <a:r>
              <a:rPr lang="en-US" b="1" dirty="0"/>
              <a:t>EX: (54)</a:t>
            </a:r>
            <a:endParaRPr lang="en-US" dirty="0"/>
          </a:p>
          <a:p>
            <a:pPr lvl="0"/>
            <a:r>
              <a:rPr lang="en-US" b="1" dirty="0"/>
              <a:t>Draw images (15 points)</a:t>
            </a:r>
            <a:endParaRPr lang="en-US" dirty="0"/>
          </a:p>
          <a:p>
            <a:pPr lvl="1"/>
            <a:r>
              <a:rPr lang="en-US" dirty="0"/>
              <a:t>Draw </a:t>
            </a:r>
            <a:r>
              <a:rPr lang="en-US" b="1" dirty="0"/>
              <a:t>THREE </a:t>
            </a:r>
            <a:r>
              <a:rPr lang="en-US" dirty="0"/>
              <a:t>images that represent themes, characters, conflict, or the setting of the book.</a:t>
            </a:r>
          </a:p>
          <a:p>
            <a:pPr lvl="1"/>
            <a:r>
              <a:rPr lang="en-US" dirty="0"/>
              <a:t>These should be strongly connected to the book and should stand out.</a:t>
            </a:r>
          </a:p>
          <a:p>
            <a:pPr lvl="0"/>
            <a:r>
              <a:rPr lang="en-US" b="1" dirty="0"/>
              <a:t>Interesting quotes (10 points) </a:t>
            </a:r>
            <a:endParaRPr lang="en-US" dirty="0"/>
          </a:p>
          <a:p>
            <a:pPr lvl="1"/>
            <a:r>
              <a:rPr lang="en-US" dirty="0"/>
              <a:t>Find two interesting quotes. </a:t>
            </a:r>
          </a:p>
          <a:p>
            <a:pPr lvl="1"/>
            <a:r>
              <a:rPr lang="en-US" dirty="0"/>
              <a:t>Include quotation marks and a citation.</a:t>
            </a:r>
          </a:p>
          <a:p>
            <a:pPr lvl="1"/>
            <a:r>
              <a:rPr lang="en-US" dirty="0"/>
              <a:t>If your passage/quote is a part of dialogue, include the character’s name who said 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89132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10000"/>
          </a:bodyPr>
          <a:lstStyle/>
          <a:p>
            <a:pPr marL="0" indent="0" algn="ctr">
              <a:buNone/>
            </a:pPr>
            <a:r>
              <a:rPr lang="en-US" u="sng" dirty="0" smtClean="0">
                <a:latin typeface="Arial Black" panose="020B0A04020102020204" pitchFamily="34" charset="0"/>
              </a:rPr>
              <a:t>Option 1 – The One-Pager (cont.)</a:t>
            </a:r>
          </a:p>
          <a:p>
            <a:pPr marL="0" indent="0" algn="ctr">
              <a:buNone/>
            </a:pPr>
            <a:r>
              <a:rPr lang="en-US" b="1" u="sng" dirty="0"/>
              <a:t>Must do: </a:t>
            </a:r>
            <a:endParaRPr lang="en-US" dirty="0"/>
          </a:p>
          <a:p>
            <a:pPr lvl="0"/>
            <a:r>
              <a:rPr lang="en-US" b="1" dirty="0"/>
              <a:t>Text opinion (on the back) (10 points) </a:t>
            </a:r>
            <a:endParaRPr lang="en-US" dirty="0"/>
          </a:p>
          <a:p>
            <a:pPr lvl="1"/>
            <a:r>
              <a:rPr lang="en-US" dirty="0"/>
              <a:t>In five to seven sentences add what your overall opinion of the novel is and what you would say when you recommend the book.</a:t>
            </a:r>
          </a:p>
          <a:p>
            <a:pPr lvl="1"/>
            <a:r>
              <a:rPr lang="en-US" u="sng" dirty="0"/>
              <a:t>This, along with your name and period, is the ONLY aspect to go on the back of your paper. </a:t>
            </a:r>
            <a:endParaRPr lang="en-US" dirty="0"/>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page should be filled with these elements.</a:t>
            </a:r>
          </a:p>
          <a:p>
            <a:pPr lvl="1"/>
            <a:r>
              <a:rPr lang="en-US" dirty="0"/>
              <a:t>If you find you have extra room, repeat any of the above steps/ elements. </a:t>
            </a:r>
          </a:p>
          <a:p>
            <a:pPr lvl="1"/>
            <a:r>
              <a:rPr lang="en-US" dirty="0"/>
              <a:t>No space should be blank. </a:t>
            </a:r>
            <a:r>
              <a:rPr lang="en-US" b="1" u="sng" dirty="0"/>
              <a:t>THERE SHOULD BE NO WHITE SPACE</a:t>
            </a:r>
            <a:endParaRPr lang="en-US" dirty="0"/>
          </a:p>
          <a:p>
            <a:pPr lvl="1"/>
            <a:r>
              <a:rPr lang="en-US" dirty="0"/>
              <a:t>Nothing should be left in pencil. </a:t>
            </a:r>
          </a:p>
          <a:p>
            <a:pPr lvl="1"/>
            <a:r>
              <a:rPr lang="en-US" u="sng" dirty="0"/>
              <a:t>Your </a:t>
            </a:r>
            <a:r>
              <a:rPr lang="en-US" u="sng" dirty="0" err="1"/>
              <a:t>name,class</a:t>
            </a:r>
            <a:r>
              <a:rPr lang="en-US" u="sng" dirty="0"/>
              <a:t> period, and text opinion should be on the BACK of the one-pager. </a:t>
            </a:r>
            <a:endParaRPr lang="en-US" dirty="0"/>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18497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1 – The One-Pager (cont.)</a:t>
            </a:r>
          </a:p>
          <a:p>
            <a:pPr marL="0" indent="0" algn="ctr">
              <a:buNone/>
            </a:pPr>
            <a:r>
              <a:rPr lang="en-US" b="1" u="sng" dirty="0"/>
              <a:t>You pick 2 from the following </a:t>
            </a:r>
            <a:r>
              <a:rPr lang="en-US" b="1" u="sng" dirty="0" smtClean="0"/>
              <a:t>list</a:t>
            </a:r>
            <a:r>
              <a:rPr lang="en-US" b="1" u="sng" dirty="0"/>
              <a:t>:</a:t>
            </a:r>
            <a:endParaRPr lang="en-US" u="sng" dirty="0"/>
          </a:p>
          <a:p>
            <a:pPr lvl="0"/>
            <a:r>
              <a:rPr lang="en-US" b="1" dirty="0"/>
              <a:t>Poem (15 points)</a:t>
            </a:r>
            <a:endParaRPr lang="en-US" dirty="0"/>
          </a:p>
          <a:p>
            <a:pPr lvl="1"/>
            <a:r>
              <a:rPr lang="en-US" dirty="0"/>
              <a:t>Write a poem about a part of the novel (such as a character, conflict, theme, etc.). If you struggle with writing poetry, consider an acrostic poem – each letter represents a word. </a:t>
            </a:r>
          </a:p>
          <a:p>
            <a:pPr lvl="0"/>
            <a:r>
              <a:rPr lang="en-US" b="1" dirty="0"/>
              <a:t>Personal statement (15 points)</a:t>
            </a:r>
            <a:endParaRPr lang="en-US" dirty="0"/>
          </a:p>
          <a:p>
            <a:pPr lvl="1"/>
            <a:r>
              <a:rPr lang="en-US" dirty="0"/>
              <a:t>Write </a:t>
            </a:r>
            <a:r>
              <a:rPr lang="en-US" b="1" dirty="0"/>
              <a:t>THREE </a:t>
            </a:r>
            <a:r>
              <a:rPr lang="en-US" dirty="0"/>
              <a:t>personal statements </a:t>
            </a:r>
            <a:r>
              <a:rPr lang="en-US" i="1" dirty="0"/>
              <a:t>or</a:t>
            </a:r>
            <a:r>
              <a:rPr lang="en-US" dirty="0"/>
              <a:t> connections about what you’ve read (these are not simple opinions). </a:t>
            </a:r>
          </a:p>
          <a:p>
            <a:pPr lvl="1"/>
            <a:r>
              <a:rPr lang="en-US" dirty="0"/>
              <a:t>EX: “I could relate to the main character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novel (characters, conflicts, themes, settings, etc.)</a:t>
            </a:r>
          </a:p>
          <a:p>
            <a:pPr lvl="0"/>
            <a:r>
              <a:rPr lang="en-US" b="1" dirty="0"/>
              <a:t>Song (15 points)</a:t>
            </a:r>
            <a:endParaRPr lang="en-US" dirty="0"/>
          </a:p>
          <a:p>
            <a:pPr lvl="1"/>
            <a:r>
              <a:rPr lang="en-US" dirty="0"/>
              <a:t>Find two songs that represents a theme of the novel. Include the song title, singer/ band, and an explanation (at least 3 sentences) of how the lyrics connect to the book. </a:t>
            </a:r>
          </a:p>
          <a:p>
            <a:pPr lvl="0"/>
            <a:r>
              <a:rPr lang="en-US" b="1" dirty="0"/>
              <a:t>Connections (15 points) </a:t>
            </a:r>
            <a:endParaRPr lang="en-US" dirty="0"/>
          </a:p>
          <a:p>
            <a:pPr lvl="1"/>
            <a:r>
              <a:rPr lang="en-US" dirty="0"/>
              <a:t>What connections can you make between what you read today and the world outside of the story? There may be a connection to happenings at school, the community or the world, to similar events at other times or places, to other people or problems that you are reminded of, or to other stories/books that you have read. </a:t>
            </a:r>
          </a:p>
          <a:p>
            <a:pPr lvl="1"/>
            <a:r>
              <a:rPr lang="en-US" dirty="0"/>
              <a:t>Write three insightful, descriptive connections between you and the reading</a:t>
            </a:r>
            <a:r>
              <a:rPr lang="en-US" dirty="0" smtClean="0"/>
              <a:t>.</a:t>
            </a:r>
            <a:endParaRPr lang="en-US" dirty="0"/>
          </a:p>
        </p:txBody>
      </p:sp>
    </p:spTree>
    <p:extLst>
      <p:ext uri="{BB962C8B-B14F-4D97-AF65-F5344CB8AC3E}">
        <p14:creationId xmlns:p14="http://schemas.microsoft.com/office/powerpoint/2010/main" val="22272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1 – The One-Pager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5677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lstStyle/>
          <a:p>
            <a:pPr marL="0" indent="0" algn="ctr">
              <a:buNone/>
            </a:pPr>
            <a:r>
              <a:rPr lang="en-US" u="sng" dirty="0" smtClean="0">
                <a:latin typeface="Arial Black" panose="020B0A04020102020204" pitchFamily="34" charset="0"/>
              </a:rPr>
              <a:t>Option 2 – The Newspaper</a:t>
            </a:r>
          </a:p>
          <a:p>
            <a:r>
              <a:rPr lang="en-US" sz="3200" dirty="0">
                <a:latin typeface="Arial Black" panose="020B0A04020102020204" pitchFamily="34" charset="0"/>
              </a:rPr>
              <a:t>The Newspaper Project is a single-page response to your reading that connects the ideas in the book to your thoughts creatively</a:t>
            </a:r>
            <a:r>
              <a:rPr lang="en-US" sz="3200" dirty="0" smtClean="0">
                <a:latin typeface="Arial Black" panose="020B0A04020102020204" pitchFamily="34" charset="0"/>
              </a:rPr>
              <a:t>.</a:t>
            </a:r>
          </a:p>
          <a:p>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a:t>
            </a:r>
            <a:r>
              <a:rPr lang="en-US" sz="3200" dirty="0" smtClean="0">
                <a:latin typeface="Arial Black" panose="020B0A04020102020204" pitchFamily="34" charset="0"/>
              </a:rPr>
              <a:t>.</a:t>
            </a:r>
          </a:p>
          <a:p>
            <a:endParaRPr lang="en-US" sz="3200" dirty="0">
              <a:latin typeface="Arial Black" panose="020B0A04020102020204" pitchFamily="34" charset="0"/>
            </a:endParaRPr>
          </a:p>
          <a:p>
            <a:r>
              <a:rPr lang="en-US" sz="3200" dirty="0" smtClean="0">
                <a:latin typeface="Arial Black" panose="020B0A04020102020204" pitchFamily="34" charset="0"/>
              </a:rPr>
              <a:t>This can be created digitally, but MUST be printed out for submission.</a:t>
            </a:r>
            <a:endParaRPr lang="en-US" sz="3200" dirty="0">
              <a:latin typeface="Arial Black" panose="020B0A04020102020204" pitchFamily="34" charset="0"/>
            </a:endParaRPr>
          </a:p>
        </p:txBody>
      </p:sp>
    </p:spTree>
    <p:extLst>
      <p:ext uri="{BB962C8B-B14F-4D97-AF65-F5344CB8AC3E}">
        <p14:creationId xmlns:p14="http://schemas.microsoft.com/office/powerpoint/2010/main" val="32142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2 – The Newspaper</a:t>
            </a:r>
          </a:p>
          <a:p>
            <a:pPr marL="0" indent="0" algn="ctr">
              <a:buNone/>
            </a:pPr>
            <a:r>
              <a:rPr lang="en-US" b="1" u="sng" dirty="0"/>
              <a:t>Must do: </a:t>
            </a:r>
            <a:endParaRPr lang="en-US" dirty="0"/>
          </a:p>
          <a:p>
            <a:pPr lvl="0"/>
            <a:r>
              <a:rPr lang="en-US" b="1" dirty="0"/>
              <a:t>Title and Image (5 Points)</a:t>
            </a:r>
            <a:endParaRPr lang="en-US" dirty="0"/>
          </a:p>
          <a:p>
            <a:pPr lvl="1"/>
            <a:r>
              <a:rPr lang="en-US" dirty="0"/>
              <a:t>Create a title for your newspaper. You may NOT use “The Maycomb Tribune” (the actual paper from the story) as your title.</a:t>
            </a:r>
          </a:p>
          <a:p>
            <a:pPr lvl="1"/>
            <a:r>
              <a:rPr lang="en-US" dirty="0"/>
              <a:t>Include an image that reflects the novel or a theme from the novel. </a:t>
            </a:r>
          </a:p>
          <a:p>
            <a:pPr lvl="0"/>
            <a:r>
              <a:rPr lang="en-US" b="1" dirty="0"/>
              <a:t>One Headline Article - 200 word minimum (20 points)</a:t>
            </a:r>
            <a:endParaRPr lang="en-US" dirty="0"/>
          </a:p>
          <a:p>
            <a:pPr lvl="1"/>
            <a:r>
              <a:rPr lang="en-US" dirty="0"/>
              <a:t>Headlines are meant to do two things: draw attention to the story through eye-catching language and to summarize the main point of the story. </a:t>
            </a:r>
          </a:p>
          <a:p>
            <a:pPr lvl="1"/>
            <a:r>
              <a:rPr lang="en-US" dirty="0"/>
              <a:t>All headlines need a present tense verb. </a:t>
            </a:r>
          </a:p>
          <a:p>
            <a:pPr lvl="1"/>
            <a:r>
              <a:rPr lang="en-US" dirty="0"/>
              <a:t>Headlines should also give the reader some basic information. Think 5 W’s and 1H (who, what, when, where, why, and how) and choose the most important ones.</a:t>
            </a:r>
          </a:p>
          <a:p>
            <a:pPr lvl="1"/>
            <a:r>
              <a:rPr lang="en-US" dirty="0"/>
              <a:t>Should include quotes from the novel from at least two characters “interviewed.”</a:t>
            </a:r>
          </a:p>
          <a:p>
            <a:pPr lvl="0"/>
            <a:r>
              <a:rPr lang="en-US" b="1" dirty="0"/>
              <a:t>An Additional News Story - </a:t>
            </a:r>
            <a:r>
              <a:rPr lang="en-US" b="1" dirty="0" smtClean="0"/>
              <a:t>150 </a:t>
            </a:r>
            <a:r>
              <a:rPr lang="en-US" b="1" dirty="0"/>
              <a:t>word minimum (10 points)</a:t>
            </a:r>
            <a:endParaRPr lang="en-US" dirty="0"/>
          </a:p>
          <a:p>
            <a:pPr lvl="1"/>
            <a:r>
              <a:rPr lang="en-US" dirty="0"/>
              <a:t>Choose another </a:t>
            </a:r>
            <a:r>
              <a:rPr lang="en-US" b="1" dirty="0"/>
              <a:t>important historical event that happened in the time of the novel</a:t>
            </a:r>
            <a:r>
              <a:rPr lang="en-US" dirty="0"/>
              <a:t> (Summer, 1935).</a:t>
            </a:r>
          </a:p>
          <a:p>
            <a:pPr lvl="1"/>
            <a:r>
              <a:rPr lang="en-US" dirty="0"/>
              <a:t>Write a “National” or World” news article that gives details of that event.</a:t>
            </a:r>
          </a:p>
          <a:p>
            <a:pPr lvl="1"/>
            <a:r>
              <a:rPr lang="en-US" dirty="0"/>
              <a:t>Like your headline article, include the 5 </a:t>
            </a:r>
            <a:r>
              <a:rPr lang="en-US" dirty="0" err="1"/>
              <a:t>Ws</a:t>
            </a:r>
            <a:r>
              <a:rPr lang="en-US" dirty="0"/>
              <a:t> and 1 H. </a:t>
            </a:r>
            <a:endParaRPr lang="en-US" u="none" strike="noStrike" dirty="0">
              <a:effectLst/>
            </a:endParaRPr>
          </a:p>
        </p:txBody>
      </p:sp>
    </p:spTree>
    <p:extLst>
      <p:ext uri="{BB962C8B-B14F-4D97-AF65-F5344CB8AC3E}">
        <p14:creationId xmlns:p14="http://schemas.microsoft.com/office/powerpoint/2010/main" val="291962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2 – The Newspaper (cont.)</a:t>
            </a:r>
            <a:r>
              <a:rPr lang="en-US" b="1" u="sng" dirty="0"/>
              <a:t> </a:t>
            </a:r>
            <a:endParaRPr lang="en-US" b="1" u="sng" dirty="0" smtClean="0"/>
          </a:p>
          <a:p>
            <a:pPr marL="0" indent="0" algn="ctr">
              <a:buNone/>
            </a:pPr>
            <a:r>
              <a:rPr lang="en-US" b="1" u="sng" dirty="0" smtClean="0"/>
              <a:t>Must </a:t>
            </a:r>
            <a:r>
              <a:rPr lang="en-US" b="1" u="sng" dirty="0"/>
              <a:t>do: </a:t>
            </a:r>
            <a:endParaRPr lang="en-US" dirty="0"/>
          </a:p>
          <a:p>
            <a:pPr lvl="0"/>
            <a:r>
              <a:rPr lang="en-US" b="1" dirty="0"/>
              <a:t>One Editorial Article - 150 word minimum (10 points)</a:t>
            </a:r>
            <a:endParaRPr lang="en-US" dirty="0"/>
          </a:p>
          <a:p>
            <a:pPr lvl="1"/>
            <a:r>
              <a:rPr lang="en-US" dirty="0"/>
              <a:t>An editorial is an article that presents a writer’s opinion on an issue. Much in the same manner of a lawyer, editorial writers build on an argument and try to persuade readers to think the same way they do. </a:t>
            </a:r>
          </a:p>
          <a:p>
            <a:pPr lvl="1"/>
            <a:r>
              <a:rPr lang="en-US" dirty="0"/>
              <a:t>Editorials are meant to influence public opinion, promote critical thinking, and sometimes cause people to take action on an issue. </a:t>
            </a:r>
          </a:p>
          <a:p>
            <a:pPr lvl="1"/>
            <a:r>
              <a:rPr lang="en-US" dirty="0"/>
              <a:t>In essence, an editorial is an opinionated news story where the writer presents his/her side cohesively and persuasively.</a:t>
            </a:r>
          </a:p>
          <a:p>
            <a:pPr lvl="0"/>
            <a:r>
              <a:rPr lang="en-US" b="1" dirty="0" smtClean="0"/>
              <a:t>Two </a:t>
            </a:r>
            <a:r>
              <a:rPr lang="en-US" b="1" dirty="0"/>
              <a:t>Pictures (5 points)</a:t>
            </a:r>
            <a:endParaRPr lang="en-US" dirty="0"/>
          </a:p>
          <a:p>
            <a:pPr lvl="1"/>
            <a:r>
              <a:rPr lang="en-US" dirty="0"/>
              <a:t>Find or draw two interesting pictures to go with your articles. </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page should be filled with these elements.</a:t>
            </a:r>
          </a:p>
          <a:p>
            <a:pPr lvl="1"/>
            <a:r>
              <a:rPr lang="en-US" dirty="0"/>
              <a:t>If you find you have extra room, repeat any of the above steps/ elements. </a:t>
            </a:r>
          </a:p>
          <a:p>
            <a:pPr lvl="1"/>
            <a:r>
              <a:rPr lang="en-US" dirty="0"/>
              <a:t>No space should be blank. </a:t>
            </a:r>
          </a:p>
          <a:p>
            <a:pPr lvl="1"/>
            <a:r>
              <a:rPr lang="en-US" dirty="0"/>
              <a:t>Nothing should be left in pencil. </a:t>
            </a:r>
          </a:p>
          <a:p>
            <a:pPr lvl="1"/>
            <a:r>
              <a:rPr lang="en-US" u="sng" dirty="0"/>
              <a:t>Your name and class period should be on the BACK of the paper. </a:t>
            </a:r>
            <a:endParaRPr lang="en-US" dirty="0"/>
          </a:p>
        </p:txBody>
      </p:sp>
    </p:spTree>
    <p:extLst>
      <p:ext uri="{BB962C8B-B14F-4D97-AF65-F5344CB8AC3E}">
        <p14:creationId xmlns:p14="http://schemas.microsoft.com/office/powerpoint/2010/main" val="10041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62500" lnSpcReduction="20000"/>
          </a:bodyPr>
          <a:lstStyle/>
          <a:p>
            <a:pPr marL="0" indent="0" algn="ctr">
              <a:buNone/>
            </a:pPr>
            <a:r>
              <a:rPr lang="en-US" u="sng" dirty="0" smtClean="0">
                <a:latin typeface="Arial Black" panose="020B0A04020102020204" pitchFamily="34" charset="0"/>
              </a:rPr>
              <a:t>Option 2 – The Newspaper (cont.)</a:t>
            </a:r>
            <a:r>
              <a:rPr lang="en-US" b="1" u="sng" dirty="0"/>
              <a:t> </a:t>
            </a:r>
            <a:endParaRPr lang="en-US" b="1" u="sng" dirty="0" smtClean="0"/>
          </a:p>
          <a:p>
            <a:pPr marL="0" indent="0" algn="ctr">
              <a:buNone/>
            </a:pPr>
            <a:r>
              <a:rPr lang="en-US" b="1" u="sng" dirty="0"/>
              <a:t>You pick 2 from the following </a:t>
            </a:r>
            <a:r>
              <a:rPr lang="en-US" b="1" u="sng" dirty="0" smtClean="0"/>
              <a:t>list</a:t>
            </a:r>
            <a:r>
              <a:rPr lang="en-US" b="1" u="sng" dirty="0"/>
              <a:t>:</a:t>
            </a:r>
            <a:endParaRPr lang="en-US" u="sng" dirty="0"/>
          </a:p>
          <a:p>
            <a:pPr lvl="0"/>
            <a:r>
              <a:rPr lang="en-US" b="1" dirty="0"/>
              <a:t>Personality Profile (15 points)</a:t>
            </a:r>
            <a:endParaRPr lang="en-US" dirty="0"/>
          </a:p>
          <a:p>
            <a:pPr lvl="1"/>
            <a:r>
              <a:rPr lang="en-US" dirty="0"/>
              <a:t>A human-interest story about a person who deserves recognition for something he/she did.</a:t>
            </a:r>
          </a:p>
          <a:p>
            <a:pPr lvl="1"/>
            <a:r>
              <a:rPr lang="en-US" dirty="0"/>
              <a:t>Choose a character OTHER THAN JEM, SCOUT, OR ATTICUS and write about them and something significant they did that affected the plot or showed a theme in the novel.</a:t>
            </a:r>
          </a:p>
          <a:p>
            <a:pPr lvl="1"/>
            <a:r>
              <a:rPr lang="en-US" dirty="0" err="1"/>
              <a:t>Eg</a:t>
            </a:r>
            <a:r>
              <a:rPr lang="en-US" dirty="0"/>
              <a:t>: Dill, Miss </a:t>
            </a:r>
            <a:r>
              <a:rPr lang="en-US" dirty="0" err="1"/>
              <a:t>Maudie</a:t>
            </a:r>
            <a:r>
              <a:rPr lang="en-US" dirty="0"/>
              <a:t>, Mr. Underwood, Mr. </a:t>
            </a:r>
            <a:r>
              <a:rPr lang="en-US" dirty="0" err="1"/>
              <a:t>Dolphus</a:t>
            </a:r>
            <a:r>
              <a:rPr lang="en-US" dirty="0"/>
              <a:t> Raymond</a:t>
            </a:r>
          </a:p>
          <a:p>
            <a:pPr lvl="0"/>
            <a:r>
              <a:rPr lang="en-US" b="1" dirty="0"/>
              <a:t>Dear Abby section (15 points)</a:t>
            </a:r>
            <a:endParaRPr lang="en-US" dirty="0"/>
          </a:p>
          <a:p>
            <a:pPr lvl="1"/>
            <a:r>
              <a:rPr lang="en-US" dirty="0"/>
              <a:t>An advice column, including at least one letter asking a question related to the novel and or one of its themes and a response from the “advice columnist.”</a:t>
            </a:r>
          </a:p>
          <a:p>
            <a:pPr lvl="0"/>
            <a:r>
              <a:rPr lang="en-US" b="1" dirty="0"/>
              <a:t>Letter to the Editor (15 points)</a:t>
            </a:r>
            <a:endParaRPr lang="en-US" dirty="0"/>
          </a:p>
          <a:p>
            <a:pPr lvl="1"/>
            <a:r>
              <a:rPr lang="en-US" dirty="0"/>
              <a:t>Choose a minor character and write a letter to the editor of your newspaper in your character’s voice. You’d need to choose an event from the novel that prompts you to write. </a:t>
            </a:r>
          </a:p>
          <a:p>
            <a:pPr lvl="1"/>
            <a:r>
              <a:rPr lang="en-US" dirty="0"/>
              <a:t>Most people write letters to the editor when they have a problem with an issue that affects the community or when they want to praise the efforts of a community member. </a:t>
            </a:r>
          </a:p>
          <a:p>
            <a:pPr lvl="1"/>
            <a:r>
              <a:rPr lang="en-US" dirty="0"/>
              <a:t>Letters to the editor express the writer’s opinion.</a:t>
            </a:r>
          </a:p>
          <a:p>
            <a:pPr lvl="0"/>
            <a:r>
              <a:rPr lang="en-US" b="1" dirty="0"/>
              <a:t>Obituaries (15 points)</a:t>
            </a:r>
            <a:endParaRPr lang="en-US" dirty="0"/>
          </a:p>
          <a:p>
            <a:pPr lvl="1"/>
            <a:r>
              <a:rPr lang="en-US" dirty="0"/>
              <a:t>Choose 2 characters in the novel who die (Tom, Mrs. Radley, Mrs. Dubose) and write their obituaries.</a:t>
            </a:r>
          </a:p>
          <a:p>
            <a:pPr lvl="1"/>
            <a:r>
              <a:rPr lang="en-US" dirty="0"/>
              <a:t>Obituaries typically include: where and when they were born, where and when they died, who they leave behind (family and friends), and something (from the novel) they will be remembered for.</a:t>
            </a:r>
          </a:p>
          <a:p>
            <a:pPr lvl="0"/>
            <a:r>
              <a:rPr lang="en-US" b="1" dirty="0"/>
              <a:t>Comic Strip (Only choose this option if you have the skill to do it) (15 points)</a:t>
            </a:r>
            <a:endParaRPr lang="en-US" dirty="0"/>
          </a:p>
          <a:p>
            <a:pPr lvl="1"/>
            <a:r>
              <a:rPr lang="en-US" dirty="0"/>
              <a:t>Choose a theme from the novel and create a clever comic that illustrates the theme in a humorous way.</a:t>
            </a:r>
          </a:p>
          <a:p>
            <a:pPr lvl="1"/>
            <a:r>
              <a:rPr lang="en-US" dirty="0"/>
              <a:t>Must be at least 4 frames in length.</a:t>
            </a:r>
            <a:endParaRPr lang="en-US" u="none" strike="noStrike" dirty="0">
              <a:effectLst/>
            </a:endParaRPr>
          </a:p>
        </p:txBody>
      </p:sp>
    </p:spTree>
    <p:extLst>
      <p:ext uri="{BB962C8B-B14F-4D97-AF65-F5344CB8AC3E}">
        <p14:creationId xmlns:p14="http://schemas.microsoft.com/office/powerpoint/2010/main" val="10982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 calcmode="lin" valueType="num">
                                      <p:cBhvr additive="base">
                                        <p:cTn id="7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2 – The Newspaper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0449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defRPr/>
            </a:pPr>
            <a:r>
              <a:rPr lang="en-US" sz="4800" b="1" dirty="0">
                <a:latin typeface="Arial Black" panose="020B0A04020102020204" pitchFamily="34" charset="0"/>
              </a:rPr>
              <a:t>Rosa Parks </a:t>
            </a:r>
            <a:r>
              <a:rPr lang="en-US" sz="2800" b="1" dirty="0">
                <a:latin typeface="Arial Black" panose="020B0A04020102020204" pitchFamily="34" charset="0"/>
              </a:rPr>
              <a:t>(1913-2005)</a:t>
            </a:r>
          </a:p>
        </p:txBody>
      </p:sp>
      <p:sp>
        <p:nvSpPr>
          <p:cNvPr id="53251" name="Rectangle 3"/>
          <p:cNvSpPr>
            <a:spLocks noGrp="1" noChangeArrowheads="1"/>
          </p:cNvSpPr>
          <p:nvPr>
            <p:ph type="body" idx="1"/>
          </p:nvPr>
        </p:nvSpPr>
        <p:spPr>
          <a:xfrm>
            <a:off x="200415" y="1981200"/>
            <a:ext cx="7515617" cy="4191000"/>
          </a:xfrm>
        </p:spPr>
        <p:txBody>
          <a:bodyPr>
            <a:normAutofit/>
          </a:bodyPr>
          <a:lstStyle/>
          <a:p>
            <a:pPr eaLnBrk="1" hangingPunct="1">
              <a:lnSpc>
                <a:spcPct val="90000"/>
              </a:lnSpc>
            </a:pPr>
            <a:r>
              <a:rPr lang="en-US" altLang="en-US" sz="3600" dirty="0">
                <a:latin typeface="Arial Black" panose="020B0A04020102020204" pitchFamily="34" charset="0"/>
              </a:rPr>
              <a:t>In 1955, after a long day of work, 42-year-old Rosa Parks refused to give up her seat to a white man on a Montgomery County bus</a:t>
            </a:r>
          </a:p>
          <a:p>
            <a:pPr eaLnBrk="1" hangingPunct="1">
              <a:lnSpc>
                <a:spcPct val="90000"/>
              </a:lnSpc>
            </a:pPr>
            <a:r>
              <a:rPr lang="en-US" altLang="en-US" sz="3600" dirty="0">
                <a:latin typeface="Arial Black" panose="020B0A04020102020204" pitchFamily="34" charset="0"/>
              </a:rPr>
              <a:t>This set off peaceful and violent protests throughout the South.</a:t>
            </a:r>
          </a:p>
        </p:txBody>
      </p:sp>
      <p:pic>
        <p:nvPicPr>
          <p:cNvPr id="53252" name="Picture 4" descr="TMB rosap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66" y="1981200"/>
            <a:ext cx="358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9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2"/>
                                        </p:tgtEl>
                                        <p:attrNameLst>
                                          <p:attrName>style.visibility</p:attrName>
                                        </p:attrNameLst>
                                      </p:cBhvr>
                                      <p:to>
                                        <p:strVal val="visible"/>
                                      </p:to>
                                    </p:set>
                                    <p:anim calcmode="lin" valueType="num">
                                      <p:cBhvr additive="base">
                                        <p:cTn id="19" dur="500" fill="hold"/>
                                        <p:tgtEl>
                                          <p:spTgt spid="53252"/>
                                        </p:tgtEl>
                                        <p:attrNameLst>
                                          <p:attrName>ppt_x</p:attrName>
                                        </p:attrNameLst>
                                      </p:cBhvr>
                                      <p:tavLst>
                                        <p:tav tm="0">
                                          <p:val>
                                            <p:strVal val="#ppt_x"/>
                                          </p:val>
                                        </p:tav>
                                        <p:tav tm="100000">
                                          <p:val>
                                            <p:strVal val="#ppt_x"/>
                                          </p:val>
                                        </p:tav>
                                      </p:tavLst>
                                    </p:anim>
                                    <p:anim calcmode="lin" valueType="num">
                                      <p:cBhvr additive="base">
                                        <p:cTn id="20"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3 – The Diorama</a:t>
            </a:r>
          </a:p>
          <a:p>
            <a:r>
              <a:rPr lang="en-US" sz="3200" dirty="0">
                <a:latin typeface="Arial Black" panose="020B0A04020102020204" pitchFamily="34" charset="0"/>
              </a:rPr>
              <a:t>The Diorama Project is a three-dimensional, visual response to your reading that connects the ideas in the book to your thoughts creatively. </a:t>
            </a: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 </a:t>
            </a:r>
            <a:endParaRPr lang="en-US" sz="3200" dirty="0" smtClean="0">
              <a:latin typeface="Arial Black" panose="020B0A04020102020204" pitchFamily="34" charset="0"/>
            </a:endParaRPr>
          </a:p>
          <a:p>
            <a:r>
              <a:rPr lang="en-US" sz="3200" dirty="0" smtClean="0">
                <a:latin typeface="Arial Black" panose="020B0A04020102020204" pitchFamily="34" charset="0"/>
              </a:rPr>
              <a:t>If </a:t>
            </a:r>
            <a:r>
              <a:rPr lang="en-US" sz="3200" dirty="0">
                <a:latin typeface="Arial Black" panose="020B0A04020102020204" pitchFamily="34" charset="0"/>
              </a:rPr>
              <a:t>you choose this option, you must turn in the diorama itself AND the written elements (these can be all on one printed document).</a:t>
            </a:r>
          </a:p>
        </p:txBody>
      </p:sp>
    </p:spTree>
    <p:extLst>
      <p:ext uri="{BB962C8B-B14F-4D97-AF65-F5344CB8AC3E}">
        <p14:creationId xmlns:p14="http://schemas.microsoft.com/office/powerpoint/2010/main" val="17635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3 – The Diorama</a:t>
            </a:r>
          </a:p>
          <a:p>
            <a:pPr marL="0" indent="0" algn="ctr">
              <a:buNone/>
            </a:pPr>
            <a:r>
              <a:rPr lang="en-US" b="1" u="sng" dirty="0"/>
              <a:t>Must do: </a:t>
            </a:r>
            <a:endParaRPr lang="en-US" dirty="0"/>
          </a:p>
          <a:p>
            <a:pPr lvl="0"/>
            <a:r>
              <a:rPr lang="en-US" b="1" dirty="0"/>
              <a:t>Title and Background (5 Points)</a:t>
            </a:r>
            <a:endParaRPr lang="en-US" dirty="0"/>
          </a:p>
          <a:p>
            <a:pPr lvl="1"/>
            <a:r>
              <a:rPr lang="en-US" dirty="0"/>
              <a:t>The title of the novel and the author’s name should appear somewhere on your diorama</a:t>
            </a:r>
          </a:p>
          <a:p>
            <a:pPr lvl="1"/>
            <a:r>
              <a:rPr lang="en-US" dirty="0"/>
              <a:t>Create a background image that reflects the novel or a theme from the novel. </a:t>
            </a:r>
          </a:p>
          <a:p>
            <a:pPr lvl="0"/>
            <a:r>
              <a:rPr lang="en-US" b="1" dirty="0"/>
              <a:t>One Symbolic Element - (20 points)</a:t>
            </a:r>
            <a:endParaRPr lang="en-US" dirty="0"/>
          </a:p>
          <a:p>
            <a:pPr lvl="1"/>
            <a:r>
              <a:rPr lang="en-US" dirty="0"/>
              <a:t>Choose something from the novel that is symbolic and create a 3-D representation of it in your diorama.</a:t>
            </a:r>
          </a:p>
          <a:p>
            <a:pPr lvl="1"/>
            <a:r>
              <a:rPr lang="en-US" dirty="0"/>
              <a:t>Write one complete paragraph (5-7 sentences minimum) explaining what that item is and what it symbolizes in the story.</a:t>
            </a:r>
          </a:p>
          <a:p>
            <a:pPr lvl="0"/>
            <a:r>
              <a:rPr lang="en-US" b="1" dirty="0"/>
              <a:t>Two Characters (10 points)</a:t>
            </a:r>
            <a:endParaRPr lang="en-US" dirty="0"/>
          </a:p>
          <a:p>
            <a:pPr lvl="1"/>
            <a:r>
              <a:rPr lang="en-US" dirty="0"/>
              <a:t>Choose two characters from the story and create a 3-D representation of them in your diorama.</a:t>
            </a:r>
          </a:p>
          <a:p>
            <a:pPr lvl="1"/>
            <a:r>
              <a:rPr lang="en-US" dirty="0"/>
              <a:t>Write TWO complete paragraphs (1 paragraph per character, 5-7 sentences minimum) describing each of the characters you chose. </a:t>
            </a:r>
          </a:p>
          <a:p>
            <a:pPr lvl="1"/>
            <a:r>
              <a:rPr lang="en-US" dirty="0"/>
              <a:t>NOT PHYSICAL DESCRIPTION…CHARACTER DESCRIPTION – personality, things that make them interesting, how they contribute to the story</a:t>
            </a:r>
          </a:p>
          <a:p>
            <a:pPr lvl="0"/>
            <a:r>
              <a:rPr lang="en-US" b="1" dirty="0"/>
              <a:t>A Significant Event  (10 points)</a:t>
            </a:r>
            <a:endParaRPr lang="en-US" dirty="0"/>
          </a:p>
          <a:p>
            <a:pPr lvl="1"/>
            <a:r>
              <a:rPr lang="en-US" dirty="0"/>
              <a:t>The main focus of your diorama should be on ONE important moment in the story. Looking at your diorama, I should instantly be able to tell what moment you are portraying.</a:t>
            </a:r>
          </a:p>
          <a:p>
            <a:pPr lvl="1"/>
            <a:r>
              <a:rPr lang="en-US" dirty="0"/>
              <a:t>Write one complete paragraph (5-7 sentences minimum) describing the event you chose, why it was important to the plot, and why you chose it.</a:t>
            </a:r>
            <a:endParaRPr lang="en-US" u="none" strike="noStrike" dirty="0">
              <a:effectLst/>
            </a:endParaRPr>
          </a:p>
        </p:txBody>
      </p:sp>
    </p:spTree>
    <p:extLst>
      <p:ext uri="{BB962C8B-B14F-4D97-AF65-F5344CB8AC3E}">
        <p14:creationId xmlns:p14="http://schemas.microsoft.com/office/powerpoint/2010/main" val="40128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10000"/>
          </a:bodyPr>
          <a:lstStyle/>
          <a:p>
            <a:pPr marL="0" indent="0" algn="ctr">
              <a:buNone/>
            </a:pPr>
            <a:r>
              <a:rPr lang="en-US" u="sng" dirty="0" smtClean="0">
                <a:latin typeface="Arial Black" panose="020B0A04020102020204" pitchFamily="34" charset="0"/>
              </a:rPr>
              <a:t>Option 3 – The Diorama (cont.)</a:t>
            </a:r>
            <a:r>
              <a:rPr lang="en-US" b="1" u="sng" dirty="0"/>
              <a:t> </a:t>
            </a:r>
            <a:endParaRPr lang="en-US" b="1" u="sng" dirty="0" smtClean="0"/>
          </a:p>
          <a:p>
            <a:pPr marL="0" indent="0" algn="ctr">
              <a:buNone/>
            </a:pPr>
            <a:r>
              <a:rPr lang="en-US" b="1" u="sng" dirty="0" smtClean="0"/>
              <a:t>Must </a:t>
            </a:r>
            <a:r>
              <a:rPr lang="en-US" b="1" u="sng" dirty="0"/>
              <a:t>do: </a:t>
            </a:r>
            <a:endParaRPr lang="en-US" dirty="0"/>
          </a:p>
          <a:p>
            <a:pPr lvl="0"/>
            <a:r>
              <a:rPr lang="en-US" b="1" dirty="0"/>
              <a:t>Two Pictures (5 points)</a:t>
            </a:r>
            <a:endParaRPr lang="en-US" dirty="0"/>
          </a:p>
          <a:p>
            <a:pPr lvl="1"/>
            <a:r>
              <a:rPr lang="en-US" dirty="0"/>
              <a:t>On the OUTSIDE SIDES of your diorama, include two pictures (can be drawn or printed out) that you think represent two different THEMES of the story. </a:t>
            </a:r>
          </a:p>
          <a:p>
            <a:pPr lvl="1"/>
            <a:r>
              <a:rPr lang="en-US" dirty="0"/>
              <a:t>For each image, include a written caption that explains what the image is and what theme it represents.</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diorama should be filled with these elements.</a:t>
            </a:r>
          </a:p>
          <a:p>
            <a:pPr lvl="1"/>
            <a:r>
              <a:rPr lang="en-US" dirty="0"/>
              <a:t>If you find you have extra room, repeat any of the above steps/ elements. </a:t>
            </a:r>
          </a:p>
          <a:p>
            <a:pPr lvl="1"/>
            <a:r>
              <a:rPr lang="en-US" dirty="0"/>
              <a:t>No space should be blank. </a:t>
            </a:r>
          </a:p>
          <a:p>
            <a:pPr lvl="1"/>
            <a:r>
              <a:rPr lang="en-US" dirty="0"/>
              <a:t>Nothing should be left in pencil. </a:t>
            </a:r>
          </a:p>
          <a:p>
            <a:pPr lvl="1"/>
            <a:r>
              <a:rPr lang="en-US" u="sng" dirty="0"/>
              <a:t>Your name and class period should be on the BACK of the diorama. </a:t>
            </a:r>
            <a:endParaRPr lang="en-US" dirty="0"/>
          </a:p>
        </p:txBody>
      </p:sp>
    </p:spTree>
    <p:extLst>
      <p:ext uri="{BB962C8B-B14F-4D97-AF65-F5344CB8AC3E}">
        <p14:creationId xmlns:p14="http://schemas.microsoft.com/office/powerpoint/2010/main" val="658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2 – The Diorama (cont.)</a:t>
            </a:r>
            <a:r>
              <a:rPr lang="en-US" b="1" u="sng" dirty="0"/>
              <a:t> </a:t>
            </a:r>
            <a:endParaRPr lang="en-US" b="1" u="sng" dirty="0" smtClean="0"/>
          </a:p>
          <a:p>
            <a:pPr marL="0" indent="0" algn="ctr">
              <a:buNone/>
            </a:pPr>
            <a:r>
              <a:rPr lang="en-US" b="1" u="sng" dirty="0"/>
              <a:t>You pick 2 from the following </a:t>
            </a:r>
            <a:r>
              <a:rPr lang="en-US" b="1" u="sng" dirty="0" smtClean="0"/>
              <a:t>list</a:t>
            </a:r>
            <a:r>
              <a:rPr lang="en-US" b="1" u="sng" dirty="0"/>
              <a:t>:</a:t>
            </a:r>
            <a:endParaRPr lang="en-US" u="sng" dirty="0"/>
          </a:p>
          <a:p>
            <a:pPr marL="0" indent="0" algn="ctr">
              <a:buNone/>
            </a:pPr>
            <a:r>
              <a:rPr lang="en-US" b="1" dirty="0" smtClean="0"/>
              <a:t>(These </a:t>
            </a:r>
            <a:r>
              <a:rPr lang="en-US" b="1" dirty="0"/>
              <a:t>can be on the inside sides or part of your </a:t>
            </a:r>
            <a:r>
              <a:rPr lang="en-US" b="1" dirty="0" smtClean="0"/>
              <a:t>background)</a:t>
            </a:r>
            <a:endParaRPr lang="en-US" dirty="0"/>
          </a:p>
          <a:p>
            <a:pPr lvl="0"/>
            <a:r>
              <a:rPr lang="en-US" b="1" dirty="0"/>
              <a:t>Poem (15 points)</a:t>
            </a:r>
            <a:endParaRPr lang="en-US" dirty="0"/>
          </a:p>
          <a:p>
            <a:pPr lvl="1"/>
            <a:r>
              <a:rPr lang="en-US" dirty="0"/>
              <a:t>Write a poem about a part of the novel (such as a character, conflict, theme, etc.). If you struggle with writing poetry, consider an acrostic poem – each letter represents a word. </a:t>
            </a:r>
          </a:p>
          <a:p>
            <a:pPr lvl="0"/>
            <a:r>
              <a:rPr lang="en-US" b="1" dirty="0"/>
              <a:t>Personal statement (15 points)</a:t>
            </a:r>
            <a:endParaRPr lang="en-US" dirty="0"/>
          </a:p>
          <a:p>
            <a:pPr lvl="1"/>
            <a:r>
              <a:rPr lang="en-US" dirty="0"/>
              <a:t>Write </a:t>
            </a:r>
            <a:r>
              <a:rPr lang="en-US" b="1" dirty="0"/>
              <a:t>THREE </a:t>
            </a:r>
            <a:r>
              <a:rPr lang="en-US" dirty="0"/>
              <a:t>personal statements </a:t>
            </a:r>
            <a:r>
              <a:rPr lang="en-US" i="1" dirty="0"/>
              <a:t>or</a:t>
            </a:r>
            <a:r>
              <a:rPr lang="en-US" dirty="0"/>
              <a:t> connections about what you’ve read (these are not simple opinions). </a:t>
            </a:r>
          </a:p>
          <a:p>
            <a:pPr lvl="1"/>
            <a:r>
              <a:rPr lang="en-US" dirty="0"/>
              <a:t>EX: “I could relate to the main character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novel (characters, conflicts, themes, settings, etc.)</a:t>
            </a:r>
          </a:p>
          <a:p>
            <a:pPr lvl="0"/>
            <a:r>
              <a:rPr lang="en-US" b="1" dirty="0"/>
              <a:t>Song (15 points)</a:t>
            </a:r>
            <a:endParaRPr lang="en-US" dirty="0"/>
          </a:p>
          <a:p>
            <a:pPr lvl="1"/>
            <a:r>
              <a:rPr lang="en-US" dirty="0"/>
              <a:t>Find two songs that represents a theme of the novel. Include the song title, singer/ band, and an explanation (at least 3 sentences) of how the lyrics connect to the book. </a:t>
            </a:r>
          </a:p>
          <a:p>
            <a:pPr lvl="0"/>
            <a:r>
              <a:rPr lang="en-US" b="1" dirty="0"/>
              <a:t>Connections (15 points) </a:t>
            </a:r>
            <a:endParaRPr lang="en-US" dirty="0"/>
          </a:p>
          <a:p>
            <a:pPr lvl="1"/>
            <a:r>
              <a:rPr lang="en-US" dirty="0"/>
              <a:t>What connections can you make between what you read today and the world outside of the story? There may be a connection to happenings at school, the community or the world, to similar events at other times or places, to other people or problems that you are reminded of, or to other stories/books that you have read. </a:t>
            </a:r>
          </a:p>
          <a:p>
            <a:pPr lvl="1"/>
            <a:r>
              <a:rPr lang="en-US" dirty="0"/>
              <a:t>Write three insightful, descriptive connections between you and the reading.</a:t>
            </a:r>
            <a:endParaRPr lang="en-US" u="none" strike="noStrike" dirty="0">
              <a:effectLst/>
            </a:endParaRPr>
          </a:p>
        </p:txBody>
      </p:sp>
    </p:spTree>
    <p:extLst>
      <p:ext uri="{BB962C8B-B14F-4D97-AF65-F5344CB8AC3E}">
        <p14:creationId xmlns:p14="http://schemas.microsoft.com/office/powerpoint/2010/main" val="257744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1 – The One-Pager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393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4 – The Re-write</a:t>
            </a:r>
          </a:p>
          <a:p>
            <a:r>
              <a:rPr lang="en-US" sz="3200" dirty="0">
                <a:latin typeface="Arial Black" panose="020B0A04020102020204" pitchFamily="34" charset="0"/>
              </a:rPr>
              <a:t>The Rewrite Project is a response to your reading that connects the ideas in the book to your thoughts creatively. </a:t>
            </a:r>
            <a:endParaRPr lang="en-US" sz="3200" dirty="0" smtClean="0">
              <a:latin typeface="Arial Black" panose="020B0A04020102020204" pitchFamily="34" charset="0"/>
            </a:endParaRPr>
          </a:p>
          <a:p>
            <a:r>
              <a:rPr lang="en-US" sz="3200" dirty="0" smtClean="0">
                <a:latin typeface="Arial Black" panose="020B0A04020102020204" pitchFamily="34" charset="0"/>
              </a:rPr>
              <a:t>You </a:t>
            </a:r>
            <a:r>
              <a:rPr lang="en-US" sz="3200" dirty="0">
                <a:latin typeface="Arial Black" panose="020B0A04020102020204" pitchFamily="34" charset="0"/>
              </a:rPr>
              <a:t>are to write 3 scenes in the story from a different main character’s point of view in a personal diary style. </a:t>
            </a: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a:t>
            </a:r>
          </a:p>
        </p:txBody>
      </p:sp>
    </p:spTree>
    <p:extLst>
      <p:ext uri="{BB962C8B-B14F-4D97-AF65-F5344CB8AC3E}">
        <p14:creationId xmlns:p14="http://schemas.microsoft.com/office/powerpoint/2010/main" val="8792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4 – The Rewrite</a:t>
            </a:r>
          </a:p>
          <a:p>
            <a:pPr marL="0" indent="0" algn="ctr">
              <a:buNone/>
            </a:pPr>
            <a:r>
              <a:rPr lang="en-US" b="1" u="sng" dirty="0"/>
              <a:t>Must do: </a:t>
            </a:r>
            <a:endParaRPr lang="en-US" dirty="0"/>
          </a:p>
          <a:p>
            <a:pPr lvl="0"/>
            <a:r>
              <a:rPr lang="en-US" b="1" dirty="0"/>
              <a:t>Title and Image Cover Page (5 Points)</a:t>
            </a:r>
            <a:endParaRPr lang="en-US" dirty="0"/>
          </a:p>
          <a:p>
            <a:pPr lvl="1"/>
            <a:r>
              <a:rPr lang="en-US" dirty="0"/>
              <a:t>Create a cover page for your re-write. You may NOT use the actual title of the novel as your title.</a:t>
            </a:r>
          </a:p>
          <a:p>
            <a:pPr lvl="1"/>
            <a:r>
              <a:rPr lang="en-US" dirty="0"/>
              <a:t>Include an image that reflects the novel or a theme from the novel. </a:t>
            </a:r>
          </a:p>
          <a:p>
            <a:pPr lvl="0"/>
            <a:r>
              <a:rPr lang="en-US" b="1" dirty="0"/>
              <a:t>Rewrite Scene 1 - 150 word minimum (25 points)</a:t>
            </a:r>
            <a:endParaRPr lang="en-US" dirty="0"/>
          </a:p>
          <a:p>
            <a:pPr lvl="1"/>
            <a:r>
              <a:rPr lang="en-US" dirty="0"/>
              <a:t>Choose a scene from the story and re-write it from the perspective of </a:t>
            </a:r>
            <a:r>
              <a:rPr lang="en-US" dirty="0" smtClean="0"/>
              <a:t>one of the main characters.</a:t>
            </a:r>
          </a:p>
          <a:p>
            <a:pPr lvl="1"/>
            <a:r>
              <a:rPr lang="en-US" dirty="0" smtClean="0"/>
              <a:t>Be </a:t>
            </a:r>
            <a:r>
              <a:rPr lang="en-US" dirty="0"/>
              <a:t>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r>
              <a:rPr lang="en-US" dirty="0" smtClean="0"/>
              <a:t>.</a:t>
            </a:r>
          </a:p>
          <a:p>
            <a:pPr lvl="0"/>
            <a:r>
              <a:rPr lang="en-US" b="1" dirty="0"/>
              <a:t>Rewrite Scene 2 - 150 word minimum (25 points)</a:t>
            </a:r>
            <a:endParaRPr lang="en-US" dirty="0"/>
          </a:p>
          <a:p>
            <a:pPr lvl="1"/>
            <a:r>
              <a:rPr lang="en-US" dirty="0"/>
              <a:t>Choose a scene from the story and re-write it from the perspective of the same main character.</a:t>
            </a:r>
          </a:p>
          <a:p>
            <a:pPr lvl="1"/>
            <a:r>
              <a:rPr lang="en-US" dirty="0"/>
              <a:t> Be 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p>
          <a:p>
            <a:endParaRPr lang="en-US" u="none" strike="noStrike" dirty="0">
              <a:effectLst/>
            </a:endParaRPr>
          </a:p>
        </p:txBody>
      </p:sp>
    </p:spTree>
    <p:extLst>
      <p:ext uri="{BB962C8B-B14F-4D97-AF65-F5344CB8AC3E}">
        <p14:creationId xmlns:p14="http://schemas.microsoft.com/office/powerpoint/2010/main" val="11352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u="sng" dirty="0" smtClean="0">
                <a:latin typeface="Arial Black" panose="020B0A04020102020204" pitchFamily="34" charset="0"/>
              </a:rPr>
              <a:t>Option 4 – The Re-write (cont.)</a:t>
            </a:r>
            <a:endParaRPr lang="en-US" b="1" u="sng" dirty="0" smtClean="0"/>
          </a:p>
          <a:p>
            <a:pPr marL="0" indent="0" algn="ctr">
              <a:buNone/>
            </a:pPr>
            <a:r>
              <a:rPr lang="en-US" b="1" u="sng" dirty="0" smtClean="0"/>
              <a:t>Must do:</a:t>
            </a:r>
            <a:endParaRPr lang="en-US" u="sng" dirty="0"/>
          </a:p>
          <a:p>
            <a:pPr marL="0" indent="0" algn="ctr">
              <a:buNone/>
            </a:pPr>
            <a:endParaRPr lang="en-US" dirty="0"/>
          </a:p>
          <a:p>
            <a:pPr lvl="0"/>
            <a:r>
              <a:rPr lang="en-US" b="1" dirty="0" smtClean="0"/>
              <a:t>Rewrite </a:t>
            </a:r>
            <a:r>
              <a:rPr lang="en-US" b="1" dirty="0"/>
              <a:t>Scene 3 - 150 word minimum (25 points)</a:t>
            </a:r>
            <a:endParaRPr lang="en-US" dirty="0"/>
          </a:p>
          <a:p>
            <a:pPr lvl="1"/>
            <a:r>
              <a:rPr lang="en-US" dirty="0"/>
              <a:t>Choose a scene from the story and re-write it from the perspective of the same main character.</a:t>
            </a:r>
          </a:p>
          <a:p>
            <a:pPr lvl="1"/>
            <a:r>
              <a:rPr lang="en-US" dirty="0"/>
              <a:t> Be 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r>
              <a:rPr lang="en-US" dirty="0" smtClean="0"/>
              <a:t>.</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journals should be artistically and creatively bound.</a:t>
            </a:r>
          </a:p>
          <a:p>
            <a:pPr lvl="1"/>
            <a:r>
              <a:rPr lang="en-US" dirty="0"/>
              <a:t>Journals should be NEATLY handwritten. </a:t>
            </a:r>
          </a:p>
          <a:p>
            <a:pPr lvl="1"/>
            <a:r>
              <a:rPr lang="en-US" u="sng" dirty="0"/>
              <a:t>Your name and class period should be on the BACK of the project.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981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4 – The Re-write (cont.)</a:t>
            </a:r>
            <a:endParaRPr lang="en-US" b="1" u="sng" dirty="0" smtClean="0"/>
          </a:p>
          <a:p>
            <a:pPr marL="0" indent="0" algn="ctr">
              <a:buNone/>
            </a:pPr>
            <a:r>
              <a:rPr lang="en-US" b="1" dirty="0" smtClean="0"/>
              <a:t>You </a:t>
            </a:r>
            <a:r>
              <a:rPr lang="en-US" b="1" dirty="0"/>
              <a:t>pick 2 from the following list. These should be included AFTER the journal entries in your project.</a:t>
            </a:r>
            <a:endParaRPr lang="en-US" dirty="0"/>
          </a:p>
          <a:p>
            <a:pPr lvl="0"/>
            <a:r>
              <a:rPr lang="en-US" b="1" dirty="0"/>
              <a:t>Poem (15 points)</a:t>
            </a:r>
            <a:endParaRPr lang="en-US" dirty="0"/>
          </a:p>
          <a:p>
            <a:pPr lvl="1"/>
            <a:r>
              <a:rPr lang="en-US" dirty="0"/>
              <a:t>Write a poem about a part of the novel </a:t>
            </a:r>
            <a:r>
              <a:rPr lang="en-US" b="1" dirty="0"/>
              <a:t>from the point of view of the character you are journaling as</a:t>
            </a:r>
            <a:r>
              <a:rPr lang="en-US" dirty="0"/>
              <a:t>. If you struggle with writing poetry, consider an acrostic poem – each letter represents a word. </a:t>
            </a:r>
          </a:p>
          <a:p>
            <a:pPr lvl="0"/>
            <a:r>
              <a:rPr lang="en-US" b="1" dirty="0"/>
              <a:t>Personal statement (15 points)</a:t>
            </a:r>
            <a:endParaRPr lang="en-US" dirty="0"/>
          </a:p>
          <a:p>
            <a:pPr lvl="1"/>
            <a:r>
              <a:rPr lang="en-US" dirty="0"/>
              <a:t>Write a</a:t>
            </a:r>
            <a:r>
              <a:rPr lang="en-US" b="1" dirty="0"/>
              <a:t> </a:t>
            </a:r>
            <a:r>
              <a:rPr lang="en-US" dirty="0"/>
              <a:t>personal statement sharing how </a:t>
            </a:r>
            <a:r>
              <a:rPr lang="en-US" b="1" dirty="0"/>
              <a:t>YOU</a:t>
            </a:r>
            <a:r>
              <a:rPr lang="en-US" dirty="0"/>
              <a:t> personally relate to the character you chose to journal as.</a:t>
            </a:r>
          </a:p>
          <a:p>
            <a:pPr lvl="1"/>
            <a:r>
              <a:rPr lang="en-US" dirty="0"/>
              <a:t>EX: “I could relate to the main character__________________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character and their importance to the novel.</a:t>
            </a:r>
          </a:p>
          <a:p>
            <a:pPr lvl="0"/>
            <a:r>
              <a:rPr lang="en-US" b="1" dirty="0"/>
              <a:t>Song (15 points)</a:t>
            </a:r>
            <a:endParaRPr lang="en-US" dirty="0"/>
          </a:p>
          <a:p>
            <a:pPr lvl="1"/>
            <a:r>
              <a:rPr lang="en-US" dirty="0"/>
              <a:t>Find two songs that somehow connects to the character you chose. Include the song title, singer/ band, and an explanation (at least 3 sentences) of how the lyrics connect to the character.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00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4 – The Re-write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1387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Now write about the following:</a:t>
            </a:r>
          </a:p>
          <a:p>
            <a:pPr marL="0" indent="0" algn="ctr">
              <a:buNone/>
            </a:pPr>
            <a:endParaRPr lang="en-US" sz="2200" dirty="0">
              <a:latin typeface="Arial Black" panose="020B0A04020102020204" pitchFamily="34" charset="0"/>
            </a:endParaRPr>
          </a:p>
          <a:p>
            <a:pPr marL="0" indent="0" algn="ctr">
              <a:buNone/>
            </a:pPr>
            <a:r>
              <a:rPr lang="en-US" sz="3600" dirty="0">
                <a:latin typeface="Arial Black" panose="020B0A04020102020204" pitchFamily="34" charset="0"/>
              </a:rPr>
              <a:t>Choose the item from this short list of historical terms with which you are the MOST familiar:</a:t>
            </a:r>
          </a:p>
          <a:p>
            <a:pPr marL="0" indent="0" algn="ctr">
              <a:buNone/>
            </a:pPr>
            <a:r>
              <a:rPr lang="en-US" i="1" dirty="0">
                <a:latin typeface="Arial Black" panose="020B0A04020102020204" pitchFamily="34" charset="0"/>
              </a:rPr>
              <a:t>Jim Crow Laws, KKK, Segregation/Desegregation, </a:t>
            </a:r>
          </a:p>
          <a:p>
            <a:pPr marL="0" indent="0" algn="ctr">
              <a:buNone/>
            </a:pPr>
            <a:r>
              <a:rPr lang="en-US" i="1" dirty="0">
                <a:latin typeface="Arial Black" panose="020B0A04020102020204" pitchFamily="34" charset="0"/>
              </a:rPr>
              <a:t>The Great Depression, The Scottsboro Boys, </a:t>
            </a:r>
          </a:p>
          <a:p>
            <a:pPr marL="0" indent="0" algn="ctr">
              <a:buNone/>
            </a:pPr>
            <a:r>
              <a:rPr lang="en-US" i="1" dirty="0">
                <a:latin typeface="Arial Black" panose="020B0A04020102020204" pitchFamily="34" charset="0"/>
              </a:rPr>
              <a:t>Brown vs. The Board of Education</a:t>
            </a:r>
          </a:p>
          <a:p>
            <a:pPr marL="0" indent="0" algn="ctr">
              <a:buNone/>
            </a:pPr>
            <a:r>
              <a:rPr lang="en-US" sz="3600" dirty="0">
                <a:latin typeface="Arial Black" panose="020B0A04020102020204" pitchFamily="34" charset="0"/>
              </a:rPr>
              <a:t>In your own words, define the term you chose and explain it’s significance in American history.</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a:latin typeface="Arial Black" panose="020B0A04020102020204" pitchFamily="34" charset="0"/>
              </a:rPr>
              <a:t>4/13/18</a:t>
            </a:r>
          </a:p>
        </p:txBody>
      </p:sp>
    </p:spTree>
    <p:extLst>
      <p:ext uri="{BB962C8B-B14F-4D97-AF65-F5344CB8AC3E}">
        <p14:creationId xmlns:p14="http://schemas.microsoft.com/office/powerpoint/2010/main" val="73114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51770" y="218161"/>
            <a:ext cx="10997852" cy="796447"/>
          </a:xfrm>
        </p:spPr>
        <p:txBody>
          <a:bodyPr/>
          <a:lstStyle/>
          <a:p>
            <a:pPr algn="ctr" eaLnBrk="1" hangingPunct="1">
              <a:defRPr/>
            </a:pPr>
            <a:r>
              <a:rPr lang="en-US" sz="3800" b="1" dirty="0">
                <a:latin typeface="Arial Black" panose="020B0A04020102020204" pitchFamily="34" charset="0"/>
              </a:rPr>
              <a:t>Television Changes Everything</a:t>
            </a:r>
          </a:p>
        </p:txBody>
      </p:sp>
      <p:sp>
        <p:nvSpPr>
          <p:cNvPr id="54275" name="Rectangle 3"/>
          <p:cNvSpPr>
            <a:spLocks noGrp="1" noChangeArrowheads="1"/>
          </p:cNvSpPr>
          <p:nvPr>
            <p:ph type="body" idx="1"/>
          </p:nvPr>
        </p:nvSpPr>
        <p:spPr>
          <a:xfrm>
            <a:off x="212942" y="1447800"/>
            <a:ext cx="7327726" cy="5105400"/>
          </a:xfrm>
        </p:spPr>
        <p:txBody>
          <a:bodyPr>
            <a:noAutofit/>
          </a:bodyPr>
          <a:lstStyle/>
          <a:p>
            <a:pPr eaLnBrk="1" hangingPunct="1"/>
            <a:r>
              <a:rPr lang="en-US" altLang="en-US" sz="2400" dirty="0">
                <a:latin typeface="Arial Black" panose="020B0A04020102020204" pitchFamily="34" charset="0"/>
              </a:rPr>
              <a:t>By this time, many families had televisions and as images of Southern race riots and violent protests reached into American homes the magnitude of Southern racism began to sink into the American consciousness.</a:t>
            </a:r>
          </a:p>
          <a:p>
            <a:pPr eaLnBrk="1" hangingPunct="1">
              <a:buFont typeface="Wingdings" panose="05000000000000000000" pitchFamily="2" charset="2"/>
              <a:buNone/>
            </a:pPr>
            <a:r>
              <a:rPr lang="en-US" altLang="en-US" sz="2400" dirty="0">
                <a:latin typeface="Arial Black" panose="020B0A04020102020204" pitchFamily="34" charset="0"/>
              </a:rPr>
              <a:t> </a:t>
            </a:r>
          </a:p>
          <a:p>
            <a:pPr eaLnBrk="1" hangingPunct="1"/>
            <a:r>
              <a:rPr lang="en-US" altLang="en-US" sz="2400" dirty="0">
                <a:latin typeface="Arial Black" panose="020B0A04020102020204" pitchFamily="34" charset="0"/>
              </a:rPr>
              <a:t>Moreover, the rest of the world began to frown upon America’s treatment of Blacks, and segregation, like slavery, became a national embarrassment for a country who had fought in two world wars as great liberators of the down-trodden masses.</a:t>
            </a:r>
          </a:p>
        </p:txBody>
      </p:sp>
      <p:pic>
        <p:nvPicPr>
          <p:cNvPr id="54277" name="Picture 5" descr="TMB TV r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298" y="762000"/>
            <a:ext cx="2170323" cy="24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MB demonst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507" y="4431083"/>
            <a:ext cx="2806749" cy="212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MB freedom ride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974" y="866793"/>
            <a:ext cx="2315228" cy="181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MB freedom2.mo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7391053" y="2893512"/>
            <a:ext cx="2702315" cy="239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3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277"/>
                                        </p:tgtEl>
                                        <p:attrNameLst>
                                          <p:attrName>style.visibility</p:attrName>
                                        </p:attrNameLst>
                                      </p:cBhvr>
                                      <p:to>
                                        <p:strVal val="visible"/>
                                      </p:to>
                                    </p:set>
                                    <p:anim calcmode="lin" valueType="num">
                                      <p:cBhvr additive="base">
                                        <p:cTn id="23" dur="500" fill="hold"/>
                                        <p:tgtEl>
                                          <p:spTgt spid="54277"/>
                                        </p:tgtEl>
                                        <p:attrNameLst>
                                          <p:attrName>ppt_x</p:attrName>
                                        </p:attrNameLst>
                                      </p:cBhvr>
                                      <p:tavLst>
                                        <p:tav tm="0">
                                          <p:val>
                                            <p:strVal val="#ppt_x"/>
                                          </p:val>
                                        </p:tav>
                                        <p:tav tm="100000">
                                          <p:val>
                                            <p:strVal val="#ppt_x"/>
                                          </p:val>
                                        </p:tav>
                                      </p:tavLst>
                                    </p:anim>
                                    <p:anim calcmode="lin" valueType="num">
                                      <p:cBhvr additive="base">
                                        <p:cTn id="24" dur="500" fill="hold"/>
                                        <p:tgtEl>
                                          <p:spTgt spid="5427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5 – The Newsreel</a:t>
            </a:r>
          </a:p>
          <a:p>
            <a:r>
              <a:rPr lang="en-US" sz="3200" dirty="0">
                <a:latin typeface="Arial Black" panose="020B0A04020102020204" pitchFamily="34" charset="0"/>
              </a:rPr>
              <a:t>The Newsreel Project is a video response to your reading that connects the ideas in the book to your thoughts creatively. </a:t>
            </a:r>
            <a:endParaRPr lang="en-US" sz="3200" dirty="0" smtClean="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 </a:t>
            </a:r>
          </a:p>
        </p:txBody>
      </p:sp>
    </p:spTree>
    <p:extLst>
      <p:ext uri="{BB962C8B-B14F-4D97-AF65-F5344CB8AC3E}">
        <p14:creationId xmlns:p14="http://schemas.microsoft.com/office/powerpoint/2010/main" val="334443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10000"/>
          </a:bodyPr>
          <a:lstStyle/>
          <a:p>
            <a:pPr marL="0" indent="0" algn="ctr">
              <a:buNone/>
            </a:pPr>
            <a:r>
              <a:rPr lang="en-US" u="sng" dirty="0" smtClean="0">
                <a:latin typeface="Arial Black" panose="020B0A04020102020204" pitchFamily="34" charset="0"/>
              </a:rPr>
              <a:t>Option 4 – The Newsreel (cont.)</a:t>
            </a:r>
          </a:p>
          <a:p>
            <a:pPr marL="0" indent="0" algn="ctr">
              <a:buNone/>
            </a:pPr>
            <a:r>
              <a:rPr lang="en-US" b="1" u="sng" dirty="0"/>
              <a:t>Must do: </a:t>
            </a:r>
            <a:endParaRPr lang="en-US" dirty="0"/>
          </a:p>
          <a:p>
            <a:pPr lvl="0"/>
            <a:r>
              <a:rPr lang="en-US" b="1" dirty="0"/>
              <a:t>Title and Image (5 Points)</a:t>
            </a:r>
            <a:endParaRPr lang="en-US" dirty="0"/>
          </a:p>
          <a:p>
            <a:pPr lvl="1"/>
            <a:r>
              <a:rPr lang="en-US" dirty="0"/>
              <a:t>Create a title for your newsreel. </a:t>
            </a:r>
          </a:p>
          <a:p>
            <a:pPr lvl="1"/>
            <a:r>
              <a:rPr lang="en-US" dirty="0"/>
              <a:t>Include an image that reflects the novel or a theme from the novel. </a:t>
            </a:r>
          </a:p>
          <a:p>
            <a:pPr lvl="0"/>
            <a:r>
              <a:rPr lang="en-US" b="1" dirty="0"/>
              <a:t>One Headline Story – 2 minute minimum (20 points)</a:t>
            </a:r>
            <a:endParaRPr lang="en-US" dirty="0"/>
          </a:p>
          <a:p>
            <a:pPr lvl="1"/>
            <a:r>
              <a:rPr lang="en-US" dirty="0"/>
              <a:t>Headlines stories are meant to do two things: draw attention to the story through eye-catching language and to summarize the main point of the story. </a:t>
            </a:r>
          </a:p>
          <a:p>
            <a:pPr lvl="1"/>
            <a:r>
              <a:rPr lang="en-US" dirty="0"/>
              <a:t>All headline </a:t>
            </a:r>
            <a:r>
              <a:rPr lang="en-US" dirty="0" smtClean="0"/>
              <a:t>story titles </a:t>
            </a:r>
            <a:r>
              <a:rPr lang="en-US" dirty="0"/>
              <a:t>need a present tense verb. </a:t>
            </a:r>
          </a:p>
          <a:p>
            <a:pPr lvl="1"/>
            <a:r>
              <a:rPr lang="en-US" dirty="0"/>
              <a:t>Headlines should also give the reader some basic information. Think 5 W’s and 1H (who, what, when, where, why, and how) and choose the most important ones.</a:t>
            </a:r>
          </a:p>
          <a:p>
            <a:pPr lvl="1"/>
            <a:r>
              <a:rPr lang="en-US" dirty="0"/>
              <a:t>Should include “interviews” of at least two characters.</a:t>
            </a:r>
          </a:p>
          <a:p>
            <a:pPr lvl="0"/>
            <a:r>
              <a:rPr lang="en-US" b="1" dirty="0"/>
              <a:t>An Additional World or National News Story – 1 minute minimum (10 points)</a:t>
            </a:r>
            <a:endParaRPr lang="en-US" dirty="0"/>
          </a:p>
          <a:p>
            <a:pPr lvl="1"/>
            <a:r>
              <a:rPr lang="en-US" dirty="0"/>
              <a:t>Choose another </a:t>
            </a:r>
            <a:r>
              <a:rPr lang="en-US" b="1" dirty="0"/>
              <a:t>important historical event that happened in the time of the novel</a:t>
            </a:r>
            <a:r>
              <a:rPr lang="en-US" dirty="0"/>
              <a:t> (Summer, 1935).</a:t>
            </a:r>
          </a:p>
          <a:p>
            <a:pPr lvl="1"/>
            <a:r>
              <a:rPr lang="en-US" dirty="0"/>
              <a:t>Report on a “National” or World” news event, giving details of that event.</a:t>
            </a:r>
          </a:p>
          <a:p>
            <a:pPr lvl="1"/>
            <a:r>
              <a:rPr lang="en-US" dirty="0"/>
              <a:t>Like your headline story, include the 5 </a:t>
            </a:r>
            <a:r>
              <a:rPr lang="en-US" dirty="0" err="1"/>
              <a:t>Ws</a:t>
            </a:r>
            <a:r>
              <a:rPr lang="en-US" dirty="0"/>
              <a:t> and 1 H. </a:t>
            </a:r>
            <a:endParaRPr lang="en-US" u="none" strike="noStrike" dirty="0">
              <a:effectLst/>
            </a:endParaRPr>
          </a:p>
        </p:txBody>
      </p:sp>
    </p:spTree>
    <p:extLst>
      <p:ext uri="{BB962C8B-B14F-4D97-AF65-F5344CB8AC3E}">
        <p14:creationId xmlns:p14="http://schemas.microsoft.com/office/powerpoint/2010/main" val="314292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4 – The Newsreel (cont.)</a:t>
            </a:r>
            <a:endParaRPr lang="en-US" b="1" u="sng" dirty="0" smtClean="0"/>
          </a:p>
          <a:p>
            <a:pPr marL="0" indent="0" algn="ctr">
              <a:buNone/>
            </a:pPr>
            <a:r>
              <a:rPr lang="en-US" b="1" u="sng" dirty="0" smtClean="0"/>
              <a:t>Must do:</a:t>
            </a:r>
            <a:endParaRPr lang="en-US" u="sng" dirty="0"/>
          </a:p>
          <a:p>
            <a:pPr marL="0" indent="0" algn="ctr">
              <a:buNone/>
            </a:pPr>
            <a:endParaRPr lang="en-US" dirty="0"/>
          </a:p>
          <a:p>
            <a:pPr lvl="0"/>
            <a:r>
              <a:rPr lang="en-US" b="1" dirty="0"/>
              <a:t>One Editorial Segment - 1 minute minimum (10 points)</a:t>
            </a:r>
            <a:endParaRPr lang="en-US" dirty="0"/>
          </a:p>
          <a:p>
            <a:pPr lvl="1"/>
            <a:r>
              <a:rPr lang="en-US" dirty="0"/>
              <a:t>An editorial segment is a segment that presents a news personality’s opinion on an issue. Much in the same manner of a lawyer, editorialists build on an argument and try to persuade readers to think the same way they do. </a:t>
            </a:r>
          </a:p>
          <a:p>
            <a:pPr lvl="1"/>
            <a:r>
              <a:rPr lang="en-US" dirty="0"/>
              <a:t>Editorial segments are meant to influence public opinion, promote critical thinking, and sometimes cause people to take action on an issue. </a:t>
            </a:r>
          </a:p>
          <a:p>
            <a:pPr lvl="1"/>
            <a:r>
              <a:rPr lang="en-US" dirty="0"/>
              <a:t>In essence, an editorial is an opinionated news story where the news personality presents his/her side cohesively and persuasively.</a:t>
            </a:r>
          </a:p>
          <a:p>
            <a:pPr lvl="0"/>
            <a:r>
              <a:rPr lang="en-US" b="1" dirty="0"/>
              <a:t>Two Pictures (5 points)</a:t>
            </a:r>
            <a:endParaRPr lang="en-US" dirty="0"/>
          </a:p>
          <a:p>
            <a:pPr lvl="1"/>
            <a:r>
              <a:rPr lang="en-US" dirty="0"/>
              <a:t>Find or draw two interesting pictures to go with your stories. </a:t>
            </a:r>
            <a:r>
              <a:rPr lang="en-US" dirty="0" smtClean="0"/>
              <a:t>Have them displayed on screen during your report.</a:t>
            </a:r>
            <a:endParaRPr lang="en-US" dirty="0"/>
          </a:p>
          <a:p>
            <a:pPr lvl="0"/>
            <a:r>
              <a:rPr lang="en-US" b="1" dirty="0"/>
              <a:t>Grammar and mechanics (5 points)</a:t>
            </a:r>
            <a:endParaRPr lang="en-US" dirty="0"/>
          </a:p>
          <a:p>
            <a:pPr lvl="1"/>
            <a:r>
              <a:rPr lang="en-US" dirty="0"/>
              <a:t>There are little to no problems with </a:t>
            </a:r>
            <a:r>
              <a:rPr lang="en-US" dirty="0" smtClean="0"/>
              <a:t>grammar</a:t>
            </a:r>
            <a:r>
              <a:rPr lang="en-US" dirty="0"/>
              <a:t> </a:t>
            </a:r>
            <a:r>
              <a:rPr lang="en-US" dirty="0" smtClean="0"/>
              <a:t>or </a:t>
            </a:r>
            <a:r>
              <a:rPr lang="en-US" dirty="0"/>
              <a:t>mechanics. </a:t>
            </a:r>
          </a:p>
          <a:p>
            <a:pPr lvl="0"/>
            <a:r>
              <a:rPr lang="en-US" b="1" dirty="0"/>
              <a:t>Be creative and visually stimulating. (5 points) </a:t>
            </a:r>
            <a:endParaRPr lang="en-US" dirty="0"/>
          </a:p>
          <a:p>
            <a:pPr lvl="1"/>
            <a:r>
              <a:rPr lang="en-US" dirty="0"/>
              <a:t>Your entire video should be between 4-6 minutes in length.</a:t>
            </a:r>
          </a:p>
          <a:p>
            <a:pPr lvl="1"/>
            <a:r>
              <a:rPr lang="en-US" dirty="0"/>
              <a:t>If you find you have extra </a:t>
            </a:r>
            <a:r>
              <a:rPr lang="en-US" dirty="0" smtClean="0"/>
              <a:t>time, </a:t>
            </a:r>
            <a:r>
              <a:rPr lang="en-US" dirty="0"/>
              <a:t>repeat any of the above steps/ elements. </a:t>
            </a:r>
          </a:p>
          <a:p>
            <a:pPr lvl="1"/>
            <a:r>
              <a:rPr lang="en-US" u="sng" dirty="0"/>
              <a:t>Your name and class period should be </a:t>
            </a:r>
            <a:r>
              <a:rPr lang="en-US" u="sng" dirty="0" smtClean="0"/>
              <a:t>in the credits at the end of the reel.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370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4 – The Newsreel (cont.)</a:t>
            </a:r>
            <a:endParaRPr lang="en-US" b="1" u="sng" dirty="0" smtClean="0"/>
          </a:p>
          <a:p>
            <a:pPr marL="0" indent="0" algn="ctr">
              <a:buNone/>
            </a:pPr>
            <a:r>
              <a:rPr lang="en-US" b="1" u="sng" dirty="0" smtClean="0"/>
              <a:t>You </a:t>
            </a:r>
            <a:r>
              <a:rPr lang="en-US" b="1" u="sng" dirty="0"/>
              <a:t>pick 2 from the following list. </a:t>
            </a:r>
            <a:endParaRPr lang="en-US" u="sng" dirty="0"/>
          </a:p>
          <a:p>
            <a:pPr lvl="0"/>
            <a:r>
              <a:rPr lang="en-US" b="1" dirty="0"/>
              <a:t>Personality Profile (15 points)</a:t>
            </a:r>
            <a:endParaRPr lang="en-US" dirty="0"/>
          </a:p>
          <a:p>
            <a:pPr lvl="1"/>
            <a:r>
              <a:rPr lang="en-US" dirty="0"/>
              <a:t>A human-interest story about a person who deserves recognition for something he/she did.</a:t>
            </a:r>
          </a:p>
          <a:p>
            <a:pPr lvl="1"/>
            <a:r>
              <a:rPr lang="en-US" dirty="0"/>
              <a:t>Choose a character OTHER THAN JEM, SCOUT, OR ATTICUS and write about them and something significant they did that affected the plot or showed a theme in the novel.</a:t>
            </a:r>
          </a:p>
          <a:p>
            <a:pPr lvl="1"/>
            <a:r>
              <a:rPr lang="en-US" dirty="0" err="1"/>
              <a:t>Eg</a:t>
            </a:r>
            <a:r>
              <a:rPr lang="en-US" dirty="0"/>
              <a:t>: Dill, Miss </a:t>
            </a:r>
            <a:r>
              <a:rPr lang="en-US" dirty="0" err="1"/>
              <a:t>Maudie</a:t>
            </a:r>
            <a:r>
              <a:rPr lang="en-US" dirty="0"/>
              <a:t>, Mr. Underwood, Mr. </a:t>
            </a:r>
            <a:r>
              <a:rPr lang="en-US" dirty="0" err="1"/>
              <a:t>Dolphus</a:t>
            </a:r>
            <a:r>
              <a:rPr lang="en-US" dirty="0"/>
              <a:t> Raymond</a:t>
            </a:r>
          </a:p>
          <a:p>
            <a:pPr lvl="0"/>
            <a:r>
              <a:rPr lang="en-US" b="1" dirty="0"/>
              <a:t>Commercial (15 points)</a:t>
            </a:r>
            <a:endParaRPr lang="en-US" dirty="0"/>
          </a:p>
          <a:p>
            <a:pPr lvl="1"/>
            <a:r>
              <a:rPr lang="en-US" dirty="0"/>
              <a:t>Create a product or business that would be used in Maycomb around the time of the novel and that somehow connects with an event in the novel (shovels, air rifles, a costume shop, etc.)</a:t>
            </a:r>
          </a:p>
          <a:p>
            <a:pPr lvl="1"/>
            <a:r>
              <a:rPr lang="en-US" dirty="0"/>
              <a:t>Create a commercial for that product that might air on a newsreel. Be creative. Include a slogan and logo for the company or product.</a:t>
            </a:r>
          </a:p>
          <a:p>
            <a:pPr lvl="0"/>
            <a:r>
              <a:rPr lang="en-US" b="1" dirty="0"/>
              <a:t>Obituaries (15 points)</a:t>
            </a:r>
            <a:endParaRPr lang="en-US" dirty="0"/>
          </a:p>
          <a:p>
            <a:pPr lvl="1"/>
            <a:r>
              <a:rPr lang="en-US" dirty="0"/>
              <a:t>Choose 2 characters in the novel who die (Tom, Mrs. Radley, Mrs. Dubose) and read their obituaries.</a:t>
            </a:r>
          </a:p>
          <a:p>
            <a:pPr lvl="1"/>
            <a:r>
              <a:rPr lang="en-US" dirty="0"/>
              <a:t>Obituaries typically include: where and when they were born, where and when they died, who they leave behind (family and friends), and something (from the novel) they will be remembered for.</a:t>
            </a:r>
          </a:p>
          <a:p>
            <a:pPr lvl="0"/>
            <a:r>
              <a:rPr lang="en-US" b="1" dirty="0"/>
              <a:t>A Sports Segment (15 points)</a:t>
            </a:r>
            <a:endParaRPr lang="en-US" dirty="0"/>
          </a:p>
          <a:p>
            <a:pPr lvl="1"/>
            <a:r>
              <a:rPr lang="en-US" dirty="0"/>
              <a:t>Create a sports segment focused on an event from the novel (the fight between Scout and Walter, The tire rolling incident, Atticus’ shooting display)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4424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4 – The Re-write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1007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10000"/>
          </a:bodyPr>
          <a:lstStyle/>
          <a:p>
            <a:pPr marL="0" indent="0" algn="ctr">
              <a:buNone/>
            </a:pPr>
            <a:r>
              <a:rPr lang="en-US" sz="4000" u="sng" dirty="0" smtClean="0">
                <a:latin typeface="Arial Black" panose="020B0A04020102020204" pitchFamily="34" charset="0"/>
              </a:rPr>
              <a:t>BY MONDAY YOU MUST:</a:t>
            </a:r>
          </a:p>
          <a:p>
            <a:pPr marL="0" indent="0">
              <a:buNone/>
            </a:pPr>
            <a:endParaRPr lang="en-US" sz="4000" u="sng" dirty="0">
              <a:latin typeface="Arial Black" panose="020B0A04020102020204" pitchFamily="34" charset="0"/>
            </a:endParaRPr>
          </a:p>
          <a:p>
            <a:r>
              <a:rPr lang="en-US" sz="4000" dirty="0" smtClean="0">
                <a:latin typeface="Arial Black" panose="020B0A04020102020204" pitchFamily="34" charset="0"/>
              </a:rPr>
              <a:t>Decide which project option you plan to complete.</a:t>
            </a:r>
          </a:p>
          <a:p>
            <a:r>
              <a:rPr lang="en-US" sz="4000" dirty="0" smtClean="0">
                <a:latin typeface="Arial Black" panose="020B0A04020102020204" pitchFamily="34" charset="0"/>
              </a:rPr>
              <a:t>Decide which TWO “You Choose” elements you will include in your project.</a:t>
            </a:r>
          </a:p>
          <a:p>
            <a:r>
              <a:rPr lang="en-US" sz="4000" dirty="0" smtClean="0">
                <a:latin typeface="Arial Black" panose="020B0A04020102020204" pitchFamily="34" charset="0"/>
              </a:rPr>
              <a:t>Report those choices to Mr. McElroy</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THERE WILL BE NO CHANGING PROJECTS OR OPTIONS ONCE THEY ARE RECORDED!!!</a:t>
            </a:r>
          </a:p>
        </p:txBody>
      </p:sp>
    </p:spTree>
    <p:extLst>
      <p:ext uri="{BB962C8B-B14F-4D97-AF65-F5344CB8AC3E}">
        <p14:creationId xmlns:p14="http://schemas.microsoft.com/office/powerpoint/2010/main" val="6964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455820"/>
            <a:ext cx="10515600" cy="5125453"/>
          </a:xfrm>
        </p:spPr>
        <p:txBody>
          <a:bodyPr>
            <a:normAutofit lnSpcReduction="10000"/>
          </a:bodyPr>
          <a:lstStyle/>
          <a:p>
            <a:pPr marL="0" indent="0" algn="ctr">
              <a:buNone/>
            </a:pPr>
            <a:r>
              <a:rPr lang="en-US" sz="4000" dirty="0" smtClean="0">
                <a:latin typeface="Arial Black" panose="020B0A04020102020204" pitchFamily="34" charset="0"/>
              </a:rPr>
              <a:t>Finish the questions for Chapter </a:t>
            </a:r>
          </a:p>
          <a:p>
            <a:pPr marL="0" indent="0" algn="ctr">
              <a:buNone/>
            </a:pPr>
            <a:r>
              <a:rPr lang="en-US" sz="4000" dirty="0" smtClean="0">
                <a:latin typeface="Arial Black" panose="020B0A04020102020204" pitchFamily="34" charset="0"/>
              </a:rPr>
              <a:t>24-31 in the Google Classroom Document “To Kill Questions Chapters 16-23”</a:t>
            </a:r>
          </a:p>
          <a:p>
            <a:pPr marL="0" indent="0" algn="ctr">
              <a:buNone/>
            </a:pPr>
            <a:r>
              <a:rPr lang="en-US" sz="4000" dirty="0" smtClean="0">
                <a:latin typeface="Arial Black" panose="020B0A04020102020204" pitchFamily="34" charset="0"/>
              </a:rPr>
              <a:t>DUE MONDAY 5/21/18</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Make your choices for your final project and COME READY TO WORK ON IT!!!</a:t>
            </a:r>
            <a:endParaRPr lang="en-US" sz="4000" dirty="0">
              <a:latin typeface="Arial Black" panose="020B0A04020102020204" pitchFamily="34" charset="0"/>
            </a:endParaRPr>
          </a:p>
        </p:txBody>
      </p:sp>
    </p:spTree>
    <p:extLst>
      <p:ext uri="{BB962C8B-B14F-4D97-AF65-F5344CB8AC3E}">
        <p14:creationId xmlns:p14="http://schemas.microsoft.com/office/powerpoint/2010/main" val="297459294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2263" y="1668162"/>
            <a:ext cx="10515600" cy="812322"/>
          </a:xfrm>
        </p:spPr>
        <p:txBody>
          <a:bodyPr/>
          <a:lstStyle/>
          <a:p>
            <a:pPr algn="ctr"/>
            <a:r>
              <a:rPr lang="en-US" b="1" dirty="0" smtClean="0">
                <a:latin typeface="Arial Black" panose="020B0A04020102020204" pitchFamily="34" charset="0"/>
              </a:rPr>
              <a:t>NO Exit Ticket</a:t>
            </a:r>
            <a:endParaRPr lang="en-US" b="1" dirty="0">
              <a:latin typeface="Arial Black" panose="020B0A04020102020204" pitchFamily="34" charset="0"/>
            </a:endParaRPr>
          </a:p>
        </p:txBody>
      </p:sp>
      <p:sp>
        <p:nvSpPr>
          <p:cNvPr id="9" name="TextBox 8"/>
          <p:cNvSpPr txBox="1"/>
          <p:nvPr/>
        </p:nvSpPr>
        <p:spPr>
          <a:xfrm>
            <a:off x="10180199" y="1025733"/>
            <a:ext cx="1082348" cy="369332"/>
          </a:xfrm>
          <a:prstGeom prst="rect">
            <a:avLst/>
          </a:prstGeom>
          <a:noFill/>
        </p:spPr>
        <p:txBody>
          <a:bodyPr wrap="none" rtlCol="0">
            <a:spAutoFit/>
          </a:bodyPr>
          <a:lstStyle/>
          <a:p>
            <a:r>
              <a:rPr lang="en-US" dirty="0" smtClean="0">
                <a:latin typeface="Arial Black" panose="020B0A04020102020204" pitchFamily="34" charset="0"/>
              </a:rPr>
              <a:t>5/18/18</a:t>
            </a:r>
            <a:endParaRPr lang="en-US" dirty="0">
              <a:latin typeface="Arial Black" panose="020B0A04020102020204" pitchFamily="34" charset="0"/>
            </a:endParaRPr>
          </a:p>
        </p:txBody>
      </p:sp>
    </p:spTree>
    <p:extLst>
      <p:ext uri="{BB962C8B-B14F-4D97-AF65-F5344CB8AC3E}">
        <p14:creationId xmlns:p14="http://schemas.microsoft.com/office/powerpoint/2010/main" val="263896229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082348" cy="369332"/>
          </a:xfrm>
          <a:prstGeom prst="rect">
            <a:avLst/>
          </a:prstGeom>
          <a:noFill/>
        </p:spPr>
        <p:txBody>
          <a:bodyPr wrap="none" rtlCol="0">
            <a:spAutoFit/>
          </a:bodyPr>
          <a:lstStyle/>
          <a:p>
            <a:r>
              <a:rPr lang="en-US" dirty="0" smtClean="0">
                <a:latin typeface="Arial Black" panose="020B0A04020102020204" pitchFamily="34" charset="0"/>
              </a:rPr>
              <a:t>5/21/18</a:t>
            </a:r>
            <a:endParaRPr lang="en-US" dirty="0">
              <a:latin typeface="Arial Black" panose="020B0A04020102020204" pitchFamily="34" charset="0"/>
            </a:endParaRPr>
          </a:p>
        </p:txBody>
      </p:sp>
    </p:spTree>
    <p:extLst>
      <p:ext uri="{BB962C8B-B14F-4D97-AF65-F5344CB8AC3E}">
        <p14:creationId xmlns:p14="http://schemas.microsoft.com/office/powerpoint/2010/main" val="4583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1376"/>
            <a:ext cx="10515600" cy="5835587"/>
          </a:xfrm>
        </p:spPr>
        <p:txBody>
          <a:bodyPr/>
          <a:lstStyle/>
          <a:p>
            <a:pPr marL="0" indent="0" algn="ctr">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endParaRPr lang="en-US" dirty="0"/>
          </a:p>
        </p:txBody>
      </p:sp>
      <p:sp>
        <p:nvSpPr>
          <p:cNvPr id="4" name="Content Placeholder 2"/>
          <p:cNvSpPr txBox="1">
            <a:spLocks/>
          </p:cNvSpPr>
          <p:nvPr/>
        </p:nvSpPr>
        <p:spPr>
          <a:xfrm>
            <a:off x="838200" y="231648"/>
            <a:ext cx="10515600" cy="644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u="sng" dirty="0" smtClean="0">
                <a:latin typeface="Arial Black" panose="020B0A04020102020204" pitchFamily="34" charset="0"/>
              </a:rPr>
              <a:t>Start-Up</a:t>
            </a:r>
          </a:p>
          <a:p>
            <a:pPr marL="0" indent="0" algn="ctr">
              <a:buFont typeface="Arial" panose="020B0604020202020204" pitchFamily="34" charset="0"/>
              <a:buNone/>
            </a:pPr>
            <a:r>
              <a:rPr lang="en-US" sz="3200" dirty="0" smtClean="0">
                <a:latin typeface="Arial Black" panose="020B0A04020102020204" pitchFamily="34" charset="0"/>
              </a:rPr>
              <a:t>Complete the “I plan to” portion of your checklist for today.</a:t>
            </a:r>
          </a:p>
          <a:p>
            <a:pPr marL="0" indent="0" algn="ctr">
              <a:buFont typeface="Arial" panose="020B0604020202020204" pitchFamily="34" charset="0"/>
              <a:buNone/>
            </a:pPr>
            <a:r>
              <a:rPr lang="en-US" sz="3200" u="sng" dirty="0" smtClean="0">
                <a:latin typeface="Arial Black" panose="020B0A04020102020204" pitchFamily="34" charset="0"/>
              </a:rPr>
              <a:t>Today’s Goals</a:t>
            </a:r>
          </a:p>
          <a:p>
            <a:pPr marL="0" indent="0" algn="ctr">
              <a:buFont typeface="Arial" panose="020B0604020202020204" pitchFamily="34" charset="0"/>
              <a:buNone/>
            </a:pPr>
            <a:r>
              <a:rPr lang="en-US" sz="3200" dirty="0" smtClean="0">
                <a:latin typeface="Arial Black" panose="020B0A04020102020204" pitchFamily="34" charset="0"/>
              </a:rPr>
              <a:t>1- Report your choice of project and your choices of “you choose” elements to Mr. McElroy.</a:t>
            </a:r>
          </a:p>
          <a:p>
            <a:pPr marL="0" indent="0" algn="ctr">
              <a:buFont typeface="Arial" panose="020B0604020202020204" pitchFamily="34" charset="0"/>
              <a:buNone/>
            </a:pPr>
            <a:r>
              <a:rPr lang="en-US" sz="3200" dirty="0" smtClean="0">
                <a:latin typeface="Arial Black" panose="020B0A04020102020204" pitchFamily="34" charset="0"/>
              </a:rPr>
              <a:t>2- Complete at least 2 elements of your project.</a:t>
            </a:r>
          </a:p>
          <a:p>
            <a:pPr marL="0" indent="0" algn="ctr">
              <a:buFont typeface="Arial" panose="020B0604020202020204" pitchFamily="34" charset="0"/>
              <a:buNone/>
            </a:pPr>
            <a:r>
              <a:rPr lang="en-US" sz="3200" u="sng" dirty="0" smtClean="0">
                <a:latin typeface="Arial Black" panose="020B0A04020102020204" pitchFamily="34" charset="0"/>
              </a:rPr>
              <a:t>Exit Ticket</a:t>
            </a:r>
          </a:p>
          <a:p>
            <a:pPr marL="0" indent="0" algn="ctr">
              <a:buFont typeface="Arial" panose="020B0604020202020204" pitchFamily="34" charset="0"/>
              <a:buNone/>
            </a:pPr>
            <a:r>
              <a:rPr lang="en-US" sz="3200" dirty="0" smtClean="0">
                <a:latin typeface="Arial Black" panose="020B0A04020102020204" pitchFamily="34" charset="0"/>
              </a:rPr>
              <a:t>Complete the “I finished” portion of your checklist and get it initialed.</a:t>
            </a:r>
          </a:p>
          <a:p>
            <a:pPr marL="0" indent="0" algn="ctr">
              <a:buFont typeface="Arial" panose="020B0604020202020204" pitchFamily="34" charset="0"/>
              <a:buNone/>
            </a:pPr>
            <a:endParaRPr lang="en-US" sz="3200" dirty="0">
              <a:latin typeface="Arial Black" panose="020B0A04020102020204" pitchFamily="34" charset="0"/>
            </a:endParaRPr>
          </a:p>
        </p:txBody>
      </p:sp>
      <p:sp>
        <p:nvSpPr>
          <p:cNvPr id="6" name="TextBox 5"/>
          <p:cNvSpPr txBox="1"/>
          <p:nvPr/>
        </p:nvSpPr>
        <p:spPr>
          <a:xfrm>
            <a:off x="10271452" y="365125"/>
            <a:ext cx="1082348" cy="369332"/>
          </a:xfrm>
          <a:prstGeom prst="rect">
            <a:avLst/>
          </a:prstGeom>
          <a:noFill/>
        </p:spPr>
        <p:txBody>
          <a:bodyPr wrap="none" rtlCol="0">
            <a:spAutoFit/>
          </a:bodyPr>
          <a:lstStyle/>
          <a:p>
            <a:r>
              <a:rPr lang="en-US" dirty="0" smtClean="0">
                <a:latin typeface="Arial Black" panose="020B0A04020102020204" pitchFamily="34" charset="0"/>
              </a:rPr>
              <a:t>5/22/18</a:t>
            </a:r>
            <a:endParaRPr lang="en-US" dirty="0">
              <a:latin typeface="Arial Black" panose="020B0A04020102020204" pitchFamily="34" charset="0"/>
            </a:endParaRPr>
          </a:p>
        </p:txBody>
      </p:sp>
    </p:spTree>
    <p:extLst>
      <p:ext uri="{BB962C8B-B14F-4D97-AF65-F5344CB8AC3E}">
        <p14:creationId xmlns:p14="http://schemas.microsoft.com/office/powerpoint/2010/main" val="332907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01459" y="152400"/>
            <a:ext cx="10521862" cy="1143000"/>
          </a:xfrm>
        </p:spPr>
        <p:txBody>
          <a:bodyPr/>
          <a:lstStyle/>
          <a:p>
            <a:pPr algn="ctr" eaLnBrk="1" hangingPunct="1">
              <a:defRPr/>
            </a:pPr>
            <a:r>
              <a:rPr lang="en-US" b="1" dirty="0">
                <a:latin typeface="Arial Black" panose="020B0A04020102020204" pitchFamily="34" charset="0"/>
              </a:rPr>
              <a:t>Dr. Martin Luther King </a:t>
            </a:r>
            <a:r>
              <a:rPr lang="en-US" sz="2800" b="1" dirty="0">
                <a:latin typeface="Arial Black" panose="020B0A04020102020204" pitchFamily="34" charset="0"/>
              </a:rPr>
              <a:t>(1929-1968)</a:t>
            </a:r>
          </a:p>
        </p:txBody>
      </p:sp>
      <p:sp>
        <p:nvSpPr>
          <p:cNvPr id="52227" name="Rectangle 3"/>
          <p:cNvSpPr>
            <a:spLocks noGrp="1" noChangeArrowheads="1"/>
          </p:cNvSpPr>
          <p:nvPr>
            <p:ph type="body" idx="1"/>
          </p:nvPr>
        </p:nvSpPr>
        <p:spPr>
          <a:xfrm>
            <a:off x="488515" y="1524000"/>
            <a:ext cx="7302674" cy="4953000"/>
          </a:xfrm>
        </p:spPr>
        <p:txBody>
          <a:bodyPr>
            <a:normAutofit/>
          </a:bodyPr>
          <a:lstStyle/>
          <a:p>
            <a:pPr eaLnBrk="1" hangingPunct="1">
              <a:lnSpc>
                <a:spcPct val="90000"/>
              </a:lnSpc>
            </a:pPr>
            <a:r>
              <a:rPr lang="en-US" altLang="en-US" sz="3600" dirty="0">
                <a:latin typeface="Arial Black" panose="020B0A04020102020204" pitchFamily="34" charset="0"/>
              </a:rPr>
              <a:t>Black Hero-Leaders began to rally together Black Americans in order to fight oppression and for a country where all men were truly treated as equals.</a:t>
            </a:r>
          </a:p>
        </p:txBody>
      </p:sp>
      <p:pic>
        <p:nvPicPr>
          <p:cNvPr id="52228" name="Picture 4" descr="TMB Martin Luther 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230" y="1524000"/>
            <a:ext cx="3390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TMB dream_resample.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867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42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29"/>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52229"/>
                                        </p:tgtEl>
                                      </p:cBhvr>
                                    </p:cmd>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 calcmode="lin" valueType="num">
                                      <p:cBhvr additive="base">
                                        <p:cTn id="14"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2228"/>
                                        </p:tgtEl>
                                        <p:attrNameLst>
                                          <p:attrName>style.visibility</p:attrName>
                                        </p:attrNameLst>
                                      </p:cBhvr>
                                      <p:to>
                                        <p:strVal val="visible"/>
                                      </p:to>
                                    </p:set>
                                    <p:anim calcmode="lin" valueType="num">
                                      <p:cBhvr additive="base">
                                        <p:cTn id="20" dur="500" fill="hold"/>
                                        <p:tgtEl>
                                          <p:spTgt spid="52228"/>
                                        </p:tgtEl>
                                        <p:attrNameLst>
                                          <p:attrName>ppt_x</p:attrName>
                                        </p:attrNameLst>
                                      </p:cBhvr>
                                      <p:tavLst>
                                        <p:tav tm="0">
                                          <p:val>
                                            <p:strVal val="#ppt_x"/>
                                          </p:val>
                                        </p:tav>
                                        <p:tav tm="100000">
                                          <p:val>
                                            <p:strVal val="#ppt_x"/>
                                          </p:val>
                                        </p:tav>
                                      </p:tavLst>
                                    </p:anim>
                                    <p:anim calcmode="lin" valueType="num">
                                      <p:cBhvr additive="base">
                                        <p:cTn id="21"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52229"/>
                </p:tgtEl>
              </p:cMediaNode>
            </p:audio>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1376"/>
            <a:ext cx="10515600" cy="5835587"/>
          </a:xfrm>
        </p:spPr>
        <p:txBody>
          <a:bodyPr/>
          <a:lstStyle/>
          <a:p>
            <a:pPr marL="0" indent="0" algn="ctr">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endParaRPr lang="en-US" dirty="0"/>
          </a:p>
        </p:txBody>
      </p:sp>
      <p:sp>
        <p:nvSpPr>
          <p:cNvPr id="4" name="Content Placeholder 2"/>
          <p:cNvSpPr txBox="1">
            <a:spLocks/>
          </p:cNvSpPr>
          <p:nvPr/>
        </p:nvSpPr>
        <p:spPr>
          <a:xfrm>
            <a:off x="838200" y="231648"/>
            <a:ext cx="10515600" cy="644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u="sng" smtClean="0">
                <a:latin typeface="Arial Black" panose="020B0A04020102020204" pitchFamily="34" charset="0"/>
              </a:rPr>
              <a:t>Start-Up</a:t>
            </a:r>
          </a:p>
          <a:p>
            <a:pPr marL="0" indent="0" algn="ctr">
              <a:buFont typeface="Arial" panose="020B0604020202020204" pitchFamily="34" charset="0"/>
              <a:buNone/>
            </a:pPr>
            <a:r>
              <a:rPr lang="en-US" sz="3200" smtClean="0">
                <a:latin typeface="Arial Black" panose="020B0A04020102020204" pitchFamily="34" charset="0"/>
              </a:rPr>
              <a:t>Complete the “I plan to” portion of your checklist for today.</a:t>
            </a:r>
          </a:p>
          <a:p>
            <a:pPr marL="0" indent="0" algn="ctr">
              <a:buFont typeface="Arial" panose="020B0604020202020204" pitchFamily="34" charset="0"/>
              <a:buNone/>
            </a:pPr>
            <a:r>
              <a:rPr lang="en-US" sz="3200" u="sng" smtClean="0">
                <a:latin typeface="Arial Black" panose="020B0A04020102020204" pitchFamily="34" charset="0"/>
              </a:rPr>
              <a:t>Today’s Goals</a:t>
            </a:r>
          </a:p>
          <a:p>
            <a:pPr marL="0" indent="0" algn="ctr">
              <a:buFont typeface="Arial" panose="020B0604020202020204" pitchFamily="34" charset="0"/>
              <a:buNone/>
            </a:pPr>
            <a:r>
              <a:rPr lang="en-US" sz="3200" smtClean="0">
                <a:latin typeface="Arial Black" panose="020B0A04020102020204" pitchFamily="34" charset="0"/>
              </a:rPr>
              <a:t>1- Report your choice of project and your choices of “you choose” elements to Mr. McElroy.</a:t>
            </a:r>
          </a:p>
          <a:p>
            <a:pPr marL="0" indent="0" algn="ctr">
              <a:buFont typeface="Arial" panose="020B0604020202020204" pitchFamily="34" charset="0"/>
              <a:buNone/>
            </a:pPr>
            <a:r>
              <a:rPr lang="en-US" sz="3200" smtClean="0">
                <a:latin typeface="Arial Black" panose="020B0A04020102020204" pitchFamily="34" charset="0"/>
              </a:rPr>
              <a:t>2- Complete at least 1 element of your project.</a:t>
            </a:r>
          </a:p>
          <a:p>
            <a:pPr marL="0" indent="0" algn="ctr">
              <a:buFont typeface="Arial" panose="020B0604020202020204" pitchFamily="34" charset="0"/>
              <a:buNone/>
            </a:pPr>
            <a:r>
              <a:rPr lang="en-US" sz="3200" u="sng" smtClean="0">
                <a:latin typeface="Arial Black" panose="020B0A04020102020204" pitchFamily="34" charset="0"/>
              </a:rPr>
              <a:t>Exit Ticket</a:t>
            </a:r>
          </a:p>
          <a:p>
            <a:pPr marL="0" indent="0" algn="ctr">
              <a:buFont typeface="Arial" panose="020B0604020202020204" pitchFamily="34" charset="0"/>
              <a:buNone/>
            </a:pPr>
            <a:r>
              <a:rPr lang="en-US" sz="3200" smtClean="0">
                <a:latin typeface="Arial Black" panose="020B0A04020102020204" pitchFamily="34" charset="0"/>
              </a:rPr>
              <a:t>Complete the “I finished” portion of your checklist and get it initialed.</a:t>
            </a:r>
          </a:p>
          <a:p>
            <a:pPr marL="0" indent="0" algn="ctr">
              <a:buFont typeface="Arial" panose="020B0604020202020204" pitchFamily="34" charset="0"/>
              <a:buNone/>
            </a:pPr>
            <a:endParaRPr lang="en-US" sz="3200" dirty="0">
              <a:latin typeface="Arial Black" panose="020B0A04020102020204" pitchFamily="34" charset="0"/>
            </a:endParaRPr>
          </a:p>
        </p:txBody>
      </p:sp>
      <p:sp>
        <p:nvSpPr>
          <p:cNvPr id="6" name="TextBox 5"/>
          <p:cNvSpPr txBox="1"/>
          <p:nvPr/>
        </p:nvSpPr>
        <p:spPr>
          <a:xfrm>
            <a:off x="10271452" y="365125"/>
            <a:ext cx="1082348" cy="369332"/>
          </a:xfrm>
          <a:prstGeom prst="rect">
            <a:avLst/>
          </a:prstGeom>
          <a:noFill/>
        </p:spPr>
        <p:txBody>
          <a:bodyPr wrap="none" rtlCol="0">
            <a:spAutoFit/>
          </a:bodyPr>
          <a:lstStyle/>
          <a:p>
            <a:r>
              <a:rPr lang="en-US" dirty="0" smtClean="0">
                <a:latin typeface="Arial Black" panose="020B0A04020102020204" pitchFamily="34" charset="0"/>
              </a:rPr>
              <a:t>5/23/18</a:t>
            </a:r>
            <a:endParaRPr lang="en-US" dirty="0">
              <a:latin typeface="Arial Black" panose="020B0A04020102020204" pitchFamily="34" charset="0"/>
            </a:endParaRPr>
          </a:p>
        </p:txBody>
      </p:sp>
    </p:spTree>
    <p:extLst>
      <p:ext uri="{BB962C8B-B14F-4D97-AF65-F5344CB8AC3E}">
        <p14:creationId xmlns:p14="http://schemas.microsoft.com/office/powerpoint/2010/main" val="31433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1376"/>
            <a:ext cx="10515600" cy="5835587"/>
          </a:xfrm>
        </p:spPr>
        <p:txBody>
          <a:bodyPr/>
          <a:lstStyle/>
          <a:p>
            <a:pPr marL="0" indent="0" algn="ctr">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endParaRPr lang="en-US" dirty="0"/>
          </a:p>
        </p:txBody>
      </p:sp>
      <p:sp>
        <p:nvSpPr>
          <p:cNvPr id="4" name="Content Placeholder 2"/>
          <p:cNvSpPr txBox="1">
            <a:spLocks/>
          </p:cNvSpPr>
          <p:nvPr/>
        </p:nvSpPr>
        <p:spPr>
          <a:xfrm>
            <a:off x="838200" y="231648"/>
            <a:ext cx="10515600" cy="644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u="sng" dirty="0" smtClean="0">
                <a:latin typeface="Arial Black" panose="020B0A04020102020204" pitchFamily="34" charset="0"/>
              </a:rPr>
              <a:t>Start-Up</a:t>
            </a:r>
          </a:p>
          <a:p>
            <a:pPr marL="0" indent="0" algn="ctr">
              <a:buFont typeface="Arial" panose="020B0604020202020204" pitchFamily="34" charset="0"/>
              <a:buNone/>
            </a:pPr>
            <a:r>
              <a:rPr lang="en-US" sz="3200" dirty="0" smtClean="0">
                <a:latin typeface="Arial Black" panose="020B0A04020102020204" pitchFamily="34" charset="0"/>
              </a:rPr>
              <a:t>Complete the “I plan to” portion of your checklist for today.</a:t>
            </a:r>
          </a:p>
          <a:p>
            <a:pPr marL="0" indent="0" algn="ctr">
              <a:buFont typeface="Arial" panose="020B0604020202020204" pitchFamily="34" charset="0"/>
              <a:buNone/>
            </a:pPr>
            <a:r>
              <a:rPr lang="en-US" sz="3200" u="sng" dirty="0" smtClean="0">
                <a:latin typeface="Arial Black" panose="020B0A04020102020204" pitchFamily="34" charset="0"/>
              </a:rPr>
              <a:t>Today’s Goals</a:t>
            </a:r>
          </a:p>
          <a:p>
            <a:pPr marL="0" indent="0" algn="ctr">
              <a:buFont typeface="Arial" panose="020B0604020202020204" pitchFamily="34" charset="0"/>
              <a:buNone/>
            </a:pPr>
            <a:r>
              <a:rPr lang="en-US" sz="3200" dirty="0" smtClean="0">
                <a:latin typeface="Arial Black" panose="020B0A04020102020204" pitchFamily="34" charset="0"/>
              </a:rPr>
              <a:t>1- Report your choice of project and your choices of “you choose” elements to Mr. McElroy.</a:t>
            </a:r>
          </a:p>
          <a:p>
            <a:pPr marL="0" indent="0" algn="ctr">
              <a:buFont typeface="Arial" panose="020B0604020202020204" pitchFamily="34" charset="0"/>
              <a:buNone/>
            </a:pPr>
            <a:r>
              <a:rPr lang="en-US" sz="3200" dirty="0" smtClean="0">
                <a:latin typeface="Arial Black" panose="020B0A04020102020204" pitchFamily="34" charset="0"/>
              </a:rPr>
              <a:t>2- Complete at least 2 elements of your project.</a:t>
            </a:r>
          </a:p>
          <a:p>
            <a:pPr marL="0" indent="0" algn="ctr">
              <a:buFont typeface="Arial" panose="020B0604020202020204" pitchFamily="34" charset="0"/>
              <a:buNone/>
            </a:pPr>
            <a:r>
              <a:rPr lang="en-US" sz="3200" u="sng" dirty="0" smtClean="0">
                <a:latin typeface="Arial Black" panose="020B0A04020102020204" pitchFamily="34" charset="0"/>
              </a:rPr>
              <a:t>Exit Ticket</a:t>
            </a:r>
          </a:p>
          <a:p>
            <a:pPr marL="0" indent="0" algn="ctr">
              <a:buFont typeface="Arial" panose="020B0604020202020204" pitchFamily="34" charset="0"/>
              <a:buNone/>
            </a:pPr>
            <a:r>
              <a:rPr lang="en-US" sz="3200" dirty="0" smtClean="0">
                <a:latin typeface="Arial Black" panose="020B0A04020102020204" pitchFamily="34" charset="0"/>
              </a:rPr>
              <a:t>Complete the “I finished” portion of your checklist and get it initialed.</a:t>
            </a:r>
          </a:p>
          <a:p>
            <a:pPr marL="0" indent="0" algn="ctr">
              <a:buFont typeface="Arial" panose="020B0604020202020204" pitchFamily="34" charset="0"/>
              <a:buNone/>
            </a:pPr>
            <a:endParaRPr lang="en-US" sz="3200" dirty="0">
              <a:latin typeface="Arial Black" panose="020B0A04020102020204" pitchFamily="34" charset="0"/>
            </a:endParaRPr>
          </a:p>
        </p:txBody>
      </p:sp>
      <p:sp>
        <p:nvSpPr>
          <p:cNvPr id="6" name="TextBox 5"/>
          <p:cNvSpPr txBox="1"/>
          <p:nvPr/>
        </p:nvSpPr>
        <p:spPr>
          <a:xfrm>
            <a:off x="10271452" y="365125"/>
            <a:ext cx="1082348" cy="369332"/>
          </a:xfrm>
          <a:prstGeom prst="rect">
            <a:avLst/>
          </a:prstGeom>
          <a:noFill/>
        </p:spPr>
        <p:txBody>
          <a:bodyPr wrap="none" rtlCol="0">
            <a:spAutoFit/>
          </a:bodyPr>
          <a:lstStyle/>
          <a:p>
            <a:r>
              <a:rPr lang="en-US" dirty="0" smtClean="0">
                <a:latin typeface="Arial Black" panose="020B0A04020102020204" pitchFamily="34" charset="0"/>
              </a:rPr>
              <a:t>5/24/18</a:t>
            </a:r>
            <a:endParaRPr lang="en-US" dirty="0">
              <a:latin typeface="Arial Black" panose="020B0A04020102020204" pitchFamily="34" charset="0"/>
            </a:endParaRPr>
          </a:p>
        </p:txBody>
      </p:sp>
    </p:spTree>
    <p:extLst>
      <p:ext uri="{BB962C8B-B14F-4D97-AF65-F5344CB8AC3E}">
        <p14:creationId xmlns:p14="http://schemas.microsoft.com/office/powerpoint/2010/main" val="46933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6992"/>
            <a:ext cx="10515600" cy="6132576"/>
          </a:xfrm>
        </p:spPr>
        <p:txBody>
          <a:bodyPr>
            <a:normAutofit fontScale="77500" lnSpcReduction="20000"/>
          </a:bodyPr>
          <a:lstStyle/>
          <a:p>
            <a:pPr marL="0" indent="0" algn="ctr">
              <a:buNone/>
            </a:pPr>
            <a:r>
              <a:rPr lang="en-US" sz="8000" dirty="0" smtClean="0">
                <a:latin typeface="Arial Black" panose="020B0A04020102020204" pitchFamily="34" charset="0"/>
              </a:rPr>
              <a:t>FINAL EXAM</a:t>
            </a:r>
          </a:p>
          <a:p>
            <a:pPr marL="0" indent="0" algn="ctr">
              <a:buNone/>
            </a:pPr>
            <a:r>
              <a:rPr lang="en-US" sz="8000" dirty="0" smtClean="0">
                <a:latin typeface="Arial Black" panose="020B0A04020102020204" pitchFamily="34" charset="0"/>
              </a:rPr>
              <a:t>REVIEW</a:t>
            </a:r>
          </a:p>
          <a:p>
            <a:pPr marL="0" indent="0" algn="ctr">
              <a:buNone/>
            </a:pPr>
            <a:r>
              <a:rPr lang="en-US" sz="8000" dirty="0" smtClean="0">
                <a:latin typeface="Arial Black" panose="020B0A04020102020204" pitchFamily="34" charset="0"/>
              </a:rPr>
              <a:t>DAY!</a:t>
            </a:r>
          </a:p>
          <a:p>
            <a:pPr marL="0" indent="0" algn="ctr">
              <a:buNone/>
            </a:pPr>
            <a:r>
              <a:rPr lang="en-US" sz="6000" dirty="0" smtClean="0">
                <a:latin typeface="Arial Black" panose="020B0A04020102020204" pitchFamily="34" charset="0"/>
              </a:rPr>
              <a:t>Remember, Tuesday is the LAST DAY to turn in late/missing assignments!</a:t>
            </a:r>
          </a:p>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NOTHING turned in after 2:51 on Tuesday will be graded! </a:t>
            </a:r>
            <a:endParaRPr lang="en-US" sz="6000" dirty="0">
              <a:latin typeface="Arial Black" panose="020B0A04020102020204" pitchFamily="34" charset="0"/>
            </a:endParaRPr>
          </a:p>
        </p:txBody>
      </p:sp>
      <p:sp>
        <p:nvSpPr>
          <p:cNvPr id="4" name="TextBox 3"/>
          <p:cNvSpPr txBox="1"/>
          <p:nvPr/>
        </p:nvSpPr>
        <p:spPr>
          <a:xfrm>
            <a:off x="10271452" y="365125"/>
            <a:ext cx="1082348" cy="369332"/>
          </a:xfrm>
          <a:prstGeom prst="rect">
            <a:avLst/>
          </a:prstGeom>
          <a:noFill/>
        </p:spPr>
        <p:txBody>
          <a:bodyPr wrap="none" rtlCol="0">
            <a:spAutoFit/>
          </a:bodyPr>
          <a:lstStyle/>
          <a:p>
            <a:r>
              <a:rPr lang="en-US" smtClean="0">
                <a:latin typeface="Arial Black" panose="020B0A04020102020204" pitchFamily="34" charset="0"/>
              </a:rPr>
              <a:t>5/25/18</a:t>
            </a:r>
            <a:endParaRPr lang="en-US" dirty="0">
              <a:latin typeface="Arial Black" panose="020B0A04020102020204" pitchFamily="34" charset="0"/>
            </a:endParaRPr>
          </a:p>
        </p:txBody>
      </p:sp>
    </p:spTree>
    <p:extLst>
      <p:ext uri="{BB962C8B-B14F-4D97-AF65-F5344CB8AC3E}">
        <p14:creationId xmlns:p14="http://schemas.microsoft.com/office/powerpoint/2010/main" val="2862643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362200" y="228600"/>
            <a:ext cx="7772400" cy="1143000"/>
          </a:xfrm>
        </p:spPr>
        <p:txBody>
          <a:bodyPr/>
          <a:lstStyle/>
          <a:p>
            <a:pPr algn="ctr" eaLnBrk="1" hangingPunct="1">
              <a:defRPr/>
            </a:pPr>
            <a:r>
              <a:rPr lang="en-US" sz="6000" b="1" dirty="0">
                <a:latin typeface="Arial Black" panose="020B0A04020102020204" pitchFamily="34" charset="0"/>
              </a:rPr>
              <a:t>Desegregation</a:t>
            </a:r>
          </a:p>
        </p:txBody>
      </p:sp>
      <p:sp>
        <p:nvSpPr>
          <p:cNvPr id="55299" name="Rectangle 3"/>
          <p:cNvSpPr>
            <a:spLocks noGrp="1" noChangeArrowheads="1"/>
          </p:cNvSpPr>
          <p:nvPr>
            <p:ph type="body" idx="1"/>
          </p:nvPr>
        </p:nvSpPr>
        <p:spPr>
          <a:xfrm>
            <a:off x="288099" y="1524000"/>
            <a:ext cx="7991605" cy="4876800"/>
          </a:xfrm>
        </p:spPr>
        <p:txBody>
          <a:bodyPr>
            <a:normAutofit/>
          </a:bodyPr>
          <a:lstStyle/>
          <a:p>
            <a:pPr eaLnBrk="1" hangingPunct="1">
              <a:lnSpc>
                <a:spcPct val="90000"/>
              </a:lnSpc>
            </a:pPr>
            <a:r>
              <a:rPr lang="en-US" altLang="en-US" sz="2600" dirty="0">
                <a:latin typeface="Arial Black" panose="020B0A04020102020204" pitchFamily="34" charset="0"/>
              </a:rPr>
              <a:t>A national and international call for desegregation of the South rang out and Blacks and Whites all over the country started putting pressure on governments to amend the segregation laws.</a:t>
            </a:r>
          </a:p>
          <a:p>
            <a:pPr eaLnBrk="1" hangingPunct="1">
              <a:lnSpc>
                <a:spcPct val="90000"/>
              </a:lnSpc>
            </a:pPr>
            <a:r>
              <a:rPr lang="en-US" altLang="en-US" sz="2600" dirty="0">
                <a:latin typeface="Arial Black" panose="020B0A04020102020204" pitchFamily="34" charset="0"/>
              </a:rPr>
              <a:t>Those individuals, both Black and White, who fought for Civil Rights were under constant attack from White Supremacists who were unwilling to accept Black Americans as equals</a:t>
            </a:r>
          </a:p>
          <a:p>
            <a:pPr eaLnBrk="1" hangingPunct="1">
              <a:lnSpc>
                <a:spcPct val="90000"/>
              </a:lnSpc>
            </a:pPr>
            <a:r>
              <a:rPr lang="en-US" altLang="en-US" sz="2600" dirty="0">
                <a:latin typeface="Arial Black" panose="020B0A04020102020204" pitchFamily="34" charset="0"/>
              </a:rPr>
              <a:t>Many freedom-fighters died for their efforts  </a:t>
            </a:r>
          </a:p>
        </p:txBody>
      </p:sp>
      <p:pic>
        <p:nvPicPr>
          <p:cNvPr id="55300" name="Picture 4" descr="TMB bus burn1961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788" y="1379537"/>
            <a:ext cx="33528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TMB Little 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413" y="4165948"/>
            <a:ext cx="35591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27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300"/>
                                        </p:tgtEl>
                                        <p:attrNameLst>
                                          <p:attrName>style.visibility</p:attrName>
                                        </p:attrNameLst>
                                      </p:cBhvr>
                                      <p:to>
                                        <p:strVal val="visible"/>
                                      </p:to>
                                    </p:set>
                                    <p:anim calcmode="lin" valueType="num">
                                      <p:cBhvr additive="base">
                                        <p:cTn id="25" dur="500" fill="hold"/>
                                        <p:tgtEl>
                                          <p:spTgt spid="55300"/>
                                        </p:tgtEl>
                                        <p:attrNameLst>
                                          <p:attrName>ppt_x</p:attrName>
                                        </p:attrNameLst>
                                      </p:cBhvr>
                                      <p:tavLst>
                                        <p:tav tm="0">
                                          <p:val>
                                            <p:strVal val="#ppt_x"/>
                                          </p:val>
                                        </p:tav>
                                        <p:tav tm="100000">
                                          <p:val>
                                            <p:strVal val="#ppt_x"/>
                                          </p:val>
                                        </p:tav>
                                      </p:tavLst>
                                    </p:anim>
                                    <p:anim calcmode="lin" valueType="num">
                                      <p:cBhvr additive="base">
                                        <p:cTn id="26" dur="500" fill="hold"/>
                                        <p:tgtEl>
                                          <p:spTgt spid="5530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301"/>
                                        </p:tgtEl>
                                        <p:attrNameLst>
                                          <p:attrName>style.visibility</p:attrName>
                                        </p:attrNameLst>
                                      </p:cBhvr>
                                      <p:to>
                                        <p:strVal val="visible"/>
                                      </p:to>
                                    </p:set>
                                    <p:anim calcmode="lin" valueType="num">
                                      <p:cBhvr additive="base">
                                        <p:cTn id="29" dur="500" fill="hold"/>
                                        <p:tgtEl>
                                          <p:spTgt spid="55301"/>
                                        </p:tgtEl>
                                        <p:attrNameLst>
                                          <p:attrName>ppt_x</p:attrName>
                                        </p:attrNameLst>
                                      </p:cBhvr>
                                      <p:tavLst>
                                        <p:tav tm="0">
                                          <p:val>
                                            <p:strVal val="#ppt_x"/>
                                          </p:val>
                                        </p:tav>
                                        <p:tav tm="100000">
                                          <p:val>
                                            <p:strVal val="#ppt_x"/>
                                          </p:val>
                                        </p:tav>
                                      </p:tavLst>
                                    </p:anim>
                                    <p:anim calcmode="lin" valueType="num">
                                      <p:cBhvr additive="base">
                                        <p:cTn id="30"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defRPr/>
            </a:pPr>
            <a:r>
              <a:rPr lang="en-US" sz="5400" b="1" u="sng" dirty="0">
                <a:latin typeface="Arial Black" panose="020B0A04020102020204" pitchFamily="34" charset="0"/>
              </a:rPr>
              <a:t>To Kill a Mockingbird</a:t>
            </a:r>
          </a:p>
        </p:txBody>
      </p:sp>
      <p:sp>
        <p:nvSpPr>
          <p:cNvPr id="56323" name="Rectangle 3"/>
          <p:cNvSpPr>
            <a:spLocks noGrp="1" noChangeArrowheads="1"/>
          </p:cNvSpPr>
          <p:nvPr>
            <p:ph type="body" idx="1"/>
          </p:nvPr>
        </p:nvSpPr>
        <p:spPr>
          <a:xfrm>
            <a:off x="4083485" y="1752600"/>
            <a:ext cx="7878871" cy="4648200"/>
          </a:xfrm>
        </p:spPr>
        <p:txBody>
          <a:bodyPr>
            <a:normAutofit/>
          </a:bodyPr>
          <a:lstStyle/>
          <a:p>
            <a:pPr eaLnBrk="1" hangingPunct="1">
              <a:lnSpc>
                <a:spcPct val="90000"/>
              </a:lnSpc>
            </a:pPr>
            <a:r>
              <a:rPr lang="en-US" altLang="en-US" dirty="0">
                <a:latin typeface="Arial Black" panose="020B0A04020102020204" pitchFamily="34" charset="0"/>
              </a:rPr>
              <a:t>In the Fall of 1960, in the middle of the Civil Rights Movement, </a:t>
            </a:r>
            <a:r>
              <a:rPr lang="en-US" altLang="en-US" i="1" dirty="0">
                <a:latin typeface="Arial Black" panose="020B0A04020102020204" pitchFamily="34" charset="0"/>
              </a:rPr>
              <a:t>To Kill a Mockingbird</a:t>
            </a:r>
            <a:r>
              <a:rPr lang="en-US" altLang="en-US" dirty="0">
                <a:latin typeface="Arial Black" panose="020B0A04020102020204" pitchFamily="34" charset="0"/>
              </a:rPr>
              <a:t> was published.</a:t>
            </a:r>
          </a:p>
          <a:p>
            <a:pPr eaLnBrk="1" hangingPunct="1">
              <a:lnSpc>
                <a:spcPct val="90000"/>
              </a:lnSpc>
            </a:pPr>
            <a:r>
              <a:rPr lang="en-US" altLang="en-US" dirty="0">
                <a:latin typeface="Arial Black" panose="020B0A04020102020204" pitchFamily="34" charset="0"/>
              </a:rPr>
              <a:t>It shot to the top of the New York Times best seller list.  </a:t>
            </a:r>
          </a:p>
          <a:p>
            <a:pPr eaLnBrk="1" hangingPunct="1">
              <a:lnSpc>
                <a:spcPct val="90000"/>
              </a:lnSpc>
            </a:pPr>
            <a:r>
              <a:rPr lang="en-US" altLang="en-US" dirty="0">
                <a:latin typeface="Arial Black" panose="020B0A04020102020204" pitchFamily="34" charset="0"/>
              </a:rPr>
              <a:t>A country was finally ready to listen to the story of segregation and open their minds to the possibility of an America where Whites and Blacks could live together as equals.</a:t>
            </a:r>
          </a:p>
        </p:txBody>
      </p:sp>
      <p:pic>
        <p:nvPicPr>
          <p:cNvPr id="56324" name="Picture 4" descr="TMB book 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23" y="1752600"/>
            <a:ext cx="3644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9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4"/>
                                        </p:tgtEl>
                                        <p:attrNameLst>
                                          <p:attrName>style.visibility</p:attrName>
                                        </p:attrNameLst>
                                      </p:cBhvr>
                                      <p:to>
                                        <p:strVal val="visible"/>
                                      </p:to>
                                    </p:set>
                                    <p:anim calcmode="lin" valueType="num">
                                      <p:cBhvr additive="base">
                                        <p:cTn id="25" dur="500" fill="hold"/>
                                        <p:tgtEl>
                                          <p:spTgt spid="56324"/>
                                        </p:tgtEl>
                                        <p:attrNameLst>
                                          <p:attrName>ppt_x</p:attrName>
                                        </p:attrNameLst>
                                      </p:cBhvr>
                                      <p:tavLst>
                                        <p:tav tm="0">
                                          <p:val>
                                            <p:strVal val="#ppt_x"/>
                                          </p:val>
                                        </p:tav>
                                        <p:tav tm="100000">
                                          <p:val>
                                            <p:strVal val="#ppt_x"/>
                                          </p:val>
                                        </p:tav>
                                      </p:tavLst>
                                    </p:anim>
                                    <p:anim calcmode="lin" valueType="num">
                                      <p:cBhvr additive="base">
                                        <p:cTn id="26"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Exit Ticket</a:t>
            </a:r>
          </a:p>
        </p:txBody>
      </p:sp>
      <p:sp>
        <p:nvSpPr>
          <p:cNvPr id="5" name="Content Placeholder 4"/>
          <p:cNvSpPr>
            <a:spLocks noGrp="1"/>
          </p:cNvSpPr>
          <p:nvPr>
            <p:ph idx="1"/>
          </p:nvPr>
        </p:nvSpPr>
        <p:spPr>
          <a:xfrm>
            <a:off x="838200" y="989555"/>
            <a:ext cx="10515600" cy="5187407"/>
          </a:xfrm>
        </p:spPr>
        <p:txBody>
          <a:bodyPr>
            <a:normAutofit fontScale="92500" lnSpcReduction="10000"/>
          </a:bodyPr>
          <a:lstStyle/>
          <a:p>
            <a:pPr marL="0" indent="0" algn="ctr">
              <a:buNone/>
            </a:pPr>
            <a:r>
              <a:rPr lang="en-US" dirty="0">
                <a:latin typeface="Arial Black" panose="020B0A04020102020204" pitchFamily="34" charset="0"/>
              </a:rPr>
              <a:t>Now write about the following:</a:t>
            </a:r>
          </a:p>
          <a:p>
            <a:pPr marL="0" indent="0" algn="ctr">
              <a:buNone/>
            </a:pPr>
            <a:endParaRPr lang="en-US" sz="2200" dirty="0">
              <a:latin typeface="Arial Black" panose="020B0A04020102020204" pitchFamily="34" charset="0"/>
            </a:endParaRPr>
          </a:p>
          <a:p>
            <a:pPr marL="0" indent="0" algn="ctr">
              <a:buNone/>
            </a:pPr>
            <a:r>
              <a:rPr lang="en-US" sz="3600" dirty="0">
                <a:latin typeface="Arial Black" panose="020B0A04020102020204" pitchFamily="34" charset="0"/>
              </a:rPr>
              <a:t>Choose one item from this short list of historical terms with which you were NOT familiar:</a:t>
            </a:r>
          </a:p>
          <a:p>
            <a:pPr marL="0" indent="0" algn="ctr">
              <a:buNone/>
            </a:pPr>
            <a:r>
              <a:rPr lang="en-US" i="1" dirty="0">
                <a:latin typeface="Arial Black" panose="020B0A04020102020204" pitchFamily="34" charset="0"/>
              </a:rPr>
              <a:t>Jim Crow Laws, KKK, Segregation/Desegregation, </a:t>
            </a:r>
          </a:p>
          <a:p>
            <a:pPr marL="0" indent="0" algn="ctr">
              <a:buNone/>
            </a:pPr>
            <a:r>
              <a:rPr lang="en-US" i="1" dirty="0">
                <a:latin typeface="Arial Black" panose="020B0A04020102020204" pitchFamily="34" charset="0"/>
              </a:rPr>
              <a:t>The Great Depression, The Scottsboro Boys, </a:t>
            </a:r>
          </a:p>
          <a:p>
            <a:pPr marL="0" indent="0" algn="ctr">
              <a:buNone/>
            </a:pPr>
            <a:r>
              <a:rPr lang="en-US" i="1" dirty="0">
                <a:latin typeface="Arial Black" panose="020B0A04020102020204" pitchFamily="34" charset="0"/>
              </a:rPr>
              <a:t>Brown vs. The Board of Education</a:t>
            </a:r>
          </a:p>
          <a:p>
            <a:pPr marL="0" indent="0" algn="ctr">
              <a:buNone/>
            </a:pPr>
            <a:r>
              <a:rPr lang="en-US" sz="3600" dirty="0">
                <a:latin typeface="Arial Black" panose="020B0A04020102020204" pitchFamily="34" charset="0"/>
              </a:rPr>
              <a:t>Now that we have reviewed them, in your own words, define the term you chose and explain it’s significance in American history.</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a:latin typeface="Arial Black" panose="020B0A04020102020204" pitchFamily="34" charset="0"/>
              </a:rPr>
              <a:t>4/13/18</a:t>
            </a:r>
          </a:p>
        </p:txBody>
      </p:sp>
    </p:spTree>
    <p:extLst>
      <p:ext uri="{BB962C8B-B14F-4D97-AF65-F5344CB8AC3E}">
        <p14:creationId xmlns:p14="http://schemas.microsoft.com/office/powerpoint/2010/main" val="3106555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smtClean="0">
                <a:latin typeface="Arial Black" panose="020B0A04020102020204" pitchFamily="34" charset="0"/>
              </a:rPr>
              <a:t>In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After our discussion last Friday about the historical context, what do you think the setting of the novel will be?</a:t>
            </a:r>
          </a:p>
          <a:p>
            <a:pPr marL="0" indent="0" algn="ctr">
              <a:buNone/>
            </a:pPr>
            <a:r>
              <a:rPr lang="en-US" sz="3600" dirty="0" smtClean="0">
                <a:latin typeface="Arial Black" panose="020B0A04020102020204" pitchFamily="34" charset="0"/>
              </a:rPr>
              <a:t>How do you think the great depression might affect the characters in the novel?</a:t>
            </a:r>
          </a:p>
          <a:p>
            <a:pPr marL="0" indent="0" algn="ctr">
              <a:buNone/>
            </a:pPr>
            <a:r>
              <a:rPr lang="en-US" sz="3600" dirty="0" smtClean="0">
                <a:latin typeface="Arial Black" panose="020B0A04020102020204" pitchFamily="34" charset="0"/>
              </a:rPr>
              <a:t>What do you think their attitudes towards black people might be?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a:latin typeface="Arial Black" panose="020B0A04020102020204" pitchFamily="34" charset="0"/>
              </a:rPr>
              <a:t>4/16/18</a:t>
            </a:r>
          </a:p>
        </p:txBody>
      </p:sp>
    </p:spTree>
    <p:extLst>
      <p:ext uri="{BB962C8B-B14F-4D97-AF65-F5344CB8AC3E}">
        <p14:creationId xmlns:p14="http://schemas.microsoft.com/office/powerpoint/2010/main" val="99408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fontScale="92500" lnSpcReduction="1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a:latin typeface="Arial Black" panose="020B0A04020102020204" pitchFamily="34" charset="0"/>
            </a:endParaRPr>
          </a:p>
          <a:p>
            <a:pPr marL="0" indent="0" algn="ctr">
              <a:buNone/>
            </a:pPr>
            <a:r>
              <a:rPr lang="en-US" sz="4000" dirty="0">
                <a:latin typeface="Arial Black" panose="020B0A04020102020204" pitchFamily="34" charset="0"/>
              </a:rPr>
              <a:t>After our discussion last Friday about the historical context, what do you think the setting of the novel will be?</a:t>
            </a:r>
          </a:p>
          <a:p>
            <a:pPr marL="0" indent="0" algn="ctr">
              <a:buNone/>
            </a:pPr>
            <a:r>
              <a:rPr lang="en-US" sz="4000" dirty="0">
                <a:latin typeface="Arial Black" panose="020B0A04020102020204" pitchFamily="34" charset="0"/>
              </a:rPr>
              <a:t>How do you think the great depression might affect the characters in the novel?</a:t>
            </a:r>
          </a:p>
          <a:p>
            <a:pPr marL="0" indent="0" algn="ctr">
              <a:buNone/>
            </a:pPr>
            <a:r>
              <a:rPr lang="en-US" sz="4000" dirty="0">
                <a:latin typeface="Arial Black" panose="020B0A04020102020204" pitchFamily="34" charset="0"/>
              </a:rPr>
              <a:t>What do you think their attitudes towards black people might be?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a:latin typeface="Arial Black" panose="020B0A04020102020204" pitchFamily="34" charset="0"/>
              </a:rPr>
              <a:t>4/16/18</a:t>
            </a:r>
          </a:p>
        </p:txBody>
      </p:sp>
    </p:spTree>
    <p:extLst>
      <p:ext uri="{BB962C8B-B14F-4D97-AF65-F5344CB8AC3E}">
        <p14:creationId xmlns:p14="http://schemas.microsoft.com/office/powerpoint/2010/main" val="2460522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76567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Objective</a:t>
            </a: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the first chapter of a novel to identify details that establish point of view, character, and setting.</a:t>
            </a:r>
          </a:p>
          <a:p>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413108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p:txBody>
          <a:bodyPr/>
          <a:lstStyle/>
          <a:p>
            <a:pPr algn="ctr"/>
            <a:r>
              <a:rPr lang="en-US" dirty="0">
                <a:latin typeface="Arial Black" panose="020B0A04020102020204" pitchFamily="34" charset="0"/>
              </a:rPr>
              <a:t>As We Read…</a:t>
            </a: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p:txBody>
          <a:bodyPr>
            <a:normAutofit/>
          </a:bodyPr>
          <a:lstStyle/>
          <a:p>
            <a:r>
              <a:rPr lang="en-US" dirty="0" smtClean="0">
                <a:latin typeface="Arial Black" panose="020B0A04020102020204" pitchFamily="34" charset="0"/>
              </a:rPr>
              <a:t>Note any words </a:t>
            </a:r>
            <a:r>
              <a:rPr lang="en-US" dirty="0">
                <a:latin typeface="Arial Black" panose="020B0A04020102020204" pitchFamily="34" charset="0"/>
              </a:rPr>
              <a:t>and phrases that give you clues about the narrator’s personality and establish her voice.</a:t>
            </a:r>
          </a:p>
          <a:p>
            <a:r>
              <a:rPr lang="en-US" dirty="0" smtClean="0">
                <a:latin typeface="Arial Black" panose="020B0A04020102020204" pitchFamily="34" charset="0"/>
              </a:rPr>
              <a:t>Look for </a:t>
            </a:r>
            <a:r>
              <a:rPr lang="en-US" dirty="0">
                <a:latin typeface="Arial Black" panose="020B0A04020102020204" pitchFamily="34" charset="0"/>
              </a:rPr>
              <a:t>unknown words and phrases. Try to determine the meaning of the words by using context clues, word parts, or a dictionary.</a:t>
            </a:r>
          </a:p>
          <a:p>
            <a:r>
              <a:rPr lang="en-US" dirty="0" smtClean="0">
                <a:latin typeface="Arial Black" panose="020B0A04020102020204" pitchFamily="34" charset="0"/>
              </a:rPr>
              <a:t>Note </a:t>
            </a:r>
            <a:r>
              <a:rPr lang="en-US" dirty="0">
                <a:latin typeface="Arial Black" panose="020B0A04020102020204" pitchFamily="34" charset="0"/>
              </a:rPr>
              <a:t>the names of characters who are related to the narrator as well as the words that tell you how they are related.</a:t>
            </a:r>
          </a:p>
          <a:p>
            <a:endParaRPr lang="en-US" dirty="0"/>
          </a:p>
          <a:p>
            <a:endParaRPr lang="en-US" dirty="0"/>
          </a:p>
        </p:txBody>
      </p:sp>
    </p:spTree>
    <p:extLst>
      <p:ext uri="{BB962C8B-B14F-4D97-AF65-F5344CB8AC3E}">
        <p14:creationId xmlns:p14="http://schemas.microsoft.com/office/powerpoint/2010/main" val="14049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19400" y="304800"/>
            <a:ext cx="6477000" cy="1143000"/>
          </a:xfrm>
        </p:spPr>
        <p:txBody>
          <a:bodyPr/>
          <a:lstStyle/>
          <a:p>
            <a:pPr eaLnBrk="1" hangingPunct="1">
              <a:defRPr/>
            </a:pPr>
            <a:r>
              <a:rPr lang="en-US" sz="4800" b="1" dirty="0">
                <a:latin typeface="Arial Black" panose="020B0A04020102020204" pitchFamily="34" charset="0"/>
              </a:rPr>
              <a:t>“Jim Crow” Laws</a:t>
            </a:r>
          </a:p>
        </p:txBody>
      </p:sp>
      <p:sp>
        <p:nvSpPr>
          <p:cNvPr id="32771" name="Rectangle 3"/>
          <p:cNvSpPr>
            <a:spLocks noGrp="1" noChangeArrowheads="1"/>
          </p:cNvSpPr>
          <p:nvPr>
            <p:ph type="body" sz="half" idx="1"/>
          </p:nvPr>
        </p:nvSpPr>
        <p:spPr>
          <a:xfrm>
            <a:off x="4822521" y="1371600"/>
            <a:ext cx="6976997" cy="2971800"/>
          </a:xfrm>
        </p:spPr>
        <p:txBody>
          <a:bodyPr/>
          <a:lstStyle/>
          <a:p>
            <a:pPr eaLnBrk="1" hangingPunct="1">
              <a:lnSpc>
                <a:spcPct val="90000"/>
              </a:lnSpc>
            </a:pPr>
            <a:r>
              <a:rPr lang="en-US" altLang="en-US" sz="2400" dirty="0">
                <a:latin typeface="Arial Black" panose="020B0A04020102020204" pitchFamily="34" charset="0"/>
              </a:rPr>
              <a:t>From the 1880s to the 1960s most states enforced segregation through the “Jim Crow” laws named after a black-faced character in minstrel shows.</a:t>
            </a:r>
          </a:p>
        </p:txBody>
      </p:sp>
      <p:sp>
        <p:nvSpPr>
          <p:cNvPr id="32772" name="Rectangle 4"/>
          <p:cNvSpPr>
            <a:spLocks noGrp="1" noChangeArrowheads="1"/>
          </p:cNvSpPr>
          <p:nvPr>
            <p:ph type="body" sz="half" idx="2"/>
          </p:nvPr>
        </p:nvSpPr>
        <p:spPr>
          <a:xfrm>
            <a:off x="4822521" y="4229100"/>
            <a:ext cx="6638795" cy="2362200"/>
          </a:xfrm>
        </p:spPr>
        <p:txBody>
          <a:bodyPr>
            <a:normAutofit/>
          </a:bodyPr>
          <a:lstStyle/>
          <a:p>
            <a:pPr eaLnBrk="1" hangingPunct="1">
              <a:lnSpc>
                <a:spcPct val="90000"/>
              </a:lnSpc>
            </a:pPr>
            <a:r>
              <a:rPr lang="en-US" altLang="en-US" sz="2400" dirty="0">
                <a:latin typeface="Arial Black" panose="020B0A04020102020204" pitchFamily="34" charset="0"/>
              </a:rPr>
              <a:t>Through these laws legal punishments could be imposed on people for having contact with members of another race.</a:t>
            </a:r>
          </a:p>
        </p:txBody>
      </p:sp>
      <p:pic>
        <p:nvPicPr>
          <p:cNvPr id="32773" name="Picture 5" descr="TMB jimc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23" y="1600200"/>
            <a:ext cx="388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969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0-#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0" end="0"/>
                                            </p:txEl>
                                          </p:spTgt>
                                        </p:tgtEl>
                                        <p:attrNameLst>
                                          <p:attrName>style.visibility</p:attrName>
                                        </p:attrNameLst>
                                      </p:cBhvr>
                                      <p:to>
                                        <p:strVal val="visible"/>
                                      </p:to>
                                    </p:set>
                                    <p:anim calcmode="lin" valueType="num">
                                      <p:cBhvr additive="base">
                                        <p:cTn id="19"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2">
                                            <p:txEl>
                                              <p:pRg st="0" end="0"/>
                                            </p:txEl>
                                          </p:spTgt>
                                        </p:tgtEl>
                                        <p:attrNameLst>
                                          <p:attrName>style.visibility</p:attrName>
                                        </p:attrNameLst>
                                      </p:cBhvr>
                                      <p:to>
                                        <p:strVal val="visible"/>
                                      </p:to>
                                    </p:set>
                                    <p:anim calcmode="lin" valueType="num">
                                      <p:cBhvr additive="base">
                                        <p:cTn id="25"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Vocabulary for Chapters 1-5</a:t>
            </a:r>
          </a:p>
          <a:p>
            <a:pPr marL="0" indent="0" algn="ctr">
              <a:buNone/>
            </a:pPr>
            <a:r>
              <a:rPr lang="en-US" sz="4000" dirty="0" smtClean="0">
                <a:latin typeface="Arial Black" panose="020B0A04020102020204" pitchFamily="34" charset="0"/>
              </a:rPr>
              <a:t>DUE TOMORROW</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To Kill Questions for Chapter 1 in Google Classroom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DUE MONDAY</a:t>
            </a:r>
            <a:endParaRPr lang="en-US" sz="3600" dirty="0">
              <a:latin typeface="Arial Black" panose="020B0A04020102020204" pitchFamily="34" charset="0"/>
            </a:endParaRPr>
          </a:p>
          <a:p>
            <a:pPr lvl="1"/>
            <a:endParaRPr lang="en-US" sz="36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927548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Write a short description of the character of Scout.</a:t>
            </a:r>
          </a:p>
          <a:p>
            <a:pPr marL="0" indent="0" algn="ctr">
              <a:buNone/>
            </a:pPr>
            <a:r>
              <a:rPr lang="en-US" sz="3200" dirty="0" smtClean="0">
                <a:latin typeface="Arial Black" panose="020B0A04020102020204" pitchFamily="34" charset="0"/>
              </a:rPr>
              <a:t>What do we know about her based on what we read today?</a:t>
            </a:r>
          </a:p>
          <a:p>
            <a:pPr marL="0" indent="0" algn="ctr">
              <a:buNone/>
            </a:pPr>
            <a:endParaRPr lang="en-US" sz="3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4/16/18</a:t>
            </a:r>
            <a:endParaRPr lang="en-US" dirty="0">
              <a:latin typeface="Arial Black" panose="020B0A04020102020204" pitchFamily="34" charset="0"/>
            </a:endParaRPr>
          </a:p>
        </p:txBody>
      </p:sp>
    </p:spTree>
    <p:extLst>
      <p:ext uri="{BB962C8B-B14F-4D97-AF65-F5344CB8AC3E}">
        <p14:creationId xmlns:p14="http://schemas.microsoft.com/office/powerpoint/2010/main" val="27082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Based on yesterday’s reading, why do you think the people of Maycomb were not friendly with the Radley family?</a:t>
            </a:r>
          </a:p>
          <a:p>
            <a:pPr marL="0" indent="0" algn="ctr">
              <a:buNone/>
            </a:pPr>
            <a:r>
              <a:rPr lang="en-US" sz="3200" dirty="0" smtClean="0">
                <a:latin typeface="Arial Black" panose="020B0A04020102020204" pitchFamily="34" charset="0"/>
              </a:rPr>
              <a:t>What are some specific things the Radley’s did or did not do that made people wonder about them? </a:t>
            </a:r>
            <a:endParaRPr lang="en-US" sz="3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4/17/18</a:t>
            </a:r>
            <a:endParaRPr lang="en-US" dirty="0">
              <a:latin typeface="Arial Black" panose="020B0A04020102020204" pitchFamily="34" charset="0"/>
            </a:endParaRPr>
          </a:p>
        </p:txBody>
      </p:sp>
    </p:spTree>
    <p:extLst>
      <p:ext uri="{BB962C8B-B14F-4D97-AF65-F5344CB8AC3E}">
        <p14:creationId xmlns:p14="http://schemas.microsoft.com/office/powerpoint/2010/main" val="2553659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a:latin typeface="Arial Black" panose="020B0A04020102020204" pitchFamily="34" charset="0"/>
              </a:rPr>
              <a:t>Based on yesterday’s reading, why do you think the people of Maycomb were not friendly with the Radley family?</a:t>
            </a:r>
          </a:p>
          <a:p>
            <a:pPr marL="0" indent="0" algn="ctr">
              <a:buNone/>
            </a:pPr>
            <a:r>
              <a:rPr lang="en-US" sz="3200" dirty="0">
                <a:latin typeface="Arial Black" panose="020B0A04020102020204" pitchFamily="34" charset="0"/>
              </a:rPr>
              <a:t>What are some specific things the Radley’s did or did not do that made people wonder about them? </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4/17/18</a:t>
            </a:r>
            <a:endParaRPr lang="en-US" dirty="0">
              <a:latin typeface="Arial Black" panose="020B0A04020102020204" pitchFamily="34" charset="0"/>
            </a:endParaRPr>
          </a:p>
        </p:txBody>
      </p:sp>
    </p:spTree>
    <p:extLst>
      <p:ext uri="{BB962C8B-B14F-4D97-AF65-F5344CB8AC3E}">
        <p14:creationId xmlns:p14="http://schemas.microsoft.com/office/powerpoint/2010/main" val="2557112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29790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r>
              <a:rPr lang="en-US" sz="4800" dirty="0" smtClean="0">
                <a:latin typeface="Arial Black" panose="020B0A04020102020204" pitchFamily="34" charset="0"/>
              </a:rPr>
              <a:t>.</a:t>
            </a:r>
            <a:endParaRPr lang="en-US" sz="4800" dirty="0">
              <a:latin typeface="Arial Black" panose="020B0A04020102020204" pitchFamily="34" charset="0"/>
            </a:endParaRPr>
          </a:p>
        </p:txBody>
      </p:sp>
    </p:spTree>
    <p:extLst>
      <p:ext uri="{BB962C8B-B14F-4D97-AF65-F5344CB8AC3E}">
        <p14:creationId xmlns:p14="http://schemas.microsoft.com/office/powerpoint/2010/main" val="56257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p:txBody>
          <a:bodyPr/>
          <a:lstStyle/>
          <a:p>
            <a:pPr algn="ctr"/>
            <a:r>
              <a:rPr lang="en-US" dirty="0">
                <a:latin typeface="Arial Black" panose="020B0A04020102020204" pitchFamily="34" charset="0"/>
              </a:rPr>
              <a:t>As We Read…</a:t>
            </a: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p:txBody>
          <a:bodyPr>
            <a:normAutofit/>
          </a:bodyPr>
          <a:lstStyle/>
          <a:p>
            <a:r>
              <a:rPr lang="en-US" dirty="0" smtClean="0">
                <a:latin typeface="Arial Black" panose="020B0A04020102020204" pitchFamily="34" charset="0"/>
              </a:rPr>
              <a:t>Look at the conflict between Scout and Miss Caroline. </a:t>
            </a:r>
          </a:p>
          <a:p>
            <a:endParaRPr lang="en-US" dirty="0">
              <a:latin typeface="Arial Black" panose="020B0A04020102020204" pitchFamily="34" charset="0"/>
            </a:endParaRPr>
          </a:p>
          <a:p>
            <a:r>
              <a:rPr lang="en-US" dirty="0" smtClean="0">
                <a:latin typeface="Arial Black" panose="020B0A04020102020204" pitchFamily="34" charset="0"/>
              </a:rPr>
              <a:t>Find quotes that serve as evidence that Scout and Miss Caroline are </a:t>
            </a:r>
            <a:r>
              <a:rPr lang="en-US" dirty="0">
                <a:latin typeface="Arial Black" panose="020B0A04020102020204" pitchFamily="34" charset="0"/>
              </a:rPr>
              <a:t>both </a:t>
            </a:r>
            <a:r>
              <a:rPr lang="en-US" dirty="0" smtClean="0">
                <a:latin typeface="Arial Black" panose="020B0A04020102020204" pitchFamily="34" charset="0"/>
              </a:rPr>
              <a:t>“starting </a:t>
            </a:r>
            <a:r>
              <a:rPr lang="en-US" dirty="0">
                <a:latin typeface="Arial Black" panose="020B0A04020102020204" pitchFamily="34" charset="0"/>
              </a:rPr>
              <a:t>off on the wrong foot in every way.”</a:t>
            </a:r>
          </a:p>
          <a:p>
            <a:endParaRPr lang="en-US" dirty="0"/>
          </a:p>
        </p:txBody>
      </p:sp>
    </p:spTree>
    <p:extLst>
      <p:ext uri="{BB962C8B-B14F-4D97-AF65-F5344CB8AC3E}">
        <p14:creationId xmlns:p14="http://schemas.microsoft.com/office/powerpoint/2010/main" val="1746499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70000" lnSpcReduction="20000"/>
          </a:bodyPr>
          <a:lstStyle/>
          <a:p>
            <a:pPr marL="0" indent="0" algn="ctr">
              <a:buNone/>
            </a:pPr>
            <a:r>
              <a:rPr lang="en-US" sz="4800" dirty="0" smtClean="0">
                <a:latin typeface="Arial Black" panose="020B0A04020102020204" pitchFamily="34" charset="0"/>
              </a:rPr>
              <a:t>Read Chapter 3 in </a:t>
            </a:r>
          </a:p>
          <a:p>
            <a:pPr marL="0" indent="0" algn="ctr">
              <a:buNone/>
            </a:pPr>
            <a:r>
              <a:rPr lang="en-US" sz="6600" u="sng" dirty="0" smtClean="0">
                <a:latin typeface="Arial Black" panose="020B0A04020102020204" pitchFamily="34" charset="0"/>
              </a:rPr>
              <a:t>To Kill a Mockingbird</a:t>
            </a:r>
          </a:p>
          <a:p>
            <a:pPr marL="0" indent="0" algn="ctr">
              <a:buNone/>
            </a:pPr>
            <a:endParaRPr lang="en-US" sz="6600" u="sng"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1-3 in the Google Classroom Document “To Kill Questions Chapters 1-5”</a:t>
            </a:r>
          </a:p>
          <a:p>
            <a:pPr marL="0" indent="0" algn="ctr">
              <a:buNone/>
            </a:pPr>
            <a:r>
              <a:rPr lang="en-US" sz="4000" dirty="0" smtClean="0">
                <a:latin typeface="Arial Black" panose="020B0A04020102020204" pitchFamily="34" charset="0"/>
              </a:rPr>
              <a:t>DUE MONDAY 4/23</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Study vocabulary. There will be a quiz on Friday!</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094797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Much is said about Boo Radley in the second half of Chapter 1. </a:t>
            </a:r>
          </a:p>
          <a:p>
            <a:pPr marL="0" indent="0" algn="ctr">
              <a:buNone/>
            </a:pPr>
            <a:r>
              <a:rPr lang="en-US" sz="3600" dirty="0" smtClean="0">
                <a:latin typeface="Arial Black" panose="020B0A04020102020204" pitchFamily="34" charset="0"/>
              </a:rPr>
              <a:t>Give two examples of things that were said that you think are true and two examples of things you think are just rumors.</a:t>
            </a: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4/17/18</a:t>
            </a:r>
            <a:endParaRPr lang="en-US" dirty="0">
              <a:latin typeface="Arial Black" panose="020B0A04020102020204" pitchFamily="34" charset="0"/>
            </a:endParaRPr>
          </a:p>
        </p:txBody>
      </p:sp>
    </p:spTree>
    <p:extLst>
      <p:ext uri="{BB962C8B-B14F-4D97-AF65-F5344CB8AC3E}">
        <p14:creationId xmlns:p14="http://schemas.microsoft.com/office/powerpoint/2010/main" val="3086355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How does Atticus describe the </a:t>
            </a:r>
            <a:r>
              <a:rPr lang="en-US" sz="3600" dirty="0" err="1" smtClean="0">
                <a:latin typeface="Arial Black" panose="020B0A04020102020204" pitchFamily="34" charset="0"/>
              </a:rPr>
              <a:t>Ewell</a:t>
            </a:r>
            <a:r>
              <a:rPr lang="en-US" sz="3600" dirty="0" smtClean="0">
                <a:latin typeface="Arial Black" panose="020B0A04020102020204" pitchFamily="34" charset="0"/>
              </a:rPr>
              <a:t> family in Chapter 3 (40-41)? Give specific examples.</a:t>
            </a:r>
          </a:p>
          <a:p>
            <a:pPr marL="0" indent="0" algn="ctr">
              <a:buNone/>
            </a:pPr>
            <a:r>
              <a:rPr lang="en-US" sz="3600" dirty="0" smtClean="0">
                <a:latin typeface="Arial Black" panose="020B0A04020102020204" pitchFamily="34" charset="0"/>
              </a:rPr>
              <a:t>Why do you think he says that the </a:t>
            </a:r>
            <a:r>
              <a:rPr lang="en-US" sz="3600" dirty="0" err="1" smtClean="0">
                <a:latin typeface="Arial Black" panose="020B0A04020102020204" pitchFamily="34" charset="0"/>
              </a:rPr>
              <a:t>Ewells</a:t>
            </a:r>
            <a:r>
              <a:rPr lang="en-US" sz="3600" dirty="0" smtClean="0">
                <a:latin typeface="Arial Black" panose="020B0A04020102020204" pitchFamily="34" charset="0"/>
              </a:rPr>
              <a:t> are “members of an exclusive society made up of </a:t>
            </a:r>
            <a:r>
              <a:rPr lang="en-US" sz="3600" dirty="0" err="1" smtClean="0">
                <a:latin typeface="Arial Black" panose="020B0A04020102020204" pitchFamily="34" charset="0"/>
              </a:rPr>
              <a:t>Ewells</a:t>
            </a:r>
            <a:r>
              <a:rPr lang="en-US" sz="3600" dirty="0" smtClean="0">
                <a:latin typeface="Arial Black" panose="020B0A04020102020204" pitchFamily="34" charset="0"/>
              </a:rPr>
              <a: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4/18/18</a:t>
            </a:r>
            <a:endParaRPr lang="en-US" dirty="0">
              <a:latin typeface="Arial Black" panose="020B0A04020102020204" pitchFamily="34" charset="0"/>
            </a:endParaRPr>
          </a:p>
        </p:txBody>
      </p:sp>
    </p:spTree>
    <p:extLst>
      <p:ext uri="{BB962C8B-B14F-4D97-AF65-F5344CB8AC3E}">
        <p14:creationId xmlns:p14="http://schemas.microsoft.com/office/powerpoint/2010/main" val="590488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14800" y="0"/>
            <a:ext cx="4343400" cy="990600"/>
          </a:xfrm>
        </p:spPr>
        <p:txBody>
          <a:bodyPr/>
          <a:lstStyle/>
          <a:p>
            <a:pPr eaLnBrk="1" hangingPunct="1">
              <a:defRPr/>
            </a:pPr>
            <a:r>
              <a:rPr lang="en-US" sz="3600" b="1" dirty="0">
                <a:latin typeface="Arial Black" panose="020B0A04020102020204" pitchFamily="34" charset="0"/>
              </a:rPr>
              <a:t>Jim Crow Guide</a:t>
            </a:r>
          </a:p>
        </p:txBody>
      </p:sp>
      <p:sp>
        <p:nvSpPr>
          <p:cNvPr id="5123" name="Rectangle 4"/>
          <p:cNvSpPr>
            <a:spLocks noGrp="1" noChangeArrowheads="1"/>
          </p:cNvSpPr>
          <p:nvPr>
            <p:ph type="body" idx="1"/>
          </p:nvPr>
        </p:nvSpPr>
        <p:spPr>
          <a:xfrm>
            <a:off x="363255" y="901874"/>
            <a:ext cx="11373633" cy="5715000"/>
          </a:xfrm>
        </p:spPr>
        <p:txBody>
          <a:bodyPr>
            <a:noAutofit/>
          </a:bodyPr>
          <a:lstStyle/>
          <a:p>
            <a:pPr marL="0" indent="0">
              <a:buNone/>
            </a:pPr>
            <a:r>
              <a:rPr lang="en-US" altLang="en-US" dirty="0">
                <a:latin typeface="Arial Black" panose="020B0A04020102020204" pitchFamily="34" charset="0"/>
                <a:cs typeface="Times New Roman" panose="02020603050405020304" pitchFamily="18" charset="0"/>
              </a:rPr>
              <a:t>1.   </a:t>
            </a:r>
            <a:r>
              <a:rPr lang="en-US" altLang="en-US" sz="2600" b="1" dirty="0">
                <a:latin typeface="Arial Black" panose="020B0A04020102020204" pitchFamily="34" charset="0"/>
                <a:cs typeface="Times New Roman" panose="02020603050405020304" pitchFamily="18" charset="0"/>
              </a:rPr>
              <a:t>A Black male could not offer his hand (to shake hands) with a White male because it   implied being socially equal. Obviously, a Black male could not offer his hand or any other part of his body to a White woman, because he risked being accused of rape.</a:t>
            </a:r>
            <a:endParaRPr lang="en-US" altLang="en-US" sz="2600" dirty="0">
              <a:latin typeface="Arial Black" panose="020B0A04020102020204" pitchFamily="34" charset="0"/>
              <a:cs typeface="Times New Roman" panose="02020603050405020304" pitchFamily="18" charset="0"/>
            </a:endParaRPr>
          </a:p>
          <a:p>
            <a:pPr marL="0" indent="0">
              <a:buNone/>
            </a:pPr>
            <a:r>
              <a:rPr lang="en-US" altLang="en-US" sz="2600" b="1" dirty="0">
                <a:latin typeface="Arial Black" panose="020B0A04020102020204" pitchFamily="34" charset="0"/>
                <a:cs typeface="Times New Roman" panose="02020603050405020304" pitchFamily="18" charset="0"/>
              </a:rPr>
              <a:t>2. Blacks and Whites were not supposed to eat together. If they did eat together, Whites were to be served first, and some sort of partition was to be placed between them. </a:t>
            </a:r>
            <a:endParaRPr lang="en-US" altLang="en-US" sz="2600" dirty="0">
              <a:latin typeface="Arial Black" panose="020B0A04020102020204" pitchFamily="34" charset="0"/>
              <a:cs typeface="Times New Roman" panose="02020603050405020304" pitchFamily="18" charset="0"/>
            </a:endParaRPr>
          </a:p>
          <a:p>
            <a:pPr marL="0" indent="0">
              <a:buNone/>
            </a:pPr>
            <a:r>
              <a:rPr lang="en-US" altLang="en-US" sz="2600" b="1" dirty="0">
                <a:latin typeface="Arial Black" panose="020B0A04020102020204" pitchFamily="34" charset="0"/>
                <a:cs typeface="Times New Roman" panose="02020603050405020304" pitchFamily="18" charset="0"/>
              </a:rPr>
              <a:t>3.</a:t>
            </a:r>
            <a:r>
              <a:rPr lang="en-US" altLang="en-US" sz="2600" dirty="0">
                <a:latin typeface="Arial Black" panose="020B0A04020102020204" pitchFamily="34" charset="0"/>
                <a:cs typeface="Times New Roman" panose="02020603050405020304" pitchFamily="18" charset="0"/>
              </a:rPr>
              <a:t>  </a:t>
            </a:r>
            <a:r>
              <a:rPr lang="en-US" altLang="en-US" sz="2600" b="1" dirty="0">
                <a:latin typeface="Arial Black" panose="020B0A04020102020204" pitchFamily="34" charset="0"/>
                <a:cs typeface="Times New Roman" panose="02020603050405020304" pitchFamily="18" charset="0"/>
              </a:rPr>
              <a:t>Under no circumstance was a Black male to offer to light the cigarette of a White female -- that gesture implied intimacy. </a:t>
            </a:r>
            <a:endParaRPr lang="en-US" altLang="en-US" sz="2600" dirty="0">
              <a:latin typeface="Arial Black" panose="020B0A04020102020204" pitchFamily="34" charset="0"/>
              <a:cs typeface="Times New Roman" panose="02020603050405020304" pitchFamily="18" charset="0"/>
            </a:endParaRPr>
          </a:p>
          <a:p>
            <a:pPr marL="0" indent="0">
              <a:buNone/>
            </a:pPr>
            <a:r>
              <a:rPr lang="en-US" altLang="en-US" sz="2600" b="1" dirty="0">
                <a:latin typeface="Arial Black" panose="020B0A04020102020204" pitchFamily="34" charset="0"/>
                <a:cs typeface="Times New Roman" panose="02020603050405020304" pitchFamily="18" charset="0"/>
              </a:rPr>
              <a:t>4.</a:t>
            </a:r>
            <a:r>
              <a:rPr lang="en-US" altLang="en-US" sz="2600" dirty="0">
                <a:latin typeface="Arial Black" panose="020B0A04020102020204" pitchFamily="34" charset="0"/>
                <a:cs typeface="Times New Roman" panose="02020603050405020304" pitchFamily="18" charset="0"/>
              </a:rPr>
              <a:t>  </a:t>
            </a:r>
            <a:r>
              <a:rPr lang="en-US" altLang="en-US" sz="2600" b="1" dirty="0">
                <a:latin typeface="Arial Black" panose="020B0A04020102020204" pitchFamily="34" charset="0"/>
                <a:cs typeface="Times New Roman" panose="02020603050405020304" pitchFamily="18" charset="0"/>
              </a:rPr>
              <a:t>Blacks were not allowed to show public affection toward one another in public, especially kissing, because it offended Whites. </a:t>
            </a:r>
            <a:endParaRPr lang="en-US" altLang="en-US" sz="26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33701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How does Atticus describe the </a:t>
            </a:r>
            <a:r>
              <a:rPr lang="en-US" sz="3600" dirty="0" err="1">
                <a:latin typeface="Arial Black" panose="020B0A04020102020204" pitchFamily="34" charset="0"/>
              </a:rPr>
              <a:t>Ewell</a:t>
            </a:r>
            <a:r>
              <a:rPr lang="en-US" sz="3600" dirty="0">
                <a:latin typeface="Arial Black" panose="020B0A04020102020204" pitchFamily="34" charset="0"/>
              </a:rPr>
              <a:t> family in Chapter </a:t>
            </a:r>
            <a:r>
              <a:rPr lang="en-US" sz="3600" dirty="0" smtClean="0">
                <a:latin typeface="Arial Black" panose="020B0A04020102020204" pitchFamily="34" charset="0"/>
              </a:rPr>
              <a:t>3 (</a:t>
            </a:r>
            <a:r>
              <a:rPr lang="en-US" sz="3600" dirty="0">
                <a:latin typeface="Arial Black" panose="020B0A04020102020204" pitchFamily="34" charset="0"/>
              </a:rPr>
              <a:t>40-41)? Give specific examples.</a:t>
            </a:r>
          </a:p>
          <a:p>
            <a:pPr marL="0" indent="0" algn="ctr">
              <a:buNone/>
            </a:pPr>
            <a:r>
              <a:rPr lang="en-US" sz="3600" dirty="0">
                <a:latin typeface="Arial Black" panose="020B0A04020102020204" pitchFamily="34" charset="0"/>
              </a:rPr>
              <a:t>Why do you think he says that the </a:t>
            </a:r>
            <a:r>
              <a:rPr lang="en-US" sz="3600" dirty="0" err="1">
                <a:latin typeface="Arial Black" panose="020B0A04020102020204" pitchFamily="34" charset="0"/>
              </a:rPr>
              <a:t>Ewells</a:t>
            </a:r>
            <a:r>
              <a:rPr lang="en-US" sz="3600" dirty="0">
                <a:latin typeface="Arial Black" panose="020B0A04020102020204" pitchFamily="34" charset="0"/>
              </a:rPr>
              <a:t> are “members of an exclusive society made up of </a:t>
            </a:r>
            <a:r>
              <a:rPr lang="en-US" sz="3600" dirty="0" err="1">
                <a:latin typeface="Arial Black" panose="020B0A04020102020204" pitchFamily="34" charset="0"/>
              </a:rPr>
              <a:t>Ewells</a:t>
            </a:r>
            <a:r>
              <a:rPr lang="en-US" sz="3600" dirty="0">
                <a:latin typeface="Arial Black" panose="020B0A04020102020204" pitchFamily="34" charset="0"/>
              </a:rPr>
              <a:t>?”</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4/18/18</a:t>
            </a:r>
            <a:endParaRPr lang="en-US" dirty="0">
              <a:latin typeface="Arial Black" panose="020B0A04020102020204" pitchFamily="34" charset="0"/>
            </a:endParaRPr>
          </a:p>
        </p:txBody>
      </p:sp>
    </p:spTree>
    <p:extLst>
      <p:ext uri="{BB962C8B-B14F-4D97-AF65-F5344CB8AC3E}">
        <p14:creationId xmlns:p14="http://schemas.microsoft.com/office/powerpoint/2010/main" val="160828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056486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2174357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Finish Reading Chapter 4</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smtClean="0">
                <a:latin typeface="Arial Black" panose="020B0A04020102020204" pitchFamily="34" charset="0"/>
              </a:rPr>
              <a:t>1-4 </a:t>
            </a:r>
            <a:r>
              <a:rPr lang="en-US" sz="4000" dirty="0" smtClean="0">
                <a:latin typeface="Arial Black" panose="020B0A04020102020204" pitchFamily="34" charset="0"/>
              </a:rPr>
              <a:t>in the Google Classroom Document “To Kill Questions Chapters 1-5”</a:t>
            </a:r>
          </a:p>
          <a:p>
            <a:pPr marL="0" indent="0" algn="ctr">
              <a:buNone/>
            </a:pPr>
            <a:r>
              <a:rPr lang="en-US" sz="4000" dirty="0" smtClean="0">
                <a:latin typeface="Arial Black" panose="020B0A04020102020204" pitchFamily="34" charset="0"/>
              </a:rPr>
              <a:t>DUE MONDAY 4/23</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293596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did Scout find in the knot in the tree?</a:t>
            </a:r>
          </a:p>
          <a:p>
            <a:pPr marL="0" indent="0" algn="ctr">
              <a:buNone/>
            </a:pPr>
            <a:r>
              <a:rPr lang="en-US" sz="3200" dirty="0" smtClean="0">
                <a:latin typeface="Arial Black" panose="020B0A04020102020204" pitchFamily="34" charset="0"/>
              </a:rPr>
              <a:t>What did Scout and </a:t>
            </a:r>
            <a:r>
              <a:rPr lang="en-US" sz="3200" dirty="0" err="1" smtClean="0">
                <a:latin typeface="Arial Black" panose="020B0A04020102020204" pitchFamily="34" charset="0"/>
              </a:rPr>
              <a:t>Jem</a:t>
            </a:r>
            <a:r>
              <a:rPr lang="en-US" sz="3200" dirty="0" smtClean="0">
                <a:latin typeface="Arial Black" panose="020B0A04020102020204" pitchFamily="34" charset="0"/>
              </a:rPr>
              <a:t> find the second time?</a:t>
            </a:r>
          </a:p>
          <a:p>
            <a:pPr marL="0" indent="0" algn="ctr">
              <a:buNone/>
            </a:pPr>
            <a:r>
              <a:rPr lang="en-US" sz="3200" dirty="0" smtClean="0">
                <a:latin typeface="Arial Black" panose="020B0A04020102020204" pitchFamily="34" charset="0"/>
              </a:rPr>
              <a:t>Where do you think those things came from and why would they be left there?</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4/18/18</a:t>
            </a:r>
            <a:endParaRPr lang="en-US" dirty="0">
              <a:latin typeface="Arial Black" panose="020B0A04020102020204" pitchFamily="34" charset="0"/>
            </a:endParaRPr>
          </a:p>
        </p:txBody>
      </p:sp>
    </p:spTree>
    <p:extLst>
      <p:ext uri="{BB962C8B-B14F-4D97-AF65-F5344CB8AC3E}">
        <p14:creationId xmlns:p14="http://schemas.microsoft.com/office/powerpoint/2010/main" val="3597290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At the end of Chapter 4, Scout says that there were two reasons why she wanted to stop playing “Boo Radley.”</a:t>
            </a:r>
          </a:p>
          <a:p>
            <a:pPr marL="0" indent="0" algn="ctr">
              <a:buNone/>
            </a:pPr>
            <a:r>
              <a:rPr lang="en-US" sz="3600" dirty="0" smtClean="0">
                <a:latin typeface="Arial Black" panose="020B0A04020102020204" pitchFamily="34" charset="0"/>
              </a:rPr>
              <a:t>What were they?</a:t>
            </a:r>
          </a:p>
          <a:p>
            <a:pPr marL="0" indent="0" algn="ctr">
              <a:buNone/>
            </a:pPr>
            <a:r>
              <a:rPr lang="en-US" sz="3600" dirty="0" smtClean="0">
                <a:latin typeface="Arial Black" panose="020B0A04020102020204" pitchFamily="34" charset="0"/>
              </a:rPr>
              <a:t>Which one of the two reasons would you say had more of an affect on her?</a:t>
            </a:r>
          </a:p>
          <a:p>
            <a:pPr marL="0" indent="0" algn="ctr">
              <a:buNone/>
            </a:pPr>
            <a:r>
              <a:rPr lang="en-US" sz="3600" dirty="0" smtClean="0">
                <a:latin typeface="Arial Black" panose="020B0A04020102020204" pitchFamily="34" charset="0"/>
              </a:rPr>
              <a:t>Do you think Atticus knew what they were playing?</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4/19/18</a:t>
            </a:r>
            <a:endParaRPr lang="en-US" dirty="0">
              <a:latin typeface="Arial Black" panose="020B0A04020102020204" pitchFamily="34" charset="0"/>
            </a:endParaRPr>
          </a:p>
        </p:txBody>
      </p:sp>
    </p:spTree>
    <p:extLst>
      <p:ext uri="{BB962C8B-B14F-4D97-AF65-F5344CB8AC3E}">
        <p14:creationId xmlns:p14="http://schemas.microsoft.com/office/powerpoint/2010/main" val="902403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At the end of Chapter 4, Scout says that there were two reasons why she wanted to stop playing “Boo Radley.”</a:t>
            </a:r>
          </a:p>
          <a:p>
            <a:pPr marL="0" indent="0" algn="ctr">
              <a:buNone/>
            </a:pPr>
            <a:r>
              <a:rPr lang="en-US" sz="3600" dirty="0">
                <a:latin typeface="Arial Black" panose="020B0A04020102020204" pitchFamily="34" charset="0"/>
              </a:rPr>
              <a:t>What were they?</a:t>
            </a:r>
          </a:p>
          <a:p>
            <a:pPr marL="0" indent="0" algn="ctr">
              <a:buNone/>
            </a:pPr>
            <a:r>
              <a:rPr lang="en-US" sz="3600" dirty="0">
                <a:latin typeface="Arial Black" panose="020B0A04020102020204" pitchFamily="34" charset="0"/>
              </a:rPr>
              <a:t>Which one of the two reasons would you say had more of an affect on her?</a:t>
            </a:r>
          </a:p>
          <a:p>
            <a:pPr marL="0" indent="0" algn="ctr">
              <a:buNone/>
            </a:pPr>
            <a:r>
              <a:rPr lang="en-US" sz="3600" dirty="0">
                <a:latin typeface="Arial Black" panose="020B0A04020102020204" pitchFamily="34" charset="0"/>
              </a:rPr>
              <a:t>Do you think Atticus knew what they were playing?</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4/19/18</a:t>
            </a:r>
            <a:endParaRPr lang="en-US" dirty="0">
              <a:latin typeface="Arial Black" panose="020B0A04020102020204" pitchFamily="34" charset="0"/>
            </a:endParaRPr>
          </a:p>
        </p:txBody>
      </p:sp>
    </p:spTree>
    <p:extLst>
      <p:ext uri="{BB962C8B-B14F-4D97-AF65-F5344CB8AC3E}">
        <p14:creationId xmlns:p14="http://schemas.microsoft.com/office/powerpoint/2010/main" val="3815950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090143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Review vocabulary from Chapters 1-5</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763362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13670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14800" y="0"/>
            <a:ext cx="4343400" cy="990600"/>
          </a:xfrm>
        </p:spPr>
        <p:txBody>
          <a:bodyPr/>
          <a:lstStyle/>
          <a:p>
            <a:pPr eaLnBrk="1" hangingPunct="1">
              <a:defRPr/>
            </a:pPr>
            <a:r>
              <a:rPr lang="en-US" sz="3600" b="1" dirty="0">
                <a:latin typeface="Arial Black" panose="020B0A04020102020204" pitchFamily="34" charset="0"/>
              </a:rPr>
              <a:t>Jim Crow Guide</a:t>
            </a:r>
          </a:p>
        </p:txBody>
      </p:sp>
      <p:sp>
        <p:nvSpPr>
          <p:cNvPr id="5123" name="Rectangle 4"/>
          <p:cNvSpPr>
            <a:spLocks noGrp="1" noChangeArrowheads="1"/>
          </p:cNvSpPr>
          <p:nvPr>
            <p:ph type="body" idx="1"/>
          </p:nvPr>
        </p:nvSpPr>
        <p:spPr>
          <a:xfrm>
            <a:off x="363255" y="901874"/>
            <a:ext cx="11373633" cy="5715000"/>
          </a:xfrm>
        </p:spPr>
        <p:txBody>
          <a:bodyPr>
            <a:noAutofit/>
          </a:bodyPr>
          <a:lstStyle/>
          <a:p>
            <a:pPr marL="0" indent="0">
              <a:buNone/>
            </a:pPr>
            <a:r>
              <a:rPr lang="en-US" altLang="en-US" dirty="0">
                <a:latin typeface="Arial Black" panose="020B0A04020102020204" pitchFamily="34" charset="0"/>
              </a:rPr>
              <a:t>5.  Blacks were introduced to Whites, never Whites to Blacks. </a:t>
            </a:r>
          </a:p>
          <a:p>
            <a:pPr marL="0" indent="0">
              <a:buNone/>
            </a:pPr>
            <a:r>
              <a:rPr lang="en-US" altLang="en-US" dirty="0">
                <a:latin typeface="Arial Black" panose="020B0A04020102020204" pitchFamily="34" charset="0"/>
              </a:rPr>
              <a:t>6.  Whites did not use courtesy titles of respect when referring to Blacks, for example, Mr., Mrs., Miss., Sir, or Ma'am. Instead, Blacks were called by their first names or by “boy” or “girl” (regardless of age). Blacks had to use courtesy titles when referring to Whites, and were not allowed to call them by their first names. </a:t>
            </a:r>
          </a:p>
          <a:p>
            <a:pPr marL="0" indent="0">
              <a:buNone/>
            </a:pPr>
            <a:r>
              <a:rPr lang="en-US" altLang="en-US" dirty="0">
                <a:latin typeface="Arial Black" panose="020B0A04020102020204" pitchFamily="34" charset="0"/>
              </a:rPr>
              <a:t>7.  If a Black person rode in a car driven by a White person, the Black person sat in the back seat, or the back of a truck. </a:t>
            </a:r>
          </a:p>
          <a:p>
            <a:pPr marL="0" indent="0">
              <a:buNone/>
            </a:pPr>
            <a:r>
              <a:rPr lang="en-US" altLang="en-US" dirty="0">
                <a:latin typeface="Arial Black" panose="020B0A04020102020204" pitchFamily="34" charset="0"/>
              </a:rPr>
              <a:t>8.  White motorists had the right-of-way at all intersections. </a:t>
            </a:r>
          </a:p>
        </p:txBody>
      </p:sp>
    </p:spTree>
    <p:extLst>
      <p:ext uri="{BB962C8B-B14F-4D97-AF65-F5344CB8AC3E}">
        <p14:creationId xmlns:p14="http://schemas.microsoft.com/office/powerpoint/2010/main" val="32453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a:t>
            </a:r>
            <a:r>
              <a:rPr lang="en-US" dirty="0">
                <a:latin typeface="Arial Black" panose="020B0A04020102020204" pitchFamily="34" charset="0"/>
              </a:rPr>
              <a:t>…</a:t>
            </a: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fontScale="92500"/>
          </a:bodyPr>
          <a:lstStyle/>
          <a:p>
            <a:r>
              <a:rPr lang="en-US" sz="4000" dirty="0" smtClean="0">
                <a:latin typeface="Arial Black" panose="020B0A04020102020204" pitchFamily="34" charset="0"/>
              </a:rPr>
              <a:t>Today you will be doing a read around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Pages 54-61 (stop @ “Next morning”).</a:t>
            </a:r>
          </a:p>
          <a:p>
            <a:r>
              <a:rPr lang="en-US" sz="4000" dirty="0" smtClean="0">
                <a:latin typeface="Arial Black" panose="020B0A04020102020204" pitchFamily="34" charset="0"/>
              </a:rPr>
              <a:t>If your group does not finish the reading, you are responsible for finishing to page 61 for homework.</a:t>
            </a:r>
          </a:p>
          <a:p>
            <a:pPr marL="0" indent="0">
              <a:buNone/>
            </a:pPr>
            <a:endParaRPr lang="en-US" dirty="0"/>
          </a:p>
        </p:txBody>
      </p:sp>
    </p:spTree>
    <p:extLst>
      <p:ext uri="{BB962C8B-B14F-4D97-AF65-F5344CB8AC3E}">
        <p14:creationId xmlns:p14="http://schemas.microsoft.com/office/powerpoint/2010/main" val="114927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5400" dirty="0">
                <a:latin typeface="Arial Black" panose="020B0A04020102020204" pitchFamily="34" charset="0"/>
              </a:rPr>
              <a:t>Pay attention to what Miss </a:t>
            </a:r>
            <a:r>
              <a:rPr lang="en-US" sz="5400" dirty="0" err="1">
                <a:latin typeface="Arial Black" panose="020B0A04020102020204" pitchFamily="34" charset="0"/>
              </a:rPr>
              <a:t>Maudie</a:t>
            </a:r>
            <a:r>
              <a:rPr lang="en-US" sz="5400" dirty="0">
                <a:latin typeface="Arial Black" panose="020B0A04020102020204" pitchFamily="34" charset="0"/>
              </a:rPr>
              <a:t> says about Arthur “Boo” Radley</a:t>
            </a:r>
            <a:r>
              <a:rPr lang="en-US" sz="5400" dirty="0" smtClean="0">
                <a:latin typeface="Arial Black" panose="020B0A04020102020204" pitchFamily="34" charset="0"/>
              </a:rPr>
              <a:t>.</a:t>
            </a:r>
          </a:p>
          <a:p>
            <a:pPr marL="0" indent="0" algn="ctr">
              <a:buNone/>
            </a:pPr>
            <a:endParaRPr lang="en-US" sz="5400" dirty="0">
              <a:latin typeface="Arial Black" panose="020B0A04020102020204" pitchFamily="34" charset="0"/>
            </a:endParaRPr>
          </a:p>
          <a:p>
            <a:pPr marL="0" indent="0" algn="ctr">
              <a:buNone/>
            </a:pPr>
            <a:r>
              <a:rPr lang="en-US" sz="5400" dirty="0" smtClean="0">
                <a:latin typeface="Arial Black" panose="020B0A04020102020204" pitchFamily="34" charset="0"/>
              </a:rPr>
              <a:t>When you finish…</a:t>
            </a:r>
          </a:p>
          <a:p>
            <a:pPr marL="0" indent="0" algn="ctr">
              <a:buNone/>
            </a:pPr>
            <a:r>
              <a:rPr lang="en-US" sz="5400" dirty="0" smtClean="0">
                <a:latin typeface="Arial Black" panose="020B0A04020102020204" pitchFamily="34" charset="0"/>
              </a:rPr>
              <a:t>Work on Chapter Questions</a:t>
            </a:r>
            <a:endParaRPr lang="en-US" sz="5400" dirty="0">
              <a:latin typeface="Arial Black" panose="020B0A04020102020204" pitchFamily="34" charset="0"/>
            </a:endParaRPr>
          </a:p>
          <a:p>
            <a:endParaRPr lang="en-US" sz="5400" dirty="0">
              <a:latin typeface="Arial Black" panose="020B0A04020102020204" pitchFamily="34" charset="0"/>
            </a:endParaRPr>
          </a:p>
        </p:txBody>
      </p:sp>
    </p:spTree>
    <p:extLst>
      <p:ext uri="{BB962C8B-B14F-4D97-AF65-F5344CB8AC3E}">
        <p14:creationId xmlns:p14="http://schemas.microsoft.com/office/powerpoint/2010/main" val="42384281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1-5 in the Google Classroom Document “To Kill Questions Chapters 1-5”</a:t>
            </a:r>
          </a:p>
          <a:p>
            <a:pPr marL="0" indent="0" algn="ctr">
              <a:buNone/>
            </a:pPr>
            <a:r>
              <a:rPr lang="en-US" sz="4000" dirty="0" smtClean="0">
                <a:latin typeface="Arial Black" panose="020B0A04020102020204" pitchFamily="34" charset="0"/>
              </a:rPr>
              <a:t>DUE MONDAY 4/23</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STUDY VOCABULARY! </a:t>
            </a:r>
          </a:p>
          <a:p>
            <a:pPr marL="457200" lvl="1" indent="0" algn="ctr">
              <a:buNone/>
            </a:pPr>
            <a:r>
              <a:rPr lang="en-US" sz="4800" dirty="0" smtClean="0">
                <a:latin typeface="Arial Black" panose="020B0A04020102020204" pitchFamily="34" charset="0"/>
              </a:rPr>
              <a:t>QUIZ TOMORROW!</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251236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Miss </a:t>
            </a:r>
            <a:r>
              <a:rPr lang="en-US" sz="3200" dirty="0" err="1" smtClean="0">
                <a:latin typeface="Arial Black" panose="020B0A04020102020204" pitchFamily="34" charset="0"/>
              </a:rPr>
              <a:t>Maudie</a:t>
            </a:r>
            <a:r>
              <a:rPr lang="en-US" sz="3200" dirty="0" smtClean="0">
                <a:latin typeface="Arial Black" panose="020B0A04020102020204" pitchFamily="34" charset="0"/>
              </a:rPr>
              <a:t> was trying to tell Scout when she mentioned the Bible and a bottle of whiskey?</a:t>
            </a:r>
          </a:p>
          <a:p>
            <a:pPr marL="0" indent="0" algn="ctr">
              <a:buNone/>
            </a:pPr>
            <a:r>
              <a:rPr lang="en-US" sz="3200" dirty="0" smtClean="0">
                <a:latin typeface="Arial Black" panose="020B0A04020102020204" pitchFamily="34" charset="0"/>
              </a:rPr>
              <a:t>What sort of man do you think Boo Radley’s father was?</a:t>
            </a:r>
          </a:p>
          <a:p>
            <a:pPr marL="0" indent="0" algn="ctr">
              <a:buNone/>
            </a:pPr>
            <a:r>
              <a:rPr lang="en-US" sz="3200" dirty="0" smtClean="0">
                <a:latin typeface="Arial Black" panose="020B0A04020102020204" pitchFamily="34" charset="0"/>
              </a:rPr>
              <a:t>How do you think that might have affected Boo?</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4/19/18</a:t>
            </a:r>
            <a:endParaRPr lang="en-US" dirty="0">
              <a:latin typeface="Arial Black" panose="020B0A04020102020204" pitchFamily="34" charset="0"/>
            </a:endParaRPr>
          </a:p>
        </p:txBody>
      </p:sp>
    </p:spTree>
    <p:extLst>
      <p:ext uri="{BB962C8B-B14F-4D97-AF65-F5344CB8AC3E}">
        <p14:creationId xmlns:p14="http://schemas.microsoft.com/office/powerpoint/2010/main" val="379326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You have a VOCAB QUIZ</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4/20/18</a:t>
            </a:r>
            <a:endParaRPr lang="en-US" dirty="0">
              <a:latin typeface="Arial Black" panose="020B0A04020102020204" pitchFamily="34" charset="0"/>
            </a:endParaRPr>
          </a:p>
        </p:txBody>
      </p:sp>
    </p:spTree>
    <p:extLst>
      <p:ext uri="{BB962C8B-B14F-4D97-AF65-F5344CB8AC3E}">
        <p14:creationId xmlns:p14="http://schemas.microsoft.com/office/powerpoint/2010/main" val="2298684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8249234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Review vocabulary from Chapters 1-5</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4194798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365126"/>
            <a:ext cx="10515600" cy="850064"/>
          </a:xfrm>
        </p:spPr>
        <p:txBody>
          <a:bodyPr/>
          <a:lstStyle/>
          <a:p>
            <a:pPr algn="ctr"/>
            <a:r>
              <a:rPr lang="en-US" dirty="0" smtClean="0">
                <a:latin typeface="Arial Black" panose="020B0A04020102020204" pitchFamily="34" charset="0"/>
              </a:rPr>
              <a:t>Independent Read</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15190"/>
            <a:ext cx="10515600" cy="5329989"/>
          </a:xfrm>
        </p:spPr>
        <p:txBody>
          <a:bodyPr>
            <a:normAutofit/>
          </a:bodyPr>
          <a:lstStyle/>
          <a:p>
            <a:r>
              <a:rPr lang="en-US" sz="4000" dirty="0" smtClean="0">
                <a:latin typeface="Arial Black" panose="020B0A04020102020204" pitchFamily="34" charset="0"/>
              </a:rPr>
              <a:t>When you are finished with your quiz, get out your book and begin reading Chapter 5 where your group left off yesterday.</a:t>
            </a:r>
          </a:p>
          <a:p>
            <a:r>
              <a:rPr lang="en-US" sz="4000" dirty="0" smtClean="0">
                <a:latin typeface="Arial Black" panose="020B0A04020102020204" pitchFamily="34" charset="0"/>
              </a:rPr>
              <a:t>Read Pages 61 to the end of the chapter.</a:t>
            </a:r>
            <a:endParaRPr lang="en-US" dirty="0" smtClean="0"/>
          </a:p>
          <a:p>
            <a:r>
              <a:rPr lang="en-US" sz="4000" dirty="0" smtClean="0">
                <a:latin typeface="Arial Black" panose="020B0A04020102020204" pitchFamily="34" charset="0"/>
              </a:rPr>
              <a:t>If you do not finish the reading in class, you are responsible for finishing it for homework.</a:t>
            </a:r>
          </a:p>
        </p:txBody>
      </p:sp>
    </p:spTree>
    <p:extLst>
      <p:ext uri="{BB962C8B-B14F-4D97-AF65-F5344CB8AC3E}">
        <p14:creationId xmlns:p14="http://schemas.microsoft.com/office/powerpoint/2010/main" val="3207082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1-5 in the Google Classroom Document “To Kill Questions Chapters 1-5”</a:t>
            </a:r>
          </a:p>
          <a:p>
            <a:pPr marL="0" indent="0" algn="ctr">
              <a:buNone/>
            </a:pPr>
            <a:r>
              <a:rPr lang="en-US" sz="4000" dirty="0" smtClean="0">
                <a:latin typeface="Arial Black" panose="020B0A04020102020204" pitchFamily="34" charset="0"/>
              </a:rPr>
              <a:t>DUE MONDAY 4/23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6464514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950495"/>
            <a:ext cx="10515600" cy="5907505"/>
          </a:xfrm>
        </p:spPr>
        <p:txBody>
          <a:bodyPr>
            <a:noAutofit/>
          </a:bodyPr>
          <a:lstStyle/>
          <a:p>
            <a:pPr algn="ctr"/>
            <a:r>
              <a:rPr lang="en-US" sz="6000" b="1" dirty="0" smtClean="0">
                <a:latin typeface="Arial Black" panose="020B0A04020102020204" pitchFamily="34" charset="0"/>
              </a:rPr>
              <a:t>NO Exit Ticket</a:t>
            </a:r>
            <a:br>
              <a:rPr lang="en-US" sz="6000" b="1" dirty="0" smtClean="0">
                <a:latin typeface="Arial Black" panose="020B0A04020102020204" pitchFamily="34" charset="0"/>
              </a:rPr>
            </a:br>
            <a:r>
              <a:rPr lang="en-US" sz="6000" b="1" dirty="0" smtClean="0">
                <a:latin typeface="Arial Black" panose="020B0A04020102020204" pitchFamily="34" charset="0"/>
              </a:rPr>
              <a:t>Today</a:t>
            </a:r>
            <a:br>
              <a:rPr lang="en-US" sz="6000" b="1" dirty="0" smtClean="0">
                <a:latin typeface="Arial Black" panose="020B0A04020102020204" pitchFamily="34" charset="0"/>
              </a:rPr>
            </a:br>
            <a:r>
              <a:rPr lang="en-US" sz="6000" b="1" dirty="0">
                <a:latin typeface="Arial Black" panose="020B0A04020102020204" pitchFamily="34" charset="0"/>
              </a:rPr>
              <a:t/>
            </a:r>
            <a:br>
              <a:rPr lang="en-US" sz="6000" b="1" dirty="0">
                <a:latin typeface="Arial Black" panose="020B0A04020102020204" pitchFamily="34" charset="0"/>
              </a:rPr>
            </a:br>
            <a:r>
              <a:rPr lang="en-US" sz="6000" b="1" dirty="0" smtClean="0">
                <a:latin typeface="Arial Black" panose="020B0A04020102020204" pitchFamily="34" charset="0"/>
              </a:rPr>
              <a:t/>
            </a:r>
            <a:br>
              <a:rPr lang="en-US" sz="6000" b="1" dirty="0" smtClean="0">
                <a:latin typeface="Arial Black" panose="020B0A04020102020204" pitchFamily="34" charset="0"/>
              </a:rPr>
            </a:br>
            <a:r>
              <a:rPr lang="en-US" sz="4000" b="1" dirty="0" smtClean="0">
                <a:latin typeface="Arial Black" panose="020B0A04020102020204" pitchFamily="34" charset="0"/>
              </a:rPr>
              <a:t>(Don’t forget to check Google Classroom this afternoon after 3:00 if you are looking to reclaim points on </a:t>
            </a:r>
            <a:r>
              <a:rPr lang="en-US" sz="4000" b="1" smtClean="0">
                <a:latin typeface="Arial Black" panose="020B0A04020102020204" pitchFamily="34" charset="0"/>
              </a:rPr>
              <a:t>your essay)</a:t>
            </a:r>
            <a:endParaRPr lang="en-US" sz="6000"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4/20/18</a:t>
            </a:r>
            <a:endParaRPr lang="en-US" dirty="0">
              <a:latin typeface="Arial Black" panose="020B0A04020102020204" pitchFamily="34" charset="0"/>
            </a:endParaRPr>
          </a:p>
        </p:txBody>
      </p:sp>
    </p:spTree>
    <p:extLst>
      <p:ext uri="{BB962C8B-B14F-4D97-AF65-F5344CB8AC3E}">
        <p14:creationId xmlns:p14="http://schemas.microsoft.com/office/powerpoint/2010/main" val="3709630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TMB sig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43434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TMB sig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93988"/>
            <a:ext cx="45720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TMB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724400"/>
            <a:ext cx="4572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65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4"/>
                                        </p:tgtEl>
                                        <p:attrNameLst>
                                          <p:attrName>style.visibility</p:attrName>
                                        </p:attrNameLst>
                                      </p:cBhvr>
                                      <p:to>
                                        <p:strVal val="visible"/>
                                      </p:to>
                                    </p:set>
                                    <p:anim calcmode="lin" valueType="num">
                                      <p:cBhvr additive="base">
                                        <p:cTn id="19" dur="500" fill="hold"/>
                                        <p:tgtEl>
                                          <p:spTgt spid="43014"/>
                                        </p:tgtEl>
                                        <p:attrNameLst>
                                          <p:attrName>ppt_x</p:attrName>
                                        </p:attrNameLst>
                                      </p:cBhvr>
                                      <p:tavLst>
                                        <p:tav tm="0">
                                          <p:val>
                                            <p:strVal val="#ppt_x"/>
                                          </p:val>
                                        </p:tav>
                                        <p:tav tm="100000">
                                          <p:val>
                                            <p:strVal val="#ppt_x"/>
                                          </p:val>
                                        </p:tav>
                                      </p:tavLst>
                                    </p:anim>
                                    <p:anim calcmode="lin" valueType="num">
                                      <p:cBhvr additive="base">
                                        <p:cTn id="20"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What was </a:t>
            </a:r>
            <a:r>
              <a:rPr lang="en-US" sz="3600" dirty="0" err="1">
                <a:latin typeface="Arial Black" panose="020B0A04020102020204" pitchFamily="34" charset="0"/>
              </a:rPr>
              <a:t>Jem</a:t>
            </a:r>
            <a:r>
              <a:rPr lang="en-US" sz="3600" dirty="0">
                <a:latin typeface="Arial Black" panose="020B0A04020102020204" pitchFamily="34" charset="0"/>
              </a:rPr>
              <a:t> and Dill’s plan regarding Boo Radley in Chapter 5?</a:t>
            </a:r>
          </a:p>
          <a:p>
            <a:pPr marL="0" indent="0" algn="ctr">
              <a:buNone/>
            </a:pPr>
            <a:r>
              <a:rPr lang="en-US" sz="3600" dirty="0">
                <a:latin typeface="Arial Black" panose="020B0A04020102020204" pitchFamily="34" charset="0"/>
              </a:rPr>
              <a:t>How did they get caught?</a:t>
            </a:r>
          </a:p>
          <a:p>
            <a:pPr marL="0" indent="0" algn="ctr">
              <a:buNone/>
            </a:pPr>
            <a:r>
              <a:rPr lang="en-US" sz="3600" dirty="0">
                <a:latin typeface="Arial Black" panose="020B0A04020102020204" pitchFamily="34" charset="0"/>
              </a:rPr>
              <a:t>How did Atticus trick </a:t>
            </a:r>
            <a:r>
              <a:rPr lang="en-US" sz="3600" dirty="0" err="1">
                <a:latin typeface="Arial Black" panose="020B0A04020102020204" pitchFamily="34" charset="0"/>
              </a:rPr>
              <a:t>Jem</a:t>
            </a:r>
            <a:r>
              <a:rPr lang="en-US" sz="3600" dirty="0">
                <a:latin typeface="Arial Black" panose="020B0A04020102020204" pitchFamily="34" charset="0"/>
              </a:rPr>
              <a: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4/23/18</a:t>
            </a:r>
            <a:endParaRPr lang="en-US" dirty="0">
              <a:latin typeface="Arial Black" panose="020B0A04020102020204" pitchFamily="34" charset="0"/>
            </a:endParaRPr>
          </a:p>
        </p:txBody>
      </p:sp>
    </p:spTree>
    <p:extLst>
      <p:ext uri="{BB962C8B-B14F-4D97-AF65-F5344CB8AC3E}">
        <p14:creationId xmlns:p14="http://schemas.microsoft.com/office/powerpoint/2010/main" val="3642011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was </a:t>
            </a:r>
            <a:r>
              <a:rPr lang="en-US" sz="3600" dirty="0" err="1" smtClean="0">
                <a:latin typeface="Arial Black" panose="020B0A04020102020204" pitchFamily="34" charset="0"/>
              </a:rPr>
              <a:t>Jem</a:t>
            </a:r>
            <a:r>
              <a:rPr lang="en-US" sz="3600" dirty="0" smtClean="0">
                <a:latin typeface="Arial Black" panose="020B0A04020102020204" pitchFamily="34" charset="0"/>
              </a:rPr>
              <a:t> and Dill’s plan regarding Boo Radley in Chapter 5?</a:t>
            </a:r>
          </a:p>
          <a:p>
            <a:pPr marL="0" indent="0" algn="ctr">
              <a:buNone/>
            </a:pPr>
            <a:r>
              <a:rPr lang="en-US" sz="3600" dirty="0" smtClean="0">
                <a:latin typeface="Arial Black" panose="020B0A04020102020204" pitchFamily="34" charset="0"/>
              </a:rPr>
              <a:t>How did they get caught?</a:t>
            </a:r>
          </a:p>
          <a:p>
            <a:pPr marL="0" indent="0" algn="ctr">
              <a:buNone/>
            </a:pPr>
            <a:r>
              <a:rPr lang="en-US" sz="3600" dirty="0" smtClean="0">
                <a:latin typeface="Arial Black" panose="020B0A04020102020204" pitchFamily="34" charset="0"/>
              </a:rPr>
              <a:t>How did Atticus trick </a:t>
            </a:r>
            <a:r>
              <a:rPr lang="en-US" sz="3600" dirty="0" err="1" smtClean="0">
                <a:latin typeface="Arial Black" panose="020B0A04020102020204" pitchFamily="34" charset="0"/>
              </a:rPr>
              <a:t>Jem</a:t>
            </a:r>
            <a:r>
              <a:rPr lang="en-US" sz="3600" dirty="0" smtClean="0">
                <a:latin typeface="Arial Black" panose="020B0A04020102020204" pitchFamily="34" charset="0"/>
              </a:rPr>
              <a:t>?</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4/23/18</a:t>
            </a:r>
            <a:endParaRPr lang="en-US" dirty="0">
              <a:latin typeface="Arial Black" panose="020B0A04020102020204" pitchFamily="34" charset="0"/>
            </a:endParaRPr>
          </a:p>
        </p:txBody>
      </p:sp>
    </p:spTree>
    <p:extLst>
      <p:ext uri="{BB962C8B-B14F-4D97-AF65-F5344CB8AC3E}">
        <p14:creationId xmlns:p14="http://schemas.microsoft.com/office/powerpoint/2010/main" val="38905616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40865344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5897070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981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63316"/>
            <a:ext cx="10515600" cy="4913647"/>
          </a:xfrm>
        </p:spPr>
        <p:txBody>
          <a:bodyPr>
            <a:normAutofit fontScale="77500" lnSpcReduction="20000"/>
          </a:bodyPr>
          <a:lstStyle/>
          <a:p>
            <a:pPr marL="0" indent="0" algn="ctr">
              <a:buNone/>
            </a:pPr>
            <a:r>
              <a:rPr lang="en-US" sz="4000" dirty="0" smtClean="0">
                <a:latin typeface="Arial Black" panose="020B0A04020102020204" pitchFamily="34" charset="0"/>
              </a:rPr>
              <a:t>READ CHAPTER 7</a:t>
            </a:r>
          </a:p>
          <a:p>
            <a:pPr marL="0" indent="0" algn="ctr">
              <a:buNone/>
            </a:pPr>
            <a:r>
              <a:rPr lang="en-US" sz="4000" dirty="0" smtClean="0">
                <a:latin typeface="Arial Black" panose="020B0A04020102020204" pitchFamily="34" charset="0"/>
              </a:rPr>
              <a:t>(quiz tomorrow)</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CH 6-10 Vocabulary – DUE WEDNESDAY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the questions for Chapter </a:t>
            </a:r>
          </a:p>
          <a:p>
            <a:pPr marL="0" indent="0" algn="ctr">
              <a:buNone/>
            </a:pPr>
            <a:r>
              <a:rPr lang="en-US" sz="4000" dirty="0" smtClean="0">
                <a:latin typeface="Arial Black" panose="020B0A04020102020204" pitchFamily="34" charset="0"/>
              </a:rPr>
              <a:t>6-7 in the Google Classroom Document “To Kill Questions Chapters 6-10”</a:t>
            </a:r>
          </a:p>
          <a:p>
            <a:pPr marL="0" indent="0" algn="ctr">
              <a:buNone/>
            </a:pPr>
            <a:r>
              <a:rPr lang="en-US" sz="4000" dirty="0" smtClean="0">
                <a:latin typeface="Arial Black" panose="020B0A04020102020204" pitchFamily="34" charset="0"/>
              </a:rPr>
              <a:t>DUE MONDAY 4/30</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4810985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were some of the things </a:t>
            </a:r>
            <a:r>
              <a:rPr lang="en-US" sz="3200" dirty="0" err="1" smtClean="0">
                <a:latin typeface="Arial Black" panose="020B0A04020102020204" pitchFamily="34" charset="0"/>
              </a:rPr>
              <a:t>Jem</a:t>
            </a:r>
            <a:r>
              <a:rPr lang="en-US" sz="3200" dirty="0" smtClean="0">
                <a:latin typeface="Arial Black" panose="020B0A04020102020204" pitchFamily="34" charset="0"/>
              </a:rPr>
              <a:t> and Scout found in the knot in the tree?</a:t>
            </a:r>
          </a:p>
          <a:p>
            <a:pPr marL="0" indent="0" algn="ctr">
              <a:buNone/>
            </a:pPr>
            <a:r>
              <a:rPr lang="en-US" sz="3200" dirty="0" smtClean="0">
                <a:latin typeface="Arial Black" panose="020B0A04020102020204" pitchFamily="34" charset="0"/>
              </a:rPr>
              <a:t>What were there thoughts as to where the things were coming from?</a:t>
            </a:r>
          </a:p>
          <a:p>
            <a:pPr marL="0" indent="0" algn="ctr">
              <a:buNone/>
            </a:pPr>
            <a:r>
              <a:rPr lang="en-US" sz="3200" dirty="0" smtClean="0">
                <a:latin typeface="Arial Black" panose="020B0A04020102020204" pitchFamily="34" charset="0"/>
              </a:rPr>
              <a:t>What happened to the knot in </a:t>
            </a:r>
            <a:r>
              <a:rPr lang="en-US" sz="3200" smtClean="0">
                <a:latin typeface="Arial Black" panose="020B0A04020102020204" pitchFamily="34" charset="0"/>
              </a:rPr>
              <a:t>the tree and why?</a:t>
            </a: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4/23/18</a:t>
            </a:r>
            <a:endParaRPr lang="en-US" dirty="0">
              <a:latin typeface="Arial Black" panose="020B0A04020102020204" pitchFamily="34" charset="0"/>
            </a:endParaRPr>
          </a:p>
        </p:txBody>
      </p:sp>
    </p:spTree>
    <p:extLst>
      <p:ext uri="{BB962C8B-B14F-4D97-AF65-F5344CB8AC3E}">
        <p14:creationId xmlns:p14="http://schemas.microsoft.com/office/powerpoint/2010/main" val="424413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What was </a:t>
            </a:r>
            <a:r>
              <a:rPr lang="en-US" sz="3600" dirty="0" err="1">
                <a:latin typeface="Arial Black" panose="020B0A04020102020204" pitchFamily="34" charset="0"/>
              </a:rPr>
              <a:t>Jem</a:t>
            </a:r>
            <a:r>
              <a:rPr lang="en-US" sz="3600" dirty="0">
                <a:latin typeface="Arial Black" panose="020B0A04020102020204" pitchFamily="34" charset="0"/>
              </a:rPr>
              <a:t> and Dill’s plan regarding Boo Radley in Chapter 5?</a:t>
            </a:r>
          </a:p>
          <a:p>
            <a:pPr marL="0" indent="0" algn="ctr">
              <a:buNone/>
            </a:pPr>
            <a:r>
              <a:rPr lang="en-US" sz="3600" dirty="0">
                <a:latin typeface="Arial Black" panose="020B0A04020102020204" pitchFamily="34" charset="0"/>
              </a:rPr>
              <a:t>How did they get caught?</a:t>
            </a:r>
          </a:p>
          <a:p>
            <a:pPr marL="0" indent="0" algn="ctr">
              <a:buNone/>
            </a:pPr>
            <a:r>
              <a:rPr lang="en-US" sz="3600" dirty="0">
                <a:latin typeface="Arial Black" panose="020B0A04020102020204" pitchFamily="34" charset="0"/>
              </a:rPr>
              <a:t>How did Atticus trick </a:t>
            </a:r>
            <a:r>
              <a:rPr lang="en-US" sz="3600" dirty="0" err="1">
                <a:latin typeface="Arial Black" panose="020B0A04020102020204" pitchFamily="34" charset="0"/>
              </a:rPr>
              <a:t>Jem</a:t>
            </a:r>
            <a:r>
              <a:rPr lang="en-US" sz="3600" dirty="0">
                <a:latin typeface="Arial Black" panose="020B0A04020102020204" pitchFamily="34" charset="0"/>
              </a:rPr>
              <a: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4/23/18</a:t>
            </a:r>
            <a:endParaRPr lang="en-US" dirty="0">
              <a:latin typeface="Arial Black" panose="020B0A04020102020204" pitchFamily="34" charset="0"/>
            </a:endParaRPr>
          </a:p>
        </p:txBody>
      </p:sp>
    </p:spTree>
    <p:extLst>
      <p:ext uri="{BB962C8B-B14F-4D97-AF65-F5344CB8AC3E}">
        <p14:creationId xmlns:p14="http://schemas.microsoft.com/office/powerpoint/2010/main" val="1780547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was </a:t>
            </a:r>
            <a:r>
              <a:rPr lang="en-US" sz="3600" dirty="0" err="1" smtClean="0">
                <a:latin typeface="Arial Black" panose="020B0A04020102020204" pitchFamily="34" charset="0"/>
              </a:rPr>
              <a:t>Jem</a:t>
            </a:r>
            <a:r>
              <a:rPr lang="en-US" sz="3600" dirty="0" smtClean="0">
                <a:latin typeface="Arial Black" panose="020B0A04020102020204" pitchFamily="34" charset="0"/>
              </a:rPr>
              <a:t> and Dill’s plan regarding Boo Radley in Chapter 5?</a:t>
            </a:r>
          </a:p>
          <a:p>
            <a:pPr marL="0" indent="0" algn="ctr">
              <a:buNone/>
            </a:pPr>
            <a:r>
              <a:rPr lang="en-US" sz="3600" dirty="0" smtClean="0">
                <a:latin typeface="Arial Black" panose="020B0A04020102020204" pitchFamily="34" charset="0"/>
              </a:rPr>
              <a:t>How did they get caught?</a:t>
            </a:r>
          </a:p>
          <a:p>
            <a:pPr marL="0" indent="0" algn="ctr">
              <a:buNone/>
            </a:pPr>
            <a:r>
              <a:rPr lang="en-US" sz="3600" dirty="0" smtClean="0">
                <a:latin typeface="Arial Black" panose="020B0A04020102020204" pitchFamily="34" charset="0"/>
              </a:rPr>
              <a:t>How did Atticus trick </a:t>
            </a:r>
            <a:r>
              <a:rPr lang="en-US" sz="3600" dirty="0" err="1" smtClean="0">
                <a:latin typeface="Arial Black" panose="020B0A04020102020204" pitchFamily="34" charset="0"/>
              </a:rPr>
              <a:t>Jem</a:t>
            </a:r>
            <a:r>
              <a:rPr lang="en-US" sz="3600" dirty="0" smtClean="0">
                <a:latin typeface="Arial Black" panose="020B0A04020102020204" pitchFamily="34" charset="0"/>
              </a:rPr>
              <a:t>?</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4/23/18</a:t>
            </a:r>
            <a:endParaRPr lang="en-US" dirty="0">
              <a:latin typeface="Arial Black" panose="020B0A04020102020204" pitchFamily="34" charset="0"/>
            </a:endParaRPr>
          </a:p>
        </p:txBody>
      </p:sp>
    </p:spTree>
    <p:extLst>
      <p:ext uri="{BB962C8B-B14F-4D97-AF65-F5344CB8AC3E}">
        <p14:creationId xmlns:p14="http://schemas.microsoft.com/office/powerpoint/2010/main" val="2676267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5928574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62942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38411" y="1752600"/>
            <a:ext cx="7590773" cy="4724400"/>
          </a:xfrm>
        </p:spPr>
        <p:txBody>
          <a:bodyPr>
            <a:normAutofit/>
          </a:bodyPr>
          <a:lstStyle/>
          <a:p>
            <a:pPr eaLnBrk="1" hangingPunct="1"/>
            <a:r>
              <a:rPr lang="en-US" altLang="en-US" dirty="0">
                <a:latin typeface="Arial Black" panose="020B0A04020102020204" pitchFamily="34" charset="0"/>
              </a:rPr>
              <a:t>After the Civil War, The Ku Klux Klan was formed as a secret society that promoted white supremacy using violence and terrorism to undo the gains that former slaves had made.</a:t>
            </a:r>
          </a:p>
          <a:p>
            <a:pPr eaLnBrk="1" hangingPunct="1"/>
            <a:r>
              <a:rPr lang="en-US" altLang="en-US" dirty="0">
                <a:latin typeface="Arial Black" panose="020B0A04020102020204" pitchFamily="34" charset="0"/>
              </a:rPr>
              <a:t>However, after the 1920s the KKK was no longer secretive about their work and public violence against Blacks, including lynching, became common occurrences.</a:t>
            </a:r>
          </a:p>
        </p:txBody>
      </p:sp>
      <p:pic>
        <p:nvPicPr>
          <p:cNvPr id="31748" name="Picture 4" descr="TKM cross bu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169" y="385175"/>
            <a:ext cx="2216064" cy="316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82027" y="638827"/>
            <a:ext cx="3210046" cy="830997"/>
          </a:xfrm>
          <a:prstGeom prst="rect">
            <a:avLst/>
          </a:prstGeom>
          <a:noFill/>
        </p:spPr>
        <p:txBody>
          <a:bodyPr wrap="none" rtlCol="0">
            <a:spAutoFit/>
          </a:bodyPr>
          <a:lstStyle/>
          <a:p>
            <a:r>
              <a:rPr lang="en-US" sz="4800" dirty="0">
                <a:latin typeface="Arial Black" panose="020B0A04020102020204" pitchFamily="34" charset="0"/>
              </a:rPr>
              <a:t>The KKK</a:t>
            </a:r>
          </a:p>
        </p:txBody>
      </p:sp>
      <p:pic>
        <p:nvPicPr>
          <p:cNvPr id="3" name="Picture 2"/>
          <p:cNvPicPr>
            <a:picLocks noChangeAspect="1"/>
          </p:cNvPicPr>
          <p:nvPr/>
        </p:nvPicPr>
        <p:blipFill>
          <a:blip r:embed="rId3"/>
          <a:stretch>
            <a:fillRect/>
          </a:stretch>
        </p:blipFill>
        <p:spPr>
          <a:xfrm>
            <a:off x="8243169" y="3782860"/>
            <a:ext cx="3775010" cy="2941773"/>
          </a:xfrm>
          <a:prstGeom prst="rect">
            <a:avLst/>
          </a:prstGeom>
        </p:spPr>
      </p:pic>
    </p:spTree>
    <p:extLst>
      <p:ext uri="{BB962C8B-B14F-4D97-AF65-F5344CB8AC3E}">
        <p14:creationId xmlns:p14="http://schemas.microsoft.com/office/powerpoint/2010/main" val="410702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748"/>
                                        </p:tgtEl>
                                        <p:attrNameLst>
                                          <p:attrName>style.visibility</p:attrName>
                                        </p:attrNameLst>
                                      </p:cBhvr>
                                      <p:to>
                                        <p:strVal val="visible"/>
                                      </p:to>
                                    </p:set>
                                    <p:anim calcmode="lin" valueType="num">
                                      <p:cBhvr additive="base">
                                        <p:cTn id="18" dur="500" fill="hold"/>
                                        <p:tgtEl>
                                          <p:spTgt spid="31748"/>
                                        </p:tgtEl>
                                        <p:attrNameLst>
                                          <p:attrName>ppt_x</p:attrName>
                                        </p:attrNameLst>
                                      </p:cBhvr>
                                      <p:tavLst>
                                        <p:tav tm="0">
                                          <p:val>
                                            <p:strVal val="#ppt_x"/>
                                          </p:val>
                                        </p:tav>
                                        <p:tav tm="100000">
                                          <p:val>
                                            <p:strVal val="#ppt_x"/>
                                          </p:val>
                                        </p:tav>
                                      </p:tavLst>
                                    </p:anim>
                                    <p:anim calcmode="lin" valueType="num">
                                      <p:cBhvr additive="base">
                                        <p:cTn id="19"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981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63316"/>
            <a:ext cx="10515600" cy="4913647"/>
          </a:xfrm>
        </p:spPr>
        <p:txBody>
          <a:bodyPr>
            <a:normAutofit fontScale="77500" lnSpcReduction="20000"/>
          </a:bodyPr>
          <a:lstStyle/>
          <a:p>
            <a:pPr marL="0" indent="0" algn="ctr">
              <a:buNone/>
            </a:pPr>
            <a:r>
              <a:rPr lang="en-US" sz="4000" dirty="0" smtClean="0">
                <a:latin typeface="Arial Black" panose="020B0A04020102020204" pitchFamily="34" charset="0"/>
              </a:rPr>
              <a:t>READ CHAPTER 7</a:t>
            </a:r>
          </a:p>
          <a:p>
            <a:pPr marL="0" indent="0" algn="ctr">
              <a:buNone/>
            </a:pPr>
            <a:r>
              <a:rPr lang="en-US" sz="4000" dirty="0" smtClean="0">
                <a:latin typeface="Arial Black" panose="020B0A04020102020204" pitchFamily="34" charset="0"/>
              </a:rPr>
              <a:t>(quiz tomorrow)</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CH 6-10 Vocabulary – DUE WEDNESDAY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the questions for Chapter </a:t>
            </a:r>
          </a:p>
          <a:p>
            <a:pPr marL="0" indent="0" algn="ctr">
              <a:buNone/>
            </a:pPr>
            <a:r>
              <a:rPr lang="en-US" sz="4000" dirty="0" smtClean="0">
                <a:latin typeface="Arial Black" panose="020B0A04020102020204" pitchFamily="34" charset="0"/>
              </a:rPr>
              <a:t>6-7 in the Google Classroom Document “To Kill Questions Chapters 6-10”</a:t>
            </a:r>
          </a:p>
          <a:p>
            <a:pPr marL="0" indent="0" algn="ctr">
              <a:buNone/>
            </a:pPr>
            <a:r>
              <a:rPr lang="en-US" sz="4000" dirty="0" smtClean="0">
                <a:latin typeface="Arial Black" panose="020B0A04020102020204" pitchFamily="34" charset="0"/>
              </a:rPr>
              <a:t>DUE MONDAY 4/30</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41295658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did Scout say that she and </a:t>
            </a:r>
            <a:r>
              <a:rPr lang="en-US" sz="3200" dirty="0" err="1" smtClean="0">
                <a:latin typeface="Arial Black" panose="020B0A04020102020204" pitchFamily="34" charset="0"/>
              </a:rPr>
              <a:t>Jem</a:t>
            </a:r>
            <a:r>
              <a:rPr lang="en-US" sz="3200" dirty="0" smtClean="0">
                <a:latin typeface="Arial Black" panose="020B0A04020102020204" pitchFamily="34" charset="0"/>
              </a:rPr>
              <a:t> were “parting ways?”</a:t>
            </a:r>
          </a:p>
          <a:p>
            <a:pPr marL="0" indent="0" algn="ctr">
              <a:buNone/>
            </a:pPr>
            <a:r>
              <a:rPr lang="en-US" sz="3200" dirty="0" smtClean="0">
                <a:latin typeface="Arial Black" panose="020B0A04020102020204" pitchFamily="34" charset="0"/>
              </a:rPr>
              <a:t>What does she mean by that?</a:t>
            </a:r>
          </a:p>
          <a:p>
            <a:pPr marL="0" indent="0" algn="ctr">
              <a:buNone/>
            </a:pPr>
            <a:r>
              <a:rPr lang="en-US" sz="3200" dirty="0" smtClean="0">
                <a:latin typeface="Arial Black" panose="020B0A04020102020204" pitchFamily="34" charset="0"/>
              </a:rPr>
              <a:t>How is the relationship between them changing?</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4/23/18</a:t>
            </a:r>
            <a:endParaRPr lang="en-US" dirty="0">
              <a:latin typeface="Arial Black" panose="020B0A04020102020204" pitchFamily="34" charset="0"/>
            </a:endParaRPr>
          </a:p>
        </p:txBody>
      </p:sp>
    </p:spTree>
    <p:extLst>
      <p:ext uri="{BB962C8B-B14F-4D97-AF65-F5344CB8AC3E}">
        <p14:creationId xmlns:p14="http://schemas.microsoft.com/office/powerpoint/2010/main" val="956988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a:t>
            </a:r>
            <a:r>
              <a:rPr lang="en-US" b="1" dirty="0" smtClean="0">
                <a:latin typeface="Arial Black" panose="020B0A04020102020204" pitchFamily="34" charset="0"/>
              </a:rPr>
              <a:t>QUIZ</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endParaRPr lang="en-US" sz="22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Your Start-up for today is the quiz on Chapter 7.</a:t>
            </a:r>
          </a:p>
          <a:p>
            <a:pPr marL="0" indent="0" algn="ctr">
              <a:buNone/>
            </a:pPr>
            <a:r>
              <a:rPr lang="en-US" sz="4000" dirty="0" smtClean="0">
                <a:latin typeface="Arial Black" panose="020B0A04020102020204" pitchFamily="34" charset="0"/>
              </a:rPr>
              <a:t>The link is in Google Classroom.</a:t>
            </a:r>
          </a:p>
          <a:p>
            <a:pPr marL="0" indent="0" algn="ctr">
              <a:buNone/>
            </a:pPr>
            <a:r>
              <a:rPr lang="en-US" sz="4000" dirty="0" smtClean="0">
                <a:latin typeface="Arial Black" panose="020B0A04020102020204" pitchFamily="34" charset="0"/>
              </a:rPr>
              <a:t>You have 5 minutes to complete the quiz.</a:t>
            </a:r>
            <a:endParaRPr lang="en-US" sz="40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4/24/18</a:t>
            </a:r>
            <a:endParaRPr lang="en-US" dirty="0">
              <a:latin typeface="Arial Black" panose="020B0A04020102020204" pitchFamily="34" charset="0"/>
            </a:endParaRPr>
          </a:p>
        </p:txBody>
      </p:sp>
    </p:spTree>
    <p:extLst>
      <p:ext uri="{BB962C8B-B14F-4D97-AF65-F5344CB8AC3E}">
        <p14:creationId xmlns:p14="http://schemas.microsoft.com/office/powerpoint/2010/main" val="20146440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718688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3349957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981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63316"/>
            <a:ext cx="10515600" cy="4913647"/>
          </a:xfrm>
        </p:spPr>
        <p:txBody>
          <a:bodyPr>
            <a:normAutofit fontScale="77500" lnSpcReduction="20000"/>
          </a:bodyPr>
          <a:lstStyle/>
          <a:p>
            <a:pPr marL="0" indent="0" algn="ctr">
              <a:buNone/>
            </a:pPr>
            <a:r>
              <a:rPr lang="en-US" sz="4000" dirty="0" smtClean="0">
                <a:latin typeface="Arial Black" panose="020B0A04020102020204" pitchFamily="34" charset="0"/>
              </a:rPr>
              <a:t>FINISH READING CHAPTER 8</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CH 6-10 Vocabulary – DUE TOMORROW</a:t>
            </a:r>
          </a:p>
          <a:p>
            <a:pPr marL="0" indent="0" algn="ctr">
              <a:buNone/>
            </a:pPr>
            <a:r>
              <a:rPr lang="en-US" sz="4000" dirty="0" smtClean="0">
                <a:latin typeface="Arial Black" panose="020B0A04020102020204" pitchFamily="34" charset="0"/>
              </a:rPr>
              <a:t>BY 7:00 a.m.</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the questions for Chapter </a:t>
            </a:r>
          </a:p>
          <a:p>
            <a:pPr marL="0" indent="0" algn="ctr">
              <a:buNone/>
            </a:pPr>
            <a:r>
              <a:rPr lang="en-US" sz="4000" dirty="0" smtClean="0">
                <a:latin typeface="Arial Black" panose="020B0A04020102020204" pitchFamily="34" charset="0"/>
              </a:rPr>
              <a:t>6-8 in the Google Classroom Document “To Kill Questions Chapters 6-10”</a:t>
            </a:r>
          </a:p>
          <a:p>
            <a:pPr marL="0" indent="0" algn="ctr">
              <a:buNone/>
            </a:pPr>
            <a:r>
              <a:rPr lang="en-US" sz="4000" dirty="0" smtClean="0">
                <a:latin typeface="Arial Black" panose="020B0A04020102020204" pitchFamily="34" charset="0"/>
              </a:rPr>
              <a:t>DUE MONDAY 4/30</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4094949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When was the last time it snowed in Maycomb?</a:t>
            </a:r>
          </a:p>
          <a:p>
            <a:pPr marL="0" indent="0" algn="ctr">
              <a:buNone/>
            </a:pPr>
            <a:r>
              <a:rPr lang="en-US" sz="3200" dirty="0" smtClean="0">
                <a:latin typeface="Arial Black" panose="020B0A04020102020204" pitchFamily="34" charset="0"/>
              </a:rPr>
              <a:t>What did </a:t>
            </a:r>
            <a:r>
              <a:rPr lang="en-US" sz="3200" dirty="0" err="1" smtClean="0">
                <a:latin typeface="Arial Black" panose="020B0A04020102020204" pitchFamily="34" charset="0"/>
              </a:rPr>
              <a:t>Jem</a:t>
            </a:r>
            <a:r>
              <a:rPr lang="en-US" sz="3200" dirty="0" smtClean="0">
                <a:latin typeface="Arial Black" panose="020B0A04020102020204" pitchFamily="34" charset="0"/>
              </a:rPr>
              <a:t> want to do? </a:t>
            </a:r>
          </a:p>
          <a:p>
            <a:pPr marL="0" indent="0" algn="ctr">
              <a:buNone/>
            </a:pPr>
            <a:r>
              <a:rPr lang="en-US" sz="3200" dirty="0" smtClean="0">
                <a:latin typeface="Arial Black" panose="020B0A04020102020204" pitchFamily="34" charset="0"/>
              </a:rPr>
              <a:t>How did he end up doing it?</a:t>
            </a:r>
          </a:p>
          <a:p>
            <a:pPr marL="0" indent="0" algn="ctr">
              <a:buNone/>
            </a:pPr>
            <a:r>
              <a:rPr lang="en-US" sz="3200" dirty="0" smtClean="0">
                <a:latin typeface="Arial Black" panose="020B0A04020102020204" pitchFamily="34" charset="0"/>
              </a:rPr>
              <a:t>Why did Atticus make him change it?</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4/24/18</a:t>
            </a:r>
            <a:endParaRPr lang="en-US" dirty="0">
              <a:latin typeface="Arial Black" panose="020B0A04020102020204" pitchFamily="34" charset="0"/>
            </a:endParaRPr>
          </a:p>
        </p:txBody>
      </p:sp>
    </p:spTree>
    <p:extLst>
      <p:ext uri="{BB962C8B-B14F-4D97-AF65-F5344CB8AC3E}">
        <p14:creationId xmlns:p14="http://schemas.microsoft.com/office/powerpoint/2010/main" val="32637140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Where did the blanket come from that was wrapped around Scout?</a:t>
            </a:r>
          </a:p>
          <a:p>
            <a:pPr marL="0" indent="0" algn="ctr">
              <a:buNone/>
            </a:pPr>
            <a:r>
              <a:rPr lang="en-US" sz="3600" dirty="0">
                <a:latin typeface="Arial Black" panose="020B0A04020102020204" pitchFamily="34" charset="0"/>
              </a:rPr>
              <a:t>Why does this make sense based on what we already know?</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4/25/18</a:t>
            </a:r>
            <a:endParaRPr lang="en-US" dirty="0">
              <a:latin typeface="Arial Black" panose="020B0A04020102020204" pitchFamily="34" charset="0"/>
            </a:endParaRPr>
          </a:p>
        </p:txBody>
      </p:sp>
    </p:spTree>
    <p:extLst>
      <p:ext uri="{BB962C8B-B14F-4D97-AF65-F5344CB8AC3E}">
        <p14:creationId xmlns:p14="http://schemas.microsoft.com/office/powerpoint/2010/main" val="21256188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6784885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Review vocabulary from Chapters 6-10</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r>
              <a:rPr lang="en-US" sz="4800" dirty="0" smtClean="0">
                <a:latin typeface="Arial Black" panose="020B0A04020102020204" pitchFamily="34" charset="0"/>
              </a:rPr>
              <a:t>.</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210144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9800" y="228600"/>
            <a:ext cx="7772400" cy="1143000"/>
          </a:xfrm>
        </p:spPr>
        <p:txBody>
          <a:bodyPr/>
          <a:lstStyle/>
          <a:p>
            <a:pPr algn="ctr" eaLnBrk="1" hangingPunct="1">
              <a:defRPr/>
            </a:pPr>
            <a:r>
              <a:rPr lang="en-US" sz="5400" b="1" dirty="0">
                <a:latin typeface="Arial Black" panose="020B0A04020102020204" pitchFamily="34" charset="0"/>
              </a:rPr>
              <a:t>After WW1</a:t>
            </a:r>
          </a:p>
        </p:txBody>
      </p:sp>
      <p:sp>
        <p:nvSpPr>
          <p:cNvPr id="45059" name="Rectangle 3"/>
          <p:cNvSpPr>
            <a:spLocks noGrp="1" noChangeArrowheads="1"/>
          </p:cNvSpPr>
          <p:nvPr>
            <p:ph type="body" idx="1"/>
          </p:nvPr>
        </p:nvSpPr>
        <p:spPr>
          <a:xfrm>
            <a:off x="4158641" y="1752600"/>
            <a:ext cx="7640877" cy="4343400"/>
          </a:xfrm>
        </p:spPr>
        <p:txBody>
          <a:bodyPr>
            <a:normAutofit/>
          </a:bodyPr>
          <a:lstStyle/>
          <a:p>
            <a:pPr eaLnBrk="1" hangingPunct="1">
              <a:lnSpc>
                <a:spcPct val="90000"/>
              </a:lnSpc>
            </a:pPr>
            <a:r>
              <a:rPr lang="en-US" altLang="en-US" sz="3200" dirty="0">
                <a:latin typeface="Arial Black" panose="020B0A04020102020204" pitchFamily="34" charset="0"/>
              </a:rPr>
              <a:t>Even though Blacks had fought bravely for the US in WW1, they returned home from Europe to find the same, if not worse, discrimination and segregation.</a:t>
            </a:r>
          </a:p>
          <a:p>
            <a:pPr eaLnBrk="1" hangingPunct="1">
              <a:lnSpc>
                <a:spcPct val="90000"/>
              </a:lnSpc>
            </a:pPr>
            <a:r>
              <a:rPr lang="en-US" altLang="en-US" sz="3200" dirty="0">
                <a:latin typeface="Arial Black" panose="020B0A04020102020204" pitchFamily="34" charset="0"/>
              </a:rPr>
              <a:t>The economic struggles of the 1930s seemed only to worsen the situation.</a:t>
            </a:r>
          </a:p>
        </p:txBody>
      </p:sp>
      <p:pic>
        <p:nvPicPr>
          <p:cNvPr id="45060" name="Picture 4" descr="TMB WW! black offi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TMB black soldiers W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90793"/>
            <a:ext cx="36576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6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additive="base">
                                        <p:cTn id="19" dur="500" fill="hold"/>
                                        <p:tgtEl>
                                          <p:spTgt spid="45060"/>
                                        </p:tgtEl>
                                        <p:attrNameLst>
                                          <p:attrName>ppt_x</p:attrName>
                                        </p:attrNameLst>
                                      </p:cBhvr>
                                      <p:tavLst>
                                        <p:tav tm="0">
                                          <p:val>
                                            <p:strVal val="#ppt_x"/>
                                          </p:val>
                                        </p:tav>
                                        <p:tav tm="100000">
                                          <p:val>
                                            <p:strVal val="#ppt_x"/>
                                          </p:val>
                                        </p:tav>
                                      </p:tavLst>
                                    </p:anim>
                                    <p:anim calcmode="lin" valueType="num">
                                      <p:cBhvr additive="base">
                                        <p:cTn id="20"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61"/>
                                        </p:tgtEl>
                                        <p:attrNameLst>
                                          <p:attrName>style.visibility</p:attrName>
                                        </p:attrNameLst>
                                      </p:cBhvr>
                                      <p:to>
                                        <p:strVal val="visible"/>
                                      </p:to>
                                    </p:set>
                                    <p:anim calcmode="lin" valueType="num">
                                      <p:cBhvr additive="base">
                                        <p:cTn id="25" dur="500" fill="hold"/>
                                        <p:tgtEl>
                                          <p:spTgt spid="45061"/>
                                        </p:tgtEl>
                                        <p:attrNameLst>
                                          <p:attrName>ppt_x</p:attrName>
                                        </p:attrNameLst>
                                      </p:cBhvr>
                                      <p:tavLst>
                                        <p:tav tm="0">
                                          <p:val>
                                            <p:strVal val="#ppt_x"/>
                                          </p:val>
                                        </p:tav>
                                        <p:tav tm="100000">
                                          <p:val>
                                            <p:strVal val="#ppt_x"/>
                                          </p:val>
                                        </p:tav>
                                      </p:tavLst>
                                    </p:anim>
                                    <p:anim calcmode="lin" valueType="num">
                                      <p:cBhvr additive="base">
                                        <p:cTn id="26"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349848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a:t>
            </a:r>
            <a:r>
              <a:rPr lang="en-US" dirty="0">
                <a:latin typeface="Arial Black" panose="020B0A04020102020204" pitchFamily="34" charset="0"/>
              </a:rPr>
              <a:t>…</a:t>
            </a: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fontScale="92500"/>
          </a:bodyPr>
          <a:lstStyle/>
          <a:p>
            <a:r>
              <a:rPr lang="en-US" sz="4000" dirty="0" smtClean="0">
                <a:latin typeface="Arial Black" panose="020B0A04020102020204" pitchFamily="34" charset="0"/>
              </a:rPr>
              <a:t>Today you will be doing a read around of Chapter 9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Pages 99-106 (stop @ “Finch’s Landing”).</a:t>
            </a:r>
          </a:p>
          <a:p>
            <a:r>
              <a:rPr lang="en-US" sz="4000" dirty="0" smtClean="0">
                <a:latin typeface="Arial Black" panose="020B0A04020102020204" pitchFamily="34" charset="0"/>
              </a:rPr>
              <a:t>If your group does not finish the reading, you are responsible for finishing to page 106 for homework.</a:t>
            </a:r>
          </a:p>
          <a:p>
            <a:pPr marL="0" indent="0">
              <a:buNone/>
            </a:pPr>
            <a:endParaRPr lang="en-US" dirty="0"/>
          </a:p>
        </p:txBody>
      </p:sp>
    </p:spTree>
    <p:extLst>
      <p:ext uri="{BB962C8B-B14F-4D97-AF65-F5344CB8AC3E}">
        <p14:creationId xmlns:p14="http://schemas.microsoft.com/office/powerpoint/2010/main" val="40606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1-9 in the Google Classroom Document “To Kill Questions Chapters 1-10”</a:t>
            </a:r>
          </a:p>
          <a:p>
            <a:pPr marL="0" indent="0" algn="ctr">
              <a:buNone/>
            </a:pPr>
            <a:r>
              <a:rPr lang="en-US" sz="4000" dirty="0" smtClean="0">
                <a:latin typeface="Arial Black" panose="020B0A04020102020204" pitchFamily="34" charset="0"/>
              </a:rPr>
              <a:t>DUE </a:t>
            </a:r>
            <a:r>
              <a:rPr lang="en-US" sz="4000" smtClean="0">
                <a:latin typeface="Arial Black" panose="020B0A04020102020204" pitchFamily="34" charset="0"/>
              </a:rPr>
              <a:t>MONDAY 4/30</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STUDY VOCABULARY! </a:t>
            </a:r>
          </a:p>
          <a:p>
            <a:pPr marL="457200" lvl="1" indent="0" algn="ctr">
              <a:buNone/>
            </a:pPr>
            <a:r>
              <a:rPr lang="en-US" sz="4800" dirty="0" smtClean="0">
                <a:latin typeface="Arial Black" panose="020B0A04020102020204" pitchFamily="34" charset="0"/>
              </a:rPr>
              <a:t>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699392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reasons does Atticus give for his decision to defend Tom Robinson?</a:t>
            </a:r>
          </a:p>
          <a:p>
            <a:pPr marL="0" indent="0" algn="ctr">
              <a:buNone/>
            </a:pPr>
            <a:r>
              <a:rPr lang="en-US" sz="3200" dirty="0" smtClean="0">
                <a:latin typeface="Arial Black" panose="020B0A04020102020204" pitchFamily="34" charset="0"/>
              </a:rPr>
              <a:t>Why does he say that they will not win the case?</a:t>
            </a:r>
          </a:p>
          <a:p>
            <a:pPr marL="0" indent="0" algn="ctr">
              <a:buNone/>
            </a:pPr>
            <a:r>
              <a:rPr lang="en-US" sz="3200" dirty="0" smtClean="0">
                <a:latin typeface="Arial Black" panose="020B0A04020102020204" pitchFamily="34" charset="0"/>
              </a:rPr>
              <a:t>According to Atticus, who are they fighting this time?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4/25/18</a:t>
            </a:r>
            <a:endParaRPr lang="en-US" dirty="0">
              <a:latin typeface="Arial Black" panose="020B0A04020102020204" pitchFamily="34" charset="0"/>
            </a:endParaRPr>
          </a:p>
        </p:txBody>
      </p:sp>
    </p:spTree>
    <p:extLst>
      <p:ext uri="{BB962C8B-B14F-4D97-AF65-F5344CB8AC3E}">
        <p14:creationId xmlns:p14="http://schemas.microsoft.com/office/powerpoint/2010/main" val="5869298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did Scout nearly get in a fight with Cecil Jacobs?</a:t>
            </a:r>
          </a:p>
          <a:p>
            <a:pPr marL="0" indent="0" algn="ctr">
              <a:buNone/>
            </a:pPr>
            <a:r>
              <a:rPr lang="en-US" sz="3600" dirty="0" smtClean="0">
                <a:latin typeface="Arial Black" panose="020B0A04020102020204" pitchFamily="34" charset="0"/>
              </a:rPr>
              <a:t>Why did she walk away?</a:t>
            </a:r>
          </a:p>
          <a:p>
            <a:pPr marL="0" indent="0" algn="ctr">
              <a:buNone/>
            </a:pPr>
            <a:r>
              <a:rPr lang="en-US" sz="3600" dirty="0" smtClean="0">
                <a:latin typeface="Arial Black" panose="020B0A04020102020204" pitchFamily="34" charset="0"/>
              </a:rPr>
              <a:t>How did she say that she felt after walking away?</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4/26/18</a:t>
            </a:r>
            <a:endParaRPr lang="en-US" dirty="0">
              <a:latin typeface="Arial Black" panose="020B0A04020102020204" pitchFamily="34" charset="0"/>
            </a:endParaRPr>
          </a:p>
        </p:txBody>
      </p:sp>
    </p:spTree>
    <p:extLst>
      <p:ext uri="{BB962C8B-B14F-4D97-AF65-F5344CB8AC3E}">
        <p14:creationId xmlns:p14="http://schemas.microsoft.com/office/powerpoint/2010/main" val="5818789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038559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a:t>
            </a:r>
            <a:r>
              <a:rPr lang="en-US" dirty="0">
                <a:latin typeface="Arial Black" panose="020B0A04020102020204" pitchFamily="34" charset="0"/>
              </a:rPr>
              <a:t>…</a:t>
            </a: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fontScale="92500" lnSpcReduction="10000"/>
          </a:bodyPr>
          <a:lstStyle/>
          <a:p>
            <a:r>
              <a:rPr lang="en-US" sz="4000" dirty="0" smtClean="0">
                <a:latin typeface="Arial Black" panose="020B0A04020102020204" pitchFamily="34" charset="0"/>
              </a:rPr>
              <a:t>Today you will be doing a read around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Pages 106-117 (stop @ the end of CH 9).</a:t>
            </a:r>
          </a:p>
          <a:p>
            <a:r>
              <a:rPr lang="en-US" sz="4000" dirty="0" smtClean="0">
                <a:latin typeface="Arial Black" panose="020B0A04020102020204" pitchFamily="34" charset="0"/>
              </a:rPr>
              <a:t>If your group does not finish the reading, you are responsible for finishing to the end of CH 9 for homework.</a:t>
            </a:r>
          </a:p>
          <a:p>
            <a:pPr marL="0" indent="0">
              <a:buNone/>
            </a:pPr>
            <a:endParaRPr lang="en-US" dirty="0"/>
          </a:p>
        </p:txBody>
      </p:sp>
    </p:spTree>
    <p:extLst>
      <p:ext uri="{BB962C8B-B14F-4D97-AF65-F5344CB8AC3E}">
        <p14:creationId xmlns:p14="http://schemas.microsoft.com/office/powerpoint/2010/main" val="24071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6"/>
            <a:ext cx="10515600" cy="850064"/>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15190"/>
            <a:ext cx="10515600" cy="5474367"/>
          </a:xfrm>
        </p:spPr>
        <p:txBody>
          <a:bodyPr>
            <a:normAutofit fontScale="92500" lnSpcReduction="20000"/>
          </a:bodyPr>
          <a:lstStyle/>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1-9 in the Google Classroom Document “To Kill Questions Chapters 1-10”</a:t>
            </a:r>
          </a:p>
          <a:p>
            <a:pPr marL="0" indent="0" algn="ctr">
              <a:buNone/>
            </a:pPr>
            <a:r>
              <a:rPr lang="en-US" sz="4000" dirty="0" smtClean="0">
                <a:latin typeface="Arial Black" panose="020B0A04020102020204" pitchFamily="34" charset="0"/>
              </a:rPr>
              <a:t>DUE MONDAY 4/30</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WILL HAVE A QUIZ ON CHAPTERS 1-10 ON MONDAY 4/30!</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STUDY VOCABULARY! </a:t>
            </a:r>
          </a:p>
          <a:p>
            <a:pPr marL="457200" lvl="1" indent="0" algn="ctr">
              <a:buNone/>
            </a:pPr>
            <a:r>
              <a:rPr lang="en-US" sz="4800" dirty="0" smtClean="0">
                <a:latin typeface="Arial Black" panose="020B0A04020102020204" pitchFamily="34" charset="0"/>
              </a:rPr>
              <a:t>QUIZ TOMORROW!</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42449078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did Scout get into a fight with Francis?</a:t>
            </a:r>
          </a:p>
          <a:p>
            <a:pPr marL="0" indent="0" algn="ctr">
              <a:buNone/>
            </a:pPr>
            <a:r>
              <a:rPr lang="en-US" sz="3200" dirty="0" smtClean="0">
                <a:latin typeface="Arial Black" panose="020B0A04020102020204" pitchFamily="34" charset="0"/>
              </a:rPr>
              <a:t>What did Francis say was the reason for the fight?</a:t>
            </a:r>
          </a:p>
          <a:p>
            <a:pPr marL="0" indent="0" algn="ctr">
              <a:buNone/>
            </a:pPr>
            <a:r>
              <a:rPr lang="en-US" sz="3200" dirty="0" smtClean="0">
                <a:latin typeface="Arial Black" panose="020B0A04020102020204" pitchFamily="34" charset="0"/>
              </a:rPr>
              <a:t>After she told Uncle Jack the truth, why did she ask him not to do anything?</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4/26/18</a:t>
            </a:r>
            <a:endParaRPr lang="en-US" dirty="0">
              <a:latin typeface="Arial Black" panose="020B0A04020102020204" pitchFamily="34" charset="0"/>
            </a:endParaRPr>
          </a:p>
        </p:txBody>
      </p:sp>
    </p:spTree>
    <p:extLst>
      <p:ext uri="{BB962C8B-B14F-4D97-AF65-F5344CB8AC3E}">
        <p14:creationId xmlns:p14="http://schemas.microsoft.com/office/powerpoint/2010/main" val="24240608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a:bodyPr>
          <a:lstStyle/>
          <a:p>
            <a:pPr marL="0" indent="0" algn="ctr">
              <a:buNone/>
            </a:pPr>
            <a:endParaRPr lang="en-US" sz="3600" dirty="0" smtClean="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r>
              <a:rPr lang="en-US" sz="4000" dirty="0" smtClean="0">
                <a:latin typeface="Arial Black" panose="020B0A04020102020204" pitchFamily="34" charset="0"/>
              </a:rPr>
              <a:t>NO START-UP </a:t>
            </a:r>
          </a:p>
          <a:p>
            <a:pPr marL="0" indent="0" algn="ctr">
              <a:buNone/>
            </a:pPr>
            <a:r>
              <a:rPr lang="en-US" sz="4000" dirty="0" smtClean="0">
                <a:latin typeface="Arial Black" panose="020B0A04020102020204" pitchFamily="34" charset="0"/>
              </a:rPr>
              <a:t>TODAY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 HAVE A</a:t>
            </a:r>
          </a:p>
          <a:p>
            <a:pPr marL="0" indent="0" algn="ctr">
              <a:buNone/>
            </a:pPr>
            <a:r>
              <a:rPr lang="en-US" sz="4000" dirty="0" smtClean="0">
                <a:latin typeface="Arial Black" panose="020B0A04020102020204" pitchFamily="34" charset="0"/>
              </a:rPr>
              <a:t>VOCABULARY QUIZ!</a:t>
            </a:r>
            <a:endParaRPr lang="en-US" sz="4000" dirty="0">
              <a:latin typeface="Arial Black" panose="020B0A04020102020204" pitchFamily="34" charset="0"/>
            </a:endParaRPr>
          </a:p>
        </p:txBody>
      </p:sp>
      <p:sp>
        <p:nvSpPr>
          <p:cNvPr id="9" name="TextBox 8"/>
          <p:cNvSpPr txBox="1"/>
          <p:nvPr/>
        </p:nvSpPr>
        <p:spPr>
          <a:xfrm>
            <a:off x="10095978" y="507253"/>
            <a:ext cx="1082348" cy="369332"/>
          </a:xfrm>
          <a:prstGeom prst="rect">
            <a:avLst/>
          </a:prstGeom>
          <a:noFill/>
        </p:spPr>
        <p:txBody>
          <a:bodyPr wrap="none" rtlCol="0">
            <a:spAutoFit/>
          </a:bodyPr>
          <a:lstStyle/>
          <a:p>
            <a:r>
              <a:rPr lang="en-US" dirty="0" smtClean="0">
                <a:latin typeface="Arial Black" panose="020B0A04020102020204" pitchFamily="34" charset="0"/>
              </a:rPr>
              <a:t>4/27/18</a:t>
            </a:r>
            <a:endParaRPr lang="en-US" dirty="0">
              <a:latin typeface="Arial Black" panose="020B0A04020102020204" pitchFamily="34" charset="0"/>
            </a:endParaRPr>
          </a:p>
        </p:txBody>
      </p:sp>
    </p:spTree>
    <p:extLst>
      <p:ext uri="{BB962C8B-B14F-4D97-AF65-F5344CB8AC3E}">
        <p14:creationId xmlns:p14="http://schemas.microsoft.com/office/powerpoint/2010/main" val="2606661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4396636" y="204591"/>
            <a:ext cx="7603298" cy="1143000"/>
          </a:xfrm>
        </p:spPr>
        <p:txBody>
          <a:bodyPr/>
          <a:lstStyle/>
          <a:p>
            <a:pPr eaLnBrk="1" hangingPunct="1">
              <a:defRPr/>
            </a:pPr>
            <a:r>
              <a:rPr lang="en-US" sz="4000" b="1" dirty="0">
                <a:latin typeface="Arial Black" panose="020B0A04020102020204" pitchFamily="34" charset="0"/>
                <a:cs typeface="Times New Roman" pitchFamily="18" charset="0"/>
              </a:rPr>
              <a:t>Langston Hughes</a:t>
            </a:r>
            <a:r>
              <a:rPr lang="en-US" sz="3600" b="1" dirty="0">
                <a:latin typeface="Arial Black" panose="020B0A04020102020204" pitchFamily="34" charset="0"/>
                <a:cs typeface="Times New Roman" pitchFamily="18" charset="0"/>
              </a:rPr>
              <a:t> </a:t>
            </a:r>
            <a:r>
              <a:rPr lang="en-US" sz="2800" b="1" dirty="0">
                <a:latin typeface="Arial Black" panose="020B0A04020102020204" pitchFamily="34" charset="0"/>
                <a:cs typeface="Times New Roman" pitchFamily="18" charset="0"/>
              </a:rPr>
              <a:t>(1902-1967)</a:t>
            </a:r>
            <a:endParaRPr lang="en-US" sz="2800" dirty="0">
              <a:latin typeface="Arial Black" panose="020B0A04020102020204" pitchFamily="34" charset="0"/>
              <a:cs typeface="Times New Roman" pitchFamily="18" charset="0"/>
            </a:endParaRPr>
          </a:p>
        </p:txBody>
      </p:sp>
      <p:sp>
        <p:nvSpPr>
          <p:cNvPr id="47107" name="Rectangle 1027"/>
          <p:cNvSpPr>
            <a:spLocks noGrp="1" noChangeArrowheads="1"/>
          </p:cNvSpPr>
          <p:nvPr>
            <p:ph type="body" sz="half" idx="1"/>
          </p:nvPr>
        </p:nvSpPr>
        <p:spPr>
          <a:xfrm>
            <a:off x="350729" y="533400"/>
            <a:ext cx="6926893" cy="6324600"/>
          </a:xfrm>
        </p:spPr>
        <p:txBody>
          <a:bodyPr>
            <a:normAutofit fontScale="92500" lnSpcReduction="20000"/>
          </a:bodyPr>
          <a:lstStyle/>
          <a:p>
            <a:pPr eaLnBrk="1" hangingPunct="1">
              <a:buFont typeface="Wingdings" panose="05000000000000000000" pitchFamily="2" charset="2"/>
              <a:buNone/>
            </a:pPr>
            <a:r>
              <a:rPr lang="en-US" altLang="en-US" sz="1800" b="1" dirty="0">
                <a:latin typeface="Arial Black" panose="020B0A04020102020204" pitchFamily="34" charset="0"/>
              </a:rPr>
              <a:t>“Will V-Day Be Me-Day Too?”</a:t>
            </a:r>
          </a:p>
          <a:p>
            <a:pPr eaLnBrk="1" hangingPunct="1">
              <a:buFont typeface="Wingdings" panose="05000000000000000000" pitchFamily="2" charset="2"/>
              <a:buNone/>
            </a:pPr>
            <a:endParaRPr lang="en-US" altLang="en-US" sz="12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…I am a Negro American</a:t>
            </a:r>
          </a:p>
          <a:p>
            <a:pPr eaLnBrk="1" hangingPunct="1">
              <a:buFont typeface="Wingdings" panose="05000000000000000000" pitchFamily="2" charset="2"/>
              <a:buNone/>
            </a:pPr>
            <a:r>
              <a:rPr lang="en-US" altLang="en-US" sz="1600" dirty="0">
                <a:latin typeface="Arial Black" panose="020B0A04020102020204" pitchFamily="34" charset="0"/>
              </a:rPr>
              <a:t>Out to defend my land…</a:t>
            </a:r>
          </a:p>
          <a:p>
            <a:pPr eaLnBrk="1" hangingPunct="1">
              <a:buFont typeface="Wingdings" panose="05000000000000000000" pitchFamily="2" charset="2"/>
              <a:buNone/>
            </a:pPr>
            <a:endParaRPr lang="en-US" altLang="en-US" sz="16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I’ve seen my buddy lying</a:t>
            </a:r>
          </a:p>
          <a:p>
            <a:pPr eaLnBrk="1" hangingPunct="1">
              <a:buFont typeface="Wingdings" panose="05000000000000000000" pitchFamily="2" charset="2"/>
              <a:buNone/>
            </a:pPr>
            <a:r>
              <a:rPr lang="en-US" altLang="en-US" sz="1600" dirty="0">
                <a:latin typeface="Arial Black" panose="020B0A04020102020204" pitchFamily="34" charset="0"/>
              </a:rPr>
              <a:t>Where he fell.</a:t>
            </a:r>
          </a:p>
          <a:p>
            <a:pPr eaLnBrk="1" hangingPunct="1">
              <a:buFont typeface="Wingdings" panose="05000000000000000000" pitchFamily="2" charset="2"/>
              <a:buNone/>
            </a:pPr>
            <a:r>
              <a:rPr lang="en-US" altLang="en-US" sz="1600" dirty="0">
                <a:latin typeface="Arial Black" panose="020B0A04020102020204" pitchFamily="34" charset="0"/>
              </a:rPr>
              <a:t>I’ve watched him dying</a:t>
            </a:r>
          </a:p>
          <a:p>
            <a:pPr eaLnBrk="1" hangingPunct="1">
              <a:buFont typeface="Wingdings" panose="05000000000000000000" pitchFamily="2" charset="2"/>
              <a:buNone/>
            </a:pPr>
            <a:r>
              <a:rPr lang="en-US" altLang="en-US" sz="1600" dirty="0">
                <a:latin typeface="Arial Black" panose="020B0A04020102020204" pitchFamily="34" charset="0"/>
              </a:rPr>
              <a:t>I promised him that I would try</a:t>
            </a:r>
          </a:p>
          <a:p>
            <a:pPr eaLnBrk="1" hangingPunct="1">
              <a:buFont typeface="Wingdings" panose="05000000000000000000" pitchFamily="2" charset="2"/>
              <a:buNone/>
            </a:pPr>
            <a:r>
              <a:rPr lang="en-US" altLang="en-US" sz="1600" dirty="0">
                <a:latin typeface="Arial Black" panose="020B0A04020102020204" pitchFamily="34" charset="0"/>
              </a:rPr>
              <a:t>To make our land a land</a:t>
            </a:r>
          </a:p>
          <a:p>
            <a:pPr eaLnBrk="1" hangingPunct="1">
              <a:buFont typeface="Wingdings" panose="05000000000000000000" pitchFamily="2" charset="2"/>
              <a:buNone/>
            </a:pPr>
            <a:r>
              <a:rPr lang="en-US" altLang="en-US" sz="1600" dirty="0">
                <a:latin typeface="Arial Black" panose="020B0A04020102020204" pitchFamily="34" charset="0"/>
              </a:rPr>
              <a:t>Where his son could be a man –</a:t>
            </a:r>
          </a:p>
          <a:p>
            <a:pPr eaLnBrk="1" hangingPunct="1">
              <a:buFont typeface="Wingdings" panose="05000000000000000000" pitchFamily="2" charset="2"/>
              <a:buNone/>
            </a:pPr>
            <a:r>
              <a:rPr lang="en-US" altLang="en-US" sz="1600" dirty="0">
                <a:latin typeface="Arial Black" panose="020B0A04020102020204" pitchFamily="34" charset="0"/>
              </a:rPr>
              <a:t>And there’d be no Jim Crow birds</a:t>
            </a:r>
          </a:p>
          <a:p>
            <a:pPr eaLnBrk="1" hangingPunct="1">
              <a:buFont typeface="Wingdings" panose="05000000000000000000" pitchFamily="2" charset="2"/>
              <a:buNone/>
            </a:pPr>
            <a:r>
              <a:rPr lang="en-US" altLang="en-US" sz="1600" dirty="0">
                <a:latin typeface="Arial Black" panose="020B0A04020102020204" pitchFamily="34" charset="0"/>
              </a:rPr>
              <a:t>Left in our sky…</a:t>
            </a:r>
          </a:p>
          <a:p>
            <a:pPr eaLnBrk="1" hangingPunct="1">
              <a:buFont typeface="Wingdings" panose="05000000000000000000" pitchFamily="2" charset="2"/>
              <a:buNone/>
            </a:pPr>
            <a:endParaRPr lang="en-US" altLang="en-US" sz="16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So this is what I want to know:</a:t>
            </a:r>
          </a:p>
          <a:p>
            <a:pPr eaLnBrk="1" hangingPunct="1">
              <a:buFont typeface="Wingdings" panose="05000000000000000000" pitchFamily="2" charset="2"/>
              <a:buNone/>
            </a:pPr>
            <a:r>
              <a:rPr lang="en-US" altLang="en-US" sz="1600" dirty="0">
                <a:latin typeface="Arial Black" panose="020B0A04020102020204" pitchFamily="34" charset="0"/>
              </a:rPr>
              <a:t>When we see Victory’s glow,</a:t>
            </a:r>
          </a:p>
          <a:p>
            <a:pPr eaLnBrk="1" hangingPunct="1">
              <a:buFont typeface="Wingdings" panose="05000000000000000000" pitchFamily="2" charset="2"/>
              <a:buNone/>
            </a:pPr>
            <a:r>
              <a:rPr lang="en-US" altLang="en-US" sz="1600" dirty="0">
                <a:latin typeface="Arial Black" panose="020B0A04020102020204" pitchFamily="34" charset="0"/>
              </a:rPr>
              <a:t>Will you still let old Jim Crow </a:t>
            </a:r>
          </a:p>
          <a:p>
            <a:pPr eaLnBrk="1" hangingPunct="1">
              <a:buFont typeface="Wingdings" panose="05000000000000000000" pitchFamily="2" charset="2"/>
              <a:buNone/>
            </a:pPr>
            <a:r>
              <a:rPr lang="en-US" altLang="en-US" sz="1600" dirty="0">
                <a:latin typeface="Arial Black" panose="020B0A04020102020204" pitchFamily="34" charset="0"/>
              </a:rPr>
              <a:t>hold me back?</a:t>
            </a:r>
          </a:p>
          <a:p>
            <a:pPr eaLnBrk="1" hangingPunct="1">
              <a:buFont typeface="Wingdings" panose="05000000000000000000" pitchFamily="2" charset="2"/>
              <a:buNone/>
            </a:pPr>
            <a:endParaRPr lang="en-US" altLang="en-US" sz="16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…will Dixie Lynch me still</a:t>
            </a:r>
          </a:p>
          <a:p>
            <a:pPr eaLnBrk="1" hangingPunct="1">
              <a:buFont typeface="Wingdings" panose="05000000000000000000" pitchFamily="2" charset="2"/>
              <a:buNone/>
            </a:pPr>
            <a:r>
              <a:rPr lang="en-US" altLang="en-US" sz="1600" dirty="0">
                <a:latin typeface="Arial Black" panose="020B0A04020102020204" pitchFamily="34" charset="0"/>
              </a:rPr>
              <a:t>When I return?…</a:t>
            </a:r>
          </a:p>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endParaRPr lang="en-US" altLang="en-US" sz="1600" dirty="0"/>
          </a:p>
        </p:txBody>
      </p:sp>
      <p:pic>
        <p:nvPicPr>
          <p:cNvPr id="47109" name="Picture 1029" descr="TMBhug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184" y="1637779"/>
            <a:ext cx="40957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88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anim calcmode="lin" valueType="num">
                                      <p:cBhvr additive="base">
                                        <p:cTn id="11"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anim calcmode="lin" valueType="num">
                                      <p:cBhvr additive="base">
                                        <p:cTn id="1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710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anim calcmode="lin" valueType="num">
                                      <p:cBhvr additive="base">
                                        <p:cTn id="19"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anim calcmode="lin" valueType="num">
                                      <p:cBhvr additive="base">
                                        <p:cTn id="23"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107">
                                            <p:txEl>
                                              <p:pRg st="7" end="7"/>
                                            </p:txEl>
                                          </p:spTgt>
                                        </p:tgtEl>
                                        <p:attrNameLst>
                                          <p:attrName>style.visibility</p:attrName>
                                        </p:attrNameLst>
                                      </p:cBhvr>
                                      <p:to>
                                        <p:strVal val="visible"/>
                                      </p:to>
                                    </p:set>
                                    <p:anim calcmode="lin" valueType="num">
                                      <p:cBhvr additive="base">
                                        <p:cTn id="27"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7107">
                                            <p:txEl>
                                              <p:pRg st="8" end="8"/>
                                            </p:txEl>
                                          </p:spTgt>
                                        </p:tgtEl>
                                        <p:attrNameLst>
                                          <p:attrName>style.visibility</p:attrName>
                                        </p:attrNameLst>
                                      </p:cBhvr>
                                      <p:to>
                                        <p:strVal val="visible"/>
                                      </p:to>
                                    </p:set>
                                    <p:anim calcmode="lin" valueType="num">
                                      <p:cBhvr additive="base">
                                        <p:cTn id="31" dur="5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107">
                                            <p:txEl>
                                              <p:pRg st="9" end="9"/>
                                            </p:txEl>
                                          </p:spTgt>
                                        </p:tgtEl>
                                        <p:attrNameLst>
                                          <p:attrName>style.visibility</p:attrName>
                                        </p:attrNameLst>
                                      </p:cBhvr>
                                      <p:to>
                                        <p:strVal val="visible"/>
                                      </p:to>
                                    </p:set>
                                    <p:anim calcmode="lin" valueType="num">
                                      <p:cBhvr additive="base">
                                        <p:cTn id="35" dur="500" fill="hold"/>
                                        <p:tgtEl>
                                          <p:spTgt spid="4710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107">
                                            <p:txEl>
                                              <p:pRg st="10" end="10"/>
                                            </p:txEl>
                                          </p:spTgt>
                                        </p:tgtEl>
                                        <p:attrNameLst>
                                          <p:attrName>style.visibility</p:attrName>
                                        </p:attrNameLst>
                                      </p:cBhvr>
                                      <p:to>
                                        <p:strVal val="visible"/>
                                      </p:to>
                                    </p:set>
                                    <p:anim calcmode="lin" valueType="num">
                                      <p:cBhvr additive="base">
                                        <p:cTn id="39" dur="500" fill="hold"/>
                                        <p:tgtEl>
                                          <p:spTgt spid="4710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0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7107">
                                            <p:txEl>
                                              <p:pRg st="11" end="11"/>
                                            </p:txEl>
                                          </p:spTgt>
                                        </p:tgtEl>
                                        <p:attrNameLst>
                                          <p:attrName>style.visibility</p:attrName>
                                        </p:attrNameLst>
                                      </p:cBhvr>
                                      <p:to>
                                        <p:strVal val="visible"/>
                                      </p:to>
                                    </p:set>
                                    <p:anim calcmode="lin" valueType="num">
                                      <p:cBhvr additive="base">
                                        <p:cTn id="43" dur="500" fill="hold"/>
                                        <p:tgtEl>
                                          <p:spTgt spid="4710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7">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7107">
                                            <p:txEl>
                                              <p:pRg st="12" end="12"/>
                                            </p:txEl>
                                          </p:spTgt>
                                        </p:tgtEl>
                                        <p:attrNameLst>
                                          <p:attrName>style.visibility</p:attrName>
                                        </p:attrNameLst>
                                      </p:cBhvr>
                                      <p:to>
                                        <p:strVal val="visible"/>
                                      </p:to>
                                    </p:set>
                                    <p:anim calcmode="lin" valueType="num">
                                      <p:cBhvr additive="base">
                                        <p:cTn id="47" dur="500" fill="hold"/>
                                        <p:tgtEl>
                                          <p:spTgt spid="47107">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7107">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7107">
                                            <p:txEl>
                                              <p:pRg st="14" end="14"/>
                                            </p:txEl>
                                          </p:spTgt>
                                        </p:tgtEl>
                                        <p:attrNameLst>
                                          <p:attrName>style.visibility</p:attrName>
                                        </p:attrNameLst>
                                      </p:cBhvr>
                                      <p:to>
                                        <p:strVal val="visible"/>
                                      </p:to>
                                    </p:set>
                                    <p:anim calcmode="lin" valueType="num">
                                      <p:cBhvr additive="base">
                                        <p:cTn id="51" dur="500" fill="hold"/>
                                        <p:tgtEl>
                                          <p:spTgt spid="47107">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7107">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7107">
                                            <p:txEl>
                                              <p:pRg st="15" end="15"/>
                                            </p:txEl>
                                          </p:spTgt>
                                        </p:tgtEl>
                                        <p:attrNameLst>
                                          <p:attrName>style.visibility</p:attrName>
                                        </p:attrNameLst>
                                      </p:cBhvr>
                                      <p:to>
                                        <p:strVal val="visible"/>
                                      </p:to>
                                    </p:set>
                                    <p:anim calcmode="lin" valueType="num">
                                      <p:cBhvr additive="base">
                                        <p:cTn id="55" dur="500" fill="hold"/>
                                        <p:tgtEl>
                                          <p:spTgt spid="47107">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7107">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107">
                                            <p:txEl>
                                              <p:pRg st="16" end="16"/>
                                            </p:txEl>
                                          </p:spTgt>
                                        </p:tgtEl>
                                        <p:attrNameLst>
                                          <p:attrName>style.visibility</p:attrName>
                                        </p:attrNameLst>
                                      </p:cBhvr>
                                      <p:to>
                                        <p:strVal val="visible"/>
                                      </p:to>
                                    </p:set>
                                    <p:anim calcmode="lin" valueType="num">
                                      <p:cBhvr additive="base">
                                        <p:cTn id="59" dur="500" fill="hold"/>
                                        <p:tgtEl>
                                          <p:spTgt spid="47107">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7107">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7107">
                                            <p:txEl>
                                              <p:pRg st="17" end="17"/>
                                            </p:txEl>
                                          </p:spTgt>
                                        </p:tgtEl>
                                        <p:attrNameLst>
                                          <p:attrName>style.visibility</p:attrName>
                                        </p:attrNameLst>
                                      </p:cBhvr>
                                      <p:to>
                                        <p:strVal val="visible"/>
                                      </p:to>
                                    </p:set>
                                    <p:anim calcmode="lin" valueType="num">
                                      <p:cBhvr additive="base">
                                        <p:cTn id="63" dur="500" fill="hold"/>
                                        <p:tgtEl>
                                          <p:spTgt spid="47107">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7107">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7107">
                                            <p:txEl>
                                              <p:pRg st="19" end="19"/>
                                            </p:txEl>
                                          </p:spTgt>
                                        </p:tgtEl>
                                        <p:attrNameLst>
                                          <p:attrName>style.visibility</p:attrName>
                                        </p:attrNameLst>
                                      </p:cBhvr>
                                      <p:to>
                                        <p:strVal val="visible"/>
                                      </p:to>
                                    </p:set>
                                    <p:anim calcmode="lin" valueType="num">
                                      <p:cBhvr additive="base">
                                        <p:cTn id="67" dur="500" fill="hold"/>
                                        <p:tgtEl>
                                          <p:spTgt spid="47107">
                                            <p:txEl>
                                              <p:pRg st="19" end="1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7107">
                                            <p:txEl>
                                              <p:pRg st="19" end="1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7107">
                                            <p:txEl>
                                              <p:pRg st="20" end="20"/>
                                            </p:txEl>
                                          </p:spTgt>
                                        </p:tgtEl>
                                        <p:attrNameLst>
                                          <p:attrName>style.visibility</p:attrName>
                                        </p:attrNameLst>
                                      </p:cBhvr>
                                      <p:to>
                                        <p:strVal val="visible"/>
                                      </p:to>
                                    </p:set>
                                    <p:anim calcmode="lin" valueType="num">
                                      <p:cBhvr additive="base">
                                        <p:cTn id="71" dur="500" fill="hold"/>
                                        <p:tgtEl>
                                          <p:spTgt spid="47107">
                                            <p:txEl>
                                              <p:pRg st="20" end="2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7107">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7109"/>
                                        </p:tgtEl>
                                        <p:attrNameLst>
                                          <p:attrName>style.visibility</p:attrName>
                                        </p:attrNameLst>
                                      </p:cBhvr>
                                      <p:to>
                                        <p:strVal val="visible"/>
                                      </p:to>
                                    </p:set>
                                    <p:anim calcmode="lin" valueType="num">
                                      <p:cBhvr additive="base">
                                        <p:cTn id="77" dur="500" fill="hold"/>
                                        <p:tgtEl>
                                          <p:spTgt spid="47109"/>
                                        </p:tgtEl>
                                        <p:attrNameLst>
                                          <p:attrName>ppt_x</p:attrName>
                                        </p:attrNameLst>
                                      </p:cBhvr>
                                      <p:tavLst>
                                        <p:tav tm="0">
                                          <p:val>
                                            <p:strVal val="#ppt_x"/>
                                          </p:val>
                                        </p:tav>
                                        <p:tav tm="100000">
                                          <p:val>
                                            <p:strVal val="#ppt_x"/>
                                          </p:val>
                                        </p:tav>
                                      </p:tavLst>
                                    </p:anim>
                                    <p:anim calcmode="lin" valueType="num">
                                      <p:cBhvr additive="base">
                                        <p:cTn id="7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6989879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When you finish your quiz…</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51284"/>
            <a:ext cx="10515600" cy="5366084"/>
          </a:xfrm>
        </p:spPr>
        <p:txBody>
          <a:bodyPr>
            <a:normAutofit/>
          </a:bodyPr>
          <a:lstStyle/>
          <a:p>
            <a:r>
              <a:rPr lang="en-US" sz="4000" dirty="0" smtClean="0">
                <a:latin typeface="Arial Black" panose="020B0A04020102020204" pitchFamily="34" charset="0"/>
              </a:rPr>
              <a:t>Today, YOU are responsible for reading CH 10 AS A SILENT INDEPENDENT READ.</a:t>
            </a:r>
          </a:p>
          <a:p>
            <a:r>
              <a:rPr lang="en-US" sz="4000" dirty="0" smtClean="0">
                <a:latin typeface="Arial Black" panose="020B0A04020102020204" pitchFamily="34" charset="0"/>
              </a:rPr>
              <a:t>If you do not finish the reading in class, you are responsible for finishing to the end of CH 10 for homework.</a:t>
            </a:r>
          </a:p>
          <a:p>
            <a:pPr marL="0" indent="0">
              <a:buNone/>
            </a:pPr>
            <a:endParaRPr lang="en-US" dirty="0"/>
          </a:p>
        </p:txBody>
      </p:sp>
    </p:spTree>
    <p:extLst>
      <p:ext uri="{BB962C8B-B14F-4D97-AF65-F5344CB8AC3E}">
        <p14:creationId xmlns:p14="http://schemas.microsoft.com/office/powerpoint/2010/main" val="41682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6"/>
            <a:ext cx="10515600" cy="850064"/>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15190"/>
            <a:ext cx="10515600" cy="5474367"/>
          </a:xfrm>
        </p:spPr>
        <p:txBody>
          <a:bodyPr>
            <a:normAutofit/>
          </a:bodyPr>
          <a:lstStyle/>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1-10 in the Google Classroom Document “To Kill Questions Chapters 1-10”</a:t>
            </a:r>
          </a:p>
          <a:p>
            <a:pPr marL="0" indent="0" algn="ctr">
              <a:buNone/>
            </a:pPr>
            <a:r>
              <a:rPr lang="en-US" sz="4000" dirty="0" smtClean="0">
                <a:latin typeface="Arial Black" panose="020B0A04020102020204" pitchFamily="34" charset="0"/>
              </a:rPr>
              <a:t>DUE MONDAY 4/30 BY 7:00 a.m.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WILL HAVE A QUIZ ON CHAPTERS 1-10 ON MONDAY 4/30!</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4341450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a:bodyPr>
          <a:lstStyle/>
          <a:p>
            <a:pPr marL="0" indent="0" algn="ctr">
              <a:buNone/>
            </a:pPr>
            <a:endParaRPr lang="en-US" sz="22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EXIT TICKET </a:t>
            </a:r>
          </a:p>
          <a:p>
            <a:pPr marL="0" indent="0" algn="ctr">
              <a:buNone/>
            </a:pPr>
            <a:r>
              <a:rPr lang="en-US" sz="4800" dirty="0" smtClean="0">
                <a:latin typeface="Arial Black" panose="020B0A04020102020204" pitchFamily="34" charset="0"/>
              </a:rPr>
              <a:t>TODAY</a:t>
            </a:r>
          </a:p>
        </p:txBody>
      </p:sp>
      <p:sp>
        <p:nvSpPr>
          <p:cNvPr id="9" name="TextBox 8"/>
          <p:cNvSpPr txBox="1"/>
          <p:nvPr/>
        </p:nvSpPr>
        <p:spPr>
          <a:xfrm>
            <a:off x="10047852" y="1566032"/>
            <a:ext cx="1082348" cy="369332"/>
          </a:xfrm>
          <a:prstGeom prst="rect">
            <a:avLst/>
          </a:prstGeom>
          <a:noFill/>
        </p:spPr>
        <p:txBody>
          <a:bodyPr wrap="none" rtlCol="0">
            <a:spAutoFit/>
          </a:bodyPr>
          <a:lstStyle/>
          <a:p>
            <a:r>
              <a:rPr lang="en-US" dirty="0" smtClean="0">
                <a:latin typeface="Arial Black" panose="020B0A04020102020204" pitchFamily="34" charset="0"/>
              </a:rPr>
              <a:t>4/27/18</a:t>
            </a:r>
            <a:endParaRPr lang="en-US" dirty="0">
              <a:latin typeface="Arial Black" panose="020B0A04020102020204" pitchFamily="34" charset="0"/>
            </a:endParaRPr>
          </a:p>
        </p:txBody>
      </p:sp>
    </p:spTree>
    <p:extLst>
      <p:ext uri="{BB962C8B-B14F-4D97-AF65-F5344CB8AC3E}">
        <p14:creationId xmlns:p14="http://schemas.microsoft.com/office/powerpoint/2010/main" val="30111609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sz="4000" dirty="0" smtClean="0">
                <a:latin typeface="Arial Black" panose="020B0A04020102020204" pitchFamily="34" charset="0"/>
              </a:rPr>
              <a:t>NO START-UP </a:t>
            </a:r>
          </a:p>
          <a:p>
            <a:pPr marL="0" indent="0" algn="ctr">
              <a:buNone/>
            </a:pPr>
            <a:r>
              <a:rPr lang="en-US" sz="4000" dirty="0" smtClean="0">
                <a:latin typeface="Arial Black" panose="020B0A04020102020204" pitchFamily="34" charset="0"/>
              </a:rPr>
              <a:t>TODAY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YOU HAVE A</a:t>
            </a:r>
          </a:p>
          <a:p>
            <a:pPr marL="0" indent="0" algn="ctr">
              <a:buNone/>
            </a:pPr>
            <a:r>
              <a:rPr lang="en-US" sz="4000" dirty="0" smtClean="0">
                <a:latin typeface="Arial Black" panose="020B0A04020102020204" pitchFamily="34" charset="0"/>
              </a:rPr>
              <a:t>QUIZ!</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Go straight to Google Classroom and begin!</a:t>
            </a:r>
            <a:endParaRPr lang="en-US" sz="4000" dirty="0">
              <a:latin typeface="Arial Black" panose="020B0A04020102020204" pitchFamily="34" charset="0"/>
            </a:endParaRPr>
          </a:p>
        </p:txBody>
      </p:sp>
      <p:sp>
        <p:nvSpPr>
          <p:cNvPr id="9" name="TextBox 8"/>
          <p:cNvSpPr txBox="1"/>
          <p:nvPr/>
        </p:nvSpPr>
        <p:spPr>
          <a:xfrm>
            <a:off x="10095978" y="507253"/>
            <a:ext cx="1082348" cy="369332"/>
          </a:xfrm>
          <a:prstGeom prst="rect">
            <a:avLst/>
          </a:prstGeom>
          <a:noFill/>
        </p:spPr>
        <p:txBody>
          <a:bodyPr wrap="none" rtlCol="0">
            <a:spAutoFit/>
          </a:bodyPr>
          <a:lstStyle/>
          <a:p>
            <a:r>
              <a:rPr lang="en-US" dirty="0" smtClean="0">
                <a:latin typeface="Arial Black" panose="020B0A04020102020204" pitchFamily="34" charset="0"/>
              </a:rPr>
              <a:t>4/30/18</a:t>
            </a:r>
            <a:endParaRPr lang="en-US" dirty="0">
              <a:latin typeface="Arial Black" panose="020B0A04020102020204" pitchFamily="34" charset="0"/>
            </a:endParaRPr>
          </a:p>
        </p:txBody>
      </p:sp>
    </p:spTree>
    <p:extLst>
      <p:ext uri="{BB962C8B-B14F-4D97-AF65-F5344CB8AC3E}">
        <p14:creationId xmlns:p14="http://schemas.microsoft.com/office/powerpoint/2010/main" val="42020196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4566411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590"/>
            <a:ext cx="10515600" cy="705686"/>
          </a:xfrm>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1442"/>
            <a:ext cx="10515600" cy="4865521"/>
          </a:xfrm>
        </p:spPr>
        <p:txBody>
          <a:bodyPr>
            <a:normAutofit fontScale="92500" lnSpcReduction="20000"/>
          </a:bodyPr>
          <a:lstStyle/>
          <a:p>
            <a:pPr marL="0" indent="0" algn="ctr">
              <a:buNone/>
            </a:pPr>
            <a:r>
              <a:rPr lang="en-US" sz="4800" dirty="0" smtClean="0">
                <a:latin typeface="Arial Black" panose="020B0A04020102020204" pitchFamily="34" charset="0"/>
              </a:rPr>
              <a:t>Review Chapters </a:t>
            </a:r>
            <a:r>
              <a:rPr lang="en-US" sz="4800" dirty="0">
                <a:latin typeface="Arial Black" panose="020B0A04020102020204" pitchFamily="34" charset="0"/>
              </a:rPr>
              <a:t>1</a:t>
            </a:r>
            <a:r>
              <a:rPr lang="en-US" sz="4800" dirty="0" smtClean="0">
                <a:latin typeface="Arial Black" panose="020B0A04020102020204" pitchFamily="34" charset="0"/>
              </a:rPr>
              <a:t>-10</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r>
              <a:rPr lang="en-US" sz="4800" dirty="0" smtClean="0">
                <a:latin typeface="Arial Black" panose="020B0A04020102020204" pitchFamily="34" charset="0"/>
              </a:rPr>
              <a: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Introduce vocabulary for CH 11-15</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6258337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208716"/>
            <a:ext cx="10515600" cy="922254"/>
          </a:xfrm>
        </p:spPr>
        <p:txBody>
          <a:bodyPr>
            <a:normAutofit fontScale="90000"/>
          </a:bodyPr>
          <a:lstStyle/>
          <a:p>
            <a:pPr algn="ctr"/>
            <a:r>
              <a:rPr lang="en-US" dirty="0" smtClean="0">
                <a:latin typeface="Arial Black" panose="020B0A04020102020204" pitchFamily="34" charset="0"/>
              </a:rPr>
              <a:t>When you finish your chapter quiz…</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335505"/>
            <a:ext cx="10515600" cy="5281863"/>
          </a:xfrm>
        </p:spPr>
        <p:txBody>
          <a:bodyPr>
            <a:normAutofit fontScale="92500"/>
          </a:bodyPr>
          <a:lstStyle/>
          <a:p>
            <a:pPr marL="0" indent="0" algn="ctr">
              <a:buNone/>
            </a:pPr>
            <a:r>
              <a:rPr lang="en-US" sz="4800" dirty="0" smtClean="0">
                <a:latin typeface="Arial Black" panose="020B0A04020102020204" pitchFamily="34" charset="0"/>
              </a:rPr>
              <a:t>Please make sure you have read the note in Google Classroom about resubmitting assignments.</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Work on vocabulary for Chapters 11-15. </a:t>
            </a:r>
          </a:p>
          <a:p>
            <a:pPr marL="0" indent="0" algn="ctr">
              <a:buNone/>
            </a:pPr>
            <a:endParaRPr lang="en-US" sz="4800" dirty="0">
              <a:latin typeface="Arial Black" panose="020B0A04020102020204" pitchFamily="34" charset="0"/>
            </a:endParaRPr>
          </a:p>
          <a:p>
            <a:pPr marL="0" indent="0" algn="ctr">
              <a:buNone/>
            </a:pPr>
            <a:r>
              <a:rPr lang="en-US" sz="3200" dirty="0" smtClean="0">
                <a:latin typeface="Arial Black" panose="020B0A04020102020204" pitchFamily="34" charset="0"/>
              </a:rPr>
              <a:t>You will have a vocab quiz on Friday!</a:t>
            </a:r>
            <a:endParaRPr lang="en-US" sz="3200" dirty="0">
              <a:latin typeface="Arial Black" panose="020B0A04020102020204" pitchFamily="34" charset="0"/>
            </a:endParaRPr>
          </a:p>
        </p:txBody>
      </p:sp>
    </p:spTree>
    <p:extLst>
      <p:ext uri="{BB962C8B-B14F-4D97-AF65-F5344CB8AC3E}">
        <p14:creationId xmlns:p14="http://schemas.microsoft.com/office/powerpoint/2010/main" val="12593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6"/>
            <a:ext cx="10515600" cy="850064"/>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15190"/>
            <a:ext cx="10515600" cy="5474367"/>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Finish vocab for CH 11-15.</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Quiz on these words on Friday!</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1493260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6326" y="186745"/>
            <a:ext cx="10515600" cy="1236287"/>
          </a:xfrm>
        </p:spPr>
        <p:txBody>
          <a:bodyPr>
            <a:normAutofit fontScale="40000" lnSpcReduction="20000"/>
          </a:bodyPr>
          <a:lstStyle/>
          <a:p>
            <a:pPr marL="0" indent="0" algn="ctr">
              <a:buNone/>
            </a:pPr>
            <a:endParaRPr lang="en-US" sz="2200" dirty="0" smtClean="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r>
              <a:rPr lang="en-US" sz="11400" dirty="0" smtClean="0">
                <a:latin typeface="Arial Black" panose="020B0A04020102020204" pitchFamily="34" charset="0"/>
              </a:rPr>
              <a:t>EXIT TICKET </a:t>
            </a:r>
          </a:p>
        </p:txBody>
      </p:sp>
      <p:sp>
        <p:nvSpPr>
          <p:cNvPr id="9" name="TextBox 8"/>
          <p:cNvSpPr txBox="1"/>
          <p:nvPr/>
        </p:nvSpPr>
        <p:spPr>
          <a:xfrm>
            <a:off x="10156137" y="620223"/>
            <a:ext cx="1082348" cy="369332"/>
          </a:xfrm>
          <a:prstGeom prst="rect">
            <a:avLst/>
          </a:prstGeom>
          <a:noFill/>
        </p:spPr>
        <p:txBody>
          <a:bodyPr wrap="none" rtlCol="0">
            <a:spAutoFit/>
          </a:bodyPr>
          <a:lstStyle/>
          <a:p>
            <a:r>
              <a:rPr lang="en-US" dirty="0" smtClean="0">
                <a:latin typeface="Arial Black" panose="020B0A04020102020204" pitchFamily="34" charset="0"/>
              </a:rPr>
              <a:t>4/30/18</a:t>
            </a:r>
            <a:endParaRPr lang="en-US" dirty="0">
              <a:latin typeface="Arial Black" panose="020B0A04020102020204" pitchFamily="34" charset="0"/>
            </a:endParaRPr>
          </a:p>
        </p:txBody>
      </p:sp>
      <p:sp>
        <p:nvSpPr>
          <p:cNvPr id="2" name="TextBox 1"/>
          <p:cNvSpPr txBox="1"/>
          <p:nvPr/>
        </p:nvSpPr>
        <p:spPr>
          <a:xfrm>
            <a:off x="264695" y="1540043"/>
            <a:ext cx="11417968" cy="4154984"/>
          </a:xfrm>
          <a:prstGeom prst="rect">
            <a:avLst/>
          </a:prstGeom>
          <a:noFill/>
        </p:spPr>
        <p:txBody>
          <a:bodyPr wrap="square" rtlCol="0">
            <a:spAutoFit/>
          </a:bodyPr>
          <a:lstStyle/>
          <a:p>
            <a:pPr algn="ctr"/>
            <a:r>
              <a:rPr lang="en-US" sz="4400" dirty="0" smtClean="0">
                <a:latin typeface="Arial Black" panose="020B0A04020102020204" pitchFamily="34" charset="0"/>
              </a:rPr>
              <a:t>What would you say was the most significant event in Chapters 9-10?</a:t>
            </a:r>
          </a:p>
          <a:p>
            <a:pPr algn="ctr"/>
            <a:r>
              <a:rPr lang="en-US" sz="4400" dirty="0" smtClean="0">
                <a:latin typeface="Arial Black" panose="020B0A04020102020204" pitchFamily="34" charset="0"/>
              </a:rPr>
              <a:t>Why was it significant?</a:t>
            </a:r>
          </a:p>
          <a:p>
            <a:pPr algn="ctr"/>
            <a:r>
              <a:rPr lang="en-US" sz="4400" dirty="0" smtClean="0">
                <a:latin typeface="Arial Black" panose="020B0A04020102020204" pitchFamily="34" charset="0"/>
              </a:rPr>
              <a:t>How did it affect the story?</a:t>
            </a:r>
          </a:p>
          <a:p>
            <a:pPr algn="ctr"/>
            <a:endParaRPr lang="en-US" sz="4400" dirty="0">
              <a:latin typeface="Arial Black" panose="020B0A04020102020204" pitchFamily="34" charset="0"/>
            </a:endParaRPr>
          </a:p>
          <a:p>
            <a:pPr algn="ctr"/>
            <a:endParaRPr lang="en-US" sz="4400" dirty="0" smtClean="0">
              <a:latin typeface="Arial Black" panose="020B0A04020102020204" pitchFamily="34" charset="0"/>
            </a:endParaRPr>
          </a:p>
        </p:txBody>
      </p:sp>
    </p:spTree>
    <p:extLst>
      <p:ext uri="{BB962C8B-B14F-4D97-AF65-F5344CB8AC3E}">
        <p14:creationId xmlns:p14="http://schemas.microsoft.com/office/powerpoint/2010/main" val="3012966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13222</TotalTime>
  <Words>12673</Words>
  <Application>Microsoft Office PowerPoint</Application>
  <PresentationFormat>Widescreen</PresentationFormat>
  <Paragraphs>1440</Paragraphs>
  <Slides>212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212</vt:i4>
      </vt:variant>
    </vt:vector>
  </HeadingPairs>
  <TitlesOfParts>
    <vt:vector size="219" baseType="lpstr">
      <vt:lpstr>Arial</vt:lpstr>
      <vt:lpstr>Arial Black</vt:lpstr>
      <vt:lpstr>Calibri</vt:lpstr>
      <vt:lpstr>Calibri Light</vt:lpstr>
      <vt:lpstr>Times New Roman</vt:lpstr>
      <vt:lpstr>Wingdings</vt:lpstr>
      <vt:lpstr>Office Theme</vt:lpstr>
      <vt:lpstr>Start-Up - Discussion</vt:lpstr>
      <vt:lpstr>Start-Up - Writing</vt:lpstr>
      <vt:lpstr>“Jim Crow” Laws</vt:lpstr>
      <vt:lpstr>Jim Crow Guide</vt:lpstr>
      <vt:lpstr>Jim Crow Guide</vt:lpstr>
      <vt:lpstr>PowerPoint Presentation</vt:lpstr>
      <vt:lpstr>PowerPoint Presentation</vt:lpstr>
      <vt:lpstr>After WW1</vt:lpstr>
      <vt:lpstr>Langston Hughes (1902-1967)</vt:lpstr>
      <vt:lpstr>The Great Depression (1930s)</vt:lpstr>
      <vt:lpstr>Inspiration for the Story</vt:lpstr>
      <vt:lpstr>The Scottsboro Boys</vt:lpstr>
      <vt:lpstr>The Scottsboro Boys</vt:lpstr>
      <vt:lpstr>The Scottsboro Boys</vt:lpstr>
      <vt:lpstr>The Scottsboro Boys</vt:lpstr>
      <vt:lpstr>Harper Lee (1926-2016)</vt:lpstr>
      <vt:lpstr>Brown vs. Board of Education</vt:lpstr>
      <vt:lpstr>The Winds of Change</vt:lpstr>
      <vt:lpstr>Rosa Parks (1913-2005)</vt:lpstr>
      <vt:lpstr>Television Changes Everything</vt:lpstr>
      <vt:lpstr>Dr. Martin Luther King (1929-1968)</vt:lpstr>
      <vt:lpstr>Desegregation</vt:lpstr>
      <vt:lpstr>To Kill a Mockingbird</vt:lpstr>
      <vt:lpstr>Exit Ticket</vt:lpstr>
      <vt:lpstr>Start-Up - Discussion</vt:lpstr>
      <vt:lpstr>Start-Up - Writing</vt:lpstr>
      <vt:lpstr>Unit Objectives</vt:lpstr>
      <vt:lpstr>Today’s Objective</vt:lpstr>
      <vt:lpstr>As We Read…</vt:lpstr>
      <vt:lpstr>Homework</vt:lpstr>
      <vt:lpstr>Exit Ticket</vt:lpstr>
      <vt:lpstr>Start-Up - Discussion</vt:lpstr>
      <vt:lpstr>Start-Up - Writing</vt:lpstr>
      <vt:lpstr>Unit Objectives</vt:lpstr>
      <vt:lpstr>Today’s Objectives</vt:lpstr>
      <vt:lpstr>As We Read…</vt:lpstr>
      <vt:lpstr>Homework</vt:lpstr>
      <vt:lpstr>Exit Ticket</vt:lpstr>
      <vt:lpstr>Start-Up - Discussion</vt:lpstr>
      <vt:lpstr>Start-Up - Writing</vt:lpstr>
      <vt:lpstr>Unit Objectives</vt:lpstr>
      <vt:lpstr>Today’s Objectives</vt:lpstr>
      <vt:lpstr>Homework</vt:lpstr>
      <vt:lpstr>Exit Ticket</vt:lpstr>
      <vt:lpstr>Start-Up - Discussion</vt:lpstr>
      <vt:lpstr>Start-Up - Writing</vt:lpstr>
      <vt:lpstr>Unit Objectives</vt:lpstr>
      <vt:lpstr>Today’s Objectives</vt:lpstr>
      <vt:lpstr>Vocabulary Review</vt:lpstr>
      <vt:lpstr>Small Group Read…</vt:lpstr>
      <vt:lpstr>As You Read…</vt:lpstr>
      <vt:lpstr>Homework</vt:lpstr>
      <vt:lpstr>Exit Ticket</vt:lpstr>
      <vt:lpstr>No Start-Up Today   You have a VOCAB QUIZ</vt:lpstr>
      <vt:lpstr>Unit Objectives</vt:lpstr>
      <vt:lpstr>Today’s Objectives</vt:lpstr>
      <vt:lpstr>Independent Read</vt:lpstr>
      <vt:lpstr>Homework</vt:lpstr>
      <vt:lpstr>NO Exit Ticket Today   (Don’t forget to check Google Classroom this afternoon after 3:00 if you are looking to reclaim points on your essay)</vt:lpstr>
      <vt:lpstr>Start-Up - Discussion</vt:lpstr>
      <vt:lpstr>Start-Up - Writing</vt:lpstr>
      <vt:lpstr>Unit Objectives</vt:lpstr>
      <vt:lpstr>Today’s Objectives</vt:lpstr>
      <vt:lpstr>Homework</vt:lpstr>
      <vt:lpstr>Exit Ticket</vt:lpstr>
      <vt:lpstr>Start-Up - Discussion</vt:lpstr>
      <vt:lpstr>Start-Up - Writing</vt:lpstr>
      <vt:lpstr>Unit Objectives</vt:lpstr>
      <vt:lpstr>Today’s Objectives</vt:lpstr>
      <vt:lpstr>Homework</vt:lpstr>
      <vt:lpstr>Exit Ticket</vt:lpstr>
      <vt:lpstr>Start-Up - QUIZ</vt:lpstr>
      <vt:lpstr>Unit Objectives</vt:lpstr>
      <vt:lpstr>Today’s Objectives</vt:lpstr>
      <vt:lpstr>Homework</vt:lpstr>
      <vt:lpstr>Exit Ticket</vt:lpstr>
      <vt:lpstr>Start-Up - Writing</vt:lpstr>
      <vt:lpstr>Unit Objectives</vt:lpstr>
      <vt:lpstr>Today’s Objectives</vt:lpstr>
      <vt:lpstr>Vocabulary Review</vt:lpstr>
      <vt:lpstr>Small Group Read…</vt:lpstr>
      <vt:lpstr>Homework</vt:lpstr>
      <vt:lpstr>Exit Ticket</vt:lpstr>
      <vt:lpstr>Start-Up - Writing</vt:lpstr>
      <vt:lpstr>Unit Objectives</vt:lpstr>
      <vt:lpstr>Small Group Read…</vt:lpstr>
      <vt:lpstr>Homework</vt:lpstr>
      <vt:lpstr>Exit Ticket</vt:lpstr>
      <vt:lpstr>PowerPoint Presentation</vt:lpstr>
      <vt:lpstr>Unit Objectives</vt:lpstr>
      <vt:lpstr>When you finish your quiz…</vt:lpstr>
      <vt:lpstr>Homework</vt:lpstr>
      <vt:lpstr>PowerPoint Presentation</vt:lpstr>
      <vt:lpstr>PowerPoint Presentation</vt:lpstr>
      <vt:lpstr>Unit Objectives</vt:lpstr>
      <vt:lpstr>Today’s Objectives</vt:lpstr>
      <vt:lpstr>When you finish your chapter quiz…</vt:lpstr>
      <vt:lpstr>Homework</vt:lpstr>
      <vt:lpstr>PowerPoint Presentation</vt:lpstr>
      <vt:lpstr>Start-Up - Discussion</vt:lpstr>
      <vt:lpstr>Start-Up - Writing</vt:lpstr>
      <vt:lpstr>Unit Objectives</vt:lpstr>
      <vt:lpstr>Today’s Objectives</vt:lpstr>
      <vt:lpstr>As You Read…</vt:lpstr>
      <vt:lpstr>Homework</vt:lpstr>
      <vt:lpstr>Exit Ticket</vt:lpstr>
      <vt:lpstr>PowerPoint Presentation</vt:lpstr>
      <vt:lpstr>CSTS (CA Student Tobacco Survey)</vt:lpstr>
      <vt:lpstr>CSTS (CA Student Tobacco Survey)</vt:lpstr>
      <vt:lpstr>When you finish your survey…</vt:lpstr>
      <vt:lpstr>Homework</vt:lpstr>
      <vt:lpstr>PowerPoint Presentation</vt:lpstr>
      <vt:lpstr>PowerPoint Presentation</vt:lpstr>
      <vt:lpstr>Unit Objectives</vt:lpstr>
      <vt:lpstr>Today’s Objectives</vt:lpstr>
      <vt:lpstr>As We Read…</vt:lpstr>
      <vt:lpstr>Homework</vt:lpstr>
      <vt:lpstr>PowerPoint Presentation</vt:lpstr>
      <vt:lpstr>PowerPoint Presentation</vt:lpstr>
      <vt:lpstr>Unit Objectives</vt:lpstr>
      <vt:lpstr>Today’s Objectives</vt:lpstr>
      <vt:lpstr>When you finish your QUIZ…</vt:lpstr>
      <vt:lpstr>Homework</vt:lpstr>
      <vt:lpstr>PowerPoint Presentation</vt:lpstr>
      <vt:lpstr>Start-Up - Discussion</vt:lpstr>
      <vt:lpstr>Start-Up - Writing</vt:lpstr>
      <vt:lpstr>Unit Objectives</vt:lpstr>
      <vt:lpstr>Today’s Objectives</vt:lpstr>
      <vt:lpstr>As You Read…</vt:lpstr>
      <vt:lpstr>Homework</vt:lpstr>
      <vt:lpstr>Exit Ticket</vt:lpstr>
      <vt:lpstr>Start-Up - Discussion</vt:lpstr>
      <vt:lpstr>Start-Up - Writing</vt:lpstr>
      <vt:lpstr>Unit Objectives</vt:lpstr>
      <vt:lpstr>Today’s Objectives</vt:lpstr>
      <vt:lpstr>Homework</vt:lpstr>
      <vt:lpstr>Exit Ticket</vt:lpstr>
      <vt:lpstr>Start-Up - Discussion</vt:lpstr>
      <vt:lpstr>Start-Up - Writing</vt:lpstr>
      <vt:lpstr>Unit Objectives</vt:lpstr>
      <vt:lpstr>Today’s Objectives</vt:lpstr>
      <vt:lpstr>Small Group Read – CH 20&amp;21</vt:lpstr>
      <vt:lpstr>Homework</vt:lpstr>
      <vt:lpstr>Exit Ticket</vt:lpstr>
      <vt:lpstr>PowerPoint Presentation</vt:lpstr>
      <vt:lpstr>Unit Objectives</vt:lpstr>
      <vt:lpstr>Today’s Objectives</vt:lpstr>
      <vt:lpstr>Vocabulary Review</vt:lpstr>
      <vt:lpstr>Homework</vt:lpstr>
      <vt:lpstr>Exit Ticket</vt:lpstr>
      <vt:lpstr>NO Start-Up Today  You have a VOCAB QUIZ!</vt:lpstr>
      <vt:lpstr>Unit Objectives</vt:lpstr>
      <vt:lpstr>Today’s Objectives</vt:lpstr>
      <vt:lpstr>When you finish your QUIZ…</vt:lpstr>
      <vt:lpstr>Homework</vt:lpstr>
      <vt:lpstr>NO Exit Ticket</vt:lpstr>
      <vt:lpstr>PowerPoint Presentation</vt:lpstr>
      <vt:lpstr>Unit Objectives</vt:lpstr>
      <vt:lpstr>Today’s Objectives</vt:lpstr>
      <vt:lpstr>Homework</vt:lpstr>
      <vt:lpstr>PowerPoint Presentation</vt:lpstr>
      <vt:lpstr>Start-Up - Discussion</vt:lpstr>
      <vt:lpstr>Start-Up - Writing</vt:lpstr>
      <vt:lpstr>Unit Objectives</vt:lpstr>
      <vt:lpstr>Today’s Objectives</vt:lpstr>
      <vt:lpstr>Homework</vt:lpstr>
      <vt:lpstr>Exit Ticket</vt:lpstr>
      <vt:lpstr>NO Start-Up Today</vt:lpstr>
      <vt:lpstr>NO Exit Ticket</vt:lpstr>
      <vt:lpstr>Start-Up - Discussion</vt:lpstr>
      <vt:lpstr>Start-Up - Writing</vt:lpstr>
      <vt:lpstr>Unit Objectives</vt:lpstr>
      <vt:lpstr>Today’s Objectives</vt:lpstr>
      <vt:lpstr>Vocabulary Review</vt:lpstr>
      <vt:lpstr>Exit Ticket</vt:lpstr>
      <vt:lpstr>PowerPoint Presentation</vt:lpstr>
      <vt:lpstr>Unit Objectives</vt:lpstr>
      <vt:lpstr>English 10 FINALS</vt:lpstr>
      <vt:lpstr>English 10 FINALS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Homework</vt:lpstr>
      <vt:lpstr>NO Exit Ticket</vt:lpstr>
      <vt:lpstr>PowerPoint Presentation</vt:lpstr>
      <vt:lpstr>PowerPoint Presentation</vt:lpstr>
      <vt:lpstr>PowerPoint Presentation</vt:lpstr>
      <vt:lpstr>PowerPoint Presentation</vt:lpstr>
      <vt:lpstr>PowerPoint Presentation</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142</cp:revision>
  <cp:lastPrinted>2018-05-01T16:12:08Z</cp:lastPrinted>
  <dcterms:created xsi:type="dcterms:W3CDTF">2018-04-11T22:32:40Z</dcterms:created>
  <dcterms:modified xsi:type="dcterms:W3CDTF">2018-05-22T15:08:10Z</dcterms:modified>
</cp:coreProperties>
</file>