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7"/>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 id="315" r:id="rId59"/>
    <p:sldId id="316" r:id="rId60"/>
    <p:sldId id="317" r:id="rId61"/>
    <p:sldId id="318" r:id="rId62"/>
    <p:sldId id="319" r:id="rId63"/>
    <p:sldId id="320" r:id="rId64"/>
    <p:sldId id="331" r:id="rId65"/>
    <p:sldId id="321" r:id="rId66"/>
    <p:sldId id="322" r:id="rId67"/>
    <p:sldId id="323" r:id="rId68"/>
    <p:sldId id="324" r:id="rId69"/>
    <p:sldId id="325" r:id="rId70"/>
    <p:sldId id="326" r:id="rId71"/>
    <p:sldId id="327" r:id="rId72"/>
    <p:sldId id="328" r:id="rId73"/>
    <p:sldId id="329" r:id="rId74"/>
    <p:sldId id="330" r:id="rId75"/>
    <p:sldId id="332" r:id="rId76"/>
    <p:sldId id="333" r:id="rId77"/>
    <p:sldId id="334" r:id="rId78"/>
    <p:sldId id="335" r:id="rId79"/>
    <p:sldId id="300" r:id="rId80"/>
    <p:sldId id="336" r:id="rId81"/>
    <p:sldId id="337" r:id="rId82"/>
    <p:sldId id="339" r:id="rId83"/>
    <p:sldId id="340" r:id="rId84"/>
    <p:sldId id="341" r:id="rId85"/>
    <p:sldId id="342" r:id="rId86"/>
    <p:sldId id="344" r:id="rId87"/>
    <p:sldId id="345" r:id="rId88"/>
    <p:sldId id="346" r:id="rId89"/>
    <p:sldId id="347" r:id="rId90"/>
    <p:sldId id="348" r:id="rId91"/>
    <p:sldId id="349" r:id="rId92"/>
    <p:sldId id="350" r:id="rId93"/>
    <p:sldId id="351" r:id="rId94"/>
    <p:sldId id="352" r:id="rId95"/>
    <p:sldId id="353" r:id="rId96"/>
    <p:sldId id="354" r:id="rId97"/>
    <p:sldId id="355" r:id="rId98"/>
    <p:sldId id="356" r:id="rId99"/>
    <p:sldId id="357" r:id="rId100"/>
    <p:sldId id="358" r:id="rId101"/>
    <p:sldId id="359" r:id="rId102"/>
    <p:sldId id="362" r:id="rId103"/>
    <p:sldId id="363" r:id="rId104"/>
    <p:sldId id="374" r:id="rId105"/>
    <p:sldId id="365" r:id="rId106"/>
    <p:sldId id="364" r:id="rId107"/>
    <p:sldId id="366" r:id="rId108"/>
    <p:sldId id="367" r:id="rId109"/>
    <p:sldId id="368" r:id="rId110"/>
    <p:sldId id="369" r:id="rId111"/>
    <p:sldId id="370" r:id="rId112"/>
    <p:sldId id="371" r:id="rId113"/>
    <p:sldId id="372" r:id="rId114"/>
    <p:sldId id="373" r:id="rId115"/>
    <p:sldId id="360" r:id="rId116"/>
    <p:sldId id="361" r:id="rId117"/>
    <p:sldId id="375" r:id="rId118"/>
    <p:sldId id="376" r:id="rId119"/>
    <p:sldId id="377" r:id="rId120"/>
    <p:sldId id="378" r:id="rId121"/>
    <p:sldId id="379" r:id="rId122"/>
    <p:sldId id="380" r:id="rId123"/>
    <p:sldId id="381" r:id="rId124"/>
    <p:sldId id="382" r:id="rId125"/>
    <p:sldId id="383" r:id="rId126"/>
    <p:sldId id="384" r:id="rId127"/>
    <p:sldId id="385" r:id="rId128"/>
    <p:sldId id="386" r:id="rId129"/>
    <p:sldId id="387" r:id="rId130"/>
    <p:sldId id="388" r:id="rId131"/>
    <p:sldId id="389" r:id="rId132"/>
    <p:sldId id="390" r:id="rId133"/>
    <p:sldId id="393" r:id="rId134"/>
    <p:sldId id="391" r:id="rId135"/>
    <p:sldId id="392" r:id="rId136"/>
    <p:sldId id="395" r:id="rId137"/>
    <p:sldId id="394" r:id="rId138"/>
    <p:sldId id="396" r:id="rId139"/>
    <p:sldId id="397" r:id="rId140"/>
    <p:sldId id="398" r:id="rId141"/>
    <p:sldId id="399" r:id="rId142"/>
    <p:sldId id="400" r:id="rId143"/>
    <p:sldId id="401" r:id="rId144"/>
    <p:sldId id="402" r:id="rId145"/>
    <p:sldId id="403" r:id="rId146"/>
    <p:sldId id="404" r:id="rId147"/>
    <p:sldId id="405" r:id="rId148"/>
    <p:sldId id="409" r:id="rId149"/>
    <p:sldId id="406" r:id="rId150"/>
    <p:sldId id="407" r:id="rId151"/>
    <p:sldId id="408" r:id="rId152"/>
    <p:sldId id="410" r:id="rId153"/>
    <p:sldId id="411" r:id="rId154"/>
    <p:sldId id="412" r:id="rId155"/>
    <p:sldId id="413" r:id="rId156"/>
    <p:sldId id="414" r:id="rId157"/>
    <p:sldId id="415" r:id="rId158"/>
    <p:sldId id="417" r:id="rId159"/>
    <p:sldId id="418" r:id="rId160"/>
    <p:sldId id="419" r:id="rId161"/>
    <p:sldId id="422" r:id="rId162"/>
    <p:sldId id="423" r:id="rId163"/>
    <p:sldId id="424" r:id="rId164"/>
    <p:sldId id="425" r:id="rId165"/>
    <p:sldId id="426" r:id="rId166"/>
    <p:sldId id="420" r:id="rId167"/>
    <p:sldId id="421" r:id="rId168"/>
    <p:sldId id="427" r:id="rId169"/>
    <p:sldId id="430" r:id="rId170"/>
    <p:sldId id="431" r:id="rId171"/>
    <p:sldId id="432" r:id="rId172"/>
    <p:sldId id="433" r:id="rId173"/>
    <p:sldId id="434" r:id="rId174"/>
    <p:sldId id="435" r:id="rId175"/>
    <p:sldId id="436" r:id="rId176"/>
    <p:sldId id="450" r:id="rId177"/>
    <p:sldId id="452" r:id="rId178"/>
    <p:sldId id="463" r:id="rId179"/>
    <p:sldId id="455" r:id="rId180"/>
    <p:sldId id="456" r:id="rId181"/>
    <p:sldId id="457" r:id="rId182"/>
    <p:sldId id="458" r:id="rId183"/>
    <p:sldId id="459" r:id="rId184"/>
    <p:sldId id="460" r:id="rId185"/>
    <p:sldId id="461" r:id="rId186"/>
    <p:sldId id="464" r:id="rId187"/>
    <p:sldId id="462" r:id="rId188"/>
    <p:sldId id="453" r:id="rId189"/>
    <p:sldId id="454" r:id="rId190"/>
    <p:sldId id="445" r:id="rId191"/>
    <p:sldId id="447" r:id="rId192"/>
    <p:sldId id="448" r:id="rId193"/>
    <p:sldId id="449" r:id="rId194"/>
    <p:sldId id="465" r:id="rId195"/>
    <p:sldId id="467" r:id="rId196"/>
    <p:sldId id="466" r:id="rId197"/>
    <p:sldId id="468" r:id="rId198"/>
    <p:sldId id="469" r:id="rId199"/>
    <p:sldId id="471" r:id="rId200"/>
    <p:sldId id="472" r:id="rId201"/>
    <p:sldId id="473" r:id="rId202"/>
    <p:sldId id="474" r:id="rId203"/>
    <p:sldId id="476" r:id="rId204"/>
    <p:sldId id="477" r:id="rId205"/>
    <p:sldId id="478" r:id="rId206"/>
    <p:sldId id="479" r:id="rId207"/>
    <p:sldId id="482" r:id="rId208"/>
    <p:sldId id="483" r:id="rId209"/>
    <p:sldId id="484" r:id="rId210"/>
    <p:sldId id="485" r:id="rId211"/>
    <p:sldId id="486" r:id="rId212"/>
    <p:sldId id="487" r:id="rId213"/>
    <p:sldId id="488" r:id="rId214"/>
    <p:sldId id="489" r:id="rId215"/>
    <p:sldId id="490" r:id="rId216"/>
    <p:sldId id="491" r:id="rId217"/>
    <p:sldId id="492" r:id="rId218"/>
    <p:sldId id="493" r:id="rId219"/>
    <p:sldId id="494" r:id="rId220"/>
    <p:sldId id="495" r:id="rId221"/>
    <p:sldId id="480" r:id="rId222"/>
    <p:sldId id="481" r:id="rId223"/>
    <p:sldId id="496" r:id="rId224"/>
    <p:sldId id="497" r:id="rId225"/>
    <p:sldId id="499" r:id="rId226"/>
    <p:sldId id="498" r:id="rId227"/>
    <p:sldId id="500" r:id="rId228"/>
    <p:sldId id="501" r:id="rId229"/>
    <p:sldId id="502" r:id="rId230"/>
    <p:sldId id="503" r:id="rId231"/>
    <p:sldId id="504" r:id="rId232"/>
    <p:sldId id="505" r:id="rId233"/>
    <p:sldId id="516" r:id="rId234"/>
    <p:sldId id="527" r:id="rId235"/>
    <p:sldId id="528" r:id="rId236"/>
    <p:sldId id="517" r:id="rId237"/>
    <p:sldId id="518" r:id="rId238"/>
    <p:sldId id="520" r:id="rId239"/>
    <p:sldId id="521" r:id="rId240"/>
    <p:sldId id="522" r:id="rId241"/>
    <p:sldId id="523" r:id="rId242"/>
    <p:sldId id="524" r:id="rId243"/>
    <p:sldId id="525" r:id="rId244"/>
    <p:sldId id="526" r:id="rId245"/>
    <p:sldId id="529" r:id="rId246"/>
    <p:sldId id="530" r:id="rId247"/>
    <p:sldId id="531" r:id="rId248"/>
    <p:sldId id="532" r:id="rId249"/>
    <p:sldId id="533" r:id="rId250"/>
    <p:sldId id="536" r:id="rId251"/>
    <p:sldId id="534" r:id="rId252"/>
    <p:sldId id="535" r:id="rId253"/>
    <p:sldId id="567" r:id="rId254"/>
    <p:sldId id="568" r:id="rId255"/>
    <p:sldId id="569" r:id="rId256"/>
    <p:sldId id="562" r:id="rId257"/>
    <p:sldId id="537" r:id="rId258"/>
    <p:sldId id="538" r:id="rId259"/>
    <p:sldId id="539" r:id="rId260"/>
    <p:sldId id="540" r:id="rId261"/>
    <p:sldId id="541" r:id="rId262"/>
    <p:sldId id="573" r:id="rId263"/>
    <p:sldId id="574" r:id="rId264"/>
    <p:sldId id="575" r:id="rId265"/>
    <p:sldId id="542" r:id="rId266"/>
    <p:sldId id="543" r:id="rId267"/>
    <p:sldId id="544" r:id="rId268"/>
    <p:sldId id="545" r:id="rId269"/>
    <p:sldId id="546" r:id="rId270"/>
    <p:sldId id="576" r:id="rId271"/>
    <p:sldId id="577" r:id="rId272"/>
    <p:sldId id="578" r:id="rId273"/>
    <p:sldId id="547" r:id="rId274"/>
    <p:sldId id="548" r:id="rId275"/>
    <p:sldId id="549" r:id="rId276"/>
    <p:sldId id="550" r:id="rId277"/>
    <p:sldId id="551" r:id="rId278"/>
    <p:sldId id="579" r:id="rId279"/>
    <p:sldId id="580" r:id="rId280"/>
    <p:sldId id="552" r:id="rId281"/>
    <p:sldId id="553" r:id="rId282"/>
    <p:sldId id="554" r:id="rId283"/>
    <p:sldId id="555" r:id="rId284"/>
    <p:sldId id="556" r:id="rId285"/>
    <p:sldId id="557" r:id="rId286"/>
    <p:sldId id="558" r:id="rId287"/>
    <p:sldId id="559" r:id="rId288"/>
    <p:sldId id="560" r:id="rId289"/>
    <p:sldId id="561" r:id="rId290"/>
    <p:sldId id="572" r:id="rId291"/>
    <p:sldId id="571" r:id="rId292"/>
    <p:sldId id="570" r:id="rId293"/>
    <p:sldId id="563" r:id="rId294"/>
    <p:sldId id="564" r:id="rId295"/>
    <p:sldId id="565" r:id="rId29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838" autoAdjust="0"/>
    <p:restoredTop sz="94660"/>
  </p:normalViewPr>
  <p:slideViewPr>
    <p:cSldViewPr snapToGrid="0">
      <p:cViewPr varScale="1">
        <p:scale>
          <a:sx n="77" d="100"/>
          <a:sy n="77" d="100"/>
        </p:scale>
        <p:origin x="132" y="79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289" Type="http://schemas.openxmlformats.org/officeDocument/2006/relationships/slide" Target="slides/slide288.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slide" Target="slides/slide278.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290" Type="http://schemas.openxmlformats.org/officeDocument/2006/relationships/slide" Target="slides/slide289.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slide" Target="slides/slide279.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291" Type="http://schemas.openxmlformats.org/officeDocument/2006/relationships/slide" Target="slides/slide290.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7" Type="http://schemas.openxmlformats.org/officeDocument/2006/relationships/slide" Target="slides/slide206.xml"/><Relationship Id="rId228" Type="http://schemas.openxmlformats.org/officeDocument/2006/relationships/slide" Target="slides/slide227.xml"/><Relationship Id="rId249" Type="http://schemas.openxmlformats.org/officeDocument/2006/relationships/slide" Target="slides/slide248.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slide" Target="slides/slide275.xml"/><Relationship Id="rId292" Type="http://schemas.openxmlformats.org/officeDocument/2006/relationships/slide" Target="slides/slide291.xml"/><Relationship Id="rId297" Type="http://schemas.openxmlformats.org/officeDocument/2006/relationships/notesMaster" Target="notesMasters/notesMaster1.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287" Type="http://schemas.openxmlformats.org/officeDocument/2006/relationships/slide" Target="slides/slide286.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282" Type="http://schemas.openxmlformats.org/officeDocument/2006/relationships/slide" Target="slides/slide28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93" Type="http://schemas.openxmlformats.org/officeDocument/2006/relationships/slide" Target="slides/slide292.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283" Type="http://schemas.openxmlformats.org/officeDocument/2006/relationships/slide" Target="slides/slide282.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theme" Target="theme/theme1.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5C27AF9-7335-4FDE-BDD0-4919A9F603F3}" type="datetimeFigureOut">
              <a:rPr lang="en-US" smtClean="0"/>
              <a:t>3/8/2019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751AC7-D2F4-4001-8E7E-997B035B2F06}" type="slidenum">
              <a:rPr lang="en-US" smtClean="0"/>
              <a:t>‹#›</a:t>
            </a:fld>
            <a:endParaRPr lang="en-US"/>
          </a:p>
        </p:txBody>
      </p:sp>
    </p:spTree>
    <p:extLst>
      <p:ext uri="{BB962C8B-B14F-4D97-AF65-F5344CB8AC3E}">
        <p14:creationId xmlns:p14="http://schemas.microsoft.com/office/powerpoint/2010/main" val="859815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5" name="Google Shape;12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32139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927925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9917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3" name="Google Shape;14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34929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9" name="Google Shape;14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4325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5" name="Google Shape;15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80006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9B34111-ED50-4B8B-841A-FCF2D09DF2BB}" type="datetimeFigureOut">
              <a:rPr lang="en-US" smtClean="0">
                <a:solidFill>
                  <a:prstClr val="black">
                    <a:tint val="75000"/>
                  </a:prstClr>
                </a:solidFill>
              </a:rPr>
              <a:pPr/>
              <a:t>3/8/2019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844BB2-D21E-4DF8-82F5-3F9B394593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88920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B34111-ED50-4B8B-841A-FCF2D09DF2BB}" type="datetimeFigureOut">
              <a:rPr lang="en-US" smtClean="0">
                <a:solidFill>
                  <a:prstClr val="black">
                    <a:tint val="75000"/>
                  </a:prstClr>
                </a:solidFill>
              </a:rPr>
              <a:pPr/>
              <a:t>3/8/2019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844BB2-D21E-4DF8-82F5-3F9B394593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3646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B34111-ED50-4B8B-841A-FCF2D09DF2BB}" type="datetimeFigureOut">
              <a:rPr lang="en-US" smtClean="0">
                <a:solidFill>
                  <a:prstClr val="black">
                    <a:tint val="75000"/>
                  </a:prstClr>
                </a:solidFill>
              </a:rPr>
              <a:pPr/>
              <a:t>3/8/2019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844BB2-D21E-4DF8-82F5-3F9B394593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8692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9B34111-ED50-4B8B-841A-FCF2D09DF2BB}" type="datetimeFigureOut">
              <a:rPr lang="en-US" smtClean="0">
                <a:solidFill>
                  <a:prstClr val="black">
                    <a:tint val="75000"/>
                  </a:prstClr>
                </a:solidFill>
              </a:rPr>
              <a:pPr/>
              <a:t>3/8/2019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844BB2-D21E-4DF8-82F5-3F9B394593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05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B34111-ED50-4B8B-841A-FCF2D09DF2BB}" type="datetimeFigureOut">
              <a:rPr lang="en-US" smtClean="0">
                <a:solidFill>
                  <a:prstClr val="black">
                    <a:tint val="75000"/>
                  </a:prstClr>
                </a:solidFill>
              </a:rPr>
              <a:pPr/>
              <a:t>3/8/2019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3844BB2-D21E-4DF8-82F5-3F9B394593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8391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9B34111-ED50-4B8B-841A-FCF2D09DF2BB}" type="datetimeFigureOut">
              <a:rPr lang="en-US" smtClean="0">
                <a:solidFill>
                  <a:prstClr val="black">
                    <a:tint val="75000"/>
                  </a:prstClr>
                </a:solidFill>
              </a:rPr>
              <a:pPr/>
              <a:t>3/8/2019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844BB2-D21E-4DF8-82F5-3F9B394593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4364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9B34111-ED50-4B8B-841A-FCF2D09DF2BB}" type="datetimeFigureOut">
              <a:rPr lang="en-US" smtClean="0">
                <a:solidFill>
                  <a:prstClr val="black">
                    <a:tint val="75000"/>
                  </a:prstClr>
                </a:solidFill>
              </a:rPr>
              <a:pPr/>
              <a:t>3/8/2019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3844BB2-D21E-4DF8-82F5-3F9B394593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113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9B34111-ED50-4B8B-841A-FCF2D09DF2BB}" type="datetimeFigureOut">
              <a:rPr lang="en-US" smtClean="0">
                <a:solidFill>
                  <a:prstClr val="black">
                    <a:tint val="75000"/>
                  </a:prstClr>
                </a:solidFill>
              </a:rPr>
              <a:pPr/>
              <a:t>3/8/2019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3844BB2-D21E-4DF8-82F5-3F9B394593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6932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B34111-ED50-4B8B-841A-FCF2D09DF2BB}" type="datetimeFigureOut">
              <a:rPr lang="en-US" smtClean="0">
                <a:solidFill>
                  <a:prstClr val="black">
                    <a:tint val="75000"/>
                  </a:prstClr>
                </a:solidFill>
              </a:rPr>
              <a:pPr/>
              <a:t>3/8/2019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3844BB2-D21E-4DF8-82F5-3F9B394593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5595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B34111-ED50-4B8B-841A-FCF2D09DF2BB}" type="datetimeFigureOut">
              <a:rPr lang="en-US" smtClean="0">
                <a:solidFill>
                  <a:prstClr val="black">
                    <a:tint val="75000"/>
                  </a:prstClr>
                </a:solidFill>
              </a:rPr>
              <a:pPr/>
              <a:t>3/8/2019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844BB2-D21E-4DF8-82F5-3F9B394593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4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9B34111-ED50-4B8B-841A-FCF2D09DF2BB}" type="datetimeFigureOut">
              <a:rPr lang="en-US" smtClean="0">
                <a:solidFill>
                  <a:prstClr val="black">
                    <a:tint val="75000"/>
                  </a:prstClr>
                </a:solidFill>
              </a:rPr>
              <a:pPr/>
              <a:t>3/8/2019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3844BB2-D21E-4DF8-82F5-3F9B394593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05304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5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B34111-ED50-4B8B-841A-FCF2D09DF2BB}" type="datetimeFigureOut">
              <a:rPr lang="en-US" smtClean="0">
                <a:solidFill>
                  <a:prstClr val="black">
                    <a:tint val="75000"/>
                  </a:prstClr>
                </a:solidFill>
              </a:rPr>
              <a:pPr/>
              <a:t>3/8/2019</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844BB2-D21E-4DF8-82F5-3F9B3945936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47477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video" Target="file:///C:\My%20Documents\literary%20documents\TMB%20freedom2.mov" TargetMode="Externa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audio" Target="file:///C:\My%20Documents\literary%20documents\TMB%20dream_resample.wav" TargetMode="External"/><Relationship Id="rId4" Type="http://schemas.openxmlformats.org/officeDocument/2006/relationships/image" Target="../media/image23.png"/></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hyperlink" Target="mailto:jmcelroy@turlockusd.org" TargetMode="Externa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Discussion</a:t>
            </a:r>
          </a:p>
        </p:txBody>
      </p:sp>
      <p:sp>
        <p:nvSpPr>
          <p:cNvPr id="5" name="Content Placeholder 4"/>
          <p:cNvSpPr>
            <a:spLocks noGrp="1"/>
          </p:cNvSpPr>
          <p:nvPr>
            <p:ph idx="1"/>
          </p:nvPr>
        </p:nvSpPr>
        <p:spPr>
          <a:xfrm>
            <a:off x="838200" y="989555"/>
            <a:ext cx="10515600" cy="5187407"/>
          </a:xfrm>
        </p:spPr>
        <p:txBody>
          <a:bodyPr>
            <a:normAutofit fontScale="92500" lnSpcReduction="20000"/>
          </a:bodyPr>
          <a:lstStyle/>
          <a:p>
            <a:pPr marL="0" indent="0" algn="ctr">
              <a:buNone/>
            </a:pPr>
            <a:r>
              <a:rPr lang="en-US" dirty="0">
                <a:latin typeface="Arial Black" panose="020B0A04020102020204" pitchFamily="34" charset="0"/>
              </a:rPr>
              <a:t>In your triads, discuss the following:</a:t>
            </a:r>
          </a:p>
          <a:p>
            <a:pPr marL="0" indent="0" algn="ctr">
              <a:buNone/>
            </a:pPr>
            <a:endParaRPr lang="en-US" sz="2200" dirty="0">
              <a:latin typeface="Arial Black" panose="020B0A04020102020204" pitchFamily="34" charset="0"/>
            </a:endParaRPr>
          </a:p>
          <a:p>
            <a:pPr marL="0" indent="0" algn="ctr">
              <a:buNone/>
            </a:pPr>
            <a:r>
              <a:rPr lang="en-US" sz="3600" dirty="0">
                <a:latin typeface="Arial Black" panose="020B0A04020102020204" pitchFamily="34" charset="0"/>
              </a:rPr>
              <a:t>Look at this short list of historical terms:</a:t>
            </a:r>
          </a:p>
          <a:p>
            <a:pPr marL="0" indent="0" algn="ctr">
              <a:buNone/>
            </a:pPr>
            <a:r>
              <a:rPr lang="en-US" sz="3500" i="1" dirty="0">
                <a:latin typeface="Arial Black" panose="020B0A04020102020204" pitchFamily="34" charset="0"/>
              </a:rPr>
              <a:t>Jim Crow Laws, KKK, Segregation/Desegregation, </a:t>
            </a:r>
          </a:p>
          <a:p>
            <a:pPr marL="0" indent="0" algn="ctr">
              <a:buNone/>
            </a:pPr>
            <a:r>
              <a:rPr lang="en-US" sz="3500" i="1" dirty="0">
                <a:latin typeface="Arial Black" panose="020B0A04020102020204" pitchFamily="34" charset="0"/>
              </a:rPr>
              <a:t>The Great Depression, The Scottsboro Boys, </a:t>
            </a:r>
          </a:p>
          <a:p>
            <a:pPr marL="0" indent="0" algn="ctr">
              <a:buNone/>
            </a:pPr>
            <a:r>
              <a:rPr lang="en-US" sz="3500" i="1" dirty="0">
                <a:latin typeface="Arial Black" panose="020B0A04020102020204" pitchFamily="34" charset="0"/>
              </a:rPr>
              <a:t>Brown vs. The Board of Education</a:t>
            </a:r>
          </a:p>
          <a:p>
            <a:pPr marL="0" indent="0" algn="ctr">
              <a:buNone/>
            </a:pPr>
            <a:r>
              <a:rPr lang="en-US" sz="3600" dirty="0">
                <a:latin typeface="Arial Black" panose="020B0A04020102020204" pitchFamily="34" charset="0"/>
              </a:rPr>
              <a:t>Which of the things on this list are you familiar with?</a:t>
            </a:r>
          </a:p>
          <a:p>
            <a:pPr marL="0" indent="0" algn="ctr">
              <a:buNone/>
            </a:pPr>
            <a:r>
              <a:rPr lang="en-US" sz="3600" dirty="0">
                <a:latin typeface="Arial Black" panose="020B0A04020102020204" pitchFamily="34" charset="0"/>
              </a:rPr>
              <a:t>Discuss these items with your group. Share your knowledge with them and gain knowledge from them.</a:t>
            </a:r>
          </a:p>
        </p:txBody>
      </p:sp>
      <p:sp>
        <p:nvSpPr>
          <p:cNvPr id="9" name="TextBox 8"/>
          <p:cNvSpPr txBox="1"/>
          <p:nvPr/>
        </p:nvSpPr>
        <p:spPr>
          <a:xfrm>
            <a:off x="10095978" y="423032"/>
            <a:ext cx="928459" cy="369332"/>
          </a:xfrm>
          <a:prstGeom prst="rect">
            <a:avLst/>
          </a:prstGeom>
          <a:noFill/>
        </p:spPr>
        <p:txBody>
          <a:bodyPr wrap="none" rtlCol="0">
            <a:spAutoFit/>
          </a:bodyPr>
          <a:lstStyle/>
          <a:p>
            <a:r>
              <a:rPr lang="en-US" dirty="0">
                <a:solidFill>
                  <a:prstClr val="black"/>
                </a:solidFill>
                <a:latin typeface="Arial Black" panose="020B0A04020102020204" pitchFamily="34" charset="0"/>
              </a:rPr>
              <a:t>1/9/19</a:t>
            </a:r>
          </a:p>
        </p:txBody>
      </p:sp>
    </p:spTree>
    <p:extLst>
      <p:ext uri="{BB962C8B-B14F-4D97-AF65-F5344CB8AC3E}">
        <p14:creationId xmlns:p14="http://schemas.microsoft.com/office/powerpoint/2010/main" val="3188690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6" end="6"/>
                                            </p:txEl>
                                          </p:spTgt>
                                        </p:tgtEl>
                                        <p:attrNameLst>
                                          <p:attrName>style.visibility</p:attrName>
                                        </p:attrNameLst>
                                      </p:cBhvr>
                                      <p:to>
                                        <p:strVal val="visible"/>
                                      </p:to>
                                    </p:set>
                                    <p:anim calcmode="lin" valueType="num">
                                      <p:cBhvr additive="base">
                                        <p:cTn id="2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 calcmode="lin" valueType="num">
                                      <p:cBhvr additive="base">
                                        <p:cTn id="2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1026"/>
          <p:cNvSpPr>
            <a:spLocks noGrp="1" noChangeArrowheads="1"/>
          </p:cNvSpPr>
          <p:nvPr>
            <p:ph type="title"/>
          </p:nvPr>
        </p:nvSpPr>
        <p:spPr>
          <a:xfrm>
            <a:off x="4396636" y="204591"/>
            <a:ext cx="7603298" cy="1143000"/>
          </a:xfrm>
        </p:spPr>
        <p:txBody>
          <a:bodyPr/>
          <a:lstStyle/>
          <a:p>
            <a:pPr eaLnBrk="1" hangingPunct="1">
              <a:defRPr/>
            </a:pPr>
            <a:r>
              <a:rPr lang="en-US" sz="4000" b="1" dirty="0">
                <a:latin typeface="Arial Black" panose="020B0A04020102020204" pitchFamily="34" charset="0"/>
                <a:cs typeface="Times New Roman" pitchFamily="18" charset="0"/>
              </a:rPr>
              <a:t>Langston Hughes</a:t>
            </a:r>
            <a:r>
              <a:rPr lang="en-US" sz="3600" b="1" dirty="0">
                <a:latin typeface="Arial Black" panose="020B0A04020102020204" pitchFamily="34" charset="0"/>
                <a:cs typeface="Times New Roman" pitchFamily="18" charset="0"/>
              </a:rPr>
              <a:t> </a:t>
            </a:r>
            <a:r>
              <a:rPr lang="en-US" sz="2800" b="1" dirty="0">
                <a:latin typeface="Arial Black" panose="020B0A04020102020204" pitchFamily="34" charset="0"/>
                <a:cs typeface="Times New Roman" pitchFamily="18" charset="0"/>
              </a:rPr>
              <a:t>(1902-1967)</a:t>
            </a:r>
            <a:endParaRPr lang="en-US" sz="2800" dirty="0">
              <a:latin typeface="Arial Black" panose="020B0A04020102020204" pitchFamily="34" charset="0"/>
              <a:cs typeface="Times New Roman" pitchFamily="18" charset="0"/>
            </a:endParaRPr>
          </a:p>
        </p:txBody>
      </p:sp>
      <p:sp>
        <p:nvSpPr>
          <p:cNvPr id="47107" name="Rectangle 1027"/>
          <p:cNvSpPr>
            <a:spLocks noGrp="1" noChangeArrowheads="1"/>
          </p:cNvSpPr>
          <p:nvPr>
            <p:ph type="body" sz="half" idx="1"/>
          </p:nvPr>
        </p:nvSpPr>
        <p:spPr>
          <a:xfrm>
            <a:off x="350729" y="533400"/>
            <a:ext cx="6926893" cy="6324600"/>
          </a:xfrm>
        </p:spPr>
        <p:txBody>
          <a:bodyPr>
            <a:normAutofit fontScale="92500" lnSpcReduction="20000"/>
          </a:bodyPr>
          <a:lstStyle/>
          <a:p>
            <a:pPr eaLnBrk="1" hangingPunct="1">
              <a:buFont typeface="Wingdings" panose="05000000000000000000" pitchFamily="2" charset="2"/>
              <a:buNone/>
            </a:pPr>
            <a:r>
              <a:rPr lang="en-US" altLang="en-US" sz="1800" b="1" dirty="0">
                <a:latin typeface="Arial Black" panose="020B0A04020102020204" pitchFamily="34" charset="0"/>
              </a:rPr>
              <a:t>“Will V-Day Be Me-Day Too?”</a:t>
            </a:r>
          </a:p>
          <a:p>
            <a:pPr eaLnBrk="1" hangingPunct="1">
              <a:buFont typeface="Wingdings" panose="05000000000000000000" pitchFamily="2" charset="2"/>
              <a:buNone/>
            </a:pPr>
            <a:endParaRPr lang="en-US" altLang="en-US" sz="1200" dirty="0">
              <a:latin typeface="Arial Black" panose="020B0A04020102020204" pitchFamily="34" charset="0"/>
            </a:endParaRPr>
          </a:p>
          <a:p>
            <a:pPr eaLnBrk="1" hangingPunct="1">
              <a:buFont typeface="Wingdings" panose="05000000000000000000" pitchFamily="2" charset="2"/>
              <a:buNone/>
            </a:pPr>
            <a:r>
              <a:rPr lang="en-US" altLang="en-US" sz="1600" dirty="0">
                <a:latin typeface="Arial Black" panose="020B0A04020102020204" pitchFamily="34" charset="0"/>
              </a:rPr>
              <a:t>…I am a Negro American</a:t>
            </a:r>
          </a:p>
          <a:p>
            <a:pPr eaLnBrk="1" hangingPunct="1">
              <a:buFont typeface="Wingdings" panose="05000000000000000000" pitchFamily="2" charset="2"/>
              <a:buNone/>
            </a:pPr>
            <a:r>
              <a:rPr lang="en-US" altLang="en-US" sz="1600" dirty="0">
                <a:latin typeface="Arial Black" panose="020B0A04020102020204" pitchFamily="34" charset="0"/>
              </a:rPr>
              <a:t>Out to defend my land…</a:t>
            </a:r>
          </a:p>
          <a:p>
            <a:pPr eaLnBrk="1" hangingPunct="1">
              <a:buFont typeface="Wingdings" panose="05000000000000000000" pitchFamily="2" charset="2"/>
              <a:buNone/>
            </a:pPr>
            <a:endParaRPr lang="en-US" altLang="en-US" sz="1600" dirty="0">
              <a:latin typeface="Arial Black" panose="020B0A04020102020204" pitchFamily="34" charset="0"/>
            </a:endParaRPr>
          </a:p>
          <a:p>
            <a:pPr eaLnBrk="1" hangingPunct="1">
              <a:buFont typeface="Wingdings" panose="05000000000000000000" pitchFamily="2" charset="2"/>
              <a:buNone/>
            </a:pPr>
            <a:r>
              <a:rPr lang="en-US" altLang="en-US" sz="1600" dirty="0">
                <a:latin typeface="Arial Black" panose="020B0A04020102020204" pitchFamily="34" charset="0"/>
              </a:rPr>
              <a:t>I’ve seen my buddy lying</a:t>
            </a:r>
          </a:p>
          <a:p>
            <a:pPr eaLnBrk="1" hangingPunct="1">
              <a:buFont typeface="Wingdings" panose="05000000000000000000" pitchFamily="2" charset="2"/>
              <a:buNone/>
            </a:pPr>
            <a:r>
              <a:rPr lang="en-US" altLang="en-US" sz="1600" dirty="0">
                <a:latin typeface="Arial Black" panose="020B0A04020102020204" pitchFamily="34" charset="0"/>
              </a:rPr>
              <a:t>Where he fell.</a:t>
            </a:r>
          </a:p>
          <a:p>
            <a:pPr eaLnBrk="1" hangingPunct="1">
              <a:buFont typeface="Wingdings" panose="05000000000000000000" pitchFamily="2" charset="2"/>
              <a:buNone/>
            </a:pPr>
            <a:r>
              <a:rPr lang="en-US" altLang="en-US" sz="1600" dirty="0">
                <a:latin typeface="Arial Black" panose="020B0A04020102020204" pitchFamily="34" charset="0"/>
              </a:rPr>
              <a:t>I’ve watched him dying</a:t>
            </a:r>
          </a:p>
          <a:p>
            <a:pPr eaLnBrk="1" hangingPunct="1">
              <a:buFont typeface="Wingdings" panose="05000000000000000000" pitchFamily="2" charset="2"/>
              <a:buNone/>
            </a:pPr>
            <a:r>
              <a:rPr lang="en-US" altLang="en-US" sz="1600" dirty="0">
                <a:latin typeface="Arial Black" panose="020B0A04020102020204" pitchFamily="34" charset="0"/>
              </a:rPr>
              <a:t>I promised him that I would try</a:t>
            </a:r>
          </a:p>
          <a:p>
            <a:pPr eaLnBrk="1" hangingPunct="1">
              <a:buFont typeface="Wingdings" panose="05000000000000000000" pitchFamily="2" charset="2"/>
              <a:buNone/>
            </a:pPr>
            <a:r>
              <a:rPr lang="en-US" altLang="en-US" sz="1600" dirty="0">
                <a:latin typeface="Arial Black" panose="020B0A04020102020204" pitchFamily="34" charset="0"/>
              </a:rPr>
              <a:t>To make our land a land</a:t>
            </a:r>
          </a:p>
          <a:p>
            <a:pPr eaLnBrk="1" hangingPunct="1">
              <a:buFont typeface="Wingdings" panose="05000000000000000000" pitchFamily="2" charset="2"/>
              <a:buNone/>
            </a:pPr>
            <a:r>
              <a:rPr lang="en-US" altLang="en-US" sz="1600" dirty="0">
                <a:latin typeface="Arial Black" panose="020B0A04020102020204" pitchFamily="34" charset="0"/>
              </a:rPr>
              <a:t>Where his son could be a man –</a:t>
            </a:r>
          </a:p>
          <a:p>
            <a:pPr eaLnBrk="1" hangingPunct="1">
              <a:buFont typeface="Wingdings" panose="05000000000000000000" pitchFamily="2" charset="2"/>
              <a:buNone/>
            </a:pPr>
            <a:r>
              <a:rPr lang="en-US" altLang="en-US" sz="1600" dirty="0">
                <a:latin typeface="Arial Black" panose="020B0A04020102020204" pitchFamily="34" charset="0"/>
              </a:rPr>
              <a:t>And there’d be no Jim Crow birds</a:t>
            </a:r>
          </a:p>
          <a:p>
            <a:pPr eaLnBrk="1" hangingPunct="1">
              <a:buFont typeface="Wingdings" panose="05000000000000000000" pitchFamily="2" charset="2"/>
              <a:buNone/>
            </a:pPr>
            <a:r>
              <a:rPr lang="en-US" altLang="en-US" sz="1600" dirty="0">
                <a:latin typeface="Arial Black" panose="020B0A04020102020204" pitchFamily="34" charset="0"/>
              </a:rPr>
              <a:t>Left in our sky…</a:t>
            </a:r>
          </a:p>
          <a:p>
            <a:pPr eaLnBrk="1" hangingPunct="1">
              <a:buFont typeface="Wingdings" panose="05000000000000000000" pitchFamily="2" charset="2"/>
              <a:buNone/>
            </a:pPr>
            <a:endParaRPr lang="en-US" altLang="en-US" sz="1600" dirty="0">
              <a:latin typeface="Arial Black" panose="020B0A04020102020204" pitchFamily="34" charset="0"/>
            </a:endParaRPr>
          </a:p>
          <a:p>
            <a:pPr eaLnBrk="1" hangingPunct="1">
              <a:buFont typeface="Wingdings" panose="05000000000000000000" pitchFamily="2" charset="2"/>
              <a:buNone/>
            </a:pPr>
            <a:r>
              <a:rPr lang="en-US" altLang="en-US" sz="1600" dirty="0">
                <a:latin typeface="Arial Black" panose="020B0A04020102020204" pitchFamily="34" charset="0"/>
              </a:rPr>
              <a:t>So this is what I want to know:</a:t>
            </a:r>
          </a:p>
          <a:p>
            <a:pPr eaLnBrk="1" hangingPunct="1">
              <a:buFont typeface="Wingdings" panose="05000000000000000000" pitchFamily="2" charset="2"/>
              <a:buNone/>
            </a:pPr>
            <a:r>
              <a:rPr lang="en-US" altLang="en-US" sz="1600" dirty="0">
                <a:latin typeface="Arial Black" panose="020B0A04020102020204" pitchFamily="34" charset="0"/>
              </a:rPr>
              <a:t>When we see Victory’s glow,</a:t>
            </a:r>
          </a:p>
          <a:p>
            <a:pPr eaLnBrk="1" hangingPunct="1">
              <a:buFont typeface="Wingdings" panose="05000000000000000000" pitchFamily="2" charset="2"/>
              <a:buNone/>
            </a:pPr>
            <a:r>
              <a:rPr lang="en-US" altLang="en-US" sz="1600" dirty="0">
                <a:latin typeface="Arial Black" panose="020B0A04020102020204" pitchFamily="34" charset="0"/>
              </a:rPr>
              <a:t>Will you still let old Jim Crow </a:t>
            </a:r>
          </a:p>
          <a:p>
            <a:pPr eaLnBrk="1" hangingPunct="1">
              <a:buFont typeface="Wingdings" panose="05000000000000000000" pitchFamily="2" charset="2"/>
              <a:buNone/>
            </a:pPr>
            <a:r>
              <a:rPr lang="en-US" altLang="en-US" sz="1600" dirty="0">
                <a:latin typeface="Arial Black" panose="020B0A04020102020204" pitchFamily="34" charset="0"/>
              </a:rPr>
              <a:t>hold me back?</a:t>
            </a:r>
          </a:p>
          <a:p>
            <a:pPr eaLnBrk="1" hangingPunct="1">
              <a:buFont typeface="Wingdings" panose="05000000000000000000" pitchFamily="2" charset="2"/>
              <a:buNone/>
            </a:pPr>
            <a:endParaRPr lang="en-US" altLang="en-US" sz="1600" dirty="0">
              <a:latin typeface="Arial Black" panose="020B0A04020102020204" pitchFamily="34" charset="0"/>
            </a:endParaRPr>
          </a:p>
          <a:p>
            <a:pPr eaLnBrk="1" hangingPunct="1">
              <a:buFont typeface="Wingdings" panose="05000000000000000000" pitchFamily="2" charset="2"/>
              <a:buNone/>
            </a:pPr>
            <a:r>
              <a:rPr lang="en-US" altLang="en-US" sz="1600" dirty="0">
                <a:latin typeface="Arial Black" panose="020B0A04020102020204" pitchFamily="34" charset="0"/>
              </a:rPr>
              <a:t>…will Dixie Lynch me still</a:t>
            </a:r>
          </a:p>
          <a:p>
            <a:pPr eaLnBrk="1" hangingPunct="1">
              <a:buFont typeface="Wingdings" panose="05000000000000000000" pitchFamily="2" charset="2"/>
              <a:buNone/>
            </a:pPr>
            <a:r>
              <a:rPr lang="en-US" altLang="en-US" sz="1600" dirty="0">
                <a:latin typeface="Arial Black" panose="020B0A04020102020204" pitchFamily="34" charset="0"/>
              </a:rPr>
              <a:t>When I return?…</a:t>
            </a:r>
          </a:p>
          <a:p>
            <a:pPr eaLnBrk="1" hangingPunct="1">
              <a:buFont typeface="Wingdings" panose="05000000000000000000" pitchFamily="2" charset="2"/>
              <a:buNone/>
            </a:pPr>
            <a:endParaRPr lang="en-US" altLang="en-US" sz="1600" dirty="0"/>
          </a:p>
          <a:p>
            <a:pPr eaLnBrk="1" hangingPunct="1">
              <a:buFont typeface="Wingdings" panose="05000000000000000000" pitchFamily="2" charset="2"/>
              <a:buNone/>
            </a:pPr>
            <a:endParaRPr lang="en-US" altLang="en-US" sz="1600" dirty="0"/>
          </a:p>
        </p:txBody>
      </p:sp>
      <p:pic>
        <p:nvPicPr>
          <p:cNvPr id="47109" name="Picture 1029" descr="TMBhug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4184" y="1637779"/>
            <a:ext cx="4095750" cy="481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2904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anim calcmode="lin" valueType="num">
                                      <p:cBhvr additive="base">
                                        <p:cTn id="7" dur="5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710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anim calcmode="lin" valueType="num">
                                      <p:cBhvr additive="base">
                                        <p:cTn id="11" dur="500" fill="hold"/>
                                        <p:tgtEl>
                                          <p:spTgt spid="47107">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7107">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7107">
                                            <p:txEl>
                                              <p:pRg st="3" end="3"/>
                                            </p:txEl>
                                          </p:spTgt>
                                        </p:tgtEl>
                                        <p:attrNameLst>
                                          <p:attrName>style.visibility</p:attrName>
                                        </p:attrNameLst>
                                      </p:cBhvr>
                                      <p:to>
                                        <p:strVal val="visible"/>
                                      </p:to>
                                    </p:set>
                                    <p:anim calcmode="lin" valueType="num">
                                      <p:cBhvr additive="base">
                                        <p:cTn id="15" dur="5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7107">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7107">
                                            <p:txEl>
                                              <p:pRg st="5" end="5"/>
                                            </p:txEl>
                                          </p:spTgt>
                                        </p:tgtEl>
                                        <p:attrNameLst>
                                          <p:attrName>style.visibility</p:attrName>
                                        </p:attrNameLst>
                                      </p:cBhvr>
                                      <p:to>
                                        <p:strVal val="visible"/>
                                      </p:to>
                                    </p:set>
                                    <p:anim calcmode="lin" valueType="num">
                                      <p:cBhvr additive="base">
                                        <p:cTn id="19" dur="500" fill="hold"/>
                                        <p:tgtEl>
                                          <p:spTgt spid="47107">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7107">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7107">
                                            <p:txEl>
                                              <p:pRg st="6" end="6"/>
                                            </p:txEl>
                                          </p:spTgt>
                                        </p:tgtEl>
                                        <p:attrNameLst>
                                          <p:attrName>style.visibility</p:attrName>
                                        </p:attrNameLst>
                                      </p:cBhvr>
                                      <p:to>
                                        <p:strVal val="visible"/>
                                      </p:to>
                                    </p:set>
                                    <p:anim calcmode="lin" valueType="num">
                                      <p:cBhvr additive="base">
                                        <p:cTn id="23" dur="500" fill="hold"/>
                                        <p:tgtEl>
                                          <p:spTgt spid="47107">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7107">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7107">
                                            <p:txEl>
                                              <p:pRg st="7" end="7"/>
                                            </p:txEl>
                                          </p:spTgt>
                                        </p:tgtEl>
                                        <p:attrNameLst>
                                          <p:attrName>style.visibility</p:attrName>
                                        </p:attrNameLst>
                                      </p:cBhvr>
                                      <p:to>
                                        <p:strVal val="visible"/>
                                      </p:to>
                                    </p:set>
                                    <p:anim calcmode="lin" valueType="num">
                                      <p:cBhvr additive="base">
                                        <p:cTn id="27" dur="500" fill="hold"/>
                                        <p:tgtEl>
                                          <p:spTgt spid="47107">
                                            <p:txEl>
                                              <p:pRg st="7" end="7"/>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7107">
                                            <p:txEl>
                                              <p:pRg st="7" end="7"/>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7107">
                                            <p:txEl>
                                              <p:pRg st="8" end="8"/>
                                            </p:txEl>
                                          </p:spTgt>
                                        </p:tgtEl>
                                        <p:attrNameLst>
                                          <p:attrName>style.visibility</p:attrName>
                                        </p:attrNameLst>
                                      </p:cBhvr>
                                      <p:to>
                                        <p:strVal val="visible"/>
                                      </p:to>
                                    </p:set>
                                    <p:anim calcmode="lin" valueType="num">
                                      <p:cBhvr additive="base">
                                        <p:cTn id="31" dur="500" fill="hold"/>
                                        <p:tgtEl>
                                          <p:spTgt spid="47107">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7107">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7107">
                                            <p:txEl>
                                              <p:pRg st="9" end="9"/>
                                            </p:txEl>
                                          </p:spTgt>
                                        </p:tgtEl>
                                        <p:attrNameLst>
                                          <p:attrName>style.visibility</p:attrName>
                                        </p:attrNameLst>
                                      </p:cBhvr>
                                      <p:to>
                                        <p:strVal val="visible"/>
                                      </p:to>
                                    </p:set>
                                    <p:anim calcmode="lin" valueType="num">
                                      <p:cBhvr additive="base">
                                        <p:cTn id="35" dur="500" fill="hold"/>
                                        <p:tgtEl>
                                          <p:spTgt spid="47107">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7107">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7107">
                                            <p:txEl>
                                              <p:pRg st="10" end="10"/>
                                            </p:txEl>
                                          </p:spTgt>
                                        </p:tgtEl>
                                        <p:attrNameLst>
                                          <p:attrName>style.visibility</p:attrName>
                                        </p:attrNameLst>
                                      </p:cBhvr>
                                      <p:to>
                                        <p:strVal val="visible"/>
                                      </p:to>
                                    </p:set>
                                    <p:anim calcmode="lin" valueType="num">
                                      <p:cBhvr additive="base">
                                        <p:cTn id="39" dur="500" fill="hold"/>
                                        <p:tgtEl>
                                          <p:spTgt spid="47107">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7107">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7107">
                                            <p:txEl>
                                              <p:pRg st="11" end="11"/>
                                            </p:txEl>
                                          </p:spTgt>
                                        </p:tgtEl>
                                        <p:attrNameLst>
                                          <p:attrName>style.visibility</p:attrName>
                                        </p:attrNameLst>
                                      </p:cBhvr>
                                      <p:to>
                                        <p:strVal val="visible"/>
                                      </p:to>
                                    </p:set>
                                    <p:anim calcmode="lin" valueType="num">
                                      <p:cBhvr additive="base">
                                        <p:cTn id="43" dur="500" fill="hold"/>
                                        <p:tgtEl>
                                          <p:spTgt spid="47107">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7107">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7107">
                                            <p:txEl>
                                              <p:pRg st="12" end="12"/>
                                            </p:txEl>
                                          </p:spTgt>
                                        </p:tgtEl>
                                        <p:attrNameLst>
                                          <p:attrName>style.visibility</p:attrName>
                                        </p:attrNameLst>
                                      </p:cBhvr>
                                      <p:to>
                                        <p:strVal val="visible"/>
                                      </p:to>
                                    </p:set>
                                    <p:anim calcmode="lin" valueType="num">
                                      <p:cBhvr additive="base">
                                        <p:cTn id="47" dur="500" fill="hold"/>
                                        <p:tgtEl>
                                          <p:spTgt spid="47107">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7107">
                                            <p:txEl>
                                              <p:pRg st="12" end="1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7107">
                                            <p:txEl>
                                              <p:pRg st="14" end="14"/>
                                            </p:txEl>
                                          </p:spTgt>
                                        </p:tgtEl>
                                        <p:attrNameLst>
                                          <p:attrName>style.visibility</p:attrName>
                                        </p:attrNameLst>
                                      </p:cBhvr>
                                      <p:to>
                                        <p:strVal val="visible"/>
                                      </p:to>
                                    </p:set>
                                    <p:anim calcmode="lin" valueType="num">
                                      <p:cBhvr additive="base">
                                        <p:cTn id="51" dur="500" fill="hold"/>
                                        <p:tgtEl>
                                          <p:spTgt spid="47107">
                                            <p:txEl>
                                              <p:pRg st="14" end="14"/>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47107">
                                            <p:txEl>
                                              <p:pRg st="14" end="14"/>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7107">
                                            <p:txEl>
                                              <p:pRg st="15" end="15"/>
                                            </p:txEl>
                                          </p:spTgt>
                                        </p:tgtEl>
                                        <p:attrNameLst>
                                          <p:attrName>style.visibility</p:attrName>
                                        </p:attrNameLst>
                                      </p:cBhvr>
                                      <p:to>
                                        <p:strVal val="visible"/>
                                      </p:to>
                                    </p:set>
                                    <p:anim calcmode="lin" valueType="num">
                                      <p:cBhvr additive="base">
                                        <p:cTn id="55" dur="500" fill="hold"/>
                                        <p:tgtEl>
                                          <p:spTgt spid="47107">
                                            <p:txEl>
                                              <p:pRg st="15" end="1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7107">
                                            <p:txEl>
                                              <p:pRg st="15" end="15"/>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7107">
                                            <p:txEl>
                                              <p:pRg st="16" end="16"/>
                                            </p:txEl>
                                          </p:spTgt>
                                        </p:tgtEl>
                                        <p:attrNameLst>
                                          <p:attrName>style.visibility</p:attrName>
                                        </p:attrNameLst>
                                      </p:cBhvr>
                                      <p:to>
                                        <p:strVal val="visible"/>
                                      </p:to>
                                    </p:set>
                                    <p:anim calcmode="lin" valueType="num">
                                      <p:cBhvr additive="base">
                                        <p:cTn id="59" dur="500" fill="hold"/>
                                        <p:tgtEl>
                                          <p:spTgt spid="47107">
                                            <p:txEl>
                                              <p:pRg st="16" end="1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7107">
                                            <p:txEl>
                                              <p:pRg st="16" end="16"/>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7107">
                                            <p:txEl>
                                              <p:pRg st="17" end="17"/>
                                            </p:txEl>
                                          </p:spTgt>
                                        </p:tgtEl>
                                        <p:attrNameLst>
                                          <p:attrName>style.visibility</p:attrName>
                                        </p:attrNameLst>
                                      </p:cBhvr>
                                      <p:to>
                                        <p:strVal val="visible"/>
                                      </p:to>
                                    </p:set>
                                    <p:anim calcmode="lin" valueType="num">
                                      <p:cBhvr additive="base">
                                        <p:cTn id="63" dur="500" fill="hold"/>
                                        <p:tgtEl>
                                          <p:spTgt spid="47107">
                                            <p:txEl>
                                              <p:pRg st="17" end="17"/>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7107">
                                            <p:txEl>
                                              <p:pRg st="17" end="17"/>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7107">
                                            <p:txEl>
                                              <p:pRg st="19" end="19"/>
                                            </p:txEl>
                                          </p:spTgt>
                                        </p:tgtEl>
                                        <p:attrNameLst>
                                          <p:attrName>style.visibility</p:attrName>
                                        </p:attrNameLst>
                                      </p:cBhvr>
                                      <p:to>
                                        <p:strVal val="visible"/>
                                      </p:to>
                                    </p:set>
                                    <p:anim calcmode="lin" valueType="num">
                                      <p:cBhvr additive="base">
                                        <p:cTn id="67" dur="500" fill="hold"/>
                                        <p:tgtEl>
                                          <p:spTgt spid="47107">
                                            <p:txEl>
                                              <p:pRg st="19" end="19"/>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7107">
                                            <p:txEl>
                                              <p:pRg st="19" end="19"/>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47107">
                                            <p:txEl>
                                              <p:pRg st="20" end="20"/>
                                            </p:txEl>
                                          </p:spTgt>
                                        </p:tgtEl>
                                        <p:attrNameLst>
                                          <p:attrName>style.visibility</p:attrName>
                                        </p:attrNameLst>
                                      </p:cBhvr>
                                      <p:to>
                                        <p:strVal val="visible"/>
                                      </p:to>
                                    </p:set>
                                    <p:anim calcmode="lin" valueType="num">
                                      <p:cBhvr additive="base">
                                        <p:cTn id="71" dur="500" fill="hold"/>
                                        <p:tgtEl>
                                          <p:spTgt spid="47107">
                                            <p:txEl>
                                              <p:pRg st="20" end="2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47107">
                                            <p:txEl>
                                              <p:pRg st="20" end="20"/>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47109"/>
                                        </p:tgtEl>
                                        <p:attrNameLst>
                                          <p:attrName>style.visibility</p:attrName>
                                        </p:attrNameLst>
                                      </p:cBhvr>
                                      <p:to>
                                        <p:strVal val="visible"/>
                                      </p:to>
                                    </p:set>
                                    <p:anim calcmode="lin" valueType="num">
                                      <p:cBhvr additive="base">
                                        <p:cTn id="77" dur="500" fill="hold"/>
                                        <p:tgtEl>
                                          <p:spTgt spid="47109"/>
                                        </p:tgtEl>
                                        <p:attrNameLst>
                                          <p:attrName>ppt_x</p:attrName>
                                        </p:attrNameLst>
                                      </p:cBhvr>
                                      <p:tavLst>
                                        <p:tav tm="0">
                                          <p:val>
                                            <p:strVal val="#ppt_x"/>
                                          </p:val>
                                        </p:tav>
                                        <p:tav tm="100000">
                                          <p:val>
                                            <p:strVal val="#ppt_x"/>
                                          </p:val>
                                        </p:tav>
                                      </p:tavLst>
                                    </p:anim>
                                    <p:anim calcmode="lin" valueType="num">
                                      <p:cBhvr additive="base">
                                        <p:cTn id="78" dur="500" fill="hold"/>
                                        <p:tgtEl>
                                          <p:spTgt spid="4710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56955629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Today’s </a:t>
            </a:r>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Analyze </a:t>
            </a:r>
            <a:r>
              <a:rPr lang="en-US" sz="4800" dirty="0">
                <a:latin typeface="Arial Black" panose="020B0A04020102020204" pitchFamily="34" charset="0"/>
              </a:rPr>
              <a:t>fictional </a:t>
            </a:r>
            <a:r>
              <a:rPr lang="en-US" sz="4800" dirty="0" smtClean="0">
                <a:latin typeface="Arial Black" panose="020B0A04020102020204" pitchFamily="34" charset="0"/>
              </a:rPr>
              <a:t>characters </a:t>
            </a:r>
            <a:r>
              <a:rPr lang="en-US" sz="4800" dirty="0">
                <a:latin typeface="Arial Black" panose="020B0A04020102020204" pitchFamily="34" charset="0"/>
              </a:rPr>
              <a:t>and </a:t>
            </a:r>
            <a:r>
              <a:rPr lang="en-US" sz="4800" dirty="0" smtClean="0">
                <a:latin typeface="Arial Black" panose="020B0A04020102020204" pitchFamily="34" charset="0"/>
              </a:rPr>
              <a:t>their development over the course of a novel.</a:t>
            </a:r>
            <a:endParaRPr lang="en-US" sz="4800" dirty="0">
              <a:latin typeface="Arial Black" panose="020B0A04020102020204" pitchFamily="34" charset="0"/>
            </a:endParaRPr>
          </a:p>
          <a:p>
            <a:pPr marL="0" indent="0" algn="ctr">
              <a:buNone/>
            </a:pPr>
            <a:endParaRPr lang="en-US" sz="4800" dirty="0">
              <a:latin typeface="Arial Black" panose="020B0A04020102020204" pitchFamily="34" charset="0"/>
            </a:endParaRPr>
          </a:p>
          <a:p>
            <a:pPr marL="0" indent="0">
              <a:buNone/>
            </a:pP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3388292964"/>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Character Analysis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a:latin typeface="Arial Black" panose="020B0A04020102020204" pitchFamily="34" charset="0"/>
              </a:rPr>
              <a:t>By definition, a character analysis is the process of evaluating the specific traits of a literary character, this will include consideration of additional elements such as the role they play in the story and the various conflicts they experience.</a:t>
            </a:r>
          </a:p>
          <a:p>
            <a:endParaRPr lang="en-US" dirty="0">
              <a:latin typeface="Arial Black" panose="020B0A04020102020204" pitchFamily="34" charset="0"/>
            </a:endParaRPr>
          </a:p>
          <a:p>
            <a:r>
              <a:rPr lang="en-US" dirty="0">
                <a:latin typeface="Arial Black" panose="020B0A04020102020204" pitchFamily="34" charset="0"/>
              </a:rPr>
              <a:t>Your job is to analyze one of the main characters we have encountered so far in To Kill A Mockingbird. You will do so using the “Laser Focus” method.</a:t>
            </a:r>
          </a:p>
          <a:p>
            <a:endParaRPr lang="en-US" dirty="0"/>
          </a:p>
        </p:txBody>
      </p:sp>
    </p:spTree>
    <p:extLst>
      <p:ext uri="{BB962C8B-B14F-4D97-AF65-F5344CB8AC3E}">
        <p14:creationId xmlns:p14="http://schemas.microsoft.com/office/powerpoint/2010/main" val="3423331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Character Analysis</a:t>
            </a:r>
            <a:endParaRPr lang="en-US" dirty="0">
              <a:latin typeface="Arial Black" panose="020B0A040201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3636341695"/>
              </p:ext>
            </p:extLst>
          </p:nvPr>
        </p:nvGraphicFramePr>
        <p:xfrm>
          <a:off x="1130300" y="1562100"/>
          <a:ext cx="9982200" cy="4699000"/>
        </p:xfrm>
        <a:graphic>
          <a:graphicData uri="http://schemas.openxmlformats.org/drawingml/2006/table">
            <a:tbl>
              <a:tblPr/>
              <a:tblGrid>
                <a:gridCol w="4178300"/>
                <a:gridCol w="5803900"/>
              </a:tblGrid>
              <a:tr h="4648200">
                <a:tc>
                  <a:txBody>
                    <a:bodyPr/>
                    <a:lstStyle/>
                    <a:p>
                      <a:pPr rtl="0" fontAlgn="t">
                        <a:spcBef>
                          <a:spcPts val="0"/>
                        </a:spcBef>
                        <a:spcAft>
                          <a:spcPts val="0"/>
                        </a:spcAft>
                      </a:pPr>
                      <a:r>
                        <a:rPr lang="en-US" sz="6000" b="1" i="0" u="none" strike="noStrike" dirty="0">
                          <a:solidFill>
                            <a:srgbClr val="000000"/>
                          </a:solidFill>
                          <a:effectLst/>
                          <a:latin typeface="Arial" panose="020B0604020202020204" pitchFamily="34" charset="0"/>
                        </a:rPr>
                        <a:t>L</a:t>
                      </a:r>
                      <a:r>
                        <a:rPr lang="en-US" sz="6000" b="0" i="0" u="none" strike="noStrike" dirty="0">
                          <a:solidFill>
                            <a:srgbClr val="000000"/>
                          </a:solidFill>
                          <a:effectLst/>
                          <a:latin typeface="Arial" panose="020B0604020202020204" pitchFamily="34" charset="0"/>
                        </a:rPr>
                        <a:t>ooks</a:t>
                      </a:r>
                      <a:endParaRPr lang="en-US" sz="6000" dirty="0">
                        <a:effectLst/>
                      </a:endParaRPr>
                    </a:p>
                    <a:p>
                      <a:pPr rtl="0" fontAlgn="t">
                        <a:spcBef>
                          <a:spcPts val="0"/>
                        </a:spcBef>
                        <a:spcAft>
                          <a:spcPts val="0"/>
                        </a:spcAft>
                      </a:pPr>
                      <a:r>
                        <a:rPr lang="en-US" sz="6000" b="1" i="0" u="none" strike="noStrike" dirty="0">
                          <a:solidFill>
                            <a:srgbClr val="000000"/>
                          </a:solidFill>
                          <a:effectLst/>
                          <a:latin typeface="Arial" panose="020B0604020202020204" pitchFamily="34" charset="0"/>
                        </a:rPr>
                        <a:t>A</a:t>
                      </a:r>
                      <a:r>
                        <a:rPr lang="en-US" sz="6000" b="0" i="0" u="none" strike="noStrike" dirty="0">
                          <a:solidFill>
                            <a:srgbClr val="000000"/>
                          </a:solidFill>
                          <a:effectLst/>
                          <a:latin typeface="Arial" panose="020B0604020202020204" pitchFamily="34" charset="0"/>
                        </a:rPr>
                        <a:t>ctions</a:t>
                      </a:r>
                      <a:endParaRPr lang="en-US" sz="6000" dirty="0">
                        <a:effectLst/>
                      </a:endParaRPr>
                    </a:p>
                    <a:p>
                      <a:pPr rtl="0" fontAlgn="t">
                        <a:spcBef>
                          <a:spcPts val="0"/>
                        </a:spcBef>
                        <a:spcAft>
                          <a:spcPts val="0"/>
                        </a:spcAft>
                      </a:pPr>
                      <a:r>
                        <a:rPr lang="en-US" sz="6000" b="1" i="0" u="none" strike="noStrike" dirty="0">
                          <a:solidFill>
                            <a:srgbClr val="000000"/>
                          </a:solidFill>
                          <a:effectLst/>
                          <a:latin typeface="Arial" panose="020B0604020202020204" pitchFamily="34" charset="0"/>
                        </a:rPr>
                        <a:t>S</a:t>
                      </a:r>
                      <a:r>
                        <a:rPr lang="en-US" sz="6000" b="0" i="0" u="none" strike="noStrike" dirty="0">
                          <a:solidFill>
                            <a:srgbClr val="000000"/>
                          </a:solidFill>
                          <a:effectLst/>
                          <a:latin typeface="Arial" panose="020B0604020202020204" pitchFamily="34" charset="0"/>
                        </a:rPr>
                        <a:t>peech</a:t>
                      </a:r>
                      <a:endParaRPr lang="en-US" sz="6000" dirty="0">
                        <a:effectLst/>
                      </a:endParaRPr>
                    </a:p>
                    <a:p>
                      <a:pPr rtl="0" fontAlgn="t">
                        <a:spcBef>
                          <a:spcPts val="0"/>
                        </a:spcBef>
                        <a:spcAft>
                          <a:spcPts val="0"/>
                        </a:spcAft>
                      </a:pPr>
                      <a:r>
                        <a:rPr lang="en-US" sz="6000" b="1" i="0" u="none" strike="noStrike" dirty="0">
                          <a:solidFill>
                            <a:srgbClr val="000000"/>
                          </a:solidFill>
                          <a:effectLst/>
                          <a:latin typeface="Arial" panose="020B0604020202020204" pitchFamily="34" charset="0"/>
                        </a:rPr>
                        <a:t>E</a:t>
                      </a:r>
                      <a:r>
                        <a:rPr lang="en-US" sz="6000" b="0" i="0" u="none" strike="noStrike" dirty="0">
                          <a:solidFill>
                            <a:srgbClr val="000000"/>
                          </a:solidFill>
                          <a:effectLst/>
                          <a:latin typeface="Arial" panose="020B0604020202020204" pitchFamily="34" charset="0"/>
                        </a:rPr>
                        <a:t>ffect</a:t>
                      </a:r>
                      <a:endParaRPr lang="en-US" sz="6000" dirty="0">
                        <a:effectLst/>
                      </a:endParaRPr>
                    </a:p>
                    <a:p>
                      <a:pPr rtl="0" fontAlgn="t">
                        <a:spcBef>
                          <a:spcPts val="0"/>
                        </a:spcBef>
                        <a:spcAft>
                          <a:spcPts val="0"/>
                        </a:spcAft>
                      </a:pPr>
                      <a:r>
                        <a:rPr lang="en-US" sz="6000" b="1" i="0" u="none" strike="noStrike" dirty="0">
                          <a:solidFill>
                            <a:srgbClr val="000000"/>
                          </a:solidFill>
                          <a:effectLst/>
                          <a:latin typeface="Arial" panose="020B0604020202020204" pitchFamily="34" charset="0"/>
                        </a:rPr>
                        <a:t>R</a:t>
                      </a:r>
                      <a:r>
                        <a:rPr lang="en-US" sz="6000" b="0" i="0" u="none" strike="noStrike" dirty="0">
                          <a:solidFill>
                            <a:srgbClr val="000000"/>
                          </a:solidFill>
                          <a:effectLst/>
                          <a:latin typeface="Arial" panose="020B0604020202020204" pitchFamily="34" charset="0"/>
                        </a:rPr>
                        <a:t>easoning</a:t>
                      </a:r>
                      <a:endParaRPr lang="en-US" sz="6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6000" b="1" i="0" u="none" strike="noStrike" dirty="0">
                          <a:solidFill>
                            <a:srgbClr val="000000"/>
                          </a:solidFill>
                          <a:effectLst/>
                          <a:latin typeface="Arial" panose="020B0604020202020204" pitchFamily="34" charset="0"/>
                        </a:rPr>
                        <a:t>F</a:t>
                      </a:r>
                      <a:r>
                        <a:rPr lang="en-US" sz="6000" b="0" i="0" u="none" strike="noStrike" dirty="0">
                          <a:solidFill>
                            <a:srgbClr val="000000"/>
                          </a:solidFill>
                          <a:effectLst/>
                          <a:latin typeface="Arial" panose="020B0604020202020204" pitchFamily="34" charset="0"/>
                        </a:rPr>
                        <a:t>eelings</a:t>
                      </a:r>
                      <a:endParaRPr lang="en-US" sz="6000" dirty="0">
                        <a:effectLst/>
                      </a:endParaRPr>
                    </a:p>
                    <a:p>
                      <a:pPr rtl="0" fontAlgn="t">
                        <a:spcBef>
                          <a:spcPts val="0"/>
                        </a:spcBef>
                        <a:spcAft>
                          <a:spcPts val="0"/>
                        </a:spcAft>
                      </a:pPr>
                      <a:r>
                        <a:rPr lang="en-US" sz="6000" b="1" i="0" u="none" strike="noStrike" dirty="0">
                          <a:solidFill>
                            <a:srgbClr val="000000"/>
                          </a:solidFill>
                          <a:effectLst/>
                          <a:latin typeface="Arial" panose="020B0604020202020204" pitchFamily="34" charset="0"/>
                        </a:rPr>
                        <a:t>O</a:t>
                      </a:r>
                      <a:r>
                        <a:rPr lang="en-US" sz="6000" b="0" i="0" u="none" strike="noStrike" dirty="0">
                          <a:solidFill>
                            <a:srgbClr val="000000"/>
                          </a:solidFill>
                          <a:effectLst/>
                          <a:latin typeface="Arial" panose="020B0604020202020204" pitchFamily="34" charset="0"/>
                        </a:rPr>
                        <a:t>bligations</a:t>
                      </a:r>
                      <a:endParaRPr lang="en-US" sz="6000" dirty="0">
                        <a:effectLst/>
                      </a:endParaRPr>
                    </a:p>
                    <a:p>
                      <a:pPr rtl="0" fontAlgn="t">
                        <a:spcBef>
                          <a:spcPts val="0"/>
                        </a:spcBef>
                        <a:spcAft>
                          <a:spcPts val="0"/>
                        </a:spcAft>
                      </a:pPr>
                      <a:r>
                        <a:rPr lang="en-US" sz="6000" b="1" i="0" u="none" strike="noStrike" dirty="0">
                          <a:solidFill>
                            <a:srgbClr val="000000"/>
                          </a:solidFill>
                          <a:effectLst/>
                          <a:latin typeface="Arial" panose="020B0604020202020204" pitchFamily="34" charset="0"/>
                        </a:rPr>
                        <a:t>C</a:t>
                      </a:r>
                      <a:r>
                        <a:rPr lang="en-US" sz="6000" b="0" i="0" u="none" strike="noStrike" dirty="0">
                          <a:solidFill>
                            <a:srgbClr val="000000"/>
                          </a:solidFill>
                          <a:effectLst/>
                          <a:latin typeface="Arial" panose="020B0604020202020204" pitchFamily="34" charset="0"/>
                        </a:rPr>
                        <a:t>onflicts</a:t>
                      </a:r>
                      <a:endParaRPr lang="en-US" sz="6000" dirty="0">
                        <a:effectLst/>
                      </a:endParaRPr>
                    </a:p>
                    <a:p>
                      <a:pPr rtl="0" fontAlgn="t">
                        <a:spcBef>
                          <a:spcPts val="0"/>
                        </a:spcBef>
                        <a:spcAft>
                          <a:spcPts val="0"/>
                        </a:spcAft>
                      </a:pPr>
                      <a:r>
                        <a:rPr lang="en-US" sz="6000" b="1" i="0" u="none" strike="noStrike" dirty="0">
                          <a:solidFill>
                            <a:srgbClr val="000000"/>
                          </a:solidFill>
                          <a:effectLst/>
                          <a:latin typeface="Arial" panose="020B0604020202020204" pitchFamily="34" charset="0"/>
                        </a:rPr>
                        <a:t>U</a:t>
                      </a:r>
                      <a:r>
                        <a:rPr lang="en-US" sz="6000" b="0" i="0" u="none" strike="noStrike" dirty="0">
                          <a:solidFill>
                            <a:srgbClr val="000000"/>
                          </a:solidFill>
                          <a:effectLst/>
                          <a:latin typeface="Arial" panose="020B0604020202020204" pitchFamily="34" charset="0"/>
                        </a:rPr>
                        <a:t>nderstandings</a:t>
                      </a:r>
                      <a:endParaRPr lang="en-US" sz="6000" dirty="0">
                        <a:effectLst/>
                      </a:endParaRPr>
                    </a:p>
                    <a:p>
                      <a:pPr rtl="0" fontAlgn="t">
                        <a:spcBef>
                          <a:spcPts val="0"/>
                        </a:spcBef>
                        <a:spcAft>
                          <a:spcPts val="0"/>
                        </a:spcAft>
                      </a:pPr>
                      <a:r>
                        <a:rPr lang="en-US" sz="6000" b="1" i="0" u="none" strike="noStrike" dirty="0">
                          <a:solidFill>
                            <a:srgbClr val="000000"/>
                          </a:solidFill>
                          <a:effectLst/>
                          <a:latin typeface="Arial" panose="020B0604020202020204" pitchFamily="34" charset="0"/>
                        </a:rPr>
                        <a:t>S</a:t>
                      </a:r>
                      <a:r>
                        <a:rPr lang="en-US" sz="6000" b="0" i="0" u="none" strike="noStrike" dirty="0">
                          <a:solidFill>
                            <a:srgbClr val="000000"/>
                          </a:solidFill>
                          <a:effectLst/>
                          <a:latin typeface="Arial" panose="020B0604020202020204" pitchFamily="34" charset="0"/>
                        </a:rPr>
                        <a:t>hifts</a:t>
                      </a:r>
                      <a:endParaRPr lang="en-US" sz="6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ctangle 3"/>
          <p:cNvSpPr>
            <a:spLocks noChangeArrowheads="1"/>
          </p:cNvSpPr>
          <p:nvPr/>
        </p:nvSpPr>
        <p:spPr bwMode="auto">
          <a:xfrm>
            <a:off x="4191000" y="3172123"/>
            <a:ext cx="105791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02247833"/>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27075"/>
          </a:xfrm>
        </p:spPr>
        <p:txBody>
          <a:bodyPr/>
          <a:lstStyle/>
          <a:p>
            <a:pPr algn="ctr"/>
            <a:r>
              <a:rPr lang="en-US" dirty="0" smtClean="0">
                <a:latin typeface="Arial Black" panose="020B0A04020102020204" pitchFamily="34" charset="0"/>
              </a:rPr>
              <a:t>Big Bad</a:t>
            </a:r>
            <a:endParaRPr lang="en-US" dirty="0">
              <a:latin typeface="Arial Black" panose="020B0A04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29050" y="727075"/>
            <a:ext cx="4533900" cy="6130925"/>
          </a:xfrm>
          <a:prstGeom prst="rect">
            <a:avLst/>
          </a:prstGeom>
        </p:spPr>
      </p:pic>
    </p:spTree>
    <p:extLst>
      <p:ext uri="{BB962C8B-B14F-4D97-AF65-F5344CB8AC3E}">
        <p14:creationId xmlns:p14="http://schemas.microsoft.com/office/powerpoint/2010/main" val="195240090"/>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136525"/>
            <a:ext cx="10515600" cy="828675"/>
          </a:xfrm>
        </p:spPr>
        <p:txBody>
          <a:bodyPr/>
          <a:lstStyle/>
          <a:p>
            <a:pPr algn="ctr"/>
            <a:r>
              <a:rPr lang="en-US" dirty="0" smtClean="0">
                <a:latin typeface="Arial Black" panose="020B0A04020102020204" pitchFamily="34" charset="0"/>
              </a:rPr>
              <a:t>Character Analysis - Laser</a:t>
            </a:r>
            <a:endParaRPr lang="en-US" dirty="0">
              <a:latin typeface="Arial Black" panose="020B0A04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5200" y="3322109"/>
            <a:ext cx="2171700" cy="3388254"/>
          </a:xfrm>
          <a:prstGeom prst="rect">
            <a:avLst/>
          </a:prstGeom>
        </p:spPr>
      </p:pic>
      <p:sp>
        <p:nvSpPr>
          <p:cNvPr id="3" name="Content Placeholder 2"/>
          <p:cNvSpPr>
            <a:spLocks noGrp="1"/>
          </p:cNvSpPr>
          <p:nvPr>
            <p:ph idx="1"/>
          </p:nvPr>
        </p:nvSpPr>
        <p:spPr>
          <a:xfrm>
            <a:off x="139700" y="1127125"/>
            <a:ext cx="10515600" cy="4351338"/>
          </a:xfrm>
        </p:spPr>
        <p:txBody>
          <a:bodyPr>
            <a:normAutofit lnSpcReduction="10000"/>
          </a:bodyPr>
          <a:lstStyle/>
          <a:p>
            <a:r>
              <a:rPr lang="en-US" sz="3600" b="1" dirty="0"/>
              <a:t>Looks</a:t>
            </a:r>
            <a:r>
              <a:rPr lang="en-US" sz="3600" dirty="0"/>
              <a:t> - Describe the character’s physical appearance. Remember to include things like age, size (compared to other characters), hair and eye color (if known), and any other significant details (</a:t>
            </a:r>
            <a:r>
              <a:rPr lang="en-US" sz="3600" dirty="0" err="1"/>
              <a:t>eg</a:t>
            </a:r>
            <a:r>
              <a:rPr lang="en-US" sz="3600" dirty="0"/>
              <a:t>: scars, tattoos, disabilities, etc.). </a:t>
            </a:r>
            <a:endParaRPr lang="en-US" sz="3600" dirty="0" smtClean="0"/>
          </a:p>
          <a:p>
            <a:r>
              <a:rPr lang="en-US" sz="3600" b="1" i="1" dirty="0" smtClean="0"/>
              <a:t>Remember</a:t>
            </a:r>
            <a:r>
              <a:rPr lang="en-US" sz="3600" b="1" i="1" dirty="0"/>
              <a:t>: The PERSONALITY and MOTIVATIONS of a character are more important than their appearance. This should be the shortest section of your analysis. </a:t>
            </a:r>
            <a:endParaRPr lang="en-US" sz="3600" dirty="0"/>
          </a:p>
          <a:p>
            <a:pPr marL="0" indent="0">
              <a:buNone/>
            </a:pPr>
            <a:endParaRPr lang="en-US" sz="3600" dirty="0"/>
          </a:p>
        </p:txBody>
      </p:sp>
    </p:spTree>
    <p:extLst>
      <p:ext uri="{BB962C8B-B14F-4D97-AF65-F5344CB8AC3E}">
        <p14:creationId xmlns:p14="http://schemas.microsoft.com/office/powerpoint/2010/main" val="4255528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28675"/>
          </a:xfrm>
        </p:spPr>
        <p:txBody>
          <a:bodyPr/>
          <a:lstStyle/>
          <a:p>
            <a:pPr algn="ctr"/>
            <a:r>
              <a:rPr lang="en-US" dirty="0" smtClean="0">
                <a:latin typeface="Arial Black" panose="020B0A04020102020204" pitchFamily="34" charset="0"/>
              </a:rPr>
              <a:t>Character Analysis - Laser</a:t>
            </a:r>
            <a:endParaRPr lang="en-US" dirty="0">
              <a:latin typeface="Arial Black" panose="020B0A04020102020204" pitchFamily="34" charset="0"/>
            </a:endParaRPr>
          </a:p>
        </p:txBody>
      </p:sp>
      <p:sp>
        <p:nvSpPr>
          <p:cNvPr id="3" name="Content Placeholder 2"/>
          <p:cNvSpPr>
            <a:spLocks noGrp="1"/>
          </p:cNvSpPr>
          <p:nvPr>
            <p:ph idx="1"/>
          </p:nvPr>
        </p:nvSpPr>
        <p:spPr>
          <a:xfrm>
            <a:off x="101600" y="828675"/>
            <a:ext cx="10515600" cy="4351338"/>
          </a:xfrm>
        </p:spPr>
        <p:txBody>
          <a:bodyPr>
            <a:normAutofit/>
          </a:bodyPr>
          <a:lstStyle/>
          <a:p>
            <a:r>
              <a:rPr lang="en-US" sz="3600" b="1" dirty="0" smtClean="0"/>
              <a:t>Actions</a:t>
            </a:r>
            <a:r>
              <a:rPr lang="en-US" sz="3600" dirty="0" smtClean="0"/>
              <a:t> - What does the character DO in the story? What do his or her actions show us about who the character is? How do his or her actions affect the plot? </a:t>
            </a:r>
          </a:p>
          <a:p>
            <a:r>
              <a:rPr lang="en-US" sz="3600" b="1" i="1" dirty="0" smtClean="0"/>
              <a:t>Remember:</a:t>
            </a:r>
            <a:r>
              <a:rPr lang="en-US" sz="3600" dirty="0" smtClean="0"/>
              <a:t> </a:t>
            </a:r>
            <a:r>
              <a:rPr lang="en-US" sz="3600" b="1" i="1" dirty="0" smtClean="0"/>
              <a:t>Focus on </a:t>
            </a:r>
            <a:r>
              <a:rPr lang="en-US" sz="3600" b="1" i="1" u="sng" dirty="0" smtClean="0"/>
              <a:t>impact moments</a:t>
            </a:r>
            <a:r>
              <a:rPr lang="en-US" sz="3600" b="1" i="1" dirty="0" smtClean="0"/>
              <a:t> in the story (moments that have a direct effect on the plot or characters). Minimum of TWO examples of actions WITH PROPERLY CITED EVIDENCE.</a:t>
            </a:r>
            <a:endParaRPr lang="en-US" sz="3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20300" y="3322109"/>
            <a:ext cx="2171700" cy="3388254"/>
          </a:xfrm>
          <a:prstGeom prst="rect">
            <a:avLst/>
          </a:prstGeom>
        </p:spPr>
      </p:pic>
    </p:spTree>
    <p:extLst>
      <p:ext uri="{BB962C8B-B14F-4D97-AF65-F5344CB8AC3E}">
        <p14:creationId xmlns:p14="http://schemas.microsoft.com/office/powerpoint/2010/main" val="1159676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90575"/>
          </a:xfrm>
        </p:spPr>
        <p:txBody>
          <a:bodyPr/>
          <a:lstStyle/>
          <a:p>
            <a:pPr algn="ctr"/>
            <a:r>
              <a:rPr lang="en-US" dirty="0" smtClean="0">
                <a:latin typeface="Arial Black" panose="020B0A04020102020204" pitchFamily="34" charset="0"/>
              </a:rPr>
              <a:t>Character Analysis - Laser</a:t>
            </a:r>
            <a:endParaRPr lang="en-US" dirty="0">
              <a:latin typeface="Arial Black" panose="020B0A04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5200" y="3322109"/>
            <a:ext cx="2171700" cy="3388254"/>
          </a:xfrm>
          <a:prstGeom prst="rect">
            <a:avLst/>
          </a:prstGeom>
        </p:spPr>
      </p:pic>
      <p:sp>
        <p:nvSpPr>
          <p:cNvPr id="3" name="Content Placeholder 2"/>
          <p:cNvSpPr>
            <a:spLocks noGrp="1"/>
          </p:cNvSpPr>
          <p:nvPr>
            <p:ph idx="1"/>
          </p:nvPr>
        </p:nvSpPr>
        <p:spPr>
          <a:xfrm>
            <a:off x="114300" y="657225"/>
            <a:ext cx="10515600" cy="4351338"/>
          </a:xfrm>
        </p:spPr>
        <p:txBody>
          <a:bodyPr>
            <a:normAutofit fontScale="92500"/>
          </a:bodyPr>
          <a:lstStyle/>
          <a:p>
            <a:r>
              <a:rPr lang="en-US" sz="3600" b="1" dirty="0"/>
              <a:t>Speech</a:t>
            </a:r>
            <a:r>
              <a:rPr lang="en-US" sz="3600" dirty="0"/>
              <a:t> - WHAT does the character say in the story and HOW do they say it? Does the way they speak reveal anything about their character (background, education, maturity level, etc.)? Are they rude? Polite? Sarcastic? Formal? Casual? How do the things they say affect the plot? </a:t>
            </a:r>
            <a:endParaRPr lang="en-US" sz="3600" dirty="0" smtClean="0"/>
          </a:p>
          <a:p>
            <a:r>
              <a:rPr lang="en-US" sz="3600" b="1" i="1" dirty="0" smtClean="0"/>
              <a:t>Remember</a:t>
            </a:r>
            <a:r>
              <a:rPr lang="en-US" sz="3600" b="1" i="1" dirty="0"/>
              <a:t>: Diction (word choice) is important and can tell us a lot about a character. Minimum of TWO examples of speech WITH PROPERLY CITED EVIDENCE.</a:t>
            </a:r>
            <a:endParaRPr lang="en-US" sz="3600" dirty="0"/>
          </a:p>
          <a:p>
            <a:pPr marL="0" indent="0">
              <a:buNone/>
            </a:pPr>
            <a:endParaRPr lang="en-US" sz="3600" dirty="0"/>
          </a:p>
        </p:txBody>
      </p:sp>
    </p:spTree>
    <p:extLst>
      <p:ext uri="{BB962C8B-B14F-4D97-AF65-F5344CB8AC3E}">
        <p14:creationId xmlns:p14="http://schemas.microsoft.com/office/powerpoint/2010/main" val="2351682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9775"/>
          </a:xfrm>
        </p:spPr>
        <p:txBody>
          <a:bodyPr/>
          <a:lstStyle/>
          <a:p>
            <a:pPr algn="ctr"/>
            <a:r>
              <a:rPr lang="en-US" dirty="0" smtClean="0">
                <a:latin typeface="Arial Black" panose="020B0A04020102020204" pitchFamily="34" charset="0"/>
              </a:rPr>
              <a:t>Character Analysis - Laser</a:t>
            </a:r>
            <a:endParaRPr lang="en-US" dirty="0">
              <a:latin typeface="Arial Black" panose="020B0A04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5200" y="3322109"/>
            <a:ext cx="2171700" cy="3388254"/>
          </a:xfrm>
          <a:prstGeom prst="rect">
            <a:avLst/>
          </a:prstGeom>
        </p:spPr>
      </p:pic>
      <p:sp>
        <p:nvSpPr>
          <p:cNvPr id="3" name="Content Placeholder 2"/>
          <p:cNvSpPr>
            <a:spLocks noGrp="1"/>
          </p:cNvSpPr>
          <p:nvPr>
            <p:ph idx="1"/>
          </p:nvPr>
        </p:nvSpPr>
        <p:spPr>
          <a:xfrm>
            <a:off x="101600" y="1104900"/>
            <a:ext cx="10515600" cy="4351338"/>
          </a:xfrm>
        </p:spPr>
        <p:txBody>
          <a:bodyPr>
            <a:normAutofit fontScale="92500" lnSpcReduction="20000"/>
          </a:bodyPr>
          <a:lstStyle/>
          <a:p>
            <a:r>
              <a:rPr lang="en-US" sz="3600" b="1" dirty="0"/>
              <a:t>Effect</a:t>
            </a:r>
            <a:r>
              <a:rPr lang="en-US" sz="3600" dirty="0"/>
              <a:t> - How does this character (their words, actions, thoughts, etc.) affect other characters in the story? What do other characters say about them? How do other characters react to them? How do their choices cause or solve conflicts for other characters? </a:t>
            </a:r>
            <a:endParaRPr lang="en-US" sz="3600" dirty="0" smtClean="0"/>
          </a:p>
          <a:p>
            <a:r>
              <a:rPr lang="en-US" sz="3600" b="1" i="1" dirty="0" smtClean="0"/>
              <a:t>Remember</a:t>
            </a:r>
            <a:r>
              <a:rPr lang="en-US" sz="3600" b="1" i="1" dirty="0"/>
              <a:t>: Some characters have “history” with your character (they have known them longer...since before the story starts for us), so the way they react to them, speak to them, and speak about them can tell us a lot. Minimum of TWO examples of effect WITH PROPERLY CITED EVIDENCE</a:t>
            </a:r>
            <a:r>
              <a:rPr lang="en-US" sz="3600" b="1" i="1" dirty="0" smtClean="0"/>
              <a:t>.</a:t>
            </a:r>
            <a:endParaRPr lang="en-US" sz="3600" dirty="0"/>
          </a:p>
        </p:txBody>
      </p:sp>
    </p:spTree>
    <p:extLst>
      <p:ext uri="{BB962C8B-B14F-4D97-AF65-F5344CB8AC3E}">
        <p14:creationId xmlns:p14="http://schemas.microsoft.com/office/powerpoint/2010/main" val="408235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0"/>
            <a:ext cx="10515600" cy="714375"/>
          </a:xfrm>
        </p:spPr>
        <p:txBody>
          <a:bodyPr/>
          <a:lstStyle/>
          <a:p>
            <a:pPr algn="ctr"/>
            <a:r>
              <a:rPr lang="en-US" dirty="0" smtClean="0">
                <a:latin typeface="Arial Black" panose="020B0A04020102020204" pitchFamily="34" charset="0"/>
              </a:rPr>
              <a:t>Character Analysis - Laser</a:t>
            </a:r>
            <a:endParaRPr lang="en-US" dirty="0">
              <a:latin typeface="Arial Black" panose="020B0A04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55200" y="3322109"/>
            <a:ext cx="2171700" cy="3388254"/>
          </a:xfrm>
          <a:prstGeom prst="rect">
            <a:avLst/>
          </a:prstGeom>
        </p:spPr>
      </p:pic>
      <p:sp>
        <p:nvSpPr>
          <p:cNvPr id="3" name="Content Placeholder 2"/>
          <p:cNvSpPr>
            <a:spLocks noGrp="1"/>
          </p:cNvSpPr>
          <p:nvPr>
            <p:ph idx="1"/>
          </p:nvPr>
        </p:nvSpPr>
        <p:spPr>
          <a:xfrm>
            <a:off x="88900" y="714375"/>
            <a:ext cx="10515600" cy="4351338"/>
          </a:xfrm>
        </p:spPr>
        <p:txBody>
          <a:bodyPr>
            <a:normAutofit fontScale="92500" lnSpcReduction="20000"/>
          </a:bodyPr>
          <a:lstStyle/>
          <a:p>
            <a:r>
              <a:rPr lang="en-US" sz="3600" b="1" dirty="0"/>
              <a:t>Reasoning</a:t>
            </a:r>
            <a:r>
              <a:rPr lang="en-US" sz="3600" dirty="0"/>
              <a:t> - What are the character’s motivations (why they do and say what they do)? What drives them? What is important to them? What are their thought processes like (if they are revealed)? </a:t>
            </a:r>
            <a:endParaRPr lang="en-US" sz="3600" dirty="0" smtClean="0"/>
          </a:p>
          <a:p>
            <a:r>
              <a:rPr lang="en-US" sz="3600" b="1" i="1" dirty="0" smtClean="0"/>
              <a:t>Remember</a:t>
            </a:r>
            <a:r>
              <a:rPr lang="en-US" sz="3600" b="1" i="1" dirty="0"/>
              <a:t>: Unless the character you chose is the NARRATOR of the story, you may not get to see directly into their thoughts. In these instances, we must INFER what and how they are thinking and their motivations through their words and actions. Minimum of TWO examples of thoughts/motivations WITH PROPERLY CITED EVIDENCE</a:t>
            </a:r>
            <a:r>
              <a:rPr lang="en-US" sz="3600" b="1" i="1" dirty="0" smtClean="0"/>
              <a:t>.</a:t>
            </a:r>
            <a:endParaRPr lang="en-US" sz="3600" dirty="0"/>
          </a:p>
        </p:txBody>
      </p:sp>
    </p:spTree>
    <p:extLst>
      <p:ext uri="{BB962C8B-B14F-4D97-AF65-F5344CB8AC3E}">
        <p14:creationId xmlns:p14="http://schemas.microsoft.com/office/powerpoint/2010/main" val="402973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25674" y="198437"/>
            <a:ext cx="10515600" cy="1325563"/>
          </a:xfrm>
        </p:spPr>
        <p:txBody>
          <a:bodyPr/>
          <a:lstStyle/>
          <a:p>
            <a:pPr algn="ctr" eaLnBrk="1" hangingPunct="1">
              <a:defRPr/>
            </a:pPr>
            <a:r>
              <a:rPr lang="en-US" sz="4000" b="1" dirty="0">
                <a:latin typeface="Arial Black" panose="020B0A04020102020204" pitchFamily="34" charset="0"/>
              </a:rPr>
              <a:t>The Great Depression (1930s)</a:t>
            </a:r>
          </a:p>
        </p:txBody>
      </p:sp>
      <p:sp>
        <p:nvSpPr>
          <p:cNvPr id="35843" name="Rectangle 3"/>
          <p:cNvSpPr>
            <a:spLocks noGrp="1" noChangeArrowheads="1"/>
          </p:cNvSpPr>
          <p:nvPr>
            <p:ph type="body" sz="half" idx="1"/>
          </p:nvPr>
        </p:nvSpPr>
        <p:spPr>
          <a:xfrm>
            <a:off x="100209" y="1277655"/>
            <a:ext cx="6839210" cy="5199345"/>
          </a:xfrm>
        </p:spPr>
        <p:txBody>
          <a:bodyPr>
            <a:normAutofit/>
          </a:bodyPr>
          <a:lstStyle/>
          <a:p>
            <a:pPr eaLnBrk="1" hangingPunct="1"/>
            <a:r>
              <a:rPr lang="en-US" altLang="en-US" sz="2700" dirty="0">
                <a:latin typeface="Arial Black" panose="020B0A04020102020204" pitchFamily="34" charset="0"/>
              </a:rPr>
              <a:t>The Depression hit the South especially hard</a:t>
            </a:r>
          </a:p>
          <a:p>
            <a:pPr eaLnBrk="1" hangingPunct="1"/>
            <a:r>
              <a:rPr lang="en-US" altLang="en-US" sz="2700" dirty="0">
                <a:latin typeface="Arial Black" panose="020B0A04020102020204" pitchFamily="34" charset="0"/>
              </a:rPr>
              <a:t>Everyone seemed to be living in poverty</a:t>
            </a:r>
          </a:p>
          <a:p>
            <a:pPr eaLnBrk="1" hangingPunct="1"/>
            <a:r>
              <a:rPr lang="en-US" altLang="en-US" sz="2700" dirty="0">
                <a:latin typeface="Arial Black" panose="020B0A04020102020204" pitchFamily="34" charset="0"/>
              </a:rPr>
              <a:t>Americans turned away from the rest of the world and away from each other</a:t>
            </a:r>
          </a:p>
          <a:p>
            <a:pPr eaLnBrk="1" hangingPunct="1"/>
            <a:r>
              <a:rPr lang="en-US" altLang="en-US" sz="2700" dirty="0">
                <a:latin typeface="Arial Black" panose="020B0A04020102020204" pitchFamily="34" charset="0"/>
              </a:rPr>
              <a:t>During these years of turmoil, discontent started to grow in the minds of Whites and Blacks alike.</a:t>
            </a:r>
          </a:p>
        </p:txBody>
      </p:sp>
      <p:pic>
        <p:nvPicPr>
          <p:cNvPr id="35848" name="Picture 8" descr="poorla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81797" y="1524000"/>
            <a:ext cx="2590800"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9" name="Picture 9" descr="TMB mealtim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77197" y="3984320"/>
            <a:ext cx="321945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1638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843">
                                            <p:txEl>
                                              <p:pRg st="2" end="2"/>
                                            </p:txEl>
                                          </p:spTgt>
                                        </p:tgtEl>
                                        <p:attrNameLst>
                                          <p:attrName>style.visibility</p:attrName>
                                        </p:attrNameLst>
                                      </p:cBhvr>
                                      <p:to>
                                        <p:strVal val="visible"/>
                                      </p:to>
                                    </p:set>
                                    <p:anim calcmode="lin" valueType="num">
                                      <p:cBhvr additive="base">
                                        <p:cTn id="19"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5843">
                                            <p:txEl>
                                              <p:pRg st="3" end="3"/>
                                            </p:txEl>
                                          </p:spTgt>
                                        </p:tgtEl>
                                        <p:attrNameLst>
                                          <p:attrName>style.visibility</p:attrName>
                                        </p:attrNameLst>
                                      </p:cBhvr>
                                      <p:to>
                                        <p:strVal val="visible"/>
                                      </p:to>
                                    </p:set>
                                    <p:anim calcmode="lin" valueType="num">
                                      <p:cBhvr additive="base">
                                        <p:cTn id="25"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5848"/>
                                        </p:tgtEl>
                                        <p:attrNameLst>
                                          <p:attrName>style.visibility</p:attrName>
                                        </p:attrNameLst>
                                      </p:cBhvr>
                                      <p:to>
                                        <p:strVal val="visible"/>
                                      </p:to>
                                    </p:set>
                                    <p:anim calcmode="lin" valueType="num">
                                      <p:cBhvr additive="base">
                                        <p:cTn id="31" dur="500" fill="hold"/>
                                        <p:tgtEl>
                                          <p:spTgt spid="35848"/>
                                        </p:tgtEl>
                                        <p:attrNameLst>
                                          <p:attrName>ppt_x</p:attrName>
                                        </p:attrNameLst>
                                      </p:cBhvr>
                                      <p:tavLst>
                                        <p:tav tm="0">
                                          <p:val>
                                            <p:strVal val="#ppt_x"/>
                                          </p:val>
                                        </p:tav>
                                        <p:tav tm="100000">
                                          <p:val>
                                            <p:strVal val="#ppt_x"/>
                                          </p:val>
                                        </p:tav>
                                      </p:tavLst>
                                    </p:anim>
                                    <p:anim calcmode="lin" valueType="num">
                                      <p:cBhvr additive="base">
                                        <p:cTn id="32" dur="500" fill="hold"/>
                                        <p:tgtEl>
                                          <p:spTgt spid="3584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5849"/>
                                        </p:tgtEl>
                                        <p:attrNameLst>
                                          <p:attrName>style.visibility</p:attrName>
                                        </p:attrNameLst>
                                      </p:cBhvr>
                                      <p:to>
                                        <p:strVal val="visible"/>
                                      </p:to>
                                    </p:set>
                                    <p:anim calcmode="lin" valueType="num">
                                      <p:cBhvr additive="base">
                                        <p:cTn id="37" dur="500" fill="hold"/>
                                        <p:tgtEl>
                                          <p:spTgt spid="35849"/>
                                        </p:tgtEl>
                                        <p:attrNameLst>
                                          <p:attrName>ppt_x</p:attrName>
                                        </p:attrNameLst>
                                      </p:cBhvr>
                                      <p:tavLst>
                                        <p:tav tm="0">
                                          <p:val>
                                            <p:strVal val="#ppt_x"/>
                                          </p:val>
                                        </p:tav>
                                        <p:tav tm="100000">
                                          <p:val>
                                            <p:strVal val="#ppt_x"/>
                                          </p:val>
                                        </p:tav>
                                      </p:tavLst>
                                    </p:anim>
                                    <p:anim calcmode="lin" valueType="num">
                                      <p:cBhvr additive="base">
                                        <p:cTn id="38" dur="500" fill="hold"/>
                                        <p:tgtEl>
                                          <p:spTgt spid="358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Character Analysis - Focus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r>
              <a:rPr lang="en-US" sz="3600" b="1" dirty="0"/>
              <a:t>Feelings</a:t>
            </a:r>
            <a:r>
              <a:rPr lang="en-US" sz="3600" dirty="0"/>
              <a:t> - How do the characters emotions and emotional connections to others affect their choices? What emotions are they feeling strongly enough to drive them to action? </a:t>
            </a:r>
            <a:endParaRPr lang="en-US" sz="3600" dirty="0" smtClean="0"/>
          </a:p>
          <a:p>
            <a:r>
              <a:rPr lang="en-US" sz="3600" b="1" i="1" dirty="0" smtClean="0"/>
              <a:t>Remember</a:t>
            </a:r>
            <a:r>
              <a:rPr lang="en-US" sz="3600" b="1" i="1" dirty="0"/>
              <a:t>: If one character cares for another, they are motivated by that emotion. The same is true if they fear them, are jealous of them, or despise them. Minimum of TWO examples of emotions/emotional connections WITH PROPERLY CITED EVIDENCE</a:t>
            </a:r>
            <a:r>
              <a:rPr lang="en-US" sz="3600" b="1" i="1" dirty="0" smtClean="0"/>
              <a:t>.</a:t>
            </a:r>
            <a:endParaRPr lang="en-US" sz="3600" dirty="0"/>
          </a:p>
        </p:txBody>
      </p:sp>
    </p:spTree>
    <p:extLst>
      <p:ext uri="{BB962C8B-B14F-4D97-AF65-F5344CB8AC3E}">
        <p14:creationId xmlns:p14="http://schemas.microsoft.com/office/powerpoint/2010/main" val="147765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Character Analysis - Focus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r>
              <a:rPr lang="en-US" sz="3600" b="1" dirty="0"/>
              <a:t>Obligations </a:t>
            </a:r>
            <a:r>
              <a:rPr lang="en-US" sz="3600" dirty="0"/>
              <a:t>- What does your character owe other characters and what do they owe him or her (</a:t>
            </a:r>
            <a:r>
              <a:rPr lang="en-US" sz="3600" dirty="0" err="1"/>
              <a:t>eg</a:t>
            </a:r>
            <a:r>
              <a:rPr lang="en-US" sz="3600" dirty="0"/>
              <a:t>: money, respect, love, an apology, etc.)? How are they tied to other characters?  </a:t>
            </a:r>
            <a:endParaRPr lang="en-US" sz="3600" dirty="0" smtClean="0"/>
          </a:p>
          <a:p>
            <a:r>
              <a:rPr lang="en-US" sz="3600" b="1" i="1" dirty="0" smtClean="0"/>
              <a:t>Remember</a:t>
            </a:r>
            <a:r>
              <a:rPr lang="en-US" sz="3600" b="1" i="1" dirty="0"/>
              <a:t>: If one person feels like they owe someone, or that they are owed something, it changes the way they behave. Minimum of TWO examples of obligations WITH PROPERLY CITED EVIDENCE</a:t>
            </a:r>
            <a:r>
              <a:rPr lang="en-US" sz="3600" b="1" i="1" dirty="0" smtClean="0"/>
              <a:t>.</a:t>
            </a:r>
            <a:endParaRPr lang="en-US" sz="3600" dirty="0"/>
          </a:p>
        </p:txBody>
      </p:sp>
    </p:spTree>
    <p:extLst>
      <p:ext uri="{BB962C8B-B14F-4D97-AF65-F5344CB8AC3E}">
        <p14:creationId xmlns:p14="http://schemas.microsoft.com/office/powerpoint/2010/main" val="772342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Character Analysis - Focus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sz="3600" b="1" dirty="0"/>
              <a:t>Conflict: </a:t>
            </a:r>
            <a:r>
              <a:rPr lang="en-US" sz="3600" dirty="0"/>
              <a:t>With whom, or with what, is your character in conflict? Is there internal conflict, external conflict, or both? Is your character the protagonist or antagonist (or something in between)? </a:t>
            </a:r>
            <a:endParaRPr lang="en-US" sz="3600" dirty="0" smtClean="0"/>
          </a:p>
          <a:p>
            <a:r>
              <a:rPr lang="en-US" sz="3600" b="1" i="1" dirty="0" smtClean="0"/>
              <a:t>Remember</a:t>
            </a:r>
            <a:r>
              <a:rPr lang="en-US" sz="3600" b="1" i="1" dirty="0"/>
              <a:t>: Without conflict, there is no story! Your character’s conflict pushes the plot forward. Minimum of TWO examples of conflicts WITH PROPERLY CITED EVIDENCE</a:t>
            </a:r>
            <a:r>
              <a:rPr lang="en-US" sz="3600" b="1" i="1" dirty="0" smtClean="0"/>
              <a:t>.</a:t>
            </a:r>
            <a:endParaRPr lang="en-US" sz="3600" dirty="0"/>
          </a:p>
        </p:txBody>
      </p:sp>
    </p:spTree>
    <p:extLst>
      <p:ext uri="{BB962C8B-B14F-4D97-AF65-F5344CB8AC3E}">
        <p14:creationId xmlns:p14="http://schemas.microsoft.com/office/powerpoint/2010/main" val="409406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Character Analysis - Focus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r>
              <a:rPr lang="en-US" sz="3600" b="1" dirty="0"/>
              <a:t>Understandings</a:t>
            </a:r>
            <a:r>
              <a:rPr lang="en-US" sz="3600" dirty="0"/>
              <a:t> - What does your character know? About other characters? About themselves? Do they have any secrets or things that only they know? Also, what do they NOT know or WANT to know? </a:t>
            </a:r>
            <a:endParaRPr lang="en-US" sz="3600" dirty="0" smtClean="0"/>
          </a:p>
          <a:p>
            <a:r>
              <a:rPr lang="en-US" sz="3600" b="1" i="1" dirty="0" smtClean="0"/>
              <a:t>Remember</a:t>
            </a:r>
            <a:r>
              <a:rPr lang="en-US" sz="3600" b="1" i="1" dirty="0"/>
              <a:t>: If a character wants or needs knowledge, they may be inclined to take risks or do things outside their “normal.” Minimum of TWO examples of understandings/questions WITH PROPERLY CITED EVIDENCE</a:t>
            </a:r>
            <a:r>
              <a:rPr lang="en-US" sz="3600" b="1" i="1" dirty="0" smtClean="0"/>
              <a:t>.</a:t>
            </a:r>
            <a:endParaRPr lang="en-US" sz="3600" dirty="0"/>
          </a:p>
        </p:txBody>
      </p:sp>
    </p:spTree>
    <p:extLst>
      <p:ext uri="{BB962C8B-B14F-4D97-AF65-F5344CB8AC3E}">
        <p14:creationId xmlns:p14="http://schemas.microsoft.com/office/powerpoint/2010/main" val="687754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Character Analysis - Focus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sz="3600" b="1" dirty="0"/>
              <a:t>Shifts</a:t>
            </a:r>
            <a:r>
              <a:rPr lang="en-US" sz="3600" dirty="0"/>
              <a:t> - How does your character change over the course of the story? Do their priorities shift? Do their beliefs change? Do they grow, learn, mature? Or are they a static (unchanging) character? </a:t>
            </a:r>
            <a:endParaRPr lang="en-US" sz="3600" dirty="0" smtClean="0"/>
          </a:p>
          <a:p>
            <a:r>
              <a:rPr lang="en-US" sz="3600" b="1" i="1" dirty="0" smtClean="0"/>
              <a:t>Remember</a:t>
            </a:r>
            <a:r>
              <a:rPr lang="en-US" sz="3600" b="1" i="1" dirty="0"/>
              <a:t>: In most good novels, the characters change the plot, but the plot also changes the characters. Minimum of TWO examples of ways the character changes WITH PROPERLY CITED EVIDENCE</a:t>
            </a:r>
            <a:r>
              <a:rPr lang="en-US" sz="3600" b="1" i="1" dirty="0" smtClean="0"/>
              <a:t>.</a:t>
            </a:r>
            <a:endParaRPr lang="en-US" sz="3600" dirty="0"/>
          </a:p>
        </p:txBody>
      </p:sp>
    </p:spTree>
    <p:extLst>
      <p:ext uri="{BB962C8B-B14F-4D97-AF65-F5344CB8AC3E}">
        <p14:creationId xmlns:p14="http://schemas.microsoft.com/office/powerpoint/2010/main" val="2575607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94AC29-4097-427C-B294-D6BA092CE1AB}"/>
              </a:ext>
            </a:extLst>
          </p:cNvPr>
          <p:cNvSpPr>
            <a:spLocks noGrp="1"/>
          </p:cNvSpPr>
          <p:nvPr>
            <p:ph type="title"/>
          </p:nvPr>
        </p:nvSpPr>
        <p:spPr>
          <a:xfrm>
            <a:off x="838200" y="365125"/>
            <a:ext cx="10515600" cy="826001"/>
          </a:xfrm>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 xmlns:a16="http://schemas.microsoft.com/office/drawing/2014/main" id="{F788D146-7D7D-4354-AF51-BD5ADF1936D5}"/>
              </a:ext>
            </a:extLst>
          </p:cNvPr>
          <p:cNvSpPr>
            <a:spLocks noGrp="1"/>
          </p:cNvSpPr>
          <p:nvPr>
            <p:ph idx="1"/>
          </p:nvPr>
        </p:nvSpPr>
        <p:spPr>
          <a:xfrm>
            <a:off x="838200" y="1455820"/>
            <a:ext cx="10515600" cy="5125453"/>
          </a:xfrm>
        </p:spPr>
        <p:txBody>
          <a:bodyPr>
            <a:normAutofit/>
          </a:bodyPr>
          <a:lstStyle/>
          <a:p>
            <a:pPr marL="457200" lvl="1" indent="0" algn="ctr">
              <a:buNone/>
            </a:pPr>
            <a:endParaRPr lang="en-US" sz="4800" dirty="0" smtClean="0">
              <a:latin typeface="Arial Black" panose="020B0A04020102020204" pitchFamily="34" charset="0"/>
            </a:endParaRPr>
          </a:p>
          <a:p>
            <a:pPr marL="457200" lvl="1" indent="0" algn="ctr">
              <a:buNone/>
            </a:pPr>
            <a:r>
              <a:rPr lang="en-US" sz="4800" dirty="0" smtClean="0">
                <a:latin typeface="Arial Black" panose="020B0A04020102020204" pitchFamily="34" charset="0"/>
              </a:rPr>
              <a:t>VOCABULARY SLIDES DUE FRIDAY! </a:t>
            </a:r>
          </a:p>
          <a:p>
            <a:pPr marL="457200" lvl="1" indent="0" algn="ctr">
              <a:buNone/>
            </a:pPr>
            <a:endParaRPr lang="en-US" sz="4800" dirty="0" smtClean="0">
              <a:latin typeface="Arial Black" panose="020B0A04020102020204" pitchFamily="34" charset="0"/>
            </a:endParaRPr>
          </a:p>
          <a:p>
            <a:pPr marL="457200" lvl="1" indent="0" algn="ctr">
              <a:buNone/>
            </a:pPr>
            <a:r>
              <a:rPr lang="en-US" sz="4800" dirty="0" smtClean="0">
                <a:latin typeface="Arial Black" panose="020B0A04020102020204" pitchFamily="34" charset="0"/>
              </a:rPr>
              <a:t>VOCAB QUIZ FRIDAY!</a:t>
            </a:r>
            <a:endParaRPr lang="en-US" sz="4800" dirty="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835554443"/>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Which character would you choose to write about? </a:t>
            </a:r>
          </a:p>
          <a:p>
            <a:pPr marL="0" indent="0" algn="ctr">
              <a:buNone/>
            </a:pPr>
            <a:r>
              <a:rPr lang="en-US" sz="4800" dirty="0" smtClean="0">
                <a:latin typeface="Arial Black" panose="020B0A04020102020204" pitchFamily="34" charset="0"/>
              </a:rPr>
              <a:t>Why would you choose them?</a:t>
            </a:r>
          </a:p>
          <a:p>
            <a:pPr marL="0" indent="0" algn="ctr">
              <a:buNone/>
            </a:pPr>
            <a:r>
              <a:rPr lang="en-US" sz="4800" dirty="0" smtClean="0">
                <a:latin typeface="Arial Black" panose="020B0A04020102020204" pitchFamily="34" charset="0"/>
              </a:rPr>
              <a:t> Do you identify with this character in any way?</a:t>
            </a:r>
          </a:p>
          <a:p>
            <a:pPr marL="0" indent="0" algn="ctr">
              <a:buNone/>
            </a:pPr>
            <a:endParaRPr lang="en-US" sz="3200" dirty="0" smtClean="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1/29/19</a:t>
            </a:r>
            <a:endParaRPr lang="en-US" dirty="0">
              <a:latin typeface="Arial Black" panose="020B0A04020102020204" pitchFamily="34" charset="0"/>
            </a:endParaRPr>
          </a:p>
        </p:txBody>
      </p:sp>
    </p:spTree>
    <p:extLst>
      <p:ext uri="{BB962C8B-B14F-4D97-AF65-F5344CB8AC3E}">
        <p14:creationId xmlns:p14="http://schemas.microsoft.com/office/powerpoint/2010/main" val="3429880331"/>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Discussion</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I</a:t>
            </a:r>
            <a:r>
              <a:rPr lang="en-US" dirty="0" smtClean="0">
                <a:latin typeface="Arial Black" panose="020B0A04020102020204" pitchFamily="34" charset="0"/>
              </a:rPr>
              <a:t>n </a:t>
            </a:r>
            <a:r>
              <a:rPr lang="en-US" dirty="0">
                <a:latin typeface="Arial Black" panose="020B0A04020102020204" pitchFamily="34" charset="0"/>
              </a:rPr>
              <a:t>your triads, discuss the following:</a:t>
            </a:r>
          </a:p>
          <a:p>
            <a:pPr marL="0" indent="0" algn="ctr">
              <a:buNone/>
            </a:pPr>
            <a:endParaRPr lang="en-US" sz="22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Of the parts to LASER analysis you will be working on today, </a:t>
            </a:r>
            <a:r>
              <a:rPr lang="en-US" sz="3600" dirty="0">
                <a:latin typeface="Arial Black" panose="020B0A04020102020204" pitchFamily="34" charset="0"/>
              </a:rPr>
              <a:t>w</a:t>
            </a:r>
            <a:r>
              <a:rPr lang="en-US" sz="3600" dirty="0" smtClean="0">
                <a:latin typeface="Arial Black" panose="020B0A04020102020204" pitchFamily="34" charset="0"/>
              </a:rPr>
              <a:t>hich one would you say is the most important to understanding a character?</a:t>
            </a:r>
          </a:p>
          <a:p>
            <a:pPr marL="0" indent="0" algn="ctr">
              <a:buNone/>
            </a:pPr>
            <a:r>
              <a:rPr lang="en-US" sz="2400" dirty="0" smtClean="0">
                <a:latin typeface="Arial Black" panose="020B0A04020102020204" pitchFamily="34" charset="0"/>
              </a:rPr>
              <a:t>(LOOKS, ACTIONS, SPEECH, EFFECTS, REASONING)</a:t>
            </a:r>
          </a:p>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Why is that element so important?</a:t>
            </a:r>
          </a:p>
          <a:p>
            <a:pPr marL="0" indent="0" algn="ctr">
              <a:buNone/>
            </a:pPr>
            <a:endParaRPr lang="en-US" sz="2200"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1/30/19</a:t>
            </a:r>
            <a:endParaRPr lang="en-US" dirty="0">
              <a:latin typeface="Arial Black" panose="020B0A04020102020204" pitchFamily="34" charset="0"/>
            </a:endParaRPr>
          </a:p>
        </p:txBody>
      </p:sp>
    </p:spTree>
    <p:extLst>
      <p:ext uri="{BB962C8B-B14F-4D97-AF65-F5344CB8AC3E}">
        <p14:creationId xmlns:p14="http://schemas.microsoft.com/office/powerpoint/2010/main" val="339933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additive="base">
                                        <p:cTn id="1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Writing</a:t>
            </a:r>
          </a:p>
        </p:txBody>
      </p:sp>
      <p:sp>
        <p:nvSpPr>
          <p:cNvPr id="5" name="Content Placeholder 4"/>
          <p:cNvSpPr>
            <a:spLocks noGrp="1"/>
          </p:cNvSpPr>
          <p:nvPr>
            <p:ph idx="1"/>
          </p:nvPr>
        </p:nvSpPr>
        <p:spPr>
          <a:xfrm>
            <a:off x="838200" y="1063213"/>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600" dirty="0">
                <a:latin typeface="Arial Black" panose="020B0A04020102020204" pitchFamily="34" charset="0"/>
              </a:rPr>
              <a:t>Of the parts to LASER analysis you will be working on today, which one would you say is the most important to understanding a character?</a:t>
            </a:r>
          </a:p>
          <a:p>
            <a:pPr marL="0" indent="0" algn="ctr">
              <a:buNone/>
            </a:pPr>
            <a:r>
              <a:rPr lang="en-US" sz="2400" dirty="0">
                <a:latin typeface="Arial Black" panose="020B0A04020102020204" pitchFamily="34" charset="0"/>
              </a:rPr>
              <a:t>(LOOKS, ACTIONS, SPEECH, EFFECTS, REASONING)</a:t>
            </a:r>
          </a:p>
          <a:p>
            <a:pPr marL="0" indent="0" algn="ctr">
              <a:buNone/>
            </a:pPr>
            <a:endParaRPr lang="en-US" sz="3600" dirty="0">
              <a:latin typeface="Arial Black" panose="020B0A04020102020204" pitchFamily="34" charset="0"/>
            </a:endParaRPr>
          </a:p>
          <a:p>
            <a:pPr marL="0" indent="0" algn="ctr">
              <a:buNone/>
            </a:pPr>
            <a:r>
              <a:rPr lang="en-US" sz="3600" dirty="0">
                <a:latin typeface="Arial Black" panose="020B0A04020102020204" pitchFamily="34" charset="0"/>
              </a:rPr>
              <a:t>Why is that element so important?</a:t>
            </a: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1/30/19</a:t>
            </a:r>
            <a:endParaRPr lang="en-US" dirty="0">
              <a:latin typeface="Arial Black" panose="020B0A04020102020204" pitchFamily="34" charset="0"/>
            </a:endParaRPr>
          </a:p>
        </p:txBody>
      </p:sp>
    </p:spTree>
    <p:extLst>
      <p:ext uri="{BB962C8B-B14F-4D97-AF65-F5344CB8AC3E}">
        <p14:creationId xmlns:p14="http://schemas.microsoft.com/office/powerpoint/2010/main" val="1417866141"/>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27152447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algn="ctr">
              <a:defRPr/>
            </a:pPr>
            <a:r>
              <a:rPr lang="en-US" altLang="en-US" b="1" dirty="0">
                <a:latin typeface="Arial Black" panose="020B0A04020102020204" pitchFamily="34" charset="0"/>
              </a:rPr>
              <a:t>Inspiration for the Story</a:t>
            </a:r>
          </a:p>
        </p:txBody>
      </p:sp>
      <p:sp>
        <p:nvSpPr>
          <p:cNvPr id="3075" name="Rectangle 3"/>
          <p:cNvSpPr>
            <a:spLocks noGrp="1" noChangeArrowheads="1"/>
          </p:cNvSpPr>
          <p:nvPr>
            <p:ph type="body" idx="1"/>
          </p:nvPr>
        </p:nvSpPr>
        <p:spPr/>
        <p:txBody>
          <a:bodyPr/>
          <a:lstStyle/>
          <a:p>
            <a:r>
              <a:rPr lang="en-US" altLang="en-US" sz="3200" dirty="0">
                <a:latin typeface="Arial Black" panose="020B0A04020102020204" pitchFamily="34" charset="0"/>
              </a:rPr>
              <a:t>When Harper Lee was a child, the Scottsboro Trials took place in Alabama.</a:t>
            </a:r>
          </a:p>
          <a:p>
            <a:endParaRPr lang="en-US" altLang="en-US" sz="3200" dirty="0">
              <a:latin typeface="Arial Black" panose="020B0A04020102020204" pitchFamily="34" charset="0"/>
            </a:endParaRPr>
          </a:p>
          <a:p>
            <a:r>
              <a:rPr lang="en-US" altLang="en-US" sz="3200" dirty="0">
                <a:latin typeface="Arial Black" panose="020B0A04020102020204" pitchFamily="34" charset="0"/>
              </a:rPr>
              <a:t>These trials are commonly thought to be the inspiration for </a:t>
            </a:r>
            <a:r>
              <a:rPr lang="en-US" altLang="en-US" sz="3200" u="sng" dirty="0">
                <a:latin typeface="Arial Black" panose="020B0A04020102020204" pitchFamily="34" charset="0"/>
              </a:rPr>
              <a:t>To Kill a Mockingbird</a:t>
            </a:r>
            <a:r>
              <a:rPr lang="en-US" altLang="en-US" sz="3200" dirty="0">
                <a:latin typeface="Arial Black" panose="020B0A04020102020204" pitchFamily="34" charset="0"/>
              </a:rPr>
              <a:t>, though Lee denies this.</a:t>
            </a:r>
          </a:p>
          <a:p>
            <a:endParaRPr lang="en-US" altLang="en-US" dirty="0"/>
          </a:p>
        </p:txBody>
      </p:sp>
    </p:spTree>
    <p:extLst>
      <p:ext uri="{BB962C8B-B14F-4D97-AF65-F5344CB8AC3E}">
        <p14:creationId xmlns:p14="http://schemas.microsoft.com/office/powerpoint/2010/main" val="426517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 calcmode="lin" valueType="num">
                                      <p:cBhvr additive="base">
                                        <p:cTn id="13"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Today’s </a:t>
            </a:r>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Analyze </a:t>
            </a:r>
            <a:r>
              <a:rPr lang="en-US" sz="4800" dirty="0">
                <a:latin typeface="Arial Black" panose="020B0A04020102020204" pitchFamily="34" charset="0"/>
              </a:rPr>
              <a:t>fictional </a:t>
            </a:r>
            <a:r>
              <a:rPr lang="en-US" sz="4800" dirty="0" smtClean="0">
                <a:latin typeface="Arial Black" panose="020B0A04020102020204" pitchFamily="34" charset="0"/>
              </a:rPr>
              <a:t>characters </a:t>
            </a:r>
            <a:r>
              <a:rPr lang="en-US" sz="4800" dirty="0">
                <a:latin typeface="Arial Black" panose="020B0A04020102020204" pitchFamily="34" charset="0"/>
              </a:rPr>
              <a:t>and </a:t>
            </a:r>
            <a:r>
              <a:rPr lang="en-US" sz="4800" dirty="0" smtClean="0">
                <a:latin typeface="Arial Black" panose="020B0A04020102020204" pitchFamily="34" charset="0"/>
              </a:rPr>
              <a:t>their development over the course of a novel.</a:t>
            </a:r>
            <a:endParaRPr lang="en-US" sz="4800" dirty="0">
              <a:latin typeface="Arial Black" panose="020B0A04020102020204" pitchFamily="34" charset="0"/>
            </a:endParaRPr>
          </a:p>
          <a:p>
            <a:pPr marL="0" indent="0" algn="ctr">
              <a:buNone/>
            </a:pPr>
            <a:endParaRPr lang="en-US" sz="4800" dirty="0">
              <a:latin typeface="Arial Black" panose="020B0A04020102020204" pitchFamily="34" charset="0"/>
            </a:endParaRPr>
          </a:p>
          <a:p>
            <a:pPr marL="0" indent="0">
              <a:buNone/>
            </a:pP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281057523"/>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Character Analysis</a:t>
            </a:r>
            <a:endParaRPr lang="en-US" dirty="0">
              <a:latin typeface="Arial Black" panose="020B0A040201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655687233"/>
              </p:ext>
            </p:extLst>
          </p:nvPr>
        </p:nvGraphicFramePr>
        <p:xfrm>
          <a:off x="2654300" y="1690688"/>
          <a:ext cx="6883400" cy="4699000"/>
        </p:xfrm>
        <a:graphic>
          <a:graphicData uri="http://schemas.openxmlformats.org/drawingml/2006/table">
            <a:tbl>
              <a:tblPr/>
              <a:tblGrid>
                <a:gridCol w="6883400"/>
              </a:tblGrid>
              <a:tr h="4648200">
                <a:tc>
                  <a:txBody>
                    <a:bodyPr/>
                    <a:lstStyle/>
                    <a:p>
                      <a:pPr algn="ctr" rtl="0" fontAlgn="t">
                        <a:spcBef>
                          <a:spcPts val="0"/>
                        </a:spcBef>
                        <a:spcAft>
                          <a:spcPts val="0"/>
                        </a:spcAft>
                      </a:pPr>
                      <a:r>
                        <a:rPr lang="en-US" sz="6000" b="1" i="0" u="none" strike="noStrike" dirty="0">
                          <a:solidFill>
                            <a:srgbClr val="000000"/>
                          </a:solidFill>
                          <a:effectLst/>
                          <a:latin typeface="Arial" panose="020B0604020202020204" pitchFamily="34" charset="0"/>
                        </a:rPr>
                        <a:t>L</a:t>
                      </a:r>
                      <a:r>
                        <a:rPr lang="en-US" sz="6000" b="0" i="0" u="none" strike="noStrike" dirty="0">
                          <a:solidFill>
                            <a:srgbClr val="000000"/>
                          </a:solidFill>
                          <a:effectLst/>
                          <a:latin typeface="Arial" panose="020B0604020202020204" pitchFamily="34" charset="0"/>
                        </a:rPr>
                        <a:t>ooks</a:t>
                      </a:r>
                      <a:endParaRPr lang="en-US" sz="6000" dirty="0">
                        <a:effectLst/>
                      </a:endParaRPr>
                    </a:p>
                    <a:p>
                      <a:pPr algn="ctr" rtl="0" fontAlgn="t">
                        <a:spcBef>
                          <a:spcPts val="0"/>
                        </a:spcBef>
                        <a:spcAft>
                          <a:spcPts val="0"/>
                        </a:spcAft>
                      </a:pPr>
                      <a:r>
                        <a:rPr lang="en-US" sz="6000" b="1" i="0" u="none" strike="noStrike" dirty="0">
                          <a:solidFill>
                            <a:srgbClr val="000000"/>
                          </a:solidFill>
                          <a:effectLst/>
                          <a:latin typeface="Arial" panose="020B0604020202020204" pitchFamily="34" charset="0"/>
                        </a:rPr>
                        <a:t>A</a:t>
                      </a:r>
                      <a:r>
                        <a:rPr lang="en-US" sz="6000" b="0" i="0" u="none" strike="noStrike" dirty="0">
                          <a:solidFill>
                            <a:srgbClr val="000000"/>
                          </a:solidFill>
                          <a:effectLst/>
                          <a:latin typeface="Arial" panose="020B0604020202020204" pitchFamily="34" charset="0"/>
                        </a:rPr>
                        <a:t>ctions</a:t>
                      </a:r>
                      <a:endParaRPr lang="en-US" sz="6000" dirty="0">
                        <a:effectLst/>
                      </a:endParaRPr>
                    </a:p>
                    <a:p>
                      <a:pPr algn="ctr" rtl="0" fontAlgn="t">
                        <a:spcBef>
                          <a:spcPts val="0"/>
                        </a:spcBef>
                        <a:spcAft>
                          <a:spcPts val="0"/>
                        </a:spcAft>
                      </a:pPr>
                      <a:r>
                        <a:rPr lang="en-US" sz="6000" b="1" i="0" u="none" strike="noStrike" dirty="0">
                          <a:solidFill>
                            <a:srgbClr val="000000"/>
                          </a:solidFill>
                          <a:effectLst/>
                          <a:latin typeface="Arial" panose="020B0604020202020204" pitchFamily="34" charset="0"/>
                        </a:rPr>
                        <a:t>S</a:t>
                      </a:r>
                      <a:r>
                        <a:rPr lang="en-US" sz="6000" b="0" i="0" u="none" strike="noStrike" dirty="0">
                          <a:solidFill>
                            <a:srgbClr val="000000"/>
                          </a:solidFill>
                          <a:effectLst/>
                          <a:latin typeface="Arial" panose="020B0604020202020204" pitchFamily="34" charset="0"/>
                        </a:rPr>
                        <a:t>peech</a:t>
                      </a:r>
                      <a:endParaRPr lang="en-US" sz="6000" dirty="0">
                        <a:effectLst/>
                      </a:endParaRPr>
                    </a:p>
                    <a:p>
                      <a:pPr algn="ctr" rtl="0" fontAlgn="t">
                        <a:spcBef>
                          <a:spcPts val="0"/>
                        </a:spcBef>
                        <a:spcAft>
                          <a:spcPts val="0"/>
                        </a:spcAft>
                      </a:pPr>
                      <a:r>
                        <a:rPr lang="en-US" sz="6000" b="1" i="0" u="none" strike="noStrike" dirty="0">
                          <a:solidFill>
                            <a:srgbClr val="000000"/>
                          </a:solidFill>
                          <a:effectLst/>
                          <a:latin typeface="Arial" panose="020B0604020202020204" pitchFamily="34" charset="0"/>
                        </a:rPr>
                        <a:t>E</a:t>
                      </a:r>
                      <a:r>
                        <a:rPr lang="en-US" sz="6000" b="0" i="0" u="none" strike="noStrike" dirty="0">
                          <a:solidFill>
                            <a:srgbClr val="000000"/>
                          </a:solidFill>
                          <a:effectLst/>
                          <a:latin typeface="Arial" panose="020B0604020202020204" pitchFamily="34" charset="0"/>
                        </a:rPr>
                        <a:t>ffect</a:t>
                      </a:r>
                      <a:endParaRPr lang="en-US" sz="6000" dirty="0">
                        <a:effectLst/>
                      </a:endParaRPr>
                    </a:p>
                    <a:p>
                      <a:pPr algn="ctr" rtl="0" fontAlgn="t">
                        <a:spcBef>
                          <a:spcPts val="0"/>
                        </a:spcBef>
                        <a:spcAft>
                          <a:spcPts val="0"/>
                        </a:spcAft>
                      </a:pPr>
                      <a:r>
                        <a:rPr lang="en-US" sz="6000" b="1" i="0" u="none" strike="noStrike" dirty="0">
                          <a:solidFill>
                            <a:srgbClr val="000000"/>
                          </a:solidFill>
                          <a:effectLst/>
                          <a:latin typeface="Arial" panose="020B0604020202020204" pitchFamily="34" charset="0"/>
                        </a:rPr>
                        <a:t>R</a:t>
                      </a:r>
                      <a:r>
                        <a:rPr lang="en-US" sz="6000" b="0" i="0" u="none" strike="noStrike" dirty="0">
                          <a:solidFill>
                            <a:srgbClr val="000000"/>
                          </a:solidFill>
                          <a:effectLst/>
                          <a:latin typeface="Arial" panose="020B0604020202020204" pitchFamily="34" charset="0"/>
                        </a:rPr>
                        <a:t>easoning</a:t>
                      </a:r>
                      <a:endParaRPr lang="en-US" sz="6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ctangle 3"/>
          <p:cNvSpPr>
            <a:spLocks noChangeArrowheads="1"/>
          </p:cNvSpPr>
          <p:nvPr/>
        </p:nvSpPr>
        <p:spPr bwMode="auto">
          <a:xfrm>
            <a:off x="4191000" y="3172123"/>
            <a:ext cx="105791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65216694"/>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5500" y="136525"/>
            <a:ext cx="10515600" cy="828675"/>
          </a:xfrm>
        </p:spPr>
        <p:txBody>
          <a:bodyPr/>
          <a:lstStyle/>
          <a:p>
            <a:pPr algn="ctr"/>
            <a:r>
              <a:rPr lang="en-US" dirty="0" smtClean="0">
                <a:latin typeface="Arial Black" panose="020B0A04020102020204" pitchFamily="34" charset="0"/>
              </a:rPr>
              <a:t>Character Analysis - Laser</a:t>
            </a:r>
            <a:endParaRPr lang="en-US" dirty="0">
              <a:latin typeface="Arial Black" panose="020B0A04020102020204" pitchFamily="34" charset="0"/>
            </a:endParaRPr>
          </a:p>
        </p:txBody>
      </p:sp>
      <p:sp>
        <p:nvSpPr>
          <p:cNvPr id="3" name="Content Placeholder 2"/>
          <p:cNvSpPr>
            <a:spLocks noGrp="1"/>
          </p:cNvSpPr>
          <p:nvPr>
            <p:ph idx="1"/>
          </p:nvPr>
        </p:nvSpPr>
        <p:spPr>
          <a:xfrm>
            <a:off x="139700" y="1127125"/>
            <a:ext cx="10515600" cy="4351338"/>
          </a:xfrm>
        </p:spPr>
        <p:txBody>
          <a:bodyPr>
            <a:normAutofit lnSpcReduction="10000"/>
          </a:bodyPr>
          <a:lstStyle/>
          <a:p>
            <a:r>
              <a:rPr lang="en-US" sz="3600" b="1" dirty="0"/>
              <a:t>Looks</a:t>
            </a:r>
            <a:r>
              <a:rPr lang="en-US" sz="3600" dirty="0"/>
              <a:t> - Describe the character’s physical appearance. Remember to include things like age, size (compared to other characters), hair and eye color (if known), and any other significant details (</a:t>
            </a:r>
            <a:r>
              <a:rPr lang="en-US" sz="3600" dirty="0" err="1"/>
              <a:t>eg</a:t>
            </a:r>
            <a:r>
              <a:rPr lang="en-US" sz="3600" dirty="0"/>
              <a:t>: scars, tattoos, disabilities, etc.). </a:t>
            </a:r>
            <a:endParaRPr lang="en-US" sz="3600" dirty="0" smtClean="0"/>
          </a:p>
          <a:p>
            <a:r>
              <a:rPr lang="en-US" sz="3600" b="1" i="1" dirty="0" smtClean="0"/>
              <a:t>Remember</a:t>
            </a:r>
            <a:r>
              <a:rPr lang="en-US" sz="3600" b="1" i="1" dirty="0"/>
              <a:t>: The PERSONALITY and MOTIVATIONS of a character are more important than their appearance. This should be the shortest section of your analysis. </a:t>
            </a:r>
            <a:endParaRPr lang="en-US" sz="3600" dirty="0"/>
          </a:p>
          <a:p>
            <a:pPr marL="0" indent="0">
              <a:buNone/>
            </a:pPr>
            <a:endParaRPr lang="en-US" sz="3600" dirty="0"/>
          </a:p>
        </p:txBody>
      </p:sp>
    </p:spTree>
    <p:extLst>
      <p:ext uri="{BB962C8B-B14F-4D97-AF65-F5344CB8AC3E}">
        <p14:creationId xmlns:p14="http://schemas.microsoft.com/office/powerpoint/2010/main" val="2617010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828675"/>
          </a:xfrm>
        </p:spPr>
        <p:txBody>
          <a:bodyPr/>
          <a:lstStyle/>
          <a:p>
            <a:pPr algn="ctr"/>
            <a:r>
              <a:rPr lang="en-US" dirty="0" smtClean="0">
                <a:latin typeface="Arial Black" panose="020B0A04020102020204" pitchFamily="34" charset="0"/>
              </a:rPr>
              <a:t>Character Analysis - Laser</a:t>
            </a:r>
            <a:endParaRPr lang="en-US" dirty="0">
              <a:latin typeface="Arial Black" panose="020B0A04020102020204" pitchFamily="34" charset="0"/>
            </a:endParaRPr>
          </a:p>
        </p:txBody>
      </p:sp>
      <p:sp>
        <p:nvSpPr>
          <p:cNvPr id="3" name="Content Placeholder 2"/>
          <p:cNvSpPr>
            <a:spLocks noGrp="1"/>
          </p:cNvSpPr>
          <p:nvPr>
            <p:ph idx="1"/>
          </p:nvPr>
        </p:nvSpPr>
        <p:spPr>
          <a:xfrm>
            <a:off x="101600" y="828675"/>
            <a:ext cx="10515600" cy="4351338"/>
          </a:xfrm>
        </p:spPr>
        <p:txBody>
          <a:bodyPr>
            <a:normAutofit/>
          </a:bodyPr>
          <a:lstStyle/>
          <a:p>
            <a:r>
              <a:rPr lang="en-US" sz="3600" b="1" dirty="0" smtClean="0"/>
              <a:t>Actions</a:t>
            </a:r>
            <a:r>
              <a:rPr lang="en-US" sz="3600" dirty="0" smtClean="0"/>
              <a:t> - What does the character DO in the story? What do his or her actions show us about who the character is? How do his or her actions affect the plot? </a:t>
            </a:r>
          </a:p>
          <a:p>
            <a:r>
              <a:rPr lang="en-US" sz="3600" b="1" i="1" dirty="0" smtClean="0"/>
              <a:t>Remember:</a:t>
            </a:r>
            <a:r>
              <a:rPr lang="en-US" sz="3600" dirty="0" smtClean="0"/>
              <a:t> </a:t>
            </a:r>
            <a:r>
              <a:rPr lang="en-US" sz="3600" b="1" i="1" dirty="0" smtClean="0"/>
              <a:t>Focus on </a:t>
            </a:r>
            <a:r>
              <a:rPr lang="en-US" sz="3600" b="1" i="1" u="sng" dirty="0" smtClean="0"/>
              <a:t>impact moments</a:t>
            </a:r>
            <a:r>
              <a:rPr lang="en-US" sz="3600" b="1" i="1" dirty="0" smtClean="0"/>
              <a:t> in the story (moments that have a direct effect on the plot or characters). Minimum of TWO examples of actions WITH PROPERLY CITED EVIDENCE.</a:t>
            </a:r>
            <a:endParaRPr lang="en-US" sz="3600" dirty="0"/>
          </a:p>
        </p:txBody>
      </p:sp>
    </p:spTree>
    <p:extLst>
      <p:ext uri="{BB962C8B-B14F-4D97-AF65-F5344CB8AC3E}">
        <p14:creationId xmlns:p14="http://schemas.microsoft.com/office/powerpoint/2010/main" val="2173326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790575"/>
          </a:xfrm>
        </p:spPr>
        <p:txBody>
          <a:bodyPr/>
          <a:lstStyle/>
          <a:p>
            <a:pPr algn="ctr"/>
            <a:r>
              <a:rPr lang="en-US" dirty="0" smtClean="0">
                <a:latin typeface="Arial Black" panose="020B0A04020102020204" pitchFamily="34" charset="0"/>
              </a:rPr>
              <a:t>Character Analysis - Laser</a:t>
            </a:r>
            <a:endParaRPr lang="en-US" dirty="0">
              <a:latin typeface="Arial Black" panose="020B0A04020102020204" pitchFamily="34" charset="0"/>
            </a:endParaRPr>
          </a:p>
        </p:txBody>
      </p:sp>
      <p:sp>
        <p:nvSpPr>
          <p:cNvPr id="3" name="Content Placeholder 2"/>
          <p:cNvSpPr>
            <a:spLocks noGrp="1"/>
          </p:cNvSpPr>
          <p:nvPr>
            <p:ph idx="1"/>
          </p:nvPr>
        </p:nvSpPr>
        <p:spPr>
          <a:xfrm>
            <a:off x="114300" y="657225"/>
            <a:ext cx="10515600" cy="4351338"/>
          </a:xfrm>
        </p:spPr>
        <p:txBody>
          <a:bodyPr>
            <a:normAutofit fontScale="92500"/>
          </a:bodyPr>
          <a:lstStyle/>
          <a:p>
            <a:r>
              <a:rPr lang="en-US" sz="3600" b="1" dirty="0"/>
              <a:t>Speech</a:t>
            </a:r>
            <a:r>
              <a:rPr lang="en-US" sz="3600" dirty="0"/>
              <a:t> - WHAT does the character say in the story and HOW do they say it? Does the way they speak reveal anything about their character (background, education, maturity level, etc.)? Are they rude? Polite? Sarcastic? Formal? Casual? How do the things they say affect the plot? </a:t>
            </a:r>
            <a:endParaRPr lang="en-US" sz="3600" dirty="0" smtClean="0"/>
          </a:p>
          <a:p>
            <a:r>
              <a:rPr lang="en-US" sz="3600" b="1" i="1" dirty="0" smtClean="0"/>
              <a:t>Remember</a:t>
            </a:r>
            <a:r>
              <a:rPr lang="en-US" sz="3600" b="1" i="1" dirty="0"/>
              <a:t>: Diction (word choice) is important and can tell us a lot about a character. Minimum of TWO examples of speech WITH PROPERLY CITED EVIDENCE.</a:t>
            </a:r>
            <a:endParaRPr lang="en-US" sz="3600" dirty="0"/>
          </a:p>
          <a:p>
            <a:pPr marL="0" indent="0">
              <a:buNone/>
            </a:pPr>
            <a:endParaRPr lang="en-US" sz="3600" dirty="0"/>
          </a:p>
        </p:txBody>
      </p:sp>
    </p:spTree>
    <p:extLst>
      <p:ext uri="{BB962C8B-B14F-4D97-AF65-F5344CB8AC3E}">
        <p14:creationId xmlns:p14="http://schemas.microsoft.com/office/powerpoint/2010/main" val="4125604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739775"/>
          </a:xfrm>
        </p:spPr>
        <p:txBody>
          <a:bodyPr/>
          <a:lstStyle/>
          <a:p>
            <a:pPr algn="ctr"/>
            <a:r>
              <a:rPr lang="en-US" dirty="0" smtClean="0">
                <a:latin typeface="Arial Black" panose="020B0A04020102020204" pitchFamily="34" charset="0"/>
              </a:rPr>
              <a:t>Character Analysis - Laser</a:t>
            </a:r>
            <a:endParaRPr lang="en-US" dirty="0">
              <a:latin typeface="Arial Black" panose="020B0A04020102020204" pitchFamily="34" charset="0"/>
            </a:endParaRPr>
          </a:p>
        </p:txBody>
      </p:sp>
      <p:sp>
        <p:nvSpPr>
          <p:cNvPr id="3" name="Content Placeholder 2"/>
          <p:cNvSpPr>
            <a:spLocks noGrp="1"/>
          </p:cNvSpPr>
          <p:nvPr>
            <p:ph idx="1"/>
          </p:nvPr>
        </p:nvSpPr>
        <p:spPr>
          <a:xfrm>
            <a:off x="101600" y="1104900"/>
            <a:ext cx="10515600" cy="4351338"/>
          </a:xfrm>
        </p:spPr>
        <p:txBody>
          <a:bodyPr>
            <a:normAutofit fontScale="92500" lnSpcReduction="20000"/>
          </a:bodyPr>
          <a:lstStyle/>
          <a:p>
            <a:r>
              <a:rPr lang="en-US" sz="3600" b="1" dirty="0"/>
              <a:t>Effect</a:t>
            </a:r>
            <a:r>
              <a:rPr lang="en-US" sz="3600" dirty="0"/>
              <a:t> - How does this character (their words, actions, thoughts, etc.) affect other characters in the story? What do other characters say about them? How do other characters react to them? How do their choices cause or solve conflicts for other characters? </a:t>
            </a:r>
            <a:endParaRPr lang="en-US" sz="3600" dirty="0" smtClean="0"/>
          </a:p>
          <a:p>
            <a:r>
              <a:rPr lang="en-US" sz="3600" b="1" i="1" dirty="0" smtClean="0"/>
              <a:t>Remember</a:t>
            </a:r>
            <a:r>
              <a:rPr lang="en-US" sz="3600" b="1" i="1" dirty="0"/>
              <a:t>: Some characters have “history” with your character (they have known them longer...since before the story starts for us), so the way they react to them, speak to them, and speak about them can tell us a lot. Minimum of TWO examples of effect WITH PROPERLY CITED EVIDENCE</a:t>
            </a:r>
            <a:r>
              <a:rPr lang="en-US" sz="3600" b="1" i="1" dirty="0" smtClean="0"/>
              <a:t>.</a:t>
            </a:r>
            <a:endParaRPr lang="en-US" sz="3600" dirty="0"/>
          </a:p>
        </p:txBody>
      </p:sp>
    </p:spTree>
    <p:extLst>
      <p:ext uri="{BB962C8B-B14F-4D97-AF65-F5344CB8AC3E}">
        <p14:creationId xmlns:p14="http://schemas.microsoft.com/office/powerpoint/2010/main" val="1897820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0" y="0"/>
            <a:ext cx="10515600" cy="714375"/>
          </a:xfrm>
        </p:spPr>
        <p:txBody>
          <a:bodyPr/>
          <a:lstStyle/>
          <a:p>
            <a:pPr algn="ctr"/>
            <a:r>
              <a:rPr lang="en-US" dirty="0" smtClean="0">
                <a:latin typeface="Arial Black" panose="020B0A04020102020204" pitchFamily="34" charset="0"/>
              </a:rPr>
              <a:t>Character Analysis - Laser</a:t>
            </a:r>
            <a:endParaRPr lang="en-US" dirty="0">
              <a:latin typeface="Arial Black" panose="020B0A04020102020204" pitchFamily="34" charset="0"/>
            </a:endParaRPr>
          </a:p>
        </p:txBody>
      </p:sp>
      <p:sp>
        <p:nvSpPr>
          <p:cNvPr id="3" name="Content Placeholder 2"/>
          <p:cNvSpPr>
            <a:spLocks noGrp="1"/>
          </p:cNvSpPr>
          <p:nvPr>
            <p:ph idx="1"/>
          </p:nvPr>
        </p:nvSpPr>
        <p:spPr>
          <a:xfrm>
            <a:off x="88900" y="714375"/>
            <a:ext cx="10515600" cy="4351338"/>
          </a:xfrm>
        </p:spPr>
        <p:txBody>
          <a:bodyPr>
            <a:normAutofit fontScale="92500" lnSpcReduction="20000"/>
          </a:bodyPr>
          <a:lstStyle/>
          <a:p>
            <a:r>
              <a:rPr lang="en-US" sz="3600" b="1" dirty="0"/>
              <a:t>Reasoning</a:t>
            </a:r>
            <a:r>
              <a:rPr lang="en-US" sz="3600" dirty="0"/>
              <a:t> - What are the character’s motivations (why they do and say what they do)? What drives them? What is important to them? What are their thought processes like (if they are revealed)? </a:t>
            </a:r>
            <a:endParaRPr lang="en-US" sz="3600" dirty="0" smtClean="0"/>
          </a:p>
          <a:p>
            <a:r>
              <a:rPr lang="en-US" sz="3600" b="1" i="1" dirty="0" smtClean="0"/>
              <a:t>Remember</a:t>
            </a:r>
            <a:r>
              <a:rPr lang="en-US" sz="3600" b="1" i="1" dirty="0"/>
              <a:t>: Unless the character you chose is the NARRATOR of the story, you may not get to see directly into their thoughts. In these instances, we must INFER what and how they are thinking and their motivations through their words and actions. Minimum of TWO examples of thoughts/motivations WITH PROPERLY CITED EVIDENCE</a:t>
            </a:r>
            <a:r>
              <a:rPr lang="en-US" sz="3600" b="1" i="1" dirty="0" smtClean="0"/>
              <a:t>.</a:t>
            </a:r>
            <a:endParaRPr lang="en-US" sz="3600" dirty="0"/>
          </a:p>
        </p:txBody>
      </p:sp>
    </p:spTree>
    <p:extLst>
      <p:ext uri="{BB962C8B-B14F-4D97-AF65-F5344CB8AC3E}">
        <p14:creationId xmlns:p14="http://schemas.microsoft.com/office/powerpoint/2010/main" val="3839703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94AC29-4097-427C-B294-D6BA092CE1AB}"/>
              </a:ext>
            </a:extLst>
          </p:cNvPr>
          <p:cNvSpPr>
            <a:spLocks noGrp="1"/>
          </p:cNvSpPr>
          <p:nvPr>
            <p:ph type="title"/>
          </p:nvPr>
        </p:nvSpPr>
        <p:spPr>
          <a:xfrm>
            <a:off x="838200" y="365125"/>
            <a:ext cx="10515600" cy="826001"/>
          </a:xfrm>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 xmlns:a16="http://schemas.microsoft.com/office/drawing/2014/main" id="{F788D146-7D7D-4354-AF51-BD5ADF1936D5}"/>
              </a:ext>
            </a:extLst>
          </p:cNvPr>
          <p:cNvSpPr>
            <a:spLocks noGrp="1"/>
          </p:cNvSpPr>
          <p:nvPr>
            <p:ph idx="1"/>
          </p:nvPr>
        </p:nvSpPr>
        <p:spPr>
          <a:xfrm>
            <a:off x="838200" y="1455820"/>
            <a:ext cx="10515600" cy="5125453"/>
          </a:xfrm>
        </p:spPr>
        <p:txBody>
          <a:bodyPr>
            <a:normAutofit/>
          </a:bodyPr>
          <a:lstStyle/>
          <a:p>
            <a:pPr marL="457200" lvl="1" indent="0" algn="ctr">
              <a:buNone/>
            </a:pPr>
            <a:r>
              <a:rPr lang="en-US" sz="4800" dirty="0" smtClean="0">
                <a:latin typeface="Arial Black" panose="020B0A04020102020204" pitchFamily="34" charset="0"/>
              </a:rPr>
              <a:t>Character Analysis </a:t>
            </a:r>
          </a:p>
          <a:p>
            <a:pPr marL="457200" lvl="1" indent="0" algn="ctr">
              <a:buNone/>
            </a:pPr>
            <a:r>
              <a:rPr lang="en-US" sz="4800" dirty="0" smtClean="0">
                <a:latin typeface="Arial Black" panose="020B0A04020102020204" pitchFamily="34" charset="0"/>
              </a:rPr>
              <a:t>DUE MONDAY @ 7:00 a.m.!</a:t>
            </a:r>
          </a:p>
          <a:p>
            <a:pPr marL="457200" lvl="1" indent="0" algn="ctr">
              <a:buNone/>
            </a:pPr>
            <a:endParaRPr lang="en-US" sz="4800" dirty="0" smtClean="0">
              <a:latin typeface="Arial Black" panose="020B0A04020102020204" pitchFamily="34" charset="0"/>
            </a:endParaRPr>
          </a:p>
          <a:p>
            <a:pPr marL="457200" lvl="1" indent="0" algn="ctr">
              <a:buNone/>
            </a:pPr>
            <a:r>
              <a:rPr lang="en-US" sz="4800" dirty="0" smtClean="0">
                <a:latin typeface="Arial Black" panose="020B0A04020102020204" pitchFamily="34" charset="0"/>
              </a:rPr>
              <a:t>VOCABULARY SLIDES DUE FRIDAY @ 7:00 a.m.! </a:t>
            </a:r>
          </a:p>
          <a:p>
            <a:pPr marL="457200" lvl="1" indent="0" algn="ctr">
              <a:buNone/>
            </a:pPr>
            <a:endParaRPr lang="en-US" sz="4800" dirty="0" smtClean="0">
              <a:latin typeface="Arial Black" panose="020B0A04020102020204" pitchFamily="34" charset="0"/>
            </a:endParaRPr>
          </a:p>
          <a:p>
            <a:pPr marL="457200" lvl="1" indent="0" algn="ctr">
              <a:buNone/>
            </a:pPr>
            <a:r>
              <a:rPr lang="en-US" sz="4800" dirty="0" smtClean="0">
                <a:latin typeface="Arial Black" panose="020B0A04020102020204" pitchFamily="34" charset="0"/>
              </a:rPr>
              <a:t>VOCAB QUIZ FRIDAY!</a:t>
            </a:r>
            <a:endParaRPr lang="en-US" sz="4800" dirty="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2696843673"/>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Which element(s) of LASER are you finding the most difficult to come up with characteristics and evidence for? </a:t>
            </a:r>
          </a:p>
          <a:p>
            <a:pPr marL="0" indent="0" algn="ctr">
              <a:buNone/>
            </a:pPr>
            <a:endParaRPr lang="en-US" sz="36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Why do you think that is?</a:t>
            </a:r>
          </a:p>
          <a:p>
            <a:pPr marL="0" indent="0" algn="ctr">
              <a:buNone/>
            </a:pPr>
            <a:endParaRPr lang="en-US" sz="3600" dirty="0">
              <a:latin typeface="Arial Black" panose="020B0A04020102020204" pitchFamily="34" charset="0"/>
            </a:endParaRPr>
          </a:p>
          <a:p>
            <a:pPr marL="0" indent="0" algn="ctr">
              <a:buNone/>
            </a:pPr>
            <a:endParaRPr lang="en-US" sz="3600" dirty="0" smtClean="0">
              <a:latin typeface="Arial Black" panose="020B0A04020102020204" pitchFamily="34" charset="0"/>
            </a:endParaRPr>
          </a:p>
          <a:p>
            <a:pPr marL="0" indent="0" algn="ctr">
              <a:buNone/>
            </a:pPr>
            <a:endParaRPr lang="en-US" sz="4800" dirty="0" smtClean="0">
              <a:latin typeface="Arial Black" panose="020B0A04020102020204" pitchFamily="34" charset="0"/>
            </a:endParaRPr>
          </a:p>
          <a:p>
            <a:pPr marL="0" indent="0" algn="ctr">
              <a:buNone/>
            </a:pPr>
            <a:endParaRPr lang="en-US" sz="3200" dirty="0" smtClean="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1/30/19</a:t>
            </a:r>
            <a:endParaRPr lang="en-US" dirty="0">
              <a:latin typeface="Arial Black" panose="020B0A04020102020204" pitchFamily="34" charset="0"/>
            </a:endParaRPr>
          </a:p>
        </p:txBody>
      </p:sp>
    </p:spTree>
    <p:extLst>
      <p:ext uri="{BB962C8B-B14F-4D97-AF65-F5344CB8AC3E}">
        <p14:creationId xmlns:p14="http://schemas.microsoft.com/office/powerpoint/2010/main" val="1364597412"/>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Discussion</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I</a:t>
            </a:r>
            <a:r>
              <a:rPr lang="en-US" dirty="0" smtClean="0">
                <a:latin typeface="Arial Black" panose="020B0A04020102020204" pitchFamily="34" charset="0"/>
              </a:rPr>
              <a:t>n </a:t>
            </a:r>
            <a:r>
              <a:rPr lang="en-US" dirty="0">
                <a:latin typeface="Arial Black" panose="020B0A04020102020204" pitchFamily="34" charset="0"/>
              </a:rPr>
              <a:t>your triads, discuss the following:</a:t>
            </a:r>
          </a:p>
          <a:p>
            <a:pPr marL="0" indent="0" algn="ctr">
              <a:buNone/>
            </a:pPr>
            <a:endParaRPr lang="en-US" sz="22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Think about all of the things your character has DONE in the novel so far.</a:t>
            </a:r>
          </a:p>
          <a:p>
            <a:pPr marL="0" indent="0" algn="ctr">
              <a:buNone/>
            </a:pPr>
            <a:r>
              <a:rPr lang="en-US" sz="3600" dirty="0" smtClean="0">
                <a:latin typeface="Arial Black" panose="020B0A04020102020204" pitchFamily="34" charset="0"/>
              </a:rPr>
              <a:t>Choose ONE of these actions that you think is an “impact moment” in the story.</a:t>
            </a:r>
          </a:p>
          <a:p>
            <a:pPr marL="0" indent="0" algn="ctr">
              <a:buNone/>
            </a:pPr>
            <a:r>
              <a:rPr lang="en-US" sz="3600" dirty="0" smtClean="0">
                <a:latin typeface="Arial Black" panose="020B0A04020102020204" pitchFamily="34" charset="0"/>
              </a:rPr>
              <a:t>What does your character do in this moment?</a:t>
            </a:r>
          </a:p>
          <a:p>
            <a:pPr marL="0" indent="0" algn="ctr">
              <a:buNone/>
            </a:pPr>
            <a:r>
              <a:rPr lang="en-US" sz="3600" dirty="0" smtClean="0">
                <a:latin typeface="Arial Black" panose="020B0A04020102020204" pitchFamily="34" charset="0"/>
              </a:rPr>
              <a:t>Why is it important to the plot?</a:t>
            </a:r>
          </a:p>
          <a:p>
            <a:pPr marL="0" indent="0" algn="ctr">
              <a:buNone/>
            </a:pPr>
            <a:endParaRPr lang="en-US" sz="2200"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1/31/19</a:t>
            </a:r>
            <a:endParaRPr lang="en-US" dirty="0">
              <a:latin typeface="Arial Black" panose="020B0A04020102020204" pitchFamily="34" charset="0"/>
            </a:endParaRPr>
          </a:p>
        </p:txBody>
      </p:sp>
    </p:spTree>
    <p:extLst>
      <p:ext uri="{BB962C8B-B14F-4D97-AF65-F5344CB8AC3E}">
        <p14:creationId xmlns:p14="http://schemas.microsoft.com/office/powerpoint/2010/main" val="1774481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200" y="277813"/>
            <a:ext cx="8229600" cy="944562"/>
          </a:xfrm>
        </p:spPr>
        <p:txBody>
          <a:bodyPr/>
          <a:lstStyle/>
          <a:p>
            <a:pPr algn="ctr">
              <a:defRPr/>
            </a:pPr>
            <a:r>
              <a:rPr lang="en-US" altLang="en-US" b="1" dirty="0">
                <a:latin typeface="Arial Black" panose="020B0A04020102020204" pitchFamily="34" charset="0"/>
              </a:rPr>
              <a:t>The Scottsboro Boys</a:t>
            </a:r>
          </a:p>
        </p:txBody>
      </p:sp>
      <p:sp>
        <p:nvSpPr>
          <p:cNvPr id="4099" name="Rectangle 3"/>
          <p:cNvSpPr>
            <a:spLocks noGrp="1" noChangeArrowheads="1"/>
          </p:cNvSpPr>
          <p:nvPr>
            <p:ph type="body" idx="1"/>
          </p:nvPr>
        </p:nvSpPr>
        <p:spPr>
          <a:xfrm>
            <a:off x="338203" y="1222375"/>
            <a:ext cx="11423737" cy="4903789"/>
          </a:xfrm>
        </p:spPr>
        <p:txBody>
          <a:bodyPr>
            <a:normAutofit/>
          </a:bodyPr>
          <a:lstStyle/>
          <a:p>
            <a:r>
              <a:rPr lang="en-US" altLang="en-US" sz="3600" dirty="0">
                <a:latin typeface="Arial Black" panose="020B0A04020102020204" pitchFamily="34" charset="0"/>
              </a:rPr>
              <a:t>On March 25, 1931, the nine black young men, as well as several white young men, rode a train illegally.</a:t>
            </a:r>
          </a:p>
          <a:p>
            <a:r>
              <a:rPr lang="en-US" altLang="en-US" sz="3600" dirty="0">
                <a:latin typeface="Arial Black" panose="020B0A04020102020204" pitchFamily="34" charset="0"/>
              </a:rPr>
              <a:t>The boys got into a fight, and the white boys were kicked off the train.</a:t>
            </a:r>
          </a:p>
          <a:p>
            <a:r>
              <a:rPr lang="en-US" altLang="en-US" sz="3600" dirty="0">
                <a:latin typeface="Arial Black" panose="020B0A04020102020204" pitchFamily="34" charset="0"/>
              </a:rPr>
              <a:t>They told station masters at the closest stop they had been beaten by the black boys. Police arranged to arrest them at the next station.</a:t>
            </a:r>
          </a:p>
        </p:txBody>
      </p:sp>
    </p:spTree>
    <p:extLst>
      <p:ext uri="{BB962C8B-B14F-4D97-AF65-F5344CB8AC3E}">
        <p14:creationId xmlns:p14="http://schemas.microsoft.com/office/powerpoint/2010/main" val="4175891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 calcmode="lin" valueType="num">
                                      <p:cBhvr additive="base">
                                        <p:cTn id="7"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pRg st="1" end="1"/>
                                            </p:txEl>
                                          </p:spTgt>
                                        </p:tgtEl>
                                        <p:attrNameLst>
                                          <p:attrName>style.visibility</p:attrName>
                                        </p:attrNameLst>
                                      </p:cBhvr>
                                      <p:to>
                                        <p:strVal val="visible"/>
                                      </p:to>
                                    </p:set>
                                    <p:anim calcmode="lin" valueType="num">
                                      <p:cBhvr additive="base">
                                        <p:cTn id="13" dur="500" fill="hold"/>
                                        <p:tgtEl>
                                          <p:spTgt spid="40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099">
                                            <p:txEl>
                                              <p:pRg st="2" end="2"/>
                                            </p:txEl>
                                          </p:spTgt>
                                        </p:tgtEl>
                                        <p:attrNameLst>
                                          <p:attrName>style.visibility</p:attrName>
                                        </p:attrNameLst>
                                      </p:cBhvr>
                                      <p:to>
                                        <p:strVal val="visible"/>
                                      </p:to>
                                    </p:set>
                                    <p:anim calcmode="lin" valueType="num">
                                      <p:cBhvr additive="base">
                                        <p:cTn id="19" dur="500" fill="hold"/>
                                        <p:tgtEl>
                                          <p:spTgt spid="40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099">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Writing</a:t>
            </a:r>
          </a:p>
        </p:txBody>
      </p:sp>
      <p:sp>
        <p:nvSpPr>
          <p:cNvPr id="5" name="Content Placeholder 4"/>
          <p:cNvSpPr>
            <a:spLocks noGrp="1"/>
          </p:cNvSpPr>
          <p:nvPr>
            <p:ph idx="1"/>
          </p:nvPr>
        </p:nvSpPr>
        <p:spPr>
          <a:xfrm>
            <a:off x="838200" y="1063213"/>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600" dirty="0">
                <a:latin typeface="Arial Black" panose="020B0A04020102020204" pitchFamily="34" charset="0"/>
              </a:rPr>
              <a:t>Think about all of the things your character has DONE in the novel so far.</a:t>
            </a:r>
          </a:p>
          <a:p>
            <a:pPr marL="0" indent="0" algn="ctr">
              <a:buNone/>
            </a:pPr>
            <a:r>
              <a:rPr lang="en-US" sz="3600" dirty="0">
                <a:latin typeface="Arial Black" panose="020B0A04020102020204" pitchFamily="34" charset="0"/>
              </a:rPr>
              <a:t>Choose ONE of these actions that you think is an “impact moment” in the story.</a:t>
            </a:r>
          </a:p>
          <a:p>
            <a:pPr marL="0" indent="0" algn="ctr">
              <a:buNone/>
            </a:pPr>
            <a:r>
              <a:rPr lang="en-US" sz="3600" dirty="0">
                <a:latin typeface="Arial Black" panose="020B0A04020102020204" pitchFamily="34" charset="0"/>
              </a:rPr>
              <a:t>What does your character do in this moment?</a:t>
            </a:r>
          </a:p>
          <a:p>
            <a:pPr marL="0" indent="0" algn="ctr">
              <a:buNone/>
            </a:pPr>
            <a:r>
              <a:rPr lang="en-US" sz="3600" dirty="0">
                <a:latin typeface="Arial Black" panose="020B0A04020102020204" pitchFamily="34" charset="0"/>
              </a:rPr>
              <a:t>Why is it important to the plot?</a:t>
            </a:r>
          </a:p>
          <a:p>
            <a:pPr marL="0" indent="0" algn="ctr">
              <a:buNone/>
            </a:pPr>
            <a:endParaRPr lang="en-US" sz="3600"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1/31/19</a:t>
            </a:r>
            <a:endParaRPr lang="en-US" dirty="0">
              <a:latin typeface="Arial Black" panose="020B0A04020102020204" pitchFamily="34" charset="0"/>
            </a:endParaRPr>
          </a:p>
        </p:txBody>
      </p:sp>
    </p:spTree>
    <p:extLst>
      <p:ext uri="{BB962C8B-B14F-4D97-AF65-F5344CB8AC3E}">
        <p14:creationId xmlns:p14="http://schemas.microsoft.com/office/powerpoint/2010/main" val="354097838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1258432801"/>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Today’s </a:t>
            </a:r>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Analyze </a:t>
            </a:r>
            <a:r>
              <a:rPr lang="en-US" sz="4800" dirty="0">
                <a:latin typeface="Arial Black" panose="020B0A04020102020204" pitchFamily="34" charset="0"/>
              </a:rPr>
              <a:t>fictional </a:t>
            </a:r>
            <a:r>
              <a:rPr lang="en-US" sz="4800" dirty="0" smtClean="0">
                <a:latin typeface="Arial Black" panose="020B0A04020102020204" pitchFamily="34" charset="0"/>
              </a:rPr>
              <a:t>characters </a:t>
            </a:r>
            <a:r>
              <a:rPr lang="en-US" sz="4800" dirty="0">
                <a:latin typeface="Arial Black" panose="020B0A04020102020204" pitchFamily="34" charset="0"/>
              </a:rPr>
              <a:t>and </a:t>
            </a:r>
            <a:r>
              <a:rPr lang="en-US" sz="4800" dirty="0" smtClean="0">
                <a:latin typeface="Arial Black" panose="020B0A04020102020204" pitchFamily="34" charset="0"/>
              </a:rPr>
              <a:t>their development over the course of a novel.</a:t>
            </a:r>
            <a:endParaRPr lang="en-US" sz="4800" dirty="0">
              <a:latin typeface="Arial Black" panose="020B0A04020102020204" pitchFamily="34" charset="0"/>
            </a:endParaRPr>
          </a:p>
          <a:p>
            <a:pPr marL="0" indent="0" algn="ctr">
              <a:buNone/>
            </a:pPr>
            <a:endParaRPr lang="en-US" sz="4800" dirty="0">
              <a:latin typeface="Arial Black" panose="020B0A04020102020204" pitchFamily="34" charset="0"/>
            </a:endParaRPr>
          </a:p>
          <a:p>
            <a:pPr marL="0" indent="0">
              <a:buNone/>
            </a:pP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3376036164"/>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Today’s 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200" dirty="0" smtClean="0">
                <a:latin typeface="Arial Black" panose="020B0A04020102020204" pitchFamily="34" charset="0"/>
              </a:rPr>
              <a:t>You have one thing on your plates today:</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Character Analysis!</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Get work done!!!</a:t>
            </a:r>
            <a:endParaRPr lang="en-US" sz="3200" dirty="0">
              <a:latin typeface="Arial Black" panose="020B0A04020102020204" pitchFamily="34" charset="0"/>
            </a:endParaRPr>
          </a:p>
        </p:txBody>
      </p:sp>
    </p:spTree>
    <p:extLst>
      <p:ext uri="{BB962C8B-B14F-4D97-AF65-F5344CB8AC3E}">
        <p14:creationId xmlns:p14="http://schemas.microsoft.com/office/powerpoint/2010/main" val="4006208906"/>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94AC29-4097-427C-B294-D6BA092CE1AB}"/>
              </a:ext>
            </a:extLst>
          </p:cNvPr>
          <p:cNvSpPr>
            <a:spLocks noGrp="1"/>
          </p:cNvSpPr>
          <p:nvPr>
            <p:ph type="title"/>
          </p:nvPr>
        </p:nvSpPr>
        <p:spPr>
          <a:xfrm>
            <a:off x="838200" y="365125"/>
            <a:ext cx="10515600" cy="826001"/>
          </a:xfrm>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 xmlns:a16="http://schemas.microsoft.com/office/drawing/2014/main" id="{F788D146-7D7D-4354-AF51-BD5ADF1936D5}"/>
              </a:ext>
            </a:extLst>
          </p:cNvPr>
          <p:cNvSpPr>
            <a:spLocks noGrp="1"/>
          </p:cNvSpPr>
          <p:nvPr>
            <p:ph idx="1"/>
          </p:nvPr>
        </p:nvSpPr>
        <p:spPr>
          <a:xfrm>
            <a:off x="838200" y="1455820"/>
            <a:ext cx="10515600" cy="5125453"/>
          </a:xfrm>
        </p:spPr>
        <p:txBody>
          <a:bodyPr>
            <a:normAutofit/>
          </a:bodyPr>
          <a:lstStyle/>
          <a:p>
            <a:pPr marL="457200" lvl="1" indent="0" algn="ctr">
              <a:buNone/>
            </a:pPr>
            <a:r>
              <a:rPr lang="en-US" sz="4800" dirty="0" smtClean="0">
                <a:latin typeface="Arial Black" panose="020B0A04020102020204" pitchFamily="34" charset="0"/>
              </a:rPr>
              <a:t>Character Analysis </a:t>
            </a:r>
          </a:p>
          <a:p>
            <a:pPr marL="457200" lvl="1" indent="0" algn="ctr">
              <a:buNone/>
            </a:pPr>
            <a:r>
              <a:rPr lang="en-US" sz="4800" dirty="0" smtClean="0">
                <a:latin typeface="Arial Black" panose="020B0A04020102020204" pitchFamily="34" charset="0"/>
              </a:rPr>
              <a:t>DUE MONDAY @ 7:00 a.m.!</a:t>
            </a:r>
          </a:p>
          <a:p>
            <a:pPr marL="457200" lvl="1" indent="0" algn="ctr">
              <a:buNone/>
            </a:pPr>
            <a:endParaRPr lang="en-US" sz="4800" dirty="0" smtClean="0">
              <a:latin typeface="Arial Black" panose="020B0A04020102020204" pitchFamily="34" charset="0"/>
            </a:endParaRPr>
          </a:p>
          <a:p>
            <a:pPr marL="457200" lvl="1" indent="0" algn="ctr">
              <a:buNone/>
            </a:pPr>
            <a:r>
              <a:rPr lang="en-US" sz="4800" dirty="0" smtClean="0">
                <a:latin typeface="Arial Black" panose="020B0A04020102020204" pitchFamily="34" charset="0"/>
              </a:rPr>
              <a:t>VOCABULARY SLIDES DUE FRIDAY @ 7:00 a.m.! </a:t>
            </a:r>
          </a:p>
          <a:p>
            <a:pPr marL="457200" lvl="1" indent="0" algn="ctr">
              <a:buNone/>
            </a:pPr>
            <a:endParaRPr lang="en-US" sz="4800" dirty="0" smtClean="0">
              <a:latin typeface="Arial Black" panose="020B0A04020102020204" pitchFamily="34" charset="0"/>
            </a:endParaRPr>
          </a:p>
          <a:p>
            <a:pPr marL="457200" lvl="1" indent="0" algn="ctr">
              <a:buNone/>
            </a:pPr>
            <a:r>
              <a:rPr lang="en-US" sz="4800" dirty="0" smtClean="0">
                <a:latin typeface="Arial Black" panose="020B0A04020102020204" pitchFamily="34" charset="0"/>
              </a:rPr>
              <a:t>VOCAB QUIZ FRIDAY!</a:t>
            </a:r>
            <a:endParaRPr lang="en-US" sz="4800" dirty="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655532595"/>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600" dirty="0">
                <a:latin typeface="Arial Black" panose="020B0A04020102020204" pitchFamily="34" charset="0"/>
              </a:rPr>
              <a:t>Think about all of the things your character has </a:t>
            </a:r>
            <a:r>
              <a:rPr lang="en-US" sz="3600" dirty="0" smtClean="0">
                <a:latin typeface="Arial Black" panose="020B0A04020102020204" pitchFamily="34" charset="0"/>
              </a:rPr>
              <a:t>SAID </a:t>
            </a:r>
            <a:r>
              <a:rPr lang="en-US" sz="3600" dirty="0">
                <a:latin typeface="Arial Black" panose="020B0A04020102020204" pitchFamily="34" charset="0"/>
              </a:rPr>
              <a:t>in the novel so far.</a:t>
            </a:r>
          </a:p>
          <a:p>
            <a:pPr marL="0" indent="0" algn="ctr">
              <a:buNone/>
            </a:pPr>
            <a:r>
              <a:rPr lang="en-US" sz="3600" dirty="0">
                <a:latin typeface="Arial Black" panose="020B0A04020102020204" pitchFamily="34" charset="0"/>
              </a:rPr>
              <a:t>Choose ONE of these </a:t>
            </a:r>
            <a:r>
              <a:rPr lang="en-US" sz="3600" dirty="0" smtClean="0">
                <a:latin typeface="Arial Black" panose="020B0A04020102020204" pitchFamily="34" charset="0"/>
              </a:rPr>
              <a:t>quotes </a:t>
            </a:r>
            <a:r>
              <a:rPr lang="en-US" sz="3600" dirty="0">
                <a:latin typeface="Arial Black" panose="020B0A04020102020204" pitchFamily="34" charset="0"/>
              </a:rPr>
              <a:t>that you think is </a:t>
            </a:r>
            <a:r>
              <a:rPr lang="en-US" sz="3600" dirty="0" smtClean="0">
                <a:latin typeface="Arial Black" panose="020B0A04020102020204" pitchFamily="34" charset="0"/>
              </a:rPr>
              <a:t>important to your analysis.</a:t>
            </a:r>
            <a:endParaRPr lang="en-US" sz="3600" dirty="0">
              <a:latin typeface="Arial Black" panose="020B0A04020102020204" pitchFamily="34" charset="0"/>
            </a:endParaRPr>
          </a:p>
          <a:p>
            <a:pPr marL="0" indent="0" algn="ctr">
              <a:buNone/>
            </a:pPr>
            <a:r>
              <a:rPr lang="en-US" sz="3600" dirty="0">
                <a:latin typeface="Arial Black" panose="020B0A04020102020204" pitchFamily="34" charset="0"/>
              </a:rPr>
              <a:t>What does your character </a:t>
            </a:r>
            <a:r>
              <a:rPr lang="en-US" sz="3600" dirty="0" smtClean="0">
                <a:latin typeface="Arial Black" panose="020B0A04020102020204" pitchFamily="34" charset="0"/>
              </a:rPr>
              <a:t>say in </a:t>
            </a:r>
            <a:r>
              <a:rPr lang="en-US" sz="3600" dirty="0">
                <a:latin typeface="Arial Black" panose="020B0A04020102020204" pitchFamily="34" charset="0"/>
              </a:rPr>
              <a:t>this moment?</a:t>
            </a:r>
          </a:p>
          <a:p>
            <a:pPr marL="0" indent="0" algn="ctr">
              <a:buNone/>
            </a:pPr>
            <a:r>
              <a:rPr lang="en-US" sz="3600" dirty="0">
                <a:latin typeface="Arial Black" panose="020B0A04020102020204" pitchFamily="34" charset="0"/>
              </a:rPr>
              <a:t>Why is it important to the plot?</a:t>
            </a:r>
          </a:p>
          <a:p>
            <a:pPr marL="0" indent="0" algn="ctr">
              <a:buNone/>
            </a:pPr>
            <a:endParaRPr lang="en-US" sz="3600" dirty="0">
              <a:latin typeface="Arial Black" panose="020B0A04020102020204" pitchFamily="34" charset="0"/>
            </a:endParaRPr>
          </a:p>
          <a:p>
            <a:pPr marL="0" indent="0" algn="ctr">
              <a:buNone/>
            </a:pPr>
            <a:endParaRPr lang="en-US" sz="3600" dirty="0" smtClean="0">
              <a:latin typeface="Arial Black" panose="020B0A04020102020204" pitchFamily="34" charset="0"/>
            </a:endParaRPr>
          </a:p>
          <a:p>
            <a:pPr marL="0" indent="0" algn="ctr">
              <a:buNone/>
            </a:pPr>
            <a:endParaRPr lang="en-US" sz="4800" dirty="0" smtClean="0">
              <a:latin typeface="Arial Black" panose="020B0A04020102020204" pitchFamily="34" charset="0"/>
            </a:endParaRPr>
          </a:p>
          <a:p>
            <a:pPr marL="0" indent="0" algn="ctr">
              <a:buNone/>
            </a:pPr>
            <a:endParaRPr lang="en-US" sz="3200" dirty="0" smtClean="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1/31/19</a:t>
            </a:r>
            <a:endParaRPr lang="en-US" dirty="0">
              <a:latin typeface="Arial Black" panose="020B0A04020102020204" pitchFamily="34" charset="0"/>
            </a:endParaRPr>
          </a:p>
        </p:txBody>
      </p:sp>
    </p:spTree>
    <p:extLst>
      <p:ext uri="{BB962C8B-B14F-4D97-AF65-F5344CB8AC3E}">
        <p14:creationId xmlns:p14="http://schemas.microsoft.com/office/powerpoint/2010/main" val="2303821291"/>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2726" y="2522404"/>
            <a:ext cx="10515600" cy="812322"/>
          </a:xfrm>
        </p:spPr>
        <p:txBody>
          <a:bodyPr>
            <a:normAutofit fontScale="90000"/>
          </a:bodyPr>
          <a:lstStyle/>
          <a:p>
            <a:pPr algn="ctr"/>
            <a:r>
              <a:rPr lang="en-US" b="1" dirty="0" smtClean="0">
                <a:latin typeface="Arial Black" panose="020B0A04020102020204" pitchFamily="34" charset="0"/>
              </a:rPr>
              <a:t>No Start-Up Today</a:t>
            </a:r>
            <a:br>
              <a:rPr lang="en-US" b="1" dirty="0" smtClean="0">
                <a:latin typeface="Arial Black" panose="020B0A04020102020204" pitchFamily="34" charset="0"/>
              </a:rPr>
            </a:br>
            <a:r>
              <a:rPr lang="en-US" b="1" dirty="0">
                <a:latin typeface="Arial Black" panose="020B0A04020102020204" pitchFamily="34" charset="0"/>
              </a:rPr>
              <a:t/>
            </a:r>
            <a:br>
              <a:rPr lang="en-US" b="1" dirty="0">
                <a:latin typeface="Arial Black" panose="020B0A04020102020204" pitchFamily="34" charset="0"/>
              </a:rPr>
            </a:br>
            <a:r>
              <a:rPr lang="en-US" b="1" dirty="0" smtClean="0">
                <a:latin typeface="Arial Black" panose="020B0A04020102020204" pitchFamily="34" charset="0"/>
              </a:rPr>
              <a:t/>
            </a:r>
            <a:br>
              <a:rPr lang="en-US" b="1" dirty="0" smtClean="0">
                <a:latin typeface="Arial Black" panose="020B0A04020102020204" pitchFamily="34" charset="0"/>
              </a:rPr>
            </a:br>
            <a:r>
              <a:rPr lang="en-US" b="1" dirty="0" smtClean="0">
                <a:latin typeface="Arial Black" panose="020B0A04020102020204" pitchFamily="34" charset="0"/>
              </a:rPr>
              <a:t>It is a QUIZ DAY!</a:t>
            </a:r>
            <a:br>
              <a:rPr lang="en-US" b="1" dirty="0" smtClean="0">
                <a:latin typeface="Arial Black" panose="020B0A04020102020204" pitchFamily="34" charset="0"/>
              </a:rPr>
            </a:br>
            <a:r>
              <a:rPr lang="en-US" b="1" dirty="0">
                <a:latin typeface="Arial Black" panose="020B0A04020102020204" pitchFamily="34" charset="0"/>
              </a:rPr>
              <a:t/>
            </a:r>
            <a:br>
              <a:rPr lang="en-US" b="1" dirty="0">
                <a:latin typeface="Arial Black" panose="020B0A04020102020204" pitchFamily="34" charset="0"/>
              </a:rPr>
            </a:br>
            <a:r>
              <a:rPr lang="en-US" b="1" dirty="0">
                <a:latin typeface="Arial Black" panose="020B0A04020102020204" pitchFamily="34" charset="0"/>
              </a:rPr>
              <a:t/>
            </a:r>
            <a:br>
              <a:rPr lang="en-US" b="1" dirty="0">
                <a:latin typeface="Arial Black" panose="020B0A04020102020204" pitchFamily="34" charset="0"/>
              </a:rPr>
            </a:br>
            <a:endParaRPr lang="en-US" b="1" dirty="0">
              <a:latin typeface="Arial Black" panose="020B0A04020102020204" pitchFamily="34" charset="0"/>
            </a:endParaRPr>
          </a:p>
        </p:txBody>
      </p:sp>
      <p:sp>
        <p:nvSpPr>
          <p:cNvPr id="9" name="TextBox 8"/>
          <p:cNvSpPr txBox="1"/>
          <p:nvPr/>
        </p:nvSpPr>
        <p:spPr>
          <a:xfrm>
            <a:off x="10095978" y="423032"/>
            <a:ext cx="928459" cy="369332"/>
          </a:xfrm>
          <a:prstGeom prst="rect">
            <a:avLst/>
          </a:prstGeom>
          <a:noFill/>
        </p:spPr>
        <p:txBody>
          <a:bodyPr wrap="none" rtlCol="0">
            <a:spAutoFit/>
          </a:bodyPr>
          <a:lstStyle/>
          <a:p>
            <a:r>
              <a:rPr lang="en-US" dirty="0" smtClean="0">
                <a:latin typeface="Arial Black" panose="020B0A04020102020204" pitchFamily="34" charset="0"/>
              </a:rPr>
              <a:t>2/1/19</a:t>
            </a:r>
            <a:endParaRPr lang="en-US" dirty="0">
              <a:latin typeface="Arial Black" panose="020B0A04020102020204" pitchFamily="34" charset="0"/>
            </a:endParaRPr>
          </a:p>
        </p:txBody>
      </p:sp>
    </p:spTree>
    <p:extLst>
      <p:ext uri="{BB962C8B-B14F-4D97-AF65-F5344CB8AC3E}">
        <p14:creationId xmlns:p14="http://schemas.microsoft.com/office/powerpoint/2010/main" val="1922270286"/>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Vocabulary Review</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r>
              <a:rPr lang="en-US" dirty="0" smtClean="0">
                <a:latin typeface="Arial Black" panose="020B0A04020102020204" pitchFamily="34" charset="0"/>
              </a:rPr>
              <a:t>Before you quiz…</a:t>
            </a:r>
          </a:p>
          <a:p>
            <a:pPr marL="0" indent="0" algn="ctr">
              <a:buNone/>
            </a:pPr>
            <a:endParaRPr lang="en-US" dirty="0">
              <a:latin typeface="Arial Black" panose="020B0A04020102020204" pitchFamily="34" charset="0"/>
            </a:endParaRPr>
          </a:p>
          <a:p>
            <a:pPr marL="0" indent="0" algn="ctr">
              <a:buNone/>
            </a:pPr>
            <a:r>
              <a:rPr lang="en-US" sz="4800" dirty="0" smtClean="0">
                <a:latin typeface="Arial Black" panose="020B0A04020102020204" pitchFamily="34" charset="0"/>
              </a:rPr>
              <a:t>Shall we…</a:t>
            </a:r>
          </a:p>
          <a:p>
            <a:pPr marL="0" indent="0" algn="ctr">
              <a:buNone/>
            </a:pPr>
            <a:endParaRPr lang="en-US" sz="4800" dirty="0">
              <a:latin typeface="Arial Black" panose="020B0A04020102020204" pitchFamily="34" charset="0"/>
            </a:endParaRPr>
          </a:p>
          <a:p>
            <a:pPr marL="0" indent="0" algn="ctr">
              <a:buNone/>
            </a:pPr>
            <a:r>
              <a:rPr lang="en-US" sz="4800" dirty="0" smtClean="0">
                <a:latin typeface="Arial Black" panose="020B0A04020102020204" pitchFamily="34" charset="0"/>
              </a:rPr>
              <a:t>SLAM?</a:t>
            </a:r>
            <a:endParaRPr lang="en-US" sz="4800" dirty="0">
              <a:latin typeface="Arial Black" panose="020B0A04020102020204" pitchFamily="34" charset="0"/>
            </a:endParaRPr>
          </a:p>
        </p:txBody>
      </p:sp>
    </p:spTree>
    <p:extLst>
      <p:ext uri="{BB962C8B-B14F-4D97-AF65-F5344CB8AC3E}">
        <p14:creationId xmlns:p14="http://schemas.microsoft.com/office/powerpoint/2010/main" val="346793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94AC29-4097-427C-B294-D6BA092CE1AB}"/>
              </a:ext>
            </a:extLst>
          </p:cNvPr>
          <p:cNvSpPr>
            <a:spLocks noGrp="1"/>
          </p:cNvSpPr>
          <p:nvPr>
            <p:ph type="title"/>
          </p:nvPr>
        </p:nvSpPr>
        <p:spPr>
          <a:xfrm>
            <a:off x="838200" y="365125"/>
            <a:ext cx="10515600" cy="826001"/>
          </a:xfrm>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 xmlns:a16="http://schemas.microsoft.com/office/drawing/2014/main" id="{F788D146-7D7D-4354-AF51-BD5ADF1936D5}"/>
              </a:ext>
            </a:extLst>
          </p:cNvPr>
          <p:cNvSpPr>
            <a:spLocks noGrp="1"/>
          </p:cNvSpPr>
          <p:nvPr>
            <p:ph idx="1"/>
          </p:nvPr>
        </p:nvSpPr>
        <p:spPr>
          <a:xfrm>
            <a:off x="838200" y="1455820"/>
            <a:ext cx="10515600" cy="5125453"/>
          </a:xfrm>
        </p:spPr>
        <p:txBody>
          <a:bodyPr>
            <a:normAutofit/>
          </a:bodyPr>
          <a:lstStyle/>
          <a:p>
            <a:pPr marL="457200" lvl="1" indent="0" algn="ctr">
              <a:buNone/>
            </a:pPr>
            <a:r>
              <a:rPr lang="en-US" sz="4800" dirty="0" smtClean="0">
                <a:latin typeface="Arial Black" panose="020B0A04020102020204" pitchFamily="34" charset="0"/>
              </a:rPr>
              <a:t>Character Analysis </a:t>
            </a:r>
          </a:p>
          <a:p>
            <a:pPr marL="457200" lvl="1" indent="0" algn="ctr">
              <a:buNone/>
            </a:pPr>
            <a:r>
              <a:rPr lang="en-US" sz="4800" dirty="0" smtClean="0">
                <a:latin typeface="Arial Black" panose="020B0A04020102020204" pitchFamily="34" charset="0"/>
              </a:rPr>
              <a:t>DUE MONDAY @ 7:00 a.m.!</a:t>
            </a:r>
          </a:p>
          <a:p>
            <a:pPr marL="457200" lvl="1" indent="0" algn="ctr">
              <a:buNone/>
            </a:pPr>
            <a:endParaRPr lang="en-US" sz="4800" dirty="0" smtClean="0">
              <a:latin typeface="Arial Black" panose="020B0A04020102020204" pitchFamily="34" charset="0"/>
            </a:endParaRPr>
          </a:p>
          <a:p>
            <a:pPr marL="457200" lvl="1" indent="0" algn="ctr">
              <a:buNone/>
            </a:pPr>
            <a:r>
              <a:rPr lang="en-US" sz="4800" dirty="0" smtClean="0">
                <a:latin typeface="Arial Black" panose="020B0A04020102020204" pitchFamily="34" charset="0"/>
              </a:rPr>
              <a:t>NEW VOCABULARY SLIDES for </a:t>
            </a:r>
            <a:r>
              <a:rPr lang="en-US" sz="4800" smtClean="0">
                <a:latin typeface="Arial Black" panose="020B0A04020102020204" pitchFamily="34" charset="0"/>
              </a:rPr>
              <a:t>Chapters 16-23 </a:t>
            </a:r>
            <a:r>
              <a:rPr lang="en-US" sz="4800" dirty="0" smtClean="0">
                <a:latin typeface="Arial Black" panose="020B0A04020102020204" pitchFamily="34" charset="0"/>
              </a:rPr>
              <a:t>are in Google Classroom. Due next Friday!</a:t>
            </a:r>
          </a:p>
          <a:p>
            <a:pPr marL="457200" lvl="1" indent="0" algn="ctr">
              <a:buNone/>
            </a:pPr>
            <a:endParaRPr lang="en-US" sz="4800" dirty="0" smtClean="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2403515280"/>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Discussion</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I</a:t>
            </a:r>
            <a:r>
              <a:rPr lang="en-US" dirty="0" smtClean="0">
                <a:latin typeface="Arial Black" panose="020B0A04020102020204" pitchFamily="34" charset="0"/>
              </a:rPr>
              <a:t>n </a:t>
            </a:r>
            <a:r>
              <a:rPr lang="en-US" dirty="0">
                <a:latin typeface="Arial Black" panose="020B0A04020102020204" pitchFamily="34" charset="0"/>
              </a:rPr>
              <a:t>your triads, discuss the following:</a:t>
            </a:r>
          </a:p>
          <a:p>
            <a:pPr marL="0" indent="0" algn="ctr">
              <a:buNone/>
            </a:pPr>
            <a:endParaRPr lang="en-US" sz="22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Atticus says that Jem needed to know Mrs. Dubose because he wanted him to “see what real courage is.”</a:t>
            </a:r>
          </a:p>
          <a:p>
            <a:pPr marL="0" indent="0" algn="ctr">
              <a:buNone/>
            </a:pPr>
            <a:r>
              <a:rPr lang="en-US" sz="3600" dirty="0" smtClean="0">
                <a:latin typeface="Arial Black" panose="020B0A04020102020204" pitchFamily="34" charset="0"/>
              </a:rPr>
              <a:t>Do you agree that Mrs. Dubose is a good example of courage?</a:t>
            </a:r>
          </a:p>
          <a:p>
            <a:pPr marL="0" indent="0" algn="ctr">
              <a:buNone/>
            </a:pPr>
            <a:r>
              <a:rPr lang="en-US" sz="3600" dirty="0" smtClean="0">
                <a:latin typeface="Arial Black" panose="020B0A04020102020204" pitchFamily="34" charset="0"/>
              </a:rPr>
              <a:t>Why or why not?</a:t>
            </a:r>
          </a:p>
          <a:p>
            <a:pPr marL="0" indent="0" algn="ctr">
              <a:buNone/>
            </a:pPr>
            <a:endParaRPr lang="en-US" sz="2200" dirty="0">
              <a:latin typeface="Arial Black" panose="020B0A04020102020204" pitchFamily="34" charset="0"/>
            </a:endParaRPr>
          </a:p>
        </p:txBody>
      </p:sp>
      <p:sp>
        <p:nvSpPr>
          <p:cNvPr id="9" name="TextBox 8"/>
          <p:cNvSpPr txBox="1"/>
          <p:nvPr/>
        </p:nvSpPr>
        <p:spPr>
          <a:xfrm>
            <a:off x="10095978" y="423032"/>
            <a:ext cx="928459" cy="369332"/>
          </a:xfrm>
          <a:prstGeom prst="rect">
            <a:avLst/>
          </a:prstGeom>
          <a:noFill/>
        </p:spPr>
        <p:txBody>
          <a:bodyPr wrap="none" rtlCol="0">
            <a:spAutoFit/>
          </a:bodyPr>
          <a:lstStyle/>
          <a:p>
            <a:r>
              <a:rPr lang="en-US" dirty="0" smtClean="0">
                <a:latin typeface="Arial Black" panose="020B0A04020102020204" pitchFamily="34" charset="0"/>
              </a:rPr>
              <a:t>2/4/19</a:t>
            </a:r>
            <a:endParaRPr lang="en-US" dirty="0">
              <a:latin typeface="Arial Black" panose="020B0A04020102020204" pitchFamily="34" charset="0"/>
            </a:endParaRPr>
          </a:p>
        </p:txBody>
      </p:sp>
    </p:spTree>
    <p:extLst>
      <p:ext uri="{BB962C8B-B14F-4D97-AF65-F5344CB8AC3E}">
        <p14:creationId xmlns:p14="http://schemas.microsoft.com/office/powerpoint/2010/main" val="2939501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838200" y="239865"/>
            <a:ext cx="10515600" cy="900003"/>
          </a:xfrm>
        </p:spPr>
        <p:txBody>
          <a:bodyPr/>
          <a:lstStyle/>
          <a:p>
            <a:pPr algn="ctr">
              <a:defRPr/>
            </a:pPr>
            <a:r>
              <a:rPr lang="en-US" altLang="en-US" b="1" dirty="0">
                <a:latin typeface="Arial Black" panose="020B0A04020102020204" pitchFamily="34" charset="0"/>
              </a:rPr>
              <a:t>The Scottsboro Boys</a:t>
            </a:r>
          </a:p>
        </p:txBody>
      </p:sp>
      <p:sp>
        <p:nvSpPr>
          <p:cNvPr id="5123" name="Rectangle 3"/>
          <p:cNvSpPr>
            <a:spLocks noGrp="1" noChangeArrowheads="1"/>
          </p:cNvSpPr>
          <p:nvPr>
            <p:ph type="body" idx="1"/>
          </p:nvPr>
        </p:nvSpPr>
        <p:spPr>
          <a:xfrm>
            <a:off x="313150" y="1213686"/>
            <a:ext cx="11198267" cy="4351338"/>
          </a:xfrm>
        </p:spPr>
        <p:txBody>
          <a:bodyPr>
            <a:normAutofit lnSpcReduction="10000"/>
          </a:bodyPr>
          <a:lstStyle/>
          <a:p>
            <a:pPr>
              <a:lnSpc>
                <a:spcPct val="90000"/>
              </a:lnSpc>
            </a:pPr>
            <a:r>
              <a:rPr lang="en-US" altLang="en-US" sz="3600" dirty="0">
                <a:latin typeface="Arial Black" panose="020B0A04020102020204" pitchFamily="34" charset="0"/>
              </a:rPr>
              <a:t>At the next stop, to avoid being punished themselves, Ruby Bates and Victoria Price – both prostitutes -- claimed the black boys raped them.</a:t>
            </a:r>
          </a:p>
          <a:p>
            <a:pPr>
              <a:lnSpc>
                <a:spcPct val="90000"/>
              </a:lnSpc>
            </a:pPr>
            <a:r>
              <a:rPr lang="en-US" altLang="en-US" sz="3600" dirty="0">
                <a:latin typeface="Arial Black" panose="020B0A04020102020204" pitchFamily="34" charset="0"/>
              </a:rPr>
              <a:t>Bates later recanted her story.</a:t>
            </a:r>
          </a:p>
          <a:p>
            <a:pPr>
              <a:lnSpc>
                <a:spcPct val="90000"/>
              </a:lnSpc>
            </a:pPr>
            <a:r>
              <a:rPr lang="en-US" altLang="en-US" sz="3600" dirty="0">
                <a:latin typeface="Arial Black" panose="020B0A04020102020204" pitchFamily="34" charset="0"/>
              </a:rPr>
              <a:t>On March  30, 1931, all of the</a:t>
            </a:r>
          </a:p>
          <a:p>
            <a:pPr marL="0" indent="0">
              <a:lnSpc>
                <a:spcPct val="90000"/>
              </a:lnSpc>
              <a:buNone/>
            </a:pPr>
            <a:r>
              <a:rPr lang="en-US" altLang="en-US" sz="3600" dirty="0">
                <a:latin typeface="Arial Black" panose="020B0A04020102020204" pitchFamily="34" charset="0"/>
              </a:rPr>
              <a:t>  Scottsboro Boys were indicted</a:t>
            </a:r>
          </a:p>
          <a:p>
            <a:pPr marL="0" indent="0">
              <a:lnSpc>
                <a:spcPct val="90000"/>
              </a:lnSpc>
              <a:buNone/>
            </a:pPr>
            <a:r>
              <a:rPr lang="en-US" altLang="en-US" sz="3600" dirty="0">
                <a:latin typeface="Arial Black" panose="020B0A04020102020204" pitchFamily="34" charset="0"/>
              </a:rPr>
              <a:t>  by an all-white jury.</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31795" y="3352168"/>
            <a:ext cx="3647471" cy="26232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3"/>
          <p:cNvSpPr txBox="1">
            <a:spLocks noChangeArrowheads="1"/>
          </p:cNvSpPr>
          <p:nvPr/>
        </p:nvSpPr>
        <p:spPr>
          <a:xfrm>
            <a:off x="7448656" y="5975827"/>
            <a:ext cx="5613748" cy="9445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buFont typeface="Wingdings" panose="05000000000000000000" pitchFamily="2" charset="2"/>
              <a:buNone/>
            </a:pPr>
            <a:r>
              <a:rPr lang="en-US" altLang="en-US" sz="2400" b="1" dirty="0">
                <a:solidFill>
                  <a:prstClr val="black"/>
                </a:solidFill>
              </a:rPr>
              <a:t>Ruby Bates and Victoria Price</a:t>
            </a:r>
          </a:p>
          <a:p>
            <a:pPr algn="ctr">
              <a:buFont typeface="Wingdings" panose="05000000000000000000" pitchFamily="2" charset="2"/>
              <a:buNone/>
            </a:pPr>
            <a:r>
              <a:rPr lang="en-US" altLang="en-US" sz="2400" b="1" dirty="0">
                <a:solidFill>
                  <a:prstClr val="black"/>
                </a:solidFill>
              </a:rPr>
              <a:t>in 1931</a:t>
            </a:r>
          </a:p>
        </p:txBody>
      </p:sp>
    </p:spTree>
    <p:extLst>
      <p:ext uri="{BB962C8B-B14F-4D97-AF65-F5344CB8AC3E}">
        <p14:creationId xmlns:p14="http://schemas.microsoft.com/office/powerpoint/2010/main" val="409170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linds(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linds(horizont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123">
                                            <p:txEl>
                                              <p:pRg st="0" end="0"/>
                                            </p:txEl>
                                          </p:spTgt>
                                        </p:tgtEl>
                                        <p:attrNameLst>
                                          <p:attrName>style.visibility</p:attrName>
                                        </p:attrNameLst>
                                      </p:cBhvr>
                                      <p:to>
                                        <p:strVal val="visible"/>
                                      </p:to>
                                    </p:set>
                                    <p:anim calcmode="lin" valueType="num">
                                      <p:cBhvr additive="base">
                                        <p:cTn id="22"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5123">
                                            <p:txEl>
                                              <p:pRg st="1" end="1"/>
                                            </p:txEl>
                                          </p:spTgt>
                                        </p:tgtEl>
                                        <p:attrNameLst>
                                          <p:attrName>style.visibility</p:attrName>
                                        </p:attrNameLst>
                                      </p:cBhvr>
                                      <p:to>
                                        <p:strVal val="visible"/>
                                      </p:to>
                                    </p:set>
                                    <p:anim calcmode="lin" valueType="num">
                                      <p:cBhvr additive="base">
                                        <p:cTn id="28"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29"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5123">
                                            <p:txEl>
                                              <p:pRg st="2" end="2"/>
                                            </p:txEl>
                                          </p:spTgt>
                                        </p:tgtEl>
                                        <p:attrNameLst>
                                          <p:attrName>style.visibility</p:attrName>
                                        </p:attrNameLst>
                                      </p:cBhvr>
                                      <p:to>
                                        <p:strVal val="visible"/>
                                      </p:to>
                                    </p:set>
                                    <p:anim calcmode="lin" valueType="num">
                                      <p:cBhvr additive="base">
                                        <p:cTn id="34"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5123">
                                            <p:txEl>
                                              <p:pRg st="2" end="2"/>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5123">
                                            <p:txEl>
                                              <p:pRg st="3" end="3"/>
                                            </p:txEl>
                                          </p:spTgt>
                                        </p:tgtEl>
                                        <p:attrNameLst>
                                          <p:attrName>style.visibility</p:attrName>
                                        </p:attrNameLst>
                                      </p:cBhvr>
                                      <p:to>
                                        <p:strVal val="visible"/>
                                      </p:to>
                                    </p:set>
                                    <p:anim calcmode="lin" valueType="num">
                                      <p:cBhvr additive="base">
                                        <p:cTn id="38"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5123">
                                            <p:txEl>
                                              <p:pRg st="3" end="3"/>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123">
                                            <p:txEl>
                                              <p:pRg st="4" end="4"/>
                                            </p:txEl>
                                          </p:spTgt>
                                        </p:tgtEl>
                                        <p:attrNameLst>
                                          <p:attrName>style.visibility</p:attrName>
                                        </p:attrNameLst>
                                      </p:cBhvr>
                                      <p:to>
                                        <p:strVal val="visible"/>
                                      </p:to>
                                    </p:set>
                                    <p:anim calcmode="lin" valueType="num">
                                      <p:cBhvr additive="base">
                                        <p:cTn id="42" dur="500" fill="hold"/>
                                        <p:tgtEl>
                                          <p:spTgt spid="5123">
                                            <p:txEl>
                                              <p:pRg st="4" end="4"/>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51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Writing</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r>
              <a:rPr lang="en-US" dirty="0" smtClean="0">
                <a:latin typeface="Arial Black" panose="020B0A04020102020204" pitchFamily="34" charset="0"/>
              </a:rPr>
              <a:t>:</a:t>
            </a:r>
          </a:p>
          <a:p>
            <a:pPr marL="0" indent="0" algn="ctr">
              <a:buNone/>
            </a:pPr>
            <a:endParaRPr lang="en-US" dirty="0">
              <a:latin typeface="Arial Black" panose="020B0A04020102020204" pitchFamily="34" charset="0"/>
            </a:endParaRPr>
          </a:p>
          <a:p>
            <a:pPr marL="0" indent="0" algn="ctr">
              <a:buNone/>
            </a:pPr>
            <a:r>
              <a:rPr lang="en-US" sz="3600" dirty="0">
                <a:latin typeface="Arial Black" panose="020B0A04020102020204" pitchFamily="34" charset="0"/>
              </a:rPr>
              <a:t>Atticus says that Jem needed to know Mrs. Dubose because he wanted him to “see what real courage is.”</a:t>
            </a:r>
          </a:p>
          <a:p>
            <a:pPr marL="0" indent="0" algn="ctr">
              <a:buNone/>
            </a:pPr>
            <a:r>
              <a:rPr lang="en-US" sz="3600" dirty="0">
                <a:latin typeface="Arial Black" panose="020B0A04020102020204" pitchFamily="34" charset="0"/>
              </a:rPr>
              <a:t>Do you agree that Mrs. Dubose is a good example of courage?</a:t>
            </a:r>
          </a:p>
          <a:p>
            <a:pPr marL="0" indent="0" algn="ctr">
              <a:buNone/>
            </a:pPr>
            <a:r>
              <a:rPr lang="en-US" sz="3600" dirty="0">
                <a:latin typeface="Arial Black" panose="020B0A04020102020204" pitchFamily="34" charset="0"/>
              </a:rPr>
              <a:t>Why or why not?</a:t>
            </a:r>
          </a:p>
          <a:p>
            <a:pPr marL="0" indent="0" algn="ctr">
              <a:buNone/>
            </a:pPr>
            <a:endParaRPr lang="en-US" sz="2200" dirty="0" smtClean="0">
              <a:latin typeface="Arial Black" panose="020B0A04020102020204" pitchFamily="34" charset="0"/>
            </a:endParaRPr>
          </a:p>
        </p:txBody>
      </p:sp>
      <p:sp>
        <p:nvSpPr>
          <p:cNvPr id="9" name="TextBox 8"/>
          <p:cNvSpPr txBox="1"/>
          <p:nvPr/>
        </p:nvSpPr>
        <p:spPr>
          <a:xfrm>
            <a:off x="10095978" y="423032"/>
            <a:ext cx="928459" cy="369332"/>
          </a:xfrm>
          <a:prstGeom prst="rect">
            <a:avLst/>
          </a:prstGeom>
          <a:noFill/>
        </p:spPr>
        <p:txBody>
          <a:bodyPr wrap="none" rtlCol="0">
            <a:spAutoFit/>
          </a:bodyPr>
          <a:lstStyle/>
          <a:p>
            <a:r>
              <a:rPr lang="en-US" dirty="0" smtClean="0">
                <a:latin typeface="Arial Black" panose="020B0A04020102020204" pitchFamily="34" charset="0"/>
              </a:rPr>
              <a:t>2/4/19</a:t>
            </a:r>
            <a:endParaRPr lang="en-US" dirty="0">
              <a:latin typeface="Arial Black" panose="020B0A04020102020204" pitchFamily="34" charset="0"/>
            </a:endParaRPr>
          </a:p>
        </p:txBody>
      </p:sp>
    </p:spTree>
    <p:extLst>
      <p:ext uri="{BB962C8B-B14F-4D97-AF65-F5344CB8AC3E}">
        <p14:creationId xmlns:p14="http://schemas.microsoft.com/office/powerpoint/2010/main" val="2769586573"/>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258643355"/>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FDABB1-3974-4A76-BCCB-4C68AC29195D}"/>
              </a:ext>
            </a:extLst>
          </p:cNvPr>
          <p:cNvSpPr>
            <a:spLocks noGrp="1"/>
          </p:cNvSpPr>
          <p:nvPr>
            <p:ph type="title"/>
          </p:nvPr>
        </p:nvSpPr>
        <p:spPr>
          <a:xfrm>
            <a:off x="838200" y="123826"/>
            <a:ext cx="10515600" cy="850064"/>
          </a:xfrm>
        </p:spPr>
        <p:txBody>
          <a:bodyPr/>
          <a:lstStyle/>
          <a:p>
            <a:pPr algn="ctr"/>
            <a:r>
              <a:rPr lang="en-US" dirty="0" smtClean="0">
                <a:latin typeface="Arial Black" panose="020B0A04020102020204" pitchFamily="34" charset="0"/>
              </a:rPr>
              <a:t>As You Read…</a:t>
            </a:r>
            <a:endParaRPr lang="en-US" dirty="0">
              <a:latin typeface="Arial Black" panose="020B0A04020102020204" pitchFamily="34" charset="0"/>
            </a:endParaRPr>
          </a:p>
        </p:txBody>
      </p:sp>
      <p:sp>
        <p:nvSpPr>
          <p:cNvPr id="3" name="Content Placeholder 2">
            <a:extLst>
              <a:ext uri="{FF2B5EF4-FFF2-40B4-BE49-F238E27FC236}">
                <a16:creationId xmlns:a16="http://schemas.microsoft.com/office/drawing/2014/main" xmlns="" id="{3AD59E01-0BE6-4099-B3B4-338C0F60FA5A}"/>
              </a:ext>
            </a:extLst>
          </p:cNvPr>
          <p:cNvSpPr>
            <a:spLocks noGrp="1"/>
          </p:cNvSpPr>
          <p:nvPr>
            <p:ph idx="1"/>
          </p:nvPr>
        </p:nvSpPr>
        <p:spPr>
          <a:xfrm>
            <a:off x="838200" y="884990"/>
            <a:ext cx="10515600" cy="5329989"/>
          </a:xfrm>
        </p:spPr>
        <p:txBody>
          <a:bodyPr>
            <a:normAutofit/>
          </a:bodyPr>
          <a:lstStyle/>
          <a:p>
            <a:r>
              <a:rPr lang="en-US" sz="4000" dirty="0" smtClean="0">
                <a:latin typeface="Arial Black" panose="020B0A04020102020204" pitchFamily="34" charset="0"/>
              </a:rPr>
              <a:t>Pay attention to the differences between Calpurnia’s church and the one Jem and Scout are used to?</a:t>
            </a:r>
          </a:p>
          <a:p>
            <a:r>
              <a:rPr lang="en-US" sz="4000" dirty="0" smtClean="0">
                <a:latin typeface="Arial Black" panose="020B0A04020102020204" pitchFamily="34" charset="0"/>
              </a:rPr>
              <a:t>What do we learn about Calpurnia?</a:t>
            </a:r>
          </a:p>
        </p:txBody>
      </p:sp>
    </p:spTree>
    <p:extLst>
      <p:ext uri="{BB962C8B-B14F-4D97-AF65-F5344CB8AC3E}">
        <p14:creationId xmlns:p14="http://schemas.microsoft.com/office/powerpoint/2010/main" val="431522108"/>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4AC29-4097-427C-B294-D6BA092CE1AB}"/>
              </a:ext>
            </a:extLst>
          </p:cNvPr>
          <p:cNvSpPr>
            <a:spLocks noGrp="1"/>
          </p:cNvSpPr>
          <p:nvPr>
            <p:ph type="title"/>
          </p:nvPr>
        </p:nvSpPr>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a16="http://schemas.microsoft.com/office/drawing/2014/main" xmlns="" id="{F788D146-7D7D-4354-AF51-BD5ADF1936D5}"/>
              </a:ext>
            </a:extLst>
          </p:cNvPr>
          <p:cNvSpPr>
            <a:spLocks noGrp="1"/>
          </p:cNvSpPr>
          <p:nvPr>
            <p:ph idx="1"/>
          </p:nvPr>
        </p:nvSpPr>
        <p:spPr/>
        <p:txBody>
          <a:bodyPr>
            <a:normAutofit fontScale="77500" lnSpcReduction="20000"/>
          </a:bodyPr>
          <a:lstStyle/>
          <a:p>
            <a:pPr marL="0" indent="0" algn="ctr">
              <a:buNone/>
            </a:pPr>
            <a:r>
              <a:rPr lang="en-US" sz="4000" dirty="0" smtClean="0">
                <a:latin typeface="Arial Black" panose="020B0A04020102020204" pitchFamily="34" charset="0"/>
              </a:rPr>
              <a:t>Finish Reading Chapter 12 and Chapter 13.</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Vocab slides for </a:t>
            </a:r>
            <a:r>
              <a:rPr lang="en-US" sz="4000" dirty="0" err="1" smtClean="0">
                <a:latin typeface="Arial Black" panose="020B0A04020102020204" pitchFamily="34" charset="0"/>
              </a:rPr>
              <a:t>Ch</a:t>
            </a:r>
            <a:r>
              <a:rPr lang="en-US" sz="4000" dirty="0" smtClean="0">
                <a:latin typeface="Arial Black" panose="020B0A04020102020204" pitchFamily="34" charset="0"/>
              </a:rPr>
              <a:t> 16-23 DUE FRIDAY! There will be a QUIZ on vocab Friday!</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Answer the questions for Chapters </a:t>
            </a:r>
          </a:p>
          <a:p>
            <a:pPr marL="0" indent="0" algn="ctr">
              <a:buNone/>
            </a:pPr>
            <a:r>
              <a:rPr lang="en-US" sz="4000" dirty="0" smtClean="0">
                <a:latin typeface="Arial Black" panose="020B0A04020102020204" pitchFamily="34" charset="0"/>
              </a:rPr>
              <a:t>12 and 13 in the Google Classroom Document “To Kill Questions Chapters 12-15”</a:t>
            </a:r>
          </a:p>
          <a:p>
            <a:pPr marL="0" indent="0" algn="ctr">
              <a:buNone/>
            </a:pPr>
            <a:r>
              <a:rPr lang="en-US" sz="4000" dirty="0" smtClean="0">
                <a:latin typeface="Arial Black" panose="020B0A04020102020204" pitchFamily="34" charset="0"/>
              </a:rPr>
              <a:t>DUE MONDAY 2/11 by 7:00 a.m.</a:t>
            </a:r>
            <a:endParaRPr lang="en-US" sz="4000" dirty="0">
              <a:latin typeface="Arial Black" panose="020B0A04020102020204" pitchFamily="34" charset="0"/>
            </a:endParaRPr>
          </a:p>
          <a:p>
            <a:pPr marL="457200" lvl="1" indent="0" algn="ctr">
              <a:buNone/>
            </a:pPr>
            <a:endParaRPr lang="en-US" sz="4800" dirty="0" smtClean="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336674506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What was unusual or surprising about the church service Jem and Scout went to?</a:t>
            </a:r>
          </a:p>
          <a:p>
            <a:pPr marL="0" indent="0" algn="ctr">
              <a:buNone/>
            </a:pPr>
            <a:r>
              <a:rPr lang="en-US" sz="3200" dirty="0" smtClean="0">
                <a:latin typeface="Arial Black" panose="020B0A04020102020204" pitchFamily="34" charset="0"/>
              </a:rPr>
              <a:t>What did you think of how Reverend Sykes took up the collection?</a:t>
            </a:r>
          </a:p>
          <a:p>
            <a:pPr marL="0" indent="0" algn="ctr">
              <a:buNone/>
            </a:pPr>
            <a:r>
              <a:rPr lang="en-US" sz="3200" dirty="0" smtClean="0">
                <a:latin typeface="Arial Black" panose="020B0A04020102020204" pitchFamily="34" charset="0"/>
              </a:rPr>
              <a:t>Do you agree or disagree with his methods?</a:t>
            </a:r>
            <a:endParaRPr lang="en-US" sz="3200" dirty="0">
              <a:latin typeface="Arial Black" panose="020B0A04020102020204" pitchFamily="34" charset="0"/>
            </a:endParaRPr>
          </a:p>
          <a:p>
            <a:pPr marL="0" indent="0" algn="ctr">
              <a:buNone/>
            </a:pPr>
            <a:endParaRPr lang="en-US" sz="3200" dirty="0">
              <a:latin typeface="Arial Black" panose="020B0A04020102020204" pitchFamily="34" charset="0"/>
            </a:endParaRPr>
          </a:p>
          <a:p>
            <a:pPr marL="0" indent="0" algn="ctr">
              <a:buNone/>
            </a:pPr>
            <a:endParaRPr lang="en-US" sz="3200" dirty="0" smtClean="0">
              <a:latin typeface="Arial Black" panose="020B0A04020102020204" pitchFamily="34" charset="0"/>
            </a:endParaRPr>
          </a:p>
        </p:txBody>
      </p:sp>
      <p:sp>
        <p:nvSpPr>
          <p:cNvPr id="9" name="TextBox 8"/>
          <p:cNvSpPr txBox="1"/>
          <p:nvPr/>
        </p:nvSpPr>
        <p:spPr>
          <a:xfrm>
            <a:off x="10095978" y="423032"/>
            <a:ext cx="928459" cy="369332"/>
          </a:xfrm>
          <a:prstGeom prst="rect">
            <a:avLst/>
          </a:prstGeom>
          <a:noFill/>
        </p:spPr>
        <p:txBody>
          <a:bodyPr wrap="none" rtlCol="0">
            <a:spAutoFit/>
          </a:bodyPr>
          <a:lstStyle/>
          <a:p>
            <a:r>
              <a:rPr lang="en-US" dirty="0" smtClean="0">
                <a:latin typeface="Arial Black" panose="020B0A04020102020204" pitchFamily="34" charset="0"/>
              </a:rPr>
              <a:t>2/4/19</a:t>
            </a:r>
            <a:endParaRPr lang="en-US" dirty="0">
              <a:latin typeface="Arial Black" panose="020B0A04020102020204" pitchFamily="34" charset="0"/>
            </a:endParaRPr>
          </a:p>
        </p:txBody>
      </p:sp>
    </p:spTree>
    <p:extLst>
      <p:ext uri="{BB962C8B-B14F-4D97-AF65-F5344CB8AC3E}">
        <p14:creationId xmlns:p14="http://schemas.microsoft.com/office/powerpoint/2010/main" val="3079562823"/>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Discussion</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I</a:t>
            </a:r>
            <a:r>
              <a:rPr lang="en-US" dirty="0" smtClean="0">
                <a:latin typeface="Arial Black" panose="020B0A04020102020204" pitchFamily="34" charset="0"/>
              </a:rPr>
              <a:t>n </a:t>
            </a:r>
            <a:r>
              <a:rPr lang="en-US" dirty="0">
                <a:latin typeface="Arial Black" panose="020B0A04020102020204" pitchFamily="34" charset="0"/>
              </a:rPr>
              <a:t>your triads, discuss the following:</a:t>
            </a:r>
          </a:p>
          <a:p>
            <a:pPr marL="0" indent="0" algn="ctr">
              <a:buNone/>
            </a:pPr>
            <a:endParaRPr lang="en-US" sz="22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Why did Aunt Alexandra come to Maycomb?</a:t>
            </a:r>
          </a:p>
          <a:p>
            <a:pPr marL="0" indent="0" algn="ctr">
              <a:buNone/>
            </a:pPr>
            <a:r>
              <a:rPr lang="en-US" sz="3600" dirty="0" smtClean="0">
                <a:latin typeface="Arial Black" panose="020B0A04020102020204" pitchFamily="34" charset="0"/>
              </a:rPr>
              <a:t>Why did Scout lie to Atticus and say she was happy about it?</a:t>
            </a:r>
          </a:p>
          <a:p>
            <a:pPr marL="0" indent="0" algn="ctr">
              <a:buNone/>
            </a:pPr>
            <a:r>
              <a:rPr lang="en-US" sz="3600" dirty="0" smtClean="0">
                <a:latin typeface="Arial Black" panose="020B0A04020102020204" pitchFamily="34" charset="0"/>
              </a:rPr>
              <a:t>What does Aunt Alexandra try to teach them?</a:t>
            </a:r>
          </a:p>
          <a:p>
            <a:pPr marL="0" indent="0" algn="ctr">
              <a:buNone/>
            </a:pPr>
            <a:endParaRPr lang="en-US" sz="2200" dirty="0">
              <a:latin typeface="Arial Black" panose="020B0A04020102020204" pitchFamily="34" charset="0"/>
            </a:endParaRPr>
          </a:p>
        </p:txBody>
      </p:sp>
      <p:sp>
        <p:nvSpPr>
          <p:cNvPr id="9" name="TextBox 8"/>
          <p:cNvSpPr txBox="1"/>
          <p:nvPr/>
        </p:nvSpPr>
        <p:spPr>
          <a:xfrm>
            <a:off x="10095978" y="423032"/>
            <a:ext cx="928459" cy="369332"/>
          </a:xfrm>
          <a:prstGeom prst="rect">
            <a:avLst/>
          </a:prstGeom>
          <a:noFill/>
        </p:spPr>
        <p:txBody>
          <a:bodyPr wrap="none" rtlCol="0">
            <a:spAutoFit/>
          </a:bodyPr>
          <a:lstStyle/>
          <a:p>
            <a:r>
              <a:rPr lang="en-US" dirty="0" smtClean="0">
                <a:latin typeface="Arial Black" panose="020B0A04020102020204" pitchFamily="34" charset="0"/>
              </a:rPr>
              <a:t>2/5/19</a:t>
            </a:r>
            <a:endParaRPr lang="en-US" dirty="0">
              <a:latin typeface="Arial Black" panose="020B0A04020102020204" pitchFamily="34" charset="0"/>
            </a:endParaRPr>
          </a:p>
        </p:txBody>
      </p:sp>
    </p:spTree>
    <p:extLst>
      <p:ext uri="{BB962C8B-B14F-4D97-AF65-F5344CB8AC3E}">
        <p14:creationId xmlns:p14="http://schemas.microsoft.com/office/powerpoint/2010/main" val="3848266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Writing</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r>
              <a:rPr lang="en-US" dirty="0" smtClean="0">
                <a:latin typeface="Arial Black" panose="020B0A04020102020204" pitchFamily="34" charset="0"/>
              </a:rPr>
              <a:t>:</a:t>
            </a:r>
          </a:p>
          <a:p>
            <a:pPr marL="0" indent="0" algn="ctr">
              <a:buNone/>
            </a:pPr>
            <a:endParaRPr lang="en-US" dirty="0">
              <a:latin typeface="Arial Black" panose="020B0A04020102020204" pitchFamily="34" charset="0"/>
            </a:endParaRPr>
          </a:p>
          <a:p>
            <a:pPr marL="0" indent="0" algn="ctr">
              <a:buNone/>
            </a:pPr>
            <a:r>
              <a:rPr lang="en-US" sz="3600" dirty="0">
                <a:latin typeface="Arial Black" panose="020B0A04020102020204" pitchFamily="34" charset="0"/>
              </a:rPr>
              <a:t>Why did Aunt Alexandra come to Maycomb?</a:t>
            </a:r>
          </a:p>
          <a:p>
            <a:pPr marL="0" indent="0" algn="ctr">
              <a:buNone/>
            </a:pPr>
            <a:r>
              <a:rPr lang="en-US" sz="3600" dirty="0">
                <a:latin typeface="Arial Black" panose="020B0A04020102020204" pitchFamily="34" charset="0"/>
              </a:rPr>
              <a:t>Why did Scout lie to Atticus and say she was happy about it?</a:t>
            </a:r>
          </a:p>
          <a:p>
            <a:pPr marL="0" indent="0" algn="ctr">
              <a:buNone/>
            </a:pPr>
            <a:r>
              <a:rPr lang="en-US" sz="3600" dirty="0">
                <a:latin typeface="Arial Black" panose="020B0A04020102020204" pitchFamily="34" charset="0"/>
              </a:rPr>
              <a:t>What does Aunt Alexandra try to teach them?</a:t>
            </a:r>
          </a:p>
          <a:p>
            <a:pPr marL="0" indent="0" algn="ctr">
              <a:buNone/>
            </a:pPr>
            <a:endParaRPr lang="en-US" sz="2200" dirty="0" smtClean="0">
              <a:latin typeface="Arial Black" panose="020B0A04020102020204" pitchFamily="34" charset="0"/>
            </a:endParaRPr>
          </a:p>
        </p:txBody>
      </p:sp>
      <p:sp>
        <p:nvSpPr>
          <p:cNvPr id="9" name="TextBox 8"/>
          <p:cNvSpPr txBox="1"/>
          <p:nvPr/>
        </p:nvSpPr>
        <p:spPr>
          <a:xfrm>
            <a:off x="10095978" y="423032"/>
            <a:ext cx="928459" cy="369332"/>
          </a:xfrm>
          <a:prstGeom prst="rect">
            <a:avLst/>
          </a:prstGeom>
          <a:noFill/>
        </p:spPr>
        <p:txBody>
          <a:bodyPr wrap="none" rtlCol="0">
            <a:spAutoFit/>
          </a:bodyPr>
          <a:lstStyle/>
          <a:p>
            <a:r>
              <a:rPr lang="en-US" dirty="0" smtClean="0">
                <a:latin typeface="Arial Black" panose="020B0A04020102020204" pitchFamily="34" charset="0"/>
              </a:rPr>
              <a:t>2/5/19</a:t>
            </a:r>
            <a:endParaRPr lang="en-US" dirty="0">
              <a:latin typeface="Arial Black" panose="020B0A04020102020204" pitchFamily="34" charset="0"/>
            </a:endParaRPr>
          </a:p>
        </p:txBody>
      </p:sp>
    </p:spTree>
    <p:extLst>
      <p:ext uri="{BB962C8B-B14F-4D97-AF65-F5344CB8AC3E}">
        <p14:creationId xmlns:p14="http://schemas.microsoft.com/office/powerpoint/2010/main" val="3090533008"/>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2006953477"/>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FDABB1-3974-4A76-BCCB-4C68AC29195D}"/>
              </a:ext>
            </a:extLst>
          </p:cNvPr>
          <p:cNvSpPr>
            <a:spLocks noGrp="1"/>
          </p:cNvSpPr>
          <p:nvPr>
            <p:ph type="title"/>
          </p:nvPr>
        </p:nvSpPr>
        <p:spPr>
          <a:xfrm>
            <a:off x="838200" y="208716"/>
            <a:ext cx="10515600" cy="922254"/>
          </a:xfrm>
        </p:spPr>
        <p:txBody>
          <a:bodyPr/>
          <a:lstStyle/>
          <a:p>
            <a:pPr algn="ctr"/>
            <a:r>
              <a:rPr lang="en-US" dirty="0" smtClean="0">
                <a:latin typeface="Arial Black" panose="020B0A04020102020204" pitchFamily="34" charset="0"/>
              </a:rPr>
              <a:t>Small Group Read</a:t>
            </a:r>
            <a:r>
              <a:rPr lang="en-US" dirty="0">
                <a:latin typeface="Arial Black" panose="020B0A04020102020204" pitchFamily="34" charset="0"/>
              </a:rPr>
              <a:t>…</a:t>
            </a:r>
          </a:p>
        </p:txBody>
      </p:sp>
      <p:sp>
        <p:nvSpPr>
          <p:cNvPr id="3" name="Content Placeholder 2">
            <a:extLst>
              <a:ext uri="{FF2B5EF4-FFF2-40B4-BE49-F238E27FC236}">
                <a16:creationId xmlns="" xmlns:a16="http://schemas.microsoft.com/office/drawing/2014/main" id="{3AD59E01-0BE6-4099-B3B4-338C0F60FA5A}"/>
              </a:ext>
            </a:extLst>
          </p:cNvPr>
          <p:cNvSpPr>
            <a:spLocks noGrp="1"/>
          </p:cNvSpPr>
          <p:nvPr>
            <p:ph idx="1"/>
          </p:nvPr>
        </p:nvSpPr>
        <p:spPr>
          <a:xfrm>
            <a:off x="838200" y="1251284"/>
            <a:ext cx="10515600" cy="5366084"/>
          </a:xfrm>
        </p:spPr>
        <p:txBody>
          <a:bodyPr>
            <a:normAutofit lnSpcReduction="10000"/>
          </a:bodyPr>
          <a:lstStyle/>
          <a:p>
            <a:r>
              <a:rPr lang="en-US" sz="4000" dirty="0" smtClean="0">
                <a:latin typeface="Arial Black" panose="020B0A04020102020204" pitchFamily="34" charset="0"/>
              </a:rPr>
              <a:t>Today you will be doing a read around in your groups.</a:t>
            </a:r>
          </a:p>
          <a:p>
            <a:r>
              <a:rPr lang="en-US" sz="4000" dirty="0" smtClean="0">
                <a:latin typeface="Arial Black" panose="020B0A04020102020204" pitchFamily="34" charset="0"/>
              </a:rPr>
              <a:t>Each person must take a turn reading and read at least two paragraphs.</a:t>
            </a:r>
          </a:p>
          <a:p>
            <a:r>
              <a:rPr lang="en-US" sz="4000" dirty="0" smtClean="0">
                <a:latin typeface="Arial Black" panose="020B0A04020102020204" pitchFamily="34" charset="0"/>
              </a:rPr>
              <a:t>You are responsible for reading Chapter 14.</a:t>
            </a:r>
          </a:p>
          <a:p>
            <a:r>
              <a:rPr lang="en-US" sz="4000" dirty="0" smtClean="0">
                <a:latin typeface="Arial Black" panose="020B0A04020102020204" pitchFamily="34" charset="0"/>
              </a:rPr>
              <a:t>If your group does not finish the chapter, you are responsible for finishing Chapter 14.</a:t>
            </a:r>
          </a:p>
          <a:p>
            <a:pPr marL="0" indent="0">
              <a:buNone/>
            </a:pPr>
            <a:endParaRPr lang="en-US" dirty="0"/>
          </a:p>
        </p:txBody>
      </p:sp>
    </p:spTree>
    <p:extLst>
      <p:ext uri="{BB962C8B-B14F-4D97-AF65-F5344CB8AC3E}">
        <p14:creationId xmlns:p14="http://schemas.microsoft.com/office/powerpoint/2010/main" val="2839724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FDABB1-3974-4A76-BCCB-4C68AC29195D}"/>
              </a:ext>
            </a:extLst>
          </p:cNvPr>
          <p:cNvSpPr>
            <a:spLocks noGrp="1"/>
          </p:cNvSpPr>
          <p:nvPr>
            <p:ph type="title"/>
          </p:nvPr>
        </p:nvSpPr>
        <p:spPr>
          <a:xfrm>
            <a:off x="838200" y="123826"/>
            <a:ext cx="10515600" cy="850064"/>
          </a:xfrm>
        </p:spPr>
        <p:txBody>
          <a:bodyPr/>
          <a:lstStyle/>
          <a:p>
            <a:pPr algn="ctr"/>
            <a:r>
              <a:rPr lang="en-US" dirty="0" smtClean="0">
                <a:latin typeface="Arial Black" panose="020B0A04020102020204" pitchFamily="34" charset="0"/>
              </a:rPr>
              <a:t>As You Read…</a:t>
            </a:r>
            <a:endParaRPr lang="en-US" dirty="0">
              <a:latin typeface="Arial Black" panose="020B0A04020102020204" pitchFamily="34" charset="0"/>
            </a:endParaRPr>
          </a:p>
        </p:txBody>
      </p:sp>
      <p:sp>
        <p:nvSpPr>
          <p:cNvPr id="3" name="Content Placeholder 2">
            <a:extLst>
              <a:ext uri="{FF2B5EF4-FFF2-40B4-BE49-F238E27FC236}">
                <a16:creationId xmlns:a16="http://schemas.microsoft.com/office/drawing/2014/main" xmlns="" id="{3AD59E01-0BE6-4099-B3B4-338C0F60FA5A}"/>
              </a:ext>
            </a:extLst>
          </p:cNvPr>
          <p:cNvSpPr>
            <a:spLocks noGrp="1"/>
          </p:cNvSpPr>
          <p:nvPr>
            <p:ph idx="1"/>
          </p:nvPr>
        </p:nvSpPr>
        <p:spPr>
          <a:xfrm>
            <a:off x="838200" y="884990"/>
            <a:ext cx="10515600" cy="5329989"/>
          </a:xfrm>
        </p:spPr>
        <p:txBody>
          <a:bodyPr>
            <a:normAutofit/>
          </a:bodyPr>
          <a:lstStyle/>
          <a:p>
            <a:r>
              <a:rPr lang="en-US" sz="3200" dirty="0">
                <a:latin typeface="Arial Black" panose="020B0A04020102020204" pitchFamily="34" charset="0"/>
              </a:rPr>
              <a:t>What does Aunt Alexandra think of Calpurnia?</a:t>
            </a:r>
          </a:p>
          <a:p>
            <a:r>
              <a:rPr lang="en-US" sz="3200" dirty="0">
                <a:latin typeface="Arial Black" panose="020B0A04020102020204" pitchFamily="34" charset="0"/>
              </a:rPr>
              <a:t>Why did Dill run away?</a:t>
            </a:r>
          </a:p>
        </p:txBody>
      </p:sp>
    </p:spTree>
    <p:extLst>
      <p:ext uri="{BB962C8B-B14F-4D97-AF65-F5344CB8AC3E}">
        <p14:creationId xmlns:p14="http://schemas.microsoft.com/office/powerpoint/2010/main" val="2859202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a:defRPr/>
            </a:pPr>
            <a:r>
              <a:rPr lang="en-US" altLang="en-US" b="1" dirty="0">
                <a:latin typeface="Arial Black" panose="020B0A04020102020204" pitchFamily="34" charset="0"/>
              </a:rPr>
              <a:t>The Scottsboro Boys</a:t>
            </a:r>
          </a:p>
        </p:txBody>
      </p:sp>
      <p:sp>
        <p:nvSpPr>
          <p:cNvPr id="7171" name="Rectangle 3"/>
          <p:cNvSpPr>
            <a:spLocks noGrp="1" noChangeArrowheads="1"/>
          </p:cNvSpPr>
          <p:nvPr>
            <p:ph type="body" idx="1"/>
          </p:nvPr>
        </p:nvSpPr>
        <p:spPr>
          <a:xfrm>
            <a:off x="488515" y="1825625"/>
            <a:ext cx="11223321" cy="4351338"/>
          </a:xfrm>
        </p:spPr>
        <p:txBody>
          <a:bodyPr>
            <a:normAutofit/>
          </a:bodyPr>
          <a:lstStyle/>
          <a:p>
            <a:r>
              <a:rPr lang="en-US" altLang="en-US" sz="3600" dirty="0">
                <a:latin typeface="Arial Black" panose="020B0A04020102020204" pitchFamily="34" charset="0"/>
              </a:rPr>
              <a:t>Because their parents could not afford good lawyers, all were convicted and sentenced to death – even 13-year-old Roy Wright.</a:t>
            </a:r>
          </a:p>
          <a:p>
            <a:r>
              <a:rPr lang="en-US" altLang="en-US" sz="3600" dirty="0">
                <a:latin typeface="Arial Black" panose="020B0A04020102020204" pitchFamily="34" charset="0"/>
              </a:rPr>
              <a:t>Wright’s trial was declared a mistrial.</a:t>
            </a:r>
          </a:p>
          <a:p>
            <a:r>
              <a:rPr lang="en-US" altLang="en-US" sz="3600" dirty="0">
                <a:latin typeface="Arial Black" panose="020B0A04020102020204" pitchFamily="34" charset="0"/>
              </a:rPr>
              <a:t>The cases quickly became famous, causing rallies and riots.</a:t>
            </a:r>
          </a:p>
          <a:p>
            <a:endParaRPr lang="en-US" altLang="en-US" sz="3600" dirty="0">
              <a:latin typeface="Arial Black" panose="020B0A04020102020204" pitchFamily="34" charset="0"/>
            </a:endParaRPr>
          </a:p>
        </p:txBody>
      </p:sp>
    </p:spTree>
    <p:extLst>
      <p:ext uri="{BB962C8B-B14F-4D97-AF65-F5344CB8AC3E}">
        <p14:creationId xmlns:p14="http://schemas.microsoft.com/office/powerpoint/2010/main" val="60629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 calcmode="lin" valueType="num">
                                      <p:cBhvr additive="base">
                                        <p:cTn id="7" dur="500" fill="hold"/>
                                        <p:tgtEl>
                                          <p:spTgt spid="717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171">
                                            <p:txEl>
                                              <p:pRg st="1" end="1"/>
                                            </p:txEl>
                                          </p:spTgt>
                                        </p:tgtEl>
                                        <p:attrNameLst>
                                          <p:attrName>style.visibility</p:attrName>
                                        </p:attrNameLst>
                                      </p:cBhvr>
                                      <p:to>
                                        <p:strVal val="visible"/>
                                      </p:to>
                                    </p:set>
                                    <p:anim calcmode="lin" valueType="num">
                                      <p:cBhvr additive="base">
                                        <p:cTn id="13" dur="500" fill="hold"/>
                                        <p:tgtEl>
                                          <p:spTgt spid="717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171">
                                            <p:txEl>
                                              <p:pRg st="2" end="2"/>
                                            </p:txEl>
                                          </p:spTgt>
                                        </p:tgtEl>
                                        <p:attrNameLst>
                                          <p:attrName>style.visibility</p:attrName>
                                        </p:attrNameLst>
                                      </p:cBhvr>
                                      <p:to>
                                        <p:strVal val="visible"/>
                                      </p:to>
                                    </p:set>
                                    <p:anim calcmode="lin" valueType="num">
                                      <p:cBhvr additive="base">
                                        <p:cTn id="19" dur="500" fill="hold"/>
                                        <p:tgtEl>
                                          <p:spTgt spid="717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17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4AC29-4097-427C-B294-D6BA092CE1AB}"/>
              </a:ext>
            </a:extLst>
          </p:cNvPr>
          <p:cNvSpPr>
            <a:spLocks noGrp="1"/>
          </p:cNvSpPr>
          <p:nvPr>
            <p:ph type="title"/>
          </p:nvPr>
        </p:nvSpPr>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a16="http://schemas.microsoft.com/office/drawing/2014/main" xmlns="" id="{F788D146-7D7D-4354-AF51-BD5ADF1936D5}"/>
              </a:ext>
            </a:extLst>
          </p:cNvPr>
          <p:cNvSpPr>
            <a:spLocks noGrp="1"/>
          </p:cNvSpPr>
          <p:nvPr>
            <p:ph idx="1"/>
          </p:nvPr>
        </p:nvSpPr>
        <p:spPr/>
        <p:txBody>
          <a:bodyPr>
            <a:normAutofit fontScale="85000" lnSpcReduction="20000"/>
          </a:bodyPr>
          <a:lstStyle/>
          <a:p>
            <a:pPr marL="0" indent="0" algn="ctr">
              <a:buNone/>
            </a:pPr>
            <a:r>
              <a:rPr lang="en-US" sz="4000" dirty="0" smtClean="0">
                <a:latin typeface="Arial Black" panose="020B0A04020102020204" pitchFamily="34" charset="0"/>
              </a:rPr>
              <a:t>Finish Reading Chapter 14.</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Vocab slides for </a:t>
            </a:r>
            <a:r>
              <a:rPr lang="en-US" sz="4000" dirty="0" err="1" smtClean="0">
                <a:latin typeface="Arial Black" panose="020B0A04020102020204" pitchFamily="34" charset="0"/>
              </a:rPr>
              <a:t>Ch</a:t>
            </a:r>
            <a:r>
              <a:rPr lang="en-US" sz="4000" dirty="0" smtClean="0">
                <a:latin typeface="Arial Black" panose="020B0A04020102020204" pitchFamily="34" charset="0"/>
              </a:rPr>
              <a:t> 16-23 DUE FRIDAY! There will be a QUIZ on vocab Friday!</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Answer the questions for Chapters </a:t>
            </a:r>
          </a:p>
          <a:p>
            <a:pPr marL="0" indent="0" algn="ctr">
              <a:buNone/>
            </a:pPr>
            <a:r>
              <a:rPr lang="en-US" sz="4000" dirty="0" smtClean="0">
                <a:latin typeface="Arial Black" panose="020B0A04020102020204" pitchFamily="34" charset="0"/>
              </a:rPr>
              <a:t>12 - 14 in the Google Classroom Document “To Kill Questions Chapters 12-15”</a:t>
            </a:r>
          </a:p>
          <a:p>
            <a:pPr marL="0" indent="0" algn="ctr">
              <a:buNone/>
            </a:pPr>
            <a:r>
              <a:rPr lang="en-US" sz="4000" dirty="0" smtClean="0">
                <a:latin typeface="Arial Black" panose="020B0A04020102020204" pitchFamily="34" charset="0"/>
              </a:rPr>
              <a:t>DUE MONDAY 2/11 by 7:00 a.m.</a:t>
            </a:r>
            <a:endParaRPr lang="en-US" sz="4000" dirty="0">
              <a:latin typeface="Arial Black" panose="020B0A04020102020204" pitchFamily="34" charset="0"/>
            </a:endParaRPr>
          </a:p>
          <a:p>
            <a:pPr marL="457200" lvl="1" indent="0" algn="ctr">
              <a:buNone/>
            </a:pPr>
            <a:endParaRPr lang="en-US" sz="4800" dirty="0" smtClean="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51534906"/>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200" dirty="0">
                <a:latin typeface="Arial Black" panose="020B0A04020102020204" pitchFamily="34" charset="0"/>
              </a:rPr>
              <a:t>What do you think Scout says that she felt “the starched walls of a pink cotton penitentiary closing in on” her?</a:t>
            </a:r>
          </a:p>
          <a:p>
            <a:pPr marL="0" indent="0" algn="ctr">
              <a:buNone/>
            </a:pPr>
            <a:r>
              <a:rPr lang="en-US" sz="3200" dirty="0">
                <a:latin typeface="Arial Black" panose="020B0A04020102020204" pitchFamily="34" charset="0"/>
              </a:rPr>
              <a:t> Why is this such a hard thing for Scout?</a:t>
            </a:r>
          </a:p>
          <a:p>
            <a:pPr marL="0" indent="0" algn="ctr">
              <a:buNone/>
            </a:pPr>
            <a:endParaRPr lang="en-US" sz="3200" dirty="0">
              <a:latin typeface="Arial Black" panose="020B0A04020102020204" pitchFamily="34" charset="0"/>
            </a:endParaRPr>
          </a:p>
          <a:p>
            <a:pPr marL="0" indent="0" algn="ctr">
              <a:buNone/>
            </a:pPr>
            <a:endParaRPr lang="en-US" sz="3200" dirty="0" smtClean="0">
              <a:latin typeface="Arial Black" panose="020B0A04020102020204" pitchFamily="34" charset="0"/>
            </a:endParaRPr>
          </a:p>
        </p:txBody>
      </p:sp>
      <p:sp>
        <p:nvSpPr>
          <p:cNvPr id="9" name="TextBox 8"/>
          <p:cNvSpPr txBox="1"/>
          <p:nvPr/>
        </p:nvSpPr>
        <p:spPr>
          <a:xfrm>
            <a:off x="10095978" y="423032"/>
            <a:ext cx="928459" cy="369332"/>
          </a:xfrm>
          <a:prstGeom prst="rect">
            <a:avLst/>
          </a:prstGeom>
          <a:noFill/>
        </p:spPr>
        <p:txBody>
          <a:bodyPr wrap="none" rtlCol="0">
            <a:spAutoFit/>
          </a:bodyPr>
          <a:lstStyle/>
          <a:p>
            <a:r>
              <a:rPr lang="en-US" dirty="0" smtClean="0">
                <a:latin typeface="Arial Black" panose="020B0A04020102020204" pitchFamily="34" charset="0"/>
              </a:rPr>
              <a:t>2/5/19</a:t>
            </a:r>
            <a:endParaRPr lang="en-US" dirty="0">
              <a:latin typeface="Arial Black" panose="020B0A04020102020204" pitchFamily="34" charset="0"/>
            </a:endParaRPr>
          </a:p>
        </p:txBody>
      </p:sp>
    </p:spTree>
    <p:extLst>
      <p:ext uri="{BB962C8B-B14F-4D97-AF65-F5344CB8AC3E}">
        <p14:creationId xmlns:p14="http://schemas.microsoft.com/office/powerpoint/2010/main" val="2803304819"/>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Discussion</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I</a:t>
            </a:r>
            <a:r>
              <a:rPr lang="en-US" dirty="0" smtClean="0">
                <a:latin typeface="Arial Black" panose="020B0A04020102020204" pitchFamily="34" charset="0"/>
              </a:rPr>
              <a:t>n </a:t>
            </a:r>
            <a:r>
              <a:rPr lang="en-US" dirty="0">
                <a:latin typeface="Arial Black" panose="020B0A04020102020204" pitchFamily="34" charset="0"/>
              </a:rPr>
              <a:t>your triads, discuss the following:</a:t>
            </a:r>
          </a:p>
          <a:p>
            <a:pPr marL="0" indent="0" algn="ctr">
              <a:buNone/>
            </a:pPr>
            <a:endParaRPr lang="en-US" sz="22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What did Aunt Alexandra try to convince Atticus to do?</a:t>
            </a:r>
          </a:p>
          <a:p>
            <a:pPr marL="0" indent="0" algn="ctr">
              <a:buNone/>
            </a:pPr>
            <a:r>
              <a:rPr lang="en-US" sz="3600" dirty="0" smtClean="0">
                <a:latin typeface="Arial Black" panose="020B0A04020102020204" pitchFamily="34" charset="0"/>
              </a:rPr>
              <a:t>What was his response?</a:t>
            </a:r>
          </a:p>
          <a:p>
            <a:pPr marL="0" indent="0" algn="ctr">
              <a:buNone/>
            </a:pPr>
            <a:r>
              <a:rPr lang="en-US" sz="3600" dirty="0" smtClean="0">
                <a:latin typeface="Arial Black" panose="020B0A04020102020204" pitchFamily="34" charset="0"/>
              </a:rPr>
              <a:t>Why does this response seem typical for Atticus?</a:t>
            </a:r>
          </a:p>
          <a:p>
            <a:pPr marL="0" indent="0" algn="ctr">
              <a:buNone/>
            </a:pPr>
            <a:endParaRPr lang="en-US" sz="2200" dirty="0">
              <a:latin typeface="Arial Black" panose="020B0A04020102020204" pitchFamily="34" charset="0"/>
            </a:endParaRPr>
          </a:p>
        </p:txBody>
      </p:sp>
      <p:sp>
        <p:nvSpPr>
          <p:cNvPr id="9" name="TextBox 8"/>
          <p:cNvSpPr txBox="1"/>
          <p:nvPr/>
        </p:nvSpPr>
        <p:spPr>
          <a:xfrm>
            <a:off x="10095978" y="423032"/>
            <a:ext cx="928459" cy="369332"/>
          </a:xfrm>
          <a:prstGeom prst="rect">
            <a:avLst/>
          </a:prstGeom>
          <a:noFill/>
        </p:spPr>
        <p:txBody>
          <a:bodyPr wrap="none" rtlCol="0">
            <a:spAutoFit/>
          </a:bodyPr>
          <a:lstStyle/>
          <a:p>
            <a:r>
              <a:rPr lang="en-US" dirty="0" smtClean="0">
                <a:latin typeface="Arial Black" panose="020B0A04020102020204" pitchFamily="34" charset="0"/>
              </a:rPr>
              <a:t>2/6/19</a:t>
            </a:r>
            <a:endParaRPr lang="en-US" dirty="0">
              <a:latin typeface="Arial Black" panose="020B0A04020102020204" pitchFamily="34" charset="0"/>
            </a:endParaRPr>
          </a:p>
        </p:txBody>
      </p:sp>
    </p:spTree>
    <p:extLst>
      <p:ext uri="{BB962C8B-B14F-4D97-AF65-F5344CB8AC3E}">
        <p14:creationId xmlns:p14="http://schemas.microsoft.com/office/powerpoint/2010/main" val="2813427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Writing</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r>
              <a:rPr lang="en-US" dirty="0" smtClean="0">
                <a:latin typeface="Arial Black" panose="020B0A04020102020204" pitchFamily="34" charset="0"/>
              </a:rPr>
              <a:t>:</a:t>
            </a:r>
          </a:p>
          <a:p>
            <a:pPr marL="0" indent="0" algn="ctr">
              <a:buNone/>
            </a:pPr>
            <a:endParaRPr lang="en-US" dirty="0">
              <a:latin typeface="Arial Black" panose="020B0A04020102020204" pitchFamily="34" charset="0"/>
            </a:endParaRPr>
          </a:p>
          <a:p>
            <a:pPr marL="0" indent="0" algn="ctr">
              <a:buNone/>
            </a:pPr>
            <a:r>
              <a:rPr lang="en-US" sz="3600" dirty="0">
                <a:latin typeface="Arial Black" panose="020B0A04020102020204" pitchFamily="34" charset="0"/>
              </a:rPr>
              <a:t>What did Aunt Alexandra try to convince Atticus to do?</a:t>
            </a:r>
          </a:p>
          <a:p>
            <a:pPr marL="0" indent="0" algn="ctr">
              <a:buNone/>
            </a:pPr>
            <a:r>
              <a:rPr lang="en-US" sz="3600" dirty="0">
                <a:latin typeface="Arial Black" panose="020B0A04020102020204" pitchFamily="34" charset="0"/>
              </a:rPr>
              <a:t>What was his response?</a:t>
            </a:r>
          </a:p>
          <a:p>
            <a:pPr marL="0" indent="0" algn="ctr">
              <a:buNone/>
            </a:pPr>
            <a:r>
              <a:rPr lang="en-US" sz="3600" dirty="0">
                <a:latin typeface="Arial Black" panose="020B0A04020102020204" pitchFamily="34" charset="0"/>
              </a:rPr>
              <a:t>Why does this response seem typical for Atticus?</a:t>
            </a:r>
          </a:p>
          <a:p>
            <a:pPr marL="0" indent="0" algn="ctr">
              <a:buNone/>
            </a:pPr>
            <a:endParaRPr lang="en-US" sz="2200" dirty="0" smtClean="0">
              <a:latin typeface="Arial Black" panose="020B0A04020102020204" pitchFamily="34" charset="0"/>
            </a:endParaRPr>
          </a:p>
        </p:txBody>
      </p:sp>
      <p:sp>
        <p:nvSpPr>
          <p:cNvPr id="9" name="TextBox 8"/>
          <p:cNvSpPr txBox="1"/>
          <p:nvPr/>
        </p:nvSpPr>
        <p:spPr>
          <a:xfrm>
            <a:off x="10095978" y="423032"/>
            <a:ext cx="928459" cy="369332"/>
          </a:xfrm>
          <a:prstGeom prst="rect">
            <a:avLst/>
          </a:prstGeom>
          <a:noFill/>
        </p:spPr>
        <p:txBody>
          <a:bodyPr wrap="none" rtlCol="0">
            <a:spAutoFit/>
          </a:bodyPr>
          <a:lstStyle/>
          <a:p>
            <a:r>
              <a:rPr lang="en-US" dirty="0" smtClean="0">
                <a:latin typeface="Arial Black" panose="020B0A04020102020204" pitchFamily="34" charset="0"/>
              </a:rPr>
              <a:t>2/6/19</a:t>
            </a:r>
            <a:endParaRPr lang="en-US" dirty="0">
              <a:latin typeface="Arial Black" panose="020B0A04020102020204" pitchFamily="34" charset="0"/>
            </a:endParaRPr>
          </a:p>
        </p:txBody>
      </p:sp>
    </p:spTree>
    <p:extLst>
      <p:ext uri="{BB962C8B-B14F-4D97-AF65-F5344CB8AC3E}">
        <p14:creationId xmlns:p14="http://schemas.microsoft.com/office/powerpoint/2010/main" val="967990869"/>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2876872529"/>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FDABB1-3974-4A76-BCCB-4C68AC29195D}"/>
              </a:ext>
            </a:extLst>
          </p:cNvPr>
          <p:cNvSpPr>
            <a:spLocks noGrp="1"/>
          </p:cNvSpPr>
          <p:nvPr>
            <p:ph type="title"/>
          </p:nvPr>
        </p:nvSpPr>
        <p:spPr>
          <a:xfrm>
            <a:off x="838200" y="123826"/>
            <a:ext cx="10515600" cy="850064"/>
          </a:xfrm>
        </p:spPr>
        <p:txBody>
          <a:bodyPr/>
          <a:lstStyle/>
          <a:p>
            <a:pPr algn="ctr"/>
            <a:r>
              <a:rPr lang="en-US" dirty="0" smtClean="0">
                <a:latin typeface="Arial Black" panose="020B0A04020102020204" pitchFamily="34" charset="0"/>
              </a:rPr>
              <a:t>As You Read…</a:t>
            </a:r>
            <a:endParaRPr lang="en-US" dirty="0">
              <a:latin typeface="Arial Black" panose="020B0A04020102020204" pitchFamily="34" charset="0"/>
            </a:endParaRPr>
          </a:p>
        </p:txBody>
      </p:sp>
      <p:sp>
        <p:nvSpPr>
          <p:cNvPr id="3" name="Content Placeholder 2">
            <a:extLst>
              <a:ext uri="{FF2B5EF4-FFF2-40B4-BE49-F238E27FC236}">
                <a16:creationId xmlns:a16="http://schemas.microsoft.com/office/drawing/2014/main" xmlns="" id="{3AD59E01-0BE6-4099-B3B4-338C0F60FA5A}"/>
              </a:ext>
            </a:extLst>
          </p:cNvPr>
          <p:cNvSpPr>
            <a:spLocks noGrp="1"/>
          </p:cNvSpPr>
          <p:nvPr>
            <p:ph idx="1"/>
          </p:nvPr>
        </p:nvSpPr>
        <p:spPr>
          <a:xfrm>
            <a:off x="838200" y="884990"/>
            <a:ext cx="10515600" cy="5329989"/>
          </a:xfrm>
        </p:spPr>
        <p:txBody>
          <a:bodyPr>
            <a:normAutofit/>
          </a:bodyPr>
          <a:lstStyle/>
          <a:p>
            <a:r>
              <a:rPr lang="en-US" sz="3200" dirty="0" smtClean="0">
                <a:latin typeface="Arial Black" panose="020B0A04020102020204" pitchFamily="34" charset="0"/>
              </a:rPr>
              <a:t>Pay attention to the EFFECT Scout has on the “Old </a:t>
            </a:r>
            <a:r>
              <a:rPr lang="en-US" sz="3200" dirty="0" err="1" smtClean="0">
                <a:latin typeface="Arial Black" panose="020B0A04020102020204" pitchFamily="34" charset="0"/>
              </a:rPr>
              <a:t>Sarum</a:t>
            </a:r>
            <a:r>
              <a:rPr lang="en-US" sz="3200" dirty="0" smtClean="0">
                <a:latin typeface="Arial Black" panose="020B0A04020102020204" pitchFamily="34" charset="0"/>
              </a:rPr>
              <a:t> Bunch.”</a:t>
            </a:r>
            <a:endParaRPr lang="en-US" sz="3200" dirty="0">
              <a:latin typeface="Arial Black" panose="020B0A04020102020204" pitchFamily="34" charset="0"/>
            </a:endParaRPr>
          </a:p>
        </p:txBody>
      </p:sp>
    </p:spTree>
    <p:extLst>
      <p:ext uri="{BB962C8B-B14F-4D97-AF65-F5344CB8AC3E}">
        <p14:creationId xmlns:p14="http://schemas.microsoft.com/office/powerpoint/2010/main" val="3343932779"/>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4AC29-4097-427C-B294-D6BA092CE1AB}"/>
              </a:ext>
            </a:extLst>
          </p:cNvPr>
          <p:cNvSpPr>
            <a:spLocks noGrp="1"/>
          </p:cNvSpPr>
          <p:nvPr>
            <p:ph type="title"/>
          </p:nvPr>
        </p:nvSpPr>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a16="http://schemas.microsoft.com/office/drawing/2014/main" xmlns="" id="{F788D146-7D7D-4354-AF51-BD5ADF1936D5}"/>
              </a:ext>
            </a:extLst>
          </p:cNvPr>
          <p:cNvSpPr>
            <a:spLocks noGrp="1"/>
          </p:cNvSpPr>
          <p:nvPr>
            <p:ph idx="1"/>
          </p:nvPr>
        </p:nvSpPr>
        <p:spPr/>
        <p:txBody>
          <a:bodyPr>
            <a:normAutofit fontScale="85000" lnSpcReduction="20000"/>
          </a:bodyPr>
          <a:lstStyle/>
          <a:p>
            <a:pPr marL="0" indent="0" algn="ctr">
              <a:buNone/>
            </a:pPr>
            <a:r>
              <a:rPr lang="en-US" sz="4000" dirty="0" smtClean="0">
                <a:latin typeface="Arial Black" panose="020B0A04020102020204" pitchFamily="34" charset="0"/>
              </a:rPr>
              <a:t>Finish Reading Chapter 15.</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Vocab slides for </a:t>
            </a:r>
            <a:r>
              <a:rPr lang="en-US" sz="4000" dirty="0" err="1" smtClean="0">
                <a:latin typeface="Arial Black" panose="020B0A04020102020204" pitchFamily="34" charset="0"/>
              </a:rPr>
              <a:t>Ch</a:t>
            </a:r>
            <a:r>
              <a:rPr lang="en-US" sz="4000" dirty="0" smtClean="0">
                <a:latin typeface="Arial Black" panose="020B0A04020102020204" pitchFamily="34" charset="0"/>
              </a:rPr>
              <a:t> 16-23 DUE FRIDAY! There will be a QUIZ on vocab Friday!</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Answer the questions for Chapters </a:t>
            </a:r>
          </a:p>
          <a:p>
            <a:pPr marL="0" indent="0" algn="ctr">
              <a:buNone/>
            </a:pPr>
            <a:r>
              <a:rPr lang="en-US" sz="4000" dirty="0" smtClean="0">
                <a:latin typeface="Arial Black" panose="020B0A04020102020204" pitchFamily="34" charset="0"/>
              </a:rPr>
              <a:t>12 - 15 in the Google Classroom Document “To Kill Questions Chapters 12-15”</a:t>
            </a:r>
          </a:p>
          <a:p>
            <a:pPr marL="0" indent="0" algn="ctr">
              <a:buNone/>
            </a:pPr>
            <a:r>
              <a:rPr lang="en-US" sz="4000" dirty="0" smtClean="0">
                <a:latin typeface="Arial Black" panose="020B0A04020102020204" pitchFamily="34" charset="0"/>
              </a:rPr>
              <a:t>DUE MONDAY 2/11 by 7:00 a.m.</a:t>
            </a:r>
            <a:endParaRPr lang="en-US" sz="4000" dirty="0">
              <a:latin typeface="Arial Black" panose="020B0A04020102020204" pitchFamily="34" charset="0"/>
            </a:endParaRPr>
          </a:p>
          <a:p>
            <a:pPr marL="457200" lvl="1" indent="0" algn="ctr">
              <a:buNone/>
            </a:pPr>
            <a:endParaRPr lang="en-US" sz="4800" dirty="0" smtClean="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1284103496"/>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Why did Sheriff Tate want to move Tom Robinson?</a:t>
            </a:r>
          </a:p>
          <a:p>
            <a:pPr marL="0" indent="0" algn="ctr">
              <a:buNone/>
            </a:pPr>
            <a:r>
              <a:rPr lang="en-US" sz="3200" dirty="0" smtClean="0">
                <a:latin typeface="Arial Black" panose="020B0A04020102020204" pitchFamily="34" charset="0"/>
              </a:rPr>
              <a:t>What was he afraid would happen?</a:t>
            </a:r>
          </a:p>
          <a:p>
            <a:pPr marL="0" indent="0" algn="ctr">
              <a:buNone/>
            </a:pPr>
            <a:r>
              <a:rPr lang="en-US" sz="3200" dirty="0" smtClean="0">
                <a:latin typeface="Arial Black" panose="020B0A04020102020204" pitchFamily="34" charset="0"/>
              </a:rPr>
              <a:t>How does Atticus solve the problem?</a:t>
            </a:r>
            <a:endParaRPr lang="en-US" sz="3200" dirty="0">
              <a:latin typeface="Arial Black" panose="020B0A04020102020204" pitchFamily="34" charset="0"/>
            </a:endParaRPr>
          </a:p>
          <a:p>
            <a:pPr marL="0" indent="0" algn="ctr">
              <a:buNone/>
            </a:pPr>
            <a:endParaRPr lang="en-US" sz="3200" dirty="0" smtClean="0">
              <a:latin typeface="Arial Black" panose="020B0A04020102020204" pitchFamily="34" charset="0"/>
            </a:endParaRPr>
          </a:p>
        </p:txBody>
      </p:sp>
      <p:sp>
        <p:nvSpPr>
          <p:cNvPr id="9" name="TextBox 8"/>
          <p:cNvSpPr txBox="1"/>
          <p:nvPr/>
        </p:nvSpPr>
        <p:spPr>
          <a:xfrm>
            <a:off x="10095978" y="423032"/>
            <a:ext cx="928459" cy="369332"/>
          </a:xfrm>
          <a:prstGeom prst="rect">
            <a:avLst/>
          </a:prstGeom>
          <a:noFill/>
        </p:spPr>
        <p:txBody>
          <a:bodyPr wrap="none" rtlCol="0">
            <a:spAutoFit/>
          </a:bodyPr>
          <a:lstStyle/>
          <a:p>
            <a:r>
              <a:rPr lang="en-US" dirty="0" smtClean="0">
                <a:latin typeface="Arial Black" panose="020B0A04020102020204" pitchFamily="34" charset="0"/>
              </a:rPr>
              <a:t>2/6/19</a:t>
            </a:r>
            <a:endParaRPr lang="en-US" dirty="0">
              <a:latin typeface="Arial Black" panose="020B0A04020102020204" pitchFamily="34" charset="0"/>
            </a:endParaRPr>
          </a:p>
        </p:txBody>
      </p:sp>
    </p:spTree>
    <p:extLst>
      <p:ext uri="{BB962C8B-B14F-4D97-AF65-F5344CB8AC3E}">
        <p14:creationId xmlns:p14="http://schemas.microsoft.com/office/powerpoint/2010/main" val="3690053657"/>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Discussion</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I</a:t>
            </a:r>
            <a:r>
              <a:rPr lang="en-US" dirty="0" smtClean="0">
                <a:latin typeface="Arial Black" panose="020B0A04020102020204" pitchFamily="34" charset="0"/>
              </a:rPr>
              <a:t>n </a:t>
            </a:r>
            <a:r>
              <a:rPr lang="en-US" dirty="0">
                <a:latin typeface="Arial Black" panose="020B0A04020102020204" pitchFamily="34" charset="0"/>
              </a:rPr>
              <a:t>your triads, discuss the following:</a:t>
            </a:r>
          </a:p>
          <a:p>
            <a:pPr marL="0" indent="0" algn="ctr">
              <a:buNone/>
            </a:pPr>
            <a:endParaRPr lang="en-US" sz="2200" dirty="0" smtClean="0">
              <a:latin typeface="Arial Black" panose="020B0A04020102020204" pitchFamily="34" charset="0"/>
            </a:endParaRPr>
          </a:p>
          <a:p>
            <a:pPr marL="0" indent="0" algn="ctr">
              <a:buNone/>
            </a:pPr>
            <a:r>
              <a:rPr lang="en-US" sz="3600" dirty="0">
                <a:latin typeface="Arial Black" panose="020B0A04020102020204" pitchFamily="34" charset="0"/>
              </a:rPr>
              <a:t>In Chapter 15, </a:t>
            </a:r>
            <a:r>
              <a:rPr lang="en-US" sz="3600" dirty="0" smtClean="0">
                <a:latin typeface="Arial Black" panose="020B0A04020102020204" pitchFamily="34" charset="0"/>
              </a:rPr>
              <a:t>how was what Scout did to Mr. Cunningham and the men of Old </a:t>
            </a:r>
            <a:r>
              <a:rPr lang="en-US" sz="3600" dirty="0" err="1" smtClean="0">
                <a:latin typeface="Arial Black" panose="020B0A04020102020204" pitchFamily="34" charset="0"/>
              </a:rPr>
              <a:t>Sarum</a:t>
            </a:r>
            <a:r>
              <a:rPr lang="en-US" sz="3600" dirty="0" smtClean="0">
                <a:latin typeface="Arial Black" panose="020B0A04020102020204" pitchFamily="34" charset="0"/>
              </a:rPr>
              <a:t> similar to what Mr. Levy did to the Ku Klux Klan?</a:t>
            </a:r>
          </a:p>
          <a:p>
            <a:pPr marL="0" indent="0" algn="ctr">
              <a:buNone/>
            </a:pPr>
            <a:r>
              <a:rPr lang="en-US" sz="3600" dirty="0" smtClean="0">
                <a:latin typeface="Arial Black" panose="020B0A04020102020204" pitchFamily="34" charset="0"/>
              </a:rPr>
              <a:t>What does this tell us about the type of men who would join the Klan or a lynch mob?</a:t>
            </a:r>
            <a:endParaRPr lang="en-US" sz="3600" dirty="0">
              <a:latin typeface="Arial Black" panose="020B0A04020102020204" pitchFamily="34" charset="0"/>
            </a:endParaRPr>
          </a:p>
          <a:p>
            <a:pPr marL="0" indent="0" algn="ctr">
              <a:buNone/>
            </a:pPr>
            <a:endParaRPr lang="en-US" sz="2200" dirty="0">
              <a:latin typeface="Arial Black" panose="020B0A04020102020204" pitchFamily="34" charset="0"/>
            </a:endParaRPr>
          </a:p>
        </p:txBody>
      </p:sp>
      <p:sp>
        <p:nvSpPr>
          <p:cNvPr id="9" name="TextBox 8"/>
          <p:cNvSpPr txBox="1"/>
          <p:nvPr/>
        </p:nvSpPr>
        <p:spPr>
          <a:xfrm>
            <a:off x="10095978" y="423032"/>
            <a:ext cx="928459" cy="369332"/>
          </a:xfrm>
          <a:prstGeom prst="rect">
            <a:avLst/>
          </a:prstGeom>
          <a:noFill/>
        </p:spPr>
        <p:txBody>
          <a:bodyPr wrap="none" rtlCol="0">
            <a:spAutoFit/>
          </a:bodyPr>
          <a:lstStyle/>
          <a:p>
            <a:r>
              <a:rPr lang="en-US" dirty="0" smtClean="0">
                <a:latin typeface="Arial Black" panose="020B0A04020102020204" pitchFamily="34" charset="0"/>
              </a:rPr>
              <a:t>2/7/19</a:t>
            </a:r>
            <a:endParaRPr lang="en-US" dirty="0">
              <a:latin typeface="Arial Black" panose="020B0A04020102020204" pitchFamily="34" charset="0"/>
            </a:endParaRPr>
          </a:p>
        </p:txBody>
      </p:sp>
    </p:spTree>
    <p:extLst>
      <p:ext uri="{BB962C8B-B14F-4D97-AF65-F5344CB8AC3E}">
        <p14:creationId xmlns:p14="http://schemas.microsoft.com/office/powerpoint/2010/main" val="3632837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Writing</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r>
              <a:rPr lang="en-US" dirty="0" smtClean="0">
                <a:latin typeface="Arial Black" panose="020B0A04020102020204" pitchFamily="34" charset="0"/>
              </a:rPr>
              <a:t>:</a:t>
            </a:r>
          </a:p>
          <a:p>
            <a:pPr marL="0" indent="0" algn="ctr">
              <a:buNone/>
            </a:pPr>
            <a:endParaRPr lang="en-US" dirty="0">
              <a:latin typeface="Arial Black" panose="020B0A04020102020204" pitchFamily="34" charset="0"/>
            </a:endParaRPr>
          </a:p>
          <a:p>
            <a:pPr marL="0" indent="0" algn="ctr">
              <a:buNone/>
            </a:pPr>
            <a:r>
              <a:rPr lang="en-US" sz="3600" dirty="0">
                <a:latin typeface="Arial Black" panose="020B0A04020102020204" pitchFamily="34" charset="0"/>
              </a:rPr>
              <a:t>In Chapter 15, how was what Scout did to Mr. Cunningham and the men of Old </a:t>
            </a:r>
            <a:r>
              <a:rPr lang="en-US" sz="3600" dirty="0" err="1">
                <a:latin typeface="Arial Black" panose="020B0A04020102020204" pitchFamily="34" charset="0"/>
              </a:rPr>
              <a:t>Sarum</a:t>
            </a:r>
            <a:r>
              <a:rPr lang="en-US" sz="3600" dirty="0">
                <a:latin typeface="Arial Black" panose="020B0A04020102020204" pitchFamily="34" charset="0"/>
              </a:rPr>
              <a:t> similar to what Mr. Levy did to the Ku Klux Klan?</a:t>
            </a:r>
          </a:p>
          <a:p>
            <a:pPr marL="0" indent="0" algn="ctr">
              <a:buNone/>
            </a:pPr>
            <a:r>
              <a:rPr lang="en-US" sz="3600" dirty="0">
                <a:latin typeface="Arial Black" panose="020B0A04020102020204" pitchFamily="34" charset="0"/>
              </a:rPr>
              <a:t>What does this tell us about the type of men who would join the Klan or a lynch mob?</a:t>
            </a:r>
          </a:p>
          <a:p>
            <a:pPr marL="0" indent="0" algn="ctr">
              <a:buNone/>
            </a:pPr>
            <a:endParaRPr lang="en-US" sz="2200" dirty="0" smtClean="0">
              <a:latin typeface="Arial Black" panose="020B0A04020102020204" pitchFamily="34" charset="0"/>
            </a:endParaRPr>
          </a:p>
        </p:txBody>
      </p:sp>
      <p:sp>
        <p:nvSpPr>
          <p:cNvPr id="9" name="TextBox 8"/>
          <p:cNvSpPr txBox="1"/>
          <p:nvPr/>
        </p:nvSpPr>
        <p:spPr>
          <a:xfrm>
            <a:off x="10095978" y="423032"/>
            <a:ext cx="928459" cy="369332"/>
          </a:xfrm>
          <a:prstGeom prst="rect">
            <a:avLst/>
          </a:prstGeom>
          <a:noFill/>
        </p:spPr>
        <p:txBody>
          <a:bodyPr wrap="none" rtlCol="0">
            <a:spAutoFit/>
          </a:bodyPr>
          <a:lstStyle/>
          <a:p>
            <a:r>
              <a:rPr lang="en-US" dirty="0" smtClean="0">
                <a:latin typeface="Arial Black" panose="020B0A04020102020204" pitchFamily="34" charset="0"/>
              </a:rPr>
              <a:t>2/7/19</a:t>
            </a:r>
            <a:endParaRPr lang="en-US" dirty="0">
              <a:latin typeface="Arial Black" panose="020B0A04020102020204" pitchFamily="34" charset="0"/>
            </a:endParaRPr>
          </a:p>
        </p:txBody>
      </p:sp>
    </p:spTree>
    <p:extLst>
      <p:ext uri="{BB962C8B-B14F-4D97-AF65-F5344CB8AC3E}">
        <p14:creationId xmlns:p14="http://schemas.microsoft.com/office/powerpoint/2010/main" val="19624429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08213" y="188913"/>
            <a:ext cx="7772400" cy="1143000"/>
          </a:xfrm>
        </p:spPr>
        <p:txBody>
          <a:bodyPr/>
          <a:lstStyle/>
          <a:p>
            <a:pPr algn="ctr">
              <a:defRPr/>
            </a:pPr>
            <a:r>
              <a:rPr lang="en-US" altLang="en-US" b="1" dirty="0">
                <a:latin typeface="Arial Black" panose="020B0A04020102020204" pitchFamily="34" charset="0"/>
              </a:rPr>
              <a:t>The Scottsboro Boys</a:t>
            </a:r>
          </a:p>
        </p:txBody>
      </p:sp>
      <p:sp>
        <p:nvSpPr>
          <p:cNvPr id="9219" name="Rectangle 3"/>
          <p:cNvSpPr>
            <a:spLocks noGrp="1" noChangeArrowheads="1"/>
          </p:cNvSpPr>
          <p:nvPr>
            <p:ph type="body" idx="1"/>
          </p:nvPr>
        </p:nvSpPr>
        <p:spPr>
          <a:xfrm>
            <a:off x="338202" y="1628775"/>
            <a:ext cx="11511419" cy="4114800"/>
          </a:xfrm>
        </p:spPr>
        <p:txBody>
          <a:bodyPr>
            <a:normAutofit/>
          </a:bodyPr>
          <a:lstStyle/>
          <a:p>
            <a:r>
              <a:rPr lang="en-US" altLang="en-US" sz="3200" dirty="0">
                <a:latin typeface="Arial Black" panose="020B0A04020102020204" pitchFamily="34" charset="0"/>
              </a:rPr>
              <a:t>In November, the U.S. Supreme Court overturned all the convictions on the ground that due process was not followed.</a:t>
            </a:r>
          </a:p>
          <a:p>
            <a:r>
              <a:rPr lang="en-US" altLang="en-US" sz="3200" dirty="0">
                <a:latin typeface="Arial Black" panose="020B0A04020102020204" pitchFamily="34" charset="0"/>
              </a:rPr>
              <a:t>The State of Alabama had not provided legal counsel to any of the defendants.</a:t>
            </a:r>
          </a:p>
          <a:p>
            <a:r>
              <a:rPr lang="en-US" altLang="en-US" sz="3200" dirty="0">
                <a:latin typeface="Arial Black" panose="020B0A04020102020204" pitchFamily="34" charset="0"/>
              </a:rPr>
              <a:t>The new trials began in March 1933, with each defendant tried separately.</a:t>
            </a:r>
          </a:p>
          <a:p>
            <a:r>
              <a:rPr lang="en-US" altLang="en-US" sz="3200" dirty="0">
                <a:latin typeface="Arial Black" panose="020B0A04020102020204" pitchFamily="34" charset="0"/>
              </a:rPr>
              <a:t>There were a total of four rounds of trials.</a:t>
            </a:r>
          </a:p>
        </p:txBody>
      </p:sp>
    </p:spTree>
    <p:extLst>
      <p:ext uri="{BB962C8B-B14F-4D97-AF65-F5344CB8AC3E}">
        <p14:creationId xmlns:p14="http://schemas.microsoft.com/office/powerpoint/2010/main" val="826452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19">
                                            <p:txEl>
                                              <p:pRg st="0" end="0"/>
                                            </p:txEl>
                                          </p:spTgt>
                                        </p:tgtEl>
                                        <p:attrNameLst>
                                          <p:attrName>style.visibility</p:attrName>
                                        </p:attrNameLst>
                                      </p:cBhvr>
                                      <p:to>
                                        <p:strVal val="visible"/>
                                      </p:to>
                                    </p:set>
                                    <p:anim calcmode="lin" valueType="num">
                                      <p:cBhvr additive="base">
                                        <p:cTn id="7" dur="500" fill="hold"/>
                                        <p:tgtEl>
                                          <p:spTgt spid="92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2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219">
                                            <p:txEl>
                                              <p:pRg st="1" end="1"/>
                                            </p:txEl>
                                          </p:spTgt>
                                        </p:tgtEl>
                                        <p:attrNameLst>
                                          <p:attrName>style.visibility</p:attrName>
                                        </p:attrNameLst>
                                      </p:cBhvr>
                                      <p:to>
                                        <p:strVal val="visible"/>
                                      </p:to>
                                    </p:set>
                                    <p:anim calcmode="lin" valueType="num">
                                      <p:cBhvr additive="base">
                                        <p:cTn id="13" dur="500" fill="hold"/>
                                        <p:tgtEl>
                                          <p:spTgt spid="921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2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219">
                                            <p:txEl>
                                              <p:pRg st="2" end="2"/>
                                            </p:txEl>
                                          </p:spTgt>
                                        </p:tgtEl>
                                        <p:attrNameLst>
                                          <p:attrName>style.visibility</p:attrName>
                                        </p:attrNameLst>
                                      </p:cBhvr>
                                      <p:to>
                                        <p:strVal val="visible"/>
                                      </p:to>
                                    </p:set>
                                    <p:anim calcmode="lin" valueType="num">
                                      <p:cBhvr additive="base">
                                        <p:cTn id="19" dur="500" fill="hold"/>
                                        <p:tgtEl>
                                          <p:spTgt spid="921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2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219">
                                            <p:txEl>
                                              <p:pRg st="3" end="3"/>
                                            </p:txEl>
                                          </p:spTgt>
                                        </p:tgtEl>
                                        <p:attrNameLst>
                                          <p:attrName>style.visibility</p:attrName>
                                        </p:attrNameLst>
                                      </p:cBhvr>
                                      <p:to>
                                        <p:strVal val="visible"/>
                                      </p:to>
                                    </p:set>
                                    <p:anim calcmode="lin" valueType="num">
                                      <p:cBhvr additive="base">
                                        <p:cTn id="25" dur="500" fill="hold"/>
                                        <p:tgtEl>
                                          <p:spTgt spid="9219">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21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2257284648"/>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LASER FOCUS CHARACTER ANALYSIS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smtClean="0">
                <a:latin typeface="Arial Black" panose="020B0A04020102020204" pitchFamily="34" charset="0"/>
              </a:rPr>
              <a:t>Today, I want to take another look at the work you did last week on character analysis.</a:t>
            </a:r>
          </a:p>
          <a:p>
            <a:r>
              <a:rPr lang="en-US" dirty="0" smtClean="0">
                <a:latin typeface="Arial Black" panose="020B0A04020102020204" pitchFamily="34" charset="0"/>
              </a:rPr>
              <a:t>All those that were turned in have been graded and returned.</a:t>
            </a:r>
          </a:p>
          <a:p>
            <a:r>
              <a:rPr lang="en-US" dirty="0" smtClean="0">
                <a:latin typeface="Arial Black" panose="020B0A04020102020204" pitchFamily="34" charset="0"/>
              </a:rPr>
              <a:t>A MAJORITY of those graded did poorly (25/50 or less).</a:t>
            </a:r>
          </a:p>
          <a:p>
            <a:r>
              <a:rPr lang="en-US" dirty="0" smtClean="0">
                <a:latin typeface="Arial Black" panose="020B0A04020102020204" pitchFamily="34" charset="0"/>
              </a:rPr>
              <a:t>Let’s look at some examples…</a:t>
            </a:r>
            <a:endParaRPr lang="en-US" dirty="0">
              <a:latin typeface="Arial Black" panose="020B0A04020102020204" pitchFamily="34" charset="0"/>
            </a:endParaRPr>
          </a:p>
        </p:txBody>
      </p:sp>
    </p:spTree>
    <p:extLst>
      <p:ext uri="{BB962C8B-B14F-4D97-AF65-F5344CB8AC3E}">
        <p14:creationId xmlns:p14="http://schemas.microsoft.com/office/powerpoint/2010/main" val="1508301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7202"/>
            <a:ext cx="9602540" cy="3200847"/>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5565" y="3242450"/>
            <a:ext cx="9926435" cy="356284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6586" y="863600"/>
            <a:ext cx="9161519" cy="343870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154" y="2582953"/>
            <a:ext cx="8290232" cy="3162486"/>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63253" y="253073"/>
            <a:ext cx="8504852" cy="3272902"/>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30743" y="2964479"/>
            <a:ext cx="7804634" cy="2922723"/>
          </a:xfrm>
          <a:prstGeom prst="rect">
            <a:avLst/>
          </a:prstGeom>
        </p:spPr>
      </p:pic>
      <p:pic>
        <p:nvPicPr>
          <p:cNvPr id="8" name="Picture 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0" y="3525975"/>
            <a:ext cx="7873429" cy="2995796"/>
          </a:xfrm>
          <a:prstGeom prst="rect">
            <a:avLst/>
          </a:prstGeom>
        </p:spPr>
      </p:pic>
    </p:spTree>
    <p:extLst>
      <p:ext uri="{BB962C8B-B14F-4D97-AF65-F5344CB8AC3E}">
        <p14:creationId xmlns:p14="http://schemas.microsoft.com/office/powerpoint/2010/main" val="354272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26" presetClass="entr" presetSubtype="0"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down)">
                                      <p:cBhvr>
                                        <p:cTn id="21" dur="580">
                                          <p:stCondLst>
                                            <p:cond delay="0"/>
                                          </p:stCondLst>
                                        </p:cTn>
                                        <p:tgtEl>
                                          <p:spTgt spid="6"/>
                                        </p:tgtEl>
                                      </p:cBhvr>
                                    </p:animEffect>
                                    <p:anim calcmode="lin" valueType="num">
                                      <p:cBhvr>
                                        <p:cTn id="2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7" dur="26">
                                          <p:stCondLst>
                                            <p:cond delay="650"/>
                                          </p:stCondLst>
                                        </p:cTn>
                                        <p:tgtEl>
                                          <p:spTgt spid="6"/>
                                        </p:tgtEl>
                                      </p:cBhvr>
                                      <p:to x="100000" y="60000"/>
                                    </p:animScale>
                                    <p:animScale>
                                      <p:cBhvr>
                                        <p:cTn id="28" dur="166" decel="50000">
                                          <p:stCondLst>
                                            <p:cond delay="676"/>
                                          </p:stCondLst>
                                        </p:cTn>
                                        <p:tgtEl>
                                          <p:spTgt spid="6"/>
                                        </p:tgtEl>
                                      </p:cBhvr>
                                      <p:to x="100000" y="100000"/>
                                    </p:animScale>
                                    <p:animScale>
                                      <p:cBhvr>
                                        <p:cTn id="29" dur="26">
                                          <p:stCondLst>
                                            <p:cond delay="1312"/>
                                          </p:stCondLst>
                                        </p:cTn>
                                        <p:tgtEl>
                                          <p:spTgt spid="6"/>
                                        </p:tgtEl>
                                      </p:cBhvr>
                                      <p:to x="100000" y="80000"/>
                                    </p:animScale>
                                    <p:animScale>
                                      <p:cBhvr>
                                        <p:cTn id="30" dur="166" decel="50000">
                                          <p:stCondLst>
                                            <p:cond delay="1338"/>
                                          </p:stCondLst>
                                        </p:cTn>
                                        <p:tgtEl>
                                          <p:spTgt spid="6"/>
                                        </p:tgtEl>
                                      </p:cBhvr>
                                      <p:to x="100000" y="100000"/>
                                    </p:animScale>
                                    <p:animScale>
                                      <p:cBhvr>
                                        <p:cTn id="31" dur="26">
                                          <p:stCondLst>
                                            <p:cond delay="1642"/>
                                          </p:stCondLst>
                                        </p:cTn>
                                        <p:tgtEl>
                                          <p:spTgt spid="6"/>
                                        </p:tgtEl>
                                      </p:cBhvr>
                                      <p:to x="100000" y="90000"/>
                                    </p:animScale>
                                    <p:animScale>
                                      <p:cBhvr>
                                        <p:cTn id="32" dur="166" decel="50000">
                                          <p:stCondLst>
                                            <p:cond delay="1668"/>
                                          </p:stCondLst>
                                        </p:cTn>
                                        <p:tgtEl>
                                          <p:spTgt spid="6"/>
                                        </p:tgtEl>
                                      </p:cBhvr>
                                      <p:to x="100000" y="100000"/>
                                    </p:animScale>
                                    <p:animScale>
                                      <p:cBhvr>
                                        <p:cTn id="33" dur="26">
                                          <p:stCondLst>
                                            <p:cond delay="1808"/>
                                          </p:stCondLst>
                                        </p:cTn>
                                        <p:tgtEl>
                                          <p:spTgt spid="6"/>
                                        </p:tgtEl>
                                      </p:cBhvr>
                                      <p:to x="100000" y="95000"/>
                                    </p:animScale>
                                    <p:animScale>
                                      <p:cBhvr>
                                        <p:cTn id="34" dur="166" decel="50000">
                                          <p:stCondLst>
                                            <p:cond delay="1834"/>
                                          </p:stCondLst>
                                        </p:cTn>
                                        <p:tgtEl>
                                          <p:spTgt spid="6"/>
                                        </p:tgtEl>
                                      </p:cBhvr>
                                      <p:to x="100000" y="100000"/>
                                    </p:animScale>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p:cTn id="46" dur="500" fill="hold"/>
                                        <p:tgtEl>
                                          <p:spTgt spid="9"/>
                                        </p:tgtEl>
                                        <p:attrNameLst>
                                          <p:attrName>ppt_w</p:attrName>
                                        </p:attrNameLst>
                                      </p:cBhvr>
                                      <p:tavLst>
                                        <p:tav tm="0">
                                          <p:val>
                                            <p:fltVal val="0"/>
                                          </p:val>
                                        </p:tav>
                                        <p:tav tm="100000">
                                          <p:val>
                                            <p:strVal val="#ppt_w"/>
                                          </p:val>
                                        </p:tav>
                                      </p:tavLst>
                                    </p:anim>
                                    <p:anim calcmode="lin" valueType="num">
                                      <p:cBhvr>
                                        <p:cTn id="47" dur="500" fill="hold"/>
                                        <p:tgtEl>
                                          <p:spTgt spid="9"/>
                                        </p:tgtEl>
                                        <p:attrNameLst>
                                          <p:attrName>ppt_h</p:attrName>
                                        </p:attrNameLst>
                                      </p:cBhvr>
                                      <p:tavLst>
                                        <p:tav tm="0">
                                          <p:val>
                                            <p:fltVal val="0"/>
                                          </p:val>
                                        </p:tav>
                                        <p:tav tm="100000">
                                          <p:val>
                                            <p:strVal val="#ppt_h"/>
                                          </p:val>
                                        </p:tav>
                                      </p:tavLst>
                                    </p:anim>
                                    <p:animEffect transition="in" filter="fade">
                                      <p:cBhvr>
                                        <p:cTn id="48" dur="500"/>
                                        <p:tgtEl>
                                          <p:spTgt spid="9"/>
                                        </p:tgtEl>
                                      </p:cBhvr>
                                    </p:animEffect>
                                  </p:childTnLst>
                                </p:cTn>
                              </p:par>
                            </p:childTnLst>
                          </p:cTn>
                        </p:par>
                      </p:childTnLst>
                    </p:cTn>
                  </p:par>
                  <p:par>
                    <p:cTn id="49" fill="hold">
                      <p:stCondLst>
                        <p:cond delay="indefinite"/>
                      </p:stCondLst>
                      <p:childTnLst>
                        <p:par>
                          <p:cTn id="50" fill="hold">
                            <p:stCondLst>
                              <p:cond delay="0"/>
                            </p:stCondLst>
                            <p:childTnLst>
                              <p:par>
                                <p:cTn id="51" presetID="26"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down)">
                                      <p:cBhvr>
                                        <p:cTn id="53" dur="580">
                                          <p:stCondLst>
                                            <p:cond delay="0"/>
                                          </p:stCondLst>
                                        </p:cTn>
                                        <p:tgtEl>
                                          <p:spTgt spid="10"/>
                                        </p:tgtEl>
                                      </p:cBhvr>
                                    </p:animEffect>
                                    <p:anim calcmode="lin" valueType="num">
                                      <p:cBhvr>
                                        <p:cTn id="5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59" dur="26">
                                          <p:stCondLst>
                                            <p:cond delay="650"/>
                                          </p:stCondLst>
                                        </p:cTn>
                                        <p:tgtEl>
                                          <p:spTgt spid="10"/>
                                        </p:tgtEl>
                                      </p:cBhvr>
                                      <p:to x="100000" y="60000"/>
                                    </p:animScale>
                                    <p:animScale>
                                      <p:cBhvr>
                                        <p:cTn id="60" dur="166" decel="50000">
                                          <p:stCondLst>
                                            <p:cond delay="676"/>
                                          </p:stCondLst>
                                        </p:cTn>
                                        <p:tgtEl>
                                          <p:spTgt spid="10"/>
                                        </p:tgtEl>
                                      </p:cBhvr>
                                      <p:to x="100000" y="100000"/>
                                    </p:animScale>
                                    <p:animScale>
                                      <p:cBhvr>
                                        <p:cTn id="61" dur="26">
                                          <p:stCondLst>
                                            <p:cond delay="1312"/>
                                          </p:stCondLst>
                                        </p:cTn>
                                        <p:tgtEl>
                                          <p:spTgt spid="10"/>
                                        </p:tgtEl>
                                      </p:cBhvr>
                                      <p:to x="100000" y="80000"/>
                                    </p:animScale>
                                    <p:animScale>
                                      <p:cBhvr>
                                        <p:cTn id="62" dur="166" decel="50000">
                                          <p:stCondLst>
                                            <p:cond delay="1338"/>
                                          </p:stCondLst>
                                        </p:cTn>
                                        <p:tgtEl>
                                          <p:spTgt spid="10"/>
                                        </p:tgtEl>
                                      </p:cBhvr>
                                      <p:to x="100000" y="100000"/>
                                    </p:animScale>
                                    <p:animScale>
                                      <p:cBhvr>
                                        <p:cTn id="63" dur="26">
                                          <p:stCondLst>
                                            <p:cond delay="1642"/>
                                          </p:stCondLst>
                                        </p:cTn>
                                        <p:tgtEl>
                                          <p:spTgt spid="10"/>
                                        </p:tgtEl>
                                      </p:cBhvr>
                                      <p:to x="100000" y="90000"/>
                                    </p:animScale>
                                    <p:animScale>
                                      <p:cBhvr>
                                        <p:cTn id="64" dur="166" decel="50000">
                                          <p:stCondLst>
                                            <p:cond delay="1668"/>
                                          </p:stCondLst>
                                        </p:cTn>
                                        <p:tgtEl>
                                          <p:spTgt spid="10"/>
                                        </p:tgtEl>
                                      </p:cBhvr>
                                      <p:to x="100000" y="100000"/>
                                    </p:animScale>
                                    <p:animScale>
                                      <p:cBhvr>
                                        <p:cTn id="65" dur="26">
                                          <p:stCondLst>
                                            <p:cond delay="1808"/>
                                          </p:stCondLst>
                                        </p:cTn>
                                        <p:tgtEl>
                                          <p:spTgt spid="10"/>
                                        </p:tgtEl>
                                      </p:cBhvr>
                                      <p:to x="100000" y="95000"/>
                                    </p:animScale>
                                    <p:animScale>
                                      <p:cBhvr>
                                        <p:cTn id="66" dur="166" decel="50000">
                                          <p:stCondLst>
                                            <p:cond delay="1834"/>
                                          </p:stCondLst>
                                        </p:cTn>
                                        <p:tgtEl>
                                          <p:spTgt spid="10"/>
                                        </p:tgtEl>
                                      </p:cBhvr>
                                      <p:to x="100000" y="100000"/>
                                    </p:animScale>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nodeType="clickEffect">
                                  <p:stCondLst>
                                    <p:cond delay="0"/>
                                  </p:stCondLst>
                                  <p:childTnLst>
                                    <p:set>
                                      <p:cBhvr>
                                        <p:cTn id="70" dur="1" fill="hold">
                                          <p:stCondLst>
                                            <p:cond delay="0"/>
                                          </p:stCondLst>
                                        </p:cTn>
                                        <p:tgtEl>
                                          <p:spTgt spid="8"/>
                                        </p:tgtEl>
                                        <p:attrNameLst>
                                          <p:attrName>style.visibility</p:attrName>
                                        </p:attrNameLst>
                                      </p:cBhvr>
                                      <p:to>
                                        <p:strVal val="visible"/>
                                      </p:to>
                                    </p:set>
                                    <p:anim calcmode="lin" valueType="num">
                                      <p:cBhvr>
                                        <p:cTn id="71" dur="1000" fill="hold"/>
                                        <p:tgtEl>
                                          <p:spTgt spid="8"/>
                                        </p:tgtEl>
                                        <p:attrNameLst>
                                          <p:attrName>ppt_w</p:attrName>
                                        </p:attrNameLst>
                                      </p:cBhvr>
                                      <p:tavLst>
                                        <p:tav tm="0">
                                          <p:val>
                                            <p:fltVal val="0"/>
                                          </p:val>
                                        </p:tav>
                                        <p:tav tm="100000">
                                          <p:val>
                                            <p:strVal val="#ppt_w"/>
                                          </p:val>
                                        </p:tav>
                                      </p:tavLst>
                                    </p:anim>
                                    <p:anim calcmode="lin" valueType="num">
                                      <p:cBhvr>
                                        <p:cTn id="72" dur="1000" fill="hold"/>
                                        <p:tgtEl>
                                          <p:spTgt spid="8"/>
                                        </p:tgtEl>
                                        <p:attrNameLst>
                                          <p:attrName>ppt_h</p:attrName>
                                        </p:attrNameLst>
                                      </p:cBhvr>
                                      <p:tavLst>
                                        <p:tav tm="0">
                                          <p:val>
                                            <p:fltVal val="0"/>
                                          </p:val>
                                        </p:tav>
                                        <p:tav tm="100000">
                                          <p:val>
                                            <p:strVal val="#ppt_h"/>
                                          </p:val>
                                        </p:tav>
                                      </p:tavLst>
                                    </p:anim>
                                    <p:anim calcmode="lin" valueType="num">
                                      <p:cBhvr>
                                        <p:cTn id="73" dur="1000" fill="hold"/>
                                        <p:tgtEl>
                                          <p:spTgt spid="8"/>
                                        </p:tgtEl>
                                        <p:attrNameLst>
                                          <p:attrName>style.rotation</p:attrName>
                                        </p:attrNameLst>
                                      </p:cBhvr>
                                      <p:tavLst>
                                        <p:tav tm="0">
                                          <p:val>
                                            <p:fltVal val="90"/>
                                          </p:val>
                                        </p:tav>
                                        <p:tav tm="100000">
                                          <p:val>
                                            <p:fltVal val="0"/>
                                          </p:val>
                                        </p:tav>
                                      </p:tavLst>
                                    </p:anim>
                                    <p:animEffect transition="in" filter="fade">
                                      <p:cBhvr>
                                        <p:cTn id="7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LASER FOCUS CHARACTER ANALYSIS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smtClean="0">
                <a:latin typeface="Arial Black" panose="020B0A04020102020204" pitchFamily="34" charset="0"/>
              </a:rPr>
              <a:t>Now let’s look at some examples</a:t>
            </a:r>
          </a:p>
          <a:p>
            <a:pPr marL="0" indent="0">
              <a:buNone/>
            </a:pPr>
            <a:endParaRPr lang="en-US" dirty="0">
              <a:latin typeface="Arial Black" panose="020B0A04020102020204" pitchFamily="34" charset="0"/>
            </a:endParaRPr>
          </a:p>
          <a:p>
            <a:pPr marL="0" indent="0" algn="ctr">
              <a:buNone/>
            </a:pPr>
            <a:r>
              <a:rPr lang="en-US" sz="6000" dirty="0" smtClean="0">
                <a:latin typeface="Arial Black" panose="020B0A04020102020204" pitchFamily="34" charset="0"/>
              </a:rPr>
              <a:t>of what was expected!</a:t>
            </a:r>
            <a:endParaRPr lang="en-US" sz="6000" dirty="0">
              <a:latin typeface="Arial Black" panose="020B0A04020102020204" pitchFamily="34" charset="0"/>
            </a:endParaRPr>
          </a:p>
        </p:txBody>
      </p:sp>
    </p:spTree>
    <p:extLst>
      <p:ext uri="{BB962C8B-B14F-4D97-AF65-F5344CB8AC3E}">
        <p14:creationId xmlns:p14="http://schemas.microsoft.com/office/powerpoint/2010/main" val="3916657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916115" cy="399153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6358" y="2885521"/>
            <a:ext cx="6925642" cy="3972479"/>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2874953"/>
            <a:ext cx="7124700" cy="4111913"/>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2205" y="283235"/>
            <a:ext cx="6906589" cy="3953427"/>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8178" y="1191425"/>
            <a:ext cx="7793521" cy="4438125"/>
          </a:xfrm>
          <a:prstGeom prst="rect">
            <a:avLst/>
          </a:prstGeom>
        </p:spPr>
      </p:pic>
    </p:spTree>
    <p:extLst>
      <p:ext uri="{BB962C8B-B14F-4D97-AF65-F5344CB8AC3E}">
        <p14:creationId xmlns:p14="http://schemas.microsoft.com/office/powerpoint/2010/main" val="2771081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ircle(in)">
                                      <p:cBhvr>
                                        <p:cTn id="15" dur="20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45"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2000"/>
                                        <p:tgtEl>
                                          <p:spTgt spid="10"/>
                                        </p:tgtEl>
                                      </p:cBhvr>
                                    </p:animEffect>
                                    <p:anim calcmode="lin" valueType="num">
                                      <p:cBhvr>
                                        <p:cTn id="21" dur="2000" fill="hold"/>
                                        <p:tgtEl>
                                          <p:spTgt spid="10"/>
                                        </p:tgtEl>
                                        <p:attrNameLst>
                                          <p:attrName>ppt_w</p:attrName>
                                        </p:attrNameLst>
                                      </p:cBhvr>
                                      <p:tavLst>
                                        <p:tav tm="0" fmla="#ppt_w*sin(2.5*pi*$)">
                                          <p:val>
                                            <p:fltVal val="0"/>
                                          </p:val>
                                        </p:tav>
                                        <p:tav tm="100000">
                                          <p:val>
                                            <p:fltVal val="1"/>
                                          </p:val>
                                        </p:tav>
                                      </p:tavLst>
                                    </p:anim>
                                    <p:anim calcmode="lin" valueType="num">
                                      <p:cBhvr>
                                        <p:cTn id="22"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6"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80">
                                          <p:stCondLst>
                                            <p:cond delay="0"/>
                                          </p:stCondLst>
                                        </p:cTn>
                                        <p:tgtEl>
                                          <p:spTgt spid="9"/>
                                        </p:tgtEl>
                                      </p:cBhvr>
                                    </p:animEffect>
                                    <p:anim calcmode="lin" valueType="num">
                                      <p:cBhvr>
                                        <p:cTn id="3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8" dur="26">
                                          <p:stCondLst>
                                            <p:cond delay="650"/>
                                          </p:stCondLst>
                                        </p:cTn>
                                        <p:tgtEl>
                                          <p:spTgt spid="9"/>
                                        </p:tgtEl>
                                      </p:cBhvr>
                                      <p:to x="100000" y="60000"/>
                                    </p:animScale>
                                    <p:animScale>
                                      <p:cBhvr>
                                        <p:cTn id="39" dur="166" decel="50000">
                                          <p:stCondLst>
                                            <p:cond delay="676"/>
                                          </p:stCondLst>
                                        </p:cTn>
                                        <p:tgtEl>
                                          <p:spTgt spid="9"/>
                                        </p:tgtEl>
                                      </p:cBhvr>
                                      <p:to x="100000" y="100000"/>
                                    </p:animScale>
                                    <p:animScale>
                                      <p:cBhvr>
                                        <p:cTn id="40" dur="26">
                                          <p:stCondLst>
                                            <p:cond delay="1312"/>
                                          </p:stCondLst>
                                        </p:cTn>
                                        <p:tgtEl>
                                          <p:spTgt spid="9"/>
                                        </p:tgtEl>
                                      </p:cBhvr>
                                      <p:to x="100000" y="80000"/>
                                    </p:animScale>
                                    <p:animScale>
                                      <p:cBhvr>
                                        <p:cTn id="41" dur="166" decel="50000">
                                          <p:stCondLst>
                                            <p:cond delay="1338"/>
                                          </p:stCondLst>
                                        </p:cTn>
                                        <p:tgtEl>
                                          <p:spTgt spid="9"/>
                                        </p:tgtEl>
                                      </p:cBhvr>
                                      <p:to x="100000" y="100000"/>
                                    </p:animScale>
                                    <p:animScale>
                                      <p:cBhvr>
                                        <p:cTn id="42" dur="26">
                                          <p:stCondLst>
                                            <p:cond delay="1642"/>
                                          </p:stCondLst>
                                        </p:cTn>
                                        <p:tgtEl>
                                          <p:spTgt spid="9"/>
                                        </p:tgtEl>
                                      </p:cBhvr>
                                      <p:to x="100000" y="90000"/>
                                    </p:animScale>
                                    <p:animScale>
                                      <p:cBhvr>
                                        <p:cTn id="43" dur="166" decel="50000">
                                          <p:stCondLst>
                                            <p:cond delay="1668"/>
                                          </p:stCondLst>
                                        </p:cTn>
                                        <p:tgtEl>
                                          <p:spTgt spid="9"/>
                                        </p:tgtEl>
                                      </p:cBhvr>
                                      <p:to x="100000" y="100000"/>
                                    </p:animScale>
                                    <p:animScale>
                                      <p:cBhvr>
                                        <p:cTn id="44" dur="26">
                                          <p:stCondLst>
                                            <p:cond delay="1808"/>
                                          </p:stCondLst>
                                        </p:cTn>
                                        <p:tgtEl>
                                          <p:spTgt spid="9"/>
                                        </p:tgtEl>
                                      </p:cBhvr>
                                      <p:to x="100000" y="95000"/>
                                    </p:animScale>
                                    <p:animScale>
                                      <p:cBhvr>
                                        <p:cTn id="45"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LASER FOCUS CHARACTER ANALYSIS</a:t>
            </a:r>
            <a:endParaRPr lang="en-US" dirty="0">
              <a:latin typeface="Arial Black" panose="020B0A04020102020204" pitchFamily="34" charset="0"/>
            </a:endParaRPr>
          </a:p>
        </p:txBody>
      </p:sp>
      <p:sp>
        <p:nvSpPr>
          <p:cNvPr id="3" name="Content Placeholder 2"/>
          <p:cNvSpPr>
            <a:spLocks noGrp="1"/>
          </p:cNvSpPr>
          <p:nvPr>
            <p:ph idx="1"/>
          </p:nvPr>
        </p:nvSpPr>
        <p:spPr>
          <a:xfrm>
            <a:off x="393700" y="1825624"/>
            <a:ext cx="11506200" cy="4740275"/>
          </a:xfrm>
        </p:spPr>
        <p:txBody>
          <a:bodyPr/>
          <a:lstStyle/>
          <a:p>
            <a:r>
              <a:rPr lang="en-US" dirty="0" smtClean="0">
                <a:latin typeface="Arial Black" panose="020B0A04020102020204" pitchFamily="34" charset="0"/>
              </a:rPr>
              <a:t>If you NEVER TURNED IT IN… </a:t>
            </a:r>
          </a:p>
          <a:p>
            <a:pPr lvl="1"/>
            <a:r>
              <a:rPr lang="en-US" dirty="0" smtClean="0">
                <a:latin typeface="Arial Black" panose="020B0A04020102020204" pitchFamily="34" charset="0"/>
              </a:rPr>
              <a:t>Now you know exactly what it should look like.</a:t>
            </a:r>
          </a:p>
          <a:p>
            <a:pPr lvl="1"/>
            <a:r>
              <a:rPr lang="en-US" dirty="0" smtClean="0">
                <a:latin typeface="Arial Black" panose="020B0A04020102020204" pitchFamily="34" charset="0"/>
              </a:rPr>
              <a:t>Turn it in and make sure it’s right!</a:t>
            </a:r>
          </a:p>
          <a:p>
            <a:pPr lvl="1"/>
            <a:r>
              <a:rPr lang="en-US" dirty="0" smtClean="0">
                <a:latin typeface="Arial Black" panose="020B0A04020102020204" pitchFamily="34" charset="0"/>
              </a:rPr>
              <a:t>Yes, you still lose some points for lateness.</a:t>
            </a:r>
          </a:p>
          <a:p>
            <a:r>
              <a:rPr lang="en-US" dirty="0" smtClean="0">
                <a:latin typeface="Arial Black" panose="020B0A04020102020204" pitchFamily="34" charset="0"/>
              </a:rPr>
              <a:t>If you turned it in and got a score you are not happy with…</a:t>
            </a:r>
          </a:p>
          <a:p>
            <a:pPr lvl="1"/>
            <a:r>
              <a:rPr lang="en-US" dirty="0" smtClean="0">
                <a:latin typeface="Arial Black" panose="020B0A04020102020204" pitchFamily="34" charset="0"/>
              </a:rPr>
              <a:t>You have ONE SHOT to re-do it and make additions/corrections/changes.</a:t>
            </a:r>
          </a:p>
          <a:p>
            <a:pPr lvl="1"/>
            <a:r>
              <a:rPr lang="en-US" dirty="0" smtClean="0">
                <a:latin typeface="Arial Black" panose="020B0A04020102020204" pitchFamily="34" charset="0"/>
              </a:rPr>
              <a:t>You have until the end of class tomorrow to resubmit it.</a:t>
            </a:r>
          </a:p>
          <a:p>
            <a:r>
              <a:rPr lang="en-US" dirty="0" smtClean="0">
                <a:latin typeface="Arial Black" panose="020B0A04020102020204" pitchFamily="34" charset="0"/>
              </a:rPr>
              <a:t>If you did it right the first time…</a:t>
            </a:r>
          </a:p>
          <a:p>
            <a:pPr lvl="1"/>
            <a:r>
              <a:rPr lang="en-US" dirty="0" smtClean="0">
                <a:latin typeface="Arial Black" panose="020B0A04020102020204" pitchFamily="34" charset="0"/>
              </a:rPr>
              <a:t>Work on Chapter Questions or study vocab.</a:t>
            </a:r>
            <a:endParaRPr lang="en-US" dirty="0">
              <a:latin typeface="Arial Black" panose="020B0A04020102020204" pitchFamily="34" charset="0"/>
            </a:endParaRPr>
          </a:p>
        </p:txBody>
      </p:sp>
    </p:spTree>
    <p:extLst>
      <p:ext uri="{BB962C8B-B14F-4D97-AF65-F5344CB8AC3E}">
        <p14:creationId xmlns:p14="http://schemas.microsoft.com/office/powerpoint/2010/main" val="3760453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4AC29-4097-427C-B294-D6BA092CE1AB}"/>
              </a:ext>
            </a:extLst>
          </p:cNvPr>
          <p:cNvSpPr>
            <a:spLocks noGrp="1"/>
          </p:cNvSpPr>
          <p:nvPr>
            <p:ph type="title"/>
          </p:nvPr>
        </p:nvSpPr>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a16="http://schemas.microsoft.com/office/drawing/2014/main" xmlns="" id="{F788D146-7D7D-4354-AF51-BD5ADF1936D5}"/>
              </a:ext>
            </a:extLst>
          </p:cNvPr>
          <p:cNvSpPr>
            <a:spLocks noGrp="1"/>
          </p:cNvSpPr>
          <p:nvPr>
            <p:ph idx="1"/>
          </p:nvPr>
        </p:nvSpPr>
        <p:spPr/>
        <p:txBody>
          <a:bodyPr>
            <a:normAutofit fontScale="92500" lnSpcReduction="20000"/>
          </a:bodyPr>
          <a:lstStyle/>
          <a:p>
            <a:pPr marL="0" indent="0" algn="ctr">
              <a:buNone/>
            </a:pPr>
            <a:r>
              <a:rPr lang="en-US" sz="4000" dirty="0" smtClean="0">
                <a:latin typeface="Arial Black" panose="020B0A04020102020204" pitchFamily="34" charset="0"/>
              </a:rPr>
              <a:t>Vocab slides for </a:t>
            </a:r>
            <a:r>
              <a:rPr lang="en-US" sz="4000" dirty="0" err="1" smtClean="0">
                <a:latin typeface="Arial Black" panose="020B0A04020102020204" pitchFamily="34" charset="0"/>
              </a:rPr>
              <a:t>Ch</a:t>
            </a:r>
            <a:r>
              <a:rPr lang="en-US" sz="4000" dirty="0" smtClean="0">
                <a:latin typeface="Arial Black" panose="020B0A04020102020204" pitchFamily="34" charset="0"/>
              </a:rPr>
              <a:t> 16-23 DUE TOMORROW! </a:t>
            </a:r>
          </a:p>
          <a:p>
            <a:pPr marL="0" indent="0" algn="ctr">
              <a:buNone/>
            </a:pPr>
            <a:r>
              <a:rPr lang="en-US" sz="4000" dirty="0" smtClean="0">
                <a:latin typeface="Arial Black" panose="020B0A04020102020204" pitchFamily="34" charset="0"/>
              </a:rPr>
              <a:t>There will be a QUIZ on vocab Friday!</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Answer the questions for Chapters </a:t>
            </a:r>
          </a:p>
          <a:p>
            <a:pPr marL="0" indent="0" algn="ctr">
              <a:buNone/>
            </a:pPr>
            <a:r>
              <a:rPr lang="en-US" sz="4000" dirty="0" smtClean="0">
                <a:latin typeface="Arial Black" panose="020B0A04020102020204" pitchFamily="34" charset="0"/>
              </a:rPr>
              <a:t>12 - 15 in the Google Classroom Document “To Kill Questions Chapters 12-15”</a:t>
            </a:r>
          </a:p>
          <a:p>
            <a:pPr marL="0" indent="0" algn="ctr">
              <a:buNone/>
            </a:pPr>
            <a:r>
              <a:rPr lang="en-US" sz="4000" dirty="0" smtClean="0">
                <a:latin typeface="Arial Black" panose="020B0A04020102020204" pitchFamily="34" charset="0"/>
              </a:rPr>
              <a:t>DUE MONDAY 2/11 by 7:00 a.m.</a:t>
            </a:r>
            <a:endParaRPr lang="en-US" sz="4000" dirty="0">
              <a:latin typeface="Arial Black" panose="020B0A04020102020204" pitchFamily="34" charset="0"/>
            </a:endParaRPr>
          </a:p>
          <a:p>
            <a:pPr marL="457200" lvl="1" indent="0" algn="ctr">
              <a:buNone/>
            </a:pPr>
            <a:endParaRPr lang="en-US" sz="4800" dirty="0" smtClean="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2349647146"/>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Why did Jem disobey Atticus in front of the jail?</a:t>
            </a:r>
          </a:p>
          <a:p>
            <a:pPr marL="0" indent="0" algn="ctr">
              <a:buNone/>
            </a:pPr>
            <a:r>
              <a:rPr lang="en-US" sz="3200" dirty="0" smtClean="0">
                <a:latin typeface="Arial Black" panose="020B0A04020102020204" pitchFamily="34" charset="0"/>
              </a:rPr>
              <a:t>What was he trying to do?</a:t>
            </a:r>
          </a:p>
          <a:p>
            <a:pPr marL="0" indent="0" algn="ctr">
              <a:buNone/>
            </a:pPr>
            <a:r>
              <a:rPr lang="en-US" sz="3200" dirty="0" smtClean="0">
                <a:latin typeface="Arial Black" panose="020B0A04020102020204" pitchFamily="34" charset="0"/>
              </a:rPr>
              <a:t>How did it change the way this scene played out?</a:t>
            </a:r>
            <a:endParaRPr lang="en-US" sz="3200" dirty="0">
              <a:latin typeface="Arial Black" panose="020B0A04020102020204" pitchFamily="34" charset="0"/>
            </a:endParaRPr>
          </a:p>
          <a:p>
            <a:pPr marL="0" indent="0" algn="ctr">
              <a:buNone/>
            </a:pPr>
            <a:endParaRPr lang="en-US" sz="3200" dirty="0">
              <a:latin typeface="Arial Black" panose="020B0A04020102020204" pitchFamily="34" charset="0"/>
            </a:endParaRPr>
          </a:p>
          <a:p>
            <a:pPr marL="0" indent="0" algn="ctr">
              <a:buNone/>
            </a:pPr>
            <a:endParaRPr lang="en-US" sz="3200" dirty="0" smtClean="0">
              <a:latin typeface="Arial Black" panose="020B0A04020102020204" pitchFamily="34" charset="0"/>
            </a:endParaRPr>
          </a:p>
        </p:txBody>
      </p:sp>
      <p:sp>
        <p:nvSpPr>
          <p:cNvPr id="9" name="TextBox 8"/>
          <p:cNvSpPr txBox="1"/>
          <p:nvPr/>
        </p:nvSpPr>
        <p:spPr>
          <a:xfrm>
            <a:off x="10095978" y="423032"/>
            <a:ext cx="928459" cy="369332"/>
          </a:xfrm>
          <a:prstGeom prst="rect">
            <a:avLst/>
          </a:prstGeom>
          <a:noFill/>
        </p:spPr>
        <p:txBody>
          <a:bodyPr wrap="none" rtlCol="0">
            <a:spAutoFit/>
          </a:bodyPr>
          <a:lstStyle/>
          <a:p>
            <a:r>
              <a:rPr lang="en-US" dirty="0" smtClean="0">
                <a:latin typeface="Arial Black" panose="020B0A04020102020204" pitchFamily="34" charset="0"/>
              </a:rPr>
              <a:t>2/7/19</a:t>
            </a:r>
            <a:endParaRPr lang="en-US" dirty="0">
              <a:latin typeface="Arial Black" panose="020B0A04020102020204" pitchFamily="34" charset="0"/>
            </a:endParaRPr>
          </a:p>
        </p:txBody>
      </p:sp>
    </p:spTree>
    <p:extLst>
      <p:ext uri="{BB962C8B-B14F-4D97-AF65-F5344CB8AC3E}">
        <p14:creationId xmlns:p14="http://schemas.microsoft.com/office/powerpoint/2010/main" val="670730192"/>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2726" y="2522404"/>
            <a:ext cx="10515600" cy="812322"/>
          </a:xfrm>
        </p:spPr>
        <p:txBody>
          <a:bodyPr>
            <a:normAutofit fontScale="90000"/>
          </a:bodyPr>
          <a:lstStyle/>
          <a:p>
            <a:pPr algn="ctr"/>
            <a:r>
              <a:rPr lang="en-US" b="1" dirty="0" smtClean="0">
                <a:latin typeface="Arial Black" panose="020B0A04020102020204" pitchFamily="34" charset="0"/>
              </a:rPr>
              <a:t>No Start-Up Today</a:t>
            </a:r>
            <a:br>
              <a:rPr lang="en-US" b="1" dirty="0" smtClean="0">
                <a:latin typeface="Arial Black" panose="020B0A04020102020204" pitchFamily="34" charset="0"/>
              </a:rPr>
            </a:br>
            <a:r>
              <a:rPr lang="en-US" b="1" dirty="0">
                <a:latin typeface="Arial Black" panose="020B0A04020102020204" pitchFamily="34" charset="0"/>
              </a:rPr>
              <a:t/>
            </a:r>
            <a:br>
              <a:rPr lang="en-US" b="1" dirty="0">
                <a:latin typeface="Arial Black" panose="020B0A04020102020204" pitchFamily="34" charset="0"/>
              </a:rPr>
            </a:br>
            <a:r>
              <a:rPr lang="en-US" b="1" dirty="0" smtClean="0">
                <a:latin typeface="Arial Black" panose="020B0A04020102020204" pitchFamily="34" charset="0"/>
              </a:rPr>
              <a:t/>
            </a:r>
            <a:br>
              <a:rPr lang="en-US" b="1" dirty="0" smtClean="0">
                <a:latin typeface="Arial Black" panose="020B0A04020102020204" pitchFamily="34" charset="0"/>
              </a:rPr>
            </a:br>
            <a:r>
              <a:rPr lang="en-US" b="1" dirty="0" smtClean="0">
                <a:latin typeface="Arial Black" panose="020B0A04020102020204" pitchFamily="34" charset="0"/>
              </a:rPr>
              <a:t>It is a QUIZ DAY!</a:t>
            </a:r>
            <a:br>
              <a:rPr lang="en-US" b="1" dirty="0" smtClean="0">
                <a:latin typeface="Arial Black" panose="020B0A04020102020204" pitchFamily="34" charset="0"/>
              </a:rPr>
            </a:br>
            <a:r>
              <a:rPr lang="en-US" b="1" dirty="0">
                <a:latin typeface="Arial Black" panose="020B0A04020102020204" pitchFamily="34" charset="0"/>
              </a:rPr>
              <a:t/>
            </a:r>
            <a:br>
              <a:rPr lang="en-US" b="1" dirty="0">
                <a:latin typeface="Arial Black" panose="020B0A04020102020204" pitchFamily="34" charset="0"/>
              </a:rPr>
            </a:br>
            <a:r>
              <a:rPr lang="en-US" b="1" dirty="0">
                <a:latin typeface="Arial Black" panose="020B0A04020102020204" pitchFamily="34" charset="0"/>
              </a:rPr>
              <a:t/>
            </a:r>
            <a:br>
              <a:rPr lang="en-US" b="1" dirty="0">
                <a:latin typeface="Arial Black" panose="020B0A04020102020204" pitchFamily="34" charset="0"/>
              </a:rPr>
            </a:br>
            <a:endParaRPr lang="en-US" b="1" dirty="0">
              <a:latin typeface="Arial Black" panose="020B0A04020102020204" pitchFamily="34" charset="0"/>
            </a:endParaRPr>
          </a:p>
        </p:txBody>
      </p:sp>
      <p:sp>
        <p:nvSpPr>
          <p:cNvPr id="9" name="TextBox 8"/>
          <p:cNvSpPr txBox="1"/>
          <p:nvPr/>
        </p:nvSpPr>
        <p:spPr>
          <a:xfrm>
            <a:off x="10095978" y="423032"/>
            <a:ext cx="928459" cy="369332"/>
          </a:xfrm>
          <a:prstGeom prst="rect">
            <a:avLst/>
          </a:prstGeom>
          <a:noFill/>
        </p:spPr>
        <p:txBody>
          <a:bodyPr wrap="none" rtlCol="0">
            <a:spAutoFit/>
          </a:bodyPr>
          <a:lstStyle/>
          <a:p>
            <a:r>
              <a:rPr lang="en-US" dirty="0" smtClean="0">
                <a:latin typeface="Arial Black" panose="020B0A04020102020204" pitchFamily="34" charset="0"/>
              </a:rPr>
              <a:t>2/8/19</a:t>
            </a:r>
            <a:endParaRPr lang="en-US" dirty="0">
              <a:latin typeface="Arial Black" panose="020B0A04020102020204" pitchFamily="34" charset="0"/>
            </a:endParaRPr>
          </a:p>
        </p:txBody>
      </p:sp>
    </p:spTree>
    <p:extLst>
      <p:ext uri="{BB962C8B-B14F-4D97-AF65-F5344CB8AC3E}">
        <p14:creationId xmlns:p14="http://schemas.microsoft.com/office/powerpoint/2010/main" val="783760959"/>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6026" y="423032"/>
            <a:ext cx="10515600" cy="5907505"/>
          </a:xfrm>
        </p:spPr>
        <p:txBody>
          <a:bodyPr>
            <a:noAutofit/>
          </a:bodyPr>
          <a:lstStyle/>
          <a:p>
            <a:pPr algn="ctr"/>
            <a:r>
              <a:rPr lang="en-US" sz="3600" b="1" dirty="0" smtClean="0">
                <a:latin typeface="Arial Black" panose="020B0A04020102020204" pitchFamily="34" charset="0"/>
              </a:rPr>
              <a:t>NO Exit Ticket</a:t>
            </a:r>
            <a:br>
              <a:rPr lang="en-US" sz="3600" b="1" dirty="0" smtClean="0">
                <a:latin typeface="Arial Black" panose="020B0A04020102020204" pitchFamily="34" charset="0"/>
              </a:rPr>
            </a:br>
            <a:r>
              <a:rPr lang="en-US" sz="3600" b="1" dirty="0" smtClean="0">
                <a:latin typeface="Arial Black" panose="020B0A04020102020204" pitchFamily="34" charset="0"/>
              </a:rPr>
              <a:t>Today</a:t>
            </a:r>
            <a:br>
              <a:rPr lang="en-US" sz="3600" b="1" dirty="0" smtClean="0">
                <a:latin typeface="Arial Black" panose="020B0A04020102020204" pitchFamily="34" charset="0"/>
              </a:rPr>
            </a:br>
            <a:r>
              <a:rPr lang="en-US" sz="3600" b="1" dirty="0" smtClean="0">
                <a:latin typeface="Arial Black" panose="020B0A04020102020204" pitchFamily="34" charset="0"/>
              </a:rPr>
              <a:t/>
            </a:r>
            <a:br>
              <a:rPr lang="en-US" sz="3600" b="1" dirty="0" smtClean="0">
                <a:latin typeface="Arial Black" panose="020B0A04020102020204" pitchFamily="34" charset="0"/>
              </a:rPr>
            </a:br>
            <a:r>
              <a:rPr lang="en-US" sz="3600" b="1" dirty="0" smtClean="0">
                <a:latin typeface="Arial Black" panose="020B0A04020102020204" pitchFamily="34" charset="0"/>
              </a:rPr>
              <a:t>When you are finished with your </a:t>
            </a:r>
            <a:r>
              <a:rPr lang="en-US" sz="3600" b="1" dirty="0" err="1" smtClean="0">
                <a:latin typeface="Arial Black" panose="020B0A04020102020204" pitchFamily="34" charset="0"/>
              </a:rPr>
              <a:t>quizZES</a:t>
            </a:r>
            <a:r>
              <a:rPr lang="en-US" sz="3600" b="1" dirty="0" smtClean="0">
                <a:latin typeface="Arial Black" panose="020B0A04020102020204" pitchFamily="34" charset="0"/>
              </a:rPr>
              <a:t>, work on:</a:t>
            </a:r>
            <a:br>
              <a:rPr lang="en-US" sz="3600" b="1" dirty="0" smtClean="0">
                <a:latin typeface="Arial Black" panose="020B0A04020102020204" pitchFamily="34" charset="0"/>
              </a:rPr>
            </a:br>
            <a:r>
              <a:rPr lang="en-US" sz="3600" b="1" dirty="0" smtClean="0">
                <a:latin typeface="Arial Black" panose="020B0A04020102020204" pitchFamily="34" charset="0"/>
              </a:rPr>
              <a:t/>
            </a:r>
            <a:br>
              <a:rPr lang="en-US" sz="3600" b="1" dirty="0" smtClean="0">
                <a:latin typeface="Arial Black" panose="020B0A04020102020204" pitchFamily="34" charset="0"/>
              </a:rPr>
            </a:br>
            <a:r>
              <a:rPr lang="en-US" sz="3600" b="1" dirty="0" smtClean="0">
                <a:latin typeface="Arial Black" panose="020B0A04020102020204" pitchFamily="34" charset="0"/>
              </a:rPr>
              <a:t>- LASER Character Analysis – resubmit must be by the end of </a:t>
            </a:r>
            <a:r>
              <a:rPr lang="en-US" sz="3600" b="1" smtClean="0">
                <a:latin typeface="Arial Black" panose="020B0A04020102020204" pitchFamily="34" charset="0"/>
              </a:rPr>
              <a:t>the period</a:t>
            </a:r>
            <a:br>
              <a:rPr lang="en-US" sz="3600" b="1" smtClean="0">
                <a:latin typeface="Arial Black" panose="020B0A04020102020204" pitchFamily="34" charset="0"/>
              </a:rPr>
            </a:br>
            <a:r>
              <a:rPr lang="en-US" sz="3600" b="1" dirty="0" smtClean="0">
                <a:latin typeface="Arial Black" panose="020B0A04020102020204" pitchFamily="34" charset="0"/>
              </a:rPr>
              <a:t/>
            </a:r>
            <a:br>
              <a:rPr lang="en-US" sz="3600" b="1" dirty="0" smtClean="0">
                <a:latin typeface="Arial Black" panose="020B0A04020102020204" pitchFamily="34" charset="0"/>
              </a:rPr>
            </a:br>
            <a:r>
              <a:rPr lang="en-US" sz="3600" b="1" dirty="0" smtClean="0">
                <a:latin typeface="Arial Black" panose="020B0A04020102020204" pitchFamily="34" charset="0"/>
              </a:rPr>
              <a:t>- Chapter Questions </a:t>
            </a:r>
            <a:r>
              <a:rPr lang="en-US" sz="3600" b="1" smtClean="0">
                <a:latin typeface="Arial Black" panose="020B0A04020102020204" pitchFamily="34" charset="0"/>
              </a:rPr>
              <a:t>DUE MONDAY</a:t>
            </a:r>
            <a:br>
              <a:rPr lang="en-US" sz="3600" b="1" smtClean="0">
                <a:latin typeface="Arial Black" panose="020B0A04020102020204" pitchFamily="34" charset="0"/>
              </a:rPr>
            </a:br>
            <a:r>
              <a:rPr lang="en-US" sz="3600" b="1" dirty="0" smtClean="0">
                <a:latin typeface="Arial Black" panose="020B0A04020102020204" pitchFamily="34" charset="0"/>
              </a:rPr>
              <a:t/>
            </a:r>
            <a:br>
              <a:rPr lang="en-US" sz="3600" b="1" dirty="0" smtClean="0">
                <a:latin typeface="Arial Black" panose="020B0A04020102020204" pitchFamily="34" charset="0"/>
              </a:rPr>
            </a:br>
            <a:r>
              <a:rPr lang="en-US" sz="3600" b="1" dirty="0" smtClean="0">
                <a:latin typeface="Arial Black" panose="020B0A04020102020204" pitchFamily="34" charset="0"/>
              </a:rPr>
              <a:t>- Next week’s vocabulary – already in GC </a:t>
            </a:r>
            <a:br>
              <a:rPr lang="en-US" sz="3600" b="1" dirty="0" smtClean="0">
                <a:latin typeface="Arial Black" panose="020B0A04020102020204" pitchFamily="34" charset="0"/>
              </a:rPr>
            </a:br>
            <a:r>
              <a:rPr lang="en-US" sz="3600" b="1" dirty="0">
                <a:latin typeface="Arial Black" panose="020B0A04020102020204" pitchFamily="34" charset="0"/>
              </a:rPr>
              <a:t/>
            </a:r>
            <a:br>
              <a:rPr lang="en-US" sz="3600" b="1" dirty="0">
                <a:latin typeface="Arial Black" panose="020B0A04020102020204" pitchFamily="34" charset="0"/>
              </a:rPr>
            </a:br>
            <a:endParaRPr lang="en-US" sz="3600" b="1" dirty="0">
              <a:latin typeface="Arial Black" panose="020B0A04020102020204" pitchFamily="34" charset="0"/>
            </a:endParaRPr>
          </a:p>
        </p:txBody>
      </p:sp>
      <p:sp>
        <p:nvSpPr>
          <p:cNvPr id="9" name="TextBox 8"/>
          <p:cNvSpPr txBox="1"/>
          <p:nvPr/>
        </p:nvSpPr>
        <p:spPr>
          <a:xfrm>
            <a:off x="10095978" y="423032"/>
            <a:ext cx="992579" cy="369332"/>
          </a:xfrm>
          <a:prstGeom prst="rect">
            <a:avLst/>
          </a:prstGeom>
          <a:noFill/>
        </p:spPr>
        <p:txBody>
          <a:bodyPr wrap="none" rtlCol="0">
            <a:spAutoFit/>
          </a:bodyPr>
          <a:lstStyle/>
          <a:p>
            <a:r>
              <a:rPr lang="en-US" dirty="0" smtClean="0">
                <a:latin typeface="Arial Black" panose="020B0A04020102020204" pitchFamily="34" charset="0"/>
              </a:rPr>
              <a:t>2/8//19</a:t>
            </a:r>
            <a:endParaRPr lang="en-US" dirty="0">
              <a:latin typeface="Arial Black" panose="020B0A04020102020204" pitchFamily="34" charset="0"/>
            </a:endParaRPr>
          </a:p>
        </p:txBody>
      </p:sp>
    </p:spTree>
    <p:extLst>
      <p:ext uri="{BB962C8B-B14F-4D97-AF65-F5344CB8AC3E}">
        <p14:creationId xmlns:p14="http://schemas.microsoft.com/office/powerpoint/2010/main" val="108082066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2286000" y="304800"/>
            <a:ext cx="7772400" cy="1143000"/>
          </a:xfrm>
        </p:spPr>
        <p:txBody>
          <a:bodyPr>
            <a:normAutofit fontScale="90000"/>
          </a:bodyPr>
          <a:lstStyle/>
          <a:p>
            <a:pPr algn="ctr" eaLnBrk="1" hangingPunct="1">
              <a:defRPr/>
            </a:pPr>
            <a:r>
              <a:rPr lang="en-US" sz="5400" b="1" dirty="0">
                <a:latin typeface="Arial Black" panose="020B0A04020102020204" pitchFamily="34" charset="0"/>
              </a:rPr>
              <a:t>Harper Lee</a:t>
            </a:r>
            <a:r>
              <a:rPr lang="en-US" dirty="0">
                <a:latin typeface="Arial Black" panose="020B0A04020102020204" pitchFamily="34" charset="0"/>
              </a:rPr>
              <a:t> </a:t>
            </a:r>
            <a:r>
              <a:rPr lang="en-US" sz="4000" b="1" dirty="0">
                <a:latin typeface="Arial Black" panose="020B0A04020102020204" pitchFamily="34" charset="0"/>
              </a:rPr>
              <a:t>(1926-2016)</a:t>
            </a:r>
          </a:p>
        </p:txBody>
      </p:sp>
      <p:sp>
        <p:nvSpPr>
          <p:cNvPr id="48131" name="Rectangle 3"/>
          <p:cNvSpPr>
            <a:spLocks noGrp="1" noChangeArrowheads="1"/>
          </p:cNvSpPr>
          <p:nvPr>
            <p:ph type="body" sz="half" idx="1"/>
          </p:nvPr>
        </p:nvSpPr>
        <p:spPr>
          <a:xfrm>
            <a:off x="488515" y="1676400"/>
            <a:ext cx="7553195" cy="4495800"/>
          </a:xfrm>
        </p:spPr>
        <p:txBody>
          <a:bodyPr>
            <a:normAutofit/>
          </a:bodyPr>
          <a:lstStyle/>
          <a:p>
            <a:pPr eaLnBrk="1" hangingPunct="1">
              <a:lnSpc>
                <a:spcPct val="90000"/>
              </a:lnSpc>
            </a:pPr>
            <a:r>
              <a:rPr lang="en-US" altLang="en-US" dirty="0">
                <a:latin typeface="Arial Black" panose="020B0A04020102020204" pitchFamily="34" charset="0"/>
              </a:rPr>
              <a:t>To add to the complexity of the story, Harper Lee wrote it during a time of  even greater social turbulence in the United States.</a:t>
            </a:r>
          </a:p>
          <a:p>
            <a:pPr eaLnBrk="1" hangingPunct="1">
              <a:lnSpc>
                <a:spcPct val="90000"/>
              </a:lnSpc>
              <a:buFont typeface="Wingdings" panose="05000000000000000000" pitchFamily="2" charset="2"/>
              <a:buNone/>
            </a:pPr>
            <a:endParaRPr lang="en-US" altLang="en-US" dirty="0">
              <a:latin typeface="Arial Black" panose="020B0A04020102020204" pitchFamily="34" charset="0"/>
            </a:endParaRPr>
          </a:p>
          <a:p>
            <a:pPr eaLnBrk="1" hangingPunct="1">
              <a:lnSpc>
                <a:spcPct val="90000"/>
              </a:lnSpc>
            </a:pPr>
            <a:r>
              <a:rPr lang="en-US" altLang="en-US" dirty="0">
                <a:latin typeface="Arial Black" panose="020B0A04020102020204" pitchFamily="34" charset="0"/>
              </a:rPr>
              <a:t>In the 1950s the winds of change began to blow and Black Americans were no longer willing to be treated as lesser human beings.</a:t>
            </a:r>
          </a:p>
        </p:txBody>
      </p:sp>
      <p:pic>
        <p:nvPicPr>
          <p:cNvPr id="48134" name="Picture 6" descr="TNB Harper Lee 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6300" y="1447800"/>
            <a:ext cx="3124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944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8131">
                                            <p:txEl>
                                              <p:pRg st="2" end="2"/>
                                            </p:txEl>
                                          </p:spTgt>
                                        </p:tgtEl>
                                        <p:attrNameLst>
                                          <p:attrName>style.visibility</p:attrName>
                                        </p:attrNameLst>
                                      </p:cBhvr>
                                      <p:to>
                                        <p:strVal val="visible"/>
                                      </p:to>
                                    </p:set>
                                    <p:anim calcmode="lin" valueType="num">
                                      <p:cBhvr additive="base">
                                        <p:cTn id="13" dur="5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81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8134"/>
                                        </p:tgtEl>
                                        <p:attrNameLst>
                                          <p:attrName>style.visibility</p:attrName>
                                        </p:attrNameLst>
                                      </p:cBhvr>
                                      <p:to>
                                        <p:strVal val="visible"/>
                                      </p:to>
                                    </p:set>
                                    <p:anim calcmode="lin" valueType="num">
                                      <p:cBhvr additive="base">
                                        <p:cTn id="19" dur="500" fill="hold"/>
                                        <p:tgtEl>
                                          <p:spTgt spid="48134"/>
                                        </p:tgtEl>
                                        <p:attrNameLst>
                                          <p:attrName>ppt_x</p:attrName>
                                        </p:attrNameLst>
                                      </p:cBhvr>
                                      <p:tavLst>
                                        <p:tav tm="0">
                                          <p:val>
                                            <p:strVal val="#ppt_x"/>
                                          </p:val>
                                        </p:tav>
                                        <p:tav tm="100000">
                                          <p:val>
                                            <p:strVal val="#ppt_x"/>
                                          </p:val>
                                        </p:tav>
                                      </p:tavLst>
                                    </p:anim>
                                    <p:anim calcmode="lin" valueType="num">
                                      <p:cBhvr additive="base">
                                        <p:cTn id="20" dur="500" fill="hold"/>
                                        <p:tgtEl>
                                          <p:spTgt spid="48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smtClean="0">
                <a:latin typeface="Arial Black" panose="020B0A04020102020204" pitchFamily="34" charset="0"/>
              </a:rPr>
              <a:t>Start-Up</a:t>
            </a:r>
            <a:endParaRPr lang="en-US" b="1" dirty="0">
              <a:latin typeface="Arial Black" panose="020B0A04020102020204" pitchFamily="34" charset="0"/>
            </a:endParaRP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sz="6600" dirty="0" smtClean="0">
                <a:latin typeface="Arial Black" panose="020B0A04020102020204" pitchFamily="34" charset="0"/>
              </a:rPr>
              <a:t>NO START-UPS</a:t>
            </a:r>
          </a:p>
          <a:p>
            <a:pPr marL="0" indent="0" algn="ctr">
              <a:buNone/>
            </a:pPr>
            <a:r>
              <a:rPr lang="en-US" sz="6600" dirty="0" smtClean="0">
                <a:latin typeface="Arial Black" panose="020B0A04020102020204" pitchFamily="34" charset="0"/>
              </a:rPr>
              <a:t>OR</a:t>
            </a:r>
          </a:p>
          <a:p>
            <a:pPr marL="0" indent="0" algn="ctr">
              <a:buNone/>
            </a:pPr>
            <a:r>
              <a:rPr lang="en-US" sz="6600" dirty="0" smtClean="0">
                <a:latin typeface="Arial Black" panose="020B0A04020102020204" pitchFamily="34" charset="0"/>
              </a:rPr>
              <a:t>EXIT TICKETS</a:t>
            </a:r>
          </a:p>
          <a:p>
            <a:pPr marL="0" indent="0" algn="ctr">
              <a:buNone/>
            </a:pPr>
            <a:r>
              <a:rPr lang="en-US" sz="6600" dirty="0" smtClean="0">
                <a:latin typeface="Arial Black" panose="020B0A04020102020204" pitchFamily="34" charset="0"/>
              </a:rPr>
              <a:t>THIS WEEK!</a:t>
            </a:r>
            <a:endParaRPr lang="en-US" sz="6600" dirty="0">
              <a:latin typeface="Arial Black" panose="020B0A04020102020204" pitchFamily="34" charset="0"/>
            </a:endParaRPr>
          </a:p>
          <a:p>
            <a:pPr marL="0" indent="0" algn="ctr">
              <a:buNone/>
            </a:pPr>
            <a:endParaRPr lang="en-US" sz="2200" dirty="0" smtClean="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2/11/19</a:t>
            </a:r>
            <a:endParaRPr lang="en-US" dirty="0">
              <a:latin typeface="Arial Black" panose="020B0A04020102020204" pitchFamily="34" charset="0"/>
            </a:endParaRPr>
          </a:p>
        </p:txBody>
      </p:sp>
    </p:spTree>
    <p:extLst>
      <p:ext uri="{BB962C8B-B14F-4D97-AF65-F5344CB8AC3E}">
        <p14:creationId xmlns:p14="http://schemas.microsoft.com/office/powerpoint/2010/main" val="2609986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751485507"/>
      </p:ext>
    </p:extLst>
  </p:cSld>
  <p:clrMapOvr>
    <a:masterClrMapping/>
  </p:clrMapOvr>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FDABB1-3974-4A76-BCCB-4C68AC29195D}"/>
              </a:ext>
            </a:extLst>
          </p:cNvPr>
          <p:cNvSpPr>
            <a:spLocks noGrp="1"/>
          </p:cNvSpPr>
          <p:nvPr>
            <p:ph type="title"/>
          </p:nvPr>
        </p:nvSpPr>
        <p:spPr>
          <a:xfrm>
            <a:off x="838200" y="208716"/>
            <a:ext cx="10515600" cy="922254"/>
          </a:xfrm>
        </p:spPr>
        <p:txBody>
          <a:bodyPr/>
          <a:lstStyle/>
          <a:p>
            <a:pPr algn="ctr"/>
            <a:r>
              <a:rPr lang="en-US" dirty="0" smtClean="0">
                <a:latin typeface="Arial Black" panose="020B0A04020102020204" pitchFamily="34" charset="0"/>
              </a:rPr>
              <a:t>Small Group Read</a:t>
            </a:r>
            <a:r>
              <a:rPr lang="en-US" dirty="0">
                <a:latin typeface="Arial Black" panose="020B0A04020102020204" pitchFamily="34" charset="0"/>
              </a:rPr>
              <a:t>…</a:t>
            </a:r>
          </a:p>
        </p:txBody>
      </p:sp>
      <p:sp>
        <p:nvSpPr>
          <p:cNvPr id="3" name="Content Placeholder 2">
            <a:extLst>
              <a:ext uri="{FF2B5EF4-FFF2-40B4-BE49-F238E27FC236}">
                <a16:creationId xmlns="" xmlns:a16="http://schemas.microsoft.com/office/drawing/2014/main" id="{3AD59E01-0BE6-4099-B3B4-338C0F60FA5A}"/>
              </a:ext>
            </a:extLst>
          </p:cNvPr>
          <p:cNvSpPr>
            <a:spLocks noGrp="1"/>
          </p:cNvSpPr>
          <p:nvPr>
            <p:ph idx="1"/>
          </p:nvPr>
        </p:nvSpPr>
        <p:spPr>
          <a:xfrm>
            <a:off x="838200" y="1251284"/>
            <a:ext cx="10515600" cy="5366084"/>
          </a:xfrm>
        </p:spPr>
        <p:txBody>
          <a:bodyPr>
            <a:normAutofit lnSpcReduction="10000"/>
          </a:bodyPr>
          <a:lstStyle/>
          <a:p>
            <a:r>
              <a:rPr lang="en-US" sz="4000" dirty="0" smtClean="0">
                <a:latin typeface="Arial Black" panose="020B0A04020102020204" pitchFamily="34" charset="0"/>
              </a:rPr>
              <a:t>Today you will be doing a read around in your groups.</a:t>
            </a:r>
          </a:p>
          <a:p>
            <a:r>
              <a:rPr lang="en-US" sz="4000" dirty="0" smtClean="0">
                <a:latin typeface="Arial Black" panose="020B0A04020102020204" pitchFamily="34" charset="0"/>
              </a:rPr>
              <a:t>Each person must take a turn reading and read at least two paragraphs.</a:t>
            </a:r>
          </a:p>
          <a:p>
            <a:r>
              <a:rPr lang="en-US" sz="4000" dirty="0" smtClean="0">
                <a:latin typeface="Arial Black" panose="020B0A04020102020204" pitchFamily="34" charset="0"/>
              </a:rPr>
              <a:t>You are responsible for reading Chapter 16.</a:t>
            </a:r>
          </a:p>
          <a:p>
            <a:r>
              <a:rPr lang="en-US" sz="4000" dirty="0" smtClean="0">
                <a:latin typeface="Arial Black" panose="020B0A04020102020204" pitchFamily="34" charset="0"/>
              </a:rPr>
              <a:t>If your group does not finish the chapter, you are responsible for finishing Chapter 16.</a:t>
            </a:r>
          </a:p>
          <a:p>
            <a:pPr marL="0" indent="0">
              <a:buNone/>
            </a:pPr>
            <a:endParaRPr lang="en-US" dirty="0"/>
          </a:p>
        </p:txBody>
      </p:sp>
    </p:spTree>
    <p:extLst>
      <p:ext uri="{BB962C8B-B14F-4D97-AF65-F5344CB8AC3E}">
        <p14:creationId xmlns:p14="http://schemas.microsoft.com/office/powerpoint/2010/main" val="60626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FDABB1-3974-4A76-BCCB-4C68AC29195D}"/>
              </a:ext>
            </a:extLst>
          </p:cNvPr>
          <p:cNvSpPr>
            <a:spLocks noGrp="1"/>
          </p:cNvSpPr>
          <p:nvPr>
            <p:ph type="title"/>
          </p:nvPr>
        </p:nvSpPr>
        <p:spPr>
          <a:xfrm>
            <a:off x="838200" y="123826"/>
            <a:ext cx="10515600" cy="850064"/>
          </a:xfrm>
        </p:spPr>
        <p:txBody>
          <a:bodyPr/>
          <a:lstStyle/>
          <a:p>
            <a:pPr algn="ctr"/>
            <a:r>
              <a:rPr lang="en-US" dirty="0" smtClean="0">
                <a:latin typeface="Arial Black" panose="020B0A04020102020204" pitchFamily="34" charset="0"/>
              </a:rPr>
              <a:t>As You Read…</a:t>
            </a:r>
            <a:endParaRPr lang="en-US" dirty="0">
              <a:latin typeface="Arial Black" panose="020B0A04020102020204" pitchFamily="34" charset="0"/>
            </a:endParaRPr>
          </a:p>
        </p:txBody>
      </p:sp>
      <p:sp>
        <p:nvSpPr>
          <p:cNvPr id="3" name="Content Placeholder 2">
            <a:extLst>
              <a:ext uri="{FF2B5EF4-FFF2-40B4-BE49-F238E27FC236}">
                <a16:creationId xmlns:a16="http://schemas.microsoft.com/office/drawing/2014/main" xmlns="" id="{3AD59E01-0BE6-4099-B3B4-338C0F60FA5A}"/>
              </a:ext>
            </a:extLst>
          </p:cNvPr>
          <p:cNvSpPr>
            <a:spLocks noGrp="1"/>
          </p:cNvSpPr>
          <p:nvPr>
            <p:ph idx="1"/>
          </p:nvPr>
        </p:nvSpPr>
        <p:spPr>
          <a:xfrm>
            <a:off x="838200" y="884990"/>
            <a:ext cx="10515600" cy="5329989"/>
          </a:xfrm>
        </p:spPr>
        <p:txBody>
          <a:bodyPr>
            <a:normAutofit/>
          </a:bodyPr>
          <a:lstStyle/>
          <a:p>
            <a:r>
              <a:rPr lang="en-US" sz="4800" dirty="0">
                <a:latin typeface="Arial Black" panose="020B0A04020102020204" pitchFamily="34" charset="0"/>
              </a:rPr>
              <a:t>How are the people in/around Maycomb treating the day of the trial?</a:t>
            </a:r>
          </a:p>
        </p:txBody>
      </p:sp>
    </p:spTree>
    <p:extLst>
      <p:ext uri="{BB962C8B-B14F-4D97-AF65-F5344CB8AC3E}">
        <p14:creationId xmlns:p14="http://schemas.microsoft.com/office/powerpoint/2010/main" val="2597031225"/>
      </p:ext>
    </p:extLst>
  </p:cSld>
  <p:clrMapOvr>
    <a:masterClrMapping/>
  </p:clrMapOvr>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4AC29-4097-427C-B294-D6BA092CE1AB}"/>
              </a:ext>
            </a:extLst>
          </p:cNvPr>
          <p:cNvSpPr>
            <a:spLocks noGrp="1"/>
          </p:cNvSpPr>
          <p:nvPr>
            <p:ph type="title"/>
          </p:nvPr>
        </p:nvSpPr>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a16="http://schemas.microsoft.com/office/drawing/2014/main" xmlns="" id="{F788D146-7D7D-4354-AF51-BD5ADF1936D5}"/>
              </a:ext>
            </a:extLst>
          </p:cNvPr>
          <p:cNvSpPr>
            <a:spLocks noGrp="1"/>
          </p:cNvSpPr>
          <p:nvPr>
            <p:ph idx="1"/>
          </p:nvPr>
        </p:nvSpPr>
        <p:spPr/>
        <p:txBody>
          <a:bodyPr>
            <a:normAutofit fontScale="77500" lnSpcReduction="20000"/>
          </a:bodyPr>
          <a:lstStyle/>
          <a:p>
            <a:pPr marL="0" indent="0" algn="ctr">
              <a:buNone/>
            </a:pPr>
            <a:r>
              <a:rPr lang="en-US" sz="4000" dirty="0" smtClean="0">
                <a:latin typeface="Arial Black" panose="020B0A04020102020204" pitchFamily="34" charset="0"/>
              </a:rPr>
              <a:t>Finish Reading Chapter 16.</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Vocab slides for </a:t>
            </a:r>
            <a:r>
              <a:rPr lang="en-US" sz="4000" dirty="0" err="1" smtClean="0">
                <a:latin typeface="Arial Black" panose="020B0A04020102020204" pitchFamily="34" charset="0"/>
              </a:rPr>
              <a:t>Ch</a:t>
            </a:r>
            <a:r>
              <a:rPr lang="en-US" sz="4000" dirty="0" smtClean="0">
                <a:latin typeface="Arial Black" panose="020B0A04020102020204" pitchFamily="34" charset="0"/>
              </a:rPr>
              <a:t> 24-31 DUE FRIDAY! There will be a QUIZ on vocab NEXT Friday!</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Answer the questions for Chapter </a:t>
            </a:r>
          </a:p>
          <a:p>
            <a:pPr marL="0" indent="0" algn="ctr">
              <a:buNone/>
            </a:pPr>
            <a:r>
              <a:rPr lang="en-US" sz="4000" dirty="0" smtClean="0">
                <a:latin typeface="Arial Black" panose="020B0A04020102020204" pitchFamily="34" charset="0"/>
              </a:rPr>
              <a:t>16 in the Google Classroom Document “To Kill Questions Chapters 16-23”</a:t>
            </a:r>
          </a:p>
          <a:p>
            <a:pPr marL="0" indent="0" algn="ctr">
              <a:buNone/>
            </a:pPr>
            <a:r>
              <a:rPr lang="en-US" sz="4000" dirty="0" smtClean="0">
                <a:latin typeface="Arial Black" panose="020B0A04020102020204" pitchFamily="34" charset="0"/>
              </a:rPr>
              <a:t>DUE MONDAY 2/25 by 7:00 a.m.</a:t>
            </a:r>
            <a:endParaRPr lang="en-US" sz="4000" dirty="0">
              <a:latin typeface="Arial Black" panose="020B0A04020102020204" pitchFamily="34" charset="0"/>
            </a:endParaRPr>
          </a:p>
          <a:p>
            <a:pPr marL="457200" lvl="1" indent="0" algn="ctr">
              <a:buNone/>
            </a:pPr>
            <a:endParaRPr lang="en-US" sz="4800" dirty="0" smtClean="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2343551935"/>
      </p:ext>
    </p:extLst>
  </p:cSld>
  <p:clrMapOvr>
    <a:masterClrMapping/>
  </p:clrMapOvr>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917575"/>
          </a:xfrm>
        </p:spPr>
        <p:txBody>
          <a:bodyPr/>
          <a:lstStyle/>
          <a:p>
            <a:pPr algn="ctr"/>
            <a:r>
              <a:rPr lang="en-US" dirty="0" smtClean="0">
                <a:latin typeface="Arial Black" panose="020B0A04020102020204" pitchFamily="34" charset="0"/>
              </a:rPr>
              <a:t>District Formative Assessment</a:t>
            </a:r>
            <a:endParaRPr lang="en-US" dirty="0">
              <a:latin typeface="Arial Black" panose="020B0A04020102020204" pitchFamily="34" charset="0"/>
            </a:endParaRPr>
          </a:p>
        </p:txBody>
      </p:sp>
      <p:sp>
        <p:nvSpPr>
          <p:cNvPr id="3" name="Content Placeholder 2"/>
          <p:cNvSpPr>
            <a:spLocks noGrp="1"/>
          </p:cNvSpPr>
          <p:nvPr>
            <p:ph idx="1"/>
          </p:nvPr>
        </p:nvSpPr>
        <p:spPr>
          <a:xfrm>
            <a:off x="838200" y="1102241"/>
            <a:ext cx="10515600" cy="5074722"/>
          </a:xfrm>
        </p:spPr>
        <p:txBody>
          <a:bodyPr>
            <a:normAutofit fontScale="92500" lnSpcReduction="20000"/>
          </a:bodyPr>
          <a:lstStyle/>
          <a:p>
            <a:r>
              <a:rPr lang="en-US" dirty="0" smtClean="0">
                <a:latin typeface="Arial Black" panose="020B0A04020102020204" pitchFamily="34" charset="0"/>
              </a:rPr>
              <a:t>Log in to CLEVER using your school email and normal password</a:t>
            </a:r>
          </a:p>
          <a:p>
            <a:endParaRPr lang="en-US" dirty="0" smtClean="0">
              <a:latin typeface="Arial Black" panose="020B0A04020102020204" pitchFamily="34" charset="0"/>
            </a:endParaRPr>
          </a:p>
          <a:p>
            <a:r>
              <a:rPr lang="en-US" dirty="0" smtClean="0">
                <a:latin typeface="Arial Black" panose="020B0A04020102020204" pitchFamily="34" charset="0"/>
              </a:rPr>
              <a:t>Select SCHOOL CITY</a:t>
            </a:r>
          </a:p>
          <a:p>
            <a:endParaRPr lang="en-US" dirty="0" smtClean="0">
              <a:latin typeface="Arial Black" panose="020B0A04020102020204" pitchFamily="34" charset="0"/>
            </a:endParaRPr>
          </a:p>
          <a:p>
            <a:r>
              <a:rPr lang="en-US" dirty="0" smtClean="0">
                <a:latin typeface="Arial Black" panose="020B0A04020102020204" pitchFamily="34" charset="0"/>
              </a:rPr>
              <a:t>Click TAKE ASSESSMENTS </a:t>
            </a:r>
            <a:r>
              <a:rPr lang="en-US" dirty="0" err="1" smtClean="0">
                <a:latin typeface="Arial Black" panose="020B0A04020102020204" pitchFamily="34" charset="0"/>
              </a:rPr>
              <a:t>flipcard</a:t>
            </a:r>
            <a:endParaRPr lang="en-US" dirty="0" smtClean="0">
              <a:latin typeface="Arial Black" panose="020B0A04020102020204" pitchFamily="34" charset="0"/>
            </a:endParaRPr>
          </a:p>
          <a:p>
            <a:endParaRPr lang="en-US" dirty="0" smtClean="0">
              <a:latin typeface="Arial Black" panose="020B0A04020102020204" pitchFamily="34" charset="0"/>
            </a:endParaRPr>
          </a:p>
          <a:p>
            <a:r>
              <a:rPr lang="en-US" dirty="0" smtClean="0">
                <a:latin typeface="Arial Black" panose="020B0A04020102020204" pitchFamily="34" charset="0"/>
              </a:rPr>
              <a:t>Click ELA GRADE 10 POST-TEST</a:t>
            </a:r>
          </a:p>
          <a:p>
            <a:endParaRPr lang="en-US" dirty="0" smtClean="0">
              <a:latin typeface="Arial Black" panose="020B0A04020102020204" pitchFamily="34" charset="0"/>
            </a:endParaRPr>
          </a:p>
          <a:p>
            <a:r>
              <a:rPr lang="en-US" dirty="0" smtClean="0">
                <a:latin typeface="Arial Black" panose="020B0A04020102020204" pitchFamily="34" charset="0"/>
              </a:rPr>
              <a:t>When finished, hit SUBMIT.</a:t>
            </a:r>
          </a:p>
          <a:p>
            <a:endParaRPr lang="en-US" dirty="0" smtClean="0">
              <a:latin typeface="Arial Black" panose="020B0A04020102020204" pitchFamily="34" charset="0"/>
            </a:endParaRPr>
          </a:p>
          <a:p>
            <a:r>
              <a:rPr lang="en-US" dirty="0" smtClean="0">
                <a:latin typeface="Arial Black" panose="020B0A04020102020204" pitchFamily="34" charset="0"/>
              </a:rPr>
              <a:t>Use extra time to get questions or vocab done.</a:t>
            </a:r>
            <a:endParaRPr lang="en-US" dirty="0">
              <a:latin typeface="Arial Black" panose="020B0A04020102020204" pitchFamily="34" charset="0"/>
            </a:endParaRPr>
          </a:p>
        </p:txBody>
      </p:sp>
      <p:sp>
        <p:nvSpPr>
          <p:cNvPr id="4" name="TextBox 3"/>
          <p:cNvSpPr txBox="1"/>
          <p:nvPr/>
        </p:nvSpPr>
        <p:spPr>
          <a:xfrm>
            <a:off x="10812626" y="732909"/>
            <a:ext cx="1082348" cy="369332"/>
          </a:xfrm>
          <a:prstGeom prst="rect">
            <a:avLst/>
          </a:prstGeom>
          <a:noFill/>
        </p:spPr>
        <p:txBody>
          <a:bodyPr wrap="none" rtlCol="0">
            <a:spAutoFit/>
          </a:bodyPr>
          <a:lstStyle/>
          <a:p>
            <a:r>
              <a:rPr lang="en-US" dirty="0" smtClean="0">
                <a:latin typeface="Arial Black" panose="020B0A04020102020204" pitchFamily="34" charset="0"/>
              </a:rPr>
              <a:t>2/12/19</a:t>
            </a:r>
            <a:endParaRPr lang="en-US" dirty="0">
              <a:latin typeface="Arial Black" panose="020B0A04020102020204" pitchFamily="34" charset="0"/>
            </a:endParaRPr>
          </a:p>
        </p:txBody>
      </p:sp>
    </p:spTree>
    <p:extLst>
      <p:ext uri="{BB962C8B-B14F-4D97-AF65-F5344CB8AC3E}">
        <p14:creationId xmlns:p14="http://schemas.microsoft.com/office/powerpoint/2010/main" val="1360248913"/>
      </p:ext>
    </p:extLst>
  </p:cSld>
  <p:clrMapOvr>
    <a:masterClrMapping/>
  </p:clrMapOvr>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2726" y="261628"/>
            <a:ext cx="10515600" cy="5012941"/>
          </a:xfrm>
        </p:spPr>
        <p:txBody>
          <a:bodyPr>
            <a:normAutofit/>
          </a:bodyPr>
          <a:lstStyle/>
          <a:p>
            <a:pPr algn="ctr"/>
            <a:r>
              <a:rPr lang="en-US" b="1" dirty="0" smtClean="0">
                <a:latin typeface="Arial Black" panose="020B0A04020102020204" pitchFamily="34" charset="0"/>
              </a:rPr>
              <a:t>NO Start-Up</a:t>
            </a:r>
            <a:br>
              <a:rPr lang="en-US" b="1" dirty="0" smtClean="0">
                <a:latin typeface="Arial Black" panose="020B0A04020102020204" pitchFamily="34" charset="0"/>
              </a:rPr>
            </a:br>
            <a:r>
              <a:rPr lang="en-US" b="1" dirty="0">
                <a:latin typeface="Arial Black" panose="020B0A04020102020204" pitchFamily="34" charset="0"/>
              </a:rPr>
              <a:t/>
            </a:r>
            <a:br>
              <a:rPr lang="en-US" b="1" dirty="0">
                <a:latin typeface="Arial Black" panose="020B0A04020102020204" pitchFamily="34" charset="0"/>
              </a:rPr>
            </a:br>
            <a:r>
              <a:rPr lang="en-US" b="1" dirty="0" smtClean="0">
                <a:latin typeface="Arial Black" panose="020B0A04020102020204" pitchFamily="34" charset="0"/>
              </a:rPr>
              <a:t>TODAY!</a:t>
            </a:r>
            <a:endParaRPr lang="en-US" b="1"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2/19/19</a:t>
            </a:r>
            <a:endParaRPr lang="en-US" dirty="0">
              <a:latin typeface="Arial Black" panose="020B0A04020102020204" pitchFamily="34" charset="0"/>
            </a:endParaRPr>
          </a:p>
        </p:txBody>
      </p:sp>
    </p:spTree>
    <p:extLst>
      <p:ext uri="{BB962C8B-B14F-4D97-AF65-F5344CB8AC3E}">
        <p14:creationId xmlns:p14="http://schemas.microsoft.com/office/powerpoint/2010/main" val="386478629"/>
      </p:ext>
    </p:extLst>
  </p:cSld>
  <p:clrMapOvr>
    <a:masterClrMapping/>
  </p:clrMapOvr>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675197025"/>
      </p:ext>
    </p:extLst>
  </p:cSld>
  <p:clrMapOvr>
    <a:masterClrMapping/>
  </p:clrMapOvr>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Argumentative Writing </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r>
              <a:rPr lang="en-US" dirty="0" smtClean="0">
                <a:latin typeface="Arial Black" panose="020B0A04020102020204" pitchFamily="34" charset="0"/>
              </a:rPr>
              <a:t>Today, we will be pausing our reading to do a ONE PERIOD ARGUMENTATIVE WRITING ASSESSMENT! </a:t>
            </a:r>
          </a:p>
          <a:p>
            <a:r>
              <a:rPr lang="en-US" dirty="0" smtClean="0">
                <a:latin typeface="Arial Black" panose="020B0A04020102020204" pitchFamily="34" charset="0"/>
              </a:rPr>
              <a:t>You will be writing using the TBDAT format, which we have used several times before.</a:t>
            </a:r>
          </a:p>
          <a:p>
            <a:r>
              <a:rPr lang="en-US" dirty="0" smtClean="0">
                <a:latin typeface="Arial Black" panose="020B0A04020102020204" pitchFamily="34" charset="0"/>
              </a:rPr>
              <a:t>Let’s review it quickly…</a:t>
            </a:r>
            <a:endParaRPr lang="en-US" dirty="0">
              <a:latin typeface="Arial Black" panose="020B0A04020102020204" pitchFamily="34" charset="0"/>
            </a:endParaRPr>
          </a:p>
        </p:txBody>
      </p:sp>
    </p:spTree>
    <p:extLst>
      <p:ext uri="{BB962C8B-B14F-4D97-AF65-F5344CB8AC3E}">
        <p14:creationId xmlns:p14="http://schemas.microsoft.com/office/powerpoint/2010/main" val="2778684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0"/>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pPr>
            <a:r>
              <a:rPr lang="en-US" sz="6600" dirty="0">
                <a:latin typeface="Arial Black" panose="020B0A04020102020204" pitchFamily="34" charset="0"/>
                <a:ea typeface="Arial"/>
                <a:cs typeface="Arial"/>
                <a:sym typeface="Arial"/>
              </a:rPr>
              <a:t>TBDAT</a:t>
            </a:r>
            <a:endParaRPr sz="6600" dirty="0">
              <a:latin typeface="Arial Black" panose="020B0A04020102020204" pitchFamily="34" charset="0"/>
              <a:ea typeface="Arial"/>
              <a:cs typeface="Arial"/>
              <a:sym typeface="Arial"/>
            </a:endParaRPr>
          </a:p>
        </p:txBody>
      </p:sp>
      <p:sp>
        <p:nvSpPr>
          <p:cNvPr id="128" name="Google Shape;128;p20"/>
          <p:cNvSpPr txBox="1">
            <a:spLocks noGrp="1"/>
          </p:cNvSpPr>
          <p:nvPr>
            <p:ph type="body" idx="1"/>
          </p:nvPr>
        </p:nvSpPr>
        <p:spPr>
          <a:xfrm>
            <a:off x="438411" y="1600201"/>
            <a:ext cx="11411211" cy="4525963"/>
          </a:xfrm>
          <a:prstGeom prst="rect">
            <a:avLst/>
          </a:prstGeom>
          <a:noFill/>
          <a:ln>
            <a:noFill/>
          </a:ln>
        </p:spPr>
        <p:txBody>
          <a:bodyPr spcFirstLastPara="1" vert="horz" wrap="square" lIns="91425" tIns="45700" rIns="91425" bIns="45700" rtlCol="0" anchor="t" anchorCtr="0">
            <a:noAutofit/>
          </a:bodyPr>
          <a:lstStyle/>
          <a:p>
            <a:pPr>
              <a:spcBef>
                <a:spcPts val="0"/>
              </a:spcBef>
              <a:buSzPts val="3200"/>
            </a:pPr>
            <a:r>
              <a:rPr lang="en-US" sz="3200" dirty="0">
                <a:latin typeface="Arial Black" panose="020B0A04020102020204" pitchFamily="34" charset="0"/>
                <a:ea typeface="Arial"/>
                <a:cs typeface="Arial"/>
                <a:sym typeface="Arial"/>
              </a:rPr>
              <a:t>T – Topic Sentence</a:t>
            </a:r>
            <a:endParaRPr dirty="0">
              <a:latin typeface="Arial Black" panose="020B0A04020102020204" pitchFamily="34" charset="0"/>
            </a:endParaRPr>
          </a:p>
          <a:p>
            <a:pPr>
              <a:spcBef>
                <a:spcPts val="640"/>
              </a:spcBef>
              <a:buSzPts val="3200"/>
            </a:pPr>
            <a:r>
              <a:rPr lang="en-US" sz="3200" dirty="0">
                <a:latin typeface="Arial Black" panose="020B0A04020102020204" pitchFamily="34" charset="0"/>
                <a:ea typeface="Arial"/>
                <a:cs typeface="Arial"/>
                <a:sym typeface="Arial"/>
              </a:rPr>
              <a:t>B – Background </a:t>
            </a:r>
            <a:endParaRPr dirty="0">
              <a:latin typeface="Arial Black" panose="020B0A04020102020204" pitchFamily="34" charset="0"/>
            </a:endParaRPr>
          </a:p>
          <a:p>
            <a:pPr>
              <a:spcBef>
                <a:spcPts val="640"/>
              </a:spcBef>
              <a:buSzPts val="3200"/>
            </a:pPr>
            <a:r>
              <a:rPr lang="en-US" sz="3200" dirty="0">
                <a:latin typeface="Arial Black" panose="020B0A04020102020204" pitchFamily="34" charset="0"/>
                <a:ea typeface="Arial"/>
                <a:cs typeface="Arial"/>
                <a:sym typeface="Arial"/>
              </a:rPr>
              <a:t>D – Detail (also known as evidence)</a:t>
            </a:r>
            <a:endParaRPr dirty="0">
              <a:latin typeface="Arial Black" panose="020B0A04020102020204" pitchFamily="34" charset="0"/>
            </a:endParaRPr>
          </a:p>
          <a:p>
            <a:pPr>
              <a:spcBef>
                <a:spcPts val="640"/>
              </a:spcBef>
              <a:buSzPts val="3200"/>
            </a:pPr>
            <a:r>
              <a:rPr lang="en-US" sz="3200" dirty="0">
                <a:latin typeface="Arial Black" panose="020B0A04020102020204" pitchFamily="34" charset="0"/>
                <a:ea typeface="Arial"/>
                <a:cs typeface="Arial"/>
                <a:sym typeface="Arial"/>
              </a:rPr>
              <a:t>A – Analysis (also known as commentary)</a:t>
            </a:r>
            <a:endParaRPr dirty="0">
              <a:latin typeface="Arial Black" panose="020B0A04020102020204" pitchFamily="34" charset="0"/>
            </a:endParaRPr>
          </a:p>
          <a:p>
            <a:pPr>
              <a:spcBef>
                <a:spcPts val="640"/>
              </a:spcBef>
              <a:buSzPts val="3200"/>
            </a:pPr>
            <a:r>
              <a:rPr lang="en-US" sz="3200" dirty="0">
                <a:latin typeface="Arial Black" panose="020B0A04020102020204" pitchFamily="34" charset="0"/>
                <a:ea typeface="Arial"/>
                <a:cs typeface="Arial"/>
                <a:sym typeface="Arial"/>
              </a:rPr>
              <a:t>T – Tie Back (also known as concluding sentence)</a:t>
            </a:r>
            <a:endParaRPr sz="3200" dirty="0">
              <a:latin typeface="Arial Black" panose="020B0A04020102020204" pitchFamily="34" charset="0"/>
              <a:ea typeface="Arial"/>
              <a:cs typeface="Arial"/>
              <a:sym typeface="Arial"/>
            </a:endParaRPr>
          </a:p>
        </p:txBody>
      </p:sp>
    </p:spTree>
    <p:extLst>
      <p:ext uri="{BB962C8B-B14F-4D97-AF65-F5344CB8AC3E}">
        <p14:creationId xmlns:p14="http://schemas.microsoft.com/office/powerpoint/2010/main" val="3687004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8">
                                            <p:txEl>
                                              <p:pRg st="0" end="0"/>
                                            </p:txEl>
                                          </p:spTgt>
                                        </p:tgtEl>
                                        <p:attrNameLst>
                                          <p:attrName>style.visibility</p:attrName>
                                        </p:attrNameLst>
                                      </p:cBhvr>
                                      <p:to>
                                        <p:strVal val="visible"/>
                                      </p:to>
                                    </p:set>
                                    <p:anim calcmode="lin" valueType="num">
                                      <p:cBhvr additive="base">
                                        <p:cTn id="7" dur="500" fill="hold"/>
                                        <p:tgtEl>
                                          <p:spTgt spid="12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8">
                                            <p:txEl>
                                              <p:pRg st="1" end="1"/>
                                            </p:txEl>
                                          </p:spTgt>
                                        </p:tgtEl>
                                        <p:attrNameLst>
                                          <p:attrName>style.visibility</p:attrName>
                                        </p:attrNameLst>
                                      </p:cBhvr>
                                      <p:to>
                                        <p:strVal val="visible"/>
                                      </p:to>
                                    </p:set>
                                    <p:anim calcmode="lin" valueType="num">
                                      <p:cBhvr additive="base">
                                        <p:cTn id="13" dur="500" fill="hold"/>
                                        <p:tgtEl>
                                          <p:spTgt spid="12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8">
                                            <p:txEl>
                                              <p:pRg st="2" end="2"/>
                                            </p:txEl>
                                          </p:spTgt>
                                        </p:tgtEl>
                                        <p:attrNameLst>
                                          <p:attrName>style.visibility</p:attrName>
                                        </p:attrNameLst>
                                      </p:cBhvr>
                                      <p:to>
                                        <p:strVal val="visible"/>
                                      </p:to>
                                    </p:set>
                                    <p:anim calcmode="lin" valueType="num">
                                      <p:cBhvr additive="base">
                                        <p:cTn id="19" dur="500" fill="hold"/>
                                        <p:tgtEl>
                                          <p:spTgt spid="12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8">
                                            <p:txEl>
                                              <p:pRg st="3" end="3"/>
                                            </p:txEl>
                                          </p:spTgt>
                                        </p:tgtEl>
                                        <p:attrNameLst>
                                          <p:attrName>style.visibility</p:attrName>
                                        </p:attrNameLst>
                                      </p:cBhvr>
                                      <p:to>
                                        <p:strVal val="visible"/>
                                      </p:to>
                                    </p:set>
                                    <p:anim calcmode="lin" valueType="num">
                                      <p:cBhvr additive="base">
                                        <p:cTn id="25" dur="500" fill="hold"/>
                                        <p:tgtEl>
                                          <p:spTgt spid="12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8">
                                            <p:txEl>
                                              <p:pRg st="4" end="4"/>
                                            </p:txEl>
                                          </p:spTgt>
                                        </p:tgtEl>
                                        <p:attrNameLst>
                                          <p:attrName>style.visibility</p:attrName>
                                        </p:attrNameLst>
                                      </p:cBhvr>
                                      <p:to>
                                        <p:strVal val="visible"/>
                                      </p:to>
                                    </p:set>
                                    <p:anim calcmode="lin" valueType="num">
                                      <p:cBhvr additive="base">
                                        <p:cTn id="31" dur="500" fill="hold"/>
                                        <p:tgtEl>
                                          <p:spTgt spid="12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8">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828800" y="228600"/>
            <a:ext cx="8610600" cy="1143000"/>
          </a:xfrm>
        </p:spPr>
        <p:txBody>
          <a:bodyPr>
            <a:normAutofit fontScale="90000"/>
          </a:bodyPr>
          <a:lstStyle/>
          <a:p>
            <a:pPr algn="ctr" eaLnBrk="1" hangingPunct="1">
              <a:defRPr/>
            </a:pPr>
            <a:r>
              <a:rPr lang="en-US" b="1" dirty="0">
                <a:latin typeface="Arial Black" panose="020B0A04020102020204" pitchFamily="34" charset="0"/>
              </a:rPr>
              <a:t>Brown vs. Board of Education</a:t>
            </a:r>
          </a:p>
        </p:txBody>
      </p:sp>
      <p:sp>
        <p:nvSpPr>
          <p:cNvPr id="49155" name="Rectangle 3"/>
          <p:cNvSpPr>
            <a:spLocks noGrp="1" noChangeArrowheads="1"/>
          </p:cNvSpPr>
          <p:nvPr>
            <p:ph type="body" idx="1"/>
          </p:nvPr>
        </p:nvSpPr>
        <p:spPr>
          <a:xfrm>
            <a:off x="4296427" y="1371600"/>
            <a:ext cx="7565721" cy="4953000"/>
          </a:xfrm>
        </p:spPr>
        <p:txBody>
          <a:bodyPr>
            <a:normAutofit/>
          </a:bodyPr>
          <a:lstStyle/>
          <a:p>
            <a:pPr eaLnBrk="1" hangingPunct="1"/>
            <a:r>
              <a:rPr lang="en-US" altLang="en-US" dirty="0">
                <a:latin typeface="Arial Black" panose="020B0A04020102020204" pitchFamily="34" charset="0"/>
              </a:rPr>
              <a:t>In 1954, after 2 years in court, the nation was shocked by a landmark decision to grant Linda Brown, a Black fifth-grader, admission into a white elementary school in Topeka, Kansas.</a:t>
            </a:r>
          </a:p>
          <a:p>
            <a:pPr eaLnBrk="1" hangingPunct="1"/>
            <a:r>
              <a:rPr lang="en-US" altLang="en-US" dirty="0">
                <a:latin typeface="Arial Black" panose="020B0A04020102020204" pitchFamily="34" charset="0"/>
              </a:rPr>
              <a:t>The decision engendered feelings of triumph and outrage across a country that had lived under the weight of racial segregation  and discrimination for over 100 years.   </a:t>
            </a:r>
          </a:p>
        </p:txBody>
      </p:sp>
      <p:pic>
        <p:nvPicPr>
          <p:cNvPr id="49156" name="Picture 4" descr="TMB brown vs Educ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8775" y="1665962"/>
            <a:ext cx="3739346" cy="3794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1734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155">
                                            <p:txEl>
                                              <p:pRg st="0" end="0"/>
                                            </p:txEl>
                                          </p:spTgt>
                                        </p:tgtEl>
                                        <p:attrNameLst>
                                          <p:attrName>style.visibility</p:attrName>
                                        </p:attrNameLst>
                                      </p:cBhvr>
                                      <p:to>
                                        <p:strVal val="visible"/>
                                      </p:to>
                                    </p:set>
                                    <p:anim calcmode="lin" valueType="num">
                                      <p:cBhvr additive="base">
                                        <p:cTn id="7"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915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9155">
                                            <p:txEl>
                                              <p:pRg st="1" end="1"/>
                                            </p:txEl>
                                          </p:spTgt>
                                        </p:tgtEl>
                                        <p:attrNameLst>
                                          <p:attrName>style.visibility</p:attrName>
                                        </p:attrNameLst>
                                      </p:cBhvr>
                                      <p:to>
                                        <p:strVal val="visible"/>
                                      </p:to>
                                    </p:set>
                                    <p:anim calcmode="lin" valueType="num">
                                      <p:cBhvr additive="base">
                                        <p:cTn id="13" dur="500" fill="hold"/>
                                        <p:tgtEl>
                                          <p:spTgt spid="4915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9156"/>
                                        </p:tgtEl>
                                        <p:attrNameLst>
                                          <p:attrName>style.visibility</p:attrName>
                                        </p:attrNameLst>
                                      </p:cBhvr>
                                      <p:to>
                                        <p:strVal val="visible"/>
                                      </p:to>
                                    </p:set>
                                    <p:anim calcmode="lin" valueType="num">
                                      <p:cBhvr additive="base">
                                        <p:cTn id="19" dur="500" fill="hold"/>
                                        <p:tgtEl>
                                          <p:spTgt spid="49156"/>
                                        </p:tgtEl>
                                        <p:attrNameLst>
                                          <p:attrName>ppt_x</p:attrName>
                                        </p:attrNameLst>
                                      </p:cBhvr>
                                      <p:tavLst>
                                        <p:tav tm="0">
                                          <p:val>
                                            <p:strVal val="#ppt_x"/>
                                          </p:val>
                                        </p:tav>
                                        <p:tav tm="100000">
                                          <p:val>
                                            <p:strVal val="#ppt_x"/>
                                          </p:val>
                                        </p:tav>
                                      </p:tavLst>
                                    </p:anim>
                                    <p:anim calcmode="lin" valueType="num">
                                      <p:cBhvr additive="base">
                                        <p:cTn id="20" dur="500" fill="hold"/>
                                        <p:tgtEl>
                                          <p:spTgt spid="4915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1"/>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pPr>
            <a:r>
              <a:rPr lang="en-US" dirty="0">
                <a:latin typeface="Arial Black" panose="020B0A04020102020204" pitchFamily="34" charset="0"/>
                <a:ea typeface="Arial"/>
                <a:cs typeface="Arial"/>
                <a:sym typeface="Arial"/>
              </a:rPr>
              <a:t>Topic Sentence </a:t>
            </a:r>
            <a:endParaRPr dirty="0">
              <a:latin typeface="Arial Black" panose="020B0A04020102020204" pitchFamily="34" charset="0"/>
              <a:ea typeface="Arial"/>
              <a:cs typeface="Arial"/>
              <a:sym typeface="Arial"/>
            </a:endParaRPr>
          </a:p>
        </p:txBody>
      </p:sp>
      <p:sp>
        <p:nvSpPr>
          <p:cNvPr id="134" name="Google Shape;134;p21"/>
          <p:cNvSpPr txBox="1">
            <a:spLocks noGrp="1"/>
          </p:cNvSpPr>
          <p:nvPr>
            <p:ph type="body" idx="1"/>
          </p:nvPr>
        </p:nvSpPr>
        <p:spPr>
          <a:xfrm>
            <a:off x="488515" y="1600201"/>
            <a:ext cx="11260899" cy="4525963"/>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chemeClr val="lt1"/>
              </a:buClr>
              <a:buSzPts val="3200"/>
              <a:buFont typeface="Cutive"/>
              <a:buChar char="•"/>
            </a:pPr>
            <a:r>
              <a:rPr lang="en-US" sz="3200" dirty="0">
                <a:latin typeface="Arial Black" panose="020B0A04020102020204" pitchFamily="34" charset="0"/>
                <a:ea typeface="Cutive"/>
                <a:cs typeface="Cutive"/>
                <a:sym typeface="Cutive"/>
              </a:rPr>
              <a:t>The </a:t>
            </a:r>
            <a:r>
              <a:rPr lang="en-US" sz="3200" b="1" dirty="0">
                <a:latin typeface="Arial Black" panose="020B0A04020102020204" pitchFamily="34" charset="0"/>
                <a:ea typeface="Cutive"/>
                <a:cs typeface="Cutive"/>
                <a:sym typeface="Cutive"/>
              </a:rPr>
              <a:t>main idea</a:t>
            </a:r>
            <a:r>
              <a:rPr lang="en-US" sz="3200" dirty="0">
                <a:latin typeface="Arial Black" panose="020B0A04020102020204" pitchFamily="34" charset="0"/>
                <a:ea typeface="Cutive"/>
                <a:cs typeface="Cutive"/>
                <a:sym typeface="Cutive"/>
              </a:rPr>
              <a:t> of the </a:t>
            </a:r>
            <a:r>
              <a:rPr lang="en-US" sz="3200" dirty="0" smtClean="0">
                <a:latin typeface="Arial Black" panose="020B0A04020102020204" pitchFamily="34" charset="0"/>
                <a:ea typeface="Cutive"/>
                <a:cs typeface="Cutive"/>
                <a:sym typeface="Cutive"/>
              </a:rPr>
              <a:t>paragraph. IT SHOULD ANSWER THE PROMPT!</a:t>
            </a:r>
          </a:p>
          <a:p>
            <a:pPr marL="342900" indent="-342900">
              <a:spcBef>
                <a:spcPts val="0"/>
              </a:spcBef>
              <a:buClr>
                <a:schemeClr val="lt1"/>
              </a:buClr>
              <a:buSzPts val="3200"/>
              <a:buFont typeface="Cutive"/>
              <a:buChar char="•"/>
            </a:pPr>
            <a:endParaRPr dirty="0">
              <a:latin typeface="Arial Black" panose="020B0A04020102020204" pitchFamily="34" charset="0"/>
            </a:endParaRPr>
          </a:p>
          <a:p>
            <a:pPr marL="342900" indent="-342900">
              <a:spcBef>
                <a:spcPts val="640"/>
              </a:spcBef>
              <a:buClr>
                <a:schemeClr val="lt1"/>
              </a:buClr>
              <a:buSzPts val="3200"/>
              <a:buFont typeface="Cutive"/>
              <a:buChar char="•"/>
            </a:pPr>
            <a:r>
              <a:rPr lang="en-US" sz="3200" dirty="0">
                <a:latin typeface="Arial Black" panose="020B0A04020102020204" pitchFamily="34" charset="0"/>
                <a:ea typeface="Cutive"/>
                <a:cs typeface="Cutive"/>
                <a:sym typeface="Cutive"/>
              </a:rPr>
              <a:t>It explains what you will prove in that paragraph</a:t>
            </a:r>
            <a:r>
              <a:rPr lang="en-US" sz="3200" dirty="0" smtClean="0">
                <a:latin typeface="Arial Black" panose="020B0A04020102020204" pitchFamily="34" charset="0"/>
                <a:ea typeface="Cutive"/>
                <a:cs typeface="Cutive"/>
                <a:sym typeface="Cutive"/>
              </a:rPr>
              <a:t>.</a:t>
            </a:r>
          </a:p>
          <a:p>
            <a:pPr marL="342900" indent="-342900">
              <a:spcBef>
                <a:spcPts val="640"/>
              </a:spcBef>
              <a:buClr>
                <a:schemeClr val="lt1"/>
              </a:buClr>
              <a:buSzPts val="3200"/>
              <a:buFont typeface="Cutive"/>
              <a:buChar char="•"/>
            </a:pPr>
            <a:endParaRPr dirty="0">
              <a:latin typeface="Arial Black" panose="020B0A04020102020204" pitchFamily="34" charset="0"/>
            </a:endParaRPr>
          </a:p>
          <a:p>
            <a:pPr marL="342900" indent="-342900">
              <a:spcBef>
                <a:spcPts val="640"/>
              </a:spcBef>
              <a:buClr>
                <a:schemeClr val="lt1"/>
              </a:buClr>
              <a:buSzPts val="3200"/>
              <a:buFont typeface="Cutive"/>
              <a:buChar char="•"/>
            </a:pPr>
            <a:r>
              <a:rPr lang="en-US" sz="3200" dirty="0">
                <a:latin typeface="Arial Black" panose="020B0A04020102020204" pitchFamily="34" charset="0"/>
                <a:ea typeface="Cutive"/>
                <a:cs typeface="Cutive"/>
                <a:sym typeface="Cutive"/>
              </a:rPr>
              <a:t>This should not be a specific detail from the story, but rather it should take a stance on an issue from the story that can be debated. </a:t>
            </a:r>
            <a:endParaRPr lang="en-US" sz="3200" dirty="0" smtClean="0">
              <a:solidFill>
                <a:schemeClr val="lt1"/>
              </a:solidFill>
              <a:latin typeface="Arial"/>
              <a:ea typeface="Arial"/>
              <a:cs typeface="Arial"/>
              <a:sym typeface="Arial"/>
            </a:endParaRPr>
          </a:p>
          <a:p>
            <a:pPr marL="342900" indent="-139700">
              <a:spcBef>
                <a:spcPts val="640"/>
              </a:spcBef>
              <a:buClr>
                <a:schemeClr val="dk1"/>
              </a:buClr>
              <a:buSzPts val="3200"/>
              <a:buNone/>
            </a:pPr>
            <a:endParaRPr sz="3200"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3089198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4">
                                            <p:txEl>
                                              <p:pRg st="0" end="0"/>
                                            </p:txEl>
                                          </p:spTgt>
                                        </p:tgtEl>
                                        <p:attrNameLst>
                                          <p:attrName>style.visibility</p:attrName>
                                        </p:attrNameLst>
                                      </p:cBhvr>
                                      <p:to>
                                        <p:strVal val="visible"/>
                                      </p:to>
                                    </p:set>
                                    <p:anim calcmode="lin" valueType="num">
                                      <p:cBhvr additive="base">
                                        <p:cTn id="7"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4">
                                            <p:txEl>
                                              <p:pRg st="2" end="2"/>
                                            </p:txEl>
                                          </p:spTgt>
                                        </p:tgtEl>
                                        <p:attrNameLst>
                                          <p:attrName>style.visibility</p:attrName>
                                        </p:attrNameLst>
                                      </p:cBhvr>
                                      <p:to>
                                        <p:strVal val="visible"/>
                                      </p:to>
                                    </p:set>
                                    <p:anim calcmode="lin" valueType="num">
                                      <p:cBhvr additive="base">
                                        <p:cTn id="13" dur="500" fill="hold"/>
                                        <p:tgtEl>
                                          <p:spTgt spid="13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4">
                                            <p:txEl>
                                              <p:pRg st="4" end="4"/>
                                            </p:txEl>
                                          </p:spTgt>
                                        </p:tgtEl>
                                        <p:attrNameLst>
                                          <p:attrName>style.visibility</p:attrName>
                                        </p:attrNameLst>
                                      </p:cBhvr>
                                      <p:to>
                                        <p:strVal val="visible"/>
                                      </p:to>
                                    </p:set>
                                    <p:anim calcmode="lin" valueType="num">
                                      <p:cBhvr additive="base">
                                        <p:cTn id="19" dur="500" fill="hold"/>
                                        <p:tgtEl>
                                          <p:spTgt spid="134">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4">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2"/>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pPr>
            <a:r>
              <a:rPr lang="en-US" dirty="0">
                <a:latin typeface="Arial Black" panose="020B0A04020102020204" pitchFamily="34" charset="0"/>
                <a:ea typeface="Arial"/>
                <a:cs typeface="Arial"/>
                <a:sym typeface="Arial"/>
              </a:rPr>
              <a:t>Background</a:t>
            </a:r>
            <a:r>
              <a:rPr lang="en-US" dirty="0">
                <a:solidFill>
                  <a:schemeClr val="lt1"/>
                </a:solidFill>
                <a:latin typeface="Arial Black" panose="020B0A04020102020204" pitchFamily="34" charset="0"/>
                <a:ea typeface="Arial"/>
                <a:cs typeface="Arial"/>
                <a:sym typeface="Arial"/>
              </a:rPr>
              <a:t> </a:t>
            </a:r>
            <a:endParaRPr dirty="0">
              <a:solidFill>
                <a:schemeClr val="lt1"/>
              </a:solidFill>
              <a:latin typeface="Arial Black" panose="020B0A04020102020204" pitchFamily="34" charset="0"/>
              <a:ea typeface="Arial"/>
              <a:cs typeface="Arial"/>
              <a:sym typeface="Arial"/>
            </a:endParaRPr>
          </a:p>
        </p:txBody>
      </p:sp>
      <p:sp>
        <p:nvSpPr>
          <p:cNvPr id="140" name="Google Shape;140;p22"/>
          <p:cNvSpPr txBox="1">
            <a:spLocks noGrp="1"/>
          </p:cNvSpPr>
          <p:nvPr>
            <p:ph type="body" idx="1"/>
          </p:nvPr>
        </p:nvSpPr>
        <p:spPr>
          <a:xfrm>
            <a:off x="438411" y="1295401"/>
            <a:ext cx="11498893" cy="4830763"/>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chemeClr val="lt1"/>
              </a:buClr>
              <a:buSzPts val="3300"/>
              <a:buFont typeface="Cutive"/>
              <a:buChar char="•"/>
            </a:pPr>
            <a:r>
              <a:rPr lang="en-US" sz="3300" dirty="0">
                <a:latin typeface="Arial Black" panose="020B0A04020102020204" pitchFamily="34" charset="0"/>
                <a:ea typeface="Cutive"/>
                <a:cs typeface="Cutive"/>
                <a:sym typeface="Cutive"/>
              </a:rPr>
              <a:t>Gives the background of the supporting detail.</a:t>
            </a:r>
            <a:endParaRPr dirty="0">
              <a:latin typeface="Arial Black" panose="020B0A04020102020204" pitchFamily="34" charset="0"/>
            </a:endParaRPr>
          </a:p>
          <a:p>
            <a:pPr marL="742950" lvl="1" indent="-285750">
              <a:spcBef>
                <a:spcPts val="660"/>
              </a:spcBef>
              <a:buClr>
                <a:srgbClr val="FF0000"/>
              </a:buClr>
              <a:buSzPts val="3300"/>
              <a:buFont typeface="Cutive"/>
              <a:buChar char="–"/>
            </a:pPr>
            <a:r>
              <a:rPr lang="en-US" sz="3300" b="1" dirty="0">
                <a:latin typeface="Arial Black" panose="020B0A04020102020204" pitchFamily="34" charset="0"/>
                <a:ea typeface="Cutive"/>
                <a:cs typeface="Cutive"/>
                <a:sym typeface="Cutive"/>
              </a:rPr>
              <a:t>WHO </a:t>
            </a:r>
            <a:r>
              <a:rPr lang="en-US" sz="3300" dirty="0">
                <a:latin typeface="Arial Black" panose="020B0A04020102020204" pitchFamily="34" charset="0"/>
                <a:ea typeface="Cutive"/>
                <a:cs typeface="Cutive"/>
                <a:sym typeface="Cutive"/>
              </a:rPr>
              <a:t>says the quote or does the action?</a:t>
            </a:r>
            <a:endParaRPr dirty="0">
              <a:latin typeface="Arial Black" panose="020B0A04020102020204" pitchFamily="34" charset="0"/>
            </a:endParaRPr>
          </a:p>
          <a:p>
            <a:pPr marL="742950" lvl="1" indent="-285750">
              <a:spcBef>
                <a:spcPts val="660"/>
              </a:spcBef>
              <a:buClr>
                <a:srgbClr val="FF0000"/>
              </a:buClr>
              <a:buSzPts val="3300"/>
              <a:buFont typeface="Cutive"/>
              <a:buChar char="–"/>
            </a:pPr>
            <a:r>
              <a:rPr lang="en-US" sz="3300" b="1" dirty="0">
                <a:latin typeface="Arial Black" panose="020B0A04020102020204" pitchFamily="34" charset="0"/>
                <a:ea typeface="Cutive"/>
                <a:cs typeface="Cutive"/>
                <a:sym typeface="Cutive"/>
              </a:rPr>
              <a:t>WHEN </a:t>
            </a:r>
            <a:r>
              <a:rPr lang="en-US" sz="3300" dirty="0">
                <a:latin typeface="Arial Black" panose="020B0A04020102020204" pitchFamily="34" charset="0"/>
                <a:ea typeface="Cutive"/>
                <a:cs typeface="Cutive"/>
                <a:sym typeface="Cutive"/>
              </a:rPr>
              <a:t>does he/she say that or do that?</a:t>
            </a:r>
            <a:endParaRPr dirty="0">
              <a:latin typeface="Arial Black" panose="020B0A04020102020204" pitchFamily="34" charset="0"/>
            </a:endParaRPr>
          </a:p>
          <a:p>
            <a:pPr marL="742950" lvl="1" indent="-285750">
              <a:spcBef>
                <a:spcPts val="660"/>
              </a:spcBef>
              <a:buClr>
                <a:srgbClr val="FF0000"/>
              </a:buClr>
              <a:buSzPts val="3300"/>
              <a:buFont typeface="Cutive"/>
              <a:buChar char="–"/>
            </a:pPr>
            <a:r>
              <a:rPr lang="en-US" sz="3300" b="1" dirty="0">
                <a:latin typeface="Arial Black" panose="020B0A04020102020204" pitchFamily="34" charset="0"/>
                <a:ea typeface="Cutive"/>
                <a:cs typeface="Cutive"/>
                <a:sym typeface="Cutive"/>
              </a:rPr>
              <a:t>WHERE </a:t>
            </a:r>
            <a:r>
              <a:rPr lang="en-US" sz="3300" dirty="0">
                <a:latin typeface="Arial Black" panose="020B0A04020102020204" pitchFamily="34" charset="0"/>
                <a:ea typeface="Cutive"/>
                <a:cs typeface="Cutive"/>
                <a:sym typeface="Cutive"/>
              </a:rPr>
              <a:t>does the action take place?</a:t>
            </a:r>
            <a:endParaRPr dirty="0">
              <a:latin typeface="Arial Black" panose="020B0A04020102020204" pitchFamily="34" charset="0"/>
            </a:endParaRPr>
          </a:p>
          <a:p>
            <a:pPr marL="342900" indent="-342900">
              <a:spcBef>
                <a:spcPts val="660"/>
              </a:spcBef>
              <a:buClr>
                <a:schemeClr val="lt1"/>
              </a:buClr>
              <a:buSzPts val="3300"/>
              <a:buFont typeface="Cutive"/>
              <a:buChar char="•"/>
            </a:pPr>
            <a:r>
              <a:rPr lang="en-US" sz="6000" dirty="0">
                <a:latin typeface="Arial Black" panose="020B0A04020102020204" pitchFamily="34" charset="0"/>
                <a:ea typeface="Cutive"/>
                <a:cs typeface="Cutive"/>
                <a:sym typeface="Cutive"/>
              </a:rPr>
              <a:t>Comes before the supporting detail in the paragraph</a:t>
            </a:r>
            <a:endParaRPr sz="6000" dirty="0">
              <a:latin typeface="Arial Black" panose="020B0A04020102020204" pitchFamily="34" charset="0"/>
              <a:ea typeface="Arial"/>
              <a:cs typeface="Arial"/>
              <a:sym typeface="Arial"/>
            </a:endParaRPr>
          </a:p>
        </p:txBody>
      </p:sp>
    </p:spTree>
    <p:extLst>
      <p:ext uri="{BB962C8B-B14F-4D97-AF65-F5344CB8AC3E}">
        <p14:creationId xmlns:p14="http://schemas.microsoft.com/office/powerpoint/2010/main" val="475196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0">
                                            <p:txEl>
                                              <p:pRg st="0" end="0"/>
                                            </p:txEl>
                                          </p:spTgt>
                                        </p:tgtEl>
                                        <p:attrNameLst>
                                          <p:attrName>style.visibility</p:attrName>
                                        </p:attrNameLst>
                                      </p:cBhvr>
                                      <p:to>
                                        <p:strVal val="visible"/>
                                      </p:to>
                                    </p:set>
                                    <p:anim calcmode="lin" valueType="num">
                                      <p:cBhvr additive="base">
                                        <p:cTn id="7" dur="500" fill="hold"/>
                                        <p:tgtEl>
                                          <p:spTgt spid="1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0">
                                            <p:txEl>
                                              <p:pRg st="1" end="1"/>
                                            </p:txEl>
                                          </p:spTgt>
                                        </p:tgtEl>
                                        <p:attrNameLst>
                                          <p:attrName>style.visibility</p:attrName>
                                        </p:attrNameLst>
                                      </p:cBhvr>
                                      <p:to>
                                        <p:strVal val="visible"/>
                                      </p:to>
                                    </p:set>
                                    <p:anim calcmode="lin" valueType="num">
                                      <p:cBhvr additive="base">
                                        <p:cTn id="13" dur="500" fill="hold"/>
                                        <p:tgtEl>
                                          <p:spTgt spid="14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0">
                                            <p:txEl>
                                              <p:pRg st="2" end="2"/>
                                            </p:txEl>
                                          </p:spTgt>
                                        </p:tgtEl>
                                        <p:attrNameLst>
                                          <p:attrName>style.visibility</p:attrName>
                                        </p:attrNameLst>
                                      </p:cBhvr>
                                      <p:to>
                                        <p:strVal val="visible"/>
                                      </p:to>
                                    </p:set>
                                    <p:anim calcmode="lin" valueType="num">
                                      <p:cBhvr additive="base">
                                        <p:cTn id="19" dur="500" fill="hold"/>
                                        <p:tgtEl>
                                          <p:spTgt spid="14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40">
                                            <p:txEl>
                                              <p:pRg st="3" end="3"/>
                                            </p:txEl>
                                          </p:spTgt>
                                        </p:tgtEl>
                                        <p:attrNameLst>
                                          <p:attrName>style.visibility</p:attrName>
                                        </p:attrNameLst>
                                      </p:cBhvr>
                                      <p:to>
                                        <p:strVal val="visible"/>
                                      </p:to>
                                    </p:set>
                                    <p:anim calcmode="lin" valueType="num">
                                      <p:cBhvr additive="base">
                                        <p:cTn id="25" dur="500" fill="hold"/>
                                        <p:tgtEl>
                                          <p:spTgt spid="14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40">
                                            <p:txEl>
                                              <p:pRg st="4" end="4"/>
                                            </p:txEl>
                                          </p:spTgt>
                                        </p:tgtEl>
                                        <p:attrNameLst>
                                          <p:attrName>style.visibility</p:attrName>
                                        </p:attrNameLst>
                                      </p:cBhvr>
                                      <p:to>
                                        <p:strVal val="visible"/>
                                      </p:to>
                                    </p:set>
                                    <p:anim calcmode="lin" valueType="num">
                                      <p:cBhvr additive="base">
                                        <p:cTn id="31" dur="500" fill="hold"/>
                                        <p:tgtEl>
                                          <p:spTgt spid="14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0">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3"/>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pPr>
            <a:r>
              <a:rPr lang="en-US" dirty="0" smtClean="0">
                <a:latin typeface="Arial Black" panose="020B0A04020102020204" pitchFamily="34" charset="0"/>
                <a:ea typeface="Arial"/>
                <a:cs typeface="Arial"/>
                <a:sym typeface="Arial"/>
              </a:rPr>
              <a:t>Detail (Evidence, Quote)</a:t>
            </a:r>
            <a:endParaRPr dirty="0">
              <a:latin typeface="Arial Black" panose="020B0A04020102020204" pitchFamily="34" charset="0"/>
              <a:ea typeface="Arial"/>
              <a:cs typeface="Arial"/>
              <a:sym typeface="Arial"/>
            </a:endParaRPr>
          </a:p>
        </p:txBody>
      </p:sp>
      <p:sp>
        <p:nvSpPr>
          <p:cNvPr id="146" name="Google Shape;146;p23"/>
          <p:cNvSpPr txBox="1">
            <a:spLocks noGrp="1"/>
          </p:cNvSpPr>
          <p:nvPr>
            <p:ph type="body" idx="1"/>
          </p:nvPr>
        </p:nvSpPr>
        <p:spPr>
          <a:xfrm>
            <a:off x="538619" y="1600201"/>
            <a:ext cx="11348581" cy="4525963"/>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chemeClr val="lt1"/>
              </a:buClr>
              <a:buSzPts val="3200"/>
              <a:buFont typeface="Cutive"/>
              <a:buChar char="•"/>
            </a:pPr>
            <a:r>
              <a:rPr lang="en-US" sz="3200" dirty="0">
                <a:latin typeface="Arial Black" panose="020B0A04020102020204" pitchFamily="34" charset="0"/>
                <a:ea typeface="Cutive"/>
                <a:cs typeface="Cutive"/>
                <a:sym typeface="Cutive"/>
              </a:rPr>
              <a:t>This is the evidence that comes directly from the story.</a:t>
            </a:r>
            <a:endParaRPr dirty="0">
              <a:latin typeface="Arial Black" panose="020B0A04020102020204" pitchFamily="34" charset="0"/>
            </a:endParaRPr>
          </a:p>
          <a:p>
            <a:pPr marL="342900" indent="-342900">
              <a:spcBef>
                <a:spcPts val="640"/>
              </a:spcBef>
              <a:buClr>
                <a:schemeClr val="lt1"/>
              </a:buClr>
              <a:buSzPts val="3200"/>
              <a:buFont typeface="Cutive"/>
              <a:buChar char="•"/>
            </a:pPr>
            <a:r>
              <a:rPr lang="en-US" sz="3200" dirty="0">
                <a:latin typeface="Arial Black" panose="020B0A04020102020204" pitchFamily="34" charset="0"/>
                <a:ea typeface="Cutive"/>
                <a:cs typeface="Cutive"/>
                <a:sym typeface="Cutive"/>
              </a:rPr>
              <a:t>You should be able to turn to a page and say, “See, it happens right here.”</a:t>
            </a:r>
            <a:endParaRPr dirty="0">
              <a:latin typeface="Arial Black" panose="020B0A04020102020204" pitchFamily="34" charset="0"/>
            </a:endParaRPr>
          </a:p>
          <a:p>
            <a:pPr marL="342900" indent="-342900">
              <a:spcBef>
                <a:spcPts val="640"/>
              </a:spcBef>
              <a:buClr>
                <a:schemeClr val="lt1"/>
              </a:buClr>
              <a:buSzPts val="3200"/>
              <a:buFont typeface="Cutive"/>
              <a:buChar char="•"/>
            </a:pPr>
            <a:r>
              <a:rPr lang="en-US" sz="3200" dirty="0">
                <a:latin typeface="Arial Black" panose="020B0A04020102020204" pitchFamily="34" charset="0"/>
                <a:ea typeface="Cutive"/>
                <a:cs typeface="Cutive"/>
                <a:sym typeface="Cutive"/>
              </a:rPr>
              <a:t>Can be a </a:t>
            </a:r>
            <a:r>
              <a:rPr lang="en-US" sz="3200" b="1" dirty="0">
                <a:latin typeface="Arial Black" panose="020B0A04020102020204" pitchFamily="34" charset="0"/>
                <a:ea typeface="Cutive"/>
                <a:cs typeface="Cutive"/>
                <a:sym typeface="Cutive"/>
              </a:rPr>
              <a:t>direct quote </a:t>
            </a:r>
            <a:r>
              <a:rPr lang="en-US" sz="3200" dirty="0">
                <a:latin typeface="Arial Black" panose="020B0A04020102020204" pitchFamily="34" charset="0"/>
                <a:ea typeface="Cutive"/>
                <a:cs typeface="Cutive"/>
                <a:sym typeface="Cutive"/>
              </a:rPr>
              <a:t>that a character says or a specific detail of an </a:t>
            </a:r>
            <a:r>
              <a:rPr lang="en-US" sz="3200" b="1" dirty="0">
                <a:latin typeface="Arial Black" panose="020B0A04020102020204" pitchFamily="34" charset="0"/>
                <a:ea typeface="Cutive"/>
                <a:cs typeface="Cutive"/>
                <a:sym typeface="Cutive"/>
              </a:rPr>
              <a:t>event </a:t>
            </a:r>
            <a:r>
              <a:rPr lang="en-US" sz="3200" dirty="0">
                <a:latin typeface="Arial Black" panose="020B0A04020102020204" pitchFamily="34" charset="0"/>
                <a:ea typeface="Cutive"/>
                <a:cs typeface="Cutive"/>
                <a:sym typeface="Cutive"/>
              </a:rPr>
              <a:t>that occurs.</a:t>
            </a:r>
            <a:endParaRPr sz="3200" b="1" dirty="0">
              <a:latin typeface="Arial Black" panose="020B0A04020102020204" pitchFamily="34" charset="0"/>
              <a:ea typeface="Cutive"/>
              <a:cs typeface="Cutive"/>
              <a:sym typeface="Cutive"/>
            </a:endParaRPr>
          </a:p>
          <a:p>
            <a:pPr marL="342900" indent="-139700">
              <a:spcBef>
                <a:spcPts val="640"/>
              </a:spcBef>
              <a:buClr>
                <a:schemeClr val="dk1"/>
              </a:buClr>
              <a:buSzPts val="3200"/>
              <a:buNone/>
            </a:pPr>
            <a:endParaRPr sz="3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2780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6">
                                            <p:txEl>
                                              <p:pRg st="0" end="0"/>
                                            </p:txEl>
                                          </p:spTgt>
                                        </p:tgtEl>
                                        <p:attrNameLst>
                                          <p:attrName>style.visibility</p:attrName>
                                        </p:attrNameLst>
                                      </p:cBhvr>
                                      <p:to>
                                        <p:strVal val="visible"/>
                                      </p:to>
                                    </p:set>
                                    <p:anim calcmode="lin" valueType="num">
                                      <p:cBhvr additive="base">
                                        <p:cTn id="7" dur="500" fill="hold"/>
                                        <p:tgtEl>
                                          <p:spTgt spid="14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6">
                                            <p:txEl>
                                              <p:pRg st="1" end="1"/>
                                            </p:txEl>
                                          </p:spTgt>
                                        </p:tgtEl>
                                        <p:attrNameLst>
                                          <p:attrName>style.visibility</p:attrName>
                                        </p:attrNameLst>
                                      </p:cBhvr>
                                      <p:to>
                                        <p:strVal val="visible"/>
                                      </p:to>
                                    </p:set>
                                    <p:anim calcmode="lin" valueType="num">
                                      <p:cBhvr additive="base">
                                        <p:cTn id="13" dur="500" fill="hold"/>
                                        <p:tgtEl>
                                          <p:spTgt spid="14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46">
                                            <p:txEl>
                                              <p:pRg st="2" end="2"/>
                                            </p:txEl>
                                          </p:spTgt>
                                        </p:tgtEl>
                                        <p:attrNameLst>
                                          <p:attrName>style.visibility</p:attrName>
                                        </p:attrNameLst>
                                      </p:cBhvr>
                                      <p:to>
                                        <p:strVal val="visible"/>
                                      </p:to>
                                    </p:set>
                                    <p:anim calcmode="lin" valueType="num">
                                      <p:cBhvr additive="base">
                                        <p:cTn id="19" dur="500" fill="hold"/>
                                        <p:tgtEl>
                                          <p:spTgt spid="14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4"/>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pPr>
            <a:r>
              <a:rPr lang="en-US" dirty="0">
                <a:latin typeface="Arial Black" panose="020B0A04020102020204" pitchFamily="34" charset="0"/>
                <a:ea typeface="Arial"/>
                <a:cs typeface="Arial"/>
                <a:sym typeface="Arial"/>
              </a:rPr>
              <a:t>Analysis</a:t>
            </a:r>
            <a:endParaRPr dirty="0">
              <a:latin typeface="Arial Black" panose="020B0A04020102020204" pitchFamily="34" charset="0"/>
              <a:ea typeface="Arial"/>
              <a:cs typeface="Arial"/>
              <a:sym typeface="Arial"/>
            </a:endParaRPr>
          </a:p>
        </p:txBody>
      </p:sp>
      <p:sp>
        <p:nvSpPr>
          <p:cNvPr id="152" name="Google Shape;152;p24"/>
          <p:cNvSpPr txBox="1">
            <a:spLocks noGrp="1"/>
          </p:cNvSpPr>
          <p:nvPr>
            <p:ph type="body" idx="1"/>
          </p:nvPr>
        </p:nvSpPr>
        <p:spPr>
          <a:xfrm>
            <a:off x="576197" y="1600201"/>
            <a:ext cx="11235847" cy="4525963"/>
          </a:xfrm>
          <a:prstGeom prst="rect">
            <a:avLst/>
          </a:prstGeom>
          <a:noFill/>
          <a:ln>
            <a:noFill/>
          </a:ln>
        </p:spPr>
        <p:txBody>
          <a:bodyPr spcFirstLastPara="1" vert="horz" wrap="square" lIns="91425" tIns="45700" rIns="91425" bIns="45700" rtlCol="0" anchor="t" anchorCtr="0">
            <a:noAutofit/>
          </a:bodyPr>
          <a:lstStyle/>
          <a:p>
            <a:pPr marL="342900" indent="-342900">
              <a:spcBef>
                <a:spcPts val="0"/>
              </a:spcBef>
              <a:buClr>
                <a:schemeClr val="lt1"/>
              </a:buClr>
              <a:buSzPts val="3600"/>
              <a:buFont typeface="Cutive"/>
              <a:buChar char="•"/>
            </a:pPr>
            <a:r>
              <a:rPr lang="en-US" sz="3600" dirty="0">
                <a:latin typeface="Arial Black" panose="020B0A04020102020204" pitchFamily="34" charset="0"/>
                <a:ea typeface="Cutive"/>
                <a:cs typeface="Cutive"/>
                <a:sym typeface="Cutive"/>
              </a:rPr>
              <a:t>Explains the </a:t>
            </a:r>
            <a:r>
              <a:rPr lang="en-US" sz="3600" b="1" dirty="0">
                <a:latin typeface="Arial Black" panose="020B0A04020102020204" pitchFamily="34" charset="0"/>
                <a:ea typeface="Cutive"/>
                <a:cs typeface="Cutive"/>
                <a:sym typeface="Cutive"/>
              </a:rPr>
              <a:t>significance </a:t>
            </a:r>
            <a:r>
              <a:rPr lang="en-US" sz="3600" dirty="0">
                <a:latin typeface="Arial Black" panose="020B0A04020102020204" pitchFamily="34" charset="0"/>
                <a:ea typeface="Cutive"/>
                <a:cs typeface="Cutive"/>
                <a:sym typeface="Cutive"/>
              </a:rPr>
              <a:t>of the detail.</a:t>
            </a:r>
            <a:endParaRPr dirty="0">
              <a:latin typeface="Arial Black" panose="020B0A04020102020204" pitchFamily="34" charset="0"/>
            </a:endParaRPr>
          </a:p>
          <a:p>
            <a:pPr marL="342900" indent="-342900">
              <a:spcBef>
                <a:spcPts val="720"/>
              </a:spcBef>
              <a:buClr>
                <a:schemeClr val="lt1"/>
              </a:buClr>
              <a:buSzPts val="3600"/>
              <a:buFont typeface="Cutive"/>
              <a:buChar char="•"/>
            </a:pPr>
            <a:r>
              <a:rPr lang="en-US" sz="3600" dirty="0">
                <a:latin typeface="Arial Black" panose="020B0A04020102020204" pitchFamily="34" charset="0"/>
                <a:ea typeface="Cutive"/>
                <a:cs typeface="Cutive"/>
                <a:sym typeface="Cutive"/>
              </a:rPr>
              <a:t>What does that quote literally mean</a:t>
            </a:r>
            <a:r>
              <a:rPr lang="en-US" sz="3600" dirty="0" smtClean="0">
                <a:latin typeface="Arial Black" panose="020B0A04020102020204" pitchFamily="34" charset="0"/>
                <a:ea typeface="Cutive"/>
                <a:cs typeface="Cutive"/>
                <a:sym typeface="Cutive"/>
              </a:rPr>
              <a:t>?</a:t>
            </a:r>
          </a:p>
          <a:p>
            <a:pPr marL="800100" lvl="1" indent="-342900">
              <a:spcBef>
                <a:spcPts val="720"/>
              </a:spcBef>
              <a:buClr>
                <a:schemeClr val="lt1"/>
              </a:buClr>
              <a:buSzPts val="3600"/>
              <a:buFont typeface="Cutive"/>
              <a:buChar char="•"/>
            </a:pPr>
            <a:r>
              <a:rPr lang="en-US" dirty="0" smtClean="0">
                <a:latin typeface="Arial Black" panose="020B0A04020102020204" pitchFamily="34" charset="0"/>
                <a:sym typeface="Cutive"/>
              </a:rPr>
              <a:t>PARAPHRASE IT!</a:t>
            </a:r>
            <a:endParaRPr dirty="0">
              <a:latin typeface="Arial Black" panose="020B0A04020102020204" pitchFamily="34" charset="0"/>
            </a:endParaRPr>
          </a:p>
          <a:p>
            <a:pPr marL="342900" indent="-342900">
              <a:spcBef>
                <a:spcPts val="720"/>
              </a:spcBef>
              <a:buClr>
                <a:schemeClr val="lt1"/>
              </a:buClr>
              <a:buSzPts val="3600"/>
              <a:buFont typeface="Cutive"/>
              <a:buChar char="•"/>
            </a:pPr>
            <a:r>
              <a:rPr lang="en-US" sz="3600" dirty="0">
                <a:latin typeface="Arial Black" panose="020B0A04020102020204" pitchFamily="34" charset="0"/>
                <a:ea typeface="Cutive"/>
                <a:cs typeface="Cutive"/>
                <a:sym typeface="Cutive"/>
              </a:rPr>
              <a:t>What does that quote or event show</a:t>
            </a:r>
            <a:r>
              <a:rPr lang="en-US" sz="3600" dirty="0" smtClean="0">
                <a:latin typeface="Arial Black" panose="020B0A04020102020204" pitchFamily="34" charset="0"/>
                <a:ea typeface="Cutive"/>
                <a:cs typeface="Cutive"/>
                <a:sym typeface="Cutive"/>
              </a:rPr>
              <a:t>?</a:t>
            </a:r>
          </a:p>
          <a:p>
            <a:pPr marL="800100" lvl="1" indent="-342900">
              <a:spcBef>
                <a:spcPts val="720"/>
              </a:spcBef>
              <a:buClr>
                <a:schemeClr val="lt1"/>
              </a:buClr>
              <a:buSzPts val="3600"/>
              <a:buFont typeface="Cutive"/>
              <a:buChar char="•"/>
            </a:pPr>
            <a:r>
              <a:rPr lang="en-US" dirty="0" smtClean="0">
                <a:latin typeface="Arial Black" panose="020B0A04020102020204" pitchFamily="34" charset="0"/>
                <a:sym typeface="Cutive"/>
              </a:rPr>
              <a:t>WHY IS IT IMPORTANT?</a:t>
            </a:r>
          </a:p>
          <a:p>
            <a:pPr marL="800100" lvl="1" indent="-342900">
              <a:spcBef>
                <a:spcPts val="720"/>
              </a:spcBef>
              <a:buClr>
                <a:schemeClr val="lt1"/>
              </a:buClr>
              <a:buSzPts val="3600"/>
              <a:buFont typeface="Cutive"/>
              <a:buChar char="•"/>
            </a:pPr>
            <a:r>
              <a:rPr lang="en-US" dirty="0" smtClean="0">
                <a:latin typeface="Arial Black" panose="020B0A04020102020204" pitchFamily="34" charset="0"/>
                <a:sym typeface="Cutive"/>
              </a:rPr>
              <a:t>HOW DOES IT HELP MAKE YOUR POINT?</a:t>
            </a:r>
            <a:endParaRPr dirty="0">
              <a:latin typeface="Arial Black" panose="020B0A04020102020204" pitchFamily="34" charset="0"/>
            </a:endParaRPr>
          </a:p>
          <a:p>
            <a:pPr marL="342900" indent="-139700">
              <a:spcBef>
                <a:spcPts val="640"/>
              </a:spcBef>
              <a:buClr>
                <a:schemeClr val="dk1"/>
              </a:buClr>
              <a:buSzPts val="3200"/>
              <a:buNone/>
            </a:pPr>
            <a:endParaRPr sz="3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967183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2">
                                            <p:txEl>
                                              <p:pRg st="0" end="0"/>
                                            </p:txEl>
                                          </p:spTgt>
                                        </p:tgtEl>
                                        <p:attrNameLst>
                                          <p:attrName>style.visibility</p:attrName>
                                        </p:attrNameLst>
                                      </p:cBhvr>
                                      <p:to>
                                        <p:strVal val="visible"/>
                                      </p:to>
                                    </p:set>
                                    <p:anim calcmode="lin" valueType="num">
                                      <p:cBhvr additive="base">
                                        <p:cTn id="7" dur="500" fill="hold"/>
                                        <p:tgtEl>
                                          <p:spTgt spid="15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2">
                                            <p:txEl>
                                              <p:pRg st="1" end="1"/>
                                            </p:txEl>
                                          </p:spTgt>
                                        </p:tgtEl>
                                        <p:attrNameLst>
                                          <p:attrName>style.visibility</p:attrName>
                                        </p:attrNameLst>
                                      </p:cBhvr>
                                      <p:to>
                                        <p:strVal val="visible"/>
                                      </p:to>
                                    </p:set>
                                    <p:anim calcmode="lin" valueType="num">
                                      <p:cBhvr additive="base">
                                        <p:cTn id="13" dur="500" fill="hold"/>
                                        <p:tgtEl>
                                          <p:spTgt spid="15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2">
                                            <p:txEl>
                                              <p:pRg st="2" end="2"/>
                                            </p:txEl>
                                          </p:spTgt>
                                        </p:tgtEl>
                                        <p:attrNameLst>
                                          <p:attrName>style.visibility</p:attrName>
                                        </p:attrNameLst>
                                      </p:cBhvr>
                                      <p:to>
                                        <p:strVal val="visible"/>
                                      </p:to>
                                    </p:set>
                                    <p:anim calcmode="lin" valueType="num">
                                      <p:cBhvr additive="base">
                                        <p:cTn id="19" dur="500" fill="hold"/>
                                        <p:tgtEl>
                                          <p:spTgt spid="15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2">
                                            <p:txEl>
                                              <p:pRg st="3" end="3"/>
                                            </p:txEl>
                                          </p:spTgt>
                                        </p:tgtEl>
                                        <p:attrNameLst>
                                          <p:attrName>style.visibility</p:attrName>
                                        </p:attrNameLst>
                                      </p:cBhvr>
                                      <p:to>
                                        <p:strVal val="visible"/>
                                      </p:to>
                                    </p:set>
                                    <p:anim calcmode="lin" valueType="num">
                                      <p:cBhvr additive="base">
                                        <p:cTn id="25" dur="500" fill="hold"/>
                                        <p:tgtEl>
                                          <p:spTgt spid="15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5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52">
                                            <p:txEl>
                                              <p:pRg st="4" end="4"/>
                                            </p:txEl>
                                          </p:spTgt>
                                        </p:tgtEl>
                                        <p:attrNameLst>
                                          <p:attrName>style.visibility</p:attrName>
                                        </p:attrNameLst>
                                      </p:cBhvr>
                                      <p:to>
                                        <p:strVal val="visible"/>
                                      </p:to>
                                    </p:set>
                                    <p:anim calcmode="lin" valueType="num">
                                      <p:cBhvr additive="base">
                                        <p:cTn id="31" dur="500" fill="hold"/>
                                        <p:tgtEl>
                                          <p:spTgt spid="152">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52">
                                            <p:txEl>
                                              <p:pRg st="5" end="5"/>
                                            </p:txEl>
                                          </p:spTgt>
                                        </p:tgtEl>
                                        <p:attrNameLst>
                                          <p:attrName>style.visibility</p:attrName>
                                        </p:attrNameLst>
                                      </p:cBhvr>
                                      <p:to>
                                        <p:strVal val="visible"/>
                                      </p:to>
                                    </p:set>
                                    <p:anim calcmode="lin" valueType="num">
                                      <p:cBhvr additive="base">
                                        <p:cTn id="37" dur="500" fill="hold"/>
                                        <p:tgtEl>
                                          <p:spTgt spid="152">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5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25"/>
          <p:cNvSpPr txBox="1">
            <a:spLocks noGrp="1"/>
          </p:cNvSpPr>
          <p:nvPr>
            <p:ph type="title"/>
          </p:nvPr>
        </p:nvSpPr>
        <p:spPr>
          <a:xfrm>
            <a:off x="1981200" y="274638"/>
            <a:ext cx="8229600" cy="1143000"/>
          </a:xfrm>
          <a:prstGeom prst="rect">
            <a:avLst/>
          </a:prstGeom>
          <a:noFill/>
          <a:ln>
            <a:noFill/>
          </a:ln>
        </p:spPr>
        <p:txBody>
          <a:bodyPr spcFirstLastPara="1" vert="horz" wrap="square" lIns="91425" tIns="45700" rIns="91425" bIns="45700" rtlCol="0" anchor="ctr" anchorCtr="0">
            <a:noAutofit/>
          </a:bodyPr>
          <a:lstStyle/>
          <a:p>
            <a:pPr algn="ctr">
              <a:spcBef>
                <a:spcPts val="0"/>
              </a:spcBef>
            </a:pPr>
            <a:r>
              <a:rPr lang="en-US" dirty="0">
                <a:latin typeface="Arial Black" panose="020B0A04020102020204" pitchFamily="34" charset="0"/>
                <a:ea typeface="Arial"/>
                <a:cs typeface="Arial"/>
                <a:sym typeface="Arial"/>
              </a:rPr>
              <a:t>Tie Back </a:t>
            </a:r>
            <a:endParaRPr dirty="0">
              <a:latin typeface="Arial Black" panose="020B0A04020102020204" pitchFamily="34" charset="0"/>
              <a:ea typeface="Arial"/>
              <a:cs typeface="Arial"/>
              <a:sym typeface="Arial"/>
            </a:endParaRPr>
          </a:p>
        </p:txBody>
      </p:sp>
      <p:sp>
        <p:nvSpPr>
          <p:cNvPr id="158" name="Google Shape;158;p25"/>
          <p:cNvSpPr txBox="1">
            <a:spLocks noGrp="1"/>
          </p:cNvSpPr>
          <p:nvPr>
            <p:ph type="body" idx="1"/>
          </p:nvPr>
        </p:nvSpPr>
        <p:spPr>
          <a:xfrm>
            <a:off x="375781" y="1600201"/>
            <a:ext cx="11448789" cy="4525963"/>
          </a:xfrm>
          <a:prstGeom prst="rect">
            <a:avLst/>
          </a:prstGeom>
          <a:noFill/>
          <a:ln>
            <a:noFill/>
          </a:ln>
        </p:spPr>
        <p:txBody>
          <a:bodyPr spcFirstLastPara="1" vert="horz" wrap="square" lIns="91425" tIns="45700" rIns="91425" bIns="45700" rtlCol="0" anchor="t" anchorCtr="0">
            <a:noAutofit/>
          </a:bodyPr>
          <a:lstStyle/>
          <a:p>
            <a:pPr marL="342900" indent="-342900">
              <a:spcBef>
                <a:spcPts val="640"/>
              </a:spcBef>
              <a:buClr>
                <a:schemeClr val="lt1"/>
              </a:buClr>
              <a:buSzPts val="3200"/>
              <a:buFont typeface="Cutive"/>
              <a:buChar char="•"/>
            </a:pPr>
            <a:r>
              <a:rPr lang="en-US" sz="3200" dirty="0" smtClean="0">
                <a:latin typeface="Arial Black" panose="020B0A04020102020204" pitchFamily="34" charset="0"/>
                <a:ea typeface="Cutive"/>
                <a:cs typeface="Cutive"/>
                <a:sym typeface="Cutive"/>
              </a:rPr>
              <a:t>RESTATE </a:t>
            </a:r>
            <a:r>
              <a:rPr lang="en-US" sz="3200" dirty="0">
                <a:latin typeface="Arial Black" panose="020B0A04020102020204" pitchFamily="34" charset="0"/>
                <a:ea typeface="Cutive"/>
                <a:cs typeface="Cutive"/>
                <a:sym typeface="Cutive"/>
              </a:rPr>
              <a:t>your main </a:t>
            </a:r>
            <a:r>
              <a:rPr lang="en-US" sz="3200" dirty="0" smtClean="0">
                <a:latin typeface="Arial Black" panose="020B0A04020102020204" pitchFamily="34" charset="0"/>
                <a:ea typeface="Cutive"/>
                <a:cs typeface="Cutive"/>
                <a:sym typeface="Cutive"/>
              </a:rPr>
              <a:t>point in a new way!</a:t>
            </a:r>
          </a:p>
          <a:p>
            <a:pPr marL="342900" indent="-342900">
              <a:spcBef>
                <a:spcPts val="640"/>
              </a:spcBef>
              <a:buClr>
                <a:schemeClr val="lt1"/>
              </a:buClr>
              <a:buSzPts val="3200"/>
              <a:buFont typeface="Cutive"/>
              <a:buChar char="•"/>
            </a:pPr>
            <a:r>
              <a:rPr lang="en-US" sz="3200" b="1" dirty="0">
                <a:latin typeface="Arial Black" panose="020B0A04020102020204" pitchFamily="34" charset="0"/>
                <a:ea typeface="Cutive"/>
                <a:cs typeface="Cutive"/>
                <a:sym typeface="Cutive"/>
              </a:rPr>
              <a:t>Connect </a:t>
            </a:r>
            <a:r>
              <a:rPr lang="en-US" sz="3200" dirty="0">
                <a:latin typeface="Arial Black" panose="020B0A04020102020204" pitchFamily="34" charset="0"/>
                <a:ea typeface="Cutive"/>
                <a:cs typeface="Cutive"/>
                <a:sym typeface="Cutive"/>
              </a:rPr>
              <a:t>the detail and the analysis back to the topic sentence.</a:t>
            </a:r>
            <a:endParaRPr lang="en-US" sz="3200" dirty="0">
              <a:latin typeface="Arial Black" panose="020B0A04020102020204" pitchFamily="34" charset="0"/>
            </a:endParaRPr>
          </a:p>
          <a:p>
            <a:pPr marL="342900" indent="-342900">
              <a:spcBef>
                <a:spcPts val="640"/>
              </a:spcBef>
              <a:buClr>
                <a:schemeClr val="lt1"/>
              </a:buClr>
              <a:buSzPts val="3200"/>
              <a:buFont typeface="Cutive"/>
              <a:buChar char="•"/>
            </a:pPr>
            <a:endParaRPr dirty="0">
              <a:latin typeface="Arial Black" panose="020B0A04020102020204" pitchFamily="34" charset="0"/>
            </a:endParaRPr>
          </a:p>
          <a:p>
            <a:pPr marL="342900" indent="-139700">
              <a:spcBef>
                <a:spcPts val="640"/>
              </a:spcBef>
              <a:buClr>
                <a:schemeClr val="dk1"/>
              </a:buClr>
              <a:buSzPts val="3200"/>
              <a:buNone/>
            </a:pPr>
            <a:endParaRPr sz="320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518139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8">
                                            <p:txEl>
                                              <p:pRg st="0" end="0"/>
                                            </p:txEl>
                                          </p:spTgt>
                                        </p:tgtEl>
                                        <p:attrNameLst>
                                          <p:attrName>style.visibility</p:attrName>
                                        </p:attrNameLst>
                                      </p:cBhvr>
                                      <p:to>
                                        <p:strVal val="visible"/>
                                      </p:to>
                                    </p:set>
                                    <p:anim calcmode="lin" valueType="num">
                                      <p:cBhvr additive="base">
                                        <p:cTn id="7" dur="500" fill="hold"/>
                                        <p:tgtEl>
                                          <p:spTgt spid="1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8">
                                            <p:txEl>
                                              <p:pRg st="1" end="1"/>
                                            </p:txEl>
                                          </p:spTgt>
                                        </p:tgtEl>
                                        <p:attrNameLst>
                                          <p:attrName>style.visibility</p:attrName>
                                        </p:attrNameLst>
                                      </p:cBhvr>
                                      <p:to>
                                        <p:strVal val="visible"/>
                                      </p:to>
                                    </p:set>
                                    <p:anim calcmode="lin" valueType="num">
                                      <p:cBhvr additive="base">
                                        <p:cTn id="13" dur="500" fill="hold"/>
                                        <p:tgtEl>
                                          <p:spTgt spid="1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639" y="321276"/>
            <a:ext cx="11813058" cy="6339016"/>
          </a:xfrm>
        </p:spPr>
        <p:txBody>
          <a:bodyPr>
            <a:normAutofit fontScale="92500" lnSpcReduction="20000"/>
          </a:bodyPr>
          <a:lstStyle/>
          <a:p>
            <a:pPr marL="0" indent="0" algn="ctr">
              <a:buNone/>
            </a:pPr>
            <a:r>
              <a:rPr lang="en-US" sz="4000" dirty="0" smtClean="0">
                <a:latin typeface="Arial Black" panose="020B0A04020102020204" pitchFamily="34" charset="0"/>
              </a:rPr>
              <a:t>FAILURE TO PROPERLY CITE YOUR SOURCE WILL RESULT IN A ZERO ON THE ASSIGNMENT WITH NO CHANCE TO RECLAIM THAT GRADE, AS PER THE COURSE SYLLABUS AND ACADEMIC HONESTY POLICY!</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Proper citation for this novel is SIMPLE!</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Example: </a:t>
            </a:r>
          </a:p>
          <a:p>
            <a:pPr marL="0" indent="0" algn="ctr">
              <a:buNone/>
            </a:pPr>
            <a:r>
              <a:rPr lang="en-US" sz="4000" dirty="0" smtClean="0">
                <a:latin typeface="Arial Black" panose="020B0A04020102020204" pitchFamily="34" charset="0"/>
              </a:rPr>
              <a:t>“It’s </a:t>
            </a:r>
            <a:r>
              <a:rPr lang="en-US" sz="4000" dirty="0">
                <a:latin typeface="Arial Black" panose="020B0A04020102020204" pitchFamily="34" charset="0"/>
              </a:rPr>
              <a:t>never an insult to be called what somebody thinks is a bad name. It just shows you how poor that person is, it doesn’t hurt </a:t>
            </a:r>
            <a:r>
              <a:rPr lang="en-US" sz="4000" dirty="0" smtClean="0">
                <a:latin typeface="Arial Black" panose="020B0A04020102020204" pitchFamily="34" charset="0"/>
              </a:rPr>
              <a:t>you” (Lee 144).</a:t>
            </a:r>
            <a:endParaRPr lang="en-US" sz="4000" dirty="0">
              <a:latin typeface="Arial Black" panose="020B0A04020102020204" pitchFamily="34" charset="0"/>
            </a:endParaRPr>
          </a:p>
        </p:txBody>
      </p:sp>
    </p:spTree>
    <p:extLst>
      <p:ext uri="{BB962C8B-B14F-4D97-AF65-F5344CB8AC3E}">
        <p14:creationId xmlns:p14="http://schemas.microsoft.com/office/powerpoint/2010/main" val="1832601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xEl>
                                              <p:pRg st="0" end="0"/>
                                            </p:txEl>
                                          </p:spTgt>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The PROMPT</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pPr marL="0" indent="0" algn="ctr">
              <a:buNone/>
            </a:pPr>
            <a:r>
              <a:rPr lang="en-US" sz="5400" dirty="0">
                <a:latin typeface="Arial Black" panose="020B0A04020102020204" pitchFamily="34" charset="0"/>
              </a:rPr>
              <a:t>Do you believe </a:t>
            </a:r>
            <a:r>
              <a:rPr lang="en-US" sz="5400" dirty="0" err="1">
                <a:latin typeface="Arial Black" panose="020B0A04020102020204" pitchFamily="34" charset="0"/>
              </a:rPr>
              <a:t>Mayella</a:t>
            </a:r>
            <a:r>
              <a:rPr lang="en-US" sz="5400" dirty="0">
                <a:latin typeface="Arial Black" panose="020B0A04020102020204" pitchFamily="34" charset="0"/>
              </a:rPr>
              <a:t> </a:t>
            </a:r>
            <a:r>
              <a:rPr lang="en-US" sz="5400" dirty="0" err="1">
                <a:latin typeface="Arial Black" panose="020B0A04020102020204" pitchFamily="34" charset="0"/>
              </a:rPr>
              <a:t>Ewell</a:t>
            </a:r>
            <a:r>
              <a:rPr lang="en-US" sz="5400" dirty="0">
                <a:latin typeface="Arial Black" panose="020B0A04020102020204" pitchFamily="34" charset="0"/>
              </a:rPr>
              <a:t> is a victim or villain</a:t>
            </a:r>
            <a:r>
              <a:rPr lang="en-US" sz="5400" dirty="0" smtClean="0">
                <a:latin typeface="Arial Black" panose="020B0A04020102020204" pitchFamily="34" charset="0"/>
              </a:rPr>
              <a:t>?</a:t>
            </a:r>
          </a:p>
          <a:p>
            <a:pPr marL="0" indent="0" algn="ctr">
              <a:buNone/>
            </a:pPr>
            <a:endParaRPr lang="en-US" sz="5400" dirty="0">
              <a:latin typeface="Arial Black" panose="020B0A04020102020204" pitchFamily="34" charset="0"/>
            </a:endParaRPr>
          </a:p>
          <a:p>
            <a:pPr marL="0" indent="0" algn="ctr">
              <a:buNone/>
            </a:pPr>
            <a:r>
              <a:rPr lang="en-US" sz="3200" dirty="0" smtClean="0">
                <a:latin typeface="Arial Black" panose="020B0A04020102020204" pitchFamily="34" charset="0"/>
              </a:rPr>
              <a:t>TRIAL TESTIMONY</a:t>
            </a:r>
          </a:p>
          <a:p>
            <a:pPr marL="0" indent="0" algn="ctr">
              <a:buNone/>
            </a:pPr>
            <a:r>
              <a:rPr lang="en-US" sz="3200" dirty="0" smtClean="0">
                <a:latin typeface="Arial Black" panose="020B0A04020102020204" pitchFamily="34" charset="0"/>
              </a:rPr>
              <a:t>Bob </a:t>
            </a:r>
            <a:r>
              <a:rPr lang="en-US" sz="3200" dirty="0" err="1" smtClean="0">
                <a:latin typeface="Arial Black" panose="020B0A04020102020204" pitchFamily="34" charset="0"/>
              </a:rPr>
              <a:t>Ewell</a:t>
            </a:r>
            <a:r>
              <a:rPr lang="en-US" sz="3200" dirty="0" smtClean="0">
                <a:latin typeface="Arial Black" panose="020B0A04020102020204" pitchFamily="34" charset="0"/>
              </a:rPr>
              <a:t>- 227-238</a:t>
            </a:r>
          </a:p>
          <a:p>
            <a:pPr marL="0" indent="0" algn="ctr">
              <a:buNone/>
            </a:pPr>
            <a:r>
              <a:rPr lang="en-US" sz="3200" dirty="0" err="1" smtClean="0">
                <a:latin typeface="Arial Black" panose="020B0A04020102020204" pitchFamily="34" charset="0"/>
              </a:rPr>
              <a:t>Mayella</a:t>
            </a:r>
            <a:r>
              <a:rPr lang="en-US" sz="3200" dirty="0" smtClean="0">
                <a:latin typeface="Arial Black" panose="020B0A04020102020204" pitchFamily="34" charset="0"/>
              </a:rPr>
              <a:t> </a:t>
            </a:r>
            <a:r>
              <a:rPr lang="en-US" sz="3200" dirty="0" err="1" smtClean="0">
                <a:latin typeface="Arial Black" panose="020B0A04020102020204" pitchFamily="34" charset="0"/>
              </a:rPr>
              <a:t>Ewell</a:t>
            </a:r>
            <a:r>
              <a:rPr lang="en-US" sz="3200" dirty="0" smtClean="0">
                <a:latin typeface="Arial Black" panose="020B0A04020102020204" pitchFamily="34" charset="0"/>
              </a:rPr>
              <a:t>- 239-252</a:t>
            </a:r>
          </a:p>
          <a:p>
            <a:pPr marL="0" indent="0" algn="ctr">
              <a:buNone/>
            </a:pPr>
            <a:r>
              <a:rPr lang="en-US" sz="3200" dirty="0" smtClean="0">
                <a:latin typeface="Arial Black" panose="020B0A04020102020204" pitchFamily="34" charset="0"/>
              </a:rPr>
              <a:t>Tom Robinson- 254-265</a:t>
            </a:r>
            <a:endParaRPr lang="en-US" sz="3200" dirty="0">
              <a:latin typeface="Arial Black" panose="020B0A04020102020204" pitchFamily="34" charset="0"/>
            </a:endParaRPr>
          </a:p>
        </p:txBody>
      </p:sp>
    </p:spTree>
    <p:extLst>
      <p:ext uri="{BB962C8B-B14F-4D97-AF65-F5344CB8AC3E}">
        <p14:creationId xmlns:p14="http://schemas.microsoft.com/office/powerpoint/2010/main" val="3888264397"/>
      </p:ext>
    </p:extLst>
  </p:cSld>
  <p:clrMapOvr>
    <a:masterClrMapping/>
  </p:clrMapOvr>
  <p:timing>
    <p:tnLst>
      <p:par>
        <p:cTn id="1" dur="indefinite" restart="never" nodeType="tmRoot"/>
      </p:par>
    </p:tn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When You Are Finished…</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sz="4000" dirty="0" smtClean="0">
                <a:latin typeface="Arial Black" panose="020B0A04020102020204" pitchFamily="34" charset="0"/>
              </a:rPr>
              <a:t>Start reading Chapter 20</a:t>
            </a:r>
          </a:p>
          <a:p>
            <a:pPr lvl="1"/>
            <a:r>
              <a:rPr lang="en-US" sz="3600" dirty="0" smtClean="0">
                <a:latin typeface="Arial Black" panose="020B0A04020102020204" pitchFamily="34" charset="0"/>
              </a:rPr>
              <a:t>Finish for HW</a:t>
            </a:r>
          </a:p>
          <a:p>
            <a:r>
              <a:rPr lang="en-US" sz="4000" dirty="0" smtClean="0">
                <a:latin typeface="Arial Black" panose="020B0A04020102020204" pitchFamily="34" charset="0"/>
              </a:rPr>
              <a:t>We will discuss them tomorrow!</a:t>
            </a:r>
            <a:endParaRPr lang="en-US" sz="4000" dirty="0">
              <a:latin typeface="Arial Black" panose="020B0A04020102020204" pitchFamily="34" charset="0"/>
            </a:endParaRPr>
          </a:p>
        </p:txBody>
      </p:sp>
    </p:spTree>
    <p:extLst>
      <p:ext uri="{BB962C8B-B14F-4D97-AF65-F5344CB8AC3E}">
        <p14:creationId xmlns:p14="http://schemas.microsoft.com/office/powerpoint/2010/main" val="426559131"/>
      </p:ext>
    </p:extLst>
  </p:cSld>
  <p:clrMapOvr>
    <a:masterClrMapping/>
  </p:clrMapOvr>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94AC29-4097-427C-B294-D6BA092CE1AB}"/>
              </a:ext>
            </a:extLst>
          </p:cNvPr>
          <p:cNvSpPr>
            <a:spLocks noGrp="1"/>
          </p:cNvSpPr>
          <p:nvPr>
            <p:ph type="title"/>
          </p:nvPr>
        </p:nvSpPr>
        <p:spPr>
          <a:xfrm>
            <a:off x="838200" y="0"/>
            <a:ext cx="10515600" cy="826001"/>
          </a:xfrm>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 xmlns:a16="http://schemas.microsoft.com/office/drawing/2014/main" id="{F788D146-7D7D-4354-AF51-BD5ADF1936D5}"/>
              </a:ext>
            </a:extLst>
          </p:cNvPr>
          <p:cNvSpPr>
            <a:spLocks noGrp="1"/>
          </p:cNvSpPr>
          <p:nvPr>
            <p:ph idx="1"/>
          </p:nvPr>
        </p:nvSpPr>
        <p:spPr>
          <a:xfrm>
            <a:off x="838200" y="826002"/>
            <a:ext cx="10515600" cy="5755272"/>
          </a:xfrm>
        </p:spPr>
        <p:txBody>
          <a:bodyPr>
            <a:normAutofit fontScale="77500" lnSpcReduction="20000"/>
          </a:bodyPr>
          <a:lstStyle/>
          <a:p>
            <a:pPr marL="0" indent="0" algn="ctr">
              <a:buNone/>
            </a:pPr>
            <a:r>
              <a:rPr lang="en-US" sz="4000" dirty="0" smtClean="0">
                <a:latin typeface="Arial Black" panose="020B0A04020102020204" pitchFamily="34" charset="0"/>
              </a:rPr>
              <a:t>FINISH READING CHAPTER </a:t>
            </a:r>
          </a:p>
          <a:p>
            <a:pPr marL="0" indent="0" algn="ctr">
              <a:buNone/>
            </a:pPr>
            <a:r>
              <a:rPr lang="en-US" sz="4000" dirty="0" smtClean="0">
                <a:latin typeface="Arial Black" panose="020B0A04020102020204" pitchFamily="34" charset="0"/>
              </a:rPr>
              <a:t>20</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FINISH the questions for Chapter </a:t>
            </a:r>
          </a:p>
          <a:p>
            <a:pPr marL="0" indent="0" algn="ctr">
              <a:buNone/>
            </a:pPr>
            <a:r>
              <a:rPr lang="en-US" sz="4000" dirty="0" smtClean="0">
                <a:latin typeface="Arial Black" panose="020B0A04020102020204" pitchFamily="34" charset="0"/>
              </a:rPr>
              <a:t>16-23 in “</a:t>
            </a:r>
            <a:r>
              <a:rPr lang="en-US" sz="4000" dirty="0" err="1" smtClean="0">
                <a:latin typeface="Arial Black" panose="020B0A04020102020204" pitchFamily="34" charset="0"/>
              </a:rPr>
              <a:t>TKaM</a:t>
            </a:r>
            <a:r>
              <a:rPr lang="en-US" sz="4000" dirty="0" smtClean="0">
                <a:latin typeface="Arial Black" panose="020B0A04020102020204" pitchFamily="34" charset="0"/>
              </a:rPr>
              <a:t> Questions Chapters 16-23”</a:t>
            </a:r>
          </a:p>
          <a:p>
            <a:pPr marL="0" indent="0" algn="ctr">
              <a:buNone/>
            </a:pPr>
            <a:r>
              <a:rPr lang="en-US" sz="4000" dirty="0" smtClean="0">
                <a:latin typeface="Arial Black" panose="020B0A04020102020204" pitchFamily="34" charset="0"/>
              </a:rPr>
              <a:t>DUE MONDAY 2/25/19</a:t>
            </a:r>
          </a:p>
          <a:p>
            <a:pPr marL="0" indent="0" algn="ctr">
              <a:buNone/>
            </a:pPr>
            <a:endParaRPr lang="en-US" sz="4000" dirty="0">
              <a:latin typeface="Arial Black" panose="020B0A04020102020204" pitchFamily="34" charset="0"/>
            </a:endParaRPr>
          </a:p>
          <a:p>
            <a:pPr marL="457200" lvl="1" indent="0" algn="ctr">
              <a:buNone/>
            </a:pPr>
            <a:r>
              <a:rPr lang="en-US" sz="4800" dirty="0">
                <a:latin typeface="Arial Black" panose="020B0A04020102020204" pitchFamily="34" charset="0"/>
              </a:rPr>
              <a:t>Don’t forget the vocabulary sheet for CH 24-31 in Google Classroom. </a:t>
            </a:r>
          </a:p>
          <a:p>
            <a:pPr marL="457200" lvl="1" indent="0" algn="ctr">
              <a:buNone/>
            </a:pPr>
            <a:r>
              <a:rPr lang="en-US" sz="4800" dirty="0">
                <a:latin typeface="Arial Black" panose="020B0A04020102020204" pitchFamily="34" charset="0"/>
              </a:rPr>
              <a:t>DUE FRIDAY! </a:t>
            </a:r>
          </a:p>
          <a:p>
            <a:pPr marL="457200" lvl="1" indent="0" algn="ctr">
              <a:buNone/>
            </a:pPr>
            <a:endParaRPr lang="en-US" sz="4800" dirty="0">
              <a:latin typeface="Arial Black" panose="020B0A04020102020204" pitchFamily="34" charset="0"/>
            </a:endParaRPr>
          </a:p>
          <a:p>
            <a:pPr marL="457200" lvl="1" indent="0" algn="ctr">
              <a:buNone/>
            </a:pPr>
            <a:r>
              <a:rPr lang="en-US" sz="4800" dirty="0">
                <a:latin typeface="Arial Black" panose="020B0A04020102020204" pitchFamily="34" charset="0"/>
              </a:rPr>
              <a:t>VOCAB QUIZ FRIDAY!</a:t>
            </a:r>
          </a:p>
          <a:p>
            <a:pPr marL="0" indent="0" algn="ctr">
              <a:buNone/>
            </a:pPr>
            <a:endParaRPr lang="en-US" sz="4000" dirty="0">
              <a:latin typeface="Arial Black" panose="020B0A04020102020204" pitchFamily="34" charset="0"/>
            </a:endParaRPr>
          </a:p>
          <a:p>
            <a:pPr marL="457200" lvl="1" indent="0" algn="ctr">
              <a:buNone/>
            </a:pPr>
            <a:endParaRPr lang="en-US" sz="4800" dirty="0" smtClean="0">
              <a:latin typeface="Arial Black" panose="020B0A04020102020204" pitchFamily="34" charset="0"/>
            </a:endParaRPr>
          </a:p>
        </p:txBody>
      </p:sp>
    </p:spTree>
    <p:extLst>
      <p:ext uri="{BB962C8B-B14F-4D97-AF65-F5344CB8AC3E}">
        <p14:creationId xmlns:p14="http://schemas.microsoft.com/office/powerpoint/2010/main" val="2928585302"/>
      </p:ext>
    </p:extLst>
  </p:cSld>
  <p:clrMapOvr>
    <a:masterClrMapping/>
  </p:clrMapOvr>
  <p:timing>
    <p:tnLst>
      <p:par>
        <p:cT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5964412"/>
          </a:xfrm>
        </p:spPr>
        <p:txBody>
          <a:bodyPr/>
          <a:lstStyle/>
          <a:p>
            <a:pPr algn="ctr"/>
            <a:r>
              <a:rPr lang="en-US" b="1" dirty="0" smtClean="0">
                <a:latin typeface="Arial Black" panose="020B0A04020102020204" pitchFamily="34" charset="0"/>
              </a:rPr>
              <a:t>NO Exit Ticket</a:t>
            </a:r>
            <a:endParaRPr lang="en-US" b="1"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2/19/19</a:t>
            </a:r>
            <a:endParaRPr lang="en-US" dirty="0">
              <a:latin typeface="Arial Black" panose="020B0A04020102020204" pitchFamily="34" charset="0"/>
            </a:endParaRPr>
          </a:p>
        </p:txBody>
      </p:sp>
    </p:spTree>
    <p:extLst>
      <p:ext uri="{BB962C8B-B14F-4D97-AF65-F5344CB8AC3E}">
        <p14:creationId xmlns:p14="http://schemas.microsoft.com/office/powerpoint/2010/main" val="3402826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838200" y="239865"/>
            <a:ext cx="10515600" cy="862426"/>
          </a:xfrm>
        </p:spPr>
        <p:txBody>
          <a:bodyPr/>
          <a:lstStyle/>
          <a:p>
            <a:pPr algn="ctr" eaLnBrk="1" hangingPunct="1">
              <a:defRPr/>
            </a:pPr>
            <a:r>
              <a:rPr lang="en-US" sz="5400" b="1" dirty="0">
                <a:latin typeface="Arial Black" panose="020B0A04020102020204" pitchFamily="34" charset="0"/>
              </a:rPr>
              <a:t>The Winds of Change</a:t>
            </a:r>
          </a:p>
        </p:txBody>
      </p:sp>
      <p:sp>
        <p:nvSpPr>
          <p:cNvPr id="50179" name="Rectangle 3"/>
          <p:cNvSpPr>
            <a:spLocks noGrp="1" noChangeArrowheads="1"/>
          </p:cNvSpPr>
          <p:nvPr>
            <p:ph type="body" idx="1"/>
          </p:nvPr>
        </p:nvSpPr>
        <p:spPr>
          <a:xfrm>
            <a:off x="338203" y="1752600"/>
            <a:ext cx="5774498" cy="4800600"/>
          </a:xfrm>
        </p:spPr>
        <p:txBody>
          <a:bodyPr>
            <a:normAutofit/>
          </a:bodyPr>
          <a:lstStyle/>
          <a:p>
            <a:pPr eaLnBrk="1" hangingPunct="1"/>
            <a:r>
              <a:rPr lang="en-US" altLang="en-US" sz="3200" dirty="0">
                <a:latin typeface="Arial Black" panose="020B0A04020102020204" pitchFamily="34" charset="0"/>
              </a:rPr>
              <a:t>Soon, average Black citizens across the country began speaking out against oppression and demanding equal rights.  This was the beginning of America’s Civil Rights Movement.</a:t>
            </a:r>
          </a:p>
        </p:txBody>
      </p:sp>
      <p:pic>
        <p:nvPicPr>
          <p:cNvPr id="50181" name="Picture 5" descr="TMB free at la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2700" y="1102291"/>
            <a:ext cx="5095875"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6749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0181"/>
                                        </p:tgtEl>
                                        <p:attrNameLst>
                                          <p:attrName>style.visibility</p:attrName>
                                        </p:attrNameLst>
                                      </p:cBhvr>
                                      <p:to>
                                        <p:strVal val="visible"/>
                                      </p:to>
                                    </p:set>
                                    <p:anim calcmode="lin" valueType="num">
                                      <p:cBhvr additive="base">
                                        <p:cTn id="13" dur="500" fill="hold"/>
                                        <p:tgtEl>
                                          <p:spTgt spid="50181"/>
                                        </p:tgtEl>
                                        <p:attrNameLst>
                                          <p:attrName>ppt_x</p:attrName>
                                        </p:attrNameLst>
                                      </p:cBhvr>
                                      <p:tavLst>
                                        <p:tav tm="0">
                                          <p:val>
                                            <p:strVal val="#ppt_x"/>
                                          </p:val>
                                        </p:tav>
                                        <p:tav tm="100000">
                                          <p:val>
                                            <p:strVal val="#ppt_x"/>
                                          </p:val>
                                        </p:tav>
                                      </p:tavLst>
                                    </p:anim>
                                    <p:anim calcmode="lin" valueType="num">
                                      <p:cBhvr additive="base">
                                        <p:cTn id="14" dur="500" fill="hold"/>
                                        <p:tgtEl>
                                          <p:spTgt spid="5018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Discussion</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I</a:t>
            </a:r>
            <a:r>
              <a:rPr lang="en-US" dirty="0" smtClean="0">
                <a:latin typeface="Arial Black" panose="020B0A04020102020204" pitchFamily="34" charset="0"/>
              </a:rPr>
              <a:t>n </a:t>
            </a:r>
            <a:r>
              <a:rPr lang="en-US" dirty="0">
                <a:latin typeface="Arial Black" panose="020B0A04020102020204" pitchFamily="34" charset="0"/>
              </a:rPr>
              <a:t>your triads, discuss the following:</a:t>
            </a:r>
          </a:p>
          <a:p>
            <a:pPr marL="0" indent="0" algn="ctr">
              <a:buNone/>
            </a:pPr>
            <a:endParaRPr lang="en-US" sz="22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What is your opinion of Mr. </a:t>
            </a:r>
            <a:r>
              <a:rPr lang="en-US" sz="3600" dirty="0" err="1" smtClean="0">
                <a:latin typeface="Arial Black" panose="020B0A04020102020204" pitchFamily="34" charset="0"/>
              </a:rPr>
              <a:t>Dolphus</a:t>
            </a:r>
            <a:r>
              <a:rPr lang="en-US" sz="3600" dirty="0" smtClean="0">
                <a:latin typeface="Arial Black" panose="020B0A04020102020204" pitchFamily="34" charset="0"/>
              </a:rPr>
              <a:t> Raymond? </a:t>
            </a:r>
          </a:p>
          <a:p>
            <a:pPr marL="0" indent="0" algn="ctr">
              <a:buNone/>
            </a:pPr>
            <a:r>
              <a:rPr lang="en-US" sz="3600" dirty="0" smtClean="0">
                <a:latin typeface="Arial Black" panose="020B0A04020102020204" pitchFamily="34" charset="0"/>
              </a:rPr>
              <a:t>According to him, why does he act the way he does?</a:t>
            </a:r>
          </a:p>
          <a:p>
            <a:pPr marL="0" indent="0" algn="ctr">
              <a:buNone/>
            </a:pPr>
            <a:r>
              <a:rPr lang="en-US" sz="3600" dirty="0" smtClean="0">
                <a:latin typeface="Arial Black" panose="020B0A04020102020204" pitchFamily="34" charset="0"/>
              </a:rPr>
              <a:t>Do you think he is right to act/live the way he does? Why?</a:t>
            </a:r>
          </a:p>
          <a:p>
            <a:pPr marL="0" indent="0" algn="ctr">
              <a:buNone/>
            </a:pPr>
            <a:endParaRPr lang="en-US" sz="3600" dirty="0">
              <a:latin typeface="Arial Black" panose="020B0A04020102020204" pitchFamily="34" charset="0"/>
            </a:endParaRPr>
          </a:p>
          <a:p>
            <a:pPr marL="0" indent="0" algn="ctr">
              <a:buNone/>
            </a:pPr>
            <a:endParaRPr lang="en-US" sz="2200"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2/20/19</a:t>
            </a:r>
            <a:endParaRPr lang="en-US" dirty="0">
              <a:latin typeface="Arial Black" panose="020B0A04020102020204" pitchFamily="34" charset="0"/>
            </a:endParaRPr>
          </a:p>
        </p:txBody>
      </p:sp>
    </p:spTree>
    <p:extLst>
      <p:ext uri="{BB962C8B-B14F-4D97-AF65-F5344CB8AC3E}">
        <p14:creationId xmlns:p14="http://schemas.microsoft.com/office/powerpoint/2010/main" val="2189598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3717443110"/>
      </p:ext>
    </p:extLst>
  </p:cSld>
  <p:clrMapOvr>
    <a:masterClrMapping/>
  </p:clrMapOvr>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94AC29-4097-427C-B294-D6BA092CE1AB}"/>
              </a:ext>
            </a:extLst>
          </p:cNvPr>
          <p:cNvSpPr>
            <a:spLocks noGrp="1"/>
          </p:cNvSpPr>
          <p:nvPr>
            <p:ph type="title"/>
          </p:nvPr>
        </p:nvSpPr>
        <p:spPr>
          <a:xfrm>
            <a:off x="838200" y="365125"/>
            <a:ext cx="10515600" cy="826001"/>
          </a:xfrm>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 xmlns:a16="http://schemas.microsoft.com/office/drawing/2014/main" id="{F788D146-7D7D-4354-AF51-BD5ADF1936D5}"/>
              </a:ext>
            </a:extLst>
          </p:cNvPr>
          <p:cNvSpPr>
            <a:spLocks noGrp="1"/>
          </p:cNvSpPr>
          <p:nvPr>
            <p:ph idx="1"/>
          </p:nvPr>
        </p:nvSpPr>
        <p:spPr>
          <a:xfrm>
            <a:off x="838200" y="1455820"/>
            <a:ext cx="10515600" cy="5125453"/>
          </a:xfrm>
        </p:spPr>
        <p:txBody>
          <a:bodyPr>
            <a:normAutofit fontScale="85000" lnSpcReduction="10000"/>
          </a:bodyPr>
          <a:lstStyle/>
          <a:p>
            <a:pPr marL="0" indent="0" algn="ctr">
              <a:buNone/>
            </a:pPr>
            <a:r>
              <a:rPr lang="en-US" sz="4000" dirty="0" smtClean="0">
                <a:latin typeface="Arial Black" panose="020B0A04020102020204" pitchFamily="34" charset="0"/>
              </a:rPr>
              <a:t>Answer the questions for Chapter </a:t>
            </a:r>
          </a:p>
          <a:p>
            <a:pPr marL="0" indent="0" algn="ctr">
              <a:buNone/>
            </a:pPr>
            <a:r>
              <a:rPr lang="en-US" sz="4000" dirty="0" smtClean="0">
                <a:latin typeface="Arial Black" panose="020B0A04020102020204" pitchFamily="34" charset="0"/>
              </a:rPr>
              <a:t>16-23 in “</a:t>
            </a:r>
            <a:r>
              <a:rPr lang="en-US" sz="4000" dirty="0" err="1" smtClean="0">
                <a:latin typeface="Arial Black" panose="020B0A04020102020204" pitchFamily="34" charset="0"/>
              </a:rPr>
              <a:t>TKaM</a:t>
            </a:r>
            <a:r>
              <a:rPr lang="en-US" sz="4000" dirty="0" smtClean="0">
                <a:latin typeface="Arial Black" panose="020B0A04020102020204" pitchFamily="34" charset="0"/>
              </a:rPr>
              <a:t> Questions Chapters 16-23”</a:t>
            </a:r>
          </a:p>
          <a:p>
            <a:pPr marL="0" indent="0" algn="ctr">
              <a:buNone/>
            </a:pPr>
            <a:r>
              <a:rPr lang="en-US" sz="4000" dirty="0" smtClean="0">
                <a:latin typeface="Arial Black" panose="020B0A04020102020204" pitchFamily="34" charset="0"/>
              </a:rPr>
              <a:t>DUE MONDAY 5/14/18</a:t>
            </a:r>
            <a:endParaRPr lang="en-US" sz="4000" dirty="0">
              <a:latin typeface="Arial Black" panose="020B0A04020102020204" pitchFamily="34" charset="0"/>
            </a:endParaRPr>
          </a:p>
          <a:p>
            <a:pPr marL="457200" lvl="1" indent="0" algn="ctr">
              <a:buNone/>
            </a:pPr>
            <a:endParaRPr lang="en-US" sz="4800" dirty="0" smtClean="0">
              <a:latin typeface="Arial Black" panose="020B0A04020102020204" pitchFamily="34" charset="0"/>
            </a:endParaRPr>
          </a:p>
          <a:p>
            <a:pPr marL="457200" lvl="1" indent="0" algn="ctr">
              <a:buNone/>
            </a:pPr>
            <a:r>
              <a:rPr lang="en-US" sz="4800" dirty="0" smtClean="0">
                <a:latin typeface="Arial Black" panose="020B0A04020102020204" pitchFamily="34" charset="0"/>
              </a:rPr>
              <a:t>Don’t forget the vocabulary sheet for CH 24-31 in Google Classroom. </a:t>
            </a:r>
          </a:p>
          <a:p>
            <a:pPr marL="457200" lvl="1" indent="0" algn="ctr">
              <a:buNone/>
            </a:pPr>
            <a:r>
              <a:rPr lang="en-US" sz="4800" dirty="0" smtClean="0">
                <a:latin typeface="Arial Black" panose="020B0A04020102020204" pitchFamily="34" charset="0"/>
              </a:rPr>
              <a:t>DUE FRIDAY! </a:t>
            </a:r>
          </a:p>
          <a:p>
            <a:pPr marL="457200" lvl="1" indent="0" algn="ctr">
              <a:buNone/>
            </a:pPr>
            <a:endParaRPr lang="en-US" sz="4800" dirty="0" smtClean="0">
              <a:latin typeface="Arial Black" panose="020B0A04020102020204" pitchFamily="34" charset="0"/>
            </a:endParaRPr>
          </a:p>
          <a:p>
            <a:pPr marL="457200" lvl="1" indent="0" algn="ctr">
              <a:buNone/>
            </a:pPr>
            <a:r>
              <a:rPr lang="en-US" sz="4800" dirty="0" smtClean="0">
                <a:latin typeface="Arial Black" panose="020B0A04020102020204" pitchFamily="34" charset="0"/>
              </a:rPr>
              <a:t>VOCAB QUIZ FRIDAY!</a:t>
            </a:r>
            <a:endParaRPr lang="en-US" sz="4800" dirty="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267798156"/>
      </p:ext>
    </p:extLst>
  </p:cSld>
  <p:clrMapOvr>
    <a:masterClrMapping/>
  </p:clrMapOvr>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Discussion</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In your triads, discuss the following:</a:t>
            </a:r>
          </a:p>
          <a:p>
            <a:pPr marL="0" indent="0" algn="ctr">
              <a:buNone/>
            </a:pPr>
            <a:endParaRPr lang="en-US" sz="2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What do you think Jem meant when he said it was “like </a:t>
            </a:r>
            <a:r>
              <a:rPr lang="en-US" sz="3200" dirty="0" err="1" smtClean="0">
                <a:latin typeface="Arial Black" panose="020B0A04020102020204" pitchFamily="34" charset="0"/>
              </a:rPr>
              <a:t>bein</a:t>
            </a:r>
            <a:r>
              <a:rPr lang="en-US" sz="3200" dirty="0" smtClean="0">
                <a:latin typeface="Arial Black" panose="020B0A04020102020204" pitchFamily="34" charset="0"/>
              </a:rPr>
              <a:t>’ a caterpillar in a cocoon?”</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How has this event changed Jem’s view of Maycomb and humanity in general?</a:t>
            </a:r>
          </a:p>
          <a:p>
            <a:pPr marL="0" indent="0" algn="ctr">
              <a:buNone/>
            </a:pPr>
            <a:endParaRPr lang="en-US" sz="3200" dirty="0" smtClean="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2/21/19</a:t>
            </a:r>
            <a:endParaRPr lang="en-US" dirty="0">
              <a:latin typeface="Arial Black" panose="020B0A04020102020204" pitchFamily="34" charset="0"/>
            </a:endParaRPr>
          </a:p>
        </p:txBody>
      </p:sp>
    </p:spTree>
    <p:extLst>
      <p:ext uri="{BB962C8B-B14F-4D97-AF65-F5344CB8AC3E}">
        <p14:creationId xmlns:p14="http://schemas.microsoft.com/office/powerpoint/2010/main" val="2578204801"/>
      </p:ext>
    </p:extLst>
  </p:cSld>
  <p:clrMapOvr>
    <a:masterClrMapping/>
  </p:clrMapOvr>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2726" y="2522404"/>
            <a:ext cx="10515600" cy="812322"/>
          </a:xfrm>
        </p:spPr>
        <p:txBody>
          <a:bodyPr>
            <a:normAutofit fontScale="90000"/>
          </a:bodyPr>
          <a:lstStyle/>
          <a:p>
            <a:pPr algn="ctr"/>
            <a:r>
              <a:rPr lang="en-US" b="1" dirty="0" smtClean="0">
                <a:latin typeface="Arial Black" panose="020B0A04020102020204" pitchFamily="34" charset="0"/>
              </a:rPr>
              <a:t>No Start-Up Today</a:t>
            </a:r>
            <a:br>
              <a:rPr lang="en-US" b="1" dirty="0" smtClean="0">
                <a:latin typeface="Arial Black" panose="020B0A04020102020204" pitchFamily="34" charset="0"/>
              </a:rPr>
            </a:br>
            <a:endParaRPr lang="en-US" b="1"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2/21/19</a:t>
            </a:r>
            <a:endParaRPr lang="en-US" dirty="0">
              <a:latin typeface="Arial Black" panose="020B0A04020102020204" pitchFamily="34" charset="0"/>
            </a:endParaRPr>
          </a:p>
        </p:txBody>
      </p:sp>
    </p:spTree>
    <p:extLst>
      <p:ext uri="{BB962C8B-B14F-4D97-AF65-F5344CB8AC3E}">
        <p14:creationId xmlns:p14="http://schemas.microsoft.com/office/powerpoint/2010/main" val="1265974633"/>
      </p:ext>
    </p:extLst>
  </p:cSld>
  <p:clrMapOvr>
    <a:masterClrMapping/>
  </p:clrMapOvr>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1498619988"/>
      </p:ext>
    </p:extLst>
  </p:cSld>
  <p:clrMapOvr>
    <a:masterClrMapping/>
  </p:clrMapOvr>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Vocabulary Review</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endParaRPr lang="en-US" dirty="0">
              <a:latin typeface="Arial Black" panose="020B0A04020102020204" pitchFamily="34" charset="0"/>
            </a:endParaRPr>
          </a:p>
          <a:p>
            <a:pPr marL="0" indent="0" algn="ctr">
              <a:buNone/>
            </a:pPr>
            <a:r>
              <a:rPr lang="en-US" sz="4800" dirty="0" smtClean="0">
                <a:latin typeface="Arial Black" panose="020B0A04020102020204" pitchFamily="34" charset="0"/>
              </a:rPr>
              <a:t>Shall we…</a:t>
            </a:r>
          </a:p>
          <a:p>
            <a:pPr marL="0" indent="0" algn="ctr">
              <a:buNone/>
            </a:pPr>
            <a:endParaRPr lang="en-US" sz="4800" dirty="0">
              <a:latin typeface="Arial Black" panose="020B0A04020102020204" pitchFamily="34" charset="0"/>
            </a:endParaRPr>
          </a:p>
          <a:p>
            <a:pPr marL="0" indent="0" algn="ctr">
              <a:buNone/>
            </a:pPr>
            <a:r>
              <a:rPr lang="en-US" sz="4800" dirty="0" smtClean="0">
                <a:latin typeface="Arial Black" panose="020B0A04020102020204" pitchFamily="34" charset="0"/>
              </a:rPr>
              <a:t>SLAM?</a:t>
            </a:r>
            <a:endParaRPr lang="en-US" sz="4800" dirty="0">
              <a:latin typeface="Arial Black" panose="020B0A04020102020204" pitchFamily="34" charset="0"/>
            </a:endParaRPr>
          </a:p>
        </p:txBody>
      </p:sp>
    </p:spTree>
    <p:extLst>
      <p:ext uri="{BB962C8B-B14F-4D97-AF65-F5344CB8AC3E}">
        <p14:creationId xmlns:p14="http://schemas.microsoft.com/office/powerpoint/2010/main" val="211907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FDABB1-3974-4A76-BCCB-4C68AC29195D}"/>
              </a:ext>
            </a:extLst>
          </p:cNvPr>
          <p:cNvSpPr>
            <a:spLocks noGrp="1"/>
          </p:cNvSpPr>
          <p:nvPr>
            <p:ph type="title"/>
          </p:nvPr>
        </p:nvSpPr>
        <p:spPr>
          <a:xfrm>
            <a:off x="838200" y="208716"/>
            <a:ext cx="10515600" cy="922254"/>
          </a:xfrm>
        </p:spPr>
        <p:txBody>
          <a:bodyPr/>
          <a:lstStyle/>
          <a:p>
            <a:pPr algn="ctr"/>
            <a:r>
              <a:rPr lang="en-US" dirty="0" smtClean="0">
                <a:latin typeface="Arial Black" panose="020B0A04020102020204" pitchFamily="34" charset="0"/>
              </a:rPr>
              <a:t>Small Group Read</a:t>
            </a:r>
            <a:r>
              <a:rPr lang="en-US" dirty="0">
                <a:latin typeface="Arial Black" panose="020B0A04020102020204" pitchFamily="34" charset="0"/>
              </a:rPr>
              <a:t>…</a:t>
            </a:r>
          </a:p>
        </p:txBody>
      </p:sp>
      <p:sp>
        <p:nvSpPr>
          <p:cNvPr id="3" name="Content Placeholder 2">
            <a:extLst>
              <a:ext uri="{FF2B5EF4-FFF2-40B4-BE49-F238E27FC236}">
                <a16:creationId xmlns="" xmlns:a16="http://schemas.microsoft.com/office/drawing/2014/main" id="{3AD59E01-0BE6-4099-B3B4-338C0F60FA5A}"/>
              </a:ext>
            </a:extLst>
          </p:cNvPr>
          <p:cNvSpPr>
            <a:spLocks noGrp="1"/>
          </p:cNvSpPr>
          <p:nvPr>
            <p:ph idx="1"/>
          </p:nvPr>
        </p:nvSpPr>
        <p:spPr>
          <a:xfrm>
            <a:off x="838200" y="1251284"/>
            <a:ext cx="10515600" cy="5366084"/>
          </a:xfrm>
        </p:spPr>
        <p:txBody>
          <a:bodyPr>
            <a:normAutofit lnSpcReduction="10000"/>
          </a:bodyPr>
          <a:lstStyle/>
          <a:p>
            <a:r>
              <a:rPr lang="en-US" sz="4000" dirty="0" smtClean="0">
                <a:latin typeface="Arial Black" panose="020B0A04020102020204" pitchFamily="34" charset="0"/>
              </a:rPr>
              <a:t>Today you will be doing a read around in your groups.</a:t>
            </a:r>
          </a:p>
          <a:p>
            <a:r>
              <a:rPr lang="en-US" sz="4000" dirty="0" smtClean="0">
                <a:latin typeface="Arial Black" panose="020B0A04020102020204" pitchFamily="34" charset="0"/>
              </a:rPr>
              <a:t>Each person must take a turn reading and read at least two paragraphs.</a:t>
            </a:r>
          </a:p>
          <a:p>
            <a:r>
              <a:rPr lang="en-US" sz="4000" dirty="0" smtClean="0">
                <a:latin typeface="Arial Black" panose="020B0A04020102020204" pitchFamily="34" charset="0"/>
              </a:rPr>
              <a:t>You are responsible for reading Chapter 23.</a:t>
            </a:r>
          </a:p>
          <a:p>
            <a:r>
              <a:rPr lang="en-US" sz="4000" dirty="0" smtClean="0">
                <a:latin typeface="Arial Black" panose="020B0A04020102020204" pitchFamily="34" charset="0"/>
              </a:rPr>
              <a:t>If your group does not finish the chapter, you are responsible for finishing Chapter 23.</a:t>
            </a:r>
          </a:p>
          <a:p>
            <a:pPr marL="0" indent="0">
              <a:buNone/>
            </a:pPr>
            <a:endParaRPr lang="en-US" dirty="0"/>
          </a:p>
        </p:txBody>
      </p:sp>
    </p:spTree>
    <p:extLst>
      <p:ext uri="{BB962C8B-B14F-4D97-AF65-F5344CB8AC3E}">
        <p14:creationId xmlns:p14="http://schemas.microsoft.com/office/powerpoint/2010/main" val="1503224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4AC29-4097-427C-B294-D6BA092CE1AB}"/>
              </a:ext>
            </a:extLst>
          </p:cNvPr>
          <p:cNvSpPr>
            <a:spLocks noGrp="1"/>
          </p:cNvSpPr>
          <p:nvPr>
            <p:ph type="title"/>
          </p:nvPr>
        </p:nvSpPr>
        <p:spPr>
          <a:xfrm>
            <a:off x="838200" y="0"/>
            <a:ext cx="10515600" cy="749691"/>
          </a:xfrm>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a16="http://schemas.microsoft.com/office/drawing/2014/main" xmlns="" id="{F788D146-7D7D-4354-AF51-BD5ADF1936D5}"/>
              </a:ext>
            </a:extLst>
          </p:cNvPr>
          <p:cNvSpPr>
            <a:spLocks noGrp="1"/>
          </p:cNvSpPr>
          <p:nvPr>
            <p:ph idx="1"/>
          </p:nvPr>
        </p:nvSpPr>
        <p:spPr>
          <a:xfrm>
            <a:off x="838200" y="839244"/>
            <a:ext cx="10515600" cy="5774498"/>
          </a:xfrm>
        </p:spPr>
        <p:txBody>
          <a:bodyPr>
            <a:normAutofit fontScale="92500" lnSpcReduction="20000"/>
          </a:bodyPr>
          <a:lstStyle/>
          <a:p>
            <a:pPr marL="0" indent="0" algn="ctr">
              <a:buNone/>
            </a:pPr>
            <a:r>
              <a:rPr lang="en-US" sz="4000" dirty="0" smtClean="0">
                <a:latin typeface="Arial Black" panose="020B0A04020102020204" pitchFamily="34" charset="0"/>
              </a:rPr>
              <a:t>Finish Reading Chapter 23.</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Vocab slides for </a:t>
            </a:r>
            <a:r>
              <a:rPr lang="en-US" sz="4000" dirty="0" err="1" smtClean="0">
                <a:latin typeface="Arial Black" panose="020B0A04020102020204" pitchFamily="34" charset="0"/>
              </a:rPr>
              <a:t>Ch</a:t>
            </a:r>
            <a:r>
              <a:rPr lang="en-US" sz="4000" dirty="0" smtClean="0">
                <a:latin typeface="Arial Black" panose="020B0A04020102020204" pitchFamily="34" charset="0"/>
              </a:rPr>
              <a:t> 24-31 DUE TOMORROW!</a:t>
            </a:r>
          </a:p>
          <a:p>
            <a:pPr marL="0" indent="0" algn="ctr">
              <a:buNone/>
            </a:pPr>
            <a:endParaRPr lang="en-US" sz="12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 There will be a QUIZ on vocab TOMORROW!</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Answer ALL questions for Chapter </a:t>
            </a:r>
          </a:p>
          <a:p>
            <a:pPr marL="0" indent="0" algn="ctr">
              <a:buNone/>
            </a:pPr>
            <a:r>
              <a:rPr lang="en-US" sz="4000" dirty="0" smtClean="0">
                <a:latin typeface="Arial Black" panose="020B0A04020102020204" pitchFamily="34" charset="0"/>
              </a:rPr>
              <a:t>16-23 in the Google Classroom Document “</a:t>
            </a:r>
            <a:r>
              <a:rPr lang="en-US" sz="4000" dirty="0" err="1" smtClean="0">
                <a:latin typeface="Arial Black" panose="020B0A04020102020204" pitchFamily="34" charset="0"/>
              </a:rPr>
              <a:t>TKaM</a:t>
            </a:r>
            <a:r>
              <a:rPr lang="en-US" sz="4000" dirty="0" smtClean="0">
                <a:latin typeface="Arial Black" panose="020B0A04020102020204" pitchFamily="34" charset="0"/>
              </a:rPr>
              <a:t> Chapters 16-23”</a:t>
            </a:r>
          </a:p>
          <a:p>
            <a:pPr marL="0" indent="0" algn="ctr">
              <a:buNone/>
            </a:pPr>
            <a:r>
              <a:rPr lang="en-US" sz="4000" dirty="0" smtClean="0">
                <a:latin typeface="Arial Black" panose="020B0A04020102020204" pitchFamily="34" charset="0"/>
              </a:rPr>
              <a:t>DUE MONDAY 2/25 by 7:00 a.m.</a:t>
            </a:r>
            <a:endParaRPr lang="en-US" sz="4000" dirty="0">
              <a:latin typeface="Arial Black" panose="020B0A04020102020204" pitchFamily="34" charset="0"/>
            </a:endParaRPr>
          </a:p>
          <a:p>
            <a:pPr marL="457200" lvl="1" indent="0" algn="ctr">
              <a:buNone/>
            </a:pPr>
            <a:endParaRPr lang="en-US" sz="4800" dirty="0" smtClean="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1526468096"/>
      </p:ext>
    </p:extLst>
  </p:cSld>
  <p:clrMapOvr>
    <a:masterClrMapping/>
  </p:clrMapOvr>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6026" y="423032"/>
            <a:ext cx="10515600" cy="5907505"/>
          </a:xfrm>
        </p:spPr>
        <p:txBody>
          <a:bodyPr>
            <a:noAutofit/>
          </a:bodyPr>
          <a:lstStyle/>
          <a:p>
            <a:pPr algn="ctr"/>
            <a:r>
              <a:rPr lang="en-US" sz="3600" b="1" dirty="0" smtClean="0">
                <a:latin typeface="Arial Black" panose="020B0A04020102020204" pitchFamily="34" charset="0"/>
              </a:rPr>
              <a:t>NO Start-Up or Exit Ticket</a:t>
            </a:r>
            <a:br>
              <a:rPr lang="en-US" sz="3600" b="1" dirty="0" smtClean="0">
                <a:latin typeface="Arial Black" panose="020B0A04020102020204" pitchFamily="34" charset="0"/>
              </a:rPr>
            </a:br>
            <a:r>
              <a:rPr lang="en-US" sz="3600" b="1" dirty="0" smtClean="0">
                <a:latin typeface="Arial Black" panose="020B0A04020102020204" pitchFamily="34" charset="0"/>
              </a:rPr>
              <a:t>Today</a:t>
            </a:r>
            <a:br>
              <a:rPr lang="en-US" sz="3600" b="1" dirty="0" smtClean="0">
                <a:latin typeface="Arial Black" panose="020B0A04020102020204" pitchFamily="34" charset="0"/>
              </a:rPr>
            </a:br>
            <a:r>
              <a:rPr lang="en-US" sz="3600" b="1" dirty="0" smtClean="0">
                <a:latin typeface="Arial Black" panose="020B0A04020102020204" pitchFamily="34" charset="0"/>
              </a:rPr>
              <a:t/>
            </a:r>
            <a:br>
              <a:rPr lang="en-US" sz="3600" b="1" dirty="0" smtClean="0">
                <a:latin typeface="Arial Black" panose="020B0A04020102020204" pitchFamily="34" charset="0"/>
              </a:rPr>
            </a:br>
            <a:r>
              <a:rPr lang="en-US" sz="3600" b="1" dirty="0" smtClean="0">
                <a:latin typeface="Arial Black" panose="020B0A04020102020204" pitchFamily="34" charset="0"/>
              </a:rPr>
              <a:t>When you are finished with your </a:t>
            </a:r>
            <a:r>
              <a:rPr lang="en-US" sz="3600" b="1" dirty="0" err="1" smtClean="0">
                <a:latin typeface="Arial Black" panose="020B0A04020102020204" pitchFamily="34" charset="0"/>
              </a:rPr>
              <a:t>quizZES</a:t>
            </a:r>
            <a:r>
              <a:rPr lang="en-US" sz="3600" b="1" dirty="0" smtClean="0">
                <a:latin typeface="Arial Black" panose="020B0A04020102020204" pitchFamily="34" charset="0"/>
              </a:rPr>
              <a:t>, </a:t>
            </a:r>
            <a:r>
              <a:rPr lang="en-US" sz="3600" b="1" dirty="0">
                <a:latin typeface="Arial Black" panose="020B0A04020102020204" pitchFamily="34" charset="0"/>
              </a:rPr>
              <a:t/>
            </a:r>
            <a:br>
              <a:rPr lang="en-US" sz="3600" b="1" dirty="0">
                <a:latin typeface="Arial Black" panose="020B0A04020102020204" pitchFamily="34" charset="0"/>
              </a:rPr>
            </a:br>
            <a:r>
              <a:rPr lang="en-US" sz="3600" b="1" dirty="0" smtClean="0">
                <a:latin typeface="Arial Black" panose="020B0A04020102020204" pitchFamily="34" charset="0"/>
              </a:rPr>
              <a:t>begin SILENT READING Chapter 24!</a:t>
            </a:r>
            <a:br>
              <a:rPr lang="en-US" sz="3600" b="1" dirty="0" smtClean="0">
                <a:latin typeface="Arial Black" panose="020B0A04020102020204" pitchFamily="34" charset="0"/>
              </a:rPr>
            </a:br>
            <a:r>
              <a:rPr lang="en-US" sz="3600" b="1" dirty="0">
                <a:latin typeface="Arial Black" panose="020B0A04020102020204" pitchFamily="34" charset="0"/>
              </a:rPr>
              <a:t/>
            </a:r>
            <a:br>
              <a:rPr lang="en-US" sz="3600" b="1" dirty="0">
                <a:latin typeface="Arial Black" panose="020B0A04020102020204" pitchFamily="34" charset="0"/>
              </a:rPr>
            </a:br>
            <a:r>
              <a:rPr lang="en-US" sz="3600" b="1" u="sng" dirty="0" smtClean="0">
                <a:latin typeface="Arial Black" panose="020B0A04020102020204" pitchFamily="34" charset="0"/>
              </a:rPr>
              <a:t>HOMEWORK</a:t>
            </a:r>
            <a:r>
              <a:rPr lang="en-US" sz="3600" b="1" dirty="0" smtClean="0">
                <a:latin typeface="Arial Black" panose="020B0A04020102020204" pitchFamily="34" charset="0"/>
              </a:rPr>
              <a:t/>
            </a:r>
            <a:br>
              <a:rPr lang="en-US" sz="3600" b="1" dirty="0" smtClean="0">
                <a:latin typeface="Arial Black" panose="020B0A04020102020204" pitchFamily="34" charset="0"/>
              </a:rPr>
            </a:br>
            <a:r>
              <a:rPr lang="en-US" sz="3600" b="1" dirty="0">
                <a:latin typeface="Arial Black" panose="020B0A04020102020204" pitchFamily="34" charset="0"/>
              </a:rPr>
              <a:t/>
            </a:r>
            <a:br>
              <a:rPr lang="en-US" sz="3600" b="1" dirty="0">
                <a:latin typeface="Arial Black" panose="020B0A04020102020204" pitchFamily="34" charset="0"/>
              </a:rPr>
            </a:br>
            <a:r>
              <a:rPr lang="en-US" sz="3600" b="1" dirty="0" smtClean="0">
                <a:latin typeface="Arial Black" panose="020B0A04020102020204" pitchFamily="34" charset="0"/>
              </a:rPr>
              <a:t>-Vocab slides were DUE this morning!</a:t>
            </a:r>
            <a:br>
              <a:rPr lang="en-US" sz="3600" b="1" dirty="0" smtClean="0">
                <a:latin typeface="Arial Black" panose="020B0A04020102020204" pitchFamily="34" charset="0"/>
              </a:rPr>
            </a:br>
            <a:r>
              <a:rPr lang="en-US" sz="3600" b="1" dirty="0" smtClean="0">
                <a:latin typeface="Arial Black" panose="020B0A04020102020204" pitchFamily="34" charset="0"/>
              </a:rPr>
              <a:t> </a:t>
            </a:r>
            <a:br>
              <a:rPr lang="en-US" sz="3600" b="1" dirty="0" smtClean="0">
                <a:latin typeface="Arial Black" panose="020B0A04020102020204" pitchFamily="34" charset="0"/>
              </a:rPr>
            </a:br>
            <a:r>
              <a:rPr lang="en-US" sz="3600" b="1" dirty="0" smtClean="0">
                <a:latin typeface="Arial Black" panose="020B0A04020102020204" pitchFamily="34" charset="0"/>
              </a:rPr>
              <a:t>-Chapter </a:t>
            </a:r>
            <a:r>
              <a:rPr lang="en-US" sz="3600" b="1" dirty="0">
                <a:latin typeface="Arial Black" panose="020B0A04020102020204" pitchFamily="34" charset="0"/>
              </a:rPr>
              <a:t>Questions DUE </a:t>
            </a:r>
            <a:r>
              <a:rPr lang="en-US" sz="3600" b="1" dirty="0" smtClean="0">
                <a:latin typeface="Arial Black" panose="020B0A04020102020204" pitchFamily="34" charset="0"/>
              </a:rPr>
              <a:t>MONDAY</a:t>
            </a:r>
            <a:br>
              <a:rPr lang="en-US" sz="3600" b="1" dirty="0" smtClean="0">
                <a:latin typeface="Arial Black" panose="020B0A04020102020204" pitchFamily="34" charset="0"/>
              </a:rPr>
            </a:br>
            <a:r>
              <a:rPr lang="en-US" sz="3600" b="1" dirty="0" smtClean="0">
                <a:latin typeface="Arial Black" panose="020B0A04020102020204" pitchFamily="34" charset="0"/>
              </a:rPr>
              <a:t>- Finish reading Chapter 24</a:t>
            </a:r>
            <a:r>
              <a:rPr lang="en-US" sz="3600" b="1" dirty="0">
                <a:latin typeface="Arial Black" panose="020B0A04020102020204" pitchFamily="34" charset="0"/>
              </a:rPr>
              <a:t/>
            </a:r>
            <a:br>
              <a:rPr lang="en-US" sz="3600" b="1" dirty="0">
                <a:latin typeface="Arial Black" panose="020B0A04020102020204" pitchFamily="34" charset="0"/>
              </a:rPr>
            </a:br>
            <a:endParaRPr lang="en-US" sz="3600" b="1"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2/22/19</a:t>
            </a:r>
            <a:endParaRPr lang="en-US" dirty="0">
              <a:latin typeface="Arial Black" panose="020B0A04020102020204" pitchFamily="34" charset="0"/>
            </a:endParaRPr>
          </a:p>
        </p:txBody>
      </p:sp>
    </p:spTree>
    <p:extLst>
      <p:ext uri="{BB962C8B-B14F-4D97-AF65-F5344CB8AC3E}">
        <p14:creationId xmlns:p14="http://schemas.microsoft.com/office/powerpoint/2010/main" val="30922049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Writing</a:t>
            </a:r>
          </a:p>
        </p:txBody>
      </p:sp>
      <p:sp>
        <p:nvSpPr>
          <p:cNvPr id="5" name="Content Placeholder 4"/>
          <p:cNvSpPr>
            <a:spLocks noGrp="1"/>
          </p:cNvSpPr>
          <p:nvPr>
            <p:ph idx="1"/>
          </p:nvPr>
        </p:nvSpPr>
        <p:spPr>
          <a:xfrm>
            <a:off x="838200" y="989555"/>
            <a:ext cx="10515600" cy="5187407"/>
          </a:xfrm>
        </p:spPr>
        <p:txBody>
          <a:bodyPr>
            <a:normAutofit lnSpcReduction="10000"/>
          </a:bodyPr>
          <a:lstStyle/>
          <a:p>
            <a:pPr marL="0" indent="0" algn="ctr">
              <a:buNone/>
            </a:pPr>
            <a:r>
              <a:rPr lang="en-US" dirty="0">
                <a:latin typeface="Arial Black" panose="020B0A04020102020204" pitchFamily="34" charset="0"/>
              </a:rPr>
              <a:t>Now write about the following:</a:t>
            </a:r>
          </a:p>
          <a:p>
            <a:pPr marL="0" indent="0" algn="ctr">
              <a:buNone/>
            </a:pPr>
            <a:endParaRPr lang="en-US" sz="2200" dirty="0">
              <a:latin typeface="Arial Black" panose="020B0A04020102020204" pitchFamily="34" charset="0"/>
            </a:endParaRPr>
          </a:p>
          <a:p>
            <a:pPr marL="0" indent="0" algn="ctr">
              <a:buNone/>
            </a:pPr>
            <a:r>
              <a:rPr lang="en-US" sz="3600" dirty="0">
                <a:latin typeface="Arial Black" panose="020B0A04020102020204" pitchFamily="34" charset="0"/>
              </a:rPr>
              <a:t>Choose the item from this short list of historical terms with which you are the MOST familiar:</a:t>
            </a:r>
          </a:p>
          <a:p>
            <a:pPr marL="0" indent="0" algn="ctr">
              <a:buNone/>
            </a:pPr>
            <a:r>
              <a:rPr lang="en-US" i="1" dirty="0">
                <a:latin typeface="Arial Black" panose="020B0A04020102020204" pitchFamily="34" charset="0"/>
              </a:rPr>
              <a:t>Jim Crow Laws, KKK, Segregation/Desegregation, </a:t>
            </a:r>
          </a:p>
          <a:p>
            <a:pPr marL="0" indent="0" algn="ctr">
              <a:buNone/>
            </a:pPr>
            <a:r>
              <a:rPr lang="en-US" i="1" dirty="0">
                <a:latin typeface="Arial Black" panose="020B0A04020102020204" pitchFamily="34" charset="0"/>
              </a:rPr>
              <a:t>The Great Depression, The Scottsboro Boys, </a:t>
            </a:r>
          </a:p>
          <a:p>
            <a:pPr marL="0" indent="0" algn="ctr">
              <a:buNone/>
            </a:pPr>
            <a:r>
              <a:rPr lang="en-US" i="1" dirty="0">
                <a:latin typeface="Arial Black" panose="020B0A04020102020204" pitchFamily="34" charset="0"/>
              </a:rPr>
              <a:t>Brown vs. The Board of Education</a:t>
            </a:r>
          </a:p>
          <a:p>
            <a:pPr marL="0" indent="0" algn="ctr">
              <a:buNone/>
            </a:pPr>
            <a:r>
              <a:rPr lang="en-US" sz="3600" dirty="0">
                <a:latin typeface="Arial Black" panose="020B0A04020102020204" pitchFamily="34" charset="0"/>
              </a:rPr>
              <a:t>In your own words, define the term you chose and explain it’s significance in American history.</a:t>
            </a:r>
          </a:p>
        </p:txBody>
      </p:sp>
      <p:sp>
        <p:nvSpPr>
          <p:cNvPr id="9" name="TextBox 8"/>
          <p:cNvSpPr txBox="1"/>
          <p:nvPr/>
        </p:nvSpPr>
        <p:spPr>
          <a:xfrm>
            <a:off x="10095978" y="423032"/>
            <a:ext cx="928459" cy="369332"/>
          </a:xfrm>
          <a:prstGeom prst="rect">
            <a:avLst/>
          </a:prstGeom>
          <a:noFill/>
        </p:spPr>
        <p:txBody>
          <a:bodyPr wrap="none" rtlCol="0">
            <a:spAutoFit/>
          </a:bodyPr>
          <a:lstStyle/>
          <a:p>
            <a:r>
              <a:rPr lang="en-US" dirty="0">
                <a:solidFill>
                  <a:prstClr val="black"/>
                </a:solidFill>
                <a:latin typeface="Arial Black" panose="020B0A04020102020204" pitchFamily="34" charset="0"/>
              </a:rPr>
              <a:t>1/9/19</a:t>
            </a:r>
          </a:p>
        </p:txBody>
      </p:sp>
    </p:spTree>
    <p:extLst>
      <p:ext uri="{BB962C8B-B14F-4D97-AF65-F5344CB8AC3E}">
        <p14:creationId xmlns:p14="http://schemas.microsoft.com/office/powerpoint/2010/main" val="19330890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algn="ctr" eaLnBrk="1" hangingPunct="1">
              <a:defRPr/>
            </a:pPr>
            <a:r>
              <a:rPr lang="en-US" sz="4800" b="1" dirty="0">
                <a:latin typeface="Arial Black" panose="020B0A04020102020204" pitchFamily="34" charset="0"/>
              </a:rPr>
              <a:t>Rosa Parks </a:t>
            </a:r>
            <a:r>
              <a:rPr lang="en-US" sz="2800" b="1" dirty="0">
                <a:latin typeface="Arial Black" panose="020B0A04020102020204" pitchFamily="34" charset="0"/>
              </a:rPr>
              <a:t>(1913-2005)</a:t>
            </a:r>
          </a:p>
        </p:txBody>
      </p:sp>
      <p:sp>
        <p:nvSpPr>
          <p:cNvPr id="53251" name="Rectangle 3"/>
          <p:cNvSpPr>
            <a:spLocks noGrp="1" noChangeArrowheads="1"/>
          </p:cNvSpPr>
          <p:nvPr>
            <p:ph type="body" idx="1"/>
          </p:nvPr>
        </p:nvSpPr>
        <p:spPr>
          <a:xfrm>
            <a:off x="200415" y="1981200"/>
            <a:ext cx="7515617" cy="4191000"/>
          </a:xfrm>
        </p:spPr>
        <p:txBody>
          <a:bodyPr>
            <a:normAutofit/>
          </a:bodyPr>
          <a:lstStyle/>
          <a:p>
            <a:pPr eaLnBrk="1" hangingPunct="1">
              <a:lnSpc>
                <a:spcPct val="90000"/>
              </a:lnSpc>
            </a:pPr>
            <a:r>
              <a:rPr lang="en-US" altLang="en-US" sz="3600" dirty="0">
                <a:latin typeface="Arial Black" panose="020B0A04020102020204" pitchFamily="34" charset="0"/>
              </a:rPr>
              <a:t>In 1955, after a long day of work, 42-year-old Rosa Parks refused to give up her seat to a white man on a Montgomery County bus</a:t>
            </a:r>
          </a:p>
          <a:p>
            <a:pPr eaLnBrk="1" hangingPunct="1">
              <a:lnSpc>
                <a:spcPct val="90000"/>
              </a:lnSpc>
            </a:pPr>
            <a:r>
              <a:rPr lang="en-US" altLang="en-US" sz="3600" dirty="0">
                <a:latin typeface="Arial Black" panose="020B0A04020102020204" pitchFamily="34" charset="0"/>
              </a:rPr>
              <a:t>This set off peaceful and violent protests throughout the South.</a:t>
            </a:r>
          </a:p>
        </p:txBody>
      </p:sp>
      <p:pic>
        <p:nvPicPr>
          <p:cNvPr id="53252" name="Picture 4" descr="TMB rosapark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3066" y="1981200"/>
            <a:ext cx="35814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950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251">
                                            <p:txEl>
                                              <p:pRg st="0" end="0"/>
                                            </p:txEl>
                                          </p:spTgt>
                                        </p:tgtEl>
                                        <p:attrNameLst>
                                          <p:attrName>style.visibility</p:attrName>
                                        </p:attrNameLst>
                                      </p:cBhvr>
                                      <p:to>
                                        <p:strVal val="visible"/>
                                      </p:to>
                                    </p:set>
                                    <p:anim calcmode="lin" valueType="num">
                                      <p:cBhvr additive="base">
                                        <p:cTn id="7" dur="5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3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3251">
                                            <p:txEl>
                                              <p:pRg st="1" end="1"/>
                                            </p:txEl>
                                          </p:spTgt>
                                        </p:tgtEl>
                                        <p:attrNameLst>
                                          <p:attrName>style.visibility</p:attrName>
                                        </p:attrNameLst>
                                      </p:cBhvr>
                                      <p:to>
                                        <p:strVal val="visible"/>
                                      </p:to>
                                    </p:set>
                                    <p:anim calcmode="lin" valueType="num">
                                      <p:cBhvr additive="base">
                                        <p:cTn id="13" dur="5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32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3252"/>
                                        </p:tgtEl>
                                        <p:attrNameLst>
                                          <p:attrName>style.visibility</p:attrName>
                                        </p:attrNameLst>
                                      </p:cBhvr>
                                      <p:to>
                                        <p:strVal val="visible"/>
                                      </p:to>
                                    </p:set>
                                    <p:anim calcmode="lin" valueType="num">
                                      <p:cBhvr additive="base">
                                        <p:cTn id="19" dur="500" fill="hold"/>
                                        <p:tgtEl>
                                          <p:spTgt spid="53252"/>
                                        </p:tgtEl>
                                        <p:attrNameLst>
                                          <p:attrName>ppt_x</p:attrName>
                                        </p:attrNameLst>
                                      </p:cBhvr>
                                      <p:tavLst>
                                        <p:tav tm="0">
                                          <p:val>
                                            <p:strVal val="#ppt_x"/>
                                          </p:val>
                                        </p:tav>
                                        <p:tav tm="100000">
                                          <p:val>
                                            <p:strVal val="#ppt_x"/>
                                          </p:val>
                                        </p:tav>
                                      </p:tavLst>
                                    </p:anim>
                                    <p:anim calcmode="lin" valueType="num">
                                      <p:cBhvr additive="base">
                                        <p:cTn id="20" dur="500" fill="hold"/>
                                        <p:tgtEl>
                                          <p:spTgt spid="532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Discussion</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I</a:t>
            </a:r>
            <a:r>
              <a:rPr lang="en-US" dirty="0" smtClean="0">
                <a:latin typeface="Arial Black" panose="020B0A04020102020204" pitchFamily="34" charset="0"/>
              </a:rPr>
              <a:t>n </a:t>
            </a:r>
            <a:r>
              <a:rPr lang="en-US" dirty="0">
                <a:latin typeface="Arial Black" panose="020B0A04020102020204" pitchFamily="34" charset="0"/>
              </a:rPr>
              <a:t>your triads, discuss the following:</a:t>
            </a:r>
          </a:p>
          <a:p>
            <a:pPr marL="0" indent="0" algn="ctr">
              <a:buNone/>
            </a:pPr>
            <a:endParaRPr lang="en-US" sz="22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What were the women of the “Missionary Tea” talking about?</a:t>
            </a:r>
          </a:p>
          <a:p>
            <a:pPr marL="0" indent="0" algn="ctr">
              <a:buNone/>
            </a:pPr>
            <a:r>
              <a:rPr lang="en-US" sz="3600" dirty="0" smtClean="0">
                <a:latin typeface="Arial Black" panose="020B0A04020102020204" pitchFamily="34" charset="0"/>
              </a:rPr>
              <a:t>What did Miss Maudie mean when she said to Mrs. Merriweather, “His food doesn’t stick going down does it?”</a:t>
            </a:r>
          </a:p>
          <a:p>
            <a:pPr marL="0" indent="0" algn="ctr">
              <a:buNone/>
            </a:pPr>
            <a:r>
              <a:rPr lang="en-US" sz="3600" dirty="0" smtClean="0">
                <a:latin typeface="Arial Black" panose="020B0A04020102020204" pitchFamily="34" charset="0"/>
              </a:rPr>
              <a:t>What was Mrs. Merriweather doing?</a:t>
            </a:r>
          </a:p>
          <a:p>
            <a:pPr marL="0" indent="0" algn="ctr">
              <a:buNone/>
            </a:pPr>
            <a:endParaRPr lang="en-US" sz="3600" dirty="0" smtClean="0">
              <a:latin typeface="Arial Black" panose="020B0A04020102020204" pitchFamily="34" charset="0"/>
            </a:endParaRPr>
          </a:p>
          <a:p>
            <a:pPr marL="0" indent="0" algn="ctr">
              <a:buNone/>
            </a:pPr>
            <a:endParaRPr lang="en-US" sz="2200"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2/25/19</a:t>
            </a:r>
            <a:endParaRPr lang="en-US" dirty="0">
              <a:latin typeface="Arial Black" panose="020B0A04020102020204" pitchFamily="34" charset="0"/>
            </a:endParaRPr>
          </a:p>
        </p:txBody>
      </p:sp>
    </p:spTree>
    <p:extLst>
      <p:ext uri="{BB962C8B-B14F-4D97-AF65-F5344CB8AC3E}">
        <p14:creationId xmlns:p14="http://schemas.microsoft.com/office/powerpoint/2010/main" val="1677713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Writing</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r>
              <a:rPr lang="en-US" dirty="0" smtClean="0">
                <a:latin typeface="Arial Black" panose="020B0A04020102020204" pitchFamily="34" charset="0"/>
              </a:rPr>
              <a:t>:</a:t>
            </a:r>
          </a:p>
          <a:p>
            <a:pPr marL="0" indent="0" algn="ctr">
              <a:buNone/>
            </a:pPr>
            <a:endParaRPr lang="en-US" dirty="0">
              <a:latin typeface="Arial Black" panose="020B0A04020102020204" pitchFamily="34" charset="0"/>
            </a:endParaRPr>
          </a:p>
          <a:p>
            <a:pPr marL="0" indent="0" algn="ctr">
              <a:buNone/>
            </a:pPr>
            <a:r>
              <a:rPr lang="en-US" sz="3600" dirty="0">
                <a:latin typeface="Arial Black" panose="020B0A04020102020204" pitchFamily="34" charset="0"/>
              </a:rPr>
              <a:t>What were the women of the “Missionary Tea” talking about?</a:t>
            </a:r>
          </a:p>
          <a:p>
            <a:pPr marL="0" indent="0" algn="ctr">
              <a:buNone/>
            </a:pPr>
            <a:r>
              <a:rPr lang="en-US" sz="3600" dirty="0">
                <a:latin typeface="Arial Black" panose="020B0A04020102020204" pitchFamily="34" charset="0"/>
              </a:rPr>
              <a:t>What did Miss Maudie mean when she said to Mrs. Merriweather, “His food doesn’t stick going down does it?”</a:t>
            </a:r>
          </a:p>
          <a:p>
            <a:pPr marL="0" indent="0" algn="ctr">
              <a:buNone/>
            </a:pPr>
            <a:r>
              <a:rPr lang="en-US" sz="3600" dirty="0">
                <a:latin typeface="Arial Black" panose="020B0A04020102020204" pitchFamily="34" charset="0"/>
              </a:rPr>
              <a:t>What was Mrs. Merriweather doing?</a:t>
            </a:r>
          </a:p>
          <a:p>
            <a:pPr marL="0" indent="0" algn="ctr">
              <a:buNone/>
            </a:pPr>
            <a:endParaRPr lang="en-US" sz="2200" dirty="0" smtClean="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2/25/19</a:t>
            </a:r>
            <a:endParaRPr lang="en-US" dirty="0">
              <a:latin typeface="Arial Black" panose="020B0A04020102020204" pitchFamily="34" charset="0"/>
            </a:endParaRPr>
          </a:p>
        </p:txBody>
      </p:sp>
    </p:spTree>
    <p:extLst>
      <p:ext uri="{BB962C8B-B14F-4D97-AF65-F5344CB8AC3E}">
        <p14:creationId xmlns:p14="http://schemas.microsoft.com/office/powerpoint/2010/main" val="1819838081"/>
      </p:ext>
    </p:extLst>
  </p:cSld>
  <p:clrMapOvr>
    <a:masterClrMapping/>
  </p:clrMapOvr>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2743901370"/>
      </p:ext>
    </p:extLst>
  </p:cSld>
  <p:clrMapOvr>
    <a:masterClrMapping/>
  </p:clrMapOvr>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4AC29-4097-427C-B294-D6BA092CE1AB}"/>
              </a:ext>
            </a:extLst>
          </p:cNvPr>
          <p:cNvSpPr>
            <a:spLocks noGrp="1"/>
          </p:cNvSpPr>
          <p:nvPr>
            <p:ph type="title"/>
          </p:nvPr>
        </p:nvSpPr>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a16="http://schemas.microsoft.com/office/drawing/2014/main" xmlns="" id="{F788D146-7D7D-4354-AF51-BD5ADF1936D5}"/>
              </a:ext>
            </a:extLst>
          </p:cNvPr>
          <p:cNvSpPr>
            <a:spLocks noGrp="1"/>
          </p:cNvSpPr>
          <p:nvPr>
            <p:ph idx="1"/>
          </p:nvPr>
        </p:nvSpPr>
        <p:spPr/>
        <p:txBody>
          <a:bodyPr>
            <a:normAutofit fontScale="92500" lnSpcReduction="10000"/>
          </a:bodyPr>
          <a:lstStyle/>
          <a:p>
            <a:pPr marL="0" indent="0" algn="ctr">
              <a:buNone/>
            </a:pPr>
            <a:r>
              <a:rPr lang="en-US" sz="4000" dirty="0" smtClean="0">
                <a:latin typeface="Arial Black" panose="020B0A04020102020204" pitchFamily="34" charset="0"/>
              </a:rPr>
              <a:t>Reading Chapter 27.</a:t>
            </a:r>
          </a:p>
          <a:p>
            <a:pPr marL="0" indent="0" algn="ctr">
              <a:buNone/>
            </a:pPr>
            <a:endParaRPr lang="en-US" sz="4000" dirty="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Answer the questions for Chapters </a:t>
            </a:r>
          </a:p>
          <a:p>
            <a:pPr marL="0" indent="0" algn="ctr">
              <a:buNone/>
            </a:pPr>
            <a:r>
              <a:rPr lang="en-US" sz="4000" smtClean="0">
                <a:latin typeface="Arial Black" panose="020B0A04020102020204" pitchFamily="34" charset="0"/>
              </a:rPr>
              <a:t>24-27 </a:t>
            </a:r>
            <a:r>
              <a:rPr lang="en-US" sz="4000" dirty="0" smtClean="0">
                <a:latin typeface="Arial Black" panose="020B0A04020102020204" pitchFamily="34" charset="0"/>
              </a:rPr>
              <a:t>in the Google Classroom Document “To Kill Questions Chapters 24-31”</a:t>
            </a:r>
          </a:p>
          <a:p>
            <a:pPr marL="0" indent="0" algn="ctr">
              <a:buNone/>
            </a:pPr>
            <a:r>
              <a:rPr lang="en-US" sz="4000" dirty="0" smtClean="0">
                <a:latin typeface="Arial Black" panose="020B0A04020102020204" pitchFamily="34" charset="0"/>
              </a:rPr>
              <a:t>DUE MONDAY 3/4 by 7:00 a.m.</a:t>
            </a:r>
            <a:endParaRPr lang="en-US" sz="4000" dirty="0">
              <a:latin typeface="Arial Black" panose="020B0A04020102020204" pitchFamily="34" charset="0"/>
            </a:endParaRPr>
          </a:p>
          <a:p>
            <a:pPr marL="457200" lvl="1" indent="0" algn="ctr">
              <a:buNone/>
            </a:pPr>
            <a:endParaRPr lang="en-US" sz="4800" dirty="0" smtClean="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2763114862"/>
      </p:ext>
    </p:extLst>
  </p:cSld>
  <p:clrMapOvr>
    <a:masterClrMapping/>
  </p:clrMapOvr>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What was the topic of the current event in Scout’s classroom?</a:t>
            </a:r>
          </a:p>
          <a:p>
            <a:pPr marL="0" indent="0" algn="ctr">
              <a:buNone/>
            </a:pPr>
            <a:r>
              <a:rPr lang="en-US" sz="3200" dirty="0" smtClean="0">
                <a:latin typeface="Arial Black" panose="020B0A04020102020204" pitchFamily="34" charset="0"/>
              </a:rPr>
              <a:t>What did Mrs. Gates think about Hitler and his persecution of others?</a:t>
            </a:r>
          </a:p>
          <a:p>
            <a:pPr marL="0" indent="0" algn="ctr">
              <a:buNone/>
            </a:pPr>
            <a:r>
              <a:rPr lang="en-US" sz="3200" dirty="0" smtClean="0">
                <a:latin typeface="Arial Black" panose="020B0A04020102020204" pitchFamily="34" charset="0"/>
              </a:rPr>
              <a:t>Why did Scout feel she was being a hypocrite?</a:t>
            </a:r>
            <a:endParaRPr lang="en-US" sz="3200" dirty="0">
              <a:latin typeface="Arial Black" panose="020B0A04020102020204" pitchFamily="34" charset="0"/>
            </a:endParaRPr>
          </a:p>
          <a:p>
            <a:pPr marL="0" indent="0" algn="ctr">
              <a:buNone/>
            </a:pPr>
            <a:endParaRPr lang="en-US" sz="3200" dirty="0" smtClean="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2/25/19</a:t>
            </a:r>
            <a:endParaRPr lang="en-US" dirty="0">
              <a:latin typeface="Arial Black" panose="020B0A04020102020204" pitchFamily="34" charset="0"/>
            </a:endParaRPr>
          </a:p>
        </p:txBody>
      </p:sp>
    </p:spTree>
    <p:extLst>
      <p:ext uri="{BB962C8B-B14F-4D97-AF65-F5344CB8AC3E}">
        <p14:creationId xmlns:p14="http://schemas.microsoft.com/office/powerpoint/2010/main" val="4064907036"/>
      </p:ext>
    </p:extLst>
  </p:cSld>
  <p:clrMapOvr>
    <a:masterClrMapping/>
  </p:clrMapOvr>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2726" y="386203"/>
            <a:ext cx="10515600" cy="812322"/>
          </a:xfrm>
        </p:spPr>
        <p:txBody>
          <a:bodyPr>
            <a:normAutofit fontScale="90000"/>
          </a:bodyPr>
          <a:lstStyle/>
          <a:p>
            <a:pPr algn="ctr"/>
            <a:r>
              <a:rPr lang="en-US" b="1" dirty="0" smtClean="0">
                <a:latin typeface="Arial Black" panose="020B0A04020102020204" pitchFamily="34" charset="0"/>
              </a:rPr>
              <a:t>Start-Up</a:t>
            </a:r>
            <a:br>
              <a:rPr lang="en-US" b="1" dirty="0" smtClean="0">
                <a:latin typeface="Arial Black" panose="020B0A04020102020204" pitchFamily="34" charset="0"/>
              </a:rPr>
            </a:br>
            <a:endParaRPr lang="en-US" b="1"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2/27/19</a:t>
            </a:r>
            <a:endParaRPr lang="en-US" dirty="0">
              <a:latin typeface="Arial Black" panose="020B0A04020102020204" pitchFamily="34" charset="0"/>
            </a:endParaRPr>
          </a:p>
        </p:txBody>
      </p:sp>
      <p:sp>
        <p:nvSpPr>
          <p:cNvPr id="2" name="TextBox 1"/>
          <p:cNvSpPr txBox="1"/>
          <p:nvPr/>
        </p:nvSpPr>
        <p:spPr>
          <a:xfrm>
            <a:off x="501041" y="1198525"/>
            <a:ext cx="11273425" cy="5693866"/>
          </a:xfrm>
          <a:prstGeom prst="rect">
            <a:avLst/>
          </a:prstGeom>
          <a:noFill/>
        </p:spPr>
        <p:txBody>
          <a:bodyPr wrap="square" rtlCol="0">
            <a:spAutoFit/>
          </a:bodyPr>
          <a:lstStyle/>
          <a:p>
            <a:pPr algn="ctr"/>
            <a:r>
              <a:rPr lang="en-US" sz="2800" dirty="0" smtClean="0">
                <a:latin typeface="Arial Black" panose="020B0A04020102020204" pitchFamily="34" charset="0"/>
              </a:rPr>
              <a:t>FOR YOUR START-UP TODAY…</a:t>
            </a:r>
          </a:p>
          <a:p>
            <a:pPr algn="ctr"/>
            <a:endParaRPr lang="en-US" sz="2800" dirty="0">
              <a:latin typeface="Arial Black" panose="020B0A04020102020204" pitchFamily="34" charset="0"/>
            </a:endParaRPr>
          </a:p>
          <a:p>
            <a:r>
              <a:rPr lang="en-US" sz="2800" dirty="0" smtClean="0">
                <a:latin typeface="Arial Black" panose="020B0A04020102020204" pitchFamily="34" charset="0"/>
              </a:rPr>
              <a:t>1- Open Google Classroom.</a:t>
            </a:r>
          </a:p>
          <a:p>
            <a:r>
              <a:rPr lang="en-US" sz="2800" dirty="0" smtClean="0">
                <a:latin typeface="Arial Black" panose="020B0A04020102020204" pitchFamily="34" charset="0"/>
              </a:rPr>
              <a:t>2- Open YOUR Trial Analysis TBDAT Paragraph.</a:t>
            </a:r>
          </a:p>
          <a:p>
            <a:r>
              <a:rPr lang="en-US" sz="2800" dirty="0" smtClean="0">
                <a:latin typeface="Arial Black" panose="020B0A04020102020204" pitchFamily="34" charset="0"/>
              </a:rPr>
              <a:t>3- Read over your paragraph AND the scoring rubric found at the bottom of the page.</a:t>
            </a:r>
          </a:p>
          <a:p>
            <a:endParaRPr lang="en-US" sz="2800" dirty="0" smtClean="0">
              <a:latin typeface="Arial Black" panose="020B0A04020102020204" pitchFamily="34" charset="0"/>
            </a:endParaRPr>
          </a:p>
          <a:p>
            <a:pPr algn="ctr"/>
            <a:r>
              <a:rPr lang="en-US" sz="2800" dirty="0" smtClean="0">
                <a:latin typeface="Arial Black" panose="020B0A04020102020204" pitchFamily="34" charset="0"/>
              </a:rPr>
              <a:t>In Your Groups, discuss your paragraphs and scores. Did you get the score you think you should have? Why or why not? Can you see the mistakes you made according to the rubric?</a:t>
            </a:r>
          </a:p>
          <a:p>
            <a:pPr algn="ctr"/>
            <a:endParaRPr lang="en-US" sz="2800" dirty="0">
              <a:latin typeface="Arial Black" panose="020B0A04020102020204" pitchFamily="34" charset="0"/>
            </a:endParaRPr>
          </a:p>
          <a:p>
            <a:pPr algn="ctr"/>
            <a:endParaRPr lang="en-US" sz="2800" dirty="0">
              <a:latin typeface="Arial Black" panose="020B0A04020102020204" pitchFamily="34" charset="0"/>
            </a:endParaRPr>
          </a:p>
        </p:txBody>
      </p:sp>
    </p:spTree>
    <p:extLst>
      <p:ext uri="{BB962C8B-B14F-4D97-AF65-F5344CB8AC3E}">
        <p14:creationId xmlns:p14="http://schemas.microsoft.com/office/powerpoint/2010/main" val="3800255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 calcmode="lin" valueType="num">
                                      <p:cBhvr additive="base">
                                        <p:cTn id="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Today’s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CCSS.ELA-LITERACY.RL.9-10.3</a:t>
            </a:r>
          </a:p>
          <a:p>
            <a:r>
              <a:rPr lang="en-US" sz="3000" dirty="0" smtClean="0">
                <a:latin typeface="Arial Black" panose="020B0A04020102020204" pitchFamily="34" charset="0"/>
              </a:rPr>
              <a:t>Analyze </a:t>
            </a:r>
            <a:r>
              <a:rPr lang="en-US" sz="3000" dirty="0">
                <a:latin typeface="Arial Black" panose="020B0A04020102020204" pitchFamily="34" charset="0"/>
              </a:rPr>
              <a:t>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361002537"/>
      </p:ext>
    </p:extLst>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182"/>
            <a:ext cx="10515600" cy="1263259"/>
          </a:xfrm>
        </p:spPr>
        <p:txBody>
          <a:bodyPr/>
          <a:lstStyle/>
          <a:p>
            <a:pPr algn="ctr"/>
            <a:r>
              <a:rPr lang="en-US" b="1" dirty="0" err="1" smtClean="0">
                <a:latin typeface="Arial Black" panose="020B0A04020102020204" pitchFamily="34" charset="0"/>
              </a:rPr>
              <a:t>TKaM</a:t>
            </a:r>
            <a:r>
              <a:rPr lang="en-US" b="1" dirty="0" smtClean="0">
                <a:latin typeface="Arial Black" panose="020B0A04020102020204" pitchFamily="34" charset="0"/>
              </a:rPr>
              <a:t> Trial Analysis - Revisited</a:t>
            </a:r>
            <a:endParaRPr lang="en-US" b="1" dirty="0">
              <a:latin typeface="Arial Black" panose="020B0A04020102020204" pitchFamily="34" charset="0"/>
            </a:endParaRPr>
          </a:p>
        </p:txBody>
      </p:sp>
      <p:sp>
        <p:nvSpPr>
          <p:cNvPr id="3" name="Content Placeholder 2"/>
          <p:cNvSpPr>
            <a:spLocks noGrp="1"/>
          </p:cNvSpPr>
          <p:nvPr>
            <p:ph idx="1"/>
          </p:nvPr>
        </p:nvSpPr>
        <p:spPr>
          <a:xfrm>
            <a:off x="838200" y="1528175"/>
            <a:ext cx="10515600" cy="4648788"/>
          </a:xfrm>
        </p:spPr>
        <p:txBody>
          <a:bodyPr/>
          <a:lstStyle/>
          <a:p>
            <a:r>
              <a:rPr lang="en-US" dirty="0" smtClean="0">
                <a:latin typeface="Arial Black" panose="020B0A04020102020204" pitchFamily="34" charset="0"/>
              </a:rPr>
              <a:t>Today, we will be taking another look at your Trial Analysis TBDAT Paragraphs.</a:t>
            </a:r>
          </a:p>
          <a:p>
            <a:r>
              <a:rPr lang="en-US" dirty="0" smtClean="0">
                <a:latin typeface="Arial Black" panose="020B0A04020102020204" pitchFamily="34" charset="0"/>
              </a:rPr>
              <a:t>There are still a lot of very common mistakes, so today we will look at some samples to see what some common errors are.</a:t>
            </a:r>
          </a:p>
          <a:p>
            <a:r>
              <a:rPr lang="en-US" dirty="0" smtClean="0">
                <a:latin typeface="Arial Black" panose="020B0A04020102020204" pitchFamily="34" charset="0"/>
              </a:rPr>
              <a:t>We are going to do this as BOTH an individual AND a group activity!</a:t>
            </a:r>
          </a:p>
          <a:p>
            <a:r>
              <a:rPr lang="en-US" dirty="0" smtClean="0">
                <a:latin typeface="Arial Black" panose="020B0A04020102020204" pitchFamily="34" charset="0"/>
              </a:rPr>
              <a:t>Let’s start by looking at the first sample paragraph as a class…</a:t>
            </a:r>
            <a:endParaRPr lang="en-US" dirty="0">
              <a:latin typeface="Arial Black" panose="020B0A04020102020204" pitchFamily="34" charset="0"/>
            </a:endParaRPr>
          </a:p>
        </p:txBody>
      </p:sp>
    </p:spTree>
    <p:extLst>
      <p:ext uri="{BB962C8B-B14F-4D97-AF65-F5344CB8AC3E}">
        <p14:creationId xmlns:p14="http://schemas.microsoft.com/office/powerpoint/2010/main" val="1863697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7235"/>
            <a:ext cx="10515600" cy="812322"/>
          </a:xfrm>
        </p:spPr>
        <p:txBody>
          <a:bodyPr/>
          <a:lstStyle/>
          <a:p>
            <a:pPr algn="ctr"/>
            <a:r>
              <a:rPr lang="en-US" dirty="0" smtClean="0">
                <a:latin typeface="Arial Black" panose="020B0A04020102020204" pitchFamily="34" charset="0"/>
              </a:rPr>
              <a:t>Sample Paragraph #1</a:t>
            </a:r>
            <a:endParaRPr lang="en-US" dirty="0">
              <a:latin typeface="Arial Black" panose="020B0A04020102020204" pitchFamily="34" charset="0"/>
            </a:endParaRPr>
          </a:p>
        </p:txBody>
      </p:sp>
      <p:sp>
        <p:nvSpPr>
          <p:cNvPr id="3" name="Content Placeholder 2"/>
          <p:cNvSpPr>
            <a:spLocks noGrp="1"/>
          </p:cNvSpPr>
          <p:nvPr>
            <p:ph idx="1"/>
          </p:nvPr>
        </p:nvSpPr>
        <p:spPr>
          <a:xfrm>
            <a:off x="211898" y="989557"/>
            <a:ext cx="11600146" cy="5711868"/>
          </a:xfrm>
        </p:spPr>
        <p:txBody>
          <a:bodyPr>
            <a:normAutofit lnSpcReduction="10000"/>
          </a:bodyPr>
          <a:lstStyle/>
          <a:p>
            <a:pPr marL="0" indent="0">
              <a:buNone/>
            </a:pPr>
            <a:r>
              <a:rPr lang="en-US" b="1" dirty="0" smtClean="0"/>
              <a:t>     In </a:t>
            </a:r>
            <a:r>
              <a:rPr lang="en-US" b="1" dirty="0"/>
              <a:t>the novel To Kill a Mockingbird, by Harper Lee, the character </a:t>
            </a:r>
            <a:r>
              <a:rPr lang="en-US" b="1" dirty="0" err="1"/>
              <a:t>Mayella</a:t>
            </a:r>
            <a:r>
              <a:rPr lang="en-US" b="1" dirty="0"/>
              <a:t> </a:t>
            </a:r>
            <a:r>
              <a:rPr lang="en-US" b="1" dirty="0" err="1"/>
              <a:t>Ewell</a:t>
            </a:r>
            <a:r>
              <a:rPr lang="en-US" b="1" dirty="0"/>
              <a:t> is a victim, not to Tom Robinson, but to her father, Bob </a:t>
            </a:r>
            <a:r>
              <a:rPr lang="en-US" b="1" dirty="0" err="1"/>
              <a:t>Ewell</a:t>
            </a:r>
            <a:r>
              <a:rPr lang="en-US" b="1" dirty="0"/>
              <a:t>. During the scene in the courtroom, while Tom is giving his testimony, it is revealed that </a:t>
            </a:r>
            <a:r>
              <a:rPr lang="en-US" b="1" dirty="0" err="1"/>
              <a:t>Mayella</a:t>
            </a:r>
            <a:r>
              <a:rPr lang="en-US" b="1" dirty="0"/>
              <a:t> is possibly being sexually abused by her father. As Tom gives his testimony, he says, “‘She says she never kissed a grown man before an’ she might as well kiss a nigger. She says what her papa do to her don’t count’” (</a:t>
            </a:r>
            <a:r>
              <a:rPr lang="en-US" b="1" dirty="0" smtClean="0"/>
              <a:t>Lee, </a:t>
            </a:r>
            <a:r>
              <a:rPr lang="en-US" b="1" dirty="0"/>
              <a:t>260). Later into his testimony he also says, “‘Mr. </a:t>
            </a:r>
            <a:r>
              <a:rPr lang="en-US" b="1" dirty="0" err="1"/>
              <a:t>Ewell</a:t>
            </a:r>
            <a:r>
              <a:rPr lang="en-US" b="1" dirty="0"/>
              <a:t> yonder hollered through </a:t>
            </a:r>
            <a:r>
              <a:rPr lang="en-US" b="1" dirty="0" err="1"/>
              <a:t>th</a:t>
            </a:r>
            <a:r>
              <a:rPr lang="en-US" b="1" dirty="0"/>
              <a:t>’ window… ‘He says you goddamn whore, I’ll kill </a:t>
            </a:r>
            <a:r>
              <a:rPr lang="en-US" b="1" dirty="0" err="1"/>
              <a:t>ya</a:t>
            </a:r>
            <a:r>
              <a:rPr lang="en-US" b="1" dirty="0"/>
              <a:t>’” (</a:t>
            </a:r>
            <a:r>
              <a:rPr lang="en-US" b="1" dirty="0" smtClean="0"/>
              <a:t>Lee, </a:t>
            </a:r>
            <a:r>
              <a:rPr lang="en-US" b="1" dirty="0"/>
              <a:t>260). These quotes explain that as </a:t>
            </a:r>
            <a:r>
              <a:rPr lang="en-US" b="1" dirty="0" err="1"/>
              <a:t>Mayella</a:t>
            </a:r>
            <a:r>
              <a:rPr lang="en-US" b="1" dirty="0"/>
              <a:t> forces herself onto Tom, she tells him that the intimate actions she has with her father are not the same as kissing another grown man. Also, the reaction from her father suggests that they have previously had sexual encounters, and the insulting name Bob calls </a:t>
            </a:r>
            <a:r>
              <a:rPr lang="en-US" b="1" dirty="0" err="1"/>
              <a:t>Mayella</a:t>
            </a:r>
            <a:r>
              <a:rPr lang="en-US" b="1" dirty="0"/>
              <a:t> could also suggest that their encounters were not always consensual. The events in the courtroom scene of To Kill a Mockingbird by Harper Lee suggests that </a:t>
            </a:r>
            <a:r>
              <a:rPr lang="en-US" b="1" dirty="0" err="1"/>
              <a:t>Mayella</a:t>
            </a:r>
            <a:r>
              <a:rPr lang="en-US" b="1" dirty="0"/>
              <a:t> </a:t>
            </a:r>
            <a:r>
              <a:rPr lang="en-US" b="1" dirty="0" err="1"/>
              <a:t>Ewell</a:t>
            </a:r>
            <a:r>
              <a:rPr lang="en-US" b="1" dirty="0"/>
              <a:t> is being sexually abused by her father, Bob </a:t>
            </a:r>
            <a:r>
              <a:rPr lang="en-US" b="1" dirty="0" err="1"/>
              <a:t>Ewell</a:t>
            </a:r>
            <a:r>
              <a:rPr lang="en-US" b="1" dirty="0"/>
              <a:t>, showing that </a:t>
            </a:r>
            <a:r>
              <a:rPr lang="en-US" b="1" dirty="0" err="1"/>
              <a:t>Mayella</a:t>
            </a:r>
            <a:r>
              <a:rPr lang="en-US" b="1" dirty="0"/>
              <a:t> is a victim to her father</a:t>
            </a:r>
            <a:r>
              <a:rPr lang="en-US" b="1" dirty="0" smtClean="0"/>
              <a:t>.</a:t>
            </a:r>
            <a:endParaRPr lang="en-US" b="1" dirty="0"/>
          </a:p>
        </p:txBody>
      </p:sp>
    </p:spTree>
    <p:extLst>
      <p:ext uri="{BB962C8B-B14F-4D97-AF65-F5344CB8AC3E}">
        <p14:creationId xmlns:p14="http://schemas.microsoft.com/office/powerpoint/2010/main" val="4067209692"/>
      </p:ext>
    </p:extLst>
  </p:cSld>
  <p:clrMapOvr>
    <a:masterClrMapping/>
  </p:clrMapOvr>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3690" y="746539"/>
            <a:ext cx="10515600" cy="1169943"/>
          </a:xfrm>
        </p:spPr>
        <p:txBody>
          <a:bodyPr>
            <a:normAutofit lnSpcReduction="10000"/>
          </a:bodyPr>
          <a:lstStyle/>
          <a:p>
            <a:pPr marL="0" indent="0">
              <a:buNone/>
            </a:pPr>
            <a:r>
              <a:rPr lang="en-US" b="1" dirty="0"/>
              <a:t>In the novel To Kill a Mockingbird, by Harper Lee, the character </a:t>
            </a:r>
            <a:r>
              <a:rPr lang="en-US" b="1" dirty="0" err="1"/>
              <a:t>Mayella</a:t>
            </a:r>
            <a:r>
              <a:rPr lang="en-US" b="1" dirty="0"/>
              <a:t> </a:t>
            </a:r>
            <a:r>
              <a:rPr lang="en-US" b="1" dirty="0" err="1"/>
              <a:t>Ewell</a:t>
            </a:r>
            <a:r>
              <a:rPr lang="en-US" b="1" dirty="0"/>
              <a:t> is a victim, not to Tom Robinson, but to her father, Bob </a:t>
            </a:r>
            <a:r>
              <a:rPr lang="en-US" b="1" dirty="0" err="1"/>
              <a:t>Ewell</a:t>
            </a:r>
            <a:r>
              <a:rPr lang="en-US" b="1" dirty="0"/>
              <a:t>.</a:t>
            </a:r>
            <a:endParaRPr lang="en-US" dirty="0"/>
          </a:p>
        </p:txBody>
      </p:sp>
      <p:sp>
        <p:nvSpPr>
          <p:cNvPr id="4" name="TextBox 3"/>
          <p:cNvSpPr txBox="1"/>
          <p:nvPr/>
        </p:nvSpPr>
        <p:spPr>
          <a:xfrm>
            <a:off x="1177447" y="100208"/>
            <a:ext cx="9908087" cy="646331"/>
          </a:xfrm>
          <a:prstGeom prst="rect">
            <a:avLst/>
          </a:prstGeom>
          <a:noFill/>
        </p:spPr>
        <p:txBody>
          <a:bodyPr wrap="square" rtlCol="0">
            <a:spAutoFit/>
          </a:bodyPr>
          <a:lstStyle/>
          <a:p>
            <a:pPr algn="ctr"/>
            <a:r>
              <a:rPr lang="en-US" sz="3600" dirty="0" smtClean="0">
                <a:latin typeface="Arial Black" panose="020B0A04020102020204" pitchFamily="34" charset="0"/>
              </a:rPr>
              <a:t>Topic Sentence</a:t>
            </a:r>
            <a:endParaRPr lang="en-US" sz="3600" dirty="0">
              <a:latin typeface="Arial Black" panose="020B0A040201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996153616"/>
              </p:ext>
            </p:extLst>
          </p:nvPr>
        </p:nvGraphicFramePr>
        <p:xfrm>
          <a:off x="873690" y="3226091"/>
          <a:ext cx="10850674" cy="3450282"/>
        </p:xfrm>
        <a:graphic>
          <a:graphicData uri="http://schemas.openxmlformats.org/drawingml/2006/table">
            <a:tbl>
              <a:tblPr/>
              <a:tblGrid>
                <a:gridCol w="1975491"/>
                <a:gridCol w="2367684"/>
                <a:gridCol w="1960965"/>
                <a:gridCol w="2309581"/>
                <a:gridCol w="2236953"/>
              </a:tblGrid>
              <a:tr h="3450282">
                <a:tc>
                  <a:txBody>
                    <a:bodyPr/>
                    <a:lstStyle/>
                    <a:p>
                      <a:pPr rtl="0" fontAlgn="t">
                        <a:spcBef>
                          <a:spcPts val="0"/>
                        </a:spcBef>
                        <a:spcAft>
                          <a:spcPts val="0"/>
                        </a:spcAft>
                      </a:pPr>
                      <a:r>
                        <a:rPr lang="en-US" sz="2400" b="1" i="0" u="none" strike="noStrike" dirty="0">
                          <a:solidFill>
                            <a:srgbClr val="000000"/>
                          </a:solidFill>
                          <a:effectLst/>
                          <a:latin typeface="Times New Roman" panose="02020603050405020304" pitchFamily="18" charset="0"/>
                        </a:rPr>
                        <a:t>Topic Sentence</a:t>
                      </a:r>
                      <a:endParaRPr lang="en-US" sz="2400" b="1" dirty="0">
                        <a:effectLst/>
                      </a:endParaRPr>
                    </a:p>
                    <a:p>
                      <a:pPr rtl="0" fontAlgn="t">
                        <a:spcBef>
                          <a:spcPts val="0"/>
                        </a:spcBef>
                        <a:spcAft>
                          <a:spcPts val="0"/>
                        </a:spcAft>
                      </a:pPr>
                      <a:r>
                        <a:rPr lang="en-US" sz="2400" b="1" dirty="0">
                          <a:effectLst/>
                        </a:rPr>
                        <a:t/>
                      </a:r>
                      <a:br>
                        <a:rPr lang="en-US" sz="2400" b="1" dirty="0">
                          <a:effectLst/>
                        </a:rPr>
                      </a:br>
                      <a:r>
                        <a:rPr lang="en-US" sz="2400" b="1" i="0" u="none" strike="noStrike" dirty="0">
                          <a:solidFill>
                            <a:srgbClr val="000000"/>
                          </a:solidFill>
                          <a:effectLst/>
                          <a:latin typeface="Times New Roman" panose="02020603050405020304" pitchFamily="18" charset="0"/>
                        </a:rPr>
                        <a:t>Introduces the main point/claim</a:t>
                      </a:r>
                      <a:endParaRPr lang="en-US" sz="2400" b="1"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1" i="0" u="none" strike="noStrike" dirty="0">
                          <a:solidFill>
                            <a:srgbClr val="000000"/>
                          </a:solidFill>
                          <a:effectLst/>
                          <a:latin typeface="Times New Roman" panose="02020603050405020304" pitchFamily="18" charset="0"/>
                        </a:rPr>
                        <a:t>Topic Sentence: </a:t>
                      </a:r>
                      <a:endParaRPr lang="en-US" sz="2400" b="1" dirty="0">
                        <a:effectLst/>
                      </a:endParaRPr>
                    </a:p>
                    <a:p>
                      <a:pPr rtl="0" fontAlgn="t">
                        <a:spcBef>
                          <a:spcPts val="0"/>
                        </a:spcBef>
                        <a:spcAft>
                          <a:spcPts val="0"/>
                        </a:spcAft>
                      </a:pPr>
                      <a:r>
                        <a:rPr lang="en-US" sz="2400" b="1" i="0" u="none" strike="noStrike" dirty="0">
                          <a:solidFill>
                            <a:srgbClr val="000000"/>
                          </a:solidFill>
                          <a:effectLst/>
                          <a:latin typeface="Times New Roman" panose="02020603050405020304" pitchFamily="18" charset="0"/>
                        </a:rPr>
                        <a:t>-Introduces main point/claim </a:t>
                      </a:r>
                      <a:endParaRPr lang="en-US" sz="2400" b="1" dirty="0">
                        <a:effectLst/>
                      </a:endParaRPr>
                    </a:p>
                    <a:p>
                      <a:pPr rtl="0" fontAlgn="t">
                        <a:spcBef>
                          <a:spcPts val="0"/>
                        </a:spcBef>
                        <a:spcAft>
                          <a:spcPts val="0"/>
                        </a:spcAft>
                      </a:pPr>
                      <a:r>
                        <a:rPr lang="en-US" sz="2400" b="1" i="0" u="none" strike="noStrike" dirty="0">
                          <a:solidFill>
                            <a:srgbClr val="000000"/>
                          </a:solidFill>
                          <a:effectLst/>
                          <a:latin typeface="Times New Roman" panose="02020603050405020304" pitchFamily="18" charset="0"/>
                        </a:rPr>
                        <a:t>-Clear, precise, and arguable </a:t>
                      </a:r>
                      <a:endParaRPr lang="en-US" sz="2400" b="1"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1" i="0" u="none" strike="noStrike" dirty="0">
                          <a:solidFill>
                            <a:srgbClr val="000000"/>
                          </a:solidFill>
                          <a:effectLst/>
                          <a:latin typeface="Times New Roman" panose="02020603050405020304" pitchFamily="18" charset="0"/>
                        </a:rPr>
                        <a:t>Topic Sentence: </a:t>
                      </a:r>
                      <a:endParaRPr lang="en-US" sz="2400" b="1" dirty="0">
                        <a:effectLst/>
                      </a:endParaRPr>
                    </a:p>
                    <a:p>
                      <a:pPr rtl="0" fontAlgn="t">
                        <a:spcBef>
                          <a:spcPts val="0"/>
                        </a:spcBef>
                        <a:spcAft>
                          <a:spcPts val="0"/>
                        </a:spcAft>
                      </a:pPr>
                      <a:r>
                        <a:rPr lang="en-US" sz="2400" b="1" i="0" u="none" strike="noStrike" dirty="0">
                          <a:solidFill>
                            <a:srgbClr val="000000"/>
                          </a:solidFill>
                          <a:effectLst/>
                          <a:latin typeface="Times New Roman" panose="02020603050405020304" pitchFamily="18" charset="0"/>
                        </a:rPr>
                        <a:t>-Introduces main point/claim </a:t>
                      </a:r>
                      <a:endParaRPr lang="en-US" sz="2400" b="1" dirty="0">
                        <a:effectLst/>
                      </a:endParaRPr>
                    </a:p>
                    <a:p>
                      <a:pPr rtl="0" fontAlgn="t">
                        <a:spcBef>
                          <a:spcPts val="0"/>
                        </a:spcBef>
                        <a:spcAft>
                          <a:spcPts val="0"/>
                        </a:spcAft>
                      </a:pPr>
                      <a:r>
                        <a:rPr lang="en-US" sz="2400" b="1" i="0" u="none" strike="noStrike" dirty="0">
                          <a:solidFill>
                            <a:srgbClr val="000000"/>
                          </a:solidFill>
                          <a:effectLst/>
                          <a:latin typeface="Times New Roman" panose="02020603050405020304" pitchFamily="18" charset="0"/>
                        </a:rPr>
                        <a:t>-May need to be more arguable or precise</a:t>
                      </a:r>
                      <a:endParaRPr lang="en-US" sz="2400" b="1"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1" i="0" u="none" strike="noStrike" dirty="0">
                          <a:solidFill>
                            <a:srgbClr val="000000"/>
                          </a:solidFill>
                          <a:effectLst/>
                          <a:latin typeface="Times New Roman" panose="02020603050405020304" pitchFamily="18" charset="0"/>
                        </a:rPr>
                        <a:t>Topic Sentence: </a:t>
                      </a:r>
                      <a:endParaRPr lang="en-US" sz="2400" b="1" dirty="0">
                        <a:effectLst/>
                      </a:endParaRPr>
                    </a:p>
                    <a:p>
                      <a:pPr rtl="0" fontAlgn="t">
                        <a:spcBef>
                          <a:spcPts val="0"/>
                        </a:spcBef>
                        <a:spcAft>
                          <a:spcPts val="0"/>
                        </a:spcAft>
                      </a:pPr>
                      <a:r>
                        <a:rPr lang="en-US" sz="2400" b="1" i="0" u="none" strike="noStrike" dirty="0">
                          <a:solidFill>
                            <a:srgbClr val="000000"/>
                          </a:solidFill>
                          <a:effectLst/>
                          <a:latin typeface="Times New Roman" panose="02020603050405020304" pitchFamily="18" charset="0"/>
                        </a:rPr>
                        <a:t>-Main point/claim is implied (needs to be directly stated)</a:t>
                      </a:r>
                      <a:endParaRPr lang="en-US" sz="2400" b="1" dirty="0">
                        <a:effectLst/>
                      </a:endParaRPr>
                    </a:p>
                    <a:p>
                      <a:pPr rtl="0" fontAlgn="t">
                        <a:spcBef>
                          <a:spcPts val="0"/>
                        </a:spcBef>
                        <a:spcAft>
                          <a:spcPts val="0"/>
                        </a:spcAft>
                      </a:pPr>
                      <a:r>
                        <a:rPr lang="en-US" sz="2400" b="1" i="0" u="none" strike="noStrike" dirty="0">
                          <a:solidFill>
                            <a:srgbClr val="000000"/>
                          </a:solidFill>
                          <a:effectLst/>
                          <a:latin typeface="Times New Roman" panose="02020603050405020304" pitchFamily="18" charset="0"/>
                        </a:rPr>
                        <a:t>-May need to be more arguable or precise</a:t>
                      </a:r>
                      <a:endParaRPr lang="en-US" sz="2400" b="1"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1" i="0" u="none" strike="noStrike" dirty="0">
                          <a:solidFill>
                            <a:srgbClr val="000000"/>
                          </a:solidFill>
                          <a:effectLst/>
                          <a:latin typeface="Times New Roman" panose="02020603050405020304" pitchFamily="18" charset="0"/>
                        </a:rPr>
                        <a:t>Topic Sentence: </a:t>
                      </a:r>
                      <a:endParaRPr lang="en-US" sz="2400" b="1" dirty="0">
                        <a:effectLst/>
                      </a:endParaRPr>
                    </a:p>
                    <a:p>
                      <a:pPr rtl="0" fontAlgn="t">
                        <a:spcBef>
                          <a:spcPts val="0"/>
                        </a:spcBef>
                        <a:spcAft>
                          <a:spcPts val="0"/>
                        </a:spcAft>
                      </a:pPr>
                      <a:r>
                        <a:rPr lang="en-US" sz="2400" b="1" i="0" u="none" strike="noStrike" dirty="0">
                          <a:solidFill>
                            <a:srgbClr val="000000"/>
                          </a:solidFill>
                          <a:effectLst/>
                          <a:latin typeface="Times New Roman" panose="02020603050405020304" pitchFamily="18" charset="0"/>
                        </a:rPr>
                        <a:t>-Unclear or missing a topic sentence</a:t>
                      </a:r>
                      <a:endParaRPr lang="en-US" sz="2400" b="1"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1"/>
          <p:cNvSpPr>
            <a:spLocks noChangeArrowheads="1"/>
          </p:cNvSpPr>
          <p:nvPr/>
        </p:nvSpPr>
        <p:spPr bwMode="auto">
          <a:xfrm>
            <a:off x="2538413" y="3114973"/>
            <a:ext cx="1637588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852586224"/>
              </p:ext>
            </p:extLst>
          </p:nvPr>
        </p:nvGraphicFramePr>
        <p:xfrm>
          <a:off x="873691" y="2100533"/>
          <a:ext cx="10850673" cy="462280"/>
        </p:xfrm>
        <a:graphic>
          <a:graphicData uri="http://schemas.openxmlformats.org/drawingml/2006/table">
            <a:tbl>
              <a:tblPr/>
              <a:tblGrid>
                <a:gridCol w="1975491"/>
                <a:gridCol w="2367684"/>
                <a:gridCol w="1960965"/>
                <a:gridCol w="2309581"/>
                <a:gridCol w="2236952"/>
              </a:tblGrid>
              <a:tr h="0">
                <a:tc>
                  <a:txBody>
                    <a:bodyPr/>
                    <a:lstStyle/>
                    <a:p>
                      <a:pPr algn="ctr" rtl="0" fontAlgn="t">
                        <a:spcBef>
                          <a:spcPts val="0"/>
                        </a:spcBef>
                        <a:spcAft>
                          <a:spcPts val="0"/>
                        </a:spcAft>
                      </a:pPr>
                      <a:r>
                        <a:rPr lang="en-US" sz="1100" b="1" i="0" u="none" strike="noStrike">
                          <a:solidFill>
                            <a:srgbClr val="000000"/>
                          </a:solidFill>
                          <a:effectLst/>
                          <a:latin typeface="Times New Roman" panose="02020603050405020304" pitchFamily="18" charset="0"/>
                        </a:rPr>
                        <a:t>Learning Targets (Content)</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a:solidFill>
                            <a:srgbClr val="000000"/>
                          </a:solidFill>
                          <a:effectLst/>
                          <a:latin typeface="Times New Roman" panose="02020603050405020304" pitchFamily="18" charset="0"/>
                        </a:rPr>
                        <a:t>Strong Evidence</a:t>
                      </a:r>
                      <a:endParaRPr lang="en-US">
                        <a:effectLst/>
                      </a:endParaRPr>
                    </a:p>
                    <a:p>
                      <a:pPr algn="ctr" rtl="0" fontAlgn="t">
                        <a:spcBef>
                          <a:spcPts val="0"/>
                        </a:spcBef>
                        <a:spcAft>
                          <a:spcPts val="0"/>
                        </a:spcAft>
                      </a:pPr>
                      <a:r>
                        <a:rPr lang="en-US" sz="1100" b="1" i="0" u="none" strike="noStrike">
                          <a:solidFill>
                            <a:srgbClr val="000000"/>
                          </a:solidFill>
                          <a:effectLst/>
                          <a:latin typeface="Times New Roman" panose="02020603050405020304" pitchFamily="18" charset="0"/>
                        </a:rPr>
                        <a:t>4</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a:solidFill>
                            <a:srgbClr val="000000"/>
                          </a:solidFill>
                          <a:effectLst/>
                          <a:latin typeface="Times New Roman" panose="02020603050405020304" pitchFamily="18" charset="0"/>
                        </a:rPr>
                        <a:t>Some Evidence</a:t>
                      </a:r>
                      <a:endParaRPr lang="en-US">
                        <a:effectLst/>
                      </a:endParaRPr>
                    </a:p>
                    <a:p>
                      <a:pPr algn="ctr" rtl="0" fontAlgn="t">
                        <a:spcBef>
                          <a:spcPts val="0"/>
                        </a:spcBef>
                        <a:spcAft>
                          <a:spcPts val="0"/>
                        </a:spcAft>
                      </a:pPr>
                      <a:r>
                        <a:rPr lang="en-US" sz="1100" b="1" i="0" u="none" strike="noStrike">
                          <a:solidFill>
                            <a:srgbClr val="000000"/>
                          </a:solidFill>
                          <a:effectLst/>
                          <a:latin typeface="Times New Roman" panose="02020603050405020304" pitchFamily="18" charset="0"/>
                        </a:rPr>
                        <a:t>3</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a:solidFill>
                            <a:srgbClr val="000000"/>
                          </a:solidFill>
                          <a:effectLst/>
                          <a:latin typeface="Times New Roman" panose="02020603050405020304" pitchFamily="18" charset="0"/>
                        </a:rPr>
                        <a:t>Little Evidence </a:t>
                      </a:r>
                      <a:endParaRPr lang="en-US">
                        <a:effectLst/>
                      </a:endParaRPr>
                    </a:p>
                    <a:p>
                      <a:pPr algn="ctr" rtl="0" fontAlgn="t">
                        <a:spcBef>
                          <a:spcPts val="0"/>
                        </a:spcBef>
                        <a:spcAft>
                          <a:spcPts val="0"/>
                        </a:spcAft>
                      </a:pPr>
                      <a:r>
                        <a:rPr lang="en-US" sz="1100" b="1" i="0" u="none" strike="noStrike">
                          <a:solidFill>
                            <a:srgbClr val="000000"/>
                          </a:solidFill>
                          <a:effectLst/>
                          <a:latin typeface="Times New Roman" panose="02020603050405020304" pitchFamily="18" charset="0"/>
                        </a:rPr>
                        <a:t>2</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dirty="0">
                          <a:solidFill>
                            <a:srgbClr val="000000"/>
                          </a:solidFill>
                          <a:effectLst/>
                          <a:latin typeface="Times New Roman" panose="02020603050405020304" pitchFamily="18" charset="0"/>
                        </a:rPr>
                        <a:t>No Evidence</a:t>
                      </a:r>
                      <a:endParaRPr lang="en-US" dirty="0">
                        <a:effectLst/>
                      </a:endParaRPr>
                    </a:p>
                    <a:p>
                      <a:pPr algn="ctr" rtl="0" fontAlgn="t">
                        <a:spcBef>
                          <a:spcPts val="0"/>
                        </a:spcBef>
                        <a:spcAft>
                          <a:spcPts val="0"/>
                        </a:spcAft>
                      </a:pPr>
                      <a:r>
                        <a:rPr lang="en-US" sz="1100" b="1" i="0" u="none" strike="noStrike" dirty="0">
                          <a:solidFill>
                            <a:srgbClr val="000000"/>
                          </a:solidFill>
                          <a:effectLst/>
                          <a:latin typeface="Times New Roman" panose="02020603050405020304" pitchFamily="18" charset="0"/>
                        </a:rPr>
                        <a:t>1</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2"/>
          <p:cNvSpPr>
            <a:spLocks noChangeArrowheads="1"/>
          </p:cNvSpPr>
          <p:nvPr/>
        </p:nvSpPr>
        <p:spPr bwMode="auto">
          <a:xfrm>
            <a:off x="269053" y="1867627"/>
            <a:ext cx="1859285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8219146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851770" y="218161"/>
            <a:ext cx="10997852" cy="796447"/>
          </a:xfrm>
        </p:spPr>
        <p:txBody>
          <a:bodyPr/>
          <a:lstStyle/>
          <a:p>
            <a:pPr algn="ctr" eaLnBrk="1" hangingPunct="1">
              <a:defRPr/>
            </a:pPr>
            <a:r>
              <a:rPr lang="en-US" sz="3800" b="1" dirty="0">
                <a:latin typeface="Arial Black" panose="020B0A04020102020204" pitchFamily="34" charset="0"/>
              </a:rPr>
              <a:t>Television Changes Everything</a:t>
            </a:r>
          </a:p>
        </p:txBody>
      </p:sp>
      <p:sp>
        <p:nvSpPr>
          <p:cNvPr id="54275" name="Rectangle 3"/>
          <p:cNvSpPr>
            <a:spLocks noGrp="1" noChangeArrowheads="1"/>
          </p:cNvSpPr>
          <p:nvPr>
            <p:ph type="body" idx="1"/>
          </p:nvPr>
        </p:nvSpPr>
        <p:spPr>
          <a:xfrm>
            <a:off x="212942" y="1447800"/>
            <a:ext cx="7327726" cy="5105400"/>
          </a:xfrm>
        </p:spPr>
        <p:txBody>
          <a:bodyPr>
            <a:noAutofit/>
          </a:bodyPr>
          <a:lstStyle/>
          <a:p>
            <a:pPr eaLnBrk="1" hangingPunct="1"/>
            <a:r>
              <a:rPr lang="en-US" altLang="en-US" sz="2400" dirty="0">
                <a:latin typeface="Arial Black" panose="020B0A04020102020204" pitchFamily="34" charset="0"/>
              </a:rPr>
              <a:t>By this time, many families had televisions and as images of Southern race riots and violent protests reached into American homes the magnitude of Southern racism began to sink into the American consciousness.</a:t>
            </a:r>
          </a:p>
          <a:p>
            <a:pPr eaLnBrk="1" hangingPunct="1">
              <a:buFont typeface="Wingdings" panose="05000000000000000000" pitchFamily="2" charset="2"/>
              <a:buNone/>
            </a:pPr>
            <a:r>
              <a:rPr lang="en-US" altLang="en-US" sz="2400" dirty="0">
                <a:latin typeface="Arial Black" panose="020B0A04020102020204" pitchFamily="34" charset="0"/>
              </a:rPr>
              <a:t> </a:t>
            </a:r>
          </a:p>
          <a:p>
            <a:pPr eaLnBrk="1" hangingPunct="1"/>
            <a:r>
              <a:rPr lang="en-US" altLang="en-US" sz="2400" dirty="0">
                <a:latin typeface="Arial Black" panose="020B0A04020102020204" pitchFamily="34" charset="0"/>
              </a:rPr>
              <a:t>Moreover, the rest of the world began to frown upon America’s treatment of Blacks, and segregation, like slavery, became a national embarrassment for a country who had fought in two world wars as great liberators of the down-trodden masses.</a:t>
            </a:r>
          </a:p>
        </p:txBody>
      </p:sp>
      <p:pic>
        <p:nvPicPr>
          <p:cNvPr id="54277" name="Picture 5" descr="TMB TV ri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79298" y="762000"/>
            <a:ext cx="2170323" cy="2407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TMB demonstrat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48507" y="4431083"/>
            <a:ext cx="2806749" cy="2122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TMB freedom rides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36974" y="866793"/>
            <a:ext cx="2315228" cy="1814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TMB freedom2.mov">
            <a:hlinkClick r:id="" action="ppaction://media"/>
          </p:cNvPr>
          <p:cNvPicPr>
            <a:picLocks noRot="1" noChangeAspect="1" noChangeArrowheads="1"/>
          </p:cNvPicPr>
          <p:nvPr>
            <a:videoFile r:link="rId1"/>
          </p:nvPr>
        </p:nvPicPr>
        <p:blipFill>
          <a:blip r:embed="rId6">
            <a:extLst>
              <a:ext uri="{28A0092B-C50C-407E-A947-70E740481C1C}">
                <a14:useLocalDpi xmlns:a14="http://schemas.microsoft.com/office/drawing/2010/main" val="0"/>
              </a:ext>
            </a:extLst>
          </a:blip>
          <a:srcRect/>
          <a:stretch>
            <a:fillRect/>
          </a:stretch>
        </p:blipFill>
        <p:spPr bwMode="auto">
          <a:xfrm>
            <a:off x="7391053" y="2893512"/>
            <a:ext cx="2702315" cy="239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9036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anim calcmode="lin" valueType="num">
                                      <p:cBhvr additive="base">
                                        <p:cTn id="7" dur="5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4275">
                                            <p:txEl>
                                              <p:pRg st="2" end="2"/>
                                            </p:txEl>
                                          </p:spTgt>
                                        </p:tgtEl>
                                        <p:attrNameLst>
                                          <p:attrName>style.visibility</p:attrName>
                                        </p:attrNameLst>
                                      </p:cBhvr>
                                      <p:to>
                                        <p:strVal val="visible"/>
                                      </p:to>
                                    </p:set>
                                    <p:anim calcmode="lin" valueType="num">
                                      <p:cBhvr additive="base">
                                        <p:cTn id="13" dur="500" fill="hold"/>
                                        <p:tgtEl>
                                          <p:spTgt spid="542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42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4277"/>
                                        </p:tgtEl>
                                        <p:attrNameLst>
                                          <p:attrName>style.visibility</p:attrName>
                                        </p:attrNameLst>
                                      </p:cBhvr>
                                      <p:to>
                                        <p:strVal val="visible"/>
                                      </p:to>
                                    </p:set>
                                    <p:anim calcmode="lin" valueType="num">
                                      <p:cBhvr additive="base">
                                        <p:cTn id="23" dur="500" fill="hold"/>
                                        <p:tgtEl>
                                          <p:spTgt spid="54277"/>
                                        </p:tgtEl>
                                        <p:attrNameLst>
                                          <p:attrName>ppt_x</p:attrName>
                                        </p:attrNameLst>
                                      </p:cBhvr>
                                      <p:tavLst>
                                        <p:tav tm="0">
                                          <p:val>
                                            <p:strVal val="#ppt_x"/>
                                          </p:val>
                                        </p:tav>
                                        <p:tav tm="100000">
                                          <p:val>
                                            <p:strVal val="#ppt_x"/>
                                          </p:val>
                                        </p:tav>
                                      </p:tavLst>
                                    </p:anim>
                                    <p:anim calcmode="lin" valueType="num">
                                      <p:cBhvr additive="base">
                                        <p:cTn id="24" dur="500" fill="hold"/>
                                        <p:tgtEl>
                                          <p:spTgt spid="54277"/>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33" fill="hold" display="0">
                  <p:stCondLst>
                    <p:cond delay="indefinite"/>
                  </p:stCondLst>
                  <p:endCondLst>
                    <p:cond evt="onNext" delay="0">
                      <p:tgtEl>
                        <p:sldTgt/>
                      </p:tgtEl>
                    </p:cond>
                    <p:cond evt="onPrev" delay="0">
                      <p:tgtEl>
                        <p:sldTgt/>
                      </p:tgtEl>
                    </p:cond>
                  </p:endCondLst>
                </p:cTn>
                <p:tgtEl>
                  <p:spTgt spid="7"/>
                </p:tgtEl>
              </p:cMediaNode>
            </p:video>
          </p:childTnLst>
        </p:cTn>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3690" y="746539"/>
            <a:ext cx="10515600" cy="1169943"/>
          </a:xfrm>
        </p:spPr>
        <p:txBody>
          <a:bodyPr>
            <a:normAutofit lnSpcReduction="10000"/>
          </a:bodyPr>
          <a:lstStyle/>
          <a:p>
            <a:pPr marL="0" indent="0">
              <a:buNone/>
            </a:pPr>
            <a:r>
              <a:rPr lang="en-US" b="1" dirty="0"/>
              <a:t>During the scene in the courtroom, while Tom is giving his testimony, it is revealed that </a:t>
            </a:r>
            <a:r>
              <a:rPr lang="en-US" b="1" dirty="0" err="1"/>
              <a:t>Mayella</a:t>
            </a:r>
            <a:r>
              <a:rPr lang="en-US" b="1" dirty="0"/>
              <a:t> is possibly being sexually abused by her father. As Tom gives his testimony, he </a:t>
            </a:r>
            <a:r>
              <a:rPr lang="en-US" b="1" dirty="0" smtClean="0"/>
              <a:t>says…</a:t>
            </a:r>
            <a:endParaRPr lang="en-US" b="1" dirty="0"/>
          </a:p>
        </p:txBody>
      </p:sp>
      <p:sp>
        <p:nvSpPr>
          <p:cNvPr id="4" name="TextBox 3"/>
          <p:cNvSpPr txBox="1"/>
          <p:nvPr/>
        </p:nvSpPr>
        <p:spPr>
          <a:xfrm>
            <a:off x="1177447" y="100208"/>
            <a:ext cx="9908087" cy="646331"/>
          </a:xfrm>
          <a:prstGeom prst="rect">
            <a:avLst/>
          </a:prstGeom>
          <a:noFill/>
        </p:spPr>
        <p:txBody>
          <a:bodyPr wrap="square" rtlCol="0">
            <a:spAutoFit/>
          </a:bodyPr>
          <a:lstStyle/>
          <a:p>
            <a:pPr algn="ctr"/>
            <a:r>
              <a:rPr lang="en-US" sz="3600" dirty="0" smtClean="0">
                <a:latin typeface="Arial Black" panose="020B0A04020102020204" pitchFamily="34" charset="0"/>
              </a:rPr>
              <a:t>Background</a:t>
            </a:r>
            <a:endParaRPr lang="en-US" sz="3600" dirty="0">
              <a:latin typeface="Arial Black" panose="020B0A040201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937004377"/>
              </p:ext>
            </p:extLst>
          </p:nvPr>
        </p:nvGraphicFramePr>
        <p:xfrm>
          <a:off x="873690" y="2667700"/>
          <a:ext cx="10850674" cy="3693160"/>
        </p:xfrm>
        <a:graphic>
          <a:graphicData uri="http://schemas.openxmlformats.org/drawingml/2006/table">
            <a:tbl>
              <a:tblPr/>
              <a:tblGrid>
                <a:gridCol w="1975491"/>
                <a:gridCol w="2367684"/>
                <a:gridCol w="1960965"/>
                <a:gridCol w="2309581"/>
                <a:gridCol w="2236953"/>
              </a:tblGrid>
              <a:tr h="3450282">
                <a:tc>
                  <a:txBody>
                    <a:bodyPr/>
                    <a:lstStyle/>
                    <a:p>
                      <a:pPr rtl="0"/>
                      <a:r>
                        <a:rPr lang="en-US" sz="1800" b="1" i="0" u="none" strike="noStrike" kern="1200" dirty="0" smtClean="0">
                          <a:solidFill>
                            <a:schemeClr val="tx1"/>
                          </a:solidFill>
                          <a:effectLst/>
                          <a:latin typeface="+mn-lt"/>
                          <a:ea typeface="+mn-ea"/>
                          <a:cs typeface="+mn-cs"/>
                        </a:rPr>
                        <a:t>Background</a:t>
                      </a:r>
                      <a:endParaRPr lang="en-US" b="0" dirty="0" smtClean="0">
                        <a:effectLst/>
                      </a:endParaRPr>
                    </a:p>
                    <a:p>
                      <a:pPr rtl="0"/>
                      <a:r>
                        <a:rPr lang="en-US" b="0" dirty="0" smtClean="0">
                          <a:effectLst/>
                        </a:rPr>
                        <a:t/>
                      </a:r>
                      <a:br>
                        <a:rPr lang="en-US" b="0" dirty="0" smtClean="0">
                          <a:effectLst/>
                        </a:rPr>
                      </a:br>
                      <a:r>
                        <a:rPr lang="en-US" sz="1800" b="1" i="0" u="none" strike="noStrike" kern="1200" dirty="0" smtClean="0">
                          <a:solidFill>
                            <a:schemeClr val="tx1"/>
                          </a:solidFill>
                          <a:effectLst/>
                          <a:latin typeface="+mn-lt"/>
                          <a:ea typeface="+mn-ea"/>
                          <a:cs typeface="+mn-cs"/>
                        </a:rPr>
                        <a:t>Introductory information to the evidence.  Background should provide who, what, where, or when information about detail.</a:t>
                      </a:r>
                      <a:endParaRPr lang="en-US" b="1" dirty="0" smtClean="0">
                        <a:effectLst/>
                      </a:endParaRPr>
                    </a:p>
                    <a:p>
                      <a:r>
                        <a:rPr lang="en-US" dirty="0" smtClean="0"/>
                        <a:t/>
                      </a:r>
                      <a:br>
                        <a:rPr lang="en-US" dirty="0" smtClean="0"/>
                      </a:br>
                      <a:endParaRPr lang="en-US" sz="1800" b="1"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1" i="0" u="none" strike="noStrike" dirty="0" smtClean="0">
                          <a:solidFill>
                            <a:srgbClr val="000000"/>
                          </a:solidFill>
                          <a:effectLst/>
                          <a:latin typeface="Times New Roman" panose="02020603050405020304" pitchFamily="18" charset="0"/>
                        </a:rPr>
                        <a:t>Background: </a:t>
                      </a:r>
                      <a:endParaRPr lang="en-US" sz="1800" b="1" dirty="0" smtClean="0">
                        <a:effectLst/>
                      </a:endParaRPr>
                    </a:p>
                    <a:p>
                      <a:pPr rtl="0" fontAlgn="t">
                        <a:spcBef>
                          <a:spcPts val="0"/>
                        </a:spcBef>
                        <a:spcAft>
                          <a:spcPts val="0"/>
                        </a:spcAft>
                      </a:pPr>
                      <a:r>
                        <a:rPr lang="en-US" sz="1800" b="1" i="0" u="none" strike="noStrike" dirty="0" smtClean="0">
                          <a:solidFill>
                            <a:srgbClr val="000000"/>
                          </a:solidFill>
                          <a:effectLst/>
                          <a:latin typeface="Times New Roman" panose="02020603050405020304" pitchFamily="18" charset="0"/>
                        </a:rPr>
                        <a:t>-Restates key information/ideas expressed by author</a:t>
                      </a:r>
                      <a:endParaRPr lang="en-US" sz="1800" b="1" dirty="0" smtClean="0">
                        <a:effectLst/>
                      </a:endParaRPr>
                    </a:p>
                    <a:p>
                      <a:pPr rtl="0" fontAlgn="t">
                        <a:spcBef>
                          <a:spcPts val="0"/>
                        </a:spcBef>
                        <a:spcAft>
                          <a:spcPts val="0"/>
                        </a:spcAft>
                      </a:pPr>
                      <a:r>
                        <a:rPr lang="en-US" sz="1800" b="1" i="0" u="none" strike="noStrike" dirty="0" smtClean="0">
                          <a:solidFill>
                            <a:srgbClr val="000000"/>
                          </a:solidFill>
                          <a:effectLst/>
                          <a:latin typeface="Times New Roman" panose="02020603050405020304" pitchFamily="18" charset="0"/>
                        </a:rPr>
                        <a:t>-Accurate, concise, and original introduction to evidence</a:t>
                      </a:r>
                      <a:endParaRPr lang="en-US" sz="1800" b="1" dirty="0" smtClean="0">
                        <a:effectLst/>
                      </a:endParaRPr>
                    </a:p>
                    <a:p>
                      <a:pPr rtl="0" fontAlgn="t">
                        <a:spcBef>
                          <a:spcPts val="0"/>
                        </a:spcBef>
                        <a:spcAft>
                          <a:spcPts val="0"/>
                        </a:spcAft>
                      </a:pPr>
                      <a:r>
                        <a:rPr lang="en-US" sz="1800" b="1" i="0" u="none" strike="noStrike" dirty="0" smtClean="0">
                          <a:solidFill>
                            <a:srgbClr val="000000"/>
                          </a:solidFill>
                          <a:effectLst/>
                          <a:latin typeface="Times New Roman" panose="02020603050405020304" pitchFamily="18" charset="0"/>
                        </a:rPr>
                        <a:t>-Properly integrates background with evidence (not dropped in quote)</a:t>
                      </a:r>
                      <a:endParaRPr lang="en-US" sz="1800" b="1" dirty="0" smtClean="0">
                        <a:effectLst/>
                      </a:endParaRPr>
                    </a:p>
                    <a:p>
                      <a:pPr rtl="0" fontAlgn="t">
                        <a:spcBef>
                          <a:spcPts val="0"/>
                        </a:spcBef>
                        <a:spcAft>
                          <a:spcPts val="0"/>
                        </a:spcAft>
                      </a:pPr>
                      <a:endParaRPr lang="en-US" sz="1800" b="1"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1" i="0" u="none" strike="noStrike" dirty="0" smtClean="0">
                          <a:solidFill>
                            <a:srgbClr val="000000"/>
                          </a:solidFill>
                          <a:effectLst/>
                          <a:latin typeface="Times New Roman" panose="02020603050405020304" pitchFamily="18" charset="0"/>
                        </a:rPr>
                        <a:t>Background: </a:t>
                      </a:r>
                      <a:endParaRPr lang="en-US" sz="1800" b="1" dirty="0" smtClean="0">
                        <a:effectLst/>
                      </a:endParaRPr>
                    </a:p>
                    <a:p>
                      <a:pPr rtl="0" fontAlgn="t">
                        <a:spcBef>
                          <a:spcPts val="0"/>
                        </a:spcBef>
                        <a:spcAft>
                          <a:spcPts val="0"/>
                        </a:spcAft>
                      </a:pPr>
                      <a:r>
                        <a:rPr lang="en-US" sz="1800" b="1" i="0" u="none" strike="noStrike" dirty="0" smtClean="0">
                          <a:solidFill>
                            <a:srgbClr val="000000"/>
                          </a:solidFill>
                          <a:effectLst/>
                          <a:latin typeface="Times New Roman" panose="02020603050405020304" pitchFamily="18" charset="0"/>
                        </a:rPr>
                        <a:t>-Restates information/ideas expressed by the author</a:t>
                      </a:r>
                      <a:endParaRPr lang="en-US" sz="1800" b="1" dirty="0" smtClean="0">
                        <a:effectLst/>
                      </a:endParaRPr>
                    </a:p>
                    <a:p>
                      <a:pPr rtl="0" fontAlgn="t">
                        <a:spcBef>
                          <a:spcPts val="0"/>
                        </a:spcBef>
                        <a:spcAft>
                          <a:spcPts val="0"/>
                        </a:spcAft>
                      </a:pPr>
                      <a:r>
                        <a:rPr lang="en-US" sz="1800" b="1" i="0" u="none" strike="noStrike" dirty="0" smtClean="0">
                          <a:solidFill>
                            <a:srgbClr val="000000"/>
                          </a:solidFill>
                          <a:effectLst/>
                          <a:latin typeface="Times New Roman" panose="02020603050405020304" pitchFamily="18" charset="0"/>
                        </a:rPr>
                        <a:t>-May be lengthy or too short</a:t>
                      </a:r>
                      <a:endParaRPr lang="en-US" sz="1800" b="1" dirty="0" smtClean="0">
                        <a:effectLst/>
                      </a:endParaRPr>
                    </a:p>
                    <a:p>
                      <a:pPr rtl="0" fontAlgn="t">
                        <a:spcBef>
                          <a:spcPts val="0"/>
                        </a:spcBef>
                        <a:spcAft>
                          <a:spcPts val="0"/>
                        </a:spcAft>
                      </a:pPr>
                      <a:r>
                        <a:rPr lang="en-US" sz="1800" b="1" i="0" u="none" strike="noStrike" dirty="0" smtClean="0">
                          <a:solidFill>
                            <a:srgbClr val="000000"/>
                          </a:solidFill>
                          <a:effectLst/>
                          <a:latin typeface="Times New Roman" panose="02020603050405020304" pitchFamily="18" charset="0"/>
                        </a:rPr>
                        <a:t>-Somewhat integrates background with evidence (not dropped in quote)</a:t>
                      </a:r>
                      <a:endParaRPr lang="en-US" sz="1800" b="1" dirty="0" smtClean="0">
                        <a:effectLst/>
                      </a:endParaRPr>
                    </a:p>
                    <a:p>
                      <a:pPr rtl="0" fontAlgn="t">
                        <a:spcBef>
                          <a:spcPts val="0"/>
                        </a:spcBef>
                        <a:spcAft>
                          <a:spcPts val="0"/>
                        </a:spcAft>
                      </a:pPr>
                      <a:endParaRPr lang="en-US" sz="1800" b="1"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1" i="0" u="none" strike="noStrike" dirty="0" smtClean="0">
                          <a:solidFill>
                            <a:srgbClr val="000000"/>
                          </a:solidFill>
                          <a:effectLst/>
                          <a:latin typeface="Times New Roman" panose="02020603050405020304" pitchFamily="18" charset="0"/>
                        </a:rPr>
                        <a:t>Background: </a:t>
                      </a:r>
                      <a:endParaRPr lang="en-US" sz="1800" b="1" dirty="0" smtClean="0">
                        <a:effectLst/>
                      </a:endParaRPr>
                    </a:p>
                    <a:p>
                      <a:pPr rtl="0" fontAlgn="t">
                        <a:spcBef>
                          <a:spcPts val="0"/>
                        </a:spcBef>
                        <a:spcAft>
                          <a:spcPts val="0"/>
                        </a:spcAft>
                      </a:pPr>
                      <a:r>
                        <a:rPr lang="en-US" sz="1800" b="1" i="0" u="none" strike="noStrike" dirty="0" smtClean="0">
                          <a:solidFill>
                            <a:srgbClr val="000000"/>
                          </a:solidFill>
                          <a:effectLst/>
                          <a:latin typeface="Times New Roman" panose="02020603050405020304" pitchFamily="18" charset="0"/>
                        </a:rPr>
                        <a:t>-Needs to restate in a new version the key ideas/information expressed by author</a:t>
                      </a:r>
                      <a:endParaRPr lang="en-US" sz="1800" b="1" dirty="0" smtClean="0">
                        <a:effectLst/>
                      </a:endParaRPr>
                    </a:p>
                    <a:p>
                      <a:pPr rtl="0" fontAlgn="t">
                        <a:spcBef>
                          <a:spcPts val="0"/>
                        </a:spcBef>
                        <a:spcAft>
                          <a:spcPts val="0"/>
                        </a:spcAft>
                      </a:pPr>
                      <a:r>
                        <a:rPr lang="en-US" sz="1800" b="1" i="0" u="none" strike="noStrike" dirty="0" smtClean="0">
                          <a:solidFill>
                            <a:srgbClr val="000000"/>
                          </a:solidFill>
                          <a:effectLst/>
                          <a:latin typeface="Times New Roman" panose="02020603050405020304" pitchFamily="18" charset="0"/>
                        </a:rPr>
                        <a:t>-Does not integrate background with evidence (drops in quote)</a:t>
                      </a:r>
                      <a:endParaRPr lang="en-US" sz="1800" b="1" dirty="0" smtClean="0">
                        <a:effectLst/>
                      </a:endParaRPr>
                    </a:p>
                    <a:p>
                      <a:pPr rtl="0" fontAlgn="t">
                        <a:spcBef>
                          <a:spcPts val="0"/>
                        </a:spcBef>
                        <a:spcAft>
                          <a:spcPts val="0"/>
                        </a:spcAft>
                      </a:pPr>
                      <a:endParaRPr lang="en-US" sz="1800" b="1"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1800" b="1" i="0" u="none" strike="noStrike" dirty="0" smtClean="0">
                          <a:solidFill>
                            <a:srgbClr val="000000"/>
                          </a:solidFill>
                          <a:effectLst/>
                          <a:latin typeface="Times New Roman" panose="02020603050405020304" pitchFamily="18" charset="0"/>
                        </a:rPr>
                        <a:t>Background: </a:t>
                      </a:r>
                      <a:endParaRPr lang="en-US" sz="1800" b="1" dirty="0" smtClean="0">
                        <a:effectLst/>
                      </a:endParaRPr>
                    </a:p>
                    <a:p>
                      <a:pPr rtl="0" fontAlgn="t">
                        <a:spcBef>
                          <a:spcPts val="0"/>
                        </a:spcBef>
                        <a:spcAft>
                          <a:spcPts val="0"/>
                        </a:spcAft>
                      </a:pPr>
                      <a:r>
                        <a:rPr lang="en-US" sz="1800" b="1" i="0" u="none" strike="noStrike" dirty="0" smtClean="0">
                          <a:solidFill>
                            <a:srgbClr val="000000"/>
                          </a:solidFill>
                          <a:effectLst/>
                          <a:latin typeface="Times New Roman" panose="02020603050405020304" pitchFamily="18" charset="0"/>
                        </a:rPr>
                        <a:t>- No evidence of background information.</a:t>
                      </a:r>
                      <a:endParaRPr lang="en-US" sz="1800" b="1" dirty="0" smtClean="0">
                        <a:effectLst/>
                      </a:endParaRPr>
                    </a:p>
                    <a:p>
                      <a:pPr rtl="0" fontAlgn="t">
                        <a:spcBef>
                          <a:spcPts val="0"/>
                        </a:spcBef>
                        <a:spcAft>
                          <a:spcPts val="0"/>
                        </a:spcAft>
                      </a:pPr>
                      <a:endParaRPr lang="en-US" sz="1800" b="1"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1"/>
          <p:cNvSpPr>
            <a:spLocks noChangeArrowheads="1"/>
          </p:cNvSpPr>
          <p:nvPr/>
        </p:nvSpPr>
        <p:spPr bwMode="auto">
          <a:xfrm>
            <a:off x="2538413" y="3114973"/>
            <a:ext cx="1637588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7" name="Table 6"/>
          <p:cNvGraphicFramePr>
            <a:graphicFrameLocks noGrp="1"/>
          </p:cNvGraphicFramePr>
          <p:nvPr/>
        </p:nvGraphicFramePr>
        <p:xfrm>
          <a:off x="873691" y="2100533"/>
          <a:ext cx="10850673" cy="462280"/>
        </p:xfrm>
        <a:graphic>
          <a:graphicData uri="http://schemas.openxmlformats.org/drawingml/2006/table">
            <a:tbl>
              <a:tblPr/>
              <a:tblGrid>
                <a:gridCol w="1975491"/>
                <a:gridCol w="2367684"/>
                <a:gridCol w="1960965"/>
                <a:gridCol w="2309581"/>
                <a:gridCol w="2236952"/>
              </a:tblGrid>
              <a:tr h="0">
                <a:tc>
                  <a:txBody>
                    <a:bodyPr/>
                    <a:lstStyle/>
                    <a:p>
                      <a:pPr algn="ctr" rtl="0" fontAlgn="t">
                        <a:spcBef>
                          <a:spcPts val="0"/>
                        </a:spcBef>
                        <a:spcAft>
                          <a:spcPts val="0"/>
                        </a:spcAft>
                      </a:pPr>
                      <a:r>
                        <a:rPr lang="en-US" sz="1100" b="1" i="0" u="none" strike="noStrike">
                          <a:solidFill>
                            <a:srgbClr val="000000"/>
                          </a:solidFill>
                          <a:effectLst/>
                          <a:latin typeface="Times New Roman" panose="02020603050405020304" pitchFamily="18" charset="0"/>
                        </a:rPr>
                        <a:t>Learning Targets (Content)</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a:solidFill>
                            <a:srgbClr val="000000"/>
                          </a:solidFill>
                          <a:effectLst/>
                          <a:latin typeface="Times New Roman" panose="02020603050405020304" pitchFamily="18" charset="0"/>
                        </a:rPr>
                        <a:t>Strong Evidence</a:t>
                      </a:r>
                      <a:endParaRPr lang="en-US">
                        <a:effectLst/>
                      </a:endParaRPr>
                    </a:p>
                    <a:p>
                      <a:pPr algn="ctr" rtl="0" fontAlgn="t">
                        <a:spcBef>
                          <a:spcPts val="0"/>
                        </a:spcBef>
                        <a:spcAft>
                          <a:spcPts val="0"/>
                        </a:spcAft>
                      </a:pPr>
                      <a:r>
                        <a:rPr lang="en-US" sz="1100" b="1" i="0" u="none" strike="noStrike">
                          <a:solidFill>
                            <a:srgbClr val="000000"/>
                          </a:solidFill>
                          <a:effectLst/>
                          <a:latin typeface="Times New Roman" panose="02020603050405020304" pitchFamily="18" charset="0"/>
                        </a:rPr>
                        <a:t>4</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a:solidFill>
                            <a:srgbClr val="000000"/>
                          </a:solidFill>
                          <a:effectLst/>
                          <a:latin typeface="Times New Roman" panose="02020603050405020304" pitchFamily="18" charset="0"/>
                        </a:rPr>
                        <a:t>Some Evidence</a:t>
                      </a:r>
                      <a:endParaRPr lang="en-US">
                        <a:effectLst/>
                      </a:endParaRPr>
                    </a:p>
                    <a:p>
                      <a:pPr algn="ctr" rtl="0" fontAlgn="t">
                        <a:spcBef>
                          <a:spcPts val="0"/>
                        </a:spcBef>
                        <a:spcAft>
                          <a:spcPts val="0"/>
                        </a:spcAft>
                      </a:pPr>
                      <a:r>
                        <a:rPr lang="en-US" sz="1100" b="1" i="0" u="none" strike="noStrike">
                          <a:solidFill>
                            <a:srgbClr val="000000"/>
                          </a:solidFill>
                          <a:effectLst/>
                          <a:latin typeface="Times New Roman" panose="02020603050405020304" pitchFamily="18" charset="0"/>
                        </a:rPr>
                        <a:t>3</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a:solidFill>
                            <a:srgbClr val="000000"/>
                          </a:solidFill>
                          <a:effectLst/>
                          <a:latin typeface="Times New Roman" panose="02020603050405020304" pitchFamily="18" charset="0"/>
                        </a:rPr>
                        <a:t>Little Evidence </a:t>
                      </a:r>
                      <a:endParaRPr lang="en-US">
                        <a:effectLst/>
                      </a:endParaRPr>
                    </a:p>
                    <a:p>
                      <a:pPr algn="ctr" rtl="0" fontAlgn="t">
                        <a:spcBef>
                          <a:spcPts val="0"/>
                        </a:spcBef>
                        <a:spcAft>
                          <a:spcPts val="0"/>
                        </a:spcAft>
                      </a:pPr>
                      <a:r>
                        <a:rPr lang="en-US" sz="1100" b="1" i="0" u="none" strike="noStrike">
                          <a:solidFill>
                            <a:srgbClr val="000000"/>
                          </a:solidFill>
                          <a:effectLst/>
                          <a:latin typeface="Times New Roman" panose="02020603050405020304" pitchFamily="18" charset="0"/>
                        </a:rPr>
                        <a:t>2</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dirty="0">
                          <a:solidFill>
                            <a:srgbClr val="000000"/>
                          </a:solidFill>
                          <a:effectLst/>
                          <a:latin typeface="Times New Roman" panose="02020603050405020304" pitchFamily="18" charset="0"/>
                        </a:rPr>
                        <a:t>No Evidence</a:t>
                      </a:r>
                      <a:endParaRPr lang="en-US" dirty="0">
                        <a:effectLst/>
                      </a:endParaRPr>
                    </a:p>
                    <a:p>
                      <a:pPr algn="ctr" rtl="0" fontAlgn="t">
                        <a:spcBef>
                          <a:spcPts val="0"/>
                        </a:spcBef>
                        <a:spcAft>
                          <a:spcPts val="0"/>
                        </a:spcAft>
                      </a:pPr>
                      <a:r>
                        <a:rPr lang="en-US" sz="1100" b="1" i="0" u="none" strike="noStrike" dirty="0">
                          <a:solidFill>
                            <a:srgbClr val="000000"/>
                          </a:solidFill>
                          <a:effectLst/>
                          <a:latin typeface="Times New Roman" panose="02020603050405020304" pitchFamily="18" charset="0"/>
                        </a:rPr>
                        <a:t>1</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2"/>
          <p:cNvSpPr>
            <a:spLocks noChangeArrowheads="1"/>
          </p:cNvSpPr>
          <p:nvPr/>
        </p:nvSpPr>
        <p:spPr bwMode="auto">
          <a:xfrm>
            <a:off x="269053" y="1867627"/>
            <a:ext cx="1859285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529596984"/>
      </p:ext>
    </p:extLst>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3690" y="746539"/>
            <a:ext cx="10515600" cy="1693256"/>
          </a:xfrm>
        </p:spPr>
        <p:txBody>
          <a:bodyPr>
            <a:normAutofit fontScale="92500" lnSpcReduction="10000"/>
          </a:bodyPr>
          <a:lstStyle/>
          <a:p>
            <a:pPr marL="0" indent="0">
              <a:buNone/>
            </a:pPr>
            <a:r>
              <a:rPr lang="en-US" b="1" dirty="0"/>
              <a:t>As Tom gives his testimony, he says, “‘She says she never kissed a grown man before an’ she might as well kiss a nigger. She says what her papa do to her don’t count’” (</a:t>
            </a:r>
            <a:r>
              <a:rPr lang="en-US" b="1" dirty="0" smtClean="0"/>
              <a:t>Lee, </a:t>
            </a:r>
            <a:r>
              <a:rPr lang="en-US" b="1" dirty="0"/>
              <a:t>260). Later into his testimony he also says, “‘Mr. </a:t>
            </a:r>
            <a:r>
              <a:rPr lang="en-US" b="1" dirty="0" err="1"/>
              <a:t>Ewell</a:t>
            </a:r>
            <a:r>
              <a:rPr lang="en-US" b="1" dirty="0"/>
              <a:t> yonder hollered through </a:t>
            </a:r>
            <a:r>
              <a:rPr lang="en-US" b="1" dirty="0" err="1"/>
              <a:t>th</a:t>
            </a:r>
            <a:r>
              <a:rPr lang="en-US" b="1" dirty="0"/>
              <a:t>’ window… ‘He says you goddamn whore, I’ll kill </a:t>
            </a:r>
            <a:r>
              <a:rPr lang="en-US" b="1" dirty="0" err="1"/>
              <a:t>ya</a:t>
            </a:r>
            <a:r>
              <a:rPr lang="en-US" b="1" dirty="0"/>
              <a:t>’” (</a:t>
            </a:r>
            <a:r>
              <a:rPr lang="en-US" b="1" dirty="0" smtClean="0"/>
              <a:t>Lee, </a:t>
            </a:r>
            <a:r>
              <a:rPr lang="en-US" b="1" dirty="0"/>
              <a:t>260).</a:t>
            </a:r>
          </a:p>
        </p:txBody>
      </p:sp>
      <p:sp>
        <p:nvSpPr>
          <p:cNvPr id="4" name="TextBox 3"/>
          <p:cNvSpPr txBox="1"/>
          <p:nvPr/>
        </p:nvSpPr>
        <p:spPr>
          <a:xfrm>
            <a:off x="1177447" y="100208"/>
            <a:ext cx="9908087" cy="646331"/>
          </a:xfrm>
          <a:prstGeom prst="rect">
            <a:avLst/>
          </a:prstGeom>
          <a:noFill/>
        </p:spPr>
        <p:txBody>
          <a:bodyPr wrap="square" rtlCol="0">
            <a:spAutoFit/>
          </a:bodyPr>
          <a:lstStyle/>
          <a:p>
            <a:pPr algn="ctr"/>
            <a:r>
              <a:rPr lang="en-US" sz="3600" dirty="0" smtClean="0">
                <a:latin typeface="Arial Black" panose="020B0A04020102020204" pitchFamily="34" charset="0"/>
              </a:rPr>
              <a:t>Detail</a:t>
            </a:r>
            <a:endParaRPr lang="en-US" sz="3600" dirty="0">
              <a:latin typeface="Arial Black" panose="020B0A040201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314486133"/>
              </p:ext>
            </p:extLst>
          </p:nvPr>
        </p:nvGraphicFramePr>
        <p:xfrm>
          <a:off x="873690" y="3226091"/>
          <a:ext cx="10850674" cy="3450282"/>
        </p:xfrm>
        <a:graphic>
          <a:graphicData uri="http://schemas.openxmlformats.org/drawingml/2006/table">
            <a:tbl>
              <a:tblPr/>
              <a:tblGrid>
                <a:gridCol w="1975491"/>
                <a:gridCol w="2367684"/>
                <a:gridCol w="1960965"/>
                <a:gridCol w="2309581"/>
                <a:gridCol w="2236953"/>
              </a:tblGrid>
              <a:tr h="3450282">
                <a:tc>
                  <a:txBody>
                    <a:bodyPr/>
                    <a:lstStyle/>
                    <a:p>
                      <a:pPr rtl="0" fontAlgn="t">
                        <a:spcBef>
                          <a:spcPts val="0"/>
                        </a:spcBef>
                        <a:spcAft>
                          <a:spcPts val="0"/>
                        </a:spcAft>
                      </a:pPr>
                      <a:r>
                        <a:rPr lang="en-US" sz="2200" b="1" i="0" u="none" strike="noStrike" dirty="0">
                          <a:solidFill>
                            <a:srgbClr val="000000"/>
                          </a:solidFill>
                          <a:effectLst/>
                          <a:latin typeface="Times New Roman" panose="02020603050405020304" pitchFamily="18" charset="0"/>
                        </a:rPr>
                        <a:t>Detail</a:t>
                      </a:r>
                      <a:endParaRPr lang="en-US" sz="2200" b="1" dirty="0">
                        <a:effectLst/>
                      </a:endParaRPr>
                    </a:p>
                    <a:p>
                      <a:pPr rtl="0" fontAlgn="t">
                        <a:spcBef>
                          <a:spcPts val="0"/>
                        </a:spcBef>
                        <a:spcAft>
                          <a:spcPts val="0"/>
                        </a:spcAft>
                      </a:pPr>
                      <a:r>
                        <a:rPr lang="en-US" sz="2200" b="1" i="0" u="none" strike="noStrike" dirty="0" smtClean="0">
                          <a:solidFill>
                            <a:srgbClr val="000000"/>
                          </a:solidFill>
                          <a:effectLst/>
                          <a:latin typeface="Times New Roman" panose="02020603050405020304" pitchFamily="18" charset="0"/>
                        </a:rPr>
                        <a:t>Provides </a:t>
                      </a:r>
                      <a:r>
                        <a:rPr lang="en-US" sz="2200" b="1" i="0" u="none" strike="noStrike" dirty="0">
                          <a:solidFill>
                            <a:srgbClr val="000000"/>
                          </a:solidFill>
                          <a:effectLst/>
                          <a:latin typeface="Times New Roman" panose="02020603050405020304" pitchFamily="18" charset="0"/>
                        </a:rPr>
                        <a:t>evidence that supports main claim (such as examples, quotes, facts, statistics etc. )</a:t>
                      </a:r>
                      <a:endParaRPr lang="en-US" sz="2200" b="1"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200" b="1" i="0" u="none" strike="noStrike" dirty="0">
                          <a:solidFill>
                            <a:srgbClr val="000000"/>
                          </a:solidFill>
                          <a:effectLst/>
                          <a:latin typeface="Times New Roman" panose="02020603050405020304" pitchFamily="18" charset="0"/>
                        </a:rPr>
                        <a:t>Evidence: </a:t>
                      </a:r>
                      <a:br>
                        <a:rPr lang="en-US" sz="2200" b="1" i="0" u="none" strike="noStrike" dirty="0">
                          <a:solidFill>
                            <a:srgbClr val="000000"/>
                          </a:solidFill>
                          <a:effectLst/>
                          <a:latin typeface="Times New Roman" panose="02020603050405020304" pitchFamily="18" charset="0"/>
                        </a:rPr>
                      </a:br>
                      <a:r>
                        <a:rPr lang="en-US" sz="2200" b="1" i="0" u="none" strike="noStrike" dirty="0">
                          <a:solidFill>
                            <a:srgbClr val="000000"/>
                          </a:solidFill>
                          <a:effectLst/>
                          <a:latin typeface="Times New Roman" panose="02020603050405020304" pitchFamily="18" charset="0"/>
                        </a:rPr>
                        <a:t>-Supports the main point/claim</a:t>
                      </a:r>
                      <a:br>
                        <a:rPr lang="en-US" sz="2200" b="1" i="0" u="none" strike="noStrike" dirty="0">
                          <a:solidFill>
                            <a:srgbClr val="000000"/>
                          </a:solidFill>
                          <a:effectLst/>
                          <a:latin typeface="Times New Roman" panose="02020603050405020304" pitchFamily="18" charset="0"/>
                        </a:rPr>
                      </a:br>
                      <a:r>
                        <a:rPr lang="en-US" sz="2200" b="1" i="0" u="none" strike="noStrike" dirty="0">
                          <a:solidFill>
                            <a:srgbClr val="000000"/>
                          </a:solidFill>
                          <a:effectLst/>
                          <a:latin typeface="Times New Roman" panose="02020603050405020304" pitchFamily="18" charset="0"/>
                        </a:rPr>
                        <a:t>-Relevant and logical </a:t>
                      </a:r>
                      <a:br>
                        <a:rPr lang="en-US" sz="2200" b="1" i="0" u="none" strike="noStrike" dirty="0">
                          <a:solidFill>
                            <a:srgbClr val="000000"/>
                          </a:solidFill>
                          <a:effectLst/>
                          <a:latin typeface="Times New Roman" panose="02020603050405020304" pitchFamily="18" charset="0"/>
                        </a:rPr>
                      </a:br>
                      <a:r>
                        <a:rPr lang="en-US" sz="2200" b="1" i="0" u="none" strike="noStrike" dirty="0">
                          <a:solidFill>
                            <a:srgbClr val="000000"/>
                          </a:solidFill>
                          <a:effectLst/>
                          <a:latin typeface="Times New Roman" panose="02020603050405020304" pitchFamily="18" charset="0"/>
                        </a:rPr>
                        <a:t>-Proper Citation (MLA Style)</a:t>
                      </a:r>
                      <a:br>
                        <a:rPr lang="en-US" sz="2200" b="1" i="0" u="none" strike="noStrike" dirty="0">
                          <a:solidFill>
                            <a:srgbClr val="000000"/>
                          </a:solidFill>
                          <a:effectLst/>
                          <a:latin typeface="Times New Roman" panose="02020603050405020304" pitchFamily="18" charset="0"/>
                        </a:rPr>
                      </a:br>
                      <a:r>
                        <a:rPr lang="en-US" sz="2200" b="1" i="0" u="none" strike="noStrike" dirty="0">
                          <a:solidFill>
                            <a:srgbClr val="000000"/>
                          </a:solidFill>
                          <a:effectLst/>
                          <a:latin typeface="Times New Roman" panose="02020603050405020304" pitchFamily="18" charset="0"/>
                        </a:rPr>
                        <a:t/>
                      </a:r>
                      <a:br>
                        <a:rPr lang="en-US" sz="2200" b="1" i="0" u="none" strike="noStrike" dirty="0">
                          <a:solidFill>
                            <a:srgbClr val="000000"/>
                          </a:solidFill>
                          <a:effectLst/>
                          <a:latin typeface="Times New Roman" panose="02020603050405020304" pitchFamily="18" charset="0"/>
                        </a:rPr>
                      </a:br>
                      <a:endParaRPr lang="en-US" sz="2200" b="1"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200" b="1" i="0" u="none" strike="noStrike" dirty="0">
                          <a:solidFill>
                            <a:srgbClr val="000000"/>
                          </a:solidFill>
                          <a:effectLst/>
                          <a:latin typeface="Times New Roman" panose="02020603050405020304" pitchFamily="18" charset="0"/>
                        </a:rPr>
                        <a:t>Evidence:</a:t>
                      </a:r>
                      <a:endParaRPr lang="en-US" sz="2200" b="1" dirty="0">
                        <a:effectLst/>
                      </a:endParaRPr>
                    </a:p>
                    <a:p>
                      <a:pPr rtl="0" fontAlgn="t">
                        <a:spcBef>
                          <a:spcPts val="0"/>
                        </a:spcBef>
                        <a:spcAft>
                          <a:spcPts val="0"/>
                        </a:spcAft>
                      </a:pPr>
                      <a:r>
                        <a:rPr lang="en-US" sz="2200" b="1" i="0" u="none" strike="noStrike" dirty="0">
                          <a:solidFill>
                            <a:srgbClr val="000000"/>
                          </a:solidFill>
                          <a:effectLst/>
                          <a:latin typeface="Times New Roman" panose="02020603050405020304" pitchFamily="18" charset="0"/>
                        </a:rPr>
                        <a:t>-Supports or somewhat supports main point/claim</a:t>
                      </a:r>
                      <a:endParaRPr lang="en-US" sz="2200" b="1" dirty="0">
                        <a:effectLst/>
                      </a:endParaRPr>
                    </a:p>
                    <a:p>
                      <a:pPr rtl="0" fontAlgn="t">
                        <a:spcBef>
                          <a:spcPts val="0"/>
                        </a:spcBef>
                        <a:spcAft>
                          <a:spcPts val="0"/>
                        </a:spcAft>
                      </a:pPr>
                      <a:r>
                        <a:rPr lang="en-US" sz="2200" b="1" i="0" u="none" strike="noStrike" dirty="0">
                          <a:solidFill>
                            <a:srgbClr val="000000"/>
                          </a:solidFill>
                          <a:effectLst/>
                          <a:latin typeface="Times New Roman" panose="02020603050405020304" pitchFamily="18" charset="0"/>
                        </a:rPr>
                        <a:t>-Minor errors in citation (MLA Style)</a:t>
                      </a:r>
                      <a:endParaRPr lang="en-US" sz="2200" b="1"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200" b="1" i="0" u="none" strike="noStrike" dirty="0">
                          <a:solidFill>
                            <a:srgbClr val="000000"/>
                          </a:solidFill>
                          <a:effectLst/>
                          <a:latin typeface="Times New Roman" panose="02020603050405020304" pitchFamily="18" charset="0"/>
                        </a:rPr>
                        <a:t>Evidence:</a:t>
                      </a:r>
                      <a:endParaRPr lang="en-US" sz="2200" b="1" dirty="0">
                        <a:effectLst/>
                      </a:endParaRPr>
                    </a:p>
                    <a:p>
                      <a:pPr rtl="0" fontAlgn="t">
                        <a:spcBef>
                          <a:spcPts val="0"/>
                        </a:spcBef>
                        <a:spcAft>
                          <a:spcPts val="0"/>
                        </a:spcAft>
                      </a:pPr>
                      <a:r>
                        <a:rPr lang="en-US" sz="2200" b="1" i="0" u="none" strike="noStrike" dirty="0">
                          <a:solidFill>
                            <a:srgbClr val="000000"/>
                          </a:solidFill>
                          <a:effectLst/>
                          <a:latin typeface="Times New Roman" panose="02020603050405020304" pitchFamily="18" charset="0"/>
                        </a:rPr>
                        <a:t>-Evidence is unrelated to main point/claim (needs evidence that supports topic sentence) </a:t>
                      </a:r>
                      <a:endParaRPr lang="en-US" sz="2200" b="1" dirty="0">
                        <a:effectLst/>
                      </a:endParaRPr>
                    </a:p>
                    <a:p>
                      <a:pPr rtl="0" fontAlgn="t">
                        <a:spcBef>
                          <a:spcPts val="0"/>
                        </a:spcBef>
                        <a:spcAft>
                          <a:spcPts val="0"/>
                        </a:spcAft>
                      </a:pPr>
                      <a:r>
                        <a:rPr lang="en-US" sz="2200" b="1" i="0" u="none" strike="noStrike" dirty="0">
                          <a:solidFill>
                            <a:srgbClr val="000000"/>
                          </a:solidFill>
                          <a:effectLst/>
                          <a:latin typeface="Times New Roman" panose="02020603050405020304" pitchFamily="18" charset="0"/>
                        </a:rPr>
                        <a:t>-May need proper citations (MLA)</a:t>
                      </a:r>
                      <a:endParaRPr lang="en-US" sz="2200" b="1"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200" b="1" i="0" u="none" strike="noStrike" dirty="0">
                          <a:solidFill>
                            <a:srgbClr val="000000"/>
                          </a:solidFill>
                          <a:effectLst/>
                          <a:latin typeface="Times New Roman" panose="02020603050405020304" pitchFamily="18" charset="0"/>
                        </a:rPr>
                        <a:t>Evidence:</a:t>
                      </a:r>
                      <a:endParaRPr lang="en-US" sz="2200" b="1" dirty="0">
                        <a:effectLst/>
                      </a:endParaRPr>
                    </a:p>
                    <a:p>
                      <a:pPr rtl="0" fontAlgn="t">
                        <a:spcBef>
                          <a:spcPts val="0"/>
                        </a:spcBef>
                        <a:spcAft>
                          <a:spcPts val="0"/>
                        </a:spcAft>
                      </a:pPr>
                      <a:r>
                        <a:rPr lang="en-US" sz="2200" b="1" i="0" u="none" strike="noStrike" dirty="0">
                          <a:solidFill>
                            <a:srgbClr val="000000"/>
                          </a:solidFill>
                          <a:effectLst/>
                          <a:latin typeface="Times New Roman" panose="02020603050405020304" pitchFamily="18" charset="0"/>
                        </a:rPr>
                        <a:t>-Missing evidence </a:t>
                      </a:r>
                      <a:endParaRPr lang="en-US" sz="2200" b="1"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1"/>
          <p:cNvSpPr>
            <a:spLocks noChangeArrowheads="1"/>
          </p:cNvSpPr>
          <p:nvPr/>
        </p:nvSpPr>
        <p:spPr bwMode="auto">
          <a:xfrm>
            <a:off x="2538413" y="3114973"/>
            <a:ext cx="1637588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402332973"/>
              </p:ext>
            </p:extLst>
          </p:nvPr>
        </p:nvGraphicFramePr>
        <p:xfrm>
          <a:off x="873690" y="2546244"/>
          <a:ext cx="10850673" cy="462280"/>
        </p:xfrm>
        <a:graphic>
          <a:graphicData uri="http://schemas.openxmlformats.org/drawingml/2006/table">
            <a:tbl>
              <a:tblPr/>
              <a:tblGrid>
                <a:gridCol w="1975491"/>
                <a:gridCol w="2367684"/>
                <a:gridCol w="1960965"/>
                <a:gridCol w="2309581"/>
                <a:gridCol w="2236952"/>
              </a:tblGrid>
              <a:tr h="0">
                <a:tc>
                  <a:txBody>
                    <a:bodyPr/>
                    <a:lstStyle/>
                    <a:p>
                      <a:pPr algn="ctr" rtl="0" fontAlgn="t">
                        <a:spcBef>
                          <a:spcPts val="0"/>
                        </a:spcBef>
                        <a:spcAft>
                          <a:spcPts val="0"/>
                        </a:spcAft>
                      </a:pPr>
                      <a:r>
                        <a:rPr lang="en-US" sz="1100" b="1" i="0" u="none" strike="noStrike" dirty="0">
                          <a:solidFill>
                            <a:srgbClr val="000000"/>
                          </a:solidFill>
                          <a:effectLst/>
                          <a:latin typeface="Times New Roman" panose="02020603050405020304" pitchFamily="18" charset="0"/>
                        </a:rPr>
                        <a:t>Learning Targets (Content)</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a:solidFill>
                            <a:srgbClr val="000000"/>
                          </a:solidFill>
                          <a:effectLst/>
                          <a:latin typeface="Times New Roman" panose="02020603050405020304" pitchFamily="18" charset="0"/>
                        </a:rPr>
                        <a:t>Strong Evidence</a:t>
                      </a:r>
                      <a:endParaRPr lang="en-US">
                        <a:effectLst/>
                      </a:endParaRPr>
                    </a:p>
                    <a:p>
                      <a:pPr algn="ctr" rtl="0" fontAlgn="t">
                        <a:spcBef>
                          <a:spcPts val="0"/>
                        </a:spcBef>
                        <a:spcAft>
                          <a:spcPts val="0"/>
                        </a:spcAft>
                      </a:pPr>
                      <a:r>
                        <a:rPr lang="en-US" sz="1100" b="1" i="0" u="none" strike="noStrike">
                          <a:solidFill>
                            <a:srgbClr val="000000"/>
                          </a:solidFill>
                          <a:effectLst/>
                          <a:latin typeface="Times New Roman" panose="02020603050405020304" pitchFamily="18" charset="0"/>
                        </a:rPr>
                        <a:t>4</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dirty="0">
                          <a:solidFill>
                            <a:srgbClr val="000000"/>
                          </a:solidFill>
                          <a:effectLst/>
                          <a:latin typeface="Times New Roman" panose="02020603050405020304" pitchFamily="18" charset="0"/>
                        </a:rPr>
                        <a:t>Some Evidence</a:t>
                      </a:r>
                      <a:endParaRPr lang="en-US" dirty="0">
                        <a:effectLst/>
                      </a:endParaRPr>
                    </a:p>
                    <a:p>
                      <a:pPr algn="ctr" rtl="0" fontAlgn="t">
                        <a:spcBef>
                          <a:spcPts val="0"/>
                        </a:spcBef>
                        <a:spcAft>
                          <a:spcPts val="0"/>
                        </a:spcAft>
                      </a:pPr>
                      <a:r>
                        <a:rPr lang="en-US" sz="1100" b="1" i="0" u="none" strike="noStrike" dirty="0">
                          <a:solidFill>
                            <a:srgbClr val="000000"/>
                          </a:solidFill>
                          <a:effectLst/>
                          <a:latin typeface="Times New Roman" panose="02020603050405020304" pitchFamily="18" charset="0"/>
                        </a:rPr>
                        <a:t>3</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a:solidFill>
                            <a:srgbClr val="000000"/>
                          </a:solidFill>
                          <a:effectLst/>
                          <a:latin typeface="Times New Roman" panose="02020603050405020304" pitchFamily="18" charset="0"/>
                        </a:rPr>
                        <a:t>Little Evidence </a:t>
                      </a:r>
                      <a:endParaRPr lang="en-US">
                        <a:effectLst/>
                      </a:endParaRPr>
                    </a:p>
                    <a:p>
                      <a:pPr algn="ctr" rtl="0" fontAlgn="t">
                        <a:spcBef>
                          <a:spcPts val="0"/>
                        </a:spcBef>
                        <a:spcAft>
                          <a:spcPts val="0"/>
                        </a:spcAft>
                      </a:pPr>
                      <a:r>
                        <a:rPr lang="en-US" sz="1100" b="1" i="0" u="none" strike="noStrike">
                          <a:solidFill>
                            <a:srgbClr val="000000"/>
                          </a:solidFill>
                          <a:effectLst/>
                          <a:latin typeface="Times New Roman" panose="02020603050405020304" pitchFamily="18" charset="0"/>
                        </a:rPr>
                        <a:t>2</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dirty="0">
                          <a:solidFill>
                            <a:srgbClr val="000000"/>
                          </a:solidFill>
                          <a:effectLst/>
                          <a:latin typeface="Times New Roman" panose="02020603050405020304" pitchFamily="18" charset="0"/>
                        </a:rPr>
                        <a:t>No Evidence</a:t>
                      </a:r>
                      <a:endParaRPr lang="en-US" dirty="0">
                        <a:effectLst/>
                      </a:endParaRPr>
                    </a:p>
                    <a:p>
                      <a:pPr algn="ctr" rtl="0" fontAlgn="t">
                        <a:spcBef>
                          <a:spcPts val="0"/>
                        </a:spcBef>
                        <a:spcAft>
                          <a:spcPts val="0"/>
                        </a:spcAft>
                      </a:pPr>
                      <a:r>
                        <a:rPr lang="en-US" sz="1100" b="1" i="0" u="none" strike="noStrike" dirty="0">
                          <a:solidFill>
                            <a:srgbClr val="000000"/>
                          </a:solidFill>
                          <a:effectLst/>
                          <a:latin typeface="Times New Roman" panose="02020603050405020304" pitchFamily="18" charset="0"/>
                        </a:rPr>
                        <a:t>1</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2"/>
          <p:cNvSpPr>
            <a:spLocks noChangeArrowheads="1"/>
          </p:cNvSpPr>
          <p:nvPr/>
        </p:nvSpPr>
        <p:spPr bwMode="auto">
          <a:xfrm>
            <a:off x="269053" y="1867627"/>
            <a:ext cx="1859285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965754979"/>
      </p:ext>
    </p:extLst>
  </p:cSld>
  <p:clrMapOvr>
    <a:masterClrMapping/>
  </p:clrMapOvr>
  <p:timing>
    <p:tnLst>
      <p:par>
        <p:cTn id="1" dur="indefinite" restart="never" nodeType="tmRoot"/>
      </p:par>
    </p:tn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3690" y="746539"/>
            <a:ext cx="10515600" cy="1693256"/>
          </a:xfrm>
        </p:spPr>
        <p:txBody>
          <a:bodyPr>
            <a:normAutofit fontScale="85000" lnSpcReduction="10000"/>
          </a:bodyPr>
          <a:lstStyle/>
          <a:p>
            <a:pPr marL="0" indent="0">
              <a:buNone/>
            </a:pPr>
            <a:r>
              <a:rPr lang="en-US" b="1" dirty="0"/>
              <a:t>These quotes explain that as </a:t>
            </a:r>
            <a:r>
              <a:rPr lang="en-US" b="1" dirty="0" err="1"/>
              <a:t>Mayella</a:t>
            </a:r>
            <a:r>
              <a:rPr lang="en-US" b="1" dirty="0"/>
              <a:t> forces herself onto Tom, she tells him that the intimate actions she has with her father are not the same as kissing another grown man. Also, the reaction from her father suggests that they have previously had sexual encounters, and the insulting name Bob calls </a:t>
            </a:r>
            <a:r>
              <a:rPr lang="en-US" b="1" dirty="0" err="1"/>
              <a:t>Mayella</a:t>
            </a:r>
            <a:r>
              <a:rPr lang="en-US" b="1" dirty="0"/>
              <a:t> could also suggest that their encounters were not always consensual. </a:t>
            </a:r>
          </a:p>
        </p:txBody>
      </p:sp>
      <p:sp>
        <p:nvSpPr>
          <p:cNvPr id="4" name="TextBox 3"/>
          <p:cNvSpPr txBox="1"/>
          <p:nvPr/>
        </p:nvSpPr>
        <p:spPr>
          <a:xfrm>
            <a:off x="1177447" y="100208"/>
            <a:ext cx="9908087" cy="646331"/>
          </a:xfrm>
          <a:prstGeom prst="rect">
            <a:avLst/>
          </a:prstGeom>
          <a:noFill/>
        </p:spPr>
        <p:txBody>
          <a:bodyPr wrap="square" rtlCol="0">
            <a:spAutoFit/>
          </a:bodyPr>
          <a:lstStyle/>
          <a:p>
            <a:pPr algn="ctr"/>
            <a:r>
              <a:rPr lang="en-US" sz="3600" dirty="0" smtClean="0">
                <a:latin typeface="Arial Black" panose="020B0A04020102020204" pitchFamily="34" charset="0"/>
              </a:rPr>
              <a:t>Analysis</a:t>
            </a:r>
            <a:endParaRPr lang="en-US" sz="3600" dirty="0">
              <a:latin typeface="Arial Black" panose="020B0A040201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907473959"/>
              </p:ext>
            </p:extLst>
          </p:nvPr>
        </p:nvGraphicFramePr>
        <p:xfrm>
          <a:off x="873689" y="3114973"/>
          <a:ext cx="10850674" cy="3784600"/>
        </p:xfrm>
        <a:graphic>
          <a:graphicData uri="http://schemas.openxmlformats.org/drawingml/2006/table">
            <a:tbl>
              <a:tblPr/>
              <a:tblGrid>
                <a:gridCol w="1975491"/>
                <a:gridCol w="2367684"/>
                <a:gridCol w="1960965"/>
                <a:gridCol w="2309581"/>
                <a:gridCol w="2236953"/>
              </a:tblGrid>
              <a:tr h="3450282">
                <a:tc>
                  <a:txBody>
                    <a:bodyPr/>
                    <a:lstStyle/>
                    <a:p>
                      <a:pPr rtl="0" fontAlgn="t">
                        <a:spcBef>
                          <a:spcPts val="0"/>
                        </a:spcBef>
                        <a:spcAft>
                          <a:spcPts val="0"/>
                        </a:spcAft>
                      </a:pPr>
                      <a:r>
                        <a:rPr lang="en-US" sz="2000" b="1" i="0" u="none" strike="noStrike" dirty="0">
                          <a:solidFill>
                            <a:srgbClr val="000000"/>
                          </a:solidFill>
                          <a:effectLst/>
                          <a:latin typeface="Times New Roman" panose="02020603050405020304" pitchFamily="18" charset="0"/>
                        </a:rPr>
                        <a:t>Analysis </a:t>
                      </a:r>
                      <a:r>
                        <a:rPr lang="en-US" sz="2000" b="1" dirty="0">
                          <a:effectLst/>
                        </a:rPr>
                        <a:t/>
                      </a:r>
                      <a:br>
                        <a:rPr lang="en-US" sz="2000" b="1" dirty="0">
                          <a:effectLst/>
                        </a:rPr>
                      </a:br>
                      <a:r>
                        <a:rPr lang="en-US" sz="2000" b="1" i="0" u="none" strike="noStrike" dirty="0">
                          <a:solidFill>
                            <a:srgbClr val="000000"/>
                          </a:solidFill>
                          <a:effectLst/>
                          <a:latin typeface="Times New Roman" panose="02020603050405020304" pitchFamily="18" charset="0"/>
                        </a:rPr>
                        <a:t>Breaks apart the evidence (referring to specific words, phrases, or ideas) and explains HOW it supports the claim/main idea</a:t>
                      </a:r>
                      <a:endParaRPr lang="en-US" sz="2000" b="1" dirty="0">
                        <a:effectLst/>
                      </a:endParaRPr>
                    </a:p>
                    <a:p>
                      <a:pPr fontAlgn="t"/>
                      <a:r>
                        <a:rPr lang="en-US" sz="2000" b="1" dirty="0">
                          <a:effectLst/>
                        </a:rPr>
                        <a:t/>
                      </a:r>
                      <a:br>
                        <a:rPr lang="en-US" sz="2000" b="1" dirty="0">
                          <a:effectLst/>
                        </a:rPr>
                      </a:br>
                      <a:endParaRPr lang="en-US" sz="2000" b="1"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000" b="1" i="0" u="none" strike="noStrike" dirty="0">
                          <a:solidFill>
                            <a:srgbClr val="000000"/>
                          </a:solidFill>
                          <a:effectLst/>
                          <a:latin typeface="Times New Roman" panose="02020603050405020304" pitchFamily="18" charset="0"/>
                        </a:rPr>
                        <a:t>Analysis: </a:t>
                      </a:r>
                      <a:endParaRPr lang="en-US" sz="2000" b="1" dirty="0">
                        <a:effectLst/>
                      </a:endParaRPr>
                    </a:p>
                    <a:p>
                      <a:pPr rtl="0" fontAlgn="t">
                        <a:spcBef>
                          <a:spcPts val="0"/>
                        </a:spcBef>
                        <a:spcAft>
                          <a:spcPts val="0"/>
                        </a:spcAft>
                      </a:pPr>
                      <a:r>
                        <a:rPr lang="en-US" sz="2000" b="1" i="0" u="none" strike="noStrike" dirty="0">
                          <a:solidFill>
                            <a:srgbClr val="000000"/>
                          </a:solidFill>
                          <a:effectLst/>
                          <a:latin typeface="Times New Roman" panose="02020603050405020304" pitchFamily="18" charset="0"/>
                        </a:rPr>
                        <a:t>-Explains, interprets, and discusses how the evidence supports the main idea/claim</a:t>
                      </a:r>
                      <a:endParaRPr lang="en-US" sz="2000" b="1" dirty="0">
                        <a:effectLst/>
                      </a:endParaRPr>
                    </a:p>
                    <a:p>
                      <a:pPr rtl="0" fontAlgn="t">
                        <a:spcBef>
                          <a:spcPts val="0"/>
                        </a:spcBef>
                        <a:spcAft>
                          <a:spcPts val="0"/>
                        </a:spcAft>
                      </a:pPr>
                      <a:r>
                        <a:rPr lang="en-US" sz="2000" b="1" i="0" u="none" strike="noStrike" dirty="0">
                          <a:solidFill>
                            <a:srgbClr val="000000"/>
                          </a:solidFill>
                          <a:effectLst/>
                          <a:latin typeface="Times New Roman" panose="02020603050405020304" pitchFamily="18" charset="0"/>
                        </a:rPr>
                        <a:t>-Logical and insightful </a:t>
                      </a:r>
                      <a:endParaRPr lang="en-US" sz="2000" b="1" dirty="0">
                        <a:effectLst/>
                      </a:endParaRPr>
                    </a:p>
                    <a:p>
                      <a:pPr fontAlgn="t"/>
                      <a:r>
                        <a:rPr lang="en-US" sz="2000" b="1" dirty="0">
                          <a:effectLst/>
                        </a:rPr>
                        <a:t/>
                      </a:r>
                      <a:br>
                        <a:rPr lang="en-US" sz="2000" b="1" dirty="0">
                          <a:effectLst/>
                        </a:rPr>
                      </a:br>
                      <a:endParaRPr lang="en-US" sz="2000" b="1"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000" b="1" i="0" u="none" strike="noStrike" dirty="0">
                          <a:solidFill>
                            <a:srgbClr val="000000"/>
                          </a:solidFill>
                          <a:effectLst/>
                          <a:latin typeface="Times New Roman" panose="02020603050405020304" pitchFamily="18" charset="0"/>
                        </a:rPr>
                        <a:t>Analysis: </a:t>
                      </a:r>
                      <a:endParaRPr lang="en-US" sz="2000" b="1" dirty="0">
                        <a:effectLst/>
                      </a:endParaRPr>
                    </a:p>
                    <a:p>
                      <a:pPr rtl="0" fontAlgn="t">
                        <a:spcBef>
                          <a:spcPts val="0"/>
                        </a:spcBef>
                        <a:spcAft>
                          <a:spcPts val="0"/>
                        </a:spcAft>
                      </a:pPr>
                      <a:r>
                        <a:rPr lang="en-US" sz="2000" b="1" i="0" u="none" strike="noStrike" dirty="0">
                          <a:solidFill>
                            <a:srgbClr val="000000"/>
                          </a:solidFill>
                          <a:effectLst/>
                          <a:latin typeface="Times New Roman" panose="02020603050405020304" pitchFamily="18" charset="0"/>
                        </a:rPr>
                        <a:t>-Explains, interprets and discusses the evidence </a:t>
                      </a:r>
                      <a:endParaRPr lang="en-US" sz="2000" b="1" dirty="0">
                        <a:effectLst/>
                      </a:endParaRPr>
                    </a:p>
                    <a:p>
                      <a:pPr rtl="0" fontAlgn="t">
                        <a:spcBef>
                          <a:spcPts val="0"/>
                        </a:spcBef>
                        <a:spcAft>
                          <a:spcPts val="0"/>
                        </a:spcAft>
                      </a:pPr>
                      <a:r>
                        <a:rPr lang="en-US" sz="2000" b="1" i="0" u="none" strike="noStrike" dirty="0">
                          <a:solidFill>
                            <a:srgbClr val="000000"/>
                          </a:solidFill>
                          <a:effectLst/>
                          <a:latin typeface="Times New Roman" panose="02020603050405020304" pitchFamily="18" charset="0"/>
                        </a:rPr>
                        <a:t>-Logical interpretation</a:t>
                      </a:r>
                      <a:endParaRPr lang="en-US" sz="2000" b="1" dirty="0">
                        <a:effectLst/>
                      </a:endParaRPr>
                    </a:p>
                    <a:p>
                      <a:pPr rtl="0" fontAlgn="t">
                        <a:spcBef>
                          <a:spcPts val="0"/>
                        </a:spcBef>
                        <a:spcAft>
                          <a:spcPts val="0"/>
                        </a:spcAft>
                      </a:pPr>
                      <a:r>
                        <a:rPr lang="en-US" sz="2000" b="1" i="0" u="none" strike="noStrike" dirty="0">
                          <a:solidFill>
                            <a:srgbClr val="000000"/>
                          </a:solidFill>
                          <a:effectLst/>
                          <a:latin typeface="Times New Roman" panose="02020603050405020304" pitchFamily="18" charset="0"/>
                        </a:rPr>
                        <a:t>-Does not fully explain how this evidence supports the main idea</a:t>
                      </a:r>
                      <a:endParaRPr lang="en-US" sz="2000" b="1"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000" b="1" i="0" u="none" strike="noStrike" dirty="0">
                          <a:solidFill>
                            <a:srgbClr val="000000"/>
                          </a:solidFill>
                          <a:effectLst/>
                          <a:latin typeface="Times New Roman" panose="02020603050405020304" pitchFamily="18" charset="0"/>
                        </a:rPr>
                        <a:t>Analysis:</a:t>
                      </a:r>
                      <a:endParaRPr lang="en-US" sz="2000" b="1" dirty="0">
                        <a:effectLst/>
                      </a:endParaRPr>
                    </a:p>
                    <a:p>
                      <a:pPr rtl="0" fontAlgn="t">
                        <a:spcBef>
                          <a:spcPts val="0"/>
                        </a:spcBef>
                        <a:spcAft>
                          <a:spcPts val="0"/>
                        </a:spcAft>
                      </a:pPr>
                      <a:r>
                        <a:rPr lang="en-US" sz="2000" b="1" i="0" u="none" strike="noStrike" dirty="0">
                          <a:solidFill>
                            <a:srgbClr val="000000"/>
                          </a:solidFill>
                          <a:effectLst/>
                          <a:latin typeface="Times New Roman" panose="02020603050405020304" pitchFamily="18" charset="0"/>
                        </a:rPr>
                        <a:t>-Needs to provide an interpretation of how  the evidence supports the main idea/claim</a:t>
                      </a:r>
                      <a:endParaRPr lang="en-US" sz="2000" b="1" dirty="0">
                        <a:effectLst/>
                      </a:endParaRPr>
                    </a:p>
                    <a:p>
                      <a:pPr rtl="0" fontAlgn="t">
                        <a:spcBef>
                          <a:spcPts val="0"/>
                        </a:spcBef>
                        <a:spcAft>
                          <a:spcPts val="0"/>
                        </a:spcAft>
                      </a:pPr>
                      <a:r>
                        <a:rPr lang="en-US" sz="2000" b="1" i="0" u="none" strike="noStrike" dirty="0">
                          <a:solidFill>
                            <a:srgbClr val="000000"/>
                          </a:solidFill>
                          <a:effectLst/>
                          <a:latin typeface="Times New Roman" panose="02020603050405020304" pitchFamily="18" charset="0"/>
                        </a:rPr>
                        <a:t>-Retells rather than analyzes the evidence </a:t>
                      </a:r>
                      <a:endParaRPr lang="en-US" sz="2000" b="1"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000" b="1" i="0" u="none" strike="noStrike" dirty="0">
                          <a:solidFill>
                            <a:srgbClr val="000000"/>
                          </a:solidFill>
                          <a:effectLst/>
                          <a:latin typeface="Times New Roman" panose="02020603050405020304" pitchFamily="18" charset="0"/>
                        </a:rPr>
                        <a:t>Analysis: </a:t>
                      </a:r>
                      <a:endParaRPr lang="en-US" sz="2000" b="1" dirty="0">
                        <a:effectLst/>
                      </a:endParaRPr>
                    </a:p>
                    <a:p>
                      <a:pPr rtl="0" fontAlgn="t">
                        <a:spcBef>
                          <a:spcPts val="0"/>
                        </a:spcBef>
                        <a:spcAft>
                          <a:spcPts val="0"/>
                        </a:spcAft>
                      </a:pPr>
                      <a:r>
                        <a:rPr lang="en-US" sz="2000" b="1" i="0" u="none" strike="noStrike" dirty="0">
                          <a:solidFill>
                            <a:srgbClr val="000000"/>
                          </a:solidFill>
                          <a:effectLst/>
                          <a:latin typeface="Times New Roman" panose="02020603050405020304" pitchFamily="18" charset="0"/>
                        </a:rPr>
                        <a:t>-Missing analysis </a:t>
                      </a:r>
                      <a:endParaRPr lang="en-US" sz="2000" b="1"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1"/>
          <p:cNvSpPr>
            <a:spLocks noChangeArrowheads="1"/>
          </p:cNvSpPr>
          <p:nvPr/>
        </p:nvSpPr>
        <p:spPr bwMode="auto">
          <a:xfrm>
            <a:off x="2538413" y="3114973"/>
            <a:ext cx="1637588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7" name="Table 6"/>
          <p:cNvGraphicFramePr>
            <a:graphicFrameLocks noGrp="1"/>
          </p:cNvGraphicFramePr>
          <p:nvPr/>
        </p:nvGraphicFramePr>
        <p:xfrm>
          <a:off x="873690" y="2546244"/>
          <a:ext cx="10850673" cy="462280"/>
        </p:xfrm>
        <a:graphic>
          <a:graphicData uri="http://schemas.openxmlformats.org/drawingml/2006/table">
            <a:tbl>
              <a:tblPr/>
              <a:tblGrid>
                <a:gridCol w="1975491"/>
                <a:gridCol w="2367684"/>
                <a:gridCol w="1960965"/>
                <a:gridCol w="2309581"/>
                <a:gridCol w="2236952"/>
              </a:tblGrid>
              <a:tr h="0">
                <a:tc>
                  <a:txBody>
                    <a:bodyPr/>
                    <a:lstStyle/>
                    <a:p>
                      <a:pPr algn="ctr" rtl="0" fontAlgn="t">
                        <a:spcBef>
                          <a:spcPts val="0"/>
                        </a:spcBef>
                        <a:spcAft>
                          <a:spcPts val="0"/>
                        </a:spcAft>
                      </a:pPr>
                      <a:r>
                        <a:rPr lang="en-US" sz="1100" b="1" i="0" u="none" strike="noStrike" dirty="0">
                          <a:solidFill>
                            <a:srgbClr val="000000"/>
                          </a:solidFill>
                          <a:effectLst/>
                          <a:latin typeface="Times New Roman" panose="02020603050405020304" pitchFamily="18" charset="0"/>
                        </a:rPr>
                        <a:t>Learning Targets (Content)</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a:solidFill>
                            <a:srgbClr val="000000"/>
                          </a:solidFill>
                          <a:effectLst/>
                          <a:latin typeface="Times New Roman" panose="02020603050405020304" pitchFamily="18" charset="0"/>
                        </a:rPr>
                        <a:t>Strong Evidence</a:t>
                      </a:r>
                      <a:endParaRPr lang="en-US">
                        <a:effectLst/>
                      </a:endParaRPr>
                    </a:p>
                    <a:p>
                      <a:pPr algn="ctr" rtl="0" fontAlgn="t">
                        <a:spcBef>
                          <a:spcPts val="0"/>
                        </a:spcBef>
                        <a:spcAft>
                          <a:spcPts val="0"/>
                        </a:spcAft>
                      </a:pPr>
                      <a:r>
                        <a:rPr lang="en-US" sz="1100" b="1" i="0" u="none" strike="noStrike">
                          <a:solidFill>
                            <a:srgbClr val="000000"/>
                          </a:solidFill>
                          <a:effectLst/>
                          <a:latin typeface="Times New Roman" panose="02020603050405020304" pitchFamily="18" charset="0"/>
                        </a:rPr>
                        <a:t>4</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dirty="0">
                          <a:solidFill>
                            <a:srgbClr val="000000"/>
                          </a:solidFill>
                          <a:effectLst/>
                          <a:latin typeface="Times New Roman" panose="02020603050405020304" pitchFamily="18" charset="0"/>
                        </a:rPr>
                        <a:t>Some Evidence</a:t>
                      </a:r>
                      <a:endParaRPr lang="en-US" dirty="0">
                        <a:effectLst/>
                      </a:endParaRPr>
                    </a:p>
                    <a:p>
                      <a:pPr algn="ctr" rtl="0" fontAlgn="t">
                        <a:spcBef>
                          <a:spcPts val="0"/>
                        </a:spcBef>
                        <a:spcAft>
                          <a:spcPts val="0"/>
                        </a:spcAft>
                      </a:pPr>
                      <a:r>
                        <a:rPr lang="en-US" sz="1100" b="1" i="0" u="none" strike="noStrike" dirty="0">
                          <a:solidFill>
                            <a:srgbClr val="000000"/>
                          </a:solidFill>
                          <a:effectLst/>
                          <a:latin typeface="Times New Roman" panose="02020603050405020304" pitchFamily="18" charset="0"/>
                        </a:rPr>
                        <a:t>3</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a:solidFill>
                            <a:srgbClr val="000000"/>
                          </a:solidFill>
                          <a:effectLst/>
                          <a:latin typeface="Times New Roman" panose="02020603050405020304" pitchFamily="18" charset="0"/>
                        </a:rPr>
                        <a:t>Little Evidence </a:t>
                      </a:r>
                      <a:endParaRPr lang="en-US">
                        <a:effectLst/>
                      </a:endParaRPr>
                    </a:p>
                    <a:p>
                      <a:pPr algn="ctr" rtl="0" fontAlgn="t">
                        <a:spcBef>
                          <a:spcPts val="0"/>
                        </a:spcBef>
                        <a:spcAft>
                          <a:spcPts val="0"/>
                        </a:spcAft>
                      </a:pPr>
                      <a:r>
                        <a:rPr lang="en-US" sz="1100" b="1" i="0" u="none" strike="noStrike">
                          <a:solidFill>
                            <a:srgbClr val="000000"/>
                          </a:solidFill>
                          <a:effectLst/>
                          <a:latin typeface="Times New Roman" panose="02020603050405020304" pitchFamily="18" charset="0"/>
                        </a:rPr>
                        <a:t>2</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dirty="0">
                          <a:solidFill>
                            <a:srgbClr val="000000"/>
                          </a:solidFill>
                          <a:effectLst/>
                          <a:latin typeface="Times New Roman" panose="02020603050405020304" pitchFamily="18" charset="0"/>
                        </a:rPr>
                        <a:t>No Evidence</a:t>
                      </a:r>
                      <a:endParaRPr lang="en-US" dirty="0">
                        <a:effectLst/>
                      </a:endParaRPr>
                    </a:p>
                    <a:p>
                      <a:pPr algn="ctr" rtl="0" fontAlgn="t">
                        <a:spcBef>
                          <a:spcPts val="0"/>
                        </a:spcBef>
                        <a:spcAft>
                          <a:spcPts val="0"/>
                        </a:spcAft>
                      </a:pPr>
                      <a:r>
                        <a:rPr lang="en-US" sz="1100" b="1" i="0" u="none" strike="noStrike" dirty="0">
                          <a:solidFill>
                            <a:srgbClr val="000000"/>
                          </a:solidFill>
                          <a:effectLst/>
                          <a:latin typeface="Times New Roman" panose="02020603050405020304" pitchFamily="18" charset="0"/>
                        </a:rPr>
                        <a:t>1</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2"/>
          <p:cNvSpPr>
            <a:spLocks noChangeArrowheads="1"/>
          </p:cNvSpPr>
          <p:nvPr/>
        </p:nvSpPr>
        <p:spPr bwMode="auto">
          <a:xfrm>
            <a:off x="269053" y="1867627"/>
            <a:ext cx="1859285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10204255"/>
      </p:ext>
    </p:extLst>
  </p:cSld>
  <p:clrMapOvr>
    <a:masterClrMapping/>
  </p:clrMapOvr>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73690" y="746539"/>
            <a:ext cx="10515600" cy="1693256"/>
          </a:xfrm>
        </p:spPr>
        <p:txBody>
          <a:bodyPr>
            <a:normAutofit/>
          </a:bodyPr>
          <a:lstStyle/>
          <a:p>
            <a:pPr marL="0" indent="0">
              <a:buNone/>
            </a:pPr>
            <a:r>
              <a:rPr lang="en-US" b="1" dirty="0"/>
              <a:t>The events in the courtroom scene of To Kill a Mockingbird by Harper Lee suggests that </a:t>
            </a:r>
            <a:r>
              <a:rPr lang="en-US" b="1" dirty="0" err="1"/>
              <a:t>Mayella</a:t>
            </a:r>
            <a:r>
              <a:rPr lang="en-US" b="1" dirty="0"/>
              <a:t> </a:t>
            </a:r>
            <a:r>
              <a:rPr lang="en-US" b="1" dirty="0" err="1"/>
              <a:t>Ewell</a:t>
            </a:r>
            <a:r>
              <a:rPr lang="en-US" b="1" dirty="0"/>
              <a:t> is being sexually abused by her father, Bob </a:t>
            </a:r>
            <a:r>
              <a:rPr lang="en-US" b="1" dirty="0" err="1"/>
              <a:t>Ewell</a:t>
            </a:r>
            <a:r>
              <a:rPr lang="en-US" b="1" dirty="0"/>
              <a:t>, showing that </a:t>
            </a:r>
            <a:r>
              <a:rPr lang="en-US" b="1" dirty="0" err="1"/>
              <a:t>Mayella</a:t>
            </a:r>
            <a:r>
              <a:rPr lang="en-US" b="1" dirty="0"/>
              <a:t> is a victim to her father.</a:t>
            </a:r>
          </a:p>
          <a:p>
            <a:pPr marL="0" indent="0">
              <a:buNone/>
            </a:pPr>
            <a:endParaRPr lang="en-US" b="1" dirty="0"/>
          </a:p>
        </p:txBody>
      </p:sp>
      <p:sp>
        <p:nvSpPr>
          <p:cNvPr id="4" name="TextBox 3"/>
          <p:cNvSpPr txBox="1"/>
          <p:nvPr/>
        </p:nvSpPr>
        <p:spPr>
          <a:xfrm>
            <a:off x="1177447" y="100208"/>
            <a:ext cx="9908087" cy="646331"/>
          </a:xfrm>
          <a:prstGeom prst="rect">
            <a:avLst/>
          </a:prstGeom>
          <a:noFill/>
        </p:spPr>
        <p:txBody>
          <a:bodyPr wrap="square" rtlCol="0">
            <a:spAutoFit/>
          </a:bodyPr>
          <a:lstStyle/>
          <a:p>
            <a:pPr algn="ctr"/>
            <a:r>
              <a:rPr lang="en-US" sz="3600" dirty="0" smtClean="0">
                <a:latin typeface="Arial Black" panose="020B0A04020102020204" pitchFamily="34" charset="0"/>
              </a:rPr>
              <a:t>Tie Back</a:t>
            </a:r>
            <a:endParaRPr lang="en-US" sz="3600" dirty="0">
              <a:latin typeface="Arial Black" panose="020B0A040201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14642848"/>
              </p:ext>
            </p:extLst>
          </p:nvPr>
        </p:nvGraphicFramePr>
        <p:xfrm>
          <a:off x="873688" y="2939608"/>
          <a:ext cx="10850674" cy="3784600"/>
        </p:xfrm>
        <a:graphic>
          <a:graphicData uri="http://schemas.openxmlformats.org/drawingml/2006/table">
            <a:tbl>
              <a:tblPr/>
              <a:tblGrid>
                <a:gridCol w="1975491"/>
                <a:gridCol w="2367684"/>
                <a:gridCol w="1960965"/>
                <a:gridCol w="2309581"/>
                <a:gridCol w="2236953"/>
              </a:tblGrid>
              <a:tr h="3450282">
                <a:tc>
                  <a:txBody>
                    <a:bodyPr/>
                    <a:lstStyle/>
                    <a:p>
                      <a:pPr rtl="0" fontAlgn="t">
                        <a:spcBef>
                          <a:spcPts val="0"/>
                        </a:spcBef>
                        <a:spcAft>
                          <a:spcPts val="0"/>
                        </a:spcAft>
                      </a:pPr>
                      <a:r>
                        <a:rPr lang="en-US" sz="2400" b="1" i="0" u="none" strike="noStrike" dirty="0">
                          <a:solidFill>
                            <a:srgbClr val="000000"/>
                          </a:solidFill>
                          <a:effectLst/>
                          <a:latin typeface="Times New Roman" panose="02020603050405020304" pitchFamily="18" charset="0"/>
                        </a:rPr>
                        <a:t>Tie Back </a:t>
                      </a:r>
                      <a:r>
                        <a:rPr lang="en-US" sz="2400" b="1" dirty="0">
                          <a:effectLst/>
                        </a:rPr>
                        <a:t/>
                      </a:r>
                      <a:br>
                        <a:rPr lang="en-US" sz="2400" b="1" dirty="0">
                          <a:effectLst/>
                        </a:rPr>
                      </a:br>
                      <a:r>
                        <a:rPr lang="en-US" sz="2400" b="1" i="0" u="none" strike="noStrike" dirty="0">
                          <a:solidFill>
                            <a:srgbClr val="000000"/>
                          </a:solidFill>
                          <a:effectLst/>
                          <a:latin typeface="Times New Roman" panose="02020603050405020304" pitchFamily="18" charset="0"/>
                        </a:rPr>
                        <a:t>Emphasizes how the evidence connects to main idea/claim </a:t>
                      </a:r>
                      <a:endParaRPr lang="en-US" sz="2400" b="1"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1" i="0" u="none" strike="noStrike" dirty="0">
                          <a:solidFill>
                            <a:srgbClr val="000000"/>
                          </a:solidFill>
                          <a:effectLst/>
                          <a:latin typeface="Times New Roman" panose="02020603050405020304" pitchFamily="18" charset="0"/>
                        </a:rPr>
                        <a:t>Concluding Sent:</a:t>
                      </a:r>
                      <a:endParaRPr lang="en-US" sz="2400" b="1" dirty="0">
                        <a:effectLst/>
                      </a:endParaRPr>
                    </a:p>
                    <a:p>
                      <a:pPr rtl="0" fontAlgn="t">
                        <a:spcBef>
                          <a:spcPts val="0"/>
                        </a:spcBef>
                        <a:spcAft>
                          <a:spcPts val="0"/>
                        </a:spcAft>
                      </a:pPr>
                      <a:r>
                        <a:rPr lang="en-US" sz="2400" b="1" i="0" u="none" strike="noStrike" dirty="0">
                          <a:solidFill>
                            <a:srgbClr val="000000"/>
                          </a:solidFill>
                          <a:effectLst/>
                          <a:latin typeface="Times New Roman" panose="02020603050405020304" pitchFamily="18" charset="0"/>
                        </a:rPr>
                        <a:t>-Emphasizes the connection between the evidence and the main idea/claim</a:t>
                      </a:r>
                      <a:endParaRPr lang="en-US" sz="2400" b="1"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1" i="0" u="none" strike="noStrike" dirty="0">
                          <a:solidFill>
                            <a:srgbClr val="000000"/>
                          </a:solidFill>
                          <a:effectLst/>
                          <a:latin typeface="Times New Roman" panose="02020603050405020304" pitchFamily="18" charset="0"/>
                        </a:rPr>
                        <a:t>Concluding Sent:</a:t>
                      </a:r>
                      <a:endParaRPr lang="en-US" sz="2400" b="1" dirty="0">
                        <a:effectLst/>
                      </a:endParaRPr>
                    </a:p>
                    <a:p>
                      <a:pPr rtl="0" fontAlgn="t">
                        <a:spcBef>
                          <a:spcPts val="0"/>
                        </a:spcBef>
                        <a:spcAft>
                          <a:spcPts val="0"/>
                        </a:spcAft>
                      </a:pPr>
                      <a:r>
                        <a:rPr lang="en-US" sz="2400" b="1" i="0" u="none" strike="noStrike" dirty="0">
                          <a:solidFill>
                            <a:srgbClr val="000000"/>
                          </a:solidFill>
                          <a:effectLst/>
                          <a:latin typeface="Times New Roman" panose="02020603050405020304" pitchFamily="18" charset="0"/>
                        </a:rPr>
                        <a:t>-An implied connection is made between evidence and main idea/claim</a:t>
                      </a:r>
                      <a:endParaRPr lang="en-US" sz="2400" b="1"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1" i="0" u="none" strike="noStrike" dirty="0">
                          <a:solidFill>
                            <a:srgbClr val="000000"/>
                          </a:solidFill>
                          <a:effectLst/>
                          <a:latin typeface="Times New Roman" panose="02020603050405020304" pitchFamily="18" charset="0"/>
                        </a:rPr>
                        <a:t>Concluding Sent:</a:t>
                      </a:r>
                      <a:endParaRPr lang="en-US" sz="2400" b="1" dirty="0">
                        <a:effectLst/>
                      </a:endParaRPr>
                    </a:p>
                    <a:p>
                      <a:pPr rtl="0" fontAlgn="t">
                        <a:spcBef>
                          <a:spcPts val="0"/>
                        </a:spcBef>
                        <a:spcAft>
                          <a:spcPts val="0"/>
                        </a:spcAft>
                      </a:pPr>
                      <a:r>
                        <a:rPr lang="en-US" sz="2400" b="1" i="0" u="none" strike="noStrike" dirty="0">
                          <a:solidFill>
                            <a:srgbClr val="000000"/>
                          </a:solidFill>
                          <a:effectLst/>
                          <a:latin typeface="Times New Roman" panose="02020603050405020304" pitchFamily="18" charset="0"/>
                        </a:rPr>
                        <a:t>-Concluding statement is off topic</a:t>
                      </a:r>
                      <a:endParaRPr lang="en-US" sz="2400" b="1" dirty="0">
                        <a:effectLst/>
                      </a:endParaRPr>
                    </a:p>
                    <a:p>
                      <a:pPr rtl="0" fontAlgn="t">
                        <a:spcBef>
                          <a:spcPts val="0"/>
                        </a:spcBef>
                        <a:spcAft>
                          <a:spcPts val="0"/>
                        </a:spcAft>
                      </a:pPr>
                      <a:r>
                        <a:rPr lang="en-US" sz="2400" b="1" i="0" u="none" strike="noStrike" dirty="0">
                          <a:solidFill>
                            <a:srgbClr val="000000"/>
                          </a:solidFill>
                          <a:effectLst/>
                          <a:latin typeface="Times New Roman" panose="02020603050405020304" pitchFamily="18" charset="0"/>
                        </a:rPr>
                        <a:t>-Needs to make a connection between evidence and the main idea/claim</a:t>
                      </a:r>
                      <a:endParaRPr lang="en-US" sz="2400" b="1"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2400" b="1" i="0" u="none" strike="noStrike" dirty="0">
                          <a:solidFill>
                            <a:srgbClr val="000000"/>
                          </a:solidFill>
                          <a:effectLst/>
                          <a:latin typeface="Times New Roman" panose="02020603050405020304" pitchFamily="18" charset="0"/>
                        </a:rPr>
                        <a:t>Concluding Sent:</a:t>
                      </a:r>
                      <a:endParaRPr lang="en-US" sz="2400" b="1" dirty="0">
                        <a:effectLst/>
                      </a:endParaRPr>
                    </a:p>
                    <a:p>
                      <a:pPr rtl="0" fontAlgn="t">
                        <a:spcBef>
                          <a:spcPts val="0"/>
                        </a:spcBef>
                        <a:spcAft>
                          <a:spcPts val="0"/>
                        </a:spcAft>
                      </a:pPr>
                      <a:r>
                        <a:rPr lang="en-US" sz="2400" b="1" i="0" u="none" strike="noStrike" dirty="0">
                          <a:solidFill>
                            <a:srgbClr val="000000"/>
                          </a:solidFill>
                          <a:effectLst/>
                          <a:latin typeface="Times New Roman" panose="02020603050405020304" pitchFamily="18" charset="0"/>
                        </a:rPr>
                        <a:t>-Missing a concluding sentence </a:t>
                      </a:r>
                      <a:endParaRPr lang="en-US" sz="2400" b="1"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1"/>
          <p:cNvSpPr>
            <a:spLocks noChangeArrowheads="1"/>
          </p:cNvSpPr>
          <p:nvPr/>
        </p:nvSpPr>
        <p:spPr bwMode="auto">
          <a:xfrm>
            <a:off x="2538413" y="3114973"/>
            <a:ext cx="1637588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876928237"/>
              </p:ext>
            </p:extLst>
          </p:nvPr>
        </p:nvGraphicFramePr>
        <p:xfrm>
          <a:off x="873689" y="2259545"/>
          <a:ext cx="10850673" cy="462280"/>
        </p:xfrm>
        <a:graphic>
          <a:graphicData uri="http://schemas.openxmlformats.org/drawingml/2006/table">
            <a:tbl>
              <a:tblPr/>
              <a:tblGrid>
                <a:gridCol w="1975491"/>
                <a:gridCol w="2367684"/>
                <a:gridCol w="1960965"/>
                <a:gridCol w="2309581"/>
                <a:gridCol w="2236952"/>
              </a:tblGrid>
              <a:tr h="0">
                <a:tc>
                  <a:txBody>
                    <a:bodyPr/>
                    <a:lstStyle/>
                    <a:p>
                      <a:pPr algn="ctr" rtl="0" fontAlgn="t">
                        <a:spcBef>
                          <a:spcPts val="0"/>
                        </a:spcBef>
                        <a:spcAft>
                          <a:spcPts val="0"/>
                        </a:spcAft>
                      </a:pPr>
                      <a:r>
                        <a:rPr lang="en-US" sz="1100" b="1" i="0" u="none" strike="noStrike" dirty="0">
                          <a:solidFill>
                            <a:srgbClr val="000000"/>
                          </a:solidFill>
                          <a:effectLst/>
                          <a:latin typeface="Times New Roman" panose="02020603050405020304" pitchFamily="18" charset="0"/>
                        </a:rPr>
                        <a:t>Learning Targets (Content)</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a:solidFill>
                            <a:srgbClr val="000000"/>
                          </a:solidFill>
                          <a:effectLst/>
                          <a:latin typeface="Times New Roman" panose="02020603050405020304" pitchFamily="18" charset="0"/>
                        </a:rPr>
                        <a:t>Strong Evidence</a:t>
                      </a:r>
                      <a:endParaRPr lang="en-US">
                        <a:effectLst/>
                      </a:endParaRPr>
                    </a:p>
                    <a:p>
                      <a:pPr algn="ctr" rtl="0" fontAlgn="t">
                        <a:spcBef>
                          <a:spcPts val="0"/>
                        </a:spcBef>
                        <a:spcAft>
                          <a:spcPts val="0"/>
                        </a:spcAft>
                      </a:pPr>
                      <a:r>
                        <a:rPr lang="en-US" sz="1100" b="1" i="0" u="none" strike="noStrike">
                          <a:solidFill>
                            <a:srgbClr val="000000"/>
                          </a:solidFill>
                          <a:effectLst/>
                          <a:latin typeface="Times New Roman" panose="02020603050405020304" pitchFamily="18" charset="0"/>
                        </a:rPr>
                        <a:t>4</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dirty="0">
                          <a:solidFill>
                            <a:srgbClr val="000000"/>
                          </a:solidFill>
                          <a:effectLst/>
                          <a:latin typeface="Times New Roman" panose="02020603050405020304" pitchFamily="18" charset="0"/>
                        </a:rPr>
                        <a:t>Some Evidence</a:t>
                      </a:r>
                      <a:endParaRPr lang="en-US" dirty="0">
                        <a:effectLst/>
                      </a:endParaRPr>
                    </a:p>
                    <a:p>
                      <a:pPr algn="ctr" rtl="0" fontAlgn="t">
                        <a:spcBef>
                          <a:spcPts val="0"/>
                        </a:spcBef>
                        <a:spcAft>
                          <a:spcPts val="0"/>
                        </a:spcAft>
                      </a:pPr>
                      <a:r>
                        <a:rPr lang="en-US" sz="1100" b="1" i="0" u="none" strike="noStrike" dirty="0">
                          <a:solidFill>
                            <a:srgbClr val="000000"/>
                          </a:solidFill>
                          <a:effectLst/>
                          <a:latin typeface="Times New Roman" panose="02020603050405020304" pitchFamily="18" charset="0"/>
                        </a:rPr>
                        <a:t>3</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a:solidFill>
                            <a:srgbClr val="000000"/>
                          </a:solidFill>
                          <a:effectLst/>
                          <a:latin typeface="Times New Roman" panose="02020603050405020304" pitchFamily="18" charset="0"/>
                        </a:rPr>
                        <a:t>Little Evidence </a:t>
                      </a:r>
                      <a:endParaRPr lang="en-US">
                        <a:effectLst/>
                      </a:endParaRPr>
                    </a:p>
                    <a:p>
                      <a:pPr algn="ctr" rtl="0" fontAlgn="t">
                        <a:spcBef>
                          <a:spcPts val="0"/>
                        </a:spcBef>
                        <a:spcAft>
                          <a:spcPts val="0"/>
                        </a:spcAft>
                      </a:pPr>
                      <a:r>
                        <a:rPr lang="en-US" sz="1100" b="1" i="0" u="none" strike="noStrike">
                          <a:solidFill>
                            <a:srgbClr val="000000"/>
                          </a:solidFill>
                          <a:effectLst/>
                          <a:latin typeface="Times New Roman" panose="02020603050405020304" pitchFamily="18" charset="0"/>
                        </a:rPr>
                        <a:t>2</a:t>
                      </a:r>
                      <a:endParaRPr lang="en-US">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rtl="0" fontAlgn="t">
                        <a:spcBef>
                          <a:spcPts val="0"/>
                        </a:spcBef>
                        <a:spcAft>
                          <a:spcPts val="0"/>
                        </a:spcAft>
                      </a:pPr>
                      <a:r>
                        <a:rPr lang="en-US" sz="1100" b="1" i="0" u="none" strike="noStrike" dirty="0">
                          <a:solidFill>
                            <a:srgbClr val="000000"/>
                          </a:solidFill>
                          <a:effectLst/>
                          <a:latin typeface="Times New Roman" panose="02020603050405020304" pitchFamily="18" charset="0"/>
                        </a:rPr>
                        <a:t>No Evidence</a:t>
                      </a:r>
                      <a:endParaRPr lang="en-US" dirty="0">
                        <a:effectLst/>
                      </a:endParaRPr>
                    </a:p>
                    <a:p>
                      <a:pPr algn="ctr" rtl="0" fontAlgn="t">
                        <a:spcBef>
                          <a:spcPts val="0"/>
                        </a:spcBef>
                        <a:spcAft>
                          <a:spcPts val="0"/>
                        </a:spcAft>
                      </a:pPr>
                      <a:r>
                        <a:rPr lang="en-US" sz="1100" b="1" i="0" u="none" strike="noStrike" dirty="0">
                          <a:solidFill>
                            <a:srgbClr val="000000"/>
                          </a:solidFill>
                          <a:effectLst/>
                          <a:latin typeface="Times New Roman" panose="02020603050405020304" pitchFamily="18" charset="0"/>
                        </a:rPr>
                        <a:t>1</a:t>
                      </a:r>
                      <a:endParaRPr lang="en-US"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2"/>
          <p:cNvSpPr>
            <a:spLocks noChangeArrowheads="1"/>
          </p:cNvSpPr>
          <p:nvPr/>
        </p:nvSpPr>
        <p:spPr bwMode="auto">
          <a:xfrm>
            <a:off x="269053" y="1867627"/>
            <a:ext cx="18592853"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98857128"/>
      </p:ext>
    </p:extLst>
  </p:cSld>
  <p:clrMapOvr>
    <a:masterClrMapping/>
  </p:clrMapOvr>
  <p:timing>
    <p:tnLst>
      <p:par>
        <p:cTn id="1" dur="indefinite" restart="never" nodeType="tmRoot"/>
      </p:par>
    </p:tn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5"/>
            <a:ext cx="10515600" cy="887478"/>
          </a:xfrm>
        </p:spPr>
        <p:txBody>
          <a:bodyPr/>
          <a:lstStyle/>
          <a:p>
            <a:pPr algn="ctr"/>
            <a:r>
              <a:rPr lang="en-US" dirty="0" smtClean="0">
                <a:latin typeface="Arial Black" panose="020B0A04020102020204" pitchFamily="34" charset="0"/>
              </a:rPr>
              <a:t>YOUR TURN</a:t>
            </a:r>
            <a:endParaRPr lang="en-US" dirty="0">
              <a:latin typeface="Arial Black" panose="020B0A04020102020204" pitchFamily="34" charset="0"/>
            </a:endParaRPr>
          </a:p>
        </p:txBody>
      </p:sp>
      <p:sp>
        <p:nvSpPr>
          <p:cNvPr id="3" name="Content Placeholder 2"/>
          <p:cNvSpPr>
            <a:spLocks noGrp="1"/>
          </p:cNvSpPr>
          <p:nvPr>
            <p:ph idx="1"/>
          </p:nvPr>
        </p:nvSpPr>
        <p:spPr>
          <a:xfrm>
            <a:off x="838200" y="1002083"/>
            <a:ext cx="10515600" cy="5736920"/>
          </a:xfrm>
        </p:spPr>
        <p:txBody>
          <a:bodyPr/>
          <a:lstStyle/>
          <a:p>
            <a:r>
              <a:rPr lang="en-US" dirty="0" smtClean="0">
                <a:latin typeface="Arial Black" panose="020B0A04020102020204" pitchFamily="34" charset="0"/>
              </a:rPr>
              <a:t>Take the next 3 minutes to read over and record YOUR score for Sample Paragraph 2.</a:t>
            </a:r>
          </a:p>
          <a:p>
            <a:endParaRPr lang="en-US" dirty="0" smtClean="0">
              <a:latin typeface="Arial Black" panose="020B0A04020102020204" pitchFamily="34" charset="0"/>
            </a:endParaRPr>
          </a:p>
          <a:p>
            <a:r>
              <a:rPr lang="en-US" dirty="0" smtClean="0">
                <a:latin typeface="Arial Black" panose="020B0A04020102020204" pitchFamily="34" charset="0"/>
              </a:rPr>
              <a:t>Now take 1 minute to share your score with your group. If your group scored it differently, discuss why.</a:t>
            </a:r>
          </a:p>
          <a:p>
            <a:endParaRPr lang="en-US" dirty="0" smtClean="0">
              <a:latin typeface="Arial Black" panose="020B0A04020102020204" pitchFamily="34" charset="0"/>
            </a:endParaRPr>
          </a:p>
          <a:p>
            <a:r>
              <a:rPr lang="en-US" dirty="0" smtClean="0">
                <a:latin typeface="Arial Black" panose="020B0A04020102020204" pitchFamily="34" charset="0"/>
              </a:rPr>
              <a:t>Come to a consensus on the most appropriate score for the paragraph.</a:t>
            </a:r>
          </a:p>
          <a:p>
            <a:endParaRPr lang="en-US" dirty="0">
              <a:latin typeface="Arial Black" panose="020B0A04020102020204" pitchFamily="34" charset="0"/>
            </a:endParaRPr>
          </a:p>
          <a:p>
            <a:r>
              <a:rPr lang="en-US" dirty="0" smtClean="0">
                <a:latin typeface="Arial Black" panose="020B0A04020102020204" pitchFamily="34" charset="0"/>
              </a:rPr>
              <a:t>Record the score on your score sheet as “Group Score.”</a:t>
            </a:r>
            <a:endParaRPr lang="en-US" dirty="0">
              <a:latin typeface="Arial Black" panose="020B0A04020102020204" pitchFamily="34" charset="0"/>
            </a:endParaRPr>
          </a:p>
        </p:txBody>
      </p:sp>
    </p:spTree>
    <p:extLst>
      <p:ext uri="{BB962C8B-B14F-4D97-AF65-F5344CB8AC3E}">
        <p14:creationId xmlns:p14="http://schemas.microsoft.com/office/powerpoint/2010/main" val="1988018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5"/>
            <a:ext cx="10515600" cy="887478"/>
          </a:xfrm>
        </p:spPr>
        <p:txBody>
          <a:bodyPr/>
          <a:lstStyle/>
          <a:p>
            <a:pPr algn="ctr"/>
            <a:r>
              <a:rPr lang="en-US" dirty="0" smtClean="0">
                <a:latin typeface="Arial Black" panose="020B0A04020102020204" pitchFamily="34" charset="0"/>
              </a:rPr>
              <a:t>YOUR TURN</a:t>
            </a:r>
            <a:endParaRPr lang="en-US" dirty="0">
              <a:latin typeface="Arial Black" panose="020B0A04020102020204" pitchFamily="34" charset="0"/>
            </a:endParaRPr>
          </a:p>
        </p:txBody>
      </p:sp>
      <p:sp>
        <p:nvSpPr>
          <p:cNvPr id="3" name="Content Placeholder 2"/>
          <p:cNvSpPr>
            <a:spLocks noGrp="1"/>
          </p:cNvSpPr>
          <p:nvPr>
            <p:ph idx="1"/>
          </p:nvPr>
        </p:nvSpPr>
        <p:spPr>
          <a:xfrm>
            <a:off x="838200" y="1002083"/>
            <a:ext cx="10515600" cy="5736920"/>
          </a:xfrm>
        </p:spPr>
        <p:txBody>
          <a:bodyPr/>
          <a:lstStyle/>
          <a:p>
            <a:r>
              <a:rPr lang="en-US" dirty="0" smtClean="0">
                <a:latin typeface="Arial Black" panose="020B0A04020102020204" pitchFamily="34" charset="0"/>
              </a:rPr>
              <a:t>Take the next 3 minutes to read over and record YOUR score for Sample Paragraph 3.</a:t>
            </a:r>
          </a:p>
          <a:p>
            <a:endParaRPr lang="en-US" dirty="0" smtClean="0">
              <a:latin typeface="Arial Black" panose="020B0A04020102020204" pitchFamily="34" charset="0"/>
            </a:endParaRPr>
          </a:p>
          <a:p>
            <a:r>
              <a:rPr lang="en-US" dirty="0" smtClean="0">
                <a:latin typeface="Arial Black" panose="020B0A04020102020204" pitchFamily="34" charset="0"/>
              </a:rPr>
              <a:t>Now take 1 minute to share your score with your group. If your group scored it differently, discuss why.</a:t>
            </a:r>
          </a:p>
          <a:p>
            <a:endParaRPr lang="en-US" dirty="0" smtClean="0">
              <a:latin typeface="Arial Black" panose="020B0A04020102020204" pitchFamily="34" charset="0"/>
            </a:endParaRPr>
          </a:p>
          <a:p>
            <a:r>
              <a:rPr lang="en-US" dirty="0" smtClean="0">
                <a:latin typeface="Arial Black" panose="020B0A04020102020204" pitchFamily="34" charset="0"/>
              </a:rPr>
              <a:t>Come to a consensus on the most appropriate score for the paragraph.</a:t>
            </a:r>
          </a:p>
          <a:p>
            <a:endParaRPr lang="en-US" dirty="0">
              <a:latin typeface="Arial Black" panose="020B0A04020102020204" pitchFamily="34" charset="0"/>
            </a:endParaRPr>
          </a:p>
          <a:p>
            <a:r>
              <a:rPr lang="en-US" dirty="0" smtClean="0">
                <a:latin typeface="Arial Black" panose="020B0A04020102020204" pitchFamily="34" charset="0"/>
              </a:rPr>
              <a:t>Record the score on your score sheet.</a:t>
            </a:r>
            <a:endParaRPr lang="en-US" dirty="0">
              <a:latin typeface="Arial Black" panose="020B0A04020102020204" pitchFamily="34" charset="0"/>
            </a:endParaRPr>
          </a:p>
        </p:txBody>
      </p:sp>
    </p:spTree>
    <p:extLst>
      <p:ext uri="{BB962C8B-B14F-4D97-AF65-F5344CB8AC3E}">
        <p14:creationId xmlns:p14="http://schemas.microsoft.com/office/powerpoint/2010/main" val="3332308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5"/>
            <a:ext cx="10515600" cy="887478"/>
          </a:xfrm>
        </p:spPr>
        <p:txBody>
          <a:bodyPr/>
          <a:lstStyle/>
          <a:p>
            <a:pPr algn="ctr"/>
            <a:r>
              <a:rPr lang="en-US" dirty="0" smtClean="0">
                <a:latin typeface="Arial Black" panose="020B0A04020102020204" pitchFamily="34" charset="0"/>
              </a:rPr>
              <a:t>YOUR TURN</a:t>
            </a:r>
            <a:endParaRPr lang="en-US" dirty="0">
              <a:latin typeface="Arial Black" panose="020B0A04020102020204" pitchFamily="34" charset="0"/>
            </a:endParaRPr>
          </a:p>
        </p:txBody>
      </p:sp>
      <p:sp>
        <p:nvSpPr>
          <p:cNvPr id="3" name="Content Placeholder 2"/>
          <p:cNvSpPr>
            <a:spLocks noGrp="1"/>
          </p:cNvSpPr>
          <p:nvPr>
            <p:ph idx="1"/>
          </p:nvPr>
        </p:nvSpPr>
        <p:spPr>
          <a:xfrm>
            <a:off x="838200" y="1002083"/>
            <a:ext cx="10515600" cy="5736920"/>
          </a:xfrm>
        </p:spPr>
        <p:txBody>
          <a:bodyPr/>
          <a:lstStyle/>
          <a:p>
            <a:r>
              <a:rPr lang="en-US" dirty="0" smtClean="0">
                <a:latin typeface="Arial Black" panose="020B0A04020102020204" pitchFamily="34" charset="0"/>
              </a:rPr>
              <a:t>Take the next 3 minutes to read over and record YOUR score for Sample Paragraph 4.</a:t>
            </a:r>
          </a:p>
          <a:p>
            <a:endParaRPr lang="en-US" dirty="0" smtClean="0">
              <a:latin typeface="Arial Black" panose="020B0A04020102020204" pitchFamily="34" charset="0"/>
            </a:endParaRPr>
          </a:p>
          <a:p>
            <a:r>
              <a:rPr lang="en-US" dirty="0" smtClean="0">
                <a:latin typeface="Arial Black" panose="020B0A04020102020204" pitchFamily="34" charset="0"/>
              </a:rPr>
              <a:t>Now take 1 minute to share your score with your group. If your group scored it differently, discuss why.</a:t>
            </a:r>
          </a:p>
          <a:p>
            <a:endParaRPr lang="en-US" dirty="0" smtClean="0">
              <a:latin typeface="Arial Black" panose="020B0A04020102020204" pitchFamily="34" charset="0"/>
            </a:endParaRPr>
          </a:p>
          <a:p>
            <a:r>
              <a:rPr lang="en-US" dirty="0" smtClean="0">
                <a:latin typeface="Arial Black" panose="020B0A04020102020204" pitchFamily="34" charset="0"/>
              </a:rPr>
              <a:t>Come to a consensus on the most appropriate score for the paragraph.</a:t>
            </a:r>
          </a:p>
          <a:p>
            <a:endParaRPr lang="en-US" dirty="0">
              <a:latin typeface="Arial Black" panose="020B0A04020102020204" pitchFamily="34" charset="0"/>
            </a:endParaRPr>
          </a:p>
          <a:p>
            <a:r>
              <a:rPr lang="en-US" dirty="0" smtClean="0">
                <a:latin typeface="Arial Black" panose="020B0A04020102020204" pitchFamily="34" charset="0"/>
              </a:rPr>
              <a:t>Record the score on your score sheet.</a:t>
            </a:r>
            <a:endParaRPr lang="en-US" dirty="0">
              <a:latin typeface="Arial Black" panose="020B0A04020102020204" pitchFamily="34" charset="0"/>
            </a:endParaRPr>
          </a:p>
        </p:txBody>
      </p:sp>
    </p:spTree>
    <p:extLst>
      <p:ext uri="{BB962C8B-B14F-4D97-AF65-F5344CB8AC3E}">
        <p14:creationId xmlns:p14="http://schemas.microsoft.com/office/powerpoint/2010/main" val="147747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5"/>
            <a:ext cx="10515600" cy="887478"/>
          </a:xfrm>
        </p:spPr>
        <p:txBody>
          <a:bodyPr/>
          <a:lstStyle/>
          <a:p>
            <a:pPr algn="ctr"/>
            <a:r>
              <a:rPr lang="en-US" dirty="0" smtClean="0">
                <a:latin typeface="Arial Black" panose="020B0A04020102020204" pitchFamily="34" charset="0"/>
              </a:rPr>
              <a:t>YOUR TURN</a:t>
            </a:r>
            <a:endParaRPr lang="en-US" dirty="0">
              <a:latin typeface="Arial Black" panose="020B0A04020102020204" pitchFamily="34" charset="0"/>
            </a:endParaRPr>
          </a:p>
        </p:txBody>
      </p:sp>
      <p:sp>
        <p:nvSpPr>
          <p:cNvPr id="3" name="Content Placeholder 2"/>
          <p:cNvSpPr>
            <a:spLocks noGrp="1"/>
          </p:cNvSpPr>
          <p:nvPr>
            <p:ph idx="1"/>
          </p:nvPr>
        </p:nvSpPr>
        <p:spPr>
          <a:xfrm>
            <a:off x="838200" y="1002083"/>
            <a:ext cx="10515600" cy="5736920"/>
          </a:xfrm>
        </p:spPr>
        <p:txBody>
          <a:bodyPr/>
          <a:lstStyle/>
          <a:p>
            <a:r>
              <a:rPr lang="en-US" dirty="0" smtClean="0">
                <a:latin typeface="Arial Black" panose="020B0A04020102020204" pitchFamily="34" charset="0"/>
              </a:rPr>
              <a:t>Take the next 3 minutes to read over and record YOUR score for Sample Paragraph 5.</a:t>
            </a:r>
          </a:p>
          <a:p>
            <a:endParaRPr lang="en-US" dirty="0" smtClean="0">
              <a:latin typeface="Arial Black" panose="020B0A04020102020204" pitchFamily="34" charset="0"/>
            </a:endParaRPr>
          </a:p>
          <a:p>
            <a:r>
              <a:rPr lang="en-US" dirty="0" smtClean="0">
                <a:latin typeface="Arial Black" panose="020B0A04020102020204" pitchFamily="34" charset="0"/>
              </a:rPr>
              <a:t>Now take 1 minute to share your score with your group. If your group scored it differently, discuss why.</a:t>
            </a:r>
          </a:p>
          <a:p>
            <a:endParaRPr lang="en-US" dirty="0" smtClean="0">
              <a:latin typeface="Arial Black" panose="020B0A04020102020204" pitchFamily="34" charset="0"/>
            </a:endParaRPr>
          </a:p>
          <a:p>
            <a:r>
              <a:rPr lang="en-US" dirty="0" smtClean="0">
                <a:latin typeface="Arial Black" panose="020B0A04020102020204" pitchFamily="34" charset="0"/>
              </a:rPr>
              <a:t>Come to a consensus on the most appropriate score for the paragraph.</a:t>
            </a:r>
          </a:p>
          <a:p>
            <a:endParaRPr lang="en-US" dirty="0">
              <a:latin typeface="Arial Black" panose="020B0A04020102020204" pitchFamily="34" charset="0"/>
            </a:endParaRPr>
          </a:p>
          <a:p>
            <a:r>
              <a:rPr lang="en-US" dirty="0" smtClean="0">
                <a:latin typeface="Arial Black" panose="020B0A04020102020204" pitchFamily="34" charset="0"/>
              </a:rPr>
              <a:t>Record the score on your score sheet.</a:t>
            </a:r>
            <a:endParaRPr lang="en-US" dirty="0">
              <a:latin typeface="Arial Black" panose="020B0A04020102020204" pitchFamily="34" charset="0"/>
            </a:endParaRPr>
          </a:p>
        </p:txBody>
      </p:sp>
    </p:spTree>
    <p:extLst>
      <p:ext uri="{BB962C8B-B14F-4D97-AF65-F5344CB8AC3E}">
        <p14:creationId xmlns:p14="http://schemas.microsoft.com/office/powerpoint/2010/main" val="1601879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5"/>
            <a:ext cx="10515600" cy="887478"/>
          </a:xfrm>
        </p:spPr>
        <p:txBody>
          <a:bodyPr/>
          <a:lstStyle/>
          <a:p>
            <a:pPr algn="ctr"/>
            <a:r>
              <a:rPr lang="en-US" dirty="0" smtClean="0">
                <a:latin typeface="Arial Black" panose="020B0A04020102020204" pitchFamily="34" charset="0"/>
              </a:rPr>
              <a:t>YOUR TURN</a:t>
            </a:r>
            <a:endParaRPr lang="en-US" dirty="0">
              <a:latin typeface="Arial Black" panose="020B0A04020102020204" pitchFamily="34" charset="0"/>
            </a:endParaRPr>
          </a:p>
        </p:txBody>
      </p:sp>
      <p:sp>
        <p:nvSpPr>
          <p:cNvPr id="3" name="Content Placeholder 2"/>
          <p:cNvSpPr>
            <a:spLocks noGrp="1"/>
          </p:cNvSpPr>
          <p:nvPr>
            <p:ph idx="1"/>
          </p:nvPr>
        </p:nvSpPr>
        <p:spPr>
          <a:xfrm>
            <a:off x="838200" y="1002083"/>
            <a:ext cx="10515600" cy="5736920"/>
          </a:xfrm>
        </p:spPr>
        <p:txBody>
          <a:bodyPr/>
          <a:lstStyle/>
          <a:p>
            <a:r>
              <a:rPr lang="en-US" dirty="0" smtClean="0">
                <a:latin typeface="Arial Black" panose="020B0A04020102020204" pitchFamily="34" charset="0"/>
              </a:rPr>
              <a:t>Take the next 3 minutes to read over and record YOUR score for Sample Paragraph 6.</a:t>
            </a:r>
          </a:p>
          <a:p>
            <a:endParaRPr lang="en-US" dirty="0" smtClean="0">
              <a:latin typeface="Arial Black" panose="020B0A04020102020204" pitchFamily="34" charset="0"/>
            </a:endParaRPr>
          </a:p>
          <a:p>
            <a:r>
              <a:rPr lang="en-US" dirty="0" smtClean="0">
                <a:latin typeface="Arial Black" panose="020B0A04020102020204" pitchFamily="34" charset="0"/>
              </a:rPr>
              <a:t>Now take 1 minute to share your score with your group. If your group scored it differently, discuss why.</a:t>
            </a:r>
          </a:p>
          <a:p>
            <a:endParaRPr lang="en-US" dirty="0" smtClean="0">
              <a:latin typeface="Arial Black" panose="020B0A04020102020204" pitchFamily="34" charset="0"/>
            </a:endParaRPr>
          </a:p>
          <a:p>
            <a:r>
              <a:rPr lang="en-US" dirty="0" smtClean="0">
                <a:latin typeface="Arial Black" panose="020B0A04020102020204" pitchFamily="34" charset="0"/>
              </a:rPr>
              <a:t>Come to a consensus on the most appropriate score for the paragraph.</a:t>
            </a:r>
          </a:p>
          <a:p>
            <a:endParaRPr lang="en-US" dirty="0">
              <a:latin typeface="Arial Black" panose="020B0A04020102020204" pitchFamily="34" charset="0"/>
            </a:endParaRPr>
          </a:p>
          <a:p>
            <a:r>
              <a:rPr lang="en-US" dirty="0" smtClean="0">
                <a:latin typeface="Arial Black" panose="020B0A04020102020204" pitchFamily="34" charset="0"/>
              </a:rPr>
              <a:t>Record the score on your score sheet.</a:t>
            </a:r>
            <a:endParaRPr lang="en-US" dirty="0">
              <a:latin typeface="Arial Black" panose="020B0A04020102020204" pitchFamily="34" charset="0"/>
            </a:endParaRPr>
          </a:p>
        </p:txBody>
      </p:sp>
    </p:spTree>
    <p:extLst>
      <p:ext uri="{BB962C8B-B14F-4D97-AF65-F5344CB8AC3E}">
        <p14:creationId xmlns:p14="http://schemas.microsoft.com/office/powerpoint/2010/main" val="3534168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079"/>
            <a:ext cx="10515600" cy="799796"/>
          </a:xfrm>
        </p:spPr>
        <p:txBody>
          <a:bodyPr/>
          <a:lstStyle/>
          <a:p>
            <a:pPr algn="ctr"/>
            <a:r>
              <a:rPr lang="en-US" dirty="0" smtClean="0">
                <a:latin typeface="Arial Black" panose="020B0A04020102020204" pitchFamily="34" charset="0"/>
                <a:cs typeface="Aharoni" panose="02010803020104030203" pitchFamily="2" charset="-79"/>
              </a:rPr>
              <a:t>Next Steps…</a:t>
            </a:r>
            <a:endParaRPr lang="en-US" dirty="0">
              <a:latin typeface="Arial Black" panose="020B0A04020102020204" pitchFamily="34" charset="0"/>
              <a:cs typeface="Aharoni" panose="02010803020104030203" pitchFamily="2" charset="-79"/>
            </a:endParaRPr>
          </a:p>
        </p:txBody>
      </p:sp>
      <p:sp>
        <p:nvSpPr>
          <p:cNvPr id="3" name="Content Placeholder 2"/>
          <p:cNvSpPr>
            <a:spLocks noGrp="1"/>
          </p:cNvSpPr>
          <p:nvPr>
            <p:ph idx="1"/>
          </p:nvPr>
        </p:nvSpPr>
        <p:spPr>
          <a:xfrm>
            <a:off x="838200" y="1728591"/>
            <a:ext cx="10515600" cy="4448371"/>
          </a:xfrm>
        </p:spPr>
        <p:txBody>
          <a:bodyPr/>
          <a:lstStyle/>
          <a:p>
            <a:r>
              <a:rPr lang="en-US" dirty="0" smtClean="0">
                <a:latin typeface="Arial Black" panose="020B0A04020102020204" pitchFamily="34" charset="0"/>
              </a:rPr>
              <a:t>Go to Google Classroom and open up YOUR Trial Analysis Paragraph. DO NOT LOOK AT THE RUBRIC AT THE BOTTOM YET!</a:t>
            </a:r>
          </a:p>
          <a:p>
            <a:pPr marL="0" indent="0">
              <a:buNone/>
            </a:pPr>
            <a:endParaRPr lang="en-US" dirty="0" smtClean="0">
              <a:latin typeface="Arial Black" panose="020B0A04020102020204" pitchFamily="34" charset="0"/>
            </a:endParaRPr>
          </a:p>
          <a:p>
            <a:r>
              <a:rPr lang="en-US" dirty="0" smtClean="0">
                <a:latin typeface="Arial Black" panose="020B0A04020102020204" pitchFamily="34" charset="0"/>
              </a:rPr>
              <a:t>Now, using the same steps, analyze your own paragraph and determine a score you think is appropriate.</a:t>
            </a:r>
          </a:p>
        </p:txBody>
      </p:sp>
    </p:spTree>
    <p:extLst>
      <p:ext uri="{BB962C8B-B14F-4D97-AF65-F5344CB8AC3E}">
        <p14:creationId xmlns:p14="http://schemas.microsoft.com/office/powerpoint/2010/main" val="17139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01459" y="152400"/>
            <a:ext cx="10521862" cy="1143000"/>
          </a:xfrm>
        </p:spPr>
        <p:txBody>
          <a:bodyPr/>
          <a:lstStyle/>
          <a:p>
            <a:pPr algn="ctr" eaLnBrk="1" hangingPunct="1">
              <a:defRPr/>
            </a:pPr>
            <a:r>
              <a:rPr lang="en-US" b="1" dirty="0">
                <a:latin typeface="Arial Black" panose="020B0A04020102020204" pitchFamily="34" charset="0"/>
              </a:rPr>
              <a:t>Dr. Martin Luther King </a:t>
            </a:r>
            <a:r>
              <a:rPr lang="en-US" sz="2800" b="1" dirty="0">
                <a:latin typeface="Arial Black" panose="020B0A04020102020204" pitchFamily="34" charset="0"/>
              </a:rPr>
              <a:t>(1929-1968)</a:t>
            </a:r>
          </a:p>
        </p:txBody>
      </p:sp>
      <p:sp>
        <p:nvSpPr>
          <p:cNvPr id="52227" name="Rectangle 3"/>
          <p:cNvSpPr>
            <a:spLocks noGrp="1" noChangeArrowheads="1"/>
          </p:cNvSpPr>
          <p:nvPr>
            <p:ph type="body" idx="1"/>
          </p:nvPr>
        </p:nvSpPr>
        <p:spPr>
          <a:xfrm>
            <a:off x="488515" y="1524000"/>
            <a:ext cx="7302674" cy="4953000"/>
          </a:xfrm>
        </p:spPr>
        <p:txBody>
          <a:bodyPr>
            <a:normAutofit/>
          </a:bodyPr>
          <a:lstStyle/>
          <a:p>
            <a:pPr eaLnBrk="1" hangingPunct="1">
              <a:lnSpc>
                <a:spcPct val="90000"/>
              </a:lnSpc>
            </a:pPr>
            <a:r>
              <a:rPr lang="en-US" altLang="en-US" sz="3600" dirty="0">
                <a:latin typeface="Arial Black" panose="020B0A04020102020204" pitchFamily="34" charset="0"/>
              </a:rPr>
              <a:t>Black Hero-Leaders began to rally together Black Americans in order to fight oppression and for a country where all men were truly treated as equals.</a:t>
            </a:r>
          </a:p>
        </p:txBody>
      </p:sp>
      <p:pic>
        <p:nvPicPr>
          <p:cNvPr id="52228" name="Picture 4" descr="TMB Martin Luther K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92230" y="1524000"/>
            <a:ext cx="33909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29" name="TMB dream_resample.wav">
            <a:hlinkClick r:id="" action="ppaction://media"/>
          </p:cNvPr>
          <p:cNvPicPr>
            <a:picLocks noRot="1" noChangeAspect="1" noChangeArrowheads="1"/>
          </p:cNvPicPr>
          <p:nvPr>
            <a:audioFile r:link="rId1"/>
          </p:nvPr>
        </p:nvPicPr>
        <p:blipFill>
          <a:blip r:embed="rId4">
            <a:extLst>
              <a:ext uri="{28A0092B-C50C-407E-A947-70E740481C1C}">
                <a14:useLocalDpi xmlns:a14="http://schemas.microsoft.com/office/drawing/2010/main" val="0"/>
              </a:ext>
            </a:extLst>
          </a:blip>
          <a:srcRect/>
          <a:stretch>
            <a:fillRect/>
          </a:stretch>
        </p:blipFill>
        <p:spPr bwMode="auto">
          <a:xfrm>
            <a:off x="5867400" y="61722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3930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2229"/>
                                        </p:tgtEl>
                                        <p:attrNameLst>
                                          <p:attrName>style.visibility</p:attrName>
                                        </p:attrNameLst>
                                      </p:cBhvr>
                                      <p:to>
                                        <p:strVal val="visible"/>
                                      </p:to>
                                    </p:set>
                                  </p:childTnLst>
                                </p:cTn>
                              </p:par>
                            </p:childTnLst>
                          </p:cTn>
                        </p:par>
                        <p:par>
                          <p:cTn id="7" fill="hold" nodeType="afterGroup">
                            <p:stCondLst>
                              <p:cond delay="500"/>
                            </p:stCondLst>
                            <p:childTnLst>
                              <p:par>
                                <p:cTn id="8" presetID="1" presetClass="mediacall" presetSubtype="0" fill="hold" nodeType="afterEffect">
                                  <p:stCondLst>
                                    <p:cond delay="0"/>
                                  </p:stCondLst>
                                  <p:childTnLst>
                                    <p:cmd type="call" cmd="playFrom(0.0)">
                                      <p:cBhvr>
                                        <p:cTn id="9" dur="1" fill="hold"/>
                                        <p:tgtEl>
                                          <p:spTgt spid="52229"/>
                                        </p:tgtEl>
                                      </p:cBhvr>
                                    </p:cmd>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52227">
                                            <p:txEl>
                                              <p:pRg st="0" end="0"/>
                                            </p:txEl>
                                          </p:spTgt>
                                        </p:tgtEl>
                                        <p:attrNameLst>
                                          <p:attrName>style.visibility</p:attrName>
                                        </p:attrNameLst>
                                      </p:cBhvr>
                                      <p:to>
                                        <p:strVal val="visible"/>
                                      </p:to>
                                    </p:set>
                                    <p:anim calcmode="lin" valueType="num">
                                      <p:cBhvr additive="base">
                                        <p:cTn id="14" dur="5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22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52228"/>
                                        </p:tgtEl>
                                        <p:attrNameLst>
                                          <p:attrName>style.visibility</p:attrName>
                                        </p:attrNameLst>
                                      </p:cBhvr>
                                      <p:to>
                                        <p:strVal val="visible"/>
                                      </p:to>
                                    </p:set>
                                    <p:anim calcmode="lin" valueType="num">
                                      <p:cBhvr additive="base">
                                        <p:cTn id="20" dur="500" fill="hold"/>
                                        <p:tgtEl>
                                          <p:spTgt spid="52228"/>
                                        </p:tgtEl>
                                        <p:attrNameLst>
                                          <p:attrName>ppt_x</p:attrName>
                                        </p:attrNameLst>
                                      </p:cBhvr>
                                      <p:tavLst>
                                        <p:tav tm="0">
                                          <p:val>
                                            <p:strVal val="#ppt_x"/>
                                          </p:val>
                                        </p:tav>
                                        <p:tav tm="100000">
                                          <p:val>
                                            <p:strVal val="#ppt_x"/>
                                          </p:val>
                                        </p:tav>
                                      </p:tavLst>
                                    </p:anim>
                                    <p:anim calcmode="lin" valueType="num">
                                      <p:cBhvr additive="base">
                                        <p:cTn id="21" dur="500" fill="hold"/>
                                        <p:tgtEl>
                                          <p:spTgt spid="522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p:cTn id="22" fill="hold" display="0">
                  <p:stCondLst>
                    <p:cond delay="indefinite"/>
                  </p:stCondLst>
                  <p:endCondLst>
                    <p:cond evt="onNext" delay="0">
                      <p:tgtEl>
                        <p:sldTgt/>
                      </p:tgtEl>
                    </p:cond>
                    <p:cond evt="onPrev" delay="0">
                      <p:tgtEl>
                        <p:sldTgt/>
                      </p:tgtEl>
                    </p:cond>
                    <p:cond evt="onStopAudio" delay="0">
                      <p:tgtEl>
                        <p:sldTgt/>
                      </p:tgtEl>
                    </p:cond>
                  </p:endCondLst>
                </p:cTn>
                <p:tgtEl>
                  <p:spTgt spid="52229"/>
                </p:tgtEl>
              </p:cMediaNode>
            </p:audio>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2079"/>
            <a:ext cx="10515600" cy="799796"/>
          </a:xfrm>
        </p:spPr>
        <p:txBody>
          <a:bodyPr/>
          <a:lstStyle/>
          <a:p>
            <a:pPr algn="ctr"/>
            <a:r>
              <a:rPr lang="en-US" dirty="0" smtClean="0">
                <a:latin typeface="Arial Black" panose="020B0A04020102020204" pitchFamily="34" charset="0"/>
                <a:cs typeface="Aharoni" panose="02010803020104030203" pitchFamily="2" charset="-79"/>
              </a:rPr>
              <a:t>Next Steps…</a:t>
            </a:r>
            <a:endParaRPr lang="en-US" dirty="0">
              <a:latin typeface="Arial Black" panose="020B0A04020102020204" pitchFamily="34" charset="0"/>
              <a:cs typeface="Aharoni" panose="02010803020104030203" pitchFamily="2" charset="-79"/>
            </a:endParaRPr>
          </a:p>
        </p:txBody>
      </p:sp>
      <p:sp>
        <p:nvSpPr>
          <p:cNvPr id="3" name="Content Placeholder 2"/>
          <p:cNvSpPr>
            <a:spLocks noGrp="1"/>
          </p:cNvSpPr>
          <p:nvPr>
            <p:ph idx="1"/>
          </p:nvPr>
        </p:nvSpPr>
        <p:spPr>
          <a:xfrm>
            <a:off x="838200" y="901875"/>
            <a:ext cx="10515600" cy="4972834"/>
          </a:xfrm>
        </p:spPr>
        <p:txBody>
          <a:bodyPr>
            <a:normAutofit fontScale="92500" lnSpcReduction="10000"/>
          </a:bodyPr>
          <a:lstStyle/>
          <a:p>
            <a:r>
              <a:rPr lang="en-US" dirty="0" smtClean="0">
                <a:latin typeface="Arial Black" panose="020B0A04020102020204" pitchFamily="34" charset="0"/>
              </a:rPr>
              <a:t>Now go to the bottom of your document and look at the rubric there. It shows the score that I gave your paragraph. It also shows where you gained or </a:t>
            </a:r>
            <a:r>
              <a:rPr lang="en-US" dirty="0" err="1" smtClean="0">
                <a:latin typeface="Arial Black" panose="020B0A04020102020204" pitchFamily="34" charset="0"/>
              </a:rPr>
              <a:t>loat</a:t>
            </a:r>
            <a:r>
              <a:rPr lang="en-US" dirty="0" smtClean="0">
                <a:latin typeface="Arial Black" panose="020B0A04020102020204" pitchFamily="34" charset="0"/>
              </a:rPr>
              <a:t> points (highlighted in rubric).</a:t>
            </a:r>
          </a:p>
          <a:p>
            <a:r>
              <a:rPr lang="en-US" dirty="0" smtClean="0">
                <a:latin typeface="Arial Black" panose="020B0A04020102020204" pitchFamily="34" charset="0"/>
              </a:rPr>
              <a:t>Does the score you assessed match the one I gave? If not, try to determine why not. What did I notice that you didn’t?</a:t>
            </a:r>
          </a:p>
          <a:p>
            <a:r>
              <a:rPr lang="en-US" dirty="0" smtClean="0">
                <a:latin typeface="Arial Black" panose="020B0A04020102020204" pitchFamily="34" charset="0"/>
              </a:rPr>
              <a:t>Now that you have an even better idea of how these were scored, you SHOULD be able to make changes/corrections to yours, right?????</a:t>
            </a:r>
          </a:p>
          <a:p>
            <a:r>
              <a:rPr lang="en-US" dirty="0" smtClean="0">
                <a:latin typeface="Arial Black" panose="020B0A04020102020204" pitchFamily="34" charset="0"/>
              </a:rPr>
              <a:t>Now go back to your paragraph and make those changes and corrections. HIGHLIGHT ANY CHANGES YOU MAKE IN GREEN SO I WILL SEE IT CLEARLY!!!</a:t>
            </a:r>
          </a:p>
        </p:txBody>
      </p:sp>
    </p:spTree>
    <p:extLst>
      <p:ext uri="{BB962C8B-B14F-4D97-AF65-F5344CB8AC3E}">
        <p14:creationId xmlns:p14="http://schemas.microsoft.com/office/powerpoint/2010/main" val="2677902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4AC29-4097-427C-B294-D6BA092CE1AB}"/>
              </a:ext>
            </a:extLst>
          </p:cNvPr>
          <p:cNvSpPr>
            <a:spLocks noGrp="1"/>
          </p:cNvSpPr>
          <p:nvPr>
            <p:ph type="title"/>
          </p:nvPr>
        </p:nvSpPr>
        <p:spPr>
          <a:xfrm>
            <a:off x="838200" y="0"/>
            <a:ext cx="10515600" cy="749691"/>
          </a:xfrm>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a16="http://schemas.microsoft.com/office/drawing/2014/main" xmlns="" id="{F788D146-7D7D-4354-AF51-BD5ADF1936D5}"/>
              </a:ext>
            </a:extLst>
          </p:cNvPr>
          <p:cNvSpPr>
            <a:spLocks noGrp="1"/>
          </p:cNvSpPr>
          <p:nvPr>
            <p:ph idx="1"/>
          </p:nvPr>
        </p:nvSpPr>
        <p:spPr>
          <a:xfrm>
            <a:off x="838200" y="839244"/>
            <a:ext cx="10515600" cy="5774498"/>
          </a:xfrm>
        </p:spPr>
        <p:txBody>
          <a:bodyPr>
            <a:normAutofit fontScale="92500" lnSpcReduction="20000"/>
          </a:bodyPr>
          <a:lstStyle/>
          <a:p>
            <a:pPr marL="0" indent="0" algn="ctr">
              <a:buNone/>
            </a:pPr>
            <a:r>
              <a:rPr lang="en-US" sz="4000" dirty="0" smtClean="0">
                <a:latin typeface="Arial Black" panose="020B0A04020102020204" pitchFamily="34" charset="0"/>
              </a:rPr>
              <a:t>You have until FRIDAY to make changes/corrections to your Trial Analysis Paragraphs. </a:t>
            </a:r>
          </a:p>
          <a:p>
            <a:pPr marL="0" indent="0" algn="ctr">
              <a:buNone/>
            </a:pPr>
            <a:r>
              <a:rPr lang="en-US" sz="4000" dirty="0" smtClean="0">
                <a:latin typeface="Arial Black" panose="020B0A04020102020204" pitchFamily="34" charset="0"/>
              </a:rPr>
              <a:t>NO RESUBMITS WILL BE ACCEPTED AFTER FRIDAY!</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Read Chapter 28.</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Answer ALL questions for Chapter </a:t>
            </a:r>
          </a:p>
          <a:p>
            <a:pPr marL="0" indent="0" algn="ctr">
              <a:buNone/>
            </a:pPr>
            <a:r>
              <a:rPr lang="en-US" sz="4000" dirty="0" smtClean="0">
                <a:latin typeface="Arial Black" panose="020B0A04020102020204" pitchFamily="34" charset="0"/>
              </a:rPr>
              <a:t>24-28 in the Google Classroom Document “</a:t>
            </a:r>
            <a:r>
              <a:rPr lang="en-US" sz="4000" dirty="0" err="1" smtClean="0">
                <a:latin typeface="Arial Black" panose="020B0A04020102020204" pitchFamily="34" charset="0"/>
              </a:rPr>
              <a:t>TKaM</a:t>
            </a:r>
            <a:r>
              <a:rPr lang="en-US" sz="4000" dirty="0" smtClean="0">
                <a:latin typeface="Arial Black" panose="020B0A04020102020204" pitchFamily="34" charset="0"/>
              </a:rPr>
              <a:t> Chapters 24-31”</a:t>
            </a:r>
          </a:p>
          <a:p>
            <a:pPr marL="0" indent="0" algn="ctr">
              <a:buNone/>
            </a:pPr>
            <a:r>
              <a:rPr lang="en-US" sz="4000" dirty="0" smtClean="0">
                <a:latin typeface="Arial Black" panose="020B0A04020102020204" pitchFamily="34" charset="0"/>
              </a:rPr>
              <a:t>DUE MONDAY 3/4 by 7:00 a.m.</a:t>
            </a:r>
            <a:endParaRPr lang="en-US" sz="4000" dirty="0">
              <a:latin typeface="Arial Black" panose="020B0A04020102020204" pitchFamily="34" charset="0"/>
            </a:endParaRPr>
          </a:p>
          <a:p>
            <a:pPr marL="457200" lvl="1" indent="0" algn="ctr">
              <a:buNone/>
            </a:pPr>
            <a:endParaRPr lang="en-US" sz="4800" dirty="0" smtClean="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1742924587"/>
      </p:ext>
    </p:extLst>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942572" y="1228189"/>
            <a:ext cx="5074085" cy="3455906"/>
          </a:xfrm>
        </p:spPr>
        <p:txBody>
          <a:bodyPr>
            <a:normAutofit/>
          </a:bodyPr>
          <a:lstStyle/>
          <a:p>
            <a:pPr algn="ctr"/>
            <a:r>
              <a:rPr lang="en-US" b="1" dirty="0" smtClean="0">
                <a:latin typeface="Arial Black" panose="020B0A04020102020204" pitchFamily="34" charset="0"/>
              </a:rPr>
              <a:t>No Exit Ticket</a:t>
            </a:r>
            <a:endParaRPr lang="en-US" b="1"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2/27/19</a:t>
            </a:r>
            <a:endParaRPr lang="en-US" dirty="0">
              <a:latin typeface="Arial Black" panose="020B0A04020102020204" pitchFamily="34" charset="0"/>
            </a:endParaRPr>
          </a:p>
        </p:txBody>
      </p:sp>
    </p:spTree>
    <p:extLst>
      <p:ext uri="{BB962C8B-B14F-4D97-AF65-F5344CB8AC3E}">
        <p14:creationId xmlns:p14="http://schemas.microsoft.com/office/powerpoint/2010/main" val="903543621"/>
      </p:ext>
    </p:extLst>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Writing</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r>
              <a:rPr lang="en-US" dirty="0" smtClean="0">
                <a:latin typeface="Arial Black" panose="020B0A04020102020204" pitchFamily="34" charset="0"/>
              </a:rPr>
              <a:t>:</a:t>
            </a:r>
          </a:p>
          <a:p>
            <a:pPr marL="0" indent="0" algn="ctr">
              <a:buNone/>
            </a:pPr>
            <a:endParaRPr lang="en-US" dirty="0">
              <a:latin typeface="Arial Black" panose="020B0A04020102020204" pitchFamily="34" charset="0"/>
            </a:endParaRPr>
          </a:p>
          <a:p>
            <a:pPr marL="0" indent="0" algn="ctr">
              <a:buNone/>
            </a:pPr>
            <a:r>
              <a:rPr lang="en-US" sz="3600" dirty="0" smtClean="0">
                <a:latin typeface="Arial Black" panose="020B0A04020102020204" pitchFamily="34" charset="0"/>
              </a:rPr>
              <a:t>In 4 to 5 sentences, write a summary of the major events of </a:t>
            </a:r>
          </a:p>
          <a:p>
            <a:pPr marL="0" indent="0" algn="ctr">
              <a:buNone/>
            </a:pPr>
            <a:r>
              <a:rPr lang="en-US" sz="3600" dirty="0" smtClean="0">
                <a:latin typeface="Arial Black" panose="020B0A04020102020204" pitchFamily="34" charset="0"/>
              </a:rPr>
              <a:t>CHAPTER 28 </a:t>
            </a:r>
          </a:p>
          <a:p>
            <a:pPr marL="0" indent="0" algn="ctr">
              <a:buNone/>
            </a:pPr>
            <a:r>
              <a:rPr lang="en-US" sz="3600" dirty="0" smtClean="0">
                <a:latin typeface="Arial Black" panose="020B0A04020102020204" pitchFamily="34" charset="0"/>
              </a:rPr>
              <a:t>Which you should have read last night!</a:t>
            </a:r>
          </a:p>
          <a:p>
            <a:pPr marL="0" indent="0" algn="ctr">
              <a:buNone/>
            </a:pPr>
            <a:endParaRPr lang="en-US" sz="3600" dirty="0">
              <a:latin typeface="Arial Black" panose="020B0A04020102020204" pitchFamily="34" charset="0"/>
            </a:endParaRPr>
          </a:p>
          <a:p>
            <a:pPr marL="0" indent="0" algn="ctr">
              <a:buNone/>
            </a:pPr>
            <a:endParaRPr lang="en-US" sz="3600" dirty="0">
              <a:latin typeface="Arial Black" panose="020B0A04020102020204" pitchFamily="34" charset="0"/>
            </a:endParaRPr>
          </a:p>
          <a:p>
            <a:pPr marL="0" indent="0" algn="ctr">
              <a:buNone/>
            </a:pPr>
            <a:endParaRPr lang="en-US" sz="2200" dirty="0" smtClean="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2/28/19</a:t>
            </a:r>
            <a:endParaRPr lang="en-US" dirty="0">
              <a:latin typeface="Arial Black" panose="020B0A04020102020204" pitchFamily="34" charset="0"/>
            </a:endParaRPr>
          </a:p>
        </p:txBody>
      </p:sp>
    </p:spTree>
    <p:extLst>
      <p:ext uri="{BB962C8B-B14F-4D97-AF65-F5344CB8AC3E}">
        <p14:creationId xmlns:p14="http://schemas.microsoft.com/office/powerpoint/2010/main" val="3867621701"/>
      </p:ext>
    </p:extLst>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434780684"/>
      </p:ext>
    </p:extLst>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4AC29-4097-427C-B294-D6BA092CE1AB}"/>
              </a:ext>
            </a:extLst>
          </p:cNvPr>
          <p:cNvSpPr>
            <a:spLocks noGrp="1"/>
          </p:cNvSpPr>
          <p:nvPr>
            <p:ph type="title"/>
          </p:nvPr>
        </p:nvSpPr>
        <p:spPr>
          <a:xfrm>
            <a:off x="838200" y="0"/>
            <a:ext cx="10515600" cy="749691"/>
          </a:xfrm>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a16="http://schemas.microsoft.com/office/drawing/2014/main" xmlns="" id="{F788D146-7D7D-4354-AF51-BD5ADF1936D5}"/>
              </a:ext>
            </a:extLst>
          </p:cNvPr>
          <p:cNvSpPr>
            <a:spLocks noGrp="1"/>
          </p:cNvSpPr>
          <p:nvPr>
            <p:ph idx="1"/>
          </p:nvPr>
        </p:nvSpPr>
        <p:spPr>
          <a:xfrm>
            <a:off x="838200" y="839244"/>
            <a:ext cx="10515600" cy="5774498"/>
          </a:xfrm>
        </p:spPr>
        <p:txBody>
          <a:bodyPr>
            <a:normAutofit fontScale="92500" lnSpcReduction="20000"/>
          </a:bodyPr>
          <a:lstStyle/>
          <a:p>
            <a:pPr marL="0" indent="0" algn="ctr">
              <a:buNone/>
            </a:pPr>
            <a:r>
              <a:rPr lang="en-US" sz="4000" dirty="0" smtClean="0">
                <a:latin typeface="Arial Black" panose="020B0A04020102020204" pitchFamily="34" charset="0"/>
              </a:rPr>
              <a:t>You have until TOMORROW to make changes/corrections to your Trial Analysis Paragraphs. </a:t>
            </a:r>
          </a:p>
          <a:p>
            <a:pPr marL="0" indent="0" algn="ctr">
              <a:buNone/>
            </a:pPr>
            <a:r>
              <a:rPr lang="en-US" sz="4000" dirty="0" smtClean="0">
                <a:latin typeface="Arial Black" panose="020B0A04020102020204" pitchFamily="34" charset="0"/>
              </a:rPr>
              <a:t>NO RESUBMITS WILL BE ACCEPTED AFTER TOMORROW!</a:t>
            </a: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Answer ALL questions for Chapter </a:t>
            </a:r>
          </a:p>
          <a:p>
            <a:pPr marL="0" indent="0" algn="ctr">
              <a:buNone/>
            </a:pPr>
            <a:r>
              <a:rPr lang="en-US" sz="4000" dirty="0" smtClean="0">
                <a:latin typeface="Arial Black" panose="020B0A04020102020204" pitchFamily="34" charset="0"/>
              </a:rPr>
              <a:t>24-31 in the Google Classroom Document “</a:t>
            </a:r>
            <a:r>
              <a:rPr lang="en-US" sz="4000" dirty="0" err="1" smtClean="0">
                <a:latin typeface="Arial Black" panose="020B0A04020102020204" pitchFamily="34" charset="0"/>
              </a:rPr>
              <a:t>TKaM</a:t>
            </a:r>
            <a:r>
              <a:rPr lang="en-US" sz="4000" dirty="0" smtClean="0">
                <a:latin typeface="Arial Black" panose="020B0A04020102020204" pitchFamily="34" charset="0"/>
              </a:rPr>
              <a:t> Chapters 24-31”</a:t>
            </a:r>
          </a:p>
          <a:p>
            <a:pPr marL="0" indent="0" algn="ctr">
              <a:buNone/>
            </a:pPr>
            <a:r>
              <a:rPr lang="en-US" sz="4000" dirty="0" smtClean="0">
                <a:latin typeface="Arial Black" panose="020B0A04020102020204" pitchFamily="34" charset="0"/>
              </a:rPr>
              <a:t>DUE MONDAY 3/4 by 7:00 a.m.</a:t>
            </a:r>
            <a:endParaRPr lang="en-US" sz="4000" dirty="0">
              <a:latin typeface="Arial Black" panose="020B0A04020102020204" pitchFamily="34" charset="0"/>
            </a:endParaRPr>
          </a:p>
          <a:p>
            <a:pPr marL="457200" lvl="1" indent="0" algn="ctr">
              <a:buNone/>
            </a:pPr>
            <a:endParaRPr lang="en-US" sz="4800" dirty="0" smtClean="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3570655920"/>
      </p:ext>
    </p:extLst>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Who killed Bob </a:t>
            </a:r>
            <a:r>
              <a:rPr lang="en-US" sz="3200" dirty="0" err="1" smtClean="0">
                <a:latin typeface="Arial Black" panose="020B0A04020102020204" pitchFamily="34" charset="0"/>
              </a:rPr>
              <a:t>Ewell</a:t>
            </a:r>
            <a:r>
              <a:rPr lang="en-US" sz="3200" dirty="0" smtClean="0">
                <a:latin typeface="Arial Black" panose="020B0A04020102020204" pitchFamily="34" charset="0"/>
              </a:rPr>
              <a:t>?</a:t>
            </a:r>
          </a:p>
          <a:p>
            <a:pPr marL="0" indent="0" algn="ctr">
              <a:buNone/>
            </a:pPr>
            <a:r>
              <a:rPr lang="en-US" sz="3200" dirty="0" smtClean="0">
                <a:latin typeface="Arial Black" panose="020B0A04020102020204" pitchFamily="34" charset="0"/>
              </a:rPr>
              <a:t>Why did Sheriff Tate want to lie about it?</a:t>
            </a:r>
          </a:p>
          <a:p>
            <a:pPr marL="0" indent="0" algn="ctr">
              <a:buNone/>
            </a:pPr>
            <a:r>
              <a:rPr lang="en-US" sz="3200" dirty="0" smtClean="0">
                <a:latin typeface="Arial Black" panose="020B0A04020102020204" pitchFamily="34" charset="0"/>
              </a:rPr>
              <a:t>Who was he protecting?</a:t>
            </a:r>
          </a:p>
          <a:p>
            <a:pPr marL="0" indent="0" algn="ctr">
              <a:buNone/>
            </a:pPr>
            <a:r>
              <a:rPr lang="en-US" sz="3200" smtClean="0">
                <a:latin typeface="Arial Black" panose="020B0A04020102020204" pitchFamily="34" charset="0"/>
              </a:rPr>
              <a:t>From what?</a:t>
            </a:r>
            <a:endParaRPr lang="en-US" sz="3200" dirty="0">
              <a:latin typeface="Arial Black" panose="020B0A04020102020204" pitchFamily="34" charset="0"/>
            </a:endParaRPr>
          </a:p>
          <a:p>
            <a:pPr marL="0" indent="0" algn="ctr">
              <a:buNone/>
            </a:pPr>
            <a:endParaRPr lang="en-US" sz="3200" dirty="0" smtClean="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2/28/19</a:t>
            </a:r>
            <a:endParaRPr lang="en-US" dirty="0">
              <a:latin typeface="Arial Black" panose="020B0A04020102020204" pitchFamily="34" charset="0"/>
            </a:endParaRPr>
          </a:p>
        </p:txBody>
      </p:sp>
    </p:spTree>
    <p:extLst>
      <p:ext uri="{BB962C8B-B14F-4D97-AF65-F5344CB8AC3E}">
        <p14:creationId xmlns:p14="http://schemas.microsoft.com/office/powerpoint/2010/main" val="2889022394"/>
      </p:ext>
    </p:extLst>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2726" y="2522404"/>
            <a:ext cx="10515600" cy="812322"/>
          </a:xfrm>
        </p:spPr>
        <p:txBody>
          <a:bodyPr>
            <a:normAutofit fontScale="90000"/>
          </a:bodyPr>
          <a:lstStyle/>
          <a:p>
            <a:pPr algn="ctr"/>
            <a:r>
              <a:rPr lang="en-US" b="1" dirty="0" smtClean="0">
                <a:latin typeface="Arial Black" panose="020B0A04020102020204" pitchFamily="34" charset="0"/>
              </a:rPr>
              <a:t>No Start-Up Today</a:t>
            </a:r>
            <a:br>
              <a:rPr lang="en-US" b="1" dirty="0" smtClean="0">
                <a:latin typeface="Arial Black" panose="020B0A04020102020204" pitchFamily="34" charset="0"/>
              </a:rPr>
            </a:br>
            <a:r>
              <a:rPr lang="en-US" b="1" dirty="0">
                <a:latin typeface="Arial Black" panose="020B0A04020102020204" pitchFamily="34" charset="0"/>
              </a:rPr>
              <a:t/>
            </a:r>
            <a:br>
              <a:rPr lang="en-US" b="1" dirty="0">
                <a:latin typeface="Arial Black" panose="020B0A04020102020204" pitchFamily="34" charset="0"/>
              </a:rPr>
            </a:br>
            <a:r>
              <a:rPr lang="en-US" b="1" dirty="0" smtClean="0">
                <a:latin typeface="Arial Black" panose="020B0A04020102020204" pitchFamily="34" charset="0"/>
              </a:rPr>
              <a:t/>
            </a:r>
            <a:br>
              <a:rPr lang="en-US" b="1" dirty="0" smtClean="0">
                <a:latin typeface="Arial Black" panose="020B0A04020102020204" pitchFamily="34" charset="0"/>
              </a:rPr>
            </a:br>
            <a:r>
              <a:rPr lang="en-US" b="1" dirty="0" smtClean="0">
                <a:latin typeface="Arial Black" panose="020B0A04020102020204" pitchFamily="34" charset="0"/>
              </a:rPr>
              <a:t>It is a QUIZ DAY!</a:t>
            </a:r>
            <a:br>
              <a:rPr lang="en-US" b="1" dirty="0" smtClean="0">
                <a:latin typeface="Arial Black" panose="020B0A04020102020204" pitchFamily="34" charset="0"/>
              </a:rPr>
            </a:br>
            <a:r>
              <a:rPr lang="en-US" b="1" dirty="0">
                <a:latin typeface="Arial Black" panose="020B0A04020102020204" pitchFamily="34" charset="0"/>
              </a:rPr>
              <a:t/>
            </a:r>
            <a:br>
              <a:rPr lang="en-US" b="1" dirty="0">
                <a:latin typeface="Arial Black" panose="020B0A04020102020204" pitchFamily="34" charset="0"/>
              </a:rPr>
            </a:br>
            <a:r>
              <a:rPr lang="en-US" b="1" dirty="0">
                <a:latin typeface="Arial Black" panose="020B0A04020102020204" pitchFamily="34" charset="0"/>
              </a:rPr>
              <a:t/>
            </a:r>
            <a:br>
              <a:rPr lang="en-US" b="1" dirty="0">
                <a:latin typeface="Arial Black" panose="020B0A04020102020204" pitchFamily="34" charset="0"/>
              </a:rPr>
            </a:br>
            <a:endParaRPr lang="en-US" b="1" dirty="0">
              <a:latin typeface="Arial Black" panose="020B0A04020102020204" pitchFamily="34" charset="0"/>
            </a:endParaRPr>
          </a:p>
        </p:txBody>
      </p:sp>
      <p:sp>
        <p:nvSpPr>
          <p:cNvPr id="9" name="TextBox 8"/>
          <p:cNvSpPr txBox="1"/>
          <p:nvPr/>
        </p:nvSpPr>
        <p:spPr>
          <a:xfrm>
            <a:off x="10095978" y="423032"/>
            <a:ext cx="928459" cy="369332"/>
          </a:xfrm>
          <a:prstGeom prst="rect">
            <a:avLst/>
          </a:prstGeom>
          <a:noFill/>
        </p:spPr>
        <p:txBody>
          <a:bodyPr wrap="none" rtlCol="0">
            <a:spAutoFit/>
          </a:bodyPr>
          <a:lstStyle/>
          <a:p>
            <a:r>
              <a:rPr lang="en-US" dirty="0">
                <a:latin typeface="Arial Black" panose="020B0A04020102020204" pitchFamily="34" charset="0"/>
              </a:rPr>
              <a:t>3</a:t>
            </a:r>
            <a:r>
              <a:rPr lang="en-US" dirty="0" smtClean="0">
                <a:latin typeface="Arial Black" panose="020B0A04020102020204" pitchFamily="34" charset="0"/>
              </a:rPr>
              <a:t>/1/19</a:t>
            </a:r>
            <a:endParaRPr lang="en-US" dirty="0">
              <a:latin typeface="Arial Black" panose="020B0A04020102020204" pitchFamily="34" charset="0"/>
            </a:endParaRPr>
          </a:p>
        </p:txBody>
      </p:sp>
    </p:spTree>
    <p:extLst>
      <p:ext uri="{BB962C8B-B14F-4D97-AF65-F5344CB8AC3E}">
        <p14:creationId xmlns:p14="http://schemas.microsoft.com/office/powerpoint/2010/main" val="1012160700"/>
      </p:ext>
    </p:extLst>
  </p:cSld>
  <p:clrMapOvr>
    <a:masterClrMapping/>
  </p:clrMapOvr>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4AC29-4097-427C-B294-D6BA092CE1AB}"/>
              </a:ext>
            </a:extLst>
          </p:cNvPr>
          <p:cNvSpPr>
            <a:spLocks noGrp="1"/>
          </p:cNvSpPr>
          <p:nvPr>
            <p:ph type="title"/>
          </p:nvPr>
        </p:nvSpPr>
        <p:spPr>
          <a:xfrm>
            <a:off x="838200" y="0"/>
            <a:ext cx="10515600" cy="749691"/>
          </a:xfrm>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a16="http://schemas.microsoft.com/office/drawing/2014/main" xmlns="" id="{F788D146-7D7D-4354-AF51-BD5ADF1936D5}"/>
              </a:ext>
            </a:extLst>
          </p:cNvPr>
          <p:cNvSpPr>
            <a:spLocks noGrp="1"/>
          </p:cNvSpPr>
          <p:nvPr>
            <p:ph idx="1"/>
          </p:nvPr>
        </p:nvSpPr>
        <p:spPr>
          <a:xfrm>
            <a:off x="838200" y="839244"/>
            <a:ext cx="10515600" cy="5774498"/>
          </a:xfrm>
        </p:spPr>
        <p:txBody>
          <a:bodyPr>
            <a:normAutofit/>
          </a:bodyPr>
          <a:lstStyle/>
          <a:p>
            <a:pPr marL="0" indent="0" algn="ctr">
              <a:buNone/>
            </a:pPr>
            <a:r>
              <a:rPr lang="en-US" sz="4000" dirty="0" smtClean="0">
                <a:latin typeface="Arial Black" panose="020B0A04020102020204" pitchFamily="34" charset="0"/>
              </a:rPr>
              <a:t>Answer ALL questions for Chapter </a:t>
            </a:r>
          </a:p>
          <a:p>
            <a:pPr marL="0" indent="0" algn="ctr">
              <a:buNone/>
            </a:pPr>
            <a:r>
              <a:rPr lang="en-US" sz="4000" dirty="0" smtClean="0">
                <a:latin typeface="Arial Black" panose="020B0A04020102020204" pitchFamily="34" charset="0"/>
              </a:rPr>
              <a:t>24-31 in the Google Classroom Document “</a:t>
            </a:r>
            <a:r>
              <a:rPr lang="en-US" sz="4000" dirty="0" err="1" smtClean="0">
                <a:latin typeface="Arial Black" panose="020B0A04020102020204" pitchFamily="34" charset="0"/>
              </a:rPr>
              <a:t>TKaM</a:t>
            </a:r>
            <a:r>
              <a:rPr lang="en-US" sz="4000" dirty="0" smtClean="0">
                <a:latin typeface="Arial Black" panose="020B0A04020102020204" pitchFamily="34" charset="0"/>
              </a:rPr>
              <a:t> Chapters 24-31”</a:t>
            </a:r>
          </a:p>
          <a:p>
            <a:pPr marL="0" indent="0" algn="ctr">
              <a:buNone/>
            </a:pPr>
            <a:r>
              <a:rPr lang="en-US" sz="4000" dirty="0" smtClean="0">
                <a:latin typeface="Arial Black" panose="020B0A04020102020204" pitchFamily="34" charset="0"/>
              </a:rPr>
              <a:t>DUE MONDAY 3/4 by 7:00 a.m.</a:t>
            </a:r>
            <a:endParaRPr lang="en-US" sz="4000" dirty="0">
              <a:latin typeface="Arial Black" panose="020B0A04020102020204" pitchFamily="34" charset="0"/>
            </a:endParaRPr>
          </a:p>
          <a:p>
            <a:pPr marL="457200" lvl="1" indent="0" algn="ctr">
              <a:buNone/>
            </a:pPr>
            <a:endParaRPr lang="en-US" sz="4800" dirty="0" smtClean="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1942116081"/>
      </p:ext>
    </p:extLst>
  </p:cSld>
  <p:clrMapOvr>
    <a:masterClrMapping/>
  </p:clrMapOvr>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2726" y="2522404"/>
            <a:ext cx="10515600" cy="812322"/>
          </a:xfrm>
        </p:spPr>
        <p:txBody>
          <a:bodyPr>
            <a:normAutofit fontScale="90000"/>
          </a:bodyPr>
          <a:lstStyle/>
          <a:p>
            <a:pPr algn="ctr"/>
            <a:r>
              <a:rPr lang="en-US" b="1" dirty="0" smtClean="0">
                <a:latin typeface="Arial Black" panose="020B0A04020102020204" pitchFamily="34" charset="0"/>
              </a:rPr>
              <a:t>No Start-Up Today</a:t>
            </a:r>
            <a:br>
              <a:rPr lang="en-US" b="1" dirty="0" smtClean="0">
                <a:latin typeface="Arial Black" panose="020B0A04020102020204" pitchFamily="34" charset="0"/>
              </a:rPr>
            </a:br>
            <a:r>
              <a:rPr lang="en-US" b="1" dirty="0">
                <a:latin typeface="Arial Black" panose="020B0A04020102020204" pitchFamily="34" charset="0"/>
              </a:rPr>
              <a:t/>
            </a:r>
            <a:br>
              <a:rPr lang="en-US" b="1" dirty="0">
                <a:latin typeface="Arial Black" panose="020B0A04020102020204" pitchFamily="34" charset="0"/>
              </a:rPr>
            </a:br>
            <a:r>
              <a:rPr lang="en-US" b="1" dirty="0" smtClean="0">
                <a:latin typeface="Arial Black" panose="020B0A04020102020204" pitchFamily="34" charset="0"/>
              </a:rPr>
              <a:t/>
            </a:r>
            <a:br>
              <a:rPr lang="en-US" b="1" dirty="0" smtClean="0">
                <a:latin typeface="Arial Black" panose="020B0A04020102020204" pitchFamily="34" charset="0"/>
              </a:rPr>
            </a:br>
            <a:r>
              <a:rPr lang="en-US" b="1" dirty="0" smtClean="0">
                <a:latin typeface="Arial Black" panose="020B0A04020102020204" pitchFamily="34" charset="0"/>
              </a:rPr>
              <a:t>It is a QUIZ DAY!</a:t>
            </a:r>
            <a:br>
              <a:rPr lang="en-US" b="1" dirty="0" smtClean="0">
                <a:latin typeface="Arial Black" panose="020B0A04020102020204" pitchFamily="34" charset="0"/>
              </a:rPr>
            </a:br>
            <a:r>
              <a:rPr lang="en-US" b="1" dirty="0">
                <a:latin typeface="Arial Black" panose="020B0A04020102020204" pitchFamily="34" charset="0"/>
              </a:rPr>
              <a:t/>
            </a:r>
            <a:br>
              <a:rPr lang="en-US" b="1" dirty="0">
                <a:latin typeface="Arial Black" panose="020B0A04020102020204" pitchFamily="34" charset="0"/>
              </a:rPr>
            </a:br>
            <a:r>
              <a:rPr lang="en-US" b="1" dirty="0">
                <a:latin typeface="Arial Black" panose="020B0A04020102020204" pitchFamily="34" charset="0"/>
              </a:rPr>
              <a:t/>
            </a:r>
            <a:br>
              <a:rPr lang="en-US" b="1" dirty="0">
                <a:latin typeface="Arial Black" panose="020B0A04020102020204" pitchFamily="34" charset="0"/>
              </a:rPr>
            </a:br>
            <a:endParaRPr lang="en-US" b="1" dirty="0">
              <a:latin typeface="Arial Black" panose="020B0A04020102020204" pitchFamily="34" charset="0"/>
            </a:endParaRPr>
          </a:p>
        </p:txBody>
      </p:sp>
      <p:sp>
        <p:nvSpPr>
          <p:cNvPr id="9" name="TextBox 8"/>
          <p:cNvSpPr txBox="1"/>
          <p:nvPr/>
        </p:nvSpPr>
        <p:spPr>
          <a:xfrm>
            <a:off x="10095978" y="423032"/>
            <a:ext cx="928459" cy="369332"/>
          </a:xfrm>
          <a:prstGeom prst="rect">
            <a:avLst/>
          </a:prstGeom>
          <a:noFill/>
        </p:spPr>
        <p:txBody>
          <a:bodyPr wrap="none" rtlCol="0">
            <a:spAutoFit/>
          </a:bodyPr>
          <a:lstStyle/>
          <a:p>
            <a:r>
              <a:rPr lang="en-US" dirty="0" smtClean="0">
                <a:latin typeface="Arial Black" panose="020B0A04020102020204" pitchFamily="34" charset="0"/>
              </a:rPr>
              <a:t>3/4/19</a:t>
            </a:r>
            <a:endParaRPr lang="en-US" dirty="0">
              <a:latin typeface="Arial Black" panose="020B0A04020102020204" pitchFamily="34" charset="0"/>
            </a:endParaRPr>
          </a:p>
        </p:txBody>
      </p:sp>
    </p:spTree>
    <p:extLst>
      <p:ext uri="{BB962C8B-B14F-4D97-AF65-F5344CB8AC3E}">
        <p14:creationId xmlns:p14="http://schemas.microsoft.com/office/powerpoint/2010/main" val="137018167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2362200" y="228600"/>
            <a:ext cx="7772400" cy="1143000"/>
          </a:xfrm>
        </p:spPr>
        <p:txBody>
          <a:bodyPr/>
          <a:lstStyle/>
          <a:p>
            <a:pPr algn="ctr" eaLnBrk="1" hangingPunct="1">
              <a:defRPr/>
            </a:pPr>
            <a:r>
              <a:rPr lang="en-US" sz="6000" b="1" dirty="0">
                <a:latin typeface="Arial Black" panose="020B0A04020102020204" pitchFamily="34" charset="0"/>
              </a:rPr>
              <a:t>Desegregation</a:t>
            </a:r>
          </a:p>
        </p:txBody>
      </p:sp>
      <p:sp>
        <p:nvSpPr>
          <p:cNvPr id="55299" name="Rectangle 3"/>
          <p:cNvSpPr>
            <a:spLocks noGrp="1" noChangeArrowheads="1"/>
          </p:cNvSpPr>
          <p:nvPr>
            <p:ph type="body" idx="1"/>
          </p:nvPr>
        </p:nvSpPr>
        <p:spPr>
          <a:xfrm>
            <a:off x="288099" y="1524000"/>
            <a:ext cx="7991605" cy="4876800"/>
          </a:xfrm>
        </p:spPr>
        <p:txBody>
          <a:bodyPr>
            <a:normAutofit/>
          </a:bodyPr>
          <a:lstStyle/>
          <a:p>
            <a:pPr eaLnBrk="1" hangingPunct="1">
              <a:lnSpc>
                <a:spcPct val="90000"/>
              </a:lnSpc>
            </a:pPr>
            <a:r>
              <a:rPr lang="en-US" altLang="en-US" sz="2600" dirty="0">
                <a:latin typeface="Arial Black" panose="020B0A04020102020204" pitchFamily="34" charset="0"/>
              </a:rPr>
              <a:t>A national and international call for desegregation of the South rang out and Blacks and Whites all over the country started putting pressure on governments to amend the segregation laws.</a:t>
            </a:r>
          </a:p>
          <a:p>
            <a:pPr eaLnBrk="1" hangingPunct="1">
              <a:lnSpc>
                <a:spcPct val="90000"/>
              </a:lnSpc>
            </a:pPr>
            <a:r>
              <a:rPr lang="en-US" altLang="en-US" sz="2600" dirty="0">
                <a:latin typeface="Arial Black" panose="020B0A04020102020204" pitchFamily="34" charset="0"/>
              </a:rPr>
              <a:t>Those individuals, both Black and White, who fought for Civil Rights were under constant attack from White Supremacists who were unwilling to accept Black Americans as equals</a:t>
            </a:r>
          </a:p>
          <a:p>
            <a:pPr eaLnBrk="1" hangingPunct="1">
              <a:lnSpc>
                <a:spcPct val="90000"/>
              </a:lnSpc>
            </a:pPr>
            <a:r>
              <a:rPr lang="en-US" altLang="en-US" sz="2600" dirty="0">
                <a:latin typeface="Arial Black" panose="020B0A04020102020204" pitchFamily="34" charset="0"/>
              </a:rPr>
              <a:t>Many freedom-fighters died for their efforts  </a:t>
            </a:r>
          </a:p>
        </p:txBody>
      </p:sp>
      <p:pic>
        <p:nvPicPr>
          <p:cNvPr id="55300" name="Picture 4" descr="TMB bus burn1961_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13788" y="1379537"/>
            <a:ext cx="3352800" cy="2582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01" name="Picture 5" descr="TMB Little R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7413" y="4165948"/>
            <a:ext cx="3559175" cy="243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8853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anim calcmode="lin" valueType="num">
                                      <p:cBhvr additive="base">
                                        <p:cTn id="7"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52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5299">
                                            <p:txEl>
                                              <p:pRg st="1" end="1"/>
                                            </p:txEl>
                                          </p:spTgt>
                                        </p:tgtEl>
                                        <p:attrNameLst>
                                          <p:attrName>style.visibility</p:attrName>
                                        </p:attrNameLst>
                                      </p:cBhvr>
                                      <p:to>
                                        <p:strVal val="visible"/>
                                      </p:to>
                                    </p:set>
                                    <p:anim calcmode="lin" valueType="num">
                                      <p:cBhvr additive="base">
                                        <p:cTn id="13" dur="500" fill="hold"/>
                                        <p:tgtEl>
                                          <p:spTgt spid="552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52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5299">
                                            <p:txEl>
                                              <p:pRg st="2" end="2"/>
                                            </p:txEl>
                                          </p:spTgt>
                                        </p:tgtEl>
                                        <p:attrNameLst>
                                          <p:attrName>style.visibility</p:attrName>
                                        </p:attrNameLst>
                                      </p:cBhvr>
                                      <p:to>
                                        <p:strVal val="visible"/>
                                      </p:to>
                                    </p:set>
                                    <p:anim calcmode="lin" valueType="num">
                                      <p:cBhvr additive="base">
                                        <p:cTn id="19" dur="500" fill="hold"/>
                                        <p:tgtEl>
                                          <p:spTgt spid="5529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529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5300"/>
                                        </p:tgtEl>
                                        <p:attrNameLst>
                                          <p:attrName>style.visibility</p:attrName>
                                        </p:attrNameLst>
                                      </p:cBhvr>
                                      <p:to>
                                        <p:strVal val="visible"/>
                                      </p:to>
                                    </p:set>
                                    <p:anim calcmode="lin" valueType="num">
                                      <p:cBhvr additive="base">
                                        <p:cTn id="25" dur="500" fill="hold"/>
                                        <p:tgtEl>
                                          <p:spTgt spid="55300"/>
                                        </p:tgtEl>
                                        <p:attrNameLst>
                                          <p:attrName>ppt_x</p:attrName>
                                        </p:attrNameLst>
                                      </p:cBhvr>
                                      <p:tavLst>
                                        <p:tav tm="0">
                                          <p:val>
                                            <p:strVal val="#ppt_x"/>
                                          </p:val>
                                        </p:tav>
                                        <p:tav tm="100000">
                                          <p:val>
                                            <p:strVal val="#ppt_x"/>
                                          </p:val>
                                        </p:tav>
                                      </p:tavLst>
                                    </p:anim>
                                    <p:anim calcmode="lin" valueType="num">
                                      <p:cBhvr additive="base">
                                        <p:cTn id="26" dur="500" fill="hold"/>
                                        <p:tgtEl>
                                          <p:spTgt spid="5530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5301"/>
                                        </p:tgtEl>
                                        <p:attrNameLst>
                                          <p:attrName>style.visibility</p:attrName>
                                        </p:attrNameLst>
                                      </p:cBhvr>
                                      <p:to>
                                        <p:strVal val="visible"/>
                                      </p:to>
                                    </p:set>
                                    <p:anim calcmode="lin" valueType="num">
                                      <p:cBhvr additive="base">
                                        <p:cTn id="29" dur="500" fill="hold"/>
                                        <p:tgtEl>
                                          <p:spTgt spid="55301"/>
                                        </p:tgtEl>
                                        <p:attrNameLst>
                                          <p:attrName>ppt_x</p:attrName>
                                        </p:attrNameLst>
                                      </p:cBhvr>
                                      <p:tavLst>
                                        <p:tav tm="0">
                                          <p:val>
                                            <p:strVal val="#ppt_x"/>
                                          </p:val>
                                        </p:tav>
                                        <p:tav tm="100000">
                                          <p:val>
                                            <p:strVal val="#ppt_x"/>
                                          </p:val>
                                        </p:tav>
                                      </p:tavLst>
                                    </p:anim>
                                    <p:anim calcmode="lin" valueType="num">
                                      <p:cBhvr additive="base">
                                        <p:cTn id="30" dur="500" fill="hold"/>
                                        <p:tgtEl>
                                          <p:spTgt spid="5530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2726" y="2522404"/>
            <a:ext cx="10515600" cy="812322"/>
          </a:xfrm>
        </p:spPr>
        <p:txBody>
          <a:bodyPr>
            <a:normAutofit fontScale="90000"/>
          </a:bodyPr>
          <a:lstStyle/>
          <a:p>
            <a:pPr algn="ctr"/>
            <a:r>
              <a:rPr lang="en-US" b="1" dirty="0" smtClean="0">
                <a:latin typeface="Arial Black" panose="020B0A04020102020204" pitchFamily="34" charset="0"/>
              </a:rPr>
              <a:t>No Start-Up Today</a:t>
            </a:r>
            <a:br>
              <a:rPr lang="en-US" b="1" dirty="0" smtClean="0">
                <a:latin typeface="Arial Black" panose="020B0A04020102020204" pitchFamily="34" charset="0"/>
              </a:rPr>
            </a:br>
            <a:r>
              <a:rPr lang="en-US" b="1" dirty="0">
                <a:latin typeface="Arial Black" panose="020B0A04020102020204" pitchFamily="34" charset="0"/>
              </a:rPr>
              <a:t/>
            </a:r>
            <a:br>
              <a:rPr lang="en-US" b="1" dirty="0">
                <a:latin typeface="Arial Black" panose="020B0A04020102020204" pitchFamily="34" charset="0"/>
              </a:rPr>
            </a:br>
            <a:r>
              <a:rPr lang="en-US" b="1" smtClean="0">
                <a:latin typeface="Arial Black" panose="020B0A04020102020204" pitchFamily="34" charset="0"/>
              </a:rPr>
              <a:t/>
            </a:r>
            <a:br>
              <a:rPr lang="en-US" b="1" smtClean="0">
                <a:latin typeface="Arial Black" panose="020B0A04020102020204" pitchFamily="34" charset="0"/>
              </a:rPr>
            </a:br>
            <a:r>
              <a:rPr lang="en-US" b="1" dirty="0">
                <a:latin typeface="Arial Black" panose="020B0A04020102020204" pitchFamily="34" charset="0"/>
              </a:rPr>
              <a:t/>
            </a:r>
            <a:br>
              <a:rPr lang="en-US" b="1" dirty="0">
                <a:latin typeface="Arial Black" panose="020B0A04020102020204" pitchFamily="34" charset="0"/>
              </a:rPr>
            </a:br>
            <a:endParaRPr lang="en-US" b="1" dirty="0">
              <a:latin typeface="Arial Black" panose="020B0A04020102020204" pitchFamily="34" charset="0"/>
            </a:endParaRPr>
          </a:p>
        </p:txBody>
      </p:sp>
      <p:sp>
        <p:nvSpPr>
          <p:cNvPr id="9" name="TextBox 8"/>
          <p:cNvSpPr txBox="1"/>
          <p:nvPr/>
        </p:nvSpPr>
        <p:spPr>
          <a:xfrm>
            <a:off x="10095978" y="423032"/>
            <a:ext cx="928459" cy="369332"/>
          </a:xfrm>
          <a:prstGeom prst="rect">
            <a:avLst/>
          </a:prstGeom>
          <a:noFill/>
        </p:spPr>
        <p:txBody>
          <a:bodyPr wrap="none" rtlCol="0">
            <a:spAutoFit/>
          </a:bodyPr>
          <a:lstStyle/>
          <a:p>
            <a:r>
              <a:rPr lang="en-US" dirty="0" smtClean="0">
                <a:latin typeface="Arial Black" panose="020B0A04020102020204" pitchFamily="34" charset="0"/>
              </a:rPr>
              <a:t>3/5/19</a:t>
            </a:r>
            <a:endParaRPr lang="en-US" dirty="0">
              <a:latin typeface="Arial Black" panose="020B0A04020102020204" pitchFamily="34" charset="0"/>
            </a:endParaRPr>
          </a:p>
        </p:txBody>
      </p:sp>
    </p:spTree>
    <p:extLst>
      <p:ext uri="{BB962C8B-B14F-4D97-AF65-F5344CB8AC3E}">
        <p14:creationId xmlns:p14="http://schemas.microsoft.com/office/powerpoint/2010/main" val="4262950042"/>
      </p:ext>
    </p:extLst>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Discussion</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I</a:t>
            </a:r>
            <a:r>
              <a:rPr lang="en-US" dirty="0" smtClean="0">
                <a:latin typeface="Arial Black" panose="020B0A04020102020204" pitchFamily="34" charset="0"/>
              </a:rPr>
              <a:t>n </a:t>
            </a:r>
            <a:r>
              <a:rPr lang="en-US" dirty="0">
                <a:latin typeface="Arial Black" panose="020B0A04020102020204" pitchFamily="34" charset="0"/>
              </a:rPr>
              <a:t>your </a:t>
            </a:r>
            <a:r>
              <a:rPr lang="en-US" dirty="0" smtClean="0">
                <a:latin typeface="Arial Black" panose="020B0A04020102020204" pitchFamily="34" charset="0"/>
              </a:rPr>
              <a:t>groups</a:t>
            </a:r>
            <a:r>
              <a:rPr lang="en-US" dirty="0">
                <a:latin typeface="Arial Black" panose="020B0A04020102020204" pitchFamily="34" charset="0"/>
              </a:rPr>
              <a:t>, discuss the following:</a:t>
            </a:r>
          </a:p>
          <a:p>
            <a:pPr marL="0" indent="0" algn="ctr">
              <a:buNone/>
            </a:pPr>
            <a:endParaRPr lang="en-US" sz="22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What are at least two or three differences you have noticed between the novel and the movie?</a:t>
            </a:r>
          </a:p>
          <a:p>
            <a:pPr marL="0" indent="0" algn="ctr">
              <a:buNone/>
            </a:pPr>
            <a:r>
              <a:rPr lang="en-US" sz="3600" dirty="0" smtClean="0">
                <a:latin typeface="Arial Black" panose="020B0A04020102020204" pitchFamily="34" charset="0"/>
              </a:rPr>
              <a:t>Do the things left out of the movie take away from the story?</a:t>
            </a:r>
          </a:p>
          <a:p>
            <a:pPr marL="0" indent="0" algn="ctr">
              <a:buNone/>
            </a:pPr>
            <a:endParaRPr lang="en-US" sz="3600" dirty="0" smtClean="0">
              <a:latin typeface="Arial Black" panose="020B0A04020102020204" pitchFamily="34" charset="0"/>
            </a:endParaRPr>
          </a:p>
          <a:p>
            <a:pPr marL="0" indent="0" algn="ctr">
              <a:buNone/>
            </a:pPr>
            <a:endParaRPr lang="en-US" sz="2200" dirty="0">
              <a:latin typeface="Arial Black" panose="020B0A04020102020204" pitchFamily="34" charset="0"/>
            </a:endParaRPr>
          </a:p>
        </p:txBody>
      </p:sp>
      <p:sp>
        <p:nvSpPr>
          <p:cNvPr id="9" name="TextBox 8"/>
          <p:cNvSpPr txBox="1"/>
          <p:nvPr/>
        </p:nvSpPr>
        <p:spPr>
          <a:xfrm>
            <a:off x="10095978" y="423032"/>
            <a:ext cx="928459" cy="369332"/>
          </a:xfrm>
          <a:prstGeom prst="rect">
            <a:avLst/>
          </a:prstGeom>
          <a:noFill/>
        </p:spPr>
        <p:txBody>
          <a:bodyPr wrap="none" rtlCol="0">
            <a:spAutoFit/>
          </a:bodyPr>
          <a:lstStyle/>
          <a:p>
            <a:r>
              <a:rPr lang="en-US" dirty="0" smtClean="0">
                <a:latin typeface="Arial Black" panose="020B0A04020102020204" pitchFamily="34" charset="0"/>
              </a:rPr>
              <a:t>3/5/19</a:t>
            </a:r>
            <a:endParaRPr lang="en-US" dirty="0">
              <a:latin typeface="Arial Black" panose="020B0A04020102020204" pitchFamily="34" charset="0"/>
            </a:endParaRPr>
          </a:p>
        </p:txBody>
      </p:sp>
    </p:spTree>
    <p:extLst>
      <p:ext uri="{BB962C8B-B14F-4D97-AF65-F5344CB8AC3E}">
        <p14:creationId xmlns:p14="http://schemas.microsoft.com/office/powerpoint/2010/main" val="193633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Writing</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600" dirty="0">
                <a:latin typeface="Arial Black" panose="020B0A04020102020204" pitchFamily="34" charset="0"/>
              </a:rPr>
              <a:t>What are at least two or three differences you have noticed between the novel and the movie?</a:t>
            </a:r>
          </a:p>
          <a:p>
            <a:pPr marL="0" indent="0" algn="ctr">
              <a:buNone/>
            </a:pPr>
            <a:r>
              <a:rPr lang="en-US" sz="3600" dirty="0">
                <a:latin typeface="Arial Black" panose="020B0A04020102020204" pitchFamily="34" charset="0"/>
              </a:rPr>
              <a:t>Do the things left out of the movie take away from the story?</a:t>
            </a:r>
          </a:p>
        </p:txBody>
      </p:sp>
      <p:sp>
        <p:nvSpPr>
          <p:cNvPr id="9" name="TextBox 8"/>
          <p:cNvSpPr txBox="1"/>
          <p:nvPr/>
        </p:nvSpPr>
        <p:spPr>
          <a:xfrm>
            <a:off x="10095978" y="423032"/>
            <a:ext cx="928459" cy="369332"/>
          </a:xfrm>
          <a:prstGeom prst="rect">
            <a:avLst/>
          </a:prstGeom>
          <a:noFill/>
        </p:spPr>
        <p:txBody>
          <a:bodyPr wrap="none" rtlCol="0">
            <a:spAutoFit/>
          </a:bodyPr>
          <a:lstStyle/>
          <a:p>
            <a:r>
              <a:rPr lang="en-US" dirty="0" smtClean="0">
                <a:latin typeface="Arial Black" panose="020B0A04020102020204" pitchFamily="34" charset="0"/>
              </a:rPr>
              <a:t>3/5/19</a:t>
            </a:r>
            <a:endParaRPr lang="en-US" dirty="0">
              <a:latin typeface="Arial Black" panose="020B0A04020102020204" pitchFamily="34" charset="0"/>
            </a:endParaRPr>
          </a:p>
        </p:txBody>
      </p:sp>
    </p:spTree>
    <p:extLst>
      <p:ext uri="{BB962C8B-B14F-4D97-AF65-F5344CB8AC3E}">
        <p14:creationId xmlns:p14="http://schemas.microsoft.com/office/powerpoint/2010/main" val="1700920409"/>
      </p:ext>
    </p:extLst>
  </p:cSld>
  <p:clrMapOvr>
    <a:masterClrMapping/>
  </p:clrMapOvr>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989555"/>
            <a:ext cx="10515600" cy="5586609"/>
          </a:xfrm>
        </p:spPr>
        <p:txBody>
          <a:bodyPr>
            <a:normAutofit lnSpcReduction="10000"/>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What’s one way that the character you chose to analyze has “shifted,” or changed, over the course of the novel? Was that change a positive or negative one? Why?</a:t>
            </a:r>
          </a:p>
          <a:p>
            <a:pPr marL="0" indent="0" algn="ctr">
              <a:buNone/>
            </a:pPr>
            <a:endParaRPr lang="en-US" sz="3200" dirty="0" smtClean="0">
              <a:latin typeface="Arial Black" panose="020B0A04020102020204" pitchFamily="34" charset="0"/>
            </a:endParaRPr>
          </a:p>
        </p:txBody>
      </p:sp>
      <p:sp>
        <p:nvSpPr>
          <p:cNvPr id="9" name="TextBox 8"/>
          <p:cNvSpPr txBox="1"/>
          <p:nvPr/>
        </p:nvSpPr>
        <p:spPr>
          <a:xfrm>
            <a:off x="10095978" y="423032"/>
            <a:ext cx="928459" cy="369332"/>
          </a:xfrm>
          <a:prstGeom prst="rect">
            <a:avLst/>
          </a:prstGeom>
          <a:noFill/>
        </p:spPr>
        <p:txBody>
          <a:bodyPr wrap="none" rtlCol="0">
            <a:spAutoFit/>
          </a:bodyPr>
          <a:lstStyle/>
          <a:p>
            <a:r>
              <a:rPr lang="en-US" dirty="0" smtClean="0">
                <a:latin typeface="Arial Black" panose="020B0A04020102020204" pitchFamily="34" charset="0"/>
              </a:rPr>
              <a:t>3/5/19</a:t>
            </a:r>
            <a:endParaRPr lang="en-US" dirty="0">
              <a:latin typeface="Arial Black" panose="020B0A04020102020204" pitchFamily="34" charset="0"/>
            </a:endParaRPr>
          </a:p>
        </p:txBody>
      </p:sp>
    </p:spTree>
    <p:extLst>
      <p:ext uri="{BB962C8B-B14F-4D97-AF65-F5344CB8AC3E}">
        <p14:creationId xmlns:p14="http://schemas.microsoft.com/office/powerpoint/2010/main" val="3432230293"/>
      </p:ext>
    </p:extLst>
  </p:cSld>
  <p:clrMapOvr>
    <a:masterClrMapping/>
  </p:clrMapOvr>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Discussion</a:t>
            </a:r>
          </a:p>
        </p:txBody>
      </p:sp>
      <p:sp>
        <p:nvSpPr>
          <p:cNvPr id="5" name="Content Placeholder 4"/>
          <p:cNvSpPr>
            <a:spLocks noGrp="1"/>
          </p:cNvSpPr>
          <p:nvPr>
            <p:ph idx="1"/>
          </p:nvPr>
        </p:nvSpPr>
        <p:spPr>
          <a:xfrm>
            <a:off x="350729" y="989555"/>
            <a:ext cx="11486367" cy="5699344"/>
          </a:xfrm>
        </p:spPr>
        <p:txBody>
          <a:bodyPr>
            <a:normAutofit/>
          </a:bodyPr>
          <a:lstStyle/>
          <a:p>
            <a:pPr marL="0" indent="0" algn="ctr">
              <a:buNone/>
            </a:pPr>
            <a:r>
              <a:rPr lang="en-US" dirty="0">
                <a:latin typeface="Arial Black" panose="020B0A04020102020204" pitchFamily="34" charset="0"/>
              </a:rPr>
              <a:t>I</a:t>
            </a:r>
            <a:r>
              <a:rPr lang="en-US" dirty="0" smtClean="0">
                <a:latin typeface="Arial Black" panose="020B0A04020102020204" pitchFamily="34" charset="0"/>
              </a:rPr>
              <a:t>n </a:t>
            </a:r>
            <a:r>
              <a:rPr lang="en-US" dirty="0">
                <a:latin typeface="Arial Black" panose="020B0A04020102020204" pitchFamily="34" charset="0"/>
              </a:rPr>
              <a:t>your </a:t>
            </a:r>
            <a:r>
              <a:rPr lang="en-US" dirty="0" smtClean="0">
                <a:latin typeface="Arial Black" panose="020B0A04020102020204" pitchFamily="34" charset="0"/>
              </a:rPr>
              <a:t>groups</a:t>
            </a:r>
            <a:r>
              <a:rPr lang="en-US" dirty="0">
                <a:latin typeface="Arial Black" panose="020B0A04020102020204" pitchFamily="34" charset="0"/>
              </a:rPr>
              <a:t>, discuss the following:</a:t>
            </a:r>
          </a:p>
          <a:p>
            <a:pPr marL="0" indent="0" algn="ctr">
              <a:buNone/>
            </a:pPr>
            <a:endParaRPr lang="en-US" sz="2200" dirty="0" smtClean="0">
              <a:latin typeface="Arial Black" panose="020B0A04020102020204" pitchFamily="34" charset="0"/>
            </a:endParaRPr>
          </a:p>
          <a:p>
            <a:pPr marL="0" indent="0" algn="ctr">
              <a:buNone/>
            </a:pPr>
            <a:r>
              <a:rPr lang="en-US" sz="2400" dirty="0" smtClean="0">
                <a:latin typeface="Arial Black" panose="020B0A04020102020204" pitchFamily="34" charset="0"/>
              </a:rPr>
              <a:t>Think about the character you have been working with on the LASER FOCUS analysis.</a:t>
            </a:r>
          </a:p>
          <a:p>
            <a:pPr marL="0" indent="0" algn="ctr">
              <a:buNone/>
            </a:pPr>
            <a:endParaRPr lang="en-US"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What conflicts have they been involved in over the course of the novel?</a:t>
            </a:r>
          </a:p>
          <a:p>
            <a:pPr marL="0" indent="0" algn="ctr">
              <a:buNone/>
            </a:pPr>
            <a:r>
              <a:rPr lang="en-US" sz="3200" dirty="0" smtClean="0">
                <a:latin typeface="Arial Black" panose="020B0A04020102020204" pitchFamily="34" charset="0"/>
              </a:rPr>
              <a:t>Were they involved in internal conflicts? External conflicts? </a:t>
            </a:r>
          </a:p>
          <a:p>
            <a:pPr marL="0" indent="0" algn="ctr">
              <a:buNone/>
            </a:pPr>
            <a:r>
              <a:rPr lang="en-US" sz="3200" dirty="0" smtClean="0">
                <a:latin typeface="Arial Black" panose="020B0A04020102020204" pitchFamily="34" charset="0"/>
              </a:rPr>
              <a:t>Would your character be considered the protagonist or antagonist in those conflicts?</a:t>
            </a:r>
          </a:p>
          <a:p>
            <a:pPr marL="0" indent="0" algn="ctr">
              <a:buNone/>
            </a:pPr>
            <a:endParaRPr lang="en-US" sz="3600" dirty="0" smtClean="0">
              <a:latin typeface="Arial Black" panose="020B0A04020102020204" pitchFamily="34" charset="0"/>
            </a:endParaRPr>
          </a:p>
          <a:p>
            <a:pPr marL="0" indent="0" algn="ctr">
              <a:buNone/>
            </a:pPr>
            <a:endParaRPr lang="en-US" sz="2200" dirty="0">
              <a:latin typeface="Arial Black" panose="020B0A04020102020204" pitchFamily="34" charset="0"/>
            </a:endParaRPr>
          </a:p>
        </p:txBody>
      </p:sp>
      <p:sp>
        <p:nvSpPr>
          <p:cNvPr id="9" name="TextBox 8"/>
          <p:cNvSpPr txBox="1"/>
          <p:nvPr/>
        </p:nvSpPr>
        <p:spPr>
          <a:xfrm>
            <a:off x="10095978" y="423032"/>
            <a:ext cx="928459" cy="369332"/>
          </a:xfrm>
          <a:prstGeom prst="rect">
            <a:avLst/>
          </a:prstGeom>
          <a:noFill/>
        </p:spPr>
        <p:txBody>
          <a:bodyPr wrap="none" rtlCol="0">
            <a:spAutoFit/>
          </a:bodyPr>
          <a:lstStyle/>
          <a:p>
            <a:r>
              <a:rPr lang="en-US" dirty="0" smtClean="0">
                <a:latin typeface="Arial Black" panose="020B0A04020102020204" pitchFamily="34" charset="0"/>
              </a:rPr>
              <a:t>3/6/19</a:t>
            </a:r>
            <a:endParaRPr lang="en-US" dirty="0">
              <a:latin typeface="Arial Black" panose="020B0A04020102020204" pitchFamily="34" charset="0"/>
            </a:endParaRPr>
          </a:p>
        </p:txBody>
      </p:sp>
    </p:spTree>
    <p:extLst>
      <p:ext uri="{BB962C8B-B14F-4D97-AF65-F5344CB8AC3E}">
        <p14:creationId xmlns:p14="http://schemas.microsoft.com/office/powerpoint/2010/main" val="130635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additive="base">
                                        <p:cTn id="1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Writing</a:t>
            </a:r>
          </a:p>
        </p:txBody>
      </p:sp>
      <p:sp>
        <p:nvSpPr>
          <p:cNvPr id="5" name="Content Placeholder 4"/>
          <p:cNvSpPr>
            <a:spLocks noGrp="1"/>
          </p:cNvSpPr>
          <p:nvPr>
            <p:ph idx="1"/>
          </p:nvPr>
        </p:nvSpPr>
        <p:spPr>
          <a:xfrm>
            <a:off x="838200" y="989555"/>
            <a:ext cx="10515600" cy="5187407"/>
          </a:xfrm>
        </p:spPr>
        <p:txBody>
          <a:bodyPr>
            <a:normAutofit lnSpcReduction="10000"/>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lvl="0" indent="0" algn="ctr">
              <a:buNone/>
            </a:pPr>
            <a:r>
              <a:rPr lang="en-US" sz="2400" dirty="0">
                <a:solidFill>
                  <a:prstClr val="black"/>
                </a:solidFill>
                <a:latin typeface="Arial Black" panose="020B0A04020102020204" pitchFamily="34" charset="0"/>
              </a:rPr>
              <a:t>Think about the character you have been working with on the LASER FOCUS analysis.</a:t>
            </a:r>
          </a:p>
          <a:p>
            <a:pPr marL="0" lvl="0" indent="0" algn="ctr">
              <a:buNone/>
            </a:pPr>
            <a:endParaRPr lang="en-US" dirty="0">
              <a:solidFill>
                <a:prstClr val="black"/>
              </a:solidFill>
              <a:latin typeface="Arial Black" panose="020B0A04020102020204" pitchFamily="34" charset="0"/>
            </a:endParaRPr>
          </a:p>
          <a:p>
            <a:pPr marL="0" lvl="0" indent="0" algn="ctr">
              <a:buNone/>
            </a:pPr>
            <a:r>
              <a:rPr lang="en-US" sz="3200" dirty="0">
                <a:solidFill>
                  <a:prstClr val="black"/>
                </a:solidFill>
                <a:latin typeface="Arial Black" panose="020B0A04020102020204" pitchFamily="34" charset="0"/>
              </a:rPr>
              <a:t>What conflicts have they been involved in over the course of the novel?</a:t>
            </a:r>
          </a:p>
          <a:p>
            <a:pPr marL="0" lvl="0" indent="0" algn="ctr">
              <a:buNone/>
            </a:pPr>
            <a:r>
              <a:rPr lang="en-US" sz="3200" dirty="0">
                <a:solidFill>
                  <a:prstClr val="black"/>
                </a:solidFill>
                <a:latin typeface="Arial Black" panose="020B0A04020102020204" pitchFamily="34" charset="0"/>
              </a:rPr>
              <a:t>Were they involved in internal conflicts? External conflicts? </a:t>
            </a:r>
          </a:p>
          <a:p>
            <a:pPr marL="0" lvl="0" indent="0" algn="ctr">
              <a:buNone/>
            </a:pPr>
            <a:r>
              <a:rPr lang="en-US" sz="3200" dirty="0">
                <a:solidFill>
                  <a:prstClr val="black"/>
                </a:solidFill>
                <a:latin typeface="Arial Black" panose="020B0A04020102020204" pitchFamily="34" charset="0"/>
              </a:rPr>
              <a:t>Would your character be considered the protagonist or antagonist in those conflicts?</a:t>
            </a:r>
          </a:p>
        </p:txBody>
      </p:sp>
      <p:sp>
        <p:nvSpPr>
          <p:cNvPr id="9" name="TextBox 8"/>
          <p:cNvSpPr txBox="1"/>
          <p:nvPr/>
        </p:nvSpPr>
        <p:spPr>
          <a:xfrm>
            <a:off x="10095978" y="423032"/>
            <a:ext cx="928459" cy="369332"/>
          </a:xfrm>
          <a:prstGeom prst="rect">
            <a:avLst/>
          </a:prstGeom>
          <a:noFill/>
        </p:spPr>
        <p:txBody>
          <a:bodyPr wrap="none" rtlCol="0">
            <a:spAutoFit/>
          </a:bodyPr>
          <a:lstStyle/>
          <a:p>
            <a:r>
              <a:rPr lang="en-US" dirty="0" smtClean="0">
                <a:latin typeface="Arial Black" panose="020B0A04020102020204" pitchFamily="34" charset="0"/>
              </a:rPr>
              <a:t>3/6/19</a:t>
            </a:r>
            <a:endParaRPr lang="en-US" dirty="0">
              <a:latin typeface="Arial Black" panose="020B0A04020102020204" pitchFamily="34" charset="0"/>
            </a:endParaRPr>
          </a:p>
        </p:txBody>
      </p:sp>
    </p:spTree>
    <p:extLst>
      <p:ext uri="{BB962C8B-B14F-4D97-AF65-F5344CB8AC3E}">
        <p14:creationId xmlns:p14="http://schemas.microsoft.com/office/powerpoint/2010/main" val="30276921"/>
      </p:ext>
    </p:extLst>
  </p:cSld>
  <p:clrMapOvr>
    <a:masterClrMapping/>
  </p:clrMapOvr>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3482134389"/>
      </p:ext>
    </p:extLst>
  </p:cSld>
  <p:clrMapOvr>
    <a:masterClrMapping/>
  </p:clrMapOvr>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Today’s </a:t>
            </a:r>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Analyze </a:t>
            </a:r>
            <a:r>
              <a:rPr lang="en-US" sz="4800" dirty="0">
                <a:latin typeface="Arial Black" panose="020B0A04020102020204" pitchFamily="34" charset="0"/>
              </a:rPr>
              <a:t>fictional </a:t>
            </a:r>
            <a:r>
              <a:rPr lang="en-US" sz="4800" dirty="0" smtClean="0">
                <a:latin typeface="Arial Black" panose="020B0A04020102020204" pitchFamily="34" charset="0"/>
              </a:rPr>
              <a:t>characters </a:t>
            </a:r>
            <a:r>
              <a:rPr lang="en-US" sz="4800" dirty="0">
                <a:latin typeface="Arial Black" panose="020B0A04020102020204" pitchFamily="34" charset="0"/>
              </a:rPr>
              <a:t>and </a:t>
            </a:r>
            <a:r>
              <a:rPr lang="en-US" sz="4800" dirty="0" smtClean="0">
                <a:latin typeface="Arial Black" panose="020B0A04020102020204" pitchFamily="34" charset="0"/>
              </a:rPr>
              <a:t>their development over the course of a novel.</a:t>
            </a:r>
            <a:endParaRPr lang="en-US" sz="4800" dirty="0">
              <a:latin typeface="Arial Black" panose="020B0A04020102020204" pitchFamily="34" charset="0"/>
            </a:endParaRPr>
          </a:p>
          <a:p>
            <a:pPr marL="0" indent="0" algn="ctr">
              <a:buNone/>
            </a:pPr>
            <a:endParaRPr lang="en-US" sz="4800" dirty="0">
              <a:latin typeface="Arial Black" panose="020B0A04020102020204" pitchFamily="34" charset="0"/>
            </a:endParaRPr>
          </a:p>
          <a:p>
            <a:pPr marL="0" indent="0">
              <a:buNone/>
            </a:pP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3214140215"/>
      </p:ext>
    </p:extLst>
  </p:cSld>
  <p:clrMapOvr>
    <a:masterClrMapping/>
  </p:clrMapOvr>
  <p:timing>
    <p:tnLst>
      <p:par>
        <p:cT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Character Analysis</a:t>
            </a:r>
            <a:endParaRPr lang="en-US" dirty="0">
              <a:latin typeface="Arial Black" panose="020B0A04020102020204" pitchFamily="34" charset="0"/>
            </a:endParaRPr>
          </a:p>
        </p:txBody>
      </p:sp>
      <p:graphicFrame>
        <p:nvGraphicFramePr>
          <p:cNvPr id="8" name="Table 7"/>
          <p:cNvGraphicFramePr>
            <a:graphicFrameLocks noGrp="1"/>
          </p:cNvGraphicFramePr>
          <p:nvPr>
            <p:extLst/>
          </p:nvPr>
        </p:nvGraphicFramePr>
        <p:xfrm>
          <a:off x="1130300" y="1562100"/>
          <a:ext cx="9982200" cy="4699000"/>
        </p:xfrm>
        <a:graphic>
          <a:graphicData uri="http://schemas.openxmlformats.org/drawingml/2006/table">
            <a:tbl>
              <a:tblPr/>
              <a:tblGrid>
                <a:gridCol w="4178300"/>
                <a:gridCol w="5803900"/>
              </a:tblGrid>
              <a:tr h="4648200">
                <a:tc>
                  <a:txBody>
                    <a:bodyPr/>
                    <a:lstStyle/>
                    <a:p>
                      <a:pPr rtl="0" fontAlgn="t">
                        <a:spcBef>
                          <a:spcPts val="0"/>
                        </a:spcBef>
                        <a:spcAft>
                          <a:spcPts val="0"/>
                        </a:spcAft>
                      </a:pPr>
                      <a:r>
                        <a:rPr lang="en-US" sz="6000" b="1" i="0" u="none" strike="noStrike" dirty="0">
                          <a:solidFill>
                            <a:srgbClr val="000000"/>
                          </a:solidFill>
                          <a:effectLst/>
                          <a:latin typeface="Arial" panose="020B0604020202020204" pitchFamily="34" charset="0"/>
                        </a:rPr>
                        <a:t>L</a:t>
                      </a:r>
                      <a:r>
                        <a:rPr lang="en-US" sz="6000" b="0" i="0" u="none" strike="noStrike" dirty="0">
                          <a:solidFill>
                            <a:srgbClr val="000000"/>
                          </a:solidFill>
                          <a:effectLst/>
                          <a:latin typeface="Arial" panose="020B0604020202020204" pitchFamily="34" charset="0"/>
                        </a:rPr>
                        <a:t>ooks</a:t>
                      </a:r>
                      <a:endParaRPr lang="en-US" sz="6000" dirty="0">
                        <a:effectLst/>
                      </a:endParaRPr>
                    </a:p>
                    <a:p>
                      <a:pPr rtl="0" fontAlgn="t">
                        <a:spcBef>
                          <a:spcPts val="0"/>
                        </a:spcBef>
                        <a:spcAft>
                          <a:spcPts val="0"/>
                        </a:spcAft>
                      </a:pPr>
                      <a:r>
                        <a:rPr lang="en-US" sz="6000" b="1" i="0" u="none" strike="noStrike" dirty="0">
                          <a:solidFill>
                            <a:srgbClr val="000000"/>
                          </a:solidFill>
                          <a:effectLst/>
                          <a:latin typeface="Arial" panose="020B0604020202020204" pitchFamily="34" charset="0"/>
                        </a:rPr>
                        <a:t>A</a:t>
                      </a:r>
                      <a:r>
                        <a:rPr lang="en-US" sz="6000" b="0" i="0" u="none" strike="noStrike" dirty="0">
                          <a:solidFill>
                            <a:srgbClr val="000000"/>
                          </a:solidFill>
                          <a:effectLst/>
                          <a:latin typeface="Arial" panose="020B0604020202020204" pitchFamily="34" charset="0"/>
                        </a:rPr>
                        <a:t>ctions</a:t>
                      </a:r>
                      <a:endParaRPr lang="en-US" sz="6000" dirty="0">
                        <a:effectLst/>
                      </a:endParaRPr>
                    </a:p>
                    <a:p>
                      <a:pPr rtl="0" fontAlgn="t">
                        <a:spcBef>
                          <a:spcPts val="0"/>
                        </a:spcBef>
                        <a:spcAft>
                          <a:spcPts val="0"/>
                        </a:spcAft>
                      </a:pPr>
                      <a:r>
                        <a:rPr lang="en-US" sz="6000" b="1" i="0" u="none" strike="noStrike" dirty="0">
                          <a:solidFill>
                            <a:srgbClr val="000000"/>
                          </a:solidFill>
                          <a:effectLst/>
                          <a:latin typeface="Arial" panose="020B0604020202020204" pitchFamily="34" charset="0"/>
                        </a:rPr>
                        <a:t>S</a:t>
                      </a:r>
                      <a:r>
                        <a:rPr lang="en-US" sz="6000" b="0" i="0" u="none" strike="noStrike" dirty="0">
                          <a:solidFill>
                            <a:srgbClr val="000000"/>
                          </a:solidFill>
                          <a:effectLst/>
                          <a:latin typeface="Arial" panose="020B0604020202020204" pitchFamily="34" charset="0"/>
                        </a:rPr>
                        <a:t>peech</a:t>
                      </a:r>
                      <a:endParaRPr lang="en-US" sz="6000" dirty="0">
                        <a:effectLst/>
                      </a:endParaRPr>
                    </a:p>
                    <a:p>
                      <a:pPr rtl="0" fontAlgn="t">
                        <a:spcBef>
                          <a:spcPts val="0"/>
                        </a:spcBef>
                        <a:spcAft>
                          <a:spcPts val="0"/>
                        </a:spcAft>
                      </a:pPr>
                      <a:r>
                        <a:rPr lang="en-US" sz="6000" b="1" i="0" u="none" strike="noStrike" dirty="0">
                          <a:solidFill>
                            <a:srgbClr val="000000"/>
                          </a:solidFill>
                          <a:effectLst/>
                          <a:latin typeface="Arial" panose="020B0604020202020204" pitchFamily="34" charset="0"/>
                        </a:rPr>
                        <a:t>E</a:t>
                      </a:r>
                      <a:r>
                        <a:rPr lang="en-US" sz="6000" b="0" i="0" u="none" strike="noStrike" dirty="0">
                          <a:solidFill>
                            <a:srgbClr val="000000"/>
                          </a:solidFill>
                          <a:effectLst/>
                          <a:latin typeface="Arial" panose="020B0604020202020204" pitchFamily="34" charset="0"/>
                        </a:rPr>
                        <a:t>ffect</a:t>
                      </a:r>
                      <a:endParaRPr lang="en-US" sz="6000" dirty="0">
                        <a:effectLst/>
                      </a:endParaRPr>
                    </a:p>
                    <a:p>
                      <a:pPr rtl="0" fontAlgn="t">
                        <a:spcBef>
                          <a:spcPts val="0"/>
                        </a:spcBef>
                        <a:spcAft>
                          <a:spcPts val="0"/>
                        </a:spcAft>
                      </a:pPr>
                      <a:r>
                        <a:rPr lang="en-US" sz="6000" b="1" i="0" u="none" strike="noStrike" dirty="0">
                          <a:solidFill>
                            <a:srgbClr val="000000"/>
                          </a:solidFill>
                          <a:effectLst/>
                          <a:latin typeface="Arial" panose="020B0604020202020204" pitchFamily="34" charset="0"/>
                        </a:rPr>
                        <a:t>R</a:t>
                      </a:r>
                      <a:r>
                        <a:rPr lang="en-US" sz="6000" b="0" i="0" u="none" strike="noStrike" dirty="0">
                          <a:solidFill>
                            <a:srgbClr val="000000"/>
                          </a:solidFill>
                          <a:effectLst/>
                          <a:latin typeface="Arial" panose="020B0604020202020204" pitchFamily="34" charset="0"/>
                        </a:rPr>
                        <a:t>easoning</a:t>
                      </a:r>
                      <a:endParaRPr lang="en-US" sz="6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rtl="0" fontAlgn="t">
                        <a:spcBef>
                          <a:spcPts val="0"/>
                        </a:spcBef>
                        <a:spcAft>
                          <a:spcPts val="0"/>
                        </a:spcAft>
                      </a:pPr>
                      <a:r>
                        <a:rPr lang="en-US" sz="6000" b="1" i="0" u="none" strike="noStrike" dirty="0">
                          <a:solidFill>
                            <a:srgbClr val="000000"/>
                          </a:solidFill>
                          <a:effectLst/>
                          <a:latin typeface="Arial" panose="020B0604020202020204" pitchFamily="34" charset="0"/>
                        </a:rPr>
                        <a:t>F</a:t>
                      </a:r>
                      <a:r>
                        <a:rPr lang="en-US" sz="6000" b="0" i="0" u="none" strike="noStrike" dirty="0">
                          <a:solidFill>
                            <a:srgbClr val="000000"/>
                          </a:solidFill>
                          <a:effectLst/>
                          <a:latin typeface="Arial" panose="020B0604020202020204" pitchFamily="34" charset="0"/>
                        </a:rPr>
                        <a:t>eelings</a:t>
                      </a:r>
                      <a:endParaRPr lang="en-US" sz="6000" dirty="0">
                        <a:effectLst/>
                      </a:endParaRPr>
                    </a:p>
                    <a:p>
                      <a:pPr rtl="0" fontAlgn="t">
                        <a:spcBef>
                          <a:spcPts val="0"/>
                        </a:spcBef>
                        <a:spcAft>
                          <a:spcPts val="0"/>
                        </a:spcAft>
                      </a:pPr>
                      <a:r>
                        <a:rPr lang="en-US" sz="6000" b="1" i="0" u="none" strike="noStrike" dirty="0">
                          <a:solidFill>
                            <a:srgbClr val="000000"/>
                          </a:solidFill>
                          <a:effectLst/>
                          <a:latin typeface="Arial" panose="020B0604020202020204" pitchFamily="34" charset="0"/>
                        </a:rPr>
                        <a:t>O</a:t>
                      </a:r>
                      <a:r>
                        <a:rPr lang="en-US" sz="6000" b="0" i="0" u="none" strike="noStrike" dirty="0">
                          <a:solidFill>
                            <a:srgbClr val="000000"/>
                          </a:solidFill>
                          <a:effectLst/>
                          <a:latin typeface="Arial" panose="020B0604020202020204" pitchFamily="34" charset="0"/>
                        </a:rPr>
                        <a:t>bligations</a:t>
                      </a:r>
                      <a:endParaRPr lang="en-US" sz="6000" dirty="0">
                        <a:effectLst/>
                      </a:endParaRPr>
                    </a:p>
                    <a:p>
                      <a:pPr rtl="0" fontAlgn="t">
                        <a:spcBef>
                          <a:spcPts val="0"/>
                        </a:spcBef>
                        <a:spcAft>
                          <a:spcPts val="0"/>
                        </a:spcAft>
                      </a:pPr>
                      <a:r>
                        <a:rPr lang="en-US" sz="6000" b="1" i="0" u="none" strike="noStrike" dirty="0">
                          <a:solidFill>
                            <a:srgbClr val="000000"/>
                          </a:solidFill>
                          <a:effectLst/>
                          <a:latin typeface="Arial" panose="020B0604020202020204" pitchFamily="34" charset="0"/>
                        </a:rPr>
                        <a:t>C</a:t>
                      </a:r>
                      <a:r>
                        <a:rPr lang="en-US" sz="6000" b="0" i="0" u="none" strike="noStrike" dirty="0">
                          <a:solidFill>
                            <a:srgbClr val="000000"/>
                          </a:solidFill>
                          <a:effectLst/>
                          <a:latin typeface="Arial" panose="020B0604020202020204" pitchFamily="34" charset="0"/>
                        </a:rPr>
                        <a:t>onflicts</a:t>
                      </a:r>
                      <a:endParaRPr lang="en-US" sz="6000" dirty="0">
                        <a:effectLst/>
                      </a:endParaRPr>
                    </a:p>
                    <a:p>
                      <a:pPr rtl="0" fontAlgn="t">
                        <a:spcBef>
                          <a:spcPts val="0"/>
                        </a:spcBef>
                        <a:spcAft>
                          <a:spcPts val="0"/>
                        </a:spcAft>
                      </a:pPr>
                      <a:r>
                        <a:rPr lang="en-US" sz="6000" b="1" i="0" u="none" strike="noStrike" dirty="0">
                          <a:solidFill>
                            <a:srgbClr val="000000"/>
                          </a:solidFill>
                          <a:effectLst/>
                          <a:latin typeface="Arial" panose="020B0604020202020204" pitchFamily="34" charset="0"/>
                        </a:rPr>
                        <a:t>U</a:t>
                      </a:r>
                      <a:r>
                        <a:rPr lang="en-US" sz="6000" b="0" i="0" u="none" strike="noStrike" dirty="0">
                          <a:solidFill>
                            <a:srgbClr val="000000"/>
                          </a:solidFill>
                          <a:effectLst/>
                          <a:latin typeface="Arial" panose="020B0604020202020204" pitchFamily="34" charset="0"/>
                        </a:rPr>
                        <a:t>nderstandings</a:t>
                      </a:r>
                      <a:endParaRPr lang="en-US" sz="6000" dirty="0">
                        <a:effectLst/>
                      </a:endParaRPr>
                    </a:p>
                    <a:p>
                      <a:pPr rtl="0" fontAlgn="t">
                        <a:spcBef>
                          <a:spcPts val="0"/>
                        </a:spcBef>
                        <a:spcAft>
                          <a:spcPts val="0"/>
                        </a:spcAft>
                      </a:pPr>
                      <a:r>
                        <a:rPr lang="en-US" sz="6000" b="1" i="0" u="none" strike="noStrike" dirty="0">
                          <a:solidFill>
                            <a:srgbClr val="000000"/>
                          </a:solidFill>
                          <a:effectLst/>
                          <a:latin typeface="Arial" panose="020B0604020202020204" pitchFamily="34" charset="0"/>
                        </a:rPr>
                        <a:t>S</a:t>
                      </a:r>
                      <a:r>
                        <a:rPr lang="en-US" sz="6000" b="0" i="0" u="none" strike="noStrike" dirty="0">
                          <a:solidFill>
                            <a:srgbClr val="000000"/>
                          </a:solidFill>
                          <a:effectLst/>
                          <a:latin typeface="Arial" panose="020B0604020202020204" pitchFamily="34" charset="0"/>
                        </a:rPr>
                        <a:t>hifts</a:t>
                      </a:r>
                      <a:endParaRPr lang="en-US" sz="6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ctangle 3"/>
          <p:cNvSpPr>
            <a:spLocks noChangeArrowheads="1"/>
          </p:cNvSpPr>
          <p:nvPr/>
        </p:nvSpPr>
        <p:spPr bwMode="auto">
          <a:xfrm>
            <a:off x="4191000" y="3172123"/>
            <a:ext cx="105791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51680576"/>
      </p:ext>
    </p:extLst>
  </p:cSld>
  <p:clrMapOvr>
    <a:masterClrMapping/>
  </p:clrMapOvr>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Character Analysis - Focus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r>
              <a:rPr lang="en-US" sz="3600" b="1" dirty="0"/>
              <a:t>Feelings</a:t>
            </a:r>
            <a:r>
              <a:rPr lang="en-US" sz="3600" dirty="0"/>
              <a:t> - How do the characters emotions and emotional connections to others affect their choices? What emotions are they feeling strongly enough to drive them to action? </a:t>
            </a:r>
            <a:endParaRPr lang="en-US" sz="3600" dirty="0" smtClean="0"/>
          </a:p>
          <a:p>
            <a:r>
              <a:rPr lang="en-US" sz="3600" b="1" i="1" dirty="0" smtClean="0"/>
              <a:t>Remember</a:t>
            </a:r>
            <a:r>
              <a:rPr lang="en-US" sz="3600" b="1" i="1" dirty="0"/>
              <a:t>: If one character cares for another, they are motivated by that emotion. The same is true if they fear them, are jealous of them, or despise them. Minimum of TWO examples of emotions/emotional connections WITH PROPERLY CITED EVIDENCE</a:t>
            </a:r>
            <a:r>
              <a:rPr lang="en-US" sz="3600" b="1" i="1" dirty="0" smtClean="0"/>
              <a:t>.</a:t>
            </a:r>
            <a:endParaRPr lang="en-US" sz="3600" dirty="0"/>
          </a:p>
        </p:txBody>
      </p:sp>
    </p:spTree>
    <p:extLst>
      <p:ext uri="{BB962C8B-B14F-4D97-AF65-F5344CB8AC3E}">
        <p14:creationId xmlns:p14="http://schemas.microsoft.com/office/powerpoint/2010/main" val="425003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algn="ctr" eaLnBrk="1" hangingPunct="1">
              <a:defRPr/>
            </a:pPr>
            <a:r>
              <a:rPr lang="en-US" sz="5400" b="1" u="sng" dirty="0">
                <a:latin typeface="Arial Black" panose="020B0A04020102020204" pitchFamily="34" charset="0"/>
              </a:rPr>
              <a:t>To Kill a Mockingbird</a:t>
            </a:r>
          </a:p>
        </p:txBody>
      </p:sp>
      <p:sp>
        <p:nvSpPr>
          <p:cNvPr id="56323" name="Rectangle 3"/>
          <p:cNvSpPr>
            <a:spLocks noGrp="1" noChangeArrowheads="1"/>
          </p:cNvSpPr>
          <p:nvPr>
            <p:ph type="body" idx="1"/>
          </p:nvPr>
        </p:nvSpPr>
        <p:spPr>
          <a:xfrm>
            <a:off x="4083485" y="1752600"/>
            <a:ext cx="7878871" cy="4648200"/>
          </a:xfrm>
        </p:spPr>
        <p:txBody>
          <a:bodyPr>
            <a:normAutofit/>
          </a:bodyPr>
          <a:lstStyle/>
          <a:p>
            <a:pPr eaLnBrk="1" hangingPunct="1">
              <a:lnSpc>
                <a:spcPct val="90000"/>
              </a:lnSpc>
            </a:pPr>
            <a:r>
              <a:rPr lang="en-US" altLang="en-US" dirty="0">
                <a:latin typeface="Arial Black" panose="020B0A04020102020204" pitchFamily="34" charset="0"/>
              </a:rPr>
              <a:t>In the Fall of 1960, in the middle of the Civil Rights Movement, </a:t>
            </a:r>
            <a:r>
              <a:rPr lang="en-US" altLang="en-US" i="1" dirty="0">
                <a:latin typeface="Arial Black" panose="020B0A04020102020204" pitchFamily="34" charset="0"/>
              </a:rPr>
              <a:t>To Kill a Mockingbird</a:t>
            </a:r>
            <a:r>
              <a:rPr lang="en-US" altLang="en-US" dirty="0">
                <a:latin typeface="Arial Black" panose="020B0A04020102020204" pitchFamily="34" charset="0"/>
              </a:rPr>
              <a:t> was published.</a:t>
            </a:r>
          </a:p>
          <a:p>
            <a:pPr eaLnBrk="1" hangingPunct="1">
              <a:lnSpc>
                <a:spcPct val="90000"/>
              </a:lnSpc>
            </a:pPr>
            <a:r>
              <a:rPr lang="en-US" altLang="en-US" dirty="0">
                <a:latin typeface="Arial Black" panose="020B0A04020102020204" pitchFamily="34" charset="0"/>
              </a:rPr>
              <a:t>It shot to the top of the New York Times best seller list.  </a:t>
            </a:r>
          </a:p>
          <a:p>
            <a:pPr eaLnBrk="1" hangingPunct="1">
              <a:lnSpc>
                <a:spcPct val="90000"/>
              </a:lnSpc>
            </a:pPr>
            <a:r>
              <a:rPr lang="en-US" altLang="en-US" dirty="0">
                <a:latin typeface="Arial Black" panose="020B0A04020102020204" pitchFamily="34" charset="0"/>
              </a:rPr>
              <a:t>A country was finally ready to listen to the story of segregation and open their minds to the possibility of an America where Whites and Blacks could live together as equals.</a:t>
            </a:r>
          </a:p>
        </p:txBody>
      </p:sp>
      <p:pic>
        <p:nvPicPr>
          <p:cNvPr id="56324" name="Picture 4" descr="TMB book pic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723" y="1752600"/>
            <a:ext cx="36449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274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6323">
                                            <p:txEl>
                                              <p:pRg st="2" end="2"/>
                                            </p:txEl>
                                          </p:spTgt>
                                        </p:tgtEl>
                                        <p:attrNameLst>
                                          <p:attrName>style.visibility</p:attrName>
                                        </p:attrNameLst>
                                      </p:cBhvr>
                                      <p:to>
                                        <p:strVal val="visible"/>
                                      </p:to>
                                    </p:set>
                                    <p:anim calcmode="lin" valueType="num">
                                      <p:cBhvr additive="base">
                                        <p:cTn id="19" dur="500" fill="hold"/>
                                        <p:tgtEl>
                                          <p:spTgt spid="563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6324"/>
                                        </p:tgtEl>
                                        <p:attrNameLst>
                                          <p:attrName>style.visibility</p:attrName>
                                        </p:attrNameLst>
                                      </p:cBhvr>
                                      <p:to>
                                        <p:strVal val="visible"/>
                                      </p:to>
                                    </p:set>
                                    <p:anim calcmode="lin" valueType="num">
                                      <p:cBhvr additive="base">
                                        <p:cTn id="25" dur="500" fill="hold"/>
                                        <p:tgtEl>
                                          <p:spTgt spid="56324"/>
                                        </p:tgtEl>
                                        <p:attrNameLst>
                                          <p:attrName>ppt_x</p:attrName>
                                        </p:attrNameLst>
                                      </p:cBhvr>
                                      <p:tavLst>
                                        <p:tav tm="0">
                                          <p:val>
                                            <p:strVal val="#ppt_x"/>
                                          </p:val>
                                        </p:tav>
                                        <p:tav tm="100000">
                                          <p:val>
                                            <p:strVal val="#ppt_x"/>
                                          </p:val>
                                        </p:tav>
                                      </p:tavLst>
                                    </p:anim>
                                    <p:anim calcmode="lin" valueType="num">
                                      <p:cBhvr additive="base">
                                        <p:cTn id="26" dur="500" fill="hold"/>
                                        <p:tgtEl>
                                          <p:spTgt spid="563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Character Analysis - Focus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r>
              <a:rPr lang="en-US" sz="3600" b="1" dirty="0"/>
              <a:t>Obligations </a:t>
            </a:r>
            <a:r>
              <a:rPr lang="en-US" sz="3600" dirty="0"/>
              <a:t>- What does your character owe other characters and what do they owe him or her (</a:t>
            </a:r>
            <a:r>
              <a:rPr lang="en-US" sz="3600" dirty="0" err="1"/>
              <a:t>eg</a:t>
            </a:r>
            <a:r>
              <a:rPr lang="en-US" sz="3600" dirty="0"/>
              <a:t>: money, respect, love, an apology, etc.)? How are they tied to other characters?  </a:t>
            </a:r>
            <a:endParaRPr lang="en-US" sz="3600" dirty="0" smtClean="0"/>
          </a:p>
          <a:p>
            <a:r>
              <a:rPr lang="en-US" sz="3600" b="1" i="1" dirty="0" smtClean="0"/>
              <a:t>Remember</a:t>
            </a:r>
            <a:r>
              <a:rPr lang="en-US" sz="3600" b="1" i="1" dirty="0"/>
              <a:t>: If one person feels like they owe someone, or that they are owed something, it changes the way they behave. Minimum of TWO examples of obligations WITH PROPERLY CITED EVIDENCE</a:t>
            </a:r>
            <a:r>
              <a:rPr lang="en-US" sz="3600" b="1" i="1" dirty="0" smtClean="0"/>
              <a:t>.</a:t>
            </a:r>
            <a:endParaRPr lang="en-US" sz="3600" dirty="0"/>
          </a:p>
        </p:txBody>
      </p:sp>
    </p:spTree>
    <p:extLst>
      <p:ext uri="{BB962C8B-B14F-4D97-AF65-F5344CB8AC3E}">
        <p14:creationId xmlns:p14="http://schemas.microsoft.com/office/powerpoint/2010/main" val="1781906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Character Analysis - Focus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sz="3600" b="1" dirty="0"/>
              <a:t>Conflict: </a:t>
            </a:r>
            <a:r>
              <a:rPr lang="en-US" sz="3600" dirty="0"/>
              <a:t>With whom, or with what, is your character in conflict? Is there internal conflict, external conflict, or both? Is your character the protagonist or antagonist (or something in between)? </a:t>
            </a:r>
            <a:endParaRPr lang="en-US" sz="3600" dirty="0" smtClean="0"/>
          </a:p>
          <a:p>
            <a:r>
              <a:rPr lang="en-US" sz="3600" b="1" i="1" dirty="0" smtClean="0"/>
              <a:t>Remember</a:t>
            </a:r>
            <a:r>
              <a:rPr lang="en-US" sz="3600" b="1" i="1" dirty="0"/>
              <a:t>: Without conflict, there is no story! Your character’s conflict pushes the plot forward. Minimum of TWO examples of conflicts WITH PROPERLY CITED EVIDENCE</a:t>
            </a:r>
            <a:r>
              <a:rPr lang="en-US" sz="3600" b="1" i="1" dirty="0" smtClean="0"/>
              <a:t>.</a:t>
            </a:r>
            <a:endParaRPr lang="en-US" sz="3600" dirty="0"/>
          </a:p>
        </p:txBody>
      </p:sp>
    </p:spTree>
    <p:extLst>
      <p:ext uri="{BB962C8B-B14F-4D97-AF65-F5344CB8AC3E}">
        <p14:creationId xmlns:p14="http://schemas.microsoft.com/office/powerpoint/2010/main" val="355611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Character Analysis - Focus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lnSpcReduction="10000"/>
          </a:bodyPr>
          <a:lstStyle/>
          <a:p>
            <a:r>
              <a:rPr lang="en-US" sz="3600" b="1" dirty="0"/>
              <a:t>Understandings</a:t>
            </a:r>
            <a:r>
              <a:rPr lang="en-US" sz="3600" dirty="0"/>
              <a:t> - What does your character know? About other characters? About themselves? Do they have any secrets or things that only they know? Also, what do they NOT know or WANT to know? </a:t>
            </a:r>
            <a:endParaRPr lang="en-US" sz="3600" dirty="0" smtClean="0"/>
          </a:p>
          <a:p>
            <a:r>
              <a:rPr lang="en-US" sz="3600" b="1" i="1" dirty="0" smtClean="0"/>
              <a:t>Remember</a:t>
            </a:r>
            <a:r>
              <a:rPr lang="en-US" sz="3600" b="1" i="1" dirty="0"/>
              <a:t>: If a character wants or needs knowledge, they may be inclined to take risks or do things outside their “normal.” Minimum of TWO examples of understandings/questions WITH PROPERLY CITED EVIDENCE</a:t>
            </a:r>
            <a:r>
              <a:rPr lang="en-US" sz="3600" b="1" i="1" dirty="0" smtClean="0"/>
              <a:t>.</a:t>
            </a:r>
            <a:endParaRPr lang="en-US" sz="3600" dirty="0"/>
          </a:p>
        </p:txBody>
      </p:sp>
    </p:spTree>
    <p:extLst>
      <p:ext uri="{BB962C8B-B14F-4D97-AF65-F5344CB8AC3E}">
        <p14:creationId xmlns:p14="http://schemas.microsoft.com/office/powerpoint/2010/main" val="35142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Character Analysis - Focus</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r>
              <a:rPr lang="en-US" sz="3600" b="1" dirty="0"/>
              <a:t>Shifts</a:t>
            </a:r>
            <a:r>
              <a:rPr lang="en-US" sz="3600" dirty="0"/>
              <a:t> - How does your character change over the course of the story? Do their priorities shift? Do their beliefs change? Do they grow, learn, mature? Or are they a static (unchanging) character? </a:t>
            </a:r>
            <a:endParaRPr lang="en-US" sz="3600" dirty="0" smtClean="0"/>
          </a:p>
          <a:p>
            <a:r>
              <a:rPr lang="en-US" sz="3600" b="1" i="1" dirty="0" smtClean="0"/>
              <a:t>Remember</a:t>
            </a:r>
            <a:r>
              <a:rPr lang="en-US" sz="3600" b="1" i="1" dirty="0"/>
              <a:t>: In most good novels, the characters change the plot, but the plot also changes the characters. Minimum of TWO examples of ways the character changes WITH PROPERLY CITED EVIDENCE</a:t>
            </a:r>
            <a:r>
              <a:rPr lang="en-US" sz="3600" b="1" i="1" dirty="0" smtClean="0"/>
              <a:t>.</a:t>
            </a:r>
            <a:endParaRPr lang="en-US" sz="3600" dirty="0"/>
          </a:p>
        </p:txBody>
      </p:sp>
    </p:spTree>
    <p:extLst>
      <p:ext uri="{BB962C8B-B14F-4D97-AF65-F5344CB8AC3E}">
        <p14:creationId xmlns:p14="http://schemas.microsoft.com/office/powerpoint/2010/main" val="226114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94AC29-4097-427C-B294-D6BA092CE1AB}"/>
              </a:ext>
            </a:extLst>
          </p:cNvPr>
          <p:cNvSpPr>
            <a:spLocks noGrp="1"/>
          </p:cNvSpPr>
          <p:nvPr>
            <p:ph type="title"/>
          </p:nvPr>
        </p:nvSpPr>
        <p:spPr>
          <a:xfrm>
            <a:off x="838200" y="365125"/>
            <a:ext cx="10515600" cy="826001"/>
          </a:xfrm>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 xmlns:a16="http://schemas.microsoft.com/office/drawing/2014/main" id="{F788D146-7D7D-4354-AF51-BD5ADF1936D5}"/>
              </a:ext>
            </a:extLst>
          </p:cNvPr>
          <p:cNvSpPr>
            <a:spLocks noGrp="1"/>
          </p:cNvSpPr>
          <p:nvPr>
            <p:ph idx="1"/>
          </p:nvPr>
        </p:nvSpPr>
        <p:spPr>
          <a:xfrm>
            <a:off x="838200" y="1455820"/>
            <a:ext cx="10515600" cy="5125453"/>
          </a:xfrm>
        </p:spPr>
        <p:txBody>
          <a:bodyPr>
            <a:normAutofit/>
          </a:bodyPr>
          <a:lstStyle/>
          <a:p>
            <a:pPr marL="457200" lvl="1" indent="0" algn="ctr">
              <a:buNone/>
            </a:pPr>
            <a:endParaRPr lang="en-US" sz="4800" dirty="0" smtClean="0">
              <a:latin typeface="Arial Black" panose="020B0A04020102020204" pitchFamily="34" charset="0"/>
            </a:endParaRPr>
          </a:p>
          <a:p>
            <a:pPr marL="457200" lvl="1" indent="0" algn="ctr">
              <a:buNone/>
            </a:pPr>
            <a:r>
              <a:rPr lang="en-US" sz="4800" dirty="0" smtClean="0">
                <a:latin typeface="Arial Black" panose="020B0A04020102020204" pitchFamily="34" charset="0"/>
              </a:rPr>
              <a:t>LASER FOCUS Character Analysis</a:t>
            </a:r>
          </a:p>
          <a:p>
            <a:pPr marL="457200" lvl="1" indent="0" algn="ctr">
              <a:buNone/>
            </a:pPr>
            <a:r>
              <a:rPr lang="en-US" sz="4800" dirty="0" smtClean="0">
                <a:latin typeface="Arial Black" panose="020B0A04020102020204" pitchFamily="34" charset="0"/>
              </a:rPr>
              <a:t>DUE FRIDAY by 7:00 a.m.</a:t>
            </a:r>
            <a:endParaRPr lang="en-US" sz="4800" dirty="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2530077275"/>
      </p:ext>
    </p:extLst>
  </p:cSld>
  <p:clrMapOvr>
    <a:masterClrMapping/>
  </p:clrMapOvr>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989555"/>
            <a:ext cx="10515600" cy="5586609"/>
          </a:xfrm>
        </p:spPr>
        <p:txBody>
          <a:bodyPr>
            <a:normAutofit fontScale="85000" lnSpcReduction="20000"/>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What’s one thing that your character knows or understands that no one else in the book does?</a:t>
            </a:r>
          </a:p>
          <a:p>
            <a:pPr marL="0" indent="0" algn="ctr">
              <a:buNone/>
            </a:pPr>
            <a:r>
              <a:rPr lang="en-US" sz="4800" dirty="0" smtClean="0">
                <a:latin typeface="Arial Black" panose="020B0A04020102020204" pitchFamily="34" charset="0"/>
              </a:rPr>
              <a:t>Is it a true “secret” that they try to keep or just some knowledge no one else has?</a:t>
            </a:r>
          </a:p>
          <a:p>
            <a:pPr marL="0" indent="0" algn="ctr">
              <a:buNone/>
            </a:pPr>
            <a:r>
              <a:rPr lang="en-US" sz="4800" dirty="0" smtClean="0">
                <a:latin typeface="Arial Black" panose="020B0A04020102020204" pitchFamily="34" charset="0"/>
              </a:rPr>
              <a:t>Do they do anything with that knowledge? Does it affect </a:t>
            </a:r>
            <a:r>
              <a:rPr lang="en-US" sz="4800" smtClean="0">
                <a:latin typeface="Arial Black" panose="020B0A04020102020204" pitchFamily="34" charset="0"/>
              </a:rPr>
              <a:t>the story?</a:t>
            </a:r>
            <a:endParaRPr lang="en-US" sz="4800" dirty="0" smtClean="0">
              <a:latin typeface="Arial Black" panose="020B0A04020102020204" pitchFamily="34" charset="0"/>
            </a:endParaRPr>
          </a:p>
          <a:p>
            <a:pPr marL="0" indent="0" algn="ctr">
              <a:buNone/>
            </a:pPr>
            <a:endParaRPr lang="en-US" sz="4800" dirty="0" smtClean="0">
              <a:latin typeface="Arial Black" panose="020B0A04020102020204" pitchFamily="34" charset="0"/>
            </a:endParaRPr>
          </a:p>
          <a:p>
            <a:pPr marL="0" indent="0" algn="ctr">
              <a:buNone/>
            </a:pPr>
            <a:endParaRPr lang="en-US" sz="3200" dirty="0" smtClean="0">
              <a:latin typeface="Arial Black" panose="020B0A04020102020204" pitchFamily="34" charset="0"/>
            </a:endParaRPr>
          </a:p>
        </p:txBody>
      </p:sp>
      <p:sp>
        <p:nvSpPr>
          <p:cNvPr id="9" name="TextBox 8"/>
          <p:cNvSpPr txBox="1"/>
          <p:nvPr/>
        </p:nvSpPr>
        <p:spPr>
          <a:xfrm>
            <a:off x="10095978" y="423032"/>
            <a:ext cx="928459" cy="369332"/>
          </a:xfrm>
          <a:prstGeom prst="rect">
            <a:avLst/>
          </a:prstGeom>
          <a:noFill/>
        </p:spPr>
        <p:txBody>
          <a:bodyPr wrap="none" rtlCol="0">
            <a:spAutoFit/>
          </a:bodyPr>
          <a:lstStyle/>
          <a:p>
            <a:r>
              <a:rPr lang="en-US" dirty="0" smtClean="0">
                <a:latin typeface="Arial Black" panose="020B0A04020102020204" pitchFamily="34" charset="0"/>
              </a:rPr>
              <a:t>3/6/19</a:t>
            </a:r>
            <a:endParaRPr lang="en-US" dirty="0">
              <a:latin typeface="Arial Black" panose="020B0A04020102020204" pitchFamily="34" charset="0"/>
            </a:endParaRPr>
          </a:p>
        </p:txBody>
      </p:sp>
    </p:spTree>
    <p:extLst>
      <p:ext uri="{BB962C8B-B14F-4D97-AF65-F5344CB8AC3E}">
        <p14:creationId xmlns:p14="http://schemas.microsoft.com/office/powerpoint/2010/main" val="599567728"/>
      </p:ext>
    </p:extLst>
  </p:cSld>
  <p:clrMapOvr>
    <a:masterClrMapping/>
  </p:clrMapOvr>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Discussion</a:t>
            </a:r>
          </a:p>
        </p:txBody>
      </p:sp>
      <p:sp>
        <p:nvSpPr>
          <p:cNvPr id="5" name="Content Placeholder 4"/>
          <p:cNvSpPr>
            <a:spLocks noGrp="1"/>
          </p:cNvSpPr>
          <p:nvPr>
            <p:ph idx="1"/>
          </p:nvPr>
        </p:nvSpPr>
        <p:spPr>
          <a:xfrm>
            <a:off x="350729" y="989555"/>
            <a:ext cx="11486367" cy="5699344"/>
          </a:xfrm>
        </p:spPr>
        <p:txBody>
          <a:bodyPr>
            <a:normAutofit/>
          </a:bodyPr>
          <a:lstStyle/>
          <a:p>
            <a:pPr marL="0" indent="0" algn="ctr">
              <a:buNone/>
            </a:pPr>
            <a:r>
              <a:rPr lang="en-US" dirty="0">
                <a:latin typeface="Arial Black" panose="020B0A04020102020204" pitchFamily="34" charset="0"/>
              </a:rPr>
              <a:t>I</a:t>
            </a:r>
            <a:r>
              <a:rPr lang="en-US" dirty="0" smtClean="0">
                <a:latin typeface="Arial Black" panose="020B0A04020102020204" pitchFamily="34" charset="0"/>
              </a:rPr>
              <a:t>n </a:t>
            </a:r>
            <a:r>
              <a:rPr lang="en-US" dirty="0">
                <a:latin typeface="Arial Black" panose="020B0A04020102020204" pitchFamily="34" charset="0"/>
              </a:rPr>
              <a:t>your </a:t>
            </a:r>
            <a:r>
              <a:rPr lang="en-US" dirty="0" smtClean="0">
                <a:latin typeface="Arial Black" panose="020B0A04020102020204" pitchFamily="34" charset="0"/>
              </a:rPr>
              <a:t>groups</a:t>
            </a:r>
            <a:r>
              <a:rPr lang="en-US" dirty="0">
                <a:latin typeface="Arial Black" panose="020B0A04020102020204" pitchFamily="34" charset="0"/>
              </a:rPr>
              <a:t>, discuss the following:</a:t>
            </a:r>
          </a:p>
          <a:p>
            <a:pPr marL="0" indent="0" algn="ctr">
              <a:buNone/>
            </a:pPr>
            <a:endParaRPr lang="en-US" sz="2200" dirty="0" smtClean="0">
              <a:latin typeface="Arial Black" panose="020B0A04020102020204" pitchFamily="34" charset="0"/>
            </a:endParaRPr>
          </a:p>
          <a:p>
            <a:pPr marL="0" indent="0" algn="ctr">
              <a:buNone/>
            </a:pPr>
            <a:r>
              <a:rPr lang="en-US" sz="2400" dirty="0" smtClean="0">
                <a:latin typeface="Arial Black" panose="020B0A04020102020204" pitchFamily="34" charset="0"/>
              </a:rPr>
              <a:t>Think about the character you have been working with on the LASER FOCUS analysis.</a:t>
            </a:r>
          </a:p>
          <a:p>
            <a:pPr marL="0" indent="0" algn="ctr">
              <a:buNone/>
            </a:pPr>
            <a:endParaRPr lang="en-US"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Which other characters would you say that your character is connected to emotionally?</a:t>
            </a:r>
          </a:p>
          <a:p>
            <a:pPr marL="0" indent="0" algn="ctr">
              <a:buNone/>
            </a:pPr>
            <a:r>
              <a:rPr lang="en-US" sz="2000" dirty="0" smtClean="0">
                <a:latin typeface="Arial Black" panose="020B0A04020102020204" pitchFamily="34" charset="0"/>
              </a:rPr>
              <a:t>(Remember: They don’t have to be family to be emotionally connected.)</a:t>
            </a:r>
          </a:p>
          <a:p>
            <a:pPr marL="0" indent="0" algn="ctr">
              <a:buNone/>
            </a:pPr>
            <a:r>
              <a:rPr lang="en-US" sz="3200" dirty="0" smtClean="0">
                <a:latin typeface="Arial Black" panose="020B0A04020102020204" pitchFamily="34" charset="0"/>
              </a:rPr>
              <a:t>Share, with your group, one time in the novel when you think that emotional connection pushed your character to action. </a:t>
            </a:r>
            <a:endParaRPr lang="en-US" sz="3200" dirty="0">
              <a:latin typeface="Arial Black" panose="020B0A04020102020204" pitchFamily="34" charset="0"/>
            </a:endParaRPr>
          </a:p>
        </p:txBody>
      </p:sp>
      <p:sp>
        <p:nvSpPr>
          <p:cNvPr id="9" name="TextBox 8"/>
          <p:cNvSpPr txBox="1"/>
          <p:nvPr/>
        </p:nvSpPr>
        <p:spPr>
          <a:xfrm>
            <a:off x="10095978" y="423032"/>
            <a:ext cx="928459" cy="369332"/>
          </a:xfrm>
          <a:prstGeom prst="rect">
            <a:avLst/>
          </a:prstGeom>
          <a:noFill/>
        </p:spPr>
        <p:txBody>
          <a:bodyPr wrap="none" rtlCol="0">
            <a:spAutoFit/>
          </a:bodyPr>
          <a:lstStyle/>
          <a:p>
            <a:r>
              <a:rPr lang="en-US" dirty="0" smtClean="0">
                <a:latin typeface="Arial Black" panose="020B0A04020102020204" pitchFamily="34" charset="0"/>
              </a:rPr>
              <a:t>3/7/19</a:t>
            </a:r>
            <a:endParaRPr lang="en-US" dirty="0">
              <a:latin typeface="Arial Black" panose="020B0A04020102020204" pitchFamily="34" charset="0"/>
            </a:endParaRPr>
          </a:p>
        </p:txBody>
      </p:sp>
    </p:spTree>
    <p:extLst>
      <p:ext uri="{BB962C8B-B14F-4D97-AF65-F5344CB8AC3E}">
        <p14:creationId xmlns:p14="http://schemas.microsoft.com/office/powerpoint/2010/main" val="1755507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additive="base">
                                        <p:cTn id="1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anim calcmode="lin" valueType="num">
                                      <p:cBhvr additive="base">
                                        <p:cTn id="19"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Writing</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lvl="0" indent="0" algn="ctr">
              <a:buNone/>
            </a:pPr>
            <a:r>
              <a:rPr lang="en-US" sz="2400" dirty="0">
                <a:solidFill>
                  <a:prstClr val="black"/>
                </a:solidFill>
                <a:latin typeface="Arial Black" panose="020B0A04020102020204" pitchFamily="34" charset="0"/>
              </a:rPr>
              <a:t>Think about the character you have been working with on the LASER FOCUS analysis.</a:t>
            </a:r>
          </a:p>
          <a:p>
            <a:pPr marL="0" lvl="0" indent="0" algn="ctr">
              <a:buNone/>
            </a:pPr>
            <a:endParaRPr lang="en-US" dirty="0">
              <a:solidFill>
                <a:prstClr val="black"/>
              </a:solidFill>
              <a:latin typeface="Arial Black" panose="020B0A04020102020204" pitchFamily="34" charset="0"/>
            </a:endParaRPr>
          </a:p>
          <a:p>
            <a:pPr marL="0" lvl="0" indent="0" algn="ctr">
              <a:buNone/>
            </a:pPr>
            <a:r>
              <a:rPr lang="en-US" sz="3200" dirty="0">
                <a:solidFill>
                  <a:prstClr val="black"/>
                </a:solidFill>
                <a:latin typeface="Arial Black" panose="020B0A04020102020204" pitchFamily="34" charset="0"/>
              </a:rPr>
              <a:t>Which other characters would you say that your character is connected to emotionally?</a:t>
            </a:r>
          </a:p>
          <a:p>
            <a:pPr marL="0" lvl="0" indent="0" algn="ctr">
              <a:buNone/>
            </a:pPr>
            <a:r>
              <a:rPr lang="en-US" sz="2000" dirty="0">
                <a:solidFill>
                  <a:prstClr val="black"/>
                </a:solidFill>
                <a:latin typeface="Arial Black" panose="020B0A04020102020204" pitchFamily="34" charset="0"/>
              </a:rPr>
              <a:t>(Remember: They don’t have to be family to be emotionally connected.)</a:t>
            </a:r>
          </a:p>
          <a:p>
            <a:pPr marL="0" lvl="0" indent="0" algn="ctr">
              <a:buNone/>
            </a:pPr>
            <a:r>
              <a:rPr lang="en-US" sz="3200" dirty="0">
                <a:solidFill>
                  <a:prstClr val="black"/>
                </a:solidFill>
                <a:latin typeface="Arial Black" panose="020B0A04020102020204" pitchFamily="34" charset="0"/>
              </a:rPr>
              <a:t>Share, </a:t>
            </a:r>
            <a:r>
              <a:rPr lang="en-US" sz="3200" dirty="0" smtClean="0">
                <a:solidFill>
                  <a:prstClr val="black"/>
                </a:solidFill>
                <a:latin typeface="Arial Black" panose="020B0A04020102020204" pitchFamily="34" charset="0"/>
              </a:rPr>
              <a:t>in writing, </a:t>
            </a:r>
            <a:r>
              <a:rPr lang="en-US" sz="3200" dirty="0">
                <a:solidFill>
                  <a:prstClr val="black"/>
                </a:solidFill>
                <a:latin typeface="Arial Black" panose="020B0A04020102020204" pitchFamily="34" charset="0"/>
              </a:rPr>
              <a:t>one time in the novel when you think that emotional connection pushed your character to action. </a:t>
            </a:r>
          </a:p>
        </p:txBody>
      </p:sp>
      <p:sp>
        <p:nvSpPr>
          <p:cNvPr id="9" name="TextBox 8"/>
          <p:cNvSpPr txBox="1"/>
          <p:nvPr/>
        </p:nvSpPr>
        <p:spPr>
          <a:xfrm>
            <a:off x="10095978" y="423032"/>
            <a:ext cx="928459" cy="369332"/>
          </a:xfrm>
          <a:prstGeom prst="rect">
            <a:avLst/>
          </a:prstGeom>
          <a:noFill/>
        </p:spPr>
        <p:txBody>
          <a:bodyPr wrap="none" rtlCol="0">
            <a:spAutoFit/>
          </a:bodyPr>
          <a:lstStyle/>
          <a:p>
            <a:r>
              <a:rPr lang="en-US" dirty="0" smtClean="0">
                <a:latin typeface="Arial Black" panose="020B0A04020102020204" pitchFamily="34" charset="0"/>
              </a:rPr>
              <a:t>3/6/19</a:t>
            </a:r>
            <a:endParaRPr lang="en-US" dirty="0">
              <a:latin typeface="Arial Black" panose="020B0A04020102020204" pitchFamily="34" charset="0"/>
            </a:endParaRPr>
          </a:p>
        </p:txBody>
      </p:sp>
    </p:spTree>
    <p:extLst>
      <p:ext uri="{BB962C8B-B14F-4D97-AF65-F5344CB8AC3E}">
        <p14:creationId xmlns:p14="http://schemas.microsoft.com/office/powerpoint/2010/main" val="4083393908"/>
      </p:ext>
    </p:extLst>
  </p:cSld>
  <p:clrMapOvr>
    <a:masterClrMapping/>
  </p:clrMapOvr>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1389682368"/>
      </p:ext>
    </p:extLst>
  </p:cSld>
  <p:clrMapOvr>
    <a:masterClrMapping/>
  </p:clrMapOvr>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Today’s </a:t>
            </a:r>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Analyze </a:t>
            </a:r>
            <a:r>
              <a:rPr lang="en-US" sz="4800" dirty="0">
                <a:latin typeface="Arial Black" panose="020B0A04020102020204" pitchFamily="34" charset="0"/>
              </a:rPr>
              <a:t>fictional </a:t>
            </a:r>
            <a:r>
              <a:rPr lang="en-US" sz="4800" dirty="0" smtClean="0">
                <a:latin typeface="Arial Black" panose="020B0A04020102020204" pitchFamily="34" charset="0"/>
              </a:rPr>
              <a:t>characters </a:t>
            </a:r>
            <a:r>
              <a:rPr lang="en-US" sz="4800" dirty="0">
                <a:latin typeface="Arial Black" panose="020B0A04020102020204" pitchFamily="34" charset="0"/>
              </a:rPr>
              <a:t>and </a:t>
            </a:r>
            <a:r>
              <a:rPr lang="en-US" sz="4800" dirty="0" smtClean="0">
                <a:latin typeface="Arial Black" panose="020B0A04020102020204" pitchFamily="34" charset="0"/>
              </a:rPr>
              <a:t>their development over the course of a novel.</a:t>
            </a:r>
            <a:endParaRPr lang="en-US" sz="4800" dirty="0">
              <a:latin typeface="Arial Black" panose="020B0A04020102020204" pitchFamily="34" charset="0"/>
            </a:endParaRPr>
          </a:p>
          <a:p>
            <a:pPr marL="0" indent="0" algn="ctr">
              <a:buNone/>
            </a:pPr>
            <a:endParaRPr lang="en-US" sz="4800" dirty="0">
              <a:latin typeface="Arial Black" panose="020B0A04020102020204" pitchFamily="34" charset="0"/>
            </a:endParaRPr>
          </a:p>
          <a:p>
            <a:pPr marL="0" indent="0">
              <a:buNone/>
            </a:pP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1876886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Exit Ticket</a:t>
            </a:r>
          </a:p>
        </p:txBody>
      </p:sp>
      <p:sp>
        <p:nvSpPr>
          <p:cNvPr id="5" name="Content Placeholder 4"/>
          <p:cNvSpPr>
            <a:spLocks noGrp="1"/>
          </p:cNvSpPr>
          <p:nvPr>
            <p:ph idx="1"/>
          </p:nvPr>
        </p:nvSpPr>
        <p:spPr>
          <a:xfrm>
            <a:off x="838200" y="989555"/>
            <a:ext cx="10515600" cy="5187407"/>
          </a:xfrm>
        </p:spPr>
        <p:txBody>
          <a:bodyPr>
            <a:normAutofit fontScale="92500" lnSpcReduction="10000"/>
          </a:bodyPr>
          <a:lstStyle/>
          <a:p>
            <a:pPr marL="0" indent="0" algn="ctr">
              <a:buNone/>
            </a:pPr>
            <a:r>
              <a:rPr lang="en-US" dirty="0">
                <a:latin typeface="Arial Black" panose="020B0A04020102020204" pitchFamily="34" charset="0"/>
              </a:rPr>
              <a:t>Now write about the following:</a:t>
            </a:r>
          </a:p>
          <a:p>
            <a:pPr marL="0" indent="0" algn="ctr">
              <a:buNone/>
            </a:pPr>
            <a:endParaRPr lang="en-US" sz="2200" dirty="0">
              <a:latin typeface="Arial Black" panose="020B0A04020102020204" pitchFamily="34" charset="0"/>
            </a:endParaRPr>
          </a:p>
          <a:p>
            <a:pPr marL="0" indent="0" algn="ctr">
              <a:buNone/>
            </a:pPr>
            <a:r>
              <a:rPr lang="en-US" sz="3600" dirty="0">
                <a:latin typeface="Arial Black" panose="020B0A04020102020204" pitchFamily="34" charset="0"/>
              </a:rPr>
              <a:t>Choose one item from this short list of historical terms with which you were NOT familiar:</a:t>
            </a:r>
          </a:p>
          <a:p>
            <a:pPr marL="0" indent="0" algn="ctr">
              <a:buNone/>
            </a:pPr>
            <a:r>
              <a:rPr lang="en-US" i="1" dirty="0">
                <a:latin typeface="Arial Black" panose="020B0A04020102020204" pitchFamily="34" charset="0"/>
              </a:rPr>
              <a:t>Jim Crow Laws, KKK, Segregation/Desegregation, </a:t>
            </a:r>
          </a:p>
          <a:p>
            <a:pPr marL="0" indent="0" algn="ctr">
              <a:buNone/>
            </a:pPr>
            <a:r>
              <a:rPr lang="en-US" i="1" dirty="0">
                <a:latin typeface="Arial Black" panose="020B0A04020102020204" pitchFamily="34" charset="0"/>
              </a:rPr>
              <a:t>The Great Depression, The Scottsboro Boys, </a:t>
            </a:r>
          </a:p>
          <a:p>
            <a:pPr marL="0" indent="0" algn="ctr">
              <a:buNone/>
            </a:pPr>
            <a:r>
              <a:rPr lang="en-US" i="1" dirty="0">
                <a:latin typeface="Arial Black" panose="020B0A04020102020204" pitchFamily="34" charset="0"/>
              </a:rPr>
              <a:t>Brown vs. The Board of Education</a:t>
            </a:r>
          </a:p>
          <a:p>
            <a:pPr marL="0" indent="0" algn="ctr">
              <a:buNone/>
            </a:pPr>
            <a:r>
              <a:rPr lang="en-US" sz="3600" dirty="0">
                <a:latin typeface="Arial Black" panose="020B0A04020102020204" pitchFamily="34" charset="0"/>
              </a:rPr>
              <a:t>Now that we have reviewed them, in your own words, define the term you chose and explain it’s significance in American history.</a:t>
            </a:r>
          </a:p>
        </p:txBody>
      </p:sp>
      <p:sp>
        <p:nvSpPr>
          <p:cNvPr id="9" name="TextBox 8"/>
          <p:cNvSpPr txBox="1"/>
          <p:nvPr/>
        </p:nvSpPr>
        <p:spPr>
          <a:xfrm>
            <a:off x="10095978" y="423032"/>
            <a:ext cx="928459" cy="369332"/>
          </a:xfrm>
          <a:prstGeom prst="rect">
            <a:avLst/>
          </a:prstGeom>
          <a:noFill/>
        </p:spPr>
        <p:txBody>
          <a:bodyPr wrap="none" rtlCol="0">
            <a:spAutoFit/>
          </a:bodyPr>
          <a:lstStyle/>
          <a:p>
            <a:r>
              <a:rPr lang="en-US" dirty="0">
                <a:solidFill>
                  <a:prstClr val="black"/>
                </a:solidFill>
                <a:latin typeface="Arial Black" panose="020B0A04020102020204" pitchFamily="34" charset="0"/>
              </a:rPr>
              <a:t>1/9/19</a:t>
            </a:r>
          </a:p>
        </p:txBody>
      </p:sp>
    </p:spTree>
    <p:extLst>
      <p:ext uri="{BB962C8B-B14F-4D97-AF65-F5344CB8AC3E}">
        <p14:creationId xmlns:p14="http://schemas.microsoft.com/office/powerpoint/2010/main" val="1453769890"/>
      </p:ext>
    </p:extLst>
  </p:cSld>
  <p:clrMapOvr>
    <a:masterClrMapping/>
  </p:clrMapOvr>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Character Analysis</a:t>
            </a:r>
            <a:endParaRPr lang="en-US" dirty="0">
              <a:latin typeface="Arial Black" panose="020B0A040201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467582689"/>
              </p:ext>
            </p:extLst>
          </p:nvPr>
        </p:nvGraphicFramePr>
        <p:xfrm>
          <a:off x="2820378" y="1574626"/>
          <a:ext cx="6551244" cy="4699000"/>
        </p:xfrm>
        <a:graphic>
          <a:graphicData uri="http://schemas.openxmlformats.org/drawingml/2006/table">
            <a:tbl>
              <a:tblPr/>
              <a:tblGrid>
                <a:gridCol w="152400"/>
                <a:gridCol w="6398844"/>
              </a:tblGrid>
              <a:tr h="4648200">
                <a:tc>
                  <a:txBody>
                    <a:bodyPr/>
                    <a:lstStyle/>
                    <a:p>
                      <a:pPr algn="l" rtl="0" fontAlgn="t">
                        <a:spcBef>
                          <a:spcPts val="0"/>
                        </a:spcBef>
                        <a:spcAft>
                          <a:spcPts val="0"/>
                        </a:spcAft>
                      </a:pPr>
                      <a:endParaRPr lang="en-US" sz="6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rtl="0" fontAlgn="t">
                        <a:spcBef>
                          <a:spcPts val="0"/>
                        </a:spcBef>
                        <a:spcAft>
                          <a:spcPts val="0"/>
                        </a:spcAft>
                      </a:pPr>
                      <a:r>
                        <a:rPr lang="en-US" sz="6000" b="1" i="0" u="none" strike="noStrike" dirty="0">
                          <a:solidFill>
                            <a:srgbClr val="000000"/>
                          </a:solidFill>
                          <a:effectLst/>
                          <a:latin typeface="Arial" panose="020B0604020202020204" pitchFamily="34" charset="0"/>
                        </a:rPr>
                        <a:t>F</a:t>
                      </a:r>
                      <a:r>
                        <a:rPr lang="en-US" sz="6000" b="0" i="0" u="none" strike="noStrike" dirty="0">
                          <a:solidFill>
                            <a:srgbClr val="000000"/>
                          </a:solidFill>
                          <a:effectLst/>
                          <a:latin typeface="Arial" panose="020B0604020202020204" pitchFamily="34" charset="0"/>
                        </a:rPr>
                        <a:t>eelings</a:t>
                      </a:r>
                      <a:endParaRPr lang="en-US" sz="6000" dirty="0">
                        <a:effectLst/>
                      </a:endParaRPr>
                    </a:p>
                    <a:p>
                      <a:pPr algn="l" rtl="0" fontAlgn="t">
                        <a:spcBef>
                          <a:spcPts val="0"/>
                        </a:spcBef>
                        <a:spcAft>
                          <a:spcPts val="0"/>
                        </a:spcAft>
                      </a:pPr>
                      <a:r>
                        <a:rPr lang="en-US" sz="6000" b="1" i="0" u="none" strike="noStrike" dirty="0">
                          <a:solidFill>
                            <a:srgbClr val="000000"/>
                          </a:solidFill>
                          <a:effectLst/>
                          <a:latin typeface="Arial" panose="020B0604020202020204" pitchFamily="34" charset="0"/>
                        </a:rPr>
                        <a:t>O</a:t>
                      </a:r>
                      <a:r>
                        <a:rPr lang="en-US" sz="6000" b="0" i="0" u="none" strike="noStrike" dirty="0">
                          <a:solidFill>
                            <a:srgbClr val="000000"/>
                          </a:solidFill>
                          <a:effectLst/>
                          <a:latin typeface="Arial" panose="020B0604020202020204" pitchFamily="34" charset="0"/>
                        </a:rPr>
                        <a:t>bligations</a:t>
                      </a:r>
                      <a:endParaRPr lang="en-US" sz="6000" dirty="0">
                        <a:effectLst/>
                      </a:endParaRPr>
                    </a:p>
                    <a:p>
                      <a:pPr algn="l" rtl="0" fontAlgn="t">
                        <a:spcBef>
                          <a:spcPts val="0"/>
                        </a:spcBef>
                        <a:spcAft>
                          <a:spcPts val="0"/>
                        </a:spcAft>
                      </a:pPr>
                      <a:r>
                        <a:rPr lang="en-US" sz="6000" b="1" i="0" u="none" strike="noStrike" dirty="0">
                          <a:solidFill>
                            <a:srgbClr val="000000"/>
                          </a:solidFill>
                          <a:effectLst/>
                          <a:latin typeface="Arial" panose="020B0604020202020204" pitchFamily="34" charset="0"/>
                        </a:rPr>
                        <a:t>C</a:t>
                      </a:r>
                      <a:r>
                        <a:rPr lang="en-US" sz="6000" b="0" i="0" u="none" strike="noStrike" dirty="0">
                          <a:solidFill>
                            <a:srgbClr val="000000"/>
                          </a:solidFill>
                          <a:effectLst/>
                          <a:latin typeface="Arial" panose="020B0604020202020204" pitchFamily="34" charset="0"/>
                        </a:rPr>
                        <a:t>onflicts</a:t>
                      </a:r>
                      <a:endParaRPr lang="en-US" sz="6000" dirty="0">
                        <a:effectLst/>
                      </a:endParaRPr>
                    </a:p>
                    <a:p>
                      <a:pPr algn="l" rtl="0" fontAlgn="t">
                        <a:spcBef>
                          <a:spcPts val="0"/>
                        </a:spcBef>
                        <a:spcAft>
                          <a:spcPts val="0"/>
                        </a:spcAft>
                      </a:pPr>
                      <a:r>
                        <a:rPr lang="en-US" sz="6000" b="1" i="0" u="none" strike="noStrike" dirty="0">
                          <a:solidFill>
                            <a:srgbClr val="000000"/>
                          </a:solidFill>
                          <a:effectLst/>
                          <a:latin typeface="Arial" panose="020B0604020202020204" pitchFamily="34" charset="0"/>
                        </a:rPr>
                        <a:t>U</a:t>
                      </a:r>
                      <a:r>
                        <a:rPr lang="en-US" sz="6000" b="0" i="0" u="none" strike="noStrike" dirty="0">
                          <a:solidFill>
                            <a:srgbClr val="000000"/>
                          </a:solidFill>
                          <a:effectLst/>
                          <a:latin typeface="Arial" panose="020B0604020202020204" pitchFamily="34" charset="0"/>
                        </a:rPr>
                        <a:t>nderstandings</a:t>
                      </a:r>
                      <a:endParaRPr lang="en-US" sz="6000" dirty="0">
                        <a:effectLst/>
                      </a:endParaRPr>
                    </a:p>
                    <a:p>
                      <a:pPr algn="l" rtl="0" fontAlgn="t">
                        <a:spcBef>
                          <a:spcPts val="0"/>
                        </a:spcBef>
                        <a:spcAft>
                          <a:spcPts val="0"/>
                        </a:spcAft>
                      </a:pPr>
                      <a:r>
                        <a:rPr lang="en-US" sz="6000" b="1" i="0" u="none" strike="noStrike" dirty="0">
                          <a:solidFill>
                            <a:srgbClr val="000000"/>
                          </a:solidFill>
                          <a:effectLst/>
                          <a:latin typeface="Arial" panose="020B0604020202020204" pitchFamily="34" charset="0"/>
                        </a:rPr>
                        <a:t>S</a:t>
                      </a:r>
                      <a:r>
                        <a:rPr lang="en-US" sz="6000" b="0" i="0" u="none" strike="noStrike" dirty="0">
                          <a:solidFill>
                            <a:srgbClr val="000000"/>
                          </a:solidFill>
                          <a:effectLst/>
                          <a:latin typeface="Arial" panose="020B0604020202020204" pitchFamily="34" charset="0"/>
                        </a:rPr>
                        <a:t>hifts</a:t>
                      </a:r>
                      <a:endParaRPr lang="en-US" sz="6000" dirty="0">
                        <a:effectLst/>
                      </a:endParaRPr>
                    </a:p>
                  </a:txBody>
                  <a:tcPr marL="63500" marR="63500" marT="63500" marB="6350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9" name="Rectangle 3"/>
          <p:cNvSpPr>
            <a:spLocks noChangeArrowheads="1"/>
          </p:cNvSpPr>
          <p:nvPr/>
        </p:nvSpPr>
        <p:spPr bwMode="auto">
          <a:xfrm>
            <a:off x="4191000" y="3172123"/>
            <a:ext cx="105791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anose="020B0604020202020204" pitchFamily="34" charset="0"/>
              </a:rPr>
              <a:t/>
            </a:r>
            <a:br>
              <a:rPr kumimoji="0" lang="en-US" altLang="en-US" sz="1800" b="0" i="0" u="none" strike="noStrike" cap="none" normalizeH="0" baseline="0" smtClean="0">
                <a:ln>
                  <a:noFill/>
                </a:ln>
                <a:solidFill>
                  <a:schemeClr val="tx1"/>
                </a:solidFill>
                <a:effectLst/>
                <a:latin typeface="Arial" panose="020B0604020202020204" pitchFamily="34" charset="0"/>
              </a:rPr>
            </a:br>
            <a:endParaRPr kumimoji="0" lang="en-US" altLang="en-US" sz="18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632403593"/>
      </p:ext>
    </p:extLst>
  </p:cSld>
  <p:clrMapOvr>
    <a:masterClrMapping/>
  </p:clrMapOvr>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94AC29-4097-427C-B294-D6BA092CE1AB}"/>
              </a:ext>
            </a:extLst>
          </p:cNvPr>
          <p:cNvSpPr>
            <a:spLocks noGrp="1"/>
          </p:cNvSpPr>
          <p:nvPr>
            <p:ph type="title"/>
          </p:nvPr>
        </p:nvSpPr>
        <p:spPr>
          <a:xfrm>
            <a:off x="838200" y="365125"/>
            <a:ext cx="10515600" cy="826001"/>
          </a:xfrm>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 xmlns:a16="http://schemas.microsoft.com/office/drawing/2014/main" id="{F788D146-7D7D-4354-AF51-BD5ADF1936D5}"/>
              </a:ext>
            </a:extLst>
          </p:cNvPr>
          <p:cNvSpPr>
            <a:spLocks noGrp="1"/>
          </p:cNvSpPr>
          <p:nvPr>
            <p:ph idx="1"/>
          </p:nvPr>
        </p:nvSpPr>
        <p:spPr>
          <a:xfrm>
            <a:off x="838200" y="1455820"/>
            <a:ext cx="10515600" cy="5125453"/>
          </a:xfrm>
        </p:spPr>
        <p:txBody>
          <a:bodyPr>
            <a:normAutofit/>
          </a:bodyPr>
          <a:lstStyle/>
          <a:p>
            <a:pPr marL="457200" lvl="1" indent="0" algn="ctr">
              <a:buNone/>
            </a:pPr>
            <a:endParaRPr lang="en-US" sz="4800" dirty="0" smtClean="0">
              <a:latin typeface="Arial Black" panose="020B0A04020102020204" pitchFamily="34" charset="0"/>
            </a:endParaRPr>
          </a:p>
          <a:p>
            <a:pPr marL="457200" lvl="1" indent="0" algn="ctr">
              <a:buNone/>
            </a:pPr>
            <a:r>
              <a:rPr lang="en-US" sz="4800" dirty="0" smtClean="0">
                <a:latin typeface="Arial Black" panose="020B0A04020102020204" pitchFamily="34" charset="0"/>
              </a:rPr>
              <a:t>LASER FOCUS Character Analysis</a:t>
            </a:r>
          </a:p>
          <a:p>
            <a:pPr marL="457200" lvl="1" indent="0" algn="ctr">
              <a:buNone/>
            </a:pPr>
            <a:r>
              <a:rPr lang="en-US" sz="4800" dirty="0" smtClean="0">
                <a:latin typeface="Arial Black" panose="020B0A04020102020204" pitchFamily="34" charset="0"/>
              </a:rPr>
              <a:t>DUE FRIDAY by 7:00 a.m.</a:t>
            </a:r>
            <a:endParaRPr lang="en-US" sz="4800" dirty="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744551140"/>
      </p:ext>
    </p:extLst>
  </p:cSld>
  <p:clrMapOvr>
    <a:masterClrMapping/>
  </p:clrMapOvr>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989555"/>
            <a:ext cx="10515600" cy="5586609"/>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Thinking about how your character changed over the course of the novel, what event in the story do you think caused them to change the most?</a:t>
            </a:r>
          </a:p>
          <a:p>
            <a:pPr marL="0" indent="0" algn="ctr">
              <a:buNone/>
            </a:pPr>
            <a:r>
              <a:rPr lang="en-US" sz="3200" dirty="0" smtClean="0">
                <a:latin typeface="Arial Black" panose="020B0A04020102020204" pitchFamily="34" charset="0"/>
              </a:rPr>
              <a:t>Why would that cause them to change?</a:t>
            </a:r>
          </a:p>
          <a:p>
            <a:pPr marL="0" indent="0" algn="ctr">
              <a:buNone/>
            </a:pPr>
            <a:endParaRPr lang="en-US" sz="3200" dirty="0" smtClean="0">
              <a:latin typeface="Arial Black" panose="020B0A04020102020204" pitchFamily="34" charset="0"/>
            </a:endParaRPr>
          </a:p>
          <a:p>
            <a:pPr marL="0" indent="0" algn="ctr">
              <a:buNone/>
            </a:pPr>
            <a:endParaRPr lang="en-US" sz="3200" dirty="0" smtClean="0">
              <a:latin typeface="Arial Black" panose="020B0A04020102020204" pitchFamily="34" charset="0"/>
            </a:endParaRPr>
          </a:p>
        </p:txBody>
      </p:sp>
      <p:sp>
        <p:nvSpPr>
          <p:cNvPr id="9" name="TextBox 8"/>
          <p:cNvSpPr txBox="1"/>
          <p:nvPr/>
        </p:nvSpPr>
        <p:spPr>
          <a:xfrm>
            <a:off x="10095978" y="423032"/>
            <a:ext cx="928459" cy="369332"/>
          </a:xfrm>
          <a:prstGeom prst="rect">
            <a:avLst/>
          </a:prstGeom>
          <a:noFill/>
        </p:spPr>
        <p:txBody>
          <a:bodyPr wrap="none" rtlCol="0">
            <a:spAutoFit/>
          </a:bodyPr>
          <a:lstStyle/>
          <a:p>
            <a:r>
              <a:rPr lang="en-US" dirty="0" smtClean="0">
                <a:latin typeface="Arial Black" panose="020B0A04020102020204" pitchFamily="34" charset="0"/>
              </a:rPr>
              <a:t>3/7/19</a:t>
            </a:r>
            <a:endParaRPr lang="en-US" dirty="0">
              <a:latin typeface="Arial Black" panose="020B0A04020102020204" pitchFamily="34" charset="0"/>
            </a:endParaRPr>
          </a:p>
        </p:txBody>
      </p:sp>
    </p:spTree>
    <p:extLst>
      <p:ext uri="{BB962C8B-B14F-4D97-AF65-F5344CB8AC3E}">
        <p14:creationId xmlns:p14="http://schemas.microsoft.com/office/powerpoint/2010/main" val="1169999511"/>
      </p:ext>
    </p:extLst>
  </p:cSld>
  <p:clrMapOvr>
    <a:masterClrMapping/>
  </p:clrMapOvr>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Discussion</a:t>
            </a:r>
          </a:p>
        </p:txBody>
      </p:sp>
      <p:sp>
        <p:nvSpPr>
          <p:cNvPr id="5" name="Content Placeholder 4"/>
          <p:cNvSpPr>
            <a:spLocks noGrp="1"/>
          </p:cNvSpPr>
          <p:nvPr>
            <p:ph idx="1"/>
          </p:nvPr>
        </p:nvSpPr>
        <p:spPr>
          <a:xfrm>
            <a:off x="350729" y="989555"/>
            <a:ext cx="11486367" cy="5699344"/>
          </a:xfrm>
        </p:spPr>
        <p:txBody>
          <a:bodyPr>
            <a:normAutofit/>
          </a:bodyPr>
          <a:lstStyle/>
          <a:p>
            <a:pPr marL="0" indent="0" algn="ctr">
              <a:buNone/>
            </a:pPr>
            <a:r>
              <a:rPr lang="en-US" dirty="0">
                <a:latin typeface="Arial Black" panose="020B0A04020102020204" pitchFamily="34" charset="0"/>
              </a:rPr>
              <a:t>I</a:t>
            </a:r>
            <a:r>
              <a:rPr lang="en-US" dirty="0" smtClean="0">
                <a:latin typeface="Arial Black" panose="020B0A04020102020204" pitchFamily="34" charset="0"/>
              </a:rPr>
              <a:t>n </a:t>
            </a:r>
            <a:r>
              <a:rPr lang="en-US" dirty="0">
                <a:latin typeface="Arial Black" panose="020B0A04020102020204" pitchFamily="34" charset="0"/>
              </a:rPr>
              <a:t>your </a:t>
            </a:r>
            <a:r>
              <a:rPr lang="en-US" dirty="0" smtClean="0">
                <a:latin typeface="Arial Black" panose="020B0A04020102020204" pitchFamily="34" charset="0"/>
              </a:rPr>
              <a:t>groups</a:t>
            </a:r>
            <a:r>
              <a:rPr lang="en-US" dirty="0">
                <a:latin typeface="Arial Black" panose="020B0A04020102020204" pitchFamily="34" charset="0"/>
              </a:rPr>
              <a:t>, discuss the following:</a:t>
            </a:r>
          </a:p>
          <a:p>
            <a:pPr marL="0" indent="0" algn="ctr">
              <a:buNone/>
            </a:pPr>
            <a:endParaRPr lang="en-US" sz="2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What one thing from the novel, </a:t>
            </a:r>
            <a:r>
              <a:rPr lang="en-US" sz="3200" u="sng" dirty="0" smtClean="0">
                <a:latin typeface="Arial Black" panose="020B0A04020102020204" pitchFamily="34" charset="0"/>
              </a:rPr>
              <a:t>To Kill a Mockingbird</a:t>
            </a:r>
            <a:r>
              <a:rPr lang="en-US" sz="3200" dirty="0" smtClean="0">
                <a:latin typeface="Arial Black" panose="020B0A04020102020204" pitchFamily="34" charset="0"/>
              </a:rPr>
              <a:t>, do you think you will remember the most?</a:t>
            </a:r>
          </a:p>
          <a:p>
            <a:pPr marL="0" indent="0" algn="ctr">
              <a:buNone/>
            </a:pPr>
            <a:r>
              <a:rPr lang="en-US" sz="3200" dirty="0" smtClean="0">
                <a:latin typeface="Arial Black" panose="020B0A04020102020204" pitchFamily="34" charset="0"/>
              </a:rPr>
              <a:t>(A particular scene, character, image, or theme)</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Why do you think that will stay with you?</a:t>
            </a:r>
          </a:p>
        </p:txBody>
      </p:sp>
      <p:sp>
        <p:nvSpPr>
          <p:cNvPr id="9" name="TextBox 8"/>
          <p:cNvSpPr txBox="1"/>
          <p:nvPr/>
        </p:nvSpPr>
        <p:spPr>
          <a:xfrm>
            <a:off x="10095978" y="423032"/>
            <a:ext cx="928459" cy="369332"/>
          </a:xfrm>
          <a:prstGeom prst="rect">
            <a:avLst/>
          </a:prstGeom>
          <a:noFill/>
        </p:spPr>
        <p:txBody>
          <a:bodyPr wrap="none" rtlCol="0">
            <a:spAutoFit/>
          </a:bodyPr>
          <a:lstStyle/>
          <a:p>
            <a:r>
              <a:rPr lang="en-US" dirty="0" smtClean="0">
                <a:latin typeface="Arial Black" panose="020B0A04020102020204" pitchFamily="34" charset="0"/>
              </a:rPr>
              <a:t>3/8/19</a:t>
            </a:r>
            <a:endParaRPr lang="en-US" dirty="0">
              <a:latin typeface="Arial Black" panose="020B0A04020102020204" pitchFamily="34" charset="0"/>
            </a:endParaRPr>
          </a:p>
        </p:txBody>
      </p:sp>
    </p:spTree>
    <p:extLst>
      <p:ext uri="{BB962C8B-B14F-4D97-AF65-F5344CB8AC3E}">
        <p14:creationId xmlns:p14="http://schemas.microsoft.com/office/powerpoint/2010/main" val="426920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additive="base">
                                        <p:cTn id="1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Writing</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200" dirty="0">
                <a:latin typeface="Arial Black" panose="020B0A04020102020204" pitchFamily="34" charset="0"/>
              </a:rPr>
              <a:t>What one thing from the novel, </a:t>
            </a:r>
            <a:r>
              <a:rPr lang="en-US" sz="3200" u="sng" dirty="0">
                <a:latin typeface="Arial Black" panose="020B0A04020102020204" pitchFamily="34" charset="0"/>
              </a:rPr>
              <a:t>To Kill a Mockingbird</a:t>
            </a:r>
            <a:r>
              <a:rPr lang="en-US" sz="3200" dirty="0">
                <a:latin typeface="Arial Black" panose="020B0A04020102020204" pitchFamily="34" charset="0"/>
              </a:rPr>
              <a:t>, do you think you will remember the most?</a:t>
            </a:r>
          </a:p>
          <a:p>
            <a:pPr marL="0" indent="0" algn="ctr">
              <a:buNone/>
            </a:pPr>
            <a:r>
              <a:rPr lang="en-US" sz="3200" dirty="0">
                <a:latin typeface="Arial Black" panose="020B0A04020102020204" pitchFamily="34" charset="0"/>
              </a:rPr>
              <a:t>(A particular scene, character, image, or theme)</a:t>
            </a:r>
          </a:p>
          <a:p>
            <a:pPr marL="0" indent="0" algn="ctr">
              <a:buNone/>
            </a:pPr>
            <a:endParaRPr lang="en-US" sz="3200" dirty="0">
              <a:latin typeface="Arial Black" panose="020B0A04020102020204" pitchFamily="34" charset="0"/>
            </a:endParaRPr>
          </a:p>
          <a:p>
            <a:pPr marL="0" indent="0" algn="ctr">
              <a:buNone/>
            </a:pPr>
            <a:r>
              <a:rPr lang="en-US" sz="3200" dirty="0">
                <a:latin typeface="Arial Black" panose="020B0A04020102020204" pitchFamily="34" charset="0"/>
              </a:rPr>
              <a:t>Why do you think that will stay with you?</a:t>
            </a:r>
          </a:p>
        </p:txBody>
      </p:sp>
      <p:sp>
        <p:nvSpPr>
          <p:cNvPr id="9" name="TextBox 8"/>
          <p:cNvSpPr txBox="1"/>
          <p:nvPr/>
        </p:nvSpPr>
        <p:spPr>
          <a:xfrm>
            <a:off x="10095978" y="423032"/>
            <a:ext cx="928459" cy="369332"/>
          </a:xfrm>
          <a:prstGeom prst="rect">
            <a:avLst/>
          </a:prstGeom>
          <a:noFill/>
        </p:spPr>
        <p:txBody>
          <a:bodyPr wrap="none" rtlCol="0">
            <a:spAutoFit/>
          </a:bodyPr>
          <a:lstStyle/>
          <a:p>
            <a:r>
              <a:rPr lang="en-US" dirty="0" smtClean="0">
                <a:latin typeface="Arial Black" panose="020B0A04020102020204" pitchFamily="34" charset="0"/>
              </a:rPr>
              <a:t>3/8/19</a:t>
            </a:r>
            <a:endParaRPr lang="en-US" dirty="0">
              <a:latin typeface="Arial Black" panose="020B0A04020102020204" pitchFamily="34" charset="0"/>
            </a:endParaRPr>
          </a:p>
        </p:txBody>
      </p:sp>
    </p:spTree>
    <p:extLst>
      <p:ext uri="{BB962C8B-B14F-4D97-AF65-F5344CB8AC3E}">
        <p14:creationId xmlns:p14="http://schemas.microsoft.com/office/powerpoint/2010/main" val="424133734"/>
      </p:ext>
    </p:extLst>
  </p:cSld>
  <p:clrMapOvr>
    <a:masterClrMapping/>
  </p:clrMapOvr>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2211191692"/>
      </p:ext>
    </p:extLst>
  </p:cSld>
  <p:clrMapOvr>
    <a:masterClrMapping/>
  </p:clrMapOvr>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2461"/>
            <a:ext cx="10515600" cy="922255"/>
          </a:xfrm>
        </p:spPr>
        <p:txBody>
          <a:bodyPr/>
          <a:lstStyle/>
          <a:p>
            <a:pPr algn="ctr"/>
            <a:r>
              <a:rPr lang="en-US" b="1" dirty="0" smtClean="0">
                <a:latin typeface="Arial Black" panose="020B0A04020102020204" pitchFamily="34" charset="0"/>
              </a:rPr>
              <a:t>English 10 FINAL PROJECTS</a:t>
            </a:r>
            <a:endParaRPr lang="en-US" b="1" dirty="0">
              <a:latin typeface="Arial Black" panose="020B0A04020102020204" pitchFamily="34" charset="0"/>
            </a:endParaRPr>
          </a:p>
        </p:txBody>
      </p:sp>
      <p:sp>
        <p:nvSpPr>
          <p:cNvPr id="3" name="Content Placeholder 2"/>
          <p:cNvSpPr>
            <a:spLocks noGrp="1"/>
          </p:cNvSpPr>
          <p:nvPr>
            <p:ph idx="1"/>
          </p:nvPr>
        </p:nvSpPr>
        <p:spPr>
          <a:xfrm>
            <a:off x="838200" y="1415440"/>
            <a:ext cx="10515600" cy="4522555"/>
          </a:xfrm>
        </p:spPr>
        <p:txBody>
          <a:bodyPr>
            <a:normAutofit fontScale="92500" lnSpcReduction="10000"/>
          </a:bodyPr>
          <a:lstStyle/>
          <a:p>
            <a:pPr marL="0" indent="0" algn="ctr">
              <a:buNone/>
            </a:pPr>
            <a:endParaRPr lang="en-US" sz="5400" dirty="0" smtClean="0">
              <a:latin typeface="Arial Black" panose="020B0A04020102020204" pitchFamily="34" charset="0"/>
            </a:endParaRPr>
          </a:p>
          <a:p>
            <a:pPr marL="0" indent="0" algn="ctr">
              <a:buNone/>
            </a:pPr>
            <a:r>
              <a:rPr lang="en-US" sz="5400" dirty="0" smtClean="0">
                <a:latin typeface="Arial Black" panose="020B0A04020102020204" pitchFamily="34" charset="0"/>
              </a:rPr>
              <a:t>Your FINAL PROJECTS are DUE on FRIDAY THE </a:t>
            </a:r>
            <a:r>
              <a:rPr lang="en-US" sz="5400" dirty="0" smtClean="0">
                <a:latin typeface="Arial Black" panose="020B0A04020102020204" pitchFamily="34" charset="0"/>
              </a:rPr>
              <a:t>15</a:t>
            </a:r>
            <a:r>
              <a:rPr lang="en-US" sz="5400" baseline="30000" dirty="0" smtClean="0">
                <a:latin typeface="Arial Black" panose="020B0A04020102020204" pitchFamily="34" charset="0"/>
              </a:rPr>
              <a:t>TH!</a:t>
            </a:r>
          </a:p>
          <a:p>
            <a:pPr marL="0" indent="0" algn="ctr">
              <a:buNone/>
            </a:pPr>
            <a:endParaRPr lang="en-US" sz="5400" dirty="0" smtClean="0">
              <a:latin typeface="Arial Black" panose="020B0A04020102020204" pitchFamily="34" charset="0"/>
            </a:endParaRPr>
          </a:p>
          <a:p>
            <a:pPr marL="0" indent="0" algn="ctr">
              <a:buNone/>
            </a:pPr>
            <a:r>
              <a:rPr lang="en-US" sz="5400" dirty="0" smtClean="0">
                <a:latin typeface="Arial Black" panose="020B0A04020102020204" pitchFamily="34" charset="0"/>
              </a:rPr>
              <a:t>ABSOLUTELY NO LATE WORK WILL BE ACCEPTED!!!</a:t>
            </a:r>
            <a:endParaRPr lang="en-US" sz="5400" dirty="0">
              <a:latin typeface="Arial Black" panose="020B0A04020102020204" pitchFamily="34" charset="0"/>
            </a:endParaRPr>
          </a:p>
        </p:txBody>
      </p:sp>
    </p:spTree>
    <p:extLst>
      <p:ext uri="{BB962C8B-B14F-4D97-AF65-F5344CB8AC3E}">
        <p14:creationId xmlns:p14="http://schemas.microsoft.com/office/powerpoint/2010/main" val="3087757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lstStyle/>
          <a:p>
            <a:pPr marL="0" indent="0" algn="ctr">
              <a:buNone/>
            </a:pPr>
            <a:r>
              <a:rPr lang="en-US" u="sng" dirty="0" smtClean="0">
                <a:latin typeface="Arial Black" panose="020B0A04020102020204" pitchFamily="34" charset="0"/>
              </a:rPr>
              <a:t>Option 1 – The One-Pager</a:t>
            </a:r>
          </a:p>
          <a:p>
            <a:r>
              <a:rPr lang="en-US" sz="3200" dirty="0">
                <a:latin typeface="Arial Black" panose="020B0A04020102020204" pitchFamily="34" charset="0"/>
              </a:rPr>
              <a:t>A one pager is a single-page response to your reading that connects the ideas in the book to your thoughts creatively. </a:t>
            </a:r>
            <a:endParaRPr lang="en-US" sz="3200" dirty="0" smtClean="0">
              <a:latin typeface="Arial Black" panose="020B0A04020102020204" pitchFamily="34" charset="0"/>
            </a:endParaRPr>
          </a:p>
          <a:p>
            <a:pPr marL="0" indent="0">
              <a:buNone/>
            </a:pPr>
            <a:endParaRPr lang="en-US" sz="3200" dirty="0" smtClean="0">
              <a:latin typeface="Arial Black" panose="020B0A04020102020204" pitchFamily="34" charset="0"/>
            </a:endParaRPr>
          </a:p>
          <a:p>
            <a:r>
              <a:rPr lang="en-US" sz="3200" dirty="0" smtClean="0">
                <a:latin typeface="Arial Black" panose="020B0A04020102020204" pitchFamily="34" charset="0"/>
              </a:rPr>
              <a:t>The </a:t>
            </a:r>
            <a:r>
              <a:rPr lang="en-US" sz="3200" dirty="0">
                <a:latin typeface="Arial Black" panose="020B0A04020102020204" pitchFamily="34" charset="0"/>
              </a:rPr>
              <a:t>purpose of the one-pager is so that your audience will understand the big ideas, themes, and connections within the book.</a:t>
            </a:r>
          </a:p>
        </p:txBody>
      </p:sp>
    </p:spTree>
    <p:extLst>
      <p:ext uri="{BB962C8B-B14F-4D97-AF65-F5344CB8AC3E}">
        <p14:creationId xmlns:p14="http://schemas.microsoft.com/office/powerpoint/2010/main" val="1877716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85000" lnSpcReduction="20000"/>
          </a:bodyPr>
          <a:lstStyle/>
          <a:p>
            <a:pPr marL="0" indent="0" algn="ctr">
              <a:buNone/>
            </a:pPr>
            <a:r>
              <a:rPr lang="en-US" u="sng" dirty="0" smtClean="0">
                <a:latin typeface="Arial Black" panose="020B0A04020102020204" pitchFamily="34" charset="0"/>
              </a:rPr>
              <a:t>Option 1 – The One-Pager</a:t>
            </a:r>
          </a:p>
          <a:p>
            <a:pPr marL="0" indent="0" algn="ctr">
              <a:buNone/>
            </a:pPr>
            <a:r>
              <a:rPr lang="en-US" b="1" u="sng" dirty="0"/>
              <a:t>Must do: </a:t>
            </a:r>
            <a:endParaRPr lang="en-US" dirty="0"/>
          </a:p>
          <a:p>
            <a:pPr lvl="0"/>
            <a:r>
              <a:rPr lang="en-US" b="1" dirty="0"/>
              <a:t>Title and border (5 points) </a:t>
            </a:r>
            <a:endParaRPr lang="en-US" dirty="0"/>
          </a:p>
          <a:p>
            <a:pPr lvl="1"/>
            <a:r>
              <a:rPr lang="en-US" dirty="0"/>
              <a:t>Write the title of the book and author’s name somewhere on the page (this can be done creatively!).</a:t>
            </a:r>
          </a:p>
          <a:p>
            <a:pPr lvl="1"/>
            <a:r>
              <a:rPr lang="en-US" dirty="0"/>
              <a:t>Include a border that reflects the unit of learning or theme. This can include words, pictures, symbols, or quotes from the text.</a:t>
            </a:r>
          </a:p>
          <a:p>
            <a:pPr lvl="0"/>
            <a:r>
              <a:rPr lang="en-US" b="1" dirty="0"/>
              <a:t>Two meaningful questions (10 points)</a:t>
            </a:r>
            <a:endParaRPr lang="en-US" dirty="0"/>
          </a:p>
          <a:p>
            <a:pPr lvl="1"/>
            <a:r>
              <a:rPr lang="en-US" dirty="0"/>
              <a:t>These should not be yes or no questions, but how or why questions. </a:t>
            </a:r>
          </a:p>
          <a:p>
            <a:pPr lvl="1"/>
            <a:r>
              <a:rPr lang="en-US" dirty="0"/>
              <a:t>Answers should include specific textual evidence and be cited by page number </a:t>
            </a:r>
            <a:r>
              <a:rPr lang="en-US" b="1" dirty="0"/>
              <a:t>EX: (54)</a:t>
            </a:r>
            <a:endParaRPr lang="en-US" dirty="0"/>
          </a:p>
          <a:p>
            <a:pPr lvl="0"/>
            <a:r>
              <a:rPr lang="en-US" b="1" dirty="0"/>
              <a:t>Draw images (15 points)</a:t>
            </a:r>
            <a:endParaRPr lang="en-US" dirty="0"/>
          </a:p>
          <a:p>
            <a:pPr lvl="1"/>
            <a:r>
              <a:rPr lang="en-US" dirty="0"/>
              <a:t>Draw </a:t>
            </a:r>
            <a:r>
              <a:rPr lang="en-US" b="1" dirty="0"/>
              <a:t>THREE </a:t>
            </a:r>
            <a:r>
              <a:rPr lang="en-US" dirty="0"/>
              <a:t>images that represent themes, characters, conflict, or the setting of the book.</a:t>
            </a:r>
          </a:p>
          <a:p>
            <a:pPr lvl="1"/>
            <a:r>
              <a:rPr lang="en-US" dirty="0"/>
              <a:t>These should be strongly connected to the book and should stand out.</a:t>
            </a:r>
          </a:p>
          <a:p>
            <a:pPr lvl="0"/>
            <a:r>
              <a:rPr lang="en-US" b="1" dirty="0"/>
              <a:t>Interesting quotes (10 points) </a:t>
            </a:r>
            <a:endParaRPr lang="en-US" dirty="0"/>
          </a:p>
          <a:p>
            <a:pPr lvl="1"/>
            <a:r>
              <a:rPr lang="en-US" dirty="0"/>
              <a:t>Find two interesting quotes. </a:t>
            </a:r>
          </a:p>
          <a:p>
            <a:pPr lvl="1"/>
            <a:r>
              <a:rPr lang="en-US" dirty="0"/>
              <a:t>Include quotation marks and a citation.</a:t>
            </a:r>
          </a:p>
          <a:p>
            <a:pPr lvl="1"/>
            <a:r>
              <a:rPr lang="en-US" dirty="0"/>
              <a:t>If your passage/quote is a part of dialogue, include the character’s name who said it. </a:t>
            </a:r>
          </a:p>
          <a:p>
            <a:pPr marL="0" indent="0">
              <a:buNone/>
            </a:pPr>
            <a:endParaRPr lang="en-US" u="sng" dirty="0" smtClean="0">
              <a:latin typeface="Arial Black" panose="020B0A04020102020204" pitchFamily="34" charset="0"/>
            </a:endParaRPr>
          </a:p>
        </p:txBody>
      </p:sp>
    </p:spTree>
    <p:extLst>
      <p:ext uri="{BB962C8B-B14F-4D97-AF65-F5344CB8AC3E}">
        <p14:creationId xmlns:p14="http://schemas.microsoft.com/office/powerpoint/2010/main" val="2276032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 calcmode="lin" valueType="num">
                                      <p:cBhvr additive="base">
                                        <p:cTn id="5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 calcmode="lin" valueType="num">
                                      <p:cBhvr additive="base">
                                        <p:cTn id="5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4" end="14"/>
                                            </p:txEl>
                                          </p:spTgt>
                                        </p:tgtEl>
                                        <p:attrNameLst>
                                          <p:attrName>style.visibility</p:attrName>
                                        </p:attrNameLst>
                                      </p:cBhvr>
                                      <p:to>
                                        <p:strVal val="visible"/>
                                      </p:to>
                                    </p:set>
                                    <p:anim calcmode="lin" valueType="num">
                                      <p:cBhvr additive="base">
                                        <p:cTn id="6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92500" lnSpcReduction="10000"/>
          </a:bodyPr>
          <a:lstStyle/>
          <a:p>
            <a:pPr marL="0" indent="0" algn="ctr">
              <a:buNone/>
            </a:pPr>
            <a:r>
              <a:rPr lang="en-US" u="sng" dirty="0" smtClean="0">
                <a:latin typeface="Arial Black" panose="020B0A04020102020204" pitchFamily="34" charset="0"/>
              </a:rPr>
              <a:t>Option 1 – The One-Pager (cont.)</a:t>
            </a:r>
          </a:p>
          <a:p>
            <a:pPr marL="0" indent="0" algn="ctr">
              <a:buNone/>
            </a:pPr>
            <a:r>
              <a:rPr lang="en-US" b="1" u="sng" dirty="0"/>
              <a:t>Must do: </a:t>
            </a:r>
            <a:endParaRPr lang="en-US" dirty="0"/>
          </a:p>
          <a:p>
            <a:pPr lvl="0"/>
            <a:r>
              <a:rPr lang="en-US" b="1" dirty="0"/>
              <a:t>Text opinion (on the back) (10 points) </a:t>
            </a:r>
            <a:endParaRPr lang="en-US" dirty="0"/>
          </a:p>
          <a:p>
            <a:pPr lvl="1"/>
            <a:r>
              <a:rPr lang="en-US" dirty="0"/>
              <a:t>In five to seven sentences add what your overall opinion of the novel is and what you would say when you recommend the book.</a:t>
            </a:r>
          </a:p>
          <a:p>
            <a:pPr lvl="1"/>
            <a:r>
              <a:rPr lang="en-US" u="sng" dirty="0"/>
              <a:t>This, along with your name and period, is the ONLY aspect to go on the back of your paper. </a:t>
            </a:r>
            <a:endParaRPr lang="en-US" dirty="0"/>
          </a:p>
          <a:p>
            <a:pPr lvl="0"/>
            <a:r>
              <a:rPr lang="en-US" b="1" dirty="0"/>
              <a:t>Grammar, spelling, and mechanics (5 points) </a:t>
            </a:r>
            <a:endParaRPr lang="en-US" dirty="0"/>
          </a:p>
          <a:p>
            <a:pPr lvl="1"/>
            <a:r>
              <a:rPr lang="en-US" dirty="0"/>
              <a:t>There are little to no problems with grammar, spelling, mechanics. </a:t>
            </a:r>
          </a:p>
          <a:p>
            <a:pPr lvl="0"/>
            <a:r>
              <a:rPr lang="en-US" b="1" dirty="0"/>
              <a:t>Be colorful and neat. (5 points) </a:t>
            </a:r>
            <a:endParaRPr lang="en-US" dirty="0"/>
          </a:p>
          <a:p>
            <a:pPr lvl="1"/>
            <a:r>
              <a:rPr lang="en-US" dirty="0"/>
              <a:t>Your entire page should be filled with these elements.</a:t>
            </a:r>
          </a:p>
          <a:p>
            <a:pPr lvl="1"/>
            <a:r>
              <a:rPr lang="en-US" dirty="0"/>
              <a:t>If you find you have extra room, repeat any of the above steps/ elements. </a:t>
            </a:r>
          </a:p>
          <a:p>
            <a:pPr lvl="1"/>
            <a:r>
              <a:rPr lang="en-US" dirty="0"/>
              <a:t>No space should be blank. </a:t>
            </a:r>
            <a:r>
              <a:rPr lang="en-US" b="1" u="sng" dirty="0"/>
              <a:t>THERE SHOULD BE NO WHITE SPACE</a:t>
            </a:r>
            <a:endParaRPr lang="en-US" dirty="0"/>
          </a:p>
          <a:p>
            <a:pPr lvl="1"/>
            <a:r>
              <a:rPr lang="en-US" dirty="0"/>
              <a:t>Nothing should be left in pencil. </a:t>
            </a:r>
          </a:p>
          <a:p>
            <a:pPr lvl="1"/>
            <a:r>
              <a:rPr lang="en-US" u="sng" dirty="0"/>
              <a:t>Your </a:t>
            </a:r>
            <a:r>
              <a:rPr lang="en-US" u="sng" dirty="0" err="1"/>
              <a:t>name,class</a:t>
            </a:r>
            <a:r>
              <a:rPr lang="en-US" u="sng" dirty="0"/>
              <a:t> period, and text opinion should be on the BACK of the one-pager. </a:t>
            </a:r>
            <a:endParaRPr lang="en-US" dirty="0"/>
          </a:p>
          <a:p>
            <a:pPr marL="0" indent="0">
              <a:buNone/>
            </a:pPr>
            <a:endParaRPr lang="en-US" u="sng" dirty="0" smtClean="0">
              <a:latin typeface="Arial Black" panose="020B0A04020102020204" pitchFamily="34" charset="0"/>
            </a:endParaRPr>
          </a:p>
        </p:txBody>
      </p:sp>
    </p:spTree>
    <p:extLst>
      <p:ext uri="{BB962C8B-B14F-4D97-AF65-F5344CB8AC3E}">
        <p14:creationId xmlns:p14="http://schemas.microsoft.com/office/powerpoint/2010/main" val="1832969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Discussion</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smtClean="0">
                <a:latin typeface="Arial Black" panose="020B0A04020102020204" pitchFamily="34" charset="0"/>
              </a:rPr>
              <a:t>In </a:t>
            </a:r>
            <a:r>
              <a:rPr lang="en-US" dirty="0">
                <a:latin typeface="Arial Black" panose="020B0A04020102020204" pitchFamily="34" charset="0"/>
              </a:rPr>
              <a:t>your triads, discuss the following:</a:t>
            </a:r>
          </a:p>
          <a:p>
            <a:pPr marL="0" indent="0" algn="ctr">
              <a:buNone/>
            </a:pPr>
            <a:endParaRPr lang="en-US" sz="22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After our discussion yesterday about the historical context, what do you think the setting of the novel will be like?</a:t>
            </a:r>
          </a:p>
          <a:p>
            <a:pPr marL="0" indent="0" algn="ctr">
              <a:buNone/>
            </a:pPr>
            <a:r>
              <a:rPr lang="en-US" sz="3600" dirty="0" smtClean="0">
                <a:latin typeface="Arial Black" panose="020B0A04020102020204" pitchFamily="34" charset="0"/>
              </a:rPr>
              <a:t>How do you think the great depression might affect the characters in the novel?</a:t>
            </a:r>
          </a:p>
          <a:p>
            <a:pPr marL="0" indent="0" algn="ctr">
              <a:buNone/>
            </a:pPr>
            <a:r>
              <a:rPr lang="en-US" sz="3600" dirty="0" smtClean="0">
                <a:latin typeface="Arial Black" panose="020B0A04020102020204" pitchFamily="34" charset="0"/>
              </a:rPr>
              <a:t>What do you think their attitudes towards black people might be?</a:t>
            </a: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1/10/19</a:t>
            </a:r>
            <a:endParaRPr lang="en-US" dirty="0">
              <a:latin typeface="Arial Black" panose="020B0A04020102020204" pitchFamily="34" charset="0"/>
            </a:endParaRPr>
          </a:p>
        </p:txBody>
      </p:sp>
    </p:spTree>
    <p:extLst>
      <p:ext uri="{BB962C8B-B14F-4D97-AF65-F5344CB8AC3E}">
        <p14:creationId xmlns:p14="http://schemas.microsoft.com/office/powerpoint/2010/main" val="106596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70000" lnSpcReduction="20000"/>
          </a:bodyPr>
          <a:lstStyle/>
          <a:p>
            <a:pPr marL="0" indent="0" algn="ctr">
              <a:buNone/>
            </a:pPr>
            <a:r>
              <a:rPr lang="en-US" u="sng" dirty="0" smtClean="0">
                <a:latin typeface="Arial Black" panose="020B0A04020102020204" pitchFamily="34" charset="0"/>
              </a:rPr>
              <a:t>Option 1 – The One-Pager (cont.)</a:t>
            </a:r>
          </a:p>
          <a:p>
            <a:pPr marL="0" indent="0" algn="ctr">
              <a:buNone/>
            </a:pPr>
            <a:r>
              <a:rPr lang="en-US" b="1" u="sng" dirty="0"/>
              <a:t>You pick 2 from the following </a:t>
            </a:r>
            <a:r>
              <a:rPr lang="en-US" b="1" u="sng" dirty="0" smtClean="0"/>
              <a:t>list</a:t>
            </a:r>
            <a:r>
              <a:rPr lang="en-US" b="1" u="sng" dirty="0"/>
              <a:t>:</a:t>
            </a:r>
            <a:endParaRPr lang="en-US" u="sng" dirty="0"/>
          </a:p>
          <a:p>
            <a:pPr lvl="0"/>
            <a:r>
              <a:rPr lang="en-US" b="1" dirty="0"/>
              <a:t>Poem (15 points)</a:t>
            </a:r>
            <a:endParaRPr lang="en-US" dirty="0"/>
          </a:p>
          <a:p>
            <a:pPr lvl="1"/>
            <a:r>
              <a:rPr lang="en-US" dirty="0"/>
              <a:t>Write a poem about a part of the novel (such as a character, conflict, theme, etc.). If you struggle with writing poetry, consider an acrostic poem – each letter represents a word. </a:t>
            </a:r>
          </a:p>
          <a:p>
            <a:pPr lvl="0"/>
            <a:r>
              <a:rPr lang="en-US" b="1" dirty="0"/>
              <a:t>Personal statement (15 points)</a:t>
            </a:r>
            <a:endParaRPr lang="en-US" dirty="0"/>
          </a:p>
          <a:p>
            <a:pPr lvl="1"/>
            <a:r>
              <a:rPr lang="en-US" dirty="0"/>
              <a:t>Write </a:t>
            </a:r>
            <a:r>
              <a:rPr lang="en-US" b="1" dirty="0"/>
              <a:t>THREE </a:t>
            </a:r>
            <a:r>
              <a:rPr lang="en-US" dirty="0"/>
              <a:t>personal statements </a:t>
            </a:r>
            <a:r>
              <a:rPr lang="en-US" i="1" dirty="0"/>
              <a:t>or</a:t>
            </a:r>
            <a:r>
              <a:rPr lang="en-US" dirty="0"/>
              <a:t> connections about what you’ve read (these are not simple opinions). </a:t>
            </a:r>
          </a:p>
          <a:p>
            <a:pPr lvl="1"/>
            <a:r>
              <a:rPr lang="en-US" dirty="0"/>
              <a:t>EX: “I could relate to the main character feeling lost in the book because it reminded me of when I got to high school and didn’t know anyone. </a:t>
            </a:r>
          </a:p>
          <a:p>
            <a:pPr lvl="0"/>
            <a:r>
              <a:rPr lang="en-US" b="1" dirty="0"/>
              <a:t>Figurative language (15 points)</a:t>
            </a:r>
            <a:endParaRPr lang="en-US" dirty="0"/>
          </a:p>
          <a:p>
            <a:pPr lvl="1"/>
            <a:r>
              <a:rPr lang="en-US" u="sng" dirty="0"/>
              <a:t>Create</a:t>
            </a:r>
            <a:r>
              <a:rPr lang="en-US" dirty="0"/>
              <a:t> </a:t>
            </a:r>
            <a:r>
              <a:rPr lang="en-US" b="1" dirty="0"/>
              <a:t>THREE </a:t>
            </a:r>
            <a:r>
              <a:rPr lang="en-US" dirty="0"/>
              <a:t>examples of figurative language (simile, metaphor, hyperbole, alliteration, etc.) emphasizing some part of the novel (characters, conflicts, themes, settings, etc.)</a:t>
            </a:r>
          </a:p>
          <a:p>
            <a:pPr lvl="0"/>
            <a:r>
              <a:rPr lang="en-US" b="1" dirty="0"/>
              <a:t>Song (15 points)</a:t>
            </a:r>
            <a:endParaRPr lang="en-US" dirty="0"/>
          </a:p>
          <a:p>
            <a:pPr lvl="1"/>
            <a:r>
              <a:rPr lang="en-US" dirty="0"/>
              <a:t>Find two songs that represents a theme of the novel. Include the song title, singer/ band, and an explanation (at least 3 sentences) of how the lyrics connect to the book. </a:t>
            </a:r>
          </a:p>
          <a:p>
            <a:pPr lvl="0"/>
            <a:r>
              <a:rPr lang="en-US" b="1" dirty="0"/>
              <a:t>Connections (15 points) </a:t>
            </a:r>
            <a:endParaRPr lang="en-US" dirty="0"/>
          </a:p>
          <a:p>
            <a:pPr lvl="1"/>
            <a:r>
              <a:rPr lang="en-US" dirty="0"/>
              <a:t>What connections can you make between what you read today and the world outside of the story? There may be a connection to happenings at school, the community or the world, to similar events at other times or places, to other people or problems that you are reminded of, or to other stories/books that you have read. </a:t>
            </a:r>
          </a:p>
          <a:p>
            <a:pPr lvl="1"/>
            <a:r>
              <a:rPr lang="en-US" dirty="0"/>
              <a:t>Write three insightful, descriptive connections between you and the reading</a:t>
            </a:r>
            <a:r>
              <a:rPr lang="en-US" dirty="0" smtClean="0"/>
              <a:t>.</a:t>
            </a:r>
            <a:endParaRPr lang="en-US" dirty="0"/>
          </a:p>
        </p:txBody>
      </p:sp>
    </p:spTree>
    <p:extLst>
      <p:ext uri="{BB962C8B-B14F-4D97-AF65-F5344CB8AC3E}">
        <p14:creationId xmlns:p14="http://schemas.microsoft.com/office/powerpoint/2010/main" val="2259063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anim calcmode="lin" valueType="num">
                                      <p:cBhvr additive="base">
                                        <p:cTn id="5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 calcmode="lin" valueType="num">
                                      <p:cBhvr additive="base">
                                        <p:cTn id="5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a:bodyPr>
          <a:lstStyle/>
          <a:p>
            <a:pPr marL="0" indent="0" algn="ctr">
              <a:buNone/>
            </a:pPr>
            <a:r>
              <a:rPr lang="en-US" u="sng" dirty="0" smtClean="0">
                <a:latin typeface="Arial Black" panose="020B0A04020102020204" pitchFamily="34" charset="0"/>
              </a:rPr>
              <a:t>Option 1 – The One-Pager (cont.)</a:t>
            </a:r>
          </a:p>
          <a:p>
            <a:pPr lvl="0"/>
            <a:endParaRPr lang="en-US" b="1" dirty="0" smtClean="0"/>
          </a:p>
          <a:p>
            <a:pPr lvl="0"/>
            <a:r>
              <a:rPr lang="en-US" b="1" dirty="0" smtClean="0"/>
              <a:t>Presentation </a:t>
            </a:r>
            <a:r>
              <a:rPr lang="en-US" b="1" dirty="0"/>
              <a:t>of Project (10 points</a:t>
            </a:r>
            <a:r>
              <a:rPr lang="en-US" b="1" dirty="0" smtClean="0"/>
              <a:t>)</a:t>
            </a:r>
          </a:p>
          <a:p>
            <a:pPr marL="0" lvl="0" indent="0">
              <a:buNone/>
            </a:pPr>
            <a:endParaRPr lang="en-US" dirty="0"/>
          </a:p>
          <a:p>
            <a:r>
              <a:rPr lang="en-US" b="1" dirty="0" smtClean="0"/>
              <a:t>Extra </a:t>
            </a:r>
            <a:r>
              <a:rPr lang="en-US" b="1" dirty="0"/>
              <a:t>credit (up to 10 points)</a:t>
            </a:r>
            <a:r>
              <a:rPr lang="en-US" dirty="0"/>
              <a:t>: Pick an additional item from the list of five for up to five points of extra credit. </a:t>
            </a:r>
          </a:p>
          <a:p>
            <a:pPr marL="0" indent="0">
              <a:buNone/>
            </a:pPr>
            <a:endParaRPr lang="en-US" u="sng" dirty="0" smtClean="0">
              <a:latin typeface="Arial Black" panose="020B0A04020102020204" pitchFamily="34" charset="0"/>
            </a:endParaRPr>
          </a:p>
        </p:txBody>
      </p:sp>
    </p:spTree>
    <p:extLst>
      <p:ext uri="{BB962C8B-B14F-4D97-AF65-F5344CB8AC3E}">
        <p14:creationId xmlns:p14="http://schemas.microsoft.com/office/powerpoint/2010/main" val="3713241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a:bodyPr>
          <a:lstStyle/>
          <a:p>
            <a:pPr marL="0" indent="0" algn="ctr">
              <a:buNone/>
            </a:pPr>
            <a:r>
              <a:rPr lang="en-US" u="sng" dirty="0" smtClean="0">
                <a:latin typeface="Arial Black" panose="020B0A04020102020204" pitchFamily="34" charset="0"/>
              </a:rPr>
              <a:t>Option 1 – The One-Pager (cont.)</a:t>
            </a:r>
          </a:p>
          <a:p>
            <a:pPr marL="0" indent="0">
              <a:buNone/>
            </a:pPr>
            <a:endParaRPr lang="en-US" u="sng" dirty="0" smtClean="0">
              <a:latin typeface="Arial Black" panose="020B0A04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6290" y="1593937"/>
            <a:ext cx="7018751" cy="5264063"/>
          </a:xfrm>
          <a:prstGeom prst="rect">
            <a:avLst/>
          </a:prstGeom>
        </p:spPr>
      </p:pic>
    </p:spTree>
    <p:extLst>
      <p:ext uri="{BB962C8B-B14F-4D97-AF65-F5344CB8AC3E}">
        <p14:creationId xmlns:p14="http://schemas.microsoft.com/office/powerpoint/2010/main" val="3654316957"/>
      </p:ext>
    </p:extLst>
  </p:cSld>
  <p:clrMapOvr>
    <a:masterClrMapping/>
  </p:clrMapOvr>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a:bodyPr>
          <a:lstStyle/>
          <a:p>
            <a:pPr marL="0" indent="0" algn="ctr">
              <a:buNone/>
            </a:pPr>
            <a:r>
              <a:rPr lang="en-US" u="sng" dirty="0" smtClean="0">
                <a:latin typeface="Arial Black" panose="020B0A04020102020204" pitchFamily="34" charset="0"/>
              </a:rPr>
              <a:t>Option 1 – The One-Pager (cont.)</a:t>
            </a:r>
          </a:p>
          <a:p>
            <a:pPr marL="0" indent="0">
              <a:buNone/>
            </a:pPr>
            <a:endParaRPr lang="en-US" u="sng" dirty="0" smtClean="0">
              <a:latin typeface="Arial Black" panose="020B0A040201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75979" y="1606463"/>
            <a:ext cx="6868438" cy="5151328"/>
          </a:xfrm>
          <a:prstGeom prst="rect">
            <a:avLst/>
          </a:prstGeom>
        </p:spPr>
      </p:pic>
    </p:spTree>
    <p:extLst>
      <p:ext uri="{BB962C8B-B14F-4D97-AF65-F5344CB8AC3E}">
        <p14:creationId xmlns:p14="http://schemas.microsoft.com/office/powerpoint/2010/main" val="2930503018"/>
      </p:ext>
    </p:extLst>
  </p:cSld>
  <p:clrMapOvr>
    <a:masterClrMapping/>
  </p:clrMapOvr>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a:bodyPr>
          <a:lstStyle/>
          <a:p>
            <a:pPr marL="0" indent="0" algn="ctr">
              <a:buNone/>
            </a:pPr>
            <a:r>
              <a:rPr lang="en-US" u="sng" dirty="0" smtClean="0">
                <a:latin typeface="Arial Black" panose="020B0A04020102020204" pitchFamily="34" charset="0"/>
              </a:rPr>
              <a:t>Option 1 – The One-Pager (cont.)</a:t>
            </a:r>
          </a:p>
          <a:p>
            <a:pPr marL="0" indent="0">
              <a:buNone/>
            </a:pPr>
            <a:endParaRPr lang="en-US" u="sng" dirty="0" smtClean="0">
              <a:latin typeface="Arial Black" panose="020B0A040201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8817" y="1659699"/>
            <a:ext cx="6931068" cy="5198301"/>
          </a:xfrm>
          <a:prstGeom prst="rect">
            <a:avLst/>
          </a:prstGeom>
        </p:spPr>
      </p:pic>
    </p:spTree>
    <p:extLst>
      <p:ext uri="{BB962C8B-B14F-4D97-AF65-F5344CB8AC3E}">
        <p14:creationId xmlns:p14="http://schemas.microsoft.com/office/powerpoint/2010/main" val="291226281"/>
      </p:ext>
    </p:extLst>
  </p:cSld>
  <p:clrMapOvr>
    <a:masterClrMapping/>
  </p:clrMapOvr>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lstStyle/>
          <a:p>
            <a:pPr marL="0" indent="0" algn="ctr">
              <a:buNone/>
            </a:pPr>
            <a:r>
              <a:rPr lang="en-US" u="sng" dirty="0" smtClean="0">
                <a:latin typeface="Arial Black" panose="020B0A04020102020204" pitchFamily="34" charset="0"/>
              </a:rPr>
              <a:t>Option 2 – The Newspaper</a:t>
            </a:r>
          </a:p>
          <a:p>
            <a:r>
              <a:rPr lang="en-US" sz="3200" dirty="0">
                <a:latin typeface="Arial Black" panose="020B0A04020102020204" pitchFamily="34" charset="0"/>
              </a:rPr>
              <a:t>The Newspaper Project is a single-page response to your reading that connects the ideas in the book to your thoughts creatively</a:t>
            </a:r>
            <a:r>
              <a:rPr lang="en-US" sz="3200" dirty="0" smtClean="0">
                <a:latin typeface="Arial Black" panose="020B0A04020102020204" pitchFamily="34" charset="0"/>
              </a:rPr>
              <a:t>.</a:t>
            </a:r>
          </a:p>
          <a:p>
            <a:endParaRPr lang="en-US" sz="3200" dirty="0" smtClean="0">
              <a:latin typeface="Arial Black" panose="020B0A04020102020204" pitchFamily="34" charset="0"/>
            </a:endParaRPr>
          </a:p>
          <a:p>
            <a:r>
              <a:rPr lang="en-US" sz="3200" dirty="0" smtClean="0">
                <a:latin typeface="Arial Black" panose="020B0A04020102020204" pitchFamily="34" charset="0"/>
              </a:rPr>
              <a:t>The </a:t>
            </a:r>
            <a:r>
              <a:rPr lang="en-US" sz="3200" dirty="0">
                <a:latin typeface="Arial Black" panose="020B0A04020102020204" pitchFamily="34" charset="0"/>
              </a:rPr>
              <a:t>purpose of the project is so that your audience will understand the big ideas, themes, and connections within the book</a:t>
            </a:r>
            <a:r>
              <a:rPr lang="en-US" sz="3200" dirty="0" smtClean="0">
                <a:latin typeface="Arial Black" panose="020B0A04020102020204" pitchFamily="34" charset="0"/>
              </a:rPr>
              <a:t>.</a:t>
            </a:r>
          </a:p>
          <a:p>
            <a:endParaRPr lang="en-US" sz="3200" dirty="0">
              <a:latin typeface="Arial Black" panose="020B0A04020102020204" pitchFamily="34" charset="0"/>
            </a:endParaRPr>
          </a:p>
          <a:p>
            <a:r>
              <a:rPr lang="en-US" sz="3200" dirty="0" smtClean="0">
                <a:latin typeface="Arial Black" panose="020B0A04020102020204" pitchFamily="34" charset="0"/>
              </a:rPr>
              <a:t>This can be created digitally, but MUST be printed out for submission.</a:t>
            </a:r>
            <a:endParaRPr lang="en-US" sz="3200" dirty="0">
              <a:latin typeface="Arial Black" panose="020B0A04020102020204" pitchFamily="34" charset="0"/>
            </a:endParaRPr>
          </a:p>
        </p:txBody>
      </p:sp>
    </p:spTree>
    <p:extLst>
      <p:ext uri="{BB962C8B-B14F-4D97-AF65-F5344CB8AC3E}">
        <p14:creationId xmlns:p14="http://schemas.microsoft.com/office/powerpoint/2010/main" val="113282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85000" lnSpcReduction="20000"/>
          </a:bodyPr>
          <a:lstStyle/>
          <a:p>
            <a:pPr marL="0" indent="0" algn="ctr">
              <a:buNone/>
            </a:pPr>
            <a:r>
              <a:rPr lang="en-US" u="sng" dirty="0" smtClean="0">
                <a:latin typeface="Arial Black" panose="020B0A04020102020204" pitchFamily="34" charset="0"/>
              </a:rPr>
              <a:t>Option 2 – The Newspaper</a:t>
            </a:r>
          </a:p>
          <a:p>
            <a:pPr marL="0" indent="0" algn="ctr">
              <a:buNone/>
            </a:pPr>
            <a:r>
              <a:rPr lang="en-US" b="1" u="sng" dirty="0"/>
              <a:t>Must do: </a:t>
            </a:r>
            <a:endParaRPr lang="en-US" dirty="0"/>
          </a:p>
          <a:p>
            <a:pPr lvl="0"/>
            <a:r>
              <a:rPr lang="en-US" b="1" dirty="0"/>
              <a:t>Title and Image (5 Points)</a:t>
            </a:r>
            <a:endParaRPr lang="en-US" dirty="0"/>
          </a:p>
          <a:p>
            <a:pPr lvl="1"/>
            <a:r>
              <a:rPr lang="en-US" dirty="0"/>
              <a:t>Create a title for your newspaper. You may NOT use “The Maycomb Tribune” (the actual paper from the story) as your title.</a:t>
            </a:r>
          </a:p>
          <a:p>
            <a:pPr lvl="1"/>
            <a:r>
              <a:rPr lang="en-US" dirty="0"/>
              <a:t>Include an image that reflects the novel or a theme from the novel. </a:t>
            </a:r>
          </a:p>
          <a:p>
            <a:pPr lvl="0"/>
            <a:r>
              <a:rPr lang="en-US" b="1" dirty="0"/>
              <a:t>One Headline Article - 200 word minimum (20 points)</a:t>
            </a:r>
            <a:endParaRPr lang="en-US" dirty="0"/>
          </a:p>
          <a:p>
            <a:pPr lvl="1"/>
            <a:r>
              <a:rPr lang="en-US" dirty="0"/>
              <a:t>Headlines are meant to do two things: draw attention to the story through eye-catching language and to summarize the main point of the story. </a:t>
            </a:r>
          </a:p>
          <a:p>
            <a:pPr lvl="1"/>
            <a:r>
              <a:rPr lang="en-US" dirty="0"/>
              <a:t>All headlines need a present tense verb. </a:t>
            </a:r>
          </a:p>
          <a:p>
            <a:pPr lvl="1"/>
            <a:r>
              <a:rPr lang="en-US" dirty="0"/>
              <a:t>Headlines should also give the reader some basic information. Think 5 W’s and 1H (who, what, when, where, why, and how) and choose the most important ones.</a:t>
            </a:r>
          </a:p>
          <a:p>
            <a:pPr lvl="1"/>
            <a:r>
              <a:rPr lang="en-US" dirty="0"/>
              <a:t>Should include quotes from the novel from at least two characters “interviewed.”</a:t>
            </a:r>
          </a:p>
          <a:p>
            <a:pPr lvl="0"/>
            <a:r>
              <a:rPr lang="en-US" b="1" dirty="0"/>
              <a:t>An Additional News Story - </a:t>
            </a:r>
            <a:r>
              <a:rPr lang="en-US" b="1" dirty="0" smtClean="0"/>
              <a:t>150 </a:t>
            </a:r>
            <a:r>
              <a:rPr lang="en-US" b="1" dirty="0"/>
              <a:t>word minimum (10 points)</a:t>
            </a:r>
            <a:endParaRPr lang="en-US" dirty="0"/>
          </a:p>
          <a:p>
            <a:pPr lvl="1"/>
            <a:r>
              <a:rPr lang="en-US" dirty="0"/>
              <a:t>Choose another </a:t>
            </a:r>
            <a:r>
              <a:rPr lang="en-US" b="1" dirty="0"/>
              <a:t>important historical event that happened in the time of the novel</a:t>
            </a:r>
            <a:r>
              <a:rPr lang="en-US" dirty="0"/>
              <a:t> (Summer, 1935).</a:t>
            </a:r>
          </a:p>
          <a:p>
            <a:pPr lvl="1"/>
            <a:r>
              <a:rPr lang="en-US" dirty="0"/>
              <a:t>Write a “National” or World” news article that gives details of that event.</a:t>
            </a:r>
          </a:p>
          <a:p>
            <a:pPr lvl="1"/>
            <a:r>
              <a:rPr lang="en-US" dirty="0"/>
              <a:t>Like your headline article, include the 5 </a:t>
            </a:r>
            <a:r>
              <a:rPr lang="en-US" dirty="0" err="1"/>
              <a:t>Ws</a:t>
            </a:r>
            <a:r>
              <a:rPr lang="en-US" dirty="0"/>
              <a:t> and 1 H. </a:t>
            </a:r>
            <a:endParaRPr lang="en-US" u="none" strike="noStrike" dirty="0">
              <a:effectLst/>
            </a:endParaRPr>
          </a:p>
        </p:txBody>
      </p:sp>
    </p:spTree>
    <p:extLst>
      <p:ext uri="{BB962C8B-B14F-4D97-AF65-F5344CB8AC3E}">
        <p14:creationId xmlns:p14="http://schemas.microsoft.com/office/powerpoint/2010/main" val="418994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70000" lnSpcReduction="20000"/>
          </a:bodyPr>
          <a:lstStyle/>
          <a:p>
            <a:pPr marL="0" indent="0" algn="ctr">
              <a:buNone/>
            </a:pPr>
            <a:r>
              <a:rPr lang="en-US" u="sng" dirty="0" smtClean="0">
                <a:latin typeface="Arial Black" panose="020B0A04020102020204" pitchFamily="34" charset="0"/>
              </a:rPr>
              <a:t>Option 2 – The Newspaper (cont.)</a:t>
            </a:r>
            <a:r>
              <a:rPr lang="en-US" b="1" u="sng" dirty="0"/>
              <a:t> </a:t>
            </a:r>
            <a:endParaRPr lang="en-US" b="1" u="sng" dirty="0" smtClean="0"/>
          </a:p>
          <a:p>
            <a:pPr marL="0" indent="0" algn="ctr">
              <a:buNone/>
            </a:pPr>
            <a:r>
              <a:rPr lang="en-US" b="1" u="sng" dirty="0" smtClean="0"/>
              <a:t>Must </a:t>
            </a:r>
            <a:r>
              <a:rPr lang="en-US" b="1" u="sng" dirty="0"/>
              <a:t>do: </a:t>
            </a:r>
            <a:endParaRPr lang="en-US" dirty="0"/>
          </a:p>
          <a:p>
            <a:pPr lvl="0"/>
            <a:r>
              <a:rPr lang="en-US" b="1" dirty="0"/>
              <a:t>One Editorial Article - 150 word minimum (10 points)</a:t>
            </a:r>
            <a:endParaRPr lang="en-US" dirty="0"/>
          </a:p>
          <a:p>
            <a:pPr lvl="1"/>
            <a:r>
              <a:rPr lang="en-US" dirty="0"/>
              <a:t>An editorial is an article that presents a writer’s opinion on an issue. Much in the same manner of a lawyer, editorial writers build on an argument and try to persuade readers to think the same way they do. </a:t>
            </a:r>
          </a:p>
          <a:p>
            <a:pPr lvl="1"/>
            <a:r>
              <a:rPr lang="en-US" dirty="0"/>
              <a:t>Editorials are meant to influence public opinion, promote critical thinking, and sometimes cause people to take action on an issue. </a:t>
            </a:r>
          </a:p>
          <a:p>
            <a:pPr lvl="1"/>
            <a:r>
              <a:rPr lang="en-US" dirty="0"/>
              <a:t>In essence, an editorial is an opinionated news story where the writer presents his/her side cohesively and persuasively.</a:t>
            </a:r>
          </a:p>
          <a:p>
            <a:pPr lvl="0"/>
            <a:r>
              <a:rPr lang="en-US" b="1" dirty="0" smtClean="0"/>
              <a:t>Two </a:t>
            </a:r>
            <a:r>
              <a:rPr lang="en-US" b="1" dirty="0"/>
              <a:t>Pictures (5 points)</a:t>
            </a:r>
            <a:endParaRPr lang="en-US" dirty="0"/>
          </a:p>
          <a:p>
            <a:pPr lvl="1"/>
            <a:r>
              <a:rPr lang="en-US" dirty="0"/>
              <a:t>Find or draw two interesting pictures to go with your articles. </a:t>
            </a:r>
          </a:p>
          <a:p>
            <a:pPr lvl="0"/>
            <a:r>
              <a:rPr lang="en-US" b="1" dirty="0"/>
              <a:t>Grammar, spelling, and mechanics (5 points) </a:t>
            </a:r>
            <a:endParaRPr lang="en-US" dirty="0"/>
          </a:p>
          <a:p>
            <a:pPr lvl="1"/>
            <a:r>
              <a:rPr lang="en-US" dirty="0"/>
              <a:t>There are little to no problems with grammar, spelling, mechanics. </a:t>
            </a:r>
          </a:p>
          <a:p>
            <a:pPr lvl="0"/>
            <a:r>
              <a:rPr lang="en-US" b="1" dirty="0"/>
              <a:t>Be colorful and neat. (5 points) </a:t>
            </a:r>
            <a:endParaRPr lang="en-US" dirty="0"/>
          </a:p>
          <a:p>
            <a:pPr lvl="1"/>
            <a:r>
              <a:rPr lang="en-US" dirty="0"/>
              <a:t>Your entire page should be filled with these elements.</a:t>
            </a:r>
          </a:p>
          <a:p>
            <a:pPr lvl="1"/>
            <a:r>
              <a:rPr lang="en-US" dirty="0"/>
              <a:t>If you find you have extra room, repeat any of the above steps/ elements. </a:t>
            </a:r>
          </a:p>
          <a:p>
            <a:pPr lvl="1"/>
            <a:r>
              <a:rPr lang="en-US" dirty="0"/>
              <a:t>No space should be blank. </a:t>
            </a:r>
          </a:p>
          <a:p>
            <a:pPr lvl="1"/>
            <a:r>
              <a:rPr lang="en-US" dirty="0"/>
              <a:t>Nothing should be left in pencil. </a:t>
            </a:r>
          </a:p>
          <a:p>
            <a:pPr lvl="1"/>
            <a:r>
              <a:rPr lang="en-US" u="sng" dirty="0"/>
              <a:t>Your name and class period should be on the BACK of the paper. </a:t>
            </a:r>
            <a:endParaRPr lang="en-US" dirty="0"/>
          </a:p>
        </p:txBody>
      </p:sp>
    </p:spTree>
    <p:extLst>
      <p:ext uri="{BB962C8B-B14F-4D97-AF65-F5344CB8AC3E}">
        <p14:creationId xmlns:p14="http://schemas.microsoft.com/office/powerpoint/2010/main" val="362173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 calcmode="lin" valueType="num">
                                      <p:cBhvr additive="base">
                                        <p:cTn id="5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 calcmode="lin" valueType="num">
                                      <p:cBhvr additive="base">
                                        <p:cTn id="5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4" end="14"/>
                                            </p:txEl>
                                          </p:spTgt>
                                        </p:tgtEl>
                                        <p:attrNameLst>
                                          <p:attrName>style.visibility</p:attrName>
                                        </p:attrNameLst>
                                      </p:cBhvr>
                                      <p:to>
                                        <p:strVal val="visible"/>
                                      </p:to>
                                    </p:set>
                                    <p:anim calcmode="lin" valueType="num">
                                      <p:cBhvr additive="base">
                                        <p:cTn id="6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3">
                                            <p:txEl>
                                              <p:pRg st="15" end="15"/>
                                            </p:txEl>
                                          </p:spTgt>
                                        </p:tgtEl>
                                        <p:attrNameLst>
                                          <p:attrName>style.visibility</p:attrName>
                                        </p:attrNameLst>
                                      </p:cBhvr>
                                      <p:to>
                                        <p:strVal val="visible"/>
                                      </p:to>
                                    </p:set>
                                    <p:anim calcmode="lin" valueType="num">
                                      <p:cBhvr additive="base">
                                        <p:cTn id="65"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62500" lnSpcReduction="20000"/>
          </a:bodyPr>
          <a:lstStyle/>
          <a:p>
            <a:pPr marL="0" indent="0" algn="ctr">
              <a:buNone/>
            </a:pPr>
            <a:r>
              <a:rPr lang="en-US" u="sng" dirty="0" smtClean="0">
                <a:latin typeface="Arial Black" panose="020B0A04020102020204" pitchFamily="34" charset="0"/>
              </a:rPr>
              <a:t>Option 2 – The Newspaper (cont.)</a:t>
            </a:r>
            <a:r>
              <a:rPr lang="en-US" b="1" u="sng" dirty="0"/>
              <a:t> </a:t>
            </a:r>
            <a:endParaRPr lang="en-US" b="1" u="sng" dirty="0" smtClean="0"/>
          </a:p>
          <a:p>
            <a:pPr marL="0" indent="0" algn="ctr">
              <a:buNone/>
            </a:pPr>
            <a:r>
              <a:rPr lang="en-US" b="1" u="sng" dirty="0"/>
              <a:t>You pick 2 from the following </a:t>
            </a:r>
            <a:r>
              <a:rPr lang="en-US" b="1" u="sng" dirty="0" smtClean="0"/>
              <a:t>list</a:t>
            </a:r>
            <a:r>
              <a:rPr lang="en-US" b="1" u="sng" dirty="0"/>
              <a:t>:</a:t>
            </a:r>
            <a:endParaRPr lang="en-US" u="sng" dirty="0"/>
          </a:p>
          <a:p>
            <a:pPr lvl="0"/>
            <a:r>
              <a:rPr lang="en-US" b="1" dirty="0"/>
              <a:t>Personality Profile (15 points)</a:t>
            </a:r>
            <a:endParaRPr lang="en-US" dirty="0"/>
          </a:p>
          <a:p>
            <a:pPr lvl="1"/>
            <a:r>
              <a:rPr lang="en-US" dirty="0"/>
              <a:t>A human-interest story about a person who deserves recognition for something he/she did.</a:t>
            </a:r>
          </a:p>
          <a:p>
            <a:pPr lvl="1"/>
            <a:r>
              <a:rPr lang="en-US" dirty="0"/>
              <a:t>Choose a character OTHER THAN JEM, SCOUT, OR ATTICUS and write about them and something significant they did that affected the plot or showed a theme in the novel.</a:t>
            </a:r>
          </a:p>
          <a:p>
            <a:pPr lvl="1"/>
            <a:r>
              <a:rPr lang="en-US" dirty="0" err="1"/>
              <a:t>Eg</a:t>
            </a:r>
            <a:r>
              <a:rPr lang="en-US" dirty="0"/>
              <a:t>: Dill, Miss </a:t>
            </a:r>
            <a:r>
              <a:rPr lang="en-US" dirty="0" err="1"/>
              <a:t>Maudie</a:t>
            </a:r>
            <a:r>
              <a:rPr lang="en-US" dirty="0"/>
              <a:t>, Mr. Underwood, Mr. </a:t>
            </a:r>
            <a:r>
              <a:rPr lang="en-US" dirty="0" err="1"/>
              <a:t>Dolphus</a:t>
            </a:r>
            <a:r>
              <a:rPr lang="en-US" dirty="0"/>
              <a:t> Raymond</a:t>
            </a:r>
          </a:p>
          <a:p>
            <a:pPr lvl="0"/>
            <a:r>
              <a:rPr lang="en-US" b="1" dirty="0"/>
              <a:t>Dear Abby section (15 points)</a:t>
            </a:r>
            <a:endParaRPr lang="en-US" dirty="0"/>
          </a:p>
          <a:p>
            <a:pPr lvl="1"/>
            <a:r>
              <a:rPr lang="en-US" dirty="0"/>
              <a:t>An advice column, including at least one letter asking a question related to the novel and or one of its themes and a response from the “advice columnist.”</a:t>
            </a:r>
          </a:p>
          <a:p>
            <a:pPr lvl="0"/>
            <a:r>
              <a:rPr lang="en-US" b="1" dirty="0"/>
              <a:t>Letter to the Editor (15 points)</a:t>
            </a:r>
            <a:endParaRPr lang="en-US" dirty="0"/>
          </a:p>
          <a:p>
            <a:pPr lvl="1"/>
            <a:r>
              <a:rPr lang="en-US" dirty="0"/>
              <a:t>Choose a minor character and write a letter to the editor of your newspaper in your character’s voice. You’d need to choose an event from the novel that prompts you to write. </a:t>
            </a:r>
          </a:p>
          <a:p>
            <a:pPr lvl="1"/>
            <a:r>
              <a:rPr lang="en-US" dirty="0"/>
              <a:t>Most people write letters to the editor when they have a problem with an issue that affects the community or when they want to praise the efforts of a community member. </a:t>
            </a:r>
          </a:p>
          <a:p>
            <a:pPr lvl="1"/>
            <a:r>
              <a:rPr lang="en-US" dirty="0"/>
              <a:t>Letters to the editor express the writer’s opinion.</a:t>
            </a:r>
          </a:p>
          <a:p>
            <a:pPr lvl="0"/>
            <a:r>
              <a:rPr lang="en-US" b="1" dirty="0"/>
              <a:t>Obituaries (15 points)</a:t>
            </a:r>
            <a:endParaRPr lang="en-US" dirty="0"/>
          </a:p>
          <a:p>
            <a:pPr lvl="1"/>
            <a:r>
              <a:rPr lang="en-US" dirty="0"/>
              <a:t>Choose 2 characters in the novel who die (Tom, Mrs. Radley, Mrs. Dubose) and write their obituaries.</a:t>
            </a:r>
          </a:p>
          <a:p>
            <a:pPr lvl="1"/>
            <a:r>
              <a:rPr lang="en-US" dirty="0"/>
              <a:t>Obituaries typically include: where and when they were born, where and when they died, who they leave behind (family and friends), and something (from the novel) they will be remembered for.</a:t>
            </a:r>
          </a:p>
          <a:p>
            <a:pPr lvl="0"/>
            <a:r>
              <a:rPr lang="en-US" b="1" dirty="0"/>
              <a:t>Comic Strip (Only choose this option if you have the skill to do it) (15 points)</a:t>
            </a:r>
            <a:endParaRPr lang="en-US" dirty="0"/>
          </a:p>
          <a:p>
            <a:pPr lvl="1"/>
            <a:r>
              <a:rPr lang="en-US" dirty="0"/>
              <a:t>Choose a theme from the novel and create a clever comic that illustrates the theme in a humorous way.</a:t>
            </a:r>
          </a:p>
          <a:p>
            <a:pPr lvl="1"/>
            <a:r>
              <a:rPr lang="en-US" dirty="0"/>
              <a:t>Must be at least 4 frames in length.</a:t>
            </a:r>
            <a:endParaRPr lang="en-US" u="none" strike="noStrike" dirty="0">
              <a:effectLst/>
            </a:endParaRPr>
          </a:p>
        </p:txBody>
      </p:sp>
    </p:spTree>
    <p:extLst>
      <p:ext uri="{BB962C8B-B14F-4D97-AF65-F5344CB8AC3E}">
        <p14:creationId xmlns:p14="http://schemas.microsoft.com/office/powerpoint/2010/main" val="318521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anim calcmode="lin" valueType="num">
                                      <p:cBhvr>
                                        <p:cTn id="2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6" end="6"/>
                                            </p:txEl>
                                          </p:spTgt>
                                        </p:tgtEl>
                                        <p:attrNameLst>
                                          <p:attrName>ppt_y</p:attrName>
                                        </p:attrNameLst>
                                      </p:cBhvr>
                                      <p:tavLst>
                                        <p:tav tm="0">
                                          <p:val>
                                            <p:strVal val="#ppt_y+.1"/>
                                          </p:val>
                                        </p:tav>
                                        <p:tav tm="100000">
                                          <p:val>
                                            <p:strVal val="#ppt_y"/>
                                          </p:val>
                                        </p:tav>
                                      </p:tavLst>
                                    </p:anim>
                                  </p:childTnLst>
                                </p:cTn>
                              </p:par>
                              <p:par>
                                <p:cTn id="28" presetID="42" presetClass="entr" presetSubtype="0" fill="hold" nodeType="with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fade">
                                      <p:cBhvr>
                                        <p:cTn id="30" dur="1000"/>
                                        <p:tgtEl>
                                          <p:spTgt spid="3">
                                            <p:txEl>
                                              <p:pRg st="7" end="7"/>
                                            </p:txEl>
                                          </p:spTgt>
                                        </p:tgtEl>
                                      </p:cBhvr>
                                    </p:animEffect>
                                    <p:anim calcmode="lin" valueType="num">
                                      <p:cBhvr>
                                        <p:cTn id="31"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 calcmode="lin" valueType="num">
                                      <p:cBhvr additive="base">
                                        <p:cTn id="3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 calcmode="lin" valueType="num">
                                      <p:cBhvr additive="base">
                                        <p:cTn id="4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anim calcmode="lin" valueType="num">
                                      <p:cBhvr additive="base">
                                        <p:cTn id="55"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3" end="13"/>
                                            </p:txEl>
                                          </p:spTgt>
                                        </p:tgtEl>
                                        <p:attrNameLst>
                                          <p:attrName>style.visibility</p:attrName>
                                        </p:attrNameLst>
                                      </p:cBhvr>
                                      <p:to>
                                        <p:strVal val="visible"/>
                                      </p:to>
                                    </p:set>
                                    <p:anim calcmode="lin" valueType="num">
                                      <p:cBhvr additive="base">
                                        <p:cTn id="59"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4" end="14"/>
                                            </p:txEl>
                                          </p:spTgt>
                                        </p:tgtEl>
                                        <p:attrNameLst>
                                          <p:attrName>style.visibility</p:attrName>
                                        </p:attrNameLst>
                                      </p:cBhvr>
                                      <p:to>
                                        <p:strVal val="visible"/>
                                      </p:to>
                                    </p:set>
                                    <p:anim calcmode="lin" valueType="num">
                                      <p:cBhvr additive="base">
                                        <p:cTn id="63"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3">
                                            <p:txEl>
                                              <p:pRg st="15" end="15"/>
                                            </p:txEl>
                                          </p:spTgt>
                                        </p:tgtEl>
                                        <p:attrNameLst>
                                          <p:attrName>style.visibility</p:attrName>
                                        </p:attrNameLst>
                                      </p:cBhvr>
                                      <p:to>
                                        <p:strVal val="visible"/>
                                      </p:to>
                                    </p:set>
                                    <p:anim calcmode="lin" valueType="num">
                                      <p:cBhvr additive="base">
                                        <p:cTn id="6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3">
                                            <p:txEl>
                                              <p:pRg st="16" end="16"/>
                                            </p:txEl>
                                          </p:spTgt>
                                        </p:tgtEl>
                                        <p:attrNameLst>
                                          <p:attrName>style.visibility</p:attrName>
                                        </p:attrNameLst>
                                      </p:cBhvr>
                                      <p:to>
                                        <p:strVal val="visible"/>
                                      </p:to>
                                    </p:set>
                                    <p:anim calcmode="lin" valueType="num">
                                      <p:cBhvr additive="base">
                                        <p:cTn id="73"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3">
                                            <p:txEl>
                                              <p:pRg st="17" end="17"/>
                                            </p:txEl>
                                          </p:spTgt>
                                        </p:tgtEl>
                                        <p:attrNameLst>
                                          <p:attrName>style.visibility</p:attrName>
                                        </p:attrNameLst>
                                      </p:cBhvr>
                                      <p:to>
                                        <p:strVal val="visible"/>
                                      </p:to>
                                    </p:set>
                                    <p:anim calcmode="lin" valueType="num">
                                      <p:cBhvr additive="base">
                                        <p:cTn id="77"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a:bodyPr>
          <a:lstStyle/>
          <a:p>
            <a:pPr marL="0" indent="0" algn="ctr">
              <a:buNone/>
            </a:pPr>
            <a:r>
              <a:rPr lang="en-US" u="sng" dirty="0" smtClean="0">
                <a:latin typeface="Arial Black" panose="020B0A04020102020204" pitchFamily="34" charset="0"/>
              </a:rPr>
              <a:t>Option 2 – The Newspaper (cont.)</a:t>
            </a:r>
          </a:p>
          <a:p>
            <a:pPr lvl="0"/>
            <a:endParaRPr lang="en-US" b="1" dirty="0" smtClean="0"/>
          </a:p>
          <a:p>
            <a:pPr lvl="0"/>
            <a:r>
              <a:rPr lang="en-US" b="1" dirty="0" smtClean="0"/>
              <a:t>Presentation </a:t>
            </a:r>
            <a:r>
              <a:rPr lang="en-US" b="1" dirty="0"/>
              <a:t>of Project (10 points</a:t>
            </a:r>
            <a:r>
              <a:rPr lang="en-US" b="1" dirty="0" smtClean="0"/>
              <a:t>)</a:t>
            </a:r>
          </a:p>
          <a:p>
            <a:pPr marL="0" lvl="0" indent="0">
              <a:buNone/>
            </a:pPr>
            <a:endParaRPr lang="en-US" dirty="0"/>
          </a:p>
          <a:p>
            <a:r>
              <a:rPr lang="en-US" b="1" dirty="0" smtClean="0"/>
              <a:t>Extra </a:t>
            </a:r>
            <a:r>
              <a:rPr lang="en-US" b="1" dirty="0"/>
              <a:t>credit (up to 10 points)</a:t>
            </a:r>
            <a:r>
              <a:rPr lang="en-US" dirty="0"/>
              <a:t>: Pick an additional item from the list of five for up to five points of extra credit. </a:t>
            </a:r>
          </a:p>
          <a:p>
            <a:pPr marL="0" indent="0">
              <a:buNone/>
            </a:pPr>
            <a:endParaRPr lang="en-US" u="sng" dirty="0" smtClean="0">
              <a:latin typeface="Arial Black" panose="020B0A04020102020204" pitchFamily="34" charset="0"/>
            </a:endParaRPr>
          </a:p>
        </p:txBody>
      </p:sp>
    </p:spTree>
    <p:extLst>
      <p:ext uri="{BB962C8B-B14F-4D97-AF65-F5344CB8AC3E}">
        <p14:creationId xmlns:p14="http://schemas.microsoft.com/office/powerpoint/2010/main" val="390371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Writing</a:t>
            </a:r>
          </a:p>
        </p:txBody>
      </p:sp>
      <p:sp>
        <p:nvSpPr>
          <p:cNvPr id="5" name="Content Placeholder 4"/>
          <p:cNvSpPr>
            <a:spLocks noGrp="1"/>
          </p:cNvSpPr>
          <p:nvPr>
            <p:ph idx="1"/>
          </p:nvPr>
        </p:nvSpPr>
        <p:spPr>
          <a:xfrm>
            <a:off x="838200" y="989555"/>
            <a:ext cx="10515600" cy="5187407"/>
          </a:xfrm>
        </p:spPr>
        <p:txBody>
          <a:bodyPr>
            <a:normAutofit fontScale="92500" lnSpcReduction="20000"/>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a:latin typeface="Arial Black" panose="020B0A04020102020204" pitchFamily="34" charset="0"/>
            </a:endParaRPr>
          </a:p>
          <a:p>
            <a:pPr marL="0" indent="0" algn="ctr">
              <a:buNone/>
            </a:pPr>
            <a:r>
              <a:rPr lang="en-US" sz="4000" dirty="0">
                <a:latin typeface="Arial Black" panose="020B0A04020102020204" pitchFamily="34" charset="0"/>
              </a:rPr>
              <a:t>After our discussion last Friday about the historical context, what do you think the setting of the novel will </a:t>
            </a:r>
            <a:r>
              <a:rPr lang="en-US" sz="4000" dirty="0" smtClean="0">
                <a:latin typeface="Arial Black" panose="020B0A04020102020204" pitchFamily="34" charset="0"/>
              </a:rPr>
              <a:t>be like?</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How do you think the great depression might affect the characters in the novel?</a:t>
            </a:r>
          </a:p>
          <a:p>
            <a:pPr marL="0" indent="0" algn="ctr">
              <a:buNone/>
            </a:pPr>
            <a:r>
              <a:rPr lang="en-US" sz="4000" dirty="0">
                <a:latin typeface="Arial Black" panose="020B0A04020102020204" pitchFamily="34" charset="0"/>
              </a:rPr>
              <a:t>What do you think their attitudes towards black people might be?</a:t>
            </a: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1/10/19</a:t>
            </a:r>
            <a:endParaRPr lang="en-US" dirty="0">
              <a:latin typeface="Arial Black" panose="020B0A04020102020204" pitchFamily="34" charset="0"/>
            </a:endParaRPr>
          </a:p>
        </p:txBody>
      </p:sp>
    </p:spTree>
    <p:extLst>
      <p:ext uri="{BB962C8B-B14F-4D97-AF65-F5344CB8AC3E}">
        <p14:creationId xmlns:p14="http://schemas.microsoft.com/office/powerpoint/2010/main" val="122241962"/>
      </p:ext>
    </p:extLst>
  </p:cSld>
  <p:clrMapOvr>
    <a:masterClrMapping/>
  </p:clrMapOvr>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a:bodyPr>
          <a:lstStyle/>
          <a:p>
            <a:pPr marL="0" indent="0" algn="ctr">
              <a:buNone/>
            </a:pPr>
            <a:r>
              <a:rPr lang="en-US" u="sng" dirty="0" smtClean="0">
                <a:latin typeface="Arial Black" panose="020B0A04020102020204" pitchFamily="34" charset="0"/>
              </a:rPr>
              <a:t>Option 2 – The Newspaper (cont.)</a:t>
            </a:r>
          </a:p>
          <a:p>
            <a:pPr marL="0" indent="0">
              <a:buNone/>
            </a:pPr>
            <a:endParaRPr lang="en-US" u="sng" dirty="0" smtClean="0">
              <a:latin typeface="Arial Black" panose="020B0A040201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1145" y="1505684"/>
            <a:ext cx="3777206" cy="5352316"/>
          </a:xfrm>
          <a:prstGeom prst="rect">
            <a:avLst/>
          </a:prstGeom>
        </p:spPr>
      </p:pic>
    </p:spTree>
    <p:extLst>
      <p:ext uri="{BB962C8B-B14F-4D97-AF65-F5344CB8AC3E}">
        <p14:creationId xmlns:p14="http://schemas.microsoft.com/office/powerpoint/2010/main" val="2336520582"/>
      </p:ext>
    </p:extLst>
  </p:cSld>
  <p:clrMapOvr>
    <a:masterClrMapping/>
  </p:clrMapOvr>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a:bodyPr>
          <a:lstStyle/>
          <a:p>
            <a:pPr marL="0" indent="0" algn="ctr">
              <a:buNone/>
            </a:pPr>
            <a:r>
              <a:rPr lang="en-US" u="sng" dirty="0" smtClean="0">
                <a:latin typeface="Arial Black" panose="020B0A04020102020204" pitchFamily="34" charset="0"/>
              </a:rPr>
              <a:t>Option 2 – The Newspaper (cont.)</a:t>
            </a:r>
          </a:p>
          <a:p>
            <a:pPr marL="0" indent="0">
              <a:buNone/>
            </a:pPr>
            <a:endParaRPr lang="en-US" u="sng" dirty="0" smtClean="0">
              <a:latin typeface="Arial Black" panose="020B0A040201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8536" y="1543833"/>
            <a:ext cx="3628373" cy="5442560"/>
          </a:xfrm>
          <a:prstGeom prst="rect">
            <a:avLst/>
          </a:prstGeom>
        </p:spPr>
      </p:pic>
    </p:spTree>
    <p:extLst>
      <p:ext uri="{BB962C8B-B14F-4D97-AF65-F5344CB8AC3E}">
        <p14:creationId xmlns:p14="http://schemas.microsoft.com/office/powerpoint/2010/main" val="2718767799"/>
      </p:ext>
    </p:extLst>
  </p:cSld>
  <p:clrMapOvr>
    <a:masterClrMapping/>
  </p:clrMapOvr>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a:bodyPr>
          <a:lstStyle/>
          <a:p>
            <a:pPr marL="0" indent="0" algn="ctr">
              <a:buNone/>
            </a:pPr>
            <a:r>
              <a:rPr lang="en-US" u="sng" dirty="0" smtClean="0">
                <a:latin typeface="Arial Black" panose="020B0A04020102020204" pitchFamily="34" charset="0"/>
              </a:rPr>
              <a:t>Option 2 – The Newspaper (cont.)</a:t>
            </a:r>
          </a:p>
          <a:p>
            <a:pPr marL="0" indent="0">
              <a:buNone/>
            </a:pPr>
            <a:endParaRPr lang="en-US" u="sng" dirty="0" smtClean="0">
              <a:latin typeface="Arial Black" panose="020B0A040201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7184" y="1450407"/>
            <a:ext cx="4329993" cy="5407593"/>
          </a:xfrm>
          <a:prstGeom prst="rect">
            <a:avLst/>
          </a:prstGeom>
        </p:spPr>
      </p:pic>
    </p:spTree>
    <p:extLst>
      <p:ext uri="{BB962C8B-B14F-4D97-AF65-F5344CB8AC3E}">
        <p14:creationId xmlns:p14="http://schemas.microsoft.com/office/powerpoint/2010/main" val="584905210"/>
      </p:ext>
    </p:extLst>
  </p:cSld>
  <p:clrMapOvr>
    <a:masterClrMapping/>
  </p:clrMapOvr>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a:bodyPr>
          <a:lstStyle/>
          <a:p>
            <a:pPr marL="0" indent="0" algn="ctr">
              <a:buNone/>
            </a:pPr>
            <a:r>
              <a:rPr lang="en-US" u="sng" dirty="0" smtClean="0">
                <a:latin typeface="Arial Black" panose="020B0A04020102020204" pitchFamily="34" charset="0"/>
              </a:rPr>
              <a:t>Option 3 – The Diorama</a:t>
            </a:r>
          </a:p>
          <a:p>
            <a:r>
              <a:rPr lang="en-US" sz="3200" dirty="0">
                <a:latin typeface="Arial Black" panose="020B0A04020102020204" pitchFamily="34" charset="0"/>
              </a:rPr>
              <a:t>The Diorama Project is a three-dimensional, visual response to your reading that connects the ideas in the book to your thoughts creatively. </a:t>
            </a:r>
            <a:endParaRPr lang="en-US" sz="3200" dirty="0" smtClean="0">
              <a:latin typeface="Arial Black" panose="020B0A04020102020204" pitchFamily="34" charset="0"/>
            </a:endParaRPr>
          </a:p>
          <a:p>
            <a:r>
              <a:rPr lang="en-US" sz="3200" dirty="0" smtClean="0">
                <a:latin typeface="Arial Black" panose="020B0A04020102020204" pitchFamily="34" charset="0"/>
              </a:rPr>
              <a:t>The </a:t>
            </a:r>
            <a:r>
              <a:rPr lang="en-US" sz="3200" dirty="0">
                <a:latin typeface="Arial Black" panose="020B0A04020102020204" pitchFamily="34" charset="0"/>
              </a:rPr>
              <a:t>purpose of the project is so that your audience will understand the big ideas, themes, and connections within the book. </a:t>
            </a:r>
            <a:endParaRPr lang="en-US" sz="3200" dirty="0" smtClean="0">
              <a:latin typeface="Arial Black" panose="020B0A04020102020204" pitchFamily="34" charset="0"/>
            </a:endParaRPr>
          </a:p>
          <a:p>
            <a:r>
              <a:rPr lang="en-US" sz="3200" dirty="0" smtClean="0">
                <a:latin typeface="Arial Black" panose="020B0A04020102020204" pitchFamily="34" charset="0"/>
              </a:rPr>
              <a:t>If </a:t>
            </a:r>
            <a:r>
              <a:rPr lang="en-US" sz="3200" dirty="0">
                <a:latin typeface="Arial Black" panose="020B0A04020102020204" pitchFamily="34" charset="0"/>
              </a:rPr>
              <a:t>you choose this option, you must turn in the diorama itself AND the written elements (these can be all on one printed document).</a:t>
            </a:r>
          </a:p>
        </p:txBody>
      </p:sp>
    </p:spTree>
    <p:extLst>
      <p:ext uri="{BB962C8B-B14F-4D97-AF65-F5344CB8AC3E}">
        <p14:creationId xmlns:p14="http://schemas.microsoft.com/office/powerpoint/2010/main" val="584779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70000" lnSpcReduction="20000"/>
          </a:bodyPr>
          <a:lstStyle/>
          <a:p>
            <a:pPr marL="0" indent="0" algn="ctr">
              <a:buNone/>
            </a:pPr>
            <a:r>
              <a:rPr lang="en-US" u="sng" dirty="0" smtClean="0">
                <a:latin typeface="Arial Black" panose="020B0A04020102020204" pitchFamily="34" charset="0"/>
              </a:rPr>
              <a:t>Option 3 – The Diorama</a:t>
            </a:r>
          </a:p>
          <a:p>
            <a:pPr marL="0" indent="0" algn="ctr">
              <a:buNone/>
            </a:pPr>
            <a:r>
              <a:rPr lang="en-US" b="1" u="sng" dirty="0"/>
              <a:t>Must do: </a:t>
            </a:r>
            <a:endParaRPr lang="en-US" dirty="0"/>
          </a:p>
          <a:p>
            <a:pPr lvl="0"/>
            <a:r>
              <a:rPr lang="en-US" b="1" dirty="0"/>
              <a:t>Title and Background (5 Points)</a:t>
            </a:r>
            <a:endParaRPr lang="en-US" dirty="0"/>
          </a:p>
          <a:p>
            <a:pPr lvl="1"/>
            <a:r>
              <a:rPr lang="en-US" dirty="0"/>
              <a:t>The title of the novel and the author’s name should appear somewhere on your diorama</a:t>
            </a:r>
          </a:p>
          <a:p>
            <a:pPr lvl="1"/>
            <a:r>
              <a:rPr lang="en-US" dirty="0"/>
              <a:t>Create a background image that reflects the novel or a theme from the novel. </a:t>
            </a:r>
          </a:p>
          <a:p>
            <a:pPr lvl="0"/>
            <a:r>
              <a:rPr lang="en-US" b="1" dirty="0"/>
              <a:t>One Symbolic Element - (20 points)</a:t>
            </a:r>
            <a:endParaRPr lang="en-US" dirty="0"/>
          </a:p>
          <a:p>
            <a:pPr lvl="1"/>
            <a:r>
              <a:rPr lang="en-US" dirty="0"/>
              <a:t>Choose something from the novel that is symbolic and create a 3-D representation of it in your diorama.</a:t>
            </a:r>
          </a:p>
          <a:p>
            <a:pPr lvl="1"/>
            <a:r>
              <a:rPr lang="en-US" dirty="0"/>
              <a:t>Write one complete paragraph (5-7 sentences minimum) explaining what that item is and what it symbolizes in the story.</a:t>
            </a:r>
          </a:p>
          <a:p>
            <a:pPr lvl="0"/>
            <a:r>
              <a:rPr lang="en-US" b="1" dirty="0"/>
              <a:t>Two Characters (10 points)</a:t>
            </a:r>
            <a:endParaRPr lang="en-US" dirty="0"/>
          </a:p>
          <a:p>
            <a:pPr lvl="1"/>
            <a:r>
              <a:rPr lang="en-US" dirty="0"/>
              <a:t>Choose two characters from the story and create a 3-D representation of them in your diorama.</a:t>
            </a:r>
          </a:p>
          <a:p>
            <a:pPr lvl="1"/>
            <a:r>
              <a:rPr lang="en-US" dirty="0"/>
              <a:t>Write TWO complete paragraphs (1 paragraph per character, 5-7 sentences minimum) describing each of the characters you chose. </a:t>
            </a:r>
          </a:p>
          <a:p>
            <a:pPr lvl="1"/>
            <a:r>
              <a:rPr lang="en-US" dirty="0"/>
              <a:t>NOT PHYSICAL DESCRIPTION…CHARACTER DESCRIPTION – personality, things that make them interesting, how they contribute to the story</a:t>
            </a:r>
          </a:p>
          <a:p>
            <a:pPr lvl="0"/>
            <a:r>
              <a:rPr lang="en-US" b="1" dirty="0"/>
              <a:t>A Significant Event  (10 points)</a:t>
            </a:r>
            <a:endParaRPr lang="en-US" dirty="0"/>
          </a:p>
          <a:p>
            <a:pPr lvl="1"/>
            <a:r>
              <a:rPr lang="en-US" dirty="0"/>
              <a:t>The main focus of your diorama should be on ONE important moment in the story. Looking at your diorama, I should instantly be able to tell what moment you are portraying.</a:t>
            </a:r>
          </a:p>
          <a:p>
            <a:pPr lvl="1"/>
            <a:r>
              <a:rPr lang="en-US" dirty="0"/>
              <a:t>Write one complete paragraph (5-7 sentences minimum) describing the event you chose, why it was important to the plot, and why you chose it.</a:t>
            </a:r>
            <a:endParaRPr lang="en-US" u="none" strike="noStrike" dirty="0">
              <a:effectLst/>
            </a:endParaRPr>
          </a:p>
        </p:txBody>
      </p:sp>
    </p:spTree>
    <p:extLst>
      <p:ext uri="{BB962C8B-B14F-4D97-AF65-F5344CB8AC3E}">
        <p14:creationId xmlns:p14="http://schemas.microsoft.com/office/powerpoint/2010/main" val="995356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 calcmode="lin" valueType="num">
                                      <p:cBhvr additive="base">
                                        <p:cTn id="5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 calcmode="lin" valueType="num">
                                      <p:cBhvr additive="base">
                                        <p:cTn id="5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3">
                                            <p:txEl>
                                              <p:pRg st="14" end="14"/>
                                            </p:txEl>
                                          </p:spTgt>
                                        </p:tgtEl>
                                        <p:attrNameLst>
                                          <p:attrName>style.visibility</p:attrName>
                                        </p:attrNameLst>
                                      </p:cBhvr>
                                      <p:to>
                                        <p:strVal val="visible"/>
                                      </p:to>
                                    </p:set>
                                    <p:anim calcmode="lin" valueType="num">
                                      <p:cBhvr additive="base">
                                        <p:cTn id="61"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92500" lnSpcReduction="10000"/>
          </a:bodyPr>
          <a:lstStyle/>
          <a:p>
            <a:pPr marL="0" indent="0" algn="ctr">
              <a:buNone/>
            </a:pPr>
            <a:r>
              <a:rPr lang="en-US" u="sng" dirty="0" smtClean="0">
                <a:latin typeface="Arial Black" panose="020B0A04020102020204" pitchFamily="34" charset="0"/>
              </a:rPr>
              <a:t>Option 3 – The Diorama (cont.)</a:t>
            </a:r>
            <a:r>
              <a:rPr lang="en-US" b="1" u="sng" dirty="0"/>
              <a:t> </a:t>
            </a:r>
            <a:endParaRPr lang="en-US" b="1" u="sng" dirty="0" smtClean="0"/>
          </a:p>
          <a:p>
            <a:pPr marL="0" indent="0" algn="ctr">
              <a:buNone/>
            </a:pPr>
            <a:r>
              <a:rPr lang="en-US" b="1" u="sng" dirty="0" smtClean="0"/>
              <a:t>Must </a:t>
            </a:r>
            <a:r>
              <a:rPr lang="en-US" b="1" u="sng" dirty="0"/>
              <a:t>do: </a:t>
            </a:r>
            <a:endParaRPr lang="en-US" dirty="0"/>
          </a:p>
          <a:p>
            <a:pPr lvl="0"/>
            <a:r>
              <a:rPr lang="en-US" b="1" dirty="0"/>
              <a:t>Two Pictures (5 points)</a:t>
            </a:r>
            <a:endParaRPr lang="en-US" dirty="0"/>
          </a:p>
          <a:p>
            <a:pPr lvl="1"/>
            <a:r>
              <a:rPr lang="en-US" dirty="0"/>
              <a:t>On the OUTSIDE SIDES of your diorama, include two pictures (can be drawn or printed out) that you think represent two different THEMES of the story. </a:t>
            </a:r>
          </a:p>
          <a:p>
            <a:pPr lvl="1"/>
            <a:r>
              <a:rPr lang="en-US" dirty="0"/>
              <a:t>For each image, include a written caption that explains what the image is and what theme it represents.</a:t>
            </a:r>
          </a:p>
          <a:p>
            <a:pPr lvl="0"/>
            <a:r>
              <a:rPr lang="en-US" b="1" dirty="0"/>
              <a:t>Grammar, spelling, and mechanics (5 points) </a:t>
            </a:r>
            <a:endParaRPr lang="en-US" dirty="0"/>
          </a:p>
          <a:p>
            <a:pPr lvl="1"/>
            <a:r>
              <a:rPr lang="en-US" dirty="0"/>
              <a:t>There are little to no problems with grammar, spelling, mechanics. </a:t>
            </a:r>
          </a:p>
          <a:p>
            <a:pPr lvl="0"/>
            <a:r>
              <a:rPr lang="en-US" b="1" dirty="0"/>
              <a:t>Be colorful and neat. (5 points) </a:t>
            </a:r>
            <a:endParaRPr lang="en-US" dirty="0"/>
          </a:p>
          <a:p>
            <a:pPr lvl="1"/>
            <a:r>
              <a:rPr lang="en-US" dirty="0"/>
              <a:t>Your entire diorama should be filled with these elements.</a:t>
            </a:r>
          </a:p>
          <a:p>
            <a:pPr lvl="1"/>
            <a:r>
              <a:rPr lang="en-US" dirty="0"/>
              <a:t>If you find you have extra room, repeat any of the above steps/ elements. </a:t>
            </a:r>
          </a:p>
          <a:p>
            <a:pPr lvl="1"/>
            <a:r>
              <a:rPr lang="en-US" dirty="0"/>
              <a:t>No space should be blank. </a:t>
            </a:r>
          </a:p>
          <a:p>
            <a:pPr lvl="1"/>
            <a:r>
              <a:rPr lang="en-US" dirty="0"/>
              <a:t>Nothing should be left in pencil. </a:t>
            </a:r>
          </a:p>
          <a:p>
            <a:pPr lvl="1"/>
            <a:r>
              <a:rPr lang="en-US" u="sng" dirty="0"/>
              <a:t>Your name and class period should be on the BACK of the diorama. </a:t>
            </a:r>
            <a:endParaRPr lang="en-US" dirty="0"/>
          </a:p>
        </p:txBody>
      </p:sp>
    </p:spTree>
    <p:extLst>
      <p:ext uri="{BB962C8B-B14F-4D97-AF65-F5344CB8AC3E}">
        <p14:creationId xmlns:p14="http://schemas.microsoft.com/office/powerpoint/2010/main" val="845564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70000" lnSpcReduction="20000"/>
          </a:bodyPr>
          <a:lstStyle/>
          <a:p>
            <a:pPr marL="0" indent="0" algn="ctr">
              <a:buNone/>
            </a:pPr>
            <a:r>
              <a:rPr lang="en-US" u="sng" dirty="0" smtClean="0">
                <a:latin typeface="Arial Black" panose="020B0A04020102020204" pitchFamily="34" charset="0"/>
              </a:rPr>
              <a:t>Option 2 – The Diorama (cont.)</a:t>
            </a:r>
            <a:r>
              <a:rPr lang="en-US" b="1" u="sng" dirty="0"/>
              <a:t> </a:t>
            </a:r>
            <a:endParaRPr lang="en-US" b="1" u="sng" dirty="0" smtClean="0"/>
          </a:p>
          <a:p>
            <a:pPr marL="0" indent="0" algn="ctr">
              <a:buNone/>
            </a:pPr>
            <a:r>
              <a:rPr lang="en-US" b="1" u="sng" dirty="0"/>
              <a:t>You pick 2 from the following </a:t>
            </a:r>
            <a:r>
              <a:rPr lang="en-US" b="1" u="sng" dirty="0" smtClean="0"/>
              <a:t>list</a:t>
            </a:r>
            <a:r>
              <a:rPr lang="en-US" b="1" u="sng" dirty="0"/>
              <a:t>:</a:t>
            </a:r>
            <a:endParaRPr lang="en-US" u="sng" dirty="0"/>
          </a:p>
          <a:p>
            <a:pPr marL="0" indent="0" algn="ctr">
              <a:buNone/>
            </a:pPr>
            <a:r>
              <a:rPr lang="en-US" b="1" dirty="0" smtClean="0"/>
              <a:t>(These </a:t>
            </a:r>
            <a:r>
              <a:rPr lang="en-US" b="1" dirty="0"/>
              <a:t>can be on the inside sides or part of your </a:t>
            </a:r>
            <a:r>
              <a:rPr lang="en-US" b="1" dirty="0" smtClean="0"/>
              <a:t>background)</a:t>
            </a:r>
            <a:endParaRPr lang="en-US" dirty="0"/>
          </a:p>
          <a:p>
            <a:pPr lvl="0"/>
            <a:r>
              <a:rPr lang="en-US" b="1" dirty="0"/>
              <a:t>Poem (15 points)</a:t>
            </a:r>
            <a:endParaRPr lang="en-US" dirty="0"/>
          </a:p>
          <a:p>
            <a:pPr lvl="1"/>
            <a:r>
              <a:rPr lang="en-US" dirty="0"/>
              <a:t>Write a poem about a part of the novel (such as a character, conflict, theme, etc.). If you struggle with writing poetry, consider an acrostic poem – each letter represents a word. </a:t>
            </a:r>
          </a:p>
          <a:p>
            <a:pPr lvl="0"/>
            <a:r>
              <a:rPr lang="en-US" b="1" dirty="0"/>
              <a:t>Personal statement (15 points)</a:t>
            </a:r>
            <a:endParaRPr lang="en-US" dirty="0"/>
          </a:p>
          <a:p>
            <a:pPr lvl="1"/>
            <a:r>
              <a:rPr lang="en-US" dirty="0"/>
              <a:t>Write </a:t>
            </a:r>
            <a:r>
              <a:rPr lang="en-US" b="1" dirty="0"/>
              <a:t>THREE </a:t>
            </a:r>
            <a:r>
              <a:rPr lang="en-US" dirty="0"/>
              <a:t>personal statements </a:t>
            </a:r>
            <a:r>
              <a:rPr lang="en-US" i="1" dirty="0"/>
              <a:t>or</a:t>
            </a:r>
            <a:r>
              <a:rPr lang="en-US" dirty="0"/>
              <a:t> connections about what you’ve read (these are not simple opinions). </a:t>
            </a:r>
          </a:p>
          <a:p>
            <a:pPr lvl="1"/>
            <a:r>
              <a:rPr lang="en-US" dirty="0"/>
              <a:t>EX: “I could relate to the main character feeling lost in the book because it reminded me of when I got to high school and didn’t know anyone. </a:t>
            </a:r>
          </a:p>
          <a:p>
            <a:pPr lvl="0"/>
            <a:r>
              <a:rPr lang="en-US" b="1" dirty="0"/>
              <a:t>Figurative language (15 points)</a:t>
            </a:r>
            <a:endParaRPr lang="en-US" dirty="0"/>
          </a:p>
          <a:p>
            <a:pPr lvl="1"/>
            <a:r>
              <a:rPr lang="en-US" u="sng" dirty="0"/>
              <a:t>Create</a:t>
            </a:r>
            <a:r>
              <a:rPr lang="en-US" dirty="0"/>
              <a:t> </a:t>
            </a:r>
            <a:r>
              <a:rPr lang="en-US" b="1" dirty="0"/>
              <a:t>THREE </a:t>
            </a:r>
            <a:r>
              <a:rPr lang="en-US" dirty="0"/>
              <a:t>examples of figurative language (simile, metaphor, hyperbole, alliteration, etc.) emphasizing some part of the novel (characters, conflicts, themes, settings, etc.)</a:t>
            </a:r>
          </a:p>
          <a:p>
            <a:pPr lvl="0"/>
            <a:r>
              <a:rPr lang="en-US" b="1" dirty="0"/>
              <a:t>Song (15 points)</a:t>
            </a:r>
            <a:endParaRPr lang="en-US" dirty="0"/>
          </a:p>
          <a:p>
            <a:pPr lvl="1"/>
            <a:r>
              <a:rPr lang="en-US" dirty="0"/>
              <a:t>Find two songs that represents a theme of the novel. Include the song title, singer/ band, and an explanation (at least 3 sentences) of how the lyrics connect to the book. </a:t>
            </a:r>
          </a:p>
          <a:p>
            <a:pPr lvl="0"/>
            <a:r>
              <a:rPr lang="en-US" b="1" dirty="0"/>
              <a:t>Connections (15 points) </a:t>
            </a:r>
            <a:endParaRPr lang="en-US" dirty="0"/>
          </a:p>
          <a:p>
            <a:pPr lvl="1"/>
            <a:r>
              <a:rPr lang="en-US" dirty="0"/>
              <a:t>What connections can you make between what you read today and the world outside of the story? There may be a connection to happenings at school, the community or the world, to similar events at other times or places, to other people or problems that you are reminded of, or to other stories/books that you have read. </a:t>
            </a:r>
          </a:p>
          <a:p>
            <a:pPr lvl="1"/>
            <a:r>
              <a:rPr lang="en-US" dirty="0"/>
              <a:t>Write three insightful, descriptive connections between you and the reading.</a:t>
            </a:r>
            <a:endParaRPr lang="en-US" u="none" strike="noStrike" dirty="0">
              <a:effectLst/>
            </a:endParaRPr>
          </a:p>
        </p:txBody>
      </p:sp>
    </p:spTree>
    <p:extLst>
      <p:ext uri="{BB962C8B-B14F-4D97-AF65-F5344CB8AC3E}">
        <p14:creationId xmlns:p14="http://schemas.microsoft.com/office/powerpoint/2010/main" val="3851521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additive="base">
                                        <p:cTn id="1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 calcmode="lin" valueType="num">
                                      <p:cBhvr additive="base">
                                        <p:cTn id="3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 calcmode="lin" valueType="num">
                                      <p:cBhvr additive="base">
                                        <p:cTn id="5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a:bodyPr>
          <a:lstStyle/>
          <a:p>
            <a:pPr marL="0" indent="0" algn="ctr">
              <a:buNone/>
            </a:pPr>
            <a:r>
              <a:rPr lang="en-US" u="sng" dirty="0" smtClean="0">
                <a:latin typeface="Arial Black" panose="020B0A04020102020204" pitchFamily="34" charset="0"/>
              </a:rPr>
              <a:t>Option </a:t>
            </a:r>
            <a:r>
              <a:rPr lang="en-US" u="sng" dirty="0" smtClean="0">
                <a:latin typeface="Arial Black" panose="020B0A04020102020204" pitchFamily="34" charset="0"/>
              </a:rPr>
              <a:t>3 </a:t>
            </a:r>
            <a:r>
              <a:rPr lang="en-US" u="sng" dirty="0" smtClean="0">
                <a:latin typeface="Arial Black" panose="020B0A04020102020204" pitchFamily="34" charset="0"/>
              </a:rPr>
              <a:t>– The </a:t>
            </a:r>
            <a:r>
              <a:rPr lang="en-US" u="sng" dirty="0" smtClean="0">
                <a:latin typeface="Arial Black" panose="020B0A04020102020204" pitchFamily="34" charset="0"/>
              </a:rPr>
              <a:t>Diorama </a:t>
            </a:r>
            <a:r>
              <a:rPr lang="en-US" u="sng" dirty="0" smtClean="0">
                <a:latin typeface="Arial Black" panose="020B0A04020102020204" pitchFamily="34" charset="0"/>
              </a:rPr>
              <a:t>(cont.)</a:t>
            </a:r>
          </a:p>
          <a:p>
            <a:pPr lvl="0"/>
            <a:endParaRPr lang="en-US" b="1" dirty="0" smtClean="0"/>
          </a:p>
          <a:p>
            <a:pPr lvl="0"/>
            <a:r>
              <a:rPr lang="en-US" b="1" dirty="0" smtClean="0"/>
              <a:t>Presentation of Project (10 points)</a:t>
            </a:r>
          </a:p>
          <a:p>
            <a:pPr marL="0" lvl="0" indent="0">
              <a:buNone/>
            </a:pPr>
            <a:endParaRPr lang="en-US" dirty="0" smtClean="0"/>
          </a:p>
          <a:p>
            <a:r>
              <a:rPr lang="en-US" b="1" dirty="0" smtClean="0"/>
              <a:t>Extra credit (up to 10 points)</a:t>
            </a:r>
            <a:r>
              <a:rPr lang="en-US" dirty="0" smtClean="0"/>
              <a:t>: Pick an additional item from the list of five for up to five points of extra credit. </a:t>
            </a:r>
          </a:p>
          <a:p>
            <a:pPr marL="0" indent="0">
              <a:buNone/>
            </a:pPr>
            <a:endParaRPr lang="en-US" u="sng" dirty="0" smtClean="0">
              <a:latin typeface="Arial Black" panose="020B0A04020102020204" pitchFamily="34" charset="0"/>
            </a:endParaRPr>
          </a:p>
        </p:txBody>
      </p:sp>
    </p:spTree>
    <p:extLst>
      <p:ext uri="{BB962C8B-B14F-4D97-AF65-F5344CB8AC3E}">
        <p14:creationId xmlns:p14="http://schemas.microsoft.com/office/powerpoint/2010/main" val="2803098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a:bodyPr>
          <a:lstStyle/>
          <a:p>
            <a:pPr marL="0" indent="0" algn="ctr">
              <a:buNone/>
            </a:pPr>
            <a:r>
              <a:rPr lang="en-US" u="sng" dirty="0" smtClean="0">
                <a:latin typeface="Arial Black" panose="020B0A04020102020204" pitchFamily="34" charset="0"/>
              </a:rPr>
              <a:t>Option </a:t>
            </a:r>
            <a:r>
              <a:rPr lang="en-US" u="sng" dirty="0" smtClean="0">
                <a:latin typeface="Arial Black" panose="020B0A04020102020204" pitchFamily="34" charset="0"/>
              </a:rPr>
              <a:t>3 </a:t>
            </a:r>
            <a:r>
              <a:rPr lang="en-US" u="sng" dirty="0" smtClean="0">
                <a:latin typeface="Arial Black" panose="020B0A04020102020204" pitchFamily="34" charset="0"/>
              </a:rPr>
              <a:t>– The </a:t>
            </a:r>
            <a:r>
              <a:rPr lang="en-US" u="sng" dirty="0" smtClean="0">
                <a:latin typeface="Arial Black" panose="020B0A04020102020204" pitchFamily="34" charset="0"/>
              </a:rPr>
              <a:t>Diorama </a:t>
            </a:r>
            <a:r>
              <a:rPr lang="en-US" u="sng" dirty="0" smtClean="0">
                <a:latin typeface="Arial Black" panose="020B0A04020102020204" pitchFamily="34" charset="0"/>
              </a:rPr>
              <a:t>(cont.)</a:t>
            </a:r>
          </a:p>
          <a:p>
            <a:pPr marL="0" lvl="0" indent="0">
              <a:buNone/>
            </a:pPr>
            <a:endParaRPr lang="en-US" b="1"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5309" y="1540702"/>
            <a:ext cx="6939419" cy="5204565"/>
          </a:xfrm>
          <a:prstGeom prst="rect">
            <a:avLst/>
          </a:prstGeom>
        </p:spPr>
      </p:pic>
    </p:spTree>
    <p:extLst>
      <p:ext uri="{BB962C8B-B14F-4D97-AF65-F5344CB8AC3E}">
        <p14:creationId xmlns:p14="http://schemas.microsoft.com/office/powerpoint/2010/main" val="2359935795"/>
      </p:ext>
    </p:extLst>
  </p:cSld>
  <p:clrMapOvr>
    <a:masterClrMapping/>
  </p:clrMapOvr>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a:bodyPr>
          <a:lstStyle/>
          <a:p>
            <a:pPr marL="0" indent="0" algn="ctr">
              <a:buNone/>
            </a:pPr>
            <a:r>
              <a:rPr lang="en-US" u="sng" dirty="0" smtClean="0">
                <a:latin typeface="Arial Black" panose="020B0A04020102020204" pitchFamily="34" charset="0"/>
              </a:rPr>
              <a:t>Option </a:t>
            </a:r>
            <a:r>
              <a:rPr lang="en-US" u="sng" dirty="0" smtClean="0">
                <a:latin typeface="Arial Black" panose="020B0A04020102020204" pitchFamily="34" charset="0"/>
              </a:rPr>
              <a:t>3 </a:t>
            </a:r>
            <a:r>
              <a:rPr lang="en-US" u="sng" dirty="0" smtClean="0">
                <a:latin typeface="Arial Black" panose="020B0A04020102020204" pitchFamily="34" charset="0"/>
              </a:rPr>
              <a:t>– The </a:t>
            </a:r>
            <a:r>
              <a:rPr lang="en-US" u="sng" dirty="0" smtClean="0">
                <a:latin typeface="Arial Black" panose="020B0A04020102020204" pitchFamily="34" charset="0"/>
              </a:rPr>
              <a:t>Diorama </a:t>
            </a:r>
            <a:r>
              <a:rPr lang="en-US" u="sng" dirty="0" smtClean="0">
                <a:latin typeface="Arial Black" panose="020B0A04020102020204" pitchFamily="34" charset="0"/>
              </a:rPr>
              <a:t>(cont.)</a:t>
            </a:r>
          </a:p>
          <a:p>
            <a:pPr marL="0" lvl="0" indent="0">
              <a:buNone/>
            </a:pPr>
            <a:endParaRPr lang="en-US" b="1" dirty="0" smtClean="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7940" y="1609594"/>
            <a:ext cx="6847562" cy="5135672"/>
          </a:xfrm>
          <a:prstGeom prst="rect">
            <a:avLst/>
          </a:prstGeom>
        </p:spPr>
      </p:pic>
    </p:spTree>
    <p:extLst>
      <p:ext uri="{BB962C8B-B14F-4D97-AF65-F5344CB8AC3E}">
        <p14:creationId xmlns:p14="http://schemas.microsoft.com/office/powerpoint/2010/main" val="10924619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232338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a:bodyPr>
          <a:lstStyle/>
          <a:p>
            <a:pPr marL="0" indent="0" algn="ctr">
              <a:buNone/>
            </a:pPr>
            <a:r>
              <a:rPr lang="en-US" u="sng" dirty="0" smtClean="0">
                <a:latin typeface="Arial Black" panose="020B0A04020102020204" pitchFamily="34" charset="0"/>
              </a:rPr>
              <a:t>Option 4 – The Re-write</a:t>
            </a:r>
          </a:p>
          <a:p>
            <a:r>
              <a:rPr lang="en-US" sz="3200" dirty="0">
                <a:latin typeface="Arial Black" panose="020B0A04020102020204" pitchFamily="34" charset="0"/>
              </a:rPr>
              <a:t>The Rewrite Project is a response to your reading that connects the ideas in the book to your thoughts creatively. </a:t>
            </a:r>
            <a:endParaRPr lang="en-US" sz="3200" dirty="0" smtClean="0">
              <a:latin typeface="Arial Black" panose="020B0A04020102020204" pitchFamily="34" charset="0"/>
            </a:endParaRPr>
          </a:p>
          <a:p>
            <a:r>
              <a:rPr lang="en-US" sz="3200" dirty="0" smtClean="0">
                <a:latin typeface="Arial Black" panose="020B0A04020102020204" pitchFamily="34" charset="0"/>
              </a:rPr>
              <a:t>You </a:t>
            </a:r>
            <a:r>
              <a:rPr lang="en-US" sz="3200" dirty="0">
                <a:latin typeface="Arial Black" panose="020B0A04020102020204" pitchFamily="34" charset="0"/>
              </a:rPr>
              <a:t>are to write 3 scenes in the story from a different main character’s point of view in a personal diary style. </a:t>
            </a:r>
            <a:endParaRPr lang="en-US" sz="3200" dirty="0" smtClean="0">
              <a:latin typeface="Arial Black" panose="020B0A04020102020204" pitchFamily="34" charset="0"/>
            </a:endParaRPr>
          </a:p>
          <a:p>
            <a:r>
              <a:rPr lang="en-US" sz="3200" dirty="0" smtClean="0">
                <a:latin typeface="Arial Black" panose="020B0A04020102020204" pitchFamily="34" charset="0"/>
              </a:rPr>
              <a:t>The </a:t>
            </a:r>
            <a:r>
              <a:rPr lang="en-US" sz="3200" dirty="0">
                <a:latin typeface="Arial Black" panose="020B0A04020102020204" pitchFamily="34" charset="0"/>
              </a:rPr>
              <a:t>purpose of the project is so that your audience will understand the big ideas, themes, and connections within the book.</a:t>
            </a:r>
          </a:p>
        </p:txBody>
      </p:sp>
    </p:spTree>
    <p:extLst>
      <p:ext uri="{BB962C8B-B14F-4D97-AF65-F5344CB8AC3E}">
        <p14:creationId xmlns:p14="http://schemas.microsoft.com/office/powerpoint/2010/main" val="1652515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85000" lnSpcReduction="20000"/>
          </a:bodyPr>
          <a:lstStyle/>
          <a:p>
            <a:pPr marL="0" indent="0" algn="ctr">
              <a:buNone/>
            </a:pPr>
            <a:r>
              <a:rPr lang="en-US" u="sng" dirty="0" smtClean="0">
                <a:latin typeface="Arial Black" panose="020B0A04020102020204" pitchFamily="34" charset="0"/>
              </a:rPr>
              <a:t>Option 4 – The Rewrite</a:t>
            </a:r>
          </a:p>
          <a:p>
            <a:pPr marL="0" indent="0" algn="ctr">
              <a:buNone/>
            </a:pPr>
            <a:r>
              <a:rPr lang="en-US" b="1" u="sng" dirty="0"/>
              <a:t>Must do: </a:t>
            </a:r>
            <a:endParaRPr lang="en-US" dirty="0"/>
          </a:p>
          <a:p>
            <a:pPr lvl="0"/>
            <a:r>
              <a:rPr lang="en-US" b="1" dirty="0"/>
              <a:t>Title and Image Cover Page (5 Points)</a:t>
            </a:r>
            <a:endParaRPr lang="en-US" dirty="0"/>
          </a:p>
          <a:p>
            <a:pPr lvl="1"/>
            <a:r>
              <a:rPr lang="en-US" dirty="0"/>
              <a:t>Create a cover page for your re-write. You may NOT use the actual title of the novel as your title.</a:t>
            </a:r>
          </a:p>
          <a:p>
            <a:pPr lvl="1"/>
            <a:r>
              <a:rPr lang="en-US" dirty="0"/>
              <a:t>Include an image that reflects the novel or a theme from the novel. </a:t>
            </a:r>
          </a:p>
          <a:p>
            <a:pPr lvl="0"/>
            <a:r>
              <a:rPr lang="en-US" b="1" dirty="0"/>
              <a:t>Rewrite Scene 1 - 150 word minimum (25 points)</a:t>
            </a:r>
            <a:endParaRPr lang="en-US" dirty="0"/>
          </a:p>
          <a:p>
            <a:pPr lvl="1"/>
            <a:r>
              <a:rPr lang="en-US" dirty="0"/>
              <a:t>Choose a scene from the story and re-write it from the perspective of </a:t>
            </a:r>
            <a:r>
              <a:rPr lang="en-US" dirty="0" smtClean="0"/>
              <a:t>one of the main characters.</a:t>
            </a:r>
          </a:p>
          <a:p>
            <a:pPr lvl="1"/>
            <a:r>
              <a:rPr lang="en-US" dirty="0" smtClean="0"/>
              <a:t>Be </a:t>
            </a:r>
            <a:r>
              <a:rPr lang="en-US" dirty="0"/>
              <a:t>sure to include all of the important details from the original scene.</a:t>
            </a:r>
          </a:p>
          <a:p>
            <a:pPr lvl="1"/>
            <a:r>
              <a:rPr lang="en-US" dirty="0"/>
              <a:t>Your re-write should be in the style of that character’s personal journal.</a:t>
            </a:r>
          </a:p>
          <a:p>
            <a:pPr lvl="1"/>
            <a:r>
              <a:rPr lang="en-US" dirty="0"/>
              <a:t>Include personal insights into the scene that would be expected from the chosen character</a:t>
            </a:r>
            <a:r>
              <a:rPr lang="en-US" dirty="0" smtClean="0"/>
              <a:t>.</a:t>
            </a:r>
          </a:p>
          <a:p>
            <a:pPr lvl="0"/>
            <a:r>
              <a:rPr lang="en-US" b="1" dirty="0"/>
              <a:t>Rewrite Scene 2 - 150 word minimum (25 points)</a:t>
            </a:r>
            <a:endParaRPr lang="en-US" dirty="0"/>
          </a:p>
          <a:p>
            <a:pPr lvl="1"/>
            <a:r>
              <a:rPr lang="en-US" dirty="0"/>
              <a:t>Choose a scene from the story and re-write it from the perspective of the same main character.</a:t>
            </a:r>
          </a:p>
          <a:p>
            <a:pPr lvl="1"/>
            <a:r>
              <a:rPr lang="en-US" dirty="0"/>
              <a:t> Be sure to include all of the important details from the original scene.</a:t>
            </a:r>
          </a:p>
          <a:p>
            <a:pPr lvl="1"/>
            <a:r>
              <a:rPr lang="en-US" dirty="0"/>
              <a:t>Your re-write should be in the style of that character’s personal journal.</a:t>
            </a:r>
          </a:p>
          <a:p>
            <a:pPr lvl="1"/>
            <a:r>
              <a:rPr lang="en-US" dirty="0"/>
              <a:t>Include personal insights into the scene that would be expected from the chosen character.</a:t>
            </a:r>
          </a:p>
          <a:p>
            <a:endParaRPr lang="en-US" u="none" strike="noStrike" dirty="0">
              <a:effectLst/>
            </a:endParaRPr>
          </a:p>
        </p:txBody>
      </p:sp>
    </p:spTree>
    <p:extLst>
      <p:ext uri="{BB962C8B-B14F-4D97-AF65-F5344CB8AC3E}">
        <p14:creationId xmlns:p14="http://schemas.microsoft.com/office/powerpoint/2010/main" val="1703855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 calcmode="lin" valueType="num">
                                      <p:cBhvr additive="base">
                                        <p:cTn id="5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92500" lnSpcReduction="20000"/>
          </a:bodyPr>
          <a:lstStyle/>
          <a:p>
            <a:pPr marL="0" indent="0" algn="ctr">
              <a:buNone/>
            </a:pPr>
            <a:r>
              <a:rPr lang="en-US" u="sng" dirty="0" smtClean="0">
                <a:latin typeface="Arial Black" panose="020B0A04020102020204" pitchFamily="34" charset="0"/>
              </a:rPr>
              <a:t>Option 4 – The Re-write (cont.)</a:t>
            </a:r>
            <a:endParaRPr lang="en-US" b="1" u="sng" dirty="0" smtClean="0"/>
          </a:p>
          <a:p>
            <a:pPr marL="0" indent="0" algn="ctr">
              <a:buNone/>
            </a:pPr>
            <a:r>
              <a:rPr lang="en-US" b="1" u="sng" dirty="0" smtClean="0"/>
              <a:t>Must do:</a:t>
            </a:r>
            <a:endParaRPr lang="en-US" u="sng" dirty="0"/>
          </a:p>
          <a:p>
            <a:pPr marL="0" indent="0" algn="ctr">
              <a:buNone/>
            </a:pPr>
            <a:endParaRPr lang="en-US" dirty="0"/>
          </a:p>
          <a:p>
            <a:pPr lvl="0"/>
            <a:r>
              <a:rPr lang="en-US" b="1" dirty="0" smtClean="0"/>
              <a:t>Rewrite </a:t>
            </a:r>
            <a:r>
              <a:rPr lang="en-US" b="1" dirty="0"/>
              <a:t>Scene 3 - 150 word minimum (25 points)</a:t>
            </a:r>
            <a:endParaRPr lang="en-US" dirty="0"/>
          </a:p>
          <a:p>
            <a:pPr lvl="1"/>
            <a:r>
              <a:rPr lang="en-US" dirty="0"/>
              <a:t>Choose a scene from the story and re-write it from the perspective of the same main character.</a:t>
            </a:r>
          </a:p>
          <a:p>
            <a:pPr lvl="1"/>
            <a:r>
              <a:rPr lang="en-US" dirty="0"/>
              <a:t> Be sure to include all of the important details from the original scene.</a:t>
            </a:r>
          </a:p>
          <a:p>
            <a:pPr lvl="1"/>
            <a:r>
              <a:rPr lang="en-US" dirty="0"/>
              <a:t>Your re-write should be in the style of that character’s personal journal.</a:t>
            </a:r>
          </a:p>
          <a:p>
            <a:pPr lvl="1"/>
            <a:r>
              <a:rPr lang="en-US" dirty="0"/>
              <a:t>Include personal insights into the scene that would be expected from the chosen character</a:t>
            </a:r>
            <a:r>
              <a:rPr lang="en-US" dirty="0" smtClean="0"/>
              <a:t>.</a:t>
            </a:r>
          </a:p>
          <a:p>
            <a:pPr lvl="0"/>
            <a:r>
              <a:rPr lang="en-US" b="1" dirty="0"/>
              <a:t>Grammar, spelling, and mechanics (5 points) </a:t>
            </a:r>
            <a:endParaRPr lang="en-US" dirty="0"/>
          </a:p>
          <a:p>
            <a:pPr lvl="1"/>
            <a:r>
              <a:rPr lang="en-US" dirty="0"/>
              <a:t>There are little to no problems with grammar, spelling, mechanics. </a:t>
            </a:r>
          </a:p>
          <a:p>
            <a:pPr lvl="0"/>
            <a:r>
              <a:rPr lang="en-US" b="1" dirty="0"/>
              <a:t>Be colorful and neat. (5 points) </a:t>
            </a:r>
            <a:endParaRPr lang="en-US" dirty="0"/>
          </a:p>
          <a:p>
            <a:pPr lvl="1"/>
            <a:r>
              <a:rPr lang="en-US" dirty="0"/>
              <a:t>Your journals should be artistically and creatively bound.</a:t>
            </a:r>
          </a:p>
          <a:p>
            <a:pPr lvl="1"/>
            <a:r>
              <a:rPr lang="en-US" dirty="0"/>
              <a:t>Journals should be NEATLY handwritten. </a:t>
            </a:r>
          </a:p>
          <a:p>
            <a:pPr lvl="1"/>
            <a:r>
              <a:rPr lang="en-US" u="sng" dirty="0"/>
              <a:t>Your name and class period should be on the BACK of the project. </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670125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anim calcmode="lin" valueType="num">
                                      <p:cBhvr additive="base">
                                        <p:cTn id="3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anim calcmode="lin" valueType="num">
                                      <p:cBhvr additive="base">
                                        <p:cTn id="4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 calcmode="lin" valueType="num">
                                      <p:cBhvr additive="base">
                                        <p:cTn id="4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anim calcmode="lin" valueType="num">
                                      <p:cBhvr additive="base">
                                        <p:cTn id="5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85000" lnSpcReduction="20000"/>
          </a:bodyPr>
          <a:lstStyle/>
          <a:p>
            <a:pPr marL="0" indent="0" algn="ctr">
              <a:buNone/>
            </a:pPr>
            <a:r>
              <a:rPr lang="en-US" u="sng" dirty="0" smtClean="0">
                <a:latin typeface="Arial Black" panose="020B0A04020102020204" pitchFamily="34" charset="0"/>
              </a:rPr>
              <a:t>Option 4 – The Re-write (cont.)</a:t>
            </a:r>
            <a:endParaRPr lang="en-US" b="1" u="sng" dirty="0" smtClean="0"/>
          </a:p>
          <a:p>
            <a:pPr marL="0" indent="0" algn="ctr">
              <a:buNone/>
            </a:pPr>
            <a:r>
              <a:rPr lang="en-US" b="1" dirty="0" smtClean="0"/>
              <a:t>You </a:t>
            </a:r>
            <a:r>
              <a:rPr lang="en-US" b="1" dirty="0"/>
              <a:t>pick 2 from the following list. These should be included AFTER the journal entries in your project.</a:t>
            </a:r>
            <a:endParaRPr lang="en-US" dirty="0"/>
          </a:p>
          <a:p>
            <a:pPr lvl="0"/>
            <a:r>
              <a:rPr lang="en-US" b="1" dirty="0"/>
              <a:t>Poem (15 points)</a:t>
            </a:r>
            <a:endParaRPr lang="en-US" dirty="0"/>
          </a:p>
          <a:p>
            <a:pPr lvl="1"/>
            <a:r>
              <a:rPr lang="en-US" dirty="0"/>
              <a:t>Write a poem about a part of the novel </a:t>
            </a:r>
            <a:r>
              <a:rPr lang="en-US" b="1" dirty="0"/>
              <a:t>from the point of view of the character you are journaling as</a:t>
            </a:r>
            <a:r>
              <a:rPr lang="en-US" dirty="0"/>
              <a:t>. If you struggle with writing poetry, consider an acrostic poem – each letter represents a word. </a:t>
            </a:r>
          </a:p>
          <a:p>
            <a:pPr lvl="0"/>
            <a:r>
              <a:rPr lang="en-US" b="1" dirty="0"/>
              <a:t>Personal statement (15 points)</a:t>
            </a:r>
            <a:endParaRPr lang="en-US" dirty="0"/>
          </a:p>
          <a:p>
            <a:pPr lvl="1"/>
            <a:r>
              <a:rPr lang="en-US" dirty="0"/>
              <a:t>Write a</a:t>
            </a:r>
            <a:r>
              <a:rPr lang="en-US" b="1" dirty="0"/>
              <a:t> </a:t>
            </a:r>
            <a:r>
              <a:rPr lang="en-US" dirty="0"/>
              <a:t>personal statement sharing how </a:t>
            </a:r>
            <a:r>
              <a:rPr lang="en-US" b="1" dirty="0"/>
              <a:t>YOU</a:t>
            </a:r>
            <a:r>
              <a:rPr lang="en-US" dirty="0"/>
              <a:t> personally relate to the character you chose to journal as.</a:t>
            </a:r>
          </a:p>
          <a:p>
            <a:pPr lvl="1"/>
            <a:r>
              <a:rPr lang="en-US" dirty="0"/>
              <a:t>EX: “I could relate to the main character__________________ feeling lost in the book because it reminded me of when I got to high school and didn’t know anyone. </a:t>
            </a:r>
          </a:p>
          <a:p>
            <a:pPr lvl="0"/>
            <a:r>
              <a:rPr lang="en-US" b="1" dirty="0"/>
              <a:t>Figurative language (15 points)</a:t>
            </a:r>
            <a:endParaRPr lang="en-US" dirty="0"/>
          </a:p>
          <a:p>
            <a:pPr lvl="1"/>
            <a:r>
              <a:rPr lang="en-US" u="sng" dirty="0"/>
              <a:t>Create</a:t>
            </a:r>
            <a:r>
              <a:rPr lang="en-US" dirty="0"/>
              <a:t> </a:t>
            </a:r>
            <a:r>
              <a:rPr lang="en-US" b="1" dirty="0"/>
              <a:t>THREE </a:t>
            </a:r>
            <a:r>
              <a:rPr lang="en-US" dirty="0"/>
              <a:t>examples of figurative language (simile, metaphor, hyperbole, alliteration, etc.) emphasizing some part of the character and their importance to the novel.</a:t>
            </a:r>
          </a:p>
          <a:p>
            <a:pPr lvl="0"/>
            <a:r>
              <a:rPr lang="en-US" b="1" dirty="0"/>
              <a:t>Song (15 points)</a:t>
            </a:r>
            <a:endParaRPr lang="en-US" dirty="0"/>
          </a:p>
          <a:p>
            <a:pPr lvl="1"/>
            <a:r>
              <a:rPr lang="en-US" dirty="0"/>
              <a:t>Find two songs that somehow connects to the character you chose. Include the song title, singer/ band, and an explanation (at least 3 sentences) of how the lyrics connect to the character. </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197978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3">
                                            <p:txEl>
                                              <p:pRg st="9" end="9"/>
                                            </p:txEl>
                                          </p:spTgt>
                                        </p:tgtEl>
                                        <p:attrNameLst>
                                          <p:attrName>style.visibility</p:attrName>
                                        </p:attrNameLst>
                                      </p:cBhvr>
                                      <p:to>
                                        <p:strVal val="visible"/>
                                      </p:to>
                                    </p:set>
                                    <p:anim calcmode="lin" valueType="num">
                                      <p:cBhvr additive="base">
                                        <p:cTn id="4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a:bodyPr>
          <a:lstStyle/>
          <a:p>
            <a:pPr marL="0" indent="0" algn="ctr">
              <a:buNone/>
            </a:pPr>
            <a:r>
              <a:rPr lang="en-US" u="sng" dirty="0" smtClean="0">
                <a:latin typeface="Arial Black" panose="020B0A04020102020204" pitchFamily="34" charset="0"/>
              </a:rPr>
              <a:t>Option 4 – The Re-write (cont.)</a:t>
            </a:r>
          </a:p>
          <a:p>
            <a:pPr lvl="0"/>
            <a:endParaRPr lang="en-US" b="1" dirty="0" smtClean="0"/>
          </a:p>
          <a:p>
            <a:pPr lvl="0"/>
            <a:r>
              <a:rPr lang="en-US" b="1" dirty="0" smtClean="0"/>
              <a:t>Presentation </a:t>
            </a:r>
            <a:r>
              <a:rPr lang="en-US" b="1" dirty="0"/>
              <a:t>of Project (10 points</a:t>
            </a:r>
            <a:r>
              <a:rPr lang="en-US" b="1" dirty="0" smtClean="0"/>
              <a:t>)</a:t>
            </a:r>
          </a:p>
          <a:p>
            <a:pPr marL="0" lvl="0" indent="0">
              <a:buNone/>
            </a:pPr>
            <a:endParaRPr lang="en-US" dirty="0"/>
          </a:p>
          <a:p>
            <a:r>
              <a:rPr lang="en-US" b="1" dirty="0" smtClean="0"/>
              <a:t>Extra </a:t>
            </a:r>
            <a:r>
              <a:rPr lang="en-US" b="1" dirty="0"/>
              <a:t>credit (up to 10 points)</a:t>
            </a:r>
            <a:r>
              <a:rPr lang="en-US" dirty="0"/>
              <a:t>: Pick an additional item from the list of five for up to five points of extra credit. </a:t>
            </a:r>
          </a:p>
          <a:p>
            <a:pPr marL="0" indent="0">
              <a:buNone/>
            </a:pPr>
            <a:endParaRPr lang="en-US" u="sng" dirty="0" smtClean="0">
              <a:latin typeface="Arial Black" panose="020B0A04020102020204" pitchFamily="34" charset="0"/>
            </a:endParaRPr>
          </a:p>
        </p:txBody>
      </p:sp>
    </p:spTree>
    <p:extLst>
      <p:ext uri="{BB962C8B-B14F-4D97-AF65-F5344CB8AC3E}">
        <p14:creationId xmlns:p14="http://schemas.microsoft.com/office/powerpoint/2010/main" val="3970058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a:bodyPr>
          <a:lstStyle/>
          <a:p>
            <a:pPr marL="0" indent="0" algn="ctr">
              <a:buNone/>
            </a:pPr>
            <a:r>
              <a:rPr lang="en-US" u="sng" dirty="0" smtClean="0">
                <a:latin typeface="Arial Black" panose="020B0A04020102020204" pitchFamily="34" charset="0"/>
              </a:rPr>
              <a:t>Option 5 – The Newsreel</a:t>
            </a:r>
          </a:p>
          <a:p>
            <a:r>
              <a:rPr lang="en-US" sz="3200" dirty="0">
                <a:latin typeface="Arial Black" panose="020B0A04020102020204" pitchFamily="34" charset="0"/>
              </a:rPr>
              <a:t>The Newsreel Project is a video response to your reading that connects the ideas in the book to your thoughts creatively. </a:t>
            </a:r>
            <a:endParaRPr lang="en-US" sz="3200" dirty="0" smtClean="0">
              <a:latin typeface="Arial Black" panose="020B0A04020102020204" pitchFamily="34" charset="0"/>
            </a:endParaRPr>
          </a:p>
          <a:p>
            <a:endParaRPr lang="en-US" sz="3200" dirty="0">
              <a:latin typeface="Arial Black" panose="020B0A04020102020204" pitchFamily="34" charset="0"/>
            </a:endParaRPr>
          </a:p>
          <a:p>
            <a:r>
              <a:rPr lang="en-US" sz="3200" dirty="0" smtClean="0">
                <a:latin typeface="Arial Black" panose="020B0A04020102020204" pitchFamily="34" charset="0"/>
              </a:rPr>
              <a:t>The </a:t>
            </a:r>
            <a:r>
              <a:rPr lang="en-US" sz="3200" dirty="0">
                <a:latin typeface="Arial Black" panose="020B0A04020102020204" pitchFamily="34" charset="0"/>
              </a:rPr>
              <a:t>purpose of the project is so that your audience will understand the big ideas, themes, and connections within the book. </a:t>
            </a:r>
          </a:p>
        </p:txBody>
      </p:sp>
    </p:spTree>
    <p:extLst>
      <p:ext uri="{BB962C8B-B14F-4D97-AF65-F5344CB8AC3E}">
        <p14:creationId xmlns:p14="http://schemas.microsoft.com/office/powerpoint/2010/main" val="2060391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85000" lnSpcReduction="10000"/>
          </a:bodyPr>
          <a:lstStyle/>
          <a:p>
            <a:pPr marL="0" indent="0" algn="ctr">
              <a:buNone/>
            </a:pPr>
            <a:r>
              <a:rPr lang="en-US" u="sng" dirty="0" smtClean="0">
                <a:latin typeface="Arial Black" panose="020B0A04020102020204" pitchFamily="34" charset="0"/>
              </a:rPr>
              <a:t>Option 5 – The Newsreel (cont.)</a:t>
            </a:r>
          </a:p>
          <a:p>
            <a:pPr marL="0" indent="0" algn="ctr">
              <a:buNone/>
            </a:pPr>
            <a:r>
              <a:rPr lang="en-US" b="1" u="sng" dirty="0"/>
              <a:t>Must do: </a:t>
            </a:r>
            <a:endParaRPr lang="en-US" dirty="0"/>
          </a:p>
          <a:p>
            <a:pPr lvl="0"/>
            <a:r>
              <a:rPr lang="en-US" b="1" dirty="0"/>
              <a:t>Title and Image (5 Points)</a:t>
            </a:r>
            <a:endParaRPr lang="en-US" dirty="0"/>
          </a:p>
          <a:p>
            <a:pPr lvl="1"/>
            <a:r>
              <a:rPr lang="en-US" dirty="0"/>
              <a:t>Create a title for your newsreel. </a:t>
            </a:r>
          </a:p>
          <a:p>
            <a:pPr lvl="1"/>
            <a:r>
              <a:rPr lang="en-US" dirty="0"/>
              <a:t>Include an image that reflects the novel or a theme from the novel. </a:t>
            </a:r>
          </a:p>
          <a:p>
            <a:pPr lvl="0"/>
            <a:r>
              <a:rPr lang="en-US" b="1" dirty="0"/>
              <a:t>One Headline Story – 2 minute minimum (20 points)</a:t>
            </a:r>
            <a:endParaRPr lang="en-US" dirty="0"/>
          </a:p>
          <a:p>
            <a:pPr lvl="1"/>
            <a:r>
              <a:rPr lang="en-US" dirty="0"/>
              <a:t>Headlines stories are meant to do two things: draw attention to the story through eye-catching language and to summarize the main point of the story. </a:t>
            </a:r>
          </a:p>
          <a:p>
            <a:pPr lvl="1"/>
            <a:r>
              <a:rPr lang="en-US" dirty="0"/>
              <a:t>All headline </a:t>
            </a:r>
            <a:r>
              <a:rPr lang="en-US" dirty="0" smtClean="0"/>
              <a:t>story titles </a:t>
            </a:r>
            <a:r>
              <a:rPr lang="en-US" dirty="0"/>
              <a:t>need a present tense verb. </a:t>
            </a:r>
          </a:p>
          <a:p>
            <a:pPr lvl="1"/>
            <a:r>
              <a:rPr lang="en-US" dirty="0"/>
              <a:t>Headlines should also give the reader some basic information. Think 5 W’s and 1H (who, what, when, where, why, and how) and choose the most important ones.</a:t>
            </a:r>
          </a:p>
          <a:p>
            <a:pPr lvl="1"/>
            <a:r>
              <a:rPr lang="en-US" dirty="0"/>
              <a:t>Should include “interviews” of at least two characters.</a:t>
            </a:r>
          </a:p>
          <a:p>
            <a:pPr lvl="0"/>
            <a:r>
              <a:rPr lang="en-US" b="1" dirty="0"/>
              <a:t>An Additional World or National News Story – 1 minute minimum (10 points)</a:t>
            </a:r>
            <a:endParaRPr lang="en-US" dirty="0"/>
          </a:p>
          <a:p>
            <a:pPr lvl="1"/>
            <a:r>
              <a:rPr lang="en-US" dirty="0"/>
              <a:t>Choose another </a:t>
            </a:r>
            <a:r>
              <a:rPr lang="en-US" b="1" dirty="0"/>
              <a:t>important historical event that happened in the time of the novel</a:t>
            </a:r>
            <a:r>
              <a:rPr lang="en-US" dirty="0"/>
              <a:t> (Summer, 1935).</a:t>
            </a:r>
          </a:p>
          <a:p>
            <a:pPr lvl="1"/>
            <a:r>
              <a:rPr lang="en-US" dirty="0"/>
              <a:t>Report on a “National” or World” news event, giving details of that event.</a:t>
            </a:r>
          </a:p>
          <a:p>
            <a:pPr lvl="1"/>
            <a:r>
              <a:rPr lang="en-US" dirty="0"/>
              <a:t>Like your headline story, include the 5 </a:t>
            </a:r>
            <a:r>
              <a:rPr lang="en-US" dirty="0" err="1"/>
              <a:t>Ws</a:t>
            </a:r>
            <a:r>
              <a:rPr lang="en-US" dirty="0"/>
              <a:t> and 1 H. </a:t>
            </a:r>
            <a:endParaRPr lang="en-US" u="none" strike="noStrike" dirty="0">
              <a:effectLst/>
            </a:endParaRPr>
          </a:p>
        </p:txBody>
      </p:sp>
    </p:spTree>
    <p:extLst>
      <p:ext uri="{BB962C8B-B14F-4D97-AF65-F5344CB8AC3E}">
        <p14:creationId xmlns:p14="http://schemas.microsoft.com/office/powerpoint/2010/main" val="2908156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70000" lnSpcReduction="20000"/>
          </a:bodyPr>
          <a:lstStyle/>
          <a:p>
            <a:pPr marL="0" indent="0" algn="ctr">
              <a:buNone/>
            </a:pPr>
            <a:r>
              <a:rPr lang="en-US" u="sng" dirty="0" smtClean="0">
                <a:latin typeface="Arial Black" panose="020B0A04020102020204" pitchFamily="34" charset="0"/>
              </a:rPr>
              <a:t>Option 5 – The Newsreel (cont.)</a:t>
            </a:r>
            <a:endParaRPr lang="en-US" b="1" u="sng" dirty="0" smtClean="0"/>
          </a:p>
          <a:p>
            <a:pPr marL="0" indent="0" algn="ctr">
              <a:buNone/>
            </a:pPr>
            <a:r>
              <a:rPr lang="en-US" b="1" u="sng" dirty="0" smtClean="0"/>
              <a:t>Must do:</a:t>
            </a:r>
            <a:endParaRPr lang="en-US" u="sng" dirty="0"/>
          </a:p>
          <a:p>
            <a:pPr marL="0" indent="0" algn="ctr">
              <a:buNone/>
            </a:pPr>
            <a:endParaRPr lang="en-US" dirty="0"/>
          </a:p>
          <a:p>
            <a:pPr lvl="0"/>
            <a:r>
              <a:rPr lang="en-US" b="1" dirty="0"/>
              <a:t>One Editorial Segment - 1 minute minimum (10 points)</a:t>
            </a:r>
            <a:endParaRPr lang="en-US" dirty="0"/>
          </a:p>
          <a:p>
            <a:pPr lvl="1"/>
            <a:r>
              <a:rPr lang="en-US" dirty="0"/>
              <a:t>An editorial segment is a segment that presents a news personality’s opinion on an issue. Much in the same manner of a lawyer, editorialists build on an argument and try to persuade readers to think the same way they do. </a:t>
            </a:r>
          </a:p>
          <a:p>
            <a:pPr lvl="1"/>
            <a:r>
              <a:rPr lang="en-US" dirty="0"/>
              <a:t>Editorial segments are meant to influence public opinion, promote critical thinking, and sometimes cause people to take action on an issue. </a:t>
            </a:r>
          </a:p>
          <a:p>
            <a:pPr lvl="1"/>
            <a:r>
              <a:rPr lang="en-US" dirty="0"/>
              <a:t>In essence, an editorial is an opinionated news story where the news personality presents his/her side cohesively and persuasively.</a:t>
            </a:r>
          </a:p>
          <a:p>
            <a:pPr lvl="0"/>
            <a:r>
              <a:rPr lang="en-US" b="1" dirty="0"/>
              <a:t>Two Pictures (5 points)</a:t>
            </a:r>
            <a:endParaRPr lang="en-US" dirty="0"/>
          </a:p>
          <a:p>
            <a:pPr lvl="1"/>
            <a:r>
              <a:rPr lang="en-US" dirty="0"/>
              <a:t>Find or draw two interesting pictures to go with your stories. </a:t>
            </a:r>
            <a:r>
              <a:rPr lang="en-US" dirty="0" smtClean="0"/>
              <a:t>Have them displayed on screen during your report.</a:t>
            </a:r>
            <a:endParaRPr lang="en-US" dirty="0"/>
          </a:p>
          <a:p>
            <a:pPr lvl="0"/>
            <a:r>
              <a:rPr lang="en-US" b="1" dirty="0"/>
              <a:t>Grammar and mechanics (5 points)</a:t>
            </a:r>
            <a:endParaRPr lang="en-US" dirty="0"/>
          </a:p>
          <a:p>
            <a:pPr lvl="1"/>
            <a:r>
              <a:rPr lang="en-US" dirty="0"/>
              <a:t>There are little to no problems with </a:t>
            </a:r>
            <a:r>
              <a:rPr lang="en-US" dirty="0" smtClean="0"/>
              <a:t>grammar</a:t>
            </a:r>
            <a:r>
              <a:rPr lang="en-US" dirty="0"/>
              <a:t> </a:t>
            </a:r>
            <a:r>
              <a:rPr lang="en-US" dirty="0" smtClean="0"/>
              <a:t>or </a:t>
            </a:r>
            <a:r>
              <a:rPr lang="en-US" dirty="0"/>
              <a:t>mechanics. </a:t>
            </a:r>
          </a:p>
          <a:p>
            <a:pPr lvl="0"/>
            <a:r>
              <a:rPr lang="en-US" b="1" dirty="0"/>
              <a:t>Be creative and visually stimulating. (5 points) </a:t>
            </a:r>
            <a:endParaRPr lang="en-US" dirty="0"/>
          </a:p>
          <a:p>
            <a:pPr lvl="1"/>
            <a:r>
              <a:rPr lang="en-US" dirty="0"/>
              <a:t>Your entire video should be between 4-6 minutes in length.</a:t>
            </a:r>
          </a:p>
          <a:p>
            <a:pPr lvl="1"/>
            <a:r>
              <a:rPr lang="en-US" dirty="0"/>
              <a:t>If you find you have extra </a:t>
            </a:r>
            <a:r>
              <a:rPr lang="en-US" dirty="0" smtClean="0"/>
              <a:t>time, </a:t>
            </a:r>
            <a:r>
              <a:rPr lang="en-US" dirty="0"/>
              <a:t>repeat any of the above steps/ elements. </a:t>
            </a:r>
          </a:p>
          <a:p>
            <a:pPr lvl="1"/>
            <a:r>
              <a:rPr lang="en-US" u="sng" dirty="0"/>
              <a:t>Your name and class period should be </a:t>
            </a:r>
            <a:r>
              <a:rPr lang="en-US" u="sng" dirty="0" smtClean="0"/>
              <a:t>in the credits at the end of the reel. </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062624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anim calcmode="lin" valueType="num">
                                      <p:cBhvr additive="base">
                                        <p:cTn id="2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 calcmode="lin" valueType="num">
                                      <p:cBhvr additive="base">
                                        <p:cTn id="35"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anim calcmode="lin" valueType="num">
                                      <p:cBhvr additive="base">
                                        <p:cTn id="3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anim calcmode="lin" valueType="num">
                                      <p:cBhvr additive="base">
                                        <p:cTn id="5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anim calcmode="lin" valueType="num">
                                      <p:cBhvr additive="base">
                                        <p:cTn id="57"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4" end="1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fontScale="70000" lnSpcReduction="20000"/>
          </a:bodyPr>
          <a:lstStyle/>
          <a:p>
            <a:pPr marL="0" indent="0" algn="ctr">
              <a:buNone/>
            </a:pPr>
            <a:r>
              <a:rPr lang="en-US" u="sng" dirty="0" smtClean="0">
                <a:latin typeface="Arial Black" panose="020B0A04020102020204" pitchFamily="34" charset="0"/>
              </a:rPr>
              <a:t>Option 5 – The Newsreel (cont.)</a:t>
            </a:r>
            <a:endParaRPr lang="en-US" b="1" u="sng" dirty="0" smtClean="0"/>
          </a:p>
          <a:p>
            <a:pPr marL="0" indent="0" algn="ctr">
              <a:buNone/>
            </a:pPr>
            <a:r>
              <a:rPr lang="en-US" b="1" u="sng" dirty="0" smtClean="0"/>
              <a:t>You </a:t>
            </a:r>
            <a:r>
              <a:rPr lang="en-US" b="1" u="sng" dirty="0"/>
              <a:t>pick 2 from the following list. </a:t>
            </a:r>
            <a:endParaRPr lang="en-US" u="sng" dirty="0"/>
          </a:p>
          <a:p>
            <a:pPr lvl="0"/>
            <a:r>
              <a:rPr lang="en-US" b="1" dirty="0"/>
              <a:t>Personality Profile (15 points)</a:t>
            </a:r>
            <a:endParaRPr lang="en-US" dirty="0"/>
          </a:p>
          <a:p>
            <a:pPr lvl="1"/>
            <a:r>
              <a:rPr lang="en-US" dirty="0"/>
              <a:t>A human-interest story about a person who deserves recognition for something he/she did.</a:t>
            </a:r>
          </a:p>
          <a:p>
            <a:pPr lvl="1"/>
            <a:r>
              <a:rPr lang="en-US" dirty="0"/>
              <a:t>Choose a character OTHER THAN JEM, SCOUT, OR ATTICUS and write about them and something significant they did that affected the plot or showed a theme in the novel.</a:t>
            </a:r>
          </a:p>
          <a:p>
            <a:pPr lvl="1"/>
            <a:r>
              <a:rPr lang="en-US" dirty="0" err="1"/>
              <a:t>Eg</a:t>
            </a:r>
            <a:r>
              <a:rPr lang="en-US" dirty="0"/>
              <a:t>: Dill, Miss </a:t>
            </a:r>
            <a:r>
              <a:rPr lang="en-US" dirty="0" err="1"/>
              <a:t>Maudie</a:t>
            </a:r>
            <a:r>
              <a:rPr lang="en-US" dirty="0"/>
              <a:t>, Mr. Underwood, Mr. </a:t>
            </a:r>
            <a:r>
              <a:rPr lang="en-US" dirty="0" err="1"/>
              <a:t>Dolphus</a:t>
            </a:r>
            <a:r>
              <a:rPr lang="en-US" dirty="0"/>
              <a:t> Raymond</a:t>
            </a:r>
          </a:p>
          <a:p>
            <a:pPr lvl="0"/>
            <a:r>
              <a:rPr lang="en-US" b="1" dirty="0"/>
              <a:t>Commercial (15 points)</a:t>
            </a:r>
            <a:endParaRPr lang="en-US" dirty="0"/>
          </a:p>
          <a:p>
            <a:pPr lvl="1"/>
            <a:r>
              <a:rPr lang="en-US" dirty="0"/>
              <a:t>Create a product or business that would be used in Maycomb around the time of the novel and that somehow connects with an event in the novel (shovels, air rifles, a costume shop, etc.)</a:t>
            </a:r>
          </a:p>
          <a:p>
            <a:pPr lvl="1"/>
            <a:r>
              <a:rPr lang="en-US" dirty="0"/>
              <a:t>Create a commercial for that product that might air on a newsreel. Be creative. Include a slogan and logo for the company or product.</a:t>
            </a:r>
          </a:p>
          <a:p>
            <a:pPr lvl="0"/>
            <a:r>
              <a:rPr lang="en-US" b="1" dirty="0"/>
              <a:t>Obituaries (15 points)</a:t>
            </a:r>
            <a:endParaRPr lang="en-US" dirty="0"/>
          </a:p>
          <a:p>
            <a:pPr lvl="1"/>
            <a:r>
              <a:rPr lang="en-US" dirty="0"/>
              <a:t>Choose 2 characters in the novel who die (Tom, Mrs. Radley, Mrs. Dubose) and read their obituaries.</a:t>
            </a:r>
          </a:p>
          <a:p>
            <a:pPr lvl="1"/>
            <a:r>
              <a:rPr lang="en-US" dirty="0"/>
              <a:t>Obituaries typically include: where and when they were born, where and when they died, who they leave behind (family and friends), and something (from the novel) they will be remembered for.</a:t>
            </a:r>
          </a:p>
          <a:p>
            <a:pPr lvl="0"/>
            <a:r>
              <a:rPr lang="en-US" b="1" dirty="0"/>
              <a:t>A Sports Segment (15 points)</a:t>
            </a:r>
            <a:endParaRPr lang="en-US" dirty="0"/>
          </a:p>
          <a:p>
            <a:pPr lvl="1"/>
            <a:r>
              <a:rPr lang="en-US" dirty="0"/>
              <a:t>Create a sports segment focused on an event from the novel (the fight between Scout and Walter, The tire rolling incident, Atticus’ shooting display)</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56421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 calcmode="lin" valueType="num">
                                      <p:cBhvr additive="base">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3">
                                            <p:txEl>
                                              <p:pRg st="12" end="12"/>
                                            </p:txEl>
                                          </p:spTgt>
                                        </p:tgtEl>
                                        <p:attrNameLst>
                                          <p:attrName>style.visibility</p:attrName>
                                        </p:attrNameLst>
                                      </p:cBhvr>
                                      <p:to>
                                        <p:strVal val="visible"/>
                                      </p:to>
                                    </p:set>
                                    <p:anim calcmode="lin" valueType="num">
                                      <p:cBhvr additive="base">
                                        <p:cTn id="53"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3">
                                            <p:txEl>
                                              <p:pRg st="13" end="13"/>
                                            </p:txEl>
                                          </p:spTgt>
                                        </p:tgtEl>
                                        <p:attrNameLst>
                                          <p:attrName>style.visibility</p:attrName>
                                        </p:attrNameLst>
                                      </p:cBhvr>
                                      <p:to>
                                        <p:strVal val="visible"/>
                                      </p:to>
                                    </p:set>
                                    <p:anim calcmode="lin" valueType="num">
                                      <p:cBhvr additive="base">
                                        <p:cTn id="57"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495"/>
            <a:ext cx="10515600" cy="934286"/>
          </a:xfrm>
        </p:spPr>
        <p:txBody>
          <a:bodyPr/>
          <a:lstStyle/>
          <a:p>
            <a:pPr algn="ctr"/>
            <a:r>
              <a:rPr lang="en-US" dirty="0" smtClean="0">
                <a:latin typeface="Arial Black" panose="020B0A04020102020204" pitchFamily="34" charset="0"/>
              </a:rPr>
              <a:t>English 10 Final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1058780"/>
            <a:ext cx="10515600" cy="5570619"/>
          </a:xfrm>
        </p:spPr>
        <p:txBody>
          <a:bodyPr>
            <a:normAutofit/>
          </a:bodyPr>
          <a:lstStyle/>
          <a:p>
            <a:pPr marL="0" indent="0" algn="ctr">
              <a:buNone/>
            </a:pPr>
            <a:r>
              <a:rPr lang="en-US" u="sng" dirty="0" smtClean="0">
                <a:latin typeface="Arial Black" panose="020B0A04020102020204" pitchFamily="34" charset="0"/>
              </a:rPr>
              <a:t>Option 5 – The Newsreel (cont.)</a:t>
            </a:r>
          </a:p>
          <a:p>
            <a:pPr lvl="0"/>
            <a:endParaRPr lang="en-US" b="1" dirty="0" smtClean="0"/>
          </a:p>
          <a:p>
            <a:pPr lvl="0"/>
            <a:r>
              <a:rPr lang="en-US" b="1" dirty="0" smtClean="0"/>
              <a:t>Presentation </a:t>
            </a:r>
            <a:r>
              <a:rPr lang="en-US" b="1" dirty="0"/>
              <a:t>of Project (10 points</a:t>
            </a:r>
            <a:r>
              <a:rPr lang="en-US" b="1" dirty="0" smtClean="0"/>
              <a:t>)</a:t>
            </a:r>
          </a:p>
          <a:p>
            <a:pPr marL="0" lvl="0" indent="0">
              <a:buNone/>
            </a:pPr>
            <a:endParaRPr lang="en-US" dirty="0"/>
          </a:p>
          <a:p>
            <a:r>
              <a:rPr lang="en-US" b="1" dirty="0" smtClean="0"/>
              <a:t>Extra </a:t>
            </a:r>
            <a:r>
              <a:rPr lang="en-US" b="1" dirty="0"/>
              <a:t>credit (up to 10 points)</a:t>
            </a:r>
            <a:r>
              <a:rPr lang="en-US" dirty="0"/>
              <a:t>: Pick an additional item from the list of five for up to five points of extra credit. </a:t>
            </a:r>
          </a:p>
          <a:p>
            <a:pPr marL="0" indent="0">
              <a:buNone/>
            </a:pPr>
            <a:endParaRPr lang="en-US" u="sng" dirty="0" smtClean="0">
              <a:latin typeface="Arial Black" panose="020B0A04020102020204" pitchFamily="34" charset="0"/>
            </a:endParaRPr>
          </a:p>
        </p:txBody>
      </p:sp>
    </p:spTree>
    <p:extLst>
      <p:ext uri="{BB962C8B-B14F-4D97-AF65-F5344CB8AC3E}">
        <p14:creationId xmlns:p14="http://schemas.microsoft.com/office/powerpoint/2010/main" val="2971614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Today’s Objective</a:t>
            </a:r>
          </a:p>
        </p:txBody>
      </p:sp>
      <p:sp>
        <p:nvSpPr>
          <p:cNvPr id="3" name="Content Placeholder 2"/>
          <p:cNvSpPr>
            <a:spLocks noGrp="1"/>
          </p:cNvSpPr>
          <p:nvPr>
            <p:ph idx="1"/>
          </p:nvPr>
        </p:nvSpPr>
        <p:spPr/>
        <p:txBody>
          <a:bodyPr/>
          <a:lstStyle/>
          <a:p>
            <a:pPr marL="0" indent="0" algn="ctr">
              <a:buNone/>
            </a:pPr>
            <a:r>
              <a:rPr lang="en-US" sz="4800" dirty="0">
                <a:latin typeface="Arial Black" panose="020B0A04020102020204" pitchFamily="34" charset="0"/>
              </a:rPr>
              <a:t>Analyze the first chapter of a novel to identify details that establish point of view, character, and setting.</a:t>
            </a:r>
          </a:p>
          <a:p>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1458447664"/>
      </p:ext>
    </p:extLst>
  </p:cSld>
  <p:clrMapOvr>
    <a:masterClrMapping/>
  </p:clrMapOvr>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7131"/>
            <a:ext cx="10515600" cy="824848"/>
          </a:xfrm>
        </p:spPr>
        <p:txBody>
          <a:bodyPr/>
          <a:lstStyle/>
          <a:p>
            <a:pPr algn="ctr"/>
            <a:r>
              <a:rPr lang="en-US" dirty="0" smtClean="0">
                <a:latin typeface="Arial Black" panose="020B0A04020102020204" pitchFamily="34" charset="0"/>
              </a:rPr>
              <a:t>PRESENTATION OF PROJECTS</a:t>
            </a:r>
            <a:endParaRPr lang="en-US" dirty="0">
              <a:latin typeface="Arial Black" panose="020B0A04020102020204" pitchFamily="34" charset="0"/>
            </a:endParaRPr>
          </a:p>
        </p:txBody>
      </p:sp>
      <p:sp>
        <p:nvSpPr>
          <p:cNvPr id="3" name="Content Placeholder 2"/>
          <p:cNvSpPr>
            <a:spLocks noGrp="1"/>
          </p:cNvSpPr>
          <p:nvPr>
            <p:ph idx="1"/>
          </p:nvPr>
        </p:nvSpPr>
        <p:spPr>
          <a:xfrm>
            <a:off x="838200" y="951979"/>
            <a:ext cx="10515600" cy="5224984"/>
          </a:xfrm>
        </p:spPr>
        <p:txBody>
          <a:bodyPr>
            <a:normAutofit fontScale="92500"/>
          </a:bodyPr>
          <a:lstStyle/>
          <a:p>
            <a:r>
              <a:rPr lang="en-US" dirty="0" smtClean="0">
                <a:latin typeface="Arial Black" panose="020B0A04020102020204" pitchFamily="34" charset="0"/>
              </a:rPr>
              <a:t>Rather than using class time for presentations, you will be doing a VIDEO PRESENTATION of your project.</a:t>
            </a:r>
          </a:p>
          <a:p>
            <a:r>
              <a:rPr lang="en-US" dirty="0" smtClean="0">
                <a:latin typeface="Arial Black" panose="020B0A04020102020204" pitchFamily="34" charset="0"/>
              </a:rPr>
              <a:t>Your video presentations are DUE on the SAME DAY as your projects are due in class, FRIDAY MARCH 15</a:t>
            </a:r>
            <a:r>
              <a:rPr lang="en-US" baseline="30000" dirty="0" smtClean="0">
                <a:latin typeface="Arial Black" panose="020B0A04020102020204" pitchFamily="34" charset="0"/>
              </a:rPr>
              <a:t>th</a:t>
            </a:r>
            <a:r>
              <a:rPr lang="en-US" dirty="0" smtClean="0">
                <a:latin typeface="Arial Black" panose="020B0A04020102020204" pitchFamily="34" charset="0"/>
              </a:rPr>
              <a:t>.</a:t>
            </a:r>
          </a:p>
          <a:p>
            <a:r>
              <a:rPr lang="en-US" dirty="0" smtClean="0">
                <a:latin typeface="Arial Black" panose="020B0A04020102020204" pitchFamily="34" charset="0"/>
              </a:rPr>
              <a:t>Your videos must be submitted to me BY EMAIL to </a:t>
            </a:r>
          </a:p>
          <a:p>
            <a:pPr marL="0" indent="0" algn="ctr">
              <a:buNone/>
            </a:pPr>
            <a:r>
              <a:rPr lang="en-US" dirty="0" smtClean="0">
                <a:latin typeface="Arial Black" panose="020B0A04020102020204" pitchFamily="34" charset="0"/>
                <a:hlinkClick r:id="rId2"/>
              </a:rPr>
              <a:t>jmcelroy@turlockusd.org</a:t>
            </a:r>
            <a:endParaRPr lang="en-US" dirty="0" smtClean="0">
              <a:latin typeface="Arial Black" panose="020B0A04020102020204" pitchFamily="34" charset="0"/>
            </a:endParaRPr>
          </a:p>
          <a:p>
            <a:pPr marL="0" indent="0" algn="ctr">
              <a:buNone/>
            </a:pPr>
            <a:r>
              <a:rPr lang="en-US" dirty="0" smtClean="0">
                <a:latin typeface="Arial Black" panose="020B0A04020102020204" pitchFamily="34" charset="0"/>
              </a:rPr>
              <a:t>BY THE END OF THE PERIOD ON FRIDAY 3/15!</a:t>
            </a:r>
          </a:p>
          <a:p>
            <a:pPr marL="0" indent="0" algn="ctr">
              <a:buNone/>
            </a:pPr>
            <a:endParaRPr lang="en-US" dirty="0" smtClean="0">
              <a:latin typeface="Arial Black" panose="020B0A04020102020204" pitchFamily="34" charset="0"/>
            </a:endParaRPr>
          </a:p>
          <a:p>
            <a:pPr marL="0" indent="0" algn="ctr">
              <a:buNone/>
            </a:pPr>
            <a:r>
              <a:rPr lang="en-US" dirty="0" smtClean="0">
                <a:latin typeface="Arial Black" panose="020B0A04020102020204" pitchFamily="34" charset="0"/>
              </a:rPr>
              <a:t>THAT MEANS YOU ACTUALLY NEED TO HAVE YOUR PROJECTS FINISHED BY AT LEAST THURSDAY EVENING, SO YOU CAN DO YOUR VIDEO PRESENTATION AND GET IT SUBMITTED ON TIME!</a:t>
            </a:r>
            <a:endParaRPr lang="en-US" dirty="0">
              <a:latin typeface="Arial Black" panose="020B0A04020102020204" pitchFamily="34" charset="0"/>
            </a:endParaRPr>
          </a:p>
        </p:txBody>
      </p:sp>
    </p:spTree>
    <p:extLst>
      <p:ext uri="{BB962C8B-B14F-4D97-AF65-F5344CB8AC3E}">
        <p14:creationId xmlns:p14="http://schemas.microsoft.com/office/powerpoint/2010/main" val="95055746"/>
      </p:ext>
    </p:extLst>
  </p:cSld>
  <p:clrMapOvr>
    <a:masterClrMapping/>
  </p:clrMapOvr>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HOMEWORK</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3600" dirty="0" smtClean="0">
                <a:latin typeface="Arial Black" panose="020B0A04020102020204" pitchFamily="34" charset="0"/>
              </a:rPr>
              <a:t>By MONDAY, you need to have chosen a project option AND decided which “You Choose” elements you plan to include!</a:t>
            </a:r>
          </a:p>
          <a:p>
            <a:pPr marL="0" indent="0" algn="ctr">
              <a:buNone/>
            </a:pPr>
            <a:endParaRPr lang="en-US" sz="3600" dirty="0">
              <a:latin typeface="Arial Black" panose="020B0A04020102020204" pitchFamily="34" charset="0"/>
            </a:endParaRPr>
          </a:p>
          <a:p>
            <a:pPr marL="0" indent="0" algn="ctr">
              <a:buNone/>
            </a:pPr>
            <a:r>
              <a:rPr lang="en-US" sz="3600" dirty="0" smtClean="0">
                <a:latin typeface="Arial Black" panose="020B0A04020102020204" pitchFamily="34" charset="0"/>
              </a:rPr>
              <a:t>PLEASE NOTE: ONCE YOU HAVE CHOSEN A PROJECT AND ELEMENTS, YOU </a:t>
            </a:r>
            <a:r>
              <a:rPr lang="en-US" sz="3600" i="1" u="sng" dirty="0" smtClean="0">
                <a:solidFill>
                  <a:srgbClr val="FF0000"/>
                </a:solidFill>
                <a:latin typeface="Arial Black" panose="020B0A04020102020204" pitchFamily="34" charset="0"/>
              </a:rPr>
              <a:t>WILL NOT </a:t>
            </a:r>
            <a:r>
              <a:rPr lang="en-US" sz="3600" dirty="0" smtClean="0">
                <a:latin typeface="Arial Black" panose="020B0A04020102020204" pitchFamily="34" charset="0"/>
              </a:rPr>
              <a:t>BE ALLOWED TO CHANGE THEM!!!</a:t>
            </a:r>
            <a:endParaRPr lang="en-US" sz="3600" dirty="0">
              <a:latin typeface="Arial Black" panose="020B0A04020102020204" pitchFamily="34" charset="0"/>
            </a:endParaRPr>
          </a:p>
        </p:txBody>
      </p:sp>
    </p:spTree>
    <p:extLst>
      <p:ext uri="{BB962C8B-B14F-4D97-AF65-F5344CB8AC3E}">
        <p14:creationId xmlns:p14="http://schemas.microsoft.com/office/powerpoint/2010/main" val="872945507"/>
      </p:ext>
    </p:extLst>
  </p:cSld>
  <p:clrMapOvr>
    <a:masterClrMapping/>
  </p:clrMapOvr>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989555"/>
            <a:ext cx="10515600" cy="5586609"/>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Which one of the 5 project options do you think you will choose to do?</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Why is that one your choice?</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Which project would you least like to try and complete?</a:t>
            </a:r>
          </a:p>
          <a:p>
            <a:pPr marL="0" indent="0" algn="ctr">
              <a:buNone/>
            </a:pPr>
            <a:r>
              <a:rPr lang="en-US" sz="3200" dirty="0" smtClean="0">
                <a:latin typeface="Arial Black" panose="020B0A04020102020204" pitchFamily="34" charset="0"/>
              </a:rPr>
              <a:t>Why?</a:t>
            </a:r>
          </a:p>
          <a:p>
            <a:pPr marL="0" indent="0" algn="ctr">
              <a:buNone/>
            </a:pPr>
            <a:endParaRPr lang="en-US" sz="3200" dirty="0" smtClean="0">
              <a:latin typeface="Arial Black" panose="020B0A04020102020204" pitchFamily="34" charset="0"/>
            </a:endParaRPr>
          </a:p>
          <a:p>
            <a:pPr marL="0" indent="0" algn="ctr">
              <a:buNone/>
            </a:pPr>
            <a:endParaRPr lang="en-US" sz="3200" dirty="0" smtClean="0">
              <a:latin typeface="Arial Black" panose="020B0A04020102020204" pitchFamily="34" charset="0"/>
            </a:endParaRPr>
          </a:p>
        </p:txBody>
      </p:sp>
      <p:sp>
        <p:nvSpPr>
          <p:cNvPr id="9" name="TextBox 8"/>
          <p:cNvSpPr txBox="1"/>
          <p:nvPr/>
        </p:nvSpPr>
        <p:spPr>
          <a:xfrm>
            <a:off x="10095978" y="423032"/>
            <a:ext cx="928459" cy="369332"/>
          </a:xfrm>
          <a:prstGeom prst="rect">
            <a:avLst/>
          </a:prstGeom>
          <a:noFill/>
        </p:spPr>
        <p:txBody>
          <a:bodyPr wrap="none" rtlCol="0">
            <a:spAutoFit/>
          </a:bodyPr>
          <a:lstStyle/>
          <a:p>
            <a:r>
              <a:rPr lang="en-US" dirty="0" smtClean="0">
                <a:latin typeface="Arial Black" panose="020B0A04020102020204" pitchFamily="34" charset="0"/>
              </a:rPr>
              <a:t>3/8/19</a:t>
            </a:r>
            <a:endParaRPr lang="en-US" dirty="0">
              <a:latin typeface="Arial Black" panose="020B0A04020102020204" pitchFamily="34" charset="0"/>
            </a:endParaRPr>
          </a:p>
        </p:txBody>
      </p:sp>
    </p:spTree>
    <p:extLst>
      <p:ext uri="{BB962C8B-B14F-4D97-AF65-F5344CB8AC3E}">
        <p14:creationId xmlns:p14="http://schemas.microsoft.com/office/powerpoint/2010/main" val="3938997210"/>
      </p:ext>
    </p:extLst>
  </p:cSld>
  <p:clrMapOvr>
    <a:masterClrMapping/>
  </p:clrMapOvr>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31648"/>
            <a:ext cx="10515600" cy="6449568"/>
          </a:xfrm>
        </p:spPr>
        <p:txBody>
          <a:bodyPr>
            <a:normAutofit/>
          </a:bodyPr>
          <a:lstStyle/>
          <a:p>
            <a:pPr marL="0" indent="0" algn="ctr">
              <a:buNone/>
            </a:pPr>
            <a:r>
              <a:rPr lang="en-US" sz="3200" u="sng" dirty="0" smtClean="0">
                <a:latin typeface="Arial Black" panose="020B0A04020102020204" pitchFamily="34" charset="0"/>
              </a:rPr>
              <a:t>Start-Up</a:t>
            </a:r>
          </a:p>
          <a:p>
            <a:pPr marL="0" indent="0" algn="ctr">
              <a:buNone/>
            </a:pPr>
            <a:r>
              <a:rPr lang="en-US" sz="3200" dirty="0" smtClean="0">
                <a:latin typeface="Arial Black" panose="020B0A04020102020204" pitchFamily="34" charset="0"/>
              </a:rPr>
              <a:t>Complete the “I plan to” portion of your checklist for today.</a:t>
            </a:r>
          </a:p>
          <a:p>
            <a:pPr marL="0" indent="0" algn="ctr">
              <a:buNone/>
            </a:pPr>
            <a:r>
              <a:rPr lang="en-US" sz="3200" u="sng" dirty="0" smtClean="0">
                <a:latin typeface="Arial Black" panose="020B0A04020102020204" pitchFamily="34" charset="0"/>
              </a:rPr>
              <a:t>Today’s Goals</a:t>
            </a:r>
          </a:p>
          <a:p>
            <a:pPr marL="0" indent="0" algn="ctr">
              <a:buNone/>
            </a:pPr>
            <a:r>
              <a:rPr lang="en-US" sz="3200" dirty="0" smtClean="0">
                <a:latin typeface="Arial Black" panose="020B0A04020102020204" pitchFamily="34" charset="0"/>
              </a:rPr>
              <a:t>1- Report your choice of project and your choices of “you choose” elements to Mr. McElroy.</a:t>
            </a:r>
          </a:p>
          <a:p>
            <a:pPr marL="0" indent="0" algn="ctr">
              <a:buNone/>
            </a:pPr>
            <a:r>
              <a:rPr lang="en-US" sz="3200" dirty="0" smtClean="0">
                <a:latin typeface="Arial Black" panose="020B0A04020102020204" pitchFamily="34" charset="0"/>
              </a:rPr>
              <a:t>2- Complete at least 1 element of your project.</a:t>
            </a:r>
          </a:p>
          <a:p>
            <a:pPr marL="0" indent="0" algn="ctr">
              <a:buNone/>
            </a:pPr>
            <a:r>
              <a:rPr lang="en-US" sz="3200" u="sng" dirty="0">
                <a:latin typeface="Arial Black" panose="020B0A04020102020204" pitchFamily="34" charset="0"/>
              </a:rPr>
              <a:t>Exit Ticket</a:t>
            </a:r>
          </a:p>
          <a:p>
            <a:pPr marL="0" indent="0" algn="ctr">
              <a:buNone/>
            </a:pPr>
            <a:r>
              <a:rPr lang="en-US" sz="3200" dirty="0" smtClean="0">
                <a:latin typeface="Arial Black" panose="020B0A04020102020204" pitchFamily="34" charset="0"/>
              </a:rPr>
              <a:t>Complete </a:t>
            </a:r>
            <a:r>
              <a:rPr lang="en-US" sz="3200" dirty="0">
                <a:latin typeface="Arial Black" panose="020B0A04020102020204" pitchFamily="34" charset="0"/>
              </a:rPr>
              <a:t>the “I finished” portion of your checklist and get it initialed.</a:t>
            </a:r>
          </a:p>
          <a:p>
            <a:pPr marL="0" indent="0" algn="ctr">
              <a:buNone/>
            </a:pPr>
            <a:endParaRPr lang="en-US" sz="3200" dirty="0">
              <a:latin typeface="Arial Black" panose="020B0A04020102020204" pitchFamily="34" charset="0"/>
            </a:endParaRPr>
          </a:p>
        </p:txBody>
      </p:sp>
      <p:sp>
        <p:nvSpPr>
          <p:cNvPr id="4" name="TextBox 3"/>
          <p:cNvSpPr txBox="1"/>
          <p:nvPr/>
        </p:nvSpPr>
        <p:spPr>
          <a:xfrm>
            <a:off x="10271452" y="365125"/>
            <a:ext cx="1082348" cy="369332"/>
          </a:xfrm>
          <a:prstGeom prst="rect">
            <a:avLst/>
          </a:prstGeom>
          <a:noFill/>
        </p:spPr>
        <p:txBody>
          <a:bodyPr wrap="none" rtlCol="0">
            <a:spAutoFit/>
          </a:bodyPr>
          <a:lstStyle/>
          <a:p>
            <a:r>
              <a:rPr lang="en-US" dirty="0" smtClean="0">
                <a:latin typeface="Arial Black" panose="020B0A04020102020204" pitchFamily="34" charset="0"/>
              </a:rPr>
              <a:t>3/11/18</a:t>
            </a:r>
            <a:endParaRPr lang="en-US" dirty="0">
              <a:latin typeface="Arial Black" panose="020B0A04020102020204" pitchFamily="34" charset="0"/>
            </a:endParaRPr>
          </a:p>
        </p:txBody>
      </p:sp>
    </p:spTree>
    <p:extLst>
      <p:ext uri="{BB962C8B-B14F-4D97-AF65-F5344CB8AC3E}">
        <p14:creationId xmlns:p14="http://schemas.microsoft.com/office/powerpoint/2010/main" val="1400934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1376"/>
            <a:ext cx="10515600" cy="5835587"/>
          </a:xfrm>
        </p:spPr>
        <p:txBody>
          <a:bodyPr/>
          <a:lstStyle/>
          <a:p>
            <a:pPr marL="0" indent="0" algn="ctr">
              <a:buNone/>
            </a:pPr>
            <a:endParaRPr lang="en-US" sz="3600" u="sng" dirty="0" smtClean="0">
              <a:latin typeface="Arial Black" panose="020B0A04020102020204" pitchFamily="34" charset="0"/>
            </a:endParaRPr>
          </a:p>
          <a:p>
            <a:pPr marL="0" indent="0" algn="ctr">
              <a:buNone/>
            </a:pPr>
            <a:endParaRPr lang="en-US" sz="3600" u="sng" dirty="0">
              <a:latin typeface="Arial Black" panose="020B0A04020102020204" pitchFamily="34" charset="0"/>
            </a:endParaRPr>
          </a:p>
          <a:p>
            <a:endParaRPr lang="en-US" dirty="0"/>
          </a:p>
        </p:txBody>
      </p:sp>
      <p:sp>
        <p:nvSpPr>
          <p:cNvPr id="4" name="Content Placeholder 2"/>
          <p:cNvSpPr txBox="1">
            <a:spLocks/>
          </p:cNvSpPr>
          <p:nvPr/>
        </p:nvSpPr>
        <p:spPr>
          <a:xfrm>
            <a:off x="838200" y="231648"/>
            <a:ext cx="10515600" cy="6449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u="sng" dirty="0" smtClean="0">
                <a:latin typeface="Arial Black" panose="020B0A04020102020204" pitchFamily="34" charset="0"/>
              </a:rPr>
              <a:t>Start-Up</a:t>
            </a:r>
          </a:p>
          <a:p>
            <a:pPr marL="0" indent="0" algn="ctr">
              <a:buFont typeface="Arial" panose="020B0604020202020204" pitchFamily="34" charset="0"/>
              <a:buNone/>
            </a:pPr>
            <a:r>
              <a:rPr lang="en-US" sz="3200" dirty="0" smtClean="0">
                <a:latin typeface="Arial Black" panose="020B0A04020102020204" pitchFamily="34" charset="0"/>
              </a:rPr>
              <a:t>Complete the “I plan to” portion of your checklist for today.</a:t>
            </a:r>
          </a:p>
          <a:p>
            <a:pPr marL="0" indent="0" algn="ctr">
              <a:buFont typeface="Arial" panose="020B0604020202020204" pitchFamily="34" charset="0"/>
              <a:buNone/>
            </a:pPr>
            <a:r>
              <a:rPr lang="en-US" sz="3200" u="sng" dirty="0" smtClean="0">
                <a:latin typeface="Arial Black" panose="020B0A04020102020204" pitchFamily="34" charset="0"/>
              </a:rPr>
              <a:t>Today’s Goals</a:t>
            </a:r>
          </a:p>
          <a:p>
            <a:pPr marL="0" indent="0" algn="ctr">
              <a:buFont typeface="Arial" panose="020B0604020202020204" pitchFamily="34" charset="0"/>
              <a:buNone/>
            </a:pPr>
            <a:r>
              <a:rPr lang="en-US" sz="3200" dirty="0" smtClean="0">
                <a:latin typeface="Arial Black" panose="020B0A04020102020204" pitchFamily="34" charset="0"/>
              </a:rPr>
              <a:t>1- Report your choice of project and your choices of “you choose” elements to Mr. McElroy.</a:t>
            </a:r>
          </a:p>
          <a:p>
            <a:pPr marL="0" indent="0" algn="ctr">
              <a:buFont typeface="Arial" panose="020B0604020202020204" pitchFamily="34" charset="0"/>
              <a:buNone/>
            </a:pPr>
            <a:r>
              <a:rPr lang="en-US" sz="3200" dirty="0" smtClean="0">
                <a:latin typeface="Arial Black" panose="020B0A04020102020204" pitchFamily="34" charset="0"/>
              </a:rPr>
              <a:t>2- Complete at </a:t>
            </a:r>
            <a:r>
              <a:rPr lang="en-US" sz="3200" smtClean="0">
                <a:latin typeface="Arial Black" panose="020B0A04020102020204" pitchFamily="34" charset="0"/>
              </a:rPr>
              <a:t>least TWO (2) </a:t>
            </a:r>
            <a:r>
              <a:rPr lang="en-US" sz="3200" dirty="0" smtClean="0">
                <a:latin typeface="Arial Black" panose="020B0A04020102020204" pitchFamily="34" charset="0"/>
              </a:rPr>
              <a:t>elements of your project.</a:t>
            </a:r>
          </a:p>
          <a:p>
            <a:pPr marL="0" indent="0" algn="ctr">
              <a:buFont typeface="Arial" panose="020B0604020202020204" pitchFamily="34" charset="0"/>
              <a:buNone/>
            </a:pPr>
            <a:r>
              <a:rPr lang="en-US" sz="3200" u="sng" dirty="0" smtClean="0">
                <a:latin typeface="Arial Black" panose="020B0A04020102020204" pitchFamily="34" charset="0"/>
              </a:rPr>
              <a:t>Exit Ticket</a:t>
            </a:r>
          </a:p>
          <a:p>
            <a:pPr marL="0" indent="0" algn="ctr">
              <a:buFont typeface="Arial" panose="020B0604020202020204" pitchFamily="34" charset="0"/>
              <a:buNone/>
            </a:pPr>
            <a:r>
              <a:rPr lang="en-US" sz="3200" dirty="0" smtClean="0">
                <a:latin typeface="Arial Black" panose="020B0A04020102020204" pitchFamily="34" charset="0"/>
              </a:rPr>
              <a:t>Complete the “I finished” portion of your checklist and get it initialed.</a:t>
            </a:r>
          </a:p>
          <a:p>
            <a:pPr marL="0" indent="0" algn="ctr">
              <a:buFont typeface="Arial" panose="020B0604020202020204" pitchFamily="34" charset="0"/>
              <a:buNone/>
            </a:pPr>
            <a:endParaRPr lang="en-US" sz="3200" dirty="0">
              <a:latin typeface="Arial Black" panose="020B0A04020102020204" pitchFamily="34" charset="0"/>
            </a:endParaRPr>
          </a:p>
        </p:txBody>
      </p:sp>
      <p:sp>
        <p:nvSpPr>
          <p:cNvPr id="6" name="TextBox 5"/>
          <p:cNvSpPr txBox="1"/>
          <p:nvPr/>
        </p:nvSpPr>
        <p:spPr>
          <a:xfrm>
            <a:off x="10271452" y="365125"/>
            <a:ext cx="1082348" cy="369332"/>
          </a:xfrm>
          <a:prstGeom prst="rect">
            <a:avLst/>
          </a:prstGeom>
          <a:noFill/>
        </p:spPr>
        <p:txBody>
          <a:bodyPr wrap="none" rtlCol="0">
            <a:spAutoFit/>
          </a:bodyPr>
          <a:lstStyle/>
          <a:p>
            <a:r>
              <a:rPr lang="en-US" dirty="0" smtClean="0">
                <a:latin typeface="Arial Black" panose="020B0A04020102020204" pitchFamily="34" charset="0"/>
              </a:rPr>
              <a:t>3/12/18</a:t>
            </a:r>
            <a:endParaRPr lang="en-US" dirty="0">
              <a:latin typeface="Arial Black" panose="020B0A04020102020204" pitchFamily="34" charset="0"/>
            </a:endParaRPr>
          </a:p>
        </p:txBody>
      </p:sp>
    </p:spTree>
    <p:extLst>
      <p:ext uri="{BB962C8B-B14F-4D97-AF65-F5344CB8AC3E}">
        <p14:creationId xmlns:p14="http://schemas.microsoft.com/office/powerpoint/2010/main" val="1401782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341376"/>
            <a:ext cx="10515600" cy="5835587"/>
          </a:xfrm>
        </p:spPr>
        <p:txBody>
          <a:bodyPr/>
          <a:lstStyle/>
          <a:p>
            <a:pPr marL="0" indent="0" algn="ctr">
              <a:buNone/>
            </a:pPr>
            <a:endParaRPr lang="en-US" sz="3600" u="sng" dirty="0" smtClean="0">
              <a:latin typeface="Arial Black" panose="020B0A04020102020204" pitchFamily="34" charset="0"/>
            </a:endParaRPr>
          </a:p>
          <a:p>
            <a:pPr marL="0" indent="0" algn="ctr">
              <a:buNone/>
            </a:pPr>
            <a:endParaRPr lang="en-US" sz="3600" u="sng" dirty="0">
              <a:latin typeface="Arial Black" panose="020B0A04020102020204" pitchFamily="34" charset="0"/>
            </a:endParaRPr>
          </a:p>
          <a:p>
            <a:endParaRPr lang="en-US" dirty="0"/>
          </a:p>
        </p:txBody>
      </p:sp>
      <p:sp>
        <p:nvSpPr>
          <p:cNvPr id="4" name="Content Placeholder 2"/>
          <p:cNvSpPr txBox="1">
            <a:spLocks/>
          </p:cNvSpPr>
          <p:nvPr/>
        </p:nvSpPr>
        <p:spPr>
          <a:xfrm>
            <a:off x="838200" y="231648"/>
            <a:ext cx="10515600" cy="644956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200" u="sng" smtClean="0">
                <a:latin typeface="Arial Black" panose="020B0A04020102020204" pitchFamily="34" charset="0"/>
              </a:rPr>
              <a:t>Start-Up</a:t>
            </a:r>
          </a:p>
          <a:p>
            <a:pPr marL="0" indent="0" algn="ctr">
              <a:buFont typeface="Arial" panose="020B0604020202020204" pitchFamily="34" charset="0"/>
              <a:buNone/>
            </a:pPr>
            <a:r>
              <a:rPr lang="en-US" sz="3200" smtClean="0">
                <a:latin typeface="Arial Black" panose="020B0A04020102020204" pitchFamily="34" charset="0"/>
              </a:rPr>
              <a:t>Complete the “I plan to” portion of your checklist for today.</a:t>
            </a:r>
          </a:p>
          <a:p>
            <a:pPr marL="0" indent="0" algn="ctr">
              <a:buFont typeface="Arial" panose="020B0604020202020204" pitchFamily="34" charset="0"/>
              <a:buNone/>
            </a:pPr>
            <a:r>
              <a:rPr lang="en-US" sz="3200" u="sng" smtClean="0">
                <a:latin typeface="Arial Black" panose="020B0A04020102020204" pitchFamily="34" charset="0"/>
              </a:rPr>
              <a:t>Today’s Goals</a:t>
            </a:r>
          </a:p>
          <a:p>
            <a:pPr marL="0" indent="0" algn="ctr">
              <a:buFont typeface="Arial" panose="020B0604020202020204" pitchFamily="34" charset="0"/>
              <a:buNone/>
            </a:pPr>
            <a:r>
              <a:rPr lang="en-US" sz="3200" smtClean="0">
                <a:latin typeface="Arial Black" panose="020B0A04020102020204" pitchFamily="34" charset="0"/>
              </a:rPr>
              <a:t>1- Report your choice of project and your choices of “you choose” elements to Mr. McElroy.</a:t>
            </a:r>
          </a:p>
          <a:p>
            <a:pPr marL="0" indent="0" algn="ctr">
              <a:buFont typeface="Arial" panose="020B0604020202020204" pitchFamily="34" charset="0"/>
              <a:buNone/>
            </a:pPr>
            <a:r>
              <a:rPr lang="en-US" sz="3200" smtClean="0">
                <a:latin typeface="Arial Black" panose="020B0A04020102020204" pitchFamily="34" charset="0"/>
              </a:rPr>
              <a:t>2- Complete at least 1 element of your project.</a:t>
            </a:r>
          </a:p>
          <a:p>
            <a:pPr marL="0" indent="0" algn="ctr">
              <a:buFont typeface="Arial" panose="020B0604020202020204" pitchFamily="34" charset="0"/>
              <a:buNone/>
            </a:pPr>
            <a:r>
              <a:rPr lang="en-US" sz="3200" u="sng" smtClean="0">
                <a:latin typeface="Arial Black" panose="020B0A04020102020204" pitchFamily="34" charset="0"/>
              </a:rPr>
              <a:t>Exit Ticket</a:t>
            </a:r>
          </a:p>
          <a:p>
            <a:pPr marL="0" indent="0" algn="ctr">
              <a:buFont typeface="Arial" panose="020B0604020202020204" pitchFamily="34" charset="0"/>
              <a:buNone/>
            </a:pPr>
            <a:r>
              <a:rPr lang="en-US" sz="3200" smtClean="0">
                <a:latin typeface="Arial Black" panose="020B0A04020102020204" pitchFamily="34" charset="0"/>
              </a:rPr>
              <a:t>Complete the “I finished” portion of your checklist and get it initialed.</a:t>
            </a:r>
          </a:p>
          <a:p>
            <a:pPr marL="0" indent="0" algn="ctr">
              <a:buFont typeface="Arial" panose="020B0604020202020204" pitchFamily="34" charset="0"/>
              <a:buNone/>
            </a:pPr>
            <a:endParaRPr lang="en-US" sz="3200" dirty="0">
              <a:latin typeface="Arial Black" panose="020B0A04020102020204" pitchFamily="34" charset="0"/>
            </a:endParaRPr>
          </a:p>
        </p:txBody>
      </p:sp>
      <p:sp>
        <p:nvSpPr>
          <p:cNvPr id="6" name="TextBox 5"/>
          <p:cNvSpPr txBox="1"/>
          <p:nvPr/>
        </p:nvSpPr>
        <p:spPr>
          <a:xfrm>
            <a:off x="10271452" y="365125"/>
            <a:ext cx="1082348" cy="369332"/>
          </a:xfrm>
          <a:prstGeom prst="rect">
            <a:avLst/>
          </a:prstGeom>
          <a:noFill/>
        </p:spPr>
        <p:txBody>
          <a:bodyPr wrap="none" rtlCol="0">
            <a:spAutoFit/>
          </a:bodyPr>
          <a:lstStyle/>
          <a:p>
            <a:r>
              <a:rPr lang="en-US" dirty="0" smtClean="0">
                <a:latin typeface="Arial Black" panose="020B0A04020102020204" pitchFamily="34" charset="0"/>
              </a:rPr>
              <a:t>3/13/18</a:t>
            </a:r>
            <a:endParaRPr lang="en-US" dirty="0">
              <a:latin typeface="Arial Black" panose="020B0A04020102020204" pitchFamily="34" charset="0"/>
            </a:endParaRPr>
          </a:p>
        </p:txBody>
      </p:sp>
    </p:spTree>
    <p:extLst>
      <p:ext uri="{BB962C8B-B14F-4D97-AF65-F5344CB8AC3E}">
        <p14:creationId xmlns:p14="http://schemas.microsoft.com/office/powerpoint/2010/main" val="1906509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additive="base">
                                        <p:cTn id="21"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 calcmode="lin" valueType="num">
                                      <p:cBhvr additive="base">
                                        <p:cTn id="25"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5" end="5"/>
                                            </p:txEl>
                                          </p:spTgt>
                                        </p:tgtEl>
                                        <p:attrNameLst>
                                          <p:attrName>style.visibility</p:attrName>
                                        </p:attrNameLst>
                                      </p:cBhvr>
                                      <p:to>
                                        <p:strVal val="visible"/>
                                      </p:to>
                                    </p:set>
                                    <p:anim calcmode="lin" valueType="num">
                                      <p:cBhvr additive="base">
                                        <p:cTn id="31"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6" end="6"/>
                                            </p:txEl>
                                          </p:spTgt>
                                        </p:tgtEl>
                                        <p:attrNameLst>
                                          <p:attrName>style.visibility</p:attrName>
                                        </p:attrNameLst>
                                      </p:cBhvr>
                                      <p:to>
                                        <p:strVal val="visible"/>
                                      </p:to>
                                    </p:set>
                                    <p:anim calcmode="lin" valueType="num">
                                      <p:cBhvr additive="base">
                                        <p:cTn id="35"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1804779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calcmode="lin" valueType="num">
                                      <p:cBhvr additive="base">
                                        <p:cTn id="2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FDABB1-3974-4A76-BCCB-4C68AC29195D}"/>
              </a:ext>
            </a:extLst>
          </p:cNvPr>
          <p:cNvSpPr>
            <a:spLocks noGrp="1"/>
          </p:cNvSpPr>
          <p:nvPr>
            <p:ph type="title"/>
          </p:nvPr>
        </p:nvSpPr>
        <p:spPr/>
        <p:txBody>
          <a:bodyPr/>
          <a:lstStyle/>
          <a:p>
            <a:pPr algn="ctr"/>
            <a:r>
              <a:rPr lang="en-US" dirty="0">
                <a:latin typeface="Arial Black" panose="020B0A04020102020204" pitchFamily="34" charset="0"/>
              </a:rPr>
              <a:t>As We Read…</a:t>
            </a:r>
          </a:p>
        </p:txBody>
      </p:sp>
      <p:sp>
        <p:nvSpPr>
          <p:cNvPr id="3" name="Content Placeholder 2">
            <a:extLst>
              <a:ext uri="{FF2B5EF4-FFF2-40B4-BE49-F238E27FC236}">
                <a16:creationId xmlns:a16="http://schemas.microsoft.com/office/drawing/2014/main" xmlns="" id="{3AD59E01-0BE6-4099-B3B4-338C0F60FA5A}"/>
              </a:ext>
            </a:extLst>
          </p:cNvPr>
          <p:cNvSpPr>
            <a:spLocks noGrp="1"/>
          </p:cNvSpPr>
          <p:nvPr>
            <p:ph idx="1"/>
          </p:nvPr>
        </p:nvSpPr>
        <p:spPr/>
        <p:txBody>
          <a:bodyPr>
            <a:normAutofit/>
          </a:bodyPr>
          <a:lstStyle/>
          <a:p>
            <a:r>
              <a:rPr lang="en-US" dirty="0">
                <a:latin typeface="Arial Black" panose="020B0A04020102020204" pitchFamily="34" charset="0"/>
              </a:rPr>
              <a:t>Look for unknown words and phrases. Try to determine the meaning of the words by using context clues, word parts, or a dictionary</a:t>
            </a:r>
            <a:r>
              <a:rPr lang="en-US" dirty="0" smtClean="0">
                <a:latin typeface="Arial Black" panose="020B0A04020102020204" pitchFamily="34" charset="0"/>
              </a:rPr>
              <a:t>.</a:t>
            </a:r>
          </a:p>
          <a:p>
            <a:r>
              <a:rPr lang="en-US" dirty="0" smtClean="0">
                <a:latin typeface="Arial Black" panose="020B0A04020102020204" pitchFamily="34" charset="0"/>
              </a:rPr>
              <a:t>Note any words </a:t>
            </a:r>
            <a:r>
              <a:rPr lang="en-US" dirty="0">
                <a:latin typeface="Arial Black" panose="020B0A04020102020204" pitchFamily="34" charset="0"/>
              </a:rPr>
              <a:t>and phrases that give you clues about the narrator’s personality and establish her voice.</a:t>
            </a:r>
          </a:p>
          <a:p>
            <a:r>
              <a:rPr lang="en-US" dirty="0" smtClean="0">
                <a:latin typeface="Arial Black" panose="020B0A04020102020204" pitchFamily="34" charset="0"/>
              </a:rPr>
              <a:t>Note </a:t>
            </a:r>
            <a:r>
              <a:rPr lang="en-US" dirty="0">
                <a:latin typeface="Arial Black" panose="020B0A04020102020204" pitchFamily="34" charset="0"/>
              </a:rPr>
              <a:t>the names of characters who are related to the narrator as well as the words that tell you how they are related.</a:t>
            </a:r>
          </a:p>
          <a:p>
            <a:endParaRPr lang="en-US" dirty="0"/>
          </a:p>
          <a:p>
            <a:endParaRPr lang="en-US" dirty="0"/>
          </a:p>
        </p:txBody>
      </p:sp>
    </p:spTree>
    <p:extLst>
      <p:ext uri="{BB962C8B-B14F-4D97-AF65-F5344CB8AC3E}">
        <p14:creationId xmlns:p14="http://schemas.microsoft.com/office/powerpoint/2010/main" val="214064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4AC29-4097-427C-B294-D6BA092CE1AB}"/>
              </a:ext>
            </a:extLst>
          </p:cNvPr>
          <p:cNvSpPr>
            <a:spLocks noGrp="1"/>
          </p:cNvSpPr>
          <p:nvPr>
            <p:ph type="title"/>
          </p:nvPr>
        </p:nvSpPr>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a16="http://schemas.microsoft.com/office/drawing/2014/main" xmlns="" id="{F788D146-7D7D-4354-AF51-BD5ADF1936D5}"/>
              </a:ext>
            </a:extLst>
          </p:cNvPr>
          <p:cNvSpPr>
            <a:spLocks noGrp="1"/>
          </p:cNvSpPr>
          <p:nvPr>
            <p:ph idx="1"/>
          </p:nvPr>
        </p:nvSpPr>
        <p:spPr/>
        <p:txBody>
          <a:bodyPr>
            <a:normAutofit fontScale="92500" lnSpcReduction="20000"/>
          </a:bodyPr>
          <a:lstStyle/>
          <a:p>
            <a:pPr marL="0" indent="0" algn="ctr">
              <a:buNone/>
            </a:pPr>
            <a:r>
              <a:rPr lang="en-US" sz="4000" dirty="0" smtClean="0">
                <a:latin typeface="Arial Black" panose="020B0A04020102020204" pitchFamily="34" charset="0"/>
              </a:rPr>
              <a:t>Finish Chapter 1</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Vocabulary for Chapters 1-5</a:t>
            </a:r>
          </a:p>
          <a:p>
            <a:pPr marL="0" indent="0" algn="ctr">
              <a:buNone/>
            </a:pPr>
            <a:r>
              <a:rPr lang="en-US" sz="4000" dirty="0" smtClean="0">
                <a:latin typeface="Arial Black" panose="020B0A04020102020204" pitchFamily="34" charset="0"/>
              </a:rPr>
              <a:t>DUE FRIDAY 1/18</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To Kill Questions for Chapter 1 in Google Classroom</a:t>
            </a:r>
          </a:p>
          <a:p>
            <a:pPr marL="0" indent="0" algn="ctr">
              <a:buNone/>
            </a:pPr>
            <a:r>
              <a:rPr lang="en-US" sz="4000" dirty="0" smtClean="0">
                <a:latin typeface="Arial Black" panose="020B0A04020102020204" pitchFamily="34" charset="0"/>
              </a:rPr>
              <a:t>DUE TUESDAY 1/22</a:t>
            </a:r>
            <a:endParaRPr lang="en-US" sz="3600" dirty="0">
              <a:latin typeface="Arial Black" panose="020B0A04020102020204" pitchFamily="34" charset="0"/>
            </a:endParaRPr>
          </a:p>
          <a:p>
            <a:pPr lvl="1"/>
            <a:endParaRPr lang="en-US" sz="3600" dirty="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33595377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Write a short description of the character of Scout.</a:t>
            </a:r>
          </a:p>
          <a:p>
            <a:pPr marL="0" indent="0" algn="ctr">
              <a:buNone/>
            </a:pPr>
            <a:r>
              <a:rPr lang="en-US" sz="3200" dirty="0" smtClean="0">
                <a:latin typeface="Arial Black" panose="020B0A04020102020204" pitchFamily="34" charset="0"/>
              </a:rPr>
              <a:t>What do we know about her based on what we read today?</a:t>
            </a:r>
          </a:p>
          <a:p>
            <a:pPr marL="0" indent="0" algn="ctr">
              <a:buNone/>
            </a:pPr>
            <a:endParaRPr lang="en-US" sz="3200"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1/10/19</a:t>
            </a:r>
            <a:endParaRPr lang="en-US" dirty="0">
              <a:latin typeface="Arial Black" panose="020B0A04020102020204" pitchFamily="34" charset="0"/>
            </a:endParaRPr>
          </a:p>
        </p:txBody>
      </p:sp>
    </p:spTree>
    <p:extLst>
      <p:ext uri="{BB962C8B-B14F-4D97-AF65-F5344CB8AC3E}">
        <p14:creationId xmlns:p14="http://schemas.microsoft.com/office/powerpoint/2010/main" val="42665688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Discussion</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I</a:t>
            </a:r>
            <a:r>
              <a:rPr lang="en-US" dirty="0" smtClean="0">
                <a:latin typeface="Arial Black" panose="020B0A04020102020204" pitchFamily="34" charset="0"/>
              </a:rPr>
              <a:t>n </a:t>
            </a:r>
            <a:r>
              <a:rPr lang="en-US" dirty="0">
                <a:latin typeface="Arial Black" panose="020B0A04020102020204" pitchFamily="34" charset="0"/>
              </a:rPr>
              <a:t>your triads, discuss the following:</a:t>
            </a:r>
          </a:p>
          <a:p>
            <a:pPr marL="0" indent="0" algn="ctr">
              <a:buNone/>
            </a:pPr>
            <a:endParaRPr lang="en-US" sz="2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What was the bet that Dill made with Jem? What did Dill want to happen?</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What is the significance of the last line in the chapter? </a:t>
            </a:r>
          </a:p>
          <a:p>
            <a:pPr marL="0" indent="0" algn="ctr">
              <a:buNone/>
            </a:pPr>
            <a:r>
              <a:rPr lang="en-US" sz="3200" dirty="0" smtClean="0">
                <a:latin typeface="Arial Black" panose="020B0A04020102020204" pitchFamily="34" charset="0"/>
              </a:rPr>
              <a:t>What do you think it was showing?</a:t>
            </a:r>
            <a:endParaRPr lang="en-US" sz="3200"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1/11/19</a:t>
            </a:r>
            <a:endParaRPr lang="en-US" dirty="0">
              <a:latin typeface="Arial Black" panose="020B0A04020102020204" pitchFamily="34" charset="0"/>
            </a:endParaRPr>
          </a:p>
        </p:txBody>
      </p:sp>
    </p:spTree>
    <p:extLst>
      <p:ext uri="{BB962C8B-B14F-4D97-AF65-F5344CB8AC3E}">
        <p14:creationId xmlns:p14="http://schemas.microsoft.com/office/powerpoint/2010/main" val="59838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anim calcmode="lin" valueType="num">
                                      <p:cBhvr additive="base">
                                        <p:cTn id="1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anim calcmode="lin" valueType="num">
                                      <p:cBhvr additive="base">
                                        <p:cTn id="1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Writing</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200" dirty="0">
                <a:latin typeface="Arial Black" panose="020B0A04020102020204" pitchFamily="34" charset="0"/>
              </a:rPr>
              <a:t>What was the bet that Dill made with Jem? What did Dill want to happen?</a:t>
            </a:r>
          </a:p>
          <a:p>
            <a:pPr marL="0" indent="0" algn="ctr">
              <a:buNone/>
            </a:pPr>
            <a:endParaRPr lang="en-US" sz="3200" dirty="0">
              <a:latin typeface="Arial Black" panose="020B0A04020102020204" pitchFamily="34" charset="0"/>
            </a:endParaRPr>
          </a:p>
          <a:p>
            <a:pPr marL="0" indent="0" algn="ctr">
              <a:buNone/>
            </a:pPr>
            <a:r>
              <a:rPr lang="en-US" sz="3200" dirty="0">
                <a:latin typeface="Arial Black" panose="020B0A04020102020204" pitchFamily="34" charset="0"/>
              </a:rPr>
              <a:t>What is the significance of the last line in the chapter? What do you think it was?</a:t>
            </a:r>
          </a:p>
          <a:p>
            <a:pPr marL="0" indent="0" algn="ctr">
              <a:buNone/>
            </a:pPr>
            <a:endParaRPr lang="en-US" sz="2200"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1/11/19</a:t>
            </a:r>
            <a:endParaRPr lang="en-US" dirty="0">
              <a:latin typeface="Arial Black" panose="020B0A04020102020204" pitchFamily="34" charset="0"/>
            </a:endParaRPr>
          </a:p>
        </p:txBody>
      </p:sp>
    </p:spTree>
    <p:extLst>
      <p:ext uri="{BB962C8B-B14F-4D97-AF65-F5344CB8AC3E}">
        <p14:creationId xmlns:p14="http://schemas.microsoft.com/office/powerpoint/2010/main" val="22552992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29239050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Today’s </a:t>
            </a:r>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r>
              <a:rPr lang="en-US" sz="4800" dirty="0">
                <a:latin typeface="Arial Black" panose="020B0A04020102020204" pitchFamily="34" charset="0"/>
              </a:rPr>
              <a:t>Analyze fictional text and make connections to characters and plot events</a:t>
            </a:r>
            <a:r>
              <a:rPr lang="en-US" sz="4800" dirty="0" smtClean="0">
                <a:latin typeface="Arial Black" panose="020B0A04020102020204" pitchFamily="34" charset="0"/>
              </a:rPr>
              <a:t>.</a:t>
            </a:r>
            <a:endParaRPr lang="en-US" sz="4800" dirty="0">
              <a:latin typeface="Arial Black" panose="020B0A04020102020204" pitchFamily="34" charset="0"/>
            </a:endParaRPr>
          </a:p>
        </p:txBody>
      </p:sp>
    </p:spTree>
    <p:extLst>
      <p:ext uri="{BB962C8B-B14F-4D97-AF65-F5344CB8AC3E}">
        <p14:creationId xmlns:p14="http://schemas.microsoft.com/office/powerpoint/2010/main" val="189338090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FDABB1-3974-4A76-BCCB-4C68AC29195D}"/>
              </a:ext>
            </a:extLst>
          </p:cNvPr>
          <p:cNvSpPr>
            <a:spLocks noGrp="1"/>
          </p:cNvSpPr>
          <p:nvPr>
            <p:ph type="title"/>
          </p:nvPr>
        </p:nvSpPr>
        <p:spPr/>
        <p:txBody>
          <a:bodyPr/>
          <a:lstStyle/>
          <a:p>
            <a:pPr algn="ctr"/>
            <a:r>
              <a:rPr lang="en-US" dirty="0">
                <a:latin typeface="Arial Black" panose="020B0A04020102020204" pitchFamily="34" charset="0"/>
              </a:rPr>
              <a:t>As We Read…</a:t>
            </a:r>
          </a:p>
        </p:txBody>
      </p:sp>
      <p:sp>
        <p:nvSpPr>
          <p:cNvPr id="3" name="Content Placeholder 2">
            <a:extLst>
              <a:ext uri="{FF2B5EF4-FFF2-40B4-BE49-F238E27FC236}">
                <a16:creationId xmlns="" xmlns:a16="http://schemas.microsoft.com/office/drawing/2014/main" id="{3AD59E01-0BE6-4099-B3B4-338C0F60FA5A}"/>
              </a:ext>
            </a:extLst>
          </p:cNvPr>
          <p:cNvSpPr>
            <a:spLocks noGrp="1"/>
          </p:cNvSpPr>
          <p:nvPr>
            <p:ph idx="1"/>
          </p:nvPr>
        </p:nvSpPr>
        <p:spPr/>
        <p:txBody>
          <a:bodyPr>
            <a:normAutofit/>
          </a:bodyPr>
          <a:lstStyle/>
          <a:p>
            <a:r>
              <a:rPr lang="en-US" dirty="0" smtClean="0">
                <a:latin typeface="Arial Black" panose="020B0A04020102020204" pitchFamily="34" charset="0"/>
              </a:rPr>
              <a:t>Look at the conflict between Scout and Miss Caroline. </a:t>
            </a:r>
          </a:p>
          <a:p>
            <a:endParaRPr lang="en-US" dirty="0">
              <a:latin typeface="Arial Black" panose="020B0A04020102020204" pitchFamily="34" charset="0"/>
            </a:endParaRPr>
          </a:p>
          <a:p>
            <a:r>
              <a:rPr lang="en-US" dirty="0" smtClean="0">
                <a:latin typeface="Arial Black" panose="020B0A04020102020204" pitchFamily="34" charset="0"/>
              </a:rPr>
              <a:t>Find quotes that serve as evidence that Scout and Miss Caroline are </a:t>
            </a:r>
            <a:r>
              <a:rPr lang="en-US" dirty="0">
                <a:latin typeface="Arial Black" panose="020B0A04020102020204" pitchFamily="34" charset="0"/>
              </a:rPr>
              <a:t>both </a:t>
            </a:r>
            <a:r>
              <a:rPr lang="en-US" dirty="0" smtClean="0">
                <a:latin typeface="Arial Black" panose="020B0A04020102020204" pitchFamily="34" charset="0"/>
              </a:rPr>
              <a:t>“starting </a:t>
            </a:r>
            <a:r>
              <a:rPr lang="en-US" dirty="0">
                <a:latin typeface="Arial Black" panose="020B0A04020102020204" pitchFamily="34" charset="0"/>
              </a:rPr>
              <a:t>off on the wrong foot in every way.”</a:t>
            </a:r>
          </a:p>
          <a:p>
            <a:endParaRPr lang="en-US" dirty="0"/>
          </a:p>
        </p:txBody>
      </p:sp>
    </p:spTree>
    <p:extLst>
      <p:ext uri="{BB962C8B-B14F-4D97-AF65-F5344CB8AC3E}">
        <p14:creationId xmlns:p14="http://schemas.microsoft.com/office/powerpoint/2010/main" val="19942362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94AC29-4097-427C-B294-D6BA092CE1AB}"/>
              </a:ext>
            </a:extLst>
          </p:cNvPr>
          <p:cNvSpPr>
            <a:spLocks noGrp="1"/>
          </p:cNvSpPr>
          <p:nvPr>
            <p:ph type="title"/>
          </p:nvPr>
        </p:nvSpPr>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 xmlns:a16="http://schemas.microsoft.com/office/drawing/2014/main" id="{F788D146-7D7D-4354-AF51-BD5ADF1936D5}"/>
              </a:ext>
            </a:extLst>
          </p:cNvPr>
          <p:cNvSpPr>
            <a:spLocks noGrp="1"/>
          </p:cNvSpPr>
          <p:nvPr>
            <p:ph idx="1"/>
          </p:nvPr>
        </p:nvSpPr>
        <p:spPr/>
        <p:txBody>
          <a:bodyPr>
            <a:normAutofit fontScale="55000" lnSpcReduction="20000"/>
          </a:bodyPr>
          <a:lstStyle/>
          <a:p>
            <a:pPr marL="0" indent="0" algn="ctr">
              <a:buNone/>
            </a:pPr>
            <a:r>
              <a:rPr lang="en-US" sz="4800" dirty="0" smtClean="0">
                <a:latin typeface="Arial Black" panose="020B0A04020102020204" pitchFamily="34" charset="0"/>
              </a:rPr>
              <a:t>Read Chapter 3 in </a:t>
            </a:r>
          </a:p>
          <a:p>
            <a:pPr marL="0" indent="0" algn="ctr">
              <a:buNone/>
            </a:pPr>
            <a:r>
              <a:rPr lang="en-US" sz="6600" u="sng" dirty="0" smtClean="0">
                <a:latin typeface="Arial Black" panose="020B0A04020102020204" pitchFamily="34" charset="0"/>
              </a:rPr>
              <a:t>To Kill a Mockingbird</a:t>
            </a:r>
          </a:p>
          <a:p>
            <a:pPr marL="0" indent="0" algn="ctr">
              <a:buNone/>
            </a:pPr>
            <a:r>
              <a:rPr lang="en-US" sz="6600" dirty="0" smtClean="0">
                <a:latin typeface="Arial Black" panose="020B0A04020102020204" pitchFamily="34" charset="0"/>
              </a:rPr>
              <a:t>(55:35)</a:t>
            </a:r>
          </a:p>
          <a:p>
            <a:pPr marL="0" indent="0" algn="ctr">
              <a:buNone/>
            </a:pPr>
            <a:endParaRPr lang="en-US" sz="6600" u="sng" dirty="0">
              <a:latin typeface="Arial Black" panose="020B0A04020102020204" pitchFamily="34" charset="0"/>
            </a:endParaRPr>
          </a:p>
          <a:p>
            <a:pPr marL="0" indent="0" algn="ctr">
              <a:buNone/>
            </a:pPr>
            <a:r>
              <a:rPr lang="en-US" sz="4000" dirty="0" smtClean="0">
                <a:latin typeface="Arial Black" panose="020B0A04020102020204" pitchFamily="34" charset="0"/>
              </a:rPr>
              <a:t>Answer the questions for Chapters </a:t>
            </a:r>
          </a:p>
          <a:p>
            <a:pPr marL="0" indent="0" algn="ctr">
              <a:buNone/>
            </a:pPr>
            <a:r>
              <a:rPr lang="en-US" sz="4000" dirty="0" smtClean="0">
                <a:latin typeface="Arial Black" panose="020B0A04020102020204" pitchFamily="34" charset="0"/>
              </a:rPr>
              <a:t>1-3 in the Google Classroom Document “To Kill Questions Chapters 1-5”</a:t>
            </a:r>
          </a:p>
          <a:p>
            <a:pPr marL="0" indent="0" algn="ctr">
              <a:buNone/>
            </a:pPr>
            <a:r>
              <a:rPr lang="en-US" sz="4000" dirty="0" smtClean="0">
                <a:latin typeface="Arial Black" panose="020B0A04020102020204" pitchFamily="34" charset="0"/>
              </a:rPr>
              <a:t>DUE TUESDAY 1/22</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Continue working on vocabulary. There will be a </a:t>
            </a:r>
            <a:r>
              <a:rPr lang="en-US" sz="4000" smtClean="0">
                <a:latin typeface="Arial Black" panose="020B0A04020102020204" pitchFamily="34" charset="0"/>
              </a:rPr>
              <a:t>quiz NEXT </a:t>
            </a:r>
            <a:r>
              <a:rPr lang="en-US" sz="4000" dirty="0" smtClean="0">
                <a:latin typeface="Arial Black" panose="020B0A04020102020204" pitchFamily="34" charset="0"/>
              </a:rPr>
              <a:t>Friday!</a:t>
            </a:r>
            <a:endParaRPr lang="en-US" sz="4000" dirty="0">
              <a:latin typeface="Arial Black" panose="020B0A04020102020204" pitchFamily="34" charset="0"/>
            </a:endParaRPr>
          </a:p>
          <a:p>
            <a:pPr lvl="1"/>
            <a:endParaRPr lang="en-US" sz="4800" dirty="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801822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Much is said about Boo Radley in the second half of Chapter 1. </a:t>
            </a:r>
          </a:p>
          <a:p>
            <a:pPr marL="0" indent="0" algn="ctr">
              <a:buNone/>
            </a:pPr>
            <a:r>
              <a:rPr lang="en-US" sz="3600" dirty="0" smtClean="0">
                <a:latin typeface="Arial Black" panose="020B0A04020102020204" pitchFamily="34" charset="0"/>
              </a:rPr>
              <a:t>Give two examples of things that were said that you think are true and two examples of things you think are just rumors.</a:t>
            </a:r>
            <a:endParaRPr lang="en-US" sz="3600"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1/11/19</a:t>
            </a:r>
            <a:endParaRPr lang="en-US" dirty="0">
              <a:latin typeface="Arial Black" panose="020B0A04020102020204" pitchFamily="34" charset="0"/>
            </a:endParaRPr>
          </a:p>
        </p:txBody>
      </p:sp>
    </p:spTree>
    <p:extLst>
      <p:ext uri="{BB962C8B-B14F-4D97-AF65-F5344CB8AC3E}">
        <p14:creationId xmlns:p14="http://schemas.microsoft.com/office/powerpoint/2010/main" val="125347343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2819400" y="304800"/>
            <a:ext cx="6477000" cy="1143000"/>
          </a:xfrm>
        </p:spPr>
        <p:txBody>
          <a:bodyPr/>
          <a:lstStyle/>
          <a:p>
            <a:pPr eaLnBrk="1" hangingPunct="1">
              <a:defRPr/>
            </a:pPr>
            <a:r>
              <a:rPr lang="en-US" sz="4800" b="1" dirty="0">
                <a:latin typeface="Arial Black" panose="020B0A04020102020204" pitchFamily="34" charset="0"/>
              </a:rPr>
              <a:t>“Jim Crow” Laws</a:t>
            </a:r>
          </a:p>
        </p:txBody>
      </p:sp>
      <p:sp>
        <p:nvSpPr>
          <p:cNvPr id="32771" name="Rectangle 3"/>
          <p:cNvSpPr>
            <a:spLocks noGrp="1" noChangeArrowheads="1"/>
          </p:cNvSpPr>
          <p:nvPr>
            <p:ph type="body" sz="half" idx="1"/>
          </p:nvPr>
        </p:nvSpPr>
        <p:spPr>
          <a:xfrm>
            <a:off x="4822521" y="1371600"/>
            <a:ext cx="6976997" cy="2971800"/>
          </a:xfrm>
        </p:spPr>
        <p:txBody>
          <a:bodyPr/>
          <a:lstStyle/>
          <a:p>
            <a:pPr eaLnBrk="1" hangingPunct="1">
              <a:lnSpc>
                <a:spcPct val="90000"/>
              </a:lnSpc>
            </a:pPr>
            <a:r>
              <a:rPr lang="en-US" altLang="en-US" sz="2400" dirty="0">
                <a:latin typeface="Arial Black" panose="020B0A04020102020204" pitchFamily="34" charset="0"/>
              </a:rPr>
              <a:t>From the 1880s to the 1960s most states enforced segregation through the “Jim Crow” laws named after a black-faced character in minstrel shows.</a:t>
            </a:r>
          </a:p>
        </p:txBody>
      </p:sp>
      <p:sp>
        <p:nvSpPr>
          <p:cNvPr id="32772" name="Rectangle 4"/>
          <p:cNvSpPr>
            <a:spLocks noGrp="1" noChangeArrowheads="1"/>
          </p:cNvSpPr>
          <p:nvPr>
            <p:ph type="body" sz="half" idx="2"/>
          </p:nvPr>
        </p:nvSpPr>
        <p:spPr>
          <a:xfrm>
            <a:off x="4822521" y="4229100"/>
            <a:ext cx="6638795" cy="2362200"/>
          </a:xfrm>
        </p:spPr>
        <p:txBody>
          <a:bodyPr>
            <a:normAutofit/>
          </a:bodyPr>
          <a:lstStyle/>
          <a:p>
            <a:pPr eaLnBrk="1" hangingPunct="1">
              <a:lnSpc>
                <a:spcPct val="90000"/>
              </a:lnSpc>
            </a:pPr>
            <a:r>
              <a:rPr lang="en-US" altLang="en-US" sz="2400" dirty="0">
                <a:latin typeface="Arial Black" panose="020B0A04020102020204" pitchFamily="34" charset="0"/>
              </a:rPr>
              <a:t>Through these laws legal punishments could be imposed on people for having contact with members of another race.</a:t>
            </a:r>
          </a:p>
        </p:txBody>
      </p:sp>
      <p:pic>
        <p:nvPicPr>
          <p:cNvPr id="32773" name="Picture 5" descr="TMB jimcro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6323" y="1600200"/>
            <a:ext cx="38862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29239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0-#ppt_w/2"/>
                                          </p:val>
                                        </p:tav>
                                        <p:tav tm="100000">
                                          <p:val>
                                            <p:strVal val="#ppt_x"/>
                                          </p:val>
                                        </p:tav>
                                      </p:tavLst>
                                    </p:anim>
                                    <p:anim calcmode="lin" valueType="num">
                                      <p:cBhvr additive="base">
                                        <p:cTn id="8" dur="500" fill="hold"/>
                                        <p:tgtEl>
                                          <p:spTgt spid="3277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2773"/>
                                        </p:tgtEl>
                                        <p:attrNameLst>
                                          <p:attrName>style.visibility</p:attrName>
                                        </p:attrNameLst>
                                      </p:cBhvr>
                                      <p:to>
                                        <p:strVal val="visible"/>
                                      </p:to>
                                    </p:set>
                                    <p:anim calcmode="lin" valueType="num">
                                      <p:cBhvr additive="base">
                                        <p:cTn id="13" dur="500" fill="hold"/>
                                        <p:tgtEl>
                                          <p:spTgt spid="32773"/>
                                        </p:tgtEl>
                                        <p:attrNameLst>
                                          <p:attrName>ppt_x</p:attrName>
                                        </p:attrNameLst>
                                      </p:cBhvr>
                                      <p:tavLst>
                                        <p:tav tm="0">
                                          <p:val>
                                            <p:strVal val="0-#ppt_w/2"/>
                                          </p:val>
                                        </p:tav>
                                        <p:tav tm="100000">
                                          <p:val>
                                            <p:strVal val="#ppt_x"/>
                                          </p:val>
                                        </p:tav>
                                      </p:tavLst>
                                    </p:anim>
                                    <p:anim calcmode="lin" valueType="num">
                                      <p:cBhvr additive="base">
                                        <p:cTn id="14" dur="500" fill="hold"/>
                                        <p:tgtEl>
                                          <p:spTgt spid="3277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771">
                                            <p:txEl>
                                              <p:pRg st="0" end="0"/>
                                            </p:txEl>
                                          </p:spTgt>
                                        </p:tgtEl>
                                        <p:attrNameLst>
                                          <p:attrName>style.visibility</p:attrName>
                                        </p:attrNameLst>
                                      </p:cBhvr>
                                      <p:to>
                                        <p:strVal val="visible"/>
                                      </p:to>
                                    </p:set>
                                    <p:anim calcmode="lin" valueType="num">
                                      <p:cBhvr additive="base">
                                        <p:cTn id="19" dur="500"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77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772">
                                            <p:txEl>
                                              <p:pRg st="0" end="0"/>
                                            </p:txEl>
                                          </p:spTgt>
                                        </p:tgtEl>
                                        <p:attrNameLst>
                                          <p:attrName>style.visibility</p:attrName>
                                        </p:attrNameLst>
                                      </p:cBhvr>
                                      <p:to>
                                        <p:strVal val="visible"/>
                                      </p:to>
                                    </p:set>
                                    <p:anim calcmode="lin" valueType="num">
                                      <p:cBhvr additive="base">
                                        <p:cTn id="25" dur="500" fill="hold"/>
                                        <p:tgtEl>
                                          <p:spTgt spid="3277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77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0"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Discussion</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I</a:t>
            </a:r>
            <a:r>
              <a:rPr lang="en-US" dirty="0" smtClean="0">
                <a:latin typeface="Arial Black" panose="020B0A04020102020204" pitchFamily="34" charset="0"/>
              </a:rPr>
              <a:t>n </a:t>
            </a:r>
            <a:r>
              <a:rPr lang="en-US" dirty="0">
                <a:latin typeface="Arial Black" panose="020B0A04020102020204" pitchFamily="34" charset="0"/>
              </a:rPr>
              <a:t>your triads, discuss the following:</a:t>
            </a:r>
          </a:p>
          <a:p>
            <a:pPr marL="0" indent="0" algn="ctr">
              <a:buNone/>
            </a:pPr>
            <a:endParaRPr lang="en-US" sz="22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How does Atticus describe the </a:t>
            </a:r>
            <a:r>
              <a:rPr lang="en-US" sz="3600" dirty="0" err="1" smtClean="0">
                <a:latin typeface="Arial Black" panose="020B0A04020102020204" pitchFamily="34" charset="0"/>
              </a:rPr>
              <a:t>Ewell</a:t>
            </a:r>
            <a:r>
              <a:rPr lang="en-US" sz="3600" dirty="0" smtClean="0">
                <a:latin typeface="Arial Black" panose="020B0A04020102020204" pitchFamily="34" charset="0"/>
              </a:rPr>
              <a:t> family in Chapter 3 (40-41)? Give specific examples.</a:t>
            </a:r>
          </a:p>
          <a:p>
            <a:pPr marL="0" indent="0" algn="ctr">
              <a:buNone/>
            </a:pPr>
            <a:r>
              <a:rPr lang="en-US" sz="3600" dirty="0" smtClean="0">
                <a:latin typeface="Arial Black" panose="020B0A04020102020204" pitchFamily="34" charset="0"/>
              </a:rPr>
              <a:t>Why do you think he says that the </a:t>
            </a:r>
            <a:r>
              <a:rPr lang="en-US" sz="3600" dirty="0" err="1" smtClean="0">
                <a:latin typeface="Arial Black" panose="020B0A04020102020204" pitchFamily="34" charset="0"/>
              </a:rPr>
              <a:t>Ewells</a:t>
            </a:r>
            <a:r>
              <a:rPr lang="en-US" sz="3600" dirty="0" smtClean="0">
                <a:latin typeface="Arial Black" panose="020B0A04020102020204" pitchFamily="34" charset="0"/>
              </a:rPr>
              <a:t> are “members of an exclusive society made up of </a:t>
            </a:r>
            <a:r>
              <a:rPr lang="en-US" sz="3600" dirty="0" err="1" smtClean="0">
                <a:latin typeface="Arial Black" panose="020B0A04020102020204" pitchFamily="34" charset="0"/>
              </a:rPr>
              <a:t>Ewells</a:t>
            </a:r>
            <a:r>
              <a:rPr lang="en-US" sz="3600" dirty="0" smtClean="0">
                <a:latin typeface="Arial Black" panose="020B0A04020102020204" pitchFamily="34" charset="0"/>
              </a:rPr>
              <a:t>?”</a:t>
            </a:r>
          </a:p>
          <a:p>
            <a:pPr marL="0" indent="0" algn="ctr">
              <a:buNone/>
            </a:pPr>
            <a:endParaRPr lang="en-US" sz="2200"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1/14/19</a:t>
            </a:r>
            <a:endParaRPr lang="en-US" dirty="0">
              <a:latin typeface="Arial Black" panose="020B0A04020102020204" pitchFamily="34" charset="0"/>
            </a:endParaRPr>
          </a:p>
        </p:txBody>
      </p:sp>
    </p:spTree>
    <p:extLst>
      <p:ext uri="{BB962C8B-B14F-4D97-AF65-F5344CB8AC3E}">
        <p14:creationId xmlns:p14="http://schemas.microsoft.com/office/powerpoint/2010/main" val="51475137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Writing</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600" dirty="0">
                <a:latin typeface="Arial Black" panose="020B0A04020102020204" pitchFamily="34" charset="0"/>
              </a:rPr>
              <a:t>How does Atticus describe the </a:t>
            </a:r>
            <a:r>
              <a:rPr lang="en-US" sz="3600" dirty="0" err="1">
                <a:latin typeface="Arial Black" panose="020B0A04020102020204" pitchFamily="34" charset="0"/>
              </a:rPr>
              <a:t>Ewell</a:t>
            </a:r>
            <a:r>
              <a:rPr lang="en-US" sz="3600" dirty="0">
                <a:latin typeface="Arial Black" panose="020B0A04020102020204" pitchFamily="34" charset="0"/>
              </a:rPr>
              <a:t> family in Chapter </a:t>
            </a:r>
            <a:r>
              <a:rPr lang="en-US" sz="3600" dirty="0" smtClean="0">
                <a:latin typeface="Arial Black" panose="020B0A04020102020204" pitchFamily="34" charset="0"/>
              </a:rPr>
              <a:t>3 (</a:t>
            </a:r>
            <a:r>
              <a:rPr lang="en-US" sz="3600" dirty="0">
                <a:latin typeface="Arial Black" panose="020B0A04020102020204" pitchFamily="34" charset="0"/>
              </a:rPr>
              <a:t>40-41)? Give specific examples.</a:t>
            </a:r>
          </a:p>
          <a:p>
            <a:pPr marL="0" indent="0" algn="ctr">
              <a:buNone/>
            </a:pPr>
            <a:r>
              <a:rPr lang="en-US" sz="3600" dirty="0">
                <a:latin typeface="Arial Black" panose="020B0A04020102020204" pitchFamily="34" charset="0"/>
              </a:rPr>
              <a:t>Why do you think he says that the </a:t>
            </a:r>
            <a:r>
              <a:rPr lang="en-US" sz="3600" dirty="0" err="1">
                <a:latin typeface="Arial Black" panose="020B0A04020102020204" pitchFamily="34" charset="0"/>
              </a:rPr>
              <a:t>Ewells</a:t>
            </a:r>
            <a:r>
              <a:rPr lang="en-US" sz="3600" dirty="0">
                <a:latin typeface="Arial Black" panose="020B0A04020102020204" pitchFamily="34" charset="0"/>
              </a:rPr>
              <a:t> are “members of an exclusive society made up of </a:t>
            </a:r>
            <a:r>
              <a:rPr lang="en-US" sz="3600" dirty="0" err="1">
                <a:latin typeface="Arial Black" panose="020B0A04020102020204" pitchFamily="34" charset="0"/>
              </a:rPr>
              <a:t>Ewells</a:t>
            </a:r>
            <a:r>
              <a:rPr lang="en-US" sz="3600" dirty="0">
                <a:latin typeface="Arial Black" panose="020B0A04020102020204" pitchFamily="34" charset="0"/>
              </a:rPr>
              <a:t>?”</a:t>
            </a:r>
          </a:p>
          <a:p>
            <a:pPr marL="0" indent="0" algn="ctr">
              <a:buNone/>
            </a:pPr>
            <a:endParaRPr lang="en-US" sz="3600"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1/14/19</a:t>
            </a:r>
            <a:endParaRPr lang="en-US" dirty="0">
              <a:latin typeface="Arial Black" panose="020B0A04020102020204" pitchFamily="34" charset="0"/>
            </a:endParaRPr>
          </a:p>
        </p:txBody>
      </p:sp>
    </p:spTree>
    <p:extLst>
      <p:ext uri="{BB962C8B-B14F-4D97-AF65-F5344CB8AC3E}">
        <p14:creationId xmlns:p14="http://schemas.microsoft.com/office/powerpoint/2010/main" val="5799698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10327932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Today’s </a:t>
            </a:r>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r>
              <a:rPr lang="en-US" sz="4800" dirty="0">
                <a:latin typeface="Arial Black" panose="020B0A04020102020204" pitchFamily="34" charset="0"/>
              </a:rPr>
              <a:t>Analyze fictional text and make connections to characters and plot events.</a:t>
            </a:r>
          </a:p>
          <a:p>
            <a:pPr marL="0" indent="0" algn="ctr">
              <a:buNone/>
            </a:pPr>
            <a:endParaRPr lang="en-US" sz="4800" dirty="0">
              <a:latin typeface="Arial Black" panose="020B0A04020102020204" pitchFamily="34" charset="0"/>
            </a:endParaRPr>
          </a:p>
          <a:p>
            <a:pPr marL="0" indent="0">
              <a:buNone/>
            </a:pP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301993713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94AC29-4097-427C-B294-D6BA092CE1AB}"/>
              </a:ext>
            </a:extLst>
          </p:cNvPr>
          <p:cNvSpPr>
            <a:spLocks noGrp="1"/>
          </p:cNvSpPr>
          <p:nvPr>
            <p:ph type="title"/>
          </p:nvPr>
        </p:nvSpPr>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 xmlns:a16="http://schemas.microsoft.com/office/drawing/2014/main" id="{F788D146-7D7D-4354-AF51-BD5ADF1936D5}"/>
              </a:ext>
            </a:extLst>
          </p:cNvPr>
          <p:cNvSpPr>
            <a:spLocks noGrp="1"/>
          </p:cNvSpPr>
          <p:nvPr>
            <p:ph idx="1"/>
          </p:nvPr>
        </p:nvSpPr>
        <p:spPr/>
        <p:txBody>
          <a:bodyPr>
            <a:normAutofit lnSpcReduction="10000"/>
          </a:bodyPr>
          <a:lstStyle/>
          <a:p>
            <a:pPr marL="0" indent="0" algn="ctr">
              <a:buNone/>
            </a:pPr>
            <a:r>
              <a:rPr lang="en-US" sz="4000" dirty="0" smtClean="0">
                <a:latin typeface="Arial Black" panose="020B0A04020102020204" pitchFamily="34" charset="0"/>
              </a:rPr>
              <a:t>Finish Reading Chapter 4 (</a:t>
            </a:r>
            <a:r>
              <a:rPr lang="en-US" sz="4000" dirty="0" err="1" smtClean="0">
                <a:latin typeface="Arial Black" panose="020B0A04020102020204" pitchFamily="34" charset="0"/>
              </a:rPr>
              <a:t>Pg</a:t>
            </a:r>
            <a:r>
              <a:rPr lang="en-US" sz="4000" dirty="0" smtClean="0">
                <a:latin typeface="Arial Black" panose="020B0A04020102020204" pitchFamily="34" charset="0"/>
              </a:rPr>
              <a:t> 54)</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Answer the questions for Chapters </a:t>
            </a:r>
          </a:p>
          <a:p>
            <a:pPr marL="0" indent="0" algn="ctr">
              <a:buNone/>
            </a:pPr>
            <a:r>
              <a:rPr lang="en-US" sz="4000" dirty="0" smtClean="0">
                <a:latin typeface="Arial Black" panose="020B0A04020102020204" pitchFamily="34" charset="0"/>
              </a:rPr>
              <a:t>1-4 in the Google Classroom Document “To Kill Questions Chapters 1-5”</a:t>
            </a:r>
          </a:p>
          <a:p>
            <a:pPr marL="0" indent="0" algn="ctr">
              <a:buNone/>
            </a:pPr>
            <a:r>
              <a:rPr lang="en-US" sz="4000" dirty="0" smtClean="0">
                <a:latin typeface="Arial Black" panose="020B0A04020102020204" pitchFamily="34" charset="0"/>
              </a:rPr>
              <a:t>DUE TUESDAY 1/22</a:t>
            </a:r>
            <a:endParaRPr lang="en-US" sz="4000" dirty="0">
              <a:latin typeface="Arial Black" panose="020B0A04020102020204" pitchFamily="34" charset="0"/>
            </a:endParaRPr>
          </a:p>
          <a:p>
            <a:pPr lvl="1"/>
            <a:endParaRPr lang="en-US" sz="4800" dirty="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22424894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What did Scout find in the knot in the tree?</a:t>
            </a:r>
          </a:p>
          <a:p>
            <a:pPr marL="0" indent="0" algn="ctr">
              <a:buNone/>
            </a:pPr>
            <a:r>
              <a:rPr lang="en-US" sz="3200" dirty="0" smtClean="0">
                <a:latin typeface="Arial Black" panose="020B0A04020102020204" pitchFamily="34" charset="0"/>
              </a:rPr>
              <a:t>What did Scout and </a:t>
            </a:r>
            <a:r>
              <a:rPr lang="en-US" sz="3200" dirty="0" err="1" smtClean="0">
                <a:latin typeface="Arial Black" panose="020B0A04020102020204" pitchFamily="34" charset="0"/>
              </a:rPr>
              <a:t>Jem</a:t>
            </a:r>
            <a:r>
              <a:rPr lang="en-US" sz="3200" dirty="0" smtClean="0">
                <a:latin typeface="Arial Black" panose="020B0A04020102020204" pitchFamily="34" charset="0"/>
              </a:rPr>
              <a:t> find the second time?</a:t>
            </a:r>
          </a:p>
          <a:p>
            <a:pPr marL="0" indent="0" algn="ctr">
              <a:buNone/>
            </a:pPr>
            <a:r>
              <a:rPr lang="en-US" sz="3200" dirty="0" smtClean="0">
                <a:latin typeface="Arial Black" panose="020B0A04020102020204" pitchFamily="34" charset="0"/>
              </a:rPr>
              <a:t>Where do you think those things came from and why would they be left there?</a:t>
            </a:r>
          </a:p>
          <a:p>
            <a:pPr marL="0" indent="0" algn="ctr">
              <a:buNone/>
            </a:pPr>
            <a:endParaRPr lang="en-US" sz="3200" dirty="0" smtClean="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1/14/19</a:t>
            </a:r>
            <a:endParaRPr lang="en-US" dirty="0">
              <a:latin typeface="Arial Black" panose="020B0A04020102020204" pitchFamily="34" charset="0"/>
            </a:endParaRPr>
          </a:p>
        </p:txBody>
      </p:sp>
    </p:spTree>
    <p:extLst>
      <p:ext uri="{BB962C8B-B14F-4D97-AF65-F5344CB8AC3E}">
        <p14:creationId xmlns:p14="http://schemas.microsoft.com/office/powerpoint/2010/main" val="41278370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Discussion</a:t>
            </a:r>
          </a:p>
        </p:txBody>
      </p:sp>
      <p:sp>
        <p:nvSpPr>
          <p:cNvPr id="5" name="Content Placeholder 4"/>
          <p:cNvSpPr>
            <a:spLocks noGrp="1"/>
          </p:cNvSpPr>
          <p:nvPr>
            <p:ph idx="1"/>
          </p:nvPr>
        </p:nvSpPr>
        <p:spPr>
          <a:xfrm>
            <a:off x="838200" y="989555"/>
            <a:ext cx="10515600" cy="5187407"/>
          </a:xfrm>
        </p:spPr>
        <p:txBody>
          <a:bodyPr>
            <a:normAutofit lnSpcReduction="10000"/>
          </a:bodyPr>
          <a:lstStyle/>
          <a:p>
            <a:pPr marL="0" indent="0" algn="ctr">
              <a:buNone/>
            </a:pPr>
            <a:r>
              <a:rPr lang="en-US" dirty="0">
                <a:latin typeface="Arial Black" panose="020B0A04020102020204" pitchFamily="34" charset="0"/>
              </a:rPr>
              <a:t>I</a:t>
            </a:r>
            <a:r>
              <a:rPr lang="en-US" dirty="0" smtClean="0">
                <a:latin typeface="Arial Black" panose="020B0A04020102020204" pitchFamily="34" charset="0"/>
              </a:rPr>
              <a:t>n </a:t>
            </a:r>
            <a:r>
              <a:rPr lang="en-US" dirty="0">
                <a:latin typeface="Arial Black" panose="020B0A04020102020204" pitchFamily="34" charset="0"/>
              </a:rPr>
              <a:t>your triads, discuss the following:</a:t>
            </a:r>
          </a:p>
          <a:p>
            <a:pPr marL="0" indent="0" algn="ctr">
              <a:buNone/>
            </a:pPr>
            <a:endParaRPr lang="en-US" sz="22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At the end of Chapter 4, Scout says that there were two reasons why she wanted to stop playing “Boo Radley.”</a:t>
            </a:r>
          </a:p>
          <a:p>
            <a:pPr marL="0" indent="0" algn="ctr">
              <a:buNone/>
            </a:pPr>
            <a:r>
              <a:rPr lang="en-US" sz="3600" dirty="0" smtClean="0">
                <a:latin typeface="Arial Black" panose="020B0A04020102020204" pitchFamily="34" charset="0"/>
              </a:rPr>
              <a:t>What were they?</a:t>
            </a:r>
          </a:p>
          <a:p>
            <a:pPr marL="0" indent="0" algn="ctr">
              <a:buNone/>
            </a:pPr>
            <a:r>
              <a:rPr lang="en-US" sz="3600" dirty="0" smtClean="0">
                <a:latin typeface="Arial Black" panose="020B0A04020102020204" pitchFamily="34" charset="0"/>
              </a:rPr>
              <a:t>Which one of the two reasons would you say had more of an affect on her?</a:t>
            </a:r>
          </a:p>
          <a:p>
            <a:pPr marL="0" indent="0" algn="ctr">
              <a:buNone/>
            </a:pPr>
            <a:r>
              <a:rPr lang="en-US" sz="3600" dirty="0" smtClean="0">
                <a:latin typeface="Arial Black" panose="020B0A04020102020204" pitchFamily="34" charset="0"/>
              </a:rPr>
              <a:t>Do you think Atticus knew what they were playing?</a:t>
            </a:r>
          </a:p>
          <a:p>
            <a:pPr marL="0" indent="0" algn="ctr">
              <a:buNone/>
            </a:pPr>
            <a:endParaRPr lang="en-US" sz="2200"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1/15/19</a:t>
            </a:r>
            <a:endParaRPr lang="en-US" dirty="0">
              <a:latin typeface="Arial Black" panose="020B0A04020102020204" pitchFamily="34" charset="0"/>
            </a:endParaRPr>
          </a:p>
        </p:txBody>
      </p:sp>
    </p:spTree>
    <p:extLst>
      <p:ext uri="{BB962C8B-B14F-4D97-AF65-F5344CB8AC3E}">
        <p14:creationId xmlns:p14="http://schemas.microsoft.com/office/powerpoint/2010/main" val="915417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Writing</a:t>
            </a:r>
          </a:p>
        </p:txBody>
      </p:sp>
      <p:sp>
        <p:nvSpPr>
          <p:cNvPr id="5" name="Content Placeholder 4"/>
          <p:cNvSpPr>
            <a:spLocks noGrp="1"/>
          </p:cNvSpPr>
          <p:nvPr>
            <p:ph idx="1"/>
          </p:nvPr>
        </p:nvSpPr>
        <p:spPr>
          <a:xfrm>
            <a:off x="838200" y="989555"/>
            <a:ext cx="10515600" cy="5187407"/>
          </a:xfrm>
        </p:spPr>
        <p:txBody>
          <a:bodyPr>
            <a:normAutofit lnSpcReduction="10000"/>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600" dirty="0">
                <a:latin typeface="Arial Black" panose="020B0A04020102020204" pitchFamily="34" charset="0"/>
              </a:rPr>
              <a:t>At the end of Chapter 4, Scout says that there were two reasons why she wanted to stop playing “Boo Radley.”</a:t>
            </a:r>
          </a:p>
          <a:p>
            <a:pPr marL="0" indent="0" algn="ctr">
              <a:buNone/>
            </a:pPr>
            <a:r>
              <a:rPr lang="en-US" sz="3600" dirty="0">
                <a:latin typeface="Arial Black" panose="020B0A04020102020204" pitchFamily="34" charset="0"/>
              </a:rPr>
              <a:t>What were they?</a:t>
            </a:r>
          </a:p>
          <a:p>
            <a:pPr marL="0" indent="0" algn="ctr">
              <a:buNone/>
            </a:pPr>
            <a:r>
              <a:rPr lang="en-US" sz="3600" dirty="0">
                <a:latin typeface="Arial Black" panose="020B0A04020102020204" pitchFamily="34" charset="0"/>
              </a:rPr>
              <a:t>Which one of the two reasons would you say had more of an affect on her?</a:t>
            </a:r>
          </a:p>
          <a:p>
            <a:pPr marL="0" indent="0" algn="ctr">
              <a:buNone/>
            </a:pPr>
            <a:r>
              <a:rPr lang="en-US" sz="3600" dirty="0">
                <a:latin typeface="Arial Black" panose="020B0A04020102020204" pitchFamily="34" charset="0"/>
              </a:rPr>
              <a:t>Do you think Atticus knew what they were playing?</a:t>
            </a:r>
          </a:p>
          <a:p>
            <a:pPr marL="0" indent="0" algn="ctr">
              <a:buNone/>
            </a:pPr>
            <a:endParaRPr lang="en-US" sz="3600"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1/15/19</a:t>
            </a:r>
            <a:endParaRPr lang="en-US" dirty="0">
              <a:latin typeface="Arial Black" panose="020B0A04020102020204" pitchFamily="34" charset="0"/>
            </a:endParaRPr>
          </a:p>
        </p:txBody>
      </p:sp>
    </p:spTree>
    <p:extLst>
      <p:ext uri="{BB962C8B-B14F-4D97-AF65-F5344CB8AC3E}">
        <p14:creationId xmlns:p14="http://schemas.microsoft.com/office/powerpoint/2010/main" val="312682094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389303088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Today’s </a:t>
            </a:r>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r>
              <a:rPr lang="en-US" sz="4800" dirty="0" smtClean="0">
                <a:latin typeface="Arial Black" panose="020B0A04020102020204" pitchFamily="34" charset="0"/>
              </a:rPr>
              <a:t>Analyze </a:t>
            </a:r>
            <a:r>
              <a:rPr lang="en-US" sz="4800" dirty="0">
                <a:latin typeface="Arial Black" panose="020B0A04020102020204" pitchFamily="34" charset="0"/>
              </a:rPr>
              <a:t>fictional text and make connections to characters and plot events.</a:t>
            </a:r>
          </a:p>
          <a:p>
            <a:pPr marL="0" indent="0" algn="ctr">
              <a:buNone/>
            </a:pPr>
            <a:endParaRPr lang="en-US" sz="4800" dirty="0">
              <a:latin typeface="Arial Black" panose="020B0A04020102020204" pitchFamily="34" charset="0"/>
            </a:endParaRPr>
          </a:p>
          <a:p>
            <a:pPr marL="0" indent="0">
              <a:buNone/>
            </a:pP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35800339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114800" y="0"/>
            <a:ext cx="4343400" cy="990600"/>
          </a:xfrm>
        </p:spPr>
        <p:txBody>
          <a:bodyPr/>
          <a:lstStyle/>
          <a:p>
            <a:pPr eaLnBrk="1" hangingPunct="1">
              <a:defRPr/>
            </a:pPr>
            <a:r>
              <a:rPr lang="en-US" sz="3600" b="1" dirty="0">
                <a:latin typeface="Arial Black" panose="020B0A04020102020204" pitchFamily="34" charset="0"/>
              </a:rPr>
              <a:t>Jim Crow Guide</a:t>
            </a:r>
          </a:p>
        </p:txBody>
      </p:sp>
      <p:sp>
        <p:nvSpPr>
          <p:cNvPr id="5123" name="Rectangle 4"/>
          <p:cNvSpPr>
            <a:spLocks noGrp="1" noChangeArrowheads="1"/>
          </p:cNvSpPr>
          <p:nvPr>
            <p:ph type="body" idx="1"/>
          </p:nvPr>
        </p:nvSpPr>
        <p:spPr>
          <a:xfrm>
            <a:off x="363255" y="901874"/>
            <a:ext cx="11373633" cy="5715000"/>
          </a:xfrm>
        </p:spPr>
        <p:txBody>
          <a:bodyPr>
            <a:noAutofit/>
          </a:bodyPr>
          <a:lstStyle/>
          <a:p>
            <a:pPr marL="0" indent="0">
              <a:buNone/>
            </a:pPr>
            <a:r>
              <a:rPr lang="en-US" altLang="en-US" dirty="0">
                <a:latin typeface="Arial Black" panose="020B0A04020102020204" pitchFamily="34" charset="0"/>
                <a:cs typeface="Times New Roman" panose="02020603050405020304" pitchFamily="18" charset="0"/>
              </a:rPr>
              <a:t>1.   </a:t>
            </a:r>
            <a:r>
              <a:rPr lang="en-US" altLang="en-US" sz="2600" b="1" dirty="0">
                <a:latin typeface="Arial Black" panose="020B0A04020102020204" pitchFamily="34" charset="0"/>
                <a:cs typeface="Times New Roman" panose="02020603050405020304" pitchFamily="18" charset="0"/>
              </a:rPr>
              <a:t>A Black male could not offer his hand (to shake hands) with a White male because it   implied being socially equal. Obviously, a Black male could not offer his hand or any other part of his body to a White woman, because he risked being accused of rape.</a:t>
            </a:r>
            <a:endParaRPr lang="en-US" altLang="en-US" sz="2600" dirty="0">
              <a:latin typeface="Arial Black" panose="020B0A04020102020204" pitchFamily="34" charset="0"/>
              <a:cs typeface="Times New Roman" panose="02020603050405020304" pitchFamily="18" charset="0"/>
            </a:endParaRPr>
          </a:p>
          <a:p>
            <a:pPr marL="0" indent="0">
              <a:buNone/>
            </a:pPr>
            <a:r>
              <a:rPr lang="en-US" altLang="en-US" sz="2600" b="1" dirty="0">
                <a:latin typeface="Arial Black" panose="020B0A04020102020204" pitchFamily="34" charset="0"/>
                <a:cs typeface="Times New Roman" panose="02020603050405020304" pitchFamily="18" charset="0"/>
              </a:rPr>
              <a:t>2. Blacks and Whites were not supposed to eat together. If they did eat together, Whites were to be served first, and some sort of partition was to be placed between them. </a:t>
            </a:r>
            <a:endParaRPr lang="en-US" altLang="en-US" sz="2600" dirty="0">
              <a:latin typeface="Arial Black" panose="020B0A04020102020204" pitchFamily="34" charset="0"/>
              <a:cs typeface="Times New Roman" panose="02020603050405020304" pitchFamily="18" charset="0"/>
            </a:endParaRPr>
          </a:p>
          <a:p>
            <a:pPr marL="0" indent="0">
              <a:buNone/>
            </a:pPr>
            <a:r>
              <a:rPr lang="en-US" altLang="en-US" sz="2600" b="1" dirty="0">
                <a:latin typeface="Arial Black" panose="020B0A04020102020204" pitchFamily="34" charset="0"/>
                <a:cs typeface="Times New Roman" panose="02020603050405020304" pitchFamily="18" charset="0"/>
              </a:rPr>
              <a:t>3.</a:t>
            </a:r>
            <a:r>
              <a:rPr lang="en-US" altLang="en-US" sz="2600" dirty="0">
                <a:latin typeface="Arial Black" panose="020B0A04020102020204" pitchFamily="34" charset="0"/>
                <a:cs typeface="Times New Roman" panose="02020603050405020304" pitchFamily="18" charset="0"/>
              </a:rPr>
              <a:t>  </a:t>
            </a:r>
            <a:r>
              <a:rPr lang="en-US" altLang="en-US" sz="2600" b="1" dirty="0">
                <a:latin typeface="Arial Black" panose="020B0A04020102020204" pitchFamily="34" charset="0"/>
                <a:cs typeface="Times New Roman" panose="02020603050405020304" pitchFamily="18" charset="0"/>
              </a:rPr>
              <a:t>Under no circumstance was a Black male to offer to light the cigarette of a White female -- that gesture implied intimacy. </a:t>
            </a:r>
            <a:endParaRPr lang="en-US" altLang="en-US" sz="2600" dirty="0">
              <a:latin typeface="Arial Black" panose="020B0A04020102020204" pitchFamily="34" charset="0"/>
              <a:cs typeface="Times New Roman" panose="02020603050405020304" pitchFamily="18" charset="0"/>
            </a:endParaRPr>
          </a:p>
          <a:p>
            <a:pPr marL="0" indent="0">
              <a:buNone/>
            </a:pPr>
            <a:r>
              <a:rPr lang="en-US" altLang="en-US" sz="2600" b="1" dirty="0">
                <a:latin typeface="Arial Black" panose="020B0A04020102020204" pitchFamily="34" charset="0"/>
                <a:cs typeface="Times New Roman" panose="02020603050405020304" pitchFamily="18" charset="0"/>
              </a:rPr>
              <a:t>4.</a:t>
            </a:r>
            <a:r>
              <a:rPr lang="en-US" altLang="en-US" sz="2600" dirty="0">
                <a:latin typeface="Arial Black" panose="020B0A04020102020204" pitchFamily="34" charset="0"/>
                <a:cs typeface="Times New Roman" panose="02020603050405020304" pitchFamily="18" charset="0"/>
              </a:rPr>
              <a:t>  </a:t>
            </a:r>
            <a:r>
              <a:rPr lang="en-US" altLang="en-US" sz="2600" b="1" dirty="0">
                <a:latin typeface="Arial Black" panose="020B0A04020102020204" pitchFamily="34" charset="0"/>
                <a:cs typeface="Times New Roman" panose="02020603050405020304" pitchFamily="18" charset="0"/>
              </a:rPr>
              <a:t>Blacks were not allowed to show public affection toward one another in public, especially kissing, because it offended Whites. </a:t>
            </a:r>
            <a:endParaRPr lang="en-US" altLang="en-US" sz="2600" dirty="0">
              <a:latin typeface="Arial Black" panose="020B0A04020102020204" pitchFamily="34" charset="0"/>
              <a:cs typeface="Times New Roman" panose="02020603050405020304" pitchFamily="18" charset="0"/>
            </a:endParaRPr>
          </a:p>
        </p:txBody>
      </p:sp>
    </p:spTree>
    <p:extLst>
      <p:ext uri="{BB962C8B-B14F-4D97-AF65-F5344CB8AC3E}">
        <p14:creationId xmlns:p14="http://schemas.microsoft.com/office/powerpoint/2010/main" val="309613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As You Read…</a:t>
            </a:r>
            <a:endParaRPr lang="en-US" dirty="0">
              <a:latin typeface="Arial Black" panose="020B0A0402010202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5400" dirty="0">
                <a:latin typeface="Arial Black" panose="020B0A04020102020204" pitchFamily="34" charset="0"/>
              </a:rPr>
              <a:t>Pay attention to what Miss Maudie says about Arthur “Boo” Radley</a:t>
            </a:r>
            <a:r>
              <a:rPr lang="en-US" sz="5400" dirty="0" smtClean="0">
                <a:latin typeface="Arial Black" panose="020B0A04020102020204" pitchFamily="34" charset="0"/>
              </a:rPr>
              <a:t>.</a:t>
            </a:r>
          </a:p>
        </p:txBody>
      </p:sp>
    </p:spTree>
    <p:extLst>
      <p:ext uri="{BB962C8B-B14F-4D97-AF65-F5344CB8AC3E}">
        <p14:creationId xmlns:p14="http://schemas.microsoft.com/office/powerpoint/2010/main" val="35422420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4AC29-4097-427C-B294-D6BA092CE1AB}"/>
              </a:ext>
            </a:extLst>
          </p:cNvPr>
          <p:cNvSpPr>
            <a:spLocks noGrp="1"/>
          </p:cNvSpPr>
          <p:nvPr>
            <p:ph type="title"/>
          </p:nvPr>
        </p:nvSpPr>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a16="http://schemas.microsoft.com/office/drawing/2014/main" xmlns="" id="{F788D146-7D7D-4354-AF51-BD5ADF1936D5}"/>
              </a:ext>
            </a:extLst>
          </p:cNvPr>
          <p:cNvSpPr>
            <a:spLocks noGrp="1"/>
          </p:cNvSpPr>
          <p:nvPr>
            <p:ph idx="1"/>
          </p:nvPr>
        </p:nvSpPr>
        <p:spPr/>
        <p:txBody>
          <a:bodyPr>
            <a:normAutofit fontScale="92500" lnSpcReduction="10000"/>
          </a:bodyPr>
          <a:lstStyle/>
          <a:p>
            <a:pPr marL="0" indent="0" algn="ctr">
              <a:buNone/>
            </a:pPr>
            <a:r>
              <a:rPr lang="en-US" sz="4000" dirty="0" smtClean="0">
                <a:latin typeface="Arial Black" panose="020B0A04020102020204" pitchFamily="34" charset="0"/>
              </a:rPr>
              <a:t>Answer the questions for Chapters </a:t>
            </a:r>
          </a:p>
          <a:p>
            <a:pPr marL="0" indent="0" algn="ctr">
              <a:buNone/>
            </a:pPr>
            <a:r>
              <a:rPr lang="en-US" sz="4000" dirty="0" smtClean="0">
                <a:latin typeface="Arial Black" panose="020B0A04020102020204" pitchFamily="34" charset="0"/>
              </a:rPr>
              <a:t>1-5 in the Google Classroom Document “To Kill Questions Chapters 1-5”</a:t>
            </a:r>
          </a:p>
          <a:p>
            <a:pPr marL="0" indent="0" algn="ctr">
              <a:buNone/>
            </a:pPr>
            <a:r>
              <a:rPr lang="en-US" sz="4000" dirty="0" smtClean="0">
                <a:latin typeface="Arial Black" panose="020B0A04020102020204" pitchFamily="34" charset="0"/>
              </a:rPr>
              <a:t>DUE TUESDAY 1/22</a:t>
            </a:r>
            <a:endParaRPr lang="en-US" sz="4000" dirty="0">
              <a:latin typeface="Arial Black" panose="020B0A04020102020204" pitchFamily="34" charset="0"/>
            </a:endParaRPr>
          </a:p>
          <a:p>
            <a:pPr marL="457200" lvl="1" indent="0" algn="ctr">
              <a:buNone/>
            </a:pPr>
            <a:endParaRPr lang="en-US" sz="4800" dirty="0" smtClean="0">
              <a:latin typeface="Arial Black" panose="020B0A04020102020204" pitchFamily="34" charset="0"/>
            </a:endParaRPr>
          </a:p>
          <a:p>
            <a:pPr marL="457200" lvl="1" indent="0" algn="ctr">
              <a:buNone/>
            </a:pPr>
            <a:r>
              <a:rPr lang="en-US" sz="4800" dirty="0" smtClean="0">
                <a:latin typeface="Arial Black" panose="020B0A04020102020204" pitchFamily="34" charset="0"/>
              </a:rPr>
              <a:t>STUDY VOCABULARY! </a:t>
            </a:r>
          </a:p>
          <a:p>
            <a:pPr marL="457200" lvl="1" indent="0" algn="ctr">
              <a:buNone/>
            </a:pPr>
            <a:r>
              <a:rPr lang="en-US" sz="4800" dirty="0" smtClean="0">
                <a:latin typeface="Arial Black" panose="020B0A04020102020204" pitchFamily="34" charset="0"/>
              </a:rPr>
              <a:t>QUIZ FRIDAY!</a:t>
            </a:r>
            <a:endParaRPr lang="en-US" sz="4800" dirty="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3099099067"/>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What do you think Miss Maudie was trying to tell Scout when she mentioned the Bible and a bottle of whiskey?</a:t>
            </a:r>
          </a:p>
          <a:p>
            <a:pPr marL="0" indent="0" algn="ctr">
              <a:buNone/>
            </a:pPr>
            <a:r>
              <a:rPr lang="en-US" sz="3200" dirty="0" smtClean="0">
                <a:latin typeface="Arial Black" panose="020B0A04020102020204" pitchFamily="34" charset="0"/>
              </a:rPr>
              <a:t>What sort of man do you think Boo Radley’s father was?</a:t>
            </a:r>
          </a:p>
          <a:p>
            <a:pPr marL="0" indent="0" algn="ctr">
              <a:buNone/>
            </a:pPr>
            <a:r>
              <a:rPr lang="en-US" sz="3200" dirty="0" smtClean="0">
                <a:latin typeface="Arial Black" panose="020B0A04020102020204" pitchFamily="34" charset="0"/>
              </a:rPr>
              <a:t>How do you think that might have affected Boo?</a:t>
            </a:r>
          </a:p>
          <a:p>
            <a:pPr marL="0" indent="0" algn="ctr">
              <a:buNone/>
            </a:pPr>
            <a:endParaRPr lang="en-US" sz="3200" dirty="0" smtClean="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1/15/19</a:t>
            </a:r>
            <a:endParaRPr lang="en-US" dirty="0">
              <a:latin typeface="Arial Black" panose="020B0A04020102020204" pitchFamily="34" charset="0"/>
            </a:endParaRPr>
          </a:p>
        </p:txBody>
      </p:sp>
    </p:spTree>
    <p:extLst>
      <p:ext uri="{BB962C8B-B14F-4D97-AF65-F5344CB8AC3E}">
        <p14:creationId xmlns:p14="http://schemas.microsoft.com/office/powerpoint/2010/main" val="55720423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Discussion</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I</a:t>
            </a:r>
            <a:r>
              <a:rPr lang="en-US" dirty="0" smtClean="0">
                <a:latin typeface="Arial Black" panose="020B0A04020102020204" pitchFamily="34" charset="0"/>
              </a:rPr>
              <a:t>n </a:t>
            </a:r>
            <a:r>
              <a:rPr lang="en-US" dirty="0">
                <a:latin typeface="Arial Black" panose="020B0A04020102020204" pitchFamily="34" charset="0"/>
              </a:rPr>
              <a:t>your triads, discuss the following:</a:t>
            </a:r>
          </a:p>
          <a:p>
            <a:pPr marL="0" indent="0" algn="ctr">
              <a:buNone/>
            </a:pPr>
            <a:endParaRPr lang="en-US" sz="22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Miss Maudie says that, “Atticus Finch is the same in his house as he is on the public streets.”</a:t>
            </a:r>
          </a:p>
          <a:p>
            <a:pPr marL="0" indent="0" algn="ctr">
              <a:buNone/>
            </a:pPr>
            <a:r>
              <a:rPr lang="en-US" sz="3600" dirty="0" smtClean="0">
                <a:latin typeface="Arial Black" panose="020B0A04020102020204" pitchFamily="34" charset="0"/>
              </a:rPr>
              <a:t>What does she mean by this?</a:t>
            </a:r>
          </a:p>
          <a:p>
            <a:pPr marL="0" indent="0" algn="ctr">
              <a:buNone/>
            </a:pPr>
            <a:r>
              <a:rPr lang="en-US" sz="3600" dirty="0" smtClean="0">
                <a:latin typeface="Arial Black" panose="020B0A04020102020204" pitchFamily="34" charset="0"/>
              </a:rPr>
              <a:t>What does this tell us about the type of man Atticus is?</a:t>
            </a:r>
          </a:p>
          <a:p>
            <a:pPr marL="0" indent="0" algn="ctr">
              <a:buNone/>
            </a:pPr>
            <a:endParaRPr lang="en-US" sz="2200"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1/16/19</a:t>
            </a:r>
            <a:endParaRPr lang="en-US" dirty="0">
              <a:latin typeface="Arial Black" panose="020B0A04020102020204" pitchFamily="34" charset="0"/>
            </a:endParaRPr>
          </a:p>
        </p:txBody>
      </p:sp>
    </p:spTree>
    <p:extLst>
      <p:ext uri="{BB962C8B-B14F-4D97-AF65-F5344CB8AC3E}">
        <p14:creationId xmlns:p14="http://schemas.microsoft.com/office/powerpoint/2010/main" val="692755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Writing</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r>
              <a:rPr lang="en-US" dirty="0" smtClean="0">
                <a:latin typeface="Arial Black" panose="020B0A04020102020204" pitchFamily="34" charset="0"/>
              </a:rPr>
              <a:t>:</a:t>
            </a:r>
          </a:p>
          <a:p>
            <a:pPr marL="0" indent="0" algn="ctr">
              <a:buNone/>
            </a:pPr>
            <a:endParaRPr lang="en-US" dirty="0">
              <a:latin typeface="Arial Black" panose="020B0A04020102020204" pitchFamily="34" charset="0"/>
            </a:endParaRPr>
          </a:p>
          <a:p>
            <a:pPr marL="0" indent="0" algn="ctr">
              <a:buNone/>
            </a:pPr>
            <a:r>
              <a:rPr lang="en-US" sz="3600" dirty="0">
                <a:latin typeface="Arial Black" panose="020B0A04020102020204" pitchFamily="34" charset="0"/>
              </a:rPr>
              <a:t>Miss Maudie says that, “Atticus Finch is the same in his house as he is on the public streets.”</a:t>
            </a:r>
          </a:p>
          <a:p>
            <a:pPr marL="0" indent="0" algn="ctr">
              <a:buNone/>
            </a:pPr>
            <a:r>
              <a:rPr lang="en-US" sz="3600" dirty="0">
                <a:latin typeface="Arial Black" panose="020B0A04020102020204" pitchFamily="34" charset="0"/>
              </a:rPr>
              <a:t>What does she mean by this?</a:t>
            </a:r>
          </a:p>
          <a:p>
            <a:pPr marL="0" indent="0" algn="ctr">
              <a:buNone/>
            </a:pPr>
            <a:r>
              <a:rPr lang="en-US" sz="3600" dirty="0">
                <a:latin typeface="Arial Black" panose="020B0A04020102020204" pitchFamily="34" charset="0"/>
              </a:rPr>
              <a:t>What does this tell us about the type of man Atticus is?</a:t>
            </a:r>
          </a:p>
          <a:p>
            <a:pPr marL="0" indent="0" algn="ctr">
              <a:buNone/>
            </a:pPr>
            <a:endParaRPr lang="en-US" sz="2200" dirty="0" smtClean="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1/16/19</a:t>
            </a:r>
            <a:endParaRPr lang="en-US" dirty="0">
              <a:latin typeface="Arial Black" panose="020B0A04020102020204" pitchFamily="34" charset="0"/>
            </a:endParaRPr>
          </a:p>
        </p:txBody>
      </p:sp>
    </p:spTree>
    <p:extLst>
      <p:ext uri="{BB962C8B-B14F-4D97-AF65-F5344CB8AC3E}">
        <p14:creationId xmlns:p14="http://schemas.microsoft.com/office/powerpoint/2010/main" val="29938096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367798625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3FDABB1-3974-4A76-BCCB-4C68AC29195D}"/>
              </a:ext>
            </a:extLst>
          </p:cNvPr>
          <p:cNvSpPr>
            <a:spLocks noGrp="1"/>
          </p:cNvSpPr>
          <p:nvPr>
            <p:ph type="title"/>
          </p:nvPr>
        </p:nvSpPr>
        <p:spPr>
          <a:xfrm>
            <a:off x="838200" y="365126"/>
            <a:ext cx="10515600" cy="850064"/>
          </a:xfrm>
        </p:spPr>
        <p:txBody>
          <a:bodyPr/>
          <a:lstStyle/>
          <a:p>
            <a:pPr algn="ctr"/>
            <a:r>
              <a:rPr lang="en-US" dirty="0" smtClean="0">
                <a:latin typeface="Arial Black" panose="020B0A04020102020204" pitchFamily="34" charset="0"/>
              </a:rPr>
              <a:t>As You Read…</a:t>
            </a:r>
            <a:endParaRPr lang="en-US" dirty="0">
              <a:latin typeface="Arial Black" panose="020B0A04020102020204" pitchFamily="34" charset="0"/>
            </a:endParaRPr>
          </a:p>
        </p:txBody>
      </p:sp>
      <p:sp>
        <p:nvSpPr>
          <p:cNvPr id="3" name="Content Placeholder 2">
            <a:extLst>
              <a:ext uri="{FF2B5EF4-FFF2-40B4-BE49-F238E27FC236}">
                <a16:creationId xmlns:a16="http://schemas.microsoft.com/office/drawing/2014/main" xmlns="" id="{3AD59E01-0BE6-4099-B3B4-338C0F60FA5A}"/>
              </a:ext>
            </a:extLst>
          </p:cNvPr>
          <p:cNvSpPr>
            <a:spLocks noGrp="1"/>
          </p:cNvSpPr>
          <p:nvPr>
            <p:ph idx="1"/>
          </p:nvPr>
        </p:nvSpPr>
        <p:spPr>
          <a:xfrm>
            <a:off x="838200" y="1215190"/>
            <a:ext cx="10515600" cy="5329989"/>
          </a:xfrm>
        </p:spPr>
        <p:txBody>
          <a:bodyPr>
            <a:normAutofit/>
          </a:bodyPr>
          <a:lstStyle/>
          <a:p>
            <a:r>
              <a:rPr lang="en-US" sz="4000" dirty="0" smtClean="0">
                <a:latin typeface="Arial Black" panose="020B0A04020102020204" pitchFamily="34" charset="0"/>
              </a:rPr>
              <a:t>Pay attention to Atticus’ reaction to what Jem, Scout and Dill were doing.</a:t>
            </a:r>
          </a:p>
        </p:txBody>
      </p:sp>
    </p:spTree>
    <p:extLst>
      <p:ext uri="{BB962C8B-B14F-4D97-AF65-F5344CB8AC3E}">
        <p14:creationId xmlns:p14="http://schemas.microsoft.com/office/powerpoint/2010/main" val="252822202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4AC29-4097-427C-B294-D6BA092CE1AB}"/>
              </a:ext>
            </a:extLst>
          </p:cNvPr>
          <p:cNvSpPr>
            <a:spLocks noGrp="1"/>
          </p:cNvSpPr>
          <p:nvPr>
            <p:ph type="title"/>
          </p:nvPr>
        </p:nvSpPr>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a16="http://schemas.microsoft.com/office/drawing/2014/main" xmlns="" id="{F788D146-7D7D-4354-AF51-BD5ADF1936D5}"/>
              </a:ext>
            </a:extLst>
          </p:cNvPr>
          <p:cNvSpPr>
            <a:spLocks noGrp="1"/>
          </p:cNvSpPr>
          <p:nvPr>
            <p:ph idx="1"/>
          </p:nvPr>
        </p:nvSpPr>
        <p:spPr/>
        <p:txBody>
          <a:bodyPr>
            <a:normAutofit fontScale="92500"/>
          </a:bodyPr>
          <a:lstStyle/>
          <a:p>
            <a:pPr marL="0" indent="0" algn="ctr">
              <a:buNone/>
            </a:pPr>
            <a:r>
              <a:rPr lang="en-US" sz="4000" dirty="0" smtClean="0">
                <a:latin typeface="Arial Black" panose="020B0A04020102020204" pitchFamily="34" charset="0"/>
              </a:rPr>
              <a:t>Vocab sheets for </a:t>
            </a:r>
            <a:r>
              <a:rPr lang="en-US" sz="4000" dirty="0" err="1" smtClean="0">
                <a:latin typeface="Arial Black" panose="020B0A04020102020204" pitchFamily="34" charset="0"/>
              </a:rPr>
              <a:t>Ch</a:t>
            </a:r>
            <a:r>
              <a:rPr lang="en-US" sz="4000" dirty="0" smtClean="0">
                <a:latin typeface="Arial Black" panose="020B0A04020102020204" pitchFamily="34" charset="0"/>
              </a:rPr>
              <a:t> 1-5 DUE FRIDAY! There will be a QUIZ on vocab Friday!</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Answer the questions for Chapters </a:t>
            </a:r>
          </a:p>
          <a:p>
            <a:pPr marL="0" indent="0" algn="ctr">
              <a:buNone/>
            </a:pPr>
            <a:r>
              <a:rPr lang="en-US" sz="4000" dirty="0" smtClean="0">
                <a:latin typeface="Arial Black" panose="020B0A04020102020204" pitchFamily="34" charset="0"/>
              </a:rPr>
              <a:t>1-5 in the Google Classroom Document “To Kill Questions Chapters 1-5”</a:t>
            </a:r>
          </a:p>
          <a:p>
            <a:pPr marL="0" indent="0" algn="ctr">
              <a:buNone/>
            </a:pPr>
            <a:r>
              <a:rPr lang="en-US" sz="4000" dirty="0" smtClean="0">
                <a:latin typeface="Arial Black" panose="020B0A04020102020204" pitchFamily="34" charset="0"/>
              </a:rPr>
              <a:t>DUE TUESDAY 1/22 by 7:00 a.m.</a:t>
            </a:r>
            <a:endParaRPr lang="en-US" sz="4000" dirty="0">
              <a:latin typeface="Arial Black" panose="020B0A04020102020204" pitchFamily="34" charset="0"/>
            </a:endParaRPr>
          </a:p>
          <a:p>
            <a:pPr marL="457200" lvl="1" indent="0" algn="ctr">
              <a:buNone/>
            </a:pPr>
            <a:endParaRPr lang="en-US" sz="4800" dirty="0" smtClean="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127418509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200" dirty="0">
                <a:latin typeface="Arial Black" panose="020B0A04020102020204" pitchFamily="34" charset="0"/>
              </a:rPr>
              <a:t>How did Atticus trick Jem into admitting that they had been playing a game about Boo Radley’s life?</a:t>
            </a:r>
          </a:p>
          <a:p>
            <a:pPr marL="0" indent="0" algn="ctr">
              <a:buNone/>
            </a:pPr>
            <a:r>
              <a:rPr lang="en-US" sz="3200" dirty="0">
                <a:latin typeface="Arial Black" panose="020B0A04020102020204" pitchFamily="34" charset="0"/>
              </a:rPr>
              <a:t>Why did Jem decide that he didn’t want to be a lawyer after all?</a:t>
            </a:r>
          </a:p>
          <a:p>
            <a:pPr marL="0" indent="0" algn="ctr">
              <a:buNone/>
            </a:pPr>
            <a:endParaRPr lang="en-US" sz="3200" dirty="0">
              <a:latin typeface="Arial Black" panose="020B0A04020102020204" pitchFamily="34" charset="0"/>
            </a:endParaRPr>
          </a:p>
          <a:p>
            <a:pPr marL="0" indent="0" algn="ctr">
              <a:buNone/>
            </a:pPr>
            <a:endParaRPr lang="en-US" sz="3200" dirty="0" smtClean="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1/16/19</a:t>
            </a:r>
            <a:endParaRPr lang="en-US" dirty="0">
              <a:latin typeface="Arial Black" panose="020B0A04020102020204" pitchFamily="34" charset="0"/>
            </a:endParaRPr>
          </a:p>
        </p:txBody>
      </p:sp>
    </p:spTree>
    <p:extLst>
      <p:ext uri="{BB962C8B-B14F-4D97-AF65-F5344CB8AC3E}">
        <p14:creationId xmlns:p14="http://schemas.microsoft.com/office/powerpoint/2010/main" val="97758796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Discussion</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I</a:t>
            </a:r>
            <a:r>
              <a:rPr lang="en-US" dirty="0" smtClean="0">
                <a:latin typeface="Arial Black" panose="020B0A04020102020204" pitchFamily="34" charset="0"/>
              </a:rPr>
              <a:t>n </a:t>
            </a:r>
            <a:r>
              <a:rPr lang="en-US" dirty="0">
                <a:latin typeface="Arial Black" panose="020B0A04020102020204" pitchFamily="34" charset="0"/>
              </a:rPr>
              <a:t>your triads, discuss the following:</a:t>
            </a:r>
          </a:p>
          <a:p>
            <a:pPr marL="0" indent="0" algn="ctr">
              <a:buNone/>
            </a:pPr>
            <a:endParaRPr lang="en-US" sz="22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Based on what we know of Boo Radley, do you think he would have come out if he had gotten Jem’s note?</a:t>
            </a:r>
          </a:p>
          <a:p>
            <a:pPr marL="0" indent="0" algn="ctr">
              <a:buNone/>
            </a:pPr>
            <a:r>
              <a:rPr lang="en-US" sz="3600" dirty="0" smtClean="0">
                <a:latin typeface="Arial Black" panose="020B0A04020102020204" pitchFamily="34" charset="0"/>
              </a:rPr>
              <a:t>Why or why not?</a:t>
            </a:r>
          </a:p>
          <a:p>
            <a:pPr marL="0" indent="0" algn="ctr">
              <a:buNone/>
            </a:pPr>
            <a:endParaRPr lang="en-US" sz="2200"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1/17/19</a:t>
            </a:r>
            <a:endParaRPr lang="en-US" dirty="0">
              <a:latin typeface="Arial Black" panose="020B0A04020102020204" pitchFamily="34" charset="0"/>
            </a:endParaRPr>
          </a:p>
        </p:txBody>
      </p:sp>
    </p:spTree>
    <p:extLst>
      <p:ext uri="{BB962C8B-B14F-4D97-AF65-F5344CB8AC3E}">
        <p14:creationId xmlns:p14="http://schemas.microsoft.com/office/powerpoint/2010/main" val="400194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4114800" y="0"/>
            <a:ext cx="4343400" cy="990600"/>
          </a:xfrm>
        </p:spPr>
        <p:txBody>
          <a:bodyPr/>
          <a:lstStyle/>
          <a:p>
            <a:pPr eaLnBrk="1" hangingPunct="1">
              <a:defRPr/>
            </a:pPr>
            <a:r>
              <a:rPr lang="en-US" sz="3600" b="1" dirty="0">
                <a:latin typeface="Arial Black" panose="020B0A04020102020204" pitchFamily="34" charset="0"/>
              </a:rPr>
              <a:t>Jim Crow Guide</a:t>
            </a:r>
          </a:p>
        </p:txBody>
      </p:sp>
      <p:sp>
        <p:nvSpPr>
          <p:cNvPr id="5123" name="Rectangle 4"/>
          <p:cNvSpPr>
            <a:spLocks noGrp="1" noChangeArrowheads="1"/>
          </p:cNvSpPr>
          <p:nvPr>
            <p:ph type="body" idx="1"/>
          </p:nvPr>
        </p:nvSpPr>
        <p:spPr>
          <a:xfrm>
            <a:off x="363255" y="901874"/>
            <a:ext cx="11373633" cy="5715000"/>
          </a:xfrm>
        </p:spPr>
        <p:txBody>
          <a:bodyPr>
            <a:noAutofit/>
          </a:bodyPr>
          <a:lstStyle/>
          <a:p>
            <a:pPr marL="0" indent="0">
              <a:buNone/>
            </a:pPr>
            <a:r>
              <a:rPr lang="en-US" altLang="en-US" dirty="0">
                <a:latin typeface="Arial Black" panose="020B0A04020102020204" pitchFamily="34" charset="0"/>
              </a:rPr>
              <a:t>5.  Blacks were introduced to Whites, never Whites to Blacks. </a:t>
            </a:r>
          </a:p>
          <a:p>
            <a:pPr marL="0" indent="0">
              <a:buNone/>
            </a:pPr>
            <a:r>
              <a:rPr lang="en-US" altLang="en-US" dirty="0">
                <a:latin typeface="Arial Black" panose="020B0A04020102020204" pitchFamily="34" charset="0"/>
              </a:rPr>
              <a:t>6.  Whites did not use courtesy titles of respect when referring to Blacks, for example, Mr., Mrs., Miss., Sir, or Ma'am. Instead, Blacks were called by their first names or by “boy” or “girl” (regardless of age). Blacks had to use courtesy titles when referring to Whites, and were not allowed to call them by their first names. </a:t>
            </a:r>
          </a:p>
          <a:p>
            <a:pPr marL="0" indent="0">
              <a:buNone/>
            </a:pPr>
            <a:r>
              <a:rPr lang="en-US" altLang="en-US" dirty="0">
                <a:latin typeface="Arial Black" panose="020B0A04020102020204" pitchFamily="34" charset="0"/>
              </a:rPr>
              <a:t>7.  If a Black person rode in a car driven by a White person, the Black person sat in the back seat, or the back of a truck. </a:t>
            </a:r>
          </a:p>
          <a:p>
            <a:pPr marL="0" indent="0">
              <a:buNone/>
            </a:pPr>
            <a:r>
              <a:rPr lang="en-US" altLang="en-US" dirty="0">
                <a:latin typeface="Arial Black" panose="020B0A04020102020204" pitchFamily="34" charset="0"/>
              </a:rPr>
              <a:t>8.  White motorists had the right-of-way at all intersections. </a:t>
            </a:r>
          </a:p>
        </p:txBody>
      </p:sp>
    </p:spTree>
    <p:extLst>
      <p:ext uri="{BB962C8B-B14F-4D97-AF65-F5344CB8AC3E}">
        <p14:creationId xmlns:p14="http://schemas.microsoft.com/office/powerpoint/2010/main" val="518322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23">
                                            <p:txEl>
                                              <p:pRg st="3" end="3"/>
                                            </p:txEl>
                                          </p:spTgt>
                                        </p:tgtEl>
                                        <p:attrNameLst>
                                          <p:attrName>style.visibility</p:attrName>
                                        </p:attrNameLst>
                                      </p:cBhvr>
                                      <p:to>
                                        <p:strVal val="visible"/>
                                      </p:to>
                                    </p:set>
                                    <p:anim calcmode="lin" valueType="num">
                                      <p:cBhvr additive="base">
                                        <p:cTn id="25" dur="500" fill="hold"/>
                                        <p:tgtEl>
                                          <p:spTgt spid="512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2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Writing</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r>
              <a:rPr lang="en-US" dirty="0" smtClean="0">
                <a:latin typeface="Arial Black" panose="020B0A04020102020204" pitchFamily="34" charset="0"/>
              </a:rPr>
              <a:t>:</a:t>
            </a:r>
          </a:p>
          <a:p>
            <a:pPr marL="0" indent="0" algn="ctr">
              <a:buNone/>
            </a:pPr>
            <a:endParaRPr lang="en-US" dirty="0">
              <a:latin typeface="Arial Black" panose="020B0A04020102020204" pitchFamily="34" charset="0"/>
            </a:endParaRPr>
          </a:p>
          <a:p>
            <a:pPr marL="0" indent="0" algn="ctr">
              <a:buNone/>
            </a:pPr>
            <a:r>
              <a:rPr lang="en-US" sz="3600" dirty="0">
                <a:latin typeface="Arial Black" panose="020B0A04020102020204" pitchFamily="34" charset="0"/>
              </a:rPr>
              <a:t>Based on what we know of Boo Radley, do you think he would have come out if he had gotten Jem’s note?</a:t>
            </a:r>
          </a:p>
          <a:p>
            <a:pPr marL="0" indent="0" algn="ctr">
              <a:buNone/>
            </a:pPr>
            <a:r>
              <a:rPr lang="en-US" sz="3600" dirty="0">
                <a:latin typeface="Arial Black" panose="020B0A04020102020204" pitchFamily="34" charset="0"/>
              </a:rPr>
              <a:t>Why or why not?</a:t>
            </a:r>
          </a:p>
          <a:p>
            <a:pPr marL="0" indent="0" algn="ctr">
              <a:buNone/>
            </a:pPr>
            <a:endParaRPr lang="en-US" sz="2200" dirty="0" smtClean="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1/17/19</a:t>
            </a:r>
            <a:endParaRPr lang="en-US" dirty="0">
              <a:latin typeface="Arial Black" panose="020B0A04020102020204" pitchFamily="34" charset="0"/>
            </a:endParaRPr>
          </a:p>
        </p:txBody>
      </p:sp>
    </p:spTree>
    <p:extLst>
      <p:ext uri="{BB962C8B-B14F-4D97-AF65-F5344CB8AC3E}">
        <p14:creationId xmlns:p14="http://schemas.microsoft.com/office/powerpoint/2010/main" val="151607568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265880070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Today’s </a:t>
            </a:r>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r>
              <a:rPr lang="en-US" sz="4800" dirty="0" smtClean="0">
                <a:latin typeface="Arial Black" panose="020B0A04020102020204" pitchFamily="34" charset="0"/>
              </a:rPr>
              <a:t>Review vocabulary from Chapters 1-5</a:t>
            </a: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3208211655"/>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Vocabulary Review</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endParaRPr lang="en-US" dirty="0" smtClean="0">
              <a:latin typeface="Arial Black" panose="020B0A04020102020204" pitchFamily="34" charset="0"/>
            </a:endParaRPr>
          </a:p>
          <a:p>
            <a:pPr marL="0" indent="0" algn="ctr">
              <a:buNone/>
            </a:pPr>
            <a:endParaRPr lang="en-US" dirty="0">
              <a:latin typeface="Arial Black" panose="020B0A04020102020204" pitchFamily="34" charset="0"/>
            </a:endParaRPr>
          </a:p>
          <a:p>
            <a:pPr marL="0" indent="0" algn="ctr">
              <a:buNone/>
            </a:pPr>
            <a:r>
              <a:rPr lang="en-US" sz="4800" dirty="0" smtClean="0">
                <a:latin typeface="Arial Black" panose="020B0A04020102020204" pitchFamily="34" charset="0"/>
              </a:rPr>
              <a:t>Shall we…</a:t>
            </a:r>
          </a:p>
          <a:p>
            <a:pPr marL="0" indent="0" algn="ctr">
              <a:buNone/>
            </a:pPr>
            <a:endParaRPr lang="en-US" sz="4800" dirty="0">
              <a:latin typeface="Arial Black" panose="020B0A04020102020204" pitchFamily="34" charset="0"/>
            </a:endParaRPr>
          </a:p>
          <a:p>
            <a:pPr marL="0" indent="0" algn="ctr">
              <a:buNone/>
            </a:pPr>
            <a:r>
              <a:rPr lang="en-US" sz="4800" dirty="0" smtClean="0">
                <a:latin typeface="Arial Black" panose="020B0A04020102020204" pitchFamily="34" charset="0"/>
              </a:rPr>
              <a:t>SLAM?</a:t>
            </a:r>
            <a:endParaRPr lang="en-US" sz="4800" dirty="0">
              <a:latin typeface="Arial Black" panose="020B0A04020102020204" pitchFamily="34" charset="0"/>
            </a:endParaRPr>
          </a:p>
        </p:txBody>
      </p:sp>
    </p:spTree>
    <p:extLst>
      <p:ext uri="{BB962C8B-B14F-4D97-AF65-F5344CB8AC3E}">
        <p14:creationId xmlns:p14="http://schemas.microsoft.com/office/powerpoint/2010/main" val="110135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4AC29-4097-427C-B294-D6BA092CE1AB}"/>
              </a:ext>
            </a:extLst>
          </p:cNvPr>
          <p:cNvSpPr>
            <a:spLocks noGrp="1"/>
          </p:cNvSpPr>
          <p:nvPr>
            <p:ph type="title"/>
          </p:nvPr>
        </p:nvSpPr>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a16="http://schemas.microsoft.com/office/drawing/2014/main" xmlns="" id="{F788D146-7D7D-4354-AF51-BD5ADF1936D5}"/>
              </a:ext>
            </a:extLst>
          </p:cNvPr>
          <p:cNvSpPr>
            <a:spLocks noGrp="1"/>
          </p:cNvSpPr>
          <p:nvPr>
            <p:ph idx="1"/>
          </p:nvPr>
        </p:nvSpPr>
        <p:spPr/>
        <p:txBody>
          <a:bodyPr>
            <a:normAutofit fontScale="92500" lnSpcReduction="10000"/>
          </a:bodyPr>
          <a:lstStyle/>
          <a:p>
            <a:pPr marL="0" indent="0" algn="ctr">
              <a:buNone/>
            </a:pPr>
            <a:r>
              <a:rPr lang="en-US" sz="4000" dirty="0" smtClean="0">
                <a:latin typeface="Arial Black" panose="020B0A04020102020204" pitchFamily="34" charset="0"/>
              </a:rPr>
              <a:t>Vocab sheets for </a:t>
            </a:r>
            <a:r>
              <a:rPr lang="en-US" sz="4000" dirty="0" err="1" smtClean="0">
                <a:latin typeface="Arial Black" panose="020B0A04020102020204" pitchFamily="34" charset="0"/>
              </a:rPr>
              <a:t>Ch</a:t>
            </a:r>
            <a:r>
              <a:rPr lang="en-US" sz="4000" dirty="0" smtClean="0">
                <a:latin typeface="Arial Black" panose="020B0A04020102020204" pitchFamily="34" charset="0"/>
              </a:rPr>
              <a:t> 1-5 DUE TOMORROW! </a:t>
            </a:r>
          </a:p>
          <a:p>
            <a:pPr marL="0" indent="0" algn="ctr">
              <a:buNone/>
            </a:pPr>
            <a:r>
              <a:rPr lang="en-US" sz="4000" dirty="0" smtClean="0">
                <a:latin typeface="Arial Black" panose="020B0A04020102020204" pitchFamily="34" charset="0"/>
              </a:rPr>
              <a:t>There will be a QUIZ on vocab Friday!</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Answer the questions for Chapters </a:t>
            </a:r>
          </a:p>
          <a:p>
            <a:pPr marL="0" indent="0" algn="ctr">
              <a:buNone/>
            </a:pPr>
            <a:r>
              <a:rPr lang="en-US" sz="4000" dirty="0" smtClean="0">
                <a:latin typeface="Arial Black" panose="020B0A04020102020204" pitchFamily="34" charset="0"/>
              </a:rPr>
              <a:t>1-5 in the Google Classroom Document “To Kill Questions Chapters 1-5”</a:t>
            </a:r>
          </a:p>
          <a:p>
            <a:pPr marL="0" indent="0" algn="ctr">
              <a:buNone/>
            </a:pPr>
            <a:r>
              <a:rPr lang="en-US" sz="4000" dirty="0" smtClean="0">
                <a:latin typeface="Arial Black" panose="020B0A04020102020204" pitchFamily="34" charset="0"/>
              </a:rPr>
              <a:t>DUE TUESDAY 1/22 by 7:00 a.m.</a:t>
            </a:r>
            <a:endParaRPr lang="en-US" sz="4000" dirty="0">
              <a:latin typeface="Arial Black" panose="020B0A04020102020204" pitchFamily="34" charset="0"/>
            </a:endParaRPr>
          </a:p>
          <a:p>
            <a:pPr marL="457200" lvl="1" indent="0" algn="ctr">
              <a:buNone/>
            </a:pPr>
            <a:endParaRPr lang="en-US" sz="4800" dirty="0" smtClean="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233605856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Predict:</a:t>
            </a:r>
          </a:p>
          <a:p>
            <a:pPr marL="0" indent="0" algn="ctr">
              <a:buNone/>
            </a:pPr>
            <a:r>
              <a:rPr lang="en-US" sz="3200" dirty="0" smtClean="0">
                <a:latin typeface="Arial Black" panose="020B0A04020102020204" pitchFamily="34" charset="0"/>
              </a:rPr>
              <a:t>Do you think Jem, Scout, and Dill will ever actually get to meet Boo Radley?</a:t>
            </a:r>
          </a:p>
          <a:p>
            <a:pPr marL="0" indent="0" algn="ctr">
              <a:buNone/>
            </a:pPr>
            <a:r>
              <a:rPr lang="en-US" sz="3200" dirty="0" smtClean="0">
                <a:latin typeface="Arial Black" panose="020B0A04020102020204" pitchFamily="34" charset="0"/>
              </a:rPr>
              <a:t>What do you think that meeting would be like if they did?</a:t>
            </a:r>
            <a:endParaRPr lang="en-US" sz="3200" dirty="0">
              <a:latin typeface="Arial Black" panose="020B0A04020102020204" pitchFamily="34" charset="0"/>
            </a:endParaRPr>
          </a:p>
          <a:p>
            <a:pPr marL="0" indent="0" algn="ctr">
              <a:buNone/>
            </a:pPr>
            <a:endParaRPr lang="en-US" sz="3200" dirty="0">
              <a:latin typeface="Arial Black" panose="020B0A04020102020204" pitchFamily="34" charset="0"/>
            </a:endParaRPr>
          </a:p>
          <a:p>
            <a:pPr marL="0" indent="0" algn="ctr">
              <a:buNone/>
            </a:pPr>
            <a:endParaRPr lang="en-US" sz="3200" dirty="0" smtClean="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1/17/19</a:t>
            </a:r>
            <a:endParaRPr lang="en-US" dirty="0">
              <a:latin typeface="Arial Black" panose="020B0A04020102020204" pitchFamily="34" charset="0"/>
            </a:endParaRPr>
          </a:p>
        </p:txBody>
      </p:sp>
    </p:spTree>
    <p:extLst>
      <p:ext uri="{BB962C8B-B14F-4D97-AF65-F5344CB8AC3E}">
        <p14:creationId xmlns:p14="http://schemas.microsoft.com/office/powerpoint/2010/main" val="293243307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2726" y="2522404"/>
            <a:ext cx="10515600" cy="812322"/>
          </a:xfrm>
        </p:spPr>
        <p:txBody>
          <a:bodyPr>
            <a:normAutofit fontScale="90000"/>
          </a:bodyPr>
          <a:lstStyle/>
          <a:p>
            <a:pPr algn="ctr"/>
            <a:r>
              <a:rPr lang="en-US" b="1" dirty="0" smtClean="0">
                <a:latin typeface="Arial Black" panose="020B0A04020102020204" pitchFamily="34" charset="0"/>
              </a:rPr>
              <a:t>No Start-Up Today</a:t>
            </a:r>
            <a:br>
              <a:rPr lang="en-US" b="1" dirty="0" smtClean="0">
                <a:latin typeface="Arial Black" panose="020B0A04020102020204" pitchFamily="34" charset="0"/>
              </a:rPr>
            </a:br>
            <a:r>
              <a:rPr lang="en-US" b="1" dirty="0">
                <a:latin typeface="Arial Black" panose="020B0A04020102020204" pitchFamily="34" charset="0"/>
              </a:rPr>
              <a:t/>
            </a:r>
            <a:br>
              <a:rPr lang="en-US" b="1" dirty="0">
                <a:latin typeface="Arial Black" panose="020B0A04020102020204" pitchFamily="34" charset="0"/>
              </a:rPr>
            </a:br>
            <a:r>
              <a:rPr lang="en-US" b="1" dirty="0" smtClean="0">
                <a:latin typeface="Arial Black" panose="020B0A04020102020204" pitchFamily="34" charset="0"/>
              </a:rPr>
              <a:t/>
            </a:r>
            <a:br>
              <a:rPr lang="en-US" b="1" dirty="0" smtClean="0">
                <a:latin typeface="Arial Black" panose="020B0A04020102020204" pitchFamily="34" charset="0"/>
              </a:rPr>
            </a:br>
            <a:r>
              <a:rPr lang="en-US" b="1" dirty="0" smtClean="0">
                <a:latin typeface="Arial Black" panose="020B0A04020102020204" pitchFamily="34" charset="0"/>
              </a:rPr>
              <a:t>It is a QUIZ DAY!</a:t>
            </a:r>
            <a:endParaRPr lang="en-US" b="1"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1/18/19</a:t>
            </a:r>
            <a:endParaRPr lang="en-US" dirty="0">
              <a:latin typeface="Arial Black" panose="020B0A04020102020204" pitchFamily="34" charset="0"/>
            </a:endParaRPr>
          </a:p>
        </p:txBody>
      </p:sp>
    </p:spTree>
    <p:extLst>
      <p:ext uri="{BB962C8B-B14F-4D97-AF65-F5344CB8AC3E}">
        <p14:creationId xmlns:p14="http://schemas.microsoft.com/office/powerpoint/2010/main" val="341972254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Today’s </a:t>
            </a:r>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r>
              <a:rPr lang="en-US" sz="4800" dirty="0" smtClean="0">
                <a:latin typeface="Arial Black" panose="020B0A04020102020204" pitchFamily="34" charset="0"/>
              </a:rPr>
              <a:t>Review vocabulary from Chapters 1-5</a:t>
            </a:r>
          </a:p>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Analyze </a:t>
            </a:r>
            <a:r>
              <a:rPr lang="en-US" sz="4800" dirty="0">
                <a:latin typeface="Arial Black" panose="020B0A04020102020204" pitchFamily="34" charset="0"/>
              </a:rPr>
              <a:t>fictional text and make connections to characters and plot events.</a:t>
            </a:r>
          </a:p>
          <a:p>
            <a:pPr marL="0" indent="0" algn="ctr">
              <a:buNone/>
            </a:pPr>
            <a:endParaRPr lang="en-US" sz="4800" dirty="0">
              <a:latin typeface="Arial Black" panose="020B0A04020102020204" pitchFamily="34" charset="0"/>
            </a:endParaRPr>
          </a:p>
          <a:p>
            <a:pPr marL="0" indent="0">
              <a:buNone/>
            </a:pP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17124664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6026" y="423032"/>
            <a:ext cx="10515600" cy="5907505"/>
          </a:xfrm>
        </p:spPr>
        <p:txBody>
          <a:bodyPr>
            <a:noAutofit/>
          </a:bodyPr>
          <a:lstStyle/>
          <a:p>
            <a:pPr algn="ctr"/>
            <a:r>
              <a:rPr lang="en-US" sz="6000" b="1" dirty="0" smtClean="0">
                <a:latin typeface="Arial Black" panose="020B0A04020102020204" pitchFamily="34" charset="0"/>
              </a:rPr>
              <a:t>NO Exit Ticket</a:t>
            </a:r>
            <a:br>
              <a:rPr lang="en-US" sz="6000" b="1" dirty="0" smtClean="0">
                <a:latin typeface="Arial Black" panose="020B0A04020102020204" pitchFamily="34" charset="0"/>
              </a:rPr>
            </a:br>
            <a:r>
              <a:rPr lang="en-US" sz="6000" b="1" dirty="0" smtClean="0">
                <a:latin typeface="Arial Black" panose="020B0A04020102020204" pitchFamily="34" charset="0"/>
              </a:rPr>
              <a:t>Today</a:t>
            </a:r>
            <a:br>
              <a:rPr lang="en-US" sz="6000" b="1" dirty="0" smtClean="0">
                <a:latin typeface="Arial Black" panose="020B0A04020102020204" pitchFamily="34" charset="0"/>
              </a:rPr>
            </a:br>
            <a:r>
              <a:rPr lang="en-US" sz="2000" b="1" dirty="0" smtClean="0">
                <a:latin typeface="Arial Black" panose="020B0A04020102020204" pitchFamily="34" charset="0"/>
              </a:rPr>
              <a:t/>
            </a:r>
            <a:br>
              <a:rPr lang="en-US" sz="2000" b="1" dirty="0" smtClean="0">
                <a:latin typeface="Arial Black" panose="020B0A04020102020204" pitchFamily="34" charset="0"/>
              </a:rPr>
            </a:br>
            <a:r>
              <a:rPr lang="en-US" sz="4000" b="1" dirty="0" smtClean="0">
                <a:latin typeface="Arial Black" panose="020B0A04020102020204" pitchFamily="34" charset="0"/>
              </a:rPr>
              <a:t>When you are finished with your </a:t>
            </a:r>
            <a:r>
              <a:rPr lang="en-US" sz="4000" b="1" dirty="0" err="1" smtClean="0">
                <a:latin typeface="Arial Black" panose="020B0A04020102020204" pitchFamily="34" charset="0"/>
              </a:rPr>
              <a:t>quizZES</a:t>
            </a:r>
            <a:r>
              <a:rPr lang="en-US" sz="4000" b="1" dirty="0" smtClean="0">
                <a:latin typeface="Arial Black" panose="020B0A04020102020204" pitchFamily="34" charset="0"/>
              </a:rPr>
              <a:t>, work on your questions for Chapters 1-5. </a:t>
            </a:r>
            <a:br>
              <a:rPr lang="en-US" sz="4000" b="1" dirty="0" smtClean="0">
                <a:latin typeface="Arial Black" panose="020B0A04020102020204" pitchFamily="34" charset="0"/>
              </a:rPr>
            </a:br>
            <a:r>
              <a:rPr lang="en-US" sz="4000" b="1" dirty="0">
                <a:latin typeface="Arial Black" panose="020B0A04020102020204" pitchFamily="34" charset="0"/>
              </a:rPr>
              <a:t/>
            </a:r>
            <a:br>
              <a:rPr lang="en-US" sz="4000" b="1" dirty="0">
                <a:latin typeface="Arial Black" panose="020B0A04020102020204" pitchFamily="34" charset="0"/>
              </a:rPr>
            </a:br>
            <a:r>
              <a:rPr lang="en-US" sz="4000" b="1" dirty="0" smtClean="0">
                <a:latin typeface="Arial Black" panose="020B0A04020102020204" pitchFamily="34" charset="0"/>
              </a:rPr>
              <a:t>They are DUE TUESDAY by 7:00 a.m.</a:t>
            </a:r>
            <a:br>
              <a:rPr lang="en-US" sz="4000" b="1" dirty="0" smtClean="0">
                <a:latin typeface="Arial Black" panose="020B0A04020102020204" pitchFamily="34" charset="0"/>
              </a:rPr>
            </a:br>
            <a:r>
              <a:rPr lang="en-US" sz="4000" b="1" dirty="0">
                <a:latin typeface="Arial Black" panose="020B0A04020102020204" pitchFamily="34" charset="0"/>
              </a:rPr>
              <a:t/>
            </a:r>
            <a:br>
              <a:rPr lang="en-US" sz="4000" b="1" dirty="0">
                <a:latin typeface="Arial Black" panose="020B0A04020102020204" pitchFamily="34" charset="0"/>
              </a:rPr>
            </a:br>
            <a:r>
              <a:rPr lang="en-US" sz="4000" b="1" dirty="0" smtClean="0">
                <a:latin typeface="Arial Black" panose="020B0A04020102020204" pitchFamily="34" charset="0"/>
              </a:rPr>
              <a:t>Vocabulary for Chapters 6-10 is already in Google Classroom.</a:t>
            </a:r>
            <a:endParaRPr lang="en-US" sz="6000" b="1"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1/18/19</a:t>
            </a:r>
            <a:endParaRPr lang="en-US" dirty="0">
              <a:latin typeface="Arial Black" panose="020B0A04020102020204" pitchFamily="34" charset="0"/>
            </a:endParaRPr>
          </a:p>
        </p:txBody>
      </p:sp>
    </p:spTree>
    <p:extLst>
      <p:ext uri="{BB962C8B-B14F-4D97-AF65-F5344CB8AC3E}">
        <p14:creationId xmlns:p14="http://schemas.microsoft.com/office/powerpoint/2010/main" val="239891722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Discussion</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I</a:t>
            </a:r>
            <a:r>
              <a:rPr lang="en-US" dirty="0" smtClean="0">
                <a:latin typeface="Arial Black" panose="020B0A04020102020204" pitchFamily="34" charset="0"/>
              </a:rPr>
              <a:t>n </a:t>
            </a:r>
            <a:r>
              <a:rPr lang="en-US" dirty="0">
                <a:latin typeface="Arial Black" panose="020B0A04020102020204" pitchFamily="34" charset="0"/>
              </a:rPr>
              <a:t>your triads, discuss the following:</a:t>
            </a:r>
          </a:p>
          <a:p>
            <a:pPr marL="0" indent="0" algn="ctr">
              <a:buNone/>
            </a:pPr>
            <a:endParaRPr lang="en-US" sz="22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Choose any one of the characters we have met in the book so far:</a:t>
            </a:r>
          </a:p>
          <a:p>
            <a:pPr marL="0" indent="0" algn="ctr">
              <a:buNone/>
            </a:pPr>
            <a:r>
              <a:rPr lang="en-US" sz="3600" dirty="0" smtClean="0">
                <a:latin typeface="Arial Black" panose="020B0A04020102020204" pitchFamily="34" charset="0"/>
              </a:rPr>
              <a:t>Describe that character to your group. </a:t>
            </a:r>
          </a:p>
          <a:p>
            <a:pPr marL="0" indent="0" algn="ctr">
              <a:buNone/>
            </a:pPr>
            <a:r>
              <a:rPr lang="en-US" sz="3600" dirty="0" smtClean="0">
                <a:latin typeface="Arial Black" panose="020B0A04020102020204" pitchFamily="34" charset="0"/>
              </a:rPr>
              <a:t>Focus on what we know about their PERSONALITY and CHARACTER</a:t>
            </a:r>
          </a:p>
          <a:p>
            <a:pPr marL="0" indent="0" algn="ctr">
              <a:buNone/>
            </a:pPr>
            <a:r>
              <a:rPr lang="en-US" sz="3600" dirty="0" smtClean="0">
                <a:latin typeface="Arial Black" panose="020B0A04020102020204" pitchFamily="34" charset="0"/>
              </a:rPr>
              <a:t>(NOT PHYSICAL DESCRIPTION)</a:t>
            </a:r>
            <a:endParaRPr lang="en-US" sz="3600" dirty="0">
              <a:latin typeface="Arial Black" panose="020B0A04020102020204" pitchFamily="34" charset="0"/>
            </a:endParaRPr>
          </a:p>
          <a:p>
            <a:pPr marL="0" indent="0" algn="ctr">
              <a:buNone/>
            </a:pPr>
            <a:endParaRPr lang="en-US" sz="2200"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1/22/19</a:t>
            </a:r>
            <a:endParaRPr lang="en-US" dirty="0">
              <a:latin typeface="Arial Black" panose="020B0A04020102020204" pitchFamily="34" charset="0"/>
            </a:endParaRPr>
          </a:p>
        </p:txBody>
      </p:sp>
    </p:spTree>
    <p:extLst>
      <p:ext uri="{BB962C8B-B14F-4D97-AF65-F5344CB8AC3E}">
        <p14:creationId xmlns:p14="http://schemas.microsoft.com/office/powerpoint/2010/main" val="132251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2" name="Picture 4" descr="TMB sign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609600"/>
            <a:ext cx="4343400" cy="136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descr="TMB sign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693988"/>
            <a:ext cx="4572000" cy="1344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4" name="Picture 6" descr="TMB sig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38800" y="4724400"/>
            <a:ext cx="45720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66624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2" presetClass="entr" presetSubtype="4"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 calcmode="lin" valueType="num">
                                      <p:cBhvr additive="base">
                                        <p:cTn id="7" dur="500" fill="hold"/>
                                        <p:tgtEl>
                                          <p:spTgt spid="43012"/>
                                        </p:tgtEl>
                                        <p:attrNameLst>
                                          <p:attrName>ppt_x</p:attrName>
                                        </p:attrNameLst>
                                      </p:cBhvr>
                                      <p:tavLst>
                                        <p:tav tm="0">
                                          <p:val>
                                            <p:strVal val="#ppt_x"/>
                                          </p:val>
                                        </p:tav>
                                        <p:tav tm="100000">
                                          <p:val>
                                            <p:strVal val="#ppt_x"/>
                                          </p:val>
                                        </p:tav>
                                      </p:tavLst>
                                    </p:anim>
                                    <p:anim calcmode="lin" valueType="num">
                                      <p:cBhvr additive="base">
                                        <p:cTn id="8" dur="500" fill="hold"/>
                                        <p:tgtEl>
                                          <p:spTgt spid="430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nodeType="afterGroup">
                            <p:stCondLst>
                              <p:cond delay="0"/>
                            </p:stCondLst>
                            <p:childTnLst>
                              <p:par>
                                <p:cTn id="11" presetID="2" presetClass="entr" presetSubtype="4" fill="hold" nodeType="clickEffect">
                                  <p:stCondLst>
                                    <p:cond delay="0"/>
                                  </p:stCondLst>
                                  <p:childTnLst>
                                    <p:set>
                                      <p:cBhvr>
                                        <p:cTn id="12" dur="1" fill="hold">
                                          <p:stCondLst>
                                            <p:cond delay="0"/>
                                          </p:stCondLst>
                                        </p:cTn>
                                        <p:tgtEl>
                                          <p:spTgt spid="43013"/>
                                        </p:tgtEl>
                                        <p:attrNameLst>
                                          <p:attrName>style.visibility</p:attrName>
                                        </p:attrNameLst>
                                      </p:cBhvr>
                                      <p:to>
                                        <p:strVal val="visible"/>
                                      </p:to>
                                    </p:set>
                                    <p:anim calcmode="lin" valueType="num">
                                      <p:cBhvr additive="base">
                                        <p:cTn id="13" dur="500" fill="hold"/>
                                        <p:tgtEl>
                                          <p:spTgt spid="43013"/>
                                        </p:tgtEl>
                                        <p:attrNameLst>
                                          <p:attrName>ppt_x</p:attrName>
                                        </p:attrNameLst>
                                      </p:cBhvr>
                                      <p:tavLst>
                                        <p:tav tm="0">
                                          <p:val>
                                            <p:strVal val="#ppt_x"/>
                                          </p:val>
                                        </p:tav>
                                        <p:tav tm="100000">
                                          <p:val>
                                            <p:strVal val="#ppt_x"/>
                                          </p:val>
                                        </p:tav>
                                      </p:tavLst>
                                    </p:anim>
                                    <p:anim calcmode="lin" valueType="num">
                                      <p:cBhvr additive="base">
                                        <p:cTn id="14" dur="500" fill="hold"/>
                                        <p:tgtEl>
                                          <p:spTgt spid="430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3014"/>
                                        </p:tgtEl>
                                        <p:attrNameLst>
                                          <p:attrName>style.visibility</p:attrName>
                                        </p:attrNameLst>
                                      </p:cBhvr>
                                      <p:to>
                                        <p:strVal val="visible"/>
                                      </p:to>
                                    </p:set>
                                    <p:anim calcmode="lin" valueType="num">
                                      <p:cBhvr additive="base">
                                        <p:cTn id="19" dur="500" fill="hold"/>
                                        <p:tgtEl>
                                          <p:spTgt spid="43014"/>
                                        </p:tgtEl>
                                        <p:attrNameLst>
                                          <p:attrName>ppt_x</p:attrName>
                                        </p:attrNameLst>
                                      </p:cBhvr>
                                      <p:tavLst>
                                        <p:tav tm="0">
                                          <p:val>
                                            <p:strVal val="#ppt_x"/>
                                          </p:val>
                                        </p:tav>
                                        <p:tav tm="100000">
                                          <p:val>
                                            <p:strVal val="#ppt_x"/>
                                          </p:val>
                                        </p:tav>
                                      </p:tavLst>
                                    </p:anim>
                                    <p:anim calcmode="lin" valueType="num">
                                      <p:cBhvr additive="base">
                                        <p:cTn id="20" dur="500" fill="hold"/>
                                        <p:tgtEl>
                                          <p:spTgt spid="430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Writing</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600" dirty="0">
                <a:latin typeface="Arial Black" panose="020B0A04020102020204" pitchFamily="34" charset="0"/>
              </a:rPr>
              <a:t>Choose any one of the characters we have met in the book so far:</a:t>
            </a:r>
          </a:p>
          <a:p>
            <a:pPr marL="0" indent="0" algn="ctr">
              <a:buNone/>
            </a:pPr>
            <a:r>
              <a:rPr lang="en-US" sz="3600" dirty="0">
                <a:latin typeface="Arial Black" panose="020B0A04020102020204" pitchFamily="34" charset="0"/>
              </a:rPr>
              <a:t>Describe that character. </a:t>
            </a:r>
          </a:p>
          <a:p>
            <a:pPr marL="0" indent="0" algn="ctr">
              <a:buNone/>
            </a:pPr>
            <a:r>
              <a:rPr lang="en-US" sz="3600" dirty="0">
                <a:latin typeface="Arial Black" panose="020B0A04020102020204" pitchFamily="34" charset="0"/>
              </a:rPr>
              <a:t>Focus on what we know about their PERSONALITY and CHARACTER</a:t>
            </a:r>
          </a:p>
          <a:p>
            <a:pPr marL="0" indent="0" algn="ctr">
              <a:buNone/>
            </a:pPr>
            <a:r>
              <a:rPr lang="en-US" sz="3600" dirty="0">
                <a:latin typeface="Arial Black" panose="020B0A04020102020204" pitchFamily="34" charset="0"/>
              </a:rPr>
              <a:t>(NOT PHYSICAL DESCRIPTION)</a:t>
            </a:r>
          </a:p>
          <a:p>
            <a:pPr marL="0" indent="0" algn="ctr">
              <a:buNone/>
            </a:pPr>
            <a:endParaRPr lang="en-US" sz="3600"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1/22/19</a:t>
            </a:r>
            <a:endParaRPr lang="en-US" dirty="0">
              <a:latin typeface="Arial Black" panose="020B0A04020102020204" pitchFamily="34" charset="0"/>
            </a:endParaRPr>
          </a:p>
        </p:txBody>
      </p:sp>
    </p:spTree>
    <p:extLst>
      <p:ext uri="{BB962C8B-B14F-4D97-AF65-F5344CB8AC3E}">
        <p14:creationId xmlns:p14="http://schemas.microsoft.com/office/powerpoint/2010/main" val="97723140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141019087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Today’s </a:t>
            </a:r>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r>
              <a:rPr lang="en-US" sz="4800" dirty="0">
                <a:latin typeface="Arial Black" panose="020B0A04020102020204" pitchFamily="34" charset="0"/>
              </a:rPr>
              <a:t>Analyze fictional text and make connections to characters and plot events.</a:t>
            </a:r>
          </a:p>
          <a:p>
            <a:pPr marL="0" indent="0" algn="ctr">
              <a:buNone/>
            </a:pPr>
            <a:endParaRPr lang="en-US" sz="4800" dirty="0">
              <a:latin typeface="Arial Black" panose="020B0A04020102020204" pitchFamily="34" charset="0"/>
            </a:endParaRPr>
          </a:p>
          <a:p>
            <a:pPr marL="0" indent="0">
              <a:buNone/>
            </a:pP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273673531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4AC29-4097-427C-B294-D6BA092CE1AB}"/>
              </a:ext>
            </a:extLst>
          </p:cNvPr>
          <p:cNvSpPr>
            <a:spLocks noGrp="1"/>
          </p:cNvSpPr>
          <p:nvPr>
            <p:ph type="title"/>
          </p:nvPr>
        </p:nvSpPr>
        <p:spPr>
          <a:xfrm>
            <a:off x="838200" y="365125"/>
            <a:ext cx="10515600" cy="898191"/>
          </a:xfrm>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a16="http://schemas.microsoft.com/office/drawing/2014/main" xmlns="" id="{F788D146-7D7D-4354-AF51-BD5ADF1936D5}"/>
              </a:ext>
            </a:extLst>
          </p:cNvPr>
          <p:cNvSpPr>
            <a:spLocks noGrp="1"/>
          </p:cNvSpPr>
          <p:nvPr>
            <p:ph idx="1"/>
          </p:nvPr>
        </p:nvSpPr>
        <p:spPr>
          <a:xfrm>
            <a:off x="838200" y="1263316"/>
            <a:ext cx="10515600" cy="4913647"/>
          </a:xfrm>
        </p:spPr>
        <p:txBody>
          <a:bodyPr>
            <a:normAutofit fontScale="85000" lnSpcReduction="20000"/>
          </a:bodyPr>
          <a:lstStyle/>
          <a:p>
            <a:pPr marL="0" indent="0" algn="ctr">
              <a:buNone/>
            </a:pPr>
            <a:r>
              <a:rPr lang="en-US" sz="4000" dirty="0" smtClean="0">
                <a:latin typeface="Arial Black" panose="020B0A04020102020204" pitchFamily="34" charset="0"/>
              </a:rPr>
              <a:t>READ CHAPTER 7</a:t>
            </a:r>
          </a:p>
          <a:p>
            <a:pPr marL="0" indent="0" algn="ctr">
              <a:buNone/>
            </a:pPr>
            <a:endParaRPr lang="en-US" sz="4000" dirty="0" smtClean="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CH 6-10 Vocabulary – DUE FRIDAY</a:t>
            </a: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Work on the questions for Chapter </a:t>
            </a:r>
          </a:p>
          <a:p>
            <a:pPr marL="0" indent="0" algn="ctr">
              <a:buNone/>
            </a:pPr>
            <a:r>
              <a:rPr lang="en-US" sz="4000" dirty="0" smtClean="0">
                <a:latin typeface="Arial Black" panose="020B0A04020102020204" pitchFamily="34" charset="0"/>
              </a:rPr>
              <a:t>6-7 in the Google Classroom Document “To Kill Questions Chapters 6-10”</a:t>
            </a:r>
          </a:p>
          <a:p>
            <a:pPr marL="0" indent="0" algn="ctr">
              <a:buNone/>
            </a:pPr>
            <a:r>
              <a:rPr lang="en-US" sz="4000" dirty="0" smtClean="0">
                <a:latin typeface="Arial Black" panose="020B0A04020102020204" pitchFamily="34" charset="0"/>
              </a:rPr>
              <a:t>DUE MONDAY 1/28</a:t>
            </a:r>
            <a:endParaRPr lang="en-US" sz="4000" dirty="0">
              <a:latin typeface="Arial Black" panose="020B0A04020102020204" pitchFamily="34" charset="0"/>
            </a:endParaRPr>
          </a:p>
          <a:p>
            <a:pPr lvl="1"/>
            <a:endParaRPr lang="en-US" sz="4800" dirty="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229850614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What did Dill see when he looked in the Radley’s window?</a:t>
            </a:r>
          </a:p>
          <a:p>
            <a:pPr marL="0" indent="0" algn="ctr">
              <a:buNone/>
            </a:pPr>
            <a:r>
              <a:rPr lang="en-US" sz="3200" dirty="0" smtClean="0">
                <a:latin typeface="Arial Black" panose="020B0A04020102020204" pitchFamily="34" charset="0"/>
              </a:rPr>
              <a:t>What did Scout see that caused them to run away?</a:t>
            </a:r>
          </a:p>
          <a:p>
            <a:pPr marL="0" indent="0" algn="ctr">
              <a:buNone/>
            </a:pPr>
            <a:r>
              <a:rPr lang="en-US" sz="3200" dirty="0" smtClean="0">
                <a:latin typeface="Arial Black" panose="020B0A04020102020204" pitchFamily="34" charset="0"/>
              </a:rPr>
              <a:t>What happened to Jem during their escape?</a:t>
            </a: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1/22/19</a:t>
            </a:r>
            <a:endParaRPr lang="en-US" dirty="0">
              <a:latin typeface="Arial Black" panose="020B0A04020102020204" pitchFamily="34" charset="0"/>
            </a:endParaRPr>
          </a:p>
        </p:txBody>
      </p:sp>
    </p:spTree>
    <p:extLst>
      <p:ext uri="{BB962C8B-B14F-4D97-AF65-F5344CB8AC3E}">
        <p14:creationId xmlns:p14="http://schemas.microsoft.com/office/powerpoint/2010/main" val="324357583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Discussion</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I</a:t>
            </a:r>
            <a:r>
              <a:rPr lang="en-US" dirty="0" smtClean="0">
                <a:latin typeface="Arial Black" panose="020B0A04020102020204" pitchFamily="34" charset="0"/>
              </a:rPr>
              <a:t>n </a:t>
            </a:r>
            <a:r>
              <a:rPr lang="en-US" dirty="0">
                <a:latin typeface="Arial Black" panose="020B0A04020102020204" pitchFamily="34" charset="0"/>
              </a:rPr>
              <a:t>your triads, discuss the following:</a:t>
            </a:r>
          </a:p>
          <a:p>
            <a:pPr marL="0" indent="0" algn="ctr">
              <a:buNone/>
            </a:pPr>
            <a:endParaRPr lang="en-US" sz="22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What were some (name at least 2) of the things Jem and Scout found in the tree in Chapter 7?</a:t>
            </a:r>
          </a:p>
          <a:p>
            <a:pPr marL="0" indent="0" algn="ctr">
              <a:buNone/>
            </a:pPr>
            <a:r>
              <a:rPr lang="en-US" sz="3600" dirty="0" smtClean="0">
                <a:latin typeface="Arial Black" panose="020B0A04020102020204" pitchFamily="34" charset="0"/>
              </a:rPr>
              <a:t>What did they leave in the tree?</a:t>
            </a:r>
          </a:p>
          <a:p>
            <a:pPr marL="0" indent="0" algn="ctr">
              <a:buNone/>
            </a:pPr>
            <a:r>
              <a:rPr lang="en-US" sz="3600" dirty="0" smtClean="0">
                <a:latin typeface="Arial Black" panose="020B0A04020102020204" pitchFamily="34" charset="0"/>
              </a:rPr>
              <a:t>What ends up happening to the tree and why?</a:t>
            </a:r>
            <a:endParaRPr lang="en-US" sz="3600" dirty="0">
              <a:latin typeface="Arial Black" panose="020B0A04020102020204" pitchFamily="34" charset="0"/>
            </a:endParaRPr>
          </a:p>
          <a:p>
            <a:pPr marL="0" indent="0" algn="ctr">
              <a:buNone/>
            </a:pPr>
            <a:endParaRPr lang="en-US" sz="2200"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1/23/19</a:t>
            </a:r>
            <a:endParaRPr lang="en-US" dirty="0">
              <a:latin typeface="Arial Black" panose="020B0A04020102020204" pitchFamily="34" charset="0"/>
            </a:endParaRPr>
          </a:p>
        </p:txBody>
      </p:sp>
    </p:spTree>
    <p:extLst>
      <p:ext uri="{BB962C8B-B14F-4D97-AF65-F5344CB8AC3E}">
        <p14:creationId xmlns:p14="http://schemas.microsoft.com/office/powerpoint/2010/main" val="82570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Writing</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600" dirty="0">
                <a:latin typeface="Arial Black" panose="020B0A04020102020204" pitchFamily="34" charset="0"/>
              </a:rPr>
              <a:t>What were some (name at least 2) of the things Jem and Scout found in the tree in Chapter 7?</a:t>
            </a:r>
          </a:p>
          <a:p>
            <a:pPr marL="0" indent="0" algn="ctr">
              <a:buNone/>
            </a:pPr>
            <a:r>
              <a:rPr lang="en-US" sz="3600" dirty="0">
                <a:latin typeface="Arial Black" panose="020B0A04020102020204" pitchFamily="34" charset="0"/>
              </a:rPr>
              <a:t>What did they leave in the tree?</a:t>
            </a:r>
          </a:p>
          <a:p>
            <a:pPr marL="0" indent="0" algn="ctr">
              <a:buNone/>
            </a:pPr>
            <a:r>
              <a:rPr lang="en-US" sz="3600" dirty="0">
                <a:latin typeface="Arial Black" panose="020B0A04020102020204" pitchFamily="34" charset="0"/>
              </a:rPr>
              <a:t>What ends up happening to the tree and why?</a:t>
            </a:r>
          </a:p>
          <a:p>
            <a:pPr marL="0" indent="0" algn="ctr">
              <a:buNone/>
            </a:pPr>
            <a:endParaRPr lang="en-US" sz="3600"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1/23/19</a:t>
            </a:r>
            <a:endParaRPr lang="en-US" dirty="0">
              <a:latin typeface="Arial Black" panose="020B0A04020102020204" pitchFamily="34" charset="0"/>
            </a:endParaRPr>
          </a:p>
        </p:txBody>
      </p:sp>
    </p:spTree>
    <p:extLst>
      <p:ext uri="{BB962C8B-B14F-4D97-AF65-F5344CB8AC3E}">
        <p14:creationId xmlns:p14="http://schemas.microsoft.com/office/powerpoint/2010/main" val="235323298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2266174054"/>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Today’s </a:t>
            </a:r>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r>
              <a:rPr lang="en-US" sz="4800" dirty="0">
                <a:latin typeface="Arial Black" panose="020B0A04020102020204" pitchFamily="34" charset="0"/>
              </a:rPr>
              <a:t>Analyze fictional text and make connections to characters and plot events.</a:t>
            </a:r>
          </a:p>
          <a:p>
            <a:pPr marL="0" indent="0" algn="ctr">
              <a:buNone/>
            </a:pPr>
            <a:endParaRPr lang="en-US" sz="4800" dirty="0">
              <a:latin typeface="Arial Black" panose="020B0A04020102020204" pitchFamily="34" charset="0"/>
            </a:endParaRPr>
          </a:p>
          <a:p>
            <a:pPr marL="0" indent="0">
              <a:buNone/>
            </a:pP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317213993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FDABB1-3974-4A76-BCCB-4C68AC29195D}"/>
              </a:ext>
            </a:extLst>
          </p:cNvPr>
          <p:cNvSpPr>
            <a:spLocks noGrp="1"/>
          </p:cNvSpPr>
          <p:nvPr>
            <p:ph type="title"/>
          </p:nvPr>
        </p:nvSpPr>
        <p:spPr>
          <a:xfrm>
            <a:off x="838200" y="208716"/>
            <a:ext cx="10515600" cy="922254"/>
          </a:xfrm>
        </p:spPr>
        <p:txBody>
          <a:bodyPr/>
          <a:lstStyle/>
          <a:p>
            <a:pPr algn="ctr"/>
            <a:r>
              <a:rPr lang="en-US" dirty="0" smtClean="0">
                <a:latin typeface="Arial Black" panose="020B0A04020102020204" pitchFamily="34" charset="0"/>
              </a:rPr>
              <a:t>Small Group Read</a:t>
            </a:r>
            <a:r>
              <a:rPr lang="en-US" dirty="0">
                <a:latin typeface="Arial Black" panose="020B0A04020102020204" pitchFamily="34" charset="0"/>
              </a:rPr>
              <a:t>…</a:t>
            </a:r>
          </a:p>
        </p:txBody>
      </p:sp>
      <p:sp>
        <p:nvSpPr>
          <p:cNvPr id="3" name="Content Placeholder 2">
            <a:extLst>
              <a:ext uri="{FF2B5EF4-FFF2-40B4-BE49-F238E27FC236}">
                <a16:creationId xmlns="" xmlns:a16="http://schemas.microsoft.com/office/drawing/2014/main" id="{3AD59E01-0BE6-4099-B3B4-338C0F60FA5A}"/>
              </a:ext>
            </a:extLst>
          </p:cNvPr>
          <p:cNvSpPr>
            <a:spLocks noGrp="1"/>
          </p:cNvSpPr>
          <p:nvPr>
            <p:ph idx="1"/>
          </p:nvPr>
        </p:nvSpPr>
        <p:spPr>
          <a:xfrm>
            <a:off x="838200" y="1251284"/>
            <a:ext cx="10515600" cy="5366084"/>
          </a:xfrm>
        </p:spPr>
        <p:txBody>
          <a:bodyPr>
            <a:normAutofit fontScale="92500" lnSpcReduction="10000"/>
          </a:bodyPr>
          <a:lstStyle/>
          <a:p>
            <a:r>
              <a:rPr lang="en-US" sz="4000" dirty="0" smtClean="0">
                <a:latin typeface="Arial Black" panose="020B0A04020102020204" pitchFamily="34" charset="0"/>
              </a:rPr>
              <a:t>Today you will be doing a read around in your groups.</a:t>
            </a:r>
          </a:p>
          <a:p>
            <a:r>
              <a:rPr lang="en-US" sz="4000" dirty="0" smtClean="0">
                <a:latin typeface="Arial Black" panose="020B0A04020102020204" pitchFamily="34" charset="0"/>
              </a:rPr>
              <a:t>Each person must take a turn reading and read at least two paragraphs.</a:t>
            </a:r>
          </a:p>
          <a:p>
            <a:r>
              <a:rPr lang="en-US" sz="4000" dirty="0" smtClean="0">
                <a:latin typeface="Arial Black" panose="020B0A04020102020204" pitchFamily="34" charset="0"/>
              </a:rPr>
              <a:t>You are responsible for reading Chapter 8.</a:t>
            </a:r>
          </a:p>
          <a:p>
            <a:r>
              <a:rPr lang="en-US" sz="4000" dirty="0" smtClean="0">
                <a:latin typeface="Arial Black" panose="020B0A04020102020204" pitchFamily="34" charset="0"/>
              </a:rPr>
              <a:t>If your group does not finish the chapter, you are responsible for finishing Chapter 8 as well as reading Chapter 9 for homework.</a:t>
            </a:r>
          </a:p>
          <a:p>
            <a:pPr marL="0" indent="0">
              <a:buNone/>
            </a:pPr>
            <a:endParaRPr lang="en-US" dirty="0"/>
          </a:p>
        </p:txBody>
      </p:sp>
    </p:spTree>
    <p:extLst>
      <p:ext uri="{BB962C8B-B14F-4D97-AF65-F5344CB8AC3E}">
        <p14:creationId xmlns:p14="http://schemas.microsoft.com/office/powerpoint/2010/main" val="2770266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438411" y="1752600"/>
            <a:ext cx="7590773" cy="4724400"/>
          </a:xfrm>
        </p:spPr>
        <p:txBody>
          <a:bodyPr>
            <a:normAutofit/>
          </a:bodyPr>
          <a:lstStyle/>
          <a:p>
            <a:pPr eaLnBrk="1" hangingPunct="1"/>
            <a:r>
              <a:rPr lang="en-US" altLang="en-US" dirty="0">
                <a:latin typeface="Arial Black" panose="020B0A04020102020204" pitchFamily="34" charset="0"/>
              </a:rPr>
              <a:t>After the Civil War, The Ku Klux Klan was formed as a secret society that promoted white supremacy using violence and terrorism to undo the gains that former slaves had made.</a:t>
            </a:r>
          </a:p>
          <a:p>
            <a:pPr eaLnBrk="1" hangingPunct="1"/>
            <a:r>
              <a:rPr lang="en-US" altLang="en-US" dirty="0">
                <a:latin typeface="Arial Black" panose="020B0A04020102020204" pitchFamily="34" charset="0"/>
              </a:rPr>
              <a:t>However, after the 1920s the KKK was no longer secretive about their work and public violence against Blacks, including lynching, became common occurrences.</a:t>
            </a:r>
          </a:p>
        </p:txBody>
      </p:sp>
      <p:pic>
        <p:nvPicPr>
          <p:cNvPr id="31748" name="Picture 4" descr="TKM cross burn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43169" y="385175"/>
            <a:ext cx="2216064" cy="3165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382027" y="638827"/>
            <a:ext cx="3210046" cy="830997"/>
          </a:xfrm>
          <a:prstGeom prst="rect">
            <a:avLst/>
          </a:prstGeom>
          <a:noFill/>
        </p:spPr>
        <p:txBody>
          <a:bodyPr wrap="none" rtlCol="0">
            <a:spAutoFit/>
          </a:bodyPr>
          <a:lstStyle/>
          <a:p>
            <a:r>
              <a:rPr lang="en-US" sz="4800" dirty="0">
                <a:solidFill>
                  <a:prstClr val="black"/>
                </a:solidFill>
                <a:latin typeface="Arial Black" panose="020B0A04020102020204" pitchFamily="34" charset="0"/>
              </a:rPr>
              <a:t>The KKK</a:t>
            </a:r>
          </a:p>
        </p:txBody>
      </p:sp>
      <p:pic>
        <p:nvPicPr>
          <p:cNvPr id="3" name="Picture 2"/>
          <p:cNvPicPr>
            <a:picLocks noChangeAspect="1"/>
          </p:cNvPicPr>
          <p:nvPr/>
        </p:nvPicPr>
        <p:blipFill>
          <a:blip r:embed="rId3"/>
          <a:stretch>
            <a:fillRect/>
          </a:stretch>
        </p:blipFill>
        <p:spPr>
          <a:xfrm>
            <a:off x="8243169" y="3782860"/>
            <a:ext cx="3775010" cy="2941773"/>
          </a:xfrm>
          <a:prstGeom prst="rect">
            <a:avLst/>
          </a:prstGeom>
        </p:spPr>
      </p:pic>
    </p:spTree>
    <p:extLst>
      <p:ext uri="{BB962C8B-B14F-4D97-AF65-F5344CB8AC3E}">
        <p14:creationId xmlns:p14="http://schemas.microsoft.com/office/powerpoint/2010/main" val="1975955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31747">
                                            <p:txEl>
                                              <p:pRg st="1" end="1"/>
                                            </p:txEl>
                                          </p:spTgt>
                                        </p:tgtEl>
                                        <p:attrNameLst>
                                          <p:attrName>style.visibility</p:attrName>
                                        </p:attrNameLst>
                                      </p:cBhvr>
                                      <p:to>
                                        <p:strVal val="visible"/>
                                      </p:to>
                                    </p:set>
                                    <p:anim calcmode="lin" valueType="num">
                                      <p:cBhvr additive="base">
                                        <p:cTn id="12" dur="5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1748"/>
                                        </p:tgtEl>
                                        <p:attrNameLst>
                                          <p:attrName>style.visibility</p:attrName>
                                        </p:attrNameLst>
                                      </p:cBhvr>
                                      <p:to>
                                        <p:strVal val="visible"/>
                                      </p:to>
                                    </p:set>
                                    <p:anim calcmode="lin" valueType="num">
                                      <p:cBhvr additive="base">
                                        <p:cTn id="18" dur="500" fill="hold"/>
                                        <p:tgtEl>
                                          <p:spTgt spid="31748"/>
                                        </p:tgtEl>
                                        <p:attrNameLst>
                                          <p:attrName>ppt_x</p:attrName>
                                        </p:attrNameLst>
                                      </p:cBhvr>
                                      <p:tavLst>
                                        <p:tav tm="0">
                                          <p:val>
                                            <p:strVal val="#ppt_x"/>
                                          </p:val>
                                        </p:tav>
                                        <p:tav tm="100000">
                                          <p:val>
                                            <p:strVal val="#ppt_x"/>
                                          </p:val>
                                        </p:tav>
                                      </p:tavLst>
                                    </p:anim>
                                    <p:anim calcmode="lin" valueType="num">
                                      <p:cBhvr additive="base">
                                        <p:cTn id="19" dur="500" fill="hold"/>
                                        <p:tgtEl>
                                          <p:spTgt spid="3174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additive="base">
                                        <p:cTn id="24" dur="500" fill="hold"/>
                                        <p:tgtEl>
                                          <p:spTgt spid="3"/>
                                        </p:tgtEl>
                                        <p:attrNameLst>
                                          <p:attrName>ppt_x</p:attrName>
                                        </p:attrNameLst>
                                      </p:cBhvr>
                                      <p:tavLst>
                                        <p:tav tm="0">
                                          <p:val>
                                            <p:strVal val="#ppt_x"/>
                                          </p:val>
                                        </p:tav>
                                        <p:tav tm="100000">
                                          <p:val>
                                            <p:strVal val="#ppt_x"/>
                                          </p:val>
                                        </p:tav>
                                      </p:tavLst>
                                    </p:anim>
                                    <p:anim calcmode="lin" valueType="num">
                                      <p:cBhvr additive="base">
                                        <p:cTn id="2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advAuto="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94AC29-4097-427C-B294-D6BA092CE1AB}"/>
              </a:ext>
            </a:extLst>
          </p:cNvPr>
          <p:cNvSpPr>
            <a:spLocks noGrp="1"/>
          </p:cNvSpPr>
          <p:nvPr>
            <p:ph type="title"/>
          </p:nvPr>
        </p:nvSpPr>
        <p:spPr>
          <a:xfrm>
            <a:off x="838200" y="365125"/>
            <a:ext cx="10515600" cy="898191"/>
          </a:xfrm>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 xmlns:a16="http://schemas.microsoft.com/office/drawing/2014/main" id="{F788D146-7D7D-4354-AF51-BD5ADF1936D5}"/>
              </a:ext>
            </a:extLst>
          </p:cNvPr>
          <p:cNvSpPr>
            <a:spLocks noGrp="1"/>
          </p:cNvSpPr>
          <p:nvPr>
            <p:ph idx="1"/>
          </p:nvPr>
        </p:nvSpPr>
        <p:spPr>
          <a:xfrm>
            <a:off x="838200" y="1263316"/>
            <a:ext cx="10515600" cy="4913647"/>
          </a:xfrm>
        </p:spPr>
        <p:txBody>
          <a:bodyPr>
            <a:normAutofit fontScale="77500" lnSpcReduction="20000"/>
          </a:bodyPr>
          <a:lstStyle/>
          <a:p>
            <a:pPr marL="0" indent="0" algn="ctr">
              <a:buNone/>
            </a:pPr>
            <a:r>
              <a:rPr lang="en-US" sz="4000" dirty="0" smtClean="0">
                <a:latin typeface="Arial Black" panose="020B0A04020102020204" pitchFamily="34" charset="0"/>
              </a:rPr>
              <a:t>FINISH READING THROUGH CHAPTER 9</a:t>
            </a:r>
          </a:p>
          <a:p>
            <a:pPr marL="0" indent="0" algn="ctr">
              <a:buNone/>
            </a:pPr>
            <a:endParaRPr lang="en-US" sz="4000" dirty="0" smtClean="0">
              <a:latin typeface="Arial Black" panose="020B0A04020102020204" pitchFamily="34" charset="0"/>
            </a:endParaRP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CH 6-10 Vocabulary – DUE FRIDAY</a:t>
            </a:r>
          </a:p>
          <a:p>
            <a:pPr marL="0" indent="0" algn="ctr">
              <a:buNone/>
            </a:pPr>
            <a:r>
              <a:rPr lang="en-US" sz="4000" dirty="0" smtClean="0">
                <a:latin typeface="Arial Black" panose="020B0A04020102020204" pitchFamily="34" charset="0"/>
              </a:rPr>
              <a:t>BY 7:00 a.m.</a:t>
            </a:r>
          </a:p>
          <a:p>
            <a:pPr marL="0" indent="0" algn="ctr">
              <a:buNone/>
            </a:pPr>
            <a:endParaRPr lang="en-US" sz="4000" dirty="0" smtClean="0">
              <a:latin typeface="Arial Black" panose="020B0A04020102020204" pitchFamily="34" charset="0"/>
            </a:endParaRP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Work on the questions for Chapter </a:t>
            </a:r>
          </a:p>
          <a:p>
            <a:pPr marL="0" indent="0" algn="ctr">
              <a:buNone/>
            </a:pPr>
            <a:r>
              <a:rPr lang="en-US" sz="4000" dirty="0" smtClean="0">
                <a:latin typeface="Arial Black" panose="020B0A04020102020204" pitchFamily="34" charset="0"/>
              </a:rPr>
              <a:t>6-10 in the Google Classroom Document “To Kill Questions Chapters 6-10”</a:t>
            </a:r>
          </a:p>
          <a:p>
            <a:pPr marL="0" indent="0" algn="ctr">
              <a:buNone/>
            </a:pPr>
            <a:r>
              <a:rPr lang="en-US" sz="4000" dirty="0" smtClean="0">
                <a:latin typeface="Arial Black" panose="020B0A04020102020204" pitchFamily="34" charset="0"/>
              </a:rPr>
              <a:t>DUE MONDAY 1/28</a:t>
            </a:r>
            <a:endParaRPr lang="en-US" sz="4000" dirty="0">
              <a:latin typeface="Arial Black" panose="020B0A04020102020204" pitchFamily="34" charset="0"/>
            </a:endParaRPr>
          </a:p>
          <a:p>
            <a:pPr lvl="1"/>
            <a:endParaRPr lang="en-US" sz="4800" dirty="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393110447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When was the last time it snowed in Maycomb?</a:t>
            </a:r>
          </a:p>
          <a:p>
            <a:pPr marL="0" indent="0" algn="ctr">
              <a:buNone/>
            </a:pPr>
            <a:r>
              <a:rPr lang="en-US" sz="3200" dirty="0" smtClean="0">
                <a:latin typeface="Arial Black" panose="020B0A04020102020204" pitchFamily="34" charset="0"/>
              </a:rPr>
              <a:t>What did </a:t>
            </a:r>
            <a:r>
              <a:rPr lang="en-US" sz="3200" dirty="0" err="1" smtClean="0">
                <a:latin typeface="Arial Black" panose="020B0A04020102020204" pitchFamily="34" charset="0"/>
              </a:rPr>
              <a:t>Jem</a:t>
            </a:r>
            <a:r>
              <a:rPr lang="en-US" sz="3200" dirty="0" smtClean="0">
                <a:latin typeface="Arial Black" panose="020B0A04020102020204" pitchFamily="34" charset="0"/>
              </a:rPr>
              <a:t> want to do? </a:t>
            </a:r>
          </a:p>
          <a:p>
            <a:pPr marL="0" indent="0" algn="ctr">
              <a:buNone/>
            </a:pPr>
            <a:r>
              <a:rPr lang="en-US" sz="3200" dirty="0" smtClean="0">
                <a:latin typeface="Arial Black" panose="020B0A04020102020204" pitchFamily="34" charset="0"/>
              </a:rPr>
              <a:t>How did he end up doing it?</a:t>
            </a:r>
          </a:p>
          <a:p>
            <a:pPr marL="0" indent="0" algn="ctr">
              <a:buNone/>
            </a:pPr>
            <a:r>
              <a:rPr lang="en-US" sz="3200" dirty="0" smtClean="0">
                <a:latin typeface="Arial Black" panose="020B0A04020102020204" pitchFamily="34" charset="0"/>
              </a:rPr>
              <a:t>Why did Atticus make him change it?</a:t>
            </a: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1/23/19</a:t>
            </a:r>
            <a:endParaRPr lang="en-US" dirty="0">
              <a:latin typeface="Arial Black" panose="020B0A04020102020204" pitchFamily="34" charset="0"/>
            </a:endParaRPr>
          </a:p>
        </p:txBody>
      </p:sp>
    </p:spTree>
    <p:extLst>
      <p:ext uri="{BB962C8B-B14F-4D97-AF65-F5344CB8AC3E}">
        <p14:creationId xmlns:p14="http://schemas.microsoft.com/office/powerpoint/2010/main" val="600281130"/>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Writing</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600" dirty="0">
                <a:latin typeface="Arial Black" panose="020B0A04020102020204" pitchFamily="34" charset="0"/>
              </a:rPr>
              <a:t>Where did the blanket come from that was wrapped around Scout?</a:t>
            </a:r>
          </a:p>
          <a:p>
            <a:pPr marL="0" indent="0" algn="ctr">
              <a:buNone/>
            </a:pPr>
            <a:r>
              <a:rPr lang="en-US" sz="3600" dirty="0">
                <a:latin typeface="Arial Black" panose="020B0A04020102020204" pitchFamily="34" charset="0"/>
              </a:rPr>
              <a:t>Why does this make sense based on what we already know?</a:t>
            </a:r>
          </a:p>
          <a:p>
            <a:pPr marL="0" indent="0" algn="ctr">
              <a:buNone/>
            </a:pPr>
            <a:endParaRPr lang="en-US" sz="3600"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1/24/19</a:t>
            </a:r>
            <a:endParaRPr lang="en-US" dirty="0">
              <a:latin typeface="Arial Black" panose="020B0A04020102020204" pitchFamily="34" charset="0"/>
            </a:endParaRPr>
          </a:p>
        </p:txBody>
      </p:sp>
    </p:spTree>
    <p:extLst>
      <p:ext uri="{BB962C8B-B14F-4D97-AF65-F5344CB8AC3E}">
        <p14:creationId xmlns:p14="http://schemas.microsoft.com/office/powerpoint/2010/main" val="224413952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2895268880"/>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Today’s </a:t>
            </a:r>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r>
              <a:rPr lang="en-US" sz="4800" dirty="0" smtClean="0">
                <a:latin typeface="Arial Black" panose="020B0A04020102020204" pitchFamily="34" charset="0"/>
              </a:rPr>
              <a:t>Review vocabulary from Chapters 6-10</a:t>
            </a:r>
          </a:p>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Analyze </a:t>
            </a:r>
            <a:r>
              <a:rPr lang="en-US" sz="4800" dirty="0">
                <a:latin typeface="Arial Black" panose="020B0A04020102020204" pitchFamily="34" charset="0"/>
              </a:rPr>
              <a:t>fictional text and make connections to characters and plot events</a:t>
            </a:r>
            <a:r>
              <a:rPr lang="en-US" sz="4800" dirty="0" smtClean="0">
                <a:latin typeface="Arial Black" panose="020B0A04020102020204" pitchFamily="34" charset="0"/>
              </a:rPr>
              <a:t>.</a:t>
            </a:r>
            <a:endParaRPr lang="en-US" sz="4800" dirty="0">
              <a:latin typeface="Arial Black" panose="020B0A04020102020204" pitchFamily="34" charset="0"/>
            </a:endParaRPr>
          </a:p>
          <a:p>
            <a:pPr marL="0" indent="0" algn="ctr">
              <a:buNone/>
            </a:pPr>
            <a:endParaRPr lang="en-US" sz="4800" dirty="0">
              <a:latin typeface="Arial Black" panose="020B0A04020102020204" pitchFamily="34" charset="0"/>
            </a:endParaRPr>
          </a:p>
          <a:p>
            <a:pPr marL="0" indent="0">
              <a:buNone/>
            </a:pP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54723174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rial Black" panose="020B0A04020102020204" pitchFamily="34" charset="0"/>
              </a:rPr>
              <a:t>Vocabulary Review</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endParaRPr lang="en-US" dirty="0" smtClean="0">
              <a:latin typeface="Arial Black" panose="020B0A04020102020204" pitchFamily="34" charset="0"/>
            </a:endParaRPr>
          </a:p>
          <a:p>
            <a:pPr marL="0" indent="0" algn="ctr">
              <a:buNone/>
            </a:pPr>
            <a:endParaRPr lang="en-US" dirty="0">
              <a:latin typeface="Arial Black" panose="020B0A04020102020204" pitchFamily="34" charset="0"/>
            </a:endParaRPr>
          </a:p>
          <a:p>
            <a:pPr marL="0" indent="0" algn="ctr">
              <a:buNone/>
            </a:pPr>
            <a:r>
              <a:rPr lang="en-US" sz="4800" dirty="0" smtClean="0">
                <a:latin typeface="Arial Black" panose="020B0A04020102020204" pitchFamily="34" charset="0"/>
              </a:rPr>
              <a:t>Shall we…</a:t>
            </a:r>
          </a:p>
          <a:p>
            <a:pPr marL="0" indent="0" algn="ctr">
              <a:buNone/>
            </a:pPr>
            <a:endParaRPr lang="en-US" sz="4800" dirty="0">
              <a:latin typeface="Arial Black" panose="020B0A04020102020204" pitchFamily="34" charset="0"/>
            </a:endParaRPr>
          </a:p>
          <a:p>
            <a:pPr marL="0" indent="0" algn="ctr">
              <a:buNone/>
            </a:pPr>
            <a:r>
              <a:rPr lang="en-US" sz="4800" dirty="0" smtClean="0">
                <a:latin typeface="Arial Black" panose="020B0A04020102020204" pitchFamily="34" charset="0"/>
              </a:rPr>
              <a:t>SLAM?</a:t>
            </a:r>
            <a:endParaRPr lang="en-US" sz="4800" dirty="0">
              <a:latin typeface="Arial Black" panose="020B0A04020102020204" pitchFamily="34" charset="0"/>
            </a:endParaRPr>
          </a:p>
        </p:txBody>
      </p:sp>
    </p:spTree>
    <p:extLst>
      <p:ext uri="{BB962C8B-B14F-4D97-AF65-F5344CB8AC3E}">
        <p14:creationId xmlns:p14="http://schemas.microsoft.com/office/powerpoint/2010/main" val="94562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B94AC29-4097-427C-B294-D6BA092CE1AB}"/>
              </a:ext>
            </a:extLst>
          </p:cNvPr>
          <p:cNvSpPr>
            <a:spLocks noGrp="1"/>
          </p:cNvSpPr>
          <p:nvPr>
            <p:ph type="title"/>
          </p:nvPr>
        </p:nvSpPr>
        <p:spPr>
          <a:xfrm>
            <a:off x="838200" y="365125"/>
            <a:ext cx="10515600" cy="866267"/>
          </a:xfrm>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a16="http://schemas.microsoft.com/office/drawing/2014/main" xmlns="" id="{F788D146-7D7D-4354-AF51-BD5ADF1936D5}"/>
              </a:ext>
            </a:extLst>
          </p:cNvPr>
          <p:cNvSpPr>
            <a:spLocks noGrp="1"/>
          </p:cNvSpPr>
          <p:nvPr>
            <p:ph idx="1"/>
          </p:nvPr>
        </p:nvSpPr>
        <p:spPr>
          <a:xfrm>
            <a:off x="838200" y="1231392"/>
            <a:ext cx="10515600" cy="5437632"/>
          </a:xfrm>
        </p:spPr>
        <p:txBody>
          <a:bodyPr>
            <a:normAutofit fontScale="77500" lnSpcReduction="20000"/>
          </a:bodyPr>
          <a:lstStyle/>
          <a:p>
            <a:pPr marL="0" indent="0" algn="ctr">
              <a:buNone/>
            </a:pPr>
            <a:r>
              <a:rPr lang="en-US" sz="4000" dirty="0" smtClean="0">
                <a:latin typeface="Arial Black" panose="020B0A04020102020204" pitchFamily="34" charset="0"/>
              </a:rPr>
              <a:t>Finish Reading Chapter 10!!</a:t>
            </a:r>
          </a:p>
          <a:p>
            <a:pPr marL="0" indent="0" algn="ctr">
              <a:buNone/>
            </a:pPr>
            <a:endParaRPr lang="en-US" sz="4000" dirty="0">
              <a:latin typeface="Arial Black" panose="020B0A04020102020204" pitchFamily="34" charset="0"/>
            </a:endParaRPr>
          </a:p>
          <a:p>
            <a:pPr marL="0" indent="0" algn="ctr">
              <a:buNone/>
            </a:pPr>
            <a:r>
              <a:rPr lang="en-US" sz="4000" dirty="0" smtClean="0">
                <a:latin typeface="Arial Black" panose="020B0A04020102020204" pitchFamily="34" charset="0"/>
              </a:rPr>
              <a:t>CH </a:t>
            </a:r>
            <a:r>
              <a:rPr lang="en-US" sz="4000" dirty="0">
                <a:latin typeface="Arial Black" panose="020B0A04020102020204" pitchFamily="34" charset="0"/>
              </a:rPr>
              <a:t>6-10 Vocabulary – DUE </a:t>
            </a:r>
            <a:r>
              <a:rPr lang="en-US" sz="4000" dirty="0" smtClean="0">
                <a:latin typeface="Arial Black" panose="020B0A04020102020204" pitchFamily="34" charset="0"/>
              </a:rPr>
              <a:t>TOMORROW</a:t>
            </a:r>
            <a:endParaRPr lang="en-US" sz="4000" dirty="0">
              <a:latin typeface="Arial Black" panose="020B0A04020102020204" pitchFamily="34" charset="0"/>
            </a:endParaRPr>
          </a:p>
          <a:p>
            <a:pPr marL="0" indent="0" algn="ctr">
              <a:buNone/>
            </a:pPr>
            <a:r>
              <a:rPr lang="en-US" sz="4000" dirty="0">
                <a:latin typeface="Arial Black" panose="020B0A04020102020204" pitchFamily="34" charset="0"/>
              </a:rPr>
              <a:t>BY 7:00 a.m.</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Answer the questions for Chapters </a:t>
            </a:r>
          </a:p>
          <a:p>
            <a:pPr marL="0" indent="0" algn="ctr">
              <a:buNone/>
            </a:pPr>
            <a:r>
              <a:rPr lang="en-US" sz="4000" dirty="0" smtClean="0">
                <a:latin typeface="Arial Black" panose="020B0A04020102020204" pitchFamily="34" charset="0"/>
              </a:rPr>
              <a:t>1-9 in the Google Classroom Document “To Kill Questions Chapters 1-10”</a:t>
            </a:r>
          </a:p>
          <a:p>
            <a:pPr marL="0" indent="0" algn="ctr">
              <a:buNone/>
            </a:pPr>
            <a:r>
              <a:rPr lang="en-US" sz="4000" dirty="0" smtClean="0">
                <a:latin typeface="Arial Black" panose="020B0A04020102020204" pitchFamily="34" charset="0"/>
              </a:rPr>
              <a:t>DUE MONDAY 1/28</a:t>
            </a:r>
            <a:endParaRPr lang="en-US" sz="4000" dirty="0">
              <a:latin typeface="Arial Black" panose="020B0A04020102020204" pitchFamily="34" charset="0"/>
            </a:endParaRPr>
          </a:p>
          <a:p>
            <a:pPr marL="457200" lvl="1" indent="0" algn="ctr">
              <a:buNone/>
            </a:pPr>
            <a:endParaRPr lang="en-US" sz="4800" dirty="0" smtClean="0">
              <a:latin typeface="Arial Black" panose="020B0A04020102020204" pitchFamily="34" charset="0"/>
            </a:endParaRPr>
          </a:p>
          <a:p>
            <a:pPr marL="457200" lvl="1" indent="0" algn="ctr">
              <a:buNone/>
            </a:pPr>
            <a:r>
              <a:rPr lang="en-US" sz="4800" dirty="0" smtClean="0">
                <a:latin typeface="Arial Black" panose="020B0A04020102020204" pitchFamily="34" charset="0"/>
              </a:rPr>
              <a:t>STUDY VOCABULARY! </a:t>
            </a:r>
          </a:p>
          <a:p>
            <a:pPr marL="457200" lvl="1" indent="0" algn="ctr">
              <a:buNone/>
            </a:pPr>
            <a:r>
              <a:rPr lang="en-US" sz="4800" dirty="0" smtClean="0">
                <a:latin typeface="Arial Black" panose="020B0A04020102020204" pitchFamily="34" charset="0"/>
              </a:rPr>
              <a:t>QUIZ TOMORROW!</a:t>
            </a:r>
            <a:endParaRPr lang="en-US" sz="4800" dirty="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833451525"/>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What reasons does Atticus give for his decision to defend Tom Robinson?</a:t>
            </a:r>
          </a:p>
          <a:p>
            <a:pPr marL="0" indent="0" algn="ctr">
              <a:buNone/>
            </a:pPr>
            <a:r>
              <a:rPr lang="en-US" sz="3200" dirty="0" smtClean="0">
                <a:latin typeface="Arial Black" panose="020B0A04020102020204" pitchFamily="34" charset="0"/>
              </a:rPr>
              <a:t>Why does he say that they will not win the case?</a:t>
            </a:r>
          </a:p>
          <a:p>
            <a:pPr marL="0" indent="0" algn="ctr">
              <a:buNone/>
            </a:pPr>
            <a:r>
              <a:rPr lang="en-US" sz="3200" dirty="0" smtClean="0">
                <a:latin typeface="Arial Black" panose="020B0A04020102020204" pitchFamily="34" charset="0"/>
              </a:rPr>
              <a:t>According to Atticus, who are they fighting this time?</a:t>
            </a: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1/24/19</a:t>
            </a:r>
            <a:endParaRPr lang="en-US" dirty="0">
              <a:latin typeface="Arial Black" panose="020B0A04020102020204" pitchFamily="34" charset="0"/>
            </a:endParaRPr>
          </a:p>
        </p:txBody>
      </p:sp>
    </p:spTree>
    <p:extLst>
      <p:ext uri="{BB962C8B-B14F-4D97-AF65-F5344CB8AC3E}">
        <p14:creationId xmlns:p14="http://schemas.microsoft.com/office/powerpoint/2010/main" val="383476078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62726" y="2522404"/>
            <a:ext cx="10515600" cy="812322"/>
          </a:xfrm>
        </p:spPr>
        <p:txBody>
          <a:bodyPr>
            <a:normAutofit fontScale="90000"/>
          </a:bodyPr>
          <a:lstStyle/>
          <a:p>
            <a:pPr algn="ctr"/>
            <a:r>
              <a:rPr lang="en-US" b="1" dirty="0" smtClean="0">
                <a:latin typeface="Arial Black" panose="020B0A04020102020204" pitchFamily="34" charset="0"/>
              </a:rPr>
              <a:t>No Start-Up Today</a:t>
            </a:r>
            <a:br>
              <a:rPr lang="en-US" b="1" dirty="0" smtClean="0">
                <a:latin typeface="Arial Black" panose="020B0A04020102020204" pitchFamily="34" charset="0"/>
              </a:rPr>
            </a:br>
            <a:r>
              <a:rPr lang="en-US" b="1" dirty="0">
                <a:latin typeface="Arial Black" panose="020B0A04020102020204" pitchFamily="34" charset="0"/>
              </a:rPr>
              <a:t/>
            </a:r>
            <a:br>
              <a:rPr lang="en-US" b="1" dirty="0">
                <a:latin typeface="Arial Black" panose="020B0A04020102020204" pitchFamily="34" charset="0"/>
              </a:rPr>
            </a:br>
            <a:r>
              <a:rPr lang="en-US" b="1" dirty="0" smtClean="0">
                <a:latin typeface="Arial Black" panose="020B0A04020102020204" pitchFamily="34" charset="0"/>
              </a:rPr>
              <a:t/>
            </a:r>
            <a:br>
              <a:rPr lang="en-US" b="1" dirty="0" smtClean="0">
                <a:latin typeface="Arial Black" panose="020B0A04020102020204" pitchFamily="34" charset="0"/>
              </a:rPr>
            </a:br>
            <a:r>
              <a:rPr lang="en-US" b="1" dirty="0" smtClean="0">
                <a:latin typeface="Arial Black" panose="020B0A04020102020204" pitchFamily="34" charset="0"/>
              </a:rPr>
              <a:t>It is a QUIZ DAY!</a:t>
            </a:r>
            <a:br>
              <a:rPr lang="en-US" b="1" dirty="0" smtClean="0">
                <a:latin typeface="Arial Black" panose="020B0A04020102020204" pitchFamily="34" charset="0"/>
              </a:rPr>
            </a:br>
            <a:r>
              <a:rPr lang="en-US" b="1" dirty="0">
                <a:latin typeface="Arial Black" panose="020B0A04020102020204" pitchFamily="34" charset="0"/>
              </a:rPr>
              <a:t/>
            </a:r>
            <a:br>
              <a:rPr lang="en-US" b="1" dirty="0">
                <a:latin typeface="Arial Black" panose="020B0A04020102020204" pitchFamily="34" charset="0"/>
              </a:rPr>
            </a:br>
            <a:r>
              <a:rPr lang="en-US" b="1" dirty="0">
                <a:latin typeface="Arial Black" panose="020B0A04020102020204" pitchFamily="34" charset="0"/>
              </a:rPr>
              <a:t/>
            </a:r>
            <a:br>
              <a:rPr lang="en-US" b="1" dirty="0">
                <a:latin typeface="Arial Black" panose="020B0A04020102020204" pitchFamily="34" charset="0"/>
              </a:rPr>
            </a:br>
            <a:r>
              <a:rPr lang="en-US" b="1" dirty="0" smtClean="0">
                <a:latin typeface="Arial Black" panose="020B0A04020102020204" pitchFamily="34" charset="0"/>
              </a:rPr>
              <a:t>NO TALKING DURING QUIZZES!!!</a:t>
            </a:r>
            <a:endParaRPr lang="en-US" b="1"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1/25/19</a:t>
            </a:r>
            <a:endParaRPr lang="en-US" dirty="0">
              <a:latin typeface="Arial Black" panose="020B0A04020102020204" pitchFamily="34" charset="0"/>
            </a:endParaRPr>
          </a:p>
        </p:txBody>
      </p:sp>
    </p:spTree>
    <p:extLst>
      <p:ext uri="{BB962C8B-B14F-4D97-AF65-F5344CB8AC3E}">
        <p14:creationId xmlns:p14="http://schemas.microsoft.com/office/powerpoint/2010/main" val="301124599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Today’s </a:t>
            </a:r>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r>
              <a:rPr lang="en-US" sz="4800" dirty="0" smtClean="0">
                <a:latin typeface="Arial Black" panose="020B0A04020102020204" pitchFamily="34" charset="0"/>
              </a:rPr>
              <a:t>Review vocabulary from Chapters 6-10</a:t>
            </a:r>
          </a:p>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Analyze </a:t>
            </a:r>
            <a:r>
              <a:rPr lang="en-US" sz="4800" dirty="0">
                <a:latin typeface="Arial Black" panose="020B0A04020102020204" pitchFamily="34" charset="0"/>
              </a:rPr>
              <a:t>fictional text and make connections to characters and plot events.</a:t>
            </a:r>
          </a:p>
          <a:p>
            <a:pPr marL="0" indent="0" algn="ctr">
              <a:buNone/>
            </a:pPr>
            <a:endParaRPr lang="en-US" sz="4800" dirty="0">
              <a:latin typeface="Arial Black" panose="020B0A04020102020204" pitchFamily="34" charset="0"/>
            </a:endParaRPr>
          </a:p>
          <a:p>
            <a:pPr marL="0" indent="0">
              <a:buNone/>
            </a:pP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46765542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209800" y="228600"/>
            <a:ext cx="7772400" cy="1143000"/>
          </a:xfrm>
        </p:spPr>
        <p:txBody>
          <a:bodyPr/>
          <a:lstStyle/>
          <a:p>
            <a:pPr algn="ctr" eaLnBrk="1" hangingPunct="1">
              <a:defRPr/>
            </a:pPr>
            <a:r>
              <a:rPr lang="en-US" sz="5400" b="1" dirty="0">
                <a:latin typeface="Arial Black" panose="020B0A04020102020204" pitchFamily="34" charset="0"/>
              </a:rPr>
              <a:t>After WW1</a:t>
            </a:r>
          </a:p>
        </p:txBody>
      </p:sp>
      <p:sp>
        <p:nvSpPr>
          <p:cNvPr id="45059" name="Rectangle 3"/>
          <p:cNvSpPr>
            <a:spLocks noGrp="1" noChangeArrowheads="1"/>
          </p:cNvSpPr>
          <p:nvPr>
            <p:ph type="body" idx="1"/>
          </p:nvPr>
        </p:nvSpPr>
        <p:spPr>
          <a:xfrm>
            <a:off x="4158641" y="1752600"/>
            <a:ext cx="7640877" cy="4343400"/>
          </a:xfrm>
        </p:spPr>
        <p:txBody>
          <a:bodyPr>
            <a:normAutofit/>
          </a:bodyPr>
          <a:lstStyle/>
          <a:p>
            <a:pPr eaLnBrk="1" hangingPunct="1">
              <a:lnSpc>
                <a:spcPct val="90000"/>
              </a:lnSpc>
            </a:pPr>
            <a:r>
              <a:rPr lang="en-US" altLang="en-US" sz="3200" dirty="0">
                <a:latin typeface="Arial Black" panose="020B0A04020102020204" pitchFamily="34" charset="0"/>
              </a:rPr>
              <a:t>Even though Blacks had fought bravely for the US in WW1, they returned home from Europe to find the same, if not worse, discrimination and segregation.</a:t>
            </a:r>
          </a:p>
          <a:p>
            <a:pPr eaLnBrk="1" hangingPunct="1">
              <a:lnSpc>
                <a:spcPct val="90000"/>
              </a:lnSpc>
            </a:pPr>
            <a:r>
              <a:rPr lang="en-US" altLang="en-US" sz="3200" dirty="0">
                <a:latin typeface="Arial Black" panose="020B0A04020102020204" pitchFamily="34" charset="0"/>
              </a:rPr>
              <a:t>The economic struggles of the 1930s seemed only to worsen the situation.</a:t>
            </a:r>
          </a:p>
        </p:txBody>
      </p:sp>
      <p:pic>
        <p:nvPicPr>
          <p:cNvPr id="45060" name="Picture 4" descr="TMB WW! black offic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371600"/>
            <a:ext cx="35052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Picture 5" descr="TMB black soldiers WW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090793"/>
            <a:ext cx="3657600" cy="227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163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59">
                                            <p:txEl>
                                              <p:pRg st="0" end="0"/>
                                            </p:txEl>
                                          </p:spTgt>
                                        </p:tgtEl>
                                        <p:attrNameLst>
                                          <p:attrName>style.visibility</p:attrName>
                                        </p:attrNameLst>
                                      </p:cBhvr>
                                      <p:to>
                                        <p:strVal val="visible"/>
                                      </p:to>
                                    </p:set>
                                    <p:anim calcmode="lin" valueType="num">
                                      <p:cBhvr additive="base">
                                        <p:cTn id="7" dur="500" fill="hold"/>
                                        <p:tgtEl>
                                          <p:spTgt spid="450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5059">
                                            <p:txEl>
                                              <p:pRg st="1" end="1"/>
                                            </p:txEl>
                                          </p:spTgt>
                                        </p:tgtEl>
                                        <p:attrNameLst>
                                          <p:attrName>style.visibility</p:attrName>
                                        </p:attrNameLst>
                                      </p:cBhvr>
                                      <p:to>
                                        <p:strVal val="visible"/>
                                      </p:to>
                                    </p:set>
                                    <p:anim calcmode="lin" valueType="num">
                                      <p:cBhvr additive="base">
                                        <p:cTn id="13"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5060"/>
                                        </p:tgtEl>
                                        <p:attrNameLst>
                                          <p:attrName>style.visibility</p:attrName>
                                        </p:attrNameLst>
                                      </p:cBhvr>
                                      <p:to>
                                        <p:strVal val="visible"/>
                                      </p:to>
                                    </p:set>
                                    <p:anim calcmode="lin" valueType="num">
                                      <p:cBhvr additive="base">
                                        <p:cTn id="19" dur="500" fill="hold"/>
                                        <p:tgtEl>
                                          <p:spTgt spid="45060"/>
                                        </p:tgtEl>
                                        <p:attrNameLst>
                                          <p:attrName>ppt_x</p:attrName>
                                        </p:attrNameLst>
                                      </p:cBhvr>
                                      <p:tavLst>
                                        <p:tav tm="0">
                                          <p:val>
                                            <p:strVal val="#ppt_x"/>
                                          </p:val>
                                        </p:tav>
                                        <p:tav tm="100000">
                                          <p:val>
                                            <p:strVal val="#ppt_x"/>
                                          </p:val>
                                        </p:tav>
                                      </p:tavLst>
                                    </p:anim>
                                    <p:anim calcmode="lin" valueType="num">
                                      <p:cBhvr additive="base">
                                        <p:cTn id="20" dur="500" fill="hold"/>
                                        <p:tgtEl>
                                          <p:spTgt spid="4506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5061"/>
                                        </p:tgtEl>
                                        <p:attrNameLst>
                                          <p:attrName>style.visibility</p:attrName>
                                        </p:attrNameLst>
                                      </p:cBhvr>
                                      <p:to>
                                        <p:strVal val="visible"/>
                                      </p:to>
                                    </p:set>
                                    <p:anim calcmode="lin" valueType="num">
                                      <p:cBhvr additive="base">
                                        <p:cTn id="25" dur="500" fill="hold"/>
                                        <p:tgtEl>
                                          <p:spTgt spid="45061"/>
                                        </p:tgtEl>
                                        <p:attrNameLst>
                                          <p:attrName>ppt_x</p:attrName>
                                        </p:attrNameLst>
                                      </p:cBhvr>
                                      <p:tavLst>
                                        <p:tav tm="0">
                                          <p:val>
                                            <p:strVal val="#ppt_x"/>
                                          </p:val>
                                        </p:tav>
                                        <p:tav tm="100000">
                                          <p:val>
                                            <p:strVal val="#ppt_x"/>
                                          </p:val>
                                        </p:tav>
                                      </p:tavLst>
                                    </p:anim>
                                    <p:anim calcmode="lin" valueType="num">
                                      <p:cBhvr additive="base">
                                        <p:cTn id="26" dur="500" fill="hold"/>
                                        <p:tgtEl>
                                          <p:spTgt spid="4506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96026" y="423032"/>
            <a:ext cx="10515600" cy="5907505"/>
          </a:xfrm>
        </p:spPr>
        <p:txBody>
          <a:bodyPr>
            <a:noAutofit/>
          </a:bodyPr>
          <a:lstStyle/>
          <a:p>
            <a:pPr algn="ctr"/>
            <a:r>
              <a:rPr lang="en-US" sz="3600" b="1" dirty="0" smtClean="0">
                <a:latin typeface="Arial Black" panose="020B0A04020102020204" pitchFamily="34" charset="0"/>
              </a:rPr>
              <a:t>NO Exit Ticket</a:t>
            </a:r>
            <a:br>
              <a:rPr lang="en-US" sz="3600" b="1" dirty="0" smtClean="0">
                <a:latin typeface="Arial Black" panose="020B0A04020102020204" pitchFamily="34" charset="0"/>
              </a:rPr>
            </a:br>
            <a:r>
              <a:rPr lang="en-US" sz="3600" b="1" dirty="0" smtClean="0">
                <a:latin typeface="Arial Black" panose="020B0A04020102020204" pitchFamily="34" charset="0"/>
              </a:rPr>
              <a:t>Today</a:t>
            </a:r>
            <a:br>
              <a:rPr lang="en-US" sz="3600" b="1" dirty="0" smtClean="0">
                <a:latin typeface="Arial Black" panose="020B0A04020102020204" pitchFamily="34" charset="0"/>
              </a:rPr>
            </a:br>
            <a:r>
              <a:rPr lang="en-US" sz="3600" b="1" dirty="0" smtClean="0">
                <a:latin typeface="Arial Black" panose="020B0A04020102020204" pitchFamily="34" charset="0"/>
              </a:rPr>
              <a:t/>
            </a:r>
            <a:br>
              <a:rPr lang="en-US" sz="3600" b="1" dirty="0" smtClean="0">
                <a:latin typeface="Arial Black" panose="020B0A04020102020204" pitchFamily="34" charset="0"/>
              </a:rPr>
            </a:br>
            <a:r>
              <a:rPr lang="en-US" sz="3600" b="1" dirty="0" smtClean="0">
                <a:latin typeface="Arial Black" panose="020B0A04020102020204" pitchFamily="34" charset="0"/>
              </a:rPr>
              <a:t>When you are finished with your </a:t>
            </a:r>
            <a:r>
              <a:rPr lang="en-US" sz="3600" b="1" dirty="0" err="1" smtClean="0">
                <a:latin typeface="Arial Black" panose="020B0A04020102020204" pitchFamily="34" charset="0"/>
              </a:rPr>
              <a:t>quizZES</a:t>
            </a:r>
            <a:r>
              <a:rPr lang="en-US" sz="3600" b="1" dirty="0" smtClean="0">
                <a:latin typeface="Arial Black" panose="020B0A04020102020204" pitchFamily="34" charset="0"/>
              </a:rPr>
              <a:t>, work on your questions for Chapters 6-10. </a:t>
            </a:r>
            <a:br>
              <a:rPr lang="en-US" sz="3600" b="1" dirty="0" smtClean="0">
                <a:latin typeface="Arial Black" panose="020B0A04020102020204" pitchFamily="34" charset="0"/>
              </a:rPr>
            </a:br>
            <a:r>
              <a:rPr lang="en-US" sz="3600" b="1" dirty="0">
                <a:latin typeface="Arial Black" panose="020B0A04020102020204" pitchFamily="34" charset="0"/>
              </a:rPr>
              <a:t/>
            </a:r>
            <a:br>
              <a:rPr lang="en-US" sz="3600" b="1" dirty="0">
                <a:latin typeface="Arial Black" panose="020B0A04020102020204" pitchFamily="34" charset="0"/>
              </a:rPr>
            </a:br>
            <a:r>
              <a:rPr lang="en-US" sz="3600" b="1" dirty="0" smtClean="0">
                <a:latin typeface="Arial Black" panose="020B0A04020102020204" pitchFamily="34" charset="0"/>
              </a:rPr>
              <a:t>They are DUE MONDAY by 7:00 a.m.</a:t>
            </a:r>
            <a:br>
              <a:rPr lang="en-US" sz="3600" b="1" dirty="0" smtClean="0">
                <a:latin typeface="Arial Black" panose="020B0A04020102020204" pitchFamily="34" charset="0"/>
              </a:rPr>
            </a:br>
            <a:r>
              <a:rPr lang="en-US" sz="3600" b="1" dirty="0">
                <a:latin typeface="Arial Black" panose="020B0A04020102020204" pitchFamily="34" charset="0"/>
              </a:rPr>
              <a:t/>
            </a:r>
            <a:br>
              <a:rPr lang="en-US" sz="3600" b="1" dirty="0">
                <a:latin typeface="Arial Black" panose="020B0A04020102020204" pitchFamily="34" charset="0"/>
              </a:rPr>
            </a:br>
            <a:r>
              <a:rPr lang="en-US" sz="3600" b="1" dirty="0" smtClean="0">
                <a:latin typeface="Arial Black" panose="020B0A04020102020204" pitchFamily="34" charset="0"/>
              </a:rPr>
              <a:t>Vocabulary for Chapters 11-15 is already in Google Classroom, so if you are finished with the quizzes and questions, get started on that!</a:t>
            </a:r>
            <a:endParaRPr lang="en-US" sz="3600" b="1"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1/25/19</a:t>
            </a:r>
            <a:endParaRPr lang="en-US" dirty="0">
              <a:latin typeface="Arial Black" panose="020B0A04020102020204" pitchFamily="34" charset="0"/>
            </a:endParaRPr>
          </a:p>
        </p:txBody>
      </p:sp>
    </p:spTree>
    <p:extLst>
      <p:ext uri="{BB962C8B-B14F-4D97-AF65-F5344CB8AC3E}">
        <p14:creationId xmlns:p14="http://schemas.microsoft.com/office/powerpoint/2010/main" val="249599785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Discussion</a:t>
            </a:r>
          </a:p>
        </p:txBody>
      </p:sp>
      <p:sp>
        <p:nvSpPr>
          <p:cNvPr id="5" name="Content Placeholder 4"/>
          <p:cNvSpPr>
            <a:spLocks noGrp="1"/>
          </p:cNvSpPr>
          <p:nvPr>
            <p:ph idx="1"/>
          </p:nvPr>
        </p:nvSpPr>
        <p:spPr>
          <a:xfrm>
            <a:off x="838200" y="989555"/>
            <a:ext cx="10515600" cy="5187407"/>
          </a:xfrm>
        </p:spPr>
        <p:txBody>
          <a:bodyPr>
            <a:normAutofit lnSpcReduction="10000"/>
          </a:bodyPr>
          <a:lstStyle/>
          <a:p>
            <a:pPr marL="0" indent="0" algn="ctr">
              <a:buNone/>
            </a:pPr>
            <a:r>
              <a:rPr lang="en-US" dirty="0">
                <a:latin typeface="Arial Black" panose="020B0A04020102020204" pitchFamily="34" charset="0"/>
              </a:rPr>
              <a:t>I</a:t>
            </a:r>
            <a:r>
              <a:rPr lang="en-US" dirty="0" smtClean="0">
                <a:latin typeface="Arial Black" panose="020B0A04020102020204" pitchFamily="34" charset="0"/>
              </a:rPr>
              <a:t>n </a:t>
            </a:r>
            <a:r>
              <a:rPr lang="en-US" dirty="0">
                <a:latin typeface="Arial Black" panose="020B0A04020102020204" pitchFamily="34" charset="0"/>
              </a:rPr>
              <a:t>your triads, discuss the following:</a:t>
            </a:r>
          </a:p>
          <a:p>
            <a:pPr marL="0" indent="0" algn="ctr">
              <a:buNone/>
            </a:pPr>
            <a:endParaRPr lang="en-US" sz="22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In Chapter 10, we find out where the novel gets its title. </a:t>
            </a:r>
          </a:p>
          <a:p>
            <a:pPr marL="0" indent="0" algn="ctr">
              <a:buNone/>
            </a:pPr>
            <a:r>
              <a:rPr lang="en-US" sz="3600" dirty="0" smtClean="0">
                <a:latin typeface="Arial Black" panose="020B0A04020102020204" pitchFamily="34" charset="0"/>
              </a:rPr>
              <a:t>What does Atticus tell </a:t>
            </a:r>
            <a:r>
              <a:rPr lang="en-US" sz="3600" dirty="0" err="1" smtClean="0">
                <a:latin typeface="Arial Black" panose="020B0A04020102020204" pitchFamily="34" charset="0"/>
              </a:rPr>
              <a:t>Jem</a:t>
            </a:r>
            <a:r>
              <a:rPr lang="en-US" sz="3600" dirty="0" smtClean="0">
                <a:latin typeface="Arial Black" panose="020B0A04020102020204" pitchFamily="34" charset="0"/>
              </a:rPr>
              <a:t> about mockingbirds?</a:t>
            </a:r>
          </a:p>
          <a:p>
            <a:pPr marL="0" indent="0" algn="ctr">
              <a:buNone/>
            </a:pPr>
            <a:r>
              <a:rPr lang="en-US" sz="3600" dirty="0" smtClean="0">
                <a:latin typeface="Arial Black" panose="020B0A04020102020204" pitchFamily="34" charset="0"/>
              </a:rPr>
              <a:t>What does Miss </a:t>
            </a:r>
            <a:r>
              <a:rPr lang="en-US" sz="3600" dirty="0" err="1" smtClean="0">
                <a:latin typeface="Arial Black" panose="020B0A04020102020204" pitchFamily="34" charset="0"/>
              </a:rPr>
              <a:t>Maudie</a:t>
            </a:r>
            <a:r>
              <a:rPr lang="en-US" sz="3600" dirty="0" smtClean="0">
                <a:latin typeface="Arial Black" panose="020B0A04020102020204" pitchFamily="34" charset="0"/>
              </a:rPr>
              <a:t> have to say about them?</a:t>
            </a:r>
          </a:p>
          <a:p>
            <a:pPr marL="0" indent="0" algn="ctr">
              <a:buNone/>
            </a:pPr>
            <a:r>
              <a:rPr lang="en-US" sz="3600" dirty="0" smtClean="0">
                <a:latin typeface="Arial Black" panose="020B0A04020102020204" pitchFamily="34" charset="0"/>
              </a:rPr>
              <a:t>What character or characters does the mockingbird remind you of?</a:t>
            </a:r>
          </a:p>
          <a:p>
            <a:pPr marL="0" indent="0" algn="ctr">
              <a:buNone/>
            </a:pPr>
            <a:endParaRPr lang="en-US" sz="2200"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1/28/19</a:t>
            </a:r>
            <a:endParaRPr lang="en-US" dirty="0">
              <a:latin typeface="Arial Black" panose="020B0A04020102020204" pitchFamily="34" charset="0"/>
            </a:endParaRPr>
          </a:p>
        </p:txBody>
      </p:sp>
    </p:spTree>
    <p:extLst>
      <p:ext uri="{BB962C8B-B14F-4D97-AF65-F5344CB8AC3E}">
        <p14:creationId xmlns:p14="http://schemas.microsoft.com/office/powerpoint/2010/main" val="1090615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 calcmode="lin" valueType="num">
                                      <p:cBhvr additive="base">
                                        <p:cTn id="1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anim calcmode="lin" valueType="num">
                                      <p:cBhvr additive="base">
                                        <p:cTn id="1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Writing</a:t>
            </a:r>
          </a:p>
        </p:txBody>
      </p:sp>
      <p:sp>
        <p:nvSpPr>
          <p:cNvPr id="5" name="Content Placeholder 4"/>
          <p:cNvSpPr>
            <a:spLocks noGrp="1"/>
          </p:cNvSpPr>
          <p:nvPr>
            <p:ph idx="1"/>
          </p:nvPr>
        </p:nvSpPr>
        <p:spPr>
          <a:xfrm>
            <a:off x="838200" y="989555"/>
            <a:ext cx="10515600" cy="5187407"/>
          </a:xfrm>
        </p:spPr>
        <p:txBody>
          <a:bodyPr>
            <a:normAutofit lnSpcReduction="10000"/>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600" dirty="0">
                <a:latin typeface="Arial Black" panose="020B0A04020102020204" pitchFamily="34" charset="0"/>
              </a:rPr>
              <a:t>In Chapter 10, we find out where the novel gets its title. </a:t>
            </a:r>
          </a:p>
          <a:p>
            <a:pPr marL="0" indent="0" algn="ctr">
              <a:buNone/>
            </a:pPr>
            <a:r>
              <a:rPr lang="en-US" sz="3600" dirty="0">
                <a:latin typeface="Arial Black" panose="020B0A04020102020204" pitchFamily="34" charset="0"/>
              </a:rPr>
              <a:t>What does Atticus tell </a:t>
            </a:r>
            <a:r>
              <a:rPr lang="en-US" sz="3600" dirty="0" err="1">
                <a:latin typeface="Arial Black" panose="020B0A04020102020204" pitchFamily="34" charset="0"/>
              </a:rPr>
              <a:t>Jem</a:t>
            </a:r>
            <a:r>
              <a:rPr lang="en-US" sz="3600" dirty="0">
                <a:latin typeface="Arial Black" panose="020B0A04020102020204" pitchFamily="34" charset="0"/>
              </a:rPr>
              <a:t> about mockingbirds?</a:t>
            </a:r>
          </a:p>
          <a:p>
            <a:pPr marL="0" indent="0" algn="ctr">
              <a:buNone/>
            </a:pPr>
            <a:r>
              <a:rPr lang="en-US" sz="3600" dirty="0">
                <a:latin typeface="Arial Black" panose="020B0A04020102020204" pitchFamily="34" charset="0"/>
              </a:rPr>
              <a:t>What does Miss </a:t>
            </a:r>
            <a:r>
              <a:rPr lang="en-US" sz="3600" dirty="0" err="1">
                <a:latin typeface="Arial Black" panose="020B0A04020102020204" pitchFamily="34" charset="0"/>
              </a:rPr>
              <a:t>Maudie</a:t>
            </a:r>
            <a:r>
              <a:rPr lang="en-US" sz="3600" dirty="0">
                <a:latin typeface="Arial Black" panose="020B0A04020102020204" pitchFamily="34" charset="0"/>
              </a:rPr>
              <a:t> have to say about them?</a:t>
            </a:r>
          </a:p>
          <a:p>
            <a:pPr marL="0" indent="0" algn="ctr">
              <a:buNone/>
            </a:pPr>
            <a:r>
              <a:rPr lang="en-US" sz="3600" dirty="0">
                <a:latin typeface="Arial Black" panose="020B0A04020102020204" pitchFamily="34" charset="0"/>
              </a:rPr>
              <a:t>What character or characters does the mockingbird remind you of?</a:t>
            </a:r>
          </a:p>
          <a:p>
            <a:pPr marL="0" indent="0" algn="ctr">
              <a:buNone/>
            </a:pPr>
            <a:endParaRPr lang="en-US" sz="3600"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1/28/19</a:t>
            </a:r>
            <a:endParaRPr lang="en-US" dirty="0">
              <a:latin typeface="Arial Black" panose="020B0A04020102020204" pitchFamily="34" charset="0"/>
            </a:endParaRPr>
          </a:p>
        </p:txBody>
      </p:sp>
    </p:spTree>
    <p:extLst>
      <p:ext uri="{BB962C8B-B14F-4D97-AF65-F5344CB8AC3E}">
        <p14:creationId xmlns:p14="http://schemas.microsoft.com/office/powerpoint/2010/main" val="326092046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4604"/>
            <a:ext cx="10515600" cy="774743"/>
          </a:xfrm>
        </p:spPr>
        <p:txBody>
          <a:bodyPr/>
          <a:lstStyle/>
          <a:p>
            <a:pPr algn="ctr"/>
            <a:r>
              <a:rPr lang="en-US" dirty="0" smtClean="0">
                <a:latin typeface="Arial Black" panose="020B0A04020102020204" pitchFamily="34" charset="0"/>
              </a:rPr>
              <a:t>Unit Objectives</a:t>
            </a:r>
            <a:endParaRPr lang="en-US" dirty="0">
              <a:latin typeface="Arial Black" panose="020B0A04020102020204" pitchFamily="34" charset="0"/>
            </a:endParaRPr>
          </a:p>
        </p:txBody>
      </p:sp>
      <p:sp>
        <p:nvSpPr>
          <p:cNvPr id="3" name="Content Placeholder 2"/>
          <p:cNvSpPr>
            <a:spLocks noGrp="1"/>
          </p:cNvSpPr>
          <p:nvPr>
            <p:ph idx="1"/>
          </p:nvPr>
        </p:nvSpPr>
        <p:spPr>
          <a:xfrm>
            <a:off x="838200" y="889346"/>
            <a:ext cx="10515600" cy="5699344"/>
          </a:xfrm>
        </p:spPr>
        <p:txBody>
          <a:bodyPr>
            <a:normAutofit fontScale="92500" lnSpcReduction="20000"/>
          </a:bodyPr>
          <a:lstStyle/>
          <a:p>
            <a:pPr marL="0" indent="0" algn="ctr">
              <a:buNone/>
            </a:pPr>
            <a:r>
              <a:rPr lang="en-US" dirty="0">
                <a:latin typeface="Arial Black" panose="020B0A04020102020204" pitchFamily="34" charset="0"/>
              </a:rPr>
              <a:t>CCSS.ELA-LITERACY.RL.9-10.1</a:t>
            </a:r>
          </a:p>
          <a:p>
            <a:r>
              <a:rPr lang="en-US" dirty="0">
                <a:latin typeface="Arial Black" panose="020B0A04020102020204" pitchFamily="34" charset="0"/>
              </a:rPr>
              <a:t>Cite strong and thorough textual evidence to support analysis of what the text says explicitly as well as inferences drawn from the text</a:t>
            </a:r>
            <a:r>
              <a:rPr lang="en-US" dirty="0" smtClean="0">
                <a:latin typeface="Arial Black" panose="020B0A04020102020204" pitchFamily="34" charset="0"/>
              </a:rPr>
              <a:t>.</a:t>
            </a:r>
          </a:p>
          <a:p>
            <a:pPr marL="0" indent="0" algn="ctr">
              <a:buNone/>
            </a:pPr>
            <a:r>
              <a:rPr lang="en-US" dirty="0" smtClean="0">
                <a:latin typeface="Arial Black" panose="020B0A04020102020204" pitchFamily="34" charset="0"/>
              </a:rPr>
              <a:t>CCSS.ELA-LITERACY.RL.9-10.2</a:t>
            </a:r>
            <a:endParaRPr lang="en-US" dirty="0">
              <a:latin typeface="Arial Black" panose="020B0A04020102020204" pitchFamily="34" charset="0"/>
            </a:endParaRPr>
          </a:p>
          <a:p>
            <a:r>
              <a:rPr lang="en-US" sz="3000" dirty="0">
                <a:latin typeface="Arial Black" panose="020B0A04020102020204" pitchFamily="34" charset="0"/>
              </a:rPr>
              <a:t>Determine a theme or central idea of a text and analyze in detail its development over the course of the text, including how it emerges and is shaped and refined by specific details; provide an objective summary of the text</a:t>
            </a:r>
            <a:r>
              <a:rPr lang="en-US" sz="3000" dirty="0" smtClean="0">
                <a:latin typeface="Arial Black" panose="020B0A04020102020204" pitchFamily="34" charset="0"/>
              </a:rPr>
              <a:t>.</a:t>
            </a:r>
          </a:p>
          <a:p>
            <a:pPr marL="0" indent="0" algn="ctr">
              <a:buNone/>
            </a:pPr>
            <a:r>
              <a:rPr lang="en-US" dirty="0">
                <a:latin typeface="Arial Black" panose="020B0A04020102020204" pitchFamily="34" charset="0"/>
              </a:rPr>
              <a:t>CCSS.ELA-LITERACY.RL.9-10.3</a:t>
            </a:r>
          </a:p>
          <a:p>
            <a:r>
              <a:rPr lang="en-US" sz="3000" dirty="0">
                <a:latin typeface="Arial Black" panose="020B0A04020102020204" pitchFamily="34" charset="0"/>
              </a:rPr>
              <a:t>Analyze how complex characters (e.g., those with multiple or conflicting motivations) develop over the course of a text, interact with other characters, and advance the plot or develop the theme.</a:t>
            </a:r>
          </a:p>
        </p:txBody>
      </p:sp>
    </p:spTree>
    <p:extLst>
      <p:ext uri="{BB962C8B-B14F-4D97-AF65-F5344CB8AC3E}">
        <p14:creationId xmlns:p14="http://schemas.microsoft.com/office/powerpoint/2010/main" val="3667204075"/>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Arial Black" panose="020B0A04020102020204" pitchFamily="34" charset="0"/>
              </a:rPr>
              <a:t>Today’s </a:t>
            </a:r>
            <a:r>
              <a:rPr lang="en-US" dirty="0" smtClean="0">
                <a:latin typeface="Arial Black" panose="020B0A04020102020204" pitchFamily="34" charset="0"/>
              </a:rPr>
              <a:t>Objectives</a:t>
            </a:r>
            <a:endParaRPr lang="en-US" dirty="0">
              <a:latin typeface="Arial Black" panose="020B0A04020102020204" pitchFamily="34" charset="0"/>
            </a:endParaRPr>
          </a:p>
        </p:txBody>
      </p:sp>
      <p:sp>
        <p:nvSpPr>
          <p:cNvPr id="3" name="Content Placeholder 2"/>
          <p:cNvSpPr>
            <a:spLocks noGrp="1"/>
          </p:cNvSpPr>
          <p:nvPr>
            <p:ph idx="1"/>
          </p:nvPr>
        </p:nvSpPr>
        <p:spPr/>
        <p:txBody>
          <a:bodyPr/>
          <a:lstStyle/>
          <a:p>
            <a:pPr marL="0" indent="0" algn="ctr">
              <a:buNone/>
            </a:pPr>
            <a:endParaRPr lang="en-US" sz="4800" dirty="0" smtClean="0">
              <a:latin typeface="Arial Black" panose="020B0A04020102020204" pitchFamily="34" charset="0"/>
            </a:endParaRPr>
          </a:p>
          <a:p>
            <a:pPr marL="0" indent="0" algn="ctr">
              <a:buNone/>
            </a:pPr>
            <a:r>
              <a:rPr lang="en-US" sz="4800" dirty="0" smtClean="0">
                <a:latin typeface="Arial Black" panose="020B0A04020102020204" pitchFamily="34" charset="0"/>
              </a:rPr>
              <a:t>Analyze </a:t>
            </a:r>
            <a:r>
              <a:rPr lang="en-US" sz="4800" dirty="0">
                <a:latin typeface="Arial Black" panose="020B0A04020102020204" pitchFamily="34" charset="0"/>
              </a:rPr>
              <a:t>fictional text and make connections to characters and plot events.</a:t>
            </a:r>
          </a:p>
          <a:p>
            <a:pPr marL="0" indent="0" algn="ctr">
              <a:buNone/>
            </a:pPr>
            <a:endParaRPr lang="en-US" sz="4800" dirty="0">
              <a:latin typeface="Arial Black" panose="020B0A04020102020204" pitchFamily="34" charset="0"/>
            </a:endParaRPr>
          </a:p>
          <a:p>
            <a:pPr marL="0" indent="0">
              <a:buNone/>
            </a:pPr>
            <a:endParaRPr lang="en-US" dirty="0">
              <a:latin typeface="Arial Black" panose="020B0A04020102020204" pitchFamily="34" charset="0"/>
            </a:endParaRPr>
          </a:p>
          <a:p>
            <a:endParaRPr lang="en-US" dirty="0"/>
          </a:p>
        </p:txBody>
      </p:sp>
    </p:spTree>
    <p:extLst>
      <p:ext uri="{BB962C8B-B14F-4D97-AF65-F5344CB8AC3E}">
        <p14:creationId xmlns:p14="http://schemas.microsoft.com/office/powerpoint/2010/main" val="24582290"/>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98425"/>
            <a:ext cx="10515600" cy="777875"/>
          </a:xfrm>
        </p:spPr>
        <p:txBody>
          <a:bodyPr/>
          <a:lstStyle/>
          <a:p>
            <a:pPr algn="ctr"/>
            <a:r>
              <a:rPr lang="en-US" dirty="0" smtClean="0">
                <a:latin typeface="Arial Black" panose="020B0A04020102020204" pitchFamily="34" charset="0"/>
              </a:rPr>
              <a:t>As You Read…</a:t>
            </a:r>
            <a:endParaRPr lang="en-US" dirty="0">
              <a:latin typeface="Arial Black" panose="020B0A04020102020204" pitchFamily="34" charset="0"/>
            </a:endParaRPr>
          </a:p>
        </p:txBody>
      </p:sp>
      <p:sp>
        <p:nvSpPr>
          <p:cNvPr id="3" name="Content Placeholder 2"/>
          <p:cNvSpPr>
            <a:spLocks noGrp="1"/>
          </p:cNvSpPr>
          <p:nvPr>
            <p:ph idx="1"/>
          </p:nvPr>
        </p:nvSpPr>
        <p:spPr>
          <a:xfrm>
            <a:off x="838200" y="876300"/>
            <a:ext cx="10515600" cy="3800475"/>
          </a:xfrm>
        </p:spPr>
        <p:txBody>
          <a:bodyPr>
            <a:normAutofit/>
          </a:bodyPr>
          <a:lstStyle/>
          <a:p>
            <a:r>
              <a:rPr lang="en-US" sz="4000" dirty="0" smtClean="0">
                <a:latin typeface="Arial Black" panose="020B0A04020102020204" pitchFamily="34" charset="0"/>
              </a:rPr>
              <a:t>What is </a:t>
            </a:r>
            <a:r>
              <a:rPr lang="en-US" sz="4000" dirty="0" err="1" smtClean="0">
                <a:latin typeface="Arial Black" panose="020B0A04020102020204" pitchFamily="34" charset="0"/>
              </a:rPr>
              <a:t>Jem’s</a:t>
            </a:r>
            <a:r>
              <a:rPr lang="en-US" sz="4000" dirty="0" smtClean="0">
                <a:latin typeface="Arial Black" panose="020B0A04020102020204" pitchFamily="34" charset="0"/>
              </a:rPr>
              <a:t> punishment for his “attack” on Mrs. Dubose?</a:t>
            </a:r>
          </a:p>
          <a:p>
            <a:pPr marL="0" indent="0">
              <a:buNone/>
            </a:pPr>
            <a:endParaRPr lang="en-US" sz="4000" dirty="0" smtClean="0">
              <a:latin typeface="Arial Black" panose="020B0A04020102020204" pitchFamily="34" charset="0"/>
            </a:endParaRPr>
          </a:p>
          <a:p>
            <a:r>
              <a:rPr lang="en-US" sz="4000" dirty="0" smtClean="0">
                <a:latin typeface="Arial Black" panose="020B0A04020102020204" pitchFamily="34" charset="0"/>
              </a:rPr>
              <a:t>Pay attention to what happens to Mrs. Dubose when </a:t>
            </a:r>
            <a:r>
              <a:rPr lang="en-US" sz="4000" dirty="0" err="1" smtClean="0">
                <a:latin typeface="Arial Black" panose="020B0A04020102020204" pitchFamily="34" charset="0"/>
              </a:rPr>
              <a:t>Jem</a:t>
            </a:r>
            <a:r>
              <a:rPr lang="en-US" sz="4000" dirty="0" smtClean="0">
                <a:latin typeface="Arial Black" panose="020B0A04020102020204" pitchFamily="34" charset="0"/>
              </a:rPr>
              <a:t> is reading to her.</a:t>
            </a:r>
          </a:p>
          <a:p>
            <a:pPr marL="0" indent="0" algn="ctr">
              <a:buNone/>
            </a:pPr>
            <a:endParaRPr lang="en-US" sz="4000" dirty="0">
              <a:latin typeface="Arial Black" panose="020B0A04020102020204" pitchFamily="34" charset="0"/>
            </a:endParaRPr>
          </a:p>
          <a:p>
            <a:pPr marL="0" indent="0" algn="ctr">
              <a:buNone/>
            </a:pPr>
            <a:endParaRPr lang="en-US" sz="4000" dirty="0">
              <a:latin typeface="Arial Black" panose="020B0A04020102020204" pitchFamily="34" charset="0"/>
            </a:endParaRPr>
          </a:p>
        </p:txBody>
      </p:sp>
    </p:spTree>
    <p:extLst>
      <p:ext uri="{BB962C8B-B14F-4D97-AF65-F5344CB8AC3E}">
        <p14:creationId xmlns:p14="http://schemas.microsoft.com/office/powerpoint/2010/main" val="320858420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B94AC29-4097-427C-B294-D6BA092CE1AB}"/>
              </a:ext>
            </a:extLst>
          </p:cNvPr>
          <p:cNvSpPr>
            <a:spLocks noGrp="1"/>
          </p:cNvSpPr>
          <p:nvPr>
            <p:ph type="title"/>
          </p:nvPr>
        </p:nvSpPr>
        <p:spPr>
          <a:xfrm>
            <a:off x="838200" y="365125"/>
            <a:ext cx="10515600" cy="826001"/>
          </a:xfrm>
        </p:spPr>
        <p:txBody>
          <a:bodyPr/>
          <a:lstStyle/>
          <a:p>
            <a:pPr algn="ctr"/>
            <a:r>
              <a:rPr lang="en-US" dirty="0">
                <a:latin typeface="Arial Black" panose="020B0A04020102020204" pitchFamily="34" charset="0"/>
              </a:rPr>
              <a:t>Homework</a:t>
            </a:r>
          </a:p>
        </p:txBody>
      </p:sp>
      <p:sp>
        <p:nvSpPr>
          <p:cNvPr id="3" name="Content Placeholder 2">
            <a:extLst>
              <a:ext uri="{FF2B5EF4-FFF2-40B4-BE49-F238E27FC236}">
                <a16:creationId xmlns="" xmlns:a16="http://schemas.microsoft.com/office/drawing/2014/main" id="{F788D146-7D7D-4354-AF51-BD5ADF1936D5}"/>
              </a:ext>
            </a:extLst>
          </p:cNvPr>
          <p:cNvSpPr>
            <a:spLocks noGrp="1"/>
          </p:cNvSpPr>
          <p:nvPr>
            <p:ph idx="1"/>
          </p:nvPr>
        </p:nvSpPr>
        <p:spPr>
          <a:xfrm>
            <a:off x="838200" y="1455820"/>
            <a:ext cx="10515600" cy="5125453"/>
          </a:xfrm>
        </p:spPr>
        <p:txBody>
          <a:bodyPr>
            <a:normAutofit fontScale="85000" lnSpcReduction="20000"/>
          </a:bodyPr>
          <a:lstStyle/>
          <a:p>
            <a:pPr marL="0" indent="0" algn="ctr">
              <a:buNone/>
            </a:pPr>
            <a:r>
              <a:rPr lang="en-US" sz="4000" dirty="0" smtClean="0">
                <a:latin typeface="Arial Black" panose="020B0A04020102020204" pitchFamily="34" charset="0"/>
              </a:rPr>
              <a:t>Finish reading CH 11</a:t>
            </a:r>
          </a:p>
          <a:p>
            <a:pPr marL="0" indent="0" algn="ctr">
              <a:buNone/>
            </a:pPr>
            <a:endParaRPr lang="en-US" sz="4000" dirty="0" smtClean="0">
              <a:latin typeface="Arial Black" panose="020B0A04020102020204" pitchFamily="34" charset="0"/>
            </a:endParaRPr>
          </a:p>
          <a:p>
            <a:pPr marL="0" indent="0" algn="ctr">
              <a:buNone/>
            </a:pPr>
            <a:r>
              <a:rPr lang="en-US" sz="4000" dirty="0" smtClean="0">
                <a:latin typeface="Arial Black" panose="020B0A04020102020204" pitchFamily="34" charset="0"/>
              </a:rPr>
              <a:t>Answer the questions for Chapter </a:t>
            </a:r>
          </a:p>
          <a:p>
            <a:pPr marL="0" indent="0" algn="ctr">
              <a:buNone/>
            </a:pPr>
            <a:r>
              <a:rPr lang="en-US" sz="4000" dirty="0" smtClean="0">
                <a:latin typeface="Arial Black" panose="020B0A04020102020204" pitchFamily="34" charset="0"/>
              </a:rPr>
              <a:t>11 in the Google Classroom Document </a:t>
            </a:r>
          </a:p>
          <a:p>
            <a:pPr marL="0" indent="0" algn="ctr">
              <a:buNone/>
            </a:pPr>
            <a:r>
              <a:rPr lang="en-US" sz="4000" dirty="0" smtClean="0">
                <a:latin typeface="Arial Black" panose="020B0A04020102020204" pitchFamily="34" charset="0"/>
              </a:rPr>
              <a:t>DUE TOMORROW</a:t>
            </a:r>
            <a:endParaRPr lang="en-US" sz="4000" dirty="0">
              <a:latin typeface="Arial Black" panose="020B0A04020102020204" pitchFamily="34" charset="0"/>
            </a:endParaRPr>
          </a:p>
          <a:p>
            <a:pPr marL="457200" lvl="1" indent="0" algn="ctr">
              <a:buNone/>
            </a:pPr>
            <a:endParaRPr lang="en-US" sz="4800" dirty="0" smtClean="0">
              <a:latin typeface="Arial Black" panose="020B0A04020102020204" pitchFamily="34" charset="0"/>
            </a:endParaRPr>
          </a:p>
          <a:p>
            <a:pPr marL="457200" lvl="1" indent="0" algn="ctr">
              <a:buNone/>
            </a:pPr>
            <a:r>
              <a:rPr lang="en-US" sz="4800" dirty="0" smtClean="0">
                <a:latin typeface="Arial Black" panose="020B0A04020102020204" pitchFamily="34" charset="0"/>
              </a:rPr>
              <a:t>VOCABULARY SLIDES </a:t>
            </a:r>
            <a:r>
              <a:rPr lang="en-US" sz="4800" smtClean="0">
                <a:latin typeface="Arial Black" panose="020B0A04020102020204" pitchFamily="34" charset="0"/>
              </a:rPr>
              <a:t>DUE FRIDAY! </a:t>
            </a:r>
            <a:endParaRPr lang="en-US" sz="4800" dirty="0" smtClean="0">
              <a:latin typeface="Arial Black" panose="020B0A04020102020204" pitchFamily="34" charset="0"/>
            </a:endParaRPr>
          </a:p>
          <a:p>
            <a:pPr marL="457200" lvl="1" indent="0" algn="ctr">
              <a:buNone/>
            </a:pPr>
            <a:endParaRPr lang="en-US" sz="4800" dirty="0" smtClean="0">
              <a:latin typeface="Arial Black" panose="020B0A04020102020204" pitchFamily="34" charset="0"/>
            </a:endParaRPr>
          </a:p>
          <a:p>
            <a:pPr marL="457200" lvl="1" indent="0" algn="ctr">
              <a:buNone/>
            </a:pPr>
            <a:r>
              <a:rPr lang="en-US" sz="4800" dirty="0" smtClean="0">
                <a:latin typeface="Arial Black" panose="020B0A04020102020204" pitchFamily="34" charset="0"/>
              </a:rPr>
              <a:t>QUIZ FRIDAY!</a:t>
            </a:r>
            <a:endParaRPr lang="en-US" sz="4800" dirty="0">
              <a:latin typeface="Arial Black" panose="020B0A04020102020204" pitchFamily="34" charset="0"/>
            </a:endParaRPr>
          </a:p>
          <a:p>
            <a:pPr lvl="1"/>
            <a:endParaRPr lang="en-US" dirty="0">
              <a:latin typeface="Arial Black" panose="020B0A04020102020204" pitchFamily="34" charset="0"/>
            </a:endParaRPr>
          </a:p>
        </p:txBody>
      </p:sp>
    </p:spTree>
    <p:extLst>
      <p:ext uri="{BB962C8B-B14F-4D97-AF65-F5344CB8AC3E}">
        <p14:creationId xmlns:p14="http://schemas.microsoft.com/office/powerpoint/2010/main" val="4015148200"/>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smtClean="0">
                <a:latin typeface="Arial Black" panose="020B0A04020102020204" pitchFamily="34" charset="0"/>
              </a:rPr>
              <a:t>Exit Ticket</a:t>
            </a:r>
            <a:endParaRPr lang="en-US" b="1" dirty="0">
              <a:latin typeface="Arial Black" panose="020B0A04020102020204" pitchFamily="34" charset="0"/>
            </a:endParaRP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200" dirty="0" smtClean="0">
                <a:latin typeface="Arial Black" panose="020B0A04020102020204" pitchFamily="34" charset="0"/>
              </a:rPr>
              <a:t>What do you think Atticus meant when he said “The one thing that doesn’t abide by majority rule is a person’s conscience?”</a:t>
            </a:r>
          </a:p>
          <a:p>
            <a:pPr marL="0" indent="0" algn="ctr">
              <a:buNone/>
            </a:pPr>
            <a:endParaRPr lang="en-US" sz="3200" dirty="0">
              <a:latin typeface="Arial Black" panose="020B0A04020102020204" pitchFamily="34" charset="0"/>
            </a:endParaRPr>
          </a:p>
          <a:p>
            <a:pPr marL="0" indent="0" algn="ctr">
              <a:buNone/>
            </a:pPr>
            <a:r>
              <a:rPr lang="en-US" sz="3200" dirty="0" smtClean="0">
                <a:latin typeface="Arial Black" panose="020B0A04020102020204" pitchFamily="34" charset="0"/>
              </a:rPr>
              <a:t>How can we apply that attitude to our daily lives?</a:t>
            </a:r>
          </a:p>
          <a:p>
            <a:pPr marL="0" indent="0" algn="ctr">
              <a:buNone/>
            </a:pPr>
            <a:endParaRPr lang="en-US" sz="3200" dirty="0" smtClean="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1/28/19</a:t>
            </a:r>
            <a:endParaRPr lang="en-US" dirty="0">
              <a:latin typeface="Arial Black" panose="020B0A04020102020204" pitchFamily="34" charset="0"/>
            </a:endParaRPr>
          </a:p>
        </p:txBody>
      </p:sp>
    </p:spTree>
    <p:extLst>
      <p:ext uri="{BB962C8B-B14F-4D97-AF65-F5344CB8AC3E}">
        <p14:creationId xmlns:p14="http://schemas.microsoft.com/office/powerpoint/2010/main" val="2095166869"/>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Discussion</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I</a:t>
            </a:r>
            <a:r>
              <a:rPr lang="en-US" dirty="0" smtClean="0">
                <a:latin typeface="Arial Black" panose="020B0A04020102020204" pitchFamily="34" charset="0"/>
              </a:rPr>
              <a:t>n </a:t>
            </a:r>
            <a:r>
              <a:rPr lang="en-US" dirty="0">
                <a:latin typeface="Arial Black" panose="020B0A04020102020204" pitchFamily="34" charset="0"/>
              </a:rPr>
              <a:t>your triads, discuss the following:</a:t>
            </a:r>
          </a:p>
          <a:p>
            <a:pPr marL="0" indent="0" algn="ctr">
              <a:buNone/>
            </a:pPr>
            <a:endParaRPr lang="en-US" sz="2200" dirty="0" smtClean="0">
              <a:latin typeface="Arial Black" panose="020B0A04020102020204" pitchFamily="34" charset="0"/>
            </a:endParaRPr>
          </a:p>
          <a:p>
            <a:pPr marL="0" indent="0" algn="ctr">
              <a:buNone/>
            </a:pPr>
            <a:r>
              <a:rPr lang="en-US" sz="3600" dirty="0" smtClean="0">
                <a:latin typeface="Arial Black" panose="020B0A04020102020204" pitchFamily="34" charset="0"/>
              </a:rPr>
              <a:t>Which of the messages (themes) that we discussed do you think Harper Lee was trying to present in Chapter 11?</a:t>
            </a:r>
          </a:p>
          <a:p>
            <a:pPr marL="0" indent="0" algn="ctr">
              <a:buNone/>
            </a:pPr>
            <a:r>
              <a:rPr lang="en-US" sz="3600" dirty="0" smtClean="0">
                <a:latin typeface="Arial Black" panose="020B0A04020102020204" pitchFamily="34" charset="0"/>
              </a:rPr>
              <a:t>What evidence from the chapter supports your claim?</a:t>
            </a:r>
          </a:p>
          <a:p>
            <a:pPr marL="0" indent="0" algn="ctr">
              <a:buNone/>
            </a:pPr>
            <a:endParaRPr lang="en-US" sz="3600" dirty="0" smtClean="0">
              <a:latin typeface="Arial Black" panose="020B0A04020102020204" pitchFamily="34" charset="0"/>
            </a:endParaRPr>
          </a:p>
          <a:p>
            <a:pPr marL="0" indent="0" algn="ctr">
              <a:buNone/>
            </a:pPr>
            <a:endParaRPr lang="en-US" sz="2200" dirty="0">
              <a:latin typeface="Arial Black" panose="020B0A04020102020204" pitchFamily="34" charset="0"/>
            </a:endParaRP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1/29/19</a:t>
            </a:r>
            <a:endParaRPr lang="en-US" dirty="0">
              <a:latin typeface="Arial Black" panose="020B0A04020102020204" pitchFamily="34" charset="0"/>
            </a:endParaRPr>
          </a:p>
        </p:txBody>
      </p:sp>
    </p:spTree>
    <p:extLst>
      <p:ext uri="{BB962C8B-B14F-4D97-AF65-F5344CB8AC3E}">
        <p14:creationId xmlns:p14="http://schemas.microsoft.com/office/powerpoint/2010/main" val="389812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 calcmode="lin" valueType="num">
                                      <p:cBhvr additive="base">
                                        <p:cTn id="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anim calcmode="lin" valueType="num">
                                      <p:cBhvr additive="base">
                                        <p:cTn id="11"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8200" y="152183"/>
            <a:ext cx="10515600" cy="812322"/>
          </a:xfrm>
        </p:spPr>
        <p:txBody>
          <a:bodyPr/>
          <a:lstStyle/>
          <a:p>
            <a:pPr algn="ctr"/>
            <a:r>
              <a:rPr lang="en-US" b="1" dirty="0">
                <a:latin typeface="Arial Black" panose="020B0A04020102020204" pitchFamily="34" charset="0"/>
              </a:rPr>
              <a:t>Start-Up - Writing</a:t>
            </a:r>
          </a:p>
        </p:txBody>
      </p:sp>
      <p:sp>
        <p:nvSpPr>
          <p:cNvPr id="5" name="Content Placeholder 4"/>
          <p:cNvSpPr>
            <a:spLocks noGrp="1"/>
          </p:cNvSpPr>
          <p:nvPr>
            <p:ph idx="1"/>
          </p:nvPr>
        </p:nvSpPr>
        <p:spPr>
          <a:xfrm>
            <a:off x="838200" y="989555"/>
            <a:ext cx="10515600" cy="5187407"/>
          </a:xfrm>
        </p:spPr>
        <p:txBody>
          <a:bodyPr>
            <a:normAutofit/>
          </a:bodyPr>
          <a:lstStyle/>
          <a:p>
            <a:pPr marL="0" indent="0" algn="ctr">
              <a:buNone/>
            </a:pPr>
            <a:r>
              <a:rPr lang="en-US" dirty="0">
                <a:latin typeface="Arial Black" panose="020B0A04020102020204" pitchFamily="34" charset="0"/>
              </a:rPr>
              <a:t>Write about the following:</a:t>
            </a:r>
          </a:p>
          <a:p>
            <a:pPr marL="0" indent="0" algn="ctr">
              <a:buNone/>
            </a:pPr>
            <a:endParaRPr lang="en-US" sz="2200" dirty="0" smtClean="0">
              <a:latin typeface="Arial Black" panose="020B0A04020102020204" pitchFamily="34" charset="0"/>
            </a:endParaRPr>
          </a:p>
          <a:p>
            <a:pPr marL="0" indent="0" algn="ctr">
              <a:buNone/>
            </a:pPr>
            <a:r>
              <a:rPr lang="en-US" sz="3600" dirty="0">
                <a:latin typeface="Arial Black" panose="020B0A04020102020204" pitchFamily="34" charset="0"/>
              </a:rPr>
              <a:t>Which of the messages (themes) that we discussed do you think Harper Lee was trying to present in Chapter 11?</a:t>
            </a:r>
          </a:p>
          <a:p>
            <a:pPr marL="0" indent="0" algn="ctr">
              <a:buNone/>
            </a:pPr>
            <a:r>
              <a:rPr lang="en-US" sz="3600" dirty="0">
                <a:latin typeface="Arial Black" panose="020B0A04020102020204" pitchFamily="34" charset="0"/>
              </a:rPr>
              <a:t>What evidence from the chapter supports your claim?</a:t>
            </a:r>
          </a:p>
        </p:txBody>
      </p:sp>
      <p:sp>
        <p:nvSpPr>
          <p:cNvPr id="9" name="TextBox 8"/>
          <p:cNvSpPr txBox="1"/>
          <p:nvPr/>
        </p:nvSpPr>
        <p:spPr>
          <a:xfrm>
            <a:off x="10095978" y="423032"/>
            <a:ext cx="1082348" cy="369332"/>
          </a:xfrm>
          <a:prstGeom prst="rect">
            <a:avLst/>
          </a:prstGeom>
          <a:noFill/>
        </p:spPr>
        <p:txBody>
          <a:bodyPr wrap="none" rtlCol="0">
            <a:spAutoFit/>
          </a:bodyPr>
          <a:lstStyle/>
          <a:p>
            <a:r>
              <a:rPr lang="en-US" dirty="0" smtClean="0">
                <a:latin typeface="Arial Black" panose="020B0A04020102020204" pitchFamily="34" charset="0"/>
              </a:rPr>
              <a:t>1/28/19</a:t>
            </a:r>
            <a:endParaRPr lang="en-US" dirty="0">
              <a:latin typeface="Arial Black" panose="020B0A04020102020204" pitchFamily="34" charset="0"/>
            </a:endParaRPr>
          </a:p>
        </p:txBody>
      </p:sp>
    </p:spTree>
    <p:extLst>
      <p:ext uri="{BB962C8B-B14F-4D97-AF65-F5344CB8AC3E}">
        <p14:creationId xmlns:p14="http://schemas.microsoft.com/office/powerpoint/2010/main" val="436928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20323</TotalTime>
  <Words>17828</Words>
  <Application>Microsoft Office PowerPoint</Application>
  <PresentationFormat>Widescreen</PresentationFormat>
  <Paragraphs>1931</Paragraphs>
  <Slides>295</Slides>
  <Notes>6</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295</vt:i4>
      </vt:variant>
    </vt:vector>
  </HeadingPairs>
  <TitlesOfParts>
    <vt:vector size="304" baseType="lpstr">
      <vt:lpstr>Aharoni</vt:lpstr>
      <vt:lpstr>Arial</vt:lpstr>
      <vt:lpstr>Arial Black</vt:lpstr>
      <vt:lpstr>Calibri</vt:lpstr>
      <vt:lpstr>Calibri Light</vt:lpstr>
      <vt:lpstr>Cutive</vt:lpstr>
      <vt:lpstr>Times New Roman</vt:lpstr>
      <vt:lpstr>Wingdings</vt:lpstr>
      <vt:lpstr>1_Office Theme</vt:lpstr>
      <vt:lpstr>Start-Up - Discussion</vt:lpstr>
      <vt:lpstr>Start-Up - Writing</vt:lpstr>
      <vt:lpstr>Unit Objectives</vt:lpstr>
      <vt:lpstr>“Jim Crow” Laws</vt:lpstr>
      <vt:lpstr>Jim Crow Guide</vt:lpstr>
      <vt:lpstr>Jim Crow Guide</vt:lpstr>
      <vt:lpstr>PowerPoint Presentation</vt:lpstr>
      <vt:lpstr>PowerPoint Presentation</vt:lpstr>
      <vt:lpstr>After WW1</vt:lpstr>
      <vt:lpstr>Langston Hughes (1902-1967)</vt:lpstr>
      <vt:lpstr>The Great Depression (1930s)</vt:lpstr>
      <vt:lpstr>Inspiration for the Story</vt:lpstr>
      <vt:lpstr>The Scottsboro Boys</vt:lpstr>
      <vt:lpstr>The Scottsboro Boys</vt:lpstr>
      <vt:lpstr>The Scottsboro Boys</vt:lpstr>
      <vt:lpstr>The Scottsboro Boys</vt:lpstr>
      <vt:lpstr>Harper Lee (1926-2016)</vt:lpstr>
      <vt:lpstr>Brown vs. Board of Education</vt:lpstr>
      <vt:lpstr>The Winds of Change</vt:lpstr>
      <vt:lpstr>Rosa Parks (1913-2005)</vt:lpstr>
      <vt:lpstr>Television Changes Everything</vt:lpstr>
      <vt:lpstr>Dr. Martin Luther King (1929-1968)</vt:lpstr>
      <vt:lpstr>Desegregation</vt:lpstr>
      <vt:lpstr>To Kill a Mockingbird</vt:lpstr>
      <vt:lpstr>Exit Ticket</vt:lpstr>
      <vt:lpstr>Start-Up - Discussion</vt:lpstr>
      <vt:lpstr>Start-Up - Writing</vt:lpstr>
      <vt:lpstr>Unit Objectives</vt:lpstr>
      <vt:lpstr>Today’s Objective</vt:lpstr>
      <vt:lpstr>As We Read…</vt:lpstr>
      <vt:lpstr>Homework</vt:lpstr>
      <vt:lpstr>Exit Ticket</vt:lpstr>
      <vt:lpstr>Start-Up - Discussion</vt:lpstr>
      <vt:lpstr>Start-Up - Writing</vt:lpstr>
      <vt:lpstr>Unit Objectives</vt:lpstr>
      <vt:lpstr>Today’s Objectives</vt:lpstr>
      <vt:lpstr>As We Read…</vt:lpstr>
      <vt:lpstr>Homework</vt:lpstr>
      <vt:lpstr>Exit Ticket</vt:lpstr>
      <vt:lpstr>Start-Up - Discussion</vt:lpstr>
      <vt:lpstr>Start-Up - Writing</vt:lpstr>
      <vt:lpstr>Unit Objectives</vt:lpstr>
      <vt:lpstr>Today’s Objectives</vt:lpstr>
      <vt:lpstr>Homework</vt:lpstr>
      <vt:lpstr>Exit Ticket</vt:lpstr>
      <vt:lpstr>Start-Up - Discussion</vt:lpstr>
      <vt:lpstr>Start-Up - Writing</vt:lpstr>
      <vt:lpstr>Unit Objectives</vt:lpstr>
      <vt:lpstr>Today’s Objectives</vt:lpstr>
      <vt:lpstr>As You Read…</vt:lpstr>
      <vt:lpstr>Homework</vt:lpstr>
      <vt:lpstr>Exit Ticket</vt:lpstr>
      <vt:lpstr>Start-Up - Discussion</vt:lpstr>
      <vt:lpstr>Start-Up - Writing</vt:lpstr>
      <vt:lpstr>Unit Objectives</vt:lpstr>
      <vt:lpstr>As You Read…</vt:lpstr>
      <vt:lpstr>Homework</vt:lpstr>
      <vt:lpstr>Exit Ticket</vt:lpstr>
      <vt:lpstr>Start-Up - Discussion</vt:lpstr>
      <vt:lpstr>Start-Up - Writing</vt:lpstr>
      <vt:lpstr>Unit Objectives</vt:lpstr>
      <vt:lpstr>Today’s Objectives</vt:lpstr>
      <vt:lpstr>Vocabulary Review</vt:lpstr>
      <vt:lpstr>Homework</vt:lpstr>
      <vt:lpstr>Exit Ticket</vt:lpstr>
      <vt:lpstr>No Start-Up Today   It is a QUIZ DAY!</vt:lpstr>
      <vt:lpstr>Today’s Objectives</vt:lpstr>
      <vt:lpstr>NO Exit Ticket Today  When you are finished with your quizZES, work on your questions for Chapters 1-5.   They are DUE TUESDAY by 7:00 a.m.  Vocabulary for Chapters 6-10 is already in Google Classroom.</vt:lpstr>
      <vt:lpstr>Start-Up - Discussion</vt:lpstr>
      <vt:lpstr>Start-Up - Writing</vt:lpstr>
      <vt:lpstr>Unit Objectives</vt:lpstr>
      <vt:lpstr>Today’s Objectives</vt:lpstr>
      <vt:lpstr>Homework</vt:lpstr>
      <vt:lpstr>Exit Ticket</vt:lpstr>
      <vt:lpstr>Start-Up - Discussion</vt:lpstr>
      <vt:lpstr>Start-Up - Writing</vt:lpstr>
      <vt:lpstr>Unit Objectives</vt:lpstr>
      <vt:lpstr>Today’s Objectives</vt:lpstr>
      <vt:lpstr>Small Group Read…</vt:lpstr>
      <vt:lpstr>Homework</vt:lpstr>
      <vt:lpstr>Exit Ticket</vt:lpstr>
      <vt:lpstr>Start-Up - Writing</vt:lpstr>
      <vt:lpstr>Unit Objectives</vt:lpstr>
      <vt:lpstr>Today’s Objectives</vt:lpstr>
      <vt:lpstr>Vocabulary Review</vt:lpstr>
      <vt:lpstr>Homework</vt:lpstr>
      <vt:lpstr>Exit Ticket</vt:lpstr>
      <vt:lpstr>No Start-Up Today   It is a QUIZ DAY!   NO TALKING DURING QUIZZES!!!</vt:lpstr>
      <vt:lpstr>Today’s Objectives</vt:lpstr>
      <vt:lpstr>NO Exit Ticket Today  When you are finished with your quizZES, work on your questions for Chapters 6-10.   They are DUE MONDAY by 7:00 a.m.  Vocabulary for Chapters 11-15 is already in Google Classroom, so if you are finished with the quizzes and questions, get started on that!</vt:lpstr>
      <vt:lpstr>Start-Up - Discussion</vt:lpstr>
      <vt:lpstr>Start-Up - Writing</vt:lpstr>
      <vt:lpstr>Unit Objectives</vt:lpstr>
      <vt:lpstr>Today’s Objectives</vt:lpstr>
      <vt:lpstr>As You Read…</vt:lpstr>
      <vt:lpstr>Homework</vt:lpstr>
      <vt:lpstr>Exit Ticket</vt:lpstr>
      <vt:lpstr>Start-Up - Discussion</vt:lpstr>
      <vt:lpstr>Start-Up - Writing</vt:lpstr>
      <vt:lpstr>Unit Objectives</vt:lpstr>
      <vt:lpstr>Today’s Objectives</vt:lpstr>
      <vt:lpstr>Character Analysis</vt:lpstr>
      <vt:lpstr>Character Analysis</vt:lpstr>
      <vt:lpstr>Big Bad</vt:lpstr>
      <vt:lpstr>Character Analysis - Laser</vt:lpstr>
      <vt:lpstr>Character Analysis - Laser</vt:lpstr>
      <vt:lpstr>Character Analysis - Laser</vt:lpstr>
      <vt:lpstr>Character Analysis - Laser</vt:lpstr>
      <vt:lpstr>Character Analysis - Laser</vt:lpstr>
      <vt:lpstr>Character Analysis - Focus</vt:lpstr>
      <vt:lpstr>Character Analysis - Focus</vt:lpstr>
      <vt:lpstr>Character Analysis - Focus</vt:lpstr>
      <vt:lpstr>Character Analysis - Focus</vt:lpstr>
      <vt:lpstr>Character Analysis - Focus</vt:lpstr>
      <vt:lpstr>Homework</vt:lpstr>
      <vt:lpstr>Exit Ticket</vt:lpstr>
      <vt:lpstr>Start-Up - Discussion</vt:lpstr>
      <vt:lpstr>Start-Up - Writing</vt:lpstr>
      <vt:lpstr>Unit Objectives</vt:lpstr>
      <vt:lpstr>Today’s Objectives</vt:lpstr>
      <vt:lpstr>Character Analysis</vt:lpstr>
      <vt:lpstr>Character Analysis - Laser</vt:lpstr>
      <vt:lpstr>Character Analysis - Laser</vt:lpstr>
      <vt:lpstr>Character Analysis - Laser</vt:lpstr>
      <vt:lpstr>Character Analysis - Laser</vt:lpstr>
      <vt:lpstr>Character Analysis - Laser</vt:lpstr>
      <vt:lpstr>Homework</vt:lpstr>
      <vt:lpstr>Exit Ticket</vt:lpstr>
      <vt:lpstr>Start-Up - Discussion</vt:lpstr>
      <vt:lpstr>Start-Up - Writing</vt:lpstr>
      <vt:lpstr>Unit Objectives</vt:lpstr>
      <vt:lpstr>Today’s Objectives</vt:lpstr>
      <vt:lpstr>Today’s Work</vt:lpstr>
      <vt:lpstr>Homework</vt:lpstr>
      <vt:lpstr>Exit Ticket</vt:lpstr>
      <vt:lpstr>No Start-Up Today   It is a QUIZ DAY!   </vt:lpstr>
      <vt:lpstr>Vocabulary Review</vt:lpstr>
      <vt:lpstr>Homework</vt:lpstr>
      <vt:lpstr>Start-Up - Discussion</vt:lpstr>
      <vt:lpstr>Start-Up - Writing</vt:lpstr>
      <vt:lpstr>Unit Objectives</vt:lpstr>
      <vt:lpstr>As You Read…</vt:lpstr>
      <vt:lpstr>Homework</vt:lpstr>
      <vt:lpstr>Exit Ticket</vt:lpstr>
      <vt:lpstr>Start-Up - Discussion</vt:lpstr>
      <vt:lpstr>Start-Up - Writing</vt:lpstr>
      <vt:lpstr>Unit Objectives</vt:lpstr>
      <vt:lpstr>Small Group Read…</vt:lpstr>
      <vt:lpstr>As You Read…</vt:lpstr>
      <vt:lpstr>Homework</vt:lpstr>
      <vt:lpstr>Exit Ticket</vt:lpstr>
      <vt:lpstr>Start-Up - Discussion</vt:lpstr>
      <vt:lpstr>Start-Up - Writing</vt:lpstr>
      <vt:lpstr>Unit Objectives</vt:lpstr>
      <vt:lpstr>As You Read…</vt:lpstr>
      <vt:lpstr>Homework</vt:lpstr>
      <vt:lpstr>Exit Ticket</vt:lpstr>
      <vt:lpstr>Start-Up - Discussion</vt:lpstr>
      <vt:lpstr>Start-Up - Writing</vt:lpstr>
      <vt:lpstr>Unit Objectives</vt:lpstr>
      <vt:lpstr>LASER FOCUS CHARACTER ANALYSIS</vt:lpstr>
      <vt:lpstr>PowerPoint Presentation</vt:lpstr>
      <vt:lpstr>LASER FOCUS CHARACTER ANALYSIS</vt:lpstr>
      <vt:lpstr>PowerPoint Presentation</vt:lpstr>
      <vt:lpstr>LASER FOCUS CHARACTER ANALYSIS</vt:lpstr>
      <vt:lpstr>Homework</vt:lpstr>
      <vt:lpstr>Exit Ticket</vt:lpstr>
      <vt:lpstr>No Start-Up Today   It is a QUIZ DAY!   </vt:lpstr>
      <vt:lpstr>NO Exit Ticket Today  When you are finished with your quizZES, work on:  - LASER Character Analysis – resubmit must be by the end of the period  - Chapter Questions DUE MONDAY  - Next week’s vocabulary – already in GC   </vt:lpstr>
      <vt:lpstr>Start-Up</vt:lpstr>
      <vt:lpstr>Unit Objectives</vt:lpstr>
      <vt:lpstr>Small Group Read…</vt:lpstr>
      <vt:lpstr>As You Read…</vt:lpstr>
      <vt:lpstr>Homework</vt:lpstr>
      <vt:lpstr>District Formative Assessment</vt:lpstr>
      <vt:lpstr>NO Start-Up  TODAY!</vt:lpstr>
      <vt:lpstr>Unit Objectives</vt:lpstr>
      <vt:lpstr>Argumentative Writing </vt:lpstr>
      <vt:lpstr>TBDAT</vt:lpstr>
      <vt:lpstr>Topic Sentence </vt:lpstr>
      <vt:lpstr>Background </vt:lpstr>
      <vt:lpstr>Detail (Evidence, Quote)</vt:lpstr>
      <vt:lpstr>Analysis</vt:lpstr>
      <vt:lpstr>Tie Back </vt:lpstr>
      <vt:lpstr>PowerPoint Presentation</vt:lpstr>
      <vt:lpstr>The PROMPT</vt:lpstr>
      <vt:lpstr>When You Are Finished…</vt:lpstr>
      <vt:lpstr>Homework</vt:lpstr>
      <vt:lpstr>NO Exit Ticket</vt:lpstr>
      <vt:lpstr>Start-Up - Discussion</vt:lpstr>
      <vt:lpstr>Unit Objectives</vt:lpstr>
      <vt:lpstr>Homework</vt:lpstr>
      <vt:lpstr>Start-Up - Discussion</vt:lpstr>
      <vt:lpstr>No Start-Up Today </vt:lpstr>
      <vt:lpstr>Unit Objectives</vt:lpstr>
      <vt:lpstr>Vocabulary Review</vt:lpstr>
      <vt:lpstr>Small Group Read…</vt:lpstr>
      <vt:lpstr>Homework</vt:lpstr>
      <vt:lpstr>NO Start-Up or Exit Ticket Today  When you are finished with your quizZES,  begin SILENT READING Chapter 24!  HOMEWORK  -Vocab slides were DUE this morning!   -Chapter Questions DUE MONDAY - Finish reading Chapter 24 </vt:lpstr>
      <vt:lpstr>Start-Up - Discussion</vt:lpstr>
      <vt:lpstr>Start-Up - Writing</vt:lpstr>
      <vt:lpstr>Unit Objectives</vt:lpstr>
      <vt:lpstr>Homework</vt:lpstr>
      <vt:lpstr>Exit Ticket</vt:lpstr>
      <vt:lpstr>Start-Up </vt:lpstr>
      <vt:lpstr>Today’s Objectives</vt:lpstr>
      <vt:lpstr>TKaM Trial Analysis - Revisited</vt:lpstr>
      <vt:lpstr>Sample Paragraph #1</vt:lpstr>
      <vt:lpstr>PowerPoint Presentation</vt:lpstr>
      <vt:lpstr>PowerPoint Presentation</vt:lpstr>
      <vt:lpstr>PowerPoint Presentation</vt:lpstr>
      <vt:lpstr>PowerPoint Presentation</vt:lpstr>
      <vt:lpstr>PowerPoint Presentation</vt:lpstr>
      <vt:lpstr>YOUR TURN</vt:lpstr>
      <vt:lpstr>YOUR TURN</vt:lpstr>
      <vt:lpstr>YOUR TURN</vt:lpstr>
      <vt:lpstr>YOUR TURN</vt:lpstr>
      <vt:lpstr>YOUR TURN</vt:lpstr>
      <vt:lpstr>Next Steps…</vt:lpstr>
      <vt:lpstr>Next Steps…</vt:lpstr>
      <vt:lpstr>Homework</vt:lpstr>
      <vt:lpstr>No Exit Ticket</vt:lpstr>
      <vt:lpstr>Start-Up - Writing</vt:lpstr>
      <vt:lpstr>Unit Objectives</vt:lpstr>
      <vt:lpstr>Homework</vt:lpstr>
      <vt:lpstr>Exit Ticket</vt:lpstr>
      <vt:lpstr>No Start-Up Today   It is a QUIZ DAY!   </vt:lpstr>
      <vt:lpstr>Homework</vt:lpstr>
      <vt:lpstr>No Start-Up Today   It is a QUIZ DAY!   </vt:lpstr>
      <vt:lpstr>No Start-Up Today    </vt:lpstr>
      <vt:lpstr>Start-Up - Discussion</vt:lpstr>
      <vt:lpstr>Start-Up - Writing</vt:lpstr>
      <vt:lpstr>Exit Ticket</vt:lpstr>
      <vt:lpstr>Start-Up - Discussion</vt:lpstr>
      <vt:lpstr>Start-Up - Writing</vt:lpstr>
      <vt:lpstr>Unit Objectives</vt:lpstr>
      <vt:lpstr>Today’s Objectives</vt:lpstr>
      <vt:lpstr>Character Analysis</vt:lpstr>
      <vt:lpstr>Character Analysis - Focus</vt:lpstr>
      <vt:lpstr>Character Analysis - Focus</vt:lpstr>
      <vt:lpstr>Character Analysis - Focus</vt:lpstr>
      <vt:lpstr>Character Analysis - Focus</vt:lpstr>
      <vt:lpstr>Character Analysis - Focus</vt:lpstr>
      <vt:lpstr>Homework</vt:lpstr>
      <vt:lpstr>Exit Ticket</vt:lpstr>
      <vt:lpstr>Start-Up - Discussion</vt:lpstr>
      <vt:lpstr>Start-Up - Writing</vt:lpstr>
      <vt:lpstr>Unit Objectives</vt:lpstr>
      <vt:lpstr>Today’s Objectives</vt:lpstr>
      <vt:lpstr>Character Analysis</vt:lpstr>
      <vt:lpstr>Homework</vt:lpstr>
      <vt:lpstr>Exit Ticket</vt:lpstr>
      <vt:lpstr>Start-Up - Discussion</vt:lpstr>
      <vt:lpstr>Start-Up - Writing</vt:lpstr>
      <vt:lpstr>Unit Objectives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English 10 Final Projects</vt:lpstr>
      <vt:lpstr>PRESENTATION OF PROJECTS</vt:lpstr>
      <vt:lpstr>HOMEWORK</vt:lpstr>
      <vt:lpstr>Exit Ticket</vt:lpstr>
      <vt:lpstr>PowerPoint Presentation</vt:lpstr>
      <vt:lpstr>PowerPoint Presentation</vt:lpstr>
      <vt:lpstr>PowerPoint Presentation</vt:lpstr>
    </vt:vector>
  </TitlesOfParts>
  <Company>Turlock Unified School District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Start-Up - Discussion</dc:title>
  <dc:creator>James McElroy</dc:creator>
  <cp:lastModifiedBy>James McElroy</cp:lastModifiedBy>
  <cp:revision>160</cp:revision>
  <dcterms:created xsi:type="dcterms:W3CDTF">2018-12-21T18:29:08Z</dcterms:created>
  <dcterms:modified xsi:type="dcterms:W3CDTF">2019-03-08T16:08:32Z</dcterms:modified>
</cp:coreProperties>
</file>