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9"/>
  </p:handoutMasterIdLst>
  <p:sldIdLst>
    <p:sldId id="272" r:id="rId2"/>
    <p:sldId id="256" r:id="rId3"/>
    <p:sldId id="263" r:id="rId4"/>
    <p:sldId id="270" r:id="rId5"/>
    <p:sldId id="259" r:id="rId6"/>
    <p:sldId id="273" r:id="rId7"/>
    <p:sldId id="271" r:id="rId8"/>
    <p:sldId id="274" r:id="rId9"/>
    <p:sldId id="275" r:id="rId10"/>
    <p:sldId id="278" r:id="rId11"/>
    <p:sldId id="261" r:id="rId12"/>
    <p:sldId id="279" r:id="rId13"/>
    <p:sldId id="281" r:id="rId14"/>
    <p:sldId id="282" r:id="rId15"/>
    <p:sldId id="258" r:id="rId16"/>
    <p:sldId id="284" r:id="rId17"/>
    <p:sldId id="262" r:id="rId18"/>
    <p:sldId id="292" r:id="rId19"/>
    <p:sldId id="286" r:id="rId20"/>
    <p:sldId id="289" r:id="rId21"/>
    <p:sldId id="291" r:id="rId22"/>
    <p:sldId id="290" r:id="rId23"/>
    <p:sldId id="293" r:id="rId24"/>
    <p:sldId id="265" r:id="rId25"/>
    <p:sldId id="294" r:id="rId26"/>
    <p:sldId id="283" r:id="rId27"/>
    <p:sldId id="287" r:id="rId28"/>
    <p:sldId id="288" r:id="rId29"/>
    <p:sldId id="269" r:id="rId30"/>
    <p:sldId id="295" r:id="rId31"/>
    <p:sldId id="305" r:id="rId32"/>
    <p:sldId id="296" r:id="rId33"/>
    <p:sldId id="297" r:id="rId34"/>
    <p:sldId id="298" r:id="rId35"/>
    <p:sldId id="299" r:id="rId36"/>
    <p:sldId id="300" r:id="rId37"/>
    <p:sldId id="301" r:id="rId38"/>
    <p:sldId id="302" r:id="rId39"/>
    <p:sldId id="303" r:id="rId40"/>
    <p:sldId id="304" r:id="rId41"/>
    <p:sldId id="306" r:id="rId42"/>
    <p:sldId id="307" r:id="rId43"/>
    <p:sldId id="312" r:id="rId44"/>
    <p:sldId id="309" r:id="rId45"/>
    <p:sldId id="313" r:id="rId46"/>
    <p:sldId id="310" r:id="rId47"/>
    <p:sldId id="311" r:id="rId48"/>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7" d="100"/>
          <a:sy n="107" d="100"/>
        </p:scale>
        <p:origin x="-8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72421" cy="46498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027" y="1"/>
            <a:ext cx="2972421" cy="464980"/>
          </a:xfrm>
          <a:prstGeom prst="rect">
            <a:avLst/>
          </a:prstGeom>
        </p:spPr>
        <p:txBody>
          <a:bodyPr vert="horz" lIns="91440" tIns="45720" rIns="91440" bIns="45720" rtlCol="0"/>
          <a:lstStyle>
            <a:lvl1pPr algn="r">
              <a:defRPr sz="1200"/>
            </a:lvl1pPr>
          </a:lstStyle>
          <a:p>
            <a:fld id="{38B808B4-4475-41BB-BBAA-2218D0F5DF66}" type="datetimeFigureOut">
              <a:rPr lang="en-US" smtClean="0"/>
              <a:t>11/21/2014</a:t>
            </a:fld>
            <a:endParaRPr lang="en-US"/>
          </a:p>
        </p:txBody>
      </p:sp>
      <p:sp>
        <p:nvSpPr>
          <p:cNvPr id="4" name="Footer Placeholder 3"/>
          <p:cNvSpPr>
            <a:spLocks noGrp="1"/>
          </p:cNvSpPr>
          <p:nvPr>
            <p:ph type="ftr" sz="quarter" idx="2"/>
          </p:nvPr>
        </p:nvSpPr>
        <p:spPr>
          <a:xfrm>
            <a:off x="1" y="8829823"/>
            <a:ext cx="2972421" cy="46498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027" y="8829823"/>
            <a:ext cx="2972421" cy="464980"/>
          </a:xfrm>
          <a:prstGeom prst="rect">
            <a:avLst/>
          </a:prstGeom>
        </p:spPr>
        <p:txBody>
          <a:bodyPr vert="horz" lIns="91440" tIns="45720" rIns="91440" bIns="45720" rtlCol="0" anchor="b"/>
          <a:lstStyle>
            <a:lvl1pPr algn="r">
              <a:defRPr sz="1200"/>
            </a:lvl1pPr>
          </a:lstStyle>
          <a:p>
            <a:fld id="{4F940CF5-F394-4856-B8FA-66BD92663769}" type="slidenum">
              <a:rPr lang="en-US" smtClean="0"/>
              <a:t>‹#›</a:t>
            </a:fld>
            <a:endParaRPr lang="en-US"/>
          </a:p>
        </p:txBody>
      </p:sp>
    </p:spTree>
    <p:extLst>
      <p:ext uri="{BB962C8B-B14F-4D97-AF65-F5344CB8AC3E}">
        <p14:creationId xmlns:p14="http://schemas.microsoft.com/office/powerpoint/2010/main" val="334473652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98A1A5A-FD81-40B1-AD41-AC01307EF822}" type="datetimeFigureOut">
              <a:rPr lang="en-US" smtClean="0"/>
              <a:t>11/20/2014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1A444A-50D4-403E-BCE1-A19AE1F5B6EB}" type="slidenum">
              <a:rPr lang="en-US" smtClean="0"/>
              <a:t>‹#›</a:t>
            </a:fld>
            <a:endParaRPr lang="en-US"/>
          </a:p>
        </p:txBody>
      </p:sp>
    </p:spTree>
    <p:extLst>
      <p:ext uri="{BB962C8B-B14F-4D97-AF65-F5344CB8AC3E}">
        <p14:creationId xmlns:p14="http://schemas.microsoft.com/office/powerpoint/2010/main" val="895727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8A1A5A-FD81-40B1-AD41-AC01307EF822}" type="datetimeFigureOut">
              <a:rPr lang="en-US" smtClean="0"/>
              <a:t>11/20/2014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1A444A-50D4-403E-BCE1-A19AE1F5B6EB}" type="slidenum">
              <a:rPr lang="en-US" smtClean="0"/>
              <a:t>‹#›</a:t>
            </a:fld>
            <a:endParaRPr lang="en-US"/>
          </a:p>
        </p:txBody>
      </p:sp>
    </p:spTree>
    <p:extLst>
      <p:ext uri="{BB962C8B-B14F-4D97-AF65-F5344CB8AC3E}">
        <p14:creationId xmlns:p14="http://schemas.microsoft.com/office/powerpoint/2010/main" val="35119011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8A1A5A-FD81-40B1-AD41-AC01307EF822}" type="datetimeFigureOut">
              <a:rPr lang="en-US" smtClean="0"/>
              <a:t>11/20/2014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1A444A-50D4-403E-BCE1-A19AE1F5B6EB}" type="slidenum">
              <a:rPr lang="en-US" smtClean="0"/>
              <a:t>‹#›</a:t>
            </a:fld>
            <a:endParaRPr lang="en-US"/>
          </a:p>
        </p:txBody>
      </p:sp>
    </p:spTree>
    <p:extLst>
      <p:ext uri="{BB962C8B-B14F-4D97-AF65-F5344CB8AC3E}">
        <p14:creationId xmlns:p14="http://schemas.microsoft.com/office/powerpoint/2010/main" val="2119693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8A1A5A-FD81-40B1-AD41-AC01307EF822}" type="datetimeFigureOut">
              <a:rPr lang="en-US" smtClean="0"/>
              <a:t>11/20/2014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1A444A-50D4-403E-BCE1-A19AE1F5B6EB}" type="slidenum">
              <a:rPr lang="en-US" smtClean="0"/>
              <a:t>‹#›</a:t>
            </a:fld>
            <a:endParaRPr lang="en-US"/>
          </a:p>
        </p:txBody>
      </p:sp>
    </p:spTree>
    <p:extLst>
      <p:ext uri="{BB962C8B-B14F-4D97-AF65-F5344CB8AC3E}">
        <p14:creationId xmlns:p14="http://schemas.microsoft.com/office/powerpoint/2010/main" val="271020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8A1A5A-FD81-40B1-AD41-AC01307EF822}" type="datetimeFigureOut">
              <a:rPr lang="en-US" smtClean="0"/>
              <a:t>11/20/2014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1A444A-50D4-403E-BCE1-A19AE1F5B6EB}" type="slidenum">
              <a:rPr lang="en-US" smtClean="0"/>
              <a:t>‹#›</a:t>
            </a:fld>
            <a:endParaRPr lang="en-US"/>
          </a:p>
        </p:txBody>
      </p:sp>
    </p:spTree>
    <p:extLst>
      <p:ext uri="{BB962C8B-B14F-4D97-AF65-F5344CB8AC3E}">
        <p14:creationId xmlns:p14="http://schemas.microsoft.com/office/powerpoint/2010/main" val="1525394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98A1A5A-FD81-40B1-AD41-AC01307EF822}" type="datetimeFigureOut">
              <a:rPr lang="en-US" smtClean="0"/>
              <a:t>11/20/2014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1A444A-50D4-403E-BCE1-A19AE1F5B6EB}" type="slidenum">
              <a:rPr lang="en-US" smtClean="0"/>
              <a:t>‹#›</a:t>
            </a:fld>
            <a:endParaRPr lang="en-US"/>
          </a:p>
        </p:txBody>
      </p:sp>
    </p:spTree>
    <p:extLst>
      <p:ext uri="{BB962C8B-B14F-4D97-AF65-F5344CB8AC3E}">
        <p14:creationId xmlns:p14="http://schemas.microsoft.com/office/powerpoint/2010/main" val="3182684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98A1A5A-FD81-40B1-AD41-AC01307EF822}" type="datetimeFigureOut">
              <a:rPr lang="en-US" smtClean="0"/>
              <a:t>11/20/2014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1A444A-50D4-403E-BCE1-A19AE1F5B6EB}" type="slidenum">
              <a:rPr lang="en-US" smtClean="0"/>
              <a:t>‹#›</a:t>
            </a:fld>
            <a:endParaRPr lang="en-US"/>
          </a:p>
        </p:txBody>
      </p:sp>
    </p:spTree>
    <p:extLst>
      <p:ext uri="{BB962C8B-B14F-4D97-AF65-F5344CB8AC3E}">
        <p14:creationId xmlns:p14="http://schemas.microsoft.com/office/powerpoint/2010/main" val="1177831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98A1A5A-FD81-40B1-AD41-AC01307EF822}" type="datetimeFigureOut">
              <a:rPr lang="en-US" smtClean="0"/>
              <a:t>11/20/2014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1A444A-50D4-403E-BCE1-A19AE1F5B6EB}" type="slidenum">
              <a:rPr lang="en-US" smtClean="0"/>
              <a:t>‹#›</a:t>
            </a:fld>
            <a:endParaRPr lang="en-US"/>
          </a:p>
        </p:txBody>
      </p:sp>
    </p:spTree>
    <p:extLst>
      <p:ext uri="{BB962C8B-B14F-4D97-AF65-F5344CB8AC3E}">
        <p14:creationId xmlns:p14="http://schemas.microsoft.com/office/powerpoint/2010/main" val="1186248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8A1A5A-FD81-40B1-AD41-AC01307EF822}" type="datetimeFigureOut">
              <a:rPr lang="en-US" smtClean="0"/>
              <a:t>11/20/2014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1A444A-50D4-403E-BCE1-A19AE1F5B6EB}" type="slidenum">
              <a:rPr lang="en-US" smtClean="0"/>
              <a:t>‹#›</a:t>
            </a:fld>
            <a:endParaRPr lang="en-US"/>
          </a:p>
        </p:txBody>
      </p:sp>
    </p:spTree>
    <p:extLst>
      <p:ext uri="{BB962C8B-B14F-4D97-AF65-F5344CB8AC3E}">
        <p14:creationId xmlns:p14="http://schemas.microsoft.com/office/powerpoint/2010/main" val="2433598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8A1A5A-FD81-40B1-AD41-AC01307EF822}" type="datetimeFigureOut">
              <a:rPr lang="en-US" smtClean="0"/>
              <a:t>11/20/2014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1A444A-50D4-403E-BCE1-A19AE1F5B6EB}" type="slidenum">
              <a:rPr lang="en-US" smtClean="0"/>
              <a:t>‹#›</a:t>
            </a:fld>
            <a:endParaRPr lang="en-US"/>
          </a:p>
        </p:txBody>
      </p:sp>
    </p:spTree>
    <p:extLst>
      <p:ext uri="{BB962C8B-B14F-4D97-AF65-F5344CB8AC3E}">
        <p14:creationId xmlns:p14="http://schemas.microsoft.com/office/powerpoint/2010/main" val="16208276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8A1A5A-FD81-40B1-AD41-AC01307EF822}" type="datetimeFigureOut">
              <a:rPr lang="en-US" smtClean="0"/>
              <a:t>11/20/2014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1A444A-50D4-403E-BCE1-A19AE1F5B6EB}" type="slidenum">
              <a:rPr lang="en-US" smtClean="0"/>
              <a:t>‹#›</a:t>
            </a:fld>
            <a:endParaRPr lang="en-US"/>
          </a:p>
        </p:txBody>
      </p:sp>
    </p:spTree>
    <p:extLst>
      <p:ext uri="{BB962C8B-B14F-4D97-AF65-F5344CB8AC3E}">
        <p14:creationId xmlns:p14="http://schemas.microsoft.com/office/powerpoint/2010/main" val="39964786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r="-53000" b="-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8A1A5A-FD81-40B1-AD41-AC01307EF822}" type="datetimeFigureOut">
              <a:rPr lang="en-US" smtClean="0"/>
              <a:t>11/20/2014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1A444A-50D4-403E-BCE1-A19AE1F5B6EB}" type="slidenum">
              <a:rPr lang="en-US" smtClean="0"/>
              <a:t>‹#›</a:t>
            </a:fld>
            <a:endParaRPr lang="en-US"/>
          </a:p>
        </p:txBody>
      </p:sp>
    </p:spTree>
    <p:extLst>
      <p:ext uri="{BB962C8B-B14F-4D97-AF65-F5344CB8AC3E}">
        <p14:creationId xmlns:p14="http://schemas.microsoft.com/office/powerpoint/2010/main" val="34754718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05000" y="274638"/>
            <a:ext cx="6781800" cy="1143000"/>
          </a:xfrm>
        </p:spPr>
        <p:txBody>
          <a:bodyPr/>
          <a:lstStyle/>
          <a:p>
            <a:r>
              <a:rPr lang="en-US" b="1" dirty="0" smtClean="0">
                <a:solidFill>
                  <a:schemeClr val="bg1"/>
                </a:solidFill>
              </a:rPr>
              <a:t>Start-Up – Partner Talk</a:t>
            </a:r>
            <a:endParaRPr lang="en-US" b="1" dirty="0">
              <a:solidFill>
                <a:schemeClr val="bg1"/>
              </a:solidFill>
            </a:endParaRPr>
          </a:p>
        </p:txBody>
      </p:sp>
      <p:sp>
        <p:nvSpPr>
          <p:cNvPr id="5" name="Content Placeholder 4"/>
          <p:cNvSpPr>
            <a:spLocks noGrp="1"/>
          </p:cNvSpPr>
          <p:nvPr>
            <p:ph idx="1"/>
          </p:nvPr>
        </p:nvSpPr>
        <p:spPr>
          <a:xfrm>
            <a:off x="1905000" y="1600200"/>
            <a:ext cx="6781800" cy="5105400"/>
          </a:xfrm>
        </p:spPr>
        <p:txBody>
          <a:bodyPr>
            <a:normAutofit lnSpcReduction="10000"/>
          </a:bodyPr>
          <a:lstStyle/>
          <a:p>
            <a:pPr marL="0" indent="0" algn="ctr">
              <a:buNone/>
            </a:pPr>
            <a:r>
              <a:rPr lang="en-US" b="1" dirty="0" smtClean="0">
                <a:solidFill>
                  <a:schemeClr val="bg1"/>
                </a:solidFill>
              </a:rPr>
              <a:t>Have </a:t>
            </a:r>
            <a:r>
              <a:rPr lang="en-US" b="1" dirty="0">
                <a:solidFill>
                  <a:schemeClr val="bg1"/>
                </a:solidFill>
              </a:rPr>
              <a:t>you ever heard this one</a:t>
            </a:r>
            <a:r>
              <a:rPr lang="en-US" b="1" dirty="0" smtClean="0">
                <a:solidFill>
                  <a:schemeClr val="bg1"/>
                </a:solidFill>
              </a:rPr>
              <a:t>?</a:t>
            </a:r>
          </a:p>
          <a:p>
            <a:pPr marL="0" indent="0" algn="ctr">
              <a:buNone/>
            </a:pPr>
            <a:endParaRPr lang="en-US" sz="2000" b="1" dirty="0">
              <a:solidFill>
                <a:schemeClr val="bg1"/>
              </a:solidFill>
            </a:endParaRPr>
          </a:p>
          <a:p>
            <a:pPr marL="0" indent="0" algn="ctr">
              <a:buNone/>
            </a:pPr>
            <a:r>
              <a:rPr lang="en-US" b="1" dirty="0">
                <a:solidFill>
                  <a:schemeClr val="bg1"/>
                </a:solidFill>
              </a:rPr>
              <a:t>You can’t get a job without experience, but you can’t get experience without a </a:t>
            </a:r>
            <a:r>
              <a:rPr lang="en-US" b="1" dirty="0" smtClean="0">
                <a:solidFill>
                  <a:schemeClr val="bg1"/>
                </a:solidFill>
              </a:rPr>
              <a:t>job!</a:t>
            </a:r>
            <a:endParaRPr lang="en-US" b="1" dirty="0">
              <a:solidFill>
                <a:schemeClr val="bg1"/>
              </a:solidFill>
            </a:endParaRPr>
          </a:p>
          <a:p>
            <a:pPr marL="0" indent="0" algn="ctr">
              <a:buNone/>
            </a:pPr>
            <a:endParaRPr lang="en-US" sz="2000" b="1" dirty="0">
              <a:solidFill>
                <a:schemeClr val="bg1"/>
              </a:solidFill>
            </a:endParaRPr>
          </a:p>
          <a:p>
            <a:pPr marL="0" indent="0" algn="ctr">
              <a:buNone/>
            </a:pPr>
            <a:r>
              <a:rPr lang="en-US" b="1" dirty="0" smtClean="0">
                <a:solidFill>
                  <a:schemeClr val="bg1"/>
                </a:solidFill>
              </a:rPr>
              <a:t>Discuss this with your HORIZONTAL Partner. </a:t>
            </a:r>
          </a:p>
          <a:p>
            <a:pPr marL="0" indent="0" algn="ctr">
              <a:buNone/>
            </a:pPr>
            <a:r>
              <a:rPr lang="en-US" b="1" dirty="0" smtClean="0">
                <a:solidFill>
                  <a:schemeClr val="bg1"/>
                </a:solidFill>
              </a:rPr>
              <a:t>Is it true? Does it make </a:t>
            </a:r>
            <a:r>
              <a:rPr lang="en-US" b="1" dirty="0">
                <a:solidFill>
                  <a:schemeClr val="bg1"/>
                </a:solidFill>
              </a:rPr>
              <a:t>sense? Can you think of a term we use to describe this kind of statement?</a:t>
            </a:r>
          </a:p>
          <a:p>
            <a:pPr marL="0" indent="0" algn="ctr">
              <a:buNone/>
            </a:pPr>
            <a:endParaRPr lang="en-US" b="1" dirty="0">
              <a:solidFill>
                <a:schemeClr val="bg1"/>
              </a:solidFill>
            </a:endParaRPr>
          </a:p>
        </p:txBody>
      </p:sp>
      <p:sp>
        <p:nvSpPr>
          <p:cNvPr id="2" name="TextBox 1"/>
          <p:cNvSpPr txBox="1"/>
          <p:nvPr/>
        </p:nvSpPr>
        <p:spPr>
          <a:xfrm>
            <a:off x="7467600" y="76200"/>
            <a:ext cx="1524000" cy="369332"/>
          </a:xfrm>
          <a:prstGeom prst="rect">
            <a:avLst/>
          </a:prstGeom>
          <a:noFill/>
        </p:spPr>
        <p:txBody>
          <a:bodyPr wrap="square" rtlCol="0">
            <a:spAutoFit/>
          </a:bodyPr>
          <a:lstStyle/>
          <a:p>
            <a:pPr algn="ctr"/>
            <a:r>
              <a:rPr lang="en-US" b="1" dirty="0" smtClean="0">
                <a:solidFill>
                  <a:schemeClr val="bg1"/>
                </a:solidFill>
              </a:rPr>
              <a:t>11/17/14</a:t>
            </a:r>
            <a:endParaRPr lang="en-US" b="1" dirty="0">
              <a:solidFill>
                <a:schemeClr val="bg1"/>
              </a:solidFill>
            </a:endParaRPr>
          </a:p>
        </p:txBody>
      </p:sp>
    </p:spTree>
    <p:extLst>
      <p:ext uri="{BB962C8B-B14F-4D97-AF65-F5344CB8AC3E}">
        <p14:creationId xmlns:p14="http://schemas.microsoft.com/office/powerpoint/2010/main" val="41955724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05000" y="274638"/>
            <a:ext cx="6781800" cy="1143000"/>
          </a:xfrm>
        </p:spPr>
        <p:txBody>
          <a:bodyPr/>
          <a:lstStyle/>
          <a:p>
            <a:r>
              <a:rPr lang="en-US" b="1" dirty="0" smtClean="0">
                <a:solidFill>
                  <a:schemeClr val="bg1"/>
                </a:solidFill>
              </a:rPr>
              <a:t>Before We Read</a:t>
            </a:r>
            <a:endParaRPr lang="en-US" b="1" dirty="0">
              <a:solidFill>
                <a:schemeClr val="bg1"/>
              </a:solidFill>
            </a:endParaRPr>
          </a:p>
        </p:txBody>
      </p:sp>
      <p:sp>
        <p:nvSpPr>
          <p:cNvPr id="5" name="Content Placeholder 4"/>
          <p:cNvSpPr>
            <a:spLocks noGrp="1"/>
          </p:cNvSpPr>
          <p:nvPr>
            <p:ph idx="1"/>
          </p:nvPr>
        </p:nvSpPr>
        <p:spPr>
          <a:xfrm>
            <a:off x="1905000" y="1600200"/>
            <a:ext cx="6781800" cy="5105400"/>
          </a:xfrm>
        </p:spPr>
        <p:txBody>
          <a:bodyPr>
            <a:normAutofit/>
          </a:bodyPr>
          <a:lstStyle/>
          <a:p>
            <a:r>
              <a:rPr lang="en-US" b="1" dirty="0" smtClean="0">
                <a:solidFill>
                  <a:schemeClr val="bg1"/>
                </a:solidFill>
              </a:rPr>
              <a:t>Thoreau’s writing is full of vocabulary we may not know.</a:t>
            </a:r>
          </a:p>
          <a:p>
            <a:r>
              <a:rPr lang="en-US" b="1" dirty="0" smtClean="0">
                <a:solidFill>
                  <a:schemeClr val="bg1"/>
                </a:solidFill>
              </a:rPr>
              <a:t>Using the chart provided, find the words in your IR and write down the definitions.</a:t>
            </a:r>
          </a:p>
          <a:p>
            <a:r>
              <a:rPr lang="en-US" b="1" dirty="0" smtClean="0">
                <a:solidFill>
                  <a:schemeClr val="bg1"/>
                </a:solidFill>
              </a:rPr>
              <a:t>We will use these charts as we read, and… </a:t>
            </a:r>
          </a:p>
          <a:p>
            <a:pPr marL="0" indent="0" algn="ctr">
              <a:buNone/>
            </a:pPr>
            <a:r>
              <a:rPr lang="en-US" sz="4000" b="1" dirty="0">
                <a:solidFill>
                  <a:srgbClr val="FF0000"/>
                </a:solidFill>
              </a:rPr>
              <a:t>Y</a:t>
            </a:r>
            <a:r>
              <a:rPr lang="en-US" sz="4000" b="1" dirty="0" smtClean="0">
                <a:solidFill>
                  <a:srgbClr val="FF0000"/>
                </a:solidFill>
              </a:rPr>
              <a:t>ou will be tested on them!</a:t>
            </a:r>
            <a:endParaRPr lang="en-US" sz="4000" b="1" dirty="0">
              <a:solidFill>
                <a:srgbClr val="FF0000"/>
              </a:solidFill>
            </a:endParaRPr>
          </a:p>
        </p:txBody>
      </p:sp>
    </p:spTree>
    <p:extLst>
      <p:ext uri="{BB962C8B-B14F-4D97-AF65-F5344CB8AC3E}">
        <p14:creationId xmlns:p14="http://schemas.microsoft.com/office/powerpoint/2010/main" val="35252719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05000" y="274638"/>
            <a:ext cx="6781800" cy="1143000"/>
          </a:xfrm>
        </p:spPr>
        <p:txBody>
          <a:bodyPr/>
          <a:lstStyle/>
          <a:p>
            <a:r>
              <a:rPr lang="en-US" b="1" dirty="0" smtClean="0">
                <a:solidFill>
                  <a:schemeClr val="bg1"/>
                </a:solidFill>
              </a:rPr>
              <a:t>Homework</a:t>
            </a:r>
            <a:endParaRPr lang="en-US" b="1" dirty="0">
              <a:solidFill>
                <a:schemeClr val="bg1"/>
              </a:solidFill>
            </a:endParaRPr>
          </a:p>
        </p:txBody>
      </p:sp>
      <p:sp>
        <p:nvSpPr>
          <p:cNvPr id="5" name="Content Placeholder 4"/>
          <p:cNvSpPr>
            <a:spLocks noGrp="1"/>
          </p:cNvSpPr>
          <p:nvPr>
            <p:ph idx="1"/>
          </p:nvPr>
        </p:nvSpPr>
        <p:spPr>
          <a:xfrm>
            <a:off x="1905000" y="1600200"/>
            <a:ext cx="6781800" cy="5105400"/>
          </a:xfrm>
        </p:spPr>
        <p:txBody>
          <a:bodyPr>
            <a:normAutofit/>
          </a:bodyPr>
          <a:lstStyle/>
          <a:p>
            <a:r>
              <a:rPr lang="en-US" sz="4400" b="1" dirty="0" smtClean="0">
                <a:solidFill>
                  <a:schemeClr val="bg1"/>
                </a:solidFill>
              </a:rPr>
              <a:t>Complete the vocabulary </a:t>
            </a:r>
            <a:r>
              <a:rPr lang="en-US" sz="4400" b="1" smtClean="0">
                <a:solidFill>
                  <a:schemeClr val="bg1"/>
                </a:solidFill>
              </a:rPr>
              <a:t>chart.</a:t>
            </a:r>
          </a:p>
          <a:p>
            <a:pPr marL="0" indent="0">
              <a:buNone/>
            </a:pPr>
            <a:endParaRPr lang="en-US" sz="4400" b="1" dirty="0" smtClean="0">
              <a:solidFill>
                <a:schemeClr val="bg1"/>
              </a:solidFill>
            </a:endParaRPr>
          </a:p>
          <a:p>
            <a:r>
              <a:rPr lang="en-US" sz="4400" b="1" dirty="0" smtClean="0">
                <a:solidFill>
                  <a:schemeClr val="bg1"/>
                </a:solidFill>
              </a:rPr>
              <a:t>Study these words!!</a:t>
            </a:r>
            <a:endParaRPr lang="en-US" sz="4400" b="1" dirty="0">
              <a:solidFill>
                <a:schemeClr val="bg1"/>
              </a:solidFill>
            </a:endParaRPr>
          </a:p>
        </p:txBody>
      </p:sp>
    </p:spTree>
    <p:extLst>
      <p:ext uri="{BB962C8B-B14F-4D97-AF65-F5344CB8AC3E}">
        <p14:creationId xmlns:p14="http://schemas.microsoft.com/office/powerpoint/2010/main" val="16502206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05000" y="274638"/>
            <a:ext cx="6781800" cy="1143000"/>
          </a:xfrm>
        </p:spPr>
        <p:txBody>
          <a:bodyPr/>
          <a:lstStyle/>
          <a:p>
            <a:r>
              <a:rPr lang="en-US" b="1" dirty="0" smtClean="0">
                <a:solidFill>
                  <a:schemeClr val="bg1"/>
                </a:solidFill>
              </a:rPr>
              <a:t>Exit Ticket</a:t>
            </a:r>
            <a:endParaRPr lang="en-US" b="1" dirty="0">
              <a:solidFill>
                <a:schemeClr val="bg1"/>
              </a:solidFill>
            </a:endParaRPr>
          </a:p>
        </p:txBody>
      </p:sp>
      <p:sp>
        <p:nvSpPr>
          <p:cNvPr id="5" name="Content Placeholder 4"/>
          <p:cNvSpPr>
            <a:spLocks noGrp="1"/>
          </p:cNvSpPr>
          <p:nvPr>
            <p:ph idx="1"/>
          </p:nvPr>
        </p:nvSpPr>
        <p:spPr>
          <a:xfrm>
            <a:off x="1905000" y="1600200"/>
            <a:ext cx="6781800" cy="5105400"/>
          </a:xfrm>
        </p:spPr>
        <p:txBody>
          <a:bodyPr>
            <a:normAutofit fontScale="92500" lnSpcReduction="20000"/>
          </a:bodyPr>
          <a:lstStyle/>
          <a:p>
            <a:pPr marL="0" indent="0" algn="ctr">
              <a:buNone/>
            </a:pPr>
            <a:r>
              <a:rPr lang="en-US" sz="3500" b="1" dirty="0" smtClean="0">
                <a:solidFill>
                  <a:schemeClr val="bg1"/>
                </a:solidFill>
              </a:rPr>
              <a:t>Thoreau begins his essay with this paradox from Thomas Jefferson: </a:t>
            </a:r>
          </a:p>
          <a:p>
            <a:pPr marL="0" indent="0" algn="ctr">
              <a:buNone/>
            </a:pPr>
            <a:endParaRPr lang="en-US" sz="3500" b="1" dirty="0" smtClean="0">
              <a:solidFill>
                <a:schemeClr val="bg1"/>
              </a:solidFill>
            </a:endParaRPr>
          </a:p>
          <a:p>
            <a:pPr marL="0" indent="0" algn="ctr">
              <a:buNone/>
            </a:pPr>
            <a:r>
              <a:rPr lang="en-US" sz="4400" b="1" dirty="0" smtClean="0">
                <a:solidFill>
                  <a:schemeClr val="bg1"/>
                </a:solidFill>
              </a:rPr>
              <a:t>“That government is best which governs least”</a:t>
            </a:r>
          </a:p>
          <a:p>
            <a:pPr marL="0" indent="0" algn="ctr">
              <a:buNone/>
            </a:pPr>
            <a:endParaRPr lang="en-US" sz="4400" b="1" dirty="0">
              <a:solidFill>
                <a:schemeClr val="bg1"/>
              </a:solidFill>
            </a:endParaRPr>
          </a:p>
          <a:p>
            <a:pPr marL="0" indent="0" algn="ctr">
              <a:buNone/>
            </a:pPr>
            <a:r>
              <a:rPr lang="en-US" sz="4400" b="1" dirty="0" smtClean="0">
                <a:solidFill>
                  <a:schemeClr val="bg1"/>
                </a:solidFill>
              </a:rPr>
              <a:t>What do you think this statement means? Do you agree or disagree? Why?</a:t>
            </a:r>
            <a:endParaRPr lang="en-US" sz="4400" b="1" dirty="0">
              <a:solidFill>
                <a:schemeClr val="bg1"/>
              </a:solidFill>
            </a:endParaRPr>
          </a:p>
        </p:txBody>
      </p:sp>
    </p:spTree>
    <p:extLst>
      <p:ext uri="{BB962C8B-B14F-4D97-AF65-F5344CB8AC3E}">
        <p14:creationId xmlns:p14="http://schemas.microsoft.com/office/powerpoint/2010/main" val="28885976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05000" y="274638"/>
            <a:ext cx="6781800" cy="1143000"/>
          </a:xfrm>
        </p:spPr>
        <p:txBody>
          <a:bodyPr/>
          <a:lstStyle/>
          <a:p>
            <a:r>
              <a:rPr lang="en-US" b="1" dirty="0" smtClean="0">
                <a:solidFill>
                  <a:schemeClr val="bg1"/>
                </a:solidFill>
              </a:rPr>
              <a:t>Start – Up</a:t>
            </a:r>
            <a:endParaRPr lang="en-US" b="1" dirty="0">
              <a:solidFill>
                <a:schemeClr val="bg1"/>
              </a:solidFill>
            </a:endParaRPr>
          </a:p>
        </p:txBody>
      </p:sp>
      <p:sp>
        <p:nvSpPr>
          <p:cNvPr id="5" name="Content Placeholder 4"/>
          <p:cNvSpPr>
            <a:spLocks noGrp="1"/>
          </p:cNvSpPr>
          <p:nvPr>
            <p:ph idx="1"/>
          </p:nvPr>
        </p:nvSpPr>
        <p:spPr>
          <a:xfrm>
            <a:off x="1905000" y="1600200"/>
            <a:ext cx="6781800" cy="5105400"/>
          </a:xfrm>
        </p:spPr>
        <p:txBody>
          <a:bodyPr>
            <a:normAutofit/>
          </a:bodyPr>
          <a:lstStyle/>
          <a:p>
            <a:pPr marL="0" indent="0" algn="ctr">
              <a:buNone/>
            </a:pPr>
            <a:r>
              <a:rPr lang="en-US" b="1" dirty="0" smtClean="0">
                <a:solidFill>
                  <a:schemeClr val="bg1"/>
                </a:solidFill>
              </a:rPr>
              <a:t>Yesterday, we discussed the term paradox. </a:t>
            </a:r>
          </a:p>
          <a:p>
            <a:pPr marL="0" indent="0" algn="ctr">
              <a:buNone/>
            </a:pPr>
            <a:r>
              <a:rPr lang="en-US" b="1" dirty="0" smtClean="0">
                <a:solidFill>
                  <a:schemeClr val="bg1"/>
                </a:solidFill>
              </a:rPr>
              <a:t>Give an example of a paradox; a statement or an example from real life. </a:t>
            </a:r>
          </a:p>
          <a:p>
            <a:pPr marL="0" indent="0" algn="ctr">
              <a:buNone/>
            </a:pPr>
            <a:endParaRPr lang="en-US" b="1" dirty="0">
              <a:solidFill>
                <a:schemeClr val="bg1"/>
              </a:solidFill>
            </a:endParaRPr>
          </a:p>
          <a:p>
            <a:pPr marL="0" indent="0" algn="ctr">
              <a:buNone/>
            </a:pPr>
            <a:r>
              <a:rPr lang="en-US" b="1" dirty="0" smtClean="0">
                <a:solidFill>
                  <a:schemeClr val="bg1"/>
                </a:solidFill>
              </a:rPr>
              <a:t>Describe how it is paradoxical. What are the conflicting ideas in it? What is the truth or possible truth in it?</a:t>
            </a:r>
          </a:p>
          <a:p>
            <a:pPr marL="0" indent="0" algn="ctr">
              <a:buNone/>
            </a:pPr>
            <a:endParaRPr lang="en-US" b="1" dirty="0">
              <a:solidFill>
                <a:schemeClr val="bg1"/>
              </a:solidFill>
            </a:endParaRPr>
          </a:p>
          <a:p>
            <a:pPr marL="0" indent="0" algn="ctr">
              <a:buNone/>
            </a:pPr>
            <a:endParaRPr lang="en-US" b="1" dirty="0">
              <a:solidFill>
                <a:schemeClr val="bg1"/>
              </a:solidFill>
            </a:endParaRPr>
          </a:p>
        </p:txBody>
      </p:sp>
      <p:sp>
        <p:nvSpPr>
          <p:cNvPr id="2" name="TextBox 1"/>
          <p:cNvSpPr txBox="1"/>
          <p:nvPr/>
        </p:nvSpPr>
        <p:spPr>
          <a:xfrm>
            <a:off x="7239000" y="304800"/>
            <a:ext cx="1524000" cy="369332"/>
          </a:xfrm>
          <a:prstGeom prst="rect">
            <a:avLst/>
          </a:prstGeom>
          <a:noFill/>
        </p:spPr>
        <p:txBody>
          <a:bodyPr wrap="square" rtlCol="0">
            <a:spAutoFit/>
          </a:bodyPr>
          <a:lstStyle/>
          <a:p>
            <a:pPr algn="ctr"/>
            <a:r>
              <a:rPr lang="en-US" b="1" dirty="0" smtClean="0">
                <a:solidFill>
                  <a:schemeClr val="bg1"/>
                </a:solidFill>
              </a:rPr>
              <a:t>11/18/14</a:t>
            </a:r>
            <a:endParaRPr lang="en-US" b="1" dirty="0">
              <a:solidFill>
                <a:schemeClr val="bg1"/>
              </a:solidFill>
            </a:endParaRPr>
          </a:p>
        </p:txBody>
      </p:sp>
    </p:spTree>
    <p:extLst>
      <p:ext uri="{BB962C8B-B14F-4D97-AF65-F5344CB8AC3E}">
        <p14:creationId xmlns:p14="http://schemas.microsoft.com/office/powerpoint/2010/main" val="36460483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05000" y="274638"/>
            <a:ext cx="6781800" cy="1143000"/>
          </a:xfrm>
        </p:spPr>
        <p:txBody>
          <a:bodyPr/>
          <a:lstStyle/>
          <a:p>
            <a:r>
              <a:rPr lang="en-US" b="1" dirty="0" smtClean="0">
                <a:solidFill>
                  <a:schemeClr val="bg1"/>
                </a:solidFill>
              </a:rPr>
              <a:t>Today’s Objective</a:t>
            </a:r>
            <a:endParaRPr lang="en-US" b="1" dirty="0">
              <a:solidFill>
                <a:schemeClr val="bg1"/>
              </a:solidFill>
            </a:endParaRPr>
          </a:p>
        </p:txBody>
      </p:sp>
      <p:sp>
        <p:nvSpPr>
          <p:cNvPr id="5" name="Content Placeholder 4"/>
          <p:cNvSpPr>
            <a:spLocks noGrp="1"/>
          </p:cNvSpPr>
          <p:nvPr>
            <p:ph idx="1"/>
          </p:nvPr>
        </p:nvSpPr>
        <p:spPr>
          <a:xfrm>
            <a:off x="1905000" y="1600200"/>
            <a:ext cx="6781800" cy="5105400"/>
          </a:xfrm>
        </p:spPr>
        <p:txBody>
          <a:bodyPr>
            <a:normAutofit fontScale="92500" lnSpcReduction="20000"/>
          </a:bodyPr>
          <a:lstStyle/>
          <a:p>
            <a:pPr marL="0" indent="0" algn="ctr">
              <a:buNone/>
            </a:pPr>
            <a:r>
              <a:rPr lang="en-US" sz="4000" b="1" dirty="0" smtClean="0">
                <a:solidFill>
                  <a:schemeClr val="bg1"/>
                </a:solidFill>
              </a:rPr>
              <a:t>By the end of the period, students will be able to identify and give examples of paradox Thoreau’s writing. They will also be able to identify how Thoreau uses ethos, pathos, and logos and give examples from the text.</a:t>
            </a:r>
          </a:p>
          <a:p>
            <a:pPr marL="0" indent="0" algn="ctr">
              <a:buNone/>
            </a:pPr>
            <a:endParaRPr lang="en-US" sz="4000" b="1" dirty="0">
              <a:solidFill>
                <a:schemeClr val="bg1"/>
              </a:solidFill>
            </a:endParaRPr>
          </a:p>
          <a:p>
            <a:pPr marL="0" indent="0" algn="ctr">
              <a:buNone/>
            </a:pPr>
            <a:r>
              <a:rPr lang="en-US" sz="2800" b="1" dirty="0" smtClean="0">
                <a:solidFill>
                  <a:schemeClr val="bg1"/>
                </a:solidFill>
              </a:rPr>
              <a:t>CCSS.ELA-LITERACY.RL.11-12.1</a:t>
            </a:r>
          </a:p>
          <a:p>
            <a:pPr marL="0" indent="0" algn="ctr">
              <a:buNone/>
            </a:pPr>
            <a:r>
              <a:rPr lang="en-US" sz="2800" b="1" dirty="0">
                <a:solidFill>
                  <a:schemeClr val="bg1"/>
                </a:solidFill>
              </a:rPr>
              <a:t>CCSS.ELA-LITERACY.RL.11-12.9</a:t>
            </a:r>
          </a:p>
        </p:txBody>
      </p:sp>
    </p:spTree>
    <p:extLst>
      <p:ext uri="{BB962C8B-B14F-4D97-AF65-F5344CB8AC3E}">
        <p14:creationId xmlns:p14="http://schemas.microsoft.com/office/powerpoint/2010/main" val="15217945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05000" y="274638"/>
            <a:ext cx="6781800" cy="1143000"/>
          </a:xfrm>
        </p:spPr>
        <p:txBody>
          <a:bodyPr/>
          <a:lstStyle/>
          <a:p>
            <a:r>
              <a:rPr lang="en-US" b="1" dirty="0" smtClean="0">
                <a:solidFill>
                  <a:schemeClr val="bg1"/>
                </a:solidFill>
              </a:rPr>
              <a:t>Henry David </a:t>
            </a:r>
            <a:r>
              <a:rPr lang="en-US" b="1" dirty="0">
                <a:solidFill>
                  <a:schemeClr val="bg1"/>
                </a:solidFill>
              </a:rPr>
              <a:t>T</a:t>
            </a:r>
            <a:r>
              <a:rPr lang="en-US" b="1" dirty="0" smtClean="0">
                <a:solidFill>
                  <a:schemeClr val="bg1"/>
                </a:solidFill>
              </a:rPr>
              <a:t>horeau</a:t>
            </a:r>
            <a:endParaRPr lang="en-US" b="1" dirty="0">
              <a:solidFill>
                <a:schemeClr val="bg1"/>
              </a:solidFill>
            </a:endParaRPr>
          </a:p>
        </p:txBody>
      </p:sp>
      <p:sp>
        <p:nvSpPr>
          <p:cNvPr id="5" name="Content Placeholder 4"/>
          <p:cNvSpPr>
            <a:spLocks noGrp="1"/>
          </p:cNvSpPr>
          <p:nvPr>
            <p:ph idx="1"/>
          </p:nvPr>
        </p:nvSpPr>
        <p:spPr>
          <a:xfrm>
            <a:off x="1905000" y="1600200"/>
            <a:ext cx="6781800" cy="5105400"/>
          </a:xfrm>
        </p:spPr>
        <p:txBody>
          <a:bodyPr>
            <a:normAutofit fontScale="92500" lnSpcReduction="20000"/>
          </a:bodyPr>
          <a:lstStyle/>
          <a:p>
            <a:r>
              <a:rPr lang="en-US" b="1" dirty="0" smtClean="0">
                <a:solidFill>
                  <a:schemeClr val="bg1"/>
                </a:solidFill>
              </a:rPr>
              <a:t>On July 24</a:t>
            </a:r>
            <a:r>
              <a:rPr lang="en-US" b="1" baseline="30000" dirty="0" smtClean="0">
                <a:solidFill>
                  <a:schemeClr val="bg1"/>
                </a:solidFill>
              </a:rPr>
              <a:t>th</a:t>
            </a:r>
            <a:r>
              <a:rPr lang="en-US" b="1" dirty="0" smtClean="0">
                <a:solidFill>
                  <a:schemeClr val="bg1"/>
                </a:solidFill>
              </a:rPr>
              <a:t> 1846, Thoreau was placed in jail for refusing to pay 6 years worth of delinquent poll taxes. He refused because of his opposition to the Mexican-American War and slavery.</a:t>
            </a:r>
          </a:p>
          <a:p>
            <a:r>
              <a:rPr lang="en-US" b="1" dirty="0" smtClean="0">
                <a:solidFill>
                  <a:schemeClr val="bg1"/>
                </a:solidFill>
              </a:rPr>
              <a:t>In January of 1848, he began lecturing on "The Rights and Duties of the Individual in relation to Government“</a:t>
            </a:r>
          </a:p>
          <a:p>
            <a:r>
              <a:rPr lang="en-US" b="1" dirty="0" smtClean="0">
                <a:solidFill>
                  <a:schemeClr val="bg1"/>
                </a:solidFill>
              </a:rPr>
              <a:t>In May 1849, those lectures were published, in a revised form, as the essay “Resistance to Civil Government.”</a:t>
            </a:r>
            <a:endParaRPr lang="en-US" b="1" dirty="0">
              <a:solidFill>
                <a:schemeClr val="bg1"/>
              </a:solidFill>
            </a:endParaRPr>
          </a:p>
        </p:txBody>
      </p:sp>
    </p:spTree>
    <p:extLst>
      <p:ext uri="{BB962C8B-B14F-4D97-AF65-F5344CB8AC3E}">
        <p14:creationId xmlns:p14="http://schemas.microsoft.com/office/powerpoint/2010/main" val="15899877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05000" y="274638"/>
            <a:ext cx="6781800" cy="1143000"/>
          </a:xfrm>
        </p:spPr>
        <p:txBody>
          <a:bodyPr/>
          <a:lstStyle/>
          <a:p>
            <a:r>
              <a:rPr lang="en-US" b="1" dirty="0" smtClean="0">
                <a:solidFill>
                  <a:schemeClr val="bg1"/>
                </a:solidFill>
              </a:rPr>
              <a:t>Class Reading</a:t>
            </a:r>
            <a:endParaRPr lang="en-US" b="1" dirty="0">
              <a:solidFill>
                <a:schemeClr val="bg1"/>
              </a:solidFill>
            </a:endParaRPr>
          </a:p>
        </p:txBody>
      </p:sp>
      <p:sp>
        <p:nvSpPr>
          <p:cNvPr id="5" name="Content Placeholder 4"/>
          <p:cNvSpPr>
            <a:spLocks noGrp="1"/>
          </p:cNvSpPr>
          <p:nvPr>
            <p:ph idx="1"/>
          </p:nvPr>
        </p:nvSpPr>
        <p:spPr>
          <a:xfrm>
            <a:off x="1905000" y="1600200"/>
            <a:ext cx="6781800" cy="5105400"/>
          </a:xfrm>
        </p:spPr>
        <p:txBody>
          <a:bodyPr>
            <a:normAutofit fontScale="92500" lnSpcReduction="20000"/>
          </a:bodyPr>
          <a:lstStyle/>
          <a:p>
            <a:r>
              <a:rPr lang="en-US" b="1" dirty="0" smtClean="0">
                <a:solidFill>
                  <a:schemeClr val="bg1"/>
                </a:solidFill>
              </a:rPr>
              <a:t>As we are reading, highlight information you will need to fill out the “Summary Journal.” Add </a:t>
            </a:r>
            <a:r>
              <a:rPr lang="en-US" b="1" dirty="0">
                <a:solidFill>
                  <a:schemeClr val="bg1"/>
                </a:solidFill>
              </a:rPr>
              <a:t>notes from our class </a:t>
            </a:r>
            <a:r>
              <a:rPr lang="en-US" b="1" dirty="0" smtClean="0">
                <a:solidFill>
                  <a:schemeClr val="bg1"/>
                </a:solidFill>
              </a:rPr>
              <a:t>discussion to the notes column to help you complete the rest of the journal.</a:t>
            </a:r>
          </a:p>
          <a:p>
            <a:r>
              <a:rPr lang="en-US" b="1" dirty="0" smtClean="0">
                <a:solidFill>
                  <a:schemeClr val="bg1"/>
                </a:solidFill>
              </a:rPr>
              <a:t>For each paragraph, you will need to write down the main idea(s). </a:t>
            </a:r>
          </a:p>
          <a:p>
            <a:r>
              <a:rPr lang="en-US" b="1" dirty="0" smtClean="0">
                <a:solidFill>
                  <a:schemeClr val="bg1"/>
                </a:solidFill>
              </a:rPr>
              <a:t>You will also keep track of any examples of ethos, pathos, and logos in Thoreau’s writing and where you found them.</a:t>
            </a:r>
          </a:p>
        </p:txBody>
      </p:sp>
    </p:spTree>
    <p:extLst>
      <p:ext uri="{BB962C8B-B14F-4D97-AF65-F5344CB8AC3E}">
        <p14:creationId xmlns:p14="http://schemas.microsoft.com/office/powerpoint/2010/main" val="38846187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05000" y="274638"/>
            <a:ext cx="6781800" cy="1143000"/>
          </a:xfrm>
        </p:spPr>
        <p:txBody>
          <a:bodyPr/>
          <a:lstStyle/>
          <a:p>
            <a:r>
              <a:rPr lang="en-US" b="1" dirty="0" smtClean="0">
                <a:solidFill>
                  <a:schemeClr val="bg1"/>
                </a:solidFill>
              </a:rPr>
              <a:t>Homework</a:t>
            </a:r>
            <a:endParaRPr lang="en-US" b="1" dirty="0">
              <a:solidFill>
                <a:schemeClr val="bg1"/>
              </a:solidFill>
            </a:endParaRPr>
          </a:p>
        </p:txBody>
      </p:sp>
      <p:sp>
        <p:nvSpPr>
          <p:cNvPr id="5" name="Content Placeholder 4"/>
          <p:cNvSpPr>
            <a:spLocks noGrp="1"/>
          </p:cNvSpPr>
          <p:nvPr>
            <p:ph idx="1"/>
          </p:nvPr>
        </p:nvSpPr>
        <p:spPr>
          <a:xfrm>
            <a:off x="1905000" y="1600200"/>
            <a:ext cx="6781800" cy="5105400"/>
          </a:xfrm>
        </p:spPr>
        <p:txBody>
          <a:bodyPr>
            <a:normAutofit/>
          </a:bodyPr>
          <a:lstStyle/>
          <a:p>
            <a:pPr marL="0" indent="0" algn="ctr">
              <a:buNone/>
            </a:pPr>
            <a:r>
              <a:rPr lang="en-US" sz="6000" b="1" dirty="0" smtClean="0">
                <a:solidFill>
                  <a:schemeClr val="bg1"/>
                </a:solidFill>
              </a:rPr>
              <a:t>Complete your summary journals for Paragraphs </a:t>
            </a:r>
          </a:p>
          <a:p>
            <a:pPr marL="0" indent="0" algn="ctr">
              <a:buNone/>
            </a:pPr>
            <a:r>
              <a:rPr lang="en-US" sz="6000" b="1" dirty="0" smtClean="0">
                <a:solidFill>
                  <a:schemeClr val="bg1"/>
                </a:solidFill>
              </a:rPr>
              <a:t>1-4.</a:t>
            </a:r>
          </a:p>
          <a:p>
            <a:pPr marL="0" indent="0" algn="ctr">
              <a:buNone/>
            </a:pPr>
            <a:endParaRPr lang="en-US" sz="2800" b="1" dirty="0">
              <a:solidFill>
                <a:schemeClr val="bg1"/>
              </a:solidFill>
            </a:endParaRPr>
          </a:p>
        </p:txBody>
      </p:sp>
    </p:spTree>
    <p:extLst>
      <p:ext uri="{BB962C8B-B14F-4D97-AF65-F5344CB8AC3E}">
        <p14:creationId xmlns:p14="http://schemas.microsoft.com/office/powerpoint/2010/main" val="16502206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05000" y="274638"/>
            <a:ext cx="6781800" cy="1143000"/>
          </a:xfrm>
        </p:spPr>
        <p:txBody>
          <a:bodyPr/>
          <a:lstStyle/>
          <a:p>
            <a:r>
              <a:rPr lang="en-US" b="1" dirty="0" smtClean="0">
                <a:solidFill>
                  <a:schemeClr val="bg1"/>
                </a:solidFill>
              </a:rPr>
              <a:t>Homework</a:t>
            </a:r>
            <a:endParaRPr lang="en-US" b="1" dirty="0">
              <a:solidFill>
                <a:schemeClr val="bg1"/>
              </a:solidFill>
            </a:endParaRPr>
          </a:p>
        </p:txBody>
      </p:sp>
      <p:sp>
        <p:nvSpPr>
          <p:cNvPr id="5" name="Content Placeholder 4"/>
          <p:cNvSpPr>
            <a:spLocks noGrp="1"/>
          </p:cNvSpPr>
          <p:nvPr>
            <p:ph idx="1"/>
          </p:nvPr>
        </p:nvSpPr>
        <p:spPr>
          <a:xfrm>
            <a:off x="1905000" y="1600200"/>
            <a:ext cx="6781800" cy="5105400"/>
          </a:xfrm>
        </p:spPr>
        <p:txBody>
          <a:bodyPr>
            <a:normAutofit/>
          </a:bodyPr>
          <a:lstStyle/>
          <a:p>
            <a:pPr marL="0" indent="0" algn="ctr">
              <a:buNone/>
            </a:pPr>
            <a:r>
              <a:rPr lang="en-US" sz="6000" b="1" dirty="0" smtClean="0">
                <a:solidFill>
                  <a:schemeClr val="bg1"/>
                </a:solidFill>
              </a:rPr>
              <a:t>Complete your summary journals for Paragraphs </a:t>
            </a:r>
          </a:p>
          <a:p>
            <a:pPr marL="0" indent="0" algn="ctr">
              <a:buNone/>
            </a:pPr>
            <a:r>
              <a:rPr lang="en-US" sz="6000" b="1" dirty="0" smtClean="0">
                <a:solidFill>
                  <a:schemeClr val="bg1"/>
                </a:solidFill>
              </a:rPr>
              <a:t>1-4.</a:t>
            </a:r>
          </a:p>
          <a:p>
            <a:pPr marL="0" indent="0" algn="ctr">
              <a:buNone/>
            </a:pPr>
            <a:endParaRPr lang="en-US" sz="2800" b="1" dirty="0">
              <a:solidFill>
                <a:schemeClr val="bg1"/>
              </a:solidFill>
            </a:endParaRPr>
          </a:p>
        </p:txBody>
      </p:sp>
    </p:spTree>
    <p:extLst>
      <p:ext uri="{BB962C8B-B14F-4D97-AF65-F5344CB8AC3E}">
        <p14:creationId xmlns:p14="http://schemas.microsoft.com/office/powerpoint/2010/main" val="19712164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05000" y="274638"/>
            <a:ext cx="6781800" cy="1143000"/>
          </a:xfrm>
        </p:spPr>
        <p:txBody>
          <a:bodyPr/>
          <a:lstStyle/>
          <a:p>
            <a:r>
              <a:rPr lang="en-US" b="1" dirty="0" smtClean="0">
                <a:solidFill>
                  <a:schemeClr val="bg1"/>
                </a:solidFill>
              </a:rPr>
              <a:t>Exit Ticket</a:t>
            </a:r>
            <a:endParaRPr lang="en-US" b="1" dirty="0">
              <a:solidFill>
                <a:schemeClr val="bg1"/>
              </a:solidFill>
            </a:endParaRPr>
          </a:p>
        </p:txBody>
      </p:sp>
      <p:sp>
        <p:nvSpPr>
          <p:cNvPr id="5" name="Content Placeholder 4"/>
          <p:cNvSpPr>
            <a:spLocks noGrp="1"/>
          </p:cNvSpPr>
          <p:nvPr>
            <p:ph idx="1"/>
          </p:nvPr>
        </p:nvSpPr>
        <p:spPr>
          <a:xfrm>
            <a:off x="1905000" y="1600200"/>
            <a:ext cx="6781800" cy="5105400"/>
          </a:xfrm>
        </p:spPr>
        <p:txBody>
          <a:bodyPr>
            <a:normAutofit/>
          </a:bodyPr>
          <a:lstStyle/>
          <a:p>
            <a:pPr marL="0" indent="0" algn="ctr">
              <a:buNone/>
            </a:pPr>
            <a:r>
              <a:rPr lang="en-US" b="1" dirty="0" smtClean="0">
                <a:solidFill>
                  <a:schemeClr val="bg1"/>
                </a:solidFill>
              </a:rPr>
              <a:t>Thoreau states, on page 84, that it is not any man’s duty to end wrongdoing in the world</a:t>
            </a:r>
            <a:r>
              <a:rPr lang="en-US" b="1" smtClean="0">
                <a:solidFill>
                  <a:schemeClr val="bg1"/>
                </a:solidFill>
              </a:rPr>
              <a:t>. </a:t>
            </a:r>
          </a:p>
          <a:p>
            <a:pPr marL="0" indent="0" algn="ctr">
              <a:buNone/>
            </a:pPr>
            <a:endParaRPr lang="en-US" b="1" dirty="0" smtClean="0">
              <a:solidFill>
                <a:schemeClr val="bg1"/>
              </a:solidFill>
            </a:endParaRPr>
          </a:p>
          <a:p>
            <a:pPr marL="0" indent="0" algn="ctr">
              <a:buNone/>
            </a:pPr>
            <a:r>
              <a:rPr lang="en-US" b="1" dirty="0" smtClean="0">
                <a:solidFill>
                  <a:schemeClr val="bg1"/>
                </a:solidFill>
              </a:rPr>
              <a:t>Do you agree or disagree? Why? </a:t>
            </a:r>
            <a:endParaRPr lang="en-US" b="1" dirty="0">
              <a:solidFill>
                <a:schemeClr val="bg1"/>
              </a:solidFill>
            </a:endParaRPr>
          </a:p>
        </p:txBody>
      </p:sp>
    </p:spTree>
    <p:extLst>
      <p:ext uri="{BB962C8B-B14F-4D97-AF65-F5344CB8AC3E}">
        <p14:creationId xmlns:p14="http://schemas.microsoft.com/office/powerpoint/2010/main" val="17408587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05000" y="274638"/>
            <a:ext cx="6781800" cy="1143000"/>
          </a:xfrm>
        </p:spPr>
        <p:txBody>
          <a:bodyPr/>
          <a:lstStyle/>
          <a:p>
            <a:r>
              <a:rPr lang="en-US" b="1" dirty="0" smtClean="0">
                <a:solidFill>
                  <a:schemeClr val="bg1"/>
                </a:solidFill>
              </a:rPr>
              <a:t>Start-Up - Writing</a:t>
            </a:r>
            <a:endParaRPr lang="en-US" b="1" dirty="0">
              <a:solidFill>
                <a:schemeClr val="bg1"/>
              </a:solidFill>
            </a:endParaRPr>
          </a:p>
        </p:txBody>
      </p:sp>
      <p:sp>
        <p:nvSpPr>
          <p:cNvPr id="5" name="Content Placeholder 4"/>
          <p:cNvSpPr>
            <a:spLocks noGrp="1"/>
          </p:cNvSpPr>
          <p:nvPr>
            <p:ph idx="1"/>
          </p:nvPr>
        </p:nvSpPr>
        <p:spPr>
          <a:xfrm>
            <a:off x="1905000" y="1600200"/>
            <a:ext cx="6781800" cy="5105400"/>
          </a:xfrm>
        </p:spPr>
        <p:txBody>
          <a:bodyPr/>
          <a:lstStyle/>
          <a:p>
            <a:pPr marL="0" indent="0" algn="ctr">
              <a:buNone/>
            </a:pPr>
            <a:r>
              <a:rPr lang="en-US" sz="2800" b="1" dirty="0" smtClean="0">
                <a:solidFill>
                  <a:schemeClr val="bg1"/>
                </a:solidFill>
              </a:rPr>
              <a:t>Now write about it.</a:t>
            </a:r>
          </a:p>
          <a:p>
            <a:pPr marL="0" indent="0" algn="ctr">
              <a:buNone/>
            </a:pPr>
            <a:endParaRPr lang="en-US" sz="1000" b="1" dirty="0">
              <a:solidFill>
                <a:schemeClr val="bg1"/>
              </a:solidFill>
            </a:endParaRPr>
          </a:p>
          <a:p>
            <a:pPr marL="0" indent="0" algn="ctr">
              <a:buNone/>
            </a:pPr>
            <a:r>
              <a:rPr lang="en-US" sz="2800" b="1" dirty="0">
                <a:solidFill>
                  <a:schemeClr val="bg1"/>
                </a:solidFill>
              </a:rPr>
              <a:t>You can’t get a job without experience, but you can’t get experience without a </a:t>
            </a:r>
            <a:r>
              <a:rPr lang="en-US" sz="2800" b="1" dirty="0" smtClean="0">
                <a:solidFill>
                  <a:schemeClr val="bg1"/>
                </a:solidFill>
              </a:rPr>
              <a:t>job!</a:t>
            </a:r>
          </a:p>
          <a:p>
            <a:pPr marL="0" indent="0" algn="ctr">
              <a:buNone/>
            </a:pPr>
            <a:endParaRPr lang="en-US" sz="2800" b="1" dirty="0">
              <a:solidFill>
                <a:schemeClr val="bg1"/>
              </a:solidFill>
            </a:endParaRPr>
          </a:p>
          <a:p>
            <a:pPr marL="0" indent="0" algn="ctr">
              <a:buNone/>
            </a:pPr>
            <a:r>
              <a:rPr lang="en-US" b="1" dirty="0">
                <a:solidFill>
                  <a:schemeClr val="bg1"/>
                </a:solidFill>
              </a:rPr>
              <a:t>Is it true? Does it make sense?</a:t>
            </a:r>
          </a:p>
          <a:p>
            <a:pPr marL="0" indent="0" algn="ctr">
              <a:buNone/>
            </a:pPr>
            <a:r>
              <a:rPr lang="en-US" b="1" dirty="0" smtClean="0">
                <a:solidFill>
                  <a:schemeClr val="bg1"/>
                </a:solidFill>
              </a:rPr>
              <a:t>Can you think of a term we use to describe this kind of statement?</a:t>
            </a:r>
            <a:endParaRPr lang="en-US" b="1" dirty="0">
              <a:solidFill>
                <a:schemeClr val="bg1"/>
              </a:solidFill>
            </a:endParaRPr>
          </a:p>
          <a:p>
            <a:pPr marL="0" indent="0" algn="ctr">
              <a:buNone/>
            </a:pPr>
            <a:endParaRPr lang="en-US" sz="2800" b="1" dirty="0">
              <a:solidFill>
                <a:schemeClr val="bg1"/>
              </a:solidFill>
            </a:endParaRPr>
          </a:p>
        </p:txBody>
      </p:sp>
    </p:spTree>
    <p:extLst>
      <p:ext uri="{BB962C8B-B14F-4D97-AF65-F5344CB8AC3E}">
        <p14:creationId xmlns:p14="http://schemas.microsoft.com/office/powerpoint/2010/main" val="39474887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05000" y="274638"/>
            <a:ext cx="6781800" cy="1143000"/>
          </a:xfrm>
        </p:spPr>
        <p:txBody>
          <a:bodyPr/>
          <a:lstStyle/>
          <a:p>
            <a:r>
              <a:rPr lang="en-US" b="1" dirty="0" smtClean="0">
                <a:solidFill>
                  <a:schemeClr val="bg1"/>
                </a:solidFill>
              </a:rPr>
              <a:t>Start-Up</a:t>
            </a:r>
            <a:endParaRPr lang="en-US" b="1" dirty="0">
              <a:solidFill>
                <a:schemeClr val="bg1"/>
              </a:solidFill>
            </a:endParaRPr>
          </a:p>
        </p:txBody>
      </p:sp>
      <p:sp>
        <p:nvSpPr>
          <p:cNvPr id="5" name="Content Placeholder 4"/>
          <p:cNvSpPr>
            <a:spLocks noGrp="1"/>
          </p:cNvSpPr>
          <p:nvPr>
            <p:ph idx="1"/>
          </p:nvPr>
        </p:nvSpPr>
        <p:spPr>
          <a:xfrm>
            <a:off x="1905000" y="1600200"/>
            <a:ext cx="6781800" cy="5105400"/>
          </a:xfrm>
        </p:spPr>
        <p:txBody>
          <a:bodyPr>
            <a:normAutofit/>
          </a:bodyPr>
          <a:lstStyle/>
          <a:p>
            <a:pPr marL="0" indent="0" algn="ctr">
              <a:buNone/>
            </a:pPr>
            <a:r>
              <a:rPr lang="en-US" sz="3600" b="1" dirty="0" smtClean="0">
                <a:solidFill>
                  <a:schemeClr val="bg1"/>
                </a:solidFill>
              </a:rPr>
              <a:t>Choose one quote from yesterday’s reading. Write it in your folder. </a:t>
            </a:r>
          </a:p>
          <a:p>
            <a:pPr marL="0" indent="0" algn="ctr">
              <a:buNone/>
            </a:pPr>
            <a:endParaRPr lang="en-US" sz="3600" b="1" dirty="0">
              <a:solidFill>
                <a:schemeClr val="bg1"/>
              </a:solidFill>
            </a:endParaRPr>
          </a:p>
          <a:p>
            <a:pPr marL="0" indent="0" algn="ctr">
              <a:buNone/>
            </a:pPr>
            <a:r>
              <a:rPr lang="en-US" sz="3600" b="1" dirty="0" smtClean="0">
                <a:solidFill>
                  <a:schemeClr val="bg1"/>
                </a:solidFill>
              </a:rPr>
              <a:t>Discuss the quote. What do you think it means? Do you agree or disagree? Why?</a:t>
            </a:r>
            <a:endParaRPr lang="en-US" sz="3600" b="1" dirty="0">
              <a:solidFill>
                <a:schemeClr val="bg1"/>
              </a:solidFill>
            </a:endParaRPr>
          </a:p>
        </p:txBody>
      </p:sp>
      <p:sp>
        <p:nvSpPr>
          <p:cNvPr id="2" name="TextBox 1"/>
          <p:cNvSpPr txBox="1"/>
          <p:nvPr/>
        </p:nvSpPr>
        <p:spPr>
          <a:xfrm>
            <a:off x="7391400" y="381000"/>
            <a:ext cx="1371600" cy="369332"/>
          </a:xfrm>
          <a:prstGeom prst="rect">
            <a:avLst/>
          </a:prstGeom>
          <a:noFill/>
        </p:spPr>
        <p:txBody>
          <a:bodyPr wrap="square" rtlCol="0">
            <a:spAutoFit/>
          </a:bodyPr>
          <a:lstStyle/>
          <a:p>
            <a:pPr algn="ctr"/>
            <a:r>
              <a:rPr lang="en-US" b="1" dirty="0" smtClean="0">
                <a:solidFill>
                  <a:schemeClr val="bg1"/>
                </a:solidFill>
              </a:rPr>
              <a:t>11/19/14</a:t>
            </a:r>
            <a:endParaRPr lang="en-US" b="1" dirty="0">
              <a:solidFill>
                <a:schemeClr val="bg1"/>
              </a:solidFill>
            </a:endParaRPr>
          </a:p>
        </p:txBody>
      </p:sp>
    </p:spTree>
    <p:extLst>
      <p:ext uri="{BB962C8B-B14F-4D97-AF65-F5344CB8AC3E}">
        <p14:creationId xmlns:p14="http://schemas.microsoft.com/office/powerpoint/2010/main" val="17521187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05000" y="274638"/>
            <a:ext cx="6781800" cy="1143000"/>
          </a:xfrm>
        </p:spPr>
        <p:txBody>
          <a:bodyPr/>
          <a:lstStyle/>
          <a:p>
            <a:r>
              <a:rPr lang="en-US" b="1" dirty="0" smtClean="0">
                <a:solidFill>
                  <a:schemeClr val="bg1"/>
                </a:solidFill>
              </a:rPr>
              <a:t>Today’s Objective</a:t>
            </a:r>
            <a:endParaRPr lang="en-US" b="1" dirty="0">
              <a:solidFill>
                <a:schemeClr val="bg1"/>
              </a:solidFill>
            </a:endParaRPr>
          </a:p>
        </p:txBody>
      </p:sp>
      <p:sp>
        <p:nvSpPr>
          <p:cNvPr id="5" name="Content Placeholder 4"/>
          <p:cNvSpPr>
            <a:spLocks noGrp="1"/>
          </p:cNvSpPr>
          <p:nvPr>
            <p:ph idx="1"/>
          </p:nvPr>
        </p:nvSpPr>
        <p:spPr>
          <a:xfrm>
            <a:off x="1905000" y="1600200"/>
            <a:ext cx="6781800" cy="5105400"/>
          </a:xfrm>
        </p:spPr>
        <p:txBody>
          <a:bodyPr>
            <a:normAutofit fontScale="92500" lnSpcReduction="20000"/>
          </a:bodyPr>
          <a:lstStyle/>
          <a:p>
            <a:pPr marL="0" indent="0" algn="ctr">
              <a:buNone/>
            </a:pPr>
            <a:r>
              <a:rPr lang="en-US" sz="4000" b="1" dirty="0" smtClean="0">
                <a:solidFill>
                  <a:schemeClr val="bg1"/>
                </a:solidFill>
              </a:rPr>
              <a:t>By the end of the period, students will be able to identify and give examples of paradox Thoreau’s writing. They will also be able to identify how Thoreau uses ethos, pathos, and logos and give examples from the text.</a:t>
            </a:r>
          </a:p>
          <a:p>
            <a:pPr marL="0" indent="0" algn="ctr">
              <a:buNone/>
            </a:pPr>
            <a:endParaRPr lang="en-US" sz="4000" b="1" dirty="0">
              <a:solidFill>
                <a:schemeClr val="bg1"/>
              </a:solidFill>
            </a:endParaRPr>
          </a:p>
          <a:p>
            <a:pPr marL="0" indent="0" algn="ctr">
              <a:buNone/>
            </a:pPr>
            <a:r>
              <a:rPr lang="en-US" sz="2800" b="1" dirty="0" smtClean="0">
                <a:solidFill>
                  <a:schemeClr val="bg1"/>
                </a:solidFill>
              </a:rPr>
              <a:t>CCSS.ELA-LITERACY.RL.11-12.1</a:t>
            </a:r>
          </a:p>
          <a:p>
            <a:pPr marL="0" indent="0" algn="ctr">
              <a:buNone/>
            </a:pPr>
            <a:r>
              <a:rPr lang="en-US" sz="2800" b="1" dirty="0">
                <a:solidFill>
                  <a:schemeClr val="bg1"/>
                </a:solidFill>
              </a:rPr>
              <a:t>CCSS.ELA-LITERACY.RL.11-12.9</a:t>
            </a:r>
          </a:p>
        </p:txBody>
      </p:sp>
    </p:spTree>
    <p:extLst>
      <p:ext uri="{BB962C8B-B14F-4D97-AF65-F5344CB8AC3E}">
        <p14:creationId xmlns:p14="http://schemas.microsoft.com/office/powerpoint/2010/main" val="3853038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05000" y="274638"/>
            <a:ext cx="6781800" cy="1143000"/>
          </a:xfrm>
        </p:spPr>
        <p:txBody>
          <a:bodyPr/>
          <a:lstStyle/>
          <a:p>
            <a:r>
              <a:rPr lang="en-US" b="1" dirty="0" smtClean="0">
                <a:solidFill>
                  <a:schemeClr val="bg1"/>
                </a:solidFill>
              </a:rPr>
              <a:t>Class Reading</a:t>
            </a:r>
            <a:endParaRPr lang="en-US" b="1" dirty="0">
              <a:solidFill>
                <a:schemeClr val="bg1"/>
              </a:solidFill>
            </a:endParaRPr>
          </a:p>
        </p:txBody>
      </p:sp>
      <p:sp>
        <p:nvSpPr>
          <p:cNvPr id="5" name="Content Placeholder 4"/>
          <p:cNvSpPr>
            <a:spLocks noGrp="1"/>
          </p:cNvSpPr>
          <p:nvPr>
            <p:ph idx="1"/>
          </p:nvPr>
        </p:nvSpPr>
        <p:spPr>
          <a:xfrm>
            <a:off x="1905000" y="1600200"/>
            <a:ext cx="6781800" cy="5105400"/>
          </a:xfrm>
        </p:spPr>
        <p:txBody>
          <a:bodyPr>
            <a:normAutofit fontScale="92500" lnSpcReduction="20000"/>
          </a:bodyPr>
          <a:lstStyle/>
          <a:p>
            <a:r>
              <a:rPr lang="en-US" b="1" dirty="0" smtClean="0">
                <a:solidFill>
                  <a:schemeClr val="bg1"/>
                </a:solidFill>
              </a:rPr>
              <a:t>As we are reading, highlight information you will need to fill out the “Summary Journal.” Add </a:t>
            </a:r>
            <a:r>
              <a:rPr lang="en-US" b="1" dirty="0">
                <a:solidFill>
                  <a:schemeClr val="bg1"/>
                </a:solidFill>
              </a:rPr>
              <a:t>notes from our class </a:t>
            </a:r>
            <a:r>
              <a:rPr lang="en-US" b="1" dirty="0" smtClean="0">
                <a:solidFill>
                  <a:schemeClr val="bg1"/>
                </a:solidFill>
              </a:rPr>
              <a:t>discussion to the notes column to help you complete the rest of the journal.</a:t>
            </a:r>
          </a:p>
          <a:p>
            <a:r>
              <a:rPr lang="en-US" b="1" dirty="0" smtClean="0">
                <a:solidFill>
                  <a:schemeClr val="bg1"/>
                </a:solidFill>
              </a:rPr>
              <a:t>For each paragraph, you will need to write down the main idea(s). </a:t>
            </a:r>
          </a:p>
          <a:p>
            <a:r>
              <a:rPr lang="en-US" b="1" dirty="0" smtClean="0">
                <a:solidFill>
                  <a:schemeClr val="bg1"/>
                </a:solidFill>
              </a:rPr>
              <a:t>You will also keep track of any examples of ethos, pathos, and logos in Thoreau’s writing and where you found them.</a:t>
            </a:r>
          </a:p>
        </p:txBody>
      </p:sp>
    </p:spTree>
    <p:extLst>
      <p:ext uri="{BB962C8B-B14F-4D97-AF65-F5344CB8AC3E}">
        <p14:creationId xmlns:p14="http://schemas.microsoft.com/office/powerpoint/2010/main" val="222722376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05000" y="274638"/>
            <a:ext cx="6781800" cy="1143000"/>
          </a:xfrm>
        </p:spPr>
        <p:txBody>
          <a:bodyPr/>
          <a:lstStyle/>
          <a:p>
            <a:r>
              <a:rPr lang="en-US" b="1" dirty="0" smtClean="0">
                <a:solidFill>
                  <a:schemeClr val="bg1"/>
                </a:solidFill>
              </a:rPr>
              <a:t>Homework</a:t>
            </a:r>
            <a:endParaRPr lang="en-US" b="1" dirty="0">
              <a:solidFill>
                <a:schemeClr val="bg1"/>
              </a:solidFill>
            </a:endParaRPr>
          </a:p>
        </p:txBody>
      </p:sp>
      <p:sp>
        <p:nvSpPr>
          <p:cNvPr id="5" name="Content Placeholder 4"/>
          <p:cNvSpPr>
            <a:spLocks noGrp="1"/>
          </p:cNvSpPr>
          <p:nvPr>
            <p:ph idx="1"/>
          </p:nvPr>
        </p:nvSpPr>
        <p:spPr>
          <a:xfrm>
            <a:off x="1905000" y="1600200"/>
            <a:ext cx="6781800" cy="5105400"/>
          </a:xfrm>
        </p:spPr>
        <p:txBody>
          <a:bodyPr>
            <a:normAutofit/>
          </a:bodyPr>
          <a:lstStyle/>
          <a:p>
            <a:pPr marL="0" indent="0" algn="ctr">
              <a:buNone/>
            </a:pPr>
            <a:r>
              <a:rPr lang="en-US" sz="6000" b="1" dirty="0" smtClean="0">
                <a:solidFill>
                  <a:schemeClr val="bg1"/>
                </a:solidFill>
              </a:rPr>
              <a:t>Complete your summary journals for the paragraphs </a:t>
            </a:r>
          </a:p>
          <a:p>
            <a:pPr marL="0" indent="0" algn="ctr">
              <a:buNone/>
            </a:pPr>
            <a:r>
              <a:rPr lang="en-US" sz="6000" b="1" dirty="0">
                <a:solidFill>
                  <a:schemeClr val="bg1"/>
                </a:solidFill>
              </a:rPr>
              <a:t>w</a:t>
            </a:r>
            <a:r>
              <a:rPr lang="en-US" sz="6000" b="1" dirty="0" smtClean="0">
                <a:solidFill>
                  <a:schemeClr val="bg1"/>
                </a:solidFill>
              </a:rPr>
              <a:t>e read today.</a:t>
            </a:r>
          </a:p>
          <a:p>
            <a:pPr marL="0" indent="0" algn="ctr">
              <a:buNone/>
            </a:pPr>
            <a:endParaRPr lang="en-US" sz="2800" b="1" dirty="0">
              <a:solidFill>
                <a:schemeClr val="bg1"/>
              </a:solidFill>
            </a:endParaRPr>
          </a:p>
        </p:txBody>
      </p:sp>
    </p:spTree>
    <p:extLst>
      <p:ext uri="{BB962C8B-B14F-4D97-AF65-F5344CB8AC3E}">
        <p14:creationId xmlns:p14="http://schemas.microsoft.com/office/powerpoint/2010/main" val="19712164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05000" y="274638"/>
            <a:ext cx="6781800" cy="1143000"/>
          </a:xfrm>
        </p:spPr>
        <p:txBody>
          <a:bodyPr/>
          <a:lstStyle/>
          <a:p>
            <a:r>
              <a:rPr lang="en-US" b="1" dirty="0" smtClean="0">
                <a:solidFill>
                  <a:schemeClr val="bg1"/>
                </a:solidFill>
              </a:rPr>
              <a:t>Exit Ticket</a:t>
            </a:r>
            <a:endParaRPr lang="en-US" b="1" dirty="0">
              <a:solidFill>
                <a:schemeClr val="bg1"/>
              </a:solidFill>
            </a:endParaRPr>
          </a:p>
        </p:txBody>
      </p:sp>
      <p:sp>
        <p:nvSpPr>
          <p:cNvPr id="5" name="Content Placeholder 4"/>
          <p:cNvSpPr>
            <a:spLocks noGrp="1"/>
          </p:cNvSpPr>
          <p:nvPr>
            <p:ph idx="1"/>
          </p:nvPr>
        </p:nvSpPr>
        <p:spPr>
          <a:xfrm>
            <a:off x="1905000" y="1600200"/>
            <a:ext cx="6781800" cy="5105400"/>
          </a:xfrm>
        </p:spPr>
        <p:txBody>
          <a:bodyPr>
            <a:normAutofit/>
          </a:bodyPr>
          <a:lstStyle/>
          <a:p>
            <a:pPr marL="0" indent="0" algn="ctr">
              <a:buNone/>
            </a:pPr>
            <a:r>
              <a:rPr lang="en-US" b="1" dirty="0" smtClean="0">
                <a:solidFill>
                  <a:schemeClr val="bg1"/>
                </a:solidFill>
              </a:rPr>
              <a:t>“What is once well done is done forever.” </a:t>
            </a:r>
          </a:p>
          <a:p>
            <a:pPr marL="0" indent="0" algn="ctr">
              <a:buNone/>
            </a:pPr>
            <a:endParaRPr lang="en-US" sz="2800" b="1" dirty="0">
              <a:solidFill>
                <a:schemeClr val="bg1"/>
              </a:solidFill>
            </a:endParaRPr>
          </a:p>
          <a:p>
            <a:pPr marL="0" indent="0" algn="ctr">
              <a:buNone/>
            </a:pPr>
            <a:r>
              <a:rPr lang="en-US" b="1" dirty="0" smtClean="0">
                <a:solidFill>
                  <a:schemeClr val="bg1"/>
                </a:solidFill>
              </a:rPr>
              <a:t>What do you think this quote means? How could you apply this quote to your own life? In what specific areas of your life could it apply? </a:t>
            </a:r>
            <a:endParaRPr lang="en-US" b="1" dirty="0">
              <a:solidFill>
                <a:schemeClr val="bg1"/>
              </a:solidFill>
            </a:endParaRPr>
          </a:p>
        </p:txBody>
      </p:sp>
    </p:spTree>
    <p:extLst>
      <p:ext uri="{BB962C8B-B14F-4D97-AF65-F5344CB8AC3E}">
        <p14:creationId xmlns:p14="http://schemas.microsoft.com/office/powerpoint/2010/main" val="6739999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05000" y="274638"/>
            <a:ext cx="6781800" cy="1143000"/>
          </a:xfrm>
        </p:spPr>
        <p:txBody>
          <a:bodyPr/>
          <a:lstStyle/>
          <a:p>
            <a:r>
              <a:rPr lang="en-US" b="1" dirty="0" smtClean="0">
                <a:solidFill>
                  <a:schemeClr val="bg1"/>
                </a:solidFill>
              </a:rPr>
              <a:t>Start-Up</a:t>
            </a:r>
            <a:endParaRPr lang="en-US" b="1" dirty="0">
              <a:solidFill>
                <a:schemeClr val="bg1"/>
              </a:solidFill>
            </a:endParaRPr>
          </a:p>
        </p:txBody>
      </p:sp>
      <p:sp>
        <p:nvSpPr>
          <p:cNvPr id="5" name="Content Placeholder 4"/>
          <p:cNvSpPr>
            <a:spLocks noGrp="1"/>
          </p:cNvSpPr>
          <p:nvPr>
            <p:ph idx="1"/>
          </p:nvPr>
        </p:nvSpPr>
        <p:spPr>
          <a:xfrm>
            <a:off x="1905000" y="1600200"/>
            <a:ext cx="6781800" cy="5105400"/>
          </a:xfrm>
        </p:spPr>
        <p:txBody>
          <a:bodyPr>
            <a:normAutofit/>
          </a:bodyPr>
          <a:lstStyle/>
          <a:p>
            <a:pPr marL="0" indent="0" algn="ctr">
              <a:buNone/>
            </a:pPr>
            <a:r>
              <a:rPr lang="en-US" sz="3600" b="1" dirty="0" smtClean="0">
                <a:solidFill>
                  <a:schemeClr val="bg1"/>
                </a:solidFill>
              </a:rPr>
              <a:t>Choose one quote from yesterday’s reading. Write it in your folder. </a:t>
            </a:r>
          </a:p>
          <a:p>
            <a:pPr marL="0" indent="0" algn="ctr">
              <a:buNone/>
            </a:pPr>
            <a:endParaRPr lang="en-US" sz="3600" b="1" dirty="0">
              <a:solidFill>
                <a:schemeClr val="bg1"/>
              </a:solidFill>
            </a:endParaRPr>
          </a:p>
          <a:p>
            <a:pPr marL="0" indent="0" algn="ctr">
              <a:buNone/>
            </a:pPr>
            <a:r>
              <a:rPr lang="en-US" sz="3600" b="1" dirty="0" smtClean="0">
                <a:solidFill>
                  <a:schemeClr val="bg1"/>
                </a:solidFill>
              </a:rPr>
              <a:t>Discuss the quote. What do you think it means? Do you agree or disagree? Why?</a:t>
            </a:r>
            <a:endParaRPr lang="en-US" sz="3600" b="1" dirty="0">
              <a:solidFill>
                <a:schemeClr val="bg1"/>
              </a:solidFill>
            </a:endParaRPr>
          </a:p>
        </p:txBody>
      </p:sp>
      <p:sp>
        <p:nvSpPr>
          <p:cNvPr id="2" name="TextBox 1"/>
          <p:cNvSpPr txBox="1"/>
          <p:nvPr/>
        </p:nvSpPr>
        <p:spPr>
          <a:xfrm>
            <a:off x="7391400" y="381000"/>
            <a:ext cx="1371600" cy="369332"/>
          </a:xfrm>
          <a:prstGeom prst="rect">
            <a:avLst/>
          </a:prstGeom>
          <a:noFill/>
        </p:spPr>
        <p:txBody>
          <a:bodyPr wrap="square" rtlCol="0">
            <a:spAutoFit/>
          </a:bodyPr>
          <a:lstStyle/>
          <a:p>
            <a:pPr algn="ctr"/>
            <a:r>
              <a:rPr lang="en-US" b="1" dirty="0" smtClean="0">
                <a:solidFill>
                  <a:schemeClr val="bg1"/>
                </a:solidFill>
              </a:rPr>
              <a:t>11/20/14</a:t>
            </a:r>
            <a:endParaRPr lang="en-US" b="1" dirty="0">
              <a:solidFill>
                <a:schemeClr val="bg1"/>
              </a:solidFill>
            </a:endParaRPr>
          </a:p>
        </p:txBody>
      </p:sp>
    </p:spTree>
    <p:extLst>
      <p:ext uri="{BB962C8B-B14F-4D97-AF65-F5344CB8AC3E}">
        <p14:creationId xmlns:p14="http://schemas.microsoft.com/office/powerpoint/2010/main" val="89236222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05000" y="274638"/>
            <a:ext cx="6781800" cy="1143000"/>
          </a:xfrm>
        </p:spPr>
        <p:txBody>
          <a:bodyPr/>
          <a:lstStyle/>
          <a:p>
            <a:r>
              <a:rPr lang="en-US" b="1" dirty="0" smtClean="0">
                <a:solidFill>
                  <a:schemeClr val="bg1"/>
                </a:solidFill>
              </a:rPr>
              <a:t>Today’s Objective</a:t>
            </a:r>
            <a:endParaRPr lang="en-US" b="1" dirty="0">
              <a:solidFill>
                <a:schemeClr val="bg1"/>
              </a:solidFill>
            </a:endParaRPr>
          </a:p>
        </p:txBody>
      </p:sp>
      <p:sp>
        <p:nvSpPr>
          <p:cNvPr id="5" name="Content Placeholder 4"/>
          <p:cNvSpPr>
            <a:spLocks noGrp="1"/>
          </p:cNvSpPr>
          <p:nvPr>
            <p:ph idx="1"/>
          </p:nvPr>
        </p:nvSpPr>
        <p:spPr>
          <a:xfrm>
            <a:off x="1905000" y="1600200"/>
            <a:ext cx="6781800" cy="5105400"/>
          </a:xfrm>
        </p:spPr>
        <p:txBody>
          <a:bodyPr>
            <a:normAutofit fontScale="92500" lnSpcReduction="20000"/>
          </a:bodyPr>
          <a:lstStyle/>
          <a:p>
            <a:pPr marL="0" indent="0" algn="ctr">
              <a:buNone/>
            </a:pPr>
            <a:r>
              <a:rPr lang="en-US" sz="4000" b="1" dirty="0" smtClean="0">
                <a:solidFill>
                  <a:schemeClr val="bg1"/>
                </a:solidFill>
              </a:rPr>
              <a:t>By the end of the period, students will be able to identify and give examples of paradox Thoreau’s writing. They will also be able to identify how Thoreau uses ethos, pathos, and logos and give examples from the text.</a:t>
            </a:r>
          </a:p>
          <a:p>
            <a:pPr marL="0" indent="0" algn="ctr">
              <a:buNone/>
            </a:pPr>
            <a:endParaRPr lang="en-US" sz="4000" b="1" dirty="0">
              <a:solidFill>
                <a:schemeClr val="bg1"/>
              </a:solidFill>
            </a:endParaRPr>
          </a:p>
          <a:p>
            <a:pPr marL="0" indent="0" algn="ctr">
              <a:buNone/>
            </a:pPr>
            <a:r>
              <a:rPr lang="en-US" sz="2800" b="1" dirty="0" smtClean="0">
                <a:solidFill>
                  <a:schemeClr val="bg1"/>
                </a:solidFill>
              </a:rPr>
              <a:t>CCSS.ELA-LITERACY.RL.11-12.1</a:t>
            </a:r>
          </a:p>
          <a:p>
            <a:pPr marL="0" indent="0" algn="ctr">
              <a:buNone/>
            </a:pPr>
            <a:r>
              <a:rPr lang="en-US" sz="2800" b="1" dirty="0">
                <a:solidFill>
                  <a:schemeClr val="bg1"/>
                </a:solidFill>
              </a:rPr>
              <a:t>CCSS.ELA-LITERACY.RL.11-12.9</a:t>
            </a:r>
          </a:p>
        </p:txBody>
      </p:sp>
    </p:spTree>
    <p:extLst>
      <p:ext uri="{BB962C8B-B14F-4D97-AF65-F5344CB8AC3E}">
        <p14:creationId xmlns:p14="http://schemas.microsoft.com/office/powerpoint/2010/main" val="428461203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05000" y="274638"/>
            <a:ext cx="6781800" cy="1143000"/>
          </a:xfrm>
        </p:spPr>
        <p:txBody>
          <a:bodyPr/>
          <a:lstStyle/>
          <a:p>
            <a:r>
              <a:rPr lang="en-US" b="1" dirty="0" smtClean="0">
                <a:solidFill>
                  <a:schemeClr val="bg1"/>
                </a:solidFill>
              </a:rPr>
              <a:t>Class Reading</a:t>
            </a:r>
            <a:endParaRPr lang="en-US" b="1" dirty="0">
              <a:solidFill>
                <a:schemeClr val="bg1"/>
              </a:solidFill>
            </a:endParaRPr>
          </a:p>
        </p:txBody>
      </p:sp>
      <p:sp>
        <p:nvSpPr>
          <p:cNvPr id="5" name="Content Placeholder 4"/>
          <p:cNvSpPr>
            <a:spLocks noGrp="1"/>
          </p:cNvSpPr>
          <p:nvPr>
            <p:ph idx="1"/>
          </p:nvPr>
        </p:nvSpPr>
        <p:spPr>
          <a:xfrm>
            <a:off x="1905000" y="1600200"/>
            <a:ext cx="6781800" cy="5105400"/>
          </a:xfrm>
        </p:spPr>
        <p:txBody>
          <a:bodyPr>
            <a:normAutofit fontScale="92500" lnSpcReduction="20000"/>
          </a:bodyPr>
          <a:lstStyle/>
          <a:p>
            <a:r>
              <a:rPr lang="en-US" b="1" dirty="0" smtClean="0">
                <a:solidFill>
                  <a:schemeClr val="bg1"/>
                </a:solidFill>
              </a:rPr>
              <a:t>As we are reading, highlight information you will need to fill out the “Summary Journal.” Add </a:t>
            </a:r>
            <a:r>
              <a:rPr lang="en-US" b="1" dirty="0">
                <a:solidFill>
                  <a:schemeClr val="bg1"/>
                </a:solidFill>
              </a:rPr>
              <a:t>notes from our class </a:t>
            </a:r>
            <a:r>
              <a:rPr lang="en-US" b="1" dirty="0" smtClean="0">
                <a:solidFill>
                  <a:schemeClr val="bg1"/>
                </a:solidFill>
              </a:rPr>
              <a:t>discussion to the notes column to help you complete the rest of the journal.</a:t>
            </a:r>
          </a:p>
          <a:p>
            <a:r>
              <a:rPr lang="en-US" b="1" dirty="0" smtClean="0">
                <a:solidFill>
                  <a:schemeClr val="bg1"/>
                </a:solidFill>
              </a:rPr>
              <a:t>For each paragraph, you will need to write down the main idea(s). </a:t>
            </a:r>
          </a:p>
          <a:p>
            <a:r>
              <a:rPr lang="en-US" b="1" dirty="0" smtClean="0">
                <a:solidFill>
                  <a:schemeClr val="bg1"/>
                </a:solidFill>
              </a:rPr>
              <a:t>You will also keep track of any examples of ethos, pathos, and logos in Thoreau’s writing and where you found them.</a:t>
            </a:r>
          </a:p>
        </p:txBody>
      </p:sp>
    </p:spTree>
    <p:extLst>
      <p:ext uri="{BB962C8B-B14F-4D97-AF65-F5344CB8AC3E}">
        <p14:creationId xmlns:p14="http://schemas.microsoft.com/office/powerpoint/2010/main" val="91336315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05000" y="274638"/>
            <a:ext cx="6781800" cy="1143000"/>
          </a:xfrm>
        </p:spPr>
        <p:txBody>
          <a:bodyPr/>
          <a:lstStyle/>
          <a:p>
            <a:r>
              <a:rPr lang="en-US" b="1" dirty="0" smtClean="0">
                <a:solidFill>
                  <a:schemeClr val="bg1"/>
                </a:solidFill>
              </a:rPr>
              <a:t>Homework</a:t>
            </a:r>
            <a:endParaRPr lang="en-US" b="1" dirty="0">
              <a:solidFill>
                <a:schemeClr val="bg1"/>
              </a:solidFill>
            </a:endParaRPr>
          </a:p>
        </p:txBody>
      </p:sp>
      <p:sp>
        <p:nvSpPr>
          <p:cNvPr id="5" name="Content Placeholder 4"/>
          <p:cNvSpPr>
            <a:spLocks noGrp="1"/>
          </p:cNvSpPr>
          <p:nvPr>
            <p:ph idx="1"/>
          </p:nvPr>
        </p:nvSpPr>
        <p:spPr>
          <a:xfrm>
            <a:off x="1905000" y="1600200"/>
            <a:ext cx="6781800" cy="5105400"/>
          </a:xfrm>
        </p:spPr>
        <p:txBody>
          <a:bodyPr>
            <a:normAutofit/>
          </a:bodyPr>
          <a:lstStyle/>
          <a:p>
            <a:pPr marL="0" indent="0" algn="ctr">
              <a:buNone/>
            </a:pPr>
            <a:r>
              <a:rPr lang="en-US" sz="6000" b="1" dirty="0" smtClean="0">
                <a:solidFill>
                  <a:schemeClr val="bg1"/>
                </a:solidFill>
              </a:rPr>
              <a:t>Complete your summary journals for the paragraphs we read today.</a:t>
            </a:r>
          </a:p>
          <a:p>
            <a:pPr marL="0" indent="0" algn="ctr">
              <a:buNone/>
            </a:pPr>
            <a:endParaRPr lang="en-US" sz="2800" b="1" dirty="0">
              <a:solidFill>
                <a:schemeClr val="bg1"/>
              </a:solidFill>
            </a:endParaRPr>
          </a:p>
        </p:txBody>
      </p:sp>
    </p:spTree>
    <p:extLst>
      <p:ext uri="{BB962C8B-B14F-4D97-AF65-F5344CB8AC3E}">
        <p14:creationId xmlns:p14="http://schemas.microsoft.com/office/powerpoint/2010/main" val="190818560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05000" y="274638"/>
            <a:ext cx="6781800" cy="1143000"/>
          </a:xfrm>
        </p:spPr>
        <p:txBody>
          <a:bodyPr/>
          <a:lstStyle/>
          <a:p>
            <a:r>
              <a:rPr lang="en-US" b="1" dirty="0" smtClean="0">
                <a:solidFill>
                  <a:schemeClr val="bg1"/>
                </a:solidFill>
              </a:rPr>
              <a:t>Exit Ticket</a:t>
            </a:r>
            <a:endParaRPr lang="en-US" b="1" dirty="0">
              <a:solidFill>
                <a:schemeClr val="bg1"/>
              </a:solidFill>
            </a:endParaRPr>
          </a:p>
        </p:txBody>
      </p:sp>
      <p:sp>
        <p:nvSpPr>
          <p:cNvPr id="5" name="Content Placeholder 4"/>
          <p:cNvSpPr>
            <a:spLocks noGrp="1"/>
          </p:cNvSpPr>
          <p:nvPr>
            <p:ph idx="1"/>
          </p:nvPr>
        </p:nvSpPr>
        <p:spPr>
          <a:xfrm>
            <a:off x="1905000" y="1600200"/>
            <a:ext cx="6781800" cy="5105400"/>
          </a:xfrm>
        </p:spPr>
        <p:txBody>
          <a:bodyPr>
            <a:normAutofit/>
          </a:bodyPr>
          <a:lstStyle/>
          <a:p>
            <a:pPr marL="0" indent="0" algn="ctr">
              <a:buNone/>
            </a:pPr>
            <a:r>
              <a:rPr lang="en-US" sz="4400" b="1" dirty="0" smtClean="0">
                <a:solidFill>
                  <a:schemeClr val="bg1"/>
                </a:solidFill>
              </a:rPr>
              <a:t>What is Thoreau’s opinion of the jail/prison system? </a:t>
            </a:r>
          </a:p>
          <a:p>
            <a:pPr marL="0" indent="0" algn="ctr">
              <a:buNone/>
            </a:pPr>
            <a:endParaRPr lang="en-US" sz="4400" b="1" dirty="0">
              <a:solidFill>
                <a:schemeClr val="bg1"/>
              </a:solidFill>
            </a:endParaRPr>
          </a:p>
          <a:p>
            <a:pPr marL="0" indent="0" algn="ctr">
              <a:buNone/>
            </a:pPr>
            <a:r>
              <a:rPr lang="en-US" sz="4400" b="1" dirty="0" smtClean="0">
                <a:solidFill>
                  <a:schemeClr val="bg1"/>
                </a:solidFill>
              </a:rPr>
              <a:t>Do you agree or disagree? </a:t>
            </a:r>
            <a:endParaRPr lang="en-US" sz="4400" b="1" dirty="0">
              <a:solidFill>
                <a:schemeClr val="bg1"/>
              </a:solidFill>
            </a:endParaRPr>
          </a:p>
        </p:txBody>
      </p:sp>
    </p:spTree>
    <p:extLst>
      <p:ext uri="{BB962C8B-B14F-4D97-AF65-F5344CB8AC3E}">
        <p14:creationId xmlns:p14="http://schemas.microsoft.com/office/powerpoint/2010/main" val="23962349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05000" y="274638"/>
            <a:ext cx="6781800" cy="1143000"/>
          </a:xfrm>
        </p:spPr>
        <p:txBody>
          <a:bodyPr/>
          <a:lstStyle/>
          <a:p>
            <a:r>
              <a:rPr lang="en-US" b="1" dirty="0" smtClean="0">
                <a:solidFill>
                  <a:schemeClr val="bg1"/>
                </a:solidFill>
              </a:rPr>
              <a:t>Today’s Objective</a:t>
            </a:r>
            <a:endParaRPr lang="en-US" b="1" dirty="0">
              <a:solidFill>
                <a:schemeClr val="bg1"/>
              </a:solidFill>
            </a:endParaRPr>
          </a:p>
        </p:txBody>
      </p:sp>
      <p:sp>
        <p:nvSpPr>
          <p:cNvPr id="5" name="Content Placeholder 4"/>
          <p:cNvSpPr>
            <a:spLocks noGrp="1"/>
          </p:cNvSpPr>
          <p:nvPr>
            <p:ph idx="1"/>
          </p:nvPr>
        </p:nvSpPr>
        <p:spPr>
          <a:xfrm>
            <a:off x="1905000" y="1600200"/>
            <a:ext cx="6781800" cy="5105400"/>
          </a:xfrm>
        </p:spPr>
        <p:txBody>
          <a:bodyPr>
            <a:normAutofit/>
          </a:bodyPr>
          <a:lstStyle/>
          <a:p>
            <a:pPr marL="0" indent="0" algn="ctr">
              <a:buNone/>
            </a:pPr>
            <a:r>
              <a:rPr lang="en-US" sz="4000" b="1" dirty="0" smtClean="0">
                <a:solidFill>
                  <a:schemeClr val="bg1"/>
                </a:solidFill>
              </a:rPr>
              <a:t>By the end of the period, students will be able to define and give examples </a:t>
            </a:r>
            <a:r>
              <a:rPr lang="en-US" sz="4000" b="1" smtClean="0">
                <a:solidFill>
                  <a:schemeClr val="bg1"/>
                </a:solidFill>
              </a:rPr>
              <a:t>of paradox </a:t>
            </a:r>
            <a:r>
              <a:rPr lang="en-US" sz="4000" b="1" dirty="0" smtClean="0">
                <a:solidFill>
                  <a:schemeClr val="bg1"/>
                </a:solidFill>
              </a:rPr>
              <a:t>and will see how it is used in Thoreau’s writing. </a:t>
            </a:r>
          </a:p>
          <a:p>
            <a:pPr marL="0" indent="0" algn="ctr">
              <a:buNone/>
            </a:pPr>
            <a:endParaRPr lang="en-US" sz="4000" b="1" dirty="0">
              <a:solidFill>
                <a:schemeClr val="bg1"/>
              </a:solidFill>
            </a:endParaRPr>
          </a:p>
          <a:p>
            <a:pPr marL="0" indent="0" algn="ctr">
              <a:buNone/>
            </a:pPr>
            <a:r>
              <a:rPr lang="en-US" sz="2800" b="1" dirty="0" smtClean="0">
                <a:solidFill>
                  <a:schemeClr val="bg1"/>
                </a:solidFill>
              </a:rPr>
              <a:t>CCSS.ELA-LITERACY.RL.11-12.1</a:t>
            </a:r>
          </a:p>
          <a:p>
            <a:pPr marL="0" indent="0" algn="ctr">
              <a:buNone/>
            </a:pPr>
            <a:r>
              <a:rPr lang="en-US" sz="2800" b="1" dirty="0">
                <a:solidFill>
                  <a:schemeClr val="bg1"/>
                </a:solidFill>
              </a:rPr>
              <a:t>CCSS.ELA-LITERACY.RL.11-12.9</a:t>
            </a:r>
          </a:p>
        </p:txBody>
      </p:sp>
    </p:spTree>
    <p:extLst>
      <p:ext uri="{BB962C8B-B14F-4D97-AF65-F5344CB8AC3E}">
        <p14:creationId xmlns:p14="http://schemas.microsoft.com/office/powerpoint/2010/main" val="122830395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05000" y="274638"/>
            <a:ext cx="6781800" cy="1143000"/>
          </a:xfrm>
        </p:spPr>
        <p:txBody>
          <a:bodyPr/>
          <a:lstStyle/>
          <a:p>
            <a:r>
              <a:rPr lang="en-US" b="1" dirty="0" smtClean="0">
                <a:solidFill>
                  <a:schemeClr val="bg1"/>
                </a:solidFill>
              </a:rPr>
              <a:t>Start-Up – Group Discussion</a:t>
            </a:r>
            <a:endParaRPr lang="en-US" b="1" dirty="0">
              <a:solidFill>
                <a:schemeClr val="bg1"/>
              </a:solidFill>
            </a:endParaRPr>
          </a:p>
        </p:txBody>
      </p:sp>
      <p:sp>
        <p:nvSpPr>
          <p:cNvPr id="5" name="Content Placeholder 4"/>
          <p:cNvSpPr>
            <a:spLocks noGrp="1"/>
          </p:cNvSpPr>
          <p:nvPr>
            <p:ph idx="1"/>
          </p:nvPr>
        </p:nvSpPr>
        <p:spPr>
          <a:xfrm>
            <a:off x="1905000" y="1600200"/>
            <a:ext cx="6781800" cy="5105400"/>
          </a:xfrm>
        </p:spPr>
        <p:txBody>
          <a:bodyPr>
            <a:normAutofit fontScale="92500" lnSpcReduction="20000"/>
          </a:bodyPr>
          <a:lstStyle/>
          <a:p>
            <a:pPr marL="0" indent="0" algn="ctr">
              <a:buNone/>
            </a:pPr>
            <a:r>
              <a:rPr lang="en-US" sz="3600" b="1" dirty="0" smtClean="0">
                <a:solidFill>
                  <a:schemeClr val="bg1"/>
                </a:solidFill>
              </a:rPr>
              <a:t>Thoreau seems to believe that people are, by nature, good and moral and able to do the right thing if left alone.</a:t>
            </a:r>
          </a:p>
          <a:p>
            <a:pPr marL="0" indent="0" algn="ctr">
              <a:buNone/>
            </a:pPr>
            <a:r>
              <a:rPr lang="en-US" sz="3600" b="1" dirty="0" smtClean="0">
                <a:solidFill>
                  <a:schemeClr val="bg1"/>
                </a:solidFill>
              </a:rPr>
              <a:t> </a:t>
            </a:r>
          </a:p>
          <a:p>
            <a:pPr marL="0" indent="0" algn="ctr">
              <a:buNone/>
            </a:pPr>
            <a:r>
              <a:rPr lang="en-US" sz="3600" b="1" dirty="0" smtClean="0">
                <a:solidFill>
                  <a:schemeClr val="bg1"/>
                </a:solidFill>
              </a:rPr>
              <a:t>Do you agree or disagree? Why? </a:t>
            </a:r>
          </a:p>
          <a:p>
            <a:pPr marL="0" indent="0" algn="ctr">
              <a:buNone/>
            </a:pPr>
            <a:endParaRPr lang="en-US" sz="3600" b="1" dirty="0">
              <a:solidFill>
                <a:schemeClr val="bg1"/>
              </a:solidFill>
            </a:endParaRPr>
          </a:p>
          <a:p>
            <a:pPr marL="0" indent="0" algn="ctr">
              <a:buNone/>
            </a:pPr>
            <a:r>
              <a:rPr lang="en-US" sz="3600" b="1" dirty="0" smtClean="0">
                <a:solidFill>
                  <a:schemeClr val="bg1"/>
                </a:solidFill>
              </a:rPr>
              <a:t>Do you think that this nation could function effectively without a government or with a smaller, less powerful government? Why or why not?</a:t>
            </a:r>
            <a:endParaRPr lang="en-US" sz="3600" b="1" dirty="0">
              <a:solidFill>
                <a:schemeClr val="bg1"/>
              </a:solidFill>
            </a:endParaRPr>
          </a:p>
        </p:txBody>
      </p:sp>
      <p:sp>
        <p:nvSpPr>
          <p:cNvPr id="2" name="TextBox 1"/>
          <p:cNvSpPr txBox="1"/>
          <p:nvPr/>
        </p:nvSpPr>
        <p:spPr>
          <a:xfrm>
            <a:off x="7391400" y="381000"/>
            <a:ext cx="1371600" cy="369332"/>
          </a:xfrm>
          <a:prstGeom prst="rect">
            <a:avLst/>
          </a:prstGeom>
          <a:noFill/>
        </p:spPr>
        <p:txBody>
          <a:bodyPr wrap="square" rtlCol="0">
            <a:spAutoFit/>
          </a:bodyPr>
          <a:lstStyle/>
          <a:p>
            <a:pPr algn="ctr"/>
            <a:r>
              <a:rPr lang="en-US" b="1" dirty="0" smtClean="0">
                <a:solidFill>
                  <a:schemeClr val="bg1"/>
                </a:solidFill>
              </a:rPr>
              <a:t>11/21/14</a:t>
            </a:r>
            <a:endParaRPr lang="en-US" b="1" dirty="0">
              <a:solidFill>
                <a:schemeClr val="bg1"/>
              </a:solidFill>
            </a:endParaRPr>
          </a:p>
        </p:txBody>
      </p:sp>
    </p:spTree>
    <p:extLst>
      <p:ext uri="{BB962C8B-B14F-4D97-AF65-F5344CB8AC3E}">
        <p14:creationId xmlns:p14="http://schemas.microsoft.com/office/powerpoint/2010/main" val="287876563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05000" y="274638"/>
            <a:ext cx="6781800" cy="1143000"/>
          </a:xfrm>
        </p:spPr>
        <p:txBody>
          <a:bodyPr/>
          <a:lstStyle/>
          <a:p>
            <a:r>
              <a:rPr lang="en-US" b="1" dirty="0" smtClean="0">
                <a:solidFill>
                  <a:schemeClr val="bg1"/>
                </a:solidFill>
              </a:rPr>
              <a:t>Start-Up – Writing</a:t>
            </a:r>
            <a:endParaRPr lang="en-US" b="1" dirty="0">
              <a:solidFill>
                <a:schemeClr val="bg1"/>
              </a:solidFill>
            </a:endParaRPr>
          </a:p>
        </p:txBody>
      </p:sp>
      <p:sp>
        <p:nvSpPr>
          <p:cNvPr id="5" name="Content Placeholder 4"/>
          <p:cNvSpPr>
            <a:spLocks noGrp="1"/>
          </p:cNvSpPr>
          <p:nvPr>
            <p:ph idx="1"/>
          </p:nvPr>
        </p:nvSpPr>
        <p:spPr>
          <a:xfrm>
            <a:off x="1905000" y="1600200"/>
            <a:ext cx="6781800" cy="5105400"/>
          </a:xfrm>
        </p:spPr>
        <p:txBody>
          <a:bodyPr>
            <a:normAutofit fontScale="92500" lnSpcReduction="20000"/>
          </a:bodyPr>
          <a:lstStyle/>
          <a:p>
            <a:pPr marL="0" indent="0" algn="ctr">
              <a:buNone/>
            </a:pPr>
            <a:r>
              <a:rPr lang="en-US" sz="3600" b="1" dirty="0" smtClean="0">
                <a:solidFill>
                  <a:schemeClr val="bg1"/>
                </a:solidFill>
              </a:rPr>
              <a:t>Thoreau seems to believe that people are, by nature, good and moral and able to do the right thing if left alone.</a:t>
            </a:r>
          </a:p>
          <a:p>
            <a:pPr marL="0" indent="0" algn="ctr">
              <a:buNone/>
            </a:pPr>
            <a:r>
              <a:rPr lang="en-US" sz="3600" b="1" dirty="0" smtClean="0">
                <a:solidFill>
                  <a:schemeClr val="bg1"/>
                </a:solidFill>
              </a:rPr>
              <a:t> </a:t>
            </a:r>
          </a:p>
          <a:p>
            <a:pPr marL="0" indent="0" algn="ctr">
              <a:buNone/>
            </a:pPr>
            <a:r>
              <a:rPr lang="en-US" sz="3600" b="1" dirty="0" smtClean="0">
                <a:solidFill>
                  <a:schemeClr val="bg1"/>
                </a:solidFill>
              </a:rPr>
              <a:t>Do you agree or disagree? Why? </a:t>
            </a:r>
          </a:p>
          <a:p>
            <a:pPr marL="0" indent="0" algn="ctr">
              <a:buNone/>
            </a:pPr>
            <a:endParaRPr lang="en-US" sz="3600" b="1" dirty="0">
              <a:solidFill>
                <a:schemeClr val="bg1"/>
              </a:solidFill>
            </a:endParaRPr>
          </a:p>
          <a:p>
            <a:pPr marL="0" indent="0" algn="ctr">
              <a:buNone/>
            </a:pPr>
            <a:r>
              <a:rPr lang="en-US" sz="3600" b="1" dirty="0" smtClean="0">
                <a:solidFill>
                  <a:schemeClr val="bg1"/>
                </a:solidFill>
              </a:rPr>
              <a:t>Do you think that this nation could function effectively without a government or with a smaller, less powerful government? Why or why not?</a:t>
            </a:r>
            <a:endParaRPr lang="en-US" sz="3600" b="1" dirty="0">
              <a:solidFill>
                <a:schemeClr val="bg1"/>
              </a:solidFill>
            </a:endParaRPr>
          </a:p>
        </p:txBody>
      </p:sp>
      <p:sp>
        <p:nvSpPr>
          <p:cNvPr id="2" name="TextBox 1"/>
          <p:cNvSpPr txBox="1"/>
          <p:nvPr/>
        </p:nvSpPr>
        <p:spPr>
          <a:xfrm>
            <a:off x="7391400" y="381000"/>
            <a:ext cx="1371600" cy="369332"/>
          </a:xfrm>
          <a:prstGeom prst="rect">
            <a:avLst/>
          </a:prstGeom>
          <a:noFill/>
        </p:spPr>
        <p:txBody>
          <a:bodyPr wrap="square" rtlCol="0">
            <a:spAutoFit/>
          </a:bodyPr>
          <a:lstStyle/>
          <a:p>
            <a:pPr algn="ctr"/>
            <a:r>
              <a:rPr lang="en-US" b="1" dirty="0" smtClean="0">
                <a:solidFill>
                  <a:schemeClr val="bg1"/>
                </a:solidFill>
              </a:rPr>
              <a:t>11/21/14</a:t>
            </a:r>
            <a:endParaRPr lang="en-US" b="1" dirty="0">
              <a:solidFill>
                <a:schemeClr val="bg1"/>
              </a:solidFill>
            </a:endParaRPr>
          </a:p>
        </p:txBody>
      </p:sp>
    </p:spTree>
    <p:extLst>
      <p:ext uri="{BB962C8B-B14F-4D97-AF65-F5344CB8AC3E}">
        <p14:creationId xmlns:p14="http://schemas.microsoft.com/office/powerpoint/2010/main" val="416622789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05000" y="274638"/>
            <a:ext cx="6781800" cy="1143000"/>
          </a:xfrm>
        </p:spPr>
        <p:txBody>
          <a:bodyPr/>
          <a:lstStyle/>
          <a:p>
            <a:r>
              <a:rPr lang="en-US" b="1" dirty="0" smtClean="0">
                <a:solidFill>
                  <a:schemeClr val="bg1"/>
                </a:solidFill>
              </a:rPr>
              <a:t>Today’s Objective</a:t>
            </a:r>
            <a:endParaRPr lang="en-US" b="1" dirty="0">
              <a:solidFill>
                <a:schemeClr val="bg1"/>
              </a:solidFill>
            </a:endParaRPr>
          </a:p>
        </p:txBody>
      </p:sp>
      <p:sp>
        <p:nvSpPr>
          <p:cNvPr id="5" name="Content Placeholder 4"/>
          <p:cNvSpPr>
            <a:spLocks noGrp="1"/>
          </p:cNvSpPr>
          <p:nvPr>
            <p:ph idx="1"/>
          </p:nvPr>
        </p:nvSpPr>
        <p:spPr>
          <a:xfrm>
            <a:off x="1905000" y="1600200"/>
            <a:ext cx="6781800" cy="5105400"/>
          </a:xfrm>
        </p:spPr>
        <p:txBody>
          <a:bodyPr>
            <a:normAutofit fontScale="92500" lnSpcReduction="20000"/>
          </a:bodyPr>
          <a:lstStyle/>
          <a:p>
            <a:pPr marL="0" indent="0" algn="ctr">
              <a:buNone/>
            </a:pPr>
            <a:r>
              <a:rPr lang="en-US" sz="4000" b="1" dirty="0" smtClean="0">
                <a:solidFill>
                  <a:schemeClr val="bg1"/>
                </a:solidFill>
              </a:rPr>
              <a:t>By the end of the period, students will be able to identify and give examples of paradox Thoreau’s writing. They will also be able to identify how Thoreau uses ethos, pathos, and logos and give examples from the text.</a:t>
            </a:r>
          </a:p>
          <a:p>
            <a:pPr marL="0" indent="0" algn="ctr">
              <a:buNone/>
            </a:pPr>
            <a:endParaRPr lang="en-US" sz="4000" b="1" dirty="0">
              <a:solidFill>
                <a:schemeClr val="bg1"/>
              </a:solidFill>
            </a:endParaRPr>
          </a:p>
          <a:p>
            <a:pPr marL="0" indent="0" algn="ctr">
              <a:buNone/>
            </a:pPr>
            <a:r>
              <a:rPr lang="en-US" sz="2800" b="1" dirty="0" smtClean="0">
                <a:solidFill>
                  <a:schemeClr val="bg1"/>
                </a:solidFill>
              </a:rPr>
              <a:t>CCSS.ELA-LITERACY.RL.11-12.1</a:t>
            </a:r>
          </a:p>
          <a:p>
            <a:pPr marL="0" indent="0" algn="ctr">
              <a:buNone/>
            </a:pPr>
            <a:r>
              <a:rPr lang="en-US" sz="2800" b="1" dirty="0">
                <a:solidFill>
                  <a:schemeClr val="bg1"/>
                </a:solidFill>
              </a:rPr>
              <a:t>CCSS.ELA-LITERACY.RL.11-12.9</a:t>
            </a:r>
          </a:p>
        </p:txBody>
      </p:sp>
    </p:spTree>
    <p:extLst>
      <p:ext uri="{BB962C8B-B14F-4D97-AF65-F5344CB8AC3E}">
        <p14:creationId xmlns:p14="http://schemas.microsoft.com/office/powerpoint/2010/main" val="147801456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05000" y="274638"/>
            <a:ext cx="6781800" cy="1143000"/>
          </a:xfrm>
        </p:spPr>
        <p:txBody>
          <a:bodyPr/>
          <a:lstStyle/>
          <a:p>
            <a:r>
              <a:rPr lang="en-US" b="1" dirty="0" smtClean="0">
                <a:solidFill>
                  <a:schemeClr val="bg1"/>
                </a:solidFill>
              </a:rPr>
              <a:t>Class Reading</a:t>
            </a:r>
            <a:endParaRPr lang="en-US" b="1" dirty="0">
              <a:solidFill>
                <a:schemeClr val="bg1"/>
              </a:solidFill>
            </a:endParaRPr>
          </a:p>
        </p:txBody>
      </p:sp>
      <p:sp>
        <p:nvSpPr>
          <p:cNvPr id="5" name="Content Placeholder 4"/>
          <p:cNvSpPr>
            <a:spLocks noGrp="1"/>
          </p:cNvSpPr>
          <p:nvPr>
            <p:ph idx="1"/>
          </p:nvPr>
        </p:nvSpPr>
        <p:spPr>
          <a:xfrm>
            <a:off x="1905000" y="1600200"/>
            <a:ext cx="6781800" cy="5105400"/>
          </a:xfrm>
        </p:spPr>
        <p:txBody>
          <a:bodyPr>
            <a:normAutofit fontScale="92500" lnSpcReduction="20000"/>
          </a:bodyPr>
          <a:lstStyle/>
          <a:p>
            <a:r>
              <a:rPr lang="en-US" b="1" dirty="0" smtClean="0">
                <a:solidFill>
                  <a:schemeClr val="bg1"/>
                </a:solidFill>
              </a:rPr>
              <a:t>As we are reading, highlight information you will need to fill out the “Summary Journal.” Add </a:t>
            </a:r>
            <a:r>
              <a:rPr lang="en-US" b="1" dirty="0">
                <a:solidFill>
                  <a:schemeClr val="bg1"/>
                </a:solidFill>
              </a:rPr>
              <a:t>notes from our class </a:t>
            </a:r>
            <a:r>
              <a:rPr lang="en-US" b="1" dirty="0" smtClean="0">
                <a:solidFill>
                  <a:schemeClr val="bg1"/>
                </a:solidFill>
              </a:rPr>
              <a:t>discussion to the notes column to help you complete the rest of the journal.</a:t>
            </a:r>
          </a:p>
          <a:p>
            <a:r>
              <a:rPr lang="en-US" b="1" dirty="0" smtClean="0">
                <a:solidFill>
                  <a:schemeClr val="bg1"/>
                </a:solidFill>
              </a:rPr>
              <a:t>For each paragraph, you will need to write down the main idea(s). </a:t>
            </a:r>
          </a:p>
          <a:p>
            <a:r>
              <a:rPr lang="en-US" b="1" dirty="0" smtClean="0">
                <a:solidFill>
                  <a:schemeClr val="bg1"/>
                </a:solidFill>
              </a:rPr>
              <a:t>You will also keep track of any examples of ethos, pathos, and logos in Thoreau’s writing and where you found them.</a:t>
            </a:r>
          </a:p>
        </p:txBody>
      </p:sp>
    </p:spTree>
    <p:extLst>
      <p:ext uri="{BB962C8B-B14F-4D97-AF65-F5344CB8AC3E}">
        <p14:creationId xmlns:p14="http://schemas.microsoft.com/office/powerpoint/2010/main" val="38453778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05000" y="274638"/>
            <a:ext cx="6781800" cy="1143000"/>
          </a:xfrm>
        </p:spPr>
        <p:txBody>
          <a:bodyPr/>
          <a:lstStyle/>
          <a:p>
            <a:r>
              <a:rPr lang="en-US" b="1" dirty="0" smtClean="0">
                <a:solidFill>
                  <a:schemeClr val="bg1"/>
                </a:solidFill>
              </a:rPr>
              <a:t>Classwork</a:t>
            </a:r>
            <a:endParaRPr lang="en-US" b="1" dirty="0">
              <a:solidFill>
                <a:schemeClr val="bg1"/>
              </a:solidFill>
            </a:endParaRPr>
          </a:p>
        </p:txBody>
      </p:sp>
      <p:sp>
        <p:nvSpPr>
          <p:cNvPr id="5" name="Content Placeholder 4"/>
          <p:cNvSpPr>
            <a:spLocks noGrp="1"/>
          </p:cNvSpPr>
          <p:nvPr>
            <p:ph idx="1"/>
          </p:nvPr>
        </p:nvSpPr>
        <p:spPr>
          <a:xfrm>
            <a:off x="1905000" y="1600200"/>
            <a:ext cx="6781800" cy="5105400"/>
          </a:xfrm>
        </p:spPr>
        <p:txBody>
          <a:bodyPr>
            <a:normAutofit fontScale="47500" lnSpcReduction="20000"/>
          </a:bodyPr>
          <a:lstStyle/>
          <a:p>
            <a:r>
              <a:rPr lang="en-US" sz="6000" b="1" dirty="0" smtClean="0">
                <a:solidFill>
                  <a:schemeClr val="bg1"/>
                </a:solidFill>
              </a:rPr>
              <a:t>Complete your summary </a:t>
            </a:r>
            <a:r>
              <a:rPr lang="en-US" sz="6000" b="1" dirty="0" smtClean="0">
                <a:solidFill>
                  <a:schemeClr val="bg1"/>
                </a:solidFill>
              </a:rPr>
              <a:t>journals. If you are missing any information, go back through the text to make sure your journals are complete.</a:t>
            </a:r>
          </a:p>
          <a:p>
            <a:r>
              <a:rPr lang="en-US" sz="6000" b="1" dirty="0" smtClean="0">
                <a:solidFill>
                  <a:schemeClr val="bg1"/>
                </a:solidFill>
              </a:rPr>
              <a:t>Next, read back through your journals and highlight the things you think will be the most important to include when you write your summary of the essay. </a:t>
            </a:r>
          </a:p>
          <a:p>
            <a:r>
              <a:rPr lang="en-US" sz="6000" b="1" dirty="0" smtClean="0">
                <a:solidFill>
                  <a:schemeClr val="bg1"/>
                </a:solidFill>
              </a:rPr>
              <a:t>Look for the BIG ideas and DEEP thoughts. Your summary should include all of these. </a:t>
            </a:r>
            <a:endParaRPr lang="en-US" sz="6000" b="1" dirty="0" smtClean="0">
              <a:solidFill>
                <a:schemeClr val="bg1"/>
              </a:solidFill>
            </a:endParaRPr>
          </a:p>
          <a:p>
            <a:pPr marL="0" indent="0" algn="ctr">
              <a:buNone/>
            </a:pPr>
            <a:endParaRPr lang="en-US" sz="2800" b="1" dirty="0">
              <a:solidFill>
                <a:schemeClr val="bg1"/>
              </a:solidFill>
            </a:endParaRPr>
          </a:p>
        </p:txBody>
      </p:sp>
    </p:spTree>
    <p:extLst>
      <p:ext uri="{BB962C8B-B14F-4D97-AF65-F5344CB8AC3E}">
        <p14:creationId xmlns:p14="http://schemas.microsoft.com/office/powerpoint/2010/main" val="60792298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274638"/>
            <a:ext cx="6477000" cy="1143000"/>
          </a:xfrm>
        </p:spPr>
        <p:txBody>
          <a:bodyPr/>
          <a:lstStyle/>
          <a:p>
            <a:endParaRPr lang="en-US" b="1" dirty="0">
              <a:solidFill>
                <a:schemeClr val="bg1"/>
              </a:solidFill>
            </a:endParaRPr>
          </a:p>
        </p:txBody>
      </p:sp>
      <p:sp>
        <p:nvSpPr>
          <p:cNvPr id="3" name="Content Placeholder 2"/>
          <p:cNvSpPr>
            <a:spLocks noGrp="1"/>
          </p:cNvSpPr>
          <p:nvPr>
            <p:ph idx="1"/>
          </p:nvPr>
        </p:nvSpPr>
        <p:spPr>
          <a:xfrm>
            <a:off x="2209800" y="1600200"/>
            <a:ext cx="6477000" cy="4525963"/>
          </a:xfrm>
        </p:spPr>
        <p:txBody>
          <a:bodyPr>
            <a:normAutofit lnSpcReduction="10000"/>
          </a:bodyPr>
          <a:lstStyle/>
          <a:p>
            <a:pPr marL="0" indent="0" algn="ctr">
              <a:buNone/>
            </a:pPr>
            <a:r>
              <a:rPr lang="en-US" sz="8800" b="1" dirty="0" smtClean="0">
                <a:solidFill>
                  <a:schemeClr val="bg1"/>
                </a:solidFill>
              </a:rPr>
              <a:t>No Exit Ticket Today!</a:t>
            </a:r>
          </a:p>
          <a:p>
            <a:pPr marL="0" indent="0" algn="ctr">
              <a:buNone/>
            </a:pPr>
            <a:endParaRPr lang="en-US" sz="4800" b="1" dirty="0">
              <a:solidFill>
                <a:schemeClr val="bg1"/>
              </a:solidFill>
            </a:endParaRPr>
          </a:p>
          <a:p>
            <a:pPr marL="0" indent="0" algn="ctr">
              <a:buNone/>
            </a:pPr>
            <a:r>
              <a:rPr lang="en-US" sz="4800" b="1" dirty="0" smtClean="0">
                <a:solidFill>
                  <a:schemeClr val="bg1"/>
                </a:solidFill>
              </a:rPr>
              <a:t>Have a great week off!</a:t>
            </a:r>
            <a:endParaRPr lang="en-US" sz="4800" b="1" dirty="0">
              <a:solidFill>
                <a:schemeClr val="bg1"/>
              </a:solidFill>
            </a:endParaRPr>
          </a:p>
        </p:txBody>
      </p:sp>
    </p:spTree>
    <p:extLst>
      <p:ext uri="{BB962C8B-B14F-4D97-AF65-F5344CB8AC3E}">
        <p14:creationId xmlns:p14="http://schemas.microsoft.com/office/powerpoint/2010/main" val="9241557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274638"/>
            <a:ext cx="6477000" cy="1143000"/>
          </a:xfrm>
        </p:spPr>
        <p:txBody>
          <a:bodyPr/>
          <a:lstStyle/>
          <a:p>
            <a:r>
              <a:rPr lang="en-US" b="1" dirty="0" smtClean="0">
                <a:solidFill>
                  <a:schemeClr val="bg1"/>
                </a:solidFill>
              </a:rPr>
              <a:t>Start-Up</a:t>
            </a:r>
            <a:endParaRPr lang="en-US" b="1" dirty="0">
              <a:solidFill>
                <a:schemeClr val="bg1"/>
              </a:solidFill>
            </a:endParaRPr>
          </a:p>
        </p:txBody>
      </p:sp>
      <p:sp>
        <p:nvSpPr>
          <p:cNvPr id="3" name="Content Placeholder 2"/>
          <p:cNvSpPr>
            <a:spLocks noGrp="1"/>
          </p:cNvSpPr>
          <p:nvPr>
            <p:ph idx="1"/>
          </p:nvPr>
        </p:nvSpPr>
        <p:spPr>
          <a:xfrm>
            <a:off x="2209800" y="1600200"/>
            <a:ext cx="6477000" cy="4525963"/>
          </a:xfrm>
        </p:spPr>
        <p:txBody>
          <a:bodyPr>
            <a:normAutofit fontScale="92500" lnSpcReduction="10000"/>
          </a:bodyPr>
          <a:lstStyle/>
          <a:p>
            <a:r>
              <a:rPr lang="en-US" sz="4000" b="1" dirty="0" smtClean="0">
                <a:solidFill>
                  <a:schemeClr val="bg1"/>
                </a:solidFill>
              </a:rPr>
              <a:t>Grab Chromebooks and get logged in.</a:t>
            </a:r>
          </a:p>
          <a:p>
            <a:r>
              <a:rPr lang="en-US" sz="4000" b="1" dirty="0" smtClean="0">
                <a:solidFill>
                  <a:schemeClr val="bg1"/>
                </a:solidFill>
              </a:rPr>
              <a:t>Create your Google Document, title it “Thoreau Summary” and your last name.</a:t>
            </a:r>
          </a:p>
          <a:p>
            <a:r>
              <a:rPr lang="en-US" sz="4000" b="1" dirty="0" smtClean="0">
                <a:solidFill>
                  <a:schemeClr val="bg1"/>
                </a:solidFill>
              </a:rPr>
              <a:t>Set it so that I can edit it.</a:t>
            </a:r>
          </a:p>
          <a:p>
            <a:r>
              <a:rPr lang="en-US" sz="4000" b="1" dirty="0" smtClean="0">
                <a:solidFill>
                  <a:schemeClr val="bg1"/>
                </a:solidFill>
              </a:rPr>
              <a:t>Submit it to my webpage.</a:t>
            </a:r>
            <a:endParaRPr lang="en-US" sz="4000" b="1" dirty="0">
              <a:solidFill>
                <a:schemeClr val="bg1"/>
              </a:solidFill>
            </a:endParaRPr>
          </a:p>
        </p:txBody>
      </p:sp>
      <p:sp>
        <p:nvSpPr>
          <p:cNvPr id="4" name="TextBox 3"/>
          <p:cNvSpPr txBox="1"/>
          <p:nvPr/>
        </p:nvSpPr>
        <p:spPr>
          <a:xfrm>
            <a:off x="7391400" y="228600"/>
            <a:ext cx="1524000" cy="381000"/>
          </a:xfrm>
          <a:prstGeom prst="rect">
            <a:avLst/>
          </a:prstGeom>
          <a:noFill/>
        </p:spPr>
        <p:txBody>
          <a:bodyPr wrap="square" rtlCol="0">
            <a:spAutoFit/>
          </a:bodyPr>
          <a:lstStyle/>
          <a:p>
            <a:pPr algn="ctr"/>
            <a:r>
              <a:rPr lang="en-US" b="1" dirty="0" smtClean="0">
                <a:solidFill>
                  <a:schemeClr val="bg1"/>
                </a:solidFill>
              </a:rPr>
              <a:t>12/1/14</a:t>
            </a:r>
            <a:endParaRPr lang="en-US" b="1" dirty="0">
              <a:solidFill>
                <a:schemeClr val="bg1"/>
              </a:solidFill>
            </a:endParaRPr>
          </a:p>
        </p:txBody>
      </p:sp>
    </p:spTree>
    <p:extLst>
      <p:ext uri="{BB962C8B-B14F-4D97-AF65-F5344CB8AC3E}">
        <p14:creationId xmlns:p14="http://schemas.microsoft.com/office/powerpoint/2010/main" val="15651794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274638"/>
            <a:ext cx="6477000" cy="1143000"/>
          </a:xfrm>
        </p:spPr>
        <p:txBody>
          <a:bodyPr/>
          <a:lstStyle/>
          <a:p>
            <a:r>
              <a:rPr lang="en-US" b="1" dirty="0" smtClean="0">
                <a:solidFill>
                  <a:schemeClr val="bg1"/>
                </a:solidFill>
              </a:rPr>
              <a:t>Summary Writing</a:t>
            </a:r>
            <a:endParaRPr lang="en-US" b="1" dirty="0">
              <a:solidFill>
                <a:schemeClr val="bg1"/>
              </a:solidFill>
            </a:endParaRPr>
          </a:p>
        </p:txBody>
      </p:sp>
      <p:sp>
        <p:nvSpPr>
          <p:cNvPr id="3" name="Content Placeholder 2"/>
          <p:cNvSpPr>
            <a:spLocks noGrp="1"/>
          </p:cNvSpPr>
          <p:nvPr>
            <p:ph idx="1"/>
          </p:nvPr>
        </p:nvSpPr>
        <p:spPr>
          <a:xfrm>
            <a:off x="2209800" y="1600200"/>
            <a:ext cx="6477000" cy="4525963"/>
          </a:xfrm>
        </p:spPr>
        <p:txBody>
          <a:bodyPr>
            <a:normAutofit/>
          </a:bodyPr>
          <a:lstStyle/>
          <a:p>
            <a:r>
              <a:rPr lang="en-US" b="1" dirty="0" smtClean="0">
                <a:solidFill>
                  <a:schemeClr val="bg1"/>
                </a:solidFill>
              </a:rPr>
              <a:t>Today you will be working on writing your summaries of Thoreau’s essay; using your Chromebooks. </a:t>
            </a:r>
          </a:p>
          <a:p>
            <a:r>
              <a:rPr lang="en-US" b="1" dirty="0" smtClean="0">
                <a:solidFill>
                  <a:schemeClr val="bg1"/>
                </a:solidFill>
              </a:rPr>
              <a:t>Your summary will need to be no less than ONE FULL PAGE in 12pt Times New Roman font, single spaced.</a:t>
            </a:r>
            <a:endParaRPr lang="en-US" b="1" dirty="0">
              <a:solidFill>
                <a:schemeClr val="bg1"/>
              </a:solidFill>
            </a:endParaRPr>
          </a:p>
        </p:txBody>
      </p:sp>
    </p:spTree>
    <p:extLst>
      <p:ext uri="{BB962C8B-B14F-4D97-AF65-F5344CB8AC3E}">
        <p14:creationId xmlns:p14="http://schemas.microsoft.com/office/powerpoint/2010/main" val="214833642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274638"/>
            <a:ext cx="6477000" cy="1143000"/>
          </a:xfrm>
        </p:spPr>
        <p:txBody>
          <a:bodyPr/>
          <a:lstStyle/>
          <a:p>
            <a:r>
              <a:rPr lang="en-US" b="1" dirty="0" smtClean="0">
                <a:solidFill>
                  <a:schemeClr val="bg1"/>
                </a:solidFill>
              </a:rPr>
              <a:t>Summary Writing</a:t>
            </a:r>
            <a:endParaRPr lang="en-US" b="1" dirty="0">
              <a:solidFill>
                <a:schemeClr val="bg1"/>
              </a:solidFill>
            </a:endParaRPr>
          </a:p>
        </p:txBody>
      </p:sp>
      <p:sp>
        <p:nvSpPr>
          <p:cNvPr id="3" name="Content Placeholder 2"/>
          <p:cNvSpPr>
            <a:spLocks noGrp="1"/>
          </p:cNvSpPr>
          <p:nvPr>
            <p:ph idx="1"/>
          </p:nvPr>
        </p:nvSpPr>
        <p:spPr>
          <a:xfrm>
            <a:off x="2209800" y="1600200"/>
            <a:ext cx="6477000" cy="4525963"/>
          </a:xfrm>
        </p:spPr>
        <p:txBody>
          <a:bodyPr>
            <a:normAutofit/>
          </a:bodyPr>
          <a:lstStyle/>
          <a:p>
            <a:pPr marL="0" indent="0" algn="ctr">
              <a:buNone/>
            </a:pPr>
            <a:r>
              <a:rPr lang="en-US" b="1" dirty="0" smtClean="0">
                <a:solidFill>
                  <a:schemeClr val="bg1"/>
                </a:solidFill>
              </a:rPr>
              <a:t>Things You Need To Include:</a:t>
            </a:r>
          </a:p>
          <a:p>
            <a:r>
              <a:rPr lang="en-US" b="1" dirty="0" smtClean="0">
                <a:solidFill>
                  <a:schemeClr val="bg1"/>
                </a:solidFill>
              </a:rPr>
              <a:t>An introduction – </a:t>
            </a:r>
          </a:p>
          <a:p>
            <a:pPr lvl="1"/>
            <a:r>
              <a:rPr lang="en-US" b="1" dirty="0" smtClean="0">
                <a:solidFill>
                  <a:schemeClr val="bg1"/>
                </a:solidFill>
              </a:rPr>
              <a:t>You may use the biographical info in your text, if you need it. Tell me who Thoreau was. CITE IT!!!</a:t>
            </a:r>
          </a:p>
          <a:p>
            <a:pPr lvl="1"/>
            <a:r>
              <a:rPr lang="en-US" b="1" dirty="0" smtClean="0">
                <a:solidFill>
                  <a:schemeClr val="bg1"/>
                </a:solidFill>
              </a:rPr>
              <a:t>Give a brief introduction to his ideas and the purpose of his essay, but save all the details for the body of the essay.</a:t>
            </a:r>
            <a:endParaRPr lang="en-US" b="1" dirty="0">
              <a:solidFill>
                <a:schemeClr val="bg1"/>
              </a:solidFill>
            </a:endParaRPr>
          </a:p>
        </p:txBody>
      </p:sp>
    </p:spTree>
    <p:extLst>
      <p:ext uri="{BB962C8B-B14F-4D97-AF65-F5344CB8AC3E}">
        <p14:creationId xmlns:p14="http://schemas.microsoft.com/office/powerpoint/2010/main" val="141394622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274638"/>
            <a:ext cx="6477000" cy="1143000"/>
          </a:xfrm>
        </p:spPr>
        <p:txBody>
          <a:bodyPr/>
          <a:lstStyle/>
          <a:p>
            <a:r>
              <a:rPr lang="en-US" b="1" dirty="0" smtClean="0">
                <a:solidFill>
                  <a:schemeClr val="bg1"/>
                </a:solidFill>
              </a:rPr>
              <a:t>Summary Writing</a:t>
            </a:r>
            <a:endParaRPr lang="en-US" b="1" dirty="0">
              <a:solidFill>
                <a:schemeClr val="bg1"/>
              </a:solidFill>
            </a:endParaRPr>
          </a:p>
        </p:txBody>
      </p:sp>
      <p:sp>
        <p:nvSpPr>
          <p:cNvPr id="3" name="Content Placeholder 2"/>
          <p:cNvSpPr>
            <a:spLocks noGrp="1"/>
          </p:cNvSpPr>
          <p:nvPr>
            <p:ph idx="1"/>
          </p:nvPr>
        </p:nvSpPr>
        <p:spPr>
          <a:xfrm>
            <a:off x="2209800" y="1600200"/>
            <a:ext cx="6477000" cy="4525963"/>
          </a:xfrm>
        </p:spPr>
        <p:txBody>
          <a:bodyPr>
            <a:normAutofit lnSpcReduction="10000"/>
          </a:bodyPr>
          <a:lstStyle/>
          <a:p>
            <a:pPr marL="0" indent="0" algn="ctr">
              <a:buNone/>
            </a:pPr>
            <a:r>
              <a:rPr lang="en-US" b="1" dirty="0" smtClean="0">
                <a:solidFill>
                  <a:schemeClr val="bg1"/>
                </a:solidFill>
              </a:rPr>
              <a:t>Things You Need To Include:</a:t>
            </a:r>
          </a:p>
          <a:p>
            <a:r>
              <a:rPr lang="en-US" b="1" dirty="0" smtClean="0">
                <a:solidFill>
                  <a:schemeClr val="bg1"/>
                </a:solidFill>
              </a:rPr>
              <a:t>Your summary – </a:t>
            </a:r>
          </a:p>
          <a:p>
            <a:pPr lvl="1"/>
            <a:r>
              <a:rPr lang="en-US" b="1" dirty="0" smtClean="0">
                <a:solidFill>
                  <a:schemeClr val="bg1"/>
                </a:solidFill>
              </a:rPr>
              <a:t>Using your journals and the text, summarize Thoreau’s main points in this essay.</a:t>
            </a:r>
          </a:p>
          <a:p>
            <a:pPr lvl="1"/>
            <a:r>
              <a:rPr lang="en-US" b="1" dirty="0" smtClean="0">
                <a:solidFill>
                  <a:schemeClr val="bg1"/>
                </a:solidFill>
              </a:rPr>
              <a:t>Be detailed! Give me some of everything</a:t>
            </a:r>
          </a:p>
          <a:p>
            <a:pPr lvl="1"/>
            <a:r>
              <a:rPr lang="en-US" b="1" dirty="0" smtClean="0">
                <a:solidFill>
                  <a:schemeClr val="bg1"/>
                </a:solidFill>
              </a:rPr>
              <a:t>BE SURE TO CITE WITH HIS LAST NAME AND LINE NUMBERS! </a:t>
            </a:r>
          </a:p>
          <a:p>
            <a:pPr lvl="2"/>
            <a:r>
              <a:rPr lang="en-US" b="1" dirty="0" smtClean="0">
                <a:solidFill>
                  <a:schemeClr val="bg1"/>
                </a:solidFill>
              </a:rPr>
              <a:t>(Thoreau 147-149)</a:t>
            </a:r>
            <a:endParaRPr lang="en-US" b="1" dirty="0">
              <a:solidFill>
                <a:schemeClr val="bg1"/>
              </a:solidFill>
            </a:endParaRPr>
          </a:p>
        </p:txBody>
      </p:sp>
    </p:spTree>
    <p:extLst>
      <p:ext uri="{BB962C8B-B14F-4D97-AF65-F5344CB8AC3E}">
        <p14:creationId xmlns:p14="http://schemas.microsoft.com/office/powerpoint/2010/main" val="25440147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05000" y="274638"/>
            <a:ext cx="6781800" cy="1143000"/>
          </a:xfrm>
        </p:spPr>
        <p:txBody>
          <a:bodyPr/>
          <a:lstStyle/>
          <a:p>
            <a:r>
              <a:rPr lang="en-US" b="1" dirty="0">
                <a:solidFill>
                  <a:schemeClr val="bg1"/>
                </a:solidFill>
              </a:rPr>
              <a:t>What is a Paradox ?</a:t>
            </a:r>
          </a:p>
        </p:txBody>
      </p:sp>
      <p:sp>
        <p:nvSpPr>
          <p:cNvPr id="5" name="Content Placeholder 4"/>
          <p:cNvSpPr>
            <a:spLocks noGrp="1"/>
          </p:cNvSpPr>
          <p:nvPr>
            <p:ph idx="1"/>
          </p:nvPr>
        </p:nvSpPr>
        <p:spPr>
          <a:xfrm>
            <a:off x="1905000" y="1600200"/>
            <a:ext cx="6781800" cy="5105400"/>
          </a:xfrm>
        </p:spPr>
        <p:txBody>
          <a:bodyPr/>
          <a:lstStyle/>
          <a:p>
            <a:r>
              <a:rPr lang="en-US" b="1" dirty="0">
                <a:solidFill>
                  <a:schemeClr val="bg1"/>
                </a:solidFill>
              </a:rPr>
              <a:t>A paradox is a statement or proposition that seems self-contradictory or absurd, but in reality expresses a possible truth. </a:t>
            </a:r>
          </a:p>
          <a:p>
            <a:r>
              <a:rPr lang="en-US" b="1" dirty="0">
                <a:solidFill>
                  <a:schemeClr val="bg1"/>
                </a:solidFill>
              </a:rPr>
              <a:t>There are many kinds of paradoxes. </a:t>
            </a:r>
          </a:p>
          <a:p>
            <a:r>
              <a:rPr lang="en-US" b="1" dirty="0">
                <a:solidFill>
                  <a:schemeClr val="bg1"/>
                </a:solidFill>
              </a:rPr>
              <a:t>As we discuss this topic</a:t>
            </a:r>
            <a:r>
              <a:rPr lang="en-US" b="1" dirty="0" smtClean="0">
                <a:solidFill>
                  <a:schemeClr val="bg1"/>
                </a:solidFill>
              </a:rPr>
              <a:t>, keep </a:t>
            </a:r>
            <a:r>
              <a:rPr lang="en-US" b="1" dirty="0">
                <a:solidFill>
                  <a:schemeClr val="bg1"/>
                </a:solidFill>
              </a:rPr>
              <a:t>this one in mind : “Civil Disobedience</a:t>
            </a:r>
            <a:r>
              <a:rPr lang="en-US" b="1" dirty="0" smtClean="0">
                <a:solidFill>
                  <a:schemeClr val="bg1"/>
                </a:solidFill>
              </a:rPr>
              <a:t>”          </a:t>
            </a:r>
            <a:endParaRPr lang="en-US" b="1" dirty="0">
              <a:solidFill>
                <a:schemeClr val="bg1"/>
              </a:solidFill>
            </a:endParaRPr>
          </a:p>
        </p:txBody>
      </p:sp>
    </p:spTree>
    <p:extLst>
      <p:ext uri="{BB962C8B-B14F-4D97-AF65-F5344CB8AC3E}">
        <p14:creationId xmlns:p14="http://schemas.microsoft.com/office/powerpoint/2010/main" val="4195572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274638"/>
            <a:ext cx="6477000" cy="1143000"/>
          </a:xfrm>
        </p:spPr>
        <p:txBody>
          <a:bodyPr/>
          <a:lstStyle/>
          <a:p>
            <a:r>
              <a:rPr lang="en-US" b="1" dirty="0" smtClean="0">
                <a:solidFill>
                  <a:schemeClr val="bg1"/>
                </a:solidFill>
              </a:rPr>
              <a:t>Summary Writing</a:t>
            </a:r>
            <a:endParaRPr lang="en-US" b="1" dirty="0">
              <a:solidFill>
                <a:schemeClr val="bg1"/>
              </a:solidFill>
            </a:endParaRPr>
          </a:p>
        </p:txBody>
      </p:sp>
      <p:sp>
        <p:nvSpPr>
          <p:cNvPr id="3" name="Content Placeholder 2"/>
          <p:cNvSpPr>
            <a:spLocks noGrp="1"/>
          </p:cNvSpPr>
          <p:nvPr>
            <p:ph idx="1"/>
          </p:nvPr>
        </p:nvSpPr>
        <p:spPr>
          <a:xfrm>
            <a:off x="2209800" y="1600200"/>
            <a:ext cx="6477000" cy="5029200"/>
          </a:xfrm>
        </p:spPr>
        <p:txBody>
          <a:bodyPr>
            <a:normAutofit/>
          </a:bodyPr>
          <a:lstStyle/>
          <a:p>
            <a:pPr marL="0" indent="0" algn="ctr">
              <a:buNone/>
            </a:pPr>
            <a:r>
              <a:rPr lang="en-US" b="1" dirty="0" smtClean="0">
                <a:solidFill>
                  <a:schemeClr val="bg1"/>
                </a:solidFill>
              </a:rPr>
              <a:t>Things You Need To Include:</a:t>
            </a:r>
          </a:p>
          <a:p>
            <a:r>
              <a:rPr lang="en-US" b="1" dirty="0" smtClean="0">
                <a:solidFill>
                  <a:schemeClr val="bg1"/>
                </a:solidFill>
              </a:rPr>
              <a:t>A Conclusion – </a:t>
            </a:r>
          </a:p>
          <a:p>
            <a:pPr lvl="1"/>
            <a:r>
              <a:rPr lang="en-US" b="1" dirty="0" smtClean="0">
                <a:solidFill>
                  <a:schemeClr val="bg1"/>
                </a:solidFill>
              </a:rPr>
              <a:t>Your conclusion is your chance to tell me YOUR opinions of what Thoreau had to say.</a:t>
            </a:r>
          </a:p>
          <a:p>
            <a:pPr lvl="1"/>
            <a:r>
              <a:rPr lang="en-US" b="1" dirty="0" smtClean="0">
                <a:solidFill>
                  <a:schemeClr val="bg1"/>
                </a:solidFill>
              </a:rPr>
              <a:t>You can agree or disagree; support his ideas or argue against them.</a:t>
            </a:r>
          </a:p>
        </p:txBody>
      </p:sp>
    </p:spTree>
    <p:extLst>
      <p:ext uri="{BB962C8B-B14F-4D97-AF65-F5344CB8AC3E}">
        <p14:creationId xmlns:p14="http://schemas.microsoft.com/office/powerpoint/2010/main" val="254401477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274638"/>
            <a:ext cx="6477000" cy="1143000"/>
          </a:xfrm>
        </p:spPr>
        <p:txBody>
          <a:bodyPr/>
          <a:lstStyle/>
          <a:p>
            <a:r>
              <a:rPr lang="en-US" b="1" dirty="0" smtClean="0">
                <a:solidFill>
                  <a:schemeClr val="bg1"/>
                </a:solidFill>
              </a:rPr>
              <a:t>Exit Ticket</a:t>
            </a:r>
            <a:endParaRPr lang="en-US" b="1" dirty="0">
              <a:solidFill>
                <a:schemeClr val="bg1"/>
              </a:solidFill>
            </a:endParaRPr>
          </a:p>
        </p:txBody>
      </p:sp>
      <p:sp>
        <p:nvSpPr>
          <p:cNvPr id="3" name="Content Placeholder 2"/>
          <p:cNvSpPr>
            <a:spLocks noGrp="1"/>
          </p:cNvSpPr>
          <p:nvPr>
            <p:ph idx="1"/>
          </p:nvPr>
        </p:nvSpPr>
        <p:spPr>
          <a:xfrm>
            <a:off x="2209800" y="1600200"/>
            <a:ext cx="6477000" cy="4525963"/>
          </a:xfrm>
        </p:spPr>
        <p:txBody>
          <a:bodyPr>
            <a:normAutofit lnSpcReduction="10000"/>
          </a:bodyPr>
          <a:lstStyle/>
          <a:p>
            <a:pPr marL="0" indent="0" algn="ctr">
              <a:buNone/>
            </a:pPr>
            <a:r>
              <a:rPr lang="en-US" sz="4000" b="1" dirty="0" smtClean="0">
                <a:solidFill>
                  <a:schemeClr val="bg1"/>
                </a:solidFill>
              </a:rPr>
              <a:t>Put Chromebooks away and PLUG THEM IN!</a:t>
            </a:r>
          </a:p>
          <a:p>
            <a:pPr marL="0" indent="0" algn="ctr">
              <a:buNone/>
            </a:pPr>
            <a:endParaRPr lang="en-US" sz="4000" b="1" dirty="0">
              <a:solidFill>
                <a:schemeClr val="bg1"/>
              </a:solidFill>
            </a:endParaRPr>
          </a:p>
          <a:p>
            <a:pPr marL="0" indent="0" algn="ctr">
              <a:buNone/>
            </a:pPr>
            <a:r>
              <a:rPr lang="en-US" sz="4000" b="1" u="sng" dirty="0" smtClean="0">
                <a:solidFill>
                  <a:schemeClr val="bg1"/>
                </a:solidFill>
              </a:rPr>
              <a:t>HOMEWORK</a:t>
            </a:r>
          </a:p>
          <a:p>
            <a:pPr marL="0" indent="0" algn="ctr">
              <a:buNone/>
            </a:pPr>
            <a:r>
              <a:rPr lang="en-US" sz="4000" b="1" dirty="0" smtClean="0">
                <a:solidFill>
                  <a:schemeClr val="bg1"/>
                </a:solidFill>
              </a:rPr>
              <a:t>Study vocabulary from Thoreau. TEST on vocab will be WEDNESDAY!</a:t>
            </a:r>
            <a:endParaRPr lang="en-US" sz="4000" b="1" dirty="0">
              <a:solidFill>
                <a:schemeClr val="bg1"/>
              </a:solidFill>
            </a:endParaRPr>
          </a:p>
        </p:txBody>
      </p:sp>
    </p:spTree>
    <p:extLst>
      <p:ext uri="{BB962C8B-B14F-4D97-AF65-F5344CB8AC3E}">
        <p14:creationId xmlns:p14="http://schemas.microsoft.com/office/powerpoint/2010/main" val="352764361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274638"/>
            <a:ext cx="6477000" cy="1143000"/>
          </a:xfrm>
        </p:spPr>
        <p:txBody>
          <a:bodyPr/>
          <a:lstStyle/>
          <a:p>
            <a:r>
              <a:rPr lang="en-US" b="1" dirty="0" smtClean="0">
                <a:solidFill>
                  <a:schemeClr val="bg1"/>
                </a:solidFill>
              </a:rPr>
              <a:t>Start-Up</a:t>
            </a:r>
            <a:endParaRPr lang="en-US" b="1" dirty="0">
              <a:solidFill>
                <a:schemeClr val="bg1"/>
              </a:solidFill>
            </a:endParaRPr>
          </a:p>
        </p:txBody>
      </p:sp>
      <p:sp>
        <p:nvSpPr>
          <p:cNvPr id="3" name="Content Placeholder 2"/>
          <p:cNvSpPr>
            <a:spLocks noGrp="1"/>
          </p:cNvSpPr>
          <p:nvPr>
            <p:ph idx="1"/>
          </p:nvPr>
        </p:nvSpPr>
        <p:spPr>
          <a:xfrm>
            <a:off x="2209800" y="1600200"/>
            <a:ext cx="6477000" cy="4525963"/>
          </a:xfrm>
        </p:spPr>
        <p:txBody>
          <a:bodyPr>
            <a:normAutofit/>
          </a:bodyPr>
          <a:lstStyle/>
          <a:p>
            <a:r>
              <a:rPr lang="en-US" sz="4000" b="1" dirty="0" smtClean="0">
                <a:solidFill>
                  <a:schemeClr val="bg1"/>
                </a:solidFill>
              </a:rPr>
              <a:t>Grab Chromebooks and get logged in.</a:t>
            </a:r>
          </a:p>
          <a:p>
            <a:r>
              <a:rPr lang="en-US" sz="4000" b="1" dirty="0" smtClean="0">
                <a:solidFill>
                  <a:schemeClr val="bg1"/>
                </a:solidFill>
              </a:rPr>
              <a:t>Go to your Google Document, and get back to work on it.</a:t>
            </a:r>
          </a:p>
        </p:txBody>
      </p:sp>
      <p:sp>
        <p:nvSpPr>
          <p:cNvPr id="4" name="TextBox 3"/>
          <p:cNvSpPr txBox="1"/>
          <p:nvPr/>
        </p:nvSpPr>
        <p:spPr>
          <a:xfrm>
            <a:off x="7391400" y="228600"/>
            <a:ext cx="1524000" cy="381000"/>
          </a:xfrm>
          <a:prstGeom prst="rect">
            <a:avLst/>
          </a:prstGeom>
          <a:noFill/>
        </p:spPr>
        <p:txBody>
          <a:bodyPr wrap="square" rtlCol="0">
            <a:spAutoFit/>
          </a:bodyPr>
          <a:lstStyle/>
          <a:p>
            <a:pPr algn="ctr"/>
            <a:r>
              <a:rPr lang="en-US" b="1" dirty="0" smtClean="0">
                <a:solidFill>
                  <a:schemeClr val="bg1"/>
                </a:solidFill>
              </a:rPr>
              <a:t>12/2/14</a:t>
            </a:r>
            <a:endParaRPr lang="en-US" b="1" dirty="0">
              <a:solidFill>
                <a:schemeClr val="bg1"/>
              </a:solidFill>
            </a:endParaRPr>
          </a:p>
        </p:txBody>
      </p:sp>
    </p:spTree>
    <p:extLst>
      <p:ext uri="{BB962C8B-B14F-4D97-AF65-F5344CB8AC3E}">
        <p14:creationId xmlns:p14="http://schemas.microsoft.com/office/powerpoint/2010/main" val="393174022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05000" y="274638"/>
            <a:ext cx="6781800" cy="1143000"/>
          </a:xfrm>
        </p:spPr>
        <p:txBody>
          <a:bodyPr/>
          <a:lstStyle/>
          <a:p>
            <a:r>
              <a:rPr lang="en-US" b="1" dirty="0" smtClean="0">
                <a:solidFill>
                  <a:schemeClr val="bg1"/>
                </a:solidFill>
              </a:rPr>
              <a:t>Today’s Objective</a:t>
            </a:r>
            <a:endParaRPr lang="en-US" b="1" dirty="0">
              <a:solidFill>
                <a:schemeClr val="bg1"/>
              </a:solidFill>
            </a:endParaRPr>
          </a:p>
        </p:txBody>
      </p:sp>
      <p:sp>
        <p:nvSpPr>
          <p:cNvPr id="5" name="Content Placeholder 4"/>
          <p:cNvSpPr>
            <a:spLocks noGrp="1"/>
          </p:cNvSpPr>
          <p:nvPr>
            <p:ph idx="1"/>
          </p:nvPr>
        </p:nvSpPr>
        <p:spPr>
          <a:xfrm>
            <a:off x="1905000" y="1600200"/>
            <a:ext cx="6781800" cy="5105400"/>
          </a:xfrm>
        </p:spPr>
        <p:txBody>
          <a:bodyPr>
            <a:normAutofit/>
          </a:bodyPr>
          <a:lstStyle/>
          <a:p>
            <a:pPr marL="0" indent="0" algn="ctr">
              <a:buNone/>
            </a:pPr>
            <a:r>
              <a:rPr lang="en-US" sz="4000" b="1" dirty="0" smtClean="0">
                <a:solidFill>
                  <a:schemeClr val="bg1"/>
                </a:solidFill>
              </a:rPr>
              <a:t>By the end of the period, students will be able to </a:t>
            </a:r>
            <a:r>
              <a:rPr lang="en-US" sz="4000" b="1" dirty="0" smtClean="0">
                <a:solidFill>
                  <a:schemeClr val="bg1"/>
                </a:solidFill>
              </a:rPr>
              <a:t>write a summary of Thoreau’s essay “Resistance to Civil Government.”</a:t>
            </a:r>
            <a:endParaRPr lang="en-US" sz="4000" b="1" dirty="0" smtClean="0">
              <a:solidFill>
                <a:schemeClr val="bg1"/>
              </a:solidFill>
            </a:endParaRPr>
          </a:p>
          <a:p>
            <a:pPr marL="0" indent="0" algn="ctr">
              <a:buNone/>
            </a:pPr>
            <a:endParaRPr lang="en-US" sz="4000" b="1" dirty="0">
              <a:solidFill>
                <a:schemeClr val="bg1"/>
              </a:solidFill>
            </a:endParaRPr>
          </a:p>
          <a:p>
            <a:pPr marL="0" indent="0" algn="ctr">
              <a:buNone/>
            </a:pPr>
            <a:r>
              <a:rPr lang="en-US" sz="2800" b="1" dirty="0" smtClean="0">
                <a:solidFill>
                  <a:schemeClr val="bg1"/>
                </a:solidFill>
              </a:rPr>
              <a:t>CCSS.ELA-LITERACY.W.11-12.4</a:t>
            </a:r>
          </a:p>
          <a:p>
            <a:pPr marL="0" indent="0" algn="ctr">
              <a:buNone/>
            </a:pPr>
            <a:r>
              <a:rPr lang="en-US" sz="2800" b="1" dirty="0">
                <a:solidFill>
                  <a:schemeClr val="bg1"/>
                </a:solidFill>
              </a:rPr>
              <a:t>CCSS.ELA-LITERACY.W.11-12.6</a:t>
            </a:r>
            <a:endParaRPr lang="en-US" sz="2800" b="1" dirty="0">
              <a:solidFill>
                <a:schemeClr val="bg1"/>
              </a:solidFill>
            </a:endParaRPr>
          </a:p>
        </p:txBody>
      </p:sp>
    </p:spTree>
    <p:extLst>
      <p:ext uri="{BB962C8B-B14F-4D97-AF65-F5344CB8AC3E}">
        <p14:creationId xmlns:p14="http://schemas.microsoft.com/office/powerpoint/2010/main" val="323460918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274638"/>
            <a:ext cx="6477000" cy="1143000"/>
          </a:xfrm>
        </p:spPr>
        <p:txBody>
          <a:bodyPr/>
          <a:lstStyle/>
          <a:p>
            <a:r>
              <a:rPr lang="en-US" b="1" dirty="0" smtClean="0">
                <a:solidFill>
                  <a:schemeClr val="bg1"/>
                </a:solidFill>
              </a:rPr>
              <a:t>Summary Writing</a:t>
            </a:r>
            <a:endParaRPr lang="en-US" b="1" dirty="0">
              <a:solidFill>
                <a:schemeClr val="bg1"/>
              </a:solidFill>
            </a:endParaRPr>
          </a:p>
        </p:txBody>
      </p:sp>
      <p:sp>
        <p:nvSpPr>
          <p:cNvPr id="3" name="Content Placeholder 2"/>
          <p:cNvSpPr>
            <a:spLocks noGrp="1"/>
          </p:cNvSpPr>
          <p:nvPr>
            <p:ph idx="1"/>
          </p:nvPr>
        </p:nvSpPr>
        <p:spPr>
          <a:xfrm>
            <a:off x="2209800" y="1600200"/>
            <a:ext cx="6477000" cy="5029200"/>
          </a:xfrm>
        </p:spPr>
        <p:txBody>
          <a:bodyPr>
            <a:normAutofit/>
          </a:bodyPr>
          <a:lstStyle/>
          <a:p>
            <a:r>
              <a:rPr lang="en-US" b="1" dirty="0">
                <a:solidFill>
                  <a:schemeClr val="bg1"/>
                </a:solidFill>
              </a:rPr>
              <a:t>Your summary will need to be no less than ONE FULL PAGE in 12pt Times New Roman font, single spaced.</a:t>
            </a:r>
          </a:p>
          <a:p>
            <a:r>
              <a:rPr lang="en-US" sz="4000" b="1" dirty="0">
                <a:solidFill>
                  <a:schemeClr val="bg1"/>
                </a:solidFill>
              </a:rPr>
              <a:t>BE SURE TO CITE WITH HIS LAST NAME AND LINE NUMBERS! </a:t>
            </a:r>
          </a:p>
          <a:p>
            <a:pPr marL="0" indent="0">
              <a:buNone/>
            </a:pPr>
            <a:r>
              <a:rPr lang="en-US" sz="4000" b="1" dirty="0" smtClean="0">
                <a:solidFill>
                  <a:schemeClr val="bg1"/>
                </a:solidFill>
              </a:rPr>
              <a:t>	(</a:t>
            </a:r>
            <a:r>
              <a:rPr lang="en-US" sz="4000" b="1" dirty="0">
                <a:solidFill>
                  <a:schemeClr val="bg1"/>
                </a:solidFill>
              </a:rPr>
              <a:t>Thoreau 147-149)</a:t>
            </a:r>
          </a:p>
        </p:txBody>
      </p:sp>
    </p:spTree>
    <p:extLst>
      <p:ext uri="{BB962C8B-B14F-4D97-AF65-F5344CB8AC3E}">
        <p14:creationId xmlns:p14="http://schemas.microsoft.com/office/powerpoint/2010/main" val="348565912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274638"/>
            <a:ext cx="6477000" cy="1143000"/>
          </a:xfrm>
        </p:spPr>
        <p:txBody>
          <a:bodyPr/>
          <a:lstStyle/>
          <a:p>
            <a:r>
              <a:rPr lang="en-US" b="1" dirty="0" smtClean="0">
                <a:solidFill>
                  <a:schemeClr val="bg1"/>
                </a:solidFill>
              </a:rPr>
              <a:t>Summary Writing</a:t>
            </a:r>
            <a:endParaRPr lang="en-US" b="1" dirty="0">
              <a:solidFill>
                <a:schemeClr val="bg1"/>
              </a:solidFill>
            </a:endParaRPr>
          </a:p>
        </p:txBody>
      </p:sp>
      <p:sp>
        <p:nvSpPr>
          <p:cNvPr id="3" name="Content Placeholder 2"/>
          <p:cNvSpPr>
            <a:spLocks noGrp="1"/>
          </p:cNvSpPr>
          <p:nvPr>
            <p:ph idx="1"/>
          </p:nvPr>
        </p:nvSpPr>
        <p:spPr>
          <a:xfrm>
            <a:off x="2209800" y="1600200"/>
            <a:ext cx="6477000" cy="5029200"/>
          </a:xfrm>
        </p:spPr>
        <p:txBody>
          <a:bodyPr>
            <a:normAutofit/>
          </a:bodyPr>
          <a:lstStyle/>
          <a:p>
            <a:r>
              <a:rPr lang="en-US" sz="3600" b="1" dirty="0" smtClean="0">
                <a:solidFill>
                  <a:schemeClr val="bg1"/>
                </a:solidFill>
              </a:rPr>
              <a:t>All summaries must be completed by tonight at midnight.</a:t>
            </a:r>
          </a:p>
          <a:p>
            <a:r>
              <a:rPr lang="en-US" sz="3600" b="1" dirty="0" smtClean="0">
                <a:solidFill>
                  <a:schemeClr val="bg1"/>
                </a:solidFill>
              </a:rPr>
              <a:t>Summaries not completed on time will lose points daily based on submission date/time.</a:t>
            </a:r>
          </a:p>
        </p:txBody>
      </p:sp>
    </p:spTree>
    <p:extLst>
      <p:ext uri="{BB962C8B-B14F-4D97-AF65-F5344CB8AC3E}">
        <p14:creationId xmlns:p14="http://schemas.microsoft.com/office/powerpoint/2010/main" val="406631766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274638"/>
            <a:ext cx="6477000" cy="1143000"/>
          </a:xfrm>
        </p:spPr>
        <p:txBody>
          <a:bodyPr/>
          <a:lstStyle/>
          <a:p>
            <a:r>
              <a:rPr lang="en-US" b="1" u="sng" dirty="0" smtClean="0">
                <a:solidFill>
                  <a:schemeClr val="bg1"/>
                </a:solidFill>
              </a:rPr>
              <a:t>If You Are Finished</a:t>
            </a:r>
            <a:endParaRPr lang="en-US" b="1" u="sng" dirty="0">
              <a:solidFill>
                <a:schemeClr val="bg1"/>
              </a:solidFill>
            </a:endParaRPr>
          </a:p>
        </p:txBody>
      </p:sp>
      <p:sp>
        <p:nvSpPr>
          <p:cNvPr id="3" name="Content Placeholder 2"/>
          <p:cNvSpPr>
            <a:spLocks noGrp="1"/>
          </p:cNvSpPr>
          <p:nvPr>
            <p:ph idx="1"/>
          </p:nvPr>
        </p:nvSpPr>
        <p:spPr>
          <a:xfrm>
            <a:off x="2209800" y="1600200"/>
            <a:ext cx="6477000" cy="5029200"/>
          </a:xfrm>
        </p:spPr>
        <p:txBody>
          <a:bodyPr>
            <a:normAutofit/>
          </a:bodyPr>
          <a:lstStyle/>
          <a:p>
            <a:r>
              <a:rPr lang="en-US" sz="4800" b="1" dirty="0" smtClean="0">
                <a:solidFill>
                  <a:schemeClr val="bg1"/>
                </a:solidFill>
              </a:rPr>
              <a:t>Review Vocabulary from Thoreau for the test TOMORROW!</a:t>
            </a:r>
          </a:p>
          <a:p>
            <a:pPr marL="0" indent="0">
              <a:buNone/>
            </a:pPr>
            <a:endParaRPr lang="en-US" b="1" dirty="0">
              <a:solidFill>
                <a:schemeClr val="bg1"/>
              </a:solidFill>
            </a:endParaRPr>
          </a:p>
        </p:txBody>
      </p:sp>
    </p:spTree>
    <p:extLst>
      <p:ext uri="{BB962C8B-B14F-4D97-AF65-F5344CB8AC3E}">
        <p14:creationId xmlns:p14="http://schemas.microsoft.com/office/powerpoint/2010/main" val="302540754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274638"/>
            <a:ext cx="6477000" cy="1143000"/>
          </a:xfrm>
        </p:spPr>
        <p:txBody>
          <a:bodyPr/>
          <a:lstStyle/>
          <a:p>
            <a:r>
              <a:rPr lang="en-US" b="1" dirty="0" smtClean="0">
                <a:solidFill>
                  <a:schemeClr val="bg1"/>
                </a:solidFill>
              </a:rPr>
              <a:t>Exit Ticket</a:t>
            </a:r>
            <a:endParaRPr lang="en-US" b="1" dirty="0">
              <a:solidFill>
                <a:schemeClr val="bg1"/>
              </a:solidFill>
            </a:endParaRPr>
          </a:p>
        </p:txBody>
      </p:sp>
      <p:sp>
        <p:nvSpPr>
          <p:cNvPr id="3" name="Content Placeholder 2"/>
          <p:cNvSpPr>
            <a:spLocks noGrp="1"/>
          </p:cNvSpPr>
          <p:nvPr>
            <p:ph idx="1"/>
          </p:nvPr>
        </p:nvSpPr>
        <p:spPr>
          <a:xfrm>
            <a:off x="2209800" y="1600200"/>
            <a:ext cx="6477000" cy="4525963"/>
          </a:xfrm>
        </p:spPr>
        <p:txBody>
          <a:bodyPr>
            <a:normAutofit lnSpcReduction="10000"/>
          </a:bodyPr>
          <a:lstStyle/>
          <a:p>
            <a:pPr marL="0" indent="0" algn="ctr">
              <a:buNone/>
            </a:pPr>
            <a:r>
              <a:rPr lang="en-US" sz="4000" b="1" dirty="0" smtClean="0">
                <a:solidFill>
                  <a:schemeClr val="bg1"/>
                </a:solidFill>
              </a:rPr>
              <a:t>Put Chromebooks away and PLUG THEM IN!</a:t>
            </a:r>
          </a:p>
          <a:p>
            <a:pPr marL="0" indent="0" algn="ctr">
              <a:buNone/>
            </a:pPr>
            <a:endParaRPr lang="en-US" sz="4000" b="1" dirty="0">
              <a:solidFill>
                <a:schemeClr val="bg1"/>
              </a:solidFill>
            </a:endParaRPr>
          </a:p>
          <a:p>
            <a:pPr marL="0" indent="0" algn="ctr">
              <a:buNone/>
            </a:pPr>
            <a:r>
              <a:rPr lang="en-US" sz="4000" b="1" u="sng" dirty="0" smtClean="0">
                <a:solidFill>
                  <a:schemeClr val="bg1"/>
                </a:solidFill>
              </a:rPr>
              <a:t>HOMEWORK</a:t>
            </a:r>
          </a:p>
          <a:p>
            <a:pPr marL="0" indent="0" algn="ctr">
              <a:buNone/>
            </a:pPr>
            <a:r>
              <a:rPr lang="en-US" sz="4000" b="1" dirty="0" smtClean="0">
                <a:solidFill>
                  <a:schemeClr val="bg1"/>
                </a:solidFill>
              </a:rPr>
              <a:t>Study vocabulary from Thoreau. TEST on vocab will be TOMORROW!</a:t>
            </a:r>
            <a:endParaRPr lang="en-US" sz="4000" b="1" dirty="0">
              <a:solidFill>
                <a:schemeClr val="bg1"/>
              </a:solidFill>
            </a:endParaRPr>
          </a:p>
        </p:txBody>
      </p:sp>
    </p:spTree>
    <p:extLst>
      <p:ext uri="{BB962C8B-B14F-4D97-AF65-F5344CB8AC3E}">
        <p14:creationId xmlns:p14="http://schemas.microsoft.com/office/powerpoint/2010/main" val="35244585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05000" y="274638"/>
            <a:ext cx="6781800" cy="1143000"/>
          </a:xfrm>
        </p:spPr>
        <p:txBody>
          <a:bodyPr/>
          <a:lstStyle/>
          <a:p>
            <a:r>
              <a:rPr lang="en-US" b="1" dirty="0" smtClean="0">
                <a:solidFill>
                  <a:schemeClr val="bg1"/>
                </a:solidFill>
              </a:rPr>
              <a:t>What is a Paradox?</a:t>
            </a:r>
            <a:endParaRPr lang="en-US" b="1" dirty="0">
              <a:solidFill>
                <a:schemeClr val="bg1"/>
              </a:solidFill>
            </a:endParaRPr>
          </a:p>
        </p:txBody>
      </p:sp>
      <p:sp>
        <p:nvSpPr>
          <p:cNvPr id="5" name="Content Placeholder 4"/>
          <p:cNvSpPr>
            <a:spLocks noGrp="1"/>
          </p:cNvSpPr>
          <p:nvPr>
            <p:ph idx="1"/>
          </p:nvPr>
        </p:nvSpPr>
        <p:spPr>
          <a:xfrm>
            <a:off x="1905000" y="1600200"/>
            <a:ext cx="6781800" cy="5105400"/>
          </a:xfrm>
        </p:spPr>
        <p:txBody>
          <a:bodyPr/>
          <a:lstStyle/>
          <a:p>
            <a:pPr marL="0" indent="0" algn="ctr">
              <a:buNone/>
            </a:pPr>
            <a:r>
              <a:rPr lang="en-US" b="1" dirty="0">
                <a:solidFill>
                  <a:schemeClr val="bg1"/>
                </a:solidFill>
              </a:rPr>
              <a:t>Visual Paradox: What do you See?</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9000" y="2362200"/>
            <a:ext cx="3733800" cy="41311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899877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05000" y="274638"/>
            <a:ext cx="6781800" cy="1143000"/>
          </a:xfrm>
        </p:spPr>
        <p:txBody>
          <a:bodyPr/>
          <a:lstStyle/>
          <a:p>
            <a:r>
              <a:rPr lang="en-US" b="1" dirty="0" smtClean="0">
                <a:solidFill>
                  <a:schemeClr val="bg1"/>
                </a:solidFill>
              </a:rPr>
              <a:t>What is a Paradox?</a:t>
            </a:r>
            <a:endParaRPr lang="en-US" b="1" dirty="0">
              <a:solidFill>
                <a:schemeClr val="bg1"/>
              </a:solidFill>
            </a:endParaRPr>
          </a:p>
        </p:txBody>
      </p:sp>
      <p:sp>
        <p:nvSpPr>
          <p:cNvPr id="5" name="Content Placeholder 4"/>
          <p:cNvSpPr>
            <a:spLocks noGrp="1"/>
          </p:cNvSpPr>
          <p:nvPr>
            <p:ph idx="1"/>
          </p:nvPr>
        </p:nvSpPr>
        <p:spPr>
          <a:xfrm>
            <a:off x="1905000" y="1600200"/>
            <a:ext cx="6781800" cy="5105400"/>
          </a:xfrm>
        </p:spPr>
        <p:txBody>
          <a:bodyPr/>
          <a:lstStyle/>
          <a:p>
            <a:pPr marL="0" indent="0" algn="ctr">
              <a:buNone/>
            </a:pPr>
            <a:r>
              <a:rPr lang="en-US" b="1" dirty="0">
                <a:solidFill>
                  <a:schemeClr val="bg1"/>
                </a:solidFill>
              </a:rPr>
              <a:t>Visual Paradox: What do you See?</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2800" y="2362200"/>
            <a:ext cx="3725365" cy="358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730375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05000" y="274638"/>
            <a:ext cx="6781800" cy="1143000"/>
          </a:xfrm>
        </p:spPr>
        <p:txBody>
          <a:bodyPr/>
          <a:lstStyle/>
          <a:p>
            <a:r>
              <a:rPr lang="en-US" b="1" dirty="0" smtClean="0">
                <a:solidFill>
                  <a:schemeClr val="bg1"/>
                </a:solidFill>
              </a:rPr>
              <a:t>Logical Paradox</a:t>
            </a:r>
            <a:endParaRPr lang="en-US" b="1" dirty="0">
              <a:solidFill>
                <a:schemeClr val="bg1"/>
              </a:solidFill>
            </a:endParaRPr>
          </a:p>
        </p:txBody>
      </p:sp>
      <p:sp>
        <p:nvSpPr>
          <p:cNvPr id="5" name="Content Placeholder 4"/>
          <p:cNvSpPr>
            <a:spLocks noGrp="1"/>
          </p:cNvSpPr>
          <p:nvPr>
            <p:ph idx="1"/>
          </p:nvPr>
        </p:nvSpPr>
        <p:spPr>
          <a:xfrm>
            <a:off x="1905000" y="1600200"/>
            <a:ext cx="6781800" cy="5105400"/>
          </a:xfrm>
        </p:spPr>
        <p:txBody>
          <a:bodyPr/>
          <a:lstStyle/>
          <a:p>
            <a:pPr marL="0" indent="0" algn="ctr">
              <a:buNone/>
            </a:pPr>
            <a:r>
              <a:rPr lang="en-US" b="1" dirty="0">
                <a:solidFill>
                  <a:schemeClr val="bg1"/>
                </a:solidFill>
              </a:rPr>
              <a:t>Examples of a Logical Paradox</a:t>
            </a:r>
            <a:r>
              <a:rPr lang="en-US" b="1" dirty="0" smtClean="0">
                <a:solidFill>
                  <a:schemeClr val="bg1"/>
                </a:solidFill>
              </a:rPr>
              <a:t>:</a:t>
            </a:r>
          </a:p>
          <a:p>
            <a:r>
              <a:rPr lang="en-US" b="1" dirty="0">
                <a:solidFill>
                  <a:schemeClr val="bg1"/>
                </a:solidFill>
              </a:rPr>
              <a:t>Which came </a:t>
            </a:r>
            <a:r>
              <a:rPr lang="en-US" b="1" dirty="0" smtClean="0">
                <a:solidFill>
                  <a:schemeClr val="bg1"/>
                </a:solidFill>
              </a:rPr>
              <a:t>first, The </a:t>
            </a:r>
            <a:r>
              <a:rPr lang="en-US" b="1" dirty="0">
                <a:solidFill>
                  <a:schemeClr val="bg1"/>
                </a:solidFill>
              </a:rPr>
              <a:t>chicken or the egg</a:t>
            </a:r>
            <a:r>
              <a:rPr lang="en-US" b="1" dirty="0" smtClean="0">
                <a:solidFill>
                  <a:schemeClr val="bg1"/>
                </a:solidFill>
              </a:rPr>
              <a:t>?</a:t>
            </a:r>
          </a:p>
          <a:p>
            <a:pPr marL="0" indent="0">
              <a:buNone/>
            </a:pPr>
            <a:endParaRPr lang="en-US" b="1" dirty="0" smtClean="0">
              <a:solidFill>
                <a:schemeClr val="bg1"/>
              </a:solidFill>
            </a:endParaRPr>
          </a:p>
          <a:p>
            <a:r>
              <a:rPr lang="en-US" b="1" dirty="0">
                <a:solidFill>
                  <a:schemeClr val="bg1"/>
                </a:solidFill>
              </a:rPr>
              <a:t>Everyone in my family is a </a:t>
            </a:r>
            <a:r>
              <a:rPr lang="en-US" b="1" dirty="0" smtClean="0">
                <a:solidFill>
                  <a:schemeClr val="bg1"/>
                </a:solidFill>
              </a:rPr>
              <a:t>liar. Do </a:t>
            </a:r>
            <a:r>
              <a:rPr lang="en-US" b="1" dirty="0">
                <a:solidFill>
                  <a:schemeClr val="bg1"/>
                </a:solidFill>
              </a:rPr>
              <a:t>you believe me?</a:t>
            </a:r>
          </a:p>
          <a:p>
            <a:endParaRPr lang="en-US" b="1" dirty="0">
              <a:solidFill>
                <a:schemeClr val="bg1"/>
              </a:solidFill>
            </a:endParaRPr>
          </a:p>
          <a:p>
            <a:endParaRPr lang="en-US" b="1" dirty="0">
              <a:solidFill>
                <a:schemeClr val="bg1"/>
              </a:solidFill>
            </a:endParaRPr>
          </a:p>
        </p:txBody>
      </p:sp>
    </p:spTree>
    <p:extLst>
      <p:ext uri="{BB962C8B-B14F-4D97-AF65-F5344CB8AC3E}">
        <p14:creationId xmlns:p14="http://schemas.microsoft.com/office/powerpoint/2010/main" val="4195572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anim calcmode="lin" valueType="num">
                                      <p:cBhvr additive="base">
                                        <p:cTn id="13"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05000" y="274638"/>
            <a:ext cx="6781800" cy="1143000"/>
          </a:xfrm>
        </p:spPr>
        <p:txBody>
          <a:bodyPr/>
          <a:lstStyle/>
          <a:p>
            <a:r>
              <a:rPr lang="en-US" b="1" dirty="0" smtClean="0">
                <a:solidFill>
                  <a:schemeClr val="bg1"/>
                </a:solidFill>
              </a:rPr>
              <a:t>Paradox In Real Life</a:t>
            </a:r>
            <a:endParaRPr lang="en-US" b="1" dirty="0">
              <a:solidFill>
                <a:schemeClr val="bg1"/>
              </a:solidFill>
            </a:endParaRPr>
          </a:p>
        </p:txBody>
      </p:sp>
      <p:sp>
        <p:nvSpPr>
          <p:cNvPr id="5" name="Content Placeholder 4"/>
          <p:cNvSpPr>
            <a:spLocks noGrp="1"/>
          </p:cNvSpPr>
          <p:nvPr>
            <p:ph idx="1"/>
          </p:nvPr>
        </p:nvSpPr>
        <p:spPr>
          <a:xfrm>
            <a:off x="1905000" y="1600200"/>
            <a:ext cx="6781800" cy="5105400"/>
          </a:xfrm>
        </p:spPr>
        <p:txBody>
          <a:bodyPr>
            <a:normAutofit fontScale="92500"/>
          </a:bodyPr>
          <a:lstStyle/>
          <a:p>
            <a:r>
              <a:rPr lang="en-US" b="1" dirty="0">
                <a:solidFill>
                  <a:schemeClr val="bg1"/>
                </a:solidFill>
              </a:rPr>
              <a:t>Having a cell phone gives you freedom, it also takes away your freedom</a:t>
            </a:r>
            <a:r>
              <a:rPr lang="en-US" b="1" dirty="0" smtClean="0">
                <a:solidFill>
                  <a:schemeClr val="bg1"/>
                </a:solidFill>
              </a:rPr>
              <a:t>.</a:t>
            </a:r>
          </a:p>
          <a:p>
            <a:r>
              <a:rPr lang="en-US" b="1" dirty="0">
                <a:solidFill>
                  <a:schemeClr val="bg1"/>
                </a:solidFill>
              </a:rPr>
              <a:t>Shoppers won’t spend until they feel more secure, </a:t>
            </a:r>
            <a:r>
              <a:rPr lang="en-US" b="1" dirty="0" smtClean="0">
                <a:solidFill>
                  <a:schemeClr val="bg1"/>
                </a:solidFill>
              </a:rPr>
              <a:t>but </a:t>
            </a:r>
            <a:r>
              <a:rPr lang="en-US" b="1" dirty="0">
                <a:solidFill>
                  <a:schemeClr val="bg1"/>
                </a:solidFill>
              </a:rPr>
              <a:t>businesses won’t hire until people start shopping.</a:t>
            </a:r>
          </a:p>
          <a:p>
            <a:r>
              <a:rPr lang="en-US" b="1" dirty="0">
                <a:solidFill>
                  <a:schemeClr val="bg1"/>
                </a:solidFill>
              </a:rPr>
              <a:t>People won’t buy hydrogen powered cars until there are places they can fill them </a:t>
            </a:r>
            <a:r>
              <a:rPr lang="en-US" b="1" dirty="0" smtClean="0">
                <a:solidFill>
                  <a:schemeClr val="bg1"/>
                </a:solidFill>
              </a:rPr>
              <a:t>up, but businesses </a:t>
            </a:r>
            <a:r>
              <a:rPr lang="en-US" b="1" dirty="0">
                <a:solidFill>
                  <a:schemeClr val="bg1"/>
                </a:solidFill>
              </a:rPr>
              <a:t>won’t build hydrogen fill up stations until there are more people own hydrogen cars.</a:t>
            </a:r>
          </a:p>
          <a:p>
            <a:endParaRPr lang="en-US" b="1" dirty="0">
              <a:solidFill>
                <a:schemeClr val="bg1"/>
              </a:solidFill>
            </a:endParaRPr>
          </a:p>
          <a:p>
            <a:endParaRPr lang="en-US" b="1" dirty="0">
              <a:solidFill>
                <a:schemeClr val="bg1"/>
              </a:solidFill>
            </a:endParaRPr>
          </a:p>
          <a:p>
            <a:endParaRPr lang="en-US" b="1" dirty="0">
              <a:solidFill>
                <a:schemeClr val="bg1"/>
              </a:solidFill>
            </a:endParaRPr>
          </a:p>
        </p:txBody>
      </p:sp>
    </p:spTree>
    <p:extLst>
      <p:ext uri="{BB962C8B-B14F-4D97-AF65-F5344CB8AC3E}">
        <p14:creationId xmlns:p14="http://schemas.microsoft.com/office/powerpoint/2010/main" val="3222961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05000" y="274638"/>
            <a:ext cx="6781800" cy="1143000"/>
          </a:xfrm>
        </p:spPr>
        <p:txBody>
          <a:bodyPr/>
          <a:lstStyle/>
          <a:p>
            <a:r>
              <a:rPr lang="en-US" b="1" dirty="0" smtClean="0">
                <a:solidFill>
                  <a:schemeClr val="bg1"/>
                </a:solidFill>
              </a:rPr>
              <a:t>Paradox In Politics</a:t>
            </a:r>
            <a:endParaRPr lang="en-US" b="1" dirty="0">
              <a:solidFill>
                <a:schemeClr val="bg1"/>
              </a:solidFill>
            </a:endParaRPr>
          </a:p>
        </p:txBody>
      </p:sp>
      <p:sp>
        <p:nvSpPr>
          <p:cNvPr id="5" name="Content Placeholder 4"/>
          <p:cNvSpPr>
            <a:spLocks noGrp="1"/>
          </p:cNvSpPr>
          <p:nvPr>
            <p:ph idx="1"/>
          </p:nvPr>
        </p:nvSpPr>
        <p:spPr>
          <a:xfrm>
            <a:off x="1905000" y="1600200"/>
            <a:ext cx="6781800" cy="5105400"/>
          </a:xfrm>
        </p:spPr>
        <p:txBody>
          <a:bodyPr>
            <a:normAutofit/>
          </a:bodyPr>
          <a:lstStyle/>
          <a:p>
            <a:r>
              <a:rPr lang="en-US" b="1" dirty="0">
                <a:solidFill>
                  <a:schemeClr val="bg1"/>
                </a:solidFill>
              </a:rPr>
              <a:t>All men are equal</a:t>
            </a:r>
            <a:r>
              <a:rPr lang="en-US" b="1" dirty="0" smtClean="0">
                <a:solidFill>
                  <a:schemeClr val="bg1"/>
                </a:solidFill>
              </a:rPr>
              <a:t>. Some </a:t>
            </a:r>
            <a:r>
              <a:rPr lang="en-US" b="1" dirty="0">
                <a:solidFill>
                  <a:schemeClr val="bg1"/>
                </a:solidFill>
              </a:rPr>
              <a:t>men are more equal than others.</a:t>
            </a:r>
          </a:p>
          <a:p>
            <a:endParaRPr lang="en-US" b="1" dirty="0">
              <a:solidFill>
                <a:schemeClr val="bg1"/>
              </a:solidFill>
            </a:endParaRPr>
          </a:p>
          <a:p>
            <a:r>
              <a:rPr lang="en-US" b="1" dirty="0">
                <a:solidFill>
                  <a:schemeClr val="bg1"/>
                </a:solidFill>
              </a:rPr>
              <a:t>“That government is best which governs least. </a:t>
            </a:r>
            <a:r>
              <a:rPr lang="en-US" b="1" dirty="0" smtClean="0">
                <a:solidFill>
                  <a:schemeClr val="bg1"/>
                </a:solidFill>
              </a:rPr>
              <a:t>“</a:t>
            </a:r>
            <a:endParaRPr lang="en-US" b="1" dirty="0">
              <a:solidFill>
                <a:schemeClr val="bg1"/>
              </a:solidFill>
            </a:endParaRPr>
          </a:p>
          <a:p>
            <a:endParaRPr lang="en-US" b="1" dirty="0">
              <a:solidFill>
                <a:schemeClr val="bg1"/>
              </a:solidFill>
            </a:endParaRPr>
          </a:p>
          <a:p>
            <a:endParaRPr lang="en-US" b="1" dirty="0">
              <a:solidFill>
                <a:schemeClr val="bg1"/>
              </a:solidFill>
            </a:endParaRPr>
          </a:p>
        </p:txBody>
      </p:sp>
    </p:spTree>
    <p:extLst>
      <p:ext uri="{BB962C8B-B14F-4D97-AF65-F5344CB8AC3E}">
        <p14:creationId xmlns:p14="http://schemas.microsoft.com/office/powerpoint/2010/main" val="801296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24342</TotalTime>
  <Words>1898</Words>
  <Application>Microsoft Office PowerPoint</Application>
  <PresentationFormat>On-screen Show (4:3)</PresentationFormat>
  <Paragraphs>211</Paragraphs>
  <Slides>47</Slides>
  <Notes>0</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Office Theme</vt:lpstr>
      <vt:lpstr>Start-Up – Partner Talk</vt:lpstr>
      <vt:lpstr>Start-Up - Writing</vt:lpstr>
      <vt:lpstr>Today’s Objective</vt:lpstr>
      <vt:lpstr>What is a Paradox ?</vt:lpstr>
      <vt:lpstr>What is a Paradox?</vt:lpstr>
      <vt:lpstr>What is a Paradox?</vt:lpstr>
      <vt:lpstr>Logical Paradox</vt:lpstr>
      <vt:lpstr>Paradox In Real Life</vt:lpstr>
      <vt:lpstr>Paradox In Politics</vt:lpstr>
      <vt:lpstr>Before We Read</vt:lpstr>
      <vt:lpstr>Homework</vt:lpstr>
      <vt:lpstr>Exit Ticket</vt:lpstr>
      <vt:lpstr>Start – Up</vt:lpstr>
      <vt:lpstr>Today’s Objective</vt:lpstr>
      <vt:lpstr>Henry David Thoreau</vt:lpstr>
      <vt:lpstr>Class Reading</vt:lpstr>
      <vt:lpstr>Homework</vt:lpstr>
      <vt:lpstr>Homework</vt:lpstr>
      <vt:lpstr>Exit Ticket</vt:lpstr>
      <vt:lpstr>Start-Up</vt:lpstr>
      <vt:lpstr>Today’s Objective</vt:lpstr>
      <vt:lpstr>Class Reading</vt:lpstr>
      <vt:lpstr>Homework</vt:lpstr>
      <vt:lpstr>Exit Ticket</vt:lpstr>
      <vt:lpstr>Start-Up</vt:lpstr>
      <vt:lpstr>Today’s Objective</vt:lpstr>
      <vt:lpstr>Class Reading</vt:lpstr>
      <vt:lpstr>Homework</vt:lpstr>
      <vt:lpstr>Exit Ticket</vt:lpstr>
      <vt:lpstr>Start-Up – Group Discussion</vt:lpstr>
      <vt:lpstr>Start-Up – Writing</vt:lpstr>
      <vt:lpstr>Today’s Objective</vt:lpstr>
      <vt:lpstr>Class Reading</vt:lpstr>
      <vt:lpstr>Classwork</vt:lpstr>
      <vt:lpstr>PowerPoint Presentation</vt:lpstr>
      <vt:lpstr>Start-Up</vt:lpstr>
      <vt:lpstr>Summary Writing</vt:lpstr>
      <vt:lpstr>Summary Writing</vt:lpstr>
      <vt:lpstr>Summary Writing</vt:lpstr>
      <vt:lpstr>Summary Writing</vt:lpstr>
      <vt:lpstr>Exit Ticket</vt:lpstr>
      <vt:lpstr>Start-Up</vt:lpstr>
      <vt:lpstr>Today’s Objective</vt:lpstr>
      <vt:lpstr>Summary Writing</vt:lpstr>
      <vt:lpstr>Summary Writing</vt:lpstr>
      <vt:lpstr>If You Are Finished</vt:lpstr>
      <vt:lpstr>Exit Ticket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New</dc:creator>
  <cp:lastModifiedBy>JAMES MCELROY</cp:lastModifiedBy>
  <cp:revision>47</cp:revision>
  <cp:lastPrinted>2014-11-21T15:56:34Z</cp:lastPrinted>
  <dcterms:created xsi:type="dcterms:W3CDTF">2014-11-10T20:58:43Z</dcterms:created>
  <dcterms:modified xsi:type="dcterms:W3CDTF">2014-12-02T15:45:12Z</dcterms:modified>
</cp:coreProperties>
</file>