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94" d="100"/>
          <a:sy n="94" d="100"/>
        </p:scale>
        <p:origin x="-474" y="-30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1804"/>
          </a:xfrm>
          <a:prstGeom prst="rect">
            <a:avLst/>
          </a:prstGeom>
        </p:spPr>
        <p:txBody>
          <a:bodyPr vert="horz" lIns="92830" tIns="46415" rIns="92830" bIns="46415" rtlCol="0"/>
          <a:lstStyle>
            <a:lvl1pPr algn="l">
              <a:defRPr sz="1200"/>
            </a:lvl1pPr>
          </a:lstStyle>
          <a:p>
            <a:endParaRPr lang="en-US"/>
          </a:p>
        </p:txBody>
      </p:sp>
      <p:sp>
        <p:nvSpPr>
          <p:cNvPr id="3" name="Date Placeholder 2"/>
          <p:cNvSpPr>
            <a:spLocks noGrp="1"/>
          </p:cNvSpPr>
          <p:nvPr>
            <p:ph type="dt" idx="1"/>
          </p:nvPr>
        </p:nvSpPr>
        <p:spPr>
          <a:xfrm>
            <a:off x="3970938" y="0"/>
            <a:ext cx="3037840" cy="461804"/>
          </a:xfrm>
          <a:prstGeom prst="rect">
            <a:avLst/>
          </a:prstGeom>
        </p:spPr>
        <p:txBody>
          <a:bodyPr vert="horz" lIns="92830" tIns="46415" rIns="92830" bIns="46415" rtlCol="0"/>
          <a:lstStyle>
            <a:lvl1pPr algn="r">
              <a:defRPr sz="1200"/>
            </a:lvl1pPr>
          </a:lstStyle>
          <a:p>
            <a:fld id="{0FEA09FD-049C-4F56-B565-43799C7BC370}" type="datetimeFigureOut">
              <a:rPr lang="en-US" smtClean="0"/>
              <a:t>10/30/2014</a:t>
            </a:fld>
            <a:endParaRPr lang="en-US"/>
          </a:p>
        </p:txBody>
      </p:sp>
      <p:sp>
        <p:nvSpPr>
          <p:cNvPr id="4" name="Slide Image Placeholder 3"/>
          <p:cNvSpPr>
            <a:spLocks noGrp="1" noRot="1" noChangeAspect="1"/>
          </p:cNvSpPr>
          <p:nvPr>
            <p:ph type="sldImg" idx="2"/>
          </p:nvPr>
        </p:nvSpPr>
        <p:spPr>
          <a:xfrm>
            <a:off x="1195388" y="692150"/>
            <a:ext cx="4619625" cy="3463925"/>
          </a:xfrm>
          <a:prstGeom prst="rect">
            <a:avLst/>
          </a:prstGeom>
          <a:noFill/>
          <a:ln w="12700">
            <a:solidFill>
              <a:prstClr val="black"/>
            </a:solidFill>
          </a:ln>
        </p:spPr>
        <p:txBody>
          <a:bodyPr vert="horz" lIns="92830" tIns="46415" rIns="92830" bIns="46415" rtlCol="0" anchor="ctr"/>
          <a:lstStyle/>
          <a:p>
            <a:endParaRPr lang="en-US"/>
          </a:p>
        </p:txBody>
      </p:sp>
      <p:sp>
        <p:nvSpPr>
          <p:cNvPr id="5" name="Notes Placeholder 4"/>
          <p:cNvSpPr>
            <a:spLocks noGrp="1"/>
          </p:cNvSpPr>
          <p:nvPr>
            <p:ph type="body" sz="quarter" idx="3"/>
          </p:nvPr>
        </p:nvSpPr>
        <p:spPr>
          <a:xfrm>
            <a:off x="701040" y="4387136"/>
            <a:ext cx="5608320" cy="4156234"/>
          </a:xfrm>
          <a:prstGeom prst="rect">
            <a:avLst/>
          </a:prstGeom>
        </p:spPr>
        <p:txBody>
          <a:bodyPr vert="horz" lIns="92830" tIns="46415" rIns="92830" bIns="4641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668"/>
            <a:ext cx="3037840" cy="461804"/>
          </a:xfrm>
          <a:prstGeom prst="rect">
            <a:avLst/>
          </a:prstGeom>
        </p:spPr>
        <p:txBody>
          <a:bodyPr vert="horz" lIns="92830" tIns="46415" rIns="92830" bIns="46415"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772668"/>
            <a:ext cx="3037840" cy="461804"/>
          </a:xfrm>
          <a:prstGeom prst="rect">
            <a:avLst/>
          </a:prstGeom>
        </p:spPr>
        <p:txBody>
          <a:bodyPr vert="horz" lIns="92830" tIns="46415" rIns="92830" bIns="46415" rtlCol="0" anchor="b"/>
          <a:lstStyle>
            <a:lvl1pPr algn="r">
              <a:defRPr sz="1200"/>
            </a:lvl1pPr>
          </a:lstStyle>
          <a:p>
            <a:fld id="{985EF16F-444B-44F4-BAA0-329D56610311}" type="slidenum">
              <a:rPr lang="en-US" smtClean="0"/>
              <a:t>‹#›</a:t>
            </a:fld>
            <a:endParaRPr lang="en-US"/>
          </a:p>
        </p:txBody>
      </p:sp>
    </p:spTree>
    <p:extLst>
      <p:ext uri="{BB962C8B-B14F-4D97-AF65-F5344CB8AC3E}">
        <p14:creationId xmlns:p14="http://schemas.microsoft.com/office/powerpoint/2010/main" val="42042586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85EF16F-444B-44F4-BAA0-329D56610311}" type="slidenum">
              <a:rPr lang="en-US" smtClean="0"/>
              <a:t>1</a:t>
            </a:fld>
            <a:endParaRPr lang="en-US"/>
          </a:p>
        </p:txBody>
      </p:sp>
    </p:spTree>
    <p:extLst>
      <p:ext uri="{BB962C8B-B14F-4D97-AF65-F5344CB8AC3E}">
        <p14:creationId xmlns:p14="http://schemas.microsoft.com/office/powerpoint/2010/main" val="39355621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77674D7-31ED-4974-8911-497BBD2B4954}" type="datetimeFigureOut">
              <a:rPr lang="en-US" smtClean="0"/>
              <a:t>10/30/2014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5ED47B-0B32-4DCE-851B-A04417C26897}" type="slidenum">
              <a:rPr lang="en-US" smtClean="0"/>
              <a:t>‹#›</a:t>
            </a:fld>
            <a:endParaRPr lang="en-US"/>
          </a:p>
        </p:txBody>
      </p:sp>
    </p:spTree>
    <p:extLst>
      <p:ext uri="{BB962C8B-B14F-4D97-AF65-F5344CB8AC3E}">
        <p14:creationId xmlns:p14="http://schemas.microsoft.com/office/powerpoint/2010/main" val="11421644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7674D7-31ED-4974-8911-497BBD2B4954}" type="datetimeFigureOut">
              <a:rPr lang="en-US" smtClean="0"/>
              <a:t>10/30/2014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5ED47B-0B32-4DCE-851B-A04417C26897}" type="slidenum">
              <a:rPr lang="en-US" smtClean="0"/>
              <a:t>‹#›</a:t>
            </a:fld>
            <a:endParaRPr lang="en-US"/>
          </a:p>
        </p:txBody>
      </p:sp>
    </p:spTree>
    <p:extLst>
      <p:ext uri="{BB962C8B-B14F-4D97-AF65-F5344CB8AC3E}">
        <p14:creationId xmlns:p14="http://schemas.microsoft.com/office/powerpoint/2010/main" val="6144210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7674D7-31ED-4974-8911-497BBD2B4954}" type="datetimeFigureOut">
              <a:rPr lang="en-US" smtClean="0"/>
              <a:t>10/30/2014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5ED47B-0B32-4DCE-851B-A04417C26897}" type="slidenum">
              <a:rPr lang="en-US" smtClean="0"/>
              <a:t>‹#›</a:t>
            </a:fld>
            <a:endParaRPr lang="en-US"/>
          </a:p>
        </p:txBody>
      </p:sp>
    </p:spTree>
    <p:extLst>
      <p:ext uri="{BB962C8B-B14F-4D97-AF65-F5344CB8AC3E}">
        <p14:creationId xmlns:p14="http://schemas.microsoft.com/office/powerpoint/2010/main" val="12856480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7674D7-31ED-4974-8911-497BBD2B4954}" type="datetimeFigureOut">
              <a:rPr lang="en-US" smtClean="0"/>
              <a:t>10/30/2014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5ED47B-0B32-4DCE-851B-A04417C26897}" type="slidenum">
              <a:rPr lang="en-US" smtClean="0"/>
              <a:t>‹#›</a:t>
            </a:fld>
            <a:endParaRPr lang="en-US"/>
          </a:p>
        </p:txBody>
      </p:sp>
    </p:spTree>
    <p:extLst>
      <p:ext uri="{BB962C8B-B14F-4D97-AF65-F5344CB8AC3E}">
        <p14:creationId xmlns:p14="http://schemas.microsoft.com/office/powerpoint/2010/main" val="18088642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77674D7-31ED-4974-8911-497BBD2B4954}" type="datetimeFigureOut">
              <a:rPr lang="en-US" smtClean="0"/>
              <a:t>10/30/2014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5ED47B-0B32-4DCE-851B-A04417C26897}" type="slidenum">
              <a:rPr lang="en-US" smtClean="0"/>
              <a:t>‹#›</a:t>
            </a:fld>
            <a:endParaRPr lang="en-US"/>
          </a:p>
        </p:txBody>
      </p:sp>
    </p:spTree>
    <p:extLst>
      <p:ext uri="{BB962C8B-B14F-4D97-AF65-F5344CB8AC3E}">
        <p14:creationId xmlns:p14="http://schemas.microsoft.com/office/powerpoint/2010/main" val="7390519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77674D7-31ED-4974-8911-497BBD2B4954}" type="datetimeFigureOut">
              <a:rPr lang="en-US" smtClean="0"/>
              <a:t>10/30/2014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5ED47B-0B32-4DCE-851B-A04417C26897}" type="slidenum">
              <a:rPr lang="en-US" smtClean="0"/>
              <a:t>‹#›</a:t>
            </a:fld>
            <a:endParaRPr lang="en-US"/>
          </a:p>
        </p:txBody>
      </p:sp>
    </p:spTree>
    <p:extLst>
      <p:ext uri="{BB962C8B-B14F-4D97-AF65-F5344CB8AC3E}">
        <p14:creationId xmlns:p14="http://schemas.microsoft.com/office/powerpoint/2010/main" val="42560662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77674D7-31ED-4974-8911-497BBD2B4954}" type="datetimeFigureOut">
              <a:rPr lang="en-US" smtClean="0"/>
              <a:t>10/30/2014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65ED47B-0B32-4DCE-851B-A04417C26897}" type="slidenum">
              <a:rPr lang="en-US" smtClean="0"/>
              <a:t>‹#›</a:t>
            </a:fld>
            <a:endParaRPr lang="en-US"/>
          </a:p>
        </p:txBody>
      </p:sp>
    </p:spTree>
    <p:extLst>
      <p:ext uri="{BB962C8B-B14F-4D97-AF65-F5344CB8AC3E}">
        <p14:creationId xmlns:p14="http://schemas.microsoft.com/office/powerpoint/2010/main" val="2198206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77674D7-31ED-4974-8911-497BBD2B4954}" type="datetimeFigureOut">
              <a:rPr lang="en-US" smtClean="0"/>
              <a:t>10/30/2014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65ED47B-0B32-4DCE-851B-A04417C26897}" type="slidenum">
              <a:rPr lang="en-US" smtClean="0"/>
              <a:t>‹#›</a:t>
            </a:fld>
            <a:endParaRPr lang="en-US"/>
          </a:p>
        </p:txBody>
      </p:sp>
    </p:spTree>
    <p:extLst>
      <p:ext uri="{BB962C8B-B14F-4D97-AF65-F5344CB8AC3E}">
        <p14:creationId xmlns:p14="http://schemas.microsoft.com/office/powerpoint/2010/main" val="6724226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7674D7-31ED-4974-8911-497BBD2B4954}" type="datetimeFigureOut">
              <a:rPr lang="en-US" smtClean="0"/>
              <a:t>10/30/2014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65ED47B-0B32-4DCE-851B-A04417C26897}" type="slidenum">
              <a:rPr lang="en-US" smtClean="0"/>
              <a:t>‹#›</a:t>
            </a:fld>
            <a:endParaRPr lang="en-US"/>
          </a:p>
        </p:txBody>
      </p:sp>
    </p:spTree>
    <p:extLst>
      <p:ext uri="{BB962C8B-B14F-4D97-AF65-F5344CB8AC3E}">
        <p14:creationId xmlns:p14="http://schemas.microsoft.com/office/powerpoint/2010/main" val="7516118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7674D7-31ED-4974-8911-497BBD2B4954}" type="datetimeFigureOut">
              <a:rPr lang="en-US" smtClean="0"/>
              <a:t>10/30/2014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5ED47B-0B32-4DCE-851B-A04417C26897}" type="slidenum">
              <a:rPr lang="en-US" smtClean="0"/>
              <a:t>‹#›</a:t>
            </a:fld>
            <a:endParaRPr lang="en-US"/>
          </a:p>
        </p:txBody>
      </p:sp>
    </p:spTree>
    <p:extLst>
      <p:ext uri="{BB962C8B-B14F-4D97-AF65-F5344CB8AC3E}">
        <p14:creationId xmlns:p14="http://schemas.microsoft.com/office/powerpoint/2010/main" val="39445603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7674D7-31ED-4974-8911-497BBD2B4954}" type="datetimeFigureOut">
              <a:rPr lang="en-US" smtClean="0"/>
              <a:t>10/30/2014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5ED47B-0B32-4DCE-851B-A04417C26897}" type="slidenum">
              <a:rPr lang="en-US" smtClean="0"/>
              <a:t>‹#›</a:t>
            </a:fld>
            <a:endParaRPr lang="en-US"/>
          </a:p>
        </p:txBody>
      </p:sp>
    </p:spTree>
    <p:extLst>
      <p:ext uri="{BB962C8B-B14F-4D97-AF65-F5344CB8AC3E}">
        <p14:creationId xmlns:p14="http://schemas.microsoft.com/office/powerpoint/2010/main" val="31153577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7674D7-31ED-4974-8911-497BBD2B4954}" type="datetimeFigureOut">
              <a:rPr lang="en-US" smtClean="0"/>
              <a:t>10/30/2014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5ED47B-0B32-4DCE-851B-A04417C26897}" type="slidenum">
              <a:rPr lang="en-US" smtClean="0"/>
              <a:t>‹#›</a:t>
            </a:fld>
            <a:endParaRPr lang="en-US"/>
          </a:p>
        </p:txBody>
      </p:sp>
    </p:spTree>
    <p:extLst>
      <p:ext uri="{BB962C8B-B14F-4D97-AF65-F5344CB8AC3E}">
        <p14:creationId xmlns:p14="http://schemas.microsoft.com/office/powerpoint/2010/main" val="35558619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dotsub.com/view/58591756-7128-488c-bfe9-22463d46d907"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youtube.com/watch?v=R7G_fZYv8Mg"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smtClean="0">
                <a:solidFill>
                  <a:schemeClr val="bg1"/>
                </a:solidFill>
              </a:rPr>
              <a:t>Start-up – Partner Talk</a:t>
            </a:r>
            <a:endParaRPr lang="en-US" b="1" dirty="0">
              <a:solidFill>
                <a:schemeClr val="bg1"/>
              </a:solidFill>
            </a:endParaRPr>
          </a:p>
        </p:txBody>
      </p:sp>
      <p:sp>
        <p:nvSpPr>
          <p:cNvPr id="5" name="Content Placeholder 4"/>
          <p:cNvSpPr>
            <a:spLocks noGrp="1"/>
          </p:cNvSpPr>
          <p:nvPr>
            <p:ph idx="1"/>
          </p:nvPr>
        </p:nvSpPr>
        <p:spPr/>
        <p:txBody>
          <a:bodyPr>
            <a:normAutofit/>
          </a:bodyPr>
          <a:lstStyle/>
          <a:p>
            <a:pPr marL="0" indent="0" algn="ctr">
              <a:buNone/>
            </a:pPr>
            <a:r>
              <a:rPr lang="en-US" b="1" dirty="0" smtClean="0">
                <a:solidFill>
                  <a:schemeClr val="bg1"/>
                </a:solidFill>
                <a:latin typeface="+mj-lt"/>
              </a:rPr>
              <a:t>Take a minute to talk with your VERTICAL partner about this question:</a:t>
            </a:r>
          </a:p>
          <a:p>
            <a:pPr marL="0" indent="0" algn="ctr">
              <a:buNone/>
            </a:pPr>
            <a:r>
              <a:rPr lang="en-US" sz="4000" b="1" dirty="0" smtClean="0">
                <a:solidFill>
                  <a:schemeClr val="bg1"/>
                </a:solidFill>
                <a:effectLst>
                  <a:outerShdw blurRad="38100" dist="38100" dir="2700000" algn="tl">
                    <a:srgbClr val="000000">
                      <a:alpha val="43137"/>
                    </a:srgbClr>
                  </a:outerShdw>
                </a:effectLst>
                <a:latin typeface="+mj-lt"/>
              </a:rPr>
              <a:t>What is the scariest book you have ever read or movie you have ever seen? What was the setting of the story/movie? How did the writer/director set the mood?</a:t>
            </a:r>
            <a:endParaRPr lang="en-US" sz="4000" b="1" dirty="0">
              <a:solidFill>
                <a:schemeClr val="bg1"/>
              </a:solidFill>
              <a:effectLst>
                <a:outerShdw blurRad="38100" dist="38100" dir="2700000" algn="tl">
                  <a:srgbClr val="000000">
                    <a:alpha val="43137"/>
                  </a:srgbClr>
                </a:outerShdw>
              </a:effectLst>
              <a:latin typeface="+mj-lt"/>
            </a:endParaRPr>
          </a:p>
        </p:txBody>
      </p:sp>
      <p:sp>
        <p:nvSpPr>
          <p:cNvPr id="2" name="TextBox 1"/>
          <p:cNvSpPr txBox="1"/>
          <p:nvPr/>
        </p:nvSpPr>
        <p:spPr>
          <a:xfrm>
            <a:off x="76200" y="228600"/>
            <a:ext cx="1295400" cy="381000"/>
          </a:xfrm>
          <a:prstGeom prst="rect">
            <a:avLst/>
          </a:prstGeom>
          <a:noFill/>
        </p:spPr>
        <p:txBody>
          <a:bodyPr wrap="square" rtlCol="0">
            <a:spAutoFit/>
          </a:bodyPr>
          <a:lstStyle/>
          <a:p>
            <a:r>
              <a:rPr lang="en-US" b="1" dirty="0" smtClean="0">
                <a:solidFill>
                  <a:schemeClr val="bg1"/>
                </a:solidFill>
              </a:rPr>
              <a:t>10/30/14</a:t>
            </a:r>
            <a:endParaRPr lang="en-US" b="1" dirty="0">
              <a:solidFill>
                <a:schemeClr val="bg1"/>
              </a:solidFill>
            </a:endParaRPr>
          </a:p>
        </p:txBody>
      </p:sp>
    </p:spTree>
    <p:extLst>
      <p:ext uri="{BB962C8B-B14F-4D97-AF65-F5344CB8AC3E}">
        <p14:creationId xmlns:p14="http://schemas.microsoft.com/office/powerpoint/2010/main" val="36353648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b="1" dirty="0" smtClean="0">
                <a:solidFill>
                  <a:schemeClr val="bg1"/>
                </a:solidFill>
              </a:rPr>
              <a:t>Start-Up – Partner Talk</a:t>
            </a:r>
            <a:endParaRPr lang="en-US" b="1" dirty="0">
              <a:solidFill>
                <a:schemeClr val="bg1"/>
              </a:solidFill>
            </a:endParaRPr>
          </a:p>
        </p:txBody>
      </p:sp>
      <p:sp>
        <p:nvSpPr>
          <p:cNvPr id="3" name="Content Placeholder 2"/>
          <p:cNvSpPr>
            <a:spLocks noGrp="1"/>
          </p:cNvSpPr>
          <p:nvPr>
            <p:ph idx="1"/>
          </p:nvPr>
        </p:nvSpPr>
        <p:spPr>
          <a:xfrm>
            <a:off x="457200" y="1143000"/>
            <a:ext cx="8229600" cy="5638800"/>
          </a:xfrm>
        </p:spPr>
        <p:txBody>
          <a:bodyPr>
            <a:normAutofit lnSpcReduction="10000"/>
          </a:bodyPr>
          <a:lstStyle/>
          <a:p>
            <a:pPr marL="0" indent="0" algn="ctr">
              <a:buNone/>
            </a:pPr>
            <a:r>
              <a:rPr lang="en-US" sz="2800" b="1" dirty="0" smtClean="0">
                <a:solidFill>
                  <a:schemeClr val="bg1"/>
                </a:solidFill>
              </a:rPr>
              <a:t>With your HORIZONTAL partner, discuss the following:</a:t>
            </a:r>
          </a:p>
          <a:p>
            <a:pPr marL="0" indent="0" algn="ctr">
              <a:buNone/>
            </a:pPr>
            <a:endParaRPr lang="en-US" sz="2800" b="1" dirty="0" smtClean="0">
              <a:solidFill>
                <a:schemeClr val="bg1"/>
              </a:solidFill>
            </a:endParaRPr>
          </a:p>
          <a:p>
            <a:pPr marL="0" indent="0" algn="ctr">
              <a:buNone/>
            </a:pPr>
            <a:r>
              <a:rPr lang="en-US" sz="3600" b="1" dirty="0" smtClean="0">
                <a:solidFill>
                  <a:schemeClr val="bg1"/>
                </a:solidFill>
              </a:rPr>
              <a:t>What does the word “mood” mean to you? What does it mean, to you, to be “in a good mood” or “in a bad mood”? What do you think the word mood means in writing? How can a writer set a particular mood?</a:t>
            </a:r>
          </a:p>
          <a:p>
            <a:pPr marL="0" indent="0" algn="ctr">
              <a:buNone/>
            </a:pPr>
            <a:endParaRPr lang="en-US" sz="3600" b="1" dirty="0">
              <a:solidFill>
                <a:schemeClr val="bg1"/>
              </a:solidFill>
            </a:endParaRPr>
          </a:p>
          <a:p>
            <a:pPr marL="0" indent="0" algn="ctr">
              <a:buNone/>
            </a:pPr>
            <a:r>
              <a:rPr lang="en-US" sz="3600" b="1" dirty="0" smtClean="0">
                <a:solidFill>
                  <a:schemeClr val="bg1"/>
                </a:solidFill>
              </a:rPr>
              <a:t>BE PREPARED TO SHARE</a:t>
            </a:r>
            <a:endParaRPr lang="en-US" sz="3600" b="1" dirty="0">
              <a:solidFill>
                <a:schemeClr val="bg1"/>
              </a:solidFill>
            </a:endParaRPr>
          </a:p>
        </p:txBody>
      </p:sp>
      <p:sp>
        <p:nvSpPr>
          <p:cNvPr id="4" name="TextBox 3"/>
          <p:cNvSpPr txBox="1"/>
          <p:nvPr/>
        </p:nvSpPr>
        <p:spPr>
          <a:xfrm>
            <a:off x="228600" y="228600"/>
            <a:ext cx="1295400" cy="381000"/>
          </a:xfrm>
          <a:prstGeom prst="rect">
            <a:avLst/>
          </a:prstGeom>
          <a:noFill/>
        </p:spPr>
        <p:txBody>
          <a:bodyPr wrap="square" rtlCol="0">
            <a:spAutoFit/>
          </a:bodyPr>
          <a:lstStyle/>
          <a:p>
            <a:r>
              <a:rPr lang="en-US" b="1" dirty="0" smtClean="0">
                <a:solidFill>
                  <a:schemeClr val="bg1"/>
                </a:solidFill>
              </a:rPr>
              <a:t>10/31/14</a:t>
            </a:r>
            <a:endParaRPr lang="en-US" b="1" dirty="0">
              <a:solidFill>
                <a:schemeClr val="bg1"/>
              </a:solidFill>
            </a:endParaRPr>
          </a:p>
        </p:txBody>
      </p:sp>
    </p:spTree>
    <p:extLst>
      <p:ext uri="{BB962C8B-B14F-4D97-AF65-F5344CB8AC3E}">
        <p14:creationId xmlns:p14="http://schemas.microsoft.com/office/powerpoint/2010/main" val="376051490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1"/>
                </a:solidFill>
              </a:rPr>
              <a:t>Start-Up - Writing</a:t>
            </a:r>
            <a:endParaRPr lang="en-US" b="1" dirty="0">
              <a:solidFill>
                <a:schemeClr val="bg1"/>
              </a:solidFill>
            </a:endParaRPr>
          </a:p>
        </p:txBody>
      </p:sp>
      <p:sp>
        <p:nvSpPr>
          <p:cNvPr id="3" name="Content Placeholder 2"/>
          <p:cNvSpPr>
            <a:spLocks noGrp="1"/>
          </p:cNvSpPr>
          <p:nvPr>
            <p:ph idx="1"/>
          </p:nvPr>
        </p:nvSpPr>
        <p:spPr/>
        <p:txBody>
          <a:bodyPr>
            <a:normAutofit/>
          </a:bodyPr>
          <a:lstStyle/>
          <a:p>
            <a:pPr marL="0" indent="0" algn="ctr">
              <a:buNone/>
            </a:pPr>
            <a:r>
              <a:rPr lang="en-US" sz="4000" b="1" dirty="0" smtClean="0">
                <a:solidFill>
                  <a:schemeClr val="bg1"/>
                </a:solidFill>
              </a:rPr>
              <a:t>Think of a time when you were “in a bad mood.” What happened? What was it about the situation that put you in that mood? What does being “in a bad mood” actually feel like? Describe the feelings.</a:t>
            </a:r>
            <a:endParaRPr lang="en-US" sz="4000" b="1" dirty="0">
              <a:solidFill>
                <a:schemeClr val="bg1"/>
              </a:solidFill>
            </a:endParaRPr>
          </a:p>
        </p:txBody>
      </p:sp>
    </p:spTree>
    <p:extLst>
      <p:ext uri="{BB962C8B-B14F-4D97-AF65-F5344CB8AC3E}">
        <p14:creationId xmlns:p14="http://schemas.microsoft.com/office/powerpoint/2010/main" val="230464976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1"/>
                </a:solidFill>
              </a:rPr>
              <a:t>Today’s Objective</a:t>
            </a:r>
            <a:endParaRPr lang="en-US" b="1" dirty="0">
              <a:solidFill>
                <a:schemeClr val="bg1"/>
              </a:solidFill>
            </a:endParaRPr>
          </a:p>
        </p:txBody>
      </p:sp>
      <p:sp>
        <p:nvSpPr>
          <p:cNvPr id="3" name="Content Placeholder 2"/>
          <p:cNvSpPr>
            <a:spLocks noGrp="1"/>
          </p:cNvSpPr>
          <p:nvPr>
            <p:ph idx="1"/>
          </p:nvPr>
        </p:nvSpPr>
        <p:spPr>
          <a:xfrm>
            <a:off x="457200" y="1600200"/>
            <a:ext cx="8229600" cy="5105400"/>
          </a:xfrm>
        </p:spPr>
        <p:txBody>
          <a:bodyPr>
            <a:normAutofit fontScale="92500" lnSpcReduction="20000"/>
          </a:bodyPr>
          <a:lstStyle/>
          <a:p>
            <a:pPr marL="0" indent="0" algn="ctr">
              <a:buNone/>
            </a:pPr>
            <a:r>
              <a:rPr lang="en-US" sz="4000" b="1" dirty="0" smtClean="0">
                <a:solidFill>
                  <a:schemeClr val="bg1"/>
                </a:solidFill>
              </a:rPr>
              <a:t>By the end of the period, students will be able to describe the mood of the poem “The Raven” by Edgar Allan Poe and analyze the word choices, images and literary devices the author uses to create that mood</a:t>
            </a:r>
            <a:r>
              <a:rPr lang="en-US" sz="4000" b="1" dirty="0" smtClean="0">
                <a:solidFill>
                  <a:schemeClr val="bg1"/>
                </a:solidFill>
              </a:rPr>
              <a:t>. They will compare the mood in the original writing to the mood created by a second version of the poem.</a:t>
            </a:r>
          </a:p>
          <a:p>
            <a:pPr marL="0" indent="0" algn="ctr">
              <a:buNone/>
            </a:pPr>
            <a:endParaRPr lang="en-US" sz="4000" b="1" dirty="0">
              <a:solidFill>
                <a:schemeClr val="bg1"/>
              </a:solidFill>
            </a:endParaRPr>
          </a:p>
          <a:p>
            <a:pPr marL="0" indent="0" algn="ctr">
              <a:buNone/>
            </a:pPr>
            <a:r>
              <a:rPr lang="en-US" sz="2800" b="1" dirty="0" smtClean="0">
                <a:solidFill>
                  <a:schemeClr val="bg1"/>
                </a:solidFill>
              </a:rPr>
              <a:t>CCSS.ELA-LITERACY.RL.11-12.9</a:t>
            </a:r>
          </a:p>
          <a:p>
            <a:pPr marL="0" indent="0" algn="ctr">
              <a:buNone/>
            </a:pPr>
            <a:r>
              <a:rPr lang="en-US" sz="2800" b="1" dirty="0">
                <a:solidFill>
                  <a:schemeClr val="bg1"/>
                </a:solidFill>
              </a:rPr>
              <a:t>CCSS.ELA-LITERACY.RL.11-12.7</a:t>
            </a:r>
            <a:endParaRPr lang="en-US" sz="2800" b="1" dirty="0">
              <a:solidFill>
                <a:schemeClr val="bg1"/>
              </a:solidFill>
            </a:endParaRPr>
          </a:p>
        </p:txBody>
      </p:sp>
    </p:spTree>
    <p:extLst>
      <p:ext uri="{BB962C8B-B14F-4D97-AF65-F5344CB8AC3E}">
        <p14:creationId xmlns:p14="http://schemas.microsoft.com/office/powerpoint/2010/main" val="85066456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1"/>
                </a:solidFill>
              </a:rPr>
              <a:t>What Is Mood</a:t>
            </a:r>
            <a:endParaRPr lang="en-US" b="1" dirty="0">
              <a:solidFill>
                <a:schemeClr val="bg1"/>
              </a:solidFill>
            </a:endParaRPr>
          </a:p>
        </p:txBody>
      </p:sp>
      <p:sp>
        <p:nvSpPr>
          <p:cNvPr id="3" name="Content Placeholder 2"/>
          <p:cNvSpPr>
            <a:spLocks noGrp="1"/>
          </p:cNvSpPr>
          <p:nvPr>
            <p:ph idx="1"/>
          </p:nvPr>
        </p:nvSpPr>
        <p:spPr/>
        <p:txBody>
          <a:bodyPr>
            <a:normAutofit fontScale="92500" lnSpcReduction="10000"/>
          </a:bodyPr>
          <a:lstStyle/>
          <a:p>
            <a:r>
              <a:rPr lang="en-US" b="1" dirty="0">
                <a:solidFill>
                  <a:schemeClr val="bg1"/>
                </a:solidFill>
              </a:rPr>
              <a:t>In literature, mood is a literary element that evokes certain feelings or vibes in readers through words and descriptions.</a:t>
            </a:r>
          </a:p>
          <a:p>
            <a:r>
              <a:rPr lang="en-US" b="1" dirty="0">
                <a:solidFill>
                  <a:schemeClr val="bg1"/>
                </a:solidFill>
              </a:rPr>
              <a:t>Usually, mood is referred to as the atmosphere of a literary piece, as it creates an emotional situation that surrounds the readers. </a:t>
            </a:r>
            <a:endParaRPr lang="en-US" b="1" dirty="0" smtClean="0">
              <a:solidFill>
                <a:schemeClr val="bg1"/>
              </a:solidFill>
            </a:endParaRPr>
          </a:p>
          <a:p>
            <a:r>
              <a:rPr lang="en-US" b="1" dirty="0" smtClean="0">
                <a:solidFill>
                  <a:schemeClr val="bg1"/>
                </a:solidFill>
              </a:rPr>
              <a:t>Mood </a:t>
            </a:r>
            <a:r>
              <a:rPr lang="en-US" b="1" dirty="0">
                <a:solidFill>
                  <a:schemeClr val="bg1"/>
                </a:solidFill>
              </a:rPr>
              <a:t>is developed in a literary piece through various methods. It can be developed </a:t>
            </a:r>
            <a:r>
              <a:rPr lang="en-US" b="1" dirty="0" smtClean="0">
                <a:solidFill>
                  <a:schemeClr val="bg1"/>
                </a:solidFill>
              </a:rPr>
              <a:t>through: </a:t>
            </a:r>
            <a:r>
              <a:rPr lang="en-US" b="1" dirty="0">
                <a:solidFill>
                  <a:schemeClr val="bg1"/>
                </a:solidFill>
              </a:rPr>
              <a:t>setting</a:t>
            </a:r>
            <a:r>
              <a:rPr lang="en-US" b="1" dirty="0" smtClean="0">
                <a:solidFill>
                  <a:schemeClr val="bg1"/>
                </a:solidFill>
              </a:rPr>
              <a:t>, imagery, theme</a:t>
            </a:r>
            <a:r>
              <a:rPr lang="en-US" b="1" dirty="0">
                <a:solidFill>
                  <a:schemeClr val="bg1"/>
                </a:solidFill>
              </a:rPr>
              <a:t>, </a:t>
            </a:r>
            <a:r>
              <a:rPr lang="en-US" b="1" dirty="0" smtClean="0">
                <a:solidFill>
                  <a:schemeClr val="bg1"/>
                </a:solidFill>
              </a:rPr>
              <a:t>tone,</a:t>
            </a:r>
            <a:r>
              <a:rPr lang="en-US" b="1" dirty="0">
                <a:solidFill>
                  <a:schemeClr val="bg1"/>
                </a:solidFill>
              </a:rPr>
              <a:t> and </a:t>
            </a:r>
            <a:r>
              <a:rPr lang="en-US" b="1" dirty="0" smtClean="0">
                <a:solidFill>
                  <a:schemeClr val="bg1"/>
                </a:solidFill>
              </a:rPr>
              <a:t>diction (word choice).</a:t>
            </a:r>
            <a:endParaRPr lang="en-US" b="1" dirty="0">
              <a:solidFill>
                <a:schemeClr val="bg1"/>
              </a:solidFill>
            </a:endParaRPr>
          </a:p>
          <a:p>
            <a:endParaRPr lang="en-US" dirty="0"/>
          </a:p>
        </p:txBody>
      </p:sp>
    </p:spTree>
    <p:extLst>
      <p:ext uri="{BB962C8B-B14F-4D97-AF65-F5344CB8AC3E}">
        <p14:creationId xmlns:p14="http://schemas.microsoft.com/office/powerpoint/2010/main" val="33996669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1"/>
                </a:solidFill>
              </a:rPr>
              <a:t>10 Minute Writing</a:t>
            </a:r>
            <a:endParaRPr lang="en-US" b="1" dirty="0">
              <a:solidFill>
                <a:schemeClr val="bg1"/>
              </a:solidFill>
            </a:endParaRPr>
          </a:p>
        </p:txBody>
      </p:sp>
      <p:sp>
        <p:nvSpPr>
          <p:cNvPr id="3" name="Content Placeholder 2"/>
          <p:cNvSpPr>
            <a:spLocks noGrp="1"/>
          </p:cNvSpPr>
          <p:nvPr>
            <p:ph idx="1"/>
          </p:nvPr>
        </p:nvSpPr>
        <p:spPr/>
        <p:txBody>
          <a:bodyPr>
            <a:normAutofit lnSpcReduction="10000"/>
          </a:bodyPr>
          <a:lstStyle/>
          <a:p>
            <a:pPr marL="0" indent="0" algn="ctr">
              <a:buNone/>
            </a:pPr>
            <a:r>
              <a:rPr lang="en-US" b="1" dirty="0" smtClean="0">
                <a:solidFill>
                  <a:schemeClr val="bg1"/>
                </a:solidFill>
              </a:rPr>
              <a:t>In one complete paragraph, no less than 5 sentences, answer the following question. </a:t>
            </a:r>
          </a:p>
          <a:p>
            <a:pPr marL="0" indent="0">
              <a:buNone/>
            </a:pPr>
            <a:endParaRPr lang="en-US" b="1" dirty="0">
              <a:solidFill>
                <a:schemeClr val="bg1"/>
              </a:solidFill>
            </a:endParaRPr>
          </a:p>
          <a:p>
            <a:pPr marL="0" indent="0" algn="ctr">
              <a:buNone/>
            </a:pPr>
            <a:r>
              <a:rPr lang="en-US" sz="4000" b="1" dirty="0" smtClean="0">
                <a:solidFill>
                  <a:schemeClr val="bg1"/>
                </a:solidFill>
              </a:rPr>
              <a:t>How </a:t>
            </a:r>
            <a:r>
              <a:rPr lang="en-US" sz="4000" b="1" dirty="0">
                <a:solidFill>
                  <a:schemeClr val="bg1"/>
                </a:solidFill>
              </a:rPr>
              <a:t>would you describe the mood, or feeling, created by the setting? Which images </a:t>
            </a:r>
            <a:r>
              <a:rPr lang="en-US" sz="4000" b="1" dirty="0" smtClean="0">
                <a:solidFill>
                  <a:schemeClr val="bg1"/>
                </a:solidFill>
              </a:rPr>
              <a:t>and literary devices in </a:t>
            </a:r>
            <a:r>
              <a:rPr lang="en-US" sz="4000" b="1" dirty="0">
                <a:solidFill>
                  <a:schemeClr val="bg1"/>
                </a:solidFill>
              </a:rPr>
              <a:t>the beginning of the poem help create this mood?</a:t>
            </a:r>
            <a:endParaRPr lang="en-US" sz="4000" b="1" dirty="0">
              <a:solidFill>
                <a:schemeClr val="bg1"/>
              </a:solidFill>
            </a:endParaRPr>
          </a:p>
        </p:txBody>
      </p:sp>
    </p:spTree>
    <p:extLst>
      <p:ext uri="{BB962C8B-B14F-4D97-AF65-F5344CB8AC3E}">
        <p14:creationId xmlns:p14="http://schemas.microsoft.com/office/powerpoint/2010/main" val="206919009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1"/>
                </a:solidFill>
              </a:rPr>
              <a:t>Changing the Mood</a:t>
            </a:r>
            <a:endParaRPr lang="en-US" b="1" dirty="0">
              <a:solidFill>
                <a:schemeClr val="bg1"/>
              </a:solidFill>
            </a:endParaRPr>
          </a:p>
        </p:txBody>
      </p:sp>
      <p:sp>
        <p:nvSpPr>
          <p:cNvPr id="3" name="Content Placeholder 2"/>
          <p:cNvSpPr>
            <a:spLocks noGrp="1"/>
          </p:cNvSpPr>
          <p:nvPr>
            <p:ph idx="1"/>
          </p:nvPr>
        </p:nvSpPr>
        <p:spPr/>
        <p:txBody>
          <a:bodyPr/>
          <a:lstStyle/>
          <a:p>
            <a:pPr marL="0" indent="0" algn="ctr">
              <a:buNone/>
            </a:pPr>
            <a:r>
              <a:rPr lang="en-US" b="1" dirty="0" smtClean="0">
                <a:solidFill>
                  <a:schemeClr val="bg1"/>
                </a:solidFill>
              </a:rPr>
              <a:t>Check out this version of </a:t>
            </a:r>
            <a:r>
              <a:rPr lang="en-US" b="1" dirty="0" smtClean="0">
                <a:solidFill>
                  <a:schemeClr val="bg1"/>
                </a:solidFill>
                <a:hlinkClick r:id="rId2"/>
              </a:rPr>
              <a:t>“The Raven.”</a:t>
            </a:r>
            <a:endParaRPr lang="en-US" b="1" dirty="0" smtClean="0">
              <a:solidFill>
                <a:schemeClr val="bg1"/>
              </a:solidFill>
            </a:endParaRPr>
          </a:p>
          <a:p>
            <a:pPr marL="0" indent="0" algn="ctr">
              <a:buNone/>
            </a:pPr>
            <a:endParaRPr lang="en-US" b="1" dirty="0">
              <a:solidFill>
                <a:schemeClr val="bg1"/>
              </a:solidFill>
            </a:endParaRPr>
          </a:p>
          <a:p>
            <a:r>
              <a:rPr lang="en-US" sz="3600" b="1" dirty="0" smtClean="0">
                <a:solidFill>
                  <a:schemeClr val="bg1"/>
                </a:solidFill>
              </a:rPr>
              <a:t>In a second paragraph, discuss how the mood of this version is different from the mood of the original writing. What changed the mood?</a:t>
            </a:r>
            <a:endParaRPr lang="en-US" sz="3600" b="1" dirty="0">
              <a:solidFill>
                <a:schemeClr val="bg1"/>
              </a:solidFill>
            </a:endParaRPr>
          </a:p>
        </p:txBody>
      </p:sp>
    </p:spTree>
    <p:extLst>
      <p:ext uri="{BB962C8B-B14F-4D97-AF65-F5344CB8AC3E}">
        <p14:creationId xmlns:p14="http://schemas.microsoft.com/office/powerpoint/2010/main" val="37984024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1"/>
                </a:solidFill>
              </a:rPr>
              <a:t>Exit Ticket</a:t>
            </a:r>
            <a:endParaRPr lang="en-US" b="1" dirty="0">
              <a:solidFill>
                <a:schemeClr val="bg1"/>
              </a:solidFill>
            </a:endParaRPr>
          </a:p>
        </p:txBody>
      </p:sp>
      <p:sp>
        <p:nvSpPr>
          <p:cNvPr id="3" name="Content Placeholder 2"/>
          <p:cNvSpPr>
            <a:spLocks noGrp="1"/>
          </p:cNvSpPr>
          <p:nvPr>
            <p:ph idx="1"/>
          </p:nvPr>
        </p:nvSpPr>
        <p:spPr/>
        <p:txBody>
          <a:bodyPr>
            <a:normAutofit/>
          </a:bodyPr>
          <a:lstStyle/>
          <a:p>
            <a:pPr marL="0" indent="0" algn="ctr">
              <a:buNone/>
            </a:pPr>
            <a:r>
              <a:rPr lang="en-US" sz="4000" b="1" dirty="0" smtClean="0">
                <a:solidFill>
                  <a:schemeClr val="bg1"/>
                </a:solidFill>
              </a:rPr>
              <a:t>Which version of “The Raven” did you prefer: the original writing and audio from yesterday or the Simpsons version we saw today? What was it about it that made you like it more?</a:t>
            </a:r>
            <a:endParaRPr lang="en-US" sz="4000" b="1" dirty="0">
              <a:solidFill>
                <a:schemeClr val="bg1"/>
              </a:solidFill>
            </a:endParaRPr>
          </a:p>
        </p:txBody>
      </p:sp>
    </p:spTree>
    <p:extLst>
      <p:ext uri="{BB962C8B-B14F-4D97-AF65-F5344CB8AC3E}">
        <p14:creationId xmlns:p14="http://schemas.microsoft.com/office/powerpoint/2010/main" val="40723680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36945"/>
            <a:ext cx="8229600" cy="1143000"/>
          </a:xfrm>
        </p:spPr>
        <p:txBody>
          <a:bodyPr/>
          <a:lstStyle/>
          <a:p>
            <a:r>
              <a:rPr lang="en-US" b="1" dirty="0" smtClean="0">
                <a:solidFill>
                  <a:schemeClr val="bg1"/>
                </a:solidFill>
              </a:rPr>
              <a:t>Start-up – Writing</a:t>
            </a:r>
            <a:endParaRPr lang="en-US" b="1" dirty="0">
              <a:solidFill>
                <a:schemeClr val="bg1"/>
              </a:solidFill>
            </a:endParaRPr>
          </a:p>
        </p:txBody>
      </p:sp>
      <p:sp>
        <p:nvSpPr>
          <p:cNvPr id="5" name="Content Placeholder 4"/>
          <p:cNvSpPr>
            <a:spLocks noGrp="1"/>
          </p:cNvSpPr>
          <p:nvPr>
            <p:ph idx="1"/>
          </p:nvPr>
        </p:nvSpPr>
        <p:spPr>
          <a:xfrm>
            <a:off x="457200" y="1066800"/>
            <a:ext cx="8229600" cy="5715000"/>
          </a:xfrm>
        </p:spPr>
        <p:txBody>
          <a:bodyPr>
            <a:normAutofit/>
          </a:bodyPr>
          <a:lstStyle/>
          <a:p>
            <a:pPr marL="0" indent="0" algn="ctr">
              <a:buNone/>
            </a:pPr>
            <a:r>
              <a:rPr lang="en-US" sz="4800" b="1" dirty="0" smtClean="0">
                <a:solidFill>
                  <a:schemeClr val="bg1"/>
                </a:solidFill>
              </a:rPr>
              <a:t>Now write about what your PARTNER SAID!</a:t>
            </a:r>
          </a:p>
          <a:p>
            <a:pPr marL="0" indent="0" algn="ctr">
              <a:buNone/>
            </a:pPr>
            <a:r>
              <a:rPr lang="en-US" sz="2800" b="1" dirty="0" smtClean="0">
                <a:solidFill>
                  <a:schemeClr val="bg1"/>
                </a:solidFill>
                <a:effectLst>
                  <a:outerShdw blurRad="38100" dist="38100" dir="2700000" algn="tl">
                    <a:srgbClr val="000000">
                      <a:alpha val="43137"/>
                    </a:srgbClr>
                  </a:outerShdw>
                </a:effectLst>
              </a:rPr>
              <a:t>What is the scariest book you have ever read or movie you have ever seen? What was the setting of the story/movie? How did the writer/director set the mood?</a:t>
            </a:r>
          </a:p>
          <a:p>
            <a:pPr marL="0" indent="0" algn="ctr">
              <a:buNone/>
            </a:pPr>
            <a:endParaRPr lang="en-US" sz="2800" b="1" dirty="0">
              <a:solidFill>
                <a:schemeClr val="bg1"/>
              </a:solidFill>
              <a:effectLst>
                <a:outerShdw blurRad="38100" dist="38100" dir="2700000" algn="tl">
                  <a:srgbClr val="000000">
                    <a:alpha val="43137"/>
                  </a:srgbClr>
                </a:outerShdw>
              </a:effectLst>
            </a:endParaRPr>
          </a:p>
          <a:p>
            <a:pPr marL="0" indent="0" algn="ctr">
              <a:buNone/>
            </a:pPr>
            <a:r>
              <a:rPr lang="en-US" sz="3600" b="1" dirty="0" smtClean="0">
                <a:solidFill>
                  <a:schemeClr val="bg1"/>
                </a:solidFill>
                <a:effectLst>
                  <a:outerShdw blurRad="38100" dist="38100" dir="2700000" algn="tl">
                    <a:srgbClr val="000000">
                      <a:alpha val="43137"/>
                    </a:srgbClr>
                  </a:outerShdw>
                </a:effectLst>
              </a:rPr>
              <a:t>When you are finished writing, get your IR book and remove pages 117-122. Return your book to the shelf.</a:t>
            </a:r>
            <a:endParaRPr lang="en-US" sz="3600" b="1"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9040475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1"/>
                </a:solidFill>
              </a:rPr>
              <a:t>Class Discussion</a:t>
            </a:r>
            <a:endParaRPr lang="en-US" b="1" dirty="0">
              <a:solidFill>
                <a:schemeClr val="bg1"/>
              </a:solidFill>
            </a:endParaRPr>
          </a:p>
        </p:txBody>
      </p:sp>
      <p:sp>
        <p:nvSpPr>
          <p:cNvPr id="3" name="Content Placeholder 2"/>
          <p:cNvSpPr>
            <a:spLocks noGrp="1"/>
          </p:cNvSpPr>
          <p:nvPr>
            <p:ph idx="1"/>
          </p:nvPr>
        </p:nvSpPr>
        <p:spPr/>
        <p:txBody>
          <a:bodyPr>
            <a:normAutofit/>
          </a:bodyPr>
          <a:lstStyle/>
          <a:p>
            <a:r>
              <a:rPr lang="en-US" sz="4000" b="1" dirty="0" smtClean="0">
                <a:solidFill>
                  <a:schemeClr val="bg1"/>
                </a:solidFill>
              </a:rPr>
              <a:t>What is it in books and movies that contributes most to making us afraid? Is it surprise, gore, mood, something else?</a:t>
            </a:r>
          </a:p>
          <a:p>
            <a:r>
              <a:rPr lang="en-US" sz="4000" b="1" dirty="0" smtClean="0">
                <a:solidFill>
                  <a:schemeClr val="bg1"/>
                </a:solidFill>
              </a:rPr>
              <a:t>Which do you find more frightening: books or movies? Why do you think that is?</a:t>
            </a:r>
            <a:endParaRPr lang="en-US" sz="4000" b="1" dirty="0">
              <a:solidFill>
                <a:schemeClr val="bg1"/>
              </a:solidFill>
            </a:endParaRPr>
          </a:p>
        </p:txBody>
      </p:sp>
    </p:spTree>
    <p:extLst>
      <p:ext uri="{BB962C8B-B14F-4D97-AF65-F5344CB8AC3E}">
        <p14:creationId xmlns:p14="http://schemas.microsoft.com/office/powerpoint/2010/main" val="15118749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1"/>
                </a:solidFill>
              </a:rPr>
              <a:t>Today’s Objective</a:t>
            </a:r>
            <a:endParaRPr lang="en-US" b="1" dirty="0">
              <a:solidFill>
                <a:schemeClr val="bg1"/>
              </a:solidFill>
            </a:endParaRPr>
          </a:p>
        </p:txBody>
      </p:sp>
      <p:sp>
        <p:nvSpPr>
          <p:cNvPr id="3" name="Content Placeholder 2"/>
          <p:cNvSpPr>
            <a:spLocks noGrp="1"/>
          </p:cNvSpPr>
          <p:nvPr>
            <p:ph idx="1"/>
          </p:nvPr>
        </p:nvSpPr>
        <p:spPr>
          <a:xfrm>
            <a:off x="457200" y="1600200"/>
            <a:ext cx="8229600" cy="5105400"/>
          </a:xfrm>
        </p:spPr>
        <p:txBody>
          <a:bodyPr>
            <a:normAutofit/>
          </a:bodyPr>
          <a:lstStyle/>
          <a:p>
            <a:pPr marL="0" indent="0" algn="ctr">
              <a:buNone/>
            </a:pPr>
            <a:r>
              <a:rPr lang="en-US" b="1" dirty="0" smtClean="0">
                <a:solidFill>
                  <a:schemeClr val="bg1"/>
                </a:solidFill>
              </a:rPr>
              <a:t>By the end of the period, students will be able to define and find examples of literary devices/figurative language/sound devices as used in the poem “The Raven” by Edgar Allan Poe (</a:t>
            </a:r>
            <a:r>
              <a:rPr lang="en-US" b="1" dirty="0" err="1" smtClean="0">
                <a:solidFill>
                  <a:schemeClr val="bg1"/>
                </a:solidFill>
              </a:rPr>
              <a:t>eg</a:t>
            </a:r>
            <a:r>
              <a:rPr lang="en-US" b="1" dirty="0" smtClean="0">
                <a:solidFill>
                  <a:schemeClr val="bg1"/>
                </a:solidFill>
              </a:rPr>
              <a:t>: refrain, internal rhyme, end rhyme, alliteration, onomatopoeia, and meter</a:t>
            </a:r>
            <a:r>
              <a:rPr lang="en-US" b="1" dirty="0" smtClean="0">
                <a:solidFill>
                  <a:schemeClr val="bg1"/>
                </a:solidFill>
              </a:rPr>
              <a:t>).</a:t>
            </a:r>
          </a:p>
          <a:p>
            <a:pPr marL="0" indent="0" algn="ctr">
              <a:buNone/>
            </a:pPr>
            <a:endParaRPr lang="en-US" b="1" dirty="0">
              <a:solidFill>
                <a:schemeClr val="bg1"/>
              </a:solidFill>
            </a:endParaRPr>
          </a:p>
          <a:p>
            <a:pPr marL="0" indent="0" algn="ctr">
              <a:buNone/>
            </a:pPr>
            <a:r>
              <a:rPr lang="en-US" b="1" dirty="0">
                <a:solidFill>
                  <a:schemeClr val="bg1"/>
                </a:solidFill>
              </a:rPr>
              <a:t>CCSS.ELA-LITERACY.RL.11-12.9</a:t>
            </a:r>
            <a:endParaRPr lang="en-US" b="1" dirty="0">
              <a:solidFill>
                <a:schemeClr val="bg1"/>
              </a:solidFill>
            </a:endParaRPr>
          </a:p>
        </p:txBody>
      </p:sp>
    </p:spTree>
    <p:extLst>
      <p:ext uri="{BB962C8B-B14F-4D97-AF65-F5344CB8AC3E}">
        <p14:creationId xmlns:p14="http://schemas.microsoft.com/office/powerpoint/2010/main" val="35260183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473"/>
            <a:ext cx="8229600" cy="1143000"/>
          </a:xfrm>
        </p:spPr>
        <p:txBody>
          <a:bodyPr/>
          <a:lstStyle/>
          <a:p>
            <a:r>
              <a:rPr lang="en-US" b="1" dirty="0" smtClean="0">
                <a:solidFill>
                  <a:schemeClr val="bg1"/>
                </a:solidFill>
              </a:rPr>
              <a:t>Vocabulary</a:t>
            </a:r>
            <a:endParaRPr lang="en-US" b="1" dirty="0">
              <a:solidFill>
                <a:schemeClr val="bg1"/>
              </a:solidFill>
            </a:endParaRPr>
          </a:p>
        </p:txBody>
      </p:sp>
      <p:sp>
        <p:nvSpPr>
          <p:cNvPr id="3" name="Content Placeholder 2"/>
          <p:cNvSpPr>
            <a:spLocks noGrp="1"/>
          </p:cNvSpPr>
          <p:nvPr>
            <p:ph idx="1"/>
          </p:nvPr>
        </p:nvSpPr>
        <p:spPr>
          <a:xfrm>
            <a:off x="457200" y="914400"/>
            <a:ext cx="8229600" cy="4525963"/>
          </a:xfrm>
        </p:spPr>
        <p:txBody>
          <a:bodyPr/>
          <a:lstStyle/>
          <a:p>
            <a:r>
              <a:rPr lang="en-US" b="1" dirty="0" smtClean="0">
                <a:solidFill>
                  <a:schemeClr val="bg1"/>
                </a:solidFill>
              </a:rPr>
              <a:t>On your own paper, create a double-entry journal. On one side will be the literary/sound devices we are about to discuss with their definitions. The other side will be examples of that device found in “The Raven.”</a:t>
            </a:r>
          </a:p>
          <a:p>
            <a:endParaRPr lang="en-US" b="1" dirty="0">
              <a:solidFill>
                <a:schemeClr val="bg1"/>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1000" y="4038600"/>
            <a:ext cx="8382000" cy="6858000"/>
          </a:xfrm>
          <a:prstGeom prst="rect">
            <a:avLst/>
          </a:prstGeom>
        </p:spPr>
      </p:pic>
      <p:cxnSp>
        <p:nvCxnSpPr>
          <p:cNvPr id="6" name="Straight Connector 5"/>
          <p:cNvCxnSpPr/>
          <p:nvPr/>
        </p:nvCxnSpPr>
        <p:spPr>
          <a:xfrm>
            <a:off x="1524000" y="4800600"/>
            <a:ext cx="7162800"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4886036" y="4267200"/>
            <a:ext cx="0" cy="297180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1524000" y="4038600"/>
            <a:ext cx="3276600" cy="646331"/>
          </a:xfrm>
          <a:prstGeom prst="rect">
            <a:avLst/>
          </a:prstGeom>
          <a:noFill/>
        </p:spPr>
        <p:txBody>
          <a:bodyPr wrap="square" rtlCol="0">
            <a:spAutoFit/>
          </a:bodyPr>
          <a:lstStyle/>
          <a:p>
            <a:pPr algn="ctr"/>
            <a:r>
              <a:rPr lang="en-US" b="1" dirty="0" smtClean="0"/>
              <a:t>Literary/Sound device and definition</a:t>
            </a:r>
            <a:endParaRPr lang="en-US" b="1" dirty="0"/>
          </a:p>
        </p:txBody>
      </p:sp>
      <p:sp>
        <p:nvSpPr>
          <p:cNvPr id="11" name="TextBox 10"/>
          <p:cNvSpPr txBox="1"/>
          <p:nvPr/>
        </p:nvSpPr>
        <p:spPr>
          <a:xfrm>
            <a:off x="4953000" y="4038600"/>
            <a:ext cx="3733800" cy="369332"/>
          </a:xfrm>
          <a:prstGeom prst="rect">
            <a:avLst/>
          </a:prstGeom>
          <a:noFill/>
        </p:spPr>
        <p:txBody>
          <a:bodyPr wrap="square" rtlCol="0">
            <a:spAutoFit/>
          </a:bodyPr>
          <a:lstStyle/>
          <a:p>
            <a:pPr algn="ctr"/>
            <a:r>
              <a:rPr lang="en-US" b="1" dirty="0" smtClean="0"/>
              <a:t>Examples from “The Raven”</a:t>
            </a:r>
            <a:endParaRPr lang="en-US" b="1" dirty="0"/>
          </a:p>
        </p:txBody>
      </p:sp>
    </p:spTree>
    <p:extLst>
      <p:ext uri="{BB962C8B-B14F-4D97-AF65-F5344CB8AC3E}">
        <p14:creationId xmlns:p14="http://schemas.microsoft.com/office/powerpoint/2010/main" val="28676340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09"/>
            <a:ext cx="8229600" cy="1143000"/>
          </a:xfrm>
        </p:spPr>
        <p:txBody>
          <a:bodyPr/>
          <a:lstStyle/>
          <a:p>
            <a:r>
              <a:rPr lang="en-US" b="1" dirty="0" smtClean="0">
                <a:solidFill>
                  <a:schemeClr val="bg1"/>
                </a:solidFill>
              </a:rPr>
              <a:t>Vocabulary</a:t>
            </a:r>
            <a:endParaRPr lang="en-US" b="1" dirty="0">
              <a:solidFill>
                <a:schemeClr val="bg1"/>
              </a:solidFill>
            </a:endParaRPr>
          </a:p>
        </p:txBody>
      </p:sp>
      <p:sp>
        <p:nvSpPr>
          <p:cNvPr id="3" name="Content Placeholder 2"/>
          <p:cNvSpPr>
            <a:spLocks noGrp="1"/>
          </p:cNvSpPr>
          <p:nvPr>
            <p:ph idx="1"/>
          </p:nvPr>
        </p:nvSpPr>
        <p:spPr>
          <a:xfrm>
            <a:off x="457200" y="990600"/>
            <a:ext cx="8229600" cy="5791200"/>
          </a:xfrm>
        </p:spPr>
        <p:txBody>
          <a:bodyPr>
            <a:normAutofit/>
          </a:bodyPr>
          <a:lstStyle/>
          <a:p>
            <a:r>
              <a:rPr lang="en-US" b="1" dirty="0" smtClean="0">
                <a:solidFill>
                  <a:schemeClr val="bg1"/>
                </a:solidFill>
              </a:rPr>
              <a:t>Refrain – repeated lines</a:t>
            </a:r>
          </a:p>
          <a:p>
            <a:r>
              <a:rPr lang="en-US" b="1" dirty="0" smtClean="0">
                <a:solidFill>
                  <a:schemeClr val="bg1"/>
                </a:solidFill>
              </a:rPr>
              <a:t>End rhyme – rhymes that occur at the ends of lines</a:t>
            </a:r>
          </a:p>
          <a:p>
            <a:r>
              <a:rPr lang="en-US" b="1" dirty="0" smtClean="0">
                <a:solidFill>
                  <a:schemeClr val="bg1"/>
                </a:solidFill>
              </a:rPr>
              <a:t>Internal rhyme – rhyme that occurs within lines</a:t>
            </a:r>
          </a:p>
          <a:p>
            <a:r>
              <a:rPr lang="en-US" b="1" dirty="0" smtClean="0">
                <a:solidFill>
                  <a:schemeClr val="bg1"/>
                </a:solidFill>
              </a:rPr>
              <a:t>Alliteration – repetition of a consonant sound</a:t>
            </a:r>
          </a:p>
          <a:p>
            <a:r>
              <a:rPr lang="en-US" b="1" dirty="0" smtClean="0">
                <a:solidFill>
                  <a:schemeClr val="bg1"/>
                </a:solidFill>
              </a:rPr>
              <a:t>Onomatopoeia – use of words that imitate the natural sounds of the thing they name</a:t>
            </a:r>
          </a:p>
          <a:p>
            <a:r>
              <a:rPr lang="en-US" b="1" dirty="0" smtClean="0">
                <a:solidFill>
                  <a:schemeClr val="bg1"/>
                </a:solidFill>
              </a:rPr>
              <a:t>Meter – regular pattern of stressed and unstressed syllables in a poem</a:t>
            </a:r>
          </a:p>
          <a:p>
            <a:endParaRPr lang="en-US" b="1" dirty="0">
              <a:solidFill>
                <a:schemeClr val="bg1"/>
              </a:solidFill>
            </a:endParaRPr>
          </a:p>
        </p:txBody>
      </p:sp>
    </p:spTree>
    <p:extLst>
      <p:ext uri="{BB962C8B-B14F-4D97-AF65-F5344CB8AC3E}">
        <p14:creationId xmlns:p14="http://schemas.microsoft.com/office/powerpoint/2010/main" val="21755260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1"/>
                </a:solidFill>
              </a:rPr>
              <a:t>Read/Listen to </a:t>
            </a:r>
            <a:r>
              <a:rPr lang="en-US" b="1" dirty="0" smtClean="0">
                <a:solidFill>
                  <a:schemeClr val="bg1"/>
                </a:solidFill>
                <a:hlinkClick r:id="rId2"/>
              </a:rPr>
              <a:t>“The Raven”</a:t>
            </a:r>
            <a:endParaRPr lang="en-US" b="1" dirty="0">
              <a:solidFill>
                <a:schemeClr val="bg1"/>
              </a:solidFill>
            </a:endParaRPr>
          </a:p>
        </p:txBody>
      </p:sp>
      <p:sp>
        <p:nvSpPr>
          <p:cNvPr id="3" name="Content Placeholder 2"/>
          <p:cNvSpPr>
            <a:spLocks noGrp="1"/>
          </p:cNvSpPr>
          <p:nvPr>
            <p:ph idx="1"/>
          </p:nvPr>
        </p:nvSpPr>
        <p:spPr/>
        <p:txBody>
          <a:bodyPr>
            <a:normAutofit/>
          </a:bodyPr>
          <a:lstStyle/>
          <a:p>
            <a:r>
              <a:rPr lang="en-US" sz="3600" b="1" dirty="0" smtClean="0">
                <a:solidFill>
                  <a:schemeClr val="bg1"/>
                </a:solidFill>
              </a:rPr>
              <a:t>Follow along in your IR pages as we listen to a reading of the poem. </a:t>
            </a:r>
          </a:p>
          <a:p>
            <a:r>
              <a:rPr lang="en-US" sz="3600" b="1" dirty="0" smtClean="0">
                <a:solidFill>
                  <a:schemeClr val="bg1"/>
                </a:solidFill>
              </a:rPr>
              <a:t>Listen for those sound devices we just discussed. </a:t>
            </a:r>
          </a:p>
          <a:p>
            <a:r>
              <a:rPr lang="en-US" sz="3600" b="1" dirty="0" smtClean="0">
                <a:solidFill>
                  <a:schemeClr val="bg1"/>
                </a:solidFill>
              </a:rPr>
              <a:t>If you hear any, underline or highlight them. </a:t>
            </a:r>
          </a:p>
        </p:txBody>
      </p:sp>
    </p:spTree>
    <p:extLst>
      <p:ext uri="{BB962C8B-B14F-4D97-AF65-F5344CB8AC3E}">
        <p14:creationId xmlns:p14="http://schemas.microsoft.com/office/powerpoint/2010/main" val="1541858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1"/>
                </a:solidFill>
              </a:rPr>
              <a:t>Independent Work</a:t>
            </a:r>
            <a:endParaRPr lang="en-US" b="1" dirty="0">
              <a:solidFill>
                <a:schemeClr val="bg1"/>
              </a:solidFill>
            </a:endParaRPr>
          </a:p>
        </p:txBody>
      </p:sp>
      <p:sp>
        <p:nvSpPr>
          <p:cNvPr id="3" name="Content Placeholder 2"/>
          <p:cNvSpPr>
            <a:spLocks noGrp="1"/>
          </p:cNvSpPr>
          <p:nvPr>
            <p:ph idx="1"/>
          </p:nvPr>
        </p:nvSpPr>
        <p:spPr/>
        <p:txBody>
          <a:bodyPr>
            <a:normAutofit/>
          </a:bodyPr>
          <a:lstStyle/>
          <a:p>
            <a:r>
              <a:rPr lang="en-US" b="1" dirty="0">
                <a:solidFill>
                  <a:schemeClr val="bg1"/>
                </a:solidFill>
              </a:rPr>
              <a:t>Now write </a:t>
            </a:r>
            <a:r>
              <a:rPr lang="en-US" b="1" dirty="0" smtClean="0">
                <a:solidFill>
                  <a:schemeClr val="bg1"/>
                </a:solidFill>
              </a:rPr>
              <a:t>the devices you heard </a:t>
            </a:r>
            <a:r>
              <a:rPr lang="en-US" b="1" dirty="0">
                <a:solidFill>
                  <a:schemeClr val="bg1"/>
                </a:solidFill>
              </a:rPr>
              <a:t>in your double-entry journal next to the </a:t>
            </a:r>
            <a:r>
              <a:rPr lang="en-US" b="1" dirty="0" smtClean="0">
                <a:solidFill>
                  <a:schemeClr val="bg1"/>
                </a:solidFill>
              </a:rPr>
              <a:t>device/definition </a:t>
            </a:r>
            <a:r>
              <a:rPr lang="en-US" b="1" dirty="0">
                <a:solidFill>
                  <a:schemeClr val="bg1"/>
                </a:solidFill>
              </a:rPr>
              <a:t>they show</a:t>
            </a:r>
            <a:r>
              <a:rPr lang="en-US" b="1" dirty="0" smtClean="0">
                <a:solidFill>
                  <a:schemeClr val="bg1"/>
                </a:solidFill>
              </a:rPr>
              <a:t>.</a:t>
            </a:r>
          </a:p>
          <a:p>
            <a:r>
              <a:rPr lang="en-US" b="1" dirty="0" smtClean="0">
                <a:solidFill>
                  <a:schemeClr val="bg1"/>
                </a:solidFill>
              </a:rPr>
              <a:t>Read through the poem again to find any of the devices you may have missed during the first reading/listening.</a:t>
            </a:r>
            <a:endParaRPr lang="en-US" b="1" dirty="0">
              <a:solidFill>
                <a:schemeClr val="bg1"/>
              </a:solidFill>
            </a:endParaRPr>
          </a:p>
          <a:p>
            <a:r>
              <a:rPr lang="en-US" b="1" dirty="0" smtClean="0">
                <a:solidFill>
                  <a:schemeClr val="bg1"/>
                </a:solidFill>
              </a:rPr>
              <a:t>Your completed double-entry journal is due </a:t>
            </a:r>
            <a:r>
              <a:rPr lang="en-US" b="1" dirty="0" smtClean="0">
                <a:solidFill>
                  <a:schemeClr val="bg1"/>
                </a:solidFill>
              </a:rPr>
              <a:t>tomorrow.</a:t>
            </a:r>
            <a:endParaRPr lang="en-US" b="1" dirty="0">
              <a:solidFill>
                <a:schemeClr val="bg1"/>
              </a:solidFill>
            </a:endParaRPr>
          </a:p>
          <a:p>
            <a:endParaRPr lang="en-US" b="1" dirty="0">
              <a:solidFill>
                <a:schemeClr val="bg1"/>
              </a:solidFill>
            </a:endParaRPr>
          </a:p>
        </p:txBody>
      </p:sp>
    </p:spTree>
    <p:extLst>
      <p:ext uri="{BB962C8B-B14F-4D97-AF65-F5344CB8AC3E}">
        <p14:creationId xmlns:p14="http://schemas.microsoft.com/office/powerpoint/2010/main" val="37712157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1"/>
                </a:solidFill>
              </a:rPr>
              <a:t>Exit Ticket</a:t>
            </a:r>
            <a:endParaRPr lang="en-US" b="1" dirty="0">
              <a:solidFill>
                <a:schemeClr val="bg1"/>
              </a:solidFill>
            </a:endParaRPr>
          </a:p>
        </p:txBody>
      </p:sp>
      <p:sp>
        <p:nvSpPr>
          <p:cNvPr id="3" name="Content Placeholder 2"/>
          <p:cNvSpPr>
            <a:spLocks noGrp="1"/>
          </p:cNvSpPr>
          <p:nvPr>
            <p:ph idx="1"/>
          </p:nvPr>
        </p:nvSpPr>
        <p:spPr/>
        <p:txBody>
          <a:bodyPr>
            <a:normAutofit/>
          </a:bodyPr>
          <a:lstStyle/>
          <a:p>
            <a:r>
              <a:rPr lang="en-US" sz="4000" b="1" dirty="0" smtClean="0">
                <a:solidFill>
                  <a:schemeClr val="bg1"/>
                </a:solidFill>
              </a:rPr>
              <a:t>What sort of mood did Poe create in the poem “The Raven”? Did you find the poem scary? If so, what was it about it that you found scary? If not, why do you think it did not affect you in that way? </a:t>
            </a:r>
            <a:endParaRPr lang="en-US" sz="4000" b="1" dirty="0">
              <a:solidFill>
                <a:schemeClr val="bg1"/>
              </a:solidFill>
            </a:endParaRPr>
          </a:p>
        </p:txBody>
      </p:sp>
    </p:spTree>
    <p:extLst>
      <p:ext uri="{BB962C8B-B14F-4D97-AF65-F5344CB8AC3E}">
        <p14:creationId xmlns:p14="http://schemas.microsoft.com/office/powerpoint/2010/main" val="1486974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698</TotalTime>
  <Words>859</Words>
  <Application>Microsoft Office PowerPoint</Application>
  <PresentationFormat>On-screen Show (4:3)</PresentationFormat>
  <Paragraphs>66</Paragraphs>
  <Slides>16</Slides>
  <Notes>1</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Start-up – Partner Talk</vt:lpstr>
      <vt:lpstr>Start-up – Writing</vt:lpstr>
      <vt:lpstr>Class Discussion</vt:lpstr>
      <vt:lpstr>Today’s Objective</vt:lpstr>
      <vt:lpstr>Vocabulary</vt:lpstr>
      <vt:lpstr>Vocabulary</vt:lpstr>
      <vt:lpstr>Read/Listen to “The Raven”</vt:lpstr>
      <vt:lpstr>Independent Work</vt:lpstr>
      <vt:lpstr>Exit Ticket</vt:lpstr>
      <vt:lpstr>Start-Up – Partner Talk</vt:lpstr>
      <vt:lpstr>Start-Up - Writing</vt:lpstr>
      <vt:lpstr>Today’s Objective</vt:lpstr>
      <vt:lpstr>What Is Mood</vt:lpstr>
      <vt:lpstr>10 Minute Writing</vt:lpstr>
      <vt:lpstr>Changing the Mood</vt:lpstr>
      <vt:lpstr>Exit Ticket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Start-up</dc:title>
  <dc:creator>JAMES MCELROY</dc:creator>
  <cp:lastModifiedBy>JAMES MCELROY</cp:lastModifiedBy>
  <cp:revision>19</cp:revision>
  <cp:lastPrinted>2014-10-30T15:03:47Z</cp:lastPrinted>
  <dcterms:created xsi:type="dcterms:W3CDTF">2014-10-29T21:49:33Z</dcterms:created>
  <dcterms:modified xsi:type="dcterms:W3CDTF">2014-10-30T22:11:07Z</dcterms:modified>
</cp:coreProperties>
</file>