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067FDB-2AEC-4DB6-8D12-9E8B9771BD31}" type="datetimeFigureOut">
              <a:rPr lang="en-US" smtClean="0"/>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53241-6276-465C-AA28-1FA7FE97C637}" type="slidenum">
              <a:rPr lang="en-US" smtClean="0"/>
              <a:t>‹#›</a:t>
            </a:fld>
            <a:endParaRPr lang="en-US"/>
          </a:p>
        </p:txBody>
      </p:sp>
    </p:spTree>
    <p:extLst>
      <p:ext uri="{BB962C8B-B14F-4D97-AF65-F5344CB8AC3E}">
        <p14:creationId xmlns:p14="http://schemas.microsoft.com/office/powerpoint/2010/main" val="2758799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067FDB-2AEC-4DB6-8D12-9E8B9771BD31}" type="datetimeFigureOut">
              <a:rPr lang="en-US" smtClean="0"/>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53241-6276-465C-AA28-1FA7FE97C637}" type="slidenum">
              <a:rPr lang="en-US" smtClean="0"/>
              <a:t>‹#›</a:t>
            </a:fld>
            <a:endParaRPr lang="en-US"/>
          </a:p>
        </p:txBody>
      </p:sp>
    </p:spTree>
    <p:extLst>
      <p:ext uri="{BB962C8B-B14F-4D97-AF65-F5344CB8AC3E}">
        <p14:creationId xmlns:p14="http://schemas.microsoft.com/office/powerpoint/2010/main" val="4068013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067FDB-2AEC-4DB6-8D12-9E8B9771BD31}" type="datetimeFigureOut">
              <a:rPr lang="en-US" smtClean="0"/>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53241-6276-465C-AA28-1FA7FE97C637}" type="slidenum">
              <a:rPr lang="en-US" smtClean="0"/>
              <a:t>‹#›</a:t>
            </a:fld>
            <a:endParaRPr lang="en-US"/>
          </a:p>
        </p:txBody>
      </p:sp>
    </p:spTree>
    <p:extLst>
      <p:ext uri="{BB962C8B-B14F-4D97-AF65-F5344CB8AC3E}">
        <p14:creationId xmlns:p14="http://schemas.microsoft.com/office/powerpoint/2010/main" val="10984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067FDB-2AEC-4DB6-8D12-9E8B9771BD31}" type="datetimeFigureOut">
              <a:rPr lang="en-US" smtClean="0"/>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53241-6276-465C-AA28-1FA7FE97C637}" type="slidenum">
              <a:rPr lang="en-US" smtClean="0"/>
              <a:t>‹#›</a:t>
            </a:fld>
            <a:endParaRPr lang="en-US"/>
          </a:p>
        </p:txBody>
      </p:sp>
    </p:spTree>
    <p:extLst>
      <p:ext uri="{BB962C8B-B14F-4D97-AF65-F5344CB8AC3E}">
        <p14:creationId xmlns:p14="http://schemas.microsoft.com/office/powerpoint/2010/main" val="4253389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067FDB-2AEC-4DB6-8D12-9E8B9771BD31}" type="datetimeFigureOut">
              <a:rPr lang="en-US" smtClean="0"/>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53241-6276-465C-AA28-1FA7FE97C637}" type="slidenum">
              <a:rPr lang="en-US" smtClean="0"/>
              <a:t>‹#›</a:t>
            </a:fld>
            <a:endParaRPr lang="en-US"/>
          </a:p>
        </p:txBody>
      </p:sp>
    </p:spTree>
    <p:extLst>
      <p:ext uri="{BB962C8B-B14F-4D97-AF65-F5344CB8AC3E}">
        <p14:creationId xmlns:p14="http://schemas.microsoft.com/office/powerpoint/2010/main" val="3040388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067FDB-2AEC-4DB6-8D12-9E8B9771BD31}" type="datetimeFigureOut">
              <a:rPr lang="en-US" smtClean="0"/>
              <a:t>5/21/2015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53241-6276-465C-AA28-1FA7FE97C637}" type="slidenum">
              <a:rPr lang="en-US" smtClean="0"/>
              <a:t>‹#›</a:t>
            </a:fld>
            <a:endParaRPr lang="en-US"/>
          </a:p>
        </p:txBody>
      </p:sp>
    </p:spTree>
    <p:extLst>
      <p:ext uri="{BB962C8B-B14F-4D97-AF65-F5344CB8AC3E}">
        <p14:creationId xmlns:p14="http://schemas.microsoft.com/office/powerpoint/2010/main" val="262416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067FDB-2AEC-4DB6-8D12-9E8B9771BD31}" type="datetimeFigureOut">
              <a:rPr lang="en-US" smtClean="0"/>
              <a:t>5/21/2015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953241-6276-465C-AA28-1FA7FE97C637}" type="slidenum">
              <a:rPr lang="en-US" smtClean="0"/>
              <a:t>‹#›</a:t>
            </a:fld>
            <a:endParaRPr lang="en-US"/>
          </a:p>
        </p:txBody>
      </p:sp>
    </p:spTree>
    <p:extLst>
      <p:ext uri="{BB962C8B-B14F-4D97-AF65-F5344CB8AC3E}">
        <p14:creationId xmlns:p14="http://schemas.microsoft.com/office/powerpoint/2010/main" val="29224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067FDB-2AEC-4DB6-8D12-9E8B9771BD31}" type="datetimeFigureOut">
              <a:rPr lang="en-US" smtClean="0"/>
              <a:t>5/21/2015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953241-6276-465C-AA28-1FA7FE97C637}" type="slidenum">
              <a:rPr lang="en-US" smtClean="0"/>
              <a:t>‹#›</a:t>
            </a:fld>
            <a:endParaRPr lang="en-US"/>
          </a:p>
        </p:txBody>
      </p:sp>
    </p:spTree>
    <p:extLst>
      <p:ext uri="{BB962C8B-B14F-4D97-AF65-F5344CB8AC3E}">
        <p14:creationId xmlns:p14="http://schemas.microsoft.com/office/powerpoint/2010/main" val="2811630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067FDB-2AEC-4DB6-8D12-9E8B9771BD31}" type="datetimeFigureOut">
              <a:rPr lang="en-US" smtClean="0"/>
              <a:t>5/21/2015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953241-6276-465C-AA28-1FA7FE97C637}" type="slidenum">
              <a:rPr lang="en-US" smtClean="0"/>
              <a:t>‹#›</a:t>
            </a:fld>
            <a:endParaRPr lang="en-US"/>
          </a:p>
        </p:txBody>
      </p:sp>
    </p:spTree>
    <p:extLst>
      <p:ext uri="{BB962C8B-B14F-4D97-AF65-F5344CB8AC3E}">
        <p14:creationId xmlns:p14="http://schemas.microsoft.com/office/powerpoint/2010/main" val="3264509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067FDB-2AEC-4DB6-8D12-9E8B9771BD31}" type="datetimeFigureOut">
              <a:rPr lang="en-US" smtClean="0"/>
              <a:t>5/21/2015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53241-6276-465C-AA28-1FA7FE97C637}" type="slidenum">
              <a:rPr lang="en-US" smtClean="0"/>
              <a:t>‹#›</a:t>
            </a:fld>
            <a:endParaRPr lang="en-US"/>
          </a:p>
        </p:txBody>
      </p:sp>
    </p:spTree>
    <p:extLst>
      <p:ext uri="{BB962C8B-B14F-4D97-AF65-F5344CB8AC3E}">
        <p14:creationId xmlns:p14="http://schemas.microsoft.com/office/powerpoint/2010/main" val="2593954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067FDB-2AEC-4DB6-8D12-9E8B9771BD31}" type="datetimeFigureOut">
              <a:rPr lang="en-US" smtClean="0"/>
              <a:t>5/21/2015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53241-6276-465C-AA28-1FA7FE97C637}" type="slidenum">
              <a:rPr lang="en-US" smtClean="0"/>
              <a:t>‹#›</a:t>
            </a:fld>
            <a:endParaRPr lang="en-US"/>
          </a:p>
        </p:txBody>
      </p:sp>
    </p:spTree>
    <p:extLst>
      <p:ext uri="{BB962C8B-B14F-4D97-AF65-F5344CB8AC3E}">
        <p14:creationId xmlns:p14="http://schemas.microsoft.com/office/powerpoint/2010/main" val="2884354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067FDB-2AEC-4DB6-8D12-9E8B9771BD31}" type="datetimeFigureOut">
              <a:rPr lang="en-US" smtClean="0"/>
              <a:t>5/21/2015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53241-6276-465C-AA28-1FA7FE97C637}" type="slidenum">
              <a:rPr lang="en-US" smtClean="0"/>
              <a:t>‹#›</a:t>
            </a:fld>
            <a:endParaRPr lang="en-US"/>
          </a:p>
        </p:txBody>
      </p:sp>
    </p:spTree>
    <p:extLst>
      <p:ext uri="{BB962C8B-B14F-4D97-AF65-F5344CB8AC3E}">
        <p14:creationId xmlns:p14="http://schemas.microsoft.com/office/powerpoint/2010/main" val="3830237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ocs.google.com/document/d/1tMgQP8mPxXXZ7HmboNKVRw8NW0p-F64gUmhbp8AsKBI/edi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b="1" dirty="0" smtClean="0"/>
              <a:t>The Poet Project</a:t>
            </a:r>
            <a:endParaRPr lang="en-US" b="1" dirty="0"/>
          </a:p>
        </p:txBody>
      </p:sp>
      <p:sp>
        <p:nvSpPr>
          <p:cNvPr id="5" name="Content Placeholder 4"/>
          <p:cNvSpPr>
            <a:spLocks noGrp="1"/>
          </p:cNvSpPr>
          <p:nvPr>
            <p:ph idx="1"/>
          </p:nvPr>
        </p:nvSpPr>
        <p:spPr>
          <a:xfrm>
            <a:off x="457200" y="1143000"/>
            <a:ext cx="8229600" cy="5562600"/>
          </a:xfrm>
        </p:spPr>
        <p:txBody>
          <a:bodyPr>
            <a:normAutofit/>
          </a:bodyPr>
          <a:lstStyle/>
          <a:p>
            <a:pPr marL="0" indent="0" algn="ctr">
              <a:buNone/>
            </a:pPr>
            <a:r>
              <a:rPr lang="en-US" sz="2800" b="1" dirty="0"/>
              <a:t>“The poet's job is to put into words those feelings we all have that are so deep, so important, and yet so difficult to name, to tell the truth in such a beautiful way, that people cannot live without it.” </a:t>
            </a:r>
            <a:endParaRPr lang="en-US" sz="2800" b="1" dirty="0" smtClean="0"/>
          </a:p>
          <a:p>
            <a:pPr marL="0" indent="0" algn="ctr">
              <a:buNone/>
            </a:pPr>
            <a:r>
              <a:rPr lang="en-US" sz="2800" b="1" dirty="0" smtClean="0"/>
              <a:t>Jane Kenyon</a:t>
            </a:r>
          </a:p>
          <a:p>
            <a:pPr marL="0" indent="0" algn="ctr">
              <a:buNone/>
            </a:pPr>
            <a:endParaRPr lang="en-US" sz="2800" b="1" dirty="0"/>
          </a:p>
          <a:p>
            <a:pPr marL="0" indent="0" algn="ctr">
              <a:buNone/>
            </a:pPr>
            <a:r>
              <a:rPr lang="en-US" sz="2800" b="1" dirty="0" smtClean="0"/>
              <a:t>“Your job is to put into words details of a poet’s life and works, to read poems by that poet and write about them, and to create poetry yourself that your grade in this class cannot live without.”</a:t>
            </a:r>
          </a:p>
          <a:p>
            <a:pPr marL="0" indent="0" algn="ctr">
              <a:buNone/>
            </a:pPr>
            <a:r>
              <a:rPr lang="en-US" sz="2800" b="1" dirty="0" smtClean="0"/>
              <a:t>Mr. McElroy</a:t>
            </a:r>
          </a:p>
          <a:p>
            <a:pPr marL="0" indent="0" algn="ctr">
              <a:buNone/>
            </a:pPr>
            <a:endParaRPr lang="en-US" sz="2800" b="1" dirty="0"/>
          </a:p>
        </p:txBody>
      </p:sp>
    </p:spTree>
    <p:extLst>
      <p:ext uri="{BB962C8B-B14F-4D97-AF65-F5344CB8AC3E}">
        <p14:creationId xmlns:p14="http://schemas.microsoft.com/office/powerpoint/2010/main" val="92464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810491"/>
          </a:xfrm>
        </p:spPr>
        <p:txBody>
          <a:bodyPr/>
          <a:lstStyle/>
          <a:p>
            <a:r>
              <a:rPr lang="en-US" b="1" dirty="0" smtClean="0"/>
              <a:t>The Poet Project – Part 3</a:t>
            </a:r>
            <a:endParaRPr lang="en-US" b="1" dirty="0"/>
          </a:p>
        </p:txBody>
      </p:sp>
      <p:sp>
        <p:nvSpPr>
          <p:cNvPr id="3" name="Content Placeholder 2"/>
          <p:cNvSpPr>
            <a:spLocks noGrp="1"/>
          </p:cNvSpPr>
          <p:nvPr>
            <p:ph idx="1"/>
          </p:nvPr>
        </p:nvSpPr>
        <p:spPr>
          <a:xfrm>
            <a:off x="457200" y="762000"/>
            <a:ext cx="8229600" cy="762000"/>
          </a:xfrm>
        </p:spPr>
        <p:txBody>
          <a:bodyPr>
            <a:normAutofit/>
          </a:bodyPr>
          <a:lstStyle/>
          <a:p>
            <a:pPr marL="0" indent="0" algn="ctr">
              <a:buNone/>
            </a:pPr>
            <a:r>
              <a:rPr lang="en-US" b="1" u="sng" dirty="0" smtClean="0"/>
              <a:t>Poem 2 – Response Poem Example</a:t>
            </a:r>
          </a:p>
        </p:txBody>
      </p:sp>
      <p:sp>
        <p:nvSpPr>
          <p:cNvPr id="4" name="TextBox 3"/>
          <p:cNvSpPr txBox="1"/>
          <p:nvPr/>
        </p:nvSpPr>
        <p:spPr>
          <a:xfrm>
            <a:off x="457200" y="1600200"/>
            <a:ext cx="3733800" cy="5078313"/>
          </a:xfrm>
          <a:prstGeom prst="rect">
            <a:avLst/>
          </a:prstGeom>
          <a:noFill/>
        </p:spPr>
        <p:txBody>
          <a:bodyPr wrap="square" rtlCol="0">
            <a:spAutoFit/>
          </a:bodyPr>
          <a:lstStyle/>
          <a:p>
            <a:pPr algn="ctr"/>
            <a:r>
              <a:rPr lang="en-US" b="1" dirty="0" smtClean="0"/>
              <a:t>“Love Is”</a:t>
            </a:r>
          </a:p>
          <a:p>
            <a:r>
              <a:rPr lang="en-US" b="1" dirty="0" smtClean="0"/>
              <a:t>Some people forget that love is </a:t>
            </a:r>
          </a:p>
          <a:p>
            <a:r>
              <a:rPr lang="en-US" b="1" dirty="0" smtClean="0"/>
              <a:t>tucking you in and kissing you </a:t>
            </a:r>
          </a:p>
          <a:p>
            <a:r>
              <a:rPr lang="en-US" b="1" dirty="0" smtClean="0"/>
              <a:t>'Good night' </a:t>
            </a:r>
          </a:p>
          <a:p>
            <a:r>
              <a:rPr lang="en-US" b="1" dirty="0" smtClean="0"/>
              <a:t>no matter how young or old you are</a:t>
            </a:r>
          </a:p>
          <a:p>
            <a:r>
              <a:rPr lang="en-US" b="1" dirty="0" smtClean="0"/>
              <a:t>Some people don't remember that </a:t>
            </a:r>
          </a:p>
          <a:p>
            <a:r>
              <a:rPr lang="en-US" b="1" dirty="0" smtClean="0"/>
              <a:t>love is </a:t>
            </a:r>
          </a:p>
          <a:p>
            <a:r>
              <a:rPr lang="en-US" b="1" dirty="0" smtClean="0"/>
              <a:t>listening and laughing and asking </a:t>
            </a:r>
          </a:p>
          <a:p>
            <a:r>
              <a:rPr lang="en-US" b="1" dirty="0" smtClean="0"/>
              <a:t>questions </a:t>
            </a:r>
          </a:p>
          <a:p>
            <a:r>
              <a:rPr lang="en-US" b="1" dirty="0" smtClean="0"/>
              <a:t>no matter what your age</a:t>
            </a:r>
          </a:p>
          <a:p>
            <a:r>
              <a:rPr lang="en-US" b="1" dirty="0" smtClean="0"/>
              <a:t>Few recognize that love is </a:t>
            </a:r>
          </a:p>
          <a:p>
            <a:r>
              <a:rPr lang="en-US" b="1" dirty="0" smtClean="0"/>
              <a:t>commitment, responsibility </a:t>
            </a:r>
          </a:p>
          <a:p>
            <a:r>
              <a:rPr lang="en-US" b="1" dirty="0" smtClean="0"/>
              <a:t>no fun at all </a:t>
            </a:r>
          </a:p>
          <a:p>
            <a:r>
              <a:rPr lang="en-US" b="1" dirty="0" smtClean="0"/>
              <a:t>unless</a:t>
            </a:r>
          </a:p>
          <a:p>
            <a:endParaRPr lang="en-US" sz="900" b="1" dirty="0" smtClean="0"/>
          </a:p>
          <a:p>
            <a:r>
              <a:rPr lang="en-US" b="1" dirty="0" smtClean="0"/>
              <a:t>Love is </a:t>
            </a:r>
          </a:p>
          <a:p>
            <a:r>
              <a:rPr lang="en-US" b="1" dirty="0" smtClean="0"/>
              <a:t>You and me </a:t>
            </a:r>
          </a:p>
          <a:p>
            <a:endParaRPr lang="en-US" sz="900" b="1" dirty="0" smtClean="0"/>
          </a:p>
          <a:p>
            <a:pPr algn="ctr"/>
            <a:r>
              <a:rPr lang="en-US" b="1" dirty="0" smtClean="0"/>
              <a:t>Nikki Giovanni</a:t>
            </a:r>
            <a:endParaRPr lang="en-US" b="1" dirty="0"/>
          </a:p>
        </p:txBody>
      </p:sp>
      <p:sp>
        <p:nvSpPr>
          <p:cNvPr id="5" name="TextBox 4"/>
          <p:cNvSpPr txBox="1"/>
          <p:nvPr/>
        </p:nvSpPr>
        <p:spPr>
          <a:xfrm>
            <a:off x="4541981" y="1600200"/>
            <a:ext cx="3962401" cy="5216813"/>
          </a:xfrm>
          <a:prstGeom prst="rect">
            <a:avLst/>
          </a:prstGeom>
          <a:noFill/>
        </p:spPr>
        <p:txBody>
          <a:bodyPr wrap="square" rtlCol="0">
            <a:spAutoFit/>
          </a:bodyPr>
          <a:lstStyle/>
          <a:p>
            <a:pPr algn="ctr"/>
            <a:r>
              <a:rPr lang="en-US" b="1" dirty="0" smtClean="0"/>
              <a:t>“Love Is Not”</a:t>
            </a:r>
          </a:p>
          <a:p>
            <a:r>
              <a:rPr lang="en-US" b="1" dirty="0" smtClean="0"/>
              <a:t>Some people forget that love is not</a:t>
            </a:r>
          </a:p>
          <a:p>
            <a:r>
              <a:rPr lang="en-US" b="1" dirty="0" smtClean="0"/>
              <a:t>just touching you and kissing you</a:t>
            </a:r>
          </a:p>
          <a:p>
            <a:r>
              <a:rPr lang="en-US" b="1" dirty="0" smtClean="0"/>
              <a:t>all night</a:t>
            </a:r>
          </a:p>
          <a:p>
            <a:r>
              <a:rPr lang="en-US" b="1" dirty="0"/>
              <a:t>n</a:t>
            </a:r>
            <a:r>
              <a:rPr lang="en-US" b="1" dirty="0" smtClean="0"/>
              <a:t>o matter how much I want it to be</a:t>
            </a:r>
          </a:p>
          <a:p>
            <a:r>
              <a:rPr lang="en-US" b="1" dirty="0" smtClean="0"/>
              <a:t>Some people don’t remember that</a:t>
            </a:r>
          </a:p>
          <a:p>
            <a:r>
              <a:rPr lang="en-US" b="1" dirty="0"/>
              <a:t>l</a:t>
            </a:r>
            <a:r>
              <a:rPr lang="en-US" b="1" dirty="0" smtClean="0"/>
              <a:t>ove is not</a:t>
            </a:r>
          </a:p>
          <a:p>
            <a:r>
              <a:rPr lang="en-US" b="1" dirty="0" smtClean="0"/>
              <a:t>texting and emailing…and avoiding</a:t>
            </a:r>
          </a:p>
          <a:p>
            <a:r>
              <a:rPr lang="en-US" b="1" dirty="0"/>
              <a:t>q</a:t>
            </a:r>
            <a:r>
              <a:rPr lang="en-US" b="1" dirty="0" smtClean="0"/>
              <a:t>uestions</a:t>
            </a:r>
          </a:p>
          <a:p>
            <a:r>
              <a:rPr lang="en-US" b="1" dirty="0" smtClean="0"/>
              <a:t>no matter what your age</a:t>
            </a:r>
          </a:p>
          <a:p>
            <a:r>
              <a:rPr lang="en-US" b="1" dirty="0" smtClean="0"/>
              <a:t>Few recognize that love is not</a:t>
            </a:r>
          </a:p>
          <a:p>
            <a:r>
              <a:rPr lang="en-US" b="1" dirty="0" smtClean="0"/>
              <a:t>butterflies and fireworks</a:t>
            </a:r>
          </a:p>
          <a:p>
            <a:r>
              <a:rPr lang="en-US" b="1" dirty="0" smtClean="0"/>
              <a:t>or just the fun stuff</a:t>
            </a:r>
          </a:p>
          <a:p>
            <a:r>
              <a:rPr lang="en-US" b="1" dirty="0" smtClean="0"/>
              <a:t>unless</a:t>
            </a:r>
          </a:p>
          <a:p>
            <a:endParaRPr lang="en-US" sz="900" b="1" dirty="0"/>
          </a:p>
          <a:p>
            <a:r>
              <a:rPr lang="en-US" b="1" dirty="0" smtClean="0"/>
              <a:t>Love is not</a:t>
            </a:r>
          </a:p>
          <a:p>
            <a:r>
              <a:rPr lang="en-US" b="1" dirty="0" smtClean="0"/>
              <a:t>real</a:t>
            </a:r>
          </a:p>
          <a:p>
            <a:endParaRPr lang="en-US" sz="900" b="1" dirty="0"/>
          </a:p>
          <a:p>
            <a:pPr algn="ctr"/>
            <a:r>
              <a:rPr lang="en-US" b="1" dirty="0" smtClean="0"/>
              <a:t>J. McElroy</a:t>
            </a:r>
            <a:endParaRPr lang="en-US" b="1" dirty="0"/>
          </a:p>
        </p:txBody>
      </p:sp>
    </p:spTree>
    <p:extLst>
      <p:ext uri="{BB962C8B-B14F-4D97-AF65-F5344CB8AC3E}">
        <p14:creationId xmlns:p14="http://schemas.microsoft.com/office/powerpoint/2010/main" val="100473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b="1" dirty="0" smtClean="0"/>
              <a:t>Poet Selection</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Today you will be assigned a poet by random selection. I have pre-selected 40 poets who represent a broad view of the best that American poetry has to offer.</a:t>
            </a:r>
          </a:p>
          <a:p>
            <a:pPr marL="0" indent="0" algn="ctr">
              <a:buNone/>
            </a:pPr>
            <a:r>
              <a:rPr lang="en-US" b="1" dirty="0" smtClean="0"/>
              <a:t>BUT</a:t>
            </a:r>
          </a:p>
          <a:p>
            <a:r>
              <a:rPr lang="en-US" b="1" dirty="0" smtClean="0"/>
              <a:t>There is a second option. You have an opportunity to trade poets with a classmate or to suggest a poet you would like to use. If you choose to do this, you must come prepared to inform me of your choice by tomorrow.</a:t>
            </a:r>
            <a:endParaRPr lang="en-US" b="1" dirty="0"/>
          </a:p>
        </p:txBody>
      </p:sp>
    </p:spTree>
    <p:extLst>
      <p:ext uri="{BB962C8B-B14F-4D97-AF65-F5344CB8AC3E}">
        <p14:creationId xmlns:p14="http://schemas.microsoft.com/office/powerpoint/2010/main" val="357613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b="1" dirty="0" smtClean="0"/>
              <a:t>Poet Selection</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If you choose to swap poets with a classmate, simply informing me is enough.</a:t>
            </a:r>
          </a:p>
          <a:p>
            <a:pPr marL="0" indent="0">
              <a:buNone/>
            </a:pPr>
            <a:endParaRPr lang="en-US" b="1" dirty="0" smtClean="0"/>
          </a:p>
          <a:p>
            <a:r>
              <a:rPr lang="en-US" b="1" dirty="0" smtClean="0"/>
              <a:t>If you choose to select a poet from outside my list, that selection must be approved by me. They must be…</a:t>
            </a:r>
          </a:p>
          <a:p>
            <a:pPr lvl="1"/>
            <a:r>
              <a:rPr lang="en-US" b="1" dirty="0" smtClean="0"/>
              <a:t>An American poet</a:t>
            </a:r>
          </a:p>
          <a:p>
            <a:pPr lvl="1"/>
            <a:r>
              <a:rPr lang="en-US" b="1" dirty="0" smtClean="0"/>
              <a:t>Published…more than once…someplace besides the internet</a:t>
            </a:r>
            <a:endParaRPr lang="en-US" b="1" dirty="0"/>
          </a:p>
        </p:txBody>
      </p:sp>
    </p:spTree>
    <p:extLst>
      <p:ext uri="{BB962C8B-B14F-4D97-AF65-F5344CB8AC3E}">
        <p14:creationId xmlns:p14="http://schemas.microsoft.com/office/powerpoint/2010/main" val="243522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t>Extra Credit Options</a:t>
            </a:r>
            <a:endParaRPr lang="en-US" b="1" dirty="0"/>
          </a:p>
        </p:txBody>
      </p:sp>
      <p:sp>
        <p:nvSpPr>
          <p:cNvPr id="3" name="Content Placeholder 2"/>
          <p:cNvSpPr>
            <a:spLocks noGrp="1"/>
          </p:cNvSpPr>
          <p:nvPr>
            <p:ph idx="1"/>
          </p:nvPr>
        </p:nvSpPr>
        <p:spPr>
          <a:xfrm>
            <a:off x="457200" y="914400"/>
            <a:ext cx="8229600" cy="5715000"/>
          </a:xfrm>
        </p:spPr>
        <p:txBody>
          <a:bodyPr>
            <a:normAutofit lnSpcReduction="10000"/>
          </a:bodyPr>
          <a:lstStyle/>
          <a:p>
            <a:pPr marL="0" indent="0" algn="ctr">
              <a:buNone/>
            </a:pPr>
            <a:r>
              <a:rPr lang="en-US" b="1" dirty="0" smtClean="0"/>
              <a:t>You may choose any 2 of these three </a:t>
            </a:r>
          </a:p>
          <a:p>
            <a:pPr marL="0" indent="0" algn="ctr">
              <a:buNone/>
            </a:pPr>
            <a:r>
              <a:rPr lang="en-US" b="1" dirty="0" smtClean="0"/>
              <a:t>options to complete for extra credit, but </a:t>
            </a:r>
          </a:p>
          <a:p>
            <a:pPr marL="0" indent="0" algn="ctr">
              <a:buNone/>
            </a:pPr>
            <a:r>
              <a:rPr lang="en-US" b="1" dirty="0" smtClean="0">
                <a:solidFill>
                  <a:srgbClr val="FF0000"/>
                </a:solidFill>
              </a:rPr>
              <a:t>ONLY AFTER YOU HAVE COMPLETED ALL PARTS</a:t>
            </a:r>
          </a:p>
          <a:p>
            <a:pPr marL="0" indent="0" algn="ctr">
              <a:buNone/>
            </a:pPr>
            <a:r>
              <a:rPr lang="en-US" b="1" dirty="0" smtClean="0">
                <a:solidFill>
                  <a:srgbClr val="FF0000"/>
                </a:solidFill>
              </a:rPr>
              <a:t>OF THE POET PROJECT.</a:t>
            </a:r>
          </a:p>
          <a:p>
            <a:r>
              <a:rPr lang="en-US" b="1" dirty="0" smtClean="0"/>
              <a:t>Choose and analyze additional poems by your poet. Submit another Poetry </a:t>
            </a:r>
            <a:r>
              <a:rPr lang="en-US" b="1" dirty="0" err="1" smtClean="0"/>
              <a:t>Eval</a:t>
            </a:r>
            <a:r>
              <a:rPr lang="en-US" b="1" dirty="0" smtClean="0"/>
              <a:t> Form, but title it “Extra Credit Evaluation” and submit it under the Extra Credit tab.</a:t>
            </a:r>
          </a:p>
          <a:p>
            <a:pPr marL="914400" lvl="1" indent="-514350"/>
            <a:r>
              <a:rPr lang="en-US" b="1" dirty="0" smtClean="0"/>
              <a:t>You may do only two additional poems (ONE form).</a:t>
            </a:r>
          </a:p>
          <a:p>
            <a:pPr marL="914400" lvl="1" indent="-514350"/>
            <a:r>
              <a:rPr lang="en-US" b="1" dirty="0" smtClean="0"/>
              <a:t>Value  = Up to 10 points per poem analyzed.</a:t>
            </a:r>
          </a:p>
        </p:txBody>
      </p:sp>
    </p:spTree>
    <p:extLst>
      <p:ext uri="{BB962C8B-B14F-4D97-AF65-F5344CB8AC3E}">
        <p14:creationId xmlns:p14="http://schemas.microsoft.com/office/powerpoint/2010/main" val="196428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t>Extra Credit Options</a:t>
            </a:r>
            <a:endParaRPr lang="en-US" b="1" dirty="0"/>
          </a:p>
        </p:txBody>
      </p:sp>
      <p:sp>
        <p:nvSpPr>
          <p:cNvPr id="3" name="Content Placeholder 2"/>
          <p:cNvSpPr>
            <a:spLocks noGrp="1"/>
          </p:cNvSpPr>
          <p:nvPr>
            <p:ph idx="1"/>
          </p:nvPr>
        </p:nvSpPr>
        <p:spPr>
          <a:xfrm>
            <a:off x="457200" y="914400"/>
            <a:ext cx="8229600" cy="5715000"/>
          </a:xfrm>
        </p:spPr>
        <p:txBody>
          <a:bodyPr>
            <a:normAutofit fontScale="92500" lnSpcReduction="20000"/>
          </a:bodyPr>
          <a:lstStyle/>
          <a:p>
            <a:r>
              <a:rPr lang="en-US" b="1" dirty="0" smtClean="0"/>
              <a:t>Write a letter to the poet you researched. Ask them questions about or make comments on things you found interesting about their life and/or work (not random BS…actual questions/comments).</a:t>
            </a:r>
          </a:p>
          <a:p>
            <a:pPr lvl="1"/>
            <a:r>
              <a:rPr lang="en-US" b="1" dirty="0" smtClean="0"/>
              <a:t>Letters must be 2 paragraphs minimum and written like an actual letter.</a:t>
            </a:r>
          </a:p>
          <a:p>
            <a:pPr lvl="1"/>
            <a:r>
              <a:rPr lang="en-US" b="1" dirty="0" smtClean="0"/>
              <a:t>Value = Up to 20 points.</a:t>
            </a:r>
          </a:p>
          <a:p>
            <a:r>
              <a:rPr lang="en-US" b="1" dirty="0"/>
              <a:t>Choose a poem by your poet and a song with a </a:t>
            </a:r>
            <a:r>
              <a:rPr lang="en-US" b="1" dirty="0" smtClean="0"/>
              <a:t>similar </a:t>
            </a:r>
            <a:r>
              <a:rPr lang="en-US" b="1" dirty="0"/>
              <a:t>theme. Write a one paragraph comparison of the two, explaining why you think the themes are similar.</a:t>
            </a:r>
          </a:p>
          <a:p>
            <a:pPr marL="914400" lvl="1" indent="-514350"/>
            <a:r>
              <a:rPr lang="en-US" b="1" dirty="0"/>
              <a:t>You may do two of these.</a:t>
            </a:r>
          </a:p>
          <a:p>
            <a:pPr marL="914400" lvl="1" indent="-514350"/>
            <a:r>
              <a:rPr lang="en-US" b="1" dirty="0"/>
              <a:t>Value = </a:t>
            </a:r>
            <a:r>
              <a:rPr lang="en-US" b="1" dirty="0" smtClean="0"/>
              <a:t>Up to 10 </a:t>
            </a:r>
            <a:r>
              <a:rPr lang="en-US" b="1" dirty="0"/>
              <a:t>points per paragraph.</a:t>
            </a:r>
          </a:p>
          <a:p>
            <a:endParaRPr lang="en-US" b="1" dirty="0" smtClean="0"/>
          </a:p>
        </p:txBody>
      </p:sp>
    </p:spTree>
    <p:extLst>
      <p:ext uri="{BB962C8B-B14F-4D97-AF65-F5344CB8AC3E}">
        <p14:creationId xmlns:p14="http://schemas.microsoft.com/office/powerpoint/2010/main" val="172908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The Poet Project</a:t>
            </a:r>
            <a:endParaRPr lang="en-US" b="1" dirty="0"/>
          </a:p>
        </p:txBody>
      </p:sp>
      <p:sp>
        <p:nvSpPr>
          <p:cNvPr id="3" name="Content Placeholder 2"/>
          <p:cNvSpPr>
            <a:spLocks noGrp="1"/>
          </p:cNvSpPr>
          <p:nvPr>
            <p:ph idx="1"/>
          </p:nvPr>
        </p:nvSpPr>
        <p:spPr>
          <a:xfrm>
            <a:off x="457200" y="1066800"/>
            <a:ext cx="8229600" cy="5638800"/>
          </a:xfrm>
        </p:spPr>
        <p:txBody>
          <a:bodyPr/>
          <a:lstStyle/>
          <a:p>
            <a:pPr marL="0" indent="0" algn="ctr">
              <a:buNone/>
            </a:pPr>
            <a:r>
              <a:rPr lang="en-US" b="1" u="sng" dirty="0" smtClean="0"/>
              <a:t>In Three Parts</a:t>
            </a:r>
          </a:p>
          <a:p>
            <a:pPr marL="514350" indent="-514350">
              <a:buFont typeface="+mj-lt"/>
              <a:buAutoNum type="arabicPeriod"/>
            </a:pPr>
            <a:r>
              <a:rPr lang="en-US" b="1" dirty="0" smtClean="0"/>
              <a:t>Research and report on the life and works of an American poet.</a:t>
            </a:r>
          </a:p>
          <a:p>
            <a:pPr marL="514350" indent="-514350">
              <a:buFont typeface="+mj-lt"/>
              <a:buAutoNum type="arabicPeriod"/>
            </a:pPr>
            <a:r>
              <a:rPr lang="en-US" b="1" dirty="0" smtClean="0"/>
              <a:t>Evaluate and interact with TWO of that poet’s poems in writing.</a:t>
            </a:r>
          </a:p>
          <a:p>
            <a:pPr marL="514350" indent="-514350">
              <a:buFont typeface="+mj-lt"/>
              <a:buAutoNum type="arabicPeriod"/>
            </a:pPr>
            <a:r>
              <a:rPr lang="en-US" b="1" dirty="0" smtClean="0"/>
              <a:t>Write two original poems that relate directly to the poet/poetry being researched, including one that mimics one of your poet’s poems.</a:t>
            </a:r>
            <a:endParaRPr lang="en-US" b="1" dirty="0"/>
          </a:p>
        </p:txBody>
      </p:sp>
    </p:spTree>
    <p:extLst>
      <p:ext uri="{BB962C8B-B14F-4D97-AF65-F5344CB8AC3E}">
        <p14:creationId xmlns:p14="http://schemas.microsoft.com/office/powerpoint/2010/main" val="198125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a:bodyPr>
          <a:lstStyle/>
          <a:p>
            <a:r>
              <a:rPr lang="en-US" b="1" dirty="0" smtClean="0"/>
              <a:t>The Poet Project – Part 1</a:t>
            </a:r>
            <a:endParaRPr lang="en-US" b="1" dirty="0"/>
          </a:p>
        </p:txBody>
      </p:sp>
      <p:sp>
        <p:nvSpPr>
          <p:cNvPr id="3" name="Content Placeholder 2"/>
          <p:cNvSpPr>
            <a:spLocks noGrp="1"/>
          </p:cNvSpPr>
          <p:nvPr>
            <p:ph idx="1"/>
          </p:nvPr>
        </p:nvSpPr>
        <p:spPr>
          <a:xfrm>
            <a:off x="457200" y="1066800"/>
            <a:ext cx="8229600" cy="5638800"/>
          </a:xfrm>
        </p:spPr>
        <p:txBody>
          <a:bodyPr/>
          <a:lstStyle/>
          <a:p>
            <a:r>
              <a:rPr lang="en-US" b="1" dirty="0" smtClean="0"/>
              <a:t>You will complete research on the poet you have been assigned and write a 1-2 page paper on that poet.</a:t>
            </a:r>
          </a:p>
          <a:p>
            <a:pPr marL="0" indent="0" algn="ctr">
              <a:buNone/>
            </a:pPr>
            <a:r>
              <a:rPr lang="en-US" b="1" u="sng" dirty="0" smtClean="0"/>
              <a:t>Your paper should include information about</a:t>
            </a:r>
            <a:endParaRPr lang="en-US" b="1" dirty="0" smtClean="0"/>
          </a:p>
          <a:p>
            <a:pPr lvl="1"/>
            <a:r>
              <a:rPr lang="en-US" b="1" dirty="0" smtClean="0"/>
              <a:t>Your poet’s life: early life, family, education, later life and death (if they are dead).</a:t>
            </a:r>
          </a:p>
          <a:p>
            <a:pPr lvl="1"/>
            <a:r>
              <a:rPr lang="en-US" b="1" dirty="0" smtClean="0"/>
              <a:t>Your poet’s work: what they wrote, when they wrote it, what are they best known for, other things besides poetry</a:t>
            </a:r>
          </a:p>
          <a:p>
            <a:pPr lvl="1"/>
            <a:r>
              <a:rPr lang="en-US" b="1" dirty="0" smtClean="0"/>
              <a:t>Your poet’s honors: awards, titles, honorary degrees, hometown honors</a:t>
            </a:r>
          </a:p>
          <a:p>
            <a:pPr lvl="1"/>
            <a:endParaRPr lang="en-US" b="1" dirty="0"/>
          </a:p>
        </p:txBody>
      </p:sp>
    </p:spTree>
    <p:extLst>
      <p:ext uri="{BB962C8B-B14F-4D97-AF65-F5344CB8AC3E}">
        <p14:creationId xmlns:p14="http://schemas.microsoft.com/office/powerpoint/2010/main" val="180256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 Project – Part 1</a:t>
            </a:r>
            <a:endParaRPr lang="en-US" b="1" dirty="0"/>
          </a:p>
        </p:txBody>
      </p:sp>
      <p:sp>
        <p:nvSpPr>
          <p:cNvPr id="3" name="Content Placeholder 2"/>
          <p:cNvSpPr>
            <a:spLocks noGrp="1"/>
          </p:cNvSpPr>
          <p:nvPr>
            <p:ph idx="1"/>
          </p:nvPr>
        </p:nvSpPr>
        <p:spPr>
          <a:xfrm>
            <a:off x="457200" y="1066800"/>
            <a:ext cx="8229600" cy="5638800"/>
          </a:xfrm>
        </p:spPr>
        <p:txBody>
          <a:bodyPr/>
          <a:lstStyle/>
          <a:p>
            <a:r>
              <a:rPr lang="en-US" b="1" dirty="0" smtClean="0"/>
              <a:t>You must use at least TWO sources for your research, and those sources must be evaluated using a CRAAP form.</a:t>
            </a:r>
          </a:p>
          <a:p>
            <a:r>
              <a:rPr lang="en-US" b="1" dirty="0" smtClean="0"/>
              <a:t>Your paper must be properly MLA formatted and include a Works Cited page.</a:t>
            </a:r>
          </a:p>
          <a:p>
            <a:r>
              <a:rPr lang="en-US" b="1" dirty="0" smtClean="0"/>
              <a:t>One FULL page is the minimum for this paper.</a:t>
            </a:r>
            <a:endParaRPr lang="en-US" b="1" dirty="0"/>
          </a:p>
        </p:txBody>
      </p:sp>
    </p:spTree>
    <p:extLst>
      <p:ext uri="{BB962C8B-B14F-4D97-AF65-F5344CB8AC3E}">
        <p14:creationId xmlns:p14="http://schemas.microsoft.com/office/powerpoint/2010/main" val="391298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 Project – Part 2</a:t>
            </a:r>
            <a:endParaRPr lang="en-US" b="1" dirty="0"/>
          </a:p>
        </p:txBody>
      </p:sp>
      <p:sp>
        <p:nvSpPr>
          <p:cNvPr id="3" name="Content Placeholder 2"/>
          <p:cNvSpPr>
            <a:spLocks noGrp="1"/>
          </p:cNvSpPr>
          <p:nvPr>
            <p:ph idx="1"/>
          </p:nvPr>
        </p:nvSpPr>
        <p:spPr>
          <a:xfrm>
            <a:off x="457200" y="1066800"/>
            <a:ext cx="8229600" cy="5638800"/>
          </a:xfrm>
        </p:spPr>
        <p:txBody>
          <a:bodyPr/>
          <a:lstStyle/>
          <a:p>
            <a:r>
              <a:rPr lang="en-US" b="1" dirty="0" smtClean="0"/>
              <a:t>You will choose TWO poems by your poet which you will use for this project.</a:t>
            </a:r>
          </a:p>
          <a:p>
            <a:r>
              <a:rPr lang="en-US" b="1" dirty="0" smtClean="0"/>
              <a:t>For these TWO poems, you will complete a </a:t>
            </a:r>
            <a:r>
              <a:rPr lang="en-US" b="1" dirty="0" smtClean="0">
                <a:hlinkClick r:id="rId2"/>
              </a:rPr>
              <a:t>Poetry Evaluation Form </a:t>
            </a:r>
            <a:r>
              <a:rPr lang="en-US" b="1" dirty="0" smtClean="0"/>
              <a:t>which includes writing one comprehensive paragraph discussing the poem in detail.</a:t>
            </a:r>
          </a:p>
          <a:p>
            <a:pPr marL="0" indent="0">
              <a:buNone/>
            </a:pPr>
            <a:r>
              <a:rPr lang="en-US" b="1" dirty="0" smtClean="0"/>
              <a:t>_______________________________________</a:t>
            </a:r>
          </a:p>
          <a:p>
            <a:r>
              <a:rPr lang="en-US" b="1" dirty="0" smtClean="0"/>
              <a:t>Use www.poets.org to locate poems or simply Google “The poetry of ______”</a:t>
            </a:r>
          </a:p>
        </p:txBody>
      </p:sp>
    </p:spTree>
    <p:extLst>
      <p:ext uri="{BB962C8B-B14F-4D97-AF65-F5344CB8AC3E}">
        <p14:creationId xmlns:p14="http://schemas.microsoft.com/office/powerpoint/2010/main" val="42197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 Project – Part 2</a:t>
            </a:r>
            <a:endParaRPr lang="en-US" b="1" dirty="0"/>
          </a:p>
        </p:txBody>
      </p:sp>
      <p:sp>
        <p:nvSpPr>
          <p:cNvPr id="3" name="Content Placeholder 2"/>
          <p:cNvSpPr>
            <a:spLocks noGrp="1"/>
          </p:cNvSpPr>
          <p:nvPr>
            <p:ph idx="1"/>
          </p:nvPr>
        </p:nvSpPr>
        <p:spPr>
          <a:xfrm>
            <a:off x="457200" y="1066800"/>
            <a:ext cx="8229600" cy="5638800"/>
          </a:xfrm>
        </p:spPr>
        <p:txBody>
          <a:bodyPr>
            <a:normAutofit fontScale="92500" lnSpcReduction="10000"/>
          </a:bodyPr>
          <a:lstStyle/>
          <a:p>
            <a:r>
              <a:rPr lang="en-US" b="1" dirty="0" smtClean="0"/>
              <a:t>If you are struggling to find the meaning (THEME) of a poem by your poet, you do have options:</a:t>
            </a:r>
          </a:p>
          <a:p>
            <a:pPr lvl="1"/>
            <a:r>
              <a:rPr lang="en-US" b="1" dirty="0" smtClean="0"/>
              <a:t>Option 1 – Talk to me! I will try to help you gain some clarity, or if necessary, direct you to a different poem.</a:t>
            </a:r>
          </a:p>
          <a:p>
            <a:pPr lvl="1"/>
            <a:r>
              <a:rPr lang="en-US" b="1" dirty="0" smtClean="0"/>
              <a:t>Option 2 – Find an analysis of the poem and use it to help you understand the poem. </a:t>
            </a:r>
            <a:endParaRPr lang="en-US" b="1" dirty="0"/>
          </a:p>
          <a:p>
            <a:pPr lvl="2"/>
            <a:r>
              <a:rPr lang="en-US" b="1" dirty="0" smtClean="0"/>
              <a:t>If you use an analysis found online, </a:t>
            </a:r>
            <a:r>
              <a:rPr lang="en-US" b="1" dirty="0" smtClean="0">
                <a:solidFill>
                  <a:srgbClr val="FF0000"/>
                </a:solidFill>
              </a:rPr>
              <a:t>DO NOT COPY IT! </a:t>
            </a:r>
            <a:r>
              <a:rPr lang="en-US" b="1" dirty="0" smtClean="0"/>
              <a:t>Use it to help you understand the poem and then write your analysis IN YOUR OWN WORDS!</a:t>
            </a:r>
          </a:p>
          <a:p>
            <a:pPr lvl="2"/>
            <a:r>
              <a:rPr lang="en-US" b="1" dirty="0" smtClean="0"/>
              <a:t>If you use an analysis found online, you </a:t>
            </a:r>
            <a:r>
              <a:rPr lang="en-US" b="1" dirty="0" smtClean="0">
                <a:solidFill>
                  <a:srgbClr val="FF0000"/>
                </a:solidFill>
              </a:rPr>
              <a:t>MUST </a:t>
            </a:r>
            <a:r>
              <a:rPr lang="en-US" b="1" dirty="0" smtClean="0"/>
              <a:t>add a works cited entry to the bottom of your paragraph that shows where you found that analysis.</a:t>
            </a:r>
          </a:p>
          <a:p>
            <a:pPr marL="914400" lvl="2" indent="0">
              <a:buNone/>
            </a:pPr>
            <a:r>
              <a:rPr lang="en-US" b="1" dirty="0" smtClean="0"/>
              <a:t> </a:t>
            </a:r>
          </a:p>
        </p:txBody>
      </p:sp>
    </p:spTree>
    <p:extLst>
      <p:ext uri="{BB962C8B-B14F-4D97-AF65-F5344CB8AC3E}">
        <p14:creationId xmlns:p14="http://schemas.microsoft.com/office/powerpoint/2010/main" val="205833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 Project – Part 3</a:t>
            </a:r>
            <a:endParaRPr lang="en-US" b="1" dirty="0"/>
          </a:p>
        </p:txBody>
      </p:sp>
      <p:sp>
        <p:nvSpPr>
          <p:cNvPr id="3" name="Content Placeholder 2"/>
          <p:cNvSpPr>
            <a:spLocks noGrp="1"/>
          </p:cNvSpPr>
          <p:nvPr>
            <p:ph idx="1"/>
          </p:nvPr>
        </p:nvSpPr>
        <p:spPr>
          <a:xfrm>
            <a:off x="457200" y="1066800"/>
            <a:ext cx="8229600" cy="5638800"/>
          </a:xfrm>
        </p:spPr>
        <p:txBody>
          <a:bodyPr/>
          <a:lstStyle/>
          <a:p>
            <a:r>
              <a:rPr lang="en-US" b="1" dirty="0" smtClean="0"/>
              <a:t>You will be writing TWO original works of poetry for this project.</a:t>
            </a:r>
          </a:p>
          <a:p>
            <a:pPr lvl="1"/>
            <a:r>
              <a:rPr lang="en-US" b="1" dirty="0" smtClean="0"/>
              <a:t>Poem 1 – You will use the letters of the name of your assigned poet (first and last) to create an acrostic poem which describes that poet and their work.</a:t>
            </a:r>
          </a:p>
          <a:p>
            <a:pPr lvl="1"/>
            <a:r>
              <a:rPr lang="en-US" b="1" dirty="0" smtClean="0"/>
              <a:t>Poem 2 – You will use a third poem by your poet and create a response poem that mimics the style (length, meter, rhyme, etc.) of the chosen poem.</a:t>
            </a:r>
          </a:p>
        </p:txBody>
      </p:sp>
    </p:spTree>
    <p:extLst>
      <p:ext uri="{BB962C8B-B14F-4D97-AF65-F5344CB8AC3E}">
        <p14:creationId xmlns:p14="http://schemas.microsoft.com/office/powerpoint/2010/main" val="136153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 Project – Part 3</a:t>
            </a:r>
            <a:endParaRPr lang="en-US" b="1" dirty="0"/>
          </a:p>
        </p:txBody>
      </p:sp>
      <p:sp>
        <p:nvSpPr>
          <p:cNvPr id="3" name="Content Placeholder 2"/>
          <p:cNvSpPr>
            <a:spLocks noGrp="1"/>
          </p:cNvSpPr>
          <p:nvPr>
            <p:ph idx="1"/>
          </p:nvPr>
        </p:nvSpPr>
        <p:spPr>
          <a:xfrm>
            <a:off x="457200" y="1066800"/>
            <a:ext cx="8229600" cy="5638800"/>
          </a:xfrm>
        </p:spPr>
        <p:txBody>
          <a:bodyPr/>
          <a:lstStyle/>
          <a:p>
            <a:pPr marL="0" indent="0" algn="ctr">
              <a:buNone/>
            </a:pPr>
            <a:r>
              <a:rPr lang="en-US" b="1" u="sng" dirty="0" smtClean="0"/>
              <a:t>Poem 1 – Acrostic</a:t>
            </a:r>
          </a:p>
          <a:p>
            <a:r>
              <a:rPr lang="en-US" sz="2800" b="1" dirty="0" smtClean="0"/>
              <a:t>You must use the first AND last name of your poet. </a:t>
            </a:r>
          </a:p>
          <a:p>
            <a:r>
              <a:rPr lang="en-US" sz="2800" b="1" dirty="0" smtClean="0"/>
              <a:t>In this acrostic poem you can…</a:t>
            </a:r>
          </a:p>
          <a:p>
            <a:pPr lvl="1"/>
            <a:r>
              <a:rPr lang="en-US" b="1" dirty="0" smtClean="0"/>
              <a:t>Describe the poet’s personality</a:t>
            </a:r>
          </a:p>
          <a:p>
            <a:pPr lvl="1"/>
            <a:r>
              <a:rPr lang="en-US" b="1" dirty="0" smtClean="0"/>
              <a:t>Describe the style of poetry they wrote</a:t>
            </a:r>
          </a:p>
          <a:p>
            <a:pPr lvl="1"/>
            <a:r>
              <a:rPr lang="en-US" b="1" dirty="0" smtClean="0"/>
              <a:t>Refer to specific poems</a:t>
            </a:r>
          </a:p>
          <a:p>
            <a:pPr marL="457200" lvl="1" indent="0">
              <a:buNone/>
            </a:pPr>
            <a:r>
              <a:rPr lang="en-US" sz="4000" b="1" dirty="0" smtClean="0">
                <a:solidFill>
                  <a:srgbClr val="FF0000"/>
                </a:solidFill>
              </a:rPr>
              <a:t>		P</a:t>
            </a:r>
            <a:r>
              <a:rPr lang="en-US" sz="3200" b="1" dirty="0" smtClean="0"/>
              <a:t>ortrait of a dark soul</a:t>
            </a:r>
          </a:p>
          <a:p>
            <a:pPr marL="457200" lvl="1" indent="0">
              <a:buNone/>
            </a:pPr>
            <a:r>
              <a:rPr lang="en-US" sz="4000" b="1" dirty="0" smtClean="0">
                <a:solidFill>
                  <a:srgbClr val="FF0000"/>
                </a:solidFill>
              </a:rPr>
              <a:t>		O</a:t>
            </a:r>
            <a:r>
              <a:rPr lang="en-US" sz="3200" b="1" dirty="0" smtClean="0"/>
              <a:t>ften dark and creepy</a:t>
            </a:r>
          </a:p>
          <a:p>
            <a:pPr marL="457200" lvl="1" indent="0">
              <a:buNone/>
            </a:pPr>
            <a:r>
              <a:rPr lang="en-US" sz="4000" b="1" dirty="0" smtClean="0">
                <a:solidFill>
                  <a:srgbClr val="FF0000"/>
                </a:solidFill>
              </a:rPr>
              <a:t>		E</a:t>
            </a:r>
            <a:r>
              <a:rPr lang="en-US" sz="3200" b="1" dirty="0" smtClean="0"/>
              <a:t>ven his death was mysterious</a:t>
            </a:r>
            <a:endParaRPr lang="en-US" sz="4000" b="1" dirty="0" smtClean="0"/>
          </a:p>
        </p:txBody>
      </p:sp>
    </p:spTree>
    <p:extLst>
      <p:ext uri="{BB962C8B-B14F-4D97-AF65-F5344CB8AC3E}">
        <p14:creationId xmlns:p14="http://schemas.microsoft.com/office/powerpoint/2010/main" val="333125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 Project – Part 3</a:t>
            </a:r>
            <a:endParaRPr lang="en-US" b="1" dirty="0"/>
          </a:p>
        </p:txBody>
      </p:sp>
      <p:sp>
        <p:nvSpPr>
          <p:cNvPr id="3" name="Content Placeholder 2"/>
          <p:cNvSpPr>
            <a:spLocks noGrp="1"/>
          </p:cNvSpPr>
          <p:nvPr>
            <p:ph idx="1"/>
          </p:nvPr>
        </p:nvSpPr>
        <p:spPr>
          <a:xfrm>
            <a:off x="457200" y="1066800"/>
            <a:ext cx="8229600" cy="5638800"/>
          </a:xfrm>
        </p:spPr>
        <p:txBody>
          <a:bodyPr>
            <a:normAutofit lnSpcReduction="10000"/>
          </a:bodyPr>
          <a:lstStyle/>
          <a:p>
            <a:pPr marL="0" indent="0" algn="ctr">
              <a:buNone/>
            </a:pPr>
            <a:r>
              <a:rPr lang="en-US" b="1" u="sng" dirty="0" smtClean="0"/>
              <a:t>Poem 2 – Response Poem</a:t>
            </a:r>
          </a:p>
          <a:p>
            <a:r>
              <a:rPr lang="en-US" sz="2800" b="1" dirty="0" smtClean="0"/>
              <a:t>First, choose a poem written by your poet. Make sure that it is one which you understand.</a:t>
            </a:r>
          </a:p>
          <a:p>
            <a:r>
              <a:rPr lang="en-US" sz="2800" b="1" dirty="0" smtClean="0"/>
              <a:t>You will use this poem as a template for the creation of an original poem. You can…</a:t>
            </a:r>
          </a:p>
          <a:p>
            <a:pPr lvl="1"/>
            <a:r>
              <a:rPr lang="en-US" b="1" dirty="0" smtClean="0"/>
              <a:t>Write a new poem with the same theme</a:t>
            </a:r>
          </a:p>
          <a:p>
            <a:pPr lvl="1"/>
            <a:r>
              <a:rPr lang="en-US" b="1" dirty="0" smtClean="0"/>
              <a:t>Write a new poem that contradicts the original poem</a:t>
            </a:r>
          </a:p>
          <a:p>
            <a:pPr lvl="1"/>
            <a:r>
              <a:rPr lang="en-US" b="1" dirty="0" smtClean="0"/>
              <a:t>Write a new poem that agrees with the original</a:t>
            </a:r>
          </a:p>
          <a:p>
            <a:pPr lvl="1"/>
            <a:r>
              <a:rPr lang="en-US" b="1" dirty="0" smtClean="0"/>
              <a:t>Write a new poem that talks about the poet</a:t>
            </a:r>
          </a:p>
          <a:p>
            <a:pPr lvl="1"/>
            <a:r>
              <a:rPr lang="en-US" b="1" dirty="0" smtClean="0"/>
              <a:t>Write a new poem that expresses your thoughts about the original poem</a:t>
            </a:r>
          </a:p>
        </p:txBody>
      </p:sp>
    </p:spTree>
    <p:extLst>
      <p:ext uri="{BB962C8B-B14F-4D97-AF65-F5344CB8AC3E}">
        <p14:creationId xmlns:p14="http://schemas.microsoft.com/office/powerpoint/2010/main" val="3032382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16809</TotalTime>
  <Words>1136</Words>
  <Application>Microsoft Office PowerPoint</Application>
  <PresentationFormat>On-screen Show (4:3)</PresentationFormat>
  <Paragraphs>121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Poet Project</vt:lpstr>
      <vt:lpstr>The Poet Project</vt:lpstr>
      <vt:lpstr>The Poet Project – Part 1</vt:lpstr>
      <vt:lpstr>The Poet Project – Part 1</vt:lpstr>
      <vt:lpstr>The Poet Project – Part 2</vt:lpstr>
      <vt:lpstr>The Poet Project – Part 2</vt:lpstr>
      <vt:lpstr>The Poet Project – Part 3</vt:lpstr>
      <vt:lpstr>The Poet Project – Part 3</vt:lpstr>
      <vt:lpstr>The Poet Project – Part 3</vt:lpstr>
      <vt:lpstr>The Poet Project – Part 3</vt:lpstr>
      <vt:lpstr>Poet Selection</vt:lpstr>
      <vt:lpstr>Poet Selection</vt:lpstr>
      <vt:lpstr>Extra Credit Options</vt:lpstr>
      <vt:lpstr>Extra Credit Options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 Project</dc:title>
  <dc:creator>JAMES MCELROY</dc:creator>
  <cp:lastModifiedBy>JAMES MCELROY</cp:lastModifiedBy>
  <cp:revision>34</cp:revision>
  <dcterms:created xsi:type="dcterms:W3CDTF">2015-05-08T14:34:47Z</dcterms:created>
  <dcterms:modified xsi:type="dcterms:W3CDTF">2015-05-22T14:42:17Z</dcterms:modified>
</cp:coreProperties>
</file>