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57"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6C6628-EF67-4B74-8D15-55D5A04714F6}"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291829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C6628-EF67-4B74-8D15-55D5A04714F6}"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85680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C6628-EF67-4B74-8D15-55D5A04714F6}"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343955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C6628-EF67-4B74-8D15-55D5A04714F6}"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368946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C6628-EF67-4B74-8D15-55D5A04714F6}"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624747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6C6628-EF67-4B74-8D15-55D5A04714F6}"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229502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6C6628-EF67-4B74-8D15-55D5A04714F6}" type="datetimeFigureOut">
              <a:rPr lang="en-US" smtClean="0"/>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131678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6C6628-EF67-4B74-8D15-55D5A04714F6}" type="datetimeFigureOut">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61805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C6628-EF67-4B74-8D15-55D5A04714F6}"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136787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C6628-EF67-4B74-8D15-55D5A04714F6}"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120311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C6628-EF67-4B74-8D15-55D5A04714F6}"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3F2E1-2A1E-4A9B-83CB-559569464AE8}" type="slidenum">
              <a:rPr lang="en-US" smtClean="0"/>
              <a:t>‹#›</a:t>
            </a:fld>
            <a:endParaRPr lang="en-US"/>
          </a:p>
        </p:txBody>
      </p:sp>
    </p:spTree>
    <p:extLst>
      <p:ext uri="{BB962C8B-B14F-4D97-AF65-F5344CB8AC3E}">
        <p14:creationId xmlns:p14="http://schemas.microsoft.com/office/powerpoint/2010/main" val="339146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C6628-EF67-4B74-8D15-55D5A04714F6}" type="datetimeFigureOut">
              <a:rPr lang="en-US" smtClean="0"/>
              <a:t>9/9/2015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3F2E1-2A1E-4A9B-83CB-559569464AE8}" type="slidenum">
              <a:rPr lang="en-US" smtClean="0"/>
              <a:t>‹#›</a:t>
            </a:fld>
            <a:endParaRPr lang="en-US"/>
          </a:p>
        </p:txBody>
      </p:sp>
    </p:spTree>
    <p:extLst>
      <p:ext uri="{BB962C8B-B14F-4D97-AF65-F5344CB8AC3E}">
        <p14:creationId xmlns:p14="http://schemas.microsoft.com/office/powerpoint/2010/main" val="358567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docs.google.com/document/d/1lXc1znfYY62Cpfj9FUZOL90D8MG4s3BTlmX4V2O4TSs/ed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ocs.google.com/document/d/1lXc1znfYY62Cpfj9FUZOL90D8MG4s3BTlmX4V2O4TSs/edi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3665"/>
            <a:ext cx="10515600" cy="995045"/>
          </a:xfrm>
        </p:spPr>
        <p:txBody>
          <a:bodyPr/>
          <a:lstStyle/>
          <a:p>
            <a:pPr algn="ctr"/>
            <a:r>
              <a:rPr lang="en-US" b="1" dirty="0" smtClean="0">
                <a:latin typeface="+mn-lt"/>
              </a:rPr>
              <a:t>Start-Up - Discussion</a:t>
            </a:r>
            <a:endParaRPr lang="en-US" b="1" dirty="0">
              <a:latin typeface="+mn-lt"/>
            </a:endParaRPr>
          </a:p>
        </p:txBody>
      </p:sp>
      <p:sp>
        <p:nvSpPr>
          <p:cNvPr id="5" name="Content Placeholder 4"/>
          <p:cNvSpPr>
            <a:spLocks noGrp="1"/>
          </p:cNvSpPr>
          <p:nvPr>
            <p:ph idx="1"/>
          </p:nvPr>
        </p:nvSpPr>
        <p:spPr>
          <a:xfrm>
            <a:off x="838200" y="1108710"/>
            <a:ext cx="10515600" cy="5566410"/>
          </a:xfrm>
        </p:spPr>
        <p:txBody>
          <a:bodyPr>
            <a:normAutofit/>
          </a:bodyPr>
          <a:lstStyle/>
          <a:p>
            <a:pPr marL="0" indent="0" algn="ctr">
              <a:buNone/>
            </a:pPr>
            <a:r>
              <a:rPr lang="en-US" sz="3200" b="1" dirty="0" smtClean="0"/>
              <a:t>With your VERTICAL partner, discuss the following question:</a:t>
            </a:r>
          </a:p>
          <a:p>
            <a:pPr marL="0" indent="0" algn="ctr">
              <a:buNone/>
            </a:pPr>
            <a:endParaRPr lang="en-US" sz="3200" b="1" dirty="0"/>
          </a:p>
          <a:p>
            <a:pPr marL="0" indent="0" algn="ctr">
              <a:buNone/>
            </a:pPr>
            <a:r>
              <a:rPr lang="en-US" sz="4000" b="1" dirty="0" smtClean="0"/>
              <a:t>In order to write a good summary of a story, what are some things that you MUST include? Come up with a list of 3-5 things and </a:t>
            </a:r>
          </a:p>
          <a:p>
            <a:pPr marL="0" indent="0" algn="ctr">
              <a:buNone/>
            </a:pPr>
            <a:r>
              <a:rPr lang="en-US" sz="4000" b="1" dirty="0" smtClean="0"/>
              <a:t>BE PREPARED TO SHARE.</a:t>
            </a:r>
          </a:p>
        </p:txBody>
      </p:sp>
      <p:sp>
        <p:nvSpPr>
          <p:cNvPr id="2" name="TextBox 1"/>
          <p:cNvSpPr txBox="1"/>
          <p:nvPr/>
        </p:nvSpPr>
        <p:spPr>
          <a:xfrm>
            <a:off x="9366738" y="378041"/>
            <a:ext cx="1758462" cy="369332"/>
          </a:xfrm>
          <a:prstGeom prst="rect">
            <a:avLst/>
          </a:prstGeom>
          <a:noFill/>
        </p:spPr>
        <p:txBody>
          <a:bodyPr wrap="square" rtlCol="0">
            <a:spAutoFit/>
          </a:bodyPr>
          <a:lstStyle/>
          <a:p>
            <a:pPr algn="ctr"/>
            <a:r>
              <a:rPr lang="en-US" b="1" dirty="0" smtClean="0"/>
              <a:t>9/8/15</a:t>
            </a:r>
            <a:endParaRPr lang="en-US" b="1" dirty="0"/>
          </a:p>
        </p:txBody>
      </p:sp>
    </p:spTree>
    <p:extLst>
      <p:ext uri="{BB962C8B-B14F-4D97-AF65-F5344CB8AC3E}">
        <p14:creationId xmlns:p14="http://schemas.microsoft.com/office/powerpoint/2010/main" val="332180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1393"/>
          </a:xfrm>
        </p:spPr>
        <p:txBody>
          <a:bodyPr/>
          <a:lstStyle/>
          <a:p>
            <a:pPr algn="ctr"/>
            <a:r>
              <a:rPr lang="en-US" b="1" dirty="0" smtClean="0">
                <a:latin typeface="+mn-lt"/>
              </a:rPr>
              <a:t>Independent Work</a:t>
            </a:r>
            <a:endParaRPr lang="en-US" b="1" dirty="0">
              <a:latin typeface="+mn-lt"/>
            </a:endParaRPr>
          </a:p>
        </p:txBody>
      </p:sp>
      <p:sp>
        <p:nvSpPr>
          <p:cNvPr id="3" name="Content Placeholder 2"/>
          <p:cNvSpPr>
            <a:spLocks noGrp="1"/>
          </p:cNvSpPr>
          <p:nvPr>
            <p:ph idx="1"/>
          </p:nvPr>
        </p:nvSpPr>
        <p:spPr>
          <a:xfrm>
            <a:off x="838200" y="1236518"/>
            <a:ext cx="10515600" cy="4940445"/>
          </a:xfrm>
        </p:spPr>
        <p:txBody>
          <a:bodyPr>
            <a:normAutofit/>
          </a:bodyPr>
          <a:lstStyle/>
          <a:p>
            <a:r>
              <a:rPr lang="en-US" sz="3200" b="1" dirty="0" smtClean="0"/>
              <a:t>You will be writing a one paragraph summary of the story, “The Love Letter” by Jack Finney.</a:t>
            </a:r>
          </a:p>
          <a:p>
            <a:pPr marL="0" indent="0">
              <a:buNone/>
            </a:pPr>
            <a:endParaRPr lang="en-US" sz="1200" b="1" dirty="0" smtClean="0"/>
          </a:p>
          <a:p>
            <a:r>
              <a:rPr lang="en-US" sz="3200" b="1" dirty="0" smtClean="0"/>
              <a:t>To do this, you will be using the </a:t>
            </a:r>
            <a:r>
              <a:rPr lang="en-US" sz="3200" b="1" dirty="0" smtClean="0">
                <a:hlinkClick r:id="rId2"/>
              </a:rPr>
              <a:t>Summary Writing Worksheet</a:t>
            </a:r>
            <a:r>
              <a:rPr lang="en-US" sz="3200" b="1" dirty="0" smtClean="0"/>
              <a:t> (see assignments in Google Classroom).</a:t>
            </a:r>
          </a:p>
          <a:p>
            <a:pPr marL="0" indent="0">
              <a:buNone/>
            </a:pPr>
            <a:endParaRPr lang="en-US" sz="1200" b="1" dirty="0" smtClean="0"/>
          </a:p>
          <a:p>
            <a:r>
              <a:rPr lang="en-US" sz="3200" b="1" dirty="0" smtClean="0"/>
              <a:t>Follow the instructions for each sentence and then rewrite your sentences in the space given.</a:t>
            </a:r>
          </a:p>
          <a:p>
            <a:pPr marL="0" indent="0">
              <a:buNone/>
            </a:pPr>
            <a:endParaRPr lang="en-US" sz="1200" b="1" dirty="0"/>
          </a:p>
          <a:p>
            <a:r>
              <a:rPr lang="en-US" sz="3200" b="1" dirty="0" smtClean="0"/>
              <a:t>Your summary paragraphs will be due by the end of class on Thursday.</a:t>
            </a:r>
            <a:endParaRPr lang="en-US" sz="3200" b="1" dirty="0"/>
          </a:p>
        </p:txBody>
      </p:sp>
    </p:spTree>
    <p:extLst>
      <p:ext uri="{BB962C8B-B14F-4D97-AF65-F5344CB8AC3E}">
        <p14:creationId xmlns:p14="http://schemas.microsoft.com/office/powerpoint/2010/main" val="46790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352"/>
            <a:ext cx="10515600" cy="871393"/>
          </a:xfrm>
        </p:spPr>
        <p:txBody>
          <a:bodyPr/>
          <a:lstStyle/>
          <a:p>
            <a:pPr algn="ctr"/>
            <a:r>
              <a:rPr lang="en-US" b="1" dirty="0" smtClean="0">
                <a:latin typeface="+mn-lt"/>
              </a:rPr>
              <a:t>Exit Ticket</a:t>
            </a:r>
            <a:endParaRPr lang="en-US" b="1" dirty="0">
              <a:latin typeface="+mn-lt"/>
            </a:endParaRPr>
          </a:p>
        </p:txBody>
      </p:sp>
      <p:sp>
        <p:nvSpPr>
          <p:cNvPr id="3" name="Content Placeholder 2"/>
          <p:cNvSpPr>
            <a:spLocks noGrp="1"/>
          </p:cNvSpPr>
          <p:nvPr>
            <p:ph idx="1"/>
          </p:nvPr>
        </p:nvSpPr>
        <p:spPr>
          <a:xfrm>
            <a:off x="838200" y="976746"/>
            <a:ext cx="10515600" cy="5559136"/>
          </a:xfrm>
        </p:spPr>
        <p:txBody>
          <a:bodyPr/>
          <a:lstStyle/>
          <a:p>
            <a:pPr marL="0" indent="0" algn="ctr">
              <a:buNone/>
            </a:pPr>
            <a:r>
              <a:rPr lang="en-US" b="1" dirty="0" smtClean="0"/>
              <a:t>In your Exit Ticket Chart for TUESDAY, answer the following:</a:t>
            </a:r>
          </a:p>
          <a:p>
            <a:pPr marL="0" indent="0" algn="ctr">
              <a:buNone/>
            </a:pPr>
            <a:endParaRPr lang="en-US" b="1" dirty="0"/>
          </a:p>
          <a:p>
            <a:pPr marL="0" indent="0" algn="ctr">
              <a:buNone/>
            </a:pPr>
            <a:r>
              <a:rPr lang="en-US" sz="3200" b="1" dirty="0" smtClean="0"/>
              <a:t>Summary writing can be difficult for some people. It can be hard to decide what information, and how much information, to include.</a:t>
            </a:r>
          </a:p>
          <a:p>
            <a:pPr marL="0" indent="0" algn="ctr">
              <a:buNone/>
            </a:pPr>
            <a:endParaRPr lang="en-US" sz="1200" b="1" dirty="0"/>
          </a:p>
          <a:p>
            <a:pPr marL="0" indent="0" algn="ctr">
              <a:buNone/>
            </a:pPr>
            <a:r>
              <a:rPr lang="en-US" sz="3200" b="1" dirty="0" smtClean="0"/>
              <a:t>Do you think today’s lesson and exercise helped you to understand how to write a summary of a story? What was the most helpful part? Why?</a:t>
            </a:r>
            <a:endParaRPr lang="en-US" sz="3200" b="1" dirty="0"/>
          </a:p>
        </p:txBody>
      </p:sp>
    </p:spTree>
    <p:extLst>
      <p:ext uri="{BB962C8B-B14F-4D97-AF65-F5344CB8AC3E}">
        <p14:creationId xmlns:p14="http://schemas.microsoft.com/office/powerpoint/2010/main" val="1739504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3665"/>
            <a:ext cx="10515600" cy="995045"/>
          </a:xfrm>
        </p:spPr>
        <p:txBody>
          <a:bodyPr/>
          <a:lstStyle/>
          <a:p>
            <a:pPr algn="ctr"/>
            <a:r>
              <a:rPr lang="en-US" b="1" dirty="0" smtClean="0">
                <a:latin typeface="+mn-lt"/>
              </a:rPr>
              <a:t>Start-Up - Discussion</a:t>
            </a:r>
            <a:endParaRPr lang="en-US" b="1" dirty="0">
              <a:latin typeface="+mn-lt"/>
            </a:endParaRPr>
          </a:p>
        </p:txBody>
      </p:sp>
      <p:sp>
        <p:nvSpPr>
          <p:cNvPr id="5" name="Content Placeholder 4"/>
          <p:cNvSpPr>
            <a:spLocks noGrp="1"/>
          </p:cNvSpPr>
          <p:nvPr>
            <p:ph idx="1"/>
          </p:nvPr>
        </p:nvSpPr>
        <p:spPr>
          <a:xfrm>
            <a:off x="838200" y="1108710"/>
            <a:ext cx="10515600" cy="5566410"/>
          </a:xfrm>
        </p:spPr>
        <p:txBody>
          <a:bodyPr>
            <a:normAutofit lnSpcReduction="10000"/>
          </a:bodyPr>
          <a:lstStyle/>
          <a:p>
            <a:pPr marL="0" indent="0" algn="ctr">
              <a:buNone/>
            </a:pPr>
            <a:r>
              <a:rPr lang="en-US" sz="3200" b="1" dirty="0" smtClean="0"/>
              <a:t>With your </a:t>
            </a:r>
            <a:r>
              <a:rPr lang="en-US" sz="3200" b="1" dirty="0" smtClean="0"/>
              <a:t>HORIZONTAL </a:t>
            </a:r>
            <a:r>
              <a:rPr lang="en-US" sz="3200" b="1" dirty="0" smtClean="0"/>
              <a:t>partner, discuss the following question:</a:t>
            </a:r>
          </a:p>
          <a:p>
            <a:pPr marL="0" indent="0" algn="ctr">
              <a:buNone/>
            </a:pPr>
            <a:endParaRPr lang="en-US" sz="3200" b="1" dirty="0"/>
          </a:p>
          <a:p>
            <a:pPr marL="0" indent="0" algn="ctr">
              <a:buNone/>
            </a:pPr>
            <a:r>
              <a:rPr lang="en-US" sz="4000" b="1" dirty="0" smtClean="0"/>
              <a:t>Think about the story, “The Love Letter.” Do you think the conflict in the story is internal or external? What would you say is the climax of the story? Give evidence from the story to support your answer.</a:t>
            </a:r>
          </a:p>
          <a:p>
            <a:pPr marL="0" indent="0" algn="ctr">
              <a:buNone/>
            </a:pPr>
            <a:endParaRPr lang="en-US" sz="4000" b="1" dirty="0" smtClean="0"/>
          </a:p>
          <a:p>
            <a:pPr marL="0" indent="0" algn="ctr">
              <a:buNone/>
            </a:pPr>
            <a:r>
              <a:rPr lang="en-US" sz="4000" b="1" dirty="0" smtClean="0"/>
              <a:t>BE PREPARED TO SHARE.</a:t>
            </a:r>
          </a:p>
        </p:txBody>
      </p:sp>
      <p:sp>
        <p:nvSpPr>
          <p:cNvPr id="2" name="TextBox 1"/>
          <p:cNvSpPr txBox="1"/>
          <p:nvPr/>
        </p:nvSpPr>
        <p:spPr>
          <a:xfrm>
            <a:off x="9366738" y="378041"/>
            <a:ext cx="1758462" cy="369332"/>
          </a:xfrm>
          <a:prstGeom prst="rect">
            <a:avLst/>
          </a:prstGeom>
          <a:noFill/>
        </p:spPr>
        <p:txBody>
          <a:bodyPr wrap="square" rtlCol="0">
            <a:spAutoFit/>
          </a:bodyPr>
          <a:lstStyle/>
          <a:p>
            <a:pPr algn="ctr"/>
            <a:r>
              <a:rPr lang="en-US" b="1" dirty="0" smtClean="0"/>
              <a:t>9/10/15</a:t>
            </a:r>
            <a:endParaRPr lang="en-US" b="1" dirty="0"/>
          </a:p>
        </p:txBody>
      </p:sp>
    </p:spTree>
    <p:extLst>
      <p:ext uri="{BB962C8B-B14F-4D97-AF65-F5344CB8AC3E}">
        <p14:creationId xmlns:p14="http://schemas.microsoft.com/office/powerpoint/2010/main" val="50328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3665"/>
            <a:ext cx="10515600" cy="995045"/>
          </a:xfrm>
        </p:spPr>
        <p:txBody>
          <a:bodyPr/>
          <a:lstStyle/>
          <a:p>
            <a:pPr algn="ctr"/>
            <a:r>
              <a:rPr lang="en-US" b="1" dirty="0" smtClean="0">
                <a:latin typeface="+mn-lt"/>
              </a:rPr>
              <a:t>Start-Up - </a:t>
            </a:r>
            <a:r>
              <a:rPr lang="en-US" b="1" dirty="0" smtClean="0">
                <a:latin typeface="+mn-lt"/>
              </a:rPr>
              <a:t>Writing</a:t>
            </a:r>
            <a:endParaRPr lang="en-US" b="1" dirty="0">
              <a:latin typeface="+mn-lt"/>
            </a:endParaRPr>
          </a:p>
        </p:txBody>
      </p:sp>
      <p:sp>
        <p:nvSpPr>
          <p:cNvPr id="5" name="Content Placeholder 4"/>
          <p:cNvSpPr>
            <a:spLocks noGrp="1"/>
          </p:cNvSpPr>
          <p:nvPr>
            <p:ph idx="1"/>
          </p:nvPr>
        </p:nvSpPr>
        <p:spPr>
          <a:xfrm>
            <a:off x="838200" y="1108710"/>
            <a:ext cx="10515600" cy="5566410"/>
          </a:xfrm>
        </p:spPr>
        <p:txBody>
          <a:bodyPr>
            <a:normAutofit/>
          </a:bodyPr>
          <a:lstStyle/>
          <a:p>
            <a:pPr marL="0" indent="0" algn="ctr">
              <a:buNone/>
            </a:pPr>
            <a:r>
              <a:rPr lang="en-US" sz="3200" b="1" dirty="0" smtClean="0"/>
              <a:t>Now go to your Start-Up Chart and write about it:</a:t>
            </a:r>
            <a:endParaRPr lang="en-US" sz="3200" b="1" dirty="0" smtClean="0"/>
          </a:p>
          <a:p>
            <a:pPr marL="0" indent="0" algn="ctr">
              <a:buNone/>
            </a:pPr>
            <a:endParaRPr lang="en-US" sz="1200" b="1" dirty="0"/>
          </a:p>
          <a:p>
            <a:pPr marL="0" indent="0" algn="ctr">
              <a:buNone/>
            </a:pPr>
            <a:r>
              <a:rPr lang="en-US" sz="4000" b="1" dirty="0" smtClean="0"/>
              <a:t>Think about the story, “The Love Letter.” </a:t>
            </a:r>
          </a:p>
          <a:p>
            <a:pPr marL="0" indent="0" algn="ctr">
              <a:buNone/>
            </a:pPr>
            <a:endParaRPr lang="en-US" sz="1200" b="1" dirty="0"/>
          </a:p>
          <a:p>
            <a:pPr marL="0" indent="0" algn="ctr">
              <a:buNone/>
            </a:pPr>
            <a:r>
              <a:rPr lang="en-US" sz="4000" b="1" dirty="0">
                <a:solidFill>
                  <a:prstClr val="black"/>
                </a:solidFill>
              </a:rPr>
              <a:t>Do you think the conflict in the story is internal or external? </a:t>
            </a:r>
            <a:r>
              <a:rPr lang="en-US" sz="4000" b="1" dirty="0" smtClean="0"/>
              <a:t>What </a:t>
            </a:r>
            <a:r>
              <a:rPr lang="en-US" sz="4000" b="1" dirty="0"/>
              <a:t>would you say is the climax of the story? Give evidence from the story to support your answer.</a:t>
            </a:r>
          </a:p>
          <a:p>
            <a:pPr marL="0" indent="0" algn="ctr">
              <a:buNone/>
            </a:pPr>
            <a:endParaRPr lang="en-US" sz="4000" b="1" dirty="0" smtClean="0"/>
          </a:p>
        </p:txBody>
      </p:sp>
      <p:sp>
        <p:nvSpPr>
          <p:cNvPr id="2" name="TextBox 1"/>
          <p:cNvSpPr txBox="1"/>
          <p:nvPr/>
        </p:nvSpPr>
        <p:spPr>
          <a:xfrm>
            <a:off x="9366738" y="378041"/>
            <a:ext cx="1758462" cy="369332"/>
          </a:xfrm>
          <a:prstGeom prst="rect">
            <a:avLst/>
          </a:prstGeom>
          <a:noFill/>
        </p:spPr>
        <p:txBody>
          <a:bodyPr wrap="square" rtlCol="0">
            <a:spAutoFit/>
          </a:bodyPr>
          <a:lstStyle/>
          <a:p>
            <a:pPr algn="ctr"/>
            <a:r>
              <a:rPr lang="en-US" b="1" dirty="0" smtClean="0"/>
              <a:t>9/10/15</a:t>
            </a:r>
            <a:endParaRPr lang="en-US" b="1" dirty="0"/>
          </a:p>
        </p:txBody>
      </p:sp>
    </p:spTree>
    <p:extLst>
      <p:ext uri="{BB962C8B-B14F-4D97-AF65-F5344CB8AC3E}">
        <p14:creationId xmlns:p14="http://schemas.microsoft.com/office/powerpoint/2010/main" val="387003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0967"/>
          </a:xfrm>
        </p:spPr>
        <p:txBody>
          <a:bodyPr/>
          <a:lstStyle/>
          <a:p>
            <a:pPr algn="ctr"/>
            <a:r>
              <a:rPr lang="en-US" b="1" dirty="0" smtClean="0">
                <a:latin typeface="+mn-lt"/>
              </a:rPr>
              <a:t>Today’s Objective</a:t>
            </a:r>
            <a:endParaRPr lang="en-US" b="1" dirty="0">
              <a:latin typeface="+mn-lt"/>
            </a:endParaRPr>
          </a:p>
        </p:txBody>
      </p:sp>
      <p:sp>
        <p:nvSpPr>
          <p:cNvPr id="3" name="Content Placeholder 2"/>
          <p:cNvSpPr>
            <a:spLocks noGrp="1"/>
          </p:cNvSpPr>
          <p:nvPr>
            <p:ph idx="1"/>
          </p:nvPr>
        </p:nvSpPr>
        <p:spPr>
          <a:xfrm>
            <a:off x="838200" y="1148862"/>
            <a:ext cx="10515600" cy="5498123"/>
          </a:xfrm>
        </p:spPr>
        <p:txBody>
          <a:bodyPr/>
          <a:lstStyle/>
          <a:p>
            <a:pPr marL="0" indent="0" algn="ctr">
              <a:buNone/>
            </a:pPr>
            <a:r>
              <a:rPr lang="en-US" b="1" dirty="0" smtClean="0"/>
              <a:t>By the end of the period, students will be able to:</a:t>
            </a:r>
          </a:p>
          <a:p>
            <a:pPr marL="0" indent="0" algn="ctr">
              <a:buNone/>
            </a:pPr>
            <a:endParaRPr lang="en-US" b="1" dirty="0"/>
          </a:p>
          <a:p>
            <a:pPr marL="0" indent="0" algn="ctr">
              <a:buNone/>
            </a:pPr>
            <a:r>
              <a:rPr lang="en-US" sz="4000" b="1" dirty="0" smtClean="0"/>
              <a:t>Identify and give examples of the academic vocabulary related to the “Elements of a Narrative.” Students will be prepared to write </a:t>
            </a:r>
            <a:r>
              <a:rPr lang="en-US" sz="4000" b="1" dirty="0" smtClean="0"/>
              <a:t>a one-paragraph summary of a short story, using the “Elements of a Narrative” as a guide.</a:t>
            </a:r>
          </a:p>
          <a:p>
            <a:pPr marL="0" indent="0" algn="ctr">
              <a:buNone/>
            </a:pPr>
            <a:endParaRPr lang="en-US" sz="4000" b="1" dirty="0" smtClean="0"/>
          </a:p>
          <a:p>
            <a:pPr marL="0" indent="0" algn="ctr">
              <a:buNone/>
            </a:pPr>
            <a:r>
              <a:rPr lang="en-US" b="1" dirty="0"/>
              <a:t>CCSS.ELA-LITERACY.W.11-12.4 </a:t>
            </a:r>
            <a:r>
              <a:rPr lang="en-US" b="1" dirty="0" smtClean="0"/>
              <a:t>           CCSS.ELA-LITERACY.W.11-12.5</a:t>
            </a:r>
            <a:endParaRPr lang="en-US" b="1" dirty="0"/>
          </a:p>
          <a:p>
            <a:pPr marL="0" indent="0" algn="ctr">
              <a:buNone/>
            </a:pPr>
            <a:endParaRPr lang="en-US" sz="3200" b="1" dirty="0" smtClean="0"/>
          </a:p>
          <a:p>
            <a:pPr marL="0" indent="0" algn="ctr">
              <a:buNone/>
            </a:pPr>
            <a:endParaRPr lang="en-US" sz="3200" b="1" dirty="0" smtClean="0"/>
          </a:p>
          <a:p>
            <a:pPr marL="0" indent="0" algn="ctr">
              <a:buNone/>
            </a:pPr>
            <a:endParaRPr lang="en-US" b="1" dirty="0"/>
          </a:p>
          <a:p>
            <a:pPr marL="0" indent="0" algn="ctr">
              <a:buNone/>
            </a:pPr>
            <a:endParaRPr lang="en-US" sz="3200" b="1" dirty="0"/>
          </a:p>
        </p:txBody>
      </p:sp>
    </p:spTree>
    <p:extLst>
      <p:ext uri="{BB962C8B-B14F-4D97-AF65-F5344CB8AC3E}">
        <p14:creationId xmlns:p14="http://schemas.microsoft.com/office/powerpoint/2010/main" val="829457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6535"/>
            <a:ext cx="10515600" cy="892175"/>
          </a:xfrm>
        </p:spPr>
        <p:txBody>
          <a:bodyPr/>
          <a:lstStyle/>
          <a:p>
            <a:pPr algn="ctr"/>
            <a:r>
              <a:rPr lang="en-US" b="1" dirty="0" smtClean="0">
                <a:latin typeface="+mn-lt"/>
              </a:rPr>
              <a:t>Summarizing a Story</a:t>
            </a:r>
            <a:endParaRPr lang="en-US" b="1" dirty="0">
              <a:latin typeface="+mn-lt"/>
            </a:endParaRPr>
          </a:p>
        </p:txBody>
      </p:sp>
      <p:sp>
        <p:nvSpPr>
          <p:cNvPr id="3" name="Content Placeholder 2"/>
          <p:cNvSpPr>
            <a:spLocks noGrp="1"/>
          </p:cNvSpPr>
          <p:nvPr>
            <p:ph idx="1"/>
          </p:nvPr>
        </p:nvSpPr>
        <p:spPr>
          <a:xfrm>
            <a:off x="838200" y="1108710"/>
            <a:ext cx="10515600" cy="5068253"/>
          </a:xfrm>
        </p:spPr>
        <p:txBody>
          <a:bodyPr>
            <a:normAutofit/>
          </a:bodyPr>
          <a:lstStyle/>
          <a:p>
            <a:r>
              <a:rPr lang="en-US" sz="4800" b="1" dirty="0" smtClean="0"/>
              <a:t>Today </a:t>
            </a:r>
            <a:r>
              <a:rPr lang="en-US" sz="4800" b="1" dirty="0" smtClean="0"/>
              <a:t>you</a:t>
            </a:r>
            <a:r>
              <a:rPr lang="en-US" sz="4800" b="1" dirty="0" smtClean="0"/>
              <a:t> </a:t>
            </a:r>
            <a:r>
              <a:rPr lang="en-US" sz="4800" b="1" dirty="0" smtClean="0"/>
              <a:t>will </a:t>
            </a:r>
            <a:r>
              <a:rPr lang="en-US" sz="4800" b="1" dirty="0" smtClean="0"/>
              <a:t>be writing </a:t>
            </a:r>
            <a:r>
              <a:rPr lang="en-US" sz="4800" b="1" dirty="0" smtClean="0"/>
              <a:t>a summary of </a:t>
            </a:r>
            <a:r>
              <a:rPr lang="en-US" sz="4800" b="1" dirty="0" smtClean="0"/>
              <a:t>“The Love Letter” by Jack Finney.</a:t>
            </a:r>
            <a:endParaRPr lang="en-US" sz="4800" b="1" dirty="0" smtClean="0"/>
          </a:p>
          <a:p>
            <a:r>
              <a:rPr lang="en-US" sz="4800" b="1" dirty="0" smtClean="0"/>
              <a:t>You </a:t>
            </a:r>
            <a:r>
              <a:rPr lang="en-US" sz="4800" b="1" dirty="0" smtClean="0"/>
              <a:t>will </a:t>
            </a:r>
            <a:r>
              <a:rPr lang="en-US" sz="4800" b="1" dirty="0" smtClean="0"/>
              <a:t>use some </a:t>
            </a:r>
            <a:r>
              <a:rPr lang="en-US" sz="4800" b="1" dirty="0" smtClean="0"/>
              <a:t>of our Elements of a Narrative to gather important information from the story.</a:t>
            </a:r>
          </a:p>
          <a:p>
            <a:r>
              <a:rPr lang="en-US" sz="4800" b="1" dirty="0" smtClean="0"/>
              <a:t>In summary writing, </a:t>
            </a:r>
            <a:r>
              <a:rPr lang="en-US" sz="4800" b="1" dirty="0" smtClean="0"/>
              <a:t>you </a:t>
            </a:r>
            <a:r>
              <a:rPr lang="en-US" sz="4800" b="1" dirty="0" smtClean="0"/>
              <a:t>will write a sentence for each of these key terms.</a:t>
            </a:r>
          </a:p>
        </p:txBody>
      </p:sp>
    </p:spTree>
    <p:extLst>
      <p:ext uri="{BB962C8B-B14F-4D97-AF65-F5344CB8AC3E}">
        <p14:creationId xmlns:p14="http://schemas.microsoft.com/office/powerpoint/2010/main" val="149915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6535"/>
            <a:ext cx="10515600" cy="892175"/>
          </a:xfrm>
        </p:spPr>
        <p:txBody>
          <a:bodyPr/>
          <a:lstStyle/>
          <a:p>
            <a:pPr algn="ctr"/>
            <a:r>
              <a:rPr lang="en-US" b="1" dirty="0" smtClean="0">
                <a:latin typeface="+mn-lt"/>
              </a:rPr>
              <a:t>Summarizing a Story</a:t>
            </a:r>
            <a:endParaRPr lang="en-US" b="1" dirty="0">
              <a:latin typeface="+mn-lt"/>
            </a:endParaRPr>
          </a:p>
        </p:txBody>
      </p:sp>
      <p:sp>
        <p:nvSpPr>
          <p:cNvPr id="3" name="Content Placeholder 2"/>
          <p:cNvSpPr>
            <a:spLocks noGrp="1"/>
          </p:cNvSpPr>
          <p:nvPr>
            <p:ph idx="1"/>
          </p:nvPr>
        </p:nvSpPr>
        <p:spPr>
          <a:xfrm>
            <a:off x="838200" y="1108710"/>
            <a:ext cx="10515600" cy="5068253"/>
          </a:xfrm>
        </p:spPr>
        <p:txBody>
          <a:bodyPr>
            <a:normAutofit fontScale="85000" lnSpcReduction="20000"/>
          </a:bodyPr>
          <a:lstStyle/>
          <a:p>
            <a:pPr marL="914400" indent="-914400">
              <a:buFont typeface="+mj-lt"/>
              <a:buAutoNum type="arabicPeriod"/>
            </a:pPr>
            <a:r>
              <a:rPr lang="en-US" sz="4800" b="1" u="sng" dirty="0" smtClean="0"/>
              <a:t>Exposition - </a:t>
            </a:r>
            <a:r>
              <a:rPr lang="en-US" sz="4800" b="1" dirty="0" smtClean="0"/>
              <a:t>Introduces </a:t>
            </a:r>
            <a:r>
              <a:rPr lang="en-US" sz="4800" b="1" dirty="0"/>
              <a:t>the characters and </a:t>
            </a:r>
            <a:r>
              <a:rPr lang="en-US" sz="4800" b="1" dirty="0" smtClean="0"/>
              <a:t>setting</a:t>
            </a:r>
          </a:p>
          <a:p>
            <a:pPr marL="914400" indent="-914400">
              <a:buFont typeface="+mj-lt"/>
              <a:buAutoNum type="arabicPeriod"/>
            </a:pPr>
            <a:r>
              <a:rPr lang="en-US" sz="4800" b="1" u="sng" dirty="0" smtClean="0"/>
              <a:t>Conflict - </a:t>
            </a:r>
            <a:r>
              <a:rPr lang="en-US" sz="4800" b="1" dirty="0" smtClean="0"/>
              <a:t>The </a:t>
            </a:r>
            <a:r>
              <a:rPr lang="en-US" sz="4800" b="1" dirty="0"/>
              <a:t>problem or struggle that drives the story's plot</a:t>
            </a:r>
            <a:r>
              <a:rPr lang="en-US" sz="4800" b="1" dirty="0" smtClean="0"/>
              <a:t>.</a:t>
            </a:r>
          </a:p>
          <a:p>
            <a:pPr marL="914400" indent="-914400">
              <a:buFont typeface="+mj-lt"/>
              <a:buAutoNum type="arabicPeriod"/>
            </a:pPr>
            <a:r>
              <a:rPr lang="en-US" sz="4800" b="1" u="sng" dirty="0" smtClean="0"/>
              <a:t>Climax - </a:t>
            </a:r>
            <a:r>
              <a:rPr lang="en-US" sz="4800" b="1" dirty="0" smtClean="0"/>
              <a:t>The </a:t>
            </a:r>
            <a:r>
              <a:rPr lang="en-US" sz="4800" b="1" dirty="0"/>
              <a:t>turning point, or the most important event</a:t>
            </a:r>
            <a:r>
              <a:rPr lang="en-US" sz="4800" b="1" dirty="0" smtClean="0"/>
              <a:t>.</a:t>
            </a:r>
          </a:p>
          <a:p>
            <a:pPr marL="914400" indent="-914400">
              <a:buFont typeface="+mj-lt"/>
              <a:buAutoNum type="arabicPeriod"/>
            </a:pPr>
            <a:r>
              <a:rPr lang="en-US" sz="4800" b="1" u="sng" dirty="0" smtClean="0"/>
              <a:t>Resolution - </a:t>
            </a:r>
            <a:r>
              <a:rPr lang="en-US" sz="4800" b="1" dirty="0" smtClean="0"/>
              <a:t>The </a:t>
            </a:r>
            <a:r>
              <a:rPr lang="en-US" sz="4800" b="1" dirty="0"/>
              <a:t>story ends and the problem is solved</a:t>
            </a:r>
            <a:r>
              <a:rPr lang="en-US" sz="4800" b="1" dirty="0" smtClean="0"/>
              <a:t>.</a:t>
            </a:r>
          </a:p>
          <a:p>
            <a:pPr marL="914400" indent="-914400">
              <a:buFont typeface="+mj-lt"/>
              <a:buAutoNum type="arabicPeriod"/>
            </a:pPr>
            <a:r>
              <a:rPr lang="en-US" sz="4800" b="1" u="sng" dirty="0" smtClean="0"/>
              <a:t>Theme - </a:t>
            </a:r>
            <a:r>
              <a:rPr lang="en-US" sz="4800" b="1" dirty="0" smtClean="0"/>
              <a:t>The </a:t>
            </a:r>
            <a:r>
              <a:rPr lang="en-US" sz="4800" b="1" dirty="0"/>
              <a:t>main idea in a story or the lesson to be learned</a:t>
            </a:r>
          </a:p>
          <a:p>
            <a:pPr marL="0" indent="0">
              <a:buNone/>
            </a:pPr>
            <a:endParaRPr lang="en-US" sz="4800" b="1" dirty="0"/>
          </a:p>
          <a:p>
            <a:pPr marL="0" indent="0">
              <a:buNone/>
            </a:pPr>
            <a:endParaRPr lang="en-US" sz="4800" b="1" dirty="0"/>
          </a:p>
          <a:p>
            <a:pPr marL="0" indent="0">
              <a:buNone/>
            </a:pPr>
            <a:endParaRPr lang="en-US" sz="4800" b="1" dirty="0"/>
          </a:p>
          <a:p>
            <a:pPr marL="0" indent="0">
              <a:buNone/>
            </a:pPr>
            <a:endParaRPr lang="en-US" sz="4800" b="1" dirty="0"/>
          </a:p>
          <a:p>
            <a:pPr marL="0" indent="0">
              <a:buNone/>
            </a:pPr>
            <a:endParaRPr lang="en-US" sz="4800" b="1" dirty="0"/>
          </a:p>
        </p:txBody>
      </p:sp>
    </p:spTree>
    <p:extLst>
      <p:ext uri="{BB962C8B-B14F-4D97-AF65-F5344CB8AC3E}">
        <p14:creationId xmlns:p14="http://schemas.microsoft.com/office/powerpoint/2010/main" val="167448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0629"/>
          </a:xfrm>
        </p:spPr>
        <p:txBody>
          <a:bodyPr/>
          <a:lstStyle/>
          <a:p>
            <a:pPr algn="ctr"/>
            <a:r>
              <a:rPr lang="en-US" b="1" dirty="0" smtClean="0">
                <a:latin typeface="+mn-lt"/>
              </a:rPr>
              <a:t>Summarizing a Story</a:t>
            </a:r>
            <a:endParaRPr lang="en-US" b="1" dirty="0">
              <a:latin typeface="+mn-lt"/>
            </a:endParaRPr>
          </a:p>
        </p:txBody>
      </p:sp>
      <p:sp>
        <p:nvSpPr>
          <p:cNvPr id="3" name="Content Placeholder 2"/>
          <p:cNvSpPr>
            <a:spLocks noGrp="1"/>
          </p:cNvSpPr>
          <p:nvPr>
            <p:ph idx="1"/>
          </p:nvPr>
        </p:nvSpPr>
        <p:spPr/>
        <p:txBody>
          <a:bodyPr/>
          <a:lstStyle/>
          <a:p>
            <a:r>
              <a:rPr lang="en-US" sz="3200" b="1" dirty="0"/>
              <a:t>To do this, you will be using the </a:t>
            </a:r>
            <a:r>
              <a:rPr lang="en-US" sz="3200" b="1" dirty="0">
                <a:hlinkClick r:id="rId2"/>
              </a:rPr>
              <a:t>Summary Writing Worksheet</a:t>
            </a:r>
            <a:r>
              <a:rPr lang="en-US" sz="3200" b="1" dirty="0"/>
              <a:t> (see assignments in Google Classroom).</a:t>
            </a:r>
          </a:p>
          <a:p>
            <a:pPr marL="0" indent="0">
              <a:buNone/>
            </a:pPr>
            <a:endParaRPr lang="en-US" sz="3200" b="1" dirty="0"/>
          </a:p>
          <a:p>
            <a:r>
              <a:rPr lang="en-US" sz="3200" b="1" dirty="0"/>
              <a:t>Follow the instructions for each sentence and then rewrite your sentences in the space given.</a:t>
            </a:r>
          </a:p>
          <a:p>
            <a:pPr marL="0" indent="0">
              <a:buNone/>
            </a:pPr>
            <a:endParaRPr lang="en-US" sz="3200" b="1" dirty="0"/>
          </a:p>
          <a:p>
            <a:r>
              <a:rPr lang="en-US" sz="3200" b="1" dirty="0"/>
              <a:t>Your summary paragraphs will be due by the end of class </a:t>
            </a:r>
            <a:r>
              <a:rPr lang="en-US" sz="3200" b="1" dirty="0" smtClean="0"/>
              <a:t> today</a:t>
            </a:r>
            <a:r>
              <a:rPr lang="en-US" sz="3200" b="1" dirty="0"/>
              <a:t>.</a:t>
            </a:r>
          </a:p>
          <a:p>
            <a:endParaRPr lang="en-US" dirty="0"/>
          </a:p>
        </p:txBody>
      </p:sp>
    </p:spTree>
    <p:extLst>
      <p:ext uri="{BB962C8B-B14F-4D97-AF65-F5344CB8AC3E}">
        <p14:creationId xmlns:p14="http://schemas.microsoft.com/office/powerpoint/2010/main" val="50103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Exit Ticket</a:t>
            </a:r>
            <a:endParaRPr lang="en-US" b="1" dirty="0">
              <a:latin typeface="+mn-lt"/>
            </a:endParaRPr>
          </a:p>
        </p:txBody>
      </p:sp>
      <p:sp>
        <p:nvSpPr>
          <p:cNvPr id="3" name="Content Placeholder 2"/>
          <p:cNvSpPr>
            <a:spLocks noGrp="1"/>
          </p:cNvSpPr>
          <p:nvPr>
            <p:ph idx="1"/>
          </p:nvPr>
        </p:nvSpPr>
        <p:spPr/>
        <p:txBody>
          <a:bodyPr>
            <a:normAutofit/>
          </a:bodyPr>
          <a:lstStyle/>
          <a:p>
            <a:pPr marL="0" indent="0" algn="ctr">
              <a:buNone/>
            </a:pPr>
            <a:r>
              <a:rPr lang="en-US" sz="5400" b="1" dirty="0" smtClean="0"/>
              <a:t>Your exit ticket today is a completed, turned in, one paragraph summary of the story.</a:t>
            </a:r>
            <a:endParaRPr lang="en-US" sz="5400" b="1" dirty="0"/>
          </a:p>
        </p:txBody>
      </p:sp>
    </p:spTree>
    <p:extLst>
      <p:ext uri="{BB962C8B-B14F-4D97-AF65-F5344CB8AC3E}">
        <p14:creationId xmlns:p14="http://schemas.microsoft.com/office/powerpoint/2010/main" val="2964609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3665"/>
            <a:ext cx="10515600" cy="995045"/>
          </a:xfrm>
        </p:spPr>
        <p:txBody>
          <a:bodyPr/>
          <a:lstStyle/>
          <a:p>
            <a:pPr algn="ctr"/>
            <a:r>
              <a:rPr lang="en-US" b="1" dirty="0" smtClean="0">
                <a:latin typeface="+mn-lt"/>
              </a:rPr>
              <a:t>Start-Up - Writing</a:t>
            </a:r>
            <a:endParaRPr lang="en-US" b="1" dirty="0">
              <a:latin typeface="+mn-lt"/>
            </a:endParaRPr>
          </a:p>
        </p:txBody>
      </p:sp>
      <p:sp>
        <p:nvSpPr>
          <p:cNvPr id="5" name="Content Placeholder 4"/>
          <p:cNvSpPr>
            <a:spLocks noGrp="1"/>
          </p:cNvSpPr>
          <p:nvPr>
            <p:ph idx="1"/>
          </p:nvPr>
        </p:nvSpPr>
        <p:spPr>
          <a:xfrm>
            <a:off x="838200" y="1108710"/>
            <a:ext cx="10515600" cy="5566410"/>
          </a:xfrm>
        </p:spPr>
        <p:txBody>
          <a:bodyPr>
            <a:normAutofit/>
          </a:bodyPr>
          <a:lstStyle/>
          <a:p>
            <a:pPr marL="0" indent="0" algn="ctr">
              <a:buNone/>
            </a:pPr>
            <a:r>
              <a:rPr lang="en-US" b="1" dirty="0" smtClean="0"/>
              <a:t>Now, in your chart for TUESDAY, discuss the following question:</a:t>
            </a:r>
          </a:p>
          <a:p>
            <a:pPr marL="0" indent="0" algn="ctr">
              <a:buNone/>
            </a:pPr>
            <a:endParaRPr lang="en-US" sz="3200" b="1" dirty="0"/>
          </a:p>
          <a:p>
            <a:pPr marL="0" indent="0" algn="ctr">
              <a:buNone/>
            </a:pPr>
            <a:r>
              <a:rPr lang="en-US" sz="4000" b="1" dirty="0" smtClean="0"/>
              <a:t>In order to write a good summary of a story, there are some things that you MUST include. </a:t>
            </a:r>
            <a:endParaRPr lang="en-US" sz="4000" b="1" dirty="0"/>
          </a:p>
          <a:p>
            <a:pPr marL="0" indent="0" algn="ctr">
              <a:buNone/>
            </a:pPr>
            <a:endParaRPr lang="en-US" sz="1200" b="1" dirty="0" smtClean="0"/>
          </a:p>
          <a:p>
            <a:pPr marL="0" indent="0" algn="ctr">
              <a:buNone/>
            </a:pPr>
            <a:r>
              <a:rPr lang="en-US" sz="4000" b="1" dirty="0" smtClean="0"/>
              <a:t>Tell me 3-5 things that must be included in a good summary, and tell me WHY each one is important.</a:t>
            </a:r>
          </a:p>
        </p:txBody>
      </p:sp>
    </p:spTree>
    <p:extLst>
      <p:ext uri="{BB962C8B-B14F-4D97-AF65-F5344CB8AC3E}">
        <p14:creationId xmlns:p14="http://schemas.microsoft.com/office/powerpoint/2010/main" val="884644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0967"/>
          </a:xfrm>
        </p:spPr>
        <p:txBody>
          <a:bodyPr/>
          <a:lstStyle/>
          <a:p>
            <a:pPr algn="ctr"/>
            <a:r>
              <a:rPr lang="en-US" b="1" dirty="0" smtClean="0">
                <a:latin typeface="+mn-lt"/>
              </a:rPr>
              <a:t>Today’s Objective</a:t>
            </a:r>
            <a:endParaRPr lang="en-US" b="1" dirty="0">
              <a:latin typeface="+mn-lt"/>
            </a:endParaRPr>
          </a:p>
        </p:txBody>
      </p:sp>
      <p:sp>
        <p:nvSpPr>
          <p:cNvPr id="3" name="Content Placeholder 2"/>
          <p:cNvSpPr>
            <a:spLocks noGrp="1"/>
          </p:cNvSpPr>
          <p:nvPr>
            <p:ph idx="1"/>
          </p:nvPr>
        </p:nvSpPr>
        <p:spPr>
          <a:xfrm>
            <a:off x="838200" y="1148862"/>
            <a:ext cx="10515600" cy="5498123"/>
          </a:xfrm>
        </p:spPr>
        <p:txBody>
          <a:bodyPr/>
          <a:lstStyle/>
          <a:p>
            <a:pPr marL="0" indent="0" algn="ctr">
              <a:buNone/>
            </a:pPr>
            <a:r>
              <a:rPr lang="en-US" b="1" dirty="0" smtClean="0"/>
              <a:t>By the end of the period, students will be able to:</a:t>
            </a:r>
          </a:p>
          <a:p>
            <a:pPr marL="0" indent="0" algn="ctr">
              <a:buNone/>
            </a:pPr>
            <a:endParaRPr lang="en-US" b="1" dirty="0"/>
          </a:p>
          <a:p>
            <a:pPr marL="0" indent="0" algn="ctr">
              <a:buNone/>
            </a:pPr>
            <a:r>
              <a:rPr lang="en-US" sz="4000" b="1" dirty="0" smtClean="0"/>
              <a:t>Be able to identify and give examples of the academic vocabulary related to the “Elements of a Narrative.” Students will be prepared to write a one-paragraph summary of a short story, using the “Elements of a Narrative” as a guide.</a:t>
            </a:r>
          </a:p>
          <a:p>
            <a:pPr marL="0" indent="0" algn="ctr">
              <a:buNone/>
            </a:pPr>
            <a:endParaRPr lang="en-US" sz="4000" b="1" dirty="0" smtClean="0"/>
          </a:p>
          <a:p>
            <a:pPr marL="0" indent="0" algn="ctr">
              <a:buNone/>
            </a:pPr>
            <a:r>
              <a:rPr lang="en-US" b="1" dirty="0"/>
              <a:t>CCSS.ELA-LITERACY.W.11-12.4 </a:t>
            </a:r>
            <a:r>
              <a:rPr lang="en-US" b="1" dirty="0" smtClean="0"/>
              <a:t>           CCSS.ELA-LITERACY.W.11-12.5</a:t>
            </a:r>
            <a:endParaRPr lang="en-US" b="1" dirty="0"/>
          </a:p>
          <a:p>
            <a:pPr marL="0" indent="0" algn="ctr">
              <a:buNone/>
            </a:pPr>
            <a:endParaRPr lang="en-US" sz="3200" b="1" dirty="0" smtClean="0"/>
          </a:p>
          <a:p>
            <a:pPr marL="0" indent="0" algn="ctr">
              <a:buNone/>
            </a:pPr>
            <a:endParaRPr lang="en-US" sz="3200" b="1" dirty="0" smtClean="0"/>
          </a:p>
          <a:p>
            <a:pPr marL="0" indent="0" algn="ctr">
              <a:buNone/>
            </a:pPr>
            <a:endParaRPr lang="en-US" b="1" dirty="0"/>
          </a:p>
          <a:p>
            <a:pPr marL="0" indent="0" algn="ctr">
              <a:buNone/>
            </a:pPr>
            <a:endParaRPr lang="en-US" sz="3200" b="1" dirty="0"/>
          </a:p>
        </p:txBody>
      </p:sp>
    </p:spTree>
    <p:extLst>
      <p:ext uri="{BB962C8B-B14F-4D97-AF65-F5344CB8AC3E}">
        <p14:creationId xmlns:p14="http://schemas.microsoft.com/office/powerpoint/2010/main" val="1059845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6535"/>
            <a:ext cx="10515600" cy="892175"/>
          </a:xfrm>
        </p:spPr>
        <p:txBody>
          <a:bodyPr/>
          <a:lstStyle/>
          <a:p>
            <a:pPr algn="ctr"/>
            <a:r>
              <a:rPr lang="en-US" b="1" dirty="0" smtClean="0">
                <a:latin typeface="+mn-lt"/>
              </a:rPr>
              <a:t>Summarizing a Story</a:t>
            </a:r>
            <a:endParaRPr lang="en-US" b="1" dirty="0">
              <a:latin typeface="+mn-lt"/>
            </a:endParaRPr>
          </a:p>
        </p:txBody>
      </p:sp>
      <p:sp>
        <p:nvSpPr>
          <p:cNvPr id="3" name="Content Placeholder 2"/>
          <p:cNvSpPr>
            <a:spLocks noGrp="1"/>
          </p:cNvSpPr>
          <p:nvPr>
            <p:ph idx="1"/>
          </p:nvPr>
        </p:nvSpPr>
        <p:spPr>
          <a:xfrm>
            <a:off x="838200" y="1108710"/>
            <a:ext cx="10515600" cy="5068253"/>
          </a:xfrm>
        </p:spPr>
        <p:txBody>
          <a:bodyPr>
            <a:normAutofit/>
          </a:bodyPr>
          <a:lstStyle/>
          <a:p>
            <a:r>
              <a:rPr lang="en-US" sz="4800" b="1" dirty="0" smtClean="0"/>
              <a:t>Today we will be focusing on how to write a summary of a story.</a:t>
            </a:r>
          </a:p>
          <a:p>
            <a:r>
              <a:rPr lang="en-US" sz="4800" b="1" dirty="0" smtClean="0"/>
              <a:t>We will be using some of our Elements of a Narrative to gather important information from the story.</a:t>
            </a:r>
          </a:p>
          <a:p>
            <a:r>
              <a:rPr lang="en-US" sz="4800" b="1" dirty="0" smtClean="0"/>
              <a:t>In summary writing, we will write a sentence for each of these key terms.</a:t>
            </a:r>
          </a:p>
        </p:txBody>
      </p:sp>
    </p:spTree>
    <p:extLst>
      <p:ext uri="{BB962C8B-B14F-4D97-AF65-F5344CB8AC3E}">
        <p14:creationId xmlns:p14="http://schemas.microsoft.com/office/powerpoint/2010/main" val="197297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955"/>
            <a:ext cx="10515600" cy="903605"/>
          </a:xfrm>
        </p:spPr>
        <p:txBody>
          <a:bodyPr/>
          <a:lstStyle/>
          <a:p>
            <a:pPr algn="ctr"/>
            <a:r>
              <a:rPr lang="en-US" b="1" dirty="0">
                <a:solidFill>
                  <a:prstClr val="black"/>
                </a:solidFill>
                <a:latin typeface="Calibri" panose="020F0502020204030204"/>
              </a:rPr>
              <a:t>Summarizing a Story</a:t>
            </a:r>
            <a:endParaRPr lang="en-US" b="1" dirty="0">
              <a:latin typeface="+mn-lt"/>
            </a:endParaRPr>
          </a:p>
        </p:txBody>
      </p:sp>
      <p:sp>
        <p:nvSpPr>
          <p:cNvPr id="3" name="Content Placeholder 2"/>
          <p:cNvSpPr>
            <a:spLocks noGrp="1"/>
          </p:cNvSpPr>
          <p:nvPr>
            <p:ph idx="1"/>
          </p:nvPr>
        </p:nvSpPr>
        <p:spPr>
          <a:xfrm>
            <a:off x="838200" y="1051560"/>
            <a:ext cx="10515600" cy="5634990"/>
          </a:xfrm>
        </p:spPr>
        <p:txBody>
          <a:bodyPr>
            <a:normAutofit lnSpcReduction="10000"/>
          </a:bodyPr>
          <a:lstStyle/>
          <a:p>
            <a:pPr marL="0" indent="0" algn="ctr">
              <a:buNone/>
            </a:pPr>
            <a:r>
              <a:rPr lang="en-US" sz="3200" b="1" u="sng" dirty="0" smtClean="0"/>
              <a:t>Exposition</a:t>
            </a:r>
          </a:p>
          <a:p>
            <a:pPr marL="0" indent="0" algn="ctr">
              <a:buNone/>
            </a:pPr>
            <a:r>
              <a:rPr lang="en-US" sz="3200" b="1" dirty="0" smtClean="0"/>
              <a:t>Introduces the characters and setting</a:t>
            </a:r>
          </a:p>
          <a:p>
            <a:pPr marL="0" indent="0" algn="ctr">
              <a:buNone/>
            </a:pPr>
            <a:endParaRPr lang="en-US" sz="1200" b="1" dirty="0"/>
          </a:p>
          <a:p>
            <a:r>
              <a:rPr lang="en-US" sz="3200" b="1" dirty="0" smtClean="0"/>
              <a:t>In summary writing, we have to begin by giving the reader a sentence of exposition; introducing the main character(s) and the setting of the story.</a:t>
            </a:r>
          </a:p>
          <a:p>
            <a:r>
              <a:rPr lang="en-US" sz="3200" b="1" dirty="0" smtClean="0"/>
              <a:t>This is also when we will give the title (and author’s name, if it is known).</a:t>
            </a:r>
          </a:p>
          <a:p>
            <a:r>
              <a:rPr lang="en-US" sz="3200" b="1" dirty="0" smtClean="0"/>
              <a:t>Example: The story “The Ugly Duckling” by Hans Christian Andersen is about a little duckling, living on a lake, who rises above the bullying of his friends and family.</a:t>
            </a:r>
          </a:p>
          <a:p>
            <a:pPr marL="0" indent="0" algn="ctr">
              <a:buNone/>
            </a:pPr>
            <a:r>
              <a:rPr lang="en-US" sz="3200" b="1" dirty="0" smtClean="0">
                <a:solidFill>
                  <a:srgbClr val="FF0000"/>
                </a:solidFill>
              </a:rPr>
              <a:t>Partner Practice</a:t>
            </a:r>
          </a:p>
          <a:p>
            <a:pPr marL="0" indent="0">
              <a:buNone/>
            </a:pPr>
            <a:endParaRPr lang="en-US" sz="3200" b="1" dirty="0" smtClean="0"/>
          </a:p>
          <a:p>
            <a:endParaRPr lang="en-US" sz="3200" b="1" dirty="0" smtClean="0"/>
          </a:p>
          <a:p>
            <a:pPr marL="0" indent="0">
              <a:buNone/>
            </a:pPr>
            <a:endParaRPr lang="en-US" sz="3200" b="1" dirty="0"/>
          </a:p>
        </p:txBody>
      </p:sp>
    </p:spTree>
    <p:extLst>
      <p:ext uri="{BB962C8B-B14F-4D97-AF65-F5344CB8AC3E}">
        <p14:creationId xmlns:p14="http://schemas.microsoft.com/office/powerpoint/2010/main" val="151662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135"/>
            <a:ext cx="10515600" cy="923348"/>
          </a:xfrm>
        </p:spPr>
        <p:txBody>
          <a:bodyPr/>
          <a:lstStyle/>
          <a:p>
            <a:pPr algn="ctr"/>
            <a:r>
              <a:rPr lang="en-US" b="1" dirty="0">
                <a:solidFill>
                  <a:prstClr val="black"/>
                </a:solidFill>
                <a:latin typeface="Calibri" panose="020F0502020204030204"/>
              </a:rPr>
              <a:t>Summarizing a Story</a:t>
            </a:r>
            <a:endParaRPr lang="en-US" b="1" dirty="0">
              <a:latin typeface="+mn-lt"/>
            </a:endParaRPr>
          </a:p>
        </p:txBody>
      </p:sp>
      <p:sp>
        <p:nvSpPr>
          <p:cNvPr id="3" name="Content Placeholder 2"/>
          <p:cNvSpPr>
            <a:spLocks noGrp="1"/>
          </p:cNvSpPr>
          <p:nvPr>
            <p:ph idx="1"/>
          </p:nvPr>
        </p:nvSpPr>
        <p:spPr>
          <a:xfrm>
            <a:off x="838200" y="1049483"/>
            <a:ext cx="10515600" cy="5320144"/>
          </a:xfrm>
        </p:spPr>
        <p:txBody>
          <a:bodyPr>
            <a:normAutofit/>
          </a:bodyPr>
          <a:lstStyle/>
          <a:p>
            <a:pPr marL="0" indent="0" algn="ctr">
              <a:buNone/>
            </a:pPr>
            <a:r>
              <a:rPr lang="en-US" sz="3200" b="1" u="sng" dirty="0" smtClean="0"/>
              <a:t>Conflict</a:t>
            </a:r>
          </a:p>
          <a:p>
            <a:pPr marL="0" indent="0" algn="ctr">
              <a:buNone/>
            </a:pPr>
            <a:r>
              <a:rPr lang="en-US" sz="3200" b="1" dirty="0" smtClean="0"/>
              <a:t>The problem or struggle that drives the story's plot.</a:t>
            </a:r>
          </a:p>
          <a:p>
            <a:pPr marL="0" indent="0" algn="ctr">
              <a:buNone/>
            </a:pPr>
            <a:endParaRPr lang="en-US" sz="1200" b="1" dirty="0" smtClean="0"/>
          </a:p>
          <a:p>
            <a:r>
              <a:rPr lang="en-US" sz="3200" b="1" dirty="0" smtClean="0"/>
              <a:t>The next thing we do, in summary writing, is give the reader a quick explanation of the main conflict. </a:t>
            </a:r>
          </a:p>
          <a:p>
            <a:r>
              <a:rPr lang="en-US" sz="3200" b="1" dirty="0" smtClean="0"/>
              <a:t>This can include some of the </a:t>
            </a:r>
            <a:r>
              <a:rPr lang="en-US" sz="3200" b="1" u="sng" dirty="0" smtClean="0"/>
              <a:t>complications</a:t>
            </a:r>
            <a:r>
              <a:rPr lang="en-US" sz="3200" b="1" dirty="0" smtClean="0"/>
              <a:t> of the story as well, since they add to the conflict.</a:t>
            </a:r>
          </a:p>
          <a:p>
            <a:r>
              <a:rPr lang="en-US" sz="3200" b="1" dirty="0" smtClean="0"/>
              <a:t>Example: The “ugly” duckling was picked on by the other ducklings because he looked different.</a:t>
            </a:r>
          </a:p>
          <a:p>
            <a:pPr marL="0" indent="0" algn="ctr">
              <a:buNone/>
            </a:pPr>
            <a:r>
              <a:rPr lang="en-US" sz="3200" b="1" dirty="0" smtClean="0">
                <a:solidFill>
                  <a:srgbClr val="FF0000"/>
                </a:solidFill>
              </a:rPr>
              <a:t>Partner Practice</a:t>
            </a:r>
          </a:p>
          <a:p>
            <a:pPr marL="0" indent="0" algn="ctr">
              <a:buNone/>
            </a:pPr>
            <a:endParaRPr lang="en-US" sz="3200" b="1" u="sng" dirty="0"/>
          </a:p>
        </p:txBody>
      </p:sp>
    </p:spTree>
    <p:extLst>
      <p:ext uri="{BB962C8B-B14F-4D97-AF65-F5344CB8AC3E}">
        <p14:creationId xmlns:p14="http://schemas.microsoft.com/office/powerpoint/2010/main" val="206704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135"/>
            <a:ext cx="10515600" cy="923348"/>
          </a:xfrm>
        </p:spPr>
        <p:txBody>
          <a:bodyPr/>
          <a:lstStyle/>
          <a:p>
            <a:pPr algn="ctr"/>
            <a:r>
              <a:rPr lang="en-US" b="1" dirty="0">
                <a:solidFill>
                  <a:prstClr val="black"/>
                </a:solidFill>
                <a:latin typeface="Calibri" panose="020F0502020204030204"/>
              </a:rPr>
              <a:t>Summarizing a Story</a:t>
            </a:r>
            <a:endParaRPr lang="en-US" b="1" dirty="0">
              <a:latin typeface="+mn-lt"/>
            </a:endParaRPr>
          </a:p>
        </p:txBody>
      </p:sp>
      <p:sp>
        <p:nvSpPr>
          <p:cNvPr id="3" name="Content Placeholder 2"/>
          <p:cNvSpPr>
            <a:spLocks noGrp="1"/>
          </p:cNvSpPr>
          <p:nvPr>
            <p:ph idx="1"/>
          </p:nvPr>
        </p:nvSpPr>
        <p:spPr>
          <a:xfrm>
            <a:off x="838200" y="1049483"/>
            <a:ext cx="10515600" cy="5320144"/>
          </a:xfrm>
        </p:spPr>
        <p:txBody>
          <a:bodyPr>
            <a:normAutofit/>
          </a:bodyPr>
          <a:lstStyle/>
          <a:p>
            <a:pPr marL="0" indent="0" algn="ctr">
              <a:buNone/>
            </a:pPr>
            <a:r>
              <a:rPr lang="en-US" sz="3200" b="1" u="sng" dirty="0" smtClean="0"/>
              <a:t>Climax</a:t>
            </a:r>
          </a:p>
          <a:p>
            <a:pPr marL="0" indent="0" algn="ctr">
              <a:buNone/>
            </a:pPr>
            <a:r>
              <a:rPr lang="en-US" sz="3200" b="1" dirty="0" smtClean="0"/>
              <a:t>The turning point, or the most important event.</a:t>
            </a:r>
          </a:p>
          <a:p>
            <a:pPr marL="0" indent="0" algn="ctr">
              <a:buNone/>
            </a:pPr>
            <a:endParaRPr lang="en-US" sz="1200" b="1" dirty="0" smtClean="0"/>
          </a:p>
          <a:p>
            <a:r>
              <a:rPr lang="en-US" sz="3200" b="1" dirty="0" smtClean="0"/>
              <a:t>The next thing we do, in summary writing, is tell the reader about the climax of the story.</a:t>
            </a:r>
          </a:p>
          <a:p>
            <a:endParaRPr lang="en-US" sz="3200" b="1" dirty="0" smtClean="0"/>
          </a:p>
          <a:p>
            <a:r>
              <a:rPr lang="en-US" sz="3200" b="1" dirty="0" smtClean="0"/>
              <a:t>Example: Then, one day, the duckling discovered another family of birds that looked just like him.</a:t>
            </a:r>
          </a:p>
          <a:p>
            <a:pPr marL="0" indent="0" algn="ctr">
              <a:buNone/>
            </a:pPr>
            <a:r>
              <a:rPr lang="en-US" sz="3200" b="1" dirty="0" smtClean="0">
                <a:solidFill>
                  <a:srgbClr val="FF0000"/>
                </a:solidFill>
              </a:rPr>
              <a:t>Partner Practice</a:t>
            </a:r>
          </a:p>
          <a:p>
            <a:pPr marL="0" indent="0" algn="ctr">
              <a:buNone/>
            </a:pPr>
            <a:endParaRPr lang="en-US" sz="3200" b="1" u="sng" dirty="0"/>
          </a:p>
        </p:txBody>
      </p:sp>
    </p:spTree>
    <p:extLst>
      <p:ext uri="{BB962C8B-B14F-4D97-AF65-F5344CB8AC3E}">
        <p14:creationId xmlns:p14="http://schemas.microsoft.com/office/powerpoint/2010/main" val="173685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135"/>
            <a:ext cx="10515600" cy="923348"/>
          </a:xfrm>
        </p:spPr>
        <p:txBody>
          <a:bodyPr/>
          <a:lstStyle/>
          <a:p>
            <a:pPr algn="ctr"/>
            <a:r>
              <a:rPr lang="en-US" b="1" dirty="0">
                <a:solidFill>
                  <a:prstClr val="black"/>
                </a:solidFill>
                <a:latin typeface="Calibri" panose="020F0502020204030204"/>
              </a:rPr>
              <a:t>Summarizing a Story</a:t>
            </a:r>
            <a:endParaRPr lang="en-US" b="1" dirty="0">
              <a:latin typeface="+mn-lt"/>
            </a:endParaRPr>
          </a:p>
        </p:txBody>
      </p:sp>
      <p:sp>
        <p:nvSpPr>
          <p:cNvPr id="3" name="Content Placeholder 2"/>
          <p:cNvSpPr>
            <a:spLocks noGrp="1"/>
          </p:cNvSpPr>
          <p:nvPr>
            <p:ph idx="1"/>
          </p:nvPr>
        </p:nvSpPr>
        <p:spPr>
          <a:xfrm>
            <a:off x="838200" y="1049483"/>
            <a:ext cx="10515600" cy="5320144"/>
          </a:xfrm>
        </p:spPr>
        <p:txBody>
          <a:bodyPr>
            <a:normAutofit/>
          </a:bodyPr>
          <a:lstStyle/>
          <a:p>
            <a:pPr marL="0" indent="0" algn="ctr">
              <a:buNone/>
            </a:pPr>
            <a:r>
              <a:rPr lang="en-US" sz="3200" b="1" u="sng" dirty="0" smtClean="0"/>
              <a:t>Resolution</a:t>
            </a:r>
          </a:p>
          <a:p>
            <a:pPr marL="0" indent="0" algn="ctr">
              <a:buNone/>
            </a:pPr>
            <a:r>
              <a:rPr lang="en-US" sz="3200" b="1" dirty="0" smtClean="0"/>
              <a:t>The story ends and the problem is solved.</a:t>
            </a:r>
          </a:p>
          <a:p>
            <a:pPr marL="0" indent="0" algn="ctr">
              <a:buNone/>
            </a:pPr>
            <a:endParaRPr lang="en-US" sz="1200" b="1" dirty="0" smtClean="0"/>
          </a:p>
          <a:p>
            <a:r>
              <a:rPr lang="en-US" sz="3200" b="1" dirty="0" smtClean="0"/>
              <a:t>Next, we tell the reader about the resolution or ending of the story.</a:t>
            </a:r>
          </a:p>
          <a:p>
            <a:endParaRPr lang="en-US" sz="3200" b="1" dirty="0" smtClean="0"/>
          </a:p>
          <a:p>
            <a:r>
              <a:rPr lang="en-US" sz="3200" b="1" dirty="0" smtClean="0"/>
              <a:t>Example: The ugly duckling found his true family and was never made fun of again.</a:t>
            </a:r>
          </a:p>
          <a:p>
            <a:pPr marL="0" indent="0" algn="ctr">
              <a:buNone/>
            </a:pPr>
            <a:r>
              <a:rPr lang="en-US" sz="3200" b="1" dirty="0" smtClean="0">
                <a:solidFill>
                  <a:srgbClr val="FF0000"/>
                </a:solidFill>
              </a:rPr>
              <a:t>Partner Practice</a:t>
            </a:r>
          </a:p>
          <a:p>
            <a:pPr marL="0" indent="0" algn="ctr">
              <a:buNone/>
            </a:pPr>
            <a:endParaRPr lang="en-US" sz="3200" b="1" u="sng" dirty="0"/>
          </a:p>
        </p:txBody>
      </p:sp>
    </p:spTree>
    <p:extLst>
      <p:ext uri="{BB962C8B-B14F-4D97-AF65-F5344CB8AC3E}">
        <p14:creationId xmlns:p14="http://schemas.microsoft.com/office/powerpoint/2010/main" val="368358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135"/>
            <a:ext cx="10515600" cy="923348"/>
          </a:xfrm>
        </p:spPr>
        <p:txBody>
          <a:bodyPr/>
          <a:lstStyle/>
          <a:p>
            <a:pPr algn="ctr"/>
            <a:r>
              <a:rPr lang="en-US" b="1" dirty="0">
                <a:solidFill>
                  <a:prstClr val="black"/>
                </a:solidFill>
                <a:latin typeface="Calibri" panose="020F0502020204030204"/>
              </a:rPr>
              <a:t>Summarizing a Story</a:t>
            </a:r>
            <a:endParaRPr lang="en-US" b="1" dirty="0">
              <a:latin typeface="+mn-lt"/>
            </a:endParaRPr>
          </a:p>
        </p:txBody>
      </p:sp>
      <p:sp>
        <p:nvSpPr>
          <p:cNvPr id="3" name="Content Placeholder 2"/>
          <p:cNvSpPr>
            <a:spLocks noGrp="1"/>
          </p:cNvSpPr>
          <p:nvPr>
            <p:ph idx="1"/>
          </p:nvPr>
        </p:nvSpPr>
        <p:spPr>
          <a:xfrm>
            <a:off x="838200" y="1049483"/>
            <a:ext cx="10515600" cy="5320144"/>
          </a:xfrm>
        </p:spPr>
        <p:txBody>
          <a:bodyPr>
            <a:normAutofit/>
          </a:bodyPr>
          <a:lstStyle/>
          <a:p>
            <a:pPr marL="0" indent="0" algn="ctr">
              <a:buNone/>
            </a:pPr>
            <a:r>
              <a:rPr lang="en-US" sz="3200" b="1" u="sng" dirty="0" smtClean="0"/>
              <a:t>Theme</a:t>
            </a:r>
          </a:p>
          <a:p>
            <a:pPr marL="0" indent="0" algn="ctr">
              <a:buNone/>
            </a:pPr>
            <a:r>
              <a:rPr lang="en-US" sz="3200" b="1" dirty="0" smtClean="0"/>
              <a:t>The main idea in a story or the lesson to be learned</a:t>
            </a:r>
          </a:p>
          <a:p>
            <a:pPr marL="0" indent="0" algn="ctr">
              <a:buNone/>
            </a:pPr>
            <a:endParaRPr lang="en-US" sz="1200" b="1" dirty="0" smtClean="0"/>
          </a:p>
          <a:p>
            <a:r>
              <a:rPr lang="en-US" sz="3200" b="1" dirty="0" smtClean="0"/>
              <a:t>Finally, we tell the reader about the theme of the story.</a:t>
            </a:r>
          </a:p>
          <a:p>
            <a:r>
              <a:rPr lang="en-US" sz="3200" b="1" dirty="0" smtClean="0"/>
              <a:t>This may include the main idea of the story and/or any moral or lesson to be learned.</a:t>
            </a:r>
          </a:p>
          <a:p>
            <a:endParaRPr lang="en-US" sz="1200" b="1" dirty="0" smtClean="0"/>
          </a:p>
          <a:p>
            <a:r>
              <a:rPr lang="en-US" sz="3200" b="1" dirty="0" smtClean="0"/>
              <a:t>Example: The story of the ugly duckling teaches us that we all have somewhere we fit in; we just have to find it.</a:t>
            </a:r>
          </a:p>
          <a:p>
            <a:pPr marL="0" indent="0" algn="ctr">
              <a:buNone/>
            </a:pPr>
            <a:r>
              <a:rPr lang="en-US" sz="3200" b="1" dirty="0" smtClean="0">
                <a:solidFill>
                  <a:srgbClr val="FF0000"/>
                </a:solidFill>
              </a:rPr>
              <a:t>Partner Practice</a:t>
            </a:r>
          </a:p>
          <a:p>
            <a:pPr marL="0" indent="0" algn="ctr">
              <a:buNone/>
            </a:pPr>
            <a:endParaRPr lang="en-US" sz="3200" b="1" u="sng" dirty="0"/>
          </a:p>
        </p:txBody>
      </p:sp>
    </p:spTree>
    <p:extLst>
      <p:ext uri="{BB962C8B-B14F-4D97-AF65-F5344CB8AC3E}">
        <p14:creationId xmlns:p14="http://schemas.microsoft.com/office/powerpoint/2010/main" val="146744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3443</TotalTime>
  <Words>1079</Words>
  <Application>Microsoft Office PowerPoint</Application>
  <PresentationFormat>Custom</PresentationFormat>
  <Paragraphs>123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Start-Up - Discussion</vt:lpstr>
      <vt:lpstr>Start-Up - Writing</vt:lpstr>
      <vt:lpstr>Today’s Objective</vt:lpstr>
      <vt:lpstr>Summarizing a Story</vt:lpstr>
      <vt:lpstr>Summarizing a Story</vt:lpstr>
      <vt:lpstr>Summarizing a Story</vt:lpstr>
      <vt:lpstr>Summarizing a Story</vt:lpstr>
      <vt:lpstr>Summarizing a Story</vt:lpstr>
      <vt:lpstr>Summarizing a Story</vt:lpstr>
      <vt:lpstr>Independent Work</vt:lpstr>
      <vt:lpstr>Exit Ticket</vt:lpstr>
      <vt:lpstr>Start-Up - Discussion</vt:lpstr>
      <vt:lpstr>Start-Up - Writing</vt:lpstr>
      <vt:lpstr>Today’s Objective</vt:lpstr>
      <vt:lpstr>Summarizing a Story</vt:lpstr>
      <vt:lpstr>Summarizing a Story</vt:lpstr>
      <vt:lpstr>Summarizing a Story</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McElroy</dc:creator>
  <cp:lastModifiedBy>JAMES MCELROY</cp:lastModifiedBy>
  <cp:revision>23</cp:revision>
  <cp:lastPrinted>2015-09-08T14:55:14Z</cp:lastPrinted>
  <dcterms:created xsi:type="dcterms:W3CDTF">2015-09-07T17:34:13Z</dcterms:created>
  <dcterms:modified xsi:type="dcterms:W3CDTF">2015-09-10T21:11:54Z</dcterms:modified>
</cp:coreProperties>
</file>