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6"/>
  </p:notesMasterIdLst>
  <p:sldIdLst>
    <p:sldId id="256" r:id="rId3"/>
    <p:sldId id="257" r:id="rId4"/>
    <p:sldId id="258" r:id="rId5"/>
    <p:sldId id="259" r:id="rId6"/>
    <p:sldId id="260" r:id="rId7"/>
    <p:sldId id="261" r:id="rId8"/>
    <p:sldId id="286" r:id="rId9"/>
    <p:sldId id="262" r:id="rId10"/>
    <p:sldId id="263" r:id="rId11"/>
    <p:sldId id="264" r:id="rId12"/>
    <p:sldId id="266" r:id="rId13"/>
    <p:sldId id="267" r:id="rId14"/>
    <p:sldId id="268" r:id="rId15"/>
    <p:sldId id="269" r:id="rId16"/>
    <p:sldId id="270" r:id="rId17"/>
    <p:sldId id="294" r:id="rId18"/>
    <p:sldId id="287" r:id="rId19"/>
    <p:sldId id="265" r:id="rId20"/>
    <p:sldId id="271" r:id="rId21"/>
    <p:sldId id="272" r:id="rId22"/>
    <p:sldId id="274" r:id="rId23"/>
    <p:sldId id="275" r:id="rId24"/>
    <p:sldId id="276" r:id="rId25"/>
    <p:sldId id="273" r:id="rId26"/>
    <p:sldId id="277" r:id="rId27"/>
    <p:sldId id="278" r:id="rId28"/>
    <p:sldId id="288" r:id="rId29"/>
    <p:sldId id="289" r:id="rId30"/>
    <p:sldId id="279" r:id="rId31"/>
    <p:sldId id="280" r:id="rId32"/>
    <p:sldId id="281" r:id="rId33"/>
    <p:sldId id="282" r:id="rId34"/>
    <p:sldId id="283" r:id="rId35"/>
    <p:sldId id="284" r:id="rId36"/>
    <p:sldId id="285" r:id="rId37"/>
    <p:sldId id="290" r:id="rId38"/>
    <p:sldId id="291" r:id="rId39"/>
    <p:sldId id="295" r:id="rId40"/>
    <p:sldId id="296" r:id="rId41"/>
    <p:sldId id="292" r:id="rId42"/>
    <p:sldId id="293" r:id="rId43"/>
    <p:sldId id="297" r:id="rId44"/>
    <p:sldId id="298" r:id="rId45"/>
    <p:sldId id="301" r:id="rId46"/>
    <p:sldId id="302" r:id="rId47"/>
    <p:sldId id="299" r:id="rId48"/>
    <p:sldId id="300" r:id="rId49"/>
    <p:sldId id="303" r:id="rId50"/>
    <p:sldId id="304" r:id="rId51"/>
    <p:sldId id="307" r:id="rId52"/>
    <p:sldId id="305" r:id="rId53"/>
    <p:sldId id="306" r:id="rId54"/>
    <p:sldId id="308" r:id="rId55"/>
    <p:sldId id="309" r:id="rId56"/>
    <p:sldId id="318" r:id="rId57"/>
    <p:sldId id="319" r:id="rId58"/>
    <p:sldId id="334" r:id="rId59"/>
    <p:sldId id="335" r:id="rId60"/>
    <p:sldId id="336" r:id="rId61"/>
    <p:sldId id="337" r:id="rId62"/>
    <p:sldId id="328" r:id="rId63"/>
    <p:sldId id="329" r:id="rId64"/>
    <p:sldId id="330" r:id="rId65"/>
    <p:sldId id="331" r:id="rId66"/>
    <p:sldId id="332" r:id="rId67"/>
    <p:sldId id="333" r:id="rId68"/>
    <p:sldId id="310" r:id="rId69"/>
    <p:sldId id="311" r:id="rId70"/>
    <p:sldId id="313" r:id="rId71"/>
    <p:sldId id="314" r:id="rId72"/>
    <p:sldId id="315" r:id="rId73"/>
    <p:sldId id="316" r:id="rId74"/>
    <p:sldId id="317"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81401E-73D2-402A-89B9-8768BCD872EB}" type="datetimeFigureOut">
              <a:rPr lang="en-US" smtClean="0"/>
              <a:t>3/12/2020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2D51F8-00B2-4864-A5CC-C65DADB08578}" type="slidenum">
              <a:rPr lang="en-US" smtClean="0"/>
              <a:t>‹#›</a:t>
            </a:fld>
            <a:endParaRPr lang="en-US"/>
          </a:p>
        </p:txBody>
      </p:sp>
    </p:spTree>
    <p:extLst>
      <p:ext uri="{BB962C8B-B14F-4D97-AF65-F5344CB8AC3E}">
        <p14:creationId xmlns:p14="http://schemas.microsoft.com/office/powerpoint/2010/main" val="30542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1436915e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1436915e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Class Discussions</a:t>
            </a:r>
            <a:endParaRPr/>
          </a:p>
        </p:txBody>
      </p:sp>
    </p:spTree>
    <p:extLst>
      <p:ext uri="{BB962C8B-B14F-4D97-AF65-F5344CB8AC3E}">
        <p14:creationId xmlns:p14="http://schemas.microsoft.com/office/powerpoint/2010/main" val="3298760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1436915e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1436915e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Class Discussions</a:t>
            </a:r>
            <a:endParaRPr/>
          </a:p>
        </p:txBody>
      </p:sp>
    </p:spTree>
    <p:extLst>
      <p:ext uri="{BB962C8B-B14F-4D97-AF65-F5344CB8AC3E}">
        <p14:creationId xmlns:p14="http://schemas.microsoft.com/office/powerpoint/2010/main" val="154024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1436915e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1436915e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Class Discussions</a:t>
            </a:r>
            <a:endParaRPr/>
          </a:p>
        </p:txBody>
      </p:sp>
    </p:spTree>
    <p:extLst>
      <p:ext uri="{BB962C8B-B14F-4D97-AF65-F5344CB8AC3E}">
        <p14:creationId xmlns:p14="http://schemas.microsoft.com/office/powerpoint/2010/main" val="2310624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1436915e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1436915e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Class Discussions</a:t>
            </a:r>
            <a:endParaRPr/>
          </a:p>
        </p:txBody>
      </p:sp>
    </p:spTree>
    <p:extLst>
      <p:ext uri="{BB962C8B-B14F-4D97-AF65-F5344CB8AC3E}">
        <p14:creationId xmlns:p14="http://schemas.microsoft.com/office/powerpoint/2010/main" val="3360120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1436915e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1436915e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Class Discussions</a:t>
            </a:r>
            <a:endParaRPr/>
          </a:p>
        </p:txBody>
      </p:sp>
    </p:spTree>
    <p:extLst>
      <p:ext uri="{BB962C8B-B14F-4D97-AF65-F5344CB8AC3E}">
        <p14:creationId xmlns:p14="http://schemas.microsoft.com/office/powerpoint/2010/main" val="3462142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1436915e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1436915e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Class Discussions</a:t>
            </a:r>
            <a:endParaRPr/>
          </a:p>
        </p:txBody>
      </p:sp>
    </p:spTree>
    <p:extLst>
      <p:ext uri="{BB962C8B-B14F-4D97-AF65-F5344CB8AC3E}">
        <p14:creationId xmlns:p14="http://schemas.microsoft.com/office/powerpoint/2010/main" val="4205586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1436915e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1436915e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Class Discussions</a:t>
            </a:r>
            <a:endParaRPr/>
          </a:p>
        </p:txBody>
      </p:sp>
    </p:spTree>
    <p:extLst>
      <p:ext uri="{BB962C8B-B14F-4D97-AF65-F5344CB8AC3E}">
        <p14:creationId xmlns:p14="http://schemas.microsoft.com/office/powerpoint/2010/main" val="318087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1436915e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1436915e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Class Discussions</a:t>
            </a:r>
            <a:endParaRPr/>
          </a:p>
        </p:txBody>
      </p:sp>
    </p:spTree>
    <p:extLst>
      <p:ext uri="{BB962C8B-B14F-4D97-AF65-F5344CB8AC3E}">
        <p14:creationId xmlns:p14="http://schemas.microsoft.com/office/powerpoint/2010/main" val="1973486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1436915e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1436915e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Class Discussions</a:t>
            </a:r>
            <a:endParaRPr/>
          </a:p>
        </p:txBody>
      </p:sp>
    </p:spTree>
    <p:extLst>
      <p:ext uri="{BB962C8B-B14F-4D97-AF65-F5344CB8AC3E}">
        <p14:creationId xmlns:p14="http://schemas.microsoft.com/office/powerpoint/2010/main" val="3542595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1436915e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1436915e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Class Discussions</a:t>
            </a:r>
            <a:endParaRPr/>
          </a:p>
        </p:txBody>
      </p:sp>
    </p:spTree>
    <p:extLst>
      <p:ext uri="{BB962C8B-B14F-4D97-AF65-F5344CB8AC3E}">
        <p14:creationId xmlns:p14="http://schemas.microsoft.com/office/powerpoint/2010/main" val="218290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1436915e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1436915e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Class Discussions</a:t>
            </a:r>
            <a:endParaRPr/>
          </a:p>
        </p:txBody>
      </p:sp>
    </p:spTree>
    <p:extLst>
      <p:ext uri="{BB962C8B-B14F-4D97-AF65-F5344CB8AC3E}">
        <p14:creationId xmlns:p14="http://schemas.microsoft.com/office/powerpoint/2010/main" val="2861278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D3D1D2-819C-4B98-95CF-B9A2A71EEA7C}"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0C6CF-BF61-43BD-8B22-8AA4F11FE5AA}" type="slidenum">
              <a:rPr lang="en-US" smtClean="0"/>
              <a:t>‹#›</a:t>
            </a:fld>
            <a:endParaRPr lang="en-US"/>
          </a:p>
        </p:txBody>
      </p:sp>
    </p:spTree>
    <p:extLst>
      <p:ext uri="{BB962C8B-B14F-4D97-AF65-F5344CB8AC3E}">
        <p14:creationId xmlns:p14="http://schemas.microsoft.com/office/powerpoint/2010/main" val="354526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D3D1D2-819C-4B98-95CF-B9A2A71EEA7C}"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0C6CF-BF61-43BD-8B22-8AA4F11FE5AA}" type="slidenum">
              <a:rPr lang="en-US" smtClean="0"/>
              <a:t>‹#›</a:t>
            </a:fld>
            <a:endParaRPr lang="en-US"/>
          </a:p>
        </p:txBody>
      </p:sp>
    </p:spTree>
    <p:extLst>
      <p:ext uri="{BB962C8B-B14F-4D97-AF65-F5344CB8AC3E}">
        <p14:creationId xmlns:p14="http://schemas.microsoft.com/office/powerpoint/2010/main" val="366332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D3D1D2-819C-4B98-95CF-B9A2A71EEA7C}"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0C6CF-BF61-43BD-8B22-8AA4F11FE5AA}" type="slidenum">
              <a:rPr lang="en-US" smtClean="0"/>
              <a:t>‹#›</a:t>
            </a:fld>
            <a:endParaRPr lang="en-US"/>
          </a:p>
        </p:txBody>
      </p:sp>
    </p:spTree>
    <p:extLst>
      <p:ext uri="{BB962C8B-B14F-4D97-AF65-F5344CB8AC3E}">
        <p14:creationId xmlns:p14="http://schemas.microsoft.com/office/powerpoint/2010/main" val="273246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cxnSp>
        <p:nvCxnSpPr>
          <p:cNvPr id="20" name="Google Shape;20;p4"/>
          <p:cNvCxnSpPr/>
          <p:nvPr/>
        </p:nvCxnSpPr>
        <p:spPr>
          <a:xfrm>
            <a:off x="572267" y="1700769"/>
            <a:ext cx="818800" cy="0"/>
          </a:xfrm>
          <a:prstGeom prst="straightConnector1">
            <a:avLst/>
          </a:prstGeom>
          <a:noFill/>
          <a:ln w="19050" cap="flat" cmpd="sng">
            <a:solidFill>
              <a:schemeClr val="dk2"/>
            </a:solidFill>
            <a:prstDash val="lgDash"/>
            <a:round/>
            <a:headEnd type="none" w="sm" len="sm"/>
            <a:tailEnd type="none" w="sm" len="sm"/>
          </a:ln>
        </p:spPr>
      </p:cxnSp>
      <p:sp>
        <p:nvSpPr>
          <p:cNvPr id="21" name="Google Shape;21;p4"/>
          <p:cNvSpPr txBox="1">
            <a:spLocks noGrp="1"/>
          </p:cNvSpPr>
          <p:nvPr>
            <p:ph type="title"/>
          </p:nvPr>
        </p:nvSpPr>
        <p:spPr>
          <a:xfrm>
            <a:off x="415600" y="496667"/>
            <a:ext cx="11360800" cy="9780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415600" y="1958433"/>
            <a:ext cx="11360800" cy="4133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33018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904CE4-BFB4-42CB-98A2-D9EA6DDBCC0C}" type="datetimeFigureOut">
              <a:rPr lang="en-US" smtClean="0">
                <a:solidFill>
                  <a:prstClr val="black">
                    <a:tint val="75000"/>
                  </a:prstClr>
                </a:solidFill>
              </a:rPr>
              <a:pPr/>
              <a:t>3/12/2020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693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04CE4-BFB4-42CB-98A2-D9EA6DDBCC0C}" type="datetimeFigureOut">
              <a:rPr lang="en-US" smtClean="0">
                <a:solidFill>
                  <a:prstClr val="black">
                    <a:tint val="75000"/>
                  </a:prstClr>
                </a:solidFill>
              </a:rPr>
              <a:pPr/>
              <a:t>3/12/2020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280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904CE4-BFB4-42CB-98A2-D9EA6DDBCC0C}" type="datetimeFigureOut">
              <a:rPr lang="en-US" smtClean="0">
                <a:solidFill>
                  <a:prstClr val="black">
                    <a:tint val="75000"/>
                  </a:prstClr>
                </a:solidFill>
              </a:rPr>
              <a:pPr/>
              <a:t>3/12/2020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287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904CE4-BFB4-42CB-98A2-D9EA6DDBCC0C}" type="datetimeFigureOut">
              <a:rPr lang="en-US" smtClean="0">
                <a:solidFill>
                  <a:prstClr val="black">
                    <a:tint val="75000"/>
                  </a:prstClr>
                </a:solidFill>
              </a:rPr>
              <a:pPr/>
              <a:t>3/12/2020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972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904CE4-BFB4-42CB-98A2-D9EA6DDBCC0C}" type="datetimeFigureOut">
              <a:rPr lang="en-US" smtClean="0">
                <a:solidFill>
                  <a:prstClr val="black">
                    <a:tint val="75000"/>
                  </a:prstClr>
                </a:solidFill>
              </a:rPr>
              <a:pPr/>
              <a:t>3/12/2020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698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904CE4-BFB4-42CB-98A2-D9EA6DDBCC0C}" type="datetimeFigureOut">
              <a:rPr lang="en-US" smtClean="0">
                <a:solidFill>
                  <a:prstClr val="black">
                    <a:tint val="75000"/>
                  </a:prstClr>
                </a:solidFill>
              </a:rPr>
              <a:pPr/>
              <a:t>3/12/2020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813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04CE4-BFB4-42CB-98A2-D9EA6DDBCC0C}" type="datetimeFigureOut">
              <a:rPr lang="en-US" smtClean="0">
                <a:solidFill>
                  <a:prstClr val="black">
                    <a:tint val="75000"/>
                  </a:prstClr>
                </a:solidFill>
              </a:rPr>
              <a:pPr/>
              <a:t>3/12/2020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384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D3D1D2-819C-4B98-95CF-B9A2A71EEA7C}"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0C6CF-BF61-43BD-8B22-8AA4F11FE5AA}" type="slidenum">
              <a:rPr lang="en-US" smtClean="0"/>
              <a:t>‹#›</a:t>
            </a:fld>
            <a:endParaRPr lang="en-US"/>
          </a:p>
        </p:txBody>
      </p:sp>
    </p:spTree>
    <p:extLst>
      <p:ext uri="{BB962C8B-B14F-4D97-AF65-F5344CB8AC3E}">
        <p14:creationId xmlns:p14="http://schemas.microsoft.com/office/powerpoint/2010/main" val="785318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904CE4-BFB4-42CB-98A2-D9EA6DDBCC0C}" type="datetimeFigureOut">
              <a:rPr lang="en-US" smtClean="0">
                <a:solidFill>
                  <a:prstClr val="black">
                    <a:tint val="75000"/>
                  </a:prstClr>
                </a:solidFill>
              </a:rPr>
              <a:pPr/>
              <a:t>3/12/2020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3140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904CE4-BFB4-42CB-98A2-D9EA6DDBCC0C}" type="datetimeFigureOut">
              <a:rPr lang="en-US" smtClean="0">
                <a:solidFill>
                  <a:prstClr val="black">
                    <a:tint val="75000"/>
                  </a:prstClr>
                </a:solidFill>
              </a:rPr>
              <a:pPr/>
              <a:t>3/12/2020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861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04CE4-BFB4-42CB-98A2-D9EA6DDBCC0C}" type="datetimeFigureOut">
              <a:rPr lang="en-US" smtClean="0">
                <a:solidFill>
                  <a:prstClr val="black">
                    <a:tint val="75000"/>
                  </a:prstClr>
                </a:solidFill>
              </a:rPr>
              <a:pPr/>
              <a:t>3/12/2020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50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04CE4-BFB4-42CB-98A2-D9EA6DDBCC0C}" type="datetimeFigureOut">
              <a:rPr lang="en-US" smtClean="0">
                <a:solidFill>
                  <a:prstClr val="black">
                    <a:tint val="75000"/>
                  </a:prstClr>
                </a:solidFill>
              </a:rPr>
              <a:pPr/>
              <a:t>3/12/2020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59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D3D1D2-819C-4B98-95CF-B9A2A71EEA7C}"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0C6CF-BF61-43BD-8B22-8AA4F11FE5AA}" type="slidenum">
              <a:rPr lang="en-US" smtClean="0"/>
              <a:t>‹#›</a:t>
            </a:fld>
            <a:endParaRPr lang="en-US"/>
          </a:p>
        </p:txBody>
      </p:sp>
    </p:spTree>
    <p:extLst>
      <p:ext uri="{BB962C8B-B14F-4D97-AF65-F5344CB8AC3E}">
        <p14:creationId xmlns:p14="http://schemas.microsoft.com/office/powerpoint/2010/main" val="2444932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D3D1D2-819C-4B98-95CF-B9A2A71EEA7C}"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D0C6CF-BF61-43BD-8B22-8AA4F11FE5AA}" type="slidenum">
              <a:rPr lang="en-US" smtClean="0"/>
              <a:t>‹#›</a:t>
            </a:fld>
            <a:endParaRPr lang="en-US"/>
          </a:p>
        </p:txBody>
      </p:sp>
    </p:spTree>
    <p:extLst>
      <p:ext uri="{BB962C8B-B14F-4D97-AF65-F5344CB8AC3E}">
        <p14:creationId xmlns:p14="http://schemas.microsoft.com/office/powerpoint/2010/main" val="1389610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D3D1D2-819C-4B98-95CF-B9A2A71EEA7C}" type="datetimeFigureOut">
              <a:rPr lang="en-US" smtClean="0"/>
              <a:t>3/12/2020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D0C6CF-BF61-43BD-8B22-8AA4F11FE5AA}" type="slidenum">
              <a:rPr lang="en-US" smtClean="0"/>
              <a:t>‹#›</a:t>
            </a:fld>
            <a:endParaRPr lang="en-US"/>
          </a:p>
        </p:txBody>
      </p:sp>
    </p:spTree>
    <p:extLst>
      <p:ext uri="{BB962C8B-B14F-4D97-AF65-F5344CB8AC3E}">
        <p14:creationId xmlns:p14="http://schemas.microsoft.com/office/powerpoint/2010/main" val="161766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D3D1D2-819C-4B98-95CF-B9A2A71EEA7C}"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D0C6CF-BF61-43BD-8B22-8AA4F11FE5AA}" type="slidenum">
              <a:rPr lang="en-US" smtClean="0"/>
              <a:t>‹#›</a:t>
            </a:fld>
            <a:endParaRPr lang="en-US"/>
          </a:p>
        </p:txBody>
      </p:sp>
    </p:spTree>
    <p:extLst>
      <p:ext uri="{BB962C8B-B14F-4D97-AF65-F5344CB8AC3E}">
        <p14:creationId xmlns:p14="http://schemas.microsoft.com/office/powerpoint/2010/main" val="180559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D3D1D2-819C-4B98-95CF-B9A2A71EEA7C}" type="datetimeFigureOut">
              <a:rPr lang="en-US" smtClean="0"/>
              <a:t>3/12/2020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D0C6CF-BF61-43BD-8B22-8AA4F11FE5AA}" type="slidenum">
              <a:rPr lang="en-US" smtClean="0"/>
              <a:t>‹#›</a:t>
            </a:fld>
            <a:endParaRPr lang="en-US"/>
          </a:p>
        </p:txBody>
      </p:sp>
    </p:spTree>
    <p:extLst>
      <p:ext uri="{BB962C8B-B14F-4D97-AF65-F5344CB8AC3E}">
        <p14:creationId xmlns:p14="http://schemas.microsoft.com/office/powerpoint/2010/main" val="33170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D3D1D2-819C-4B98-95CF-B9A2A71EEA7C}"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D0C6CF-BF61-43BD-8B22-8AA4F11FE5AA}" type="slidenum">
              <a:rPr lang="en-US" smtClean="0"/>
              <a:t>‹#›</a:t>
            </a:fld>
            <a:endParaRPr lang="en-US"/>
          </a:p>
        </p:txBody>
      </p:sp>
    </p:spTree>
    <p:extLst>
      <p:ext uri="{BB962C8B-B14F-4D97-AF65-F5344CB8AC3E}">
        <p14:creationId xmlns:p14="http://schemas.microsoft.com/office/powerpoint/2010/main" val="109642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D3D1D2-819C-4B98-95CF-B9A2A71EEA7C}"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D0C6CF-BF61-43BD-8B22-8AA4F11FE5AA}" type="slidenum">
              <a:rPr lang="en-US" smtClean="0"/>
              <a:t>‹#›</a:t>
            </a:fld>
            <a:endParaRPr lang="en-US"/>
          </a:p>
        </p:txBody>
      </p:sp>
    </p:spTree>
    <p:extLst>
      <p:ext uri="{BB962C8B-B14F-4D97-AF65-F5344CB8AC3E}">
        <p14:creationId xmlns:p14="http://schemas.microsoft.com/office/powerpoint/2010/main" val="3580496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35000"/>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3D1D2-819C-4B98-95CF-B9A2A71EEA7C}" type="datetimeFigureOut">
              <a:rPr lang="en-US" smtClean="0"/>
              <a:t>3/12/2020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0C6CF-BF61-43BD-8B22-8AA4F11FE5AA}" type="slidenum">
              <a:rPr lang="en-US" smtClean="0"/>
              <a:t>‹#›</a:t>
            </a:fld>
            <a:endParaRPr lang="en-US"/>
          </a:p>
        </p:txBody>
      </p:sp>
    </p:spTree>
    <p:extLst>
      <p:ext uri="{BB962C8B-B14F-4D97-AF65-F5344CB8AC3E}">
        <p14:creationId xmlns:p14="http://schemas.microsoft.com/office/powerpoint/2010/main" val="2152232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4000" b="-3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04CE4-BFB4-42CB-98A2-D9EA6DDBCC0C}" type="datetimeFigureOut">
              <a:rPr lang="en-US" smtClean="0">
                <a:solidFill>
                  <a:prstClr val="black">
                    <a:tint val="75000"/>
                  </a:prstClr>
                </a:solidFill>
              </a:rPr>
              <a:pPr/>
              <a:t>3/12/2020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023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49225"/>
            <a:ext cx="10515600" cy="93027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304800" y="1079500"/>
            <a:ext cx="11595100" cy="5473700"/>
          </a:xfrm>
        </p:spPr>
        <p:txBody>
          <a:bodyPr>
            <a:normAutofit/>
          </a:bodyPr>
          <a:lstStyle/>
          <a:p>
            <a:pPr marL="0" indent="0" algn="ctr">
              <a:buNone/>
            </a:pPr>
            <a:r>
              <a:rPr lang="en-US" sz="3200" dirty="0" smtClean="0">
                <a:latin typeface="Arial Black" panose="020B0A04020102020204" pitchFamily="34" charset="0"/>
              </a:rPr>
              <a:t>In your groups, discuss the following:</a:t>
            </a:r>
          </a:p>
          <a:p>
            <a:pPr marL="0" indent="0" algn="ctr">
              <a:buNone/>
            </a:pPr>
            <a:endParaRPr lang="en-US" sz="3200" dirty="0">
              <a:latin typeface="Arial Black" panose="020B0A04020102020204" pitchFamily="34" charset="0"/>
            </a:endParaRPr>
          </a:p>
          <a:p>
            <a:pPr marL="0" indent="0" algn="ctr">
              <a:buNone/>
            </a:pPr>
            <a:r>
              <a:rPr lang="en-US" sz="3600" dirty="0" smtClean="0">
                <a:latin typeface="Arial Black" panose="020B0A04020102020204" pitchFamily="34" charset="0"/>
              </a:rPr>
              <a:t>Who is William Shakespeare?</a:t>
            </a:r>
          </a:p>
          <a:p>
            <a:pPr marL="0" indent="0" algn="ctr">
              <a:buNone/>
            </a:pPr>
            <a:r>
              <a:rPr lang="en-US" sz="3600" dirty="0" smtClean="0">
                <a:latin typeface="Arial Black" panose="020B0A04020102020204" pitchFamily="34" charset="0"/>
              </a:rPr>
              <a:t>What do you know about him?</a:t>
            </a:r>
          </a:p>
          <a:p>
            <a:pPr marL="0" indent="0" algn="ctr">
              <a:buNone/>
            </a:pPr>
            <a:r>
              <a:rPr lang="en-US" sz="3600" dirty="0" smtClean="0">
                <a:latin typeface="Arial Black" panose="020B0A04020102020204" pitchFamily="34" charset="0"/>
              </a:rPr>
              <a:t>Can you name anything that he has written (besides Romeo and Juliet)?</a:t>
            </a:r>
            <a:endParaRPr lang="en-US" sz="3600" dirty="0">
              <a:latin typeface="Arial Black" panose="020B0A04020102020204" pitchFamily="34" charset="0"/>
            </a:endParaRPr>
          </a:p>
        </p:txBody>
      </p:sp>
      <p:sp>
        <p:nvSpPr>
          <p:cNvPr id="2" name="TextBox 1"/>
          <p:cNvSpPr txBox="1"/>
          <p:nvPr/>
        </p:nvSpPr>
        <p:spPr>
          <a:xfrm>
            <a:off x="10210800" y="469900"/>
            <a:ext cx="1320800" cy="369332"/>
          </a:xfrm>
          <a:prstGeom prst="rect">
            <a:avLst/>
          </a:prstGeom>
          <a:noFill/>
        </p:spPr>
        <p:txBody>
          <a:bodyPr wrap="square" rtlCol="0">
            <a:spAutoFit/>
          </a:bodyPr>
          <a:lstStyle/>
          <a:p>
            <a:pPr algn="ctr"/>
            <a:r>
              <a:rPr lang="en-US" dirty="0" smtClean="0">
                <a:latin typeface="Arial Black" panose="020B0A04020102020204" pitchFamily="34" charset="0"/>
              </a:rPr>
              <a:t>3/2/2020</a:t>
            </a:r>
            <a:endParaRPr lang="en-US" dirty="0">
              <a:latin typeface="Arial Black" panose="020B0A04020102020204" pitchFamily="34" charset="0"/>
            </a:endParaRPr>
          </a:p>
        </p:txBody>
      </p:sp>
    </p:spTree>
    <p:extLst>
      <p:ext uri="{BB962C8B-B14F-4D97-AF65-F5344CB8AC3E}">
        <p14:creationId xmlns:p14="http://schemas.microsoft.com/office/powerpoint/2010/main" val="28161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49225"/>
            <a:ext cx="10515600" cy="930275"/>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304800" y="1079500"/>
            <a:ext cx="11595100" cy="5473700"/>
          </a:xfrm>
        </p:spPr>
        <p:txBody>
          <a:bodyPr>
            <a:normAutofit/>
          </a:bodyPr>
          <a:lstStyle/>
          <a:p>
            <a:pPr marL="0" indent="0" algn="ctr">
              <a:buNone/>
            </a:pPr>
            <a:r>
              <a:rPr lang="en-US" sz="3200" dirty="0" smtClean="0">
                <a:latin typeface="Arial Black" panose="020B0A04020102020204" pitchFamily="34" charset="0"/>
              </a:rPr>
              <a:t>Now write about the following:</a:t>
            </a:r>
          </a:p>
          <a:p>
            <a:pPr marL="0" indent="0" algn="ctr">
              <a:buNone/>
            </a:pPr>
            <a:endParaRPr lang="en-US" sz="3200" dirty="0">
              <a:latin typeface="Arial Black" panose="020B0A04020102020204" pitchFamily="34" charset="0"/>
            </a:endParaRPr>
          </a:p>
          <a:p>
            <a:pPr marL="0" indent="0" algn="ctr">
              <a:buNone/>
            </a:pPr>
            <a:r>
              <a:rPr lang="en-US" sz="3600" dirty="0">
                <a:latin typeface="Arial Black" panose="020B0A04020102020204" pitchFamily="34" charset="0"/>
              </a:rPr>
              <a:t>What are two or three pieces of information you learned from someone else's research yesterday? </a:t>
            </a:r>
          </a:p>
          <a:p>
            <a:pPr marL="0" indent="0" algn="ctr">
              <a:buNone/>
            </a:pPr>
            <a:r>
              <a:rPr lang="en-US" sz="3600" dirty="0">
                <a:latin typeface="Arial Black" panose="020B0A04020102020204" pitchFamily="34" charset="0"/>
              </a:rPr>
              <a:t>How do you think this will help you as we read Romeo and Juliet?</a:t>
            </a:r>
          </a:p>
        </p:txBody>
      </p:sp>
      <p:sp>
        <p:nvSpPr>
          <p:cNvPr id="6" name="TextBox 5"/>
          <p:cNvSpPr txBox="1"/>
          <p:nvPr/>
        </p:nvSpPr>
        <p:spPr>
          <a:xfrm>
            <a:off x="10210800" y="469900"/>
            <a:ext cx="1320800" cy="369332"/>
          </a:xfrm>
          <a:prstGeom prst="rect">
            <a:avLst/>
          </a:prstGeom>
          <a:noFill/>
        </p:spPr>
        <p:txBody>
          <a:bodyPr wrap="square" rtlCol="0">
            <a:spAutoFit/>
          </a:bodyPr>
          <a:lstStyle/>
          <a:p>
            <a:pPr algn="ctr"/>
            <a:r>
              <a:rPr lang="en-US" dirty="0" smtClean="0">
                <a:latin typeface="Arial Black" panose="020B0A04020102020204" pitchFamily="34" charset="0"/>
              </a:rPr>
              <a:t>3/3/2020</a:t>
            </a:r>
            <a:endParaRPr lang="en-US" dirty="0">
              <a:latin typeface="Arial Black" panose="020B0A04020102020204" pitchFamily="34" charset="0"/>
            </a:endParaRPr>
          </a:p>
        </p:txBody>
      </p:sp>
    </p:spTree>
    <p:extLst>
      <p:ext uri="{BB962C8B-B14F-4D97-AF65-F5344CB8AC3E}">
        <p14:creationId xmlns:p14="http://schemas.microsoft.com/office/powerpoint/2010/main" val="2676034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942975"/>
          </a:xfrm>
        </p:spPr>
        <p:txBody>
          <a:bodyPr/>
          <a:lstStyle/>
          <a:p>
            <a:pPr algn="ctr"/>
            <a:r>
              <a:rPr lang="en-US" dirty="0" smtClean="0">
                <a:latin typeface="Arial Black" panose="020B0A04020102020204" pitchFamily="34" charset="0"/>
              </a:rPr>
              <a:t>Exploring Elizabethan England</a:t>
            </a:r>
            <a:endParaRPr lang="en-US" dirty="0">
              <a:latin typeface="Arial Black" panose="020B0A04020102020204" pitchFamily="34" charset="0"/>
            </a:endParaRPr>
          </a:p>
        </p:txBody>
      </p:sp>
      <p:sp>
        <p:nvSpPr>
          <p:cNvPr id="3" name="Content Placeholder 2"/>
          <p:cNvSpPr>
            <a:spLocks noGrp="1"/>
          </p:cNvSpPr>
          <p:nvPr>
            <p:ph idx="1"/>
          </p:nvPr>
        </p:nvSpPr>
        <p:spPr>
          <a:xfrm>
            <a:off x="368300" y="1104900"/>
            <a:ext cx="11468100" cy="5499100"/>
          </a:xfrm>
        </p:spPr>
        <p:txBody>
          <a:bodyPr/>
          <a:lstStyle/>
          <a:p>
            <a:pPr marL="0" indent="0">
              <a:buNone/>
            </a:pPr>
            <a:r>
              <a:rPr lang="en-US" dirty="0">
                <a:latin typeface="Arial Black" panose="020B0A04020102020204" pitchFamily="34" charset="0"/>
              </a:rPr>
              <a:t>England in 1564-The Year Shakespeare was </a:t>
            </a:r>
            <a:r>
              <a:rPr lang="en-US" dirty="0" smtClean="0">
                <a:latin typeface="Arial Black" panose="020B0A04020102020204" pitchFamily="34" charset="0"/>
              </a:rPr>
              <a:t>born</a:t>
            </a:r>
          </a:p>
          <a:p>
            <a:r>
              <a:rPr lang="en-US" dirty="0">
                <a:latin typeface="Arial Black" panose="020B0A04020102020204" pitchFamily="34" charset="0"/>
              </a:rPr>
              <a:t>It is a land forced into major cultural upheaval for the second time in ten years. </a:t>
            </a:r>
          </a:p>
          <a:p>
            <a:r>
              <a:rPr lang="en-US" dirty="0">
                <a:latin typeface="Arial Black" panose="020B0A04020102020204" pitchFamily="34" charset="0"/>
              </a:rPr>
              <a:t>It is a society divided by intolerance, a population </a:t>
            </a:r>
            <a:r>
              <a:rPr lang="en-US" dirty="0" smtClean="0">
                <a:latin typeface="Arial Black" panose="020B0A04020102020204" pitchFamily="34" charset="0"/>
              </a:rPr>
              <a:t>cowed beneath </a:t>
            </a:r>
            <a:r>
              <a:rPr lang="en-US" dirty="0">
                <a:latin typeface="Arial Black" panose="020B0A04020102020204" pitchFamily="34" charset="0"/>
              </a:rPr>
              <a:t>the iron fist of a brutal and paranoid Police State. It is an unequal society of great wealth and unimaginable poverty with a population bedeviled by parasites, regularly decimated by plague, often malnourished and rife with suspicion, superstition and bloodlust. </a:t>
            </a:r>
          </a:p>
          <a:p>
            <a:r>
              <a:rPr lang="en-US" dirty="0">
                <a:latin typeface="Arial Black" panose="020B0A04020102020204" pitchFamily="34" charset="0"/>
              </a:rPr>
              <a:t>It is a society that lives under imminent threat of war, day to day scrutiny by spies, and cruel and unusual State retribution</a:t>
            </a:r>
            <a:r>
              <a:rPr lang="en-US" dirty="0" smtClean="0">
                <a:latin typeface="Arial Black" panose="020B0A04020102020204" pitchFamily="34" charset="0"/>
              </a:rPr>
              <a:t>.</a:t>
            </a:r>
            <a:endParaRPr lang="en-US" dirty="0">
              <a:latin typeface="Arial Black" panose="020B0A04020102020204" pitchFamily="34" charset="0"/>
            </a:endParaRPr>
          </a:p>
        </p:txBody>
      </p:sp>
    </p:spTree>
    <p:extLst>
      <p:ext uri="{BB962C8B-B14F-4D97-AF65-F5344CB8AC3E}">
        <p14:creationId xmlns:p14="http://schemas.microsoft.com/office/powerpoint/2010/main" val="36074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942975"/>
          </a:xfrm>
        </p:spPr>
        <p:txBody>
          <a:bodyPr/>
          <a:lstStyle/>
          <a:p>
            <a:pPr algn="ctr"/>
            <a:r>
              <a:rPr lang="en-US" dirty="0" smtClean="0">
                <a:latin typeface="Arial Black" panose="020B0A04020102020204" pitchFamily="34" charset="0"/>
              </a:rPr>
              <a:t>Exploring Elizabethan England</a:t>
            </a:r>
            <a:endParaRPr lang="en-US" dirty="0">
              <a:latin typeface="Arial Black" panose="020B0A04020102020204" pitchFamily="34" charset="0"/>
            </a:endParaRPr>
          </a:p>
        </p:txBody>
      </p:sp>
      <p:sp>
        <p:nvSpPr>
          <p:cNvPr id="3" name="Content Placeholder 2"/>
          <p:cNvSpPr>
            <a:spLocks noGrp="1"/>
          </p:cNvSpPr>
          <p:nvPr>
            <p:ph idx="1"/>
          </p:nvPr>
        </p:nvSpPr>
        <p:spPr>
          <a:xfrm>
            <a:off x="361950" y="1168400"/>
            <a:ext cx="11468100" cy="5499100"/>
          </a:xfrm>
        </p:spPr>
        <p:txBody>
          <a:bodyPr/>
          <a:lstStyle/>
          <a:p>
            <a:r>
              <a:rPr lang="en-US" dirty="0">
                <a:latin typeface="Arial Black" panose="020B0A04020102020204" pitchFamily="34" charset="0"/>
              </a:rPr>
              <a:t>England was for the main part a green and pleasant land, predominantly rural, virtually untouched by human hand. The population of the entire country was probably around 3 million, compared to nearly 60 million today. The majority of people lived in the south with York being the only city of any note in the north</a:t>
            </a:r>
            <a:r>
              <a:rPr lang="en-US" dirty="0" smtClean="0">
                <a:latin typeface="Arial Black" panose="020B0A04020102020204" pitchFamily="34" charset="0"/>
              </a:rPr>
              <a:t>.</a:t>
            </a:r>
          </a:p>
          <a:p>
            <a:r>
              <a:rPr lang="en-US" dirty="0">
                <a:latin typeface="Arial Black" panose="020B0A04020102020204" pitchFamily="34" charset="0"/>
              </a:rPr>
              <a:t>While England was still predominantly a rural economy, there were also thriving merchants dealing with the strange and exotic imports coming to England from overseas – potatoes from Virginia, sugar and spices from the Caribbean, India or China. These might be landed in London by the growing fleets of sailing ships and then transported inland by wagon or on packhorses</a:t>
            </a:r>
            <a:r>
              <a:rPr lang="en-US" dirty="0" smtClean="0">
                <a:latin typeface="Arial Black" panose="020B0A04020102020204" pitchFamily="34" charset="0"/>
              </a:rPr>
              <a:t>.</a:t>
            </a:r>
            <a:endParaRPr lang="en-US" dirty="0">
              <a:latin typeface="Arial Black" panose="020B0A04020102020204" pitchFamily="34" charset="0"/>
            </a:endParaRPr>
          </a:p>
          <a:p>
            <a:pPr marL="0" indent="0">
              <a:buNone/>
            </a:pPr>
            <a:endParaRPr lang="en-US" dirty="0">
              <a:latin typeface="Arial Black" panose="020B0A04020102020204" pitchFamily="34" charset="0"/>
            </a:endParaRPr>
          </a:p>
        </p:txBody>
      </p:sp>
    </p:spTree>
    <p:extLst>
      <p:ext uri="{BB962C8B-B14F-4D97-AF65-F5344CB8AC3E}">
        <p14:creationId xmlns:p14="http://schemas.microsoft.com/office/powerpoint/2010/main" val="199216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942975"/>
          </a:xfrm>
        </p:spPr>
        <p:txBody>
          <a:bodyPr/>
          <a:lstStyle/>
          <a:p>
            <a:pPr algn="ctr"/>
            <a:r>
              <a:rPr lang="en-US" dirty="0" smtClean="0">
                <a:latin typeface="Arial Black" panose="020B0A04020102020204" pitchFamily="34" charset="0"/>
              </a:rPr>
              <a:t>Exploring Elizabethan England</a:t>
            </a:r>
            <a:endParaRPr lang="en-US" dirty="0">
              <a:latin typeface="Arial Black" panose="020B0A04020102020204" pitchFamily="34" charset="0"/>
            </a:endParaRPr>
          </a:p>
        </p:txBody>
      </p:sp>
      <p:sp>
        <p:nvSpPr>
          <p:cNvPr id="3" name="Content Placeholder 2"/>
          <p:cNvSpPr>
            <a:spLocks noGrp="1"/>
          </p:cNvSpPr>
          <p:nvPr>
            <p:ph idx="1"/>
          </p:nvPr>
        </p:nvSpPr>
        <p:spPr>
          <a:xfrm>
            <a:off x="361950" y="1168400"/>
            <a:ext cx="11468100" cy="5499100"/>
          </a:xfrm>
        </p:spPr>
        <p:txBody>
          <a:bodyPr>
            <a:normAutofit lnSpcReduction="10000"/>
          </a:bodyPr>
          <a:lstStyle/>
          <a:p>
            <a:r>
              <a:rPr lang="en-US" dirty="0">
                <a:latin typeface="Arial Black" panose="020B0A04020102020204" pitchFamily="34" charset="0"/>
              </a:rPr>
              <a:t>By far the most valuable commodity in Elizabethan England, however, was wool. Wool production in the 1500s was a state monopoly and, like any other restricted industry, attracted shadowy traders and illegal deals lucrative enough to tempt even a successful glover like William's father John Shakespeare into potentially dangerous criminal activity</a:t>
            </a:r>
            <a:r>
              <a:rPr lang="en-US" dirty="0" smtClean="0">
                <a:latin typeface="Arial Black" panose="020B0A04020102020204" pitchFamily="34" charset="0"/>
              </a:rPr>
              <a:t>.</a:t>
            </a:r>
          </a:p>
          <a:p>
            <a:r>
              <a:rPr lang="en-US" dirty="0">
                <a:latin typeface="Arial Black" panose="020B0A04020102020204" pitchFamily="34" charset="0"/>
              </a:rPr>
              <a:t>Not that it was particularly hard to fall foul of the law in the 1500s. This was a meticulously recorded Police State, comparable with Hitler's Germany, Pinochet's Chile, the former Soviet Bloc or Saddam Hussain's Iraq. Almost all the major players in Shakespeare's life - including the poet himself - would find themselves on the wrong side of the law at some point during their life</a:t>
            </a:r>
            <a:r>
              <a:rPr lang="en-US" dirty="0" smtClean="0">
                <a:latin typeface="Arial Black" panose="020B0A04020102020204" pitchFamily="34" charset="0"/>
              </a:rPr>
              <a:t>.</a:t>
            </a:r>
            <a:endParaRPr lang="en-US" dirty="0">
              <a:latin typeface="Arial Black" panose="020B0A04020102020204" pitchFamily="34" charset="0"/>
            </a:endParaRPr>
          </a:p>
          <a:p>
            <a:pPr marL="0" indent="0">
              <a:buNone/>
            </a:pPr>
            <a:endParaRPr lang="en-US" dirty="0">
              <a:latin typeface="Arial Black" panose="020B0A04020102020204" pitchFamily="34" charset="0"/>
            </a:endParaRPr>
          </a:p>
        </p:txBody>
      </p:sp>
    </p:spTree>
    <p:extLst>
      <p:ext uri="{BB962C8B-B14F-4D97-AF65-F5344CB8AC3E}">
        <p14:creationId xmlns:p14="http://schemas.microsoft.com/office/powerpoint/2010/main" val="411155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942975"/>
          </a:xfrm>
        </p:spPr>
        <p:txBody>
          <a:bodyPr/>
          <a:lstStyle/>
          <a:p>
            <a:pPr algn="ctr"/>
            <a:r>
              <a:rPr lang="en-US" dirty="0" smtClean="0">
                <a:latin typeface="Arial Black" panose="020B0A04020102020204" pitchFamily="34" charset="0"/>
              </a:rPr>
              <a:t>Exploring Elizabethan England</a:t>
            </a:r>
            <a:endParaRPr lang="en-US" dirty="0">
              <a:latin typeface="Arial Black" panose="020B0A04020102020204" pitchFamily="34" charset="0"/>
            </a:endParaRPr>
          </a:p>
        </p:txBody>
      </p:sp>
      <p:sp>
        <p:nvSpPr>
          <p:cNvPr id="3" name="Content Placeholder 2"/>
          <p:cNvSpPr>
            <a:spLocks noGrp="1"/>
          </p:cNvSpPr>
          <p:nvPr>
            <p:ph idx="1"/>
          </p:nvPr>
        </p:nvSpPr>
        <p:spPr>
          <a:xfrm>
            <a:off x="361950" y="1168400"/>
            <a:ext cx="11468100" cy="5499100"/>
          </a:xfrm>
        </p:spPr>
        <p:txBody>
          <a:bodyPr>
            <a:normAutofit/>
          </a:bodyPr>
          <a:lstStyle/>
          <a:p>
            <a:r>
              <a:rPr lang="en-US" dirty="0">
                <a:latin typeface="Arial Black" panose="020B0A04020102020204" pitchFamily="34" charset="0"/>
              </a:rPr>
              <a:t>England was not yet the world power it would be. At this time Spain dominated the waves and most of the known world from the Americas to the Far East. Its fleets of heavily armed galleons ruled the seas, and under Phillip II, Catholic ruler of most of the world, those ships raided far and wide on a mission to convert unbelievers and steal whatever precious metals they could.</a:t>
            </a:r>
          </a:p>
          <a:p>
            <a:r>
              <a:rPr lang="en-US" dirty="0">
                <a:latin typeface="Arial Black" panose="020B0A04020102020204" pitchFamily="34" charset="0"/>
              </a:rPr>
              <a:t>Denied an alliance with England and its ruler Elizabeth I by marriage, Phillip began to nurture the intent to take England by force. Consequently England was frequently a crucible for paranoia and dissent</a:t>
            </a:r>
            <a:r>
              <a:rPr lang="en-US" dirty="0" smtClean="0">
                <a:latin typeface="Arial Black" panose="020B0A04020102020204" pitchFamily="34" charset="0"/>
              </a:rPr>
              <a:t>.</a:t>
            </a:r>
            <a:endParaRPr lang="en-US" dirty="0">
              <a:latin typeface="Arial Black" panose="020B0A04020102020204" pitchFamily="34" charset="0"/>
            </a:endParaRPr>
          </a:p>
        </p:txBody>
      </p:sp>
    </p:spTree>
    <p:extLst>
      <p:ext uri="{BB962C8B-B14F-4D97-AF65-F5344CB8AC3E}">
        <p14:creationId xmlns:p14="http://schemas.microsoft.com/office/powerpoint/2010/main" val="41765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942975"/>
          </a:xfrm>
        </p:spPr>
        <p:txBody>
          <a:bodyPr/>
          <a:lstStyle/>
          <a:p>
            <a:pPr algn="ctr"/>
            <a:r>
              <a:rPr lang="en-US" dirty="0" smtClean="0">
                <a:latin typeface="Arial Black" panose="020B0A04020102020204" pitchFamily="34" charset="0"/>
              </a:rPr>
              <a:t>Exploring Elizabethan England</a:t>
            </a:r>
            <a:endParaRPr lang="en-US" dirty="0">
              <a:latin typeface="Arial Black" panose="020B0A04020102020204" pitchFamily="34" charset="0"/>
            </a:endParaRPr>
          </a:p>
        </p:txBody>
      </p:sp>
      <p:sp>
        <p:nvSpPr>
          <p:cNvPr id="3" name="Content Placeholder 2"/>
          <p:cNvSpPr>
            <a:spLocks noGrp="1"/>
          </p:cNvSpPr>
          <p:nvPr>
            <p:ph idx="1"/>
          </p:nvPr>
        </p:nvSpPr>
        <p:spPr>
          <a:xfrm>
            <a:off x="361950" y="1168400"/>
            <a:ext cx="11468100" cy="5499100"/>
          </a:xfrm>
        </p:spPr>
        <p:txBody>
          <a:bodyPr>
            <a:normAutofit/>
          </a:bodyPr>
          <a:lstStyle/>
          <a:p>
            <a:r>
              <a:rPr lang="en-US" dirty="0">
                <a:latin typeface="Arial Black" panose="020B0A04020102020204" pitchFamily="34" charset="0"/>
              </a:rPr>
              <a:t>And so England was a land of clear divisions: between the old faith and the new, between the cities and the rural communities, between the known and that which was unknown and therefore frightening.</a:t>
            </a:r>
          </a:p>
          <a:p>
            <a:r>
              <a:rPr lang="en-US" dirty="0">
                <a:latin typeface="Arial Black" panose="020B0A04020102020204" pitchFamily="34" charset="0"/>
              </a:rPr>
              <a:t>This was Shakespeare's England - a point in history that he would make timeless. And this was the backdrop to his work, the seething mass of divisions and everyday banalities that inspired a critique of the human condition every bit as relevant today as it was revolutionary back then.</a:t>
            </a:r>
          </a:p>
          <a:p>
            <a:r>
              <a:rPr lang="en-US" dirty="0">
                <a:latin typeface="Arial Black" panose="020B0A04020102020204" pitchFamily="34" charset="0"/>
              </a:rPr>
              <a:t>Discuss with your groups: </a:t>
            </a:r>
            <a:r>
              <a:rPr lang="en-US" dirty="0" smtClean="0">
                <a:latin typeface="Arial Black" panose="020B0A04020102020204" pitchFamily="34" charset="0"/>
              </a:rPr>
              <a:t>Why </a:t>
            </a:r>
            <a:r>
              <a:rPr lang="en-US" dirty="0">
                <a:latin typeface="Arial Black" panose="020B0A04020102020204" pitchFamily="34" charset="0"/>
              </a:rPr>
              <a:t>would this background information be important to know before reading one of his plays? 	</a:t>
            </a:r>
          </a:p>
        </p:txBody>
      </p:sp>
    </p:spTree>
    <p:extLst>
      <p:ext uri="{BB962C8B-B14F-4D97-AF65-F5344CB8AC3E}">
        <p14:creationId xmlns:p14="http://schemas.microsoft.com/office/powerpoint/2010/main" val="428366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025"/>
            <a:ext cx="10515600" cy="815975"/>
          </a:xfrm>
        </p:spPr>
        <p:txBody>
          <a:bodyPr/>
          <a:lstStyle/>
          <a:p>
            <a:pPr algn="ctr"/>
            <a:r>
              <a:rPr lang="en-US" dirty="0" smtClean="0">
                <a:latin typeface="Arial Black" panose="020B0A04020102020204" pitchFamily="34" charset="0"/>
              </a:rPr>
              <a:t>The Language of Shakespeare</a:t>
            </a:r>
            <a:endParaRPr lang="en-US" dirty="0">
              <a:latin typeface="Arial Black" panose="020B0A04020102020204" pitchFamily="34" charset="0"/>
            </a:endParaRPr>
          </a:p>
        </p:txBody>
      </p:sp>
      <p:sp>
        <p:nvSpPr>
          <p:cNvPr id="3" name="Content Placeholder 2"/>
          <p:cNvSpPr>
            <a:spLocks noGrp="1"/>
          </p:cNvSpPr>
          <p:nvPr>
            <p:ph idx="1"/>
          </p:nvPr>
        </p:nvSpPr>
        <p:spPr>
          <a:xfrm>
            <a:off x="482600" y="1104900"/>
            <a:ext cx="11379200" cy="5410200"/>
          </a:xfrm>
        </p:spPr>
        <p:txBody>
          <a:bodyPr/>
          <a:lstStyle/>
          <a:p>
            <a:endParaRPr lang="en-US" dirty="0"/>
          </a:p>
        </p:txBody>
      </p:sp>
    </p:spTree>
    <p:extLst>
      <p:ext uri="{BB962C8B-B14F-4D97-AF65-F5344CB8AC3E}">
        <p14:creationId xmlns:p14="http://schemas.microsoft.com/office/powerpoint/2010/main" val="406446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87325"/>
            <a:ext cx="10515600" cy="8413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317500" y="1028700"/>
            <a:ext cx="11506200" cy="5148263"/>
          </a:xfrm>
        </p:spPr>
        <p:txBody>
          <a:bodyPr>
            <a:normAutofit/>
          </a:bodyPr>
          <a:lstStyle/>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Reading Chapters 10-11</a:t>
            </a:r>
          </a:p>
          <a:p>
            <a:pPr marL="0" indent="0" algn="ctr">
              <a:buNone/>
            </a:pPr>
            <a:r>
              <a:rPr lang="en-US" sz="3600" dirty="0" smtClean="0">
                <a:latin typeface="Arial Black" panose="020B0A04020102020204" pitchFamily="34" charset="0"/>
              </a:rPr>
              <a:t>In </a:t>
            </a:r>
          </a:p>
          <a:p>
            <a:pPr marL="0" indent="0" algn="ctr">
              <a:buNone/>
            </a:pPr>
            <a:r>
              <a:rPr lang="en-US" sz="3600" u="sng" dirty="0" smtClean="0">
                <a:latin typeface="Arial Black" panose="020B0A04020102020204" pitchFamily="34" charset="0"/>
              </a:rPr>
              <a:t>The Fault In Our Stars</a:t>
            </a:r>
          </a:p>
          <a:p>
            <a:pPr marL="0" indent="0" algn="ctr">
              <a:buNone/>
            </a:pPr>
            <a:r>
              <a:rPr lang="en-US" sz="3600" dirty="0" smtClean="0">
                <a:latin typeface="Arial Black" panose="020B0A04020102020204" pitchFamily="34" charset="0"/>
              </a:rPr>
              <a:t>And</a:t>
            </a:r>
          </a:p>
          <a:p>
            <a:pPr marL="0" indent="0" algn="ctr">
              <a:buNone/>
            </a:pPr>
            <a:r>
              <a:rPr lang="en-US" sz="3600" dirty="0" smtClean="0">
                <a:latin typeface="Arial Black" panose="020B0A04020102020204" pitchFamily="34" charset="0"/>
              </a:rPr>
              <a:t>COMPLETE YOUR ROLE SHEET!</a:t>
            </a:r>
            <a:endParaRPr lang="en-US" sz="3600" dirty="0">
              <a:latin typeface="Arial Black" panose="020B0A04020102020204" pitchFamily="34" charset="0"/>
            </a:endParaRPr>
          </a:p>
        </p:txBody>
      </p:sp>
    </p:spTree>
    <p:extLst>
      <p:ext uri="{BB962C8B-B14F-4D97-AF65-F5344CB8AC3E}">
        <p14:creationId xmlns:p14="http://schemas.microsoft.com/office/powerpoint/2010/main" val="2998998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49225"/>
            <a:ext cx="10515600" cy="930275"/>
          </a:xfrm>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5" name="Content Placeholder 4"/>
          <p:cNvSpPr>
            <a:spLocks noGrp="1"/>
          </p:cNvSpPr>
          <p:nvPr>
            <p:ph idx="1"/>
          </p:nvPr>
        </p:nvSpPr>
        <p:spPr>
          <a:xfrm>
            <a:off x="304800" y="1079500"/>
            <a:ext cx="11595100" cy="5473700"/>
          </a:xfrm>
        </p:spPr>
        <p:txBody>
          <a:bodyPr>
            <a:normAutofit lnSpcReduction="10000"/>
          </a:bodyPr>
          <a:lstStyle/>
          <a:p>
            <a:pPr marL="0" indent="0" algn="ctr">
              <a:buNone/>
            </a:pPr>
            <a:r>
              <a:rPr lang="en-US" sz="3600" dirty="0" smtClean="0">
                <a:latin typeface="Arial Black" panose="020B0A04020102020204" pitchFamily="34" charset="0"/>
              </a:rPr>
              <a:t>Use your ELIZABETHAN TERMS sheets to complete the following:</a:t>
            </a:r>
          </a:p>
          <a:p>
            <a:pPr marL="742950" indent="-742950">
              <a:buFont typeface="+mj-lt"/>
              <a:buAutoNum type="arabicPeriod"/>
            </a:pPr>
            <a:r>
              <a:rPr lang="en-US" sz="3600" dirty="0" smtClean="0">
                <a:latin typeface="Arial Black" panose="020B0A04020102020204" pitchFamily="34" charset="0"/>
              </a:rPr>
              <a:t>Translate this sentence into Elizabethan:</a:t>
            </a:r>
          </a:p>
          <a:p>
            <a:pPr marL="0" indent="0">
              <a:buNone/>
            </a:pPr>
            <a:r>
              <a:rPr lang="en-US" sz="3600" dirty="0">
                <a:latin typeface="Arial Black" panose="020B0A04020102020204" pitchFamily="34" charset="0"/>
              </a:rPr>
              <a:t> </a:t>
            </a:r>
            <a:r>
              <a:rPr lang="en-US" sz="3600" dirty="0" smtClean="0">
                <a:latin typeface="Arial Black" panose="020B0A04020102020204" pitchFamily="34" charset="0"/>
              </a:rPr>
              <a:t>     </a:t>
            </a:r>
            <a:r>
              <a:rPr lang="en-US" sz="3600" dirty="0" smtClean="0">
                <a:solidFill>
                  <a:srgbClr val="FF0000"/>
                </a:solidFill>
                <a:latin typeface="Arial Black" panose="020B0A04020102020204" pitchFamily="34" charset="0"/>
              </a:rPr>
              <a:t>I think maybe you should pay attention to</a:t>
            </a:r>
          </a:p>
          <a:p>
            <a:pPr marL="0" indent="0">
              <a:buNone/>
            </a:pPr>
            <a:r>
              <a:rPr lang="en-US" sz="3600" dirty="0">
                <a:solidFill>
                  <a:srgbClr val="FF0000"/>
                </a:solidFill>
                <a:latin typeface="Arial Black" panose="020B0A04020102020204" pitchFamily="34" charset="0"/>
              </a:rPr>
              <a:t> </a:t>
            </a:r>
            <a:r>
              <a:rPr lang="en-US" sz="3600" dirty="0" smtClean="0">
                <a:solidFill>
                  <a:srgbClr val="FF0000"/>
                </a:solidFill>
                <a:latin typeface="Arial Black" panose="020B0A04020102020204" pitchFamily="34" charset="0"/>
              </a:rPr>
              <a:t>     the directions.</a:t>
            </a:r>
          </a:p>
          <a:p>
            <a:pPr marL="742950" indent="-742950">
              <a:buAutoNum type="arabicPeriod" startAt="2"/>
            </a:pPr>
            <a:r>
              <a:rPr lang="en-US" sz="3600" dirty="0" smtClean="0">
                <a:latin typeface="Arial Black" panose="020B0A04020102020204" pitchFamily="34" charset="0"/>
              </a:rPr>
              <a:t>Translate this into modern English:</a:t>
            </a:r>
          </a:p>
          <a:p>
            <a:pPr marL="0" indent="0">
              <a:buNone/>
            </a:pPr>
            <a:r>
              <a:rPr lang="en-US" sz="3600" dirty="0">
                <a:latin typeface="Arial Black" panose="020B0A04020102020204" pitchFamily="34" charset="0"/>
              </a:rPr>
              <a:t> </a:t>
            </a:r>
            <a:r>
              <a:rPr lang="en-US" sz="3600" dirty="0" smtClean="0">
                <a:latin typeface="Arial Black" panose="020B0A04020102020204" pitchFamily="34" charset="0"/>
              </a:rPr>
              <a:t>    </a:t>
            </a:r>
            <a:r>
              <a:rPr lang="en-US" sz="3600" dirty="0" smtClean="0">
                <a:solidFill>
                  <a:srgbClr val="FF0000"/>
                </a:solidFill>
                <a:latin typeface="Arial Black" panose="020B0A04020102020204" pitchFamily="34" charset="0"/>
              </a:rPr>
              <a:t>I pray thee hark now unto these tidings.</a:t>
            </a:r>
          </a:p>
          <a:p>
            <a:pPr marL="0" indent="0">
              <a:buNone/>
            </a:pPr>
            <a:r>
              <a:rPr lang="en-US" sz="3600" dirty="0" smtClean="0">
                <a:latin typeface="Arial Black" panose="020B0A04020102020204" pitchFamily="34" charset="0"/>
              </a:rPr>
              <a:t>3.  Write one sentence in ELIZABETHAN ENGLISH about something you did today or might do tomorrow.</a:t>
            </a:r>
            <a:endParaRPr lang="en-US" sz="3600" dirty="0">
              <a:latin typeface="Arial Black" panose="020B0A04020102020204" pitchFamily="34" charset="0"/>
            </a:endParaRPr>
          </a:p>
        </p:txBody>
      </p:sp>
      <p:sp>
        <p:nvSpPr>
          <p:cNvPr id="6" name="TextBox 5"/>
          <p:cNvSpPr txBox="1"/>
          <p:nvPr/>
        </p:nvSpPr>
        <p:spPr>
          <a:xfrm>
            <a:off x="10210800" y="469900"/>
            <a:ext cx="1320800" cy="369332"/>
          </a:xfrm>
          <a:prstGeom prst="rect">
            <a:avLst/>
          </a:prstGeom>
          <a:noFill/>
        </p:spPr>
        <p:txBody>
          <a:bodyPr wrap="square" rtlCol="0">
            <a:spAutoFit/>
          </a:bodyPr>
          <a:lstStyle/>
          <a:p>
            <a:pPr algn="ctr"/>
            <a:r>
              <a:rPr lang="en-US" dirty="0" smtClean="0">
                <a:latin typeface="Arial Black" panose="020B0A04020102020204" pitchFamily="34" charset="0"/>
              </a:rPr>
              <a:t>3/3/2020</a:t>
            </a:r>
            <a:endParaRPr lang="en-US" dirty="0">
              <a:latin typeface="Arial Black" panose="020B0A04020102020204" pitchFamily="34" charset="0"/>
            </a:endParaRPr>
          </a:p>
        </p:txBody>
      </p:sp>
    </p:spTree>
    <p:extLst>
      <p:ext uri="{BB962C8B-B14F-4D97-AF65-F5344CB8AC3E}">
        <p14:creationId xmlns:p14="http://schemas.microsoft.com/office/powerpoint/2010/main" val="3346258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49225"/>
            <a:ext cx="10515600" cy="93027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304800" y="1079500"/>
            <a:ext cx="11595100" cy="5473700"/>
          </a:xfrm>
        </p:spPr>
        <p:txBody>
          <a:bodyPr>
            <a:normAutofit/>
          </a:bodyPr>
          <a:lstStyle/>
          <a:p>
            <a:pPr marL="0" indent="0" algn="ctr">
              <a:buNone/>
            </a:pPr>
            <a:r>
              <a:rPr lang="en-US" sz="3200" dirty="0" smtClean="0">
                <a:latin typeface="Arial Black" panose="020B0A04020102020204" pitchFamily="34" charset="0"/>
              </a:rPr>
              <a:t>In your groups, discuss the following:</a:t>
            </a:r>
          </a:p>
          <a:p>
            <a:pPr marL="0" indent="0" algn="ctr">
              <a:buNone/>
            </a:pPr>
            <a:endParaRPr lang="en-US" sz="3200" dirty="0">
              <a:latin typeface="Arial Black" panose="020B0A04020102020204" pitchFamily="34" charset="0"/>
            </a:endParaRPr>
          </a:p>
          <a:p>
            <a:pPr marL="0" indent="0" algn="ctr">
              <a:buNone/>
            </a:pPr>
            <a:r>
              <a:rPr lang="en-US" sz="3600" dirty="0" smtClean="0">
                <a:latin typeface="Arial Black" panose="020B0A04020102020204" pitchFamily="34" charset="0"/>
              </a:rPr>
              <a:t>Open up your Exit Ticket from yesterday.</a:t>
            </a:r>
          </a:p>
          <a:p>
            <a:pPr marL="0" indent="0" algn="ctr">
              <a:buNone/>
            </a:pPr>
            <a:r>
              <a:rPr lang="en-US" sz="3600" dirty="0" smtClean="0">
                <a:latin typeface="Arial Black" panose="020B0A04020102020204" pitchFamily="34" charset="0"/>
              </a:rPr>
              <a:t>Share your sentences/translations with your group.</a:t>
            </a:r>
          </a:p>
          <a:p>
            <a:pPr marL="0" indent="0" algn="ctr">
              <a:buNone/>
            </a:pPr>
            <a:r>
              <a:rPr lang="en-US" sz="3600" dirty="0" smtClean="0">
                <a:latin typeface="Arial Black" panose="020B0A04020102020204" pitchFamily="34" charset="0"/>
              </a:rPr>
              <a:t>What differences were there between sentences/translations?</a:t>
            </a:r>
          </a:p>
          <a:p>
            <a:pPr marL="0" indent="0" algn="ctr">
              <a:buNone/>
            </a:pPr>
            <a:r>
              <a:rPr lang="en-US" sz="3600" dirty="0" smtClean="0">
                <a:latin typeface="Arial Black" panose="020B0A04020102020204" pitchFamily="34" charset="0"/>
              </a:rPr>
              <a:t>Why do you think language has changed so much since Shakespeare’s time?</a:t>
            </a:r>
            <a:endParaRPr lang="en-US" sz="3600" dirty="0">
              <a:latin typeface="Arial Black" panose="020B0A04020102020204" pitchFamily="34" charset="0"/>
            </a:endParaRPr>
          </a:p>
        </p:txBody>
      </p:sp>
      <p:sp>
        <p:nvSpPr>
          <p:cNvPr id="2" name="TextBox 1"/>
          <p:cNvSpPr txBox="1"/>
          <p:nvPr/>
        </p:nvSpPr>
        <p:spPr>
          <a:xfrm>
            <a:off x="10210800" y="469900"/>
            <a:ext cx="1320800" cy="369332"/>
          </a:xfrm>
          <a:prstGeom prst="rect">
            <a:avLst/>
          </a:prstGeom>
          <a:noFill/>
        </p:spPr>
        <p:txBody>
          <a:bodyPr wrap="square" rtlCol="0">
            <a:spAutoFit/>
          </a:bodyPr>
          <a:lstStyle/>
          <a:p>
            <a:pPr algn="ctr"/>
            <a:r>
              <a:rPr lang="en-US" dirty="0" smtClean="0">
                <a:latin typeface="Arial Black" panose="020B0A04020102020204" pitchFamily="34" charset="0"/>
              </a:rPr>
              <a:t>3/4/2020</a:t>
            </a:r>
            <a:endParaRPr lang="en-US" dirty="0">
              <a:latin typeface="Arial Black" panose="020B0A04020102020204" pitchFamily="34" charset="0"/>
            </a:endParaRPr>
          </a:p>
        </p:txBody>
      </p:sp>
    </p:spTree>
    <p:extLst>
      <p:ext uri="{BB962C8B-B14F-4D97-AF65-F5344CB8AC3E}">
        <p14:creationId xmlns:p14="http://schemas.microsoft.com/office/powerpoint/2010/main" val="89795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49225"/>
            <a:ext cx="10515600" cy="930275"/>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304800" y="1079500"/>
            <a:ext cx="11595100" cy="5473700"/>
          </a:xfrm>
        </p:spPr>
        <p:txBody>
          <a:bodyPr>
            <a:normAutofit/>
          </a:bodyPr>
          <a:lstStyle/>
          <a:p>
            <a:pPr marL="0" indent="0" algn="ctr">
              <a:buNone/>
            </a:pPr>
            <a:r>
              <a:rPr lang="en-US" sz="3200" dirty="0" smtClean="0">
                <a:latin typeface="Arial Black" panose="020B0A04020102020204" pitchFamily="34" charset="0"/>
              </a:rPr>
              <a:t>Now write about the following:</a:t>
            </a:r>
          </a:p>
          <a:p>
            <a:pPr marL="0" indent="0" algn="ctr">
              <a:buNone/>
            </a:pPr>
            <a:endParaRPr lang="en-US" sz="3200" dirty="0">
              <a:latin typeface="Arial Black" panose="020B0A04020102020204" pitchFamily="34" charset="0"/>
            </a:endParaRPr>
          </a:p>
          <a:p>
            <a:pPr marL="0" indent="0" algn="ctr">
              <a:buNone/>
            </a:pPr>
            <a:r>
              <a:rPr lang="en-US" sz="3600" dirty="0" smtClean="0">
                <a:latin typeface="Arial Black" panose="020B0A04020102020204" pitchFamily="34" charset="0"/>
              </a:rPr>
              <a:t>Who is William Shakespeare?</a:t>
            </a:r>
          </a:p>
          <a:p>
            <a:pPr marL="0" indent="0" algn="ctr">
              <a:buNone/>
            </a:pPr>
            <a:r>
              <a:rPr lang="en-US" sz="3600" dirty="0" smtClean="0">
                <a:latin typeface="Arial Black" panose="020B0A04020102020204" pitchFamily="34" charset="0"/>
              </a:rPr>
              <a:t>What do you know about him?</a:t>
            </a:r>
          </a:p>
          <a:p>
            <a:pPr marL="0" indent="0" algn="ctr">
              <a:buNone/>
            </a:pPr>
            <a:r>
              <a:rPr lang="en-US" sz="3600" dirty="0" smtClean="0">
                <a:latin typeface="Arial Black" panose="020B0A04020102020204" pitchFamily="34" charset="0"/>
              </a:rPr>
              <a:t>Can you name anything that he has written (besides Romeo and Juliet)?</a:t>
            </a:r>
            <a:endParaRPr lang="en-US" sz="3600" dirty="0">
              <a:latin typeface="Arial Black" panose="020B0A04020102020204" pitchFamily="34" charset="0"/>
            </a:endParaRPr>
          </a:p>
        </p:txBody>
      </p:sp>
      <p:sp>
        <p:nvSpPr>
          <p:cNvPr id="6" name="TextBox 5"/>
          <p:cNvSpPr txBox="1"/>
          <p:nvPr/>
        </p:nvSpPr>
        <p:spPr>
          <a:xfrm>
            <a:off x="10210800" y="469900"/>
            <a:ext cx="1320800" cy="369332"/>
          </a:xfrm>
          <a:prstGeom prst="rect">
            <a:avLst/>
          </a:prstGeom>
          <a:noFill/>
        </p:spPr>
        <p:txBody>
          <a:bodyPr wrap="square" rtlCol="0">
            <a:spAutoFit/>
          </a:bodyPr>
          <a:lstStyle/>
          <a:p>
            <a:pPr algn="ctr"/>
            <a:r>
              <a:rPr lang="en-US" dirty="0" smtClean="0">
                <a:latin typeface="Arial Black" panose="020B0A04020102020204" pitchFamily="34" charset="0"/>
              </a:rPr>
              <a:t>3/2/2020</a:t>
            </a:r>
            <a:endParaRPr lang="en-US" dirty="0">
              <a:latin typeface="Arial Black" panose="020B0A04020102020204" pitchFamily="34" charset="0"/>
            </a:endParaRPr>
          </a:p>
        </p:txBody>
      </p:sp>
    </p:spTree>
    <p:extLst>
      <p:ext uri="{BB962C8B-B14F-4D97-AF65-F5344CB8AC3E}">
        <p14:creationId xmlns:p14="http://schemas.microsoft.com/office/powerpoint/2010/main" val="2312881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49225"/>
            <a:ext cx="10515600" cy="930275"/>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304800" y="1079500"/>
            <a:ext cx="11595100" cy="5473700"/>
          </a:xfrm>
        </p:spPr>
        <p:txBody>
          <a:bodyPr>
            <a:normAutofit/>
          </a:bodyPr>
          <a:lstStyle/>
          <a:p>
            <a:pPr marL="0" indent="0" algn="ctr">
              <a:buNone/>
            </a:pPr>
            <a:r>
              <a:rPr lang="en-US" sz="3200" dirty="0" smtClean="0">
                <a:latin typeface="Arial Black" panose="020B0A04020102020204" pitchFamily="34" charset="0"/>
              </a:rPr>
              <a:t>Now write about the following:</a:t>
            </a:r>
          </a:p>
          <a:p>
            <a:pPr marL="0" indent="0" algn="ctr">
              <a:buNone/>
            </a:pPr>
            <a:endParaRPr lang="en-US" sz="3200" dirty="0">
              <a:latin typeface="Arial Black" panose="020B0A04020102020204" pitchFamily="34" charset="0"/>
            </a:endParaRPr>
          </a:p>
          <a:p>
            <a:pPr marL="0" indent="0" algn="ctr">
              <a:buNone/>
            </a:pPr>
            <a:r>
              <a:rPr lang="en-US" sz="3600" dirty="0">
                <a:latin typeface="Arial Black" panose="020B0A04020102020204" pitchFamily="34" charset="0"/>
              </a:rPr>
              <a:t>Open up your Exit Ticket from yesterday.</a:t>
            </a:r>
          </a:p>
          <a:p>
            <a:pPr marL="0" indent="0" algn="ctr">
              <a:buNone/>
            </a:pPr>
            <a:r>
              <a:rPr lang="en-US" sz="3600" dirty="0">
                <a:latin typeface="Arial Black" panose="020B0A04020102020204" pitchFamily="34" charset="0"/>
              </a:rPr>
              <a:t>Share your sentences/translations with your group.</a:t>
            </a:r>
          </a:p>
          <a:p>
            <a:pPr marL="0" indent="0" algn="ctr">
              <a:buNone/>
            </a:pPr>
            <a:r>
              <a:rPr lang="en-US" sz="3600" dirty="0">
                <a:latin typeface="Arial Black" panose="020B0A04020102020204" pitchFamily="34" charset="0"/>
              </a:rPr>
              <a:t>What differences were there between sentences/translations?</a:t>
            </a:r>
          </a:p>
          <a:p>
            <a:pPr marL="0" indent="0" algn="ctr">
              <a:buNone/>
            </a:pPr>
            <a:r>
              <a:rPr lang="en-US" sz="3600" dirty="0">
                <a:latin typeface="Arial Black" panose="020B0A04020102020204" pitchFamily="34" charset="0"/>
              </a:rPr>
              <a:t>Why do you think language has changed so much since Shakespeare’s time?</a:t>
            </a:r>
          </a:p>
        </p:txBody>
      </p:sp>
      <p:sp>
        <p:nvSpPr>
          <p:cNvPr id="6" name="TextBox 5"/>
          <p:cNvSpPr txBox="1"/>
          <p:nvPr/>
        </p:nvSpPr>
        <p:spPr>
          <a:xfrm>
            <a:off x="10210800" y="469900"/>
            <a:ext cx="1320800" cy="369332"/>
          </a:xfrm>
          <a:prstGeom prst="rect">
            <a:avLst/>
          </a:prstGeom>
          <a:noFill/>
        </p:spPr>
        <p:txBody>
          <a:bodyPr wrap="square" rtlCol="0">
            <a:spAutoFit/>
          </a:bodyPr>
          <a:lstStyle/>
          <a:p>
            <a:pPr algn="ctr"/>
            <a:r>
              <a:rPr lang="en-US" dirty="0" smtClean="0">
                <a:latin typeface="Arial Black" panose="020B0A04020102020204" pitchFamily="34" charset="0"/>
              </a:rPr>
              <a:t>3/4/2020</a:t>
            </a:r>
            <a:endParaRPr lang="en-US" dirty="0">
              <a:latin typeface="Arial Black" panose="020B0A04020102020204" pitchFamily="34" charset="0"/>
            </a:endParaRPr>
          </a:p>
        </p:txBody>
      </p:sp>
    </p:spTree>
    <p:extLst>
      <p:ext uri="{BB962C8B-B14F-4D97-AF65-F5344CB8AC3E}">
        <p14:creationId xmlns:p14="http://schemas.microsoft.com/office/powerpoint/2010/main" val="3182788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1325563"/>
          </a:xfrm>
        </p:spPr>
        <p:txBody>
          <a:bodyPr/>
          <a:lstStyle/>
          <a:p>
            <a:pPr algn="ctr"/>
            <a:r>
              <a:rPr lang="en-US" dirty="0" smtClean="0">
                <a:latin typeface="Arial Black" panose="020B0A04020102020204" pitchFamily="34" charset="0"/>
              </a:rPr>
              <a:t>Learning the Language of Shakespeare</a:t>
            </a:r>
            <a:endParaRPr lang="en-US" dirty="0">
              <a:latin typeface="Arial Black" panose="020B0A04020102020204" pitchFamily="34" charset="0"/>
            </a:endParaRPr>
          </a:p>
        </p:txBody>
      </p:sp>
      <p:sp>
        <p:nvSpPr>
          <p:cNvPr id="3" name="Content Placeholder 2"/>
          <p:cNvSpPr>
            <a:spLocks noGrp="1"/>
          </p:cNvSpPr>
          <p:nvPr>
            <p:ph idx="1"/>
          </p:nvPr>
        </p:nvSpPr>
        <p:spPr>
          <a:xfrm>
            <a:off x="330200" y="1487488"/>
            <a:ext cx="11582400" cy="4689475"/>
          </a:xfrm>
        </p:spPr>
        <p:txBody>
          <a:bodyPr/>
          <a:lstStyle/>
          <a:p>
            <a:r>
              <a:rPr lang="en-US" dirty="0">
                <a:latin typeface="Arial Black" panose="020B0A04020102020204" pitchFamily="34" charset="0"/>
              </a:rPr>
              <a:t>In order to help us prepare to read Shakespeare and become more familiar with the language he used we will read through “Elizabethan Terms” and practice translating some of his most famous lines from Early Modern English to Modern English</a:t>
            </a:r>
            <a:r>
              <a:rPr lang="en-US" dirty="0" smtClean="0">
                <a:latin typeface="Arial Black" panose="020B0A04020102020204" pitchFamily="34" charset="0"/>
              </a:rPr>
              <a:t>!</a:t>
            </a:r>
          </a:p>
          <a:p>
            <a:r>
              <a:rPr lang="en-US" dirty="0" smtClean="0">
                <a:latin typeface="Arial Black" panose="020B0A04020102020204" pitchFamily="34" charset="0"/>
              </a:rPr>
              <a:t>Let’s look at some common terms and their modern translations…</a:t>
            </a:r>
          </a:p>
          <a:p>
            <a:endParaRPr lang="en-US" dirty="0">
              <a:latin typeface="Arial Black" panose="020B0A04020102020204" pitchFamily="34" charset="0"/>
            </a:endParaRPr>
          </a:p>
          <a:p>
            <a:r>
              <a:rPr lang="en-US" dirty="0" smtClean="0">
                <a:latin typeface="Arial Black" panose="020B0A04020102020204" pitchFamily="34" charset="0"/>
              </a:rPr>
              <a:t>Now YOU get to work with some Shakespearean language and translate it into modern English…</a:t>
            </a: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133326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1325563"/>
          </a:xfrm>
        </p:spPr>
        <p:txBody>
          <a:bodyPr/>
          <a:lstStyle/>
          <a:p>
            <a:pPr algn="ctr"/>
            <a:r>
              <a:rPr lang="en-US" dirty="0" smtClean="0">
                <a:latin typeface="Arial Black" panose="020B0A04020102020204" pitchFamily="34" charset="0"/>
              </a:rPr>
              <a:t>Learning the Language of Shakespeare</a:t>
            </a:r>
            <a:endParaRPr lang="en-US" dirty="0">
              <a:latin typeface="Arial Black" panose="020B0A04020102020204" pitchFamily="34" charset="0"/>
            </a:endParaRPr>
          </a:p>
        </p:txBody>
      </p:sp>
      <p:sp>
        <p:nvSpPr>
          <p:cNvPr id="3" name="Content Placeholder 2"/>
          <p:cNvSpPr>
            <a:spLocks noGrp="1"/>
          </p:cNvSpPr>
          <p:nvPr>
            <p:ph idx="1"/>
          </p:nvPr>
        </p:nvSpPr>
        <p:spPr>
          <a:xfrm>
            <a:off x="330200" y="1487488"/>
            <a:ext cx="11582400" cy="5141912"/>
          </a:xfrm>
        </p:spPr>
        <p:txBody>
          <a:bodyPr>
            <a:normAutofit/>
          </a:bodyPr>
          <a:lstStyle/>
          <a:p>
            <a:r>
              <a:rPr lang="en-US" dirty="0">
                <a:latin typeface="Arial Black" panose="020B0A04020102020204" pitchFamily="34" charset="0"/>
              </a:rPr>
              <a:t>When Shakespeare wrote his prose, he often used a slightly different word order than we are used to. </a:t>
            </a:r>
            <a:endParaRPr lang="en-US" dirty="0" smtClean="0">
              <a:latin typeface="Arial Black" panose="020B0A04020102020204" pitchFamily="34" charset="0"/>
            </a:endParaRPr>
          </a:p>
          <a:p>
            <a:r>
              <a:rPr lang="en-US" dirty="0" smtClean="0">
                <a:latin typeface="Arial Black" panose="020B0A04020102020204" pitchFamily="34" charset="0"/>
              </a:rPr>
              <a:t>The </a:t>
            </a:r>
            <a:r>
              <a:rPr lang="en-US" dirty="0">
                <a:latin typeface="Arial Black" panose="020B0A04020102020204" pitchFamily="34" charset="0"/>
              </a:rPr>
              <a:t>subject, verb, and object did not always follow in a 1, 2, 3 order. Look at the following sentence. </a:t>
            </a:r>
            <a:endParaRPr lang="en-US" dirty="0" smtClean="0">
              <a:latin typeface="Arial Black" panose="020B0A04020102020204" pitchFamily="34" charset="0"/>
            </a:endParaRPr>
          </a:p>
          <a:p>
            <a:pPr marL="0" indent="0" algn="ctr">
              <a:buNone/>
            </a:pPr>
            <a:r>
              <a:rPr lang="en-US" dirty="0" smtClean="0">
                <a:latin typeface="Arial Black" panose="020B0A04020102020204" pitchFamily="34" charset="0"/>
              </a:rPr>
              <a:t>I went to the store.</a:t>
            </a:r>
          </a:p>
          <a:p>
            <a:r>
              <a:rPr lang="en-US" dirty="0" smtClean="0">
                <a:latin typeface="Arial Black" panose="020B0A04020102020204" pitchFamily="34" charset="0"/>
              </a:rPr>
              <a:t>If we RE-ORDER this sentence, can we still figure out its meaning? Let’s see…</a:t>
            </a:r>
          </a:p>
          <a:p>
            <a:pPr lvl="1"/>
            <a:r>
              <a:rPr lang="en-US" dirty="0" smtClean="0">
                <a:latin typeface="Arial Black" panose="020B0A04020102020204" pitchFamily="34" charset="0"/>
              </a:rPr>
              <a:t>To the store I went.</a:t>
            </a:r>
          </a:p>
          <a:p>
            <a:pPr lvl="1"/>
            <a:r>
              <a:rPr lang="en-US" dirty="0" smtClean="0">
                <a:latin typeface="Arial Black" panose="020B0A04020102020204" pitchFamily="34" charset="0"/>
              </a:rPr>
              <a:t>The store, I went to.</a:t>
            </a:r>
          </a:p>
          <a:p>
            <a:pPr lvl="1"/>
            <a:r>
              <a:rPr lang="en-US" dirty="0" smtClean="0">
                <a:latin typeface="Arial Black" panose="020B0A04020102020204" pitchFamily="34" charset="0"/>
              </a:rPr>
              <a:t>Store, I went to the.</a:t>
            </a:r>
          </a:p>
          <a:p>
            <a:r>
              <a:rPr lang="en-US" dirty="0" smtClean="0">
                <a:latin typeface="Arial Black" panose="020B0A04020102020204" pitchFamily="34" charset="0"/>
              </a:rPr>
              <a:t>Now its YOUR TURN…</a:t>
            </a:r>
            <a:endParaRPr lang="en-US" dirty="0">
              <a:latin typeface="Arial Black" panose="020B0A04020102020204" pitchFamily="34" charset="0"/>
            </a:endParaRPr>
          </a:p>
        </p:txBody>
      </p:sp>
    </p:spTree>
    <p:extLst>
      <p:ext uri="{BB962C8B-B14F-4D97-AF65-F5344CB8AC3E}">
        <p14:creationId xmlns:p14="http://schemas.microsoft.com/office/powerpoint/2010/main" val="74389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8667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673100" y="1003300"/>
            <a:ext cx="10960100" cy="5664200"/>
          </a:xfrm>
        </p:spPr>
        <p:txBody>
          <a:bodyPr>
            <a:normAutofit fontScale="85000" lnSpcReduction="20000"/>
          </a:bodyPr>
          <a:lstStyle/>
          <a:p>
            <a:pPr marL="0" indent="0" algn="ctr">
              <a:buNone/>
            </a:pPr>
            <a:r>
              <a:rPr lang="en-US" sz="4000" dirty="0" smtClean="0">
                <a:latin typeface="Arial Black" panose="020B0A04020102020204" pitchFamily="34" charset="0"/>
              </a:rPr>
              <a:t>Complete BOTH</a:t>
            </a:r>
          </a:p>
          <a:p>
            <a:pPr marL="0" indent="0" algn="ctr">
              <a:buNone/>
            </a:pPr>
            <a:r>
              <a:rPr lang="en-US" sz="4000" dirty="0" smtClean="0">
                <a:latin typeface="Arial Black" panose="020B0A04020102020204" pitchFamily="34" charset="0"/>
              </a:rPr>
              <a:t>“Everything Old Is New Again”</a:t>
            </a:r>
          </a:p>
          <a:p>
            <a:pPr marL="0" indent="0" algn="ctr">
              <a:buNone/>
            </a:pPr>
            <a:r>
              <a:rPr lang="en-US" sz="4000" dirty="0" smtClean="0">
                <a:latin typeface="Arial Black" panose="020B0A04020102020204" pitchFamily="34" charset="0"/>
              </a:rPr>
              <a:t>And</a:t>
            </a:r>
          </a:p>
          <a:p>
            <a:pPr marL="0" indent="0" algn="ctr">
              <a:buNone/>
            </a:pPr>
            <a:r>
              <a:rPr lang="en-US" sz="4000" dirty="0" smtClean="0">
                <a:latin typeface="Arial Black" panose="020B0A04020102020204" pitchFamily="34" charset="0"/>
              </a:rPr>
              <a:t>“Ordering Shakespeare Around”</a:t>
            </a:r>
          </a:p>
          <a:p>
            <a:pPr marL="0" indent="0" algn="ctr">
              <a:buNone/>
            </a:pPr>
            <a:r>
              <a:rPr lang="en-US" sz="4000" dirty="0" smtClean="0">
                <a:latin typeface="Arial Black" panose="020B0A04020102020204" pitchFamily="34" charset="0"/>
              </a:rPr>
              <a:t>DUE TOMORROW!</a:t>
            </a:r>
          </a:p>
          <a:p>
            <a:pPr marL="0" indent="0" algn="ctr">
              <a:buNone/>
            </a:pPr>
            <a:r>
              <a:rPr lang="en-US" sz="4000" dirty="0" smtClean="0">
                <a:latin typeface="Arial Black" panose="020B0A04020102020204" pitchFamily="34" charset="0"/>
              </a:rPr>
              <a:t>------------------------------------------------------------------</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Reading Chapters 10-11</a:t>
            </a:r>
          </a:p>
          <a:p>
            <a:pPr marL="0" indent="0" algn="ctr">
              <a:buNone/>
            </a:pPr>
            <a:r>
              <a:rPr lang="en-US" sz="4000" dirty="0">
                <a:latin typeface="Arial Black" panose="020B0A04020102020204" pitchFamily="34" charset="0"/>
              </a:rPr>
              <a:t>In </a:t>
            </a:r>
          </a:p>
          <a:p>
            <a:pPr marL="0" indent="0" algn="ctr">
              <a:buNone/>
            </a:pPr>
            <a:r>
              <a:rPr lang="en-US" sz="4000" u="sng" dirty="0">
                <a:latin typeface="Arial Black" panose="020B0A04020102020204" pitchFamily="34" charset="0"/>
              </a:rPr>
              <a:t>The Fault In Our Stars</a:t>
            </a:r>
          </a:p>
          <a:p>
            <a:pPr marL="0" indent="0" algn="ctr">
              <a:buNone/>
            </a:pPr>
            <a:r>
              <a:rPr lang="en-US" sz="4000" dirty="0">
                <a:latin typeface="Arial Black" panose="020B0A04020102020204" pitchFamily="34" charset="0"/>
              </a:rPr>
              <a:t>And</a:t>
            </a:r>
          </a:p>
          <a:p>
            <a:pPr marL="0" indent="0" algn="ctr">
              <a:buNone/>
            </a:pPr>
            <a:r>
              <a:rPr lang="en-US" sz="4000" dirty="0">
                <a:latin typeface="Arial Black" panose="020B0A04020102020204" pitchFamily="34" charset="0"/>
              </a:rPr>
              <a:t>COMPLETE YOUR ROLE SHEET!</a:t>
            </a:r>
          </a:p>
          <a:p>
            <a:pPr marL="0" indent="0" algn="ctr">
              <a:buNone/>
            </a:pPr>
            <a:endParaRPr lang="en-US" sz="4000" dirty="0">
              <a:latin typeface="Arial Black" panose="020B0A04020102020204" pitchFamily="34" charset="0"/>
            </a:endParaRPr>
          </a:p>
        </p:txBody>
      </p:sp>
    </p:spTree>
    <p:extLst>
      <p:ext uri="{BB962C8B-B14F-4D97-AF65-F5344CB8AC3E}">
        <p14:creationId xmlns:p14="http://schemas.microsoft.com/office/powerpoint/2010/main" val="1983990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49225"/>
            <a:ext cx="10515600" cy="930275"/>
          </a:xfrm>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5" name="Content Placeholder 4"/>
          <p:cNvSpPr>
            <a:spLocks noGrp="1"/>
          </p:cNvSpPr>
          <p:nvPr>
            <p:ph idx="1"/>
          </p:nvPr>
        </p:nvSpPr>
        <p:spPr>
          <a:xfrm>
            <a:off x="304800" y="1079500"/>
            <a:ext cx="11595100" cy="5473700"/>
          </a:xfrm>
        </p:spPr>
        <p:txBody>
          <a:bodyPr>
            <a:normAutofit/>
          </a:bodyPr>
          <a:lstStyle/>
          <a:p>
            <a:pPr marL="0" indent="0" algn="ctr">
              <a:buNone/>
            </a:pPr>
            <a:r>
              <a:rPr lang="en-US" sz="3200" dirty="0" smtClean="0">
                <a:latin typeface="Arial Black" panose="020B0A04020102020204" pitchFamily="34" charset="0"/>
              </a:rPr>
              <a:t>Now write about the following:</a:t>
            </a:r>
          </a:p>
          <a:p>
            <a:pPr marL="0" indent="0" algn="ctr">
              <a:buNone/>
            </a:pPr>
            <a:endParaRPr lang="en-US" sz="3200" dirty="0">
              <a:latin typeface="Arial Black" panose="020B0A04020102020204" pitchFamily="34" charset="0"/>
            </a:endParaRPr>
          </a:p>
          <a:p>
            <a:pPr marL="0" indent="0" algn="ctr">
              <a:buNone/>
            </a:pPr>
            <a:r>
              <a:rPr lang="en-US" sz="3600" dirty="0" smtClean="0">
                <a:latin typeface="Arial Black" panose="020B0A04020102020204" pitchFamily="34" charset="0"/>
              </a:rPr>
              <a:t>Do you find Shakespeare’s language confusing? Why?</a:t>
            </a:r>
          </a:p>
          <a:p>
            <a:pPr marL="0" indent="0" algn="ctr">
              <a:buNone/>
            </a:pPr>
            <a:r>
              <a:rPr lang="en-US" sz="3600" dirty="0" smtClean="0">
                <a:latin typeface="Arial Black" panose="020B0A04020102020204" pitchFamily="34" charset="0"/>
              </a:rPr>
              <a:t>Now that you have the common terms, do you think it will be easier to understand?</a:t>
            </a:r>
            <a:endParaRPr lang="en-US" sz="3600" dirty="0">
              <a:latin typeface="Arial Black" panose="020B0A04020102020204" pitchFamily="34" charset="0"/>
            </a:endParaRPr>
          </a:p>
        </p:txBody>
      </p:sp>
      <p:sp>
        <p:nvSpPr>
          <p:cNvPr id="6" name="TextBox 5"/>
          <p:cNvSpPr txBox="1"/>
          <p:nvPr/>
        </p:nvSpPr>
        <p:spPr>
          <a:xfrm>
            <a:off x="10210800" y="469900"/>
            <a:ext cx="1320800" cy="369332"/>
          </a:xfrm>
          <a:prstGeom prst="rect">
            <a:avLst/>
          </a:prstGeom>
          <a:noFill/>
        </p:spPr>
        <p:txBody>
          <a:bodyPr wrap="square" rtlCol="0">
            <a:spAutoFit/>
          </a:bodyPr>
          <a:lstStyle/>
          <a:p>
            <a:pPr algn="ctr"/>
            <a:r>
              <a:rPr lang="en-US" dirty="0" smtClean="0">
                <a:latin typeface="Arial Black" panose="020B0A04020102020204" pitchFamily="34" charset="0"/>
              </a:rPr>
              <a:t>3/4/2020</a:t>
            </a:r>
            <a:endParaRPr lang="en-US" dirty="0">
              <a:latin typeface="Arial Black" panose="020B0A04020102020204" pitchFamily="34" charset="0"/>
            </a:endParaRPr>
          </a:p>
        </p:txBody>
      </p:sp>
    </p:spTree>
    <p:extLst>
      <p:ext uri="{BB962C8B-B14F-4D97-AF65-F5344CB8AC3E}">
        <p14:creationId xmlns:p14="http://schemas.microsoft.com/office/powerpoint/2010/main" val="660461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49225"/>
            <a:ext cx="10515600" cy="93027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304800" y="1079500"/>
            <a:ext cx="11595100" cy="5473700"/>
          </a:xfrm>
        </p:spPr>
        <p:txBody>
          <a:bodyPr>
            <a:normAutofit/>
          </a:bodyPr>
          <a:lstStyle/>
          <a:p>
            <a:pPr marL="0" indent="0" algn="ctr">
              <a:buNone/>
            </a:pPr>
            <a:r>
              <a:rPr lang="en-US" sz="3200" dirty="0" smtClean="0">
                <a:latin typeface="Arial Black" panose="020B0A04020102020204" pitchFamily="34" charset="0"/>
              </a:rPr>
              <a:t>In your groups, discuss the following:</a:t>
            </a:r>
          </a:p>
          <a:p>
            <a:pPr marL="0" indent="0" algn="ctr">
              <a:buNone/>
            </a:pPr>
            <a:endParaRPr lang="en-US" sz="3200" dirty="0">
              <a:latin typeface="Arial Black" panose="020B0A04020102020204" pitchFamily="34" charset="0"/>
            </a:endParaRPr>
          </a:p>
          <a:p>
            <a:pPr marL="0" indent="0" algn="ctr">
              <a:buNone/>
            </a:pPr>
            <a:r>
              <a:rPr lang="en-US" sz="3600" dirty="0" smtClean="0">
                <a:latin typeface="Arial Black" panose="020B0A04020102020204" pitchFamily="34" charset="0"/>
              </a:rPr>
              <a:t>What do you know about the play “Romeo and Juliet?”</a:t>
            </a:r>
          </a:p>
          <a:p>
            <a:pPr marL="0" indent="0" algn="ctr">
              <a:buNone/>
            </a:pPr>
            <a:r>
              <a:rPr lang="en-US" sz="3600" dirty="0" smtClean="0">
                <a:latin typeface="Arial Black" panose="020B0A04020102020204" pitchFamily="34" charset="0"/>
              </a:rPr>
              <a:t>Do you know who the characters are?</a:t>
            </a:r>
          </a:p>
          <a:p>
            <a:pPr marL="0" indent="0" algn="ctr">
              <a:buNone/>
            </a:pPr>
            <a:r>
              <a:rPr lang="en-US" sz="3600" dirty="0" smtClean="0">
                <a:latin typeface="Arial Black" panose="020B0A04020102020204" pitchFamily="34" charset="0"/>
              </a:rPr>
              <a:t>The basic plot?</a:t>
            </a:r>
          </a:p>
        </p:txBody>
      </p:sp>
      <p:sp>
        <p:nvSpPr>
          <p:cNvPr id="2" name="TextBox 1"/>
          <p:cNvSpPr txBox="1"/>
          <p:nvPr/>
        </p:nvSpPr>
        <p:spPr>
          <a:xfrm>
            <a:off x="10210800" y="469900"/>
            <a:ext cx="1320800" cy="369332"/>
          </a:xfrm>
          <a:prstGeom prst="rect">
            <a:avLst/>
          </a:prstGeom>
          <a:noFill/>
        </p:spPr>
        <p:txBody>
          <a:bodyPr wrap="square" rtlCol="0">
            <a:spAutoFit/>
          </a:bodyPr>
          <a:lstStyle/>
          <a:p>
            <a:pPr algn="ctr"/>
            <a:r>
              <a:rPr lang="en-US" dirty="0" smtClean="0">
                <a:latin typeface="Arial Black" panose="020B0A04020102020204" pitchFamily="34" charset="0"/>
              </a:rPr>
              <a:t>3/5/2020</a:t>
            </a:r>
            <a:endParaRPr lang="en-US" dirty="0">
              <a:latin typeface="Arial Black" panose="020B0A04020102020204" pitchFamily="34" charset="0"/>
            </a:endParaRPr>
          </a:p>
        </p:txBody>
      </p:sp>
    </p:spTree>
    <p:extLst>
      <p:ext uri="{BB962C8B-B14F-4D97-AF65-F5344CB8AC3E}">
        <p14:creationId xmlns:p14="http://schemas.microsoft.com/office/powerpoint/2010/main" val="231808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49225"/>
            <a:ext cx="10515600" cy="930275"/>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304800" y="1079500"/>
            <a:ext cx="11595100" cy="5473700"/>
          </a:xfrm>
        </p:spPr>
        <p:txBody>
          <a:bodyPr>
            <a:normAutofit/>
          </a:bodyPr>
          <a:lstStyle/>
          <a:p>
            <a:pPr marL="0" indent="0" algn="ctr">
              <a:buNone/>
            </a:pPr>
            <a:r>
              <a:rPr lang="en-US" sz="3200" dirty="0" smtClean="0">
                <a:latin typeface="Arial Black" panose="020B0A04020102020204" pitchFamily="34" charset="0"/>
              </a:rPr>
              <a:t>Now write about the following:</a:t>
            </a:r>
          </a:p>
          <a:p>
            <a:pPr marL="0" indent="0" algn="ctr">
              <a:buNone/>
            </a:pPr>
            <a:endParaRPr lang="en-US" sz="3200" dirty="0">
              <a:latin typeface="Arial Black" panose="020B0A04020102020204" pitchFamily="34" charset="0"/>
            </a:endParaRPr>
          </a:p>
          <a:p>
            <a:pPr marL="0" indent="0" algn="ctr">
              <a:buNone/>
            </a:pPr>
            <a:r>
              <a:rPr lang="en-US" sz="3600" dirty="0">
                <a:latin typeface="Arial Black" panose="020B0A04020102020204" pitchFamily="34" charset="0"/>
              </a:rPr>
              <a:t>What do you know about the play “Romeo and Juliet?”</a:t>
            </a:r>
          </a:p>
          <a:p>
            <a:pPr marL="0" indent="0" algn="ctr">
              <a:buNone/>
            </a:pPr>
            <a:r>
              <a:rPr lang="en-US" sz="3600" dirty="0">
                <a:latin typeface="Arial Black" panose="020B0A04020102020204" pitchFamily="34" charset="0"/>
              </a:rPr>
              <a:t>Do you know who the characters are?</a:t>
            </a:r>
          </a:p>
          <a:p>
            <a:pPr marL="0" indent="0" algn="ctr">
              <a:buNone/>
            </a:pPr>
            <a:r>
              <a:rPr lang="en-US" sz="3600" dirty="0">
                <a:latin typeface="Arial Black" panose="020B0A04020102020204" pitchFamily="34" charset="0"/>
              </a:rPr>
              <a:t>The basic plot?</a:t>
            </a:r>
          </a:p>
          <a:p>
            <a:pPr marL="0" indent="0" algn="ctr">
              <a:buNone/>
            </a:pPr>
            <a:endParaRPr lang="en-US" sz="3600" dirty="0">
              <a:latin typeface="Arial Black" panose="020B0A04020102020204" pitchFamily="34" charset="0"/>
            </a:endParaRPr>
          </a:p>
        </p:txBody>
      </p:sp>
      <p:sp>
        <p:nvSpPr>
          <p:cNvPr id="6" name="TextBox 5"/>
          <p:cNvSpPr txBox="1"/>
          <p:nvPr/>
        </p:nvSpPr>
        <p:spPr>
          <a:xfrm>
            <a:off x="10210800" y="469900"/>
            <a:ext cx="1320800" cy="369332"/>
          </a:xfrm>
          <a:prstGeom prst="rect">
            <a:avLst/>
          </a:prstGeom>
          <a:noFill/>
        </p:spPr>
        <p:txBody>
          <a:bodyPr wrap="square" rtlCol="0">
            <a:spAutoFit/>
          </a:bodyPr>
          <a:lstStyle/>
          <a:p>
            <a:pPr algn="ctr"/>
            <a:r>
              <a:rPr lang="en-US" dirty="0" smtClean="0">
                <a:latin typeface="Arial Black" panose="020B0A04020102020204" pitchFamily="34" charset="0"/>
              </a:rPr>
              <a:t>3/5/2020</a:t>
            </a:r>
            <a:endParaRPr lang="en-US" dirty="0">
              <a:latin typeface="Arial Black" panose="020B0A04020102020204" pitchFamily="34" charset="0"/>
            </a:endParaRPr>
          </a:p>
        </p:txBody>
      </p:sp>
    </p:spTree>
    <p:extLst>
      <p:ext uri="{BB962C8B-B14F-4D97-AF65-F5344CB8AC3E}">
        <p14:creationId xmlns:p14="http://schemas.microsoft.com/office/powerpoint/2010/main" val="35662669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Romeo and Juliet – Act 2 Scene 2</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r>
              <a:rPr lang="en-US" dirty="0">
                <a:latin typeface="Arial Black" panose="020B0A04020102020204" pitchFamily="34" charset="0"/>
              </a:rPr>
              <a:t>We will be </a:t>
            </a:r>
            <a:r>
              <a:rPr lang="en-US" dirty="0" smtClean="0">
                <a:latin typeface="Arial Black" panose="020B0A04020102020204" pitchFamily="34" charset="0"/>
              </a:rPr>
              <a:t>reading </a:t>
            </a:r>
            <a:r>
              <a:rPr lang="en-US" dirty="0">
                <a:latin typeface="Arial Black" panose="020B0A04020102020204" pitchFamily="34" charset="0"/>
              </a:rPr>
              <a:t>a scene from the play Romeo and Juliet to become familiar with the language of Shakespeare and to develop strategies to understand the language before we actually begin reading </a:t>
            </a:r>
            <a:r>
              <a:rPr lang="en-US" dirty="0" smtClean="0">
                <a:latin typeface="Arial Black" panose="020B0A04020102020204" pitchFamily="34" charset="0"/>
              </a:rPr>
              <a:t>the play.</a:t>
            </a:r>
          </a:p>
          <a:p>
            <a:r>
              <a:rPr lang="en-US" dirty="0">
                <a:latin typeface="Arial Black" panose="020B0A04020102020204" pitchFamily="34" charset="0"/>
              </a:rPr>
              <a:t>First Read: Circle the words you are unfamiliar with. Try to see if you can figure out what the words mean using context clues. Write what you think it means next to the word.</a:t>
            </a:r>
          </a:p>
          <a:p>
            <a:r>
              <a:rPr lang="en-US" dirty="0">
                <a:latin typeface="Arial Black" panose="020B0A04020102020204" pitchFamily="34" charset="0"/>
              </a:rPr>
              <a:t>Second Read</a:t>
            </a:r>
            <a:r>
              <a:rPr lang="en-US" dirty="0" smtClean="0">
                <a:latin typeface="Arial Black" panose="020B0A04020102020204" pitchFamily="34" charset="0"/>
              </a:rPr>
              <a:t>: In the box, write out what you THINK the characters are trying to say.</a:t>
            </a: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373081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Romeo and Juliet – Act 2 Scene 2</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Black" panose="020B0A04020102020204" pitchFamily="34" charset="0"/>
              </a:rPr>
              <a:t>Third Read – One line at a time.</a:t>
            </a:r>
          </a:p>
          <a:p>
            <a:endParaRPr lang="en-US" dirty="0">
              <a:latin typeface="Arial Black" panose="020B0A04020102020204" pitchFamily="34" charset="0"/>
            </a:endParaRPr>
          </a:p>
          <a:p>
            <a:r>
              <a:rPr lang="en-US" dirty="0" smtClean="0">
                <a:latin typeface="Arial Black" panose="020B0A04020102020204" pitchFamily="34" charset="0"/>
              </a:rPr>
              <a:t>On the back of your papers, use the line by line breakdown to translate Shakespearean language to modern English.</a:t>
            </a:r>
          </a:p>
          <a:p>
            <a:r>
              <a:rPr lang="en-US" dirty="0" smtClean="0">
                <a:latin typeface="Arial Black" panose="020B0A04020102020204" pitchFamily="34" charset="0"/>
              </a:rPr>
              <a:t>In the box at the bottom, do your best to write about what you think this scene MEANS…</a:t>
            </a:r>
          </a:p>
          <a:p>
            <a:pPr lvl="1"/>
            <a:r>
              <a:rPr lang="en-US" dirty="0" smtClean="0">
                <a:latin typeface="Arial Black" panose="020B0A04020102020204" pitchFamily="34" charset="0"/>
              </a:rPr>
              <a:t>Don’t tell me what the WORDS mean…Tell me what you think the SCENE means!</a:t>
            </a: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85544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0875"/>
          </a:xfrm>
        </p:spPr>
        <p:txBody>
          <a:bodyPr>
            <a:normAutofit fontScale="90000"/>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143000"/>
            <a:ext cx="10515600" cy="5033963"/>
          </a:xfrm>
        </p:spPr>
        <p:txBody>
          <a:bodyPr>
            <a:normAutofit fontScale="85000" lnSpcReduction="10000"/>
          </a:bodyPr>
          <a:lstStyle/>
          <a:p>
            <a:pPr marL="0" indent="0" algn="ctr">
              <a:buNone/>
            </a:pPr>
            <a:r>
              <a:rPr lang="en-US" sz="4000" dirty="0" smtClean="0">
                <a:latin typeface="Arial Black" panose="020B0A04020102020204" pitchFamily="34" charset="0"/>
              </a:rPr>
              <a:t>Complete Act 2 Scene 2</a:t>
            </a:r>
          </a:p>
          <a:p>
            <a:pPr marL="0" indent="0" algn="ctr">
              <a:buNone/>
            </a:pPr>
            <a:r>
              <a:rPr lang="en-US" sz="4000" dirty="0" smtClean="0">
                <a:latin typeface="Arial Black" panose="020B0A04020102020204" pitchFamily="34" charset="0"/>
              </a:rPr>
              <a:t>Translation</a:t>
            </a:r>
          </a:p>
          <a:p>
            <a:pPr marL="0" indent="0" algn="ctr">
              <a:buNone/>
            </a:pPr>
            <a:r>
              <a:rPr lang="en-US" sz="4000" dirty="0" smtClean="0">
                <a:latin typeface="Arial Black" panose="020B0A04020102020204" pitchFamily="34" charset="0"/>
              </a:rPr>
              <a:t>DUE TOMORROW!</a:t>
            </a:r>
          </a:p>
          <a:p>
            <a:pPr marL="0" indent="0" algn="ctr">
              <a:buNone/>
            </a:pPr>
            <a:r>
              <a:rPr lang="en-US" sz="4000" dirty="0">
                <a:latin typeface="Arial Black" panose="020B0A04020102020204" pitchFamily="34" charset="0"/>
              </a:rPr>
              <a:t>------------------------------------------------------------------</a:t>
            </a:r>
          </a:p>
          <a:p>
            <a:pPr marL="0" indent="0" algn="ctr">
              <a:buNone/>
            </a:pPr>
            <a:r>
              <a:rPr lang="en-US" sz="4000" dirty="0">
                <a:latin typeface="Arial Black" panose="020B0A04020102020204" pitchFamily="34" charset="0"/>
              </a:rPr>
              <a:t>Reading Chapters 10-11</a:t>
            </a:r>
          </a:p>
          <a:p>
            <a:pPr marL="0" indent="0" algn="ctr">
              <a:buNone/>
            </a:pPr>
            <a:r>
              <a:rPr lang="en-US" sz="4000" dirty="0">
                <a:latin typeface="Arial Black" panose="020B0A04020102020204" pitchFamily="34" charset="0"/>
              </a:rPr>
              <a:t>In </a:t>
            </a:r>
          </a:p>
          <a:p>
            <a:pPr marL="0" indent="0" algn="ctr">
              <a:buNone/>
            </a:pPr>
            <a:r>
              <a:rPr lang="en-US" sz="4000" u="sng" dirty="0">
                <a:latin typeface="Arial Black" panose="020B0A04020102020204" pitchFamily="34" charset="0"/>
              </a:rPr>
              <a:t>The Fault In Our Stars</a:t>
            </a:r>
          </a:p>
          <a:p>
            <a:pPr marL="0" indent="0" algn="ctr">
              <a:buNone/>
            </a:pPr>
            <a:r>
              <a:rPr lang="en-US" sz="4000" dirty="0">
                <a:latin typeface="Arial Black" panose="020B0A04020102020204" pitchFamily="34" charset="0"/>
              </a:rPr>
              <a:t>And</a:t>
            </a:r>
          </a:p>
          <a:p>
            <a:pPr marL="0" indent="0" algn="ctr">
              <a:buNone/>
            </a:pPr>
            <a:r>
              <a:rPr lang="en-US" sz="4000" dirty="0">
                <a:latin typeface="Arial Black" panose="020B0A04020102020204" pitchFamily="34" charset="0"/>
              </a:rPr>
              <a:t>COMPLETE YOUR ROLE SHEET!</a:t>
            </a:r>
          </a:p>
          <a:p>
            <a:pPr marL="0" indent="0" algn="ctr">
              <a:buNone/>
            </a:pPr>
            <a:endParaRPr lang="en-US" sz="4000" dirty="0">
              <a:latin typeface="Arial Black" panose="020B0A04020102020204" pitchFamily="34" charset="0"/>
            </a:endParaRPr>
          </a:p>
        </p:txBody>
      </p:sp>
    </p:spTree>
    <p:extLst>
      <p:ext uri="{BB962C8B-B14F-4D97-AF65-F5344CB8AC3E}">
        <p14:creationId xmlns:p14="http://schemas.microsoft.com/office/powerpoint/2010/main" val="3979932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87325"/>
            <a:ext cx="10515600" cy="841375"/>
          </a:xfrm>
        </p:spPr>
        <p:txBody>
          <a:bodyPr/>
          <a:lstStyle/>
          <a:p>
            <a:pPr algn="ctr"/>
            <a:r>
              <a:rPr lang="en-US" dirty="0" smtClean="0">
                <a:latin typeface="Arial Black" panose="020B0A04020102020204" pitchFamily="34" charset="0"/>
              </a:rPr>
              <a:t>Anticipation Guide</a:t>
            </a:r>
            <a:endParaRPr lang="en-US" dirty="0">
              <a:latin typeface="Arial Black" panose="020B0A04020102020204" pitchFamily="34" charset="0"/>
            </a:endParaRPr>
          </a:p>
        </p:txBody>
      </p:sp>
      <p:sp>
        <p:nvSpPr>
          <p:cNvPr id="3" name="Content Placeholder 2"/>
          <p:cNvSpPr>
            <a:spLocks noGrp="1"/>
          </p:cNvSpPr>
          <p:nvPr>
            <p:ph idx="1"/>
          </p:nvPr>
        </p:nvSpPr>
        <p:spPr>
          <a:xfrm>
            <a:off x="317500" y="1028700"/>
            <a:ext cx="11506200" cy="5148263"/>
          </a:xfrm>
        </p:spPr>
        <p:txBody>
          <a:bodyPr>
            <a:normAutofit fontScale="92500" lnSpcReduction="10000"/>
          </a:bodyPr>
          <a:lstStyle/>
          <a:p>
            <a:r>
              <a:rPr lang="en-US" sz="3600" dirty="0">
                <a:latin typeface="Arial Black" panose="020B0A04020102020204" pitchFamily="34" charset="0"/>
              </a:rPr>
              <a:t>On the anticipation guide there are 5 questions about Shakespeare – answer all 5 of the questions honestly! There are NO right or wrong answers, there is only the answer each of you have as an individual</a:t>
            </a:r>
            <a:r>
              <a:rPr lang="en-US" sz="3600" dirty="0" smtClean="0">
                <a:latin typeface="Arial Black" panose="020B0A04020102020204" pitchFamily="34" charset="0"/>
              </a:rPr>
              <a:t>.</a:t>
            </a:r>
          </a:p>
          <a:p>
            <a:pPr marL="0" indent="0">
              <a:buNone/>
            </a:pPr>
            <a:endParaRPr lang="en-US" sz="3600" dirty="0">
              <a:latin typeface="Arial Black" panose="020B0A04020102020204" pitchFamily="34" charset="0"/>
            </a:endParaRPr>
          </a:p>
          <a:p>
            <a:r>
              <a:rPr lang="en-US" sz="3600" dirty="0">
                <a:latin typeface="Arial Black" panose="020B0A04020102020204" pitchFamily="34" charset="0"/>
              </a:rPr>
              <a:t>All the questions are about your personal opinions and thoughts – do not feel judged for being honest or feeling the way you do</a:t>
            </a:r>
            <a:r>
              <a:rPr lang="en-US" sz="3600" dirty="0" smtClean="0">
                <a:latin typeface="Arial Black" panose="020B0A04020102020204" pitchFamily="34" charset="0"/>
              </a:rPr>
              <a:t>!</a:t>
            </a:r>
          </a:p>
          <a:p>
            <a:endParaRPr lang="en-US" sz="3600" dirty="0">
              <a:latin typeface="Arial Black" panose="020B0A04020102020204" pitchFamily="34" charset="0"/>
            </a:endParaRPr>
          </a:p>
          <a:p>
            <a:r>
              <a:rPr lang="en-US" sz="3600" dirty="0" smtClean="0">
                <a:latin typeface="Arial Black" panose="020B0A04020102020204" pitchFamily="34" charset="0"/>
              </a:rPr>
              <a:t>Let’s discuss…</a:t>
            </a:r>
            <a:endParaRPr lang="en-US" sz="3600" dirty="0">
              <a:latin typeface="Arial Black" panose="020B0A04020102020204" pitchFamily="34" charset="0"/>
            </a:endParaRPr>
          </a:p>
          <a:p>
            <a:pPr marL="0" indent="0">
              <a:buNone/>
            </a:pPr>
            <a:endParaRPr lang="en-US" dirty="0"/>
          </a:p>
        </p:txBody>
      </p:sp>
    </p:spTree>
    <p:extLst>
      <p:ext uri="{BB962C8B-B14F-4D97-AF65-F5344CB8AC3E}">
        <p14:creationId xmlns:p14="http://schemas.microsoft.com/office/powerpoint/2010/main" val="151754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49225"/>
            <a:ext cx="10515600" cy="930275"/>
          </a:xfrm>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5" name="Content Placeholder 4"/>
          <p:cNvSpPr>
            <a:spLocks noGrp="1"/>
          </p:cNvSpPr>
          <p:nvPr>
            <p:ph idx="1"/>
          </p:nvPr>
        </p:nvSpPr>
        <p:spPr>
          <a:xfrm>
            <a:off x="304800" y="1079500"/>
            <a:ext cx="11595100" cy="5473700"/>
          </a:xfrm>
        </p:spPr>
        <p:txBody>
          <a:bodyPr>
            <a:normAutofit/>
          </a:bodyPr>
          <a:lstStyle/>
          <a:p>
            <a:pPr marL="0" indent="0" algn="ctr">
              <a:buNone/>
            </a:pPr>
            <a:r>
              <a:rPr lang="en-US" sz="3200" dirty="0" smtClean="0">
                <a:latin typeface="Arial Black" panose="020B0A04020102020204" pitchFamily="34" charset="0"/>
              </a:rPr>
              <a:t>Now write about the following:</a:t>
            </a:r>
          </a:p>
          <a:p>
            <a:pPr marL="0" indent="0" algn="ctr">
              <a:buNone/>
            </a:pPr>
            <a:endParaRPr lang="en-US" sz="3200" dirty="0">
              <a:latin typeface="Arial Black" panose="020B0A04020102020204" pitchFamily="34" charset="0"/>
            </a:endParaRPr>
          </a:p>
          <a:p>
            <a:pPr marL="0" indent="0" algn="ctr">
              <a:buNone/>
            </a:pPr>
            <a:r>
              <a:rPr lang="en-US" sz="3600" dirty="0" smtClean="0">
                <a:latin typeface="Arial Black" panose="020B0A04020102020204" pitchFamily="34" charset="0"/>
              </a:rPr>
              <a:t>Were you able to translate the Shakespearean into modern English?</a:t>
            </a:r>
          </a:p>
          <a:p>
            <a:pPr marL="0" indent="0" algn="ctr">
              <a:buNone/>
            </a:pPr>
            <a:r>
              <a:rPr lang="en-US" sz="3600" dirty="0" smtClean="0">
                <a:latin typeface="Arial Black" panose="020B0A04020102020204" pitchFamily="34" charset="0"/>
              </a:rPr>
              <a:t>Which is harder, understanding the WORDS or trying to figure out the MEANING of the scene?</a:t>
            </a:r>
          </a:p>
          <a:p>
            <a:pPr marL="0" indent="0" algn="ctr">
              <a:buNone/>
            </a:pPr>
            <a:r>
              <a:rPr lang="en-US" sz="3600" dirty="0" smtClean="0">
                <a:latin typeface="Arial Black" panose="020B0A04020102020204" pitchFamily="34" charset="0"/>
              </a:rPr>
              <a:t>Why?</a:t>
            </a:r>
            <a:endParaRPr lang="en-US" sz="3600" dirty="0">
              <a:latin typeface="Arial Black" panose="020B0A04020102020204" pitchFamily="34" charset="0"/>
            </a:endParaRPr>
          </a:p>
        </p:txBody>
      </p:sp>
      <p:sp>
        <p:nvSpPr>
          <p:cNvPr id="6" name="TextBox 5"/>
          <p:cNvSpPr txBox="1"/>
          <p:nvPr/>
        </p:nvSpPr>
        <p:spPr>
          <a:xfrm>
            <a:off x="10210800" y="469900"/>
            <a:ext cx="1320800" cy="369332"/>
          </a:xfrm>
          <a:prstGeom prst="rect">
            <a:avLst/>
          </a:prstGeom>
          <a:noFill/>
        </p:spPr>
        <p:txBody>
          <a:bodyPr wrap="square" rtlCol="0">
            <a:spAutoFit/>
          </a:bodyPr>
          <a:lstStyle/>
          <a:p>
            <a:pPr algn="ctr"/>
            <a:r>
              <a:rPr lang="en-US" dirty="0" smtClean="0">
                <a:latin typeface="Arial Black" panose="020B0A04020102020204" pitchFamily="34" charset="0"/>
              </a:rPr>
              <a:t>3/5/2020</a:t>
            </a:r>
            <a:endParaRPr lang="en-US" dirty="0">
              <a:latin typeface="Arial Black" panose="020B0A04020102020204" pitchFamily="34" charset="0"/>
            </a:endParaRPr>
          </a:p>
        </p:txBody>
      </p:sp>
    </p:spTree>
    <p:extLst>
      <p:ext uri="{BB962C8B-B14F-4D97-AF65-F5344CB8AC3E}">
        <p14:creationId xmlns:p14="http://schemas.microsoft.com/office/powerpoint/2010/main" val="29023845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1867"/>
            <a:ext cx="8229600" cy="868362"/>
          </a:xfrm>
        </p:spPr>
        <p:txBody>
          <a:bodyPr/>
          <a:lstStyle/>
          <a:p>
            <a:r>
              <a:rPr lang="en-US" dirty="0">
                <a:latin typeface="Arial Black" panose="020B0A04020102020204" pitchFamily="34" charset="0"/>
              </a:rPr>
              <a:t>Literature Circles</a:t>
            </a:r>
          </a:p>
        </p:txBody>
      </p:sp>
      <p:sp>
        <p:nvSpPr>
          <p:cNvPr id="3" name="Content Placeholder 2"/>
          <p:cNvSpPr>
            <a:spLocks noGrp="1"/>
          </p:cNvSpPr>
          <p:nvPr>
            <p:ph idx="1"/>
          </p:nvPr>
        </p:nvSpPr>
        <p:spPr>
          <a:xfrm>
            <a:off x="1676400" y="1066800"/>
            <a:ext cx="8857724" cy="5562600"/>
          </a:xfrm>
        </p:spPr>
        <p:txBody>
          <a:bodyPr>
            <a:normAutofit/>
          </a:bodyPr>
          <a:lstStyle/>
          <a:p>
            <a:pPr marL="0" indent="0" algn="ctr">
              <a:buNone/>
            </a:pPr>
            <a:endParaRPr lang="en-US" sz="2800" u="sng" dirty="0">
              <a:latin typeface="Arial Black" panose="020B0A04020102020204" pitchFamily="34" charset="0"/>
            </a:endParaRPr>
          </a:p>
          <a:p>
            <a:pPr marL="0" indent="0" algn="ctr">
              <a:buNone/>
            </a:pPr>
            <a:r>
              <a:rPr lang="en-US" sz="2800" dirty="0">
                <a:latin typeface="Arial Black" panose="020B0A04020102020204" pitchFamily="34" charset="0"/>
              </a:rPr>
              <a:t>It’s LIT CIRCLE FRIDAY!</a:t>
            </a:r>
          </a:p>
          <a:p>
            <a:pPr marL="0" indent="0" algn="ctr">
              <a:buNone/>
            </a:pPr>
            <a:endParaRPr lang="en-US" sz="2800" u="sng" dirty="0">
              <a:latin typeface="Arial Black" panose="020B0A04020102020204" pitchFamily="34" charset="0"/>
            </a:endParaRPr>
          </a:p>
          <a:p>
            <a:pPr marL="0" indent="0" algn="ctr">
              <a:buNone/>
            </a:pPr>
            <a:r>
              <a:rPr lang="en-US" sz="3600" dirty="0">
                <a:latin typeface="Arial Black" panose="020B0A04020102020204" pitchFamily="34" charset="0"/>
              </a:rPr>
              <a:t>ARE</a:t>
            </a:r>
          </a:p>
          <a:p>
            <a:pPr marL="0" indent="0" algn="ctr">
              <a:buNone/>
            </a:pPr>
            <a:endParaRPr lang="en-US" sz="3600" dirty="0">
              <a:latin typeface="Arial Black" panose="020B0A04020102020204" pitchFamily="34" charset="0"/>
            </a:endParaRPr>
          </a:p>
          <a:p>
            <a:pPr marL="0" indent="0" algn="ctr">
              <a:buNone/>
            </a:pPr>
            <a:r>
              <a:rPr lang="en-US" sz="3600" dirty="0">
                <a:latin typeface="Arial Black" panose="020B0A04020102020204" pitchFamily="34" charset="0"/>
              </a:rPr>
              <a:t>YOU</a:t>
            </a:r>
          </a:p>
          <a:p>
            <a:pPr marL="0" indent="0" algn="ctr">
              <a:buNone/>
            </a:pPr>
            <a:endParaRPr lang="en-US" sz="3600" dirty="0">
              <a:latin typeface="Arial Black" panose="020B0A04020102020204" pitchFamily="34" charset="0"/>
            </a:endParaRPr>
          </a:p>
          <a:p>
            <a:pPr marL="0" indent="0" algn="ctr">
              <a:buNone/>
            </a:pPr>
            <a:r>
              <a:rPr lang="en-US" sz="3600" dirty="0">
                <a:latin typeface="Arial Black" panose="020B0A04020102020204" pitchFamily="34" charset="0"/>
              </a:rPr>
              <a:t>READY?</a:t>
            </a:r>
          </a:p>
          <a:p>
            <a:pPr marL="0" indent="0" algn="ctr">
              <a:buNone/>
            </a:pPr>
            <a:endParaRPr lang="en-US" sz="2800" u="sng" dirty="0">
              <a:latin typeface="Arial Black" panose="020B0A04020102020204" pitchFamily="34" charset="0"/>
            </a:endParaRPr>
          </a:p>
          <a:p>
            <a:pPr marL="0" indent="0" algn="ctr">
              <a:buNone/>
            </a:pPr>
            <a:endParaRPr lang="en-US" sz="2800" u="sng" dirty="0">
              <a:latin typeface="Arial Black" panose="020B0A04020102020204" pitchFamily="34" charset="0"/>
            </a:endParaRPr>
          </a:p>
        </p:txBody>
      </p:sp>
      <p:sp>
        <p:nvSpPr>
          <p:cNvPr id="4" name="TextBox 3"/>
          <p:cNvSpPr txBox="1"/>
          <p:nvPr/>
        </p:nvSpPr>
        <p:spPr>
          <a:xfrm>
            <a:off x="9448800" y="487498"/>
            <a:ext cx="1085324" cy="276999"/>
          </a:xfrm>
          <a:prstGeom prst="rect">
            <a:avLst/>
          </a:prstGeom>
          <a:noFill/>
        </p:spPr>
        <p:txBody>
          <a:bodyPr wrap="square" rtlCol="0">
            <a:spAutoFit/>
          </a:bodyPr>
          <a:lstStyle/>
          <a:p>
            <a:r>
              <a:rPr lang="en-US" sz="1200" dirty="0" smtClean="0">
                <a:solidFill>
                  <a:prstClr val="black"/>
                </a:solidFill>
                <a:latin typeface="Arial Black" panose="020B0A04020102020204" pitchFamily="34" charset="0"/>
              </a:rPr>
              <a:t>3/6/2020</a:t>
            </a:r>
            <a:endParaRPr lang="en-US" sz="1200"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15791020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1867"/>
            <a:ext cx="8229600" cy="868362"/>
          </a:xfrm>
        </p:spPr>
        <p:txBody>
          <a:bodyPr/>
          <a:lstStyle/>
          <a:p>
            <a:r>
              <a:rPr lang="en-US" dirty="0">
                <a:latin typeface="Arial Black" panose="020B0A04020102020204" pitchFamily="34" charset="0"/>
              </a:rPr>
              <a:t>Literature Circles</a:t>
            </a:r>
          </a:p>
        </p:txBody>
      </p:sp>
      <p:sp>
        <p:nvSpPr>
          <p:cNvPr id="3" name="Content Placeholder 2"/>
          <p:cNvSpPr>
            <a:spLocks noGrp="1"/>
          </p:cNvSpPr>
          <p:nvPr>
            <p:ph idx="1"/>
          </p:nvPr>
        </p:nvSpPr>
        <p:spPr>
          <a:xfrm>
            <a:off x="1676400" y="1066800"/>
            <a:ext cx="8857724" cy="5562600"/>
          </a:xfrm>
        </p:spPr>
        <p:txBody>
          <a:bodyPr>
            <a:normAutofit fontScale="92500" lnSpcReduction="10000"/>
          </a:bodyPr>
          <a:lstStyle/>
          <a:p>
            <a:r>
              <a:rPr lang="en-US" sz="2800" dirty="0">
                <a:latin typeface="Arial Black" panose="020B0A04020102020204" pitchFamily="34" charset="0"/>
              </a:rPr>
              <a:t>Please take out your Lit Circle Assignment Sheets. </a:t>
            </a:r>
          </a:p>
          <a:p>
            <a:r>
              <a:rPr lang="en-US" sz="2800" dirty="0">
                <a:latin typeface="Arial Black" panose="020B0A04020102020204" pitchFamily="34" charset="0"/>
              </a:rPr>
              <a:t>I will be coming around to check them for completion and give points!</a:t>
            </a:r>
          </a:p>
          <a:p>
            <a:pPr marL="0" indent="0" algn="ctr">
              <a:buNone/>
            </a:pPr>
            <a:r>
              <a:rPr lang="en-US" sz="2800" u="sng" dirty="0">
                <a:latin typeface="Arial Black" panose="020B0A04020102020204" pitchFamily="34" charset="0"/>
              </a:rPr>
              <a:t>Prep Time</a:t>
            </a:r>
          </a:p>
          <a:p>
            <a:pPr marL="0" indent="0" algn="ctr">
              <a:buNone/>
            </a:pPr>
            <a:r>
              <a:rPr lang="en-US" sz="2800" dirty="0">
                <a:latin typeface="Arial Black" panose="020B0A04020102020204" pitchFamily="34" charset="0"/>
              </a:rPr>
              <a:t>You have TEN MINUTES to go over your assignment sheets and make sure you are ready for your group’s circle, then I will check again (for partial points).</a:t>
            </a:r>
          </a:p>
          <a:p>
            <a:pPr marL="0" indent="0">
              <a:buNone/>
            </a:pPr>
            <a:endParaRPr lang="en-US" sz="2800" dirty="0">
              <a:latin typeface="Arial Black" panose="020B0A04020102020204" pitchFamily="34" charset="0"/>
            </a:endParaRPr>
          </a:p>
          <a:p>
            <a:pPr marL="0" indent="0" algn="ctr">
              <a:buNone/>
            </a:pPr>
            <a:r>
              <a:rPr lang="en-US" sz="2800" dirty="0">
                <a:latin typeface="Arial Black" panose="020B0A04020102020204" pitchFamily="34" charset="0"/>
              </a:rPr>
              <a:t>If your worksheet is COMPLETE, take this time to re-read/skim the week’s reading, so you are ready to DISCUSS!</a:t>
            </a:r>
          </a:p>
          <a:p>
            <a:pPr marL="0" indent="0" algn="ctr">
              <a:buNone/>
            </a:pPr>
            <a:endParaRPr lang="en-US" sz="2800" u="sng" dirty="0">
              <a:latin typeface="Arial Black" panose="020B0A04020102020204" pitchFamily="34" charset="0"/>
            </a:endParaRPr>
          </a:p>
        </p:txBody>
      </p:sp>
    </p:spTree>
    <p:extLst>
      <p:ext uri="{BB962C8B-B14F-4D97-AF65-F5344CB8AC3E}">
        <p14:creationId xmlns:p14="http://schemas.microsoft.com/office/powerpoint/2010/main" val="29672663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1867"/>
            <a:ext cx="8229600" cy="868362"/>
          </a:xfrm>
        </p:spPr>
        <p:txBody>
          <a:bodyPr/>
          <a:lstStyle/>
          <a:p>
            <a:r>
              <a:rPr lang="en-US" dirty="0">
                <a:latin typeface="Arial Black" panose="020B0A04020102020204" pitchFamily="34" charset="0"/>
              </a:rPr>
              <a:t>Literature Circles</a:t>
            </a:r>
          </a:p>
        </p:txBody>
      </p:sp>
      <p:sp>
        <p:nvSpPr>
          <p:cNvPr id="3" name="Content Placeholder 2"/>
          <p:cNvSpPr>
            <a:spLocks noGrp="1"/>
          </p:cNvSpPr>
          <p:nvPr>
            <p:ph idx="1"/>
          </p:nvPr>
        </p:nvSpPr>
        <p:spPr>
          <a:xfrm>
            <a:off x="1676400" y="1066800"/>
            <a:ext cx="8857724" cy="5562600"/>
          </a:xfrm>
        </p:spPr>
        <p:txBody>
          <a:bodyPr>
            <a:normAutofit fontScale="92500" lnSpcReduction="20000"/>
          </a:bodyPr>
          <a:lstStyle/>
          <a:p>
            <a:pPr marL="0" indent="0" algn="ctr">
              <a:buNone/>
            </a:pPr>
            <a:r>
              <a:rPr lang="en-US" sz="2800" u="sng" dirty="0">
                <a:latin typeface="Arial Black" panose="020B0A04020102020204" pitchFamily="34" charset="0"/>
              </a:rPr>
              <a:t>Circle Time</a:t>
            </a:r>
          </a:p>
          <a:p>
            <a:pPr marL="514350" indent="-514350">
              <a:buFont typeface="+mj-lt"/>
              <a:buAutoNum type="arabicPeriod"/>
            </a:pPr>
            <a:r>
              <a:rPr lang="en-US" sz="2800" dirty="0">
                <a:latin typeface="Arial Black" panose="020B0A04020102020204" pitchFamily="34" charset="0"/>
              </a:rPr>
              <a:t>Summarizer – Read summary, review key points, and discuss. Add as needed.</a:t>
            </a:r>
          </a:p>
          <a:p>
            <a:pPr marL="514350" indent="-514350">
              <a:buFont typeface="+mj-lt"/>
              <a:buAutoNum type="arabicPeriod"/>
            </a:pPr>
            <a:r>
              <a:rPr lang="en-US" sz="2800" dirty="0">
                <a:latin typeface="Arial Black" panose="020B0A04020102020204" pitchFamily="34" charset="0"/>
              </a:rPr>
              <a:t>Word Wizard – Introduce words and explain why you chose them. Group defines terms together.</a:t>
            </a:r>
          </a:p>
          <a:p>
            <a:pPr marL="514350" indent="-514350">
              <a:buFont typeface="+mj-lt"/>
              <a:buAutoNum type="arabicPeriod"/>
            </a:pPr>
            <a:r>
              <a:rPr lang="en-US" sz="2800" dirty="0">
                <a:latin typeface="Arial Black" panose="020B0A04020102020204" pitchFamily="34" charset="0"/>
              </a:rPr>
              <a:t>Discussion Director – Introduce ONE thoughtful question. Group discusses.</a:t>
            </a:r>
          </a:p>
          <a:p>
            <a:pPr marL="514350" indent="-514350">
              <a:buFont typeface="+mj-lt"/>
              <a:buAutoNum type="arabicPeriod"/>
            </a:pPr>
            <a:r>
              <a:rPr lang="en-US" sz="2800" dirty="0">
                <a:latin typeface="Arial Black" panose="020B0A04020102020204" pitchFamily="34" charset="0"/>
              </a:rPr>
              <a:t>Literary Luminary – Introduce ONE significant passage. Group discusses.</a:t>
            </a:r>
          </a:p>
          <a:p>
            <a:pPr marL="514350" indent="-514350">
              <a:buFont typeface="+mj-lt"/>
              <a:buAutoNum type="arabicPeriod"/>
            </a:pPr>
            <a:r>
              <a:rPr lang="en-US" sz="2800" dirty="0">
                <a:latin typeface="Arial Black" panose="020B0A04020102020204" pitchFamily="34" charset="0"/>
              </a:rPr>
              <a:t>Illustrator – Share illustration and explain elements. Group discusses.</a:t>
            </a:r>
          </a:p>
          <a:p>
            <a:pPr marL="514350" indent="-514350">
              <a:buFont typeface="+mj-lt"/>
              <a:buAutoNum type="arabicPeriod"/>
            </a:pPr>
            <a:r>
              <a:rPr lang="en-US" sz="2800" dirty="0">
                <a:latin typeface="Arial Black" panose="020B0A04020102020204" pitchFamily="34" charset="0"/>
              </a:rPr>
              <a:t>Connector – Share connections with the group. Group discusses.</a:t>
            </a:r>
          </a:p>
          <a:p>
            <a:pPr marL="514350" indent="-514350">
              <a:buFont typeface="+mj-lt"/>
              <a:buAutoNum type="arabicPeriod"/>
            </a:pPr>
            <a:r>
              <a:rPr lang="en-US" sz="2800" dirty="0">
                <a:latin typeface="Arial Black" panose="020B0A04020102020204" pitchFamily="34" charset="0"/>
              </a:rPr>
              <a:t>REPEAT 3/4/6 AS TIME ALLOWS.</a:t>
            </a:r>
          </a:p>
          <a:p>
            <a:pPr marL="514350" indent="-514350">
              <a:buFont typeface="+mj-lt"/>
              <a:buAutoNum type="arabicPeriod"/>
            </a:pPr>
            <a:endParaRPr lang="en-US" sz="2800" dirty="0">
              <a:latin typeface="Arial Black" panose="020B0A04020102020204" pitchFamily="34" charset="0"/>
            </a:endParaRPr>
          </a:p>
          <a:p>
            <a:pPr marL="514350" indent="-514350">
              <a:buFont typeface="+mj-lt"/>
              <a:buAutoNum type="arabicPeriod"/>
            </a:pPr>
            <a:endParaRPr lang="en-US" sz="2800" dirty="0">
              <a:latin typeface="Arial Black" panose="020B0A04020102020204" pitchFamily="34" charset="0"/>
            </a:endParaRPr>
          </a:p>
          <a:p>
            <a:pPr marL="514350" indent="-514350">
              <a:buFont typeface="+mj-lt"/>
              <a:buAutoNum type="arabicPeriod"/>
            </a:pPr>
            <a:endParaRPr lang="en-US" sz="2800" dirty="0">
              <a:latin typeface="Arial Black" panose="020B0A04020102020204" pitchFamily="34" charset="0"/>
            </a:endParaRPr>
          </a:p>
          <a:p>
            <a:pPr marL="514350" indent="-514350">
              <a:buFont typeface="+mj-lt"/>
              <a:buAutoNum type="arabicPeriod"/>
            </a:pPr>
            <a:endParaRPr lang="en-US" sz="2800" dirty="0">
              <a:latin typeface="Arial Black" panose="020B0A04020102020204" pitchFamily="34" charset="0"/>
            </a:endParaRPr>
          </a:p>
        </p:txBody>
      </p:sp>
    </p:spTree>
    <p:extLst>
      <p:ext uri="{BB962C8B-B14F-4D97-AF65-F5344CB8AC3E}">
        <p14:creationId xmlns:p14="http://schemas.microsoft.com/office/powerpoint/2010/main" val="15758536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1867"/>
            <a:ext cx="8229600" cy="868362"/>
          </a:xfrm>
        </p:spPr>
        <p:txBody>
          <a:bodyPr/>
          <a:lstStyle/>
          <a:p>
            <a:r>
              <a:rPr lang="en-US" dirty="0">
                <a:latin typeface="Arial Black" panose="020B0A04020102020204" pitchFamily="34" charset="0"/>
              </a:rPr>
              <a:t>Literature Circles</a:t>
            </a:r>
          </a:p>
        </p:txBody>
      </p:sp>
      <p:sp>
        <p:nvSpPr>
          <p:cNvPr id="3" name="Content Placeholder 2"/>
          <p:cNvSpPr>
            <a:spLocks noGrp="1"/>
          </p:cNvSpPr>
          <p:nvPr>
            <p:ph idx="1"/>
          </p:nvPr>
        </p:nvSpPr>
        <p:spPr>
          <a:xfrm>
            <a:off x="1676400" y="1066800"/>
            <a:ext cx="8857724" cy="5562600"/>
          </a:xfrm>
        </p:spPr>
        <p:txBody>
          <a:bodyPr>
            <a:normAutofit/>
          </a:bodyPr>
          <a:lstStyle/>
          <a:p>
            <a:pPr marL="0" indent="0" algn="ctr">
              <a:buNone/>
            </a:pPr>
            <a:r>
              <a:rPr lang="en-US" sz="2800" u="sng" dirty="0">
                <a:latin typeface="Arial Black" panose="020B0A04020102020204" pitchFamily="34" charset="0"/>
              </a:rPr>
              <a:t>Lit Circle FINAL Steps</a:t>
            </a:r>
          </a:p>
          <a:p>
            <a:r>
              <a:rPr lang="en-US" sz="2800" dirty="0">
                <a:latin typeface="Arial Black" panose="020B0A04020102020204" pitchFamily="34" charset="0"/>
              </a:rPr>
              <a:t>First, I will assign the reading for the week…</a:t>
            </a:r>
          </a:p>
          <a:p>
            <a:pPr marL="0" indent="0" algn="ctr">
              <a:buNone/>
            </a:pPr>
            <a:r>
              <a:rPr lang="en-US" sz="2800" dirty="0">
                <a:latin typeface="Arial Black" panose="020B0A04020102020204" pitchFamily="34" charset="0"/>
              </a:rPr>
              <a:t>For our next circle on </a:t>
            </a:r>
          </a:p>
          <a:p>
            <a:pPr marL="0" indent="0" algn="ctr">
              <a:buNone/>
            </a:pPr>
            <a:r>
              <a:rPr lang="en-US" sz="2800" dirty="0" smtClean="0">
                <a:latin typeface="Arial Black" panose="020B0A04020102020204" pitchFamily="34" charset="0"/>
              </a:rPr>
              <a:t>3/13/2020</a:t>
            </a:r>
            <a:endParaRPr lang="en-US" sz="2800" dirty="0">
              <a:latin typeface="Arial Black" panose="020B0A04020102020204" pitchFamily="34" charset="0"/>
            </a:endParaRPr>
          </a:p>
          <a:p>
            <a:pPr marL="0" indent="0" algn="ctr">
              <a:buNone/>
            </a:pPr>
            <a:endParaRPr lang="en-US" sz="2800" dirty="0">
              <a:latin typeface="Arial Black" panose="020B0A04020102020204" pitchFamily="34" charset="0"/>
            </a:endParaRPr>
          </a:p>
          <a:p>
            <a:pPr marL="0" indent="0" algn="ctr">
              <a:buNone/>
            </a:pPr>
            <a:r>
              <a:rPr lang="en-US" sz="2800" dirty="0">
                <a:latin typeface="Arial Black" panose="020B0A04020102020204" pitchFamily="34" charset="0"/>
              </a:rPr>
              <a:t>READ CHAPTERS </a:t>
            </a:r>
            <a:r>
              <a:rPr lang="en-US" sz="2800" dirty="0" smtClean="0">
                <a:latin typeface="Arial Black" panose="020B0A04020102020204" pitchFamily="34" charset="0"/>
              </a:rPr>
              <a:t>12-14</a:t>
            </a:r>
            <a:endParaRPr lang="en-US" sz="2800" dirty="0">
              <a:latin typeface="Arial Black" panose="020B0A04020102020204" pitchFamily="34" charset="0"/>
            </a:endParaRPr>
          </a:p>
          <a:p>
            <a:pPr marL="0" indent="0" algn="ctr">
              <a:buNone/>
            </a:pPr>
            <a:r>
              <a:rPr lang="en-US" sz="2800" dirty="0">
                <a:latin typeface="Arial Black" panose="020B0A04020102020204" pitchFamily="34" charset="0"/>
              </a:rPr>
              <a:t>Pages 177-229</a:t>
            </a:r>
          </a:p>
          <a:p>
            <a:pPr marL="0" indent="0" algn="ctr">
              <a:buNone/>
            </a:pPr>
            <a:endParaRPr lang="en-US" sz="2800" u="sng" dirty="0">
              <a:latin typeface="Arial Black" panose="020B0A04020102020204" pitchFamily="34" charset="0"/>
            </a:endParaRPr>
          </a:p>
          <a:p>
            <a:pPr marL="0" indent="0" algn="ctr">
              <a:buNone/>
            </a:pPr>
            <a:endParaRPr lang="en-US" sz="2800" u="sng" dirty="0">
              <a:latin typeface="Arial Black" panose="020B0A04020102020204" pitchFamily="34" charset="0"/>
            </a:endParaRPr>
          </a:p>
        </p:txBody>
      </p:sp>
    </p:spTree>
    <p:extLst>
      <p:ext uri="{BB962C8B-B14F-4D97-AF65-F5344CB8AC3E}">
        <p14:creationId xmlns:p14="http://schemas.microsoft.com/office/powerpoint/2010/main" val="1103376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1867"/>
            <a:ext cx="8229600" cy="868362"/>
          </a:xfrm>
        </p:spPr>
        <p:txBody>
          <a:bodyPr/>
          <a:lstStyle/>
          <a:p>
            <a:r>
              <a:rPr lang="en-US" dirty="0">
                <a:latin typeface="Arial Black" panose="020B0A04020102020204" pitchFamily="34" charset="0"/>
              </a:rPr>
              <a:t>Literature Circles</a:t>
            </a:r>
          </a:p>
        </p:txBody>
      </p:sp>
      <p:sp>
        <p:nvSpPr>
          <p:cNvPr id="3" name="Content Placeholder 2"/>
          <p:cNvSpPr>
            <a:spLocks noGrp="1"/>
          </p:cNvSpPr>
          <p:nvPr>
            <p:ph idx="1"/>
          </p:nvPr>
        </p:nvSpPr>
        <p:spPr>
          <a:xfrm>
            <a:off x="1676400" y="1066800"/>
            <a:ext cx="8857724" cy="5562600"/>
          </a:xfrm>
        </p:spPr>
        <p:txBody>
          <a:bodyPr>
            <a:normAutofit fontScale="92500" lnSpcReduction="20000"/>
          </a:bodyPr>
          <a:lstStyle/>
          <a:p>
            <a:pPr marL="0" indent="0" algn="ctr">
              <a:buNone/>
            </a:pPr>
            <a:r>
              <a:rPr lang="en-US" sz="2800" u="sng" dirty="0">
                <a:latin typeface="Arial Black" panose="020B0A04020102020204" pitchFamily="34" charset="0"/>
              </a:rPr>
              <a:t>Lit Circle FINAL Steps</a:t>
            </a:r>
          </a:p>
          <a:p>
            <a:r>
              <a:rPr lang="en-US" sz="2800" dirty="0">
                <a:latin typeface="Arial Black" panose="020B0A04020102020204" pitchFamily="34" charset="0"/>
              </a:rPr>
              <a:t>Now you must SWITCH assignments in your groups. </a:t>
            </a:r>
          </a:p>
          <a:p>
            <a:r>
              <a:rPr lang="en-US" sz="2800" dirty="0">
                <a:latin typeface="Arial Black" panose="020B0A04020102020204" pitchFamily="34" charset="0"/>
              </a:rPr>
              <a:t>Each group has a packet of worksheets.</a:t>
            </a:r>
          </a:p>
          <a:p>
            <a:r>
              <a:rPr lang="en-US" sz="2800" dirty="0">
                <a:latin typeface="Arial Black" panose="020B0A04020102020204" pitchFamily="34" charset="0"/>
              </a:rPr>
              <a:t>Each member will get an assignment THEY HAVE NOT HAD YET!</a:t>
            </a:r>
          </a:p>
          <a:p>
            <a:pPr marL="0" indent="0" algn="ctr">
              <a:buNone/>
            </a:pPr>
            <a:r>
              <a:rPr lang="en-US" sz="2800" dirty="0">
                <a:latin typeface="Arial Black" panose="020B0A04020102020204" pitchFamily="34" charset="0"/>
              </a:rPr>
              <a:t>YOUR </a:t>
            </a:r>
            <a:r>
              <a:rPr lang="en-US" sz="2800" u="sng" dirty="0">
                <a:latin typeface="Arial Black" panose="020B0A04020102020204" pitchFamily="34" charset="0"/>
              </a:rPr>
              <a:t>JOB</a:t>
            </a:r>
            <a:r>
              <a:rPr lang="en-US" sz="2800" dirty="0">
                <a:latin typeface="Arial Black" panose="020B0A04020102020204" pitchFamily="34" charset="0"/>
              </a:rPr>
              <a:t>…YOUR </a:t>
            </a:r>
            <a:r>
              <a:rPr lang="en-US" sz="2800" u="sng" dirty="0">
                <a:latin typeface="Arial Black" panose="020B0A04020102020204" pitchFamily="34" charset="0"/>
              </a:rPr>
              <a:t>HOMEWORK</a:t>
            </a:r>
          </a:p>
          <a:p>
            <a:pPr marL="0" indent="0" algn="ctr">
              <a:buNone/>
            </a:pPr>
            <a:r>
              <a:rPr lang="en-US" sz="2800" u="sng" dirty="0">
                <a:latin typeface="Arial Black" panose="020B0A04020102020204" pitchFamily="34" charset="0"/>
              </a:rPr>
              <a:t>FOR THE WEEK…</a:t>
            </a:r>
          </a:p>
          <a:p>
            <a:pPr marL="0" indent="0" algn="ctr">
              <a:buNone/>
            </a:pPr>
            <a:r>
              <a:rPr lang="en-US" sz="2800" dirty="0">
                <a:latin typeface="Arial Black" panose="020B0A04020102020204" pitchFamily="34" charset="0"/>
              </a:rPr>
              <a:t>IS TO HAVE </a:t>
            </a:r>
            <a:r>
              <a:rPr lang="en-US" sz="2800" u="sng" dirty="0">
                <a:latin typeface="Arial Black" panose="020B0A04020102020204" pitchFamily="34" charset="0"/>
              </a:rPr>
              <a:t>YOUR</a:t>
            </a:r>
            <a:r>
              <a:rPr lang="en-US" sz="2800" dirty="0">
                <a:latin typeface="Arial Black" panose="020B0A04020102020204" pitchFamily="34" charset="0"/>
              </a:rPr>
              <a:t> READING AND </a:t>
            </a:r>
            <a:r>
              <a:rPr lang="en-US" sz="2800" u="sng" dirty="0">
                <a:latin typeface="Arial Black" panose="020B0A04020102020204" pitchFamily="34" charset="0"/>
              </a:rPr>
              <a:t>YOUR</a:t>
            </a:r>
            <a:r>
              <a:rPr lang="en-US" sz="2800" dirty="0">
                <a:latin typeface="Arial Black" panose="020B0A04020102020204" pitchFamily="34" charset="0"/>
              </a:rPr>
              <a:t> WORKSHEET </a:t>
            </a:r>
          </a:p>
          <a:p>
            <a:pPr marL="0" indent="0" algn="ctr">
              <a:buNone/>
            </a:pPr>
            <a:r>
              <a:rPr lang="en-US" sz="4800" u="sng" dirty="0">
                <a:latin typeface="Arial Black" panose="020B0A04020102020204" pitchFamily="34" charset="0"/>
              </a:rPr>
              <a:t>DONE</a:t>
            </a:r>
          </a:p>
          <a:p>
            <a:pPr marL="0" indent="0" algn="ctr">
              <a:buNone/>
            </a:pPr>
            <a:r>
              <a:rPr lang="en-US" sz="2800" dirty="0">
                <a:latin typeface="Arial Black" panose="020B0A04020102020204" pitchFamily="34" charset="0"/>
              </a:rPr>
              <a:t>BY THE TIME YOU COME TO CLASS ON FRIDAY </a:t>
            </a:r>
            <a:r>
              <a:rPr lang="en-US" sz="2800" dirty="0" smtClean="0">
                <a:latin typeface="Arial Black" panose="020B0A04020102020204" pitchFamily="34" charset="0"/>
              </a:rPr>
              <a:t>3/13/2020</a:t>
            </a:r>
            <a:r>
              <a:rPr lang="en-US" sz="2800" dirty="0">
                <a:latin typeface="Arial Black" panose="020B0A04020102020204" pitchFamily="34" charset="0"/>
              </a:rPr>
              <a:t>!!!</a:t>
            </a:r>
          </a:p>
          <a:p>
            <a:pPr marL="0" indent="0" algn="ctr">
              <a:buNone/>
            </a:pPr>
            <a:endParaRPr lang="en-US" sz="2800" u="sng" dirty="0">
              <a:latin typeface="Arial Black" panose="020B0A04020102020204" pitchFamily="34" charset="0"/>
            </a:endParaRPr>
          </a:p>
          <a:p>
            <a:pPr marL="0" indent="0" algn="ctr">
              <a:buNone/>
            </a:pPr>
            <a:endParaRPr lang="en-US" sz="2800" u="sng" dirty="0">
              <a:latin typeface="Arial Black" panose="020B0A04020102020204" pitchFamily="34" charset="0"/>
            </a:endParaRPr>
          </a:p>
        </p:txBody>
      </p:sp>
      <p:sp>
        <p:nvSpPr>
          <p:cNvPr id="5" name="TextBox 4"/>
          <p:cNvSpPr txBox="1"/>
          <p:nvPr/>
        </p:nvSpPr>
        <p:spPr>
          <a:xfrm>
            <a:off x="9448800" y="487498"/>
            <a:ext cx="1085324" cy="276999"/>
          </a:xfrm>
          <a:prstGeom prst="rect">
            <a:avLst/>
          </a:prstGeom>
          <a:noFill/>
        </p:spPr>
        <p:txBody>
          <a:bodyPr wrap="square" rtlCol="0">
            <a:spAutoFit/>
          </a:bodyPr>
          <a:lstStyle/>
          <a:p>
            <a:r>
              <a:rPr lang="en-US" sz="1200" dirty="0" smtClean="0">
                <a:solidFill>
                  <a:prstClr val="black"/>
                </a:solidFill>
                <a:latin typeface="Arial Black" panose="020B0A04020102020204" pitchFamily="34" charset="0"/>
              </a:rPr>
              <a:t>3/6/2020</a:t>
            </a:r>
            <a:endParaRPr lang="en-US" sz="1200"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33118944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49225"/>
            <a:ext cx="10515600" cy="93027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304800" y="1079500"/>
            <a:ext cx="11595100" cy="5473700"/>
          </a:xfrm>
        </p:spPr>
        <p:txBody>
          <a:bodyPr>
            <a:normAutofit/>
          </a:bodyPr>
          <a:lstStyle/>
          <a:p>
            <a:pPr marL="0" indent="0" algn="ctr">
              <a:buNone/>
            </a:pPr>
            <a:r>
              <a:rPr lang="en-US" sz="3200" dirty="0" smtClean="0">
                <a:latin typeface="Arial Black" panose="020B0A04020102020204" pitchFamily="34" charset="0"/>
              </a:rPr>
              <a:t>In your groups, discuss the following:</a:t>
            </a:r>
          </a:p>
          <a:p>
            <a:pPr marL="0" indent="0" algn="ctr">
              <a:buNone/>
            </a:pPr>
            <a:endParaRPr lang="en-US" sz="3200" dirty="0">
              <a:latin typeface="Arial Black" panose="020B0A04020102020204" pitchFamily="34" charset="0"/>
            </a:endParaRPr>
          </a:p>
          <a:p>
            <a:pPr marL="0" indent="0" algn="ctr">
              <a:buNone/>
            </a:pPr>
            <a:r>
              <a:rPr lang="en-US" sz="3600" dirty="0" smtClean="0">
                <a:latin typeface="Arial Black" panose="020B0A04020102020204" pitchFamily="34" charset="0"/>
              </a:rPr>
              <a:t>Do you know the word “prologue?”</a:t>
            </a:r>
          </a:p>
          <a:p>
            <a:pPr marL="0" indent="0" algn="ctr">
              <a:buNone/>
            </a:pPr>
            <a:r>
              <a:rPr lang="en-US" sz="3600" dirty="0" smtClean="0">
                <a:latin typeface="Arial Black" panose="020B0A04020102020204" pitchFamily="34" charset="0"/>
              </a:rPr>
              <a:t>Any idea what it means?</a:t>
            </a:r>
          </a:p>
          <a:p>
            <a:pPr marL="0" indent="0" algn="ctr">
              <a:buNone/>
            </a:pPr>
            <a:r>
              <a:rPr lang="en-US" sz="3600" dirty="0" smtClean="0">
                <a:latin typeface="Arial Black" panose="020B0A04020102020204" pitchFamily="34" charset="0"/>
              </a:rPr>
              <a:t>Have you ever read a book or play that had a prologue? Which one?</a:t>
            </a:r>
          </a:p>
          <a:p>
            <a:pPr marL="0" indent="0" algn="ctr">
              <a:buNone/>
            </a:pPr>
            <a:r>
              <a:rPr lang="en-US" sz="3600" dirty="0" smtClean="0">
                <a:latin typeface="Arial Black" panose="020B0A04020102020204" pitchFamily="34" charset="0"/>
              </a:rPr>
              <a:t>What do you think is the purpose of a prologue?</a:t>
            </a:r>
          </a:p>
        </p:txBody>
      </p:sp>
      <p:sp>
        <p:nvSpPr>
          <p:cNvPr id="2" name="TextBox 1"/>
          <p:cNvSpPr txBox="1"/>
          <p:nvPr/>
        </p:nvSpPr>
        <p:spPr>
          <a:xfrm>
            <a:off x="10210800" y="469900"/>
            <a:ext cx="1320800" cy="369332"/>
          </a:xfrm>
          <a:prstGeom prst="rect">
            <a:avLst/>
          </a:prstGeom>
          <a:noFill/>
        </p:spPr>
        <p:txBody>
          <a:bodyPr wrap="square" rtlCol="0">
            <a:spAutoFit/>
          </a:bodyPr>
          <a:lstStyle/>
          <a:p>
            <a:pPr algn="ctr"/>
            <a:r>
              <a:rPr lang="en-US" dirty="0" smtClean="0">
                <a:solidFill>
                  <a:prstClr val="black"/>
                </a:solidFill>
                <a:latin typeface="Arial Black" panose="020B0A04020102020204" pitchFamily="34" charset="0"/>
              </a:rPr>
              <a:t>3/9/2020</a:t>
            </a:r>
            <a:endParaRPr lang="en-US"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206605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49225"/>
            <a:ext cx="10515600" cy="930275"/>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304800" y="1079500"/>
            <a:ext cx="11595100" cy="5473700"/>
          </a:xfrm>
        </p:spPr>
        <p:txBody>
          <a:bodyPr>
            <a:normAutofit/>
          </a:bodyPr>
          <a:lstStyle/>
          <a:p>
            <a:pPr marL="0" indent="0" algn="ctr">
              <a:buNone/>
            </a:pPr>
            <a:r>
              <a:rPr lang="en-US" sz="3200" dirty="0" smtClean="0">
                <a:latin typeface="Arial Black" panose="020B0A04020102020204" pitchFamily="34" charset="0"/>
              </a:rPr>
              <a:t>Now write about the following:</a:t>
            </a:r>
          </a:p>
          <a:p>
            <a:pPr marL="0" indent="0" algn="ctr">
              <a:buNone/>
            </a:pPr>
            <a:endParaRPr lang="en-US" sz="3200" dirty="0">
              <a:latin typeface="Arial Black" panose="020B0A04020102020204" pitchFamily="34" charset="0"/>
            </a:endParaRPr>
          </a:p>
          <a:p>
            <a:pPr marL="0" indent="0" algn="ctr">
              <a:buNone/>
            </a:pPr>
            <a:r>
              <a:rPr lang="en-US" sz="3600" dirty="0">
                <a:latin typeface="Arial Black" panose="020B0A04020102020204" pitchFamily="34" charset="0"/>
              </a:rPr>
              <a:t>Do you know the word “prologue?”</a:t>
            </a:r>
          </a:p>
          <a:p>
            <a:pPr marL="0" indent="0" algn="ctr">
              <a:buNone/>
            </a:pPr>
            <a:r>
              <a:rPr lang="en-US" sz="3600" dirty="0">
                <a:latin typeface="Arial Black" panose="020B0A04020102020204" pitchFamily="34" charset="0"/>
              </a:rPr>
              <a:t>Any idea what it means?</a:t>
            </a:r>
          </a:p>
          <a:p>
            <a:pPr marL="0" indent="0" algn="ctr">
              <a:buNone/>
            </a:pPr>
            <a:r>
              <a:rPr lang="en-US" sz="3600" dirty="0">
                <a:latin typeface="Arial Black" panose="020B0A04020102020204" pitchFamily="34" charset="0"/>
              </a:rPr>
              <a:t>Have you ever read a book or play that had a prologue? Which one?</a:t>
            </a:r>
          </a:p>
          <a:p>
            <a:pPr marL="0" indent="0" algn="ctr">
              <a:buNone/>
            </a:pPr>
            <a:r>
              <a:rPr lang="en-US" sz="3600" dirty="0">
                <a:latin typeface="Arial Black" panose="020B0A04020102020204" pitchFamily="34" charset="0"/>
              </a:rPr>
              <a:t>What do you think is the purpose of a prologue?</a:t>
            </a:r>
          </a:p>
          <a:p>
            <a:pPr marL="0" indent="0" algn="ctr">
              <a:buNone/>
            </a:pPr>
            <a:endParaRPr lang="en-US" sz="3600" dirty="0">
              <a:latin typeface="Arial Black" panose="020B0A04020102020204" pitchFamily="34" charset="0"/>
            </a:endParaRPr>
          </a:p>
        </p:txBody>
      </p:sp>
      <p:sp>
        <p:nvSpPr>
          <p:cNvPr id="6" name="TextBox 5"/>
          <p:cNvSpPr txBox="1"/>
          <p:nvPr/>
        </p:nvSpPr>
        <p:spPr>
          <a:xfrm>
            <a:off x="10210800" y="469900"/>
            <a:ext cx="1320800" cy="369332"/>
          </a:xfrm>
          <a:prstGeom prst="rect">
            <a:avLst/>
          </a:prstGeom>
          <a:noFill/>
        </p:spPr>
        <p:txBody>
          <a:bodyPr wrap="square" rtlCol="0">
            <a:spAutoFit/>
          </a:bodyPr>
          <a:lstStyle/>
          <a:p>
            <a:pPr algn="ctr"/>
            <a:r>
              <a:rPr lang="en-US" dirty="0" smtClean="0">
                <a:solidFill>
                  <a:prstClr val="black"/>
                </a:solidFill>
                <a:latin typeface="Arial Black" panose="020B0A04020102020204" pitchFamily="34" charset="0"/>
              </a:rPr>
              <a:t>3/9/2020</a:t>
            </a:r>
            <a:endParaRPr lang="en-US"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26664517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955675"/>
          </a:xfrm>
        </p:spPr>
        <p:txBody>
          <a:bodyPr/>
          <a:lstStyle/>
          <a:p>
            <a:pPr algn="ctr"/>
            <a:r>
              <a:rPr lang="en-US" dirty="0" smtClean="0">
                <a:latin typeface="Arial Black" panose="020B0A04020102020204" pitchFamily="34" charset="0"/>
              </a:rPr>
              <a:t>Romeo and Juliet - Prologue</a:t>
            </a:r>
            <a:endParaRPr lang="en-US" dirty="0">
              <a:latin typeface="Arial Black" panose="020B0A04020102020204" pitchFamily="34" charset="0"/>
            </a:endParaRPr>
          </a:p>
        </p:txBody>
      </p:sp>
      <p:sp>
        <p:nvSpPr>
          <p:cNvPr id="3" name="Content Placeholder 2"/>
          <p:cNvSpPr>
            <a:spLocks noGrp="1"/>
          </p:cNvSpPr>
          <p:nvPr>
            <p:ph idx="1"/>
          </p:nvPr>
        </p:nvSpPr>
        <p:spPr>
          <a:xfrm>
            <a:off x="215900" y="1130300"/>
            <a:ext cx="11760200" cy="5046663"/>
          </a:xfrm>
        </p:spPr>
        <p:txBody>
          <a:bodyPr>
            <a:normAutofit lnSpcReduction="10000"/>
          </a:bodyPr>
          <a:lstStyle/>
          <a:p>
            <a:pPr marL="0" indent="0">
              <a:buNone/>
            </a:pPr>
            <a:r>
              <a:rPr lang="en-US" u="sng" dirty="0" smtClean="0">
                <a:latin typeface="Arial Black" panose="020B0A04020102020204" pitchFamily="34" charset="0"/>
              </a:rPr>
              <a:t>FIRST READ – 5 Minutes</a:t>
            </a:r>
          </a:p>
          <a:p>
            <a:r>
              <a:rPr lang="en-US" dirty="0" smtClean="0">
                <a:latin typeface="Arial Black" panose="020B0A04020102020204" pitchFamily="34" charset="0"/>
              </a:rPr>
              <a:t>Read through the Prologue silently.</a:t>
            </a:r>
          </a:p>
          <a:p>
            <a:r>
              <a:rPr lang="en-US" dirty="0" smtClean="0">
                <a:latin typeface="Arial Black" panose="020B0A04020102020204" pitchFamily="34" charset="0"/>
              </a:rPr>
              <a:t>As you do, circle or highlight any unfamiliar words.</a:t>
            </a:r>
          </a:p>
          <a:p>
            <a:r>
              <a:rPr lang="en-US" dirty="0" smtClean="0">
                <a:latin typeface="Arial Black" panose="020B0A04020102020204" pitchFamily="34" charset="0"/>
              </a:rPr>
              <a:t>Now use your Elizabethan Terms sheets to help you do a direct translation. </a:t>
            </a:r>
          </a:p>
          <a:p>
            <a:pPr lvl="1"/>
            <a:r>
              <a:rPr lang="en-US" dirty="0" smtClean="0">
                <a:latin typeface="Arial Black" panose="020B0A04020102020204" pitchFamily="34" charset="0"/>
              </a:rPr>
              <a:t>Write your translated words ABOVE the Elizabethan term</a:t>
            </a:r>
          </a:p>
          <a:p>
            <a:pPr marL="0" indent="0">
              <a:buNone/>
            </a:pPr>
            <a:endParaRPr lang="en-US" dirty="0">
              <a:latin typeface="Arial Black" panose="020B0A04020102020204" pitchFamily="34" charset="0"/>
            </a:endParaRPr>
          </a:p>
          <a:p>
            <a:pPr marL="0" indent="0">
              <a:buNone/>
            </a:pPr>
            <a:r>
              <a:rPr lang="en-US" u="sng" dirty="0" smtClean="0">
                <a:latin typeface="Arial Black" panose="020B0A04020102020204" pitchFamily="34" charset="0"/>
              </a:rPr>
              <a:t>SECOND READ – Group Read Around – 2 Minutes</a:t>
            </a:r>
          </a:p>
          <a:p>
            <a:r>
              <a:rPr lang="en-US" dirty="0" smtClean="0">
                <a:latin typeface="Arial Black" panose="020B0A04020102020204" pitchFamily="34" charset="0"/>
              </a:rPr>
              <a:t>Shakespeare’s words are meant to be HEARD!</a:t>
            </a:r>
          </a:p>
          <a:p>
            <a:r>
              <a:rPr lang="en-US" dirty="0" smtClean="0">
                <a:latin typeface="Arial Black" panose="020B0A04020102020204" pitchFamily="34" charset="0"/>
              </a:rPr>
              <a:t>Do a line-by-line read around of the Prologue</a:t>
            </a:r>
          </a:p>
          <a:p>
            <a:pPr lvl="1"/>
            <a:r>
              <a:rPr lang="en-US" dirty="0" smtClean="0">
                <a:latin typeface="Arial Black" panose="020B0A04020102020204" pitchFamily="34" charset="0"/>
              </a:rPr>
              <a:t>Each person reads just one line then the next person, etc.</a:t>
            </a:r>
            <a:endParaRPr lang="en-US" dirty="0">
              <a:latin typeface="Arial Black" panose="020B0A04020102020204" pitchFamily="34" charset="0"/>
            </a:endParaRPr>
          </a:p>
        </p:txBody>
      </p:sp>
    </p:spTree>
    <p:extLst>
      <p:ext uri="{BB962C8B-B14F-4D97-AF65-F5344CB8AC3E}">
        <p14:creationId xmlns:p14="http://schemas.microsoft.com/office/powerpoint/2010/main" val="1437103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955675"/>
          </a:xfrm>
        </p:spPr>
        <p:txBody>
          <a:bodyPr/>
          <a:lstStyle/>
          <a:p>
            <a:pPr algn="ctr"/>
            <a:r>
              <a:rPr lang="en-US" dirty="0" smtClean="0">
                <a:latin typeface="Arial Black" panose="020B0A04020102020204" pitchFamily="34" charset="0"/>
              </a:rPr>
              <a:t>Romeo and Juliet - Prologue</a:t>
            </a:r>
            <a:endParaRPr lang="en-US" dirty="0">
              <a:latin typeface="Arial Black" panose="020B0A04020102020204" pitchFamily="34" charset="0"/>
            </a:endParaRPr>
          </a:p>
        </p:txBody>
      </p:sp>
      <p:sp>
        <p:nvSpPr>
          <p:cNvPr id="3" name="Content Placeholder 2"/>
          <p:cNvSpPr>
            <a:spLocks noGrp="1"/>
          </p:cNvSpPr>
          <p:nvPr>
            <p:ph idx="1"/>
          </p:nvPr>
        </p:nvSpPr>
        <p:spPr>
          <a:xfrm>
            <a:off x="215900" y="1130300"/>
            <a:ext cx="11760200" cy="5046663"/>
          </a:xfrm>
        </p:spPr>
        <p:txBody>
          <a:bodyPr>
            <a:normAutofit fontScale="92500" lnSpcReduction="20000"/>
          </a:bodyPr>
          <a:lstStyle/>
          <a:p>
            <a:pPr marL="0" indent="0">
              <a:buNone/>
            </a:pPr>
            <a:r>
              <a:rPr lang="en-US" u="sng" dirty="0" smtClean="0">
                <a:latin typeface="Arial Black" panose="020B0A04020102020204" pitchFamily="34" charset="0"/>
              </a:rPr>
              <a:t>THIRD READ – Group Questions – 15 Minutes</a:t>
            </a:r>
          </a:p>
          <a:p>
            <a:r>
              <a:rPr lang="en-US" dirty="0" smtClean="0">
                <a:latin typeface="Arial Black" panose="020B0A04020102020204" pitchFamily="34" charset="0"/>
              </a:rPr>
              <a:t>Working together as a group, follow the instructions for #3 - #10</a:t>
            </a:r>
          </a:p>
          <a:p>
            <a:r>
              <a:rPr lang="en-US" dirty="0" smtClean="0">
                <a:latin typeface="Arial Black" panose="020B0A04020102020204" pitchFamily="34" charset="0"/>
              </a:rPr>
              <a:t>You can help each other but EVERYONE MUST ANNOTATE AND ANSWER QUESTIONS ON THEIR OWN PAPERS.</a:t>
            </a:r>
          </a:p>
          <a:p>
            <a:endParaRPr lang="en-US" dirty="0">
              <a:latin typeface="Arial Black" panose="020B0A04020102020204" pitchFamily="34" charset="0"/>
            </a:endParaRPr>
          </a:p>
          <a:p>
            <a:pPr marL="0" indent="0">
              <a:buNone/>
            </a:pPr>
            <a:r>
              <a:rPr lang="en-US" u="sng" dirty="0" smtClean="0">
                <a:latin typeface="Arial Black" panose="020B0A04020102020204" pitchFamily="34" charset="0"/>
              </a:rPr>
              <a:t>INDEPENDENT WORK</a:t>
            </a:r>
          </a:p>
          <a:p>
            <a:r>
              <a:rPr lang="en-US" dirty="0" smtClean="0">
                <a:latin typeface="Arial Black" panose="020B0A04020102020204" pitchFamily="34" charset="0"/>
              </a:rPr>
              <a:t>Go to Google Classroom and find the link in the Course Stream to the Prologue Video</a:t>
            </a:r>
          </a:p>
          <a:p>
            <a:r>
              <a:rPr lang="en-US" dirty="0" smtClean="0">
                <a:latin typeface="Arial Black" panose="020B0A04020102020204" pitchFamily="34" charset="0"/>
              </a:rPr>
              <a:t>Watch/Listen to/Read the video.</a:t>
            </a:r>
          </a:p>
          <a:p>
            <a:r>
              <a:rPr lang="en-US" dirty="0" smtClean="0">
                <a:latin typeface="Arial Black" panose="020B0A04020102020204" pitchFamily="34" charset="0"/>
              </a:rPr>
              <a:t>On your own, finish the bottom of the Close Read</a:t>
            </a:r>
          </a:p>
          <a:p>
            <a:pPr lvl="1"/>
            <a:r>
              <a:rPr lang="en-US" dirty="0" smtClean="0">
                <a:latin typeface="Arial Black" panose="020B0A04020102020204" pitchFamily="34" charset="0"/>
              </a:rPr>
              <a:t>Answer the question</a:t>
            </a:r>
          </a:p>
          <a:p>
            <a:pPr lvl="1"/>
            <a:r>
              <a:rPr lang="en-US" dirty="0" smtClean="0">
                <a:latin typeface="Arial Black" panose="020B0A04020102020204" pitchFamily="34" charset="0"/>
              </a:rPr>
              <a:t>Record similarities and differences between your translation and the one in the video.</a:t>
            </a:r>
          </a:p>
        </p:txBody>
      </p:sp>
    </p:spTree>
    <p:extLst>
      <p:ext uri="{BB962C8B-B14F-4D97-AF65-F5344CB8AC3E}">
        <p14:creationId xmlns:p14="http://schemas.microsoft.com/office/powerpoint/2010/main" val="1436553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87325"/>
            <a:ext cx="10515600" cy="841375"/>
          </a:xfrm>
        </p:spPr>
        <p:txBody>
          <a:bodyPr/>
          <a:lstStyle/>
          <a:p>
            <a:pPr algn="ctr"/>
            <a:r>
              <a:rPr lang="en-US" dirty="0" smtClean="0">
                <a:latin typeface="Arial Black" panose="020B0A04020102020204" pitchFamily="34" charset="0"/>
              </a:rPr>
              <a:t>Shakespeare Brief and Naughty</a:t>
            </a:r>
            <a:endParaRPr lang="en-US" dirty="0">
              <a:latin typeface="Arial Black" panose="020B0A04020102020204" pitchFamily="34" charset="0"/>
            </a:endParaRPr>
          </a:p>
        </p:txBody>
      </p:sp>
      <p:sp>
        <p:nvSpPr>
          <p:cNvPr id="3" name="Content Placeholder 2"/>
          <p:cNvSpPr>
            <a:spLocks noGrp="1"/>
          </p:cNvSpPr>
          <p:nvPr>
            <p:ph idx="1"/>
          </p:nvPr>
        </p:nvSpPr>
        <p:spPr>
          <a:xfrm>
            <a:off x="317500" y="1028700"/>
            <a:ext cx="11506200" cy="5148263"/>
          </a:xfrm>
        </p:spPr>
        <p:txBody>
          <a:bodyPr/>
          <a:lstStyle/>
          <a:p>
            <a:r>
              <a:rPr lang="en-US" sz="3600" dirty="0">
                <a:latin typeface="Arial Black" panose="020B0A04020102020204" pitchFamily="34" charset="0"/>
              </a:rPr>
              <a:t>We are going to watch an introductory video about Shakespeare – take notes </a:t>
            </a:r>
            <a:r>
              <a:rPr lang="en-US" sz="3600" dirty="0" smtClean="0">
                <a:latin typeface="Arial Black" panose="020B0A04020102020204" pitchFamily="34" charset="0"/>
              </a:rPr>
              <a:t>about </a:t>
            </a:r>
            <a:r>
              <a:rPr lang="en-US" sz="3600" dirty="0">
                <a:latin typeface="Arial Black" panose="020B0A04020102020204" pitchFamily="34" charset="0"/>
              </a:rPr>
              <a:t>the facts you find most interesting – you are going to need them </a:t>
            </a:r>
            <a:r>
              <a:rPr lang="en-US" sz="3600" dirty="0" smtClean="0">
                <a:latin typeface="Arial Black" panose="020B0A04020102020204" pitchFamily="34" charset="0"/>
              </a:rPr>
              <a:t>after </a:t>
            </a:r>
            <a:r>
              <a:rPr lang="en-US" sz="3600" dirty="0">
                <a:latin typeface="Arial Black" panose="020B0A04020102020204" pitchFamily="34" charset="0"/>
              </a:rPr>
              <a:t>the video!</a:t>
            </a:r>
          </a:p>
          <a:p>
            <a:pPr marL="0" indent="0">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186616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0875"/>
          </a:xfrm>
        </p:spPr>
        <p:txBody>
          <a:bodyPr>
            <a:normAutofit fontScale="90000"/>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143000"/>
            <a:ext cx="10515600" cy="5033963"/>
          </a:xfrm>
        </p:spPr>
        <p:txBody>
          <a:bodyPr>
            <a:normAutofit fontScale="85000" lnSpcReduction="20000"/>
          </a:bodyPr>
          <a:lstStyle/>
          <a:p>
            <a:pPr marL="0" indent="0" algn="ctr">
              <a:buNone/>
            </a:pPr>
            <a:r>
              <a:rPr lang="en-US" sz="4000" dirty="0" smtClean="0">
                <a:latin typeface="Arial Black" panose="020B0A04020102020204" pitchFamily="34" charset="0"/>
              </a:rPr>
              <a:t>Complete the Prologue Close Reading Activity Sheet</a:t>
            </a:r>
          </a:p>
          <a:p>
            <a:pPr marL="0" indent="0" algn="ctr">
              <a:buNone/>
            </a:pPr>
            <a:r>
              <a:rPr lang="en-US" sz="4000" dirty="0" smtClean="0">
                <a:latin typeface="Arial Black" panose="020B0A04020102020204" pitchFamily="34" charset="0"/>
              </a:rPr>
              <a:t>DUE TOMORROW!</a:t>
            </a:r>
          </a:p>
          <a:p>
            <a:pPr marL="0" indent="0" algn="ctr">
              <a:buNone/>
            </a:pPr>
            <a:r>
              <a:rPr lang="en-US" sz="4000" dirty="0" smtClean="0">
                <a:latin typeface="Arial Black" panose="020B0A04020102020204" pitchFamily="34" charset="0"/>
              </a:rPr>
              <a:t>-----------------------------------------------------------------</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Reading Chapters READ CHAPTERS 12-14</a:t>
            </a:r>
          </a:p>
          <a:p>
            <a:pPr marL="0" indent="0" algn="ctr">
              <a:buNone/>
            </a:pPr>
            <a:r>
              <a:rPr lang="en-US" sz="4000" dirty="0">
                <a:latin typeface="Arial Black" panose="020B0A04020102020204" pitchFamily="34" charset="0"/>
              </a:rPr>
              <a:t>Pages 177-229</a:t>
            </a:r>
          </a:p>
          <a:p>
            <a:pPr marL="0" indent="0" algn="ctr">
              <a:buNone/>
            </a:pPr>
            <a:r>
              <a:rPr lang="en-US" sz="4000" dirty="0" smtClean="0">
                <a:latin typeface="Arial Black" panose="020B0A04020102020204" pitchFamily="34" charset="0"/>
              </a:rPr>
              <a:t>In </a:t>
            </a:r>
            <a:endParaRPr lang="en-US" sz="4000" dirty="0">
              <a:latin typeface="Arial Black" panose="020B0A04020102020204" pitchFamily="34" charset="0"/>
            </a:endParaRPr>
          </a:p>
          <a:p>
            <a:pPr marL="0" indent="0" algn="ctr">
              <a:buNone/>
            </a:pPr>
            <a:r>
              <a:rPr lang="en-US" sz="4000" u="sng" dirty="0">
                <a:latin typeface="Arial Black" panose="020B0A04020102020204" pitchFamily="34" charset="0"/>
              </a:rPr>
              <a:t>The Fault In Our Stars</a:t>
            </a:r>
          </a:p>
          <a:p>
            <a:pPr marL="0" indent="0" algn="ctr">
              <a:buNone/>
            </a:pPr>
            <a:r>
              <a:rPr lang="en-US" sz="4000" dirty="0">
                <a:latin typeface="Arial Black" panose="020B0A04020102020204" pitchFamily="34" charset="0"/>
              </a:rPr>
              <a:t>And</a:t>
            </a:r>
          </a:p>
          <a:p>
            <a:pPr marL="0" indent="0" algn="ctr">
              <a:buNone/>
            </a:pPr>
            <a:r>
              <a:rPr lang="en-US" sz="4000" dirty="0">
                <a:latin typeface="Arial Black" panose="020B0A04020102020204" pitchFamily="34" charset="0"/>
              </a:rPr>
              <a:t>COMPLETE YOUR ROLE SHEET!</a:t>
            </a:r>
          </a:p>
          <a:p>
            <a:pPr marL="0" indent="0" algn="ctr">
              <a:buNone/>
            </a:pPr>
            <a:endParaRPr lang="en-US" sz="4000" dirty="0">
              <a:latin typeface="Arial Black" panose="020B0A04020102020204" pitchFamily="34" charset="0"/>
            </a:endParaRPr>
          </a:p>
        </p:txBody>
      </p:sp>
    </p:spTree>
    <p:extLst>
      <p:ext uri="{BB962C8B-B14F-4D97-AF65-F5344CB8AC3E}">
        <p14:creationId xmlns:p14="http://schemas.microsoft.com/office/powerpoint/2010/main" val="37780640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49225"/>
            <a:ext cx="10515600" cy="930275"/>
          </a:xfrm>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5" name="Content Placeholder 4"/>
          <p:cNvSpPr>
            <a:spLocks noGrp="1"/>
          </p:cNvSpPr>
          <p:nvPr>
            <p:ph idx="1"/>
          </p:nvPr>
        </p:nvSpPr>
        <p:spPr>
          <a:xfrm>
            <a:off x="304800" y="1079500"/>
            <a:ext cx="11595100" cy="5473700"/>
          </a:xfrm>
        </p:spPr>
        <p:txBody>
          <a:bodyPr>
            <a:normAutofit/>
          </a:bodyPr>
          <a:lstStyle/>
          <a:p>
            <a:pPr marL="0" indent="0" algn="ctr">
              <a:buNone/>
            </a:pPr>
            <a:r>
              <a:rPr lang="en-US" sz="3200" dirty="0" smtClean="0">
                <a:latin typeface="Arial Black" panose="020B0A04020102020204" pitchFamily="34" charset="0"/>
              </a:rPr>
              <a:t>Now write about the following:</a:t>
            </a:r>
          </a:p>
          <a:p>
            <a:pPr marL="0" indent="0" algn="ctr">
              <a:buNone/>
            </a:pPr>
            <a:endParaRPr lang="en-US" sz="3200" dirty="0">
              <a:latin typeface="Arial Black" panose="020B0A04020102020204" pitchFamily="34" charset="0"/>
            </a:endParaRPr>
          </a:p>
          <a:p>
            <a:pPr marL="0" indent="0" algn="ctr">
              <a:buNone/>
            </a:pPr>
            <a:r>
              <a:rPr lang="en-US" sz="3600" dirty="0" smtClean="0">
                <a:latin typeface="Arial Black" panose="020B0A04020102020204" pitchFamily="34" charset="0"/>
              </a:rPr>
              <a:t>Were you able to translate the PROLOGUE into modern English?</a:t>
            </a:r>
          </a:p>
          <a:p>
            <a:pPr marL="0" indent="0" algn="ctr">
              <a:buNone/>
            </a:pPr>
            <a:r>
              <a:rPr lang="en-US" sz="3600" dirty="0" smtClean="0">
                <a:latin typeface="Arial Black" panose="020B0A04020102020204" pitchFamily="34" charset="0"/>
              </a:rPr>
              <a:t>Were you able to understand it?</a:t>
            </a:r>
          </a:p>
          <a:p>
            <a:pPr marL="0" indent="0" algn="ctr">
              <a:buNone/>
            </a:pPr>
            <a:r>
              <a:rPr lang="en-US" sz="3600" dirty="0" smtClean="0">
                <a:latin typeface="Arial Black" panose="020B0A04020102020204" pitchFamily="34" charset="0"/>
              </a:rPr>
              <a:t>What reasons can you think of that Shakespeare would spoil the ending at the beginning?</a:t>
            </a:r>
            <a:endParaRPr lang="en-US" sz="3600" dirty="0">
              <a:latin typeface="Arial Black" panose="020B0A04020102020204" pitchFamily="34" charset="0"/>
            </a:endParaRPr>
          </a:p>
        </p:txBody>
      </p:sp>
      <p:sp>
        <p:nvSpPr>
          <p:cNvPr id="6" name="TextBox 5"/>
          <p:cNvSpPr txBox="1"/>
          <p:nvPr/>
        </p:nvSpPr>
        <p:spPr>
          <a:xfrm>
            <a:off x="10210800" y="469900"/>
            <a:ext cx="1320800" cy="369332"/>
          </a:xfrm>
          <a:prstGeom prst="rect">
            <a:avLst/>
          </a:prstGeom>
          <a:noFill/>
        </p:spPr>
        <p:txBody>
          <a:bodyPr wrap="square" rtlCol="0">
            <a:spAutoFit/>
          </a:bodyPr>
          <a:lstStyle/>
          <a:p>
            <a:pPr algn="ctr"/>
            <a:r>
              <a:rPr lang="en-US" dirty="0" smtClean="0">
                <a:solidFill>
                  <a:prstClr val="black"/>
                </a:solidFill>
                <a:latin typeface="Arial Black" panose="020B0A04020102020204" pitchFamily="34" charset="0"/>
              </a:rPr>
              <a:t>3/9/2020</a:t>
            </a:r>
            <a:endParaRPr lang="en-US"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38969062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49225"/>
            <a:ext cx="10515600" cy="93027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304800" y="1079500"/>
            <a:ext cx="11595100" cy="5473700"/>
          </a:xfrm>
        </p:spPr>
        <p:txBody>
          <a:bodyPr>
            <a:normAutofit/>
          </a:bodyPr>
          <a:lstStyle/>
          <a:p>
            <a:pPr marL="0" indent="0" algn="ctr">
              <a:buNone/>
            </a:pPr>
            <a:r>
              <a:rPr lang="en-US" sz="3200" dirty="0" smtClean="0">
                <a:latin typeface="Arial Black" panose="020B0A04020102020204" pitchFamily="34" charset="0"/>
              </a:rPr>
              <a:t>In your groups, discuss the following:</a:t>
            </a:r>
          </a:p>
          <a:p>
            <a:pPr marL="0" indent="0" algn="ctr">
              <a:buNone/>
            </a:pPr>
            <a:endParaRPr lang="en-US" sz="3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Look at your translations from yesterday and discuss these questions:</a:t>
            </a:r>
          </a:p>
          <a:p>
            <a:pPr marL="0" indent="0" algn="ctr">
              <a:buNone/>
            </a:pPr>
            <a:r>
              <a:rPr lang="en-US" sz="3200" dirty="0" smtClean="0">
                <a:latin typeface="Arial Black" panose="020B0A04020102020204" pitchFamily="34" charset="0"/>
              </a:rPr>
              <a:t>What do we know about the “two households?”</a:t>
            </a:r>
          </a:p>
          <a:p>
            <a:pPr marL="0" indent="0" algn="ctr">
              <a:buNone/>
            </a:pPr>
            <a:r>
              <a:rPr lang="en-US" sz="3200" dirty="0" smtClean="0">
                <a:latin typeface="Arial Black" panose="020B0A04020102020204" pitchFamily="34" charset="0"/>
              </a:rPr>
              <a:t>Where does the play take place?</a:t>
            </a:r>
          </a:p>
          <a:p>
            <a:pPr marL="0" indent="0" algn="ctr">
              <a:buNone/>
            </a:pPr>
            <a:r>
              <a:rPr lang="en-US" sz="3200" dirty="0" smtClean="0">
                <a:latin typeface="Arial Black" panose="020B0A04020102020204" pitchFamily="34" charset="0"/>
              </a:rPr>
              <a:t>Define “star-crossed.”</a:t>
            </a:r>
          </a:p>
          <a:p>
            <a:pPr marL="0" indent="0" algn="ctr">
              <a:buNone/>
            </a:pPr>
            <a:r>
              <a:rPr lang="en-US" sz="3200" dirty="0" smtClean="0">
                <a:latin typeface="Arial Black" panose="020B0A04020102020204" pitchFamily="34" charset="0"/>
              </a:rPr>
              <a:t>How long is the play?</a:t>
            </a:r>
          </a:p>
          <a:p>
            <a:pPr marL="0" indent="0" algn="ctr">
              <a:buNone/>
            </a:pPr>
            <a:endParaRPr lang="en-US" sz="3200" dirty="0">
              <a:latin typeface="Arial Black" panose="020B0A04020102020204" pitchFamily="34" charset="0"/>
            </a:endParaRPr>
          </a:p>
        </p:txBody>
      </p:sp>
      <p:sp>
        <p:nvSpPr>
          <p:cNvPr id="2" name="TextBox 1"/>
          <p:cNvSpPr txBox="1"/>
          <p:nvPr/>
        </p:nvSpPr>
        <p:spPr>
          <a:xfrm>
            <a:off x="10134600" y="469900"/>
            <a:ext cx="1397000" cy="369332"/>
          </a:xfrm>
          <a:prstGeom prst="rect">
            <a:avLst/>
          </a:prstGeom>
          <a:noFill/>
        </p:spPr>
        <p:txBody>
          <a:bodyPr wrap="square" rtlCol="0">
            <a:spAutoFit/>
          </a:bodyPr>
          <a:lstStyle/>
          <a:p>
            <a:pPr algn="ctr"/>
            <a:r>
              <a:rPr lang="en-US" dirty="0" smtClean="0">
                <a:solidFill>
                  <a:prstClr val="black"/>
                </a:solidFill>
                <a:latin typeface="Arial Black" panose="020B0A04020102020204" pitchFamily="34" charset="0"/>
              </a:rPr>
              <a:t>3/10/2020</a:t>
            </a:r>
            <a:endParaRPr lang="en-US"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63201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 calcmode="lin" valueType="num">
                                      <p:cBhvr additive="base">
                                        <p:cTn id="2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49225"/>
            <a:ext cx="10515600" cy="930275"/>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304800" y="1079500"/>
            <a:ext cx="11595100" cy="5473700"/>
          </a:xfrm>
        </p:spPr>
        <p:txBody>
          <a:bodyPr>
            <a:normAutofit/>
          </a:bodyPr>
          <a:lstStyle/>
          <a:p>
            <a:pPr marL="0" indent="0" algn="ctr">
              <a:buNone/>
            </a:pPr>
            <a:r>
              <a:rPr lang="en-US" sz="3200" dirty="0" smtClean="0">
                <a:latin typeface="Arial Black" panose="020B0A04020102020204" pitchFamily="34" charset="0"/>
              </a:rPr>
              <a:t>Now write about the following:</a:t>
            </a:r>
          </a:p>
          <a:p>
            <a:pPr marL="0" indent="0" algn="ctr">
              <a:buNone/>
            </a:pPr>
            <a:endParaRPr lang="en-US" sz="3200" dirty="0">
              <a:latin typeface="Arial Black" panose="020B0A04020102020204" pitchFamily="34" charset="0"/>
            </a:endParaRPr>
          </a:p>
          <a:p>
            <a:pPr marL="0" indent="0" algn="ctr">
              <a:buNone/>
            </a:pPr>
            <a:r>
              <a:rPr lang="en-US" sz="3600" dirty="0">
                <a:latin typeface="Arial Black" panose="020B0A04020102020204" pitchFamily="34" charset="0"/>
              </a:rPr>
              <a:t>Look at your translations from yesterday and discuss these questions:</a:t>
            </a:r>
          </a:p>
          <a:p>
            <a:pPr marL="0" indent="0" algn="ctr">
              <a:buNone/>
            </a:pPr>
            <a:r>
              <a:rPr lang="en-US" sz="3600" dirty="0">
                <a:latin typeface="Arial Black" panose="020B0A04020102020204" pitchFamily="34" charset="0"/>
              </a:rPr>
              <a:t>What do we know about the “two households?”</a:t>
            </a:r>
          </a:p>
          <a:p>
            <a:pPr marL="0" indent="0" algn="ctr">
              <a:buNone/>
            </a:pPr>
            <a:r>
              <a:rPr lang="en-US" sz="3600" dirty="0">
                <a:latin typeface="Arial Black" panose="020B0A04020102020204" pitchFamily="34" charset="0"/>
              </a:rPr>
              <a:t>Where does the play take place?</a:t>
            </a:r>
          </a:p>
          <a:p>
            <a:pPr marL="0" indent="0" algn="ctr">
              <a:buNone/>
            </a:pPr>
            <a:r>
              <a:rPr lang="en-US" sz="3600" dirty="0">
                <a:latin typeface="Arial Black" panose="020B0A04020102020204" pitchFamily="34" charset="0"/>
              </a:rPr>
              <a:t>Define “star-crossed.”</a:t>
            </a:r>
          </a:p>
          <a:p>
            <a:pPr marL="0" indent="0" algn="ctr">
              <a:buNone/>
            </a:pPr>
            <a:r>
              <a:rPr lang="en-US" sz="3600" dirty="0">
                <a:latin typeface="Arial Black" panose="020B0A04020102020204" pitchFamily="34" charset="0"/>
              </a:rPr>
              <a:t>How long is the play?</a:t>
            </a:r>
          </a:p>
          <a:p>
            <a:pPr marL="0" indent="0" algn="ctr">
              <a:buNone/>
            </a:pPr>
            <a:endParaRPr lang="en-US" sz="3600" dirty="0">
              <a:latin typeface="Arial Black" panose="020B0A04020102020204" pitchFamily="34" charset="0"/>
            </a:endParaRPr>
          </a:p>
        </p:txBody>
      </p:sp>
      <p:sp>
        <p:nvSpPr>
          <p:cNvPr id="6" name="TextBox 5"/>
          <p:cNvSpPr txBox="1"/>
          <p:nvPr/>
        </p:nvSpPr>
        <p:spPr>
          <a:xfrm>
            <a:off x="9918700" y="469900"/>
            <a:ext cx="1612900" cy="369332"/>
          </a:xfrm>
          <a:prstGeom prst="rect">
            <a:avLst/>
          </a:prstGeom>
          <a:noFill/>
        </p:spPr>
        <p:txBody>
          <a:bodyPr wrap="square" rtlCol="0">
            <a:spAutoFit/>
          </a:bodyPr>
          <a:lstStyle/>
          <a:p>
            <a:pPr algn="ctr"/>
            <a:r>
              <a:rPr lang="en-US" dirty="0" smtClean="0">
                <a:solidFill>
                  <a:prstClr val="black"/>
                </a:solidFill>
                <a:latin typeface="Arial Black" panose="020B0A04020102020204" pitchFamily="34" charset="0"/>
              </a:rPr>
              <a:t>3/10/2020</a:t>
            </a:r>
            <a:endParaRPr lang="en-US"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35535020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4 corners Debate Prep</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Take a look at the paper I just passed out.</a:t>
            </a:r>
          </a:p>
          <a:p>
            <a:r>
              <a:rPr lang="en-US" dirty="0" smtClean="0">
                <a:latin typeface="Arial Black" panose="020B0A04020102020204" pitchFamily="34" charset="0"/>
              </a:rPr>
              <a:t>The questions on it are all matters of opinion.</a:t>
            </a:r>
          </a:p>
          <a:p>
            <a:r>
              <a:rPr lang="en-US" dirty="0" smtClean="0">
                <a:latin typeface="Arial Black" panose="020B0A04020102020204" pitchFamily="34" charset="0"/>
              </a:rPr>
              <a:t>You must answer every question:</a:t>
            </a:r>
          </a:p>
          <a:p>
            <a:pPr marL="0" indent="0">
              <a:buNone/>
            </a:pPr>
            <a:r>
              <a:rPr lang="en-US" dirty="0" smtClean="0">
                <a:latin typeface="Arial Black" panose="020B0A04020102020204" pitchFamily="34" charset="0"/>
              </a:rPr>
              <a:t>AGREE     STRONGLY     DISAGREE     STRONGLY</a:t>
            </a:r>
          </a:p>
          <a:p>
            <a:pPr marL="0" indent="0">
              <a:buNone/>
            </a:pPr>
            <a:r>
              <a:rPr lang="en-US" dirty="0">
                <a:latin typeface="Arial Black" panose="020B0A04020102020204" pitchFamily="34" charset="0"/>
              </a:rPr>
              <a:t> </a:t>
            </a:r>
            <a:r>
              <a:rPr lang="en-US" dirty="0" smtClean="0">
                <a:latin typeface="Arial Black" panose="020B0A04020102020204" pitchFamily="34" charset="0"/>
              </a:rPr>
              <a:t>                   AGREE                               DISAGREE</a:t>
            </a:r>
          </a:p>
          <a:p>
            <a:r>
              <a:rPr lang="en-US" dirty="0" smtClean="0">
                <a:latin typeface="Arial Black" panose="020B0A04020102020204" pitchFamily="34" charset="0"/>
              </a:rPr>
              <a:t>For each answer, you MUST include a brief explanation as to why you chose that answer.</a:t>
            </a:r>
          </a:p>
          <a:p>
            <a:r>
              <a:rPr lang="en-US" dirty="0" smtClean="0">
                <a:latin typeface="Arial Black" panose="020B0A04020102020204" pitchFamily="34" charset="0"/>
              </a:rPr>
              <a:t>You have 20 minutes.</a:t>
            </a:r>
            <a:endParaRPr lang="en-US" dirty="0">
              <a:latin typeface="Arial Black" panose="020B0A04020102020204" pitchFamily="34" charset="0"/>
            </a:endParaRPr>
          </a:p>
        </p:txBody>
      </p:sp>
    </p:spTree>
    <p:extLst>
      <p:ext uri="{BB962C8B-B14F-4D97-AF65-F5344CB8AC3E}">
        <p14:creationId xmlns:p14="http://schemas.microsoft.com/office/powerpoint/2010/main" val="20589499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4 corners Debate Prep</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Now we debate…</a:t>
            </a:r>
            <a:endParaRPr lang="en-US" dirty="0">
              <a:latin typeface="Arial Black" panose="020B0A04020102020204" pitchFamily="34" charset="0"/>
            </a:endParaRPr>
          </a:p>
        </p:txBody>
      </p:sp>
    </p:spTree>
    <p:extLst>
      <p:ext uri="{BB962C8B-B14F-4D97-AF65-F5344CB8AC3E}">
        <p14:creationId xmlns:p14="http://schemas.microsoft.com/office/powerpoint/2010/main" val="10562965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0875"/>
          </a:xfrm>
        </p:spPr>
        <p:txBody>
          <a:bodyPr>
            <a:normAutofit fontScale="90000"/>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143000"/>
            <a:ext cx="10515600" cy="5033963"/>
          </a:xfrm>
        </p:spPr>
        <p:txBody>
          <a:bodyPr>
            <a:normAutofit/>
          </a:bodyPr>
          <a:lstStyle/>
          <a:p>
            <a:pPr marL="0" indent="0" algn="ctr">
              <a:buNone/>
            </a:pPr>
            <a:r>
              <a:rPr lang="en-US" sz="4000" dirty="0" smtClean="0">
                <a:latin typeface="Arial Black" panose="020B0A04020102020204" pitchFamily="34" charset="0"/>
              </a:rPr>
              <a:t>Reading </a:t>
            </a:r>
            <a:r>
              <a:rPr lang="en-US" sz="4000" dirty="0">
                <a:latin typeface="Arial Black" panose="020B0A04020102020204" pitchFamily="34" charset="0"/>
              </a:rPr>
              <a:t>Chapters READ CHAPTERS 12-14</a:t>
            </a:r>
          </a:p>
          <a:p>
            <a:pPr marL="0" indent="0" algn="ctr">
              <a:buNone/>
            </a:pPr>
            <a:r>
              <a:rPr lang="en-US" sz="4000" dirty="0">
                <a:latin typeface="Arial Black" panose="020B0A04020102020204" pitchFamily="34" charset="0"/>
              </a:rPr>
              <a:t>Pages 177-229</a:t>
            </a:r>
          </a:p>
          <a:p>
            <a:pPr marL="0" indent="0" algn="ctr">
              <a:buNone/>
            </a:pPr>
            <a:r>
              <a:rPr lang="en-US" sz="4000" dirty="0" smtClean="0">
                <a:latin typeface="Arial Black" panose="020B0A04020102020204" pitchFamily="34" charset="0"/>
              </a:rPr>
              <a:t>In </a:t>
            </a:r>
            <a:endParaRPr lang="en-US" sz="4000" dirty="0">
              <a:latin typeface="Arial Black" panose="020B0A04020102020204" pitchFamily="34" charset="0"/>
            </a:endParaRPr>
          </a:p>
          <a:p>
            <a:pPr marL="0" indent="0" algn="ctr">
              <a:buNone/>
            </a:pPr>
            <a:r>
              <a:rPr lang="en-US" sz="4000" u="sng" dirty="0">
                <a:latin typeface="Arial Black" panose="020B0A04020102020204" pitchFamily="34" charset="0"/>
              </a:rPr>
              <a:t>The Fault In Our Stars</a:t>
            </a:r>
          </a:p>
          <a:p>
            <a:pPr marL="0" indent="0" algn="ctr">
              <a:buNone/>
            </a:pPr>
            <a:r>
              <a:rPr lang="en-US" sz="4000" dirty="0">
                <a:latin typeface="Arial Black" panose="020B0A04020102020204" pitchFamily="34" charset="0"/>
              </a:rPr>
              <a:t>And</a:t>
            </a:r>
          </a:p>
          <a:p>
            <a:pPr marL="0" indent="0" algn="ctr">
              <a:buNone/>
            </a:pPr>
            <a:r>
              <a:rPr lang="en-US" sz="4000" dirty="0">
                <a:latin typeface="Arial Black" panose="020B0A04020102020204" pitchFamily="34" charset="0"/>
              </a:rPr>
              <a:t>COMPLETE YOUR ROLE SHEET!</a:t>
            </a:r>
          </a:p>
          <a:p>
            <a:pPr marL="0" indent="0" algn="ctr">
              <a:buNone/>
            </a:pPr>
            <a:endParaRPr lang="en-US" sz="4000" dirty="0">
              <a:latin typeface="Arial Black" panose="020B0A04020102020204" pitchFamily="34" charset="0"/>
            </a:endParaRPr>
          </a:p>
        </p:txBody>
      </p:sp>
    </p:spTree>
    <p:extLst>
      <p:ext uri="{BB962C8B-B14F-4D97-AF65-F5344CB8AC3E}">
        <p14:creationId xmlns:p14="http://schemas.microsoft.com/office/powerpoint/2010/main" val="8303150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49225"/>
            <a:ext cx="10515600" cy="930275"/>
          </a:xfrm>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5" name="Content Placeholder 4"/>
          <p:cNvSpPr>
            <a:spLocks noGrp="1"/>
          </p:cNvSpPr>
          <p:nvPr>
            <p:ph idx="1"/>
          </p:nvPr>
        </p:nvSpPr>
        <p:spPr>
          <a:xfrm>
            <a:off x="304800" y="1079500"/>
            <a:ext cx="11595100" cy="5473700"/>
          </a:xfrm>
        </p:spPr>
        <p:txBody>
          <a:bodyPr>
            <a:normAutofit/>
          </a:bodyPr>
          <a:lstStyle/>
          <a:p>
            <a:pPr marL="0" indent="0" algn="ctr">
              <a:buNone/>
            </a:pPr>
            <a:r>
              <a:rPr lang="en-US" sz="3200" dirty="0" smtClean="0">
                <a:latin typeface="Arial Black" panose="020B0A04020102020204" pitchFamily="34" charset="0"/>
              </a:rPr>
              <a:t>Now write about the following:</a:t>
            </a:r>
          </a:p>
          <a:p>
            <a:pPr marL="0" indent="0" algn="ctr">
              <a:buNone/>
            </a:pPr>
            <a:endParaRPr lang="en-US" sz="3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Did you change your mind about any of your answers during the debate? Which ones?</a:t>
            </a:r>
          </a:p>
          <a:p>
            <a:pPr marL="0" indent="0" algn="ctr">
              <a:buNone/>
            </a:pPr>
            <a:r>
              <a:rPr lang="en-US" sz="3200" dirty="0" smtClean="0">
                <a:latin typeface="Arial Black" panose="020B0A04020102020204" pitchFamily="34" charset="0"/>
              </a:rPr>
              <a:t>If so, what convinced you?</a:t>
            </a:r>
          </a:p>
          <a:p>
            <a:pPr marL="0" indent="0" algn="ctr">
              <a:buNone/>
            </a:pPr>
            <a:r>
              <a:rPr lang="en-US" sz="3200" dirty="0">
                <a:latin typeface="Arial Black" panose="020B0A04020102020204" pitchFamily="34" charset="0"/>
              </a:rPr>
              <a:t>If not, why not?</a:t>
            </a:r>
          </a:p>
          <a:p>
            <a:pPr marL="0" indent="0" algn="ctr">
              <a:buNone/>
            </a:pPr>
            <a:endParaRPr lang="en-US" sz="3200" dirty="0">
              <a:latin typeface="Arial Black" panose="020B0A04020102020204" pitchFamily="34" charset="0"/>
            </a:endParaRPr>
          </a:p>
        </p:txBody>
      </p:sp>
      <p:sp>
        <p:nvSpPr>
          <p:cNvPr id="6" name="TextBox 5"/>
          <p:cNvSpPr txBox="1"/>
          <p:nvPr/>
        </p:nvSpPr>
        <p:spPr>
          <a:xfrm>
            <a:off x="10058400" y="469900"/>
            <a:ext cx="1473200" cy="369332"/>
          </a:xfrm>
          <a:prstGeom prst="rect">
            <a:avLst/>
          </a:prstGeom>
          <a:noFill/>
        </p:spPr>
        <p:txBody>
          <a:bodyPr wrap="square" rtlCol="0">
            <a:spAutoFit/>
          </a:bodyPr>
          <a:lstStyle/>
          <a:p>
            <a:pPr algn="ctr"/>
            <a:r>
              <a:rPr lang="en-US" dirty="0" smtClean="0">
                <a:solidFill>
                  <a:prstClr val="black"/>
                </a:solidFill>
                <a:latin typeface="Arial Black" panose="020B0A04020102020204" pitchFamily="34" charset="0"/>
              </a:rPr>
              <a:t>3/10/2020</a:t>
            </a:r>
            <a:endParaRPr lang="en-US"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869953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49225"/>
            <a:ext cx="10515600" cy="93027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304800" y="1079500"/>
            <a:ext cx="11595100" cy="5473700"/>
          </a:xfrm>
        </p:spPr>
        <p:txBody>
          <a:bodyPr>
            <a:normAutofit/>
          </a:bodyPr>
          <a:lstStyle/>
          <a:p>
            <a:pPr marL="0" indent="0" algn="ctr">
              <a:buNone/>
            </a:pPr>
            <a:r>
              <a:rPr lang="en-US" sz="3200" dirty="0" smtClean="0">
                <a:latin typeface="Arial Black" panose="020B0A04020102020204" pitchFamily="34" charset="0"/>
              </a:rPr>
              <a:t>In your groups, discuss the following:</a:t>
            </a:r>
          </a:p>
          <a:p>
            <a:pPr marL="0" indent="0" algn="ctr">
              <a:buNone/>
            </a:pPr>
            <a:endParaRPr lang="en-US" sz="3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Does knowing that Romeo and Juliet die </a:t>
            </a:r>
          </a:p>
          <a:p>
            <a:pPr marL="0" indent="0" algn="ctr">
              <a:buNone/>
            </a:pPr>
            <a:r>
              <a:rPr lang="en-US" sz="3200" dirty="0" smtClean="0">
                <a:latin typeface="Arial Black" panose="020B0A04020102020204" pitchFamily="34" charset="0"/>
              </a:rPr>
              <a:t>at the end make you want to read the</a:t>
            </a:r>
          </a:p>
          <a:p>
            <a:pPr marL="0" indent="0" algn="ctr">
              <a:buNone/>
            </a:pPr>
            <a:r>
              <a:rPr lang="en-US" sz="3200" dirty="0" smtClean="0">
                <a:latin typeface="Arial Black" panose="020B0A04020102020204" pitchFamily="34" charset="0"/>
              </a:rPr>
              <a:t>story more or less? </a:t>
            </a:r>
          </a:p>
          <a:p>
            <a:pPr marL="0" indent="0" algn="ctr">
              <a:buNone/>
            </a:pPr>
            <a:r>
              <a:rPr lang="en-US" sz="3200" dirty="0" smtClean="0">
                <a:latin typeface="Arial Black" panose="020B0A04020102020204" pitchFamily="34" charset="0"/>
              </a:rPr>
              <a:t>Why?</a:t>
            </a:r>
          </a:p>
          <a:p>
            <a:pPr marL="0" indent="0" algn="ctr">
              <a:buNone/>
            </a:pPr>
            <a:endParaRPr lang="en-US" sz="3200" dirty="0" smtClean="0">
              <a:latin typeface="Arial Black" panose="020B0A04020102020204" pitchFamily="34" charset="0"/>
            </a:endParaRPr>
          </a:p>
          <a:p>
            <a:pPr marL="0" indent="0" algn="ctr">
              <a:buNone/>
            </a:pPr>
            <a:endParaRPr lang="en-US" sz="3200" dirty="0">
              <a:latin typeface="Arial Black" panose="020B0A04020102020204" pitchFamily="34" charset="0"/>
            </a:endParaRPr>
          </a:p>
        </p:txBody>
      </p:sp>
      <p:sp>
        <p:nvSpPr>
          <p:cNvPr id="2" name="TextBox 1"/>
          <p:cNvSpPr txBox="1"/>
          <p:nvPr/>
        </p:nvSpPr>
        <p:spPr>
          <a:xfrm>
            <a:off x="10134600" y="469900"/>
            <a:ext cx="1397000" cy="369332"/>
          </a:xfrm>
          <a:prstGeom prst="rect">
            <a:avLst/>
          </a:prstGeom>
          <a:noFill/>
        </p:spPr>
        <p:txBody>
          <a:bodyPr wrap="square" rtlCol="0">
            <a:spAutoFit/>
          </a:bodyPr>
          <a:lstStyle/>
          <a:p>
            <a:pPr algn="ctr"/>
            <a:r>
              <a:rPr lang="en-US" dirty="0" smtClean="0">
                <a:solidFill>
                  <a:prstClr val="black"/>
                </a:solidFill>
                <a:latin typeface="Arial Black" panose="020B0A04020102020204" pitchFamily="34" charset="0"/>
              </a:rPr>
              <a:t>3/11/2020</a:t>
            </a:r>
            <a:endParaRPr lang="en-US"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81315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49225"/>
            <a:ext cx="10515600" cy="930275"/>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304800" y="1079500"/>
            <a:ext cx="11595100" cy="5473700"/>
          </a:xfrm>
        </p:spPr>
        <p:txBody>
          <a:bodyPr>
            <a:normAutofit/>
          </a:bodyPr>
          <a:lstStyle/>
          <a:p>
            <a:pPr marL="0" indent="0" algn="ctr">
              <a:buNone/>
            </a:pPr>
            <a:r>
              <a:rPr lang="en-US" sz="3200" dirty="0" smtClean="0">
                <a:latin typeface="Arial Black" panose="020B0A04020102020204" pitchFamily="34" charset="0"/>
              </a:rPr>
              <a:t>Now write about the following:</a:t>
            </a:r>
          </a:p>
          <a:p>
            <a:pPr marL="0" indent="0" algn="ctr">
              <a:buNone/>
            </a:pPr>
            <a:endParaRPr lang="en-US" sz="3200" dirty="0">
              <a:latin typeface="Arial Black" panose="020B0A04020102020204" pitchFamily="34" charset="0"/>
            </a:endParaRPr>
          </a:p>
          <a:p>
            <a:pPr marL="0" indent="0" algn="ctr">
              <a:buNone/>
            </a:pPr>
            <a:r>
              <a:rPr lang="en-US" sz="3600" dirty="0">
                <a:latin typeface="Arial Black" panose="020B0A04020102020204" pitchFamily="34" charset="0"/>
              </a:rPr>
              <a:t>Does knowing that Romeo and Juliet die </a:t>
            </a:r>
          </a:p>
          <a:p>
            <a:pPr marL="0" indent="0" algn="ctr">
              <a:buNone/>
            </a:pPr>
            <a:r>
              <a:rPr lang="en-US" sz="3600" dirty="0">
                <a:latin typeface="Arial Black" panose="020B0A04020102020204" pitchFamily="34" charset="0"/>
              </a:rPr>
              <a:t>at the end make you want to read the</a:t>
            </a:r>
          </a:p>
          <a:p>
            <a:pPr marL="0" indent="0" algn="ctr">
              <a:buNone/>
            </a:pPr>
            <a:r>
              <a:rPr lang="en-US" sz="3600" dirty="0">
                <a:latin typeface="Arial Black" panose="020B0A04020102020204" pitchFamily="34" charset="0"/>
              </a:rPr>
              <a:t>story more or less? </a:t>
            </a:r>
          </a:p>
          <a:p>
            <a:pPr marL="0" indent="0" algn="ctr">
              <a:buNone/>
            </a:pPr>
            <a:r>
              <a:rPr lang="en-US" sz="3600" dirty="0">
                <a:latin typeface="Arial Black" panose="020B0A04020102020204" pitchFamily="34" charset="0"/>
              </a:rPr>
              <a:t>Why?</a:t>
            </a:r>
          </a:p>
          <a:p>
            <a:pPr marL="0" indent="0" algn="ctr">
              <a:buNone/>
            </a:pPr>
            <a:endParaRPr lang="en-US" sz="3600" dirty="0">
              <a:latin typeface="Arial Black" panose="020B0A04020102020204" pitchFamily="34" charset="0"/>
            </a:endParaRPr>
          </a:p>
        </p:txBody>
      </p:sp>
      <p:sp>
        <p:nvSpPr>
          <p:cNvPr id="6" name="TextBox 5"/>
          <p:cNvSpPr txBox="1"/>
          <p:nvPr/>
        </p:nvSpPr>
        <p:spPr>
          <a:xfrm>
            <a:off x="9918700" y="469900"/>
            <a:ext cx="1612900" cy="369332"/>
          </a:xfrm>
          <a:prstGeom prst="rect">
            <a:avLst/>
          </a:prstGeom>
          <a:noFill/>
        </p:spPr>
        <p:txBody>
          <a:bodyPr wrap="square" rtlCol="0">
            <a:spAutoFit/>
          </a:bodyPr>
          <a:lstStyle/>
          <a:p>
            <a:pPr algn="ctr"/>
            <a:r>
              <a:rPr lang="en-US" dirty="0" smtClean="0">
                <a:solidFill>
                  <a:prstClr val="black"/>
                </a:solidFill>
                <a:latin typeface="Arial Black" panose="020B0A04020102020204" pitchFamily="34" charset="0"/>
              </a:rPr>
              <a:t>3/11/2020</a:t>
            </a:r>
            <a:endParaRPr lang="en-US"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3661504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87325"/>
            <a:ext cx="10515600" cy="841375"/>
          </a:xfrm>
        </p:spPr>
        <p:txBody>
          <a:bodyPr/>
          <a:lstStyle/>
          <a:p>
            <a:pPr algn="ctr"/>
            <a:r>
              <a:rPr lang="en-US" dirty="0" smtClean="0">
                <a:latin typeface="Arial Black" panose="020B0A04020102020204" pitchFamily="34" charset="0"/>
              </a:rPr>
              <a:t>Shakespeare Rapid Research</a:t>
            </a:r>
            <a:endParaRPr lang="en-US" dirty="0">
              <a:latin typeface="Arial Black" panose="020B0A04020102020204" pitchFamily="34" charset="0"/>
            </a:endParaRPr>
          </a:p>
        </p:txBody>
      </p:sp>
      <p:sp>
        <p:nvSpPr>
          <p:cNvPr id="3" name="Content Placeholder 2"/>
          <p:cNvSpPr>
            <a:spLocks noGrp="1"/>
          </p:cNvSpPr>
          <p:nvPr>
            <p:ph idx="1"/>
          </p:nvPr>
        </p:nvSpPr>
        <p:spPr>
          <a:xfrm>
            <a:off x="317500" y="1028700"/>
            <a:ext cx="11506200" cy="5148263"/>
          </a:xfrm>
        </p:spPr>
        <p:txBody>
          <a:bodyPr>
            <a:normAutofit fontScale="92500" lnSpcReduction="10000"/>
          </a:bodyPr>
          <a:lstStyle/>
          <a:p>
            <a:r>
              <a:rPr lang="en-US" sz="3600" dirty="0">
                <a:latin typeface="Arial Black" panose="020B0A04020102020204" pitchFamily="34" charset="0"/>
              </a:rPr>
              <a:t>Now that we have learned a little bit about Shakespeare, it is time to find out a little more. </a:t>
            </a:r>
            <a:endParaRPr lang="en-US" sz="3600" dirty="0" smtClean="0">
              <a:latin typeface="Arial Black" panose="020B0A04020102020204" pitchFamily="34" charset="0"/>
            </a:endParaRPr>
          </a:p>
          <a:p>
            <a:r>
              <a:rPr lang="en-US" sz="3600" dirty="0">
                <a:latin typeface="Arial Black" panose="020B0A04020102020204" pitchFamily="34" charset="0"/>
              </a:rPr>
              <a:t>Pick one of the facts you wrote down during the video you would want to learn more about.</a:t>
            </a:r>
          </a:p>
          <a:p>
            <a:r>
              <a:rPr lang="en-US" sz="3600" dirty="0">
                <a:latin typeface="Arial Black" panose="020B0A04020102020204" pitchFamily="34" charset="0"/>
              </a:rPr>
              <a:t>You will have about 15 minutes to research more information about your fact.</a:t>
            </a:r>
          </a:p>
          <a:p>
            <a:r>
              <a:rPr lang="en-US" sz="3600" dirty="0" smtClean="0">
                <a:latin typeface="Arial Black" panose="020B0A04020102020204" pitchFamily="34" charset="0"/>
              </a:rPr>
              <a:t>As you research, take notes on what you find in the box on the left.</a:t>
            </a:r>
          </a:p>
          <a:p>
            <a:r>
              <a:rPr lang="en-US" sz="3600" dirty="0" smtClean="0">
                <a:latin typeface="Arial Black" panose="020B0A04020102020204" pitchFamily="34" charset="0"/>
              </a:rPr>
              <a:t>Then write a short, 3-5 </a:t>
            </a:r>
            <a:r>
              <a:rPr lang="en-US" sz="3600" dirty="0">
                <a:latin typeface="Arial Black" panose="020B0A04020102020204" pitchFamily="34" charset="0"/>
              </a:rPr>
              <a:t>complete </a:t>
            </a:r>
            <a:r>
              <a:rPr lang="en-US" sz="3600" dirty="0" smtClean="0">
                <a:latin typeface="Arial Black" panose="020B0A04020102020204" pitchFamily="34" charset="0"/>
              </a:rPr>
              <a:t>sentence paragraph describing your findings </a:t>
            </a:r>
            <a:r>
              <a:rPr lang="en-US" sz="3600" dirty="0">
                <a:latin typeface="Arial Black" panose="020B0A04020102020204" pitchFamily="34" charset="0"/>
              </a:rPr>
              <a:t>and be prepared to share</a:t>
            </a:r>
            <a:r>
              <a:rPr lang="en-US" sz="3600" dirty="0" smtClean="0">
                <a:latin typeface="Arial Black" panose="020B0A04020102020204" pitchFamily="34" charset="0"/>
              </a:rPr>
              <a:t>!</a:t>
            </a:r>
            <a:endParaRPr lang="en-US" sz="3600" dirty="0">
              <a:latin typeface="Arial Black" panose="020B0A04020102020204" pitchFamily="34" charset="0"/>
            </a:endParaRPr>
          </a:p>
        </p:txBody>
      </p:sp>
    </p:spTree>
    <p:extLst>
      <p:ext uri="{BB962C8B-B14F-4D97-AF65-F5344CB8AC3E}">
        <p14:creationId xmlns:p14="http://schemas.microsoft.com/office/powerpoint/2010/main" val="312466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Reading – Prologue and A1s1</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As we read, we will pause often and I may ask you to underline/highlight things or annotate in the margins.</a:t>
            </a:r>
          </a:p>
          <a:p>
            <a:r>
              <a:rPr lang="en-US" dirty="0" smtClean="0">
                <a:latin typeface="Arial Black" panose="020B0A04020102020204" pitchFamily="34" charset="0"/>
              </a:rPr>
              <a:t>Anything I ask in notes could show up on CHAPTER QUESTIONS, a QUIZ or a TEST!</a:t>
            </a:r>
          </a:p>
          <a:p>
            <a:endParaRPr lang="en-US" dirty="0">
              <a:latin typeface="Arial Black" panose="020B0A04020102020204" pitchFamily="34" charset="0"/>
            </a:endParaRPr>
          </a:p>
        </p:txBody>
      </p:sp>
    </p:spTree>
    <p:extLst>
      <p:ext uri="{BB962C8B-B14F-4D97-AF65-F5344CB8AC3E}">
        <p14:creationId xmlns:p14="http://schemas.microsoft.com/office/powerpoint/2010/main" val="1211177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0875"/>
          </a:xfrm>
        </p:spPr>
        <p:txBody>
          <a:bodyPr>
            <a:normAutofit fontScale="90000"/>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143000"/>
            <a:ext cx="10515600" cy="5033963"/>
          </a:xfrm>
        </p:spPr>
        <p:txBody>
          <a:bodyPr>
            <a:normAutofit fontScale="85000" lnSpcReduction="20000"/>
          </a:bodyPr>
          <a:lstStyle/>
          <a:p>
            <a:pPr marL="0" indent="0" algn="ctr">
              <a:buNone/>
            </a:pPr>
            <a:endParaRPr lang="en-US" sz="4000" dirty="0" smtClean="0">
              <a:latin typeface="Arial Black" panose="020B0A04020102020204" pitchFamily="34" charset="0"/>
            </a:endParaRPr>
          </a:p>
          <a:p>
            <a:pPr marL="0" indent="0" algn="ctr">
              <a:buNone/>
            </a:pPr>
            <a:r>
              <a:rPr lang="en-US" sz="4000" dirty="0">
                <a:latin typeface="Arial Black" panose="020B0A04020102020204" pitchFamily="34" charset="0"/>
              </a:rPr>
              <a:t>R&amp;J Prologue &amp; A1s1 </a:t>
            </a:r>
            <a:r>
              <a:rPr lang="en-US" sz="4000" dirty="0" smtClean="0">
                <a:latin typeface="Arial Black" panose="020B0A04020102020204" pitchFamily="34" charset="0"/>
              </a:rPr>
              <a:t>Questions</a:t>
            </a:r>
          </a:p>
          <a:p>
            <a:pPr marL="0" indent="0" algn="ctr">
              <a:buNone/>
            </a:pPr>
            <a:r>
              <a:rPr lang="en-US" sz="4000" dirty="0" smtClean="0">
                <a:latin typeface="Arial Black" panose="020B0A04020102020204" pitchFamily="34" charset="0"/>
              </a:rPr>
              <a:t>DUE MONDAY</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Reading </a:t>
            </a:r>
            <a:r>
              <a:rPr lang="en-US" sz="4000" dirty="0">
                <a:latin typeface="Arial Black" panose="020B0A04020102020204" pitchFamily="34" charset="0"/>
              </a:rPr>
              <a:t>Chapters READ CHAPTERS 12-14</a:t>
            </a:r>
          </a:p>
          <a:p>
            <a:pPr marL="0" indent="0" algn="ctr">
              <a:buNone/>
            </a:pPr>
            <a:r>
              <a:rPr lang="en-US" sz="4000" dirty="0">
                <a:latin typeface="Arial Black" panose="020B0A04020102020204" pitchFamily="34" charset="0"/>
              </a:rPr>
              <a:t>Pages 177-229</a:t>
            </a:r>
          </a:p>
          <a:p>
            <a:pPr marL="0" indent="0" algn="ctr">
              <a:buNone/>
            </a:pPr>
            <a:r>
              <a:rPr lang="en-US" sz="4000" dirty="0" smtClean="0">
                <a:latin typeface="Arial Black" panose="020B0A04020102020204" pitchFamily="34" charset="0"/>
              </a:rPr>
              <a:t>In </a:t>
            </a:r>
            <a:endParaRPr lang="en-US" sz="4000" dirty="0">
              <a:latin typeface="Arial Black" panose="020B0A04020102020204" pitchFamily="34" charset="0"/>
            </a:endParaRPr>
          </a:p>
          <a:p>
            <a:pPr marL="0" indent="0" algn="ctr">
              <a:buNone/>
            </a:pPr>
            <a:r>
              <a:rPr lang="en-US" sz="4000" u="sng" dirty="0">
                <a:latin typeface="Arial Black" panose="020B0A04020102020204" pitchFamily="34" charset="0"/>
              </a:rPr>
              <a:t>The Fault In Our Stars</a:t>
            </a:r>
          </a:p>
          <a:p>
            <a:pPr marL="0" indent="0" algn="ctr">
              <a:buNone/>
            </a:pPr>
            <a:r>
              <a:rPr lang="en-US" sz="4000" dirty="0">
                <a:latin typeface="Arial Black" panose="020B0A04020102020204" pitchFamily="34" charset="0"/>
              </a:rPr>
              <a:t>And</a:t>
            </a:r>
          </a:p>
          <a:p>
            <a:pPr marL="0" indent="0" algn="ctr">
              <a:buNone/>
            </a:pPr>
            <a:r>
              <a:rPr lang="en-US" sz="4000" dirty="0">
                <a:latin typeface="Arial Black" panose="020B0A04020102020204" pitchFamily="34" charset="0"/>
              </a:rPr>
              <a:t>COMPLETE YOUR ROLE SHEET!</a:t>
            </a:r>
          </a:p>
          <a:p>
            <a:pPr marL="0" indent="0" algn="ctr">
              <a:buNone/>
            </a:pPr>
            <a:endParaRPr lang="en-US" sz="4000" dirty="0">
              <a:latin typeface="Arial Black" panose="020B0A04020102020204" pitchFamily="34" charset="0"/>
            </a:endParaRPr>
          </a:p>
        </p:txBody>
      </p:sp>
    </p:spTree>
    <p:extLst>
      <p:ext uri="{BB962C8B-B14F-4D97-AF65-F5344CB8AC3E}">
        <p14:creationId xmlns:p14="http://schemas.microsoft.com/office/powerpoint/2010/main" val="3860714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49225"/>
            <a:ext cx="10515600" cy="930275"/>
          </a:xfrm>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5" name="Content Placeholder 4"/>
          <p:cNvSpPr>
            <a:spLocks noGrp="1"/>
          </p:cNvSpPr>
          <p:nvPr>
            <p:ph idx="1"/>
          </p:nvPr>
        </p:nvSpPr>
        <p:spPr>
          <a:xfrm>
            <a:off x="304800" y="1079500"/>
            <a:ext cx="11595100" cy="5473700"/>
          </a:xfrm>
        </p:spPr>
        <p:txBody>
          <a:bodyPr>
            <a:normAutofit/>
          </a:bodyPr>
          <a:lstStyle/>
          <a:p>
            <a:pPr marL="0" indent="0" algn="ctr">
              <a:buNone/>
            </a:pPr>
            <a:r>
              <a:rPr lang="en-US" sz="3200" dirty="0" smtClean="0">
                <a:latin typeface="Arial Black" panose="020B0A04020102020204" pitchFamily="34" charset="0"/>
              </a:rPr>
              <a:t>Now write about the following:</a:t>
            </a:r>
          </a:p>
          <a:p>
            <a:pPr marL="0" indent="0" algn="ctr">
              <a:buNone/>
            </a:pPr>
            <a:endParaRPr lang="en-US" sz="3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Translate: “I’ll pay that doctrine, or else die in debt.”</a:t>
            </a:r>
          </a:p>
          <a:p>
            <a:pPr marL="0" indent="0" algn="ctr">
              <a:buNone/>
            </a:pPr>
            <a:r>
              <a:rPr lang="en-US" sz="3200" dirty="0" smtClean="0">
                <a:latin typeface="Arial Black" panose="020B0A04020102020204" pitchFamily="34" charset="0"/>
              </a:rPr>
              <a:t>What does Benvolio tell Romeo he will do?</a:t>
            </a:r>
            <a:endParaRPr lang="en-US" sz="3200" dirty="0">
              <a:latin typeface="Arial Black" panose="020B0A04020102020204" pitchFamily="34" charset="0"/>
            </a:endParaRPr>
          </a:p>
          <a:p>
            <a:pPr marL="0" indent="0" algn="ctr">
              <a:buNone/>
            </a:pPr>
            <a:endParaRPr lang="en-US" sz="3200" dirty="0">
              <a:latin typeface="Arial Black" panose="020B0A04020102020204" pitchFamily="34" charset="0"/>
            </a:endParaRPr>
          </a:p>
        </p:txBody>
      </p:sp>
      <p:sp>
        <p:nvSpPr>
          <p:cNvPr id="6" name="TextBox 5"/>
          <p:cNvSpPr txBox="1"/>
          <p:nvPr/>
        </p:nvSpPr>
        <p:spPr>
          <a:xfrm>
            <a:off x="10058400" y="469900"/>
            <a:ext cx="1473200" cy="369332"/>
          </a:xfrm>
          <a:prstGeom prst="rect">
            <a:avLst/>
          </a:prstGeom>
          <a:noFill/>
        </p:spPr>
        <p:txBody>
          <a:bodyPr wrap="square" rtlCol="0">
            <a:spAutoFit/>
          </a:bodyPr>
          <a:lstStyle/>
          <a:p>
            <a:pPr algn="ctr"/>
            <a:r>
              <a:rPr lang="en-US" dirty="0" smtClean="0">
                <a:solidFill>
                  <a:prstClr val="black"/>
                </a:solidFill>
                <a:latin typeface="Arial Black" panose="020B0A04020102020204" pitchFamily="34" charset="0"/>
              </a:rPr>
              <a:t>3/11/2020</a:t>
            </a:r>
            <a:endParaRPr lang="en-US"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7190042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49225"/>
            <a:ext cx="10515600" cy="93027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304800" y="1079500"/>
            <a:ext cx="11595100" cy="5473700"/>
          </a:xfrm>
        </p:spPr>
        <p:txBody>
          <a:bodyPr>
            <a:normAutofit/>
          </a:bodyPr>
          <a:lstStyle/>
          <a:p>
            <a:pPr marL="0" indent="0" algn="ctr">
              <a:buNone/>
            </a:pPr>
            <a:r>
              <a:rPr lang="en-US" sz="3200" dirty="0" smtClean="0">
                <a:latin typeface="Arial Black" panose="020B0A04020102020204" pitchFamily="34" charset="0"/>
              </a:rPr>
              <a:t>In your groups, discuss the following:</a:t>
            </a:r>
          </a:p>
          <a:p>
            <a:pPr marL="0" indent="0" algn="ctr">
              <a:buNone/>
            </a:pPr>
            <a:endParaRPr lang="en-US" sz="3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Lord and Lady M. and Benvolio all believe Romeo is depressed. What is their EVIDENCE?</a:t>
            </a:r>
          </a:p>
          <a:p>
            <a:pPr marL="0" indent="0" algn="ctr">
              <a:buNone/>
            </a:pPr>
            <a:r>
              <a:rPr lang="en-US" sz="3200" dirty="0" smtClean="0">
                <a:latin typeface="Arial Black" panose="020B0A04020102020204" pitchFamily="34" charset="0"/>
              </a:rPr>
              <a:t>What does Benvolio plan to do?</a:t>
            </a:r>
          </a:p>
          <a:p>
            <a:pPr marL="0" indent="0" algn="ctr">
              <a:buNone/>
            </a:pPr>
            <a:r>
              <a:rPr lang="en-US" sz="3200" dirty="0" smtClean="0">
                <a:latin typeface="Arial Black" panose="020B0A04020102020204" pitchFamily="34" charset="0"/>
              </a:rPr>
              <a:t>Does Benvolio sound like a good friend?</a:t>
            </a:r>
            <a:endParaRPr lang="en-US" sz="3200" dirty="0" smtClean="0">
              <a:latin typeface="Arial Black" panose="020B0A04020102020204" pitchFamily="34" charset="0"/>
            </a:endParaRPr>
          </a:p>
          <a:p>
            <a:pPr marL="0" indent="0" algn="ctr">
              <a:buNone/>
            </a:pPr>
            <a:endParaRPr lang="en-US" sz="3200" dirty="0" smtClean="0">
              <a:latin typeface="Arial Black" panose="020B0A04020102020204" pitchFamily="34" charset="0"/>
            </a:endParaRPr>
          </a:p>
          <a:p>
            <a:pPr marL="0" indent="0" algn="ctr">
              <a:buNone/>
            </a:pPr>
            <a:endParaRPr lang="en-US" sz="3200" dirty="0">
              <a:latin typeface="Arial Black" panose="020B0A04020102020204" pitchFamily="34" charset="0"/>
            </a:endParaRPr>
          </a:p>
        </p:txBody>
      </p:sp>
      <p:sp>
        <p:nvSpPr>
          <p:cNvPr id="2" name="TextBox 1"/>
          <p:cNvSpPr txBox="1"/>
          <p:nvPr/>
        </p:nvSpPr>
        <p:spPr>
          <a:xfrm>
            <a:off x="10134600" y="469900"/>
            <a:ext cx="1397000" cy="369332"/>
          </a:xfrm>
          <a:prstGeom prst="rect">
            <a:avLst/>
          </a:prstGeom>
          <a:noFill/>
        </p:spPr>
        <p:txBody>
          <a:bodyPr wrap="square" rtlCol="0">
            <a:spAutoFit/>
          </a:bodyPr>
          <a:lstStyle/>
          <a:p>
            <a:pPr algn="ctr"/>
            <a:r>
              <a:rPr lang="en-US" dirty="0" smtClean="0">
                <a:solidFill>
                  <a:prstClr val="black"/>
                </a:solidFill>
                <a:latin typeface="Arial Black" panose="020B0A04020102020204" pitchFamily="34" charset="0"/>
              </a:rPr>
              <a:t>3/12/2020</a:t>
            </a:r>
            <a:endParaRPr lang="en-US"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381409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49225"/>
            <a:ext cx="10515600" cy="930275"/>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304800" y="1079500"/>
            <a:ext cx="11595100" cy="5473700"/>
          </a:xfrm>
        </p:spPr>
        <p:txBody>
          <a:bodyPr>
            <a:normAutofit/>
          </a:bodyPr>
          <a:lstStyle/>
          <a:p>
            <a:pPr marL="0" indent="0" algn="ctr">
              <a:buNone/>
            </a:pPr>
            <a:r>
              <a:rPr lang="en-US" sz="3200" dirty="0" smtClean="0">
                <a:latin typeface="Arial Black" panose="020B0A04020102020204" pitchFamily="34" charset="0"/>
              </a:rPr>
              <a:t>Now write about the following:</a:t>
            </a:r>
          </a:p>
          <a:p>
            <a:pPr marL="0" indent="0" algn="ctr">
              <a:buNone/>
            </a:pPr>
            <a:endParaRPr lang="en-US" sz="3200" dirty="0">
              <a:latin typeface="Arial Black" panose="020B0A04020102020204" pitchFamily="34" charset="0"/>
            </a:endParaRPr>
          </a:p>
          <a:p>
            <a:pPr marL="0" indent="0" algn="ctr">
              <a:buNone/>
            </a:pPr>
            <a:r>
              <a:rPr lang="en-US" sz="3600" dirty="0">
                <a:latin typeface="Arial Black" panose="020B0A04020102020204" pitchFamily="34" charset="0"/>
              </a:rPr>
              <a:t>Lord and Lady M. and Benvolio all believe Romeo is depressed. What is their EVIDENCE?</a:t>
            </a:r>
          </a:p>
          <a:p>
            <a:pPr marL="0" indent="0" algn="ctr">
              <a:buNone/>
            </a:pPr>
            <a:r>
              <a:rPr lang="en-US" sz="3600" dirty="0">
                <a:latin typeface="Arial Black" panose="020B0A04020102020204" pitchFamily="34" charset="0"/>
              </a:rPr>
              <a:t>What does Benvolio plan to do?</a:t>
            </a:r>
          </a:p>
          <a:p>
            <a:pPr marL="0" indent="0" algn="ctr">
              <a:buNone/>
            </a:pPr>
            <a:r>
              <a:rPr lang="en-US" sz="3600" dirty="0">
                <a:latin typeface="Arial Black" panose="020B0A04020102020204" pitchFamily="34" charset="0"/>
              </a:rPr>
              <a:t>Does Benvolio sound like a good friend?</a:t>
            </a:r>
          </a:p>
          <a:p>
            <a:pPr marL="0" indent="0" algn="ctr">
              <a:buNone/>
            </a:pPr>
            <a:endParaRPr lang="en-US" sz="3600" dirty="0">
              <a:latin typeface="Arial Black" panose="020B0A04020102020204" pitchFamily="34" charset="0"/>
            </a:endParaRPr>
          </a:p>
          <a:p>
            <a:pPr marL="0" indent="0" algn="ctr">
              <a:buNone/>
            </a:pPr>
            <a:endParaRPr lang="en-US" sz="3600" dirty="0">
              <a:latin typeface="Arial Black" panose="020B0A04020102020204" pitchFamily="34" charset="0"/>
            </a:endParaRPr>
          </a:p>
          <a:p>
            <a:pPr marL="0" indent="0" algn="ctr">
              <a:buNone/>
            </a:pPr>
            <a:endParaRPr lang="en-US" sz="3600" dirty="0">
              <a:latin typeface="Arial Black" panose="020B0A04020102020204" pitchFamily="34" charset="0"/>
            </a:endParaRPr>
          </a:p>
        </p:txBody>
      </p:sp>
      <p:sp>
        <p:nvSpPr>
          <p:cNvPr id="6" name="TextBox 5"/>
          <p:cNvSpPr txBox="1"/>
          <p:nvPr/>
        </p:nvSpPr>
        <p:spPr>
          <a:xfrm>
            <a:off x="9918700" y="469900"/>
            <a:ext cx="1612900" cy="369332"/>
          </a:xfrm>
          <a:prstGeom prst="rect">
            <a:avLst/>
          </a:prstGeom>
          <a:noFill/>
        </p:spPr>
        <p:txBody>
          <a:bodyPr wrap="square" rtlCol="0">
            <a:spAutoFit/>
          </a:bodyPr>
          <a:lstStyle/>
          <a:p>
            <a:pPr algn="ctr"/>
            <a:r>
              <a:rPr lang="en-US" dirty="0" smtClean="0">
                <a:solidFill>
                  <a:prstClr val="black"/>
                </a:solidFill>
                <a:latin typeface="Arial Black" panose="020B0A04020102020204" pitchFamily="34" charset="0"/>
              </a:rPr>
              <a:t>3/12/2020</a:t>
            </a:r>
            <a:endParaRPr lang="en-US"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25583515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Reading – Prologue and A1s1</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As we read, we will pause often and I may ask you to underline/highlight things or annotate in the margins.</a:t>
            </a:r>
          </a:p>
          <a:p>
            <a:r>
              <a:rPr lang="en-US" dirty="0" smtClean="0">
                <a:latin typeface="Arial Black" panose="020B0A04020102020204" pitchFamily="34" charset="0"/>
              </a:rPr>
              <a:t>Anything I ask in notes could show up on CHAPTER QUESTIONS, a QUIZ or a TEST!</a:t>
            </a:r>
          </a:p>
          <a:p>
            <a:endParaRPr lang="en-US" dirty="0">
              <a:latin typeface="Arial Black" panose="020B0A04020102020204" pitchFamily="34" charset="0"/>
            </a:endParaRPr>
          </a:p>
        </p:txBody>
      </p:sp>
    </p:spTree>
    <p:extLst>
      <p:ext uri="{BB962C8B-B14F-4D97-AF65-F5344CB8AC3E}">
        <p14:creationId xmlns:p14="http://schemas.microsoft.com/office/powerpoint/2010/main" val="8794577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415600" y="496667"/>
            <a:ext cx="11360800" cy="978000"/>
          </a:xfrm>
          <a:prstGeom prst="rect">
            <a:avLst/>
          </a:prstGeom>
        </p:spPr>
        <p:txBody>
          <a:bodyPr spcFirstLastPara="1" vert="horz" wrap="square" lIns="121900" tIns="121900" rIns="121900" bIns="121900" rtlCol="0" anchor="b" anchorCtr="0">
            <a:noAutofit/>
          </a:bodyPr>
          <a:lstStyle/>
          <a:p>
            <a:pPr algn="ctr"/>
            <a:r>
              <a:rPr lang="en" dirty="0">
                <a:latin typeface="Arial Black" panose="020B0A04020102020204" pitchFamily="34" charset="0"/>
              </a:rPr>
              <a:t>Topic </a:t>
            </a:r>
            <a:r>
              <a:rPr lang="en" dirty="0" smtClean="0">
                <a:latin typeface="Arial Black" panose="020B0A04020102020204" pitchFamily="34" charset="0"/>
              </a:rPr>
              <a:t>Sentences USING evidence</a:t>
            </a:r>
            <a:endParaRPr dirty="0">
              <a:latin typeface="Arial Black" panose="020B0A04020102020204" pitchFamily="34" charset="0"/>
            </a:endParaRPr>
          </a:p>
        </p:txBody>
      </p:sp>
      <p:sp>
        <p:nvSpPr>
          <p:cNvPr id="69" name="Google Shape;69;p14"/>
          <p:cNvSpPr txBox="1">
            <a:spLocks noGrp="1"/>
          </p:cNvSpPr>
          <p:nvPr>
            <p:ph type="body" idx="1"/>
          </p:nvPr>
        </p:nvSpPr>
        <p:spPr>
          <a:xfrm>
            <a:off x="415600" y="2092900"/>
            <a:ext cx="11360800" cy="3998800"/>
          </a:xfrm>
          <a:prstGeom prst="rect">
            <a:avLst/>
          </a:prstGeom>
        </p:spPr>
        <p:txBody>
          <a:bodyPr spcFirstLastPara="1" vert="horz" wrap="square" lIns="121900" tIns="121900" rIns="121900" bIns="121900" rtlCol="0" anchor="t" anchorCtr="0">
            <a:noAutofit/>
          </a:bodyPr>
          <a:lstStyle/>
          <a:p>
            <a:pPr marL="571500" indent="-571500"/>
            <a:r>
              <a:rPr lang="en" sz="4000" dirty="0">
                <a:latin typeface="Arial Black" panose="020B0A04020102020204" pitchFamily="34" charset="0"/>
              </a:rPr>
              <a:t>What is a topic sentence</a:t>
            </a:r>
            <a:r>
              <a:rPr lang="en" sz="4000" dirty="0" smtClean="0">
                <a:latin typeface="Arial Black" panose="020B0A04020102020204" pitchFamily="34" charset="0"/>
              </a:rPr>
              <a:t>?</a:t>
            </a:r>
          </a:p>
          <a:p>
            <a:pPr marL="571500" indent="-571500"/>
            <a:endParaRPr lang="en" sz="4000" dirty="0">
              <a:latin typeface="Arial Black" panose="020B0A04020102020204" pitchFamily="34" charset="0"/>
            </a:endParaRPr>
          </a:p>
          <a:p>
            <a:pPr marL="571500" indent="-571500"/>
            <a:r>
              <a:rPr lang="en-US" sz="4000" dirty="0">
                <a:latin typeface="Arial Black" panose="020B0A04020102020204" pitchFamily="34" charset="0"/>
                <a:ea typeface="Source Code Pro"/>
                <a:cs typeface="Source Code Pro"/>
                <a:sym typeface="Source Code Pro"/>
              </a:rPr>
              <a:t>Before you can write a topic sentence, you need to understand your evidence.</a:t>
            </a:r>
          </a:p>
          <a:p>
            <a:pPr marL="571500" indent="-571500"/>
            <a:endParaRPr sz="4000" dirty="0">
              <a:latin typeface="Arial Black" panose="020B0A04020102020204" pitchFamily="34" charset="0"/>
            </a:endParaRPr>
          </a:p>
          <a:p>
            <a:pPr marL="0" indent="0">
              <a:spcBef>
                <a:spcPts val="2133"/>
              </a:spcBef>
              <a:spcAft>
                <a:spcPts val="2133"/>
              </a:spcAft>
              <a:buNone/>
            </a:pPr>
            <a:endParaRPr dirty="0"/>
          </a:p>
        </p:txBody>
      </p:sp>
    </p:spTree>
    <p:extLst>
      <p:ext uri="{BB962C8B-B14F-4D97-AF65-F5344CB8AC3E}">
        <p14:creationId xmlns:p14="http://schemas.microsoft.com/office/powerpoint/2010/main" val="32769485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415600" y="217267"/>
            <a:ext cx="11360800" cy="978000"/>
          </a:xfrm>
          <a:prstGeom prst="rect">
            <a:avLst/>
          </a:prstGeom>
        </p:spPr>
        <p:txBody>
          <a:bodyPr spcFirstLastPara="1" vert="horz" wrap="square" lIns="121900" tIns="121900" rIns="121900" bIns="121900" rtlCol="0" anchor="b" anchorCtr="0">
            <a:noAutofit/>
          </a:bodyPr>
          <a:lstStyle/>
          <a:p>
            <a:pPr algn="ctr"/>
            <a:r>
              <a:rPr lang="en" dirty="0">
                <a:latin typeface="Arial Black" panose="020B0A04020102020204" pitchFamily="34" charset="0"/>
              </a:rPr>
              <a:t>Topic </a:t>
            </a:r>
            <a:r>
              <a:rPr lang="en" dirty="0" smtClean="0">
                <a:latin typeface="Arial Black" panose="020B0A04020102020204" pitchFamily="34" charset="0"/>
              </a:rPr>
              <a:t>Sentences USING evidence</a:t>
            </a:r>
            <a:endParaRPr dirty="0">
              <a:latin typeface="Arial Black" panose="020B0A04020102020204" pitchFamily="34" charset="0"/>
            </a:endParaRPr>
          </a:p>
        </p:txBody>
      </p:sp>
      <p:sp>
        <p:nvSpPr>
          <p:cNvPr id="69" name="Google Shape;69;p14"/>
          <p:cNvSpPr txBox="1">
            <a:spLocks noGrp="1"/>
          </p:cNvSpPr>
          <p:nvPr>
            <p:ph type="body" idx="1"/>
          </p:nvPr>
        </p:nvSpPr>
        <p:spPr>
          <a:xfrm>
            <a:off x="415600" y="1104900"/>
            <a:ext cx="11360800" cy="4986800"/>
          </a:xfrm>
          <a:prstGeom prst="rect">
            <a:avLst/>
          </a:prstGeom>
        </p:spPr>
        <p:txBody>
          <a:bodyPr spcFirstLastPara="1" vert="horz" wrap="square" lIns="121900" tIns="121900" rIns="121900" bIns="121900" rtlCol="0" anchor="t" anchorCtr="0">
            <a:noAutofit/>
          </a:bodyPr>
          <a:lstStyle/>
          <a:p>
            <a:pPr marL="571500" indent="-571500"/>
            <a:r>
              <a:rPr lang="en-US" sz="3200" dirty="0">
                <a:latin typeface="Arial Black" panose="020B0A04020102020204" pitchFamily="34" charset="0"/>
              </a:rPr>
              <a:t>Restates the writing prompt and includes one main idea you will write about.(Use the same strategy as chapter question)</a:t>
            </a:r>
          </a:p>
          <a:p>
            <a:pPr marL="1181085" lvl="1" indent="-571500"/>
            <a:r>
              <a:rPr lang="en-US" dirty="0" err="1">
                <a:latin typeface="Arial Black" panose="020B0A04020102020204" pitchFamily="34" charset="0"/>
              </a:rPr>
              <a:t>Ex:Writing</a:t>
            </a:r>
            <a:r>
              <a:rPr lang="en-US" dirty="0">
                <a:latin typeface="Arial Black" panose="020B0A04020102020204" pitchFamily="34" charset="0"/>
              </a:rPr>
              <a:t> prompt/question</a:t>
            </a:r>
            <a:r>
              <a:rPr lang="en-US" dirty="0" smtClean="0">
                <a:latin typeface="Arial Black" panose="020B0A04020102020204" pitchFamily="34" charset="0"/>
              </a:rPr>
              <a:t>:</a:t>
            </a:r>
          </a:p>
          <a:p>
            <a:pPr marL="1790669" lvl="2" indent="-571500"/>
            <a:r>
              <a:rPr lang="en-US" dirty="0" smtClean="0">
                <a:latin typeface="Arial Black" panose="020B0A04020102020204" pitchFamily="34" charset="0"/>
              </a:rPr>
              <a:t>According </a:t>
            </a:r>
            <a:r>
              <a:rPr lang="en-US" dirty="0">
                <a:latin typeface="Arial Black" panose="020B0A04020102020204" pitchFamily="34" charset="0"/>
              </a:rPr>
              <a:t>to </a:t>
            </a:r>
            <a:r>
              <a:rPr lang="en-US" dirty="0" err="1">
                <a:latin typeface="Arial Black" panose="020B0A04020102020204" pitchFamily="34" charset="0"/>
              </a:rPr>
              <a:t>Haymitch</a:t>
            </a:r>
            <a:r>
              <a:rPr lang="en-US" dirty="0">
                <a:latin typeface="Arial Black" panose="020B0A04020102020204" pitchFamily="34" charset="0"/>
              </a:rPr>
              <a:t>, why is Katniss in trouble? </a:t>
            </a:r>
          </a:p>
          <a:p>
            <a:pPr marL="1181085" lvl="1" indent="-571500"/>
            <a:r>
              <a:rPr lang="en-US" dirty="0">
                <a:latin typeface="Arial Black" panose="020B0A04020102020204" pitchFamily="34" charset="0"/>
              </a:rPr>
              <a:t>Ex: Restated response with one main idea.</a:t>
            </a:r>
          </a:p>
          <a:p>
            <a:pPr marL="1790669" lvl="2" indent="-571500"/>
            <a:r>
              <a:rPr lang="en-US" dirty="0">
                <a:latin typeface="Arial Black" panose="020B0A04020102020204" pitchFamily="34" charset="0"/>
              </a:rPr>
              <a:t>According to </a:t>
            </a:r>
            <a:r>
              <a:rPr lang="en-US" dirty="0" err="1">
                <a:latin typeface="Arial Black" panose="020B0A04020102020204" pitchFamily="34" charset="0"/>
              </a:rPr>
              <a:t>Haymitch</a:t>
            </a:r>
            <a:r>
              <a:rPr lang="en-US" dirty="0">
                <a:latin typeface="Arial Black" panose="020B0A04020102020204" pitchFamily="34" charset="0"/>
              </a:rPr>
              <a:t>, Katniss is in trouble because the Capital is mad at her because she outsmarted them.</a:t>
            </a:r>
          </a:p>
          <a:p>
            <a:pPr marL="571500" indent="-571500"/>
            <a:endParaRPr lang="en-US" sz="3200" dirty="0" smtClean="0">
              <a:latin typeface="Arial Black" panose="020B0A04020102020204" pitchFamily="34" charset="0"/>
            </a:endParaRPr>
          </a:p>
          <a:p>
            <a:pPr marL="571500" indent="-571500"/>
            <a:r>
              <a:rPr lang="en-US" sz="3200" dirty="0" smtClean="0">
                <a:latin typeface="Arial Black" panose="020B0A04020102020204" pitchFamily="34" charset="0"/>
              </a:rPr>
              <a:t>First </a:t>
            </a:r>
            <a:r>
              <a:rPr lang="en-US" sz="3200" dirty="0">
                <a:latin typeface="Arial Black" panose="020B0A04020102020204" pitchFamily="34" charset="0"/>
              </a:rPr>
              <a:t>sentence in the paragraph</a:t>
            </a:r>
          </a:p>
          <a:p>
            <a:pPr marL="571500" indent="-571500"/>
            <a:endParaRPr sz="4000" dirty="0">
              <a:latin typeface="Arial Black" panose="020B0A04020102020204" pitchFamily="34" charset="0"/>
            </a:endParaRPr>
          </a:p>
          <a:p>
            <a:pPr marL="0" indent="0">
              <a:spcBef>
                <a:spcPts val="2133"/>
              </a:spcBef>
              <a:spcAft>
                <a:spcPts val="2133"/>
              </a:spcAft>
              <a:buNone/>
            </a:pPr>
            <a:endParaRPr dirty="0"/>
          </a:p>
        </p:txBody>
      </p:sp>
    </p:spTree>
    <p:extLst>
      <p:ext uri="{BB962C8B-B14F-4D97-AF65-F5344CB8AC3E}">
        <p14:creationId xmlns:p14="http://schemas.microsoft.com/office/powerpoint/2010/main" val="33573846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415600" y="217267"/>
            <a:ext cx="11360800" cy="978000"/>
          </a:xfrm>
          <a:prstGeom prst="rect">
            <a:avLst/>
          </a:prstGeom>
        </p:spPr>
        <p:txBody>
          <a:bodyPr spcFirstLastPara="1" vert="horz" wrap="square" lIns="121900" tIns="121900" rIns="121900" bIns="121900" rtlCol="0" anchor="b" anchorCtr="0">
            <a:noAutofit/>
          </a:bodyPr>
          <a:lstStyle/>
          <a:p>
            <a:pPr algn="ctr"/>
            <a:r>
              <a:rPr lang="en" dirty="0">
                <a:latin typeface="Arial Black" panose="020B0A04020102020204" pitchFamily="34" charset="0"/>
              </a:rPr>
              <a:t>Topic </a:t>
            </a:r>
            <a:r>
              <a:rPr lang="en" dirty="0" smtClean="0">
                <a:latin typeface="Arial Black" panose="020B0A04020102020204" pitchFamily="34" charset="0"/>
              </a:rPr>
              <a:t>Sentences USING evidence</a:t>
            </a:r>
            <a:endParaRPr dirty="0">
              <a:latin typeface="Arial Black" panose="020B0A04020102020204" pitchFamily="34" charset="0"/>
            </a:endParaRPr>
          </a:p>
        </p:txBody>
      </p:sp>
      <p:sp>
        <p:nvSpPr>
          <p:cNvPr id="69" name="Google Shape;69;p14"/>
          <p:cNvSpPr txBox="1">
            <a:spLocks noGrp="1"/>
          </p:cNvSpPr>
          <p:nvPr>
            <p:ph type="body" idx="1"/>
          </p:nvPr>
        </p:nvSpPr>
        <p:spPr>
          <a:xfrm>
            <a:off x="415600" y="1104900"/>
            <a:ext cx="11360800" cy="4986800"/>
          </a:xfrm>
          <a:prstGeom prst="rect">
            <a:avLst/>
          </a:prstGeom>
        </p:spPr>
        <p:txBody>
          <a:bodyPr spcFirstLastPara="1" vert="horz" wrap="square" lIns="121900" tIns="121900" rIns="121900" bIns="121900" rtlCol="0" anchor="t" anchorCtr="0">
            <a:noAutofit/>
          </a:bodyPr>
          <a:lstStyle/>
          <a:p>
            <a:pPr marL="571500" indent="-571500"/>
            <a:r>
              <a:rPr lang="en-US" dirty="0">
                <a:latin typeface="Arial Black" panose="020B0A04020102020204" pitchFamily="34" charset="0"/>
              </a:rPr>
              <a:t>Before you can write a topic sentence, select your evidence FIRST.</a:t>
            </a:r>
          </a:p>
          <a:p>
            <a:pPr marL="1181085" lvl="1" indent="-571500"/>
            <a:r>
              <a:rPr lang="en-US" dirty="0">
                <a:latin typeface="Arial Black" panose="020B0A04020102020204" pitchFamily="34" charset="0"/>
              </a:rPr>
              <a:t>Your evidence must directly connect to your main idea in the prompt</a:t>
            </a:r>
            <a:r>
              <a:rPr lang="en-US" dirty="0" smtClean="0">
                <a:latin typeface="Arial Black" panose="020B0A04020102020204" pitchFamily="34" charset="0"/>
              </a:rPr>
              <a:t>.</a:t>
            </a:r>
          </a:p>
          <a:p>
            <a:pPr marL="1181085" lvl="1" indent="-571500"/>
            <a:endParaRPr lang="en-US" dirty="0">
              <a:latin typeface="Arial Black" panose="020B0A04020102020204" pitchFamily="34" charset="0"/>
            </a:endParaRPr>
          </a:p>
          <a:p>
            <a:pPr marL="571500" indent="-571500"/>
            <a:r>
              <a:rPr lang="en-US" dirty="0">
                <a:latin typeface="Arial Black" panose="020B0A04020102020204" pitchFamily="34" charset="0"/>
              </a:rPr>
              <a:t>What evidence should you use with this topic sentence</a:t>
            </a:r>
            <a:r>
              <a:rPr lang="en-US" dirty="0" smtClean="0">
                <a:latin typeface="Arial Black" panose="020B0A04020102020204" pitchFamily="34" charset="0"/>
              </a:rPr>
              <a:t>?</a:t>
            </a:r>
            <a:endParaRPr lang="en-US" dirty="0">
              <a:latin typeface="Arial Black" panose="020B0A04020102020204" pitchFamily="34" charset="0"/>
            </a:endParaRPr>
          </a:p>
          <a:p>
            <a:pPr marL="1181085" lvl="1" indent="-571500"/>
            <a:r>
              <a:rPr lang="en-US" dirty="0">
                <a:latin typeface="Arial Black" panose="020B0A04020102020204" pitchFamily="34" charset="0"/>
              </a:rPr>
              <a:t>According to </a:t>
            </a:r>
            <a:r>
              <a:rPr lang="en-US" dirty="0" err="1">
                <a:latin typeface="Arial Black" panose="020B0A04020102020204" pitchFamily="34" charset="0"/>
              </a:rPr>
              <a:t>Haymitch</a:t>
            </a:r>
            <a:r>
              <a:rPr lang="en-US" dirty="0">
                <a:latin typeface="Arial Black" panose="020B0A04020102020204" pitchFamily="34" charset="0"/>
              </a:rPr>
              <a:t>, Katniss is in trouble because the Capital is mad at her because she outsmarted them.</a:t>
            </a:r>
          </a:p>
          <a:p>
            <a:pPr marL="571500" indent="-571500"/>
            <a:endParaRPr lang="en-US" dirty="0" smtClean="0">
              <a:latin typeface="Arial Black" panose="020B0A04020102020204" pitchFamily="34" charset="0"/>
            </a:endParaRPr>
          </a:p>
          <a:p>
            <a:pPr marL="571500" indent="-571500"/>
            <a:r>
              <a:rPr lang="en-US" dirty="0" smtClean="0">
                <a:latin typeface="Arial Black" panose="020B0A04020102020204" pitchFamily="34" charset="0"/>
              </a:rPr>
              <a:t>Discuss </a:t>
            </a:r>
            <a:r>
              <a:rPr lang="en-US" dirty="0">
                <a:latin typeface="Arial Black" panose="020B0A04020102020204" pitchFamily="34" charset="0"/>
              </a:rPr>
              <a:t>with your group/Be prepared to share out.</a:t>
            </a:r>
          </a:p>
          <a:p>
            <a:pPr marL="571500" indent="-571500"/>
            <a:endParaRPr dirty="0">
              <a:latin typeface="Arial Black" panose="020B0A04020102020204" pitchFamily="34" charset="0"/>
            </a:endParaRPr>
          </a:p>
          <a:p>
            <a:pPr marL="0" indent="0">
              <a:spcBef>
                <a:spcPts val="2133"/>
              </a:spcBef>
              <a:spcAft>
                <a:spcPts val="2133"/>
              </a:spcAft>
              <a:buNone/>
            </a:pPr>
            <a:endParaRPr dirty="0"/>
          </a:p>
        </p:txBody>
      </p:sp>
    </p:spTree>
    <p:extLst>
      <p:ext uri="{BB962C8B-B14F-4D97-AF65-F5344CB8AC3E}">
        <p14:creationId xmlns:p14="http://schemas.microsoft.com/office/powerpoint/2010/main" val="8115229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415600" y="217267"/>
            <a:ext cx="11360800" cy="978000"/>
          </a:xfrm>
          <a:prstGeom prst="rect">
            <a:avLst/>
          </a:prstGeom>
        </p:spPr>
        <p:txBody>
          <a:bodyPr spcFirstLastPara="1" vert="horz" wrap="square" lIns="121900" tIns="121900" rIns="121900" bIns="121900" rtlCol="0" anchor="b" anchorCtr="0">
            <a:noAutofit/>
          </a:bodyPr>
          <a:lstStyle/>
          <a:p>
            <a:pPr algn="ctr"/>
            <a:r>
              <a:rPr lang="en" dirty="0">
                <a:latin typeface="Arial Black" panose="020B0A04020102020204" pitchFamily="34" charset="0"/>
              </a:rPr>
              <a:t>Topic </a:t>
            </a:r>
            <a:r>
              <a:rPr lang="en" dirty="0" smtClean="0">
                <a:latin typeface="Arial Black" panose="020B0A04020102020204" pitchFamily="34" charset="0"/>
              </a:rPr>
              <a:t>Sentences USING evidence</a:t>
            </a:r>
            <a:endParaRPr dirty="0">
              <a:latin typeface="Arial Black" panose="020B0A04020102020204" pitchFamily="34" charset="0"/>
            </a:endParaRPr>
          </a:p>
        </p:txBody>
      </p:sp>
      <p:sp>
        <p:nvSpPr>
          <p:cNvPr id="69" name="Google Shape;69;p14"/>
          <p:cNvSpPr txBox="1">
            <a:spLocks noGrp="1"/>
          </p:cNvSpPr>
          <p:nvPr>
            <p:ph type="body" idx="1"/>
          </p:nvPr>
        </p:nvSpPr>
        <p:spPr>
          <a:xfrm>
            <a:off x="415600" y="1104900"/>
            <a:ext cx="11360800" cy="4986800"/>
          </a:xfrm>
          <a:prstGeom prst="rect">
            <a:avLst/>
          </a:prstGeom>
        </p:spPr>
        <p:txBody>
          <a:bodyPr spcFirstLastPara="1" vert="horz" wrap="square" lIns="121900" tIns="121900" rIns="121900" bIns="121900" rtlCol="0" anchor="t" anchorCtr="0">
            <a:noAutofit/>
          </a:bodyPr>
          <a:lstStyle/>
          <a:p>
            <a:pPr marL="571500" indent="-571500"/>
            <a:r>
              <a:rPr lang="en-US" dirty="0">
                <a:latin typeface="Arial Black" panose="020B0A04020102020204" pitchFamily="34" charset="0"/>
              </a:rPr>
              <a:t>Tip: Usually the word or phrase after “because” is your one main idea your evidence should connect to</a:t>
            </a:r>
            <a:r>
              <a:rPr lang="en-US" dirty="0" smtClean="0">
                <a:latin typeface="Arial Black" panose="020B0A04020102020204" pitchFamily="34" charset="0"/>
              </a:rPr>
              <a:t>.</a:t>
            </a:r>
          </a:p>
          <a:p>
            <a:pPr marL="571500" indent="-571500"/>
            <a:endParaRPr lang="en-US" dirty="0">
              <a:latin typeface="Arial Black" panose="020B0A04020102020204" pitchFamily="34" charset="0"/>
            </a:endParaRPr>
          </a:p>
          <a:p>
            <a:pPr marL="1181085" lvl="1" indent="-571500"/>
            <a:r>
              <a:rPr lang="en-US" dirty="0">
                <a:latin typeface="Arial Black" panose="020B0A04020102020204" pitchFamily="34" charset="0"/>
              </a:rPr>
              <a:t>According to </a:t>
            </a:r>
            <a:r>
              <a:rPr lang="en-US" dirty="0" err="1">
                <a:latin typeface="Arial Black" panose="020B0A04020102020204" pitchFamily="34" charset="0"/>
              </a:rPr>
              <a:t>Haymitch</a:t>
            </a:r>
            <a:r>
              <a:rPr lang="en-US" dirty="0">
                <a:latin typeface="Arial Black" panose="020B0A04020102020204" pitchFamily="34" charset="0"/>
              </a:rPr>
              <a:t>, Katniss is in trouble because the Capital is mad at her because she outsmarted them.</a:t>
            </a:r>
          </a:p>
          <a:p>
            <a:pPr marL="571500" indent="-571500"/>
            <a:endParaRPr lang="en-US" dirty="0" smtClean="0">
              <a:latin typeface="Arial Black" panose="020B0A04020102020204" pitchFamily="34" charset="0"/>
            </a:endParaRPr>
          </a:p>
          <a:p>
            <a:pPr marL="571500" indent="-571500"/>
            <a:r>
              <a:rPr lang="en-US" dirty="0" smtClean="0">
                <a:latin typeface="Arial Black" panose="020B0A04020102020204" pitchFamily="34" charset="0"/>
              </a:rPr>
              <a:t>Evidence</a:t>
            </a:r>
            <a:r>
              <a:rPr lang="en-US" dirty="0">
                <a:latin typeface="Arial Black" panose="020B0A04020102020204" pitchFamily="34" charset="0"/>
              </a:rPr>
              <a:t>: </a:t>
            </a:r>
            <a:r>
              <a:rPr lang="en-US" dirty="0" smtClean="0">
                <a:latin typeface="Arial Black" panose="020B0A04020102020204" pitchFamily="34" charset="0"/>
              </a:rPr>
              <a:t>“Word </a:t>
            </a:r>
            <a:r>
              <a:rPr lang="en-US" dirty="0">
                <a:latin typeface="Arial Black" panose="020B0A04020102020204" pitchFamily="34" charset="0"/>
              </a:rPr>
              <a:t>is the Capitol’s furious about you showing them up in the arena The one thing they can’t stand is being laughed at and they’re the </a:t>
            </a:r>
            <a:r>
              <a:rPr lang="en-US" dirty="0" err="1">
                <a:latin typeface="Arial Black" panose="020B0A04020102020204" pitchFamily="34" charset="0"/>
              </a:rPr>
              <a:t>jpke</a:t>
            </a:r>
            <a:r>
              <a:rPr lang="en-US" dirty="0">
                <a:latin typeface="Arial Black" panose="020B0A04020102020204" pitchFamily="34" charset="0"/>
              </a:rPr>
              <a:t> of </a:t>
            </a:r>
            <a:r>
              <a:rPr lang="en-US" dirty="0" err="1" smtClean="0">
                <a:latin typeface="Arial Black" panose="020B0A04020102020204" pitchFamily="34" charset="0"/>
              </a:rPr>
              <a:t>Panem</a:t>
            </a:r>
            <a:r>
              <a:rPr lang="en-US" dirty="0" smtClean="0">
                <a:latin typeface="Arial Black" panose="020B0A04020102020204" pitchFamily="34" charset="0"/>
              </a:rPr>
              <a:t>”(Collins 356-357).</a:t>
            </a:r>
            <a:endParaRPr lang="en-US" dirty="0">
              <a:latin typeface="Arial Black" panose="020B0A04020102020204" pitchFamily="34" charset="0"/>
            </a:endParaRPr>
          </a:p>
          <a:p>
            <a:pPr marL="571500" indent="-571500"/>
            <a:endParaRPr dirty="0">
              <a:latin typeface="Arial Black" panose="020B0A04020102020204" pitchFamily="34" charset="0"/>
            </a:endParaRPr>
          </a:p>
          <a:p>
            <a:pPr marL="0" indent="0">
              <a:spcBef>
                <a:spcPts val="2133"/>
              </a:spcBef>
              <a:spcAft>
                <a:spcPts val="2133"/>
              </a:spcAft>
              <a:buNone/>
            </a:pPr>
            <a:endParaRPr dirty="0"/>
          </a:p>
        </p:txBody>
      </p:sp>
    </p:spTree>
    <p:extLst>
      <p:ext uri="{BB962C8B-B14F-4D97-AF65-F5344CB8AC3E}">
        <p14:creationId xmlns:p14="http://schemas.microsoft.com/office/powerpoint/2010/main" val="994186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87325"/>
            <a:ext cx="10515600" cy="841375"/>
          </a:xfrm>
        </p:spPr>
        <p:txBody>
          <a:bodyPr/>
          <a:lstStyle/>
          <a:p>
            <a:pPr algn="ctr"/>
            <a:r>
              <a:rPr lang="en-US" dirty="0" smtClean="0">
                <a:latin typeface="Arial Black" panose="020B0A04020102020204" pitchFamily="34" charset="0"/>
              </a:rPr>
              <a:t>Shakespeare Rapid Research</a:t>
            </a:r>
            <a:endParaRPr lang="en-US" dirty="0">
              <a:latin typeface="Arial Black" panose="020B0A04020102020204" pitchFamily="34" charset="0"/>
            </a:endParaRPr>
          </a:p>
        </p:txBody>
      </p:sp>
      <p:sp>
        <p:nvSpPr>
          <p:cNvPr id="3" name="Content Placeholder 2"/>
          <p:cNvSpPr>
            <a:spLocks noGrp="1"/>
          </p:cNvSpPr>
          <p:nvPr>
            <p:ph idx="1"/>
          </p:nvPr>
        </p:nvSpPr>
        <p:spPr>
          <a:xfrm>
            <a:off x="317500" y="1028700"/>
            <a:ext cx="11506200" cy="5148263"/>
          </a:xfrm>
        </p:spPr>
        <p:txBody>
          <a:bodyPr>
            <a:normAutofit/>
          </a:bodyPr>
          <a:lstStyle/>
          <a:p>
            <a:r>
              <a:rPr lang="en-US" sz="3600" dirty="0" smtClean="0">
                <a:latin typeface="Arial Black" panose="020B0A04020102020204" pitchFamily="34" charset="0"/>
              </a:rPr>
              <a:t>Time to share what you found…</a:t>
            </a:r>
            <a:endParaRPr lang="en-US" sz="3600" dirty="0">
              <a:latin typeface="Arial Black" panose="020B0A04020102020204" pitchFamily="34" charset="0"/>
            </a:endParaRPr>
          </a:p>
        </p:txBody>
      </p:sp>
    </p:spTree>
    <p:extLst>
      <p:ext uri="{BB962C8B-B14F-4D97-AF65-F5344CB8AC3E}">
        <p14:creationId xmlns:p14="http://schemas.microsoft.com/office/powerpoint/2010/main" val="42512469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415600" y="217267"/>
            <a:ext cx="11360800" cy="978000"/>
          </a:xfrm>
          <a:prstGeom prst="rect">
            <a:avLst/>
          </a:prstGeom>
        </p:spPr>
        <p:txBody>
          <a:bodyPr spcFirstLastPara="1" vert="horz" wrap="square" lIns="121900" tIns="121900" rIns="121900" bIns="121900" rtlCol="0" anchor="b" anchorCtr="0">
            <a:noAutofit/>
          </a:bodyPr>
          <a:lstStyle/>
          <a:p>
            <a:pPr algn="ctr"/>
            <a:r>
              <a:rPr lang="en" dirty="0">
                <a:latin typeface="Arial Black" panose="020B0A04020102020204" pitchFamily="34" charset="0"/>
              </a:rPr>
              <a:t>Topic </a:t>
            </a:r>
            <a:r>
              <a:rPr lang="en" dirty="0" smtClean="0">
                <a:latin typeface="Arial Black" panose="020B0A04020102020204" pitchFamily="34" charset="0"/>
              </a:rPr>
              <a:t>Sentences USING evidence</a:t>
            </a:r>
            <a:endParaRPr dirty="0">
              <a:latin typeface="Arial Black" panose="020B0A04020102020204" pitchFamily="34" charset="0"/>
            </a:endParaRPr>
          </a:p>
        </p:txBody>
      </p:sp>
      <p:sp>
        <p:nvSpPr>
          <p:cNvPr id="69" name="Google Shape;69;p14"/>
          <p:cNvSpPr txBox="1">
            <a:spLocks noGrp="1"/>
          </p:cNvSpPr>
          <p:nvPr>
            <p:ph type="body" idx="1"/>
          </p:nvPr>
        </p:nvSpPr>
        <p:spPr>
          <a:xfrm>
            <a:off x="415600" y="1104900"/>
            <a:ext cx="11360800" cy="4986800"/>
          </a:xfrm>
          <a:prstGeom prst="rect">
            <a:avLst/>
          </a:prstGeom>
        </p:spPr>
        <p:txBody>
          <a:bodyPr spcFirstLastPara="1" vert="horz" wrap="square" lIns="121900" tIns="121900" rIns="121900" bIns="121900" rtlCol="0" anchor="t" anchorCtr="0">
            <a:noAutofit/>
          </a:bodyPr>
          <a:lstStyle/>
          <a:p>
            <a:pPr marL="571500" indent="-571500"/>
            <a:r>
              <a:rPr lang="en-US" dirty="0">
                <a:latin typeface="Arial Black" panose="020B0A04020102020204" pitchFamily="34" charset="0"/>
              </a:rPr>
              <a:t>Discuss with your group, how does this evidence directly connect with the one main idea in the topic sentence? Highlight the part of the evidence that proves this.</a:t>
            </a:r>
          </a:p>
          <a:p>
            <a:pPr marL="1181085" lvl="1" indent="-571500"/>
            <a:r>
              <a:rPr lang="en-US" dirty="0">
                <a:latin typeface="Arial Black" panose="020B0A04020102020204" pitchFamily="34" charset="0"/>
              </a:rPr>
              <a:t>Topic </a:t>
            </a:r>
            <a:r>
              <a:rPr lang="en-US" dirty="0" err="1">
                <a:latin typeface="Arial Black" panose="020B0A04020102020204" pitchFamily="34" charset="0"/>
              </a:rPr>
              <a:t>Sentence:According</a:t>
            </a:r>
            <a:r>
              <a:rPr lang="en-US" dirty="0">
                <a:latin typeface="Arial Black" panose="020B0A04020102020204" pitchFamily="34" charset="0"/>
              </a:rPr>
              <a:t> to </a:t>
            </a:r>
            <a:r>
              <a:rPr lang="en-US" dirty="0" err="1">
                <a:latin typeface="Arial Black" panose="020B0A04020102020204" pitchFamily="34" charset="0"/>
              </a:rPr>
              <a:t>Haymitch</a:t>
            </a:r>
            <a:r>
              <a:rPr lang="en-US" dirty="0">
                <a:latin typeface="Arial Black" panose="020B0A04020102020204" pitchFamily="34" charset="0"/>
              </a:rPr>
              <a:t>, Katniss is in trouble because the Capital is mad at her because she outsmarted them</a:t>
            </a:r>
            <a:r>
              <a:rPr lang="en-US" dirty="0" smtClean="0">
                <a:latin typeface="Arial Black" panose="020B0A04020102020204" pitchFamily="34" charset="0"/>
              </a:rPr>
              <a:t>.</a:t>
            </a:r>
          </a:p>
          <a:p>
            <a:pPr marL="1181085" lvl="1" indent="-571500"/>
            <a:endParaRPr lang="en-US" dirty="0">
              <a:latin typeface="Arial Black" panose="020B0A04020102020204" pitchFamily="34" charset="0"/>
            </a:endParaRPr>
          </a:p>
          <a:p>
            <a:pPr marL="1181085" lvl="1" indent="-571500"/>
            <a:r>
              <a:rPr lang="en-US" dirty="0">
                <a:latin typeface="Arial Black" panose="020B0A04020102020204" pitchFamily="34" charset="0"/>
              </a:rPr>
              <a:t>Evidence: </a:t>
            </a:r>
            <a:r>
              <a:rPr lang="en-US" dirty="0" smtClean="0">
                <a:latin typeface="Arial Black" panose="020B0A04020102020204" pitchFamily="34" charset="0"/>
              </a:rPr>
              <a:t>“Word </a:t>
            </a:r>
            <a:r>
              <a:rPr lang="en-US" dirty="0">
                <a:latin typeface="Arial Black" panose="020B0A04020102020204" pitchFamily="34" charset="0"/>
              </a:rPr>
              <a:t>is the Capitol’s furious about you showing them up in the arena The one thing they can’t stand is being laughed at and they’re the joke of </a:t>
            </a:r>
            <a:r>
              <a:rPr lang="en-US" dirty="0" err="1">
                <a:latin typeface="Arial Black" panose="020B0A04020102020204" pitchFamily="34" charset="0"/>
              </a:rPr>
              <a:t>Panem</a:t>
            </a:r>
            <a:r>
              <a:rPr lang="en-US" dirty="0">
                <a:latin typeface="Arial Black" panose="020B0A04020102020204" pitchFamily="34" charset="0"/>
              </a:rPr>
              <a:t>”(Collins 356-357).</a:t>
            </a:r>
          </a:p>
          <a:p>
            <a:pPr marL="571500" indent="-571500"/>
            <a:endParaRPr dirty="0">
              <a:latin typeface="Arial Black" panose="020B0A04020102020204" pitchFamily="34" charset="0"/>
            </a:endParaRPr>
          </a:p>
          <a:p>
            <a:pPr marL="0" indent="0">
              <a:spcBef>
                <a:spcPts val="2133"/>
              </a:spcBef>
              <a:spcAft>
                <a:spcPts val="2133"/>
              </a:spcAft>
              <a:buNone/>
            </a:pPr>
            <a:endParaRPr dirty="0"/>
          </a:p>
        </p:txBody>
      </p:sp>
    </p:spTree>
    <p:extLst>
      <p:ext uri="{BB962C8B-B14F-4D97-AF65-F5344CB8AC3E}">
        <p14:creationId xmlns:p14="http://schemas.microsoft.com/office/powerpoint/2010/main" val="27263813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415600" y="179167"/>
            <a:ext cx="11360800" cy="978000"/>
          </a:xfrm>
          <a:prstGeom prst="rect">
            <a:avLst/>
          </a:prstGeom>
        </p:spPr>
        <p:txBody>
          <a:bodyPr spcFirstLastPara="1" vert="horz" wrap="square" lIns="121900" tIns="121900" rIns="121900" bIns="121900" rtlCol="0" anchor="b" anchorCtr="0">
            <a:noAutofit/>
          </a:bodyPr>
          <a:lstStyle/>
          <a:p>
            <a:pPr algn="ctr"/>
            <a:r>
              <a:rPr lang="en" dirty="0">
                <a:latin typeface="Arial Black" panose="020B0A04020102020204" pitchFamily="34" charset="0"/>
              </a:rPr>
              <a:t>Topic </a:t>
            </a:r>
            <a:r>
              <a:rPr lang="en" dirty="0" smtClean="0">
                <a:latin typeface="Arial Black" panose="020B0A04020102020204" pitchFamily="34" charset="0"/>
              </a:rPr>
              <a:t>Sentences USING evidence</a:t>
            </a:r>
            <a:endParaRPr dirty="0">
              <a:latin typeface="Arial Black" panose="020B0A04020102020204" pitchFamily="34" charset="0"/>
            </a:endParaRPr>
          </a:p>
        </p:txBody>
      </p:sp>
      <p:sp>
        <p:nvSpPr>
          <p:cNvPr id="69" name="Google Shape;69;p14"/>
          <p:cNvSpPr txBox="1">
            <a:spLocks noGrp="1"/>
          </p:cNvSpPr>
          <p:nvPr>
            <p:ph type="body" idx="1"/>
          </p:nvPr>
        </p:nvSpPr>
        <p:spPr>
          <a:xfrm>
            <a:off x="415600" y="1435100"/>
            <a:ext cx="11360800" cy="5024900"/>
          </a:xfrm>
          <a:prstGeom prst="rect">
            <a:avLst/>
          </a:prstGeom>
        </p:spPr>
        <p:txBody>
          <a:bodyPr spcFirstLastPara="1" vert="horz" wrap="square" lIns="121900" tIns="121900" rIns="121900" bIns="121900" rtlCol="0" anchor="t" anchorCtr="0">
            <a:noAutofit/>
          </a:bodyPr>
          <a:lstStyle/>
          <a:p>
            <a:pPr marL="571500" indent="-571500"/>
            <a:r>
              <a:rPr lang="en-US" sz="3600" dirty="0">
                <a:latin typeface="Arial Black" panose="020B0A04020102020204" pitchFamily="34" charset="0"/>
              </a:rPr>
              <a:t>In your groups discuss the writing prompt: </a:t>
            </a:r>
            <a:endParaRPr lang="en-US" sz="3600" dirty="0" smtClean="0">
              <a:latin typeface="Arial Black" panose="020B0A04020102020204" pitchFamily="34" charset="0"/>
            </a:endParaRPr>
          </a:p>
          <a:p>
            <a:pPr marL="0" indent="0">
              <a:buNone/>
            </a:pPr>
            <a:endParaRPr lang="en-US" sz="3600" dirty="0">
              <a:latin typeface="Arial Black" panose="020B0A04020102020204" pitchFamily="34" charset="0"/>
            </a:endParaRPr>
          </a:p>
          <a:p>
            <a:pPr marL="571500" indent="-571500"/>
            <a:r>
              <a:rPr lang="en-US" sz="3600" dirty="0">
                <a:latin typeface="Arial Black" panose="020B0A04020102020204" pitchFamily="34" charset="0"/>
              </a:rPr>
              <a:t>What makes cupcakes a “tasty treat”?</a:t>
            </a:r>
          </a:p>
          <a:p>
            <a:pPr marL="1181085" lvl="1" indent="-571500"/>
            <a:r>
              <a:rPr lang="en-US" sz="3200" dirty="0">
                <a:latin typeface="Arial Black" panose="020B0A04020102020204" pitchFamily="34" charset="0"/>
              </a:rPr>
              <a:t>Brainstorm ideas of what makes cupcakes so good.  </a:t>
            </a:r>
            <a:endParaRPr lang="en-US" sz="3200" dirty="0" smtClean="0">
              <a:latin typeface="Arial Black" panose="020B0A04020102020204" pitchFamily="34" charset="0"/>
            </a:endParaRPr>
          </a:p>
          <a:p>
            <a:pPr marL="1181085" lvl="1" indent="-571500"/>
            <a:endParaRPr lang="en-US" sz="3200" dirty="0" smtClean="0">
              <a:latin typeface="Arial Black" panose="020B0A04020102020204" pitchFamily="34" charset="0"/>
            </a:endParaRPr>
          </a:p>
          <a:p>
            <a:pPr marL="571500" indent="-571500"/>
            <a:r>
              <a:rPr lang="en-US" sz="3600" dirty="0" smtClean="0">
                <a:latin typeface="Arial Black" panose="020B0A04020102020204" pitchFamily="34" charset="0"/>
              </a:rPr>
              <a:t>Choose </a:t>
            </a:r>
            <a:r>
              <a:rPr lang="en-US" sz="3600" dirty="0">
                <a:latin typeface="Arial Black" panose="020B0A04020102020204" pitchFamily="34" charset="0"/>
              </a:rPr>
              <a:t>one reason.</a:t>
            </a:r>
          </a:p>
          <a:p>
            <a:pPr marL="571500" indent="-571500"/>
            <a:endParaRPr sz="4000" dirty="0">
              <a:latin typeface="Arial Black" panose="020B0A04020102020204" pitchFamily="34" charset="0"/>
            </a:endParaRPr>
          </a:p>
          <a:p>
            <a:pPr marL="0" indent="0">
              <a:spcBef>
                <a:spcPts val="2133"/>
              </a:spcBef>
              <a:spcAft>
                <a:spcPts val="2133"/>
              </a:spcAft>
              <a:buNone/>
            </a:pPr>
            <a:endParaRPr dirty="0"/>
          </a:p>
        </p:txBody>
      </p:sp>
    </p:spTree>
    <p:extLst>
      <p:ext uri="{BB962C8B-B14F-4D97-AF65-F5344CB8AC3E}">
        <p14:creationId xmlns:p14="http://schemas.microsoft.com/office/powerpoint/2010/main" val="40768220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415600" y="179167"/>
            <a:ext cx="11360800" cy="978000"/>
          </a:xfrm>
          <a:prstGeom prst="rect">
            <a:avLst/>
          </a:prstGeom>
        </p:spPr>
        <p:txBody>
          <a:bodyPr spcFirstLastPara="1" vert="horz" wrap="square" lIns="121900" tIns="121900" rIns="121900" bIns="121900" rtlCol="0" anchor="b" anchorCtr="0">
            <a:noAutofit/>
          </a:bodyPr>
          <a:lstStyle/>
          <a:p>
            <a:pPr algn="ctr"/>
            <a:r>
              <a:rPr lang="en" dirty="0">
                <a:latin typeface="Arial Black" panose="020B0A04020102020204" pitchFamily="34" charset="0"/>
              </a:rPr>
              <a:t>Topic </a:t>
            </a:r>
            <a:r>
              <a:rPr lang="en" dirty="0" smtClean="0">
                <a:latin typeface="Arial Black" panose="020B0A04020102020204" pitchFamily="34" charset="0"/>
              </a:rPr>
              <a:t>Sentences USING evidence</a:t>
            </a:r>
            <a:endParaRPr dirty="0">
              <a:latin typeface="Arial Black" panose="020B0A04020102020204" pitchFamily="34" charset="0"/>
            </a:endParaRPr>
          </a:p>
        </p:txBody>
      </p:sp>
      <p:sp>
        <p:nvSpPr>
          <p:cNvPr id="69" name="Google Shape;69;p14"/>
          <p:cNvSpPr txBox="1">
            <a:spLocks noGrp="1"/>
          </p:cNvSpPr>
          <p:nvPr>
            <p:ph type="body" idx="1"/>
          </p:nvPr>
        </p:nvSpPr>
        <p:spPr>
          <a:xfrm>
            <a:off x="415600" y="1435100"/>
            <a:ext cx="11360800" cy="5024900"/>
          </a:xfrm>
          <a:prstGeom prst="rect">
            <a:avLst/>
          </a:prstGeom>
        </p:spPr>
        <p:txBody>
          <a:bodyPr spcFirstLastPara="1" vert="horz" wrap="square" lIns="121900" tIns="121900" rIns="121900" bIns="121900" rtlCol="0" anchor="t" anchorCtr="0">
            <a:noAutofit/>
          </a:bodyPr>
          <a:lstStyle/>
          <a:p>
            <a:pPr marL="457200" indent="-457200">
              <a:buClr>
                <a:schemeClr val="dk1"/>
              </a:buClr>
              <a:buSzPts val="1100"/>
            </a:pPr>
            <a:r>
              <a:rPr lang="en-US" dirty="0" smtClean="0">
                <a:latin typeface="Arial Black" panose="020B0A04020102020204" pitchFamily="34" charset="0"/>
              </a:rPr>
              <a:t>Reminders: </a:t>
            </a:r>
          </a:p>
          <a:p>
            <a:pPr marL="1066785" lvl="1" indent="-457200"/>
            <a:r>
              <a:rPr lang="en-US" dirty="0" smtClean="0">
                <a:latin typeface="Arial Black" panose="020B0A04020102020204" pitchFamily="34" charset="0"/>
              </a:rPr>
              <a:t>First </a:t>
            </a:r>
            <a:r>
              <a:rPr lang="en-US" dirty="0">
                <a:latin typeface="Arial Black" panose="020B0A04020102020204" pitchFamily="34" charset="0"/>
              </a:rPr>
              <a:t>sentence in the </a:t>
            </a:r>
            <a:r>
              <a:rPr lang="en-US" dirty="0" smtClean="0">
                <a:latin typeface="Arial Black" panose="020B0A04020102020204" pitchFamily="34" charset="0"/>
              </a:rPr>
              <a:t>paragraph.</a:t>
            </a:r>
          </a:p>
          <a:p>
            <a:pPr marL="1066785" lvl="1" indent="-457200"/>
            <a:r>
              <a:rPr lang="en-US" dirty="0">
                <a:latin typeface="Arial Black" panose="020B0A04020102020204" pitchFamily="34" charset="0"/>
              </a:rPr>
              <a:t>Restates the prompt and includes one main idea you will write about.</a:t>
            </a:r>
          </a:p>
          <a:p>
            <a:pPr marL="457200" indent="-457200">
              <a:spcBef>
                <a:spcPts val="2133"/>
              </a:spcBef>
            </a:pPr>
            <a:r>
              <a:rPr lang="en-US" dirty="0" smtClean="0">
                <a:latin typeface="Arial Black" panose="020B0A04020102020204" pitchFamily="34" charset="0"/>
              </a:rPr>
              <a:t>Example </a:t>
            </a:r>
            <a:r>
              <a:rPr lang="en-US" dirty="0">
                <a:latin typeface="Arial Black" panose="020B0A04020102020204" pitchFamily="34" charset="0"/>
              </a:rPr>
              <a:t>topic sentence: I think cupcakes are a tasty treat because they satisfy my craving for sweets.</a:t>
            </a:r>
          </a:p>
          <a:p>
            <a:pPr marL="1066785" lvl="1" indent="-457200"/>
            <a:r>
              <a:rPr lang="en-US" dirty="0">
                <a:latin typeface="Arial Black" panose="020B0A04020102020204" pitchFamily="34" charset="0"/>
              </a:rPr>
              <a:t>What do you notice about this Topic Sentence?</a:t>
            </a:r>
          </a:p>
          <a:p>
            <a:pPr marL="1066785" lvl="1" indent="-457200">
              <a:buClr>
                <a:schemeClr val="dk1"/>
              </a:buClr>
              <a:buSzPts val="1100"/>
            </a:pPr>
            <a:r>
              <a:rPr lang="en-US" dirty="0">
                <a:latin typeface="Arial Black" panose="020B0A04020102020204" pitchFamily="34" charset="0"/>
              </a:rPr>
              <a:t>What needs to change?</a:t>
            </a:r>
          </a:p>
          <a:p>
            <a:pPr marL="571500" indent="-571500"/>
            <a:endParaRPr sz="4000" dirty="0">
              <a:latin typeface="Arial Black" panose="020B0A04020102020204" pitchFamily="34" charset="0"/>
            </a:endParaRPr>
          </a:p>
          <a:p>
            <a:pPr marL="0" indent="0">
              <a:spcBef>
                <a:spcPts val="2133"/>
              </a:spcBef>
              <a:spcAft>
                <a:spcPts val="2133"/>
              </a:spcAft>
              <a:buNone/>
            </a:pPr>
            <a:endParaRPr dirty="0"/>
          </a:p>
        </p:txBody>
      </p:sp>
    </p:spTree>
    <p:extLst>
      <p:ext uri="{BB962C8B-B14F-4D97-AF65-F5344CB8AC3E}">
        <p14:creationId xmlns:p14="http://schemas.microsoft.com/office/powerpoint/2010/main" val="26202014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415600" y="179167"/>
            <a:ext cx="11360800" cy="978000"/>
          </a:xfrm>
          <a:prstGeom prst="rect">
            <a:avLst/>
          </a:prstGeom>
        </p:spPr>
        <p:txBody>
          <a:bodyPr spcFirstLastPara="1" vert="horz" wrap="square" lIns="121900" tIns="121900" rIns="121900" bIns="121900" rtlCol="0" anchor="b" anchorCtr="0">
            <a:noAutofit/>
          </a:bodyPr>
          <a:lstStyle/>
          <a:p>
            <a:pPr algn="ctr"/>
            <a:r>
              <a:rPr lang="en" dirty="0">
                <a:latin typeface="Arial Black" panose="020B0A04020102020204" pitchFamily="34" charset="0"/>
              </a:rPr>
              <a:t>Topic </a:t>
            </a:r>
            <a:r>
              <a:rPr lang="en" dirty="0" smtClean="0">
                <a:latin typeface="Arial Black" panose="020B0A04020102020204" pitchFamily="34" charset="0"/>
              </a:rPr>
              <a:t>Sentences USING evidence</a:t>
            </a:r>
            <a:endParaRPr dirty="0">
              <a:latin typeface="Arial Black" panose="020B0A04020102020204" pitchFamily="34" charset="0"/>
            </a:endParaRPr>
          </a:p>
        </p:txBody>
      </p:sp>
      <p:sp>
        <p:nvSpPr>
          <p:cNvPr id="69" name="Google Shape;69;p14"/>
          <p:cNvSpPr txBox="1">
            <a:spLocks noGrp="1"/>
          </p:cNvSpPr>
          <p:nvPr>
            <p:ph type="body" idx="1"/>
          </p:nvPr>
        </p:nvSpPr>
        <p:spPr>
          <a:xfrm>
            <a:off x="415600" y="1435100"/>
            <a:ext cx="11360800" cy="5024900"/>
          </a:xfrm>
          <a:prstGeom prst="rect">
            <a:avLst/>
          </a:prstGeom>
        </p:spPr>
        <p:txBody>
          <a:bodyPr spcFirstLastPara="1" vert="horz" wrap="square" lIns="121900" tIns="121900" rIns="121900" bIns="121900" rtlCol="0" anchor="t" anchorCtr="0">
            <a:noAutofit/>
          </a:bodyPr>
          <a:lstStyle/>
          <a:p>
            <a:pPr marL="457200" indent="-457200">
              <a:buClr>
                <a:schemeClr val="dk1"/>
              </a:buClr>
              <a:buSzPts val="1100"/>
            </a:pPr>
            <a:r>
              <a:rPr lang="en-US" dirty="0">
                <a:latin typeface="Arial Black" panose="020B0A04020102020204" pitchFamily="34" charset="0"/>
              </a:rPr>
              <a:t>Example topic sentence: </a:t>
            </a:r>
            <a:endParaRPr lang="en-US" dirty="0" smtClean="0">
              <a:latin typeface="Arial Black" panose="020B0A04020102020204" pitchFamily="34" charset="0"/>
            </a:endParaRPr>
          </a:p>
          <a:p>
            <a:pPr marL="457200" indent="-457200">
              <a:buClr>
                <a:schemeClr val="dk1"/>
              </a:buClr>
              <a:buSzPts val="1100"/>
            </a:pPr>
            <a:endParaRPr lang="en-US" dirty="0">
              <a:latin typeface="Arial Black" panose="020B0A04020102020204" pitchFamily="34" charset="0"/>
            </a:endParaRPr>
          </a:p>
          <a:p>
            <a:pPr marL="0" indent="0" algn="ctr">
              <a:buClr>
                <a:schemeClr val="dk1"/>
              </a:buClr>
              <a:buSzPts val="1100"/>
              <a:buNone/>
            </a:pPr>
            <a:r>
              <a:rPr lang="en-US" u="sng" dirty="0" smtClean="0">
                <a:solidFill>
                  <a:srgbClr val="FF0000"/>
                </a:solidFill>
                <a:latin typeface="Arial Black" panose="020B0A04020102020204" pitchFamily="34" charset="0"/>
              </a:rPr>
              <a:t>What </a:t>
            </a:r>
            <a:r>
              <a:rPr lang="en-US" u="sng" dirty="0">
                <a:solidFill>
                  <a:srgbClr val="FF0000"/>
                </a:solidFill>
                <a:latin typeface="Arial Black" panose="020B0A04020102020204" pitchFamily="34" charset="0"/>
              </a:rPr>
              <a:t>makes cupcakes a tasty treat</a:t>
            </a:r>
            <a:r>
              <a:rPr lang="en-US" dirty="0">
                <a:latin typeface="Arial Black" panose="020B0A04020102020204" pitchFamily="34" charset="0"/>
              </a:rPr>
              <a:t> is </a:t>
            </a:r>
            <a:r>
              <a:rPr lang="en-US" dirty="0">
                <a:solidFill>
                  <a:schemeClr val="accent1">
                    <a:lumMod val="75000"/>
                  </a:schemeClr>
                </a:solidFill>
                <a:latin typeface="Arial Black" panose="020B0A04020102020204" pitchFamily="34" charset="0"/>
              </a:rPr>
              <a:t>they satisfy a craving for sweets.</a:t>
            </a:r>
          </a:p>
          <a:p>
            <a:pPr marL="571500" indent="-571500"/>
            <a:endParaRPr sz="4000" dirty="0">
              <a:latin typeface="Arial Black" panose="020B0A04020102020204" pitchFamily="34" charset="0"/>
            </a:endParaRPr>
          </a:p>
          <a:p>
            <a:pPr marL="0" indent="0">
              <a:spcBef>
                <a:spcPts val="2133"/>
              </a:spcBef>
              <a:spcAft>
                <a:spcPts val="2133"/>
              </a:spcAft>
              <a:buNone/>
            </a:pPr>
            <a:endParaRPr dirty="0"/>
          </a:p>
        </p:txBody>
      </p:sp>
      <p:cxnSp>
        <p:nvCxnSpPr>
          <p:cNvPr id="3" name="Elbow Connector 2"/>
          <p:cNvCxnSpPr/>
          <p:nvPr/>
        </p:nvCxnSpPr>
        <p:spPr>
          <a:xfrm rot="5400000">
            <a:off x="2184400" y="2870200"/>
            <a:ext cx="1079500" cy="850900"/>
          </a:xfrm>
          <a:prstGeom prst="bentConnector3">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43050" y="3886198"/>
            <a:ext cx="2362200" cy="646331"/>
          </a:xfrm>
          <a:prstGeom prst="rect">
            <a:avLst/>
          </a:prstGeom>
          <a:noFill/>
        </p:spPr>
        <p:txBody>
          <a:bodyPr wrap="square" rtlCol="0">
            <a:spAutoFit/>
          </a:bodyPr>
          <a:lstStyle/>
          <a:p>
            <a:r>
              <a:rPr lang="en-US" dirty="0" smtClean="0">
                <a:solidFill>
                  <a:srgbClr val="FF0000"/>
                </a:solidFill>
                <a:latin typeface="Arial Black" panose="020B0A04020102020204" pitchFamily="34" charset="0"/>
              </a:rPr>
              <a:t>RESTATED PROMPT</a:t>
            </a:r>
            <a:endParaRPr lang="en-US" dirty="0">
              <a:solidFill>
                <a:srgbClr val="FF0000"/>
              </a:solidFill>
              <a:latin typeface="Arial Black" panose="020B0A04020102020204" pitchFamily="34" charset="0"/>
            </a:endParaRPr>
          </a:p>
        </p:txBody>
      </p:sp>
      <p:cxnSp>
        <p:nvCxnSpPr>
          <p:cNvPr id="7" name="Elbow Connector 6"/>
          <p:cNvCxnSpPr/>
          <p:nvPr/>
        </p:nvCxnSpPr>
        <p:spPr>
          <a:xfrm rot="16200000" flipH="1">
            <a:off x="9067800" y="2984500"/>
            <a:ext cx="1079500" cy="622300"/>
          </a:xfrm>
          <a:prstGeom prst="bentConnector3">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425150" y="3835399"/>
            <a:ext cx="1422400" cy="646331"/>
          </a:xfrm>
          <a:prstGeom prst="rect">
            <a:avLst/>
          </a:prstGeom>
          <a:noFill/>
        </p:spPr>
        <p:txBody>
          <a:bodyPr wrap="square" rtlCol="0">
            <a:spAutoFit/>
          </a:bodyPr>
          <a:lstStyle/>
          <a:p>
            <a:r>
              <a:rPr lang="en-US" dirty="0" smtClean="0">
                <a:solidFill>
                  <a:srgbClr val="FF0000"/>
                </a:solidFill>
                <a:latin typeface="Arial Black" panose="020B0A04020102020204" pitchFamily="34" charset="0"/>
              </a:rPr>
              <a:t>MAIN</a:t>
            </a:r>
          </a:p>
          <a:p>
            <a:r>
              <a:rPr lang="en-US" dirty="0" smtClean="0">
                <a:solidFill>
                  <a:srgbClr val="FF0000"/>
                </a:solidFill>
                <a:latin typeface="Arial Black" panose="020B0A04020102020204" pitchFamily="34" charset="0"/>
              </a:rPr>
              <a:t>REASON</a:t>
            </a:r>
            <a:endParaRPr lang="en-US"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0265895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415600" y="179167"/>
            <a:ext cx="11360800" cy="978000"/>
          </a:xfrm>
          <a:prstGeom prst="rect">
            <a:avLst/>
          </a:prstGeom>
        </p:spPr>
        <p:txBody>
          <a:bodyPr spcFirstLastPara="1" vert="horz" wrap="square" lIns="121900" tIns="121900" rIns="121900" bIns="121900" rtlCol="0" anchor="b" anchorCtr="0">
            <a:noAutofit/>
          </a:bodyPr>
          <a:lstStyle/>
          <a:p>
            <a:pPr algn="ctr"/>
            <a:r>
              <a:rPr lang="en" dirty="0">
                <a:latin typeface="Arial Black" panose="020B0A04020102020204" pitchFamily="34" charset="0"/>
              </a:rPr>
              <a:t>Topic </a:t>
            </a:r>
            <a:r>
              <a:rPr lang="en" dirty="0" smtClean="0">
                <a:latin typeface="Arial Black" panose="020B0A04020102020204" pitchFamily="34" charset="0"/>
              </a:rPr>
              <a:t>Sentences USING evidence</a:t>
            </a:r>
            <a:endParaRPr dirty="0">
              <a:latin typeface="Arial Black" panose="020B0A04020102020204" pitchFamily="34" charset="0"/>
            </a:endParaRPr>
          </a:p>
        </p:txBody>
      </p:sp>
      <p:sp>
        <p:nvSpPr>
          <p:cNvPr id="69" name="Google Shape;69;p14"/>
          <p:cNvSpPr txBox="1">
            <a:spLocks noGrp="1"/>
          </p:cNvSpPr>
          <p:nvPr>
            <p:ph type="body" idx="1"/>
          </p:nvPr>
        </p:nvSpPr>
        <p:spPr>
          <a:xfrm>
            <a:off x="415600" y="1435100"/>
            <a:ext cx="11360800" cy="5024900"/>
          </a:xfrm>
          <a:prstGeom prst="rect">
            <a:avLst/>
          </a:prstGeom>
        </p:spPr>
        <p:txBody>
          <a:bodyPr spcFirstLastPara="1" vert="horz" wrap="square" lIns="121900" tIns="121900" rIns="121900" bIns="121900" rtlCol="0" anchor="t" anchorCtr="0">
            <a:noAutofit/>
          </a:bodyPr>
          <a:lstStyle/>
          <a:p>
            <a:pPr marL="457200" indent="-457200">
              <a:buClr>
                <a:schemeClr val="dk1"/>
              </a:buClr>
              <a:buSzPts val="1100"/>
            </a:pPr>
            <a:r>
              <a:rPr lang="en-US" dirty="0">
                <a:latin typeface="Arial Black" panose="020B0A04020102020204" pitchFamily="34" charset="0"/>
              </a:rPr>
              <a:t>Questions you need to think about before writing your topic sentence:</a:t>
            </a:r>
            <a:endParaRPr sz="4000" dirty="0">
              <a:latin typeface="Arial Black" panose="020B0A04020102020204" pitchFamily="34" charset="0"/>
            </a:endParaRPr>
          </a:p>
          <a:p>
            <a:pPr marL="0" indent="0">
              <a:spcBef>
                <a:spcPts val="2133"/>
              </a:spcBef>
              <a:spcAft>
                <a:spcPts val="2133"/>
              </a:spcAft>
              <a:buNone/>
            </a:pPr>
            <a:r>
              <a:rPr lang="en-US" dirty="0">
                <a:latin typeface="Arial Black" panose="020B0A04020102020204" pitchFamily="34" charset="0"/>
              </a:rPr>
              <a:t>1.	What does your (or your teacher’s) quote mean? (can you paraphrase it?)</a:t>
            </a:r>
          </a:p>
          <a:p>
            <a:pPr marL="0" indent="0">
              <a:spcBef>
                <a:spcPts val="2133"/>
              </a:spcBef>
              <a:spcAft>
                <a:spcPts val="2133"/>
              </a:spcAft>
              <a:buNone/>
            </a:pPr>
            <a:r>
              <a:rPr lang="en-US" dirty="0" smtClean="0">
                <a:latin typeface="Arial Black" panose="020B0A04020102020204" pitchFamily="34" charset="0"/>
              </a:rPr>
              <a:t>2</a:t>
            </a:r>
            <a:r>
              <a:rPr lang="en-US" dirty="0">
                <a:latin typeface="Arial Black" panose="020B0A04020102020204" pitchFamily="34" charset="0"/>
              </a:rPr>
              <a:t>.	Why did you (or your teacher) choose it? (what makes it important?)</a:t>
            </a:r>
          </a:p>
          <a:p>
            <a:pPr marL="0" indent="0">
              <a:spcBef>
                <a:spcPts val="2133"/>
              </a:spcBef>
              <a:spcAft>
                <a:spcPts val="2133"/>
              </a:spcAft>
              <a:buNone/>
            </a:pPr>
            <a:r>
              <a:rPr lang="en-US" dirty="0" smtClean="0">
                <a:latin typeface="Arial Black" panose="020B0A04020102020204" pitchFamily="34" charset="0"/>
              </a:rPr>
              <a:t>3</a:t>
            </a:r>
            <a:r>
              <a:rPr lang="en-US" dirty="0">
                <a:latin typeface="Arial Black" panose="020B0A04020102020204" pitchFamily="34" charset="0"/>
              </a:rPr>
              <a:t>.	How would you explain it to someone else? (consider your audience)</a:t>
            </a:r>
          </a:p>
          <a:p>
            <a:pPr marL="0" indent="0">
              <a:spcBef>
                <a:spcPts val="2133"/>
              </a:spcBef>
              <a:spcAft>
                <a:spcPts val="2133"/>
              </a:spcAft>
              <a:buNone/>
            </a:pPr>
            <a:endParaRPr dirty="0"/>
          </a:p>
        </p:txBody>
      </p:sp>
    </p:spTree>
    <p:extLst>
      <p:ext uri="{BB962C8B-B14F-4D97-AF65-F5344CB8AC3E}">
        <p14:creationId xmlns:p14="http://schemas.microsoft.com/office/powerpoint/2010/main" val="39476192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415600" y="179167"/>
            <a:ext cx="11360800" cy="978000"/>
          </a:xfrm>
          <a:prstGeom prst="rect">
            <a:avLst/>
          </a:prstGeom>
        </p:spPr>
        <p:txBody>
          <a:bodyPr spcFirstLastPara="1" vert="horz" wrap="square" lIns="121900" tIns="121900" rIns="121900" bIns="121900" rtlCol="0" anchor="b" anchorCtr="0">
            <a:noAutofit/>
          </a:bodyPr>
          <a:lstStyle/>
          <a:p>
            <a:pPr algn="ctr"/>
            <a:r>
              <a:rPr lang="en" dirty="0">
                <a:latin typeface="Arial Black" panose="020B0A04020102020204" pitchFamily="34" charset="0"/>
              </a:rPr>
              <a:t>Topic </a:t>
            </a:r>
            <a:r>
              <a:rPr lang="en" dirty="0" smtClean="0">
                <a:latin typeface="Arial Black" panose="020B0A04020102020204" pitchFamily="34" charset="0"/>
              </a:rPr>
              <a:t>Sentences USING evidence</a:t>
            </a:r>
            <a:endParaRPr dirty="0">
              <a:latin typeface="Arial Black" panose="020B0A04020102020204" pitchFamily="34" charset="0"/>
            </a:endParaRPr>
          </a:p>
        </p:txBody>
      </p:sp>
      <p:sp>
        <p:nvSpPr>
          <p:cNvPr id="2" name="Text Placeholder 1"/>
          <p:cNvSpPr>
            <a:spLocks noGrp="1"/>
          </p:cNvSpPr>
          <p:nvPr>
            <p:ph type="body" idx="1"/>
          </p:nvPr>
        </p:nvSpPr>
        <p:spPr>
          <a:xfrm>
            <a:off x="415600" y="1157167"/>
            <a:ext cx="11360800" cy="4934466"/>
          </a:xfrm>
        </p:spPr>
        <p:txBody>
          <a:bodyPr/>
          <a:lstStyle/>
          <a:p>
            <a:pPr marL="666746" indent="-514350">
              <a:buFont typeface="+mj-lt"/>
              <a:buAutoNum type="arabicPeriod"/>
            </a:pPr>
            <a:r>
              <a:rPr lang="en-US" dirty="0">
                <a:latin typeface="Arial Black" panose="020B0A04020102020204" pitchFamily="34" charset="0"/>
              </a:rPr>
              <a:t>Title (punctuated and capitalized correctly)</a:t>
            </a:r>
          </a:p>
          <a:p>
            <a:pPr marL="666746" indent="-514350">
              <a:buFont typeface="+mj-lt"/>
              <a:buAutoNum type="arabicPeriod"/>
            </a:pPr>
            <a:r>
              <a:rPr lang="en-US" dirty="0">
                <a:latin typeface="Arial Black" panose="020B0A04020102020204" pitchFamily="34" charset="0"/>
              </a:rPr>
              <a:t>Author’s name (spelled and capitalized correctly)</a:t>
            </a:r>
          </a:p>
          <a:p>
            <a:pPr marL="666746" indent="-514350">
              <a:buFont typeface="+mj-lt"/>
              <a:buAutoNum type="arabicPeriod"/>
            </a:pPr>
            <a:r>
              <a:rPr lang="en-US" dirty="0">
                <a:latin typeface="Arial Black" panose="020B0A04020102020204" pitchFamily="34" charset="0"/>
              </a:rPr>
              <a:t>Restate the prompt and answer it.</a:t>
            </a:r>
          </a:p>
          <a:p>
            <a:pPr marL="666746" indent="-514350">
              <a:buFont typeface="+mj-lt"/>
              <a:buAutoNum type="arabicPeriod"/>
            </a:pPr>
            <a:r>
              <a:rPr lang="en-US" dirty="0">
                <a:latin typeface="Arial Black" panose="020B0A04020102020204" pitchFamily="34" charset="0"/>
              </a:rPr>
              <a:t>Your answer includes one main idea only.</a:t>
            </a:r>
          </a:p>
          <a:p>
            <a:pPr marL="666746" indent="-514350">
              <a:buFont typeface="+mj-lt"/>
              <a:buAutoNum type="arabicPeriod"/>
            </a:pPr>
            <a:r>
              <a:rPr lang="en-US" dirty="0">
                <a:latin typeface="Arial Black" panose="020B0A04020102020204" pitchFamily="34" charset="0"/>
              </a:rPr>
              <a:t>Your answer is directly supported by your evidence. </a:t>
            </a:r>
          </a:p>
          <a:p>
            <a:pPr marL="666746" indent="-514350">
              <a:buFont typeface="+mj-lt"/>
              <a:buAutoNum type="arabicPeriod"/>
            </a:pPr>
            <a:r>
              <a:rPr lang="en-US" dirty="0">
                <a:latin typeface="Arial Black" panose="020B0A04020102020204" pitchFamily="34" charset="0"/>
              </a:rPr>
              <a:t>Go back to your evidence, your topic sentence directly connects to your quote.</a:t>
            </a:r>
          </a:p>
          <a:p>
            <a:pPr marL="666746" indent="-514350">
              <a:buFont typeface="+mj-lt"/>
              <a:buAutoNum type="arabicPeriod"/>
            </a:pPr>
            <a:r>
              <a:rPr lang="en-US" dirty="0">
                <a:latin typeface="Arial Black" panose="020B0A04020102020204" pitchFamily="34" charset="0"/>
              </a:rPr>
              <a:t>Check yourself, highlight the word/phrase after “because”, now look at your evidence, highlight the DIRECT connection. </a:t>
            </a:r>
          </a:p>
          <a:p>
            <a:pPr marL="666746" indent="-514350">
              <a:buFont typeface="+mj-lt"/>
              <a:buAutoNum type="arabicPeriod"/>
            </a:pPr>
            <a:r>
              <a:rPr lang="en-US" dirty="0">
                <a:latin typeface="Arial Black" panose="020B0A04020102020204" pitchFamily="34" charset="0"/>
              </a:rPr>
              <a:t>Doesn’t match? Make a change to your topic sentence or evidence.</a:t>
            </a:r>
          </a:p>
        </p:txBody>
      </p:sp>
    </p:spTree>
    <p:extLst>
      <p:ext uri="{BB962C8B-B14F-4D97-AF65-F5344CB8AC3E}">
        <p14:creationId xmlns:p14="http://schemas.microsoft.com/office/powerpoint/2010/main" val="33928329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415600" y="179167"/>
            <a:ext cx="11360800" cy="978000"/>
          </a:xfrm>
          <a:prstGeom prst="rect">
            <a:avLst/>
          </a:prstGeom>
        </p:spPr>
        <p:txBody>
          <a:bodyPr spcFirstLastPara="1" vert="horz" wrap="square" lIns="121900" tIns="121900" rIns="121900" bIns="121900" rtlCol="0" anchor="b" anchorCtr="0">
            <a:noAutofit/>
          </a:bodyPr>
          <a:lstStyle/>
          <a:p>
            <a:pPr algn="ctr"/>
            <a:r>
              <a:rPr lang="en" dirty="0">
                <a:latin typeface="Arial Black" panose="020B0A04020102020204" pitchFamily="34" charset="0"/>
              </a:rPr>
              <a:t>Topic </a:t>
            </a:r>
            <a:r>
              <a:rPr lang="en" dirty="0" smtClean="0">
                <a:latin typeface="Arial Black" panose="020B0A04020102020204" pitchFamily="34" charset="0"/>
              </a:rPr>
              <a:t>Sentences USING evidence</a:t>
            </a:r>
            <a:endParaRPr dirty="0">
              <a:latin typeface="Arial Black" panose="020B0A04020102020204" pitchFamily="34" charset="0"/>
            </a:endParaRPr>
          </a:p>
        </p:txBody>
      </p:sp>
      <p:sp>
        <p:nvSpPr>
          <p:cNvPr id="2" name="Text Placeholder 1"/>
          <p:cNvSpPr>
            <a:spLocks noGrp="1"/>
          </p:cNvSpPr>
          <p:nvPr>
            <p:ph type="body" idx="1"/>
          </p:nvPr>
        </p:nvSpPr>
        <p:spPr/>
        <p:txBody>
          <a:bodyPr/>
          <a:lstStyle/>
          <a:p>
            <a:r>
              <a:rPr lang="en-US" sz="3600" dirty="0">
                <a:latin typeface="Arial Black" panose="020B0A04020102020204" pitchFamily="34" charset="0"/>
              </a:rPr>
              <a:t>Prologue </a:t>
            </a:r>
            <a:r>
              <a:rPr lang="en-US" sz="3600" dirty="0" smtClean="0">
                <a:latin typeface="Arial Black" panose="020B0A04020102020204" pitchFamily="34" charset="0"/>
              </a:rPr>
              <a:t>Edits/Corrections</a:t>
            </a:r>
          </a:p>
          <a:p>
            <a:pPr lvl="1"/>
            <a:r>
              <a:rPr lang="en-US" sz="3200" dirty="0">
                <a:latin typeface="Arial Black" panose="020B0A04020102020204" pitchFamily="34" charset="0"/>
              </a:rPr>
              <a:t>Now look back at your topic sentence from the prologue. </a:t>
            </a:r>
          </a:p>
          <a:p>
            <a:pPr lvl="1"/>
            <a:r>
              <a:rPr lang="en-US" sz="3200" dirty="0">
                <a:latin typeface="Arial Black" panose="020B0A04020102020204" pitchFamily="34" charset="0"/>
              </a:rPr>
              <a:t>Use this checklist to make edits </a:t>
            </a:r>
            <a:r>
              <a:rPr lang="en-US" sz="3200" dirty="0" smtClean="0">
                <a:latin typeface="Arial Black" panose="020B0A04020102020204" pitchFamily="34" charset="0"/>
              </a:rPr>
              <a:t>and/or </a:t>
            </a:r>
            <a:r>
              <a:rPr lang="en-US" sz="3200" dirty="0">
                <a:latin typeface="Arial Black" panose="020B0A04020102020204" pitchFamily="34" charset="0"/>
              </a:rPr>
              <a:t>corrections </a:t>
            </a:r>
            <a:r>
              <a:rPr lang="en-US" sz="3200" dirty="0" smtClean="0">
                <a:latin typeface="Arial Black" panose="020B0A04020102020204" pitchFamily="34" charset="0"/>
              </a:rPr>
              <a:t>or to write one (if you didn’t before).</a:t>
            </a:r>
            <a:endParaRPr lang="en-US" sz="3200" dirty="0">
              <a:latin typeface="Arial Black" panose="020B0A04020102020204" pitchFamily="34" charset="0"/>
            </a:endParaRPr>
          </a:p>
          <a:p>
            <a:pPr lvl="1"/>
            <a:endParaRPr lang="en-US" sz="3200" dirty="0">
              <a:latin typeface="Arial Black" panose="020B0A04020102020204" pitchFamily="34" charset="0"/>
            </a:endParaRPr>
          </a:p>
        </p:txBody>
      </p:sp>
    </p:spTree>
    <p:extLst>
      <p:ext uri="{BB962C8B-B14F-4D97-AF65-F5344CB8AC3E}">
        <p14:creationId xmlns:p14="http://schemas.microsoft.com/office/powerpoint/2010/main" val="35593840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0875"/>
          </a:xfrm>
        </p:spPr>
        <p:txBody>
          <a:bodyPr>
            <a:normAutofit fontScale="90000"/>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143000"/>
            <a:ext cx="10515600" cy="5033963"/>
          </a:xfrm>
        </p:spPr>
        <p:txBody>
          <a:bodyPr>
            <a:normAutofit fontScale="62500" lnSpcReduction="20000"/>
          </a:bodyPr>
          <a:lstStyle/>
          <a:p>
            <a:pPr marL="0" indent="0" algn="ctr">
              <a:buNone/>
            </a:pPr>
            <a:endParaRPr lang="en-US" sz="4000" dirty="0" smtClean="0">
              <a:latin typeface="Arial Black" panose="020B0A04020102020204" pitchFamily="34" charset="0"/>
            </a:endParaRPr>
          </a:p>
          <a:p>
            <a:pPr marL="0" indent="0" algn="ctr">
              <a:buNone/>
            </a:pPr>
            <a:r>
              <a:rPr lang="en-US" sz="4000" dirty="0">
                <a:latin typeface="Arial Black" panose="020B0A04020102020204" pitchFamily="34" charset="0"/>
              </a:rPr>
              <a:t>R&amp;J Prologue &amp; A1s1 </a:t>
            </a:r>
            <a:r>
              <a:rPr lang="en-US" sz="4000" dirty="0" smtClean="0">
                <a:latin typeface="Arial Black" panose="020B0A04020102020204" pitchFamily="34" charset="0"/>
              </a:rPr>
              <a:t>Questions</a:t>
            </a:r>
          </a:p>
          <a:p>
            <a:pPr marL="0" indent="0" algn="ctr">
              <a:buNone/>
            </a:pPr>
            <a:r>
              <a:rPr lang="en-US" sz="4000" dirty="0" smtClean="0">
                <a:latin typeface="Arial Black" panose="020B0A04020102020204" pitchFamily="34" charset="0"/>
              </a:rPr>
              <a:t>And </a:t>
            </a:r>
          </a:p>
          <a:p>
            <a:pPr marL="0" indent="0" algn="ctr">
              <a:buNone/>
            </a:pPr>
            <a:r>
              <a:rPr lang="en-US" sz="4000" dirty="0" smtClean="0">
                <a:latin typeface="Arial Black" panose="020B0A04020102020204" pitchFamily="34" charset="0"/>
              </a:rPr>
              <a:t>Prologue Topic Sentence re-do</a:t>
            </a: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DUE MONDAY</a:t>
            </a: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Reading </a:t>
            </a:r>
            <a:r>
              <a:rPr lang="en-US" sz="4000" dirty="0">
                <a:latin typeface="Arial Black" panose="020B0A04020102020204" pitchFamily="34" charset="0"/>
              </a:rPr>
              <a:t>Chapters READ CHAPTERS 12-14</a:t>
            </a:r>
          </a:p>
          <a:p>
            <a:pPr marL="0" indent="0" algn="ctr">
              <a:buNone/>
            </a:pPr>
            <a:r>
              <a:rPr lang="en-US" sz="4000" dirty="0">
                <a:latin typeface="Arial Black" panose="020B0A04020102020204" pitchFamily="34" charset="0"/>
              </a:rPr>
              <a:t>Pages 177-229</a:t>
            </a:r>
          </a:p>
          <a:p>
            <a:pPr marL="0" indent="0" algn="ctr">
              <a:buNone/>
            </a:pPr>
            <a:r>
              <a:rPr lang="en-US" sz="4000" dirty="0" smtClean="0">
                <a:latin typeface="Arial Black" panose="020B0A04020102020204" pitchFamily="34" charset="0"/>
              </a:rPr>
              <a:t>In </a:t>
            </a:r>
            <a:endParaRPr lang="en-US" sz="4000" dirty="0">
              <a:latin typeface="Arial Black" panose="020B0A04020102020204" pitchFamily="34" charset="0"/>
            </a:endParaRPr>
          </a:p>
          <a:p>
            <a:pPr marL="0" indent="0" algn="ctr">
              <a:buNone/>
            </a:pPr>
            <a:r>
              <a:rPr lang="en-US" sz="4000" u="sng" dirty="0">
                <a:latin typeface="Arial Black" panose="020B0A04020102020204" pitchFamily="34" charset="0"/>
              </a:rPr>
              <a:t>The Fault In Our Stars</a:t>
            </a:r>
          </a:p>
          <a:p>
            <a:pPr marL="0" indent="0" algn="ctr">
              <a:buNone/>
            </a:pPr>
            <a:r>
              <a:rPr lang="en-US" sz="4000" dirty="0">
                <a:latin typeface="Arial Black" panose="020B0A04020102020204" pitchFamily="34" charset="0"/>
              </a:rPr>
              <a:t>And</a:t>
            </a:r>
          </a:p>
          <a:p>
            <a:pPr marL="0" indent="0" algn="ctr">
              <a:buNone/>
            </a:pPr>
            <a:r>
              <a:rPr lang="en-US" sz="4000" dirty="0">
                <a:latin typeface="Arial Black" panose="020B0A04020102020204" pitchFamily="34" charset="0"/>
              </a:rPr>
              <a:t>COMPLETE YOUR ROLE SHEET!</a:t>
            </a:r>
          </a:p>
          <a:p>
            <a:pPr marL="0" indent="0" algn="ctr">
              <a:buNone/>
            </a:pPr>
            <a:endParaRPr lang="en-US" sz="4000" dirty="0">
              <a:latin typeface="Arial Black" panose="020B0A04020102020204" pitchFamily="34" charset="0"/>
            </a:endParaRPr>
          </a:p>
        </p:txBody>
      </p:sp>
    </p:spTree>
    <p:extLst>
      <p:ext uri="{BB962C8B-B14F-4D97-AF65-F5344CB8AC3E}">
        <p14:creationId xmlns:p14="http://schemas.microsoft.com/office/powerpoint/2010/main" val="10472935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49225"/>
            <a:ext cx="10515600" cy="930275"/>
          </a:xfrm>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5" name="Content Placeholder 4"/>
          <p:cNvSpPr>
            <a:spLocks noGrp="1"/>
          </p:cNvSpPr>
          <p:nvPr>
            <p:ph idx="1"/>
          </p:nvPr>
        </p:nvSpPr>
        <p:spPr>
          <a:xfrm>
            <a:off x="304800" y="1079500"/>
            <a:ext cx="11595100" cy="5473700"/>
          </a:xfrm>
        </p:spPr>
        <p:txBody>
          <a:bodyPr>
            <a:normAutofit/>
          </a:bodyPr>
          <a:lstStyle/>
          <a:p>
            <a:pPr marL="0" indent="0" algn="ctr">
              <a:buNone/>
            </a:pPr>
            <a:r>
              <a:rPr lang="en-US" sz="3200" dirty="0" smtClean="0">
                <a:latin typeface="Arial Black" panose="020B0A04020102020204" pitchFamily="34" charset="0"/>
              </a:rPr>
              <a:t>Now write about the following:</a:t>
            </a:r>
          </a:p>
          <a:p>
            <a:pPr marL="0" indent="0" algn="ctr">
              <a:buNone/>
            </a:pPr>
            <a:endParaRPr lang="en-US" sz="3200" dirty="0" smtClean="0">
              <a:latin typeface="Arial Black" panose="020B0A04020102020204" pitchFamily="34" charset="0"/>
            </a:endParaRPr>
          </a:p>
          <a:p>
            <a:pPr marL="0" indent="0" algn="ctr">
              <a:buNone/>
            </a:pPr>
            <a:r>
              <a:rPr lang="en-US" sz="3200" dirty="0">
                <a:latin typeface="Arial Black" panose="020B0A04020102020204" pitchFamily="34" charset="0"/>
              </a:rPr>
              <a:t>Do you think Romeo is in love?</a:t>
            </a:r>
          </a:p>
          <a:p>
            <a:pPr marL="0" indent="0" algn="ctr">
              <a:buNone/>
            </a:pPr>
            <a:r>
              <a:rPr lang="en-US" sz="3200" dirty="0">
                <a:latin typeface="Arial Black" panose="020B0A04020102020204" pitchFamily="34" charset="0"/>
              </a:rPr>
              <a:t>Why or why not?</a:t>
            </a:r>
          </a:p>
          <a:p>
            <a:pPr marL="0" indent="0" algn="ctr">
              <a:buNone/>
            </a:pPr>
            <a:r>
              <a:rPr lang="en-US" sz="3200" dirty="0">
                <a:latin typeface="Arial Black" panose="020B0A04020102020204" pitchFamily="34" charset="0"/>
              </a:rPr>
              <a:t/>
            </a:r>
            <a:br>
              <a:rPr lang="en-US" sz="3200" dirty="0">
                <a:latin typeface="Arial Black" panose="020B0A04020102020204" pitchFamily="34" charset="0"/>
              </a:rPr>
            </a:br>
            <a:r>
              <a:rPr lang="en-US" sz="3200" dirty="0">
                <a:latin typeface="Arial Black" panose="020B0A04020102020204" pitchFamily="34" charset="0"/>
              </a:rPr>
              <a:t>What does Benvolio think?</a:t>
            </a:r>
          </a:p>
          <a:p>
            <a:pPr marL="0" indent="0" algn="ctr">
              <a:buNone/>
            </a:pPr>
            <a:endParaRPr lang="en-US" sz="3200" dirty="0">
              <a:latin typeface="Arial Black" panose="020B0A04020102020204" pitchFamily="34" charset="0"/>
            </a:endParaRPr>
          </a:p>
        </p:txBody>
      </p:sp>
      <p:sp>
        <p:nvSpPr>
          <p:cNvPr id="6" name="TextBox 5"/>
          <p:cNvSpPr txBox="1"/>
          <p:nvPr/>
        </p:nvSpPr>
        <p:spPr>
          <a:xfrm>
            <a:off x="10058400" y="469900"/>
            <a:ext cx="1473200" cy="369332"/>
          </a:xfrm>
          <a:prstGeom prst="rect">
            <a:avLst/>
          </a:prstGeom>
          <a:noFill/>
        </p:spPr>
        <p:txBody>
          <a:bodyPr wrap="square" rtlCol="0">
            <a:spAutoFit/>
          </a:bodyPr>
          <a:lstStyle/>
          <a:p>
            <a:pPr algn="ctr"/>
            <a:r>
              <a:rPr lang="en-US" dirty="0" smtClean="0">
                <a:solidFill>
                  <a:prstClr val="black"/>
                </a:solidFill>
                <a:latin typeface="Arial Black" panose="020B0A04020102020204" pitchFamily="34" charset="0"/>
              </a:rPr>
              <a:t>3/12/2020</a:t>
            </a:r>
            <a:endParaRPr lang="en-US"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30488399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1867"/>
            <a:ext cx="8229600" cy="868362"/>
          </a:xfrm>
        </p:spPr>
        <p:txBody>
          <a:bodyPr/>
          <a:lstStyle/>
          <a:p>
            <a:r>
              <a:rPr lang="en-US" dirty="0">
                <a:latin typeface="Arial Black" panose="020B0A04020102020204" pitchFamily="34" charset="0"/>
              </a:rPr>
              <a:t>Literature Circles</a:t>
            </a:r>
          </a:p>
        </p:txBody>
      </p:sp>
      <p:sp>
        <p:nvSpPr>
          <p:cNvPr id="3" name="Content Placeholder 2"/>
          <p:cNvSpPr>
            <a:spLocks noGrp="1"/>
          </p:cNvSpPr>
          <p:nvPr>
            <p:ph idx="1"/>
          </p:nvPr>
        </p:nvSpPr>
        <p:spPr>
          <a:xfrm>
            <a:off x="1676400" y="1066800"/>
            <a:ext cx="8857724" cy="5562600"/>
          </a:xfrm>
        </p:spPr>
        <p:txBody>
          <a:bodyPr>
            <a:normAutofit/>
          </a:bodyPr>
          <a:lstStyle/>
          <a:p>
            <a:pPr marL="0" indent="0" algn="ctr">
              <a:buNone/>
            </a:pPr>
            <a:endParaRPr lang="en-US" sz="2800" u="sng" dirty="0">
              <a:latin typeface="Arial Black" panose="020B0A04020102020204" pitchFamily="34" charset="0"/>
            </a:endParaRPr>
          </a:p>
          <a:p>
            <a:pPr marL="0" indent="0" algn="ctr">
              <a:buNone/>
            </a:pPr>
            <a:r>
              <a:rPr lang="en-US" sz="2800" dirty="0">
                <a:latin typeface="Arial Black" panose="020B0A04020102020204" pitchFamily="34" charset="0"/>
              </a:rPr>
              <a:t>It’s LIT CIRCLE FRIDAY!</a:t>
            </a:r>
          </a:p>
          <a:p>
            <a:pPr marL="0" indent="0" algn="ctr">
              <a:buNone/>
            </a:pPr>
            <a:endParaRPr lang="en-US" sz="2800" u="sng" dirty="0">
              <a:latin typeface="Arial Black" panose="020B0A04020102020204" pitchFamily="34" charset="0"/>
            </a:endParaRPr>
          </a:p>
          <a:p>
            <a:pPr marL="0" indent="0" algn="ctr">
              <a:buNone/>
            </a:pPr>
            <a:r>
              <a:rPr lang="en-US" sz="3600" dirty="0">
                <a:latin typeface="Arial Black" panose="020B0A04020102020204" pitchFamily="34" charset="0"/>
              </a:rPr>
              <a:t>ARE</a:t>
            </a:r>
          </a:p>
          <a:p>
            <a:pPr marL="0" indent="0" algn="ctr">
              <a:buNone/>
            </a:pPr>
            <a:endParaRPr lang="en-US" sz="3600" dirty="0">
              <a:latin typeface="Arial Black" panose="020B0A04020102020204" pitchFamily="34" charset="0"/>
            </a:endParaRPr>
          </a:p>
          <a:p>
            <a:pPr marL="0" indent="0" algn="ctr">
              <a:buNone/>
            </a:pPr>
            <a:r>
              <a:rPr lang="en-US" sz="3600" dirty="0">
                <a:latin typeface="Arial Black" panose="020B0A04020102020204" pitchFamily="34" charset="0"/>
              </a:rPr>
              <a:t>YOU</a:t>
            </a:r>
          </a:p>
          <a:p>
            <a:pPr marL="0" indent="0" algn="ctr">
              <a:buNone/>
            </a:pPr>
            <a:endParaRPr lang="en-US" sz="3600" dirty="0">
              <a:latin typeface="Arial Black" panose="020B0A04020102020204" pitchFamily="34" charset="0"/>
            </a:endParaRPr>
          </a:p>
          <a:p>
            <a:pPr marL="0" indent="0" algn="ctr">
              <a:buNone/>
            </a:pPr>
            <a:r>
              <a:rPr lang="en-US" sz="3600" dirty="0">
                <a:latin typeface="Arial Black" panose="020B0A04020102020204" pitchFamily="34" charset="0"/>
              </a:rPr>
              <a:t>READY?</a:t>
            </a:r>
          </a:p>
          <a:p>
            <a:pPr marL="0" indent="0" algn="ctr">
              <a:buNone/>
            </a:pPr>
            <a:endParaRPr lang="en-US" sz="2800" u="sng" dirty="0">
              <a:latin typeface="Arial Black" panose="020B0A04020102020204" pitchFamily="34" charset="0"/>
            </a:endParaRPr>
          </a:p>
          <a:p>
            <a:pPr marL="0" indent="0" algn="ctr">
              <a:buNone/>
            </a:pPr>
            <a:endParaRPr lang="en-US" sz="2800" u="sng" dirty="0">
              <a:latin typeface="Arial Black" panose="020B0A04020102020204" pitchFamily="34" charset="0"/>
            </a:endParaRPr>
          </a:p>
        </p:txBody>
      </p:sp>
      <p:sp>
        <p:nvSpPr>
          <p:cNvPr id="4" name="TextBox 3"/>
          <p:cNvSpPr txBox="1"/>
          <p:nvPr/>
        </p:nvSpPr>
        <p:spPr>
          <a:xfrm>
            <a:off x="9448800" y="487498"/>
            <a:ext cx="1085324" cy="276999"/>
          </a:xfrm>
          <a:prstGeom prst="rect">
            <a:avLst/>
          </a:prstGeom>
          <a:noFill/>
        </p:spPr>
        <p:txBody>
          <a:bodyPr wrap="square" rtlCol="0">
            <a:spAutoFit/>
          </a:bodyPr>
          <a:lstStyle/>
          <a:p>
            <a:r>
              <a:rPr lang="en-US" sz="1200" dirty="0" smtClean="0">
                <a:solidFill>
                  <a:prstClr val="black"/>
                </a:solidFill>
                <a:latin typeface="Arial Black" panose="020B0A04020102020204" pitchFamily="34" charset="0"/>
              </a:rPr>
              <a:t>3/13/2020</a:t>
            </a:r>
            <a:endParaRPr lang="en-US" sz="1200"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3983286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87325"/>
            <a:ext cx="10515600" cy="8413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317500" y="1028700"/>
            <a:ext cx="11506200" cy="5148263"/>
          </a:xfrm>
        </p:spPr>
        <p:txBody>
          <a:bodyPr>
            <a:normAutofit/>
          </a:bodyPr>
          <a:lstStyle/>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Reading Chapters 10-11</a:t>
            </a:r>
          </a:p>
          <a:p>
            <a:pPr marL="0" indent="0" algn="ctr">
              <a:buNone/>
            </a:pPr>
            <a:r>
              <a:rPr lang="en-US" sz="3600" dirty="0" smtClean="0">
                <a:latin typeface="Arial Black" panose="020B0A04020102020204" pitchFamily="34" charset="0"/>
              </a:rPr>
              <a:t>In </a:t>
            </a:r>
          </a:p>
          <a:p>
            <a:pPr marL="0" indent="0" algn="ctr">
              <a:buNone/>
            </a:pPr>
            <a:r>
              <a:rPr lang="en-US" sz="3600" u="sng" dirty="0" smtClean="0">
                <a:latin typeface="Arial Black" panose="020B0A04020102020204" pitchFamily="34" charset="0"/>
              </a:rPr>
              <a:t>The Fault In Our Stars</a:t>
            </a:r>
          </a:p>
          <a:p>
            <a:pPr marL="0" indent="0" algn="ctr">
              <a:buNone/>
            </a:pPr>
            <a:r>
              <a:rPr lang="en-US" sz="3600" dirty="0" smtClean="0">
                <a:latin typeface="Arial Black" panose="020B0A04020102020204" pitchFamily="34" charset="0"/>
              </a:rPr>
              <a:t>And</a:t>
            </a:r>
          </a:p>
          <a:p>
            <a:pPr marL="0" indent="0" algn="ctr">
              <a:buNone/>
            </a:pPr>
            <a:r>
              <a:rPr lang="en-US" sz="3600" dirty="0" smtClean="0">
                <a:latin typeface="Arial Black" panose="020B0A04020102020204" pitchFamily="34" charset="0"/>
              </a:rPr>
              <a:t>COMPLETE YOUR ROLE SHEET!</a:t>
            </a:r>
            <a:endParaRPr lang="en-US" sz="3600" dirty="0">
              <a:latin typeface="Arial Black" panose="020B0A04020102020204" pitchFamily="34" charset="0"/>
            </a:endParaRPr>
          </a:p>
        </p:txBody>
      </p:sp>
    </p:spTree>
    <p:extLst>
      <p:ext uri="{BB962C8B-B14F-4D97-AF65-F5344CB8AC3E}">
        <p14:creationId xmlns:p14="http://schemas.microsoft.com/office/powerpoint/2010/main" val="11998941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1867"/>
            <a:ext cx="8229600" cy="868362"/>
          </a:xfrm>
        </p:spPr>
        <p:txBody>
          <a:bodyPr/>
          <a:lstStyle/>
          <a:p>
            <a:r>
              <a:rPr lang="en-US" dirty="0">
                <a:latin typeface="Arial Black" panose="020B0A04020102020204" pitchFamily="34" charset="0"/>
              </a:rPr>
              <a:t>Literature Circles</a:t>
            </a:r>
          </a:p>
        </p:txBody>
      </p:sp>
      <p:sp>
        <p:nvSpPr>
          <p:cNvPr id="3" name="Content Placeholder 2"/>
          <p:cNvSpPr>
            <a:spLocks noGrp="1"/>
          </p:cNvSpPr>
          <p:nvPr>
            <p:ph idx="1"/>
          </p:nvPr>
        </p:nvSpPr>
        <p:spPr>
          <a:xfrm>
            <a:off x="1676400" y="1066800"/>
            <a:ext cx="8857724" cy="5562600"/>
          </a:xfrm>
        </p:spPr>
        <p:txBody>
          <a:bodyPr>
            <a:normAutofit fontScale="92500" lnSpcReduction="10000"/>
          </a:bodyPr>
          <a:lstStyle/>
          <a:p>
            <a:r>
              <a:rPr lang="en-US" sz="2800" dirty="0">
                <a:latin typeface="Arial Black" panose="020B0A04020102020204" pitchFamily="34" charset="0"/>
              </a:rPr>
              <a:t>Please take out your Lit Circle Assignment Sheets. </a:t>
            </a:r>
          </a:p>
          <a:p>
            <a:r>
              <a:rPr lang="en-US" sz="2800" dirty="0">
                <a:latin typeface="Arial Black" panose="020B0A04020102020204" pitchFamily="34" charset="0"/>
              </a:rPr>
              <a:t>I will be coming around to check them for completion and give points!</a:t>
            </a:r>
          </a:p>
          <a:p>
            <a:pPr marL="0" indent="0" algn="ctr">
              <a:buNone/>
            </a:pPr>
            <a:r>
              <a:rPr lang="en-US" sz="2800" u="sng" dirty="0">
                <a:latin typeface="Arial Black" panose="020B0A04020102020204" pitchFamily="34" charset="0"/>
              </a:rPr>
              <a:t>Prep Time</a:t>
            </a:r>
          </a:p>
          <a:p>
            <a:pPr marL="0" indent="0" algn="ctr">
              <a:buNone/>
            </a:pPr>
            <a:r>
              <a:rPr lang="en-US" sz="2800" dirty="0">
                <a:latin typeface="Arial Black" panose="020B0A04020102020204" pitchFamily="34" charset="0"/>
              </a:rPr>
              <a:t>You have TEN MINUTES to go over your assignment sheets and make sure you are ready for your group’s circle, then I will check again (for partial points).</a:t>
            </a:r>
          </a:p>
          <a:p>
            <a:pPr marL="0" indent="0">
              <a:buNone/>
            </a:pPr>
            <a:endParaRPr lang="en-US" sz="2800" dirty="0">
              <a:latin typeface="Arial Black" panose="020B0A04020102020204" pitchFamily="34" charset="0"/>
            </a:endParaRPr>
          </a:p>
          <a:p>
            <a:pPr marL="0" indent="0" algn="ctr">
              <a:buNone/>
            </a:pPr>
            <a:r>
              <a:rPr lang="en-US" sz="2800" dirty="0">
                <a:latin typeface="Arial Black" panose="020B0A04020102020204" pitchFamily="34" charset="0"/>
              </a:rPr>
              <a:t>If your worksheet is COMPLETE, take this time to re-read/skim the week’s reading, so you are ready to DISCUSS!</a:t>
            </a:r>
          </a:p>
          <a:p>
            <a:pPr marL="0" indent="0" algn="ctr">
              <a:buNone/>
            </a:pPr>
            <a:endParaRPr lang="en-US" sz="2800" u="sng" dirty="0">
              <a:latin typeface="Arial Black" panose="020B0A04020102020204" pitchFamily="34" charset="0"/>
            </a:endParaRPr>
          </a:p>
        </p:txBody>
      </p:sp>
    </p:spTree>
    <p:extLst>
      <p:ext uri="{BB962C8B-B14F-4D97-AF65-F5344CB8AC3E}">
        <p14:creationId xmlns:p14="http://schemas.microsoft.com/office/powerpoint/2010/main" val="34292153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1867"/>
            <a:ext cx="8229600" cy="868362"/>
          </a:xfrm>
        </p:spPr>
        <p:txBody>
          <a:bodyPr/>
          <a:lstStyle/>
          <a:p>
            <a:r>
              <a:rPr lang="en-US" dirty="0">
                <a:latin typeface="Arial Black" panose="020B0A04020102020204" pitchFamily="34" charset="0"/>
              </a:rPr>
              <a:t>Literature Circles</a:t>
            </a:r>
          </a:p>
        </p:txBody>
      </p:sp>
      <p:sp>
        <p:nvSpPr>
          <p:cNvPr id="3" name="Content Placeholder 2"/>
          <p:cNvSpPr>
            <a:spLocks noGrp="1"/>
          </p:cNvSpPr>
          <p:nvPr>
            <p:ph idx="1"/>
          </p:nvPr>
        </p:nvSpPr>
        <p:spPr>
          <a:xfrm>
            <a:off x="1676400" y="1066800"/>
            <a:ext cx="8857724" cy="5562600"/>
          </a:xfrm>
        </p:spPr>
        <p:txBody>
          <a:bodyPr>
            <a:normAutofit fontScale="92500" lnSpcReduction="20000"/>
          </a:bodyPr>
          <a:lstStyle/>
          <a:p>
            <a:pPr marL="0" indent="0" algn="ctr">
              <a:buNone/>
            </a:pPr>
            <a:r>
              <a:rPr lang="en-US" sz="2800" u="sng" dirty="0">
                <a:latin typeface="Arial Black" panose="020B0A04020102020204" pitchFamily="34" charset="0"/>
              </a:rPr>
              <a:t>Circle Time</a:t>
            </a:r>
          </a:p>
          <a:p>
            <a:pPr marL="514350" indent="-514350">
              <a:buFont typeface="+mj-lt"/>
              <a:buAutoNum type="arabicPeriod"/>
            </a:pPr>
            <a:r>
              <a:rPr lang="en-US" sz="2800" dirty="0">
                <a:latin typeface="Arial Black" panose="020B0A04020102020204" pitchFamily="34" charset="0"/>
              </a:rPr>
              <a:t>Summarizer – Read summary, review key points, and discuss. Add as needed.</a:t>
            </a:r>
          </a:p>
          <a:p>
            <a:pPr marL="514350" indent="-514350">
              <a:buFont typeface="+mj-lt"/>
              <a:buAutoNum type="arabicPeriod"/>
            </a:pPr>
            <a:r>
              <a:rPr lang="en-US" sz="2800" dirty="0">
                <a:latin typeface="Arial Black" panose="020B0A04020102020204" pitchFamily="34" charset="0"/>
              </a:rPr>
              <a:t>Word Wizard – Introduce words and explain why you chose them. Group defines terms together.</a:t>
            </a:r>
          </a:p>
          <a:p>
            <a:pPr marL="514350" indent="-514350">
              <a:buFont typeface="+mj-lt"/>
              <a:buAutoNum type="arabicPeriod"/>
            </a:pPr>
            <a:r>
              <a:rPr lang="en-US" sz="2800" dirty="0">
                <a:latin typeface="Arial Black" panose="020B0A04020102020204" pitchFamily="34" charset="0"/>
              </a:rPr>
              <a:t>Discussion Director – Introduce ONE thoughtful question. Group discusses.</a:t>
            </a:r>
          </a:p>
          <a:p>
            <a:pPr marL="514350" indent="-514350">
              <a:buFont typeface="+mj-lt"/>
              <a:buAutoNum type="arabicPeriod"/>
            </a:pPr>
            <a:r>
              <a:rPr lang="en-US" sz="2800" dirty="0">
                <a:latin typeface="Arial Black" panose="020B0A04020102020204" pitchFamily="34" charset="0"/>
              </a:rPr>
              <a:t>Literary Luminary – Introduce ONE significant passage. Group discusses.</a:t>
            </a:r>
          </a:p>
          <a:p>
            <a:pPr marL="514350" indent="-514350">
              <a:buFont typeface="+mj-lt"/>
              <a:buAutoNum type="arabicPeriod"/>
            </a:pPr>
            <a:r>
              <a:rPr lang="en-US" sz="2800" dirty="0">
                <a:latin typeface="Arial Black" panose="020B0A04020102020204" pitchFamily="34" charset="0"/>
              </a:rPr>
              <a:t>Illustrator – Share illustration and explain elements. Group discusses.</a:t>
            </a:r>
          </a:p>
          <a:p>
            <a:pPr marL="514350" indent="-514350">
              <a:buFont typeface="+mj-lt"/>
              <a:buAutoNum type="arabicPeriod"/>
            </a:pPr>
            <a:r>
              <a:rPr lang="en-US" sz="2800" dirty="0">
                <a:latin typeface="Arial Black" panose="020B0A04020102020204" pitchFamily="34" charset="0"/>
              </a:rPr>
              <a:t>Connector – Share connections with the group. Group discusses.</a:t>
            </a:r>
          </a:p>
          <a:p>
            <a:pPr marL="514350" indent="-514350">
              <a:buFont typeface="+mj-lt"/>
              <a:buAutoNum type="arabicPeriod"/>
            </a:pPr>
            <a:r>
              <a:rPr lang="en-US" sz="2800" dirty="0">
                <a:latin typeface="Arial Black" panose="020B0A04020102020204" pitchFamily="34" charset="0"/>
              </a:rPr>
              <a:t>REPEAT 3/4/6 AS TIME ALLOWS.</a:t>
            </a:r>
          </a:p>
          <a:p>
            <a:pPr marL="514350" indent="-514350">
              <a:buFont typeface="+mj-lt"/>
              <a:buAutoNum type="arabicPeriod"/>
            </a:pPr>
            <a:endParaRPr lang="en-US" sz="2800" dirty="0">
              <a:latin typeface="Arial Black" panose="020B0A04020102020204" pitchFamily="34" charset="0"/>
            </a:endParaRPr>
          </a:p>
          <a:p>
            <a:pPr marL="514350" indent="-514350">
              <a:buFont typeface="+mj-lt"/>
              <a:buAutoNum type="arabicPeriod"/>
            </a:pPr>
            <a:endParaRPr lang="en-US" sz="2800" dirty="0">
              <a:latin typeface="Arial Black" panose="020B0A04020102020204" pitchFamily="34" charset="0"/>
            </a:endParaRPr>
          </a:p>
          <a:p>
            <a:pPr marL="514350" indent="-514350">
              <a:buFont typeface="+mj-lt"/>
              <a:buAutoNum type="arabicPeriod"/>
            </a:pPr>
            <a:endParaRPr lang="en-US" sz="2800" dirty="0">
              <a:latin typeface="Arial Black" panose="020B0A04020102020204" pitchFamily="34" charset="0"/>
            </a:endParaRPr>
          </a:p>
          <a:p>
            <a:pPr marL="514350" indent="-514350">
              <a:buFont typeface="+mj-lt"/>
              <a:buAutoNum type="arabicPeriod"/>
            </a:pPr>
            <a:endParaRPr lang="en-US" sz="2800" dirty="0">
              <a:latin typeface="Arial Black" panose="020B0A04020102020204" pitchFamily="34" charset="0"/>
            </a:endParaRPr>
          </a:p>
        </p:txBody>
      </p:sp>
    </p:spTree>
    <p:extLst>
      <p:ext uri="{BB962C8B-B14F-4D97-AF65-F5344CB8AC3E}">
        <p14:creationId xmlns:p14="http://schemas.microsoft.com/office/powerpoint/2010/main" val="3938108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1867"/>
            <a:ext cx="8229600" cy="868362"/>
          </a:xfrm>
        </p:spPr>
        <p:txBody>
          <a:bodyPr/>
          <a:lstStyle/>
          <a:p>
            <a:r>
              <a:rPr lang="en-US" dirty="0">
                <a:latin typeface="Arial Black" panose="020B0A04020102020204" pitchFamily="34" charset="0"/>
              </a:rPr>
              <a:t>Literature Circles</a:t>
            </a:r>
          </a:p>
        </p:txBody>
      </p:sp>
      <p:sp>
        <p:nvSpPr>
          <p:cNvPr id="3" name="Content Placeholder 2"/>
          <p:cNvSpPr>
            <a:spLocks noGrp="1"/>
          </p:cNvSpPr>
          <p:nvPr>
            <p:ph idx="1"/>
          </p:nvPr>
        </p:nvSpPr>
        <p:spPr>
          <a:xfrm>
            <a:off x="1676400" y="1066800"/>
            <a:ext cx="8857724" cy="5562600"/>
          </a:xfrm>
        </p:spPr>
        <p:txBody>
          <a:bodyPr>
            <a:normAutofit/>
          </a:bodyPr>
          <a:lstStyle/>
          <a:p>
            <a:pPr marL="0" indent="0" algn="ctr">
              <a:buNone/>
            </a:pPr>
            <a:r>
              <a:rPr lang="en-US" sz="2800" u="sng" dirty="0">
                <a:latin typeface="Arial Black" panose="020B0A04020102020204" pitchFamily="34" charset="0"/>
              </a:rPr>
              <a:t>Lit Circle FINAL Steps</a:t>
            </a:r>
          </a:p>
          <a:p>
            <a:r>
              <a:rPr lang="en-US" sz="2800" dirty="0">
                <a:latin typeface="Arial Black" panose="020B0A04020102020204" pitchFamily="34" charset="0"/>
              </a:rPr>
              <a:t>First, I will assign the reading for the week…</a:t>
            </a:r>
          </a:p>
          <a:p>
            <a:pPr marL="0" indent="0" algn="ctr">
              <a:buNone/>
            </a:pPr>
            <a:r>
              <a:rPr lang="en-US" sz="2800" dirty="0">
                <a:latin typeface="Arial Black" panose="020B0A04020102020204" pitchFamily="34" charset="0"/>
              </a:rPr>
              <a:t>For our next circle on </a:t>
            </a:r>
          </a:p>
          <a:p>
            <a:pPr marL="0" indent="0" algn="ctr">
              <a:buNone/>
            </a:pPr>
            <a:r>
              <a:rPr lang="en-US" sz="2800" dirty="0" smtClean="0">
                <a:latin typeface="Arial Black" panose="020B0A04020102020204" pitchFamily="34" charset="0"/>
              </a:rPr>
              <a:t>3/20/2020</a:t>
            </a:r>
            <a:endParaRPr lang="en-US" sz="2800" dirty="0">
              <a:latin typeface="Arial Black" panose="020B0A04020102020204" pitchFamily="34" charset="0"/>
            </a:endParaRPr>
          </a:p>
          <a:p>
            <a:pPr marL="0" indent="0" algn="ctr">
              <a:buNone/>
            </a:pPr>
            <a:endParaRPr lang="en-US" sz="2800" dirty="0">
              <a:latin typeface="Arial Black" panose="020B0A04020102020204" pitchFamily="34" charset="0"/>
            </a:endParaRPr>
          </a:p>
          <a:p>
            <a:pPr marL="0" indent="0" algn="ctr">
              <a:buNone/>
            </a:pPr>
            <a:r>
              <a:rPr lang="en-US" sz="2800" dirty="0">
                <a:latin typeface="Arial Black" panose="020B0A04020102020204" pitchFamily="34" charset="0"/>
              </a:rPr>
              <a:t>READ Chapters 15-22</a:t>
            </a:r>
          </a:p>
          <a:p>
            <a:pPr marL="0" indent="0" algn="ctr">
              <a:buNone/>
            </a:pPr>
            <a:r>
              <a:rPr lang="en-US" sz="2800" dirty="0">
                <a:latin typeface="Arial Black" panose="020B0A04020102020204" pitchFamily="34" charset="0"/>
              </a:rPr>
              <a:t>Pages 230-278</a:t>
            </a:r>
          </a:p>
          <a:p>
            <a:pPr marL="0" indent="0" algn="ctr">
              <a:buNone/>
            </a:pPr>
            <a:endParaRPr lang="en-US" sz="2800" u="sng" dirty="0" smtClean="0">
              <a:latin typeface="Arial Black" panose="020B0A04020102020204" pitchFamily="34" charset="0"/>
            </a:endParaRPr>
          </a:p>
          <a:p>
            <a:pPr marL="0" indent="0" algn="ctr">
              <a:buNone/>
            </a:pPr>
            <a:endParaRPr lang="en-US" sz="2800" u="sng" dirty="0">
              <a:latin typeface="Arial Black" panose="020B0A04020102020204" pitchFamily="34" charset="0"/>
            </a:endParaRPr>
          </a:p>
        </p:txBody>
      </p:sp>
    </p:spTree>
    <p:extLst>
      <p:ext uri="{BB962C8B-B14F-4D97-AF65-F5344CB8AC3E}">
        <p14:creationId xmlns:p14="http://schemas.microsoft.com/office/powerpoint/2010/main" val="39771543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1867"/>
            <a:ext cx="8229600" cy="868362"/>
          </a:xfrm>
        </p:spPr>
        <p:txBody>
          <a:bodyPr/>
          <a:lstStyle/>
          <a:p>
            <a:r>
              <a:rPr lang="en-US" dirty="0">
                <a:latin typeface="Arial Black" panose="020B0A04020102020204" pitchFamily="34" charset="0"/>
              </a:rPr>
              <a:t>Literature Circles</a:t>
            </a:r>
          </a:p>
        </p:txBody>
      </p:sp>
      <p:sp>
        <p:nvSpPr>
          <p:cNvPr id="3" name="Content Placeholder 2"/>
          <p:cNvSpPr>
            <a:spLocks noGrp="1"/>
          </p:cNvSpPr>
          <p:nvPr>
            <p:ph idx="1"/>
          </p:nvPr>
        </p:nvSpPr>
        <p:spPr>
          <a:xfrm>
            <a:off x="1676400" y="1066800"/>
            <a:ext cx="8857724" cy="5562600"/>
          </a:xfrm>
        </p:spPr>
        <p:txBody>
          <a:bodyPr>
            <a:normAutofit fontScale="92500" lnSpcReduction="20000"/>
          </a:bodyPr>
          <a:lstStyle/>
          <a:p>
            <a:pPr marL="0" indent="0" algn="ctr">
              <a:buNone/>
            </a:pPr>
            <a:r>
              <a:rPr lang="en-US" sz="2800" u="sng" dirty="0">
                <a:latin typeface="Arial Black" panose="020B0A04020102020204" pitchFamily="34" charset="0"/>
              </a:rPr>
              <a:t>Lit Circle FINAL Steps</a:t>
            </a:r>
          </a:p>
          <a:p>
            <a:r>
              <a:rPr lang="en-US" sz="2800" dirty="0">
                <a:latin typeface="Arial Black" panose="020B0A04020102020204" pitchFamily="34" charset="0"/>
              </a:rPr>
              <a:t>Now you must SWITCH assignments in your groups. </a:t>
            </a:r>
          </a:p>
          <a:p>
            <a:r>
              <a:rPr lang="en-US" sz="2800" dirty="0">
                <a:latin typeface="Arial Black" panose="020B0A04020102020204" pitchFamily="34" charset="0"/>
              </a:rPr>
              <a:t>Each group has a packet of worksheets.</a:t>
            </a:r>
          </a:p>
          <a:p>
            <a:r>
              <a:rPr lang="en-US" sz="2800" dirty="0">
                <a:latin typeface="Arial Black" panose="020B0A04020102020204" pitchFamily="34" charset="0"/>
              </a:rPr>
              <a:t>Each member will get an assignment THEY HAVE NOT HAD YET!</a:t>
            </a:r>
          </a:p>
          <a:p>
            <a:pPr marL="0" indent="0" algn="ctr">
              <a:buNone/>
            </a:pPr>
            <a:r>
              <a:rPr lang="en-US" sz="2800" dirty="0">
                <a:latin typeface="Arial Black" panose="020B0A04020102020204" pitchFamily="34" charset="0"/>
              </a:rPr>
              <a:t>YOUR </a:t>
            </a:r>
            <a:r>
              <a:rPr lang="en-US" sz="2800" u="sng" dirty="0">
                <a:latin typeface="Arial Black" panose="020B0A04020102020204" pitchFamily="34" charset="0"/>
              </a:rPr>
              <a:t>JOB</a:t>
            </a:r>
            <a:r>
              <a:rPr lang="en-US" sz="2800" dirty="0">
                <a:latin typeface="Arial Black" panose="020B0A04020102020204" pitchFamily="34" charset="0"/>
              </a:rPr>
              <a:t>…YOUR </a:t>
            </a:r>
            <a:r>
              <a:rPr lang="en-US" sz="2800" u="sng" dirty="0">
                <a:latin typeface="Arial Black" panose="020B0A04020102020204" pitchFamily="34" charset="0"/>
              </a:rPr>
              <a:t>HOMEWORK</a:t>
            </a:r>
          </a:p>
          <a:p>
            <a:pPr marL="0" indent="0" algn="ctr">
              <a:buNone/>
            </a:pPr>
            <a:r>
              <a:rPr lang="en-US" sz="2800" u="sng" dirty="0">
                <a:latin typeface="Arial Black" panose="020B0A04020102020204" pitchFamily="34" charset="0"/>
              </a:rPr>
              <a:t>FOR THE WEEK…</a:t>
            </a:r>
          </a:p>
          <a:p>
            <a:pPr marL="0" indent="0" algn="ctr">
              <a:buNone/>
            </a:pPr>
            <a:r>
              <a:rPr lang="en-US" sz="2800" dirty="0">
                <a:latin typeface="Arial Black" panose="020B0A04020102020204" pitchFamily="34" charset="0"/>
              </a:rPr>
              <a:t>IS TO HAVE </a:t>
            </a:r>
            <a:r>
              <a:rPr lang="en-US" sz="2800" u="sng" dirty="0">
                <a:latin typeface="Arial Black" panose="020B0A04020102020204" pitchFamily="34" charset="0"/>
              </a:rPr>
              <a:t>YOUR</a:t>
            </a:r>
            <a:r>
              <a:rPr lang="en-US" sz="2800" dirty="0">
                <a:latin typeface="Arial Black" panose="020B0A04020102020204" pitchFamily="34" charset="0"/>
              </a:rPr>
              <a:t> READING AND </a:t>
            </a:r>
            <a:r>
              <a:rPr lang="en-US" sz="2800" u="sng" dirty="0">
                <a:latin typeface="Arial Black" panose="020B0A04020102020204" pitchFamily="34" charset="0"/>
              </a:rPr>
              <a:t>YOUR</a:t>
            </a:r>
            <a:r>
              <a:rPr lang="en-US" sz="2800" dirty="0">
                <a:latin typeface="Arial Black" panose="020B0A04020102020204" pitchFamily="34" charset="0"/>
              </a:rPr>
              <a:t> WORKSHEET </a:t>
            </a:r>
          </a:p>
          <a:p>
            <a:pPr marL="0" indent="0" algn="ctr">
              <a:buNone/>
            </a:pPr>
            <a:r>
              <a:rPr lang="en-US" sz="4800" u="sng" dirty="0">
                <a:latin typeface="Arial Black" panose="020B0A04020102020204" pitchFamily="34" charset="0"/>
              </a:rPr>
              <a:t>DONE</a:t>
            </a:r>
          </a:p>
          <a:p>
            <a:pPr marL="0" indent="0" algn="ctr">
              <a:buNone/>
            </a:pPr>
            <a:r>
              <a:rPr lang="en-US" sz="2800" dirty="0">
                <a:latin typeface="Arial Black" panose="020B0A04020102020204" pitchFamily="34" charset="0"/>
              </a:rPr>
              <a:t>BY THE TIME YOU COME TO CLASS ON FRIDAY </a:t>
            </a:r>
            <a:r>
              <a:rPr lang="en-US" sz="2800" dirty="0" smtClean="0">
                <a:latin typeface="Arial Black" panose="020B0A04020102020204" pitchFamily="34" charset="0"/>
              </a:rPr>
              <a:t>3/20/2020</a:t>
            </a:r>
            <a:r>
              <a:rPr lang="en-US" sz="2800" dirty="0">
                <a:latin typeface="Arial Black" panose="020B0A04020102020204" pitchFamily="34" charset="0"/>
              </a:rPr>
              <a:t>!!!</a:t>
            </a:r>
          </a:p>
          <a:p>
            <a:pPr marL="0" indent="0" algn="ctr">
              <a:buNone/>
            </a:pPr>
            <a:endParaRPr lang="en-US" sz="2800" u="sng" dirty="0">
              <a:latin typeface="Arial Black" panose="020B0A04020102020204" pitchFamily="34" charset="0"/>
            </a:endParaRPr>
          </a:p>
          <a:p>
            <a:pPr marL="0" indent="0" algn="ctr">
              <a:buNone/>
            </a:pPr>
            <a:endParaRPr lang="en-US" sz="2800" u="sng" dirty="0">
              <a:latin typeface="Arial Black" panose="020B0A04020102020204" pitchFamily="34" charset="0"/>
            </a:endParaRPr>
          </a:p>
        </p:txBody>
      </p:sp>
      <p:sp>
        <p:nvSpPr>
          <p:cNvPr id="5" name="TextBox 4"/>
          <p:cNvSpPr txBox="1"/>
          <p:nvPr/>
        </p:nvSpPr>
        <p:spPr>
          <a:xfrm>
            <a:off x="9448800" y="487498"/>
            <a:ext cx="1085324" cy="276999"/>
          </a:xfrm>
          <a:prstGeom prst="rect">
            <a:avLst/>
          </a:prstGeom>
          <a:noFill/>
        </p:spPr>
        <p:txBody>
          <a:bodyPr wrap="square" rtlCol="0">
            <a:spAutoFit/>
          </a:bodyPr>
          <a:lstStyle/>
          <a:p>
            <a:r>
              <a:rPr lang="en-US" sz="1200" dirty="0" smtClean="0">
                <a:solidFill>
                  <a:prstClr val="black"/>
                </a:solidFill>
                <a:latin typeface="Arial Black" panose="020B0A04020102020204" pitchFamily="34" charset="0"/>
              </a:rPr>
              <a:t>3/13/2020</a:t>
            </a:r>
            <a:endParaRPr lang="en-US" sz="1200"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2274461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49225"/>
            <a:ext cx="10515600" cy="930275"/>
          </a:xfrm>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5" name="Content Placeholder 4"/>
          <p:cNvSpPr>
            <a:spLocks noGrp="1"/>
          </p:cNvSpPr>
          <p:nvPr>
            <p:ph idx="1"/>
          </p:nvPr>
        </p:nvSpPr>
        <p:spPr>
          <a:xfrm>
            <a:off x="304800" y="1079500"/>
            <a:ext cx="11595100" cy="5473700"/>
          </a:xfrm>
        </p:spPr>
        <p:txBody>
          <a:bodyPr>
            <a:normAutofit/>
          </a:bodyPr>
          <a:lstStyle/>
          <a:p>
            <a:pPr marL="0" indent="0" algn="ctr">
              <a:buNone/>
            </a:pPr>
            <a:r>
              <a:rPr lang="en-US" sz="3200" dirty="0" smtClean="0">
                <a:latin typeface="Arial Black" panose="020B0A04020102020204" pitchFamily="34" charset="0"/>
              </a:rPr>
              <a:t>Now write about the following:</a:t>
            </a:r>
          </a:p>
          <a:p>
            <a:pPr marL="0" indent="0" algn="ctr">
              <a:buNone/>
            </a:pPr>
            <a:endParaRPr lang="en-US" sz="3200" dirty="0">
              <a:latin typeface="Arial Black" panose="020B0A04020102020204" pitchFamily="34" charset="0"/>
            </a:endParaRPr>
          </a:p>
          <a:p>
            <a:pPr marL="0" indent="0" algn="ctr">
              <a:buNone/>
            </a:pPr>
            <a:r>
              <a:rPr lang="en-US" sz="3600" dirty="0" smtClean="0">
                <a:latin typeface="Arial Black" panose="020B0A04020102020204" pitchFamily="34" charset="0"/>
              </a:rPr>
              <a:t>Which one of the “Top 10 Facts” did you find the most surprising/interesting?</a:t>
            </a:r>
          </a:p>
          <a:p>
            <a:pPr marL="0" indent="0" algn="ctr">
              <a:buNone/>
            </a:pPr>
            <a:r>
              <a:rPr lang="en-US" sz="3600" dirty="0" smtClean="0">
                <a:latin typeface="Arial Black" panose="020B0A04020102020204" pitchFamily="34" charset="0"/>
              </a:rPr>
              <a:t>Why?</a:t>
            </a:r>
            <a:endParaRPr lang="en-US" sz="3600" dirty="0">
              <a:latin typeface="Arial Black" panose="020B0A04020102020204" pitchFamily="34" charset="0"/>
            </a:endParaRPr>
          </a:p>
        </p:txBody>
      </p:sp>
      <p:sp>
        <p:nvSpPr>
          <p:cNvPr id="6" name="TextBox 5"/>
          <p:cNvSpPr txBox="1"/>
          <p:nvPr/>
        </p:nvSpPr>
        <p:spPr>
          <a:xfrm>
            <a:off x="10210800" y="469900"/>
            <a:ext cx="1320800" cy="369332"/>
          </a:xfrm>
          <a:prstGeom prst="rect">
            <a:avLst/>
          </a:prstGeom>
          <a:noFill/>
        </p:spPr>
        <p:txBody>
          <a:bodyPr wrap="square" rtlCol="0">
            <a:spAutoFit/>
          </a:bodyPr>
          <a:lstStyle/>
          <a:p>
            <a:pPr algn="ctr"/>
            <a:r>
              <a:rPr lang="en-US" dirty="0" smtClean="0">
                <a:latin typeface="Arial Black" panose="020B0A04020102020204" pitchFamily="34" charset="0"/>
              </a:rPr>
              <a:t>3/2/2020</a:t>
            </a:r>
            <a:endParaRPr lang="en-US" dirty="0">
              <a:latin typeface="Arial Black" panose="020B0A04020102020204" pitchFamily="34" charset="0"/>
            </a:endParaRPr>
          </a:p>
        </p:txBody>
      </p:sp>
    </p:spTree>
    <p:extLst>
      <p:ext uri="{BB962C8B-B14F-4D97-AF65-F5344CB8AC3E}">
        <p14:creationId xmlns:p14="http://schemas.microsoft.com/office/powerpoint/2010/main" val="3640719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49225"/>
            <a:ext cx="10515600" cy="930275"/>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304800" y="1079500"/>
            <a:ext cx="11595100" cy="5473700"/>
          </a:xfrm>
        </p:spPr>
        <p:txBody>
          <a:bodyPr>
            <a:normAutofit/>
          </a:bodyPr>
          <a:lstStyle/>
          <a:p>
            <a:pPr marL="0" indent="0" algn="ctr">
              <a:buNone/>
            </a:pPr>
            <a:r>
              <a:rPr lang="en-US" sz="3200" dirty="0" smtClean="0">
                <a:latin typeface="Arial Black" panose="020B0A04020102020204" pitchFamily="34" charset="0"/>
              </a:rPr>
              <a:t>In your groups, discuss the following:</a:t>
            </a:r>
          </a:p>
          <a:p>
            <a:pPr marL="0" indent="0" algn="ctr">
              <a:buNone/>
            </a:pPr>
            <a:endParaRPr lang="en-US" sz="3200" dirty="0">
              <a:latin typeface="Arial Black" panose="020B0A04020102020204" pitchFamily="34" charset="0"/>
            </a:endParaRPr>
          </a:p>
          <a:p>
            <a:pPr marL="0" indent="0" algn="ctr">
              <a:buNone/>
            </a:pPr>
            <a:r>
              <a:rPr lang="en-US" sz="3600" dirty="0" smtClean="0">
                <a:latin typeface="Arial Black" panose="020B0A04020102020204" pitchFamily="34" charset="0"/>
              </a:rPr>
              <a:t>What </a:t>
            </a:r>
            <a:r>
              <a:rPr lang="en-US" sz="3600" dirty="0">
                <a:latin typeface="Arial Black" panose="020B0A04020102020204" pitchFamily="34" charset="0"/>
              </a:rPr>
              <a:t>are </a:t>
            </a:r>
            <a:r>
              <a:rPr lang="en-US" sz="3600" dirty="0" smtClean="0">
                <a:latin typeface="Arial Black" panose="020B0A04020102020204" pitchFamily="34" charset="0"/>
              </a:rPr>
              <a:t>two or three </a:t>
            </a:r>
            <a:r>
              <a:rPr lang="en-US" sz="3600" dirty="0">
                <a:latin typeface="Arial Black" panose="020B0A04020102020204" pitchFamily="34" charset="0"/>
              </a:rPr>
              <a:t>pieces of information you learned from </a:t>
            </a:r>
            <a:r>
              <a:rPr lang="en-US" sz="3600" dirty="0" smtClean="0">
                <a:latin typeface="Arial Black" panose="020B0A04020102020204" pitchFamily="34" charset="0"/>
              </a:rPr>
              <a:t>your, or someone else's, research yesterday? </a:t>
            </a:r>
          </a:p>
          <a:p>
            <a:pPr marL="0" indent="0" algn="ctr">
              <a:buNone/>
            </a:pPr>
            <a:r>
              <a:rPr lang="en-US" sz="3600" dirty="0" smtClean="0">
                <a:latin typeface="Arial Black" panose="020B0A04020102020204" pitchFamily="34" charset="0"/>
              </a:rPr>
              <a:t>How </a:t>
            </a:r>
            <a:r>
              <a:rPr lang="en-US" sz="3600" dirty="0">
                <a:latin typeface="Arial Black" panose="020B0A04020102020204" pitchFamily="34" charset="0"/>
              </a:rPr>
              <a:t>do you think this will help you as we read Romeo and Juliet?</a:t>
            </a:r>
          </a:p>
        </p:txBody>
      </p:sp>
      <p:sp>
        <p:nvSpPr>
          <p:cNvPr id="2" name="TextBox 1"/>
          <p:cNvSpPr txBox="1"/>
          <p:nvPr/>
        </p:nvSpPr>
        <p:spPr>
          <a:xfrm>
            <a:off x="10210800" y="469900"/>
            <a:ext cx="1320800" cy="369332"/>
          </a:xfrm>
          <a:prstGeom prst="rect">
            <a:avLst/>
          </a:prstGeom>
          <a:noFill/>
        </p:spPr>
        <p:txBody>
          <a:bodyPr wrap="square" rtlCol="0">
            <a:spAutoFit/>
          </a:bodyPr>
          <a:lstStyle/>
          <a:p>
            <a:pPr algn="ctr"/>
            <a:r>
              <a:rPr lang="en-US" dirty="0" smtClean="0">
                <a:latin typeface="Arial Black" panose="020B0A04020102020204" pitchFamily="34" charset="0"/>
              </a:rPr>
              <a:t>3/3/2020</a:t>
            </a:r>
            <a:endParaRPr lang="en-US" dirty="0">
              <a:latin typeface="Arial Black" panose="020B0A04020102020204" pitchFamily="34" charset="0"/>
            </a:endParaRPr>
          </a:p>
        </p:txBody>
      </p:sp>
    </p:spTree>
    <p:extLst>
      <p:ext uri="{BB962C8B-B14F-4D97-AF65-F5344CB8AC3E}">
        <p14:creationId xmlns:p14="http://schemas.microsoft.com/office/powerpoint/2010/main" val="173328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3924</TotalTime>
  <Words>3871</Words>
  <Application>Microsoft Office PowerPoint</Application>
  <PresentationFormat>Widescreen</PresentationFormat>
  <Paragraphs>525</Paragraphs>
  <Slides>73</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73</vt:i4>
      </vt:variant>
    </vt:vector>
  </HeadingPairs>
  <TitlesOfParts>
    <vt:vector size="80" baseType="lpstr">
      <vt:lpstr>Arial</vt:lpstr>
      <vt:lpstr>Arial Black</vt:lpstr>
      <vt:lpstr>Calibri</vt:lpstr>
      <vt:lpstr>Calibri Light</vt:lpstr>
      <vt:lpstr>Source Code Pro</vt:lpstr>
      <vt:lpstr>Office Theme</vt:lpstr>
      <vt:lpstr>1_Office Theme</vt:lpstr>
      <vt:lpstr>Start-Up - Discussion</vt:lpstr>
      <vt:lpstr>Start-Up - Writing</vt:lpstr>
      <vt:lpstr>Anticipation Guide</vt:lpstr>
      <vt:lpstr>Shakespeare Brief and Naughty</vt:lpstr>
      <vt:lpstr>Shakespeare Rapid Research</vt:lpstr>
      <vt:lpstr>Shakespeare Rapid Research</vt:lpstr>
      <vt:lpstr>Homework</vt:lpstr>
      <vt:lpstr>Exit Ticket - Writing</vt:lpstr>
      <vt:lpstr>Start-Up - Discussion</vt:lpstr>
      <vt:lpstr>Start-Up - Writing</vt:lpstr>
      <vt:lpstr>Exploring Elizabethan England</vt:lpstr>
      <vt:lpstr>Exploring Elizabethan England</vt:lpstr>
      <vt:lpstr>Exploring Elizabethan England</vt:lpstr>
      <vt:lpstr>Exploring Elizabethan England</vt:lpstr>
      <vt:lpstr>Exploring Elizabethan England</vt:lpstr>
      <vt:lpstr>The Language of Shakespeare</vt:lpstr>
      <vt:lpstr>Homework</vt:lpstr>
      <vt:lpstr>Exit Ticket - Writing</vt:lpstr>
      <vt:lpstr>Start-Up - Discussion</vt:lpstr>
      <vt:lpstr>Start-Up - Writing</vt:lpstr>
      <vt:lpstr>Learning the Language of Shakespeare</vt:lpstr>
      <vt:lpstr>Learning the Language of Shakespeare</vt:lpstr>
      <vt:lpstr>Homework</vt:lpstr>
      <vt:lpstr>Exit Ticket - Writing</vt:lpstr>
      <vt:lpstr>Start-Up - Discussion</vt:lpstr>
      <vt:lpstr>Start-Up - Writing</vt:lpstr>
      <vt:lpstr>Romeo and Juliet – Act 2 Scene 2</vt:lpstr>
      <vt:lpstr>Romeo and Juliet – Act 2 Scene 2</vt:lpstr>
      <vt:lpstr>Homework</vt:lpstr>
      <vt:lpstr>Exit Ticket - Writing</vt:lpstr>
      <vt:lpstr>Literature Circles</vt:lpstr>
      <vt:lpstr>Literature Circles</vt:lpstr>
      <vt:lpstr>Literature Circles</vt:lpstr>
      <vt:lpstr>Literature Circles</vt:lpstr>
      <vt:lpstr>Literature Circles</vt:lpstr>
      <vt:lpstr>Start-Up - Discussion</vt:lpstr>
      <vt:lpstr>Start-Up - Writing</vt:lpstr>
      <vt:lpstr>Romeo and Juliet - Prologue</vt:lpstr>
      <vt:lpstr>Romeo and Juliet - Prologue</vt:lpstr>
      <vt:lpstr>Homework</vt:lpstr>
      <vt:lpstr>Exit Ticket - Writing</vt:lpstr>
      <vt:lpstr>Start-Up - Discussion</vt:lpstr>
      <vt:lpstr>Start-Up - Writing</vt:lpstr>
      <vt:lpstr>4 corners Debate Prep</vt:lpstr>
      <vt:lpstr>4 corners Debate Prep</vt:lpstr>
      <vt:lpstr>Homework</vt:lpstr>
      <vt:lpstr>Exit Ticket - Writing</vt:lpstr>
      <vt:lpstr>Start-Up - Discussion</vt:lpstr>
      <vt:lpstr>Start-Up - Writing</vt:lpstr>
      <vt:lpstr>Reading – Prologue and A1s1</vt:lpstr>
      <vt:lpstr>Homework</vt:lpstr>
      <vt:lpstr>Exit Ticket - Writing</vt:lpstr>
      <vt:lpstr>Start-Up - Discussion</vt:lpstr>
      <vt:lpstr>Start-Up - Writing</vt:lpstr>
      <vt:lpstr>Reading – Prologue and A1s1</vt:lpstr>
      <vt:lpstr>Topic Sentences USING evidence</vt:lpstr>
      <vt:lpstr>Topic Sentences USING evidence</vt:lpstr>
      <vt:lpstr>Topic Sentences USING evidence</vt:lpstr>
      <vt:lpstr>Topic Sentences USING evidence</vt:lpstr>
      <vt:lpstr>Topic Sentences USING evidence</vt:lpstr>
      <vt:lpstr>Topic Sentences USING evidence</vt:lpstr>
      <vt:lpstr>Topic Sentences USING evidence</vt:lpstr>
      <vt:lpstr>Topic Sentences USING evidence</vt:lpstr>
      <vt:lpstr>Topic Sentences USING evidence</vt:lpstr>
      <vt:lpstr>Topic Sentences USING evidence</vt:lpstr>
      <vt:lpstr>Topic Sentences USING evidence</vt:lpstr>
      <vt:lpstr>Homework</vt:lpstr>
      <vt:lpstr>Exit Ticket - Writing</vt:lpstr>
      <vt:lpstr>Literature Circles</vt:lpstr>
      <vt:lpstr>Literature Circles</vt:lpstr>
      <vt:lpstr>Literature Circles</vt:lpstr>
      <vt:lpstr>Literature Circles</vt:lpstr>
      <vt:lpstr>Literature Circles</vt:lpstr>
    </vt:vector>
  </TitlesOfParts>
  <Company>Turlock Unified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Start-Up - Discussion</dc:title>
  <dc:creator>James McElroy</dc:creator>
  <cp:lastModifiedBy>James McElroy</cp:lastModifiedBy>
  <cp:revision>47</cp:revision>
  <dcterms:created xsi:type="dcterms:W3CDTF">2020-02-27T15:49:47Z</dcterms:created>
  <dcterms:modified xsi:type="dcterms:W3CDTF">2020-03-12T20:24:26Z</dcterms:modified>
</cp:coreProperties>
</file>