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0" r:id="rId8"/>
    <p:sldId id="261" r:id="rId9"/>
    <p:sldId id="263" r:id="rId10"/>
    <p:sldId id="262" r:id="rId11"/>
    <p:sldId id="264" r:id="rId12"/>
    <p:sldId id="265" r:id="rId13"/>
    <p:sldId id="268" r:id="rId14"/>
    <p:sldId id="269" r:id="rId15"/>
    <p:sldId id="270" r:id="rId16"/>
    <p:sldId id="271" r:id="rId17"/>
    <p:sldId id="274" r:id="rId18"/>
    <p:sldId id="275" r:id="rId19"/>
    <p:sldId id="276" r:id="rId20"/>
    <p:sldId id="277" r:id="rId21"/>
    <p:sldId id="273" r:id="rId22"/>
    <p:sldId id="278" r:id="rId23"/>
    <p:sldId id="279" r:id="rId24"/>
    <p:sldId id="280" r:id="rId25"/>
    <p:sldId id="281" r:id="rId26"/>
    <p:sldId id="272" r:id="rId27"/>
    <p:sldId id="282" r:id="rId28"/>
    <p:sldId id="283" r:id="rId29"/>
    <p:sldId id="285" r:id="rId30"/>
    <p:sldId id="301" r:id="rId31"/>
    <p:sldId id="300" r:id="rId32"/>
    <p:sldId id="284" r:id="rId33"/>
    <p:sldId id="286" r:id="rId34"/>
    <p:sldId id="289" r:id="rId35"/>
    <p:sldId id="290" r:id="rId36"/>
    <p:sldId id="291" r:id="rId37"/>
    <p:sldId id="292" r:id="rId38"/>
    <p:sldId id="302" r:id="rId39"/>
    <p:sldId id="293" r:id="rId40"/>
    <p:sldId id="294" r:id="rId41"/>
    <p:sldId id="299" r:id="rId42"/>
    <p:sldId id="296" r:id="rId43"/>
    <p:sldId id="297" r:id="rId44"/>
    <p:sldId id="298" r:id="rId45"/>
    <p:sldId id="295" r:id="rId46"/>
    <p:sldId id="303" r:id="rId47"/>
    <p:sldId id="306" r:id="rId48"/>
    <p:sldId id="307" r:id="rId49"/>
    <p:sldId id="308" r:id="rId50"/>
    <p:sldId id="309" r:id="rId51"/>
    <p:sldId id="310" r:id="rId52"/>
    <p:sldId id="311" r:id="rId53"/>
    <p:sldId id="312" r:id="rId54"/>
    <p:sldId id="313" r:id="rId55"/>
    <p:sldId id="315" r:id="rId56"/>
    <p:sldId id="316" r:id="rId57"/>
    <p:sldId id="314" r:id="rId58"/>
    <p:sldId id="317" r:id="rId59"/>
    <p:sldId id="318" r:id="rId60"/>
    <p:sldId id="319" r:id="rId61"/>
    <p:sldId id="320" r:id="rId62"/>
    <p:sldId id="321" r:id="rId63"/>
    <p:sldId id="322" r:id="rId64"/>
    <p:sldId id="323" r:id="rId65"/>
    <p:sldId id="379" r:id="rId66"/>
    <p:sldId id="325" r:id="rId67"/>
    <p:sldId id="326" r:id="rId68"/>
    <p:sldId id="327" r:id="rId69"/>
    <p:sldId id="328" r:id="rId70"/>
    <p:sldId id="380" r:id="rId71"/>
    <p:sldId id="330" r:id="rId72"/>
    <p:sldId id="331" r:id="rId73"/>
    <p:sldId id="332" r:id="rId74"/>
    <p:sldId id="333" r:id="rId75"/>
    <p:sldId id="336" r:id="rId76"/>
    <p:sldId id="337" r:id="rId77"/>
    <p:sldId id="338" r:id="rId78"/>
    <p:sldId id="334" r:id="rId79"/>
    <p:sldId id="335" r:id="rId80"/>
    <p:sldId id="339" r:id="rId81"/>
    <p:sldId id="340" r:id="rId82"/>
    <p:sldId id="341" r:id="rId83"/>
    <p:sldId id="343" r:id="rId84"/>
    <p:sldId id="344" r:id="rId85"/>
    <p:sldId id="345" r:id="rId86"/>
    <p:sldId id="346" r:id="rId87"/>
    <p:sldId id="347" r:id="rId88"/>
    <p:sldId id="377" r:id="rId89"/>
    <p:sldId id="376" r:id="rId90"/>
    <p:sldId id="378" r:id="rId91"/>
    <p:sldId id="350" r:id="rId92"/>
    <p:sldId id="351" r:id="rId93"/>
    <p:sldId id="352" r:id="rId94"/>
    <p:sldId id="354" r:id="rId95"/>
    <p:sldId id="355" r:id="rId96"/>
    <p:sldId id="348" r:id="rId97"/>
    <p:sldId id="349" r:id="rId98"/>
    <p:sldId id="356" r:id="rId99"/>
    <p:sldId id="362" r:id="rId100"/>
    <p:sldId id="357" r:id="rId101"/>
    <p:sldId id="373" r:id="rId102"/>
    <p:sldId id="358" r:id="rId103"/>
    <p:sldId id="359" r:id="rId104"/>
    <p:sldId id="360" r:id="rId105"/>
    <p:sldId id="361" r:id="rId106"/>
    <p:sldId id="363" r:id="rId107"/>
    <p:sldId id="364" r:id="rId108"/>
    <p:sldId id="365" r:id="rId109"/>
    <p:sldId id="366" r:id="rId110"/>
    <p:sldId id="367" r:id="rId111"/>
    <p:sldId id="368" r:id="rId112"/>
    <p:sldId id="369" r:id="rId113"/>
    <p:sldId id="370" r:id="rId114"/>
    <p:sldId id="374" r:id="rId115"/>
    <p:sldId id="375" r:id="rId116"/>
    <p:sldId id="371" r:id="rId117"/>
    <p:sldId id="372" r:id="rId118"/>
    <p:sldId id="381" r:id="rId119"/>
    <p:sldId id="382" r:id="rId120"/>
    <p:sldId id="385" r:id="rId121"/>
    <p:sldId id="386" r:id="rId122"/>
    <p:sldId id="383" r:id="rId123"/>
    <p:sldId id="384" r:id="rId124"/>
    <p:sldId id="387" r:id="rId125"/>
    <p:sldId id="388" r:id="rId126"/>
    <p:sldId id="389" r:id="rId127"/>
    <p:sldId id="390" r:id="rId128"/>
    <p:sldId id="391" r:id="rId129"/>
    <p:sldId id="392" r:id="rId130"/>
    <p:sldId id="393" r:id="rId131"/>
    <p:sldId id="394" r:id="rId132"/>
    <p:sldId id="397" r:id="rId133"/>
    <p:sldId id="398" r:id="rId134"/>
    <p:sldId id="401" r:id="rId135"/>
    <p:sldId id="399" r:id="rId136"/>
    <p:sldId id="400" r:id="rId137"/>
    <p:sldId id="395" r:id="rId138"/>
    <p:sldId id="396" r:id="rId139"/>
    <p:sldId id="402" r:id="rId140"/>
    <p:sldId id="403" r:id="rId141"/>
    <p:sldId id="407" r:id="rId142"/>
    <p:sldId id="408" r:id="rId143"/>
    <p:sldId id="406" r:id="rId144"/>
    <p:sldId id="404" r:id="rId145"/>
    <p:sldId id="405" r:id="rId1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BA18D-463C-42A6-9912-FD8427ECDC97}"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418961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BA18D-463C-42A6-9912-FD8427ECDC97}"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18757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BA18D-463C-42A6-9912-FD8427ECDC97}"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35310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BA18D-463C-42A6-9912-FD8427ECDC97}"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32268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BA18D-463C-42A6-9912-FD8427ECDC97}"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268224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BA18D-463C-42A6-9912-FD8427ECDC97}"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155149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BA18D-463C-42A6-9912-FD8427ECDC97}"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133676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BA18D-463C-42A6-9912-FD8427ECDC97}"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9877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BA18D-463C-42A6-9912-FD8427ECDC97}"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9722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BA18D-463C-42A6-9912-FD8427ECDC97}"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371488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BA18D-463C-42A6-9912-FD8427ECDC97}"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B0F90-1E25-4159-A479-29616EE7EFE6}" type="slidenum">
              <a:rPr lang="en-US" smtClean="0"/>
              <a:t>‹#›</a:t>
            </a:fld>
            <a:endParaRPr lang="en-US"/>
          </a:p>
        </p:txBody>
      </p:sp>
    </p:spTree>
    <p:extLst>
      <p:ext uri="{BB962C8B-B14F-4D97-AF65-F5344CB8AC3E}">
        <p14:creationId xmlns:p14="http://schemas.microsoft.com/office/powerpoint/2010/main" val="43728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BA18D-463C-42A6-9912-FD8427ECDC97}"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B0F90-1E25-4159-A479-29616EE7EFE6}" type="slidenum">
              <a:rPr lang="en-US" smtClean="0"/>
              <a:t>‹#›</a:t>
            </a:fld>
            <a:endParaRPr lang="en-US"/>
          </a:p>
        </p:txBody>
      </p:sp>
    </p:spTree>
    <p:extLst>
      <p:ext uri="{BB962C8B-B14F-4D97-AF65-F5344CB8AC3E}">
        <p14:creationId xmlns:p14="http://schemas.microsoft.com/office/powerpoint/2010/main" val="314346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www.youtube.com/watch?v=jYWKoMFjnbs"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are some things you think of when you hear the word CULTURE?</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How would you describe your </a:t>
            </a:r>
          </a:p>
          <a:p>
            <a:pPr marL="0" indent="0" algn="ctr">
              <a:buNone/>
            </a:pPr>
            <a:r>
              <a:rPr lang="en-US" sz="4000" dirty="0" smtClean="0">
                <a:latin typeface="Arial Black" panose="020B0A04020102020204" pitchFamily="34" charset="0"/>
              </a:rPr>
              <a:t>CULTURAL IDENTITY?</a:t>
            </a:r>
          </a:p>
          <a:p>
            <a:pPr marL="0" indent="0" algn="ctr">
              <a:buNone/>
            </a:pPr>
            <a:endParaRPr lang="en-US" sz="40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8/27/18</a:t>
            </a:r>
            <a:endParaRPr lang="en-US" sz="2000" dirty="0">
              <a:latin typeface="Arial Black" panose="020B0A04020102020204" pitchFamily="34" charset="0"/>
            </a:endParaRPr>
          </a:p>
        </p:txBody>
      </p:sp>
    </p:spTree>
    <p:extLst>
      <p:ext uri="{BB962C8B-B14F-4D97-AF65-F5344CB8AC3E}">
        <p14:creationId xmlns:p14="http://schemas.microsoft.com/office/powerpoint/2010/main" val="23359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Literary Terms</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4"/>
            <a:ext cx="10515600" cy="5889625"/>
          </a:xfrm>
        </p:spPr>
        <p:txBody>
          <a:bodyPr>
            <a:normAutofit fontScale="92500"/>
          </a:bodyPr>
          <a:lstStyle/>
          <a:p>
            <a:r>
              <a:rPr lang="en-US" sz="3200" dirty="0" smtClean="0">
                <a:latin typeface="Arial Black" panose="020B0A04020102020204" pitchFamily="34" charset="0"/>
              </a:rPr>
              <a:t>Voice</a:t>
            </a:r>
          </a:p>
          <a:p>
            <a:pPr lvl="1"/>
            <a:r>
              <a:rPr lang="en-US" dirty="0" smtClean="0">
                <a:latin typeface="Arial Black" panose="020B0A04020102020204" pitchFamily="34" charset="0"/>
              </a:rPr>
              <a:t>a writer’s (or speaker’s) distinctive use of language to</a:t>
            </a:r>
          </a:p>
          <a:p>
            <a:pPr marL="457200" lvl="1" indent="0">
              <a:buNone/>
            </a:pPr>
            <a:r>
              <a:rPr lang="en-US" dirty="0" smtClean="0">
                <a:latin typeface="Arial Black" panose="020B0A04020102020204" pitchFamily="34" charset="0"/>
              </a:rPr>
              <a:t>express ideas as well as his or her persona </a:t>
            </a:r>
          </a:p>
          <a:p>
            <a:r>
              <a:rPr lang="en-US" sz="3200" dirty="0" smtClean="0">
                <a:latin typeface="Arial Black" panose="020B0A04020102020204" pitchFamily="34" charset="0"/>
              </a:rPr>
              <a:t>Syntax</a:t>
            </a:r>
          </a:p>
          <a:p>
            <a:pPr lvl="1"/>
            <a:r>
              <a:rPr lang="en-US" dirty="0" smtClean="0">
                <a:latin typeface="Arial Black" panose="020B0A04020102020204" pitchFamily="34" charset="0"/>
              </a:rPr>
              <a:t>the arrangement of words and the order of</a:t>
            </a:r>
          </a:p>
          <a:p>
            <a:pPr marL="457200" lvl="1" indent="0">
              <a:buNone/>
            </a:pPr>
            <a:r>
              <a:rPr lang="en-US" dirty="0" smtClean="0">
                <a:latin typeface="Arial Black" panose="020B0A04020102020204" pitchFamily="34" charset="0"/>
              </a:rPr>
              <a:t>grammatical elements in a sentence; the way in which words</a:t>
            </a:r>
          </a:p>
          <a:p>
            <a:pPr marL="457200" lvl="1" indent="0">
              <a:buNone/>
            </a:pPr>
            <a:r>
              <a:rPr lang="en-US" dirty="0" smtClean="0">
                <a:latin typeface="Arial Black" panose="020B0A04020102020204" pitchFamily="34" charset="0"/>
              </a:rPr>
              <a:t>are put together to make meaningful elements, such as</a:t>
            </a:r>
          </a:p>
          <a:p>
            <a:pPr marL="457200" lvl="1" indent="0">
              <a:buNone/>
            </a:pPr>
            <a:r>
              <a:rPr lang="en-US" dirty="0" smtClean="0">
                <a:latin typeface="Arial Black" panose="020B0A04020102020204" pitchFamily="34" charset="0"/>
              </a:rPr>
              <a:t>phrases, clauses, and sentences</a:t>
            </a:r>
          </a:p>
          <a:p>
            <a:r>
              <a:rPr lang="en-US" sz="3200" dirty="0" smtClean="0">
                <a:latin typeface="Arial Black" panose="020B0A04020102020204" pitchFamily="34" charset="0"/>
              </a:rPr>
              <a:t>Conflict</a:t>
            </a:r>
          </a:p>
          <a:p>
            <a:pPr lvl="1"/>
            <a:r>
              <a:rPr lang="en-US" dirty="0" smtClean="0">
                <a:latin typeface="Arial Black" panose="020B0A04020102020204" pitchFamily="34" charset="0"/>
              </a:rPr>
              <a:t> a struggle or problem in a story. </a:t>
            </a:r>
          </a:p>
          <a:p>
            <a:pPr lvl="2"/>
            <a:r>
              <a:rPr lang="en-US" dirty="0" smtClean="0">
                <a:latin typeface="Arial Black" panose="020B0A04020102020204" pitchFamily="34" charset="0"/>
              </a:rPr>
              <a:t>An internal conflict occurs when a character struggles between opposing needs or desires or emotions within his or her own mind. </a:t>
            </a:r>
          </a:p>
          <a:p>
            <a:pPr lvl="2"/>
            <a:r>
              <a:rPr lang="en-US" dirty="0" smtClean="0">
                <a:latin typeface="Arial Black" panose="020B0A04020102020204" pitchFamily="34" charset="0"/>
              </a:rPr>
              <a:t>An external conflict occurs when a character struggles against an outside force. This force may be another character, a societal expectation, or something in the physical world. </a:t>
            </a:r>
          </a:p>
        </p:txBody>
      </p:sp>
    </p:spTree>
    <p:extLst>
      <p:ext uri="{BB962C8B-B14F-4D97-AF65-F5344CB8AC3E}">
        <p14:creationId xmlns:p14="http://schemas.microsoft.com/office/powerpoint/2010/main" val="265862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do you </a:t>
            </a:r>
            <a:r>
              <a:rPr lang="en-US" sz="4000" dirty="0" smtClean="0">
                <a:latin typeface="Arial Black" panose="020B0A04020102020204" pitchFamily="34" charset="0"/>
              </a:rPr>
              <a:t>notice in </a:t>
            </a:r>
            <a:r>
              <a:rPr lang="en-US" sz="4000" dirty="0">
                <a:latin typeface="Arial Black" panose="020B0A04020102020204" pitchFamily="34" charset="0"/>
              </a:rPr>
              <a:t>this picture?</a:t>
            </a:r>
          </a:p>
          <a:p>
            <a:pPr marL="0" indent="0" algn="ctr">
              <a:buNone/>
            </a:pPr>
            <a:r>
              <a:rPr lang="en-US" sz="4000" dirty="0">
                <a:latin typeface="Arial Black" panose="020B0A04020102020204" pitchFamily="34" charset="0"/>
              </a:rPr>
              <a:t>What stands out?</a:t>
            </a:r>
          </a:p>
          <a:p>
            <a:pPr marL="0" indent="0" algn="ctr">
              <a:buNone/>
            </a:pPr>
            <a:r>
              <a:rPr lang="en-US" sz="4000" dirty="0">
                <a:latin typeface="Arial Black" panose="020B0A04020102020204" pitchFamily="34" charset="0"/>
              </a:rPr>
              <a:t>How is this </a:t>
            </a:r>
            <a:r>
              <a:rPr lang="en-US" sz="4000" dirty="0" smtClean="0">
                <a:latin typeface="Arial Black" panose="020B0A04020102020204" pitchFamily="34" charset="0"/>
              </a:rPr>
              <a:t>painting a </a:t>
            </a:r>
            <a:r>
              <a:rPr lang="en-US" sz="4000" dirty="0">
                <a:latin typeface="Arial Black" panose="020B0A04020102020204" pitchFamily="34" charset="0"/>
              </a:rPr>
              <a:t>representation </a:t>
            </a:r>
            <a:r>
              <a:rPr lang="en-US" sz="4000" dirty="0" smtClean="0">
                <a:latin typeface="Arial Black" panose="020B0A04020102020204" pitchFamily="34" charset="0"/>
              </a:rPr>
              <a:t>of the </a:t>
            </a:r>
            <a:r>
              <a:rPr lang="en-US" sz="4000" dirty="0">
                <a:latin typeface="Arial Black" panose="020B0A04020102020204" pitchFamily="34" charset="0"/>
              </a:rPr>
              <a:t>artist </a:t>
            </a:r>
            <a:r>
              <a:rPr lang="en-US" sz="4000" dirty="0" smtClean="0">
                <a:latin typeface="Arial Black" panose="020B0A04020102020204" pitchFamily="34" charset="0"/>
              </a:rPr>
              <a:t>being “</a:t>
            </a:r>
            <a:r>
              <a:rPr lang="en-US" sz="4000" dirty="0">
                <a:latin typeface="Arial Black" panose="020B0A04020102020204" pitchFamily="34" charset="0"/>
              </a:rPr>
              <a:t>torn” between </a:t>
            </a:r>
          </a:p>
          <a:p>
            <a:pPr marL="0" indent="0" algn="ctr">
              <a:buNone/>
            </a:pPr>
            <a:r>
              <a:rPr lang="en-US" sz="4000" dirty="0">
                <a:latin typeface="Arial Black" panose="020B0A04020102020204" pitchFamily="34" charset="0"/>
              </a:rPr>
              <a:t>cultures?</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9/13/18</a:t>
            </a:r>
            <a:endParaRPr lang="en-US" sz="2000" dirty="0">
              <a:latin typeface="Arial Black" panose="020B0A04020102020204" pitchFamily="34" charset="0"/>
            </a:endParaRPr>
          </a:p>
        </p:txBody>
      </p:sp>
    </p:spTree>
    <p:extLst>
      <p:ext uri="{BB962C8B-B14F-4D97-AF65-F5344CB8AC3E}">
        <p14:creationId xmlns:p14="http://schemas.microsoft.com/office/powerpoint/2010/main" val="38827006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Frida Kahlo</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We will be reading a selection from a biography of Frida Kahlo today.</a:t>
            </a:r>
          </a:p>
          <a:p>
            <a:pPr marL="0" indent="0" algn="ctr">
              <a:buNone/>
            </a:pPr>
            <a:r>
              <a:rPr lang="en-US" dirty="0" smtClean="0">
                <a:latin typeface="Arial Black" panose="020B0A04020102020204" pitchFamily="34" charset="0"/>
              </a:rPr>
              <a:t>Be fore we do, let’s watch a short video about her life and her art…</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hlinkClick r:id="rId2"/>
              </a:rPr>
              <a:t>The Life and Times of Frida Kahlo | PBS America</a:t>
            </a: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5277205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fontScale="90000"/>
          </a:bodyPr>
          <a:lstStyle/>
          <a:p>
            <a:pPr algn="ctr"/>
            <a:r>
              <a:rPr lang="en-US" dirty="0" smtClean="0">
                <a:latin typeface="Arial Black" panose="020B0A04020102020204" pitchFamily="34" charset="0"/>
              </a:rPr>
              <a:t>“From Frida, a Biography of Frida Kahlo”</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be reading an excerpt from a biography of Frida Kahlo by Hayden Herrera</a:t>
            </a:r>
          </a:p>
          <a:p>
            <a:r>
              <a:rPr lang="en-US" sz="3200" dirty="0" smtClean="0">
                <a:latin typeface="Arial Black" panose="020B0A04020102020204" pitchFamily="34" charset="0"/>
              </a:rPr>
              <a:t>You </a:t>
            </a:r>
            <a:r>
              <a:rPr lang="en-US" sz="3200" dirty="0">
                <a:latin typeface="Arial Black" panose="020B0A04020102020204" pitchFamily="34" charset="0"/>
              </a:rPr>
              <a:t>will be reading this as a </a:t>
            </a:r>
            <a:r>
              <a:rPr lang="en-US" sz="3200" dirty="0" smtClean="0">
                <a:latin typeface="Arial Black" panose="020B0A04020102020204" pitchFamily="34" charset="0"/>
              </a:rPr>
              <a:t>SMALL GROUP READ.</a:t>
            </a:r>
            <a:endParaRPr lang="en-US" sz="3200" dirty="0">
              <a:latin typeface="Arial Black" panose="020B0A04020102020204" pitchFamily="34" charset="0"/>
            </a:endParaRPr>
          </a:p>
          <a:p>
            <a:r>
              <a:rPr lang="en-US" sz="3200" dirty="0">
                <a:latin typeface="Arial Black" panose="020B0A04020102020204" pitchFamily="34" charset="0"/>
              </a:rPr>
              <a:t>As you read a brief introductory excerpt from Hayden Herrera’s biography, </a:t>
            </a:r>
            <a:r>
              <a:rPr lang="en-US" sz="3200" dirty="0" smtClean="0">
                <a:latin typeface="Arial Black" panose="020B0A04020102020204" pitchFamily="34" charset="0"/>
              </a:rPr>
              <a:t>“Frida</a:t>
            </a:r>
            <a:r>
              <a:rPr lang="en-US" sz="3200" dirty="0">
                <a:latin typeface="Arial Black" panose="020B0A04020102020204" pitchFamily="34" charset="0"/>
              </a:rPr>
              <a:t>, a Biography of Frida Kahlo</a:t>
            </a:r>
            <a:r>
              <a:rPr lang="en-US" sz="3200" dirty="0" smtClean="0">
                <a:latin typeface="Arial Black" panose="020B0A04020102020204" pitchFamily="34" charset="0"/>
              </a:rPr>
              <a:t>,” highlight or underline the </a:t>
            </a:r>
            <a:r>
              <a:rPr lang="en-US" sz="3200" dirty="0">
                <a:latin typeface="Arial Black" panose="020B0A04020102020204" pitchFamily="34" charset="0"/>
              </a:rPr>
              <a:t>details emphasized that help you understand Kahlo’s life, art, and cultural identity.</a:t>
            </a:r>
          </a:p>
          <a:p>
            <a:r>
              <a:rPr lang="en-US" sz="3200" dirty="0" smtClean="0">
                <a:latin typeface="Arial Black" panose="020B0A04020102020204" pitchFamily="34" charset="0"/>
              </a:rPr>
              <a:t>Circle </a:t>
            </a:r>
            <a:r>
              <a:rPr lang="en-US" sz="3200" dirty="0">
                <a:latin typeface="Arial Black" panose="020B0A04020102020204" pitchFamily="34" charset="0"/>
              </a:rPr>
              <a:t>unknown words and phrases. Try to determine the meaning of the words by using context clues, word parts, or a dictionary.</a:t>
            </a:r>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19217318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fontScale="90000"/>
          </a:bodyPr>
          <a:lstStyle/>
          <a:p>
            <a:pPr algn="ctr"/>
            <a:r>
              <a:rPr lang="en-US" dirty="0">
                <a:latin typeface="Arial Black" panose="020B0A04020102020204" pitchFamily="34" charset="0"/>
              </a:rPr>
              <a:t>“From Frida, a Biography of Frida Kahlo”</a:t>
            </a:r>
          </a:p>
        </p:txBody>
      </p:sp>
      <p:sp>
        <p:nvSpPr>
          <p:cNvPr id="3" name="Content Placeholder 2"/>
          <p:cNvSpPr>
            <a:spLocks noGrp="1"/>
          </p:cNvSpPr>
          <p:nvPr>
            <p:ph idx="1"/>
          </p:nvPr>
        </p:nvSpPr>
        <p:spPr>
          <a:xfrm>
            <a:off x="838200" y="1270000"/>
            <a:ext cx="10515600" cy="5346700"/>
          </a:xfrm>
        </p:spPr>
        <p:txBody>
          <a:bodyPr>
            <a:normAutofit/>
          </a:bodyPr>
          <a:lstStyle/>
          <a:p>
            <a:r>
              <a:rPr lang="en-US" sz="4000" dirty="0" smtClean="0">
                <a:latin typeface="Arial Black" panose="020B0A04020102020204" pitchFamily="34" charset="0"/>
              </a:rPr>
              <a:t>In Google Classroom, there is an assignment titled, “Questions – “Frida.”</a:t>
            </a:r>
          </a:p>
          <a:p>
            <a:r>
              <a:rPr lang="en-US" sz="4000" dirty="0" smtClean="0">
                <a:latin typeface="Arial Black" panose="020B0A04020102020204" pitchFamily="34" charset="0"/>
              </a:rPr>
              <a:t>You should be able to answer all 6 questions 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34139936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Complete questions in</a:t>
            </a:r>
          </a:p>
          <a:p>
            <a:pPr marL="0" indent="0" algn="ctr">
              <a:buNone/>
            </a:pPr>
            <a:r>
              <a:rPr lang="en-US" sz="4000" dirty="0" smtClean="0">
                <a:latin typeface="Arial Black" panose="020B0A04020102020204" pitchFamily="34" charset="0"/>
              </a:rPr>
              <a:t>“Questions for ‘Frida’ ”</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QUESTIONS ARE</a:t>
            </a:r>
          </a:p>
          <a:p>
            <a:pPr marL="0" indent="0" algn="ctr">
              <a:buNone/>
            </a:pPr>
            <a:r>
              <a:rPr lang="en-US" sz="4000" dirty="0" smtClean="0">
                <a:latin typeface="Arial Black" panose="020B0A04020102020204" pitchFamily="34" charset="0"/>
              </a:rPr>
              <a:t>DUE SUBMITTED BY TOMORROW WHEN YOU COME TO CLASS!</a:t>
            </a:r>
            <a:endParaRPr lang="en-US" sz="4000" dirty="0">
              <a:latin typeface="Arial Black" panose="020B0A04020102020204" pitchFamily="34" charset="0"/>
            </a:endParaRPr>
          </a:p>
        </p:txBody>
      </p:sp>
    </p:spTree>
    <p:extLst>
      <p:ext uri="{BB962C8B-B14F-4D97-AF65-F5344CB8AC3E}">
        <p14:creationId xmlns:p14="http://schemas.microsoft.com/office/powerpoint/2010/main" val="922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dirty="0" smtClean="0">
                <a:latin typeface="Arial Black" panose="020B0A04020102020204" pitchFamily="34" charset="0"/>
              </a:rPr>
              <a:t>What were some things that made Frida Kahlo unique?</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How was she an example of the idea that we can each choose what we keep as part of our personal cultural identity?</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9/13/18</a:t>
            </a:r>
            <a:endParaRPr lang="en-US" sz="2000" dirty="0">
              <a:latin typeface="Arial Black" panose="020B0A04020102020204" pitchFamily="34" charset="0"/>
            </a:endParaRPr>
          </a:p>
        </p:txBody>
      </p:sp>
    </p:spTree>
    <p:extLst>
      <p:ext uri="{BB962C8B-B14F-4D97-AF65-F5344CB8AC3E}">
        <p14:creationId xmlns:p14="http://schemas.microsoft.com/office/powerpoint/2010/main" val="3388165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3200" dirty="0" smtClean="0">
                <a:latin typeface="Arial Black" panose="020B0A04020102020204" pitchFamily="34" charset="0"/>
              </a:rPr>
              <a:t>Have you ever been somewhere where you felt like you didn’t fit in or belong?</a:t>
            </a:r>
          </a:p>
          <a:p>
            <a:pPr marL="0" indent="0" algn="ctr">
              <a:buNone/>
            </a:pPr>
            <a:r>
              <a:rPr lang="en-US" sz="3200" dirty="0" smtClean="0">
                <a:latin typeface="Arial Black" panose="020B0A04020102020204" pitchFamily="34" charset="0"/>
              </a:rPr>
              <a:t>If so, how did that make you feel?</a:t>
            </a:r>
          </a:p>
          <a:p>
            <a:pPr marL="0" indent="0" algn="ctr">
              <a:buNone/>
            </a:pPr>
            <a:r>
              <a:rPr lang="en-US" sz="3200" dirty="0" smtClean="0">
                <a:latin typeface="Arial Black" panose="020B0A04020102020204" pitchFamily="34" charset="0"/>
              </a:rPr>
              <a:t>If not, imagine how you would feel in that situation?</a:t>
            </a:r>
          </a:p>
          <a:p>
            <a:pPr marL="0" indent="0" algn="ctr">
              <a:buNone/>
            </a:pPr>
            <a:r>
              <a:rPr lang="en-US" sz="3200" dirty="0" smtClean="0">
                <a:latin typeface="Arial Black" panose="020B0A04020102020204" pitchFamily="34" charset="0"/>
              </a:rPr>
              <a:t>What do you think causes us to feel that way?</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9/14/18</a:t>
            </a:r>
            <a:endParaRPr lang="en-US" sz="2000" dirty="0">
              <a:latin typeface="Arial Black" panose="020B0A04020102020204" pitchFamily="34" charset="0"/>
            </a:endParaRPr>
          </a:p>
        </p:txBody>
      </p:sp>
    </p:spTree>
    <p:extLst>
      <p:ext uri="{BB962C8B-B14F-4D97-AF65-F5344CB8AC3E}">
        <p14:creationId xmlns:p14="http://schemas.microsoft.com/office/powerpoint/2010/main" val="17692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lnSpcReduction="1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Have you ever been somewhere where you felt like you didn’t fit in or belong?</a:t>
            </a:r>
          </a:p>
          <a:p>
            <a:pPr marL="0" indent="0" algn="ctr">
              <a:buNone/>
            </a:pPr>
            <a:r>
              <a:rPr lang="en-US" sz="4000" dirty="0">
                <a:latin typeface="Arial Black" panose="020B0A04020102020204" pitchFamily="34" charset="0"/>
              </a:rPr>
              <a:t>If so, how did that make you feel?</a:t>
            </a:r>
          </a:p>
          <a:p>
            <a:pPr marL="0" indent="0" algn="ctr">
              <a:buNone/>
            </a:pPr>
            <a:r>
              <a:rPr lang="en-US" sz="4000" dirty="0">
                <a:latin typeface="Arial Black" panose="020B0A04020102020204" pitchFamily="34" charset="0"/>
              </a:rPr>
              <a:t>If not, imagine how you would feel in that situation?</a:t>
            </a:r>
          </a:p>
          <a:p>
            <a:pPr marL="0" indent="0" algn="ctr">
              <a:buNone/>
            </a:pPr>
            <a:r>
              <a:rPr lang="en-US" sz="4000" dirty="0">
                <a:latin typeface="Arial Black" panose="020B0A04020102020204" pitchFamily="34" charset="0"/>
              </a:rPr>
              <a:t>What do you think causes us to feel that way?</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9/14/18</a:t>
            </a:r>
            <a:endParaRPr lang="en-US" sz="2000" dirty="0">
              <a:latin typeface="Arial Black" panose="020B0A04020102020204" pitchFamily="34" charset="0"/>
            </a:endParaRPr>
          </a:p>
        </p:txBody>
      </p:sp>
    </p:spTree>
    <p:extLst>
      <p:ext uri="{BB962C8B-B14F-4D97-AF65-F5344CB8AC3E}">
        <p14:creationId xmlns:p14="http://schemas.microsoft.com/office/powerpoint/2010/main" val="37497352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a:bodyPr>
          <a:lstStyle/>
          <a:p>
            <a:pPr algn="ctr"/>
            <a:r>
              <a:rPr lang="en-US" dirty="0" smtClean="0">
                <a:latin typeface="Arial Black" panose="020B0A04020102020204" pitchFamily="34" charset="0"/>
              </a:rPr>
              <a:t>“Legal Alien”</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fontScale="85000" lnSpcReduction="20000"/>
          </a:bodyPr>
          <a:lstStyle/>
          <a:p>
            <a:r>
              <a:rPr lang="en-US" sz="3200" dirty="0" smtClean="0">
                <a:latin typeface="Arial Black" panose="020B0A04020102020204" pitchFamily="34" charset="0"/>
              </a:rPr>
              <a:t>Today we will be reading a poem titled “Legal Alien,” by Pat Mora.</a:t>
            </a:r>
          </a:p>
          <a:p>
            <a:r>
              <a:rPr lang="en-US" sz="3200" dirty="0">
                <a:latin typeface="Arial Black" panose="020B0A04020102020204" pitchFamily="34" charset="0"/>
              </a:rPr>
              <a:t>Pat Mora is a poet, writer, and social activist whose works explore issues of heritage and social inequality</a:t>
            </a:r>
            <a:r>
              <a:rPr lang="en-US" sz="3200" dirty="0" smtClean="0">
                <a:latin typeface="Arial Black" panose="020B0A04020102020204" pitchFamily="34" charset="0"/>
              </a:rPr>
              <a:t>.</a:t>
            </a:r>
          </a:p>
          <a:p>
            <a:r>
              <a:rPr lang="en-US" sz="3200" b="1" dirty="0">
                <a:latin typeface="Arial Black" panose="020B0A04020102020204" pitchFamily="34" charset="0"/>
              </a:rPr>
              <a:t>You have learned that voice is the distinctive use of a writer’s language, achieved in part through diction and syntax, to convey persona or personality. </a:t>
            </a:r>
            <a:endParaRPr lang="en-US" sz="3200" b="1" dirty="0" smtClean="0">
              <a:latin typeface="Arial Black" panose="020B0A04020102020204" pitchFamily="34" charset="0"/>
            </a:endParaRPr>
          </a:p>
          <a:p>
            <a:r>
              <a:rPr lang="en-US" sz="3200" b="1" dirty="0" smtClean="0">
                <a:latin typeface="Arial Black" panose="020B0A04020102020204" pitchFamily="34" charset="0"/>
              </a:rPr>
              <a:t>The </a:t>
            </a:r>
            <a:r>
              <a:rPr lang="en-US" sz="3200" b="1" dirty="0">
                <a:latin typeface="Arial Black" panose="020B0A04020102020204" pitchFamily="34" charset="0"/>
              </a:rPr>
              <a:t>term voice is also used to express cultural identity. </a:t>
            </a:r>
            <a:endParaRPr lang="en-US" sz="3200" b="1" dirty="0" smtClean="0">
              <a:latin typeface="Arial Black" panose="020B0A04020102020204" pitchFamily="34" charset="0"/>
            </a:endParaRPr>
          </a:p>
          <a:p>
            <a:r>
              <a:rPr lang="en-US" sz="3200" b="1" dirty="0" smtClean="0">
                <a:latin typeface="Arial Black" panose="020B0A04020102020204" pitchFamily="34" charset="0"/>
              </a:rPr>
              <a:t>As you read </a:t>
            </a:r>
            <a:r>
              <a:rPr lang="en-US" sz="3200" b="1" dirty="0">
                <a:latin typeface="Arial Black" panose="020B0A04020102020204" pitchFamily="34" charset="0"/>
              </a:rPr>
              <a:t>the poem </a:t>
            </a:r>
            <a:r>
              <a:rPr lang="en-US" sz="3200" b="1" dirty="0" smtClean="0">
                <a:latin typeface="Arial Black" panose="020B0A04020102020204" pitchFamily="34" charset="0"/>
              </a:rPr>
              <a:t>examine </a:t>
            </a:r>
            <a:r>
              <a:rPr lang="en-US" sz="3200" b="1" dirty="0">
                <a:latin typeface="Arial Black" panose="020B0A04020102020204" pitchFamily="34" charset="0"/>
              </a:rPr>
              <a:t>the voice used in the text</a:t>
            </a:r>
            <a:r>
              <a:rPr lang="en-US" sz="3200" b="1" dirty="0" smtClean="0">
                <a:latin typeface="Arial Black" panose="020B0A04020102020204" pitchFamily="34" charset="0"/>
              </a:rPr>
              <a:t>. How is she expressing her cultural identity through this poem?</a:t>
            </a:r>
          </a:p>
          <a:p>
            <a:r>
              <a:rPr lang="en-US" sz="3200" dirty="0" smtClean="0">
                <a:latin typeface="Arial Black" panose="020B0A04020102020204" pitchFamily="34" charset="0"/>
              </a:rPr>
              <a:t>Circle </a:t>
            </a:r>
            <a:r>
              <a:rPr lang="en-US" sz="3200" dirty="0">
                <a:latin typeface="Arial Black" panose="020B0A04020102020204" pitchFamily="34" charset="0"/>
              </a:rPr>
              <a:t>unknown words and phrases. Try to determine the meaning of the words by using context clues, word parts, or a dictionary.</a:t>
            </a:r>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382203240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fontScale="90000"/>
          </a:bodyPr>
          <a:lstStyle/>
          <a:p>
            <a:pPr algn="ctr"/>
            <a:r>
              <a:rPr lang="en-US" dirty="0">
                <a:latin typeface="Arial Black" panose="020B0A04020102020204" pitchFamily="34" charset="0"/>
              </a:rPr>
              <a:t>“From Frida, a Biography of Frida Kahlo”</a:t>
            </a:r>
          </a:p>
        </p:txBody>
      </p:sp>
      <p:sp>
        <p:nvSpPr>
          <p:cNvPr id="3" name="Content Placeholder 2"/>
          <p:cNvSpPr>
            <a:spLocks noGrp="1"/>
          </p:cNvSpPr>
          <p:nvPr>
            <p:ph idx="1"/>
          </p:nvPr>
        </p:nvSpPr>
        <p:spPr>
          <a:xfrm>
            <a:off x="838200" y="1270000"/>
            <a:ext cx="10515600" cy="5346700"/>
          </a:xfrm>
        </p:spPr>
        <p:txBody>
          <a:bodyPr>
            <a:normAutofit/>
          </a:bodyPr>
          <a:lstStyle/>
          <a:p>
            <a:r>
              <a:rPr lang="en-US" sz="4000" dirty="0" smtClean="0">
                <a:latin typeface="Arial Black" panose="020B0A04020102020204" pitchFamily="34" charset="0"/>
              </a:rPr>
              <a:t>In Google Classroom, there is an assignment titled, “Questions – ‘Legal Alien.’ ”</a:t>
            </a:r>
          </a:p>
          <a:p>
            <a:r>
              <a:rPr lang="en-US" sz="4000" dirty="0" smtClean="0">
                <a:latin typeface="Arial Black" panose="020B0A04020102020204" pitchFamily="34" charset="0"/>
              </a:rPr>
              <a:t>You should be able to answer all 4 questions 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211199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Literary Terms</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4"/>
            <a:ext cx="10515600" cy="5889625"/>
          </a:xfrm>
        </p:spPr>
        <p:txBody>
          <a:bodyPr>
            <a:normAutofit/>
          </a:bodyPr>
          <a:lstStyle/>
          <a:p>
            <a:r>
              <a:rPr lang="en-US" sz="3200" dirty="0" smtClean="0">
                <a:latin typeface="Arial Black" panose="020B0A04020102020204" pitchFamily="34" charset="0"/>
              </a:rPr>
              <a:t>Theme</a:t>
            </a:r>
          </a:p>
          <a:p>
            <a:pPr lvl="1"/>
            <a:r>
              <a:rPr lang="en-US" dirty="0" smtClean="0">
                <a:latin typeface="Arial Black" panose="020B0A04020102020204" pitchFamily="34" charset="0"/>
              </a:rPr>
              <a:t> a writer’s central idea or main message</a:t>
            </a:r>
          </a:p>
          <a:p>
            <a:r>
              <a:rPr lang="en-US" sz="3200" dirty="0" smtClean="0">
                <a:latin typeface="Arial Black" panose="020B0A04020102020204" pitchFamily="34" charset="0"/>
              </a:rPr>
              <a:t>Thematic Statement</a:t>
            </a:r>
          </a:p>
          <a:p>
            <a:pPr lvl="1"/>
            <a:r>
              <a:rPr lang="en-US" dirty="0" smtClean="0">
                <a:latin typeface="Arial Black" panose="020B0A04020102020204" pitchFamily="34" charset="0"/>
              </a:rPr>
              <a:t>an interpretive statement articulating the central meaning or message of a text </a:t>
            </a:r>
          </a:p>
          <a:p>
            <a:r>
              <a:rPr lang="en-US" sz="3200" dirty="0" smtClean="0">
                <a:latin typeface="Arial Black" panose="020B0A04020102020204" pitchFamily="34" charset="0"/>
              </a:rPr>
              <a:t>Symbol</a:t>
            </a:r>
          </a:p>
          <a:p>
            <a:pPr lvl="1"/>
            <a:r>
              <a:rPr lang="en-US" dirty="0" smtClean="0">
                <a:latin typeface="Arial Black" panose="020B0A04020102020204" pitchFamily="34" charset="0"/>
              </a:rPr>
              <a:t>anything (object, animal, event, person, or place)</a:t>
            </a:r>
          </a:p>
          <a:p>
            <a:pPr marL="457200" lvl="1" indent="0">
              <a:buNone/>
            </a:pPr>
            <a:r>
              <a:rPr lang="en-US" dirty="0" smtClean="0">
                <a:latin typeface="Arial Black" panose="020B0A04020102020204" pitchFamily="34" charset="0"/>
              </a:rPr>
              <a:t>that represents itself but also stands for something else on a figurative level</a:t>
            </a:r>
          </a:p>
        </p:txBody>
      </p:sp>
    </p:spTree>
    <p:extLst>
      <p:ext uri="{BB962C8B-B14F-4D97-AF65-F5344CB8AC3E}">
        <p14:creationId xmlns:p14="http://schemas.microsoft.com/office/powerpoint/2010/main" val="26560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Complete questions in</a:t>
            </a:r>
          </a:p>
          <a:p>
            <a:pPr marL="0" indent="0" algn="ctr">
              <a:buNone/>
            </a:pPr>
            <a:r>
              <a:rPr lang="en-US" sz="4000" dirty="0" smtClean="0">
                <a:latin typeface="Arial Black" panose="020B0A04020102020204" pitchFamily="34" charset="0"/>
              </a:rPr>
              <a:t>“Questions for ‘Legal Alien’ ”</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QUESTIONS ARE</a:t>
            </a:r>
          </a:p>
          <a:p>
            <a:pPr marL="0" indent="0" algn="ctr">
              <a:buNone/>
            </a:pPr>
            <a:r>
              <a:rPr lang="en-US" sz="4000" dirty="0" smtClean="0">
                <a:latin typeface="Arial Black" panose="020B0A04020102020204" pitchFamily="34" charset="0"/>
              </a:rPr>
              <a:t>DUE SUBMITTED BY MONDAY WHEN YOU COME TO CLASS!</a:t>
            </a:r>
            <a:endParaRPr lang="en-US" sz="4000" dirty="0">
              <a:latin typeface="Arial Black" panose="020B0A04020102020204" pitchFamily="34" charset="0"/>
            </a:endParaRPr>
          </a:p>
        </p:txBody>
      </p:sp>
    </p:spTree>
    <p:extLst>
      <p:ext uri="{BB962C8B-B14F-4D97-AF65-F5344CB8AC3E}">
        <p14:creationId xmlns:p14="http://schemas.microsoft.com/office/powerpoint/2010/main" val="15691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800" dirty="0" smtClean="0">
                <a:latin typeface="Arial Black" panose="020B0A04020102020204" pitchFamily="34" charset="0"/>
              </a:rPr>
              <a:t>In this poem, Mora uses something called </a:t>
            </a:r>
            <a:r>
              <a:rPr lang="en-US" sz="4800" i="1" dirty="0" smtClean="0">
                <a:latin typeface="Arial Black" panose="020B0A04020102020204" pitchFamily="34" charset="0"/>
              </a:rPr>
              <a:t>juxtaposition</a:t>
            </a:r>
            <a:r>
              <a:rPr lang="en-US" sz="4800" dirty="0">
                <a:latin typeface="Arial Black" panose="020B0A04020102020204" pitchFamily="34" charset="0"/>
              </a:rPr>
              <a:t>;</a:t>
            </a:r>
            <a:r>
              <a:rPr lang="en-US" sz="4800" dirty="0" smtClean="0">
                <a:latin typeface="Arial Black" panose="020B0A04020102020204" pitchFamily="34" charset="0"/>
              </a:rPr>
              <a:t> placing two things side by side to emphasize their differences.</a:t>
            </a:r>
          </a:p>
          <a:p>
            <a:pPr marL="0" indent="0" algn="ctr">
              <a:buNone/>
            </a:pPr>
            <a:endParaRPr lang="en-US" sz="4800" i="1" dirty="0">
              <a:latin typeface="Arial Black" panose="020B0A04020102020204" pitchFamily="34" charset="0"/>
            </a:endParaRPr>
          </a:p>
          <a:p>
            <a:pPr marL="0" indent="0" algn="ctr">
              <a:buNone/>
            </a:pPr>
            <a:r>
              <a:rPr lang="en-US" sz="4800" dirty="0" smtClean="0">
                <a:latin typeface="Arial Black" panose="020B0A04020102020204" pitchFamily="34" charset="0"/>
              </a:rPr>
              <a:t>Choose one example of juxtaposition from the poem and discuss how having these two things together in the poem emphasizes their differences.</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9/14/18</a:t>
            </a:r>
            <a:endParaRPr lang="en-US" sz="2000" dirty="0">
              <a:latin typeface="Arial Black" panose="020B0A04020102020204" pitchFamily="34" charset="0"/>
            </a:endParaRPr>
          </a:p>
        </p:txBody>
      </p:sp>
    </p:spTree>
    <p:extLst>
      <p:ext uri="{BB962C8B-B14F-4D97-AF65-F5344CB8AC3E}">
        <p14:creationId xmlns:p14="http://schemas.microsoft.com/office/powerpoint/2010/main" val="31216561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3200" dirty="0" smtClean="0">
                <a:latin typeface="Arial Black" panose="020B0A04020102020204" pitchFamily="34" charset="0"/>
              </a:rPr>
              <a:t>Which would you say usually “speaks” to you more: poetry or art?</a:t>
            </a:r>
          </a:p>
          <a:p>
            <a:pPr marL="0" indent="0" algn="ctr">
              <a:buNone/>
            </a:pPr>
            <a:r>
              <a:rPr lang="en-US" sz="3200" dirty="0" smtClean="0">
                <a:latin typeface="Arial Black" panose="020B0A04020102020204" pitchFamily="34" charset="0"/>
              </a:rPr>
              <a:t>Why do you think that is?</a:t>
            </a:r>
          </a:p>
          <a:p>
            <a:pPr marL="0" indent="0" algn="ctr">
              <a:buNone/>
            </a:pPr>
            <a:r>
              <a:rPr lang="en-US" sz="3200" dirty="0" smtClean="0">
                <a:latin typeface="Arial Black" panose="020B0A04020102020204" pitchFamily="34" charset="0"/>
              </a:rPr>
              <a:t>Which did you get more out of: the painting by Frida Kahlo or the poem by Pat Mora?</a:t>
            </a:r>
          </a:p>
          <a:p>
            <a:pPr marL="0" indent="0" algn="ctr">
              <a:buNone/>
            </a:pPr>
            <a:r>
              <a:rPr lang="en-US" sz="3200" dirty="0" smtClean="0">
                <a:latin typeface="Arial Black" panose="020B0A04020102020204" pitchFamily="34" charset="0"/>
              </a:rPr>
              <a:t>Why?</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9/17/18</a:t>
            </a:r>
            <a:endParaRPr lang="en-US" sz="2000" dirty="0">
              <a:latin typeface="Arial Black" panose="020B0A04020102020204" pitchFamily="34" charset="0"/>
            </a:endParaRPr>
          </a:p>
        </p:txBody>
      </p:sp>
    </p:spTree>
    <p:extLst>
      <p:ext uri="{BB962C8B-B14F-4D97-AF65-F5344CB8AC3E}">
        <p14:creationId xmlns:p14="http://schemas.microsoft.com/office/powerpoint/2010/main" val="39029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Which would you say usually “speaks” to you more: poetry or art?</a:t>
            </a:r>
          </a:p>
          <a:p>
            <a:pPr marL="0" indent="0" algn="ctr">
              <a:buNone/>
            </a:pPr>
            <a:r>
              <a:rPr lang="en-US" sz="4000" dirty="0">
                <a:latin typeface="Arial Black" panose="020B0A04020102020204" pitchFamily="34" charset="0"/>
              </a:rPr>
              <a:t>Why do you think that is?</a:t>
            </a:r>
          </a:p>
          <a:p>
            <a:pPr marL="0" indent="0" algn="ctr">
              <a:buNone/>
            </a:pPr>
            <a:r>
              <a:rPr lang="en-US" sz="4000" dirty="0">
                <a:latin typeface="Arial Black" panose="020B0A04020102020204" pitchFamily="34" charset="0"/>
              </a:rPr>
              <a:t>Which did you get more out of: the painting by Frida Kahlo or the poem by Pat Mora?</a:t>
            </a:r>
          </a:p>
          <a:p>
            <a:pPr marL="0" indent="0" algn="ctr">
              <a:buNone/>
            </a:pPr>
            <a:r>
              <a:rPr lang="en-US" sz="4000" dirty="0">
                <a:latin typeface="Arial Black" panose="020B0A04020102020204" pitchFamily="34" charset="0"/>
              </a:rPr>
              <a:t>Why?</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9/17/18</a:t>
            </a:r>
            <a:endParaRPr lang="en-US" sz="2000" dirty="0">
              <a:latin typeface="Arial Black" panose="020B0A04020102020204" pitchFamily="34" charset="0"/>
            </a:endParaRPr>
          </a:p>
        </p:txBody>
      </p:sp>
    </p:spTree>
    <p:extLst>
      <p:ext uri="{BB962C8B-B14F-4D97-AF65-F5344CB8AC3E}">
        <p14:creationId xmlns:p14="http://schemas.microsoft.com/office/powerpoint/2010/main" val="31759856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68375"/>
          </a:xfrm>
        </p:spPr>
        <p:txBody>
          <a:bodyPr/>
          <a:lstStyle/>
          <a:p>
            <a:pPr algn="ctr"/>
            <a:r>
              <a:rPr lang="en-US" dirty="0" smtClean="0">
                <a:latin typeface="Arial Black" panose="020B0A04020102020204" pitchFamily="34" charset="0"/>
              </a:rPr>
              <a:t>Art or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613400"/>
          </a:xfrm>
        </p:spPr>
        <p:txBody>
          <a:bodyPr/>
          <a:lstStyle/>
          <a:p>
            <a:r>
              <a:rPr lang="en-US" dirty="0" smtClean="0">
                <a:latin typeface="Arial Black" panose="020B0A04020102020204" pitchFamily="34" charset="0"/>
              </a:rPr>
              <a:t>Last week </a:t>
            </a:r>
            <a:r>
              <a:rPr lang="en-US" dirty="0">
                <a:latin typeface="Arial Black" panose="020B0A04020102020204" pitchFamily="34" charset="0"/>
              </a:rPr>
              <a:t>you </a:t>
            </a:r>
            <a:r>
              <a:rPr lang="en-US" dirty="0" smtClean="0">
                <a:latin typeface="Arial Black" panose="020B0A04020102020204" pitchFamily="34" charset="0"/>
              </a:rPr>
              <a:t>were exposed to both </a:t>
            </a:r>
            <a:r>
              <a:rPr lang="en-US" dirty="0">
                <a:latin typeface="Arial Black" panose="020B0A04020102020204" pitchFamily="34" charset="0"/>
              </a:rPr>
              <a:t>art and </a:t>
            </a:r>
            <a:r>
              <a:rPr lang="en-US" dirty="0" smtClean="0">
                <a:latin typeface="Arial Black" panose="020B0A04020102020204" pitchFamily="34" charset="0"/>
              </a:rPr>
              <a:t>poetry that focus on the same thing, cultural identity.</a:t>
            </a:r>
          </a:p>
          <a:p>
            <a:endParaRPr lang="en-US" dirty="0">
              <a:latin typeface="Arial Black" panose="020B0A04020102020204" pitchFamily="34" charset="0"/>
            </a:endParaRPr>
          </a:p>
          <a:p>
            <a:r>
              <a:rPr lang="en-US" dirty="0" smtClean="0">
                <a:latin typeface="Arial Black" panose="020B0A04020102020204" pitchFamily="34" charset="0"/>
              </a:rPr>
              <a:t>Today you will choose one of two assignments to complete: one artistic and one poetic.</a:t>
            </a:r>
          </a:p>
          <a:p>
            <a:endParaRPr lang="en-US" dirty="0">
              <a:latin typeface="Arial Black" panose="020B0A04020102020204" pitchFamily="34" charset="0"/>
            </a:endParaRPr>
          </a:p>
          <a:p>
            <a:r>
              <a:rPr lang="en-US" dirty="0" smtClean="0">
                <a:latin typeface="Arial Black" panose="020B0A04020102020204" pitchFamily="34" charset="0"/>
              </a:rPr>
              <a:t>You will be responsible for completing one of these two assignments.</a:t>
            </a:r>
          </a:p>
          <a:p>
            <a:endParaRPr lang="en-US" dirty="0">
              <a:latin typeface="Arial Black" panose="020B0A04020102020204" pitchFamily="34" charset="0"/>
            </a:endParaRPr>
          </a:p>
          <a:p>
            <a:r>
              <a:rPr lang="en-US" dirty="0" smtClean="0">
                <a:latin typeface="Arial Black" panose="020B0A04020102020204" pitchFamily="34" charset="0"/>
              </a:rPr>
              <a:t>These are due tomorrow!</a:t>
            </a:r>
            <a:endParaRPr lang="en-US" dirty="0">
              <a:latin typeface="Arial Black" panose="020B0A04020102020204" pitchFamily="34" charset="0"/>
            </a:endParaRPr>
          </a:p>
        </p:txBody>
      </p:sp>
    </p:spTree>
    <p:extLst>
      <p:ext uri="{BB962C8B-B14F-4D97-AF65-F5344CB8AC3E}">
        <p14:creationId xmlns:p14="http://schemas.microsoft.com/office/powerpoint/2010/main" val="33477077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68375"/>
          </a:xfrm>
        </p:spPr>
        <p:txBody>
          <a:bodyPr/>
          <a:lstStyle/>
          <a:p>
            <a:pPr algn="ctr"/>
            <a:r>
              <a:rPr lang="en-US" dirty="0" smtClean="0">
                <a:latin typeface="Arial Black" panose="020B0A04020102020204" pitchFamily="34" charset="0"/>
              </a:rPr>
              <a:t>Art or Poetry</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613400"/>
          </a:xfrm>
        </p:spPr>
        <p:txBody>
          <a:bodyPr>
            <a:normAutofit fontScale="92500" lnSpcReduction="10000"/>
          </a:bodyPr>
          <a:lstStyle/>
          <a:p>
            <a:r>
              <a:rPr lang="en-US" dirty="0">
                <a:latin typeface="Arial Black" panose="020B0A04020102020204" pitchFamily="34" charset="0"/>
              </a:rPr>
              <a:t>Artistic Prompt: What would a self-portrait say about your perspective on your own cultural identity? Create an artistic work that portrays aspects of this identity</a:t>
            </a:r>
            <a:r>
              <a:rPr lang="en-US" dirty="0" smtClean="0">
                <a:latin typeface="Arial Black" panose="020B0A04020102020204" pitchFamily="34" charset="0"/>
              </a:rPr>
              <a:t>.</a:t>
            </a:r>
          </a:p>
          <a:p>
            <a:pPr lvl="1"/>
            <a:r>
              <a:rPr lang="en-US" dirty="0" smtClean="0">
                <a:latin typeface="Arial Black" panose="020B0A04020102020204" pitchFamily="34" charset="0"/>
              </a:rPr>
              <a:t>Consider </a:t>
            </a:r>
            <a:r>
              <a:rPr lang="en-US" dirty="0">
                <a:latin typeface="Arial Black" panose="020B0A04020102020204" pitchFamily="34" charset="0"/>
              </a:rPr>
              <a:t>techniques and specific images you can use as evidence to depict and/or symbolize potential conflicts that arise when various aspects of your culture collide. Because artwork, like literature, speaks to an audience, keep in mind the message you want your audience to “read” as they view your work</a:t>
            </a:r>
            <a:r>
              <a:rPr lang="en-US" dirty="0" smtClean="0">
                <a:latin typeface="Arial Black" panose="020B0A04020102020204" pitchFamily="34" charset="0"/>
              </a:rPr>
              <a:t>.</a:t>
            </a:r>
          </a:p>
          <a:p>
            <a:r>
              <a:rPr lang="en-US" dirty="0">
                <a:latin typeface="Arial Black" panose="020B0A04020102020204" pitchFamily="34" charset="0"/>
              </a:rPr>
              <a:t>Creative Writing Prompt: Write a poem emulating the style of Pat Mora and exploring your perspective on a key component of your cultural identity. Be sure to</a:t>
            </a:r>
            <a:r>
              <a:rPr lang="en-US" dirty="0" smtClean="0">
                <a:latin typeface="Arial Black" panose="020B0A04020102020204" pitchFamily="34" charset="0"/>
              </a:rPr>
              <a:t>:</a:t>
            </a:r>
          </a:p>
          <a:p>
            <a:pPr lvl="1"/>
            <a:r>
              <a:rPr lang="en-US" dirty="0" smtClean="0">
                <a:latin typeface="Arial Black" panose="020B0A04020102020204" pitchFamily="34" charset="0"/>
              </a:rPr>
              <a:t>Focus </a:t>
            </a:r>
            <a:r>
              <a:rPr lang="en-US" dirty="0">
                <a:latin typeface="Arial Black" panose="020B0A04020102020204" pitchFamily="34" charset="0"/>
              </a:rPr>
              <a:t>on a specific culturally based conflict, which may be internal, external, or both.</a:t>
            </a:r>
          </a:p>
          <a:p>
            <a:pPr lvl="1"/>
            <a:r>
              <a:rPr lang="en-US" dirty="0" smtClean="0">
                <a:latin typeface="Arial Black" panose="020B0A04020102020204" pitchFamily="34" charset="0"/>
              </a:rPr>
              <a:t>Structure </a:t>
            </a:r>
            <a:r>
              <a:rPr lang="en-US" dirty="0">
                <a:latin typeface="Arial Black" panose="020B0A04020102020204" pitchFamily="34" charset="0"/>
              </a:rPr>
              <a:t>the poem to use juxtaposition for effect at least once.</a:t>
            </a:r>
          </a:p>
          <a:p>
            <a:pPr lvl="1"/>
            <a:r>
              <a:rPr lang="en-US" dirty="0" smtClean="0">
                <a:latin typeface="Arial Black" panose="020B0A04020102020204" pitchFamily="34" charset="0"/>
              </a:rPr>
              <a:t>Use </a:t>
            </a:r>
            <a:r>
              <a:rPr lang="en-US" dirty="0">
                <a:latin typeface="Arial Black" panose="020B0A04020102020204" pitchFamily="34" charset="0"/>
              </a:rPr>
              <a:t>diction, syntax, and imagery to present your own voice.</a:t>
            </a:r>
          </a:p>
        </p:txBody>
      </p:sp>
    </p:spTree>
    <p:extLst>
      <p:ext uri="{BB962C8B-B14F-4D97-AF65-F5344CB8AC3E}">
        <p14:creationId xmlns:p14="http://schemas.microsoft.com/office/powerpoint/2010/main" val="38629640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Your artistic or creative writing assignments are</a:t>
            </a:r>
          </a:p>
          <a:p>
            <a:pPr marL="0" indent="0" algn="ctr">
              <a:buNone/>
            </a:pPr>
            <a:r>
              <a:rPr lang="en-US" sz="4000" dirty="0" smtClean="0">
                <a:latin typeface="Arial Black" panose="020B0A04020102020204" pitchFamily="34" charset="0"/>
              </a:rPr>
              <a:t>DUE TOMORROW WHEN YOU COME TO CLASS!</a:t>
            </a:r>
            <a:endParaRPr lang="en-US" sz="4000" dirty="0">
              <a:latin typeface="Arial Black" panose="020B0A04020102020204" pitchFamily="34" charset="0"/>
            </a:endParaRPr>
          </a:p>
        </p:txBody>
      </p:sp>
    </p:spTree>
    <p:extLst>
      <p:ext uri="{BB962C8B-B14F-4D97-AF65-F5344CB8AC3E}">
        <p14:creationId xmlns:p14="http://schemas.microsoft.com/office/powerpoint/2010/main" val="11341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Arial Black" panose="020B0A04020102020204" pitchFamily="34" charset="0"/>
              </a:rPr>
              <a:t>Which assignment did you choose: art or poetry?</a:t>
            </a:r>
          </a:p>
          <a:p>
            <a:pPr marL="0" indent="0" algn="ctr">
              <a:buNone/>
            </a:pPr>
            <a:r>
              <a:rPr lang="en-US" sz="4800" dirty="0" smtClean="0">
                <a:latin typeface="Arial Black" panose="020B0A04020102020204" pitchFamily="34" charset="0"/>
              </a:rPr>
              <a:t>What were your reasons for making that choice?</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9/17/18</a:t>
            </a:r>
            <a:endParaRPr lang="en-US" sz="2000" dirty="0">
              <a:latin typeface="Arial Black" panose="020B0A04020102020204" pitchFamily="34" charset="0"/>
            </a:endParaRPr>
          </a:p>
        </p:txBody>
      </p:sp>
    </p:spTree>
    <p:extLst>
      <p:ext uri="{BB962C8B-B14F-4D97-AF65-F5344CB8AC3E}">
        <p14:creationId xmlns:p14="http://schemas.microsoft.com/office/powerpoint/2010/main" val="12329170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Have you ever been the “new kid” in school or in another group setting?</a:t>
            </a:r>
          </a:p>
          <a:p>
            <a:pPr marL="0" indent="0" algn="ctr">
              <a:buNone/>
            </a:pPr>
            <a:r>
              <a:rPr lang="en-US" sz="3200" dirty="0" smtClean="0">
                <a:latin typeface="Arial Black" panose="020B0A04020102020204" pitchFamily="34" charset="0"/>
              </a:rPr>
              <a:t>How did you feel when you first entered that new setting</a:t>
            </a:r>
            <a:r>
              <a:rPr lang="en-US" sz="3200" dirty="0" smtClean="0">
                <a:latin typeface="Arial Black" panose="020B0A04020102020204" pitchFamily="34" charset="0"/>
              </a:rPr>
              <a:t>?</a:t>
            </a: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If you haven’t been in that situation, how do you think someone new might feel in that situation?</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9/18/18</a:t>
            </a:r>
            <a:endParaRPr lang="en-US" sz="2000" dirty="0">
              <a:latin typeface="Arial Black" panose="020B0A04020102020204" pitchFamily="34" charset="0"/>
            </a:endParaRPr>
          </a:p>
        </p:txBody>
      </p:sp>
    </p:spTree>
    <p:extLst>
      <p:ext uri="{BB962C8B-B14F-4D97-AF65-F5344CB8AC3E}">
        <p14:creationId xmlns:p14="http://schemas.microsoft.com/office/powerpoint/2010/main" val="1557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Have you ever been the “new kid” in school or in another group setting?</a:t>
            </a:r>
          </a:p>
          <a:p>
            <a:pPr marL="0" indent="0" algn="ctr">
              <a:buNone/>
            </a:pPr>
            <a:r>
              <a:rPr lang="en-US" sz="4000" dirty="0">
                <a:latin typeface="Arial Black" panose="020B0A04020102020204" pitchFamily="34" charset="0"/>
              </a:rPr>
              <a:t>How did you feel when you first entered that new setting? What </a:t>
            </a:r>
          </a:p>
          <a:p>
            <a:pPr marL="0" indent="0" algn="ctr">
              <a:buNone/>
            </a:pPr>
            <a:r>
              <a:rPr lang="en-US" sz="4000" dirty="0">
                <a:latin typeface="Arial Black" panose="020B0A04020102020204" pitchFamily="34" charset="0"/>
              </a:rPr>
              <a:t>If you haven’t been in that situation, how do you think someone new might feel in that situation?</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9/18/18</a:t>
            </a:r>
            <a:endParaRPr lang="en-US" sz="2000" dirty="0">
              <a:latin typeface="Arial Black" panose="020B0A04020102020204" pitchFamily="34" charset="0"/>
            </a:endParaRPr>
          </a:p>
        </p:txBody>
      </p:sp>
    </p:spTree>
    <p:extLst>
      <p:ext uri="{BB962C8B-B14F-4D97-AF65-F5344CB8AC3E}">
        <p14:creationId xmlns:p14="http://schemas.microsoft.com/office/powerpoint/2010/main" val="107747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Literary Terms</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4"/>
            <a:ext cx="10515600" cy="5889625"/>
          </a:xfrm>
        </p:spPr>
        <p:txBody>
          <a:bodyPr>
            <a:normAutofit/>
          </a:bodyPr>
          <a:lstStyle/>
          <a:p>
            <a:r>
              <a:rPr lang="en-US" sz="3200" dirty="0" smtClean="0">
                <a:latin typeface="Arial Black" panose="020B0A04020102020204" pitchFamily="34" charset="0"/>
              </a:rPr>
              <a:t>Allusion</a:t>
            </a:r>
          </a:p>
          <a:p>
            <a:pPr lvl="1"/>
            <a:r>
              <a:rPr lang="en-US" dirty="0" smtClean="0">
                <a:latin typeface="Arial Black" panose="020B0A04020102020204" pitchFamily="34" charset="0"/>
              </a:rPr>
              <a:t>a reference made to a well-known person, event, or</a:t>
            </a:r>
          </a:p>
          <a:p>
            <a:pPr marL="457200" lvl="1" indent="0">
              <a:buNone/>
            </a:pPr>
            <a:r>
              <a:rPr lang="en-US" dirty="0" smtClean="0">
                <a:latin typeface="Arial Black" panose="020B0A04020102020204" pitchFamily="34" charset="0"/>
              </a:rPr>
              <a:t>place from history, music, art, or another literary work </a:t>
            </a:r>
          </a:p>
          <a:p>
            <a:r>
              <a:rPr lang="en-US" sz="3200" dirty="0" smtClean="0">
                <a:latin typeface="Arial Black" panose="020B0A04020102020204" pitchFamily="34" charset="0"/>
              </a:rPr>
              <a:t>Imagery</a:t>
            </a:r>
          </a:p>
          <a:p>
            <a:pPr lvl="1"/>
            <a:r>
              <a:rPr lang="en-US" dirty="0" smtClean="0">
                <a:latin typeface="Arial Black" panose="020B0A04020102020204" pitchFamily="34" charset="0"/>
              </a:rPr>
              <a:t>the verbal expression of sensory experience;</a:t>
            </a:r>
          </a:p>
          <a:p>
            <a:pPr marL="457200" lvl="1" indent="0">
              <a:buNone/>
            </a:pPr>
            <a:r>
              <a:rPr lang="en-US" dirty="0" smtClean="0">
                <a:latin typeface="Arial Black" panose="020B0A04020102020204" pitchFamily="34" charset="0"/>
              </a:rPr>
              <a:t>descriptive or figurative language used to create word</a:t>
            </a:r>
          </a:p>
          <a:p>
            <a:pPr marL="457200" lvl="1" indent="0">
              <a:buNone/>
            </a:pPr>
            <a:r>
              <a:rPr lang="en-US" dirty="0" smtClean="0">
                <a:latin typeface="Arial Black" panose="020B0A04020102020204" pitchFamily="34" charset="0"/>
              </a:rPr>
              <a:t>pictures; imagery is created by details that appeal to one or more of the five senses</a:t>
            </a:r>
          </a:p>
          <a:p>
            <a:r>
              <a:rPr lang="en-US" sz="3200" dirty="0" smtClean="0">
                <a:latin typeface="Arial Black" panose="020B0A04020102020204" pitchFamily="34" charset="0"/>
              </a:rPr>
              <a:t>Figurative Language</a:t>
            </a:r>
          </a:p>
          <a:p>
            <a:pPr lvl="1"/>
            <a:r>
              <a:rPr lang="en-US" dirty="0" smtClean="0">
                <a:latin typeface="Arial Black" panose="020B0A04020102020204" pitchFamily="34" charset="0"/>
              </a:rPr>
              <a:t>the use of words to describe one thing in terms of another</a:t>
            </a:r>
          </a:p>
        </p:txBody>
      </p:sp>
    </p:spTree>
    <p:extLst>
      <p:ext uri="{BB962C8B-B14F-4D97-AF65-F5344CB8AC3E}">
        <p14:creationId xmlns:p14="http://schemas.microsoft.com/office/powerpoint/2010/main" val="107794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“By Any Other Name”</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begin reading “By Any Other Name” by </a:t>
            </a:r>
            <a:r>
              <a:rPr lang="en-US" sz="3200" dirty="0" err="1">
                <a:latin typeface="Arial Black" panose="020B0A04020102020204" pitchFamily="34" charset="0"/>
              </a:rPr>
              <a:t>Santha</a:t>
            </a:r>
            <a:r>
              <a:rPr lang="en-US" sz="3200" dirty="0">
                <a:latin typeface="Arial Black" panose="020B0A04020102020204" pitchFamily="34" charset="0"/>
              </a:rPr>
              <a:t> Rama Rau.</a:t>
            </a:r>
            <a:endParaRPr lang="en-US" sz="3200" dirty="0" smtClean="0">
              <a:latin typeface="Arial Black" panose="020B0A04020102020204" pitchFamily="34" charset="0"/>
            </a:endParaRPr>
          </a:p>
          <a:p>
            <a:r>
              <a:rPr lang="en-US" sz="3200" dirty="0">
                <a:latin typeface="Arial Black" panose="020B0A04020102020204" pitchFamily="34" charset="0"/>
              </a:rPr>
              <a:t>We will be reading this as a WHOLE CLASS READ, using the audio version of the selection.</a:t>
            </a:r>
          </a:p>
          <a:p>
            <a:r>
              <a:rPr lang="en-US" sz="3200" dirty="0">
                <a:latin typeface="Arial Black" panose="020B0A04020102020204" pitchFamily="34" charset="0"/>
              </a:rPr>
              <a:t>You will be listening and following along on the document in Google Classroom.</a:t>
            </a:r>
          </a:p>
          <a:p>
            <a:r>
              <a:rPr lang="en-US" sz="3200" dirty="0">
                <a:latin typeface="Arial Black" panose="020B0A04020102020204" pitchFamily="34" charset="0"/>
              </a:rPr>
              <a:t>As you read the memoir “By Any Other Name” by </a:t>
            </a:r>
            <a:r>
              <a:rPr lang="en-US" sz="3200" dirty="0" err="1">
                <a:latin typeface="Arial Black" panose="020B0A04020102020204" pitchFamily="34" charset="0"/>
              </a:rPr>
              <a:t>Santha</a:t>
            </a:r>
            <a:r>
              <a:rPr lang="en-US" sz="3200" dirty="0">
                <a:latin typeface="Arial Black" panose="020B0A04020102020204" pitchFamily="34" charset="0"/>
              </a:rPr>
              <a:t> Rama </a:t>
            </a:r>
            <a:r>
              <a:rPr lang="en-US" sz="3200" dirty="0" smtClean="0">
                <a:latin typeface="Arial Black" panose="020B0A04020102020204" pitchFamily="34" charset="0"/>
              </a:rPr>
              <a:t>Rau… </a:t>
            </a:r>
          </a:p>
          <a:p>
            <a:pPr lvl="1"/>
            <a:r>
              <a:rPr lang="en-US" dirty="0" smtClean="0">
                <a:latin typeface="Arial Black" panose="020B0A04020102020204" pitchFamily="34" charset="0"/>
              </a:rPr>
              <a:t>Mark </a:t>
            </a:r>
            <a:r>
              <a:rPr lang="en-US" dirty="0">
                <a:latin typeface="Arial Black" panose="020B0A04020102020204" pitchFamily="34" charset="0"/>
              </a:rPr>
              <a:t>the text for cultural elements that reveal a sense of the narrator’s cultural identity.</a:t>
            </a:r>
          </a:p>
          <a:p>
            <a:pPr lvl="1"/>
            <a:r>
              <a:rPr lang="en-US" dirty="0" smtClean="0">
                <a:latin typeface="Arial Black" panose="020B0A04020102020204" pitchFamily="34" charset="0"/>
              </a:rPr>
              <a:t>Circle </a:t>
            </a:r>
            <a:r>
              <a:rPr lang="en-US" dirty="0">
                <a:latin typeface="Arial Black" panose="020B0A04020102020204" pitchFamily="34" charset="0"/>
              </a:rPr>
              <a:t>unknown words and phrases. Try to determine the meaning of the words by using context clues, word parts, or a dictionary.</a:t>
            </a:r>
            <a:endParaRPr lang="en-US" dirty="0" smtClean="0">
              <a:latin typeface="Arial Black" panose="020B0A04020102020204" pitchFamily="34" charset="0"/>
            </a:endParaRPr>
          </a:p>
        </p:txBody>
      </p:sp>
    </p:spTree>
    <p:extLst>
      <p:ext uri="{BB962C8B-B14F-4D97-AF65-F5344CB8AC3E}">
        <p14:creationId xmlns:p14="http://schemas.microsoft.com/office/powerpoint/2010/main" val="26204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“By Any Other Name”</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r>
              <a:rPr lang="en-US" sz="4000" dirty="0" smtClean="0">
                <a:latin typeface="Arial Black" panose="020B0A04020102020204" pitchFamily="34" charset="0"/>
              </a:rPr>
              <a:t>In Google Classroom, there is an assignment titled, “Questions – “By Any Other Name.”</a:t>
            </a:r>
          </a:p>
          <a:p>
            <a:r>
              <a:rPr lang="en-US" sz="4000" dirty="0" smtClean="0">
                <a:latin typeface="Arial Black" panose="020B0A04020102020204" pitchFamily="34" charset="0"/>
              </a:rPr>
              <a:t>You should be able to answer questions 1-4 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34570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Finish Questions 1-4</a:t>
            </a:r>
          </a:p>
          <a:p>
            <a:pPr marL="0" indent="0" algn="ctr">
              <a:buNone/>
            </a:pPr>
            <a:r>
              <a:rPr lang="en-US" sz="4000" dirty="0" smtClean="0">
                <a:latin typeface="Arial Black" panose="020B0A04020102020204" pitchFamily="34" charset="0"/>
              </a:rPr>
              <a:t>For </a:t>
            </a:r>
          </a:p>
          <a:p>
            <a:pPr marL="0" indent="0" algn="ctr">
              <a:buNone/>
            </a:pPr>
            <a:r>
              <a:rPr lang="en-US" sz="4000" dirty="0" smtClean="0">
                <a:latin typeface="Arial Black" panose="020B0A04020102020204" pitchFamily="34" charset="0"/>
              </a:rPr>
              <a:t>“By Any Other Name”</a:t>
            </a:r>
            <a:endParaRPr lang="en-US" sz="4000" dirty="0">
              <a:latin typeface="Arial Black" panose="020B0A04020102020204" pitchFamily="34" charset="0"/>
            </a:endParaRPr>
          </a:p>
        </p:txBody>
      </p:sp>
    </p:spTree>
    <p:extLst>
      <p:ext uri="{BB962C8B-B14F-4D97-AF65-F5344CB8AC3E}">
        <p14:creationId xmlns:p14="http://schemas.microsoft.com/office/powerpoint/2010/main" val="17741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dirty="0">
                <a:latin typeface="Arial Black" panose="020B0A04020102020204" pitchFamily="34" charset="0"/>
              </a:rPr>
              <a:t>Do you think </a:t>
            </a:r>
            <a:r>
              <a:rPr lang="en-US" sz="4800" dirty="0" err="1" smtClean="0">
                <a:latin typeface="Arial Black" panose="020B0A04020102020204" pitchFamily="34" charset="0"/>
              </a:rPr>
              <a:t>Premila</a:t>
            </a:r>
            <a:r>
              <a:rPr lang="en-US" sz="4800" dirty="0" smtClean="0">
                <a:latin typeface="Arial Black" panose="020B0A04020102020204" pitchFamily="34" charset="0"/>
              </a:rPr>
              <a:t> </a:t>
            </a:r>
            <a:r>
              <a:rPr lang="en-US" sz="4800" dirty="0">
                <a:latin typeface="Arial Black" panose="020B0A04020102020204" pitchFamily="34" charset="0"/>
              </a:rPr>
              <a:t>was being truthful when she said </a:t>
            </a:r>
            <a:r>
              <a:rPr lang="en-US" sz="4800" dirty="0" smtClean="0">
                <a:latin typeface="Arial Black" panose="020B0A04020102020204" pitchFamily="34" charset="0"/>
              </a:rPr>
              <a:t>sandwiches would be “simpler </a:t>
            </a:r>
            <a:r>
              <a:rPr lang="en-US" sz="4800" dirty="0">
                <a:latin typeface="Arial Black" panose="020B0A04020102020204" pitchFamily="34" charset="0"/>
              </a:rPr>
              <a:t>to handle?”</a:t>
            </a:r>
          </a:p>
          <a:p>
            <a:pPr marL="0" indent="0" algn="ctr">
              <a:buNone/>
            </a:pPr>
            <a:r>
              <a:rPr lang="en-US" sz="4800" dirty="0" smtClean="0">
                <a:latin typeface="Arial Black" panose="020B0A04020102020204" pitchFamily="34" charset="0"/>
              </a:rPr>
              <a:t>What do you think was the real </a:t>
            </a:r>
            <a:r>
              <a:rPr lang="en-US" sz="4800" smtClean="0">
                <a:latin typeface="Arial Black" panose="020B0A04020102020204" pitchFamily="34" charset="0"/>
              </a:rPr>
              <a:t>reason she asked </a:t>
            </a:r>
            <a:r>
              <a:rPr lang="en-US" sz="4800" dirty="0" smtClean="0">
                <a:latin typeface="Arial Black" panose="020B0A04020102020204" pitchFamily="34" charset="0"/>
              </a:rPr>
              <a:t>their mother to make them sandwiches the next day? </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9/18/18</a:t>
            </a:r>
            <a:endParaRPr lang="en-US" sz="2000" dirty="0">
              <a:latin typeface="Arial Black" panose="020B0A04020102020204" pitchFamily="34" charset="0"/>
            </a:endParaRPr>
          </a:p>
        </p:txBody>
      </p:sp>
    </p:spTree>
    <p:extLst>
      <p:ext uri="{BB962C8B-B14F-4D97-AF65-F5344CB8AC3E}">
        <p14:creationId xmlns:p14="http://schemas.microsoft.com/office/powerpoint/2010/main" val="15051312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were some of the differences between </a:t>
            </a:r>
            <a:r>
              <a:rPr lang="en-US" sz="3200" dirty="0" err="1" smtClean="0">
                <a:latin typeface="Arial Black" panose="020B0A04020102020204" pitchFamily="34" charset="0"/>
              </a:rPr>
              <a:t>Santha’s</a:t>
            </a:r>
            <a:r>
              <a:rPr lang="en-US" sz="3200" dirty="0" smtClean="0">
                <a:latin typeface="Arial Black" panose="020B0A04020102020204" pitchFamily="34" charset="0"/>
              </a:rPr>
              <a:t> life before she started school and after?</a:t>
            </a:r>
          </a:p>
          <a:p>
            <a:pPr marL="0" indent="0" algn="ctr">
              <a:buNone/>
            </a:pPr>
            <a:r>
              <a:rPr lang="en-US" sz="3200" dirty="0" smtClean="0">
                <a:latin typeface="Arial Black" panose="020B0A04020102020204" pitchFamily="34" charset="0"/>
              </a:rPr>
              <a:t>How have we already seen cultural changes for her and her sister </a:t>
            </a:r>
            <a:r>
              <a:rPr lang="en-US" sz="3200" dirty="0" err="1" smtClean="0">
                <a:latin typeface="Arial Black" panose="020B0A04020102020204" pitchFamily="34" charset="0"/>
              </a:rPr>
              <a:t>Premila</a:t>
            </a:r>
            <a:r>
              <a:rPr lang="en-US" sz="3200" dirty="0" smtClean="0">
                <a:latin typeface="Arial Black" panose="020B0A04020102020204" pitchFamily="34" charset="0"/>
              </a:rPr>
              <a:t>?</a:t>
            </a:r>
          </a:p>
          <a:p>
            <a:pPr marL="0" indent="0" algn="ctr">
              <a:buNone/>
            </a:pPr>
            <a:r>
              <a:rPr lang="en-US" sz="3200" dirty="0" smtClean="0">
                <a:latin typeface="Arial Black" panose="020B0A04020102020204" pitchFamily="34" charset="0"/>
              </a:rPr>
              <a:t>Which ones were forced on them and which did they choose? Why?</a:t>
            </a: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9/19/18</a:t>
            </a:r>
            <a:endParaRPr lang="en-US" sz="2000" dirty="0">
              <a:latin typeface="Arial Black" panose="020B0A04020102020204" pitchFamily="34" charset="0"/>
            </a:endParaRPr>
          </a:p>
        </p:txBody>
      </p:sp>
    </p:spTree>
    <p:extLst>
      <p:ext uri="{BB962C8B-B14F-4D97-AF65-F5344CB8AC3E}">
        <p14:creationId xmlns:p14="http://schemas.microsoft.com/office/powerpoint/2010/main" val="18024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lnSpcReduction="1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were some of the differences between </a:t>
            </a:r>
            <a:r>
              <a:rPr lang="en-US" sz="4000" dirty="0" err="1">
                <a:latin typeface="Arial Black" panose="020B0A04020102020204" pitchFamily="34" charset="0"/>
              </a:rPr>
              <a:t>Santha’s</a:t>
            </a:r>
            <a:r>
              <a:rPr lang="en-US" sz="4000" dirty="0">
                <a:latin typeface="Arial Black" panose="020B0A04020102020204" pitchFamily="34" charset="0"/>
              </a:rPr>
              <a:t> life before she started school and after?</a:t>
            </a:r>
          </a:p>
          <a:p>
            <a:pPr marL="0" indent="0" algn="ctr">
              <a:buNone/>
            </a:pPr>
            <a:r>
              <a:rPr lang="en-US" sz="4000" dirty="0">
                <a:latin typeface="Arial Black" panose="020B0A04020102020204" pitchFamily="34" charset="0"/>
              </a:rPr>
              <a:t>How have we already seen cultural changes for her and her sister </a:t>
            </a:r>
            <a:r>
              <a:rPr lang="en-US" sz="4000" dirty="0" err="1">
                <a:latin typeface="Arial Black" panose="020B0A04020102020204" pitchFamily="34" charset="0"/>
              </a:rPr>
              <a:t>Premila</a:t>
            </a:r>
            <a:r>
              <a:rPr lang="en-US" sz="4000" dirty="0">
                <a:latin typeface="Arial Black" panose="020B0A04020102020204" pitchFamily="34" charset="0"/>
              </a:rPr>
              <a:t>?</a:t>
            </a:r>
          </a:p>
          <a:p>
            <a:pPr marL="0" indent="0" algn="ctr">
              <a:buNone/>
            </a:pPr>
            <a:r>
              <a:rPr lang="en-US" sz="4000" dirty="0">
                <a:latin typeface="Arial Black" panose="020B0A04020102020204" pitchFamily="34" charset="0"/>
              </a:rPr>
              <a:t>Which ones were forced on them and which did they choose? Why?</a:t>
            </a:r>
            <a:endParaRPr lang="en-US" sz="4000"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9/19/18</a:t>
            </a:r>
            <a:endParaRPr lang="en-US" sz="2000" dirty="0">
              <a:latin typeface="Arial Black" panose="020B0A04020102020204" pitchFamily="34" charset="0"/>
            </a:endParaRPr>
          </a:p>
        </p:txBody>
      </p:sp>
    </p:spTree>
    <p:extLst>
      <p:ext uri="{BB962C8B-B14F-4D97-AF65-F5344CB8AC3E}">
        <p14:creationId xmlns:p14="http://schemas.microsoft.com/office/powerpoint/2010/main" val="3332851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“By Any Other Name”</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a:t>
            </a:r>
            <a:r>
              <a:rPr lang="en-US" sz="3200" dirty="0" smtClean="0">
                <a:latin typeface="Arial Black" panose="020B0A04020102020204" pitchFamily="34" charset="0"/>
              </a:rPr>
              <a:t>finish </a:t>
            </a:r>
            <a:r>
              <a:rPr lang="en-US" sz="3200" dirty="0" smtClean="0">
                <a:latin typeface="Arial Black" panose="020B0A04020102020204" pitchFamily="34" charset="0"/>
              </a:rPr>
              <a:t>reading “By Any Other Name” by </a:t>
            </a:r>
            <a:r>
              <a:rPr lang="en-US" sz="3200" dirty="0" err="1">
                <a:latin typeface="Arial Black" panose="020B0A04020102020204" pitchFamily="34" charset="0"/>
              </a:rPr>
              <a:t>Santha</a:t>
            </a:r>
            <a:r>
              <a:rPr lang="en-US" sz="3200" dirty="0">
                <a:latin typeface="Arial Black" panose="020B0A04020102020204" pitchFamily="34" charset="0"/>
              </a:rPr>
              <a:t> Rama Rau.</a:t>
            </a:r>
            <a:endParaRPr lang="en-US" sz="3200" dirty="0" smtClean="0">
              <a:latin typeface="Arial Black" panose="020B0A04020102020204" pitchFamily="34" charset="0"/>
            </a:endParaRPr>
          </a:p>
          <a:p>
            <a:r>
              <a:rPr lang="en-US" sz="3200" dirty="0">
                <a:latin typeface="Arial Black" panose="020B0A04020102020204" pitchFamily="34" charset="0"/>
              </a:rPr>
              <a:t>We will be reading this as a WHOLE CLASS READ, using the audio version of the selection.</a:t>
            </a:r>
          </a:p>
          <a:p>
            <a:r>
              <a:rPr lang="en-US" sz="3200" dirty="0">
                <a:latin typeface="Arial Black" panose="020B0A04020102020204" pitchFamily="34" charset="0"/>
              </a:rPr>
              <a:t>You will be listening and following along on the document in Google Classroom.</a:t>
            </a:r>
          </a:p>
          <a:p>
            <a:r>
              <a:rPr lang="en-US" sz="3200" dirty="0">
                <a:latin typeface="Arial Black" panose="020B0A04020102020204" pitchFamily="34" charset="0"/>
              </a:rPr>
              <a:t>As you read the memoir “By Any Other Name” by </a:t>
            </a:r>
            <a:r>
              <a:rPr lang="en-US" sz="3200" dirty="0" err="1">
                <a:latin typeface="Arial Black" panose="020B0A04020102020204" pitchFamily="34" charset="0"/>
              </a:rPr>
              <a:t>Santha</a:t>
            </a:r>
            <a:r>
              <a:rPr lang="en-US" sz="3200" dirty="0">
                <a:latin typeface="Arial Black" panose="020B0A04020102020204" pitchFamily="34" charset="0"/>
              </a:rPr>
              <a:t> Rama </a:t>
            </a:r>
            <a:r>
              <a:rPr lang="en-US" sz="3200" dirty="0" smtClean="0">
                <a:latin typeface="Arial Black" panose="020B0A04020102020204" pitchFamily="34" charset="0"/>
              </a:rPr>
              <a:t>Rau… </a:t>
            </a:r>
          </a:p>
          <a:p>
            <a:pPr lvl="1"/>
            <a:r>
              <a:rPr lang="en-US" dirty="0" smtClean="0">
                <a:latin typeface="Arial Black" panose="020B0A04020102020204" pitchFamily="34" charset="0"/>
              </a:rPr>
              <a:t>Mark </a:t>
            </a:r>
            <a:r>
              <a:rPr lang="en-US" dirty="0">
                <a:latin typeface="Arial Black" panose="020B0A04020102020204" pitchFamily="34" charset="0"/>
              </a:rPr>
              <a:t>the text for cultural elements that reveal a sense of the narrator’s cultural identity.</a:t>
            </a:r>
          </a:p>
          <a:p>
            <a:pPr lvl="1"/>
            <a:r>
              <a:rPr lang="en-US" dirty="0" smtClean="0">
                <a:latin typeface="Arial Black" panose="020B0A04020102020204" pitchFamily="34" charset="0"/>
              </a:rPr>
              <a:t>Circle </a:t>
            </a:r>
            <a:r>
              <a:rPr lang="en-US" dirty="0">
                <a:latin typeface="Arial Black" panose="020B0A04020102020204" pitchFamily="34" charset="0"/>
              </a:rPr>
              <a:t>unknown words and phrases. Try to determine the meaning of the words by using context clues, word parts, or a dictionary.</a:t>
            </a:r>
            <a:endParaRPr lang="en-US" dirty="0" smtClean="0">
              <a:latin typeface="Arial Black" panose="020B0A04020102020204" pitchFamily="34" charset="0"/>
            </a:endParaRPr>
          </a:p>
        </p:txBody>
      </p:sp>
    </p:spTree>
    <p:extLst>
      <p:ext uri="{BB962C8B-B14F-4D97-AF65-F5344CB8AC3E}">
        <p14:creationId xmlns:p14="http://schemas.microsoft.com/office/powerpoint/2010/main" val="37241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“By Any Other Name”</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r>
              <a:rPr lang="en-US" sz="4000" dirty="0" smtClean="0">
                <a:latin typeface="Arial Black" panose="020B0A04020102020204" pitchFamily="34" charset="0"/>
              </a:rPr>
              <a:t>In Google Classroom, there is an assignment titled, “Questions – “By Any Other Name.”</a:t>
            </a:r>
          </a:p>
          <a:p>
            <a:r>
              <a:rPr lang="en-US" sz="4000" dirty="0" smtClean="0">
                <a:latin typeface="Arial Black" panose="020B0A04020102020204" pitchFamily="34" charset="0"/>
              </a:rPr>
              <a:t>You should be able to answer questions </a:t>
            </a:r>
            <a:r>
              <a:rPr lang="en-US" sz="4000" dirty="0" smtClean="0">
                <a:latin typeface="Arial Black" panose="020B0A04020102020204" pitchFamily="34" charset="0"/>
              </a:rPr>
              <a:t>1-8 </a:t>
            </a:r>
            <a:r>
              <a:rPr lang="en-US" sz="4000" dirty="0" smtClean="0">
                <a:latin typeface="Arial Black" panose="020B0A04020102020204" pitchFamily="34" charset="0"/>
              </a:rPr>
              <a:t>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25195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Finish Questions </a:t>
            </a:r>
            <a:r>
              <a:rPr lang="en-US" sz="4000" dirty="0" smtClean="0">
                <a:latin typeface="Arial Black" panose="020B0A04020102020204" pitchFamily="34" charset="0"/>
              </a:rPr>
              <a:t>1-8</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For </a:t>
            </a:r>
          </a:p>
          <a:p>
            <a:pPr marL="0" indent="0" algn="ctr">
              <a:buNone/>
            </a:pPr>
            <a:r>
              <a:rPr lang="en-US" sz="4000" dirty="0" smtClean="0">
                <a:latin typeface="Arial Black" panose="020B0A04020102020204" pitchFamily="34" charset="0"/>
              </a:rPr>
              <a:t>“By Any Other Name</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15040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dirty="0" smtClean="0">
                <a:latin typeface="Arial Black" panose="020B0A04020102020204" pitchFamily="34" charset="0"/>
              </a:rPr>
              <a:t>What did you think about the way the story ended?</a:t>
            </a:r>
          </a:p>
          <a:p>
            <a:pPr marL="0" indent="0" algn="ctr">
              <a:buNone/>
            </a:pPr>
            <a:r>
              <a:rPr lang="en-US" sz="4800" dirty="0" smtClean="0">
                <a:latin typeface="Arial Black" panose="020B0A04020102020204" pitchFamily="34" charset="0"/>
              </a:rPr>
              <a:t>How did the conflict between cultures get resolved?</a:t>
            </a:r>
          </a:p>
          <a:p>
            <a:pPr marL="0" indent="0" algn="ctr">
              <a:buNone/>
            </a:pPr>
            <a:r>
              <a:rPr lang="en-US" sz="4800" dirty="0" smtClean="0">
                <a:latin typeface="Arial Black" panose="020B0A04020102020204" pitchFamily="34" charset="0"/>
              </a:rPr>
              <a:t>Do you think this was the best solution for </a:t>
            </a:r>
            <a:r>
              <a:rPr lang="en-US" sz="4800" dirty="0" err="1" smtClean="0">
                <a:latin typeface="Arial Black" panose="020B0A04020102020204" pitchFamily="34" charset="0"/>
              </a:rPr>
              <a:t>Premila</a:t>
            </a:r>
            <a:r>
              <a:rPr lang="en-US" sz="4800" dirty="0" smtClean="0">
                <a:latin typeface="Arial Black" panose="020B0A04020102020204" pitchFamily="34" charset="0"/>
              </a:rPr>
              <a:t> and </a:t>
            </a:r>
            <a:r>
              <a:rPr lang="en-US" sz="4800" dirty="0" err="1" smtClean="0">
                <a:latin typeface="Arial Black" panose="020B0A04020102020204" pitchFamily="34" charset="0"/>
              </a:rPr>
              <a:t>Santha</a:t>
            </a:r>
            <a:r>
              <a:rPr lang="en-US" sz="4800" dirty="0" smtClean="0">
                <a:latin typeface="Arial Black" panose="020B0A04020102020204" pitchFamily="34" charset="0"/>
              </a:rPr>
              <a:t>? Why or why not?</a:t>
            </a:r>
            <a:endParaRPr lang="en-US" sz="4800" dirty="0" smtClean="0">
              <a:latin typeface="Arial Black" panose="020B0A04020102020204" pitchFamily="34" charset="0"/>
            </a:endParaRP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9/19/18</a:t>
            </a:r>
            <a:endParaRPr lang="en-US" sz="2000" dirty="0">
              <a:latin typeface="Arial Black" panose="020B0A04020102020204" pitchFamily="34" charset="0"/>
            </a:endParaRPr>
          </a:p>
        </p:txBody>
      </p:sp>
    </p:spTree>
    <p:extLst>
      <p:ext uri="{BB962C8B-B14F-4D97-AF65-F5344CB8AC3E}">
        <p14:creationId xmlns:p14="http://schemas.microsoft.com/office/powerpoint/2010/main" val="822132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dirty="0" smtClean="0">
                <a:latin typeface="Arial Black" panose="020B0A04020102020204" pitchFamily="34" charset="0"/>
              </a:rPr>
              <a:t>Begin working on the slides in your glossary.</a:t>
            </a:r>
          </a:p>
          <a:p>
            <a:r>
              <a:rPr lang="en-US" sz="3600" dirty="0" smtClean="0">
                <a:latin typeface="Arial Black" panose="020B0A04020102020204" pitchFamily="34" charset="0"/>
              </a:rPr>
              <a:t>Remember, you DO NOT TURN THIS IN!</a:t>
            </a:r>
          </a:p>
          <a:p>
            <a:r>
              <a:rPr lang="en-US" sz="3600" dirty="0" smtClean="0">
                <a:latin typeface="Arial Black" panose="020B0A04020102020204" pitchFamily="34" charset="0"/>
              </a:rPr>
              <a:t>You should have the first 15 words completed by Friday.</a:t>
            </a:r>
          </a:p>
          <a:p>
            <a:r>
              <a:rPr lang="en-US" sz="3600" dirty="0" smtClean="0">
                <a:latin typeface="Arial Black" panose="020B0A04020102020204" pitchFamily="34" charset="0"/>
              </a:rPr>
              <a:t>I will be checking your glossaries this weekend to see that you have completed those 15 slides.</a:t>
            </a:r>
            <a:endParaRPr lang="en-US" sz="3600" dirty="0">
              <a:latin typeface="Arial Black" panose="020B0A04020102020204" pitchFamily="34" charset="0"/>
            </a:endParaRPr>
          </a:p>
        </p:txBody>
      </p:sp>
    </p:spTree>
    <p:extLst>
      <p:ext uri="{BB962C8B-B14F-4D97-AF65-F5344CB8AC3E}">
        <p14:creationId xmlns:p14="http://schemas.microsoft.com/office/powerpoint/2010/main" val="40124764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92500"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Have you ever felt that you were being judged based on your appearance or ethnicity?</a:t>
            </a:r>
          </a:p>
          <a:p>
            <a:pPr marL="0" indent="0" algn="ctr">
              <a:buNone/>
            </a:pPr>
            <a:r>
              <a:rPr lang="en-US" sz="3200" dirty="0" smtClean="0">
                <a:latin typeface="Arial Black" panose="020B0A04020102020204" pitchFamily="34" charset="0"/>
              </a:rPr>
              <a:t>Describe that situation to your triad.</a:t>
            </a:r>
          </a:p>
          <a:p>
            <a:pPr marL="0" indent="0" algn="ctr">
              <a:buNone/>
            </a:pPr>
            <a:r>
              <a:rPr lang="en-US" sz="3200" dirty="0" smtClean="0">
                <a:latin typeface="Arial Black" panose="020B0A04020102020204" pitchFamily="34" charset="0"/>
              </a:rPr>
              <a:t>How does being “prejudged” in that way make us feel?</a:t>
            </a: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do you think people make assumptions about others based on their appearance?</a:t>
            </a: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60"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9/20/18</a:t>
            </a:r>
            <a:endParaRPr lang="en-US" sz="2000" dirty="0">
              <a:latin typeface="Arial Black" panose="020B0A04020102020204" pitchFamily="34" charset="0"/>
            </a:endParaRPr>
          </a:p>
        </p:txBody>
      </p:sp>
    </p:spTree>
    <p:extLst>
      <p:ext uri="{BB962C8B-B14F-4D97-AF65-F5344CB8AC3E}">
        <p14:creationId xmlns:p14="http://schemas.microsoft.com/office/powerpoint/2010/main" val="12109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calcmode="lin" valueType="num">
                                      <p:cBhvr additive="base">
                                        <p:cTn id="2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92500" lnSpcReduction="1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Have you ever felt that you were being judged based on your appearance or ethnicity?</a:t>
            </a:r>
          </a:p>
          <a:p>
            <a:pPr marL="0" indent="0" algn="ctr">
              <a:buNone/>
            </a:pPr>
            <a:r>
              <a:rPr lang="en-US" sz="4000" dirty="0">
                <a:latin typeface="Arial Black" panose="020B0A04020102020204" pitchFamily="34" charset="0"/>
              </a:rPr>
              <a:t>Describe that situation to your triad.</a:t>
            </a:r>
          </a:p>
          <a:p>
            <a:pPr marL="0" indent="0" algn="ctr">
              <a:buNone/>
            </a:pPr>
            <a:r>
              <a:rPr lang="en-US" sz="4000" dirty="0">
                <a:latin typeface="Arial Black" panose="020B0A04020102020204" pitchFamily="34" charset="0"/>
              </a:rPr>
              <a:t>How does being “prejudged” in that way make us feel?</a:t>
            </a:r>
          </a:p>
          <a:p>
            <a:pPr marL="0" indent="0" algn="ctr">
              <a:buNone/>
            </a:pPr>
            <a:r>
              <a:rPr lang="en-US" sz="4000" dirty="0">
                <a:latin typeface="Arial Black" panose="020B0A04020102020204" pitchFamily="34" charset="0"/>
              </a:rPr>
              <a:t>Why do you think people make assumptions about others based on their appearance?</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60"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9/20/18</a:t>
            </a:r>
            <a:endParaRPr lang="en-US" sz="2000" dirty="0">
              <a:latin typeface="Arial Black" panose="020B0A04020102020204" pitchFamily="34" charset="0"/>
            </a:endParaRPr>
          </a:p>
        </p:txBody>
      </p:sp>
    </p:spTree>
    <p:extLst>
      <p:ext uri="{BB962C8B-B14F-4D97-AF65-F5344CB8AC3E}">
        <p14:creationId xmlns:p14="http://schemas.microsoft.com/office/powerpoint/2010/main" val="15820663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fontScale="90000"/>
          </a:bodyPr>
          <a:lstStyle/>
          <a:p>
            <a:pPr algn="ctr"/>
            <a:r>
              <a:rPr lang="en-US" dirty="0">
                <a:latin typeface="Arial Black" panose="020B0A04020102020204" pitchFamily="34" charset="0"/>
              </a:rPr>
              <a:t>“Multiculturalism Explained in One Word: HAPA”</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begin reading </a:t>
            </a:r>
            <a:r>
              <a:rPr lang="en-US" sz="3200" dirty="0">
                <a:latin typeface="Arial Black" panose="020B0A04020102020204" pitchFamily="34" charset="0"/>
              </a:rPr>
              <a:t>“Multiculturalism Explained in One Word: </a:t>
            </a:r>
            <a:r>
              <a:rPr lang="en-US" sz="3200" dirty="0" smtClean="0">
                <a:latin typeface="Arial Black" panose="020B0A04020102020204" pitchFamily="34" charset="0"/>
              </a:rPr>
              <a:t>HAPA,” an interview with Kristen Lee.</a:t>
            </a:r>
          </a:p>
          <a:p>
            <a:r>
              <a:rPr lang="en-US" sz="3200" dirty="0" smtClean="0">
                <a:latin typeface="Arial Black" panose="020B0A04020102020204" pitchFamily="34" charset="0"/>
              </a:rPr>
              <a:t>You will </a:t>
            </a:r>
            <a:r>
              <a:rPr lang="en-US" sz="3200" dirty="0">
                <a:latin typeface="Arial Black" panose="020B0A04020102020204" pitchFamily="34" charset="0"/>
              </a:rPr>
              <a:t>be reading this as a </a:t>
            </a:r>
            <a:r>
              <a:rPr lang="en-US" sz="3200" dirty="0" smtClean="0">
                <a:latin typeface="Arial Black" panose="020B0A04020102020204" pitchFamily="34" charset="0"/>
              </a:rPr>
              <a:t>INDEPENDENT READ.</a:t>
            </a:r>
            <a:endParaRPr lang="en-US" sz="3200" dirty="0">
              <a:latin typeface="Arial Black" panose="020B0A04020102020204" pitchFamily="34" charset="0"/>
            </a:endParaRPr>
          </a:p>
          <a:p>
            <a:r>
              <a:rPr lang="en-US" sz="3200" dirty="0" smtClean="0">
                <a:latin typeface="Arial Black" panose="020B0A04020102020204" pitchFamily="34" charset="0"/>
              </a:rPr>
              <a:t>As </a:t>
            </a:r>
            <a:r>
              <a:rPr lang="en-US" sz="3200" dirty="0">
                <a:latin typeface="Arial Black" panose="020B0A04020102020204" pitchFamily="34" charset="0"/>
              </a:rPr>
              <a:t>you read the </a:t>
            </a:r>
            <a:r>
              <a:rPr lang="en-US" sz="3200" dirty="0" smtClean="0">
                <a:latin typeface="Arial Black" panose="020B0A04020102020204" pitchFamily="34" charset="0"/>
              </a:rPr>
              <a:t>interview:</a:t>
            </a:r>
            <a:endParaRPr lang="en-US" sz="3200" dirty="0" smtClean="0">
              <a:latin typeface="Arial Black" panose="020B0A04020102020204" pitchFamily="34" charset="0"/>
            </a:endParaRPr>
          </a:p>
          <a:p>
            <a:pPr lvl="1"/>
            <a:r>
              <a:rPr lang="en-US" dirty="0" smtClean="0">
                <a:latin typeface="Arial Black" panose="020B0A04020102020204" pitchFamily="34" charset="0"/>
              </a:rPr>
              <a:t>Look for anything that points to the AUTHOR’S CENTRAL IDEA OR THESIS. </a:t>
            </a:r>
          </a:p>
          <a:p>
            <a:pPr lvl="2"/>
            <a:r>
              <a:rPr lang="en-US" dirty="0" smtClean="0">
                <a:latin typeface="Arial Black" panose="020B0A04020102020204" pitchFamily="34" charset="0"/>
              </a:rPr>
              <a:t>What is her purpose for writing?</a:t>
            </a:r>
          </a:p>
          <a:p>
            <a:pPr lvl="2"/>
            <a:r>
              <a:rPr lang="en-US" dirty="0" smtClean="0">
                <a:latin typeface="Arial Black" panose="020B0A04020102020204" pitchFamily="34" charset="0"/>
              </a:rPr>
              <a:t>What is the main point?</a:t>
            </a:r>
          </a:p>
          <a:p>
            <a:pPr lvl="1"/>
            <a:r>
              <a:rPr lang="en-US" dirty="0">
                <a:latin typeface="Arial Black" panose="020B0A04020102020204" pitchFamily="34" charset="0"/>
              </a:rPr>
              <a:t>Mark the text to locate supporting information (well-chosen, relevant details that support the thesis).</a:t>
            </a:r>
            <a:endParaRPr lang="en-US" dirty="0">
              <a:latin typeface="Arial Black" panose="020B0A04020102020204" pitchFamily="34" charset="0"/>
            </a:endParaRPr>
          </a:p>
          <a:p>
            <a:pPr lvl="1"/>
            <a:r>
              <a:rPr lang="en-US" dirty="0" smtClean="0">
                <a:latin typeface="Arial Black" panose="020B0A04020102020204" pitchFamily="34" charset="0"/>
              </a:rPr>
              <a:t>Circle </a:t>
            </a:r>
            <a:r>
              <a:rPr lang="en-US" dirty="0">
                <a:latin typeface="Arial Black" panose="020B0A04020102020204" pitchFamily="34" charset="0"/>
              </a:rPr>
              <a:t>unknown words and phrases. Try to determine the meaning of the words by using context clues, word parts, or a dictionary.</a:t>
            </a:r>
            <a:endParaRPr lang="en-US" dirty="0" smtClean="0">
              <a:latin typeface="Arial Black" panose="020B0A04020102020204" pitchFamily="34" charset="0"/>
            </a:endParaRPr>
          </a:p>
        </p:txBody>
      </p:sp>
    </p:spTree>
    <p:extLst>
      <p:ext uri="{BB962C8B-B14F-4D97-AF65-F5344CB8AC3E}">
        <p14:creationId xmlns:p14="http://schemas.microsoft.com/office/powerpoint/2010/main" val="8607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normAutofit fontScale="90000"/>
          </a:bodyPr>
          <a:lstStyle/>
          <a:p>
            <a:pPr algn="ctr"/>
            <a:r>
              <a:rPr lang="en-US" dirty="0">
                <a:latin typeface="Arial Black" panose="020B0A04020102020204" pitchFamily="34" charset="0"/>
              </a:rPr>
              <a:t>“Multiculturalism Explained in One Word: HAPA”</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endParaRPr lang="en-US" sz="3200" dirty="0" smtClean="0">
              <a:latin typeface="Arial Black" panose="020B0A04020102020204" pitchFamily="34" charset="0"/>
            </a:endParaRPr>
          </a:p>
          <a:p>
            <a:r>
              <a:rPr lang="en-US" sz="3200" dirty="0" smtClean="0">
                <a:latin typeface="Arial Black" panose="020B0A04020102020204" pitchFamily="34" charset="0"/>
              </a:rPr>
              <a:t>When you are finished reading and annotating today, you will be completing an analysis of the interview/article using a method known as </a:t>
            </a:r>
            <a:r>
              <a:rPr lang="en-US" sz="3200" dirty="0" err="1" smtClean="0">
                <a:latin typeface="Arial Black" panose="020B0A04020102020204" pitchFamily="34" charset="0"/>
              </a:rPr>
              <a:t>SOAPSTone</a:t>
            </a:r>
            <a:r>
              <a:rPr lang="en-US" sz="3200" dirty="0" smtClean="0">
                <a:latin typeface="Arial Black" panose="020B0A04020102020204" pitchFamily="34" charset="0"/>
              </a:rPr>
              <a:t>.</a:t>
            </a:r>
          </a:p>
          <a:p>
            <a:endParaRPr lang="en-US" sz="3200" dirty="0" smtClean="0">
              <a:latin typeface="Arial Black" panose="020B0A04020102020204" pitchFamily="34" charset="0"/>
            </a:endParaRPr>
          </a:p>
          <a:p>
            <a:pPr marL="0"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2329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52475"/>
          </a:xfrm>
        </p:spPr>
        <p:txBody>
          <a:bodyPr/>
          <a:lstStyle/>
          <a:p>
            <a:pPr algn="ctr"/>
            <a:r>
              <a:rPr lang="en-US" b="1" dirty="0" err="1" smtClean="0">
                <a:latin typeface="Arial Black" panose="020B0A04020102020204" pitchFamily="34" charset="0"/>
              </a:rPr>
              <a:t>SOAPSTone</a:t>
            </a:r>
            <a:r>
              <a:rPr lang="en-US" b="1" dirty="0" smtClean="0">
                <a:latin typeface="Arial Black" panose="020B0A04020102020204" pitchFamily="34" charset="0"/>
              </a:rPr>
              <a:t> Analysis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889000"/>
            <a:ext cx="10515600" cy="5842000"/>
          </a:xfrm>
        </p:spPr>
        <p:txBody>
          <a:bodyPr>
            <a:normAutofit/>
          </a:bodyPr>
          <a:lstStyle/>
          <a:p>
            <a:pPr algn="ctr"/>
            <a:r>
              <a:rPr lang="en-US" sz="5600" dirty="0" smtClean="0">
                <a:latin typeface="Arial Black" panose="020B0A04020102020204" pitchFamily="34" charset="0"/>
              </a:rPr>
              <a:t>Speaker</a:t>
            </a:r>
          </a:p>
          <a:p>
            <a:pPr algn="ctr"/>
            <a:r>
              <a:rPr lang="en-US" sz="5600" dirty="0" smtClean="0">
                <a:latin typeface="Arial Black" panose="020B0A04020102020204" pitchFamily="34" charset="0"/>
              </a:rPr>
              <a:t>Occasion</a:t>
            </a:r>
          </a:p>
          <a:p>
            <a:pPr algn="ctr"/>
            <a:r>
              <a:rPr lang="en-US" sz="5600" dirty="0" smtClean="0">
                <a:latin typeface="Arial Black" panose="020B0A04020102020204" pitchFamily="34" charset="0"/>
              </a:rPr>
              <a:t>Audience</a:t>
            </a:r>
          </a:p>
          <a:p>
            <a:pPr algn="ctr"/>
            <a:r>
              <a:rPr lang="en-US" sz="5600" dirty="0" smtClean="0">
                <a:latin typeface="Arial Black" panose="020B0A04020102020204" pitchFamily="34" charset="0"/>
              </a:rPr>
              <a:t>Purpose</a:t>
            </a:r>
          </a:p>
          <a:p>
            <a:pPr algn="ctr"/>
            <a:r>
              <a:rPr lang="en-US" sz="5600" dirty="0" smtClean="0">
                <a:latin typeface="Arial Black" panose="020B0A04020102020204" pitchFamily="34" charset="0"/>
              </a:rPr>
              <a:t>Subject</a:t>
            </a:r>
          </a:p>
          <a:p>
            <a:pPr algn="ctr"/>
            <a:r>
              <a:rPr lang="en-US" sz="5600" dirty="0" smtClean="0">
                <a:latin typeface="Arial Black" panose="020B0A04020102020204" pitchFamily="34" charset="0"/>
              </a:rPr>
              <a:t>Tone</a:t>
            </a:r>
            <a:endParaRPr lang="en-US" sz="5600" dirty="0">
              <a:latin typeface="Arial Black" panose="020B0A04020102020204" pitchFamily="34" charset="0"/>
            </a:endParaRPr>
          </a:p>
        </p:txBody>
      </p:sp>
    </p:spTree>
    <p:extLst>
      <p:ext uri="{BB962C8B-B14F-4D97-AF65-F5344CB8AC3E}">
        <p14:creationId xmlns:p14="http://schemas.microsoft.com/office/powerpoint/2010/main" val="2095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52475"/>
          </a:xfrm>
        </p:spPr>
        <p:txBody>
          <a:bodyPr/>
          <a:lstStyle/>
          <a:p>
            <a:pPr algn="ctr"/>
            <a:r>
              <a:rPr lang="en-US" b="1" dirty="0" err="1" smtClean="0">
                <a:latin typeface="Arial Black" panose="020B0A04020102020204" pitchFamily="34" charset="0"/>
              </a:rPr>
              <a:t>SOAPSTone</a:t>
            </a:r>
            <a:r>
              <a:rPr lang="en-US" b="1" dirty="0" smtClean="0">
                <a:latin typeface="Arial Black" panose="020B0A04020102020204" pitchFamily="34" charset="0"/>
              </a:rPr>
              <a:t> Analysis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889000"/>
            <a:ext cx="10515600" cy="5842000"/>
          </a:xfrm>
        </p:spPr>
        <p:txBody>
          <a:bodyPr>
            <a:normAutofit fontScale="40000" lnSpcReduction="20000"/>
          </a:bodyPr>
          <a:lstStyle/>
          <a:p>
            <a:r>
              <a:rPr lang="en-US" sz="6000" dirty="0" smtClean="0">
                <a:latin typeface="Arial Black" panose="020B0A04020102020204" pitchFamily="34" charset="0"/>
              </a:rPr>
              <a:t>Who </a:t>
            </a:r>
            <a:r>
              <a:rPr lang="en-US" sz="6000" dirty="0">
                <a:latin typeface="Arial Black" panose="020B0A04020102020204" pitchFamily="34" charset="0"/>
              </a:rPr>
              <a:t>is the Speaker?</a:t>
            </a:r>
          </a:p>
          <a:p>
            <a:pPr lvl="1"/>
            <a:r>
              <a:rPr lang="en-US" sz="5600" dirty="0">
                <a:latin typeface="Arial Black" panose="020B0A04020102020204" pitchFamily="34" charset="0"/>
              </a:rPr>
              <a:t>The voice that tells the story. </a:t>
            </a:r>
            <a:r>
              <a:rPr lang="en-US" sz="5600" dirty="0" smtClean="0">
                <a:latin typeface="Arial Black" panose="020B0A04020102020204" pitchFamily="34" charset="0"/>
              </a:rPr>
              <a:t>We must </a:t>
            </a:r>
            <a:r>
              <a:rPr lang="en-US" sz="5600" dirty="0">
                <a:latin typeface="Arial Black" panose="020B0A04020102020204" pitchFamily="34" charset="0"/>
              </a:rPr>
              <a:t>decide whose voice is </a:t>
            </a:r>
            <a:r>
              <a:rPr lang="en-US" sz="5600" dirty="0" smtClean="0">
                <a:latin typeface="Arial Black" panose="020B0A04020102020204" pitchFamily="34" charset="0"/>
              </a:rPr>
              <a:t>being heard. </a:t>
            </a:r>
            <a:r>
              <a:rPr lang="en-US" sz="5600" dirty="0">
                <a:latin typeface="Arial Black" panose="020B0A04020102020204" pitchFamily="34" charset="0"/>
              </a:rPr>
              <a:t>Regardless, students should determine how to </a:t>
            </a:r>
            <a:r>
              <a:rPr lang="en-US" sz="5600" dirty="0" smtClean="0">
                <a:latin typeface="Arial Black" panose="020B0A04020102020204" pitchFamily="34" charset="0"/>
              </a:rPr>
              <a:t>find </a:t>
            </a:r>
            <a:r>
              <a:rPr lang="en-US" sz="5600" dirty="0">
                <a:latin typeface="Arial Black" panose="020B0A04020102020204" pitchFamily="34" charset="0"/>
              </a:rPr>
              <a:t>those attributes of the speaker that </a:t>
            </a:r>
            <a:r>
              <a:rPr lang="en-US" sz="5600" dirty="0" smtClean="0">
                <a:latin typeface="Arial Black" panose="020B0A04020102020204" pitchFamily="34" charset="0"/>
              </a:rPr>
              <a:t>influence </a:t>
            </a:r>
            <a:r>
              <a:rPr lang="en-US" sz="5600" dirty="0">
                <a:latin typeface="Arial Black" panose="020B0A04020102020204" pitchFamily="34" charset="0"/>
              </a:rPr>
              <a:t>the perceived meaning of the piece.</a:t>
            </a:r>
          </a:p>
          <a:p>
            <a:r>
              <a:rPr lang="en-US" sz="6000" dirty="0" smtClean="0">
                <a:latin typeface="Arial Black" panose="020B0A04020102020204" pitchFamily="34" charset="0"/>
              </a:rPr>
              <a:t>What </a:t>
            </a:r>
            <a:r>
              <a:rPr lang="en-US" sz="6000" dirty="0">
                <a:latin typeface="Arial Black" panose="020B0A04020102020204" pitchFamily="34" charset="0"/>
              </a:rPr>
              <a:t>is the Occasion?</a:t>
            </a:r>
          </a:p>
          <a:p>
            <a:pPr lvl="1"/>
            <a:r>
              <a:rPr lang="en-US" sz="5600" dirty="0">
                <a:latin typeface="Arial Black" panose="020B0A04020102020204" pitchFamily="34" charset="0"/>
              </a:rPr>
              <a:t>The time and the place of the piece; the context that prompted the writing. Writing does not occur in a vacuum. All writers are influenced by the larger occasion: an environment of ideas, attitudes, and emotions that swirl around a broad issue. Then there is the immediate occasion: an event or situation that catches the writer’s attention and triggers a response.</a:t>
            </a:r>
          </a:p>
          <a:p>
            <a:r>
              <a:rPr lang="en-US" sz="6000" dirty="0" smtClean="0">
                <a:latin typeface="Arial Black" panose="020B0A04020102020204" pitchFamily="34" charset="0"/>
              </a:rPr>
              <a:t>Who </a:t>
            </a:r>
            <a:r>
              <a:rPr lang="en-US" sz="6000" dirty="0">
                <a:latin typeface="Arial Black" panose="020B0A04020102020204" pitchFamily="34" charset="0"/>
              </a:rPr>
              <a:t>is the Audience?</a:t>
            </a:r>
          </a:p>
          <a:p>
            <a:pPr lvl="1"/>
            <a:r>
              <a:rPr lang="en-US" sz="5600" dirty="0">
                <a:latin typeface="Arial Black" panose="020B0A04020102020204" pitchFamily="34" charset="0"/>
              </a:rPr>
              <a:t>The group of readers to whom this piece is directed. </a:t>
            </a:r>
            <a:r>
              <a:rPr lang="en-US" sz="5600" dirty="0" smtClean="0">
                <a:latin typeface="Arial Black" panose="020B0A04020102020204" pitchFamily="34" charset="0"/>
              </a:rPr>
              <a:t>Students </a:t>
            </a:r>
            <a:r>
              <a:rPr lang="en-US" sz="5600" dirty="0">
                <a:latin typeface="Arial Black" panose="020B0A04020102020204" pitchFamily="34" charset="0"/>
              </a:rPr>
              <a:t>must determine who the audience is that </a:t>
            </a:r>
            <a:r>
              <a:rPr lang="en-US" sz="5600" dirty="0" smtClean="0">
                <a:latin typeface="Arial Black" panose="020B0A04020102020204" pitchFamily="34" charset="0"/>
              </a:rPr>
              <a:t>the author intended </a:t>
            </a:r>
            <a:r>
              <a:rPr lang="en-US" sz="5600" dirty="0">
                <a:latin typeface="Arial Black" panose="020B0A04020102020204" pitchFamily="34" charset="0"/>
              </a:rPr>
              <a:t>to address. It may be one person or a specific group. This choice of audience </a:t>
            </a:r>
            <a:r>
              <a:rPr lang="en-US" sz="5600" dirty="0" smtClean="0">
                <a:latin typeface="Arial Black" panose="020B0A04020102020204" pitchFamily="34" charset="0"/>
              </a:rPr>
              <a:t>affects </a:t>
            </a:r>
            <a:r>
              <a:rPr lang="en-US" sz="5600" dirty="0">
                <a:latin typeface="Arial Black" panose="020B0A04020102020204" pitchFamily="34" charset="0"/>
              </a:rPr>
              <a:t>how and why </a:t>
            </a:r>
            <a:r>
              <a:rPr lang="en-US" sz="5600" dirty="0" smtClean="0">
                <a:latin typeface="Arial Black" panose="020B0A04020102020204" pitchFamily="34" charset="0"/>
              </a:rPr>
              <a:t>authors </a:t>
            </a:r>
            <a:r>
              <a:rPr lang="en-US" sz="5600" dirty="0">
                <a:latin typeface="Arial Black" panose="020B0A04020102020204" pitchFamily="34" charset="0"/>
              </a:rPr>
              <a:t>write a particular text</a:t>
            </a:r>
            <a:r>
              <a:rPr lang="en-US" sz="5600" dirty="0" smtClean="0">
                <a:latin typeface="Arial Black" panose="020B0A04020102020204" pitchFamily="34" charset="0"/>
              </a:rPr>
              <a:t>.</a:t>
            </a:r>
            <a:endParaRPr lang="en-US" sz="5600" dirty="0">
              <a:latin typeface="Arial Black" panose="020B0A04020102020204" pitchFamily="34" charset="0"/>
            </a:endParaRPr>
          </a:p>
        </p:txBody>
      </p:sp>
    </p:spTree>
    <p:extLst>
      <p:ext uri="{BB962C8B-B14F-4D97-AF65-F5344CB8AC3E}">
        <p14:creationId xmlns:p14="http://schemas.microsoft.com/office/powerpoint/2010/main" val="215999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52475"/>
          </a:xfrm>
        </p:spPr>
        <p:txBody>
          <a:bodyPr/>
          <a:lstStyle/>
          <a:p>
            <a:pPr algn="ctr"/>
            <a:r>
              <a:rPr lang="en-US" b="1" dirty="0" err="1" smtClean="0">
                <a:latin typeface="Arial Black" panose="020B0A04020102020204" pitchFamily="34" charset="0"/>
              </a:rPr>
              <a:t>SOAPSTone</a:t>
            </a:r>
            <a:r>
              <a:rPr lang="en-US" b="1" dirty="0" smtClean="0">
                <a:latin typeface="Arial Black" panose="020B0A04020102020204" pitchFamily="34" charset="0"/>
              </a:rPr>
              <a:t> Analysis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889000"/>
            <a:ext cx="10515600" cy="5842000"/>
          </a:xfrm>
        </p:spPr>
        <p:txBody>
          <a:bodyPr>
            <a:normAutofit fontScale="92500" lnSpcReduction="10000"/>
          </a:bodyPr>
          <a:lstStyle/>
          <a:p>
            <a:r>
              <a:rPr lang="en-US" dirty="0" smtClean="0">
                <a:latin typeface="Arial Black" panose="020B0A04020102020204" pitchFamily="34" charset="0"/>
              </a:rPr>
              <a:t>What </a:t>
            </a:r>
            <a:r>
              <a:rPr lang="en-US" dirty="0">
                <a:latin typeface="Arial Black" panose="020B0A04020102020204" pitchFamily="34" charset="0"/>
              </a:rPr>
              <a:t>is the Purpose?</a:t>
            </a:r>
          </a:p>
          <a:p>
            <a:pPr lvl="1"/>
            <a:r>
              <a:rPr lang="en-US" dirty="0">
                <a:latin typeface="Arial Black" panose="020B0A04020102020204" pitchFamily="34" charset="0"/>
              </a:rPr>
              <a:t>The reason behind the text. Students need to consider the purpose of the text in order to </a:t>
            </a:r>
            <a:r>
              <a:rPr lang="en-US" dirty="0" smtClean="0">
                <a:latin typeface="Arial Black" panose="020B0A04020102020204" pitchFamily="34" charset="0"/>
              </a:rPr>
              <a:t>find </a:t>
            </a:r>
            <a:r>
              <a:rPr lang="en-US" dirty="0">
                <a:latin typeface="Arial Black" panose="020B0A04020102020204" pitchFamily="34" charset="0"/>
              </a:rPr>
              <a:t>the thesis or the argument and its logic. They should ask themselves, “What </a:t>
            </a:r>
            <a:r>
              <a:rPr lang="en-US" dirty="0" smtClean="0">
                <a:latin typeface="Arial Black" panose="020B0A04020102020204" pitchFamily="34" charset="0"/>
              </a:rPr>
              <a:t>did the author </a:t>
            </a:r>
            <a:r>
              <a:rPr lang="en-US" dirty="0">
                <a:latin typeface="Arial Black" panose="020B0A04020102020204" pitchFamily="34" charset="0"/>
              </a:rPr>
              <a:t>want </a:t>
            </a:r>
            <a:r>
              <a:rPr lang="en-US" dirty="0" smtClean="0">
                <a:latin typeface="Arial Black" panose="020B0A04020102020204" pitchFamily="34" charset="0"/>
              </a:rPr>
              <a:t>their audience </a:t>
            </a:r>
            <a:r>
              <a:rPr lang="en-US" dirty="0">
                <a:latin typeface="Arial Black" panose="020B0A04020102020204" pitchFamily="34" charset="0"/>
              </a:rPr>
              <a:t>to think or do as a result of reading </a:t>
            </a:r>
            <a:r>
              <a:rPr lang="en-US" dirty="0" smtClean="0">
                <a:latin typeface="Arial Black" panose="020B0A04020102020204" pitchFamily="34" charset="0"/>
              </a:rPr>
              <a:t>the text</a:t>
            </a:r>
            <a:r>
              <a:rPr lang="en-US" dirty="0">
                <a:latin typeface="Arial Black" panose="020B0A04020102020204" pitchFamily="34" charset="0"/>
              </a:rPr>
              <a:t>?”</a:t>
            </a:r>
          </a:p>
          <a:p>
            <a:r>
              <a:rPr lang="en-US" dirty="0" smtClean="0">
                <a:latin typeface="Arial Black" panose="020B0A04020102020204" pitchFamily="34" charset="0"/>
              </a:rPr>
              <a:t>What </a:t>
            </a:r>
            <a:r>
              <a:rPr lang="en-US" dirty="0">
                <a:latin typeface="Arial Black" panose="020B0A04020102020204" pitchFamily="34" charset="0"/>
              </a:rPr>
              <a:t>is the Subject?</a:t>
            </a:r>
          </a:p>
          <a:p>
            <a:pPr lvl="1"/>
            <a:r>
              <a:rPr lang="en-US" dirty="0">
                <a:latin typeface="Arial Black" panose="020B0A04020102020204" pitchFamily="34" charset="0"/>
              </a:rPr>
              <a:t>Students should be able to state the subject in a few words or phrases. This step helps them to focus on the </a:t>
            </a:r>
            <a:r>
              <a:rPr lang="en-US" dirty="0" smtClean="0">
                <a:latin typeface="Arial Black" panose="020B0A04020102020204" pitchFamily="34" charset="0"/>
              </a:rPr>
              <a:t>author’s intended </a:t>
            </a:r>
            <a:r>
              <a:rPr lang="en-US" dirty="0">
                <a:latin typeface="Arial Black" panose="020B0A04020102020204" pitchFamily="34" charset="0"/>
              </a:rPr>
              <a:t>task throughout the writing process.</a:t>
            </a:r>
          </a:p>
          <a:p>
            <a:r>
              <a:rPr lang="en-US" dirty="0" smtClean="0">
                <a:latin typeface="Arial Black" panose="020B0A04020102020204" pitchFamily="34" charset="0"/>
              </a:rPr>
              <a:t>What </a:t>
            </a:r>
            <a:r>
              <a:rPr lang="en-US" dirty="0">
                <a:latin typeface="Arial Black" panose="020B0A04020102020204" pitchFamily="34" charset="0"/>
              </a:rPr>
              <a:t>is the Tone?</a:t>
            </a:r>
          </a:p>
          <a:p>
            <a:pPr lvl="1"/>
            <a:r>
              <a:rPr lang="en-US" dirty="0">
                <a:latin typeface="Arial Black" panose="020B0A04020102020204" pitchFamily="34" charset="0"/>
              </a:rPr>
              <a:t>The attitude of the author. The spoken word can convey the speaker’s attitude and thus help impart meaning through tone of voice. With the written word, tone extends meaning beyond the literal, and students must learn to </a:t>
            </a:r>
            <a:r>
              <a:rPr lang="en-US" dirty="0" smtClean="0">
                <a:latin typeface="Arial Black" panose="020B0A04020102020204" pitchFamily="34" charset="0"/>
              </a:rPr>
              <a:t>look for </a:t>
            </a:r>
            <a:r>
              <a:rPr lang="en-US" dirty="0">
                <a:latin typeface="Arial Black" panose="020B0A04020102020204" pitchFamily="34" charset="0"/>
              </a:rPr>
              <a:t>this tone in </a:t>
            </a:r>
            <a:r>
              <a:rPr lang="en-US" dirty="0" smtClean="0">
                <a:latin typeface="Arial Black" panose="020B0A04020102020204" pitchFamily="34" charset="0"/>
              </a:rPr>
              <a:t>the author’s </a:t>
            </a:r>
            <a:r>
              <a:rPr lang="en-US" dirty="0">
                <a:latin typeface="Arial Black" panose="020B0A04020102020204" pitchFamily="34" charset="0"/>
              </a:rPr>
              <a:t>diction (choice of words), syntax (sentence construction), and imagery (metaphors, similes, and other types of figurative language). The ability to manage tone is one of the best indicators of a sophisticated writer.</a:t>
            </a:r>
          </a:p>
          <a:p>
            <a:endParaRPr lang="en-US" dirty="0"/>
          </a:p>
          <a:p>
            <a:endParaRPr lang="en-US" dirty="0"/>
          </a:p>
        </p:txBody>
      </p:sp>
    </p:spTree>
    <p:extLst>
      <p:ext uri="{BB962C8B-B14F-4D97-AF65-F5344CB8AC3E}">
        <p14:creationId xmlns:p14="http://schemas.microsoft.com/office/powerpoint/2010/main" val="6874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Complete your </a:t>
            </a:r>
            <a:r>
              <a:rPr lang="en-US" sz="4000" dirty="0" err="1" smtClean="0">
                <a:latin typeface="Arial Black" panose="020B0A04020102020204" pitchFamily="34" charset="0"/>
              </a:rPr>
              <a:t>SOAPSTone</a:t>
            </a:r>
            <a:r>
              <a:rPr lang="en-US" sz="4000" dirty="0" smtClean="0">
                <a:latin typeface="Arial Black" panose="020B0A04020102020204" pitchFamily="34" charset="0"/>
              </a:rPr>
              <a:t> Analysis of the interview/article,</a:t>
            </a: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“Multiculturalism Explained in One Word: HAPA”</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3550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Arial Black" panose="020B0A04020102020204" pitchFamily="34" charset="0"/>
              </a:rPr>
              <a:t>How does Kristen Lee show the differences between the internal and external parts of her identity?</a:t>
            </a:r>
          </a:p>
          <a:p>
            <a:pPr marL="0" indent="0" algn="ctr">
              <a:buNone/>
            </a:pPr>
            <a:r>
              <a:rPr lang="en-US" sz="4800" dirty="0" smtClean="0">
                <a:latin typeface="Arial Black" panose="020B0A04020102020204" pitchFamily="34" charset="0"/>
              </a:rPr>
              <a:t>Give an example from the text that shows this contrast.</a:t>
            </a:r>
            <a:endParaRPr lang="en-US" sz="4800" dirty="0" smtClean="0">
              <a:latin typeface="Arial Black" panose="020B0A04020102020204" pitchFamily="34" charset="0"/>
            </a:endParaRPr>
          </a:p>
        </p:txBody>
      </p:sp>
      <p:sp>
        <p:nvSpPr>
          <p:cNvPr id="4" name="TextBox 3"/>
          <p:cNvSpPr txBox="1"/>
          <p:nvPr/>
        </p:nvSpPr>
        <p:spPr>
          <a:xfrm>
            <a:off x="10170466"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9/20/18</a:t>
            </a:r>
            <a:endParaRPr lang="en-US" sz="2000" dirty="0">
              <a:latin typeface="Arial Black" panose="020B0A04020102020204" pitchFamily="34" charset="0"/>
            </a:endParaRPr>
          </a:p>
        </p:txBody>
      </p:sp>
    </p:spTree>
    <p:extLst>
      <p:ext uri="{BB962C8B-B14F-4D97-AF65-F5344CB8AC3E}">
        <p14:creationId xmlns:p14="http://schemas.microsoft.com/office/powerpoint/2010/main" val="16191785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92500" lnSpcReduction="2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We have read, over the last few weeks, several examples of authors writing about culture and cultural identity.</a:t>
            </a:r>
          </a:p>
          <a:p>
            <a:pPr marL="0" indent="0" algn="ctr">
              <a:buNone/>
            </a:pPr>
            <a:r>
              <a:rPr lang="en-US" sz="3200" dirty="0" smtClean="0">
                <a:latin typeface="Arial Black" panose="020B0A04020102020204" pitchFamily="34" charset="0"/>
              </a:rPr>
              <a:t>Of the articles/excerpts/interviews we have read, which one do you think made you think about your own cultural identity the most?</a:t>
            </a:r>
          </a:p>
          <a:p>
            <a:pPr marL="0" indent="0" algn="ctr">
              <a:buNone/>
            </a:pPr>
            <a:r>
              <a:rPr lang="en-US" sz="3200" dirty="0" smtClean="0">
                <a:latin typeface="Arial Black" panose="020B0A04020102020204" pitchFamily="34" charset="0"/>
              </a:rPr>
              <a:t>Why?</a:t>
            </a:r>
          </a:p>
          <a:p>
            <a:pPr marL="0" indent="0" algn="ctr">
              <a:buNone/>
            </a:pPr>
            <a:r>
              <a:rPr lang="en-US" sz="3200" dirty="0" smtClean="0">
                <a:latin typeface="Arial Black" panose="020B0A04020102020204" pitchFamily="34" charset="0"/>
              </a:rPr>
              <a:t>What was it about that selection of reading that you connected with?</a:t>
            </a:r>
          </a:p>
          <a:p>
            <a:pPr marL="0" indent="0" algn="ctr">
              <a:buNone/>
            </a:pPr>
            <a:endParaRPr lang="en-US" sz="3200" dirty="0" smtClean="0">
              <a:latin typeface="Arial Black" panose="020B0A04020102020204" pitchFamily="34" charset="0"/>
            </a:endParaRPr>
          </a:p>
          <a:p>
            <a:pPr marL="0" indent="0" algn="ctr">
              <a:buNone/>
            </a:pPr>
            <a:r>
              <a:rPr lang="en-US" dirty="0" smtClean="0">
                <a:latin typeface="Arial Black" panose="020B0A04020102020204" pitchFamily="34" charset="0"/>
              </a:rPr>
              <a:t>Be </a:t>
            </a:r>
            <a:r>
              <a:rPr lang="en-US" dirty="0" smtClean="0">
                <a:latin typeface="Arial Black" panose="020B0A04020102020204" pitchFamily="34" charset="0"/>
              </a:rPr>
              <a:t>prepared to share!</a:t>
            </a:r>
            <a:endParaRPr lang="en-US" dirty="0">
              <a:latin typeface="Arial Black" panose="020B0A04020102020204" pitchFamily="34" charset="0"/>
            </a:endParaRPr>
          </a:p>
        </p:txBody>
      </p:sp>
      <p:sp>
        <p:nvSpPr>
          <p:cNvPr id="6" name="TextBox 5"/>
          <p:cNvSpPr txBox="1"/>
          <p:nvPr/>
        </p:nvSpPr>
        <p:spPr>
          <a:xfrm>
            <a:off x="10220960"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9/21/18</a:t>
            </a:r>
            <a:endParaRPr lang="en-US" sz="2000" dirty="0">
              <a:latin typeface="Arial Black" panose="020B0A04020102020204" pitchFamily="34" charset="0"/>
            </a:endParaRPr>
          </a:p>
        </p:txBody>
      </p:sp>
    </p:spTree>
    <p:extLst>
      <p:ext uri="{BB962C8B-B14F-4D97-AF65-F5344CB8AC3E}">
        <p14:creationId xmlns:p14="http://schemas.microsoft.com/office/powerpoint/2010/main" val="178493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Later in this unit, your assignment will be to write a reflective essay explaining your cultural identity.</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Summarize in your own words what you will need to know to complete this assessment successfully.</a:t>
            </a:r>
            <a:endParaRPr lang="en-US" sz="3200" dirty="0">
              <a:latin typeface="Arial Black" panose="020B0A04020102020204" pitchFamily="34" charset="0"/>
            </a:endParaRPr>
          </a:p>
        </p:txBody>
      </p:sp>
      <p:sp>
        <p:nvSpPr>
          <p:cNvPr id="4" name="TextBox 3"/>
          <p:cNvSpPr txBox="1"/>
          <p:nvPr/>
        </p:nvSpPr>
        <p:spPr>
          <a:xfrm>
            <a:off x="10170463"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8/27/18</a:t>
            </a:r>
            <a:endParaRPr lang="en-US" sz="2000" dirty="0">
              <a:latin typeface="Arial Black" panose="020B0A04020102020204" pitchFamily="34" charset="0"/>
            </a:endParaRPr>
          </a:p>
        </p:txBody>
      </p:sp>
    </p:spTree>
    <p:extLst>
      <p:ext uri="{BB962C8B-B14F-4D97-AF65-F5344CB8AC3E}">
        <p14:creationId xmlns:p14="http://schemas.microsoft.com/office/powerpoint/2010/main" val="26696317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92500" lnSpcReduction="2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We have read, over the last few weeks, several examples of authors writing about culture and cultural identity.</a:t>
            </a:r>
          </a:p>
          <a:p>
            <a:pPr marL="0" indent="0" algn="ctr">
              <a:buNone/>
            </a:pPr>
            <a:r>
              <a:rPr lang="en-US" sz="4000" dirty="0">
                <a:latin typeface="Arial Black" panose="020B0A04020102020204" pitchFamily="34" charset="0"/>
              </a:rPr>
              <a:t>Of the articles/excerpts/interviews we have read, which one do you think made you think about your own cultural identity the most?</a:t>
            </a:r>
          </a:p>
          <a:p>
            <a:pPr marL="0" indent="0" algn="ctr">
              <a:buNone/>
            </a:pPr>
            <a:r>
              <a:rPr lang="en-US" sz="4000" dirty="0">
                <a:latin typeface="Arial Black" panose="020B0A04020102020204" pitchFamily="34" charset="0"/>
              </a:rPr>
              <a:t>Why?</a:t>
            </a:r>
          </a:p>
          <a:p>
            <a:pPr marL="0" indent="0" algn="ctr">
              <a:buNone/>
            </a:pPr>
            <a:r>
              <a:rPr lang="en-US" sz="4000" dirty="0">
                <a:latin typeface="Arial Black" panose="020B0A04020102020204" pitchFamily="34" charset="0"/>
              </a:rPr>
              <a:t>What was it about that selection of reading that you connected with?</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60"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9/21/18</a:t>
            </a:r>
            <a:endParaRPr lang="en-US" sz="2000" dirty="0">
              <a:latin typeface="Arial Black" panose="020B0A04020102020204" pitchFamily="34" charset="0"/>
            </a:endParaRPr>
          </a:p>
        </p:txBody>
      </p:sp>
    </p:spTree>
    <p:extLst>
      <p:ext uri="{BB962C8B-B14F-4D97-AF65-F5344CB8AC3E}">
        <p14:creationId xmlns:p14="http://schemas.microsoft.com/office/powerpoint/2010/main" val="411307170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803275"/>
          </a:xfrm>
        </p:spPr>
        <p:txBody>
          <a:bodyPr/>
          <a:lstStyle/>
          <a:p>
            <a:pPr algn="ctr"/>
            <a:r>
              <a:rPr lang="en-US" dirty="0" smtClean="0">
                <a:latin typeface="Arial Black" panose="020B0A04020102020204" pitchFamily="34" charset="0"/>
              </a:rPr>
              <a:t>NEXT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a:bodyPr>
          <a:lstStyle/>
          <a:p>
            <a:r>
              <a:rPr lang="en-US" dirty="0" smtClean="0">
                <a:latin typeface="Arial Black" panose="020B0A04020102020204" pitchFamily="34" charset="0"/>
              </a:rPr>
              <a:t>Next week, you will be writing your own reflective essays in which you will attempt to explain your cultural identity.</a:t>
            </a:r>
          </a:p>
          <a:p>
            <a:r>
              <a:rPr lang="en-US" dirty="0" smtClean="0">
                <a:latin typeface="Arial Black" panose="020B0A04020102020204" pitchFamily="34" charset="0"/>
              </a:rPr>
              <a:t>I will expect you to include, in your essays, elements of BOTH your cultural heritage AND your cultural inheritance.</a:t>
            </a:r>
          </a:p>
          <a:p>
            <a:pPr lvl="1"/>
            <a:r>
              <a:rPr lang="en-US" dirty="0" smtClean="0">
                <a:latin typeface="Arial Black" panose="020B0A04020102020204" pitchFamily="34" charset="0"/>
              </a:rPr>
              <a:t>The part of your cultural identity that comes from your family (ethnicity, religion, etc.)</a:t>
            </a:r>
          </a:p>
          <a:p>
            <a:pPr lvl="1"/>
            <a:r>
              <a:rPr lang="en-US" dirty="0" smtClean="0">
                <a:latin typeface="Arial Black" panose="020B0A04020102020204" pitchFamily="34" charset="0"/>
              </a:rPr>
              <a:t>The part of your cultural identity that you have chosen to make part of who you are.</a:t>
            </a:r>
          </a:p>
          <a:p>
            <a:r>
              <a:rPr lang="en-US" dirty="0" smtClean="0">
                <a:latin typeface="Arial Black" panose="020B0A04020102020204" pitchFamily="34" charset="0"/>
              </a:rPr>
              <a:t>Let’s take a moment to look at what I will be looking for in those essays.</a:t>
            </a:r>
          </a:p>
        </p:txBody>
      </p:sp>
    </p:spTree>
    <p:extLst>
      <p:ext uri="{BB962C8B-B14F-4D97-AF65-F5344CB8AC3E}">
        <p14:creationId xmlns:p14="http://schemas.microsoft.com/office/powerpoint/2010/main" val="13331317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803275"/>
          </a:xfrm>
        </p:spPr>
        <p:txBody>
          <a:bodyPr/>
          <a:lstStyle/>
          <a:p>
            <a:pPr algn="ctr"/>
            <a:r>
              <a:rPr lang="en-US" dirty="0" smtClean="0">
                <a:latin typeface="Arial Black" panose="020B0A04020102020204" pitchFamily="34" charset="0"/>
              </a:rPr>
              <a:t>NEXT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fontScale="70000" lnSpcReduction="20000"/>
          </a:bodyPr>
          <a:lstStyle/>
          <a:p>
            <a:pPr marL="0" indent="0">
              <a:buNone/>
            </a:pPr>
            <a:r>
              <a:rPr lang="en-US" dirty="0" smtClean="0">
                <a:latin typeface="Arial Black" panose="020B0A04020102020204" pitchFamily="34" charset="0"/>
              </a:rPr>
              <a:t>Exemplary</a:t>
            </a:r>
          </a:p>
          <a:p>
            <a:pPr marL="0" indent="0">
              <a:buNone/>
            </a:pPr>
            <a:r>
              <a:rPr lang="en-US" dirty="0" smtClean="0">
                <a:latin typeface="Arial Black" panose="020B0A04020102020204" pitchFamily="34" charset="0"/>
              </a:rPr>
              <a:t>The essay</a:t>
            </a:r>
          </a:p>
          <a:p>
            <a:r>
              <a:rPr lang="en-US" dirty="0" smtClean="0">
                <a:latin typeface="Arial Black" panose="020B0A04020102020204" pitchFamily="34" charset="0"/>
              </a:rPr>
              <a:t>has </a:t>
            </a:r>
            <a:r>
              <a:rPr lang="en-US" dirty="0">
                <a:latin typeface="Arial Black" panose="020B0A04020102020204" pitchFamily="34" charset="0"/>
              </a:rPr>
              <a:t>a clear and strongly maintained central idea (e.g., internal/external conflict or central metaphor/concept) to focus the essay</a:t>
            </a:r>
          </a:p>
          <a:p>
            <a:r>
              <a:rPr lang="en-US" dirty="0">
                <a:latin typeface="Arial Black" panose="020B0A04020102020204" pitchFamily="34" charset="0"/>
              </a:rPr>
              <a:t>uses a range of well-chosen, relevant, and sufficient evidence to create a vivid sense of personal cultural identity</a:t>
            </a:r>
            <a:r>
              <a:rPr lang="en-US" dirty="0" smtClean="0">
                <a:latin typeface="Arial Black" panose="020B0A04020102020204" pitchFamily="34" charset="0"/>
              </a:rPr>
              <a:t>.</a:t>
            </a:r>
            <a:endParaRPr lang="en-US" dirty="0">
              <a:latin typeface="Arial Black" panose="020B0A04020102020204" pitchFamily="34" charset="0"/>
            </a:endParaRPr>
          </a:p>
          <a:p>
            <a:pPr marL="0" indent="0">
              <a:buNone/>
            </a:pPr>
            <a:r>
              <a:rPr lang="en-US" dirty="0" smtClean="0">
                <a:latin typeface="Arial Black" panose="020B0A04020102020204" pitchFamily="34" charset="0"/>
              </a:rPr>
              <a:t>The </a:t>
            </a:r>
            <a:r>
              <a:rPr lang="en-US" dirty="0">
                <a:latin typeface="Arial Black" panose="020B0A04020102020204" pitchFamily="34" charset="0"/>
              </a:rPr>
              <a:t>writer</a:t>
            </a:r>
          </a:p>
          <a:p>
            <a:r>
              <a:rPr lang="en-US" dirty="0">
                <a:latin typeface="Arial Black" panose="020B0A04020102020204" pitchFamily="34" charset="0"/>
              </a:rPr>
              <a:t>uses an effective organizational strategy that creates clarity and cohesion</a:t>
            </a:r>
          </a:p>
          <a:p>
            <a:r>
              <a:rPr lang="en-US" dirty="0">
                <a:latin typeface="Arial Black" panose="020B0A04020102020204" pitchFamily="34" charset="0"/>
              </a:rPr>
              <a:t>introduces ideas smoothly, links them logically, and provides a satisfying conclusion</a:t>
            </a:r>
          </a:p>
          <a:p>
            <a:r>
              <a:rPr lang="en-US" dirty="0">
                <a:latin typeface="Arial Black" panose="020B0A04020102020204" pitchFamily="34" charset="0"/>
              </a:rPr>
              <a:t>uses appropriate and varied transitions.</a:t>
            </a:r>
          </a:p>
          <a:p>
            <a:pPr marL="0" indent="0">
              <a:buNone/>
            </a:pPr>
            <a:r>
              <a:rPr lang="en-US" dirty="0" smtClean="0">
                <a:latin typeface="Arial Black" panose="020B0A04020102020204" pitchFamily="34" charset="0"/>
              </a:rPr>
              <a:t>The </a:t>
            </a:r>
            <a:r>
              <a:rPr lang="en-US" dirty="0">
                <a:latin typeface="Arial Black" panose="020B0A04020102020204" pitchFamily="34" charset="0"/>
              </a:rPr>
              <a:t>writer</a:t>
            </a:r>
          </a:p>
          <a:p>
            <a:r>
              <a:rPr lang="en-US" dirty="0">
                <a:latin typeface="Arial Black" panose="020B0A04020102020204" pitchFamily="34" charset="0"/>
              </a:rPr>
              <a:t>uses precise language and appropriate vocabulary to create a distinctive tone or voice</a:t>
            </a:r>
          </a:p>
          <a:p>
            <a:r>
              <a:rPr lang="en-US" dirty="0">
                <a:latin typeface="Arial Black" panose="020B0A04020102020204" pitchFamily="34" charset="0"/>
              </a:rPr>
              <a:t>uses parallel structure and various types of phrases to convey meaning or add variety and interest</a:t>
            </a:r>
          </a:p>
          <a:p>
            <a:r>
              <a:rPr lang="en-US" dirty="0">
                <a:latin typeface="Arial Black" panose="020B0A04020102020204" pitchFamily="34" charset="0"/>
              </a:rPr>
              <a:t>demonstrates strong command of conventions of grammar, usage, capitalization, punctuation, and spelling</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8412887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803275"/>
          </a:xfrm>
        </p:spPr>
        <p:txBody>
          <a:bodyPr/>
          <a:lstStyle/>
          <a:p>
            <a:pPr algn="ctr"/>
            <a:r>
              <a:rPr lang="en-US" dirty="0" smtClean="0">
                <a:latin typeface="Arial Black" panose="020B0A04020102020204" pitchFamily="34" charset="0"/>
              </a:rPr>
              <a:t>TODAY’S JOB</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lstStyle/>
          <a:p>
            <a:r>
              <a:rPr lang="en-US" dirty="0" smtClean="0">
                <a:latin typeface="Arial Black" panose="020B0A04020102020204" pitchFamily="34" charset="0"/>
              </a:rPr>
              <a:t>Today, you will have in-class time to complete your </a:t>
            </a:r>
            <a:r>
              <a:rPr lang="en-US" dirty="0" err="1" smtClean="0">
                <a:latin typeface="Arial Black" panose="020B0A04020102020204" pitchFamily="34" charset="0"/>
              </a:rPr>
              <a:t>SOAPSTone</a:t>
            </a:r>
            <a:r>
              <a:rPr lang="en-US" dirty="0" smtClean="0">
                <a:latin typeface="Arial Black" panose="020B0A04020102020204" pitchFamily="34" charset="0"/>
              </a:rPr>
              <a:t> analysis.</a:t>
            </a:r>
          </a:p>
          <a:p>
            <a:r>
              <a:rPr lang="en-US" dirty="0" smtClean="0">
                <a:latin typeface="Arial Black" panose="020B0A04020102020204" pitchFamily="34" charset="0"/>
              </a:rPr>
              <a:t>When you have completed that, you need to finish the questions for the interview.</a:t>
            </a:r>
          </a:p>
          <a:p>
            <a:r>
              <a:rPr lang="en-US" dirty="0" smtClean="0">
                <a:latin typeface="Arial Black" panose="020B0A04020102020204" pitchFamily="34" charset="0"/>
              </a:rPr>
              <a:t>If you are finished with both of those assignments, you may work on other missing work for this class or other classes.</a:t>
            </a:r>
          </a:p>
          <a:p>
            <a:endParaRPr lang="en-US" dirty="0">
              <a:latin typeface="Arial Black" panose="020B0A04020102020204" pitchFamily="34" charset="0"/>
            </a:endParaRPr>
          </a:p>
        </p:txBody>
      </p:sp>
    </p:spTree>
    <p:extLst>
      <p:ext uri="{BB962C8B-B14F-4D97-AF65-F5344CB8AC3E}">
        <p14:creationId xmlns:p14="http://schemas.microsoft.com/office/powerpoint/2010/main" val="26305119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41375"/>
          </a:xfrm>
        </p:spPr>
        <p:txBody>
          <a:bodyPr/>
          <a:lstStyle/>
          <a:p>
            <a:pPr algn="ctr"/>
            <a:r>
              <a:rPr lang="en-US" dirty="0" smtClean="0">
                <a:latin typeface="Arial Black" panose="020B0A04020102020204" pitchFamily="34" charset="0"/>
              </a:rPr>
              <a:t>NO </a:t>
            </a: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000" dirty="0" smtClean="0">
                <a:latin typeface="Arial Black" panose="020B0A04020102020204" pitchFamily="34" charset="0"/>
              </a:rPr>
              <a:t>Complete your </a:t>
            </a:r>
            <a:r>
              <a:rPr lang="en-US" sz="4000" dirty="0" err="1" smtClean="0">
                <a:latin typeface="Arial Black" panose="020B0A04020102020204" pitchFamily="34" charset="0"/>
              </a:rPr>
              <a:t>SOAPSTone</a:t>
            </a:r>
            <a:r>
              <a:rPr lang="en-US" sz="4000" dirty="0" smtClean="0">
                <a:latin typeface="Arial Black" panose="020B0A04020102020204" pitchFamily="34" charset="0"/>
              </a:rPr>
              <a:t> Analysis of the interview/article,</a:t>
            </a: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“Multiculturalism Explained in One Word: HAPA</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AND</a:t>
            </a:r>
          </a:p>
          <a:p>
            <a:pPr marL="0" indent="0" algn="ctr">
              <a:buNone/>
            </a:pPr>
            <a:r>
              <a:rPr lang="en-US" sz="4000" dirty="0" smtClean="0">
                <a:latin typeface="Arial Black" panose="020B0A04020102020204" pitchFamily="34" charset="0"/>
              </a:rPr>
              <a:t>The four questions in Google classroom based on the interview.</a:t>
            </a:r>
          </a:p>
          <a:p>
            <a:pPr marL="0" indent="0" algn="ctr">
              <a:buNone/>
            </a:pPr>
            <a:r>
              <a:rPr lang="en-US" sz="4000" dirty="0" smtClean="0">
                <a:latin typeface="Arial Black" panose="020B0A04020102020204" pitchFamily="34" charset="0"/>
              </a:rPr>
              <a:t>They are due by the end of this period</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TODAY!!!</a:t>
            </a:r>
            <a:endParaRPr lang="en-US" sz="4000" dirty="0">
              <a:latin typeface="Arial Black" panose="020B0A04020102020204" pitchFamily="34" charset="0"/>
            </a:endParaRPr>
          </a:p>
        </p:txBody>
      </p:sp>
    </p:spTree>
    <p:extLst>
      <p:ext uri="{BB962C8B-B14F-4D97-AF65-F5344CB8AC3E}">
        <p14:creationId xmlns:p14="http://schemas.microsoft.com/office/powerpoint/2010/main" val="13601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800" dirty="0" smtClean="0">
                <a:latin typeface="Arial Black" panose="020B0A04020102020204" pitchFamily="34" charset="0"/>
              </a:rPr>
              <a:t>Do you kno</a:t>
            </a:r>
            <a:r>
              <a:rPr lang="en-US" sz="4800" dirty="0" smtClean="0">
                <a:latin typeface="Arial Black" panose="020B0A04020102020204" pitchFamily="34" charset="0"/>
              </a:rPr>
              <a:t>w what you are going to include in your essay? What are some of the things that you might include?</a:t>
            </a:r>
          </a:p>
          <a:p>
            <a:pPr marL="0" indent="0" algn="ctr">
              <a:buNone/>
            </a:pPr>
            <a:r>
              <a:rPr lang="en-US" sz="4800" dirty="0" smtClean="0">
                <a:latin typeface="Arial Black" panose="020B0A04020102020204" pitchFamily="34" charset="0"/>
              </a:rPr>
              <a:t>Why are those things an important part of describing your cultural identity?</a:t>
            </a:r>
            <a:endParaRPr lang="en-US" sz="4800" dirty="0" smtClean="0">
              <a:latin typeface="Arial Black" panose="020B0A04020102020204" pitchFamily="34" charset="0"/>
            </a:endParaRPr>
          </a:p>
        </p:txBody>
      </p:sp>
      <p:sp>
        <p:nvSpPr>
          <p:cNvPr id="4" name="TextBox 3"/>
          <p:cNvSpPr txBox="1"/>
          <p:nvPr/>
        </p:nvSpPr>
        <p:spPr>
          <a:xfrm>
            <a:off x="10170466"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9/21/18</a:t>
            </a:r>
            <a:endParaRPr lang="en-US" sz="2000" dirty="0">
              <a:latin typeface="Arial Black" panose="020B0A04020102020204" pitchFamily="34" charset="0"/>
            </a:endParaRPr>
          </a:p>
        </p:txBody>
      </p:sp>
    </p:spTree>
    <p:extLst>
      <p:ext uri="{BB962C8B-B14F-4D97-AF65-F5344CB8AC3E}">
        <p14:creationId xmlns:p14="http://schemas.microsoft.com/office/powerpoint/2010/main" val="670298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85000" lnSpcReduction="2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Culture is the behaviors and beliefs characteristic of a particular social, ethnic, or age group.</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Based on this definition, what would you say are some things that you believe in that are a part of your life and represent YOUR culture?</a:t>
            </a:r>
          </a:p>
          <a:p>
            <a:pPr marL="0" indent="0" algn="ctr">
              <a:buNone/>
            </a:pPr>
            <a:r>
              <a:rPr lang="en-US" sz="4000" dirty="0" smtClean="0">
                <a:latin typeface="Arial Black" panose="020B0A04020102020204" pitchFamily="34" charset="0"/>
              </a:rPr>
              <a:t>What are some things you DO (behaviors) that are part of your culture?</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8/28/18</a:t>
            </a:r>
            <a:endParaRPr lang="en-US" sz="2000" dirty="0">
              <a:latin typeface="Arial Black" panose="020B0A04020102020204" pitchFamily="34" charset="0"/>
            </a:endParaRPr>
          </a:p>
        </p:txBody>
      </p:sp>
    </p:spTree>
    <p:extLst>
      <p:ext uri="{BB962C8B-B14F-4D97-AF65-F5344CB8AC3E}">
        <p14:creationId xmlns:p14="http://schemas.microsoft.com/office/powerpoint/2010/main" val="6541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fontScale="92500" lnSpcReduction="2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Culture is the behaviors and beliefs characteristic of a particular social, ethnic, or age group.</a:t>
            </a: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Based on this definition, what would you say are some things that you believe in that are a part of your life and represent YOUR culture?</a:t>
            </a:r>
          </a:p>
          <a:p>
            <a:pPr marL="0" indent="0" algn="ctr">
              <a:buNone/>
            </a:pPr>
            <a:r>
              <a:rPr lang="en-US" sz="4000" dirty="0">
                <a:latin typeface="Arial Black" panose="020B0A04020102020204" pitchFamily="34" charset="0"/>
              </a:rPr>
              <a:t>What are some things you DO (behaviors) that are part of your culture?</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8/28/18</a:t>
            </a:r>
            <a:endParaRPr lang="en-US" sz="2000" dirty="0">
              <a:latin typeface="Arial Black" panose="020B0A04020102020204" pitchFamily="34" charset="0"/>
            </a:endParaRPr>
          </a:p>
        </p:txBody>
      </p:sp>
    </p:spTree>
    <p:extLst>
      <p:ext uri="{BB962C8B-B14F-4D97-AF65-F5344CB8AC3E}">
        <p14:creationId xmlns:p14="http://schemas.microsoft.com/office/powerpoint/2010/main" val="311197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a:bodyPr>
          <a:lstStyle/>
          <a:p>
            <a:r>
              <a:rPr lang="en-US" sz="3200" dirty="0" smtClean="0">
                <a:latin typeface="Arial Black" panose="020B0A04020102020204" pitchFamily="34" charset="0"/>
              </a:rPr>
              <a:t>Think about some things about you that help to define your culture. </a:t>
            </a:r>
          </a:p>
          <a:p>
            <a:endParaRPr lang="en-US" sz="3200" dirty="0" smtClean="0">
              <a:latin typeface="Arial Black" panose="020B0A04020102020204" pitchFamily="34" charset="0"/>
            </a:endParaRPr>
          </a:p>
          <a:p>
            <a:r>
              <a:rPr lang="en-US" sz="3200" dirty="0" smtClean="0">
                <a:latin typeface="Arial Black" panose="020B0A04020102020204" pitchFamily="34" charset="0"/>
              </a:rPr>
              <a:t>Take a look at the WORD WEB at the top of your paper. Take a few minutes to fill in the ovals with things that you think help to define culture.</a:t>
            </a:r>
            <a:endParaRPr lang="en-US" sz="3200" dirty="0">
              <a:latin typeface="Arial Black" panose="020B0A04020102020204" pitchFamily="34" charset="0"/>
            </a:endParaRPr>
          </a:p>
        </p:txBody>
      </p:sp>
    </p:spTree>
    <p:extLst>
      <p:ext uri="{BB962C8B-B14F-4D97-AF65-F5344CB8AC3E}">
        <p14:creationId xmlns:p14="http://schemas.microsoft.com/office/powerpoint/2010/main" val="34955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a:bodyPr>
          <a:lstStyle/>
          <a:p>
            <a:r>
              <a:rPr lang="en-US" sz="3200" dirty="0">
                <a:latin typeface="Arial Black" panose="020B0A04020102020204" pitchFamily="34" charset="0"/>
              </a:rPr>
              <a:t>With these ideas about culture in mind, </a:t>
            </a:r>
            <a:r>
              <a:rPr lang="en-US" sz="3200" dirty="0" smtClean="0">
                <a:latin typeface="Arial Black" panose="020B0A04020102020204" pitchFamily="34" charset="0"/>
              </a:rPr>
              <a:t>as I reveal some images on the screen, write down what the image is, then write down the FIRST THING that comes to mind when you see that image.</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31361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a:bodyPr>
          <a:lstStyle/>
          <a:p>
            <a:pPr marL="0" indent="0">
              <a:buNone/>
            </a:pPr>
            <a:r>
              <a:rPr lang="en-US" sz="3200" dirty="0" smtClean="0">
                <a:latin typeface="Arial Black" panose="020B0A04020102020204" pitchFamily="34" charset="0"/>
              </a:rPr>
              <a:t>The American Flag</a:t>
            </a:r>
          </a:p>
          <a:p>
            <a:pPr marL="0" indent="0" algn="r">
              <a:buNone/>
            </a:pPr>
            <a:r>
              <a:rPr lang="en-US" sz="3200" dirty="0" smtClean="0">
                <a:latin typeface="Arial Black" panose="020B0A04020102020204" pitchFamily="34" charset="0"/>
              </a:rPr>
              <a:t>The Snapchat logo</a:t>
            </a:r>
          </a:p>
          <a:p>
            <a:pPr marL="0" indent="0" algn="ctr">
              <a:buNone/>
            </a:pPr>
            <a:endParaRPr lang="en-US" sz="3200" dirty="0">
              <a:latin typeface="Arial Black" panose="020B0A04020102020204" pitchFamily="34" charset="0"/>
            </a:endParaRPr>
          </a:p>
          <a:p>
            <a:pPr marL="0" indent="0">
              <a:buNone/>
            </a:pPr>
            <a:endParaRPr lang="en-US" sz="3200" dirty="0" smtClean="0">
              <a:latin typeface="Arial Black" panose="020B0A04020102020204" pitchFamily="34" charset="0"/>
            </a:endParaRPr>
          </a:p>
          <a:p>
            <a:pPr marL="0" indent="0">
              <a:buNone/>
            </a:pPr>
            <a:r>
              <a:rPr lang="en-US" sz="3200" dirty="0" smtClean="0">
                <a:latin typeface="Arial Black" panose="020B0A04020102020204" pitchFamily="34" charset="0"/>
              </a:rPr>
              <a:t>A cross</a:t>
            </a:r>
          </a:p>
          <a:p>
            <a:pPr marL="0" indent="0" algn="r">
              <a:buNone/>
            </a:pPr>
            <a:r>
              <a:rPr lang="en-US" sz="3200" dirty="0" smtClean="0">
                <a:latin typeface="Arial Black" panose="020B0A04020102020204" pitchFamily="34" charset="0"/>
              </a:rPr>
              <a:t>The Netflix logo</a:t>
            </a: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buNone/>
            </a:pPr>
            <a:r>
              <a:rPr lang="en-US" sz="3200" dirty="0" smtClean="0">
                <a:latin typeface="Arial Black" panose="020B0A04020102020204" pitchFamily="34" charset="0"/>
              </a:rPr>
              <a:t>The Turlock Bulldog logo</a:t>
            </a:r>
            <a:endParaRPr lang="en-US" sz="32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200" y="1660004"/>
            <a:ext cx="1970087" cy="13110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9" y="2109788"/>
            <a:ext cx="1421605" cy="14216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800" y="3822700"/>
            <a:ext cx="1896533" cy="1422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098" y="3916678"/>
            <a:ext cx="1752601" cy="105156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7749" y="5245100"/>
            <a:ext cx="1289050" cy="1473200"/>
          </a:xfrm>
          <a:prstGeom prst="rect">
            <a:avLst/>
          </a:prstGeom>
        </p:spPr>
      </p:pic>
    </p:spTree>
    <p:extLst>
      <p:ext uri="{BB962C8B-B14F-4D97-AF65-F5344CB8AC3E}">
        <p14:creationId xmlns:p14="http://schemas.microsoft.com/office/powerpoint/2010/main" val="95938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are some things you think of when you hear the word CULTURE?</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How would you describe your </a:t>
            </a:r>
          </a:p>
          <a:p>
            <a:pPr marL="0" indent="0" algn="ctr">
              <a:buNone/>
            </a:pPr>
            <a:r>
              <a:rPr lang="en-US" sz="4000" dirty="0" smtClean="0">
                <a:latin typeface="Arial Black" panose="020B0A04020102020204" pitchFamily="34" charset="0"/>
              </a:rPr>
              <a:t>CULTURAL IDENTITY?</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8/27/18</a:t>
            </a:r>
            <a:endParaRPr lang="en-US" sz="2000" dirty="0">
              <a:latin typeface="Arial Black" panose="020B0A04020102020204" pitchFamily="34" charset="0"/>
            </a:endParaRPr>
          </a:p>
        </p:txBody>
      </p:sp>
    </p:spTree>
    <p:extLst>
      <p:ext uri="{BB962C8B-B14F-4D97-AF65-F5344CB8AC3E}">
        <p14:creationId xmlns:p14="http://schemas.microsoft.com/office/powerpoint/2010/main" val="959158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lnSpcReduction="10000"/>
          </a:bodyPr>
          <a:lstStyle/>
          <a:p>
            <a:r>
              <a:rPr lang="en-US" sz="3200" dirty="0" smtClean="0">
                <a:latin typeface="Arial Black" panose="020B0A04020102020204" pitchFamily="34" charset="0"/>
              </a:rPr>
              <a:t>Now take a few moments to look at what your partner’s wrote down as their first associations and compare them to yours. </a:t>
            </a:r>
          </a:p>
          <a:p>
            <a:endParaRPr lang="en-US" sz="3200" dirty="0" smtClean="0">
              <a:latin typeface="Arial Black" panose="020B0A04020102020204" pitchFamily="34" charset="0"/>
            </a:endParaRPr>
          </a:p>
          <a:p>
            <a:r>
              <a:rPr lang="en-US" sz="3200" dirty="0" smtClean="0">
                <a:latin typeface="Arial Black" panose="020B0A04020102020204" pitchFamily="34" charset="0"/>
              </a:rPr>
              <a:t>Record one or two of those in your chart.</a:t>
            </a:r>
          </a:p>
          <a:p>
            <a:endParaRPr lang="en-US" sz="3200" dirty="0" smtClean="0">
              <a:latin typeface="Arial Black" panose="020B0A04020102020204" pitchFamily="34" charset="0"/>
            </a:endParaRPr>
          </a:p>
          <a:p>
            <a:r>
              <a:rPr lang="en-US" sz="3200" dirty="0" smtClean="0">
                <a:latin typeface="Arial Black" panose="020B0A04020102020204" pitchFamily="34" charset="0"/>
              </a:rPr>
              <a:t>Let’s discuss: Why do you think your initial associations were different from other members of your group?</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Be prepared to share!</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4924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lnSpcReduction="10000"/>
          </a:bodyPr>
          <a:lstStyle/>
          <a:p>
            <a:r>
              <a:rPr lang="en-US" sz="3200" dirty="0">
                <a:latin typeface="Arial Black" panose="020B0A04020102020204" pitchFamily="34" charset="0"/>
              </a:rPr>
              <a:t>Cultural identity is the identity or feeling of belonging to a group</a:t>
            </a:r>
            <a:r>
              <a:rPr lang="en-US" sz="3200" dirty="0" smtClean="0">
                <a:latin typeface="Arial Black" panose="020B0A04020102020204" pitchFamily="34" charset="0"/>
              </a:rPr>
              <a:t>.</a:t>
            </a:r>
          </a:p>
          <a:p>
            <a:r>
              <a:rPr lang="en-US" sz="3200" dirty="0" smtClean="0">
                <a:latin typeface="Arial Black" panose="020B0A04020102020204" pitchFamily="34" charset="0"/>
              </a:rPr>
              <a:t>A </a:t>
            </a:r>
            <a:r>
              <a:rPr lang="en-US" sz="3200" dirty="0">
                <a:latin typeface="Arial Black" panose="020B0A04020102020204" pitchFamily="34" charset="0"/>
              </a:rPr>
              <a:t>person's cultural identity comes from the way they take certain aspects of each of the cultures they belong to and use them to shape and define who they are</a:t>
            </a:r>
            <a:r>
              <a:rPr lang="en-US" sz="3200" dirty="0" smtClean="0">
                <a:latin typeface="Arial Black" panose="020B0A04020102020204" pitchFamily="34" charset="0"/>
              </a:rPr>
              <a:t>.</a:t>
            </a:r>
          </a:p>
          <a:p>
            <a:r>
              <a:rPr lang="en-US" sz="3200" dirty="0">
                <a:latin typeface="Arial Black" panose="020B0A04020102020204" pitchFamily="34" charset="0"/>
              </a:rPr>
              <a:t>For some people, culture is more about the families you create rather than your birth heritage. This could mean a local club, community </a:t>
            </a:r>
            <a:r>
              <a:rPr lang="en-US" sz="3200" dirty="0" smtClean="0">
                <a:latin typeface="Arial Black" panose="020B0A04020102020204" pitchFamily="34" charset="0"/>
              </a:rPr>
              <a:t>group, school group, </a:t>
            </a:r>
            <a:r>
              <a:rPr lang="en-US" sz="3200" dirty="0">
                <a:latin typeface="Arial Black" panose="020B0A04020102020204" pitchFamily="34" charset="0"/>
              </a:rPr>
              <a:t>or sports team.</a:t>
            </a:r>
          </a:p>
          <a:p>
            <a:r>
              <a:rPr lang="en-US" sz="3200" dirty="0" smtClean="0">
                <a:latin typeface="Arial Black" panose="020B0A04020102020204" pitchFamily="34" charset="0"/>
              </a:rPr>
              <a:t>There are many things that make up our culture or cultural identity.</a:t>
            </a:r>
          </a:p>
        </p:txBody>
      </p:sp>
    </p:spTree>
    <p:extLst>
      <p:ext uri="{BB962C8B-B14F-4D97-AF65-F5344CB8AC3E}">
        <p14:creationId xmlns:p14="http://schemas.microsoft.com/office/powerpoint/2010/main" val="344422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a:bodyPr>
          <a:lstStyle/>
          <a:p>
            <a:r>
              <a:rPr lang="en-US" sz="3200" dirty="0">
                <a:latin typeface="Arial Black" panose="020B0A04020102020204" pitchFamily="34" charset="0"/>
              </a:rPr>
              <a:t>In the </a:t>
            </a:r>
            <a:r>
              <a:rPr lang="en-US" sz="3200" dirty="0" smtClean="0">
                <a:latin typeface="Arial Black" panose="020B0A04020102020204" pitchFamily="34" charset="0"/>
              </a:rPr>
              <a:t>table on your worksheet, </a:t>
            </a:r>
            <a:r>
              <a:rPr lang="en-US" sz="3200" dirty="0">
                <a:latin typeface="Arial Black" panose="020B0A04020102020204" pitchFamily="34" charset="0"/>
              </a:rPr>
              <a:t>write five items you could bring to class tomorrow that would express something about your cultural identity. </a:t>
            </a:r>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In </a:t>
            </a:r>
            <a:r>
              <a:rPr lang="en-US" sz="3200" dirty="0">
                <a:latin typeface="Arial Black" panose="020B0A04020102020204" pitchFamily="34" charset="0"/>
              </a:rPr>
              <a:t>the second column, write a description of what each item represents to you and your cultural connection (e.g., heritage, values, practices, experiences</a:t>
            </a:r>
            <a:r>
              <a:rPr lang="en-US" sz="3200" dirty="0" smtClean="0">
                <a:latin typeface="Arial Black" panose="020B0A04020102020204" pitchFamily="34" charset="0"/>
              </a:rPr>
              <a:t>).</a:t>
            </a:r>
          </a:p>
          <a:p>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Be prepared to share!</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42059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30275"/>
          </a:xfrm>
        </p:spPr>
        <p:txBody>
          <a:bodyPr/>
          <a:lstStyle/>
          <a:p>
            <a:pPr algn="ctr"/>
            <a:r>
              <a:rPr lang="en-US" b="1" dirty="0" smtClean="0">
                <a:latin typeface="Arial Black" panose="020B0A04020102020204" pitchFamily="34" charset="0"/>
              </a:rPr>
              <a:t>Culture and Cultural Identity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03300"/>
            <a:ext cx="10515600" cy="5638800"/>
          </a:xfrm>
        </p:spPr>
        <p:txBody>
          <a:bodyPr>
            <a:normAutofit lnSpcReduction="10000"/>
          </a:bodyPr>
          <a:lstStyle/>
          <a:p>
            <a:r>
              <a:rPr lang="en-US" sz="3200" dirty="0">
                <a:latin typeface="Arial Black" panose="020B0A04020102020204" pitchFamily="34" charset="0"/>
              </a:rPr>
              <a:t>For homework, you will choose one of the five items from your list as the focus of a brief essay of NO LESS THAN THREE PARAGRAPHS that explains the object to an audience that is unfamiliar with what it is, how it is used, and how it connects to your culture (and personally to you). Be sure to:</a:t>
            </a:r>
          </a:p>
          <a:p>
            <a:pPr lvl="1"/>
            <a:r>
              <a:rPr lang="en-US" dirty="0">
                <a:latin typeface="Arial Black" panose="020B0A04020102020204" pitchFamily="34" charset="0"/>
              </a:rPr>
              <a:t>Describe the object clearly using vivid and concrete language.</a:t>
            </a:r>
          </a:p>
          <a:p>
            <a:pPr lvl="1"/>
            <a:r>
              <a:rPr lang="en-US" dirty="0">
                <a:latin typeface="Arial Black" panose="020B0A04020102020204" pitchFamily="34" charset="0"/>
              </a:rPr>
              <a:t>Explain how the object connects to your culture.</a:t>
            </a:r>
          </a:p>
          <a:p>
            <a:pPr lvl="1"/>
            <a:r>
              <a:rPr lang="en-US" dirty="0">
                <a:latin typeface="Arial Black" panose="020B0A04020102020204" pitchFamily="34" charset="0"/>
              </a:rPr>
              <a:t>Explain the significance of the object to you.</a:t>
            </a:r>
          </a:p>
          <a:p>
            <a:r>
              <a:rPr lang="en-US" sz="3200" dirty="0">
                <a:latin typeface="Arial Black" panose="020B0A04020102020204" pitchFamily="34" charset="0"/>
              </a:rPr>
              <a:t>Use the table </a:t>
            </a:r>
            <a:r>
              <a:rPr lang="en-US" sz="3200" dirty="0" smtClean="0">
                <a:latin typeface="Arial Black" panose="020B0A04020102020204" pitchFamily="34" charset="0"/>
              </a:rPr>
              <a:t>at the bottom of your worksheet </a:t>
            </a:r>
            <a:r>
              <a:rPr lang="en-US" sz="3200" dirty="0">
                <a:latin typeface="Arial Black" panose="020B0A04020102020204" pitchFamily="34" charset="0"/>
              </a:rPr>
              <a:t>to help you prepare for your homework </a:t>
            </a:r>
            <a:r>
              <a:rPr lang="en-US" sz="3200" dirty="0" smtClean="0">
                <a:latin typeface="Arial Black" panose="020B0A04020102020204" pitchFamily="34" charset="0"/>
              </a:rPr>
              <a:t>assignment.</a:t>
            </a:r>
            <a:endParaRPr lang="en-US" sz="3200" dirty="0">
              <a:latin typeface="Arial Black" panose="020B0A04020102020204" pitchFamily="34" charset="0"/>
            </a:endParaRP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387471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6"/>
            <a:ext cx="10515600" cy="5940424"/>
          </a:xfrm>
        </p:spPr>
        <p:txBody>
          <a:bodyPr>
            <a:normAutofit fontScale="92500"/>
          </a:bodyPr>
          <a:lstStyle/>
          <a:p>
            <a:r>
              <a:rPr lang="en-US" dirty="0" smtClean="0">
                <a:latin typeface="Arial Black" panose="020B0A04020102020204" pitchFamily="34" charset="0"/>
              </a:rPr>
              <a:t>In Google Classroom, I have placed a document for you to use in writing your short, THREE PARAGRAPH essay.</a:t>
            </a:r>
          </a:p>
          <a:p>
            <a:r>
              <a:rPr lang="en-US" dirty="0" smtClean="0">
                <a:latin typeface="Arial Black" panose="020B0A04020102020204" pitchFamily="34" charset="0"/>
              </a:rPr>
              <a:t>This document is already set up in MLA Format</a:t>
            </a:r>
          </a:p>
          <a:p>
            <a:pPr lvl="1"/>
            <a:r>
              <a:rPr lang="en-US" dirty="0" smtClean="0">
                <a:latin typeface="Arial Black" panose="020B0A04020102020204" pitchFamily="34" charset="0"/>
              </a:rPr>
              <a:t>1 inch margins</a:t>
            </a:r>
          </a:p>
          <a:p>
            <a:pPr lvl="1"/>
            <a:r>
              <a:rPr lang="en-US" dirty="0">
                <a:latin typeface="Arial Black" panose="020B0A04020102020204" pitchFamily="34" charset="0"/>
              </a:rPr>
              <a:t>Times New Roman font, size 12</a:t>
            </a:r>
          </a:p>
          <a:p>
            <a:pPr lvl="1"/>
            <a:r>
              <a:rPr lang="en-US" dirty="0" smtClean="0">
                <a:latin typeface="Arial Black" panose="020B0A04020102020204" pitchFamily="34" charset="0"/>
              </a:rPr>
              <a:t>A header that should contain your last name and a page number</a:t>
            </a:r>
          </a:p>
          <a:p>
            <a:pPr lvl="1"/>
            <a:r>
              <a:rPr lang="en-US" dirty="0" smtClean="0">
                <a:latin typeface="Arial Black" panose="020B0A04020102020204" pitchFamily="34" charset="0"/>
              </a:rPr>
              <a:t>Proper naming/titling format at the top left of your document</a:t>
            </a:r>
          </a:p>
          <a:p>
            <a:pPr lvl="1"/>
            <a:r>
              <a:rPr lang="en-US" dirty="0" smtClean="0">
                <a:latin typeface="Arial Black" panose="020B0A04020102020204" pitchFamily="34" charset="0"/>
              </a:rPr>
              <a:t>A title, centered on the page</a:t>
            </a:r>
          </a:p>
          <a:p>
            <a:r>
              <a:rPr lang="en-US" dirty="0" smtClean="0">
                <a:latin typeface="Arial Black" panose="020B0A04020102020204" pitchFamily="34" charset="0"/>
              </a:rPr>
              <a:t>Any thing you see in </a:t>
            </a:r>
            <a:r>
              <a:rPr lang="en-US" dirty="0" smtClean="0">
                <a:solidFill>
                  <a:srgbClr val="FF0000"/>
                </a:solidFill>
                <a:latin typeface="Arial Black" panose="020B0A04020102020204" pitchFamily="34" charset="0"/>
              </a:rPr>
              <a:t>red</a:t>
            </a:r>
            <a:r>
              <a:rPr lang="en-US" dirty="0" smtClean="0">
                <a:latin typeface="Arial Black" panose="020B0A04020102020204" pitchFamily="34" charset="0"/>
              </a:rPr>
              <a:t> should be replaced with YOUR INFORMATION!</a:t>
            </a:r>
          </a:p>
          <a:p>
            <a:r>
              <a:rPr lang="en-US" dirty="0" smtClean="0">
                <a:latin typeface="Arial Black" panose="020B0A04020102020204" pitchFamily="34" charset="0"/>
              </a:rPr>
              <a:t>I have included the instructions for this essay at the BOTTOM of that document. When you are finished writing, DELETE THOSE INSTRUCTIONS from the document before you submit it.</a:t>
            </a:r>
            <a:endParaRPr lang="en-US" dirty="0">
              <a:latin typeface="Arial Black" panose="020B0A04020102020204" pitchFamily="34" charset="0"/>
            </a:endParaRPr>
          </a:p>
        </p:txBody>
      </p:sp>
    </p:spTree>
    <p:extLst>
      <p:ext uri="{BB962C8B-B14F-4D97-AF65-F5344CB8AC3E}">
        <p14:creationId xmlns:p14="http://schemas.microsoft.com/office/powerpoint/2010/main" val="37978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6"/>
            <a:ext cx="10515600" cy="5940424"/>
          </a:xfrm>
        </p:spPr>
        <p:txBody>
          <a:bodyPr>
            <a:normAutofit fontScale="85000" lnSpcReduction="20000"/>
          </a:bodyPr>
          <a:lstStyle/>
          <a:p>
            <a:r>
              <a:rPr lang="en-US" sz="4000" dirty="0" smtClean="0">
                <a:latin typeface="Arial Black" panose="020B0A04020102020204" pitchFamily="34" charset="0"/>
              </a:rPr>
              <a:t>Continue working on your GLOSSARY of Academic Vocabulary and Literary Terms!</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r>
              <a:rPr lang="en-US" sz="4000" dirty="0" smtClean="0">
                <a:latin typeface="Arial Black" panose="020B0A04020102020204" pitchFamily="34" charset="0"/>
              </a:rPr>
              <a:t>Your THREE PARAGRAPH Cultural Identity essays will be</a:t>
            </a:r>
          </a:p>
          <a:p>
            <a:pPr marL="0" indent="0" algn="ctr">
              <a:buNone/>
            </a:pPr>
            <a:r>
              <a:rPr lang="en-US" sz="7200" dirty="0" smtClean="0">
                <a:latin typeface="Arial Black" panose="020B0A04020102020204" pitchFamily="34" charset="0"/>
              </a:rPr>
              <a:t>DUE BY FRIDAY @ 7:00 a.m.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will have time tomorrow in class to work on it)</a:t>
            </a:r>
            <a:endParaRPr lang="en-US" sz="4000" dirty="0">
              <a:latin typeface="Arial Black" panose="020B0A04020102020204" pitchFamily="34" charset="0"/>
            </a:endParaRPr>
          </a:p>
        </p:txBody>
      </p:sp>
    </p:spTree>
    <p:extLst>
      <p:ext uri="{BB962C8B-B14F-4D97-AF65-F5344CB8AC3E}">
        <p14:creationId xmlns:p14="http://schemas.microsoft.com/office/powerpoint/2010/main" val="33929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Which one of your five items do you plan to write about?</a:t>
            </a:r>
          </a:p>
          <a:p>
            <a:pPr marL="0" indent="0" algn="ctr">
              <a:buNone/>
            </a:pPr>
            <a:r>
              <a:rPr lang="en-US" sz="3200" dirty="0" smtClean="0">
                <a:latin typeface="Arial Black" panose="020B0A04020102020204" pitchFamily="34" charset="0"/>
              </a:rPr>
              <a:t>Why did you choose that item over the others you thought of?</a:t>
            </a:r>
          </a:p>
          <a:p>
            <a:pPr marL="0" indent="0" algn="ctr">
              <a:buNone/>
            </a:pPr>
            <a:r>
              <a:rPr lang="en-US" sz="3200" dirty="0" smtClean="0">
                <a:latin typeface="Arial Black" panose="020B0A04020102020204" pitchFamily="34" charset="0"/>
              </a:rPr>
              <a:t>What is it about that particular item that is meaningful to you and represents your cultural identity?</a:t>
            </a:r>
            <a:endParaRPr lang="en-US" sz="3200" dirty="0">
              <a:latin typeface="Arial Black" panose="020B0A04020102020204" pitchFamily="34" charset="0"/>
            </a:endParaRPr>
          </a:p>
        </p:txBody>
      </p:sp>
      <p:sp>
        <p:nvSpPr>
          <p:cNvPr id="4" name="TextBox 3"/>
          <p:cNvSpPr txBox="1"/>
          <p:nvPr/>
        </p:nvSpPr>
        <p:spPr>
          <a:xfrm>
            <a:off x="10170463"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8/28/18</a:t>
            </a:r>
            <a:endParaRPr lang="en-US" sz="2000" dirty="0">
              <a:latin typeface="Arial Black" panose="020B0A04020102020204" pitchFamily="34" charset="0"/>
            </a:endParaRPr>
          </a:p>
        </p:txBody>
      </p:sp>
    </p:spTree>
    <p:extLst>
      <p:ext uri="{BB962C8B-B14F-4D97-AF65-F5344CB8AC3E}">
        <p14:creationId xmlns:p14="http://schemas.microsoft.com/office/powerpoint/2010/main" val="1030327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dirty="0">
                <a:latin typeface="Arial Black" panose="020B0A04020102020204" pitchFamily="34" charset="0"/>
              </a:rPr>
              <a:t>One of the goals of this unit is “to develop speaking and listening skills to communicate effectively” in collegial discussions</a:t>
            </a:r>
            <a:r>
              <a:rPr lang="en-US" dirty="0" smtClean="0">
                <a:latin typeface="Arial Black" panose="020B0A04020102020204" pitchFamily="34" charset="0"/>
              </a:rPr>
              <a:t>.</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are some things that are necessary in order for communication to be effective? What do we need to have or do in order to keep the “lines of communication” open between ourselves and others?</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8/29/18</a:t>
            </a:r>
            <a:endParaRPr lang="en-US" sz="2000" dirty="0">
              <a:latin typeface="Arial Black" panose="020B0A04020102020204" pitchFamily="34" charset="0"/>
            </a:endParaRPr>
          </a:p>
        </p:txBody>
      </p:sp>
    </p:spTree>
    <p:extLst>
      <p:ext uri="{BB962C8B-B14F-4D97-AF65-F5344CB8AC3E}">
        <p14:creationId xmlns:p14="http://schemas.microsoft.com/office/powerpoint/2010/main" val="16343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do you think are some things that are necessary in order for communication to be effective? What do we need to have or do in order to keep the “lines of communication” open between ourselves and others?</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57"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8/29/18</a:t>
            </a:r>
            <a:endParaRPr lang="en-US" sz="2000" dirty="0">
              <a:latin typeface="Arial Black" panose="020B0A04020102020204" pitchFamily="34" charset="0"/>
            </a:endParaRPr>
          </a:p>
        </p:txBody>
      </p:sp>
    </p:spTree>
    <p:extLst>
      <p:ext uri="{BB962C8B-B14F-4D97-AF65-F5344CB8AC3E}">
        <p14:creationId xmlns:p14="http://schemas.microsoft.com/office/powerpoint/2010/main" val="1651000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Cultural Identity Essays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pPr marL="0" indent="0" algn="ctr">
              <a:buNone/>
            </a:pPr>
            <a:r>
              <a:rPr lang="en-US" sz="3200" dirty="0" smtClean="0">
                <a:latin typeface="Arial Black" panose="020B0A04020102020204" pitchFamily="34" charset="0"/>
              </a:rPr>
              <a:t>Today, I am giving you a gift…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TIME!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Do not waste it! Work on your THREE PARAGRAPH Cultural Identity Essays!</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Remember, they are DUE BY FRIDAY @ 7:00 a.m.</a:t>
            </a:r>
            <a:endParaRPr lang="en-US" sz="3200" dirty="0">
              <a:latin typeface="Arial Black" panose="020B0A04020102020204" pitchFamily="34" charset="0"/>
            </a:endParaRPr>
          </a:p>
        </p:txBody>
      </p:sp>
    </p:spTree>
    <p:extLst>
      <p:ext uri="{BB962C8B-B14F-4D97-AF65-F5344CB8AC3E}">
        <p14:creationId xmlns:p14="http://schemas.microsoft.com/office/powerpoint/2010/main" val="207119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866775"/>
          </a:xfrm>
        </p:spPr>
        <p:txBody>
          <a:bodyPr/>
          <a:lstStyle/>
          <a:p>
            <a:pPr algn="ctr"/>
            <a:r>
              <a:rPr lang="en-US" dirty="0" smtClean="0">
                <a:latin typeface="Arial Black" panose="020B0A04020102020204" pitchFamily="34" charset="0"/>
              </a:rPr>
              <a:t>Cultural Conversations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1003300"/>
            <a:ext cx="10515600" cy="5664200"/>
          </a:xfrm>
        </p:spPr>
        <p:txBody>
          <a:bodyPr>
            <a:normAutofit/>
          </a:bodyPr>
          <a:lstStyle/>
          <a:p>
            <a:r>
              <a:rPr lang="en-US" sz="3100" dirty="0" smtClean="0">
                <a:latin typeface="Arial Black" panose="020B0A04020102020204" pitchFamily="34" charset="0"/>
              </a:rPr>
              <a:t>In this unit, you will read poetry, short stories, and essays—all focusing on some element of cultural identity. </a:t>
            </a:r>
          </a:p>
          <a:p>
            <a:r>
              <a:rPr lang="en-US" sz="3100" dirty="0" smtClean="0">
                <a:latin typeface="Arial Black" panose="020B0A04020102020204" pitchFamily="34" charset="0"/>
              </a:rPr>
              <a:t>What is your personal cultural identity, and how does it affect the way you see the world? </a:t>
            </a:r>
          </a:p>
          <a:p>
            <a:r>
              <a:rPr lang="en-US" sz="3100" dirty="0" smtClean="0">
                <a:latin typeface="Arial Black" panose="020B0A04020102020204" pitchFamily="34" charset="0"/>
              </a:rPr>
              <a:t>Cultural perspectives are shaped by family, life experiences, and perceptions about the world around you. </a:t>
            </a:r>
          </a:p>
          <a:p>
            <a:r>
              <a:rPr lang="en-US" sz="3100" dirty="0" smtClean="0">
                <a:latin typeface="Arial Black" panose="020B0A04020102020204" pitchFamily="34" charset="0"/>
              </a:rPr>
              <a:t>You will explore all of these as you prepare to write your reflective essay about your cultural identity.</a:t>
            </a:r>
            <a:endParaRPr lang="en-US" sz="3100" dirty="0">
              <a:latin typeface="Arial Black" panose="020B0A04020102020204" pitchFamily="34" charset="0"/>
            </a:endParaRPr>
          </a:p>
        </p:txBody>
      </p:sp>
    </p:spTree>
    <p:extLst>
      <p:ext uri="{BB962C8B-B14F-4D97-AF65-F5344CB8AC3E}">
        <p14:creationId xmlns:p14="http://schemas.microsoft.com/office/powerpoint/2010/main" val="18898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Cultural Identity Essays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dirty="0">
                <a:latin typeface="Arial Black" panose="020B0A04020102020204" pitchFamily="34" charset="0"/>
              </a:rPr>
              <a:t>Describe the object clearly using vivid and concrete language.</a:t>
            </a:r>
          </a:p>
          <a:p>
            <a:r>
              <a:rPr lang="en-US" sz="3200" dirty="0">
                <a:latin typeface="Arial Black" panose="020B0A04020102020204" pitchFamily="34" charset="0"/>
              </a:rPr>
              <a:t>Explain how the object connects to your culture.</a:t>
            </a:r>
          </a:p>
          <a:p>
            <a:r>
              <a:rPr lang="en-US" sz="3200" dirty="0">
                <a:latin typeface="Arial Black" panose="020B0A04020102020204" pitchFamily="34" charset="0"/>
              </a:rPr>
              <a:t>Explain the significance of the object to you.</a:t>
            </a:r>
          </a:p>
        </p:txBody>
      </p:sp>
    </p:spTree>
    <p:extLst>
      <p:ext uri="{BB962C8B-B14F-4D97-AF65-F5344CB8AC3E}">
        <p14:creationId xmlns:p14="http://schemas.microsoft.com/office/powerpoint/2010/main" val="14854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777876"/>
            <a:ext cx="10515600" cy="5940424"/>
          </a:xfrm>
        </p:spPr>
        <p:txBody>
          <a:bodyPr>
            <a:normAutofit/>
          </a:bodyPr>
          <a:lstStyle/>
          <a:p>
            <a:r>
              <a:rPr lang="en-US" sz="4000" dirty="0" smtClean="0">
                <a:latin typeface="Arial Black" panose="020B0A04020102020204" pitchFamily="34" charset="0"/>
              </a:rPr>
              <a:t>Continue working on your GLOSSARY of Academic Vocabulary and Literary Terms!</a:t>
            </a:r>
          </a:p>
          <a:p>
            <a:pPr marL="0" indent="0" algn="ctr">
              <a:buNone/>
            </a:pPr>
            <a:endParaRPr lang="en-US" sz="4000" dirty="0" smtClean="0">
              <a:latin typeface="Arial Black" panose="020B0A04020102020204" pitchFamily="34" charset="0"/>
            </a:endParaRPr>
          </a:p>
          <a:p>
            <a:r>
              <a:rPr lang="en-US" sz="4000" dirty="0" smtClean="0">
                <a:latin typeface="Arial Black" panose="020B0A04020102020204" pitchFamily="34" charset="0"/>
              </a:rPr>
              <a:t>Your THREE PARAGRAPH Cultural Identity essays will be</a:t>
            </a:r>
          </a:p>
          <a:p>
            <a:pPr marL="0" indent="0" algn="ctr">
              <a:buNone/>
            </a:pPr>
            <a:r>
              <a:rPr lang="en-US" sz="7200" dirty="0" smtClean="0">
                <a:latin typeface="Arial Black" panose="020B0A04020102020204" pitchFamily="34" charset="0"/>
              </a:rPr>
              <a:t>DUE BY FRIDAY @ 7:00 a.m.</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9678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a:latin typeface="Arial Black" panose="020B0A04020102020204" pitchFamily="34" charset="0"/>
              </a:rPr>
              <a:t>What </a:t>
            </a:r>
            <a:r>
              <a:rPr lang="en-US" sz="4800" dirty="0" smtClean="0">
                <a:latin typeface="Arial Black" panose="020B0A04020102020204" pitchFamily="34" charset="0"/>
              </a:rPr>
              <a:t>are some obstacles that get </a:t>
            </a:r>
            <a:r>
              <a:rPr lang="en-US" sz="4800" dirty="0">
                <a:latin typeface="Arial Black" panose="020B0A04020102020204" pitchFamily="34" charset="0"/>
              </a:rPr>
              <a:t>in the way of effective </a:t>
            </a:r>
            <a:r>
              <a:rPr lang="en-US" sz="4800" dirty="0" smtClean="0">
                <a:latin typeface="Arial Black" panose="020B0A04020102020204" pitchFamily="34" charset="0"/>
              </a:rPr>
              <a:t>communication? </a:t>
            </a:r>
          </a:p>
          <a:p>
            <a:pPr marL="0" indent="0" algn="ctr">
              <a:buNone/>
            </a:pPr>
            <a:r>
              <a:rPr lang="en-US" sz="4800" dirty="0" smtClean="0">
                <a:latin typeface="Arial Black" panose="020B0A04020102020204" pitchFamily="34" charset="0"/>
              </a:rPr>
              <a:t>How </a:t>
            </a:r>
            <a:r>
              <a:rPr lang="en-US" sz="4800" dirty="0">
                <a:latin typeface="Arial Black" panose="020B0A04020102020204" pitchFamily="34" charset="0"/>
              </a:rPr>
              <a:t>can we remove some of the barriers identified?</a:t>
            </a:r>
          </a:p>
        </p:txBody>
      </p:sp>
      <p:sp>
        <p:nvSpPr>
          <p:cNvPr id="4" name="TextBox 3"/>
          <p:cNvSpPr txBox="1"/>
          <p:nvPr/>
        </p:nvSpPr>
        <p:spPr>
          <a:xfrm>
            <a:off x="10170463"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8/29/18</a:t>
            </a:r>
            <a:endParaRPr lang="en-US" sz="2000" dirty="0">
              <a:latin typeface="Arial Black" panose="020B0A04020102020204" pitchFamily="34" charset="0"/>
            </a:endParaRPr>
          </a:p>
        </p:txBody>
      </p:sp>
    </p:spTree>
    <p:extLst>
      <p:ext uri="{BB962C8B-B14F-4D97-AF65-F5344CB8AC3E}">
        <p14:creationId xmlns:p14="http://schemas.microsoft.com/office/powerpoint/2010/main" val="2017616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START-UP</a:t>
            </a:r>
          </a:p>
          <a:p>
            <a:pPr marL="0" indent="0" algn="ctr">
              <a:buNone/>
            </a:pPr>
            <a:r>
              <a:rPr lang="en-US" sz="8000" dirty="0" smtClean="0">
                <a:latin typeface="Arial Black" panose="020B0A04020102020204" pitchFamily="34" charset="0"/>
              </a:rPr>
              <a:t>TODAY</a:t>
            </a:r>
            <a:endParaRPr lang="en-US" sz="8000" dirty="0">
              <a:latin typeface="Arial Black" panose="020B0A04020102020204" pitchFamily="34" charset="0"/>
            </a:endParaRPr>
          </a:p>
        </p:txBody>
      </p:sp>
      <p:sp>
        <p:nvSpPr>
          <p:cNvPr id="6" name="TextBox 5"/>
          <p:cNvSpPr txBox="1"/>
          <p:nvPr/>
        </p:nvSpPr>
        <p:spPr>
          <a:xfrm>
            <a:off x="10220958"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8/30/18</a:t>
            </a:r>
            <a:endParaRPr lang="en-US" sz="2000" dirty="0">
              <a:latin typeface="Arial Black" panose="020B0A04020102020204" pitchFamily="34" charset="0"/>
            </a:endParaRPr>
          </a:p>
        </p:txBody>
      </p:sp>
    </p:spTree>
    <p:extLst>
      <p:ext uri="{BB962C8B-B14F-4D97-AF65-F5344CB8AC3E}">
        <p14:creationId xmlns:p14="http://schemas.microsoft.com/office/powerpoint/2010/main" val="23241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42975"/>
          </a:xfrm>
        </p:spPr>
        <p:txBody>
          <a:bodyPr/>
          <a:lstStyle/>
          <a:p>
            <a:pPr algn="ctr"/>
            <a:r>
              <a:rPr lang="en-US" dirty="0" smtClean="0">
                <a:latin typeface="Arial Black" panose="020B0A04020102020204" pitchFamily="34" charset="0"/>
              </a:rPr>
              <a:t>“What Is Cultural Identity?”</a:t>
            </a:r>
            <a:endParaRPr lang="en-US" dirty="0">
              <a:latin typeface="Arial Black" panose="020B0A04020102020204" pitchFamily="34" charset="0"/>
            </a:endParaRPr>
          </a:p>
        </p:txBody>
      </p:sp>
      <p:sp>
        <p:nvSpPr>
          <p:cNvPr id="3" name="Content Placeholder 2"/>
          <p:cNvSpPr>
            <a:spLocks noGrp="1"/>
          </p:cNvSpPr>
          <p:nvPr>
            <p:ph idx="1"/>
          </p:nvPr>
        </p:nvSpPr>
        <p:spPr>
          <a:xfrm>
            <a:off x="838200" y="1079500"/>
            <a:ext cx="10515600" cy="5626100"/>
          </a:xfrm>
        </p:spPr>
        <p:txBody>
          <a:bodyPr>
            <a:normAutofit/>
          </a:bodyPr>
          <a:lstStyle/>
          <a:p>
            <a:r>
              <a:rPr lang="en-US" sz="3200" dirty="0" smtClean="0">
                <a:latin typeface="Arial Black" panose="020B0A04020102020204" pitchFamily="34" charset="0"/>
              </a:rPr>
              <a:t>Today, for the first time, you will be reading in class. There are a few different ways we will read in this room.	</a:t>
            </a:r>
          </a:p>
          <a:p>
            <a:pPr lvl="1"/>
            <a:r>
              <a:rPr lang="en-US" dirty="0" smtClean="0">
                <a:latin typeface="Arial Black" panose="020B0A04020102020204" pitchFamily="34" charset="0"/>
              </a:rPr>
              <a:t>Independent Reading: You are assigned a text to read. You read it silently.</a:t>
            </a:r>
          </a:p>
          <a:p>
            <a:pPr lvl="1"/>
            <a:r>
              <a:rPr lang="en-US" dirty="0" smtClean="0">
                <a:latin typeface="Arial Black" panose="020B0A04020102020204" pitchFamily="34" charset="0"/>
              </a:rPr>
              <a:t>Group Reading: You are assigned a text to read. In your triads, you take turns reading the document, paragraph by paragraph. EVERYONE must take a turn reading.</a:t>
            </a:r>
          </a:p>
          <a:p>
            <a:pPr lvl="1"/>
            <a:r>
              <a:rPr lang="en-US" dirty="0" smtClean="0">
                <a:latin typeface="Arial Black" panose="020B0A04020102020204" pitchFamily="34" charset="0"/>
              </a:rPr>
              <a:t>Whole Class Reading: You are assigned a text to read. We read the text together as a class. This could mean: I am reading and you are following along, we are listening to an audiobook version of the text and you are following along, or we are taking turns reading (like a small group read).</a:t>
            </a:r>
            <a:endParaRPr lang="en-US" dirty="0">
              <a:latin typeface="Arial Black" panose="020B0A04020102020204" pitchFamily="34" charset="0"/>
            </a:endParaRPr>
          </a:p>
        </p:txBody>
      </p:sp>
    </p:spTree>
    <p:extLst>
      <p:ext uri="{BB962C8B-B14F-4D97-AF65-F5344CB8AC3E}">
        <p14:creationId xmlns:p14="http://schemas.microsoft.com/office/powerpoint/2010/main" val="17793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42975"/>
          </a:xfrm>
        </p:spPr>
        <p:txBody>
          <a:bodyPr/>
          <a:lstStyle/>
          <a:p>
            <a:pPr algn="ctr"/>
            <a:r>
              <a:rPr lang="en-US" dirty="0" smtClean="0">
                <a:latin typeface="Arial Black" panose="020B0A04020102020204" pitchFamily="34" charset="0"/>
              </a:rPr>
              <a:t>“What Is Cultural Identity?”</a:t>
            </a:r>
            <a:endParaRPr lang="en-US" dirty="0">
              <a:latin typeface="Arial Black" panose="020B0A04020102020204" pitchFamily="34" charset="0"/>
            </a:endParaRPr>
          </a:p>
        </p:txBody>
      </p:sp>
      <p:sp>
        <p:nvSpPr>
          <p:cNvPr id="3" name="Content Placeholder 2"/>
          <p:cNvSpPr>
            <a:spLocks noGrp="1"/>
          </p:cNvSpPr>
          <p:nvPr>
            <p:ph idx="1"/>
          </p:nvPr>
        </p:nvSpPr>
        <p:spPr>
          <a:xfrm>
            <a:off x="838200" y="1079500"/>
            <a:ext cx="10515600" cy="5626100"/>
          </a:xfrm>
        </p:spPr>
        <p:txBody>
          <a:bodyPr>
            <a:normAutofit/>
          </a:bodyPr>
          <a:lstStyle/>
          <a:p>
            <a:r>
              <a:rPr lang="en-US" sz="3200" dirty="0" smtClean="0">
                <a:latin typeface="Arial Black" panose="020B0A04020102020204" pitchFamily="34" charset="0"/>
              </a:rPr>
              <a:t>Today, you will be reading an article entitled, “What Is Cultural Identity?”</a:t>
            </a:r>
          </a:p>
          <a:p>
            <a:r>
              <a:rPr lang="en-US" sz="3200" dirty="0" smtClean="0">
                <a:latin typeface="Arial Black" panose="020B0A04020102020204" pitchFamily="34" charset="0"/>
              </a:rPr>
              <a:t>We will be doing this as an INDEPENDENT READ.</a:t>
            </a:r>
          </a:p>
          <a:p>
            <a:r>
              <a:rPr lang="en-US" sz="3200" dirty="0" smtClean="0">
                <a:latin typeface="Arial Black" panose="020B0A04020102020204" pitchFamily="34" charset="0"/>
              </a:rPr>
              <a:t>As you are reading:</a:t>
            </a:r>
          </a:p>
          <a:p>
            <a:pPr lvl="1"/>
            <a:r>
              <a:rPr lang="en-US" dirty="0" smtClean="0">
                <a:latin typeface="Arial Black" panose="020B0A04020102020204" pitchFamily="34" charset="0"/>
              </a:rPr>
              <a:t>HIGHLIGHT or </a:t>
            </a:r>
            <a:r>
              <a:rPr lang="en-US" dirty="0">
                <a:latin typeface="Arial Black" panose="020B0A04020102020204" pitchFamily="34" charset="0"/>
              </a:rPr>
              <a:t>UNDERLINE </a:t>
            </a:r>
            <a:r>
              <a:rPr lang="en-US" dirty="0" smtClean="0">
                <a:latin typeface="Arial Black" panose="020B0A04020102020204" pitchFamily="34" charset="0"/>
              </a:rPr>
              <a:t>any information </a:t>
            </a:r>
            <a:r>
              <a:rPr lang="en-US" dirty="0">
                <a:latin typeface="Arial Black" panose="020B0A04020102020204" pitchFamily="34" charset="0"/>
              </a:rPr>
              <a:t>that helps you define the concept of cultural identity</a:t>
            </a:r>
            <a:r>
              <a:rPr lang="en-US" dirty="0" smtClean="0">
                <a:latin typeface="Arial Black" panose="020B0A04020102020204" pitchFamily="34" charset="0"/>
              </a:rPr>
              <a:t>.</a:t>
            </a:r>
          </a:p>
          <a:p>
            <a:pPr lvl="1"/>
            <a:r>
              <a:rPr lang="en-US" dirty="0">
                <a:latin typeface="Arial Black" panose="020B0A04020102020204" pitchFamily="34" charset="0"/>
              </a:rPr>
              <a:t>Circle unknown words and phrases. Try to determine the meaning of the words by using context clues, word parts, or a dictionary.</a:t>
            </a:r>
          </a:p>
        </p:txBody>
      </p:sp>
    </p:spTree>
    <p:extLst>
      <p:ext uri="{BB962C8B-B14F-4D97-AF65-F5344CB8AC3E}">
        <p14:creationId xmlns:p14="http://schemas.microsoft.com/office/powerpoint/2010/main" val="3385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68375"/>
          </a:xfrm>
        </p:spPr>
        <p:txBody>
          <a:bodyPr/>
          <a:lstStyle/>
          <a:p>
            <a:pPr algn="ctr"/>
            <a:r>
              <a:rPr lang="en-US" dirty="0" smtClean="0">
                <a:latin typeface="Arial Black" panose="020B0A04020102020204" pitchFamily="34" charset="0"/>
              </a:rPr>
              <a:t>When You Finish Reading…</a:t>
            </a:r>
            <a:endParaRPr lang="en-US" dirty="0">
              <a:latin typeface="Arial Black" panose="020B0A04020102020204" pitchFamily="34" charset="0"/>
            </a:endParaRPr>
          </a:p>
        </p:txBody>
      </p:sp>
      <p:sp>
        <p:nvSpPr>
          <p:cNvPr id="3" name="Content Placeholder 2"/>
          <p:cNvSpPr>
            <a:spLocks noGrp="1"/>
          </p:cNvSpPr>
          <p:nvPr>
            <p:ph idx="1"/>
          </p:nvPr>
        </p:nvSpPr>
        <p:spPr>
          <a:xfrm>
            <a:off x="838200" y="1117600"/>
            <a:ext cx="10515600" cy="5499100"/>
          </a:xfrm>
        </p:spPr>
        <p:txBody>
          <a:bodyPr>
            <a:normAutofit fontScale="92500" lnSpcReduction="10000"/>
          </a:bodyPr>
          <a:lstStyle/>
          <a:p>
            <a:r>
              <a:rPr lang="en-US" sz="3200" dirty="0" smtClean="0">
                <a:latin typeface="Arial Black" panose="020B0A04020102020204" pitchFamily="34" charset="0"/>
              </a:rPr>
              <a:t>Go to Google Classroom.</a:t>
            </a:r>
          </a:p>
          <a:p>
            <a:r>
              <a:rPr lang="en-US" sz="3200" dirty="0" smtClean="0">
                <a:latin typeface="Arial Black" panose="020B0A04020102020204" pitchFamily="34" charset="0"/>
              </a:rPr>
              <a:t>At the top of your page, you will find an assignment titled, “What Is Cultural Identity – Questions.”</a:t>
            </a:r>
          </a:p>
          <a:p>
            <a:r>
              <a:rPr lang="en-US" sz="3200" dirty="0" smtClean="0">
                <a:latin typeface="Arial Black" panose="020B0A04020102020204" pitchFamily="34" charset="0"/>
              </a:rPr>
              <a:t>There are SEVEN  questions for you to answer.</a:t>
            </a:r>
          </a:p>
          <a:p>
            <a:r>
              <a:rPr lang="en-US" sz="3200" dirty="0" smtClean="0">
                <a:latin typeface="Arial Black" panose="020B0A04020102020204" pitchFamily="34" charset="0"/>
              </a:rPr>
              <a:t>All answers MUST be in COMPLETE SENTENCES.</a:t>
            </a:r>
          </a:p>
          <a:p>
            <a:r>
              <a:rPr lang="en-US" sz="3200" dirty="0" smtClean="0">
                <a:latin typeface="Arial Black" panose="020B0A04020102020204" pitchFamily="34" charset="0"/>
              </a:rPr>
              <a:t>If you are using ANY INFORMATION from the text to answer the questions, YOU MUST CITE PARENTHETICALLY. </a:t>
            </a:r>
          </a:p>
          <a:p>
            <a:pPr lvl="1"/>
            <a:r>
              <a:rPr lang="en-US" smtClean="0">
                <a:latin typeface="Arial Black" panose="020B0A04020102020204" pitchFamily="34" charset="0"/>
              </a:rPr>
              <a:t>Example: (Pacheco para 4)</a:t>
            </a: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ANY QUESTIONS NOT COMPLETED BY THE END OF THE PERIOD ARE HOMEWORK.</a:t>
            </a:r>
            <a:endParaRPr lang="en-US" sz="3200" dirty="0">
              <a:latin typeface="Arial Black" panose="020B0A04020102020204" pitchFamily="34" charset="0"/>
            </a:endParaRPr>
          </a:p>
        </p:txBody>
      </p:sp>
    </p:spTree>
    <p:extLst>
      <p:ext uri="{BB962C8B-B14F-4D97-AF65-F5344CB8AC3E}">
        <p14:creationId xmlns:p14="http://schemas.microsoft.com/office/powerpoint/2010/main" val="33334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200" dirty="0">
                <a:latin typeface="Arial Black" panose="020B0A04020102020204" pitchFamily="34" charset="0"/>
              </a:rPr>
              <a:t>Continue working on your GLOSSARY of Academic Vocabulary and Literary Terms!</a:t>
            </a:r>
          </a:p>
          <a:p>
            <a:endParaRPr lang="en-US" sz="3200" dirty="0" smtClean="0">
              <a:latin typeface="Arial Black" panose="020B0A04020102020204" pitchFamily="34" charset="0"/>
            </a:endParaRPr>
          </a:p>
          <a:p>
            <a:r>
              <a:rPr lang="en-US" sz="3200" dirty="0" smtClean="0">
                <a:latin typeface="Arial Black" panose="020B0A04020102020204" pitchFamily="34" charset="0"/>
              </a:rPr>
              <a:t>Continue working on your THREE PARAGRAPH Cultural Identity essay. These are DUE BY 7:00 a.m. tomorrow.</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“What Is Cultural Identity?” Questions are</a:t>
            </a: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 ALSO DUE TOMORROW by the time you come</a:t>
            </a:r>
          </a:p>
          <a:p>
            <a:pPr marL="0" indent="0">
              <a:buNone/>
            </a:pPr>
            <a:r>
              <a:rPr lang="en-US" sz="3200" dirty="0" smtClean="0">
                <a:latin typeface="Arial Black" panose="020B0A04020102020204" pitchFamily="34" charset="0"/>
              </a:rPr>
              <a:t>  to class! </a:t>
            </a:r>
            <a:endParaRPr lang="en-US" sz="3200" dirty="0">
              <a:latin typeface="Arial Black" panose="020B0A04020102020204" pitchFamily="34" charset="0"/>
            </a:endParaRPr>
          </a:p>
        </p:txBody>
      </p:sp>
    </p:spTree>
    <p:extLst>
      <p:ext uri="{BB962C8B-B14F-4D97-AF65-F5344CB8AC3E}">
        <p14:creationId xmlns:p14="http://schemas.microsoft.com/office/powerpoint/2010/main" val="29580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EXIT TICKET</a:t>
            </a:r>
          </a:p>
          <a:p>
            <a:pPr marL="0" indent="0" algn="ctr">
              <a:buNone/>
            </a:pPr>
            <a:r>
              <a:rPr lang="en-US" sz="8000" dirty="0" smtClean="0">
                <a:latin typeface="Arial Black" panose="020B0A04020102020204" pitchFamily="34" charset="0"/>
              </a:rPr>
              <a:t>TODAY</a:t>
            </a:r>
            <a:endParaRPr lang="en-US" sz="8000" dirty="0">
              <a:latin typeface="Arial Black" panose="020B0A04020102020204" pitchFamily="34" charset="0"/>
            </a:endParaRPr>
          </a:p>
        </p:txBody>
      </p:sp>
      <p:sp>
        <p:nvSpPr>
          <p:cNvPr id="6" name="TextBox 5"/>
          <p:cNvSpPr txBox="1"/>
          <p:nvPr/>
        </p:nvSpPr>
        <p:spPr>
          <a:xfrm>
            <a:off x="10220958"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8/30/18</a:t>
            </a:r>
            <a:endParaRPr lang="en-US" sz="2000" dirty="0">
              <a:latin typeface="Arial Black" panose="020B0A04020102020204" pitchFamily="34" charset="0"/>
            </a:endParaRPr>
          </a:p>
        </p:txBody>
      </p:sp>
    </p:spTree>
    <p:extLst>
      <p:ext uri="{BB962C8B-B14F-4D97-AF65-F5344CB8AC3E}">
        <p14:creationId xmlns:p14="http://schemas.microsoft.com/office/powerpoint/2010/main" val="4140207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Based on the article you read yesterday, what do you think they meant by our own culture being “invisible?”</a:t>
            </a:r>
          </a:p>
          <a:p>
            <a:pPr marL="0" indent="0" algn="ctr">
              <a:buNone/>
            </a:pPr>
            <a:r>
              <a:rPr lang="en-US" sz="3200" dirty="0" smtClean="0">
                <a:latin typeface="Arial Black" panose="020B0A04020102020204" pitchFamily="34" charset="0"/>
              </a:rPr>
              <a:t>Do you agree or disagree? Why?</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8"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8/31/18</a:t>
            </a:r>
            <a:endParaRPr lang="en-US" sz="2000" dirty="0">
              <a:latin typeface="Arial Black" panose="020B0A04020102020204" pitchFamily="34" charset="0"/>
            </a:endParaRPr>
          </a:p>
        </p:txBody>
      </p:sp>
    </p:spTree>
    <p:extLst>
      <p:ext uri="{BB962C8B-B14F-4D97-AF65-F5344CB8AC3E}">
        <p14:creationId xmlns:p14="http://schemas.microsoft.com/office/powerpoint/2010/main" val="31152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79475"/>
          </a:xfrm>
        </p:spPr>
        <p:txBody>
          <a:bodyPr/>
          <a:lstStyle/>
          <a:p>
            <a:pPr algn="ctr"/>
            <a:r>
              <a:rPr lang="en-US" dirty="0" smtClean="0">
                <a:latin typeface="Arial Black" panose="020B0A04020102020204" pitchFamily="34" charset="0"/>
              </a:rPr>
              <a:t>Before we begin…</a:t>
            </a:r>
            <a:endParaRPr lang="en-US" dirty="0">
              <a:latin typeface="Arial Black" panose="020B0A04020102020204" pitchFamily="34" charset="0"/>
            </a:endParaRPr>
          </a:p>
        </p:txBody>
      </p:sp>
      <p:sp>
        <p:nvSpPr>
          <p:cNvPr id="3" name="Content Placeholder 2"/>
          <p:cNvSpPr>
            <a:spLocks noGrp="1"/>
          </p:cNvSpPr>
          <p:nvPr>
            <p:ph idx="1"/>
          </p:nvPr>
        </p:nvSpPr>
        <p:spPr>
          <a:xfrm>
            <a:off x="838200" y="1041400"/>
            <a:ext cx="10515600" cy="5511800"/>
          </a:xfrm>
        </p:spPr>
        <p:txBody>
          <a:bodyPr>
            <a:normAutofit/>
          </a:bodyPr>
          <a:lstStyle/>
          <a:p>
            <a:r>
              <a:rPr lang="en-US" sz="3200" dirty="0" smtClean="0">
                <a:latin typeface="Arial Black" panose="020B0A04020102020204" pitchFamily="34" charset="0"/>
              </a:rPr>
              <a:t>Before we can get started on this unit, we need to take some time to look at some IMPORTANT WORDS.</a:t>
            </a:r>
          </a:p>
          <a:p>
            <a:r>
              <a:rPr lang="en-US" sz="3200" dirty="0" smtClean="0">
                <a:latin typeface="Arial Black" panose="020B0A04020102020204" pitchFamily="34" charset="0"/>
              </a:rPr>
              <a:t>These are not words that relate to any one story, poem, or essay that we will be reading.</a:t>
            </a:r>
          </a:p>
          <a:p>
            <a:r>
              <a:rPr lang="en-US" sz="3200" dirty="0" smtClean="0">
                <a:latin typeface="Arial Black" panose="020B0A04020102020204" pitchFamily="34" charset="0"/>
              </a:rPr>
              <a:t>These are words that we will use ALL YEAR LONG in here.</a:t>
            </a:r>
          </a:p>
          <a:p>
            <a:r>
              <a:rPr lang="en-US" sz="3200" dirty="0" smtClean="0">
                <a:latin typeface="Arial Black" panose="020B0A04020102020204" pitchFamily="34" charset="0"/>
              </a:rPr>
              <a:t>As we continue through the year, we will pause occasionally to add words to this list.</a:t>
            </a:r>
            <a:endParaRPr lang="en-US" sz="3200" dirty="0">
              <a:latin typeface="Arial Black" panose="020B0A04020102020204" pitchFamily="34" charset="0"/>
            </a:endParaRPr>
          </a:p>
        </p:txBody>
      </p:sp>
    </p:spTree>
    <p:extLst>
      <p:ext uri="{BB962C8B-B14F-4D97-AF65-F5344CB8AC3E}">
        <p14:creationId xmlns:p14="http://schemas.microsoft.com/office/powerpoint/2010/main" val="75175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Based on the article you read yesterday, what do you think they meant by our own culture being “invisible?”</a:t>
            </a:r>
          </a:p>
          <a:p>
            <a:pPr marL="0" indent="0" algn="ctr">
              <a:buNone/>
            </a:pPr>
            <a:r>
              <a:rPr lang="en-US" sz="4000" dirty="0">
                <a:latin typeface="Arial Black" panose="020B0A04020102020204" pitchFamily="34" charset="0"/>
              </a:rPr>
              <a:t>Do you agree or disagree? Why?</a:t>
            </a:r>
          </a:p>
          <a:p>
            <a:pPr marL="0" indent="0" algn="ctr">
              <a:buNone/>
            </a:pPr>
            <a:endParaRPr lang="en-US" sz="4000" dirty="0">
              <a:latin typeface="Arial Black" panose="020B0A04020102020204" pitchFamily="34" charset="0"/>
            </a:endParaRPr>
          </a:p>
        </p:txBody>
      </p:sp>
      <p:sp>
        <p:nvSpPr>
          <p:cNvPr id="6" name="TextBox 5"/>
          <p:cNvSpPr txBox="1"/>
          <p:nvPr/>
        </p:nvSpPr>
        <p:spPr>
          <a:xfrm>
            <a:off x="10220958"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8/31/18</a:t>
            </a:r>
            <a:endParaRPr lang="en-US" sz="2000" dirty="0">
              <a:latin typeface="Arial Black" panose="020B0A04020102020204" pitchFamily="34" charset="0"/>
            </a:endParaRPr>
          </a:p>
        </p:txBody>
      </p:sp>
    </p:spTree>
    <p:extLst>
      <p:ext uri="{BB962C8B-B14F-4D97-AF65-F5344CB8AC3E}">
        <p14:creationId xmlns:p14="http://schemas.microsoft.com/office/powerpoint/2010/main" val="3952120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42975"/>
          </a:xfrm>
        </p:spPr>
        <p:txBody>
          <a:bodyPr/>
          <a:lstStyle/>
          <a:p>
            <a:pPr algn="ctr"/>
            <a:r>
              <a:rPr lang="en-US" dirty="0" smtClean="0">
                <a:latin typeface="Arial Black" panose="020B0A04020102020204" pitchFamily="34" charset="0"/>
              </a:rPr>
              <a:t>“Ethnic Hash”</a:t>
            </a:r>
            <a:endParaRPr lang="en-US" dirty="0">
              <a:latin typeface="Arial Black" panose="020B0A04020102020204" pitchFamily="34" charset="0"/>
            </a:endParaRPr>
          </a:p>
        </p:txBody>
      </p:sp>
      <p:sp>
        <p:nvSpPr>
          <p:cNvPr id="3" name="Content Placeholder 2"/>
          <p:cNvSpPr>
            <a:spLocks noGrp="1"/>
          </p:cNvSpPr>
          <p:nvPr>
            <p:ph idx="1"/>
          </p:nvPr>
        </p:nvSpPr>
        <p:spPr>
          <a:xfrm>
            <a:off x="838200" y="1079500"/>
            <a:ext cx="10515600" cy="5626100"/>
          </a:xfrm>
        </p:spPr>
        <p:txBody>
          <a:bodyPr>
            <a:normAutofit/>
          </a:bodyPr>
          <a:lstStyle/>
          <a:p>
            <a:r>
              <a:rPr lang="en-US" sz="3200" dirty="0" smtClean="0">
                <a:latin typeface="Arial Black" panose="020B0A04020102020204" pitchFamily="34" charset="0"/>
              </a:rPr>
              <a:t>There are a few different ways we will read in this room.	</a:t>
            </a:r>
          </a:p>
          <a:p>
            <a:pPr lvl="1"/>
            <a:r>
              <a:rPr lang="en-US" dirty="0" smtClean="0">
                <a:latin typeface="Arial Black" panose="020B0A04020102020204" pitchFamily="34" charset="0"/>
              </a:rPr>
              <a:t>Independent Reading: You are assigned a text to read. You read it silently.</a:t>
            </a:r>
          </a:p>
          <a:p>
            <a:pPr lvl="1"/>
            <a:r>
              <a:rPr lang="en-US" dirty="0" smtClean="0">
                <a:latin typeface="Arial Black" panose="020B0A04020102020204" pitchFamily="34" charset="0"/>
              </a:rPr>
              <a:t>Group Reading: You are assigned a text to read. In your triads, you take turns reading the document, paragraph by paragraph. EVERYONE must take a turn reading.</a:t>
            </a:r>
          </a:p>
          <a:p>
            <a:pPr lvl="1"/>
            <a:r>
              <a:rPr lang="en-US" dirty="0" smtClean="0">
                <a:latin typeface="Arial Black" panose="020B0A04020102020204" pitchFamily="34" charset="0"/>
              </a:rPr>
              <a:t>Whole Class Reading: You are assigned a text to read. We read the text together as a class. This could mean: I am reading and you are following along, we are listening to an audiobook version of the text and you are following along, or we are taking turns reading (like a small group read).</a:t>
            </a:r>
            <a:endParaRPr lang="en-US" dirty="0">
              <a:latin typeface="Arial Black" panose="020B0A04020102020204" pitchFamily="34" charset="0"/>
            </a:endParaRPr>
          </a:p>
        </p:txBody>
      </p:sp>
    </p:spTree>
    <p:extLst>
      <p:ext uri="{BB962C8B-B14F-4D97-AF65-F5344CB8AC3E}">
        <p14:creationId xmlns:p14="http://schemas.microsoft.com/office/powerpoint/2010/main" val="37230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42975"/>
          </a:xfrm>
        </p:spPr>
        <p:txBody>
          <a:bodyPr/>
          <a:lstStyle/>
          <a:p>
            <a:pPr algn="ctr"/>
            <a:r>
              <a:rPr lang="en-US" dirty="0" smtClean="0">
                <a:latin typeface="Arial Black" panose="020B0A04020102020204" pitchFamily="34" charset="0"/>
              </a:rPr>
              <a:t>“Ethnic Hash”</a:t>
            </a:r>
            <a:endParaRPr lang="en-US" dirty="0">
              <a:latin typeface="Arial Black" panose="020B0A04020102020204" pitchFamily="34" charset="0"/>
            </a:endParaRPr>
          </a:p>
        </p:txBody>
      </p:sp>
      <p:sp>
        <p:nvSpPr>
          <p:cNvPr id="3" name="Content Placeholder 2"/>
          <p:cNvSpPr>
            <a:spLocks noGrp="1"/>
          </p:cNvSpPr>
          <p:nvPr>
            <p:ph idx="1"/>
          </p:nvPr>
        </p:nvSpPr>
        <p:spPr>
          <a:xfrm>
            <a:off x="838200" y="1079500"/>
            <a:ext cx="10515600" cy="5626100"/>
          </a:xfrm>
        </p:spPr>
        <p:txBody>
          <a:bodyPr>
            <a:normAutofit/>
          </a:bodyPr>
          <a:lstStyle/>
          <a:p>
            <a:r>
              <a:rPr lang="en-US" sz="3200" dirty="0" smtClean="0">
                <a:latin typeface="Arial Black" panose="020B0A04020102020204" pitchFamily="34" charset="0"/>
              </a:rPr>
              <a:t>Today, you will be reading an article entitled, “Ethnic Hash.”</a:t>
            </a:r>
          </a:p>
          <a:p>
            <a:r>
              <a:rPr lang="en-US" sz="3200" dirty="0" smtClean="0">
                <a:latin typeface="Arial Black" panose="020B0A04020102020204" pitchFamily="34" charset="0"/>
              </a:rPr>
              <a:t>We will be doing this as an SMALL GROUP READ.</a:t>
            </a:r>
          </a:p>
          <a:p>
            <a:r>
              <a:rPr lang="en-US" sz="3200" dirty="0" smtClean="0">
                <a:latin typeface="Arial Black" panose="020B0A04020102020204" pitchFamily="34" charset="0"/>
              </a:rPr>
              <a:t>As you are reading:</a:t>
            </a:r>
          </a:p>
          <a:p>
            <a:pPr lvl="1"/>
            <a:r>
              <a:rPr lang="en-US" dirty="0" smtClean="0">
                <a:latin typeface="Arial Black" panose="020B0A04020102020204" pitchFamily="34" charset="0"/>
              </a:rPr>
              <a:t>Listen carefully and follow along</a:t>
            </a:r>
          </a:p>
          <a:p>
            <a:pPr lvl="1"/>
            <a:r>
              <a:rPr lang="en-US" dirty="0" smtClean="0">
                <a:latin typeface="Arial Black" panose="020B0A04020102020204" pitchFamily="34" charset="0"/>
              </a:rPr>
              <a:t>HIGHLIGHT or </a:t>
            </a:r>
            <a:r>
              <a:rPr lang="en-US" dirty="0">
                <a:latin typeface="Arial Black" panose="020B0A04020102020204" pitchFamily="34" charset="0"/>
              </a:rPr>
              <a:t>UNDERLINE </a:t>
            </a:r>
            <a:r>
              <a:rPr lang="en-US" dirty="0" smtClean="0">
                <a:latin typeface="Arial Black" panose="020B0A04020102020204" pitchFamily="34" charset="0"/>
              </a:rPr>
              <a:t>any information </a:t>
            </a:r>
            <a:r>
              <a:rPr lang="en-US" dirty="0">
                <a:latin typeface="Arial Black" panose="020B0A04020102020204" pitchFamily="34" charset="0"/>
              </a:rPr>
              <a:t>that helps you define the concept of cultural identity</a:t>
            </a:r>
            <a:r>
              <a:rPr lang="en-US" dirty="0" smtClean="0">
                <a:latin typeface="Arial Black" panose="020B0A04020102020204" pitchFamily="34" charset="0"/>
              </a:rPr>
              <a:t>.</a:t>
            </a:r>
          </a:p>
          <a:p>
            <a:pPr lvl="1"/>
            <a:r>
              <a:rPr lang="en-US" dirty="0">
                <a:latin typeface="Arial Black" panose="020B0A04020102020204" pitchFamily="34" charset="0"/>
              </a:rPr>
              <a:t>Circle unknown words and phrases. Try to determine the meaning of the words by using context clues, word parts, or a dictionary</a:t>
            </a:r>
            <a:r>
              <a:rPr lang="en-US" dirty="0" smtClean="0">
                <a:latin typeface="Arial Black" panose="020B0A04020102020204" pitchFamily="34" charset="0"/>
              </a:rPr>
              <a:t>.</a:t>
            </a:r>
          </a:p>
          <a:p>
            <a:pPr lvl="1"/>
            <a:r>
              <a:rPr lang="en-US" dirty="0" smtClean="0">
                <a:latin typeface="Arial Black" panose="020B0A04020102020204" pitchFamily="34" charset="0"/>
              </a:rPr>
              <a:t>Think about ways that this article and the one from yesterday are similar/different in content and style.</a:t>
            </a:r>
            <a:endParaRPr lang="en-US" dirty="0">
              <a:latin typeface="Arial Black" panose="020B0A04020102020204" pitchFamily="34" charset="0"/>
            </a:endParaRPr>
          </a:p>
        </p:txBody>
      </p:sp>
    </p:spTree>
    <p:extLst>
      <p:ext uri="{BB962C8B-B14F-4D97-AF65-F5344CB8AC3E}">
        <p14:creationId xmlns:p14="http://schemas.microsoft.com/office/powerpoint/2010/main" val="37356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68375"/>
          </a:xfrm>
        </p:spPr>
        <p:txBody>
          <a:bodyPr/>
          <a:lstStyle/>
          <a:p>
            <a:pPr algn="ctr"/>
            <a:r>
              <a:rPr lang="en-US" dirty="0" smtClean="0">
                <a:latin typeface="Arial Black" panose="020B0A04020102020204" pitchFamily="34" charset="0"/>
              </a:rPr>
              <a:t>When You Finish Reading…</a:t>
            </a:r>
            <a:endParaRPr lang="en-US" dirty="0">
              <a:latin typeface="Arial Black" panose="020B0A04020102020204" pitchFamily="34" charset="0"/>
            </a:endParaRPr>
          </a:p>
        </p:txBody>
      </p:sp>
      <p:sp>
        <p:nvSpPr>
          <p:cNvPr id="3" name="Content Placeholder 2"/>
          <p:cNvSpPr>
            <a:spLocks noGrp="1"/>
          </p:cNvSpPr>
          <p:nvPr>
            <p:ph idx="1"/>
          </p:nvPr>
        </p:nvSpPr>
        <p:spPr>
          <a:xfrm>
            <a:off x="838200" y="1117600"/>
            <a:ext cx="10515600" cy="5499100"/>
          </a:xfrm>
        </p:spPr>
        <p:txBody>
          <a:bodyPr>
            <a:normAutofit lnSpcReduction="10000"/>
          </a:bodyPr>
          <a:lstStyle/>
          <a:p>
            <a:r>
              <a:rPr lang="en-US" sz="3200" dirty="0" smtClean="0">
                <a:latin typeface="Arial Black" panose="020B0A04020102020204" pitchFamily="34" charset="0"/>
              </a:rPr>
              <a:t>Go to Google Classroom.</a:t>
            </a:r>
          </a:p>
          <a:p>
            <a:r>
              <a:rPr lang="en-US" sz="3200" dirty="0" smtClean="0">
                <a:latin typeface="Arial Black" panose="020B0A04020102020204" pitchFamily="34" charset="0"/>
              </a:rPr>
              <a:t>At the top of your page, you will find an assignment titled, “Ethnic Hash – Questions.”</a:t>
            </a:r>
          </a:p>
          <a:p>
            <a:r>
              <a:rPr lang="en-US" sz="3200" dirty="0" smtClean="0">
                <a:latin typeface="Arial Black" panose="020B0A04020102020204" pitchFamily="34" charset="0"/>
              </a:rPr>
              <a:t>There are FIVE questions for you to answer.</a:t>
            </a:r>
          </a:p>
          <a:p>
            <a:r>
              <a:rPr lang="en-US" sz="3200" dirty="0" smtClean="0">
                <a:latin typeface="Arial Black" panose="020B0A04020102020204" pitchFamily="34" charset="0"/>
              </a:rPr>
              <a:t>All answers MUST be in COMPLETE SENTENCES.</a:t>
            </a:r>
          </a:p>
          <a:p>
            <a:r>
              <a:rPr lang="en-US" sz="3200" dirty="0" smtClean="0">
                <a:latin typeface="Arial Black" panose="020B0A04020102020204" pitchFamily="34" charset="0"/>
              </a:rPr>
              <a:t>If you are using ANY INFORMATION from the text to answer the questions, YOU MUST CITE PARENTHETICALLY.</a:t>
            </a:r>
          </a:p>
          <a:p>
            <a:pPr marL="0" indent="0" algn="ctr">
              <a:buNone/>
            </a:pPr>
            <a:r>
              <a:rPr lang="en-US" sz="3200" dirty="0" smtClean="0">
                <a:latin typeface="Arial Black" panose="020B0A04020102020204" pitchFamily="34" charset="0"/>
              </a:rPr>
              <a:t>ANY QUESTIONS NOT COMPLETED BY THE END OF THE PERIOD ARE HOMEWORK.</a:t>
            </a:r>
            <a:endParaRPr lang="en-US" sz="3200" dirty="0">
              <a:latin typeface="Arial Black" panose="020B0A04020102020204" pitchFamily="34" charset="0"/>
            </a:endParaRPr>
          </a:p>
        </p:txBody>
      </p:sp>
    </p:spTree>
    <p:extLst>
      <p:ext uri="{BB962C8B-B14F-4D97-AF65-F5344CB8AC3E}">
        <p14:creationId xmlns:p14="http://schemas.microsoft.com/office/powerpoint/2010/main" val="64722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Is Cultural Identity?” Questions are</a:t>
            </a:r>
          </a:p>
          <a:p>
            <a:pPr marL="0" indent="0" algn="ctr">
              <a:buNone/>
            </a:pPr>
            <a:r>
              <a:rPr lang="en-US" sz="4000" dirty="0">
                <a:latin typeface="Arial Black" panose="020B0A04020102020204" pitchFamily="34" charset="0"/>
              </a:rPr>
              <a:t> </a:t>
            </a:r>
            <a:r>
              <a:rPr lang="en-US" sz="4000" dirty="0" smtClean="0">
                <a:latin typeface="Arial Black" panose="020B0A04020102020204" pitchFamily="34" charset="0"/>
              </a:rPr>
              <a:t> DUE TUESDAY by the time you come</a:t>
            </a:r>
          </a:p>
          <a:p>
            <a:pPr marL="0" indent="0" algn="ctr">
              <a:buNone/>
            </a:pPr>
            <a:r>
              <a:rPr lang="en-US" sz="4000" dirty="0" smtClean="0">
                <a:latin typeface="Arial Black" panose="020B0A04020102020204" pitchFamily="34" charset="0"/>
              </a:rPr>
              <a:t>  to class! </a:t>
            </a:r>
            <a:endParaRPr lang="en-US" sz="4000" dirty="0">
              <a:latin typeface="Arial Black" panose="020B0A04020102020204" pitchFamily="34" charset="0"/>
            </a:endParaRPr>
          </a:p>
        </p:txBody>
      </p:sp>
    </p:spTree>
    <p:extLst>
      <p:ext uri="{BB962C8B-B14F-4D97-AF65-F5344CB8AC3E}">
        <p14:creationId xmlns:p14="http://schemas.microsoft.com/office/powerpoint/2010/main" val="10370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dirty="0">
                <a:latin typeface="Arial Black" panose="020B0A04020102020204" pitchFamily="34" charset="0"/>
              </a:rPr>
              <a:t>What </a:t>
            </a:r>
            <a:r>
              <a:rPr lang="en-US" sz="4800" dirty="0" smtClean="0">
                <a:latin typeface="Arial Black" panose="020B0A04020102020204" pitchFamily="34" charset="0"/>
              </a:rPr>
              <a:t>are some differences in the way the two articles you read this week were written?</a:t>
            </a: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Which one seemed more formal? Less formal?</a:t>
            </a:r>
          </a:p>
          <a:p>
            <a:pPr marL="0" indent="0" algn="ctr">
              <a:buNone/>
            </a:pPr>
            <a:r>
              <a:rPr lang="en-US" sz="4800" dirty="0" smtClean="0">
                <a:latin typeface="Arial Black" panose="020B0A04020102020204" pitchFamily="34" charset="0"/>
              </a:rPr>
              <a:t>Does the author’s “voice” have an effect on the reader? How?</a:t>
            </a:r>
          </a:p>
        </p:txBody>
      </p:sp>
      <p:sp>
        <p:nvSpPr>
          <p:cNvPr id="4" name="TextBox 3"/>
          <p:cNvSpPr txBox="1"/>
          <p:nvPr/>
        </p:nvSpPr>
        <p:spPr>
          <a:xfrm>
            <a:off x="10170464"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8/31/18</a:t>
            </a:r>
            <a:endParaRPr lang="en-US" sz="2000" dirty="0">
              <a:latin typeface="Arial Black" panose="020B0A04020102020204" pitchFamily="34" charset="0"/>
            </a:endParaRPr>
          </a:p>
        </p:txBody>
      </p:sp>
    </p:spTree>
    <p:extLst>
      <p:ext uri="{BB962C8B-B14F-4D97-AF65-F5344CB8AC3E}">
        <p14:creationId xmlns:p14="http://schemas.microsoft.com/office/powerpoint/2010/main" val="1328659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the author of Friday’s article meant when she </a:t>
            </a:r>
            <a:r>
              <a:rPr lang="en-US" sz="3200" dirty="0">
                <a:latin typeface="Arial Black" panose="020B0A04020102020204" pitchFamily="34" charset="0"/>
              </a:rPr>
              <a:t>said that, </a:t>
            </a:r>
            <a:r>
              <a:rPr lang="en-US" sz="3200" dirty="0" smtClean="0">
                <a:latin typeface="Arial Black" panose="020B0A04020102020204" pitchFamily="34" charset="0"/>
              </a:rPr>
              <a:t>“Everyone </a:t>
            </a:r>
            <a:r>
              <a:rPr lang="en-US" sz="3200" dirty="0">
                <a:latin typeface="Arial Black" panose="020B0A04020102020204" pitchFamily="34" charset="0"/>
              </a:rPr>
              <a:t>I know has at least three different kinds of cheese in their </a:t>
            </a:r>
            <a:r>
              <a:rPr lang="en-US" sz="3200" dirty="0" smtClean="0">
                <a:latin typeface="Arial Black" panose="020B0A04020102020204" pitchFamily="34" charset="0"/>
              </a:rPr>
              <a:t>fondue.”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are some of the different elements that make up your “cultural fondue?”</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9/4/18</a:t>
            </a:r>
            <a:endParaRPr lang="en-US" sz="2000" dirty="0">
              <a:latin typeface="Arial Black" panose="020B0A04020102020204" pitchFamily="34" charset="0"/>
            </a:endParaRPr>
          </a:p>
        </p:txBody>
      </p:sp>
    </p:spTree>
    <p:extLst>
      <p:ext uri="{BB962C8B-B14F-4D97-AF65-F5344CB8AC3E}">
        <p14:creationId xmlns:p14="http://schemas.microsoft.com/office/powerpoint/2010/main" val="24262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smtClean="0">
                <a:latin typeface="Arial Black" panose="020B0A04020102020204" pitchFamily="34" charset="0"/>
              </a:rPr>
              <a:t>Article vs. Article</a:t>
            </a:r>
            <a:endParaRPr lang="en-US" dirty="0">
              <a:latin typeface="Arial Black" panose="020B0A04020102020204" pitchFamily="34" charset="0"/>
            </a:endParaRPr>
          </a:p>
        </p:txBody>
      </p:sp>
      <p:sp>
        <p:nvSpPr>
          <p:cNvPr id="3" name="Content Placeholder 2"/>
          <p:cNvSpPr>
            <a:spLocks noGrp="1"/>
          </p:cNvSpPr>
          <p:nvPr>
            <p:ph idx="1"/>
          </p:nvPr>
        </p:nvSpPr>
        <p:spPr>
          <a:xfrm>
            <a:off x="838200" y="1219200"/>
            <a:ext cx="10515600" cy="5384800"/>
          </a:xfrm>
        </p:spPr>
        <p:txBody>
          <a:bodyPr>
            <a:normAutofit/>
          </a:bodyPr>
          <a:lstStyle/>
          <a:p>
            <a:r>
              <a:rPr lang="en-US" sz="3200" dirty="0" smtClean="0">
                <a:latin typeface="Arial Black" panose="020B0A04020102020204" pitchFamily="34" charset="0"/>
              </a:rPr>
              <a:t>Last week, we read two very different articles which both dealt with the concept of culture and cultural identity.</a:t>
            </a:r>
          </a:p>
          <a:p>
            <a:r>
              <a:rPr lang="en-US" sz="3200" dirty="0" smtClean="0">
                <a:latin typeface="Arial Black" panose="020B0A04020102020204" pitchFamily="34" charset="0"/>
              </a:rPr>
              <a:t>Today, your job will be to compare and contrast those two articles.</a:t>
            </a:r>
          </a:p>
          <a:p>
            <a:r>
              <a:rPr lang="en-US" sz="3200" dirty="0" smtClean="0">
                <a:latin typeface="Arial Black" panose="020B0A04020102020204" pitchFamily="34" charset="0"/>
              </a:rPr>
              <a:t>To do this, we will be using a graphic organizer that helps to distinguish similarities and differences between two things.</a:t>
            </a:r>
          </a:p>
          <a:p>
            <a:r>
              <a:rPr lang="en-US" sz="3200" dirty="0" smtClean="0">
                <a:latin typeface="Arial Black" panose="020B0A04020102020204" pitchFamily="34" charset="0"/>
              </a:rPr>
              <a:t>It is called a “Cannon Comparison Chart.”</a:t>
            </a:r>
            <a:endParaRPr lang="en-US" sz="3200" dirty="0">
              <a:latin typeface="Arial Black" panose="020B0A04020102020204" pitchFamily="34" charset="0"/>
            </a:endParaRPr>
          </a:p>
        </p:txBody>
      </p:sp>
    </p:spTree>
    <p:extLst>
      <p:ext uri="{BB962C8B-B14F-4D97-AF65-F5344CB8AC3E}">
        <p14:creationId xmlns:p14="http://schemas.microsoft.com/office/powerpoint/2010/main" val="41580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04875"/>
          </a:xfrm>
        </p:spPr>
        <p:txBody>
          <a:bodyPr/>
          <a:lstStyle/>
          <a:p>
            <a:pPr algn="ctr"/>
            <a:r>
              <a:rPr lang="en-US" dirty="0" smtClean="0">
                <a:latin typeface="Arial Black" panose="020B0A04020102020204" pitchFamily="34" charset="0"/>
              </a:rPr>
              <a:t>Cannon Comparison Chart</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321300"/>
          </a:xfrm>
        </p:spPr>
        <p:txBody>
          <a:bodyPr>
            <a:normAutofit lnSpcReduction="10000"/>
          </a:bodyPr>
          <a:lstStyle/>
          <a:p>
            <a:r>
              <a:rPr lang="en-US" sz="3200" dirty="0" smtClean="0">
                <a:latin typeface="Arial Black" panose="020B0A04020102020204" pitchFamily="34" charset="0"/>
              </a:rPr>
              <a:t>Have you ever seen a Venn Diagram?</a:t>
            </a:r>
          </a:p>
          <a:p>
            <a:endParaRPr lang="en-US" sz="3200" dirty="0">
              <a:latin typeface="Arial Black" panose="020B0A04020102020204" pitchFamily="34" charset="0"/>
            </a:endParaRPr>
          </a:p>
          <a:p>
            <a:endParaRPr lang="en-US" sz="3200" dirty="0" smtClean="0">
              <a:latin typeface="Arial Black" panose="020B0A04020102020204" pitchFamily="34" charset="0"/>
            </a:endParaRPr>
          </a:p>
          <a:p>
            <a:endParaRPr lang="en-US" sz="3200" dirty="0">
              <a:latin typeface="Arial Black" panose="020B0A04020102020204" pitchFamily="34" charset="0"/>
            </a:endParaRPr>
          </a:p>
          <a:p>
            <a:endParaRPr lang="en-US" sz="3200" dirty="0" smtClean="0">
              <a:latin typeface="Arial Black" panose="020B0A04020102020204" pitchFamily="34" charset="0"/>
            </a:endParaRPr>
          </a:p>
          <a:p>
            <a:endParaRPr lang="en-US" sz="3200" dirty="0">
              <a:latin typeface="Arial Black" panose="020B0A04020102020204" pitchFamily="34" charset="0"/>
            </a:endParaRPr>
          </a:p>
          <a:p>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They are great in theory but not so great to actually use.</a:t>
            </a:r>
            <a:endParaRPr lang="en-US" sz="3200" dirty="0">
              <a:latin typeface="Arial Black" panose="020B0A04020102020204" pitchFamily="34" charset="0"/>
            </a:endParaRPr>
          </a:p>
        </p:txBody>
      </p:sp>
      <p:sp>
        <p:nvSpPr>
          <p:cNvPr id="4" name="Oval 3"/>
          <p:cNvSpPr/>
          <p:nvPr/>
        </p:nvSpPr>
        <p:spPr>
          <a:xfrm>
            <a:off x="2895600" y="1790700"/>
            <a:ext cx="3416300" cy="3505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Oval 4"/>
          <p:cNvSpPr/>
          <p:nvPr/>
        </p:nvSpPr>
        <p:spPr>
          <a:xfrm>
            <a:off x="5181600" y="1828800"/>
            <a:ext cx="3340100" cy="3517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6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04875"/>
          </a:xfrm>
        </p:spPr>
        <p:txBody>
          <a:bodyPr/>
          <a:lstStyle/>
          <a:p>
            <a:pPr algn="ctr"/>
            <a:r>
              <a:rPr lang="en-US" dirty="0" smtClean="0">
                <a:latin typeface="Arial Black" panose="020B0A04020102020204" pitchFamily="34" charset="0"/>
              </a:rPr>
              <a:t>Cannon Comparison Chart</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321300"/>
          </a:xfrm>
        </p:spPr>
        <p:txBody>
          <a:bodyPr>
            <a:normAutofit/>
          </a:bodyPr>
          <a:lstStyle/>
          <a:p>
            <a:r>
              <a:rPr lang="en-US" sz="3200" dirty="0" smtClean="0">
                <a:latin typeface="Arial Black" panose="020B0A04020102020204" pitchFamily="34" charset="0"/>
              </a:rPr>
              <a:t>The CCC serves the same purpose but is much easier to create and to work with.</a:t>
            </a:r>
            <a:endParaRPr lang="en-US" sz="3200" dirty="0">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2214562"/>
            <a:ext cx="9194800" cy="5265738"/>
          </a:xfrm>
          <a:prstGeom prst="rect">
            <a:avLst/>
          </a:prstGeom>
        </p:spPr>
      </p:pic>
      <p:sp>
        <p:nvSpPr>
          <p:cNvPr id="8" name="TextBox 7"/>
          <p:cNvSpPr txBox="1"/>
          <p:nvPr/>
        </p:nvSpPr>
        <p:spPr>
          <a:xfrm>
            <a:off x="469900" y="2387600"/>
            <a:ext cx="441146" cy="4154984"/>
          </a:xfrm>
          <a:prstGeom prst="rect">
            <a:avLst/>
          </a:prstGeom>
          <a:solidFill>
            <a:srgbClr val="FF0000"/>
          </a:solidFill>
        </p:spPr>
        <p:txBody>
          <a:bodyPr wrap="none" rtlCol="0">
            <a:spAutoFit/>
          </a:bodyPr>
          <a:lstStyle/>
          <a:p>
            <a:r>
              <a:rPr lang="en-US" sz="2400" dirty="0" smtClean="0">
                <a:latin typeface="Arial Black" panose="020B0A04020102020204" pitchFamily="34" charset="0"/>
              </a:rPr>
              <a:t>D</a:t>
            </a:r>
          </a:p>
          <a:p>
            <a:r>
              <a:rPr lang="en-US" sz="2400" dirty="0" smtClean="0">
                <a:latin typeface="Arial Black" panose="020B0A04020102020204" pitchFamily="34" charset="0"/>
              </a:rPr>
              <a:t>I</a:t>
            </a:r>
          </a:p>
          <a:p>
            <a:r>
              <a:rPr lang="en-US" sz="2400" dirty="0" smtClean="0">
                <a:latin typeface="Arial Black" panose="020B0A04020102020204" pitchFamily="34" charset="0"/>
              </a:rPr>
              <a:t>F</a:t>
            </a:r>
          </a:p>
          <a:p>
            <a:r>
              <a:rPr lang="en-US" sz="2400" dirty="0" smtClean="0">
                <a:latin typeface="Arial Black" panose="020B0A04020102020204" pitchFamily="34" charset="0"/>
              </a:rPr>
              <a:t>F</a:t>
            </a:r>
          </a:p>
          <a:p>
            <a:r>
              <a:rPr lang="en-US" sz="2400" dirty="0" smtClean="0">
                <a:latin typeface="Arial Black" panose="020B0A04020102020204" pitchFamily="34" charset="0"/>
              </a:rPr>
              <a:t>E</a:t>
            </a:r>
          </a:p>
          <a:p>
            <a:r>
              <a:rPr lang="en-US" sz="2400" dirty="0" smtClean="0">
                <a:latin typeface="Arial Black" panose="020B0A04020102020204" pitchFamily="34" charset="0"/>
              </a:rPr>
              <a:t>R</a:t>
            </a:r>
          </a:p>
          <a:p>
            <a:r>
              <a:rPr lang="en-US" sz="2400" dirty="0" smtClean="0">
                <a:latin typeface="Arial Black" panose="020B0A04020102020204" pitchFamily="34" charset="0"/>
              </a:rPr>
              <a:t>E</a:t>
            </a:r>
          </a:p>
          <a:p>
            <a:r>
              <a:rPr lang="en-US" sz="2400" dirty="0" smtClean="0">
                <a:latin typeface="Arial Black" panose="020B0A04020102020204" pitchFamily="34" charset="0"/>
              </a:rPr>
              <a:t>N</a:t>
            </a:r>
          </a:p>
          <a:p>
            <a:r>
              <a:rPr lang="en-US" sz="2400" dirty="0" smtClean="0">
                <a:latin typeface="Arial Black" panose="020B0A04020102020204" pitchFamily="34" charset="0"/>
              </a:rPr>
              <a:t>C</a:t>
            </a:r>
          </a:p>
          <a:p>
            <a:r>
              <a:rPr lang="en-US" sz="2400" dirty="0" smtClean="0">
                <a:latin typeface="Arial Black" panose="020B0A04020102020204" pitchFamily="34" charset="0"/>
              </a:rPr>
              <a:t>E</a:t>
            </a:r>
          </a:p>
          <a:p>
            <a:r>
              <a:rPr lang="en-US" sz="2400" dirty="0" smtClean="0">
                <a:latin typeface="Arial Black" panose="020B0A04020102020204" pitchFamily="34" charset="0"/>
              </a:rPr>
              <a:t>S</a:t>
            </a:r>
          </a:p>
        </p:txBody>
      </p:sp>
      <p:sp>
        <p:nvSpPr>
          <p:cNvPr id="9" name="Right Arrow 8"/>
          <p:cNvSpPr/>
          <p:nvPr/>
        </p:nvSpPr>
        <p:spPr>
          <a:xfrm>
            <a:off x="838200" y="3873500"/>
            <a:ext cx="1752600" cy="317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11046" y="4406900"/>
            <a:ext cx="7267754" cy="342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01400" y="2214562"/>
            <a:ext cx="474810" cy="4524315"/>
          </a:xfrm>
          <a:prstGeom prst="rect">
            <a:avLst/>
          </a:prstGeom>
          <a:solidFill>
            <a:srgbClr val="00B050"/>
          </a:solidFill>
        </p:spPr>
        <p:txBody>
          <a:bodyPr wrap="none" rtlCol="0">
            <a:spAutoFit/>
          </a:bodyPr>
          <a:lstStyle/>
          <a:p>
            <a:r>
              <a:rPr lang="en-US" sz="2400" dirty="0" smtClean="0">
                <a:latin typeface="Arial Black" panose="020B0A04020102020204" pitchFamily="34" charset="0"/>
              </a:rPr>
              <a:t>S</a:t>
            </a:r>
          </a:p>
          <a:p>
            <a:r>
              <a:rPr lang="en-US" sz="2400" dirty="0" smtClean="0">
                <a:latin typeface="Arial Black" panose="020B0A04020102020204" pitchFamily="34" charset="0"/>
              </a:rPr>
              <a:t>I</a:t>
            </a:r>
          </a:p>
          <a:p>
            <a:r>
              <a:rPr lang="en-US" sz="2400" dirty="0" smtClean="0">
                <a:latin typeface="Arial Black" panose="020B0A04020102020204" pitchFamily="34" charset="0"/>
              </a:rPr>
              <a:t>M</a:t>
            </a:r>
          </a:p>
          <a:p>
            <a:r>
              <a:rPr lang="en-US" sz="2400" dirty="0" smtClean="0">
                <a:latin typeface="Arial Black" panose="020B0A04020102020204" pitchFamily="34" charset="0"/>
              </a:rPr>
              <a:t>I</a:t>
            </a:r>
          </a:p>
          <a:p>
            <a:r>
              <a:rPr lang="en-US" sz="2400" dirty="0" smtClean="0">
                <a:latin typeface="Arial Black" panose="020B0A04020102020204" pitchFamily="34" charset="0"/>
              </a:rPr>
              <a:t>L</a:t>
            </a:r>
          </a:p>
          <a:p>
            <a:r>
              <a:rPr lang="en-US" sz="2400" dirty="0" smtClean="0">
                <a:latin typeface="Arial Black" panose="020B0A04020102020204" pitchFamily="34" charset="0"/>
              </a:rPr>
              <a:t>A</a:t>
            </a:r>
          </a:p>
          <a:p>
            <a:r>
              <a:rPr lang="en-US" sz="2400" dirty="0" smtClean="0">
                <a:latin typeface="Arial Black" panose="020B0A04020102020204" pitchFamily="34" charset="0"/>
              </a:rPr>
              <a:t>R</a:t>
            </a:r>
          </a:p>
          <a:p>
            <a:r>
              <a:rPr lang="en-US" sz="2400" dirty="0" smtClean="0">
                <a:latin typeface="Arial Black" panose="020B0A04020102020204" pitchFamily="34" charset="0"/>
              </a:rPr>
              <a:t>I</a:t>
            </a:r>
          </a:p>
          <a:p>
            <a:r>
              <a:rPr lang="en-US" sz="2400" dirty="0" smtClean="0">
                <a:latin typeface="Arial Black" panose="020B0A04020102020204" pitchFamily="34" charset="0"/>
              </a:rPr>
              <a:t>T</a:t>
            </a:r>
          </a:p>
          <a:p>
            <a:r>
              <a:rPr lang="en-US" sz="2400" dirty="0" smtClean="0">
                <a:latin typeface="Arial Black" panose="020B0A04020102020204" pitchFamily="34" charset="0"/>
              </a:rPr>
              <a:t>I</a:t>
            </a:r>
          </a:p>
          <a:p>
            <a:r>
              <a:rPr lang="en-US" sz="2400" dirty="0" smtClean="0">
                <a:latin typeface="Arial Black" panose="020B0A04020102020204" pitchFamily="34" charset="0"/>
              </a:rPr>
              <a:t>E</a:t>
            </a:r>
          </a:p>
          <a:p>
            <a:r>
              <a:rPr lang="en-US" sz="2400" dirty="0">
                <a:latin typeface="Arial Black" panose="020B0A04020102020204" pitchFamily="34" charset="0"/>
              </a:rPr>
              <a:t>S</a:t>
            </a:r>
          </a:p>
        </p:txBody>
      </p:sp>
      <p:sp>
        <p:nvSpPr>
          <p:cNvPr id="12" name="Left Arrow 11"/>
          <p:cNvSpPr/>
          <p:nvPr/>
        </p:nvSpPr>
        <p:spPr>
          <a:xfrm>
            <a:off x="6477000" y="5457824"/>
            <a:ext cx="4753154" cy="3810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2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04875"/>
          </a:xfrm>
        </p:spPr>
        <p:txBody>
          <a:bodyPr/>
          <a:lstStyle/>
          <a:p>
            <a:pPr algn="ctr"/>
            <a:r>
              <a:rPr lang="en-US" dirty="0" smtClean="0">
                <a:latin typeface="Arial Black" panose="020B0A04020102020204" pitchFamily="34" charset="0"/>
              </a:rPr>
              <a:t>Your Job</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600700"/>
          </a:xfrm>
        </p:spPr>
        <p:txBody>
          <a:bodyPr>
            <a:normAutofit lnSpcReduction="10000"/>
          </a:bodyPr>
          <a:lstStyle/>
          <a:p>
            <a:r>
              <a:rPr lang="en-US" sz="3200" dirty="0" smtClean="0">
                <a:latin typeface="Arial Black" panose="020B0A04020102020204" pitchFamily="34" charset="0"/>
              </a:rPr>
              <a:t>For this class, you will be creating your own GLOSSARY (a list of words and terms) of both ACADEMIC VOCABULARY and LITERARY TERMS.</a:t>
            </a:r>
          </a:p>
          <a:p>
            <a:r>
              <a:rPr lang="en-US" sz="3200" dirty="0" smtClean="0">
                <a:latin typeface="Arial Black" panose="020B0A04020102020204" pitchFamily="34" charset="0"/>
              </a:rPr>
              <a:t>You will be adding words and phrases to this glossary throughout the year.</a:t>
            </a:r>
          </a:p>
          <a:p>
            <a:r>
              <a:rPr lang="en-US" sz="3200" dirty="0" smtClean="0">
                <a:latin typeface="Arial Black" panose="020B0A04020102020204" pitchFamily="34" charset="0"/>
              </a:rPr>
              <a:t>YOU WILL </a:t>
            </a:r>
            <a:r>
              <a:rPr lang="en-US" sz="3200" u="sng" dirty="0" smtClean="0">
                <a:latin typeface="Arial Black" panose="020B0A04020102020204" pitchFamily="34" charset="0"/>
              </a:rPr>
              <a:t>NOT </a:t>
            </a:r>
            <a:r>
              <a:rPr lang="en-US" sz="3200" dirty="0" smtClean="0">
                <a:latin typeface="Arial Black" panose="020B0A04020102020204" pitchFamily="34" charset="0"/>
              </a:rPr>
              <a:t>TURN THESE IN but I will be checking them occasionally.</a:t>
            </a:r>
            <a:endParaRPr lang="en-US" sz="3200" u="sng" dirty="0" smtClean="0">
              <a:latin typeface="Arial Black" panose="020B0A04020102020204" pitchFamily="34" charset="0"/>
            </a:endParaRPr>
          </a:p>
          <a:p>
            <a:r>
              <a:rPr lang="en-US" sz="3200" dirty="0" smtClean="0">
                <a:latin typeface="Arial Black" panose="020B0A04020102020204" pitchFamily="34" charset="0"/>
              </a:rPr>
              <a:t>The first CHECK of your glossary will be THIS FRIDAY!</a:t>
            </a:r>
          </a:p>
          <a:p>
            <a:r>
              <a:rPr lang="en-US" sz="3200" dirty="0" smtClean="0">
                <a:latin typeface="Arial Black" panose="020B0A04020102020204" pitchFamily="34" charset="0"/>
              </a:rPr>
              <a:t>I will check them and assign a score for your work in Aeries.</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20912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smtClean="0">
                <a:latin typeface="Arial Black" panose="020B0A04020102020204" pitchFamily="34" charset="0"/>
              </a:rPr>
              <a:t>Article vs. Article</a:t>
            </a:r>
            <a:endParaRPr lang="en-US" dirty="0">
              <a:latin typeface="Arial Black" panose="020B0A04020102020204" pitchFamily="34" charset="0"/>
            </a:endParaRPr>
          </a:p>
        </p:txBody>
      </p:sp>
      <p:sp>
        <p:nvSpPr>
          <p:cNvPr id="3" name="Content Placeholder 2"/>
          <p:cNvSpPr>
            <a:spLocks noGrp="1"/>
          </p:cNvSpPr>
          <p:nvPr>
            <p:ph idx="1"/>
          </p:nvPr>
        </p:nvSpPr>
        <p:spPr>
          <a:xfrm>
            <a:off x="838200" y="1219200"/>
            <a:ext cx="10515600" cy="5384800"/>
          </a:xfrm>
        </p:spPr>
        <p:txBody>
          <a:bodyPr>
            <a:normAutofit/>
          </a:bodyPr>
          <a:lstStyle/>
          <a:p>
            <a:r>
              <a:rPr lang="en-US" sz="3200" dirty="0" smtClean="0">
                <a:latin typeface="Arial Black" panose="020B0A04020102020204" pitchFamily="34" charset="0"/>
              </a:rPr>
              <a:t>Each group has a printed Cannon Comparison Chart to work with.</a:t>
            </a:r>
          </a:p>
          <a:p>
            <a:r>
              <a:rPr lang="en-US" sz="3200" dirty="0" smtClean="0">
                <a:latin typeface="Arial Black" panose="020B0A04020102020204" pitchFamily="34" charset="0"/>
              </a:rPr>
              <a:t>You will work together with your triad to come up with THREE ways that these two articles different and THREE ways they are the same.</a:t>
            </a:r>
          </a:p>
          <a:p>
            <a:r>
              <a:rPr lang="en-US" sz="3200" dirty="0" smtClean="0">
                <a:latin typeface="Arial Black" panose="020B0A04020102020204" pitchFamily="34" charset="0"/>
              </a:rPr>
              <a:t>As you find these similarities and differences, record them in the chart for your group.</a:t>
            </a:r>
          </a:p>
        </p:txBody>
      </p:sp>
    </p:spTree>
    <p:extLst>
      <p:ext uri="{BB962C8B-B14F-4D97-AF65-F5344CB8AC3E}">
        <p14:creationId xmlns:p14="http://schemas.microsoft.com/office/powerpoint/2010/main" val="6164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smtClean="0">
                <a:latin typeface="Arial Black" panose="020B0A04020102020204" pitchFamily="34" charset="0"/>
              </a:rPr>
              <a:t>Article vs. Article</a:t>
            </a:r>
            <a:endParaRPr lang="en-US" dirty="0">
              <a:latin typeface="Arial Black" panose="020B0A04020102020204" pitchFamily="34" charset="0"/>
            </a:endParaRPr>
          </a:p>
        </p:txBody>
      </p:sp>
      <p:sp>
        <p:nvSpPr>
          <p:cNvPr id="3" name="Content Placeholder 2"/>
          <p:cNvSpPr>
            <a:spLocks noGrp="1"/>
          </p:cNvSpPr>
          <p:nvPr>
            <p:ph idx="1"/>
          </p:nvPr>
        </p:nvSpPr>
        <p:spPr>
          <a:xfrm>
            <a:off x="838200" y="1219200"/>
            <a:ext cx="10515600" cy="5384800"/>
          </a:xfrm>
        </p:spPr>
        <p:txBody>
          <a:bodyPr>
            <a:normAutofit/>
          </a:bodyPr>
          <a:lstStyle/>
          <a:p>
            <a:r>
              <a:rPr lang="en-US" sz="4000" dirty="0">
                <a:latin typeface="Arial Black" panose="020B0A04020102020204" pitchFamily="34" charset="0"/>
              </a:rPr>
              <a:t>FOCUS on similarities and differences in </a:t>
            </a:r>
            <a:r>
              <a:rPr lang="en-US" sz="4000" dirty="0" smtClean="0">
                <a:latin typeface="Arial Black" panose="020B0A04020102020204" pitchFamily="34" charset="0"/>
              </a:rPr>
              <a:t>CONTENT!</a:t>
            </a:r>
          </a:p>
          <a:p>
            <a:pPr lvl="1"/>
            <a:r>
              <a:rPr lang="en-US" sz="3200" dirty="0">
                <a:latin typeface="Arial Black" panose="020B0A04020102020204" pitchFamily="34" charset="0"/>
              </a:rPr>
              <a:t>What does each text say about cultural identity? </a:t>
            </a:r>
            <a:endParaRPr lang="en-US" sz="3200" dirty="0" smtClean="0">
              <a:latin typeface="Arial Black" panose="020B0A04020102020204" pitchFamily="34" charset="0"/>
            </a:endParaRPr>
          </a:p>
          <a:p>
            <a:pPr marL="457200" lvl="1" indent="0">
              <a:buNone/>
            </a:pPr>
            <a:endParaRPr lang="en-US" dirty="0" smtClean="0">
              <a:latin typeface="Arial Black" panose="020B0A04020102020204" pitchFamily="34" charset="0"/>
            </a:endParaRPr>
          </a:p>
          <a:p>
            <a:r>
              <a:rPr lang="en-US" sz="4000" dirty="0" smtClean="0">
                <a:latin typeface="Arial Black" panose="020B0A04020102020204" pitchFamily="34" charset="0"/>
              </a:rPr>
              <a:t>You may only include ONE similarity and ONE difference that are focused on style/voice.</a:t>
            </a:r>
          </a:p>
          <a:p>
            <a:pPr lvl="1"/>
            <a:r>
              <a:rPr lang="en-US" sz="3200" dirty="0">
                <a:latin typeface="Arial Black" panose="020B0A04020102020204" pitchFamily="34" charset="0"/>
              </a:rPr>
              <a:t>How does each text convey that message</a:t>
            </a:r>
            <a:r>
              <a:rPr lang="en-US" sz="3200" dirty="0" smtClean="0">
                <a:latin typeface="Arial Black" panose="020B0A04020102020204" pitchFamily="34" charset="0"/>
              </a:rPr>
              <a:t>?</a:t>
            </a:r>
            <a:endParaRPr lang="en-US" sz="3200" dirty="0">
              <a:latin typeface="Arial Black" panose="020B0A04020102020204" pitchFamily="34" charset="0"/>
            </a:endParaRP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34042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smtClean="0">
                <a:latin typeface="Arial Black" panose="020B0A04020102020204" pitchFamily="34" charset="0"/>
              </a:rPr>
              <a:t>Article vs. Article</a:t>
            </a:r>
            <a:endParaRPr lang="en-US" dirty="0">
              <a:latin typeface="Arial Black" panose="020B0A04020102020204" pitchFamily="34" charset="0"/>
            </a:endParaRPr>
          </a:p>
        </p:txBody>
      </p:sp>
      <p:sp>
        <p:nvSpPr>
          <p:cNvPr id="3" name="Content Placeholder 2"/>
          <p:cNvSpPr>
            <a:spLocks noGrp="1"/>
          </p:cNvSpPr>
          <p:nvPr>
            <p:ph idx="1"/>
          </p:nvPr>
        </p:nvSpPr>
        <p:spPr>
          <a:xfrm>
            <a:off x="838200" y="1219200"/>
            <a:ext cx="10515600" cy="5384800"/>
          </a:xfrm>
        </p:spPr>
        <p:txBody>
          <a:bodyPr>
            <a:normAutofit/>
          </a:bodyPr>
          <a:lstStyle/>
          <a:p>
            <a:r>
              <a:rPr lang="en-US" sz="4000" dirty="0" smtClean="0">
                <a:latin typeface="Arial Black" panose="020B0A04020102020204" pitchFamily="34" charset="0"/>
              </a:rPr>
              <a:t>Once your triad has finished its collaborative work, you will move to your individual CCCs in Google Classroom.</a:t>
            </a:r>
          </a:p>
          <a:p>
            <a:r>
              <a:rPr lang="en-US" sz="4000" dirty="0" smtClean="0">
                <a:latin typeface="Arial Black" panose="020B0A04020102020204" pitchFamily="34" charset="0"/>
              </a:rPr>
              <a:t>You will complete your chart using the ideas generated by your triad.</a:t>
            </a:r>
          </a:p>
          <a:p>
            <a:pPr lvl="1"/>
            <a:r>
              <a:rPr lang="en-US" dirty="0" smtClean="0">
                <a:latin typeface="Arial Black" panose="020B0A04020102020204" pitchFamily="34" charset="0"/>
              </a:rPr>
              <a:t>You do NOT have to come up with all new similarities and differences here…use the ones your group came up with to complete your chart.</a:t>
            </a:r>
            <a:endParaRPr lang="en-US" dirty="0">
              <a:latin typeface="Arial Black" panose="020B0A04020102020204" pitchFamily="34" charset="0"/>
            </a:endParaRP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20706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14375"/>
          </a:xfrm>
        </p:spPr>
        <p:txBody>
          <a:bodyPr/>
          <a:lstStyle/>
          <a:p>
            <a:pPr algn="ctr"/>
            <a:r>
              <a:rPr lang="en-US" dirty="0" smtClean="0">
                <a:latin typeface="Arial Black" panose="020B0A04020102020204" pitchFamily="34" charset="0"/>
              </a:rPr>
              <a:t>Article vs. Article</a:t>
            </a:r>
            <a:endParaRPr lang="en-US" dirty="0">
              <a:latin typeface="Arial Black" panose="020B0A04020102020204" pitchFamily="34" charset="0"/>
            </a:endParaRPr>
          </a:p>
        </p:txBody>
      </p:sp>
      <p:sp>
        <p:nvSpPr>
          <p:cNvPr id="3" name="Content Placeholder 2"/>
          <p:cNvSpPr>
            <a:spLocks noGrp="1"/>
          </p:cNvSpPr>
          <p:nvPr>
            <p:ph idx="1"/>
          </p:nvPr>
        </p:nvSpPr>
        <p:spPr>
          <a:xfrm>
            <a:off x="838200" y="876300"/>
            <a:ext cx="10515600" cy="5892800"/>
          </a:xfrm>
        </p:spPr>
        <p:txBody>
          <a:bodyPr>
            <a:normAutofit fontScale="92500" lnSpcReduction="10000"/>
          </a:bodyPr>
          <a:lstStyle/>
          <a:p>
            <a:r>
              <a:rPr lang="en-US" sz="3200" dirty="0" smtClean="0">
                <a:latin typeface="Arial Black" panose="020B0A04020102020204" pitchFamily="34" charset="0"/>
              </a:rPr>
              <a:t>The FINAL step is to take what you have recorded in your chart and convert it into a COMPLETE PARAGRAPH that identifies the similarities and differences between the two articles.</a:t>
            </a:r>
          </a:p>
          <a:p>
            <a:r>
              <a:rPr lang="en-US" sz="3200" dirty="0" smtClean="0">
                <a:latin typeface="Arial Black" panose="020B0A04020102020204" pitchFamily="34" charset="0"/>
              </a:rPr>
              <a:t>You will write this paragraph in the box at the bottom of your CCC document in Google Classroom.</a:t>
            </a:r>
          </a:p>
          <a:p>
            <a:r>
              <a:rPr lang="en-US" sz="3200" dirty="0" smtClean="0">
                <a:latin typeface="Arial Black" panose="020B0A04020102020204" pitchFamily="34" charset="0"/>
              </a:rPr>
              <a:t>Your paragraph should:</a:t>
            </a:r>
          </a:p>
          <a:p>
            <a:pPr lvl="1"/>
            <a:r>
              <a:rPr lang="en-US" dirty="0" smtClean="0">
                <a:latin typeface="Arial Black" panose="020B0A04020102020204" pitchFamily="34" charset="0"/>
              </a:rPr>
              <a:t>Clearly identify similarities IN CONTENT between the two articles.</a:t>
            </a:r>
          </a:p>
          <a:p>
            <a:pPr lvl="1"/>
            <a:r>
              <a:rPr lang="en-US" dirty="0">
                <a:latin typeface="Arial Black" panose="020B0A04020102020204" pitchFamily="34" charset="0"/>
              </a:rPr>
              <a:t>Clearly identify </a:t>
            </a:r>
            <a:r>
              <a:rPr lang="en-US" dirty="0" smtClean="0">
                <a:latin typeface="Arial Black" panose="020B0A04020102020204" pitchFamily="34" charset="0"/>
              </a:rPr>
              <a:t>differences </a:t>
            </a:r>
            <a:r>
              <a:rPr lang="en-US" dirty="0">
                <a:latin typeface="Arial Black" panose="020B0A04020102020204" pitchFamily="34" charset="0"/>
              </a:rPr>
              <a:t>IN CONTENT between the </a:t>
            </a:r>
            <a:r>
              <a:rPr lang="en-US" dirty="0" smtClean="0">
                <a:latin typeface="Arial Black" panose="020B0A04020102020204" pitchFamily="34" charset="0"/>
              </a:rPr>
              <a:t>two </a:t>
            </a:r>
            <a:r>
              <a:rPr lang="en-US" dirty="0">
                <a:latin typeface="Arial Black" panose="020B0A04020102020204" pitchFamily="34" charset="0"/>
              </a:rPr>
              <a:t>articles</a:t>
            </a:r>
            <a:r>
              <a:rPr lang="en-US" dirty="0" smtClean="0">
                <a:latin typeface="Arial Black" panose="020B0A04020102020204" pitchFamily="34" charset="0"/>
              </a:rPr>
              <a:t>.</a:t>
            </a:r>
          </a:p>
          <a:p>
            <a:pPr lvl="1"/>
            <a:r>
              <a:rPr lang="en-US" dirty="0" smtClean="0">
                <a:latin typeface="Arial Black" panose="020B0A04020102020204" pitchFamily="34" charset="0"/>
              </a:rPr>
              <a:t>END with a statement of OPINION about which article you preferred reading and why.</a:t>
            </a:r>
            <a:endParaRPr lang="en-US" dirty="0">
              <a:latin typeface="Arial Black" panose="020B0A04020102020204" pitchFamily="34" charset="0"/>
            </a:endParaRPr>
          </a:p>
          <a:p>
            <a:pPr lvl="1"/>
            <a:endParaRPr lang="en-US" dirty="0">
              <a:latin typeface="Arial Black" panose="020B0A04020102020204" pitchFamily="34" charset="0"/>
            </a:endParaRP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6092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981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410200"/>
          </a:xfrm>
        </p:spPr>
        <p:txBody>
          <a:bodyPr>
            <a:normAutofit/>
          </a:bodyPr>
          <a:lstStyle/>
          <a:p>
            <a:pPr marL="0" indent="0" algn="ctr">
              <a:buNone/>
            </a:pPr>
            <a:r>
              <a:rPr lang="en-US" sz="6000" dirty="0" smtClean="0">
                <a:latin typeface="Arial Black" panose="020B0A04020102020204" pitchFamily="34" charset="0"/>
              </a:rPr>
              <a:t>Your individual Cannon Comparison Charts and paragraphs will be</a:t>
            </a:r>
          </a:p>
          <a:p>
            <a:pPr marL="0" indent="0" algn="ctr">
              <a:buNone/>
            </a:pPr>
            <a:r>
              <a:rPr lang="en-US" sz="6000" dirty="0" smtClean="0">
                <a:latin typeface="Arial Black" panose="020B0A04020102020204" pitchFamily="34" charset="0"/>
              </a:rPr>
              <a:t>DUE FRIDAY!</a:t>
            </a:r>
            <a:endParaRPr lang="en-US" sz="6000" dirty="0">
              <a:latin typeface="Arial Black" panose="020B0A04020102020204" pitchFamily="34" charset="0"/>
            </a:endParaRPr>
          </a:p>
        </p:txBody>
      </p:sp>
    </p:spTree>
    <p:extLst>
      <p:ext uri="{BB962C8B-B14F-4D97-AF65-F5344CB8AC3E}">
        <p14:creationId xmlns:p14="http://schemas.microsoft.com/office/powerpoint/2010/main" val="26790109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19175"/>
          </a:xfrm>
        </p:spPr>
        <p:txBody>
          <a:bodyPr/>
          <a:lstStyle/>
          <a:p>
            <a:pPr algn="ctr"/>
            <a:r>
              <a:rPr lang="en-US" dirty="0" smtClean="0">
                <a:latin typeface="Arial Black" panose="020B0A04020102020204" pitchFamily="34" charset="0"/>
              </a:rPr>
              <a:t>THE REST OF THIS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245100"/>
          </a:xfrm>
        </p:spPr>
        <p:txBody>
          <a:bodyPr>
            <a:normAutofit fontScale="92500" lnSpcReduction="20000"/>
          </a:bodyPr>
          <a:lstStyle/>
          <a:p>
            <a:r>
              <a:rPr lang="en-US" sz="3200" dirty="0" smtClean="0">
                <a:latin typeface="Arial Black" panose="020B0A04020102020204" pitchFamily="34" charset="0"/>
              </a:rPr>
              <a:t>We will be taking a break from our regularly scheduled unit on cultural identity.</a:t>
            </a:r>
          </a:p>
          <a:p>
            <a:r>
              <a:rPr lang="en-US" sz="3200" dirty="0" smtClean="0">
                <a:latin typeface="Arial Black" panose="020B0A04020102020204" pitchFamily="34" charset="0"/>
              </a:rPr>
              <a:t>We need to spend some time taking the DISTRICT FORMATIVE ASSESSMENT.</a:t>
            </a:r>
          </a:p>
          <a:p>
            <a:r>
              <a:rPr lang="en-US" sz="3200" dirty="0" smtClean="0">
                <a:latin typeface="Arial Black" panose="020B0A04020102020204" pitchFamily="34" charset="0"/>
              </a:rPr>
              <a:t>This is a pre-test designed by the district to determine where you are currently with regard to the core standards for this class.</a:t>
            </a:r>
          </a:p>
          <a:p>
            <a:r>
              <a:rPr lang="en-US" sz="3200" dirty="0" smtClean="0">
                <a:latin typeface="Arial Black" panose="020B0A04020102020204" pitchFamily="34" charset="0"/>
              </a:rPr>
              <a:t>This assessment WILL show up as a grade in Aeries, BUT I get to decide how much it is worth.</a:t>
            </a:r>
          </a:p>
          <a:p>
            <a:r>
              <a:rPr lang="en-US" sz="3200" dirty="0" smtClean="0">
                <a:latin typeface="Arial Black" panose="020B0A04020102020204" pitchFamily="34" charset="0"/>
              </a:rPr>
              <a:t>I strongly encourage you to do your BEST on this test, so that we can get an accurate measure of your growth when you take the post-test at the end of the year.</a:t>
            </a:r>
            <a:endParaRPr lang="en-US" sz="3200" dirty="0">
              <a:latin typeface="Arial Black" panose="020B0A04020102020204" pitchFamily="34" charset="0"/>
            </a:endParaRPr>
          </a:p>
        </p:txBody>
      </p:sp>
    </p:spTree>
    <p:extLst>
      <p:ext uri="{BB962C8B-B14F-4D97-AF65-F5344CB8AC3E}">
        <p14:creationId xmlns:p14="http://schemas.microsoft.com/office/powerpoint/2010/main" val="8184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19175"/>
          </a:xfrm>
        </p:spPr>
        <p:txBody>
          <a:bodyPr/>
          <a:lstStyle/>
          <a:p>
            <a:pPr algn="ctr"/>
            <a:r>
              <a:rPr lang="en-US" dirty="0" smtClean="0">
                <a:latin typeface="Arial Black" panose="020B0A04020102020204" pitchFamily="34" charset="0"/>
              </a:rPr>
              <a:t>THE REST OF THIS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245100"/>
          </a:xfrm>
        </p:spPr>
        <p:txBody>
          <a:bodyPr>
            <a:normAutofit/>
          </a:bodyPr>
          <a:lstStyle/>
          <a:p>
            <a:r>
              <a:rPr lang="en-US" sz="3200" dirty="0" smtClean="0">
                <a:latin typeface="Arial Black" panose="020B0A04020102020204" pitchFamily="34" charset="0"/>
              </a:rPr>
              <a:t>Some of you will need more time to complete this assessment than others.</a:t>
            </a:r>
          </a:p>
          <a:p>
            <a:r>
              <a:rPr lang="en-US" sz="3200" dirty="0" smtClean="0">
                <a:latin typeface="Arial Black" panose="020B0A04020102020204" pitchFamily="34" charset="0"/>
              </a:rPr>
              <a:t>You will have as much time as you need over the next three days.</a:t>
            </a:r>
          </a:p>
          <a:p>
            <a:r>
              <a:rPr lang="en-US" sz="3200" dirty="0" smtClean="0">
                <a:latin typeface="Arial Black" panose="020B0A04020102020204" pitchFamily="34" charset="0"/>
              </a:rPr>
              <a:t>For those who finish earlier, you have four options:</a:t>
            </a:r>
          </a:p>
          <a:p>
            <a:pPr lvl="1"/>
            <a:r>
              <a:rPr lang="en-US" dirty="0" smtClean="0">
                <a:latin typeface="Arial Black" panose="020B0A04020102020204" pitchFamily="34" charset="0"/>
              </a:rPr>
              <a:t>Work on missing/make-up work for this class.</a:t>
            </a:r>
          </a:p>
          <a:p>
            <a:pPr lvl="1"/>
            <a:r>
              <a:rPr lang="en-US" dirty="0" smtClean="0">
                <a:latin typeface="Arial Black" panose="020B0A04020102020204" pitchFamily="34" charset="0"/>
              </a:rPr>
              <a:t>Work on an extra credit assignment for this class.</a:t>
            </a:r>
          </a:p>
          <a:p>
            <a:pPr lvl="1"/>
            <a:r>
              <a:rPr lang="en-US" dirty="0" smtClean="0">
                <a:latin typeface="Arial Black" panose="020B0A04020102020204" pitchFamily="34" charset="0"/>
              </a:rPr>
              <a:t>Work on assignments for other classes.</a:t>
            </a:r>
          </a:p>
          <a:p>
            <a:pPr lvl="1"/>
            <a:r>
              <a:rPr lang="en-US" dirty="0" smtClean="0">
                <a:latin typeface="Arial Black" panose="020B0A04020102020204" pitchFamily="34" charset="0"/>
              </a:rPr>
              <a:t>Bring/borrow a book and read silently.</a:t>
            </a:r>
            <a:endParaRPr lang="en-US" dirty="0">
              <a:latin typeface="Arial Black" panose="020B0A04020102020204" pitchFamily="34" charset="0"/>
            </a:endParaRPr>
          </a:p>
        </p:txBody>
      </p:sp>
    </p:spTree>
    <p:extLst>
      <p:ext uri="{BB962C8B-B14F-4D97-AF65-F5344CB8AC3E}">
        <p14:creationId xmlns:p14="http://schemas.microsoft.com/office/powerpoint/2010/main" val="20576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9/4/18</a:t>
            </a:r>
            <a:endParaRPr lang="en-US" sz="2000" dirty="0">
              <a:latin typeface="Arial Black" panose="020B0A04020102020204" pitchFamily="34" charset="0"/>
            </a:endParaRPr>
          </a:p>
        </p:txBody>
      </p:sp>
    </p:spTree>
    <p:extLst>
      <p:ext uri="{BB962C8B-B14F-4D97-AF65-F5344CB8AC3E}">
        <p14:creationId xmlns:p14="http://schemas.microsoft.com/office/powerpoint/2010/main" val="2688909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9/5/18</a:t>
            </a:r>
            <a:endParaRPr lang="en-US" sz="2000" dirty="0">
              <a:latin typeface="Arial Black" panose="020B0A04020102020204" pitchFamily="34" charset="0"/>
            </a:endParaRPr>
          </a:p>
        </p:txBody>
      </p:sp>
    </p:spTree>
    <p:extLst>
      <p:ext uri="{BB962C8B-B14F-4D97-AF65-F5344CB8AC3E}">
        <p14:creationId xmlns:p14="http://schemas.microsoft.com/office/powerpoint/2010/main" val="1081733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19175"/>
          </a:xfrm>
        </p:spPr>
        <p:txBody>
          <a:bodyPr/>
          <a:lstStyle/>
          <a:p>
            <a:pPr algn="ctr"/>
            <a:r>
              <a:rPr lang="en-US" dirty="0" smtClean="0">
                <a:latin typeface="Arial Black" panose="020B0A04020102020204" pitchFamily="34" charset="0"/>
              </a:rPr>
              <a:t>THE REST OF THIS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245100"/>
          </a:xfrm>
        </p:spPr>
        <p:txBody>
          <a:bodyPr>
            <a:normAutofit/>
          </a:bodyPr>
          <a:lstStyle/>
          <a:p>
            <a:r>
              <a:rPr lang="en-US" sz="3200" dirty="0" smtClean="0">
                <a:latin typeface="Arial Black" panose="020B0A04020102020204" pitchFamily="34" charset="0"/>
              </a:rPr>
              <a:t>You will begin the District Formative Assessment.</a:t>
            </a:r>
          </a:p>
          <a:p>
            <a:endParaRPr lang="en-US" sz="3200" dirty="0" smtClean="0">
              <a:latin typeface="Arial Black" panose="020B0A04020102020204" pitchFamily="34" charset="0"/>
            </a:endParaRPr>
          </a:p>
          <a:p>
            <a:r>
              <a:rPr lang="en-US" sz="3200" dirty="0" smtClean="0">
                <a:latin typeface="Arial Black" panose="020B0A04020102020204" pitchFamily="34" charset="0"/>
              </a:rPr>
              <a:t>Some of you will need more time to complete this assessment than others.</a:t>
            </a:r>
          </a:p>
          <a:p>
            <a:endParaRPr lang="en-US" sz="3200" dirty="0" smtClean="0">
              <a:latin typeface="Arial Black" panose="020B0A04020102020204" pitchFamily="34" charset="0"/>
            </a:endParaRPr>
          </a:p>
          <a:p>
            <a:r>
              <a:rPr lang="en-US" sz="3200" dirty="0" smtClean="0">
                <a:latin typeface="Arial Black" panose="020B0A04020102020204" pitchFamily="34" charset="0"/>
              </a:rPr>
              <a:t>You will have as much time as you need over the next three days.</a:t>
            </a:r>
          </a:p>
        </p:txBody>
      </p:sp>
    </p:spTree>
    <p:extLst>
      <p:ext uri="{BB962C8B-B14F-4D97-AF65-F5344CB8AC3E}">
        <p14:creationId xmlns:p14="http://schemas.microsoft.com/office/powerpoint/2010/main" val="42154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04875"/>
          </a:xfrm>
        </p:spPr>
        <p:txBody>
          <a:bodyPr/>
          <a:lstStyle/>
          <a:p>
            <a:pPr algn="ctr"/>
            <a:r>
              <a:rPr lang="en-US" dirty="0" smtClean="0">
                <a:latin typeface="Arial Black" panose="020B0A04020102020204" pitchFamily="34" charset="0"/>
              </a:rPr>
              <a:t>Your Job</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600700"/>
          </a:xfrm>
        </p:spPr>
        <p:txBody>
          <a:bodyPr>
            <a:normAutofit lnSpcReduction="10000"/>
          </a:bodyPr>
          <a:lstStyle/>
          <a:p>
            <a:r>
              <a:rPr lang="en-US" sz="3200" dirty="0" smtClean="0">
                <a:latin typeface="Arial Black" panose="020B0A04020102020204" pitchFamily="34" charset="0"/>
              </a:rPr>
              <a:t>In Google Classroom, I have placed a GOOGLE SLIDE presentation titled “Academic Vocabulary and Literary Terms.”</a:t>
            </a:r>
          </a:p>
          <a:p>
            <a:r>
              <a:rPr lang="en-US" sz="3200" dirty="0" smtClean="0">
                <a:latin typeface="Arial Black" panose="020B0A04020102020204" pitchFamily="34" charset="0"/>
              </a:rPr>
              <a:t>This is where you will create your glossary.</a:t>
            </a:r>
          </a:p>
          <a:p>
            <a:r>
              <a:rPr lang="en-US" sz="3200" dirty="0" smtClean="0">
                <a:latin typeface="Arial Black" panose="020B0A04020102020204" pitchFamily="34" charset="0"/>
              </a:rPr>
              <a:t>I have already created slides for you for the 15 words we just went over on this </a:t>
            </a:r>
            <a:r>
              <a:rPr lang="en-US" sz="3200" dirty="0" err="1" smtClean="0">
                <a:latin typeface="Arial Black" panose="020B0A04020102020204" pitchFamily="34" charset="0"/>
              </a:rPr>
              <a:t>powerpoint</a:t>
            </a:r>
            <a:r>
              <a:rPr lang="en-US" sz="3200" dirty="0" smtClean="0">
                <a:latin typeface="Arial Black" panose="020B0A04020102020204" pitchFamily="34" charset="0"/>
              </a:rPr>
              <a:t>.</a:t>
            </a:r>
          </a:p>
          <a:p>
            <a:r>
              <a:rPr lang="en-US" sz="3200" dirty="0" smtClean="0">
                <a:latin typeface="Arial Black" panose="020B0A04020102020204" pitchFamily="34" charset="0"/>
              </a:rPr>
              <a:t>Your job is to complete the slides for each of the terms; including the definition of the word, a sentence using the word PROPERLY, and an image that you think represents that word.</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6642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District Formative Assessment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130300"/>
            <a:ext cx="10515600" cy="5511800"/>
          </a:xfrm>
        </p:spPr>
        <p:txBody>
          <a:bodyPr>
            <a:normAutofit/>
          </a:bodyPr>
          <a:lstStyle/>
          <a:p>
            <a:pPr marL="742950" indent="-742950">
              <a:buFont typeface="+mj-lt"/>
              <a:buAutoNum type="arabicPeriod"/>
            </a:pPr>
            <a:r>
              <a:rPr lang="en-US" sz="4100" dirty="0" smtClean="0">
                <a:latin typeface="Arial Black" panose="020B0A04020102020204" pitchFamily="34" charset="0"/>
              </a:rPr>
              <a:t>Logon </a:t>
            </a:r>
            <a:r>
              <a:rPr lang="en-US" sz="4100" dirty="0">
                <a:latin typeface="Arial Black" panose="020B0A04020102020204" pitchFamily="34" charset="0"/>
              </a:rPr>
              <a:t>to </a:t>
            </a:r>
            <a:r>
              <a:rPr lang="en-US" sz="4100" dirty="0" smtClean="0">
                <a:latin typeface="Arial Black" panose="020B0A04020102020204" pitchFamily="34" charset="0"/>
              </a:rPr>
              <a:t>Clever</a:t>
            </a:r>
          </a:p>
          <a:p>
            <a:pPr marL="0" indent="0">
              <a:buNone/>
            </a:pPr>
            <a:r>
              <a:rPr lang="en-US" sz="4100" dirty="0" smtClean="0">
                <a:latin typeface="Arial Black" panose="020B0A04020102020204" pitchFamily="34" charset="0"/>
              </a:rPr>
              <a:t>2. Go to </a:t>
            </a:r>
            <a:r>
              <a:rPr lang="en-US" sz="4100" dirty="0" err="1" smtClean="0">
                <a:latin typeface="Arial Black" panose="020B0A04020102020204" pitchFamily="34" charset="0"/>
              </a:rPr>
              <a:t>Schoolcity</a:t>
            </a:r>
            <a:endParaRPr lang="en-US" sz="4100" dirty="0">
              <a:latin typeface="Arial Black" panose="020B0A04020102020204" pitchFamily="34" charset="0"/>
            </a:endParaRP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“Take Assessments” flip </a:t>
            </a:r>
            <a:r>
              <a:rPr lang="en-US" sz="4100" dirty="0" smtClean="0">
                <a:latin typeface="Arial Black" panose="020B0A04020102020204" pitchFamily="34" charset="0"/>
              </a:rPr>
              <a:t>card</a:t>
            </a: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name of the </a:t>
            </a:r>
            <a:r>
              <a:rPr lang="en-US" sz="4100" dirty="0" smtClean="0">
                <a:latin typeface="Arial Black" panose="020B0A04020102020204" pitchFamily="34" charset="0"/>
              </a:rPr>
              <a:t>test</a:t>
            </a:r>
          </a:p>
          <a:p>
            <a:pPr marL="742950" indent="-742950">
              <a:buFont typeface="+mj-lt"/>
              <a:buAutoNum type="arabicPeriod" startAt="4"/>
            </a:pPr>
            <a:r>
              <a:rPr lang="en-US" sz="4100" dirty="0" smtClean="0">
                <a:latin typeface="Arial Black" panose="020B0A04020102020204" pitchFamily="34" charset="0"/>
              </a:rPr>
              <a:t>Enter the PIN</a:t>
            </a:r>
            <a:endParaRPr lang="en-US" sz="4100" dirty="0">
              <a:latin typeface="Arial Black" panose="020B0A04020102020204" pitchFamily="34" charset="0"/>
            </a:endParaRPr>
          </a:p>
          <a:p>
            <a:pPr marL="0" indent="0">
              <a:buNone/>
            </a:pPr>
            <a:r>
              <a:rPr lang="en-US" dirty="0">
                <a:latin typeface="Arial Black" panose="020B0A04020102020204" pitchFamily="34" charset="0"/>
              </a:rPr>
              <a:t> </a:t>
            </a:r>
          </a:p>
        </p:txBody>
      </p:sp>
    </p:spTree>
    <p:extLst>
      <p:ext uri="{BB962C8B-B14F-4D97-AF65-F5344CB8AC3E}">
        <p14:creationId xmlns:p14="http://schemas.microsoft.com/office/powerpoint/2010/main" val="7402816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If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r>
              <a:rPr lang="en-US" sz="4000" dirty="0">
                <a:latin typeface="Arial Black" panose="020B0A04020102020204" pitchFamily="34" charset="0"/>
              </a:rPr>
              <a:t>For those who finish earlier, you have four options:</a:t>
            </a:r>
          </a:p>
          <a:p>
            <a:pPr lvl="1"/>
            <a:r>
              <a:rPr lang="en-US" sz="3600" dirty="0">
                <a:latin typeface="Arial Black" panose="020B0A04020102020204" pitchFamily="34" charset="0"/>
              </a:rPr>
              <a:t>Work on missing/make-up work for this class.</a:t>
            </a:r>
          </a:p>
          <a:p>
            <a:pPr lvl="1"/>
            <a:r>
              <a:rPr lang="en-US" sz="3600" dirty="0">
                <a:latin typeface="Arial Black" panose="020B0A04020102020204" pitchFamily="34" charset="0"/>
              </a:rPr>
              <a:t>Work on an extra credit assignment for this class.</a:t>
            </a:r>
          </a:p>
          <a:p>
            <a:pPr lvl="1"/>
            <a:r>
              <a:rPr lang="en-US" sz="3600" dirty="0">
                <a:latin typeface="Arial Black" panose="020B0A04020102020204" pitchFamily="34" charset="0"/>
              </a:rPr>
              <a:t>Work on assignments for other classes.</a:t>
            </a:r>
          </a:p>
          <a:p>
            <a:pPr lvl="1"/>
            <a:r>
              <a:rPr lang="en-US" sz="3600" dirty="0">
                <a:latin typeface="Arial Black" panose="020B0A04020102020204" pitchFamily="34" charset="0"/>
              </a:rPr>
              <a:t>Bring/borrow a book and read silently.</a:t>
            </a:r>
          </a:p>
          <a:p>
            <a:endParaRPr lang="en-US" dirty="0"/>
          </a:p>
        </p:txBody>
      </p:sp>
    </p:spTree>
    <p:extLst>
      <p:ext uri="{BB962C8B-B14F-4D97-AF65-F5344CB8AC3E}">
        <p14:creationId xmlns:p14="http://schemas.microsoft.com/office/powerpoint/2010/main" val="30650912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9/5/18</a:t>
            </a:r>
            <a:endParaRPr lang="en-US" sz="2000" dirty="0">
              <a:latin typeface="Arial Black" panose="020B0A04020102020204" pitchFamily="34" charset="0"/>
            </a:endParaRPr>
          </a:p>
        </p:txBody>
      </p:sp>
    </p:spTree>
    <p:extLst>
      <p:ext uri="{BB962C8B-B14F-4D97-AF65-F5344CB8AC3E}">
        <p14:creationId xmlns:p14="http://schemas.microsoft.com/office/powerpoint/2010/main" val="13457039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9/6/18</a:t>
            </a:r>
            <a:endParaRPr lang="en-US" sz="2000" dirty="0">
              <a:latin typeface="Arial Black" panose="020B0A04020102020204" pitchFamily="34" charset="0"/>
            </a:endParaRPr>
          </a:p>
        </p:txBody>
      </p:sp>
    </p:spTree>
    <p:extLst>
      <p:ext uri="{BB962C8B-B14F-4D97-AF65-F5344CB8AC3E}">
        <p14:creationId xmlns:p14="http://schemas.microsoft.com/office/powerpoint/2010/main" val="2994933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19175"/>
          </a:xfrm>
        </p:spPr>
        <p:txBody>
          <a:bodyPr/>
          <a:lstStyle/>
          <a:p>
            <a:pPr algn="ctr"/>
            <a:r>
              <a:rPr lang="en-US" dirty="0" smtClean="0">
                <a:latin typeface="Arial Black" panose="020B0A04020102020204" pitchFamily="34" charset="0"/>
              </a:rPr>
              <a:t>THE REST OF THIS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245100"/>
          </a:xfrm>
        </p:spPr>
        <p:txBody>
          <a:bodyPr>
            <a:normAutofit/>
          </a:bodyPr>
          <a:lstStyle/>
          <a:p>
            <a:r>
              <a:rPr lang="en-US" sz="3200" dirty="0" smtClean="0">
                <a:latin typeface="Arial Black" panose="020B0A04020102020204" pitchFamily="34" charset="0"/>
              </a:rPr>
              <a:t>You will begin the District Formative Assessment.</a:t>
            </a:r>
          </a:p>
          <a:p>
            <a:endParaRPr lang="en-US" sz="3200" dirty="0" smtClean="0">
              <a:latin typeface="Arial Black" panose="020B0A04020102020204" pitchFamily="34" charset="0"/>
            </a:endParaRPr>
          </a:p>
          <a:p>
            <a:r>
              <a:rPr lang="en-US" sz="3200" dirty="0" smtClean="0">
                <a:latin typeface="Arial Black" panose="020B0A04020102020204" pitchFamily="34" charset="0"/>
              </a:rPr>
              <a:t>Some of you will need more time to complete this assessment than others.</a:t>
            </a:r>
          </a:p>
          <a:p>
            <a:endParaRPr lang="en-US" sz="3200" dirty="0" smtClean="0">
              <a:latin typeface="Arial Black" panose="020B0A04020102020204" pitchFamily="34" charset="0"/>
            </a:endParaRPr>
          </a:p>
          <a:p>
            <a:r>
              <a:rPr lang="en-US" sz="3200" dirty="0" smtClean="0">
                <a:latin typeface="Arial Black" panose="020B0A04020102020204" pitchFamily="34" charset="0"/>
              </a:rPr>
              <a:t>You will have as much time as you need over the next three days.</a:t>
            </a:r>
          </a:p>
        </p:txBody>
      </p:sp>
    </p:spTree>
    <p:extLst>
      <p:ext uri="{BB962C8B-B14F-4D97-AF65-F5344CB8AC3E}">
        <p14:creationId xmlns:p14="http://schemas.microsoft.com/office/powerpoint/2010/main" val="35404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District Formative Assessment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130300"/>
            <a:ext cx="10515600" cy="5511800"/>
          </a:xfrm>
        </p:spPr>
        <p:txBody>
          <a:bodyPr>
            <a:normAutofit/>
          </a:bodyPr>
          <a:lstStyle/>
          <a:p>
            <a:pPr marL="742950" indent="-742950">
              <a:buFont typeface="+mj-lt"/>
              <a:buAutoNum type="arabicPeriod"/>
            </a:pPr>
            <a:r>
              <a:rPr lang="en-US" sz="4100" dirty="0" smtClean="0">
                <a:latin typeface="Arial Black" panose="020B0A04020102020204" pitchFamily="34" charset="0"/>
              </a:rPr>
              <a:t>Logon </a:t>
            </a:r>
            <a:r>
              <a:rPr lang="en-US" sz="4100" dirty="0">
                <a:latin typeface="Arial Black" panose="020B0A04020102020204" pitchFamily="34" charset="0"/>
              </a:rPr>
              <a:t>to </a:t>
            </a:r>
            <a:r>
              <a:rPr lang="en-US" sz="4100" dirty="0" smtClean="0">
                <a:latin typeface="Arial Black" panose="020B0A04020102020204" pitchFamily="34" charset="0"/>
              </a:rPr>
              <a:t>Clever</a:t>
            </a:r>
          </a:p>
          <a:p>
            <a:pPr marL="0" indent="0">
              <a:buNone/>
            </a:pPr>
            <a:r>
              <a:rPr lang="en-US" sz="4100" dirty="0" smtClean="0">
                <a:latin typeface="Arial Black" panose="020B0A04020102020204" pitchFamily="34" charset="0"/>
              </a:rPr>
              <a:t>2. Go to </a:t>
            </a:r>
            <a:r>
              <a:rPr lang="en-US" sz="4100" dirty="0" err="1" smtClean="0">
                <a:latin typeface="Arial Black" panose="020B0A04020102020204" pitchFamily="34" charset="0"/>
              </a:rPr>
              <a:t>Schoolcity</a:t>
            </a:r>
            <a:endParaRPr lang="en-US" sz="4100" dirty="0">
              <a:latin typeface="Arial Black" panose="020B0A04020102020204" pitchFamily="34" charset="0"/>
            </a:endParaRP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“Take Assessments” flip </a:t>
            </a:r>
            <a:r>
              <a:rPr lang="en-US" sz="4100" dirty="0" smtClean="0">
                <a:latin typeface="Arial Black" panose="020B0A04020102020204" pitchFamily="34" charset="0"/>
              </a:rPr>
              <a:t>card</a:t>
            </a: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name of the </a:t>
            </a:r>
            <a:r>
              <a:rPr lang="en-US" sz="4100" dirty="0" smtClean="0">
                <a:latin typeface="Arial Black" panose="020B0A04020102020204" pitchFamily="34" charset="0"/>
              </a:rPr>
              <a:t>test</a:t>
            </a:r>
          </a:p>
          <a:p>
            <a:pPr marL="742950" indent="-742950">
              <a:buFont typeface="+mj-lt"/>
              <a:buAutoNum type="arabicPeriod" startAt="4"/>
            </a:pPr>
            <a:r>
              <a:rPr lang="en-US" sz="4100" dirty="0" smtClean="0">
                <a:latin typeface="Arial Black" panose="020B0A04020102020204" pitchFamily="34" charset="0"/>
              </a:rPr>
              <a:t>Enter the PIN</a:t>
            </a:r>
            <a:endParaRPr lang="en-US" sz="4100" dirty="0">
              <a:latin typeface="Arial Black" panose="020B0A04020102020204" pitchFamily="34" charset="0"/>
            </a:endParaRPr>
          </a:p>
          <a:p>
            <a:pPr marL="0" indent="0">
              <a:buNone/>
            </a:pPr>
            <a:r>
              <a:rPr lang="en-US" dirty="0">
                <a:latin typeface="Arial Black" panose="020B0A04020102020204" pitchFamily="34" charset="0"/>
              </a:rPr>
              <a:t> </a:t>
            </a:r>
          </a:p>
        </p:txBody>
      </p:sp>
    </p:spTree>
    <p:extLst>
      <p:ext uri="{BB962C8B-B14F-4D97-AF65-F5344CB8AC3E}">
        <p14:creationId xmlns:p14="http://schemas.microsoft.com/office/powerpoint/2010/main" val="6017101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If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r>
              <a:rPr lang="en-US" sz="4000" dirty="0">
                <a:latin typeface="Arial Black" panose="020B0A04020102020204" pitchFamily="34" charset="0"/>
              </a:rPr>
              <a:t>For those who finish earlier, you have four options:</a:t>
            </a:r>
          </a:p>
          <a:p>
            <a:pPr lvl="1"/>
            <a:r>
              <a:rPr lang="en-US" sz="3600" dirty="0">
                <a:latin typeface="Arial Black" panose="020B0A04020102020204" pitchFamily="34" charset="0"/>
              </a:rPr>
              <a:t>Work on missing/make-up work for this class.</a:t>
            </a:r>
          </a:p>
          <a:p>
            <a:pPr lvl="1"/>
            <a:r>
              <a:rPr lang="en-US" sz="3600" dirty="0">
                <a:latin typeface="Arial Black" panose="020B0A04020102020204" pitchFamily="34" charset="0"/>
              </a:rPr>
              <a:t>Work on an extra credit assignment for this class.</a:t>
            </a:r>
          </a:p>
          <a:p>
            <a:pPr lvl="1"/>
            <a:r>
              <a:rPr lang="en-US" sz="3600" dirty="0">
                <a:latin typeface="Arial Black" panose="020B0A04020102020204" pitchFamily="34" charset="0"/>
              </a:rPr>
              <a:t>Work on assignments for other classes.</a:t>
            </a:r>
          </a:p>
          <a:p>
            <a:pPr lvl="1"/>
            <a:r>
              <a:rPr lang="en-US" sz="3600" dirty="0">
                <a:latin typeface="Arial Black" panose="020B0A04020102020204" pitchFamily="34" charset="0"/>
              </a:rPr>
              <a:t>Bring/borrow a book and read silently.</a:t>
            </a:r>
          </a:p>
          <a:p>
            <a:endParaRPr lang="en-US" dirty="0"/>
          </a:p>
        </p:txBody>
      </p:sp>
    </p:spTree>
    <p:extLst>
      <p:ext uri="{BB962C8B-B14F-4D97-AF65-F5344CB8AC3E}">
        <p14:creationId xmlns:p14="http://schemas.microsoft.com/office/powerpoint/2010/main" val="11358636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9/6/18</a:t>
            </a:r>
            <a:endParaRPr lang="en-US" sz="2000" dirty="0">
              <a:latin typeface="Arial Black" panose="020B0A04020102020204" pitchFamily="34" charset="0"/>
            </a:endParaRPr>
          </a:p>
        </p:txBody>
      </p:sp>
    </p:spTree>
    <p:extLst>
      <p:ext uri="{BB962C8B-B14F-4D97-AF65-F5344CB8AC3E}">
        <p14:creationId xmlns:p14="http://schemas.microsoft.com/office/powerpoint/2010/main" val="46807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9/7/18</a:t>
            </a:r>
            <a:endParaRPr lang="en-US" sz="2000" dirty="0">
              <a:latin typeface="Arial Black" panose="020B0A04020102020204" pitchFamily="34" charset="0"/>
            </a:endParaRPr>
          </a:p>
        </p:txBody>
      </p:sp>
    </p:spTree>
    <p:extLst>
      <p:ext uri="{BB962C8B-B14F-4D97-AF65-F5344CB8AC3E}">
        <p14:creationId xmlns:p14="http://schemas.microsoft.com/office/powerpoint/2010/main" val="28686218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19175"/>
          </a:xfrm>
        </p:spPr>
        <p:txBody>
          <a:bodyPr/>
          <a:lstStyle/>
          <a:p>
            <a:pPr algn="ctr"/>
            <a:r>
              <a:rPr lang="en-US" dirty="0" smtClean="0">
                <a:latin typeface="Arial Black" panose="020B0A04020102020204" pitchFamily="34" charset="0"/>
              </a:rPr>
              <a:t>THE REST OF THIS WEEK…</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245100"/>
          </a:xfrm>
        </p:spPr>
        <p:txBody>
          <a:bodyPr>
            <a:normAutofit/>
          </a:bodyPr>
          <a:lstStyle/>
          <a:p>
            <a:r>
              <a:rPr lang="en-US" sz="3200" dirty="0" smtClean="0">
                <a:latin typeface="Arial Black" panose="020B0A04020102020204" pitchFamily="34" charset="0"/>
              </a:rPr>
              <a:t>You will begin the District Formative Assessment.</a:t>
            </a:r>
          </a:p>
          <a:p>
            <a:endParaRPr lang="en-US" sz="3200" dirty="0" smtClean="0">
              <a:latin typeface="Arial Black" panose="020B0A04020102020204" pitchFamily="34" charset="0"/>
            </a:endParaRPr>
          </a:p>
          <a:p>
            <a:r>
              <a:rPr lang="en-US" sz="3200" dirty="0" smtClean="0">
                <a:latin typeface="Arial Black" panose="020B0A04020102020204" pitchFamily="34" charset="0"/>
              </a:rPr>
              <a:t>Some of you will need more time to complete this assessment than others.</a:t>
            </a:r>
          </a:p>
          <a:p>
            <a:endParaRPr lang="en-US" sz="3200" dirty="0" smtClean="0">
              <a:latin typeface="Arial Black" panose="020B0A04020102020204" pitchFamily="34" charset="0"/>
            </a:endParaRPr>
          </a:p>
          <a:p>
            <a:r>
              <a:rPr lang="en-US" sz="3200" dirty="0" smtClean="0">
                <a:latin typeface="Arial Black" panose="020B0A04020102020204" pitchFamily="34" charset="0"/>
              </a:rPr>
              <a:t>You will have as much time as you need over the next three days.</a:t>
            </a:r>
          </a:p>
        </p:txBody>
      </p:sp>
    </p:spTree>
    <p:extLst>
      <p:ext uri="{BB962C8B-B14F-4D97-AF65-F5344CB8AC3E}">
        <p14:creationId xmlns:p14="http://schemas.microsoft.com/office/powerpoint/2010/main" val="16110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Academic Vocabulary and Literary Terms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Academic Vocabulary is defined as words that are traditionally used in academic dialogue and text.</a:t>
            </a:r>
          </a:p>
          <a:p>
            <a:pPr lvl="1"/>
            <a:r>
              <a:rPr lang="en-US" dirty="0" smtClean="0">
                <a:latin typeface="Arial Black" panose="020B0A04020102020204" pitchFamily="34" charset="0"/>
              </a:rPr>
              <a:t>Specifically, it refers to words that are not necessarily common or frequently encountered in informal conversation.</a:t>
            </a:r>
          </a:p>
          <a:p>
            <a:pPr marL="457200" lvl="1" indent="0">
              <a:buNone/>
            </a:pPr>
            <a:endParaRPr lang="en-US" dirty="0" smtClean="0">
              <a:latin typeface="Arial Black" panose="020B0A04020102020204" pitchFamily="34" charset="0"/>
            </a:endParaRPr>
          </a:p>
          <a:p>
            <a:r>
              <a:rPr lang="en-US" dirty="0" smtClean="0">
                <a:latin typeface="Arial Black" panose="020B0A04020102020204" pitchFamily="34" charset="0"/>
              </a:rPr>
              <a:t>Literary Terms are defined as words used in discussion, classification, criticism, and analysis of poetry, novels, and picture books.</a:t>
            </a:r>
            <a:endParaRPr lang="en-US" dirty="0">
              <a:latin typeface="Arial Black" panose="020B0A04020102020204" pitchFamily="34" charset="0"/>
            </a:endParaRPr>
          </a:p>
        </p:txBody>
      </p:sp>
    </p:spTree>
    <p:extLst>
      <p:ext uri="{BB962C8B-B14F-4D97-AF65-F5344CB8AC3E}">
        <p14:creationId xmlns:p14="http://schemas.microsoft.com/office/powerpoint/2010/main" val="16445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District Formative Assessment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130300"/>
            <a:ext cx="10515600" cy="5511800"/>
          </a:xfrm>
        </p:spPr>
        <p:txBody>
          <a:bodyPr>
            <a:normAutofit/>
          </a:bodyPr>
          <a:lstStyle/>
          <a:p>
            <a:pPr marL="742950" indent="-742950">
              <a:buFont typeface="+mj-lt"/>
              <a:buAutoNum type="arabicPeriod"/>
            </a:pPr>
            <a:r>
              <a:rPr lang="en-US" sz="4100" dirty="0" smtClean="0">
                <a:latin typeface="Arial Black" panose="020B0A04020102020204" pitchFamily="34" charset="0"/>
              </a:rPr>
              <a:t>Logon </a:t>
            </a:r>
            <a:r>
              <a:rPr lang="en-US" sz="4100" dirty="0">
                <a:latin typeface="Arial Black" panose="020B0A04020102020204" pitchFamily="34" charset="0"/>
              </a:rPr>
              <a:t>to </a:t>
            </a:r>
            <a:r>
              <a:rPr lang="en-US" sz="4100" dirty="0" smtClean="0">
                <a:latin typeface="Arial Black" panose="020B0A04020102020204" pitchFamily="34" charset="0"/>
              </a:rPr>
              <a:t>Clever</a:t>
            </a:r>
          </a:p>
          <a:p>
            <a:pPr marL="0" indent="0">
              <a:buNone/>
            </a:pPr>
            <a:r>
              <a:rPr lang="en-US" sz="4100" dirty="0" smtClean="0">
                <a:latin typeface="Arial Black" panose="020B0A04020102020204" pitchFamily="34" charset="0"/>
              </a:rPr>
              <a:t>2. Go to </a:t>
            </a:r>
            <a:r>
              <a:rPr lang="en-US" sz="4100" dirty="0" err="1" smtClean="0">
                <a:latin typeface="Arial Black" panose="020B0A04020102020204" pitchFamily="34" charset="0"/>
              </a:rPr>
              <a:t>Schoolcity</a:t>
            </a:r>
            <a:endParaRPr lang="en-US" sz="4100" dirty="0">
              <a:latin typeface="Arial Black" panose="020B0A04020102020204" pitchFamily="34" charset="0"/>
            </a:endParaRP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“Take Assessments” flip </a:t>
            </a:r>
            <a:r>
              <a:rPr lang="en-US" sz="4100" dirty="0" smtClean="0">
                <a:latin typeface="Arial Black" panose="020B0A04020102020204" pitchFamily="34" charset="0"/>
              </a:rPr>
              <a:t>card</a:t>
            </a:r>
          </a:p>
          <a:p>
            <a:pPr marL="742950" indent="-742950">
              <a:buFont typeface="+mj-lt"/>
              <a:buAutoNum type="arabicPeriod" startAt="4"/>
            </a:pPr>
            <a:r>
              <a:rPr lang="en-US" sz="4100" dirty="0" smtClean="0">
                <a:latin typeface="Arial Black" panose="020B0A04020102020204" pitchFamily="34" charset="0"/>
              </a:rPr>
              <a:t>Click </a:t>
            </a:r>
            <a:r>
              <a:rPr lang="en-US" sz="4100" dirty="0">
                <a:latin typeface="Arial Black" panose="020B0A04020102020204" pitchFamily="34" charset="0"/>
              </a:rPr>
              <a:t>on the name of the </a:t>
            </a:r>
            <a:r>
              <a:rPr lang="en-US" sz="4100" dirty="0" smtClean="0">
                <a:latin typeface="Arial Black" panose="020B0A04020102020204" pitchFamily="34" charset="0"/>
              </a:rPr>
              <a:t>test</a:t>
            </a:r>
          </a:p>
          <a:p>
            <a:pPr marL="742950" indent="-742950">
              <a:buFont typeface="+mj-lt"/>
              <a:buAutoNum type="arabicPeriod" startAt="4"/>
            </a:pPr>
            <a:r>
              <a:rPr lang="en-US" sz="4100" dirty="0" smtClean="0">
                <a:latin typeface="Arial Black" panose="020B0A04020102020204" pitchFamily="34" charset="0"/>
              </a:rPr>
              <a:t>Enter the PIN</a:t>
            </a:r>
            <a:endParaRPr lang="en-US" sz="4100" dirty="0">
              <a:latin typeface="Arial Black" panose="020B0A04020102020204" pitchFamily="34" charset="0"/>
            </a:endParaRPr>
          </a:p>
          <a:p>
            <a:pPr marL="0" indent="0">
              <a:buNone/>
            </a:pPr>
            <a:r>
              <a:rPr lang="en-US" dirty="0">
                <a:latin typeface="Arial Black" panose="020B0A04020102020204" pitchFamily="34" charset="0"/>
              </a:rPr>
              <a:t> </a:t>
            </a:r>
          </a:p>
        </p:txBody>
      </p:sp>
    </p:spTree>
    <p:extLst>
      <p:ext uri="{BB962C8B-B14F-4D97-AF65-F5344CB8AC3E}">
        <p14:creationId xmlns:p14="http://schemas.microsoft.com/office/powerpoint/2010/main" val="12009823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If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r>
              <a:rPr lang="en-US" sz="4000" dirty="0">
                <a:latin typeface="Arial Black" panose="020B0A04020102020204" pitchFamily="34" charset="0"/>
              </a:rPr>
              <a:t>For those who finish earlier, you have four options:</a:t>
            </a:r>
          </a:p>
          <a:p>
            <a:pPr lvl="1"/>
            <a:r>
              <a:rPr lang="en-US" sz="3600" dirty="0">
                <a:latin typeface="Arial Black" panose="020B0A04020102020204" pitchFamily="34" charset="0"/>
              </a:rPr>
              <a:t>Work on missing/make-up work for this class.</a:t>
            </a:r>
          </a:p>
          <a:p>
            <a:pPr lvl="1"/>
            <a:r>
              <a:rPr lang="en-US" sz="3600" dirty="0">
                <a:latin typeface="Arial Black" panose="020B0A04020102020204" pitchFamily="34" charset="0"/>
              </a:rPr>
              <a:t>Work on an extra credit assignment for this class.</a:t>
            </a:r>
          </a:p>
          <a:p>
            <a:pPr lvl="1"/>
            <a:r>
              <a:rPr lang="en-US" sz="3600" dirty="0">
                <a:latin typeface="Arial Black" panose="020B0A04020102020204" pitchFamily="34" charset="0"/>
              </a:rPr>
              <a:t>Work on assignments for other classes.</a:t>
            </a:r>
          </a:p>
          <a:p>
            <a:pPr lvl="1"/>
            <a:r>
              <a:rPr lang="en-US" sz="3600" dirty="0">
                <a:latin typeface="Arial Black" panose="020B0A04020102020204" pitchFamily="34" charset="0"/>
              </a:rPr>
              <a:t>Bring/borrow a book and read silently.</a:t>
            </a:r>
          </a:p>
          <a:p>
            <a:endParaRPr lang="en-US" dirty="0"/>
          </a:p>
        </p:txBody>
      </p:sp>
    </p:spTree>
    <p:extLst>
      <p:ext uri="{BB962C8B-B14F-4D97-AF65-F5344CB8AC3E}">
        <p14:creationId xmlns:p14="http://schemas.microsoft.com/office/powerpoint/2010/main" val="20853683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10306719" y="378896"/>
            <a:ext cx="1011816" cy="400110"/>
          </a:xfrm>
          <a:prstGeom prst="rect">
            <a:avLst/>
          </a:prstGeom>
          <a:noFill/>
        </p:spPr>
        <p:txBody>
          <a:bodyPr wrap="none" rtlCol="0">
            <a:spAutoFit/>
          </a:bodyPr>
          <a:lstStyle/>
          <a:p>
            <a:pPr algn="ctr"/>
            <a:r>
              <a:rPr lang="en-US" sz="2000" dirty="0" smtClean="0">
                <a:latin typeface="Arial Black" panose="020B0A04020102020204" pitchFamily="34" charset="0"/>
              </a:rPr>
              <a:t>9/7/18</a:t>
            </a:r>
            <a:endParaRPr lang="en-US" sz="2000" dirty="0">
              <a:latin typeface="Arial Black" panose="020B0A04020102020204" pitchFamily="34" charset="0"/>
            </a:endParaRPr>
          </a:p>
        </p:txBody>
      </p:sp>
    </p:spTree>
    <p:extLst>
      <p:ext uri="{BB962C8B-B14F-4D97-AF65-F5344CB8AC3E}">
        <p14:creationId xmlns:p14="http://schemas.microsoft.com/office/powerpoint/2010/main" val="799068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that differences in culture can cause conflict between individuals?</a:t>
            </a:r>
          </a:p>
          <a:p>
            <a:pPr marL="0" indent="0" algn="ctr">
              <a:buNone/>
            </a:pPr>
            <a:r>
              <a:rPr lang="en-US" sz="3200" dirty="0" smtClean="0">
                <a:latin typeface="Arial Black" panose="020B0A04020102020204" pitchFamily="34" charset="0"/>
              </a:rPr>
              <a:t>How? Give at least one example.</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How can we overcome those conflicts?</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9/10/18</a:t>
            </a:r>
            <a:endParaRPr lang="en-US" sz="2000" dirty="0">
              <a:latin typeface="Arial Black" panose="020B0A04020102020204" pitchFamily="34" charset="0"/>
            </a:endParaRPr>
          </a:p>
        </p:txBody>
      </p:sp>
    </p:spTree>
    <p:extLst>
      <p:ext uri="{BB962C8B-B14F-4D97-AF65-F5344CB8AC3E}">
        <p14:creationId xmlns:p14="http://schemas.microsoft.com/office/powerpoint/2010/main" val="159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additive="base">
                                        <p:cTn id="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Do you think that differences in culture can cause conflict between individuals?</a:t>
            </a:r>
          </a:p>
          <a:p>
            <a:pPr marL="0" indent="0" algn="ctr">
              <a:buNone/>
            </a:pPr>
            <a:r>
              <a:rPr lang="en-US" sz="4000" dirty="0">
                <a:latin typeface="Arial Black" panose="020B0A04020102020204" pitchFamily="34" charset="0"/>
              </a:rPr>
              <a:t>How? Give at least one example.</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How can we overcome those conflicts</a:t>
            </a:r>
            <a:r>
              <a:rPr lang="en-US" sz="4000" dirty="0" smtClean="0">
                <a:latin typeface="Arial Black" panose="020B0A04020102020204" pitchFamily="34" charset="0"/>
              </a:rPr>
              <a:t>?</a:t>
            </a:r>
            <a:endParaRPr lang="en-US" sz="4000"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9/10/18</a:t>
            </a:r>
            <a:endParaRPr lang="en-US" sz="2000" dirty="0">
              <a:latin typeface="Arial Black" panose="020B0A04020102020204" pitchFamily="34" charset="0"/>
            </a:endParaRPr>
          </a:p>
        </p:txBody>
      </p:sp>
    </p:spTree>
    <p:extLst>
      <p:ext uri="{BB962C8B-B14F-4D97-AF65-F5344CB8AC3E}">
        <p14:creationId xmlns:p14="http://schemas.microsoft.com/office/powerpoint/2010/main" val="14952751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“Two Kinds”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begin reading a selection titled “Two Kinds” by Amy Tan.</a:t>
            </a:r>
          </a:p>
          <a:p>
            <a:r>
              <a:rPr lang="en-US" sz="3200" dirty="0">
                <a:latin typeface="Arial Black" panose="020B0A04020102020204" pitchFamily="34" charset="0"/>
              </a:rPr>
              <a:t>Amy Tan was born in California in 1952, several years after her parents left their native China</a:t>
            </a:r>
            <a:r>
              <a:rPr lang="en-US" sz="3200" dirty="0" smtClean="0">
                <a:latin typeface="Arial Black" panose="020B0A04020102020204" pitchFamily="34" charset="0"/>
              </a:rPr>
              <a:t>.</a:t>
            </a:r>
          </a:p>
          <a:p>
            <a:r>
              <a:rPr lang="en-US" sz="3200" dirty="0">
                <a:latin typeface="Arial Black" panose="020B0A04020102020204" pitchFamily="34" charset="0"/>
              </a:rPr>
              <a:t>Tan experienced difficulty early in life resulting from the untimely deaths of her father and brother, a rebellious adolescence, and the expectations of others</a:t>
            </a:r>
            <a:r>
              <a:rPr lang="en-US" sz="3200" dirty="0" smtClean="0">
                <a:latin typeface="Arial Black" panose="020B0A04020102020204" pitchFamily="34" charset="0"/>
              </a:rPr>
              <a:t>.</a:t>
            </a:r>
          </a:p>
          <a:p>
            <a:r>
              <a:rPr lang="en-US" sz="3200" dirty="0">
                <a:latin typeface="Arial Black" panose="020B0A04020102020204" pitchFamily="34" charset="0"/>
              </a:rPr>
              <a:t>She has written numerous award-winning novels, including her most famous The Joy Luck Club, from which “Two Kinds” is an excerpt.</a:t>
            </a:r>
          </a:p>
        </p:txBody>
      </p:sp>
    </p:spTree>
    <p:extLst>
      <p:ext uri="{BB962C8B-B14F-4D97-AF65-F5344CB8AC3E}">
        <p14:creationId xmlns:p14="http://schemas.microsoft.com/office/powerpoint/2010/main" val="869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“Two Kinds”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r>
              <a:rPr lang="en-US" sz="3200" dirty="0" smtClean="0">
                <a:latin typeface="Arial Black" panose="020B0A04020102020204" pitchFamily="34" charset="0"/>
              </a:rPr>
              <a:t>We will be reading this as a WHOLE CLASS READ, using the audio version of the selection.</a:t>
            </a:r>
          </a:p>
          <a:p>
            <a:r>
              <a:rPr lang="en-US" sz="3200" dirty="0" smtClean="0">
                <a:latin typeface="Arial Black" panose="020B0A04020102020204" pitchFamily="34" charset="0"/>
              </a:rPr>
              <a:t>You will be listening and following along on the document in Google Classroom.</a:t>
            </a:r>
          </a:p>
          <a:p>
            <a:r>
              <a:rPr lang="en-US" sz="3200" dirty="0">
                <a:latin typeface="Arial Black" panose="020B0A04020102020204" pitchFamily="34" charset="0"/>
              </a:rPr>
              <a:t>As you </a:t>
            </a:r>
            <a:r>
              <a:rPr lang="en-US" sz="3200" dirty="0" smtClean="0">
                <a:latin typeface="Arial Black" panose="020B0A04020102020204" pitchFamily="34" charset="0"/>
              </a:rPr>
              <a:t>read, look </a:t>
            </a:r>
            <a:r>
              <a:rPr lang="en-US" sz="3200" dirty="0">
                <a:latin typeface="Arial Black" panose="020B0A04020102020204" pitchFamily="34" charset="0"/>
              </a:rPr>
              <a:t>for evidence of conflict. Mark the text for the reasons for the conflict and how it is resolved</a:t>
            </a:r>
            <a:r>
              <a:rPr lang="en-US" sz="3200" dirty="0" smtClean="0">
                <a:latin typeface="Arial Black" panose="020B0A04020102020204" pitchFamily="34" charset="0"/>
              </a:rPr>
              <a:t>.</a:t>
            </a:r>
          </a:p>
          <a:p>
            <a:pPr lvl="1"/>
            <a:r>
              <a:rPr lang="en-US" dirty="0" smtClean="0">
                <a:latin typeface="Arial Black" panose="020B0A04020102020204" pitchFamily="34" charset="0"/>
              </a:rPr>
              <a:t>Highlight reasons for conflict in RED.</a:t>
            </a:r>
          </a:p>
          <a:p>
            <a:pPr lvl="1"/>
            <a:r>
              <a:rPr lang="en-US" dirty="0" smtClean="0">
                <a:latin typeface="Arial Black" panose="020B0A04020102020204" pitchFamily="34" charset="0"/>
              </a:rPr>
              <a:t>Highlight resolutions of conflict in GREEN.</a:t>
            </a:r>
            <a:endParaRPr lang="en-US" dirty="0">
              <a:latin typeface="Arial Black" panose="020B0A04020102020204" pitchFamily="34" charset="0"/>
            </a:endParaRPr>
          </a:p>
        </p:txBody>
      </p:sp>
    </p:spTree>
    <p:extLst>
      <p:ext uri="{BB962C8B-B14F-4D97-AF65-F5344CB8AC3E}">
        <p14:creationId xmlns:p14="http://schemas.microsoft.com/office/powerpoint/2010/main" val="14452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“Two Kinds”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r>
              <a:rPr lang="en-US" sz="4000" dirty="0" smtClean="0">
                <a:latin typeface="Arial Black" panose="020B0A04020102020204" pitchFamily="34" charset="0"/>
              </a:rPr>
              <a:t>In Google Classroom, there is an assignment titled, “Questions – “Two Kinds.”</a:t>
            </a:r>
          </a:p>
          <a:p>
            <a:r>
              <a:rPr lang="en-US" sz="4000" dirty="0" smtClean="0">
                <a:latin typeface="Arial Black" panose="020B0A04020102020204" pitchFamily="34" charset="0"/>
              </a:rPr>
              <a:t>You should be able to answer questions 1-4 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35925069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000" dirty="0" smtClean="0">
                <a:latin typeface="Arial Black" panose="020B0A04020102020204" pitchFamily="34" charset="0"/>
              </a:rPr>
              <a:t>Complete questions 1-4</a:t>
            </a:r>
          </a:p>
          <a:p>
            <a:pPr marL="0" indent="0" algn="ctr">
              <a:buNone/>
            </a:pPr>
            <a:r>
              <a:rPr lang="en-US" sz="4000" dirty="0" smtClean="0">
                <a:latin typeface="Arial Black" panose="020B0A04020102020204" pitchFamily="34" charset="0"/>
              </a:rPr>
              <a:t>In</a:t>
            </a:r>
          </a:p>
          <a:p>
            <a:pPr marL="0" indent="0" algn="ctr">
              <a:buNone/>
            </a:pPr>
            <a:r>
              <a:rPr lang="en-US" sz="4000" dirty="0" smtClean="0">
                <a:latin typeface="Arial Black" panose="020B0A04020102020204" pitchFamily="34" charset="0"/>
              </a:rPr>
              <a:t>“Questions for ‘Two Kinds’ ”</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DO NOT TURN THIS IN! </a:t>
            </a:r>
          </a:p>
          <a:p>
            <a:pPr marL="0" indent="0" algn="ctr">
              <a:buNone/>
            </a:pPr>
            <a:r>
              <a:rPr lang="en-US" sz="4000" dirty="0" smtClean="0">
                <a:latin typeface="Arial Black" panose="020B0A04020102020204" pitchFamily="34" charset="0"/>
              </a:rPr>
              <a:t>WE WILL COMPLETE THE READING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13724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800" dirty="0" smtClean="0">
                <a:latin typeface="Arial Black" panose="020B0A04020102020204" pitchFamily="34" charset="0"/>
              </a:rPr>
              <a:t>When Auntie Lindo is “complaining” about Waverly’s trophies, what is she actually doing?</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How does this create conflict between her and Jing Mei’s mother?</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How does it also add to the conflict between Jing Mei and her mother?</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9/10/18</a:t>
            </a:r>
            <a:endParaRPr lang="en-US" sz="2000" dirty="0">
              <a:latin typeface="Arial Black" panose="020B0A04020102020204" pitchFamily="34" charset="0"/>
            </a:endParaRPr>
          </a:p>
        </p:txBody>
      </p:sp>
    </p:spTree>
    <p:extLst>
      <p:ext uri="{BB962C8B-B14F-4D97-AF65-F5344CB8AC3E}">
        <p14:creationId xmlns:p14="http://schemas.microsoft.com/office/powerpoint/2010/main" val="78341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81075"/>
          </a:xfrm>
        </p:spPr>
        <p:txBody>
          <a:bodyPr/>
          <a:lstStyle/>
          <a:p>
            <a:pPr algn="ctr"/>
            <a:r>
              <a:rPr lang="en-US" dirty="0" smtClean="0">
                <a:latin typeface="Arial Black" panose="020B0A04020102020204" pitchFamily="34" charset="0"/>
              </a:rPr>
              <a:t>Academic Vocabulary</a:t>
            </a:r>
            <a:endParaRPr lang="en-US" dirty="0">
              <a:latin typeface="Arial Black" panose="020B0A04020102020204" pitchFamily="34" charset="0"/>
            </a:endParaRPr>
          </a:p>
        </p:txBody>
      </p:sp>
      <p:sp>
        <p:nvSpPr>
          <p:cNvPr id="3" name="Content Placeholder 2"/>
          <p:cNvSpPr>
            <a:spLocks noGrp="1"/>
          </p:cNvSpPr>
          <p:nvPr>
            <p:ph idx="1"/>
          </p:nvPr>
        </p:nvSpPr>
        <p:spPr>
          <a:xfrm>
            <a:off x="838200" y="952500"/>
            <a:ext cx="10515600" cy="5224463"/>
          </a:xfrm>
        </p:spPr>
        <p:txBody>
          <a:bodyPr>
            <a:normAutofit/>
          </a:bodyPr>
          <a:lstStyle/>
          <a:p>
            <a:r>
              <a:rPr lang="en-US" sz="3200" dirty="0" smtClean="0">
                <a:latin typeface="Arial Black" panose="020B0A04020102020204" pitchFamily="34" charset="0"/>
              </a:rPr>
              <a:t>Synthesis</a:t>
            </a:r>
          </a:p>
          <a:p>
            <a:pPr lvl="1"/>
            <a:r>
              <a:rPr lang="en-US" dirty="0" smtClean="0">
                <a:latin typeface="Arial Black" panose="020B0A04020102020204" pitchFamily="34" charset="0"/>
              </a:rPr>
              <a:t>the act of combining ideas from different sources</a:t>
            </a:r>
          </a:p>
          <a:p>
            <a:pPr marL="457200" lvl="1" indent="0">
              <a:buNone/>
            </a:pPr>
            <a:r>
              <a:rPr lang="en-US" dirty="0" smtClean="0">
                <a:latin typeface="Arial Black" panose="020B0A04020102020204" pitchFamily="34" charset="0"/>
              </a:rPr>
              <a:t>to create, express, or support a new idea</a:t>
            </a:r>
          </a:p>
          <a:p>
            <a:r>
              <a:rPr lang="en-US" sz="3200" dirty="0" smtClean="0">
                <a:latin typeface="Arial Black" panose="020B0A04020102020204" pitchFamily="34" charset="0"/>
              </a:rPr>
              <a:t>Argument</a:t>
            </a:r>
          </a:p>
          <a:p>
            <a:pPr lvl="1"/>
            <a:r>
              <a:rPr lang="en-US" dirty="0" smtClean="0">
                <a:latin typeface="Arial Black" panose="020B0A04020102020204" pitchFamily="34" charset="0"/>
              </a:rPr>
              <a:t> a form of writing that presents a particular claim</a:t>
            </a:r>
          </a:p>
          <a:p>
            <a:pPr marL="457200" lvl="1" indent="0">
              <a:buNone/>
            </a:pPr>
            <a:r>
              <a:rPr lang="en-US" dirty="0" smtClean="0">
                <a:latin typeface="Arial Black" panose="020B0A04020102020204" pitchFamily="34" charset="0"/>
              </a:rPr>
              <a:t>or idea and supports it with evidence</a:t>
            </a:r>
          </a:p>
          <a:p>
            <a:r>
              <a:rPr lang="en-US" sz="3200" dirty="0" smtClean="0">
                <a:latin typeface="Arial Black" panose="020B0A04020102020204" pitchFamily="34" charset="0"/>
              </a:rPr>
              <a:t>Claim</a:t>
            </a:r>
          </a:p>
          <a:p>
            <a:pPr lvl="1"/>
            <a:r>
              <a:rPr lang="en-US" dirty="0" smtClean="0">
                <a:latin typeface="Arial Black" panose="020B0A04020102020204" pitchFamily="34" charset="0"/>
              </a:rPr>
              <a:t> a thesis statement describing the position the writer is</a:t>
            </a:r>
          </a:p>
          <a:p>
            <a:pPr marL="457200" lvl="1" indent="0">
              <a:buNone/>
            </a:pPr>
            <a:r>
              <a:rPr lang="en-US" dirty="0" smtClean="0">
                <a:latin typeface="Arial Black" panose="020B0A04020102020204" pitchFamily="34" charset="0"/>
              </a:rPr>
              <a:t>taking on an issue</a:t>
            </a:r>
          </a:p>
        </p:txBody>
      </p:sp>
    </p:spTree>
    <p:extLst>
      <p:ext uri="{BB962C8B-B14F-4D97-AF65-F5344CB8AC3E}">
        <p14:creationId xmlns:p14="http://schemas.microsoft.com/office/powerpoint/2010/main" val="14169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is one example of conflict that you found in the first section of reading yesterday?</a:t>
            </a:r>
          </a:p>
          <a:p>
            <a:pPr marL="0" indent="0" algn="ctr">
              <a:buNone/>
            </a:pPr>
            <a:r>
              <a:rPr lang="en-US" sz="3200" dirty="0" smtClean="0">
                <a:latin typeface="Arial Black" panose="020B0A04020102020204" pitchFamily="34" charset="0"/>
              </a:rPr>
              <a:t>Who was involved in that conflict?</a:t>
            </a:r>
          </a:p>
          <a:p>
            <a:pPr marL="0" indent="0" algn="ctr">
              <a:buNone/>
            </a:pPr>
            <a:r>
              <a:rPr lang="en-US" sz="3200" dirty="0" smtClean="0">
                <a:latin typeface="Arial Black" panose="020B0A04020102020204" pitchFamily="34" charset="0"/>
              </a:rPr>
              <a:t>Was it resolved? If so, how?</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9/11/18</a:t>
            </a:r>
            <a:endParaRPr lang="en-US" sz="2000" dirty="0">
              <a:latin typeface="Arial Black" panose="020B0A04020102020204" pitchFamily="34" charset="0"/>
            </a:endParaRPr>
          </a:p>
        </p:txBody>
      </p:sp>
    </p:spTree>
    <p:extLst>
      <p:ext uri="{BB962C8B-B14F-4D97-AF65-F5344CB8AC3E}">
        <p14:creationId xmlns:p14="http://schemas.microsoft.com/office/powerpoint/2010/main" val="21800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is one example of conflict that you found in the first section of reading yesterday?</a:t>
            </a:r>
          </a:p>
          <a:p>
            <a:pPr marL="0" indent="0" algn="ctr">
              <a:buNone/>
            </a:pPr>
            <a:r>
              <a:rPr lang="en-US" sz="4000" dirty="0">
                <a:latin typeface="Arial Black" panose="020B0A04020102020204" pitchFamily="34" charset="0"/>
              </a:rPr>
              <a:t>Who was involved in that conflict?</a:t>
            </a:r>
          </a:p>
          <a:p>
            <a:pPr marL="0" indent="0" algn="ctr">
              <a:buNone/>
            </a:pPr>
            <a:r>
              <a:rPr lang="en-US" sz="4000" dirty="0">
                <a:latin typeface="Arial Black" panose="020B0A04020102020204" pitchFamily="34" charset="0"/>
              </a:rPr>
              <a:t>Was it resolved? If so, how?</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9/11/18</a:t>
            </a:r>
            <a:endParaRPr lang="en-US" sz="2000" dirty="0">
              <a:latin typeface="Arial Black" panose="020B0A04020102020204" pitchFamily="34" charset="0"/>
            </a:endParaRPr>
          </a:p>
        </p:txBody>
      </p:sp>
    </p:spTree>
    <p:extLst>
      <p:ext uri="{BB962C8B-B14F-4D97-AF65-F5344CB8AC3E}">
        <p14:creationId xmlns:p14="http://schemas.microsoft.com/office/powerpoint/2010/main" val="14399581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“Two Kinds”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lnSpcReduction="10000"/>
          </a:bodyPr>
          <a:lstStyle/>
          <a:p>
            <a:r>
              <a:rPr lang="en-US" sz="3200" dirty="0" smtClean="0">
                <a:latin typeface="Arial Black" panose="020B0A04020102020204" pitchFamily="34" charset="0"/>
              </a:rPr>
              <a:t>Today we will finish reading “Two Kinds” by Amy Tan.</a:t>
            </a:r>
          </a:p>
          <a:p>
            <a:r>
              <a:rPr lang="en-US" sz="3200" dirty="0">
                <a:latin typeface="Arial Black" panose="020B0A04020102020204" pitchFamily="34" charset="0"/>
              </a:rPr>
              <a:t>We will be reading this as a WHOLE CLASS READ, using the audio version of the selection.</a:t>
            </a:r>
          </a:p>
          <a:p>
            <a:r>
              <a:rPr lang="en-US" sz="3200" dirty="0">
                <a:latin typeface="Arial Black" panose="020B0A04020102020204" pitchFamily="34" charset="0"/>
              </a:rPr>
              <a:t>You will be listening and following along on the document in Google Classroom.</a:t>
            </a:r>
          </a:p>
          <a:p>
            <a:r>
              <a:rPr lang="en-US" sz="3200" dirty="0">
                <a:latin typeface="Arial Black" panose="020B0A04020102020204" pitchFamily="34" charset="0"/>
              </a:rPr>
              <a:t>As you read, look for evidence of conflict. Mark the text for the reasons for the conflict and how it is resolved.</a:t>
            </a:r>
          </a:p>
          <a:p>
            <a:pPr lvl="1"/>
            <a:r>
              <a:rPr lang="en-US" dirty="0">
                <a:latin typeface="Arial Black" panose="020B0A04020102020204" pitchFamily="34" charset="0"/>
              </a:rPr>
              <a:t>Highlight reasons for conflict in RED.</a:t>
            </a:r>
          </a:p>
          <a:p>
            <a:pPr lvl="1"/>
            <a:r>
              <a:rPr lang="en-US" dirty="0">
                <a:latin typeface="Arial Black" panose="020B0A04020102020204" pitchFamily="34" charset="0"/>
              </a:rPr>
              <a:t>Highlight resolutions of conflict in GREEN.</a:t>
            </a: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29358245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828675"/>
          </a:xfrm>
        </p:spPr>
        <p:txBody>
          <a:bodyPr/>
          <a:lstStyle/>
          <a:p>
            <a:pPr algn="ctr"/>
            <a:r>
              <a:rPr lang="en-US" dirty="0" smtClean="0">
                <a:latin typeface="Arial Black" panose="020B0A04020102020204" pitchFamily="34" charset="0"/>
              </a:rPr>
              <a:t>“Two Kinds”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00700"/>
          </a:xfrm>
        </p:spPr>
        <p:txBody>
          <a:bodyPr>
            <a:normAutofit/>
          </a:bodyPr>
          <a:lstStyle/>
          <a:p>
            <a:r>
              <a:rPr lang="en-US" sz="4000" dirty="0" smtClean="0">
                <a:latin typeface="Arial Black" panose="020B0A04020102020204" pitchFamily="34" charset="0"/>
              </a:rPr>
              <a:t>In Google Classroom, there is an assignment titled, “Questions – “Two Kinds.”</a:t>
            </a:r>
          </a:p>
          <a:p>
            <a:r>
              <a:rPr lang="en-US" sz="4000" dirty="0" smtClean="0">
                <a:latin typeface="Arial Black" panose="020B0A04020102020204" pitchFamily="34" charset="0"/>
              </a:rPr>
              <a:t>You should be able to answer questions 5-9 based on what we read today.</a:t>
            </a:r>
          </a:p>
          <a:p>
            <a:r>
              <a:rPr lang="en-US" sz="4000" dirty="0" smtClean="0">
                <a:latin typeface="Arial Black" panose="020B0A04020102020204" pitchFamily="34" charset="0"/>
              </a:rPr>
              <a:t>Any questions you do not finish during class will be…</a:t>
            </a:r>
          </a:p>
          <a:p>
            <a:endParaRPr lang="en-US" dirty="0">
              <a:latin typeface="Arial Black" panose="020B0A04020102020204" pitchFamily="34" charset="0"/>
            </a:endParaRPr>
          </a:p>
        </p:txBody>
      </p:sp>
    </p:spTree>
    <p:extLst>
      <p:ext uri="{BB962C8B-B14F-4D97-AF65-F5344CB8AC3E}">
        <p14:creationId xmlns:p14="http://schemas.microsoft.com/office/powerpoint/2010/main" val="39383349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Complete questions 5-9</a:t>
            </a:r>
          </a:p>
          <a:p>
            <a:pPr marL="0" indent="0" algn="ctr">
              <a:buNone/>
            </a:pPr>
            <a:r>
              <a:rPr lang="en-US" sz="4000" dirty="0" smtClean="0">
                <a:latin typeface="Arial Black" panose="020B0A04020102020204" pitchFamily="34" charset="0"/>
              </a:rPr>
              <a:t>In</a:t>
            </a:r>
          </a:p>
          <a:p>
            <a:pPr marL="0" indent="0" algn="ctr">
              <a:buNone/>
            </a:pPr>
            <a:r>
              <a:rPr lang="en-US" sz="4000" dirty="0" smtClean="0">
                <a:latin typeface="Arial Black" panose="020B0A04020102020204" pitchFamily="34" charset="0"/>
              </a:rPr>
              <a:t>“Questions for ‘Two Kinds’ ”</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ALL 9 QUESTIONS ARE</a:t>
            </a: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6711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dirty="0" smtClean="0">
                <a:latin typeface="Arial Black" panose="020B0A04020102020204" pitchFamily="34" charset="0"/>
              </a:rPr>
              <a:t>What do you think was the significance in Jing Mei realizing that the two songs were actually two halves of the same song?</a:t>
            </a:r>
          </a:p>
          <a:p>
            <a:pPr marL="0" indent="0" algn="ctr">
              <a:buNone/>
            </a:pPr>
            <a:r>
              <a:rPr lang="en-US" sz="4800" dirty="0" smtClean="0">
                <a:latin typeface="Arial Black" panose="020B0A04020102020204" pitchFamily="34" charset="0"/>
              </a:rPr>
              <a:t>What do you think was the point that Amy Tan was trying to make by ending the story this way?</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9/11/18</a:t>
            </a:r>
            <a:endParaRPr lang="en-US" sz="2000" dirty="0">
              <a:latin typeface="Arial Black" panose="020B0A04020102020204" pitchFamily="34" charset="0"/>
            </a:endParaRPr>
          </a:p>
        </p:txBody>
      </p:sp>
    </p:spTree>
    <p:extLst>
      <p:ext uri="{BB962C8B-B14F-4D97-AF65-F5344CB8AC3E}">
        <p14:creationId xmlns:p14="http://schemas.microsoft.com/office/powerpoint/2010/main" val="29576131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Have you ever read a book and then seen a movie based on it?</a:t>
            </a:r>
          </a:p>
          <a:p>
            <a:pPr marL="0" indent="0" algn="ctr">
              <a:buNone/>
            </a:pPr>
            <a:r>
              <a:rPr lang="en-US" sz="3200" dirty="0" smtClean="0">
                <a:latin typeface="Arial Black" panose="020B0A04020102020204" pitchFamily="34" charset="0"/>
              </a:rPr>
              <a:t>What were some differences between the book and the movie?</a:t>
            </a:r>
          </a:p>
          <a:p>
            <a:pPr marL="0" indent="0" algn="ctr">
              <a:buNone/>
            </a:pPr>
            <a:r>
              <a:rPr lang="en-US" sz="3200" dirty="0" smtClean="0">
                <a:latin typeface="Arial Black" panose="020B0A04020102020204" pitchFamily="34" charset="0"/>
              </a:rPr>
              <a:t>Which did you prefer? Why?</a:t>
            </a: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9/12/18</a:t>
            </a:r>
            <a:endParaRPr lang="en-US" sz="2000" dirty="0">
              <a:latin typeface="Arial Black" panose="020B0A04020102020204" pitchFamily="34" charset="0"/>
            </a:endParaRPr>
          </a:p>
        </p:txBody>
      </p:sp>
    </p:spTree>
    <p:extLst>
      <p:ext uri="{BB962C8B-B14F-4D97-AF65-F5344CB8AC3E}">
        <p14:creationId xmlns:p14="http://schemas.microsoft.com/office/powerpoint/2010/main" val="202569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Have you ever read a book and then seen a movie based on it?</a:t>
            </a:r>
          </a:p>
          <a:p>
            <a:pPr marL="0" indent="0" algn="ctr">
              <a:buNone/>
            </a:pPr>
            <a:r>
              <a:rPr lang="en-US" sz="4000" dirty="0">
                <a:latin typeface="Arial Black" panose="020B0A04020102020204" pitchFamily="34" charset="0"/>
              </a:rPr>
              <a:t>What were some differences between the book and the movie?</a:t>
            </a:r>
          </a:p>
          <a:p>
            <a:pPr marL="0" indent="0" algn="ctr">
              <a:buNone/>
            </a:pPr>
            <a:r>
              <a:rPr lang="en-US" sz="4000" dirty="0">
                <a:latin typeface="Arial Black" panose="020B0A04020102020204" pitchFamily="34" charset="0"/>
              </a:rPr>
              <a:t>Which did you prefer? Why?</a:t>
            </a: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9/12/18</a:t>
            </a:r>
            <a:endParaRPr lang="en-US" sz="2000" dirty="0">
              <a:latin typeface="Arial Black" panose="020B0A04020102020204" pitchFamily="34" charset="0"/>
            </a:endParaRPr>
          </a:p>
        </p:txBody>
      </p:sp>
    </p:spTree>
    <p:extLst>
      <p:ext uri="{BB962C8B-B14F-4D97-AF65-F5344CB8AC3E}">
        <p14:creationId xmlns:p14="http://schemas.microsoft.com/office/powerpoint/2010/main" val="3453234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160963"/>
          </a:xfrm>
        </p:spPr>
        <p:txBody>
          <a:bodyPr/>
          <a:lstStyle/>
          <a:p>
            <a:pPr marL="0" indent="0" algn="ctr">
              <a:buNone/>
            </a:pPr>
            <a:r>
              <a:rPr lang="en-US" dirty="0">
                <a:latin typeface="Arial Black" panose="020B0A04020102020204" pitchFamily="34" charset="0"/>
              </a:rPr>
              <a:t>Write informative/explanatory texts to examine and convey complex ideas, concepts, and information clearly and accurately through the effective selection, organization, and analysis of content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CCSS.ELA-LITERACY.W.9-10.2</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Cite </a:t>
            </a:r>
            <a:r>
              <a:rPr lang="en-US" dirty="0">
                <a:latin typeface="Arial Black" panose="020B0A04020102020204" pitchFamily="34" charset="0"/>
              </a:rPr>
              <a:t>strong and thorough textual evidence to support analysis of what the text says explicitly as well as inferences drawn </a:t>
            </a:r>
            <a:r>
              <a:rPr lang="en-US" dirty="0" smtClean="0">
                <a:latin typeface="Arial Black" panose="020B0A04020102020204" pitchFamily="34" charset="0"/>
              </a:rPr>
              <a:t>from </a:t>
            </a:r>
            <a:r>
              <a:rPr lang="en-US" dirty="0">
                <a:latin typeface="Arial Black" panose="020B0A04020102020204" pitchFamily="34" charset="0"/>
              </a:rPr>
              <a:t>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CCSS.ELA-LITERACY.RL.9-10.1</a:t>
            </a: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CCSS.ELA-LITERACY.RI.9-10.1</a:t>
            </a: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261804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39775"/>
          </a:xfrm>
        </p:spPr>
        <p:txBody>
          <a:bodyPr/>
          <a:lstStyle/>
          <a:p>
            <a:pPr algn="ctr"/>
            <a:r>
              <a:rPr lang="en-US" dirty="0" smtClean="0">
                <a:latin typeface="Arial Black" panose="020B0A04020102020204" pitchFamily="34" charset="0"/>
              </a:rPr>
              <a:t>Today’s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76300"/>
            <a:ext cx="10515600" cy="5300663"/>
          </a:xfrm>
        </p:spPr>
        <p:txBody>
          <a:bodyPr>
            <a:normAutofit fontScale="85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By </a:t>
            </a:r>
            <a:r>
              <a:rPr lang="en-US" sz="4000" dirty="0">
                <a:latin typeface="Arial Black" panose="020B0A04020102020204" pitchFamily="34" charset="0"/>
              </a:rPr>
              <a:t>the end of the lesson, students should be able to analyze the video scene based on Amy Tan's "Two Kinds" and compare and contrast that with the text of "Two Kinds" which we read on 9/10 and 9/11. </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They </a:t>
            </a:r>
            <a:r>
              <a:rPr lang="en-US" sz="4000" dirty="0">
                <a:latin typeface="Arial Black" panose="020B0A04020102020204" pitchFamily="34" charset="0"/>
              </a:rPr>
              <a:t>will look specifically for differences in content but also for differences in impact/effectiveness of the different mediums</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dirty="0" smtClean="0">
                <a:latin typeface="Arial Black" panose="020B0A04020102020204" pitchFamily="34" charset="0"/>
              </a:rPr>
              <a:t>CCSS.ELA-LITERACY.RL.9-10.7</a:t>
            </a:r>
            <a:endParaRPr lang="en-US" dirty="0">
              <a:latin typeface="Arial Black" panose="020B0A04020102020204" pitchFamily="34" charset="0"/>
            </a:endParaRPr>
          </a:p>
        </p:txBody>
      </p:sp>
    </p:spTree>
    <p:extLst>
      <p:ext uri="{BB962C8B-B14F-4D97-AF65-F5344CB8AC3E}">
        <p14:creationId xmlns:p14="http://schemas.microsoft.com/office/powerpoint/2010/main" val="4257404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81075"/>
          </a:xfrm>
        </p:spPr>
        <p:txBody>
          <a:bodyPr/>
          <a:lstStyle/>
          <a:p>
            <a:pPr algn="ctr"/>
            <a:r>
              <a:rPr lang="en-US" dirty="0" smtClean="0">
                <a:latin typeface="Arial Black" panose="020B0A04020102020204" pitchFamily="34" charset="0"/>
              </a:rPr>
              <a:t>Academic Vocabulary</a:t>
            </a:r>
            <a:endParaRPr lang="en-US" dirty="0">
              <a:latin typeface="Arial Black" panose="020B0A04020102020204" pitchFamily="34" charset="0"/>
            </a:endParaRPr>
          </a:p>
        </p:txBody>
      </p:sp>
      <p:sp>
        <p:nvSpPr>
          <p:cNvPr id="3" name="Content Placeholder 2"/>
          <p:cNvSpPr>
            <a:spLocks noGrp="1"/>
          </p:cNvSpPr>
          <p:nvPr>
            <p:ph idx="1"/>
          </p:nvPr>
        </p:nvSpPr>
        <p:spPr>
          <a:xfrm>
            <a:off x="838200" y="952500"/>
            <a:ext cx="10515600" cy="5224463"/>
          </a:xfrm>
        </p:spPr>
        <p:txBody>
          <a:bodyPr>
            <a:normAutofit/>
          </a:bodyPr>
          <a:lstStyle/>
          <a:p>
            <a:r>
              <a:rPr lang="en-US" sz="3200" dirty="0" smtClean="0">
                <a:latin typeface="Arial Black" panose="020B0A04020102020204" pitchFamily="34" charset="0"/>
              </a:rPr>
              <a:t>Counterclaim</a:t>
            </a:r>
          </a:p>
          <a:p>
            <a:pPr lvl="1"/>
            <a:r>
              <a:rPr lang="en-US" dirty="0" smtClean="0">
                <a:latin typeface="Arial Black" panose="020B0A04020102020204" pitchFamily="34" charset="0"/>
              </a:rPr>
              <a:t>a position taken by someone with an opposing</a:t>
            </a:r>
          </a:p>
          <a:p>
            <a:pPr marL="457200" lvl="1" indent="0">
              <a:buNone/>
            </a:pPr>
            <a:r>
              <a:rPr lang="en-US" dirty="0" smtClean="0">
                <a:latin typeface="Arial Black" panose="020B0A04020102020204" pitchFamily="34" charset="0"/>
              </a:rPr>
              <a:t>viewpoint</a:t>
            </a:r>
          </a:p>
          <a:p>
            <a:r>
              <a:rPr lang="en-US" sz="3200" dirty="0" smtClean="0">
                <a:latin typeface="Arial Black" panose="020B0A04020102020204" pitchFamily="34" charset="0"/>
              </a:rPr>
              <a:t>Concession</a:t>
            </a:r>
          </a:p>
          <a:p>
            <a:pPr lvl="1"/>
            <a:r>
              <a:rPr lang="en-US" dirty="0" smtClean="0">
                <a:latin typeface="Arial Black" panose="020B0A04020102020204" pitchFamily="34" charset="0"/>
              </a:rPr>
              <a:t>an admission in an argument that the opposing</a:t>
            </a:r>
          </a:p>
          <a:p>
            <a:pPr marL="457200" lvl="1" indent="0">
              <a:buNone/>
            </a:pPr>
            <a:r>
              <a:rPr lang="en-US" dirty="0" smtClean="0">
                <a:latin typeface="Arial Black" panose="020B0A04020102020204" pitchFamily="34" charset="0"/>
              </a:rPr>
              <a:t>side has valid points </a:t>
            </a:r>
          </a:p>
          <a:p>
            <a:r>
              <a:rPr lang="en-US" sz="3200" dirty="0" smtClean="0">
                <a:latin typeface="Arial Black" panose="020B0A04020102020204" pitchFamily="34" charset="0"/>
              </a:rPr>
              <a:t>Refutation</a:t>
            </a:r>
          </a:p>
          <a:p>
            <a:pPr lvl="1"/>
            <a:r>
              <a:rPr lang="en-US" dirty="0" smtClean="0">
                <a:latin typeface="Arial Black" panose="020B0A04020102020204" pitchFamily="34" charset="0"/>
              </a:rPr>
              <a:t> the reasoning used to disprove an opposing point </a:t>
            </a:r>
          </a:p>
          <a:p>
            <a:pPr marL="457200" lvl="1"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22899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39775"/>
          </a:xfrm>
        </p:spPr>
        <p:txBody>
          <a:bodyPr/>
          <a:lstStyle/>
          <a:p>
            <a:pPr algn="ctr"/>
            <a:r>
              <a:rPr lang="en-US" dirty="0" smtClean="0">
                <a:latin typeface="Arial Black" panose="020B0A04020102020204" pitchFamily="34" charset="0"/>
              </a:rPr>
              <a:t>Today’s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727200"/>
            <a:ext cx="10515600" cy="4449763"/>
          </a:xfrm>
        </p:spPr>
        <p:txBody>
          <a:bodyPr>
            <a:normAutofit/>
          </a:bodyPr>
          <a:lstStyle/>
          <a:p>
            <a:pPr marL="0" indent="0" algn="ctr">
              <a:buNone/>
            </a:pPr>
            <a:r>
              <a:rPr lang="en-US" sz="4000" dirty="0">
                <a:latin typeface="Arial Black" panose="020B0A04020102020204" pitchFamily="34" charset="0"/>
              </a:rPr>
              <a:t>Students should be able to produce a complete, clear, and coherent paragraph comparing the content and effectiveness of the written text </a:t>
            </a:r>
            <a:r>
              <a:rPr lang="en-US" sz="4000" dirty="0" smtClean="0">
                <a:latin typeface="Arial Black" panose="020B0A04020102020204" pitchFamily="34" charset="0"/>
              </a:rPr>
              <a:t>with that </a:t>
            </a:r>
            <a:r>
              <a:rPr lang="en-US" sz="4000" dirty="0">
                <a:latin typeface="Arial Black" panose="020B0A04020102020204" pitchFamily="34" charset="0"/>
              </a:rPr>
              <a:t>of the video clip. </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dirty="0">
                <a:latin typeface="Arial Black" panose="020B0A04020102020204" pitchFamily="34" charset="0"/>
              </a:rPr>
              <a:t>CCSS.ELA-LITERACY.W.9-10.4</a:t>
            </a:r>
          </a:p>
        </p:txBody>
      </p:sp>
    </p:spTree>
    <p:extLst>
      <p:ext uri="{BB962C8B-B14F-4D97-AF65-F5344CB8AC3E}">
        <p14:creationId xmlns:p14="http://schemas.microsoft.com/office/powerpoint/2010/main" val="14730849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006475"/>
          </a:xfrm>
        </p:spPr>
        <p:txBody>
          <a:bodyPr/>
          <a:lstStyle/>
          <a:p>
            <a:pPr algn="ctr"/>
            <a:r>
              <a:rPr lang="en-US" dirty="0" smtClean="0">
                <a:latin typeface="Arial Black" panose="020B0A04020102020204" pitchFamily="34" charset="0"/>
              </a:rPr>
              <a:t>Story vs. Video</a:t>
            </a:r>
            <a:endParaRPr lang="en-US" dirty="0">
              <a:latin typeface="Arial Black" panose="020B0A04020102020204" pitchFamily="34" charset="0"/>
            </a:endParaRPr>
          </a:p>
        </p:txBody>
      </p:sp>
      <p:sp>
        <p:nvSpPr>
          <p:cNvPr id="3" name="Content Placeholder 2"/>
          <p:cNvSpPr>
            <a:spLocks noGrp="1"/>
          </p:cNvSpPr>
          <p:nvPr>
            <p:ph idx="1"/>
          </p:nvPr>
        </p:nvSpPr>
        <p:spPr>
          <a:xfrm>
            <a:off x="838200" y="1181100"/>
            <a:ext cx="10515600" cy="5461000"/>
          </a:xfrm>
        </p:spPr>
        <p:txBody>
          <a:bodyPr>
            <a:normAutofit/>
          </a:bodyPr>
          <a:lstStyle/>
          <a:p>
            <a:r>
              <a:rPr lang="en-US" sz="3200" dirty="0" smtClean="0">
                <a:latin typeface="Arial Black" panose="020B0A04020102020204" pitchFamily="34" charset="0"/>
              </a:rPr>
              <a:t>Today we will begin by watching a short video from the movie, “The Joy Luck Club,” which is based on Amy Tan’s novel.</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When we are finished, you will be completing a comparison and contrast of the video clip and the excerpt, “Two Kinds,” we read this week.</a:t>
            </a:r>
          </a:p>
          <a:p>
            <a:pPr marL="0" indent="0" algn="ctr">
              <a:buNone/>
            </a:pPr>
            <a:r>
              <a:rPr lang="en-US" sz="3200" dirty="0" smtClean="0">
                <a:latin typeface="Arial Black" panose="020B0A04020102020204" pitchFamily="34" charset="0"/>
              </a:rPr>
              <a:t>Let’s start with the video!</a:t>
            </a:r>
            <a:endParaRPr lang="en-US" sz="3200" dirty="0">
              <a:latin typeface="Arial Black" panose="020B0A04020102020204" pitchFamily="34" charset="0"/>
            </a:endParaRPr>
          </a:p>
        </p:txBody>
      </p:sp>
    </p:spTree>
    <p:extLst>
      <p:ext uri="{BB962C8B-B14F-4D97-AF65-F5344CB8AC3E}">
        <p14:creationId xmlns:p14="http://schemas.microsoft.com/office/powerpoint/2010/main" val="31340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04875"/>
          </a:xfrm>
        </p:spPr>
        <p:txBody>
          <a:bodyPr/>
          <a:lstStyle/>
          <a:p>
            <a:pPr algn="ctr"/>
            <a:r>
              <a:rPr lang="en-US" dirty="0" smtClean="0">
                <a:latin typeface="Arial Black" panose="020B0A04020102020204" pitchFamily="34" charset="0"/>
              </a:rPr>
              <a:t>Cannon Comparison Chart</a:t>
            </a:r>
            <a:endParaRPr lang="en-US" dirty="0">
              <a:latin typeface="Arial Black" panose="020B0A04020102020204" pitchFamily="34" charset="0"/>
            </a:endParaRPr>
          </a:p>
        </p:txBody>
      </p:sp>
      <p:sp>
        <p:nvSpPr>
          <p:cNvPr id="3" name="Content Placeholder 2"/>
          <p:cNvSpPr>
            <a:spLocks noGrp="1"/>
          </p:cNvSpPr>
          <p:nvPr>
            <p:ph idx="1"/>
          </p:nvPr>
        </p:nvSpPr>
        <p:spPr>
          <a:xfrm>
            <a:off x="838200" y="1193800"/>
            <a:ext cx="10515600" cy="5321300"/>
          </a:xfrm>
        </p:spPr>
        <p:txBody>
          <a:bodyPr>
            <a:normAutofit/>
          </a:bodyPr>
          <a:lstStyle/>
          <a:p>
            <a:r>
              <a:rPr lang="en-US" sz="3200" dirty="0" smtClean="0">
                <a:latin typeface="Arial Black" panose="020B0A04020102020204" pitchFamily="34" charset="0"/>
              </a:rPr>
              <a:t>Once again, you will be using a Cannon Comparison Chart to compare.</a:t>
            </a:r>
            <a:endParaRPr lang="en-US" sz="3200" dirty="0">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2214562"/>
            <a:ext cx="9194800" cy="5265738"/>
          </a:xfrm>
          <a:prstGeom prst="rect">
            <a:avLst/>
          </a:prstGeom>
        </p:spPr>
      </p:pic>
      <p:sp>
        <p:nvSpPr>
          <p:cNvPr id="8" name="TextBox 7"/>
          <p:cNvSpPr txBox="1"/>
          <p:nvPr/>
        </p:nvSpPr>
        <p:spPr>
          <a:xfrm>
            <a:off x="469900" y="2387600"/>
            <a:ext cx="441146" cy="4154984"/>
          </a:xfrm>
          <a:prstGeom prst="rect">
            <a:avLst/>
          </a:prstGeom>
          <a:solidFill>
            <a:srgbClr val="FF0000"/>
          </a:solidFill>
        </p:spPr>
        <p:txBody>
          <a:bodyPr wrap="none" rtlCol="0">
            <a:spAutoFit/>
          </a:bodyPr>
          <a:lstStyle/>
          <a:p>
            <a:r>
              <a:rPr lang="en-US" sz="2400" dirty="0" smtClean="0">
                <a:latin typeface="Arial Black" panose="020B0A04020102020204" pitchFamily="34" charset="0"/>
              </a:rPr>
              <a:t>D</a:t>
            </a:r>
          </a:p>
          <a:p>
            <a:r>
              <a:rPr lang="en-US" sz="2400" dirty="0" smtClean="0">
                <a:latin typeface="Arial Black" panose="020B0A04020102020204" pitchFamily="34" charset="0"/>
              </a:rPr>
              <a:t>I</a:t>
            </a:r>
          </a:p>
          <a:p>
            <a:r>
              <a:rPr lang="en-US" sz="2400" dirty="0" smtClean="0">
                <a:latin typeface="Arial Black" panose="020B0A04020102020204" pitchFamily="34" charset="0"/>
              </a:rPr>
              <a:t>F</a:t>
            </a:r>
          </a:p>
          <a:p>
            <a:r>
              <a:rPr lang="en-US" sz="2400" dirty="0" smtClean="0">
                <a:latin typeface="Arial Black" panose="020B0A04020102020204" pitchFamily="34" charset="0"/>
              </a:rPr>
              <a:t>F</a:t>
            </a:r>
          </a:p>
          <a:p>
            <a:r>
              <a:rPr lang="en-US" sz="2400" dirty="0" smtClean="0">
                <a:latin typeface="Arial Black" panose="020B0A04020102020204" pitchFamily="34" charset="0"/>
              </a:rPr>
              <a:t>E</a:t>
            </a:r>
          </a:p>
          <a:p>
            <a:r>
              <a:rPr lang="en-US" sz="2400" dirty="0" smtClean="0">
                <a:latin typeface="Arial Black" panose="020B0A04020102020204" pitchFamily="34" charset="0"/>
              </a:rPr>
              <a:t>R</a:t>
            </a:r>
          </a:p>
          <a:p>
            <a:r>
              <a:rPr lang="en-US" sz="2400" dirty="0" smtClean="0">
                <a:latin typeface="Arial Black" panose="020B0A04020102020204" pitchFamily="34" charset="0"/>
              </a:rPr>
              <a:t>E</a:t>
            </a:r>
          </a:p>
          <a:p>
            <a:r>
              <a:rPr lang="en-US" sz="2400" dirty="0" smtClean="0">
                <a:latin typeface="Arial Black" panose="020B0A04020102020204" pitchFamily="34" charset="0"/>
              </a:rPr>
              <a:t>N</a:t>
            </a:r>
          </a:p>
          <a:p>
            <a:r>
              <a:rPr lang="en-US" sz="2400" dirty="0" smtClean="0">
                <a:latin typeface="Arial Black" panose="020B0A04020102020204" pitchFamily="34" charset="0"/>
              </a:rPr>
              <a:t>C</a:t>
            </a:r>
          </a:p>
          <a:p>
            <a:r>
              <a:rPr lang="en-US" sz="2400" dirty="0" smtClean="0">
                <a:latin typeface="Arial Black" panose="020B0A04020102020204" pitchFamily="34" charset="0"/>
              </a:rPr>
              <a:t>E</a:t>
            </a:r>
          </a:p>
          <a:p>
            <a:r>
              <a:rPr lang="en-US" sz="2400" dirty="0" smtClean="0">
                <a:latin typeface="Arial Black" panose="020B0A04020102020204" pitchFamily="34" charset="0"/>
              </a:rPr>
              <a:t>S</a:t>
            </a:r>
          </a:p>
        </p:txBody>
      </p:sp>
      <p:sp>
        <p:nvSpPr>
          <p:cNvPr id="9" name="Right Arrow 8"/>
          <p:cNvSpPr/>
          <p:nvPr/>
        </p:nvSpPr>
        <p:spPr>
          <a:xfrm>
            <a:off x="838200" y="3873500"/>
            <a:ext cx="1752600" cy="317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11046" y="4406900"/>
            <a:ext cx="7267754" cy="342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01400" y="2214562"/>
            <a:ext cx="474810" cy="4524315"/>
          </a:xfrm>
          <a:prstGeom prst="rect">
            <a:avLst/>
          </a:prstGeom>
          <a:solidFill>
            <a:srgbClr val="00B050"/>
          </a:solidFill>
        </p:spPr>
        <p:txBody>
          <a:bodyPr wrap="none" rtlCol="0">
            <a:spAutoFit/>
          </a:bodyPr>
          <a:lstStyle/>
          <a:p>
            <a:r>
              <a:rPr lang="en-US" sz="2400" dirty="0" smtClean="0">
                <a:latin typeface="Arial Black" panose="020B0A04020102020204" pitchFamily="34" charset="0"/>
              </a:rPr>
              <a:t>S</a:t>
            </a:r>
          </a:p>
          <a:p>
            <a:r>
              <a:rPr lang="en-US" sz="2400" dirty="0" smtClean="0">
                <a:latin typeface="Arial Black" panose="020B0A04020102020204" pitchFamily="34" charset="0"/>
              </a:rPr>
              <a:t>I</a:t>
            </a:r>
          </a:p>
          <a:p>
            <a:r>
              <a:rPr lang="en-US" sz="2400" dirty="0" smtClean="0">
                <a:latin typeface="Arial Black" panose="020B0A04020102020204" pitchFamily="34" charset="0"/>
              </a:rPr>
              <a:t>M</a:t>
            </a:r>
          </a:p>
          <a:p>
            <a:r>
              <a:rPr lang="en-US" sz="2400" dirty="0" smtClean="0">
                <a:latin typeface="Arial Black" panose="020B0A04020102020204" pitchFamily="34" charset="0"/>
              </a:rPr>
              <a:t>I</a:t>
            </a:r>
          </a:p>
          <a:p>
            <a:r>
              <a:rPr lang="en-US" sz="2400" dirty="0" smtClean="0">
                <a:latin typeface="Arial Black" panose="020B0A04020102020204" pitchFamily="34" charset="0"/>
              </a:rPr>
              <a:t>L</a:t>
            </a:r>
          </a:p>
          <a:p>
            <a:r>
              <a:rPr lang="en-US" sz="2400" dirty="0" smtClean="0">
                <a:latin typeface="Arial Black" panose="020B0A04020102020204" pitchFamily="34" charset="0"/>
              </a:rPr>
              <a:t>A</a:t>
            </a:r>
          </a:p>
          <a:p>
            <a:r>
              <a:rPr lang="en-US" sz="2400" dirty="0" smtClean="0">
                <a:latin typeface="Arial Black" panose="020B0A04020102020204" pitchFamily="34" charset="0"/>
              </a:rPr>
              <a:t>R</a:t>
            </a:r>
          </a:p>
          <a:p>
            <a:r>
              <a:rPr lang="en-US" sz="2400" dirty="0" smtClean="0">
                <a:latin typeface="Arial Black" panose="020B0A04020102020204" pitchFamily="34" charset="0"/>
              </a:rPr>
              <a:t>I</a:t>
            </a:r>
          </a:p>
          <a:p>
            <a:r>
              <a:rPr lang="en-US" sz="2400" dirty="0" smtClean="0">
                <a:latin typeface="Arial Black" panose="020B0A04020102020204" pitchFamily="34" charset="0"/>
              </a:rPr>
              <a:t>T</a:t>
            </a:r>
          </a:p>
          <a:p>
            <a:r>
              <a:rPr lang="en-US" sz="2400" dirty="0" smtClean="0">
                <a:latin typeface="Arial Black" panose="020B0A04020102020204" pitchFamily="34" charset="0"/>
              </a:rPr>
              <a:t>I</a:t>
            </a:r>
          </a:p>
          <a:p>
            <a:r>
              <a:rPr lang="en-US" sz="2400" dirty="0" smtClean="0">
                <a:latin typeface="Arial Black" panose="020B0A04020102020204" pitchFamily="34" charset="0"/>
              </a:rPr>
              <a:t>E</a:t>
            </a:r>
          </a:p>
          <a:p>
            <a:r>
              <a:rPr lang="en-US" sz="2400" dirty="0">
                <a:latin typeface="Arial Black" panose="020B0A04020102020204" pitchFamily="34" charset="0"/>
              </a:rPr>
              <a:t>S</a:t>
            </a:r>
          </a:p>
        </p:txBody>
      </p:sp>
      <p:sp>
        <p:nvSpPr>
          <p:cNvPr id="12" name="Left Arrow 11"/>
          <p:cNvSpPr/>
          <p:nvPr/>
        </p:nvSpPr>
        <p:spPr>
          <a:xfrm>
            <a:off x="6477000" y="5457824"/>
            <a:ext cx="4753154" cy="3810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7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a:latin typeface="Arial Black" panose="020B0A04020102020204" pitchFamily="34" charset="0"/>
              </a:rPr>
              <a:t>Story vs. Video</a:t>
            </a:r>
          </a:p>
        </p:txBody>
      </p:sp>
      <p:sp>
        <p:nvSpPr>
          <p:cNvPr id="3" name="Content Placeholder 2"/>
          <p:cNvSpPr>
            <a:spLocks noGrp="1"/>
          </p:cNvSpPr>
          <p:nvPr>
            <p:ph idx="1"/>
          </p:nvPr>
        </p:nvSpPr>
        <p:spPr>
          <a:xfrm>
            <a:off x="838200" y="1219200"/>
            <a:ext cx="10515600" cy="5384800"/>
          </a:xfrm>
        </p:spPr>
        <p:txBody>
          <a:bodyPr>
            <a:normAutofit/>
          </a:bodyPr>
          <a:lstStyle/>
          <a:p>
            <a:r>
              <a:rPr lang="en-US" sz="3200" dirty="0" smtClean="0">
                <a:latin typeface="Arial Black" panose="020B0A04020102020204" pitchFamily="34" charset="0"/>
              </a:rPr>
              <a:t>Each group has a printed Cannon Comparison Chart to work with.</a:t>
            </a:r>
          </a:p>
          <a:p>
            <a:r>
              <a:rPr lang="en-US" sz="3200" dirty="0" smtClean="0">
                <a:latin typeface="Arial Black" panose="020B0A04020102020204" pitchFamily="34" charset="0"/>
              </a:rPr>
              <a:t>You will work together with your triad to come up with THREE ways that the story and the video are different and THREE ways they are the same.</a:t>
            </a:r>
          </a:p>
          <a:p>
            <a:r>
              <a:rPr lang="en-US" sz="3200" dirty="0" smtClean="0">
                <a:latin typeface="Arial Black" panose="020B0A04020102020204" pitchFamily="34" charset="0"/>
              </a:rPr>
              <a:t>As you find these similarities and differences, record them in the chart for your group.</a:t>
            </a:r>
          </a:p>
        </p:txBody>
      </p:sp>
    </p:spTree>
    <p:extLst>
      <p:ext uri="{BB962C8B-B14F-4D97-AF65-F5344CB8AC3E}">
        <p14:creationId xmlns:p14="http://schemas.microsoft.com/office/powerpoint/2010/main" val="2001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57275"/>
          </a:xfrm>
        </p:spPr>
        <p:txBody>
          <a:bodyPr/>
          <a:lstStyle/>
          <a:p>
            <a:pPr algn="ctr"/>
            <a:r>
              <a:rPr lang="en-US" dirty="0">
                <a:latin typeface="Arial Black" panose="020B0A04020102020204" pitchFamily="34" charset="0"/>
              </a:rPr>
              <a:t>Story vs. Video</a:t>
            </a:r>
          </a:p>
        </p:txBody>
      </p:sp>
      <p:sp>
        <p:nvSpPr>
          <p:cNvPr id="3" name="Content Placeholder 2"/>
          <p:cNvSpPr>
            <a:spLocks noGrp="1"/>
          </p:cNvSpPr>
          <p:nvPr>
            <p:ph idx="1"/>
          </p:nvPr>
        </p:nvSpPr>
        <p:spPr>
          <a:xfrm>
            <a:off x="838200" y="1219200"/>
            <a:ext cx="10515600" cy="5384800"/>
          </a:xfrm>
        </p:spPr>
        <p:txBody>
          <a:bodyPr>
            <a:normAutofit/>
          </a:bodyPr>
          <a:lstStyle/>
          <a:p>
            <a:r>
              <a:rPr lang="en-US" sz="4000" dirty="0" smtClean="0">
                <a:latin typeface="Arial Black" panose="020B0A04020102020204" pitchFamily="34" charset="0"/>
              </a:rPr>
              <a:t>Once your triad has finished its collaborative work, you will move to your individual CCCs in Google Classroom.</a:t>
            </a:r>
          </a:p>
          <a:p>
            <a:r>
              <a:rPr lang="en-US" sz="4000" dirty="0" smtClean="0">
                <a:latin typeface="Arial Black" panose="020B0A04020102020204" pitchFamily="34" charset="0"/>
              </a:rPr>
              <a:t>You will complete your chart using the ideas generated by your triad.</a:t>
            </a:r>
          </a:p>
          <a:p>
            <a:pPr lvl="1"/>
            <a:r>
              <a:rPr lang="en-US" dirty="0" smtClean="0">
                <a:latin typeface="Arial Black" panose="020B0A04020102020204" pitchFamily="34" charset="0"/>
              </a:rPr>
              <a:t>You do NOT have to come up with all new similarities and differences here…use the ones your group came up with to complete your chart.</a:t>
            </a:r>
            <a:endParaRPr lang="en-US" dirty="0">
              <a:latin typeface="Arial Black" panose="020B0A04020102020204" pitchFamily="34" charset="0"/>
            </a:endParaRP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1041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14375"/>
          </a:xfrm>
        </p:spPr>
        <p:txBody>
          <a:bodyPr/>
          <a:lstStyle/>
          <a:p>
            <a:pPr algn="ctr"/>
            <a:r>
              <a:rPr lang="en-US" dirty="0">
                <a:latin typeface="Arial Black" panose="020B0A04020102020204" pitchFamily="34" charset="0"/>
              </a:rPr>
              <a:t>Story vs. Video</a:t>
            </a:r>
          </a:p>
        </p:txBody>
      </p:sp>
      <p:sp>
        <p:nvSpPr>
          <p:cNvPr id="3" name="Content Placeholder 2"/>
          <p:cNvSpPr>
            <a:spLocks noGrp="1"/>
          </p:cNvSpPr>
          <p:nvPr>
            <p:ph idx="1"/>
          </p:nvPr>
        </p:nvSpPr>
        <p:spPr>
          <a:xfrm>
            <a:off x="838200" y="876300"/>
            <a:ext cx="10515600" cy="5892800"/>
          </a:xfrm>
        </p:spPr>
        <p:txBody>
          <a:bodyPr>
            <a:normAutofit lnSpcReduction="10000"/>
          </a:bodyPr>
          <a:lstStyle/>
          <a:p>
            <a:r>
              <a:rPr lang="en-US" sz="3200" dirty="0" smtClean="0">
                <a:latin typeface="Arial Black" panose="020B0A04020102020204" pitchFamily="34" charset="0"/>
              </a:rPr>
              <a:t>The FINAL step is to take what you have recorded in your chart and convert it into a COMPLETE PARAGRAPH that identifies the similarities and differences between the two articles.</a:t>
            </a:r>
          </a:p>
          <a:p>
            <a:r>
              <a:rPr lang="en-US" sz="3200" dirty="0" smtClean="0">
                <a:latin typeface="Arial Black" panose="020B0A04020102020204" pitchFamily="34" charset="0"/>
              </a:rPr>
              <a:t>You will write this paragraph in the box at the bottom of your CCC document in Google Classroom.</a:t>
            </a:r>
          </a:p>
          <a:p>
            <a:r>
              <a:rPr lang="en-US" sz="3200" dirty="0" smtClean="0">
                <a:latin typeface="Arial Black" panose="020B0A04020102020204" pitchFamily="34" charset="0"/>
              </a:rPr>
              <a:t>Your paragraph should:</a:t>
            </a:r>
          </a:p>
          <a:p>
            <a:pPr lvl="1"/>
            <a:r>
              <a:rPr lang="en-US" dirty="0" smtClean="0">
                <a:latin typeface="Arial Black" panose="020B0A04020102020204" pitchFamily="34" charset="0"/>
              </a:rPr>
              <a:t>Clearly identify similarities between the story and the video.</a:t>
            </a:r>
          </a:p>
          <a:p>
            <a:pPr lvl="1"/>
            <a:r>
              <a:rPr lang="en-US" dirty="0">
                <a:latin typeface="Arial Black" panose="020B0A04020102020204" pitchFamily="34" charset="0"/>
              </a:rPr>
              <a:t>Clearly identify differences between the </a:t>
            </a:r>
            <a:r>
              <a:rPr lang="en-US" dirty="0" smtClean="0">
                <a:latin typeface="Arial Black" panose="020B0A04020102020204" pitchFamily="34" charset="0"/>
              </a:rPr>
              <a:t>story and </a:t>
            </a:r>
            <a:r>
              <a:rPr lang="en-US" dirty="0">
                <a:latin typeface="Arial Black" panose="020B0A04020102020204" pitchFamily="34" charset="0"/>
              </a:rPr>
              <a:t>the video.</a:t>
            </a:r>
            <a:endParaRPr lang="en-US" dirty="0" smtClean="0">
              <a:latin typeface="Arial Black" panose="020B0A04020102020204" pitchFamily="34" charset="0"/>
            </a:endParaRPr>
          </a:p>
          <a:p>
            <a:pPr lvl="1"/>
            <a:r>
              <a:rPr lang="en-US" dirty="0" smtClean="0">
                <a:latin typeface="Arial Black" panose="020B0A04020102020204" pitchFamily="34" charset="0"/>
              </a:rPr>
              <a:t>END with a statement of OPINION </a:t>
            </a:r>
            <a:r>
              <a:rPr lang="en-US" dirty="0">
                <a:latin typeface="Arial Black" panose="020B0A04020102020204" pitchFamily="34" charset="0"/>
              </a:rPr>
              <a:t>about which one more </a:t>
            </a:r>
            <a:r>
              <a:rPr lang="en-US" dirty="0" smtClean="0">
                <a:latin typeface="Arial Black" panose="020B0A04020102020204" pitchFamily="34" charset="0"/>
              </a:rPr>
              <a:t>effectively showed </a:t>
            </a:r>
            <a:r>
              <a:rPr lang="en-US" dirty="0">
                <a:latin typeface="Arial Black" panose="020B0A04020102020204" pitchFamily="34" charset="0"/>
              </a:rPr>
              <a:t>the conflicts in cultural identity.</a:t>
            </a:r>
          </a:p>
          <a:p>
            <a:pPr lvl="1"/>
            <a:endParaRPr lang="en-US" dirty="0">
              <a:latin typeface="Arial Black" panose="020B0A04020102020204" pitchFamily="34" charset="0"/>
            </a:endParaRPr>
          </a:p>
          <a:p>
            <a:pPr lvl="1"/>
            <a:endParaRPr lang="en-US" dirty="0">
              <a:latin typeface="Arial Black" panose="020B0A04020102020204" pitchFamily="34" charset="0"/>
            </a:endParaRPr>
          </a:p>
          <a:p>
            <a:endParaRPr lang="en-US" sz="3200" dirty="0" smtClean="0">
              <a:latin typeface="Arial Black" panose="020B0A04020102020204" pitchFamily="34" charset="0"/>
            </a:endParaRPr>
          </a:p>
        </p:txBody>
      </p:sp>
    </p:spTree>
    <p:extLst>
      <p:ext uri="{BB962C8B-B14F-4D97-AF65-F5344CB8AC3E}">
        <p14:creationId xmlns:p14="http://schemas.microsoft.com/office/powerpoint/2010/main" val="14634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000" dirty="0" smtClean="0">
                <a:latin typeface="Arial Black" panose="020B0A04020102020204" pitchFamily="34" charset="0"/>
              </a:rPr>
              <a:t>Complete your </a:t>
            </a:r>
          </a:p>
          <a:p>
            <a:pPr marL="0" indent="0" algn="ctr">
              <a:buNone/>
            </a:pPr>
            <a:r>
              <a:rPr lang="en-US" sz="4000" dirty="0" smtClean="0">
                <a:latin typeface="Arial Black" panose="020B0A04020102020204" pitchFamily="34" charset="0"/>
              </a:rPr>
              <a:t>Cannon Comparison Chart</a:t>
            </a:r>
          </a:p>
          <a:p>
            <a:pPr marL="0" indent="0" algn="ctr">
              <a:buNone/>
            </a:pPr>
            <a:r>
              <a:rPr lang="en-US" sz="4000" dirty="0" smtClean="0">
                <a:latin typeface="Arial Black" panose="020B0A04020102020204" pitchFamily="34" charset="0"/>
              </a:rPr>
              <a:t>And paragraphs</a:t>
            </a:r>
          </a:p>
          <a:p>
            <a:pPr marL="0" indent="0" algn="ctr">
              <a:buNone/>
            </a:pPr>
            <a:r>
              <a:rPr lang="en-US" sz="4000" dirty="0" smtClean="0">
                <a:latin typeface="Arial Black" panose="020B0A04020102020204" pitchFamily="34" charset="0"/>
              </a:rPr>
              <a:t>For “Two Kinds” and the video</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THESE CHARTS AND PARAGRAPHS </a:t>
            </a:r>
          </a:p>
          <a:p>
            <a:pPr marL="0" indent="0" algn="ctr">
              <a:buNone/>
            </a:pPr>
            <a:r>
              <a:rPr lang="en-US" sz="4000" dirty="0" smtClean="0">
                <a:latin typeface="Arial Black" panose="020B0A04020102020204" pitchFamily="34" charset="0"/>
              </a:rPr>
              <a:t>ARE</a:t>
            </a: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4371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dirty="0" smtClean="0">
                <a:latin typeface="Arial Black" panose="020B0A04020102020204" pitchFamily="34" charset="0"/>
              </a:rPr>
              <a:t>Which do you think was a better representation of Amy Tan’s cultural identity, the story or the video?</a:t>
            </a:r>
          </a:p>
          <a:p>
            <a:pPr marL="0" indent="0" algn="ctr">
              <a:buNone/>
            </a:pPr>
            <a:r>
              <a:rPr lang="en-US" sz="4800" dirty="0" smtClean="0">
                <a:latin typeface="Arial Black" panose="020B0A04020102020204" pitchFamily="34" charset="0"/>
              </a:rPr>
              <a:t>Why?</a:t>
            </a:r>
          </a:p>
          <a:p>
            <a:pPr marL="0" indent="0" algn="ctr">
              <a:buNone/>
            </a:pPr>
            <a:r>
              <a:rPr lang="en-US" sz="4800" dirty="0" smtClean="0">
                <a:latin typeface="Arial Black" panose="020B0A04020102020204" pitchFamily="34" charset="0"/>
              </a:rPr>
              <a:t>What makes one more impactful than the other?</a:t>
            </a:r>
          </a:p>
        </p:txBody>
      </p:sp>
      <p:sp>
        <p:nvSpPr>
          <p:cNvPr id="4" name="TextBox 3"/>
          <p:cNvSpPr txBox="1"/>
          <p:nvPr/>
        </p:nvSpPr>
        <p:spPr>
          <a:xfrm>
            <a:off x="10170465" y="827851"/>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9/12/18</a:t>
            </a:r>
            <a:endParaRPr lang="en-US" sz="2000" dirty="0">
              <a:latin typeface="Arial Black" panose="020B0A04020102020204" pitchFamily="34" charset="0"/>
            </a:endParaRPr>
          </a:p>
        </p:txBody>
      </p:sp>
    </p:spTree>
    <p:extLst>
      <p:ext uri="{BB962C8B-B14F-4D97-AF65-F5344CB8AC3E}">
        <p14:creationId xmlns:p14="http://schemas.microsoft.com/office/powerpoint/2010/main" val="11804302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3200" dirty="0" smtClean="0">
                <a:latin typeface="Arial Black" panose="020B0A04020102020204" pitchFamily="34" charset="0"/>
              </a:rPr>
              <a:t>Look at the following self-portrait painted by Frida Kahlo</a:t>
            </a:r>
            <a:r>
              <a:rPr lang="en-US" sz="3200" dirty="0">
                <a:latin typeface="Arial Black" panose="020B0A04020102020204" pitchFamily="34" charset="0"/>
              </a:rPr>
              <a:t>, titled “Self-Portrait on the Borderline Between Mexico and the United </a:t>
            </a:r>
            <a:r>
              <a:rPr lang="en-US" sz="3200" dirty="0" smtClean="0">
                <a:latin typeface="Arial Black" panose="020B0A04020102020204" pitchFamily="34" charset="0"/>
              </a:rPr>
              <a:t>States.”</a:t>
            </a:r>
          </a:p>
          <a:p>
            <a:pPr marL="0" indent="0" algn="ctr">
              <a:buNone/>
            </a:pPr>
            <a:r>
              <a:rPr lang="en-US" sz="3200" dirty="0" smtClean="0">
                <a:latin typeface="Arial Black" panose="020B0A04020102020204" pitchFamily="34" charset="0"/>
              </a:rPr>
              <a:t>She stated that it </a:t>
            </a:r>
            <a:r>
              <a:rPr lang="en-US" sz="3200" dirty="0">
                <a:latin typeface="Arial Black" panose="020B0A04020102020204" pitchFamily="34" charset="0"/>
              </a:rPr>
              <a:t>was inspired by </a:t>
            </a:r>
            <a:r>
              <a:rPr lang="en-US" sz="3200" dirty="0" smtClean="0">
                <a:latin typeface="Arial Black" panose="020B0A04020102020204" pitchFamily="34" charset="0"/>
              </a:rPr>
              <a:t>the </a:t>
            </a:r>
            <a:r>
              <a:rPr lang="en-US" sz="3200" dirty="0">
                <a:latin typeface="Arial Black" panose="020B0A04020102020204" pitchFamily="34" charset="0"/>
              </a:rPr>
              <a:t>tension between living in one world and longing to be in </a:t>
            </a:r>
            <a:r>
              <a:rPr lang="en-US" sz="3200" dirty="0" smtClean="0">
                <a:latin typeface="Arial Black" panose="020B0A04020102020204" pitchFamily="34" charset="0"/>
              </a:rPr>
              <a:t>another.</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dirty="0" smtClean="0">
                <a:latin typeface="Arial Black" panose="020B0A04020102020204" pitchFamily="34" charset="0"/>
              </a:rPr>
              <a:t>Be prepared to share!</a:t>
            </a:r>
            <a:endParaRPr lang="en-US" dirty="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9/13/18</a:t>
            </a:r>
            <a:endParaRPr lang="en-US" sz="2000" dirty="0">
              <a:latin typeface="Arial Black" panose="020B0A04020102020204" pitchFamily="34" charset="0"/>
            </a:endParaRPr>
          </a:p>
        </p:txBody>
      </p:sp>
    </p:spTree>
    <p:extLst>
      <p:ext uri="{BB962C8B-B14F-4D97-AF65-F5344CB8AC3E}">
        <p14:creationId xmlns:p14="http://schemas.microsoft.com/office/powerpoint/2010/main" val="27924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125"/>
            <a:ext cx="10515600" cy="9048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16000"/>
            <a:ext cx="10515600" cy="5549900"/>
          </a:xfrm>
        </p:spPr>
        <p:txBody>
          <a:bodyPr>
            <a:normAutofit/>
          </a:bodyPr>
          <a:lstStyle/>
          <a:p>
            <a:pPr marL="0" indent="0">
              <a:buNone/>
            </a:pPr>
            <a:r>
              <a:rPr lang="en-US" sz="3200" dirty="0" smtClean="0">
                <a:latin typeface="Arial Black" panose="020B0A04020102020204" pitchFamily="34" charset="0"/>
              </a:rPr>
              <a:t>What do you notice</a:t>
            </a:r>
          </a:p>
          <a:p>
            <a:pPr marL="0" indent="0">
              <a:buNone/>
            </a:pPr>
            <a:r>
              <a:rPr lang="en-US" sz="3200" dirty="0" smtClean="0">
                <a:latin typeface="Arial Black" panose="020B0A04020102020204" pitchFamily="34" charset="0"/>
              </a:rPr>
              <a:t>in this picture?</a:t>
            </a:r>
          </a:p>
          <a:p>
            <a:pPr marL="0" indent="0">
              <a:buNone/>
            </a:pPr>
            <a:r>
              <a:rPr lang="en-US" sz="3200" dirty="0" smtClean="0">
                <a:latin typeface="Arial Black" panose="020B0A04020102020204" pitchFamily="34" charset="0"/>
              </a:rPr>
              <a:t>What stands out?</a:t>
            </a:r>
          </a:p>
          <a:p>
            <a:pPr marL="0" indent="0">
              <a:buNone/>
            </a:pPr>
            <a:r>
              <a:rPr lang="en-US" sz="3200" dirty="0" smtClean="0">
                <a:latin typeface="Arial Black" panose="020B0A04020102020204" pitchFamily="34" charset="0"/>
              </a:rPr>
              <a:t>How is this painting</a:t>
            </a:r>
          </a:p>
          <a:p>
            <a:pPr marL="0" indent="0">
              <a:buNone/>
            </a:pPr>
            <a:r>
              <a:rPr lang="en-US" sz="3200" dirty="0" smtClean="0">
                <a:latin typeface="Arial Black" panose="020B0A04020102020204" pitchFamily="34" charset="0"/>
              </a:rPr>
              <a:t>a representation of</a:t>
            </a:r>
          </a:p>
          <a:p>
            <a:pPr marL="0" indent="0">
              <a:buNone/>
            </a:pPr>
            <a:r>
              <a:rPr lang="en-US" sz="3200" dirty="0" smtClean="0">
                <a:latin typeface="Arial Black" panose="020B0A04020102020204" pitchFamily="34" charset="0"/>
              </a:rPr>
              <a:t>the artist being</a:t>
            </a:r>
          </a:p>
          <a:p>
            <a:pPr marL="0" indent="0">
              <a:buNone/>
            </a:pPr>
            <a:r>
              <a:rPr lang="en-US" sz="3200" dirty="0" smtClean="0">
                <a:latin typeface="Arial Black" panose="020B0A04020102020204" pitchFamily="34" charset="0"/>
              </a:rPr>
              <a:t>“torn” between </a:t>
            </a:r>
          </a:p>
          <a:p>
            <a:pPr marL="0" indent="0">
              <a:buNone/>
            </a:pPr>
            <a:r>
              <a:rPr lang="en-US" sz="3200" dirty="0" smtClean="0">
                <a:latin typeface="Arial Black" panose="020B0A04020102020204" pitchFamily="34" charset="0"/>
              </a:rPr>
              <a:t>cultures?</a:t>
            </a:r>
          </a:p>
          <a:p>
            <a:pPr marL="0" indent="0">
              <a:buNone/>
            </a:pPr>
            <a:endParaRPr lang="en-US" sz="3200" dirty="0" smtClean="0">
              <a:latin typeface="Arial Black" panose="020B0A04020102020204" pitchFamily="34" charset="0"/>
            </a:endParaRPr>
          </a:p>
        </p:txBody>
      </p:sp>
      <p:sp>
        <p:nvSpPr>
          <p:cNvPr id="6" name="TextBox 5"/>
          <p:cNvSpPr txBox="1"/>
          <p:nvPr/>
        </p:nvSpPr>
        <p:spPr>
          <a:xfrm>
            <a:off x="10220959" y="378896"/>
            <a:ext cx="1183337" cy="400110"/>
          </a:xfrm>
          <a:prstGeom prst="rect">
            <a:avLst/>
          </a:prstGeom>
          <a:noFill/>
        </p:spPr>
        <p:txBody>
          <a:bodyPr wrap="none" rtlCol="0">
            <a:spAutoFit/>
          </a:bodyPr>
          <a:lstStyle/>
          <a:p>
            <a:pPr algn="ctr"/>
            <a:r>
              <a:rPr lang="en-US" sz="2000" dirty="0" smtClean="0">
                <a:latin typeface="Arial Black" panose="020B0A04020102020204" pitchFamily="34" charset="0"/>
              </a:rPr>
              <a:t>9/13/18</a:t>
            </a:r>
            <a:endParaRPr lang="en-US" sz="2000" dirty="0">
              <a:latin typeface="Arial Black" panose="020B0A04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862" y="876300"/>
            <a:ext cx="6827138" cy="5981700"/>
          </a:xfrm>
          <a:prstGeom prst="rect">
            <a:avLst/>
          </a:prstGeom>
        </p:spPr>
      </p:pic>
    </p:spTree>
    <p:extLst>
      <p:ext uri="{BB962C8B-B14F-4D97-AF65-F5344CB8AC3E}">
        <p14:creationId xmlns:p14="http://schemas.microsoft.com/office/powerpoint/2010/main" val="301927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9795</TotalTime>
  <Words>7961</Words>
  <Application>Microsoft Office PowerPoint</Application>
  <PresentationFormat>Widescreen</PresentationFormat>
  <Paragraphs>971</Paragraphs>
  <Slides>145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145</vt:i4>
      </vt:variant>
    </vt:vector>
  </HeadingPairs>
  <TitlesOfParts>
    <vt:vector size="150" baseType="lpstr">
      <vt:lpstr>Arial</vt:lpstr>
      <vt:lpstr>Arial Black</vt:lpstr>
      <vt:lpstr>Calibri</vt:lpstr>
      <vt:lpstr>Calibri Light</vt:lpstr>
      <vt:lpstr>Office Theme</vt:lpstr>
      <vt:lpstr>Start-Up - Discussion</vt:lpstr>
      <vt:lpstr>Start-Up - Writing</vt:lpstr>
      <vt:lpstr>Cultural Conversations</vt:lpstr>
      <vt:lpstr>Before we begin…</vt:lpstr>
      <vt:lpstr>Your Job</vt:lpstr>
      <vt:lpstr>Your Job</vt:lpstr>
      <vt:lpstr>Academic Vocabulary and Literary Terms</vt:lpstr>
      <vt:lpstr>Academic Vocabulary</vt:lpstr>
      <vt:lpstr>Academic Vocabulary</vt:lpstr>
      <vt:lpstr>Literary Terms</vt:lpstr>
      <vt:lpstr>Literary Terms</vt:lpstr>
      <vt:lpstr>Literary Terms</vt:lpstr>
      <vt:lpstr>Homework</vt:lpstr>
      <vt:lpstr>Exit Ticket</vt:lpstr>
      <vt:lpstr>Start-Up - Discussion</vt:lpstr>
      <vt:lpstr>Start-Up - Writing</vt:lpstr>
      <vt:lpstr>Culture and Cultural Identity</vt:lpstr>
      <vt:lpstr>Culture and Cultural Identity</vt:lpstr>
      <vt:lpstr>Culture and Cultural Identity</vt:lpstr>
      <vt:lpstr>Culture and Cultural Identity</vt:lpstr>
      <vt:lpstr>Culture and Cultural Identity</vt:lpstr>
      <vt:lpstr>Culture and Cultural Identity</vt:lpstr>
      <vt:lpstr>Culture and Cultural Identity</vt:lpstr>
      <vt:lpstr>Homework</vt:lpstr>
      <vt:lpstr>Homework</vt:lpstr>
      <vt:lpstr>Exit Ticket</vt:lpstr>
      <vt:lpstr>Start-Up - Discussion</vt:lpstr>
      <vt:lpstr>Start-Up - Writing</vt:lpstr>
      <vt:lpstr>Cultural Identity Essays</vt:lpstr>
      <vt:lpstr>Cultural Identity Essays</vt:lpstr>
      <vt:lpstr>Homework</vt:lpstr>
      <vt:lpstr>Exit Ticket</vt:lpstr>
      <vt:lpstr>PowerPoint Presentation</vt:lpstr>
      <vt:lpstr>“What Is Cultural Identity?”</vt:lpstr>
      <vt:lpstr>“What Is Cultural Identity?”</vt:lpstr>
      <vt:lpstr>When You Finish Reading…</vt:lpstr>
      <vt:lpstr>HOMEWORK</vt:lpstr>
      <vt:lpstr>PowerPoint Presentation</vt:lpstr>
      <vt:lpstr>Start-Up - Discussion</vt:lpstr>
      <vt:lpstr>Start-Up - Writing</vt:lpstr>
      <vt:lpstr>“Ethnic Hash”</vt:lpstr>
      <vt:lpstr>“Ethnic Hash”</vt:lpstr>
      <vt:lpstr>When You Finish Reading…</vt:lpstr>
      <vt:lpstr>HOMEWORK</vt:lpstr>
      <vt:lpstr>Exit Ticket</vt:lpstr>
      <vt:lpstr>Start-Up - Discussion</vt:lpstr>
      <vt:lpstr>Article vs. Article</vt:lpstr>
      <vt:lpstr>Cannon Comparison Chart</vt:lpstr>
      <vt:lpstr>Cannon Comparison Chart</vt:lpstr>
      <vt:lpstr>Article vs. Article</vt:lpstr>
      <vt:lpstr>Article vs. Article</vt:lpstr>
      <vt:lpstr>Article vs. Article</vt:lpstr>
      <vt:lpstr>Article vs. Article</vt:lpstr>
      <vt:lpstr>HOMEWORK</vt:lpstr>
      <vt:lpstr>THE REST OF THIS WEEK…</vt:lpstr>
      <vt:lpstr>THE REST OF THIS WEEK…</vt:lpstr>
      <vt:lpstr>PowerPoint Presentation</vt:lpstr>
      <vt:lpstr>PowerPoint Presentation</vt:lpstr>
      <vt:lpstr>THE REST OF THIS WEEK…</vt:lpstr>
      <vt:lpstr>District Formative Assessment</vt:lpstr>
      <vt:lpstr>If you finish…</vt:lpstr>
      <vt:lpstr>PowerPoint Presentation</vt:lpstr>
      <vt:lpstr>PowerPoint Presentation</vt:lpstr>
      <vt:lpstr>THE REST OF THIS WEEK…</vt:lpstr>
      <vt:lpstr>District Formative Assessment</vt:lpstr>
      <vt:lpstr>If you finish…</vt:lpstr>
      <vt:lpstr>PowerPoint Presentation</vt:lpstr>
      <vt:lpstr>PowerPoint Presentation</vt:lpstr>
      <vt:lpstr>THE REST OF THIS WEEK…</vt:lpstr>
      <vt:lpstr>District Formative Assessment</vt:lpstr>
      <vt:lpstr>If you finish…</vt:lpstr>
      <vt:lpstr>PowerPoint Presentation</vt:lpstr>
      <vt:lpstr>Start-Up - Discussion</vt:lpstr>
      <vt:lpstr>Start-Up - Writing</vt:lpstr>
      <vt:lpstr>“Two Kinds”</vt:lpstr>
      <vt:lpstr>“Two Kinds”</vt:lpstr>
      <vt:lpstr>“Two Kinds”</vt:lpstr>
      <vt:lpstr>HOMEWORK</vt:lpstr>
      <vt:lpstr>Exit Ticket</vt:lpstr>
      <vt:lpstr>Start-Up - Discussion</vt:lpstr>
      <vt:lpstr>Start-Up - Writing</vt:lpstr>
      <vt:lpstr>“Two Kinds”</vt:lpstr>
      <vt:lpstr>“Two Kinds”</vt:lpstr>
      <vt:lpstr>HOMEWORK</vt:lpstr>
      <vt:lpstr>Exit Ticket</vt:lpstr>
      <vt:lpstr>Start-Up - Discussion</vt:lpstr>
      <vt:lpstr>Start-Up - Writing</vt:lpstr>
      <vt:lpstr>Unit Objectives</vt:lpstr>
      <vt:lpstr>Today’s Objectives</vt:lpstr>
      <vt:lpstr>Today’s Objectives</vt:lpstr>
      <vt:lpstr>Story vs. Video</vt:lpstr>
      <vt:lpstr>Cannon Comparison Chart</vt:lpstr>
      <vt:lpstr>Story vs. Video</vt:lpstr>
      <vt:lpstr>Story vs. Video</vt:lpstr>
      <vt:lpstr>Story vs. Video</vt:lpstr>
      <vt:lpstr>HOMEWORK</vt:lpstr>
      <vt:lpstr>Exit Ticket</vt:lpstr>
      <vt:lpstr>Start-Up - Discussion</vt:lpstr>
      <vt:lpstr>Start-Up - Discussion</vt:lpstr>
      <vt:lpstr>Start-Up - Writing</vt:lpstr>
      <vt:lpstr>Frida Kahlo</vt:lpstr>
      <vt:lpstr>“From Frida, a Biography of Frida Kahlo”</vt:lpstr>
      <vt:lpstr>“From Frida, a Biography of Frida Kahlo”</vt:lpstr>
      <vt:lpstr>HOMEWORK</vt:lpstr>
      <vt:lpstr>Exit Ticket</vt:lpstr>
      <vt:lpstr>Start-Up - Discussion</vt:lpstr>
      <vt:lpstr>Start-Up - Writing</vt:lpstr>
      <vt:lpstr>“Legal Alien”</vt:lpstr>
      <vt:lpstr>“From Frida, a Biography of Frida Kahlo”</vt:lpstr>
      <vt:lpstr>HOMEWORK</vt:lpstr>
      <vt:lpstr>Exit Ticket</vt:lpstr>
      <vt:lpstr>Start-Up - Discussion</vt:lpstr>
      <vt:lpstr>Start-Up - Writing</vt:lpstr>
      <vt:lpstr>Art or Poetry</vt:lpstr>
      <vt:lpstr>Art or Poetry</vt:lpstr>
      <vt:lpstr>HOMEWORK</vt:lpstr>
      <vt:lpstr>Exit Ticket</vt:lpstr>
      <vt:lpstr>Start-Up - Discussion</vt:lpstr>
      <vt:lpstr>Start-Up - Writing</vt:lpstr>
      <vt:lpstr>“By Any Other Name”</vt:lpstr>
      <vt:lpstr>“By Any Other Name”</vt:lpstr>
      <vt:lpstr>HOMEWORK</vt:lpstr>
      <vt:lpstr>Exit Ticket</vt:lpstr>
      <vt:lpstr>Start-Up - Discussion</vt:lpstr>
      <vt:lpstr>Start-Up - Writing</vt:lpstr>
      <vt:lpstr>“By Any Other Name”</vt:lpstr>
      <vt:lpstr>“By Any Other Name”</vt:lpstr>
      <vt:lpstr>HOMEWORK</vt:lpstr>
      <vt:lpstr>Exit Ticket</vt:lpstr>
      <vt:lpstr>Start-Up - Discussion</vt:lpstr>
      <vt:lpstr>Start-Up - Writing</vt:lpstr>
      <vt:lpstr>“Multiculturalism Explained in One Word: HAPA”</vt:lpstr>
      <vt:lpstr>“Multiculturalism Explained in One Word: HAPA”</vt:lpstr>
      <vt:lpstr>SOAPSTone Analysis</vt:lpstr>
      <vt:lpstr>SOAPSTone Analysis</vt:lpstr>
      <vt:lpstr>SOAPSTone Analysis</vt:lpstr>
      <vt:lpstr>HOMEWORK</vt:lpstr>
      <vt:lpstr>Exit Ticket</vt:lpstr>
      <vt:lpstr>Start-Up - Discussion</vt:lpstr>
      <vt:lpstr>Start-Up - Writing</vt:lpstr>
      <vt:lpstr>NEXT WEEK</vt:lpstr>
      <vt:lpstr>NEXT WEEK</vt:lpstr>
      <vt:lpstr>TODAY’S JOB</vt:lpstr>
      <vt:lpstr>NO HOMEWORK</vt:lpstr>
      <vt:lpstr>Exit Ticket</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102</cp:revision>
  <cp:lastPrinted>2018-09-11T13:53:16Z</cp:lastPrinted>
  <dcterms:created xsi:type="dcterms:W3CDTF">2018-08-23T15:28:21Z</dcterms:created>
  <dcterms:modified xsi:type="dcterms:W3CDTF">2018-09-18T22:13:50Z</dcterms:modified>
</cp:coreProperties>
</file>