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2" r:id="rId25"/>
    <p:sldId id="283" r:id="rId26"/>
    <p:sldId id="284" r:id="rId27"/>
    <p:sldId id="291" r:id="rId28"/>
    <p:sldId id="285" r:id="rId29"/>
    <p:sldId id="286" r:id="rId30"/>
    <p:sldId id="287" r:id="rId31"/>
    <p:sldId id="288" r:id="rId32"/>
    <p:sldId id="289" r:id="rId33"/>
    <p:sldId id="290" r:id="rId34"/>
    <p:sldId id="292" r:id="rId35"/>
    <p:sldId id="293" r:id="rId36"/>
    <p:sldId id="281" r:id="rId3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76" d="100"/>
          <a:sy n="76" d="100"/>
        </p:scale>
        <p:origin x="126" y="82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13BA18D-463C-42A6-9912-FD8427ECDC97}" type="datetimeFigureOut">
              <a:rPr lang="en-US" smtClean="0">
                <a:solidFill>
                  <a:prstClr val="black">
                    <a:tint val="75000"/>
                  </a:prstClr>
                </a:solidFill>
              </a:rPr>
              <a:pPr/>
              <a:t>10/2/2018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79B0F90-1E25-4159-A479-29616EE7EFE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235095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3BA18D-463C-42A6-9912-FD8427ECDC97}" type="datetimeFigureOut">
              <a:rPr lang="en-US" smtClean="0">
                <a:solidFill>
                  <a:prstClr val="black">
                    <a:tint val="75000"/>
                  </a:prstClr>
                </a:solidFill>
              </a:rPr>
              <a:pPr/>
              <a:t>10/2/2018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79B0F90-1E25-4159-A479-29616EE7EFE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536793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3BA18D-463C-42A6-9912-FD8427ECDC97}" type="datetimeFigureOut">
              <a:rPr lang="en-US" smtClean="0">
                <a:solidFill>
                  <a:prstClr val="black">
                    <a:tint val="75000"/>
                  </a:prstClr>
                </a:solidFill>
              </a:rPr>
              <a:pPr/>
              <a:t>10/2/2018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79B0F90-1E25-4159-A479-29616EE7EFE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139803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3BA18D-463C-42A6-9912-FD8427ECDC97}" type="datetimeFigureOut">
              <a:rPr lang="en-US" smtClean="0">
                <a:solidFill>
                  <a:prstClr val="black">
                    <a:tint val="75000"/>
                  </a:prstClr>
                </a:solidFill>
              </a:rPr>
              <a:pPr/>
              <a:t>10/2/2018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79B0F90-1E25-4159-A479-29616EE7EFE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172608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13BA18D-463C-42A6-9912-FD8427ECDC97}" type="datetimeFigureOut">
              <a:rPr lang="en-US" smtClean="0">
                <a:solidFill>
                  <a:prstClr val="black">
                    <a:tint val="75000"/>
                  </a:prstClr>
                </a:solidFill>
              </a:rPr>
              <a:pPr/>
              <a:t>10/2/2018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79B0F90-1E25-4159-A479-29616EE7EFE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581714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13BA18D-463C-42A6-9912-FD8427ECDC97}" type="datetimeFigureOut">
              <a:rPr lang="en-US" smtClean="0">
                <a:solidFill>
                  <a:prstClr val="black">
                    <a:tint val="75000"/>
                  </a:prstClr>
                </a:solidFill>
              </a:rPr>
              <a:pPr/>
              <a:t>10/2/2018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179B0F90-1E25-4159-A479-29616EE7EFE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578113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13BA18D-463C-42A6-9912-FD8427ECDC97}" type="datetimeFigureOut">
              <a:rPr lang="en-US" smtClean="0">
                <a:solidFill>
                  <a:prstClr val="black">
                    <a:tint val="75000"/>
                  </a:prstClr>
                </a:solidFill>
              </a:rPr>
              <a:pPr/>
              <a:t>10/2/2018</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179B0F90-1E25-4159-A479-29616EE7EFE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957884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13BA18D-463C-42A6-9912-FD8427ECDC97}" type="datetimeFigureOut">
              <a:rPr lang="en-US" smtClean="0">
                <a:solidFill>
                  <a:prstClr val="black">
                    <a:tint val="75000"/>
                  </a:prstClr>
                </a:solidFill>
              </a:rPr>
              <a:pPr/>
              <a:t>10/2/2018</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179B0F90-1E25-4159-A479-29616EE7EFE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42334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3BA18D-463C-42A6-9912-FD8427ECDC97}" type="datetimeFigureOut">
              <a:rPr lang="en-US" smtClean="0">
                <a:solidFill>
                  <a:prstClr val="black">
                    <a:tint val="75000"/>
                  </a:prstClr>
                </a:solidFill>
              </a:rPr>
              <a:pPr/>
              <a:t>10/2/2018</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179B0F90-1E25-4159-A479-29616EE7EFE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023394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3BA18D-463C-42A6-9912-FD8427ECDC97}" type="datetimeFigureOut">
              <a:rPr lang="en-US" smtClean="0">
                <a:solidFill>
                  <a:prstClr val="black">
                    <a:tint val="75000"/>
                  </a:prstClr>
                </a:solidFill>
              </a:rPr>
              <a:pPr/>
              <a:t>10/2/2018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179B0F90-1E25-4159-A479-29616EE7EFE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274952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3BA18D-463C-42A6-9912-FD8427ECDC97}" type="datetimeFigureOut">
              <a:rPr lang="en-US" smtClean="0">
                <a:solidFill>
                  <a:prstClr val="black">
                    <a:tint val="75000"/>
                  </a:prstClr>
                </a:solidFill>
              </a:rPr>
              <a:pPr/>
              <a:t>10/2/2018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179B0F90-1E25-4159-A479-29616EE7EFE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108274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35000"/>
            <a:lum/>
          </a:blip>
          <a:srcRect/>
          <a:stretch>
            <a:fillRect t="-39000" b="-39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3BA18D-463C-42A6-9912-FD8427ECDC97}" type="datetimeFigureOut">
              <a:rPr lang="en-US" smtClean="0">
                <a:solidFill>
                  <a:prstClr val="black">
                    <a:tint val="75000"/>
                  </a:prstClr>
                </a:solidFill>
              </a:rPr>
              <a:pPr/>
              <a:t>10/2/2018</a:t>
            </a:fld>
            <a:endParaRPr 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9B0F90-1E25-4159-A479-29616EE7EFE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960008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111125"/>
            <a:ext cx="10515600" cy="904875"/>
          </a:xfrm>
        </p:spPr>
        <p:txBody>
          <a:bodyPr/>
          <a:lstStyle/>
          <a:p>
            <a:pPr algn="ctr"/>
            <a:r>
              <a:rPr lang="en-US" dirty="0" smtClean="0">
                <a:latin typeface="Arial Black" panose="020B0A04020102020204" pitchFamily="34" charset="0"/>
              </a:rPr>
              <a:t>Start-Up - Discussion</a:t>
            </a:r>
            <a:endParaRPr lang="en-US" dirty="0">
              <a:latin typeface="Arial Black" panose="020B0A04020102020204" pitchFamily="34" charset="0"/>
            </a:endParaRPr>
          </a:p>
        </p:txBody>
      </p:sp>
      <p:sp>
        <p:nvSpPr>
          <p:cNvPr id="5" name="Content Placeholder 4"/>
          <p:cNvSpPr>
            <a:spLocks noGrp="1"/>
          </p:cNvSpPr>
          <p:nvPr>
            <p:ph idx="1"/>
          </p:nvPr>
        </p:nvSpPr>
        <p:spPr>
          <a:xfrm>
            <a:off x="838200" y="1016000"/>
            <a:ext cx="10515600" cy="5549900"/>
          </a:xfrm>
        </p:spPr>
        <p:txBody>
          <a:bodyPr>
            <a:normAutofit/>
          </a:bodyPr>
          <a:lstStyle/>
          <a:p>
            <a:pPr marL="0" indent="0" algn="ctr">
              <a:buNone/>
            </a:pPr>
            <a:r>
              <a:rPr lang="en-US" dirty="0" smtClean="0">
                <a:latin typeface="Arial Black" panose="020B0A04020102020204" pitchFamily="34" charset="0"/>
              </a:rPr>
              <a:t>In your triads, discuss the following:</a:t>
            </a:r>
          </a:p>
          <a:p>
            <a:pPr marL="0" indent="0" algn="ctr">
              <a:buNone/>
            </a:pPr>
            <a:endParaRPr lang="en-US" dirty="0" smtClean="0">
              <a:latin typeface="Arial Black" panose="020B0A04020102020204" pitchFamily="34" charset="0"/>
            </a:endParaRPr>
          </a:p>
          <a:p>
            <a:pPr marL="0" indent="0" algn="ctr">
              <a:buNone/>
            </a:pPr>
            <a:r>
              <a:rPr lang="en-US" sz="3200" dirty="0" smtClean="0">
                <a:latin typeface="Arial Black" panose="020B0A04020102020204" pitchFamily="34" charset="0"/>
              </a:rPr>
              <a:t>What reasons do you think people might have for eliminating or abandoning pieces of the inherited cultural identity?</a:t>
            </a:r>
          </a:p>
          <a:p>
            <a:pPr marL="0" indent="0" algn="ctr">
              <a:buNone/>
            </a:pPr>
            <a:r>
              <a:rPr lang="en-US" sz="3200" dirty="0" smtClean="0">
                <a:latin typeface="Arial Black" panose="020B0A04020102020204" pitchFamily="34" charset="0"/>
              </a:rPr>
              <a:t>Are there any elements of your inherited cultural identity that you wish you could eliminate from your life?</a:t>
            </a:r>
          </a:p>
          <a:p>
            <a:pPr marL="0" indent="0" algn="ctr">
              <a:buNone/>
            </a:pPr>
            <a:r>
              <a:rPr lang="en-US" sz="3200" dirty="0" smtClean="0">
                <a:latin typeface="Arial Black" panose="020B0A04020102020204" pitchFamily="34" charset="0"/>
              </a:rPr>
              <a:t>If so, what and why? If not, why not?</a:t>
            </a:r>
          </a:p>
          <a:p>
            <a:pPr marL="0" indent="0" algn="ctr">
              <a:buNone/>
            </a:pPr>
            <a:endParaRPr lang="en-US" sz="3200" dirty="0" smtClean="0">
              <a:latin typeface="Arial Black" panose="020B0A04020102020204" pitchFamily="34" charset="0"/>
            </a:endParaRPr>
          </a:p>
          <a:p>
            <a:pPr marL="0" indent="0" algn="ctr">
              <a:buNone/>
            </a:pPr>
            <a:r>
              <a:rPr lang="en-US" dirty="0" smtClean="0">
                <a:latin typeface="Arial Black" panose="020B0A04020102020204" pitchFamily="34" charset="0"/>
              </a:rPr>
              <a:t>Be prepared to share!</a:t>
            </a:r>
            <a:endParaRPr lang="en-US" dirty="0">
              <a:latin typeface="Arial Black" panose="020B0A04020102020204" pitchFamily="34" charset="0"/>
            </a:endParaRPr>
          </a:p>
        </p:txBody>
      </p:sp>
      <p:sp>
        <p:nvSpPr>
          <p:cNvPr id="6" name="TextBox 5"/>
          <p:cNvSpPr txBox="1"/>
          <p:nvPr/>
        </p:nvSpPr>
        <p:spPr>
          <a:xfrm>
            <a:off x="10220960" y="378896"/>
            <a:ext cx="1183337" cy="400110"/>
          </a:xfrm>
          <a:prstGeom prst="rect">
            <a:avLst/>
          </a:prstGeom>
          <a:noFill/>
        </p:spPr>
        <p:txBody>
          <a:bodyPr wrap="none" rtlCol="0">
            <a:spAutoFit/>
          </a:bodyPr>
          <a:lstStyle/>
          <a:p>
            <a:pPr algn="ctr"/>
            <a:r>
              <a:rPr lang="en-US" sz="2000" dirty="0">
                <a:solidFill>
                  <a:prstClr val="black"/>
                </a:solidFill>
                <a:latin typeface="Arial Black" panose="020B0A04020102020204" pitchFamily="34" charset="0"/>
              </a:rPr>
              <a:t>10/1/18</a:t>
            </a:r>
          </a:p>
        </p:txBody>
      </p:sp>
    </p:spTree>
    <p:extLst>
      <p:ext uri="{BB962C8B-B14F-4D97-AF65-F5344CB8AC3E}">
        <p14:creationId xmlns:p14="http://schemas.microsoft.com/office/powerpoint/2010/main" val="330387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 calcmode="lin" valueType="num">
                                      <p:cBhvr additive="base">
                                        <p:cTn id="7"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
                                            <p:txEl>
                                              <p:pRg st="3" end="3"/>
                                            </p:txEl>
                                          </p:spTgt>
                                        </p:tgtEl>
                                        <p:attrNameLst>
                                          <p:attrName>style.visibility</p:attrName>
                                        </p:attrNameLst>
                                      </p:cBhvr>
                                      <p:to>
                                        <p:strVal val="visible"/>
                                      </p:to>
                                    </p:set>
                                    <p:anim calcmode="lin" valueType="num">
                                      <p:cBhvr additive="base">
                                        <p:cTn id="11"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anim calcmode="lin" valueType="num">
                                      <p:cBhvr additive="base">
                                        <p:cTn id="15"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5">
                                            <p:txEl>
                                              <p:pRg st="4" end="4"/>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5">
                                            <p:txEl>
                                              <p:pRg st="6" end="6"/>
                                            </p:txEl>
                                          </p:spTgt>
                                        </p:tgtEl>
                                        <p:attrNameLst>
                                          <p:attrName>style.visibility</p:attrName>
                                        </p:attrNameLst>
                                      </p:cBhvr>
                                      <p:to>
                                        <p:strVal val="visible"/>
                                      </p:to>
                                    </p:set>
                                    <p:anim calcmode="lin" valueType="num">
                                      <p:cBhvr additive="base">
                                        <p:cTn id="19"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61925"/>
            <a:ext cx="10515600" cy="841375"/>
          </a:xfrm>
        </p:spPr>
        <p:txBody>
          <a:bodyPr/>
          <a:lstStyle/>
          <a:p>
            <a:pPr algn="ctr"/>
            <a:r>
              <a:rPr lang="en-US" dirty="0" smtClean="0">
                <a:latin typeface="Arial Black" panose="020B0A04020102020204" pitchFamily="34" charset="0"/>
              </a:rPr>
              <a:t>HOMEWORK</a:t>
            </a:r>
            <a:endParaRPr lang="en-US" dirty="0">
              <a:latin typeface="Arial Black" panose="020B0A04020102020204" pitchFamily="34" charset="0"/>
            </a:endParaRPr>
          </a:p>
        </p:txBody>
      </p:sp>
      <p:sp>
        <p:nvSpPr>
          <p:cNvPr id="3" name="Content Placeholder 2"/>
          <p:cNvSpPr>
            <a:spLocks noGrp="1"/>
          </p:cNvSpPr>
          <p:nvPr>
            <p:ph idx="1"/>
          </p:nvPr>
        </p:nvSpPr>
        <p:spPr/>
        <p:txBody>
          <a:bodyPr>
            <a:normAutofit/>
          </a:bodyPr>
          <a:lstStyle/>
          <a:p>
            <a:pPr marL="0" indent="0" algn="ctr">
              <a:buNone/>
            </a:pPr>
            <a:r>
              <a:rPr lang="en-US" sz="4000" dirty="0" smtClean="0">
                <a:latin typeface="Arial Black" panose="020B0A04020102020204" pitchFamily="34" charset="0"/>
              </a:rPr>
              <a:t>Questions 1-6</a:t>
            </a:r>
          </a:p>
          <a:p>
            <a:pPr marL="0" indent="0" algn="ctr">
              <a:buNone/>
            </a:pPr>
            <a:r>
              <a:rPr lang="en-US" sz="4000" dirty="0" smtClean="0">
                <a:latin typeface="Arial Black" panose="020B0A04020102020204" pitchFamily="34" charset="0"/>
              </a:rPr>
              <a:t>for</a:t>
            </a:r>
          </a:p>
          <a:p>
            <a:pPr marL="0" indent="0" algn="ctr">
              <a:buNone/>
            </a:pPr>
            <a:r>
              <a:rPr lang="en-US" sz="4000" dirty="0" smtClean="0">
                <a:latin typeface="Arial Black" panose="020B0A04020102020204" pitchFamily="34" charset="0"/>
              </a:rPr>
              <a:t>“Everyday Use”</a:t>
            </a:r>
          </a:p>
          <a:p>
            <a:pPr marL="0" indent="0" algn="ctr">
              <a:buNone/>
            </a:pPr>
            <a:endParaRPr lang="en-US" sz="4000" dirty="0">
              <a:latin typeface="Arial Black" panose="020B0A04020102020204" pitchFamily="34" charset="0"/>
            </a:endParaRPr>
          </a:p>
          <a:p>
            <a:pPr marL="0" indent="0" algn="ctr">
              <a:buNone/>
            </a:pPr>
            <a:endParaRPr lang="en-US" sz="4000" dirty="0" smtClean="0">
              <a:latin typeface="Arial Black" panose="020B0A04020102020204" pitchFamily="34" charset="0"/>
            </a:endParaRPr>
          </a:p>
          <a:p>
            <a:pPr marL="0" indent="0" algn="ctr">
              <a:buNone/>
            </a:pPr>
            <a:r>
              <a:rPr lang="en-US" sz="4000" dirty="0" smtClean="0">
                <a:latin typeface="Arial Black" panose="020B0A04020102020204" pitchFamily="34" charset="0"/>
              </a:rPr>
              <a:t>DUE TOMORROW BY 7:00 a.m.</a:t>
            </a:r>
            <a:endParaRPr lang="en-US" sz="4000" dirty="0">
              <a:latin typeface="Arial Black" panose="020B0A04020102020204" pitchFamily="34" charset="0"/>
            </a:endParaRPr>
          </a:p>
        </p:txBody>
      </p:sp>
    </p:spTree>
    <p:extLst>
      <p:ext uri="{BB962C8B-B14F-4D97-AF65-F5344CB8AC3E}">
        <p14:creationId xmlns:p14="http://schemas.microsoft.com/office/powerpoint/2010/main" val="340184291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Arial Black" panose="020B0A04020102020204" pitchFamily="34" charset="0"/>
              </a:rPr>
              <a:t>Exit Ticket</a:t>
            </a:r>
            <a:endParaRPr lang="en-US" dirty="0">
              <a:latin typeface="Arial Black" panose="020B0A04020102020204" pitchFamily="34" charset="0"/>
            </a:endParaRPr>
          </a:p>
        </p:txBody>
      </p:sp>
      <p:sp>
        <p:nvSpPr>
          <p:cNvPr id="3" name="Content Placeholder 2"/>
          <p:cNvSpPr>
            <a:spLocks noGrp="1"/>
          </p:cNvSpPr>
          <p:nvPr>
            <p:ph idx="1"/>
          </p:nvPr>
        </p:nvSpPr>
        <p:spPr/>
        <p:txBody>
          <a:bodyPr>
            <a:normAutofit/>
          </a:bodyPr>
          <a:lstStyle/>
          <a:p>
            <a:pPr marL="0" indent="0" algn="ctr">
              <a:buNone/>
            </a:pPr>
            <a:r>
              <a:rPr lang="en-US" sz="4800" dirty="0" smtClean="0">
                <a:latin typeface="Arial Black" panose="020B0A04020102020204" pitchFamily="34" charset="0"/>
              </a:rPr>
              <a:t>Why do you think Maggie said that Dee could have the quilts?</a:t>
            </a:r>
          </a:p>
          <a:p>
            <a:pPr marL="0" indent="0" algn="ctr">
              <a:buNone/>
            </a:pPr>
            <a:r>
              <a:rPr lang="en-US" sz="4800" dirty="0" smtClean="0">
                <a:latin typeface="Arial Black" panose="020B0A04020102020204" pitchFamily="34" charset="0"/>
              </a:rPr>
              <a:t>Why wouldn’t Mama allow that to happen?</a:t>
            </a:r>
          </a:p>
        </p:txBody>
      </p:sp>
      <p:sp>
        <p:nvSpPr>
          <p:cNvPr id="4" name="TextBox 3"/>
          <p:cNvSpPr txBox="1"/>
          <p:nvPr/>
        </p:nvSpPr>
        <p:spPr>
          <a:xfrm>
            <a:off x="10170466" y="827851"/>
            <a:ext cx="1183337" cy="400110"/>
          </a:xfrm>
          <a:prstGeom prst="rect">
            <a:avLst/>
          </a:prstGeom>
          <a:noFill/>
        </p:spPr>
        <p:txBody>
          <a:bodyPr wrap="none" rtlCol="0">
            <a:spAutoFit/>
          </a:bodyPr>
          <a:lstStyle/>
          <a:p>
            <a:pPr algn="ctr"/>
            <a:r>
              <a:rPr lang="en-US" sz="2000" dirty="0">
                <a:solidFill>
                  <a:prstClr val="black"/>
                </a:solidFill>
                <a:latin typeface="Arial Black" panose="020B0A04020102020204" pitchFamily="34" charset="0"/>
              </a:rPr>
              <a:t>10/2/18</a:t>
            </a:r>
          </a:p>
        </p:txBody>
      </p:sp>
    </p:spTree>
    <p:extLst>
      <p:ext uri="{BB962C8B-B14F-4D97-AF65-F5344CB8AC3E}">
        <p14:creationId xmlns:p14="http://schemas.microsoft.com/office/powerpoint/2010/main" val="16283997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111125"/>
            <a:ext cx="10515600" cy="904875"/>
          </a:xfrm>
        </p:spPr>
        <p:txBody>
          <a:bodyPr/>
          <a:lstStyle/>
          <a:p>
            <a:pPr algn="ctr"/>
            <a:r>
              <a:rPr lang="en-US" dirty="0" smtClean="0">
                <a:latin typeface="Arial Black" panose="020B0A04020102020204" pitchFamily="34" charset="0"/>
              </a:rPr>
              <a:t>Start-Up - Discussion</a:t>
            </a:r>
            <a:endParaRPr lang="en-US" dirty="0">
              <a:latin typeface="Arial Black" panose="020B0A04020102020204" pitchFamily="34" charset="0"/>
            </a:endParaRPr>
          </a:p>
        </p:txBody>
      </p:sp>
      <p:sp>
        <p:nvSpPr>
          <p:cNvPr id="5" name="Content Placeholder 4"/>
          <p:cNvSpPr>
            <a:spLocks noGrp="1"/>
          </p:cNvSpPr>
          <p:nvPr>
            <p:ph idx="1"/>
          </p:nvPr>
        </p:nvSpPr>
        <p:spPr>
          <a:xfrm>
            <a:off x="838200" y="1016000"/>
            <a:ext cx="10515600" cy="5549900"/>
          </a:xfrm>
        </p:spPr>
        <p:txBody>
          <a:bodyPr>
            <a:normAutofit/>
          </a:bodyPr>
          <a:lstStyle/>
          <a:p>
            <a:pPr marL="0" indent="0" algn="ctr">
              <a:buNone/>
            </a:pPr>
            <a:r>
              <a:rPr lang="en-US" dirty="0" smtClean="0">
                <a:latin typeface="Arial Black" panose="020B0A04020102020204" pitchFamily="34" charset="0"/>
              </a:rPr>
              <a:t>In your triads, discuss the following:</a:t>
            </a:r>
          </a:p>
          <a:p>
            <a:pPr marL="0" indent="0" algn="ctr">
              <a:buNone/>
            </a:pPr>
            <a:endParaRPr lang="en-US" dirty="0" smtClean="0">
              <a:latin typeface="Arial Black" panose="020B0A04020102020204" pitchFamily="34" charset="0"/>
            </a:endParaRPr>
          </a:p>
          <a:p>
            <a:pPr marL="0" indent="0" algn="ctr">
              <a:buNone/>
            </a:pPr>
            <a:r>
              <a:rPr lang="en-US" sz="3200" dirty="0" smtClean="0">
                <a:latin typeface="Arial Black" panose="020B0A04020102020204" pitchFamily="34" charset="0"/>
              </a:rPr>
              <a:t>Choose one symbolic element from the story we read Monday/Tuesday. </a:t>
            </a:r>
          </a:p>
          <a:p>
            <a:pPr marL="0" indent="0" algn="ctr">
              <a:buNone/>
            </a:pPr>
            <a:r>
              <a:rPr lang="en-US" sz="3200" dirty="0" smtClean="0">
                <a:latin typeface="Arial Black" panose="020B0A04020102020204" pitchFamily="34" charset="0"/>
              </a:rPr>
              <a:t>Discuss with your partners one symbolic element you noticed in the writing. What was it and what do you think it represented?</a:t>
            </a:r>
          </a:p>
          <a:p>
            <a:pPr marL="0" indent="0" algn="ctr">
              <a:buNone/>
            </a:pPr>
            <a:endParaRPr lang="en-US" sz="3200" dirty="0" smtClean="0">
              <a:latin typeface="Arial Black" panose="020B0A04020102020204" pitchFamily="34" charset="0"/>
            </a:endParaRPr>
          </a:p>
          <a:p>
            <a:pPr marL="0" indent="0" algn="ctr">
              <a:buNone/>
            </a:pPr>
            <a:r>
              <a:rPr lang="en-US" dirty="0" smtClean="0">
                <a:latin typeface="Arial Black" panose="020B0A04020102020204" pitchFamily="34" charset="0"/>
              </a:rPr>
              <a:t>Be prepared to share!</a:t>
            </a:r>
            <a:endParaRPr lang="en-US" dirty="0">
              <a:latin typeface="Arial Black" panose="020B0A04020102020204" pitchFamily="34" charset="0"/>
            </a:endParaRPr>
          </a:p>
        </p:txBody>
      </p:sp>
      <p:sp>
        <p:nvSpPr>
          <p:cNvPr id="6" name="TextBox 5"/>
          <p:cNvSpPr txBox="1"/>
          <p:nvPr/>
        </p:nvSpPr>
        <p:spPr>
          <a:xfrm>
            <a:off x="10220960" y="378896"/>
            <a:ext cx="1183337" cy="400110"/>
          </a:xfrm>
          <a:prstGeom prst="rect">
            <a:avLst/>
          </a:prstGeom>
          <a:noFill/>
        </p:spPr>
        <p:txBody>
          <a:bodyPr wrap="none" rtlCol="0">
            <a:spAutoFit/>
          </a:bodyPr>
          <a:lstStyle/>
          <a:p>
            <a:pPr algn="ctr"/>
            <a:r>
              <a:rPr lang="en-US" sz="2000" dirty="0">
                <a:solidFill>
                  <a:prstClr val="black"/>
                </a:solidFill>
                <a:latin typeface="Arial Black" panose="020B0A04020102020204" pitchFamily="34" charset="0"/>
              </a:rPr>
              <a:t>10/3/18</a:t>
            </a:r>
          </a:p>
        </p:txBody>
      </p:sp>
    </p:spTree>
    <p:extLst>
      <p:ext uri="{BB962C8B-B14F-4D97-AF65-F5344CB8AC3E}">
        <p14:creationId xmlns:p14="http://schemas.microsoft.com/office/powerpoint/2010/main" val="42506741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 calcmode="lin" valueType="num">
                                      <p:cBhvr additive="base">
                                        <p:cTn id="7"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
                                            <p:txEl>
                                              <p:pRg st="3" end="3"/>
                                            </p:txEl>
                                          </p:spTgt>
                                        </p:tgtEl>
                                        <p:attrNameLst>
                                          <p:attrName>style.visibility</p:attrName>
                                        </p:attrNameLst>
                                      </p:cBhvr>
                                      <p:to>
                                        <p:strVal val="visible"/>
                                      </p:to>
                                    </p:set>
                                    <p:anim calcmode="lin" valueType="num">
                                      <p:cBhvr additive="base">
                                        <p:cTn id="11"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5">
                                            <p:txEl>
                                              <p:pRg st="5" end="5"/>
                                            </p:txEl>
                                          </p:spTgt>
                                        </p:tgtEl>
                                        <p:attrNameLst>
                                          <p:attrName>style.visibility</p:attrName>
                                        </p:attrNameLst>
                                      </p:cBhvr>
                                      <p:to>
                                        <p:strVal val="visible"/>
                                      </p:to>
                                    </p:set>
                                    <p:anim calcmode="lin" valueType="num">
                                      <p:cBhvr additive="base">
                                        <p:cTn id="15"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111125"/>
            <a:ext cx="10515600" cy="904875"/>
          </a:xfrm>
        </p:spPr>
        <p:txBody>
          <a:bodyPr/>
          <a:lstStyle/>
          <a:p>
            <a:pPr algn="ctr"/>
            <a:r>
              <a:rPr lang="en-US" dirty="0" smtClean="0">
                <a:latin typeface="Arial Black" panose="020B0A04020102020204" pitchFamily="34" charset="0"/>
              </a:rPr>
              <a:t>Start-Up - Writing</a:t>
            </a:r>
            <a:endParaRPr lang="en-US" dirty="0">
              <a:latin typeface="Arial Black" panose="020B0A04020102020204" pitchFamily="34" charset="0"/>
            </a:endParaRPr>
          </a:p>
        </p:txBody>
      </p:sp>
      <p:sp>
        <p:nvSpPr>
          <p:cNvPr id="5" name="Content Placeholder 4"/>
          <p:cNvSpPr>
            <a:spLocks noGrp="1"/>
          </p:cNvSpPr>
          <p:nvPr>
            <p:ph idx="1"/>
          </p:nvPr>
        </p:nvSpPr>
        <p:spPr>
          <a:xfrm>
            <a:off x="838200" y="1016000"/>
            <a:ext cx="10515600" cy="5549900"/>
          </a:xfrm>
        </p:spPr>
        <p:txBody>
          <a:bodyPr>
            <a:normAutofit/>
          </a:bodyPr>
          <a:lstStyle/>
          <a:p>
            <a:pPr marL="0" indent="0" algn="ctr">
              <a:buNone/>
            </a:pPr>
            <a:r>
              <a:rPr lang="en-US" dirty="0" smtClean="0">
                <a:latin typeface="Arial Black" panose="020B0A04020102020204" pitchFamily="34" charset="0"/>
              </a:rPr>
              <a:t>Now write about the following:</a:t>
            </a:r>
          </a:p>
          <a:p>
            <a:pPr marL="0" indent="0" algn="ctr">
              <a:buNone/>
            </a:pPr>
            <a:endParaRPr lang="en-US" dirty="0">
              <a:latin typeface="Arial Black" panose="020B0A04020102020204" pitchFamily="34" charset="0"/>
            </a:endParaRPr>
          </a:p>
          <a:p>
            <a:pPr marL="0" indent="0" algn="ctr">
              <a:buNone/>
            </a:pPr>
            <a:r>
              <a:rPr lang="en-US" sz="4000" dirty="0">
                <a:latin typeface="Arial Black" panose="020B0A04020102020204" pitchFamily="34" charset="0"/>
              </a:rPr>
              <a:t>Choose one symbolic element from the story we read Monday/Tuesday. </a:t>
            </a:r>
          </a:p>
          <a:p>
            <a:pPr marL="0" indent="0" algn="ctr">
              <a:buNone/>
            </a:pPr>
            <a:r>
              <a:rPr lang="en-US" sz="4000" dirty="0" smtClean="0">
                <a:latin typeface="Arial Black" panose="020B0A04020102020204" pitchFamily="34" charset="0"/>
              </a:rPr>
              <a:t>Describe one </a:t>
            </a:r>
            <a:r>
              <a:rPr lang="en-US" sz="4000" dirty="0">
                <a:latin typeface="Arial Black" panose="020B0A04020102020204" pitchFamily="34" charset="0"/>
              </a:rPr>
              <a:t>symbolic element you noticed in the writing. </a:t>
            </a:r>
            <a:endParaRPr lang="en-US" sz="4000" dirty="0" smtClean="0">
              <a:latin typeface="Arial Black" panose="020B0A04020102020204" pitchFamily="34" charset="0"/>
            </a:endParaRPr>
          </a:p>
          <a:p>
            <a:pPr marL="0" indent="0" algn="ctr">
              <a:buNone/>
            </a:pPr>
            <a:r>
              <a:rPr lang="en-US" sz="4000" dirty="0" smtClean="0">
                <a:latin typeface="Arial Black" panose="020B0A04020102020204" pitchFamily="34" charset="0"/>
              </a:rPr>
              <a:t>What </a:t>
            </a:r>
            <a:r>
              <a:rPr lang="en-US" sz="4000" dirty="0">
                <a:latin typeface="Arial Black" panose="020B0A04020102020204" pitchFamily="34" charset="0"/>
              </a:rPr>
              <a:t>was it and what do you think it represented?</a:t>
            </a:r>
          </a:p>
          <a:p>
            <a:pPr marL="0" indent="0" algn="ctr">
              <a:buNone/>
            </a:pPr>
            <a:endParaRPr lang="en-US" sz="4000" dirty="0">
              <a:latin typeface="Arial Black" panose="020B0A04020102020204" pitchFamily="34" charset="0"/>
            </a:endParaRPr>
          </a:p>
        </p:txBody>
      </p:sp>
      <p:sp>
        <p:nvSpPr>
          <p:cNvPr id="6" name="TextBox 5"/>
          <p:cNvSpPr txBox="1"/>
          <p:nvPr/>
        </p:nvSpPr>
        <p:spPr>
          <a:xfrm>
            <a:off x="10220960" y="378896"/>
            <a:ext cx="1183337" cy="400110"/>
          </a:xfrm>
          <a:prstGeom prst="rect">
            <a:avLst/>
          </a:prstGeom>
          <a:noFill/>
        </p:spPr>
        <p:txBody>
          <a:bodyPr wrap="none" rtlCol="0">
            <a:spAutoFit/>
          </a:bodyPr>
          <a:lstStyle/>
          <a:p>
            <a:pPr algn="ctr"/>
            <a:r>
              <a:rPr lang="en-US" sz="2000" dirty="0">
                <a:solidFill>
                  <a:prstClr val="black"/>
                </a:solidFill>
                <a:latin typeface="Arial Black" panose="020B0A04020102020204" pitchFamily="34" charset="0"/>
              </a:rPr>
              <a:t>10/3/18</a:t>
            </a:r>
          </a:p>
        </p:txBody>
      </p:sp>
    </p:spTree>
    <p:extLst>
      <p:ext uri="{BB962C8B-B14F-4D97-AF65-F5344CB8AC3E}">
        <p14:creationId xmlns:p14="http://schemas.microsoft.com/office/powerpoint/2010/main" val="125336027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74625"/>
            <a:ext cx="10515600" cy="917575"/>
          </a:xfrm>
        </p:spPr>
        <p:txBody>
          <a:bodyPr/>
          <a:lstStyle/>
          <a:p>
            <a:pPr algn="ctr"/>
            <a:r>
              <a:rPr lang="en-US" dirty="0" smtClean="0">
                <a:latin typeface="Arial Black" panose="020B0A04020102020204" pitchFamily="34" charset="0"/>
              </a:rPr>
              <a:t>S.I.F.T.ing Through the Story</a:t>
            </a:r>
            <a:endParaRPr lang="en-US" dirty="0">
              <a:latin typeface="Arial Black" panose="020B0A04020102020204" pitchFamily="34" charset="0"/>
            </a:endParaRPr>
          </a:p>
        </p:txBody>
      </p:sp>
      <p:sp>
        <p:nvSpPr>
          <p:cNvPr id="3" name="Content Placeholder 2"/>
          <p:cNvSpPr>
            <a:spLocks noGrp="1"/>
          </p:cNvSpPr>
          <p:nvPr>
            <p:ph idx="1"/>
          </p:nvPr>
        </p:nvSpPr>
        <p:spPr>
          <a:xfrm>
            <a:off x="838200" y="1092200"/>
            <a:ext cx="10515600" cy="5486400"/>
          </a:xfrm>
        </p:spPr>
        <p:txBody>
          <a:bodyPr>
            <a:normAutofit fontScale="85000" lnSpcReduction="10000"/>
          </a:bodyPr>
          <a:lstStyle/>
          <a:p>
            <a:r>
              <a:rPr lang="en-US" dirty="0" smtClean="0">
                <a:latin typeface="Arial Black" panose="020B0A04020102020204" pitchFamily="34" charset="0"/>
              </a:rPr>
              <a:t>Today, in your groups, you will be working together to complete the S.I.F.T. chart.</a:t>
            </a:r>
          </a:p>
          <a:p>
            <a:r>
              <a:rPr lang="en-US" dirty="0" smtClean="0">
                <a:latin typeface="Arial Black" panose="020B0A04020102020204" pitchFamily="34" charset="0"/>
              </a:rPr>
              <a:t>You are looking specifically for the things I asked you to pay attention to during the reading.</a:t>
            </a:r>
          </a:p>
          <a:p>
            <a:r>
              <a:rPr lang="en-US" dirty="0" smtClean="0">
                <a:latin typeface="Arial Black" panose="020B0A04020102020204" pitchFamily="34" charset="0"/>
              </a:rPr>
              <a:t>S – Symbols</a:t>
            </a:r>
          </a:p>
          <a:p>
            <a:pPr lvl="1"/>
            <a:r>
              <a:rPr lang="en-US" dirty="0">
                <a:latin typeface="Arial Black" panose="020B0A04020102020204" pitchFamily="34" charset="0"/>
              </a:rPr>
              <a:t>At least 3 symbols from the story and their </a:t>
            </a:r>
            <a:r>
              <a:rPr lang="en-US" dirty="0" smtClean="0">
                <a:latin typeface="Arial Black" panose="020B0A04020102020204" pitchFamily="34" charset="0"/>
              </a:rPr>
              <a:t>meaning</a:t>
            </a:r>
          </a:p>
          <a:p>
            <a:pPr lvl="1"/>
            <a:r>
              <a:rPr lang="en-US" dirty="0">
                <a:latin typeface="Arial Black" panose="020B0A04020102020204" pitchFamily="34" charset="0"/>
              </a:rPr>
              <a:t>Anything (object, animal, event, person, or place)</a:t>
            </a:r>
          </a:p>
          <a:p>
            <a:pPr marL="457200" lvl="1" indent="0">
              <a:buNone/>
            </a:pPr>
            <a:r>
              <a:rPr lang="en-US" dirty="0">
                <a:latin typeface="Arial Black" panose="020B0A04020102020204" pitchFamily="34" charset="0"/>
              </a:rPr>
              <a:t>that represents itself but also stands for something else on a figurative level</a:t>
            </a:r>
          </a:p>
          <a:p>
            <a:pPr lvl="1"/>
            <a:r>
              <a:rPr lang="en-US" dirty="0">
                <a:latin typeface="Arial Black" panose="020B0A04020102020204" pitchFamily="34" charset="0"/>
              </a:rPr>
              <a:t>EX: The churn top – represents their family heritage and hard </a:t>
            </a:r>
            <a:r>
              <a:rPr lang="en-US" dirty="0" smtClean="0">
                <a:latin typeface="Arial Black" panose="020B0A04020102020204" pitchFamily="34" charset="0"/>
              </a:rPr>
              <a:t>work</a:t>
            </a:r>
          </a:p>
          <a:p>
            <a:r>
              <a:rPr lang="en-US" dirty="0" smtClean="0">
                <a:latin typeface="Arial Black" panose="020B0A04020102020204" pitchFamily="34" charset="0"/>
              </a:rPr>
              <a:t>I – Images</a:t>
            </a:r>
          </a:p>
          <a:p>
            <a:pPr lvl="1"/>
            <a:r>
              <a:rPr lang="en-US" dirty="0">
                <a:latin typeface="Arial Black" panose="020B0A04020102020204" pitchFamily="34" charset="0"/>
              </a:rPr>
              <a:t>At least 3 images from the story and their </a:t>
            </a:r>
            <a:r>
              <a:rPr lang="en-US" dirty="0" smtClean="0">
                <a:latin typeface="Arial Black" panose="020B0A04020102020204" pitchFamily="34" charset="0"/>
              </a:rPr>
              <a:t>meaning</a:t>
            </a:r>
          </a:p>
          <a:p>
            <a:pPr lvl="1"/>
            <a:r>
              <a:rPr lang="en-US" dirty="0">
                <a:latin typeface="Arial Black" panose="020B0A04020102020204" pitchFamily="34" charset="0"/>
              </a:rPr>
              <a:t>The verbal expression of sensory experience;</a:t>
            </a:r>
          </a:p>
          <a:p>
            <a:pPr lvl="1"/>
            <a:r>
              <a:rPr lang="en-US" dirty="0">
                <a:latin typeface="Arial Black" panose="020B0A04020102020204" pitchFamily="34" charset="0"/>
              </a:rPr>
              <a:t>descriptive or figurative language used to create word</a:t>
            </a:r>
          </a:p>
          <a:p>
            <a:pPr lvl="1"/>
            <a:r>
              <a:rPr lang="en-US" dirty="0">
                <a:latin typeface="Arial Black" panose="020B0A04020102020204" pitchFamily="34" charset="0"/>
              </a:rPr>
              <a:t>pictures; imagery is created by details that appeal to one or more of the five senses</a:t>
            </a:r>
          </a:p>
          <a:p>
            <a:pPr lvl="1"/>
            <a:r>
              <a:rPr lang="en-US" dirty="0">
                <a:latin typeface="Arial Black" panose="020B0A04020102020204" pitchFamily="34" charset="0"/>
              </a:rPr>
              <a:t>EX: flannel nightgowns in the story represent </a:t>
            </a:r>
            <a:r>
              <a:rPr lang="en-US" dirty="0" smtClean="0">
                <a:latin typeface="Arial Black" panose="020B0A04020102020204" pitchFamily="34" charset="0"/>
              </a:rPr>
              <a:t>comfort</a:t>
            </a:r>
          </a:p>
        </p:txBody>
      </p:sp>
    </p:spTree>
    <p:extLst>
      <p:ext uri="{BB962C8B-B14F-4D97-AF65-F5344CB8AC3E}">
        <p14:creationId xmlns:p14="http://schemas.microsoft.com/office/powerpoint/2010/main" val="13895092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additive="base">
                                        <p:cTn id="3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3">
                                            <p:txEl>
                                              <p:pRg st="7" end="7"/>
                                            </p:txEl>
                                          </p:spTgt>
                                        </p:tgtEl>
                                        <p:attrNameLst>
                                          <p:attrName>style.visibility</p:attrName>
                                        </p:attrNameLst>
                                      </p:cBhvr>
                                      <p:to>
                                        <p:strVal val="visible"/>
                                      </p:to>
                                    </p:set>
                                    <p:anim calcmode="lin" valueType="num">
                                      <p:cBhvr additive="base">
                                        <p:cTn id="4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7" end="7"/>
                                            </p:txEl>
                                          </p:spTgt>
                                        </p:tgtEl>
                                        <p:attrNameLst>
                                          <p:attrName>ppt_y</p:attrName>
                                        </p:attrNameLst>
                                      </p:cBhvr>
                                      <p:tavLst>
                                        <p:tav tm="0">
                                          <p:val>
                                            <p:strVal val="1+#ppt_h/2"/>
                                          </p:val>
                                        </p:tav>
                                        <p:tav tm="100000">
                                          <p:val>
                                            <p:strVal val="#ppt_y"/>
                                          </p:val>
                                        </p:tav>
                                      </p:tavLst>
                                    </p:anim>
                                  </p:childTnLst>
                                </p:cTn>
                              </p:par>
                              <p:par>
                                <p:cTn id="43" presetID="2" presetClass="entr" presetSubtype="4" fill="hold" nodeType="withEffect">
                                  <p:stCondLst>
                                    <p:cond delay="0"/>
                                  </p:stCondLst>
                                  <p:childTnLst>
                                    <p:set>
                                      <p:cBhvr>
                                        <p:cTn id="44" dur="1" fill="hold">
                                          <p:stCondLst>
                                            <p:cond delay="0"/>
                                          </p:stCondLst>
                                        </p:cTn>
                                        <p:tgtEl>
                                          <p:spTgt spid="3">
                                            <p:txEl>
                                              <p:pRg st="8" end="8"/>
                                            </p:txEl>
                                          </p:spTgt>
                                        </p:tgtEl>
                                        <p:attrNameLst>
                                          <p:attrName>style.visibility</p:attrName>
                                        </p:attrNameLst>
                                      </p:cBhvr>
                                      <p:to>
                                        <p:strVal val="visible"/>
                                      </p:to>
                                    </p:set>
                                    <p:anim calcmode="lin" valueType="num">
                                      <p:cBhvr additive="base">
                                        <p:cTn id="4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
                                            <p:txEl>
                                              <p:pRg st="8" end="8"/>
                                            </p:txEl>
                                          </p:spTgt>
                                        </p:tgtEl>
                                        <p:attrNameLst>
                                          <p:attrName>ppt_y</p:attrName>
                                        </p:attrNameLst>
                                      </p:cBhvr>
                                      <p:tavLst>
                                        <p:tav tm="0">
                                          <p:val>
                                            <p:strVal val="1+#ppt_h/2"/>
                                          </p:val>
                                        </p:tav>
                                        <p:tav tm="100000">
                                          <p:val>
                                            <p:strVal val="#ppt_y"/>
                                          </p:val>
                                        </p:tav>
                                      </p:tavLst>
                                    </p:anim>
                                  </p:childTnLst>
                                </p:cTn>
                              </p:par>
                              <p:par>
                                <p:cTn id="47" presetID="2" presetClass="entr" presetSubtype="4" fill="hold" nodeType="withEffect">
                                  <p:stCondLst>
                                    <p:cond delay="0"/>
                                  </p:stCondLst>
                                  <p:childTnLst>
                                    <p:set>
                                      <p:cBhvr>
                                        <p:cTn id="48" dur="1" fill="hold">
                                          <p:stCondLst>
                                            <p:cond delay="0"/>
                                          </p:stCondLst>
                                        </p:cTn>
                                        <p:tgtEl>
                                          <p:spTgt spid="3">
                                            <p:txEl>
                                              <p:pRg st="9" end="9"/>
                                            </p:txEl>
                                          </p:spTgt>
                                        </p:tgtEl>
                                        <p:attrNameLst>
                                          <p:attrName>style.visibility</p:attrName>
                                        </p:attrNameLst>
                                      </p:cBhvr>
                                      <p:to>
                                        <p:strVal val="visible"/>
                                      </p:to>
                                    </p:set>
                                    <p:anim calcmode="lin" valueType="num">
                                      <p:cBhvr additive="base">
                                        <p:cTn id="49"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9" end="9"/>
                                            </p:txEl>
                                          </p:spTgt>
                                        </p:tgtEl>
                                        <p:attrNameLst>
                                          <p:attrName>ppt_y</p:attrName>
                                        </p:attrNameLst>
                                      </p:cBhvr>
                                      <p:tavLst>
                                        <p:tav tm="0">
                                          <p:val>
                                            <p:strVal val="1+#ppt_h/2"/>
                                          </p:val>
                                        </p:tav>
                                        <p:tav tm="100000">
                                          <p:val>
                                            <p:strVal val="#ppt_y"/>
                                          </p:val>
                                        </p:tav>
                                      </p:tavLst>
                                    </p:anim>
                                  </p:childTnLst>
                                </p:cTn>
                              </p:par>
                              <p:par>
                                <p:cTn id="51" presetID="2" presetClass="entr" presetSubtype="4" fill="hold" nodeType="withEffect">
                                  <p:stCondLst>
                                    <p:cond delay="0"/>
                                  </p:stCondLst>
                                  <p:childTnLst>
                                    <p:set>
                                      <p:cBhvr>
                                        <p:cTn id="52" dur="1" fill="hold">
                                          <p:stCondLst>
                                            <p:cond delay="0"/>
                                          </p:stCondLst>
                                        </p:cTn>
                                        <p:tgtEl>
                                          <p:spTgt spid="3">
                                            <p:txEl>
                                              <p:pRg st="10" end="10"/>
                                            </p:txEl>
                                          </p:spTgt>
                                        </p:tgtEl>
                                        <p:attrNameLst>
                                          <p:attrName>style.visibility</p:attrName>
                                        </p:attrNameLst>
                                      </p:cBhvr>
                                      <p:to>
                                        <p:strVal val="visible"/>
                                      </p:to>
                                    </p:set>
                                    <p:anim calcmode="lin" valueType="num">
                                      <p:cBhvr additive="base">
                                        <p:cTn id="53"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3">
                                            <p:txEl>
                                              <p:pRg st="10" end="10"/>
                                            </p:txEl>
                                          </p:spTgt>
                                        </p:tgtEl>
                                        <p:attrNameLst>
                                          <p:attrName>ppt_y</p:attrName>
                                        </p:attrNameLst>
                                      </p:cBhvr>
                                      <p:tavLst>
                                        <p:tav tm="0">
                                          <p:val>
                                            <p:strVal val="1+#ppt_h/2"/>
                                          </p:val>
                                        </p:tav>
                                        <p:tav tm="100000">
                                          <p:val>
                                            <p:strVal val="#ppt_y"/>
                                          </p:val>
                                        </p:tav>
                                      </p:tavLst>
                                    </p:anim>
                                  </p:childTnLst>
                                </p:cTn>
                              </p:par>
                              <p:par>
                                <p:cTn id="55" presetID="2" presetClass="entr" presetSubtype="4" fill="hold" nodeType="withEffect">
                                  <p:stCondLst>
                                    <p:cond delay="0"/>
                                  </p:stCondLst>
                                  <p:childTnLst>
                                    <p:set>
                                      <p:cBhvr>
                                        <p:cTn id="56" dur="1" fill="hold">
                                          <p:stCondLst>
                                            <p:cond delay="0"/>
                                          </p:stCondLst>
                                        </p:cTn>
                                        <p:tgtEl>
                                          <p:spTgt spid="3">
                                            <p:txEl>
                                              <p:pRg st="11" end="11"/>
                                            </p:txEl>
                                          </p:spTgt>
                                        </p:tgtEl>
                                        <p:attrNameLst>
                                          <p:attrName>style.visibility</p:attrName>
                                        </p:attrNameLst>
                                      </p:cBhvr>
                                      <p:to>
                                        <p:strVal val="visible"/>
                                      </p:to>
                                    </p:set>
                                    <p:anim calcmode="lin" valueType="num">
                                      <p:cBhvr additive="base">
                                        <p:cTn id="57"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3">
                                            <p:txEl>
                                              <p:pRg st="11" end="11"/>
                                            </p:txEl>
                                          </p:spTgt>
                                        </p:tgtEl>
                                        <p:attrNameLst>
                                          <p:attrName>ppt_y</p:attrName>
                                        </p:attrNameLst>
                                      </p:cBhvr>
                                      <p:tavLst>
                                        <p:tav tm="0">
                                          <p:val>
                                            <p:strVal val="1+#ppt_h/2"/>
                                          </p:val>
                                        </p:tav>
                                        <p:tav tm="100000">
                                          <p:val>
                                            <p:strVal val="#ppt_y"/>
                                          </p:val>
                                        </p:tav>
                                      </p:tavLst>
                                    </p:anim>
                                  </p:childTnLst>
                                </p:cTn>
                              </p:par>
                              <p:par>
                                <p:cTn id="59" presetID="2" presetClass="entr" presetSubtype="4" fill="hold" nodeType="withEffect">
                                  <p:stCondLst>
                                    <p:cond delay="0"/>
                                  </p:stCondLst>
                                  <p:childTnLst>
                                    <p:set>
                                      <p:cBhvr>
                                        <p:cTn id="60" dur="1" fill="hold">
                                          <p:stCondLst>
                                            <p:cond delay="0"/>
                                          </p:stCondLst>
                                        </p:cTn>
                                        <p:tgtEl>
                                          <p:spTgt spid="3">
                                            <p:txEl>
                                              <p:pRg st="12" end="12"/>
                                            </p:txEl>
                                          </p:spTgt>
                                        </p:tgtEl>
                                        <p:attrNameLst>
                                          <p:attrName>style.visibility</p:attrName>
                                        </p:attrNameLst>
                                      </p:cBhvr>
                                      <p:to>
                                        <p:strVal val="visible"/>
                                      </p:to>
                                    </p:set>
                                    <p:anim calcmode="lin" valueType="num">
                                      <p:cBhvr additive="base">
                                        <p:cTn id="61"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74625"/>
            <a:ext cx="10515600" cy="904875"/>
          </a:xfrm>
        </p:spPr>
        <p:txBody>
          <a:bodyPr/>
          <a:lstStyle/>
          <a:p>
            <a:pPr algn="ctr"/>
            <a:r>
              <a:rPr lang="en-US" dirty="0">
                <a:latin typeface="Arial Black" panose="020B0A04020102020204" pitchFamily="34" charset="0"/>
              </a:rPr>
              <a:t>S.I.F.T.ing Through the Story</a:t>
            </a:r>
          </a:p>
        </p:txBody>
      </p:sp>
      <p:sp>
        <p:nvSpPr>
          <p:cNvPr id="3" name="Content Placeholder 2"/>
          <p:cNvSpPr>
            <a:spLocks noGrp="1"/>
          </p:cNvSpPr>
          <p:nvPr>
            <p:ph idx="1"/>
          </p:nvPr>
        </p:nvSpPr>
        <p:spPr>
          <a:xfrm>
            <a:off x="838200" y="1079500"/>
            <a:ext cx="10515600" cy="5461000"/>
          </a:xfrm>
        </p:spPr>
        <p:txBody>
          <a:bodyPr>
            <a:normAutofit/>
          </a:bodyPr>
          <a:lstStyle/>
          <a:p>
            <a:r>
              <a:rPr lang="en-US" dirty="0" smtClean="0">
                <a:latin typeface="Arial Black" panose="020B0A04020102020204" pitchFamily="34" charset="0"/>
              </a:rPr>
              <a:t>FIGURES OF SPEECH</a:t>
            </a:r>
          </a:p>
          <a:p>
            <a:pPr lvl="1"/>
            <a:r>
              <a:rPr lang="en-US" dirty="0">
                <a:latin typeface="Arial Black" panose="020B0A04020102020204" pitchFamily="34" charset="0"/>
              </a:rPr>
              <a:t>At least 3 figures of speech from the story and their </a:t>
            </a:r>
            <a:r>
              <a:rPr lang="en-US" dirty="0" smtClean="0">
                <a:latin typeface="Arial Black" panose="020B0A04020102020204" pitchFamily="34" charset="0"/>
              </a:rPr>
              <a:t>meaning </a:t>
            </a:r>
          </a:p>
          <a:p>
            <a:pPr lvl="1"/>
            <a:r>
              <a:rPr lang="en-US" dirty="0" smtClean="0">
                <a:latin typeface="Arial Black" panose="020B0A04020102020204" pitchFamily="34" charset="0"/>
              </a:rPr>
              <a:t>A </a:t>
            </a:r>
            <a:r>
              <a:rPr lang="en-US" dirty="0">
                <a:latin typeface="Arial Black" panose="020B0A04020102020204" pitchFamily="34" charset="0"/>
              </a:rPr>
              <a:t>phrase with a specialized meaning not based on the literal meaning of the </a:t>
            </a:r>
            <a:r>
              <a:rPr lang="en-US" dirty="0" smtClean="0">
                <a:latin typeface="Arial Black" panose="020B0A04020102020204" pitchFamily="34" charset="0"/>
              </a:rPr>
              <a:t>words.</a:t>
            </a:r>
          </a:p>
          <a:p>
            <a:pPr lvl="1"/>
            <a:r>
              <a:rPr lang="en-US" dirty="0" smtClean="0">
                <a:latin typeface="Arial Black" panose="020B0A04020102020204" pitchFamily="34" charset="0"/>
              </a:rPr>
              <a:t>EX: “as limp as a fish” (simile)</a:t>
            </a:r>
          </a:p>
          <a:p>
            <a:r>
              <a:rPr lang="en-US" dirty="0" smtClean="0">
                <a:latin typeface="Arial Black" panose="020B0A04020102020204" pitchFamily="34" charset="0"/>
              </a:rPr>
              <a:t>TONE/THEME</a:t>
            </a:r>
          </a:p>
          <a:p>
            <a:pPr lvl="1"/>
            <a:r>
              <a:rPr lang="en-US" dirty="0">
                <a:latin typeface="Arial Black" panose="020B0A04020102020204" pitchFamily="34" charset="0"/>
              </a:rPr>
              <a:t>At least 3 quotes that illustrate tone and/or theme and how they show </a:t>
            </a:r>
            <a:r>
              <a:rPr lang="en-US" dirty="0" smtClean="0">
                <a:latin typeface="Arial Black" panose="020B0A04020102020204" pitchFamily="34" charset="0"/>
              </a:rPr>
              <a:t>that</a:t>
            </a:r>
          </a:p>
          <a:p>
            <a:pPr lvl="1"/>
            <a:r>
              <a:rPr lang="en-US" dirty="0" smtClean="0">
                <a:latin typeface="Arial Black" panose="020B0A04020102020204" pitchFamily="34" charset="0"/>
              </a:rPr>
              <a:t>Tone is the writer’s attitude toward their subject</a:t>
            </a:r>
          </a:p>
          <a:p>
            <a:pPr lvl="1"/>
            <a:r>
              <a:rPr lang="en-US" dirty="0">
                <a:latin typeface="Arial Black" panose="020B0A04020102020204" pitchFamily="34" charset="0"/>
              </a:rPr>
              <a:t>Theme is a writer’s central idea or main </a:t>
            </a:r>
            <a:r>
              <a:rPr lang="en-US" dirty="0" smtClean="0">
                <a:latin typeface="Arial Black" panose="020B0A04020102020204" pitchFamily="34" charset="0"/>
              </a:rPr>
              <a:t>message</a:t>
            </a:r>
          </a:p>
          <a:p>
            <a:pPr lvl="1"/>
            <a:endParaRPr lang="en-US" dirty="0">
              <a:latin typeface="Arial Black" panose="020B0A04020102020204" pitchFamily="34" charset="0"/>
            </a:endParaRPr>
          </a:p>
          <a:p>
            <a:pPr lvl="1"/>
            <a:endParaRPr lang="en-US" dirty="0">
              <a:latin typeface="Arial Black" panose="020B0A04020102020204" pitchFamily="34" charset="0"/>
            </a:endParaRPr>
          </a:p>
          <a:p>
            <a:pPr lvl="1"/>
            <a:endParaRPr lang="en-US" dirty="0">
              <a:latin typeface="Arial Black" panose="020B0A04020102020204" pitchFamily="34" charset="0"/>
            </a:endParaRPr>
          </a:p>
        </p:txBody>
      </p:sp>
    </p:spTree>
    <p:extLst>
      <p:ext uri="{BB962C8B-B14F-4D97-AF65-F5344CB8AC3E}">
        <p14:creationId xmlns:p14="http://schemas.microsoft.com/office/powerpoint/2010/main" val="28436138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 calcmode="lin" valueType="num">
                                      <p:cBhvr additive="base">
                                        <p:cTn id="3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74625"/>
            <a:ext cx="10515600" cy="904875"/>
          </a:xfrm>
        </p:spPr>
        <p:txBody>
          <a:bodyPr/>
          <a:lstStyle/>
          <a:p>
            <a:pPr algn="ctr"/>
            <a:r>
              <a:rPr lang="en-US" dirty="0">
                <a:latin typeface="Arial Black" panose="020B0A04020102020204" pitchFamily="34" charset="0"/>
              </a:rPr>
              <a:t>S.I.F.T.ing Through the Story</a:t>
            </a:r>
          </a:p>
        </p:txBody>
      </p:sp>
      <p:sp>
        <p:nvSpPr>
          <p:cNvPr id="3" name="Content Placeholder 2"/>
          <p:cNvSpPr>
            <a:spLocks noGrp="1"/>
          </p:cNvSpPr>
          <p:nvPr>
            <p:ph idx="1"/>
          </p:nvPr>
        </p:nvSpPr>
        <p:spPr>
          <a:xfrm>
            <a:off x="838200" y="1079500"/>
            <a:ext cx="10515600" cy="5461000"/>
          </a:xfrm>
        </p:spPr>
        <p:txBody>
          <a:bodyPr>
            <a:normAutofit lnSpcReduction="10000"/>
          </a:bodyPr>
          <a:lstStyle/>
          <a:p>
            <a:r>
              <a:rPr lang="en-US" dirty="0" smtClean="0">
                <a:latin typeface="Arial Black" panose="020B0A04020102020204" pitchFamily="34" charset="0"/>
              </a:rPr>
              <a:t>Once you have finished the work in your groups, you will be moving to the Google document I left you in Classroom.</a:t>
            </a:r>
          </a:p>
          <a:p>
            <a:r>
              <a:rPr lang="en-US" dirty="0" smtClean="0">
                <a:latin typeface="Arial Black" panose="020B0A04020102020204" pitchFamily="34" charset="0"/>
              </a:rPr>
              <a:t>Just like what we have done with the Cannon Comparison Charts, you will:</a:t>
            </a:r>
          </a:p>
          <a:p>
            <a:pPr lvl="1"/>
            <a:r>
              <a:rPr lang="en-US" dirty="0" smtClean="0">
                <a:latin typeface="Arial Black" panose="020B0A04020102020204" pitchFamily="34" charset="0"/>
              </a:rPr>
              <a:t>Type the things your group was able to find in the story into your personal chart</a:t>
            </a:r>
          </a:p>
          <a:p>
            <a:pPr lvl="1"/>
            <a:r>
              <a:rPr lang="en-US" dirty="0" smtClean="0">
                <a:latin typeface="Arial Black" panose="020B0A04020102020204" pitchFamily="34" charset="0"/>
              </a:rPr>
              <a:t>Use that chart </a:t>
            </a:r>
            <a:r>
              <a:rPr lang="en-US" dirty="0">
                <a:latin typeface="Arial Black" panose="020B0A04020102020204" pitchFamily="34" charset="0"/>
              </a:rPr>
              <a:t>to write a COMPLETE PARAGRAPH discussing the story “Everyday Use” by Alice Walker and the figurative language she uses to illustrate her point. Include, in your paragraph, discussion of all of the elements in your chart (S.I.F.T.).</a:t>
            </a:r>
          </a:p>
          <a:p>
            <a:pPr lvl="1"/>
            <a:r>
              <a:rPr lang="en-US" dirty="0">
                <a:latin typeface="Arial Black" panose="020B0A04020102020204" pitchFamily="34" charset="0"/>
              </a:rPr>
              <a:t>BE SURE TO CITE ANY TIME YOU USE A QUOTE OR REFER TO SPECIFIC ELEMENTS FOUND IN THE STORY. </a:t>
            </a:r>
          </a:p>
          <a:p>
            <a:pPr lvl="2"/>
            <a:r>
              <a:rPr lang="en-US" dirty="0">
                <a:latin typeface="Arial Black" panose="020B0A04020102020204" pitchFamily="34" charset="0"/>
              </a:rPr>
              <a:t>Example: (Walker para __)</a:t>
            </a:r>
          </a:p>
          <a:p>
            <a:pPr lvl="1"/>
            <a:endParaRPr lang="en-US" dirty="0">
              <a:latin typeface="Arial Black" panose="020B0A04020102020204" pitchFamily="34" charset="0"/>
            </a:endParaRPr>
          </a:p>
          <a:p>
            <a:pPr lvl="1"/>
            <a:endParaRPr lang="en-US" dirty="0">
              <a:latin typeface="Arial Black" panose="020B0A04020102020204" pitchFamily="34" charset="0"/>
            </a:endParaRPr>
          </a:p>
          <a:p>
            <a:pPr lvl="1"/>
            <a:endParaRPr lang="en-US" dirty="0">
              <a:latin typeface="Arial Black" panose="020B0A04020102020204" pitchFamily="34" charset="0"/>
            </a:endParaRPr>
          </a:p>
        </p:txBody>
      </p:sp>
    </p:spTree>
    <p:extLst>
      <p:ext uri="{BB962C8B-B14F-4D97-AF65-F5344CB8AC3E}">
        <p14:creationId xmlns:p14="http://schemas.microsoft.com/office/powerpoint/2010/main" val="31538256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additive="base">
                                        <p:cTn id="3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61925"/>
            <a:ext cx="10515600" cy="841375"/>
          </a:xfrm>
        </p:spPr>
        <p:txBody>
          <a:bodyPr/>
          <a:lstStyle/>
          <a:p>
            <a:pPr algn="ctr"/>
            <a:r>
              <a:rPr lang="en-US" dirty="0" smtClean="0">
                <a:latin typeface="Arial Black" panose="020B0A04020102020204" pitchFamily="34" charset="0"/>
              </a:rPr>
              <a:t>HOMEWORK</a:t>
            </a:r>
            <a:endParaRPr lang="en-US" dirty="0">
              <a:latin typeface="Arial Black" panose="020B0A04020102020204" pitchFamily="34" charset="0"/>
            </a:endParaRPr>
          </a:p>
        </p:txBody>
      </p:sp>
      <p:sp>
        <p:nvSpPr>
          <p:cNvPr id="3" name="Content Placeholder 2"/>
          <p:cNvSpPr>
            <a:spLocks noGrp="1"/>
          </p:cNvSpPr>
          <p:nvPr>
            <p:ph idx="1"/>
          </p:nvPr>
        </p:nvSpPr>
        <p:spPr/>
        <p:txBody>
          <a:bodyPr>
            <a:normAutofit/>
          </a:bodyPr>
          <a:lstStyle/>
          <a:p>
            <a:pPr marL="0" indent="0" algn="ctr">
              <a:buNone/>
            </a:pPr>
            <a:r>
              <a:rPr lang="en-US" sz="4000" dirty="0" smtClean="0">
                <a:latin typeface="Arial Black" panose="020B0A04020102020204" pitchFamily="34" charset="0"/>
              </a:rPr>
              <a:t>S.I.F.T. Charts and</a:t>
            </a:r>
          </a:p>
          <a:p>
            <a:pPr marL="0" indent="0" algn="ctr">
              <a:buNone/>
            </a:pPr>
            <a:r>
              <a:rPr lang="en-US" sz="4000" dirty="0" smtClean="0">
                <a:latin typeface="Arial Black" panose="020B0A04020102020204" pitchFamily="34" charset="0"/>
              </a:rPr>
              <a:t>paragraphs</a:t>
            </a:r>
          </a:p>
          <a:p>
            <a:pPr marL="0" indent="0" algn="ctr">
              <a:buNone/>
            </a:pPr>
            <a:endParaRPr lang="en-US" sz="4000" dirty="0">
              <a:latin typeface="Arial Black" panose="020B0A04020102020204" pitchFamily="34" charset="0"/>
            </a:endParaRPr>
          </a:p>
          <a:p>
            <a:pPr marL="0" indent="0" algn="ctr">
              <a:buNone/>
            </a:pPr>
            <a:endParaRPr lang="en-US" sz="4000" dirty="0" smtClean="0">
              <a:latin typeface="Arial Black" panose="020B0A04020102020204" pitchFamily="34" charset="0"/>
            </a:endParaRPr>
          </a:p>
          <a:p>
            <a:pPr marL="0" indent="0" algn="ctr">
              <a:buNone/>
            </a:pPr>
            <a:r>
              <a:rPr lang="en-US" sz="4000" dirty="0" smtClean="0">
                <a:latin typeface="Arial Black" panose="020B0A04020102020204" pitchFamily="34" charset="0"/>
              </a:rPr>
              <a:t>DUE TOMORROW BY 7:00 a.m.</a:t>
            </a:r>
            <a:endParaRPr lang="en-US" sz="4000" dirty="0">
              <a:latin typeface="Arial Black" panose="020B0A04020102020204" pitchFamily="34" charset="0"/>
            </a:endParaRPr>
          </a:p>
        </p:txBody>
      </p:sp>
    </p:spTree>
    <p:extLst>
      <p:ext uri="{BB962C8B-B14F-4D97-AF65-F5344CB8AC3E}">
        <p14:creationId xmlns:p14="http://schemas.microsoft.com/office/powerpoint/2010/main" val="96482062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Arial Black" panose="020B0A04020102020204" pitchFamily="34" charset="0"/>
              </a:rPr>
              <a:t>Exit Ticket</a:t>
            </a:r>
            <a:endParaRPr lang="en-US" dirty="0">
              <a:latin typeface="Arial Black" panose="020B0A04020102020204" pitchFamily="34" charset="0"/>
            </a:endParaRPr>
          </a:p>
        </p:txBody>
      </p:sp>
      <p:sp>
        <p:nvSpPr>
          <p:cNvPr id="3" name="Content Placeholder 2"/>
          <p:cNvSpPr>
            <a:spLocks noGrp="1"/>
          </p:cNvSpPr>
          <p:nvPr>
            <p:ph idx="1"/>
          </p:nvPr>
        </p:nvSpPr>
        <p:spPr/>
        <p:txBody>
          <a:bodyPr>
            <a:normAutofit/>
          </a:bodyPr>
          <a:lstStyle/>
          <a:p>
            <a:pPr marL="0" indent="0" algn="ctr">
              <a:buNone/>
            </a:pPr>
            <a:r>
              <a:rPr lang="en-US" sz="4800" dirty="0" smtClean="0">
                <a:latin typeface="Arial Black" panose="020B0A04020102020204" pitchFamily="34" charset="0"/>
              </a:rPr>
              <a:t>In your opinion, what is the value of using figurative language in your writing?</a:t>
            </a:r>
          </a:p>
          <a:p>
            <a:pPr marL="0" indent="0" algn="ctr">
              <a:buNone/>
            </a:pPr>
            <a:r>
              <a:rPr lang="en-US" sz="4800" dirty="0" smtClean="0">
                <a:latin typeface="Arial Black" panose="020B0A04020102020204" pitchFamily="34" charset="0"/>
              </a:rPr>
              <a:t>What do the use of symbolism, imagery, and figures of speech add to your writing?</a:t>
            </a:r>
          </a:p>
        </p:txBody>
      </p:sp>
      <p:sp>
        <p:nvSpPr>
          <p:cNvPr id="4" name="TextBox 3"/>
          <p:cNvSpPr txBox="1"/>
          <p:nvPr/>
        </p:nvSpPr>
        <p:spPr>
          <a:xfrm>
            <a:off x="10170466" y="827851"/>
            <a:ext cx="1183337" cy="400110"/>
          </a:xfrm>
          <a:prstGeom prst="rect">
            <a:avLst/>
          </a:prstGeom>
          <a:noFill/>
        </p:spPr>
        <p:txBody>
          <a:bodyPr wrap="none" rtlCol="0">
            <a:spAutoFit/>
          </a:bodyPr>
          <a:lstStyle/>
          <a:p>
            <a:pPr algn="ctr"/>
            <a:r>
              <a:rPr lang="en-US" sz="2000" dirty="0">
                <a:solidFill>
                  <a:prstClr val="black"/>
                </a:solidFill>
                <a:latin typeface="Arial Black" panose="020B0A04020102020204" pitchFamily="34" charset="0"/>
              </a:rPr>
              <a:t>10/3/18</a:t>
            </a:r>
          </a:p>
        </p:txBody>
      </p:sp>
    </p:spTree>
    <p:extLst>
      <p:ext uri="{BB962C8B-B14F-4D97-AF65-F5344CB8AC3E}">
        <p14:creationId xmlns:p14="http://schemas.microsoft.com/office/powerpoint/2010/main" val="117218288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111125"/>
            <a:ext cx="10515600" cy="904875"/>
          </a:xfrm>
        </p:spPr>
        <p:txBody>
          <a:bodyPr/>
          <a:lstStyle/>
          <a:p>
            <a:pPr algn="ctr"/>
            <a:r>
              <a:rPr lang="en-US" dirty="0" smtClean="0">
                <a:latin typeface="Arial Black" panose="020B0A04020102020204" pitchFamily="34" charset="0"/>
              </a:rPr>
              <a:t>Start-Up - Discussion</a:t>
            </a:r>
            <a:endParaRPr lang="en-US" dirty="0">
              <a:latin typeface="Arial Black" panose="020B0A04020102020204" pitchFamily="34" charset="0"/>
            </a:endParaRPr>
          </a:p>
        </p:txBody>
      </p:sp>
      <p:sp>
        <p:nvSpPr>
          <p:cNvPr id="5" name="Content Placeholder 4"/>
          <p:cNvSpPr>
            <a:spLocks noGrp="1"/>
          </p:cNvSpPr>
          <p:nvPr>
            <p:ph idx="1"/>
          </p:nvPr>
        </p:nvSpPr>
        <p:spPr>
          <a:xfrm>
            <a:off x="838200" y="1016000"/>
            <a:ext cx="10515600" cy="5549900"/>
          </a:xfrm>
        </p:spPr>
        <p:txBody>
          <a:bodyPr>
            <a:normAutofit fontScale="92500"/>
          </a:bodyPr>
          <a:lstStyle/>
          <a:p>
            <a:pPr marL="0" indent="0" algn="ctr">
              <a:buNone/>
            </a:pPr>
            <a:r>
              <a:rPr lang="en-US" dirty="0" smtClean="0">
                <a:latin typeface="Arial Black" panose="020B0A04020102020204" pitchFamily="34" charset="0"/>
              </a:rPr>
              <a:t>In your triads, discuss the following:</a:t>
            </a:r>
          </a:p>
          <a:p>
            <a:pPr marL="0" indent="0" algn="ctr">
              <a:buNone/>
            </a:pPr>
            <a:endParaRPr lang="en-US" dirty="0" smtClean="0">
              <a:latin typeface="Arial Black" panose="020B0A04020102020204" pitchFamily="34" charset="0"/>
            </a:endParaRPr>
          </a:p>
          <a:p>
            <a:pPr marL="0" indent="0" algn="ctr">
              <a:buNone/>
            </a:pPr>
            <a:r>
              <a:rPr lang="en-US" sz="3200" dirty="0">
                <a:latin typeface="Arial Black" panose="020B0A04020102020204" pitchFamily="34" charset="0"/>
              </a:rPr>
              <a:t>Have you ever found yourself in a completely new environment? Though you may have viewed pictures or a brochure depicting the location, suddenly you are taking it all in—in person! </a:t>
            </a:r>
            <a:endParaRPr lang="en-US" sz="3200" dirty="0" smtClean="0">
              <a:latin typeface="Arial Black" panose="020B0A04020102020204" pitchFamily="34" charset="0"/>
            </a:endParaRPr>
          </a:p>
          <a:p>
            <a:pPr marL="0" indent="0" algn="ctr">
              <a:buNone/>
            </a:pPr>
            <a:r>
              <a:rPr lang="en-US" sz="3200" dirty="0" smtClean="0">
                <a:latin typeface="Arial Black" panose="020B0A04020102020204" pitchFamily="34" charset="0"/>
              </a:rPr>
              <a:t>What </a:t>
            </a:r>
            <a:r>
              <a:rPr lang="en-US" sz="3200" dirty="0">
                <a:latin typeface="Arial Black" panose="020B0A04020102020204" pitchFamily="34" charset="0"/>
              </a:rPr>
              <a:t>was that experience like? Were you comfortable or uncomfortable? Overwhelmed or pleasantly surprised? Disappointed or overjoyed? </a:t>
            </a:r>
            <a:endParaRPr lang="en-US" sz="3200" dirty="0" smtClean="0">
              <a:latin typeface="Arial Black" panose="020B0A04020102020204" pitchFamily="34" charset="0"/>
            </a:endParaRPr>
          </a:p>
          <a:p>
            <a:pPr marL="0" indent="0" algn="ctr">
              <a:buNone/>
            </a:pPr>
            <a:r>
              <a:rPr lang="en-US" sz="3200" dirty="0" smtClean="0">
                <a:latin typeface="Arial Black" panose="020B0A04020102020204" pitchFamily="34" charset="0"/>
              </a:rPr>
              <a:t>Explain </a:t>
            </a:r>
            <a:r>
              <a:rPr lang="en-US" sz="3200" dirty="0">
                <a:latin typeface="Arial Black" panose="020B0A04020102020204" pitchFamily="34" charset="0"/>
              </a:rPr>
              <a:t>your experience in a group discussion.</a:t>
            </a:r>
            <a:endParaRPr lang="en-US" sz="3200" dirty="0" smtClean="0">
              <a:latin typeface="Arial Black" panose="020B0A04020102020204" pitchFamily="34" charset="0"/>
            </a:endParaRPr>
          </a:p>
          <a:p>
            <a:pPr marL="0" indent="0" algn="ctr">
              <a:buNone/>
            </a:pPr>
            <a:r>
              <a:rPr lang="en-US" dirty="0" smtClean="0">
                <a:latin typeface="Arial Black" panose="020B0A04020102020204" pitchFamily="34" charset="0"/>
              </a:rPr>
              <a:t>Be prepared to share!</a:t>
            </a:r>
            <a:endParaRPr lang="en-US" dirty="0">
              <a:latin typeface="Arial Black" panose="020B0A04020102020204" pitchFamily="34" charset="0"/>
            </a:endParaRPr>
          </a:p>
        </p:txBody>
      </p:sp>
      <p:sp>
        <p:nvSpPr>
          <p:cNvPr id="6" name="TextBox 5"/>
          <p:cNvSpPr txBox="1"/>
          <p:nvPr/>
        </p:nvSpPr>
        <p:spPr>
          <a:xfrm>
            <a:off x="10220960" y="378896"/>
            <a:ext cx="1183337" cy="400110"/>
          </a:xfrm>
          <a:prstGeom prst="rect">
            <a:avLst/>
          </a:prstGeom>
          <a:noFill/>
        </p:spPr>
        <p:txBody>
          <a:bodyPr wrap="none" rtlCol="0">
            <a:spAutoFit/>
          </a:bodyPr>
          <a:lstStyle/>
          <a:p>
            <a:pPr algn="ctr"/>
            <a:r>
              <a:rPr lang="en-US" sz="2000" dirty="0" smtClean="0">
                <a:solidFill>
                  <a:prstClr val="black"/>
                </a:solidFill>
                <a:latin typeface="Arial Black" panose="020B0A04020102020204" pitchFamily="34" charset="0"/>
              </a:rPr>
              <a:t>10/4/18</a:t>
            </a:r>
            <a:endParaRPr lang="en-US" sz="2000" dirty="0">
              <a:solidFill>
                <a:prstClr val="black"/>
              </a:solidFill>
              <a:latin typeface="Arial Black" panose="020B0A04020102020204" pitchFamily="34" charset="0"/>
            </a:endParaRPr>
          </a:p>
        </p:txBody>
      </p:sp>
    </p:spTree>
    <p:extLst>
      <p:ext uri="{BB962C8B-B14F-4D97-AF65-F5344CB8AC3E}">
        <p14:creationId xmlns:p14="http://schemas.microsoft.com/office/powerpoint/2010/main" val="35512202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 calcmode="lin" valueType="num">
                                      <p:cBhvr additive="base">
                                        <p:cTn id="7"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
                                            <p:txEl>
                                              <p:pRg st="3" end="3"/>
                                            </p:txEl>
                                          </p:spTgt>
                                        </p:tgtEl>
                                        <p:attrNameLst>
                                          <p:attrName>style.visibility</p:attrName>
                                        </p:attrNameLst>
                                      </p:cBhvr>
                                      <p:to>
                                        <p:strVal val="visible"/>
                                      </p:to>
                                    </p:set>
                                    <p:anim calcmode="lin" valueType="num">
                                      <p:cBhvr additive="base">
                                        <p:cTn id="11"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anim calcmode="lin" valueType="num">
                                      <p:cBhvr additive="base">
                                        <p:cTn id="15"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5">
                                            <p:txEl>
                                              <p:pRg st="4" end="4"/>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5">
                                            <p:txEl>
                                              <p:pRg st="5" end="5"/>
                                            </p:txEl>
                                          </p:spTgt>
                                        </p:tgtEl>
                                        <p:attrNameLst>
                                          <p:attrName>style.visibility</p:attrName>
                                        </p:attrNameLst>
                                      </p:cBhvr>
                                      <p:to>
                                        <p:strVal val="visible"/>
                                      </p:to>
                                    </p:set>
                                    <p:anim calcmode="lin" valueType="num">
                                      <p:cBhvr additive="base">
                                        <p:cTn id="19"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111125"/>
            <a:ext cx="10515600" cy="904875"/>
          </a:xfrm>
        </p:spPr>
        <p:txBody>
          <a:bodyPr/>
          <a:lstStyle/>
          <a:p>
            <a:pPr algn="ctr"/>
            <a:r>
              <a:rPr lang="en-US" dirty="0" smtClean="0">
                <a:latin typeface="Arial Black" panose="020B0A04020102020204" pitchFamily="34" charset="0"/>
              </a:rPr>
              <a:t>Start-Up - Writing</a:t>
            </a:r>
            <a:endParaRPr lang="en-US" dirty="0">
              <a:latin typeface="Arial Black" panose="020B0A04020102020204" pitchFamily="34" charset="0"/>
            </a:endParaRPr>
          </a:p>
        </p:txBody>
      </p:sp>
      <p:sp>
        <p:nvSpPr>
          <p:cNvPr id="5" name="Content Placeholder 4"/>
          <p:cNvSpPr>
            <a:spLocks noGrp="1"/>
          </p:cNvSpPr>
          <p:nvPr>
            <p:ph idx="1"/>
          </p:nvPr>
        </p:nvSpPr>
        <p:spPr>
          <a:xfrm>
            <a:off x="838200" y="1016000"/>
            <a:ext cx="10515600" cy="5549900"/>
          </a:xfrm>
        </p:spPr>
        <p:txBody>
          <a:bodyPr>
            <a:normAutofit fontScale="92500"/>
          </a:bodyPr>
          <a:lstStyle/>
          <a:p>
            <a:pPr marL="0" indent="0" algn="ctr">
              <a:buNone/>
            </a:pPr>
            <a:r>
              <a:rPr lang="en-US" dirty="0" smtClean="0">
                <a:latin typeface="Arial Black" panose="020B0A04020102020204" pitchFamily="34" charset="0"/>
              </a:rPr>
              <a:t>Now write about the following:</a:t>
            </a:r>
          </a:p>
          <a:p>
            <a:pPr marL="0" indent="0" algn="ctr">
              <a:buNone/>
            </a:pPr>
            <a:endParaRPr lang="en-US" dirty="0">
              <a:latin typeface="Arial Black" panose="020B0A04020102020204" pitchFamily="34" charset="0"/>
            </a:endParaRPr>
          </a:p>
          <a:p>
            <a:pPr marL="0" indent="0" algn="ctr">
              <a:buNone/>
            </a:pPr>
            <a:r>
              <a:rPr lang="en-US" sz="4000" dirty="0">
                <a:latin typeface="Arial Black" panose="020B0A04020102020204" pitchFamily="34" charset="0"/>
              </a:rPr>
              <a:t>What reasons do you think people might have for eliminating or abandoning pieces of the inherited cultural identity?</a:t>
            </a:r>
          </a:p>
          <a:p>
            <a:pPr marL="0" indent="0" algn="ctr">
              <a:buNone/>
            </a:pPr>
            <a:r>
              <a:rPr lang="en-US" sz="4000" dirty="0">
                <a:latin typeface="Arial Black" panose="020B0A04020102020204" pitchFamily="34" charset="0"/>
              </a:rPr>
              <a:t>Are there any elements of your inherited cultural identity that you wish you could eliminate from your life?</a:t>
            </a:r>
          </a:p>
          <a:p>
            <a:pPr marL="0" indent="0" algn="ctr">
              <a:buNone/>
            </a:pPr>
            <a:r>
              <a:rPr lang="en-US" sz="4000" dirty="0">
                <a:latin typeface="Arial Black" panose="020B0A04020102020204" pitchFamily="34" charset="0"/>
              </a:rPr>
              <a:t>If so, what and why? If not, why not?</a:t>
            </a:r>
          </a:p>
          <a:p>
            <a:pPr marL="0" indent="0" algn="ctr">
              <a:buNone/>
            </a:pPr>
            <a:endParaRPr lang="en-US" sz="4000" dirty="0">
              <a:latin typeface="Arial Black" panose="020B0A04020102020204" pitchFamily="34" charset="0"/>
            </a:endParaRPr>
          </a:p>
        </p:txBody>
      </p:sp>
      <p:sp>
        <p:nvSpPr>
          <p:cNvPr id="6" name="TextBox 5"/>
          <p:cNvSpPr txBox="1"/>
          <p:nvPr/>
        </p:nvSpPr>
        <p:spPr>
          <a:xfrm>
            <a:off x="10220960" y="378896"/>
            <a:ext cx="1183337" cy="400110"/>
          </a:xfrm>
          <a:prstGeom prst="rect">
            <a:avLst/>
          </a:prstGeom>
          <a:noFill/>
        </p:spPr>
        <p:txBody>
          <a:bodyPr wrap="none" rtlCol="0">
            <a:spAutoFit/>
          </a:bodyPr>
          <a:lstStyle/>
          <a:p>
            <a:pPr algn="ctr"/>
            <a:r>
              <a:rPr lang="en-US" sz="2000" dirty="0">
                <a:solidFill>
                  <a:prstClr val="black"/>
                </a:solidFill>
                <a:latin typeface="Arial Black" panose="020B0A04020102020204" pitchFamily="34" charset="0"/>
              </a:rPr>
              <a:t>10/1/18</a:t>
            </a:r>
          </a:p>
        </p:txBody>
      </p:sp>
    </p:spTree>
    <p:extLst>
      <p:ext uri="{BB962C8B-B14F-4D97-AF65-F5344CB8AC3E}">
        <p14:creationId xmlns:p14="http://schemas.microsoft.com/office/powerpoint/2010/main" val="270382164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111125"/>
            <a:ext cx="10515600" cy="904875"/>
          </a:xfrm>
        </p:spPr>
        <p:txBody>
          <a:bodyPr/>
          <a:lstStyle/>
          <a:p>
            <a:pPr algn="ctr"/>
            <a:r>
              <a:rPr lang="en-US" dirty="0" smtClean="0">
                <a:latin typeface="Arial Black" panose="020B0A04020102020204" pitchFamily="34" charset="0"/>
              </a:rPr>
              <a:t>Start-Up - Writing</a:t>
            </a:r>
            <a:endParaRPr lang="en-US" dirty="0">
              <a:latin typeface="Arial Black" panose="020B0A04020102020204" pitchFamily="34" charset="0"/>
            </a:endParaRPr>
          </a:p>
        </p:txBody>
      </p:sp>
      <p:sp>
        <p:nvSpPr>
          <p:cNvPr id="5" name="Content Placeholder 4"/>
          <p:cNvSpPr>
            <a:spLocks noGrp="1"/>
          </p:cNvSpPr>
          <p:nvPr>
            <p:ph idx="1"/>
          </p:nvPr>
        </p:nvSpPr>
        <p:spPr>
          <a:xfrm>
            <a:off x="838200" y="1016000"/>
            <a:ext cx="10515600" cy="5549900"/>
          </a:xfrm>
        </p:spPr>
        <p:txBody>
          <a:bodyPr>
            <a:normAutofit fontScale="92500" lnSpcReduction="20000"/>
          </a:bodyPr>
          <a:lstStyle/>
          <a:p>
            <a:pPr marL="0" indent="0" algn="ctr">
              <a:buNone/>
            </a:pPr>
            <a:r>
              <a:rPr lang="en-US" dirty="0" smtClean="0">
                <a:latin typeface="Arial Black" panose="020B0A04020102020204" pitchFamily="34" charset="0"/>
              </a:rPr>
              <a:t>Now write about the following:</a:t>
            </a:r>
          </a:p>
          <a:p>
            <a:pPr marL="0" indent="0" algn="ctr">
              <a:buNone/>
            </a:pPr>
            <a:endParaRPr lang="en-US" dirty="0">
              <a:latin typeface="Arial Black" panose="020B0A04020102020204" pitchFamily="34" charset="0"/>
            </a:endParaRPr>
          </a:p>
          <a:p>
            <a:pPr marL="0" indent="0" algn="ctr">
              <a:buNone/>
            </a:pPr>
            <a:r>
              <a:rPr lang="en-US" sz="4000" dirty="0">
                <a:latin typeface="Arial Black" panose="020B0A04020102020204" pitchFamily="34" charset="0"/>
              </a:rPr>
              <a:t>Have you ever found yourself in a completely new environment? Though you may have viewed pictures or a brochure depicting the location, suddenly you are taking it all in—in person! </a:t>
            </a:r>
            <a:endParaRPr lang="en-US" sz="4000" dirty="0" smtClean="0">
              <a:latin typeface="Arial Black" panose="020B0A04020102020204" pitchFamily="34" charset="0"/>
            </a:endParaRPr>
          </a:p>
          <a:p>
            <a:pPr marL="0" indent="0" algn="ctr">
              <a:buNone/>
            </a:pPr>
            <a:r>
              <a:rPr lang="en-US" sz="4000" dirty="0" smtClean="0">
                <a:latin typeface="Arial Black" panose="020B0A04020102020204" pitchFamily="34" charset="0"/>
              </a:rPr>
              <a:t>What </a:t>
            </a:r>
            <a:r>
              <a:rPr lang="en-US" sz="4000" dirty="0">
                <a:latin typeface="Arial Black" panose="020B0A04020102020204" pitchFamily="34" charset="0"/>
              </a:rPr>
              <a:t>was that experience like? Were you comfortable or uncomfortable? Overwhelmed or pleasantly surprised? Disappointed or overjoyed? </a:t>
            </a:r>
          </a:p>
        </p:txBody>
      </p:sp>
      <p:sp>
        <p:nvSpPr>
          <p:cNvPr id="6" name="TextBox 5"/>
          <p:cNvSpPr txBox="1"/>
          <p:nvPr/>
        </p:nvSpPr>
        <p:spPr>
          <a:xfrm>
            <a:off x="10220960" y="378896"/>
            <a:ext cx="1183337" cy="400110"/>
          </a:xfrm>
          <a:prstGeom prst="rect">
            <a:avLst/>
          </a:prstGeom>
          <a:noFill/>
        </p:spPr>
        <p:txBody>
          <a:bodyPr wrap="none" rtlCol="0">
            <a:spAutoFit/>
          </a:bodyPr>
          <a:lstStyle/>
          <a:p>
            <a:pPr algn="ctr"/>
            <a:r>
              <a:rPr lang="en-US" sz="2000" dirty="0" smtClean="0">
                <a:solidFill>
                  <a:prstClr val="black"/>
                </a:solidFill>
                <a:latin typeface="Arial Black" panose="020B0A04020102020204" pitchFamily="34" charset="0"/>
              </a:rPr>
              <a:t>10/4/18</a:t>
            </a:r>
            <a:endParaRPr lang="en-US" sz="2000" dirty="0">
              <a:solidFill>
                <a:prstClr val="black"/>
              </a:solidFill>
              <a:latin typeface="Arial Black" panose="020B0A04020102020204" pitchFamily="34" charset="0"/>
            </a:endParaRPr>
          </a:p>
        </p:txBody>
      </p:sp>
    </p:spTree>
    <p:extLst>
      <p:ext uri="{BB962C8B-B14F-4D97-AF65-F5344CB8AC3E}">
        <p14:creationId xmlns:p14="http://schemas.microsoft.com/office/powerpoint/2010/main" val="370434880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61925"/>
            <a:ext cx="10515600" cy="841375"/>
          </a:xfrm>
        </p:spPr>
        <p:txBody>
          <a:bodyPr/>
          <a:lstStyle/>
          <a:p>
            <a:pPr algn="ctr"/>
            <a:r>
              <a:rPr lang="en-US" dirty="0" smtClean="0">
                <a:latin typeface="Arial Black" panose="020B0A04020102020204" pitchFamily="34" charset="0"/>
              </a:rPr>
              <a:t>HOMEWORK</a:t>
            </a:r>
            <a:endParaRPr lang="en-US" dirty="0">
              <a:latin typeface="Arial Black" panose="020B0A04020102020204" pitchFamily="34" charset="0"/>
            </a:endParaRPr>
          </a:p>
        </p:txBody>
      </p:sp>
      <p:sp>
        <p:nvSpPr>
          <p:cNvPr id="3" name="Content Placeholder 2"/>
          <p:cNvSpPr>
            <a:spLocks noGrp="1"/>
          </p:cNvSpPr>
          <p:nvPr>
            <p:ph idx="1"/>
          </p:nvPr>
        </p:nvSpPr>
        <p:spPr/>
        <p:txBody>
          <a:bodyPr>
            <a:normAutofit lnSpcReduction="10000"/>
          </a:bodyPr>
          <a:lstStyle/>
          <a:p>
            <a:pPr marL="0" indent="0" algn="ctr">
              <a:buNone/>
            </a:pPr>
            <a:r>
              <a:rPr lang="en-US" sz="4000" dirty="0" smtClean="0">
                <a:latin typeface="Arial Black" panose="020B0A04020102020204" pitchFamily="34" charset="0"/>
              </a:rPr>
              <a:t>Questions</a:t>
            </a:r>
          </a:p>
          <a:p>
            <a:pPr marL="0" indent="0" algn="ctr">
              <a:buNone/>
            </a:pPr>
            <a:r>
              <a:rPr lang="en-US" sz="4000" dirty="0" smtClean="0">
                <a:latin typeface="Arial Black" panose="020B0A04020102020204" pitchFamily="34" charset="0"/>
              </a:rPr>
              <a:t>1-4</a:t>
            </a:r>
          </a:p>
          <a:p>
            <a:pPr marL="0" indent="0" algn="ctr">
              <a:buNone/>
            </a:pPr>
            <a:r>
              <a:rPr lang="en-US" sz="4000" dirty="0" smtClean="0">
                <a:latin typeface="Arial Black" panose="020B0A04020102020204" pitchFamily="34" charset="0"/>
              </a:rPr>
              <a:t>for </a:t>
            </a:r>
          </a:p>
          <a:p>
            <a:pPr marL="0" indent="0" algn="ctr">
              <a:buNone/>
            </a:pPr>
            <a:r>
              <a:rPr lang="en-US" sz="4000" dirty="0" smtClean="0">
                <a:latin typeface="Arial Black" panose="020B0A04020102020204" pitchFamily="34" charset="0"/>
              </a:rPr>
              <a:t>“When Worlds Collide”</a:t>
            </a:r>
          </a:p>
          <a:p>
            <a:pPr marL="0" indent="0" algn="ctr">
              <a:buNone/>
            </a:pPr>
            <a:endParaRPr lang="en-US" sz="4000" dirty="0">
              <a:latin typeface="Arial Black" panose="020B0A04020102020204" pitchFamily="34" charset="0"/>
            </a:endParaRPr>
          </a:p>
          <a:p>
            <a:pPr marL="0" indent="0" algn="ctr">
              <a:buNone/>
            </a:pPr>
            <a:endParaRPr lang="en-US" sz="4000" dirty="0" smtClean="0">
              <a:latin typeface="Arial Black" panose="020B0A04020102020204" pitchFamily="34" charset="0"/>
            </a:endParaRPr>
          </a:p>
          <a:p>
            <a:pPr marL="0" indent="0" algn="ctr">
              <a:buNone/>
            </a:pPr>
            <a:r>
              <a:rPr lang="en-US" sz="4000" dirty="0" smtClean="0">
                <a:latin typeface="Arial Black" panose="020B0A04020102020204" pitchFamily="34" charset="0"/>
              </a:rPr>
              <a:t>DUE TOMORROW BY 7:00 a.m.</a:t>
            </a:r>
            <a:endParaRPr lang="en-US" sz="4000" dirty="0">
              <a:latin typeface="Arial Black" panose="020B0A04020102020204" pitchFamily="34" charset="0"/>
            </a:endParaRPr>
          </a:p>
        </p:txBody>
      </p:sp>
    </p:spTree>
    <p:extLst>
      <p:ext uri="{BB962C8B-B14F-4D97-AF65-F5344CB8AC3E}">
        <p14:creationId xmlns:p14="http://schemas.microsoft.com/office/powerpoint/2010/main" val="35923236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Arial Black" panose="020B0A04020102020204" pitchFamily="34" charset="0"/>
              </a:rPr>
              <a:t>Exit Ticket</a:t>
            </a:r>
            <a:endParaRPr lang="en-US" dirty="0">
              <a:latin typeface="Arial Black" panose="020B0A04020102020204" pitchFamily="34" charset="0"/>
            </a:endParaRPr>
          </a:p>
        </p:txBody>
      </p:sp>
      <p:sp>
        <p:nvSpPr>
          <p:cNvPr id="3" name="Content Placeholder 2"/>
          <p:cNvSpPr>
            <a:spLocks noGrp="1"/>
          </p:cNvSpPr>
          <p:nvPr>
            <p:ph idx="1"/>
          </p:nvPr>
        </p:nvSpPr>
        <p:spPr/>
        <p:txBody>
          <a:bodyPr>
            <a:normAutofit fontScale="77500" lnSpcReduction="20000"/>
          </a:bodyPr>
          <a:lstStyle/>
          <a:p>
            <a:pPr marL="0" indent="0" algn="ctr">
              <a:buNone/>
            </a:pPr>
            <a:r>
              <a:rPr lang="en-US" sz="4800" dirty="0" smtClean="0">
                <a:latin typeface="Arial Black" panose="020B0A04020102020204" pitchFamily="34" charset="0"/>
              </a:rPr>
              <a:t>Do you think that the backgrounds of the people described in “Where World’s Collide” has an effect on the way they see their surroundings?</a:t>
            </a:r>
          </a:p>
          <a:p>
            <a:pPr marL="0" indent="0" algn="ctr">
              <a:buNone/>
            </a:pPr>
            <a:r>
              <a:rPr lang="en-US" sz="4800" dirty="0" smtClean="0">
                <a:latin typeface="Arial Black" panose="020B0A04020102020204" pitchFamily="34" charset="0"/>
              </a:rPr>
              <a:t>If so, how does a person’s background/cultural identity change their </a:t>
            </a:r>
            <a:r>
              <a:rPr lang="en-US" sz="4800" dirty="0" err="1" smtClean="0">
                <a:latin typeface="Arial Black" panose="020B0A04020102020204" pitchFamily="34" charset="0"/>
              </a:rPr>
              <a:t>perceptionsof</a:t>
            </a:r>
            <a:r>
              <a:rPr lang="en-US" sz="4800" dirty="0" smtClean="0">
                <a:latin typeface="Arial Black" panose="020B0A04020102020204" pitchFamily="34" charset="0"/>
              </a:rPr>
              <a:t> the world around them?</a:t>
            </a:r>
          </a:p>
          <a:p>
            <a:pPr marL="0" indent="0" algn="ctr">
              <a:buNone/>
            </a:pPr>
            <a:r>
              <a:rPr lang="en-US" sz="4800" dirty="0" smtClean="0">
                <a:latin typeface="Arial Black" panose="020B0A04020102020204" pitchFamily="34" charset="0"/>
              </a:rPr>
              <a:t>If not, why not?</a:t>
            </a:r>
          </a:p>
        </p:txBody>
      </p:sp>
      <p:sp>
        <p:nvSpPr>
          <p:cNvPr id="4" name="TextBox 3"/>
          <p:cNvSpPr txBox="1"/>
          <p:nvPr/>
        </p:nvSpPr>
        <p:spPr>
          <a:xfrm>
            <a:off x="10170466" y="827851"/>
            <a:ext cx="1183337" cy="400110"/>
          </a:xfrm>
          <a:prstGeom prst="rect">
            <a:avLst/>
          </a:prstGeom>
          <a:noFill/>
        </p:spPr>
        <p:txBody>
          <a:bodyPr wrap="none" rtlCol="0">
            <a:spAutoFit/>
          </a:bodyPr>
          <a:lstStyle/>
          <a:p>
            <a:pPr algn="ctr"/>
            <a:r>
              <a:rPr lang="en-US" sz="2000" dirty="0" smtClean="0">
                <a:solidFill>
                  <a:prstClr val="black"/>
                </a:solidFill>
                <a:latin typeface="Arial Black" panose="020B0A04020102020204" pitchFamily="34" charset="0"/>
              </a:rPr>
              <a:t>10/4/18</a:t>
            </a:r>
            <a:endParaRPr lang="en-US" sz="2000" dirty="0">
              <a:solidFill>
                <a:prstClr val="black"/>
              </a:solidFill>
              <a:latin typeface="Arial Black" panose="020B0A04020102020204" pitchFamily="34" charset="0"/>
            </a:endParaRPr>
          </a:p>
        </p:txBody>
      </p:sp>
    </p:spTree>
    <p:extLst>
      <p:ext uri="{BB962C8B-B14F-4D97-AF65-F5344CB8AC3E}">
        <p14:creationId xmlns:p14="http://schemas.microsoft.com/office/powerpoint/2010/main" val="24135975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838200" y="1016000"/>
            <a:ext cx="10515600" cy="5549900"/>
          </a:xfrm>
        </p:spPr>
        <p:txBody>
          <a:bodyPr>
            <a:normAutofit/>
          </a:bodyPr>
          <a:lstStyle/>
          <a:p>
            <a:pPr marL="0" indent="0" algn="ctr">
              <a:buNone/>
            </a:pPr>
            <a:r>
              <a:rPr lang="en-US" sz="8800" dirty="0" smtClean="0">
                <a:latin typeface="Arial Black" panose="020B0A04020102020204" pitchFamily="34" charset="0"/>
              </a:rPr>
              <a:t>NO </a:t>
            </a:r>
          </a:p>
          <a:p>
            <a:pPr marL="0" indent="0" algn="ctr">
              <a:buNone/>
            </a:pPr>
            <a:r>
              <a:rPr lang="en-US" sz="8800" dirty="0" smtClean="0">
                <a:latin typeface="Arial Black" panose="020B0A04020102020204" pitchFamily="34" charset="0"/>
              </a:rPr>
              <a:t>START-UP</a:t>
            </a:r>
          </a:p>
          <a:p>
            <a:pPr marL="0" indent="0" algn="ctr">
              <a:buNone/>
            </a:pPr>
            <a:r>
              <a:rPr lang="en-US" sz="8800" dirty="0" smtClean="0">
                <a:latin typeface="Arial Black" panose="020B0A04020102020204" pitchFamily="34" charset="0"/>
              </a:rPr>
              <a:t>TODAY!</a:t>
            </a:r>
            <a:endParaRPr lang="en-US" sz="8800" dirty="0">
              <a:latin typeface="Arial Black" panose="020B0A04020102020204" pitchFamily="34" charset="0"/>
            </a:endParaRPr>
          </a:p>
        </p:txBody>
      </p:sp>
      <p:sp>
        <p:nvSpPr>
          <p:cNvPr id="6" name="TextBox 5"/>
          <p:cNvSpPr txBox="1"/>
          <p:nvPr/>
        </p:nvSpPr>
        <p:spPr>
          <a:xfrm>
            <a:off x="10220960" y="378896"/>
            <a:ext cx="1183337" cy="400110"/>
          </a:xfrm>
          <a:prstGeom prst="rect">
            <a:avLst/>
          </a:prstGeom>
          <a:noFill/>
        </p:spPr>
        <p:txBody>
          <a:bodyPr wrap="none" rtlCol="0">
            <a:spAutoFit/>
          </a:bodyPr>
          <a:lstStyle/>
          <a:p>
            <a:pPr algn="ctr"/>
            <a:r>
              <a:rPr lang="en-US" sz="2000" dirty="0" smtClean="0">
                <a:solidFill>
                  <a:prstClr val="black"/>
                </a:solidFill>
                <a:latin typeface="Arial Black" panose="020B0A04020102020204" pitchFamily="34" charset="0"/>
              </a:rPr>
              <a:t>10/5/18</a:t>
            </a:r>
            <a:endParaRPr lang="en-US" sz="2000" dirty="0">
              <a:solidFill>
                <a:prstClr val="black"/>
              </a:solidFill>
              <a:latin typeface="Arial Black" panose="020B0A04020102020204" pitchFamily="34" charset="0"/>
            </a:endParaRPr>
          </a:p>
        </p:txBody>
      </p:sp>
    </p:spTree>
    <p:extLst>
      <p:ext uri="{BB962C8B-B14F-4D97-AF65-F5344CB8AC3E}">
        <p14:creationId xmlns:p14="http://schemas.microsoft.com/office/powerpoint/2010/main" val="51898033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7325"/>
            <a:ext cx="10515600" cy="1325563"/>
          </a:xfrm>
        </p:spPr>
        <p:txBody>
          <a:bodyPr/>
          <a:lstStyle/>
          <a:p>
            <a:pPr algn="ctr"/>
            <a:r>
              <a:rPr lang="en-US" dirty="0" smtClean="0">
                <a:latin typeface="Arial Black" panose="020B0A04020102020204" pitchFamily="34" charset="0"/>
              </a:rPr>
              <a:t>Argumentative Writing</a:t>
            </a:r>
            <a:endParaRPr lang="en-US" dirty="0">
              <a:latin typeface="Arial Black" panose="020B0A04020102020204" pitchFamily="34" charset="0"/>
            </a:endParaRPr>
          </a:p>
        </p:txBody>
      </p:sp>
      <p:sp>
        <p:nvSpPr>
          <p:cNvPr id="3" name="Content Placeholder 2"/>
          <p:cNvSpPr>
            <a:spLocks noGrp="1"/>
          </p:cNvSpPr>
          <p:nvPr>
            <p:ph idx="1"/>
          </p:nvPr>
        </p:nvSpPr>
        <p:spPr>
          <a:xfrm>
            <a:off x="838200" y="1219200"/>
            <a:ext cx="10515600" cy="5422900"/>
          </a:xfrm>
        </p:spPr>
        <p:txBody>
          <a:bodyPr>
            <a:normAutofit/>
          </a:bodyPr>
          <a:lstStyle/>
          <a:p>
            <a:r>
              <a:rPr lang="en-US" dirty="0" smtClean="0">
                <a:latin typeface="Arial Black" panose="020B0A04020102020204" pitchFamily="34" charset="0"/>
              </a:rPr>
              <a:t>The goal of argumentative writing is to make a claim and then convince the reader that your claim is correct.</a:t>
            </a:r>
          </a:p>
          <a:p>
            <a:r>
              <a:rPr lang="en-US" dirty="0" smtClean="0">
                <a:latin typeface="Arial Black" panose="020B0A04020102020204" pitchFamily="34" charset="0"/>
              </a:rPr>
              <a:t>Argumentative writing focuses </a:t>
            </a:r>
            <a:r>
              <a:rPr lang="en-US" dirty="0">
                <a:latin typeface="Arial Black" panose="020B0A04020102020204" pitchFamily="34" charset="0"/>
              </a:rPr>
              <a:t>on logic supported by verifiable examples and </a:t>
            </a:r>
            <a:r>
              <a:rPr lang="en-US" dirty="0" smtClean="0">
                <a:latin typeface="Arial Black" panose="020B0A04020102020204" pitchFamily="34" charset="0"/>
              </a:rPr>
              <a:t>facts. </a:t>
            </a:r>
          </a:p>
          <a:p>
            <a:r>
              <a:rPr lang="en-US" dirty="0" smtClean="0">
                <a:latin typeface="Arial Black" panose="020B0A04020102020204" pitchFamily="34" charset="0"/>
              </a:rPr>
              <a:t>Evidence-based </a:t>
            </a:r>
            <a:r>
              <a:rPr lang="en-US" dirty="0">
                <a:latin typeface="Arial Black" panose="020B0A04020102020204" pitchFamily="34" charset="0"/>
              </a:rPr>
              <a:t>argument builds the case for its claim out of available evidence. </a:t>
            </a:r>
            <a:endParaRPr lang="en-US" dirty="0" smtClean="0">
              <a:latin typeface="Arial Black" panose="020B0A04020102020204" pitchFamily="34" charset="0"/>
            </a:endParaRPr>
          </a:p>
          <a:p>
            <a:r>
              <a:rPr lang="en-US" dirty="0" smtClean="0">
                <a:latin typeface="Arial Black" panose="020B0A04020102020204" pitchFamily="34" charset="0"/>
              </a:rPr>
              <a:t>Solid </a:t>
            </a:r>
            <a:r>
              <a:rPr lang="en-US" dirty="0">
                <a:latin typeface="Arial Black" panose="020B0A04020102020204" pitchFamily="34" charset="0"/>
              </a:rPr>
              <a:t>understanding of the material at hand, therefore, is necessary in order to argue effectively.</a:t>
            </a:r>
          </a:p>
          <a:p>
            <a:endParaRPr lang="en-US" dirty="0"/>
          </a:p>
        </p:txBody>
      </p:sp>
    </p:spTree>
    <p:extLst>
      <p:ext uri="{BB962C8B-B14F-4D97-AF65-F5344CB8AC3E}">
        <p14:creationId xmlns:p14="http://schemas.microsoft.com/office/powerpoint/2010/main" val="22268497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7325"/>
            <a:ext cx="10515600" cy="1325563"/>
          </a:xfrm>
        </p:spPr>
        <p:txBody>
          <a:bodyPr/>
          <a:lstStyle/>
          <a:p>
            <a:pPr algn="ctr"/>
            <a:r>
              <a:rPr lang="en-US" dirty="0" smtClean="0">
                <a:latin typeface="Arial Black" panose="020B0A04020102020204" pitchFamily="34" charset="0"/>
              </a:rPr>
              <a:t>Argumentative Writing</a:t>
            </a:r>
            <a:endParaRPr lang="en-US" dirty="0">
              <a:latin typeface="Arial Black" panose="020B0A04020102020204" pitchFamily="34" charset="0"/>
            </a:endParaRPr>
          </a:p>
        </p:txBody>
      </p:sp>
      <p:sp>
        <p:nvSpPr>
          <p:cNvPr id="3" name="Content Placeholder 2"/>
          <p:cNvSpPr>
            <a:spLocks noGrp="1"/>
          </p:cNvSpPr>
          <p:nvPr>
            <p:ph idx="1"/>
          </p:nvPr>
        </p:nvSpPr>
        <p:spPr>
          <a:xfrm>
            <a:off x="838200" y="1219200"/>
            <a:ext cx="10515600" cy="5422900"/>
          </a:xfrm>
        </p:spPr>
        <p:txBody>
          <a:bodyPr>
            <a:normAutofit/>
          </a:bodyPr>
          <a:lstStyle/>
          <a:p>
            <a:r>
              <a:rPr lang="en-US" dirty="0">
                <a:latin typeface="Arial Black" panose="020B0A04020102020204" pitchFamily="34" charset="0"/>
              </a:rPr>
              <a:t>Components of the Argument </a:t>
            </a:r>
            <a:r>
              <a:rPr lang="en-US" dirty="0" smtClean="0">
                <a:latin typeface="Arial Black" panose="020B0A04020102020204" pitchFamily="34" charset="0"/>
              </a:rPr>
              <a:t>Essay</a:t>
            </a:r>
          </a:p>
          <a:p>
            <a:pPr lvl="1"/>
            <a:r>
              <a:rPr lang="en-US" dirty="0">
                <a:latin typeface="Arial Black" panose="020B0A04020102020204" pitchFamily="34" charset="0"/>
              </a:rPr>
              <a:t>The claim (that typically answers the question: “What do I think?”)</a:t>
            </a:r>
          </a:p>
          <a:p>
            <a:pPr lvl="1"/>
            <a:r>
              <a:rPr lang="en-US" dirty="0">
                <a:latin typeface="Arial Black" panose="020B0A04020102020204" pitchFamily="34" charset="0"/>
              </a:rPr>
              <a:t>The reasons (that typically answer the question: “Why do I think this?”)</a:t>
            </a:r>
          </a:p>
          <a:p>
            <a:pPr lvl="1"/>
            <a:r>
              <a:rPr lang="en-US" dirty="0">
                <a:latin typeface="Arial Black" panose="020B0A04020102020204" pitchFamily="34" charset="0"/>
              </a:rPr>
              <a:t>The evidence (that typically answers the question: “How do I know this is the case?”).</a:t>
            </a:r>
          </a:p>
          <a:p>
            <a:pPr lvl="1"/>
            <a:r>
              <a:rPr lang="en-US" dirty="0">
                <a:latin typeface="Arial Black" panose="020B0A04020102020204" pitchFamily="34" charset="0"/>
              </a:rPr>
              <a:t>The </a:t>
            </a:r>
            <a:r>
              <a:rPr lang="en-US" dirty="0" smtClean="0">
                <a:latin typeface="Arial Black" panose="020B0A04020102020204" pitchFamily="34" charset="0"/>
              </a:rPr>
              <a:t>justification, </a:t>
            </a:r>
            <a:r>
              <a:rPr lang="en-US" dirty="0">
                <a:latin typeface="Arial Black" panose="020B0A04020102020204" pitchFamily="34" charset="0"/>
              </a:rPr>
              <a:t>which </a:t>
            </a:r>
            <a:r>
              <a:rPr lang="en-US" dirty="0" smtClean="0">
                <a:latin typeface="Arial Black" panose="020B0A04020102020204" pitchFamily="34" charset="0"/>
              </a:rPr>
              <a:t>answers </a:t>
            </a:r>
            <a:r>
              <a:rPr lang="en-US" dirty="0">
                <a:latin typeface="Arial Black" panose="020B0A04020102020204" pitchFamily="34" charset="0"/>
              </a:rPr>
              <a:t>the question “Why is the evidence presented relevant to the </a:t>
            </a:r>
            <a:r>
              <a:rPr lang="en-US" dirty="0" smtClean="0">
                <a:latin typeface="Arial Black" panose="020B0A04020102020204" pitchFamily="34" charset="0"/>
              </a:rPr>
              <a:t>claim?”</a:t>
            </a:r>
            <a:endParaRPr lang="en-US" dirty="0">
              <a:latin typeface="Arial Black" panose="020B0A04020102020204" pitchFamily="34" charset="0"/>
            </a:endParaRPr>
          </a:p>
          <a:p>
            <a:pPr lvl="1"/>
            <a:r>
              <a:rPr lang="en-US" dirty="0">
                <a:latin typeface="Arial Black" panose="020B0A04020102020204" pitchFamily="34" charset="0"/>
              </a:rPr>
              <a:t>The distinction between persuasion and argument is that persuasive structure might be thought of as “What do I want you to think?” and argument as “What reasons and opinions can I share to sway your opinion?”</a:t>
            </a:r>
          </a:p>
          <a:p>
            <a:pPr lvl="1"/>
            <a:endParaRPr lang="en-US" dirty="0"/>
          </a:p>
        </p:txBody>
      </p:sp>
    </p:spTree>
    <p:extLst>
      <p:ext uri="{BB962C8B-B14F-4D97-AF65-F5344CB8AC3E}">
        <p14:creationId xmlns:p14="http://schemas.microsoft.com/office/powerpoint/2010/main" val="33243082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7325"/>
            <a:ext cx="10515600" cy="1325563"/>
          </a:xfrm>
        </p:spPr>
        <p:txBody>
          <a:bodyPr/>
          <a:lstStyle/>
          <a:p>
            <a:pPr algn="ctr"/>
            <a:r>
              <a:rPr lang="en-US" dirty="0" smtClean="0">
                <a:latin typeface="Arial Black" panose="020B0A04020102020204" pitchFamily="34" charset="0"/>
              </a:rPr>
              <a:t>Argumentative Writing</a:t>
            </a:r>
            <a:endParaRPr lang="en-US" dirty="0">
              <a:latin typeface="Arial Black" panose="020B0A04020102020204" pitchFamily="34" charset="0"/>
            </a:endParaRPr>
          </a:p>
        </p:txBody>
      </p:sp>
      <p:sp>
        <p:nvSpPr>
          <p:cNvPr id="3" name="Content Placeholder 2"/>
          <p:cNvSpPr>
            <a:spLocks noGrp="1"/>
          </p:cNvSpPr>
          <p:nvPr>
            <p:ph idx="1"/>
          </p:nvPr>
        </p:nvSpPr>
        <p:spPr>
          <a:xfrm>
            <a:off x="838200" y="1219200"/>
            <a:ext cx="10515600" cy="5422900"/>
          </a:xfrm>
        </p:spPr>
        <p:txBody>
          <a:bodyPr>
            <a:normAutofit/>
          </a:bodyPr>
          <a:lstStyle/>
          <a:p>
            <a:r>
              <a:rPr lang="en-US" dirty="0">
                <a:latin typeface="Arial Black" panose="020B0A04020102020204" pitchFamily="34" charset="0"/>
              </a:rPr>
              <a:t>Before </a:t>
            </a:r>
            <a:r>
              <a:rPr lang="en-US" dirty="0" smtClean="0">
                <a:latin typeface="Arial Black" panose="020B0A04020102020204" pitchFamily="34" charset="0"/>
              </a:rPr>
              <a:t>Writing</a:t>
            </a:r>
          </a:p>
          <a:p>
            <a:pPr lvl="1"/>
            <a:r>
              <a:rPr lang="en-US" dirty="0">
                <a:latin typeface="Arial Black" panose="020B0A04020102020204" pitchFamily="34" charset="0"/>
              </a:rPr>
              <a:t>You must form an opinion and state it clearly. Do not be wishy-washy.</a:t>
            </a:r>
          </a:p>
          <a:p>
            <a:pPr lvl="1"/>
            <a:r>
              <a:rPr lang="en-US" dirty="0">
                <a:latin typeface="Arial Black" panose="020B0A04020102020204" pitchFamily="34" charset="0"/>
              </a:rPr>
              <a:t>Be sure you have approached your evidence fairly, without bias.  </a:t>
            </a:r>
            <a:endParaRPr lang="en-US" dirty="0" smtClean="0">
              <a:latin typeface="Arial Black" panose="020B0A04020102020204" pitchFamily="34" charset="0"/>
            </a:endParaRPr>
          </a:p>
          <a:p>
            <a:pPr lvl="2"/>
            <a:r>
              <a:rPr lang="en-US" dirty="0" smtClean="0">
                <a:latin typeface="Arial Black" panose="020B0A04020102020204" pitchFamily="34" charset="0"/>
              </a:rPr>
              <a:t>This </a:t>
            </a:r>
            <a:r>
              <a:rPr lang="en-US" dirty="0">
                <a:latin typeface="Arial Black" panose="020B0A04020102020204" pitchFamily="34" charset="0"/>
              </a:rPr>
              <a:t>means, before you start writing, you should either have gathered evidence to back up your opinion OR know of where you can gather evidence to support your argument.</a:t>
            </a:r>
          </a:p>
          <a:p>
            <a:pPr lvl="1"/>
            <a:r>
              <a:rPr lang="en-US" dirty="0">
                <a:latin typeface="Arial Black" panose="020B0A04020102020204" pitchFamily="34" charset="0"/>
              </a:rPr>
              <a:t>Consider both sides of </a:t>
            </a:r>
            <a:r>
              <a:rPr lang="en-US" dirty="0" smtClean="0">
                <a:latin typeface="Arial Black" panose="020B0A04020102020204" pitchFamily="34" charset="0"/>
              </a:rPr>
              <a:t>the issue </a:t>
            </a:r>
            <a:r>
              <a:rPr lang="en-US" dirty="0">
                <a:latin typeface="Arial Black" panose="020B0A04020102020204" pitchFamily="34" charset="0"/>
              </a:rPr>
              <a:t>or both sides of the prompt before deciding where your opinion lies.</a:t>
            </a:r>
          </a:p>
          <a:p>
            <a:pPr lvl="1"/>
            <a:r>
              <a:rPr lang="en-US" dirty="0">
                <a:latin typeface="Arial Black" panose="020B0A04020102020204" pitchFamily="34" charset="0"/>
              </a:rPr>
              <a:t>Once you've established the topic question, a clear position, and objectivity, you're ready to write a thesis statement.</a:t>
            </a:r>
          </a:p>
          <a:p>
            <a:pPr lvl="1"/>
            <a:endParaRPr lang="en-US" dirty="0"/>
          </a:p>
        </p:txBody>
      </p:sp>
    </p:spTree>
    <p:extLst>
      <p:ext uri="{BB962C8B-B14F-4D97-AF65-F5344CB8AC3E}">
        <p14:creationId xmlns:p14="http://schemas.microsoft.com/office/powerpoint/2010/main" val="26871241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90575"/>
          </a:xfrm>
        </p:spPr>
        <p:txBody>
          <a:bodyPr/>
          <a:lstStyle/>
          <a:p>
            <a:pPr algn="ctr"/>
            <a:r>
              <a:rPr lang="en-US" dirty="0" smtClean="0">
                <a:latin typeface="Arial Black" panose="020B0A04020102020204" pitchFamily="34" charset="0"/>
              </a:rPr>
              <a:t>Using TEPAC</a:t>
            </a:r>
            <a:endParaRPr lang="en-US" dirty="0">
              <a:latin typeface="Arial Black" panose="020B0A04020102020204" pitchFamily="34" charset="0"/>
            </a:endParaRPr>
          </a:p>
        </p:txBody>
      </p:sp>
      <p:sp>
        <p:nvSpPr>
          <p:cNvPr id="3" name="Content Placeholder 2"/>
          <p:cNvSpPr>
            <a:spLocks noGrp="1"/>
          </p:cNvSpPr>
          <p:nvPr>
            <p:ph idx="1"/>
          </p:nvPr>
        </p:nvSpPr>
        <p:spPr>
          <a:xfrm>
            <a:off x="838200" y="1155700"/>
            <a:ext cx="10515600" cy="5448300"/>
          </a:xfrm>
        </p:spPr>
        <p:txBody>
          <a:bodyPr/>
          <a:lstStyle/>
          <a:p>
            <a:r>
              <a:rPr lang="en-US" dirty="0" smtClean="0">
                <a:latin typeface="Arial Black" panose="020B0A04020102020204" pitchFamily="34" charset="0"/>
              </a:rPr>
              <a:t>One way to write this paragraph is to use a method known as TEPAC.</a:t>
            </a:r>
          </a:p>
          <a:p>
            <a:r>
              <a:rPr lang="en-US" sz="4000" dirty="0" smtClean="0">
                <a:latin typeface="Arial Black" panose="020B0A04020102020204" pitchFamily="34" charset="0"/>
              </a:rPr>
              <a:t>T – Thesis Statement (Topic Sentence)</a:t>
            </a:r>
          </a:p>
          <a:p>
            <a:r>
              <a:rPr lang="en-US" sz="4000" dirty="0" smtClean="0">
                <a:latin typeface="Arial Black" panose="020B0A04020102020204" pitchFamily="34" charset="0"/>
              </a:rPr>
              <a:t>E – Evidence</a:t>
            </a:r>
          </a:p>
          <a:p>
            <a:r>
              <a:rPr lang="en-US" sz="4000" dirty="0" smtClean="0">
                <a:latin typeface="Arial Black" panose="020B0A04020102020204" pitchFamily="34" charset="0"/>
              </a:rPr>
              <a:t>P – Paraphrase Evidence</a:t>
            </a:r>
          </a:p>
          <a:p>
            <a:r>
              <a:rPr lang="en-US" sz="4000" dirty="0" smtClean="0">
                <a:latin typeface="Arial Black" panose="020B0A04020102020204" pitchFamily="34" charset="0"/>
              </a:rPr>
              <a:t>A – Analyze Evidence</a:t>
            </a:r>
          </a:p>
          <a:p>
            <a:r>
              <a:rPr lang="en-US" sz="4000" dirty="0" smtClean="0">
                <a:latin typeface="Arial Black" panose="020B0A04020102020204" pitchFamily="34" charset="0"/>
              </a:rPr>
              <a:t>C – Concluding Statement</a:t>
            </a:r>
            <a:endParaRPr lang="en-US" sz="4000" dirty="0">
              <a:latin typeface="Arial Black" panose="020B0A04020102020204" pitchFamily="34" charset="0"/>
            </a:endParaRPr>
          </a:p>
        </p:txBody>
      </p:sp>
    </p:spTree>
    <p:extLst>
      <p:ext uri="{BB962C8B-B14F-4D97-AF65-F5344CB8AC3E}">
        <p14:creationId xmlns:p14="http://schemas.microsoft.com/office/powerpoint/2010/main" val="20080865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7325"/>
            <a:ext cx="10515600" cy="1325563"/>
          </a:xfrm>
        </p:spPr>
        <p:txBody>
          <a:bodyPr/>
          <a:lstStyle/>
          <a:p>
            <a:pPr algn="ctr"/>
            <a:r>
              <a:rPr lang="en-US" dirty="0" smtClean="0">
                <a:latin typeface="Arial Black" panose="020B0A04020102020204" pitchFamily="34" charset="0"/>
              </a:rPr>
              <a:t>The T in TEPAC</a:t>
            </a:r>
            <a:endParaRPr lang="en-US" dirty="0">
              <a:latin typeface="Arial Black" panose="020B0A04020102020204" pitchFamily="34" charset="0"/>
            </a:endParaRPr>
          </a:p>
        </p:txBody>
      </p:sp>
      <p:sp>
        <p:nvSpPr>
          <p:cNvPr id="3" name="Content Placeholder 2"/>
          <p:cNvSpPr>
            <a:spLocks noGrp="1"/>
          </p:cNvSpPr>
          <p:nvPr>
            <p:ph idx="1"/>
          </p:nvPr>
        </p:nvSpPr>
        <p:spPr>
          <a:xfrm>
            <a:off x="838200" y="1219200"/>
            <a:ext cx="10515600" cy="5422900"/>
          </a:xfrm>
        </p:spPr>
        <p:txBody>
          <a:bodyPr>
            <a:normAutofit/>
          </a:bodyPr>
          <a:lstStyle/>
          <a:p>
            <a:r>
              <a:rPr lang="en-US" dirty="0">
                <a:latin typeface="Arial Black" panose="020B0A04020102020204" pitchFamily="34" charset="0"/>
              </a:rPr>
              <a:t>Writing the Thesis </a:t>
            </a:r>
            <a:r>
              <a:rPr lang="en-US" dirty="0" smtClean="0">
                <a:latin typeface="Arial Black" panose="020B0A04020102020204" pitchFamily="34" charset="0"/>
              </a:rPr>
              <a:t>Statement (Topic Sentence)</a:t>
            </a:r>
          </a:p>
          <a:p>
            <a:pPr lvl="1"/>
            <a:r>
              <a:rPr lang="en-US" dirty="0">
                <a:latin typeface="Arial Black" panose="020B0A04020102020204" pitchFamily="34" charset="0"/>
              </a:rPr>
              <a:t>Presents your opinions or thoughts on a subject or an issue. You cannot write an essay without one.</a:t>
            </a:r>
          </a:p>
          <a:p>
            <a:pPr lvl="1"/>
            <a:r>
              <a:rPr lang="en-US" dirty="0">
                <a:latin typeface="Arial Black" panose="020B0A04020102020204" pitchFamily="34" charset="0"/>
              </a:rPr>
              <a:t>Must contain a subject + an opinion.</a:t>
            </a:r>
          </a:p>
          <a:p>
            <a:pPr lvl="1"/>
            <a:r>
              <a:rPr lang="en-US" dirty="0">
                <a:latin typeface="Arial Black" panose="020B0A04020102020204" pitchFamily="34" charset="0"/>
              </a:rPr>
              <a:t>Answers the topic </a:t>
            </a:r>
            <a:r>
              <a:rPr lang="en-US" dirty="0" smtClean="0">
                <a:latin typeface="Arial Black" panose="020B0A04020102020204" pitchFamily="34" charset="0"/>
              </a:rPr>
              <a:t>question.</a:t>
            </a:r>
          </a:p>
          <a:p>
            <a:pPr marL="457200" lvl="1" indent="0">
              <a:buNone/>
            </a:pPr>
            <a:endParaRPr lang="en-US" dirty="0">
              <a:latin typeface="Arial Black" panose="020B0A04020102020204" pitchFamily="34" charset="0"/>
            </a:endParaRPr>
          </a:p>
          <a:p>
            <a:r>
              <a:rPr lang="en-US" dirty="0">
                <a:latin typeface="Arial Black" panose="020B0A04020102020204" pitchFamily="34" charset="0"/>
              </a:rPr>
              <a:t>A good thesis </a:t>
            </a:r>
            <a:r>
              <a:rPr lang="en-US" dirty="0" smtClean="0">
                <a:latin typeface="Arial Black" panose="020B0A04020102020204" pitchFamily="34" charset="0"/>
              </a:rPr>
              <a:t>statement (topic sentence):</a:t>
            </a:r>
            <a:endParaRPr lang="en-US" dirty="0">
              <a:latin typeface="Arial Black" panose="020B0A04020102020204" pitchFamily="34" charset="0"/>
            </a:endParaRPr>
          </a:p>
          <a:p>
            <a:pPr lvl="1"/>
            <a:r>
              <a:rPr lang="en-US" dirty="0">
                <a:latin typeface="Arial Black" panose="020B0A04020102020204" pitchFamily="34" charset="0"/>
              </a:rPr>
              <a:t>is short and simple: it should be no longer than one sentence, regardless of essay length</a:t>
            </a:r>
          </a:p>
          <a:p>
            <a:pPr lvl="1"/>
            <a:r>
              <a:rPr lang="en-US" dirty="0">
                <a:latin typeface="Arial Black" panose="020B0A04020102020204" pitchFamily="34" charset="0"/>
              </a:rPr>
              <a:t>is limited to one main idea.</a:t>
            </a:r>
          </a:p>
          <a:p>
            <a:pPr lvl="1"/>
            <a:r>
              <a:rPr lang="en-US" dirty="0">
                <a:latin typeface="Arial Black" panose="020B0A04020102020204" pitchFamily="34" charset="0"/>
              </a:rPr>
              <a:t>is a declarative sentence with no qualifiers (might, maybe, perhaps, etc.):</a:t>
            </a:r>
          </a:p>
          <a:p>
            <a:pPr lvl="1"/>
            <a:endParaRPr lang="en-US" dirty="0"/>
          </a:p>
        </p:txBody>
      </p:sp>
    </p:spTree>
    <p:extLst>
      <p:ext uri="{BB962C8B-B14F-4D97-AF65-F5344CB8AC3E}">
        <p14:creationId xmlns:p14="http://schemas.microsoft.com/office/powerpoint/2010/main" val="19613122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 calcmode="lin" valueType="num">
                                      <p:cBhvr additive="base">
                                        <p:cTn id="4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7325"/>
            <a:ext cx="10515600" cy="1325563"/>
          </a:xfrm>
        </p:spPr>
        <p:txBody>
          <a:bodyPr/>
          <a:lstStyle/>
          <a:p>
            <a:pPr algn="ctr"/>
            <a:r>
              <a:rPr lang="en-US" dirty="0" smtClean="0">
                <a:latin typeface="Arial Black" panose="020B0A04020102020204" pitchFamily="34" charset="0"/>
              </a:rPr>
              <a:t>The E in TEPAC</a:t>
            </a:r>
            <a:endParaRPr lang="en-US" dirty="0">
              <a:latin typeface="Arial Black" panose="020B0A04020102020204" pitchFamily="34" charset="0"/>
            </a:endParaRPr>
          </a:p>
        </p:txBody>
      </p:sp>
      <p:sp>
        <p:nvSpPr>
          <p:cNvPr id="3" name="Content Placeholder 2"/>
          <p:cNvSpPr>
            <a:spLocks noGrp="1"/>
          </p:cNvSpPr>
          <p:nvPr>
            <p:ph idx="1"/>
          </p:nvPr>
        </p:nvSpPr>
        <p:spPr>
          <a:xfrm>
            <a:off x="838200" y="1219200"/>
            <a:ext cx="10515600" cy="5422900"/>
          </a:xfrm>
        </p:spPr>
        <p:txBody>
          <a:bodyPr>
            <a:normAutofit lnSpcReduction="10000"/>
          </a:bodyPr>
          <a:lstStyle/>
          <a:p>
            <a:r>
              <a:rPr lang="en-US" dirty="0" smtClean="0">
                <a:latin typeface="Arial Black" panose="020B0A04020102020204" pitchFamily="34" charset="0"/>
              </a:rPr>
              <a:t>Incorporating Evidence</a:t>
            </a:r>
          </a:p>
          <a:p>
            <a:pPr lvl="1"/>
            <a:r>
              <a:rPr lang="en-US" dirty="0" smtClean="0">
                <a:latin typeface="Arial Black" panose="020B0A04020102020204" pitchFamily="34" charset="0"/>
              </a:rPr>
              <a:t>Use </a:t>
            </a:r>
            <a:r>
              <a:rPr lang="en-US" dirty="0">
                <a:latin typeface="Arial Black" panose="020B0A04020102020204" pitchFamily="34" charset="0"/>
              </a:rPr>
              <a:t>a lead-in phrase </a:t>
            </a:r>
            <a:r>
              <a:rPr lang="en-US" dirty="0" smtClean="0">
                <a:latin typeface="Arial Black" panose="020B0A04020102020204" pitchFamily="34" charset="0"/>
              </a:rPr>
              <a:t>to </a:t>
            </a:r>
            <a:r>
              <a:rPr lang="en-US" dirty="0">
                <a:latin typeface="Arial Black" panose="020B0A04020102020204" pitchFamily="34" charset="0"/>
              </a:rPr>
              <a:t>introduce </a:t>
            </a:r>
            <a:r>
              <a:rPr lang="en-US" dirty="0" smtClean="0">
                <a:latin typeface="Arial Black" panose="020B0A04020102020204" pitchFamily="34" charset="0"/>
              </a:rPr>
              <a:t>a </a:t>
            </a:r>
            <a:r>
              <a:rPr lang="en-US" dirty="0">
                <a:latin typeface="Arial Black" panose="020B0A04020102020204" pitchFamily="34" charset="0"/>
              </a:rPr>
              <a:t>direct quotation. </a:t>
            </a:r>
            <a:endParaRPr lang="en-US" dirty="0" smtClean="0">
              <a:latin typeface="Arial Black" panose="020B0A04020102020204" pitchFamily="34" charset="0"/>
            </a:endParaRPr>
          </a:p>
          <a:p>
            <a:pPr lvl="1"/>
            <a:r>
              <a:rPr lang="en-US" dirty="0" smtClean="0">
                <a:latin typeface="Arial Black" panose="020B0A04020102020204" pitchFamily="34" charset="0"/>
              </a:rPr>
              <a:t>This </a:t>
            </a:r>
            <a:r>
              <a:rPr lang="en-US" dirty="0">
                <a:latin typeface="Arial Black" panose="020B0A04020102020204" pitchFamily="34" charset="0"/>
              </a:rPr>
              <a:t>lead-in phrase helps to integrate the quotation with the writer's ideas. </a:t>
            </a:r>
            <a:endParaRPr lang="en-US" dirty="0" smtClean="0">
              <a:latin typeface="Arial Black" panose="020B0A04020102020204" pitchFamily="34" charset="0"/>
            </a:endParaRPr>
          </a:p>
          <a:p>
            <a:pPr lvl="1"/>
            <a:r>
              <a:rPr lang="en-US" dirty="0" smtClean="0">
                <a:latin typeface="Arial Black" panose="020B0A04020102020204" pitchFamily="34" charset="0"/>
              </a:rPr>
              <a:t>Discuss </a:t>
            </a:r>
            <a:r>
              <a:rPr lang="en-US" dirty="0">
                <a:latin typeface="Arial Black" panose="020B0A04020102020204" pitchFamily="34" charset="0"/>
              </a:rPr>
              <a:t>and </a:t>
            </a:r>
            <a:r>
              <a:rPr lang="en-US" dirty="0" smtClean="0">
                <a:latin typeface="Arial Black" panose="020B0A04020102020204" pitchFamily="34" charset="0"/>
              </a:rPr>
              <a:t>comment </a:t>
            </a:r>
            <a:r>
              <a:rPr lang="en-US" dirty="0">
                <a:latin typeface="Arial Black" panose="020B0A04020102020204" pitchFamily="34" charset="0"/>
              </a:rPr>
              <a:t>upon the quotation immediately afterwards, which allows the reader to see the quotation's connection to the writer's point</a:t>
            </a:r>
            <a:r>
              <a:rPr lang="en-US" dirty="0" smtClean="0">
                <a:latin typeface="Arial Black" panose="020B0A04020102020204" pitchFamily="34" charset="0"/>
              </a:rPr>
              <a:t>.</a:t>
            </a:r>
          </a:p>
          <a:p>
            <a:r>
              <a:rPr lang="en-US" dirty="0" smtClean="0">
                <a:latin typeface="Arial Black" panose="020B0A04020102020204" pitchFamily="34" charset="0"/>
              </a:rPr>
              <a:t>Citing Evidence</a:t>
            </a:r>
          </a:p>
          <a:p>
            <a:pPr lvl="1"/>
            <a:r>
              <a:rPr lang="en-US" dirty="0">
                <a:latin typeface="Arial Black" panose="020B0A04020102020204" pitchFamily="34" charset="0"/>
              </a:rPr>
              <a:t>Quoting: According to Source X, "[direct quotation]" (citation). </a:t>
            </a:r>
          </a:p>
          <a:p>
            <a:pPr lvl="1"/>
            <a:r>
              <a:rPr lang="en-US" dirty="0">
                <a:latin typeface="Arial Black" panose="020B0A04020102020204" pitchFamily="34" charset="0"/>
              </a:rPr>
              <a:t>Paraphrasing: Although Source Z argues that [his/her point in your own words], a better way to view the issue is [your own point] (citation). </a:t>
            </a:r>
          </a:p>
          <a:p>
            <a:pPr lvl="1"/>
            <a:r>
              <a:rPr lang="en-US" dirty="0">
                <a:latin typeface="Arial Black" panose="020B0A04020102020204" pitchFamily="34" charset="0"/>
              </a:rPr>
              <a:t>Summarizing: In her book, Source P's main points are Q, R, and S (citation). </a:t>
            </a:r>
          </a:p>
          <a:p>
            <a:pPr lvl="1"/>
            <a:endParaRPr lang="en-US" dirty="0">
              <a:latin typeface="Arial Black" panose="020B0A04020102020204" pitchFamily="34" charset="0"/>
            </a:endParaRPr>
          </a:p>
          <a:p>
            <a:pPr lvl="1"/>
            <a:endParaRPr lang="en-US" dirty="0"/>
          </a:p>
        </p:txBody>
      </p:sp>
    </p:spTree>
    <p:extLst>
      <p:ext uri="{BB962C8B-B14F-4D97-AF65-F5344CB8AC3E}">
        <p14:creationId xmlns:p14="http://schemas.microsoft.com/office/powerpoint/2010/main" val="34423602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74625"/>
            <a:ext cx="10515600" cy="904875"/>
          </a:xfrm>
        </p:spPr>
        <p:txBody>
          <a:bodyPr/>
          <a:lstStyle/>
          <a:p>
            <a:pPr algn="ctr"/>
            <a:r>
              <a:rPr lang="en-US" dirty="0" smtClean="0">
                <a:latin typeface="Arial Black" panose="020B0A04020102020204" pitchFamily="34" charset="0"/>
              </a:rPr>
              <a:t>“Everyday Use”</a:t>
            </a:r>
            <a:endParaRPr lang="en-US" dirty="0">
              <a:latin typeface="Arial Black" panose="020B0A04020102020204" pitchFamily="34" charset="0"/>
            </a:endParaRPr>
          </a:p>
        </p:txBody>
      </p:sp>
      <p:sp>
        <p:nvSpPr>
          <p:cNvPr id="3" name="Content Placeholder 2"/>
          <p:cNvSpPr>
            <a:spLocks noGrp="1"/>
          </p:cNvSpPr>
          <p:nvPr>
            <p:ph idx="1"/>
          </p:nvPr>
        </p:nvSpPr>
        <p:spPr>
          <a:xfrm>
            <a:off x="838200" y="1079500"/>
            <a:ext cx="10515600" cy="5461000"/>
          </a:xfrm>
        </p:spPr>
        <p:txBody>
          <a:bodyPr/>
          <a:lstStyle/>
          <a:p>
            <a:r>
              <a:rPr lang="en-US" dirty="0" smtClean="0">
                <a:latin typeface="Arial Black" panose="020B0A04020102020204" pitchFamily="34" charset="0"/>
              </a:rPr>
              <a:t>Today and tomorrow, we will be reading a short story by Alice Walker, “Everyday Use.”</a:t>
            </a:r>
          </a:p>
          <a:p>
            <a:r>
              <a:rPr lang="en-US" dirty="0" smtClean="0">
                <a:latin typeface="Arial Black" panose="020B0A04020102020204" pitchFamily="34" charset="0"/>
              </a:rPr>
              <a:t>Although it is very directly connected to the topic of cultural identity, we will be reading it with a bit of a different focus.</a:t>
            </a:r>
          </a:p>
          <a:p>
            <a:r>
              <a:rPr lang="en-US" dirty="0" smtClean="0">
                <a:latin typeface="Arial Black" panose="020B0A04020102020204" pitchFamily="34" charset="0"/>
              </a:rPr>
              <a:t>As you read, I want to you to be looking for some specific types of figurative language.</a:t>
            </a:r>
            <a:endParaRPr lang="en-US" dirty="0">
              <a:latin typeface="Arial Black" panose="020B0A04020102020204" pitchFamily="34" charset="0"/>
            </a:endParaRPr>
          </a:p>
        </p:txBody>
      </p:sp>
    </p:spTree>
    <p:extLst>
      <p:ext uri="{BB962C8B-B14F-4D97-AF65-F5344CB8AC3E}">
        <p14:creationId xmlns:p14="http://schemas.microsoft.com/office/powerpoint/2010/main" val="17441650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7325"/>
            <a:ext cx="10515600" cy="1325563"/>
          </a:xfrm>
        </p:spPr>
        <p:txBody>
          <a:bodyPr/>
          <a:lstStyle/>
          <a:p>
            <a:pPr algn="ctr"/>
            <a:r>
              <a:rPr lang="en-US" dirty="0" smtClean="0">
                <a:latin typeface="Arial Black" panose="020B0A04020102020204" pitchFamily="34" charset="0"/>
              </a:rPr>
              <a:t>The P and A in TEPAC</a:t>
            </a:r>
            <a:endParaRPr lang="en-US" dirty="0">
              <a:latin typeface="Arial Black" panose="020B0A04020102020204" pitchFamily="34" charset="0"/>
            </a:endParaRPr>
          </a:p>
        </p:txBody>
      </p:sp>
      <p:sp>
        <p:nvSpPr>
          <p:cNvPr id="3" name="Content Placeholder 2"/>
          <p:cNvSpPr>
            <a:spLocks noGrp="1"/>
          </p:cNvSpPr>
          <p:nvPr>
            <p:ph idx="1"/>
          </p:nvPr>
        </p:nvSpPr>
        <p:spPr>
          <a:xfrm>
            <a:off x="838200" y="1219200"/>
            <a:ext cx="10515600" cy="5422900"/>
          </a:xfrm>
        </p:spPr>
        <p:txBody>
          <a:bodyPr>
            <a:normAutofit/>
          </a:bodyPr>
          <a:lstStyle/>
          <a:p>
            <a:r>
              <a:rPr lang="en-US" dirty="0" smtClean="0">
                <a:latin typeface="Arial Black" panose="020B0A04020102020204" pitchFamily="34" charset="0"/>
              </a:rPr>
              <a:t>Commenting on Evidence</a:t>
            </a:r>
          </a:p>
          <a:p>
            <a:pPr lvl="1"/>
            <a:r>
              <a:rPr lang="en-US" dirty="0">
                <a:latin typeface="Arial Black" panose="020B0A04020102020204" pitchFamily="34" charset="0"/>
              </a:rPr>
              <a:t>The standard rule is at least 2 sentences per piece of evidence. </a:t>
            </a:r>
          </a:p>
          <a:p>
            <a:pPr lvl="1"/>
            <a:endParaRPr lang="en-US" dirty="0">
              <a:latin typeface="Arial Black" panose="020B0A04020102020204" pitchFamily="34" charset="0"/>
            </a:endParaRPr>
          </a:p>
          <a:p>
            <a:pPr lvl="1"/>
            <a:r>
              <a:rPr lang="en-US" dirty="0">
                <a:latin typeface="Arial Black" panose="020B0A04020102020204" pitchFamily="34" charset="0"/>
              </a:rPr>
              <a:t>For a really good </a:t>
            </a:r>
            <a:r>
              <a:rPr lang="en-US" dirty="0" smtClean="0">
                <a:latin typeface="Arial Black" panose="020B0A04020102020204" pitchFamily="34" charset="0"/>
              </a:rPr>
              <a:t>essay - 80</a:t>
            </a:r>
            <a:r>
              <a:rPr lang="en-US" dirty="0">
                <a:latin typeface="Arial Black" panose="020B0A04020102020204" pitchFamily="34" charset="0"/>
              </a:rPr>
              <a:t>% of your essay should be your own ideas (commentary).</a:t>
            </a:r>
          </a:p>
          <a:p>
            <a:pPr lvl="1"/>
            <a:endParaRPr lang="en-US" dirty="0">
              <a:latin typeface="Arial Black" panose="020B0A04020102020204" pitchFamily="34" charset="0"/>
            </a:endParaRPr>
          </a:p>
          <a:p>
            <a:pPr lvl="1"/>
            <a:r>
              <a:rPr lang="en-US" dirty="0">
                <a:latin typeface="Arial Black" panose="020B0A04020102020204" pitchFamily="34" charset="0"/>
              </a:rPr>
              <a:t>Evidence should be brief, the explanation of the importance of the evidence should be long.</a:t>
            </a:r>
          </a:p>
          <a:p>
            <a:pPr lvl="1"/>
            <a:endParaRPr lang="en-US" dirty="0">
              <a:latin typeface="Arial Black" panose="020B0A04020102020204" pitchFamily="34" charset="0"/>
            </a:endParaRPr>
          </a:p>
          <a:p>
            <a:pPr lvl="1"/>
            <a:endParaRPr lang="en-US" dirty="0"/>
          </a:p>
        </p:txBody>
      </p:sp>
    </p:spTree>
    <p:extLst>
      <p:ext uri="{BB962C8B-B14F-4D97-AF65-F5344CB8AC3E}">
        <p14:creationId xmlns:p14="http://schemas.microsoft.com/office/powerpoint/2010/main" val="7326269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7325"/>
            <a:ext cx="10515600" cy="1325563"/>
          </a:xfrm>
        </p:spPr>
        <p:txBody>
          <a:bodyPr/>
          <a:lstStyle/>
          <a:p>
            <a:pPr algn="ctr"/>
            <a:r>
              <a:rPr lang="en-US" dirty="0" smtClean="0">
                <a:latin typeface="Arial Black" panose="020B0A04020102020204" pitchFamily="34" charset="0"/>
              </a:rPr>
              <a:t>The A in TEPAC</a:t>
            </a:r>
            <a:endParaRPr lang="en-US" dirty="0">
              <a:latin typeface="Arial Black" panose="020B0A04020102020204" pitchFamily="34" charset="0"/>
            </a:endParaRPr>
          </a:p>
        </p:txBody>
      </p:sp>
      <p:sp>
        <p:nvSpPr>
          <p:cNvPr id="3" name="Content Placeholder 2"/>
          <p:cNvSpPr>
            <a:spLocks noGrp="1"/>
          </p:cNvSpPr>
          <p:nvPr>
            <p:ph idx="1"/>
          </p:nvPr>
        </p:nvSpPr>
        <p:spPr>
          <a:xfrm>
            <a:off x="838200" y="1219200"/>
            <a:ext cx="10515600" cy="5422900"/>
          </a:xfrm>
        </p:spPr>
        <p:txBody>
          <a:bodyPr>
            <a:normAutofit fontScale="92500" lnSpcReduction="10000"/>
          </a:bodyPr>
          <a:lstStyle/>
          <a:p>
            <a:r>
              <a:rPr lang="en-US" dirty="0" smtClean="0">
                <a:latin typeface="Arial Black" panose="020B0A04020102020204" pitchFamily="34" charset="0"/>
              </a:rPr>
              <a:t>Commenting on Evidence</a:t>
            </a:r>
          </a:p>
          <a:p>
            <a:pPr lvl="1"/>
            <a:r>
              <a:rPr lang="en-US" dirty="0">
                <a:latin typeface="Arial Black" panose="020B0A04020102020204" pitchFamily="34" charset="0"/>
              </a:rPr>
              <a:t>Elaboration-More details about the evidence</a:t>
            </a:r>
          </a:p>
          <a:p>
            <a:pPr lvl="2"/>
            <a:r>
              <a:rPr lang="en-US" dirty="0">
                <a:latin typeface="Arial Black" panose="020B0A04020102020204" pitchFamily="34" charset="0"/>
              </a:rPr>
              <a:t>Example:  “The study showed that "90% of fraternity/sorority members compared to 70% of non-affiliated students were enrolled during their senior year," (Jacobs). This data means that students joining a Greek organization increase their chances of graduating and are more likely to finish college and get a degree. </a:t>
            </a:r>
          </a:p>
          <a:p>
            <a:pPr lvl="1"/>
            <a:r>
              <a:rPr lang="en-US" dirty="0">
                <a:latin typeface="Arial Black" panose="020B0A04020102020204" pitchFamily="34" charset="0"/>
              </a:rPr>
              <a:t>Evaluation-Passing judgment on the evidence</a:t>
            </a:r>
          </a:p>
          <a:p>
            <a:pPr lvl="2"/>
            <a:r>
              <a:rPr lang="en-US" dirty="0">
                <a:latin typeface="Arial Black" panose="020B0A04020102020204" pitchFamily="34" charset="0"/>
              </a:rPr>
              <a:t>Example: The study showed that "90% of fraternity/sorority members compared to 70% of non-affiliated students were enrolled during their senior year," (Jacobs). Finishing college is a challenge, so anything that can increase the odds of a student completing their degree is positive. </a:t>
            </a:r>
          </a:p>
          <a:p>
            <a:pPr lvl="1"/>
            <a:r>
              <a:rPr lang="en-US" dirty="0">
                <a:latin typeface="Arial Black" panose="020B0A04020102020204" pitchFamily="34" charset="0"/>
              </a:rPr>
              <a:t>Explanation of evidence-Explaining what is important about the evidence. </a:t>
            </a:r>
          </a:p>
          <a:p>
            <a:pPr lvl="2"/>
            <a:r>
              <a:rPr lang="en-US" dirty="0">
                <a:latin typeface="Arial Black" panose="020B0A04020102020204" pitchFamily="34" charset="0"/>
              </a:rPr>
              <a:t>Example: The study showed that "90% of fraternity/sorority members compared to 70% of non-affiliated students were enrolled during their senior year," (Jacobs). This will eventually lead to better employment opportunities for the student as well as better salary and a better chance at achieving career related goals. </a:t>
            </a:r>
          </a:p>
          <a:p>
            <a:pPr lvl="1"/>
            <a:endParaRPr lang="en-US" dirty="0">
              <a:latin typeface="Arial Black" panose="020B0A04020102020204" pitchFamily="34" charset="0"/>
            </a:endParaRPr>
          </a:p>
          <a:p>
            <a:pPr lvl="1"/>
            <a:endParaRPr lang="en-US" dirty="0"/>
          </a:p>
        </p:txBody>
      </p:sp>
    </p:spTree>
    <p:extLst>
      <p:ext uri="{BB962C8B-B14F-4D97-AF65-F5344CB8AC3E}">
        <p14:creationId xmlns:p14="http://schemas.microsoft.com/office/powerpoint/2010/main" val="6649794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additive="base">
                                        <p:cTn id="3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7325"/>
            <a:ext cx="10515600" cy="1325563"/>
          </a:xfrm>
        </p:spPr>
        <p:txBody>
          <a:bodyPr/>
          <a:lstStyle/>
          <a:p>
            <a:pPr algn="ctr"/>
            <a:r>
              <a:rPr lang="en-US" dirty="0" smtClean="0">
                <a:latin typeface="Arial Black" panose="020B0A04020102020204" pitchFamily="34" charset="0"/>
              </a:rPr>
              <a:t>The C in TEPAC</a:t>
            </a:r>
            <a:endParaRPr lang="en-US" dirty="0">
              <a:latin typeface="Arial Black" panose="020B0A04020102020204" pitchFamily="34" charset="0"/>
            </a:endParaRPr>
          </a:p>
        </p:txBody>
      </p:sp>
      <p:sp>
        <p:nvSpPr>
          <p:cNvPr id="3" name="Content Placeholder 2"/>
          <p:cNvSpPr>
            <a:spLocks noGrp="1"/>
          </p:cNvSpPr>
          <p:nvPr>
            <p:ph idx="1"/>
          </p:nvPr>
        </p:nvSpPr>
        <p:spPr>
          <a:xfrm>
            <a:off x="838200" y="1219200"/>
            <a:ext cx="10515600" cy="5422900"/>
          </a:xfrm>
        </p:spPr>
        <p:txBody>
          <a:bodyPr>
            <a:normAutofit/>
          </a:bodyPr>
          <a:lstStyle/>
          <a:p>
            <a:r>
              <a:rPr lang="en-US" dirty="0" smtClean="0">
                <a:latin typeface="Arial Black" panose="020B0A04020102020204" pitchFamily="34" charset="0"/>
              </a:rPr>
              <a:t>Concluding Your Argument</a:t>
            </a:r>
          </a:p>
          <a:p>
            <a:pPr lvl="1"/>
            <a:r>
              <a:rPr lang="en-US" dirty="0" smtClean="0">
                <a:latin typeface="Arial Black" panose="020B0A04020102020204" pitchFamily="34" charset="0"/>
              </a:rPr>
              <a:t>Restate your </a:t>
            </a:r>
            <a:r>
              <a:rPr lang="en-US" dirty="0">
                <a:latin typeface="Arial Black" panose="020B0A04020102020204" pitchFamily="34" charset="0"/>
              </a:rPr>
              <a:t>thesis in different words. This will make your essay sound more sophisticated and less formulaic</a:t>
            </a:r>
            <a:r>
              <a:rPr lang="en-US" dirty="0" smtClean="0">
                <a:latin typeface="Arial Black" panose="020B0A04020102020204" pitchFamily="34" charset="0"/>
              </a:rPr>
              <a:t>.</a:t>
            </a:r>
          </a:p>
          <a:p>
            <a:pPr lvl="1"/>
            <a:r>
              <a:rPr lang="en-US" dirty="0" smtClean="0">
                <a:latin typeface="Arial Black" panose="020B0A04020102020204" pitchFamily="34" charset="0"/>
              </a:rPr>
              <a:t>Summarize </a:t>
            </a:r>
            <a:r>
              <a:rPr lang="en-US" dirty="0">
                <a:latin typeface="Arial Black" panose="020B0A04020102020204" pitchFamily="34" charset="0"/>
              </a:rPr>
              <a:t>the main point from each body paragraph in new terms.</a:t>
            </a:r>
          </a:p>
          <a:p>
            <a:pPr lvl="1"/>
            <a:r>
              <a:rPr lang="en-US" dirty="0" smtClean="0">
                <a:latin typeface="Arial Black" panose="020B0A04020102020204" pitchFamily="34" charset="0"/>
              </a:rPr>
              <a:t>Explain how your evidence connects back to your thesis/claim.</a:t>
            </a:r>
            <a:endParaRPr lang="en-US" dirty="0">
              <a:latin typeface="Arial Black" panose="020B0A04020102020204" pitchFamily="34" charset="0"/>
            </a:endParaRPr>
          </a:p>
          <a:p>
            <a:pPr lvl="1"/>
            <a:endParaRPr lang="en-US" dirty="0">
              <a:latin typeface="Arial Black" panose="020B0A04020102020204" pitchFamily="34" charset="0"/>
            </a:endParaRPr>
          </a:p>
          <a:p>
            <a:pPr lvl="1"/>
            <a:endParaRPr lang="en-US" dirty="0"/>
          </a:p>
        </p:txBody>
      </p:sp>
    </p:spTree>
    <p:extLst>
      <p:ext uri="{BB962C8B-B14F-4D97-AF65-F5344CB8AC3E}">
        <p14:creationId xmlns:p14="http://schemas.microsoft.com/office/powerpoint/2010/main" val="24398348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7325"/>
            <a:ext cx="10515600" cy="1325563"/>
          </a:xfrm>
        </p:spPr>
        <p:txBody>
          <a:bodyPr/>
          <a:lstStyle/>
          <a:p>
            <a:pPr algn="ctr"/>
            <a:r>
              <a:rPr lang="en-US" dirty="0" smtClean="0">
                <a:latin typeface="Arial Black" panose="020B0A04020102020204" pitchFamily="34" charset="0"/>
              </a:rPr>
              <a:t>Argumentative Writing</a:t>
            </a:r>
            <a:endParaRPr lang="en-US" dirty="0">
              <a:latin typeface="Arial Black" panose="020B0A04020102020204" pitchFamily="34" charset="0"/>
            </a:endParaRPr>
          </a:p>
        </p:txBody>
      </p:sp>
      <p:sp>
        <p:nvSpPr>
          <p:cNvPr id="3" name="Content Placeholder 2"/>
          <p:cNvSpPr>
            <a:spLocks noGrp="1"/>
          </p:cNvSpPr>
          <p:nvPr>
            <p:ph idx="1"/>
          </p:nvPr>
        </p:nvSpPr>
        <p:spPr>
          <a:xfrm>
            <a:off x="838200" y="1219200"/>
            <a:ext cx="10515600" cy="5422900"/>
          </a:xfrm>
        </p:spPr>
        <p:txBody>
          <a:bodyPr>
            <a:normAutofit/>
          </a:bodyPr>
          <a:lstStyle/>
          <a:p>
            <a:pPr marL="0" indent="0" algn="ctr">
              <a:buNone/>
            </a:pPr>
            <a:r>
              <a:rPr lang="en-US" u="sng" dirty="0" smtClean="0">
                <a:latin typeface="Arial Black" panose="020B0A04020102020204" pitchFamily="34" charset="0"/>
              </a:rPr>
              <a:t>Your Job Now…</a:t>
            </a:r>
            <a:endParaRPr lang="en-US" u="sng" dirty="0">
              <a:latin typeface="Arial Black" panose="020B0A04020102020204" pitchFamily="34" charset="0"/>
            </a:endParaRPr>
          </a:p>
          <a:p>
            <a:r>
              <a:rPr lang="en-US" dirty="0" smtClean="0">
                <a:latin typeface="Arial Black" panose="020B0A04020102020204" pitchFamily="34" charset="0"/>
              </a:rPr>
              <a:t>You are to write an ARGUMENTATIVE PARAGRAPH which uses </a:t>
            </a:r>
            <a:r>
              <a:rPr lang="en-US" dirty="0">
                <a:latin typeface="Arial Black" panose="020B0A04020102020204" pitchFamily="34" charset="0"/>
              </a:rPr>
              <a:t>“Where Worlds Collide” as your primary source</a:t>
            </a:r>
            <a:r>
              <a:rPr lang="en-US" dirty="0" smtClean="0">
                <a:latin typeface="Arial Black" panose="020B0A04020102020204" pitchFamily="34" charset="0"/>
              </a:rPr>
              <a:t>.</a:t>
            </a:r>
          </a:p>
          <a:p>
            <a:r>
              <a:rPr lang="en-US" dirty="0" smtClean="0">
                <a:latin typeface="Arial Black" panose="020B0A04020102020204" pitchFamily="34" charset="0"/>
              </a:rPr>
              <a:t>In that paragraph, you must answer the following question and argue your point using EVIDENCE from the article for support.</a:t>
            </a:r>
            <a:endParaRPr lang="en-US" dirty="0">
              <a:latin typeface="Arial Black" panose="020B0A04020102020204" pitchFamily="34" charset="0"/>
            </a:endParaRPr>
          </a:p>
          <a:p>
            <a:pPr marL="0" indent="0">
              <a:buNone/>
            </a:pPr>
            <a:endParaRPr lang="en-US" dirty="0" smtClean="0">
              <a:latin typeface="Arial Black" panose="020B0A04020102020204" pitchFamily="34" charset="0"/>
            </a:endParaRPr>
          </a:p>
          <a:p>
            <a:pPr marL="0" indent="0" algn="ctr">
              <a:buNone/>
            </a:pPr>
            <a:r>
              <a:rPr lang="en-US" sz="3600" dirty="0">
                <a:latin typeface="Arial Black" panose="020B0A04020102020204" pitchFamily="34" charset="0"/>
              </a:rPr>
              <a:t>To what extent does one’s background affect his or her perception of a given situation? </a:t>
            </a:r>
          </a:p>
        </p:txBody>
      </p:sp>
    </p:spTree>
    <p:extLst>
      <p:ext uri="{BB962C8B-B14F-4D97-AF65-F5344CB8AC3E}">
        <p14:creationId xmlns:p14="http://schemas.microsoft.com/office/powerpoint/2010/main" val="39323512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7325"/>
            <a:ext cx="10515600" cy="1325563"/>
          </a:xfrm>
        </p:spPr>
        <p:txBody>
          <a:bodyPr/>
          <a:lstStyle/>
          <a:p>
            <a:pPr algn="ctr"/>
            <a:r>
              <a:rPr lang="en-US" dirty="0" smtClean="0">
                <a:latin typeface="Arial Black" panose="020B0A04020102020204" pitchFamily="34" charset="0"/>
              </a:rPr>
              <a:t>Argumentative Writing</a:t>
            </a:r>
            <a:endParaRPr lang="en-US" dirty="0">
              <a:latin typeface="Arial Black" panose="020B0A04020102020204" pitchFamily="34" charset="0"/>
            </a:endParaRPr>
          </a:p>
        </p:txBody>
      </p:sp>
      <p:sp>
        <p:nvSpPr>
          <p:cNvPr id="3" name="Content Placeholder 2"/>
          <p:cNvSpPr>
            <a:spLocks noGrp="1"/>
          </p:cNvSpPr>
          <p:nvPr>
            <p:ph idx="1"/>
          </p:nvPr>
        </p:nvSpPr>
        <p:spPr>
          <a:xfrm>
            <a:off x="838200" y="1219200"/>
            <a:ext cx="10515600" cy="5422900"/>
          </a:xfrm>
        </p:spPr>
        <p:txBody>
          <a:bodyPr>
            <a:normAutofit lnSpcReduction="10000"/>
          </a:bodyPr>
          <a:lstStyle/>
          <a:p>
            <a:pPr marL="0" indent="0" algn="ctr">
              <a:buNone/>
            </a:pPr>
            <a:r>
              <a:rPr lang="en-US" u="sng" dirty="0" smtClean="0">
                <a:latin typeface="Arial Black" panose="020B0A04020102020204" pitchFamily="34" charset="0"/>
              </a:rPr>
              <a:t>Your Job Now…</a:t>
            </a:r>
            <a:endParaRPr lang="en-US" u="sng" dirty="0">
              <a:latin typeface="Arial Black" panose="020B0A04020102020204" pitchFamily="34" charset="0"/>
            </a:endParaRPr>
          </a:p>
          <a:p>
            <a:r>
              <a:rPr lang="en-US" dirty="0" smtClean="0">
                <a:latin typeface="Arial Black" panose="020B0A04020102020204" pitchFamily="34" charset="0"/>
              </a:rPr>
              <a:t>Use the TEPAC chart to plan your paragraph.</a:t>
            </a:r>
          </a:p>
          <a:p>
            <a:r>
              <a:rPr lang="en-US" dirty="0" smtClean="0">
                <a:latin typeface="Arial Black" panose="020B0A04020102020204" pitchFamily="34" charset="0"/>
              </a:rPr>
              <a:t>This does not have to be done in complete sentences. It can be notes, bullet points, etc.</a:t>
            </a:r>
          </a:p>
          <a:p>
            <a:r>
              <a:rPr lang="en-US" dirty="0" smtClean="0">
                <a:latin typeface="Arial Black" panose="020B0A04020102020204" pitchFamily="34" charset="0"/>
              </a:rPr>
              <a:t>BE SURE TO INCLUDE AT LEAST TWO PIECES OF EVIDENCE FROM THE ARTICLE!</a:t>
            </a:r>
          </a:p>
          <a:p>
            <a:r>
              <a:rPr lang="en-US" dirty="0" smtClean="0">
                <a:latin typeface="Arial Black" panose="020B0A04020102020204" pitchFamily="34" charset="0"/>
              </a:rPr>
              <a:t>Once your chart is complete, go to the Google Document provided and write your paragraph</a:t>
            </a:r>
            <a:endParaRPr lang="en-US" dirty="0">
              <a:latin typeface="Arial Black" panose="020B0A04020102020204" pitchFamily="34" charset="0"/>
            </a:endParaRPr>
          </a:p>
          <a:p>
            <a:pPr marL="0" indent="0">
              <a:buNone/>
            </a:pPr>
            <a:endParaRPr lang="en-US" dirty="0" smtClean="0">
              <a:latin typeface="Arial Black" panose="020B0A04020102020204" pitchFamily="34" charset="0"/>
            </a:endParaRPr>
          </a:p>
          <a:p>
            <a:pPr marL="0" indent="0" algn="ctr">
              <a:buNone/>
            </a:pPr>
            <a:r>
              <a:rPr lang="en-US" sz="3600" dirty="0">
                <a:latin typeface="Arial Black" panose="020B0A04020102020204" pitchFamily="34" charset="0"/>
              </a:rPr>
              <a:t>To what extent does one’s background affect his or her perception of a given situation? </a:t>
            </a:r>
          </a:p>
        </p:txBody>
      </p:sp>
    </p:spTree>
    <p:extLst>
      <p:ext uri="{BB962C8B-B14F-4D97-AF65-F5344CB8AC3E}">
        <p14:creationId xmlns:p14="http://schemas.microsoft.com/office/powerpoint/2010/main" val="37543167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Arial Black" panose="020B0A04020102020204" pitchFamily="34" charset="0"/>
              </a:rPr>
              <a:t>HOMEWORK</a:t>
            </a:r>
            <a:endParaRPr lang="en-US" dirty="0">
              <a:latin typeface="Arial Black" panose="020B0A04020102020204" pitchFamily="34" charset="0"/>
            </a:endParaRPr>
          </a:p>
        </p:txBody>
      </p:sp>
      <p:sp>
        <p:nvSpPr>
          <p:cNvPr id="3" name="Content Placeholder 2"/>
          <p:cNvSpPr>
            <a:spLocks noGrp="1"/>
          </p:cNvSpPr>
          <p:nvPr>
            <p:ph idx="1"/>
          </p:nvPr>
        </p:nvSpPr>
        <p:spPr/>
        <p:txBody>
          <a:bodyPr>
            <a:normAutofit/>
          </a:bodyPr>
          <a:lstStyle/>
          <a:p>
            <a:pPr marL="0" indent="0" algn="ctr">
              <a:buNone/>
            </a:pPr>
            <a:r>
              <a:rPr lang="en-US" sz="4000" dirty="0" smtClean="0">
                <a:latin typeface="Arial Black" panose="020B0A04020102020204" pitchFamily="34" charset="0"/>
              </a:rPr>
              <a:t>Your</a:t>
            </a:r>
          </a:p>
          <a:p>
            <a:pPr marL="0" indent="0" algn="ctr">
              <a:buNone/>
            </a:pPr>
            <a:r>
              <a:rPr lang="en-US" sz="4000" dirty="0" smtClean="0">
                <a:latin typeface="Arial Black" panose="020B0A04020102020204" pitchFamily="34" charset="0"/>
              </a:rPr>
              <a:t>ARGUMENTATIVE PARAGRAPHS</a:t>
            </a:r>
          </a:p>
          <a:p>
            <a:pPr marL="0" indent="0" algn="ctr">
              <a:buNone/>
            </a:pPr>
            <a:r>
              <a:rPr lang="en-US" sz="4000" dirty="0" smtClean="0">
                <a:latin typeface="Arial Black" panose="020B0A04020102020204" pitchFamily="34" charset="0"/>
              </a:rPr>
              <a:t>will be</a:t>
            </a:r>
          </a:p>
          <a:p>
            <a:pPr marL="0" indent="0" algn="ctr">
              <a:buNone/>
            </a:pPr>
            <a:endParaRPr lang="en-US" sz="4000" dirty="0">
              <a:latin typeface="Arial Black" panose="020B0A04020102020204" pitchFamily="34" charset="0"/>
            </a:endParaRPr>
          </a:p>
          <a:p>
            <a:pPr marL="0" indent="0" algn="ctr">
              <a:buNone/>
            </a:pPr>
            <a:r>
              <a:rPr lang="en-US" sz="4000" dirty="0" smtClean="0">
                <a:latin typeface="Arial Black" panose="020B0A04020102020204" pitchFamily="34" charset="0"/>
              </a:rPr>
              <a:t>DUE MONDAY BY 7:00 a.m.</a:t>
            </a:r>
            <a:endParaRPr lang="en-US" sz="4000" dirty="0">
              <a:latin typeface="Arial Black" panose="020B0A04020102020204" pitchFamily="34" charset="0"/>
            </a:endParaRPr>
          </a:p>
        </p:txBody>
      </p:sp>
    </p:spTree>
    <p:extLst>
      <p:ext uri="{BB962C8B-B14F-4D97-AF65-F5344CB8AC3E}">
        <p14:creationId xmlns:p14="http://schemas.microsoft.com/office/powerpoint/2010/main" val="65923326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r>
              <a:rPr lang="en-US" sz="8800" dirty="0" smtClean="0">
                <a:latin typeface="Arial Black" panose="020B0A04020102020204" pitchFamily="34" charset="0"/>
              </a:rPr>
              <a:t>NO</a:t>
            </a:r>
          </a:p>
          <a:p>
            <a:pPr marL="0" indent="0" algn="ctr">
              <a:buNone/>
            </a:pPr>
            <a:r>
              <a:rPr lang="en-US" sz="8800" dirty="0" smtClean="0">
                <a:latin typeface="Arial Black" panose="020B0A04020102020204" pitchFamily="34" charset="0"/>
              </a:rPr>
              <a:t>EXIT TICKET</a:t>
            </a:r>
          </a:p>
          <a:p>
            <a:pPr marL="0" indent="0" algn="ctr">
              <a:buNone/>
            </a:pPr>
            <a:r>
              <a:rPr lang="en-US" sz="8800" dirty="0" smtClean="0">
                <a:latin typeface="Arial Black" panose="020B0A04020102020204" pitchFamily="34" charset="0"/>
              </a:rPr>
              <a:t>TODAY</a:t>
            </a:r>
          </a:p>
        </p:txBody>
      </p:sp>
      <p:sp>
        <p:nvSpPr>
          <p:cNvPr id="4" name="TextBox 3"/>
          <p:cNvSpPr txBox="1"/>
          <p:nvPr/>
        </p:nvSpPr>
        <p:spPr>
          <a:xfrm>
            <a:off x="10170466" y="827851"/>
            <a:ext cx="1183337" cy="400110"/>
          </a:xfrm>
          <a:prstGeom prst="rect">
            <a:avLst/>
          </a:prstGeom>
          <a:noFill/>
        </p:spPr>
        <p:txBody>
          <a:bodyPr wrap="none" rtlCol="0">
            <a:spAutoFit/>
          </a:bodyPr>
          <a:lstStyle/>
          <a:p>
            <a:pPr algn="ctr"/>
            <a:r>
              <a:rPr lang="en-US" sz="2000" dirty="0" smtClean="0">
                <a:solidFill>
                  <a:prstClr val="black"/>
                </a:solidFill>
                <a:latin typeface="Arial Black" panose="020B0A04020102020204" pitchFamily="34" charset="0"/>
              </a:rPr>
              <a:t>10/5/18</a:t>
            </a:r>
            <a:endParaRPr lang="en-US" sz="2000" dirty="0">
              <a:solidFill>
                <a:prstClr val="black"/>
              </a:solidFill>
              <a:latin typeface="Arial Black" panose="020B0A04020102020204" pitchFamily="34" charset="0"/>
            </a:endParaRPr>
          </a:p>
        </p:txBody>
      </p:sp>
    </p:spTree>
    <p:extLst>
      <p:ext uri="{BB962C8B-B14F-4D97-AF65-F5344CB8AC3E}">
        <p14:creationId xmlns:p14="http://schemas.microsoft.com/office/powerpoint/2010/main" val="39247982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74625"/>
            <a:ext cx="10515600" cy="904875"/>
          </a:xfrm>
        </p:spPr>
        <p:txBody>
          <a:bodyPr/>
          <a:lstStyle/>
          <a:p>
            <a:pPr algn="ctr"/>
            <a:r>
              <a:rPr lang="en-US" dirty="0" smtClean="0">
                <a:latin typeface="Arial Black" panose="020B0A04020102020204" pitchFamily="34" charset="0"/>
              </a:rPr>
              <a:t>“Everyday Use”</a:t>
            </a:r>
            <a:endParaRPr lang="en-US" dirty="0">
              <a:latin typeface="Arial Black" panose="020B0A04020102020204" pitchFamily="34" charset="0"/>
            </a:endParaRPr>
          </a:p>
        </p:txBody>
      </p:sp>
      <p:sp>
        <p:nvSpPr>
          <p:cNvPr id="3" name="Content Placeholder 2"/>
          <p:cNvSpPr>
            <a:spLocks noGrp="1"/>
          </p:cNvSpPr>
          <p:nvPr>
            <p:ph idx="1"/>
          </p:nvPr>
        </p:nvSpPr>
        <p:spPr>
          <a:xfrm>
            <a:off x="838200" y="1079500"/>
            <a:ext cx="10515600" cy="5461000"/>
          </a:xfrm>
        </p:spPr>
        <p:txBody>
          <a:bodyPr>
            <a:normAutofit fontScale="85000" lnSpcReduction="20000"/>
          </a:bodyPr>
          <a:lstStyle/>
          <a:p>
            <a:r>
              <a:rPr lang="en-US" dirty="0" smtClean="0">
                <a:latin typeface="Arial Black" panose="020B0A04020102020204" pitchFamily="34" charset="0"/>
              </a:rPr>
              <a:t>SYMBOLS</a:t>
            </a:r>
          </a:p>
          <a:p>
            <a:pPr lvl="1"/>
            <a:r>
              <a:rPr lang="en-US" dirty="0">
                <a:latin typeface="Arial Black" panose="020B0A04020102020204" pitchFamily="34" charset="0"/>
              </a:rPr>
              <a:t>A</a:t>
            </a:r>
            <a:r>
              <a:rPr lang="en-US" dirty="0" smtClean="0">
                <a:latin typeface="Arial Black" panose="020B0A04020102020204" pitchFamily="34" charset="0"/>
              </a:rPr>
              <a:t>nything </a:t>
            </a:r>
            <a:r>
              <a:rPr lang="en-US" dirty="0">
                <a:latin typeface="Arial Black" panose="020B0A04020102020204" pitchFamily="34" charset="0"/>
              </a:rPr>
              <a:t>(object, animal, event, person, or place)</a:t>
            </a:r>
          </a:p>
          <a:p>
            <a:pPr marL="457200" lvl="1" indent="0">
              <a:buNone/>
            </a:pPr>
            <a:r>
              <a:rPr lang="en-US" dirty="0">
                <a:latin typeface="Arial Black" panose="020B0A04020102020204" pitchFamily="34" charset="0"/>
              </a:rPr>
              <a:t>that represents itself but also stands for something else on a figurative </a:t>
            </a:r>
            <a:r>
              <a:rPr lang="en-US" dirty="0" smtClean="0">
                <a:latin typeface="Arial Black" panose="020B0A04020102020204" pitchFamily="34" charset="0"/>
              </a:rPr>
              <a:t>level</a:t>
            </a:r>
          </a:p>
          <a:p>
            <a:pPr lvl="1"/>
            <a:r>
              <a:rPr lang="en-US" dirty="0" smtClean="0">
                <a:latin typeface="Arial Black" panose="020B0A04020102020204" pitchFamily="34" charset="0"/>
              </a:rPr>
              <a:t>EX: The churn top – represents their family heritage and hard work</a:t>
            </a:r>
          </a:p>
          <a:p>
            <a:r>
              <a:rPr lang="en-US" dirty="0" smtClean="0">
                <a:latin typeface="Arial Black" panose="020B0A04020102020204" pitchFamily="34" charset="0"/>
              </a:rPr>
              <a:t>IMAGES</a:t>
            </a:r>
          </a:p>
          <a:p>
            <a:pPr lvl="1"/>
            <a:r>
              <a:rPr lang="en-US" dirty="0" smtClean="0">
                <a:latin typeface="Arial Black" panose="020B0A04020102020204" pitchFamily="34" charset="0"/>
              </a:rPr>
              <a:t>The </a:t>
            </a:r>
            <a:r>
              <a:rPr lang="en-US" dirty="0">
                <a:latin typeface="Arial Black" panose="020B0A04020102020204" pitchFamily="34" charset="0"/>
              </a:rPr>
              <a:t>verbal expression of sensory experience;</a:t>
            </a:r>
          </a:p>
          <a:p>
            <a:pPr marL="457200" lvl="1" indent="0">
              <a:buNone/>
            </a:pPr>
            <a:r>
              <a:rPr lang="en-US" dirty="0">
                <a:latin typeface="Arial Black" panose="020B0A04020102020204" pitchFamily="34" charset="0"/>
              </a:rPr>
              <a:t>descriptive or figurative language used to create word</a:t>
            </a:r>
          </a:p>
          <a:p>
            <a:pPr marL="457200" lvl="1" indent="0">
              <a:buNone/>
            </a:pPr>
            <a:r>
              <a:rPr lang="en-US" dirty="0">
                <a:latin typeface="Arial Black" panose="020B0A04020102020204" pitchFamily="34" charset="0"/>
              </a:rPr>
              <a:t>pictures; imagery is created by details that appeal to one or more of the five </a:t>
            </a:r>
            <a:r>
              <a:rPr lang="en-US" dirty="0" smtClean="0">
                <a:latin typeface="Arial Black" panose="020B0A04020102020204" pitchFamily="34" charset="0"/>
              </a:rPr>
              <a:t>senses</a:t>
            </a:r>
          </a:p>
          <a:p>
            <a:pPr lvl="1"/>
            <a:r>
              <a:rPr lang="en-US" dirty="0" smtClean="0">
                <a:latin typeface="Arial Black" panose="020B0A04020102020204" pitchFamily="34" charset="0"/>
              </a:rPr>
              <a:t>EX: flannel nightgowns in the story represent comfort</a:t>
            </a:r>
          </a:p>
          <a:p>
            <a:r>
              <a:rPr lang="en-US" dirty="0" smtClean="0">
                <a:latin typeface="Arial Black" panose="020B0A04020102020204" pitchFamily="34" charset="0"/>
              </a:rPr>
              <a:t>FIGURES OF SPEECH</a:t>
            </a:r>
          </a:p>
          <a:p>
            <a:pPr lvl="1"/>
            <a:r>
              <a:rPr lang="en-US" dirty="0">
                <a:latin typeface="Arial Black" panose="020B0A04020102020204" pitchFamily="34" charset="0"/>
              </a:rPr>
              <a:t> A</a:t>
            </a:r>
            <a:r>
              <a:rPr lang="en-US" dirty="0" smtClean="0">
                <a:latin typeface="Arial Black" panose="020B0A04020102020204" pitchFamily="34" charset="0"/>
              </a:rPr>
              <a:t> </a:t>
            </a:r>
            <a:r>
              <a:rPr lang="en-US" dirty="0">
                <a:latin typeface="Arial Black" panose="020B0A04020102020204" pitchFamily="34" charset="0"/>
              </a:rPr>
              <a:t>phrase with a specialized meaning not based on the literal meaning of the </a:t>
            </a:r>
            <a:r>
              <a:rPr lang="en-US" dirty="0" smtClean="0">
                <a:latin typeface="Arial Black" panose="020B0A04020102020204" pitchFamily="34" charset="0"/>
              </a:rPr>
              <a:t>words.</a:t>
            </a:r>
          </a:p>
          <a:p>
            <a:pPr lvl="1"/>
            <a:r>
              <a:rPr lang="en-US" dirty="0" smtClean="0">
                <a:latin typeface="Arial Black" panose="020B0A04020102020204" pitchFamily="34" charset="0"/>
              </a:rPr>
              <a:t>EX: “as limp as a fish” (simile)</a:t>
            </a:r>
          </a:p>
          <a:p>
            <a:r>
              <a:rPr lang="en-US" dirty="0" smtClean="0">
                <a:latin typeface="Arial Black" panose="020B0A04020102020204" pitchFamily="34" charset="0"/>
              </a:rPr>
              <a:t>TONE/THEME</a:t>
            </a:r>
          </a:p>
          <a:p>
            <a:pPr lvl="1"/>
            <a:r>
              <a:rPr lang="en-US" dirty="0" smtClean="0">
                <a:latin typeface="Arial Black" panose="020B0A04020102020204" pitchFamily="34" charset="0"/>
              </a:rPr>
              <a:t>Tone is the writer’s attitude toward their subject</a:t>
            </a:r>
          </a:p>
          <a:p>
            <a:pPr lvl="1"/>
            <a:r>
              <a:rPr lang="en-US" dirty="0">
                <a:latin typeface="Arial Black" panose="020B0A04020102020204" pitchFamily="34" charset="0"/>
              </a:rPr>
              <a:t>Theme is a writer’s central idea or main </a:t>
            </a:r>
            <a:r>
              <a:rPr lang="en-US" dirty="0" smtClean="0">
                <a:latin typeface="Arial Black" panose="020B0A04020102020204" pitchFamily="34" charset="0"/>
              </a:rPr>
              <a:t>message</a:t>
            </a:r>
          </a:p>
          <a:p>
            <a:pPr lvl="1"/>
            <a:endParaRPr lang="en-US" dirty="0">
              <a:latin typeface="Arial Black" panose="020B0A04020102020204" pitchFamily="34" charset="0"/>
            </a:endParaRPr>
          </a:p>
          <a:p>
            <a:pPr lvl="1"/>
            <a:endParaRPr lang="en-US" dirty="0">
              <a:latin typeface="Arial Black" panose="020B0A04020102020204" pitchFamily="34" charset="0"/>
            </a:endParaRPr>
          </a:p>
          <a:p>
            <a:pPr lvl="1"/>
            <a:endParaRPr lang="en-US" dirty="0">
              <a:latin typeface="Arial Black" panose="020B0A04020102020204" pitchFamily="34" charset="0"/>
            </a:endParaRPr>
          </a:p>
        </p:txBody>
      </p:sp>
    </p:spTree>
    <p:extLst>
      <p:ext uri="{BB962C8B-B14F-4D97-AF65-F5344CB8AC3E}">
        <p14:creationId xmlns:p14="http://schemas.microsoft.com/office/powerpoint/2010/main" val="15346991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additive="base">
                                        <p:cTn id="3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 calcmode="lin" valueType="num">
                                      <p:cBhvr additive="base">
                                        <p:cTn id="3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6" end="6"/>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 calcmode="lin" valueType="num">
                                      <p:cBhvr additive="base">
                                        <p:cTn id="4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9" end="9"/>
                                            </p:txEl>
                                          </p:spTgt>
                                        </p:tgtEl>
                                        <p:attrNameLst>
                                          <p:attrName>style.visibility</p:attrName>
                                        </p:attrNameLst>
                                      </p:cBhvr>
                                      <p:to>
                                        <p:strVal val="visible"/>
                                      </p:to>
                                    </p:set>
                                    <p:anim calcmode="lin" valueType="num">
                                      <p:cBhvr additive="base">
                                        <p:cTn id="55"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3">
                                            <p:txEl>
                                              <p:pRg st="10" end="10"/>
                                            </p:txEl>
                                          </p:spTgt>
                                        </p:tgtEl>
                                        <p:attrNameLst>
                                          <p:attrName>style.visibility</p:attrName>
                                        </p:attrNameLst>
                                      </p:cBhvr>
                                      <p:to>
                                        <p:strVal val="visible"/>
                                      </p:to>
                                    </p:set>
                                    <p:anim calcmode="lin" valueType="num">
                                      <p:cBhvr additive="base">
                                        <p:cTn id="61"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3">
                                            <p:txEl>
                                              <p:pRg st="11" end="11"/>
                                            </p:txEl>
                                          </p:spTgt>
                                        </p:tgtEl>
                                        <p:attrNameLst>
                                          <p:attrName>style.visibility</p:attrName>
                                        </p:attrNameLst>
                                      </p:cBhvr>
                                      <p:to>
                                        <p:strVal val="visible"/>
                                      </p:to>
                                    </p:set>
                                    <p:anim calcmode="lin" valueType="num">
                                      <p:cBhvr additive="base">
                                        <p:cTn id="67"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3">
                                            <p:txEl>
                                              <p:pRg st="12" end="12"/>
                                            </p:txEl>
                                          </p:spTgt>
                                        </p:tgtEl>
                                        <p:attrNameLst>
                                          <p:attrName>style.visibility</p:attrName>
                                        </p:attrNameLst>
                                      </p:cBhvr>
                                      <p:to>
                                        <p:strVal val="visible"/>
                                      </p:to>
                                    </p:set>
                                    <p:anim calcmode="lin" valueType="num">
                                      <p:cBhvr additive="base">
                                        <p:cTn id="73"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nodeType="clickEffect">
                                  <p:stCondLst>
                                    <p:cond delay="0"/>
                                  </p:stCondLst>
                                  <p:childTnLst>
                                    <p:set>
                                      <p:cBhvr>
                                        <p:cTn id="78" dur="1" fill="hold">
                                          <p:stCondLst>
                                            <p:cond delay="0"/>
                                          </p:stCondLst>
                                        </p:cTn>
                                        <p:tgtEl>
                                          <p:spTgt spid="3">
                                            <p:txEl>
                                              <p:pRg st="13" end="13"/>
                                            </p:txEl>
                                          </p:spTgt>
                                        </p:tgtEl>
                                        <p:attrNameLst>
                                          <p:attrName>style.visibility</p:attrName>
                                        </p:attrNameLst>
                                      </p:cBhvr>
                                      <p:to>
                                        <p:strVal val="visible"/>
                                      </p:to>
                                    </p:set>
                                    <p:anim calcmode="lin" valueType="num">
                                      <p:cBhvr additive="base">
                                        <p:cTn id="79"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3">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nodeType="clickEffect">
                                  <p:stCondLst>
                                    <p:cond delay="0"/>
                                  </p:stCondLst>
                                  <p:childTnLst>
                                    <p:set>
                                      <p:cBhvr>
                                        <p:cTn id="84" dur="1" fill="hold">
                                          <p:stCondLst>
                                            <p:cond delay="0"/>
                                          </p:stCondLst>
                                        </p:cTn>
                                        <p:tgtEl>
                                          <p:spTgt spid="3">
                                            <p:txEl>
                                              <p:pRg st="14" end="14"/>
                                            </p:txEl>
                                          </p:spTgt>
                                        </p:tgtEl>
                                        <p:attrNameLst>
                                          <p:attrName>style.visibility</p:attrName>
                                        </p:attrNameLst>
                                      </p:cBhvr>
                                      <p:to>
                                        <p:strVal val="visible"/>
                                      </p:to>
                                    </p:set>
                                    <p:anim calcmode="lin" valueType="num">
                                      <p:cBhvr additive="base">
                                        <p:cTn id="85" dur="500" fill="hold"/>
                                        <p:tgtEl>
                                          <p:spTgt spid="3">
                                            <p:txEl>
                                              <p:pRg st="14" end="14"/>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3">
                                            <p:txEl>
                                              <p:pRg st="14" end="1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61925"/>
            <a:ext cx="10515600" cy="841375"/>
          </a:xfrm>
        </p:spPr>
        <p:txBody>
          <a:bodyPr/>
          <a:lstStyle/>
          <a:p>
            <a:pPr algn="ctr"/>
            <a:r>
              <a:rPr lang="en-US" dirty="0" smtClean="0">
                <a:latin typeface="Arial Black" panose="020B0A04020102020204" pitchFamily="34" charset="0"/>
              </a:rPr>
              <a:t>HOMEWORK</a:t>
            </a:r>
            <a:endParaRPr lang="en-US" dirty="0">
              <a:latin typeface="Arial Black" panose="020B0A04020102020204" pitchFamily="34" charset="0"/>
            </a:endParaRPr>
          </a:p>
        </p:txBody>
      </p:sp>
      <p:sp>
        <p:nvSpPr>
          <p:cNvPr id="3" name="Content Placeholder 2"/>
          <p:cNvSpPr>
            <a:spLocks noGrp="1"/>
          </p:cNvSpPr>
          <p:nvPr>
            <p:ph idx="1"/>
          </p:nvPr>
        </p:nvSpPr>
        <p:spPr/>
        <p:txBody>
          <a:bodyPr>
            <a:normAutofit lnSpcReduction="10000"/>
          </a:bodyPr>
          <a:lstStyle/>
          <a:p>
            <a:pPr marL="0" indent="0" algn="ctr">
              <a:buNone/>
            </a:pPr>
            <a:r>
              <a:rPr lang="en-US" sz="4000" dirty="0" smtClean="0">
                <a:latin typeface="Arial Black" panose="020B0A04020102020204" pitchFamily="34" charset="0"/>
              </a:rPr>
              <a:t>Questions 1-3</a:t>
            </a:r>
          </a:p>
          <a:p>
            <a:pPr marL="0" indent="0" algn="ctr">
              <a:buNone/>
            </a:pPr>
            <a:r>
              <a:rPr lang="en-US" sz="4000" dirty="0" smtClean="0">
                <a:latin typeface="Arial Black" panose="020B0A04020102020204" pitchFamily="34" charset="0"/>
              </a:rPr>
              <a:t>for</a:t>
            </a:r>
          </a:p>
          <a:p>
            <a:pPr marL="0" indent="0" algn="ctr">
              <a:buNone/>
            </a:pPr>
            <a:r>
              <a:rPr lang="en-US" sz="4000" dirty="0" smtClean="0">
                <a:latin typeface="Arial Black" panose="020B0A04020102020204" pitchFamily="34" charset="0"/>
              </a:rPr>
              <a:t>“Everyday Use”</a:t>
            </a:r>
          </a:p>
          <a:p>
            <a:pPr marL="0" indent="0" algn="ctr">
              <a:buNone/>
            </a:pPr>
            <a:endParaRPr lang="en-US" sz="4000" dirty="0">
              <a:latin typeface="Arial Black" panose="020B0A04020102020204" pitchFamily="34" charset="0"/>
            </a:endParaRPr>
          </a:p>
          <a:p>
            <a:pPr marL="0" indent="0" algn="ctr">
              <a:buNone/>
            </a:pPr>
            <a:endParaRPr lang="en-US" sz="4000" dirty="0" smtClean="0">
              <a:latin typeface="Arial Black" panose="020B0A04020102020204" pitchFamily="34" charset="0"/>
            </a:endParaRPr>
          </a:p>
          <a:p>
            <a:pPr marL="0" indent="0" algn="ctr">
              <a:buNone/>
            </a:pPr>
            <a:r>
              <a:rPr lang="en-US" sz="4000" dirty="0" smtClean="0">
                <a:latin typeface="Arial Black" panose="020B0A04020102020204" pitchFamily="34" charset="0"/>
              </a:rPr>
              <a:t>DO NOT SUBMIT THIS! </a:t>
            </a:r>
          </a:p>
          <a:p>
            <a:pPr marL="0" indent="0" algn="ctr">
              <a:buNone/>
            </a:pPr>
            <a:r>
              <a:rPr lang="en-US" sz="4000" dirty="0" smtClean="0">
                <a:latin typeface="Arial Black" panose="020B0A04020102020204" pitchFamily="34" charset="0"/>
              </a:rPr>
              <a:t>We will finish the story tomorrow.</a:t>
            </a:r>
            <a:endParaRPr lang="en-US" sz="4000" dirty="0">
              <a:latin typeface="Arial Black" panose="020B0A04020102020204" pitchFamily="34" charset="0"/>
            </a:endParaRPr>
          </a:p>
        </p:txBody>
      </p:sp>
    </p:spTree>
    <p:extLst>
      <p:ext uri="{BB962C8B-B14F-4D97-AF65-F5344CB8AC3E}">
        <p14:creationId xmlns:p14="http://schemas.microsoft.com/office/powerpoint/2010/main" val="42237025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Arial Black" panose="020B0A04020102020204" pitchFamily="34" charset="0"/>
              </a:rPr>
              <a:t>Exit Ticket</a:t>
            </a:r>
            <a:endParaRPr lang="en-US" dirty="0">
              <a:latin typeface="Arial Black" panose="020B0A04020102020204" pitchFamily="34" charset="0"/>
            </a:endParaRPr>
          </a:p>
        </p:txBody>
      </p:sp>
      <p:sp>
        <p:nvSpPr>
          <p:cNvPr id="3" name="Content Placeholder 2"/>
          <p:cNvSpPr>
            <a:spLocks noGrp="1"/>
          </p:cNvSpPr>
          <p:nvPr>
            <p:ph idx="1"/>
          </p:nvPr>
        </p:nvSpPr>
        <p:spPr/>
        <p:txBody>
          <a:bodyPr>
            <a:normAutofit/>
          </a:bodyPr>
          <a:lstStyle/>
          <a:p>
            <a:pPr marL="0" indent="0" algn="ctr">
              <a:buNone/>
            </a:pPr>
            <a:r>
              <a:rPr lang="en-US" sz="4800" dirty="0" smtClean="0">
                <a:latin typeface="Arial Black" panose="020B0A04020102020204" pitchFamily="34" charset="0"/>
              </a:rPr>
              <a:t>Why do you think Dee changed her name to </a:t>
            </a:r>
            <a:r>
              <a:rPr lang="en-US" sz="4800" dirty="0" err="1" smtClean="0">
                <a:latin typeface="Arial Black" panose="020B0A04020102020204" pitchFamily="34" charset="0"/>
              </a:rPr>
              <a:t>Wangero</a:t>
            </a:r>
            <a:r>
              <a:rPr lang="en-US" sz="4800" dirty="0" smtClean="0">
                <a:latin typeface="Arial Black" panose="020B0A04020102020204" pitchFamily="34" charset="0"/>
              </a:rPr>
              <a:t>?</a:t>
            </a:r>
          </a:p>
          <a:p>
            <a:pPr marL="0" indent="0" algn="ctr">
              <a:buNone/>
            </a:pPr>
            <a:r>
              <a:rPr lang="en-US" sz="4800" dirty="0" smtClean="0">
                <a:latin typeface="Arial Black" panose="020B0A04020102020204" pitchFamily="34" charset="0"/>
              </a:rPr>
              <a:t>How do you think Mama feels about that change?</a:t>
            </a:r>
          </a:p>
          <a:p>
            <a:pPr marL="0" indent="0" algn="ctr">
              <a:buNone/>
            </a:pPr>
            <a:r>
              <a:rPr lang="en-US" sz="4800" dirty="0" smtClean="0">
                <a:latin typeface="Arial Black" panose="020B0A04020102020204" pitchFamily="34" charset="0"/>
              </a:rPr>
              <a:t>Why do you think Mama agrees to call her </a:t>
            </a:r>
            <a:r>
              <a:rPr lang="en-US" sz="4800" dirty="0" err="1" smtClean="0">
                <a:latin typeface="Arial Black" panose="020B0A04020102020204" pitchFamily="34" charset="0"/>
              </a:rPr>
              <a:t>Wangero</a:t>
            </a:r>
            <a:r>
              <a:rPr lang="en-US" sz="4800" dirty="0" smtClean="0">
                <a:latin typeface="Arial Black" panose="020B0A04020102020204" pitchFamily="34" charset="0"/>
              </a:rPr>
              <a:t>?</a:t>
            </a:r>
          </a:p>
        </p:txBody>
      </p:sp>
      <p:sp>
        <p:nvSpPr>
          <p:cNvPr id="4" name="TextBox 3"/>
          <p:cNvSpPr txBox="1"/>
          <p:nvPr/>
        </p:nvSpPr>
        <p:spPr>
          <a:xfrm>
            <a:off x="10170466" y="827851"/>
            <a:ext cx="1183337" cy="400110"/>
          </a:xfrm>
          <a:prstGeom prst="rect">
            <a:avLst/>
          </a:prstGeom>
          <a:noFill/>
        </p:spPr>
        <p:txBody>
          <a:bodyPr wrap="none" rtlCol="0">
            <a:spAutoFit/>
          </a:bodyPr>
          <a:lstStyle/>
          <a:p>
            <a:pPr algn="ctr"/>
            <a:r>
              <a:rPr lang="en-US" sz="2000" dirty="0">
                <a:solidFill>
                  <a:prstClr val="black"/>
                </a:solidFill>
                <a:latin typeface="Arial Black" panose="020B0A04020102020204" pitchFamily="34" charset="0"/>
              </a:rPr>
              <a:t>10/1/18</a:t>
            </a:r>
          </a:p>
        </p:txBody>
      </p:sp>
    </p:spTree>
    <p:extLst>
      <p:ext uri="{BB962C8B-B14F-4D97-AF65-F5344CB8AC3E}">
        <p14:creationId xmlns:p14="http://schemas.microsoft.com/office/powerpoint/2010/main" val="42678747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111125"/>
            <a:ext cx="10515600" cy="904875"/>
          </a:xfrm>
        </p:spPr>
        <p:txBody>
          <a:bodyPr/>
          <a:lstStyle/>
          <a:p>
            <a:pPr algn="ctr"/>
            <a:r>
              <a:rPr lang="en-US" dirty="0" smtClean="0">
                <a:latin typeface="Arial Black" panose="020B0A04020102020204" pitchFamily="34" charset="0"/>
              </a:rPr>
              <a:t>Start-Up - Discussion</a:t>
            </a:r>
            <a:endParaRPr lang="en-US" dirty="0">
              <a:latin typeface="Arial Black" panose="020B0A04020102020204" pitchFamily="34" charset="0"/>
            </a:endParaRPr>
          </a:p>
        </p:txBody>
      </p:sp>
      <p:sp>
        <p:nvSpPr>
          <p:cNvPr id="5" name="Content Placeholder 4"/>
          <p:cNvSpPr>
            <a:spLocks noGrp="1"/>
          </p:cNvSpPr>
          <p:nvPr>
            <p:ph idx="1"/>
          </p:nvPr>
        </p:nvSpPr>
        <p:spPr>
          <a:xfrm>
            <a:off x="838200" y="1016000"/>
            <a:ext cx="10515600" cy="5549900"/>
          </a:xfrm>
        </p:spPr>
        <p:txBody>
          <a:bodyPr>
            <a:normAutofit lnSpcReduction="10000"/>
          </a:bodyPr>
          <a:lstStyle/>
          <a:p>
            <a:pPr marL="0" indent="0" algn="ctr">
              <a:buNone/>
            </a:pPr>
            <a:r>
              <a:rPr lang="en-US" dirty="0" smtClean="0">
                <a:latin typeface="Arial Black" panose="020B0A04020102020204" pitchFamily="34" charset="0"/>
              </a:rPr>
              <a:t>In your triads, discuss the following:</a:t>
            </a:r>
          </a:p>
          <a:p>
            <a:pPr marL="0" indent="0" algn="ctr">
              <a:buNone/>
            </a:pPr>
            <a:endParaRPr lang="en-US" dirty="0" smtClean="0">
              <a:latin typeface="Arial Black" panose="020B0A04020102020204" pitchFamily="34" charset="0"/>
            </a:endParaRPr>
          </a:p>
          <a:p>
            <a:pPr marL="0" indent="0" algn="ctr">
              <a:buNone/>
            </a:pPr>
            <a:r>
              <a:rPr lang="en-US" sz="3200" dirty="0" smtClean="0">
                <a:latin typeface="Arial Black" panose="020B0A04020102020204" pitchFamily="34" charset="0"/>
              </a:rPr>
              <a:t>In paragraph 9, Walker describes the way that the character of Maggie walks.</a:t>
            </a:r>
          </a:p>
          <a:p>
            <a:pPr marL="0" indent="0" algn="ctr">
              <a:buNone/>
            </a:pPr>
            <a:endParaRPr lang="en-US" sz="3200" dirty="0">
              <a:latin typeface="Arial Black" panose="020B0A04020102020204" pitchFamily="34" charset="0"/>
            </a:endParaRPr>
          </a:p>
          <a:p>
            <a:pPr marL="0" indent="0" algn="ctr">
              <a:buNone/>
            </a:pPr>
            <a:r>
              <a:rPr lang="en-US" sz="3200" dirty="0" smtClean="0">
                <a:latin typeface="Arial Black" panose="020B0A04020102020204" pitchFamily="34" charset="0"/>
              </a:rPr>
              <a:t>Discuss that description with your partners. What can we tell about the character of Maggie through that description; not just physically, what can we tell about her personality?</a:t>
            </a:r>
          </a:p>
          <a:p>
            <a:pPr marL="0" indent="0" algn="ctr">
              <a:buNone/>
            </a:pPr>
            <a:endParaRPr lang="en-US" sz="3200" dirty="0" smtClean="0">
              <a:latin typeface="Arial Black" panose="020B0A04020102020204" pitchFamily="34" charset="0"/>
            </a:endParaRPr>
          </a:p>
          <a:p>
            <a:pPr marL="0" indent="0" algn="ctr">
              <a:buNone/>
            </a:pPr>
            <a:r>
              <a:rPr lang="en-US" dirty="0" smtClean="0">
                <a:latin typeface="Arial Black" panose="020B0A04020102020204" pitchFamily="34" charset="0"/>
              </a:rPr>
              <a:t>Be prepared to share!</a:t>
            </a:r>
            <a:endParaRPr lang="en-US" dirty="0">
              <a:latin typeface="Arial Black" panose="020B0A04020102020204" pitchFamily="34" charset="0"/>
            </a:endParaRPr>
          </a:p>
        </p:txBody>
      </p:sp>
      <p:sp>
        <p:nvSpPr>
          <p:cNvPr id="6" name="TextBox 5"/>
          <p:cNvSpPr txBox="1"/>
          <p:nvPr/>
        </p:nvSpPr>
        <p:spPr>
          <a:xfrm>
            <a:off x="10220960" y="378896"/>
            <a:ext cx="1183337" cy="400110"/>
          </a:xfrm>
          <a:prstGeom prst="rect">
            <a:avLst/>
          </a:prstGeom>
          <a:noFill/>
        </p:spPr>
        <p:txBody>
          <a:bodyPr wrap="none" rtlCol="0">
            <a:spAutoFit/>
          </a:bodyPr>
          <a:lstStyle/>
          <a:p>
            <a:pPr algn="ctr"/>
            <a:r>
              <a:rPr lang="en-US" sz="2000" dirty="0">
                <a:solidFill>
                  <a:prstClr val="black"/>
                </a:solidFill>
                <a:latin typeface="Arial Black" panose="020B0A04020102020204" pitchFamily="34" charset="0"/>
              </a:rPr>
              <a:t>10/2/18</a:t>
            </a:r>
          </a:p>
        </p:txBody>
      </p:sp>
    </p:spTree>
    <p:extLst>
      <p:ext uri="{BB962C8B-B14F-4D97-AF65-F5344CB8AC3E}">
        <p14:creationId xmlns:p14="http://schemas.microsoft.com/office/powerpoint/2010/main" val="18258184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 calcmode="lin" valueType="num">
                                      <p:cBhvr additive="base">
                                        <p:cTn id="7"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
                                            <p:txEl>
                                              <p:pRg st="4" end="4"/>
                                            </p:txEl>
                                          </p:spTgt>
                                        </p:tgtEl>
                                        <p:attrNameLst>
                                          <p:attrName>style.visibility</p:attrName>
                                        </p:attrNameLst>
                                      </p:cBhvr>
                                      <p:to>
                                        <p:strVal val="visible"/>
                                      </p:to>
                                    </p:set>
                                    <p:anim calcmode="lin" valueType="num">
                                      <p:cBhvr additive="base">
                                        <p:cTn id="11"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5">
                                            <p:txEl>
                                              <p:pRg st="6" end="6"/>
                                            </p:txEl>
                                          </p:spTgt>
                                        </p:tgtEl>
                                        <p:attrNameLst>
                                          <p:attrName>style.visibility</p:attrName>
                                        </p:attrNameLst>
                                      </p:cBhvr>
                                      <p:to>
                                        <p:strVal val="visible"/>
                                      </p:to>
                                    </p:set>
                                    <p:anim calcmode="lin" valueType="num">
                                      <p:cBhvr additive="base">
                                        <p:cTn id="15"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5">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111125"/>
            <a:ext cx="10515600" cy="904875"/>
          </a:xfrm>
        </p:spPr>
        <p:txBody>
          <a:bodyPr/>
          <a:lstStyle/>
          <a:p>
            <a:pPr algn="ctr"/>
            <a:r>
              <a:rPr lang="en-US" dirty="0" smtClean="0">
                <a:latin typeface="Arial Black" panose="020B0A04020102020204" pitchFamily="34" charset="0"/>
              </a:rPr>
              <a:t>Start-Up - Writing</a:t>
            </a:r>
            <a:endParaRPr lang="en-US" dirty="0">
              <a:latin typeface="Arial Black" panose="020B0A04020102020204" pitchFamily="34" charset="0"/>
            </a:endParaRPr>
          </a:p>
        </p:txBody>
      </p:sp>
      <p:sp>
        <p:nvSpPr>
          <p:cNvPr id="5" name="Content Placeholder 4"/>
          <p:cNvSpPr>
            <a:spLocks noGrp="1"/>
          </p:cNvSpPr>
          <p:nvPr>
            <p:ph idx="1"/>
          </p:nvPr>
        </p:nvSpPr>
        <p:spPr>
          <a:xfrm>
            <a:off x="838200" y="1016000"/>
            <a:ext cx="10515600" cy="5549900"/>
          </a:xfrm>
        </p:spPr>
        <p:txBody>
          <a:bodyPr>
            <a:normAutofit lnSpcReduction="10000"/>
          </a:bodyPr>
          <a:lstStyle/>
          <a:p>
            <a:pPr marL="0" indent="0" algn="ctr">
              <a:buNone/>
            </a:pPr>
            <a:r>
              <a:rPr lang="en-US" dirty="0" smtClean="0">
                <a:latin typeface="Arial Black" panose="020B0A04020102020204" pitchFamily="34" charset="0"/>
              </a:rPr>
              <a:t>Now write about the following:</a:t>
            </a:r>
          </a:p>
          <a:p>
            <a:pPr marL="0" indent="0" algn="ctr">
              <a:buNone/>
            </a:pPr>
            <a:endParaRPr lang="en-US" dirty="0">
              <a:latin typeface="Arial Black" panose="020B0A04020102020204" pitchFamily="34" charset="0"/>
            </a:endParaRPr>
          </a:p>
          <a:p>
            <a:pPr marL="0" indent="0" algn="ctr">
              <a:buNone/>
            </a:pPr>
            <a:r>
              <a:rPr lang="en-US" sz="4000" dirty="0">
                <a:latin typeface="Arial Black" panose="020B0A04020102020204" pitchFamily="34" charset="0"/>
              </a:rPr>
              <a:t>In paragraph 9, Walker describes the way that the character of Maggie walks.</a:t>
            </a:r>
          </a:p>
          <a:p>
            <a:pPr marL="0" indent="0" algn="ctr">
              <a:buNone/>
            </a:pPr>
            <a:endParaRPr lang="en-US" sz="4000" dirty="0">
              <a:latin typeface="Arial Black" panose="020B0A04020102020204" pitchFamily="34" charset="0"/>
            </a:endParaRPr>
          </a:p>
          <a:p>
            <a:pPr marL="0" indent="0" algn="ctr">
              <a:buNone/>
            </a:pPr>
            <a:r>
              <a:rPr lang="en-US" sz="4000" dirty="0" smtClean="0">
                <a:latin typeface="Arial Black" panose="020B0A04020102020204" pitchFamily="34" charset="0"/>
              </a:rPr>
              <a:t>What </a:t>
            </a:r>
            <a:r>
              <a:rPr lang="en-US" sz="4000" dirty="0">
                <a:latin typeface="Arial Black" panose="020B0A04020102020204" pitchFamily="34" charset="0"/>
              </a:rPr>
              <a:t>can we tell about the character of Maggie through that description; not just physically, what can we tell about her personality?</a:t>
            </a:r>
          </a:p>
          <a:p>
            <a:pPr marL="0" indent="0" algn="ctr">
              <a:buNone/>
            </a:pPr>
            <a:endParaRPr lang="en-US" sz="4000" dirty="0">
              <a:latin typeface="Arial Black" panose="020B0A04020102020204" pitchFamily="34" charset="0"/>
            </a:endParaRPr>
          </a:p>
        </p:txBody>
      </p:sp>
      <p:sp>
        <p:nvSpPr>
          <p:cNvPr id="6" name="TextBox 5"/>
          <p:cNvSpPr txBox="1"/>
          <p:nvPr/>
        </p:nvSpPr>
        <p:spPr>
          <a:xfrm>
            <a:off x="10220960" y="378896"/>
            <a:ext cx="1183337" cy="400110"/>
          </a:xfrm>
          <a:prstGeom prst="rect">
            <a:avLst/>
          </a:prstGeom>
          <a:noFill/>
        </p:spPr>
        <p:txBody>
          <a:bodyPr wrap="none" rtlCol="0">
            <a:spAutoFit/>
          </a:bodyPr>
          <a:lstStyle/>
          <a:p>
            <a:pPr algn="ctr"/>
            <a:r>
              <a:rPr lang="en-US" sz="2000" dirty="0">
                <a:solidFill>
                  <a:prstClr val="black"/>
                </a:solidFill>
                <a:latin typeface="Arial Black" panose="020B0A04020102020204" pitchFamily="34" charset="0"/>
              </a:rPr>
              <a:t>10/2/18</a:t>
            </a:r>
          </a:p>
        </p:txBody>
      </p:sp>
    </p:spTree>
    <p:extLst>
      <p:ext uri="{BB962C8B-B14F-4D97-AF65-F5344CB8AC3E}">
        <p14:creationId xmlns:p14="http://schemas.microsoft.com/office/powerpoint/2010/main" val="25181736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74625"/>
            <a:ext cx="10515600" cy="904875"/>
          </a:xfrm>
        </p:spPr>
        <p:txBody>
          <a:bodyPr/>
          <a:lstStyle/>
          <a:p>
            <a:pPr algn="ctr"/>
            <a:r>
              <a:rPr lang="en-US" dirty="0" smtClean="0">
                <a:latin typeface="Arial Black" panose="020B0A04020102020204" pitchFamily="34" charset="0"/>
              </a:rPr>
              <a:t>“Everyday Use”</a:t>
            </a:r>
            <a:endParaRPr lang="en-US" dirty="0">
              <a:latin typeface="Arial Black" panose="020B0A04020102020204" pitchFamily="34" charset="0"/>
            </a:endParaRPr>
          </a:p>
        </p:txBody>
      </p:sp>
      <p:sp>
        <p:nvSpPr>
          <p:cNvPr id="3" name="Content Placeholder 2"/>
          <p:cNvSpPr>
            <a:spLocks noGrp="1"/>
          </p:cNvSpPr>
          <p:nvPr>
            <p:ph idx="1"/>
          </p:nvPr>
        </p:nvSpPr>
        <p:spPr>
          <a:xfrm>
            <a:off x="838200" y="1079500"/>
            <a:ext cx="10515600" cy="5461000"/>
          </a:xfrm>
        </p:spPr>
        <p:txBody>
          <a:bodyPr>
            <a:normAutofit fontScale="85000" lnSpcReduction="20000"/>
          </a:bodyPr>
          <a:lstStyle/>
          <a:p>
            <a:r>
              <a:rPr lang="en-US" dirty="0" smtClean="0">
                <a:latin typeface="Arial Black" panose="020B0A04020102020204" pitchFamily="34" charset="0"/>
              </a:rPr>
              <a:t>SYMBOLS</a:t>
            </a:r>
          </a:p>
          <a:p>
            <a:pPr lvl="1"/>
            <a:r>
              <a:rPr lang="en-US" dirty="0">
                <a:latin typeface="Arial Black" panose="020B0A04020102020204" pitchFamily="34" charset="0"/>
              </a:rPr>
              <a:t>A</a:t>
            </a:r>
            <a:r>
              <a:rPr lang="en-US" dirty="0" smtClean="0">
                <a:latin typeface="Arial Black" panose="020B0A04020102020204" pitchFamily="34" charset="0"/>
              </a:rPr>
              <a:t>nything </a:t>
            </a:r>
            <a:r>
              <a:rPr lang="en-US" dirty="0">
                <a:latin typeface="Arial Black" panose="020B0A04020102020204" pitchFamily="34" charset="0"/>
              </a:rPr>
              <a:t>(object, animal, event, person, or place)</a:t>
            </a:r>
          </a:p>
          <a:p>
            <a:pPr marL="457200" lvl="1" indent="0">
              <a:buNone/>
            </a:pPr>
            <a:r>
              <a:rPr lang="en-US" dirty="0">
                <a:latin typeface="Arial Black" panose="020B0A04020102020204" pitchFamily="34" charset="0"/>
              </a:rPr>
              <a:t>that represents itself but also stands for something else on a figurative </a:t>
            </a:r>
            <a:r>
              <a:rPr lang="en-US" dirty="0" smtClean="0">
                <a:latin typeface="Arial Black" panose="020B0A04020102020204" pitchFamily="34" charset="0"/>
              </a:rPr>
              <a:t>level</a:t>
            </a:r>
          </a:p>
          <a:p>
            <a:pPr lvl="1"/>
            <a:r>
              <a:rPr lang="en-US" dirty="0" smtClean="0">
                <a:latin typeface="Arial Black" panose="020B0A04020102020204" pitchFamily="34" charset="0"/>
              </a:rPr>
              <a:t>EX: The churn top – represents their family heritage and hard work</a:t>
            </a:r>
          </a:p>
          <a:p>
            <a:r>
              <a:rPr lang="en-US" dirty="0" smtClean="0">
                <a:latin typeface="Arial Black" panose="020B0A04020102020204" pitchFamily="34" charset="0"/>
              </a:rPr>
              <a:t>IMAGES</a:t>
            </a:r>
          </a:p>
          <a:p>
            <a:pPr lvl="1"/>
            <a:r>
              <a:rPr lang="en-US" dirty="0" smtClean="0">
                <a:latin typeface="Arial Black" panose="020B0A04020102020204" pitchFamily="34" charset="0"/>
              </a:rPr>
              <a:t>The </a:t>
            </a:r>
            <a:r>
              <a:rPr lang="en-US" dirty="0">
                <a:latin typeface="Arial Black" panose="020B0A04020102020204" pitchFamily="34" charset="0"/>
              </a:rPr>
              <a:t>verbal expression of sensory experience;</a:t>
            </a:r>
          </a:p>
          <a:p>
            <a:pPr marL="457200" lvl="1" indent="0">
              <a:buNone/>
            </a:pPr>
            <a:r>
              <a:rPr lang="en-US" dirty="0">
                <a:latin typeface="Arial Black" panose="020B0A04020102020204" pitchFamily="34" charset="0"/>
              </a:rPr>
              <a:t>descriptive or figurative language used to create word</a:t>
            </a:r>
          </a:p>
          <a:p>
            <a:pPr marL="457200" lvl="1" indent="0">
              <a:buNone/>
            </a:pPr>
            <a:r>
              <a:rPr lang="en-US" dirty="0">
                <a:latin typeface="Arial Black" panose="020B0A04020102020204" pitchFamily="34" charset="0"/>
              </a:rPr>
              <a:t>pictures; imagery is created by details that appeal to one or more of the five </a:t>
            </a:r>
            <a:r>
              <a:rPr lang="en-US" dirty="0" smtClean="0">
                <a:latin typeface="Arial Black" panose="020B0A04020102020204" pitchFamily="34" charset="0"/>
              </a:rPr>
              <a:t>senses</a:t>
            </a:r>
          </a:p>
          <a:p>
            <a:pPr lvl="1"/>
            <a:r>
              <a:rPr lang="en-US" dirty="0" smtClean="0">
                <a:latin typeface="Arial Black" panose="020B0A04020102020204" pitchFamily="34" charset="0"/>
              </a:rPr>
              <a:t>EX: flannel nightgowns in the story represent comfort</a:t>
            </a:r>
          </a:p>
          <a:p>
            <a:r>
              <a:rPr lang="en-US" dirty="0" smtClean="0">
                <a:latin typeface="Arial Black" panose="020B0A04020102020204" pitchFamily="34" charset="0"/>
              </a:rPr>
              <a:t>FIGURES OF SPEECH</a:t>
            </a:r>
          </a:p>
          <a:p>
            <a:pPr lvl="1"/>
            <a:r>
              <a:rPr lang="en-US" dirty="0">
                <a:latin typeface="Arial Black" panose="020B0A04020102020204" pitchFamily="34" charset="0"/>
              </a:rPr>
              <a:t> A</a:t>
            </a:r>
            <a:r>
              <a:rPr lang="en-US" dirty="0" smtClean="0">
                <a:latin typeface="Arial Black" panose="020B0A04020102020204" pitchFamily="34" charset="0"/>
              </a:rPr>
              <a:t> </a:t>
            </a:r>
            <a:r>
              <a:rPr lang="en-US" dirty="0">
                <a:latin typeface="Arial Black" panose="020B0A04020102020204" pitchFamily="34" charset="0"/>
              </a:rPr>
              <a:t>phrase with a specialized meaning not based on the literal meaning of the </a:t>
            </a:r>
            <a:r>
              <a:rPr lang="en-US" dirty="0" smtClean="0">
                <a:latin typeface="Arial Black" panose="020B0A04020102020204" pitchFamily="34" charset="0"/>
              </a:rPr>
              <a:t>words.</a:t>
            </a:r>
          </a:p>
          <a:p>
            <a:pPr lvl="1"/>
            <a:r>
              <a:rPr lang="en-US" dirty="0" smtClean="0">
                <a:latin typeface="Arial Black" panose="020B0A04020102020204" pitchFamily="34" charset="0"/>
              </a:rPr>
              <a:t>EX: “as limp as a fish” (simile)</a:t>
            </a:r>
          </a:p>
          <a:p>
            <a:r>
              <a:rPr lang="en-US" dirty="0" smtClean="0">
                <a:latin typeface="Arial Black" panose="020B0A04020102020204" pitchFamily="34" charset="0"/>
              </a:rPr>
              <a:t>TONE/THEME</a:t>
            </a:r>
          </a:p>
          <a:p>
            <a:pPr lvl="1"/>
            <a:r>
              <a:rPr lang="en-US" dirty="0" smtClean="0">
                <a:latin typeface="Arial Black" panose="020B0A04020102020204" pitchFamily="34" charset="0"/>
              </a:rPr>
              <a:t>Tone is the writer’s attitude toward their subject</a:t>
            </a:r>
          </a:p>
          <a:p>
            <a:pPr lvl="1"/>
            <a:r>
              <a:rPr lang="en-US" dirty="0">
                <a:latin typeface="Arial Black" panose="020B0A04020102020204" pitchFamily="34" charset="0"/>
              </a:rPr>
              <a:t>Theme is a writer’s central idea or main </a:t>
            </a:r>
            <a:r>
              <a:rPr lang="en-US" dirty="0" smtClean="0">
                <a:latin typeface="Arial Black" panose="020B0A04020102020204" pitchFamily="34" charset="0"/>
              </a:rPr>
              <a:t>message</a:t>
            </a:r>
          </a:p>
          <a:p>
            <a:pPr lvl="1"/>
            <a:endParaRPr lang="en-US" dirty="0">
              <a:latin typeface="Arial Black" panose="020B0A04020102020204" pitchFamily="34" charset="0"/>
            </a:endParaRPr>
          </a:p>
          <a:p>
            <a:pPr lvl="1"/>
            <a:endParaRPr lang="en-US" dirty="0">
              <a:latin typeface="Arial Black" panose="020B0A04020102020204" pitchFamily="34" charset="0"/>
            </a:endParaRPr>
          </a:p>
          <a:p>
            <a:pPr lvl="1"/>
            <a:endParaRPr lang="en-US" dirty="0">
              <a:latin typeface="Arial Black" panose="020B0A04020102020204" pitchFamily="34" charset="0"/>
            </a:endParaRPr>
          </a:p>
        </p:txBody>
      </p:sp>
    </p:spTree>
    <p:extLst>
      <p:ext uri="{BB962C8B-B14F-4D97-AF65-F5344CB8AC3E}">
        <p14:creationId xmlns:p14="http://schemas.microsoft.com/office/powerpoint/2010/main" val="38662520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additive="base">
                                        <p:cTn id="3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3">
                                            <p:txEl>
                                              <p:pRg st="7" end="7"/>
                                            </p:txEl>
                                          </p:spTgt>
                                        </p:tgtEl>
                                        <p:attrNameLst>
                                          <p:attrName>style.visibility</p:attrName>
                                        </p:attrNameLst>
                                      </p:cBhvr>
                                      <p:to>
                                        <p:strVal val="visible"/>
                                      </p:to>
                                    </p:set>
                                    <p:anim calcmode="lin" valueType="num">
                                      <p:cBhvr additive="base">
                                        <p:cTn id="4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7" end="7"/>
                                            </p:txEl>
                                          </p:spTgt>
                                        </p:tgtEl>
                                        <p:attrNameLst>
                                          <p:attrName>ppt_y</p:attrName>
                                        </p:attrNameLst>
                                      </p:cBhvr>
                                      <p:tavLst>
                                        <p:tav tm="0">
                                          <p:val>
                                            <p:strVal val="1+#ppt_h/2"/>
                                          </p:val>
                                        </p:tav>
                                        <p:tav tm="100000">
                                          <p:val>
                                            <p:strVal val="#ppt_y"/>
                                          </p:val>
                                        </p:tav>
                                      </p:tavLst>
                                    </p:anim>
                                  </p:childTnLst>
                                </p:cTn>
                              </p:par>
                              <p:par>
                                <p:cTn id="43" presetID="2" presetClass="entr" presetSubtype="4" fill="hold" nodeType="withEffect">
                                  <p:stCondLst>
                                    <p:cond delay="0"/>
                                  </p:stCondLst>
                                  <p:childTnLst>
                                    <p:set>
                                      <p:cBhvr>
                                        <p:cTn id="44" dur="1" fill="hold">
                                          <p:stCondLst>
                                            <p:cond delay="0"/>
                                          </p:stCondLst>
                                        </p:cTn>
                                        <p:tgtEl>
                                          <p:spTgt spid="3">
                                            <p:txEl>
                                              <p:pRg st="8" end="8"/>
                                            </p:txEl>
                                          </p:spTgt>
                                        </p:tgtEl>
                                        <p:attrNameLst>
                                          <p:attrName>style.visibility</p:attrName>
                                        </p:attrNameLst>
                                      </p:cBhvr>
                                      <p:to>
                                        <p:strVal val="visible"/>
                                      </p:to>
                                    </p:set>
                                    <p:anim calcmode="lin" valueType="num">
                                      <p:cBhvr additive="base">
                                        <p:cTn id="4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nodeType="clickEffect">
                                  <p:stCondLst>
                                    <p:cond delay="0"/>
                                  </p:stCondLst>
                                  <p:childTnLst>
                                    <p:set>
                                      <p:cBhvr>
                                        <p:cTn id="50" dur="1" fill="hold">
                                          <p:stCondLst>
                                            <p:cond delay="0"/>
                                          </p:stCondLst>
                                        </p:cTn>
                                        <p:tgtEl>
                                          <p:spTgt spid="3">
                                            <p:txEl>
                                              <p:pRg st="9" end="9"/>
                                            </p:txEl>
                                          </p:spTgt>
                                        </p:tgtEl>
                                        <p:attrNameLst>
                                          <p:attrName>style.visibility</p:attrName>
                                        </p:attrNameLst>
                                      </p:cBhvr>
                                      <p:to>
                                        <p:strVal val="visible"/>
                                      </p:to>
                                    </p:set>
                                    <p:anim calcmode="lin" valueType="num">
                                      <p:cBhvr additive="base">
                                        <p:cTn id="5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 calcmode="lin" valueType="num">
                                      <p:cBhvr additive="base">
                                        <p:cTn id="5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3">
                                            <p:txEl>
                                              <p:pRg st="10" end="10"/>
                                            </p:txEl>
                                          </p:spTgt>
                                        </p:tgtEl>
                                        <p:attrNameLst>
                                          <p:attrName>ppt_y</p:attrName>
                                        </p:attrNameLst>
                                      </p:cBhvr>
                                      <p:tavLst>
                                        <p:tav tm="0">
                                          <p:val>
                                            <p:strVal val="1+#ppt_h/2"/>
                                          </p:val>
                                        </p:tav>
                                        <p:tav tm="100000">
                                          <p:val>
                                            <p:strVal val="#ppt_y"/>
                                          </p:val>
                                        </p:tav>
                                      </p:tavLst>
                                    </p:anim>
                                  </p:childTnLst>
                                </p:cTn>
                              </p:par>
                              <p:par>
                                <p:cTn id="59" presetID="2" presetClass="entr" presetSubtype="4" fill="hold" nodeType="withEffect">
                                  <p:stCondLst>
                                    <p:cond delay="0"/>
                                  </p:stCondLst>
                                  <p:childTnLst>
                                    <p:set>
                                      <p:cBhvr>
                                        <p:cTn id="60" dur="1" fill="hold">
                                          <p:stCondLst>
                                            <p:cond delay="0"/>
                                          </p:stCondLst>
                                        </p:cTn>
                                        <p:tgtEl>
                                          <p:spTgt spid="3">
                                            <p:txEl>
                                              <p:pRg st="11" end="11"/>
                                            </p:txEl>
                                          </p:spTgt>
                                        </p:tgtEl>
                                        <p:attrNameLst>
                                          <p:attrName>style.visibility</p:attrName>
                                        </p:attrNameLst>
                                      </p:cBhvr>
                                      <p:to>
                                        <p:strVal val="visible"/>
                                      </p:to>
                                    </p:set>
                                    <p:anim calcmode="lin" valueType="num">
                                      <p:cBhvr additive="base">
                                        <p:cTn id="61"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3">
                                            <p:txEl>
                                              <p:pRg st="12" end="12"/>
                                            </p:txEl>
                                          </p:spTgt>
                                        </p:tgtEl>
                                        <p:attrNameLst>
                                          <p:attrName>style.visibility</p:attrName>
                                        </p:attrNameLst>
                                      </p:cBhvr>
                                      <p:to>
                                        <p:strVal val="visible"/>
                                      </p:to>
                                    </p:set>
                                    <p:anim calcmode="lin" valueType="num">
                                      <p:cBhvr additive="base">
                                        <p:cTn id="67"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3">
                                            <p:txEl>
                                              <p:pRg st="13" end="13"/>
                                            </p:txEl>
                                          </p:spTgt>
                                        </p:tgtEl>
                                        <p:attrNameLst>
                                          <p:attrName>style.visibility</p:attrName>
                                        </p:attrNameLst>
                                      </p:cBhvr>
                                      <p:to>
                                        <p:strVal val="visible"/>
                                      </p:to>
                                    </p:set>
                                    <p:anim calcmode="lin" valueType="num">
                                      <p:cBhvr additive="base">
                                        <p:cTn id="73"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3" end="13"/>
                                            </p:txEl>
                                          </p:spTgt>
                                        </p:tgtEl>
                                        <p:attrNameLst>
                                          <p:attrName>ppt_y</p:attrName>
                                        </p:attrNameLst>
                                      </p:cBhvr>
                                      <p:tavLst>
                                        <p:tav tm="0">
                                          <p:val>
                                            <p:strVal val="1+#ppt_h/2"/>
                                          </p:val>
                                        </p:tav>
                                        <p:tav tm="100000">
                                          <p:val>
                                            <p:strVal val="#ppt_y"/>
                                          </p:val>
                                        </p:tav>
                                      </p:tavLst>
                                    </p:anim>
                                  </p:childTnLst>
                                </p:cTn>
                              </p:par>
                              <p:par>
                                <p:cTn id="75" presetID="2" presetClass="entr" presetSubtype="4" fill="hold" nodeType="withEffect">
                                  <p:stCondLst>
                                    <p:cond delay="0"/>
                                  </p:stCondLst>
                                  <p:childTnLst>
                                    <p:set>
                                      <p:cBhvr>
                                        <p:cTn id="76" dur="1" fill="hold">
                                          <p:stCondLst>
                                            <p:cond delay="0"/>
                                          </p:stCondLst>
                                        </p:cTn>
                                        <p:tgtEl>
                                          <p:spTgt spid="3">
                                            <p:txEl>
                                              <p:pRg st="14" end="14"/>
                                            </p:txEl>
                                          </p:spTgt>
                                        </p:tgtEl>
                                        <p:attrNameLst>
                                          <p:attrName>style.visibility</p:attrName>
                                        </p:attrNameLst>
                                      </p:cBhvr>
                                      <p:to>
                                        <p:strVal val="visible"/>
                                      </p:to>
                                    </p:set>
                                    <p:anim calcmode="lin" valueType="num">
                                      <p:cBhvr additive="base">
                                        <p:cTn id="77" dur="500" fill="hold"/>
                                        <p:tgtEl>
                                          <p:spTgt spid="3">
                                            <p:txEl>
                                              <p:pRg st="14" end="14"/>
                                            </p:txEl>
                                          </p:spTgt>
                                        </p:tgtEl>
                                        <p:attrNameLst>
                                          <p:attrName>ppt_x</p:attrName>
                                        </p:attrNameLst>
                                      </p:cBhvr>
                                      <p:tavLst>
                                        <p:tav tm="0">
                                          <p:val>
                                            <p:strVal val="#ppt_x"/>
                                          </p:val>
                                        </p:tav>
                                        <p:tav tm="100000">
                                          <p:val>
                                            <p:strVal val="#ppt_x"/>
                                          </p:val>
                                        </p:tav>
                                      </p:tavLst>
                                    </p:anim>
                                    <p:anim calcmode="lin" valueType="num">
                                      <p:cBhvr additive="base">
                                        <p:cTn id="78" dur="500" fill="hold"/>
                                        <p:tgtEl>
                                          <p:spTgt spid="3">
                                            <p:txEl>
                                              <p:pRg st="14" end="1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4516</TotalTime>
  <Words>2387</Words>
  <Application>Microsoft Office PowerPoint</Application>
  <PresentationFormat>Widescreen</PresentationFormat>
  <Paragraphs>271</Paragraphs>
  <Slides>36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36</vt:i4>
      </vt:variant>
    </vt:vector>
  </HeadingPairs>
  <TitlesOfParts>
    <vt:vector size="41" baseType="lpstr">
      <vt:lpstr>Arial</vt:lpstr>
      <vt:lpstr>Arial Black</vt:lpstr>
      <vt:lpstr>Calibri</vt:lpstr>
      <vt:lpstr>Calibri Light</vt:lpstr>
      <vt:lpstr>1_Office Theme</vt:lpstr>
      <vt:lpstr>Start-Up - Discussion</vt:lpstr>
      <vt:lpstr>Start-Up - Writing</vt:lpstr>
      <vt:lpstr>“Everyday Use”</vt:lpstr>
      <vt:lpstr>“Everyday Use”</vt:lpstr>
      <vt:lpstr>HOMEWORK</vt:lpstr>
      <vt:lpstr>Exit Ticket</vt:lpstr>
      <vt:lpstr>Start-Up - Discussion</vt:lpstr>
      <vt:lpstr>Start-Up - Writing</vt:lpstr>
      <vt:lpstr>“Everyday Use”</vt:lpstr>
      <vt:lpstr>HOMEWORK</vt:lpstr>
      <vt:lpstr>Exit Ticket</vt:lpstr>
      <vt:lpstr>Start-Up - Discussion</vt:lpstr>
      <vt:lpstr>Start-Up - Writing</vt:lpstr>
      <vt:lpstr>S.I.F.T.ing Through the Story</vt:lpstr>
      <vt:lpstr>S.I.F.T.ing Through the Story</vt:lpstr>
      <vt:lpstr>S.I.F.T.ing Through the Story</vt:lpstr>
      <vt:lpstr>HOMEWORK</vt:lpstr>
      <vt:lpstr>Exit Ticket</vt:lpstr>
      <vt:lpstr>Start-Up - Discussion</vt:lpstr>
      <vt:lpstr>Start-Up - Writing</vt:lpstr>
      <vt:lpstr>HOMEWORK</vt:lpstr>
      <vt:lpstr>Exit Ticket</vt:lpstr>
      <vt:lpstr>PowerPoint Presentation</vt:lpstr>
      <vt:lpstr>Argumentative Writing</vt:lpstr>
      <vt:lpstr>Argumentative Writing</vt:lpstr>
      <vt:lpstr>Argumentative Writing</vt:lpstr>
      <vt:lpstr>Using TEPAC</vt:lpstr>
      <vt:lpstr>The T in TEPAC</vt:lpstr>
      <vt:lpstr>The E in TEPAC</vt:lpstr>
      <vt:lpstr>The P and A in TEPAC</vt:lpstr>
      <vt:lpstr>The A in TEPAC</vt:lpstr>
      <vt:lpstr>The C in TEPAC</vt:lpstr>
      <vt:lpstr>Argumentative Writing</vt:lpstr>
      <vt:lpstr>Argumentative Writing</vt:lpstr>
      <vt:lpstr>HOMEWORK</vt:lpstr>
      <vt:lpstr>PowerPoint Presentation</vt:lpstr>
    </vt:vector>
  </TitlesOfParts>
  <Company>Turlock Unified School District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Start-Up - Discussion</dc:title>
  <dc:creator>James McElroy</dc:creator>
  <cp:lastModifiedBy>James McElroy</cp:lastModifiedBy>
  <cp:revision>13</cp:revision>
  <dcterms:created xsi:type="dcterms:W3CDTF">2018-09-28T19:02:36Z</dcterms:created>
  <dcterms:modified xsi:type="dcterms:W3CDTF">2018-10-02T14:23:07Z</dcterms:modified>
</cp:coreProperties>
</file>