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75" r:id="rId31"/>
    <p:sldId id="286" r:id="rId32"/>
    <p:sldId id="287" r:id="rId33"/>
    <p:sldId id="296" r:id="rId34"/>
    <p:sldId id="297" r:id="rId35"/>
    <p:sldId id="298" r:id="rId36"/>
    <p:sldId id="299" r:id="rId37"/>
    <p:sldId id="291" r:id="rId38"/>
    <p:sldId id="290" r:id="rId39"/>
    <p:sldId id="288" r:id="rId40"/>
    <p:sldId id="289" r:id="rId41"/>
    <p:sldId id="292" r:id="rId42"/>
    <p:sldId id="293" r:id="rId43"/>
    <p:sldId id="300" r:id="rId44"/>
    <p:sldId id="301" r:id="rId45"/>
    <p:sldId id="302" r:id="rId46"/>
    <p:sldId id="303" r:id="rId47"/>
    <p:sldId id="304" r:id="rId48"/>
    <p:sldId id="305" r:id="rId49"/>
    <p:sldId id="306" r:id="rId50"/>
    <p:sldId id="307" r:id="rId51"/>
    <p:sldId id="308" r:id="rId52"/>
    <p:sldId id="294" r:id="rId53"/>
    <p:sldId id="295" r:id="rId54"/>
    <p:sldId id="309" r:id="rId55"/>
    <p:sldId id="310" r:id="rId56"/>
    <p:sldId id="311" r:id="rId57"/>
    <p:sldId id="312" r:id="rId58"/>
    <p:sldId id="313" r:id="rId59"/>
    <p:sldId id="319" r:id="rId60"/>
    <p:sldId id="314" r:id="rId61"/>
    <p:sldId id="315" r:id="rId62"/>
    <p:sldId id="316" r:id="rId63"/>
    <p:sldId id="317" r:id="rId64"/>
    <p:sldId id="318"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57" r:id="rId95"/>
    <p:sldId id="358" r:id="rId96"/>
    <p:sldId id="359" r:id="rId97"/>
    <p:sldId id="352" r:id="rId98"/>
    <p:sldId id="353" r:id="rId99"/>
    <p:sldId id="354" r:id="rId100"/>
    <p:sldId id="365" r:id="rId101"/>
    <p:sldId id="370" r:id="rId102"/>
    <p:sldId id="366" r:id="rId103"/>
    <p:sldId id="367" r:id="rId104"/>
    <p:sldId id="368" r:id="rId105"/>
    <p:sldId id="369" r:id="rId106"/>
    <p:sldId id="355" r:id="rId107"/>
    <p:sldId id="356" r:id="rId108"/>
    <p:sldId id="360" r:id="rId109"/>
    <p:sldId id="361" r:id="rId110"/>
    <p:sldId id="371" r:id="rId111"/>
    <p:sldId id="363" r:id="rId112"/>
    <p:sldId id="364" r:id="rId113"/>
    <p:sldId id="373" r:id="rId114"/>
    <p:sldId id="374" r:id="rId115"/>
    <p:sldId id="372" r:id="rId116"/>
    <p:sldId id="375" r:id="rId117"/>
    <p:sldId id="376" r:id="rId118"/>
    <p:sldId id="378" r:id="rId119"/>
    <p:sldId id="379" r:id="rId120"/>
    <p:sldId id="377"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6" r:id="rId152"/>
    <p:sldId id="417" r:id="rId153"/>
    <p:sldId id="418" r:id="rId154"/>
    <p:sldId id="419" r:id="rId155"/>
    <p:sldId id="420" r:id="rId156"/>
    <p:sldId id="415" r:id="rId157"/>
    <p:sldId id="422" r:id="rId158"/>
    <p:sldId id="421" r:id="rId159"/>
    <p:sldId id="443" r:id="rId160"/>
    <p:sldId id="423" r:id="rId161"/>
    <p:sldId id="424" r:id="rId162"/>
    <p:sldId id="425" r:id="rId163"/>
    <p:sldId id="426"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4" r:id="rId177"/>
    <p:sldId id="445" r:id="rId178"/>
    <p:sldId id="446" r:id="rId179"/>
    <p:sldId id="427" r:id="rId180"/>
    <p:sldId id="428" r:id="rId181"/>
    <p:sldId id="447" r:id="rId182"/>
    <p:sldId id="448" r:id="rId183"/>
    <p:sldId id="451" r:id="rId184"/>
    <p:sldId id="449" r:id="rId185"/>
    <p:sldId id="450" r:id="rId186"/>
    <p:sldId id="452" r:id="rId187"/>
    <p:sldId id="453" r:id="rId188"/>
    <p:sldId id="454" r:id="rId189"/>
    <p:sldId id="466" r:id="rId190"/>
    <p:sldId id="467" r:id="rId191"/>
    <p:sldId id="456" r:id="rId192"/>
    <p:sldId id="457" r:id="rId193"/>
    <p:sldId id="458" r:id="rId194"/>
    <p:sldId id="459" r:id="rId195"/>
    <p:sldId id="460" r:id="rId196"/>
    <p:sldId id="461" r:id="rId197"/>
    <p:sldId id="462" r:id="rId198"/>
    <p:sldId id="463" r:id="rId199"/>
    <p:sldId id="464" r:id="rId200"/>
    <p:sldId id="455" r:id="rId201"/>
    <p:sldId id="465" r:id="rId202"/>
    <p:sldId id="468" r:id="rId203"/>
    <p:sldId id="469" r:id="rId204"/>
    <p:sldId id="470" r:id="rId2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D26E12-F1A7-4E25-9F56-D1A38D0E4C5C}"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185393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26E12-F1A7-4E25-9F56-D1A38D0E4C5C}"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383940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26E12-F1A7-4E25-9F56-D1A38D0E4C5C}"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137478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26E12-F1A7-4E25-9F56-D1A38D0E4C5C}"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253652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26E12-F1A7-4E25-9F56-D1A38D0E4C5C}"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101112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D26E12-F1A7-4E25-9F56-D1A38D0E4C5C}"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258213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26E12-F1A7-4E25-9F56-D1A38D0E4C5C}"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312777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D26E12-F1A7-4E25-9F56-D1A38D0E4C5C}"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259720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26E12-F1A7-4E25-9F56-D1A38D0E4C5C}"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330969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26E12-F1A7-4E25-9F56-D1A38D0E4C5C}"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37243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26E12-F1A7-4E25-9F56-D1A38D0E4C5C}"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654CB-E31A-40A3-A35F-4A14714C2AB3}" type="slidenum">
              <a:rPr lang="en-US" smtClean="0"/>
              <a:t>‹#›</a:t>
            </a:fld>
            <a:endParaRPr lang="en-US"/>
          </a:p>
        </p:txBody>
      </p:sp>
    </p:spTree>
    <p:extLst>
      <p:ext uri="{BB962C8B-B14F-4D97-AF65-F5344CB8AC3E}">
        <p14:creationId xmlns:p14="http://schemas.microsoft.com/office/powerpoint/2010/main" val="14436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69000" b="-6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26E12-F1A7-4E25-9F56-D1A38D0E4C5C}"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654CB-E31A-40A3-A35F-4A14714C2AB3}" type="slidenum">
              <a:rPr lang="en-US" smtClean="0"/>
              <a:t>‹#›</a:t>
            </a:fld>
            <a:endParaRPr lang="en-US"/>
          </a:p>
        </p:txBody>
      </p:sp>
    </p:spTree>
    <p:extLst>
      <p:ext uri="{BB962C8B-B14F-4D97-AF65-F5344CB8AC3E}">
        <p14:creationId xmlns:p14="http://schemas.microsoft.com/office/powerpoint/2010/main" val="348222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mailto:jfmcelroy@turlockusd.org"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jmcelroy@turlockusd.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uoSBVNUO2LU" TargetMode="External"/><Relationship Id="rId2" Type="http://schemas.openxmlformats.org/officeDocument/2006/relationships/hyperlink" Target="https://youtu.be/17eY2MoS-bc"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are some issues that teens/high school students typically face?</a:t>
            </a:r>
          </a:p>
          <a:p>
            <a:pPr marL="0" indent="0" algn="ctr">
              <a:buNone/>
            </a:pPr>
            <a:r>
              <a:rPr lang="en-US" sz="4000" dirty="0" smtClean="0">
                <a:latin typeface="Arial Black" panose="020B0A04020102020204" pitchFamily="34" charset="0"/>
              </a:rPr>
              <a:t>Why do you think some teens have a more difficult time with those issues than others?</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8/20/19</a:t>
            </a:r>
            <a:endParaRPr lang="en-US" b="1" dirty="0">
              <a:latin typeface="Arial Black" panose="020B0A04020102020204" pitchFamily="34" charset="0"/>
            </a:endParaRPr>
          </a:p>
        </p:txBody>
      </p:sp>
    </p:spTree>
    <p:extLst>
      <p:ext uri="{BB962C8B-B14F-4D97-AF65-F5344CB8AC3E}">
        <p14:creationId xmlns:p14="http://schemas.microsoft.com/office/powerpoint/2010/main" val="419619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Do you think your time in high school will “transform” you from the person you are now into someone different?</a:t>
            </a:r>
          </a:p>
          <a:p>
            <a:pPr marL="0" indent="0" algn="ctr">
              <a:buNone/>
            </a:pPr>
            <a:r>
              <a:rPr lang="en-US" sz="3600" dirty="0" smtClean="0">
                <a:latin typeface="Arial Black" panose="020B0A04020102020204" pitchFamily="34" charset="0"/>
              </a:rPr>
              <a:t>If so, how do you think it will change you?</a:t>
            </a:r>
          </a:p>
          <a:p>
            <a:pPr marL="0" indent="0" algn="ctr">
              <a:buNone/>
            </a:pPr>
            <a:r>
              <a:rPr lang="en-US" sz="3600" dirty="0" smtClean="0">
                <a:latin typeface="Arial Black" panose="020B0A04020102020204" pitchFamily="34" charset="0"/>
              </a:rPr>
              <a:t>If not, why not?</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8/20/19</a:t>
            </a:r>
            <a:endParaRPr lang="en-US" b="1" dirty="0">
              <a:latin typeface="Arial Black" panose="020B0A04020102020204" pitchFamily="34" charset="0"/>
            </a:endParaRPr>
          </a:p>
        </p:txBody>
      </p:sp>
    </p:spTree>
    <p:extLst>
      <p:ext uri="{BB962C8B-B14F-4D97-AF65-F5344CB8AC3E}">
        <p14:creationId xmlns:p14="http://schemas.microsoft.com/office/powerpoint/2010/main" val="39677987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031875"/>
          </a:xfrm>
        </p:spPr>
        <p:txBody>
          <a:bodyPr/>
          <a:lstStyle/>
          <a:p>
            <a:pPr algn="ctr"/>
            <a:r>
              <a:rPr lang="en-US" dirty="0" smtClean="0">
                <a:latin typeface="Arial Black" panose="020B0A04020102020204" pitchFamily="34" charset="0"/>
              </a:rPr>
              <a:t>Figurative Language in Speak</a:t>
            </a:r>
            <a:endParaRPr lang="en-US" dirty="0">
              <a:latin typeface="Arial Black" panose="020B0A04020102020204" pitchFamily="34" charset="0"/>
            </a:endParaRPr>
          </a:p>
        </p:txBody>
      </p:sp>
      <p:sp>
        <p:nvSpPr>
          <p:cNvPr id="3" name="Content Placeholder 2"/>
          <p:cNvSpPr>
            <a:spLocks noGrp="1"/>
          </p:cNvSpPr>
          <p:nvPr>
            <p:ph idx="1"/>
          </p:nvPr>
        </p:nvSpPr>
        <p:spPr>
          <a:xfrm>
            <a:off x="317500" y="1168400"/>
            <a:ext cx="11518900" cy="5359400"/>
          </a:xfrm>
        </p:spPr>
        <p:txBody>
          <a:bodyPr>
            <a:normAutofit fontScale="62500" lnSpcReduction="20000"/>
          </a:bodyPr>
          <a:lstStyle/>
          <a:p>
            <a:r>
              <a:rPr lang="en-US" sz="4000" dirty="0" smtClean="0">
                <a:latin typeface="Arial Black" panose="020B0A04020102020204" pitchFamily="34" charset="0"/>
              </a:rPr>
              <a:t>SIMILE - </a:t>
            </a:r>
            <a:r>
              <a:rPr lang="en-US" sz="4000" i="1" dirty="0">
                <a:latin typeface="Arial Black" panose="020B0A04020102020204" pitchFamily="34" charset="0"/>
              </a:rPr>
              <a:t>noun</a:t>
            </a:r>
            <a:endParaRPr lang="en-US" sz="4000" dirty="0">
              <a:latin typeface="Arial Black" panose="020B0A04020102020204" pitchFamily="34" charset="0"/>
            </a:endParaRPr>
          </a:p>
          <a:p>
            <a:pPr fontAlgn="base"/>
            <a:r>
              <a:rPr lang="en-US" sz="4000" dirty="0">
                <a:latin typeface="Arial Black" panose="020B0A04020102020204" pitchFamily="34" charset="0"/>
              </a:rPr>
              <a:t>a figure of speech involving the comparison of one thing with another thing of a different kind, used to make a description more emphatic or vivid </a:t>
            </a:r>
          </a:p>
          <a:p>
            <a:pPr fontAlgn="base"/>
            <a:r>
              <a:rPr lang="en-US" sz="4000" dirty="0" smtClean="0">
                <a:latin typeface="Arial Black" panose="020B0A04020102020204" pitchFamily="34" charset="0"/>
              </a:rPr>
              <a:t> </a:t>
            </a:r>
            <a:r>
              <a:rPr lang="en-US" sz="4000" dirty="0">
                <a:latin typeface="Arial Black" panose="020B0A04020102020204" pitchFamily="34" charset="0"/>
              </a:rPr>
              <a:t>Ex: </a:t>
            </a:r>
            <a:r>
              <a:rPr lang="en-US" sz="4000" i="1" dirty="0">
                <a:latin typeface="Arial Black" panose="020B0A04020102020204" pitchFamily="34" charset="0"/>
              </a:rPr>
              <a:t>as brave as a lion</a:t>
            </a:r>
            <a:r>
              <a:rPr lang="en-US" sz="4000" dirty="0">
                <a:latin typeface="Arial Black" panose="020B0A04020102020204" pitchFamily="34" charset="0"/>
              </a:rPr>
              <a:t>, </a:t>
            </a:r>
            <a:r>
              <a:rPr lang="en-US" sz="4000" i="1" dirty="0">
                <a:latin typeface="Arial Black" panose="020B0A04020102020204" pitchFamily="34" charset="0"/>
              </a:rPr>
              <a:t>crazy like a fox</a:t>
            </a:r>
            <a:r>
              <a:rPr lang="en-US" sz="4000" dirty="0">
                <a:latin typeface="Arial Black" panose="020B0A04020102020204" pitchFamily="34" charset="0"/>
              </a:rPr>
              <a:t> </a:t>
            </a:r>
          </a:p>
          <a:p>
            <a:pPr marL="0" indent="0" algn="ctr">
              <a:buNone/>
            </a:pPr>
            <a:endParaRPr lang="en-US" sz="4000" dirty="0" smtClean="0">
              <a:latin typeface="Arial Black" panose="020B0A04020102020204" pitchFamily="34" charset="0"/>
            </a:endParaRPr>
          </a:p>
          <a:p>
            <a:r>
              <a:rPr lang="en-US" sz="4000" dirty="0" smtClean="0">
                <a:latin typeface="Arial Black" panose="020B0A04020102020204" pitchFamily="34" charset="0"/>
              </a:rPr>
              <a:t>METAPHOR - </a:t>
            </a:r>
            <a:r>
              <a:rPr lang="en-US" sz="4000" i="1" dirty="0">
                <a:latin typeface="Arial Black" panose="020B0A04020102020204" pitchFamily="34" charset="0"/>
              </a:rPr>
              <a:t>Noun; </a:t>
            </a:r>
            <a:r>
              <a:rPr lang="en-US" sz="4000" dirty="0">
                <a:latin typeface="Arial Black" panose="020B0A04020102020204" pitchFamily="34" charset="0"/>
              </a:rPr>
              <a:t>a figure of speech in which a word or phrase is applied to an object or action to which it is not literally applicable.</a:t>
            </a:r>
          </a:p>
          <a:p>
            <a:r>
              <a:rPr lang="en-US" sz="4000" dirty="0" smtClean="0">
                <a:latin typeface="Arial Black" panose="020B0A04020102020204" pitchFamily="34" charset="0"/>
              </a:rPr>
              <a:t>Ex</a:t>
            </a:r>
            <a:r>
              <a:rPr lang="en-US" sz="4000" dirty="0">
                <a:latin typeface="Arial Black" panose="020B0A04020102020204" pitchFamily="34" charset="0"/>
              </a:rPr>
              <a:t>: "I had fallen through a trapdoor of depression,”</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PERSONIFICATION - </a:t>
            </a:r>
            <a:r>
              <a:rPr lang="en-US" sz="4000" i="1" dirty="0">
                <a:latin typeface="Arial Black" panose="020B0A04020102020204" pitchFamily="34" charset="0"/>
              </a:rPr>
              <a:t>Noun; </a:t>
            </a:r>
            <a:r>
              <a:rPr lang="en-US" sz="4000" dirty="0">
                <a:latin typeface="Arial Black" panose="020B0A04020102020204" pitchFamily="34" charset="0"/>
              </a:rPr>
              <a:t>the attribution of a personal nature or human characteristics to something nonhuman, or the representation of an abstract quality in human form</a:t>
            </a:r>
            <a:r>
              <a:rPr lang="en-US" sz="4000" dirty="0" smtClean="0">
                <a:latin typeface="Arial Black" panose="020B0A04020102020204" pitchFamily="34" charset="0"/>
              </a:rPr>
              <a:t>.</a:t>
            </a:r>
          </a:p>
          <a:p>
            <a:r>
              <a:rPr lang="en-US" sz="4000" dirty="0">
                <a:latin typeface="Arial Black" panose="020B0A04020102020204" pitchFamily="34" charset="0"/>
              </a:rPr>
              <a:t>Ex: The tide reached out </a:t>
            </a:r>
            <a:r>
              <a:rPr lang="en-US" sz="4000" dirty="0" smtClean="0">
                <a:latin typeface="Arial Black" panose="020B0A04020102020204" pitchFamily="34" charset="0"/>
              </a:rPr>
              <a:t>to us </a:t>
            </a:r>
            <a:r>
              <a:rPr lang="en-US" sz="4000" dirty="0">
                <a:latin typeface="Arial Black" panose="020B0A04020102020204" pitchFamily="34" charset="0"/>
              </a:rPr>
              <a:t>as we sat on the beach</a:t>
            </a:r>
            <a:r>
              <a:rPr lang="en-US" sz="4000" dirty="0" smtClean="0">
                <a:latin typeface="Arial Black" panose="020B0A04020102020204" pitchFamily="34" charset="0"/>
              </a:rPr>
              <a:t>.</a:t>
            </a:r>
            <a:endParaRPr lang="en-US" sz="4000" dirty="0">
              <a:latin typeface="Arial Black" panose="020B0A04020102020204" pitchFamily="34" charset="0"/>
            </a:endParaRPr>
          </a:p>
        </p:txBody>
      </p:sp>
    </p:spTree>
    <p:extLst>
      <p:ext uri="{BB962C8B-B14F-4D97-AF65-F5344CB8AC3E}">
        <p14:creationId xmlns:p14="http://schemas.microsoft.com/office/powerpoint/2010/main" val="370468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61925"/>
            <a:ext cx="11849100" cy="714375"/>
          </a:xfrm>
        </p:spPr>
        <p:txBody>
          <a:bodyPr/>
          <a:lstStyle/>
          <a:p>
            <a:pPr algn="ctr"/>
            <a:r>
              <a:rPr lang="en-US" dirty="0" smtClean="0">
                <a:latin typeface="Arial Black" panose="020B0A04020102020204" pitchFamily="34" charset="0"/>
              </a:rPr>
              <a:t>FIGURATIVE LANGUAGE TRIATHLON</a:t>
            </a:r>
            <a:endParaRPr lang="en-US" dirty="0">
              <a:latin typeface="Arial Black" panose="020B0A04020102020204" pitchFamily="34" charset="0"/>
            </a:endParaRPr>
          </a:p>
        </p:txBody>
      </p:sp>
      <p:sp>
        <p:nvSpPr>
          <p:cNvPr id="3" name="Content Placeholder 2"/>
          <p:cNvSpPr>
            <a:spLocks noGrp="1"/>
          </p:cNvSpPr>
          <p:nvPr>
            <p:ph idx="1"/>
          </p:nvPr>
        </p:nvSpPr>
        <p:spPr>
          <a:xfrm>
            <a:off x="838200" y="876300"/>
            <a:ext cx="10515600" cy="5867400"/>
          </a:xfrm>
        </p:spPr>
        <p:txBody>
          <a:bodyPr>
            <a:normAutofit fontScale="85000" lnSpcReduction="20000"/>
          </a:bodyPr>
          <a:lstStyle/>
          <a:p>
            <a:pPr marL="514350" indent="-514350">
              <a:buFont typeface="+mj-lt"/>
              <a:buAutoNum type="arabicPeriod"/>
            </a:pPr>
            <a:r>
              <a:rPr lang="en-US" sz="3200" dirty="0" smtClean="0">
                <a:latin typeface="Arial Black" panose="020B0A04020102020204" pitchFamily="34" charset="0"/>
              </a:rPr>
              <a:t>This entire activity takes place in SILENCE! No talking, asking for help, etc.</a:t>
            </a:r>
          </a:p>
          <a:p>
            <a:pPr marL="971550" lvl="1" indent="-514350">
              <a:buFont typeface="+mj-lt"/>
              <a:buAutoNum type="arabicPeriod"/>
            </a:pPr>
            <a:r>
              <a:rPr lang="en-US" dirty="0" smtClean="0">
                <a:latin typeface="Arial Black" panose="020B0A04020102020204" pitchFamily="34" charset="0"/>
              </a:rPr>
              <a:t>IF YOU TALK, YOUR TEAM LOSES 10 SECONDS!</a:t>
            </a:r>
          </a:p>
          <a:p>
            <a:pPr marL="514350" indent="-514350">
              <a:buFont typeface="+mj-lt"/>
              <a:buAutoNum type="arabicPeriod"/>
            </a:pPr>
            <a:r>
              <a:rPr lang="en-US" sz="3200" dirty="0" smtClean="0">
                <a:latin typeface="Arial Black" panose="020B0A04020102020204" pitchFamily="34" charset="0"/>
              </a:rPr>
              <a:t>You must start with your group at the assigned event.</a:t>
            </a:r>
          </a:p>
          <a:p>
            <a:pPr marL="514350" indent="-514350">
              <a:buFont typeface="+mj-lt"/>
              <a:buAutoNum type="arabicPeriod"/>
            </a:pPr>
            <a:r>
              <a:rPr lang="en-US" sz="3200" dirty="0" smtClean="0">
                <a:latin typeface="Arial Black" panose="020B0A04020102020204" pitchFamily="34" charset="0"/>
              </a:rPr>
              <a:t>No more than 3 people can be writing on a poster at a time. </a:t>
            </a:r>
          </a:p>
          <a:p>
            <a:pPr marL="514350" indent="-514350">
              <a:buFont typeface="+mj-lt"/>
              <a:buAutoNum type="arabicPeriod"/>
            </a:pPr>
            <a:r>
              <a:rPr lang="en-US" sz="3200" dirty="0" smtClean="0">
                <a:latin typeface="Arial Black" panose="020B0A04020102020204" pitchFamily="34" charset="0"/>
              </a:rPr>
              <a:t>If you are waiting at a poster, do so SILENTLY. Do not push or shove!</a:t>
            </a:r>
          </a:p>
          <a:p>
            <a:pPr marL="514350" indent="-514350">
              <a:buFont typeface="+mj-lt"/>
              <a:buAutoNum type="arabicPeriod"/>
            </a:pPr>
            <a:r>
              <a:rPr lang="en-US" sz="3200" dirty="0" smtClean="0">
                <a:latin typeface="Arial Black" panose="020B0A04020102020204" pitchFamily="34" charset="0"/>
              </a:rPr>
              <a:t>Once you have finished your first event, you can move to the next on your own.</a:t>
            </a:r>
          </a:p>
          <a:p>
            <a:pPr marL="514350" indent="-514350">
              <a:buFont typeface="+mj-lt"/>
              <a:buAutoNum type="arabicPeriod"/>
            </a:pPr>
            <a:r>
              <a:rPr lang="en-US" sz="3200" dirty="0" smtClean="0">
                <a:latin typeface="Arial Black" panose="020B0A04020102020204" pitchFamily="34" charset="0"/>
              </a:rPr>
              <a:t>You MUST sign your entry at each event so that I CAN TELL WHAT IT SAYS!</a:t>
            </a:r>
          </a:p>
          <a:p>
            <a:pPr marL="514350" indent="-514350">
              <a:buFont typeface="+mj-lt"/>
              <a:buAutoNum type="arabicPeriod"/>
            </a:pPr>
            <a:r>
              <a:rPr lang="en-US" sz="3200" dirty="0" smtClean="0">
                <a:latin typeface="Arial Black" panose="020B0A04020102020204" pitchFamily="34" charset="0"/>
              </a:rPr>
              <a:t>When you have finished all 3 events, go back to your group and wait.</a:t>
            </a:r>
          </a:p>
          <a:p>
            <a:pPr marL="514350" indent="-514350">
              <a:buFont typeface="+mj-lt"/>
              <a:buAutoNum type="arabicPeriod"/>
            </a:pPr>
            <a:r>
              <a:rPr lang="en-US" sz="3200" dirty="0" smtClean="0">
                <a:latin typeface="Arial Black" panose="020B0A04020102020204" pitchFamily="34" charset="0"/>
              </a:rPr>
              <a:t>The first group with ALL members finished AND VERIFIED, will win a PRIZE!</a:t>
            </a:r>
            <a:endParaRPr lang="en-US" sz="3200" dirty="0">
              <a:latin typeface="Arial Black" panose="020B0A04020102020204" pitchFamily="34" charset="0"/>
            </a:endParaRPr>
          </a:p>
        </p:txBody>
      </p:sp>
    </p:spTree>
    <p:extLst>
      <p:ext uri="{BB962C8B-B14F-4D97-AF65-F5344CB8AC3E}">
        <p14:creationId xmlns:p14="http://schemas.microsoft.com/office/powerpoint/2010/main" val="26127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031875"/>
          </a:xfrm>
        </p:spPr>
        <p:txBody>
          <a:bodyPr/>
          <a:lstStyle/>
          <a:p>
            <a:pPr algn="ctr"/>
            <a:r>
              <a:rPr lang="en-US" dirty="0" smtClean="0">
                <a:latin typeface="Arial Black" panose="020B0A04020102020204" pitchFamily="34" charset="0"/>
              </a:rPr>
              <a:t>Figurative Language in Speak</a:t>
            </a:r>
            <a:endParaRPr lang="en-US" dirty="0">
              <a:latin typeface="Arial Black" panose="020B0A04020102020204" pitchFamily="34" charset="0"/>
            </a:endParaRPr>
          </a:p>
        </p:txBody>
      </p:sp>
      <p:sp>
        <p:nvSpPr>
          <p:cNvPr id="3" name="Content Placeholder 2"/>
          <p:cNvSpPr>
            <a:spLocks noGrp="1"/>
          </p:cNvSpPr>
          <p:nvPr>
            <p:ph idx="1"/>
          </p:nvPr>
        </p:nvSpPr>
        <p:spPr>
          <a:xfrm>
            <a:off x="317500" y="1358900"/>
            <a:ext cx="11518900" cy="5168900"/>
          </a:xfrm>
        </p:spPr>
        <p:txBody>
          <a:bodyPr/>
          <a:lstStyle/>
          <a:p>
            <a:r>
              <a:rPr lang="en-US" dirty="0" smtClean="0">
                <a:latin typeface="Arial Black" panose="020B0A04020102020204" pitchFamily="34" charset="0"/>
              </a:rPr>
              <a:t>Your assignment is in THREE PARTS:</a:t>
            </a:r>
          </a:p>
          <a:p>
            <a:pPr marL="742950" indent="-742950">
              <a:buFont typeface="+mj-lt"/>
              <a:buAutoNum type="arabicPeriod"/>
            </a:pPr>
            <a:r>
              <a:rPr lang="en-US" sz="4000" dirty="0" smtClean="0">
                <a:latin typeface="Arial Black" panose="020B0A04020102020204" pitchFamily="34" charset="0"/>
              </a:rPr>
              <a:t>Identify the examples of figurative language from the novel. </a:t>
            </a:r>
          </a:p>
          <a:p>
            <a:pPr marL="742950" indent="-742950">
              <a:buFont typeface="+mj-lt"/>
              <a:buAutoNum type="arabicPeriod"/>
            </a:pPr>
            <a:r>
              <a:rPr lang="en-US" sz="4000" dirty="0" smtClean="0">
                <a:latin typeface="Arial Black" panose="020B0A04020102020204" pitchFamily="34" charset="0"/>
              </a:rPr>
              <a:t>Use your book to find additional examples of figurative language.</a:t>
            </a:r>
          </a:p>
          <a:p>
            <a:pPr marL="742950" indent="-742950">
              <a:buFont typeface="+mj-lt"/>
              <a:buAutoNum type="arabicPeriod"/>
            </a:pPr>
            <a:r>
              <a:rPr lang="en-US" sz="4000" dirty="0" smtClean="0">
                <a:latin typeface="Arial Black" panose="020B0A04020102020204" pitchFamily="34" charset="0"/>
              </a:rPr>
              <a:t>Illustrate an example of figurative language.</a:t>
            </a:r>
            <a:endParaRPr lang="en-US" sz="4000" dirty="0">
              <a:latin typeface="Arial Black" panose="020B0A04020102020204" pitchFamily="34" charset="0"/>
            </a:endParaRPr>
          </a:p>
        </p:txBody>
      </p:sp>
    </p:spTree>
    <p:extLst>
      <p:ext uri="{BB962C8B-B14F-4D97-AF65-F5344CB8AC3E}">
        <p14:creationId xmlns:p14="http://schemas.microsoft.com/office/powerpoint/2010/main" val="403528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031875"/>
          </a:xfrm>
        </p:spPr>
        <p:txBody>
          <a:bodyPr/>
          <a:lstStyle/>
          <a:p>
            <a:pPr algn="ctr"/>
            <a:r>
              <a:rPr lang="en-US" dirty="0" smtClean="0">
                <a:latin typeface="Arial Black" panose="020B0A04020102020204" pitchFamily="34" charset="0"/>
              </a:rPr>
              <a:t>Figurative Language in Speak</a:t>
            </a:r>
            <a:endParaRPr lang="en-US" dirty="0">
              <a:latin typeface="Arial Black" panose="020B0A04020102020204" pitchFamily="34" charset="0"/>
            </a:endParaRPr>
          </a:p>
        </p:txBody>
      </p:sp>
      <p:sp>
        <p:nvSpPr>
          <p:cNvPr id="3" name="Content Placeholder 2"/>
          <p:cNvSpPr>
            <a:spLocks noGrp="1"/>
          </p:cNvSpPr>
          <p:nvPr>
            <p:ph idx="1"/>
          </p:nvPr>
        </p:nvSpPr>
        <p:spPr>
          <a:xfrm>
            <a:off x="317500" y="1358900"/>
            <a:ext cx="11518900" cy="5168900"/>
          </a:xfrm>
        </p:spPr>
        <p:txBody>
          <a:bodyPr/>
          <a:lstStyle/>
          <a:p>
            <a:pPr marL="742950" indent="-742950">
              <a:buFont typeface="+mj-lt"/>
              <a:buAutoNum type="arabicPeriod"/>
            </a:pPr>
            <a:r>
              <a:rPr lang="en-US" sz="4000" dirty="0" smtClean="0">
                <a:latin typeface="Arial Black" panose="020B0A04020102020204" pitchFamily="34" charset="0"/>
              </a:rPr>
              <a:t>Identify the examples of figurative language from the novel. </a:t>
            </a:r>
          </a:p>
          <a:p>
            <a:pPr lvl="1"/>
            <a:r>
              <a:rPr lang="en-US" sz="3600" dirty="0" smtClean="0">
                <a:latin typeface="Arial Black" panose="020B0A04020102020204" pitchFamily="34" charset="0"/>
              </a:rPr>
              <a:t>Looking at the examples given, identify each as a metaphor, a simile, or an example of personification.</a:t>
            </a:r>
          </a:p>
          <a:p>
            <a:pPr lvl="1"/>
            <a:r>
              <a:rPr lang="en-US" sz="3600" dirty="0" smtClean="0">
                <a:latin typeface="Arial Black" panose="020B0A04020102020204" pitchFamily="34" charset="0"/>
              </a:rPr>
              <a:t>Mark with a:</a:t>
            </a:r>
          </a:p>
          <a:p>
            <a:pPr marL="457200" lvl="1" indent="0" algn="ctr">
              <a:buNone/>
            </a:pPr>
            <a:r>
              <a:rPr lang="en-US" sz="3600" dirty="0" smtClean="0">
                <a:latin typeface="Arial Black" panose="020B0A04020102020204" pitchFamily="34" charset="0"/>
              </a:rPr>
              <a:t>M = METAPHOR</a:t>
            </a:r>
          </a:p>
          <a:p>
            <a:pPr marL="457200" lvl="1" indent="0" algn="ctr">
              <a:buNone/>
            </a:pPr>
            <a:r>
              <a:rPr lang="en-US" sz="3600" dirty="0" smtClean="0">
                <a:latin typeface="Arial Black" panose="020B0A04020102020204" pitchFamily="34" charset="0"/>
              </a:rPr>
              <a:t>S = SIMILE</a:t>
            </a:r>
          </a:p>
          <a:p>
            <a:pPr marL="457200" lvl="1" indent="0" algn="ctr">
              <a:buNone/>
            </a:pPr>
            <a:r>
              <a:rPr lang="en-US" sz="3600" dirty="0" smtClean="0">
                <a:latin typeface="Arial Black" panose="020B0A04020102020204" pitchFamily="34" charset="0"/>
              </a:rPr>
              <a:t>P = PERSONIFICATION</a:t>
            </a:r>
          </a:p>
        </p:txBody>
      </p:sp>
    </p:spTree>
    <p:extLst>
      <p:ext uri="{BB962C8B-B14F-4D97-AF65-F5344CB8AC3E}">
        <p14:creationId xmlns:p14="http://schemas.microsoft.com/office/powerpoint/2010/main" val="1487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031875"/>
          </a:xfrm>
        </p:spPr>
        <p:txBody>
          <a:bodyPr/>
          <a:lstStyle/>
          <a:p>
            <a:pPr algn="ctr"/>
            <a:r>
              <a:rPr lang="en-US" dirty="0" smtClean="0">
                <a:latin typeface="Arial Black" panose="020B0A04020102020204" pitchFamily="34" charset="0"/>
              </a:rPr>
              <a:t>Figurative Language in Speak</a:t>
            </a:r>
            <a:endParaRPr lang="en-US" dirty="0">
              <a:latin typeface="Arial Black" panose="020B0A04020102020204" pitchFamily="34" charset="0"/>
            </a:endParaRPr>
          </a:p>
        </p:txBody>
      </p:sp>
      <p:sp>
        <p:nvSpPr>
          <p:cNvPr id="3" name="Content Placeholder 2"/>
          <p:cNvSpPr>
            <a:spLocks noGrp="1"/>
          </p:cNvSpPr>
          <p:nvPr>
            <p:ph idx="1"/>
          </p:nvPr>
        </p:nvSpPr>
        <p:spPr>
          <a:xfrm>
            <a:off x="317500" y="1358900"/>
            <a:ext cx="11518900" cy="5168900"/>
          </a:xfrm>
        </p:spPr>
        <p:txBody>
          <a:bodyPr/>
          <a:lstStyle/>
          <a:p>
            <a:pPr marL="742950" indent="-742950">
              <a:buFont typeface="+mj-lt"/>
              <a:buAutoNum type="arabicPeriod" startAt="2"/>
            </a:pPr>
            <a:r>
              <a:rPr lang="en-US" sz="4000" dirty="0">
                <a:latin typeface="Arial Black" panose="020B0A04020102020204" pitchFamily="34" charset="0"/>
              </a:rPr>
              <a:t>Use your book to find additional examples of figurative language</a:t>
            </a:r>
            <a:r>
              <a:rPr lang="en-US" sz="4000" dirty="0" smtClean="0">
                <a:latin typeface="Arial Black" panose="020B0A04020102020204" pitchFamily="34" charset="0"/>
              </a:rPr>
              <a:t>.</a:t>
            </a:r>
          </a:p>
          <a:p>
            <a:pPr lvl="1"/>
            <a:r>
              <a:rPr lang="en-US" sz="3600" dirty="0" smtClean="0">
                <a:latin typeface="Arial Black" panose="020B0A04020102020204" pitchFamily="34" charset="0"/>
              </a:rPr>
              <a:t>You MUST FIND AT LEAST TWO OF EACH OF THESE:</a:t>
            </a:r>
          </a:p>
          <a:p>
            <a:pPr marL="457200" lvl="1" indent="0" algn="ctr">
              <a:buNone/>
            </a:pPr>
            <a:r>
              <a:rPr lang="en-US" sz="3600" dirty="0" smtClean="0">
                <a:latin typeface="Arial Black" panose="020B0A04020102020204" pitchFamily="34" charset="0"/>
              </a:rPr>
              <a:t>METAPHOR</a:t>
            </a:r>
          </a:p>
          <a:p>
            <a:pPr marL="457200" lvl="1" indent="0" algn="ctr">
              <a:buNone/>
            </a:pPr>
            <a:r>
              <a:rPr lang="en-US" sz="3600" dirty="0" smtClean="0">
                <a:latin typeface="Arial Black" panose="020B0A04020102020204" pitchFamily="34" charset="0"/>
              </a:rPr>
              <a:t>SIMILE</a:t>
            </a:r>
          </a:p>
          <a:p>
            <a:pPr marL="457200" lvl="1" indent="0" algn="ctr">
              <a:buNone/>
            </a:pPr>
            <a:r>
              <a:rPr lang="en-US" sz="3600" dirty="0" smtClean="0">
                <a:latin typeface="Arial Black" panose="020B0A04020102020204" pitchFamily="34" charset="0"/>
              </a:rPr>
              <a:t>PERSONIFICATION</a:t>
            </a:r>
            <a:endParaRPr lang="en-US" sz="3600" dirty="0">
              <a:latin typeface="Arial Black" panose="020B0A04020102020204" pitchFamily="34" charset="0"/>
            </a:endParaRPr>
          </a:p>
        </p:txBody>
      </p:sp>
    </p:spTree>
    <p:extLst>
      <p:ext uri="{BB962C8B-B14F-4D97-AF65-F5344CB8AC3E}">
        <p14:creationId xmlns:p14="http://schemas.microsoft.com/office/powerpoint/2010/main" val="16464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031875"/>
          </a:xfrm>
        </p:spPr>
        <p:txBody>
          <a:bodyPr/>
          <a:lstStyle/>
          <a:p>
            <a:pPr algn="ctr"/>
            <a:r>
              <a:rPr lang="en-US" dirty="0" smtClean="0">
                <a:latin typeface="Arial Black" panose="020B0A04020102020204" pitchFamily="34" charset="0"/>
              </a:rPr>
              <a:t>Figurative Language in Speak</a:t>
            </a:r>
            <a:endParaRPr lang="en-US" dirty="0">
              <a:latin typeface="Arial Black" panose="020B0A04020102020204" pitchFamily="34" charset="0"/>
            </a:endParaRPr>
          </a:p>
        </p:txBody>
      </p:sp>
      <p:sp>
        <p:nvSpPr>
          <p:cNvPr id="3" name="Content Placeholder 2"/>
          <p:cNvSpPr>
            <a:spLocks noGrp="1"/>
          </p:cNvSpPr>
          <p:nvPr>
            <p:ph idx="1"/>
          </p:nvPr>
        </p:nvSpPr>
        <p:spPr>
          <a:xfrm>
            <a:off x="317500" y="1358900"/>
            <a:ext cx="11518900" cy="5168900"/>
          </a:xfrm>
        </p:spPr>
        <p:txBody>
          <a:bodyPr/>
          <a:lstStyle/>
          <a:p>
            <a:pPr marL="742950" indent="-742950">
              <a:buFont typeface="+mj-lt"/>
              <a:buAutoNum type="arabicPeriod" startAt="3"/>
            </a:pPr>
            <a:r>
              <a:rPr lang="en-US" sz="4000" dirty="0">
                <a:latin typeface="Arial Black" panose="020B0A04020102020204" pitchFamily="34" charset="0"/>
              </a:rPr>
              <a:t>Illustrate an example of figurative language</a:t>
            </a:r>
            <a:r>
              <a:rPr lang="en-US" sz="4000" dirty="0" smtClean="0">
                <a:latin typeface="Arial Black" panose="020B0A04020102020204" pitchFamily="34" charset="0"/>
              </a:rPr>
              <a:t>.</a:t>
            </a:r>
          </a:p>
          <a:p>
            <a:pPr lvl="1"/>
            <a:r>
              <a:rPr lang="en-US" sz="3600" dirty="0" smtClean="0">
                <a:latin typeface="Arial Black" panose="020B0A04020102020204" pitchFamily="34" charset="0"/>
              </a:rPr>
              <a:t>Choose an example of figurative language and illustrate it LITERALLY!</a:t>
            </a:r>
          </a:p>
          <a:p>
            <a:pPr lvl="1"/>
            <a:r>
              <a:rPr lang="en-US" sz="3600" dirty="0" smtClean="0">
                <a:latin typeface="Arial Black" panose="020B0A04020102020204" pitchFamily="34" charset="0"/>
              </a:rPr>
              <a:t>If it’s strange or humorous, you’re probably doing it right!</a:t>
            </a:r>
            <a:endParaRPr lang="en-US" sz="3600" dirty="0">
              <a:latin typeface="Arial Black" panose="020B0A04020102020204" pitchFamily="34" charset="0"/>
            </a:endParaRPr>
          </a:p>
        </p:txBody>
      </p:sp>
    </p:spTree>
    <p:extLst>
      <p:ext uri="{BB962C8B-B14F-4D97-AF65-F5344CB8AC3E}">
        <p14:creationId xmlns:p14="http://schemas.microsoft.com/office/powerpoint/2010/main" val="21920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186363"/>
          </a:xfrm>
        </p:spPr>
        <p:txBody>
          <a:bodyPr>
            <a:normAutofit fontScale="92500" lnSpcReduction="20000"/>
          </a:bodyPr>
          <a:lstStyle/>
          <a:p>
            <a:pPr marL="0" indent="0" algn="ctr">
              <a:buNone/>
            </a:pPr>
            <a:r>
              <a:rPr lang="en-US" sz="4000" dirty="0" smtClean="0">
                <a:latin typeface="Arial Black" panose="020B0A04020102020204" pitchFamily="34" charset="0"/>
              </a:rPr>
              <a:t>Finish working on questions for </a:t>
            </a:r>
          </a:p>
          <a:p>
            <a:pPr marL="0" indent="0" algn="ctr">
              <a:buNone/>
            </a:pPr>
            <a:r>
              <a:rPr lang="en-US" sz="4000" dirty="0" smtClean="0">
                <a:latin typeface="Arial Black" panose="020B0A04020102020204" pitchFamily="34" charset="0"/>
              </a:rPr>
              <a:t>2</a:t>
            </a:r>
            <a:r>
              <a:rPr lang="en-US" sz="4000" baseline="30000" dirty="0" smtClean="0">
                <a:latin typeface="Arial Black" panose="020B0A04020102020204" pitchFamily="34" charset="0"/>
              </a:rPr>
              <a:t>nd</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Finish Figurative Language Worksheet</a:t>
            </a:r>
          </a:p>
          <a:p>
            <a:pPr marL="0" indent="0" algn="ctr">
              <a:buNone/>
            </a:pPr>
            <a:r>
              <a:rPr lang="en-US" sz="4000" dirty="0" smtClean="0">
                <a:latin typeface="Arial Black" panose="020B0A04020102020204" pitchFamily="34" charset="0"/>
              </a:rPr>
              <a:t>BOTH ARE</a:t>
            </a:r>
          </a:p>
          <a:p>
            <a:pPr marL="0" indent="0" algn="ctr">
              <a:buNone/>
            </a:pPr>
            <a:r>
              <a:rPr lang="en-US" sz="4000" dirty="0">
                <a:latin typeface="Arial Black" panose="020B0A04020102020204" pitchFamily="34" charset="0"/>
              </a:rPr>
              <a:t>DUE MONDAY </a:t>
            </a:r>
            <a:r>
              <a:rPr lang="en-US" sz="4000" dirty="0" smtClean="0">
                <a:latin typeface="Arial Black" panose="020B0A04020102020204" pitchFamily="34" charset="0"/>
              </a:rPr>
              <a:t>9/9 </a:t>
            </a:r>
          </a:p>
          <a:p>
            <a:pPr marL="0" indent="0" algn="ctr">
              <a:buNone/>
            </a:pPr>
            <a:r>
              <a:rPr lang="en-US" sz="4000" dirty="0" smtClean="0">
                <a:latin typeface="Arial Black" panose="020B0A04020102020204" pitchFamily="34" charset="0"/>
              </a:rPr>
              <a:t>Questions BY </a:t>
            </a:r>
            <a:r>
              <a:rPr lang="en-US" sz="4000" dirty="0">
                <a:latin typeface="Arial Black" panose="020B0A04020102020204" pitchFamily="34" charset="0"/>
              </a:rPr>
              <a:t>7:00 a.m</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Worksheets BY the first 5 minutes of class.</a:t>
            </a: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19888734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How have Melinda’s grades changed from Marking Period 1 to Marking Period 2</a:t>
            </a:r>
            <a:r>
              <a:rPr lang="en-US" sz="4000" smtClean="0">
                <a:latin typeface="Arial Black" panose="020B0A04020102020204" pitchFamily="34" charset="0"/>
              </a:rPr>
              <a:t>? </a:t>
            </a:r>
          </a:p>
          <a:p>
            <a:pPr marL="0" indent="0" algn="ctr">
              <a:buNone/>
            </a:pPr>
            <a:r>
              <a:rPr lang="en-US" sz="4000" smtClean="0">
                <a:latin typeface="Arial Black" panose="020B0A04020102020204" pitchFamily="34" charset="0"/>
              </a:rPr>
              <a:t>Why </a:t>
            </a:r>
            <a:r>
              <a:rPr lang="en-US" sz="4000" dirty="0" smtClean="0">
                <a:latin typeface="Arial Black" panose="020B0A04020102020204" pitchFamily="34" charset="0"/>
              </a:rPr>
              <a:t>do you think that has happened?</a:t>
            </a:r>
          </a:p>
          <a:p>
            <a:pPr marL="0" indent="0" algn="ctr">
              <a:buNone/>
            </a:pPr>
            <a:r>
              <a:rPr lang="en-US" sz="4000" dirty="0" smtClean="0">
                <a:latin typeface="Arial Black" panose="020B0A04020102020204" pitchFamily="34" charset="0"/>
              </a:rPr>
              <a:t>Do you think her grades will go up or down in Marking Period 3? Why?</a:t>
            </a:r>
            <a:endParaRPr lang="en-US" sz="4000" dirty="0">
              <a:latin typeface="Arial Black" panose="020B0A04020102020204" pitchFamily="34" charset="0"/>
            </a:endParaRPr>
          </a:p>
        </p:txBody>
      </p:sp>
      <p:sp>
        <p:nvSpPr>
          <p:cNvPr id="4" name="TextBox 3"/>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9/6/19</a:t>
            </a:r>
            <a:endParaRPr lang="en-US" b="1" dirty="0">
              <a:latin typeface="Arial Black" panose="020B0A04020102020204" pitchFamily="34" charset="0"/>
            </a:endParaRPr>
          </a:p>
        </p:txBody>
      </p:sp>
    </p:spTree>
    <p:extLst>
      <p:ext uri="{BB962C8B-B14F-4D97-AF65-F5344CB8AC3E}">
        <p14:creationId xmlns:p14="http://schemas.microsoft.com/office/powerpoint/2010/main" val="30333462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did Melinda do to herself after she got yelled at for her grades again?</a:t>
            </a:r>
          </a:p>
          <a:p>
            <a:pPr marL="0" indent="0" algn="ctr">
              <a:buNone/>
            </a:pPr>
            <a:r>
              <a:rPr lang="en-US" sz="4000" dirty="0" smtClean="0">
                <a:latin typeface="Arial Black" panose="020B0A04020102020204" pitchFamily="34" charset="0"/>
              </a:rPr>
              <a:t>What is her Mom’s reaction? Why?</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9/9/19</a:t>
            </a:r>
            <a:endParaRPr lang="en-US" b="1" dirty="0">
              <a:latin typeface="Arial Black" panose="020B0A04020102020204" pitchFamily="34" charset="0"/>
            </a:endParaRPr>
          </a:p>
        </p:txBody>
      </p:sp>
    </p:spTree>
    <p:extLst>
      <p:ext uri="{BB962C8B-B14F-4D97-AF65-F5344CB8AC3E}">
        <p14:creationId xmlns:p14="http://schemas.microsoft.com/office/powerpoint/2010/main" val="143179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did Melinda do to herself after she got yelled at for her grades again?</a:t>
            </a:r>
          </a:p>
          <a:p>
            <a:pPr marL="0" indent="0" algn="ctr">
              <a:buNone/>
            </a:pPr>
            <a:r>
              <a:rPr lang="en-US" sz="4000" dirty="0">
                <a:latin typeface="Arial Black" panose="020B0A04020102020204" pitchFamily="34" charset="0"/>
              </a:rPr>
              <a:t>What is her Mom’s reaction? Why?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9/9/19</a:t>
            </a:r>
            <a:endParaRPr lang="en-US" b="1" dirty="0">
              <a:latin typeface="Arial Black" panose="020B0A04020102020204" pitchFamily="34" charset="0"/>
            </a:endParaRPr>
          </a:p>
        </p:txBody>
      </p:sp>
    </p:spTree>
    <p:extLst>
      <p:ext uri="{BB962C8B-B14F-4D97-AF65-F5344CB8AC3E}">
        <p14:creationId xmlns:p14="http://schemas.microsoft.com/office/powerpoint/2010/main" val="18776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Have you ever been judged by your appearance? How did it make you feel?</a:t>
            </a:r>
          </a:p>
          <a:p>
            <a:pPr marL="0" indent="0" algn="ctr">
              <a:buNone/>
            </a:pPr>
            <a:r>
              <a:rPr lang="en-US" sz="4000" dirty="0" smtClean="0">
                <a:latin typeface="Arial Black" panose="020B0A04020102020204" pitchFamily="34" charset="0"/>
              </a:rPr>
              <a:t>Why do you think we tend to judge people by the way they look, even when we may not mean to?</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8/21/19</a:t>
            </a:r>
            <a:endParaRPr lang="en-US" b="1" dirty="0">
              <a:latin typeface="Arial Black" panose="020B0A04020102020204" pitchFamily="34" charset="0"/>
            </a:endParaRPr>
          </a:p>
        </p:txBody>
      </p:sp>
    </p:spTree>
    <p:extLst>
      <p:ext uri="{BB962C8B-B14F-4D97-AF65-F5344CB8AC3E}">
        <p14:creationId xmlns:p14="http://schemas.microsoft.com/office/powerpoint/2010/main" val="246009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Small Group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fontScale="85000" lnSpcReduction="20000"/>
          </a:bodyPr>
          <a:lstStyle/>
          <a:p>
            <a:r>
              <a:rPr lang="en-US" sz="3600" dirty="0" smtClean="0">
                <a:latin typeface="Arial Black" panose="020B0A04020102020204" pitchFamily="34" charset="0"/>
              </a:rPr>
              <a:t>Today, in your groups, we will do a small group read of the first part of Marking Period 3.</a:t>
            </a:r>
          </a:p>
          <a:p>
            <a:pPr marL="0" indent="0" algn="ctr">
              <a:buNone/>
            </a:pPr>
            <a:r>
              <a:rPr lang="en-US" sz="3600" dirty="0" smtClean="0">
                <a:solidFill>
                  <a:srgbClr val="FF0000"/>
                </a:solidFill>
                <a:latin typeface="Arial Black" panose="020B0A04020102020204" pitchFamily="34" charset="0"/>
              </a:rPr>
              <a:t>YOU ARE RESPONSIBLE FOR PAGES 95-107</a:t>
            </a:r>
          </a:p>
          <a:p>
            <a:pPr marL="0" indent="0" algn="ctr">
              <a:buNone/>
            </a:pPr>
            <a:r>
              <a:rPr lang="en-US" sz="3600" dirty="0" smtClean="0">
                <a:solidFill>
                  <a:srgbClr val="FF0000"/>
                </a:solidFill>
                <a:latin typeface="Arial Black" panose="020B0A04020102020204" pitchFamily="34" charset="0"/>
              </a:rPr>
              <a:t>STOPPING JUST BEFORE “CONJUGATE THIS”</a:t>
            </a:r>
          </a:p>
          <a:p>
            <a:r>
              <a:rPr lang="en-US" sz="3600" dirty="0" smtClean="0">
                <a:latin typeface="Arial Black" panose="020B0A04020102020204" pitchFamily="34" charset="0"/>
              </a:rPr>
              <a:t>You will take turns reading in your groups with everyone participating.</a:t>
            </a:r>
          </a:p>
          <a:p>
            <a:r>
              <a:rPr lang="en-US" sz="3600" dirty="0" smtClean="0">
                <a:latin typeface="Arial Black" panose="020B0A04020102020204" pitchFamily="34" charset="0"/>
              </a:rPr>
              <a:t>One member of your group will be allowed to have their question sheet open on their </a:t>
            </a:r>
            <a:r>
              <a:rPr lang="en-US" sz="3600" dirty="0" err="1" smtClean="0">
                <a:latin typeface="Arial Black" panose="020B0A04020102020204" pitchFamily="34" charset="0"/>
              </a:rPr>
              <a:t>chromebook</a:t>
            </a:r>
            <a:r>
              <a:rPr lang="en-US" sz="3600" dirty="0" smtClean="0">
                <a:latin typeface="Arial Black" panose="020B0A04020102020204" pitchFamily="34" charset="0"/>
              </a:rPr>
              <a:t>.</a:t>
            </a:r>
          </a:p>
          <a:p>
            <a:r>
              <a:rPr lang="en-US" sz="3600" dirty="0" smtClean="0">
                <a:latin typeface="Arial Black" panose="020B0A04020102020204" pitchFamily="34" charset="0"/>
              </a:rPr>
              <a:t>As you read, they may NOT answer the questions, but they MAY note the pages where the answers are found and share that with the group at the end of class.</a:t>
            </a:r>
            <a:endParaRPr lang="en-US" sz="3600" dirty="0">
              <a:latin typeface="Arial Black" panose="020B0A04020102020204" pitchFamily="34" charset="0"/>
            </a:endParaRPr>
          </a:p>
        </p:txBody>
      </p:sp>
    </p:spTree>
    <p:extLst>
      <p:ext uri="{BB962C8B-B14F-4D97-AF65-F5344CB8AC3E}">
        <p14:creationId xmlns:p14="http://schemas.microsoft.com/office/powerpoint/2010/main" val="41478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Begin working on questions for </a:t>
            </a:r>
          </a:p>
          <a:p>
            <a:pPr marL="0" indent="0" algn="ctr">
              <a:buNone/>
            </a:pPr>
            <a:r>
              <a:rPr lang="en-US" sz="4000" dirty="0" smtClean="0">
                <a:latin typeface="Arial Black" panose="020B0A04020102020204" pitchFamily="34" charset="0"/>
              </a:rPr>
              <a:t>3</a:t>
            </a:r>
            <a:r>
              <a:rPr lang="en-US" sz="4000" baseline="30000" dirty="0" smtClean="0">
                <a:latin typeface="Arial Black" panose="020B0A04020102020204" pitchFamily="34" charset="0"/>
              </a:rPr>
              <a:t>rd</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9/16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9215538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did Heather tell Melinda in the section called, “Lunch Doom?”</a:t>
            </a:r>
          </a:p>
          <a:p>
            <a:pPr marL="0" indent="0" algn="ctr">
              <a:buNone/>
            </a:pPr>
            <a:r>
              <a:rPr lang="en-US" sz="3600" dirty="0" smtClean="0">
                <a:latin typeface="Arial Black" panose="020B0A04020102020204" pitchFamily="34" charset="0"/>
              </a:rPr>
              <a:t>What were her reasons for the decision she makes?</a:t>
            </a:r>
            <a:endParaRPr lang="en-US" sz="3600" dirty="0">
              <a:latin typeface="Arial Black" panose="020B0A04020102020204" pitchFamily="34" charset="0"/>
            </a:endParaRPr>
          </a:p>
        </p:txBody>
      </p:sp>
      <p:sp>
        <p:nvSpPr>
          <p:cNvPr id="4" name="TextBox 3"/>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9/9/19</a:t>
            </a:r>
            <a:endParaRPr lang="en-US" b="1" dirty="0">
              <a:latin typeface="Arial Black" panose="020B0A04020102020204" pitchFamily="34" charset="0"/>
            </a:endParaRPr>
          </a:p>
        </p:txBody>
      </p:sp>
    </p:spTree>
    <p:extLst>
      <p:ext uri="{BB962C8B-B14F-4D97-AF65-F5344CB8AC3E}">
        <p14:creationId xmlns:p14="http://schemas.microsoft.com/office/powerpoint/2010/main" val="152651808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did Rachel/Rachelle do in </a:t>
            </a:r>
            <a:r>
              <a:rPr lang="en-US" sz="4000" dirty="0" err="1" smtClean="0">
                <a:latin typeface="Arial Black" panose="020B0A04020102020204" pitchFamily="34" charset="0"/>
              </a:rPr>
              <a:t>Hairwoman’s</a:t>
            </a:r>
            <a:r>
              <a:rPr lang="en-US" sz="4000" dirty="0" smtClean="0">
                <a:latin typeface="Arial Black" panose="020B0A04020102020204" pitchFamily="34" charset="0"/>
              </a:rPr>
              <a:t> class?</a:t>
            </a:r>
          </a:p>
          <a:p>
            <a:pPr marL="0" indent="0" algn="ctr">
              <a:buNone/>
            </a:pPr>
            <a:r>
              <a:rPr lang="en-US" sz="4000" dirty="0" smtClean="0">
                <a:latin typeface="Arial Black" panose="020B0A04020102020204" pitchFamily="34" charset="0"/>
              </a:rPr>
              <a:t>What did </a:t>
            </a:r>
            <a:r>
              <a:rPr lang="en-US" sz="4000" dirty="0" err="1" smtClean="0">
                <a:latin typeface="Arial Black" panose="020B0A04020102020204" pitchFamily="34" charset="0"/>
              </a:rPr>
              <a:t>Hairwoman</a:t>
            </a:r>
            <a:r>
              <a:rPr lang="en-US" sz="4000" dirty="0" smtClean="0">
                <a:latin typeface="Arial Black" panose="020B0A04020102020204" pitchFamily="34" charset="0"/>
              </a:rPr>
              <a:t> give them as a result of Rachel/Rachelle’s actions?</a:t>
            </a:r>
          </a:p>
          <a:p>
            <a:pPr marL="0" indent="0" algn="ctr">
              <a:buNone/>
            </a:pPr>
            <a:r>
              <a:rPr lang="en-US" sz="4000" dirty="0" smtClean="0">
                <a:latin typeface="Arial Black" panose="020B0A04020102020204" pitchFamily="34" charset="0"/>
              </a:rPr>
              <a:t>How did the class react to Rachel/Rachelle?</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9/10/19</a:t>
            </a:r>
            <a:endParaRPr lang="en-US" b="1" dirty="0">
              <a:latin typeface="Arial Black" panose="020B0A04020102020204" pitchFamily="34" charset="0"/>
            </a:endParaRPr>
          </a:p>
        </p:txBody>
      </p:sp>
    </p:spTree>
    <p:extLst>
      <p:ext uri="{BB962C8B-B14F-4D97-AF65-F5344CB8AC3E}">
        <p14:creationId xmlns:p14="http://schemas.microsoft.com/office/powerpoint/2010/main" val="29394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did Rachel/Rachelle do in </a:t>
            </a:r>
            <a:r>
              <a:rPr lang="en-US" sz="4000" dirty="0" err="1">
                <a:latin typeface="Arial Black" panose="020B0A04020102020204" pitchFamily="34" charset="0"/>
              </a:rPr>
              <a:t>Hairwoman’s</a:t>
            </a:r>
            <a:r>
              <a:rPr lang="en-US" sz="4000" dirty="0">
                <a:latin typeface="Arial Black" panose="020B0A04020102020204" pitchFamily="34" charset="0"/>
              </a:rPr>
              <a:t> class?</a:t>
            </a:r>
          </a:p>
          <a:p>
            <a:pPr marL="0" indent="0" algn="ctr">
              <a:buNone/>
            </a:pPr>
            <a:r>
              <a:rPr lang="en-US" sz="4000" dirty="0">
                <a:latin typeface="Arial Black" panose="020B0A04020102020204" pitchFamily="34" charset="0"/>
              </a:rPr>
              <a:t>What did </a:t>
            </a:r>
            <a:r>
              <a:rPr lang="en-US" sz="4000" dirty="0" err="1">
                <a:latin typeface="Arial Black" panose="020B0A04020102020204" pitchFamily="34" charset="0"/>
              </a:rPr>
              <a:t>Hairwoman</a:t>
            </a:r>
            <a:r>
              <a:rPr lang="en-US" sz="4000" dirty="0">
                <a:latin typeface="Arial Black" panose="020B0A04020102020204" pitchFamily="34" charset="0"/>
              </a:rPr>
              <a:t> give them as a result of Rachel/Rachelle’s actions?</a:t>
            </a:r>
          </a:p>
          <a:p>
            <a:pPr marL="0" indent="0" algn="ctr">
              <a:buNone/>
            </a:pPr>
            <a:r>
              <a:rPr lang="en-US" sz="4000" dirty="0">
                <a:latin typeface="Arial Black" panose="020B0A04020102020204" pitchFamily="34" charset="0"/>
              </a:rPr>
              <a:t>How did the class react to Rachel/Rachelle?</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9/10/19</a:t>
            </a:r>
            <a:endParaRPr lang="en-US" b="1" dirty="0">
              <a:latin typeface="Arial Black" panose="020B0A04020102020204" pitchFamily="34" charset="0"/>
            </a:endParaRPr>
          </a:p>
        </p:txBody>
      </p:sp>
    </p:spTree>
    <p:extLst>
      <p:ext uri="{BB962C8B-B14F-4D97-AF65-F5344CB8AC3E}">
        <p14:creationId xmlns:p14="http://schemas.microsoft.com/office/powerpoint/2010/main" val="10298895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4381863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Finish reading to Page 118</a:t>
            </a: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3</a:t>
            </a:r>
            <a:r>
              <a:rPr lang="en-US" sz="4000" baseline="30000" dirty="0" smtClean="0">
                <a:latin typeface="Arial Black" panose="020B0A04020102020204" pitchFamily="34" charset="0"/>
              </a:rPr>
              <a:t>rd</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9/16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10867215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What was the reason for the meeting with Principal </a:t>
            </a:r>
            <a:r>
              <a:rPr lang="en-US" sz="3600" dirty="0" err="1" smtClean="0">
                <a:latin typeface="Arial Black" panose="020B0A04020102020204" pitchFamily="34" charset="0"/>
              </a:rPr>
              <a:t>Principal</a:t>
            </a:r>
            <a:r>
              <a:rPr lang="en-US" sz="3600" dirty="0" smtClean="0">
                <a:latin typeface="Arial Black" panose="020B0A04020102020204" pitchFamily="34" charset="0"/>
              </a:rPr>
              <a:t>?</a:t>
            </a:r>
          </a:p>
          <a:p>
            <a:pPr marL="0" indent="0" algn="ctr">
              <a:buNone/>
            </a:pPr>
            <a:r>
              <a:rPr lang="en-US" sz="3600" dirty="0" smtClean="0">
                <a:latin typeface="Arial Black" panose="020B0A04020102020204" pitchFamily="34" charset="0"/>
              </a:rPr>
              <a:t>What question did the Guidance Counselor ask that made Melinda’s parents mad?</a:t>
            </a:r>
          </a:p>
          <a:p>
            <a:pPr marL="0" indent="0" algn="ctr">
              <a:buNone/>
            </a:pPr>
            <a:r>
              <a:rPr lang="en-US" sz="3600" dirty="0" smtClean="0">
                <a:latin typeface="Arial Black" panose="020B0A04020102020204" pitchFamily="34" charset="0"/>
              </a:rPr>
              <a:t>What do you think is the real answer to that question? Why?</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9/10/19</a:t>
            </a:r>
            <a:endParaRPr lang="en-US" b="1" dirty="0">
              <a:latin typeface="Arial Black" panose="020B0A04020102020204" pitchFamily="34" charset="0"/>
            </a:endParaRPr>
          </a:p>
        </p:txBody>
      </p:sp>
    </p:spTree>
    <p:extLst>
      <p:ext uri="{BB962C8B-B14F-4D97-AF65-F5344CB8AC3E}">
        <p14:creationId xmlns:p14="http://schemas.microsoft.com/office/powerpoint/2010/main" val="6233153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was the consequence the GC put in Melinda’s contract?</a:t>
            </a:r>
          </a:p>
          <a:p>
            <a:pPr marL="0" indent="0" algn="ctr">
              <a:buNone/>
            </a:pPr>
            <a:r>
              <a:rPr lang="en-US" sz="4000" dirty="0" smtClean="0">
                <a:latin typeface="Arial Black" panose="020B0A04020102020204" pitchFamily="34" charset="0"/>
              </a:rPr>
              <a:t>Who is in charge?</a:t>
            </a:r>
          </a:p>
          <a:p>
            <a:pPr marL="0" indent="0" algn="ctr">
              <a:buNone/>
            </a:pPr>
            <a:r>
              <a:rPr lang="en-US" sz="4000" dirty="0" smtClean="0">
                <a:latin typeface="Arial Black" panose="020B0A04020102020204" pitchFamily="34" charset="0"/>
              </a:rPr>
              <a:t>What happens that makes Melinda’s “breakfast turn to hydrochloric acid?”</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9/11/19</a:t>
            </a:r>
            <a:endParaRPr lang="en-US" b="1" dirty="0">
              <a:latin typeface="Arial Black" panose="020B0A04020102020204" pitchFamily="34" charset="0"/>
            </a:endParaRPr>
          </a:p>
        </p:txBody>
      </p:sp>
    </p:spTree>
    <p:extLst>
      <p:ext uri="{BB962C8B-B14F-4D97-AF65-F5344CB8AC3E}">
        <p14:creationId xmlns:p14="http://schemas.microsoft.com/office/powerpoint/2010/main" val="3778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was the consequence the GC put in Melinda’s contract?</a:t>
            </a:r>
          </a:p>
          <a:p>
            <a:pPr marL="0" indent="0" algn="ctr">
              <a:buNone/>
            </a:pPr>
            <a:r>
              <a:rPr lang="en-US" sz="4000" dirty="0">
                <a:latin typeface="Arial Black" panose="020B0A04020102020204" pitchFamily="34" charset="0"/>
              </a:rPr>
              <a:t>Who is in </a:t>
            </a:r>
            <a:r>
              <a:rPr lang="en-US" sz="4000" dirty="0" smtClean="0">
                <a:latin typeface="Arial Black" panose="020B0A04020102020204" pitchFamily="34" charset="0"/>
              </a:rPr>
              <a:t>charge there?</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What happens that makes Melinda’s “breakfast turn to hydrochloric acid?”</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9/11/19</a:t>
            </a:r>
            <a:endParaRPr lang="en-US" b="1" dirty="0">
              <a:latin typeface="Arial Black" panose="020B0A04020102020204" pitchFamily="34" charset="0"/>
            </a:endParaRPr>
          </a:p>
        </p:txBody>
      </p:sp>
    </p:spTree>
    <p:extLst>
      <p:ext uri="{BB962C8B-B14F-4D97-AF65-F5344CB8AC3E}">
        <p14:creationId xmlns:p14="http://schemas.microsoft.com/office/powerpoint/2010/main" val="2153914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Have you ever been judged by your appearance? How did it make you feel?</a:t>
            </a:r>
          </a:p>
          <a:p>
            <a:pPr marL="0" indent="0" algn="ctr">
              <a:buNone/>
            </a:pPr>
            <a:r>
              <a:rPr lang="en-US" sz="4000" dirty="0">
                <a:latin typeface="Arial Black" panose="020B0A04020102020204" pitchFamily="34" charset="0"/>
              </a:rPr>
              <a:t>Why do you think we tend to judge people by the way they look, even when we may not mean to?</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8/21/19</a:t>
            </a:r>
            <a:endParaRPr lang="en-US" b="1" dirty="0">
              <a:latin typeface="Arial Black" panose="020B0A04020102020204" pitchFamily="34" charset="0"/>
            </a:endParaRPr>
          </a:p>
        </p:txBody>
      </p:sp>
    </p:spTree>
    <p:extLst>
      <p:ext uri="{BB962C8B-B14F-4D97-AF65-F5344CB8AC3E}">
        <p14:creationId xmlns:p14="http://schemas.microsoft.com/office/powerpoint/2010/main" val="219357855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Small Group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fontScale="92500" lnSpcReduction="20000"/>
          </a:bodyPr>
          <a:lstStyle/>
          <a:p>
            <a:r>
              <a:rPr lang="en-US" sz="3600" dirty="0" smtClean="0">
                <a:latin typeface="Arial Black" panose="020B0A04020102020204" pitchFamily="34" charset="0"/>
              </a:rPr>
              <a:t>Today, in your groups, we will do a small group read of the first part of Marking Period 3.</a:t>
            </a:r>
          </a:p>
          <a:p>
            <a:pPr marL="0" indent="0" algn="ctr">
              <a:buNone/>
            </a:pPr>
            <a:r>
              <a:rPr lang="en-US" sz="3600" dirty="0" smtClean="0">
                <a:solidFill>
                  <a:srgbClr val="FF0000"/>
                </a:solidFill>
                <a:latin typeface="Arial Black" panose="020B0A04020102020204" pitchFamily="34" charset="0"/>
              </a:rPr>
              <a:t>YOU ARE RESPONSIBLE FOR PAGES 118-126.</a:t>
            </a:r>
          </a:p>
          <a:p>
            <a:r>
              <a:rPr lang="en-US" sz="3600" dirty="0" smtClean="0">
                <a:latin typeface="Arial Black" panose="020B0A04020102020204" pitchFamily="34" charset="0"/>
              </a:rPr>
              <a:t>You will take turns reading in your groups with everyone participating.</a:t>
            </a:r>
          </a:p>
          <a:p>
            <a:r>
              <a:rPr lang="en-US" sz="3600" dirty="0" smtClean="0">
                <a:latin typeface="Arial Black" panose="020B0A04020102020204" pitchFamily="34" charset="0"/>
              </a:rPr>
              <a:t>One member of your group will be allowed to have their question sheet open on their </a:t>
            </a:r>
            <a:r>
              <a:rPr lang="en-US" sz="3600" dirty="0" err="1" smtClean="0">
                <a:latin typeface="Arial Black" panose="020B0A04020102020204" pitchFamily="34" charset="0"/>
              </a:rPr>
              <a:t>chromebook</a:t>
            </a:r>
            <a:r>
              <a:rPr lang="en-US" sz="3600" dirty="0" smtClean="0">
                <a:latin typeface="Arial Black" panose="020B0A04020102020204" pitchFamily="34" charset="0"/>
              </a:rPr>
              <a:t>.</a:t>
            </a:r>
          </a:p>
          <a:p>
            <a:r>
              <a:rPr lang="en-US" sz="3600" dirty="0" smtClean="0">
                <a:latin typeface="Arial Black" panose="020B0A04020102020204" pitchFamily="34" charset="0"/>
              </a:rPr>
              <a:t>As you read, they may NOT answer the questions, but they MAY note the pages where the answers are found and share that with the group at the end of class.</a:t>
            </a:r>
            <a:endParaRPr lang="en-US" sz="3600" dirty="0">
              <a:latin typeface="Arial Black" panose="020B0A04020102020204" pitchFamily="34" charset="0"/>
            </a:endParaRPr>
          </a:p>
        </p:txBody>
      </p:sp>
    </p:spTree>
    <p:extLst>
      <p:ext uri="{BB962C8B-B14F-4D97-AF65-F5344CB8AC3E}">
        <p14:creationId xmlns:p14="http://schemas.microsoft.com/office/powerpoint/2010/main" val="85084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Finish reading to Page 126</a:t>
            </a: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3</a:t>
            </a:r>
            <a:r>
              <a:rPr lang="en-US" sz="4000" baseline="30000" dirty="0" smtClean="0">
                <a:latin typeface="Arial Black" panose="020B0A04020102020204" pitchFamily="34" charset="0"/>
              </a:rPr>
              <a:t>rd</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9/16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137348603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Who gives Melinda a ride after school?</a:t>
            </a:r>
          </a:p>
          <a:p>
            <a:pPr marL="0" indent="0" algn="ctr">
              <a:buNone/>
            </a:pPr>
            <a:r>
              <a:rPr lang="en-US" sz="3600" dirty="0" smtClean="0">
                <a:latin typeface="Arial Black" panose="020B0A04020102020204" pitchFamily="34" charset="0"/>
              </a:rPr>
              <a:t>What do they talk about?</a:t>
            </a:r>
          </a:p>
          <a:p>
            <a:pPr marL="0" indent="0" algn="ctr">
              <a:buNone/>
            </a:pPr>
            <a:r>
              <a:rPr lang="en-US" sz="3600" dirty="0" smtClean="0">
                <a:latin typeface="Arial Black" panose="020B0A04020102020204" pitchFamily="34" charset="0"/>
              </a:rPr>
              <a:t>What is their suggestion to Melinda about what to “think about” when working on her art?</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9/11/19</a:t>
            </a:r>
            <a:endParaRPr lang="en-US" b="1" dirty="0">
              <a:latin typeface="Arial Black" panose="020B0A04020102020204" pitchFamily="34" charset="0"/>
            </a:endParaRPr>
          </a:p>
        </p:txBody>
      </p:sp>
    </p:spTree>
    <p:extLst>
      <p:ext uri="{BB962C8B-B14F-4D97-AF65-F5344CB8AC3E}">
        <p14:creationId xmlns:p14="http://schemas.microsoft.com/office/powerpoint/2010/main" val="189952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did Melinda think about when she looked at herself in the three-way mirror?</a:t>
            </a:r>
          </a:p>
          <a:p>
            <a:pPr marL="0" indent="0" algn="ctr">
              <a:buNone/>
            </a:pPr>
            <a:r>
              <a:rPr lang="en-US" sz="4000" dirty="0" smtClean="0">
                <a:latin typeface="Arial Black" panose="020B0A04020102020204" pitchFamily="34" charset="0"/>
              </a:rPr>
              <a:t>What does she say she has to wait for? </a:t>
            </a:r>
          </a:p>
          <a:p>
            <a:pPr marL="0" indent="0" algn="ctr">
              <a:buNone/>
            </a:pPr>
            <a:r>
              <a:rPr lang="en-US" sz="4000" dirty="0" smtClean="0">
                <a:latin typeface="Arial Black" panose="020B0A04020102020204" pitchFamily="34" charset="0"/>
              </a:rPr>
              <a:t>Why do you think she says that?</a:t>
            </a: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9/12/19</a:t>
            </a:r>
            <a:endParaRPr lang="en-US" b="1" dirty="0">
              <a:latin typeface="Arial Black" panose="020B0A04020102020204" pitchFamily="34" charset="0"/>
            </a:endParaRPr>
          </a:p>
        </p:txBody>
      </p:sp>
    </p:spTree>
    <p:extLst>
      <p:ext uri="{BB962C8B-B14F-4D97-AF65-F5344CB8AC3E}">
        <p14:creationId xmlns:p14="http://schemas.microsoft.com/office/powerpoint/2010/main" val="25613501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did Melinda think about when she looked at herself in the three-way mirror?</a:t>
            </a:r>
          </a:p>
          <a:p>
            <a:pPr marL="0" indent="0" algn="ctr">
              <a:buNone/>
            </a:pPr>
            <a:r>
              <a:rPr lang="en-US" sz="4000" dirty="0">
                <a:latin typeface="Arial Black" panose="020B0A04020102020204" pitchFamily="34" charset="0"/>
              </a:rPr>
              <a:t>What does she say she has to wait for? </a:t>
            </a:r>
          </a:p>
          <a:p>
            <a:pPr marL="0" indent="0" algn="ctr">
              <a:buNone/>
            </a:pPr>
            <a:r>
              <a:rPr lang="en-US" sz="4000" dirty="0">
                <a:latin typeface="Arial Black" panose="020B0A04020102020204" pitchFamily="34" charset="0"/>
              </a:rPr>
              <a:t>Why do you think she says that?</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9/12/19</a:t>
            </a:r>
            <a:endParaRPr lang="en-US" b="1" dirty="0">
              <a:latin typeface="Arial Black" panose="020B0A04020102020204" pitchFamily="34" charset="0"/>
            </a:endParaRPr>
          </a:p>
        </p:txBody>
      </p:sp>
    </p:spTree>
    <p:extLst>
      <p:ext uri="{BB962C8B-B14F-4D97-AF65-F5344CB8AC3E}">
        <p14:creationId xmlns:p14="http://schemas.microsoft.com/office/powerpoint/2010/main" val="8165214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27905471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Finish reading to Page 137</a:t>
            </a: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3</a:t>
            </a:r>
            <a:r>
              <a:rPr lang="en-US" sz="4000" baseline="30000" dirty="0" smtClean="0">
                <a:latin typeface="Arial Black" panose="020B0A04020102020204" pitchFamily="34" charset="0"/>
              </a:rPr>
              <a:t>rd</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9/16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2819854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What are the “two </a:t>
            </a:r>
            <a:r>
              <a:rPr lang="en-US" sz="3600" dirty="0" err="1" smtClean="0">
                <a:latin typeface="Arial Black" panose="020B0A04020102020204" pitchFamily="34" charset="0"/>
              </a:rPr>
              <a:t>Melindas</a:t>
            </a:r>
            <a:r>
              <a:rPr lang="en-US" sz="3600" dirty="0" smtClean="0">
                <a:latin typeface="Arial Black" panose="020B0A04020102020204" pitchFamily="34" charset="0"/>
              </a:rPr>
              <a:t>?”</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What are they arguing about?</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Do you think this is a good sign or a bad sign for Melinda and why?</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9/12/19</a:t>
            </a:r>
            <a:endParaRPr lang="en-US" b="1" dirty="0">
              <a:latin typeface="Arial Black" panose="020B0A04020102020204" pitchFamily="34" charset="0"/>
            </a:endParaRPr>
          </a:p>
        </p:txBody>
      </p:sp>
    </p:spTree>
    <p:extLst>
      <p:ext uri="{BB962C8B-B14F-4D97-AF65-F5344CB8AC3E}">
        <p14:creationId xmlns:p14="http://schemas.microsoft.com/office/powerpoint/2010/main" val="32841828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sz="7200" dirty="0" smtClean="0">
                <a:latin typeface="Arial Black" panose="020B0A04020102020204" pitchFamily="34" charset="0"/>
              </a:rPr>
              <a:t>QUIZ ON MARKING PERIOD 3</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You have 15 minutes for the quiz.</a:t>
            </a: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9/13/19</a:t>
            </a:r>
            <a:endParaRPr lang="en-US" b="1" dirty="0">
              <a:latin typeface="Arial Black" panose="020B0A04020102020204" pitchFamily="34" charset="0"/>
            </a:endParaRPr>
          </a:p>
        </p:txBody>
      </p:sp>
    </p:spTree>
    <p:extLst>
      <p:ext uri="{BB962C8B-B14F-4D97-AF65-F5344CB8AC3E}">
        <p14:creationId xmlns:p14="http://schemas.microsoft.com/office/powerpoint/2010/main" val="30360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Symbolism In </a:t>
            </a:r>
            <a:r>
              <a:rPr lang="en-US" u="sng" dirty="0" smtClean="0">
                <a:latin typeface="Arial Black" panose="020B0A04020102020204" pitchFamily="34" charset="0"/>
              </a:rPr>
              <a:t>Speak</a:t>
            </a:r>
            <a:endParaRPr lang="en-US" u="sng" dirty="0">
              <a:latin typeface="Arial Black" panose="020B0A04020102020204" pitchFamily="34" charset="0"/>
            </a:endParaRPr>
          </a:p>
        </p:txBody>
      </p:sp>
      <p:sp>
        <p:nvSpPr>
          <p:cNvPr id="3" name="Content Placeholder 2"/>
          <p:cNvSpPr>
            <a:spLocks noGrp="1"/>
          </p:cNvSpPr>
          <p:nvPr>
            <p:ph idx="1"/>
          </p:nvPr>
        </p:nvSpPr>
        <p:spPr/>
        <p:txBody>
          <a:bodyPr/>
          <a:lstStyle/>
          <a:p>
            <a:r>
              <a:rPr lang="en-US" sz="3200" dirty="0">
                <a:latin typeface="Arial Black" panose="020B0A04020102020204" pitchFamily="34" charset="0"/>
              </a:rPr>
              <a:t>Symbolism is when an object or symbol stands for more than its actual meaning. </a:t>
            </a:r>
            <a:endParaRPr lang="en-US" sz="3200" dirty="0" smtClean="0">
              <a:latin typeface="Arial Black" panose="020B0A04020102020204" pitchFamily="34" charset="0"/>
            </a:endParaRPr>
          </a:p>
          <a:p>
            <a:pPr lvl="1"/>
            <a:r>
              <a:rPr lang="en-US" dirty="0" err="1" smtClean="0">
                <a:latin typeface="Arial Black" panose="020B0A04020102020204" pitchFamily="34" charset="0"/>
              </a:rPr>
              <a:t>Eg</a:t>
            </a:r>
            <a:r>
              <a:rPr lang="en-US" dirty="0" smtClean="0">
                <a:latin typeface="Arial Black" panose="020B0A04020102020204" pitchFamily="34" charset="0"/>
              </a:rPr>
              <a:t>: </a:t>
            </a:r>
            <a:r>
              <a:rPr lang="en-US" dirty="0">
                <a:latin typeface="Arial Black" panose="020B0A04020102020204" pitchFamily="34" charset="0"/>
              </a:rPr>
              <a:t>a heart stands for love and a four-leaf clover stands for good luck</a:t>
            </a:r>
            <a:r>
              <a:rPr lang="en-US" dirty="0" smtClean="0">
                <a:latin typeface="Arial Black" panose="020B0A04020102020204" pitchFamily="34" charset="0"/>
              </a:rPr>
              <a:t>.</a:t>
            </a:r>
          </a:p>
          <a:p>
            <a:r>
              <a:rPr lang="en-US" dirty="0" smtClean="0">
                <a:latin typeface="Arial Black" panose="020B0A04020102020204" pitchFamily="34" charset="0"/>
              </a:rPr>
              <a:t>Think about the images/things that have repeated so far in our reading of </a:t>
            </a:r>
            <a:r>
              <a:rPr lang="en-US" u="sng" dirty="0" smtClean="0">
                <a:latin typeface="Arial Black" panose="020B0A04020102020204" pitchFamily="34" charset="0"/>
              </a:rPr>
              <a:t>Speak.</a:t>
            </a:r>
          </a:p>
          <a:p>
            <a:r>
              <a:rPr lang="en-US" dirty="0" smtClean="0">
                <a:latin typeface="Arial Black" panose="020B0A04020102020204" pitchFamily="34" charset="0"/>
              </a:rPr>
              <a:t>There is a lot of symbolism in it, but there are FOUR MAIN SYMBOLS that run throughout the entire novel.</a:t>
            </a:r>
            <a:endParaRPr lang="en-US" dirty="0">
              <a:latin typeface="Arial Black" panose="020B0A04020102020204" pitchFamily="34" charset="0"/>
            </a:endParaRPr>
          </a:p>
          <a:p>
            <a:pPr marL="0" indent="0">
              <a:buNone/>
            </a:pPr>
            <a:endParaRPr lang="en-US" dirty="0"/>
          </a:p>
        </p:txBody>
      </p:sp>
    </p:spTree>
    <p:extLst>
      <p:ext uri="{BB962C8B-B14F-4D97-AF65-F5344CB8AC3E}">
        <p14:creationId xmlns:p14="http://schemas.microsoft.com/office/powerpoint/2010/main" val="9454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17575"/>
          </a:xfrm>
        </p:spPr>
        <p:txBody>
          <a:bodyPr/>
          <a:lstStyle/>
          <a:p>
            <a:pPr algn="ctr"/>
            <a:r>
              <a:rPr lang="en-US" dirty="0" smtClean="0">
                <a:latin typeface="Arial Black" panose="020B0A04020102020204" pitchFamily="34" charset="0"/>
              </a:rPr>
              <a:t>Reading In Class</a:t>
            </a:r>
            <a:endParaRPr lang="en-US" dirty="0">
              <a:latin typeface="Arial Black" panose="020B0A04020102020204" pitchFamily="34" charset="0"/>
            </a:endParaRPr>
          </a:p>
        </p:txBody>
      </p:sp>
      <p:sp>
        <p:nvSpPr>
          <p:cNvPr id="3" name="Content Placeholder 2"/>
          <p:cNvSpPr>
            <a:spLocks noGrp="1"/>
          </p:cNvSpPr>
          <p:nvPr>
            <p:ph idx="1"/>
          </p:nvPr>
        </p:nvSpPr>
        <p:spPr>
          <a:xfrm>
            <a:off x="368300" y="1092200"/>
            <a:ext cx="11531600" cy="5499100"/>
          </a:xfrm>
        </p:spPr>
        <p:txBody>
          <a:bodyPr>
            <a:normAutofit/>
          </a:bodyPr>
          <a:lstStyle/>
          <a:p>
            <a:r>
              <a:rPr lang="en-US" sz="3200" dirty="0" smtClean="0">
                <a:latin typeface="Arial Black" panose="020B0A04020102020204" pitchFamily="34" charset="0"/>
              </a:rPr>
              <a:t>Today, we will be reading in class for the first time. Before we do, I want to talk about ways that we will do this during the year.</a:t>
            </a:r>
          </a:p>
          <a:p>
            <a:pPr lvl="1"/>
            <a:r>
              <a:rPr lang="en-US" dirty="0" smtClean="0">
                <a:latin typeface="Arial Black" panose="020B0A04020102020204" pitchFamily="34" charset="0"/>
              </a:rPr>
              <a:t>Whole-Class Reading</a:t>
            </a:r>
          </a:p>
          <a:p>
            <a:pPr lvl="2"/>
            <a:r>
              <a:rPr lang="en-US" dirty="0" smtClean="0">
                <a:latin typeface="Arial Black" panose="020B0A04020102020204" pitchFamily="34" charset="0"/>
              </a:rPr>
              <a:t>Teacher-read</a:t>
            </a:r>
          </a:p>
          <a:p>
            <a:pPr lvl="2"/>
            <a:r>
              <a:rPr lang="en-US" dirty="0" smtClean="0">
                <a:latin typeface="Arial Black" panose="020B0A04020102020204" pitchFamily="34" charset="0"/>
              </a:rPr>
              <a:t>Class Read</a:t>
            </a:r>
          </a:p>
          <a:p>
            <a:pPr lvl="2"/>
            <a:r>
              <a:rPr lang="en-US" dirty="0" smtClean="0">
                <a:latin typeface="Arial Black" panose="020B0A04020102020204" pitchFamily="34" charset="0"/>
              </a:rPr>
              <a:t>Audiobook</a:t>
            </a:r>
          </a:p>
          <a:p>
            <a:pPr lvl="1"/>
            <a:r>
              <a:rPr lang="en-US" dirty="0" smtClean="0">
                <a:latin typeface="Arial Black" panose="020B0A04020102020204" pitchFamily="34" charset="0"/>
              </a:rPr>
              <a:t>Quad Reads</a:t>
            </a:r>
          </a:p>
          <a:p>
            <a:pPr lvl="1"/>
            <a:r>
              <a:rPr lang="en-US" dirty="0" smtClean="0">
                <a:latin typeface="Arial Black" panose="020B0A04020102020204" pitchFamily="34" charset="0"/>
              </a:rPr>
              <a:t>Independent Reading</a:t>
            </a:r>
          </a:p>
          <a:p>
            <a:r>
              <a:rPr lang="en-US" dirty="0" smtClean="0">
                <a:latin typeface="Arial Black" panose="020B0A04020102020204" pitchFamily="34" charset="0"/>
              </a:rPr>
              <a:t>Today we will do a Whole-Class read of a well-known, classic story with a theme we mentioned yesterday…</a:t>
            </a:r>
          </a:p>
          <a:p>
            <a:pPr marL="0" indent="0" algn="ctr">
              <a:buNone/>
            </a:pPr>
            <a:r>
              <a:rPr lang="en-US" dirty="0" smtClean="0">
                <a:latin typeface="Arial Black" panose="020B0A04020102020204" pitchFamily="34" charset="0"/>
              </a:rPr>
              <a:t>A JOURNEY OF TRANSFORMATION</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1493422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Symbolism In </a:t>
            </a:r>
            <a:r>
              <a:rPr lang="en-US" u="sng" dirty="0" smtClean="0">
                <a:latin typeface="Arial Black" panose="020B0A04020102020204" pitchFamily="34" charset="0"/>
              </a:rPr>
              <a:t>Speak</a:t>
            </a:r>
            <a:endParaRPr lang="en-US" u="sng"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Take a moment, in your groups, to discuss each of these as they come up.</a:t>
            </a:r>
          </a:p>
          <a:p>
            <a:pPr marL="0" indent="0" algn="ctr">
              <a:buNone/>
            </a:pPr>
            <a:r>
              <a:rPr lang="en-US" sz="3200" dirty="0" smtClean="0">
                <a:latin typeface="Arial Black" panose="020B0A04020102020204" pitchFamily="34" charset="0"/>
              </a:rPr>
              <a:t>Where have you noticed them in the book?</a:t>
            </a:r>
          </a:p>
          <a:p>
            <a:pPr marL="0" indent="0" algn="ctr">
              <a:buNone/>
            </a:pPr>
            <a:r>
              <a:rPr lang="en-US" sz="3200" dirty="0" smtClean="0">
                <a:latin typeface="Arial Black" panose="020B0A04020102020204" pitchFamily="34" charset="0"/>
              </a:rPr>
              <a:t>What do you think they could symbolize?</a:t>
            </a:r>
          </a:p>
          <a:p>
            <a:pPr marL="0" indent="0">
              <a:buNone/>
            </a:pPr>
            <a:r>
              <a:rPr lang="en-US" sz="5400" dirty="0" smtClean="0">
                <a:latin typeface="Arial Black" panose="020B0A04020102020204" pitchFamily="34" charset="0"/>
              </a:rPr>
              <a:t>		</a:t>
            </a:r>
            <a:r>
              <a:rPr lang="en-US" sz="5400" dirty="0">
                <a:latin typeface="Arial Black" panose="020B0A04020102020204" pitchFamily="34" charset="0"/>
              </a:rPr>
              <a:t> </a:t>
            </a:r>
            <a:endParaRPr lang="en-US" dirty="0"/>
          </a:p>
        </p:txBody>
      </p:sp>
      <p:sp>
        <p:nvSpPr>
          <p:cNvPr id="4" name="TextBox 3"/>
          <p:cNvSpPr txBox="1"/>
          <p:nvPr/>
        </p:nvSpPr>
        <p:spPr>
          <a:xfrm>
            <a:off x="4965700" y="4216400"/>
            <a:ext cx="184731" cy="369332"/>
          </a:xfrm>
          <a:prstGeom prst="rect">
            <a:avLst/>
          </a:prstGeom>
          <a:noFill/>
        </p:spPr>
        <p:txBody>
          <a:bodyPr wrap="none" rtlCol="0">
            <a:spAutoFit/>
          </a:bodyPr>
          <a:lstStyle/>
          <a:p>
            <a:endParaRPr lang="en-US" dirty="0"/>
          </a:p>
        </p:txBody>
      </p:sp>
      <p:sp>
        <p:nvSpPr>
          <p:cNvPr id="5" name="TextBox 4"/>
          <p:cNvSpPr txBox="1"/>
          <p:nvPr/>
        </p:nvSpPr>
        <p:spPr>
          <a:xfrm>
            <a:off x="1355374" y="4001294"/>
            <a:ext cx="3051526" cy="923330"/>
          </a:xfrm>
          <a:prstGeom prst="rect">
            <a:avLst/>
          </a:prstGeom>
          <a:noFill/>
        </p:spPr>
        <p:txBody>
          <a:bodyPr wrap="square" rtlCol="0">
            <a:spAutoFit/>
          </a:bodyPr>
          <a:lstStyle/>
          <a:p>
            <a:r>
              <a:rPr lang="en-US" sz="5400" dirty="0">
                <a:latin typeface="Arial Black" panose="020B0A04020102020204" pitchFamily="34" charset="0"/>
              </a:rPr>
              <a:t>TREES</a:t>
            </a:r>
            <a:endParaRPr lang="en-US" sz="5400" dirty="0"/>
          </a:p>
        </p:txBody>
      </p:sp>
      <p:sp>
        <p:nvSpPr>
          <p:cNvPr id="6" name="TextBox 5"/>
          <p:cNvSpPr txBox="1"/>
          <p:nvPr/>
        </p:nvSpPr>
        <p:spPr>
          <a:xfrm>
            <a:off x="7400574" y="5089128"/>
            <a:ext cx="3953226" cy="923330"/>
          </a:xfrm>
          <a:prstGeom prst="rect">
            <a:avLst/>
          </a:prstGeom>
          <a:noFill/>
        </p:spPr>
        <p:txBody>
          <a:bodyPr wrap="square" rtlCol="0">
            <a:spAutoFit/>
          </a:bodyPr>
          <a:lstStyle/>
          <a:p>
            <a:r>
              <a:rPr lang="en-US" sz="5400" dirty="0" smtClean="0">
                <a:latin typeface="Arial Black" panose="020B0A04020102020204" pitchFamily="34" charset="0"/>
              </a:rPr>
              <a:t>CLOSETS</a:t>
            </a:r>
            <a:endParaRPr lang="en-US" sz="5400" dirty="0"/>
          </a:p>
        </p:txBody>
      </p:sp>
      <p:sp>
        <p:nvSpPr>
          <p:cNvPr id="7" name="TextBox 6"/>
          <p:cNvSpPr txBox="1"/>
          <p:nvPr/>
        </p:nvSpPr>
        <p:spPr>
          <a:xfrm>
            <a:off x="1444274" y="5211961"/>
            <a:ext cx="3267426" cy="923330"/>
          </a:xfrm>
          <a:prstGeom prst="rect">
            <a:avLst/>
          </a:prstGeom>
          <a:noFill/>
        </p:spPr>
        <p:txBody>
          <a:bodyPr wrap="square" rtlCol="0">
            <a:spAutoFit/>
          </a:bodyPr>
          <a:lstStyle/>
          <a:p>
            <a:r>
              <a:rPr lang="en-US" sz="5400" dirty="0" smtClean="0">
                <a:latin typeface="Arial Black" panose="020B0A04020102020204" pitchFamily="34" charset="0"/>
              </a:rPr>
              <a:t>RABBIT</a:t>
            </a:r>
            <a:endParaRPr lang="en-US" sz="5400" dirty="0"/>
          </a:p>
        </p:txBody>
      </p:sp>
      <p:sp>
        <p:nvSpPr>
          <p:cNvPr id="8" name="TextBox 7"/>
          <p:cNvSpPr txBox="1"/>
          <p:nvPr/>
        </p:nvSpPr>
        <p:spPr>
          <a:xfrm>
            <a:off x="7184674" y="4001294"/>
            <a:ext cx="4169126" cy="923330"/>
          </a:xfrm>
          <a:prstGeom prst="rect">
            <a:avLst/>
          </a:prstGeom>
          <a:noFill/>
        </p:spPr>
        <p:txBody>
          <a:bodyPr wrap="square" rtlCol="0">
            <a:spAutoFit/>
          </a:bodyPr>
          <a:lstStyle/>
          <a:p>
            <a:r>
              <a:rPr lang="en-US" sz="5400" dirty="0" smtClean="0">
                <a:latin typeface="Arial Black" panose="020B0A04020102020204" pitchFamily="34" charset="0"/>
              </a:rPr>
              <a:t>MIRRORS</a:t>
            </a:r>
            <a:endParaRPr lang="en-US" sz="5400" dirty="0"/>
          </a:p>
        </p:txBody>
      </p:sp>
    </p:spTree>
    <p:extLst>
      <p:ext uri="{BB962C8B-B14F-4D97-AF65-F5344CB8AC3E}">
        <p14:creationId xmlns:p14="http://schemas.microsoft.com/office/powerpoint/2010/main" val="197531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0575"/>
          </a:xfrm>
        </p:spPr>
        <p:txBody>
          <a:bodyPr/>
          <a:lstStyle/>
          <a:p>
            <a:pPr algn="ctr"/>
            <a:r>
              <a:rPr lang="en-US" dirty="0" smtClean="0">
                <a:latin typeface="Arial Black" panose="020B0A04020102020204" pitchFamily="34" charset="0"/>
              </a:rPr>
              <a:t>Symbolism In </a:t>
            </a:r>
            <a:r>
              <a:rPr lang="en-US" u="sng" dirty="0" smtClean="0">
                <a:latin typeface="Arial Black" panose="020B0A04020102020204" pitchFamily="34" charset="0"/>
              </a:rPr>
              <a:t>Speak</a:t>
            </a:r>
            <a:endParaRPr lang="en-US" u="sng" dirty="0">
              <a:latin typeface="Arial Black" panose="020B0A04020102020204" pitchFamily="34" charset="0"/>
            </a:endParaRPr>
          </a:p>
        </p:txBody>
      </p:sp>
      <p:sp>
        <p:nvSpPr>
          <p:cNvPr id="3" name="Content Placeholder 2"/>
          <p:cNvSpPr>
            <a:spLocks noGrp="1"/>
          </p:cNvSpPr>
          <p:nvPr>
            <p:ph idx="1"/>
          </p:nvPr>
        </p:nvSpPr>
        <p:spPr>
          <a:xfrm>
            <a:off x="431800" y="914400"/>
            <a:ext cx="11391900" cy="5702300"/>
          </a:xfrm>
        </p:spPr>
        <p:txBody>
          <a:bodyPr>
            <a:normAutofit fontScale="92500"/>
          </a:bodyPr>
          <a:lstStyle/>
          <a:p>
            <a:r>
              <a:rPr lang="en-US" sz="3200" dirty="0" smtClean="0">
                <a:latin typeface="Arial Black" panose="020B0A04020102020204" pitchFamily="34" charset="0"/>
              </a:rPr>
              <a:t>Today you will be working in your groups to find, discuss, and write about the symbols in the novel.</a:t>
            </a:r>
          </a:p>
          <a:p>
            <a:r>
              <a:rPr lang="en-US" sz="3200" dirty="0" smtClean="0">
                <a:latin typeface="Arial Black" panose="020B0A04020102020204" pitchFamily="34" charset="0"/>
              </a:rPr>
              <a:t>In your groups, ONE person needs to go to Google Classroom and open the document “Symbolism in Speak.”</a:t>
            </a:r>
          </a:p>
          <a:p>
            <a:r>
              <a:rPr lang="en-US" sz="3200" dirty="0" smtClean="0">
                <a:latin typeface="Arial Black" panose="020B0A04020102020204" pitchFamily="34" charset="0"/>
              </a:rPr>
              <a:t>Make a copy of the document and share it with your group AND WITH ME! </a:t>
            </a:r>
            <a:r>
              <a:rPr lang="en-US" sz="3200" dirty="0" smtClean="0">
                <a:latin typeface="Arial Black" panose="020B0A04020102020204" pitchFamily="34" charset="0"/>
                <a:hlinkClick r:id="rId2"/>
              </a:rPr>
              <a:t>jfmcelroy@turlockusd.org</a:t>
            </a:r>
            <a:endParaRPr lang="en-US" sz="3200" dirty="0" smtClean="0">
              <a:latin typeface="Arial Black" panose="020B0A04020102020204" pitchFamily="34" charset="0"/>
            </a:endParaRPr>
          </a:p>
          <a:p>
            <a:r>
              <a:rPr lang="en-US" sz="3200" dirty="0" smtClean="0">
                <a:latin typeface="Arial Black" panose="020B0A04020102020204" pitchFamily="34" charset="0"/>
              </a:rPr>
              <a:t>At the top of the page, record your group members’ names, each in a DIFFERENT COLOR!</a:t>
            </a:r>
          </a:p>
          <a:p>
            <a:r>
              <a:rPr lang="en-US" sz="3200" dirty="0" smtClean="0">
                <a:latin typeface="Arial Black" panose="020B0A04020102020204" pitchFamily="34" charset="0"/>
              </a:rPr>
              <a:t>The color that your name is in should be the color of ANY WORK YOU ADD INTO THE DOCUMENT!</a:t>
            </a:r>
            <a:endParaRPr lang="en-US" sz="3200" dirty="0">
              <a:latin typeface="Arial Black" panose="020B0A04020102020204" pitchFamily="34" charset="0"/>
            </a:endParaRPr>
          </a:p>
          <a:p>
            <a:pPr marL="0" indent="0">
              <a:buNone/>
            </a:pPr>
            <a:endParaRPr lang="en-US" dirty="0"/>
          </a:p>
        </p:txBody>
      </p:sp>
    </p:spTree>
    <p:extLst>
      <p:ext uri="{BB962C8B-B14F-4D97-AF65-F5344CB8AC3E}">
        <p14:creationId xmlns:p14="http://schemas.microsoft.com/office/powerpoint/2010/main" val="3000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0575"/>
          </a:xfrm>
        </p:spPr>
        <p:txBody>
          <a:bodyPr/>
          <a:lstStyle/>
          <a:p>
            <a:pPr algn="ctr"/>
            <a:r>
              <a:rPr lang="en-US" dirty="0" smtClean="0">
                <a:latin typeface="Arial Black" panose="020B0A04020102020204" pitchFamily="34" charset="0"/>
              </a:rPr>
              <a:t>Symbolism In </a:t>
            </a:r>
            <a:r>
              <a:rPr lang="en-US" u="sng" dirty="0" smtClean="0">
                <a:latin typeface="Arial Black" panose="020B0A04020102020204" pitchFamily="34" charset="0"/>
              </a:rPr>
              <a:t>Speak</a:t>
            </a:r>
            <a:endParaRPr lang="en-US" u="sng" dirty="0">
              <a:latin typeface="Arial Black" panose="020B0A04020102020204" pitchFamily="34" charset="0"/>
            </a:endParaRPr>
          </a:p>
        </p:txBody>
      </p:sp>
      <p:sp>
        <p:nvSpPr>
          <p:cNvPr id="3" name="Content Placeholder 2"/>
          <p:cNvSpPr>
            <a:spLocks noGrp="1"/>
          </p:cNvSpPr>
          <p:nvPr>
            <p:ph idx="1"/>
          </p:nvPr>
        </p:nvSpPr>
        <p:spPr>
          <a:xfrm>
            <a:off x="431800" y="914400"/>
            <a:ext cx="11391900" cy="5702300"/>
          </a:xfrm>
        </p:spPr>
        <p:txBody>
          <a:bodyPr>
            <a:normAutofit fontScale="92500" lnSpcReduction="10000"/>
          </a:bodyPr>
          <a:lstStyle/>
          <a:p>
            <a:r>
              <a:rPr lang="en-US" sz="3200" dirty="0">
                <a:latin typeface="Arial Black" panose="020B0A04020102020204" pitchFamily="34" charset="0"/>
              </a:rPr>
              <a:t>Use </a:t>
            </a:r>
            <a:r>
              <a:rPr lang="en-US" sz="3200" dirty="0" smtClean="0">
                <a:latin typeface="Arial Black" panose="020B0A04020102020204" pitchFamily="34" charset="0"/>
              </a:rPr>
              <a:t>the </a:t>
            </a:r>
            <a:r>
              <a:rPr lang="en-US" sz="3200" dirty="0">
                <a:latin typeface="Arial Black" panose="020B0A04020102020204" pitchFamily="34" charset="0"/>
              </a:rPr>
              <a:t>chart to find quotes from Speak, which portray recurring symbols representing how Melinda changes, develops, or grows throughout the novel. Then use the box below to explain the meaning of the symbol in the context of the quote and the relevance to Melinda’s development throughout the novel.</a:t>
            </a:r>
          </a:p>
          <a:p>
            <a:r>
              <a:rPr lang="en-US" sz="3200" b="1" dirty="0">
                <a:latin typeface="Arial Black" panose="020B0A04020102020204" pitchFamily="34" charset="0"/>
              </a:rPr>
              <a:t>Each member of your group MUST participate in the search for quotes AND the recording of the symbols and meaning. </a:t>
            </a:r>
            <a:r>
              <a:rPr lang="en-US" sz="3200" b="1" dirty="0" smtClean="0">
                <a:latin typeface="Arial Black" panose="020B0A04020102020204" pitchFamily="34" charset="0"/>
              </a:rPr>
              <a:t>Each </a:t>
            </a:r>
            <a:r>
              <a:rPr lang="en-US" sz="3200" b="1" dirty="0">
                <a:latin typeface="Arial Black" panose="020B0A04020102020204" pitchFamily="34" charset="0"/>
              </a:rPr>
              <a:t>group will submit only one document for the group.</a:t>
            </a:r>
            <a:endParaRPr lang="en-US" sz="3200" dirty="0">
              <a:latin typeface="Arial Black" panose="020B0A04020102020204" pitchFamily="34" charset="0"/>
            </a:endParaRPr>
          </a:p>
          <a:p>
            <a:r>
              <a:rPr lang="en-US" sz="3200" dirty="0" smtClean="0">
                <a:latin typeface="Arial Black" panose="020B0A04020102020204" pitchFamily="34" charset="0"/>
              </a:rPr>
              <a:t>I have helped you out on a couple. Let’s take a look at one right now.</a:t>
            </a:r>
            <a:r>
              <a:rPr lang="en-US" sz="3200" dirty="0">
                <a:latin typeface="Arial Black" panose="020B0A04020102020204" pitchFamily="34" charset="0"/>
              </a:rPr>
              <a:t/>
            </a:r>
            <a:br>
              <a:rPr lang="en-US" sz="3200" dirty="0">
                <a:latin typeface="Arial Black" panose="020B0A04020102020204" pitchFamily="34" charset="0"/>
              </a:rPr>
            </a:br>
            <a:endParaRPr lang="en-US" dirty="0">
              <a:latin typeface="Arial Black" panose="020B0A04020102020204" pitchFamily="34" charset="0"/>
            </a:endParaRPr>
          </a:p>
        </p:txBody>
      </p:sp>
    </p:spTree>
    <p:extLst>
      <p:ext uri="{BB962C8B-B14F-4D97-AF65-F5344CB8AC3E}">
        <p14:creationId xmlns:p14="http://schemas.microsoft.com/office/powerpoint/2010/main" val="18172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0575"/>
          </a:xfrm>
        </p:spPr>
        <p:txBody>
          <a:bodyPr/>
          <a:lstStyle/>
          <a:p>
            <a:pPr algn="ctr"/>
            <a:r>
              <a:rPr lang="en-US" dirty="0" smtClean="0">
                <a:latin typeface="Arial Black" panose="020B0A04020102020204" pitchFamily="34" charset="0"/>
              </a:rPr>
              <a:t>Symbolism In </a:t>
            </a:r>
            <a:r>
              <a:rPr lang="en-US" u="sng" dirty="0" smtClean="0">
                <a:latin typeface="Arial Black" panose="020B0A04020102020204" pitchFamily="34" charset="0"/>
              </a:rPr>
              <a:t>Speak</a:t>
            </a:r>
            <a:endParaRPr lang="en-US" u="sng" dirty="0">
              <a:latin typeface="Arial Black" panose="020B0A04020102020204" pitchFamily="34" charset="0"/>
            </a:endParaRPr>
          </a:p>
        </p:txBody>
      </p:sp>
      <p:sp>
        <p:nvSpPr>
          <p:cNvPr id="3" name="Content Placeholder 2"/>
          <p:cNvSpPr>
            <a:spLocks noGrp="1"/>
          </p:cNvSpPr>
          <p:nvPr>
            <p:ph idx="1"/>
          </p:nvPr>
        </p:nvSpPr>
        <p:spPr>
          <a:xfrm>
            <a:off x="431800" y="914400"/>
            <a:ext cx="11391900" cy="5702300"/>
          </a:xfrm>
        </p:spPr>
        <p:txBody>
          <a:bodyPr>
            <a:normAutofit/>
          </a:bodyPr>
          <a:lstStyle/>
          <a:p>
            <a:pPr marL="0" indent="0">
              <a:buNone/>
            </a:pPr>
            <a:r>
              <a:rPr lang="en-US" sz="3200" dirty="0">
                <a:latin typeface="Arial Black" panose="020B0A04020102020204" pitchFamily="34" charset="0"/>
              </a:rPr>
              <a:t/>
            </a:r>
            <a:br>
              <a:rPr lang="en-US" sz="3200" dirty="0">
                <a:latin typeface="Arial Black" panose="020B0A04020102020204" pitchFamily="34" charset="0"/>
              </a:rPr>
            </a:b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9674"/>
            <a:ext cx="12153477" cy="4225926"/>
          </a:xfrm>
          <a:prstGeom prst="rect">
            <a:avLst/>
          </a:prstGeom>
        </p:spPr>
      </p:pic>
      <p:sp>
        <p:nvSpPr>
          <p:cNvPr id="5" name="TextBox 4"/>
          <p:cNvSpPr txBox="1"/>
          <p:nvPr/>
        </p:nvSpPr>
        <p:spPr>
          <a:xfrm>
            <a:off x="4263042" y="5662593"/>
            <a:ext cx="3729419" cy="523220"/>
          </a:xfrm>
          <a:prstGeom prst="rect">
            <a:avLst/>
          </a:prstGeom>
          <a:noFill/>
        </p:spPr>
        <p:txBody>
          <a:bodyPr wrap="none" rtlCol="0">
            <a:spAutoFit/>
          </a:bodyPr>
          <a:lstStyle/>
          <a:p>
            <a:pPr algn="ctr"/>
            <a:r>
              <a:rPr lang="en-US" sz="2800" dirty="0" smtClean="0">
                <a:latin typeface="Arial Black" panose="020B0A04020102020204" pitchFamily="34" charset="0"/>
              </a:rPr>
              <a:t>Due by MONDAY!!!</a:t>
            </a:r>
            <a:endParaRPr lang="en-US" sz="2800" dirty="0">
              <a:latin typeface="Arial Black" panose="020B0A04020102020204" pitchFamily="34" charset="0"/>
            </a:endParaRPr>
          </a:p>
        </p:txBody>
      </p:sp>
    </p:spTree>
    <p:extLst>
      <p:ext uri="{BB962C8B-B14F-4D97-AF65-F5344CB8AC3E}">
        <p14:creationId xmlns:p14="http://schemas.microsoft.com/office/powerpoint/2010/main" val="4241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fontScale="92500" lnSpcReduction="20000"/>
          </a:bodyPr>
          <a:lstStyle/>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3</a:t>
            </a:r>
            <a:r>
              <a:rPr lang="en-US" sz="4000" baseline="30000" dirty="0" smtClean="0">
                <a:latin typeface="Arial Black" panose="020B0A04020102020204" pitchFamily="34" charset="0"/>
              </a:rPr>
              <a:t>rd</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Symbolism in Speak – Group Document</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9/16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78598466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3775"/>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Melinda is represented by the symbol of the tree and the rabbit in </a:t>
            </a:r>
            <a:r>
              <a:rPr lang="en-US" sz="3600" u="sng" dirty="0" smtClean="0">
                <a:latin typeface="Arial Black" panose="020B0A04020102020204" pitchFamily="34" charset="0"/>
              </a:rPr>
              <a:t>Speak</a:t>
            </a:r>
            <a:r>
              <a:rPr lang="en-US" sz="3600" dirty="0" smtClean="0">
                <a:latin typeface="Arial Black" panose="020B0A04020102020204" pitchFamily="34" charset="0"/>
              </a:rPr>
              <a:t>.</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If you had to choose an animal or item to be a symbolic representation of you and your life, what would it be and why?</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9/13/19</a:t>
            </a:r>
            <a:endParaRPr lang="en-US" b="1" dirty="0">
              <a:latin typeface="Arial Black" panose="020B0A04020102020204" pitchFamily="34" charset="0"/>
            </a:endParaRPr>
          </a:p>
        </p:txBody>
      </p:sp>
    </p:spTree>
    <p:extLst>
      <p:ext uri="{BB962C8B-B14F-4D97-AF65-F5344CB8AC3E}">
        <p14:creationId xmlns:p14="http://schemas.microsoft.com/office/powerpoint/2010/main" val="287681695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How did Melinda’s grades change from Marking Period 2 to Marking Period 3 (look at ALL of them)?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Why do you think they changed in these ways?</a:t>
            </a: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9/16/19</a:t>
            </a:r>
            <a:endParaRPr lang="en-US" b="1" dirty="0">
              <a:latin typeface="Arial Black" panose="020B0A04020102020204" pitchFamily="34" charset="0"/>
            </a:endParaRPr>
          </a:p>
        </p:txBody>
      </p:sp>
    </p:spTree>
    <p:extLst>
      <p:ext uri="{BB962C8B-B14F-4D97-AF65-F5344CB8AC3E}">
        <p14:creationId xmlns:p14="http://schemas.microsoft.com/office/powerpoint/2010/main" val="123693750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How did Melinda’s grades change from Marking Period 2 to Marking Period 3 (look at ALL of them)?</a:t>
            </a:r>
          </a:p>
          <a:p>
            <a:pPr marL="0" indent="0" algn="ctr">
              <a:buNone/>
            </a:pP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Why do you think they changed in these ways?</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9/16/19</a:t>
            </a:r>
            <a:endParaRPr lang="en-US" b="1" dirty="0">
              <a:latin typeface="Arial Black" panose="020B0A04020102020204" pitchFamily="34" charset="0"/>
            </a:endParaRPr>
          </a:p>
        </p:txBody>
      </p:sp>
    </p:spTree>
    <p:extLst>
      <p:ext uri="{BB962C8B-B14F-4D97-AF65-F5344CB8AC3E}">
        <p14:creationId xmlns:p14="http://schemas.microsoft.com/office/powerpoint/2010/main" val="280238132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83352892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Finish reading to Page 155</a:t>
            </a:r>
          </a:p>
          <a:p>
            <a:pPr marL="0" indent="0" algn="ctr">
              <a:buNone/>
            </a:pPr>
            <a:r>
              <a:rPr lang="en-US" sz="4000" dirty="0" smtClean="0">
                <a:latin typeface="Arial Black" panose="020B0A04020102020204" pitchFamily="34" charset="0"/>
              </a:rPr>
              <a:t>Begin working on questions for </a:t>
            </a:r>
          </a:p>
          <a:p>
            <a:pPr marL="0" indent="0" algn="ctr">
              <a:buNone/>
            </a:pPr>
            <a:r>
              <a:rPr lang="en-US" sz="4000" dirty="0" smtClean="0">
                <a:latin typeface="Arial Black" panose="020B0A04020102020204" pitchFamily="34" charset="0"/>
              </a:rPr>
              <a:t>4</a:t>
            </a:r>
            <a:r>
              <a:rPr lang="en-US" sz="4000" baseline="30000" dirty="0" smtClean="0">
                <a:latin typeface="Arial Black" panose="020B0A04020102020204" pitchFamily="34" charset="0"/>
              </a:rPr>
              <a:t>th</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9/23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2962106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Ugly Duckling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23116888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Who does Melinda have a “conversation” with in her closet?</a:t>
            </a:r>
          </a:p>
          <a:p>
            <a:pPr marL="0" indent="0" algn="ctr">
              <a:buNone/>
            </a:pPr>
            <a:r>
              <a:rPr lang="en-US" sz="3600" dirty="0" smtClean="0">
                <a:latin typeface="Arial Black" panose="020B0A04020102020204" pitchFamily="34" charset="0"/>
              </a:rPr>
              <a:t>What do “they” want her to do?</a:t>
            </a:r>
          </a:p>
          <a:p>
            <a:pPr marL="0" indent="0" algn="ctr">
              <a:buNone/>
            </a:pPr>
            <a:r>
              <a:rPr lang="en-US" sz="3600" dirty="0" smtClean="0">
                <a:latin typeface="Arial Black" panose="020B0A04020102020204" pitchFamily="34" charset="0"/>
              </a:rPr>
              <a:t>What does she decide to do?</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9/16/19</a:t>
            </a:r>
            <a:endParaRPr lang="en-US" b="1" dirty="0">
              <a:latin typeface="Arial Black" panose="020B0A04020102020204" pitchFamily="34" charset="0"/>
            </a:endParaRPr>
          </a:p>
        </p:txBody>
      </p:sp>
    </p:spTree>
    <p:extLst>
      <p:ext uri="{BB962C8B-B14F-4D97-AF65-F5344CB8AC3E}">
        <p14:creationId xmlns:p14="http://schemas.microsoft.com/office/powerpoint/2010/main" val="30624184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do you think Melinda’s closet at school means to her?</a:t>
            </a:r>
          </a:p>
          <a:p>
            <a:pPr marL="0" indent="0" algn="ctr">
              <a:buNone/>
            </a:pPr>
            <a:r>
              <a:rPr lang="en-US" sz="4000" dirty="0" smtClean="0">
                <a:latin typeface="Arial Black" panose="020B0A04020102020204" pitchFamily="34" charset="0"/>
              </a:rPr>
              <a:t>How is that different from her closet at home?</a:t>
            </a:r>
          </a:p>
          <a:p>
            <a:pPr marL="0" indent="0" algn="ctr">
              <a:buNone/>
            </a:pPr>
            <a:r>
              <a:rPr lang="en-US" sz="4000" dirty="0" smtClean="0">
                <a:latin typeface="Arial Black" panose="020B0A04020102020204" pitchFamily="34" charset="0"/>
              </a:rPr>
              <a:t>How is it different from every other place in her life?</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9/17/19</a:t>
            </a:r>
            <a:endParaRPr lang="en-US" b="1" dirty="0">
              <a:latin typeface="Arial Black" panose="020B0A04020102020204" pitchFamily="34" charset="0"/>
            </a:endParaRPr>
          </a:p>
        </p:txBody>
      </p:sp>
    </p:spTree>
    <p:extLst>
      <p:ext uri="{BB962C8B-B14F-4D97-AF65-F5344CB8AC3E}">
        <p14:creationId xmlns:p14="http://schemas.microsoft.com/office/powerpoint/2010/main" val="302449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do you think Melinda’s closet at school means to her?</a:t>
            </a:r>
          </a:p>
          <a:p>
            <a:pPr marL="0" indent="0" algn="ctr">
              <a:buNone/>
            </a:pPr>
            <a:r>
              <a:rPr lang="en-US" sz="4000" dirty="0">
                <a:latin typeface="Arial Black" panose="020B0A04020102020204" pitchFamily="34" charset="0"/>
              </a:rPr>
              <a:t>How is that different from her closet at home?</a:t>
            </a:r>
          </a:p>
          <a:p>
            <a:pPr marL="0" indent="0" algn="ctr">
              <a:buNone/>
            </a:pPr>
            <a:r>
              <a:rPr lang="en-US" sz="4000" dirty="0">
                <a:latin typeface="Arial Black" panose="020B0A04020102020204" pitchFamily="34" charset="0"/>
              </a:rPr>
              <a:t>How is it different from every other place in her life?</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9/17/19</a:t>
            </a:r>
            <a:endParaRPr lang="en-US" b="1" dirty="0">
              <a:latin typeface="Arial Black" panose="020B0A04020102020204" pitchFamily="34" charset="0"/>
            </a:endParaRPr>
          </a:p>
        </p:txBody>
      </p:sp>
    </p:spTree>
    <p:extLst>
      <p:ext uri="{BB962C8B-B14F-4D97-AF65-F5344CB8AC3E}">
        <p14:creationId xmlns:p14="http://schemas.microsoft.com/office/powerpoint/2010/main" val="98362547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88207966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Finish reading to Page 168</a:t>
            </a: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4</a:t>
            </a:r>
            <a:r>
              <a:rPr lang="en-US" sz="4000" baseline="30000" dirty="0" smtClean="0">
                <a:latin typeface="Arial Black" panose="020B0A04020102020204" pitchFamily="34" charset="0"/>
              </a:rPr>
              <a:t>th</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9/23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183893821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Who helped Melinda with her plans for her report in Mr. Neck’s class?</a:t>
            </a:r>
          </a:p>
          <a:p>
            <a:pPr marL="0" indent="0" algn="ctr">
              <a:buNone/>
            </a:pPr>
            <a:r>
              <a:rPr lang="en-US" sz="3600" dirty="0" smtClean="0">
                <a:latin typeface="Arial Black" panose="020B0A04020102020204" pitchFamily="34" charset="0"/>
              </a:rPr>
              <a:t>What did she decide to do to keep from speaking?</a:t>
            </a:r>
          </a:p>
          <a:p>
            <a:pPr marL="0" indent="0" algn="ctr">
              <a:buNone/>
            </a:pPr>
            <a:r>
              <a:rPr lang="en-US" sz="3600" dirty="0" smtClean="0">
                <a:latin typeface="Arial Black" panose="020B0A04020102020204" pitchFamily="34" charset="0"/>
              </a:rPr>
              <a:t>What did Mr. Neck think of her report?</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9/17/19</a:t>
            </a:r>
            <a:endParaRPr lang="en-US" b="1" dirty="0">
              <a:latin typeface="Arial Black" panose="020B0A04020102020204" pitchFamily="34" charset="0"/>
            </a:endParaRPr>
          </a:p>
        </p:txBody>
      </p:sp>
    </p:spTree>
    <p:extLst>
      <p:ext uri="{BB962C8B-B14F-4D97-AF65-F5344CB8AC3E}">
        <p14:creationId xmlns:p14="http://schemas.microsoft.com/office/powerpoint/2010/main" val="136867893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did David lecture Melinda about?</a:t>
            </a:r>
          </a:p>
          <a:p>
            <a:pPr marL="0" indent="0" algn="ctr">
              <a:buNone/>
            </a:pPr>
            <a:r>
              <a:rPr lang="en-US" sz="4000" dirty="0" smtClean="0">
                <a:latin typeface="Arial Black" panose="020B0A04020102020204" pitchFamily="34" charset="0"/>
              </a:rPr>
              <a:t>What was the point he was trying to make?</a:t>
            </a:r>
          </a:p>
          <a:p>
            <a:pPr marL="0" indent="0" algn="ctr">
              <a:buNone/>
            </a:pPr>
            <a:r>
              <a:rPr lang="en-US" sz="4000" dirty="0" smtClean="0">
                <a:latin typeface="Arial Black" panose="020B0A04020102020204" pitchFamily="34" charset="0"/>
              </a:rPr>
              <a:t>Do you think he was right?</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9/18/19</a:t>
            </a:r>
            <a:endParaRPr lang="en-US" b="1" dirty="0">
              <a:latin typeface="Arial Black" panose="020B0A04020102020204" pitchFamily="34" charset="0"/>
            </a:endParaRPr>
          </a:p>
        </p:txBody>
      </p:sp>
    </p:spTree>
    <p:extLst>
      <p:ext uri="{BB962C8B-B14F-4D97-AF65-F5344CB8AC3E}">
        <p14:creationId xmlns:p14="http://schemas.microsoft.com/office/powerpoint/2010/main" val="39710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did </a:t>
            </a:r>
            <a:r>
              <a:rPr lang="en-US" sz="4000" dirty="0" smtClean="0">
                <a:latin typeface="Arial Black" panose="020B0A04020102020204" pitchFamily="34" charset="0"/>
              </a:rPr>
              <a:t>David lecture </a:t>
            </a:r>
            <a:r>
              <a:rPr lang="en-US" sz="4000" dirty="0">
                <a:latin typeface="Arial Black" panose="020B0A04020102020204" pitchFamily="34" charset="0"/>
              </a:rPr>
              <a:t>Melinda about?</a:t>
            </a:r>
          </a:p>
          <a:p>
            <a:pPr marL="0" indent="0" algn="ctr">
              <a:buNone/>
            </a:pPr>
            <a:r>
              <a:rPr lang="en-US" sz="4000" dirty="0">
                <a:latin typeface="Arial Black" panose="020B0A04020102020204" pitchFamily="34" charset="0"/>
              </a:rPr>
              <a:t>What was the point he was trying to make?</a:t>
            </a:r>
          </a:p>
          <a:p>
            <a:pPr marL="0" indent="0" algn="ctr">
              <a:buNone/>
            </a:pPr>
            <a:r>
              <a:rPr lang="en-US" sz="4000" dirty="0">
                <a:latin typeface="Arial Black" panose="020B0A04020102020204" pitchFamily="34" charset="0"/>
              </a:rPr>
              <a:t>Do you think he was right?</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9/18/19</a:t>
            </a:r>
            <a:endParaRPr lang="en-US" b="1" dirty="0">
              <a:latin typeface="Arial Black" panose="020B0A04020102020204" pitchFamily="34" charset="0"/>
            </a:endParaRPr>
          </a:p>
        </p:txBody>
      </p:sp>
    </p:spTree>
    <p:extLst>
      <p:ext uri="{BB962C8B-B14F-4D97-AF65-F5344CB8AC3E}">
        <p14:creationId xmlns:p14="http://schemas.microsoft.com/office/powerpoint/2010/main" val="174662849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9346937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Finish reading to Page 183</a:t>
            </a: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4</a:t>
            </a:r>
            <a:r>
              <a:rPr lang="en-US" sz="4000" baseline="30000" dirty="0" smtClean="0">
                <a:latin typeface="Arial Black" panose="020B0A04020102020204" pitchFamily="34" charset="0"/>
              </a:rPr>
              <a:t>th</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9/23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1090812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375"/>
          </a:xfrm>
        </p:spPr>
        <p:txBody>
          <a:bodyPr/>
          <a:lstStyle/>
          <a:p>
            <a:pPr algn="ctr"/>
            <a:r>
              <a:rPr lang="en-US" dirty="0" smtClean="0">
                <a:latin typeface="Arial Black" panose="020B0A04020102020204" pitchFamily="34" charset="0"/>
              </a:rPr>
              <a:t>The Ugly Duckling</a:t>
            </a:r>
            <a:endParaRPr lang="en-US" dirty="0">
              <a:latin typeface="Arial Black" panose="020B0A04020102020204" pitchFamily="34" charset="0"/>
            </a:endParaRPr>
          </a:p>
        </p:txBody>
      </p:sp>
      <p:sp>
        <p:nvSpPr>
          <p:cNvPr id="3" name="Content Placeholder 2"/>
          <p:cNvSpPr>
            <a:spLocks noGrp="1"/>
          </p:cNvSpPr>
          <p:nvPr>
            <p:ph idx="1"/>
          </p:nvPr>
        </p:nvSpPr>
        <p:spPr>
          <a:xfrm>
            <a:off x="838200" y="1206500"/>
            <a:ext cx="10515600" cy="4970463"/>
          </a:xfrm>
        </p:spPr>
        <p:txBody>
          <a:bodyPr>
            <a:normAutofit/>
          </a:bodyPr>
          <a:lstStyle/>
          <a:p>
            <a:pPr marL="0" indent="0" algn="ctr">
              <a:buNone/>
            </a:pPr>
            <a:r>
              <a:rPr lang="en-US" sz="3600" dirty="0" smtClean="0">
                <a:latin typeface="Arial Black" panose="020B0A04020102020204" pitchFamily="34" charset="0"/>
              </a:rPr>
              <a:t>Your Job Now:</a:t>
            </a:r>
          </a:p>
          <a:p>
            <a:r>
              <a:rPr lang="en-US" sz="3600" dirty="0" smtClean="0">
                <a:latin typeface="Arial Black" panose="020B0A04020102020204" pitchFamily="34" charset="0"/>
              </a:rPr>
              <a:t>Go to Google Classroom</a:t>
            </a:r>
          </a:p>
          <a:p>
            <a:r>
              <a:rPr lang="en-US" sz="3600" dirty="0" smtClean="0">
                <a:latin typeface="Arial Black" panose="020B0A04020102020204" pitchFamily="34" charset="0"/>
              </a:rPr>
              <a:t>Open “The Ugly Duckling Questions”</a:t>
            </a:r>
          </a:p>
          <a:p>
            <a:r>
              <a:rPr lang="en-US" sz="3600" dirty="0" smtClean="0">
                <a:latin typeface="Arial Black" panose="020B0A04020102020204" pitchFamily="34" charset="0"/>
              </a:rPr>
              <a:t>Please note: ALL ANSWERS MUST BE IN COMPLETE SENTENCE FORM</a:t>
            </a:r>
          </a:p>
          <a:p>
            <a:r>
              <a:rPr lang="en-US" sz="3600" dirty="0" smtClean="0">
                <a:latin typeface="Arial Black" panose="020B0A04020102020204" pitchFamily="34" charset="0"/>
              </a:rPr>
              <a:t>You have the time remaining to work on these questions. If you do not finish them, they are……….</a:t>
            </a:r>
            <a:endParaRPr lang="en-US" sz="3600" dirty="0">
              <a:latin typeface="Arial Black" panose="020B0A04020102020204" pitchFamily="34" charset="0"/>
            </a:endParaRPr>
          </a:p>
        </p:txBody>
      </p:sp>
    </p:spTree>
    <p:extLst>
      <p:ext uri="{BB962C8B-B14F-4D97-AF65-F5344CB8AC3E}">
        <p14:creationId xmlns:p14="http://schemas.microsoft.com/office/powerpoint/2010/main" val="58923739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What did Heather come over to ask Melinda?</a:t>
            </a:r>
          </a:p>
          <a:p>
            <a:pPr marL="0" indent="0" algn="ctr">
              <a:buNone/>
            </a:pPr>
            <a:r>
              <a:rPr lang="en-US" sz="3600" dirty="0" smtClean="0">
                <a:latin typeface="Arial Black" panose="020B0A04020102020204" pitchFamily="34" charset="0"/>
              </a:rPr>
              <a:t>How did she respond at first? How did she change her response?</a:t>
            </a:r>
          </a:p>
          <a:p>
            <a:pPr marL="0" indent="0" algn="ctr">
              <a:buNone/>
            </a:pPr>
            <a:r>
              <a:rPr lang="en-US" sz="3600" dirty="0" smtClean="0">
                <a:latin typeface="Arial Black" panose="020B0A04020102020204" pitchFamily="34" charset="0"/>
              </a:rPr>
              <a:t>Why do you think she did that?</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9/18/19</a:t>
            </a:r>
            <a:endParaRPr lang="en-US" b="1" dirty="0">
              <a:latin typeface="Arial Black" panose="020B0A04020102020204" pitchFamily="34" charset="0"/>
            </a:endParaRPr>
          </a:p>
        </p:txBody>
      </p:sp>
    </p:spTree>
    <p:extLst>
      <p:ext uri="{BB962C8B-B14F-4D97-AF65-F5344CB8AC3E}">
        <p14:creationId xmlns:p14="http://schemas.microsoft.com/office/powerpoint/2010/main" val="139893964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Do you think Melinda is getting closer to her old self?</a:t>
            </a:r>
          </a:p>
          <a:p>
            <a:pPr marL="0" indent="0" algn="ctr">
              <a:buNone/>
            </a:pPr>
            <a:r>
              <a:rPr lang="en-US" sz="4000" dirty="0" smtClean="0">
                <a:latin typeface="Arial Black" panose="020B0A04020102020204" pitchFamily="34" charset="0"/>
              </a:rPr>
              <a:t>What evidence can you share from the novel that shows that she is changing for the better?</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9/19/19</a:t>
            </a:r>
            <a:endParaRPr lang="en-US" b="1" dirty="0">
              <a:latin typeface="Arial Black" panose="020B0A04020102020204" pitchFamily="34" charset="0"/>
            </a:endParaRPr>
          </a:p>
        </p:txBody>
      </p:sp>
    </p:spTree>
    <p:extLst>
      <p:ext uri="{BB962C8B-B14F-4D97-AF65-F5344CB8AC3E}">
        <p14:creationId xmlns:p14="http://schemas.microsoft.com/office/powerpoint/2010/main" val="30117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Do you think Melinda is getting closer to her old self?</a:t>
            </a:r>
          </a:p>
          <a:p>
            <a:pPr marL="0" indent="0" algn="ctr">
              <a:buNone/>
            </a:pPr>
            <a:r>
              <a:rPr lang="en-US" sz="4000" dirty="0">
                <a:latin typeface="Arial Black" panose="020B0A04020102020204" pitchFamily="34" charset="0"/>
              </a:rPr>
              <a:t>What evidence can you share from the novel that shows that she is changing for the better?</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9/19/19</a:t>
            </a:r>
            <a:endParaRPr lang="en-US" b="1" dirty="0">
              <a:latin typeface="Arial Black" panose="020B0A04020102020204" pitchFamily="34" charset="0"/>
            </a:endParaRPr>
          </a:p>
        </p:txBody>
      </p:sp>
    </p:spTree>
    <p:extLst>
      <p:ext uri="{BB962C8B-B14F-4D97-AF65-F5344CB8AC3E}">
        <p14:creationId xmlns:p14="http://schemas.microsoft.com/office/powerpoint/2010/main" val="366162145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412406330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Finish reading 4</a:t>
            </a:r>
            <a:r>
              <a:rPr lang="en-US" sz="4000" baseline="30000" dirty="0" smtClean="0">
                <a:latin typeface="Arial Black" panose="020B0A04020102020204" pitchFamily="34" charset="0"/>
              </a:rPr>
              <a:t>th</a:t>
            </a:r>
            <a:r>
              <a:rPr lang="en-US" sz="4000" dirty="0" smtClean="0">
                <a:latin typeface="Arial Black" panose="020B0A04020102020204" pitchFamily="34" charset="0"/>
              </a:rPr>
              <a:t> Marking </a:t>
            </a:r>
            <a:r>
              <a:rPr lang="en-US" sz="4000" dirty="0">
                <a:latin typeface="Arial Black" panose="020B0A04020102020204" pitchFamily="34" charset="0"/>
              </a:rPr>
              <a:t>Period</a:t>
            </a: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a:latin typeface="Arial Black" panose="020B0A04020102020204" pitchFamily="34" charset="0"/>
              </a:rPr>
              <a:t>4</a:t>
            </a:r>
            <a:r>
              <a:rPr lang="en-US" sz="4000" baseline="30000" dirty="0">
                <a:latin typeface="Arial Black" panose="020B0A04020102020204" pitchFamily="34" charset="0"/>
              </a:rPr>
              <a:t>th</a:t>
            </a:r>
            <a:r>
              <a:rPr lang="en-US" sz="4000" dirty="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9/23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76115944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Do you think Melinda would have told anyone about what happened to her if Rachel had not been dating Andy?</a:t>
            </a:r>
          </a:p>
          <a:p>
            <a:pPr marL="0" indent="0" algn="ctr">
              <a:buNone/>
            </a:pPr>
            <a:r>
              <a:rPr lang="en-US" sz="3600" dirty="0" smtClean="0">
                <a:latin typeface="Arial Black" panose="020B0A04020102020204" pitchFamily="34" charset="0"/>
              </a:rPr>
              <a:t>Why or why not?</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9/19/19</a:t>
            </a:r>
            <a:endParaRPr lang="en-US" b="1" dirty="0">
              <a:latin typeface="Arial Black" panose="020B0A04020102020204" pitchFamily="34" charset="0"/>
            </a:endParaRPr>
          </a:p>
        </p:txBody>
      </p:sp>
    </p:spTree>
    <p:extLst>
      <p:ext uri="{BB962C8B-B14F-4D97-AF65-F5344CB8AC3E}">
        <p14:creationId xmlns:p14="http://schemas.microsoft.com/office/powerpoint/2010/main" val="112396805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sz="7200" dirty="0" smtClean="0">
                <a:latin typeface="Arial Black" panose="020B0A04020102020204" pitchFamily="34" charset="0"/>
              </a:rPr>
              <a:t>QUIZ ON MARKING PERIOD 4</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You have 15 minutes for the quiz.</a:t>
            </a: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9/20/19</a:t>
            </a:r>
            <a:endParaRPr lang="en-US" b="1" dirty="0">
              <a:latin typeface="Arial Black" panose="020B0A04020102020204" pitchFamily="34" charset="0"/>
            </a:endParaRPr>
          </a:p>
        </p:txBody>
      </p:sp>
    </p:spTree>
    <p:extLst>
      <p:ext uri="{BB962C8B-B14F-4D97-AF65-F5344CB8AC3E}">
        <p14:creationId xmlns:p14="http://schemas.microsoft.com/office/powerpoint/2010/main" val="30715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930275"/>
          </a:xfrm>
        </p:spPr>
        <p:txBody>
          <a:bodyPr/>
          <a:lstStyle/>
          <a:p>
            <a:pPr algn="ctr"/>
            <a:r>
              <a:rPr lang="en-US" dirty="0" smtClean="0">
                <a:latin typeface="Arial Black" panose="020B0A04020102020204" pitchFamily="34" charset="0"/>
              </a:rPr>
              <a:t>Speak Assessment</a:t>
            </a:r>
            <a:endParaRPr lang="en-US" dirty="0">
              <a:latin typeface="Arial Black" panose="020B0A04020102020204" pitchFamily="34" charset="0"/>
            </a:endParaRPr>
          </a:p>
        </p:txBody>
      </p:sp>
      <p:sp>
        <p:nvSpPr>
          <p:cNvPr id="3" name="Content Placeholder 2"/>
          <p:cNvSpPr>
            <a:spLocks noGrp="1"/>
          </p:cNvSpPr>
          <p:nvPr>
            <p:ph idx="1"/>
          </p:nvPr>
        </p:nvSpPr>
        <p:spPr>
          <a:xfrm>
            <a:off x="304800" y="1054100"/>
            <a:ext cx="11569700" cy="5575300"/>
          </a:xfrm>
        </p:spPr>
        <p:txBody>
          <a:bodyPr>
            <a:normAutofit fontScale="92500" lnSpcReduction="20000"/>
          </a:bodyPr>
          <a:lstStyle/>
          <a:p>
            <a:r>
              <a:rPr lang="en-US" dirty="0" smtClean="0">
                <a:latin typeface="Arial Black" panose="020B0A04020102020204" pitchFamily="34" charset="0"/>
              </a:rPr>
              <a:t>Part 1 – The Writing</a:t>
            </a:r>
          </a:p>
          <a:p>
            <a:r>
              <a:rPr lang="en-US" dirty="0" smtClean="0">
                <a:latin typeface="Arial Black" panose="020B0A04020102020204" pitchFamily="34" charset="0"/>
              </a:rPr>
              <a:t>We will spend at least one day next week discussing the FORMAT that you will be required to use for this writing.</a:t>
            </a:r>
          </a:p>
          <a:p>
            <a:pPr lvl="1"/>
            <a:r>
              <a:rPr lang="en-US" dirty="0" smtClean="0">
                <a:latin typeface="Arial Black" panose="020B0A04020102020204" pitchFamily="34" charset="0"/>
              </a:rPr>
              <a:t>T – Topic Sentence</a:t>
            </a:r>
          </a:p>
          <a:p>
            <a:pPr lvl="1"/>
            <a:r>
              <a:rPr lang="en-US" dirty="0" smtClean="0">
                <a:latin typeface="Arial Black" panose="020B0A04020102020204" pitchFamily="34" charset="0"/>
              </a:rPr>
              <a:t>R – Relevance</a:t>
            </a:r>
          </a:p>
          <a:p>
            <a:pPr lvl="1"/>
            <a:r>
              <a:rPr lang="en-US" dirty="0" smtClean="0">
                <a:latin typeface="Arial Black" panose="020B0A04020102020204" pitchFamily="34" charset="0"/>
              </a:rPr>
              <a:t>E – Evidence</a:t>
            </a:r>
          </a:p>
          <a:p>
            <a:pPr lvl="1"/>
            <a:r>
              <a:rPr lang="en-US" dirty="0" smtClean="0">
                <a:latin typeface="Arial Black" panose="020B0A04020102020204" pitchFamily="34" charset="0"/>
              </a:rPr>
              <a:t>A – Analysis</a:t>
            </a:r>
          </a:p>
          <a:p>
            <a:pPr lvl="1"/>
            <a:r>
              <a:rPr lang="en-US" dirty="0" smtClean="0">
                <a:latin typeface="Arial Black" panose="020B0A04020102020204" pitchFamily="34" charset="0"/>
              </a:rPr>
              <a:t>T – Tie-back</a:t>
            </a:r>
          </a:p>
          <a:p>
            <a:r>
              <a:rPr lang="en-US" dirty="0" smtClean="0">
                <a:latin typeface="Arial Black" panose="020B0A04020102020204" pitchFamily="34" charset="0"/>
              </a:rPr>
              <a:t>Using that formula, you will be writing a CAREFULLY CONSTRUCTED T.R.E.A.T. paragraph of NO LESS THAN 7 SENTENCES in MLA FORMAT with PROPERLY FORMATTED CITATIONS.</a:t>
            </a:r>
          </a:p>
          <a:p>
            <a:r>
              <a:rPr lang="en-US" dirty="0" smtClean="0">
                <a:latin typeface="Arial Black" panose="020B0A04020102020204" pitchFamily="34" charset="0"/>
              </a:rPr>
              <a:t>The PROMPT:</a:t>
            </a:r>
          </a:p>
          <a:p>
            <a:pPr lvl="1"/>
            <a:r>
              <a:rPr lang="en-US" dirty="0" smtClean="0">
                <a:latin typeface="Arial Black" panose="020B0A04020102020204" pitchFamily="34" charset="0"/>
              </a:rPr>
              <a:t>Choose </a:t>
            </a:r>
            <a:r>
              <a:rPr lang="en-US" dirty="0">
                <a:latin typeface="Arial Black" panose="020B0A04020102020204" pitchFamily="34" charset="0"/>
              </a:rPr>
              <a:t>a recurring symbol(Tree, Rabbit, Mirror, Closet) in the novel and explain how it develops, changes, and grows throughout the story, and how it relates to Melinda</a:t>
            </a:r>
            <a:r>
              <a:rPr lang="en-US" dirty="0" smtClean="0">
                <a:latin typeface="Arial Black" panose="020B0A04020102020204" pitchFamily="34" charset="0"/>
              </a:rPr>
              <a:t>.</a:t>
            </a:r>
          </a:p>
          <a:p>
            <a:r>
              <a:rPr lang="en-US" dirty="0">
                <a:latin typeface="Arial Black" panose="020B0A04020102020204" pitchFamily="34" charset="0"/>
              </a:rPr>
              <a:t>This assignment is worth 50 </a:t>
            </a:r>
            <a:r>
              <a:rPr lang="en-US" dirty="0" smtClean="0">
                <a:latin typeface="Arial Black" panose="020B0A04020102020204" pitchFamily="34" charset="0"/>
              </a:rPr>
              <a:t>points.</a:t>
            </a:r>
            <a:endParaRPr lang="en-US" dirty="0">
              <a:latin typeface="Arial Black" panose="020B0A04020102020204" pitchFamily="34" charset="0"/>
            </a:endParaRPr>
          </a:p>
        </p:txBody>
      </p:sp>
    </p:spTree>
    <p:extLst>
      <p:ext uri="{BB962C8B-B14F-4D97-AF65-F5344CB8AC3E}">
        <p14:creationId xmlns:p14="http://schemas.microsoft.com/office/powerpoint/2010/main" val="357051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930275"/>
          </a:xfrm>
        </p:spPr>
        <p:txBody>
          <a:bodyPr/>
          <a:lstStyle/>
          <a:p>
            <a:pPr algn="ctr"/>
            <a:r>
              <a:rPr lang="en-US" dirty="0" smtClean="0">
                <a:latin typeface="Arial Black" panose="020B0A04020102020204" pitchFamily="34" charset="0"/>
              </a:rPr>
              <a:t>Speak Assessment</a:t>
            </a:r>
            <a:endParaRPr lang="en-US" dirty="0">
              <a:latin typeface="Arial Black" panose="020B0A04020102020204" pitchFamily="34" charset="0"/>
            </a:endParaRPr>
          </a:p>
        </p:txBody>
      </p:sp>
      <p:sp>
        <p:nvSpPr>
          <p:cNvPr id="3" name="Content Placeholder 2"/>
          <p:cNvSpPr>
            <a:spLocks noGrp="1"/>
          </p:cNvSpPr>
          <p:nvPr>
            <p:ph idx="1"/>
          </p:nvPr>
        </p:nvSpPr>
        <p:spPr>
          <a:xfrm>
            <a:off x="304800" y="1054100"/>
            <a:ext cx="11569700" cy="5575300"/>
          </a:xfrm>
        </p:spPr>
        <p:txBody>
          <a:bodyPr/>
          <a:lstStyle/>
          <a:p>
            <a:r>
              <a:rPr lang="en-US" dirty="0" smtClean="0">
                <a:latin typeface="Arial Black" panose="020B0A04020102020204" pitchFamily="34" charset="0"/>
              </a:rPr>
              <a:t>Part 2 – The One-Pager</a:t>
            </a:r>
          </a:p>
          <a:p>
            <a:r>
              <a:rPr lang="en-US" dirty="0">
                <a:latin typeface="Arial Black" panose="020B0A04020102020204" pitchFamily="34" charset="0"/>
              </a:rPr>
              <a:t>A one pager is a single-page response to your reading that connects the ideas in the book to your thoughts creatively. The purpose of the one-pager is so that your audience will understand the big ideas, themes, and connections within the book. This will be part of your final assessment over Speak. </a:t>
            </a:r>
          </a:p>
          <a:p>
            <a:r>
              <a:rPr lang="en-US" dirty="0" smtClean="0">
                <a:latin typeface="Arial Black" panose="020B0A04020102020204" pitchFamily="34" charset="0"/>
              </a:rPr>
              <a:t>All </a:t>
            </a:r>
            <a:r>
              <a:rPr lang="en-US" dirty="0">
                <a:latin typeface="Arial Black" panose="020B0A04020102020204" pitchFamily="34" charset="0"/>
              </a:rPr>
              <a:t>of this must be done on an 8 ½ by 11 blank piece of computer paper. </a:t>
            </a:r>
          </a:p>
          <a:p>
            <a:r>
              <a:rPr lang="en-US" dirty="0" smtClean="0">
                <a:latin typeface="Arial Black" panose="020B0A04020102020204" pitchFamily="34" charset="0"/>
              </a:rPr>
              <a:t>This </a:t>
            </a:r>
            <a:r>
              <a:rPr lang="en-US" dirty="0">
                <a:latin typeface="Arial Black" panose="020B0A04020102020204" pitchFamily="34" charset="0"/>
              </a:rPr>
              <a:t>assignment is worth 50 points. </a:t>
            </a:r>
          </a:p>
        </p:txBody>
      </p:sp>
    </p:spTree>
    <p:extLst>
      <p:ext uri="{BB962C8B-B14F-4D97-AF65-F5344CB8AC3E}">
        <p14:creationId xmlns:p14="http://schemas.microsoft.com/office/powerpoint/2010/main" val="32286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854075"/>
          </a:xfrm>
        </p:spPr>
        <p:txBody>
          <a:bodyPr/>
          <a:lstStyle/>
          <a:p>
            <a:pPr algn="ctr"/>
            <a:r>
              <a:rPr lang="en-US" dirty="0" smtClean="0">
                <a:latin typeface="Arial Black" panose="020B0A04020102020204" pitchFamily="34" charset="0"/>
              </a:rPr>
              <a:t>EXTRA CREDIT POLICY</a:t>
            </a:r>
            <a:endParaRPr lang="en-US" dirty="0">
              <a:latin typeface="Arial Black" panose="020B0A04020102020204" pitchFamily="34" charset="0"/>
            </a:endParaRPr>
          </a:p>
        </p:txBody>
      </p:sp>
      <p:sp>
        <p:nvSpPr>
          <p:cNvPr id="3" name="Content Placeholder 2"/>
          <p:cNvSpPr>
            <a:spLocks noGrp="1"/>
          </p:cNvSpPr>
          <p:nvPr>
            <p:ph idx="1"/>
          </p:nvPr>
        </p:nvSpPr>
        <p:spPr>
          <a:xfrm>
            <a:off x="390144" y="963168"/>
            <a:ext cx="11411712" cy="5620512"/>
          </a:xfrm>
        </p:spPr>
        <p:txBody>
          <a:bodyPr>
            <a:normAutofit fontScale="92500" lnSpcReduction="20000"/>
          </a:bodyPr>
          <a:lstStyle/>
          <a:p>
            <a:pPr marL="0" indent="0" algn="ctr">
              <a:buNone/>
            </a:pPr>
            <a:r>
              <a:rPr lang="en-US" dirty="0" smtClean="0">
                <a:latin typeface="Arial Black" panose="020B0A04020102020204" pitchFamily="34" charset="0"/>
              </a:rPr>
              <a:t>I do, on occasion offer extra credit opportunities for my classes, but there are guidelines:</a:t>
            </a:r>
          </a:p>
          <a:p>
            <a:pPr marL="514350" indent="-514350">
              <a:buFont typeface="+mj-lt"/>
              <a:buAutoNum type="arabicPeriod"/>
            </a:pPr>
            <a:r>
              <a:rPr lang="en-US" dirty="0" smtClean="0">
                <a:latin typeface="Arial Black" panose="020B0A04020102020204" pitchFamily="34" charset="0"/>
              </a:rPr>
              <a:t>No student is eligible to receive extra credit unless they have completed and submitted 100% of the original credit work. If you have missing assignments or zeroes in Aeries, you are NOT ELIGIBLE.</a:t>
            </a:r>
          </a:p>
          <a:p>
            <a:pPr marL="514350" indent="-514350">
              <a:buFont typeface="+mj-lt"/>
              <a:buAutoNum type="arabicPeriod"/>
            </a:pPr>
            <a:r>
              <a:rPr lang="en-US" dirty="0" smtClean="0">
                <a:latin typeface="Arial Black" panose="020B0A04020102020204" pitchFamily="34" charset="0"/>
              </a:rPr>
              <a:t>Extra credit assignments, just like original credit, have due dates. Extra credit assignments submitted after the due date have NO value.</a:t>
            </a:r>
          </a:p>
          <a:p>
            <a:pPr marL="514350" indent="-514350">
              <a:buFont typeface="+mj-lt"/>
              <a:buAutoNum type="arabicPeriod"/>
            </a:pPr>
            <a:r>
              <a:rPr lang="en-US" dirty="0" smtClean="0">
                <a:latin typeface="Arial Black" panose="020B0A04020102020204" pitchFamily="34" charset="0"/>
              </a:rPr>
              <a:t>Extra credit assignments must be 100% complete when submitted. Extra credit assignments that are incomplete have NO value.</a:t>
            </a:r>
          </a:p>
          <a:p>
            <a:pPr marL="514350" indent="-514350">
              <a:buFont typeface="+mj-lt"/>
              <a:buAutoNum type="arabicPeriod"/>
            </a:pPr>
            <a:r>
              <a:rPr lang="en-US" dirty="0" smtClean="0">
                <a:latin typeface="Arial Black" panose="020B0A04020102020204" pitchFamily="34" charset="0"/>
              </a:rPr>
              <a:t>The value assigned to extra credit is stated in “TOTAL POSSIBLE POINTS.” Just turning something in does not guarantee you full points. The work is graded in the same way as any original credit work.</a:t>
            </a:r>
          </a:p>
          <a:p>
            <a:pPr marL="514350" indent="-514350">
              <a:buFont typeface="+mj-lt"/>
              <a:buAutoNum type="arabicPeriod"/>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98819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“The Ugly Duckling”</a:t>
            </a:r>
          </a:p>
          <a:p>
            <a:pPr marL="0" indent="0" algn="ctr">
              <a:buNone/>
            </a:pPr>
            <a:r>
              <a:rPr lang="en-US" sz="3200" dirty="0" smtClean="0">
                <a:latin typeface="Arial Black" panose="020B0A04020102020204" pitchFamily="34" charset="0"/>
              </a:rPr>
              <a:t>Questions</a:t>
            </a:r>
          </a:p>
          <a:p>
            <a:pPr marL="0" indent="0" algn="ctr">
              <a:buNone/>
            </a:pPr>
            <a:endParaRPr lang="en-US" sz="3200" dirty="0">
              <a:latin typeface="Arial Black" panose="020B0A04020102020204" pitchFamily="34" charset="0"/>
            </a:endParaRPr>
          </a:p>
          <a:p>
            <a:pPr marL="0" indent="0" algn="ctr">
              <a:buNone/>
            </a:pPr>
            <a:r>
              <a:rPr lang="en-US" sz="4800" dirty="0" smtClean="0">
                <a:latin typeface="Arial Black" panose="020B0A04020102020204" pitchFamily="34" charset="0"/>
              </a:rPr>
              <a:t>DUE TOMORROW</a:t>
            </a:r>
          </a:p>
          <a:p>
            <a:pPr marL="0" indent="0" algn="ctr">
              <a:buNone/>
            </a:pPr>
            <a:r>
              <a:rPr lang="en-US" sz="4800" dirty="0" smtClean="0">
                <a:latin typeface="Arial Black" panose="020B0A04020102020204" pitchFamily="34" charset="0"/>
              </a:rPr>
              <a:t>(THURSDAY)</a:t>
            </a:r>
          </a:p>
          <a:p>
            <a:pPr marL="0" indent="0" algn="ctr">
              <a:buNone/>
            </a:pPr>
            <a:r>
              <a:rPr lang="en-US" sz="4800" dirty="0" smtClean="0">
                <a:latin typeface="Arial Black" panose="020B0A04020102020204" pitchFamily="34" charset="0"/>
              </a:rPr>
              <a:t>BY 7:00 a.m.</a:t>
            </a:r>
            <a:endParaRPr lang="en-US" sz="4800" dirty="0">
              <a:latin typeface="Arial Black" panose="020B0A04020102020204" pitchFamily="34" charset="0"/>
            </a:endParaRPr>
          </a:p>
        </p:txBody>
      </p:sp>
    </p:spTree>
    <p:extLst>
      <p:ext uri="{BB962C8B-B14F-4D97-AF65-F5344CB8AC3E}">
        <p14:creationId xmlns:p14="http://schemas.microsoft.com/office/powerpoint/2010/main" val="175292416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Finish </a:t>
            </a:r>
            <a:r>
              <a:rPr lang="en-US" sz="4000" dirty="0" smtClean="0">
                <a:latin typeface="Arial Black" panose="020B0A04020102020204" pitchFamily="34" charset="0"/>
              </a:rPr>
              <a:t>questions </a:t>
            </a:r>
            <a:r>
              <a:rPr lang="en-US" sz="4000" dirty="0" smtClean="0">
                <a:latin typeface="Arial Black" panose="020B0A04020102020204" pitchFamily="34" charset="0"/>
              </a:rPr>
              <a:t>for </a:t>
            </a:r>
          </a:p>
          <a:p>
            <a:pPr marL="0" indent="0" algn="ctr">
              <a:buNone/>
            </a:pPr>
            <a:r>
              <a:rPr lang="en-US" sz="4000" dirty="0">
                <a:latin typeface="Arial Black" panose="020B0A04020102020204" pitchFamily="34" charset="0"/>
              </a:rPr>
              <a:t>4</a:t>
            </a:r>
            <a:r>
              <a:rPr lang="en-US" sz="4000" baseline="30000" dirty="0">
                <a:latin typeface="Arial Black" panose="020B0A04020102020204" pitchFamily="34" charset="0"/>
              </a:rPr>
              <a:t>th</a:t>
            </a:r>
            <a:r>
              <a:rPr lang="en-US" sz="4000" dirty="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9/23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17708100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If you could change anything about the way that the story ended, what would you change? </a:t>
            </a:r>
            <a:endParaRPr lang="en-US" sz="3600" dirty="0">
              <a:latin typeface="Arial Black" panose="020B0A04020102020204" pitchFamily="34" charset="0"/>
            </a:endParaRPr>
          </a:p>
          <a:p>
            <a:pPr marL="0" indent="0" algn="ctr">
              <a:buNone/>
            </a:pPr>
            <a:r>
              <a:rPr lang="en-US" dirty="0" smtClean="0">
                <a:latin typeface="Arial Black" panose="020B0A04020102020204" pitchFamily="34" charset="0"/>
              </a:rPr>
              <a:t>(Saying: “I wouldn’t change anything” is not an option)</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How would your change add to the impact or the “closure” of the story for readers?</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9/20/19</a:t>
            </a:r>
            <a:endParaRPr lang="en-US" b="1" dirty="0">
              <a:latin typeface="Arial Black" panose="020B0A04020102020204" pitchFamily="34" charset="0"/>
            </a:endParaRPr>
          </a:p>
        </p:txBody>
      </p:sp>
    </p:spTree>
    <p:extLst>
      <p:ext uri="{BB962C8B-B14F-4D97-AF65-F5344CB8AC3E}">
        <p14:creationId xmlns:p14="http://schemas.microsoft.com/office/powerpoint/2010/main" val="44929598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lnSpcReduction="10000"/>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Which one of the four main symbols</a:t>
            </a:r>
          </a:p>
          <a:p>
            <a:pPr marL="0" indent="0" algn="ctr">
              <a:buNone/>
            </a:pPr>
            <a:r>
              <a:rPr lang="en-US" sz="4000" dirty="0" smtClean="0">
                <a:latin typeface="Arial Black" panose="020B0A04020102020204" pitchFamily="34" charset="0"/>
              </a:rPr>
              <a:t>(tree/bunny/mirror/closet)</a:t>
            </a: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do you think you will choose to write about?</a:t>
            </a:r>
          </a:p>
          <a:p>
            <a:pPr marL="0" indent="0" algn="ctr">
              <a:buNone/>
            </a:pPr>
            <a:r>
              <a:rPr lang="en-US" sz="4000" dirty="0" smtClean="0">
                <a:latin typeface="Arial Black" panose="020B0A04020102020204" pitchFamily="34" charset="0"/>
              </a:rPr>
              <a:t>Why would that be your choice?</a:t>
            </a:r>
          </a:p>
          <a:p>
            <a:pPr marL="0" indent="0" algn="ctr">
              <a:buNone/>
            </a:pPr>
            <a:r>
              <a:rPr lang="en-US" sz="4000" dirty="0" smtClean="0">
                <a:latin typeface="Arial Black" panose="020B0A04020102020204" pitchFamily="34" charset="0"/>
              </a:rPr>
              <a:t>What about that symbol is interesting to you?</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9/23/19</a:t>
            </a:r>
            <a:endParaRPr lang="en-US" b="1" dirty="0">
              <a:latin typeface="Arial Black" panose="020B0A04020102020204" pitchFamily="34" charset="0"/>
            </a:endParaRPr>
          </a:p>
        </p:txBody>
      </p:sp>
    </p:spTree>
    <p:extLst>
      <p:ext uri="{BB962C8B-B14F-4D97-AF65-F5344CB8AC3E}">
        <p14:creationId xmlns:p14="http://schemas.microsoft.com/office/powerpoint/2010/main" val="140348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lnSpcReduction="10000"/>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Which one of the four main symbols</a:t>
            </a:r>
          </a:p>
          <a:p>
            <a:pPr marL="0" indent="0" algn="ctr">
              <a:buNone/>
            </a:pPr>
            <a:r>
              <a:rPr lang="en-US" sz="4000" dirty="0">
                <a:latin typeface="Arial Black" panose="020B0A04020102020204" pitchFamily="34" charset="0"/>
              </a:rPr>
              <a:t>(tree/bunny/mirror/closet)</a:t>
            </a:r>
          </a:p>
          <a:p>
            <a:pPr marL="0" indent="0" algn="ctr">
              <a:buNone/>
            </a:pPr>
            <a:r>
              <a:rPr lang="en-US" sz="4000" dirty="0">
                <a:latin typeface="Arial Black" panose="020B0A04020102020204" pitchFamily="34" charset="0"/>
              </a:rPr>
              <a:t>do you think you will choose to write about?</a:t>
            </a:r>
          </a:p>
          <a:p>
            <a:pPr marL="0" indent="0" algn="ctr">
              <a:buNone/>
            </a:pPr>
            <a:r>
              <a:rPr lang="en-US" sz="4000" dirty="0">
                <a:latin typeface="Arial Black" panose="020B0A04020102020204" pitchFamily="34" charset="0"/>
              </a:rPr>
              <a:t>Why would that be your choice?</a:t>
            </a:r>
          </a:p>
          <a:p>
            <a:pPr marL="0" indent="0" algn="ctr">
              <a:buNone/>
            </a:pPr>
            <a:r>
              <a:rPr lang="en-US" sz="4000" dirty="0">
                <a:latin typeface="Arial Black" panose="020B0A04020102020204" pitchFamily="34" charset="0"/>
              </a:rPr>
              <a:t>What about that symbol is interesting to you?</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9/23/19</a:t>
            </a:r>
            <a:endParaRPr lang="en-US" b="1" dirty="0">
              <a:latin typeface="Arial Black" panose="020B0A04020102020204" pitchFamily="34" charset="0"/>
            </a:endParaRPr>
          </a:p>
        </p:txBody>
      </p:sp>
    </p:spTree>
    <p:extLst>
      <p:ext uri="{BB962C8B-B14F-4D97-AF65-F5344CB8AC3E}">
        <p14:creationId xmlns:p14="http://schemas.microsoft.com/office/powerpoint/2010/main" val="217801024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930275"/>
          </a:xfrm>
        </p:spPr>
        <p:txBody>
          <a:bodyPr/>
          <a:lstStyle/>
          <a:p>
            <a:pPr algn="ctr"/>
            <a:r>
              <a:rPr lang="en-US" dirty="0" smtClean="0">
                <a:latin typeface="Arial Black" panose="020B0A04020102020204" pitchFamily="34" charset="0"/>
              </a:rPr>
              <a:t>Speak Assessment</a:t>
            </a:r>
            <a:endParaRPr lang="en-US" dirty="0">
              <a:latin typeface="Arial Black" panose="020B0A04020102020204" pitchFamily="34" charset="0"/>
            </a:endParaRPr>
          </a:p>
        </p:txBody>
      </p:sp>
      <p:sp>
        <p:nvSpPr>
          <p:cNvPr id="3" name="Content Placeholder 2"/>
          <p:cNvSpPr>
            <a:spLocks noGrp="1"/>
          </p:cNvSpPr>
          <p:nvPr>
            <p:ph idx="1"/>
          </p:nvPr>
        </p:nvSpPr>
        <p:spPr>
          <a:xfrm>
            <a:off x="304800" y="1054100"/>
            <a:ext cx="11569700" cy="5575300"/>
          </a:xfrm>
        </p:spPr>
        <p:txBody>
          <a:bodyPr>
            <a:normAutofit fontScale="92500" lnSpcReduction="10000"/>
          </a:bodyPr>
          <a:lstStyle/>
          <a:p>
            <a:r>
              <a:rPr lang="en-US" dirty="0" smtClean="0">
                <a:latin typeface="Arial Black" panose="020B0A04020102020204" pitchFamily="34" charset="0"/>
              </a:rPr>
              <a:t>Part 1 – The Writing</a:t>
            </a:r>
          </a:p>
          <a:p>
            <a:r>
              <a:rPr lang="en-US" dirty="0" smtClean="0">
                <a:latin typeface="Arial Black" panose="020B0A04020102020204" pitchFamily="34" charset="0"/>
              </a:rPr>
              <a:t>We will spend at least one day next week discussing the FORMAT that you will be required to use for this writing.</a:t>
            </a:r>
          </a:p>
          <a:p>
            <a:pPr lvl="1"/>
            <a:r>
              <a:rPr lang="en-US" dirty="0" smtClean="0">
                <a:latin typeface="Arial Black" panose="020B0A04020102020204" pitchFamily="34" charset="0"/>
              </a:rPr>
              <a:t>T – Topic Sentence</a:t>
            </a:r>
          </a:p>
          <a:p>
            <a:pPr lvl="1"/>
            <a:r>
              <a:rPr lang="en-US" dirty="0" smtClean="0">
                <a:latin typeface="Arial Black" panose="020B0A04020102020204" pitchFamily="34" charset="0"/>
              </a:rPr>
              <a:t>R – Relevance</a:t>
            </a:r>
          </a:p>
          <a:p>
            <a:pPr lvl="1"/>
            <a:r>
              <a:rPr lang="en-US" dirty="0" smtClean="0">
                <a:latin typeface="Arial Black" panose="020B0A04020102020204" pitchFamily="34" charset="0"/>
              </a:rPr>
              <a:t>E – Evidence</a:t>
            </a:r>
          </a:p>
          <a:p>
            <a:pPr lvl="1"/>
            <a:r>
              <a:rPr lang="en-US" dirty="0" smtClean="0">
                <a:latin typeface="Arial Black" panose="020B0A04020102020204" pitchFamily="34" charset="0"/>
              </a:rPr>
              <a:t>A – Analysis</a:t>
            </a:r>
          </a:p>
          <a:p>
            <a:pPr lvl="1"/>
            <a:r>
              <a:rPr lang="en-US" dirty="0" smtClean="0">
                <a:latin typeface="Arial Black" panose="020B0A04020102020204" pitchFamily="34" charset="0"/>
              </a:rPr>
              <a:t>T – Tie-back</a:t>
            </a:r>
          </a:p>
          <a:p>
            <a:r>
              <a:rPr lang="en-US" dirty="0" smtClean="0">
                <a:latin typeface="Arial Black" panose="020B0A04020102020204" pitchFamily="34" charset="0"/>
              </a:rPr>
              <a:t>Using that formula, you will be writing a CAREFULLY CONSTRUCTED T.R.E.A.T. paragraph of NO LESS THAN 7 SENTENCES in MLA FORMAT with PROPERLY FORMATTED CITATIONS.</a:t>
            </a:r>
          </a:p>
          <a:p>
            <a:r>
              <a:rPr lang="en-US" dirty="0" smtClean="0">
                <a:latin typeface="Arial Black" panose="020B0A04020102020204" pitchFamily="34" charset="0"/>
              </a:rPr>
              <a:t>The PROMPT:</a:t>
            </a:r>
          </a:p>
          <a:p>
            <a:pPr lvl="1"/>
            <a:r>
              <a:rPr lang="en-US" dirty="0" smtClean="0">
                <a:latin typeface="Arial Black" panose="020B0A04020102020204" pitchFamily="34" charset="0"/>
              </a:rPr>
              <a:t>Choose </a:t>
            </a:r>
            <a:r>
              <a:rPr lang="en-US" dirty="0">
                <a:latin typeface="Arial Black" panose="020B0A04020102020204" pitchFamily="34" charset="0"/>
              </a:rPr>
              <a:t>a recurring symbol(Tree, Rabbit, Mirror, Closet) in the novel and explain how it develops, changes, and grows throughout the story, and how it relates to Melinda.</a:t>
            </a:r>
          </a:p>
        </p:txBody>
      </p:sp>
    </p:spTree>
    <p:extLst>
      <p:ext uri="{BB962C8B-B14F-4D97-AF65-F5344CB8AC3E}">
        <p14:creationId xmlns:p14="http://schemas.microsoft.com/office/powerpoint/2010/main" val="291115081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977900"/>
            <a:ext cx="11658600" cy="5638800"/>
          </a:xfrm>
        </p:spPr>
        <p:txBody>
          <a:bodyPr/>
          <a:lstStyle/>
          <a:p>
            <a:r>
              <a:rPr lang="en-US" dirty="0" smtClean="0">
                <a:latin typeface="Arial Black" panose="020B0A04020102020204" pitchFamily="34" charset="0"/>
              </a:rPr>
              <a:t>One of THE MOST IMPORTANT skills you will need to survive English 9 (and 10 and 11 and 12 and College) is the ability to read a source and then use information from that source in your writing.</a:t>
            </a:r>
          </a:p>
          <a:p>
            <a:r>
              <a:rPr lang="en-US" dirty="0" smtClean="0">
                <a:latin typeface="Arial Black" panose="020B0A04020102020204" pitchFamily="34" charset="0"/>
              </a:rPr>
              <a:t>This is a skill you will need for your final assessment for Speak as well, so we’re going to take a look at it today.</a:t>
            </a:r>
          </a:p>
          <a:p>
            <a:r>
              <a:rPr lang="en-US" dirty="0" smtClean="0">
                <a:latin typeface="Arial Black" panose="020B0A04020102020204" pitchFamily="34" charset="0"/>
              </a:rPr>
              <a:t>I am going to teach you, today, a method of writing a paragraph that, if done correctly, will make sure you get a solid score!</a:t>
            </a:r>
          </a:p>
          <a:p>
            <a:r>
              <a:rPr lang="en-US" dirty="0" smtClean="0">
                <a:latin typeface="Arial Black" panose="020B0A04020102020204" pitchFamily="34" charset="0"/>
              </a:rPr>
              <a:t>It’s called The TREAT Method or How to TREAT a Source.</a:t>
            </a:r>
          </a:p>
          <a:p>
            <a:pPr lvl="1"/>
            <a:r>
              <a:rPr lang="en-US" dirty="0" smtClean="0">
                <a:latin typeface="Arial Black" panose="020B0A04020102020204" pitchFamily="34" charset="0"/>
              </a:rPr>
              <a:t>It’s what your English 10 teachers use too!</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213099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977900"/>
            <a:ext cx="11658600" cy="5638800"/>
          </a:xfrm>
        </p:spPr>
        <p:txBody>
          <a:bodyPr>
            <a:normAutofit/>
          </a:bodyPr>
          <a:lstStyle/>
          <a:p>
            <a:pPr marL="0" indent="0">
              <a:buNone/>
            </a:pPr>
            <a:endParaRPr lang="en-US" sz="4800" dirty="0" smtClean="0">
              <a:latin typeface="Arial Black" panose="020B0A04020102020204" pitchFamily="34" charset="0"/>
            </a:endParaRPr>
          </a:p>
          <a:p>
            <a:pPr marL="0" indent="0">
              <a:buNone/>
            </a:pPr>
            <a:r>
              <a:rPr lang="en-US" sz="4800" dirty="0" smtClean="0">
                <a:latin typeface="Arial Black" panose="020B0A04020102020204" pitchFamily="34" charset="0"/>
              </a:rPr>
              <a:t>T </a:t>
            </a:r>
            <a:r>
              <a:rPr lang="en-US" sz="4800" dirty="0">
                <a:latin typeface="Arial Black" panose="020B0A04020102020204" pitchFamily="34" charset="0"/>
              </a:rPr>
              <a:t>– Topic Sentence</a:t>
            </a:r>
          </a:p>
          <a:p>
            <a:pPr marL="0" indent="0">
              <a:buNone/>
            </a:pPr>
            <a:r>
              <a:rPr lang="en-US" sz="4800" dirty="0">
                <a:latin typeface="Arial Black" panose="020B0A04020102020204" pitchFamily="34" charset="0"/>
              </a:rPr>
              <a:t>R – </a:t>
            </a:r>
            <a:r>
              <a:rPr lang="en-US" sz="4800" dirty="0" smtClean="0">
                <a:latin typeface="Arial Black" panose="020B0A04020102020204" pitchFamily="34" charset="0"/>
              </a:rPr>
              <a:t>Relevance </a:t>
            </a:r>
            <a:r>
              <a:rPr lang="en-US" sz="4000" dirty="0" smtClean="0">
                <a:latin typeface="Arial Black" panose="020B0A04020102020204" pitchFamily="34" charset="0"/>
              </a:rPr>
              <a:t>(Background)</a:t>
            </a:r>
            <a:endParaRPr lang="en-US" sz="4000" dirty="0">
              <a:latin typeface="Arial Black" panose="020B0A04020102020204" pitchFamily="34" charset="0"/>
            </a:endParaRPr>
          </a:p>
          <a:p>
            <a:pPr marL="0" indent="0">
              <a:buNone/>
            </a:pPr>
            <a:r>
              <a:rPr lang="en-US" sz="4800" dirty="0" smtClean="0">
                <a:latin typeface="Arial Black" panose="020B0A04020102020204" pitchFamily="34" charset="0"/>
              </a:rPr>
              <a:t>E – Evidence </a:t>
            </a:r>
            <a:r>
              <a:rPr lang="en-US" sz="2000" dirty="0" smtClean="0">
                <a:latin typeface="Arial Black" panose="020B0A04020102020204" pitchFamily="34" charset="0"/>
              </a:rPr>
              <a:t>(a PROPERLY CITED QUOTE from the source)</a:t>
            </a:r>
            <a:r>
              <a:rPr lang="en-US" sz="4800" dirty="0" smtClean="0">
                <a:latin typeface="Arial Black" panose="020B0A04020102020204" pitchFamily="34" charset="0"/>
              </a:rPr>
              <a:t> </a:t>
            </a:r>
            <a:endParaRPr lang="en-US" sz="4800" dirty="0">
              <a:latin typeface="Arial Black" panose="020B0A04020102020204" pitchFamily="34" charset="0"/>
            </a:endParaRPr>
          </a:p>
          <a:p>
            <a:pPr marL="0" indent="0">
              <a:buNone/>
            </a:pPr>
            <a:r>
              <a:rPr lang="en-US" sz="4800" dirty="0">
                <a:latin typeface="Arial Black" panose="020B0A04020102020204" pitchFamily="34" charset="0"/>
              </a:rPr>
              <a:t>A – Analysis </a:t>
            </a:r>
            <a:r>
              <a:rPr lang="en-US" sz="3200" dirty="0" smtClean="0">
                <a:latin typeface="Arial Black" panose="020B0A04020102020204" pitchFamily="34" charset="0"/>
              </a:rPr>
              <a:t>(paraphrase and commentary</a:t>
            </a:r>
            <a:r>
              <a:rPr lang="en-US" sz="3200" dirty="0">
                <a:latin typeface="Arial Black" panose="020B0A04020102020204" pitchFamily="34" charset="0"/>
              </a:rPr>
              <a:t>)</a:t>
            </a:r>
          </a:p>
          <a:p>
            <a:pPr marL="0" indent="0">
              <a:buNone/>
            </a:pPr>
            <a:r>
              <a:rPr lang="en-US" sz="4800" dirty="0">
                <a:latin typeface="Arial Black" panose="020B0A04020102020204" pitchFamily="34" charset="0"/>
              </a:rPr>
              <a:t>T – Tie Back </a:t>
            </a:r>
            <a:r>
              <a:rPr lang="en-US" sz="4000" dirty="0" smtClean="0">
                <a:latin typeface="Arial Black" panose="020B0A04020102020204" pitchFamily="34" charset="0"/>
              </a:rPr>
              <a:t>(concluding </a:t>
            </a:r>
            <a:r>
              <a:rPr lang="en-US" sz="4000" dirty="0">
                <a:latin typeface="Arial Black" panose="020B0A04020102020204" pitchFamily="34" charset="0"/>
              </a:rPr>
              <a:t>sentence)</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585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977900"/>
            <a:ext cx="11658600" cy="5638800"/>
          </a:xfrm>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T – TOPIC SENTENCE</a:t>
            </a:r>
          </a:p>
          <a:p>
            <a:r>
              <a:rPr lang="en-US" dirty="0" smtClean="0">
                <a:latin typeface="Arial Black" panose="020B0A04020102020204" pitchFamily="34" charset="0"/>
              </a:rPr>
              <a:t>The </a:t>
            </a:r>
            <a:r>
              <a:rPr lang="en-US" dirty="0">
                <a:latin typeface="Arial Black" panose="020B0A04020102020204" pitchFamily="34" charset="0"/>
              </a:rPr>
              <a:t>main idea of the paragraph. IT SHOULD ANSWER THE PROMPT!</a:t>
            </a:r>
          </a:p>
          <a:p>
            <a:r>
              <a:rPr lang="en-US" dirty="0">
                <a:latin typeface="Arial Black" panose="020B0A04020102020204" pitchFamily="34" charset="0"/>
              </a:rPr>
              <a:t>It explains what you will prove in that paragraph.</a:t>
            </a:r>
          </a:p>
          <a:p>
            <a:r>
              <a:rPr lang="en-US" dirty="0">
                <a:latin typeface="Arial Black" panose="020B0A04020102020204" pitchFamily="34" charset="0"/>
              </a:rPr>
              <a:t>This should not be a specific detail from the story, but rather it should take a stance on an issue </a:t>
            </a:r>
            <a:r>
              <a:rPr lang="en-US" dirty="0" smtClean="0">
                <a:latin typeface="Arial Black" panose="020B0A04020102020204" pitchFamily="34" charset="0"/>
              </a:rPr>
              <a:t>from </a:t>
            </a:r>
            <a:r>
              <a:rPr lang="en-US" dirty="0">
                <a:latin typeface="Arial Black" panose="020B0A04020102020204" pitchFamily="34" charset="0"/>
              </a:rPr>
              <a:t>the story that can be debated. </a:t>
            </a:r>
          </a:p>
          <a:p>
            <a:r>
              <a:rPr lang="en-US" dirty="0">
                <a:latin typeface="Arial Black" panose="020B0A04020102020204" pitchFamily="34" charset="0"/>
              </a:rPr>
              <a:t>Topic sentence includes the title, author, and claim</a:t>
            </a:r>
          </a:p>
          <a:p>
            <a:r>
              <a:rPr lang="en-US" dirty="0">
                <a:latin typeface="Arial Black" panose="020B0A04020102020204" pitchFamily="34" charset="0"/>
              </a:rPr>
              <a:t>One sentence only.  This should include the three ways the symbol and Melinda change.</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8190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625600"/>
            <a:ext cx="11658600" cy="4991100"/>
          </a:xfrm>
        </p:spPr>
        <p:txBody>
          <a:bodyPr>
            <a:normAutofit/>
          </a:bodyPr>
          <a:lstStyle/>
          <a:p>
            <a:pPr marL="0" indent="0" algn="ctr">
              <a:buNone/>
            </a:pPr>
            <a:r>
              <a:rPr lang="en-US" sz="3600" dirty="0">
                <a:latin typeface="Arial Black" panose="020B0A04020102020204" pitchFamily="34" charset="0"/>
              </a:rPr>
              <a:t>R </a:t>
            </a:r>
            <a:r>
              <a:rPr lang="en-US" sz="3600" dirty="0" smtClean="0">
                <a:latin typeface="Arial Black" panose="020B0A04020102020204" pitchFamily="34" charset="0"/>
              </a:rPr>
              <a:t>– RELEVANCE</a:t>
            </a:r>
          </a:p>
          <a:p>
            <a:r>
              <a:rPr lang="en-US" sz="3600" dirty="0" smtClean="0">
                <a:latin typeface="Arial Black" panose="020B0A04020102020204" pitchFamily="34" charset="0"/>
              </a:rPr>
              <a:t>Gives </a:t>
            </a:r>
            <a:r>
              <a:rPr lang="en-US" sz="3600" dirty="0">
                <a:latin typeface="Arial Black" panose="020B0A04020102020204" pitchFamily="34" charset="0"/>
              </a:rPr>
              <a:t>the background of the supporting detail.</a:t>
            </a:r>
          </a:p>
          <a:p>
            <a:r>
              <a:rPr lang="en-US" sz="3600" dirty="0">
                <a:latin typeface="Arial Black" panose="020B0A04020102020204" pitchFamily="34" charset="0"/>
              </a:rPr>
              <a:t>WHO says the quote or does the action?</a:t>
            </a:r>
          </a:p>
          <a:p>
            <a:r>
              <a:rPr lang="en-US" sz="3600" dirty="0">
                <a:latin typeface="Arial Black" panose="020B0A04020102020204" pitchFamily="34" charset="0"/>
              </a:rPr>
              <a:t>WHEN does he/she say or do that?</a:t>
            </a:r>
          </a:p>
          <a:p>
            <a:r>
              <a:rPr lang="en-US" sz="3600" dirty="0">
                <a:latin typeface="Arial Black" panose="020B0A04020102020204" pitchFamily="34" charset="0"/>
              </a:rPr>
              <a:t>WHERE does the action take place?</a:t>
            </a:r>
          </a:p>
          <a:p>
            <a:r>
              <a:rPr lang="en-US" sz="3600" dirty="0">
                <a:latin typeface="Arial Black" panose="020B0A04020102020204" pitchFamily="34" charset="0"/>
              </a:rPr>
              <a:t>Comes before the supporting detail in the paragraph</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16908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625600"/>
            <a:ext cx="11658600" cy="4991100"/>
          </a:xfrm>
        </p:spPr>
        <p:txBody>
          <a:bodyPr>
            <a:normAutofit/>
          </a:bodyPr>
          <a:lstStyle/>
          <a:p>
            <a:pPr marL="0" indent="0" algn="ctr">
              <a:buNone/>
            </a:pPr>
            <a:r>
              <a:rPr lang="en-US" sz="3600" dirty="0">
                <a:latin typeface="Arial Black" panose="020B0A04020102020204" pitchFamily="34" charset="0"/>
              </a:rPr>
              <a:t>E </a:t>
            </a:r>
            <a:r>
              <a:rPr lang="en-US" sz="3600" dirty="0" smtClean="0">
                <a:latin typeface="Arial Black" panose="020B0A04020102020204" pitchFamily="34" charset="0"/>
              </a:rPr>
              <a:t>– Evidence</a:t>
            </a:r>
          </a:p>
          <a:p>
            <a:r>
              <a:rPr lang="en-US" sz="3600" dirty="0" smtClean="0">
                <a:latin typeface="Arial Black" panose="020B0A04020102020204" pitchFamily="34" charset="0"/>
              </a:rPr>
              <a:t>This </a:t>
            </a:r>
            <a:r>
              <a:rPr lang="en-US" sz="3600" dirty="0">
                <a:latin typeface="Arial Black" panose="020B0A04020102020204" pitchFamily="34" charset="0"/>
              </a:rPr>
              <a:t>is the evidence that comes directly from the story.</a:t>
            </a:r>
          </a:p>
          <a:p>
            <a:r>
              <a:rPr lang="en-US" sz="3600" dirty="0">
                <a:latin typeface="Arial Black" panose="020B0A04020102020204" pitchFamily="34" charset="0"/>
              </a:rPr>
              <a:t>You should be able to turn to a page and say, “See, it happens right here.”</a:t>
            </a:r>
          </a:p>
          <a:p>
            <a:r>
              <a:rPr lang="en-US" sz="3600" dirty="0">
                <a:latin typeface="Arial Black" panose="020B0A04020102020204" pitchFamily="34" charset="0"/>
              </a:rPr>
              <a:t>It is a direct quote from the novel.</a:t>
            </a:r>
          </a:p>
          <a:p>
            <a:r>
              <a:rPr lang="en-US" sz="3600" dirty="0">
                <a:latin typeface="Arial Black" panose="020B0A04020102020204" pitchFamily="34" charset="0"/>
              </a:rPr>
              <a:t>MUST BE CITED PROPERLY!! Example: (Anderson 78).</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26148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Given a choice, which method of reading for class do you think you would prefer</a:t>
            </a:r>
          </a:p>
          <a:p>
            <a:pPr marL="0" indent="0" algn="ctr">
              <a:buNone/>
            </a:pPr>
            <a:r>
              <a:rPr lang="en-US" sz="3600" dirty="0" smtClean="0">
                <a:latin typeface="Arial Black" panose="020B0A04020102020204" pitchFamily="34" charset="0"/>
              </a:rPr>
              <a:t>(whole-class, quad, independent)?</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would you prefer that method?</a:t>
            </a:r>
          </a:p>
          <a:p>
            <a:pPr marL="0" indent="0" algn="ctr">
              <a:buNone/>
            </a:pPr>
            <a:r>
              <a:rPr lang="en-US" sz="3600" dirty="0" smtClean="0">
                <a:latin typeface="Arial Black" panose="020B0A04020102020204" pitchFamily="34" charset="0"/>
              </a:rPr>
              <a:t>What makes it easier or better for you? </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8/21/19</a:t>
            </a:r>
            <a:endParaRPr lang="en-US" b="1" dirty="0">
              <a:latin typeface="Arial Black" panose="020B0A04020102020204" pitchFamily="34" charset="0"/>
            </a:endParaRPr>
          </a:p>
        </p:txBody>
      </p:sp>
    </p:spTree>
    <p:extLst>
      <p:ext uri="{BB962C8B-B14F-4D97-AF65-F5344CB8AC3E}">
        <p14:creationId xmlns:p14="http://schemas.microsoft.com/office/powerpoint/2010/main" val="264558304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625600"/>
            <a:ext cx="11658600" cy="4991100"/>
          </a:xfrm>
        </p:spPr>
        <p:txBody>
          <a:bodyPr>
            <a:normAutofit/>
          </a:bodyPr>
          <a:lstStyle/>
          <a:p>
            <a:pPr marL="0" indent="0" algn="ctr">
              <a:buNone/>
            </a:pPr>
            <a:r>
              <a:rPr lang="en-US" sz="3600" dirty="0">
                <a:latin typeface="Arial Black" panose="020B0A04020102020204" pitchFamily="34" charset="0"/>
              </a:rPr>
              <a:t>A </a:t>
            </a:r>
            <a:r>
              <a:rPr lang="en-US" sz="3600" dirty="0" smtClean="0">
                <a:latin typeface="Arial Black" panose="020B0A04020102020204" pitchFamily="34" charset="0"/>
              </a:rPr>
              <a:t>– Analysis</a:t>
            </a:r>
          </a:p>
          <a:p>
            <a:r>
              <a:rPr lang="en-US" sz="3600" dirty="0" smtClean="0">
                <a:latin typeface="Arial Black" panose="020B0A04020102020204" pitchFamily="34" charset="0"/>
              </a:rPr>
              <a:t>Explains </a:t>
            </a:r>
            <a:r>
              <a:rPr lang="en-US" sz="3600" dirty="0">
                <a:latin typeface="Arial Black" panose="020B0A04020102020204" pitchFamily="34" charset="0"/>
              </a:rPr>
              <a:t>the significance of the detail.</a:t>
            </a:r>
          </a:p>
          <a:p>
            <a:r>
              <a:rPr lang="en-US" sz="3600" dirty="0">
                <a:latin typeface="Arial Black" panose="020B0A04020102020204" pitchFamily="34" charset="0"/>
              </a:rPr>
              <a:t>What does that quote literally mean?</a:t>
            </a:r>
          </a:p>
          <a:p>
            <a:r>
              <a:rPr lang="en-US" sz="3600" dirty="0">
                <a:latin typeface="Arial Black" panose="020B0A04020102020204" pitchFamily="34" charset="0"/>
              </a:rPr>
              <a:t>PARAPHRASE IT!</a:t>
            </a:r>
          </a:p>
          <a:p>
            <a:r>
              <a:rPr lang="en-US" sz="3600" dirty="0">
                <a:latin typeface="Arial Black" panose="020B0A04020102020204" pitchFamily="34" charset="0"/>
              </a:rPr>
              <a:t>What does that quote or event show?</a:t>
            </a:r>
          </a:p>
          <a:p>
            <a:r>
              <a:rPr lang="en-US" sz="3600" dirty="0">
                <a:latin typeface="Arial Black" panose="020B0A04020102020204" pitchFamily="34" charset="0"/>
              </a:rPr>
              <a:t>WHY IS IT IMPORTANT?</a:t>
            </a:r>
          </a:p>
          <a:p>
            <a:r>
              <a:rPr lang="en-US" sz="3600" dirty="0">
                <a:latin typeface="Arial Black" panose="020B0A04020102020204" pitchFamily="34" charset="0"/>
              </a:rPr>
              <a:t>HOW DOES IT HELP MAKE YOUR POINT?</a:t>
            </a: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6024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625600"/>
            <a:ext cx="11658600" cy="4991100"/>
          </a:xfrm>
        </p:spPr>
        <p:txBody>
          <a:bodyPr>
            <a:normAutofit/>
          </a:bodyPr>
          <a:lstStyle/>
          <a:p>
            <a:pPr marL="0" indent="0" algn="ctr">
              <a:buNone/>
            </a:pPr>
            <a:r>
              <a:rPr lang="en-US" sz="3600" dirty="0">
                <a:latin typeface="Arial Black" panose="020B0A04020102020204" pitchFamily="34" charset="0"/>
              </a:rPr>
              <a:t>T - Tie </a:t>
            </a:r>
            <a:r>
              <a:rPr lang="en-US" sz="3600" dirty="0" smtClean="0">
                <a:latin typeface="Arial Black" panose="020B0A04020102020204" pitchFamily="34" charset="0"/>
              </a:rPr>
              <a:t>Back</a:t>
            </a:r>
          </a:p>
          <a:p>
            <a:r>
              <a:rPr lang="en-US" sz="3600" dirty="0" smtClean="0">
                <a:latin typeface="Arial Black" panose="020B0A04020102020204" pitchFamily="34" charset="0"/>
              </a:rPr>
              <a:t>RESTATE </a:t>
            </a:r>
            <a:r>
              <a:rPr lang="en-US" sz="3600" dirty="0">
                <a:latin typeface="Arial Black" panose="020B0A04020102020204" pitchFamily="34" charset="0"/>
              </a:rPr>
              <a:t>your main point in a new way!</a:t>
            </a:r>
          </a:p>
          <a:p>
            <a:r>
              <a:rPr lang="en-US" sz="3600" dirty="0">
                <a:latin typeface="Arial Black" panose="020B0A04020102020204" pitchFamily="34" charset="0"/>
              </a:rPr>
              <a:t>Connect the evidence and the analysis back to the topic sentence.</a:t>
            </a: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16588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fontScale="92500" lnSpcReduction="20000"/>
          </a:bodyPr>
          <a:lstStyle/>
          <a:p>
            <a:pPr marL="0" indent="0" algn="ctr">
              <a:buNone/>
            </a:pPr>
            <a:r>
              <a:rPr lang="en-US" sz="3600" b="1" u="sng" dirty="0">
                <a:latin typeface="Arial Black" panose="020B0A04020102020204" pitchFamily="34" charset="0"/>
              </a:rPr>
              <a:t>The Assignment</a:t>
            </a:r>
            <a:endParaRPr lang="en-US" sz="3600" dirty="0">
              <a:latin typeface="Arial Black" panose="020B0A04020102020204" pitchFamily="34" charset="0"/>
            </a:endParaRPr>
          </a:p>
          <a:p>
            <a:pPr marL="0" indent="0">
              <a:buNone/>
            </a:pPr>
            <a:r>
              <a:rPr lang="en-US" sz="3600" dirty="0">
                <a:latin typeface="Arial Black" panose="020B0A04020102020204" pitchFamily="34" charset="0"/>
              </a:rPr>
              <a:t/>
            </a:r>
            <a:br>
              <a:rPr lang="en-US" sz="3600" dirty="0">
                <a:latin typeface="Arial Black" panose="020B0A04020102020204" pitchFamily="34" charset="0"/>
              </a:rPr>
            </a:br>
            <a:r>
              <a:rPr lang="en-US" sz="3600" b="1" dirty="0">
                <a:latin typeface="Arial Black" panose="020B0A04020102020204" pitchFamily="34" charset="0"/>
              </a:rPr>
              <a:t>Using that formula, you will be writing a CAREFULLY CONSTRUCTED T.R.E.A.T. paragraph of NO LESS THAN 7 SENTENCES in MLA FORMAT with PROPERLY FORMATTED CITATIONS.</a:t>
            </a:r>
            <a:endParaRPr lang="en-US" sz="3600" dirty="0">
              <a:latin typeface="Arial Black" panose="020B0A04020102020204" pitchFamily="34" charset="0"/>
            </a:endParaRPr>
          </a:p>
          <a:p>
            <a:pPr marL="0" indent="0" algn="ctr">
              <a:buNone/>
            </a:pPr>
            <a:endParaRPr lang="en-US" sz="3600" b="1" u="sng" dirty="0" smtClean="0">
              <a:latin typeface="Arial Black" panose="020B0A04020102020204" pitchFamily="34" charset="0"/>
            </a:endParaRPr>
          </a:p>
          <a:p>
            <a:pPr marL="0" indent="0" algn="ctr">
              <a:buNone/>
            </a:pPr>
            <a:r>
              <a:rPr lang="en-US" sz="3600" b="1" u="sng" dirty="0" smtClean="0">
                <a:latin typeface="Arial Black" panose="020B0A04020102020204" pitchFamily="34" charset="0"/>
              </a:rPr>
              <a:t>The PROMPT</a:t>
            </a:r>
            <a:endParaRPr lang="en-US" sz="3600" u="sng" dirty="0">
              <a:latin typeface="Arial Black" panose="020B0A04020102020204" pitchFamily="34" charset="0"/>
            </a:endParaRPr>
          </a:p>
          <a:p>
            <a:pPr marL="0" indent="0">
              <a:buNone/>
            </a:pPr>
            <a:r>
              <a:rPr lang="en-US" sz="3600" b="1" dirty="0">
                <a:latin typeface="Arial Black" panose="020B0A04020102020204" pitchFamily="34" charset="0"/>
              </a:rPr>
              <a:t>Choose a recurring </a:t>
            </a:r>
            <a:r>
              <a:rPr lang="en-US" sz="3600" b="1" dirty="0" smtClean="0">
                <a:latin typeface="Arial Black" panose="020B0A04020102020204" pitchFamily="34" charset="0"/>
              </a:rPr>
              <a:t>symbol (</a:t>
            </a:r>
            <a:r>
              <a:rPr lang="en-US" sz="3600" b="1" dirty="0">
                <a:latin typeface="Arial Black" panose="020B0A04020102020204" pitchFamily="34" charset="0"/>
              </a:rPr>
              <a:t>Tree, Rabbit, Mirror, Closet) in the novel and explain how it develops, changes, and grows throughout the story, and how it relates to Melinda.</a:t>
            </a:r>
            <a:endParaRPr lang="en-US" sz="3600" dirty="0">
              <a:latin typeface="Arial Black" panose="020B0A04020102020204" pitchFamily="34" charset="0"/>
            </a:endParaRP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6522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a:bodyPr>
          <a:lstStyle/>
          <a:p>
            <a:pPr marL="0" indent="0" algn="ctr">
              <a:buNone/>
            </a:pPr>
            <a:r>
              <a:rPr lang="en-US" sz="3600" u="sng" dirty="0" smtClean="0">
                <a:latin typeface="Arial Black" panose="020B0A04020102020204" pitchFamily="34" charset="0"/>
              </a:rPr>
              <a:t>EXAMPLE</a:t>
            </a:r>
          </a:p>
          <a:p>
            <a:pPr marL="0" indent="0">
              <a:buNone/>
            </a:pPr>
            <a:r>
              <a:rPr lang="en-US" sz="3600" u="sng" dirty="0" smtClean="0">
                <a:latin typeface="Arial Black" panose="020B0A04020102020204" pitchFamily="34" charset="0"/>
              </a:rPr>
              <a:t>T- TOPIC SENTENCE</a:t>
            </a:r>
            <a:r>
              <a:rPr lang="en-US" sz="3600" dirty="0" smtClean="0">
                <a:latin typeface="Arial Black" panose="020B0A04020102020204" pitchFamily="34" charset="0"/>
              </a:rPr>
              <a:t> </a:t>
            </a:r>
          </a:p>
          <a:p>
            <a:pPr marL="0" indent="0">
              <a:buNone/>
            </a:pPr>
            <a:r>
              <a:rPr lang="en-US" sz="3600" dirty="0" smtClean="0">
                <a:latin typeface="Arial Black" panose="020B0A04020102020204" pitchFamily="34" charset="0"/>
              </a:rPr>
              <a:t>Notice how they… </a:t>
            </a:r>
          </a:p>
          <a:p>
            <a:r>
              <a:rPr lang="en-US" sz="3600" dirty="0" smtClean="0">
                <a:latin typeface="Arial Black" panose="020B0A04020102020204" pitchFamily="34" charset="0"/>
              </a:rPr>
              <a:t>Answer the prompt (Which character was the loneliest?) AND give us a quick outline of their reasons.</a:t>
            </a:r>
          </a:p>
          <a:p>
            <a:r>
              <a:rPr lang="en-US" sz="3600" dirty="0" smtClean="0">
                <a:latin typeface="Arial Black" panose="020B0A04020102020204" pitchFamily="34" charset="0"/>
              </a:rPr>
              <a:t>Include the title and author and a claim.</a:t>
            </a:r>
          </a:p>
          <a:p>
            <a:endParaRPr lang="en-US" sz="3600" dirty="0" smtClean="0">
              <a:latin typeface="Arial Black" panose="020B0A04020102020204" pitchFamily="34" charset="0"/>
            </a:endParaRPr>
          </a:p>
          <a:p>
            <a:endParaRPr lang="en-US" sz="3600" dirty="0" smtClean="0">
              <a:latin typeface="Arial Black" panose="020B0A04020102020204" pitchFamily="34" charset="0"/>
            </a:endParaRPr>
          </a:p>
          <a:p>
            <a:pPr marL="0" indent="0">
              <a:buNone/>
            </a:pPr>
            <a:endParaRPr lang="en-US" sz="3600" u="sng"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5967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a:bodyPr>
          <a:lstStyle/>
          <a:p>
            <a:pPr marL="0" indent="0" algn="ctr">
              <a:buNone/>
            </a:pPr>
            <a:r>
              <a:rPr lang="en-US" sz="3600" u="sng" dirty="0" smtClean="0">
                <a:latin typeface="Arial Black" panose="020B0A04020102020204" pitchFamily="34" charset="0"/>
              </a:rPr>
              <a:t>EXAMPLE</a:t>
            </a:r>
          </a:p>
          <a:p>
            <a:pPr marL="0" indent="0">
              <a:buNone/>
            </a:pPr>
            <a:r>
              <a:rPr lang="en-US" sz="3600" u="sng" dirty="0" smtClean="0">
                <a:latin typeface="Arial Black" panose="020B0A04020102020204" pitchFamily="34" charset="0"/>
              </a:rPr>
              <a:t>R – RELEVANCE</a:t>
            </a:r>
          </a:p>
          <a:p>
            <a:pPr marL="0" indent="0">
              <a:buNone/>
            </a:pPr>
            <a:r>
              <a:rPr lang="en-US" sz="3600" dirty="0" smtClean="0">
                <a:latin typeface="Arial Black" panose="020B0A04020102020204" pitchFamily="34" charset="0"/>
              </a:rPr>
              <a:t>Notice how they…</a:t>
            </a:r>
          </a:p>
          <a:p>
            <a:r>
              <a:rPr lang="en-US" sz="3600" dirty="0" smtClean="0">
                <a:latin typeface="Arial Black" panose="020B0A04020102020204" pitchFamily="34" charset="0"/>
              </a:rPr>
              <a:t>Give the WHO, WHEN, AND WHERE to set up their evidence</a:t>
            </a:r>
          </a:p>
          <a:p>
            <a:r>
              <a:rPr lang="en-US" sz="3600" dirty="0" smtClean="0">
                <a:latin typeface="Arial Black" panose="020B0A04020102020204" pitchFamily="34" charset="0"/>
              </a:rPr>
              <a:t>Provide some BACKGROUND to the evidence, so it makes sense to the reader</a:t>
            </a:r>
          </a:p>
          <a:p>
            <a:endParaRPr lang="en-US" sz="3600" dirty="0" smtClean="0">
              <a:latin typeface="Arial Black" panose="020B0A04020102020204" pitchFamily="34" charset="0"/>
            </a:endParaRPr>
          </a:p>
          <a:p>
            <a:pPr marL="0" indent="0">
              <a:buNone/>
            </a:pPr>
            <a:endParaRPr lang="en-US" sz="3600" u="sng"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224462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a:bodyPr>
          <a:lstStyle/>
          <a:p>
            <a:pPr marL="0" indent="0" algn="ctr">
              <a:buNone/>
            </a:pPr>
            <a:r>
              <a:rPr lang="en-US" sz="3600" u="sng" dirty="0" smtClean="0">
                <a:latin typeface="Arial Black" panose="020B0A04020102020204" pitchFamily="34" charset="0"/>
              </a:rPr>
              <a:t>EXAMPLE</a:t>
            </a:r>
          </a:p>
          <a:p>
            <a:pPr marL="0" indent="0">
              <a:buNone/>
            </a:pPr>
            <a:r>
              <a:rPr lang="en-US" sz="3600" u="sng" dirty="0" smtClean="0">
                <a:latin typeface="Arial Black" panose="020B0A04020102020204" pitchFamily="34" charset="0"/>
              </a:rPr>
              <a:t>EVIDENCE</a:t>
            </a:r>
          </a:p>
          <a:p>
            <a:pPr marL="0" indent="0">
              <a:buNone/>
            </a:pPr>
            <a:r>
              <a:rPr lang="en-US" sz="3600" dirty="0" smtClean="0">
                <a:latin typeface="Arial Black" panose="020B0A04020102020204" pitchFamily="34" charset="0"/>
              </a:rPr>
              <a:t>Notice how they…</a:t>
            </a:r>
          </a:p>
          <a:p>
            <a:r>
              <a:rPr lang="en-US" sz="3600" dirty="0" smtClean="0">
                <a:latin typeface="Arial Black" panose="020B0A04020102020204" pitchFamily="34" charset="0"/>
              </a:rPr>
              <a:t>Provide a DIRECT QUOTE from the novel that supports the claim they made in their topic sentence.</a:t>
            </a:r>
          </a:p>
          <a:p>
            <a:r>
              <a:rPr lang="en-US" sz="3600" dirty="0" smtClean="0">
                <a:latin typeface="Arial Black" panose="020B0A04020102020204" pitchFamily="34" charset="0"/>
              </a:rPr>
              <a:t>CITE IT PROPERLY</a:t>
            </a:r>
          </a:p>
          <a:p>
            <a:endParaRPr lang="en-US" sz="3600" dirty="0" smtClean="0">
              <a:latin typeface="Arial Black" panose="020B0A04020102020204" pitchFamily="34" charset="0"/>
            </a:endParaRPr>
          </a:p>
          <a:p>
            <a:pPr marL="0" indent="0">
              <a:buNone/>
            </a:pPr>
            <a:endParaRPr lang="en-US" sz="3600" u="sng"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33107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a:bodyPr>
          <a:lstStyle/>
          <a:p>
            <a:pPr marL="0" indent="0" algn="ctr">
              <a:buNone/>
            </a:pPr>
            <a:r>
              <a:rPr lang="en-US" sz="3600" u="sng" dirty="0" smtClean="0">
                <a:latin typeface="Arial Black" panose="020B0A04020102020204" pitchFamily="34" charset="0"/>
              </a:rPr>
              <a:t>EXAMPLE</a:t>
            </a:r>
          </a:p>
          <a:p>
            <a:pPr marL="0" indent="0">
              <a:buNone/>
            </a:pPr>
            <a:r>
              <a:rPr lang="en-US" sz="3600" u="sng" dirty="0">
                <a:latin typeface="Arial Black" panose="020B0A04020102020204" pitchFamily="34" charset="0"/>
              </a:rPr>
              <a:t>A </a:t>
            </a:r>
            <a:r>
              <a:rPr lang="en-US" sz="3600" u="sng" dirty="0" smtClean="0">
                <a:latin typeface="Arial Black" panose="020B0A04020102020204" pitchFamily="34" charset="0"/>
              </a:rPr>
              <a:t>– ANALYSIS</a:t>
            </a:r>
          </a:p>
          <a:p>
            <a:pPr marL="0" indent="0">
              <a:buNone/>
            </a:pPr>
            <a:r>
              <a:rPr lang="en-US" sz="3600" dirty="0" smtClean="0">
                <a:latin typeface="Arial Black" panose="020B0A04020102020204" pitchFamily="34" charset="0"/>
              </a:rPr>
              <a:t>Notice how they…</a:t>
            </a:r>
          </a:p>
          <a:p>
            <a:r>
              <a:rPr lang="en-US" sz="3600" dirty="0" smtClean="0">
                <a:latin typeface="Arial Black" panose="020B0A04020102020204" pitchFamily="34" charset="0"/>
              </a:rPr>
              <a:t>Explain </a:t>
            </a:r>
            <a:r>
              <a:rPr lang="en-US" sz="3600" dirty="0">
                <a:latin typeface="Arial Black" panose="020B0A04020102020204" pitchFamily="34" charset="0"/>
              </a:rPr>
              <a:t>the significance of the detail.</a:t>
            </a:r>
          </a:p>
          <a:p>
            <a:r>
              <a:rPr lang="en-US" sz="3600" dirty="0" smtClean="0">
                <a:latin typeface="Arial Black" panose="020B0A04020102020204" pitchFamily="34" charset="0"/>
              </a:rPr>
              <a:t>Tell what </a:t>
            </a:r>
            <a:r>
              <a:rPr lang="en-US" sz="3600" dirty="0">
                <a:latin typeface="Arial Black" panose="020B0A04020102020204" pitchFamily="34" charset="0"/>
              </a:rPr>
              <a:t>that quote literally </a:t>
            </a:r>
            <a:r>
              <a:rPr lang="en-US" sz="3600" dirty="0" smtClean="0">
                <a:latin typeface="Arial Black" panose="020B0A04020102020204" pitchFamily="34" charset="0"/>
              </a:rPr>
              <a:t>means</a:t>
            </a:r>
            <a:endParaRPr lang="en-US" sz="3600" dirty="0">
              <a:latin typeface="Arial Black" panose="020B0A04020102020204" pitchFamily="34" charset="0"/>
            </a:endParaRPr>
          </a:p>
          <a:p>
            <a:pPr lvl="1"/>
            <a:r>
              <a:rPr lang="en-US" sz="3200" dirty="0">
                <a:latin typeface="Arial Black" panose="020B0A04020102020204" pitchFamily="34" charset="0"/>
              </a:rPr>
              <a:t>PARAPHRASE IT!</a:t>
            </a:r>
          </a:p>
          <a:p>
            <a:r>
              <a:rPr lang="en-US" sz="3600" dirty="0" smtClean="0">
                <a:latin typeface="Arial Black" panose="020B0A04020102020204" pitchFamily="34" charset="0"/>
              </a:rPr>
              <a:t>Tell what that </a:t>
            </a:r>
            <a:r>
              <a:rPr lang="en-US" sz="3600" dirty="0">
                <a:latin typeface="Arial Black" panose="020B0A04020102020204" pitchFamily="34" charset="0"/>
              </a:rPr>
              <a:t>quote </a:t>
            </a:r>
            <a:r>
              <a:rPr lang="en-US" sz="3600" dirty="0" smtClean="0">
                <a:latin typeface="Arial Black" panose="020B0A04020102020204" pitchFamily="34" charset="0"/>
              </a:rPr>
              <a:t>shows</a:t>
            </a:r>
            <a:endParaRPr lang="en-US" sz="3600" dirty="0">
              <a:latin typeface="Arial Black" panose="020B0A04020102020204" pitchFamily="34" charset="0"/>
            </a:endParaRPr>
          </a:p>
          <a:p>
            <a:pPr lvl="1"/>
            <a:r>
              <a:rPr lang="en-US" sz="3200" dirty="0">
                <a:latin typeface="Arial Black" panose="020B0A04020102020204" pitchFamily="34" charset="0"/>
              </a:rPr>
              <a:t>WHY IS IT IMPORTANT?</a:t>
            </a:r>
          </a:p>
          <a:p>
            <a:pPr lvl="1"/>
            <a:r>
              <a:rPr lang="en-US" sz="3200" dirty="0">
                <a:latin typeface="Arial Black" panose="020B0A04020102020204" pitchFamily="34" charset="0"/>
              </a:rPr>
              <a:t>HOW DOES IT HELP MAKE YOUR POINT?</a:t>
            </a:r>
          </a:p>
          <a:p>
            <a:pPr marL="0" indent="0">
              <a:buNone/>
            </a:pPr>
            <a:endParaRPr lang="en-US" sz="3600" dirty="0" smtClean="0">
              <a:latin typeface="Arial Black" panose="020B0A04020102020204" pitchFamily="34" charset="0"/>
            </a:endParaRPr>
          </a:p>
          <a:p>
            <a:pPr marL="0" indent="0">
              <a:buNone/>
            </a:pPr>
            <a:endParaRPr lang="en-US" sz="3600" u="sng"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2875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803275"/>
          </a:xfrm>
        </p:spPr>
        <p:txBody>
          <a:bodyPr/>
          <a:lstStyle/>
          <a:p>
            <a:pPr algn="ctr"/>
            <a:r>
              <a:rPr lang="en-US" dirty="0" smtClean="0">
                <a:latin typeface="Arial Black" panose="020B0A04020102020204" pitchFamily="34" charset="0"/>
              </a:rPr>
              <a:t>How to TREAT a Source Properly</a:t>
            </a:r>
            <a:endParaRPr lang="en-US" dirty="0">
              <a:latin typeface="Arial Black" panose="020B0A04020102020204" pitchFamily="34" charset="0"/>
            </a:endParaRPr>
          </a:p>
        </p:txBody>
      </p:sp>
      <p:sp>
        <p:nvSpPr>
          <p:cNvPr id="3" name="Content Placeholder 2"/>
          <p:cNvSpPr>
            <a:spLocks noGrp="1"/>
          </p:cNvSpPr>
          <p:nvPr>
            <p:ph idx="1"/>
          </p:nvPr>
        </p:nvSpPr>
        <p:spPr>
          <a:xfrm>
            <a:off x="266700" y="1206500"/>
            <a:ext cx="11658600" cy="5410200"/>
          </a:xfrm>
        </p:spPr>
        <p:txBody>
          <a:bodyPr>
            <a:normAutofit fontScale="85000" lnSpcReduction="20000"/>
          </a:bodyPr>
          <a:lstStyle/>
          <a:p>
            <a:pPr marL="0" indent="0">
              <a:buNone/>
            </a:pPr>
            <a:r>
              <a:rPr lang="en-US" sz="3600" u="sng" dirty="0" smtClean="0">
                <a:latin typeface="Arial Black" panose="020B0A04020102020204" pitchFamily="34" charset="0"/>
              </a:rPr>
              <a:t>CITATION</a:t>
            </a:r>
          </a:p>
          <a:p>
            <a:r>
              <a:rPr lang="en-US" sz="3600" dirty="0">
                <a:latin typeface="Arial Black" panose="020B0A04020102020204" pitchFamily="34" charset="0"/>
              </a:rPr>
              <a:t>Parenthetical in-text citation - a brief reference in your text that indicates the source you consulted. </a:t>
            </a:r>
          </a:p>
          <a:p>
            <a:r>
              <a:rPr lang="en-US" sz="3600" dirty="0" smtClean="0">
                <a:latin typeface="Arial Black" panose="020B0A04020102020204" pitchFamily="34" charset="0"/>
              </a:rPr>
              <a:t>In </a:t>
            </a:r>
            <a:r>
              <a:rPr lang="en-US" sz="3600" dirty="0">
                <a:latin typeface="Arial Black" panose="020B0A04020102020204" pitchFamily="34" charset="0"/>
              </a:rPr>
              <a:t>general, the in-text citation will be the author’s last name (or abbreviated title) with a page number, enclosed in parentheses</a:t>
            </a:r>
            <a:r>
              <a:rPr lang="en-US" sz="3600" dirty="0" smtClean="0">
                <a:latin typeface="Arial Black" panose="020B0A04020102020204" pitchFamily="34" charset="0"/>
              </a:rPr>
              <a:t>.</a:t>
            </a:r>
          </a:p>
          <a:p>
            <a:r>
              <a:rPr lang="en-US" sz="3600" dirty="0" smtClean="0">
                <a:latin typeface="Arial Black" panose="020B0A04020102020204" pitchFamily="34" charset="0"/>
              </a:rPr>
              <a:t>For this novel, your citation should look like this: </a:t>
            </a:r>
          </a:p>
          <a:p>
            <a:pPr marL="0" indent="0" algn="ctr">
              <a:buNone/>
            </a:pPr>
            <a:r>
              <a:rPr lang="en-US" sz="3600" dirty="0" smtClean="0">
                <a:latin typeface="Arial Black" panose="020B0A04020102020204" pitchFamily="34" charset="0"/>
              </a:rPr>
              <a:t>(Anderson 78).</a:t>
            </a:r>
          </a:p>
          <a:p>
            <a:pPr marL="0" indent="0">
              <a:buNone/>
            </a:pPr>
            <a:r>
              <a:rPr lang="en-US" sz="3600" dirty="0" smtClean="0">
                <a:latin typeface="Arial Black" panose="020B0A04020102020204" pitchFamily="34" charset="0"/>
              </a:rPr>
              <a:t>Notice: </a:t>
            </a:r>
          </a:p>
          <a:p>
            <a:r>
              <a:rPr lang="en-US" sz="3600" dirty="0" smtClean="0">
                <a:latin typeface="Arial Black" panose="020B0A04020102020204" pitchFamily="34" charset="0"/>
              </a:rPr>
              <a:t>NOTHING BUT LAST NAME AND A PAGE NUMBER</a:t>
            </a:r>
          </a:p>
          <a:p>
            <a:r>
              <a:rPr lang="en-US" sz="3600" dirty="0" smtClean="0">
                <a:latin typeface="Arial Black" panose="020B0A04020102020204" pitchFamily="34" charset="0"/>
              </a:rPr>
              <a:t>The period for the sentence goes AT THE END, AFTER THE PARENTHESIS!</a:t>
            </a:r>
            <a:endParaRPr lang="en-US" sz="3200" dirty="0">
              <a:latin typeface="Arial Black" panose="020B0A04020102020204" pitchFamily="34" charset="0"/>
            </a:endParaRPr>
          </a:p>
          <a:p>
            <a:pPr marL="0" indent="0">
              <a:buNone/>
            </a:pPr>
            <a:endParaRPr lang="en-US" sz="3600" dirty="0">
              <a:latin typeface="Arial Black" panose="020B0A04020102020204" pitchFamily="34" charset="0"/>
            </a:endParaRPr>
          </a:p>
          <a:p>
            <a:pPr marL="0" indent="0">
              <a:buNone/>
            </a:pPr>
            <a:endParaRPr lang="en-US" sz="3600" dirty="0">
              <a:latin typeface="Arial Black" panose="020B0A04020102020204" pitchFamily="34" charset="0"/>
            </a:endParaRPr>
          </a:p>
          <a:p>
            <a:pPr marL="0" indent="0">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79355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black"/>
                </a:solidFill>
                <a:latin typeface="Arial Black" panose="020B0A04020102020204" pitchFamily="34" charset="0"/>
              </a:rPr>
              <a:t>How to TREAT a Source Properly</a:t>
            </a:r>
            <a:endParaRPr lang="en-US" dirty="0"/>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Go to Google Classroom and open the assignment labeled: Speak Paragraph Analysis</a:t>
            </a:r>
          </a:p>
          <a:p>
            <a:r>
              <a:rPr lang="en-US" dirty="0" smtClean="0">
                <a:latin typeface="Arial Black" panose="020B0A04020102020204" pitchFamily="34" charset="0"/>
              </a:rPr>
              <a:t>Let’s take a look…</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698500"/>
            <a:ext cx="7708899" cy="7556500"/>
          </a:xfrm>
          <a:prstGeom prst="rect">
            <a:avLst/>
          </a:prstGeom>
        </p:spPr>
      </p:pic>
    </p:spTree>
    <p:extLst>
      <p:ext uri="{BB962C8B-B14F-4D97-AF65-F5344CB8AC3E}">
        <p14:creationId xmlns:p14="http://schemas.microsoft.com/office/powerpoint/2010/main" val="34201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Begin working on your</a:t>
            </a:r>
          </a:p>
          <a:p>
            <a:pPr marL="0" indent="0" algn="ctr">
              <a:buNone/>
            </a:pPr>
            <a:r>
              <a:rPr lang="en-US" sz="4000" dirty="0" smtClean="0">
                <a:latin typeface="Arial Black" panose="020B0A04020102020204" pitchFamily="34" charset="0"/>
              </a:rPr>
              <a:t>Speak Paragraph Analysis</a:t>
            </a:r>
          </a:p>
          <a:p>
            <a:pPr marL="0" indent="0" algn="ctr">
              <a:buNone/>
            </a:pPr>
            <a:r>
              <a:rPr lang="en-US" sz="4000" dirty="0" smtClean="0">
                <a:latin typeface="Arial Black" panose="020B0A04020102020204" pitchFamily="34" charset="0"/>
              </a:rPr>
              <a:t>Your ROUGH DRAFT is</a:t>
            </a:r>
          </a:p>
          <a:p>
            <a:pPr marL="0" indent="0" algn="ctr">
              <a:buNone/>
            </a:pPr>
            <a:r>
              <a:rPr lang="en-US" sz="4000" dirty="0" smtClean="0">
                <a:latin typeface="Arial Black" panose="020B0A04020102020204" pitchFamily="34" charset="0"/>
              </a:rPr>
              <a:t>DUE WEDNESDAY </a:t>
            </a:r>
          </a:p>
          <a:p>
            <a:pPr marL="0" indent="0" algn="ctr">
              <a:buNone/>
            </a:pPr>
            <a:r>
              <a:rPr lang="en-US" sz="4000" dirty="0" smtClean="0">
                <a:latin typeface="Arial Black" panose="020B0A04020102020204" pitchFamily="34" charset="0"/>
              </a:rPr>
              <a:t>By the end of the period!</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223220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was the ending of the story, “The Ugly Duckling?”</a:t>
            </a:r>
          </a:p>
          <a:p>
            <a:pPr marL="0" indent="0" algn="ctr">
              <a:buNone/>
            </a:pPr>
            <a:r>
              <a:rPr lang="en-US" sz="4000" dirty="0" smtClean="0">
                <a:latin typeface="Arial Black" panose="020B0A04020102020204" pitchFamily="34" charset="0"/>
              </a:rPr>
              <a:t>What do you think the author wanted the reader to learn from this story?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8/22/19</a:t>
            </a:r>
            <a:endParaRPr lang="en-US" b="1" dirty="0">
              <a:latin typeface="Arial Black" panose="020B0A04020102020204" pitchFamily="34" charset="0"/>
            </a:endParaRPr>
          </a:p>
        </p:txBody>
      </p:sp>
    </p:spTree>
    <p:extLst>
      <p:ext uri="{BB962C8B-B14F-4D97-AF65-F5344CB8AC3E}">
        <p14:creationId xmlns:p14="http://schemas.microsoft.com/office/powerpoint/2010/main" val="39935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Do you think Melinda would have told anyone about what happened to her if Rachel had not been dating Andy?</a:t>
            </a:r>
          </a:p>
          <a:p>
            <a:pPr marL="0" indent="0" algn="ctr">
              <a:buNone/>
            </a:pPr>
            <a:r>
              <a:rPr lang="en-US" sz="3600" dirty="0" smtClean="0">
                <a:latin typeface="Arial Black" panose="020B0A04020102020204" pitchFamily="34" charset="0"/>
              </a:rPr>
              <a:t>Why or why not?</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9/23/19</a:t>
            </a:r>
            <a:endParaRPr lang="en-US" b="1" dirty="0">
              <a:latin typeface="Arial Black" panose="020B0A04020102020204" pitchFamily="34" charset="0"/>
            </a:endParaRPr>
          </a:p>
        </p:txBody>
      </p:sp>
    </p:spTree>
    <p:extLst>
      <p:ext uri="{BB962C8B-B14F-4D97-AF65-F5344CB8AC3E}">
        <p14:creationId xmlns:p14="http://schemas.microsoft.com/office/powerpoint/2010/main" val="179297869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Why do you think it is important to</a:t>
            </a:r>
          </a:p>
          <a:p>
            <a:pPr marL="0" indent="0" algn="ctr">
              <a:buNone/>
            </a:pPr>
            <a:r>
              <a:rPr lang="en-US" sz="4000" dirty="0" smtClean="0">
                <a:latin typeface="Arial Black" panose="020B0A04020102020204" pitchFamily="34" charset="0"/>
              </a:rPr>
              <a:t>PARAPHRASE and ANALYZE a quote in your writing?</a:t>
            </a:r>
          </a:p>
          <a:p>
            <a:pPr marL="0" indent="0" algn="ctr">
              <a:buNone/>
            </a:pPr>
            <a:r>
              <a:rPr lang="en-US" sz="4000" dirty="0" smtClean="0">
                <a:latin typeface="Arial Black" panose="020B0A04020102020204" pitchFamily="34" charset="0"/>
              </a:rPr>
              <a:t>What are you adding for the reader that they would not get with just a quote? </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9/24/19</a:t>
            </a:r>
            <a:endParaRPr lang="en-US" b="1" dirty="0">
              <a:latin typeface="Arial Black" panose="020B0A04020102020204" pitchFamily="34" charset="0"/>
            </a:endParaRPr>
          </a:p>
        </p:txBody>
      </p:sp>
    </p:spTree>
    <p:extLst>
      <p:ext uri="{BB962C8B-B14F-4D97-AF65-F5344CB8AC3E}">
        <p14:creationId xmlns:p14="http://schemas.microsoft.com/office/powerpoint/2010/main" val="329746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Why do you think it is important to</a:t>
            </a:r>
          </a:p>
          <a:p>
            <a:pPr marL="0" indent="0" algn="ctr">
              <a:buNone/>
            </a:pPr>
            <a:r>
              <a:rPr lang="en-US" sz="4000" dirty="0">
                <a:latin typeface="Arial Black" panose="020B0A04020102020204" pitchFamily="34" charset="0"/>
              </a:rPr>
              <a:t>PARAPHRASE and ANALYZE a quote in your writing?</a:t>
            </a:r>
          </a:p>
          <a:p>
            <a:pPr marL="0" indent="0" algn="ctr">
              <a:buNone/>
            </a:pPr>
            <a:r>
              <a:rPr lang="en-US" sz="4000" dirty="0">
                <a:latin typeface="Arial Black" panose="020B0A04020102020204" pitchFamily="34" charset="0"/>
              </a:rPr>
              <a:t>What are you adding for the reader that they would not get with just a quote? </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9/24/19</a:t>
            </a:r>
            <a:endParaRPr lang="en-US" b="1" dirty="0">
              <a:latin typeface="Arial Black" panose="020B0A04020102020204" pitchFamily="34" charset="0"/>
            </a:endParaRPr>
          </a:p>
        </p:txBody>
      </p:sp>
    </p:spTree>
    <p:extLst>
      <p:ext uri="{BB962C8B-B14F-4D97-AF65-F5344CB8AC3E}">
        <p14:creationId xmlns:p14="http://schemas.microsoft.com/office/powerpoint/2010/main" val="428682621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Today…</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800" dirty="0" smtClean="0">
                <a:latin typeface="Arial Black" panose="020B0A04020102020204" pitchFamily="34" charset="0"/>
              </a:rPr>
              <a:t>Work on your </a:t>
            </a:r>
            <a:r>
              <a:rPr lang="en-US" sz="4800" u="sng" dirty="0" smtClean="0">
                <a:latin typeface="Arial Black" panose="020B0A04020102020204" pitchFamily="34" charset="0"/>
              </a:rPr>
              <a:t>Speak</a:t>
            </a:r>
          </a:p>
          <a:p>
            <a:pPr marL="0" indent="0" algn="ctr">
              <a:buNone/>
            </a:pPr>
            <a:r>
              <a:rPr lang="en-US" sz="4800" dirty="0" smtClean="0">
                <a:latin typeface="Arial Black" panose="020B0A04020102020204" pitchFamily="34" charset="0"/>
              </a:rPr>
              <a:t>Analysis Paragraphs.</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Follow the FORMAT and ASK for help if you need it!</a:t>
            </a:r>
            <a:endParaRPr lang="en-US" sz="4800" dirty="0">
              <a:latin typeface="Arial Black" panose="020B0A04020102020204" pitchFamily="34" charset="0"/>
            </a:endParaRPr>
          </a:p>
        </p:txBody>
      </p:sp>
    </p:spTree>
    <p:extLst>
      <p:ext uri="{BB962C8B-B14F-4D97-AF65-F5344CB8AC3E}">
        <p14:creationId xmlns:p14="http://schemas.microsoft.com/office/powerpoint/2010/main" val="63643929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22401"/>
            <a:ext cx="10515600" cy="3848100"/>
          </a:xfrm>
        </p:spPr>
        <p:txBody>
          <a:bodyPr>
            <a:normAutofit/>
          </a:bodyPr>
          <a:lstStyle/>
          <a:p>
            <a:pPr marL="0" indent="0" algn="ctr">
              <a:buNone/>
            </a:pPr>
            <a:r>
              <a:rPr lang="en-US" sz="4000" dirty="0" smtClean="0">
                <a:latin typeface="Arial Black" panose="020B0A04020102020204" pitchFamily="34" charset="0"/>
              </a:rPr>
              <a:t>Begin working on your</a:t>
            </a:r>
          </a:p>
          <a:p>
            <a:pPr marL="0" indent="0" algn="ctr">
              <a:buNone/>
            </a:pPr>
            <a:r>
              <a:rPr lang="en-US" sz="4000" dirty="0" smtClean="0">
                <a:latin typeface="Arial Black" panose="020B0A04020102020204" pitchFamily="34" charset="0"/>
              </a:rPr>
              <a:t>Speak Paragraph Analysis</a:t>
            </a:r>
          </a:p>
          <a:p>
            <a:pPr marL="0" indent="0" algn="ctr">
              <a:buNone/>
            </a:pPr>
            <a:r>
              <a:rPr lang="en-US" sz="4000" dirty="0" smtClean="0">
                <a:latin typeface="Arial Black" panose="020B0A04020102020204" pitchFamily="34" charset="0"/>
              </a:rPr>
              <a:t>Your ROUGH DRAFT is</a:t>
            </a:r>
          </a:p>
          <a:p>
            <a:pPr marL="0" indent="0" algn="ctr">
              <a:buNone/>
            </a:pPr>
            <a:r>
              <a:rPr lang="en-US" sz="4000" dirty="0" smtClean="0">
                <a:latin typeface="Arial Black" panose="020B0A04020102020204" pitchFamily="34" charset="0"/>
              </a:rPr>
              <a:t>DUE WEDNESDAY </a:t>
            </a:r>
          </a:p>
          <a:p>
            <a:pPr marL="0" indent="0" algn="ctr">
              <a:buNone/>
            </a:pPr>
            <a:r>
              <a:rPr lang="en-US" sz="4000" dirty="0" smtClean="0">
                <a:latin typeface="Arial Black" panose="020B0A04020102020204" pitchFamily="34" charset="0"/>
              </a:rPr>
              <a:t>By the end of the period!</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2464043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How far have you gotten on your paragraph writing?</a:t>
            </a:r>
          </a:p>
          <a:p>
            <a:pPr marL="0" indent="0" algn="ctr">
              <a:buNone/>
            </a:pPr>
            <a:r>
              <a:rPr lang="en-US" sz="3600" dirty="0" smtClean="0">
                <a:latin typeface="Arial Black" panose="020B0A04020102020204" pitchFamily="34" charset="0"/>
              </a:rPr>
              <a:t>Are you struggling with any part of it?</a:t>
            </a:r>
          </a:p>
          <a:p>
            <a:pPr marL="0" indent="0" algn="ctr">
              <a:buNone/>
            </a:pPr>
            <a:r>
              <a:rPr lang="en-US" sz="3600" dirty="0" smtClean="0">
                <a:latin typeface="Arial Black" panose="020B0A04020102020204" pitchFamily="34" charset="0"/>
              </a:rPr>
              <a:t>What is the most difficult part?</a:t>
            </a:r>
          </a:p>
          <a:p>
            <a:pPr marL="0" indent="0" algn="ctr">
              <a:buNone/>
            </a:pPr>
            <a:r>
              <a:rPr lang="en-US" sz="3600" dirty="0" smtClean="0">
                <a:latin typeface="Arial Black" panose="020B0A04020102020204" pitchFamily="34" charset="0"/>
              </a:rPr>
              <a:t>Why?</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9/24/19</a:t>
            </a:r>
            <a:endParaRPr lang="en-US" b="1" dirty="0">
              <a:latin typeface="Arial Black" panose="020B0A04020102020204" pitchFamily="34" charset="0"/>
            </a:endParaRPr>
          </a:p>
        </p:txBody>
      </p:sp>
    </p:spTree>
    <p:extLst>
      <p:ext uri="{BB962C8B-B14F-4D97-AF65-F5344CB8AC3E}">
        <p14:creationId xmlns:p14="http://schemas.microsoft.com/office/powerpoint/2010/main" val="250645221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97175"/>
          </a:xfrm>
        </p:spPr>
        <p:txBody>
          <a:bodyPr>
            <a:normAutofit/>
          </a:bodyPr>
          <a:lstStyle/>
          <a:p>
            <a:pPr algn="ct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Your Job Today…</a:t>
            </a:r>
            <a:endParaRPr lang="en-US" dirty="0">
              <a:latin typeface="Arial Black" panose="020B0A04020102020204" pitchFamily="34" charset="0"/>
            </a:endParaRPr>
          </a:p>
        </p:txBody>
      </p:sp>
      <p:sp>
        <p:nvSpPr>
          <p:cNvPr id="3" name="Content Placeholder 2"/>
          <p:cNvSpPr>
            <a:spLocks noGrp="1"/>
          </p:cNvSpPr>
          <p:nvPr>
            <p:ph idx="1"/>
          </p:nvPr>
        </p:nvSpPr>
        <p:spPr>
          <a:xfrm>
            <a:off x="838200" y="3289299"/>
            <a:ext cx="10515600" cy="3217863"/>
          </a:xfrm>
        </p:spPr>
        <p:txBody>
          <a:bodyPr>
            <a:normAutofit fontScale="62500" lnSpcReduction="20000"/>
          </a:bodyPr>
          <a:lstStyle/>
          <a:p>
            <a:pPr marL="0" indent="0" algn="ctr">
              <a:buNone/>
            </a:pPr>
            <a:r>
              <a:rPr lang="en-US" sz="4800" dirty="0" smtClean="0">
                <a:latin typeface="Arial Black" panose="020B0A04020102020204" pitchFamily="34" charset="0"/>
              </a:rPr>
              <a:t>Work on your </a:t>
            </a:r>
            <a:r>
              <a:rPr lang="en-US" sz="4800" u="sng" dirty="0" smtClean="0">
                <a:latin typeface="Arial Black" panose="020B0A04020102020204" pitchFamily="34" charset="0"/>
              </a:rPr>
              <a:t>Speak</a:t>
            </a:r>
          </a:p>
          <a:p>
            <a:pPr marL="0" indent="0" algn="ctr">
              <a:buNone/>
            </a:pPr>
            <a:r>
              <a:rPr lang="en-US" sz="4800" dirty="0" smtClean="0">
                <a:latin typeface="Arial Black" panose="020B0A04020102020204" pitchFamily="34" charset="0"/>
              </a:rPr>
              <a:t>Analysis Paragraphs.</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Follow the FORMAT and ASK for help if you need it!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NO HOMEWORK TONIGHT</a:t>
            </a:r>
            <a:endParaRPr lang="en-US" sz="48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9/25/19</a:t>
            </a:r>
            <a:endParaRPr lang="en-US" b="1" dirty="0">
              <a:latin typeface="Arial Black" panose="020B0A04020102020204" pitchFamily="34" charset="0"/>
            </a:endParaRPr>
          </a:p>
        </p:txBody>
      </p:sp>
    </p:spTree>
    <p:extLst>
      <p:ext uri="{BB962C8B-B14F-4D97-AF65-F5344CB8AC3E}">
        <p14:creationId xmlns:p14="http://schemas.microsoft.com/office/powerpoint/2010/main" val="139104085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are some memorable images that stand out to you from this story?</a:t>
            </a:r>
          </a:p>
          <a:p>
            <a:pPr marL="0" indent="0" algn="ctr">
              <a:buNone/>
            </a:pPr>
            <a:r>
              <a:rPr lang="en-US" sz="4000" dirty="0" smtClean="0">
                <a:latin typeface="Arial Black" panose="020B0A04020102020204" pitchFamily="34" charset="0"/>
              </a:rPr>
              <a:t>Describe some things that the author was able to make you VISUALIZE!</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9/26/19</a:t>
            </a:r>
            <a:endParaRPr lang="en-US" b="1" dirty="0">
              <a:latin typeface="Arial Black" panose="020B0A04020102020204" pitchFamily="34" charset="0"/>
            </a:endParaRPr>
          </a:p>
        </p:txBody>
      </p:sp>
    </p:spTree>
    <p:extLst>
      <p:ext uri="{BB962C8B-B14F-4D97-AF65-F5344CB8AC3E}">
        <p14:creationId xmlns:p14="http://schemas.microsoft.com/office/powerpoint/2010/main" val="420998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are some memorable images that stand out to you from this story?</a:t>
            </a:r>
          </a:p>
          <a:p>
            <a:pPr marL="0" indent="0" algn="ctr">
              <a:buNone/>
            </a:pPr>
            <a:r>
              <a:rPr lang="en-US" sz="4000" dirty="0">
                <a:latin typeface="Arial Black" panose="020B0A04020102020204" pitchFamily="34" charset="0"/>
              </a:rPr>
              <a:t>Describe some things that the author was able to make you VISUALIZE!</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9/26/19</a:t>
            </a:r>
            <a:endParaRPr lang="en-US" b="1" dirty="0">
              <a:latin typeface="Arial Black" panose="020B0A04020102020204" pitchFamily="34" charset="0"/>
            </a:endParaRPr>
          </a:p>
        </p:txBody>
      </p:sp>
    </p:spTree>
    <p:extLst>
      <p:ext uri="{BB962C8B-B14F-4D97-AF65-F5344CB8AC3E}">
        <p14:creationId xmlns:p14="http://schemas.microsoft.com/office/powerpoint/2010/main" val="42539145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727075"/>
          </a:xfrm>
        </p:spPr>
        <p:txBody>
          <a:bodyPr/>
          <a:lstStyle/>
          <a:p>
            <a:pPr algn="ctr"/>
            <a:r>
              <a:rPr lang="en-US" dirty="0" smtClean="0">
                <a:latin typeface="Arial Black" panose="020B0A04020102020204" pitchFamily="34" charset="0"/>
              </a:rPr>
              <a:t>Speak Paragraph Analysis</a:t>
            </a:r>
            <a:endParaRPr lang="en-US" dirty="0">
              <a:latin typeface="Arial Black" panose="020B0A04020102020204" pitchFamily="34" charset="0"/>
            </a:endParaRPr>
          </a:p>
        </p:txBody>
      </p:sp>
      <p:sp>
        <p:nvSpPr>
          <p:cNvPr id="3" name="Content Placeholder 2"/>
          <p:cNvSpPr>
            <a:spLocks noGrp="1"/>
          </p:cNvSpPr>
          <p:nvPr>
            <p:ph idx="1"/>
          </p:nvPr>
        </p:nvSpPr>
        <p:spPr>
          <a:xfrm>
            <a:off x="838200" y="990600"/>
            <a:ext cx="10515600" cy="5549900"/>
          </a:xfrm>
        </p:spPr>
        <p:txBody>
          <a:bodyPr>
            <a:normAutofit lnSpcReduction="10000"/>
          </a:bodyPr>
          <a:lstStyle/>
          <a:p>
            <a:pPr marL="0" indent="0" algn="ctr">
              <a:buNone/>
            </a:pPr>
            <a:r>
              <a:rPr lang="en-US" b="1" u="sng" dirty="0" smtClean="0">
                <a:latin typeface="Arial Black" panose="020B0A04020102020204" pitchFamily="34" charset="0"/>
              </a:rPr>
              <a:t>TURNING IT IN</a:t>
            </a:r>
          </a:p>
          <a:p>
            <a:r>
              <a:rPr lang="en-US" b="1" dirty="0" smtClean="0">
                <a:latin typeface="Arial Black" panose="020B0A04020102020204" pitchFamily="34" charset="0"/>
              </a:rPr>
              <a:t>Your FINAL DRAFTS ARE DUE TUESDAY. </a:t>
            </a:r>
          </a:p>
          <a:p>
            <a:r>
              <a:rPr lang="en-US" b="1" dirty="0" smtClean="0">
                <a:latin typeface="Arial Black" panose="020B0A04020102020204" pitchFamily="34" charset="0"/>
              </a:rPr>
              <a:t>I have returned your rough drafts to you with notes/corrections/comments.</a:t>
            </a:r>
          </a:p>
          <a:p>
            <a:r>
              <a:rPr lang="en-US" b="1" dirty="0" smtClean="0">
                <a:latin typeface="Arial Black" panose="020B0A04020102020204" pitchFamily="34" charset="0"/>
              </a:rPr>
              <a:t>Your next step is to take your FINAL PARAGRAPH ONLY from your returned chart and copy/paste it into the template I have given you in Google Classroom.</a:t>
            </a:r>
          </a:p>
          <a:p>
            <a:r>
              <a:rPr lang="en-US" b="1" dirty="0" smtClean="0">
                <a:latin typeface="Arial Black" panose="020B0A04020102020204" pitchFamily="34" charset="0"/>
              </a:rPr>
              <a:t>Your paragraph format should match the format of the template: MLA 8 FORMAT </a:t>
            </a:r>
          </a:p>
          <a:p>
            <a:pPr lvl="1"/>
            <a:r>
              <a:rPr lang="en-US" b="1" dirty="0" smtClean="0">
                <a:latin typeface="Arial Black" panose="020B0A04020102020204" pitchFamily="34" charset="0"/>
              </a:rPr>
              <a:t>Times New Roman Font – Size 12</a:t>
            </a:r>
          </a:p>
          <a:p>
            <a:pPr lvl="1"/>
            <a:r>
              <a:rPr lang="en-US" b="1" dirty="0" smtClean="0">
                <a:latin typeface="Arial Black" panose="020B0A04020102020204" pitchFamily="34" charset="0"/>
              </a:rPr>
              <a:t>Double spaced</a:t>
            </a:r>
          </a:p>
          <a:p>
            <a:pPr lvl="1"/>
            <a:r>
              <a:rPr lang="en-US" b="1" dirty="0" smtClean="0">
                <a:latin typeface="Arial Black" panose="020B0A04020102020204" pitchFamily="34" charset="0"/>
              </a:rPr>
              <a:t>Proper Header and Titling Information</a:t>
            </a:r>
          </a:p>
          <a:p>
            <a:endParaRPr lang="en-US" b="1" dirty="0">
              <a:latin typeface="Arial Black" panose="020B0A04020102020204" pitchFamily="34" charset="0"/>
            </a:endParaRPr>
          </a:p>
        </p:txBody>
      </p:sp>
    </p:spTree>
    <p:extLst>
      <p:ext uri="{BB962C8B-B14F-4D97-AF65-F5344CB8AC3E}">
        <p14:creationId xmlns:p14="http://schemas.microsoft.com/office/powerpoint/2010/main" val="3487421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was the ending of the story, “The Ugly Duckling?”</a:t>
            </a:r>
          </a:p>
          <a:p>
            <a:pPr marL="0" indent="0" algn="ctr">
              <a:buNone/>
            </a:pPr>
            <a:r>
              <a:rPr lang="en-US" sz="4000" dirty="0">
                <a:latin typeface="Arial Black" panose="020B0A04020102020204" pitchFamily="34" charset="0"/>
              </a:rPr>
              <a:t>What do you think the author wanted the reader to learn from this story?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8/22/19</a:t>
            </a:r>
            <a:endParaRPr lang="en-US" b="1" dirty="0">
              <a:latin typeface="Arial Black" panose="020B0A04020102020204" pitchFamily="34" charset="0"/>
            </a:endParaRPr>
          </a:p>
        </p:txBody>
      </p:sp>
    </p:spTree>
    <p:extLst>
      <p:ext uri="{BB962C8B-B14F-4D97-AF65-F5344CB8AC3E}">
        <p14:creationId xmlns:p14="http://schemas.microsoft.com/office/powerpoint/2010/main" val="379088705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727075"/>
          </a:xfrm>
        </p:spPr>
        <p:txBody>
          <a:bodyPr/>
          <a:lstStyle/>
          <a:p>
            <a:pPr algn="ctr"/>
            <a:r>
              <a:rPr lang="en-US" dirty="0" smtClean="0">
                <a:latin typeface="Arial Black" panose="020B0A04020102020204" pitchFamily="34" charset="0"/>
              </a:rPr>
              <a:t>Speak Paragraph Analysis</a:t>
            </a:r>
            <a:endParaRPr lang="en-US" dirty="0">
              <a:latin typeface="Arial Black" panose="020B0A04020102020204" pitchFamily="34" charset="0"/>
            </a:endParaRPr>
          </a:p>
        </p:txBody>
      </p:sp>
      <p:sp>
        <p:nvSpPr>
          <p:cNvPr id="3" name="Content Placeholder 2"/>
          <p:cNvSpPr>
            <a:spLocks noGrp="1"/>
          </p:cNvSpPr>
          <p:nvPr>
            <p:ph idx="1"/>
          </p:nvPr>
        </p:nvSpPr>
        <p:spPr>
          <a:xfrm>
            <a:off x="838200" y="990600"/>
            <a:ext cx="10515600" cy="5549900"/>
          </a:xfrm>
        </p:spPr>
        <p:txBody>
          <a:bodyPr>
            <a:normAutofit/>
          </a:bodyPr>
          <a:lstStyle/>
          <a:p>
            <a:pPr marL="0" indent="0" algn="ctr">
              <a:buNone/>
            </a:pPr>
            <a:r>
              <a:rPr lang="en-US" b="1" u="sng" dirty="0" smtClean="0">
                <a:latin typeface="Arial Black" panose="020B0A04020102020204" pitchFamily="34" charset="0"/>
              </a:rPr>
              <a:t>TURNING IT IN</a:t>
            </a:r>
          </a:p>
          <a:p>
            <a:r>
              <a:rPr lang="en-US" b="1" dirty="0" smtClean="0">
                <a:latin typeface="Arial Black" panose="020B0A04020102020204" pitchFamily="34" charset="0"/>
              </a:rPr>
              <a:t>You will submit this TWO WAYS…</a:t>
            </a:r>
          </a:p>
          <a:p>
            <a:r>
              <a:rPr lang="en-US" b="1" dirty="0" smtClean="0">
                <a:latin typeface="Arial Black" panose="020B0A04020102020204" pitchFamily="34" charset="0"/>
              </a:rPr>
              <a:t>First, you MUST submit your paragraph to TURNITIN.COM</a:t>
            </a:r>
          </a:p>
          <a:p>
            <a:pPr lvl="1"/>
            <a:r>
              <a:rPr lang="en-US" b="1" dirty="0" smtClean="0">
                <a:latin typeface="Arial Black" panose="020B0A04020102020204" pitchFamily="34" charset="0"/>
              </a:rPr>
              <a:t>If you still have not logged in/joined m the class for TURNITIN.COM, do it today!!! (CODES ON THE BOARD)</a:t>
            </a:r>
          </a:p>
          <a:p>
            <a:r>
              <a:rPr lang="en-US" b="1" dirty="0" smtClean="0">
                <a:latin typeface="Arial Black" panose="020B0A04020102020204" pitchFamily="34" charset="0"/>
              </a:rPr>
              <a:t>Second, you MUST also submit it through GOOGLE CLASSROOM as usual.</a:t>
            </a:r>
          </a:p>
          <a:p>
            <a:endParaRPr lang="en-US" b="1" dirty="0">
              <a:latin typeface="Arial Black" panose="020B0A04020102020204" pitchFamily="34" charset="0"/>
            </a:endParaRPr>
          </a:p>
          <a:p>
            <a:r>
              <a:rPr lang="en-US" b="1" dirty="0" smtClean="0">
                <a:latin typeface="Arial Black" panose="020B0A04020102020204" pitchFamily="34" charset="0"/>
              </a:rPr>
              <a:t>BOTH SUBMISSIONS MUST BE DONE BEFORE 7:00 a.m. ON TUESDAY!!!</a:t>
            </a:r>
          </a:p>
          <a:p>
            <a:endParaRPr lang="en-US" b="1" dirty="0">
              <a:latin typeface="Arial Black" panose="020B0A04020102020204" pitchFamily="34" charset="0"/>
            </a:endParaRPr>
          </a:p>
        </p:txBody>
      </p:sp>
    </p:spTree>
    <p:extLst>
      <p:ext uri="{BB962C8B-B14F-4D97-AF65-F5344CB8AC3E}">
        <p14:creationId xmlns:p14="http://schemas.microsoft.com/office/powerpoint/2010/main" val="287473620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904875"/>
          </a:xfrm>
        </p:spPr>
        <p:txBody>
          <a:bodyPr/>
          <a:lstStyle/>
          <a:p>
            <a:pPr algn="ctr"/>
            <a:r>
              <a:rPr lang="en-US" dirty="0" smtClean="0">
                <a:latin typeface="Arial Black" panose="020B0A04020102020204" pitchFamily="34" charset="0"/>
              </a:rPr>
              <a:t>The One Pager</a:t>
            </a:r>
            <a:endParaRPr lang="en-US" dirty="0">
              <a:latin typeface="Arial Black" panose="020B0A04020102020204" pitchFamily="34" charset="0"/>
            </a:endParaRPr>
          </a:p>
        </p:txBody>
      </p:sp>
      <p:sp>
        <p:nvSpPr>
          <p:cNvPr id="3" name="Content Placeholder 2"/>
          <p:cNvSpPr>
            <a:spLocks noGrp="1"/>
          </p:cNvSpPr>
          <p:nvPr>
            <p:ph idx="1"/>
          </p:nvPr>
        </p:nvSpPr>
        <p:spPr>
          <a:xfrm>
            <a:off x="355600" y="1003300"/>
            <a:ext cx="11518900" cy="5537200"/>
          </a:xfrm>
        </p:spPr>
        <p:txBody>
          <a:bodyPr/>
          <a:lstStyle/>
          <a:p>
            <a:r>
              <a:rPr lang="en-US" dirty="0">
                <a:latin typeface="Arial Black" panose="020B0A04020102020204" pitchFamily="34" charset="0"/>
              </a:rPr>
              <a:t>What is it?  A one pager is a single-page response to your reading that connects the ideas in the book to your thoughts creatively. The purpose of the one-pager is so that your audience will understand the big ideas, themes, and connections within the book. This will be part of your final assessment over Speak.</a:t>
            </a:r>
          </a:p>
          <a:p>
            <a:pPr lvl="1"/>
            <a:r>
              <a:rPr lang="en-US" dirty="0" smtClean="0">
                <a:latin typeface="Arial Black" panose="020B0A04020102020204" pitchFamily="34" charset="0"/>
              </a:rPr>
              <a:t>All </a:t>
            </a:r>
            <a:r>
              <a:rPr lang="en-US" dirty="0">
                <a:latin typeface="Arial Black" panose="020B0A04020102020204" pitchFamily="34" charset="0"/>
              </a:rPr>
              <a:t>of this must be done on an 8 ½ by 11 blank piece of computer paper.</a:t>
            </a:r>
          </a:p>
          <a:p>
            <a:pPr lvl="1"/>
            <a:r>
              <a:rPr lang="en-US" dirty="0" smtClean="0">
                <a:latin typeface="Arial Black" panose="020B0A04020102020204" pitchFamily="34" charset="0"/>
              </a:rPr>
              <a:t>This </a:t>
            </a:r>
            <a:r>
              <a:rPr lang="en-US" dirty="0">
                <a:latin typeface="Arial Black" panose="020B0A04020102020204" pitchFamily="34" charset="0"/>
              </a:rPr>
              <a:t>assignment is worth 50 points. </a:t>
            </a:r>
            <a:r>
              <a:rPr lang="en-US" dirty="0" smtClean="0">
                <a:latin typeface="Arial Black" panose="020B0A04020102020204" pitchFamily="34" charset="0"/>
              </a:rPr>
              <a:t>Let’s look at </a:t>
            </a:r>
            <a:r>
              <a:rPr lang="en-US" dirty="0">
                <a:latin typeface="Arial Black" panose="020B0A04020102020204" pitchFamily="34" charset="0"/>
              </a:rPr>
              <a:t>is a breakdown of the assignment with point </a:t>
            </a:r>
            <a:r>
              <a:rPr lang="en-US" dirty="0" smtClean="0">
                <a:latin typeface="Arial Black" panose="020B0A04020102020204" pitchFamily="34" charset="0"/>
              </a:rPr>
              <a:t>values…</a:t>
            </a:r>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417191779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904875"/>
          </a:xfrm>
        </p:spPr>
        <p:txBody>
          <a:bodyPr/>
          <a:lstStyle/>
          <a:p>
            <a:pPr algn="ctr"/>
            <a:r>
              <a:rPr lang="en-US" dirty="0" smtClean="0">
                <a:latin typeface="Arial Black" panose="020B0A04020102020204" pitchFamily="34" charset="0"/>
              </a:rPr>
              <a:t>The One Pager</a:t>
            </a:r>
            <a:endParaRPr lang="en-US" dirty="0">
              <a:latin typeface="Arial Black" panose="020B0A04020102020204" pitchFamily="34" charset="0"/>
            </a:endParaRPr>
          </a:p>
        </p:txBody>
      </p:sp>
      <p:sp>
        <p:nvSpPr>
          <p:cNvPr id="3" name="Content Placeholder 2"/>
          <p:cNvSpPr>
            <a:spLocks noGrp="1"/>
          </p:cNvSpPr>
          <p:nvPr>
            <p:ph idx="1"/>
          </p:nvPr>
        </p:nvSpPr>
        <p:spPr>
          <a:xfrm>
            <a:off x="355600" y="1003300"/>
            <a:ext cx="11518900" cy="5537200"/>
          </a:xfrm>
        </p:spPr>
        <p:txBody>
          <a:bodyPr/>
          <a:lstStyle/>
          <a:p>
            <a:pPr marL="0" indent="0" algn="ctr">
              <a:buNone/>
            </a:pPr>
            <a:r>
              <a:rPr lang="en-US" sz="4000" u="sng" dirty="0">
                <a:latin typeface="Arial Black" panose="020B0A04020102020204" pitchFamily="34" charset="0"/>
              </a:rPr>
              <a:t>Title and border (5 points</a:t>
            </a:r>
            <a:r>
              <a:rPr lang="en-US" sz="4000" u="sng" dirty="0" smtClean="0">
                <a:latin typeface="Arial Black" panose="020B0A04020102020204" pitchFamily="34" charset="0"/>
              </a:rPr>
              <a:t>)</a:t>
            </a:r>
          </a:p>
          <a:p>
            <a:pPr marL="0" indent="0" algn="ctr">
              <a:buNone/>
            </a:pPr>
            <a:endParaRPr lang="en-US" u="sng" dirty="0">
              <a:latin typeface="Arial Black" panose="020B0A04020102020204" pitchFamily="34" charset="0"/>
            </a:endParaRPr>
          </a:p>
          <a:p>
            <a:r>
              <a:rPr lang="en-US" sz="4000" dirty="0" smtClean="0">
                <a:latin typeface="Arial Black" panose="020B0A04020102020204" pitchFamily="34" charset="0"/>
              </a:rPr>
              <a:t>Write </a:t>
            </a:r>
            <a:r>
              <a:rPr lang="en-US" sz="4000" dirty="0">
                <a:latin typeface="Arial Black" panose="020B0A04020102020204" pitchFamily="34" charset="0"/>
              </a:rPr>
              <a:t>the title of the book and author’s name somewhere on the page (this can be done creatively!).</a:t>
            </a:r>
          </a:p>
          <a:p>
            <a:r>
              <a:rPr lang="en-US" sz="4000" dirty="0" smtClean="0">
                <a:latin typeface="Arial Black" panose="020B0A04020102020204" pitchFamily="34" charset="0"/>
              </a:rPr>
              <a:t>Include </a:t>
            </a:r>
            <a:r>
              <a:rPr lang="en-US" sz="4000" dirty="0">
                <a:latin typeface="Arial Black" panose="020B0A04020102020204" pitchFamily="34" charset="0"/>
              </a:rPr>
              <a:t>a border that reflects the unit of learning or theme. This can include words, pictures, symbols, or quotes from the text.</a:t>
            </a:r>
          </a:p>
          <a:p>
            <a:endParaRPr lang="en-US" dirty="0">
              <a:latin typeface="Arial Black" panose="020B0A04020102020204" pitchFamily="34" charset="0"/>
            </a:endParaRPr>
          </a:p>
        </p:txBody>
      </p:sp>
    </p:spTree>
    <p:extLst>
      <p:ext uri="{BB962C8B-B14F-4D97-AF65-F5344CB8AC3E}">
        <p14:creationId xmlns:p14="http://schemas.microsoft.com/office/powerpoint/2010/main" val="420510906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904875"/>
          </a:xfrm>
        </p:spPr>
        <p:txBody>
          <a:bodyPr/>
          <a:lstStyle/>
          <a:p>
            <a:pPr algn="ctr"/>
            <a:r>
              <a:rPr lang="en-US" dirty="0" smtClean="0">
                <a:latin typeface="Arial Black" panose="020B0A04020102020204" pitchFamily="34" charset="0"/>
              </a:rPr>
              <a:t>The One Pager</a:t>
            </a:r>
            <a:endParaRPr lang="en-US" dirty="0">
              <a:latin typeface="Arial Black" panose="020B0A04020102020204" pitchFamily="34" charset="0"/>
            </a:endParaRPr>
          </a:p>
        </p:txBody>
      </p:sp>
      <p:sp>
        <p:nvSpPr>
          <p:cNvPr id="3" name="Content Placeholder 2"/>
          <p:cNvSpPr>
            <a:spLocks noGrp="1"/>
          </p:cNvSpPr>
          <p:nvPr>
            <p:ph idx="1"/>
          </p:nvPr>
        </p:nvSpPr>
        <p:spPr>
          <a:xfrm>
            <a:off x="355600" y="1003300"/>
            <a:ext cx="11518900" cy="5537200"/>
          </a:xfrm>
        </p:spPr>
        <p:txBody>
          <a:bodyPr/>
          <a:lstStyle/>
          <a:p>
            <a:pPr marL="0" indent="0" algn="ctr">
              <a:buNone/>
            </a:pPr>
            <a:r>
              <a:rPr lang="en-US" sz="4000" u="sng" dirty="0">
                <a:latin typeface="Arial Black" panose="020B0A04020102020204" pitchFamily="34" charset="0"/>
              </a:rPr>
              <a:t>Draw images (10 points</a:t>
            </a:r>
            <a:r>
              <a:rPr lang="en-US" sz="4000" u="sng" dirty="0" smtClean="0">
                <a:latin typeface="Arial Black" panose="020B0A04020102020204" pitchFamily="34" charset="0"/>
              </a:rPr>
              <a:t>)</a:t>
            </a:r>
          </a:p>
          <a:p>
            <a:pPr marL="0" indent="0" algn="ctr">
              <a:buNone/>
            </a:pPr>
            <a:endParaRPr lang="en-US" sz="4000" u="sng" dirty="0">
              <a:latin typeface="Arial Black" panose="020B0A04020102020204" pitchFamily="34" charset="0"/>
            </a:endParaRPr>
          </a:p>
          <a:p>
            <a:r>
              <a:rPr lang="en-US" sz="4000" dirty="0" smtClean="0">
                <a:latin typeface="Arial Black" panose="020B0A04020102020204" pitchFamily="34" charset="0"/>
              </a:rPr>
              <a:t>Draw </a:t>
            </a:r>
            <a:r>
              <a:rPr lang="en-US" sz="4000" dirty="0">
                <a:latin typeface="Arial Black" panose="020B0A04020102020204" pitchFamily="34" charset="0"/>
              </a:rPr>
              <a:t>TWO images that represent themes, characters, conflict, or the setting of the </a:t>
            </a:r>
            <a:r>
              <a:rPr lang="en-US" sz="4000" dirty="0" smtClean="0">
                <a:latin typeface="Arial Black" panose="020B0A04020102020204" pitchFamily="34" charset="0"/>
              </a:rPr>
              <a:t>book.</a:t>
            </a:r>
          </a:p>
          <a:p>
            <a:endParaRPr lang="en-US" sz="4000" dirty="0" smtClean="0">
              <a:latin typeface="Arial Black" panose="020B0A04020102020204" pitchFamily="34" charset="0"/>
            </a:endParaRPr>
          </a:p>
          <a:p>
            <a:r>
              <a:rPr lang="en-US" sz="4000" dirty="0" smtClean="0">
                <a:latin typeface="Arial Black" panose="020B0A04020102020204" pitchFamily="34" charset="0"/>
              </a:rPr>
              <a:t>These </a:t>
            </a:r>
            <a:r>
              <a:rPr lang="en-US" sz="4000" dirty="0">
                <a:latin typeface="Arial Black" panose="020B0A04020102020204" pitchFamily="34" charset="0"/>
              </a:rPr>
              <a:t>should be strongly connected to the book and should stand out.</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126427040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904875"/>
          </a:xfrm>
        </p:spPr>
        <p:txBody>
          <a:bodyPr/>
          <a:lstStyle/>
          <a:p>
            <a:pPr algn="ctr"/>
            <a:r>
              <a:rPr lang="en-US" dirty="0" smtClean="0">
                <a:latin typeface="Arial Black" panose="020B0A04020102020204" pitchFamily="34" charset="0"/>
              </a:rPr>
              <a:t>The One Pager</a:t>
            </a:r>
            <a:endParaRPr lang="en-US" dirty="0">
              <a:latin typeface="Arial Black" panose="020B0A04020102020204" pitchFamily="34" charset="0"/>
            </a:endParaRPr>
          </a:p>
        </p:txBody>
      </p:sp>
      <p:sp>
        <p:nvSpPr>
          <p:cNvPr id="3" name="Content Placeholder 2"/>
          <p:cNvSpPr>
            <a:spLocks noGrp="1"/>
          </p:cNvSpPr>
          <p:nvPr>
            <p:ph idx="1"/>
          </p:nvPr>
        </p:nvSpPr>
        <p:spPr>
          <a:xfrm>
            <a:off x="355600" y="1003300"/>
            <a:ext cx="11518900" cy="5537200"/>
          </a:xfrm>
        </p:spPr>
        <p:txBody>
          <a:bodyPr>
            <a:normAutofit fontScale="92500"/>
          </a:bodyPr>
          <a:lstStyle/>
          <a:p>
            <a:pPr marL="0" indent="0" algn="ctr">
              <a:buNone/>
            </a:pPr>
            <a:r>
              <a:rPr lang="en-US" sz="4000" u="sng" dirty="0">
                <a:latin typeface="Arial Black" panose="020B0A04020102020204" pitchFamily="34" charset="0"/>
              </a:rPr>
              <a:t>Interesting quotes (10 points</a:t>
            </a:r>
            <a:r>
              <a:rPr lang="en-US" sz="4000" u="sng" dirty="0" smtClean="0">
                <a:latin typeface="Arial Black" panose="020B0A04020102020204" pitchFamily="34" charset="0"/>
              </a:rPr>
              <a:t>)</a:t>
            </a:r>
          </a:p>
          <a:p>
            <a:pPr marL="0" indent="0" algn="ctr">
              <a:buNone/>
            </a:pPr>
            <a:endParaRPr lang="en-US" sz="4000" u="sng" dirty="0">
              <a:latin typeface="Arial Black" panose="020B0A04020102020204" pitchFamily="34" charset="0"/>
            </a:endParaRPr>
          </a:p>
          <a:p>
            <a:r>
              <a:rPr lang="en-US" sz="4000" dirty="0" smtClean="0">
                <a:latin typeface="Arial Black" panose="020B0A04020102020204" pitchFamily="34" charset="0"/>
              </a:rPr>
              <a:t>Find </a:t>
            </a:r>
            <a:r>
              <a:rPr lang="en-US" sz="4000" dirty="0">
                <a:latin typeface="Arial Black" panose="020B0A04020102020204" pitchFamily="34" charset="0"/>
              </a:rPr>
              <a:t>two interesting quotes that deal with the SYMBOLS in the book</a:t>
            </a:r>
            <a:r>
              <a:rPr lang="en-US" sz="4000" dirty="0" smtClean="0">
                <a:latin typeface="Arial Black" panose="020B0A04020102020204" pitchFamily="34" charset="0"/>
              </a:rPr>
              <a:t>.</a:t>
            </a:r>
          </a:p>
          <a:p>
            <a:endParaRPr lang="en-US" sz="4000" dirty="0">
              <a:latin typeface="Arial Black" panose="020B0A04020102020204" pitchFamily="34" charset="0"/>
            </a:endParaRPr>
          </a:p>
          <a:p>
            <a:r>
              <a:rPr lang="en-US" sz="4000" dirty="0" smtClean="0">
                <a:latin typeface="Arial Black" panose="020B0A04020102020204" pitchFamily="34" charset="0"/>
              </a:rPr>
              <a:t>Include </a:t>
            </a:r>
            <a:r>
              <a:rPr lang="en-US" sz="4000" dirty="0">
                <a:latin typeface="Arial Black" panose="020B0A04020102020204" pitchFamily="34" charset="0"/>
              </a:rPr>
              <a:t>quotation marks and a citation</a:t>
            </a:r>
            <a:r>
              <a:rPr lang="en-US" sz="4000" dirty="0" smtClean="0">
                <a:latin typeface="Arial Black" panose="020B0A04020102020204" pitchFamily="34" charset="0"/>
              </a:rPr>
              <a:t>.</a:t>
            </a:r>
          </a:p>
          <a:p>
            <a:endParaRPr lang="en-US" sz="4000" dirty="0">
              <a:latin typeface="Arial Black" panose="020B0A04020102020204" pitchFamily="34" charset="0"/>
            </a:endParaRPr>
          </a:p>
          <a:p>
            <a:r>
              <a:rPr lang="en-US" sz="4000" dirty="0" smtClean="0">
                <a:latin typeface="Arial Black" panose="020B0A04020102020204" pitchFamily="34" charset="0"/>
              </a:rPr>
              <a:t>If </a:t>
            </a:r>
            <a:r>
              <a:rPr lang="en-US" sz="4000" dirty="0">
                <a:latin typeface="Arial Black" panose="020B0A04020102020204" pitchFamily="34" charset="0"/>
              </a:rPr>
              <a:t>your passage/quote is a part of dialogue, include the character’s name who said it.</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214742057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904875"/>
          </a:xfrm>
        </p:spPr>
        <p:txBody>
          <a:bodyPr/>
          <a:lstStyle/>
          <a:p>
            <a:pPr algn="ctr"/>
            <a:r>
              <a:rPr lang="en-US" dirty="0" smtClean="0">
                <a:latin typeface="Arial Black" panose="020B0A04020102020204" pitchFamily="34" charset="0"/>
              </a:rPr>
              <a:t>The One Pager</a:t>
            </a:r>
            <a:endParaRPr lang="en-US" dirty="0">
              <a:latin typeface="Arial Black" panose="020B0A04020102020204" pitchFamily="34" charset="0"/>
            </a:endParaRPr>
          </a:p>
        </p:txBody>
      </p:sp>
      <p:sp>
        <p:nvSpPr>
          <p:cNvPr id="3" name="Content Placeholder 2"/>
          <p:cNvSpPr>
            <a:spLocks noGrp="1"/>
          </p:cNvSpPr>
          <p:nvPr>
            <p:ph idx="1"/>
          </p:nvPr>
        </p:nvSpPr>
        <p:spPr>
          <a:xfrm>
            <a:off x="355600" y="1003300"/>
            <a:ext cx="11518900" cy="5537200"/>
          </a:xfrm>
        </p:spPr>
        <p:txBody>
          <a:bodyPr>
            <a:normAutofit/>
          </a:bodyPr>
          <a:lstStyle/>
          <a:p>
            <a:pPr marL="0" indent="0" algn="ctr">
              <a:buNone/>
            </a:pPr>
            <a:r>
              <a:rPr lang="en-US" sz="4000" u="sng" dirty="0">
                <a:latin typeface="Arial Black" panose="020B0A04020102020204" pitchFamily="34" charset="0"/>
              </a:rPr>
              <a:t>Figurative Language (10 points</a:t>
            </a:r>
            <a:r>
              <a:rPr lang="en-US" sz="4000" u="sng" dirty="0" smtClean="0">
                <a:latin typeface="Arial Black" panose="020B0A04020102020204" pitchFamily="34" charset="0"/>
              </a:rPr>
              <a:t>)</a:t>
            </a:r>
          </a:p>
          <a:p>
            <a:pPr marL="0" indent="0" algn="ctr">
              <a:buNone/>
            </a:pPr>
            <a:endParaRPr lang="en-US" sz="4000" u="sng" dirty="0">
              <a:latin typeface="Arial Black" panose="020B0A04020102020204" pitchFamily="34" charset="0"/>
            </a:endParaRPr>
          </a:p>
          <a:p>
            <a:r>
              <a:rPr lang="en-US" sz="4000" dirty="0" smtClean="0">
                <a:solidFill>
                  <a:srgbClr val="FF0000"/>
                </a:solidFill>
                <a:latin typeface="Arial Black" panose="020B0A04020102020204" pitchFamily="34" charset="0"/>
              </a:rPr>
              <a:t>CREATE</a:t>
            </a:r>
            <a:r>
              <a:rPr lang="en-US" sz="4000" dirty="0" smtClean="0">
                <a:latin typeface="Arial Black" panose="020B0A04020102020204" pitchFamily="34" charset="0"/>
              </a:rPr>
              <a:t> </a:t>
            </a:r>
            <a:r>
              <a:rPr lang="en-US" sz="4000" dirty="0">
                <a:latin typeface="Arial Black" panose="020B0A04020102020204" pitchFamily="34" charset="0"/>
              </a:rPr>
              <a:t>TWO examples of figurative language (simile, metaphor</a:t>
            </a:r>
            <a:r>
              <a:rPr lang="en-US" sz="4000" dirty="0" smtClean="0">
                <a:latin typeface="Arial Black" panose="020B0A04020102020204" pitchFamily="34" charset="0"/>
              </a:rPr>
              <a:t>, personification</a:t>
            </a:r>
            <a:r>
              <a:rPr lang="en-US" sz="4000" dirty="0">
                <a:latin typeface="Arial Black" panose="020B0A04020102020204" pitchFamily="34" charset="0"/>
              </a:rPr>
              <a:t>, etc</a:t>
            </a:r>
            <a:r>
              <a:rPr lang="en-US" sz="4000" dirty="0" smtClean="0">
                <a:latin typeface="Arial Black" panose="020B0A04020102020204" pitchFamily="34" charset="0"/>
              </a:rPr>
              <a:t>.) </a:t>
            </a:r>
            <a:r>
              <a:rPr lang="en-US" sz="4000" dirty="0">
                <a:latin typeface="Arial Black" panose="020B0A04020102020204" pitchFamily="34" charset="0"/>
              </a:rPr>
              <a:t>emphasizing some part of the novel (characters, conflicts, themes, settings, etc</a:t>
            </a:r>
            <a:r>
              <a:rPr lang="en-US" sz="4000" dirty="0" smtClean="0">
                <a:latin typeface="Arial Black" panose="020B0A04020102020204" pitchFamily="34" charset="0"/>
              </a:rPr>
              <a:t>.).</a:t>
            </a:r>
          </a:p>
          <a:p>
            <a:pPr marL="0" indent="0">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103878449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904875"/>
          </a:xfrm>
        </p:spPr>
        <p:txBody>
          <a:bodyPr/>
          <a:lstStyle/>
          <a:p>
            <a:pPr algn="ctr"/>
            <a:r>
              <a:rPr lang="en-US" dirty="0" smtClean="0">
                <a:latin typeface="Arial Black" panose="020B0A04020102020204" pitchFamily="34" charset="0"/>
              </a:rPr>
              <a:t>The One Pager</a:t>
            </a:r>
            <a:endParaRPr lang="en-US" dirty="0">
              <a:latin typeface="Arial Black" panose="020B0A04020102020204" pitchFamily="34" charset="0"/>
            </a:endParaRPr>
          </a:p>
        </p:txBody>
      </p:sp>
      <p:sp>
        <p:nvSpPr>
          <p:cNvPr id="3" name="Content Placeholder 2"/>
          <p:cNvSpPr>
            <a:spLocks noGrp="1"/>
          </p:cNvSpPr>
          <p:nvPr>
            <p:ph idx="1"/>
          </p:nvPr>
        </p:nvSpPr>
        <p:spPr>
          <a:xfrm>
            <a:off x="355600" y="1003300"/>
            <a:ext cx="11518900" cy="5537200"/>
          </a:xfrm>
        </p:spPr>
        <p:txBody>
          <a:bodyPr>
            <a:normAutofit fontScale="85000" lnSpcReduction="20000"/>
          </a:bodyPr>
          <a:lstStyle/>
          <a:p>
            <a:pPr marL="0" indent="0" algn="ctr">
              <a:buNone/>
            </a:pPr>
            <a:r>
              <a:rPr lang="en-US" sz="4000" u="sng" dirty="0">
                <a:latin typeface="Arial Black" panose="020B0A04020102020204" pitchFamily="34" charset="0"/>
              </a:rPr>
              <a:t>Connections (5 points</a:t>
            </a:r>
            <a:r>
              <a:rPr lang="en-US" sz="4000" u="sng" dirty="0" smtClean="0">
                <a:latin typeface="Arial Black" panose="020B0A04020102020204" pitchFamily="34" charset="0"/>
              </a:rPr>
              <a:t>)</a:t>
            </a:r>
          </a:p>
          <a:p>
            <a:pPr marL="0" indent="0" algn="ctr">
              <a:buNone/>
            </a:pPr>
            <a:endParaRPr lang="en-US" sz="4000" u="sng" dirty="0">
              <a:latin typeface="Arial Black" panose="020B0A04020102020204" pitchFamily="34" charset="0"/>
            </a:endParaRPr>
          </a:p>
          <a:p>
            <a:r>
              <a:rPr lang="en-US" sz="4000" dirty="0" smtClean="0">
                <a:latin typeface="Arial Black" panose="020B0A04020102020204" pitchFamily="34" charset="0"/>
              </a:rPr>
              <a:t>What </a:t>
            </a:r>
            <a:r>
              <a:rPr lang="en-US" sz="4000" dirty="0">
                <a:latin typeface="Arial Black" panose="020B0A04020102020204" pitchFamily="34" charset="0"/>
              </a:rPr>
              <a:t>connections can you make between what you read today and the world outside of the story? There may be a connection to happenings at school, the community or the world, to similar events at other times or places, to other people or problems that you are reminded of, or to other stories/books that you have read</a:t>
            </a:r>
            <a:r>
              <a:rPr lang="en-US" sz="4000" dirty="0" smtClean="0">
                <a:latin typeface="Arial Black" panose="020B0A04020102020204" pitchFamily="34" charset="0"/>
              </a:rPr>
              <a:t>.</a:t>
            </a:r>
          </a:p>
          <a:p>
            <a:endParaRPr lang="en-US" sz="4000" dirty="0">
              <a:latin typeface="Arial Black" panose="020B0A04020102020204" pitchFamily="34" charset="0"/>
            </a:endParaRPr>
          </a:p>
          <a:p>
            <a:r>
              <a:rPr lang="en-US" sz="4000" dirty="0" smtClean="0">
                <a:latin typeface="Arial Black" panose="020B0A04020102020204" pitchFamily="34" charset="0"/>
              </a:rPr>
              <a:t>Write </a:t>
            </a:r>
            <a:r>
              <a:rPr lang="en-US" sz="4000" dirty="0">
                <a:latin typeface="Arial Black" panose="020B0A04020102020204" pitchFamily="34" charset="0"/>
              </a:rPr>
              <a:t>three insightful, descriptive connections between you and the reading.</a:t>
            </a:r>
          </a:p>
          <a:p>
            <a:pPr marL="742950" indent="-742950">
              <a:buFont typeface="+mj-lt"/>
              <a:buAutoNum type="arabicPeriod"/>
            </a:pPr>
            <a:endParaRPr lang="en-US" sz="4000" dirty="0">
              <a:latin typeface="Arial Black" panose="020B0A04020102020204" pitchFamily="34" charset="0"/>
            </a:endParaRPr>
          </a:p>
        </p:txBody>
      </p:sp>
    </p:spTree>
    <p:extLst>
      <p:ext uri="{BB962C8B-B14F-4D97-AF65-F5344CB8AC3E}">
        <p14:creationId xmlns:p14="http://schemas.microsoft.com/office/powerpoint/2010/main" val="77223438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904875"/>
          </a:xfrm>
        </p:spPr>
        <p:txBody>
          <a:bodyPr/>
          <a:lstStyle/>
          <a:p>
            <a:pPr algn="ctr"/>
            <a:r>
              <a:rPr lang="en-US" dirty="0" smtClean="0">
                <a:latin typeface="Arial Black" panose="020B0A04020102020204" pitchFamily="34" charset="0"/>
              </a:rPr>
              <a:t>The One Pager</a:t>
            </a:r>
            <a:endParaRPr lang="en-US" dirty="0">
              <a:latin typeface="Arial Black" panose="020B0A04020102020204" pitchFamily="34" charset="0"/>
            </a:endParaRPr>
          </a:p>
        </p:txBody>
      </p:sp>
      <p:sp>
        <p:nvSpPr>
          <p:cNvPr id="3" name="Content Placeholder 2"/>
          <p:cNvSpPr>
            <a:spLocks noGrp="1"/>
          </p:cNvSpPr>
          <p:nvPr>
            <p:ph idx="1"/>
          </p:nvPr>
        </p:nvSpPr>
        <p:spPr>
          <a:xfrm>
            <a:off x="355600" y="1003300"/>
            <a:ext cx="11518900" cy="5537200"/>
          </a:xfrm>
        </p:spPr>
        <p:txBody>
          <a:bodyPr>
            <a:normAutofit fontScale="62500" lnSpcReduction="20000"/>
          </a:bodyPr>
          <a:lstStyle/>
          <a:p>
            <a:pPr marL="0" indent="0" algn="ctr">
              <a:buNone/>
            </a:pPr>
            <a:r>
              <a:rPr lang="en-US" sz="4000" u="sng" dirty="0">
                <a:latin typeface="Arial Black" panose="020B0A04020102020204" pitchFamily="34" charset="0"/>
              </a:rPr>
              <a:t>Grammar, spelling, and mechanics (5 points</a:t>
            </a:r>
            <a:r>
              <a:rPr lang="en-US" sz="4000" u="sng" dirty="0" smtClean="0">
                <a:latin typeface="Arial Black" panose="020B0A04020102020204" pitchFamily="34" charset="0"/>
              </a:rPr>
              <a:t>)</a:t>
            </a:r>
          </a:p>
          <a:p>
            <a:pPr marL="0" indent="0" algn="ctr">
              <a:buNone/>
            </a:pPr>
            <a:endParaRPr lang="en-US" sz="4000" u="sng" dirty="0">
              <a:latin typeface="Arial Black" panose="020B0A04020102020204" pitchFamily="34" charset="0"/>
            </a:endParaRPr>
          </a:p>
          <a:p>
            <a:r>
              <a:rPr lang="en-US" sz="4000" dirty="0" smtClean="0">
                <a:latin typeface="Arial Black" panose="020B0A04020102020204" pitchFamily="34" charset="0"/>
              </a:rPr>
              <a:t>There </a:t>
            </a:r>
            <a:r>
              <a:rPr lang="en-US" sz="4000" dirty="0">
                <a:latin typeface="Arial Black" panose="020B0A04020102020204" pitchFamily="34" charset="0"/>
              </a:rPr>
              <a:t>are little to no problems with grammar, spelling, mechanics</a:t>
            </a:r>
            <a:r>
              <a:rPr lang="en-US" sz="4000" dirty="0" smtClean="0">
                <a:latin typeface="Arial Black" panose="020B0A04020102020204" pitchFamily="34" charset="0"/>
              </a:rPr>
              <a:t>.</a:t>
            </a:r>
          </a:p>
          <a:p>
            <a:pPr marL="0" indent="0">
              <a:buNone/>
            </a:pPr>
            <a:endParaRPr lang="en-US" sz="4000" dirty="0">
              <a:latin typeface="Arial Black" panose="020B0A04020102020204" pitchFamily="34" charset="0"/>
            </a:endParaRPr>
          </a:p>
          <a:p>
            <a:pPr marL="0" indent="0" algn="ctr">
              <a:buNone/>
            </a:pPr>
            <a:r>
              <a:rPr lang="en-US" sz="4000" u="sng" dirty="0">
                <a:latin typeface="Arial Black" panose="020B0A04020102020204" pitchFamily="34" charset="0"/>
              </a:rPr>
              <a:t>Be colorful and neat. (5 points</a:t>
            </a:r>
            <a:r>
              <a:rPr lang="en-US" sz="4000" u="sng" dirty="0" smtClean="0">
                <a:latin typeface="Arial Black" panose="020B0A04020102020204" pitchFamily="34" charset="0"/>
              </a:rPr>
              <a:t>)</a:t>
            </a:r>
          </a:p>
          <a:p>
            <a:pPr marL="0" indent="0" algn="ctr">
              <a:buNone/>
            </a:pPr>
            <a:endParaRPr lang="en-US" sz="4000" u="sng" dirty="0">
              <a:latin typeface="Arial Black" panose="020B0A04020102020204" pitchFamily="34" charset="0"/>
            </a:endParaRPr>
          </a:p>
          <a:p>
            <a:r>
              <a:rPr lang="en-US" sz="4000" dirty="0" smtClean="0">
                <a:latin typeface="Arial Black" panose="020B0A04020102020204" pitchFamily="34" charset="0"/>
              </a:rPr>
              <a:t>Your </a:t>
            </a:r>
            <a:r>
              <a:rPr lang="en-US" sz="4000" dirty="0">
                <a:latin typeface="Arial Black" panose="020B0A04020102020204" pitchFamily="34" charset="0"/>
              </a:rPr>
              <a:t>entire page should be filled with these elements.</a:t>
            </a:r>
          </a:p>
          <a:p>
            <a:r>
              <a:rPr lang="en-US" sz="4000" dirty="0" smtClean="0">
                <a:latin typeface="Arial Black" panose="020B0A04020102020204" pitchFamily="34" charset="0"/>
              </a:rPr>
              <a:t>If </a:t>
            </a:r>
            <a:r>
              <a:rPr lang="en-US" sz="4000" dirty="0">
                <a:latin typeface="Arial Black" panose="020B0A04020102020204" pitchFamily="34" charset="0"/>
              </a:rPr>
              <a:t>you find you have extra room, repeat any of the above steps/ elements.</a:t>
            </a:r>
          </a:p>
          <a:p>
            <a:r>
              <a:rPr lang="en-US" sz="4000" dirty="0" smtClean="0">
                <a:latin typeface="Arial Black" panose="020B0A04020102020204" pitchFamily="34" charset="0"/>
              </a:rPr>
              <a:t>No </a:t>
            </a:r>
            <a:r>
              <a:rPr lang="en-US" sz="4000" dirty="0">
                <a:latin typeface="Arial Black" panose="020B0A04020102020204" pitchFamily="34" charset="0"/>
              </a:rPr>
              <a:t>space should be blank. THERE SHOULD BE NO WHITE SPACE</a:t>
            </a:r>
          </a:p>
          <a:p>
            <a:r>
              <a:rPr lang="en-US" sz="4000" dirty="0" smtClean="0">
                <a:latin typeface="Arial Black" panose="020B0A04020102020204" pitchFamily="34" charset="0"/>
              </a:rPr>
              <a:t>Nothing </a:t>
            </a:r>
            <a:r>
              <a:rPr lang="en-US" sz="4000" dirty="0">
                <a:latin typeface="Arial Black" panose="020B0A04020102020204" pitchFamily="34" charset="0"/>
              </a:rPr>
              <a:t>should be left in pencil.</a:t>
            </a:r>
          </a:p>
          <a:p>
            <a:r>
              <a:rPr lang="en-US" sz="4000" dirty="0" smtClean="0">
                <a:latin typeface="Arial Black" panose="020B0A04020102020204" pitchFamily="34" charset="0"/>
              </a:rPr>
              <a:t>Your </a:t>
            </a:r>
            <a:r>
              <a:rPr lang="en-US" sz="4000" dirty="0">
                <a:latin typeface="Arial Black" panose="020B0A04020102020204" pitchFamily="34" charset="0"/>
              </a:rPr>
              <a:t>name AND class period should be on the BACK of the one-pager.</a:t>
            </a:r>
          </a:p>
          <a:p>
            <a:pPr marL="0" indent="0">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185971645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904875"/>
          </a:xfrm>
        </p:spPr>
        <p:txBody>
          <a:bodyPr/>
          <a:lstStyle/>
          <a:p>
            <a:pPr algn="ctr"/>
            <a:r>
              <a:rPr lang="en-US" dirty="0" smtClean="0">
                <a:latin typeface="Arial Black" panose="020B0A04020102020204" pitchFamily="34" charset="0"/>
              </a:rPr>
              <a:t>The One Pager</a:t>
            </a:r>
            <a:endParaRPr lang="en-US" dirty="0">
              <a:latin typeface="Arial Black" panose="020B0A04020102020204" pitchFamily="34" charset="0"/>
            </a:endParaRPr>
          </a:p>
        </p:txBody>
      </p:sp>
      <p:sp>
        <p:nvSpPr>
          <p:cNvPr id="3" name="Content Placeholder 2"/>
          <p:cNvSpPr>
            <a:spLocks noGrp="1"/>
          </p:cNvSpPr>
          <p:nvPr>
            <p:ph idx="1"/>
          </p:nvPr>
        </p:nvSpPr>
        <p:spPr>
          <a:xfrm>
            <a:off x="355600" y="1003300"/>
            <a:ext cx="11518900" cy="5537200"/>
          </a:xfrm>
        </p:spPr>
        <p:txBody>
          <a:bodyPr>
            <a:normAutofit fontScale="62500" lnSpcReduction="20000"/>
          </a:bodyPr>
          <a:lstStyle/>
          <a:p>
            <a:pPr marL="0" indent="0" algn="ctr">
              <a:buNone/>
            </a:pPr>
            <a:r>
              <a:rPr lang="en-US" sz="4000" u="sng" dirty="0">
                <a:latin typeface="Arial Black" panose="020B0A04020102020204" pitchFamily="34" charset="0"/>
              </a:rPr>
              <a:t>Extra credit (up to 10 points): </a:t>
            </a:r>
            <a:endParaRPr lang="en-US" sz="4000" u="sng" dirty="0" smtClean="0">
              <a:latin typeface="Arial Black" panose="020B0A04020102020204" pitchFamily="34" charset="0"/>
            </a:endParaRPr>
          </a:p>
          <a:p>
            <a:pPr marL="0" indent="0" algn="ctr">
              <a:buNone/>
            </a:pPr>
            <a:endParaRPr lang="en-US" sz="4000" u="sng" dirty="0" smtClean="0">
              <a:latin typeface="Arial Black" panose="020B0A04020102020204" pitchFamily="34" charset="0"/>
            </a:endParaRPr>
          </a:p>
          <a:p>
            <a:pPr marL="0" indent="0">
              <a:buNone/>
            </a:pPr>
            <a:r>
              <a:rPr lang="en-US" sz="4000" dirty="0" smtClean="0">
                <a:latin typeface="Arial Black" panose="020B0A04020102020204" pitchFamily="34" charset="0"/>
              </a:rPr>
              <a:t>Pick </a:t>
            </a:r>
            <a:r>
              <a:rPr lang="en-US" sz="4000" dirty="0">
                <a:latin typeface="Arial Black" panose="020B0A04020102020204" pitchFamily="34" charset="0"/>
              </a:rPr>
              <a:t>an additional item (2 points ea.) from the list for up to ten points of extra credit. Include this on the back of your one-pager. You may choose from the following:</a:t>
            </a:r>
          </a:p>
          <a:p>
            <a:pPr marL="742950" indent="-742950">
              <a:buFont typeface="+mj-lt"/>
              <a:buAutoNum type="arabicPeriod"/>
            </a:pPr>
            <a:r>
              <a:rPr lang="en-US" sz="4000" dirty="0" smtClean="0">
                <a:latin typeface="Arial Black" panose="020B0A04020102020204" pitchFamily="34" charset="0"/>
              </a:rPr>
              <a:t>Poem</a:t>
            </a:r>
            <a:endParaRPr lang="en-US" sz="4000" dirty="0">
              <a:latin typeface="Arial Black" panose="020B0A04020102020204" pitchFamily="34" charset="0"/>
            </a:endParaRPr>
          </a:p>
          <a:p>
            <a:pPr marL="1200150" lvl="1" indent="-742950">
              <a:buFont typeface="+mj-lt"/>
              <a:buAutoNum type="alphaLcParenR"/>
            </a:pPr>
            <a:r>
              <a:rPr lang="en-US" sz="3600" dirty="0" smtClean="0">
                <a:latin typeface="Arial Black" panose="020B0A04020102020204" pitchFamily="34" charset="0"/>
              </a:rPr>
              <a:t>Write </a:t>
            </a:r>
            <a:r>
              <a:rPr lang="en-US" sz="3600" dirty="0">
                <a:latin typeface="Arial Black" panose="020B0A04020102020204" pitchFamily="34" charset="0"/>
              </a:rPr>
              <a:t>a poem about a part of the novel (such as a character, conflict, theme, etc.). If you struggle with writing poetry, consider an acrostic poem – each letter represents a word.</a:t>
            </a:r>
          </a:p>
          <a:p>
            <a:pPr marL="742950" indent="-742950">
              <a:buFont typeface="+mj-lt"/>
              <a:buAutoNum type="arabicPeriod"/>
            </a:pPr>
            <a:r>
              <a:rPr lang="en-US" sz="4000" dirty="0" smtClean="0">
                <a:latin typeface="Arial Black" panose="020B0A04020102020204" pitchFamily="34" charset="0"/>
              </a:rPr>
              <a:t>Figurative </a:t>
            </a:r>
            <a:r>
              <a:rPr lang="en-US" sz="4000" dirty="0">
                <a:latin typeface="Arial Black" panose="020B0A04020102020204" pitchFamily="34" charset="0"/>
              </a:rPr>
              <a:t>language</a:t>
            </a:r>
          </a:p>
          <a:p>
            <a:pPr marL="1200150" lvl="1" indent="-742950">
              <a:buFont typeface="+mj-lt"/>
              <a:buAutoNum type="alphaLcParenR"/>
            </a:pPr>
            <a:r>
              <a:rPr lang="en-US" sz="3600" dirty="0" smtClean="0">
                <a:latin typeface="Arial Black" panose="020B0A04020102020204" pitchFamily="34" charset="0"/>
              </a:rPr>
              <a:t>Create </a:t>
            </a:r>
            <a:r>
              <a:rPr lang="en-US" sz="3600" dirty="0">
                <a:latin typeface="Arial Black" panose="020B0A04020102020204" pitchFamily="34" charset="0"/>
              </a:rPr>
              <a:t>TWO ADDITIONAL examples of figurative language (simile, metaphor, hyperbole, alliteration, etc.) emphasizing some part of the novel (characters, conflicts, themes, settings, etc.)</a:t>
            </a:r>
          </a:p>
          <a:p>
            <a:pPr marL="742950" indent="-742950">
              <a:buFont typeface="+mj-lt"/>
              <a:buAutoNum type="arabicPeriod"/>
            </a:pPr>
            <a:r>
              <a:rPr lang="en-US" sz="4000" dirty="0" smtClean="0">
                <a:latin typeface="Arial Black" panose="020B0A04020102020204" pitchFamily="34" charset="0"/>
              </a:rPr>
              <a:t>Song</a:t>
            </a:r>
          </a:p>
          <a:p>
            <a:pPr marL="1200150" lvl="1" indent="-742950">
              <a:buFont typeface="+mj-lt"/>
              <a:buAutoNum type="alphaLcParenR"/>
            </a:pPr>
            <a:r>
              <a:rPr lang="en-US" sz="3600" dirty="0" smtClean="0">
                <a:latin typeface="Arial Black" panose="020B0A04020102020204" pitchFamily="34" charset="0"/>
              </a:rPr>
              <a:t>Find </a:t>
            </a:r>
            <a:r>
              <a:rPr lang="en-US" sz="3600" dirty="0">
                <a:latin typeface="Arial Black" panose="020B0A04020102020204" pitchFamily="34" charset="0"/>
              </a:rPr>
              <a:t>two songs that represents a theme of the novel. Include the song title, singer/ band, and an explanation (at least 3 sentences) of how the lyrics connect to the book.</a:t>
            </a:r>
          </a:p>
          <a:p>
            <a:pPr marL="0" indent="0">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82524466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152400" y="1054100"/>
            <a:ext cx="11925300" cy="5600700"/>
          </a:xfrm>
        </p:spPr>
        <p:txBody>
          <a:bodyPr>
            <a:normAutofit fontScale="62500" lnSpcReduction="20000"/>
          </a:bodyPr>
          <a:lstStyle/>
          <a:p>
            <a:pPr marL="0" indent="0" algn="ctr">
              <a:buNone/>
            </a:pPr>
            <a:r>
              <a:rPr lang="en-US" sz="4000" dirty="0" smtClean="0">
                <a:latin typeface="Arial Black" panose="020B0A04020102020204" pitchFamily="34" charset="0"/>
              </a:rPr>
              <a:t>Begin working on your</a:t>
            </a:r>
          </a:p>
          <a:p>
            <a:pPr marL="0" indent="0" algn="ctr">
              <a:buNone/>
            </a:pPr>
            <a:r>
              <a:rPr lang="en-US" sz="4000" dirty="0" smtClean="0">
                <a:latin typeface="Arial Black" panose="020B0A04020102020204" pitchFamily="34" charset="0"/>
              </a:rPr>
              <a:t>ONE PAGER.</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Your ONE PAGER </a:t>
            </a:r>
          </a:p>
          <a:p>
            <a:pPr marL="0" indent="0" algn="ctr">
              <a:buNone/>
            </a:pPr>
            <a:r>
              <a:rPr lang="en-US" sz="4000" dirty="0" smtClean="0">
                <a:latin typeface="Arial Black" panose="020B0A04020102020204" pitchFamily="34" charset="0"/>
              </a:rPr>
              <a:t>AND </a:t>
            </a:r>
          </a:p>
          <a:p>
            <a:pPr marL="0" indent="0" algn="ctr">
              <a:buNone/>
            </a:pPr>
            <a:r>
              <a:rPr lang="en-US" sz="4000" dirty="0" smtClean="0">
                <a:latin typeface="Arial Black" panose="020B0A04020102020204" pitchFamily="34" charset="0"/>
              </a:rPr>
              <a:t>Your FINAL DRAFT of your </a:t>
            </a:r>
          </a:p>
          <a:p>
            <a:pPr marL="0" indent="0" algn="ctr">
              <a:buNone/>
            </a:pPr>
            <a:r>
              <a:rPr lang="en-US" sz="4000" dirty="0" smtClean="0">
                <a:latin typeface="Arial Black" panose="020B0A04020102020204" pitchFamily="34" charset="0"/>
              </a:rPr>
              <a:t>PARAGRAPH ANALYSIS</a:t>
            </a:r>
          </a:p>
          <a:p>
            <a:pPr marL="0" indent="0" algn="ctr">
              <a:buNone/>
            </a:pPr>
            <a:r>
              <a:rPr lang="en-US" sz="4000" dirty="0" smtClean="0">
                <a:latin typeface="Arial Black" panose="020B0A04020102020204" pitchFamily="34" charset="0"/>
              </a:rPr>
              <a:t>ARE DUE TUESDAY!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Paragraphs: DUE SUBMITTED TO GOOGLE CLASSROOM AND TURNITIN.COM BY 7:00 a.m.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One Pagers: DUE IN THE FIRST TWO MINUTES OF CLASS TUESDAY!~</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229541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are some issues that teens/high school students typically face?</a:t>
            </a:r>
          </a:p>
          <a:p>
            <a:pPr marL="0" indent="0" algn="ctr">
              <a:buNone/>
            </a:pPr>
            <a:r>
              <a:rPr lang="en-US" sz="4000" dirty="0" smtClean="0">
                <a:latin typeface="Arial Black" panose="020B0A04020102020204" pitchFamily="34" charset="0"/>
              </a:rPr>
              <a:t>Why do you think some teens have a more difficult time with those issues than others?</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8/20/19</a:t>
            </a:r>
            <a:endParaRPr lang="en-US" b="1" dirty="0">
              <a:latin typeface="Arial Black" panose="020B0A04020102020204" pitchFamily="34" charset="0"/>
            </a:endParaRPr>
          </a:p>
        </p:txBody>
      </p:sp>
    </p:spTree>
    <p:extLst>
      <p:ext uri="{BB962C8B-B14F-4D97-AF65-F5344CB8AC3E}">
        <p14:creationId xmlns:p14="http://schemas.microsoft.com/office/powerpoint/2010/main" val="36913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17575"/>
          </a:xfrm>
        </p:spPr>
        <p:txBody>
          <a:bodyPr/>
          <a:lstStyle/>
          <a:p>
            <a:pPr algn="ctr"/>
            <a:r>
              <a:rPr lang="en-US" dirty="0" smtClean="0">
                <a:latin typeface="Arial Black" panose="020B0A04020102020204" pitchFamily="34" charset="0"/>
              </a:rPr>
              <a:t>Rapid Research Project</a:t>
            </a:r>
            <a:endParaRPr lang="en-US" dirty="0">
              <a:latin typeface="Arial Black" panose="020B0A04020102020204" pitchFamily="34" charset="0"/>
            </a:endParaRPr>
          </a:p>
        </p:txBody>
      </p:sp>
      <p:sp>
        <p:nvSpPr>
          <p:cNvPr id="3" name="Content Placeholder 2"/>
          <p:cNvSpPr>
            <a:spLocks noGrp="1"/>
          </p:cNvSpPr>
          <p:nvPr>
            <p:ph idx="1"/>
          </p:nvPr>
        </p:nvSpPr>
        <p:spPr>
          <a:xfrm>
            <a:off x="254000" y="1066800"/>
            <a:ext cx="11671300" cy="5613400"/>
          </a:xfrm>
        </p:spPr>
        <p:txBody>
          <a:bodyPr>
            <a:normAutofit/>
          </a:bodyPr>
          <a:lstStyle/>
          <a:p>
            <a:r>
              <a:rPr lang="en-US" sz="3200" dirty="0">
                <a:latin typeface="Arial Black" panose="020B0A04020102020204" pitchFamily="34" charset="0"/>
              </a:rPr>
              <a:t>We will explore many relevant themes as we start the unit “Journey Of Transformation” and read the novel “Speak”. Many of the issues covered in this novel are issues you face everyday. </a:t>
            </a:r>
            <a:endParaRPr lang="en-US" sz="3200" dirty="0" smtClean="0">
              <a:latin typeface="Arial Black" panose="020B0A04020102020204" pitchFamily="34" charset="0"/>
            </a:endParaRPr>
          </a:p>
          <a:p>
            <a:r>
              <a:rPr lang="en-US" sz="3200" dirty="0" smtClean="0">
                <a:latin typeface="Arial Black" panose="020B0A04020102020204" pitchFamily="34" charset="0"/>
              </a:rPr>
              <a:t>Lets </a:t>
            </a:r>
            <a:r>
              <a:rPr lang="en-US" sz="3200" dirty="0">
                <a:latin typeface="Arial Black" panose="020B0A04020102020204" pitchFamily="34" charset="0"/>
              </a:rPr>
              <a:t>build background together by working with our groups. Here is the </a:t>
            </a:r>
            <a:r>
              <a:rPr lang="en-US" sz="3200" dirty="0" smtClean="0">
                <a:latin typeface="Arial Black" panose="020B0A04020102020204" pitchFamily="34" charset="0"/>
              </a:rPr>
              <a:t>task:</a:t>
            </a:r>
          </a:p>
          <a:p>
            <a:r>
              <a:rPr lang="en-US" sz="3200" dirty="0" smtClean="0">
                <a:latin typeface="Arial Black" panose="020B0A04020102020204" pitchFamily="34" charset="0"/>
              </a:rPr>
              <a:t>You  </a:t>
            </a:r>
            <a:r>
              <a:rPr lang="en-US" sz="3200" dirty="0">
                <a:latin typeface="Arial Black" panose="020B0A04020102020204" pitchFamily="34" charset="0"/>
              </a:rPr>
              <a:t>will randomly draw a theme/ topic from the “hat</a:t>
            </a:r>
            <a:r>
              <a:rPr lang="en-US" sz="3200" dirty="0" smtClean="0">
                <a:latin typeface="Arial Black" panose="020B0A04020102020204" pitchFamily="34" charset="0"/>
              </a:rPr>
              <a:t>” and then individually </a:t>
            </a:r>
            <a:r>
              <a:rPr lang="en-US" sz="3200" dirty="0">
                <a:latin typeface="Arial Black" panose="020B0A04020102020204" pitchFamily="34" charset="0"/>
              </a:rPr>
              <a:t>read through the information on your </a:t>
            </a:r>
            <a:r>
              <a:rPr lang="en-US" sz="3200" dirty="0" smtClean="0">
                <a:latin typeface="Arial Black" panose="020B0A04020102020204" pitchFamily="34" charset="0"/>
              </a:rPr>
              <a:t>topic</a:t>
            </a:r>
            <a:r>
              <a:rPr lang="en-US" sz="3200" dirty="0">
                <a:latin typeface="Arial Black" panose="020B0A04020102020204" pitchFamily="34" charset="0"/>
              </a:rPr>
              <a:t> </a:t>
            </a:r>
            <a:r>
              <a:rPr lang="en-US" sz="3200" dirty="0" smtClean="0">
                <a:latin typeface="Arial Black" panose="020B0A04020102020204" pitchFamily="34" charset="0"/>
              </a:rPr>
              <a:t>and report on it.</a:t>
            </a:r>
            <a:endParaRPr lang="en-US" sz="3200" dirty="0">
              <a:latin typeface="Arial Black" panose="020B0A04020102020204" pitchFamily="34" charset="0"/>
            </a:endParaRPr>
          </a:p>
        </p:txBody>
      </p:sp>
    </p:spTree>
    <p:extLst>
      <p:ext uri="{BB962C8B-B14F-4D97-AF65-F5344CB8AC3E}">
        <p14:creationId xmlns:p14="http://schemas.microsoft.com/office/powerpoint/2010/main" val="27781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546100" y="1825625"/>
            <a:ext cx="11087100" cy="4351338"/>
          </a:xfrm>
        </p:spPr>
        <p:txBody>
          <a:bodyPr>
            <a:normAutofit/>
          </a:bodyPr>
          <a:lstStyle/>
          <a:p>
            <a:pPr marL="0" indent="0" algn="ctr">
              <a:buNone/>
            </a:pPr>
            <a:r>
              <a:rPr lang="en-US" sz="3600" dirty="0" smtClean="0">
                <a:latin typeface="Arial Black" panose="020B0A04020102020204" pitchFamily="34" charset="0"/>
              </a:rPr>
              <a:t>Have you chosen your quotes from the book yet?</a:t>
            </a:r>
          </a:p>
          <a:p>
            <a:pPr marL="0" indent="0" algn="ctr">
              <a:buNone/>
            </a:pPr>
            <a:r>
              <a:rPr lang="en-US" sz="3600" dirty="0" smtClean="0">
                <a:latin typeface="Arial Black" panose="020B0A04020102020204" pitchFamily="34" charset="0"/>
              </a:rPr>
              <a:t>What is a quote that stands out to you?</a:t>
            </a:r>
          </a:p>
          <a:p>
            <a:pPr marL="0" indent="0" algn="ctr">
              <a:buNone/>
            </a:pPr>
            <a:r>
              <a:rPr lang="en-US" sz="3600" dirty="0" smtClean="0">
                <a:latin typeface="Arial Black" panose="020B0A04020102020204" pitchFamily="34" charset="0"/>
              </a:rPr>
              <a:t>Why?</a:t>
            </a:r>
          </a:p>
          <a:p>
            <a:pPr marL="0" indent="0" algn="ctr">
              <a:buNone/>
            </a:pPr>
            <a:r>
              <a:rPr lang="en-US" sz="3600" dirty="0" smtClean="0">
                <a:latin typeface="Arial Black" panose="020B0A04020102020204" pitchFamily="34" charset="0"/>
              </a:rPr>
              <a:t>What was the importance of that quote in the story?</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9/26/19</a:t>
            </a:r>
            <a:endParaRPr lang="en-US" b="1" dirty="0">
              <a:latin typeface="Arial Black" panose="020B0A04020102020204" pitchFamily="34" charset="0"/>
            </a:endParaRPr>
          </a:p>
        </p:txBody>
      </p:sp>
    </p:spTree>
    <p:extLst>
      <p:ext uri="{BB962C8B-B14F-4D97-AF65-F5344CB8AC3E}">
        <p14:creationId xmlns:p14="http://schemas.microsoft.com/office/powerpoint/2010/main" val="3043391184"/>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97175"/>
          </a:xfrm>
        </p:spPr>
        <p:txBody>
          <a:bodyPr>
            <a:normAutofit/>
          </a:bodyPr>
          <a:lstStyle/>
          <a:p>
            <a:pPr algn="ct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Your Job Today…</a:t>
            </a:r>
            <a:endParaRPr lang="en-US" dirty="0">
              <a:latin typeface="Arial Black" panose="020B0A04020102020204" pitchFamily="34" charset="0"/>
            </a:endParaRPr>
          </a:p>
        </p:txBody>
      </p:sp>
      <p:sp>
        <p:nvSpPr>
          <p:cNvPr id="3" name="Content Placeholder 2"/>
          <p:cNvSpPr>
            <a:spLocks noGrp="1"/>
          </p:cNvSpPr>
          <p:nvPr>
            <p:ph idx="1"/>
          </p:nvPr>
        </p:nvSpPr>
        <p:spPr>
          <a:xfrm>
            <a:off x="838200" y="3289299"/>
            <a:ext cx="10515600" cy="3217863"/>
          </a:xfrm>
        </p:spPr>
        <p:txBody>
          <a:bodyPr>
            <a:normAutofit fontScale="55000" lnSpcReduction="20000"/>
          </a:bodyPr>
          <a:lstStyle/>
          <a:p>
            <a:pPr marL="0" indent="0" algn="ctr">
              <a:buNone/>
            </a:pPr>
            <a:r>
              <a:rPr lang="en-US" sz="4800" dirty="0" smtClean="0">
                <a:latin typeface="Arial Black" panose="020B0A04020102020204" pitchFamily="34" charset="0"/>
              </a:rPr>
              <a:t>Work on your </a:t>
            </a:r>
            <a:r>
              <a:rPr lang="en-US" sz="4800" u="sng" dirty="0" smtClean="0">
                <a:latin typeface="Arial Black" panose="020B0A04020102020204" pitchFamily="34" charset="0"/>
              </a:rPr>
              <a:t>Speak</a:t>
            </a:r>
          </a:p>
          <a:p>
            <a:pPr marL="0" indent="0" algn="ctr">
              <a:buNone/>
            </a:pPr>
            <a:r>
              <a:rPr lang="en-US" sz="4800" dirty="0" smtClean="0">
                <a:latin typeface="Arial Black" panose="020B0A04020102020204" pitchFamily="34" charset="0"/>
              </a:rPr>
              <a:t>Analysis Paragraph Final Drafts.</a:t>
            </a:r>
          </a:p>
          <a:p>
            <a:pPr marL="0" indent="0" algn="ctr">
              <a:buNone/>
            </a:pPr>
            <a:r>
              <a:rPr lang="en-US" sz="4800" dirty="0" smtClean="0">
                <a:latin typeface="Arial Black" panose="020B0A04020102020204" pitchFamily="34" charset="0"/>
              </a:rPr>
              <a:t>Follow the FORMAT!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Work on your ONE PAGER</a:t>
            </a:r>
          </a:p>
          <a:p>
            <a:pPr marL="0" indent="0" algn="ctr">
              <a:buNone/>
            </a:pPr>
            <a:r>
              <a:rPr lang="en-US" sz="4800" dirty="0" smtClean="0">
                <a:latin typeface="Arial Black" panose="020B0A04020102020204" pitchFamily="34" charset="0"/>
              </a:rPr>
              <a:t>Follow the FORMAT!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BOTH DUE TUESDAY!!!</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endParaRPr lang="en-US" sz="48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9/27/19</a:t>
            </a:r>
            <a:endParaRPr lang="en-US" b="1" dirty="0">
              <a:latin typeface="Arial Black" panose="020B0A04020102020204" pitchFamily="34" charset="0"/>
            </a:endParaRPr>
          </a:p>
        </p:txBody>
      </p:sp>
    </p:spTree>
    <p:extLst>
      <p:ext uri="{BB962C8B-B14F-4D97-AF65-F5344CB8AC3E}">
        <p14:creationId xmlns:p14="http://schemas.microsoft.com/office/powerpoint/2010/main" val="376027705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97175"/>
          </a:xfrm>
        </p:spPr>
        <p:txBody>
          <a:bodyPr>
            <a:normAutofit/>
          </a:bodyPr>
          <a:lstStyle/>
          <a:p>
            <a:pPr algn="ct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Your Job Today…</a:t>
            </a:r>
            <a:endParaRPr lang="en-US" dirty="0">
              <a:latin typeface="Arial Black" panose="020B0A04020102020204" pitchFamily="34" charset="0"/>
            </a:endParaRPr>
          </a:p>
        </p:txBody>
      </p:sp>
      <p:sp>
        <p:nvSpPr>
          <p:cNvPr id="3" name="Content Placeholder 2"/>
          <p:cNvSpPr>
            <a:spLocks noGrp="1"/>
          </p:cNvSpPr>
          <p:nvPr>
            <p:ph idx="1"/>
          </p:nvPr>
        </p:nvSpPr>
        <p:spPr>
          <a:xfrm>
            <a:off x="838200" y="3289299"/>
            <a:ext cx="10515600" cy="3217863"/>
          </a:xfrm>
        </p:spPr>
        <p:txBody>
          <a:bodyPr>
            <a:normAutofit fontScale="55000" lnSpcReduction="20000"/>
          </a:bodyPr>
          <a:lstStyle/>
          <a:p>
            <a:pPr marL="0" indent="0" algn="ctr">
              <a:buNone/>
            </a:pPr>
            <a:r>
              <a:rPr lang="en-US" sz="4800" dirty="0" smtClean="0">
                <a:latin typeface="Arial Black" panose="020B0A04020102020204" pitchFamily="34" charset="0"/>
              </a:rPr>
              <a:t>Work on your </a:t>
            </a:r>
            <a:r>
              <a:rPr lang="en-US" sz="4800" u="sng" dirty="0" smtClean="0">
                <a:latin typeface="Arial Black" panose="020B0A04020102020204" pitchFamily="34" charset="0"/>
              </a:rPr>
              <a:t>Speak</a:t>
            </a:r>
          </a:p>
          <a:p>
            <a:pPr marL="0" indent="0" algn="ctr">
              <a:buNone/>
            </a:pPr>
            <a:r>
              <a:rPr lang="en-US" sz="4800" dirty="0" smtClean="0">
                <a:latin typeface="Arial Black" panose="020B0A04020102020204" pitchFamily="34" charset="0"/>
              </a:rPr>
              <a:t>Analysis Paragraph Final Drafts.</a:t>
            </a:r>
          </a:p>
          <a:p>
            <a:pPr marL="0" indent="0" algn="ctr">
              <a:buNone/>
            </a:pPr>
            <a:r>
              <a:rPr lang="en-US" sz="4800" dirty="0" smtClean="0">
                <a:latin typeface="Arial Black" panose="020B0A04020102020204" pitchFamily="34" charset="0"/>
              </a:rPr>
              <a:t>Follow the FORMAT!</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Work on your ONE PAGER</a:t>
            </a:r>
          </a:p>
          <a:p>
            <a:pPr marL="0" indent="0" algn="ctr">
              <a:buNone/>
            </a:pPr>
            <a:r>
              <a:rPr lang="en-US" sz="4800" dirty="0" smtClean="0">
                <a:latin typeface="Arial Black" panose="020B0A04020102020204" pitchFamily="34" charset="0"/>
              </a:rPr>
              <a:t>Follow the FORMAT!</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BOTH DUE TUESDAY!!!</a:t>
            </a:r>
          </a:p>
          <a:p>
            <a:pPr marL="0" indent="0" algn="ctr">
              <a:buNone/>
            </a:pPr>
            <a:endParaRPr lang="en-US" sz="48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9/30/19</a:t>
            </a:r>
            <a:endParaRPr lang="en-US" b="1" dirty="0">
              <a:latin typeface="Arial Black" panose="020B0A04020102020204" pitchFamily="34" charset="0"/>
            </a:endParaRPr>
          </a:p>
        </p:txBody>
      </p:sp>
    </p:spTree>
    <p:extLst>
      <p:ext uri="{BB962C8B-B14F-4D97-AF65-F5344CB8AC3E}">
        <p14:creationId xmlns:p14="http://schemas.microsoft.com/office/powerpoint/2010/main" val="335841153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9175"/>
          </a:xfrm>
        </p:spPr>
        <p:txBody>
          <a:bodyPr>
            <a:normAutofit/>
          </a:bodyPr>
          <a:lstStyle/>
          <a:p>
            <a:pPr algn="ctr"/>
            <a:r>
              <a:rPr lang="en-US" sz="6000" dirty="0" smtClean="0">
                <a:latin typeface="Arial Black" panose="020B0A04020102020204" pitchFamily="34" charset="0"/>
              </a:rPr>
              <a:t>NO START-UP</a:t>
            </a:r>
            <a:br>
              <a:rPr lang="en-US" sz="6000" dirty="0" smtClean="0">
                <a:latin typeface="Arial Black" panose="020B0A04020102020204" pitchFamily="34" charset="0"/>
              </a:rPr>
            </a:br>
            <a:r>
              <a:rPr lang="en-US" sz="6000" dirty="0" smtClean="0">
                <a:latin typeface="Arial Black" panose="020B0A04020102020204" pitchFamily="34" charset="0"/>
              </a:rPr>
              <a:t/>
            </a:r>
            <a:br>
              <a:rPr lang="en-US" sz="6000" dirty="0" smtClean="0">
                <a:latin typeface="Arial Black" panose="020B0A04020102020204" pitchFamily="34" charset="0"/>
              </a:rPr>
            </a:br>
            <a:r>
              <a:rPr lang="en-US" sz="6000" dirty="0" smtClean="0">
                <a:latin typeface="Arial Black" panose="020B0A04020102020204" pitchFamily="34" charset="0"/>
              </a:rPr>
              <a:t>NO EXIT TICKET</a:t>
            </a:r>
            <a:endParaRPr lang="en-US" sz="60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10/1</a:t>
            </a:r>
            <a:r>
              <a:rPr lang="en-US" b="1" dirty="0" smtClean="0">
                <a:latin typeface="Arial Black" panose="020B0A04020102020204" pitchFamily="34" charset="0"/>
              </a:rPr>
              <a:t>/19</a:t>
            </a:r>
            <a:endParaRPr lang="en-US" b="1" dirty="0">
              <a:latin typeface="Arial Black" panose="020B0A04020102020204" pitchFamily="34" charset="0"/>
            </a:endParaRPr>
          </a:p>
        </p:txBody>
      </p:sp>
    </p:spTree>
    <p:extLst>
      <p:ext uri="{BB962C8B-B14F-4D97-AF65-F5344CB8AC3E}">
        <p14:creationId xmlns:p14="http://schemas.microsoft.com/office/powerpoint/2010/main" val="31941477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9175"/>
          </a:xfrm>
        </p:spPr>
        <p:txBody>
          <a:bodyPr>
            <a:normAutofit/>
          </a:bodyPr>
          <a:lstStyle/>
          <a:p>
            <a:pPr algn="ctr"/>
            <a:r>
              <a:rPr lang="en-US" sz="6000" dirty="0" smtClean="0">
                <a:latin typeface="Arial Black" panose="020B0A04020102020204" pitchFamily="34" charset="0"/>
              </a:rPr>
              <a:t>NO START-UP</a:t>
            </a:r>
            <a:br>
              <a:rPr lang="en-US" sz="6000" dirty="0" smtClean="0">
                <a:latin typeface="Arial Black" panose="020B0A04020102020204" pitchFamily="34" charset="0"/>
              </a:rPr>
            </a:br>
            <a:r>
              <a:rPr lang="en-US" sz="6000" dirty="0" smtClean="0">
                <a:latin typeface="Arial Black" panose="020B0A04020102020204" pitchFamily="34" charset="0"/>
              </a:rPr>
              <a:t/>
            </a:r>
            <a:br>
              <a:rPr lang="en-US" sz="6000" dirty="0" smtClean="0">
                <a:latin typeface="Arial Black" panose="020B0A04020102020204" pitchFamily="34" charset="0"/>
              </a:rPr>
            </a:br>
            <a:r>
              <a:rPr lang="en-US" sz="6000" dirty="0" smtClean="0">
                <a:latin typeface="Arial Black" panose="020B0A04020102020204" pitchFamily="34" charset="0"/>
              </a:rPr>
              <a:t>NO EXIT TICKET</a:t>
            </a:r>
            <a:endParaRPr lang="en-US" sz="60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10/2</a:t>
            </a:r>
            <a:r>
              <a:rPr lang="en-US" b="1" dirty="0" smtClean="0">
                <a:latin typeface="Arial Black" panose="020B0A04020102020204" pitchFamily="34" charset="0"/>
              </a:rPr>
              <a:t>/19</a:t>
            </a:r>
            <a:endParaRPr lang="en-US" b="1" dirty="0">
              <a:latin typeface="Arial Black" panose="020B0A04020102020204" pitchFamily="34" charset="0"/>
            </a:endParaRPr>
          </a:p>
        </p:txBody>
      </p:sp>
    </p:spTree>
    <p:extLst>
      <p:ext uri="{BB962C8B-B14F-4D97-AF65-F5344CB8AC3E}">
        <p14:creationId xmlns:p14="http://schemas.microsoft.com/office/powerpoint/2010/main" val="1354860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17575"/>
          </a:xfrm>
        </p:spPr>
        <p:txBody>
          <a:bodyPr/>
          <a:lstStyle/>
          <a:p>
            <a:pPr algn="ctr"/>
            <a:r>
              <a:rPr lang="en-US" dirty="0" smtClean="0">
                <a:latin typeface="Arial Black" panose="020B0A04020102020204" pitchFamily="34" charset="0"/>
              </a:rPr>
              <a:t>Rapid Research Project</a:t>
            </a:r>
            <a:endParaRPr lang="en-US" dirty="0">
              <a:latin typeface="Arial Black" panose="020B0A04020102020204" pitchFamily="34" charset="0"/>
            </a:endParaRPr>
          </a:p>
        </p:txBody>
      </p:sp>
      <p:sp>
        <p:nvSpPr>
          <p:cNvPr id="3" name="Content Placeholder 2"/>
          <p:cNvSpPr>
            <a:spLocks noGrp="1"/>
          </p:cNvSpPr>
          <p:nvPr>
            <p:ph idx="1"/>
          </p:nvPr>
        </p:nvSpPr>
        <p:spPr>
          <a:xfrm>
            <a:off x="254000" y="1066800"/>
            <a:ext cx="11671300" cy="5613400"/>
          </a:xfrm>
        </p:spPr>
        <p:txBody>
          <a:bodyPr>
            <a:normAutofit lnSpcReduction="10000"/>
          </a:bodyPr>
          <a:lstStyle/>
          <a:p>
            <a:r>
              <a:rPr lang="en-US" dirty="0" smtClean="0">
                <a:latin typeface="Arial Black" panose="020B0A04020102020204" pitchFamily="34" charset="0"/>
              </a:rPr>
              <a:t>ONE MEMBER of your group will go to Google Classroom and open the “Rapid Research Slideshow” AND MAKE A COPY OF IT FOR YOUR GROUP!!!.</a:t>
            </a:r>
          </a:p>
          <a:p>
            <a:r>
              <a:rPr lang="en-US" dirty="0" smtClean="0">
                <a:latin typeface="Arial Black" panose="020B0A04020102020204" pitchFamily="34" charset="0"/>
              </a:rPr>
              <a:t>This ONE slideshow will be for your entire group.</a:t>
            </a:r>
          </a:p>
          <a:p>
            <a:r>
              <a:rPr lang="en-US" dirty="0" smtClean="0">
                <a:latin typeface="Arial Black" panose="020B0A04020102020204" pitchFamily="34" charset="0"/>
              </a:rPr>
              <a:t>Once your group slideshow is open, make sure it is shared with everyone in your group so that they can contribute.</a:t>
            </a:r>
          </a:p>
          <a:p>
            <a:r>
              <a:rPr lang="en-US" dirty="0" smtClean="0">
                <a:latin typeface="Arial Black" panose="020B0A04020102020204" pitchFamily="34" charset="0"/>
              </a:rPr>
              <a:t>ALSO MAKE SURE YOU SHARE YOUR SLIDESHOW WITH MR. MCELROY </a:t>
            </a:r>
            <a:r>
              <a:rPr lang="en-US" dirty="0" smtClean="0">
                <a:latin typeface="Arial Black" panose="020B0A04020102020204" pitchFamily="34" charset="0"/>
                <a:hlinkClick r:id="rId2"/>
              </a:rPr>
              <a:t>jmcelroy@turlockusd.org</a:t>
            </a:r>
            <a:r>
              <a:rPr lang="en-US" dirty="0" smtClean="0">
                <a:latin typeface="Arial Black" panose="020B0A04020102020204" pitchFamily="34" charset="0"/>
              </a:rPr>
              <a:t> AND GIVE ME PERMISSION TO EDIT!</a:t>
            </a:r>
          </a:p>
          <a:p>
            <a:r>
              <a:rPr lang="en-US" dirty="0" smtClean="0">
                <a:latin typeface="Arial Black" panose="020B0A04020102020204" pitchFamily="34" charset="0"/>
              </a:rPr>
              <a:t>SLIDE ONE:</a:t>
            </a:r>
          </a:p>
          <a:p>
            <a:pPr lvl="1"/>
            <a:r>
              <a:rPr lang="en-US" dirty="0" smtClean="0">
                <a:latin typeface="Arial Black" panose="020B0A04020102020204" pitchFamily="34" charset="0"/>
              </a:rPr>
              <a:t>A presentation title</a:t>
            </a:r>
          </a:p>
          <a:p>
            <a:pPr lvl="1"/>
            <a:r>
              <a:rPr lang="en-US" dirty="0">
                <a:latin typeface="Arial Black" panose="020B0A04020102020204" pitchFamily="34" charset="0"/>
              </a:rPr>
              <a:t>T</a:t>
            </a:r>
            <a:r>
              <a:rPr lang="en-US" dirty="0" smtClean="0">
                <a:latin typeface="Arial Black" panose="020B0A04020102020204" pitchFamily="34" charset="0"/>
              </a:rPr>
              <a:t>he names of all group members and which topic each one was assigned.</a:t>
            </a:r>
          </a:p>
          <a:p>
            <a:pPr marL="0" indent="0">
              <a:buNone/>
            </a:pPr>
            <a:endParaRPr lang="en-US"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2821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17575"/>
          </a:xfrm>
        </p:spPr>
        <p:txBody>
          <a:bodyPr/>
          <a:lstStyle/>
          <a:p>
            <a:pPr algn="ctr"/>
            <a:r>
              <a:rPr lang="en-US" dirty="0" smtClean="0">
                <a:latin typeface="Arial Black" panose="020B0A04020102020204" pitchFamily="34" charset="0"/>
              </a:rPr>
              <a:t>Rapid Research Project</a:t>
            </a:r>
            <a:endParaRPr lang="en-US" dirty="0">
              <a:latin typeface="Arial Black" panose="020B0A04020102020204" pitchFamily="34" charset="0"/>
            </a:endParaRPr>
          </a:p>
        </p:txBody>
      </p:sp>
      <p:sp>
        <p:nvSpPr>
          <p:cNvPr id="3" name="Content Placeholder 2"/>
          <p:cNvSpPr>
            <a:spLocks noGrp="1"/>
          </p:cNvSpPr>
          <p:nvPr>
            <p:ph idx="1"/>
          </p:nvPr>
        </p:nvSpPr>
        <p:spPr>
          <a:xfrm>
            <a:off x="254000" y="1066800"/>
            <a:ext cx="11671300" cy="5613400"/>
          </a:xfrm>
        </p:spPr>
        <p:txBody>
          <a:bodyPr>
            <a:normAutofit fontScale="92500" lnSpcReduction="10000"/>
          </a:bodyPr>
          <a:lstStyle/>
          <a:p>
            <a:r>
              <a:rPr lang="en-US" sz="3600" dirty="0" smtClean="0">
                <a:latin typeface="Arial Black" panose="020B0A04020102020204" pitchFamily="34" charset="0"/>
              </a:rPr>
              <a:t>Slides 2 - 5 (depending on group size)</a:t>
            </a:r>
          </a:p>
          <a:p>
            <a:pPr lvl="1"/>
            <a:r>
              <a:rPr lang="en-US" sz="2800" dirty="0" smtClean="0">
                <a:latin typeface="Arial Black" panose="020B0A04020102020204" pitchFamily="34" charset="0"/>
              </a:rPr>
              <a:t>There should be one slide for each group member.</a:t>
            </a:r>
          </a:p>
          <a:p>
            <a:pPr lvl="1"/>
            <a:r>
              <a:rPr lang="en-US" sz="2800" dirty="0" smtClean="0">
                <a:latin typeface="Arial Black" panose="020B0A04020102020204" pitchFamily="34" charset="0"/>
              </a:rPr>
              <a:t>Each group member must…</a:t>
            </a:r>
          </a:p>
          <a:p>
            <a:pPr lvl="2"/>
            <a:r>
              <a:rPr lang="en-US" dirty="0" smtClean="0">
                <a:latin typeface="Arial Black" panose="020B0A04020102020204" pitchFamily="34" charset="0"/>
              </a:rPr>
              <a:t>Add FIVE FACTS about their topic to their slide that they learned by researching.</a:t>
            </a:r>
          </a:p>
          <a:p>
            <a:pPr lvl="2"/>
            <a:r>
              <a:rPr lang="en-US" dirty="0" smtClean="0">
                <a:latin typeface="Arial Black" panose="020B0A04020102020204" pitchFamily="34" charset="0"/>
              </a:rPr>
              <a:t>Summarize their thoughts on their topic in 3-5 sentences.</a:t>
            </a:r>
          </a:p>
          <a:p>
            <a:r>
              <a:rPr lang="en-US" sz="3600" dirty="0" smtClean="0">
                <a:latin typeface="Arial Black" panose="020B0A04020102020204" pitchFamily="34" charset="0"/>
              </a:rPr>
              <a:t>Slide 6</a:t>
            </a:r>
          </a:p>
          <a:p>
            <a:pPr lvl="1"/>
            <a:r>
              <a:rPr lang="en-US" sz="3200" dirty="0" smtClean="0">
                <a:latin typeface="Arial Black" panose="020B0A04020102020204" pitchFamily="34" charset="0"/>
              </a:rPr>
              <a:t>As a group, decide on ONE CRITICAL PIECE OF INFORMATION FROM EACH MEMBER’S SLIDES that needs to be reinforced.</a:t>
            </a:r>
          </a:p>
          <a:p>
            <a:pPr lvl="1"/>
            <a:r>
              <a:rPr lang="en-US" sz="3200" dirty="0" smtClean="0">
                <a:latin typeface="Arial Black" panose="020B0A04020102020204" pitchFamily="34" charset="0"/>
              </a:rPr>
              <a:t>Record those 3-4 pieces of information on this slide.</a:t>
            </a:r>
          </a:p>
          <a:p>
            <a:pPr lvl="1"/>
            <a:r>
              <a:rPr lang="en-US" sz="3200" dirty="0" smtClean="0">
                <a:latin typeface="Arial Black" panose="020B0A04020102020204" pitchFamily="34" charset="0"/>
              </a:rPr>
              <a:t>As a group, compose a 3-5 sentence summary of what you have ALL learned together.</a:t>
            </a:r>
          </a:p>
          <a:p>
            <a:pPr lvl="1"/>
            <a:endParaRPr lang="en-US" dirty="0" smtClean="0">
              <a:latin typeface="Arial Black" panose="020B0A04020102020204" pitchFamily="34" charset="0"/>
            </a:endParaRPr>
          </a:p>
          <a:p>
            <a:pPr marL="0" indent="0">
              <a:buNone/>
            </a:pPr>
            <a:endParaRPr lang="en-US"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83689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917575"/>
          </a:xfrm>
        </p:spPr>
        <p:txBody>
          <a:bodyPr/>
          <a:lstStyle/>
          <a:p>
            <a:pPr algn="ctr"/>
            <a:r>
              <a:rPr lang="en-US" dirty="0" smtClean="0">
                <a:latin typeface="Arial Black" panose="020B0A04020102020204" pitchFamily="34" charset="0"/>
              </a:rPr>
              <a:t>Rapid Research Project</a:t>
            </a:r>
            <a:endParaRPr lang="en-US" dirty="0">
              <a:latin typeface="Arial Black" panose="020B0A04020102020204" pitchFamily="34" charset="0"/>
            </a:endParaRPr>
          </a:p>
        </p:txBody>
      </p:sp>
      <p:sp>
        <p:nvSpPr>
          <p:cNvPr id="3" name="Content Placeholder 2"/>
          <p:cNvSpPr>
            <a:spLocks noGrp="1"/>
          </p:cNvSpPr>
          <p:nvPr>
            <p:ph idx="1"/>
          </p:nvPr>
        </p:nvSpPr>
        <p:spPr>
          <a:xfrm>
            <a:off x="254000" y="1066800"/>
            <a:ext cx="11671300" cy="5613400"/>
          </a:xfrm>
        </p:spPr>
        <p:txBody>
          <a:bodyPr>
            <a:normAutofit/>
          </a:bodyPr>
          <a:lstStyle/>
          <a:p>
            <a:r>
              <a:rPr lang="en-US" sz="3200" dirty="0" smtClean="0">
                <a:latin typeface="Arial Black" panose="020B0A04020102020204" pitchFamily="34" charset="0"/>
              </a:rPr>
              <a:t>You could </a:t>
            </a:r>
            <a:r>
              <a:rPr lang="en-US" sz="3200" dirty="0">
                <a:latin typeface="Arial Black" panose="020B0A04020102020204" pitchFamily="34" charset="0"/>
              </a:rPr>
              <a:t>get any of the following by random draw:(Hint: These are the themes/issues that will be prevalent during this novel unit</a:t>
            </a:r>
            <a:r>
              <a:rPr lang="en-US" sz="3200" dirty="0" smtClean="0">
                <a:latin typeface="Arial Black" panose="020B0A04020102020204" pitchFamily="34" charset="0"/>
              </a:rPr>
              <a:t>)</a:t>
            </a:r>
          </a:p>
          <a:p>
            <a:pPr lvl="1"/>
            <a:r>
              <a:rPr lang="en-US" dirty="0" smtClean="0">
                <a:latin typeface="Arial Black" panose="020B0A04020102020204" pitchFamily="34" charset="0"/>
              </a:rPr>
              <a:t>Positive </a:t>
            </a:r>
            <a:r>
              <a:rPr lang="en-US" dirty="0">
                <a:latin typeface="Arial Black" panose="020B0A04020102020204" pitchFamily="34" charset="0"/>
              </a:rPr>
              <a:t>Peer Pressure </a:t>
            </a:r>
            <a:endParaRPr lang="en-US" dirty="0" smtClean="0">
              <a:latin typeface="Arial Black" panose="020B0A04020102020204" pitchFamily="34" charset="0"/>
            </a:endParaRPr>
          </a:p>
          <a:p>
            <a:pPr lvl="1"/>
            <a:r>
              <a:rPr lang="en-US" dirty="0" smtClean="0">
                <a:latin typeface="Arial Black" panose="020B0A04020102020204" pitchFamily="34" charset="0"/>
              </a:rPr>
              <a:t>Respect </a:t>
            </a:r>
            <a:endParaRPr lang="en-US" dirty="0">
              <a:latin typeface="Arial Black" panose="020B0A04020102020204" pitchFamily="34" charset="0"/>
            </a:endParaRPr>
          </a:p>
          <a:p>
            <a:pPr lvl="1"/>
            <a:r>
              <a:rPr lang="en-US" dirty="0">
                <a:latin typeface="Arial Black" panose="020B0A04020102020204" pitchFamily="34" charset="0"/>
              </a:rPr>
              <a:t>Assertiveness </a:t>
            </a:r>
            <a:endParaRPr lang="en-US" dirty="0" smtClean="0">
              <a:latin typeface="Arial Black" panose="020B0A04020102020204" pitchFamily="34" charset="0"/>
            </a:endParaRPr>
          </a:p>
          <a:p>
            <a:pPr lvl="1"/>
            <a:r>
              <a:rPr lang="en-US" dirty="0" smtClean="0">
                <a:latin typeface="Arial Black" panose="020B0A04020102020204" pitchFamily="34" charset="0"/>
              </a:rPr>
              <a:t>Empathy</a:t>
            </a:r>
            <a:endParaRPr lang="en-US" dirty="0">
              <a:latin typeface="Arial Black" panose="020B0A04020102020204" pitchFamily="34" charset="0"/>
            </a:endParaRPr>
          </a:p>
          <a:p>
            <a:pPr lvl="1"/>
            <a:r>
              <a:rPr lang="en-US" dirty="0">
                <a:latin typeface="Arial Black" panose="020B0A04020102020204" pitchFamily="34" charset="0"/>
              </a:rPr>
              <a:t>Self-Esteem </a:t>
            </a:r>
            <a:endParaRPr lang="en-US" dirty="0" smtClean="0">
              <a:latin typeface="Arial Black" panose="020B0A04020102020204" pitchFamily="34" charset="0"/>
            </a:endParaRPr>
          </a:p>
          <a:p>
            <a:pPr lvl="1"/>
            <a:r>
              <a:rPr lang="en-US" dirty="0" smtClean="0">
                <a:latin typeface="Arial Black" panose="020B0A04020102020204" pitchFamily="34" charset="0"/>
              </a:rPr>
              <a:t>Friendship </a:t>
            </a:r>
            <a:r>
              <a:rPr lang="en-US" dirty="0">
                <a:latin typeface="Arial Black" panose="020B0A04020102020204" pitchFamily="34" charset="0"/>
              </a:rPr>
              <a:t>vs cliques </a:t>
            </a:r>
          </a:p>
          <a:p>
            <a:pPr lvl="1"/>
            <a:r>
              <a:rPr lang="en-US" dirty="0">
                <a:latin typeface="Arial Black" panose="020B0A04020102020204" pitchFamily="34" charset="0"/>
              </a:rPr>
              <a:t>Alcohol(Underage Drinking) </a:t>
            </a:r>
          </a:p>
          <a:p>
            <a:pPr lvl="1"/>
            <a:r>
              <a:rPr lang="en-US" dirty="0">
                <a:latin typeface="Arial Black" panose="020B0A04020102020204" pitchFamily="34" charset="0"/>
              </a:rPr>
              <a:t>Healthy Relationships </a:t>
            </a:r>
          </a:p>
          <a:p>
            <a:pPr marL="0" indent="0">
              <a:buNone/>
            </a:pPr>
            <a:r>
              <a:rPr lang="en-US" sz="3200" dirty="0">
                <a:latin typeface="Arial Black" panose="020B0A04020102020204" pitchFamily="34" charset="0"/>
              </a:rPr>
              <a:t/>
            </a:r>
            <a:br>
              <a:rPr lang="en-US" sz="3200" dirty="0">
                <a:latin typeface="Arial Black" panose="020B0A04020102020204" pitchFamily="34" charset="0"/>
              </a:rPr>
            </a:br>
            <a:endParaRPr lang="en-US" sz="3200" dirty="0" smtClean="0">
              <a:latin typeface="Arial Black" panose="020B0A04020102020204" pitchFamily="34" charset="0"/>
            </a:endParaRPr>
          </a:p>
          <a:p>
            <a:pPr marL="0" indent="0">
              <a:buNone/>
            </a:pPr>
            <a:endParaRPr lang="en-US"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9626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Rapid Research Project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a:latin typeface="Arial Black" panose="020B0A04020102020204" pitchFamily="34" charset="0"/>
              </a:rPr>
              <a:t>Use ONLY THIS SITE: Go on http://kidshealth.org</a:t>
            </a:r>
          </a:p>
          <a:p>
            <a:endParaRPr lang="en-US" dirty="0" smtClean="0">
              <a:latin typeface="Arial Black" panose="020B0A04020102020204" pitchFamily="34" charset="0"/>
            </a:endParaRPr>
          </a:p>
          <a:p>
            <a:r>
              <a:rPr lang="en-US" dirty="0" smtClean="0">
                <a:latin typeface="Arial Black" panose="020B0A04020102020204" pitchFamily="34" charset="0"/>
              </a:rPr>
              <a:t>Individually search for and read </a:t>
            </a:r>
            <a:r>
              <a:rPr lang="en-US" dirty="0">
                <a:latin typeface="Arial Black" panose="020B0A04020102020204" pitchFamily="34" charset="0"/>
              </a:rPr>
              <a:t>through the information on your topic.</a:t>
            </a:r>
          </a:p>
          <a:p>
            <a:r>
              <a:rPr lang="en-US" dirty="0">
                <a:latin typeface="Arial Black" panose="020B0A04020102020204" pitchFamily="34" charset="0"/>
              </a:rPr>
              <a:t>On a new slide in your journal write 5 facts you learned about your topic.</a:t>
            </a:r>
          </a:p>
          <a:p>
            <a:r>
              <a:rPr lang="en-US" dirty="0">
                <a:latin typeface="Arial Black" panose="020B0A04020102020204" pitchFamily="34" charset="0"/>
              </a:rPr>
              <a:t>On the same slide write a 3-5 sentence summary of your topic.</a:t>
            </a:r>
          </a:p>
          <a:p>
            <a:r>
              <a:rPr lang="en-US" dirty="0" smtClean="0">
                <a:latin typeface="Arial Black" panose="020B0A04020102020204" pitchFamily="34" charset="0"/>
              </a:rPr>
              <a:t>You </a:t>
            </a:r>
            <a:r>
              <a:rPr lang="en-US" dirty="0">
                <a:latin typeface="Arial Black" panose="020B0A04020102020204" pitchFamily="34" charset="0"/>
              </a:rPr>
              <a:t>have 15 minutes….</a:t>
            </a:r>
          </a:p>
          <a:p>
            <a:endParaRPr lang="en-US" dirty="0"/>
          </a:p>
        </p:txBody>
      </p:sp>
    </p:spTree>
    <p:extLst>
      <p:ext uri="{BB962C8B-B14F-4D97-AF65-F5344CB8AC3E}">
        <p14:creationId xmlns:p14="http://schemas.microsoft.com/office/powerpoint/2010/main" val="41071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Rapid Research Project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3200" dirty="0" smtClean="0">
                <a:latin typeface="Arial Black" panose="020B0A04020102020204" pitchFamily="34" charset="0"/>
              </a:rPr>
              <a:t>Now, in your groups, each person will take a minute to share with the group the 5 facts they chose for their slides AND  their 3-5 sentence summary.</a:t>
            </a:r>
          </a:p>
          <a:p>
            <a:r>
              <a:rPr lang="en-US" sz="3200" dirty="0" smtClean="0">
                <a:latin typeface="Arial Black" panose="020B0A04020102020204" pitchFamily="34" charset="0"/>
              </a:rPr>
              <a:t>After everyone has shared, AS A GROUP  decide on 4 CRITICAL FACTS/IDEAS/PIECES OF INFORMATION from EVERYTHING your members have reported.</a:t>
            </a:r>
          </a:p>
          <a:p>
            <a:r>
              <a:rPr lang="en-US" sz="3200" dirty="0" smtClean="0">
                <a:latin typeface="Arial Black" panose="020B0A04020102020204" pitchFamily="34" charset="0"/>
              </a:rPr>
              <a:t>Record those in your slideshow.</a:t>
            </a:r>
          </a:p>
          <a:p>
            <a:r>
              <a:rPr lang="en-US" sz="3200" dirty="0" smtClean="0">
                <a:latin typeface="Arial Black" panose="020B0A04020102020204" pitchFamily="34" charset="0"/>
              </a:rPr>
              <a:t>As a group, compose a 3-5 sentence summary of what you have learned.</a:t>
            </a:r>
            <a:endParaRPr lang="en-US" sz="3200" dirty="0">
              <a:latin typeface="Arial Black" panose="020B0A04020102020204" pitchFamily="34" charset="0"/>
            </a:endParaRPr>
          </a:p>
        </p:txBody>
      </p:sp>
    </p:spTree>
    <p:extLst>
      <p:ext uri="{BB962C8B-B14F-4D97-AF65-F5344CB8AC3E}">
        <p14:creationId xmlns:p14="http://schemas.microsoft.com/office/powerpoint/2010/main" val="11939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81075"/>
          </a:xfrm>
        </p:spPr>
        <p:txBody>
          <a:bodyPr/>
          <a:lstStyle/>
          <a:p>
            <a:pPr algn="ctr"/>
            <a:r>
              <a:rPr lang="en-US" dirty="0" smtClean="0">
                <a:latin typeface="Arial Black" panose="020B0A04020102020204" pitchFamily="34" charset="0"/>
              </a:rPr>
              <a:t>Rapid Research Project</a:t>
            </a:r>
            <a:endParaRPr lang="en-US" dirty="0">
              <a:latin typeface="Arial Black" panose="020B0A04020102020204" pitchFamily="34" charset="0"/>
            </a:endParaRPr>
          </a:p>
        </p:txBody>
      </p:sp>
      <p:sp>
        <p:nvSpPr>
          <p:cNvPr id="3" name="Content Placeholder 2"/>
          <p:cNvSpPr>
            <a:spLocks noGrp="1"/>
          </p:cNvSpPr>
          <p:nvPr>
            <p:ph idx="1"/>
          </p:nvPr>
        </p:nvSpPr>
        <p:spPr>
          <a:xfrm>
            <a:off x="165100" y="1143000"/>
            <a:ext cx="11849100" cy="5575300"/>
          </a:xfrm>
        </p:spPr>
        <p:txBody>
          <a:bodyPr>
            <a:normAutofit/>
          </a:bodyPr>
          <a:lstStyle/>
          <a:p>
            <a:r>
              <a:rPr lang="en-US" sz="4000" dirty="0" smtClean="0">
                <a:latin typeface="Arial Black" panose="020B0A04020102020204" pitchFamily="34" charset="0"/>
              </a:rPr>
              <a:t>DO:</a:t>
            </a:r>
          </a:p>
          <a:p>
            <a:pPr lvl="1" fontAlgn="base"/>
            <a:r>
              <a:rPr lang="en-US" sz="3200" dirty="0">
                <a:latin typeface="Arial Black" panose="020B0A04020102020204" pitchFamily="34" charset="0"/>
              </a:rPr>
              <a:t>Be </a:t>
            </a:r>
            <a:r>
              <a:rPr lang="en-US" sz="3200" dirty="0" smtClean="0">
                <a:latin typeface="Arial Black" panose="020B0A04020102020204" pitchFamily="34" charset="0"/>
              </a:rPr>
              <a:t>Creative! </a:t>
            </a:r>
            <a:r>
              <a:rPr lang="en-US" sz="3200" dirty="0">
                <a:latin typeface="Arial Black" panose="020B0A04020102020204" pitchFamily="34" charset="0"/>
              </a:rPr>
              <a:t>Change the theme, font, style, color, of the slides. Add images that are helpful to the </a:t>
            </a:r>
            <a:r>
              <a:rPr lang="en-US" sz="3200" dirty="0" smtClean="0">
                <a:latin typeface="Arial Black" panose="020B0A04020102020204" pitchFamily="34" charset="0"/>
              </a:rPr>
              <a:t>presentation.</a:t>
            </a:r>
            <a:endParaRPr lang="en-US" sz="3200" dirty="0">
              <a:latin typeface="Arial Black" panose="020B0A04020102020204" pitchFamily="34" charset="0"/>
            </a:endParaRPr>
          </a:p>
          <a:p>
            <a:pPr lvl="1" fontAlgn="base"/>
            <a:r>
              <a:rPr lang="en-US" sz="3200" dirty="0">
                <a:latin typeface="Arial Black" panose="020B0A04020102020204" pitchFamily="34" charset="0"/>
              </a:rPr>
              <a:t>Divide up the workload</a:t>
            </a:r>
          </a:p>
          <a:p>
            <a:pPr lvl="1" fontAlgn="base"/>
            <a:r>
              <a:rPr lang="en-US" sz="3200" dirty="0">
                <a:latin typeface="Arial Black" panose="020B0A04020102020204" pitchFamily="34" charset="0"/>
              </a:rPr>
              <a:t>Practice the flow of the presentation- prior to presentation day!</a:t>
            </a:r>
          </a:p>
          <a:p>
            <a:pPr lvl="1" fontAlgn="base"/>
            <a:r>
              <a:rPr lang="en-US" sz="3200" dirty="0">
                <a:latin typeface="Arial Black" panose="020B0A04020102020204" pitchFamily="34" charset="0"/>
              </a:rPr>
              <a:t>Use Bullet </a:t>
            </a:r>
            <a:r>
              <a:rPr lang="en-US" sz="3200" dirty="0" smtClean="0">
                <a:latin typeface="Arial Black" panose="020B0A04020102020204" pitchFamily="34" charset="0"/>
              </a:rPr>
              <a:t>points.</a:t>
            </a:r>
          </a:p>
          <a:p>
            <a:pPr fontAlgn="base"/>
            <a:endParaRPr lang="en-US" dirty="0">
              <a:latin typeface="Arial Black" panose="020B0A04020102020204" pitchFamily="34" charset="0"/>
            </a:endParaRPr>
          </a:p>
          <a:p>
            <a:pPr lvl="1"/>
            <a:endParaRPr lang="en-US" sz="3600" dirty="0">
              <a:latin typeface="Arial Black" panose="020B0A04020102020204" pitchFamily="34" charset="0"/>
            </a:endParaRPr>
          </a:p>
        </p:txBody>
      </p:sp>
    </p:spTree>
    <p:extLst>
      <p:ext uri="{BB962C8B-B14F-4D97-AF65-F5344CB8AC3E}">
        <p14:creationId xmlns:p14="http://schemas.microsoft.com/office/powerpoint/2010/main" val="4001362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81075"/>
          </a:xfrm>
        </p:spPr>
        <p:txBody>
          <a:bodyPr/>
          <a:lstStyle/>
          <a:p>
            <a:pPr algn="ctr"/>
            <a:r>
              <a:rPr lang="en-US" dirty="0" smtClean="0">
                <a:latin typeface="Arial Black" panose="020B0A04020102020204" pitchFamily="34" charset="0"/>
              </a:rPr>
              <a:t>Rapid Research Project</a:t>
            </a:r>
            <a:endParaRPr lang="en-US" dirty="0">
              <a:latin typeface="Arial Black" panose="020B0A04020102020204" pitchFamily="34" charset="0"/>
            </a:endParaRPr>
          </a:p>
        </p:txBody>
      </p:sp>
      <p:sp>
        <p:nvSpPr>
          <p:cNvPr id="3" name="Content Placeholder 2"/>
          <p:cNvSpPr>
            <a:spLocks noGrp="1"/>
          </p:cNvSpPr>
          <p:nvPr>
            <p:ph idx="1"/>
          </p:nvPr>
        </p:nvSpPr>
        <p:spPr>
          <a:xfrm>
            <a:off x="165100" y="1143000"/>
            <a:ext cx="11849100" cy="5575300"/>
          </a:xfrm>
        </p:spPr>
        <p:txBody>
          <a:bodyPr>
            <a:normAutofit/>
          </a:bodyPr>
          <a:lstStyle/>
          <a:p>
            <a:r>
              <a:rPr lang="en-US" sz="4000" dirty="0" smtClean="0">
                <a:latin typeface="Arial Black" panose="020B0A04020102020204" pitchFamily="34" charset="0"/>
              </a:rPr>
              <a:t>DON’T</a:t>
            </a:r>
          </a:p>
          <a:p>
            <a:pPr lvl="1" fontAlgn="base"/>
            <a:r>
              <a:rPr lang="en-US" sz="3200" dirty="0">
                <a:latin typeface="Arial Black" panose="020B0A04020102020204" pitchFamily="34" charset="0"/>
              </a:rPr>
              <a:t>Fill slides will paragraphs of information</a:t>
            </a:r>
          </a:p>
          <a:p>
            <a:pPr lvl="1" fontAlgn="base"/>
            <a:r>
              <a:rPr lang="en-US" sz="3200" dirty="0">
                <a:latin typeface="Arial Black" panose="020B0A04020102020204" pitchFamily="34" charset="0"/>
              </a:rPr>
              <a:t>Use images that are offensive or detracts from the presentation</a:t>
            </a:r>
          </a:p>
          <a:p>
            <a:pPr lvl="1" fontAlgn="base"/>
            <a:r>
              <a:rPr lang="en-US" sz="3200" dirty="0">
                <a:latin typeface="Arial Black" panose="020B0A04020102020204" pitchFamily="34" charset="0"/>
              </a:rPr>
              <a:t>Procrastinate!</a:t>
            </a:r>
          </a:p>
          <a:p>
            <a:endParaRPr lang="en-US" sz="3200" dirty="0" smtClean="0">
              <a:latin typeface="Arial Black" panose="020B0A04020102020204" pitchFamily="34" charset="0"/>
            </a:endParaRPr>
          </a:p>
          <a:p>
            <a:pPr fontAlgn="base"/>
            <a:endParaRPr lang="en-US" dirty="0">
              <a:latin typeface="Arial Black" panose="020B0A04020102020204" pitchFamily="34" charset="0"/>
            </a:endParaRPr>
          </a:p>
          <a:p>
            <a:pPr lvl="1"/>
            <a:endParaRPr lang="en-US" sz="3600" dirty="0">
              <a:latin typeface="Arial Black" panose="020B0A04020102020204" pitchFamily="34" charset="0"/>
            </a:endParaRPr>
          </a:p>
        </p:txBody>
      </p:sp>
    </p:spTree>
    <p:extLst>
      <p:ext uri="{BB962C8B-B14F-4D97-AF65-F5344CB8AC3E}">
        <p14:creationId xmlns:p14="http://schemas.microsoft.com/office/powerpoint/2010/main" val="2680795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981075"/>
          </a:xfrm>
        </p:spPr>
        <p:txBody>
          <a:bodyPr/>
          <a:lstStyle/>
          <a:p>
            <a:pPr algn="ctr"/>
            <a:r>
              <a:rPr lang="en-US" dirty="0" smtClean="0">
                <a:latin typeface="Arial Black" panose="020B0A04020102020204" pitchFamily="34" charset="0"/>
              </a:rPr>
              <a:t>Rapid Research Project</a:t>
            </a:r>
            <a:endParaRPr lang="en-US" dirty="0">
              <a:latin typeface="Arial Black" panose="020B0A04020102020204" pitchFamily="34" charset="0"/>
            </a:endParaRPr>
          </a:p>
        </p:txBody>
      </p:sp>
      <p:sp>
        <p:nvSpPr>
          <p:cNvPr id="3" name="Content Placeholder 2"/>
          <p:cNvSpPr>
            <a:spLocks noGrp="1"/>
          </p:cNvSpPr>
          <p:nvPr>
            <p:ph idx="1"/>
          </p:nvPr>
        </p:nvSpPr>
        <p:spPr>
          <a:xfrm>
            <a:off x="165100" y="1143000"/>
            <a:ext cx="11849100" cy="5575300"/>
          </a:xfrm>
        </p:spPr>
        <p:txBody>
          <a:bodyPr>
            <a:normAutofit fontScale="92500" lnSpcReduction="10000"/>
          </a:bodyPr>
          <a:lstStyle/>
          <a:p>
            <a:pPr marL="0" indent="0" algn="ctr">
              <a:buNone/>
            </a:pPr>
            <a:endParaRPr lang="en-US" sz="44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TOMORROW, YOU WILL HAVE A FEW MINUTES IN YOUR GROUPS TO GO OVER YOUR SLIDESHOWS AND THEN YOU WILL BE PRESENTING YOUR SLIDESHOWS TO THE CLASS!!!</a:t>
            </a:r>
          </a:p>
          <a:p>
            <a:pPr fontAlgn="base"/>
            <a:endParaRPr lang="en-US" dirty="0">
              <a:latin typeface="Arial Black" panose="020B0A04020102020204" pitchFamily="34" charset="0"/>
            </a:endParaRPr>
          </a:p>
          <a:p>
            <a:pPr lvl="1"/>
            <a:endParaRPr lang="en-US" sz="3600" dirty="0">
              <a:latin typeface="Arial Black" panose="020B0A04020102020204" pitchFamily="34" charset="0"/>
            </a:endParaRPr>
          </a:p>
        </p:txBody>
      </p:sp>
    </p:spTree>
    <p:extLst>
      <p:ext uri="{BB962C8B-B14F-4D97-AF65-F5344CB8AC3E}">
        <p14:creationId xmlns:p14="http://schemas.microsoft.com/office/powerpoint/2010/main" val="130086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Make sure that YOUR SLIDE is complete for the group slideshow!</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Practice presenting YOUR SLIDE to the class!</a:t>
            </a:r>
            <a:endParaRPr lang="en-US" sz="4000" dirty="0">
              <a:latin typeface="Arial Black" panose="020B0A04020102020204" pitchFamily="34" charset="0"/>
            </a:endParaRPr>
          </a:p>
        </p:txBody>
      </p:sp>
    </p:spTree>
    <p:extLst>
      <p:ext uri="{BB962C8B-B14F-4D97-AF65-F5344CB8AC3E}">
        <p14:creationId xmlns:p14="http://schemas.microsoft.com/office/powerpoint/2010/main" val="1039452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1044575"/>
          </a:xfrm>
        </p:spPr>
        <p:txBody>
          <a:bodyPr/>
          <a:lstStyle/>
          <a:p>
            <a:pPr algn="ctr"/>
            <a:r>
              <a:rPr lang="en-US" dirty="0" smtClean="0">
                <a:latin typeface="Arial Black" panose="020B0A04020102020204" pitchFamily="34" charset="0"/>
              </a:rPr>
              <a:t>Journey of Transformation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82700"/>
            <a:ext cx="10515600" cy="5321300"/>
          </a:xfrm>
        </p:spPr>
        <p:txBody>
          <a:bodyPr>
            <a:normAutofit fontScale="92500" lnSpcReduction="10000"/>
          </a:bodyPr>
          <a:lstStyle/>
          <a:p>
            <a:r>
              <a:rPr lang="en-US" sz="3200" dirty="0" smtClean="0">
                <a:latin typeface="Arial Black" panose="020B0A04020102020204" pitchFamily="34" charset="0"/>
              </a:rPr>
              <a:t>In our first unit of the year, we will be reading and talking a lot about this idea of being on a journey of transformation.</a:t>
            </a:r>
          </a:p>
          <a:p>
            <a:r>
              <a:rPr lang="en-US" sz="3200" dirty="0" smtClean="0">
                <a:latin typeface="Arial Black" panose="020B0A04020102020204" pitchFamily="34" charset="0"/>
              </a:rPr>
              <a:t>We are, all of us, even old farts like me, on our own personal journeys of transformation all the time.</a:t>
            </a:r>
          </a:p>
          <a:p>
            <a:r>
              <a:rPr lang="en-US" sz="3200" dirty="0" smtClean="0">
                <a:latin typeface="Arial Black" panose="020B0A04020102020204" pitchFamily="34" charset="0"/>
              </a:rPr>
              <a:t>The people we meet, places we go, things we do, and things that happen to or around us all have an effect on our journeys.</a:t>
            </a:r>
          </a:p>
          <a:p>
            <a:r>
              <a:rPr lang="en-US" sz="3200" dirty="0" smtClean="0">
                <a:latin typeface="Arial Black" panose="020B0A04020102020204" pitchFamily="34" charset="0"/>
              </a:rPr>
              <a:t>Today, you will be asked to think and write about the journey that you started last week when you walked onto this campus as a Freshman.</a:t>
            </a:r>
            <a:endParaRPr lang="en-US" sz="3200" dirty="0">
              <a:latin typeface="Arial Black" panose="020B0A04020102020204" pitchFamily="34" charset="0"/>
            </a:endParaRPr>
          </a:p>
        </p:txBody>
      </p:sp>
    </p:spTree>
    <p:extLst>
      <p:ext uri="{BB962C8B-B14F-4D97-AF65-F5344CB8AC3E}">
        <p14:creationId xmlns:p14="http://schemas.microsoft.com/office/powerpoint/2010/main" val="35634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Which topic did you get for your Rapid Research?</a:t>
            </a:r>
          </a:p>
          <a:p>
            <a:pPr marL="0" indent="0" algn="ctr">
              <a:buNone/>
            </a:pPr>
            <a:r>
              <a:rPr lang="en-US" sz="3600" dirty="0" smtClean="0">
                <a:latin typeface="Arial Black" panose="020B0A04020102020204" pitchFamily="34" charset="0"/>
              </a:rPr>
              <a:t>What is one thing you read about your topic that you found surprising or interesting?</a:t>
            </a:r>
          </a:p>
          <a:p>
            <a:pPr marL="0" indent="0" algn="ctr">
              <a:buNone/>
            </a:pPr>
            <a:r>
              <a:rPr lang="en-US" sz="3600" dirty="0" smtClean="0">
                <a:latin typeface="Arial Black" panose="020B0A04020102020204" pitchFamily="34" charset="0"/>
              </a:rPr>
              <a:t>Why was that surprising or interesting to you?</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8/22/19</a:t>
            </a:r>
            <a:endParaRPr lang="en-US" b="1" dirty="0">
              <a:latin typeface="Arial Black" panose="020B0A04020102020204" pitchFamily="34" charset="0"/>
            </a:endParaRPr>
          </a:p>
        </p:txBody>
      </p:sp>
    </p:spTree>
    <p:extLst>
      <p:ext uri="{BB962C8B-B14F-4D97-AF65-F5344CB8AC3E}">
        <p14:creationId xmlns:p14="http://schemas.microsoft.com/office/powerpoint/2010/main" val="1645762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fontScale="92500" lnSpcReduction="20000"/>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Looking at the topic list for Rapid Research, do you see any issues there that were reflected in the story of the Ugly Duckling?</a:t>
            </a:r>
          </a:p>
          <a:p>
            <a:pPr marL="457200" lvl="1" indent="0" algn="ctr">
              <a:buNone/>
            </a:pPr>
            <a:r>
              <a:rPr lang="en-US" dirty="0">
                <a:latin typeface="Arial Black" panose="020B0A04020102020204" pitchFamily="34" charset="0"/>
              </a:rPr>
              <a:t>Positive Peer Pressure </a:t>
            </a:r>
            <a:r>
              <a:rPr lang="en-US" dirty="0" smtClean="0">
                <a:latin typeface="Arial Black" panose="020B0A04020102020204" pitchFamily="34" charset="0"/>
              </a:rPr>
              <a:t>/ Respect / Assertiveness / Empathy / Self-Esteem / Friendship </a:t>
            </a:r>
            <a:r>
              <a:rPr lang="en-US" dirty="0">
                <a:latin typeface="Arial Black" panose="020B0A04020102020204" pitchFamily="34" charset="0"/>
              </a:rPr>
              <a:t>vs cliques </a:t>
            </a:r>
            <a:r>
              <a:rPr lang="en-US" dirty="0" smtClean="0">
                <a:latin typeface="Arial Black" panose="020B0A04020102020204" pitchFamily="34" charset="0"/>
              </a:rPr>
              <a:t>/ Alcohol(Underage </a:t>
            </a:r>
            <a:r>
              <a:rPr lang="en-US" dirty="0">
                <a:latin typeface="Arial Black" panose="020B0A04020102020204" pitchFamily="34" charset="0"/>
              </a:rPr>
              <a:t>Drinking) </a:t>
            </a:r>
            <a:r>
              <a:rPr lang="en-US" dirty="0" smtClean="0">
                <a:latin typeface="Arial Black" panose="020B0A04020102020204" pitchFamily="34" charset="0"/>
              </a:rPr>
              <a:t>/ Healthy </a:t>
            </a:r>
            <a:r>
              <a:rPr lang="en-US" dirty="0">
                <a:latin typeface="Arial Black" panose="020B0A04020102020204" pitchFamily="34" charset="0"/>
              </a:rPr>
              <a:t>Relationships </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Which issues did the duckling face and how did he get past them?</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8/23/19</a:t>
            </a:r>
            <a:endParaRPr lang="en-US" b="1" dirty="0">
              <a:latin typeface="Arial Black" panose="020B0A04020102020204" pitchFamily="34" charset="0"/>
            </a:endParaRPr>
          </a:p>
        </p:txBody>
      </p:sp>
    </p:spTree>
    <p:extLst>
      <p:ext uri="{BB962C8B-B14F-4D97-AF65-F5344CB8AC3E}">
        <p14:creationId xmlns:p14="http://schemas.microsoft.com/office/powerpoint/2010/main" val="186644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fontScale="85000" lnSpcReduction="20000"/>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Looking at the topic list for Rapid Research, do you see any issues there that were reflected in the story of the Ugly Duckling</a:t>
            </a:r>
            <a:r>
              <a:rPr lang="en-US" sz="4000" dirty="0" smtClean="0">
                <a:latin typeface="Arial Black" panose="020B0A04020102020204" pitchFamily="34" charset="0"/>
              </a:rPr>
              <a:t>?</a:t>
            </a:r>
          </a:p>
          <a:p>
            <a:pPr marL="0" indent="0" algn="ctr">
              <a:buNone/>
            </a:pPr>
            <a:r>
              <a:rPr lang="en-US" dirty="0">
                <a:latin typeface="Arial Black" panose="020B0A04020102020204" pitchFamily="34" charset="0"/>
              </a:rPr>
              <a:t>Positive Peer Pressure / Respect / Assertiveness / Empathy / Self-Esteem / Friendship vs cliques / Alcohol(Underage Drinking) / Healthy Relationships </a:t>
            </a:r>
          </a:p>
          <a:p>
            <a:pPr marL="0" indent="0" algn="ctr">
              <a:buNone/>
            </a:pP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Which issues did the duckling face and how did he get past them?</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8/23/19</a:t>
            </a:r>
            <a:endParaRPr lang="en-US" b="1" dirty="0">
              <a:latin typeface="Arial Black" panose="020B0A04020102020204" pitchFamily="34" charset="0"/>
            </a:endParaRPr>
          </a:p>
        </p:txBody>
      </p:sp>
    </p:spTree>
    <p:extLst>
      <p:ext uri="{BB962C8B-B14F-4D97-AF65-F5344CB8AC3E}">
        <p14:creationId xmlns:p14="http://schemas.microsoft.com/office/powerpoint/2010/main" val="2704493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575"/>
          </a:xfrm>
        </p:spPr>
        <p:txBody>
          <a:bodyPr/>
          <a:lstStyle/>
          <a:p>
            <a:pPr algn="ctr"/>
            <a:r>
              <a:rPr lang="en-US" dirty="0" smtClean="0">
                <a:latin typeface="Arial Black" panose="020B0A04020102020204" pitchFamily="34" charset="0"/>
              </a:rPr>
              <a:t>Figurative Language</a:t>
            </a:r>
            <a:endParaRPr lang="en-US" dirty="0">
              <a:latin typeface="Arial Black" panose="020B0A04020102020204" pitchFamily="34" charset="0"/>
            </a:endParaRPr>
          </a:p>
        </p:txBody>
      </p:sp>
      <p:sp>
        <p:nvSpPr>
          <p:cNvPr id="3" name="Content Placeholder 2"/>
          <p:cNvSpPr>
            <a:spLocks noGrp="1"/>
          </p:cNvSpPr>
          <p:nvPr>
            <p:ph idx="1"/>
          </p:nvPr>
        </p:nvSpPr>
        <p:spPr>
          <a:xfrm>
            <a:off x="368300" y="1282700"/>
            <a:ext cx="11417300" cy="5372100"/>
          </a:xfrm>
        </p:spPr>
        <p:txBody>
          <a:bodyPr/>
          <a:lstStyle/>
          <a:p>
            <a:r>
              <a:rPr lang="en-US" dirty="0">
                <a:latin typeface="Arial Black" panose="020B0A04020102020204" pitchFamily="34" charset="0"/>
              </a:rPr>
              <a:t>Figurative language is when you use a word or phrase that does not have its normal everyday, literal meaning. Writers can use figurative language to make their work more interesting or more dramatic than literal language which simply states facts</a:t>
            </a:r>
            <a:r>
              <a:rPr lang="en-US" dirty="0" smtClean="0">
                <a:latin typeface="Arial Black" panose="020B0A04020102020204" pitchFamily="34" charset="0"/>
              </a:rPr>
              <a:t>.</a:t>
            </a:r>
          </a:p>
          <a:p>
            <a:pPr marL="0" indent="0">
              <a:buNone/>
            </a:pPr>
            <a:endParaRPr lang="en-US" dirty="0">
              <a:latin typeface="Arial Black" panose="020B0A04020102020204" pitchFamily="34" charset="0"/>
            </a:endParaRPr>
          </a:p>
          <a:p>
            <a:r>
              <a:rPr lang="en-US" dirty="0">
                <a:latin typeface="Arial Black" panose="020B0A04020102020204" pitchFamily="34" charset="0"/>
              </a:rPr>
              <a:t>There are a few different ways to use figurative language, including metaphors, similes, personification and hyperbole. </a:t>
            </a:r>
            <a:endParaRPr lang="en-US" dirty="0" smtClean="0">
              <a:latin typeface="Arial Black" panose="020B0A04020102020204" pitchFamily="34" charset="0"/>
            </a:endParaRPr>
          </a:p>
          <a:p>
            <a:endParaRPr lang="en-US" dirty="0">
              <a:latin typeface="Arial Black" panose="020B0A04020102020204" pitchFamily="34" charset="0"/>
            </a:endParaRPr>
          </a:p>
          <a:p>
            <a:r>
              <a:rPr lang="en-US" dirty="0" smtClean="0">
                <a:latin typeface="Arial Black" panose="020B0A04020102020204" pitchFamily="34" charset="0"/>
              </a:rPr>
              <a:t>In this unit, we will focus on THREE types of figurative language…</a:t>
            </a:r>
            <a:endParaRPr lang="en-US" dirty="0">
              <a:latin typeface="Arial Black" panose="020B0A04020102020204" pitchFamily="34" charset="0"/>
            </a:endParaRPr>
          </a:p>
        </p:txBody>
      </p:sp>
    </p:spTree>
    <p:extLst>
      <p:ext uri="{BB962C8B-B14F-4D97-AF65-F5344CB8AC3E}">
        <p14:creationId xmlns:p14="http://schemas.microsoft.com/office/powerpoint/2010/main" val="105793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575"/>
          </a:xfrm>
        </p:spPr>
        <p:txBody>
          <a:bodyPr/>
          <a:lstStyle/>
          <a:p>
            <a:pPr algn="ctr"/>
            <a:r>
              <a:rPr lang="en-US" dirty="0" smtClean="0">
                <a:latin typeface="Arial Black" panose="020B0A04020102020204" pitchFamily="34" charset="0"/>
              </a:rPr>
              <a:t>Figurative Language</a:t>
            </a:r>
            <a:endParaRPr lang="en-US" dirty="0">
              <a:latin typeface="Arial Black" panose="020B0A04020102020204" pitchFamily="34" charset="0"/>
            </a:endParaRPr>
          </a:p>
        </p:txBody>
      </p:sp>
      <p:pic>
        <p:nvPicPr>
          <p:cNvPr id="1026" name="Picture 2" descr="https://lh4.googleusercontent.com/u0iZJNC8C6ohyyBlpS4mfpGfr4lkweBKxRc_wovVlVozGrkOvmWqwwvu0tnTmLFir2JxpPs4EwDDEkHrrMdMWfWhkQWxSpqd5lNN2QX9W-MdkQFBTKjF2sJyJhX8mD24ihCel384mZ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9000" y="1282700"/>
            <a:ext cx="6051550" cy="5114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1" y="1536700"/>
            <a:ext cx="5664200" cy="5262979"/>
          </a:xfrm>
          <a:prstGeom prst="rect">
            <a:avLst/>
          </a:prstGeom>
          <a:noFill/>
        </p:spPr>
        <p:txBody>
          <a:bodyPr wrap="square" rtlCol="0">
            <a:spAutoFit/>
          </a:bodyPr>
          <a:lstStyle/>
          <a:p>
            <a:r>
              <a:rPr lang="en-US" sz="2800" i="1" dirty="0" smtClean="0">
                <a:latin typeface="Arial Black" panose="020B0A04020102020204" pitchFamily="34" charset="0"/>
              </a:rPr>
              <a:t>METAPHOR</a:t>
            </a:r>
          </a:p>
          <a:p>
            <a:endParaRPr lang="en-US" sz="2800" i="1" dirty="0">
              <a:latin typeface="Arial Black" panose="020B0A04020102020204" pitchFamily="34" charset="0"/>
            </a:endParaRPr>
          </a:p>
          <a:p>
            <a:r>
              <a:rPr lang="en-US" sz="2800" i="1" dirty="0" smtClean="0">
                <a:latin typeface="Arial Black" panose="020B0A04020102020204" pitchFamily="34" charset="0"/>
              </a:rPr>
              <a:t>Noun</a:t>
            </a:r>
            <a:r>
              <a:rPr lang="en-US" sz="2800" i="1" dirty="0">
                <a:latin typeface="Arial Black" panose="020B0A04020102020204" pitchFamily="34" charset="0"/>
              </a:rPr>
              <a:t>; </a:t>
            </a:r>
            <a:r>
              <a:rPr lang="en-US" sz="2800" dirty="0">
                <a:latin typeface="Arial Black" panose="020B0A04020102020204" pitchFamily="34" charset="0"/>
              </a:rPr>
              <a:t>a figure of speech in which a word or phrase is applied to an object or action to which it is not literally applicable</a:t>
            </a:r>
            <a:r>
              <a:rPr lang="en-US" sz="2800" dirty="0" smtClean="0">
                <a:latin typeface="Arial Black" panose="020B0A04020102020204" pitchFamily="34" charset="0"/>
              </a:rPr>
              <a:t>.</a:t>
            </a:r>
          </a:p>
          <a:p>
            <a:endParaRPr lang="en-US" sz="2800" dirty="0">
              <a:latin typeface="Arial Black" panose="020B0A04020102020204" pitchFamily="34" charset="0"/>
            </a:endParaRPr>
          </a:p>
          <a:p>
            <a:r>
              <a:rPr lang="en-US" sz="2800" dirty="0" smtClean="0">
                <a:latin typeface="Arial Black" panose="020B0A04020102020204" pitchFamily="34" charset="0"/>
              </a:rPr>
              <a:t>Ex: </a:t>
            </a:r>
            <a:r>
              <a:rPr lang="en-US" sz="2800" dirty="0">
                <a:latin typeface="Arial Black" panose="020B0A04020102020204" pitchFamily="34" charset="0"/>
              </a:rPr>
              <a:t>"I had fallen through a trapdoor of depression,”</a:t>
            </a:r>
          </a:p>
          <a:p>
            <a:r>
              <a:rPr lang="en-US" sz="2800" dirty="0">
                <a:latin typeface="Arial Black" panose="020B0A04020102020204" pitchFamily="34" charset="0"/>
              </a:rPr>
              <a:t/>
            </a:r>
            <a:br>
              <a:rPr lang="en-US" sz="2800" dirty="0">
                <a:latin typeface="Arial Black" panose="020B0A04020102020204" pitchFamily="34" charset="0"/>
              </a:rPr>
            </a:br>
            <a:endParaRPr lang="en-US" sz="2800" dirty="0">
              <a:latin typeface="Arial Black" panose="020B0A04020102020204" pitchFamily="34" charset="0"/>
            </a:endParaRPr>
          </a:p>
        </p:txBody>
      </p:sp>
    </p:spTree>
    <p:extLst>
      <p:ext uri="{BB962C8B-B14F-4D97-AF65-F5344CB8AC3E}">
        <p14:creationId xmlns:p14="http://schemas.microsoft.com/office/powerpoint/2010/main" val="276651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575"/>
          </a:xfrm>
        </p:spPr>
        <p:txBody>
          <a:bodyPr/>
          <a:lstStyle/>
          <a:p>
            <a:pPr algn="ctr"/>
            <a:r>
              <a:rPr lang="en-US" dirty="0" smtClean="0">
                <a:latin typeface="Arial Black" panose="020B0A04020102020204" pitchFamily="34" charset="0"/>
              </a:rPr>
              <a:t>Figurative Language</a:t>
            </a:r>
            <a:endParaRPr lang="en-US" dirty="0">
              <a:latin typeface="Arial Black" panose="020B0A04020102020204" pitchFamily="34" charset="0"/>
            </a:endParaRPr>
          </a:p>
        </p:txBody>
      </p:sp>
      <p:sp>
        <p:nvSpPr>
          <p:cNvPr id="4" name="TextBox 3"/>
          <p:cNvSpPr txBox="1"/>
          <p:nvPr/>
        </p:nvSpPr>
        <p:spPr>
          <a:xfrm>
            <a:off x="6096000" y="1384300"/>
            <a:ext cx="5664200" cy="5262979"/>
          </a:xfrm>
          <a:prstGeom prst="rect">
            <a:avLst/>
          </a:prstGeom>
          <a:noFill/>
        </p:spPr>
        <p:txBody>
          <a:bodyPr wrap="square" rtlCol="0">
            <a:spAutoFit/>
          </a:bodyPr>
          <a:lstStyle/>
          <a:p>
            <a:r>
              <a:rPr lang="en-US" sz="2800" i="1" dirty="0" smtClean="0">
                <a:latin typeface="Arial Black" panose="020B0A04020102020204" pitchFamily="34" charset="0"/>
              </a:rPr>
              <a:t>SIMILE</a:t>
            </a:r>
          </a:p>
          <a:p>
            <a:endParaRPr lang="en-US" sz="2800" i="1" dirty="0">
              <a:latin typeface="Arial Black" panose="020B0A04020102020204" pitchFamily="34" charset="0"/>
            </a:endParaRPr>
          </a:p>
          <a:p>
            <a:r>
              <a:rPr lang="en-US" sz="2800" i="1" dirty="0" smtClean="0">
                <a:latin typeface="Arial Black" panose="020B0A04020102020204" pitchFamily="34" charset="0"/>
              </a:rPr>
              <a:t>noun</a:t>
            </a:r>
            <a:endParaRPr lang="en-US" sz="2800" dirty="0">
              <a:latin typeface="Arial Black" panose="020B0A04020102020204" pitchFamily="34" charset="0"/>
            </a:endParaRPr>
          </a:p>
          <a:p>
            <a:pPr fontAlgn="base"/>
            <a:r>
              <a:rPr lang="en-US" sz="2800" dirty="0">
                <a:latin typeface="Arial Black" panose="020B0A04020102020204" pitchFamily="34" charset="0"/>
              </a:rPr>
              <a:t>a figure of speech involving the comparison of one thing with another thing of a different kind, used to make a description more emphatic or vivid </a:t>
            </a:r>
            <a:endParaRPr lang="en-US" sz="2800" dirty="0" smtClean="0">
              <a:latin typeface="Arial Black" panose="020B0A04020102020204" pitchFamily="34" charset="0"/>
            </a:endParaRPr>
          </a:p>
          <a:p>
            <a:pPr fontAlgn="base"/>
            <a:endParaRPr lang="en-US" sz="2800" dirty="0">
              <a:latin typeface="Arial Black" panose="020B0A04020102020204" pitchFamily="34" charset="0"/>
            </a:endParaRPr>
          </a:p>
          <a:p>
            <a:pPr fontAlgn="base"/>
            <a:r>
              <a:rPr lang="en-US" sz="2800" dirty="0" smtClean="0">
                <a:latin typeface="Arial Black" panose="020B0A04020102020204" pitchFamily="34" charset="0"/>
              </a:rPr>
              <a:t> Ex: </a:t>
            </a:r>
            <a:r>
              <a:rPr lang="en-US" sz="2800" i="1" dirty="0" smtClean="0">
                <a:latin typeface="Arial Black" panose="020B0A04020102020204" pitchFamily="34" charset="0"/>
              </a:rPr>
              <a:t>as </a:t>
            </a:r>
            <a:r>
              <a:rPr lang="en-US" sz="2800" i="1" dirty="0">
                <a:latin typeface="Arial Black" panose="020B0A04020102020204" pitchFamily="34" charset="0"/>
              </a:rPr>
              <a:t>brave as a lion</a:t>
            </a:r>
            <a:r>
              <a:rPr lang="en-US" sz="2800" dirty="0">
                <a:latin typeface="Arial Black" panose="020B0A04020102020204" pitchFamily="34" charset="0"/>
              </a:rPr>
              <a:t>, </a:t>
            </a:r>
            <a:r>
              <a:rPr lang="en-US" sz="2800" i="1" dirty="0">
                <a:latin typeface="Arial Black" panose="020B0A04020102020204" pitchFamily="34" charset="0"/>
              </a:rPr>
              <a:t>crazy like a fox</a:t>
            </a:r>
            <a:r>
              <a:rPr lang="en-US" sz="2800" dirty="0">
                <a:latin typeface="Arial Black" panose="020B0A04020102020204" pitchFamily="34" charset="0"/>
              </a:rPr>
              <a:t> </a:t>
            </a:r>
          </a:p>
        </p:txBody>
      </p:sp>
      <p:pic>
        <p:nvPicPr>
          <p:cNvPr id="2050" name="Picture 2" descr="https://lh3.googleusercontent.com/dsG_INAeIrMz-CtTqhSWtdvtdG7LLujODZCTyzw4C9sRVn3-q0tbqtOPqWZp9MISGLa86VCg0R17KArL7Mb2u4bkE4PzsSzwBKxMEXyfgcyXOrsBnJorgsMdg14gTYDTB8uDPiTrpJ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033" y="1586567"/>
            <a:ext cx="424773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0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575"/>
          </a:xfrm>
        </p:spPr>
        <p:txBody>
          <a:bodyPr/>
          <a:lstStyle/>
          <a:p>
            <a:pPr algn="ctr"/>
            <a:r>
              <a:rPr lang="en-US" dirty="0" smtClean="0">
                <a:latin typeface="Arial Black" panose="020B0A04020102020204" pitchFamily="34" charset="0"/>
              </a:rPr>
              <a:t>Figurative Language</a:t>
            </a:r>
            <a:endParaRPr lang="en-US" dirty="0">
              <a:latin typeface="Arial Black" panose="020B0A04020102020204" pitchFamily="34" charset="0"/>
            </a:endParaRPr>
          </a:p>
        </p:txBody>
      </p:sp>
      <p:sp>
        <p:nvSpPr>
          <p:cNvPr id="4" name="TextBox 3"/>
          <p:cNvSpPr txBox="1"/>
          <p:nvPr/>
        </p:nvSpPr>
        <p:spPr>
          <a:xfrm>
            <a:off x="292101" y="1979919"/>
            <a:ext cx="5664200" cy="4832092"/>
          </a:xfrm>
          <a:prstGeom prst="rect">
            <a:avLst/>
          </a:prstGeom>
          <a:noFill/>
        </p:spPr>
        <p:txBody>
          <a:bodyPr wrap="square" rtlCol="0">
            <a:spAutoFit/>
          </a:bodyPr>
          <a:lstStyle/>
          <a:p>
            <a:r>
              <a:rPr lang="en-US" sz="2800" i="1" dirty="0">
                <a:latin typeface="Arial Black" panose="020B0A04020102020204" pitchFamily="34" charset="0"/>
              </a:rPr>
              <a:t>Noun; </a:t>
            </a:r>
            <a:r>
              <a:rPr lang="en-US" sz="2800" dirty="0">
                <a:latin typeface="Arial Black" panose="020B0A04020102020204" pitchFamily="34" charset="0"/>
              </a:rPr>
              <a:t>the attribution of a personal nature or human characteristics to something nonhuman, or the representation of an abstract quality in human form</a:t>
            </a:r>
            <a:r>
              <a:rPr lang="en-US" sz="2800" dirty="0" smtClean="0">
                <a:latin typeface="Arial Black" panose="020B0A04020102020204" pitchFamily="34" charset="0"/>
              </a:rPr>
              <a:t>.</a:t>
            </a:r>
          </a:p>
          <a:p>
            <a:endParaRPr lang="en-US" sz="2800" dirty="0">
              <a:latin typeface="Arial Black" panose="020B0A04020102020204" pitchFamily="34" charset="0"/>
            </a:endParaRPr>
          </a:p>
          <a:p>
            <a:r>
              <a:rPr lang="en-US" sz="2800" dirty="0" smtClean="0">
                <a:latin typeface="Arial Black" panose="020B0A04020102020204" pitchFamily="34" charset="0"/>
              </a:rPr>
              <a:t>Ex: The tide reached out to</a:t>
            </a:r>
          </a:p>
          <a:p>
            <a:r>
              <a:rPr lang="en-US" sz="2800" dirty="0" smtClean="0">
                <a:latin typeface="Arial Black" panose="020B0A04020102020204" pitchFamily="34" charset="0"/>
              </a:rPr>
              <a:t>us as we sat on the beach.</a:t>
            </a:r>
            <a:r>
              <a:rPr lang="en-US" sz="2800" dirty="0">
                <a:latin typeface="Arial Black" panose="020B0A04020102020204" pitchFamily="34" charset="0"/>
              </a:rPr>
              <a:t/>
            </a:r>
            <a:br>
              <a:rPr lang="en-US" sz="2800" dirty="0">
                <a:latin typeface="Arial Black" panose="020B0A04020102020204" pitchFamily="34" charset="0"/>
              </a:rPr>
            </a:br>
            <a:endParaRPr lang="en-US" sz="2800" dirty="0">
              <a:latin typeface="Arial Black" panose="020B0A04020102020204" pitchFamily="34" charset="0"/>
            </a:endParaRPr>
          </a:p>
        </p:txBody>
      </p:sp>
      <p:pic>
        <p:nvPicPr>
          <p:cNvPr id="3074" name="Picture 2" descr="https://lh6.googleusercontent.com/B-5UGJS3LESkSixfNFN8X1nyCdYOkNa1nAXRkWXNBm2feS0UE9RZGnkpYKwEZBCijJQjvX3oi0XITLfPvARl9zdYe6ysdxwPMFAA2q2baqYiczO6A0ynnZeXy8DceSFcd7504x-PVq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6301" y="1649134"/>
            <a:ext cx="6083299" cy="491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6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Figurative Language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Watch this video. In the box, write as many types of figurative language as you can that are shown in the video.</a:t>
            </a:r>
            <a:endParaRPr lang="en-US" dirty="0" smtClean="0">
              <a:latin typeface="Arial Black" panose="020B0A04020102020204" pitchFamily="34" charset="0"/>
              <a:hlinkClick r:id="rId2"/>
            </a:endParaRPr>
          </a:p>
          <a:p>
            <a:pPr marL="0" indent="0" algn="ctr">
              <a:buNone/>
            </a:pPr>
            <a:r>
              <a:rPr lang="en-US" dirty="0" smtClean="0">
                <a:hlinkClick r:id="rId2"/>
              </a:rPr>
              <a:t>https://youtu.be/17eY2MoS-bc</a:t>
            </a:r>
            <a:endParaRPr lang="en-US" dirty="0" smtClean="0"/>
          </a:p>
          <a:p>
            <a:r>
              <a:rPr lang="en-US" dirty="0">
                <a:latin typeface="Arial Black" panose="020B0A04020102020204" pitchFamily="34" charset="0"/>
              </a:rPr>
              <a:t>Watch this video. In the box, write as many types of figurative language as you can that are shown in the video.</a:t>
            </a:r>
            <a:endParaRPr lang="en-US" dirty="0">
              <a:latin typeface="Arial Black" panose="020B0A04020102020204" pitchFamily="34" charset="0"/>
              <a:hlinkClick r:id="rId2"/>
            </a:endParaRPr>
          </a:p>
          <a:p>
            <a:pPr marL="0" indent="0" algn="ctr">
              <a:buNone/>
            </a:pPr>
            <a:r>
              <a:rPr lang="en-US" dirty="0" smtClean="0">
                <a:hlinkClick r:id="rId3"/>
              </a:rPr>
              <a:t>https</a:t>
            </a:r>
            <a:r>
              <a:rPr lang="en-US" dirty="0">
                <a:hlinkClick r:id="rId3"/>
              </a:rPr>
              <a:t>://youtu.be/uoSBVNUO2LU</a:t>
            </a:r>
            <a:endParaRPr lang="en-US" dirty="0"/>
          </a:p>
        </p:txBody>
      </p:sp>
    </p:spTree>
    <p:extLst>
      <p:ext uri="{BB962C8B-B14F-4D97-AF65-F5344CB8AC3E}">
        <p14:creationId xmlns:p14="http://schemas.microsoft.com/office/powerpoint/2010/main" val="16053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Rapid Research - Presentation</a:t>
            </a:r>
            <a:endParaRPr lang="en-US" dirty="0">
              <a:latin typeface="Arial Black" panose="020B0A04020102020204" pitchFamily="34" charset="0"/>
            </a:endParaRPr>
          </a:p>
        </p:txBody>
      </p:sp>
      <p:sp>
        <p:nvSpPr>
          <p:cNvPr id="3" name="Content Placeholder 2"/>
          <p:cNvSpPr>
            <a:spLocks noGrp="1"/>
          </p:cNvSpPr>
          <p:nvPr>
            <p:ph idx="1"/>
          </p:nvPr>
        </p:nvSpPr>
        <p:spPr>
          <a:xfrm>
            <a:off x="330200" y="1825624"/>
            <a:ext cx="11493500" cy="4854575"/>
          </a:xfrm>
        </p:spPr>
        <p:txBody>
          <a:bodyPr>
            <a:normAutofit lnSpcReduction="10000"/>
          </a:bodyPr>
          <a:lstStyle/>
          <a:p>
            <a:r>
              <a:rPr lang="en-US" sz="3200" dirty="0" smtClean="0">
                <a:latin typeface="Arial Black" panose="020B0A04020102020204" pitchFamily="34" charset="0"/>
              </a:rPr>
              <a:t>In your groups, open back up your Rapid Research Slideshows from yesterday. THEY SHOULD BE COMPLETE AND READY TO PRESENT!</a:t>
            </a:r>
          </a:p>
          <a:p>
            <a:r>
              <a:rPr lang="en-US" sz="3200" dirty="0" smtClean="0">
                <a:latin typeface="Arial Black" panose="020B0A04020102020204" pitchFamily="34" charset="0"/>
              </a:rPr>
              <a:t>Take the next few minutes to go over your presentation with your group.</a:t>
            </a:r>
          </a:p>
          <a:p>
            <a:pPr lvl="1"/>
            <a:r>
              <a:rPr lang="en-US" dirty="0" smtClean="0">
                <a:latin typeface="Arial Black" panose="020B0A04020102020204" pitchFamily="34" charset="0"/>
              </a:rPr>
              <a:t>EVERY MEMBER MUST SHARE THEIR INDIVIDUAL SLIDE</a:t>
            </a:r>
          </a:p>
          <a:p>
            <a:pPr lvl="1"/>
            <a:r>
              <a:rPr lang="en-US" dirty="0" smtClean="0">
                <a:latin typeface="Arial Black" panose="020B0A04020102020204" pitchFamily="34" charset="0"/>
              </a:rPr>
              <a:t>Decide who will share your Title slide and your Final slide that includes your FOUR CRITICAL POINTS and YOUR GROUP SUMMARY.</a:t>
            </a:r>
          </a:p>
          <a:p>
            <a:r>
              <a:rPr lang="en-US" dirty="0" smtClean="0">
                <a:latin typeface="Arial Black" panose="020B0A04020102020204" pitchFamily="34" charset="0"/>
              </a:rPr>
              <a:t>Each group will get THREE MINUTES MAXIMUM to present your research, so PLAN for that!</a:t>
            </a:r>
            <a:endParaRPr lang="en-US" dirty="0">
              <a:latin typeface="Arial Black" panose="020B0A04020102020204" pitchFamily="34" charset="0"/>
            </a:endParaRPr>
          </a:p>
        </p:txBody>
      </p:sp>
    </p:spTree>
    <p:extLst>
      <p:ext uri="{BB962C8B-B14F-4D97-AF65-F5344CB8AC3E}">
        <p14:creationId xmlns:p14="http://schemas.microsoft.com/office/powerpoint/2010/main" val="35998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a:t>
            </a:r>
          </a:p>
          <a:p>
            <a:pPr marL="0" indent="0" algn="ctr">
              <a:buNone/>
            </a:pPr>
            <a:r>
              <a:rPr lang="en-US" sz="4000" dirty="0" smtClean="0">
                <a:latin typeface="Arial Black" panose="020B0A04020102020204" pitchFamily="34" charset="0"/>
              </a:rPr>
              <a:t>HOMEWORK!</a:t>
            </a:r>
            <a:endParaRPr lang="en-US" sz="4000" dirty="0">
              <a:latin typeface="Arial Black" panose="020B0A04020102020204" pitchFamily="34" charset="0"/>
            </a:endParaRPr>
          </a:p>
        </p:txBody>
      </p:sp>
    </p:spTree>
    <p:extLst>
      <p:ext uri="{BB962C8B-B14F-4D97-AF65-F5344CB8AC3E}">
        <p14:creationId xmlns:p14="http://schemas.microsoft.com/office/powerpoint/2010/main" val="207874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1044575"/>
          </a:xfrm>
        </p:spPr>
        <p:txBody>
          <a:bodyPr/>
          <a:lstStyle/>
          <a:p>
            <a:pPr algn="ctr"/>
            <a:r>
              <a:rPr lang="en-US" dirty="0" smtClean="0">
                <a:latin typeface="Arial Black" panose="020B0A04020102020204" pitchFamily="34" charset="0"/>
              </a:rPr>
              <a:t>Journey of Transformation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82700"/>
            <a:ext cx="10515600" cy="5321300"/>
          </a:xfrm>
        </p:spPr>
        <p:txBody>
          <a:bodyPr>
            <a:normAutofit fontScale="92500" lnSpcReduction="10000"/>
          </a:bodyPr>
          <a:lstStyle/>
          <a:p>
            <a:r>
              <a:rPr lang="en-US" sz="3200" dirty="0" smtClean="0">
                <a:latin typeface="Arial Black" panose="020B0A04020102020204" pitchFamily="34" charset="0"/>
              </a:rPr>
              <a:t>You will also have a chance to show me how well you write.</a:t>
            </a:r>
          </a:p>
          <a:p>
            <a:r>
              <a:rPr lang="en-US" sz="3200" dirty="0" smtClean="0">
                <a:latin typeface="Arial Black" panose="020B0A04020102020204" pitchFamily="34" charset="0"/>
              </a:rPr>
              <a:t>This will be an IN-CLASS, TIMED WRITING, so you will start and finish it in class today, and it must be submitted before you leave.</a:t>
            </a:r>
          </a:p>
          <a:p>
            <a:r>
              <a:rPr lang="en-US" sz="3200" dirty="0" smtClean="0">
                <a:latin typeface="Arial Black" panose="020B0A04020102020204" pitchFamily="34" charset="0"/>
              </a:rPr>
              <a:t>Don’t worry if you don’t have time to finish yours completely…that is also something I am learning about you all…how quickly you work.</a:t>
            </a:r>
          </a:p>
          <a:p>
            <a:r>
              <a:rPr lang="en-US" sz="3200" dirty="0" smtClean="0">
                <a:latin typeface="Arial Black" panose="020B0A04020102020204" pitchFamily="34" charset="0"/>
              </a:rPr>
              <a:t>This IS a graded writing, BUT it will not weigh against you heavily. It is more about me getting a chance to see your writing, so I can better plan how to help you get stronger as a writer.</a:t>
            </a:r>
            <a:endParaRPr lang="en-US" sz="3200" dirty="0">
              <a:latin typeface="Arial Black" panose="020B0A04020102020204" pitchFamily="34" charset="0"/>
            </a:endParaRPr>
          </a:p>
        </p:txBody>
      </p:sp>
    </p:spTree>
    <p:extLst>
      <p:ext uri="{BB962C8B-B14F-4D97-AF65-F5344CB8AC3E}">
        <p14:creationId xmlns:p14="http://schemas.microsoft.com/office/powerpoint/2010/main" val="1075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Give me 3 examples of metaphors and 2 examples of similes.</a:t>
            </a:r>
          </a:p>
          <a:p>
            <a:pPr marL="0" indent="0" algn="ctr">
              <a:buNone/>
            </a:pPr>
            <a:r>
              <a:rPr lang="en-US" sz="3600" dirty="0" smtClean="0">
                <a:latin typeface="Arial Black" panose="020B0A04020102020204" pitchFamily="34" charset="0"/>
              </a:rPr>
              <a:t>Give me 2 examples </a:t>
            </a:r>
            <a:r>
              <a:rPr lang="en-US" sz="3600" smtClean="0">
                <a:latin typeface="Arial Black" panose="020B0A04020102020204" pitchFamily="34" charset="0"/>
              </a:rPr>
              <a:t>of personification.</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8/23/19</a:t>
            </a:r>
            <a:endParaRPr lang="en-US" b="1" dirty="0">
              <a:latin typeface="Arial Black" panose="020B0A04020102020204" pitchFamily="34" charset="0"/>
            </a:endParaRPr>
          </a:p>
        </p:txBody>
      </p:sp>
    </p:spTree>
    <p:extLst>
      <p:ext uri="{BB962C8B-B14F-4D97-AF65-F5344CB8AC3E}">
        <p14:creationId xmlns:p14="http://schemas.microsoft.com/office/powerpoint/2010/main" val="987624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is figurative language?</a:t>
            </a:r>
          </a:p>
          <a:p>
            <a:pPr marL="0" indent="0" algn="ctr">
              <a:buNone/>
            </a:pPr>
            <a:r>
              <a:rPr lang="en-US" sz="4000" dirty="0" smtClean="0">
                <a:latin typeface="Arial Black" panose="020B0A04020102020204" pitchFamily="34" charset="0"/>
              </a:rPr>
              <a:t>What are some examples we discussed last week?</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8/26/19</a:t>
            </a:r>
            <a:endParaRPr lang="en-US" b="1" dirty="0">
              <a:latin typeface="Arial Black" panose="020B0A04020102020204" pitchFamily="34" charset="0"/>
            </a:endParaRPr>
          </a:p>
        </p:txBody>
      </p:sp>
    </p:spTree>
    <p:extLst>
      <p:ext uri="{BB962C8B-B14F-4D97-AF65-F5344CB8AC3E}">
        <p14:creationId xmlns:p14="http://schemas.microsoft.com/office/powerpoint/2010/main" val="23588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What is figurative language?</a:t>
            </a:r>
          </a:p>
          <a:p>
            <a:pPr marL="0" indent="0" algn="ctr">
              <a:buNone/>
            </a:pPr>
            <a:r>
              <a:rPr lang="en-US" sz="4000" dirty="0">
                <a:latin typeface="Arial Black" panose="020B0A04020102020204" pitchFamily="34" charset="0"/>
              </a:rPr>
              <a:t>What are some examples we discussed last week?</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8/26/19</a:t>
            </a:r>
            <a:endParaRPr lang="en-US" b="1" dirty="0">
              <a:latin typeface="Arial Black" panose="020B0A04020102020204" pitchFamily="34" charset="0"/>
            </a:endParaRPr>
          </a:p>
        </p:txBody>
      </p:sp>
    </p:spTree>
    <p:extLst>
      <p:ext uri="{BB962C8B-B14F-4D97-AF65-F5344CB8AC3E}">
        <p14:creationId xmlns:p14="http://schemas.microsoft.com/office/powerpoint/2010/main" val="453868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Presentations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First things first…</a:t>
            </a:r>
          </a:p>
          <a:p>
            <a:pPr marL="0" indent="0" algn="ctr">
              <a:buNone/>
            </a:pPr>
            <a:r>
              <a:rPr lang="en-US" sz="4400" dirty="0" smtClean="0">
                <a:latin typeface="Arial Black" panose="020B0A04020102020204" pitchFamily="34" charset="0"/>
              </a:rPr>
              <a:t>LET’S</a:t>
            </a:r>
          </a:p>
          <a:p>
            <a:pPr marL="0" indent="0" algn="ctr">
              <a:buNone/>
            </a:pPr>
            <a:r>
              <a:rPr lang="en-US" sz="4400" dirty="0" smtClean="0">
                <a:latin typeface="Arial Black" panose="020B0A04020102020204" pitchFamily="34" charset="0"/>
              </a:rPr>
              <a:t>HEAR FROM</a:t>
            </a:r>
          </a:p>
          <a:p>
            <a:pPr marL="0" indent="0" algn="ctr">
              <a:buNone/>
            </a:pPr>
            <a:r>
              <a:rPr lang="en-US" sz="4400" dirty="0" smtClean="0">
                <a:latin typeface="Arial Black" panose="020B0A04020102020204" pitchFamily="34" charset="0"/>
              </a:rPr>
              <a:t>GROUPS!</a:t>
            </a:r>
          </a:p>
          <a:p>
            <a:pPr marL="0" indent="0" algn="ctr">
              <a:buNone/>
            </a:pPr>
            <a:endParaRPr lang="en-US" sz="4400" dirty="0">
              <a:latin typeface="Arial Black" panose="020B0A04020102020204" pitchFamily="34" charset="0"/>
            </a:endParaRPr>
          </a:p>
        </p:txBody>
      </p:sp>
    </p:spTree>
    <p:extLst>
      <p:ext uri="{BB962C8B-B14F-4D97-AF65-F5344CB8AC3E}">
        <p14:creationId xmlns:p14="http://schemas.microsoft.com/office/powerpoint/2010/main" val="1651962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400" dirty="0" smtClean="0">
                <a:latin typeface="Arial Black" panose="020B0A04020102020204" pitchFamily="34" charset="0"/>
              </a:rPr>
              <a:t>Today we will begin reading Speak.</a:t>
            </a:r>
          </a:p>
          <a:p>
            <a:endParaRPr lang="en-US" sz="4400" dirty="0" smtClean="0">
              <a:latin typeface="Arial Black" panose="020B0A04020102020204" pitchFamily="34" charset="0"/>
            </a:endParaRPr>
          </a:p>
          <a:p>
            <a:r>
              <a:rPr lang="en-US" sz="4400" dirty="0" smtClean="0">
                <a:latin typeface="Arial Black" panose="020B0A04020102020204" pitchFamily="34" charset="0"/>
              </a:rPr>
              <a:t>Before we do, let’s find out a little about the author and where the book came from…</a:t>
            </a:r>
            <a:endParaRPr lang="en-US" sz="4400" dirty="0">
              <a:latin typeface="Arial Black" panose="020B0A04020102020204" pitchFamily="34" charset="0"/>
            </a:endParaRPr>
          </a:p>
        </p:txBody>
      </p:sp>
    </p:spTree>
    <p:extLst>
      <p:ext uri="{BB962C8B-B14F-4D97-AF65-F5344CB8AC3E}">
        <p14:creationId xmlns:p14="http://schemas.microsoft.com/office/powerpoint/2010/main" val="30204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Laurie </a:t>
            </a:r>
            <a:r>
              <a:rPr lang="en-US" dirty="0" err="1" smtClean="0">
                <a:latin typeface="Arial Black" panose="020B0A04020102020204" pitchFamily="34" charset="0"/>
              </a:rPr>
              <a:t>Halse</a:t>
            </a:r>
            <a:r>
              <a:rPr lang="en-US" dirty="0" smtClean="0">
                <a:latin typeface="Arial Black" panose="020B0A04020102020204" pitchFamily="34" charset="0"/>
              </a:rPr>
              <a:t> Anderson</a:t>
            </a:r>
            <a:endParaRPr lang="en-US" dirty="0">
              <a:latin typeface="Arial Black" panose="020B0A04020102020204" pitchFamily="34" charset="0"/>
            </a:endParaRPr>
          </a:p>
        </p:txBody>
      </p:sp>
      <p:sp>
        <p:nvSpPr>
          <p:cNvPr id="3" name="Content Placeholder 2"/>
          <p:cNvSpPr>
            <a:spLocks noGrp="1"/>
          </p:cNvSpPr>
          <p:nvPr>
            <p:ph idx="1"/>
          </p:nvPr>
        </p:nvSpPr>
        <p:spPr>
          <a:xfrm>
            <a:off x="1156243" y="2209800"/>
            <a:ext cx="6844758" cy="3810000"/>
          </a:xfrm>
        </p:spPr>
        <p:txBody>
          <a:bodyPr>
            <a:noAutofit/>
          </a:bodyPr>
          <a:lstStyle/>
          <a:p>
            <a:r>
              <a:rPr lang="en-US" dirty="0">
                <a:latin typeface="Arial Black" panose="020B0A04020102020204" pitchFamily="34" charset="0"/>
                <a:cs typeface="Arial" panose="020B0604020202020204" pitchFamily="34" charset="0"/>
              </a:rPr>
              <a:t>Born October 23, 1961 in Potsdam, NY</a:t>
            </a:r>
          </a:p>
          <a:p>
            <a:pPr lvl="1"/>
            <a:r>
              <a:rPr lang="en-US" dirty="0">
                <a:latin typeface="Arial Black" panose="020B0A04020102020204" pitchFamily="34" charset="0"/>
                <a:cs typeface="Arial" panose="020B0604020202020204" pitchFamily="34" charset="0"/>
              </a:rPr>
              <a:t>Parents were Frank and Joyce </a:t>
            </a:r>
            <a:r>
              <a:rPr lang="en-US" dirty="0" err="1">
                <a:latin typeface="Arial Black" panose="020B0A04020102020204" pitchFamily="34" charset="0"/>
                <a:cs typeface="Arial" panose="020B0604020202020204" pitchFamily="34" charset="0"/>
              </a:rPr>
              <a:t>Halse</a:t>
            </a:r>
            <a:endParaRPr lang="en-US" dirty="0">
              <a:latin typeface="Arial Black" panose="020B0A04020102020204" pitchFamily="34" charset="0"/>
              <a:cs typeface="Arial" panose="020B0604020202020204" pitchFamily="34" charset="0"/>
            </a:endParaRPr>
          </a:p>
          <a:p>
            <a:r>
              <a:rPr lang="en-US" dirty="0">
                <a:latin typeface="Arial Black" panose="020B0A04020102020204" pitchFamily="34" charset="0"/>
                <a:cs typeface="Arial" panose="020B0604020202020204" pitchFamily="34" charset="0"/>
              </a:rPr>
              <a:t>As a young girl, she spent hours writing poems, letters, newspaper columns, and stories on her father’s typewriter</a:t>
            </a:r>
          </a:p>
          <a:p>
            <a:r>
              <a:rPr lang="en-US" dirty="0">
                <a:latin typeface="Arial Black" panose="020B0A04020102020204" pitchFamily="34" charset="0"/>
                <a:cs typeface="Arial" panose="020B0604020202020204" pitchFamily="34" charset="0"/>
              </a:rPr>
              <a:t>Absolutely fascinated by foreign cultures and languages</a:t>
            </a:r>
          </a:p>
          <a:p>
            <a:r>
              <a:rPr lang="en-US" dirty="0">
                <a:latin typeface="Arial Black" panose="020B0A04020102020204" pitchFamily="34" charset="0"/>
                <a:cs typeface="Arial" panose="020B0604020202020204" pitchFamily="34" charset="0"/>
              </a:rPr>
              <a:t>Published </a:t>
            </a:r>
            <a:r>
              <a:rPr lang="en-US" i="1" dirty="0">
                <a:latin typeface="Arial Black" panose="020B0A04020102020204" pitchFamily="34" charset="0"/>
                <a:cs typeface="Arial" panose="020B0604020202020204" pitchFamily="34" charset="0"/>
              </a:rPr>
              <a:t>Speak </a:t>
            </a:r>
            <a:r>
              <a:rPr lang="en-US" dirty="0">
                <a:latin typeface="Arial Black" panose="020B0A04020102020204" pitchFamily="34" charset="0"/>
                <a:cs typeface="Arial" panose="020B0604020202020204" pitchFamily="34" charset="0"/>
              </a:rPr>
              <a:t>in 1999</a:t>
            </a:r>
          </a:p>
        </p:txBody>
      </p:sp>
      <p:pic>
        <p:nvPicPr>
          <p:cNvPr id="2050" name="Picture 2" descr="http://www.nationalbook.org/_images/btcml/andersonl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00" y="1981200"/>
            <a:ext cx="3732213" cy="460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44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Schooling</a:t>
            </a:r>
            <a:endParaRPr lang="en-US" dirty="0">
              <a:latin typeface="Arial Black" panose="020B0A04020102020204" pitchFamily="34" charset="0"/>
            </a:endParaRPr>
          </a:p>
        </p:txBody>
      </p:sp>
      <p:sp>
        <p:nvSpPr>
          <p:cNvPr id="3" name="Content Placeholder 2"/>
          <p:cNvSpPr>
            <a:spLocks noGrp="1"/>
          </p:cNvSpPr>
          <p:nvPr>
            <p:ph idx="1"/>
          </p:nvPr>
        </p:nvSpPr>
        <p:spPr>
          <a:xfrm>
            <a:off x="381000" y="2362199"/>
            <a:ext cx="6692358" cy="4191000"/>
          </a:xfrm>
        </p:spPr>
        <p:txBody>
          <a:bodyPr>
            <a:normAutofit lnSpcReduction="10000"/>
          </a:bodyPr>
          <a:lstStyle/>
          <a:p>
            <a:r>
              <a:rPr lang="en-US" sz="2000" b="1" dirty="0">
                <a:latin typeface="Arial Black" panose="020B0A04020102020204" pitchFamily="34" charset="0"/>
                <a:cs typeface="Arial" panose="020B0604020202020204" pitchFamily="34" charset="0"/>
              </a:rPr>
              <a:t>Considered an outsider during her freshman year of high school</a:t>
            </a:r>
          </a:p>
          <a:p>
            <a:pPr lvl="1"/>
            <a:r>
              <a:rPr lang="en-US" sz="2000" dirty="0">
                <a:latin typeface="Arial Black" panose="020B0A04020102020204" pitchFamily="34" charset="0"/>
                <a:cs typeface="Arial" panose="020B0604020202020204" pitchFamily="34" charset="0"/>
              </a:rPr>
              <a:t>Started to swim and run track for her high school</a:t>
            </a:r>
          </a:p>
          <a:p>
            <a:r>
              <a:rPr lang="en-US" sz="2000" b="1" dirty="0">
                <a:latin typeface="Arial Black" panose="020B0A04020102020204" pitchFamily="34" charset="0"/>
                <a:cs typeface="Arial" panose="020B0604020202020204" pitchFamily="34" charset="0"/>
              </a:rPr>
              <a:t>Senior year, she moved to Denmark as a foreign exchange student for thirteen months</a:t>
            </a:r>
          </a:p>
          <a:p>
            <a:pPr lvl="1"/>
            <a:r>
              <a:rPr lang="en-US" sz="2000" dirty="0">
                <a:latin typeface="Arial Black" panose="020B0A04020102020204" pitchFamily="34" charset="0"/>
                <a:cs typeface="Arial" panose="020B0604020202020204" pitchFamily="34" charset="0"/>
              </a:rPr>
              <a:t>While in Denmark, she lived on a pig farm</a:t>
            </a:r>
          </a:p>
          <a:p>
            <a:r>
              <a:rPr lang="en-US" sz="2000" dirty="0">
                <a:latin typeface="Arial Black" panose="020B0A04020102020204" pitchFamily="34" charset="0"/>
                <a:cs typeface="Arial" panose="020B0604020202020204" pitchFamily="34" charset="0"/>
              </a:rPr>
              <a:t>Went to Onondaga Community College when she returned</a:t>
            </a:r>
          </a:p>
          <a:p>
            <a:r>
              <a:rPr lang="en-US" sz="2000" b="1" dirty="0">
                <a:latin typeface="Arial Black" panose="020B0A04020102020204" pitchFamily="34" charset="0"/>
                <a:cs typeface="Arial" panose="020B0604020202020204" pitchFamily="34" charset="0"/>
              </a:rPr>
              <a:t>Transferred to Georgetown University in 1981</a:t>
            </a:r>
          </a:p>
          <a:p>
            <a:pPr lvl="1"/>
            <a:r>
              <a:rPr lang="en-US" sz="2000" b="1" dirty="0">
                <a:latin typeface="Arial Black" panose="020B0A04020102020204" pitchFamily="34" charset="0"/>
                <a:cs typeface="Arial" panose="020B0604020202020204" pitchFamily="34" charset="0"/>
              </a:rPr>
              <a:t>Graduated in 1984 with a degree in Languages and Linguistics</a:t>
            </a:r>
          </a:p>
          <a:p>
            <a:pPr marL="457063" lvl="1" indent="0">
              <a:buNone/>
            </a:pPr>
            <a:endParaRPr lang="en-US" dirty="0" smtClean="0">
              <a:latin typeface="Arial" panose="020B0604020202020204" pitchFamily="34" charset="0"/>
              <a:cs typeface="Arial" panose="020B0604020202020204" pitchFamily="34" charset="0"/>
            </a:endParaRPr>
          </a:p>
        </p:txBody>
      </p:sp>
      <p:pic>
        <p:nvPicPr>
          <p:cNvPr id="3076" name="Picture 4" descr="https://www.funnypica.com/wp-content/uploads/2012/06/Funny-Pig-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2362199"/>
            <a:ext cx="45053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9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Arial Black" panose="020B0A04020102020204" pitchFamily="34" charset="0"/>
              </a:rPr>
              <a:t>Speak</a:t>
            </a:r>
            <a:endParaRPr lang="en-US" i="1" dirty="0">
              <a:latin typeface="Arial Black" panose="020B0A04020102020204" pitchFamily="34" charset="0"/>
            </a:endParaRPr>
          </a:p>
        </p:txBody>
      </p:sp>
      <p:sp>
        <p:nvSpPr>
          <p:cNvPr id="3" name="Content Placeholder 2"/>
          <p:cNvSpPr>
            <a:spLocks noGrp="1"/>
          </p:cNvSpPr>
          <p:nvPr>
            <p:ph idx="1"/>
          </p:nvPr>
        </p:nvSpPr>
        <p:spPr>
          <a:xfrm>
            <a:off x="1156243" y="2603500"/>
            <a:ext cx="4711158" cy="3416300"/>
          </a:xfrm>
        </p:spPr>
        <p:txBody>
          <a:bodyPr>
            <a:normAutofit lnSpcReduction="10000"/>
          </a:bodyPr>
          <a:lstStyle/>
          <a:p>
            <a:r>
              <a:rPr lang="en-US" dirty="0">
                <a:latin typeface="Arial Black" panose="020B0A04020102020204" pitchFamily="34" charset="0"/>
              </a:rPr>
              <a:t>Published in 1999</a:t>
            </a:r>
          </a:p>
          <a:p>
            <a:r>
              <a:rPr lang="en-US" dirty="0">
                <a:latin typeface="Arial Black" panose="020B0A04020102020204" pitchFamily="34" charset="0"/>
              </a:rPr>
              <a:t>Deals with the struggles of everyday problems in high school</a:t>
            </a:r>
          </a:p>
          <a:p>
            <a:r>
              <a:rPr lang="en-US" dirty="0">
                <a:latin typeface="Arial Black" panose="020B0A04020102020204" pitchFamily="34" charset="0"/>
              </a:rPr>
              <a:t>Told through Melinda’s point of view</a:t>
            </a:r>
          </a:p>
        </p:txBody>
      </p:sp>
      <p:pic>
        <p:nvPicPr>
          <p:cNvPr id="4098" name="Picture 2" descr="http://www.relatably.com/q/img/laurie-anderson-quotes/Quotation-Laurie-Halse-Anderson-difference-yourself-Meetville-Quotes-36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38400"/>
            <a:ext cx="558338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4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Characters</a:t>
            </a:r>
            <a:endParaRPr lang="en-US" dirty="0">
              <a:latin typeface="Arial Black" panose="020B0A04020102020204" pitchFamily="34" charset="0"/>
            </a:endParaRPr>
          </a:p>
        </p:txBody>
      </p:sp>
      <p:sp>
        <p:nvSpPr>
          <p:cNvPr id="3" name="Content Placeholder 2"/>
          <p:cNvSpPr>
            <a:spLocks noGrp="1"/>
          </p:cNvSpPr>
          <p:nvPr>
            <p:ph idx="1"/>
          </p:nvPr>
        </p:nvSpPr>
        <p:spPr>
          <a:xfrm>
            <a:off x="495300" y="1511300"/>
            <a:ext cx="11201400" cy="4343400"/>
          </a:xfrm>
        </p:spPr>
        <p:txBody>
          <a:bodyPr>
            <a:noAutofit/>
          </a:bodyPr>
          <a:lstStyle/>
          <a:p>
            <a:r>
              <a:rPr lang="en-US" sz="2000" b="1" dirty="0">
                <a:latin typeface="Arial Black" panose="020B0A04020102020204" pitchFamily="34" charset="0"/>
              </a:rPr>
              <a:t>Melinda</a:t>
            </a:r>
            <a:r>
              <a:rPr lang="en-US" sz="2000" dirty="0">
                <a:latin typeface="Arial Black" panose="020B0A04020102020204" pitchFamily="34" charset="0"/>
              </a:rPr>
              <a:t> – beginning her freshman year as an outcast. Narrator of the story. She has entered high school on the wrong foot!</a:t>
            </a:r>
          </a:p>
          <a:p>
            <a:r>
              <a:rPr lang="en-US" sz="2000" b="1" dirty="0">
                <a:latin typeface="Arial Black" panose="020B0A04020102020204" pitchFamily="34" charset="0"/>
              </a:rPr>
              <a:t>Heather </a:t>
            </a:r>
            <a:r>
              <a:rPr lang="en-US" sz="2000" dirty="0">
                <a:latin typeface="Arial Black" panose="020B0A04020102020204" pitchFamily="34" charset="0"/>
              </a:rPr>
              <a:t>– new student from Ohio. One of Melinda’s first friends in high school. Wants to participate in every school activity, and tries to get Melinda more involved.</a:t>
            </a:r>
          </a:p>
          <a:p>
            <a:r>
              <a:rPr lang="en-US" sz="2000" b="1" dirty="0">
                <a:latin typeface="Arial Black" panose="020B0A04020102020204" pitchFamily="34" charset="0"/>
              </a:rPr>
              <a:t>Rachel </a:t>
            </a:r>
            <a:r>
              <a:rPr lang="en-US" sz="2000" dirty="0">
                <a:latin typeface="Arial Black" panose="020B0A04020102020204" pitchFamily="34" charset="0"/>
              </a:rPr>
              <a:t>– Melinda’s ex-best friend. Ignores Melinda and starts to hang out with foreign exchange students. </a:t>
            </a:r>
          </a:p>
          <a:p>
            <a:r>
              <a:rPr lang="en-US" sz="2000" b="1" dirty="0">
                <a:latin typeface="Arial Black" panose="020B0A04020102020204" pitchFamily="34" charset="0"/>
              </a:rPr>
              <a:t>Ivy </a:t>
            </a:r>
            <a:r>
              <a:rPr lang="en-US" sz="2000" dirty="0">
                <a:latin typeface="Arial Black" panose="020B0A04020102020204" pitchFamily="34" charset="0"/>
              </a:rPr>
              <a:t>– In Melinda’s art class. She is not mean to Melinda, but she isn’t friendly to her. </a:t>
            </a:r>
          </a:p>
          <a:p>
            <a:r>
              <a:rPr lang="en-US" sz="2000" b="1" dirty="0">
                <a:latin typeface="Arial Black" panose="020B0A04020102020204" pitchFamily="34" charset="0"/>
              </a:rPr>
              <a:t>Nicole </a:t>
            </a:r>
            <a:r>
              <a:rPr lang="en-US" sz="2000" dirty="0">
                <a:latin typeface="Arial Black" panose="020B0A04020102020204" pitchFamily="34" charset="0"/>
              </a:rPr>
              <a:t>– categorized as a jock. Very athletic and competitive to the point of insanity! Friendly, but fierce!</a:t>
            </a:r>
          </a:p>
          <a:p>
            <a:r>
              <a:rPr lang="en-US" sz="2000" b="1" dirty="0">
                <a:latin typeface="Arial Black" panose="020B0A04020102020204" pitchFamily="34" charset="0"/>
              </a:rPr>
              <a:t>Mr. Freeman </a:t>
            </a:r>
            <a:r>
              <a:rPr lang="en-US" sz="2000" dirty="0">
                <a:latin typeface="Arial Black" panose="020B0A04020102020204" pitchFamily="34" charset="0"/>
              </a:rPr>
              <a:t>– Art teacher at </a:t>
            </a:r>
            <a:r>
              <a:rPr lang="en-US" sz="2000" dirty="0" err="1">
                <a:latin typeface="Arial Black" panose="020B0A04020102020204" pitchFamily="34" charset="0"/>
              </a:rPr>
              <a:t>Merryweather</a:t>
            </a:r>
            <a:r>
              <a:rPr lang="en-US" sz="2000" dirty="0">
                <a:latin typeface="Arial Black" panose="020B0A04020102020204" pitchFamily="34" charset="0"/>
              </a:rPr>
              <a:t> High School. Somewhat unconventional </a:t>
            </a:r>
          </a:p>
          <a:p>
            <a:r>
              <a:rPr lang="en-US" sz="2000" b="1" dirty="0">
                <a:latin typeface="Arial Black" panose="020B0A04020102020204" pitchFamily="34" charset="0"/>
              </a:rPr>
              <a:t>Andy Evans </a:t>
            </a:r>
            <a:r>
              <a:rPr lang="en-US" sz="2000" dirty="0">
                <a:latin typeface="Arial Black" panose="020B0A04020102020204" pitchFamily="34" charset="0"/>
              </a:rPr>
              <a:t>– senior at </a:t>
            </a:r>
            <a:r>
              <a:rPr lang="en-US" sz="2000" dirty="0" err="1">
                <a:latin typeface="Arial Black" panose="020B0A04020102020204" pitchFamily="34" charset="0"/>
              </a:rPr>
              <a:t>Merryweather</a:t>
            </a:r>
            <a:r>
              <a:rPr lang="en-US" sz="2000" dirty="0">
                <a:latin typeface="Arial Black" panose="020B0A04020102020204" pitchFamily="34" charset="0"/>
              </a:rPr>
              <a:t> High School. Considered cute and athletic.</a:t>
            </a:r>
            <a:endParaRPr lang="en-US" sz="2000" b="1" dirty="0">
              <a:latin typeface="Arial Black" panose="020B0A04020102020204" pitchFamily="34" charset="0"/>
            </a:endParaRPr>
          </a:p>
        </p:txBody>
      </p:sp>
    </p:spTree>
    <p:extLst>
      <p:ext uri="{BB962C8B-B14F-4D97-AF65-F5344CB8AC3E}">
        <p14:creationId xmlns:p14="http://schemas.microsoft.com/office/powerpoint/2010/main" val="19546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Point of View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2400" b="1" dirty="0">
                <a:latin typeface="Arial Black" panose="020B0A04020102020204" pitchFamily="34" charset="0"/>
              </a:rPr>
              <a:t>1</a:t>
            </a:r>
            <a:r>
              <a:rPr lang="en-US" sz="2400" b="1" baseline="30000" dirty="0">
                <a:latin typeface="Arial Black" panose="020B0A04020102020204" pitchFamily="34" charset="0"/>
              </a:rPr>
              <a:t>st</a:t>
            </a:r>
            <a:r>
              <a:rPr lang="en-US" sz="2400" b="1" dirty="0">
                <a:latin typeface="Arial Black" panose="020B0A04020102020204" pitchFamily="34" charset="0"/>
              </a:rPr>
              <a:t> Person: </a:t>
            </a:r>
            <a:r>
              <a:rPr lang="en-US" sz="2400" dirty="0">
                <a:latin typeface="Arial Black" panose="020B0A04020102020204" pitchFamily="34" charset="0"/>
              </a:rPr>
              <a:t>The narrator is a character in the story. They use the pronoun “I” and can only reveal their own thoughts, not the thoughts of the other characters.</a:t>
            </a:r>
          </a:p>
          <a:p>
            <a:r>
              <a:rPr lang="en-US" sz="2400" b="1" dirty="0">
                <a:latin typeface="Arial Black" panose="020B0A04020102020204" pitchFamily="34" charset="0"/>
              </a:rPr>
              <a:t>3</a:t>
            </a:r>
            <a:r>
              <a:rPr lang="en-US" sz="2400" b="1" baseline="30000" dirty="0">
                <a:latin typeface="Arial Black" panose="020B0A04020102020204" pitchFamily="34" charset="0"/>
              </a:rPr>
              <a:t>rd</a:t>
            </a:r>
            <a:r>
              <a:rPr lang="en-US" sz="2400" b="1" dirty="0">
                <a:latin typeface="Arial Black" panose="020B0A04020102020204" pitchFamily="34" charset="0"/>
              </a:rPr>
              <a:t> Person Omniscient: </a:t>
            </a:r>
            <a:r>
              <a:rPr lang="en-US" sz="2400" dirty="0">
                <a:latin typeface="Arial Black" panose="020B0A04020102020204" pitchFamily="34" charset="0"/>
              </a:rPr>
              <a:t>The narrator plays no part in the story but can tell us what more than one of the characters is thinking and feeling.</a:t>
            </a:r>
          </a:p>
          <a:p>
            <a:endParaRPr lang="en-US" sz="2400" dirty="0">
              <a:latin typeface="Arial Black" panose="020B0A04020102020204" pitchFamily="34" charset="0"/>
            </a:endParaRPr>
          </a:p>
          <a:p>
            <a:r>
              <a:rPr lang="en-US" sz="2400" i="1" dirty="0">
                <a:latin typeface="Arial Black" panose="020B0A04020102020204" pitchFamily="34" charset="0"/>
              </a:rPr>
              <a:t>Speak </a:t>
            </a:r>
            <a:r>
              <a:rPr lang="en-US" sz="2400" dirty="0">
                <a:latin typeface="Arial Black" panose="020B0A04020102020204" pitchFamily="34" charset="0"/>
              </a:rPr>
              <a:t>is told in the 1</a:t>
            </a:r>
            <a:r>
              <a:rPr lang="en-US" sz="2400" baseline="30000" dirty="0">
                <a:latin typeface="Arial Black" panose="020B0A04020102020204" pitchFamily="34" charset="0"/>
              </a:rPr>
              <a:t>st</a:t>
            </a:r>
            <a:r>
              <a:rPr lang="en-US" sz="2400" dirty="0">
                <a:latin typeface="Arial Black" panose="020B0A04020102020204" pitchFamily="34" charset="0"/>
              </a:rPr>
              <a:t> Person POV</a:t>
            </a:r>
            <a:endParaRPr lang="en-US" sz="2400" i="1" dirty="0">
              <a:latin typeface="Arial Black" panose="020B0A04020102020204" pitchFamily="34" charset="0"/>
            </a:endParaRPr>
          </a:p>
        </p:txBody>
      </p:sp>
    </p:spTree>
    <p:extLst>
      <p:ext uri="{BB962C8B-B14F-4D97-AF65-F5344CB8AC3E}">
        <p14:creationId xmlns:p14="http://schemas.microsoft.com/office/powerpoint/2010/main" val="335138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1044575"/>
          </a:xfrm>
        </p:spPr>
        <p:txBody>
          <a:bodyPr/>
          <a:lstStyle/>
          <a:p>
            <a:pPr algn="ctr"/>
            <a:r>
              <a:rPr lang="en-US" dirty="0" smtClean="0">
                <a:latin typeface="Arial Black" panose="020B0A04020102020204" pitchFamily="34" charset="0"/>
              </a:rPr>
              <a:t>Journey of Transformation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82700"/>
            <a:ext cx="10515600" cy="5321300"/>
          </a:xfrm>
        </p:spPr>
        <p:txBody>
          <a:bodyPr>
            <a:normAutofit/>
          </a:bodyPr>
          <a:lstStyle/>
          <a:p>
            <a:r>
              <a:rPr lang="en-US" sz="3200" dirty="0" smtClean="0">
                <a:latin typeface="Arial Black" panose="020B0A04020102020204" pitchFamily="34" charset="0"/>
              </a:rPr>
              <a:t>Go to Google Classroom.</a:t>
            </a:r>
          </a:p>
          <a:p>
            <a:r>
              <a:rPr lang="en-US" sz="3200" dirty="0" smtClean="0">
                <a:latin typeface="Arial Black" panose="020B0A04020102020204" pitchFamily="34" charset="0"/>
              </a:rPr>
              <a:t>Open the document titled “My Journey at THS.”</a:t>
            </a:r>
          </a:p>
          <a:p>
            <a:r>
              <a:rPr lang="en-US" sz="3200" dirty="0" smtClean="0">
                <a:latin typeface="Arial Black" panose="020B0A04020102020204" pitchFamily="34" charset="0"/>
              </a:rPr>
              <a:t>Here is the prompt for your writing:</a:t>
            </a:r>
          </a:p>
          <a:p>
            <a:endParaRPr lang="en-US" sz="3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do you think you will learn during your four year journey through high school?</a:t>
            </a:r>
          </a:p>
          <a:p>
            <a:pPr marL="0" indent="0" algn="ctr">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2389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Literary Terms found in </a:t>
            </a:r>
            <a:r>
              <a:rPr lang="en-US" i="1"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a:xfrm>
            <a:off x="622301" y="1435100"/>
            <a:ext cx="10858500" cy="5041900"/>
          </a:xfrm>
        </p:spPr>
        <p:txBody>
          <a:bodyPr>
            <a:normAutofit fontScale="85000" lnSpcReduction="10000"/>
          </a:bodyPr>
          <a:lstStyle/>
          <a:p>
            <a:r>
              <a:rPr lang="en-US" b="1" dirty="0" smtClean="0">
                <a:latin typeface="Arial Black" panose="020B0A04020102020204" pitchFamily="34" charset="0"/>
              </a:rPr>
              <a:t>Motif: </a:t>
            </a:r>
            <a:r>
              <a:rPr lang="en-US" dirty="0" smtClean="0">
                <a:latin typeface="Arial Black" panose="020B0A04020102020204" pitchFamily="34" charset="0"/>
              </a:rPr>
              <a:t>A word, phrase, idea, image, action, character, or symbol that is repeated throughout part or all of a literary work for emphasis and for unity.</a:t>
            </a:r>
          </a:p>
          <a:p>
            <a:r>
              <a:rPr lang="en-US" b="1" dirty="0" smtClean="0">
                <a:latin typeface="Arial Black" panose="020B0A04020102020204" pitchFamily="34" charset="0"/>
              </a:rPr>
              <a:t>Epiphany: </a:t>
            </a:r>
            <a:r>
              <a:rPr lang="en-US" dirty="0" smtClean="0">
                <a:latin typeface="Arial Black" panose="020B0A04020102020204" pitchFamily="34" charset="0"/>
              </a:rPr>
              <a:t>sudden moment of realization</a:t>
            </a:r>
          </a:p>
          <a:p>
            <a:r>
              <a:rPr lang="en-US" b="1" dirty="0" smtClean="0">
                <a:latin typeface="Arial Black" panose="020B0A04020102020204" pitchFamily="34" charset="0"/>
              </a:rPr>
              <a:t>Symbolism: </a:t>
            </a:r>
            <a:r>
              <a:rPr lang="en-US" dirty="0" smtClean="0">
                <a:latin typeface="Arial Black" panose="020B0A04020102020204" pitchFamily="34" charset="0"/>
              </a:rPr>
              <a:t>A second level of meaning beyond the literal surface meaning</a:t>
            </a:r>
          </a:p>
          <a:p>
            <a:r>
              <a:rPr lang="en-US" b="1" dirty="0" smtClean="0">
                <a:latin typeface="Arial Black" panose="020B0A04020102020204" pitchFamily="34" charset="0"/>
              </a:rPr>
              <a:t>Imagery: </a:t>
            </a:r>
            <a:r>
              <a:rPr lang="en-US" dirty="0" smtClean="0">
                <a:latin typeface="Arial Black" panose="020B0A04020102020204" pitchFamily="34" charset="0"/>
              </a:rPr>
              <a:t>descriptive language that appeals to one or more of the five senses – sight, sound, touch, taste, and smell</a:t>
            </a:r>
          </a:p>
          <a:p>
            <a:r>
              <a:rPr lang="en-US" b="1" dirty="0" smtClean="0">
                <a:latin typeface="Arial Black" panose="020B0A04020102020204" pitchFamily="34" charset="0"/>
              </a:rPr>
              <a:t>Personification: </a:t>
            </a:r>
            <a:r>
              <a:rPr lang="en-US" dirty="0" smtClean="0">
                <a:latin typeface="Arial Black" panose="020B0A04020102020204" pitchFamily="34" charset="0"/>
              </a:rPr>
              <a:t>An object or idea is treated as if it possesses human qualities</a:t>
            </a:r>
          </a:p>
          <a:p>
            <a:r>
              <a:rPr lang="en-US" b="1" dirty="0" smtClean="0">
                <a:latin typeface="Arial Black" panose="020B0A04020102020204" pitchFamily="34" charset="0"/>
              </a:rPr>
              <a:t>Metaphor: </a:t>
            </a:r>
            <a:r>
              <a:rPr lang="en-US" dirty="0">
                <a:latin typeface="Arial Black" panose="020B0A04020102020204" pitchFamily="34" charset="0"/>
              </a:rPr>
              <a:t>I</a:t>
            </a:r>
            <a:r>
              <a:rPr lang="en-US" dirty="0" smtClean="0">
                <a:latin typeface="Arial Black" panose="020B0A04020102020204" pitchFamily="34" charset="0"/>
              </a:rPr>
              <a:t>mplied </a:t>
            </a:r>
            <a:r>
              <a:rPr lang="en-US" dirty="0">
                <a:latin typeface="Arial Black" panose="020B0A04020102020204" pitchFamily="34" charset="0"/>
              </a:rPr>
              <a:t>or hidden comparison between two things that are unrelated but share some common characteristics.</a:t>
            </a:r>
            <a:endParaRPr lang="en-US" dirty="0" smtClean="0">
              <a:latin typeface="Arial Black" panose="020B0A04020102020204" pitchFamily="34" charset="0"/>
            </a:endParaRPr>
          </a:p>
          <a:p>
            <a:r>
              <a:rPr lang="en-US" b="1" dirty="0" smtClean="0">
                <a:latin typeface="Arial Black" panose="020B0A04020102020204" pitchFamily="34" charset="0"/>
              </a:rPr>
              <a:t>Simile: </a:t>
            </a:r>
            <a:r>
              <a:rPr lang="en-US" dirty="0" smtClean="0">
                <a:latin typeface="Arial Black" panose="020B0A04020102020204" pitchFamily="34" charset="0"/>
              </a:rPr>
              <a:t>two unlike objects are compared using the words “like,” “as,” or “than”</a:t>
            </a:r>
            <a:endParaRPr lang="en-US" b="1" dirty="0">
              <a:latin typeface="Arial Black" panose="020B0A04020102020204" pitchFamily="34" charset="0"/>
            </a:endParaRPr>
          </a:p>
        </p:txBody>
      </p:sp>
    </p:spTree>
    <p:extLst>
      <p:ext uri="{BB962C8B-B14F-4D97-AF65-F5344CB8AC3E}">
        <p14:creationId xmlns:p14="http://schemas.microsoft.com/office/powerpoint/2010/main" val="24734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2801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186363"/>
          </a:xfrm>
        </p:spPr>
        <p:txBody>
          <a:bodyPr>
            <a:normAutofit fontScale="77500" lnSpcReduction="20000"/>
          </a:bodyPr>
          <a:lstStyle/>
          <a:p>
            <a:pPr marL="0" indent="0" algn="ctr">
              <a:buNone/>
            </a:pPr>
            <a:r>
              <a:rPr lang="en-US" sz="4000" dirty="0" smtClean="0">
                <a:latin typeface="Arial Black" panose="020B0A04020102020204" pitchFamily="34" charset="0"/>
              </a:rPr>
              <a:t>Finish reading to </a:t>
            </a:r>
          </a:p>
          <a:p>
            <a:pPr marL="0" indent="0" algn="ctr">
              <a:buNone/>
            </a:pPr>
            <a:r>
              <a:rPr lang="en-US" sz="4000" dirty="0" smtClean="0">
                <a:latin typeface="Arial Black" panose="020B0A04020102020204" pitchFamily="34" charset="0"/>
              </a:rPr>
              <a:t>PAGE 15</a:t>
            </a:r>
          </a:p>
          <a:p>
            <a:pPr marL="0" indent="0" algn="ctr">
              <a:buNone/>
            </a:pPr>
            <a:r>
              <a:rPr lang="en-US" sz="4000" dirty="0" smtClean="0">
                <a:latin typeface="Arial Black" panose="020B0A04020102020204" pitchFamily="34" charset="0"/>
              </a:rPr>
              <a:t>Last Line: “…and I have vanished.”</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Begin working on questions for </a:t>
            </a:r>
          </a:p>
          <a:p>
            <a:pPr marL="0" indent="0" algn="ctr">
              <a:buNone/>
            </a:pPr>
            <a:r>
              <a:rPr lang="en-US" sz="4000" dirty="0" smtClean="0">
                <a:latin typeface="Arial Black" panose="020B0A04020102020204" pitchFamily="34" charset="0"/>
              </a:rPr>
              <a:t>1</a:t>
            </a:r>
            <a:r>
              <a:rPr lang="en-US" sz="4000" baseline="30000" dirty="0" smtClean="0">
                <a:latin typeface="Arial Black" panose="020B0A04020102020204" pitchFamily="34" charset="0"/>
              </a:rPr>
              <a:t>st</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Questions 1-5</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MONDAY 9/2 BY 7:00 a.m.</a:t>
            </a:r>
          </a:p>
        </p:txBody>
      </p:sp>
    </p:spTree>
    <p:extLst>
      <p:ext uri="{BB962C8B-B14F-4D97-AF65-F5344CB8AC3E}">
        <p14:creationId xmlns:p14="http://schemas.microsoft.com/office/powerpoint/2010/main" val="36562761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Think about the title of this novel,</a:t>
            </a:r>
          </a:p>
          <a:p>
            <a:pPr marL="0" indent="0" algn="ctr">
              <a:buNone/>
            </a:pPr>
            <a:r>
              <a:rPr lang="en-US" sz="3600" u="sng" dirty="0" smtClean="0">
                <a:latin typeface="Arial Black" panose="020B0A04020102020204" pitchFamily="34" charset="0"/>
              </a:rPr>
              <a:t>Speak</a:t>
            </a:r>
            <a:r>
              <a:rPr lang="en-US" sz="3600" dirty="0" smtClean="0">
                <a:latin typeface="Arial Black" panose="020B0A04020102020204" pitchFamily="34" charset="0"/>
              </a:rPr>
              <a:t>.</a:t>
            </a:r>
          </a:p>
          <a:p>
            <a:pPr marL="0" indent="0" algn="ctr">
              <a:buNone/>
            </a:pPr>
            <a:r>
              <a:rPr lang="en-US" sz="3600" dirty="0" smtClean="0">
                <a:latin typeface="Arial Black" panose="020B0A04020102020204" pitchFamily="34" charset="0"/>
              </a:rPr>
              <a:t>Predict: How do you think the title will relate to Melinda’s story?</a:t>
            </a:r>
          </a:p>
          <a:p>
            <a:pPr marL="0" indent="0" algn="ctr">
              <a:buNone/>
            </a:pPr>
            <a:r>
              <a:rPr lang="en-US" sz="3600" dirty="0" smtClean="0">
                <a:latin typeface="Arial Black" panose="020B0A04020102020204" pitchFamily="34" charset="0"/>
              </a:rPr>
              <a:t>What part do you think “speaking” will play in the story?</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8/26/19</a:t>
            </a:r>
            <a:endParaRPr lang="en-US" b="1" dirty="0">
              <a:latin typeface="Arial Black" panose="020B0A04020102020204" pitchFamily="34" charset="0"/>
            </a:endParaRPr>
          </a:p>
        </p:txBody>
      </p:sp>
    </p:spTree>
    <p:extLst>
      <p:ext uri="{BB962C8B-B14F-4D97-AF65-F5344CB8AC3E}">
        <p14:creationId xmlns:p14="http://schemas.microsoft.com/office/powerpoint/2010/main" val="954666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fontScale="92500" lnSpcReduction="20000"/>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Look at the list on page 5-6 in the book.</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What do you think of the “First 10 Lies?”</a:t>
            </a:r>
          </a:p>
          <a:p>
            <a:pPr marL="0" indent="0" algn="ctr">
              <a:buNone/>
            </a:pPr>
            <a:r>
              <a:rPr lang="en-US" sz="4000" dirty="0" smtClean="0">
                <a:latin typeface="Arial Black" panose="020B0A04020102020204" pitchFamily="34" charset="0"/>
              </a:rPr>
              <a:t>Do you agree with Melinda that these are all lies they tell you at the start of High School?</a:t>
            </a:r>
          </a:p>
          <a:p>
            <a:pPr marL="0" indent="0" algn="ctr">
              <a:buNone/>
            </a:pPr>
            <a:r>
              <a:rPr lang="en-US" sz="4000" dirty="0" smtClean="0">
                <a:latin typeface="Arial Black" panose="020B0A04020102020204" pitchFamily="34" charset="0"/>
              </a:rPr>
              <a:t>Have you experienced any of these things personally?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8/27/19</a:t>
            </a:r>
            <a:endParaRPr lang="en-US" b="1" dirty="0">
              <a:latin typeface="Arial Black" panose="020B0A04020102020204" pitchFamily="34" charset="0"/>
            </a:endParaRPr>
          </a:p>
        </p:txBody>
      </p:sp>
    </p:spTree>
    <p:extLst>
      <p:ext uri="{BB962C8B-B14F-4D97-AF65-F5344CB8AC3E}">
        <p14:creationId xmlns:p14="http://schemas.microsoft.com/office/powerpoint/2010/main" val="38507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fontScale="92500" lnSpcReduction="20000"/>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Look at the list on page 5-6 in the book.</a:t>
            </a:r>
          </a:p>
          <a:p>
            <a:pPr marL="0" indent="0" algn="ctr">
              <a:buNone/>
            </a:pP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What do you think of the “First 10 Lies?”</a:t>
            </a:r>
          </a:p>
          <a:p>
            <a:pPr marL="0" indent="0" algn="ctr">
              <a:buNone/>
            </a:pPr>
            <a:r>
              <a:rPr lang="en-US" sz="4000" dirty="0">
                <a:latin typeface="Arial Black" panose="020B0A04020102020204" pitchFamily="34" charset="0"/>
              </a:rPr>
              <a:t>Do you agree with Melinda that these are all lies they tell you at the start of High School?</a:t>
            </a:r>
          </a:p>
          <a:p>
            <a:pPr marL="0" indent="0" algn="ctr">
              <a:buNone/>
            </a:pPr>
            <a:r>
              <a:rPr lang="en-US" sz="4000" dirty="0">
                <a:latin typeface="Arial Black" panose="020B0A04020102020204" pitchFamily="34" charset="0"/>
              </a:rPr>
              <a:t>Have you experienced any of these things personally?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8/27/19</a:t>
            </a:r>
            <a:endParaRPr lang="en-US" b="1" dirty="0">
              <a:latin typeface="Arial Black" panose="020B0A04020102020204" pitchFamily="34" charset="0"/>
            </a:endParaRPr>
          </a:p>
        </p:txBody>
      </p:sp>
    </p:spTree>
    <p:extLst>
      <p:ext uri="{BB962C8B-B14F-4D97-AF65-F5344CB8AC3E}">
        <p14:creationId xmlns:p14="http://schemas.microsoft.com/office/powerpoint/2010/main" val="2420716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4090962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186363"/>
          </a:xfrm>
        </p:spPr>
        <p:txBody>
          <a:bodyPr>
            <a:normAutofit fontScale="92500" lnSpcReduction="20000"/>
          </a:bodyPr>
          <a:lstStyle/>
          <a:p>
            <a:pPr marL="0" indent="0" algn="ctr">
              <a:buNone/>
            </a:pPr>
            <a:r>
              <a:rPr lang="en-US" sz="4000" dirty="0" smtClean="0">
                <a:latin typeface="Arial Black" panose="020B0A04020102020204" pitchFamily="34" charset="0"/>
              </a:rPr>
              <a:t>Finish reading to </a:t>
            </a:r>
          </a:p>
          <a:p>
            <a:pPr marL="0" indent="0" algn="ctr">
              <a:buNone/>
            </a:pPr>
            <a:r>
              <a:rPr lang="en-US" sz="4000" dirty="0" smtClean="0">
                <a:latin typeface="Arial Black" panose="020B0A04020102020204" pitchFamily="34" charset="0"/>
              </a:rPr>
              <a:t>PAGE 30</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1</a:t>
            </a:r>
            <a:r>
              <a:rPr lang="en-US" sz="4000" baseline="30000" dirty="0" smtClean="0">
                <a:latin typeface="Arial Black" panose="020B0A04020102020204" pitchFamily="34" charset="0"/>
              </a:rPr>
              <a:t>st</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Questions 1-10</a:t>
            </a:r>
          </a:p>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DUE MONDAY 9/2 BY 7:00 a.m.</a:t>
            </a: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4708245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How does Melinda feel about the cheerleaders?</a:t>
            </a:r>
          </a:p>
          <a:p>
            <a:pPr marL="0" indent="0" algn="ctr">
              <a:buNone/>
            </a:pPr>
            <a:r>
              <a:rPr lang="en-US" sz="3600" dirty="0" smtClean="0">
                <a:latin typeface="Arial Black" panose="020B0A04020102020204" pitchFamily="34" charset="0"/>
              </a:rPr>
              <a:t>Do you think she is jealous of them?</a:t>
            </a:r>
          </a:p>
          <a:p>
            <a:pPr marL="0" indent="0" algn="ctr">
              <a:buNone/>
            </a:pPr>
            <a:r>
              <a:rPr lang="en-US" sz="3600" dirty="0" smtClean="0">
                <a:latin typeface="Arial Black" panose="020B0A04020102020204" pitchFamily="34" charset="0"/>
              </a:rPr>
              <a:t>Why or why not?</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8/27/19</a:t>
            </a:r>
            <a:endParaRPr lang="en-US" b="1" dirty="0">
              <a:latin typeface="Arial Black" panose="020B0A04020102020204" pitchFamily="34" charset="0"/>
            </a:endParaRPr>
          </a:p>
        </p:txBody>
      </p:sp>
    </p:spTree>
    <p:extLst>
      <p:ext uri="{BB962C8B-B14F-4D97-AF65-F5344CB8AC3E}">
        <p14:creationId xmlns:p14="http://schemas.microsoft.com/office/powerpoint/2010/main" val="18566718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 – Mini Quiz 1</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5400" dirty="0" smtClean="0">
                <a:latin typeface="Arial Black" panose="020B0A04020102020204" pitchFamily="34" charset="0"/>
              </a:rPr>
              <a:t>Go directly to Google Classroom and take the QUIZ!</a:t>
            </a:r>
          </a:p>
          <a:p>
            <a:pPr marL="0" indent="0" algn="ctr">
              <a:buNone/>
            </a:pPr>
            <a:r>
              <a:rPr lang="en-US" sz="5400" dirty="0" smtClean="0">
                <a:latin typeface="Arial Black" panose="020B0A04020102020204" pitchFamily="34" charset="0"/>
              </a:rPr>
              <a:t>You have 5 minutes.</a:t>
            </a:r>
          </a:p>
          <a:p>
            <a:pPr marL="0" indent="0" algn="ctr">
              <a:buNone/>
            </a:pPr>
            <a:endParaRPr lang="en-US" sz="5400" dirty="0">
              <a:latin typeface="Arial Black" panose="020B0A04020102020204" pitchFamily="34" charset="0"/>
            </a:endParaRPr>
          </a:p>
          <a:p>
            <a:pPr marL="0" indent="0" algn="ctr">
              <a:buNone/>
            </a:pPr>
            <a:r>
              <a:rPr lang="en-US" sz="5400" dirty="0" smtClean="0">
                <a:latin typeface="Arial Black" panose="020B0A04020102020204" pitchFamily="34" charset="0"/>
              </a:rPr>
              <a:t>We will “start” class once everyone is done.</a:t>
            </a:r>
            <a:endParaRPr lang="en-US" sz="5400" dirty="0">
              <a:latin typeface="Arial Black" panose="020B0A04020102020204" pitchFamily="34" charset="0"/>
            </a:endParaRPr>
          </a:p>
        </p:txBody>
      </p:sp>
    </p:spTree>
    <p:extLst>
      <p:ext uri="{BB962C8B-B14F-4D97-AF65-F5344CB8AC3E}">
        <p14:creationId xmlns:p14="http://schemas.microsoft.com/office/powerpoint/2010/main" val="3627782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1044575"/>
          </a:xfrm>
        </p:spPr>
        <p:txBody>
          <a:bodyPr/>
          <a:lstStyle/>
          <a:p>
            <a:pPr algn="ctr"/>
            <a:r>
              <a:rPr lang="en-US" dirty="0" smtClean="0">
                <a:latin typeface="Arial Black" panose="020B0A04020102020204" pitchFamily="34" charset="0"/>
              </a:rPr>
              <a:t>Journey of Transformation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82700"/>
            <a:ext cx="10515600" cy="5321300"/>
          </a:xfrm>
        </p:spPr>
        <p:txBody>
          <a:bodyPr>
            <a:normAutofit/>
          </a:bodyPr>
          <a:lstStyle/>
          <a:p>
            <a:pPr marL="0" indent="0" algn="ctr">
              <a:buNone/>
            </a:pPr>
            <a:r>
              <a:rPr lang="en-US" sz="3600" dirty="0" smtClean="0">
                <a:latin typeface="Arial Black" panose="020B0A04020102020204" pitchFamily="34" charset="0"/>
              </a:rPr>
              <a:t>What do you think you will learn during your four year journey through high school?</a:t>
            </a:r>
          </a:p>
          <a:p>
            <a:pPr marL="0" indent="0">
              <a:buNone/>
            </a:pPr>
            <a:r>
              <a:rPr lang="en-US" dirty="0" smtClean="0">
                <a:latin typeface="Arial Black" panose="020B0A04020102020204" pitchFamily="34" charset="0"/>
              </a:rPr>
              <a:t>Think About:</a:t>
            </a:r>
          </a:p>
          <a:p>
            <a:r>
              <a:rPr lang="en-US" dirty="0" smtClean="0">
                <a:latin typeface="Arial Black" panose="020B0A04020102020204" pitchFamily="34" charset="0"/>
              </a:rPr>
              <a:t>What you might learn about the subjects you study?</a:t>
            </a:r>
          </a:p>
          <a:p>
            <a:r>
              <a:rPr lang="en-US" dirty="0" smtClean="0">
                <a:latin typeface="Arial Black" panose="020B0A04020102020204" pitchFamily="34" charset="0"/>
              </a:rPr>
              <a:t>What you might learn about yourself?</a:t>
            </a:r>
          </a:p>
          <a:p>
            <a:r>
              <a:rPr lang="en-US" dirty="0" smtClean="0">
                <a:latin typeface="Arial Black" panose="020B0A04020102020204" pitchFamily="34" charset="0"/>
              </a:rPr>
              <a:t>What you might learn about the world around you?</a:t>
            </a:r>
          </a:p>
          <a:p>
            <a:r>
              <a:rPr lang="en-US" dirty="0" smtClean="0">
                <a:latin typeface="Arial Black" panose="020B0A04020102020204" pitchFamily="34" charset="0"/>
              </a:rPr>
              <a:t>What you might learn about your future career?</a:t>
            </a:r>
          </a:p>
          <a:p>
            <a:pPr marL="0" indent="0" algn="ctr">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41268408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If you were asked to describe Melinda to someone who had never met her (read the book), how would you describe her?</a:t>
            </a:r>
          </a:p>
          <a:p>
            <a:pPr marL="0" indent="0" algn="ctr">
              <a:buNone/>
            </a:pPr>
            <a:r>
              <a:rPr lang="en-US" sz="4000" dirty="0" smtClean="0">
                <a:latin typeface="Arial Black" panose="020B0A04020102020204" pitchFamily="34" charset="0"/>
              </a:rPr>
              <a:t>Focus on what we know about her personality and qualities she has; NOT PHYSICAL DESCRIPTION!</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8/28/19</a:t>
            </a:r>
            <a:endParaRPr lang="en-US" b="1" dirty="0">
              <a:latin typeface="Arial Black" panose="020B0A04020102020204" pitchFamily="34" charset="0"/>
            </a:endParaRPr>
          </a:p>
        </p:txBody>
      </p:sp>
    </p:spTree>
    <p:extLst>
      <p:ext uri="{BB962C8B-B14F-4D97-AF65-F5344CB8AC3E}">
        <p14:creationId xmlns:p14="http://schemas.microsoft.com/office/powerpoint/2010/main" val="15409418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If you were asked to describe Melinda to someone who had never met her (read the book), how would you describe her?</a:t>
            </a:r>
          </a:p>
          <a:p>
            <a:pPr marL="0" indent="0" algn="ctr">
              <a:buNone/>
            </a:pPr>
            <a:r>
              <a:rPr lang="en-US" sz="4000" dirty="0">
                <a:latin typeface="Arial Black" panose="020B0A04020102020204" pitchFamily="34" charset="0"/>
              </a:rPr>
              <a:t>Focus on her personality and qualities she has; NOT PHYSICAL DESCRIPTION!</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8/28/19</a:t>
            </a:r>
            <a:endParaRPr lang="en-US" b="1" dirty="0">
              <a:latin typeface="Arial Black" panose="020B0A04020102020204" pitchFamily="34" charset="0"/>
            </a:endParaRPr>
          </a:p>
        </p:txBody>
      </p:sp>
    </p:spTree>
    <p:extLst>
      <p:ext uri="{BB962C8B-B14F-4D97-AF65-F5344CB8AC3E}">
        <p14:creationId xmlns:p14="http://schemas.microsoft.com/office/powerpoint/2010/main" val="3046940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23404739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186363"/>
          </a:xfrm>
        </p:spPr>
        <p:txBody>
          <a:bodyPr>
            <a:normAutofit fontScale="77500" lnSpcReduction="20000"/>
          </a:bodyPr>
          <a:lstStyle/>
          <a:p>
            <a:pPr marL="0" indent="0" algn="ctr">
              <a:buNone/>
            </a:pPr>
            <a:r>
              <a:rPr lang="en-US" sz="4000" dirty="0" smtClean="0">
                <a:latin typeface="Arial Black" panose="020B0A04020102020204" pitchFamily="34" charset="0"/>
              </a:rPr>
              <a:t>Finish reading to </a:t>
            </a:r>
          </a:p>
          <a:p>
            <a:pPr marL="0" indent="0" algn="ctr">
              <a:buNone/>
            </a:pPr>
            <a:r>
              <a:rPr lang="en-US" sz="4000" dirty="0" smtClean="0">
                <a:latin typeface="Arial Black" panose="020B0A04020102020204" pitchFamily="34" charset="0"/>
              </a:rPr>
              <a:t>PAGE 39</a:t>
            </a:r>
          </a:p>
          <a:p>
            <a:pPr marL="0" indent="0" algn="ctr">
              <a:buNone/>
            </a:pPr>
            <a:r>
              <a:rPr lang="en-US" sz="4000" dirty="0" smtClean="0">
                <a:latin typeface="Arial Black" panose="020B0A04020102020204" pitchFamily="34" charset="0"/>
              </a:rPr>
              <a:t>Last Line: “Mr. </a:t>
            </a:r>
            <a:r>
              <a:rPr lang="en-US" sz="4000" dirty="0" err="1" smtClean="0">
                <a:latin typeface="Arial Black" panose="020B0A04020102020204" pitchFamily="34" charset="0"/>
              </a:rPr>
              <a:t>Stetman</a:t>
            </a:r>
            <a:r>
              <a:rPr lang="en-US" sz="4000" dirty="0" smtClean="0">
                <a:latin typeface="Arial Black" panose="020B0A04020102020204" pitchFamily="34" charset="0"/>
              </a:rPr>
              <a:t> seems like a nice guy.”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1</a:t>
            </a:r>
            <a:r>
              <a:rPr lang="en-US" sz="4000" baseline="30000" dirty="0" smtClean="0">
                <a:latin typeface="Arial Black" panose="020B0A04020102020204" pitchFamily="34" charset="0"/>
              </a:rPr>
              <a:t>st</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Questions 1-15</a:t>
            </a:r>
          </a:p>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DUE MONDAY 9/2 BY 7:00 a.m.</a:t>
            </a: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6837771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reason(s) does Melinda give for sitting in the back row in Algebra class?</a:t>
            </a:r>
          </a:p>
          <a:p>
            <a:pPr marL="0" indent="0" algn="ctr">
              <a:buNone/>
            </a:pPr>
            <a:r>
              <a:rPr lang="en-US" sz="3600" dirty="0" smtClean="0">
                <a:latin typeface="Arial Black" panose="020B0A04020102020204" pitchFamily="34" charset="0"/>
              </a:rPr>
              <a:t>What is she “keeping an eye on” and why?</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8/28/19</a:t>
            </a:r>
            <a:endParaRPr lang="en-US" b="1" dirty="0">
              <a:latin typeface="Arial Black" panose="020B0A04020102020204" pitchFamily="34" charset="0"/>
            </a:endParaRPr>
          </a:p>
        </p:txBody>
      </p:sp>
    </p:spTree>
    <p:extLst>
      <p:ext uri="{BB962C8B-B14F-4D97-AF65-F5344CB8AC3E}">
        <p14:creationId xmlns:p14="http://schemas.microsoft.com/office/powerpoint/2010/main" val="29280730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Why do you think the section about being at Heather’s house is called “Acting?”</a:t>
            </a:r>
          </a:p>
          <a:p>
            <a:pPr marL="0" indent="0" algn="ctr">
              <a:buNone/>
            </a:pPr>
            <a:r>
              <a:rPr lang="en-US" sz="4000" dirty="0" smtClean="0">
                <a:latin typeface="Arial Black" panose="020B0A04020102020204" pitchFamily="34" charset="0"/>
              </a:rPr>
              <a:t>Can you relate to what Melinda does in this scene?</a:t>
            </a:r>
          </a:p>
          <a:p>
            <a:pPr marL="0" indent="0" algn="ctr">
              <a:buNone/>
            </a:pPr>
            <a:r>
              <a:rPr lang="en-US" sz="4000" dirty="0" smtClean="0">
                <a:latin typeface="Arial Black" panose="020B0A04020102020204" pitchFamily="34" charset="0"/>
              </a:rPr>
              <a:t>How?</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8/29/19</a:t>
            </a:r>
            <a:endParaRPr lang="en-US" b="1" dirty="0">
              <a:latin typeface="Arial Black" panose="020B0A04020102020204" pitchFamily="34" charset="0"/>
            </a:endParaRPr>
          </a:p>
        </p:txBody>
      </p:sp>
    </p:spTree>
    <p:extLst>
      <p:ext uri="{BB962C8B-B14F-4D97-AF65-F5344CB8AC3E}">
        <p14:creationId xmlns:p14="http://schemas.microsoft.com/office/powerpoint/2010/main" val="30734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Why do you think the section about being at Heather’s house is called “Acting?”</a:t>
            </a:r>
          </a:p>
          <a:p>
            <a:pPr marL="0" indent="0" algn="ctr">
              <a:buNone/>
            </a:pPr>
            <a:r>
              <a:rPr lang="en-US" sz="4000" dirty="0">
                <a:latin typeface="Arial Black" panose="020B0A04020102020204" pitchFamily="34" charset="0"/>
              </a:rPr>
              <a:t>Can you relate to what </a:t>
            </a:r>
            <a:r>
              <a:rPr lang="en-US" sz="4000" dirty="0" smtClean="0">
                <a:latin typeface="Arial Black" panose="020B0A04020102020204" pitchFamily="34" charset="0"/>
              </a:rPr>
              <a:t>Melinda </a:t>
            </a:r>
            <a:r>
              <a:rPr lang="en-US" sz="4000" dirty="0">
                <a:latin typeface="Arial Black" panose="020B0A04020102020204" pitchFamily="34" charset="0"/>
              </a:rPr>
              <a:t>does in this scene?</a:t>
            </a:r>
          </a:p>
          <a:p>
            <a:pPr marL="0" indent="0" algn="ctr">
              <a:buNone/>
            </a:pPr>
            <a:r>
              <a:rPr lang="en-US" sz="4000" dirty="0">
                <a:latin typeface="Arial Black" panose="020B0A04020102020204" pitchFamily="34" charset="0"/>
              </a:rPr>
              <a:t>How?</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8/29/19</a:t>
            </a:r>
            <a:endParaRPr lang="en-US" b="1" dirty="0">
              <a:latin typeface="Arial Black" panose="020B0A04020102020204" pitchFamily="34" charset="0"/>
            </a:endParaRPr>
          </a:p>
        </p:txBody>
      </p:sp>
    </p:spTree>
    <p:extLst>
      <p:ext uri="{BB962C8B-B14F-4D97-AF65-F5344CB8AC3E}">
        <p14:creationId xmlns:p14="http://schemas.microsoft.com/office/powerpoint/2010/main" val="19121303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8000943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186363"/>
          </a:xfrm>
        </p:spPr>
        <p:txBody>
          <a:bodyPr>
            <a:normAutofit fontScale="85000" lnSpcReduction="20000"/>
          </a:bodyPr>
          <a:lstStyle/>
          <a:p>
            <a:pPr marL="0" indent="0" algn="ctr">
              <a:buNone/>
            </a:pPr>
            <a:r>
              <a:rPr lang="en-US" sz="4000" dirty="0" smtClean="0">
                <a:latin typeface="Arial Black" panose="020B0A04020102020204" pitchFamily="34" charset="0"/>
              </a:rPr>
              <a:t>Finish reading to </a:t>
            </a:r>
          </a:p>
          <a:p>
            <a:pPr marL="0" indent="0" algn="ctr">
              <a:buNone/>
            </a:pPr>
            <a:r>
              <a:rPr lang="en-US" sz="4000" dirty="0" smtClean="0">
                <a:latin typeface="Arial Black" panose="020B0A04020102020204" pitchFamily="34" charset="0"/>
              </a:rPr>
              <a:t>PAGE 46</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1</a:t>
            </a:r>
            <a:r>
              <a:rPr lang="en-US" sz="4000" baseline="30000" dirty="0" smtClean="0">
                <a:latin typeface="Arial Black" panose="020B0A04020102020204" pitchFamily="34" charset="0"/>
              </a:rPr>
              <a:t>st</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Questions 1-18</a:t>
            </a:r>
          </a:p>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DUE MONDAY 9/2 BY 7:00 a.m.</a:t>
            </a: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9439529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do you think “IT” might be?</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Why do you think “IT” smiles and winks at her?</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Predict what will happen next.</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8/29/19</a:t>
            </a:r>
            <a:endParaRPr lang="en-US" b="1" dirty="0">
              <a:latin typeface="Arial Black" panose="020B0A04020102020204" pitchFamily="34" charset="0"/>
            </a:endParaRPr>
          </a:p>
        </p:txBody>
      </p:sp>
    </p:spTree>
    <p:extLst>
      <p:ext uri="{BB962C8B-B14F-4D97-AF65-F5344CB8AC3E}">
        <p14:creationId xmlns:p14="http://schemas.microsoft.com/office/powerpoint/2010/main" val="2753179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1044575"/>
          </a:xfrm>
        </p:spPr>
        <p:txBody>
          <a:bodyPr/>
          <a:lstStyle/>
          <a:p>
            <a:pPr algn="ctr"/>
            <a:r>
              <a:rPr lang="en-US" dirty="0" smtClean="0">
                <a:latin typeface="Arial Black" panose="020B0A04020102020204" pitchFamily="34" charset="0"/>
              </a:rPr>
              <a:t>Journey of Transformation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82700"/>
            <a:ext cx="10515600" cy="5321300"/>
          </a:xfrm>
        </p:spPr>
        <p:txBody>
          <a:bodyPr>
            <a:normAutofit/>
          </a:bodyPr>
          <a:lstStyle/>
          <a:p>
            <a:r>
              <a:rPr lang="en-US" sz="3200" dirty="0" smtClean="0">
                <a:latin typeface="Arial Black" panose="020B0A04020102020204" pitchFamily="34" charset="0"/>
              </a:rPr>
              <a:t>You have the remainder of this class period to write, BUT you will turn it in BEFORE YOU LEAVE TODAY whether it is complete or not.</a:t>
            </a:r>
          </a:p>
          <a:p>
            <a:pPr marL="0" indent="0">
              <a:buNone/>
            </a:pPr>
            <a:endParaRPr lang="en-US" sz="3200" dirty="0" smtClean="0">
              <a:latin typeface="Arial Black" panose="020B0A04020102020204" pitchFamily="34" charset="0"/>
            </a:endParaRPr>
          </a:p>
          <a:p>
            <a:r>
              <a:rPr lang="en-US" sz="3200" dirty="0" smtClean="0">
                <a:latin typeface="Arial Black" panose="020B0A04020102020204" pitchFamily="34" charset="0"/>
              </a:rPr>
              <a:t>I EXPECT a minimum of ONE FULL PAGE, TYPED, DOUBLE-SPACED, TIMES NEW ROMAN SIZE 12 FONT.</a:t>
            </a:r>
            <a:endParaRPr lang="en-US" sz="3200" dirty="0">
              <a:latin typeface="Arial Black" panose="020B0A04020102020204" pitchFamily="34" charset="0"/>
            </a:endParaRPr>
          </a:p>
        </p:txBody>
      </p:sp>
    </p:spTree>
    <p:extLst>
      <p:ext uri="{BB962C8B-B14F-4D97-AF65-F5344CB8AC3E}">
        <p14:creationId xmlns:p14="http://schemas.microsoft.com/office/powerpoint/2010/main" val="28528988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800" y="1083984"/>
            <a:ext cx="10515600" cy="5888315"/>
          </a:xfrm>
        </p:spPr>
        <p:txBody>
          <a:bodyPr>
            <a:normAutofit/>
          </a:bodyPr>
          <a:lstStyle/>
          <a:p>
            <a:pPr algn="ctr"/>
            <a:r>
              <a:rPr lang="en-US" dirty="0" smtClean="0">
                <a:latin typeface="Arial Black" panose="020B0A04020102020204" pitchFamily="34" charset="0"/>
              </a:rPr>
              <a:t>NO</a:t>
            </a:r>
            <a:br>
              <a:rPr lang="en-US" dirty="0" smtClean="0">
                <a:latin typeface="Arial Black" panose="020B0A04020102020204" pitchFamily="34" charset="0"/>
              </a:rPr>
            </a:br>
            <a:r>
              <a:rPr lang="en-US" dirty="0" smtClean="0">
                <a:latin typeface="Arial Black" panose="020B0A04020102020204" pitchFamily="34" charset="0"/>
              </a:rPr>
              <a:t>Start-Up</a:t>
            </a:r>
            <a:br>
              <a:rPr lang="en-US" dirty="0" smtClean="0">
                <a:latin typeface="Arial Black" panose="020B0A04020102020204" pitchFamily="34" charset="0"/>
              </a:rPr>
            </a:br>
            <a:r>
              <a:rPr lang="en-US" dirty="0" smtClean="0">
                <a:latin typeface="Arial Black" panose="020B0A04020102020204" pitchFamily="34" charset="0"/>
              </a:rPr>
              <a:t>Discussion/Writing</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Go straight to Google Classroom.</a:t>
            </a:r>
            <a:br>
              <a:rPr lang="en-US" dirty="0" smtClean="0">
                <a:latin typeface="Arial Black" panose="020B0A04020102020204" pitchFamily="34" charset="0"/>
              </a:rPr>
            </a:br>
            <a:r>
              <a:rPr lang="en-US" dirty="0" smtClean="0">
                <a:latin typeface="Arial Black" panose="020B0A04020102020204" pitchFamily="34" charset="0"/>
              </a:rPr>
              <a:t>You have QUIZ on</a:t>
            </a:r>
            <a:br>
              <a:rPr lang="en-US" dirty="0" smtClean="0">
                <a:latin typeface="Arial Black" panose="020B0A04020102020204" pitchFamily="34" charset="0"/>
              </a:rPr>
            </a:br>
            <a:r>
              <a:rPr lang="en-US" u="sng" dirty="0" smtClean="0">
                <a:latin typeface="Arial Black" panose="020B0A04020102020204" pitchFamily="34" charset="0"/>
              </a:rPr>
              <a:t>Speak</a:t>
            </a:r>
            <a:r>
              <a:rPr lang="en-US" dirty="0" smtClean="0">
                <a:latin typeface="Arial Black" panose="020B0A04020102020204" pitchFamily="34" charset="0"/>
              </a:rPr>
              <a:t> – First Marking Period </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8/30/19</a:t>
            </a:r>
            <a:endParaRPr lang="en-US" b="1" dirty="0">
              <a:latin typeface="Arial Black" panose="020B0A04020102020204" pitchFamily="34" charset="0"/>
            </a:endParaRPr>
          </a:p>
        </p:txBody>
      </p:sp>
    </p:spTree>
    <p:extLst>
      <p:ext uri="{BB962C8B-B14F-4D97-AF65-F5344CB8AC3E}">
        <p14:creationId xmlns:p14="http://schemas.microsoft.com/office/powerpoint/2010/main" val="2649161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866775"/>
          </a:xfrm>
        </p:spPr>
        <p:txBody>
          <a:bodyPr/>
          <a:lstStyle/>
          <a:p>
            <a:pPr algn="ctr"/>
            <a:r>
              <a:rPr lang="en-US" dirty="0" smtClean="0">
                <a:latin typeface="Arial Black" panose="020B0A04020102020204" pitchFamily="34" charset="0"/>
              </a:rPr>
              <a:t>Organization In Writing</a:t>
            </a:r>
            <a:endParaRPr lang="en-US" dirty="0">
              <a:latin typeface="Arial Black" panose="020B0A04020102020204" pitchFamily="34" charset="0"/>
            </a:endParaRPr>
          </a:p>
        </p:txBody>
      </p:sp>
      <p:sp>
        <p:nvSpPr>
          <p:cNvPr id="3" name="Content Placeholder 2"/>
          <p:cNvSpPr>
            <a:spLocks noGrp="1"/>
          </p:cNvSpPr>
          <p:nvPr>
            <p:ph idx="1"/>
          </p:nvPr>
        </p:nvSpPr>
        <p:spPr>
          <a:xfrm>
            <a:off x="304800" y="1016000"/>
            <a:ext cx="11569700" cy="5588000"/>
          </a:xfrm>
        </p:spPr>
        <p:txBody>
          <a:bodyPr>
            <a:normAutofit lnSpcReduction="10000"/>
          </a:bodyPr>
          <a:lstStyle/>
          <a:p>
            <a:pPr>
              <a:lnSpc>
                <a:spcPct val="115000"/>
              </a:lnSpc>
              <a:spcBef>
                <a:spcPts val="600"/>
              </a:spcBef>
            </a:pPr>
            <a:r>
              <a:rPr lang="en-US" dirty="0">
                <a:latin typeface="Arial Black" panose="020B0A04020102020204" pitchFamily="34" charset="0"/>
              </a:rPr>
              <a:t>Today we will work together to solve the mystery of the “Disorganized Duck</a:t>
            </a:r>
            <a:r>
              <a:rPr lang="en-US" dirty="0" smtClean="0">
                <a:latin typeface="Arial Black" panose="020B0A04020102020204" pitchFamily="34" charset="0"/>
              </a:rPr>
              <a:t>”</a:t>
            </a:r>
            <a:endParaRPr lang="en-US" dirty="0">
              <a:latin typeface="Arial Black" panose="020B0A04020102020204" pitchFamily="34" charset="0"/>
            </a:endParaRPr>
          </a:p>
          <a:p>
            <a:pPr>
              <a:lnSpc>
                <a:spcPct val="115000"/>
              </a:lnSpc>
              <a:spcBef>
                <a:spcPts val="600"/>
              </a:spcBef>
            </a:pPr>
            <a:r>
              <a:rPr lang="en-US" dirty="0">
                <a:latin typeface="Arial Black" panose="020B0A04020102020204" pitchFamily="34" charset="0"/>
              </a:rPr>
              <a:t>In your Home Group(The group you normally sit with) you each have a copy of the “Disorganized Duckling” You will make edits to this throughout the class period</a:t>
            </a:r>
            <a:r>
              <a:rPr lang="en-US" dirty="0" smtClean="0">
                <a:latin typeface="Arial Black" panose="020B0A04020102020204" pitchFamily="34" charset="0"/>
              </a:rPr>
              <a:t>.</a:t>
            </a:r>
          </a:p>
          <a:p>
            <a:pPr>
              <a:lnSpc>
                <a:spcPct val="115000"/>
              </a:lnSpc>
              <a:spcBef>
                <a:spcPts val="600"/>
              </a:spcBef>
            </a:pPr>
            <a:r>
              <a:rPr lang="en-US" dirty="0" smtClean="0">
                <a:latin typeface="Arial Black" panose="020B0A04020102020204" pitchFamily="34" charset="0"/>
              </a:rPr>
              <a:t>In each group, if you are in the FRONT LEFT DESK (My left, your right), you will be the Project Manager for that group.</a:t>
            </a:r>
          </a:p>
          <a:p>
            <a:pPr>
              <a:lnSpc>
                <a:spcPct val="115000"/>
              </a:lnSpc>
              <a:spcBef>
                <a:spcPts val="600"/>
              </a:spcBef>
            </a:pPr>
            <a:r>
              <a:rPr lang="en-US" dirty="0" smtClean="0">
                <a:latin typeface="Arial Black" panose="020B0A04020102020204" pitchFamily="34" charset="0"/>
              </a:rPr>
              <a:t>Project Managers, go to Google Classroom and open the document “Disorganized Duckling.”</a:t>
            </a:r>
          </a:p>
          <a:p>
            <a:pPr>
              <a:lnSpc>
                <a:spcPct val="115000"/>
              </a:lnSpc>
              <a:spcBef>
                <a:spcPts val="600"/>
              </a:spcBef>
            </a:pPr>
            <a:r>
              <a:rPr lang="en-US" dirty="0" smtClean="0">
                <a:latin typeface="Arial Black" panose="020B0A04020102020204" pitchFamily="34" charset="0"/>
              </a:rPr>
              <a:t>MAKE A COPY OF IT AND SHARE IT WITH YOUR GROUP.</a:t>
            </a: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226338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866775"/>
          </a:xfrm>
        </p:spPr>
        <p:txBody>
          <a:bodyPr/>
          <a:lstStyle/>
          <a:p>
            <a:pPr algn="ctr"/>
            <a:r>
              <a:rPr lang="en-US" dirty="0" smtClean="0">
                <a:latin typeface="Arial Black" panose="020B0A04020102020204" pitchFamily="34" charset="0"/>
              </a:rPr>
              <a:t>Organization In Writing</a:t>
            </a:r>
            <a:endParaRPr lang="en-US" dirty="0">
              <a:latin typeface="Arial Black" panose="020B0A04020102020204" pitchFamily="34" charset="0"/>
            </a:endParaRPr>
          </a:p>
        </p:txBody>
      </p:sp>
      <p:sp>
        <p:nvSpPr>
          <p:cNvPr id="3" name="Content Placeholder 2"/>
          <p:cNvSpPr>
            <a:spLocks noGrp="1"/>
          </p:cNvSpPr>
          <p:nvPr>
            <p:ph idx="1"/>
          </p:nvPr>
        </p:nvSpPr>
        <p:spPr>
          <a:xfrm>
            <a:off x="304800" y="1016000"/>
            <a:ext cx="11569700" cy="5588000"/>
          </a:xfrm>
        </p:spPr>
        <p:txBody>
          <a:bodyPr>
            <a:normAutofit fontScale="92500" lnSpcReduction="10000"/>
          </a:bodyPr>
          <a:lstStyle/>
          <a:p>
            <a:pPr marL="0" lvl="0" indent="0">
              <a:spcBef>
                <a:spcPts val="600"/>
              </a:spcBef>
              <a:buNone/>
            </a:pPr>
            <a:r>
              <a:rPr lang="en-US" dirty="0" smtClean="0">
                <a:latin typeface="Arial Black" panose="020B0A04020102020204" pitchFamily="34" charset="0"/>
              </a:rPr>
              <a:t>Round 1: This paper was written about the story we read last week. It has some great ideas and some good sentences…BUT…it is very disorganized. The sentences and ideas are out of order  and hard to follow. The ideas don’t make as much sense as they could if they were in order and organized into paragraphs.</a:t>
            </a:r>
          </a:p>
          <a:p>
            <a:pPr marL="0" lvl="0" indent="0">
              <a:spcBef>
                <a:spcPts val="600"/>
              </a:spcBef>
              <a:buNone/>
            </a:pPr>
            <a:endParaRPr lang="en-US" dirty="0" smtClean="0">
              <a:latin typeface="Arial Black" panose="020B0A04020102020204" pitchFamily="34" charset="0"/>
            </a:endParaRPr>
          </a:p>
          <a:p>
            <a:pPr marL="0" lvl="0" indent="0">
              <a:spcBef>
                <a:spcPts val="600"/>
              </a:spcBef>
              <a:buNone/>
            </a:pPr>
            <a:r>
              <a:rPr lang="en-US" dirty="0" smtClean="0">
                <a:latin typeface="Arial Black" panose="020B0A04020102020204" pitchFamily="34" charset="0"/>
              </a:rPr>
              <a:t>In </a:t>
            </a:r>
            <a:r>
              <a:rPr lang="en-US" dirty="0">
                <a:latin typeface="Arial Black" panose="020B0A04020102020204" pitchFamily="34" charset="0"/>
              </a:rPr>
              <a:t>the shared </a:t>
            </a:r>
            <a:r>
              <a:rPr lang="en-US" dirty="0" smtClean="0">
                <a:latin typeface="Arial Black" panose="020B0A04020102020204" pitchFamily="34" charset="0"/>
              </a:rPr>
              <a:t>document, </a:t>
            </a:r>
            <a:r>
              <a:rPr lang="en-US" dirty="0">
                <a:latin typeface="Arial Black" panose="020B0A04020102020204" pitchFamily="34" charset="0"/>
              </a:rPr>
              <a:t>read and make as many </a:t>
            </a:r>
            <a:r>
              <a:rPr lang="en-US" dirty="0" smtClean="0">
                <a:latin typeface="Arial Black" panose="020B0A04020102020204" pitchFamily="34" charset="0"/>
              </a:rPr>
              <a:t>changes </a:t>
            </a:r>
            <a:r>
              <a:rPr lang="en-US" dirty="0">
                <a:latin typeface="Arial Black" panose="020B0A04020102020204" pitchFamily="34" charset="0"/>
              </a:rPr>
              <a:t>as possible to the “Disorganized Duck” </a:t>
            </a:r>
            <a:r>
              <a:rPr lang="en-US" dirty="0" smtClean="0">
                <a:latin typeface="Arial Black" panose="020B0A04020102020204" pitchFamily="34" charset="0"/>
              </a:rPr>
              <a:t>to correct it and make it make more sense!</a:t>
            </a:r>
            <a:endParaRPr lang="en-US" dirty="0">
              <a:latin typeface="Arial Black" panose="020B0A04020102020204" pitchFamily="34" charset="0"/>
            </a:endParaRP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All group members should work together and contribute equally to this process.</a:t>
            </a: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You have 7 minutes on the clock….GO!!!</a:t>
            </a:r>
          </a:p>
          <a:p>
            <a:endParaRPr lang="en-US" dirty="0">
              <a:latin typeface="Arial Black" panose="020B0A04020102020204" pitchFamily="34" charset="0"/>
            </a:endParaRPr>
          </a:p>
        </p:txBody>
      </p:sp>
    </p:spTree>
    <p:extLst>
      <p:ext uri="{BB962C8B-B14F-4D97-AF65-F5344CB8AC3E}">
        <p14:creationId xmlns:p14="http://schemas.microsoft.com/office/powerpoint/2010/main" val="77108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866775"/>
          </a:xfrm>
        </p:spPr>
        <p:txBody>
          <a:bodyPr/>
          <a:lstStyle/>
          <a:p>
            <a:pPr algn="ctr"/>
            <a:r>
              <a:rPr lang="en-US" dirty="0" smtClean="0">
                <a:latin typeface="Arial Black" panose="020B0A04020102020204" pitchFamily="34" charset="0"/>
              </a:rPr>
              <a:t>Organization In Writing</a:t>
            </a:r>
            <a:endParaRPr lang="en-US" dirty="0">
              <a:latin typeface="Arial Black" panose="020B0A04020102020204" pitchFamily="34" charset="0"/>
            </a:endParaRPr>
          </a:p>
        </p:txBody>
      </p:sp>
      <p:sp>
        <p:nvSpPr>
          <p:cNvPr id="3" name="Content Placeholder 2"/>
          <p:cNvSpPr>
            <a:spLocks noGrp="1"/>
          </p:cNvSpPr>
          <p:nvPr>
            <p:ph idx="1"/>
          </p:nvPr>
        </p:nvSpPr>
        <p:spPr>
          <a:xfrm>
            <a:off x="304800" y="1016000"/>
            <a:ext cx="11569700" cy="5588000"/>
          </a:xfrm>
        </p:spPr>
        <p:txBody>
          <a:bodyPr>
            <a:normAutofit/>
          </a:bodyPr>
          <a:lstStyle/>
          <a:p>
            <a:pPr marL="0" lvl="0" indent="0">
              <a:spcBef>
                <a:spcPts val="600"/>
              </a:spcBef>
              <a:buNone/>
            </a:pPr>
            <a:r>
              <a:rPr lang="en-US" dirty="0" smtClean="0">
                <a:latin typeface="Arial Black" panose="020B0A04020102020204" pitchFamily="34" charset="0"/>
              </a:rPr>
              <a:t>Round 2: Two </a:t>
            </a:r>
            <a:r>
              <a:rPr lang="en-US" dirty="0">
                <a:latin typeface="Arial Black" panose="020B0A04020102020204" pitchFamily="34" charset="0"/>
              </a:rPr>
              <a:t>group members stay in the Home </a:t>
            </a:r>
            <a:r>
              <a:rPr lang="en-US" dirty="0" smtClean="0">
                <a:latin typeface="Arial Black" panose="020B0A04020102020204" pitchFamily="34" charset="0"/>
              </a:rPr>
              <a:t>Group (</a:t>
            </a:r>
            <a:r>
              <a:rPr lang="en-US" dirty="0">
                <a:latin typeface="Arial Black" panose="020B0A04020102020204" pitchFamily="34" charset="0"/>
              </a:rPr>
              <a:t>Project Manager and 1 other member). Two members move to the next group.  Move in a clockwise direction.</a:t>
            </a:r>
          </a:p>
          <a:p>
            <a:pPr marL="0" lvl="0" indent="0">
              <a:spcBef>
                <a:spcPts val="600"/>
              </a:spcBef>
              <a:buNone/>
            </a:pPr>
            <a:endParaRPr lang="en-US" dirty="0"/>
          </a:p>
          <a:p>
            <a:pPr marL="0" lvl="0" indent="0">
              <a:spcBef>
                <a:spcPts val="600"/>
              </a:spcBef>
              <a:buNone/>
            </a:pPr>
            <a:r>
              <a:rPr lang="en-US" dirty="0">
                <a:latin typeface="Arial Black" panose="020B0A04020102020204" pitchFamily="34" charset="0"/>
              </a:rPr>
              <a:t>You should now have two new group members. Project Managers share the doc with the two new members.</a:t>
            </a:r>
          </a:p>
          <a:p>
            <a:pPr marL="0" lvl="0" indent="0">
              <a:spcBef>
                <a:spcPts val="600"/>
              </a:spcBef>
              <a:buNone/>
            </a:pPr>
            <a:endParaRPr lang="en-US" dirty="0"/>
          </a:p>
          <a:p>
            <a:pPr marL="0" lvl="0" indent="0">
              <a:spcBef>
                <a:spcPts val="600"/>
              </a:spcBef>
              <a:buNone/>
            </a:pPr>
            <a:r>
              <a:rPr lang="en-US" dirty="0">
                <a:latin typeface="Arial Black" panose="020B0A04020102020204" pitchFamily="34" charset="0"/>
              </a:rPr>
              <a:t>In the shared document read and make as many corrections as possible to the “Disorganized Duckling” </a:t>
            </a:r>
            <a:endParaRPr lang="en-US" dirty="0" smtClean="0">
              <a:latin typeface="Arial Black" panose="020B0A04020102020204" pitchFamily="34" charset="0"/>
            </a:endParaRP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You have 5 minutes on the clock….GO!!!</a:t>
            </a:r>
          </a:p>
          <a:p>
            <a:endParaRPr lang="en-US" dirty="0">
              <a:latin typeface="Arial Black" panose="020B0A04020102020204" pitchFamily="34" charset="0"/>
            </a:endParaRPr>
          </a:p>
        </p:txBody>
      </p:sp>
    </p:spTree>
    <p:extLst>
      <p:ext uri="{BB962C8B-B14F-4D97-AF65-F5344CB8AC3E}">
        <p14:creationId xmlns:p14="http://schemas.microsoft.com/office/powerpoint/2010/main" val="37538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866775"/>
          </a:xfrm>
        </p:spPr>
        <p:txBody>
          <a:bodyPr/>
          <a:lstStyle/>
          <a:p>
            <a:pPr algn="ctr"/>
            <a:r>
              <a:rPr lang="en-US" dirty="0" smtClean="0">
                <a:latin typeface="Arial Black" panose="020B0A04020102020204" pitchFamily="34" charset="0"/>
              </a:rPr>
              <a:t>Organization In Writing</a:t>
            </a:r>
            <a:endParaRPr lang="en-US" dirty="0">
              <a:latin typeface="Arial Black" panose="020B0A04020102020204" pitchFamily="34" charset="0"/>
            </a:endParaRPr>
          </a:p>
        </p:txBody>
      </p:sp>
      <p:sp>
        <p:nvSpPr>
          <p:cNvPr id="3" name="Content Placeholder 2"/>
          <p:cNvSpPr>
            <a:spLocks noGrp="1"/>
          </p:cNvSpPr>
          <p:nvPr>
            <p:ph idx="1"/>
          </p:nvPr>
        </p:nvSpPr>
        <p:spPr>
          <a:xfrm>
            <a:off x="304800" y="1016000"/>
            <a:ext cx="11569700" cy="5588000"/>
          </a:xfrm>
        </p:spPr>
        <p:txBody>
          <a:bodyPr>
            <a:normAutofit/>
          </a:bodyPr>
          <a:lstStyle/>
          <a:p>
            <a:pPr marL="0" lvl="0" indent="0">
              <a:spcBef>
                <a:spcPts val="600"/>
              </a:spcBef>
              <a:buNone/>
            </a:pPr>
            <a:r>
              <a:rPr lang="en-US" dirty="0" smtClean="0">
                <a:latin typeface="Arial Black" panose="020B0A04020102020204" pitchFamily="34" charset="0"/>
              </a:rPr>
              <a:t>Round 3: Two </a:t>
            </a:r>
            <a:r>
              <a:rPr lang="en-US" dirty="0">
                <a:latin typeface="Arial Black" panose="020B0A04020102020204" pitchFamily="34" charset="0"/>
              </a:rPr>
              <a:t>group members stay in the Home </a:t>
            </a:r>
            <a:r>
              <a:rPr lang="en-US" dirty="0" smtClean="0">
                <a:latin typeface="Arial Black" panose="020B0A04020102020204" pitchFamily="34" charset="0"/>
              </a:rPr>
              <a:t>Group (</a:t>
            </a:r>
            <a:r>
              <a:rPr lang="en-US" dirty="0">
                <a:latin typeface="Arial Black" panose="020B0A04020102020204" pitchFamily="34" charset="0"/>
              </a:rPr>
              <a:t>Project Manager and 1 other </a:t>
            </a:r>
            <a:r>
              <a:rPr lang="en-US" dirty="0" smtClean="0">
                <a:latin typeface="Arial Black" panose="020B0A04020102020204" pitchFamily="34" charset="0"/>
              </a:rPr>
              <a:t>member who did not move last time). </a:t>
            </a:r>
            <a:r>
              <a:rPr lang="en-US" dirty="0">
                <a:latin typeface="Arial Black" panose="020B0A04020102020204" pitchFamily="34" charset="0"/>
              </a:rPr>
              <a:t>Two members move to the next group.  Move in a clockwise direction.</a:t>
            </a: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You should now have two new group members. Project Managers share the doc with the two new members.</a:t>
            </a: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In the shared document read and make as many corrections as possible to the “Disorganized Duckling” </a:t>
            </a:r>
            <a:endParaRPr lang="en-US" dirty="0" smtClean="0">
              <a:latin typeface="Arial Black" panose="020B0A04020102020204" pitchFamily="34" charset="0"/>
            </a:endParaRP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You have 3 minutes on the clock….GO!!!</a:t>
            </a:r>
          </a:p>
          <a:p>
            <a:endParaRPr lang="en-US" dirty="0">
              <a:latin typeface="Arial Black" panose="020B0A04020102020204" pitchFamily="34" charset="0"/>
            </a:endParaRPr>
          </a:p>
        </p:txBody>
      </p:sp>
    </p:spTree>
    <p:extLst>
      <p:ext uri="{BB962C8B-B14F-4D97-AF65-F5344CB8AC3E}">
        <p14:creationId xmlns:p14="http://schemas.microsoft.com/office/powerpoint/2010/main" val="31534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866775"/>
          </a:xfrm>
        </p:spPr>
        <p:txBody>
          <a:bodyPr/>
          <a:lstStyle/>
          <a:p>
            <a:pPr algn="ctr"/>
            <a:r>
              <a:rPr lang="en-US" dirty="0" smtClean="0">
                <a:latin typeface="Arial Black" panose="020B0A04020102020204" pitchFamily="34" charset="0"/>
              </a:rPr>
              <a:t>Organization In Writing</a:t>
            </a:r>
            <a:endParaRPr lang="en-US" dirty="0">
              <a:latin typeface="Arial Black" panose="020B0A04020102020204" pitchFamily="34" charset="0"/>
            </a:endParaRPr>
          </a:p>
        </p:txBody>
      </p:sp>
      <p:sp>
        <p:nvSpPr>
          <p:cNvPr id="3" name="Content Placeholder 2"/>
          <p:cNvSpPr>
            <a:spLocks noGrp="1"/>
          </p:cNvSpPr>
          <p:nvPr>
            <p:ph idx="1"/>
          </p:nvPr>
        </p:nvSpPr>
        <p:spPr>
          <a:xfrm>
            <a:off x="304800" y="1016000"/>
            <a:ext cx="11569700" cy="5588000"/>
          </a:xfrm>
        </p:spPr>
        <p:txBody>
          <a:bodyPr>
            <a:normAutofit/>
          </a:bodyPr>
          <a:lstStyle/>
          <a:p>
            <a:pPr marL="0" lvl="0" indent="0">
              <a:spcBef>
                <a:spcPts val="600"/>
              </a:spcBef>
              <a:buNone/>
            </a:pPr>
            <a:r>
              <a:rPr lang="en-US" dirty="0" smtClean="0">
                <a:latin typeface="Arial Black" panose="020B0A04020102020204" pitchFamily="34" charset="0"/>
              </a:rPr>
              <a:t>Round 4: Two </a:t>
            </a:r>
            <a:r>
              <a:rPr lang="en-US" dirty="0">
                <a:latin typeface="Arial Black" panose="020B0A04020102020204" pitchFamily="34" charset="0"/>
              </a:rPr>
              <a:t>group members stay in the Home Group(Project Manager and 1 other member). Two members move to the next group.  Move in a clockwise direction.</a:t>
            </a: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You should now have two new group members. Project Managers share the doc with the two new members.</a:t>
            </a: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In the shared document read and make as many corrections as possible to the “Disorganized Duckling” </a:t>
            </a:r>
            <a:endParaRPr lang="en-US" dirty="0" smtClean="0">
              <a:latin typeface="Arial Black" panose="020B0A04020102020204" pitchFamily="34" charset="0"/>
            </a:endParaRP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You have 2 minutes on the clock….GO!!!</a:t>
            </a:r>
          </a:p>
          <a:p>
            <a:endParaRPr lang="en-US" dirty="0">
              <a:latin typeface="Arial Black" panose="020B0A04020102020204" pitchFamily="34" charset="0"/>
            </a:endParaRPr>
          </a:p>
        </p:txBody>
      </p:sp>
    </p:spTree>
    <p:extLst>
      <p:ext uri="{BB962C8B-B14F-4D97-AF65-F5344CB8AC3E}">
        <p14:creationId xmlns:p14="http://schemas.microsoft.com/office/powerpoint/2010/main" val="405501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866775"/>
          </a:xfrm>
        </p:spPr>
        <p:txBody>
          <a:bodyPr/>
          <a:lstStyle/>
          <a:p>
            <a:pPr algn="ctr"/>
            <a:r>
              <a:rPr lang="en-US" dirty="0" smtClean="0">
                <a:latin typeface="Arial Black" panose="020B0A04020102020204" pitchFamily="34" charset="0"/>
              </a:rPr>
              <a:t>Organization In Writing</a:t>
            </a:r>
            <a:endParaRPr lang="en-US" dirty="0">
              <a:latin typeface="Arial Black" panose="020B0A04020102020204" pitchFamily="34" charset="0"/>
            </a:endParaRPr>
          </a:p>
        </p:txBody>
      </p:sp>
      <p:sp>
        <p:nvSpPr>
          <p:cNvPr id="3" name="Content Placeholder 2"/>
          <p:cNvSpPr>
            <a:spLocks noGrp="1"/>
          </p:cNvSpPr>
          <p:nvPr>
            <p:ph idx="1"/>
          </p:nvPr>
        </p:nvSpPr>
        <p:spPr>
          <a:xfrm>
            <a:off x="304800" y="1016000"/>
            <a:ext cx="11569700" cy="5588000"/>
          </a:xfrm>
        </p:spPr>
        <p:txBody>
          <a:bodyPr>
            <a:normAutofit/>
          </a:bodyPr>
          <a:lstStyle/>
          <a:p>
            <a:pPr marL="0" lvl="0" indent="0">
              <a:spcBef>
                <a:spcPts val="600"/>
              </a:spcBef>
              <a:buNone/>
            </a:pPr>
            <a:r>
              <a:rPr lang="en-US" dirty="0" smtClean="0">
                <a:latin typeface="Arial Black" panose="020B0A04020102020204" pitchFamily="34" charset="0"/>
              </a:rPr>
              <a:t>Final Round: Everyone go back to your </a:t>
            </a:r>
            <a:r>
              <a:rPr lang="en-US" dirty="0">
                <a:latin typeface="Arial Black" panose="020B0A04020102020204" pitchFamily="34" charset="0"/>
              </a:rPr>
              <a:t>original group.</a:t>
            </a: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Make your final edits with your original group(You are now back in your seat). Be prepared to share out about your experience.</a:t>
            </a:r>
          </a:p>
          <a:p>
            <a:pPr marL="0" lvl="0" indent="0">
              <a:spcBef>
                <a:spcPts val="600"/>
              </a:spcBef>
              <a:buNone/>
            </a:pPr>
            <a:endParaRPr lang="en-US" dirty="0">
              <a:latin typeface="Arial Black" panose="020B0A04020102020204" pitchFamily="34" charset="0"/>
            </a:endParaRPr>
          </a:p>
          <a:p>
            <a:pPr marL="0" lvl="0" indent="0">
              <a:spcBef>
                <a:spcPts val="600"/>
              </a:spcBef>
              <a:buNone/>
            </a:pPr>
            <a:r>
              <a:rPr lang="en-US" dirty="0">
                <a:latin typeface="Arial Black" panose="020B0A04020102020204" pitchFamily="34" charset="0"/>
              </a:rPr>
              <a:t>You have 5 minutes on the clock….GO!!!</a:t>
            </a:r>
          </a:p>
          <a:p>
            <a:endParaRPr lang="en-US" dirty="0">
              <a:latin typeface="Arial Black" panose="020B0A04020102020204" pitchFamily="34" charset="0"/>
            </a:endParaRPr>
          </a:p>
        </p:txBody>
      </p:sp>
    </p:spTree>
    <p:extLst>
      <p:ext uri="{BB962C8B-B14F-4D97-AF65-F5344CB8AC3E}">
        <p14:creationId xmlns:p14="http://schemas.microsoft.com/office/powerpoint/2010/main" val="18454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866775"/>
          </a:xfrm>
        </p:spPr>
        <p:txBody>
          <a:bodyPr/>
          <a:lstStyle/>
          <a:p>
            <a:pPr algn="ctr"/>
            <a:r>
              <a:rPr lang="en-US" dirty="0" smtClean="0">
                <a:latin typeface="Arial Black" panose="020B0A04020102020204" pitchFamily="34" charset="0"/>
              </a:rPr>
              <a:t>Organization In Writing</a:t>
            </a:r>
            <a:endParaRPr lang="en-US" dirty="0">
              <a:latin typeface="Arial Black" panose="020B0A04020102020204" pitchFamily="34" charset="0"/>
            </a:endParaRPr>
          </a:p>
        </p:txBody>
      </p:sp>
      <p:sp>
        <p:nvSpPr>
          <p:cNvPr id="3" name="Content Placeholder 2"/>
          <p:cNvSpPr>
            <a:spLocks noGrp="1"/>
          </p:cNvSpPr>
          <p:nvPr>
            <p:ph idx="1"/>
          </p:nvPr>
        </p:nvSpPr>
        <p:spPr>
          <a:xfrm>
            <a:off x="304800" y="1016000"/>
            <a:ext cx="11569700" cy="5588000"/>
          </a:xfrm>
        </p:spPr>
        <p:txBody>
          <a:bodyPr>
            <a:normAutofit/>
          </a:bodyPr>
          <a:lstStyle/>
          <a:p>
            <a:pPr marL="457200" lvl="0" indent="-381000">
              <a:spcBef>
                <a:spcPts val="600"/>
              </a:spcBef>
              <a:buSzPts val="2400"/>
              <a:buChar char="◍"/>
            </a:pPr>
            <a:r>
              <a:rPr lang="en-US" dirty="0">
                <a:latin typeface="Arial Black" panose="020B0A04020102020204" pitchFamily="34" charset="0"/>
              </a:rPr>
              <a:t>Let’s see how each group did</a:t>
            </a:r>
          </a:p>
          <a:p>
            <a:pPr marL="0" lvl="0" indent="0">
              <a:spcBef>
                <a:spcPts val="600"/>
              </a:spcBef>
              <a:buNone/>
            </a:pPr>
            <a:endParaRPr lang="en-US" dirty="0">
              <a:latin typeface="Arial Black" panose="020B0A04020102020204" pitchFamily="34" charset="0"/>
            </a:endParaRPr>
          </a:p>
          <a:p>
            <a:pPr marL="457200" lvl="0" indent="-381000">
              <a:spcBef>
                <a:spcPts val="600"/>
              </a:spcBef>
              <a:buSzPts val="2400"/>
              <a:buChar char="◍"/>
            </a:pPr>
            <a:r>
              <a:rPr lang="en-US" dirty="0">
                <a:latin typeface="Arial Black" panose="020B0A04020102020204" pitchFamily="34" charset="0"/>
              </a:rPr>
              <a:t>Discussion Questions: How did you do personally? How did it go switching groups? How did other students perspectives shape your ideas? Was your group successful?</a:t>
            </a:r>
          </a:p>
          <a:p>
            <a:pPr marL="457200" lvl="0" indent="0">
              <a:spcBef>
                <a:spcPts val="600"/>
              </a:spcBef>
              <a:buNone/>
            </a:pPr>
            <a:endParaRPr lang="en-US" dirty="0">
              <a:latin typeface="Arial Black" panose="020B0A04020102020204" pitchFamily="34" charset="0"/>
            </a:endParaRPr>
          </a:p>
          <a:p>
            <a:pPr marL="457200" lvl="0" indent="-381000">
              <a:spcBef>
                <a:spcPts val="600"/>
              </a:spcBef>
              <a:buSzPts val="2400"/>
              <a:buChar char="◍"/>
            </a:pPr>
            <a:r>
              <a:rPr lang="en-US" dirty="0">
                <a:latin typeface="Arial Black" panose="020B0A04020102020204" pitchFamily="34" charset="0"/>
              </a:rPr>
              <a:t>Project Managers- Turn in the final shared copy.</a:t>
            </a:r>
          </a:p>
          <a:p>
            <a:endParaRPr lang="en-US" dirty="0">
              <a:latin typeface="Arial Black" panose="020B0A04020102020204" pitchFamily="34" charset="0"/>
            </a:endParaRPr>
          </a:p>
        </p:txBody>
      </p:sp>
    </p:spTree>
    <p:extLst>
      <p:ext uri="{BB962C8B-B14F-4D97-AF65-F5344CB8AC3E}">
        <p14:creationId xmlns:p14="http://schemas.microsoft.com/office/powerpoint/2010/main" val="336264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2800"/>
            <a:ext cx="10515600" cy="5364163"/>
          </a:xfrm>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EXIT</a:t>
            </a:r>
          </a:p>
          <a:p>
            <a:pPr marL="0" indent="0" algn="ctr">
              <a:buNone/>
            </a:pPr>
            <a:r>
              <a:rPr lang="en-US" sz="6000" dirty="0" smtClean="0">
                <a:latin typeface="Arial Black" panose="020B0A04020102020204" pitchFamily="34" charset="0"/>
              </a:rPr>
              <a:t>TICKET</a:t>
            </a:r>
            <a:endParaRPr lang="en-US" sz="60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8/30/19</a:t>
            </a:r>
            <a:endParaRPr lang="en-US" b="1" dirty="0">
              <a:latin typeface="Arial Black" panose="020B0A04020102020204" pitchFamily="34" charset="0"/>
            </a:endParaRPr>
          </a:p>
        </p:txBody>
      </p:sp>
    </p:spTree>
    <p:extLst>
      <p:ext uri="{BB962C8B-B14F-4D97-AF65-F5344CB8AC3E}">
        <p14:creationId xmlns:p14="http://schemas.microsoft.com/office/powerpoint/2010/main" val="2187133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Why do you think the section about being at Heather’s house is called “Acting?”</a:t>
            </a:r>
          </a:p>
          <a:p>
            <a:pPr marL="0" indent="0" algn="ctr">
              <a:buNone/>
            </a:pPr>
            <a:r>
              <a:rPr lang="en-US" sz="4000" dirty="0" smtClean="0">
                <a:latin typeface="Arial Black" panose="020B0A04020102020204" pitchFamily="34" charset="0"/>
              </a:rPr>
              <a:t>Can you relate to what Melinda does in this scene?</a:t>
            </a:r>
          </a:p>
          <a:p>
            <a:pPr marL="0" indent="0" algn="ctr">
              <a:buNone/>
            </a:pPr>
            <a:r>
              <a:rPr lang="en-US" sz="4000" dirty="0" smtClean="0">
                <a:latin typeface="Arial Black" panose="020B0A04020102020204" pitchFamily="34" charset="0"/>
              </a:rPr>
              <a:t>How?</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8/29/19</a:t>
            </a:r>
            <a:endParaRPr lang="en-US" b="1" dirty="0">
              <a:latin typeface="Arial Black" panose="020B0A04020102020204" pitchFamily="34" charset="0"/>
            </a:endParaRPr>
          </a:p>
        </p:txBody>
      </p:sp>
    </p:spTree>
    <p:extLst>
      <p:ext uri="{BB962C8B-B14F-4D97-AF65-F5344CB8AC3E}">
        <p14:creationId xmlns:p14="http://schemas.microsoft.com/office/powerpoint/2010/main" val="891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0"/>
            <a:ext cx="10515600" cy="777875"/>
          </a:xfrm>
        </p:spPr>
        <p:txBody>
          <a:bodyPr/>
          <a:lstStyle/>
          <a:p>
            <a:pPr algn="ctr"/>
            <a:r>
              <a:rPr lang="en-US" dirty="0" smtClean="0">
                <a:latin typeface="Arial Black" panose="020B0A04020102020204" pitchFamily="34" charset="0"/>
              </a:rPr>
              <a:t>Journey of Transformation</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7400" y="777875"/>
            <a:ext cx="10642600" cy="5978525"/>
          </a:xfrm>
        </p:spPr>
      </p:pic>
    </p:spTree>
    <p:extLst>
      <p:ext uri="{BB962C8B-B14F-4D97-AF65-F5344CB8AC3E}">
        <p14:creationId xmlns:p14="http://schemas.microsoft.com/office/powerpoint/2010/main" val="16399861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Why do you think the section about being at Heather’s house is called “Acting?”</a:t>
            </a:r>
          </a:p>
          <a:p>
            <a:pPr marL="0" indent="0" algn="ctr">
              <a:buNone/>
            </a:pPr>
            <a:r>
              <a:rPr lang="en-US" sz="4000" dirty="0">
                <a:latin typeface="Arial Black" panose="020B0A04020102020204" pitchFamily="34" charset="0"/>
              </a:rPr>
              <a:t>Can you relate to what </a:t>
            </a:r>
            <a:r>
              <a:rPr lang="en-US" sz="4000" dirty="0" smtClean="0">
                <a:latin typeface="Arial Black" panose="020B0A04020102020204" pitchFamily="34" charset="0"/>
              </a:rPr>
              <a:t>Melinda </a:t>
            </a:r>
            <a:r>
              <a:rPr lang="en-US" sz="4000" dirty="0">
                <a:latin typeface="Arial Black" panose="020B0A04020102020204" pitchFamily="34" charset="0"/>
              </a:rPr>
              <a:t>does in this scene?</a:t>
            </a:r>
          </a:p>
          <a:p>
            <a:pPr marL="0" indent="0" algn="ctr">
              <a:buNone/>
            </a:pPr>
            <a:r>
              <a:rPr lang="en-US" sz="4000" dirty="0">
                <a:latin typeface="Arial Black" panose="020B0A04020102020204" pitchFamily="34" charset="0"/>
              </a:rPr>
              <a:t>How?</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8/29/19</a:t>
            </a:r>
            <a:endParaRPr lang="en-US" b="1" dirty="0">
              <a:latin typeface="Arial Black" panose="020B0A04020102020204" pitchFamily="34" charset="0"/>
            </a:endParaRPr>
          </a:p>
        </p:txBody>
      </p:sp>
    </p:spTree>
    <p:extLst>
      <p:ext uri="{BB962C8B-B14F-4D97-AF65-F5344CB8AC3E}">
        <p14:creationId xmlns:p14="http://schemas.microsoft.com/office/powerpoint/2010/main" val="10188224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5269646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186363"/>
          </a:xfrm>
        </p:spPr>
        <p:txBody>
          <a:bodyPr>
            <a:normAutofit fontScale="85000" lnSpcReduction="20000"/>
          </a:bodyPr>
          <a:lstStyle/>
          <a:p>
            <a:pPr marL="0" indent="0" algn="ctr">
              <a:buNone/>
            </a:pPr>
            <a:r>
              <a:rPr lang="en-US" sz="4000" dirty="0" smtClean="0">
                <a:latin typeface="Arial Black" panose="020B0A04020102020204" pitchFamily="34" charset="0"/>
              </a:rPr>
              <a:t>Finish reading to </a:t>
            </a:r>
          </a:p>
          <a:p>
            <a:pPr marL="0" indent="0" algn="ctr">
              <a:buNone/>
            </a:pPr>
            <a:r>
              <a:rPr lang="en-US" sz="4000" dirty="0" smtClean="0">
                <a:latin typeface="Arial Black" panose="020B0A04020102020204" pitchFamily="34" charset="0"/>
              </a:rPr>
              <a:t>PAGE 46</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1</a:t>
            </a:r>
            <a:r>
              <a:rPr lang="en-US" sz="4000" baseline="30000" dirty="0" smtClean="0">
                <a:latin typeface="Arial Black" panose="020B0A04020102020204" pitchFamily="34" charset="0"/>
              </a:rPr>
              <a:t>st</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Questions 1-18</a:t>
            </a:r>
          </a:p>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DUE MONDAY 9/2 BY 7:00 a.m.</a:t>
            </a: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12314642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do you think “IT” might be?</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Why do you think “IT” smiles and winks at her?</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Predict what will happen next.</a:t>
            </a:r>
            <a:endParaRPr lang="en-US" sz="36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8/29/19</a:t>
            </a:r>
            <a:endParaRPr lang="en-US" b="1" dirty="0">
              <a:latin typeface="Arial Black" panose="020B0A04020102020204" pitchFamily="34" charset="0"/>
            </a:endParaRPr>
          </a:p>
        </p:txBody>
      </p:sp>
    </p:spTree>
    <p:extLst>
      <p:ext uri="{BB962C8B-B14F-4D97-AF65-F5344CB8AC3E}">
        <p14:creationId xmlns:p14="http://schemas.microsoft.com/office/powerpoint/2010/main" val="5688216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During the scene decorating the Faculty Lounge, why do you think Melinda mentions homework and leaves when “The </a:t>
            </a:r>
            <a:r>
              <a:rPr lang="en-US" sz="4000" dirty="0" err="1" smtClean="0">
                <a:latin typeface="Arial Black" panose="020B0A04020102020204" pitchFamily="34" charset="0"/>
              </a:rPr>
              <a:t>Marthas</a:t>
            </a:r>
            <a:r>
              <a:rPr lang="en-US" sz="4000" dirty="0" smtClean="0">
                <a:latin typeface="Arial Black" panose="020B0A04020102020204" pitchFamily="34" charset="0"/>
              </a:rPr>
              <a:t>” enter?</a:t>
            </a:r>
          </a:p>
          <a:p>
            <a:pPr marL="0" indent="0" algn="ctr">
              <a:buNone/>
            </a:pPr>
            <a:r>
              <a:rPr lang="en-US" sz="4000" dirty="0" smtClean="0">
                <a:latin typeface="Arial Black" panose="020B0A04020102020204" pitchFamily="34" charset="0"/>
              </a:rPr>
              <a:t>What was she trying to do?</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9/3/19</a:t>
            </a:r>
            <a:endParaRPr lang="en-US" b="1" dirty="0">
              <a:latin typeface="Arial Black" panose="020B0A04020102020204" pitchFamily="34" charset="0"/>
            </a:endParaRPr>
          </a:p>
        </p:txBody>
      </p:sp>
    </p:spTree>
    <p:extLst>
      <p:ext uri="{BB962C8B-B14F-4D97-AF65-F5344CB8AC3E}">
        <p14:creationId xmlns:p14="http://schemas.microsoft.com/office/powerpoint/2010/main" val="183209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During the scene decorating the Faculty Lounge, why do you think Melinda mentions homework and leaves when “The </a:t>
            </a:r>
            <a:r>
              <a:rPr lang="en-US" sz="4000" dirty="0" err="1">
                <a:latin typeface="Arial Black" panose="020B0A04020102020204" pitchFamily="34" charset="0"/>
              </a:rPr>
              <a:t>Marthas</a:t>
            </a:r>
            <a:r>
              <a:rPr lang="en-US" sz="4000" dirty="0">
                <a:latin typeface="Arial Black" panose="020B0A04020102020204" pitchFamily="34" charset="0"/>
              </a:rPr>
              <a:t>” enter?</a:t>
            </a:r>
          </a:p>
          <a:p>
            <a:pPr marL="0" indent="0" algn="ctr">
              <a:buNone/>
            </a:pPr>
            <a:r>
              <a:rPr lang="en-US" sz="4000" dirty="0">
                <a:latin typeface="Arial Black" panose="020B0A04020102020204" pitchFamily="34" charset="0"/>
              </a:rPr>
              <a:t>What was she trying to do?</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9/3/19</a:t>
            </a:r>
            <a:endParaRPr lang="en-US" b="1" dirty="0">
              <a:latin typeface="Arial Black" panose="020B0A04020102020204" pitchFamily="34" charset="0"/>
            </a:endParaRPr>
          </a:p>
        </p:txBody>
      </p:sp>
    </p:spTree>
    <p:extLst>
      <p:ext uri="{BB962C8B-B14F-4D97-AF65-F5344CB8AC3E}">
        <p14:creationId xmlns:p14="http://schemas.microsoft.com/office/powerpoint/2010/main" val="604011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1803074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186363"/>
          </a:xfrm>
        </p:spPr>
        <p:txBody>
          <a:bodyPr>
            <a:normAutofit/>
          </a:bodyPr>
          <a:lstStyle/>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Working on questions for </a:t>
            </a:r>
          </a:p>
          <a:p>
            <a:pPr marL="0" indent="0" algn="ctr">
              <a:buNone/>
            </a:pPr>
            <a:r>
              <a:rPr lang="en-US" sz="4000" dirty="0" smtClean="0">
                <a:latin typeface="Arial Black" panose="020B0A04020102020204" pitchFamily="34" charset="0"/>
              </a:rPr>
              <a:t>2nd Marking Period</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DUE MONDAY </a:t>
            </a:r>
            <a:r>
              <a:rPr lang="en-US" sz="4000" dirty="0" smtClean="0">
                <a:latin typeface="Arial Black" panose="020B0A04020102020204" pitchFamily="34" charset="0"/>
              </a:rPr>
              <a:t>9/9 </a:t>
            </a:r>
            <a:r>
              <a:rPr lang="en-US" sz="4000" dirty="0">
                <a:latin typeface="Arial Black" panose="020B0A04020102020204" pitchFamily="34" charset="0"/>
              </a:rPr>
              <a:t>BY 7:00 a.m.</a:t>
            </a: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18368607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Have you noticed anything changing about Melinda already?</a:t>
            </a:r>
          </a:p>
          <a:p>
            <a:pPr marL="0" indent="0" algn="ctr">
              <a:buNone/>
            </a:pPr>
            <a:r>
              <a:rPr lang="en-US" sz="3600" dirty="0" smtClean="0">
                <a:latin typeface="Arial Black" panose="020B0A04020102020204" pitchFamily="34" charset="0"/>
              </a:rPr>
              <a:t>What does she say when Mr. Freeman asks her about her art?</a:t>
            </a:r>
          </a:p>
          <a:p>
            <a:pPr marL="0" indent="0" algn="ctr">
              <a:buNone/>
            </a:pPr>
            <a:r>
              <a:rPr lang="en-US" sz="3600" dirty="0" smtClean="0">
                <a:latin typeface="Arial Black" panose="020B0A04020102020204" pitchFamily="34" charset="0"/>
              </a:rPr>
              <a:t>Why do you think this is?</a:t>
            </a:r>
            <a:endParaRPr lang="en-US" sz="3600" dirty="0">
              <a:latin typeface="Arial Black" panose="020B0A04020102020204" pitchFamily="34" charset="0"/>
            </a:endParaRPr>
          </a:p>
        </p:txBody>
      </p:sp>
      <p:sp>
        <p:nvSpPr>
          <p:cNvPr id="4" name="TextBox 3"/>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9/3/19</a:t>
            </a:r>
            <a:endParaRPr lang="en-US" b="1" dirty="0">
              <a:latin typeface="Arial Black" panose="020B0A04020102020204" pitchFamily="34" charset="0"/>
            </a:endParaRPr>
          </a:p>
        </p:txBody>
      </p:sp>
    </p:spTree>
    <p:extLst>
      <p:ext uri="{BB962C8B-B14F-4D97-AF65-F5344CB8AC3E}">
        <p14:creationId xmlns:p14="http://schemas.microsoft.com/office/powerpoint/2010/main" val="6888193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Why did Melinda’s mother make such a big deal about Thanksgiving dinner?</a:t>
            </a:r>
          </a:p>
          <a:p>
            <a:pPr marL="0" indent="0" algn="ctr">
              <a:buNone/>
            </a:pPr>
            <a:r>
              <a:rPr lang="en-US" sz="4000" dirty="0" smtClean="0">
                <a:latin typeface="Arial Black" panose="020B0A04020102020204" pitchFamily="34" charset="0"/>
              </a:rPr>
              <a:t>What ended up happening to it?</a:t>
            </a:r>
          </a:p>
          <a:p>
            <a:pPr marL="0" indent="0" algn="ctr">
              <a:buNone/>
            </a:pPr>
            <a:r>
              <a:rPr lang="en-US" sz="4000" dirty="0" smtClean="0">
                <a:latin typeface="Arial Black" panose="020B0A04020102020204" pitchFamily="34" charset="0"/>
              </a:rPr>
              <a:t>What does this show us about Melinda’s family?</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9/4/19</a:t>
            </a:r>
            <a:endParaRPr lang="en-US" b="1" dirty="0">
              <a:latin typeface="Arial Black" panose="020B0A04020102020204" pitchFamily="34" charset="0"/>
            </a:endParaRPr>
          </a:p>
        </p:txBody>
      </p:sp>
    </p:spTree>
    <p:extLst>
      <p:ext uri="{BB962C8B-B14F-4D97-AF65-F5344CB8AC3E}">
        <p14:creationId xmlns:p14="http://schemas.microsoft.com/office/powerpoint/2010/main" val="239544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endParaRPr lang="en-US" sz="3600" dirty="0"/>
          </a:p>
          <a:p>
            <a:pPr marL="0" indent="0" algn="ctr">
              <a:buNone/>
            </a:pPr>
            <a:r>
              <a:rPr lang="en-US" sz="3600" dirty="0" smtClean="0">
                <a:latin typeface="Arial Black" panose="020B0A04020102020204" pitchFamily="34" charset="0"/>
              </a:rPr>
              <a:t>NO HOMEWORK TODAY!</a:t>
            </a:r>
            <a:endParaRPr lang="en-US" sz="3600" dirty="0">
              <a:latin typeface="Arial Black" panose="020B0A04020102020204" pitchFamily="34" charset="0"/>
            </a:endParaRPr>
          </a:p>
        </p:txBody>
      </p:sp>
    </p:spTree>
    <p:extLst>
      <p:ext uri="{BB962C8B-B14F-4D97-AF65-F5344CB8AC3E}">
        <p14:creationId xmlns:p14="http://schemas.microsoft.com/office/powerpoint/2010/main" val="21236745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Why did Melinda’s mother make such a big deal about Thanksgiving dinner?</a:t>
            </a:r>
          </a:p>
          <a:p>
            <a:pPr marL="0" indent="0" algn="ctr">
              <a:buNone/>
            </a:pPr>
            <a:r>
              <a:rPr lang="en-US" sz="4000" dirty="0">
                <a:latin typeface="Arial Black" panose="020B0A04020102020204" pitchFamily="34" charset="0"/>
              </a:rPr>
              <a:t>What ended up happening to it?</a:t>
            </a:r>
          </a:p>
          <a:p>
            <a:pPr marL="0" indent="0" algn="ctr">
              <a:buNone/>
            </a:pPr>
            <a:r>
              <a:rPr lang="en-US" sz="4000" dirty="0">
                <a:latin typeface="Arial Black" panose="020B0A04020102020204" pitchFamily="34" charset="0"/>
              </a:rPr>
              <a:t>What does this show us about Melinda’s family?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9/4/19</a:t>
            </a:r>
            <a:endParaRPr lang="en-US" b="1" dirty="0">
              <a:latin typeface="Arial Black" panose="020B0A04020102020204" pitchFamily="34" charset="0"/>
            </a:endParaRPr>
          </a:p>
        </p:txBody>
      </p:sp>
    </p:spTree>
    <p:extLst>
      <p:ext uri="{BB962C8B-B14F-4D97-AF65-F5344CB8AC3E}">
        <p14:creationId xmlns:p14="http://schemas.microsoft.com/office/powerpoint/2010/main" val="18841350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6382168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066800"/>
            <a:ext cx="10515600" cy="5186363"/>
          </a:xfrm>
        </p:spPr>
        <p:txBody>
          <a:bodyPr>
            <a:normAutofit fontScale="92500" lnSpcReduction="10000"/>
          </a:bodyPr>
          <a:lstStyle/>
          <a:p>
            <a:pPr marL="0" indent="0" algn="ctr">
              <a:buNone/>
            </a:pPr>
            <a:r>
              <a:rPr lang="en-US" sz="4000" dirty="0" smtClean="0">
                <a:latin typeface="Arial Black" panose="020B0A04020102020204" pitchFamily="34" charset="0"/>
              </a:rPr>
              <a:t>Finish reading to </a:t>
            </a:r>
          </a:p>
          <a:p>
            <a:pPr marL="0" indent="0" algn="ctr">
              <a:buNone/>
            </a:pPr>
            <a:r>
              <a:rPr lang="en-US" sz="4000" dirty="0" smtClean="0">
                <a:latin typeface="Arial Black" panose="020B0A04020102020204" pitchFamily="34" charset="0"/>
              </a:rPr>
              <a:t>PAGE 78</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Continue working on questions for </a:t>
            </a:r>
          </a:p>
          <a:p>
            <a:pPr marL="0" indent="0" algn="ctr">
              <a:buNone/>
            </a:pPr>
            <a:r>
              <a:rPr lang="en-US" sz="4000" dirty="0" smtClean="0">
                <a:latin typeface="Arial Black" panose="020B0A04020102020204" pitchFamily="34" charset="0"/>
              </a:rPr>
              <a:t>2</a:t>
            </a:r>
            <a:r>
              <a:rPr lang="en-US" sz="4000" baseline="30000" dirty="0" smtClean="0">
                <a:latin typeface="Arial Black" panose="020B0A04020102020204" pitchFamily="34" charset="0"/>
              </a:rPr>
              <a:t>nd</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a:latin typeface="Arial Black" panose="020B0A04020102020204" pitchFamily="34" charset="0"/>
              </a:rPr>
              <a:t>DUE MONDAY </a:t>
            </a:r>
            <a:r>
              <a:rPr lang="en-US" sz="4000" dirty="0" smtClean="0">
                <a:latin typeface="Arial Black" panose="020B0A04020102020204" pitchFamily="34" charset="0"/>
              </a:rPr>
              <a:t>9/9 </a:t>
            </a:r>
            <a:r>
              <a:rPr lang="en-US" sz="4000" dirty="0">
                <a:latin typeface="Arial Black" panose="020B0A04020102020204" pitchFamily="34" charset="0"/>
              </a:rPr>
              <a:t>BY 7:00 a.m.</a:t>
            </a: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3394347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hidden talent did we find that Melinda has?</a:t>
            </a:r>
          </a:p>
          <a:p>
            <a:pPr marL="0" indent="0" algn="ctr">
              <a:buNone/>
            </a:pPr>
            <a:r>
              <a:rPr lang="en-US" sz="3600" dirty="0" smtClean="0">
                <a:latin typeface="Arial Black" panose="020B0A04020102020204" pitchFamily="34" charset="0"/>
              </a:rPr>
              <a:t>Why isn’t she able to do anything with it?</a:t>
            </a:r>
          </a:p>
          <a:p>
            <a:pPr marL="0" indent="0" algn="ctr">
              <a:buNone/>
            </a:pPr>
            <a:r>
              <a:rPr lang="en-US" sz="3600" dirty="0" smtClean="0">
                <a:latin typeface="Arial Black" panose="020B0A04020102020204" pitchFamily="34" charset="0"/>
              </a:rPr>
              <a:t>Does she want to? Why </a:t>
            </a:r>
            <a:r>
              <a:rPr lang="en-US" sz="3600" smtClean="0">
                <a:latin typeface="Arial Black" panose="020B0A04020102020204" pitchFamily="34" charset="0"/>
              </a:rPr>
              <a:t>or why not?</a:t>
            </a:r>
            <a:endParaRPr lang="en-US" sz="3600" dirty="0">
              <a:latin typeface="Arial Black" panose="020B0A04020102020204" pitchFamily="34" charset="0"/>
            </a:endParaRPr>
          </a:p>
        </p:txBody>
      </p:sp>
      <p:sp>
        <p:nvSpPr>
          <p:cNvPr id="4" name="TextBox 3"/>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9/4/19</a:t>
            </a:r>
            <a:endParaRPr lang="en-US" b="1" dirty="0">
              <a:latin typeface="Arial Black" panose="020B0A04020102020204" pitchFamily="34" charset="0"/>
            </a:endParaRPr>
          </a:p>
        </p:txBody>
      </p:sp>
    </p:spTree>
    <p:extLst>
      <p:ext uri="{BB962C8B-B14F-4D97-AF65-F5344CB8AC3E}">
        <p14:creationId xmlns:p14="http://schemas.microsoft.com/office/powerpoint/2010/main" val="5167158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90359" y="1393824"/>
            <a:ext cx="10515600" cy="5083175"/>
          </a:xfrm>
        </p:spPr>
        <p:txBody>
          <a:bodyPr>
            <a:normAutofit/>
          </a:bodyPr>
          <a:lstStyle/>
          <a:p>
            <a:pPr marL="0" indent="0" algn="ctr">
              <a:buNone/>
            </a:pPr>
            <a:r>
              <a:rPr lang="en-US" dirty="0" smtClean="0">
                <a:latin typeface="Arial Black" panose="020B0A04020102020204" pitchFamily="34" charset="0"/>
              </a:rPr>
              <a:t>In your quads, discuss the following:</a:t>
            </a:r>
          </a:p>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Where did Melinda and Heather sit in the cafeteria? Why?</a:t>
            </a:r>
          </a:p>
          <a:p>
            <a:pPr marL="0" indent="0" algn="ctr">
              <a:buNone/>
            </a:pPr>
            <a:r>
              <a:rPr lang="en-US" sz="4000" dirty="0" smtClean="0">
                <a:latin typeface="Arial Black" panose="020B0A04020102020204" pitchFamily="34" charset="0"/>
              </a:rPr>
              <a:t>For what reason</a:t>
            </a:r>
            <a:r>
              <a:rPr lang="en-US" sz="6600" dirty="0" smtClean="0">
                <a:solidFill>
                  <a:srgbClr val="FF0000"/>
                </a:solidFill>
                <a:latin typeface="Arial Black" panose="020B0A04020102020204" pitchFamily="34" charset="0"/>
              </a:rPr>
              <a:t>s</a:t>
            </a:r>
            <a:r>
              <a:rPr lang="en-US" sz="4000" dirty="0" smtClean="0">
                <a:latin typeface="Arial Black" panose="020B0A04020102020204" pitchFamily="34" charset="0"/>
              </a:rPr>
              <a:t> were The </a:t>
            </a:r>
            <a:r>
              <a:rPr lang="en-US" sz="4000" dirty="0" err="1" smtClean="0">
                <a:latin typeface="Arial Black" panose="020B0A04020102020204" pitchFamily="34" charset="0"/>
              </a:rPr>
              <a:t>Marthas</a:t>
            </a:r>
            <a:r>
              <a:rPr lang="en-US" sz="4000" dirty="0" smtClean="0">
                <a:latin typeface="Arial Black" panose="020B0A04020102020204" pitchFamily="34" charset="0"/>
              </a:rPr>
              <a:t> upset with Heather?</a:t>
            </a: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9/5/19</a:t>
            </a:r>
            <a:endParaRPr lang="en-US" b="1" dirty="0">
              <a:latin typeface="Arial Black" panose="020B0A04020102020204" pitchFamily="34" charset="0"/>
            </a:endParaRPr>
          </a:p>
        </p:txBody>
      </p:sp>
    </p:spTree>
    <p:extLst>
      <p:ext uri="{BB962C8B-B14F-4D97-AF65-F5344CB8AC3E}">
        <p14:creationId xmlns:p14="http://schemas.microsoft.com/office/powerpoint/2010/main" val="187744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endParaRPr lang="en-US" dirty="0">
              <a:latin typeface="Arial Black" panose="020B0A04020102020204" pitchFamily="34" charset="0"/>
            </a:endParaRPr>
          </a:p>
          <a:p>
            <a:pPr marL="0" indent="0" algn="ctr">
              <a:buNone/>
            </a:pPr>
            <a:r>
              <a:rPr lang="en-US" sz="4000" dirty="0">
                <a:latin typeface="Arial Black" panose="020B0A04020102020204" pitchFamily="34" charset="0"/>
              </a:rPr>
              <a:t>Where did Melinda and Heather sit in the cafeteria? Why?</a:t>
            </a:r>
          </a:p>
          <a:p>
            <a:pPr marL="0" indent="0" algn="ctr">
              <a:buNone/>
            </a:pPr>
            <a:r>
              <a:rPr lang="en-US" sz="4000" dirty="0">
                <a:latin typeface="Arial Black" panose="020B0A04020102020204" pitchFamily="34" charset="0"/>
              </a:rPr>
              <a:t>For what reason</a:t>
            </a:r>
            <a:r>
              <a:rPr lang="en-US" sz="6600" dirty="0">
                <a:solidFill>
                  <a:srgbClr val="FF0000"/>
                </a:solidFill>
                <a:latin typeface="Arial Black" panose="020B0A04020102020204" pitchFamily="34" charset="0"/>
              </a:rPr>
              <a:t>s</a:t>
            </a:r>
            <a:r>
              <a:rPr lang="en-US" sz="4000" dirty="0">
                <a:latin typeface="Arial Black" panose="020B0A04020102020204" pitchFamily="34" charset="0"/>
              </a:rPr>
              <a:t> were The </a:t>
            </a:r>
            <a:r>
              <a:rPr lang="en-US" sz="4000" dirty="0" err="1">
                <a:latin typeface="Arial Black" panose="020B0A04020102020204" pitchFamily="34" charset="0"/>
              </a:rPr>
              <a:t>Marthas</a:t>
            </a:r>
            <a:r>
              <a:rPr lang="en-US" sz="4000" dirty="0">
                <a:latin typeface="Arial Black" panose="020B0A04020102020204" pitchFamily="34" charset="0"/>
              </a:rPr>
              <a:t> upset with Heather?</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9/5/19</a:t>
            </a:r>
            <a:endParaRPr lang="en-US" b="1" dirty="0">
              <a:latin typeface="Arial Black" panose="020B0A04020102020204" pitchFamily="34" charset="0"/>
            </a:endParaRPr>
          </a:p>
        </p:txBody>
      </p:sp>
    </p:spTree>
    <p:extLst>
      <p:ext uri="{BB962C8B-B14F-4D97-AF65-F5344CB8AC3E}">
        <p14:creationId xmlns:p14="http://schemas.microsoft.com/office/powerpoint/2010/main" val="29677027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Speak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7241577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7270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850900"/>
            <a:ext cx="10515600" cy="5186363"/>
          </a:xfrm>
        </p:spPr>
        <p:txBody>
          <a:bodyPr>
            <a:normAutofit/>
          </a:bodyPr>
          <a:lstStyle/>
          <a:p>
            <a:pPr marL="0" indent="0" algn="ctr">
              <a:buNone/>
            </a:pPr>
            <a:r>
              <a:rPr lang="en-US" sz="4000" dirty="0" smtClean="0">
                <a:latin typeface="Arial Black" panose="020B0A04020102020204" pitchFamily="34" charset="0"/>
              </a:rPr>
              <a:t>Finish working on questions for </a:t>
            </a:r>
          </a:p>
          <a:p>
            <a:pPr marL="0" indent="0" algn="ctr">
              <a:buNone/>
            </a:pPr>
            <a:r>
              <a:rPr lang="en-US" sz="4000" dirty="0" smtClean="0">
                <a:latin typeface="Arial Black" panose="020B0A04020102020204" pitchFamily="34" charset="0"/>
              </a:rPr>
              <a:t>2</a:t>
            </a:r>
            <a:r>
              <a:rPr lang="en-US" sz="4000" baseline="30000" dirty="0" smtClean="0">
                <a:latin typeface="Arial Black" panose="020B0A04020102020204" pitchFamily="34" charset="0"/>
              </a:rPr>
              <a:t>nd</a:t>
            </a:r>
            <a:r>
              <a:rPr lang="en-US" sz="4000" dirty="0" smtClean="0">
                <a:latin typeface="Arial Black" panose="020B0A04020102020204" pitchFamily="34" charset="0"/>
              </a:rPr>
              <a:t>  Marking Period</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MONDAY </a:t>
            </a:r>
            <a:r>
              <a:rPr lang="en-US" sz="4000" dirty="0" smtClean="0">
                <a:latin typeface="Arial Black" panose="020B0A04020102020204" pitchFamily="34" charset="0"/>
              </a:rPr>
              <a:t>9/9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Review Marking Period 2…</a:t>
            </a:r>
          </a:p>
          <a:p>
            <a:pPr marL="0" indent="0" algn="ctr">
              <a:buNone/>
            </a:pPr>
            <a:r>
              <a:rPr lang="en-US" sz="4000" dirty="0" smtClean="0">
                <a:latin typeface="Arial Black" panose="020B0A04020102020204" pitchFamily="34" charset="0"/>
              </a:rPr>
              <a:t>QUIZ TOMORROW!!!</a:t>
            </a: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23781469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did Mr. Freeman do to his painting at the end of this section?</a:t>
            </a:r>
          </a:p>
          <a:p>
            <a:pPr marL="0" indent="0" algn="ctr">
              <a:buNone/>
            </a:pPr>
            <a:r>
              <a:rPr lang="en-US" sz="3600" dirty="0" smtClean="0">
                <a:latin typeface="Arial Black" panose="020B0A04020102020204" pitchFamily="34" charset="0"/>
              </a:rPr>
              <a:t>Why do you think he did it?</a:t>
            </a:r>
            <a:endParaRPr lang="en-US" sz="3600" dirty="0">
              <a:latin typeface="Arial Black" panose="020B0A04020102020204" pitchFamily="34" charset="0"/>
            </a:endParaRPr>
          </a:p>
        </p:txBody>
      </p:sp>
      <p:sp>
        <p:nvSpPr>
          <p:cNvPr id="4" name="TextBox 3"/>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9/5/19</a:t>
            </a:r>
            <a:endParaRPr lang="en-US" b="1" dirty="0">
              <a:latin typeface="Arial Black" panose="020B0A04020102020204" pitchFamily="34" charset="0"/>
            </a:endParaRPr>
          </a:p>
        </p:txBody>
      </p:sp>
    </p:spTree>
    <p:extLst>
      <p:ext uri="{BB962C8B-B14F-4D97-AF65-F5344CB8AC3E}">
        <p14:creationId xmlns:p14="http://schemas.microsoft.com/office/powerpoint/2010/main" val="38759432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296585"/>
            <a:ext cx="10515600" cy="998816"/>
          </a:xfrm>
        </p:spPr>
        <p:txBody>
          <a:bodyPr/>
          <a:lstStyle/>
          <a:p>
            <a:pPr algn="ctr"/>
            <a:r>
              <a:rPr lang="en-US" dirty="0" smtClean="0">
                <a:latin typeface="Arial Black" panose="020B0A04020102020204" pitchFamily="34" charset="0"/>
              </a:rPr>
              <a:t>Start-Up</a:t>
            </a:r>
            <a:endParaRPr lang="en-US" dirty="0">
              <a:latin typeface="Arial Black" panose="020B0A04020102020204" pitchFamily="34" charset="0"/>
            </a:endParaRPr>
          </a:p>
        </p:txBody>
      </p:sp>
      <p:sp>
        <p:nvSpPr>
          <p:cNvPr id="5" name="Content Placeholder 4"/>
          <p:cNvSpPr>
            <a:spLocks noGrp="1"/>
          </p:cNvSpPr>
          <p:nvPr>
            <p:ph idx="1"/>
          </p:nvPr>
        </p:nvSpPr>
        <p:spPr>
          <a:xfrm>
            <a:off x="800100" y="1406524"/>
            <a:ext cx="10515600" cy="5083175"/>
          </a:xfrm>
        </p:spPr>
        <p:txBody>
          <a:bodyPr>
            <a:normAutofit/>
          </a:bodyPr>
          <a:lstStyle/>
          <a:p>
            <a:pPr marL="0" indent="0" algn="ctr">
              <a:buNone/>
            </a:pPr>
            <a:r>
              <a:rPr lang="en-US" sz="7200" dirty="0" smtClean="0">
                <a:latin typeface="Arial Black" panose="020B0A04020102020204" pitchFamily="34" charset="0"/>
              </a:rPr>
              <a:t>QUIZ ON MARKING PERIOD 2</a:t>
            </a:r>
          </a:p>
          <a:p>
            <a:pPr marL="0" indent="0" algn="ctr">
              <a:buNone/>
            </a:pPr>
            <a:endParaRPr lang="en-US" sz="7200" dirty="0">
              <a:latin typeface="Arial Black" panose="020B0A04020102020204" pitchFamily="34" charset="0"/>
            </a:endParaRPr>
          </a:p>
          <a:p>
            <a:pPr marL="0" indent="0" algn="ctr">
              <a:buNone/>
            </a:pPr>
            <a:r>
              <a:rPr lang="en-US" sz="4000" dirty="0" smtClean="0">
                <a:latin typeface="Arial Black" panose="020B0A04020102020204" pitchFamily="34" charset="0"/>
              </a:rPr>
              <a:t>IN GOOGLE CLASSROOM</a:t>
            </a: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6" name="TextBox 5"/>
          <p:cNvSpPr txBox="1"/>
          <p:nvPr/>
        </p:nvSpPr>
        <p:spPr>
          <a:xfrm>
            <a:off x="10477500" y="611327"/>
            <a:ext cx="928459" cy="369332"/>
          </a:xfrm>
          <a:prstGeom prst="rect">
            <a:avLst/>
          </a:prstGeom>
          <a:noFill/>
        </p:spPr>
        <p:txBody>
          <a:bodyPr wrap="none" rtlCol="0">
            <a:spAutoFit/>
          </a:bodyPr>
          <a:lstStyle/>
          <a:p>
            <a:r>
              <a:rPr lang="en-US" b="1" dirty="0" smtClean="0">
                <a:latin typeface="Arial Black" panose="020B0A04020102020204" pitchFamily="34" charset="0"/>
              </a:rPr>
              <a:t>9/6/19</a:t>
            </a:r>
            <a:endParaRPr lang="en-US" b="1" dirty="0">
              <a:latin typeface="Arial Black" panose="020B0A04020102020204" pitchFamily="34" charset="0"/>
            </a:endParaRPr>
          </a:p>
        </p:txBody>
      </p:sp>
    </p:spTree>
    <p:extLst>
      <p:ext uri="{BB962C8B-B14F-4D97-AF65-F5344CB8AC3E}">
        <p14:creationId xmlns:p14="http://schemas.microsoft.com/office/powerpoint/2010/main" val="171984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15778</TotalTime>
  <Words>9441</Words>
  <Application>Microsoft Office PowerPoint</Application>
  <PresentationFormat>Widescreen</PresentationFormat>
  <Paragraphs>1352</Paragraphs>
  <Slides>204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204</vt:i4>
      </vt:variant>
    </vt:vector>
  </HeadingPairs>
  <TitlesOfParts>
    <vt:vector size="209" baseType="lpstr">
      <vt:lpstr>Arial</vt:lpstr>
      <vt:lpstr>Arial Black</vt:lpstr>
      <vt:lpstr>Calibri</vt:lpstr>
      <vt:lpstr>Calibri Light</vt:lpstr>
      <vt:lpstr>Office Theme</vt:lpstr>
      <vt:lpstr>Start-Up - Discussion</vt:lpstr>
      <vt:lpstr>Start-Up - Writing</vt:lpstr>
      <vt:lpstr>Journey of Transformation</vt:lpstr>
      <vt:lpstr>Journey of Transformation</vt:lpstr>
      <vt:lpstr>Journey of Transformation</vt:lpstr>
      <vt:lpstr>Journey of Transformation</vt:lpstr>
      <vt:lpstr>Journey of Transformation</vt:lpstr>
      <vt:lpstr>Journey of Transformation</vt:lpstr>
      <vt:lpstr>HOMEWORK</vt:lpstr>
      <vt:lpstr>Exit Ticket</vt:lpstr>
      <vt:lpstr>Start-Up - Discussion</vt:lpstr>
      <vt:lpstr>Start-Up - Writing</vt:lpstr>
      <vt:lpstr>Reading In Class</vt:lpstr>
      <vt:lpstr>The Ugly Duckling</vt:lpstr>
      <vt:lpstr>The Ugly Duckling</vt:lpstr>
      <vt:lpstr>HOMEWORK</vt:lpstr>
      <vt:lpstr>Exit Ticket</vt:lpstr>
      <vt:lpstr>Start-Up - Discussion</vt:lpstr>
      <vt:lpstr>Start-Up - Writing</vt:lpstr>
      <vt:lpstr>Rapid Research Project</vt:lpstr>
      <vt:lpstr>Rapid Research Project</vt:lpstr>
      <vt:lpstr>Rapid Research Project</vt:lpstr>
      <vt:lpstr>Rapid Research Project</vt:lpstr>
      <vt:lpstr>Rapid Research Project</vt:lpstr>
      <vt:lpstr>Rapid Research Project</vt:lpstr>
      <vt:lpstr>Rapid Research Project</vt:lpstr>
      <vt:lpstr>Rapid Research Project</vt:lpstr>
      <vt:lpstr>Rapid Research Project</vt:lpstr>
      <vt:lpstr>HOMEWORK</vt:lpstr>
      <vt:lpstr>Exit Ticket</vt:lpstr>
      <vt:lpstr>Start-Up - Discussion</vt:lpstr>
      <vt:lpstr>Start-Up - Writing</vt:lpstr>
      <vt:lpstr>Figurative Language</vt:lpstr>
      <vt:lpstr>Figurative Language</vt:lpstr>
      <vt:lpstr>Figurative Language</vt:lpstr>
      <vt:lpstr>Figurative Language</vt:lpstr>
      <vt:lpstr>Figurative Language</vt:lpstr>
      <vt:lpstr>Rapid Research - Presentation</vt:lpstr>
      <vt:lpstr>HOMEWORK</vt:lpstr>
      <vt:lpstr>Exit Ticket</vt:lpstr>
      <vt:lpstr>Start-Up - Discussion</vt:lpstr>
      <vt:lpstr>Start-Up - Writing</vt:lpstr>
      <vt:lpstr>Presentations</vt:lpstr>
      <vt:lpstr>SPEAK</vt:lpstr>
      <vt:lpstr>Laurie Halse Anderson</vt:lpstr>
      <vt:lpstr>Schooling</vt:lpstr>
      <vt:lpstr>Speak</vt:lpstr>
      <vt:lpstr>Characters</vt:lpstr>
      <vt:lpstr>Point of View</vt:lpstr>
      <vt:lpstr>Literary Terms found in Speak</vt:lpstr>
      <vt:lpstr>Speak</vt:lpstr>
      <vt:lpstr>HOMEWORK</vt:lpstr>
      <vt:lpstr>Exit Ticket</vt:lpstr>
      <vt:lpstr>Start-Up - Discussion</vt:lpstr>
      <vt:lpstr>Start-Up - Writing</vt:lpstr>
      <vt:lpstr>Speak</vt:lpstr>
      <vt:lpstr>HOMEWORK</vt:lpstr>
      <vt:lpstr>Exit Ticket</vt:lpstr>
      <vt:lpstr>Speak – Mini Quiz 1</vt:lpstr>
      <vt:lpstr>Start-Up - Discussion</vt:lpstr>
      <vt:lpstr>Start-Up - Writing</vt:lpstr>
      <vt:lpstr>Speak</vt:lpstr>
      <vt:lpstr>HOMEWORK</vt:lpstr>
      <vt:lpstr>Exit Ticket</vt:lpstr>
      <vt:lpstr>Start-Up - Discussion</vt:lpstr>
      <vt:lpstr>Start-Up - Writing</vt:lpstr>
      <vt:lpstr>Speak</vt:lpstr>
      <vt:lpstr>HOMEWORK</vt:lpstr>
      <vt:lpstr>Exit Ticket</vt:lpstr>
      <vt:lpstr>NO Start-Up Discussion/Writing  Go straight to Google Classroom. You have QUIZ on Speak – First Marking Period  </vt:lpstr>
      <vt:lpstr>Organization In Writing</vt:lpstr>
      <vt:lpstr>Organization In Writing</vt:lpstr>
      <vt:lpstr>Organization In Writing</vt:lpstr>
      <vt:lpstr>Organization In Writing</vt:lpstr>
      <vt:lpstr>Organization In Writing</vt:lpstr>
      <vt:lpstr>Organization In Writing</vt:lpstr>
      <vt:lpstr>Organization In Writing</vt:lpstr>
      <vt:lpstr>PowerPoint Presentation</vt:lpstr>
      <vt:lpstr>Start-Up - Discussion</vt:lpstr>
      <vt:lpstr>Start-Up - Writing</vt:lpstr>
      <vt:lpstr>Speak</vt:lpstr>
      <vt:lpstr>HOMEWORK</vt:lpstr>
      <vt:lpstr>Exit Ticket</vt:lpstr>
      <vt:lpstr>Start-Up - Discussion</vt:lpstr>
      <vt:lpstr>Start-Up - Writing</vt:lpstr>
      <vt:lpstr>Speak</vt:lpstr>
      <vt:lpstr>HOMEWORK</vt:lpstr>
      <vt:lpstr>Exit Ticket</vt:lpstr>
      <vt:lpstr>Start-Up - Discussion</vt:lpstr>
      <vt:lpstr>Start-Up - Writing</vt:lpstr>
      <vt:lpstr>Speak</vt:lpstr>
      <vt:lpstr>HOMEWORK</vt:lpstr>
      <vt:lpstr>Exit Ticket</vt:lpstr>
      <vt:lpstr>Start-Up - Discussion</vt:lpstr>
      <vt:lpstr>Start-Up - Writing</vt:lpstr>
      <vt:lpstr>Speak</vt:lpstr>
      <vt:lpstr>HOMEWORK</vt:lpstr>
      <vt:lpstr>Exit Ticket</vt:lpstr>
      <vt:lpstr>Start-Up</vt:lpstr>
      <vt:lpstr>Figurative Language in Speak</vt:lpstr>
      <vt:lpstr>FIGURATIVE LANGUAGE TRIATHLON</vt:lpstr>
      <vt:lpstr>Figurative Language in Speak</vt:lpstr>
      <vt:lpstr>Figurative Language in Speak</vt:lpstr>
      <vt:lpstr>Figurative Language in Speak</vt:lpstr>
      <vt:lpstr>Figurative Language in Speak</vt:lpstr>
      <vt:lpstr>HOMEWORK</vt:lpstr>
      <vt:lpstr>Exit Ticket</vt:lpstr>
      <vt:lpstr>Start-Up - Discussion</vt:lpstr>
      <vt:lpstr>Start-Up - Writing</vt:lpstr>
      <vt:lpstr>Small Group Read</vt:lpstr>
      <vt:lpstr>HOMEWORK</vt:lpstr>
      <vt:lpstr>Exit Ticket</vt:lpstr>
      <vt:lpstr>Start-Up - Discussion</vt:lpstr>
      <vt:lpstr>Start-Up - Writing</vt:lpstr>
      <vt:lpstr>Speak</vt:lpstr>
      <vt:lpstr>HOMEWORK</vt:lpstr>
      <vt:lpstr>Exit Ticket</vt:lpstr>
      <vt:lpstr>Start-Up - Discussion</vt:lpstr>
      <vt:lpstr>Start-Up - Writing</vt:lpstr>
      <vt:lpstr>Small Group Read</vt:lpstr>
      <vt:lpstr>HOMEWORK</vt:lpstr>
      <vt:lpstr>Exit Ticket</vt:lpstr>
      <vt:lpstr>Start-Up - Discussion</vt:lpstr>
      <vt:lpstr>Start-Up - Writing</vt:lpstr>
      <vt:lpstr>Speak</vt:lpstr>
      <vt:lpstr>HOMEWORK</vt:lpstr>
      <vt:lpstr>Exit Ticket</vt:lpstr>
      <vt:lpstr>Start-Up</vt:lpstr>
      <vt:lpstr>Symbolism In Speak</vt:lpstr>
      <vt:lpstr>Symbolism In Speak</vt:lpstr>
      <vt:lpstr>Symbolism In Speak</vt:lpstr>
      <vt:lpstr>Symbolism In Speak</vt:lpstr>
      <vt:lpstr>Symbolism In Speak</vt:lpstr>
      <vt:lpstr>HOMEWORK</vt:lpstr>
      <vt:lpstr>Exit Ticket</vt:lpstr>
      <vt:lpstr>Start-Up - Discussion</vt:lpstr>
      <vt:lpstr>Start-Up - Writing</vt:lpstr>
      <vt:lpstr>Speak</vt:lpstr>
      <vt:lpstr>HOMEWORK</vt:lpstr>
      <vt:lpstr>Exit Ticket</vt:lpstr>
      <vt:lpstr>Start-Up - Discussion</vt:lpstr>
      <vt:lpstr>Start-Up - Writing</vt:lpstr>
      <vt:lpstr>Speak</vt:lpstr>
      <vt:lpstr>HOMEWORK</vt:lpstr>
      <vt:lpstr>Exit Ticket</vt:lpstr>
      <vt:lpstr>Start-Up - Discussion</vt:lpstr>
      <vt:lpstr>Start-Up - Writing</vt:lpstr>
      <vt:lpstr>Speak</vt:lpstr>
      <vt:lpstr>HOMEWORK</vt:lpstr>
      <vt:lpstr>Exit Ticket</vt:lpstr>
      <vt:lpstr>Start-Up - Discussion</vt:lpstr>
      <vt:lpstr>Start-Up - Writing</vt:lpstr>
      <vt:lpstr>Speak</vt:lpstr>
      <vt:lpstr>HOMEWORK</vt:lpstr>
      <vt:lpstr>Exit Ticket</vt:lpstr>
      <vt:lpstr>Start-Up</vt:lpstr>
      <vt:lpstr>Speak Assessment</vt:lpstr>
      <vt:lpstr>Speak Assessment</vt:lpstr>
      <vt:lpstr>EXTRA CREDIT POLICY</vt:lpstr>
      <vt:lpstr>HOMEWORK</vt:lpstr>
      <vt:lpstr>Exit Ticket</vt:lpstr>
      <vt:lpstr>Start-Up - Discussion</vt:lpstr>
      <vt:lpstr>Start-Up - Writing</vt:lpstr>
      <vt:lpstr>Speak Assessment</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How to TREAT a Source Properly</vt:lpstr>
      <vt:lpstr>HOMEWORK</vt:lpstr>
      <vt:lpstr>Exit Ticket</vt:lpstr>
      <vt:lpstr>Start-Up - Discussion</vt:lpstr>
      <vt:lpstr>Start-Up - Writing</vt:lpstr>
      <vt:lpstr>Your Job Today…</vt:lpstr>
      <vt:lpstr>HOMEWORK</vt:lpstr>
      <vt:lpstr>Exit Ticket</vt:lpstr>
      <vt:lpstr>NO START-UP NO EXIT TICKET  Your Job Today…</vt:lpstr>
      <vt:lpstr>Start-Up - Discussion</vt:lpstr>
      <vt:lpstr>Start-Up - Writing</vt:lpstr>
      <vt:lpstr>Speak Paragraph Analysis</vt:lpstr>
      <vt:lpstr>Speak Paragraph Analysis</vt:lpstr>
      <vt:lpstr>The One Pager</vt:lpstr>
      <vt:lpstr>The One Pager</vt:lpstr>
      <vt:lpstr>The One Pager</vt:lpstr>
      <vt:lpstr>The One Pager</vt:lpstr>
      <vt:lpstr>The One Pager</vt:lpstr>
      <vt:lpstr>The One Pager</vt:lpstr>
      <vt:lpstr>The One Pager</vt:lpstr>
      <vt:lpstr>The One Pager</vt:lpstr>
      <vt:lpstr>HOMEWORK</vt:lpstr>
      <vt:lpstr>Exit Ticket</vt:lpstr>
      <vt:lpstr>NO START-UP NO EXIT TICKET  Your Job Today…</vt:lpstr>
      <vt:lpstr>NO START-UP NO EXIT TICKET  Your Job Today…</vt:lpstr>
      <vt:lpstr>NO START-UP  NO EXIT TICKET</vt:lpstr>
      <vt:lpstr>NO START-UP  NO EXIT TICKET</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148</cp:revision>
  <dcterms:created xsi:type="dcterms:W3CDTF">2019-08-19T19:42:52Z</dcterms:created>
  <dcterms:modified xsi:type="dcterms:W3CDTF">2019-09-23T17:50:07Z</dcterms:modified>
</cp:coreProperties>
</file>