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57"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86" r:id="rId18"/>
    <p:sldId id="287" r:id="rId19"/>
    <p:sldId id="272" r:id="rId20"/>
    <p:sldId id="289" r:id="rId21"/>
    <p:sldId id="288" r:id="rId22"/>
    <p:sldId id="290" r:id="rId23"/>
    <p:sldId id="291" r:id="rId24"/>
    <p:sldId id="294" r:id="rId25"/>
    <p:sldId id="277" r:id="rId26"/>
    <p:sldId id="292" r:id="rId27"/>
    <p:sldId id="293" r:id="rId28"/>
    <p:sldId id="295" r:id="rId29"/>
    <p:sldId id="296" r:id="rId30"/>
    <p:sldId id="302" r:id="rId31"/>
    <p:sldId id="303" r:id="rId32"/>
    <p:sldId id="275" r:id="rId33"/>
    <p:sldId id="297" r:id="rId34"/>
    <p:sldId id="298" r:id="rId35"/>
    <p:sldId id="299" r:id="rId36"/>
    <p:sldId id="300" r:id="rId37"/>
    <p:sldId id="301" r:id="rId38"/>
    <p:sldId id="304" r:id="rId39"/>
    <p:sldId id="305" r:id="rId40"/>
    <p:sldId id="282" r:id="rId41"/>
    <p:sldId id="306" r:id="rId42"/>
    <p:sldId id="307" r:id="rId43"/>
    <p:sldId id="308" r:id="rId44"/>
    <p:sldId id="309" r:id="rId45"/>
    <p:sldId id="317" r:id="rId46"/>
    <p:sldId id="318" r:id="rId47"/>
    <p:sldId id="280" r:id="rId48"/>
    <p:sldId id="281" r:id="rId49"/>
    <p:sldId id="310" r:id="rId50"/>
    <p:sldId id="315" r:id="rId51"/>
    <p:sldId id="316" r:id="rId52"/>
    <p:sldId id="313" r:id="rId53"/>
    <p:sldId id="314" r:id="rId54"/>
    <p:sldId id="311" r:id="rId55"/>
    <p:sldId id="312" r:id="rId56"/>
    <p:sldId id="319" r:id="rId57"/>
    <p:sldId id="320" r:id="rId58"/>
    <p:sldId id="321" r:id="rId59"/>
    <p:sldId id="322" r:id="rId60"/>
    <p:sldId id="323" r:id="rId6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83F90A-2231-4C4D-9789-C87DB25077DB}"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89305-7EF2-476C-9D95-C056FA62B2B0}" type="slidenum">
              <a:rPr lang="en-US" smtClean="0"/>
              <a:t>‹#›</a:t>
            </a:fld>
            <a:endParaRPr lang="en-US"/>
          </a:p>
        </p:txBody>
      </p:sp>
    </p:spTree>
    <p:extLst>
      <p:ext uri="{BB962C8B-B14F-4D97-AF65-F5344CB8AC3E}">
        <p14:creationId xmlns:p14="http://schemas.microsoft.com/office/powerpoint/2010/main" val="2606392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3F90A-2231-4C4D-9789-C87DB25077DB}"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89305-7EF2-476C-9D95-C056FA62B2B0}" type="slidenum">
              <a:rPr lang="en-US" smtClean="0"/>
              <a:t>‹#›</a:t>
            </a:fld>
            <a:endParaRPr lang="en-US"/>
          </a:p>
        </p:txBody>
      </p:sp>
    </p:spTree>
    <p:extLst>
      <p:ext uri="{BB962C8B-B14F-4D97-AF65-F5344CB8AC3E}">
        <p14:creationId xmlns:p14="http://schemas.microsoft.com/office/powerpoint/2010/main" val="836823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3F90A-2231-4C4D-9789-C87DB25077DB}"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89305-7EF2-476C-9D95-C056FA62B2B0}" type="slidenum">
              <a:rPr lang="en-US" smtClean="0"/>
              <a:t>‹#›</a:t>
            </a:fld>
            <a:endParaRPr lang="en-US"/>
          </a:p>
        </p:txBody>
      </p:sp>
    </p:spTree>
    <p:extLst>
      <p:ext uri="{BB962C8B-B14F-4D97-AF65-F5344CB8AC3E}">
        <p14:creationId xmlns:p14="http://schemas.microsoft.com/office/powerpoint/2010/main" val="1037818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3F90A-2231-4C4D-9789-C87DB25077DB}"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89305-7EF2-476C-9D95-C056FA62B2B0}" type="slidenum">
              <a:rPr lang="en-US" smtClean="0"/>
              <a:t>‹#›</a:t>
            </a:fld>
            <a:endParaRPr lang="en-US"/>
          </a:p>
        </p:txBody>
      </p:sp>
    </p:spTree>
    <p:extLst>
      <p:ext uri="{BB962C8B-B14F-4D97-AF65-F5344CB8AC3E}">
        <p14:creationId xmlns:p14="http://schemas.microsoft.com/office/powerpoint/2010/main" val="683833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3F90A-2231-4C4D-9789-C87DB25077DB}"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89305-7EF2-476C-9D95-C056FA62B2B0}" type="slidenum">
              <a:rPr lang="en-US" smtClean="0"/>
              <a:t>‹#›</a:t>
            </a:fld>
            <a:endParaRPr lang="en-US"/>
          </a:p>
        </p:txBody>
      </p:sp>
    </p:spTree>
    <p:extLst>
      <p:ext uri="{BB962C8B-B14F-4D97-AF65-F5344CB8AC3E}">
        <p14:creationId xmlns:p14="http://schemas.microsoft.com/office/powerpoint/2010/main" val="906450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83F90A-2231-4C4D-9789-C87DB25077DB}"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89305-7EF2-476C-9D95-C056FA62B2B0}" type="slidenum">
              <a:rPr lang="en-US" smtClean="0"/>
              <a:t>‹#›</a:t>
            </a:fld>
            <a:endParaRPr lang="en-US"/>
          </a:p>
        </p:txBody>
      </p:sp>
    </p:spTree>
    <p:extLst>
      <p:ext uri="{BB962C8B-B14F-4D97-AF65-F5344CB8AC3E}">
        <p14:creationId xmlns:p14="http://schemas.microsoft.com/office/powerpoint/2010/main" val="307256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83F90A-2231-4C4D-9789-C87DB25077DB}"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A89305-7EF2-476C-9D95-C056FA62B2B0}" type="slidenum">
              <a:rPr lang="en-US" smtClean="0"/>
              <a:t>‹#›</a:t>
            </a:fld>
            <a:endParaRPr lang="en-US"/>
          </a:p>
        </p:txBody>
      </p:sp>
    </p:spTree>
    <p:extLst>
      <p:ext uri="{BB962C8B-B14F-4D97-AF65-F5344CB8AC3E}">
        <p14:creationId xmlns:p14="http://schemas.microsoft.com/office/powerpoint/2010/main" val="120566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83F90A-2231-4C4D-9789-C87DB25077DB}"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A89305-7EF2-476C-9D95-C056FA62B2B0}" type="slidenum">
              <a:rPr lang="en-US" smtClean="0"/>
              <a:t>‹#›</a:t>
            </a:fld>
            <a:endParaRPr lang="en-US"/>
          </a:p>
        </p:txBody>
      </p:sp>
    </p:spTree>
    <p:extLst>
      <p:ext uri="{BB962C8B-B14F-4D97-AF65-F5344CB8AC3E}">
        <p14:creationId xmlns:p14="http://schemas.microsoft.com/office/powerpoint/2010/main" val="334301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3F90A-2231-4C4D-9789-C87DB25077DB}"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A89305-7EF2-476C-9D95-C056FA62B2B0}" type="slidenum">
              <a:rPr lang="en-US" smtClean="0"/>
              <a:t>‹#›</a:t>
            </a:fld>
            <a:endParaRPr lang="en-US"/>
          </a:p>
        </p:txBody>
      </p:sp>
    </p:spTree>
    <p:extLst>
      <p:ext uri="{BB962C8B-B14F-4D97-AF65-F5344CB8AC3E}">
        <p14:creationId xmlns:p14="http://schemas.microsoft.com/office/powerpoint/2010/main" val="620942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3F90A-2231-4C4D-9789-C87DB25077DB}"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89305-7EF2-476C-9D95-C056FA62B2B0}" type="slidenum">
              <a:rPr lang="en-US" smtClean="0"/>
              <a:t>‹#›</a:t>
            </a:fld>
            <a:endParaRPr lang="en-US"/>
          </a:p>
        </p:txBody>
      </p:sp>
    </p:spTree>
    <p:extLst>
      <p:ext uri="{BB962C8B-B14F-4D97-AF65-F5344CB8AC3E}">
        <p14:creationId xmlns:p14="http://schemas.microsoft.com/office/powerpoint/2010/main" val="295775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3F90A-2231-4C4D-9789-C87DB25077DB}"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89305-7EF2-476C-9D95-C056FA62B2B0}" type="slidenum">
              <a:rPr lang="en-US" smtClean="0"/>
              <a:t>‹#›</a:t>
            </a:fld>
            <a:endParaRPr lang="en-US"/>
          </a:p>
        </p:txBody>
      </p:sp>
    </p:spTree>
    <p:extLst>
      <p:ext uri="{BB962C8B-B14F-4D97-AF65-F5344CB8AC3E}">
        <p14:creationId xmlns:p14="http://schemas.microsoft.com/office/powerpoint/2010/main" val="542201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3F90A-2231-4C4D-9789-C87DB25077DB}" type="datetimeFigureOut">
              <a:rPr lang="en-US" smtClean="0"/>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89305-7EF2-476C-9D95-C056FA62B2B0}" type="slidenum">
              <a:rPr lang="en-US" smtClean="0"/>
              <a:t>‹#›</a:t>
            </a:fld>
            <a:endParaRPr lang="en-US"/>
          </a:p>
        </p:txBody>
      </p:sp>
    </p:spTree>
    <p:extLst>
      <p:ext uri="{BB962C8B-B14F-4D97-AF65-F5344CB8AC3E}">
        <p14:creationId xmlns:p14="http://schemas.microsoft.com/office/powerpoint/2010/main" val="2577557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1066800"/>
            <a:ext cx="8229600" cy="54864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smtClean="0"/>
              <a:t>What is your favorite type of story:</a:t>
            </a:r>
          </a:p>
          <a:p>
            <a:pPr marL="0" indent="0" algn="ctr">
              <a:buNone/>
            </a:pPr>
            <a:r>
              <a:rPr lang="en-US" sz="3600" b="1" dirty="0" smtClean="0"/>
              <a:t>Humor, horror, romance, science fiction, adventure, etc.</a:t>
            </a:r>
          </a:p>
          <a:p>
            <a:pPr marL="0" indent="0" algn="ctr">
              <a:buNone/>
            </a:pPr>
            <a:r>
              <a:rPr lang="en-US" sz="3600" b="1" dirty="0" smtClean="0"/>
              <a:t>What is it about that type of story that interests you?</a:t>
            </a:r>
            <a:endParaRPr lang="en-US" sz="3600" b="1" dirty="0"/>
          </a:p>
        </p:txBody>
      </p:sp>
      <p:sp>
        <p:nvSpPr>
          <p:cNvPr id="4" name="TextBox 3"/>
          <p:cNvSpPr txBox="1"/>
          <p:nvPr/>
        </p:nvSpPr>
        <p:spPr>
          <a:xfrm>
            <a:off x="7162800" y="457200"/>
            <a:ext cx="1371600" cy="381000"/>
          </a:xfrm>
          <a:prstGeom prst="rect">
            <a:avLst/>
          </a:prstGeom>
          <a:noFill/>
        </p:spPr>
        <p:txBody>
          <a:bodyPr wrap="square" rtlCol="0">
            <a:spAutoFit/>
          </a:bodyPr>
          <a:lstStyle/>
          <a:p>
            <a:pPr algn="ctr"/>
            <a:r>
              <a:rPr lang="en-US" b="1" dirty="0" smtClean="0"/>
              <a:t>10/19/15</a:t>
            </a:r>
            <a:endParaRPr lang="en-US" b="1" dirty="0"/>
          </a:p>
        </p:txBody>
      </p:sp>
    </p:spTree>
    <p:extLst>
      <p:ext uri="{BB962C8B-B14F-4D97-AF65-F5344CB8AC3E}">
        <p14:creationId xmlns:p14="http://schemas.microsoft.com/office/powerpoint/2010/main" val="678819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b="1" dirty="0" smtClean="0"/>
              <a:t>Assignment 3 – The Google Slide Presentation</a:t>
            </a:r>
            <a:endParaRPr lang="en-US" b="1" dirty="0"/>
          </a:p>
        </p:txBody>
      </p:sp>
      <p:sp>
        <p:nvSpPr>
          <p:cNvPr id="3" name="Content Placeholder 2"/>
          <p:cNvSpPr>
            <a:spLocks noGrp="1"/>
          </p:cNvSpPr>
          <p:nvPr>
            <p:ph idx="1"/>
          </p:nvPr>
        </p:nvSpPr>
        <p:spPr>
          <a:xfrm>
            <a:off x="457200" y="1295400"/>
            <a:ext cx="8229600" cy="5410200"/>
          </a:xfrm>
        </p:spPr>
        <p:txBody>
          <a:bodyPr>
            <a:normAutofit fontScale="92500" lnSpcReduction="20000"/>
          </a:bodyPr>
          <a:lstStyle/>
          <a:p>
            <a:r>
              <a:rPr lang="en-US" b="1" dirty="0" smtClean="0"/>
              <a:t>For your third chosen story, you will create a Google slide presentation.</a:t>
            </a:r>
          </a:p>
          <a:p>
            <a:r>
              <a:rPr lang="en-US" b="1" dirty="0" smtClean="0"/>
              <a:t>Your presentation will include:</a:t>
            </a:r>
          </a:p>
          <a:p>
            <a:pPr lvl="1"/>
            <a:r>
              <a:rPr lang="en-US" b="1" dirty="0" smtClean="0"/>
              <a:t>A title/author slide with an illustration</a:t>
            </a:r>
          </a:p>
          <a:p>
            <a:pPr lvl="1"/>
            <a:r>
              <a:rPr lang="en-US" b="1" dirty="0" smtClean="0"/>
              <a:t>A story summary slide (one paragraph summary)</a:t>
            </a:r>
          </a:p>
          <a:p>
            <a:pPr lvl="1"/>
            <a:r>
              <a:rPr lang="en-US" b="1" dirty="0" smtClean="0"/>
              <a:t>A Story theme slide (one paragraph on theme)</a:t>
            </a:r>
          </a:p>
          <a:p>
            <a:pPr lvl="1"/>
            <a:r>
              <a:rPr lang="en-US" b="1" dirty="0" smtClean="0"/>
              <a:t>A character slide – Discussion of the main character (or one of the main characters), their entrance into the story, and their importance to the story</a:t>
            </a:r>
          </a:p>
          <a:p>
            <a:pPr lvl="1"/>
            <a:r>
              <a:rPr lang="en-US" b="1" dirty="0" smtClean="0"/>
              <a:t>A plot </a:t>
            </a:r>
            <a:r>
              <a:rPr lang="en-US" b="1" dirty="0"/>
              <a:t>map </a:t>
            </a:r>
            <a:r>
              <a:rPr lang="en-US" b="1" dirty="0" smtClean="0"/>
              <a:t>- Showing </a:t>
            </a:r>
            <a:r>
              <a:rPr lang="en-US" b="1" dirty="0"/>
              <a:t>elements of the rising action, climax, falling action and resolution of the story.</a:t>
            </a:r>
          </a:p>
          <a:p>
            <a:pPr marL="57150" indent="0">
              <a:buNone/>
            </a:pPr>
            <a:r>
              <a:rPr lang="en-US" b="1" dirty="0" smtClean="0"/>
              <a:t>YOU MAY BE CHOSEN (BY RANDOM SELECTION) TO PRESENT YOUR SLIDESHOW TO THE CLASS!</a:t>
            </a:r>
          </a:p>
        </p:txBody>
      </p:sp>
    </p:spTree>
    <p:extLst>
      <p:ext uri="{BB962C8B-B14F-4D97-AF65-F5344CB8AC3E}">
        <p14:creationId xmlns:p14="http://schemas.microsoft.com/office/powerpoint/2010/main" val="59829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21 Stories</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All 21 of the stories are already available to you on my webpage. You may read them on the computer or, if you prefer, print them at home or in the Library and read them on paper.</a:t>
            </a:r>
          </a:p>
          <a:p>
            <a:r>
              <a:rPr lang="en-US" b="1" dirty="0" smtClean="0"/>
              <a:t>You will choose your stories TODAY  based only on the brief synopsis provided. </a:t>
            </a:r>
          </a:p>
          <a:p>
            <a:r>
              <a:rPr lang="en-US" b="1" dirty="0" smtClean="0"/>
              <a:t>Only 6 people may choose any one story. Once 6 have chosen, you will have to choose something else. </a:t>
            </a:r>
            <a:endParaRPr lang="en-US" b="1" dirty="0"/>
          </a:p>
        </p:txBody>
      </p:sp>
    </p:spTree>
    <p:extLst>
      <p:ext uri="{BB962C8B-B14F-4D97-AF65-F5344CB8AC3E}">
        <p14:creationId xmlns:p14="http://schemas.microsoft.com/office/powerpoint/2010/main" val="3420065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fontScale="85000" lnSpcReduction="20000"/>
          </a:bodyPr>
          <a:lstStyle/>
          <a:p>
            <a:r>
              <a:rPr lang="en-US" b="1" dirty="0" smtClean="0"/>
              <a:t>“The </a:t>
            </a:r>
            <a:r>
              <a:rPr lang="en-US" b="1" dirty="0"/>
              <a:t>Celebrated Jumping Frog of Calaveras </a:t>
            </a:r>
            <a:r>
              <a:rPr lang="en-US" b="1" dirty="0" smtClean="0"/>
              <a:t>County” </a:t>
            </a:r>
            <a:r>
              <a:rPr lang="en-US" b="1" dirty="0"/>
              <a:t>by Mark Twain (1865)</a:t>
            </a:r>
          </a:p>
          <a:p>
            <a:pPr lvl="1"/>
            <a:r>
              <a:rPr lang="en-US" b="1" dirty="0"/>
              <a:t>The story of Jim Smiley and his famous frog, who could supposedly  </a:t>
            </a:r>
            <a:r>
              <a:rPr lang="en-US" b="1" dirty="0" err="1"/>
              <a:t>outjump</a:t>
            </a:r>
            <a:r>
              <a:rPr lang="en-US" b="1" dirty="0"/>
              <a:t> any other frog in the county is told by Simon Wheeler; a man who loves to talk...and talk...and talk.</a:t>
            </a:r>
          </a:p>
          <a:p>
            <a:r>
              <a:rPr lang="en-US" b="1" dirty="0" smtClean="0"/>
              <a:t>“The Lottery” by Shirley Jackson (1948)</a:t>
            </a:r>
          </a:p>
          <a:p>
            <a:pPr lvl="1"/>
            <a:r>
              <a:rPr lang="en-US" b="1" dirty="0" smtClean="0"/>
              <a:t>The story of a small town with an unusual, superstitious tradition to ensure a good harvest. Who will be chosen in this year’s lottery?</a:t>
            </a:r>
            <a:endParaRPr lang="en-US" b="1" dirty="0"/>
          </a:p>
          <a:p>
            <a:r>
              <a:rPr lang="en-US" b="1" dirty="0" smtClean="0"/>
              <a:t>“The </a:t>
            </a:r>
            <a:r>
              <a:rPr lang="en-US" b="1" dirty="0"/>
              <a:t>Luck of Roaring </a:t>
            </a:r>
            <a:r>
              <a:rPr lang="en-US" b="1" dirty="0" smtClean="0"/>
              <a:t>Camp” </a:t>
            </a:r>
            <a:r>
              <a:rPr lang="en-US" b="1" dirty="0"/>
              <a:t>by Bret Harte (1868)</a:t>
            </a:r>
          </a:p>
          <a:p>
            <a:pPr lvl="1"/>
            <a:r>
              <a:rPr lang="en-US" b="1" dirty="0"/>
              <a:t>The story of a gold mining camp in California. Once the roughest, rowdiest camp around, everything changes when a baby boy is born in camp and needs to be cared for.</a:t>
            </a:r>
          </a:p>
          <a:p>
            <a:endParaRPr lang="en-US" b="1" dirty="0"/>
          </a:p>
          <a:p>
            <a:endParaRPr lang="en-US" dirty="0"/>
          </a:p>
          <a:p>
            <a:endParaRPr lang="en-US" dirty="0"/>
          </a:p>
        </p:txBody>
      </p:sp>
    </p:spTree>
    <p:extLst>
      <p:ext uri="{BB962C8B-B14F-4D97-AF65-F5344CB8AC3E}">
        <p14:creationId xmlns:p14="http://schemas.microsoft.com/office/powerpoint/2010/main" val="1225381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r>
              <a:rPr lang="en-US" b="1" dirty="0" smtClean="0"/>
              <a:t>“An </a:t>
            </a:r>
            <a:r>
              <a:rPr lang="en-US" b="1" dirty="0"/>
              <a:t>Occurrence at Owl Creek </a:t>
            </a:r>
            <a:r>
              <a:rPr lang="en-US" b="1" dirty="0" smtClean="0"/>
              <a:t>Bridge” </a:t>
            </a:r>
            <a:r>
              <a:rPr lang="en-US" b="1" dirty="0"/>
              <a:t>by Ambrose Bierce (1890)</a:t>
            </a:r>
          </a:p>
          <a:p>
            <a:pPr lvl="1"/>
            <a:r>
              <a:rPr lang="en-US" b="1" dirty="0"/>
              <a:t>The story of the hanging of Civil War era southern gentleman, Peyton Farquhar. The tale reveals how he came to be standing at Owl Creek Bridge with a noose around his neck</a:t>
            </a:r>
            <a:r>
              <a:rPr lang="en-US" b="1" dirty="0" smtClean="0"/>
              <a:t>.</a:t>
            </a:r>
            <a:endParaRPr lang="en-US" b="1" dirty="0"/>
          </a:p>
          <a:p>
            <a:r>
              <a:rPr lang="en-US" b="1" dirty="0" smtClean="0"/>
              <a:t>“The </a:t>
            </a:r>
            <a:r>
              <a:rPr lang="en-US" b="1" dirty="0"/>
              <a:t>Ransom of Red </a:t>
            </a:r>
            <a:r>
              <a:rPr lang="en-US" b="1" dirty="0" smtClean="0"/>
              <a:t>Chief” </a:t>
            </a:r>
            <a:r>
              <a:rPr lang="en-US" b="1" dirty="0"/>
              <a:t>by O. Henry (1907)</a:t>
            </a:r>
          </a:p>
          <a:p>
            <a:pPr lvl="1"/>
            <a:r>
              <a:rPr lang="en-US" b="1" dirty="0"/>
              <a:t>Two small-time criminals, Bill and Sam, kidnap Johnny, the red-haired son of an important citizen named Ebenezer Dorset, and hold him for ransom. </a:t>
            </a:r>
          </a:p>
          <a:p>
            <a:r>
              <a:rPr lang="en-US" b="1" dirty="0" smtClean="0"/>
              <a:t>“To </a:t>
            </a:r>
            <a:r>
              <a:rPr lang="en-US" b="1" dirty="0"/>
              <a:t>Build a </a:t>
            </a:r>
            <a:r>
              <a:rPr lang="en-US" b="1" dirty="0" smtClean="0"/>
              <a:t>Fire” </a:t>
            </a:r>
            <a:r>
              <a:rPr lang="en-US" b="1" dirty="0"/>
              <a:t>by Jack London (1908)</a:t>
            </a:r>
          </a:p>
          <a:p>
            <a:pPr lvl="1"/>
            <a:r>
              <a:rPr lang="en-US" b="1" dirty="0"/>
              <a:t>An adventure story of a man’s attempt to travel across ten miles of Yukon wilderness in temperatures dropping to seventy-five degrees below zero.</a:t>
            </a:r>
          </a:p>
          <a:p>
            <a:endParaRPr lang="en-US" dirty="0"/>
          </a:p>
          <a:p>
            <a:endParaRPr lang="en-US" dirty="0"/>
          </a:p>
        </p:txBody>
      </p:sp>
    </p:spTree>
    <p:extLst>
      <p:ext uri="{BB962C8B-B14F-4D97-AF65-F5344CB8AC3E}">
        <p14:creationId xmlns:p14="http://schemas.microsoft.com/office/powerpoint/2010/main" val="2031857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fontScale="92500"/>
          </a:bodyPr>
          <a:lstStyle/>
          <a:p>
            <a:r>
              <a:rPr lang="en-US" b="1" dirty="0" smtClean="0"/>
              <a:t>“The </a:t>
            </a:r>
            <a:r>
              <a:rPr lang="en-US" b="1" dirty="0"/>
              <a:t>Lost </a:t>
            </a:r>
            <a:r>
              <a:rPr lang="en-US" b="1" dirty="0" smtClean="0"/>
              <a:t>Phoebe” </a:t>
            </a:r>
            <a:r>
              <a:rPr lang="en-US" b="1" dirty="0"/>
              <a:t>by Theodore Dreiser (1915)</a:t>
            </a:r>
          </a:p>
          <a:p>
            <a:pPr lvl="1"/>
            <a:r>
              <a:rPr lang="en-US" b="1" dirty="0"/>
              <a:t>The touching and emotional story of Henry </a:t>
            </a:r>
            <a:r>
              <a:rPr lang="en-US" b="1" dirty="0" err="1"/>
              <a:t>Reifsneider</a:t>
            </a:r>
            <a:r>
              <a:rPr lang="en-US" b="1" dirty="0"/>
              <a:t> who can’t seem to let go of his love for his wife, Phoebe, when she passes away. </a:t>
            </a:r>
          </a:p>
          <a:p>
            <a:r>
              <a:rPr lang="en-US" b="1" dirty="0" smtClean="0"/>
              <a:t>“Rikki </a:t>
            </a:r>
            <a:r>
              <a:rPr lang="en-US" b="1" dirty="0" err="1" smtClean="0"/>
              <a:t>Tikki</a:t>
            </a:r>
            <a:r>
              <a:rPr lang="en-US" b="1" dirty="0" smtClean="0"/>
              <a:t> </a:t>
            </a:r>
            <a:r>
              <a:rPr lang="en-US" b="1" dirty="0" err="1" smtClean="0"/>
              <a:t>Tavi</a:t>
            </a:r>
            <a:r>
              <a:rPr lang="en-US" b="1" dirty="0" smtClean="0"/>
              <a:t>” by Rudyard Kipling (1894)</a:t>
            </a:r>
          </a:p>
          <a:p>
            <a:pPr lvl="1"/>
            <a:r>
              <a:rPr lang="en-US" b="1" dirty="0" smtClean="0"/>
              <a:t>The story of a young mongoose and his fight to protect the family that takes him in as a pet from deadly, poisonous enemies. </a:t>
            </a:r>
            <a:endParaRPr lang="en-US" b="1" dirty="0"/>
          </a:p>
          <a:p>
            <a:r>
              <a:rPr lang="en-US" b="1" dirty="0" smtClean="0"/>
              <a:t>“Spunk” </a:t>
            </a:r>
            <a:r>
              <a:rPr lang="en-US" b="1" dirty="0"/>
              <a:t>by Zora Neale Hurston (1925)</a:t>
            </a:r>
          </a:p>
          <a:p>
            <a:pPr lvl="1"/>
            <a:r>
              <a:rPr lang="en-US" b="1" dirty="0"/>
              <a:t>A story of love, betrayal, and revenge as Spunk Banks steals Joe </a:t>
            </a:r>
            <a:r>
              <a:rPr lang="en-US" b="1" dirty="0" err="1"/>
              <a:t>Kanty’s</a:t>
            </a:r>
            <a:r>
              <a:rPr lang="en-US" b="1" dirty="0"/>
              <a:t> wife, and Joe gets his revenge...after death.</a:t>
            </a:r>
          </a:p>
          <a:p>
            <a:endParaRPr lang="en-US" dirty="0"/>
          </a:p>
          <a:p>
            <a:endParaRPr lang="en-US" dirty="0"/>
          </a:p>
        </p:txBody>
      </p:sp>
    </p:spTree>
    <p:extLst>
      <p:ext uri="{BB962C8B-B14F-4D97-AF65-F5344CB8AC3E}">
        <p14:creationId xmlns:p14="http://schemas.microsoft.com/office/powerpoint/2010/main" val="2031857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fontScale="92500"/>
          </a:bodyPr>
          <a:lstStyle/>
          <a:p>
            <a:r>
              <a:rPr lang="en-US" b="1" dirty="0" smtClean="0"/>
              <a:t>“The Sniper” </a:t>
            </a:r>
            <a:r>
              <a:rPr lang="en-US" b="1" dirty="0"/>
              <a:t>by Liam O’Flaherty (1923)</a:t>
            </a:r>
          </a:p>
          <a:p>
            <a:pPr lvl="1"/>
            <a:r>
              <a:rPr lang="en-US" b="1" dirty="0"/>
              <a:t>The story of a wounded sniper during the beginning of the Irish Civil War and his ploy to stay alive.</a:t>
            </a:r>
          </a:p>
          <a:p>
            <a:r>
              <a:rPr lang="en-US" b="1" dirty="0" smtClean="0"/>
              <a:t>“The Monkey’s Paw” by W. W</a:t>
            </a:r>
            <a:r>
              <a:rPr lang="en-US" b="1" dirty="0"/>
              <a:t>.</a:t>
            </a:r>
            <a:r>
              <a:rPr lang="en-US" b="1" dirty="0" smtClean="0"/>
              <a:t> Jacobs (1902)</a:t>
            </a:r>
          </a:p>
          <a:p>
            <a:pPr lvl="1"/>
            <a:r>
              <a:rPr lang="en-US" b="1" dirty="0" smtClean="0"/>
              <a:t>The story of Mr. and Mrs. White and the strange talisman that grants them three wishes. </a:t>
            </a:r>
            <a:endParaRPr lang="en-US" b="1" dirty="0"/>
          </a:p>
          <a:p>
            <a:r>
              <a:rPr lang="en-US" b="1" dirty="0" smtClean="0"/>
              <a:t>“Cora Unashamed” </a:t>
            </a:r>
            <a:r>
              <a:rPr lang="en-US" b="1" dirty="0"/>
              <a:t>by Langston Hughes (1934)</a:t>
            </a:r>
          </a:p>
          <a:p>
            <a:pPr lvl="1"/>
            <a:r>
              <a:rPr lang="en-US" b="1" dirty="0"/>
              <a:t>The story of Cora Jenkins, a young black woman who works as a servant for a white family and how she stands strong against the hatred and indifference of her environment.</a:t>
            </a:r>
          </a:p>
          <a:p>
            <a:endParaRPr lang="en-US" dirty="0"/>
          </a:p>
          <a:p>
            <a:endParaRPr lang="en-US" dirty="0"/>
          </a:p>
        </p:txBody>
      </p:sp>
    </p:spTree>
    <p:extLst>
      <p:ext uri="{BB962C8B-B14F-4D97-AF65-F5344CB8AC3E}">
        <p14:creationId xmlns:p14="http://schemas.microsoft.com/office/powerpoint/2010/main" val="2497223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10000"/>
          </a:bodyPr>
          <a:lstStyle/>
          <a:p>
            <a:r>
              <a:rPr lang="en-US" b="1" dirty="0" smtClean="0"/>
              <a:t>“Roman Fever” </a:t>
            </a:r>
            <a:r>
              <a:rPr lang="en-US" b="1" dirty="0"/>
              <a:t>by Edith Wharton (1934)</a:t>
            </a:r>
          </a:p>
          <a:p>
            <a:pPr lvl="1"/>
            <a:r>
              <a:rPr lang="en-US" b="1" dirty="0"/>
              <a:t>The story of Grace Ansley and </a:t>
            </a:r>
            <a:r>
              <a:rPr lang="en-US" b="1" dirty="0" err="1"/>
              <a:t>Alida</a:t>
            </a:r>
            <a:r>
              <a:rPr lang="en-US" b="1" dirty="0"/>
              <a:t> Slade on a trip to Rome, and a long kept secret deception that is revealed along the way.</a:t>
            </a:r>
          </a:p>
          <a:p>
            <a:r>
              <a:rPr lang="en-US" b="1" dirty="0" smtClean="0"/>
              <a:t>“The Last Question” by Isaac Asimov (1956)</a:t>
            </a:r>
          </a:p>
          <a:p>
            <a:pPr lvl="1"/>
            <a:r>
              <a:rPr lang="en-US" b="1" dirty="0" smtClean="0"/>
              <a:t>The story of the most powerful computer in the world, the ultimate question, and the end of the universe. </a:t>
            </a:r>
            <a:endParaRPr lang="en-US" b="1" dirty="0"/>
          </a:p>
          <a:p>
            <a:r>
              <a:rPr lang="en-US" b="1" dirty="0" smtClean="0"/>
              <a:t>“The </a:t>
            </a:r>
            <a:r>
              <a:rPr lang="en-US" b="1" dirty="0"/>
              <a:t>Secret Life of Walter </a:t>
            </a:r>
            <a:r>
              <a:rPr lang="en-US" b="1" dirty="0" err="1" smtClean="0"/>
              <a:t>Mitty</a:t>
            </a:r>
            <a:r>
              <a:rPr lang="en-US" b="1" dirty="0" smtClean="0"/>
              <a:t>” </a:t>
            </a:r>
            <a:r>
              <a:rPr lang="en-US" b="1" dirty="0"/>
              <a:t>by James Thurber (1939)</a:t>
            </a:r>
          </a:p>
          <a:p>
            <a:pPr lvl="1"/>
            <a:r>
              <a:rPr lang="en-US" b="1" dirty="0"/>
              <a:t>The story of mild-mannered, hen-pecked husband, Walter </a:t>
            </a:r>
            <a:r>
              <a:rPr lang="en-US" b="1" dirty="0" err="1"/>
              <a:t>Mitty</a:t>
            </a:r>
            <a:r>
              <a:rPr lang="en-US" b="1" dirty="0"/>
              <a:t>, and the adventures he goes on in his imagination as he tries to escape his unhappy life.</a:t>
            </a:r>
          </a:p>
        </p:txBody>
      </p:sp>
    </p:spTree>
    <p:extLst>
      <p:ext uri="{BB962C8B-B14F-4D97-AF65-F5344CB8AC3E}">
        <p14:creationId xmlns:p14="http://schemas.microsoft.com/office/powerpoint/2010/main" val="2497223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fontScale="92500"/>
          </a:bodyPr>
          <a:lstStyle/>
          <a:p>
            <a:r>
              <a:rPr lang="en-US" b="1" dirty="0" smtClean="0"/>
              <a:t>“The Laughing Man” by J.D. Salinger (1949)</a:t>
            </a:r>
          </a:p>
          <a:p>
            <a:pPr lvl="1"/>
            <a:r>
              <a:rPr lang="en-US" b="1" dirty="0" smtClean="0"/>
              <a:t>The story of a group of young boys in an after-school group and the interesting stories told to them by their leader.</a:t>
            </a:r>
          </a:p>
          <a:p>
            <a:r>
              <a:rPr lang="en-US" b="1" dirty="0" smtClean="0"/>
              <a:t>“A Sound of Thunder” by Ray Bradbury (1952)</a:t>
            </a:r>
          </a:p>
          <a:p>
            <a:pPr lvl="1"/>
            <a:r>
              <a:rPr lang="en-US" b="1" dirty="0" smtClean="0"/>
              <a:t>The story of a group of hunters who travel back in time to kill the most dangerous predator to ever walk the earth.</a:t>
            </a:r>
          </a:p>
          <a:p>
            <a:r>
              <a:rPr lang="en-US" b="1" dirty="0" smtClean="0"/>
              <a:t>“The Necklace” by Guy de Maupassant (1884)</a:t>
            </a:r>
          </a:p>
          <a:p>
            <a:pPr lvl="1"/>
            <a:r>
              <a:rPr lang="en-US" b="1" dirty="0" smtClean="0"/>
              <a:t>The story of Madame </a:t>
            </a:r>
            <a:r>
              <a:rPr lang="en-US" b="1" dirty="0" err="1" smtClean="0"/>
              <a:t>Loisel</a:t>
            </a:r>
            <a:r>
              <a:rPr lang="en-US" b="1" dirty="0" smtClean="0"/>
              <a:t>; a woman who is never satisfied with what she has…until she loses everything.</a:t>
            </a:r>
          </a:p>
          <a:p>
            <a:pPr lvl="1"/>
            <a:endParaRPr lang="en-US" b="1" dirty="0"/>
          </a:p>
        </p:txBody>
      </p:sp>
    </p:spTree>
    <p:extLst>
      <p:ext uri="{BB962C8B-B14F-4D97-AF65-F5344CB8AC3E}">
        <p14:creationId xmlns:p14="http://schemas.microsoft.com/office/powerpoint/2010/main" val="4167630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Story Synopses</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“Harrison Bergeron” by Kurt Vonnegut (1961)</a:t>
            </a:r>
          </a:p>
          <a:p>
            <a:pPr lvl="1"/>
            <a:r>
              <a:rPr lang="en-US" b="1" dirty="0" smtClean="0"/>
              <a:t>The story of a dystopian society where everyone is equal, and one man who refuses to be.</a:t>
            </a:r>
          </a:p>
          <a:p>
            <a:r>
              <a:rPr lang="en-US" b="1" dirty="0" smtClean="0"/>
              <a:t>“Lamb to the Slaughter” by Roald Dahl (1953)</a:t>
            </a:r>
          </a:p>
          <a:p>
            <a:pPr lvl="1"/>
            <a:r>
              <a:rPr lang="en-US" b="1" dirty="0" smtClean="0"/>
              <a:t>The story of an unhappy husband, a murderous wife and a very unusual murder weapon.</a:t>
            </a:r>
          </a:p>
          <a:p>
            <a:r>
              <a:rPr lang="en-US" b="1" dirty="0" smtClean="0"/>
              <a:t>“A Death” </a:t>
            </a:r>
            <a:r>
              <a:rPr lang="en-US" b="1" dirty="0"/>
              <a:t>by Stephen King (2015)</a:t>
            </a:r>
          </a:p>
          <a:p>
            <a:pPr lvl="1"/>
            <a:r>
              <a:rPr lang="en-US" b="1" dirty="0"/>
              <a:t>The story of Jim </a:t>
            </a:r>
            <a:r>
              <a:rPr lang="en-US" b="1" dirty="0" err="1"/>
              <a:t>Truesdale</a:t>
            </a:r>
            <a:r>
              <a:rPr lang="en-US" b="1" dirty="0"/>
              <a:t>, the town nitwit, who is accused of murdering a girl over a silver dollar…but is he guilty?</a:t>
            </a:r>
          </a:p>
        </p:txBody>
      </p:sp>
    </p:spTree>
    <p:extLst>
      <p:ext uri="{BB962C8B-B14F-4D97-AF65-F5344CB8AC3E}">
        <p14:creationId xmlns:p14="http://schemas.microsoft.com/office/powerpoint/2010/main" val="4167630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Choosing Stories</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I will be calling groups, by random draw, to come up and select their stories.</a:t>
            </a:r>
          </a:p>
          <a:p>
            <a:r>
              <a:rPr lang="en-US" b="1" dirty="0" smtClean="0"/>
              <a:t>If a story you want already has 6 names under it when you get your turn, you will have to choose another one.</a:t>
            </a:r>
          </a:p>
          <a:p>
            <a:r>
              <a:rPr lang="en-US" b="1" dirty="0" smtClean="0"/>
              <a:t>Make sure you make note of the 3 stories you chose on your Story Synopses page, so you don’t forget by Monday.</a:t>
            </a:r>
            <a:endParaRPr lang="en-US" b="1" dirty="0"/>
          </a:p>
        </p:txBody>
      </p:sp>
    </p:spTree>
    <p:extLst>
      <p:ext uri="{BB962C8B-B14F-4D97-AF65-F5344CB8AC3E}">
        <p14:creationId xmlns:p14="http://schemas.microsoft.com/office/powerpoint/2010/main" val="217171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1066800"/>
            <a:ext cx="8229600" cy="5486400"/>
          </a:xfrm>
        </p:spPr>
        <p:txBody>
          <a:bodyPr>
            <a:normAutofit/>
          </a:bodyPr>
          <a:lstStyle/>
          <a:p>
            <a:pPr marL="0" indent="0" algn="ctr">
              <a:buNone/>
            </a:pPr>
            <a:endParaRPr lang="en-US" sz="2800" b="1" dirty="0"/>
          </a:p>
          <a:p>
            <a:pPr marL="0" indent="0" algn="ctr">
              <a:buNone/>
            </a:pPr>
            <a:r>
              <a:rPr lang="en-US" sz="3600" b="1" dirty="0" smtClean="0"/>
              <a:t>Now write about what YOUR PARTNER answered. What is THEIR favorite type of story?</a:t>
            </a:r>
          </a:p>
          <a:p>
            <a:pPr marL="0" indent="0" algn="ctr">
              <a:buNone/>
            </a:pPr>
            <a:r>
              <a:rPr lang="en-US" sz="3600" b="1" dirty="0" smtClean="0"/>
              <a:t>What is it about that type of story that interests THEM?</a:t>
            </a:r>
            <a:endParaRPr lang="en-US" sz="3600" b="1" dirty="0"/>
          </a:p>
        </p:txBody>
      </p:sp>
    </p:spTree>
    <p:extLst>
      <p:ext uri="{BB962C8B-B14F-4D97-AF65-F5344CB8AC3E}">
        <p14:creationId xmlns:p14="http://schemas.microsoft.com/office/powerpoint/2010/main" val="707613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lstStyle/>
          <a:p>
            <a:pPr marL="0" indent="0" algn="ctr">
              <a:buNone/>
            </a:pPr>
            <a:endParaRPr lang="en-US" b="1" dirty="0" smtClean="0"/>
          </a:p>
          <a:p>
            <a:pPr marL="0" indent="0" algn="ctr">
              <a:buNone/>
            </a:pPr>
            <a:r>
              <a:rPr lang="en-US" sz="4000" b="1" dirty="0" smtClean="0"/>
              <a:t>Start reading your stories! </a:t>
            </a:r>
          </a:p>
          <a:p>
            <a:pPr marL="0" indent="0" algn="ctr">
              <a:buNone/>
            </a:pPr>
            <a:r>
              <a:rPr lang="en-US" sz="4000" b="1" dirty="0" smtClean="0"/>
              <a:t>They are all on my webpage!</a:t>
            </a:r>
            <a:endParaRPr lang="en-US" sz="4000" b="1" dirty="0"/>
          </a:p>
        </p:txBody>
      </p:sp>
    </p:spTree>
    <p:extLst>
      <p:ext uri="{BB962C8B-B14F-4D97-AF65-F5344CB8AC3E}">
        <p14:creationId xmlns:p14="http://schemas.microsoft.com/office/powerpoint/2010/main" val="3295753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4000" b="1" dirty="0" smtClean="0"/>
              <a:t>What story on the list were you interested in right away? What was it about it that caught your attention?</a:t>
            </a:r>
            <a:endParaRPr lang="en-US" sz="4000" b="1" dirty="0"/>
          </a:p>
        </p:txBody>
      </p:sp>
    </p:spTree>
    <p:extLst>
      <p:ext uri="{BB962C8B-B14F-4D97-AF65-F5344CB8AC3E}">
        <p14:creationId xmlns:p14="http://schemas.microsoft.com/office/powerpoint/2010/main" val="13387423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4000" b="1" dirty="0" smtClean="0"/>
              <a:t>Did you get the stories you wanted?</a:t>
            </a:r>
          </a:p>
          <a:p>
            <a:pPr marL="0" indent="0" algn="ctr">
              <a:buNone/>
            </a:pPr>
            <a:r>
              <a:rPr lang="en-US" sz="4000" b="1" dirty="0" smtClean="0"/>
              <a:t>Which one are you most looking forward to reading and why?</a:t>
            </a:r>
            <a:endParaRPr lang="en-US" sz="4000" b="1" dirty="0"/>
          </a:p>
        </p:txBody>
      </p:sp>
      <p:sp>
        <p:nvSpPr>
          <p:cNvPr id="4" name="TextBox 3"/>
          <p:cNvSpPr txBox="1"/>
          <p:nvPr/>
        </p:nvSpPr>
        <p:spPr>
          <a:xfrm>
            <a:off x="7239000" y="685800"/>
            <a:ext cx="1143000" cy="369332"/>
          </a:xfrm>
          <a:prstGeom prst="rect">
            <a:avLst/>
          </a:prstGeom>
          <a:noFill/>
        </p:spPr>
        <p:txBody>
          <a:bodyPr wrap="square" rtlCol="0">
            <a:spAutoFit/>
          </a:bodyPr>
          <a:lstStyle/>
          <a:p>
            <a:pPr algn="ctr"/>
            <a:r>
              <a:rPr lang="en-US" b="1" dirty="0" smtClean="0"/>
              <a:t>10/20/15</a:t>
            </a:r>
            <a:endParaRPr lang="en-US" b="1" dirty="0"/>
          </a:p>
        </p:txBody>
      </p:sp>
    </p:spTree>
    <p:extLst>
      <p:ext uri="{BB962C8B-B14F-4D97-AF65-F5344CB8AC3E}">
        <p14:creationId xmlns:p14="http://schemas.microsoft.com/office/powerpoint/2010/main" val="2399874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4000" b="1" dirty="0" smtClean="0"/>
          </a:p>
          <a:p>
            <a:pPr marL="0" indent="0" algn="ctr">
              <a:buNone/>
            </a:pPr>
            <a:r>
              <a:rPr lang="en-US" sz="4000" b="1" dirty="0" smtClean="0"/>
              <a:t>Did you get the stories you wanted?</a:t>
            </a:r>
          </a:p>
          <a:p>
            <a:pPr marL="0" indent="0" algn="ctr">
              <a:buNone/>
            </a:pPr>
            <a:r>
              <a:rPr lang="en-US" sz="4000" b="1" dirty="0" smtClean="0"/>
              <a:t>Which one are you most looking forward to reading and why?</a:t>
            </a:r>
            <a:endParaRPr lang="en-US" sz="4000" b="1" dirty="0"/>
          </a:p>
        </p:txBody>
      </p:sp>
    </p:spTree>
    <p:extLst>
      <p:ext uri="{BB962C8B-B14F-4D97-AF65-F5344CB8AC3E}">
        <p14:creationId xmlns:p14="http://schemas.microsoft.com/office/powerpoint/2010/main" val="9568095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Assignment 1 – Story Questions</a:t>
            </a:r>
            <a:endParaRPr lang="en-US" b="1"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5400" b="1" dirty="0" smtClean="0"/>
              <a:t>Let’s take a look at it, so you can see exactly what is expected!</a:t>
            </a:r>
            <a:endParaRPr lang="en-US" sz="5400" b="1" dirty="0"/>
          </a:p>
        </p:txBody>
      </p:sp>
    </p:spTree>
    <p:extLst>
      <p:ext uri="{BB962C8B-B14F-4D97-AF65-F5344CB8AC3E}">
        <p14:creationId xmlns:p14="http://schemas.microsoft.com/office/powerpoint/2010/main" val="23103826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lstStyle/>
          <a:p>
            <a:r>
              <a:rPr lang="en-US" b="1" dirty="0" smtClean="0"/>
              <a:t>Summary Paragraphs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r>
              <a:rPr lang="en-US" b="1" dirty="0"/>
              <a:t>A summary is a shortened, condensed version of </a:t>
            </a:r>
            <a:r>
              <a:rPr lang="en-US" b="1" dirty="0" smtClean="0"/>
              <a:t>a story.</a:t>
            </a:r>
          </a:p>
          <a:p>
            <a:r>
              <a:rPr lang="en-US" b="1" dirty="0" smtClean="0"/>
              <a:t>The </a:t>
            </a:r>
            <a:r>
              <a:rPr lang="en-US" b="1" dirty="0"/>
              <a:t>purpose of a summary is to share the key ideas from the item </a:t>
            </a:r>
            <a:r>
              <a:rPr lang="en-US" b="1" dirty="0" smtClean="0"/>
              <a:t>with your </a:t>
            </a:r>
            <a:r>
              <a:rPr lang="en-US" b="1" dirty="0"/>
              <a:t>reader. </a:t>
            </a:r>
            <a:endParaRPr lang="en-US" b="1" dirty="0" smtClean="0"/>
          </a:p>
          <a:p>
            <a:r>
              <a:rPr lang="en-US" b="1" dirty="0" smtClean="0"/>
              <a:t>Summaries </a:t>
            </a:r>
            <a:r>
              <a:rPr lang="en-US" b="1" dirty="0"/>
              <a:t>keep the same tone as the original piece and </a:t>
            </a:r>
            <a:r>
              <a:rPr lang="en-US" b="1" dirty="0" smtClean="0"/>
              <a:t>do </a:t>
            </a:r>
            <a:r>
              <a:rPr lang="en-US" b="1" dirty="0"/>
              <a:t>not </a:t>
            </a:r>
            <a:r>
              <a:rPr lang="en-US" b="1" dirty="0" smtClean="0"/>
              <a:t>contain opinion</a:t>
            </a:r>
            <a:r>
              <a:rPr lang="en-US" b="1" dirty="0"/>
              <a:t>. </a:t>
            </a:r>
            <a:endParaRPr lang="en-US" b="1" dirty="0" smtClean="0"/>
          </a:p>
          <a:p>
            <a:r>
              <a:rPr lang="en-US" b="1" dirty="0" smtClean="0"/>
              <a:t>Summaries </a:t>
            </a:r>
            <a:r>
              <a:rPr lang="en-US" b="1" dirty="0"/>
              <a:t>do not have a formal conclusion. </a:t>
            </a:r>
          </a:p>
        </p:txBody>
      </p:sp>
    </p:spTree>
    <p:extLst>
      <p:ext uri="{BB962C8B-B14F-4D97-AF65-F5344CB8AC3E}">
        <p14:creationId xmlns:p14="http://schemas.microsoft.com/office/powerpoint/2010/main" val="404819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6537"/>
            <a:ext cx="7886700" cy="774063"/>
          </a:xfrm>
        </p:spPr>
        <p:txBody>
          <a:bodyPr>
            <a:normAutofit/>
          </a:bodyPr>
          <a:lstStyle/>
          <a:p>
            <a:pPr algn="ctr"/>
            <a:r>
              <a:rPr lang="en-US" b="1" dirty="0" smtClean="0">
                <a:latin typeface="+mn-lt"/>
              </a:rPr>
              <a:t>Summarizing a Story</a:t>
            </a:r>
            <a:endParaRPr lang="en-US" b="1" dirty="0">
              <a:latin typeface="+mn-lt"/>
            </a:endParaRPr>
          </a:p>
        </p:txBody>
      </p:sp>
      <p:sp>
        <p:nvSpPr>
          <p:cNvPr id="3" name="Content Placeholder 2"/>
          <p:cNvSpPr>
            <a:spLocks noGrp="1"/>
          </p:cNvSpPr>
          <p:nvPr>
            <p:ph idx="1"/>
          </p:nvPr>
        </p:nvSpPr>
        <p:spPr>
          <a:xfrm>
            <a:off x="628650" y="1108711"/>
            <a:ext cx="7886700" cy="5068253"/>
          </a:xfrm>
        </p:spPr>
        <p:txBody>
          <a:bodyPr>
            <a:normAutofit fontScale="77500" lnSpcReduction="20000"/>
          </a:bodyPr>
          <a:lstStyle/>
          <a:p>
            <a:pPr marL="914400" indent="-914400">
              <a:buFont typeface="+mj-lt"/>
              <a:buAutoNum type="arabicPeriod"/>
            </a:pPr>
            <a:r>
              <a:rPr lang="en-US" sz="4200" b="1" u="sng" dirty="0" smtClean="0"/>
              <a:t>Exposition </a:t>
            </a:r>
            <a:r>
              <a:rPr lang="en-US" sz="4200" b="1" u="sng" dirty="0" smtClean="0"/>
              <a:t>– </a:t>
            </a:r>
            <a:r>
              <a:rPr lang="en-US" sz="4200" b="1" dirty="0" smtClean="0"/>
              <a:t>Give the title of the story and author’s name, Introduces </a:t>
            </a:r>
            <a:r>
              <a:rPr lang="en-US" sz="4200" b="1" dirty="0"/>
              <a:t>the characters and </a:t>
            </a:r>
            <a:r>
              <a:rPr lang="en-US" sz="4200" b="1" dirty="0" smtClean="0"/>
              <a:t>setting</a:t>
            </a:r>
          </a:p>
          <a:p>
            <a:pPr marL="914400" indent="-914400">
              <a:buFont typeface="+mj-lt"/>
              <a:buAutoNum type="arabicPeriod"/>
            </a:pPr>
            <a:r>
              <a:rPr lang="en-US" sz="4200" b="1" u="sng" dirty="0" smtClean="0"/>
              <a:t>Conflict - </a:t>
            </a:r>
            <a:r>
              <a:rPr lang="en-US" sz="4200" b="1" dirty="0" smtClean="0"/>
              <a:t>The </a:t>
            </a:r>
            <a:r>
              <a:rPr lang="en-US" sz="4200" b="1" dirty="0"/>
              <a:t>problem or struggle that drives the story's plot</a:t>
            </a:r>
            <a:r>
              <a:rPr lang="en-US" sz="4200" b="1" dirty="0" smtClean="0"/>
              <a:t>.</a:t>
            </a:r>
          </a:p>
          <a:p>
            <a:pPr marL="914400" indent="-914400">
              <a:buFont typeface="+mj-lt"/>
              <a:buAutoNum type="arabicPeriod"/>
            </a:pPr>
            <a:r>
              <a:rPr lang="en-US" sz="4200" b="1" u="sng" dirty="0" smtClean="0"/>
              <a:t>Climax - </a:t>
            </a:r>
            <a:r>
              <a:rPr lang="en-US" sz="4200" b="1" dirty="0" smtClean="0"/>
              <a:t>The </a:t>
            </a:r>
            <a:r>
              <a:rPr lang="en-US" sz="4200" b="1" dirty="0"/>
              <a:t>turning point, or the most important event</a:t>
            </a:r>
            <a:r>
              <a:rPr lang="en-US" sz="4200" b="1" dirty="0" smtClean="0"/>
              <a:t>.</a:t>
            </a:r>
          </a:p>
          <a:p>
            <a:pPr marL="914400" indent="-914400">
              <a:buFont typeface="+mj-lt"/>
              <a:buAutoNum type="arabicPeriod"/>
            </a:pPr>
            <a:r>
              <a:rPr lang="en-US" sz="4200" b="1" u="sng" dirty="0" smtClean="0"/>
              <a:t>Resolution - </a:t>
            </a:r>
            <a:r>
              <a:rPr lang="en-US" sz="4200" b="1" dirty="0" smtClean="0"/>
              <a:t>The </a:t>
            </a:r>
            <a:r>
              <a:rPr lang="en-US" sz="4200" b="1" dirty="0"/>
              <a:t>story ends and the problem is solved</a:t>
            </a:r>
            <a:r>
              <a:rPr lang="en-US" sz="4200" b="1" dirty="0" smtClean="0"/>
              <a:t>.</a:t>
            </a:r>
          </a:p>
          <a:p>
            <a:pPr marL="914400" indent="-914400">
              <a:buFont typeface="+mj-lt"/>
              <a:buAutoNum type="arabicPeriod"/>
            </a:pPr>
            <a:r>
              <a:rPr lang="en-US" sz="4200" b="1" u="sng" dirty="0" smtClean="0"/>
              <a:t>Theme - </a:t>
            </a:r>
            <a:r>
              <a:rPr lang="en-US" sz="4200" b="1" dirty="0" smtClean="0"/>
              <a:t>The </a:t>
            </a:r>
            <a:r>
              <a:rPr lang="en-US" sz="4200" b="1" dirty="0"/>
              <a:t>main idea in a story or the lesson to be learned</a:t>
            </a:r>
          </a:p>
          <a:p>
            <a:pPr marL="0" indent="0">
              <a:buNone/>
            </a:pPr>
            <a:endParaRPr lang="en-US" sz="4200" b="1" dirty="0"/>
          </a:p>
          <a:p>
            <a:pPr marL="0" indent="0">
              <a:buNone/>
            </a:pPr>
            <a:endParaRPr lang="en-US" sz="4800" b="1" dirty="0"/>
          </a:p>
          <a:p>
            <a:pPr marL="0" indent="0">
              <a:buNone/>
            </a:pPr>
            <a:endParaRPr lang="en-US" sz="4800" b="1" dirty="0"/>
          </a:p>
          <a:p>
            <a:pPr marL="0" indent="0">
              <a:buNone/>
            </a:pPr>
            <a:endParaRPr lang="en-US" sz="4800" b="1" dirty="0"/>
          </a:p>
          <a:p>
            <a:pPr marL="0" indent="0">
              <a:buNone/>
            </a:pPr>
            <a:endParaRPr lang="en-US" sz="4800" b="1" dirty="0"/>
          </a:p>
        </p:txBody>
      </p:sp>
    </p:spTree>
    <p:extLst>
      <p:ext uri="{BB962C8B-B14F-4D97-AF65-F5344CB8AC3E}">
        <p14:creationId xmlns:p14="http://schemas.microsoft.com/office/powerpoint/2010/main" val="656443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4000" b="1" dirty="0" smtClean="0"/>
              <a:t>What did you get done today? </a:t>
            </a:r>
          </a:p>
          <a:p>
            <a:pPr marL="0" indent="0" algn="ctr">
              <a:buNone/>
            </a:pPr>
            <a:r>
              <a:rPr lang="en-US" sz="4000" b="1" dirty="0" smtClean="0"/>
              <a:t>Are you satisfied with the amount and quality of the work you completed? </a:t>
            </a:r>
          </a:p>
          <a:p>
            <a:pPr marL="0" indent="0" algn="ctr">
              <a:buNone/>
            </a:pPr>
            <a:endParaRPr lang="en-US" b="1" dirty="0"/>
          </a:p>
        </p:txBody>
      </p:sp>
    </p:spTree>
    <p:extLst>
      <p:ext uri="{BB962C8B-B14F-4D97-AF65-F5344CB8AC3E}">
        <p14:creationId xmlns:p14="http://schemas.microsoft.com/office/powerpoint/2010/main" val="28453339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4000" b="1" dirty="0" smtClean="0"/>
              <a:t>Which one of your stories did you choose to read first? Why?</a:t>
            </a:r>
          </a:p>
          <a:p>
            <a:pPr marL="0" indent="0" algn="ctr">
              <a:buNone/>
            </a:pPr>
            <a:r>
              <a:rPr lang="en-US" sz="4000" b="1" dirty="0" smtClean="0"/>
              <a:t>What was your impression of that story (</a:t>
            </a:r>
            <a:r>
              <a:rPr lang="en-US" sz="4000" b="1" dirty="0" err="1" smtClean="0"/>
              <a:t>ie</a:t>
            </a:r>
            <a:r>
              <a:rPr lang="en-US" sz="4000" b="1" dirty="0" smtClean="0"/>
              <a:t>: like, dislike, </a:t>
            </a:r>
            <a:r>
              <a:rPr lang="en-US" sz="4000" b="1" dirty="0" err="1" smtClean="0"/>
              <a:t>etc</a:t>
            </a:r>
            <a:r>
              <a:rPr lang="en-US" sz="4000" b="1" dirty="0" smtClean="0"/>
              <a:t>) and why?</a:t>
            </a:r>
            <a:endParaRPr lang="en-US" sz="4000" b="1" dirty="0"/>
          </a:p>
        </p:txBody>
      </p:sp>
      <p:sp>
        <p:nvSpPr>
          <p:cNvPr id="4" name="TextBox 3"/>
          <p:cNvSpPr txBox="1"/>
          <p:nvPr/>
        </p:nvSpPr>
        <p:spPr>
          <a:xfrm>
            <a:off x="7239000" y="685800"/>
            <a:ext cx="1143000" cy="369332"/>
          </a:xfrm>
          <a:prstGeom prst="rect">
            <a:avLst/>
          </a:prstGeom>
          <a:noFill/>
        </p:spPr>
        <p:txBody>
          <a:bodyPr wrap="square" rtlCol="0">
            <a:spAutoFit/>
          </a:bodyPr>
          <a:lstStyle/>
          <a:p>
            <a:pPr algn="ctr"/>
            <a:r>
              <a:rPr lang="en-US" b="1" dirty="0" smtClean="0"/>
              <a:t>10/22/15</a:t>
            </a:r>
            <a:endParaRPr lang="en-US" b="1" dirty="0"/>
          </a:p>
        </p:txBody>
      </p:sp>
    </p:spTree>
    <p:extLst>
      <p:ext uri="{BB962C8B-B14F-4D97-AF65-F5344CB8AC3E}">
        <p14:creationId xmlns:p14="http://schemas.microsoft.com/office/powerpoint/2010/main" val="4290125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4000" b="1" dirty="0" smtClean="0"/>
          </a:p>
          <a:p>
            <a:pPr marL="0" indent="0" algn="ctr">
              <a:buNone/>
            </a:pPr>
            <a:r>
              <a:rPr lang="en-US" sz="4000" b="1" dirty="0"/>
              <a:t>Which one of your </a:t>
            </a:r>
            <a:r>
              <a:rPr lang="en-US" sz="4000" b="1" dirty="0" smtClean="0"/>
              <a:t>partner’s stories </a:t>
            </a:r>
            <a:r>
              <a:rPr lang="en-US" sz="4000" b="1" dirty="0"/>
              <a:t>did </a:t>
            </a:r>
            <a:r>
              <a:rPr lang="en-US" sz="4000" b="1" dirty="0" smtClean="0"/>
              <a:t>they </a:t>
            </a:r>
            <a:r>
              <a:rPr lang="en-US" sz="4000" b="1" dirty="0"/>
              <a:t>choose to read first? Why?</a:t>
            </a:r>
          </a:p>
          <a:p>
            <a:pPr marL="0" indent="0" algn="ctr">
              <a:buNone/>
            </a:pPr>
            <a:r>
              <a:rPr lang="en-US" sz="4000" b="1" dirty="0"/>
              <a:t>What was </a:t>
            </a:r>
            <a:r>
              <a:rPr lang="en-US" sz="4000" b="1" dirty="0" smtClean="0"/>
              <a:t>their </a:t>
            </a:r>
            <a:r>
              <a:rPr lang="en-US" sz="4000" b="1" dirty="0"/>
              <a:t>impression of that story (</a:t>
            </a:r>
            <a:r>
              <a:rPr lang="en-US" sz="4000" b="1" dirty="0" err="1"/>
              <a:t>ie</a:t>
            </a:r>
            <a:r>
              <a:rPr lang="en-US" sz="4000" b="1" dirty="0"/>
              <a:t>: like, dislike, </a:t>
            </a:r>
            <a:r>
              <a:rPr lang="en-US" sz="4000" b="1" dirty="0" err="1"/>
              <a:t>etc</a:t>
            </a:r>
            <a:r>
              <a:rPr lang="en-US" sz="4000" b="1" dirty="0" smtClean="0"/>
              <a:t>) and why?</a:t>
            </a:r>
            <a:endParaRPr lang="en-US" sz="4000" b="1" dirty="0"/>
          </a:p>
        </p:txBody>
      </p:sp>
    </p:spTree>
    <p:extLst>
      <p:ext uri="{BB962C8B-B14F-4D97-AF65-F5344CB8AC3E}">
        <p14:creationId xmlns:p14="http://schemas.microsoft.com/office/powerpoint/2010/main" val="2529931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7200" b="1" dirty="0" smtClean="0"/>
              <a:t>The Short Story</a:t>
            </a:r>
            <a:br>
              <a:rPr lang="en-US" sz="7200" b="1" dirty="0" smtClean="0"/>
            </a:br>
            <a:r>
              <a:rPr lang="en-US" sz="8000" b="1" dirty="0" smtClean="0"/>
              <a:t>Project</a:t>
            </a:r>
            <a:r>
              <a:rPr lang="en-US" sz="7200" b="1" dirty="0" smtClean="0"/>
              <a:t/>
            </a:r>
            <a:br>
              <a:rPr lang="en-US" sz="7200" b="1" dirty="0" smtClean="0"/>
            </a:br>
            <a:r>
              <a:rPr lang="en-US" sz="7200" b="1" dirty="0" smtClean="0"/>
              <a:t> </a:t>
            </a:r>
            <a:r>
              <a:rPr lang="en-US" sz="4000" b="1" dirty="0" smtClean="0"/>
              <a:t>A survey of some of the best short fiction ever written.</a:t>
            </a:r>
            <a:endParaRPr lang="en-US" sz="7200" b="1" dirty="0"/>
          </a:p>
        </p:txBody>
      </p:sp>
    </p:spTree>
    <p:extLst>
      <p:ext uri="{BB962C8B-B14F-4D97-AF65-F5344CB8AC3E}">
        <p14:creationId xmlns:p14="http://schemas.microsoft.com/office/powerpoint/2010/main" val="28761260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Unit Objectives</a:t>
            </a:r>
            <a:endParaRPr lang="en-US" b="1" dirty="0"/>
          </a:p>
        </p:txBody>
      </p:sp>
      <p:sp>
        <p:nvSpPr>
          <p:cNvPr id="3" name="Content Placeholder 2"/>
          <p:cNvSpPr>
            <a:spLocks noGrp="1"/>
          </p:cNvSpPr>
          <p:nvPr>
            <p:ph idx="1"/>
          </p:nvPr>
        </p:nvSpPr>
        <p:spPr>
          <a:xfrm>
            <a:off x="457200" y="1143000"/>
            <a:ext cx="8229600" cy="5562600"/>
          </a:xfrm>
        </p:spPr>
        <p:txBody>
          <a:bodyPr>
            <a:normAutofit fontScale="92500"/>
          </a:bodyPr>
          <a:lstStyle/>
          <a:p>
            <a:pPr marL="0" indent="0" algn="ctr">
              <a:buNone/>
            </a:pPr>
            <a:r>
              <a:rPr lang="en-US" sz="2800" b="1" dirty="0" smtClean="0"/>
              <a:t>By the end of the UNIT, students will be able to:</a:t>
            </a:r>
          </a:p>
          <a:p>
            <a:pPr marL="0" indent="0" algn="ctr">
              <a:buNone/>
            </a:pPr>
            <a:endParaRPr lang="en-US" sz="1000" b="1" dirty="0"/>
          </a:p>
          <a:p>
            <a:r>
              <a:rPr lang="en-US" sz="2800" b="1" dirty="0" smtClean="0"/>
              <a:t>Determine the theme of a text and discuss the development of that theme over the course of the text</a:t>
            </a:r>
            <a:r>
              <a:rPr lang="en-US" sz="2800" b="1" dirty="0"/>
              <a:t>. </a:t>
            </a:r>
            <a:r>
              <a:rPr lang="en-US" sz="2200" b="1" dirty="0" smtClean="0"/>
              <a:t>(CCSS.ELA-LITERACY.RL.9-10.2)</a:t>
            </a:r>
          </a:p>
          <a:p>
            <a:r>
              <a:rPr lang="en-US" sz="2800" b="1" dirty="0" smtClean="0"/>
              <a:t>Cite strong textual evidence to support analysis the text</a:t>
            </a:r>
            <a:r>
              <a:rPr lang="en-US" sz="2800" b="1" dirty="0"/>
              <a:t>. </a:t>
            </a:r>
            <a:r>
              <a:rPr lang="en-US" sz="2200" b="1" dirty="0" smtClean="0"/>
              <a:t>(CCSS.ELA-LITERACY.RL.9-10.1)</a:t>
            </a:r>
          </a:p>
          <a:p>
            <a:r>
              <a:rPr lang="en-US" sz="2800" b="1" dirty="0" smtClean="0"/>
              <a:t>Analyze how an author’s choices create effects (</a:t>
            </a:r>
            <a:r>
              <a:rPr lang="en-US" sz="2800" b="1" dirty="0" err="1" smtClean="0"/>
              <a:t>ie</a:t>
            </a:r>
            <a:r>
              <a:rPr lang="en-US" sz="2800" b="1" dirty="0" smtClean="0"/>
              <a:t>: mystery, tension, etc.) and contribute to the overall meaning and impact of a </a:t>
            </a:r>
            <a:r>
              <a:rPr lang="en-US" sz="2800" b="1" dirty="0"/>
              <a:t>text. </a:t>
            </a:r>
            <a:r>
              <a:rPr lang="en-US" sz="2200" b="1" dirty="0" smtClean="0"/>
              <a:t>(CCSS.ELA-LITERACY.RL.9-10.5)</a:t>
            </a:r>
          </a:p>
          <a:p>
            <a:r>
              <a:rPr lang="en-US" sz="2800" b="1" dirty="0" smtClean="0"/>
              <a:t>Produce </a:t>
            </a:r>
            <a:r>
              <a:rPr lang="en-US" sz="2800" b="1" dirty="0"/>
              <a:t>clear and coherent writing in which the development, organization, and style are appropriate to task, purpose, and audience. </a:t>
            </a:r>
            <a:r>
              <a:rPr lang="en-US" sz="2800" b="1" dirty="0" smtClean="0"/>
              <a:t>(</a:t>
            </a:r>
            <a:r>
              <a:rPr lang="en-US" sz="2200" b="1" dirty="0" smtClean="0"/>
              <a:t>CCSS.ELA-LITERACY.W.9-10.4)</a:t>
            </a:r>
          </a:p>
          <a:p>
            <a:pPr marL="0" indent="0" algn="ctr">
              <a:buNone/>
            </a:pPr>
            <a:endParaRPr lang="en-US" sz="2800"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11699358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1143000"/>
            <a:ext cx="8229600" cy="5562600"/>
          </a:xfrm>
        </p:spPr>
        <p:txBody>
          <a:bodyPr>
            <a:normAutofit/>
          </a:bodyPr>
          <a:lstStyle/>
          <a:p>
            <a:pPr marL="0" indent="0" algn="ctr">
              <a:buNone/>
            </a:pPr>
            <a:r>
              <a:rPr lang="en-US" sz="2800" b="1" dirty="0" smtClean="0"/>
              <a:t>By the end of the PERIOD, students will be able to:</a:t>
            </a:r>
          </a:p>
          <a:p>
            <a:pPr marL="0" indent="0" algn="ctr">
              <a:buNone/>
            </a:pPr>
            <a:endParaRPr lang="en-US" sz="1000" b="1" dirty="0"/>
          </a:p>
          <a:p>
            <a:pPr marL="0" indent="0" algn="ctr">
              <a:buNone/>
            </a:pPr>
            <a:endParaRPr lang="en-US" sz="2800" b="1" dirty="0" smtClean="0"/>
          </a:p>
          <a:p>
            <a:pPr marL="0" indent="0" algn="ctr">
              <a:buNone/>
            </a:pPr>
            <a:r>
              <a:rPr lang="en-US" b="1" dirty="0" smtClean="0"/>
              <a:t>Demonstrate progress toward the completion of ASSIGNMENT 1 – GOOGLE DOCUMENT, as evidenced by their written responses to the questions in that document with regard to:</a:t>
            </a:r>
          </a:p>
          <a:p>
            <a:pPr marL="0" indent="0" algn="ctr">
              <a:buNone/>
            </a:pPr>
            <a:r>
              <a:rPr lang="en-US" b="1" dirty="0" smtClean="0"/>
              <a:t>Setting, Plot, Theme, Characterization, and Author’s choices.</a:t>
            </a:r>
            <a:endParaRPr lang="en-US"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11882359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Paragraphs on Theme</a:t>
            </a:r>
            <a:endParaRPr lang="en-US" b="1" dirty="0"/>
          </a:p>
        </p:txBody>
      </p:sp>
      <p:sp>
        <p:nvSpPr>
          <p:cNvPr id="3" name="Content Placeholder 2"/>
          <p:cNvSpPr>
            <a:spLocks noGrp="1"/>
          </p:cNvSpPr>
          <p:nvPr>
            <p:ph idx="1"/>
          </p:nvPr>
        </p:nvSpPr>
        <p:spPr>
          <a:xfrm>
            <a:off x="457200" y="990600"/>
            <a:ext cx="8229600" cy="5715000"/>
          </a:xfrm>
        </p:spPr>
        <p:txBody>
          <a:bodyPr>
            <a:normAutofit fontScale="92500" lnSpcReduction="10000"/>
          </a:bodyPr>
          <a:lstStyle/>
          <a:p>
            <a:r>
              <a:rPr lang="en-US" b="1" dirty="0"/>
              <a:t>The theme of a story is what the author is trying to convey — in other words, the central idea of the story. </a:t>
            </a:r>
            <a:endParaRPr lang="en-US" b="1" dirty="0" smtClean="0"/>
          </a:p>
          <a:p>
            <a:r>
              <a:rPr lang="en-US" b="1" dirty="0" smtClean="0"/>
              <a:t>Short </a:t>
            </a:r>
            <a:r>
              <a:rPr lang="en-US" b="1" dirty="0"/>
              <a:t>stories often have just one theme, whereas novels usually </a:t>
            </a:r>
            <a:r>
              <a:rPr lang="en-US" b="1" dirty="0" smtClean="0"/>
              <a:t>have </a:t>
            </a:r>
            <a:r>
              <a:rPr lang="en-US" b="1" dirty="0"/>
              <a:t>multiple themes</a:t>
            </a:r>
            <a:r>
              <a:rPr lang="en-US" b="1" dirty="0" smtClean="0"/>
              <a:t>.</a:t>
            </a:r>
          </a:p>
          <a:p>
            <a:r>
              <a:rPr lang="en-US" b="1" dirty="0"/>
              <a:t>The theme of a story is woven all the way through the story, and the characters' actions, interactions, and motivations all reflect the story's theme.</a:t>
            </a:r>
            <a:endParaRPr lang="en-US" b="1" dirty="0" smtClean="0"/>
          </a:p>
          <a:p>
            <a:r>
              <a:rPr lang="en-US" b="1" dirty="0" smtClean="0"/>
              <a:t>The </a:t>
            </a:r>
            <a:r>
              <a:rPr lang="en-US" b="1" dirty="0"/>
              <a:t>events of the story illustrate the theme, and the lesson that you learn relates directly to the theme.</a:t>
            </a:r>
          </a:p>
        </p:txBody>
      </p:sp>
    </p:spTree>
    <p:extLst>
      <p:ext uri="{BB962C8B-B14F-4D97-AF65-F5344CB8AC3E}">
        <p14:creationId xmlns:p14="http://schemas.microsoft.com/office/powerpoint/2010/main" val="110510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Paragraphs On Theme</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The first step is to introduce and give a ONE-SENTENCE summary of the story.</a:t>
            </a:r>
          </a:p>
          <a:p>
            <a:pPr marL="0" indent="0">
              <a:buNone/>
            </a:pPr>
            <a:endParaRPr lang="en-US" b="1" dirty="0" smtClean="0"/>
          </a:p>
          <a:p>
            <a:r>
              <a:rPr lang="en-US" b="1" dirty="0" smtClean="0"/>
              <a:t>Example:</a:t>
            </a:r>
          </a:p>
          <a:p>
            <a:pPr lvl="1"/>
            <a:r>
              <a:rPr lang="en-US" b="1" dirty="0" smtClean="0"/>
              <a:t>The story, “The Love Letter” by Jack Finney is about a man and woman who fall in love but are unable to ever be together.</a:t>
            </a:r>
          </a:p>
          <a:p>
            <a:pPr marL="0" indent="0">
              <a:buNone/>
            </a:pPr>
            <a:endParaRPr lang="en-US" b="1" dirty="0"/>
          </a:p>
          <a:p>
            <a:endParaRPr lang="en-US" b="1" dirty="0"/>
          </a:p>
        </p:txBody>
      </p:sp>
    </p:spTree>
    <p:extLst>
      <p:ext uri="{BB962C8B-B14F-4D97-AF65-F5344CB8AC3E}">
        <p14:creationId xmlns:p14="http://schemas.microsoft.com/office/powerpoint/2010/main" val="227319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a:t>Paragraphs On Theme</a:t>
            </a:r>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The next step is to write, in 1-2 sentences, what you think is the theme of the story.</a:t>
            </a:r>
          </a:p>
          <a:p>
            <a:pPr marL="0" indent="0">
              <a:buNone/>
            </a:pPr>
            <a:endParaRPr lang="en-US" b="1" dirty="0" smtClean="0"/>
          </a:p>
          <a:p>
            <a:r>
              <a:rPr lang="en-US" b="1" dirty="0" smtClean="0"/>
              <a:t>Example:</a:t>
            </a:r>
          </a:p>
          <a:p>
            <a:pPr lvl="1"/>
            <a:r>
              <a:rPr lang="en-US" b="1" dirty="0" smtClean="0"/>
              <a:t>The theme of this story is that love is stronger than any obstacles.</a:t>
            </a:r>
            <a:endParaRPr lang="en-US" b="1" dirty="0"/>
          </a:p>
          <a:p>
            <a:endParaRPr lang="en-US" b="1" dirty="0"/>
          </a:p>
        </p:txBody>
      </p:sp>
    </p:spTree>
    <p:extLst>
      <p:ext uri="{BB962C8B-B14F-4D97-AF65-F5344CB8AC3E}">
        <p14:creationId xmlns:p14="http://schemas.microsoft.com/office/powerpoint/2010/main" val="398439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a:t>Paragraphs On Theme</a:t>
            </a:r>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Now go to the story and find quotes that you can use as evidence to support what you say is the theme.</a:t>
            </a:r>
          </a:p>
          <a:p>
            <a:endParaRPr lang="en-US" sz="1200" b="1" dirty="0"/>
          </a:p>
          <a:p>
            <a:r>
              <a:rPr lang="en-US" b="1" dirty="0" smtClean="0"/>
              <a:t>Example:</a:t>
            </a:r>
          </a:p>
          <a:p>
            <a:pPr lvl="1"/>
            <a:r>
              <a:rPr lang="en-US" b="1" dirty="0" smtClean="0"/>
              <a:t>This theme can be seen in the simple statement that Helen made on the bottom of her picture. She writes, “I will never forget” (Finney 46). The fact that she writes this proves that her love for him was greater than the years that separated them.</a:t>
            </a:r>
            <a:endParaRPr lang="en-US" b="1" dirty="0"/>
          </a:p>
          <a:p>
            <a:endParaRPr lang="en-US" b="1" dirty="0"/>
          </a:p>
        </p:txBody>
      </p:sp>
    </p:spTree>
    <p:extLst>
      <p:ext uri="{BB962C8B-B14F-4D97-AF65-F5344CB8AC3E}">
        <p14:creationId xmlns:p14="http://schemas.microsoft.com/office/powerpoint/2010/main" val="355613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a:t>Paragraphs On Theme</a:t>
            </a:r>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Now, use a transition and end your paragraph by restating the theme in a different way.</a:t>
            </a:r>
          </a:p>
          <a:p>
            <a:endParaRPr lang="en-US" b="1" dirty="0"/>
          </a:p>
          <a:p>
            <a:r>
              <a:rPr lang="en-US" b="1" dirty="0" smtClean="0"/>
              <a:t>Example:</a:t>
            </a:r>
          </a:p>
          <a:p>
            <a:pPr lvl="1"/>
            <a:r>
              <a:rPr lang="en-US" b="1" dirty="0" smtClean="0"/>
              <a:t>In short, this story shows us that love is strong and powerful, even against impossible odds.</a:t>
            </a:r>
          </a:p>
          <a:p>
            <a:pPr lvl="1"/>
            <a:endParaRPr lang="en-US" b="1" dirty="0" smtClean="0"/>
          </a:p>
          <a:p>
            <a:endParaRPr lang="en-US" b="1" dirty="0"/>
          </a:p>
          <a:p>
            <a:endParaRPr lang="en-US" b="1" dirty="0"/>
          </a:p>
        </p:txBody>
      </p:sp>
    </p:spTree>
    <p:extLst>
      <p:ext uri="{BB962C8B-B14F-4D97-AF65-F5344CB8AC3E}">
        <p14:creationId xmlns:p14="http://schemas.microsoft.com/office/powerpoint/2010/main" val="324317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4000" b="1" dirty="0" smtClean="0"/>
              <a:t>What work did you get done today? </a:t>
            </a:r>
          </a:p>
          <a:p>
            <a:pPr marL="0" indent="0" algn="ctr">
              <a:buNone/>
            </a:pPr>
            <a:r>
              <a:rPr lang="en-US" sz="4000" b="1" dirty="0" smtClean="0"/>
              <a:t>Are you satisfied with the amount and quality of the work you completed? </a:t>
            </a:r>
          </a:p>
          <a:p>
            <a:pPr marL="0" indent="0" algn="ctr">
              <a:buNone/>
            </a:pPr>
            <a:endParaRPr lang="en-US" b="1" dirty="0"/>
          </a:p>
        </p:txBody>
      </p:sp>
    </p:spTree>
    <p:extLst>
      <p:ext uri="{BB962C8B-B14F-4D97-AF65-F5344CB8AC3E}">
        <p14:creationId xmlns:p14="http://schemas.microsoft.com/office/powerpoint/2010/main" val="12664605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1143000"/>
            <a:ext cx="8229600" cy="53340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4000" b="1" dirty="0" smtClean="0"/>
              <a:t>Who is the main character in the story you are currently reading (or just finished)? Describe them to your partner and discuss why their character traits make them important to the story.</a:t>
            </a:r>
            <a:endParaRPr lang="en-US" sz="4000" b="1" dirty="0"/>
          </a:p>
        </p:txBody>
      </p:sp>
      <p:sp>
        <p:nvSpPr>
          <p:cNvPr id="4" name="TextBox 3"/>
          <p:cNvSpPr txBox="1"/>
          <p:nvPr/>
        </p:nvSpPr>
        <p:spPr>
          <a:xfrm>
            <a:off x="7162800" y="609600"/>
            <a:ext cx="1219200" cy="369332"/>
          </a:xfrm>
          <a:prstGeom prst="rect">
            <a:avLst/>
          </a:prstGeom>
          <a:noFill/>
        </p:spPr>
        <p:txBody>
          <a:bodyPr wrap="square" rtlCol="0">
            <a:spAutoFit/>
          </a:bodyPr>
          <a:lstStyle/>
          <a:p>
            <a:r>
              <a:rPr lang="en-US" b="1" dirty="0" smtClean="0"/>
              <a:t>10/23/15</a:t>
            </a:r>
            <a:endParaRPr lang="en-US" b="1" dirty="0"/>
          </a:p>
        </p:txBody>
      </p:sp>
    </p:spTree>
    <p:extLst>
      <p:ext uri="{BB962C8B-B14F-4D97-AF65-F5344CB8AC3E}">
        <p14:creationId xmlns:p14="http://schemas.microsoft.com/office/powerpoint/2010/main" val="37774989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1143000"/>
            <a:ext cx="8229600" cy="5334000"/>
          </a:xfrm>
        </p:spPr>
        <p:txBody>
          <a:bodyPr>
            <a:normAutofit/>
          </a:bodyPr>
          <a:lstStyle/>
          <a:p>
            <a:pPr marL="0" indent="0" algn="ctr">
              <a:buNone/>
            </a:pPr>
            <a:endParaRPr lang="en-US" sz="2800" b="1" dirty="0"/>
          </a:p>
          <a:p>
            <a:pPr marL="0" indent="0" algn="ctr">
              <a:buNone/>
            </a:pPr>
            <a:r>
              <a:rPr lang="en-US" sz="4000" b="1" dirty="0" smtClean="0"/>
              <a:t>Who is the main character in the story you are currently reading (or just finished)? Describe them and discuss why their character traits make them important to the story.</a:t>
            </a:r>
            <a:endParaRPr lang="en-US" sz="4000" b="1" dirty="0"/>
          </a:p>
        </p:txBody>
      </p:sp>
    </p:spTree>
    <p:extLst>
      <p:ext uri="{BB962C8B-B14F-4D97-AF65-F5344CB8AC3E}">
        <p14:creationId xmlns:p14="http://schemas.microsoft.com/office/powerpoint/2010/main" val="2332546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 Many Stories…So Little Time</a:t>
            </a:r>
            <a:endParaRPr lang="en-US" b="1" dirty="0"/>
          </a:p>
        </p:txBody>
      </p:sp>
      <p:sp>
        <p:nvSpPr>
          <p:cNvPr id="3" name="Content Placeholder 2"/>
          <p:cNvSpPr>
            <a:spLocks noGrp="1"/>
          </p:cNvSpPr>
          <p:nvPr>
            <p:ph idx="1"/>
          </p:nvPr>
        </p:nvSpPr>
        <p:spPr/>
        <p:txBody>
          <a:bodyPr/>
          <a:lstStyle/>
          <a:p>
            <a:pPr marL="0" indent="0" algn="ctr">
              <a:buNone/>
            </a:pPr>
            <a:r>
              <a:rPr lang="en-US" b="1" dirty="0" smtClean="0"/>
              <a:t>There are so many brilliant examples of writing to be found in short stories that we can’t possibly cover them all…</a:t>
            </a:r>
          </a:p>
          <a:p>
            <a:pPr marL="0" indent="0" algn="ctr">
              <a:buNone/>
            </a:pPr>
            <a:endParaRPr lang="en-US" b="1" dirty="0"/>
          </a:p>
          <a:p>
            <a:pPr marL="0" indent="0" algn="ctr">
              <a:buNone/>
            </a:pPr>
            <a:r>
              <a:rPr lang="en-US" sz="8000" b="1" dirty="0" smtClean="0"/>
              <a:t>OR CAN WE???</a:t>
            </a:r>
          </a:p>
          <a:p>
            <a:pPr marL="0" indent="0" algn="ctr">
              <a:buNone/>
            </a:pPr>
            <a:r>
              <a:rPr lang="en-US" sz="2800" b="1" dirty="0" smtClean="0"/>
              <a:t>(We can sure try!)</a:t>
            </a:r>
            <a:endParaRPr lang="en-US" sz="2800" b="1" dirty="0"/>
          </a:p>
        </p:txBody>
      </p:sp>
    </p:spTree>
    <p:extLst>
      <p:ext uri="{BB962C8B-B14F-4D97-AF65-F5344CB8AC3E}">
        <p14:creationId xmlns:p14="http://schemas.microsoft.com/office/powerpoint/2010/main" val="62657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Discussion of Characters</a:t>
            </a:r>
            <a:endParaRPr lang="en-US" b="1" dirty="0"/>
          </a:p>
        </p:txBody>
      </p:sp>
      <p:sp>
        <p:nvSpPr>
          <p:cNvPr id="3" name="Content Placeholder 2"/>
          <p:cNvSpPr>
            <a:spLocks noGrp="1"/>
          </p:cNvSpPr>
          <p:nvPr>
            <p:ph idx="1"/>
          </p:nvPr>
        </p:nvSpPr>
        <p:spPr>
          <a:xfrm>
            <a:off x="457200" y="914400"/>
            <a:ext cx="8229600" cy="5943600"/>
          </a:xfrm>
        </p:spPr>
        <p:txBody>
          <a:bodyPr>
            <a:noAutofit/>
          </a:bodyPr>
          <a:lstStyle/>
          <a:p>
            <a:r>
              <a:rPr lang="en-US" sz="2800" b="1" dirty="0" smtClean="0"/>
              <a:t>Description – Can include a BRIEF physical description but should focus on personality and character traits.</a:t>
            </a:r>
          </a:p>
          <a:p>
            <a:r>
              <a:rPr lang="en-US" sz="2800" b="1" dirty="0" smtClean="0"/>
              <a:t>Entrance into the story – When and how does the character enter the story? Why </a:t>
            </a:r>
            <a:r>
              <a:rPr lang="en-US" sz="2800" b="1" dirty="0"/>
              <a:t>you think the author chose that method and time to introduce </a:t>
            </a:r>
            <a:r>
              <a:rPr lang="en-US" sz="2800" b="1" dirty="0" smtClean="0"/>
              <a:t>him/her?</a:t>
            </a:r>
            <a:endParaRPr lang="en-US" sz="2800" b="1" dirty="0"/>
          </a:p>
          <a:p>
            <a:r>
              <a:rPr lang="en-US" sz="2800" b="1" dirty="0" smtClean="0"/>
              <a:t>Importance – Why was this character important to the story? What is it about their personality or traits that contributes to the story’s plot or theme?</a:t>
            </a:r>
          </a:p>
          <a:p>
            <a:r>
              <a:rPr lang="en-US" sz="2800" b="1" dirty="0" smtClean="0"/>
              <a:t>Character Arch - Does the character change over the course of the story? If so, why and how? If not, how was it important to the story that they not change?</a:t>
            </a:r>
            <a:endParaRPr lang="en-US" sz="2800" b="1" dirty="0"/>
          </a:p>
        </p:txBody>
      </p:sp>
    </p:spTree>
    <p:extLst>
      <p:ext uri="{BB962C8B-B14F-4D97-AF65-F5344CB8AC3E}">
        <p14:creationId xmlns:p14="http://schemas.microsoft.com/office/powerpoint/2010/main" val="85745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Working OFFLINE</a:t>
            </a:r>
            <a:endParaRPr lang="en-US" b="1" dirty="0"/>
          </a:p>
        </p:txBody>
      </p:sp>
      <p:sp>
        <p:nvSpPr>
          <p:cNvPr id="3" name="Content Placeholder 2"/>
          <p:cNvSpPr>
            <a:spLocks noGrp="1"/>
          </p:cNvSpPr>
          <p:nvPr>
            <p:ph idx="1"/>
          </p:nvPr>
        </p:nvSpPr>
        <p:spPr>
          <a:xfrm>
            <a:off x="457200" y="1143000"/>
            <a:ext cx="8229600" cy="5410200"/>
          </a:xfrm>
        </p:spPr>
        <p:txBody>
          <a:bodyPr>
            <a:normAutofit/>
          </a:bodyPr>
          <a:lstStyle/>
          <a:p>
            <a:pPr marL="0" indent="0" algn="ctr">
              <a:buNone/>
            </a:pPr>
            <a:r>
              <a:rPr lang="en-US" sz="4800" b="1" dirty="0" smtClean="0"/>
              <a:t>Did you know that you DO NOT have to have internet at home to be able to work on your assignments???</a:t>
            </a:r>
          </a:p>
          <a:p>
            <a:pPr marL="0" indent="0" algn="ctr">
              <a:buNone/>
            </a:pPr>
            <a:r>
              <a:rPr lang="en-US" sz="4000" b="1" dirty="0" smtClean="0"/>
              <a:t>Let’s look at how to work on this project at home if you don’t have internet!</a:t>
            </a:r>
            <a:endParaRPr lang="en-US" sz="4000" b="1" dirty="0"/>
          </a:p>
        </p:txBody>
      </p:sp>
    </p:spTree>
    <p:extLst>
      <p:ext uri="{BB962C8B-B14F-4D97-AF65-F5344CB8AC3E}">
        <p14:creationId xmlns:p14="http://schemas.microsoft.com/office/powerpoint/2010/main" val="63395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4000" b="1" dirty="0" smtClean="0"/>
              <a:t>What work did you get done today? </a:t>
            </a:r>
          </a:p>
          <a:p>
            <a:pPr marL="0" indent="0" algn="ctr">
              <a:buNone/>
            </a:pPr>
            <a:r>
              <a:rPr lang="en-US" sz="4000" b="1" dirty="0" smtClean="0"/>
              <a:t>Are you satisfied with the amount and quality of the work you completed? </a:t>
            </a:r>
          </a:p>
          <a:p>
            <a:pPr marL="0" indent="0" algn="ctr">
              <a:buNone/>
            </a:pPr>
            <a:endParaRPr lang="en-US" b="1" dirty="0"/>
          </a:p>
        </p:txBody>
      </p:sp>
    </p:spTree>
    <p:extLst>
      <p:ext uri="{BB962C8B-B14F-4D97-AF65-F5344CB8AC3E}">
        <p14:creationId xmlns:p14="http://schemas.microsoft.com/office/powerpoint/2010/main" val="13862835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What would you say is the CLIMAX (turning point) of the story you read most recently?</a:t>
            </a:r>
          </a:p>
          <a:p>
            <a:pPr marL="0" indent="0" algn="ctr">
              <a:buNone/>
            </a:pPr>
            <a:r>
              <a:rPr lang="en-US" b="1" dirty="0" smtClean="0"/>
              <a:t>How did that moment change the story?</a:t>
            </a: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10/26/15</a:t>
            </a:r>
            <a:endParaRPr lang="en-US" b="1" dirty="0"/>
          </a:p>
        </p:txBody>
      </p:sp>
    </p:spTree>
    <p:extLst>
      <p:ext uri="{BB962C8B-B14F-4D97-AF65-F5344CB8AC3E}">
        <p14:creationId xmlns:p14="http://schemas.microsoft.com/office/powerpoint/2010/main" val="8567352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2800" b="1" dirty="0"/>
          </a:p>
          <a:p>
            <a:pPr marL="0" indent="0" algn="ctr">
              <a:buNone/>
            </a:pPr>
            <a:r>
              <a:rPr lang="en-US" sz="3600" b="1" dirty="0" smtClean="0"/>
              <a:t>What would you say is the CLIMAX (turning point) of the story you read most recently?</a:t>
            </a:r>
          </a:p>
          <a:p>
            <a:pPr marL="0" indent="0" algn="ctr">
              <a:buNone/>
            </a:pPr>
            <a:r>
              <a:rPr lang="en-US" sz="3600" b="1" dirty="0" smtClean="0"/>
              <a:t>How did that moment change the story?</a:t>
            </a:r>
            <a:endParaRPr lang="en-US" sz="3600" b="1" dirty="0"/>
          </a:p>
        </p:txBody>
      </p:sp>
    </p:spTree>
    <p:extLst>
      <p:ext uri="{BB962C8B-B14F-4D97-AF65-F5344CB8AC3E}">
        <p14:creationId xmlns:p14="http://schemas.microsoft.com/office/powerpoint/2010/main" val="12466720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Unit Objectives</a:t>
            </a:r>
            <a:endParaRPr lang="en-US" b="1" dirty="0"/>
          </a:p>
        </p:txBody>
      </p:sp>
      <p:sp>
        <p:nvSpPr>
          <p:cNvPr id="3" name="Content Placeholder 2"/>
          <p:cNvSpPr>
            <a:spLocks noGrp="1"/>
          </p:cNvSpPr>
          <p:nvPr>
            <p:ph idx="1"/>
          </p:nvPr>
        </p:nvSpPr>
        <p:spPr>
          <a:xfrm>
            <a:off x="457200" y="1143000"/>
            <a:ext cx="8229600" cy="5562600"/>
          </a:xfrm>
        </p:spPr>
        <p:txBody>
          <a:bodyPr>
            <a:normAutofit fontScale="92500"/>
          </a:bodyPr>
          <a:lstStyle/>
          <a:p>
            <a:pPr marL="0" indent="0" algn="ctr">
              <a:buNone/>
            </a:pPr>
            <a:r>
              <a:rPr lang="en-US" sz="2800" b="1" dirty="0" smtClean="0"/>
              <a:t>By the end of the UNIT, students will be able to:</a:t>
            </a:r>
          </a:p>
          <a:p>
            <a:pPr marL="0" indent="0" algn="ctr">
              <a:buNone/>
            </a:pPr>
            <a:endParaRPr lang="en-US" sz="1000" b="1" dirty="0"/>
          </a:p>
          <a:p>
            <a:r>
              <a:rPr lang="en-US" sz="2800" b="1" dirty="0" smtClean="0"/>
              <a:t>Determine the theme of a text and discuss the development of that theme over the course of the text</a:t>
            </a:r>
            <a:r>
              <a:rPr lang="en-US" sz="2800" b="1" dirty="0"/>
              <a:t>. </a:t>
            </a:r>
            <a:r>
              <a:rPr lang="en-US" sz="2200" b="1" dirty="0" smtClean="0"/>
              <a:t>(CCSS.ELA-LITERACY.RL.9-10.2)</a:t>
            </a:r>
          </a:p>
          <a:p>
            <a:r>
              <a:rPr lang="en-US" sz="2800" b="1" dirty="0" smtClean="0"/>
              <a:t>Cite strong textual evidence to support analysis the text</a:t>
            </a:r>
            <a:r>
              <a:rPr lang="en-US" sz="2800" b="1" dirty="0"/>
              <a:t>. </a:t>
            </a:r>
            <a:r>
              <a:rPr lang="en-US" sz="2200" b="1" dirty="0" smtClean="0"/>
              <a:t>(CCSS.ELA-LITERACY.RL.9-10.1)</a:t>
            </a:r>
          </a:p>
          <a:p>
            <a:r>
              <a:rPr lang="en-US" sz="2800" b="1" dirty="0" smtClean="0"/>
              <a:t>Analyze how an author’s choices create effects (</a:t>
            </a:r>
            <a:r>
              <a:rPr lang="en-US" sz="2800" b="1" dirty="0" err="1" smtClean="0"/>
              <a:t>ie</a:t>
            </a:r>
            <a:r>
              <a:rPr lang="en-US" sz="2800" b="1" dirty="0" smtClean="0"/>
              <a:t>: mystery, tension, etc.) and contribute to the overall meaning and impact of a </a:t>
            </a:r>
            <a:r>
              <a:rPr lang="en-US" sz="2800" b="1" dirty="0"/>
              <a:t>text. </a:t>
            </a:r>
            <a:r>
              <a:rPr lang="en-US" sz="2200" b="1" dirty="0" smtClean="0"/>
              <a:t>(CCSS.ELA-LITERACY.RL.9-10.5)</a:t>
            </a:r>
          </a:p>
          <a:p>
            <a:r>
              <a:rPr lang="en-US" sz="2800" b="1" dirty="0" smtClean="0"/>
              <a:t>Produce </a:t>
            </a:r>
            <a:r>
              <a:rPr lang="en-US" sz="2800" b="1" dirty="0"/>
              <a:t>clear and coherent writing in which the development, organization, and style are appropriate to task, purpose, and audience. </a:t>
            </a:r>
            <a:r>
              <a:rPr lang="en-US" sz="2800" b="1" dirty="0" smtClean="0"/>
              <a:t>(</a:t>
            </a:r>
            <a:r>
              <a:rPr lang="en-US" sz="2200" b="1" dirty="0" smtClean="0"/>
              <a:t>CCSS.ELA-LITERACY.W.9-10.4)</a:t>
            </a:r>
          </a:p>
          <a:p>
            <a:pPr marL="0" indent="0" algn="ctr">
              <a:buNone/>
            </a:pPr>
            <a:endParaRPr lang="en-US" sz="2800"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30956697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1143000"/>
            <a:ext cx="8229600" cy="5562600"/>
          </a:xfrm>
        </p:spPr>
        <p:txBody>
          <a:bodyPr>
            <a:normAutofit/>
          </a:bodyPr>
          <a:lstStyle/>
          <a:p>
            <a:pPr marL="0" indent="0" algn="ctr">
              <a:buNone/>
            </a:pPr>
            <a:r>
              <a:rPr lang="en-US" sz="2800" b="1" dirty="0" smtClean="0"/>
              <a:t>By the end of the PERIOD, students will be able to:</a:t>
            </a:r>
          </a:p>
          <a:p>
            <a:pPr marL="0" indent="0" algn="ctr">
              <a:buNone/>
            </a:pPr>
            <a:endParaRPr lang="en-US" sz="1000" b="1" dirty="0"/>
          </a:p>
          <a:p>
            <a:pPr marL="0" indent="0" algn="ctr">
              <a:buNone/>
            </a:pPr>
            <a:endParaRPr lang="en-US" sz="2800" b="1" dirty="0" smtClean="0"/>
          </a:p>
          <a:p>
            <a:pPr marL="0" indent="0" algn="ctr">
              <a:buNone/>
            </a:pPr>
            <a:r>
              <a:rPr lang="en-US" b="1" dirty="0" smtClean="0"/>
              <a:t>Understand how to draw and complete a PLOT MAP illustrating the rising action, climax, and falling action of a story; as evidenced by their creation of plot maps for Assignment 2 and 3  of their short story project.</a:t>
            </a:r>
            <a:endParaRPr lang="en-US"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42686255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Plot Map</a:t>
            </a:r>
            <a:endParaRPr lang="en-US" b="1" dirty="0"/>
          </a:p>
        </p:txBody>
      </p:sp>
      <p:sp>
        <p:nvSpPr>
          <p:cNvPr id="3" name="Content Placeholder 2"/>
          <p:cNvSpPr>
            <a:spLocks noGrp="1"/>
          </p:cNvSpPr>
          <p:nvPr>
            <p:ph idx="1"/>
          </p:nvPr>
        </p:nvSpPr>
        <p:spPr>
          <a:xfrm>
            <a:off x="457200" y="914400"/>
            <a:ext cx="8229600" cy="5791200"/>
          </a:xfrm>
        </p:spPr>
        <p:txBody>
          <a:bodyPr>
            <a:normAutofit fontScale="92500"/>
          </a:bodyPr>
          <a:lstStyle/>
          <a:p>
            <a:r>
              <a:rPr lang="en-US" b="1" dirty="0" smtClean="0"/>
              <a:t>A plot map should include important details that drive the plot of a story; the conflict, climax, and resolution.</a:t>
            </a:r>
          </a:p>
          <a:p>
            <a:pPr lvl="1"/>
            <a:r>
              <a:rPr lang="en-US" b="1" dirty="0" smtClean="0"/>
              <a:t>Rising Action (3) – This is the conflict in the story that drives it to its climax. Do not include things that don’t push the story forward.</a:t>
            </a:r>
          </a:p>
          <a:p>
            <a:pPr lvl="1"/>
            <a:r>
              <a:rPr lang="en-US" b="1" dirty="0" smtClean="0"/>
              <a:t>Climax (1) – This is the pivotal turning point in the story. It is in this moment that everything changes.</a:t>
            </a:r>
          </a:p>
          <a:p>
            <a:pPr lvl="1"/>
            <a:r>
              <a:rPr lang="en-US" b="1" dirty="0" smtClean="0"/>
              <a:t>Falling Action (2) – What happens after the climax that carries a story to its resolution.</a:t>
            </a:r>
          </a:p>
          <a:p>
            <a:pPr lvl="1"/>
            <a:r>
              <a:rPr lang="en-US" b="1" dirty="0" smtClean="0"/>
              <a:t>Resolution (1) – The ending of the story. There are usually no unanswered questions left after this.</a:t>
            </a:r>
          </a:p>
          <a:p>
            <a:endParaRPr lang="en-US" dirty="0"/>
          </a:p>
        </p:txBody>
      </p:sp>
    </p:spTree>
    <p:extLst>
      <p:ext uri="{BB962C8B-B14F-4D97-AF65-F5344CB8AC3E}">
        <p14:creationId xmlns:p14="http://schemas.microsoft.com/office/powerpoint/2010/main" val="131783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373" y="0"/>
            <a:ext cx="8229600" cy="1143000"/>
          </a:xfrm>
        </p:spPr>
        <p:txBody>
          <a:bodyPr/>
          <a:lstStyle/>
          <a:p>
            <a:r>
              <a:rPr lang="en-US" b="1" dirty="0" smtClean="0"/>
              <a:t>Plot Map Example</a:t>
            </a:r>
            <a:endParaRPr lang="en-US" b="1" dirty="0"/>
          </a:p>
        </p:txBody>
      </p:sp>
      <p:cxnSp>
        <p:nvCxnSpPr>
          <p:cNvPr id="5" name="Straight Connector 4"/>
          <p:cNvCxnSpPr/>
          <p:nvPr/>
        </p:nvCxnSpPr>
        <p:spPr>
          <a:xfrm>
            <a:off x="-11545" y="5562600"/>
            <a:ext cx="1383145"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1371600" y="2514600"/>
            <a:ext cx="3581400" cy="3048000"/>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4953000" y="2514600"/>
            <a:ext cx="1752600" cy="2971800"/>
          </a:xfrm>
          <a:prstGeom prst="line">
            <a:avLst/>
          </a:prstGeom>
          <a:ln w="5715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6705600" y="5486400"/>
            <a:ext cx="2286000" cy="0"/>
          </a:xfrm>
          <a:prstGeom prst="line">
            <a:avLst/>
          </a:prstGeom>
          <a:ln w="57150"/>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590800" y="1885576"/>
            <a:ext cx="4407938" cy="646331"/>
          </a:xfrm>
          <a:prstGeom prst="rect">
            <a:avLst/>
          </a:prstGeom>
          <a:noFill/>
          <a:ln>
            <a:solidFill>
              <a:schemeClr val="bg1"/>
            </a:solidFill>
          </a:ln>
        </p:spPr>
        <p:txBody>
          <a:bodyPr wrap="none" rtlCol="0">
            <a:spAutoFit/>
          </a:bodyPr>
          <a:lstStyle/>
          <a:p>
            <a:r>
              <a:rPr lang="en-US" dirty="0" smtClean="0"/>
              <a:t>Climax – Mama hugs Maggie, takes the quilts</a:t>
            </a:r>
          </a:p>
          <a:p>
            <a:pPr algn="ctr"/>
            <a:r>
              <a:rPr lang="en-US" dirty="0" smtClean="0"/>
              <a:t>from Dee, and gives them to Maggie.</a:t>
            </a:r>
            <a:endParaRPr lang="en-US" dirty="0"/>
          </a:p>
        </p:txBody>
      </p:sp>
      <p:sp>
        <p:nvSpPr>
          <p:cNvPr id="14" name="TextBox 13"/>
          <p:cNvSpPr txBox="1"/>
          <p:nvPr/>
        </p:nvSpPr>
        <p:spPr>
          <a:xfrm>
            <a:off x="76200" y="4114800"/>
            <a:ext cx="2294795" cy="1200329"/>
          </a:xfrm>
          <a:prstGeom prst="rect">
            <a:avLst/>
          </a:prstGeom>
          <a:noFill/>
          <a:ln>
            <a:solidFill>
              <a:schemeClr val="bg1"/>
            </a:solidFill>
          </a:ln>
        </p:spPr>
        <p:txBody>
          <a:bodyPr wrap="none" rtlCol="0">
            <a:spAutoFit/>
          </a:bodyPr>
          <a:lstStyle/>
          <a:p>
            <a:r>
              <a:rPr lang="en-US" dirty="0" smtClean="0"/>
              <a:t>Rising Action 1 –</a:t>
            </a:r>
          </a:p>
          <a:p>
            <a:r>
              <a:rPr lang="en-US" dirty="0" smtClean="0"/>
              <a:t>Mama and Maggie get</a:t>
            </a:r>
          </a:p>
          <a:p>
            <a:r>
              <a:rPr lang="en-US" dirty="0"/>
              <a:t>r</a:t>
            </a:r>
            <a:r>
              <a:rPr lang="en-US" dirty="0" smtClean="0"/>
              <a:t>eady for Dee’s</a:t>
            </a:r>
          </a:p>
          <a:p>
            <a:r>
              <a:rPr lang="en-US" dirty="0" smtClean="0"/>
              <a:t>arrival.</a:t>
            </a:r>
            <a:endParaRPr lang="en-US" dirty="0"/>
          </a:p>
        </p:txBody>
      </p:sp>
      <p:sp>
        <p:nvSpPr>
          <p:cNvPr id="15" name="TextBox 14"/>
          <p:cNvSpPr txBox="1"/>
          <p:nvPr/>
        </p:nvSpPr>
        <p:spPr>
          <a:xfrm>
            <a:off x="-11545" y="3354169"/>
            <a:ext cx="3654527" cy="646331"/>
          </a:xfrm>
          <a:prstGeom prst="rect">
            <a:avLst/>
          </a:prstGeom>
          <a:noFill/>
          <a:ln>
            <a:solidFill>
              <a:schemeClr val="bg1"/>
            </a:solidFill>
          </a:ln>
        </p:spPr>
        <p:txBody>
          <a:bodyPr wrap="none" rtlCol="0">
            <a:spAutoFit/>
          </a:bodyPr>
          <a:lstStyle/>
          <a:p>
            <a:r>
              <a:rPr lang="en-US" dirty="0" smtClean="0"/>
              <a:t>RA2 – Dee and Hakim a Barber arrive</a:t>
            </a:r>
          </a:p>
          <a:p>
            <a:r>
              <a:rPr lang="en-US" dirty="0" smtClean="0"/>
              <a:t>at Mama’s house.</a:t>
            </a:r>
            <a:endParaRPr lang="en-US" dirty="0"/>
          </a:p>
        </p:txBody>
      </p:sp>
      <p:sp>
        <p:nvSpPr>
          <p:cNvPr id="16" name="TextBox 15"/>
          <p:cNvSpPr txBox="1"/>
          <p:nvPr/>
        </p:nvSpPr>
        <p:spPr>
          <a:xfrm>
            <a:off x="76200" y="2590800"/>
            <a:ext cx="4535537" cy="646331"/>
          </a:xfrm>
          <a:prstGeom prst="rect">
            <a:avLst/>
          </a:prstGeom>
          <a:noFill/>
          <a:ln>
            <a:solidFill>
              <a:schemeClr val="bg1"/>
            </a:solidFill>
          </a:ln>
        </p:spPr>
        <p:txBody>
          <a:bodyPr wrap="none" rtlCol="0">
            <a:spAutoFit/>
          </a:bodyPr>
          <a:lstStyle/>
          <a:p>
            <a:r>
              <a:rPr lang="en-US" dirty="0" smtClean="0"/>
              <a:t>RA3 – Dee takes the churn top and dasher and</a:t>
            </a:r>
          </a:p>
          <a:p>
            <a:r>
              <a:rPr lang="en-US" dirty="0"/>
              <a:t>r</a:t>
            </a:r>
            <a:r>
              <a:rPr lang="en-US" dirty="0" smtClean="0"/>
              <a:t>ifles through Mama’s trunk of quilts.</a:t>
            </a:r>
            <a:endParaRPr lang="en-US" dirty="0"/>
          </a:p>
        </p:txBody>
      </p:sp>
      <p:cxnSp>
        <p:nvCxnSpPr>
          <p:cNvPr id="18" name="Straight Connector 17"/>
          <p:cNvCxnSpPr/>
          <p:nvPr/>
        </p:nvCxnSpPr>
        <p:spPr>
          <a:xfrm>
            <a:off x="152400" y="5257800"/>
            <a:ext cx="15240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11545" y="3998191"/>
            <a:ext cx="3173845" cy="2309"/>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0" y="3237131"/>
            <a:ext cx="41148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2914073" y="2507458"/>
            <a:ext cx="3791527"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5541776" y="3485817"/>
            <a:ext cx="3789395"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6019800" y="4267200"/>
            <a:ext cx="3124200" cy="0"/>
          </a:xfrm>
          <a:prstGeom prst="line">
            <a:avLst/>
          </a:prstGeom>
          <a:ln w="28575"/>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5370608" y="2531907"/>
            <a:ext cx="3630609" cy="923330"/>
          </a:xfrm>
          <a:prstGeom prst="rect">
            <a:avLst/>
          </a:prstGeom>
          <a:noFill/>
        </p:spPr>
        <p:txBody>
          <a:bodyPr wrap="none" rtlCol="0">
            <a:spAutoFit/>
          </a:bodyPr>
          <a:lstStyle/>
          <a:p>
            <a:r>
              <a:rPr lang="en-US" dirty="0" smtClean="0"/>
              <a:t>Falling Action 1 – Dee gets upset and</a:t>
            </a:r>
          </a:p>
          <a:p>
            <a:r>
              <a:rPr lang="en-US" dirty="0" smtClean="0"/>
              <a:t>tells Mama she doesn’t understand </a:t>
            </a:r>
          </a:p>
          <a:p>
            <a:r>
              <a:rPr lang="en-US" dirty="0" smtClean="0"/>
              <a:t> her heritage.</a:t>
            </a:r>
            <a:endParaRPr lang="en-US" dirty="0"/>
          </a:p>
        </p:txBody>
      </p:sp>
      <p:sp>
        <p:nvSpPr>
          <p:cNvPr id="32" name="TextBox 31"/>
          <p:cNvSpPr txBox="1"/>
          <p:nvPr/>
        </p:nvSpPr>
        <p:spPr>
          <a:xfrm>
            <a:off x="5934673" y="3505200"/>
            <a:ext cx="3028265" cy="646331"/>
          </a:xfrm>
          <a:prstGeom prst="rect">
            <a:avLst/>
          </a:prstGeom>
          <a:noFill/>
        </p:spPr>
        <p:txBody>
          <a:bodyPr wrap="none" rtlCol="0">
            <a:spAutoFit/>
          </a:bodyPr>
          <a:lstStyle/>
          <a:p>
            <a:r>
              <a:rPr lang="en-US" dirty="0" smtClean="0"/>
              <a:t>FA2 – Dee and Hakim a Barber</a:t>
            </a:r>
          </a:p>
          <a:p>
            <a:r>
              <a:rPr lang="en-US" dirty="0" smtClean="0"/>
              <a:t>leave.</a:t>
            </a:r>
            <a:endParaRPr lang="en-US" dirty="0"/>
          </a:p>
        </p:txBody>
      </p:sp>
      <p:sp>
        <p:nvSpPr>
          <p:cNvPr id="33" name="TextBox 32"/>
          <p:cNvSpPr txBox="1"/>
          <p:nvPr/>
        </p:nvSpPr>
        <p:spPr>
          <a:xfrm>
            <a:off x="6281157" y="4495800"/>
            <a:ext cx="2909451" cy="646331"/>
          </a:xfrm>
          <a:prstGeom prst="rect">
            <a:avLst/>
          </a:prstGeom>
          <a:noFill/>
        </p:spPr>
        <p:txBody>
          <a:bodyPr wrap="none" rtlCol="0">
            <a:spAutoFit/>
          </a:bodyPr>
          <a:lstStyle/>
          <a:p>
            <a:r>
              <a:rPr lang="en-US" dirty="0" smtClean="0"/>
              <a:t>Resolution – Maggie smiles...</a:t>
            </a:r>
          </a:p>
          <a:p>
            <a:r>
              <a:rPr lang="en-US" dirty="0"/>
              <a:t> </a:t>
            </a:r>
            <a:r>
              <a:rPr lang="en-US" dirty="0" smtClean="0"/>
              <a:t>   a “real smile.”</a:t>
            </a:r>
            <a:endParaRPr lang="en-US" dirty="0"/>
          </a:p>
        </p:txBody>
      </p:sp>
      <p:sp>
        <p:nvSpPr>
          <p:cNvPr id="34" name="TextBox 33"/>
          <p:cNvSpPr txBox="1"/>
          <p:nvPr/>
        </p:nvSpPr>
        <p:spPr>
          <a:xfrm>
            <a:off x="3276543" y="881390"/>
            <a:ext cx="2477858" cy="523220"/>
          </a:xfrm>
          <a:prstGeom prst="rect">
            <a:avLst/>
          </a:prstGeom>
          <a:noFill/>
        </p:spPr>
        <p:txBody>
          <a:bodyPr wrap="none" rtlCol="0">
            <a:spAutoFit/>
          </a:bodyPr>
          <a:lstStyle/>
          <a:p>
            <a:pPr algn="ctr"/>
            <a:r>
              <a:rPr lang="en-US" sz="2800" b="1" dirty="0" smtClean="0"/>
              <a:t>“Everyday Use”</a:t>
            </a:r>
            <a:endParaRPr lang="en-US" sz="2800" b="1" dirty="0"/>
          </a:p>
        </p:txBody>
      </p:sp>
      <p:cxnSp>
        <p:nvCxnSpPr>
          <p:cNvPr id="24" name="Straight Connector 23"/>
          <p:cNvCxnSpPr/>
          <p:nvPr/>
        </p:nvCxnSpPr>
        <p:spPr>
          <a:xfrm flipV="1">
            <a:off x="6537294" y="5142131"/>
            <a:ext cx="2425644" cy="3699"/>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2196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ppt_x"/>
                                          </p:val>
                                        </p:tav>
                                        <p:tav tm="100000">
                                          <p:val>
                                            <p:strVal val="#ppt_x"/>
                                          </p:val>
                                        </p:tav>
                                      </p:tavLst>
                                    </p:anim>
                                    <p:anim calcmode="lin" valueType="num">
                                      <p:cBhvr additive="base">
                                        <p:cTn id="48" dur="500" fill="hold"/>
                                        <p:tgtEl>
                                          <p:spTgt spid="2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ppt_x"/>
                                          </p:val>
                                        </p:tav>
                                        <p:tav tm="100000">
                                          <p:val>
                                            <p:strVal val="#ppt_x"/>
                                          </p:val>
                                        </p:tav>
                                      </p:tavLst>
                                    </p:anim>
                                    <p:anim calcmode="lin" valueType="num">
                                      <p:cBhvr additive="base">
                                        <p:cTn id="5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additive="base">
                                        <p:cTn id="57" dur="500" fill="hold"/>
                                        <p:tgtEl>
                                          <p:spTgt spid="23"/>
                                        </p:tgtEl>
                                        <p:attrNameLst>
                                          <p:attrName>ppt_x</p:attrName>
                                        </p:attrNameLst>
                                      </p:cBhvr>
                                      <p:tavLst>
                                        <p:tav tm="0">
                                          <p:val>
                                            <p:strVal val="#ppt_x"/>
                                          </p:val>
                                        </p:tav>
                                        <p:tav tm="100000">
                                          <p:val>
                                            <p:strVal val="#ppt_x"/>
                                          </p:val>
                                        </p:tav>
                                      </p:tavLst>
                                    </p:anim>
                                    <p:anim calcmode="lin" valueType="num">
                                      <p:cBhvr additive="base">
                                        <p:cTn id="58" dur="500" fill="hold"/>
                                        <p:tgtEl>
                                          <p:spTgt spid="2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2"/>
                                        </p:tgtEl>
                                        <p:attrNameLst>
                                          <p:attrName>style.visibility</p:attrName>
                                        </p:attrNameLst>
                                      </p:cBhvr>
                                      <p:to>
                                        <p:strVal val="visible"/>
                                      </p:to>
                                    </p:set>
                                    <p:anim calcmode="lin" valueType="num">
                                      <p:cBhvr additive="base">
                                        <p:cTn id="61" dur="500" fill="hold"/>
                                        <p:tgtEl>
                                          <p:spTgt spid="32"/>
                                        </p:tgtEl>
                                        <p:attrNameLst>
                                          <p:attrName>ppt_x</p:attrName>
                                        </p:attrNameLst>
                                      </p:cBhvr>
                                      <p:tavLst>
                                        <p:tav tm="0">
                                          <p:val>
                                            <p:strVal val="#ppt_x"/>
                                          </p:val>
                                        </p:tav>
                                        <p:tav tm="100000">
                                          <p:val>
                                            <p:strVal val="#ppt_x"/>
                                          </p:val>
                                        </p:tav>
                                      </p:tavLst>
                                    </p:anim>
                                    <p:anim calcmode="lin" valueType="num">
                                      <p:cBhvr additive="base">
                                        <p:cTn id="6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ppt_x"/>
                                          </p:val>
                                        </p:tav>
                                        <p:tav tm="100000">
                                          <p:val>
                                            <p:strVal val="#ppt_x"/>
                                          </p:val>
                                        </p:tav>
                                      </p:tavLst>
                                    </p:anim>
                                    <p:anim calcmode="lin" valueType="num">
                                      <p:cBhvr additive="base">
                                        <p:cTn id="68" dur="500" fill="hold"/>
                                        <p:tgtEl>
                                          <p:spTgt spid="2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ppt_x"/>
                                          </p:val>
                                        </p:tav>
                                        <p:tav tm="100000">
                                          <p:val>
                                            <p:strVal val="#ppt_x"/>
                                          </p:val>
                                        </p:tav>
                                      </p:tavLst>
                                    </p:anim>
                                    <p:anim calcmode="lin" valueType="num">
                                      <p:cBhvr additive="base">
                                        <p:cTn id="7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27" grpId="0"/>
      <p:bldP spid="32" grpId="0"/>
      <p:bldP spid="3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4000" b="1" dirty="0" smtClean="0"/>
              <a:t>What work did you get done today? </a:t>
            </a:r>
          </a:p>
          <a:p>
            <a:pPr marL="0" indent="0" algn="ctr">
              <a:buNone/>
            </a:pPr>
            <a:r>
              <a:rPr lang="en-US" sz="4000" b="1" dirty="0" smtClean="0"/>
              <a:t>Are you satisfied with the amount and quality of the work you completed? </a:t>
            </a:r>
          </a:p>
          <a:p>
            <a:pPr marL="0" indent="0" algn="ctr">
              <a:buNone/>
            </a:pPr>
            <a:endParaRPr lang="en-US" b="1" dirty="0"/>
          </a:p>
        </p:txBody>
      </p:sp>
    </p:spTree>
    <p:extLst>
      <p:ext uri="{BB962C8B-B14F-4D97-AF65-F5344CB8AC3E}">
        <p14:creationId xmlns:p14="http://schemas.microsoft.com/office/powerpoint/2010/main" val="3158893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lstStyle/>
          <a:p>
            <a:r>
              <a:rPr lang="en-US" b="1" dirty="0" smtClean="0"/>
              <a:t>21…No…3 Stories</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I have selected 21 short stories that I think represent a wide variety of styles and voices and are all worth reading.</a:t>
            </a:r>
          </a:p>
          <a:p>
            <a:r>
              <a:rPr lang="en-US" b="1" dirty="0" smtClean="0"/>
              <a:t>Your job will be to choose 3 of those 21 stories which you will read and complete assignments on in the next few weeks.</a:t>
            </a:r>
          </a:p>
          <a:p>
            <a:r>
              <a:rPr lang="en-US" b="1" dirty="0" smtClean="0"/>
              <a:t>You will use those 3 stories to complete 3 assignments.</a:t>
            </a:r>
          </a:p>
          <a:p>
            <a:pPr marL="0" indent="0">
              <a:buNone/>
            </a:pPr>
            <a:endParaRPr lang="en-US" b="1" dirty="0"/>
          </a:p>
        </p:txBody>
      </p:sp>
    </p:spTree>
    <p:extLst>
      <p:ext uri="{BB962C8B-B14F-4D97-AF65-F5344CB8AC3E}">
        <p14:creationId xmlns:p14="http://schemas.microsoft.com/office/powerpoint/2010/main" val="255717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Unit Objectives</a:t>
            </a:r>
            <a:endParaRPr lang="en-US" b="1" dirty="0"/>
          </a:p>
        </p:txBody>
      </p:sp>
      <p:sp>
        <p:nvSpPr>
          <p:cNvPr id="3" name="Content Placeholder 2"/>
          <p:cNvSpPr>
            <a:spLocks noGrp="1"/>
          </p:cNvSpPr>
          <p:nvPr>
            <p:ph idx="1"/>
          </p:nvPr>
        </p:nvSpPr>
        <p:spPr>
          <a:xfrm>
            <a:off x="457200" y="1143000"/>
            <a:ext cx="8229600" cy="5562600"/>
          </a:xfrm>
        </p:spPr>
        <p:txBody>
          <a:bodyPr>
            <a:normAutofit fontScale="92500"/>
          </a:bodyPr>
          <a:lstStyle/>
          <a:p>
            <a:pPr marL="0" indent="0" algn="ctr">
              <a:buNone/>
            </a:pPr>
            <a:r>
              <a:rPr lang="en-US" sz="2800" b="1" dirty="0" smtClean="0"/>
              <a:t>By the end of the UNIT, students will be able to:</a:t>
            </a:r>
          </a:p>
          <a:p>
            <a:pPr marL="0" indent="0" algn="ctr">
              <a:buNone/>
            </a:pPr>
            <a:endParaRPr lang="en-US" sz="1000" b="1" dirty="0"/>
          </a:p>
          <a:p>
            <a:r>
              <a:rPr lang="en-US" sz="2800" b="1" dirty="0" smtClean="0"/>
              <a:t>Determine the theme of a text and discuss the development of that theme over the course of the text</a:t>
            </a:r>
            <a:r>
              <a:rPr lang="en-US" sz="2800" b="1" dirty="0"/>
              <a:t>. </a:t>
            </a:r>
            <a:r>
              <a:rPr lang="en-US" sz="2200" b="1" dirty="0" smtClean="0"/>
              <a:t>(CCSS.ELA-LITERACY.RL.9-10.2)</a:t>
            </a:r>
          </a:p>
          <a:p>
            <a:r>
              <a:rPr lang="en-US" sz="2800" b="1" dirty="0" smtClean="0"/>
              <a:t>Cite strong textual evidence to support analysis the text</a:t>
            </a:r>
            <a:r>
              <a:rPr lang="en-US" sz="2800" b="1" dirty="0"/>
              <a:t>. </a:t>
            </a:r>
            <a:r>
              <a:rPr lang="en-US" sz="2200" b="1" dirty="0" smtClean="0"/>
              <a:t>(CCSS.ELA-LITERACY.RL.9-10.1)</a:t>
            </a:r>
          </a:p>
          <a:p>
            <a:r>
              <a:rPr lang="en-US" sz="2800" b="1" dirty="0" smtClean="0"/>
              <a:t>Analyze how an author’s choices create effects (</a:t>
            </a:r>
            <a:r>
              <a:rPr lang="en-US" sz="2800" b="1" dirty="0" err="1" smtClean="0"/>
              <a:t>ie</a:t>
            </a:r>
            <a:r>
              <a:rPr lang="en-US" sz="2800" b="1" dirty="0" smtClean="0"/>
              <a:t>: mystery, tension, etc.) and contribute to the overall meaning and impact of a </a:t>
            </a:r>
            <a:r>
              <a:rPr lang="en-US" sz="2800" b="1" dirty="0"/>
              <a:t>text. </a:t>
            </a:r>
            <a:r>
              <a:rPr lang="en-US" sz="2200" b="1" dirty="0" smtClean="0"/>
              <a:t>(CCSS.ELA-LITERACY.RL.9-10.5)</a:t>
            </a:r>
          </a:p>
          <a:p>
            <a:r>
              <a:rPr lang="en-US" sz="2800" b="1" dirty="0" smtClean="0"/>
              <a:t>Produce </a:t>
            </a:r>
            <a:r>
              <a:rPr lang="en-US" sz="2800" b="1" dirty="0"/>
              <a:t>clear and coherent writing in which the development, organization, and style are appropriate to task, purpose, and audience. </a:t>
            </a:r>
            <a:r>
              <a:rPr lang="en-US" sz="2800" b="1" dirty="0" smtClean="0"/>
              <a:t>(</a:t>
            </a:r>
            <a:r>
              <a:rPr lang="en-US" sz="2200" b="1" dirty="0" smtClean="0"/>
              <a:t>CCSS.ELA-LITERACY.W.9-10.4)</a:t>
            </a:r>
          </a:p>
          <a:p>
            <a:pPr marL="0" indent="0" algn="ctr">
              <a:buNone/>
            </a:pPr>
            <a:endParaRPr lang="en-US" sz="2800"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26936364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1143000"/>
            <a:ext cx="8229600" cy="5562600"/>
          </a:xfrm>
        </p:spPr>
        <p:txBody>
          <a:bodyPr>
            <a:normAutofit/>
          </a:bodyPr>
          <a:lstStyle/>
          <a:p>
            <a:pPr marL="0" indent="0" algn="ctr">
              <a:buNone/>
            </a:pPr>
            <a:r>
              <a:rPr lang="en-US" sz="2800" b="1" dirty="0" smtClean="0"/>
              <a:t>By the end of the PERIOD, students will be able to:</a:t>
            </a:r>
          </a:p>
          <a:p>
            <a:pPr marL="0" indent="0" algn="ctr">
              <a:buNone/>
            </a:pPr>
            <a:endParaRPr lang="en-US" sz="1000" b="1" dirty="0"/>
          </a:p>
          <a:p>
            <a:pPr marL="0" indent="0" algn="ctr">
              <a:buNone/>
            </a:pPr>
            <a:endParaRPr lang="en-US" sz="2800" b="1" dirty="0" smtClean="0"/>
          </a:p>
          <a:p>
            <a:pPr marL="0" indent="0" algn="ctr">
              <a:buNone/>
            </a:pPr>
            <a:r>
              <a:rPr lang="en-US" b="1" dirty="0" smtClean="0"/>
              <a:t>Understand how to draw and complete a PLOT MAP illustrating the rising action, climax, and falling action of a story; as evidenced by their creation of plot maps for Assignment 2 and 3  of their short story project.</a:t>
            </a:r>
            <a:endParaRPr lang="en-US" b="1" dirty="0"/>
          </a:p>
          <a:p>
            <a:pPr marL="0" indent="0" algn="ctr">
              <a:buNone/>
            </a:pPr>
            <a:endParaRPr lang="en-US" sz="2800" b="1" dirty="0" smtClean="0"/>
          </a:p>
          <a:p>
            <a:pPr marL="0" indent="0" algn="ctr">
              <a:buNone/>
            </a:pPr>
            <a:endParaRPr lang="en-US" sz="2800" b="1" dirty="0"/>
          </a:p>
        </p:txBody>
      </p:sp>
    </p:spTree>
    <p:extLst>
      <p:ext uri="{BB962C8B-B14F-4D97-AF65-F5344CB8AC3E}">
        <p14:creationId xmlns:p14="http://schemas.microsoft.com/office/powerpoint/2010/main" val="13048262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Resolution</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Most stories, when they end, leave the reader with no unsolved problems or unanswered questions. </a:t>
            </a:r>
          </a:p>
          <a:p>
            <a:r>
              <a:rPr lang="en-US" b="1" dirty="0" smtClean="0"/>
              <a:t>The moment when the problems are all solved and the questions are all answered is called the RESOLUTION.</a:t>
            </a:r>
          </a:p>
          <a:p>
            <a:r>
              <a:rPr lang="en-US" b="1" dirty="0" smtClean="0"/>
              <a:t>The resolution is not ALWAYS the last thing that happens in the story (but it OFTEN is).</a:t>
            </a:r>
          </a:p>
          <a:p>
            <a:endParaRPr lang="en-US" b="1" dirty="0" smtClean="0"/>
          </a:p>
          <a:p>
            <a:endParaRPr lang="en-US" b="1" dirty="0" smtClean="0"/>
          </a:p>
          <a:p>
            <a:endParaRPr lang="en-US" b="1" dirty="0"/>
          </a:p>
        </p:txBody>
      </p:sp>
    </p:spTree>
    <p:extLst>
      <p:ext uri="{BB962C8B-B14F-4D97-AF65-F5344CB8AC3E}">
        <p14:creationId xmlns:p14="http://schemas.microsoft.com/office/powerpoint/2010/main" val="262483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4000" b="1" dirty="0" smtClean="0"/>
              <a:t>What work did you get done today? </a:t>
            </a:r>
          </a:p>
          <a:p>
            <a:pPr marL="0" indent="0" algn="ctr">
              <a:buNone/>
            </a:pPr>
            <a:r>
              <a:rPr lang="en-US" sz="4000" b="1" dirty="0" smtClean="0"/>
              <a:t>Are you satisfied with the amount and quality of the work you completed? </a:t>
            </a:r>
          </a:p>
          <a:p>
            <a:pPr marL="0" indent="0" algn="ctr">
              <a:buNone/>
            </a:pPr>
            <a:endParaRPr lang="en-US" b="1" dirty="0"/>
          </a:p>
        </p:txBody>
      </p:sp>
    </p:spTree>
    <p:extLst>
      <p:ext uri="{BB962C8B-B14F-4D97-AF65-F5344CB8AC3E}">
        <p14:creationId xmlns:p14="http://schemas.microsoft.com/office/powerpoint/2010/main" val="33337190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By now, you should have read at least 2 of your 3 stories…</a:t>
            </a:r>
          </a:p>
          <a:p>
            <a:pPr marL="0" indent="0" algn="ctr">
              <a:buNone/>
            </a:pPr>
            <a:r>
              <a:rPr lang="en-US" b="1" dirty="0" smtClean="0"/>
              <a:t>Which one did you like best? Why?</a:t>
            </a: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10/28/15</a:t>
            </a:r>
            <a:endParaRPr lang="en-US" b="1" dirty="0"/>
          </a:p>
        </p:txBody>
      </p:sp>
    </p:spTree>
    <p:extLst>
      <p:ext uri="{BB962C8B-B14F-4D97-AF65-F5344CB8AC3E}">
        <p14:creationId xmlns:p14="http://schemas.microsoft.com/office/powerpoint/2010/main" val="38499424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normAutofit/>
          </a:bodyPr>
          <a:lstStyle/>
          <a:p>
            <a:pPr marL="0" indent="0" algn="ctr">
              <a:buNone/>
            </a:pPr>
            <a:endParaRPr lang="en-US" sz="2800" b="1" dirty="0"/>
          </a:p>
          <a:p>
            <a:pPr marL="0" indent="0" algn="ctr">
              <a:buNone/>
            </a:pPr>
            <a:r>
              <a:rPr lang="en-US" sz="3600" b="1" dirty="0"/>
              <a:t>By now, you should have read at least 2 of your 3 stories…</a:t>
            </a:r>
          </a:p>
          <a:p>
            <a:pPr marL="0" indent="0" algn="ctr">
              <a:buNone/>
            </a:pPr>
            <a:r>
              <a:rPr lang="en-US" sz="3600" b="1" dirty="0"/>
              <a:t>Which one did you like best? Why?</a:t>
            </a:r>
          </a:p>
          <a:p>
            <a:pPr marL="0" indent="0" algn="ctr">
              <a:buNone/>
            </a:pPr>
            <a:endParaRPr lang="en-US" sz="3600" b="1" dirty="0"/>
          </a:p>
        </p:txBody>
      </p:sp>
    </p:spTree>
    <p:extLst>
      <p:ext uri="{BB962C8B-B14F-4D97-AF65-F5344CB8AC3E}">
        <p14:creationId xmlns:p14="http://schemas.microsoft.com/office/powerpoint/2010/main" val="28425388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4000" b="1" dirty="0" smtClean="0"/>
              <a:t>What work did you get done today? </a:t>
            </a:r>
          </a:p>
          <a:p>
            <a:pPr marL="0" indent="0" algn="ctr">
              <a:buNone/>
            </a:pPr>
            <a:r>
              <a:rPr lang="en-US" sz="4000" b="1" dirty="0" smtClean="0"/>
              <a:t>Are you satisfied with the amount and quality of the work you completed? </a:t>
            </a:r>
          </a:p>
          <a:p>
            <a:pPr marL="0" indent="0" algn="ctr">
              <a:buNone/>
            </a:pPr>
            <a:endParaRPr lang="en-US" b="1" dirty="0"/>
          </a:p>
        </p:txBody>
      </p:sp>
    </p:spTree>
    <p:extLst>
      <p:ext uri="{BB962C8B-B14F-4D97-AF65-F5344CB8AC3E}">
        <p14:creationId xmlns:p14="http://schemas.microsoft.com/office/powerpoint/2010/main" val="24100132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With your VERTICAL partner, discuss the following:</a:t>
            </a:r>
          </a:p>
          <a:p>
            <a:pPr marL="0" indent="0" algn="ctr">
              <a:buNone/>
            </a:pPr>
            <a:endParaRPr lang="en-US" sz="2000" b="1" dirty="0"/>
          </a:p>
          <a:p>
            <a:pPr marL="0" indent="0" algn="ctr">
              <a:buNone/>
            </a:pPr>
            <a:r>
              <a:rPr lang="en-US" b="1" dirty="0" smtClean="0"/>
              <a:t>You are being asked, across three assignments, to write paragraphs about several different aspects of a short story (</a:t>
            </a:r>
            <a:r>
              <a:rPr lang="en-US" b="1" dirty="0" err="1" smtClean="0"/>
              <a:t>eg</a:t>
            </a:r>
            <a:r>
              <a:rPr lang="en-US" b="1" dirty="0" smtClean="0"/>
              <a:t>: summary, theme, characterization, setting, etc.).</a:t>
            </a:r>
          </a:p>
          <a:p>
            <a:pPr marL="0" indent="0" algn="ctr">
              <a:buNone/>
            </a:pPr>
            <a:r>
              <a:rPr lang="en-US" b="1" dirty="0" smtClean="0"/>
              <a:t>Which one do you find to be the most difficult to write? Why?</a:t>
            </a:r>
            <a:endParaRPr lang="en-US" b="1" dirty="0"/>
          </a:p>
        </p:txBody>
      </p:sp>
      <p:sp>
        <p:nvSpPr>
          <p:cNvPr id="4" name="TextBox 3"/>
          <p:cNvSpPr txBox="1"/>
          <p:nvPr/>
        </p:nvSpPr>
        <p:spPr>
          <a:xfrm>
            <a:off x="7162800" y="685800"/>
            <a:ext cx="1295400" cy="381000"/>
          </a:xfrm>
          <a:prstGeom prst="rect">
            <a:avLst/>
          </a:prstGeom>
          <a:noFill/>
        </p:spPr>
        <p:txBody>
          <a:bodyPr wrap="square" rtlCol="0">
            <a:spAutoFit/>
          </a:bodyPr>
          <a:lstStyle/>
          <a:p>
            <a:pPr algn="ctr"/>
            <a:r>
              <a:rPr lang="en-US" b="1" dirty="0" smtClean="0"/>
              <a:t>10/29/15</a:t>
            </a:r>
            <a:endParaRPr lang="en-US" b="1" dirty="0"/>
          </a:p>
        </p:txBody>
      </p:sp>
    </p:spTree>
    <p:extLst>
      <p:ext uri="{BB962C8B-B14F-4D97-AF65-F5344CB8AC3E}">
        <p14:creationId xmlns:p14="http://schemas.microsoft.com/office/powerpoint/2010/main" val="9043544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1295400"/>
            <a:ext cx="8229600" cy="4525963"/>
          </a:xfrm>
        </p:spPr>
        <p:txBody>
          <a:bodyPr>
            <a:normAutofit lnSpcReduction="10000"/>
          </a:bodyPr>
          <a:lstStyle/>
          <a:p>
            <a:pPr marL="0" indent="0" algn="ctr">
              <a:buNone/>
            </a:pPr>
            <a:endParaRPr lang="en-US" sz="2800" b="1" dirty="0"/>
          </a:p>
          <a:p>
            <a:pPr marL="0" indent="0" algn="ctr">
              <a:buNone/>
            </a:pPr>
            <a:r>
              <a:rPr lang="en-US" sz="3600" b="1" dirty="0"/>
              <a:t>You are being asked, across three assignments, to write paragraphs about several different aspects of a short story (</a:t>
            </a:r>
            <a:r>
              <a:rPr lang="en-US" sz="3600" b="1" dirty="0" err="1"/>
              <a:t>eg</a:t>
            </a:r>
            <a:r>
              <a:rPr lang="en-US" sz="3600" b="1" dirty="0"/>
              <a:t>: summary, theme, characterization, setting, etc.)</a:t>
            </a:r>
          </a:p>
          <a:p>
            <a:pPr marL="0" indent="0" algn="ctr">
              <a:buNone/>
            </a:pPr>
            <a:r>
              <a:rPr lang="en-US" sz="3600" b="1" dirty="0"/>
              <a:t>Which one do you find to be the most difficult to write? Why?</a:t>
            </a:r>
          </a:p>
          <a:p>
            <a:pPr marL="0" indent="0" algn="ctr">
              <a:buNone/>
            </a:pPr>
            <a:endParaRPr lang="en-US" sz="3600" b="1" dirty="0"/>
          </a:p>
        </p:txBody>
      </p:sp>
    </p:spTree>
    <p:extLst>
      <p:ext uri="{BB962C8B-B14F-4D97-AF65-F5344CB8AC3E}">
        <p14:creationId xmlns:p14="http://schemas.microsoft.com/office/powerpoint/2010/main" val="25859014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4000" b="1" dirty="0" smtClean="0"/>
              <a:t>What work did you get done today? </a:t>
            </a:r>
          </a:p>
          <a:p>
            <a:pPr marL="0" indent="0" algn="ctr">
              <a:buNone/>
            </a:pPr>
            <a:r>
              <a:rPr lang="en-US" sz="4000" b="1" dirty="0" smtClean="0"/>
              <a:t>Are you satisfied with the amount and quality of the work you completed? </a:t>
            </a:r>
          </a:p>
          <a:p>
            <a:pPr marL="0" indent="0" algn="ctr">
              <a:buNone/>
            </a:pPr>
            <a:endParaRPr lang="en-US" b="1" dirty="0"/>
          </a:p>
        </p:txBody>
      </p:sp>
    </p:spTree>
    <p:extLst>
      <p:ext uri="{BB962C8B-B14F-4D97-AF65-F5344CB8AC3E}">
        <p14:creationId xmlns:p14="http://schemas.microsoft.com/office/powerpoint/2010/main" val="1845840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Assignments</a:t>
            </a:r>
            <a:endParaRPr lang="en-US" b="1"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b="1" dirty="0" smtClean="0"/>
              <a:t>A Google document in which you will answer 5 questions, in complete paragraphs, about one of the three stories you have chosen.</a:t>
            </a:r>
          </a:p>
          <a:p>
            <a:pPr marL="514350" indent="-514350">
              <a:buFont typeface="+mj-lt"/>
              <a:buAutoNum type="arabicPeriod"/>
            </a:pPr>
            <a:r>
              <a:rPr lang="en-US" b="1" dirty="0" smtClean="0"/>
              <a:t>A book jacket which will contain specific information about one of the three stories you have chosen.</a:t>
            </a:r>
          </a:p>
          <a:p>
            <a:pPr marL="514350" indent="-514350">
              <a:buFont typeface="+mj-lt"/>
              <a:buAutoNum type="arabicPeriod"/>
            </a:pPr>
            <a:r>
              <a:rPr lang="en-US" b="1" dirty="0" smtClean="0"/>
              <a:t>A Google slide presentation, at least 5 slides long, which you MAY be presenting to the class.</a:t>
            </a:r>
            <a:endParaRPr lang="en-US" b="1" dirty="0"/>
          </a:p>
        </p:txBody>
      </p:sp>
    </p:spTree>
    <p:extLst>
      <p:ext uri="{BB962C8B-B14F-4D97-AF65-F5344CB8AC3E}">
        <p14:creationId xmlns:p14="http://schemas.microsoft.com/office/powerpoint/2010/main" val="1044173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wheel(1)">
                                      <p:cBhvr>
                                        <p:cTn id="3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ctr">
              <a:buNone/>
            </a:pPr>
            <a:endParaRPr lang="en-US" dirty="0" smtClean="0"/>
          </a:p>
          <a:p>
            <a:pPr marL="0" indent="0" algn="ctr">
              <a:buNone/>
            </a:pPr>
            <a:r>
              <a:rPr lang="en-US" sz="4400" b="1" dirty="0" smtClean="0"/>
              <a:t>No Start-Up…</a:t>
            </a:r>
          </a:p>
          <a:p>
            <a:pPr marL="0" indent="0" algn="ctr">
              <a:buNone/>
            </a:pPr>
            <a:endParaRPr lang="en-US" sz="1200" b="1" dirty="0"/>
          </a:p>
          <a:p>
            <a:pPr marL="0" indent="0" algn="ctr">
              <a:buNone/>
            </a:pPr>
            <a:r>
              <a:rPr lang="en-US" sz="4400" b="1" dirty="0" smtClean="0"/>
              <a:t>No Exit Ticket…</a:t>
            </a:r>
          </a:p>
          <a:p>
            <a:pPr marL="0" indent="0" algn="ctr">
              <a:buNone/>
            </a:pPr>
            <a:endParaRPr lang="en-US" sz="1200" b="1" dirty="0"/>
          </a:p>
          <a:p>
            <a:pPr marL="0" indent="0" algn="ctr">
              <a:buNone/>
            </a:pPr>
            <a:r>
              <a:rPr lang="en-US" sz="4400" b="1" dirty="0" smtClean="0"/>
              <a:t>JUST GET WORK DONE…</a:t>
            </a:r>
          </a:p>
          <a:p>
            <a:pPr marL="0" indent="0" algn="ctr">
              <a:buNone/>
            </a:pPr>
            <a:endParaRPr lang="en-US" sz="1200" b="1" dirty="0"/>
          </a:p>
          <a:p>
            <a:pPr marL="0" indent="0" algn="ctr">
              <a:buNone/>
            </a:pPr>
            <a:r>
              <a:rPr lang="en-US" sz="4400" b="1" dirty="0" smtClean="0"/>
              <a:t>And SEE ME if you need help!!!</a:t>
            </a:r>
          </a:p>
        </p:txBody>
      </p:sp>
      <p:sp>
        <p:nvSpPr>
          <p:cNvPr id="4" name="TextBox 3"/>
          <p:cNvSpPr txBox="1"/>
          <p:nvPr/>
        </p:nvSpPr>
        <p:spPr>
          <a:xfrm>
            <a:off x="6705600" y="838200"/>
            <a:ext cx="1676400" cy="369332"/>
          </a:xfrm>
          <a:prstGeom prst="rect">
            <a:avLst/>
          </a:prstGeom>
          <a:noFill/>
        </p:spPr>
        <p:txBody>
          <a:bodyPr wrap="square" rtlCol="0">
            <a:spAutoFit/>
          </a:bodyPr>
          <a:lstStyle/>
          <a:p>
            <a:pPr algn="ctr"/>
            <a:r>
              <a:rPr lang="en-US" b="1" dirty="0" smtClean="0"/>
              <a:t>10/30/15</a:t>
            </a:r>
            <a:endParaRPr lang="en-US" b="1" dirty="0"/>
          </a:p>
        </p:txBody>
      </p:sp>
    </p:spTree>
    <p:extLst>
      <p:ext uri="{BB962C8B-B14F-4D97-AF65-F5344CB8AC3E}">
        <p14:creationId xmlns:p14="http://schemas.microsoft.com/office/powerpoint/2010/main" val="960107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Autofit/>
          </a:bodyPr>
          <a:lstStyle/>
          <a:p>
            <a:pPr marL="0" indent="0" algn="ctr">
              <a:buNone/>
            </a:pPr>
            <a:r>
              <a:rPr lang="en-US" sz="9600" b="1" dirty="0" smtClean="0"/>
              <a:t>LET’S BREAK THIS DOWN A BIT…SHALL WE???</a:t>
            </a:r>
            <a:endParaRPr lang="en-US" sz="9600" b="1" dirty="0"/>
          </a:p>
        </p:txBody>
      </p:sp>
    </p:spTree>
    <p:extLst>
      <p:ext uri="{BB962C8B-B14F-4D97-AF65-F5344CB8AC3E}">
        <p14:creationId xmlns:p14="http://schemas.microsoft.com/office/powerpoint/2010/main" val="717654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en-US" b="1" dirty="0" smtClean="0"/>
              <a:t>Assignment 1 – The Google Document</a:t>
            </a:r>
            <a:endParaRPr lang="en-US" b="1" dirty="0"/>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r>
              <a:rPr lang="en-US" b="1" dirty="0" smtClean="0"/>
              <a:t>After reading your first story, you will use the Google Document titled “Assignment 1 - Story Questions” and answer the 5 questions found there. </a:t>
            </a:r>
          </a:p>
          <a:p>
            <a:r>
              <a:rPr lang="en-US" b="1" dirty="0" smtClean="0"/>
              <a:t>Those questions will ask you to discuss:</a:t>
            </a:r>
          </a:p>
          <a:p>
            <a:pPr lvl="1"/>
            <a:r>
              <a:rPr lang="en-US" b="1" dirty="0" smtClean="0"/>
              <a:t>Setting</a:t>
            </a:r>
          </a:p>
          <a:p>
            <a:pPr lvl="1"/>
            <a:r>
              <a:rPr lang="en-US" b="1" dirty="0" smtClean="0"/>
              <a:t>Characters</a:t>
            </a:r>
          </a:p>
          <a:p>
            <a:pPr lvl="1"/>
            <a:r>
              <a:rPr lang="en-US" b="1" dirty="0" smtClean="0"/>
              <a:t>Author’s choices</a:t>
            </a:r>
          </a:p>
          <a:p>
            <a:pPr lvl="1"/>
            <a:r>
              <a:rPr lang="en-US" b="1" dirty="0" smtClean="0"/>
              <a:t>Theme</a:t>
            </a:r>
          </a:p>
          <a:p>
            <a:pPr lvl="1"/>
            <a:r>
              <a:rPr lang="en-US" b="1" dirty="0" smtClean="0"/>
              <a:t>A summary of the story</a:t>
            </a:r>
          </a:p>
          <a:p>
            <a:pPr marL="514350" indent="-457200"/>
            <a:r>
              <a:rPr lang="en-US" b="1" dirty="0" smtClean="0"/>
              <a:t>The Google document will is in Google Classroom. You will answer the questions, in complete paragraphs, and submit it.</a:t>
            </a:r>
            <a:endParaRPr lang="en-US" b="1" dirty="0"/>
          </a:p>
        </p:txBody>
      </p:sp>
    </p:spTree>
    <p:extLst>
      <p:ext uri="{BB962C8B-B14F-4D97-AF65-F5344CB8AC3E}">
        <p14:creationId xmlns:p14="http://schemas.microsoft.com/office/powerpoint/2010/main" val="185073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64"/>
            <a:ext cx="8229600" cy="898236"/>
          </a:xfrm>
        </p:spPr>
        <p:txBody>
          <a:bodyPr/>
          <a:lstStyle/>
          <a:p>
            <a:r>
              <a:rPr lang="en-US" b="1" dirty="0" smtClean="0"/>
              <a:t>Assignment 2 – The Book Jacket</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After reading your second story, you will create a book jacket (on the paper provided).</a:t>
            </a:r>
          </a:p>
          <a:p>
            <a:r>
              <a:rPr lang="en-US" b="1" dirty="0" smtClean="0"/>
              <a:t>Your book jacket will include:</a:t>
            </a:r>
          </a:p>
          <a:p>
            <a:pPr lvl="1"/>
            <a:r>
              <a:rPr lang="en-US" b="1" dirty="0" smtClean="0"/>
              <a:t>A Front Cover: Title, Author, and Illustration</a:t>
            </a:r>
          </a:p>
          <a:p>
            <a:pPr lvl="1"/>
            <a:r>
              <a:rPr lang="en-US" b="1" dirty="0" smtClean="0"/>
              <a:t>Inside Pages: Character descriptions and importance; a paragraph on theme; and a plot map showing elements of the rising action, climax, falling action and resolution of the story.</a:t>
            </a:r>
          </a:p>
          <a:p>
            <a:pPr lvl="1"/>
            <a:r>
              <a:rPr lang="en-US" b="1" dirty="0" smtClean="0"/>
              <a:t>A Back Cover: One paragraph summary of the story and a short “review” of the story.</a:t>
            </a:r>
            <a:endParaRPr lang="en-US" b="1" dirty="0"/>
          </a:p>
        </p:txBody>
      </p:sp>
    </p:spTree>
    <p:extLst>
      <p:ext uri="{BB962C8B-B14F-4D97-AF65-F5344CB8AC3E}">
        <p14:creationId xmlns:p14="http://schemas.microsoft.com/office/powerpoint/2010/main" val="257055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27160</TotalTime>
  <Words>3568</Words>
  <Application>Microsoft Office PowerPoint</Application>
  <PresentationFormat>On-screen Show (4:3)</PresentationFormat>
  <Paragraphs>331</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Start-Up - Discussion</vt:lpstr>
      <vt:lpstr>Start-Up - Writing</vt:lpstr>
      <vt:lpstr>The Short Story Project  A survey of some of the best short fiction ever written.</vt:lpstr>
      <vt:lpstr>So Many Stories…So Little Time</vt:lpstr>
      <vt:lpstr>21…No…3 Stories</vt:lpstr>
      <vt:lpstr>3 Assignments</vt:lpstr>
      <vt:lpstr>PowerPoint Presentation</vt:lpstr>
      <vt:lpstr>Assignment 1 – The Google Document</vt:lpstr>
      <vt:lpstr>Assignment 2 – The Book Jacket</vt:lpstr>
      <vt:lpstr>Assignment 3 – The Google Slide Presentation</vt:lpstr>
      <vt:lpstr>21 Stories</vt:lpstr>
      <vt:lpstr>Story Synopses</vt:lpstr>
      <vt:lpstr>Story Synopses</vt:lpstr>
      <vt:lpstr>Story Synopses</vt:lpstr>
      <vt:lpstr>Story Synopses</vt:lpstr>
      <vt:lpstr>Story Synopses</vt:lpstr>
      <vt:lpstr>Story Synopses</vt:lpstr>
      <vt:lpstr>Story Synopses</vt:lpstr>
      <vt:lpstr>Choosing Stories</vt:lpstr>
      <vt:lpstr>Homework</vt:lpstr>
      <vt:lpstr>Exit Ticket</vt:lpstr>
      <vt:lpstr>Start-Up - Discussion</vt:lpstr>
      <vt:lpstr>Start-Up - Writing</vt:lpstr>
      <vt:lpstr>Assignment 1 – Story Questions</vt:lpstr>
      <vt:lpstr>Summary Paragraphs</vt:lpstr>
      <vt:lpstr>Summarizing a Story</vt:lpstr>
      <vt:lpstr>Exit Ticket</vt:lpstr>
      <vt:lpstr>Start-Up - Discussion</vt:lpstr>
      <vt:lpstr>Start-Up - Writing</vt:lpstr>
      <vt:lpstr>Unit Objectives</vt:lpstr>
      <vt:lpstr>Today’s Objective</vt:lpstr>
      <vt:lpstr>Paragraphs on Theme</vt:lpstr>
      <vt:lpstr>Paragraphs On Theme</vt:lpstr>
      <vt:lpstr>Paragraphs On Theme</vt:lpstr>
      <vt:lpstr>Paragraphs On Theme</vt:lpstr>
      <vt:lpstr>Paragraphs On Theme</vt:lpstr>
      <vt:lpstr>Exit Ticket</vt:lpstr>
      <vt:lpstr>Start-Up - Discussion</vt:lpstr>
      <vt:lpstr>Start-Up - Writing</vt:lpstr>
      <vt:lpstr>Discussion of Characters</vt:lpstr>
      <vt:lpstr>Working OFFLINE</vt:lpstr>
      <vt:lpstr>Exit Ticket</vt:lpstr>
      <vt:lpstr>Start-Up - Discussion</vt:lpstr>
      <vt:lpstr>Start-Up - Writing</vt:lpstr>
      <vt:lpstr>Unit Objectives</vt:lpstr>
      <vt:lpstr>Today’s Objective</vt:lpstr>
      <vt:lpstr>Plot Map</vt:lpstr>
      <vt:lpstr>Plot Map Example</vt:lpstr>
      <vt:lpstr>Exit Ticket</vt:lpstr>
      <vt:lpstr>Unit Objectives</vt:lpstr>
      <vt:lpstr>Today’s Objective</vt:lpstr>
      <vt:lpstr>Resolution</vt:lpstr>
      <vt:lpstr>Exit Ticket</vt:lpstr>
      <vt:lpstr>Start-Up - Discussion</vt:lpstr>
      <vt:lpstr>Start-Up - Writing</vt:lpstr>
      <vt:lpstr>Exit Ticket</vt:lpstr>
      <vt:lpstr>Start-Up - Discussion</vt:lpstr>
      <vt:lpstr>Start-Up - Writing</vt:lpstr>
      <vt:lpstr>Exit Ticket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75</cp:revision>
  <cp:lastPrinted>2015-10-21T23:21:21Z</cp:lastPrinted>
  <dcterms:created xsi:type="dcterms:W3CDTF">2015-02-25T19:14:58Z</dcterms:created>
  <dcterms:modified xsi:type="dcterms:W3CDTF">2015-11-03T16:42:07Z</dcterms:modified>
</cp:coreProperties>
</file>