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0"/>
  </p:handout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 id="268" r:id="rId15"/>
    <p:sldId id="273" r:id="rId16"/>
    <p:sldId id="274" r:id="rId17"/>
    <p:sldId id="275" r:id="rId18"/>
    <p:sldId id="276" r:id="rId19"/>
    <p:sldId id="277" r:id="rId20"/>
    <p:sldId id="278" r:id="rId21"/>
    <p:sldId id="279" r:id="rId22"/>
    <p:sldId id="281" r:id="rId23"/>
    <p:sldId id="280" r:id="rId24"/>
    <p:sldId id="282" r:id="rId25"/>
    <p:sldId id="283" r:id="rId26"/>
    <p:sldId id="284" r:id="rId27"/>
    <p:sldId id="286" r:id="rId28"/>
    <p:sldId id="287" r:id="rId29"/>
    <p:sldId id="288" r:id="rId30"/>
    <p:sldId id="312" r:id="rId31"/>
    <p:sldId id="285" r:id="rId32"/>
    <p:sldId id="289" r:id="rId33"/>
    <p:sldId id="290" r:id="rId34"/>
    <p:sldId id="294" r:id="rId35"/>
    <p:sldId id="295" r:id="rId36"/>
    <p:sldId id="296" r:id="rId37"/>
    <p:sldId id="297" r:id="rId38"/>
    <p:sldId id="298" r:id="rId39"/>
    <p:sldId id="299" r:id="rId40"/>
    <p:sldId id="302" r:id="rId41"/>
    <p:sldId id="300" r:id="rId42"/>
    <p:sldId id="301" r:id="rId43"/>
    <p:sldId id="303" r:id="rId44"/>
    <p:sldId id="304" r:id="rId45"/>
    <p:sldId id="305" r:id="rId46"/>
    <p:sldId id="306" r:id="rId47"/>
    <p:sldId id="307" r:id="rId48"/>
    <p:sldId id="313" r:id="rId49"/>
    <p:sldId id="291" r:id="rId50"/>
    <p:sldId id="315" r:id="rId51"/>
    <p:sldId id="270" r:id="rId52"/>
    <p:sldId id="271" r:id="rId53"/>
    <p:sldId id="272" r:id="rId54"/>
    <p:sldId id="292" r:id="rId55"/>
    <p:sldId id="293" r:id="rId56"/>
    <p:sldId id="314" r:id="rId57"/>
    <p:sldId id="316" r:id="rId58"/>
    <p:sldId id="317" r:id="rId59"/>
    <p:sldId id="321" r:id="rId60"/>
    <p:sldId id="322" r:id="rId61"/>
    <p:sldId id="324" r:id="rId62"/>
    <p:sldId id="318" r:id="rId63"/>
    <p:sldId id="319" r:id="rId64"/>
    <p:sldId id="325" r:id="rId65"/>
    <p:sldId id="320" r:id="rId66"/>
    <p:sldId id="330" r:id="rId67"/>
    <p:sldId id="326" r:id="rId68"/>
    <p:sldId id="327" r:id="rId69"/>
    <p:sldId id="328" r:id="rId70"/>
    <p:sldId id="329" r:id="rId71"/>
    <p:sldId id="331" r:id="rId72"/>
    <p:sldId id="332" r:id="rId73"/>
    <p:sldId id="308" r:id="rId74"/>
    <p:sldId id="309" r:id="rId75"/>
    <p:sldId id="310" r:id="rId76"/>
    <p:sldId id="311" r:id="rId77"/>
    <p:sldId id="333" r:id="rId78"/>
    <p:sldId id="334" r:id="rId79"/>
    <p:sldId id="336" r:id="rId80"/>
    <p:sldId id="337" r:id="rId81"/>
    <p:sldId id="338" r:id="rId82"/>
    <p:sldId id="339" r:id="rId83"/>
    <p:sldId id="335" r:id="rId84"/>
    <p:sldId id="340" r:id="rId85"/>
    <p:sldId id="342" r:id="rId86"/>
    <p:sldId id="343" r:id="rId87"/>
    <p:sldId id="341" r:id="rId88"/>
    <p:sldId id="345" r:id="rId89"/>
    <p:sldId id="347" r:id="rId90"/>
    <p:sldId id="348" r:id="rId91"/>
    <p:sldId id="349" r:id="rId92"/>
    <p:sldId id="350" r:id="rId93"/>
    <p:sldId id="351" r:id="rId94"/>
    <p:sldId id="352" r:id="rId95"/>
    <p:sldId id="353" r:id="rId96"/>
    <p:sldId id="344" r:id="rId97"/>
    <p:sldId id="354" r:id="rId98"/>
    <p:sldId id="346" r:id="rId9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160B010-D5AF-4E35-9DF4-28ACCBCD987A}" type="datetimeFigureOut">
              <a:rPr lang="en-US" smtClean="0"/>
              <a:t>3/9/2016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04F63CCB-69E1-47C1-A836-A746FA14778B}" type="slidenum">
              <a:rPr lang="en-US" smtClean="0"/>
              <a:t>‹#›</a:t>
            </a:fld>
            <a:endParaRPr lang="en-US"/>
          </a:p>
        </p:txBody>
      </p:sp>
    </p:spTree>
    <p:extLst>
      <p:ext uri="{BB962C8B-B14F-4D97-AF65-F5344CB8AC3E}">
        <p14:creationId xmlns:p14="http://schemas.microsoft.com/office/powerpoint/2010/main" val="12160291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A1CBCE-F5F3-46FD-BB61-FD48445449C1}"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3922131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1CBCE-F5F3-46FD-BB61-FD48445449C1}"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400691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1CBCE-F5F3-46FD-BB61-FD48445449C1}"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2344861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A1CBCE-F5F3-46FD-BB61-FD48445449C1}"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2359423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A1CBCE-F5F3-46FD-BB61-FD48445449C1}" type="datetimeFigureOut">
              <a:rPr lang="en-US" smtClean="0"/>
              <a:t>3/9/2016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3341551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A1CBCE-F5F3-46FD-BB61-FD48445449C1}"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189386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A1CBCE-F5F3-46FD-BB61-FD48445449C1}" type="datetimeFigureOut">
              <a:rPr lang="en-US" smtClean="0"/>
              <a:t>3/9/2016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2119583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A1CBCE-F5F3-46FD-BB61-FD48445449C1}" type="datetimeFigureOut">
              <a:rPr lang="en-US" smtClean="0"/>
              <a:t>3/9/2016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21937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1CBCE-F5F3-46FD-BB61-FD48445449C1}" type="datetimeFigureOut">
              <a:rPr lang="en-US" smtClean="0"/>
              <a:t>3/9/2016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305986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1CBCE-F5F3-46FD-BB61-FD48445449C1}"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80305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1CBCE-F5F3-46FD-BB61-FD48445449C1}" type="datetimeFigureOut">
              <a:rPr lang="en-US" smtClean="0"/>
              <a:t>3/9/2016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D58407-6963-4F22-B4AE-BA4F8ECA14DF}" type="slidenum">
              <a:rPr lang="en-US" smtClean="0"/>
              <a:t>‹#›</a:t>
            </a:fld>
            <a:endParaRPr lang="en-US"/>
          </a:p>
        </p:txBody>
      </p:sp>
    </p:spTree>
    <p:extLst>
      <p:ext uri="{BB962C8B-B14F-4D97-AF65-F5344CB8AC3E}">
        <p14:creationId xmlns:p14="http://schemas.microsoft.com/office/powerpoint/2010/main" val="198819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1CBCE-F5F3-46FD-BB61-FD48445449C1}" type="datetimeFigureOut">
              <a:rPr lang="en-US" smtClean="0"/>
              <a:t>3/9/2016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D58407-6963-4F22-B4AE-BA4F8ECA14DF}" type="slidenum">
              <a:rPr lang="en-US" smtClean="0"/>
              <a:t>‹#›</a:t>
            </a:fld>
            <a:endParaRPr lang="en-US"/>
          </a:p>
        </p:txBody>
      </p:sp>
    </p:spTree>
    <p:extLst>
      <p:ext uri="{BB962C8B-B14F-4D97-AF65-F5344CB8AC3E}">
        <p14:creationId xmlns:p14="http://schemas.microsoft.com/office/powerpoint/2010/main" val="408588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We have discussed several themes in this play </a:t>
            </a:r>
            <a:r>
              <a:rPr lang="en-US" b="1" dirty="0" smtClean="0">
                <a:solidFill>
                  <a:srgbClr val="FF0000"/>
                </a:solidFill>
              </a:rPr>
              <a:t>(e.g.: transformation, motivation, gender roles, class relationships, family relationships, and deception)</a:t>
            </a:r>
            <a:r>
              <a:rPr lang="en-US" b="1" dirty="0" smtClean="0"/>
              <a:t>. </a:t>
            </a:r>
          </a:p>
          <a:p>
            <a:pPr marL="0" indent="0" algn="ctr">
              <a:buNone/>
            </a:pPr>
            <a:r>
              <a:rPr lang="en-US" b="1" dirty="0" smtClean="0"/>
              <a:t>Of these themes, which one do you think would be the easiest to find examples of and write about? </a:t>
            </a:r>
            <a:endParaRPr lang="en-US" b="1" dirty="0"/>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2/22/16</a:t>
            </a:r>
            <a:endParaRPr lang="en-US" b="1" dirty="0"/>
          </a:p>
        </p:txBody>
      </p:sp>
    </p:spTree>
    <p:extLst>
      <p:ext uri="{BB962C8B-B14F-4D97-AF65-F5344CB8AC3E}">
        <p14:creationId xmlns:p14="http://schemas.microsoft.com/office/powerpoint/2010/main" val="779482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HOMEWORK</a:t>
            </a:r>
            <a:endParaRPr lang="en-US" b="1" dirty="0"/>
          </a:p>
        </p:txBody>
      </p:sp>
      <p:sp>
        <p:nvSpPr>
          <p:cNvPr id="3" name="Content Placeholder 2"/>
          <p:cNvSpPr>
            <a:spLocks noGrp="1"/>
          </p:cNvSpPr>
          <p:nvPr>
            <p:ph idx="1"/>
          </p:nvPr>
        </p:nvSpPr>
        <p:spPr>
          <a:xfrm>
            <a:off x="457200" y="914400"/>
            <a:ext cx="8229600" cy="5135563"/>
          </a:xfrm>
        </p:spPr>
        <p:txBody>
          <a:bodyPr/>
          <a:lstStyle/>
          <a:p>
            <a:pPr marL="0" indent="0" algn="ctr">
              <a:buNone/>
            </a:pPr>
            <a:r>
              <a:rPr lang="en-US" sz="3600" b="1" dirty="0" smtClean="0"/>
              <a:t>Your HOMEWORK tonight is to go back and look at your scripts for each Act and Scene and highlight anything in those scenes that you think will help you in writing about your chosen theme.</a:t>
            </a:r>
          </a:p>
          <a:p>
            <a:pPr marL="0" indent="0" algn="ctr">
              <a:buNone/>
            </a:pPr>
            <a:r>
              <a:rPr lang="en-US" sz="2800" b="1" dirty="0" smtClean="0"/>
              <a:t>If you have lost or tossed (shame on you) any of your packets, there are extras available on the table OR you can use the online version of the script. The link is on my webpage.</a:t>
            </a:r>
            <a:endParaRPr lang="en-US" sz="2800" b="1" dirty="0"/>
          </a:p>
        </p:txBody>
      </p:sp>
    </p:spTree>
    <p:extLst>
      <p:ext uri="{BB962C8B-B14F-4D97-AF65-F5344CB8AC3E}">
        <p14:creationId xmlns:p14="http://schemas.microsoft.com/office/powerpoint/2010/main" val="3612790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lstStyle/>
          <a:p>
            <a:pPr marL="0" indent="0" algn="ctr">
              <a:buNone/>
            </a:pPr>
            <a:r>
              <a:rPr lang="en-US" b="1" dirty="0" smtClean="0"/>
              <a:t>Think about the theme you have chosen to write about (in your Start-Up). Can you think of any modern examples (e.g.: novels, movies, TV, etc.) that also include that theme? </a:t>
            </a:r>
          </a:p>
          <a:p>
            <a:pPr marL="0" indent="0" algn="ctr">
              <a:buNone/>
            </a:pPr>
            <a:r>
              <a:rPr lang="en-US" b="1" dirty="0" smtClean="0"/>
              <a:t>What are they? </a:t>
            </a:r>
          </a:p>
          <a:p>
            <a:pPr marL="0" indent="0" algn="ctr">
              <a:buNone/>
            </a:pPr>
            <a:r>
              <a:rPr lang="en-US" b="1" dirty="0" smtClean="0"/>
              <a:t>How do they present the same theme?</a:t>
            </a:r>
            <a:endParaRPr lang="en-US" b="1" dirty="0"/>
          </a:p>
        </p:txBody>
      </p:sp>
      <p:sp>
        <p:nvSpPr>
          <p:cNvPr id="5" name="TextBox 4"/>
          <p:cNvSpPr txBox="1"/>
          <p:nvPr/>
        </p:nvSpPr>
        <p:spPr>
          <a:xfrm>
            <a:off x="6740236" y="332509"/>
            <a:ext cx="1371600" cy="381000"/>
          </a:xfrm>
          <a:prstGeom prst="rect">
            <a:avLst/>
          </a:prstGeom>
          <a:noFill/>
        </p:spPr>
        <p:txBody>
          <a:bodyPr wrap="square" rtlCol="0">
            <a:spAutoFit/>
          </a:bodyPr>
          <a:lstStyle/>
          <a:p>
            <a:pPr algn="ctr"/>
            <a:r>
              <a:rPr lang="en-US" b="1" dirty="0" smtClean="0"/>
              <a:t>2/22/16</a:t>
            </a:r>
            <a:endParaRPr lang="en-US" b="1" dirty="0"/>
          </a:p>
        </p:txBody>
      </p:sp>
    </p:spTree>
    <p:extLst>
      <p:ext uri="{BB962C8B-B14F-4D97-AF65-F5344CB8AC3E}">
        <p14:creationId xmlns:p14="http://schemas.microsoft.com/office/powerpoint/2010/main" val="3987023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We have discussed several themes in this play </a:t>
            </a:r>
            <a:r>
              <a:rPr lang="en-US" b="1" dirty="0" smtClean="0">
                <a:solidFill>
                  <a:srgbClr val="FF0000"/>
                </a:solidFill>
              </a:rPr>
              <a:t>(e.g.: transformation, motivation, gender roles, class relationships, family relationships, and deception)</a:t>
            </a:r>
            <a:r>
              <a:rPr lang="en-US" b="1" dirty="0" smtClean="0"/>
              <a:t>. </a:t>
            </a:r>
          </a:p>
          <a:p>
            <a:pPr marL="0" indent="0" algn="ctr">
              <a:buNone/>
            </a:pPr>
            <a:r>
              <a:rPr lang="en-US" b="1" dirty="0" smtClean="0"/>
              <a:t>Of these themes, which one have you chosen to write about? Why? Define that theme in your own words.</a:t>
            </a:r>
            <a:endParaRPr lang="en-US" b="1" dirty="0"/>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2/23/16</a:t>
            </a:r>
            <a:endParaRPr lang="en-US" b="1" dirty="0"/>
          </a:p>
        </p:txBody>
      </p:sp>
    </p:spTree>
    <p:extLst>
      <p:ext uri="{BB962C8B-B14F-4D97-AF65-F5344CB8AC3E}">
        <p14:creationId xmlns:p14="http://schemas.microsoft.com/office/powerpoint/2010/main" val="1912431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b="1" dirty="0" smtClean="0"/>
              <a:t>We have discussed several themes in this play </a:t>
            </a:r>
            <a:r>
              <a:rPr lang="en-US" b="1" dirty="0" smtClean="0">
                <a:solidFill>
                  <a:srgbClr val="FF0000"/>
                </a:solidFill>
              </a:rPr>
              <a:t>(e.g.: transformation, motivation, gender roles, class relationships, family relationships, and deception)</a:t>
            </a:r>
            <a:r>
              <a:rPr lang="en-US" b="1" dirty="0" smtClean="0"/>
              <a:t>. </a:t>
            </a:r>
          </a:p>
          <a:p>
            <a:pPr marL="0" indent="0" algn="ctr">
              <a:buNone/>
            </a:pPr>
            <a:r>
              <a:rPr lang="en-US" b="1" dirty="0"/>
              <a:t>Of these themes, which one </a:t>
            </a:r>
            <a:r>
              <a:rPr lang="en-US" b="1" dirty="0" smtClean="0"/>
              <a:t>HAS YOUR PARTNER </a:t>
            </a:r>
            <a:r>
              <a:rPr lang="en-US" b="1" dirty="0"/>
              <a:t>chosen to write about? Why</a:t>
            </a:r>
            <a:r>
              <a:rPr lang="en-US" b="1" dirty="0" smtClean="0"/>
              <a:t>? How did THEY define that theme?</a:t>
            </a:r>
            <a:endParaRPr lang="en-US" b="1" dirty="0"/>
          </a:p>
        </p:txBody>
      </p:sp>
    </p:spTree>
    <p:extLst>
      <p:ext uri="{BB962C8B-B14F-4D97-AF65-F5344CB8AC3E}">
        <p14:creationId xmlns:p14="http://schemas.microsoft.com/office/powerpoint/2010/main" val="511833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fontScale="92500"/>
          </a:bodyPr>
          <a:lstStyle/>
          <a:p>
            <a:r>
              <a:rPr lang="en-US" b="1" dirty="0" smtClean="0"/>
              <a:t>Your introduction should include the following:</a:t>
            </a:r>
          </a:p>
          <a:p>
            <a:pPr lvl="1"/>
            <a:r>
              <a:rPr lang="en-US" b="1" dirty="0" smtClean="0"/>
              <a:t>A brief introduction to, and definition of, the theme. </a:t>
            </a:r>
            <a:endParaRPr lang="en-US" b="1" dirty="0"/>
          </a:p>
          <a:p>
            <a:pPr lvl="2"/>
            <a:r>
              <a:rPr lang="en-US" b="1" dirty="0" smtClean="0"/>
              <a:t>What is the theme? What does that mean?</a:t>
            </a:r>
          </a:p>
          <a:p>
            <a:pPr lvl="1"/>
            <a:r>
              <a:rPr lang="en-US" b="1" dirty="0" smtClean="0"/>
              <a:t>A brief introduction to the character or set of characters you will be discussing later in the body of your essay.</a:t>
            </a:r>
          </a:p>
          <a:p>
            <a:pPr lvl="2"/>
            <a:r>
              <a:rPr lang="en-US" b="1" dirty="0" smtClean="0"/>
              <a:t>What are their names? Who are they in the play?</a:t>
            </a:r>
          </a:p>
          <a:p>
            <a:pPr lvl="1"/>
            <a:r>
              <a:rPr lang="en-US" b="1" dirty="0" smtClean="0"/>
              <a:t>A brief introduction to the modern example you will be discussing later in the body of your essay.</a:t>
            </a:r>
          </a:p>
          <a:p>
            <a:pPr lvl="2"/>
            <a:r>
              <a:rPr lang="en-US" b="1" dirty="0" smtClean="0"/>
              <a:t>What is the example? Where is it from?</a:t>
            </a:r>
          </a:p>
          <a:p>
            <a:pPr lvl="1"/>
            <a:r>
              <a:rPr lang="en-US" b="1" dirty="0" smtClean="0"/>
              <a:t>A transition sentence that discusses why you believe this theme is common in literature.</a:t>
            </a:r>
          </a:p>
        </p:txBody>
      </p:sp>
    </p:spTree>
    <p:extLst>
      <p:ext uri="{BB962C8B-B14F-4D97-AF65-F5344CB8AC3E}">
        <p14:creationId xmlns:p14="http://schemas.microsoft.com/office/powerpoint/2010/main" val="20172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Open up your </a:t>
            </a:r>
            <a:r>
              <a:rPr lang="en-US" b="1" dirty="0" err="1" smtClean="0"/>
              <a:t>Chromebooks</a:t>
            </a:r>
            <a:r>
              <a:rPr lang="en-US" b="1" dirty="0" smtClean="0"/>
              <a:t>, find and open the document titled “Introduction Worksheet.”</a:t>
            </a:r>
          </a:p>
          <a:p>
            <a:pPr marL="0" indent="0">
              <a:buNone/>
            </a:pPr>
            <a:endParaRPr lang="en-US" b="1" dirty="0" smtClean="0"/>
          </a:p>
          <a:p>
            <a:r>
              <a:rPr lang="en-US" b="1" dirty="0" smtClean="0"/>
              <a:t>Let’s take a look at what your introduction paragraphs should look like.</a:t>
            </a:r>
          </a:p>
          <a:p>
            <a:endParaRPr lang="en-US" b="1" dirty="0"/>
          </a:p>
          <a:p>
            <a:pPr marL="0" indent="0">
              <a:buNone/>
            </a:pPr>
            <a:endParaRPr lang="en-US" b="1" dirty="0" smtClean="0"/>
          </a:p>
        </p:txBody>
      </p:sp>
    </p:spTree>
    <p:extLst>
      <p:ext uri="{BB962C8B-B14F-4D97-AF65-F5344CB8AC3E}">
        <p14:creationId xmlns:p14="http://schemas.microsoft.com/office/powerpoint/2010/main" val="142312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a:t>Step 1 - A brief introduction to, and definition of, the theme. What is the theme? What does that mean?</a:t>
            </a:r>
          </a:p>
          <a:p>
            <a:r>
              <a:rPr lang="en-US" b="1" dirty="0" smtClean="0"/>
              <a:t>In </a:t>
            </a:r>
            <a:r>
              <a:rPr lang="en-US" b="1" dirty="0"/>
              <a:t>one or two complete sentences, tell me what the theme is that you will be focusing on and give me a definition of that theme in your own words. </a:t>
            </a:r>
            <a:endParaRPr lang="en-US" b="1" dirty="0" smtClean="0"/>
          </a:p>
          <a:p>
            <a:r>
              <a:rPr lang="en-US" b="1" dirty="0" smtClean="0"/>
              <a:t>Example: </a:t>
            </a:r>
          </a:p>
          <a:p>
            <a:pPr marL="800100" lvl="2" indent="0">
              <a:buNone/>
            </a:pPr>
            <a:r>
              <a:rPr lang="en-US" b="1" dirty="0" smtClean="0"/>
              <a:t>One </a:t>
            </a:r>
            <a:r>
              <a:rPr lang="en-US" b="1" dirty="0"/>
              <a:t>of the themes developed by Shakespeare in this play is the idea of transformation. Transformation is when a character changes for, or because of, someone else</a:t>
            </a:r>
            <a:r>
              <a:rPr lang="en-US" b="1" dirty="0" smtClean="0"/>
              <a:t>.</a:t>
            </a:r>
            <a:endParaRPr lang="en-US" b="1" dirty="0"/>
          </a:p>
          <a:p>
            <a:endParaRPr lang="en-US" b="1" dirty="0"/>
          </a:p>
          <a:p>
            <a:pPr marL="0" indent="0">
              <a:buNone/>
            </a:pPr>
            <a:endParaRPr lang="en-US" b="1" dirty="0" smtClean="0"/>
          </a:p>
        </p:txBody>
      </p:sp>
    </p:spTree>
    <p:extLst>
      <p:ext uri="{BB962C8B-B14F-4D97-AF65-F5344CB8AC3E}">
        <p14:creationId xmlns:p14="http://schemas.microsoft.com/office/powerpoint/2010/main" val="162649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fontScale="92500" lnSpcReduction="10000"/>
          </a:bodyPr>
          <a:lstStyle/>
          <a:p>
            <a:r>
              <a:rPr lang="en-US" b="1" dirty="0"/>
              <a:t>Step 2 - A brief introduction to the character or set of characters you will be discussing later in the body of your essay. What are their names? Who are they in the play?</a:t>
            </a:r>
          </a:p>
          <a:p>
            <a:r>
              <a:rPr lang="en-US" b="1" dirty="0" smtClean="0"/>
              <a:t>In </a:t>
            </a:r>
            <a:r>
              <a:rPr lang="en-US" b="1" dirty="0"/>
              <a:t>one or two complete sentences, tell me the name(s) of the character(s) you have chosen to represent the theme and who they are in the play </a:t>
            </a:r>
          </a:p>
          <a:p>
            <a:r>
              <a:rPr lang="en-US" b="1" dirty="0" smtClean="0"/>
              <a:t>Example: </a:t>
            </a:r>
          </a:p>
          <a:p>
            <a:pPr lvl="1"/>
            <a:r>
              <a:rPr lang="en-US" b="1" dirty="0" smtClean="0"/>
              <a:t>One </a:t>
            </a:r>
            <a:r>
              <a:rPr lang="en-US" b="1" dirty="0"/>
              <a:t>character that </a:t>
            </a:r>
            <a:r>
              <a:rPr lang="en-US" b="1" dirty="0" smtClean="0"/>
              <a:t>illustrates the theme of transformation </a:t>
            </a:r>
            <a:r>
              <a:rPr lang="en-US" b="1" dirty="0"/>
              <a:t>is </a:t>
            </a:r>
            <a:r>
              <a:rPr lang="en-US" b="1" dirty="0" smtClean="0"/>
              <a:t>Katharine. She </a:t>
            </a:r>
            <a:r>
              <a:rPr lang="en-US" b="1" dirty="0"/>
              <a:t>is </a:t>
            </a:r>
            <a:r>
              <a:rPr lang="en-US" b="1" dirty="0" smtClean="0"/>
              <a:t>the oldest daughter of </a:t>
            </a:r>
            <a:r>
              <a:rPr lang="en-US" b="1" dirty="0" err="1" smtClean="0"/>
              <a:t>Baptista</a:t>
            </a:r>
            <a:r>
              <a:rPr lang="en-US" b="1" dirty="0" smtClean="0"/>
              <a:t>. She is mean and shrewish to everyone she meets.</a:t>
            </a:r>
            <a:endParaRPr lang="en-US" b="1" dirty="0"/>
          </a:p>
          <a:p>
            <a:endParaRPr lang="en-US" b="1" dirty="0"/>
          </a:p>
          <a:p>
            <a:pPr marL="0" indent="0">
              <a:buNone/>
            </a:pPr>
            <a:endParaRPr lang="en-US" b="1" dirty="0" smtClean="0"/>
          </a:p>
        </p:txBody>
      </p:sp>
    </p:spTree>
    <p:extLst>
      <p:ext uri="{BB962C8B-B14F-4D97-AF65-F5344CB8AC3E}">
        <p14:creationId xmlns:p14="http://schemas.microsoft.com/office/powerpoint/2010/main" val="368549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lnSpcReduction="10000"/>
          </a:bodyPr>
          <a:lstStyle/>
          <a:p>
            <a:r>
              <a:rPr lang="en-US" b="1" dirty="0"/>
              <a:t>Step 3 - A brief introduction to the modern example you will be discussing later in the body of your essay. What is the example? Where is it from?</a:t>
            </a:r>
          </a:p>
          <a:p>
            <a:r>
              <a:rPr lang="en-US" b="1" dirty="0" smtClean="0"/>
              <a:t>In </a:t>
            </a:r>
            <a:r>
              <a:rPr lang="en-US" b="1" dirty="0"/>
              <a:t>one or two complete sentences, tell me what modern example you will be discussing and where it is found. </a:t>
            </a:r>
          </a:p>
          <a:p>
            <a:r>
              <a:rPr lang="en-US" b="1" dirty="0" smtClean="0"/>
              <a:t>Example: </a:t>
            </a:r>
          </a:p>
          <a:p>
            <a:pPr lvl="1"/>
            <a:r>
              <a:rPr lang="en-US" b="1" dirty="0" smtClean="0"/>
              <a:t>A </a:t>
            </a:r>
            <a:r>
              <a:rPr lang="en-US" b="1" dirty="0"/>
              <a:t>modern example of </a:t>
            </a:r>
            <a:r>
              <a:rPr lang="en-US" b="1" dirty="0" smtClean="0"/>
              <a:t>the </a:t>
            </a:r>
            <a:r>
              <a:rPr lang="en-US" b="1" dirty="0"/>
              <a:t>theme of </a:t>
            </a:r>
            <a:r>
              <a:rPr lang="en-US" b="1" dirty="0" smtClean="0"/>
              <a:t>transformation </a:t>
            </a:r>
            <a:r>
              <a:rPr lang="en-US" b="1" dirty="0"/>
              <a:t>can be found in the TV show “Supernatural.” In this show, </a:t>
            </a:r>
            <a:r>
              <a:rPr lang="en-US" b="1" dirty="0" smtClean="0"/>
              <a:t>the main characters change both for and because of each other.</a:t>
            </a:r>
            <a:endParaRPr lang="en-US" b="1" dirty="0"/>
          </a:p>
          <a:p>
            <a:endParaRPr lang="en-US" b="1" dirty="0"/>
          </a:p>
          <a:p>
            <a:pPr marL="0" indent="0">
              <a:buNone/>
            </a:pPr>
            <a:endParaRPr lang="en-US" b="1" dirty="0" smtClean="0"/>
          </a:p>
        </p:txBody>
      </p:sp>
    </p:spTree>
    <p:extLst>
      <p:ext uri="{BB962C8B-B14F-4D97-AF65-F5344CB8AC3E}">
        <p14:creationId xmlns:p14="http://schemas.microsoft.com/office/powerpoint/2010/main" val="1722726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a:t>Step 4 - A transition sentence that discusses why you believe this theme is common in literature.</a:t>
            </a:r>
          </a:p>
          <a:p>
            <a:r>
              <a:rPr lang="en-US" b="1" dirty="0" smtClean="0"/>
              <a:t>Example: </a:t>
            </a:r>
          </a:p>
          <a:p>
            <a:pPr lvl="1"/>
            <a:r>
              <a:rPr lang="en-US" b="1" dirty="0" smtClean="0"/>
              <a:t>This </a:t>
            </a:r>
            <a:r>
              <a:rPr lang="en-US" b="1" dirty="0"/>
              <a:t>theme of transformation is very common in literature because it is something we see in real life every day. We all change, and often it is because of the influence of those around us</a:t>
            </a:r>
            <a:r>
              <a:rPr lang="en-US" b="1" dirty="0" smtClean="0"/>
              <a:t>.</a:t>
            </a:r>
            <a:endParaRPr lang="en-US" b="1" dirty="0"/>
          </a:p>
          <a:p>
            <a:endParaRPr lang="en-US" b="1" dirty="0"/>
          </a:p>
          <a:p>
            <a:pPr marL="0" indent="0">
              <a:buNone/>
            </a:pPr>
            <a:endParaRPr lang="en-US" b="1" dirty="0" smtClean="0"/>
          </a:p>
        </p:txBody>
      </p:sp>
    </p:spTree>
    <p:extLst>
      <p:ext uri="{BB962C8B-B14F-4D97-AF65-F5344CB8AC3E}">
        <p14:creationId xmlns:p14="http://schemas.microsoft.com/office/powerpoint/2010/main" val="149178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Now write about it:</a:t>
            </a:r>
          </a:p>
          <a:p>
            <a:pPr marL="0" indent="0" algn="ctr">
              <a:buNone/>
            </a:pPr>
            <a:endParaRPr lang="en-US" sz="2800" b="1" dirty="0"/>
          </a:p>
          <a:p>
            <a:pPr marL="0" indent="0" algn="ctr">
              <a:buNone/>
            </a:pPr>
            <a:r>
              <a:rPr lang="en-US" b="1" dirty="0" smtClean="0"/>
              <a:t>We have discussed several themes in this play </a:t>
            </a:r>
            <a:r>
              <a:rPr lang="en-US" b="1" dirty="0" smtClean="0">
                <a:solidFill>
                  <a:srgbClr val="FF0000"/>
                </a:solidFill>
              </a:rPr>
              <a:t>(e.g.: transformation, motivation, gender roles, class relationships, family relationships, and deception)</a:t>
            </a:r>
            <a:r>
              <a:rPr lang="en-US" b="1" dirty="0" smtClean="0"/>
              <a:t>. </a:t>
            </a:r>
          </a:p>
          <a:p>
            <a:pPr marL="0" indent="0" algn="ctr">
              <a:buNone/>
            </a:pPr>
            <a:r>
              <a:rPr lang="en-US" b="1" dirty="0" smtClean="0"/>
              <a:t>Of these themes, which one do you think would be the easiest to find examples of and write about? </a:t>
            </a:r>
            <a:endParaRPr lang="en-US" b="1" dirty="0"/>
          </a:p>
        </p:txBody>
      </p:sp>
    </p:spTree>
    <p:extLst>
      <p:ext uri="{BB962C8B-B14F-4D97-AF65-F5344CB8AC3E}">
        <p14:creationId xmlns:p14="http://schemas.microsoft.com/office/powerpoint/2010/main" val="19269910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Introduction</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a:t>Step 5 - Copy and paste the sentences you have written above into the box below. Combine them into one complete paragraph. Be sure to indent. Double check your capitalization, punctuation, and spelling</a:t>
            </a:r>
            <a:r>
              <a:rPr lang="en-US" b="1" dirty="0" smtClean="0"/>
              <a:t>.</a:t>
            </a:r>
          </a:p>
          <a:p>
            <a:pPr marL="0" indent="0">
              <a:buNone/>
            </a:pPr>
            <a:r>
              <a:rPr lang="en-US" sz="2800" b="1" dirty="0"/>
              <a:t>	</a:t>
            </a:r>
          </a:p>
          <a:p>
            <a:pPr marL="0" indent="0">
              <a:buNone/>
            </a:pPr>
            <a:endParaRPr lang="en-US" sz="2800" b="1" dirty="0"/>
          </a:p>
          <a:p>
            <a:pPr marL="0" indent="0">
              <a:buNone/>
            </a:pPr>
            <a:endParaRPr lang="en-US" sz="2800" b="1" dirty="0"/>
          </a:p>
          <a:p>
            <a:pPr marL="0" indent="0">
              <a:buNone/>
            </a:pPr>
            <a:endParaRPr lang="en-US" sz="2800" b="1" dirty="0"/>
          </a:p>
          <a:p>
            <a:endParaRPr lang="en-US" b="1" dirty="0"/>
          </a:p>
          <a:p>
            <a:pPr marL="0" indent="0">
              <a:buNone/>
            </a:pPr>
            <a:endParaRPr lang="en-US" b="1" dirty="0" smtClean="0"/>
          </a:p>
        </p:txBody>
      </p:sp>
    </p:spTree>
    <p:extLst>
      <p:ext uri="{BB962C8B-B14F-4D97-AF65-F5344CB8AC3E}">
        <p14:creationId xmlns:p14="http://schemas.microsoft.com/office/powerpoint/2010/main" val="211445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Introduction Paragraph Example</a:t>
            </a:r>
            <a:endParaRPr lang="en-US" b="1" dirty="0"/>
          </a:p>
        </p:txBody>
      </p:sp>
      <p:sp>
        <p:nvSpPr>
          <p:cNvPr id="3" name="Content Placeholder 2"/>
          <p:cNvSpPr>
            <a:spLocks noGrp="1"/>
          </p:cNvSpPr>
          <p:nvPr>
            <p:ph idx="1"/>
          </p:nvPr>
        </p:nvSpPr>
        <p:spPr>
          <a:xfrm>
            <a:off x="457200" y="914400"/>
            <a:ext cx="8229600" cy="5867400"/>
          </a:xfrm>
        </p:spPr>
        <p:txBody>
          <a:bodyPr>
            <a:normAutofit lnSpcReduction="10000"/>
          </a:bodyPr>
          <a:lstStyle/>
          <a:p>
            <a:pPr marL="0" indent="0">
              <a:buNone/>
            </a:pPr>
            <a:r>
              <a:rPr lang="en-US" dirty="0"/>
              <a:t>	</a:t>
            </a:r>
            <a:r>
              <a:rPr lang="en-US" sz="2800" b="1" dirty="0"/>
              <a:t>One of the themes developed by Shakespeare in this play is the idea of transformation. Transformation is when a character changes for, or because of, someone else. One character that illustrates the theme of motivation is Katharine. She is the oldest daughter of </a:t>
            </a:r>
            <a:r>
              <a:rPr lang="en-US" sz="2800" b="1" dirty="0" err="1"/>
              <a:t>Baptista</a:t>
            </a:r>
            <a:r>
              <a:rPr lang="en-US" sz="2800" b="1" dirty="0"/>
              <a:t>. She is mean and shrewish to everyone she meets. A modern example of the theme of transformation can be found in the TV show “Supernatural.” In this show, the main characters change both for and because of each other</a:t>
            </a:r>
            <a:r>
              <a:rPr lang="en-US" sz="2800" b="1" dirty="0" smtClean="0"/>
              <a:t>. This </a:t>
            </a:r>
            <a:r>
              <a:rPr lang="en-US" sz="2800" b="1" dirty="0"/>
              <a:t>theme of transformation is very common in literature because it is something </a:t>
            </a:r>
            <a:r>
              <a:rPr lang="en-US" sz="2800" b="1" dirty="0" smtClean="0"/>
              <a:t>seen </a:t>
            </a:r>
            <a:r>
              <a:rPr lang="en-US" sz="2800" b="1" dirty="0"/>
              <a:t>in real life every day. </a:t>
            </a:r>
            <a:r>
              <a:rPr lang="en-US" sz="2800" b="1" dirty="0" smtClean="0"/>
              <a:t>People </a:t>
            </a:r>
            <a:r>
              <a:rPr lang="en-US" sz="2800" b="1" dirty="0"/>
              <a:t>change, and often it is because of the influence of those around </a:t>
            </a:r>
            <a:r>
              <a:rPr lang="en-US" sz="2800" b="1" dirty="0" smtClean="0"/>
              <a:t>them.</a:t>
            </a: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dirty="0"/>
          </a:p>
        </p:txBody>
      </p:sp>
    </p:spTree>
    <p:extLst>
      <p:ext uri="{BB962C8B-B14F-4D97-AF65-F5344CB8AC3E}">
        <p14:creationId xmlns:p14="http://schemas.microsoft.com/office/powerpoint/2010/main" val="105168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marL="0" indent="0" algn="ctr">
              <a:buNone/>
            </a:pPr>
            <a:r>
              <a:rPr lang="en-US" b="1" u="sng" dirty="0" smtClean="0"/>
              <a:t>CLASSWORK</a:t>
            </a:r>
          </a:p>
          <a:p>
            <a:r>
              <a:rPr lang="en-US" b="1" dirty="0" smtClean="0"/>
              <a:t>Using the worksheet, begin working on your Introduction paragraphs.</a:t>
            </a:r>
          </a:p>
          <a:p>
            <a:pPr marL="0" indent="0" algn="ctr">
              <a:buNone/>
            </a:pPr>
            <a:r>
              <a:rPr lang="en-US" b="1" u="sng" dirty="0" smtClean="0"/>
              <a:t>HOMEWORK</a:t>
            </a:r>
          </a:p>
          <a:p>
            <a:r>
              <a:rPr lang="en-US" b="1" dirty="0" smtClean="0"/>
              <a:t>Continue working on your introduction paragraphs. </a:t>
            </a:r>
          </a:p>
          <a:p>
            <a:r>
              <a:rPr lang="en-US" b="1" dirty="0" smtClean="0"/>
              <a:t>You will have time to work on them in class tomorrow as well.</a:t>
            </a:r>
          </a:p>
          <a:p>
            <a:pPr marL="0" indent="0">
              <a:buNone/>
            </a:pPr>
            <a:endParaRPr lang="en-US" sz="1300" b="1" dirty="0" smtClean="0"/>
          </a:p>
          <a:p>
            <a:pPr marL="0" indent="0" algn="ctr">
              <a:buNone/>
            </a:pPr>
            <a:r>
              <a:rPr lang="en-US" sz="4400" b="1" dirty="0" smtClean="0"/>
              <a:t>They need to be COMPLETED AND READY FOR PEER REVIEW/EDITING </a:t>
            </a:r>
            <a:r>
              <a:rPr lang="en-US" sz="4400" b="1" u="sng" dirty="0" smtClean="0"/>
              <a:t>THURSDAY</a:t>
            </a:r>
            <a:r>
              <a:rPr lang="en-US" sz="4400" b="1" dirty="0" smtClean="0"/>
              <a:t> IN CLASS! </a:t>
            </a:r>
            <a:endParaRPr lang="en-US" sz="4400" b="1" dirty="0"/>
          </a:p>
        </p:txBody>
      </p:sp>
    </p:spTree>
    <p:extLst>
      <p:ext uri="{BB962C8B-B14F-4D97-AF65-F5344CB8AC3E}">
        <p14:creationId xmlns:p14="http://schemas.microsoft.com/office/powerpoint/2010/main" val="92835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000" b="1" dirty="0" smtClean="0"/>
              <a:t>Which character or set of characters do you think best represents the theme you have chosen to focus on? Why? Give one example.</a:t>
            </a:r>
            <a:endParaRPr lang="en-US" sz="4000" b="1" dirty="0"/>
          </a:p>
        </p:txBody>
      </p:sp>
      <p:sp>
        <p:nvSpPr>
          <p:cNvPr id="4" name="TextBox 3"/>
          <p:cNvSpPr txBox="1"/>
          <p:nvPr/>
        </p:nvSpPr>
        <p:spPr>
          <a:xfrm>
            <a:off x="7010400" y="341745"/>
            <a:ext cx="1371600" cy="381000"/>
          </a:xfrm>
          <a:prstGeom prst="rect">
            <a:avLst/>
          </a:prstGeom>
          <a:noFill/>
        </p:spPr>
        <p:txBody>
          <a:bodyPr wrap="square" rtlCol="0">
            <a:spAutoFit/>
          </a:bodyPr>
          <a:lstStyle/>
          <a:p>
            <a:pPr algn="ctr"/>
            <a:r>
              <a:rPr lang="en-US" b="1" dirty="0" smtClean="0"/>
              <a:t>2/23/16</a:t>
            </a:r>
            <a:endParaRPr lang="en-US" b="1" dirty="0"/>
          </a:p>
        </p:txBody>
      </p:sp>
    </p:spTree>
    <p:extLst>
      <p:ext uri="{BB962C8B-B14F-4D97-AF65-F5344CB8AC3E}">
        <p14:creationId xmlns:p14="http://schemas.microsoft.com/office/powerpoint/2010/main" val="1794975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685800"/>
          </a:xfrm>
        </p:spPr>
        <p:txBody>
          <a:bodyPr>
            <a:normAutofit fontScale="90000"/>
          </a:bodyPr>
          <a:lstStyle/>
          <a:p>
            <a:r>
              <a:rPr lang="en-US" b="1" dirty="0"/>
              <a:t>2/24/16</a:t>
            </a:r>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3600" b="1" dirty="0" smtClean="0"/>
              <a:t>No Start-Up or Exit Ticket!</a:t>
            </a:r>
          </a:p>
          <a:p>
            <a:pPr marL="0" indent="0" algn="ctr">
              <a:buNone/>
            </a:pPr>
            <a:endParaRPr lang="en-US" sz="1200" b="1" dirty="0"/>
          </a:p>
          <a:p>
            <a:pPr marL="0" indent="0" algn="ctr">
              <a:buNone/>
            </a:pPr>
            <a:r>
              <a:rPr lang="en-US" b="1" dirty="0" smtClean="0"/>
              <a:t>Work on your Introduction paragraphs!</a:t>
            </a:r>
          </a:p>
          <a:p>
            <a:pPr marL="0" indent="0" algn="ctr">
              <a:buNone/>
            </a:pPr>
            <a:r>
              <a:rPr lang="en-US" b="1" dirty="0" smtClean="0"/>
              <a:t>They need to be COMPLETED and READY FOR PEER EDITING/REVIEW</a:t>
            </a:r>
          </a:p>
          <a:p>
            <a:pPr marL="0" indent="0" algn="ctr">
              <a:buNone/>
            </a:pPr>
            <a:r>
              <a:rPr lang="en-US" b="1" dirty="0" smtClean="0"/>
              <a:t>TOMORROW!</a:t>
            </a:r>
          </a:p>
          <a:p>
            <a:pPr marL="0" indent="0" algn="ctr">
              <a:buNone/>
            </a:pPr>
            <a:r>
              <a:rPr lang="en-US" sz="2800" b="1" dirty="0" smtClean="0"/>
              <a:t>If you finish early, work on Scene questions you have not finished, continue highlighting examples in your scripts, or review the </a:t>
            </a:r>
            <a:r>
              <a:rPr lang="en-US" sz="2800" b="1" dirty="0" err="1" smtClean="0"/>
              <a:t>Powerpoints</a:t>
            </a:r>
            <a:r>
              <a:rPr lang="en-US" sz="2800" b="1" dirty="0" smtClean="0"/>
              <a:t> for tomorrow and Friday which are already on my webpage!</a:t>
            </a:r>
            <a:endParaRPr lang="en-US" sz="2800" b="1" dirty="0"/>
          </a:p>
        </p:txBody>
      </p:sp>
    </p:spTree>
    <p:extLst>
      <p:ext uri="{BB962C8B-B14F-4D97-AF65-F5344CB8AC3E}">
        <p14:creationId xmlns:p14="http://schemas.microsoft.com/office/powerpoint/2010/main" val="15392934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b="1" dirty="0" smtClean="0"/>
              <a:t>Did building your introduction paragraph step-by-step help you in writing it? </a:t>
            </a:r>
          </a:p>
          <a:p>
            <a:pPr marL="0" indent="0" algn="ctr">
              <a:buNone/>
            </a:pPr>
            <a:r>
              <a:rPr lang="en-US" b="1" dirty="0" smtClean="0"/>
              <a:t>Are you satisfied with the paragraph you have written? </a:t>
            </a:r>
          </a:p>
          <a:p>
            <a:pPr marL="0" indent="0" algn="ctr">
              <a:buNone/>
            </a:pPr>
            <a:r>
              <a:rPr lang="en-US" b="1" dirty="0" smtClean="0"/>
              <a:t>Why or why not?</a:t>
            </a:r>
            <a:endParaRPr lang="en-US" b="1" dirty="0"/>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2/25/16</a:t>
            </a:r>
            <a:endParaRPr lang="en-US" b="1" dirty="0"/>
          </a:p>
        </p:txBody>
      </p:sp>
    </p:spTree>
    <p:extLst>
      <p:ext uri="{BB962C8B-B14F-4D97-AF65-F5344CB8AC3E}">
        <p14:creationId xmlns:p14="http://schemas.microsoft.com/office/powerpoint/2010/main" val="15705919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b="1" dirty="0"/>
              <a:t>Did building </a:t>
            </a:r>
            <a:r>
              <a:rPr lang="en-US" b="1" dirty="0" smtClean="0"/>
              <a:t>THEIR </a:t>
            </a:r>
            <a:r>
              <a:rPr lang="en-US" b="1" dirty="0"/>
              <a:t>introduction paragraph step-by-step help </a:t>
            </a:r>
            <a:r>
              <a:rPr lang="en-US" b="1" dirty="0" smtClean="0"/>
              <a:t>THEM </a:t>
            </a:r>
            <a:r>
              <a:rPr lang="en-US" b="1" dirty="0"/>
              <a:t>in writing it? </a:t>
            </a:r>
          </a:p>
          <a:p>
            <a:pPr marL="0" indent="0" algn="ctr">
              <a:buNone/>
            </a:pPr>
            <a:r>
              <a:rPr lang="en-US" b="1" dirty="0"/>
              <a:t>Are </a:t>
            </a:r>
            <a:r>
              <a:rPr lang="en-US" b="1" dirty="0" smtClean="0"/>
              <a:t>THEY </a:t>
            </a:r>
            <a:r>
              <a:rPr lang="en-US" b="1" dirty="0"/>
              <a:t>satisfied with the paragraph </a:t>
            </a:r>
            <a:r>
              <a:rPr lang="en-US" b="1" dirty="0" smtClean="0"/>
              <a:t>THEY </a:t>
            </a:r>
            <a:r>
              <a:rPr lang="en-US" b="1" dirty="0"/>
              <a:t>have written? </a:t>
            </a:r>
          </a:p>
          <a:p>
            <a:pPr marL="0" indent="0" algn="ctr">
              <a:buNone/>
            </a:pPr>
            <a:r>
              <a:rPr lang="en-US" b="1" dirty="0"/>
              <a:t>Why or why not?</a:t>
            </a:r>
          </a:p>
        </p:txBody>
      </p:sp>
    </p:spTree>
    <p:extLst>
      <p:ext uri="{BB962C8B-B14F-4D97-AF65-F5344CB8AC3E}">
        <p14:creationId xmlns:p14="http://schemas.microsoft.com/office/powerpoint/2010/main" val="4074302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Introductions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 completing a peer review/editing form for a partner.</a:t>
            </a:r>
          </a:p>
          <a:p>
            <a:r>
              <a:rPr lang="en-US" b="1" dirty="0" smtClean="0"/>
              <a:t>It is important that you read through and check their writing carefully. It could affect their grade, just as their review of your work could affect their grade.</a:t>
            </a:r>
          </a:p>
          <a:p>
            <a:r>
              <a:rPr lang="en-US" b="1" dirty="0" smtClean="0"/>
              <a:t>You will use the Peer Review/Editing form as you read their work.</a:t>
            </a:r>
          </a:p>
          <a:p>
            <a:r>
              <a:rPr lang="en-US" b="1" dirty="0" smtClean="0"/>
              <a:t>Be sure that you answer ALL of the questions on the form completely.</a:t>
            </a:r>
            <a:endParaRPr lang="en-US" b="1" dirty="0"/>
          </a:p>
        </p:txBody>
      </p:sp>
    </p:spTree>
    <p:extLst>
      <p:ext uri="{BB962C8B-B14F-4D97-AF65-F5344CB8AC3E}">
        <p14:creationId xmlns:p14="http://schemas.microsoft.com/office/powerpoint/2010/main" val="206069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Introductions</a:t>
            </a:r>
            <a:endParaRPr lang="en-US" b="1" dirty="0"/>
          </a:p>
        </p:txBody>
      </p:sp>
      <p:sp>
        <p:nvSpPr>
          <p:cNvPr id="3" name="Content Placeholder 2"/>
          <p:cNvSpPr>
            <a:spLocks noGrp="1"/>
          </p:cNvSpPr>
          <p:nvPr>
            <p:ph idx="1"/>
          </p:nvPr>
        </p:nvSpPr>
        <p:spPr>
          <a:xfrm>
            <a:off x="457200" y="838200"/>
            <a:ext cx="8229600" cy="5715000"/>
          </a:xfrm>
        </p:spPr>
        <p:txBody>
          <a:bodyPr/>
          <a:lstStyle/>
          <a:p>
            <a:r>
              <a:rPr lang="en-US" b="1" dirty="0" smtClean="0"/>
              <a:t>Open your </a:t>
            </a:r>
            <a:r>
              <a:rPr lang="en-US" b="1" dirty="0" err="1" smtClean="0"/>
              <a:t>Chromebooks</a:t>
            </a:r>
            <a:r>
              <a:rPr lang="en-US" b="1" dirty="0" smtClean="0"/>
              <a:t> and open up your Introduction paragraph document.</a:t>
            </a:r>
          </a:p>
          <a:p>
            <a:r>
              <a:rPr lang="en-US" b="1" dirty="0" smtClean="0"/>
              <a:t>Trade </a:t>
            </a:r>
            <a:r>
              <a:rPr lang="en-US" b="1" dirty="0" err="1" smtClean="0"/>
              <a:t>Chromebooks</a:t>
            </a:r>
            <a:r>
              <a:rPr lang="en-US" b="1" dirty="0" smtClean="0"/>
              <a:t> with your VERTICAL PARTNER. (Groups of 3, rotate </a:t>
            </a:r>
            <a:r>
              <a:rPr lang="en-US" b="1" dirty="0" err="1" smtClean="0"/>
              <a:t>Chromebooks</a:t>
            </a:r>
            <a:r>
              <a:rPr lang="en-US" b="1" dirty="0" smtClean="0"/>
              <a:t>)</a:t>
            </a:r>
          </a:p>
          <a:p>
            <a:r>
              <a:rPr lang="en-US" b="1" dirty="0" smtClean="0"/>
              <a:t>Complete the INITIAL READ section of the worksheet.</a:t>
            </a:r>
          </a:p>
          <a:p>
            <a:r>
              <a:rPr lang="en-US" b="1" dirty="0" smtClean="0"/>
              <a:t>Now complete the CONTENT READ section of the worksheet.</a:t>
            </a:r>
          </a:p>
          <a:p>
            <a:r>
              <a:rPr lang="en-US" b="1" dirty="0" smtClean="0"/>
              <a:t>Return your partner’s </a:t>
            </a:r>
            <a:r>
              <a:rPr lang="en-US" b="1" dirty="0" err="1" smtClean="0"/>
              <a:t>Chromebook</a:t>
            </a:r>
            <a:r>
              <a:rPr lang="en-US" b="1" dirty="0" smtClean="0"/>
              <a:t> AND the Peer Review/Edit Worksheet.</a:t>
            </a:r>
            <a:endParaRPr lang="en-US" b="1" dirty="0"/>
          </a:p>
        </p:txBody>
      </p:sp>
    </p:spTree>
    <p:extLst>
      <p:ext uri="{BB962C8B-B14F-4D97-AF65-F5344CB8AC3E}">
        <p14:creationId xmlns:p14="http://schemas.microsoft.com/office/powerpoint/2010/main" val="73798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Introductions</a:t>
            </a:r>
            <a:endParaRPr lang="en-US" b="1" dirty="0"/>
          </a:p>
        </p:txBody>
      </p:sp>
      <p:sp>
        <p:nvSpPr>
          <p:cNvPr id="3" name="Content Placeholder 2"/>
          <p:cNvSpPr>
            <a:spLocks noGrp="1"/>
          </p:cNvSpPr>
          <p:nvPr>
            <p:ph idx="1"/>
          </p:nvPr>
        </p:nvSpPr>
        <p:spPr>
          <a:xfrm>
            <a:off x="457200" y="838200"/>
            <a:ext cx="8229600" cy="5715000"/>
          </a:xfrm>
        </p:spPr>
        <p:txBody>
          <a:bodyPr>
            <a:normAutofit lnSpcReduction="10000"/>
          </a:bodyPr>
          <a:lstStyle/>
          <a:p>
            <a:r>
              <a:rPr lang="en-US" b="1" dirty="0" smtClean="0"/>
              <a:t>Take the next few minutes to discuss, with your partner, the suggestions they made on your paper and those you made on theirs.</a:t>
            </a:r>
          </a:p>
          <a:p>
            <a:pPr marL="0" indent="0">
              <a:buNone/>
            </a:pPr>
            <a:endParaRPr lang="en-US" b="1" dirty="0" smtClean="0"/>
          </a:p>
          <a:p>
            <a:r>
              <a:rPr lang="en-US" b="1" dirty="0" smtClean="0"/>
              <a:t>Using the Introduction Peer Review/Edit Worksheet, read back through your paragraph and make changes/corrections to what you have written.</a:t>
            </a:r>
          </a:p>
          <a:p>
            <a:r>
              <a:rPr lang="en-US" b="1" dirty="0" smtClean="0"/>
              <a:t>Now give your paragraph to your HORIZONTAL partner and let them read it. Ask for feedback.</a:t>
            </a:r>
            <a:endParaRPr lang="en-US" b="1" dirty="0"/>
          </a:p>
        </p:txBody>
      </p:sp>
    </p:spTree>
    <p:extLst>
      <p:ext uri="{BB962C8B-B14F-4D97-AF65-F5344CB8AC3E}">
        <p14:creationId xmlns:p14="http://schemas.microsoft.com/office/powerpoint/2010/main" val="336926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Basics</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As an assessment on Shakespeare’s </a:t>
            </a:r>
            <a:r>
              <a:rPr lang="en-US" b="1" i="1" dirty="0" smtClean="0"/>
              <a:t>The Taming of the Shrew</a:t>
            </a:r>
            <a:r>
              <a:rPr lang="en-US" b="1" dirty="0" smtClean="0"/>
              <a:t>, you will be writing an essay based on the themes and characters in the play.</a:t>
            </a:r>
          </a:p>
          <a:p>
            <a:pPr marL="0" indent="0">
              <a:buNone/>
            </a:pPr>
            <a:endParaRPr lang="en-US" b="1" dirty="0" smtClean="0"/>
          </a:p>
          <a:p>
            <a:r>
              <a:rPr lang="en-US" b="1" dirty="0" smtClean="0"/>
              <a:t>We will work on this essay in class, step by step, and will stop after each step for peer editing and critique.</a:t>
            </a:r>
            <a:endParaRPr lang="en-US" b="1" dirty="0"/>
          </a:p>
        </p:txBody>
      </p:sp>
    </p:spTree>
    <p:extLst>
      <p:ext uri="{BB962C8B-B14F-4D97-AF65-F5344CB8AC3E}">
        <p14:creationId xmlns:p14="http://schemas.microsoft.com/office/powerpoint/2010/main" val="174450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Introductions</a:t>
            </a:r>
            <a:endParaRPr lang="en-US" b="1" dirty="0"/>
          </a:p>
        </p:txBody>
      </p:sp>
      <p:sp>
        <p:nvSpPr>
          <p:cNvPr id="3" name="Content Placeholder 2"/>
          <p:cNvSpPr>
            <a:spLocks noGrp="1"/>
          </p:cNvSpPr>
          <p:nvPr>
            <p:ph idx="1"/>
          </p:nvPr>
        </p:nvSpPr>
        <p:spPr>
          <a:xfrm>
            <a:off x="457200" y="838200"/>
            <a:ext cx="8229600" cy="5715000"/>
          </a:xfrm>
        </p:spPr>
        <p:txBody>
          <a:bodyPr/>
          <a:lstStyle/>
          <a:p>
            <a:pPr marL="0" indent="0" algn="ctr">
              <a:buNone/>
            </a:pPr>
            <a:r>
              <a:rPr lang="en-US" b="1" dirty="0" smtClean="0"/>
              <a:t>HOMEWORK</a:t>
            </a:r>
          </a:p>
          <a:p>
            <a:pPr marL="0" indent="0" algn="ctr">
              <a:buNone/>
            </a:pPr>
            <a:r>
              <a:rPr lang="en-US" b="1" dirty="0" smtClean="0"/>
              <a:t>ONE MORE PAIR OF EYES!!!</a:t>
            </a:r>
          </a:p>
          <a:p>
            <a:pPr marL="0" indent="0" algn="ctr">
              <a:buNone/>
            </a:pPr>
            <a:endParaRPr lang="en-US" b="1" dirty="0" smtClean="0"/>
          </a:p>
          <a:p>
            <a:pPr marL="0" indent="0" algn="ctr">
              <a:buNone/>
            </a:pPr>
            <a:r>
              <a:rPr lang="en-US" b="1" dirty="0" smtClean="0"/>
              <a:t>You have tonight to make edits/changes to your paragraphs.</a:t>
            </a:r>
          </a:p>
          <a:p>
            <a:pPr marL="0" indent="0" algn="ctr">
              <a:buNone/>
            </a:pPr>
            <a:r>
              <a:rPr lang="en-US" b="1" dirty="0" smtClean="0"/>
              <a:t>They are DUE TOMORROW by 7:00.</a:t>
            </a:r>
          </a:p>
          <a:p>
            <a:pPr marL="0" indent="0" algn="ctr">
              <a:buNone/>
            </a:pPr>
            <a:r>
              <a:rPr lang="en-US" b="1" dirty="0" smtClean="0"/>
              <a:t>Late work, by minutes, hours, or days, will automatically lose points.</a:t>
            </a:r>
            <a:endParaRPr lang="en-US" b="1" dirty="0"/>
          </a:p>
        </p:txBody>
      </p:sp>
    </p:spTree>
    <p:extLst>
      <p:ext uri="{BB962C8B-B14F-4D97-AF65-F5344CB8AC3E}">
        <p14:creationId xmlns:p14="http://schemas.microsoft.com/office/powerpoint/2010/main" val="276258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000" b="1" dirty="0" smtClean="0"/>
              <a:t>Did your partner find things in your paragraph that needed to be corrected/changed? </a:t>
            </a:r>
          </a:p>
          <a:p>
            <a:pPr marL="0" indent="0" algn="ctr">
              <a:buNone/>
            </a:pPr>
            <a:r>
              <a:rPr lang="en-US" sz="4000" b="1" dirty="0" smtClean="0"/>
              <a:t>What did they find?</a:t>
            </a:r>
          </a:p>
          <a:p>
            <a:pPr marL="0" indent="0" algn="ctr">
              <a:buNone/>
            </a:pPr>
            <a:r>
              <a:rPr lang="en-US" sz="4000" b="1" dirty="0" smtClean="0"/>
              <a:t>Do you think their review of your work will help your grade?</a:t>
            </a:r>
            <a:endParaRPr lang="en-US" sz="4000" b="1" dirty="0"/>
          </a:p>
        </p:txBody>
      </p:sp>
      <p:sp>
        <p:nvSpPr>
          <p:cNvPr id="4" name="TextBox 3"/>
          <p:cNvSpPr txBox="1"/>
          <p:nvPr/>
        </p:nvSpPr>
        <p:spPr>
          <a:xfrm>
            <a:off x="7010400" y="341745"/>
            <a:ext cx="1371600" cy="381000"/>
          </a:xfrm>
          <a:prstGeom prst="rect">
            <a:avLst/>
          </a:prstGeom>
          <a:noFill/>
        </p:spPr>
        <p:txBody>
          <a:bodyPr wrap="square" rtlCol="0">
            <a:spAutoFit/>
          </a:bodyPr>
          <a:lstStyle/>
          <a:p>
            <a:pPr algn="ctr"/>
            <a:r>
              <a:rPr lang="en-US" b="1" dirty="0" smtClean="0"/>
              <a:t>2/25/16</a:t>
            </a:r>
            <a:endParaRPr lang="en-US" b="1" dirty="0"/>
          </a:p>
        </p:txBody>
      </p:sp>
    </p:spTree>
    <p:extLst>
      <p:ext uri="{BB962C8B-B14F-4D97-AF65-F5344CB8AC3E}">
        <p14:creationId xmlns:p14="http://schemas.microsoft.com/office/powerpoint/2010/main" val="12917634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b="1" dirty="0" smtClean="0"/>
              <a:t>Do you feel like you are ready to begin writing the body of your essay? Have you found the quotes/support you will need from the play and your modern media example? </a:t>
            </a:r>
          </a:p>
          <a:p>
            <a:pPr marL="0" indent="0" algn="ctr">
              <a:buNone/>
            </a:pPr>
            <a:r>
              <a:rPr lang="en-US" b="1" dirty="0" smtClean="0"/>
              <a:t>Share one of your examples from the play and your modern media example with your partner. </a:t>
            </a:r>
            <a:endParaRPr lang="en-US" b="1" dirty="0"/>
          </a:p>
        </p:txBody>
      </p:sp>
      <p:sp>
        <p:nvSpPr>
          <p:cNvPr id="6" name="TextBox 5"/>
          <p:cNvSpPr txBox="1"/>
          <p:nvPr/>
        </p:nvSpPr>
        <p:spPr>
          <a:xfrm>
            <a:off x="7391400" y="332509"/>
            <a:ext cx="1371600" cy="381000"/>
          </a:xfrm>
          <a:prstGeom prst="rect">
            <a:avLst/>
          </a:prstGeom>
          <a:noFill/>
        </p:spPr>
        <p:txBody>
          <a:bodyPr wrap="square" rtlCol="0">
            <a:spAutoFit/>
          </a:bodyPr>
          <a:lstStyle/>
          <a:p>
            <a:pPr algn="ctr"/>
            <a:r>
              <a:rPr lang="en-US" b="1" dirty="0" smtClean="0"/>
              <a:t>2/26/16</a:t>
            </a:r>
            <a:endParaRPr lang="en-US" b="1" dirty="0"/>
          </a:p>
        </p:txBody>
      </p:sp>
    </p:spTree>
    <p:extLst>
      <p:ext uri="{BB962C8B-B14F-4D97-AF65-F5344CB8AC3E}">
        <p14:creationId xmlns:p14="http://schemas.microsoft.com/office/powerpoint/2010/main" val="40194919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914400"/>
            <a:ext cx="8229600" cy="5715000"/>
          </a:xfrm>
        </p:spPr>
        <p:txBody>
          <a:bodyPr>
            <a:normAutofit/>
          </a:bodyPr>
          <a:lstStyle/>
          <a:p>
            <a:pPr marL="0" indent="0" algn="ctr">
              <a:buNone/>
            </a:pPr>
            <a:r>
              <a:rPr lang="en-US" sz="2800" b="1" dirty="0" smtClean="0"/>
              <a:t>Now write about WHAT YOUR PARTNER HAD TO SAY:</a:t>
            </a:r>
          </a:p>
          <a:p>
            <a:pPr marL="0" indent="0" algn="ctr">
              <a:buNone/>
            </a:pPr>
            <a:endParaRPr lang="en-US" sz="2800" b="1" dirty="0"/>
          </a:p>
          <a:p>
            <a:pPr marL="0" indent="0" algn="ctr">
              <a:buNone/>
            </a:pPr>
            <a:r>
              <a:rPr lang="en-US" b="1" dirty="0" smtClean="0"/>
              <a:t>Does YOUR PARTNER </a:t>
            </a:r>
            <a:r>
              <a:rPr lang="en-US" b="1" dirty="0"/>
              <a:t>feel like </a:t>
            </a:r>
            <a:r>
              <a:rPr lang="en-US" b="1" dirty="0" smtClean="0"/>
              <a:t>THEY </a:t>
            </a:r>
            <a:r>
              <a:rPr lang="en-US" b="1" dirty="0"/>
              <a:t>are ready to begin writing the body of </a:t>
            </a:r>
            <a:r>
              <a:rPr lang="en-US" b="1" dirty="0" smtClean="0"/>
              <a:t>THEIR </a:t>
            </a:r>
            <a:r>
              <a:rPr lang="en-US" b="1" dirty="0"/>
              <a:t>essay? Have </a:t>
            </a:r>
            <a:r>
              <a:rPr lang="en-US" b="1" dirty="0" smtClean="0"/>
              <a:t>THEY </a:t>
            </a:r>
            <a:r>
              <a:rPr lang="en-US" b="1" dirty="0"/>
              <a:t>found the quotes/support </a:t>
            </a:r>
            <a:r>
              <a:rPr lang="en-US" b="1" dirty="0" smtClean="0"/>
              <a:t>THEY </a:t>
            </a:r>
            <a:r>
              <a:rPr lang="en-US" b="1" dirty="0"/>
              <a:t>will need from the play and </a:t>
            </a:r>
            <a:r>
              <a:rPr lang="en-US" b="1" dirty="0" smtClean="0"/>
              <a:t>THEIR </a:t>
            </a:r>
            <a:r>
              <a:rPr lang="en-US" b="1" dirty="0"/>
              <a:t>modern media example? </a:t>
            </a:r>
          </a:p>
          <a:p>
            <a:pPr marL="0" indent="0" algn="ctr">
              <a:buNone/>
            </a:pPr>
            <a:r>
              <a:rPr lang="en-US" b="1" dirty="0" smtClean="0"/>
              <a:t>What </a:t>
            </a:r>
            <a:r>
              <a:rPr lang="en-US" b="1" dirty="0"/>
              <a:t>examples from the play and </a:t>
            </a:r>
            <a:r>
              <a:rPr lang="en-US" b="1" dirty="0" smtClean="0"/>
              <a:t>THEIR </a:t>
            </a:r>
            <a:r>
              <a:rPr lang="en-US" b="1" dirty="0"/>
              <a:t>modern media example </a:t>
            </a:r>
            <a:r>
              <a:rPr lang="en-US" b="1" dirty="0" smtClean="0"/>
              <a:t>did THEY share?</a:t>
            </a:r>
            <a:endParaRPr lang="en-US" b="1" dirty="0"/>
          </a:p>
        </p:txBody>
      </p:sp>
    </p:spTree>
    <p:extLst>
      <p:ext uri="{BB962C8B-B14F-4D97-AF65-F5344CB8AC3E}">
        <p14:creationId xmlns:p14="http://schemas.microsoft.com/office/powerpoint/2010/main" val="28132900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Written Assessment - Body</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Today we will be discussing the body of your paper, which is broken down into three distinct sections.</a:t>
            </a:r>
          </a:p>
          <a:p>
            <a:r>
              <a:rPr lang="en-US" b="1" dirty="0" smtClean="0"/>
              <a:t>Next week, we will focus on the writing of these paragraphs, followed by a peer review/edit of all three.</a:t>
            </a:r>
          </a:p>
          <a:p>
            <a:r>
              <a:rPr lang="en-US" b="1" dirty="0" smtClean="0"/>
              <a:t>Open your </a:t>
            </a:r>
            <a:r>
              <a:rPr lang="en-US" b="1" dirty="0" err="1" smtClean="0"/>
              <a:t>Chromebooks</a:t>
            </a:r>
            <a:r>
              <a:rPr lang="en-US" b="1" dirty="0" smtClean="0"/>
              <a:t> and open up the document titled “Body Worksheet.”</a:t>
            </a:r>
          </a:p>
        </p:txBody>
      </p:sp>
    </p:spTree>
    <p:extLst>
      <p:ext uri="{BB962C8B-B14F-4D97-AF65-F5344CB8AC3E}">
        <p14:creationId xmlns:p14="http://schemas.microsoft.com/office/powerpoint/2010/main" val="3985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410200"/>
          </a:xfrm>
        </p:spPr>
        <p:txBody>
          <a:bodyPr/>
          <a:lstStyle/>
          <a:p>
            <a:r>
              <a:rPr lang="en-US" b="1" dirty="0" smtClean="0"/>
              <a:t>Discuss</a:t>
            </a:r>
            <a:r>
              <a:rPr lang="en-US" b="1" dirty="0"/>
              <a:t>, using specific examples from at least three different acts, how Shakespeare develops this theme throughout the course of the play.  </a:t>
            </a:r>
            <a:endParaRPr lang="en-US" b="1" dirty="0" smtClean="0"/>
          </a:p>
          <a:p>
            <a:r>
              <a:rPr lang="en-US" b="1" dirty="0" smtClean="0"/>
              <a:t>Where </a:t>
            </a:r>
            <a:r>
              <a:rPr lang="en-US" b="1" dirty="0"/>
              <a:t>and when do we see this theme first introduced? </a:t>
            </a:r>
            <a:endParaRPr lang="en-US" b="1" dirty="0" smtClean="0"/>
          </a:p>
          <a:p>
            <a:r>
              <a:rPr lang="en-US" b="1" dirty="0" smtClean="0"/>
              <a:t>What </a:t>
            </a:r>
            <a:r>
              <a:rPr lang="en-US" b="1" dirty="0"/>
              <a:t>would you say is the strongest example of this theme shown in the play?  </a:t>
            </a:r>
            <a:endParaRPr lang="en-US" b="1" dirty="0" smtClean="0"/>
          </a:p>
          <a:p>
            <a:pPr marL="0" indent="0" algn="ctr">
              <a:buNone/>
            </a:pPr>
            <a:r>
              <a:rPr lang="en-US" b="1" dirty="0" smtClean="0"/>
              <a:t>Give </a:t>
            </a:r>
            <a:r>
              <a:rPr lang="en-US" b="1" dirty="0"/>
              <a:t>specific </a:t>
            </a:r>
            <a:r>
              <a:rPr lang="en-US" b="1" dirty="0" smtClean="0"/>
              <a:t>examples and quotes </a:t>
            </a:r>
            <a:r>
              <a:rPr lang="en-US" b="1" dirty="0"/>
              <a:t>from those acts to support this.</a:t>
            </a:r>
          </a:p>
          <a:p>
            <a:endParaRPr lang="en-US" b="1" dirty="0" smtClean="0"/>
          </a:p>
        </p:txBody>
      </p:sp>
    </p:spTree>
    <p:extLst>
      <p:ext uri="{BB962C8B-B14F-4D97-AF65-F5344CB8AC3E}">
        <p14:creationId xmlns:p14="http://schemas.microsoft.com/office/powerpoint/2010/main" val="326140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715000"/>
          </a:xfrm>
        </p:spPr>
        <p:txBody>
          <a:bodyPr>
            <a:normAutofit lnSpcReduction="10000"/>
          </a:bodyPr>
          <a:lstStyle/>
          <a:p>
            <a:r>
              <a:rPr lang="en-US" b="1" dirty="0" smtClean="0"/>
              <a:t>Step 1 – Transition into this paragraph by discussing where </a:t>
            </a:r>
            <a:r>
              <a:rPr lang="en-US" b="1" dirty="0"/>
              <a:t>and when </a:t>
            </a:r>
            <a:r>
              <a:rPr lang="en-US" b="1" dirty="0" smtClean="0"/>
              <a:t>we </a:t>
            </a:r>
            <a:r>
              <a:rPr lang="en-US" b="1" dirty="0"/>
              <a:t>see this theme first introduced? </a:t>
            </a:r>
            <a:endParaRPr lang="en-US" b="1" dirty="0" smtClean="0"/>
          </a:p>
          <a:p>
            <a:pPr lvl="1"/>
            <a:r>
              <a:rPr lang="en-US" b="1" dirty="0" smtClean="0"/>
              <a:t>Example: The theme of deception is first introduced in the first scene of the Induction. We see it in the plan developed by the Lord to trick Christopher Sly. In Scene 1, he says</a:t>
            </a:r>
            <a:r>
              <a:rPr lang="en-US" b="1" dirty="0"/>
              <a:t>, “What think you: if he were conveyed to bed</a:t>
            </a:r>
            <a:r>
              <a:rPr lang="en-US" b="1" dirty="0" smtClean="0"/>
              <a:t>, wrapped </a:t>
            </a:r>
            <a:r>
              <a:rPr lang="en-US" b="1" dirty="0"/>
              <a:t>in sweet clothes, rings put upon his fingers</a:t>
            </a:r>
            <a:r>
              <a:rPr lang="en-US" b="1" dirty="0" smtClean="0"/>
              <a:t>, a </a:t>
            </a:r>
            <a:r>
              <a:rPr lang="en-US" b="1" dirty="0"/>
              <a:t>most delicious banquet by his bed</a:t>
            </a:r>
            <a:r>
              <a:rPr lang="en-US" b="1" dirty="0" smtClean="0"/>
              <a:t>, and </a:t>
            </a:r>
            <a:r>
              <a:rPr lang="en-US" b="1" dirty="0"/>
              <a:t>brave attendants near him when he wakes</a:t>
            </a:r>
            <a:r>
              <a:rPr lang="en-US" b="1" dirty="0" smtClean="0"/>
              <a:t>, would </a:t>
            </a:r>
            <a:r>
              <a:rPr lang="en-US" b="1" dirty="0"/>
              <a:t>not the beggar then forget himself?” </a:t>
            </a:r>
            <a:r>
              <a:rPr lang="en-US" b="1" dirty="0" smtClean="0"/>
              <a:t>(</a:t>
            </a:r>
            <a:r>
              <a:rPr lang="en-US" b="1" dirty="0" err="1" smtClean="0"/>
              <a:t>Crowther</a:t>
            </a:r>
            <a:r>
              <a:rPr lang="en-US" b="1" dirty="0" smtClean="0"/>
              <a:t>. I.1.33).</a:t>
            </a:r>
          </a:p>
          <a:p>
            <a:endParaRPr lang="en-US" b="1" dirty="0" smtClean="0"/>
          </a:p>
        </p:txBody>
      </p:sp>
      <p:sp>
        <p:nvSpPr>
          <p:cNvPr id="4" name="Curved Up Arrow 3"/>
          <p:cNvSpPr/>
          <p:nvPr/>
        </p:nvSpPr>
        <p:spPr>
          <a:xfrm>
            <a:off x="1981200" y="6096000"/>
            <a:ext cx="2590800" cy="533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3733800" y="5791200"/>
            <a:ext cx="4114800" cy="646331"/>
          </a:xfrm>
          <a:prstGeom prst="rect">
            <a:avLst/>
          </a:prstGeom>
          <a:noFill/>
        </p:spPr>
        <p:txBody>
          <a:bodyPr wrap="square" rtlCol="0">
            <a:spAutoFit/>
          </a:bodyPr>
          <a:lstStyle/>
          <a:p>
            <a:pPr algn="ctr"/>
            <a:r>
              <a:rPr lang="en-US" b="1" dirty="0" smtClean="0">
                <a:solidFill>
                  <a:srgbClr val="FF0000"/>
                </a:solidFill>
              </a:rPr>
              <a:t>Note: Quote from the ORIGINAL SHAKESPEAREAN TEXT.</a:t>
            </a:r>
            <a:endParaRPr lang="en-US" b="1" dirty="0">
              <a:solidFill>
                <a:srgbClr val="FF0000"/>
              </a:solidFill>
            </a:endParaRPr>
          </a:p>
        </p:txBody>
      </p:sp>
    </p:spTree>
    <p:extLst>
      <p:ext uri="{BB962C8B-B14F-4D97-AF65-F5344CB8AC3E}">
        <p14:creationId xmlns:p14="http://schemas.microsoft.com/office/powerpoint/2010/main" val="389065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410200"/>
          </a:xfrm>
        </p:spPr>
        <p:txBody>
          <a:bodyPr>
            <a:normAutofit/>
          </a:bodyPr>
          <a:lstStyle/>
          <a:p>
            <a:r>
              <a:rPr lang="en-US" b="1" dirty="0" smtClean="0"/>
              <a:t>Step 2 – Discuss </a:t>
            </a:r>
            <a:r>
              <a:rPr lang="en-US" b="1" dirty="0"/>
              <a:t>what you would say </a:t>
            </a:r>
            <a:r>
              <a:rPr lang="en-US" b="1" dirty="0" smtClean="0"/>
              <a:t>are </a:t>
            </a:r>
            <a:r>
              <a:rPr lang="en-US" b="1" dirty="0"/>
              <a:t>the strongest </a:t>
            </a:r>
            <a:r>
              <a:rPr lang="en-US" b="1" dirty="0" smtClean="0"/>
              <a:t>examples </a:t>
            </a:r>
            <a:r>
              <a:rPr lang="en-US" b="1" dirty="0"/>
              <a:t>of this theme shown in the </a:t>
            </a:r>
            <a:r>
              <a:rPr lang="en-US" b="1" dirty="0" smtClean="0"/>
              <a:t>play, giving quotes or examples from at least three different acts.</a:t>
            </a:r>
          </a:p>
          <a:p>
            <a:pPr lvl="1"/>
            <a:r>
              <a:rPr lang="en-US" b="1" dirty="0" smtClean="0"/>
              <a:t>Example: The strongest example of this theme of deception is given through the constant changing of the characters’ roles. </a:t>
            </a:r>
            <a:r>
              <a:rPr lang="en-US" b="1" dirty="0" err="1" smtClean="0"/>
              <a:t>Tranio</a:t>
            </a:r>
            <a:r>
              <a:rPr lang="en-US" b="1" dirty="0" smtClean="0"/>
              <a:t> suggests deception early in Act 1 when he speaks to </a:t>
            </a:r>
            <a:r>
              <a:rPr lang="en-US" b="1" dirty="0" err="1" smtClean="0"/>
              <a:t>Lucentio</a:t>
            </a:r>
            <a:r>
              <a:rPr lang="en-US" b="1" dirty="0" smtClean="0"/>
              <a:t> about pretending to be a schoolmaster and offering to teach Bianca (</a:t>
            </a:r>
            <a:r>
              <a:rPr lang="en-US" b="1" dirty="0" err="1" smtClean="0"/>
              <a:t>Crowther</a:t>
            </a:r>
            <a:r>
              <a:rPr lang="en-US" b="1" dirty="0" smtClean="0"/>
              <a:t>. 1.1.85).</a:t>
            </a:r>
          </a:p>
        </p:txBody>
      </p:sp>
      <p:sp>
        <p:nvSpPr>
          <p:cNvPr id="4" name="Curved Up Arrow 3"/>
          <p:cNvSpPr/>
          <p:nvPr/>
        </p:nvSpPr>
        <p:spPr>
          <a:xfrm>
            <a:off x="2895600" y="5867400"/>
            <a:ext cx="2971800" cy="533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5334000" y="5486400"/>
            <a:ext cx="3200400" cy="646331"/>
          </a:xfrm>
          <a:prstGeom prst="rect">
            <a:avLst/>
          </a:prstGeom>
          <a:noFill/>
        </p:spPr>
        <p:txBody>
          <a:bodyPr wrap="square" rtlCol="0">
            <a:spAutoFit/>
          </a:bodyPr>
          <a:lstStyle/>
          <a:p>
            <a:pPr algn="ctr"/>
            <a:r>
              <a:rPr lang="en-US" b="1" dirty="0" smtClean="0">
                <a:solidFill>
                  <a:srgbClr val="FF0000"/>
                </a:solidFill>
              </a:rPr>
              <a:t>Note: Paraphrases/summaries must still be cited.</a:t>
            </a:r>
            <a:endParaRPr lang="en-US" b="1" dirty="0">
              <a:solidFill>
                <a:srgbClr val="FF0000"/>
              </a:solidFill>
            </a:endParaRPr>
          </a:p>
        </p:txBody>
      </p:sp>
    </p:spTree>
    <p:extLst>
      <p:ext uri="{BB962C8B-B14F-4D97-AF65-F5344CB8AC3E}">
        <p14:creationId xmlns:p14="http://schemas.microsoft.com/office/powerpoint/2010/main" val="108026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410200"/>
          </a:xfrm>
        </p:spPr>
        <p:txBody>
          <a:bodyPr>
            <a:normAutofit/>
          </a:bodyPr>
          <a:lstStyle/>
          <a:p>
            <a:r>
              <a:rPr lang="en-US" b="1" dirty="0" smtClean="0"/>
              <a:t>My example is just ONE. Your paragraph MUST include at least THREE examples or quotes from THREE DIFFERENT ACTS.</a:t>
            </a:r>
          </a:p>
          <a:p>
            <a:pPr marL="0" indent="0">
              <a:buNone/>
            </a:pPr>
            <a:endParaRPr lang="en-US" b="1" dirty="0" smtClean="0"/>
          </a:p>
          <a:p>
            <a:r>
              <a:rPr lang="en-US" b="1" dirty="0" smtClean="0"/>
              <a:t>You are not limited to just one character or set of characters here. Use ALL of the characters and situations you can find in the play to show the theme developed.</a:t>
            </a:r>
          </a:p>
          <a:p>
            <a:pPr marL="0" indent="0">
              <a:buNone/>
            </a:pPr>
            <a:endParaRPr lang="en-US" b="1" dirty="0" smtClean="0"/>
          </a:p>
        </p:txBody>
      </p:sp>
    </p:spTree>
    <p:extLst>
      <p:ext uri="{BB962C8B-B14F-4D97-AF65-F5344CB8AC3E}">
        <p14:creationId xmlns:p14="http://schemas.microsoft.com/office/powerpoint/2010/main" val="304075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1</a:t>
            </a:r>
            <a:endParaRPr lang="en-US" sz="3800" b="1" dirty="0"/>
          </a:p>
        </p:txBody>
      </p:sp>
      <p:sp>
        <p:nvSpPr>
          <p:cNvPr id="3" name="Content Placeholder 2"/>
          <p:cNvSpPr>
            <a:spLocks noGrp="1"/>
          </p:cNvSpPr>
          <p:nvPr>
            <p:ph idx="1"/>
          </p:nvPr>
        </p:nvSpPr>
        <p:spPr>
          <a:xfrm>
            <a:off x="457200" y="762000"/>
            <a:ext cx="8229600" cy="5410200"/>
          </a:xfrm>
        </p:spPr>
        <p:txBody>
          <a:bodyPr>
            <a:normAutofit/>
          </a:bodyPr>
          <a:lstStyle/>
          <a:p>
            <a:r>
              <a:rPr lang="en-US" b="1" dirty="0" smtClean="0"/>
              <a:t>Step 3 – Transition out of this paragraph into the next one smoothly.</a:t>
            </a:r>
          </a:p>
          <a:p>
            <a:pPr lvl="1"/>
            <a:r>
              <a:rPr lang="en-US" b="1" dirty="0" smtClean="0"/>
              <a:t>Example: It is clear that Shakespeare meant to present deception as one of the major themes of this play. Some of the characters Shakespeare created show strong examples of this theme throughout the play.</a:t>
            </a:r>
          </a:p>
          <a:p>
            <a:pPr marL="0" indent="0">
              <a:buNone/>
            </a:pPr>
            <a:endParaRPr lang="en-US" b="1" dirty="0" smtClean="0"/>
          </a:p>
        </p:txBody>
      </p:sp>
    </p:spTree>
    <p:extLst>
      <p:ext uri="{BB962C8B-B14F-4D97-AF65-F5344CB8AC3E}">
        <p14:creationId xmlns:p14="http://schemas.microsoft.com/office/powerpoint/2010/main" val="67759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Basics</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Your essay will be NO LESS THAN 5 PARAGRAPHS and must include an introduction, at least 3 body paragraphs, and a conclusion.</a:t>
            </a:r>
          </a:p>
          <a:p>
            <a:pPr marL="0" indent="0">
              <a:buNone/>
            </a:pPr>
            <a:endParaRPr lang="en-US" b="1" dirty="0" smtClean="0"/>
          </a:p>
          <a:p>
            <a:r>
              <a:rPr lang="en-US" b="1" dirty="0" smtClean="0"/>
              <a:t>Each paragraph will be NO LESS THAN 5 SENTENCES, and must include a topic sentence, at least 3 detail sentences, and a conclusion/transition sentence.</a:t>
            </a:r>
            <a:endParaRPr lang="en-US" b="1" dirty="0"/>
          </a:p>
        </p:txBody>
      </p:sp>
    </p:spTree>
    <p:extLst>
      <p:ext uri="{BB962C8B-B14F-4D97-AF65-F5344CB8AC3E}">
        <p14:creationId xmlns:p14="http://schemas.microsoft.com/office/powerpoint/2010/main" val="18100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2</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1 – Transition into this paragraph by reminding the reader which characters you plan to focus on in this paragraph.</a:t>
            </a:r>
          </a:p>
          <a:p>
            <a:pPr lvl="1"/>
            <a:r>
              <a:rPr lang="en-US" b="1" dirty="0" smtClean="0"/>
              <a:t>Example</a:t>
            </a:r>
            <a:r>
              <a:rPr lang="en-US" b="1" dirty="0"/>
              <a:t>: One set of characters who exemplify the theme of motivation are the men who want to marry Bianca. Each of them </a:t>
            </a:r>
            <a:r>
              <a:rPr lang="en-US" b="1" dirty="0" smtClean="0"/>
              <a:t>is motivated by </a:t>
            </a:r>
            <a:r>
              <a:rPr lang="en-US" b="1" dirty="0"/>
              <a:t>their own reasons for wanting to marry her.</a:t>
            </a:r>
            <a:endParaRPr lang="en-US" b="1" dirty="0" smtClean="0"/>
          </a:p>
        </p:txBody>
      </p:sp>
    </p:spTree>
    <p:extLst>
      <p:ext uri="{BB962C8B-B14F-4D97-AF65-F5344CB8AC3E}">
        <p14:creationId xmlns:p14="http://schemas.microsoft.com/office/powerpoint/2010/main" val="146316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2</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2 </a:t>
            </a:r>
            <a:r>
              <a:rPr lang="en-US" b="1" dirty="0"/>
              <a:t>– </a:t>
            </a:r>
            <a:r>
              <a:rPr lang="en-US" b="1" dirty="0" smtClean="0"/>
              <a:t>Describe how that </a:t>
            </a:r>
            <a:r>
              <a:rPr lang="en-US" b="1" dirty="0"/>
              <a:t>character or set of characters show this theme through their speech and/or actions? Give specific examples/quotes  from at least three different acts that show this character or set of characters as an example of this theme</a:t>
            </a:r>
            <a:r>
              <a:rPr lang="en-US" b="1" dirty="0" smtClean="0"/>
              <a:t>.</a:t>
            </a:r>
          </a:p>
          <a:p>
            <a:pPr lvl="1"/>
            <a:r>
              <a:rPr lang="en-US" b="1" dirty="0" smtClean="0"/>
              <a:t>Example: </a:t>
            </a:r>
            <a:r>
              <a:rPr lang="en-US" b="1" dirty="0" err="1" smtClean="0"/>
              <a:t>Lucentio</a:t>
            </a:r>
            <a:r>
              <a:rPr lang="en-US" b="1" dirty="0" smtClean="0"/>
              <a:t> expresses his motivation when </a:t>
            </a:r>
            <a:r>
              <a:rPr lang="en-US" b="1" dirty="0"/>
              <a:t>he says, “O </a:t>
            </a:r>
            <a:r>
              <a:rPr lang="en-US" b="1" dirty="0" err="1"/>
              <a:t>Tranio</a:t>
            </a:r>
            <a:r>
              <a:rPr lang="en-US" b="1" dirty="0"/>
              <a:t>, till I found it to be true</a:t>
            </a:r>
            <a:r>
              <a:rPr lang="en-US" b="1" dirty="0" smtClean="0"/>
              <a:t>, I </a:t>
            </a:r>
            <a:r>
              <a:rPr lang="en-US" b="1" dirty="0"/>
              <a:t>never thought it possible or likely</a:t>
            </a:r>
            <a:r>
              <a:rPr lang="en-US" b="1" dirty="0" smtClean="0"/>
              <a:t>. But </a:t>
            </a:r>
            <a:r>
              <a:rPr lang="en-US" b="1" dirty="0"/>
              <a:t>see, while idly I stood looking on</a:t>
            </a:r>
            <a:r>
              <a:rPr lang="en-US" b="1" dirty="0" smtClean="0"/>
              <a:t>, I </a:t>
            </a:r>
            <a:r>
              <a:rPr lang="en-US" b="1" dirty="0"/>
              <a:t>found the effect of love in </a:t>
            </a:r>
            <a:r>
              <a:rPr lang="en-US" b="1" dirty="0" smtClean="0"/>
              <a:t>idleness” (</a:t>
            </a:r>
            <a:r>
              <a:rPr lang="en-US" b="1" dirty="0" err="1" smtClean="0"/>
              <a:t>Crowther</a:t>
            </a:r>
            <a:r>
              <a:rPr lang="en-US" b="1" dirty="0" smtClean="0"/>
              <a:t>. 1.1.143). His motivation, he tells the audience, is love.</a:t>
            </a:r>
          </a:p>
        </p:txBody>
      </p:sp>
    </p:spTree>
    <p:extLst>
      <p:ext uri="{BB962C8B-B14F-4D97-AF65-F5344CB8AC3E}">
        <p14:creationId xmlns:p14="http://schemas.microsoft.com/office/powerpoint/2010/main" val="223450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2</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Again, this is just ONE example. Your second body paragraph will need to include at least THREE examples from THREE DIFFERENT ACTS. </a:t>
            </a:r>
          </a:p>
          <a:p>
            <a:r>
              <a:rPr lang="en-US" b="1" dirty="0" smtClean="0"/>
              <a:t>This will fill up the majority of your second paragraph.</a:t>
            </a:r>
          </a:p>
        </p:txBody>
      </p:sp>
    </p:spTree>
    <p:extLst>
      <p:ext uri="{BB962C8B-B14F-4D97-AF65-F5344CB8AC3E}">
        <p14:creationId xmlns:p14="http://schemas.microsoft.com/office/powerpoint/2010/main" val="306182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2</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3 – Transition out of this paragraph and into the next smoothly.</a:t>
            </a:r>
          </a:p>
          <a:p>
            <a:pPr lvl="1"/>
            <a:r>
              <a:rPr lang="en-US" b="1" dirty="0" smtClean="0"/>
              <a:t>Example: Shakespeare is not the only writer who has used this theme as a focus in writing. There are many examples of it seen in modern media as well.</a:t>
            </a:r>
          </a:p>
        </p:txBody>
      </p:sp>
    </p:spTree>
    <p:extLst>
      <p:ext uri="{BB962C8B-B14F-4D97-AF65-F5344CB8AC3E}">
        <p14:creationId xmlns:p14="http://schemas.microsoft.com/office/powerpoint/2010/main" val="99213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3</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1 – Transition into this paragraph by reminding the reader of the modern media example you have chosen.</a:t>
            </a:r>
          </a:p>
          <a:p>
            <a:pPr lvl="1"/>
            <a:r>
              <a:rPr lang="en-US" b="1" dirty="0" smtClean="0"/>
              <a:t>Example: One example of the theme of deception in modern media is found in the movie, “Now You See Me.” This movie is about magicians who attempt to deceive people throughout the entire film.</a:t>
            </a:r>
          </a:p>
        </p:txBody>
      </p:sp>
    </p:spTree>
    <p:extLst>
      <p:ext uri="{BB962C8B-B14F-4D97-AF65-F5344CB8AC3E}">
        <p14:creationId xmlns:p14="http://schemas.microsoft.com/office/powerpoint/2010/main" val="59391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3</a:t>
            </a:r>
            <a:endParaRPr lang="en-US" sz="3800" b="1" dirty="0"/>
          </a:p>
        </p:txBody>
      </p:sp>
      <p:sp>
        <p:nvSpPr>
          <p:cNvPr id="3" name="Content Placeholder 2"/>
          <p:cNvSpPr>
            <a:spLocks noGrp="1"/>
          </p:cNvSpPr>
          <p:nvPr>
            <p:ph idx="1"/>
          </p:nvPr>
        </p:nvSpPr>
        <p:spPr>
          <a:xfrm>
            <a:off x="457200" y="762000"/>
            <a:ext cx="8229600" cy="5943600"/>
          </a:xfrm>
        </p:spPr>
        <p:txBody>
          <a:bodyPr>
            <a:normAutofit fontScale="92500" lnSpcReduction="10000"/>
          </a:bodyPr>
          <a:lstStyle/>
          <a:p>
            <a:r>
              <a:rPr lang="en-US" b="1" dirty="0" smtClean="0"/>
              <a:t>Step 2 – Discuss how the writer introduces the theme in your example.</a:t>
            </a:r>
          </a:p>
          <a:p>
            <a:pPr lvl="1"/>
            <a:r>
              <a:rPr lang="en-US" b="1" dirty="0" smtClean="0"/>
              <a:t>Example: This theme is introduced in the very first scene of the movie which focuses on a magician performing a trick in front of an audience. One of the characters </a:t>
            </a:r>
            <a:r>
              <a:rPr lang="en-US" b="1" dirty="0"/>
              <a:t>even says it, “What is magic? Focused deception. But deception meant to </a:t>
            </a:r>
            <a:r>
              <a:rPr lang="en-US" b="1" dirty="0" smtClean="0"/>
              <a:t>entertain” (Now You See Me). </a:t>
            </a:r>
          </a:p>
          <a:p>
            <a:r>
              <a:rPr lang="en-US" b="1" dirty="0" smtClean="0"/>
              <a:t>Step 3 – Discuss how the theme is developed throughout your example.</a:t>
            </a:r>
          </a:p>
          <a:p>
            <a:pPr lvl="1"/>
            <a:r>
              <a:rPr lang="en-US" b="1" dirty="0" smtClean="0"/>
              <a:t>Example: Over the entire length of the film, the levels of deception that are revealed become more and more complex leading up to the big twist ending.</a:t>
            </a:r>
          </a:p>
        </p:txBody>
      </p:sp>
    </p:spTree>
    <p:extLst>
      <p:ext uri="{BB962C8B-B14F-4D97-AF65-F5344CB8AC3E}">
        <p14:creationId xmlns:p14="http://schemas.microsoft.com/office/powerpoint/2010/main" val="169006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3</a:t>
            </a:r>
            <a:endParaRPr lang="en-US" sz="3800" b="1" dirty="0"/>
          </a:p>
        </p:txBody>
      </p:sp>
      <p:sp>
        <p:nvSpPr>
          <p:cNvPr id="3" name="Content Placeholder 2"/>
          <p:cNvSpPr>
            <a:spLocks noGrp="1"/>
          </p:cNvSpPr>
          <p:nvPr>
            <p:ph idx="1"/>
          </p:nvPr>
        </p:nvSpPr>
        <p:spPr>
          <a:xfrm>
            <a:off x="457200" y="762000"/>
            <a:ext cx="8229600" cy="5943600"/>
          </a:xfrm>
        </p:spPr>
        <p:txBody>
          <a:bodyPr>
            <a:normAutofit lnSpcReduction="10000"/>
          </a:bodyPr>
          <a:lstStyle/>
          <a:p>
            <a:r>
              <a:rPr lang="en-US" b="1" dirty="0" smtClean="0"/>
              <a:t>Step 4 – Compare and contrast Shakespeare’s treatment of the theme with that of your modern example.</a:t>
            </a:r>
          </a:p>
          <a:p>
            <a:pPr lvl="1"/>
            <a:r>
              <a:rPr lang="en-US" b="1" dirty="0" smtClean="0"/>
              <a:t>In the play, the deception Shakespeare presents is mainly in the form of people pretending to be what they are not. In “Now You See Me,” the deception is more about making people see something that isn’t really there. In both; however, deception is used to distract. </a:t>
            </a:r>
          </a:p>
          <a:p>
            <a:pPr lvl="1"/>
            <a:endParaRPr lang="en-US" b="1" dirty="0"/>
          </a:p>
          <a:p>
            <a:pPr marL="457200" lvl="1" indent="0">
              <a:buNone/>
            </a:pPr>
            <a:r>
              <a:rPr lang="en-US" b="1" dirty="0" smtClean="0"/>
              <a:t>NOTE: This is just ONE example. Your paper should include at least TWO WAYS the play and your example are the same AND TWO WAYS they are different. </a:t>
            </a:r>
          </a:p>
        </p:txBody>
      </p:sp>
    </p:spTree>
    <p:extLst>
      <p:ext uri="{BB962C8B-B14F-4D97-AF65-F5344CB8AC3E}">
        <p14:creationId xmlns:p14="http://schemas.microsoft.com/office/powerpoint/2010/main" val="394757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Body Paragraph 3</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5 – Transition out of the body of your essay and into the conclusion.</a:t>
            </a:r>
          </a:p>
          <a:p>
            <a:pPr lvl="1"/>
            <a:r>
              <a:rPr lang="en-US" b="1" dirty="0" smtClean="0"/>
              <a:t>Example: As has been noted, the theme of deception is one that can be found in Shakespeare and in modern media. It is a universal theme.</a:t>
            </a:r>
          </a:p>
        </p:txBody>
      </p:sp>
    </p:spTree>
    <p:extLst>
      <p:ext uri="{BB962C8B-B14F-4D97-AF65-F5344CB8AC3E}">
        <p14:creationId xmlns:p14="http://schemas.microsoft.com/office/powerpoint/2010/main" val="401459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CLASSWORK / 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If you haven’t found your quotes and/or evidence from the play, FIND THEM!</a:t>
            </a:r>
          </a:p>
          <a:p>
            <a:pPr marL="0" indent="0" algn="ctr">
              <a:buNone/>
            </a:pPr>
            <a:endParaRPr lang="en-US" sz="4000" b="1" dirty="0"/>
          </a:p>
          <a:p>
            <a:pPr marL="0" indent="0" algn="ctr">
              <a:buNone/>
            </a:pPr>
            <a:r>
              <a:rPr lang="en-US" sz="4000" b="1" dirty="0" smtClean="0"/>
              <a:t>Be ready to WRITE on MONDAY!</a:t>
            </a:r>
            <a:endParaRPr lang="en-US" sz="4000" b="1" dirty="0"/>
          </a:p>
        </p:txBody>
      </p:sp>
    </p:spTree>
    <p:extLst>
      <p:ext uri="{BB962C8B-B14F-4D97-AF65-F5344CB8AC3E}">
        <p14:creationId xmlns:p14="http://schemas.microsoft.com/office/powerpoint/2010/main" val="42497030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4000" b="1" dirty="0" smtClean="0"/>
              <a:t>Now that you know what is required, what evidence will you need from the play to complete the body of your essay? What evidence will you need from your modern example? Do you feel you have enough evidence to write a complete essay body?</a:t>
            </a:r>
            <a:endParaRPr lang="en-US" sz="4000" b="1" dirty="0"/>
          </a:p>
        </p:txBody>
      </p:sp>
      <p:sp>
        <p:nvSpPr>
          <p:cNvPr id="4" name="TextBox 3"/>
          <p:cNvSpPr txBox="1"/>
          <p:nvPr/>
        </p:nvSpPr>
        <p:spPr>
          <a:xfrm>
            <a:off x="7010400" y="341745"/>
            <a:ext cx="1371600" cy="381000"/>
          </a:xfrm>
          <a:prstGeom prst="rect">
            <a:avLst/>
          </a:prstGeom>
          <a:noFill/>
        </p:spPr>
        <p:txBody>
          <a:bodyPr wrap="square" rtlCol="0">
            <a:spAutoFit/>
          </a:bodyPr>
          <a:lstStyle/>
          <a:p>
            <a:pPr algn="ctr"/>
            <a:r>
              <a:rPr lang="en-US" b="1" dirty="0" smtClean="0"/>
              <a:t>2/26/16</a:t>
            </a:r>
            <a:endParaRPr lang="en-US" b="1" dirty="0"/>
          </a:p>
        </p:txBody>
      </p:sp>
    </p:spTree>
    <p:extLst>
      <p:ext uri="{BB962C8B-B14F-4D97-AF65-F5344CB8AC3E}">
        <p14:creationId xmlns:p14="http://schemas.microsoft.com/office/powerpoint/2010/main" val="2365074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Basics</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Your grade will be based on the following:</a:t>
            </a:r>
          </a:p>
          <a:p>
            <a:pPr lvl="1"/>
            <a:r>
              <a:rPr lang="en-US" b="1" dirty="0" smtClean="0"/>
              <a:t>Completeness of your coverage of the topic as assigned.</a:t>
            </a:r>
          </a:p>
          <a:p>
            <a:pPr lvl="1"/>
            <a:r>
              <a:rPr lang="en-US" b="1" dirty="0" smtClean="0"/>
              <a:t>Inclusion of all elements discussed in each section of your essay.</a:t>
            </a:r>
          </a:p>
          <a:p>
            <a:pPr lvl="1"/>
            <a:r>
              <a:rPr lang="en-US" b="1" dirty="0" smtClean="0"/>
              <a:t>Fluency of your writing.</a:t>
            </a:r>
          </a:p>
          <a:p>
            <a:pPr lvl="1"/>
            <a:r>
              <a:rPr lang="en-US" b="1" dirty="0" smtClean="0"/>
              <a:t>Sentence structure, spelling, grammar, and mechanics.</a:t>
            </a:r>
          </a:p>
        </p:txBody>
      </p:sp>
    </p:spTree>
    <p:extLst>
      <p:ext uri="{BB962C8B-B14F-4D97-AF65-F5344CB8AC3E}">
        <p14:creationId xmlns:p14="http://schemas.microsoft.com/office/powerpoint/2010/main" val="155610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r>
              <a:rPr lang="en-US" sz="6000" b="1" dirty="0"/>
              <a:t>USE YOUR TIME WISELY! </a:t>
            </a:r>
          </a:p>
          <a:p>
            <a:pPr marL="0" indent="0" algn="ctr">
              <a:buNone/>
            </a:pPr>
            <a:r>
              <a:rPr lang="en-US" sz="6000" b="1" dirty="0"/>
              <a:t>BODY PARAGRAPHS MUST BE READY FOR PEER REVIEW/EDIT ON THURSDAY!</a:t>
            </a:r>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2/29/16</a:t>
            </a:r>
            <a:endParaRPr lang="en-US" b="1" dirty="0"/>
          </a:p>
        </p:txBody>
      </p:sp>
    </p:spTree>
    <p:extLst>
      <p:ext uri="{BB962C8B-B14F-4D97-AF65-F5344CB8AC3E}">
        <p14:creationId xmlns:p14="http://schemas.microsoft.com/office/powerpoint/2010/main" val="36558554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fontScale="90000"/>
          </a:bodyPr>
          <a:lstStyle/>
          <a:p>
            <a:r>
              <a:rPr lang="en-US" b="1" dirty="0" smtClean="0"/>
              <a:t>Written Assessment – Citation Instructions</a:t>
            </a:r>
            <a:endParaRPr lang="en-US" b="1" dirty="0"/>
          </a:p>
        </p:txBody>
      </p:sp>
      <p:sp>
        <p:nvSpPr>
          <p:cNvPr id="3" name="Content Placeholder 2"/>
          <p:cNvSpPr>
            <a:spLocks noGrp="1"/>
          </p:cNvSpPr>
          <p:nvPr>
            <p:ph idx="1"/>
          </p:nvPr>
        </p:nvSpPr>
        <p:spPr>
          <a:xfrm>
            <a:off x="457200" y="1143000"/>
            <a:ext cx="8229600" cy="5410200"/>
          </a:xfrm>
        </p:spPr>
        <p:txBody>
          <a:bodyPr>
            <a:normAutofit/>
          </a:bodyPr>
          <a:lstStyle/>
          <a:p>
            <a:r>
              <a:rPr lang="en-US" b="1" dirty="0" smtClean="0"/>
              <a:t>Most of you will have only two sources for this paper; the play and your modern example.</a:t>
            </a:r>
          </a:p>
          <a:p>
            <a:r>
              <a:rPr lang="en-US" b="1" dirty="0" smtClean="0"/>
              <a:t>You MUST cite any </a:t>
            </a:r>
            <a:r>
              <a:rPr lang="en-US" b="1" dirty="0" smtClean="0">
                <a:solidFill>
                  <a:srgbClr val="FF0000"/>
                </a:solidFill>
              </a:rPr>
              <a:t>quotes</a:t>
            </a:r>
            <a:r>
              <a:rPr lang="en-US" b="1" dirty="0" smtClean="0"/>
              <a:t> from the play and your modern source AND any place where you </a:t>
            </a:r>
            <a:r>
              <a:rPr lang="en-US" b="1" dirty="0" smtClean="0">
                <a:solidFill>
                  <a:srgbClr val="FF0000"/>
                </a:solidFill>
              </a:rPr>
              <a:t>summarize or paraphrase</a:t>
            </a:r>
            <a:r>
              <a:rPr lang="en-US" b="1" dirty="0" smtClean="0"/>
              <a:t> the play with a PARENTHETICAL CITATION.</a:t>
            </a:r>
          </a:p>
          <a:p>
            <a:r>
              <a:rPr lang="en-US" b="1" dirty="0" smtClean="0"/>
              <a:t>You MUST also include a Work Cited page for your citations.</a:t>
            </a:r>
          </a:p>
        </p:txBody>
      </p:sp>
    </p:spTree>
    <p:extLst>
      <p:ext uri="{BB962C8B-B14F-4D97-AF65-F5344CB8AC3E}">
        <p14:creationId xmlns:p14="http://schemas.microsoft.com/office/powerpoint/2010/main" val="144552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a:bodyPr>
          <a:lstStyle/>
          <a:p>
            <a:r>
              <a:rPr lang="en-US" sz="3600" b="1" dirty="0" smtClean="0"/>
              <a:t>Written Assessment – Citation of the Play</a:t>
            </a:r>
            <a:endParaRPr lang="en-US" sz="3600" b="1" dirty="0"/>
          </a:p>
        </p:txBody>
      </p:sp>
      <p:sp>
        <p:nvSpPr>
          <p:cNvPr id="3" name="Content Placeholder 2"/>
          <p:cNvSpPr>
            <a:spLocks noGrp="1"/>
          </p:cNvSpPr>
          <p:nvPr>
            <p:ph idx="1"/>
          </p:nvPr>
        </p:nvSpPr>
        <p:spPr>
          <a:xfrm>
            <a:off x="457200" y="833582"/>
            <a:ext cx="8229600" cy="5410200"/>
          </a:xfrm>
        </p:spPr>
        <p:txBody>
          <a:bodyPr>
            <a:normAutofit fontScale="92500" lnSpcReduction="20000"/>
          </a:bodyPr>
          <a:lstStyle/>
          <a:p>
            <a:r>
              <a:rPr lang="en-US" b="1" dirty="0" smtClean="0"/>
              <a:t>Your IN TEXT PARENTHETICAL should look like this: </a:t>
            </a:r>
          </a:p>
          <a:p>
            <a:pPr marL="0" indent="0">
              <a:buNone/>
            </a:pPr>
            <a:endParaRPr lang="en-US" b="1" dirty="0" smtClean="0"/>
          </a:p>
          <a:p>
            <a:pPr marL="0" indent="0">
              <a:buNone/>
            </a:pPr>
            <a:r>
              <a:rPr lang="en-US" b="1" dirty="0"/>
              <a:t>“I swear I have cleansed my heart of all hate. With this handshake, I guarantee my love” (</a:t>
            </a:r>
            <a:r>
              <a:rPr lang="en-US" b="1" dirty="0" err="1" smtClean="0"/>
              <a:t>Crowther</a:t>
            </a:r>
            <a:r>
              <a:rPr lang="en-US" b="1" dirty="0" smtClean="0"/>
              <a:t>. 1.1.34).</a:t>
            </a:r>
          </a:p>
          <a:p>
            <a:pPr marL="0" indent="0">
              <a:buNone/>
            </a:pPr>
            <a:endParaRPr lang="en-US" b="1" dirty="0"/>
          </a:p>
          <a:p>
            <a:r>
              <a:rPr lang="en-US" b="1" dirty="0" smtClean="0"/>
              <a:t>Your WORK CITED entry should look like this:</a:t>
            </a:r>
          </a:p>
          <a:p>
            <a:pPr marL="0" indent="0">
              <a:buNone/>
            </a:pPr>
            <a:endParaRPr lang="en-US" b="1" dirty="0" smtClean="0"/>
          </a:p>
          <a:p>
            <a:pPr marL="0" indent="0">
              <a:buNone/>
            </a:pPr>
            <a:r>
              <a:rPr lang="en-US" b="1" dirty="0" err="1"/>
              <a:t>Crowther</a:t>
            </a:r>
            <a:r>
              <a:rPr lang="en-US" b="1" dirty="0"/>
              <a:t>, John, ed. “No Fear The Taming of </a:t>
            </a:r>
            <a:r>
              <a:rPr lang="en-US" b="1" dirty="0" smtClean="0"/>
              <a:t>the</a:t>
            </a:r>
          </a:p>
          <a:p>
            <a:pPr marL="0" indent="0">
              <a:buNone/>
            </a:pPr>
            <a:r>
              <a:rPr lang="en-US" b="1" dirty="0"/>
              <a:t> </a:t>
            </a:r>
            <a:r>
              <a:rPr lang="en-US" b="1" dirty="0" smtClean="0"/>
              <a:t>       </a:t>
            </a:r>
            <a:r>
              <a:rPr lang="en-US" b="1" dirty="0"/>
              <a:t>Shrew.” SparkNotes.com. </a:t>
            </a:r>
            <a:r>
              <a:rPr lang="en-US" b="1" dirty="0" err="1"/>
              <a:t>SparkNotes</a:t>
            </a:r>
            <a:r>
              <a:rPr lang="en-US" b="1" dirty="0"/>
              <a:t> LLC. </a:t>
            </a:r>
            <a:endParaRPr lang="en-US" b="1" dirty="0" smtClean="0"/>
          </a:p>
          <a:p>
            <a:pPr marL="0" indent="0">
              <a:buNone/>
            </a:pPr>
            <a:r>
              <a:rPr lang="en-US" b="1" dirty="0"/>
              <a:t> </a:t>
            </a:r>
            <a:r>
              <a:rPr lang="en-US" b="1" dirty="0" smtClean="0"/>
              <a:t>       2005</a:t>
            </a:r>
            <a:r>
              <a:rPr lang="en-US" b="1" dirty="0"/>
              <a:t>. Web. 30 Jan. 2016.</a:t>
            </a:r>
            <a:endParaRPr lang="en-US" b="1" dirty="0" smtClean="0"/>
          </a:p>
        </p:txBody>
      </p:sp>
      <p:sp>
        <p:nvSpPr>
          <p:cNvPr id="5" name="TextBox 4"/>
          <p:cNvSpPr txBox="1"/>
          <p:nvPr/>
        </p:nvSpPr>
        <p:spPr>
          <a:xfrm>
            <a:off x="2286000" y="2949864"/>
            <a:ext cx="2438400" cy="381000"/>
          </a:xfrm>
          <a:prstGeom prst="rect">
            <a:avLst/>
          </a:prstGeom>
          <a:noFill/>
        </p:spPr>
        <p:txBody>
          <a:bodyPr wrap="square" rtlCol="0">
            <a:spAutoFit/>
          </a:bodyPr>
          <a:lstStyle/>
          <a:p>
            <a:r>
              <a:rPr lang="en-US" dirty="0" err="1" smtClean="0"/>
              <a:t>Act.Scene.Line</a:t>
            </a:r>
            <a:endParaRPr lang="en-US" dirty="0"/>
          </a:p>
        </p:txBody>
      </p:sp>
      <p:sp>
        <p:nvSpPr>
          <p:cNvPr id="6" name="Curved Up Arrow 5"/>
          <p:cNvSpPr/>
          <p:nvPr/>
        </p:nvSpPr>
        <p:spPr>
          <a:xfrm>
            <a:off x="990600" y="3310082"/>
            <a:ext cx="1447800" cy="457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6325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a:bodyPr>
          <a:lstStyle/>
          <a:p>
            <a:r>
              <a:rPr lang="en-US" sz="3600" b="1" dirty="0" smtClean="0"/>
              <a:t>Written Assessment – Citation of a Novel</a:t>
            </a:r>
            <a:endParaRPr lang="en-US" sz="3600" b="1" dirty="0"/>
          </a:p>
        </p:txBody>
      </p:sp>
      <p:sp>
        <p:nvSpPr>
          <p:cNvPr id="3" name="Content Placeholder 2"/>
          <p:cNvSpPr>
            <a:spLocks noGrp="1"/>
          </p:cNvSpPr>
          <p:nvPr>
            <p:ph idx="1"/>
          </p:nvPr>
        </p:nvSpPr>
        <p:spPr>
          <a:xfrm>
            <a:off x="457200" y="914400"/>
            <a:ext cx="8229600" cy="5410200"/>
          </a:xfrm>
        </p:spPr>
        <p:txBody>
          <a:bodyPr>
            <a:normAutofit fontScale="92500" lnSpcReduction="10000"/>
          </a:bodyPr>
          <a:lstStyle/>
          <a:p>
            <a:r>
              <a:rPr lang="en-US" b="1" dirty="0" smtClean="0"/>
              <a:t>Your IN TEXT PARENTHETICAL should look like this: </a:t>
            </a:r>
          </a:p>
          <a:p>
            <a:pPr marL="0" indent="0">
              <a:buNone/>
            </a:pPr>
            <a:endParaRPr lang="en-US" b="1" dirty="0" smtClean="0"/>
          </a:p>
          <a:p>
            <a:pPr marL="0" indent="0">
              <a:buNone/>
            </a:pPr>
            <a:r>
              <a:rPr lang="en-US" b="1" dirty="0" smtClean="0"/>
              <a:t>“He was not the man he pretended to be” (Author’s Last Name, Page Number).</a:t>
            </a:r>
          </a:p>
          <a:p>
            <a:pPr marL="0" indent="0">
              <a:buNone/>
            </a:pPr>
            <a:endParaRPr lang="en-US" b="1" dirty="0"/>
          </a:p>
          <a:p>
            <a:r>
              <a:rPr lang="en-US" b="1" dirty="0" smtClean="0"/>
              <a:t>Your WORK CITED entry should look like this:</a:t>
            </a:r>
          </a:p>
          <a:p>
            <a:pPr marL="0" indent="0">
              <a:buNone/>
            </a:pPr>
            <a:endParaRPr lang="en-US" b="1" dirty="0" smtClean="0"/>
          </a:p>
          <a:p>
            <a:pPr marL="0" indent="0">
              <a:buNone/>
            </a:pPr>
            <a:r>
              <a:rPr lang="en-US" b="1" dirty="0" smtClean="0"/>
              <a:t>Last name</a:t>
            </a:r>
            <a:r>
              <a:rPr lang="en-US" b="1" dirty="0"/>
              <a:t>, </a:t>
            </a:r>
            <a:r>
              <a:rPr lang="en-US" b="1" dirty="0" smtClean="0"/>
              <a:t>First name</a:t>
            </a:r>
            <a:r>
              <a:rPr lang="en-US" b="1" dirty="0"/>
              <a:t>. Title of Book. City of </a:t>
            </a:r>
            <a:endParaRPr lang="en-US" b="1" dirty="0" smtClean="0"/>
          </a:p>
          <a:p>
            <a:pPr marL="0" indent="0">
              <a:buNone/>
            </a:pPr>
            <a:r>
              <a:rPr lang="en-US" b="1" dirty="0"/>
              <a:t> </a:t>
            </a:r>
            <a:r>
              <a:rPr lang="en-US" b="1" dirty="0" smtClean="0"/>
              <a:t>      Publication</a:t>
            </a:r>
            <a:r>
              <a:rPr lang="en-US" b="1" dirty="0"/>
              <a:t>: Publisher, Year of Publication. </a:t>
            </a:r>
            <a:endParaRPr lang="en-US" b="1" dirty="0" smtClean="0"/>
          </a:p>
          <a:p>
            <a:pPr marL="0" indent="0">
              <a:buNone/>
            </a:pPr>
            <a:r>
              <a:rPr lang="en-US" b="1" dirty="0"/>
              <a:t> </a:t>
            </a:r>
            <a:r>
              <a:rPr lang="en-US" b="1" dirty="0" smtClean="0"/>
              <a:t>      Medium </a:t>
            </a:r>
            <a:r>
              <a:rPr lang="en-US" b="1" dirty="0"/>
              <a:t>of Publication.</a:t>
            </a:r>
            <a:endParaRPr lang="en-US" b="1" dirty="0" smtClean="0"/>
          </a:p>
        </p:txBody>
      </p:sp>
    </p:spTree>
    <p:extLst>
      <p:ext uri="{BB962C8B-B14F-4D97-AF65-F5344CB8AC3E}">
        <p14:creationId xmlns:p14="http://schemas.microsoft.com/office/powerpoint/2010/main" val="191077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a:bodyPr>
          <a:lstStyle/>
          <a:p>
            <a:r>
              <a:rPr lang="en-US" sz="3600" b="1" dirty="0" smtClean="0"/>
              <a:t>Written Assessment – Citation of a Movie</a:t>
            </a:r>
            <a:endParaRPr lang="en-US" sz="3600" b="1" dirty="0"/>
          </a:p>
        </p:txBody>
      </p:sp>
      <p:sp>
        <p:nvSpPr>
          <p:cNvPr id="3" name="Content Placeholder 2"/>
          <p:cNvSpPr>
            <a:spLocks noGrp="1"/>
          </p:cNvSpPr>
          <p:nvPr>
            <p:ph idx="1"/>
          </p:nvPr>
        </p:nvSpPr>
        <p:spPr>
          <a:xfrm>
            <a:off x="457200" y="914400"/>
            <a:ext cx="8229600" cy="5410200"/>
          </a:xfrm>
        </p:spPr>
        <p:txBody>
          <a:bodyPr>
            <a:normAutofit fontScale="92500" lnSpcReduction="20000"/>
          </a:bodyPr>
          <a:lstStyle/>
          <a:p>
            <a:r>
              <a:rPr lang="en-US" b="1" dirty="0" smtClean="0"/>
              <a:t>Your IN TEXT PARENTHETICAL should look like this: </a:t>
            </a:r>
          </a:p>
          <a:p>
            <a:pPr marL="0" indent="0">
              <a:buNone/>
            </a:pPr>
            <a:endParaRPr lang="en-US" b="1" dirty="0" smtClean="0"/>
          </a:p>
          <a:p>
            <a:pPr marL="0" indent="0">
              <a:buNone/>
            </a:pPr>
            <a:r>
              <a:rPr lang="en-US" b="1" dirty="0" smtClean="0"/>
              <a:t>“Kaiser </a:t>
            </a:r>
            <a:r>
              <a:rPr lang="en-US" b="1" dirty="0" err="1" smtClean="0"/>
              <a:t>Sose</a:t>
            </a:r>
            <a:r>
              <a:rPr lang="en-US" b="1" dirty="0" smtClean="0"/>
              <a:t> is the devil” (The Usual Suspects).</a:t>
            </a:r>
          </a:p>
          <a:p>
            <a:pPr marL="0" indent="0">
              <a:buNone/>
            </a:pPr>
            <a:endParaRPr lang="en-US" b="1" dirty="0"/>
          </a:p>
          <a:p>
            <a:r>
              <a:rPr lang="en-US" b="1" dirty="0" smtClean="0"/>
              <a:t>Your WORK CITED entry should look like this:</a:t>
            </a:r>
          </a:p>
          <a:p>
            <a:pPr marL="0" indent="0">
              <a:buNone/>
            </a:pPr>
            <a:endParaRPr lang="en-US" b="1" dirty="0" smtClean="0"/>
          </a:p>
          <a:p>
            <a:pPr marL="0" indent="0">
              <a:buNone/>
            </a:pPr>
            <a:r>
              <a:rPr lang="en-US" b="1" dirty="0"/>
              <a:t>The Usual Suspects. Dir. Bryan Singer. </a:t>
            </a:r>
            <a:r>
              <a:rPr lang="en-US" b="1" dirty="0" err="1"/>
              <a:t>Perf</a:t>
            </a:r>
            <a:r>
              <a:rPr lang="en-US" b="1" dirty="0"/>
              <a:t>. </a:t>
            </a:r>
            <a:r>
              <a:rPr lang="en-US" b="1" dirty="0" smtClean="0"/>
              <a:t>Kevin</a:t>
            </a:r>
          </a:p>
          <a:p>
            <a:pPr marL="0" indent="0">
              <a:buNone/>
            </a:pPr>
            <a:r>
              <a:rPr lang="en-US" b="1" dirty="0"/>
              <a:t>	</a:t>
            </a:r>
            <a:r>
              <a:rPr lang="en-US" b="1" dirty="0" smtClean="0"/>
              <a:t>Spacey</a:t>
            </a:r>
            <a:r>
              <a:rPr lang="en-US" b="1" dirty="0"/>
              <a:t>, Gabriel Byrne, </a:t>
            </a:r>
            <a:r>
              <a:rPr lang="en-US" b="1" dirty="0" err="1"/>
              <a:t>Chazz</a:t>
            </a:r>
            <a:r>
              <a:rPr lang="en-US" b="1" dirty="0"/>
              <a:t> </a:t>
            </a:r>
            <a:r>
              <a:rPr lang="en-US" b="1" dirty="0" err="1"/>
              <a:t>Palminteri</a:t>
            </a:r>
            <a:r>
              <a:rPr lang="en-US" b="1" dirty="0"/>
              <a:t>, </a:t>
            </a:r>
            <a:endParaRPr lang="en-US" b="1" dirty="0" smtClean="0"/>
          </a:p>
          <a:p>
            <a:pPr marL="0" indent="0">
              <a:buNone/>
            </a:pPr>
            <a:r>
              <a:rPr lang="en-US" b="1" dirty="0"/>
              <a:t>	</a:t>
            </a:r>
            <a:r>
              <a:rPr lang="en-US" b="1" dirty="0" smtClean="0"/>
              <a:t>Stephen </a:t>
            </a:r>
            <a:r>
              <a:rPr lang="en-US" b="1" dirty="0"/>
              <a:t>Baldwin, and </a:t>
            </a:r>
            <a:r>
              <a:rPr lang="en-US" b="1" dirty="0" err="1"/>
              <a:t>Benecio</a:t>
            </a:r>
            <a:r>
              <a:rPr lang="en-US" b="1" dirty="0"/>
              <a:t> del Toro. </a:t>
            </a:r>
            <a:endParaRPr lang="en-US" b="1" dirty="0" smtClean="0"/>
          </a:p>
          <a:p>
            <a:pPr marL="0" indent="0">
              <a:buNone/>
            </a:pPr>
            <a:r>
              <a:rPr lang="en-US" b="1" dirty="0"/>
              <a:t>	</a:t>
            </a:r>
            <a:r>
              <a:rPr lang="en-US" b="1" dirty="0" smtClean="0"/>
              <a:t>Polygram</a:t>
            </a:r>
            <a:r>
              <a:rPr lang="en-US" b="1" dirty="0"/>
              <a:t>, 1995. Film.</a:t>
            </a:r>
            <a:endParaRPr lang="en-US" b="1" dirty="0" smtClean="0"/>
          </a:p>
        </p:txBody>
      </p:sp>
    </p:spTree>
    <p:extLst>
      <p:ext uri="{BB962C8B-B14F-4D97-AF65-F5344CB8AC3E}">
        <p14:creationId xmlns:p14="http://schemas.microsoft.com/office/powerpoint/2010/main" val="199045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a:bodyPr>
          <a:lstStyle/>
          <a:p>
            <a:r>
              <a:rPr lang="en-US" sz="3600" b="1" dirty="0" smtClean="0"/>
              <a:t>Written Assessment – Citation of a TV Show</a:t>
            </a:r>
            <a:endParaRPr lang="en-US" sz="3600" b="1" dirty="0"/>
          </a:p>
        </p:txBody>
      </p:sp>
      <p:sp>
        <p:nvSpPr>
          <p:cNvPr id="3" name="Content Placeholder 2"/>
          <p:cNvSpPr>
            <a:spLocks noGrp="1"/>
          </p:cNvSpPr>
          <p:nvPr>
            <p:ph idx="1"/>
          </p:nvPr>
        </p:nvSpPr>
        <p:spPr>
          <a:xfrm>
            <a:off x="457200" y="914400"/>
            <a:ext cx="8229600" cy="5410200"/>
          </a:xfrm>
        </p:spPr>
        <p:txBody>
          <a:bodyPr>
            <a:normAutofit fontScale="92500" lnSpcReduction="20000"/>
          </a:bodyPr>
          <a:lstStyle/>
          <a:p>
            <a:r>
              <a:rPr lang="en-US" b="1" dirty="0" smtClean="0"/>
              <a:t>Your IN TEXT PARENTHETICAL should look like this: </a:t>
            </a:r>
          </a:p>
          <a:p>
            <a:pPr marL="0" indent="0">
              <a:buNone/>
            </a:pPr>
            <a:endParaRPr lang="en-US" b="1" dirty="0" smtClean="0"/>
          </a:p>
          <a:p>
            <a:pPr marL="0" indent="0">
              <a:buNone/>
            </a:pPr>
            <a:r>
              <a:rPr lang="en-US" b="1" dirty="0"/>
              <a:t>“Because she's your </a:t>
            </a:r>
            <a:r>
              <a:rPr lang="en-US" b="1" dirty="0" smtClean="0"/>
              <a:t>lobster” (The One Where Chandler Can’t Cry).</a:t>
            </a:r>
          </a:p>
          <a:p>
            <a:pPr marL="0" indent="0">
              <a:buNone/>
            </a:pPr>
            <a:endParaRPr lang="en-US" b="1" dirty="0"/>
          </a:p>
          <a:p>
            <a:r>
              <a:rPr lang="en-US" b="1" dirty="0" smtClean="0"/>
              <a:t>Your WORK CITED entry should look like this:</a:t>
            </a:r>
          </a:p>
          <a:p>
            <a:pPr marL="0" indent="0">
              <a:buNone/>
            </a:pPr>
            <a:endParaRPr lang="en-US" b="1" dirty="0" smtClean="0"/>
          </a:p>
          <a:p>
            <a:pPr marL="0" indent="0">
              <a:buNone/>
            </a:pPr>
            <a:r>
              <a:rPr lang="en-US" b="1" dirty="0"/>
              <a:t>"The One Where Chandler Can't Cry." </a:t>
            </a:r>
            <a:r>
              <a:rPr lang="en-US" b="1" dirty="0" smtClean="0"/>
              <a:t>Friends.</a:t>
            </a:r>
          </a:p>
          <a:p>
            <a:pPr marL="0" indent="0">
              <a:buNone/>
            </a:pPr>
            <a:r>
              <a:rPr lang="en-US" b="1" dirty="0" smtClean="0"/>
              <a:t>	Writ</a:t>
            </a:r>
            <a:r>
              <a:rPr lang="en-US" b="1" dirty="0"/>
              <a:t>. Andrew Reich and Ted Cohen. Dir</a:t>
            </a:r>
            <a:r>
              <a:rPr lang="en-US" b="1" dirty="0" smtClean="0"/>
              <a:t>.</a:t>
            </a:r>
          </a:p>
          <a:p>
            <a:pPr marL="0" indent="0">
              <a:buNone/>
            </a:pPr>
            <a:r>
              <a:rPr lang="en-US" b="1" dirty="0" smtClean="0"/>
              <a:t>	Kevin </a:t>
            </a:r>
            <a:r>
              <a:rPr lang="en-US" b="1" dirty="0"/>
              <a:t>Bright. Warner Brothers, </a:t>
            </a:r>
            <a:r>
              <a:rPr lang="en-US" b="1" dirty="0" smtClean="0"/>
              <a:t>2004.</a:t>
            </a:r>
          </a:p>
          <a:p>
            <a:pPr marL="0" indent="0">
              <a:buNone/>
            </a:pPr>
            <a:r>
              <a:rPr lang="en-US" b="1" dirty="0"/>
              <a:t>	</a:t>
            </a:r>
            <a:r>
              <a:rPr lang="en-US" b="1" dirty="0" smtClean="0"/>
              <a:t>Television.</a:t>
            </a:r>
          </a:p>
        </p:txBody>
      </p:sp>
    </p:spTree>
    <p:extLst>
      <p:ext uri="{BB962C8B-B14F-4D97-AF65-F5344CB8AC3E}">
        <p14:creationId xmlns:p14="http://schemas.microsoft.com/office/powerpoint/2010/main" val="399505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44562"/>
          </a:xfrm>
        </p:spPr>
        <p:txBody>
          <a:bodyPr>
            <a:normAutofit fontScale="90000"/>
          </a:bodyPr>
          <a:lstStyle/>
          <a:p>
            <a:r>
              <a:rPr lang="en-US" sz="3600" b="1" dirty="0" smtClean="0"/>
              <a:t>Written Assessment – Citation of a Video Game</a:t>
            </a:r>
            <a:endParaRPr lang="en-US" sz="3600" b="1" dirty="0"/>
          </a:p>
        </p:txBody>
      </p:sp>
      <p:sp>
        <p:nvSpPr>
          <p:cNvPr id="3" name="Content Placeholder 2"/>
          <p:cNvSpPr>
            <a:spLocks noGrp="1"/>
          </p:cNvSpPr>
          <p:nvPr>
            <p:ph idx="1"/>
          </p:nvPr>
        </p:nvSpPr>
        <p:spPr>
          <a:xfrm>
            <a:off x="457200" y="914400"/>
            <a:ext cx="8229600" cy="5410200"/>
          </a:xfrm>
        </p:spPr>
        <p:txBody>
          <a:bodyPr>
            <a:normAutofit/>
          </a:bodyPr>
          <a:lstStyle/>
          <a:p>
            <a:r>
              <a:rPr lang="en-US" b="1" dirty="0" smtClean="0"/>
              <a:t>Your IN TEXT PARENTHETICAL should look like this: </a:t>
            </a:r>
          </a:p>
          <a:p>
            <a:pPr marL="0" indent="0">
              <a:buNone/>
            </a:pPr>
            <a:endParaRPr lang="en-US" b="1" dirty="0" smtClean="0"/>
          </a:p>
          <a:p>
            <a:pPr marL="0" indent="0">
              <a:buNone/>
            </a:pPr>
            <a:r>
              <a:rPr lang="en-US" b="1" dirty="0" smtClean="0"/>
              <a:t>“Quote from the game” (Black Ops 2).</a:t>
            </a:r>
          </a:p>
          <a:p>
            <a:pPr marL="0" indent="0">
              <a:buNone/>
            </a:pPr>
            <a:endParaRPr lang="en-US" b="1" dirty="0"/>
          </a:p>
          <a:p>
            <a:r>
              <a:rPr lang="en-US" b="1" dirty="0" smtClean="0"/>
              <a:t>Your WORK CITED entry should look like this:</a:t>
            </a:r>
          </a:p>
          <a:p>
            <a:pPr marL="0" indent="0">
              <a:buNone/>
            </a:pPr>
            <a:endParaRPr lang="en-US" b="1" dirty="0" smtClean="0"/>
          </a:p>
          <a:p>
            <a:pPr marL="0" indent="0">
              <a:buNone/>
            </a:pPr>
            <a:r>
              <a:rPr lang="en-US" b="1" dirty="0"/>
              <a:t>Title of game. Version number. </a:t>
            </a:r>
            <a:r>
              <a:rPr lang="en-US" b="1" dirty="0" smtClean="0"/>
              <a:t>Company</a:t>
            </a:r>
            <a:r>
              <a:rPr lang="en-US" b="1" dirty="0"/>
              <a:t>. </a:t>
            </a:r>
            <a:r>
              <a:rPr lang="en-US" b="1" dirty="0" smtClean="0"/>
              <a:t>Date</a:t>
            </a:r>
          </a:p>
          <a:p>
            <a:pPr marL="0" indent="0">
              <a:buNone/>
            </a:pPr>
            <a:r>
              <a:rPr lang="en-US" b="1" dirty="0"/>
              <a:t>	</a:t>
            </a:r>
            <a:r>
              <a:rPr lang="en-US" b="1" dirty="0" smtClean="0"/>
              <a:t>of </a:t>
            </a:r>
            <a:r>
              <a:rPr lang="en-US" b="1" dirty="0"/>
              <a:t>version. Video game.</a:t>
            </a:r>
            <a:endParaRPr lang="en-US" b="1" dirty="0" smtClean="0"/>
          </a:p>
        </p:txBody>
      </p:sp>
    </p:spTree>
    <p:extLst>
      <p:ext uri="{BB962C8B-B14F-4D97-AF65-F5344CB8AC3E}">
        <p14:creationId xmlns:p14="http://schemas.microsoft.com/office/powerpoint/2010/main" val="278761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buNone/>
            </a:pPr>
            <a:endParaRPr lang="en-US" dirty="0"/>
          </a:p>
          <a:p>
            <a:pPr marL="0" indent="0" algn="ctr">
              <a:buNone/>
            </a:pPr>
            <a:r>
              <a:rPr lang="en-US" sz="4400" b="1" dirty="0" smtClean="0"/>
              <a:t>NO EXIT TICKET TODAY! </a:t>
            </a:r>
          </a:p>
          <a:p>
            <a:pPr marL="0" indent="0" algn="ctr">
              <a:buNone/>
            </a:pPr>
            <a:endParaRPr lang="en-US" sz="4400" b="1" dirty="0"/>
          </a:p>
          <a:p>
            <a:pPr marL="0" indent="0" algn="ctr">
              <a:buNone/>
            </a:pPr>
            <a:r>
              <a:rPr lang="en-US" sz="4400" b="1" dirty="0" smtClean="0"/>
              <a:t>HOMEWORK: KEEP WORKING ON BODY PARAGRAPHS!</a:t>
            </a:r>
            <a:endParaRPr lang="en-US" sz="44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2/29/16</a:t>
            </a:r>
            <a:endParaRPr lang="en-US" b="1" dirty="0"/>
          </a:p>
        </p:txBody>
      </p:sp>
    </p:spTree>
    <p:extLst>
      <p:ext uri="{BB962C8B-B14F-4D97-AF65-F5344CB8AC3E}">
        <p14:creationId xmlns:p14="http://schemas.microsoft.com/office/powerpoint/2010/main" val="41949606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b="1" dirty="0"/>
          </a:p>
          <a:p>
            <a:pPr marL="0" indent="0" algn="ctr">
              <a:buNone/>
            </a:pPr>
            <a:r>
              <a:rPr lang="en-US" sz="6000" b="1" dirty="0" smtClean="0"/>
              <a:t>Just a few notes before you get back to work...</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3/1/16</a:t>
            </a:r>
            <a:endParaRPr lang="en-US" b="1" dirty="0"/>
          </a:p>
        </p:txBody>
      </p:sp>
    </p:spTree>
    <p:extLst>
      <p:ext uri="{BB962C8B-B14F-4D97-AF65-F5344CB8AC3E}">
        <p14:creationId xmlns:p14="http://schemas.microsoft.com/office/powerpoint/2010/main" val="38282558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Unit Objective</a:t>
            </a:r>
            <a:endParaRPr lang="en-US" b="1" dirty="0"/>
          </a:p>
        </p:txBody>
      </p:sp>
      <p:sp>
        <p:nvSpPr>
          <p:cNvPr id="3" name="Content Placeholder 2"/>
          <p:cNvSpPr>
            <a:spLocks noGrp="1"/>
          </p:cNvSpPr>
          <p:nvPr>
            <p:ph idx="1"/>
          </p:nvPr>
        </p:nvSpPr>
        <p:spPr>
          <a:xfrm>
            <a:off x="457200" y="990601"/>
            <a:ext cx="8229600" cy="4876800"/>
          </a:xfrm>
        </p:spPr>
        <p:txBody>
          <a:bodyPr>
            <a:normAutofit fontScale="85000" lnSpcReduction="20000"/>
          </a:bodyPr>
          <a:lstStyle/>
          <a:p>
            <a:pPr marL="0" indent="0" algn="ctr">
              <a:buNone/>
            </a:pPr>
            <a:r>
              <a:rPr lang="en-US" b="1" u="sng" dirty="0"/>
              <a:t>By the end of this unit, students will be able to:</a:t>
            </a:r>
          </a:p>
          <a:p>
            <a:pPr marL="0" indent="0" algn="ctr">
              <a:buNone/>
            </a:pPr>
            <a:endParaRPr lang="en-US" sz="1100" b="1" u="sng" dirty="0"/>
          </a:p>
          <a:p>
            <a:pPr marL="0" indent="0" algn="ctr">
              <a:buNone/>
            </a:pPr>
            <a:r>
              <a:rPr lang="en-US" sz="3300" b="1" dirty="0"/>
              <a:t>Determine a central theme or themes in a piece of text and discuss how it is developed through the text. Analyze complex characters and discuss how they help in developing the theme. </a:t>
            </a:r>
            <a:endParaRPr lang="en-US" sz="3300" b="1" dirty="0" smtClean="0"/>
          </a:p>
          <a:p>
            <a:pPr marL="0" indent="0" algn="ctr">
              <a:buNone/>
            </a:pPr>
            <a:r>
              <a:rPr lang="en-US" sz="3300" b="1" dirty="0" smtClean="0"/>
              <a:t>Write </a:t>
            </a:r>
            <a:r>
              <a:rPr lang="en-US" sz="3300" b="1" dirty="0"/>
              <a:t>informative/explanatory texts to examine and convey complex ideas, concepts, and information clearly and accurately through the effective selection, organization, and analysis of content</a:t>
            </a:r>
            <a:r>
              <a:rPr lang="en-US" sz="3300" b="1" dirty="0" smtClean="0"/>
              <a:t>.</a:t>
            </a:r>
          </a:p>
          <a:p>
            <a:pPr marL="0" indent="0" algn="ctr">
              <a:buNone/>
            </a:pPr>
            <a:endParaRPr lang="en-US" b="1" dirty="0"/>
          </a:p>
          <a:p>
            <a:pPr marL="0" indent="0" algn="ctr">
              <a:buNone/>
            </a:pPr>
            <a:r>
              <a:rPr lang="en-US" sz="2600" b="1" dirty="0" smtClean="0"/>
              <a:t>CCSS.ELA-LITERACY.RL.9-10.1         CCSS.ELA-LITERACY.RL.9-10.2   </a:t>
            </a:r>
          </a:p>
          <a:p>
            <a:pPr marL="0" indent="0" algn="ctr">
              <a:buNone/>
            </a:pPr>
            <a:r>
              <a:rPr lang="en-US" sz="2600" b="1" dirty="0" smtClean="0"/>
              <a:t>CCSS.ELA-LITERACY.RL.9-10.3        CCSS.ELA-LITERACY.W.9-10.2</a:t>
            </a:r>
            <a:endParaRPr lang="en-US" sz="2600" b="1" dirty="0"/>
          </a:p>
        </p:txBody>
      </p:sp>
    </p:spTree>
    <p:extLst>
      <p:ext uri="{BB962C8B-B14F-4D97-AF65-F5344CB8AC3E}">
        <p14:creationId xmlns:p14="http://schemas.microsoft.com/office/powerpoint/2010/main" val="92423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Topic</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In your essay you will be focusing on and writing about ONE of the major themes in the play.</a:t>
            </a:r>
          </a:p>
          <a:p>
            <a:r>
              <a:rPr lang="en-US" b="1" dirty="0" smtClean="0"/>
              <a:t>You will discuss Shakespeare’s development of this theme throughout THE ENTIRE play.</a:t>
            </a:r>
          </a:p>
          <a:p>
            <a:r>
              <a:rPr lang="en-US" b="1" dirty="0" smtClean="0"/>
              <a:t>You will also choose one character or set of characters you think is the best example of this theme and discuss how that character or set of characters shows this theme through their words and actions.</a:t>
            </a:r>
          </a:p>
        </p:txBody>
      </p:sp>
    </p:spTree>
    <p:extLst>
      <p:ext uri="{BB962C8B-B14F-4D97-AF65-F5344CB8AC3E}">
        <p14:creationId xmlns:p14="http://schemas.microsoft.com/office/powerpoint/2010/main" val="243470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211763"/>
          </a:xfrm>
        </p:spPr>
        <p:txBody>
          <a:bodyPr>
            <a:normAutofit/>
          </a:bodyPr>
          <a:lstStyle/>
          <a:p>
            <a:pPr marL="0" indent="0" algn="ctr">
              <a:buNone/>
            </a:pPr>
            <a:r>
              <a:rPr lang="en-US" b="1" dirty="0"/>
              <a:t>Write informative/explanatory texts to examine and convey complex ideas, concepts, and information clearly and accurately through the effective selection, organization, and analysis of content. </a:t>
            </a:r>
            <a:endParaRPr lang="en-US" b="1" dirty="0" smtClean="0"/>
          </a:p>
          <a:p>
            <a:pPr marL="0" indent="0" algn="ctr">
              <a:buNone/>
            </a:pPr>
            <a:r>
              <a:rPr lang="en-US" sz="2400" b="1" dirty="0" smtClean="0"/>
              <a:t>Use </a:t>
            </a:r>
            <a:r>
              <a:rPr lang="en-US" sz="2400" b="1" dirty="0"/>
              <a:t>technology, including the Internet, to produce, publish, and update </a:t>
            </a:r>
            <a:r>
              <a:rPr lang="en-US" sz="2400" b="1" dirty="0" smtClean="0"/>
              <a:t>writing products, </a:t>
            </a:r>
            <a:r>
              <a:rPr lang="en-US" sz="2400" b="1" dirty="0"/>
              <a:t>taking advantage of technology's capacity to link to other information and to display information flexibly and dynamically</a:t>
            </a:r>
            <a:r>
              <a:rPr lang="en-US" sz="2400" b="1" dirty="0" smtClean="0"/>
              <a:t>.</a:t>
            </a:r>
          </a:p>
          <a:p>
            <a:pPr marL="0" indent="0" algn="ctr">
              <a:buNone/>
            </a:pPr>
            <a:endParaRPr lang="en-US" sz="2800" b="1" dirty="0" smtClean="0"/>
          </a:p>
          <a:p>
            <a:pPr marL="0" indent="0" algn="ctr">
              <a:buNone/>
            </a:pPr>
            <a:r>
              <a:rPr lang="en-US" sz="2400" b="1" dirty="0"/>
              <a:t>CCSS.ELA-LITERACY.W.9-10.2	</a:t>
            </a:r>
            <a:r>
              <a:rPr lang="en-US" sz="2400" b="1" dirty="0" smtClean="0"/>
              <a:t>           CCSS.ELA-LITERACY.W.9-10.6</a:t>
            </a:r>
            <a:endParaRPr lang="en-US" sz="2400" b="1" dirty="0"/>
          </a:p>
          <a:p>
            <a:pPr marL="0" indent="0" algn="ctr">
              <a:buNone/>
            </a:pPr>
            <a:endParaRPr lang="en-US" dirty="0"/>
          </a:p>
        </p:txBody>
      </p:sp>
    </p:spTree>
    <p:extLst>
      <p:ext uri="{BB962C8B-B14F-4D97-AF65-F5344CB8AC3E}">
        <p14:creationId xmlns:p14="http://schemas.microsoft.com/office/powerpoint/2010/main" val="78718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b="1" dirty="0" smtClean="0"/>
              <a:t>Written Assessment – Keys to Success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sz="2800" b="1" dirty="0" smtClean="0"/>
              <a:t>NO FIRST OR SECOND PERSON LANGUAGE!</a:t>
            </a:r>
          </a:p>
          <a:p>
            <a:pPr lvl="1"/>
            <a:r>
              <a:rPr lang="en-US" b="1" dirty="0" smtClean="0"/>
              <a:t>(</a:t>
            </a:r>
            <a:r>
              <a:rPr lang="en-US" b="1" dirty="0" err="1" smtClean="0"/>
              <a:t>eg</a:t>
            </a:r>
            <a:r>
              <a:rPr lang="en-US" b="1" dirty="0" smtClean="0"/>
              <a:t>: I, we, you)</a:t>
            </a:r>
          </a:p>
          <a:p>
            <a:r>
              <a:rPr lang="en-US" sz="2800" b="1" dirty="0" smtClean="0"/>
              <a:t>Save your main character or set of characters for your SECOND BODY PARAGRAPH!</a:t>
            </a:r>
          </a:p>
          <a:p>
            <a:r>
              <a:rPr lang="en-US" sz="2800" b="1" dirty="0" smtClean="0"/>
              <a:t>Let your spelling/grammar check tools help you. Don’t ignore them!</a:t>
            </a:r>
          </a:p>
          <a:p>
            <a:r>
              <a:rPr lang="en-US" sz="2800" b="1" dirty="0" smtClean="0"/>
              <a:t>Cite properly (Use the citation instructions from yesterday’s </a:t>
            </a:r>
            <a:r>
              <a:rPr lang="en-US" sz="2800" b="1" dirty="0" err="1" smtClean="0"/>
              <a:t>powerpoint</a:t>
            </a:r>
            <a:r>
              <a:rPr lang="en-US" sz="2800" b="1" dirty="0" smtClean="0"/>
              <a:t>)!</a:t>
            </a:r>
          </a:p>
          <a:p>
            <a:r>
              <a:rPr lang="en-US" sz="2800" b="1" dirty="0" smtClean="0"/>
              <a:t>ASK FOR HELP IF YOU NEED IT!</a:t>
            </a:r>
          </a:p>
          <a:p>
            <a:pPr marL="0" indent="0" algn="ctr">
              <a:buNone/>
            </a:pPr>
            <a:r>
              <a:rPr lang="en-US" sz="2800" b="1" dirty="0" smtClean="0"/>
              <a:t>BODY PARAGRAPHS MUST BE READY FOR PEER REVIEW ON THURSDAY!</a:t>
            </a:r>
          </a:p>
          <a:p>
            <a:endParaRPr lang="en-US" b="1" dirty="0" smtClean="0"/>
          </a:p>
        </p:txBody>
      </p:sp>
    </p:spTree>
    <p:extLst>
      <p:ext uri="{BB962C8B-B14F-4D97-AF65-F5344CB8AC3E}">
        <p14:creationId xmlns:p14="http://schemas.microsoft.com/office/powerpoint/2010/main" val="361056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buNone/>
            </a:pPr>
            <a:endParaRPr lang="en-US" dirty="0"/>
          </a:p>
          <a:p>
            <a:pPr marL="0" indent="0" algn="ctr">
              <a:buNone/>
            </a:pPr>
            <a:r>
              <a:rPr lang="en-US" sz="4400" b="1" dirty="0" smtClean="0"/>
              <a:t>NO EXIT TICKET TODAY! </a:t>
            </a:r>
          </a:p>
          <a:p>
            <a:pPr marL="0" indent="0" algn="ctr">
              <a:buNone/>
            </a:pPr>
            <a:endParaRPr lang="en-US" sz="4400" b="1" dirty="0"/>
          </a:p>
          <a:p>
            <a:pPr marL="0" indent="0" algn="ctr">
              <a:buNone/>
            </a:pPr>
            <a:r>
              <a:rPr lang="en-US" sz="4400" b="1" dirty="0" smtClean="0"/>
              <a:t>HOMEWORK: KEEP WORKING ON BODY PARAGRAPHS!</a:t>
            </a:r>
            <a:endParaRPr lang="en-US" sz="44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3/1/16</a:t>
            </a:r>
            <a:endParaRPr lang="en-US" b="1" dirty="0"/>
          </a:p>
        </p:txBody>
      </p:sp>
    </p:spTree>
    <p:extLst>
      <p:ext uri="{BB962C8B-B14F-4D97-AF65-F5344CB8AC3E}">
        <p14:creationId xmlns:p14="http://schemas.microsoft.com/office/powerpoint/2010/main" val="10996717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r>
              <a:rPr lang="en-US" sz="6000" b="1" dirty="0"/>
              <a:t>USE YOUR TIME WISELY! </a:t>
            </a:r>
          </a:p>
          <a:p>
            <a:pPr marL="0" indent="0" algn="ctr">
              <a:buNone/>
            </a:pPr>
            <a:r>
              <a:rPr lang="en-US" sz="6000" b="1" dirty="0"/>
              <a:t>BODY PARAGRAPHS MUST BE READY FOR PEER REVIEW/EDIT </a:t>
            </a:r>
            <a:r>
              <a:rPr lang="en-US" sz="6000" b="1" dirty="0" smtClean="0"/>
              <a:t>TOMORROW!</a:t>
            </a: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3/2/16</a:t>
            </a:r>
            <a:endParaRPr lang="en-US" b="1" dirty="0"/>
          </a:p>
        </p:txBody>
      </p:sp>
    </p:spTree>
    <p:extLst>
      <p:ext uri="{BB962C8B-B14F-4D97-AF65-F5344CB8AC3E}">
        <p14:creationId xmlns:p14="http://schemas.microsoft.com/office/powerpoint/2010/main" val="382825589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b="1" dirty="0" smtClean="0"/>
              <a:t>Written Assessment – Keys to Success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sz="2800" b="1" dirty="0" smtClean="0"/>
              <a:t>NO FIRST OR SECOND PERSON LANGUAGE!</a:t>
            </a:r>
          </a:p>
          <a:p>
            <a:pPr lvl="1"/>
            <a:r>
              <a:rPr lang="en-US" b="1" dirty="0" smtClean="0"/>
              <a:t>(</a:t>
            </a:r>
            <a:r>
              <a:rPr lang="en-US" b="1" dirty="0" err="1" smtClean="0"/>
              <a:t>eg</a:t>
            </a:r>
            <a:r>
              <a:rPr lang="en-US" b="1" dirty="0" smtClean="0"/>
              <a:t>: I, we, you)</a:t>
            </a:r>
          </a:p>
          <a:p>
            <a:r>
              <a:rPr lang="en-US" sz="2800" b="1" dirty="0" smtClean="0"/>
              <a:t>Save your main character or set of characters for your SECOND BODY PARAGRAPH!</a:t>
            </a:r>
          </a:p>
          <a:p>
            <a:r>
              <a:rPr lang="en-US" sz="2800" b="1" dirty="0" smtClean="0"/>
              <a:t>Let your spelling/grammar check tools help you. Don’t ignore them!</a:t>
            </a:r>
          </a:p>
          <a:p>
            <a:r>
              <a:rPr lang="en-US" sz="2800" b="1" dirty="0" smtClean="0"/>
              <a:t>Cite properly (Use the citation instructions from yesterday’s </a:t>
            </a:r>
            <a:r>
              <a:rPr lang="en-US" sz="2800" b="1" dirty="0" err="1" smtClean="0"/>
              <a:t>powerpoint</a:t>
            </a:r>
            <a:r>
              <a:rPr lang="en-US" sz="2800" b="1" dirty="0" smtClean="0"/>
              <a:t>)!</a:t>
            </a:r>
          </a:p>
          <a:p>
            <a:r>
              <a:rPr lang="en-US" sz="2800" b="1" dirty="0" smtClean="0"/>
              <a:t>ASK FOR HELP IF YOU NEED IT!</a:t>
            </a:r>
          </a:p>
          <a:p>
            <a:pPr marL="0" indent="0" algn="ctr">
              <a:buNone/>
            </a:pPr>
            <a:r>
              <a:rPr lang="en-US" sz="2800" b="1" dirty="0" smtClean="0"/>
              <a:t>BODY PARAGRAPHS MUST BE READY FOR PEER REVIEW ON THURSDAY!</a:t>
            </a:r>
          </a:p>
          <a:p>
            <a:endParaRPr lang="en-US" b="1" dirty="0" smtClean="0"/>
          </a:p>
        </p:txBody>
      </p:sp>
    </p:spTree>
    <p:extLst>
      <p:ext uri="{BB962C8B-B14F-4D97-AF65-F5344CB8AC3E}">
        <p14:creationId xmlns:p14="http://schemas.microsoft.com/office/powerpoint/2010/main" val="39232268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buNone/>
            </a:pPr>
            <a:endParaRPr lang="en-US" dirty="0"/>
          </a:p>
          <a:p>
            <a:pPr marL="0" indent="0" algn="ctr">
              <a:buNone/>
            </a:pPr>
            <a:r>
              <a:rPr lang="en-US" sz="4400" b="1" dirty="0" smtClean="0"/>
              <a:t>NO EXIT TICKET TODAY! </a:t>
            </a:r>
          </a:p>
          <a:p>
            <a:pPr marL="0" indent="0" algn="ctr">
              <a:buNone/>
            </a:pPr>
            <a:endParaRPr lang="en-US" sz="4400" b="1" dirty="0"/>
          </a:p>
          <a:p>
            <a:pPr marL="0" indent="0" algn="ctr">
              <a:buNone/>
            </a:pPr>
            <a:r>
              <a:rPr lang="en-US" sz="4400" b="1" dirty="0" smtClean="0"/>
              <a:t>HOMEWORK: KEEP WORKING ON BODY PARAGRAPHS!</a:t>
            </a:r>
            <a:endParaRPr lang="en-US" sz="44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3/2/16</a:t>
            </a:r>
            <a:endParaRPr lang="en-US" b="1" dirty="0"/>
          </a:p>
        </p:txBody>
      </p:sp>
    </p:spTree>
    <p:extLst>
      <p:ext uri="{BB962C8B-B14F-4D97-AF65-F5344CB8AC3E}">
        <p14:creationId xmlns:p14="http://schemas.microsoft.com/office/powerpoint/2010/main" val="10996717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3/3/16</a:t>
            </a:r>
            <a:endParaRPr lang="en-US" b="1" dirty="0"/>
          </a:p>
        </p:txBody>
      </p:sp>
    </p:spTree>
    <p:extLst>
      <p:ext uri="{BB962C8B-B14F-4D97-AF65-F5344CB8AC3E}">
        <p14:creationId xmlns:p14="http://schemas.microsoft.com/office/powerpoint/2010/main" val="123223197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fontScale="90000"/>
          </a:bodyPr>
          <a:lstStyle/>
          <a:p>
            <a:r>
              <a:rPr lang="en-US" b="1" dirty="0" smtClean="0"/>
              <a:t>Peer Review/Editing Body Paragraphs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 completing a peer review/editing form for a partner.</a:t>
            </a:r>
          </a:p>
          <a:p>
            <a:r>
              <a:rPr lang="en-US" b="1" dirty="0" smtClean="0"/>
              <a:t>It is important that you read through and check their writing carefully. It could affect their grade, just as their review of your work could affect their grade.</a:t>
            </a:r>
          </a:p>
          <a:p>
            <a:r>
              <a:rPr lang="en-US" b="1" dirty="0" smtClean="0"/>
              <a:t>You will use the Peer Review/Editing form as you read their work.</a:t>
            </a:r>
          </a:p>
          <a:p>
            <a:r>
              <a:rPr lang="en-US" b="1" dirty="0" smtClean="0"/>
              <a:t>Be sure that you answer ALL of the questions on the form completely.</a:t>
            </a:r>
            <a:endParaRPr lang="en-US" b="1" dirty="0"/>
          </a:p>
        </p:txBody>
      </p:sp>
    </p:spTree>
    <p:extLst>
      <p:ext uri="{BB962C8B-B14F-4D97-AF65-F5344CB8AC3E}">
        <p14:creationId xmlns:p14="http://schemas.microsoft.com/office/powerpoint/2010/main" val="251585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fontScale="90000"/>
          </a:bodyPr>
          <a:lstStyle/>
          <a:p>
            <a:r>
              <a:rPr lang="en-US" b="1" dirty="0"/>
              <a:t>Peer Review/Editing Body Paragraphs</a:t>
            </a:r>
          </a:p>
        </p:txBody>
      </p:sp>
      <p:sp>
        <p:nvSpPr>
          <p:cNvPr id="3" name="Content Placeholder 2"/>
          <p:cNvSpPr>
            <a:spLocks noGrp="1"/>
          </p:cNvSpPr>
          <p:nvPr>
            <p:ph idx="1"/>
          </p:nvPr>
        </p:nvSpPr>
        <p:spPr>
          <a:xfrm>
            <a:off x="457200" y="838200"/>
            <a:ext cx="8229600" cy="5715000"/>
          </a:xfrm>
        </p:spPr>
        <p:txBody>
          <a:bodyPr/>
          <a:lstStyle/>
          <a:p>
            <a:r>
              <a:rPr lang="en-US" b="1" dirty="0" smtClean="0"/>
              <a:t>Open your </a:t>
            </a:r>
            <a:r>
              <a:rPr lang="en-US" b="1" dirty="0" err="1" smtClean="0"/>
              <a:t>Chromebooks</a:t>
            </a:r>
            <a:r>
              <a:rPr lang="en-US" b="1" dirty="0" smtClean="0"/>
              <a:t> and open up your Introduction paragraph document.</a:t>
            </a:r>
          </a:p>
          <a:p>
            <a:r>
              <a:rPr lang="en-US" b="1" dirty="0" smtClean="0"/>
              <a:t>Trade </a:t>
            </a:r>
            <a:r>
              <a:rPr lang="en-US" b="1" dirty="0" err="1" smtClean="0"/>
              <a:t>Chromebooks</a:t>
            </a:r>
            <a:r>
              <a:rPr lang="en-US" b="1" dirty="0" smtClean="0"/>
              <a:t> with your HORIZONTAL PARTNER. (Groups of 3, rotate </a:t>
            </a:r>
            <a:r>
              <a:rPr lang="en-US" b="1" dirty="0" err="1" smtClean="0"/>
              <a:t>Chromebooks</a:t>
            </a:r>
            <a:r>
              <a:rPr lang="en-US" b="1" dirty="0" smtClean="0"/>
              <a:t>)</a:t>
            </a:r>
          </a:p>
          <a:p>
            <a:r>
              <a:rPr lang="en-US" b="1" dirty="0" smtClean="0"/>
              <a:t>Complete the INITIAL READ section of the worksheet.</a:t>
            </a:r>
          </a:p>
          <a:p>
            <a:r>
              <a:rPr lang="en-US" b="1" dirty="0" smtClean="0"/>
              <a:t>Now complete the CONTENT READ section of the worksheet.</a:t>
            </a:r>
          </a:p>
          <a:p>
            <a:r>
              <a:rPr lang="en-US" b="1" dirty="0" smtClean="0"/>
              <a:t>Return your partner’s </a:t>
            </a:r>
            <a:r>
              <a:rPr lang="en-US" b="1" dirty="0" err="1" smtClean="0"/>
              <a:t>Chromebook</a:t>
            </a:r>
            <a:r>
              <a:rPr lang="en-US" b="1" dirty="0" smtClean="0"/>
              <a:t> AND the Peer Review/Edit Worksheet.</a:t>
            </a:r>
            <a:endParaRPr lang="en-US" b="1" dirty="0"/>
          </a:p>
        </p:txBody>
      </p:sp>
    </p:spTree>
    <p:extLst>
      <p:ext uri="{BB962C8B-B14F-4D97-AF65-F5344CB8AC3E}">
        <p14:creationId xmlns:p14="http://schemas.microsoft.com/office/powerpoint/2010/main" val="404130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fontScale="90000"/>
          </a:bodyPr>
          <a:lstStyle/>
          <a:p>
            <a:r>
              <a:rPr lang="en-US" b="1" dirty="0"/>
              <a:t>Peer Review/Editing Body Paragraphs</a:t>
            </a:r>
          </a:p>
        </p:txBody>
      </p:sp>
      <p:sp>
        <p:nvSpPr>
          <p:cNvPr id="3" name="Content Placeholder 2"/>
          <p:cNvSpPr>
            <a:spLocks noGrp="1"/>
          </p:cNvSpPr>
          <p:nvPr>
            <p:ph idx="1"/>
          </p:nvPr>
        </p:nvSpPr>
        <p:spPr>
          <a:xfrm>
            <a:off x="457200" y="838200"/>
            <a:ext cx="8229600" cy="5715000"/>
          </a:xfrm>
        </p:spPr>
        <p:txBody>
          <a:bodyPr>
            <a:normAutofit/>
          </a:bodyPr>
          <a:lstStyle/>
          <a:p>
            <a:r>
              <a:rPr lang="en-US" b="1" dirty="0" smtClean="0"/>
              <a:t>Take the next few minutes to discuss, with your partner, the suggestions they made on your paper and those you made on theirs.</a:t>
            </a:r>
          </a:p>
          <a:p>
            <a:r>
              <a:rPr lang="en-US" b="1" dirty="0" smtClean="0"/>
              <a:t>Using the Body Peer Review/Edit Worksheet, read back through your paragraph and make changes/corrections to what you have written.</a:t>
            </a:r>
          </a:p>
        </p:txBody>
      </p:sp>
    </p:spTree>
    <p:extLst>
      <p:ext uri="{BB962C8B-B14F-4D97-AF65-F5344CB8AC3E}">
        <p14:creationId xmlns:p14="http://schemas.microsoft.com/office/powerpoint/2010/main" val="171484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Topic</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In the last section of your essay’s body, you will be choosing an example from modern literature, movies, TV, etc. which you think includes a good example of the same theme you are writing about.</a:t>
            </a:r>
          </a:p>
          <a:p>
            <a:r>
              <a:rPr lang="en-US" b="1" dirty="0" smtClean="0"/>
              <a:t>You will discuss how the author of that modern work introduces and develops the theme in their work and compare/contrast it to what Shakespeare did in </a:t>
            </a:r>
            <a:r>
              <a:rPr lang="en-US" b="1" i="1" dirty="0" smtClean="0"/>
              <a:t>Taming</a:t>
            </a:r>
            <a:r>
              <a:rPr lang="en-US" b="1" dirty="0" smtClean="0"/>
              <a:t>.</a:t>
            </a:r>
          </a:p>
        </p:txBody>
      </p:sp>
    </p:spTree>
    <p:extLst>
      <p:ext uri="{BB962C8B-B14F-4D97-AF65-F5344CB8AC3E}">
        <p14:creationId xmlns:p14="http://schemas.microsoft.com/office/powerpoint/2010/main" val="55313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fontScale="90000"/>
          </a:bodyPr>
          <a:lstStyle/>
          <a:p>
            <a:r>
              <a:rPr lang="en-US" b="1" dirty="0"/>
              <a:t>Peer Review/Editing Body Paragraphs</a:t>
            </a:r>
          </a:p>
        </p:txBody>
      </p:sp>
      <p:sp>
        <p:nvSpPr>
          <p:cNvPr id="3" name="Content Placeholder 2"/>
          <p:cNvSpPr>
            <a:spLocks noGrp="1"/>
          </p:cNvSpPr>
          <p:nvPr>
            <p:ph idx="1"/>
          </p:nvPr>
        </p:nvSpPr>
        <p:spPr>
          <a:xfrm>
            <a:off x="457200" y="838200"/>
            <a:ext cx="8229600" cy="5715000"/>
          </a:xfrm>
        </p:spPr>
        <p:txBody>
          <a:bodyPr/>
          <a:lstStyle/>
          <a:p>
            <a:pPr marL="0" indent="0" algn="ctr">
              <a:buNone/>
            </a:pPr>
            <a:r>
              <a:rPr lang="en-US" b="1" dirty="0" smtClean="0"/>
              <a:t>HOMEWORK</a:t>
            </a:r>
          </a:p>
          <a:p>
            <a:pPr marL="0" indent="0" algn="ctr">
              <a:buNone/>
            </a:pPr>
            <a:r>
              <a:rPr lang="en-US" b="1" dirty="0" smtClean="0"/>
              <a:t>ONE MORE PAIR OF EYES!!!</a:t>
            </a:r>
          </a:p>
          <a:p>
            <a:pPr marL="0" indent="0" algn="ctr">
              <a:buNone/>
            </a:pPr>
            <a:endParaRPr lang="en-US" b="1" dirty="0" smtClean="0"/>
          </a:p>
          <a:p>
            <a:pPr marL="0" indent="0" algn="ctr">
              <a:buNone/>
            </a:pPr>
            <a:r>
              <a:rPr lang="en-US" b="1" dirty="0" smtClean="0"/>
              <a:t>You have tonight to make edits/changes to your paragraphs.</a:t>
            </a:r>
          </a:p>
          <a:p>
            <a:pPr marL="0" indent="0" algn="ctr">
              <a:buNone/>
            </a:pPr>
            <a:r>
              <a:rPr lang="en-US" b="1" dirty="0" smtClean="0"/>
              <a:t>They are DUE TOMORROW by 7:00 A.M.</a:t>
            </a:r>
          </a:p>
          <a:p>
            <a:pPr marL="0" indent="0" algn="ctr">
              <a:buNone/>
            </a:pPr>
            <a:r>
              <a:rPr lang="en-US" b="1" dirty="0" smtClean="0"/>
              <a:t>Late work, by minutes, hours, or days, will automatically lose points.</a:t>
            </a:r>
            <a:endParaRPr lang="en-US" b="1" dirty="0"/>
          </a:p>
        </p:txBody>
      </p:sp>
    </p:spTree>
    <p:extLst>
      <p:ext uri="{BB962C8B-B14F-4D97-AF65-F5344CB8AC3E}">
        <p14:creationId xmlns:p14="http://schemas.microsoft.com/office/powerpoint/2010/main" val="153202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buNone/>
            </a:pPr>
            <a:endParaRPr lang="en-US" dirty="0" smtClean="0"/>
          </a:p>
          <a:p>
            <a:pPr marL="0" indent="0" algn="ctr">
              <a:buNone/>
            </a:pPr>
            <a:r>
              <a:rPr lang="en-US" sz="4400" b="1" dirty="0" smtClean="0"/>
              <a:t>NO EXIT TICKET TODAY! </a:t>
            </a:r>
          </a:p>
          <a:p>
            <a:pPr marL="0" indent="0" algn="ctr">
              <a:buNone/>
            </a:pPr>
            <a:endParaRPr lang="en-US" sz="18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3/3/16</a:t>
            </a:r>
            <a:endParaRPr lang="en-US" b="1" dirty="0"/>
          </a:p>
        </p:txBody>
      </p:sp>
    </p:spTree>
    <p:extLst>
      <p:ext uri="{BB962C8B-B14F-4D97-AF65-F5344CB8AC3E}">
        <p14:creationId xmlns:p14="http://schemas.microsoft.com/office/powerpoint/2010/main" val="53955588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3/4/16</a:t>
            </a:r>
            <a:endParaRPr lang="en-US" b="1" dirty="0"/>
          </a:p>
        </p:txBody>
      </p:sp>
    </p:spTree>
    <p:extLst>
      <p:ext uri="{BB962C8B-B14F-4D97-AF65-F5344CB8AC3E}">
        <p14:creationId xmlns:p14="http://schemas.microsoft.com/office/powerpoint/2010/main" val="278011317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Conclusion</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a:t>Restate the theme and its definition. </a:t>
            </a:r>
            <a:endParaRPr lang="en-US" b="1" dirty="0" smtClean="0"/>
          </a:p>
          <a:p>
            <a:r>
              <a:rPr lang="en-US" b="1" dirty="0" smtClean="0"/>
              <a:t>Draw </a:t>
            </a:r>
            <a:r>
              <a:rPr lang="en-US" b="1" dirty="0"/>
              <a:t>a clear connection between Shakespeare and the modern example. </a:t>
            </a:r>
            <a:endParaRPr lang="en-US" b="1" dirty="0" smtClean="0"/>
          </a:p>
          <a:p>
            <a:r>
              <a:rPr lang="en-US" b="1" dirty="0" smtClean="0"/>
              <a:t>Close </a:t>
            </a:r>
            <a:r>
              <a:rPr lang="en-US" b="1" dirty="0"/>
              <a:t>with a brief discussion of why this theme is one that is common in literature. </a:t>
            </a:r>
            <a:endParaRPr lang="en-US" b="1" dirty="0" smtClean="0"/>
          </a:p>
          <a:p>
            <a:pPr lvl="1"/>
            <a:r>
              <a:rPr lang="en-US" b="1" dirty="0" smtClean="0"/>
              <a:t>Is </a:t>
            </a:r>
            <a:r>
              <a:rPr lang="en-US" b="1" dirty="0"/>
              <a:t>it seen in real life? Is it part of human nature?</a:t>
            </a:r>
            <a:endParaRPr lang="en-US" b="1" dirty="0" smtClean="0"/>
          </a:p>
        </p:txBody>
      </p:sp>
    </p:spTree>
    <p:extLst>
      <p:ext uri="{BB962C8B-B14F-4D97-AF65-F5344CB8AC3E}">
        <p14:creationId xmlns:p14="http://schemas.microsoft.com/office/powerpoint/2010/main" val="364059553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Conclusion</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r>
              <a:rPr lang="en-US" b="1" dirty="0" smtClean="0"/>
              <a:t>Step 1 – Transition into the conclusion and restate the theme and it’s definition.</a:t>
            </a:r>
          </a:p>
          <a:p>
            <a:pPr lvl="1"/>
            <a:r>
              <a:rPr lang="en-US" b="1" dirty="0" smtClean="0"/>
              <a:t>Example: In brief, the idea of convincing someone that something is real or true when it is not, or deception, is a strong theme. </a:t>
            </a:r>
          </a:p>
        </p:txBody>
      </p:sp>
    </p:spTree>
    <p:extLst>
      <p:ext uri="{BB962C8B-B14F-4D97-AF65-F5344CB8AC3E}">
        <p14:creationId xmlns:p14="http://schemas.microsoft.com/office/powerpoint/2010/main" val="60712147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Conclusion</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endParaRPr lang="en-US" b="1" dirty="0" smtClean="0"/>
          </a:p>
          <a:p>
            <a:r>
              <a:rPr lang="en-US" b="1" dirty="0" smtClean="0"/>
              <a:t>Step 2 – Draw a clear connection between the play and your modern example.</a:t>
            </a:r>
          </a:p>
          <a:p>
            <a:pPr lvl="1"/>
            <a:r>
              <a:rPr lang="en-US" b="1" dirty="0" smtClean="0"/>
              <a:t>Example: This theme </a:t>
            </a:r>
            <a:r>
              <a:rPr lang="en-US" b="1" dirty="0"/>
              <a:t>is seen in both modern media and in Shakespeare’s “The Taming of the Shrew.” </a:t>
            </a:r>
            <a:r>
              <a:rPr lang="en-US" b="1" dirty="0" smtClean="0"/>
              <a:t>Although it is presented in very different forms, both examples use deception as a way of drawing attention away from something or someone else.</a:t>
            </a:r>
          </a:p>
        </p:txBody>
      </p:sp>
    </p:spTree>
    <p:extLst>
      <p:ext uri="{BB962C8B-B14F-4D97-AF65-F5344CB8AC3E}">
        <p14:creationId xmlns:p14="http://schemas.microsoft.com/office/powerpoint/2010/main" val="36497292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800" b="1" dirty="0" smtClean="0"/>
              <a:t>Written Assessment – Conclusion</a:t>
            </a:r>
            <a:endParaRPr lang="en-US" sz="3800" b="1" dirty="0"/>
          </a:p>
        </p:txBody>
      </p:sp>
      <p:sp>
        <p:nvSpPr>
          <p:cNvPr id="3" name="Content Placeholder 2"/>
          <p:cNvSpPr>
            <a:spLocks noGrp="1"/>
          </p:cNvSpPr>
          <p:nvPr>
            <p:ph idx="1"/>
          </p:nvPr>
        </p:nvSpPr>
        <p:spPr>
          <a:xfrm>
            <a:off x="457200" y="762000"/>
            <a:ext cx="8229600" cy="5943600"/>
          </a:xfrm>
        </p:spPr>
        <p:txBody>
          <a:bodyPr>
            <a:normAutofit/>
          </a:bodyPr>
          <a:lstStyle/>
          <a:p>
            <a:endParaRPr lang="en-US" b="1" dirty="0" smtClean="0"/>
          </a:p>
          <a:p>
            <a:r>
              <a:rPr lang="en-US" b="1" dirty="0" smtClean="0"/>
              <a:t>Step 3 </a:t>
            </a:r>
            <a:r>
              <a:rPr lang="en-US" b="1" dirty="0"/>
              <a:t>- Close with a brief discussion of why this theme is one that is common in literature. </a:t>
            </a:r>
            <a:r>
              <a:rPr lang="en-US" b="1" dirty="0" smtClean="0"/>
              <a:t>Is </a:t>
            </a:r>
            <a:r>
              <a:rPr lang="en-US" b="1" dirty="0"/>
              <a:t>it seen in real life? Is it part of human nature</a:t>
            </a:r>
            <a:r>
              <a:rPr lang="en-US" b="1" dirty="0" smtClean="0"/>
              <a:t>?</a:t>
            </a:r>
          </a:p>
          <a:p>
            <a:pPr lvl="1"/>
            <a:r>
              <a:rPr lang="en-US" b="1" dirty="0" smtClean="0"/>
              <a:t>Example: There is a reason why deception is such a common theme in writing. Human beings practice deception so much in their daily lives that it seems to be part of their very nature. Shakespeare didn’t invent this theme. Like magicians, he simply found an entertaining way to present it.</a:t>
            </a:r>
            <a:endParaRPr lang="en-US" b="1" dirty="0"/>
          </a:p>
          <a:p>
            <a:endParaRPr lang="en-US" b="1" dirty="0" smtClean="0"/>
          </a:p>
        </p:txBody>
      </p:sp>
    </p:spTree>
    <p:extLst>
      <p:ext uri="{BB962C8B-B14F-4D97-AF65-F5344CB8AC3E}">
        <p14:creationId xmlns:p14="http://schemas.microsoft.com/office/powerpoint/2010/main" val="329371097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lgn="ctr">
              <a:buNone/>
            </a:pPr>
            <a:r>
              <a:rPr lang="en-US" sz="4400" b="1" dirty="0" smtClean="0"/>
              <a:t>NO EXIT TICKET TODAY! </a:t>
            </a:r>
          </a:p>
          <a:p>
            <a:pPr marL="0" indent="0" algn="ctr">
              <a:buNone/>
            </a:pPr>
            <a:endParaRPr lang="en-US" sz="4400" b="1" dirty="0"/>
          </a:p>
          <a:p>
            <a:pPr marL="0" indent="0" algn="ctr">
              <a:buNone/>
            </a:pPr>
            <a:r>
              <a:rPr lang="en-US" sz="4400" b="1" dirty="0" smtClean="0"/>
              <a:t>PEER REVIEW/EDIT OF CONCLUSIONS WILL BE ON MONDAY!</a:t>
            </a:r>
          </a:p>
          <a:p>
            <a:pPr marL="0" indent="0" algn="ctr">
              <a:buNone/>
            </a:pPr>
            <a:endParaRPr lang="en-US" sz="18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3/4/16</a:t>
            </a:r>
            <a:endParaRPr lang="en-US" b="1" dirty="0"/>
          </a:p>
        </p:txBody>
      </p:sp>
    </p:spTree>
    <p:extLst>
      <p:ext uri="{BB962C8B-B14F-4D97-AF65-F5344CB8AC3E}">
        <p14:creationId xmlns:p14="http://schemas.microsoft.com/office/powerpoint/2010/main" val="44537758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3/7/16</a:t>
            </a:r>
            <a:endParaRPr lang="en-US" b="1" dirty="0"/>
          </a:p>
        </p:txBody>
      </p:sp>
    </p:spTree>
    <p:extLst>
      <p:ext uri="{BB962C8B-B14F-4D97-AF65-F5344CB8AC3E}">
        <p14:creationId xmlns:p14="http://schemas.microsoft.com/office/powerpoint/2010/main" val="343466968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Conclusions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 completing a peer review/editing form for a partner.</a:t>
            </a:r>
          </a:p>
          <a:p>
            <a:r>
              <a:rPr lang="en-US" b="1" dirty="0" smtClean="0"/>
              <a:t>It is important that you read through and check their writing carefully. It could affect their grade, just as their review of your work could affect their grade.</a:t>
            </a:r>
          </a:p>
          <a:p>
            <a:r>
              <a:rPr lang="en-US" b="1" dirty="0" smtClean="0"/>
              <a:t>You will use the Peer Review/Editing form as you read their work.</a:t>
            </a:r>
          </a:p>
          <a:p>
            <a:r>
              <a:rPr lang="en-US" b="1" dirty="0" smtClean="0"/>
              <a:t>Be sure that you answer ALL of the questions on the form completely.</a:t>
            </a:r>
            <a:endParaRPr lang="en-US" b="1" dirty="0"/>
          </a:p>
        </p:txBody>
      </p:sp>
    </p:spTree>
    <p:extLst>
      <p:ext uri="{BB962C8B-B14F-4D97-AF65-F5344CB8AC3E}">
        <p14:creationId xmlns:p14="http://schemas.microsoft.com/office/powerpoint/2010/main" val="36645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Written Assessment - Beginning</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Your Start-Up today was actually the first step in the writing of your essay.</a:t>
            </a:r>
          </a:p>
          <a:p>
            <a:pPr marL="0" indent="0">
              <a:buNone/>
            </a:pPr>
            <a:endParaRPr lang="en-US" b="1" dirty="0" smtClean="0"/>
          </a:p>
          <a:p>
            <a:r>
              <a:rPr lang="en-US" b="1" dirty="0" smtClean="0"/>
              <a:t>Whichever theme you said you believed would be the easiest to write about should become the topic of your paper.</a:t>
            </a:r>
          </a:p>
        </p:txBody>
      </p:sp>
    </p:spTree>
    <p:extLst>
      <p:ext uri="{BB962C8B-B14F-4D97-AF65-F5344CB8AC3E}">
        <p14:creationId xmlns:p14="http://schemas.microsoft.com/office/powerpoint/2010/main" val="93073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Conclusions</a:t>
            </a:r>
            <a:endParaRPr lang="en-US" b="1" dirty="0"/>
          </a:p>
        </p:txBody>
      </p:sp>
      <p:sp>
        <p:nvSpPr>
          <p:cNvPr id="3" name="Content Placeholder 2"/>
          <p:cNvSpPr>
            <a:spLocks noGrp="1"/>
          </p:cNvSpPr>
          <p:nvPr>
            <p:ph idx="1"/>
          </p:nvPr>
        </p:nvSpPr>
        <p:spPr>
          <a:xfrm>
            <a:off x="457200" y="838200"/>
            <a:ext cx="8229600" cy="5715000"/>
          </a:xfrm>
        </p:spPr>
        <p:txBody>
          <a:bodyPr/>
          <a:lstStyle/>
          <a:p>
            <a:r>
              <a:rPr lang="en-US" b="1" dirty="0" smtClean="0"/>
              <a:t>Open your </a:t>
            </a:r>
            <a:r>
              <a:rPr lang="en-US" b="1" dirty="0" err="1" smtClean="0"/>
              <a:t>Chromebooks</a:t>
            </a:r>
            <a:r>
              <a:rPr lang="en-US" b="1" dirty="0" smtClean="0"/>
              <a:t> and open up your conclusion paragraph document.</a:t>
            </a:r>
          </a:p>
          <a:p>
            <a:r>
              <a:rPr lang="en-US" b="1" dirty="0" smtClean="0"/>
              <a:t>Trade </a:t>
            </a:r>
            <a:r>
              <a:rPr lang="en-US" b="1" dirty="0" err="1" smtClean="0"/>
              <a:t>Chromebooks</a:t>
            </a:r>
            <a:r>
              <a:rPr lang="en-US" b="1" dirty="0" smtClean="0"/>
              <a:t> with your VERTICAL PARTNER. (Groups of 3, rotate </a:t>
            </a:r>
            <a:r>
              <a:rPr lang="en-US" b="1" dirty="0" err="1" smtClean="0"/>
              <a:t>Chromebooks</a:t>
            </a:r>
            <a:r>
              <a:rPr lang="en-US" b="1" dirty="0" smtClean="0"/>
              <a:t>)</a:t>
            </a:r>
          </a:p>
          <a:p>
            <a:r>
              <a:rPr lang="en-US" b="1" dirty="0" smtClean="0"/>
              <a:t>Complete the INITIAL READ section of the worksheet.</a:t>
            </a:r>
          </a:p>
          <a:p>
            <a:r>
              <a:rPr lang="en-US" b="1" dirty="0" smtClean="0"/>
              <a:t>Now complete the CONTENT READ section of the worksheet.</a:t>
            </a:r>
          </a:p>
          <a:p>
            <a:r>
              <a:rPr lang="en-US" b="1" dirty="0" smtClean="0"/>
              <a:t>Return your partner’s </a:t>
            </a:r>
            <a:r>
              <a:rPr lang="en-US" b="1" dirty="0" err="1" smtClean="0"/>
              <a:t>Chromebook</a:t>
            </a:r>
            <a:r>
              <a:rPr lang="en-US" b="1" dirty="0" smtClean="0"/>
              <a:t> AND the Peer Review/Edit Worksheet.</a:t>
            </a:r>
            <a:endParaRPr lang="en-US" b="1" dirty="0"/>
          </a:p>
        </p:txBody>
      </p:sp>
    </p:spTree>
    <p:extLst>
      <p:ext uri="{BB962C8B-B14F-4D97-AF65-F5344CB8AC3E}">
        <p14:creationId xmlns:p14="http://schemas.microsoft.com/office/powerpoint/2010/main" val="384723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Conclusions</a:t>
            </a:r>
            <a:endParaRPr lang="en-US" b="1" dirty="0"/>
          </a:p>
        </p:txBody>
      </p:sp>
      <p:sp>
        <p:nvSpPr>
          <p:cNvPr id="3" name="Content Placeholder 2"/>
          <p:cNvSpPr>
            <a:spLocks noGrp="1"/>
          </p:cNvSpPr>
          <p:nvPr>
            <p:ph idx="1"/>
          </p:nvPr>
        </p:nvSpPr>
        <p:spPr>
          <a:xfrm>
            <a:off x="457200" y="838200"/>
            <a:ext cx="8229600" cy="5715000"/>
          </a:xfrm>
        </p:spPr>
        <p:txBody>
          <a:bodyPr>
            <a:normAutofit/>
          </a:bodyPr>
          <a:lstStyle/>
          <a:p>
            <a:r>
              <a:rPr lang="en-US" b="1" dirty="0" smtClean="0"/>
              <a:t>Take the next few minutes to discuss, with your partner, the suggestions they made on your paper and those you made on theirs.</a:t>
            </a:r>
          </a:p>
          <a:p>
            <a:r>
              <a:rPr lang="en-US" b="1" dirty="0" smtClean="0"/>
              <a:t>Using the Introduction Peer Review/Edit Worksheet, read back through your paragraph and make changes/corrections to what you have written.</a:t>
            </a:r>
          </a:p>
          <a:p>
            <a:r>
              <a:rPr lang="en-US" b="1" dirty="0" smtClean="0"/>
              <a:t>Now give your paragraph to your partner and let them read it. Ask for feedback.</a:t>
            </a:r>
            <a:endParaRPr lang="en-US" b="1" dirty="0"/>
          </a:p>
        </p:txBody>
      </p:sp>
    </p:spTree>
    <p:extLst>
      <p:ext uri="{BB962C8B-B14F-4D97-AF65-F5344CB8AC3E}">
        <p14:creationId xmlns:p14="http://schemas.microsoft.com/office/powerpoint/2010/main" val="228380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lstStyle/>
          <a:p>
            <a:r>
              <a:rPr lang="en-US" b="1" dirty="0" smtClean="0"/>
              <a:t>Peer Review/Editing Introductions</a:t>
            </a:r>
            <a:endParaRPr lang="en-US" b="1" dirty="0"/>
          </a:p>
        </p:txBody>
      </p:sp>
      <p:sp>
        <p:nvSpPr>
          <p:cNvPr id="3" name="Content Placeholder 2"/>
          <p:cNvSpPr>
            <a:spLocks noGrp="1"/>
          </p:cNvSpPr>
          <p:nvPr>
            <p:ph idx="1"/>
          </p:nvPr>
        </p:nvSpPr>
        <p:spPr>
          <a:xfrm>
            <a:off x="457200" y="838200"/>
            <a:ext cx="8229600" cy="5715000"/>
          </a:xfrm>
        </p:spPr>
        <p:txBody>
          <a:bodyPr/>
          <a:lstStyle/>
          <a:p>
            <a:pPr marL="0" indent="0" algn="ctr">
              <a:buNone/>
            </a:pPr>
            <a:r>
              <a:rPr lang="en-US" b="1" dirty="0" smtClean="0"/>
              <a:t>HOMEWORK</a:t>
            </a:r>
          </a:p>
          <a:p>
            <a:pPr marL="0" indent="0" algn="ctr">
              <a:buNone/>
            </a:pPr>
            <a:r>
              <a:rPr lang="en-US" b="1" dirty="0" smtClean="0"/>
              <a:t>ONE MORE PAIR OF EYES!!!</a:t>
            </a:r>
          </a:p>
          <a:p>
            <a:pPr marL="0" indent="0" algn="ctr">
              <a:buNone/>
            </a:pPr>
            <a:endParaRPr lang="en-US" b="1" dirty="0"/>
          </a:p>
          <a:p>
            <a:pPr marL="0" indent="0" algn="ctr">
              <a:buNone/>
            </a:pPr>
            <a:r>
              <a:rPr lang="en-US" b="1" dirty="0" smtClean="0"/>
              <a:t>You will NOT be turning in your conclusions for a grade. Make corrections, but KEEP THEM!</a:t>
            </a:r>
          </a:p>
          <a:p>
            <a:pPr marL="0" indent="0" algn="ctr">
              <a:buNone/>
            </a:pPr>
            <a:endParaRPr lang="en-US" b="1" dirty="0" smtClean="0"/>
          </a:p>
          <a:p>
            <a:pPr marL="0" indent="0" algn="ctr">
              <a:buNone/>
            </a:pPr>
            <a:r>
              <a:rPr lang="en-US" b="1" dirty="0"/>
              <a:t>TOMORROW WE WILL DISCUSS FINAL DRAFTS AND THE MLA </a:t>
            </a:r>
            <a:r>
              <a:rPr lang="en-US" b="1" dirty="0" smtClean="0"/>
              <a:t>TEMPLATE.</a:t>
            </a:r>
            <a:endParaRPr lang="en-US" b="1" dirty="0"/>
          </a:p>
        </p:txBody>
      </p:sp>
    </p:spTree>
    <p:extLst>
      <p:ext uri="{BB962C8B-B14F-4D97-AF65-F5344CB8AC3E}">
        <p14:creationId xmlns:p14="http://schemas.microsoft.com/office/powerpoint/2010/main" val="67156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lgn="ctr">
              <a:buNone/>
            </a:pPr>
            <a:endParaRPr lang="en-US" sz="4400" b="1" dirty="0" smtClean="0"/>
          </a:p>
          <a:p>
            <a:pPr marL="0" indent="0" algn="ctr">
              <a:buNone/>
            </a:pPr>
            <a:r>
              <a:rPr lang="en-US" sz="4400" b="1" dirty="0" smtClean="0"/>
              <a:t>NO EXIT TICKET TODAY! </a:t>
            </a:r>
          </a:p>
          <a:p>
            <a:pPr marL="0" indent="0" algn="ctr">
              <a:buNone/>
            </a:pPr>
            <a:endParaRPr lang="en-US" sz="4400" b="1" dirty="0"/>
          </a:p>
          <a:p>
            <a:pPr marL="0" indent="0" algn="ctr">
              <a:buNone/>
            </a:pPr>
            <a:endParaRPr lang="en-US" sz="18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3/7/16</a:t>
            </a:r>
            <a:endParaRPr lang="en-US" b="1" dirty="0"/>
          </a:p>
        </p:txBody>
      </p:sp>
    </p:spTree>
    <p:extLst>
      <p:ext uri="{BB962C8B-B14F-4D97-AF65-F5344CB8AC3E}">
        <p14:creationId xmlns:p14="http://schemas.microsoft.com/office/powerpoint/2010/main" val="25769355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3/9/16</a:t>
            </a:r>
            <a:endParaRPr lang="en-US" b="1" dirty="0"/>
          </a:p>
        </p:txBody>
      </p:sp>
    </p:spTree>
    <p:extLst>
      <p:ext uri="{BB962C8B-B14F-4D97-AF65-F5344CB8AC3E}">
        <p14:creationId xmlns:p14="http://schemas.microsoft.com/office/powerpoint/2010/main" val="135308772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You have been assigned, in Google Classroom, a template. That WILL BECOME your final draft. No other documents will be graded.</a:t>
            </a:r>
          </a:p>
          <a:p>
            <a:r>
              <a:rPr lang="en-US" b="1" dirty="0" smtClean="0"/>
              <a:t>You will be transferring all of the work you have done so far over to that document tomorrow.</a:t>
            </a:r>
          </a:p>
        </p:txBody>
      </p:sp>
    </p:spTree>
    <p:extLst>
      <p:ext uri="{BB962C8B-B14F-4D97-AF65-F5344CB8AC3E}">
        <p14:creationId xmlns:p14="http://schemas.microsoft.com/office/powerpoint/2010/main" val="345657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You have the rest of the period today, and for homework tonight, to work on, edit, revise, or rewrite any parts of your essay that are not ready to become part of your final draft.</a:t>
            </a:r>
          </a:p>
          <a:p>
            <a:r>
              <a:rPr lang="en-US" b="1" dirty="0" smtClean="0"/>
              <a:t>Tomorrow, at the start of the period, we will go over the specifics for formatting the essay in the final draft document.</a:t>
            </a:r>
          </a:p>
          <a:p>
            <a:endParaRPr lang="en-US" b="1" dirty="0" smtClean="0"/>
          </a:p>
        </p:txBody>
      </p:sp>
    </p:spTree>
    <p:extLst>
      <p:ext uri="{BB962C8B-B14F-4D97-AF65-F5344CB8AC3E}">
        <p14:creationId xmlns:p14="http://schemas.microsoft.com/office/powerpoint/2010/main" val="222098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lgn="ctr">
              <a:buNone/>
            </a:pPr>
            <a:endParaRPr lang="en-US" sz="4400" b="1" dirty="0" smtClean="0"/>
          </a:p>
          <a:p>
            <a:pPr marL="0" indent="0" algn="ctr">
              <a:buNone/>
            </a:pPr>
            <a:r>
              <a:rPr lang="en-US" sz="4400" b="1" dirty="0" smtClean="0"/>
              <a:t>NO EXIT TICKET TODAY! </a:t>
            </a:r>
          </a:p>
          <a:p>
            <a:pPr marL="0" indent="0" algn="ctr">
              <a:buNone/>
            </a:pPr>
            <a:endParaRPr lang="en-US" sz="4400" b="1" dirty="0"/>
          </a:p>
          <a:p>
            <a:pPr marL="0" indent="0" algn="ctr">
              <a:buNone/>
            </a:pPr>
            <a:endParaRPr lang="en-US" sz="18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3/9/16</a:t>
            </a:r>
            <a:endParaRPr lang="en-US" b="1" dirty="0"/>
          </a:p>
        </p:txBody>
      </p:sp>
    </p:spTree>
    <p:extLst>
      <p:ext uri="{BB962C8B-B14F-4D97-AF65-F5344CB8AC3E}">
        <p14:creationId xmlns:p14="http://schemas.microsoft.com/office/powerpoint/2010/main" val="90117564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sz="6000" b="1" dirty="0" smtClean="0"/>
              <a:t>NO START-UP TODAY!</a:t>
            </a:r>
          </a:p>
          <a:p>
            <a:pPr marL="0" indent="0" algn="ctr">
              <a:buNone/>
            </a:pPr>
            <a:endParaRPr lang="en-US" sz="6000" b="1" dirty="0"/>
          </a:p>
          <a:p>
            <a:pPr marL="0" indent="0" algn="ctr">
              <a:buNone/>
            </a:pPr>
            <a:endParaRPr lang="en-US" sz="6000" b="1" dirty="0" smtClean="0"/>
          </a:p>
        </p:txBody>
      </p:sp>
      <p:sp>
        <p:nvSpPr>
          <p:cNvPr id="4" name="TextBox 3"/>
          <p:cNvSpPr txBox="1"/>
          <p:nvPr/>
        </p:nvSpPr>
        <p:spPr>
          <a:xfrm>
            <a:off x="6629400" y="457200"/>
            <a:ext cx="1752600" cy="381000"/>
          </a:xfrm>
          <a:prstGeom prst="rect">
            <a:avLst/>
          </a:prstGeom>
          <a:noFill/>
        </p:spPr>
        <p:txBody>
          <a:bodyPr wrap="square" rtlCol="0">
            <a:spAutoFit/>
          </a:bodyPr>
          <a:lstStyle/>
          <a:p>
            <a:pPr algn="ctr"/>
            <a:r>
              <a:rPr lang="en-US" b="1" dirty="0" smtClean="0"/>
              <a:t>3/10/16</a:t>
            </a:r>
            <a:endParaRPr lang="en-US" b="1" dirty="0"/>
          </a:p>
        </p:txBody>
      </p:sp>
    </p:spTree>
    <p:extLst>
      <p:ext uri="{BB962C8B-B14F-4D97-AF65-F5344CB8AC3E}">
        <p14:creationId xmlns:p14="http://schemas.microsoft.com/office/powerpoint/2010/main" val="176105271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Go to Google Classroom and open up your introduction document and your final draft document.</a:t>
            </a:r>
          </a:p>
          <a:p>
            <a:r>
              <a:rPr lang="en-US" b="1" dirty="0" smtClean="0"/>
              <a:t>Go to the final box on your introduction worksheet and copy the text there. Be sure to remove the orange text that is there.</a:t>
            </a:r>
          </a:p>
          <a:p>
            <a:r>
              <a:rPr lang="en-US" b="1" dirty="0" smtClean="0"/>
              <a:t>Go to the final draft document and paste your introduction paragraph there.</a:t>
            </a:r>
          </a:p>
          <a:p>
            <a:endParaRPr lang="en-US" b="1" dirty="0"/>
          </a:p>
        </p:txBody>
      </p:sp>
    </p:spTree>
    <p:extLst>
      <p:ext uri="{BB962C8B-B14F-4D97-AF65-F5344CB8AC3E}">
        <p14:creationId xmlns:p14="http://schemas.microsoft.com/office/powerpoint/2010/main" val="129958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fontScale="90000"/>
          </a:bodyPr>
          <a:lstStyle/>
          <a:p>
            <a:r>
              <a:rPr lang="en-US" b="1" dirty="0" smtClean="0"/>
              <a:t>Written Assessment – Keys to Success</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r>
              <a:rPr lang="en-US" b="1" dirty="0" smtClean="0"/>
              <a:t>Keep up with the step-by-step work in class and/or at home.</a:t>
            </a:r>
          </a:p>
          <a:p>
            <a:r>
              <a:rPr lang="en-US" b="1" dirty="0" smtClean="0"/>
              <a:t>Take full advantage of the peer editing/review days in class. </a:t>
            </a:r>
          </a:p>
          <a:p>
            <a:r>
              <a:rPr lang="en-US" b="1" dirty="0" smtClean="0"/>
              <a:t>NO FIRST OR SECOND PERSON LANGUAGE!</a:t>
            </a:r>
          </a:p>
          <a:p>
            <a:pPr lvl="1"/>
            <a:r>
              <a:rPr lang="en-US" b="1" dirty="0" smtClean="0"/>
              <a:t>(</a:t>
            </a:r>
            <a:r>
              <a:rPr lang="en-US" b="1" dirty="0" err="1" smtClean="0"/>
              <a:t>eg</a:t>
            </a:r>
            <a:r>
              <a:rPr lang="en-US" b="1" dirty="0" smtClean="0"/>
              <a:t>: I, we, you)</a:t>
            </a:r>
          </a:p>
          <a:p>
            <a:r>
              <a:rPr lang="en-US" b="1" dirty="0" smtClean="0"/>
              <a:t>Let your spelling/grammar check tools help you. Don’t ignore them!</a:t>
            </a:r>
          </a:p>
          <a:p>
            <a:r>
              <a:rPr lang="en-US" b="1" dirty="0" smtClean="0"/>
              <a:t>Cite the play properly (Use the citation instructions)!</a:t>
            </a:r>
          </a:p>
        </p:txBody>
      </p:sp>
    </p:spTree>
    <p:extLst>
      <p:ext uri="{BB962C8B-B14F-4D97-AF65-F5344CB8AC3E}">
        <p14:creationId xmlns:p14="http://schemas.microsoft.com/office/powerpoint/2010/main" val="395251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Go back to Google Classroom and open your body paragraphs document.</a:t>
            </a:r>
          </a:p>
          <a:p>
            <a:r>
              <a:rPr lang="en-US" b="1" dirty="0" smtClean="0"/>
              <a:t>Go to the final box on your body paragraphs worksheet and copy the text </a:t>
            </a:r>
            <a:r>
              <a:rPr lang="en-US" b="1" dirty="0"/>
              <a:t>there. Be sure to remove the orange text that is there</a:t>
            </a:r>
            <a:r>
              <a:rPr lang="en-US" b="1" dirty="0" smtClean="0"/>
              <a:t>.</a:t>
            </a:r>
          </a:p>
          <a:p>
            <a:r>
              <a:rPr lang="en-US" b="1" dirty="0"/>
              <a:t>Go to the final draft document and paste your </a:t>
            </a:r>
            <a:r>
              <a:rPr lang="en-US" b="1" dirty="0" smtClean="0"/>
              <a:t>body paragraphs there.</a:t>
            </a: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123816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Go back to Google Classroom and open your conclusion document.</a:t>
            </a:r>
          </a:p>
          <a:p>
            <a:r>
              <a:rPr lang="en-US" b="1" dirty="0" smtClean="0"/>
              <a:t>Go to the final box on your conclusion worksheet and copy the text </a:t>
            </a:r>
            <a:r>
              <a:rPr lang="en-US" b="1" dirty="0"/>
              <a:t>there. Be sure to remove the orange text that is there</a:t>
            </a:r>
            <a:r>
              <a:rPr lang="en-US" b="1" dirty="0" smtClean="0"/>
              <a:t>.</a:t>
            </a:r>
          </a:p>
          <a:p>
            <a:r>
              <a:rPr lang="en-US" b="1" dirty="0"/>
              <a:t>Go to the final draft document and paste your </a:t>
            </a:r>
            <a:r>
              <a:rPr lang="en-US" b="1" dirty="0" smtClean="0"/>
              <a:t>conclusion there.</a:t>
            </a: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175841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On the final draft document, at the top of the page, change the name and date information to your name, date etc.</a:t>
            </a:r>
          </a:p>
          <a:p>
            <a:r>
              <a:rPr lang="en-US" b="1" dirty="0" smtClean="0"/>
              <a:t>Change the last name in the header to your last name.</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306636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Go to the bottom of your final draft document.</a:t>
            </a:r>
          </a:p>
          <a:p>
            <a:r>
              <a:rPr lang="en-US" b="1" dirty="0" smtClean="0"/>
              <a:t>Create your Work Cited entries, making sure that your entries have the hanging indent. Refer to the slides on citation to be sure that your entries are properly formatted (Slides 51-56).</a:t>
            </a:r>
          </a:p>
          <a:p>
            <a:r>
              <a:rPr lang="en-US" b="1" dirty="0" smtClean="0"/>
              <a:t>Don’t forget…I GAVE YOU THE EXACT WORK CITED ENTRY FOR THE PLAY IN MY POWERPOINT. Anything different from that will cost you points.</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306636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990600"/>
            <a:ext cx="8229600" cy="5715000"/>
          </a:xfrm>
        </p:spPr>
        <p:txBody>
          <a:bodyPr/>
          <a:lstStyle/>
          <a:p>
            <a:r>
              <a:rPr lang="en-US" b="1" dirty="0" smtClean="0"/>
              <a:t>Now highlight your entire document…every word.</a:t>
            </a:r>
          </a:p>
          <a:p>
            <a:r>
              <a:rPr lang="en-US" b="1" dirty="0" smtClean="0"/>
              <a:t>Now set your font to Times New Roman.</a:t>
            </a:r>
          </a:p>
          <a:p>
            <a:r>
              <a:rPr lang="en-US" b="1" dirty="0" smtClean="0"/>
              <a:t>Now set your font size to 12.</a:t>
            </a:r>
          </a:p>
          <a:p>
            <a:r>
              <a:rPr lang="en-US" b="1" dirty="0" smtClean="0"/>
              <a:t>Now set your line spacing to double.</a:t>
            </a:r>
          </a:p>
          <a:p>
            <a:endParaRPr lang="en-US" b="1" dirty="0"/>
          </a:p>
          <a:p>
            <a:r>
              <a:rPr lang="en-US" b="1" dirty="0" smtClean="0"/>
              <a:t>Now go back to your Work Cited page and make sure that the title “Work Cited” is at the top of its own separate page. Move it if necessary.</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122482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You should now have a properly formatted essay.</a:t>
            </a:r>
          </a:p>
          <a:p>
            <a:r>
              <a:rPr lang="en-US" b="1" dirty="0" smtClean="0"/>
              <a:t>Before you submit, go back and check to make sure your paragraphs are all indented and that there are no unnecessary spaces between paragraphs.</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120968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4800" b="1" dirty="0" smtClean="0"/>
              <a:t>If you think your paragraphs are ready, have a partner read them over again.</a:t>
            </a:r>
          </a:p>
          <a:p>
            <a:endParaRPr lang="en-US" b="1" dirty="0" smtClean="0"/>
          </a:p>
        </p:txBody>
      </p:sp>
    </p:spTree>
    <p:extLst>
      <p:ext uri="{BB962C8B-B14F-4D97-AF65-F5344CB8AC3E}">
        <p14:creationId xmlns:p14="http://schemas.microsoft.com/office/powerpoint/2010/main" val="222098565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pPr marL="0" indent="0" algn="ctr">
              <a:buNone/>
            </a:pPr>
            <a:r>
              <a:rPr lang="en-US" sz="4400" b="1" dirty="0" smtClean="0"/>
              <a:t>YOUR FINAL DRAFT DOCUMENT MUST BE SUBMITTED BEFORE YOU LEAVE THIS ROOM TODAY, OR IT WILL BE CONSIDERED LATE AND LOSE POINTS.</a:t>
            </a: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59583249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smtClean="0"/>
          </a:p>
          <a:p>
            <a:pPr marL="0" indent="0" algn="ctr">
              <a:buNone/>
            </a:pPr>
            <a:endParaRPr lang="en-US" sz="4400" b="1" dirty="0" smtClean="0"/>
          </a:p>
          <a:p>
            <a:pPr marL="0" indent="0" algn="ctr">
              <a:buNone/>
            </a:pPr>
            <a:r>
              <a:rPr lang="en-US" sz="4400" b="1" dirty="0" smtClean="0"/>
              <a:t>NO EXIT TICKET TODAY! </a:t>
            </a:r>
          </a:p>
          <a:p>
            <a:pPr marL="0" indent="0" algn="ctr">
              <a:buNone/>
            </a:pPr>
            <a:endParaRPr lang="en-US" sz="4400" b="1" dirty="0"/>
          </a:p>
          <a:p>
            <a:pPr marL="0" indent="0" algn="ctr">
              <a:buNone/>
            </a:pPr>
            <a:endParaRPr lang="en-US" sz="1800" b="1" dirty="0"/>
          </a:p>
        </p:txBody>
      </p:sp>
      <p:sp>
        <p:nvSpPr>
          <p:cNvPr id="4" name="TextBox 3"/>
          <p:cNvSpPr txBox="1"/>
          <p:nvPr/>
        </p:nvSpPr>
        <p:spPr>
          <a:xfrm>
            <a:off x="6629400" y="609600"/>
            <a:ext cx="1524000" cy="381000"/>
          </a:xfrm>
          <a:prstGeom prst="rect">
            <a:avLst/>
          </a:prstGeom>
          <a:noFill/>
        </p:spPr>
        <p:txBody>
          <a:bodyPr wrap="square" rtlCol="0">
            <a:spAutoFit/>
          </a:bodyPr>
          <a:lstStyle/>
          <a:p>
            <a:pPr algn="ctr"/>
            <a:r>
              <a:rPr lang="en-US" b="1" dirty="0" smtClean="0"/>
              <a:t>3/10/16</a:t>
            </a:r>
            <a:endParaRPr lang="en-US" b="1" dirty="0"/>
          </a:p>
        </p:txBody>
      </p:sp>
    </p:spTree>
    <p:extLst>
      <p:ext uri="{BB962C8B-B14F-4D97-AF65-F5344CB8AC3E}">
        <p14:creationId xmlns:p14="http://schemas.microsoft.com/office/powerpoint/2010/main" val="2288718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17112</TotalTime>
  <Words>5209</Words>
  <Application>Microsoft Office PowerPoint</Application>
  <PresentationFormat>On-screen Show (4:3)</PresentationFormat>
  <Paragraphs>488</Paragraphs>
  <Slides>98</Slides>
  <Notes>0</Notes>
  <HiddenSlides>0</HiddenSlides>
  <MMClips>0</MMClips>
  <ScaleCrop>false</ScaleCrop>
  <HeadingPairs>
    <vt:vector size="4" baseType="variant">
      <vt:variant>
        <vt:lpstr>Theme</vt:lpstr>
      </vt:variant>
      <vt:variant>
        <vt:i4>1</vt:i4>
      </vt:variant>
      <vt:variant>
        <vt:lpstr>Slide Titles</vt:lpstr>
      </vt:variant>
      <vt:variant>
        <vt:i4>98</vt:i4>
      </vt:variant>
    </vt:vector>
  </HeadingPairs>
  <TitlesOfParts>
    <vt:vector size="99" baseType="lpstr">
      <vt:lpstr>Office Theme</vt:lpstr>
      <vt:lpstr>Start-Up - Discussion</vt:lpstr>
      <vt:lpstr>Start-Up - Writing</vt:lpstr>
      <vt:lpstr>Written Assessment - Basics</vt:lpstr>
      <vt:lpstr>Written Assessment - Basics</vt:lpstr>
      <vt:lpstr>Written Assessment - Basics</vt:lpstr>
      <vt:lpstr>Written Assessment - Topic</vt:lpstr>
      <vt:lpstr>Written Assessment - Topic</vt:lpstr>
      <vt:lpstr>Written Assessment - Beginning</vt:lpstr>
      <vt:lpstr>Written Assessment – Keys to Success</vt:lpstr>
      <vt:lpstr>HOMEWORK</vt:lpstr>
      <vt:lpstr>Exit Ticket</vt:lpstr>
      <vt:lpstr>Start-Up - Discussion</vt:lpstr>
      <vt:lpstr>Start-Up - Writing</vt:lpstr>
      <vt:lpstr>Written Assessment - Introduction</vt:lpstr>
      <vt:lpstr>Written Assessment - Introduction</vt:lpstr>
      <vt:lpstr>Written Assessment - Introduction</vt:lpstr>
      <vt:lpstr>Written Assessment - Introduction</vt:lpstr>
      <vt:lpstr>Written Assessment - Introduction</vt:lpstr>
      <vt:lpstr>Written Assessment - Introduction</vt:lpstr>
      <vt:lpstr>Written Assessment - Introduction</vt:lpstr>
      <vt:lpstr>Introduction Paragraph Example</vt:lpstr>
      <vt:lpstr>PowerPoint Presentation</vt:lpstr>
      <vt:lpstr>Exit Ticket</vt:lpstr>
      <vt:lpstr>2/24/16</vt:lpstr>
      <vt:lpstr>Start-Up - Discussion</vt:lpstr>
      <vt:lpstr>Start-Up - Writing</vt:lpstr>
      <vt:lpstr>Peer Review/Editing Introductions</vt:lpstr>
      <vt:lpstr>Peer Review/Editing Introductions</vt:lpstr>
      <vt:lpstr>Peer Review/Editing Introductions</vt:lpstr>
      <vt:lpstr>Peer Review/Editing Introductions</vt:lpstr>
      <vt:lpstr>Exit Ticket</vt:lpstr>
      <vt:lpstr>Start-Up - Discussion</vt:lpstr>
      <vt:lpstr>Start-Up - Writing</vt:lpstr>
      <vt:lpstr>Written Assessment - Body</vt:lpstr>
      <vt:lpstr>Written Assessment – Body Paragraph 1</vt:lpstr>
      <vt:lpstr>Written Assessment – Body Paragraph 1</vt:lpstr>
      <vt:lpstr>Written Assessment – Body Paragraph 1</vt:lpstr>
      <vt:lpstr>Written Assessment – Body Paragraph 1</vt:lpstr>
      <vt:lpstr>Written Assessment – Body Paragraph 1</vt:lpstr>
      <vt:lpstr>Written Assessment – Body Paragraph 2</vt:lpstr>
      <vt:lpstr>Written Assessment – Body Paragraph 2</vt:lpstr>
      <vt:lpstr>Written Assessment – Body Paragraph 2</vt:lpstr>
      <vt:lpstr>Written Assessment – Body Paragraph 2</vt:lpstr>
      <vt:lpstr>Written Assessment – Body Paragraph 3</vt:lpstr>
      <vt:lpstr>Written Assessment – Body Paragraph 3</vt:lpstr>
      <vt:lpstr>Written Assessment – Body Paragraph 3</vt:lpstr>
      <vt:lpstr>Written Assessment – Body Paragraph 3</vt:lpstr>
      <vt:lpstr>CLASSWORK / HOMEWORK</vt:lpstr>
      <vt:lpstr>Exit Ticket</vt:lpstr>
      <vt:lpstr>PowerPoint Presentation</vt:lpstr>
      <vt:lpstr>Written Assessment – Citation Instructions</vt:lpstr>
      <vt:lpstr>Written Assessment – Citation of the Play</vt:lpstr>
      <vt:lpstr>Written Assessment – Citation of a Novel</vt:lpstr>
      <vt:lpstr>Written Assessment – Citation of a Movie</vt:lpstr>
      <vt:lpstr>Written Assessment – Citation of a TV Show</vt:lpstr>
      <vt:lpstr>Written Assessment – Citation of a Video Game</vt:lpstr>
      <vt:lpstr>PowerPoint Presentation</vt:lpstr>
      <vt:lpstr>PowerPoint Presentation</vt:lpstr>
      <vt:lpstr>Unit Objective</vt:lpstr>
      <vt:lpstr>Today’s Objective</vt:lpstr>
      <vt:lpstr>Written Assessment – Keys to Success</vt:lpstr>
      <vt:lpstr>PowerPoint Presentation</vt:lpstr>
      <vt:lpstr>PowerPoint Presentation</vt:lpstr>
      <vt:lpstr>Written Assessment – Keys to Success</vt:lpstr>
      <vt:lpstr>PowerPoint Presentation</vt:lpstr>
      <vt:lpstr>PowerPoint Presentation</vt:lpstr>
      <vt:lpstr>Peer Review/Editing Body Paragraphs</vt:lpstr>
      <vt:lpstr>Peer Review/Editing Body Paragraphs</vt:lpstr>
      <vt:lpstr>Peer Review/Editing Body Paragraphs</vt:lpstr>
      <vt:lpstr>Peer Review/Editing Body Paragraphs</vt:lpstr>
      <vt:lpstr>PowerPoint Presentation</vt:lpstr>
      <vt:lpstr>PowerPoint Presentation</vt:lpstr>
      <vt:lpstr>Written Assessment – Conclusion</vt:lpstr>
      <vt:lpstr>Written Assessment – Conclusion</vt:lpstr>
      <vt:lpstr>Written Assessment – Conclusion</vt:lpstr>
      <vt:lpstr>Written Assessment – Conclusion</vt:lpstr>
      <vt:lpstr>PowerPoint Presentation</vt:lpstr>
      <vt:lpstr>PowerPoint Presentation</vt:lpstr>
      <vt:lpstr>Peer Review/Editing Conclusions</vt:lpstr>
      <vt:lpstr>Peer Review/Editing Conclusions</vt:lpstr>
      <vt:lpstr>Peer Review/Editing Conclusions</vt:lpstr>
      <vt:lpstr>Peer Review/Editing Introductions</vt:lpstr>
      <vt:lpstr>PowerPoint Presentation</vt:lpstr>
      <vt:lpstr>PowerPoint Presentation</vt:lpstr>
      <vt:lpstr>PowerPoint Presentation</vt:lpstr>
      <vt:lpstr>PowerPoint Presentation</vt:lpstr>
      <vt:lpstr>PowerPoint Presentation</vt:lpstr>
      <vt:lpstr>PowerPoint Presentation</vt:lpstr>
      <vt:lpstr>Essay Formatting</vt:lpstr>
      <vt:lpstr>Essay Formatting</vt:lpstr>
      <vt:lpstr>Essay Formatting</vt:lpstr>
      <vt:lpstr>Essay Formatting</vt:lpstr>
      <vt:lpstr>Essay Formatting</vt:lpstr>
      <vt:lpstr>Essay Formatting</vt:lpstr>
      <vt:lpstr>Essay Formatting</vt:lpstr>
      <vt:lpstr>Essay Formatting</vt:lpstr>
      <vt:lpstr>Essay Formatting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86</cp:revision>
  <cp:lastPrinted>2016-02-24T17:30:15Z</cp:lastPrinted>
  <dcterms:created xsi:type="dcterms:W3CDTF">2016-02-19T15:31:28Z</dcterms:created>
  <dcterms:modified xsi:type="dcterms:W3CDTF">2016-03-09T22:27:22Z</dcterms:modified>
</cp:coreProperties>
</file>