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69" r:id="rId17"/>
    <p:sldId id="270" r:id="rId18"/>
    <p:sldId id="273" r:id="rId19"/>
    <p:sldId id="274" r:id="rId20"/>
    <p:sldId id="275" r:id="rId21"/>
    <p:sldId id="276" r:id="rId22"/>
    <p:sldId id="277" r:id="rId23"/>
    <p:sldId id="285" r:id="rId24"/>
    <p:sldId id="280" r:id="rId25"/>
    <p:sldId id="281" r:id="rId26"/>
    <p:sldId id="278" r:id="rId27"/>
    <p:sldId id="279" r:id="rId28"/>
    <p:sldId id="294" r:id="rId29"/>
    <p:sldId id="291" r:id="rId30"/>
    <p:sldId id="292" r:id="rId31"/>
    <p:sldId id="286" r:id="rId32"/>
    <p:sldId id="287" r:id="rId33"/>
    <p:sldId id="288" r:id="rId34"/>
    <p:sldId id="295" r:id="rId35"/>
    <p:sldId id="293" r:id="rId36"/>
    <p:sldId id="296" r:id="rId37"/>
    <p:sldId id="297" r:id="rId38"/>
    <p:sldId id="300" r:id="rId39"/>
    <p:sldId id="298" r:id="rId40"/>
    <p:sldId id="299" r:id="rId41"/>
    <p:sldId id="301" r:id="rId42"/>
    <p:sldId id="302" r:id="rId43"/>
    <p:sldId id="303" r:id="rId44"/>
    <p:sldId id="304" r:id="rId45"/>
    <p:sldId id="305" r:id="rId46"/>
    <p:sldId id="307" r:id="rId47"/>
    <p:sldId id="306" r:id="rId48"/>
    <p:sldId id="308" r:id="rId49"/>
    <p:sldId id="309" r:id="rId50"/>
    <p:sldId id="310" r:id="rId51"/>
    <p:sldId id="313" r:id="rId52"/>
    <p:sldId id="314" r:id="rId53"/>
    <p:sldId id="315" r:id="rId54"/>
    <p:sldId id="311" r:id="rId55"/>
    <p:sldId id="312" r:id="rId56"/>
    <p:sldId id="316" r:id="rId57"/>
    <p:sldId id="317" r:id="rId58"/>
    <p:sldId id="318" r:id="rId59"/>
    <p:sldId id="319" r:id="rId60"/>
    <p:sldId id="320" r:id="rId61"/>
    <p:sldId id="321" r:id="rId62"/>
    <p:sldId id="322" r:id="rId63"/>
    <p:sldId id="323" r:id="rId64"/>
    <p:sldId id="326" r:id="rId65"/>
    <p:sldId id="324" r:id="rId66"/>
    <p:sldId id="325"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 id="342" r:id="rId83"/>
    <p:sldId id="343" r:id="rId84"/>
    <p:sldId id="344" r:id="rId85"/>
    <p:sldId id="345" r:id="rId86"/>
    <p:sldId id="346" r:id="rId87"/>
    <p:sldId id="347" r:id="rId88"/>
    <p:sldId id="348" r:id="rId89"/>
    <p:sldId id="349" r:id="rId90"/>
    <p:sldId id="350" r:id="rId91"/>
    <p:sldId id="351" r:id="rId92"/>
    <p:sldId id="352" r:id="rId93"/>
    <p:sldId id="353" r:id="rId94"/>
    <p:sldId id="354" r:id="rId95"/>
    <p:sldId id="355" r:id="rId96"/>
    <p:sldId id="356" r:id="rId97"/>
    <p:sldId id="357" r:id="rId98"/>
    <p:sldId id="358" r:id="rId99"/>
    <p:sldId id="359" r:id="rId100"/>
    <p:sldId id="360" r:id="rId101"/>
    <p:sldId id="361" r:id="rId102"/>
    <p:sldId id="362" r:id="rId103"/>
    <p:sldId id="363" r:id="rId104"/>
    <p:sldId id="365" r:id="rId105"/>
    <p:sldId id="366" r:id="rId106"/>
    <p:sldId id="372" r:id="rId107"/>
    <p:sldId id="367" r:id="rId108"/>
    <p:sldId id="368" r:id="rId109"/>
    <p:sldId id="369" r:id="rId110"/>
    <p:sldId id="370" r:id="rId111"/>
    <p:sldId id="371" r:id="rId112"/>
    <p:sldId id="373" r:id="rId113"/>
    <p:sldId id="374" r:id="rId114"/>
    <p:sldId id="375" r:id="rId115"/>
    <p:sldId id="376" r:id="rId116"/>
    <p:sldId id="377" r:id="rId117"/>
    <p:sldId id="378" r:id="rId118"/>
    <p:sldId id="379" r:id="rId119"/>
    <p:sldId id="380" r:id="rId120"/>
    <p:sldId id="381" r:id="rId121"/>
    <p:sldId id="382" r:id="rId122"/>
    <p:sldId id="383" r:id="rId123"/>
    <p:sldId id="384" r:id="rId124"/>
    <p:sldId id="385" r:id="rId125"/>
    <p:sldId id="386" r:id="rId126"/>
    <p:sldId id="387" r:id="rId127"/>
    <p:sldId id="388" r:id="rId12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BE91200-2C2E-4E50-992F-D15D9B8700C0}" type="datetimeFigureOut">
              <a:rPr lang="en-US" smtClean="0"/>
              <a:t>2/10/2016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E93A9836-59A9-4FA5-930C-BA1A43208369}" type="slidenum">
              <a:rPr lang="en-US" smtClean="0"/>
              <a:t>‹#›</a:t>
            </a:fld>
            <a:endParaRPr lang="en-US"/>
          </a:p>
        </p:txBody>
      </p:sp>
    </p:spTree>
    <p:extLst>
      <p:ext uri="{BB962C8B-B14F-4D97-AF65-F5344CB8AC3E}">
        <p14:creationId xmlns:p14="http://schemas.microsoft.com/office/powerpoint/2010/main" val="10256650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E058D4-736F-424F-BB69-31DCC3E870FB}"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88674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E058D4-736F-424F-BB69-31DCC3E870FB}"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764753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E058D4-736F-424F-BB69-31DCC3E870FB}"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161194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E058D4-736F-424F-BB69-31DCC3E870FB}"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2583322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E058D4-736F-424F-BB69-31DCC3E870FB}"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614168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E058D4-736F-424F-BB69-31DCC3E870FB}"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597072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E058D4-736F-424F-BB69-31DCC3E870FB}" type="datetimeFigureOut">
              <a:rPr lang="en-US" smtClean="0"/>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33283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E058D4-736F-424F-BB69-31DCC3E870FB}" type="datetimeFigureOut">
              <a:rPr lang="en-US" smtClean="0"/>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1882108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E058D4-736F-424F-BB69-31DCC3E870FB}" type="datetimeFigureOut">
              <a:rPr lang="en-US" smtClean="0"/>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782968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E058D4-736F-424F-BB69-31DCC3E870FB}"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207998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E058D4-736F-424F-BB69-31DCC3E870FB}"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247536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t="-13000" b="-6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058D4-736F-424F-BB69-31DCC3E870FB}" type="datetimeFigureOut">
              <a:rPr lang="en-US" smtClean="0"/>
              <a:t>2/10/2016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AE551-0A06-47A1-8B0B-EE1B19C9FC0A}" type="slidenum">
              <a:rPr lang="en-US" smtClean="0"/>
              <a:t>‹#›</a:t>
            </a:fld>
            <a:endParaRPr lang="en-US"/>
          </a:p>
        </p:txBody>
      </p:sp>
    </p:spTree>
    <p:extLst>
      <p:ext uri="{BB962C8B-B14F-4D97-AF65-F5344CB8AC3E}">
        <p14:creationId xmlns:p14="http://schemas.microsoft.com/office/powerpoint/2010/main" val="929305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1143000"/>
            <a:ext cx="8229600" cy="54102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sz="3600" b="1" dirty="0" smtClean="0"/>
              <a:t>Have you ever seen a play performed on stage? What was it? Did you enjoy it? What made it more enjoyable, the story itself or the actors’ performances of the story?</a:t>
            </a:r>
            <a:endParaRPr lang="en-US" sz="3600" b="1" dirty="0"/>
          </a:p>
        </p:txBody>
      </p:sp>
      <p:sp>
        <p:nvSpPr>
          <p:cNvPr id="6" name="TextBox 5"/>
          <p:cNvSpPr txBox="1"/>
          <p:nvPr/>
        </p:nvSpPr>
        <p:spPr>
          <a:xfrm>
            <a:off x="7391400" y="471055"/>
            <a:ext cx="1371600" cy="369332"/>
          </a:xfrm>
          <a:prstGeom prst="rect">
            <a:avLst/>
          </a:prstGeom>
          <a:noFill/>
        </p:spPr>
        <p:txBody>
          <a:bodyPr wrap="square" rtlCol="0">
            <a:spAutoFit/>
          </a:bodyPr>
          <a:lstStyle/>
          <a:p>
            <a:r>
              <a:rPr lang="en-US" b="1" dirty="0" smtClean="0"/>
              <a:t>1/4/16</a:t>
            </a:r>
            <a:endParaRPr lang="en-US" b="1" dirty="0"/>
          </a:p>
        </p:txBody>
      </p:sp>
    </p:spTree>
    <p:extLst>
      <p:ext uri="{BB962C8B-B14F-4D97-AF65-F5344CB8AC3E}">
        <p14:creationId xmlns:p14="http://schemas.microsoft.com/office/powerpoint/2010/main" val="1090503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fontScale="90000"/>
          </a:bodyPr>
          <a:lstStyle/>
          <a:p>
            <a:r>
              <a:rPr lang="en-US" b="1" dirty="0" smtClean="0"/>
              <a:t>Scavenging for Shakespeare Instructions</a:t>
            </a:r>
            <a:endParaRPr lang="en-US" b="1" dirty="0"/>
          </a:p>
        </p:txBody>
      </p:sp>
      <p:sp>
        <p:nvSpPr>
          <p:cNvPr id="3" name="Content Placeholder 2"/>
          <p:cNvSpPr>
            <a:spLocks noGrp="1"/>
          </p:cNvSpPr>
          <p:nvPr>
            <p:ph idx="1"/>
          </p:nvPr>
        </p:nvSpPr>
        <p:spPr>
          <a:xfrm>
            <a:off x="457200" y="1600200"/>
            <a:ext cx="8229600" cy="4800600"/>
          </a:xfrm>
        </p:spPr>
        <p:txBody>
          <a:bodyPr/>
          <a:lstStyle/>
          <a:p>
            <a:r>
              <a:rPr lang="en-US" b="1" dirty="0" smtClean="0"/>
              <a:t>Using the Library databases and/or the internet, find answers to the questions about William Shakespeare. </a:t>
            </a:r>
          </a:p>
          <a:p>
            <a:r>
              <a:rPr lang="en-US" b="1" dirty="0" smtClean="0"/>
              <a:t>All questions must be answered in complete sentences. </a:t>
            </a:r>
          </a:p>
          <a:p>
            <a:r>
              <a:rPr lang="en-US" b="1" dirty="0" smtClean="0"/>
              <a:t>For all answers given, you MUST provide the URL of the page where you found the answer. </a:t>
            </a:r>
          </a:p>
          <a:p>
            <a:pPr marL="0" indent="0" algn="ctr">
              <a:buNone/>
            </a:pPr>
            <a:r>
              <a:rPr lang="en-US" sz="4000" b="1" dirty="0" smtClean="0"/>
              <a:t>NO WIKIPEDIA! </a:t>
            </a:r>
          </a:p>
          <a:p>
            <a:endParaRPr lang="en-US" dirty="0"/>
          </a:p>
        </p:txBody>
      </p:sp>
    </p:spTree>
    <p:extLst>
      <p:ext uri="{BB962C8B-B14F-4D97-AF65-F5344CB8AC3E}">
        <p14:creationId xmlns:p14="http://schemas.microsoft.com/office/powerpoint/2010/main" val="82594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err="1" smtClean="0"/>
              <a:t>Katherina</a:t>
            </a:r>
            <a:r>
              <a:rPr lang="en-US" sz="4000" b="1" dirty="0" smtClean="0"/>
              <a:t> seems to be upset that </a:t>
            </a:r>
            <a:r>
              <a:rPr lang="en-US" sz="4000" b="1" dirty="0" err="1" smtClean="0"/>
              <a:t>Petruchio</a:t>
            </a:r>
            <a:r>
              <a:rPr lang="en-US" sz="4000" b="1" dirty="0" smtClean="0"/>
              <a:t> has not arrived when he is supposed to. Why do you think that is? What does it say about what she really wants?</a:t>
            </a:r>
          </a:p>
        </p:txBody>
      </p:sp>
    </p:spTree>
    <p:extLst>
      <p:ext uri="{BB962C8B-B14F-4D97-AF65-F5344CB8AC3E}">
        <p14:creationId xmlns:p14="http://schemas.microsoft.com/office/powerpoint/2010/main" val="419592052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1200" b="1" dirty="0" smtClean="0"/>
          </a:p>
          <a:p>
            <a:pPr marL="0" indent="0" algn="ctr">
              <a:buNone/>
            </a:pPr>
            <a:r>
              <a:rPr lang="en-US" sz="4400" b="1" dirty="0" smtClean="0"/>
              <a:t>Describe the outfit </a:t>
            </a:r>
            <a:r>
              <a:rPr lang="en-US" sz="4400" b="1" dirty="0" err="1" smtClean="0"/>
              <a:t>Petruchio</a:t>
            </a:r>
            <a:r>
              <a:rPr lang="en-US" sz="4400" b="1" dirty="0" smtClean="0"/>
              <a:t> wears when he comes back for the wedding? Why do you think he chose to dress that way?</a:t>
            </a:r>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2/3/16</a:t>
            </a:r>
            <a:endParaRPr lang="en-US" b="1" dirty="0"/>
          </a:p>
        </p:txBody>
      </p:sp>
    </p:spTree>
    <p:extLst>
      <p:ext uri="{BB962C8B-B14F-4D97-AF65-F5344CB8AC3E}">
        <p14:creationId xmlns:p14="http://schemas.microsoft.com/office/powerpoint/2010/main" val="166794582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4400" b="1" dirty="0"/>
              <a:t>Describe the outfit </a:t>
            </a:r>
            <a:r>
              <a:rPr lang="en-US" sz="4400" b="1" dirty="0" err="1"/>
              <a:t>Petruchio</a:t>
            </a:r>
            <a:r>
              <a:rPr lang="en-US" sz="4400" b="1" dirty="0"/>
              <a:t> wears when he comes back for the wedding? Why do you think he chose to dress that way</a:t>
            </a:r>
            <a:r>
              <a:rPr lang="en-US" sz="4400" b="1" dirty="0" smtClean="0"/>
              <a:t>?</a:t>
            </a:r>
            <a:endParaRPr lang="en-US" sz="4400" b="1" dirty="0"/>
          </a:p>
          <a:p>
            <a:pPr marL="0" indent="0" algn="ctr">
              <a:buNone/>
            </a:pPr>
            <a:endParaRPr lang="en-US" sz="4400" b="1" dirty="0"/>
          </a:p>
        </p:txBody>
      </p:sp>
    </p:spTree>
    <p:extLst>
      <p:ext uri="{BB962C8B-B14F-4D97-AF65-F5344CB8AC3E}">
        <p14:creationId xmlns:p14="http://schemas.microsoft.com/office/powerpoint/2010/main" val="307935686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267781126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762000"/>
            <a:ext cx="8229600" cy="5181600"/>
          </a:xfrm>
        </p:spPr>
        <p:txBody>
          <a:bodyPr>
            <a:normAutofit fontScale="92500" lnSpcReduction="20000"/>
          </a:bodyPr>
          <a:lstStyle/>
          <a:p>
            <a:pPr marL="0" indent="0" algn="ctr">
              <a:buNone/>
            </a:pPr>
            <a:r>
              <a:rPr lang="en-US" sz="5400" b="1" dirty="0" smtClean="0"/>
              <a:t>Work on the question sheet for </a:t>
            </a:r>
          </a:p>
          <a:p>
            <a:pPr marL="0" indent="0" algn="ctr">
              <a:buNone/>
            </a:pPr>
            <a:r>
              <a:rPr lang="en-US" sz="5400" b="1" dirty="0" smtClean="0"/>
              <a:t>Act III Scene I and II</a:t>
            </a: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4000" b="1" dirty="0" smtClean="0"/>
              <a:t>DUE THURSDAY BY THE END OF THE PERIOD!</a:t>
            </a:r>
          </a:p>
          <a:p>
            <a:pPr marL="0" indent="0" algn="ctr">
              <a:buNone/>
            </a:pPr>
            <a:endParaRPr lang="en-US" sz="4000" b="1" dirty="0" smtClean="0"/>
          </a:p>
        </p:txBody>
      </p:sp>
    </p:spTree>
    <p:extLst>
      <p:ext uri="{BB962C8B-B14F-4D97-AF65-F5344CB8AC3E}">
        <p14:creationId xmlns:p14="http://schemas.microsoft.com/office/powerpoint/2010/main" val="174554367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smtClean="0"/>
              <a:t>Describe the way </a:t>
            </a:r>
            <a:r>
              <a:rPr lang="en-US" sz="4000" b="1" dirty="0" err="1" smtClean="0"/>
              <a:t>Petruchio</a:t>
            </a:r>
            <a:r>
              <a:rPr lang="en-US" sz="4000" b="1" dirty="0" smtClean="0"/>
              <a:t> acted at the wedding? Why do you think he acted that way? How does Katherine react? </a:t>
            </a:r>
          </a:p>
        </p:txBody>
      </p:sp>
    </p:spTree>
    <p:extLst>
      <p:ext uri="{BB962C8B-B14F-4D97-AF65-F5344CB8AC3E}">
        <p14:creationId xmlns:p14="http://schemas.microsoft.com/office/powerpoint/2010/main" val="335431889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2/4 – 2/5</a:t>
            </a:r>
            <a:endParaRPr lang="en-US" b="1" dirty="0"/>
          </a:p>
        </p:txBody>
      </p:sp>
      <p:sp>
        <p:nvSpPr>
          <p:cNvPr id="3" name="Content Placeholder 2"/>
          <p:cNvSpPr>
            <a:spLocks noGrp="1"/>
          </p:cNvSpPr>
          <p:nvPr>
            <p:ph idx="1"/>
          </p:nvPr>
        </p:nvSpPr>
        <p:spPr/>
        <p:txBody>
          <a:bodyPr/>
          <a:lstStyle/>
          <a:p>
            <a:pPr marL="0" indent="0" algn="ctr">
              <a:buNone/>
            </a:pPr>
            <a:r>
              <a:rPr lang="en-US" b="1" dirty="0" smtClean="0"/>
              <a:t>Make-up days for questions.</a:t>
            </a:r>
            <a:endParaRPr lang="en-US" b="1" dirty="0"/>
          </a:p>
        </p:txBody>
      </p:sp>
    </p:spTree>
    <p:extLst>
      <p:ext uri="{BB962C8B-B14F-4D97-AF65-F5344CB8AC3E}">
        <p14:creationId xmlns:p14="http://schemas.microsoft.com/office/powerpoint/2010/main" val="229081198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1200" b="1" dirty="0" smtClean="0"/>
          </a:p>
          <a:p>
            <a:pPr marL="0" indent="0" algn="ctr">
              <a:buNone/>
            </a:pPr>
            <a:r>
              <a:rPr lang="en-US" sz="3600" b="1" dirty="0" smtClean="0"/>
              <a:t>At the end of Act III, </a:t>
            </a:r>
            <a:r>
              <a:rPr lang="en-US" sz="3600" b="1" dirty="0" err="1" smtClean="0"/>
              <a:t>Petruchio</a:t>
            </a:r>
            <a:r>
              <a:rPr lang="en-US" sz="3600" b="1" dirty="0" smtClean="0"/>
              <a:t> describes Kate as if she were his property. To what other things that he owns does he compare her? How do you think women today would react to being referred to in this way?</a:t>
            </a:r>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2/8/16</a:t>
            </a:r>
            <a:endParaRPr lang="en-US" b="1" dirty="0"/>
          </a:p>
        </p:txBody>
      </p:sp>
    </p:spTree>
    <p:extLst>
      <p:ext uri="{BB962C8B-B14F-4D97-AF65-F5344CB8AC3E}">
        <p14:creationId xmlns:p14="http://schemas.microsoft.com/office/powerpoint/2010/main" val="217336665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3600" b="1" dirty="0"/>
              <a:t>At the end of Act III, </a:t>
            </a:r>
            <a:r>
              <a:rPr lang="en-US" sz="3600" b="1" dirty="0" err="1"/>
              <a:t>Petruchio</a:t>
            </a:r>
            <a:r>
              <a:rPr lang="en-US" sz="3600" b="1" dirty="0"/>
              <a:t> describes Kate as if she were his property. To what other things that he owns does he compare her? How do you think women today would react to being referred to in this way?</a:t>
            </a:r>
          </a:p>
          <a:p>
            <a:pPr marL="0" indent="0" algn="ctr">
              <a:buNone/>
            </a:pPr>
            <a:endParaRPr lang="en-US" sz="4400" b="1" dirty="0"/>
          </a:p>
        </p:txBody>
      </p:sp>
    </p:spTree>
    <p:extLst>
      <p:ext uri="{BB962C8B-B14F-4D97-AF65-F5344CB8AC3E}">
        <p14:creationId xmlns:p14="http://schemas.microsoft.com/office/powerpoint/2010/main" val="48026853"/>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3159568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219200"/>
            <a:ext cx="8229600" cy="5410200"/>
          </a:xfrm>
        </p:spPr>
        <p:txBody>
          <a:bodyPr/>
          <a:lstStyle/>
          <a:p>
            <a:pPr marL="0" indent="0" algn="ctr">
              <a:buNone/>
            </a:pPr>
            <a:r>
              <a:rPr lang="en-US" b="1" dirty="0" smtClean="0"/>
              <a:t>Write about the following:</a:t>
            </a:r>
          </a:p>
          <a:p>
            <a:pPr marL="0" indent="0" algn="ctr">
              <a:buNone/>
            </a:pPr>
            <a:r>
              <a:rPr lang="en-US" sz="4000" b="1" dirty="0" smtClean="0"/>
              <a:t>What’s one interesting fact about Shakespeare that you found in your research? Why did you find that fact interesting?</a:t>
            </a:r>
            <a:endParaRPr lang="en-US" sz="4000" b="1" dirty="0"/>
          </a:p>
        </p:txBody>
      </p:sp>
    </p:spTree>
    <p:extLst>
      <p:ext uri="{BB962C8B-B14F-4D97-AF65-F5344CB8AC3E}">
        <p14:creationId xmlns:p14="http://schemas.microsoft.com/office/powerpoint/2010/main" val="337218839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762000"/>
            <a:ext cx="8229600" cy="5181600"/>
          </a:xfrm>
        </p:spPr>
        <p:txBody>
          <a:bodyPr>
            <a:normAutofit fontScale="92500" lnSpcReduction="10000"/>
          </a:bodyPr>
          <a:lstStyle/>
          <a:p>
            <a:pPr marL="0" indent="0" algn="ctr">
              <a:buNone/>
            </a:pPr>
            <a:r>
              <a:rPr lang="en-US" sz="5400" b="1" dirty="0" smtClean="0"/>
              <a:t>Work on the question sheet for </a:t>
            </a:r>
          </a:p>
          <a:p>
            <a:pPr marL="0" indent="0" algn="ctr">
              <a:buNone/>
            </a:pPr>
            <a:r>
              <a:rPr lang="en-US" sz="5400" b="1" dirty="0" smtClean="0"/>
              <a:t>Act IV Scene I</a:t>
            </a:r>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4000" b="1" dirty="0" smtClean="0"/>
              <a:t>DUE TOMORROW BY 7:00 A.M.</a:t>
            </a:r>
          </a:p>
          <a:p>
            <a:pPr marL="0" indent="0" algn="ctr">
              <a:buNone/>
            </a:pPr>
            <a:endParaRPr lang="en-US" sz="4000" b="1" dirty="0" smtClean="0"/>
          </a:p>
        </p:txBody>
      </p:sp>
    </p:spTree>
    <p:extLst>
      <p:ext uri="{BB962C8B-B14F-4D97-AF65-F5344CB8AC3E}">
        <p14:creationId xmlns:p14="http://schemas.microsoft.com/office/powerpoint/2010/main" val="330130436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400" b="1" dirty="0" err="1" smtClean="0"/>
              <a:t>Petruchio</a:t>
            </a:r>
            <a:r>
              <a:rPr lang="en-US" sz="4400" b="1" dirty="0" smtClean="0"/>
              <a:t> says his plan is to “kill a wife (Kate) with kindness.” </a:t>
            </a:r>
          </a:p>
          <a:p>
            <a:pPr marL="0" indent="0" algn="ctr">
              <a:buNone/>
            </a:pPr>
            <a:r>
              <a:rPr lang="en-US" sz="4400" b="1" dirty="0" smtClean="0"/>
              <a:t>What does he mean? Give examples of what he plans to do.</a:t>
            </a:r>
          </a:p>
        </p:txBody>
      </p:sp>
    </p:spTree>
    <p:extLst>
      <p:ext uri="{BB962C8B-B14F-4D97-AF65-F5344CB8AC3E}">
        <p14:creationId xmlns:p14="http://schemas.microsoft.com/office/powerpoint/2010/main" val="429342637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1200" b="1" dirty="0" smtClean="0"/>
          </a:p>
          <a:p>
            <a:pPr marL="0" indent="0" algn="ctr">
              <a:buNone/>
            </a:pPr>
            <a:r>
              <a:rPr lang="en-US" sz="3600" b="1" dirty="0" smtClean="0"/>
              <a:t>In </a:t>
            </a:r>
            <a:r>
              <a:rPr lang="en-US" sz="3600" b="1" dirty="0" err="1" smtClean="0"/>
              <a:t>Petruchio’s</a:t>
            </a:r>
            <a:r>
              <a:rPr lang="en-US" sz="3600" b="1" dirty="0" smtClean="0"/>
              <a:t> soliloquy in Act IV Scene I, he uses animal imagery to describe how he will “tame” Kate. </a:t>
            </a:r>
          </a:p>
          <a:p>
            <a:pPr marL="0" indent="0" algn="ctr">
              <a:buNone/>
            </a:pPr>
            <a:r>
              <a:rPr lang="en-US" sz="3600" b="1" dirty="0" smtClean="0"/>
              <a:t>Discuss the animal imagery in this speech.</a:t>
            </a:r>
          </a:p>
          <a:p>
            <a:pPr marL="0" indent="0" algn="ctr">
              <a:buNone/>
            </a:pPr>
            <a:r>
              <a:rPr lang="en-US" sz="3600" b="1" dirty="0" smtClean="0"/>
              <a:t>Do you think his plan will work? Why or why not?</a:t>
            </a:r>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2/9/16</a:t>
            </a:r>
            <a:endParaRPr lang="en-US" b="1" dirty="0"/>
          </a:p>
        </p:txBody>
      </p:sp>
    </p:spTree>
    <p:extLst>
      <p:ext uri="{BB962C8B-B14F-4D97-AF65-F5344CB8AC3E}">
        <p14:creationId xmlns:p14="http://schemas.microsoft.com/office/powerpoint/2010/main" val="59851987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3600" b="1" dirty="0"/>
              <a:t>In </a:t>
            </a:r>
            <a:r>
              <a:rPr lang="en-US" sz="3600" b="1" dirty="0" err="1"/>
              <a:t>Petruchio’s</a:t>
            </a:r>
            <a:r>
              <a:rPr lang="en-US" sz="3600" b="1" dirty="0"/>
              <a:t> soliloquy in Act IV Scene I, he uses animal imagery to describe how he will “tame” Kate. </a:t>
            </a:r>
          </a:p>
          <a:p>
            <a:pPr marL="0" indent="0" algn="ctr">
              <a:buNone/>
            </a:pPr>
            <a:r>
              <a:rPr lang="en-US" sz="3600" b="1" dirty="0"/>
              <a:t>Discuss the animal imagery in this speech.</a:t>
            </a:r>
          </a:p>
          <a:p>
            <a:pPr marL="0" indent="0" algn="ctr">
              <a:buNone/>
            </a:pPr>
            <a:r>
              <a:rPr lang="en-US" sz="3600" b="1" dirty="0"/>
              <a:t>Do you think his plan will work? Why or why not?</a:t>
            </a:r>
          </a:p>
          <a:p>
            <a:pPr marL="0" indent="0" algn="ctr">
              <a:buNone/>
            </a:pPr>
            <a:endParaRPr lang="en-US" sz="4400" b="1" dirty="0"/>
          </a:p>
        </p:txBody>
      </p:sp>
    </p:spTree>
    <p:extLst>
      <p:ext uri="{BB962C8B-B14F-4D97-AF65-F5344CB8AC3E}">
        <p14:creationId xmlns:p14="http://schemas.microsoft.com/office/powerpoint/2010/main" val="128979260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121375256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762000"/>
            <a:ext cx="8229600" cy="5181600"/>
          </a:xfrm>
        </p:spPr>
        <p:txBody>
          <a:bodyPr>
            <a:normAutofit fontScale="92500" lnSpcReduction="10000"/>
          </a:bodyPr>
          <a:lstStyle/>
          <a:p>
            <a:pPr marL="0" indent="0" algn="ctr">
              <a:buNone/>
            </a:pPr>
            <a:r>
              <a:rPr lang="en-US" sz="5400" b="1" dirty="0" smtClean="0"/>
              <a:t>Work on the question sheet for </a:t>
            </a:r>
          </a:p>
          <a:p>
            <a:pPr marL="0" indent="0" algn="ctr">
              <a:buNone/>
            </a:pPr>
            <a:r>
              <a:rPr lang="en-US" sz="5400" b="1" dirty="0" smtClean="0"/>
              <a:t>Act IV Scene II</a:t>
            </a:r>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4000" b="1" dirty="0" smtClean="0"/>
              <a:t>DUE TOMORROW BY 7:00 A.M.</a:t>
            </a:r>
          </a:p>
          <a:p>
            <a:pPr marL="0" indent="0" algn="ctr">
              <a:buNone/>
            </a:pPr>
            <a:endParaRPr lang="en-US" sz="4000" b="1" dirty="0" smtClean="0"/>
          </a:p>
        </p:txBody>
      </p:sp>
    </p:spTree>
    <p:extLst>
      <p:ext uri="{BB962C8B-B14F-4D97-AF65-F5344CB8AC3E}">
        <p14:creationId xmlns:p14="http://schemas.microsoft.com/office/powerpoint/2010/main" val="2259512853"/>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400" b="1" dirty="0" smtClean="0"/>
              <a:t>How does </a:t>
            </a:r>
            <a:r>
              <a:rPr lang="en-US" sz="4400" b="1" dirty="0" err="1" smtClean="0"/>
              <a:t>Tranio</a:t>
            </a:r>
            <a:r>
              <a:rPr lang="en-US" sz="4400" b="1" dirty="0" smtClean="0"/>
              <a:t> convince the merchant to pose as </a:t>
            </a:r>
            <a:r>
              <a:rPr lang="en-US" sz="4400" b="1" dirty="0" err="1" smtClean="0"/>
              <a:t>Vincentio</a:t>
            </a:r>
            <a:r>
              <a:rPr lang="en-US" sz="4400" b="1" dirty="0" smtClean="0"/>
              <a:t>? Which one of the major themes is this an example of?</a:t>
            </a:r>
          </a:p>
        </p:txBody>
      </p:sp>
    </p:spTree>
    <p:extLst>
      <p:ext uri="{BB962C8B-B14F-4D97-AF65-F5344CB8AC3E}">
        <p14:creationId xmlns:p14="http://schemas.microsoft.com/office/powerpoint/2010/main" val="422997894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ctr">
              <a:buNone/>
            </a:pPr>
            <a:r>
              <a:rPr lang="en-US" sz="5400" b="1" dirty="0" smtClean="0"/>
              <a:t>No Start-Up</a:t>
            </a:r>
          </a:p>
          <a:p>
            <a:pPr marL="0" indent="0" algn="ctr">
              <a:buNone/>
            </a:pPr>
            <a:r>
              <a:rPr lang="en-US" sz="5400" b="1" dirty="0" smtClean="0"/>
              <a:t>No Exit Ticket</a:t>
            </a:r>
          </a:p>
          <a:p>
            <a:pPr marL="0" indent="0" algn="ctr">
              <a:buNone/>
            </a:pPr>
            <a:endParaRPr lang="en-US" sz="5400" b="1" dirty="0"/>
          </a:p>
          <a:p>
            <a:pPr marL="0" indent="0" algn="ctr">
              <a:buNone/>
            </a:pPr>
            <a:r>
              <a:rPr lang="en-US" sz="5400" b="1" dirty="0" smtClean="0"/>
              <a:t>Let’s READ!</a:t>
            </a:r>
            <a:endParaRPr lang="en-US" sz="5400" b="1" dirty="0"/>
          </a:p>
        </p:txBody>
      </p:sp>
    </p:spTree>
    <p:extLst>
      <p:ext uri="{BB962C8B-B14F-4D97-AF65-F5344CB8AC3E}">
        <p14:creationId xmlns:p14="http://schemas.microsoft.com/office/powerpoint/2010/main" val="159502473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a:t>
            </a:r>
            <a:r>
              <a:rPr lang="en-US" sz="2800" b="1" dirty="0" smtClean="0"/>
              <a:t>HORIZONTAL </a:t>
            </a:r>
            <a:r>
              <a:rPr lang="en-US" sz="2800" b="1" dirty="0" smtClean="0"/>
              <a:t>partner, discuss the following:</a:t>
            </a:r>
          </a:p>
          <a:p>
            <a:pPr marL="0" indent="0" algn="ctr">
              <a:buNone/>
            </a:pPr>
            <a:endParaRPr lang="en-US" sz="1200" b="1" dirty="0" smtClean="0"/>
          </a:p>
          <a:p>
            <a:pPr marL="0" indent="0" algn="ctr">
              <a:buNone/>
            </a:pPr>
            <a:r>
              <a:rPr lang="en-US" sz="3600" b="1" dirty="0" smtClean="0"/>
              <a:t>Why do you think </a:t>
            </a:r>
            <a:r>
              <a:rPr lang="en-US" sz="3600" b="1" dirty="0" err="1" smtClean="0"/>
              <a:t>Tranio</a:t>
            </a:r>
            <a:r>
              <a:rPr lang="en-US" sz="3600" b="1" dirty="0" smtClean="0"/>
              <a:t> wants </a:t>
            </a:r>
            <a:r>
              <a:rPr lang="en-US" sz="3600" b="1" dirty="0" err="1" smtClean="0"/>
              <a:t>Lucentio</a:t>
            </a:r>
            <a:r>
              <a:rPr lang="en-US" sz="3600" b="1" dirty="0" smtClean="0"/>
              <a:t> to take Bianca to the church to be married in secret? What do you think would happen if the truth came out and they were not already married?</a:t>
            </a:r>
            <a:endParaRPr lang="en-US" sz="3600" b="1" dirty="0" smtClean="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2/17/16</a:t>
            </a:r>
            <a:endParaRPr lang="en-US" b="1" dirty="0"/>
          </a:p>
        </p:txBody>
      </p:sp>
    </p:spTree>
    <p:extLst>
      <p:ext uri="{BB962C8B-B14F-4D97-AF65-F5344CB8AC3E}">
        <p14:creationId xmlns:p14="http://schemas.microsoft.com/office/powerpoint/2010/main" val="325915819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3600" b="1" dirty="0"/>
              <a:t>Why do you think </a:t>
            </a:r>
            <a:r>
              <a:rPr lang="en-US" sz="3600" b="1" dirty="0" err="1"/>
              <a:t>Tranio</a:t>
            </a:r>
            <a:r>
              <a:rPr lang="en-US" sz="3600" b="1" dirty="0"/>
              <a:t> wants </a:t>
            </a:r>
            <a:r>
              <a:rPr lang="en-US" sz="3600" b="1" dirty="0" err="1"/>
              <a:t>Lucentio</a:t>
            </a:r>
            <a:r>
              <a:rPr lang="en-US" sz="3600" b="1" dirty="0"/>
              <a:t> to take Bianca to the church to be married in secret? What do you think would happen if the truth came out and they were not already married?</a:t>
            </a:r>
          </a:p>
          <a:p>
            <a:pPr marL="0" indent="0" algn="ctr">
              <a:buNone/>
            </a:pPr>
            <a:endParaRPr lang="en-US" sz="4400" b="1" dirty="0"/>
          </a:p>
        </p:txBody>
      </p:sp>
    </p:spTree>
    <p:extLst>
      <p:ext uri="{BB962C8B-B14F-4D97-AF65-F5344CB8AC3E}">
        <p14:creationId xmlns:p14="http://schemas.microsoft.com/office/powerpoint/2010/main" val="3299421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1400" b="1" dirty="0"/>
          </a:p>
          <a:p>
            <a:pPr marL="0" indent="0" algn="ctr">
              <a:buNone/>
            </a:pPr>
            <a:r>
              <a:rPr lang="en-US" b="1" dirty="0" smtClean="0"/>
              <a:t>One of the themes which the movie shares with the play is the idea of transformation; the idea that people sometimes change because of someone else or change for someone else. Which characters in the movie changed BECAUSE OF someone else? Which ones changed FOR someone else? Did any of them do BOTH?</a:t>
            </a:r>
            <a:endParaRPr lang="en-US" b="1" dirty="0"/>
          </a:p>
        </p:txBody>
      </p:sp>
      <p:sp>
        <p:nvSpPr>
          <p:cNvPr id="4" name="TextBox 3"/>
          <p:cNvSpPr txBox="1"/>
          <p:nvPr/>
        </p:nvSpPr>
        <p:spPr>
          <a:xfrm>
            <a:off x="7188200" y="383309"/>
            <a:ext cx="1524000" cy="381000"/>
          </a:xfrm>
          <a:prstGeom prst="rect">
            <a:avLst/>
          </a:prstGeom>
          <a:noFill/>
        </p:spPr>
        <p:txBody>
          <a:bodyPr wrap="square" rtlCol="0">
            <a:spAutoFit/>
          </a:bodyPr>
          <a:lstStyle/>
          <a:p>
            <a:pPr algn="ctr"/>
            <a:r>
              <a:rPr lang="en-US" b="1" dirty="0" smtClean="0"/>
              <a:t>1/11/16</a:t>
            </a:r>
            <a:endParaRPr lang="en-US" b="1" dirty="0"/>
          </a:p>
        </p:txBody>
      </p:sp>
    </p:spTree>
    <p:extLst>
      <p:ext uri="{BB962C8B-B14F-4D97-AF65-F5344CB8AC3E}">
        <p14:creationId xmlns:p14="http://schemas.microsoft.com/office/powerpoint/2010/main" val="61814777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101180594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762000"/>
            <a:ext cx="8229600" cy="5181600"/>
          </a:xfrm>
        </p:spPr>
        <p:txBody>
          <a:bodyPr>
            <a:normAutofit fontScale="92500" lnSpcReduction="10000"/>
          </a:bodyPr>
          <a:lstStyle/>
          <a:p>
            <a:pPr marL="0" indent="0" algn="ctr">
              <a:buNone/>
            </a:pPr>
            <a:r>
              <a:rPr lang="en-US" sz="5400" b="1" dirty="0" smtClean="0"/>
              <a:t>Work on the question sheet for </a:t>
            </a:r>
          </a:p>
          <a:p>
            <a:pPr marL="0" indent="0" algn="ctr">
              <a:buNone/>
            </a:pPr>
            <a:r>
              <a:rPr lang="en-US" sz="5400" b="1" dirty="0" smtClean="0"/>
              <a:t>Act </a:t>
            </a:r>
            <a:r>
              <a:rPr lang="en-US" sz="5400" b="1" dirty="0" smtClean="0"/>
              <a:t>V </a:t>
            </a:r>
            <a:r>
              <a:rPr lang="en-US" sz="5400" b="1" dirty="0" smtClean="0"/>
              <a:t>Scene </a:t>
            </a:r>
            <a:r>
              <a:rPr lang="en-US" sz="5400" b="1" dirty="0" smtClean="0"/>
              <a:t>I</a:t>
            </a:r>
            <a:endParaRPr lang="en-US" sz="54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4000" b="1" dirty="0" smtClean="0"/>
              <a:t>DUE TOMORROW BY 7:00 A.M.</a:t>
            </a:r>
          </a:p>
          <a:p>
            <a:pPr marL="0" indent="0" algn="ctr">
              <a:buNone/>
            </a:pPr>
            <a:endParaRPr lang="en-US" sz="4000" b="1" dirty="0" smtClean="0"/>
          </a:p>
        </p:txBody>
      </p:sp>
    </p:spTree>
    <p:extLst>
      <p:ext uri="{BB962C8B-B14F-4D97-AF65-F5344CB8AC3E}">
        <p14:creationId xmlns:p14="http://schemas.microsoft.com/office/powerpoint/2010/main" val="211272042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400" b="1" dirty="0" smtClean="0"/>
              <a:t>Why doesn’t Kate want to kiss </a:t>
            </a:r>
            <a:r>
              <a:rPr lang="en-US" sz="4400" b="1" dirty="0" err="1" smtClean="0"/>
              <a:t>Petruchio</a:t>
            </a:r>
            <a:r>
              <a:rPr lang="en-US" sz="4400" b="1" dirty="0" smtClean="0"/>
              <a:t>? Why do you think she changes her mind? Do you think Kate and </a:t>
            </a:r>
            <a:r>
              <a:rPr lang="en-US" sz="4400" b="1" dirty="0" err="1" smtClean="0"/>
              <a:t>Petruchio</a:t>
            </a:r>
            <a:r>
              <a:rPr lang="en-US" sz="4400" b="1" dirty="0" smtClean="0"/>
              <a:t> love each other? What makes you think so?</a:t>
            </a:r>
            <a:endParaRPr lang="en-US" sz="4400" b="1" dirty="0" smtClean="0"/>
          </a:p>
        </p:txBody>
      </p:sp>
    </p:spTree>
    <p:extLst>
      <p:ext uri="{BB962C8B-B14F-4D97-AF65-F5344CB8AC3E}">
        <p14:creationId xmlns:p14="http://schemas.microsoft.com/office/powerpoint/2010/main" val="401163141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a:t>
            </a:r>
            <a:r>
              <a:rPr lang="en-US" sz="2800" b="1" dirty="0" smtClean="0"/>
              <a:t>VERTICAL </a:t>
            </a:r>
            <a:r>
              <a:rPr lang="en-US" sz="2800" b="1" dirty="0" smtClean="0"/>
              <a:t>partner, discuss the following:</a:t>
            </a:r>
          </a:p>
          <a:p>
            <a:pPr marL="0" indent="0" algn="ctr">
              <a:buNone/>
            </a:pPr>
            <a:endParaRPr lang="en-US" sz="1200" b="1" dirty="0" smtClean="0"/>
          </a:p>
          <a:p>
            <a:pPr marL="0" indent="0" algn="ctr">
              <a:buNone/>
            </a:pPr>
            <a:r>
              <a:rPr lang="en-US" sz="3600" b="1" dirty="0" smtClean="0"/>
              <a:t>At the end of Scene I, all of the lies have been found out. What do you think Shakespeare was trying to say about the idea of deception? What is the eventual end of all deception?</a:t>
            </a:r>
            <a:endParaRPr lang="en-US" sz="3600" b="1" dirty="0" smtClean="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2/18/16</a:t>
            </a:r>
            <a:endParaRPr lang="en-US" b="1" dirty="0"/>
          </a:p>
        </p:txBody>
      </p:sp>
    </p:spTree>
    <p:extLst>
      <p:ext uri="{BB962C8B-B14F-4D97-AF65-F5344CB8AC3E}">
        <p14:creationId xmlns:p14="http://schemas.microsoft.com/office/powerpoint/2010/main" val="138731847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3600" b="1" dirty="0"/>
              <a:t>At the end of Scene I, all of the lies have been found out. What do you think Shakespeare was trying to say about the idea of deception? What is the eventual end of all deception?</a:t>
            </a:r>
          </a:p>
          <a:p>
            <a:pPr marL="0" indent="0" algn="ctr">
              <a:buNone/>
            </a:pPr>
            <a:endParaRPr lang="en-US" sz="4400" b="1" dirty="0"/>
          </a:p>
        </p:txBody>
      </p:sp>
    </p:spTree>
    <p:extLst>
      <p:ext uri="{BB962C8B-B14F-4D97-AF65-F5344CB8AC3E}">
        <p14:creationId xmlns:p14="http://schemas.microsoft.com/office/powerpoint/2010/main" val="225079765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219210208"/>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762000"/>
            <a:ext cx="8229600" cy="5181600"/>
          </a:xfrm>
        </p:spPr>
        <p:txBody>
          <a:bodyPr>
            <a:normAutofit fontScale="92500" lnSpcReduction="10000"/>
          </a:bodyPr>
          <a:lstStyle/>
          <a:p>
            <a:pPr marL="0" indent="0" algn="ctr">
              <a:buNone/>
            </a:pPr>
            <a:r>
              <a:rPr lang="en-US" sz="5400" b="1" dirty="0" smtClean="0"/>
              <a:t>Work on the question sheet for </a:t>
            </a:r>
          </a:p>
          <a:p>
            <a:pPr marL="0" indent="0" algn="ctr">
              <a:buNone/>
            </a:pPr>
            <a:r>
              <a:rPr lang="en-US" sz="5400" b="1" dirty="0" smtClean="0"/>
              <a:t>Act </a:t>
            </a:r>
            <a:r>
              <a:rPr lang="en-US" sz="5400" b="1" dirty="0" smtClean="0"/>
              <a:t>V </a:t>
            </a:r>
            <a:r>
              <a:rPr lang="en-US" sz="5400" b="1" dirty="0" smtClean="0"/>
              <a:t>Scene </a:t>
            </a:r>
            <a:r>
              <a:rPr lang="en-US" sz="5400" b="1" dirty="0" smtClean="0"/>
              <a:t>II</a:t>
            </a:r>
            <a:endParaRPr lang="en-US" sz="54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4000" b="1" dirty="0" smtClean="0"/>
              <a:t>DUE </a:t>
            </a:r>
            <a:r>
              <a:rPr lang="en-US" sz="4000" b="1" dirty="0" smtClean="0"/>
              <a:t>MONDAY </a:t>
            </a:r>
            <a:r>
              <a:rPr lang="en-US" sz="4000" b="1" dirty="0" smtClean="0"/>
              <a:t>BY 7:00 A.M.</a:t>
            </a:r>
          </a:p>
          <a:p>
            <a:pPr marL="0" indent="0" algn="ctr">
              <a:buNone/>
            </a:pPr>
            <a:endParaRPr lang="en-US" sz="4000" b="1" dirty="0" smtClean="0"/>
          </a:p>
        </p:txBody>
      </p:sp>
    </p:spTree>
    <p:extLst>
      <p:ext uri="{BB962C8B-B14F-4D97-AF65-F5344CB8AC3E}">
        <p14:creationId xmlns:p14="http://schemas.microsoft.com/office/powerpoint/2010/main" val="13420241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400" b="1" dirty="0" smtClean="0"/>
              <a:t>So…What do you think about Kate’s final speech? Do you think she believes what she is saying? If so, what do you think changed her thinking? If not, why do you think she says it?</a:t>
            </a:r>
            <a:endParaRPr lang="en-US" sz="4400" b="1" dirty="0" smtClean="0"/>
          </a:p>
        </p:txBody>
      </p:sp>
    </p:spTree>
    <p:extLst>
      <p:ext uri="{BB962C8B-B14F-4D97-AF65-F5344CB8AC3E}">
        <p14:creationId xmlns:p14="http://schemas.microsoft.com/office/powerpoint/2010/main" val="2460484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endParaRPr lang="en-US" sz="1400" b="1" dirty="0"/>
          </a:p>
          <a:p>
            <a:pPr marL="0" indent="0" algn="ctr">
              <a:buNone/>
            </a:pPr>
            <a:r>
              <a:rPr lang="en-US" b="1" dirty="0" smtClean="0"/>
              <a:t>One of the themes which the movie shares with the play is the idea of transformation; the idea that people sometimes change because of someone else or change for someone else. Which characters in the movie changed BECAUSE OF someone else? Which ones changed FOR someone else? Did any of them do BOTH?</a:t>
            </a:r>
            <a:endParaRPr lang="en-US" b="1" dirty="0"/>
          </a:p>
        </p:txBody>
      </p:sp>
    </p:spTree>
    <p:extLst>
      <p:ext uri="{BB962C8B-B14F-4D97-AF65-F5344CB8AC3E}">
        <p14:creationId xmlns:p14="http://schemas.microsoft.com/office/powerpoint/2010/main" val="1795376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3312994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2800" b="1" dirty="0" smtClean="0"/>
              <a:t>By the end of the period, students will be able to:</a:t>
            </a:r>
          </a:p>
          <a:p>
            <a:pPr marL="0" indent="0" algn="ctr">
              <a:buNone/>
            </a:pPr>
            <a:endParaRPr lang="en-US" sz="2800" b="1" dirty="0"/>
          </a:p>
          <a:p>
            <a:pPr marL="0" indent="0" algn="ctr">
              <a:buNone/>
            </a:pPr>
            <a:r>
              <a:rPr lang="en-US" sz="3600" b="1" dirty="0" smtClean="0"/>
              <a:t>Define terms related to the reading of a play, and/or make educated guesses as to the meanings of those terms. Become familiar with some terminology necessary for reading a play.</a:t>
            </a:r>
          </a:p>
          <a:p>
            <a:pPr marL="0" indent="0" algn="ctr">
              <a:buNone/>
            </a:pPr>
            <a:endParaRPr lang="en-US" sz="2000" b="1" dirty="0"/>
          </a:p>
          <a:p>
            <a:pPr marL="0" indent="0" algn="ctr">
              <a:buNone/>
            </a:pPr>
            <a:r>
              <a:rPr lang="en-US" sz="2800" b="1" dirty="0"/>
              <a:t>CCSS.ELA-LITERACY.CCRA.R.10</a:t>
            </a:r>
          </a:p>
        </p:txBody>
      </p:sp>
    </p:spTree>
    <p:extLst>
      <p:ext uri="{BB962C8B-B14F-4D97-AF65-F5344CB8AC3E}">
        <p14:creationId xmlns:p14="http://schemas.microsoft.com/office/powerpoint/2010/main" val="2183593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Vocabulary for Play Reading</a:t>
            </a:r>
            <a:endParaRPr lang="en-US" b="1" dirty="0"/>
          </a:p>
        </p:txBody>
      </p:sp>
      <p:sp>
        <p:nvSpPr>
          <p:cNvPr id="3" name="Content Placeholder 2"/>
          <p:cNvSpPr>
            <a:spLocks noGrp="1"/>
          </p:cNvSpPr>
          <p:nvPr>
            <p:ph idx="1"/>
          </p:nvPr>
        </p:nvSpPr>
        <p:spPr>
          <a:xfrm>
            <a:off x="457200" y="762000"/>
            <a:ext cx="8229600" cy="5486400"/>
          </a:xfrm>
        </p:spPr>
        <p:txBody>
          <a:bodyPr>
            <a:normAutofit fontScale="85000" lnSpcReduction="10000"/>
          </a:bodyPr>
          <a:lstStyle/>
          <a:p>
            <a:r>
              <a:rPr lang="en-US" b="1" dirty="0" smtClean="0"/>
              <a:t>Before we can begin reading Shakespeare’s “The Taming of the Shrew,” there is some vocabulary that you will need to be know.</a:t>
            </a:r>
          </a:p>
          <a:p>
            <a:r>
              <a:rPr lang="en-US" b="1" dirty="0" smtClean="0"/>
              <a:t>Open your </a:t>
            </a:r>
            <a:r>
              <a:rPr lang="en-US" b="1" dirty="0" err="1" smtClean="0"/>
              <a:t>Chromebooks</a:t>
            </a:r>
            <a:r>
              <a:rPr lang="en-US" b="1" dirty="0" smtClean="0"/>
              <a:t> and open the document titled “Vocabulary for Play Reading.”</a:t>
            </a:r>
          </a:p>
          <a:p>
            <a:r>
              <a:rPr lang="en-US" b="1" dirty="0" smtClean="0"/>
              <a:t>In the left-hand column are a list of terms that you should be familiar with before we begin reading the play.</a:t>
            </a:r>
          </a:p>
          <a:p>
            <a:r>
              <a:rPr lang="en-US" b="1" dirty="0" smtClean="0"/>
              <a:t>Look at each term. In the center column for each term, write down what you think the term means. If you aren’t sure, guess based on the term itself.</a:t>
            </a:r>
          </a:p>
          <a:p>
            <a:r>
              <a:rPr lang="en-US" b="1" dirty="0" smtClean="0"/>
              <a:t>Do not fill in the right-hand column. We will discuss and fill in those columns tomorrow.</a:t>
            </a:r>
            <a:endParaRPr lang="en-US" b="1" dirty="0"/>
          </a:p>
        </p:txBody>
      </p:sp>
    </p:spTree>
    <p:extLst>
      <p:ext uri="{BB962C8B-B14F-4D97-AF65-F5344CB8AC3E}">
        <p14:creationId xmlns:p14="http://schemas.microsoft.com/office/powerpoint/2010/main" val="236037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Complete the center column of the “Vocabulary for Play Reading” chart with your answers/guesses as to the meaning of each term.</a:t>
            </a:r>
            <a:endParaRPr lang="en-US" sz="4400" b="1" dirty="0"/>
          </a:p>
        </p:txBody>
      </p:sp>
    </p:spTree>
    <p:extLst>
      <p:ext uri="{BB962C8B-B14F-4D97-AF65-F5344CB8AC3E}">
        <p14:creationId xmlns:p14="http://schemas.microsoft.com/office/powerpoint/2010/main" val="6216380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Were any of the terms in the chart familiar to you? Which ones? Where had you seen them before? </a:t>
            </a:r>
          </a:p>
          <a:p>
            <a:pPr marL="0" indent="0" algn="ctr">
              <a:buNone/>
            </a:pPr>
            <a:r>
              <a:rPr lang="en-US" b="1" dirty="0" smtClean="0"/>
              <a:t>Were any of the terms ones that you had never seen before? Which ones? </a:t>
            </a:r>
            <a:endParaRPr lang="en-US" b="1" dirty="0"/>
          </a:p>
        </p:txBody>
      </p:sp>
    </p:spTree>
    <p:extLst>
      <p:ext uri="{BB962C8B-B14F-4D97-AF65-F5344CB8AC3E}">
        <p14:creationId xmlns:p14="http://schemas.microsoft.com/office/powerpoint/2010/main" val="32213457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1400" b="1" dirty="0"/>
          </a:p>
          <a:p>
            <a:pPr marL="0" indent="0" algn="ctr">
              <a:buNone/>
            </a:pPr>
            <a:r>
              <a:rPr lang="en-US" sz="4000" b="1" dirty="0" smtClean="0"/>
              <a:t>Have you ever read a play before? Do you think it is different from reading a short story or a novel? What do you think are some of the differences?</a:t>
            </a:r>
            <a:endParaRPr lang="en-US" sz="4000" b="1" dirty="0"/>
          </a:p>
        </p:txBody>
      </p:sp>
      <p:sp>
        <p:nvSpPr>
          <p:cNvPr id="4" name="TextBox 3"/>
          <p:cNvSpPr txBox="1"/>
          <p:nvPr/>
        </p:nvSpPr>
        <p:spPr>
          <a:xfrm>
            <a:off x="7188200" y="383309"/>
            <a:ext cx="1524000" cy="381000"/>
          </a:xfrm>
          <a:prstGeom prst="rect">
            <a:avLst/>
          </a:prstGeom>
          <a:noFill/>
        </p:spPr>
        <p:txBody>
          <a:bodyPr wrap="square" rtlCol="0">
            <a:spAutoFit/>
          </a:bodyPr>
          <a:lstStyle/>
          <a:p>
            <a:pPr algn="ctr"/>
            <a:r>
              <a:rPr lang="en-US" b="1" dirty="0" smtClean="0"/>
              <a:t>1/12/16</a:t>
            </a:r>
            <a:endParaRPr lang="en-US" b="1" dirty="0"/>
          </a:p>
        </p:txBody>
      </p:sp>
    </p:spTree>
    <p:extLst>
      <p:ext uri="{BB962C8B-B14F-4D97-AF65-F5344CB8AC3E}">
        <p14:creationId xmlns:p14="http://schemas.microsoft.com/office/powerpoint/2010/main" val="395561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1143000"/>
            <a:ext cx="8229600" cy="5410200"/>
          </a:xfrm>
        </p:spPr>
        <p:txBody>
          <a:bodyPr>
            <a:normAutofit/>
          </a:bodyPr>
          <a:lstStyle/>
          <a:p>
            <a:pPr marL="0" indent="0" algn="ctr">
              <a:buNone/>
            </a:pPr>
            <a:r>
              <a:rPr lang="en-US" sz="2800" b="1" dirty="0" smtClean="0"/>
              <a:t>Now write about what your partner had to say:</a:t>
            </a:r>
          </a:p>
          <a:p>
            <a:pPr marL="0" indent="0" algn="ctr">
              <a:buNone/>
            </a:pPr>
            <a:endParaRPr lang="en-US" sz="2800" b="1" dirty="0"/>
          </a:p>
          <a:p>
            <a:pPr marL="0" indent="0" algn="ctr">
              <a:buNone/>
            </a:pPr>
            <a:r>
              <a:rPr lang="en-US" sz="3600" b="1" dirty="0" smtClean="0"/>
              <a:t>Have you ever seen a play performed on stage? What was it? Did you enjoy it? What made it more enjoyable, the story itself or the actors’ performances of the story?</a:t>
            </a:r>
            <a:endParaRPr lang="en-US" sz="3600" b="1" dirty="0"/>
          </a:p>
        </p:txBody>
      </p:sp>
    </p:spTree>
    <p:extLst>
      <p:ext uri="{BB962C8B-B14F-4D97-AF65-F5344CB8AC3E}">
        <p14:creationId xmlns:p14="http://schemas.microsoft.com/office/powerpoint/2010/main" val="162261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r>
              <a:rPr lang="en-US" b="1" dirty="0" smtClean="0"/>
              <a:t>Now write about what your partner had to say:</a:t>
            </a:r>
          </a:p>
          <a:p>
            <a:pPr marL="0" indent="0" algn="ctr">
              <a:buNone/>
            </a:pPr>
            <a:endParaRPr lang="en-US" sz="1400" b="1" dirty="0"/>
          </a:p>
          <a:p>
            <a:pPr marL="0" indent="0" algn="ctr">
              <a:buNone/>
            </a:pPr>
            <a:endParaRPr lang="en-US" sz="1400" b="1" dirty="0"/>
          </a:p>
          <a:p>
            <a:pPr marL="0" indent="0" algn="ctr">
              <a:buNone/>
            </a:pPr>
            <a:r>
              <a:rPr lang="en-US" sz="4000" b="1" dirty="0"/>
              <a:t>Have you ever read a play before? Do you think it is different from reading a short story or a novel? What do you think are some of the differences?</a:t>
            </a:r>
          </a:p>
        </p:txBody>
      </p:sp>
    </p:spTree>
    <p:extLst>
      <p:ext uri="{BB962C8B-B14F-4D97-AF65-F5344CB8AC3E}">
        <p14:creationId xmlns:p14="http://schemas.microsoft.com/office/powerpoint/2010/main" val="2841740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22684815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2800" b="1" dirty="0" smtClean="0"/>
              <a:t>By the end of the period, students will be able to:</a:t>
            </a:r>
          </a:p>
          <a:p>
            <a:pPr marL="0" indent="0" algn="ctr">
              <a:buNone/>
            </a:pPr>
            <a:endParaRPr lang="en-US" sz="2800" b="1" dirty="0"/>
          </a:p>
          <a:p>
            <a:pPr marL="0" indent="0" algn="ctr">
              <a:buNone/>
            </a:pPr>
            <a:r>
              <a:rPr lang="en-US" sz="3600" b="1" dirty="0" smtClean="0"/>
              <a:t>Define terms related to the reading of a play, and/or make educated guesses as to the meanings of those terms. Become familiar with some terminology necessary for reading a play.</a:t>
            </a:r>
          </a:p>
          <a:p>
            <a:pPr marL="0" indent="0" algn="ctr">
              <a:buNone/>
            </a:pPr>
            <a:endParaRPr lang="en-US" sz="2000" b="1" dirty="0"/>
          </a:p>
          <a:p>
            <a:pPr marL="0" indent="0" algn="ctr">
              <a:buNone/>
            </a:pPr>
            <a:r>
              <a:rPr lang="en-US" sz="2800" b="1" dirty="0"/>
              <a:t>CCSS.ELA-LITERACY.CCRA.R.10</a:t>
            </a:r>
          </a:p>
        </p:txBody>
      </p:sp>
    </p:spTree>
    <p:extLst>
      <p:ext uri="{BB962C8B-B14F-4D97-AF65-F5344CB8AC3E}">
        <p14:creationId xmlns:p14="http://schemas.microsoft.com/office/powerpoint/2010/main" val="39589654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Vocabulary for Play reading</a:t>
            </a:r>
            <a:endParaRPr lang="en-US" b="1" dirty="0"/>
          </a:p>
        </p:txBody>
      </p:sp>
      <p:sp>
        <p:nvSpPr>
          <p:cNvPr id="3" name="Content Placeholder 2"/>
          <p:cNvSpPr>
            <a:spLocks noGrp="1"/>
          </p:cNvSpPr>
          <p:nvPr>
            <p:ph idx="1"/>
          </p:nvPr>
        </p:nvSpPr>
        <p:spPr>
          <a:xfrm>
            <a:off x="457200" y="1066800"/>
            <a:ext cx="8229600" cy="5059363"/>
          </a:xfrm>
        </p:spPr>
        <p:txBody>
          <a:bodyPr>
            <a:normAutofit/>
          </a:bodyPr>
          <a:lstStyle/>
          <a:p>
            <a:r>
              <a:rPr lang="en-US" sz="4000" b="1" dirty="0" smtClean="0"/>
              <a:t>Open up your Vocabulary for Play Reading documents.</a:t>
            </a:r>
          </a:p>
          <a:p>
            <a:pPr marL="0" indent="0">
              <a:buNone/>
            </a:pPr>
            <a:endParaRPr lang="en-US" sz="4000" b="1" dirty="0" smtClean="0"/>
          </a:p>
          <a:p>
            <a:r>
              <a:rPr lang="en-US" sz="4000" b="1" dirty="0" smtClean="0"/>
              <a:t>You will be sharing your answers with your group and with the class.</a:t>
            </a:r>
          </a:p>
        </p:txBody>
      </p:sp>
    </p:spTree>
    <p:extLst>
      <p:ext uri="{BB962C8B-B14F-4D97-AF65-F5344CB8AC3E}">
        <p14:creationId xmlns:p14="http://schemas.microsoft.com/office/powerpoint/2010/main" val="173454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792162"/>
          </a:xfrm>
        </p:spPr>
        <p:txBody>
          <a:bodyPr/>
          <a:lstStyle/>
          <a:p>
            <a:r>
              <a:rPr lang="en-US" b="1" dirty="0" smtClean="0"/>
              <a:t>Vocabulary for Play reading</a:t>
            </a:r>
            <a:endParaRPr lang="en-US" b="1" dirty="0"/>
          </a:p>
        </p:txBody>
      </p:sp>
      <p:sp>
        <p:nvSpPr>
          <p:cNvPr id="3" name="Content Placeholder 2"/>
          <p:cNvSpPr>
            <a:spLocks noGrp="1"/>
          </p:cNvSpPr>
          <p:nvPr>
            <p:ph idx="1"/>
          </p:nvPr>
        </p:nvSpPr>
        <p:spPr>
          <a:xfrm>
            <a:off x="457200" y="762000"/>
            <a:ext cx="8229600" cy="5638800"/>
          </a:xfrm>
        </p:spPr>
        <p:txBody>
          <a:bodyPr>
            <a:normAutofit fontScale="92500" lnSpcReduction="20000"/>
          </a:bodyPr>
          <a:lstStyle/>
          <a:p>
            <a:r>
              <a:rPr lang="en-US" b="1" dirty="0" smtClean="0"/>
              <a:t>Setting</a:t>
            </a:r>
          </a:p>
          <a:p>
            <a:pPr lvl="1"/>
            <a:r>
              <a:rPr lang="en-US" b="1" dirty="0" smtClean="0"/>
              <a:t>The </a:t>
            </a:r>
            <a:r>
              <a:rPr lang="en-US" b="1" dirty="0"/>
              <a:t>environment in which a story or event takes place. Setting can include specific information about time and place </a:t>
            </a:r>
            <a:r>
              <a:rPr lang="en-US" b="1" dirty="0" smtClean="0"/>
              <a:t>or </a:t>
            </a:r>
            <a:r>
              <a:rPr lang="en-US" b="1" dirty="0"/>
              <a:t>can simply be </a:t>
            </a:r>
            <a:r>
              <a:rPr lang="en-US" b="1" dirty="0" smtClean="0"/>
              <a:t>descriptive.</a:t>
            </a:r>
          </a:p>
          <a:p>
            <a:r>
              <a:rPr lang="en-US" b="1" dirty="0" smtClean="0"/>
              <a:t>Character</a:t>
            </a:r>
          </a:p>
          <a:p>
            <a:pPr lvl="1"/>
            <a:r>
              <a:rPr lang="en-US" b="1" dirty="0" smtClean="0"/>
              <a:t>A </a:t>
            </a:r>
            <a:r>
              <a:rPr lang="en-US" b="1" dirty="0"/>
              <a:t>person </a:t>
            </a:r>
            <a:r>
              <a:rPr lang="en-US" b="1" dirty="0" smtClean="0"/>
              <a:t>written into a </a:t>
            </a:r>
            <a:r>
              <a:rPr lang="en-US" b="1" dirty="0"/>
              <a:t>novel, play, or </a:t>
            </a:r>
            <a:r>
              <a:rPr lang="en-US" b="1" dirty="0" smtClean="0"/>
              <a:t>movie by the author that is somehow a part of the story; whether in a major or minor way.</a:t>
            </a:r>
          </a:p>
          <a:p>
            <a:r>
              <a:rPr lang="en-US" b="1" dirty="0" smtClean="0"/>
              <a:t>Plot</a:t>
            </a:r>
          </a:p>
          <a:p>
            <a:pPr lvl="1"/>
            <a:r>
              <a:rPr lang="en-US" b="1" dirty="0" smtClean="0"/>
              <a:t>A </a:t>
            </a:r>
            <a:r>
              <a:rPr lang="en-US" b="1" dirty="0"/>
              <a:t>term used to describe the events that make up a story or the main part of a story. These events relate to each other in a pattern or a sequence. The structure of a </a:t>
            </a:r>
            <a:r>
              <a:rPr lang="en-US" b="1" dirty="0" smtClean="0"/>
              <a:t>play </a:t>
            </a:r>
            <a:r>
              <a:rPr lang="en-US" b="1" dirty="0"/>
              <a:t>depends on the organization of events in the plot of the story.</a:t>
            </a:r>
          </a:p>
          <a:p>
            <a:pPr lvl="1"/>
            <a:endParaRPr lang="en-US" b="1" dirty="0"/>
          </a:p>
          <a:p>
            <a:pPr lvl="1"/>
            <a:endParaRPr lang="en-US" b="1" dirty="0"/>
          </a:p>
          <a:p>
            <a:pPr lvl="1"/>
            <a:endParaRPr lang="en-US" b="1" dirty="0"/>
          </a:p>
        </p:txBody>
      </p:sp>
    </p:spTree>
    <p:extLst>
      <p:ext uri="{BB962C8B-B14F-4D97-AF65-F5344CB8AC3E}">
        <p14:creationId xmlns:p14="http://schemas.microsoft.com/office/powerpoint/2010/main" val="156226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Vocabulary for Play reading</a:t>
            </a:r>
            <a:endParaRPr lang="en-US" b="1" dirty="0"/>
          </a:p>
        </p:txBody>
      </p:sp>
      <p:sp>
        <p:nvSpPr>
          <p:cNvPr id="3" name="Content Placeholder 2"/>
          <p:cNvSpPr>
            <a:spLocks noGrp="1"/>
          </p:cNvSpPr>
          <p:nvPr>
            <p:ph idx="1"/>
          </p:nvPr>
        </p:nvSpPr>
        <p:spPr>
          <a:xfrm>
            <a:off x="457200" y="685800"/>
            <a:ext cx="8229600" cy="5638800"/>
          </a:xfrm>
        </p:spPr>
        <p:txBody>
          <a:bodyPr>
            <a:normAutofit fontScale="92500" lnSpcReduction="10000"/>
          </a:bodyPr>
          <a:lstStyle/>
          <a:p>
            <a:r>
              <a:rPr lang="en-US" b="1" dirty="0" smtClean="0"/>
              <a:t>Stage Direction</a:t>
            </a:r>
          </a:p>
          <a:p>
            <a:pPr lvl="1"/>
            <a:r>
              <a:rPr lang="en-US" b="1" dirty="0" smtClean="0"/>
              <a:t>Part </a:t>
            </a:r>
            <a:r>
              <a:rPr lang="en-US" b="1" dirty="0"/>
              <a:t>of the script of a play that tells the actors how they are to move or to speak their lines. </a:t>
            </a:r>
            <a:r>
              <a:rPr lang="en-US" b="1" dirty="0" smtClean="0"/>
              <a:t>Usually shown in </a:t>
            </a:r>
            <a:r>
              <a:rPr lang="en-US" b="1" i="1" dirty="0" smtClean="0"/>
              <a:t>italicized print.</a:t>
            </a:r>
          </a:p>
          <a:p>
            <a:r>
              <a:rPr lang="en-US" b="1" dirty="0" smtClean="0"/>
              <a:t>Aside</a:t>
            </a:r>
          </a:p>
          <a:p>
            <a:pPr lvl="1"/>
            <a:r>
              <a:rPr lang="en-US" b="1" dirty="0" smtClean="0"/>
              <a:t>A </a:t>
            </a:r>
            <a:r>
              <a:rPr lang="en-US" b="1" dirty="0"/>
              <a:t>remark or passage by a character in a play that is intended to be heard by the audience but unheard by the other characters in the play.</a:t>
            </a:r>
          </a:p>
          <a:p>
            <a:r>
              <a:rPr lang="en-US" b="1" dirty="0" smtClean="0"/>
              <a:t>Monologue</a:t>
            </a:r>
          </a:p>
          <a:p>
            <a:pPr lvl="1"/>
            <a:r>
              <a:rPr lang="en-US" b="1" dirty="0" smtClean="0"/>
              <a:t>Lines </a:t>
            </a:r>
            <a:r>
              <a:rPr lang="en-US" b="1" dirty="0"/>
              <a:t>presented by a single character, most often to express their mental thoughts aloud, though sometimes also to directly address another character or the audience.</a:t>
            </a:r>
          </a:p>
          <a:p>
            <a:pPr lvl="1"/>
            <a:endParaRPr lang="en-US" b="1" dirty="0"/>
          </a:p>
          <a:p>
            <a:pPr lvl="1"/>
            <a:endParaRPr lang="en-US" b="1" dirty="0"/>
          </a:p>
          <a:p>
            <a:pPr lvl="1"/>
            <a:endParaRPr lang="en-US" b="1" dirty="0"/>
          </a:p>
          <a:p>
            <a:pPr lvl="1"/>
            <a:endParaRPr lang="en-US" b="1" dirty="0"/>
          </a:p>
        </p:txBody>
      </p:sp>
    </p:spTree>
    <p:extLst>
      <p:ext uri="{BB962C8B-B14F-4D97-AF65-F5344CB8AC3E}">
        <p14:creationId xmlns:p14="http://schemas.microsoft.com/office/powerpoint/2010/main" val="203386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No Homework Today.</a:t>
            </a:r>
            <a:endParaRPr lang="en-US" sz="4400" b="1" dirty="0"/>
          </a:p>
        </p:txBody>
      </p:sp>
    </p:spTree>
    <p:extLst>
      <p:ext uri="{BB962C8B-B14F-4D97-AF65-F5344CB8AC3E}">
        <p14:creationId xmlns:p14="http://schemas.microsoft.com/office/powerpoint/2010/main" val="42383239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b="1" dirty="0" smtClean="0"/>
              <a:t>Comparing what you thought the terms meant to their actual definitions, how close were you? Were there any for which you were dead on? Which ones? Were there any for which you were completely wrong? Which ones?</a:t>
            </a:r>
            <a:endParaRPr lang="en-US" sz="3600" b="1" dirty="0"/>
          </a:p>
        </p:txBody>
      </p:sp>
    </p:spTree>
    <p:extLst>
      <p:ext uri="{BB962C8B-B14F-4D97-AF65-F5344CB8AC3E}">
        <p14:creationId xmlns:p14="http://schemas.microsoft.com/office/powerpoint/2010/main" val="23168798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Start-Up</a:t>
            </a:r>
            <a:endParaRPr lang="en-US" b="1" dirty="0"/>
          </a:p>
        </p:txBody>
      </p:sp>
      <p:sp>
        <p:nvSpPr>
          <p:cNvPr id="3" name="Content Placeholder 2"/>
          <p:cNvSpPr>
            <a:spLocks noGrp="1"/>
          </p:cNvSpPr>
          <p:nvPr>
            <p:ph idx="1"/>
          </p:nvPr>
        </p:nvSpPr>
        <p:spPr/>
        <p:txBody>
          <a:bodyPr/>
          <a:lstStyle/>
          <a:p>
            <a:pPr marL="0" indent="0" algn="ctr">
              <a:buNone/>
            </a:pPr>
            <a:r>
              <a:rPr lang="en-US" sz="4000" b="1" dirty="0" smtClean="0"/>
              <a:t>No Start-Up Writing Today</a:t>
            </a:r>
          </a:p>
          <a:p>
            <a:endParaRPr lang="en-US" b="1" dirty="0"/>
          </a:p>
          <a:p>
            <a:pPr marL="0" indent="0" algn="ctr">
              <a:buNone/>
            </a:pPr>
            <a:r>
              <a:rPr lang="en-US" sz="4000" b="1" dirty="0" smtClean="0"/>
              <a:t>Open up your Vocabulary for Play Reading documents.</a:t>
            </a:r>
            <a:endParaRPr lang="en-US" sz="4000" b="1" dirty="0"/>
          </a:p>
        </p:txBody>
      </p:sp>
    </p:spTree>
    <p:extLst>
      <p:ext uri="{BB962C8B-B14F-4D97-AF65-F5344CB8AC3E}">
        <p14:creationId xmlns:p14="http://schemas.microsoft.com/office/powerpoint/2010/main" val="13275815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3426803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Shakespeare</a:t>
            </a:r>
            <a:endParaRPr lang="en-US" b="1" dirty="0"/>
          </a:p>
        </p:txBody>
      </p:sp>
      <p:sp>
        <p:nvSpPr>
          <p:cNvPr id="3" name="Content Placeholder 2"/>
          <p:cNvSpPr>
            <a:spLocks noGrp="1"/>
          </p:cNvSpPr>
          <p:nvPr>
            <p:ph idx="1"/>
          </p:nvPr>
        </p:nvSpPr>
        <p:spPr>
          <a:xfrm>
            <a:off x="457200" y="1143000"/>
            <a:ext cx="8229600" cy="5410200"/>
          </a:xfrm>
        </p:spPr>
        <p:txBody>
          <a:bodyPr/>
          <a:lstStyle/>
          <a:p>
            <a:r>
              <a:rPr lang="en-US" b="1" dirty="0" smtClean="0"/>
              <a:t>William Shakespeare is one of the most famous, most beloved writers in the history of the written word.</a:t>
            </a:r>
          </a:p>
          <a:p>
            <a:r>
              <a:rPr lang="en-US" b="1" dirty="0" smtClean="0"/>
              <a:t>He was born…</a:t>
            </a:r>
          </a:p>
          <a:p>
            <a:pPr marL="0" indent="0" algn="ctr">
              <a:buNone/>
            </a:pPr>
            <a:r>
              <a:rPr lang="en-US" b="1" dirty="0" smtClean="0"/>
              <a:t>WAIT! Why am I telling you this?</a:t>
            </a:r>
          </a:p>
          <a:p>
            <a:pPr marL="0" indent="0" algn="ctr">
              <a:buNone/>
            </a:pPr>
            <a:r>
              <a:rPr lang="en-US" sz="4800" b="1" dirty="0" smtClean="0"/>
              <a:t>You should be telling ME!</a:t>
            </a:r>
            <a:endParaRPr lang="en-US" sz="4800" b="1" dirty="0"/>
          </a:p>
        </p:txBody>
      </p:sp>
    </p:spTree>
    <p:extLst>
      <p:ext uri="{BB962C8B-B14F-4D97-AF65-F5344CB8AC3E}">
        <p14:creationId xmlns:p14="http://schemas.microsoft.com/office/powerpoint/2010/main" val="26483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2800" b="1" dirty="0" smtClean="0"/>
              <a:t>By the end of the period, students will be able to:</a:t>
            </a:r>
          </a:p>
          <a:p>
            <a:pPr marL="0" indent="0" algn="ctr">
              <a:buNone/>
            </a:pPr>
            <a:endParaRPr lang="en-US" sz="2800" b="1" dirty="0"/>
          </a:p>
          <a:p>
            <a:pPr marL="0" indent="0" algn="ctr">
              <a:buNone/>
            </a:pPr>
            <a:r>
              <a:rPr lang="en-US" sz="3600" b="1" dirty="0" smtClean="0"/>
              <a:t>Define terms related to the reading of a play, and/or make educated guesses as to the meanings of those terms. Become familiar with some terminology necessary for reading a play.</a:t>
            </a:r>
          </a:p>
          <a:p>
            <a:pPr marL="0" indent="0" algn="ctr">
              <a:buNone/>
            </a:pPr>
            <a:endParaRPr lang="en-US" sz="2000" b="1" dirty="0"/>
          </a:p>
          <a:p>
            <a:pPr marL="0" indent="0" algn="ctr">
              <a:buNone/>
            </a:pPr>
            <a:r>
              <a:rPr lang="en-US" sz="2800" b="1" dirty="0"/>
              <a:t>CCSS.ELA-LITERACY.CCRA.R.10</a:t>
            </a:r>
          </a:p>
        </p:txBody>
      </p:sp>
    </p:spTree>
    <p:extLst>
      <p:ext uri="{BB962C8B-B14F-4D97-AF65-F5344CB8AC3E}">
        <p14:creationId xmlns:p14="http://schemas.microsoft.com/office/powerpoint/2010/main" val="31997384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Vocabulary for Play reading</a:t>
            </a:r>
            <a:endParaRPr lang="en-US" b="1" dirty="0"/>
          </a:p>
        </p:txBody>
      </p:sp>
      <p:sp>
        <p:nvSpPr>
          <p:cNvPr id="3" name="Content Placeholder 2"/>
          <p:cNvSpPr>
            <a:spLocks noGrp="1"/>
          </p:cNvSpPr>
          <p:nvPr>
            <p:ph idx="1"/>
          </p:nvPr>
        </p:nvSpPr>
        <p:spPr>
          <a:xfrm>
            <a:off x="457200" y="838200"/>
            <a:ext cx="8229600" cy="5638800"/>
          </a:xfrm>
        </p:spPr>
        <p:txBody>
          <a:bodyPr>
            <a:normAutofit lnSpcReduction="10000"/>
          </a:bodyPr>
          <a:lstStyle/>
          <a:p>
            <a:r>
              <a:rPr lang="en-US" b="1" dirty="0" smtClean="0"/>
              <a:t>Dialogue</a:t>
            </a:r>
          </a:p>
          <a:p>
            <a:pPr lvl="1"/>
            <a:r>
              <a:rPr lang="en-US" b="1" dirty="0" smtClean="0"/>
              <a:t>A </a:t>
            </a:r>
            <a:r>
              <a:rPr lang="en-US" b="1" dirty="0"/>
              <a:t>spoken exchange of conversation in a group or between two persons directed towards a particular subject</a:t>
            </a:r>
            <a:r>
              <a:rPr lang="en-US" b="1" dirty="0" smtClean="0"/>
              <a:t>.</a:t>
            </a:r>
          </a:p>
          <a:p>
            <a:r>
              <a:rPr lang="en-US" b="1" dirty="0" smtClean="0"/>
              <a:t>Soliloquy</a:t>
            </a:r>
          </a:p>
          <a:p>
            <a:pPr lvl="1"/>
            <a:r>
              <a:rPr lang="en-US" b="1" dirty="0" smtClean="0"/>
              <a:t>An </a:t>
            </a:r>
            <a:r>
              <a:rPr lang="en-US" b="1" dirty="0"/>
              <a:t>act of speaking one's thoughts aloud when by </a:t>
            </a:r>
            <a:r>
              <a:rPr lang="en-US" b="1" dirty="0" smtClean="0"/>
              <a:t>oneself  in </a:t>
            </a:r>
            <a:r>
              <a:rPr lang="en-US" b="1" dirty="0"/>
              <a:t>a play</a:t>
            </a:r>
            <a:r>
              <a:rPr lang="en-US" b="1" dirty="0" smtClean="0"/>
              <a:t>.</a:t>
            </a:r>
          </a:p>
          <a:p>
            <a:r>
              <a:rPr lang="en-US" b="1" dirty="0" smtClean="0"/>
              <a:t>Narrator</a:t>
            </a:r>
          </a:p>
          <a:p>
            <a:pPr lvl="1"/>
            <a:r>
              <a:rPr lang="en-US" b="1" dirty="0" smtClean="0"/>
              <a:t>A </a:t>
            </a:r>
            <a:r>
              <a:rPr lang="en-US" b="1" dirty="0"/>
              <a:t>character who recounts the events in a play, helps to set the scene, or explains things to the audience. The narrator can be one of the characters in the play or a separate individual.</a:t>
            </a:r>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p:txBody>
      </p:sp>
    </p:spTree>
    <p:extLst>
      <p:ext uri="{BB962C8B-B14F-4D97-AF65-F5344CB8AC3E}">
        <p14:creationId xmlns:p14="http://schemas.microsoft.com/office/powerpoint/2010/main" val="10541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lstStyle/>
          <a:p>
            <a:r>
              <a:rPr lang="en-US" b="1" dirty="0" smtClean="0"/>
              <a:t>Vocabulary for Play reading</a:t>
            </a:r>
            <a:endParaRPr lang="en-US" b="1" dirty="0"/>
          </a:p>
        </p:txBody>
      </p:sp>
      <p:sp>
        <p:nvSpPr>
          <p:cNvPr id="3" name="Content Placeholder 2"/>
          <p:cNvSpPr>
            <a:spLocks noGrp="1"/>
          </p:cNvSpPr>
          <p:nvPr>
            <p:ph idx="1"/>
          </p:nvPr>
        </p:nvSpPr>
        <p:spPr>
          <a:xfrm>
            <a:off x="457200" y="685800"/>
            <a:ext cx="8229600" cy="5638800"/>
          </a:xfrm>
        </p:spPr>
        <p:txBody>
          <a:bodyPr>
            <a:normAutofit lnSpcReduction="10000"/>
          </a:bodyPr>
          <a:lstStyle/>
          <a:p>
            <a:r>
              <a:rPr lang="en-US" b="1" dirty="0" smtClean="0"/>
              <a:t>Act (Noun)</a:t>
            </a:r>
          </a:p>
          <a:p>
            <a:pPr lvl="1"/>
            <a:r>
              <a:rPr lang="en-US" b="1" dirty="0" smtClean="0"/>
              <a:t>One </a:t>
            </a:r>
            <a:r>
              <a:rPr lang="en-US" b="1" dirty="0"/>
              <a:t>of the major divisions of a play, opera, or film. The largest of such divisions</a:t>
            </a:r>
            <a:r>
              <a:rPr lang="en-US" b="1" dirty="0" smtClean="0"/>
              <a:t>.</a:t>
            </a:r>
          </a:p>
          <a:p>
            <a:r>
              <a:rPr lang="en-US" b="1" dirty="0" smtClean="0"/>
              <a:t>Scene</a:t>
            </a:r>
          </a:p>
          <a:p>
            <a:pPr lvl="1"/>
            <a:r>
              <a:rPr lang="en-US" b="1" dirty="0" smtClean="0"/>
              <a:t>A </a:t>
            </a:r>
            <a:r>
              <a:rPr lang="en-US" b="1" dirty="0"/>
              <a:t>division of an act in a play during which the action typically takes place in a single place without a break in time</a:t>
            </a:r>
            <a:r>
              <a:rPr lang="en-US" b="1" dirty="0" smtClean="0"/>
              <a:t>.</a:t>
            </a:r>
          </a:p>
          <a:p>
            <a:r>
              <a:rPr lang="en-US" b="1" dirty="0" smtClean="0"/>
              <a:t>Cue</a:t>
            </a:r>
          </a:p>
          <a:p>
            <a:pPr lvl="1"/>
            <a:r>
              <a:rPr lang="en-US" b="1" dirty="0" smtClean="0"/>
              <a:t>A </a:t>
            </a:r>
            <a:r>
              <a:rPr lang="en-US" b="1" dirty="0"/>
              <a:t>signal, such as a word or action, used to prompt another event in a performance, such as an actor's speech or entrance, a change in lighting, or a sound effect.</a:t>
            </a:r>
          </a:p>
          <a:p>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p:txBody>
      </p:sp>
    </p:spTree>
    <p:extLst>
      <p:ext uri="{BB962C8B-B14F-4D97-AF65-F5344CB8AC3E}">
        <p14:creationId xmlns:p14="http://schemas.microsoft.com/office/powerpoint/2010/main" val="278523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Vocabulary for Play reading</a:t>
            </a:r>
            <a:endParaRPr lang="en-US" b="1" dirty="0"/>
          </a:p>
        </p:txBody>
      </p:sp>
      <p:sp>
        <p:nvSpPr>
          <p:cNvPr id="3" name="Content Placeholder 2"/>
          <p:cNvSpPr>
            <a:spLocks noGrp="1"/>
          </p:cNvSpPr>
          <p:nvPr>
            <p:ph idx="1"/>
          </p:nvPr>
        </p:nvSpPr>
        <p:spPr>
          <a:xfrm>
            <a:off x="457200" y="685800"/>
            <a:ext cx="8229600" cy="5638800"/>
          </a:xfrm>
        </p:spPr>
        <p:txBody>
          <a:bodyPr>
            <a:normAutofit fontScale="92500" lnSpcReduction="20000"/>
          </a:bodyPr>
          <a:lstStyle/>
          <a:p>
            <a:r>
              <a:rPr lang="en-US" b="1" dirty="0" smtClean="0"/>
              <a:t>Fourth Wall</a:t>
            </a:r>
          </a:p>
          <a:p>
            <a:pPr lvl="1"/>
            <a:r>
              <a:rPr lang="en-US" b="1" dirty="0" smtClean="0"/>
              <a:t>The </a:t>
            </a:r>
            <a:r>
              <a:rPr lang="en-US" b="1" dirty="0"/>
              <a:t>fourth wall is the imaginary "wall" at the front of the stage in a traditional three-walled box set, through which the audience sees the action in the world of the play</a:t>
            </a:r>
            <a:r>
              <a:rPr lang="en-US" b="1" dirty="0" smtClean="0"/>
              <a:t>.</a:t>
            </a:r>
          </a:p>
          <a:p>
            <a:r>
              <a:rPr lang="en-US" b="1" dirty="0" smtClean="0"/>
              <a:t>Cutting In</a:t>
            </a:r>
          </a:p>
          <a:p>
            <a:pPr lvl="1"/>
            <a:r>
              <a:rPr lang="en-US" b="1" dirty="0" smtClean="0"/>
              <a:t>When </a:t>
            </a:r>
            <a:r>
              <a:rPr lang="en-US" b="1" dirty="0"/>
              <a:t>an author wants two characters’ speech to overlap one another; often indicated through the use of an ellipsis (...) at the end of one character’s line and at the beginning of another’s</a:t>
            </a:r>
            <a:r>
              <a:rPr lang="en-US" b="1" dirty="0" smtClean="0"/>
              <a:t>.</a:t>
            </a:r>
          </a:p>
          <a:p>
            <a:r>
              <a:rPr lang="en-US" b="1" dirty="0" smtClean="0"/>
              <a:t>Iambic Pentameter</a:t>
            </a:r>
          </a:p>
          <a:p>
            <a:pPr lvl="1"/>
            <a:r>
              <a:rPr lang="en-US" b="1" dirty="0" smtClean="0"/>
              <a:t>A </a:t>
            </a:r>
            <a:r>
              <a:rPr lang="en-US" b="1" dirty="0"/>
              <a:t>certain kind of line of poetry, and has to do with the number of syllables in the line and the emphasis placed on those syllables (da DUM da DUM).</a:t>
            </a:r>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p:txBody>
      </p:sp>
    </p:spTree>
    <p:extLst>
      <p:ext uri="{BB962C8B-B14F-4D97-AF65-F5344CB8AC3E}">
        <p14:creationId xmlns:p14="http://schemas.microsoft.com/office/powerpoint/2010/main" val="106705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Completed Vocabulary Charts </a:t>
            </a:r>
          </a:p>
          <a:p>
            <a:pPr marL="0" indent="0" algn="ctr">
              <a:buNone/>
            </a:pPr>
            <a:r>
              <a:rPr lang="en-US" sz="4400" b="1" dirty="0" smtClean="0"/>
              <a:t>DUE BY 7:00 A.M.</a:t>
            </a:r>
          </a:p>
          <a:p>
            <a:pPr marL="0" indent="0" algn="ctr">
              <a:buNone/>
            </a:pPr>
            <a:r>
              <a:rPr lang="en-US" sz="4400" b="1" dirty="0" smtClean="0"/>
              <a:t>TOMORROW!</a:t>
            </a:r>
            <a:endParaRPr lang="en-US" sz="4400" b="1" dirty="0"/>
          </a:p>
        </p:txBody>
      </p:sp>
    </p:spTree>
    <p:extLst>
      <p:ext uri="{BB962C8B-B14F-4D97-AF65-F5344CB8AC3E}">
        <p14:creationId xmlns:p14="http://schemas.microsoft.com/office/powerpoint/2010/main" val="38852543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b="1" dirty="0" smtClean="0"/>
              <a:t>Comparing what you thought the terms meant to their actual definitions, how close were you? Were there any for which you were dead on? Which ones? Were there any for which you were completely wrong? Which ones?</a:t>
            </a:r>
            <a:endParaRPr lang="en-US" sz="3600" b="1" dirty="0"/>
          </a:p>
        </p:txBody>
      </p:sp>
    </p:spTree>
    <p:extLst>
      <p:ext uri="{BB962C8B-B14F-4D97-AF65-F5344CB8AC3E}">
        <p14:creationId xmlns:p14="http://schemas.microsoft.com/office/powerpoint/2010/main" val="18439415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4400" b="1" dirty="0" smtClean="0"/>
              <a:t>Have you ever played a practical joke on someone or had one played on you? What did you, or they, do? Was it funny? Why?</a:t>
            </a:r>
            <a:endParaRPr lang="en-US" sz="44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1/14/16</a:t>
            </a:r>
            <a:endParaRPr lang="en-US" b="1" dirty="0"/>
          </a:p>
        </p:txBody>
      </p:sp>
    </p:spTree>
    <p:extLst>
      <p:ext uri="{BB962C8B-B14F-4D97-AF65-F5344CB8AC3E}">
        <p14:creationId xmlns:p14="http://schemas.microsoft.com/office/powerpoint/2010/main" val="40223703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what YOUR PARTNER had to say:</a:t>
            </a:r>
          </a:p>
          <a:p>
            <a:pPr marL="0" indent="0" algn="ctr">
              <a:buNone/>
            </a:pPr>
            <a:endParaRPr lang="en-US" sz="2800" b="1" dirty="0"/>
          </a:p>
          <a:p>
            <a:pPr marL="0" indent="0" algn="ctr">
              <a:buNone/>
            </a:pPr>
            <a:r>
              <a:rPr lang="en-US" sz="4400" b="1" dirty="0" smtClean="0"/>
              <a:t>Have you ever played a practical joke on someone or had one played on you? What did you, or they, do? Was it funny? Why?</a:t>
            </a:r>
            <a:endParaRPr lang="en-US" sz="4400" b="1" dirty="0"/>
          </a:p>
        </p:txBody>
      </p:sp>
    </p:spTree>
    <p:extLst>
      <p:ext uri="{BB962C8B-B14F-4D97-AF65-F5344CB8AC3E}">
        <p14:creationId xmlns:p14="http://schemas.microsoft.com/office/powerpoint/2010/main" val="3656527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11530090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The Taming of the Shrew</a:t>
            </a:r>
            <a:endParaRPr lang="en-US" b="1" dirty="0"/>
          </a:p>
        </p:txBody>
      </p:sp>
      <p:sp>
        <p:nvSpPr>
          <p:cNvPr id="3" name="Content Placeholder 2"/>
          <p:cNvSpPr>
            <a:spLocks noGrp="1"/>
          </p:cNvSpPr>
          <p:nvPr>
            <p:ph idx="1"/>
          </p:nvPr>
        </p:nvSpPr>
        <p:spPr>
          <a:xfrm>
            <a:off x="457200" y="609600"/>
            <a:ext cx="8229600" cy="5715000"/>
          </a:xfrm>
        </p:spPr>
        <p:txBody>
          <a:bodyPr>
            <a:normAutofit/>
          </a:bodyPr>
          <a:lstStyle/>
          <a:p>
            <a:pPr marL="0" indent="0" algn="ctr">
              <a:buNone/>
            </a:pPr>
            <a:r>
              <a:rPr lang="en-US" b="1" u="sng" dirty="0" smtClean="0"/>
              <a:t>Induction</a:t>
            </a:r>
          </a:p>
          <a:p>
            <a:r>
              <a:rPr lang="en-US" b="1" dirty="0" smtClean="0"/>
              <a:t>Induction = Introduction</a:t>
            </a:r>
          </a:p>
          <a:p>
            <a:r>
              <a:rPr lang="en-US" b="1" dirty="0" smtClean="0"/>
              <a:t>Shakespeare uses the Induction to present, to the audience, some of the themes that they will see in the play.</a:t>
            </a:r>
          </a:p>
          <a:p>
            <a:pPr lvl="1"/>
            <a:r>
              <a:rPr lang="en-US" b="1" dirty="0" smtClean="0"/>
              <a:t>Transformation	- Gender Roles</a:t>
            </a:r>
          </a:p>
          <a:p>
            <a:pPr lvl="1"/>
            <a:r>
              <a:rPr lang="en-US" b="1" dirty="0" smtClean="0"/>
              <a:t>Motivation		- Deception</a:t>
            </a:r>
          </a:p>
          <a:p>
            <a:pPr lvl="1"/>
            <a:r>
              <a:rPr lang="en-US" b="1" dirty="0" smtClean="0"/>
              <a:t>Family Relationships</a:t>
            </a:r>
          </a:p>
          <a:p>
            <a:r>
              <a:rPr lang="en-US" b="1" dirty="0" smtClean="0"/>
              <a:t>The Induction also sets up the “play within a play.”</a:t>
            </a:r>
            <a:endParaRPr lang="en-US" b="1" dirty="0"/>
          </a:p>
        </p:txBody>
      </p:sp>
    </p:spTree>
    <p:extLst>
      <p:ext uri="{BB962C8B-B14F-4D97-AF65-F5344CB8AC3E}">
        <p14:creationId xmlns:p14="http://schemas.microsoft.com/office/powerpoint/2010/main" val="14847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Scavenging for Shakespeare</a:t>
            </a:r>
            <a:endParaRPr lang="en-US" b="1" dirty="0"/>
          </a:p>
        </p:txBody>
      </p:sp>
      <p:sp>
        <p:nvSpPr>
          <p:cNvPr id="3" name="Content Placeholder 2"/>
          <p:cNvSpPr>
            <a:spLocks noGrp="1"/>
          </p:cNvSpPr>
          <p:nvPr>
            <p:ph idx="1"/>
          </p:nvPr>
        </p:nvSpPr>
        <p:spPr>
          <a:xfrm>
            <a:off x="457200" y="1219200"/>
            <a:ext cx="8229600" cy="4906963"/>
          </a:xfrm>
        </p:spPr>
        <p:txBody>
          <a:bodyPr/>
          <a:lstStyle/>
          <a:p>
            <a:r>
              <a:rPr lang="en-US" b="1" dirty="0" smtClean="0"/>
              <a:t>Open up your </a:t>
            </a:r>
            <a:r>
              <a:rPr lang="en-US" b="1" dirty="0" err="1" smtClean="0"/>
              <a:t>Chromebooks</a:t>
            </a:r>
            <a:r>
              <a:rPr lang="en-US" b="1" dirty="0" smtClean="0"/>
              <a:t>, go to Google Classroom, and open the document labeled “Scavenging for Shakespeare.”</a:t>
            </a:r>
          </a:p>
          <a:p>
            <a:r>
              <a:rPr lang="en-US" b="1" dirty="0" smtClean="0"/>
              <a:t>Your job today is to do some research on the life and works of William Shakespeare using the Library databases and/or the internet.</a:t>
            </a:r>
          </a:p>
          <a:p>
            <a:r>
              <a:rPr lang="en-US" b="1" dirty="0" smtClean="0"/>
              <a:t>You will find answers to the 11 questions on the document INDEPENDENTLY. </a:t>
            </a:r>
            <a:endParaRPr lang="en-US" b="1" dirty="0"/>
          </a:p>
        </p:txBody>
      </p:sp>
    </p:spTree>
    <p:extLst>
      <p:ext uri="{BB962C8B-B14F-4D97-AF65-F5344CB8AC3E}">
        <p14:creationId xmlns:p14="http://schemas.microsoft.com/office/powerpoint/2010/main" val="1576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b="1" dirty="0" smtClean="0"/>
              <a:t>The Taming of the Shrew</a:t>
            </a:r>
            <a:endParaRPr lang="en-US" b="1" dirty="0"/>
          </a:p>
        </p:txBody>
      </p:sp>
      <p:sp>
        <p:nvSpPr>
          <p:cNvPr id="3" name="Content Placeholder 2"/>
          <p:cNvSpPr>
            <a:spLocks noGrp="1"/>
          </p:cNvSpPr>
          <p:nvPr>
            <p:ph idx="1"/>
          </p:nvPr>
        </p:nvSpPr>
        <p:spPr>
          <a:xfrm>
            <a:off x="457200" y="685800"/>
            <a:ext cx="8229600" cy="5715000"/>
          </a:xfrm>
        </p:spPr>
        <p:txBody>
          <a:bodyPr>
            <a:normAutofit/>
          </a:bodyPr>
          <a:lstStyle/>
          <a:p>
            <a:pPr marL="0" indent="0" algn="ctr">
              <a:buNone/>
            </a:pPr>
            <a:r>
              <a:rPr lang="en-US" sz="2800" b="1" u="sng" dirty="0" smtClean="0"/>
              <a:t>Induction - Characters</a:t>
            </a:r>
          </a:p>
          <a:p>
            <a:r>
              <a:rPr lang="en-US" sz="2800" b="1" dirty="0" smtClean="0"/>
              <a:t>Christopher Sly – A drunk tinker. The Lord plays a trick on him.</a:t>
            </a:r>
          </a:p>
          <a:p>
            <a:r>
              <a:rPr lang="en-US" sz="2800" b="1" dirty="0" smtClean="0"/>
              <a:t>The Lord – A wealthy nobleman. He decides to trick Sly.</a:t>
            </a:r>
          </a:p>
          <a:p>
            <a:r>
              <a:rPr lang="en-US" sz="2800" b="1" dirty="0" smtClean="0"/>
              <a:t>Hostess – The proprietress (owner/manager) of a tavern (bar) who argues with Sly.</a:t>
            </a:r>
          </a:p>
          <a:p>
            <a:r>
              <a:rPr lang="en-US" sz="2800" b="1" dirty="0" smtClean="0"/>
              <a:t>Page – A boy servant to the Lord. He is forced to dress up as a lady and play the part of </a:t>
            </a:r>
            <a:r>
              <a:rPr lang="en-US" sz="2800" b="1" dirty="0" err="1" smtClean="0"/>
              <a:t>Sly’s</a:t>
            </a:r>
            <a:r>
              <a:rPr lang="en-US" sz="2800" b="1" dirty="0" smtClean="0"/>
              <a:t> wife.</a:t>
            </a:r>
          </a:p>
          <a:p>
            <a:r>
              <a:rPr lang="en-US" sz="2800" b="1" dirty="0" smtClean="0"/>
              <a:t>Players – A group of traveling actors who arrive at the Lord’s house offering to perform. They perform “The Taming of the Shrew.”</a:t>
            </a:r>
          </a:p>
        </p:txBody>
      </p:sp>
    </p:spTree>
    <p:extLst>
      <p:ext uri="{BB962C8B-B14F-4D97-AF65-F5344CB8AC3E}">
        <p14:creationId xmlns:p14="http://schemas.microsoft.com/office/powerpoint/2010/main" val="1428862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a:bodyPr>
          <a:lstStyle/>
          <a:p>
            <a:pPr marL="0" indent="0" algn="ctr">
              <a:buNone/>
            </a:pPr>
            <a:r>
              <a:rPr lang="en-US" sz="5400" b="1" dirty="0" smtClean="0"/>
              <a:t>Complete the question sheet for Induction – Scene I</a:t>
            </a:r>
          </a:p>
          <a:p>
            <a:pPr marL="0" indent="0" algn="ctr">
              <a:buNone/>
            </a:pPr>
            <a:endParaRPr lang="en-US" sz="30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endParaRPr lang="en-US" sz="5400" b="1" dirty="0"/>
          </a:p>
        </p:txBody>
      </p:sp>
    </p:spTree>
    <p:extLst>
      <p:ext uri="{BB962C8B-B14F-4D97-AF65-F5344CB8AC3E}">
        <p14:creationId xmlns:p14="http://schemas.microsoft.com/office/powerpoint/2010/main" val="5330933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800" b="1" dirty="0" smtClean="0"/>
              <a:t>What is the trick the Lord decides to play on Christopher Sly? Do you think he will fall for the trick? Why or why not? </a:t>
            </a:r>
            <a:endParaRPr lang="en-US" sz="4800" b="1" dirty="0"/>
          </a:p>
        </p:txBody>
      </p:sp>
    </p:spTree>
    <p:extLst>
      <p:ext uri="{BB962C8B-B14F-4D97-AF65-F5344CB8AC3E}">
        <p14:creationId xmlns:p14="http://schemas.microsoft.com/office/powerpoint/2010/main" val="42231343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smtClean="0"/>
          </a:p>
          <a:p>
            <a:pPr marL="0" indent="0" algn="ctr">
              <a:buNone/>
            </a:pPr>
            <a:r>
              <a:rPr lang="en-US" sz="4000" b="1" dirty="0" smtClean="0"/>
              <a:t>Which of the </a:t>
            </a:r>
            <a:r>
              <a:rPr lang="en-US" sz="4000" b="1" dirty="0"/>
              <a:t>themes </a:t>
            </a:r>
            <a:endParaRPr lang="en-US" sz="4000" b="1" dirty="0" smtClean="0"/>
          </a:p>
          <a:p>
            <a:pPr marL="0" indent="0" algn="ctr">
              <a:buNone/>
            </a:pPr>
            <a:r>
              <a:rPr lang="en-US" sz="2800" b="1" dirty="0" smtClean="0"/>
              <a:t>(Transformation,  </a:t>
            </a:r>
            <a:r>
              <a:rPr lang="en-US" sz="2800" b="1" dirty="0"/>
              <a:t>Gender </a:t>
            </a:r>
            <a:r>
              <a:rPr lang="en-US" sz="2800" b="1" dirty="0" smtClean="0"/>
              <a:t>Roles, Motivation, Deception, Family Relationships)</a:t>
            </a:r>
          </a:p>
          <a:p>
            <a:pPr marL="0" indent="0" algn="ctr">
              <a:buNone/>
            </a:pPr>
            <a:r>
              <a:rPr lang="en-US" sz="4000" b="1" dirty="0" smtClean="0"/>
              <a:t>have we already seen in just the first scene of the induction? How did Shakespeare present them?</a:t>
            </a:r>
            <a:endParaRPr lang="en-US" sz="4000" b="1" dirty="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1/15/16</a:t>
            </a:r>
            <a:endParaRPr lang="en-US" b="1" dirty="0"/>
          </a:p>
        </p:txBody>
      </p:sp>
    </p:spTree>
    <p:extLst>
      <p:ext uri="{BB962C8B-B14F-4D97-AF65-F5344CB8AC3E}">
        <p14:creationId xmlns:p14="http://schemas.microsoft.com/office/powerpoint/2010/main" val="16983260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2800" b="1" dirty="0"/>
          </a:p>
          <a:p>
            <a:pPr marL="0" indent="0" algn="ctr">
              <a:buNone/>
            </a:pPr>
            <a:r>
              <a:rPr lang="en-US" sz="4400" b="1" dirty="0" smtClean="0"/>
              <a:t>Choose one of the themes we have seen already and explain how Shakespeare presents it in Scene I of the Induction.</a:t>
            </a:r>
            <a:endParaRPr lang="en-US" sz="4400" b="1" dirty="0"/>
          </a:p>
        </p:txBody>
      </p:sp>
    </p:spTree>
    <p:extLst>
      <p:ext uri="{BB962C8B-B14F-4D97-AF65-F5344CB8AC3E}">
        <p14:creationId xmlns:p14="http://schemas.microsoft.com/office/powerpoint/2010/main" val="11464256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42846473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10000"/>
          </a:bodyPr>
          <a:lstStyle/>
          <a:p>
            <a:pPr marL="0" indent="0" algn="ctr">
              <a:buNone/>
            </a:pPr>
            <a:r>
              <a:rPr lang="en-US" sz="5400" b="1" dirty="0" smtClean="0"/>
              <a:t>Complete the question sheet for Induction – Scene II</a:t>
            </a:r>
          </a:p>
          <a:p>
            <a:pPr marL="0" indent="0" algn="ctr">
              <a:buNone/>
            </a:pP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5400" b="1" dirty="0" smtClean="0"/>
              <a:t>DUE TUESDAY BY 7:00A.M.</a:t>
            </a:r>
            <a:endParaRPr lang="en-US" sz="5400" b="1" dirty="0"/>
          </a:p>
        </p:txBody>
      </p:sp>
    </p:spTree>
    <p:extLst>
      <p:ext uri="{BB962C8B-B14F-4D97-AF65-F5344CB8AC3E}">
        <p14:creationId xmlns:p14="http://schemas.microsoft.com/office/powerpoint/2010/main" val="4304740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800" b="1" dirty="0" smtClean="0"/>
              <a:t>According to Shakespeare in the Induction, how is a wife supposed to behave towards her husband? What do you think about this expectation?</a:t>
            </a:r>
            <a:endParaRPr lang="en-US" sz="4800" b="1" dirty="0"/>
          </a:p>
        </p:txBody>
      </p:sp>
    </p:spTree>
    <p:extLst>
      <p:ext uri="{BB962C8B-B14F-4D97-AF65-F5344CB8AC3E}">
        <p14:creationId xmlns:p14="http://schemas.microsoft.com/office/powerpoint/2010/main" val="11349703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smtClean="0"/>
          </a:p>
          <a:p>
            <a:pPr marL="0" indent="0" algn="ctr">
              <a:buNone/>
            </a:pPr>
            <a:r>
              <a:rPr lang="en-US" sz="6600" b="1" dirty="0" smtClean="0"/>
              <a:t>Do you believe in love at first sight? Why or why not?</a:t>
            </a:r>
            <a:endParaRPr lang="en-US" sz="6600" b="1" dirty="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1/19/16</a:t>
            </a:r>
            <a:endParaRPr lang="en-US" b="1" dirty="0"/>
          </a:p>
        </p:txBody>
      </p:sp>
    </p:spTree>
    <p:extLst>
      <p:ext uri="{BB962C8B-B14F-4D97-AF65-F5344CB8AC3E}">
        <p14:creationId xmlns:p14="http://schemas.microsoft.com/office/powerpoint/2010/main" val="29925967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what your partner had to say:</a:t>
            </a:r>
          </a:p>
          <a:p>
            <a:pPr marL="0" indent="0" algn="ctr">
              <a:buNone/>
            </a:pPr>
            <a:endParaRPr lang="en-US" sz="2800" b="1" dirty="0"/>
          </a:p>
          <a:p>
            <a:pPr marL="0" indent="0" algn="ctr">
              <a:buNone/>
            </a:pPr>
            <a:r>
              <a:rPr lang="en-US" sz="6600" b="1" dirty="0"/>
              <a:t>Do you believe in love at first sight? Why or why not?</a:t>
            </a:r>
          </a:p>
        </p:txBody>
      </p:sp>
    </p:spTree>
    <p:extLst>
      <p:ext uri="{BB962C8B-B14F-4D97-AF65-F5344CB8AC3E}">
        <p14:creationId xmlns:p14="http://schemas.microsoft.com/office/powerpoint/2010/main" val="1090008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fontScale="90000"/>
          </a:bodyPr>
          <a:lstStyle/>
          <a:p>
            <a:r>
              <a:rPr lang="en-US" b="1" dirty="0" smtClean="0"/>
              <a:t>Scavenging for Shakespeare Instructions</a:t>
            </a:r>
            <a:endParaRPr lang="en-US" b="1" dirty="0"/>
          </a:p>
        </p:txBody>
      </p:sp>
      <p:sp>
        <p:nvSpPr>
          <p:cNvPr id="3" name="Content Placeholder 2"/>
          <p:cNvSpPr>
            <a:spLocks noGrp="1"/>
          </p:cNvSpPr>
          <p:nvPr>
            <p:ph idx="1"/>
          </p:nvPr>
        </p:nvSpPr>
        <p:spPr>
          <a:xfrm>
            <a:off x="457200" y="1600200"/>
            <a:ext cx="8229600" cy="4800600"/>
          </a:xfrm>
        </p:spPr>
        <p:txBody>
          <a:bodyPr/>
          <a:lstStyle/>
          <a:p>
            <a:r>
              <a:rPr lang="en-US" b="1" dirty="0" smtClean="0"/>
              <a:t>Using the Library databases and/or the internet, find answers to the questions about William Shakespeare. </a:t>
            </a:r>
          </a:p>
          <a:p>
            <a:r>
              <a:rPr lang="en-US" b="1" dirty="0" smtClean="0"/>
              <a:t>All questions must be answered in complete sentences. </a:t>
            </a:r>
          </a:p>
          <a:p>
            <a:r>
              <a:rPr lang="en-US" b="1" dirty="0" smtClean="0"/>
              <a:t>For all answers given, you MUST provide the URL of the page where you found the answer. </a:t>
            </a:r>
          </a:p>
          <a:p>
            <a:pPr marL="0" indent="0" algn="ctr">
              <a:buNone/>
            </a:pPr>
            <a:r>
              <a:rPr lang="en-US" sz="4000" b="1" dirty="0" smtClean="0"/>
              <a:t>NO WIKIPEDIA! </a:t>
            </a:r>
          </a:p>
          <a:p>
            <a:endParaRPr lang="en-US" dirty="0"/>
          </a:p>
        </p:txBody>
      </p:sp>
    </p:spTree>
    <p:extLst>
      <p:ext uri="{BB962C8B-B14F-4D97-AF65-F5344CB8AC3E}">
        <p14:creationId xmlns:p14="http://schemas.microsoft.com/office/powerpoint/2010/main" val="146813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9423387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15962"/>
          </a:xfrm>
        </p:spPr>
        <p:txBody>
          <a:bodyPr>
            <a:normAutofit fontScale="90000"/>
          </a:bodyPr>
          <a:lstStyle/>
          <a:p>
            <a:r>
              <a:rPr lang="en-US" b="1" dirty="0"/>
              <a:t>C</a:t>
            </a:r>
            <a:r>
              <a:rPr lang="en-US" b="1" dirty="0" smtClean="0"/>
              <a:t>HARACTERS</a:t>
            </a:r>
            <a:endParaRPr lang="en-US" b="1" dirty="0"/>
          </a:p>
        </p:txBody>
      </p:sp>
      <p:sp>
        <p:nvSpPr>
          <p:cNvPr id="3" name="Content Placeholder 2"/>
          <p:cNvSpPr>
            <a:spLocks noGrp="1"/>
          </p:cNvSpPr>
          <p:nvPr>
            <p:ph idx="1"/>
          </p:nvPr>
        </p:nvSpPr>
        <p:spPr>
          <a:xfrm>
            <a:off x="457200" y="762000"/>
            <a:ext cx="8229600" cy="5943600"/>
          </a:xfrm>
        </p:spPr>
        <p:txBody>
          <a:bodyPr>
            <a:normAutofit/>
          </a:bodyPr>
          <a:lstStyle/>
          <a:p>
            <a:r>
              <a:rPr lang="en-US" sz="2800" b="1" dirty="0" smtClean="0"/>
              <a:t>Katherine - The </a:t>
            </a:r>
            <a:r>
              <a:rPr lang="en-US" sz="2800" b="1" dirty="0"/>
              <a:t>shrew of the play’s title, and the oldest daughter of </a:t>
            </a:r>
            <a:r>
              <a:rPr lang="en-US" sz="2800" b="1" dirty="0" err="1"/>
              <a:t>Baptista</a:t>
            </a:r>
            <a:r>
              <a:rPr lang="en-US" sz="2800" b="1" dirty="0"/>
              <a:t> </a:t>
            </a:r>
            <a:r>
              <a:rPr lang="en-US" sz="2800" b="1" dirty="0" err="1"/>
              <a:t>Minola</a:t>
            </a:r>
            <a:r>
              <a:rPr lang="en-US" sz="2800" b="1" dirty="0"/>
              <a:t> and sister of Bianca. Katherine, who is also called </a:t>
            </a:r>
            <a:r>
              <a:rPr lang="en-US" sz="2800" b="1" dirty="0" err="1"/>
              <a:t>Katherina</a:t>
            </a:r>
            <a:r>
              <a:rPr lang="en-US" sz="2800" b="1" dirty="0"/>
              <a:t> or Kate, is extremely strong-willed. She insists upon saying whatever she thinks and expressing whatever she feels. Her words are abusive and angry, and her actions are often violent</a:t>
            </a:r>
            <a:r>
              <a:rPr lang="en-US" sz="2800" b="1" dirty="0" smtClean="0"/>
              <a:t>. (Kat)</a:t>
            </a:r>
          </a:p>
          <a:p>
            <a:r>
              <a:rPr lang="en-US" sz="2800" b="1" dirty="0" err="1" smtClean="0"/>
              <a:t>Petruchio</a:t>
            </a:r>
            <a:r>
              <a:rPr lang="en-US" sz="2800" b="1" dirty="0" smtClean="0"/>
              <a:t> - A </a:t>
            </a:r>
            <a:r>
              <a:rPr lang="en-US" sz="2800" b="1" dirty="0"/>
              <a:t>wealthy gentleman from Verona. Loud, boisterous, eccentric, and quick-witted, </a:t>
            </a:r>
            <a:r>
              <a:rPr lang="en-US" sz="2800" b="1" dirty="0" err="1"/>
              <a:t>Petruchio</a:t>
            </a:r>
            <a:r>
              <a:rPr lang="en-US" sz="2800" b="1" dirty="0"/>
              <a:t> comes to Padua to increase his fortune by marrying rich. All he wants is a bride with an enormous dowry, and Katherine fits the bill. </a:t>
            </a:r>
            <a:r>
              <a:rPr lang="en-US" sz="2800" b="1" dirty="0" smtClean="0"/>
              <a:t>(Patrick)</a:t>
            </a:r>
            <a:endParaRPr lang="en-US" sz="2800" b="1" dirty="0"/>
          </a:p>
        </p:txBody>
      </p:sp>
    </p:spTree>
    <p:extLst>
      <p:ext uri="{BB962C8B-B14F-4D97-AF65-F5344CB8AC3E}">
        <p14:creationId xmlns:p14="http://schemas.microsoft.com/office/powerpoint/2010/main" val="374952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15962"/>
          </a:xfrm>
        </p:spPr>
        <p:txBody>
          <a:bodyPr>
            <a:normAutofit fontScale="90000"/>
          </a:bodyPr>
          <a:lstStyle/>
          <a:p>
            <a:r>
              <a:rPr lang="en-US" b="1" dirty="0"/>
              <a:t>C</a:t>
            </a:r>
            <a:r>
              <a:rPr lang="en-US" b="1" dirty="0" smtClean="0"/>
              <a:t>HARACTERS</a:t>
            </a:r>
            <a:endParaRPr lang="en-US" b="1" dirty="0"/>
          </a:p>
        </p:txBody>
      </p:sp>
      <p:sp>
        <p:nvSpPr>
          <p:cNvPr id="3" name="Content Placeholder 2"/>
          <p:cNvSpPr>
            <a:spLocks noGrp="1"/>
          </p:cNvSpPr>
          <p:nvPr>
            <p:ph idx="1"/>
          </p:nvPr>
        </p:nvSpPr>
        <p:spPr>
          <a:xfrm>
            <a:off x="457200" y="762000"/>
            <a:ext cx="8229600" cy="5943600"/>
          </a:xfrm>
        </p:spPr>
        <p:txBody>
          <a:bodyPr>
            <a:normAutofit/>
          </a:bodyPr>
          <a:lstStyle/>
          <a:p>
            <a:r>
              <a:rPr lang="en-US" sz="2800" b="1" dirty="0" err="1"/>
              <a:t>Baptista</a:t>
            </a:r>
            <a:r>
              <a:rPr lang="en-US" sz="2800" b="1" dirty="0"/>
              <a:t> </a:t>
            </a:r>
            <a:r>
              <a:rPr lang="en-US" sz="2800" b="1" dirty="0" err="1" smtClean="0"/>
              <a:t>Minola</a:t>
            </a:r>
            <a:r>
              <a:rPr lang="en-US" sz="2800" b="1" dirty="0" smtClean="0"/>
              <a:t> - A </a:t>
            </a:r>
            <a:r>
              <a:rPr lang="en-US" sz="2800" b="1" dirty="0"/>
              <a:t>wealthy citizen of Padua, and the father of Katherine and Bianca. </a:t>
            </a:r>
            <a:endParaRPr lang="en-US" sz="2800" b="1" dirty="0" smtClean="0"/>
          </a:p>
          <a:p>
            <a:r>
              <a:rPr lang="en-US" sz="2800" b="1" dirty="0" smtClean="0"/>
              <a:t>Bianca - The </a:t>
            </a:r>
            <a:r>
              <a:rPr lang="en-US" sz="2800" b="1" dirty="0"/>
              <a:t>younger daughter of </a:t>
            </a:r>
            <a:r>
              <a:rPr lang="en-US" sz="2800" b="1" dirty="0" err="1"/>
              <a:t>Baptista</a:t>
            </a:r>
            <a:r>
              <a:rPr lang="en-US" sz="2800" b="1" dirty="0"/>
              <a:t>. The opposite of her sister Katherine, Bianca is soft-spoken, sweet, and unassuming, as well as beautiful. </a:t>
            </a:r>
            <a:endParaRPr lang="en-US" sz="2800" b="1" dirty="0" smtClean="0"/>
          </a:p>
          <a:p>
            <a:r>
              <a:rPr lang="en-US" sz="2800" b="1" dirty="0" err="1" smtClean="0"/>
              <a:t>Lucentio</a:t>
            </a:r>
            <a:r>
              <a:rPr lang="en-US" sz="2800" b="1" dirty="0" smtClean="0"/>
              <a:t> - A </a:t>
            </a:r>
            <a:r>
              <a:rPr lang="en-US" sz="2800" b="1" dirty="0"/>
              <a:t>young nobleman from Pisa who comes to Padua to study at the city’s renowned university, but who is immediately sidetracked when he falls in </a:t>
            </a:r>
            <a:r>
              <a:rPr lang="en-US" sz="2800" b="1" dirty="0" smtClean="0"/>
              <a:t>love </a:t>
            </a:r>
            <a:r>
              <a:rPr lang="en-US" sz="2800" b="1" dirty="0"/>
              <a:t>with Bianca at first sight. </a:t>
            </a:r>
            <a:r>
              <a:rPr lang="en-US" sz="2800" b="1" dirty="0" smtClean="0"/>
              <a:t>(Cameron)</a:t>
            </a:r>
          </a:p>
          <a:p>
            <a:r>
              <a:rPr lang="en-US" sz="2800" b="1" dirty="0" err="1" smtClean="0"/>
              <a:t>Tranio</a:t>
            </a:r>
            <a:r>
              <a:rPr lang="en-US" sz="2800" b="1" dirty="0" smtClean="0"/>
              <a:t> - </a:t>
            </a:r>
            <a:r>
              <a:rPr lang="en-US" sz="2800" b="1" dirty="0" err="1" smtClean="0"/>
              <a:t>Lucentio’s</a:t>
            </a:r>
            <a:r>
              <a:rPr lang="en-US" sz="2800" b="1" dirty="0" smtClean="0"/>
              <a:t> </a:t>
            </a:r>
            <a:r>
              <a:rPr lang="en-US" sz="2800" b="1" dirty="0"/>
              <a:t>servant, who accompanies </a:t>
            </a:r>
            <a:r>
              <a:rPr lang="en-US" sz="2800" b="1" dirty="0" err="1"/>
              <a:t>Lucentio</a:t>
            </a:r>
            <a:r>
              <a:rPr lang="en-US" sz="2800" b="1" dirty="0"/>
              <a:t> from Pisa. </a:t>
            </a:r>
            <a:r>
              <a:rPr lang="en-US" sz="2800" b="1" dirty="0" smtClean="0"/>
              <a:t>(Michael)</a:t>
            </a:r>
            <a:endParaRPr lang="en-US" sz="2800" b="1" dirty="0"/>
          </a:p>
        </p:txBody>
      </p:sp>
    </p:spTree>
    <p:extLst>
      <p:ext uri="{BB962C8B-B14F-4D97-AF65-F5344CB8AC3E}">
        <p14:creationId xmlns:p14="http://schemas.microsoft.com/office/powerpoint/2010/main" val="389851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15962"/>
          </a:xfrm>
        </p:spPr>
        <p:txBody>
          <a:bodyPr>
            <a:normAutofit fontScale="90000"/>
          </a:bodyPr>
          <a:lstStyle/>
          <a:p>
            <a:r>
              <a:rPr lang="en-US" b="1" dirty="0"/>
              <a:t>C</a:t>
            </a:r>
            <a:r>
              <a:rPr lang="en-US" b="1" dirty="0" smtClean="0"/>
              <a:t>HARACTERS</a:t>
            </a:r>
            <a:endParaRPr lang="en-US" b="1" dirty="0"/>
          </a:p>
        </p:txBody>
      </p:sp>
      <p:sp>
        <p:nvSpPr>
          <p:cNvPr id="3" name="Content Placeholder 2"/>
          <p:cNvSpPr>
            <a:spLocks noGrp="1"/>
          </p:cNvSpPr>
          <p:nvPr>
            <p:ph idx="1"/>
          </p:nvPr>
        </p:nvSpPr>
        <p:spPr>
          <a:xfrm>
            <a:off x="457200" y="762000"/>
            <a:ext cx="8229600" cy="5943600"/>
          </a:xfrm>
        </p:spPr>
        <p:txBody>
          <a:bodyPr>
            <a:normAutofit/>
          </a:bodyPr>
          <a:lstStyle/>
          <a:p>
            <a:r>
              <a:rPr lang="en-US" sz="2800" b="1" dirty="0" err="1" smtClean="0"/>
              <a:t>Gremio</a:t>
            </a:r>
            <a:r>
              <a:rPr lang="en-US" sz="2800" b="1" dirty="0" smtClean="0"/>
              <a:t> </a:t>
            </a:r>
            <a:r>
              <a:rPr lang="en-US" sz="2800" b="1" dirty="0"/>
              <a:t>and </a:t>
            </a:r>
            <a:r>
              <a:rPr lang="en-US" sz="2800" b="1" dirty="0" err="1" smtClean="0"/>
              <a:t>Hortensio</a:t>
            </a:r>
            <a:r>
              <a:rPr lang="en-US" sz="2800" b="1" dirty="0" smtClean="0"/>
              <a:t> - Two </a:t>
            </a:r>
            <a:r>
              <a:rPr lang="en-US" sz="2800" b="1" dirty="0"/>
              <a:t>older gentlemen of Padua who want to marry Bianca. Although they are rivals, they become allies because of their mutual frustration with and rejection by Bianca. </a:t>
            </a:r>
            <a:r>
              <a:rPr lang="en-US" sz="2800" b="1" dirty="0" smtClean="0"/>
              <a:t>(Joey Donner)</a:t>
            </a:r>
          </a:p>
          <a:p>
            <a:r>
              <a:rPr lang="en-US" sz="2800" b="1" dirty="0" err="1" smtClean="0"/>
              <a:t>Grumio</a:t>
            </a:r>
            <a:r>
              <a:rPr lang="en-US" sz="2800" b="1" dirty="0" smtClean="0"/>
              <a:t> - </a:t>
            </a:r>
            <a:r>
              <a:rPr lang="en-US" sz="2800" b="1" dirty="0" err="1" smtClean="0"/>
              <a:t>Petruchio’s</a:t>
            </a:r>
            <a:r>
              <a:rPr lang="en-US" sz="2800" b="1" dirty="0" smtClean="0"/>
              <a:t> </a:t>
            </a:r>
            <a:r>
              <a:rPr lang="en-US" sz="2800" b="1" dirty="0"/>
              <a:t>servant and the fool of the play. He provides comic relief by pretending to misunderstand </a:t>
            </a:r>
            <a:r>
              <a:rPr lang="en-US" sz="2800" b="1" dirty="0" err="1"/>
              <a:t>Petruchio</a:t>
            </a:r>
            <a:r>
              <a:rPr lang="en-US" sz="2800" b="1" dirty="0"/>
              <a:t> and getting into ridiculous arguments with him</a:t>
            </a:r>
            <a:r>
              <a:rPr lang="en-US" sz="2800" b="1" dirty="0" smtClean="0"/>
              <a:t>.</a:t>
            </a:r>
            <a:endParaRPr lang="en-US" sz="2800" b="1" dirty="0"/>
          </a:p>
          <a:p>
            <a:r>
              <a:rPr lang="en-US" sz="2800" b="1" dirty="0" err="1" smtClean="0"/>
              <a:t>Biondello</a:t>
            </a:r>
            <a:r>
              <a:rPr lang="en-US" sz="2800" b="1" dirty="0" smtClean="0"/>
              <a:t> - </a:t>
            </a:r>
            <a:r>
              <a:rPr lang="en-US" sz="2800" b="1" dirty="0" err="1" smtClean="0"/>
              <a:t>Lucentio’s</a:t>
            </a:r>
            <a:r>
              <a:rPr lang="en-US" sz="2800" b="1" dirty="0" smtClean="0"/>
              <a:t> </a:t>
            </a:r>
            <a:r>
              <a:rPr lang="en-US" sz="2800" b="1" dirty="0"/>
              <a:t>second servant, who assists his master and </a:t>
            </a:r>
            <a:r>
              <a:rPr lang="en-US" sz="2800" b="1" dirty="0" err="1"/>
              <a:t>Tranio</a:t>
            </a:r>
            <a:r>
              <a:rPr lang="en-US" sz="2800" b="1" dirty="0"/>
              <a:t> in carrying out their plot.</a:t>
            </a:r>
          </a:p>
        </p:txBody>
      </p:sp>
    </p:spTree>
    <p:extLst>
      <p:ext uri="{BB962C8B-B14F-4D97-AF65-F5344CB8AC3E}">
        <p14:creationId xmlns:p14="http://schemas.microsoft.com/office/powerpoint/2010/main" val="64076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20000"/>
          </a:bodyPr>
          <a:lstStyle/>
          <a:p>
            <a:pPr marL="0" indent="0" algn="ctr">
              <a:buNone/>
            </a:pPr>
            <a:r>
              <a:rPr lang="en-US" sz="5400" b="1" dirty="0" smtClean="0"/>
              <a:t>Begin working on the question sheet for </a:t>
            </a:r>
          </a:p>
          <a:p>
            <a:pPr marL="0" indent="0" algn="ctr">
              <a:buNone/>
            </a:pPr>
            <a:r>
              <a:rPr lang="en-US" sz="5400" b="1" dirty="0" smtClean="0"/>
              <a:t>Act I Scene I</a:t>
            </a:r>
          </a:p>
          <a:p>
            <a:pPr marL="0" indent="0" algn="ctr">
              <a:buNone/>
            </a:pP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5400" b="1" dirty="0" smtClean="0"/>
              <a:t>DUE THURSDAY BY 7:00A.M.</a:t>
            </a:r>
            <a:endParaRPr lang="en-US" sz="5400" b="1" dirty="0"/>
          </a:p>
        </p:txBody>
      </p:sp>
    </p:spTree>
    <p:extLst>
      <p:ext uri="{BB962C8B-B14F-4D97-AF65-F5344CB8AC3E}">
        <p14:creationId xmlns:p14="http://schemas.microsoft.com/office/powerpoint/2010/main" val="427702535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800" b="1" dirty="0" smtClean="0"/>
              <a:t>How does Katherine speak to her Father? How does Bianca speak to her Father? What do you think Shakespeare is saying about that Father/Daughter relationship?</a:t>
            </a:r>
          </a:p>
        </p:txBody>
      </p:sp>
    </p:spTree>
    <p:extLst>
      <p:ext uri="{BB962C8B-B14F-4D97-AF65-F5344CB8AC3E}">
        <p14:creationId xmlns:p14="http://schemas.microsoft.com/office/powerpoint/2010/main" val="161079946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smtClean="0"/>
          </a:p>
          <a:p>
            <a:pPr marL="0" indent="0" algn="ctr">
              <a:buNone/>
            </a:pPr>
            <a:r>
              <a:rPr lang="en-US" sz="3600" b="1" dirty="0" smtClean="0"/>
              <a:t>When </a:t>
            </a:r>
            <a:r>
              <a:rPr lang="en-US" sz="3600" b="1" dirty="0" err="1" smtClean="0"/>
              <a:t>Lucentio</a:t>
            </a:r>
            <a:r>
              <a:rPr lang="en-US" sz="3600" b="1" dirty="0" smtClean="0"/>
              <a:t> describes Bianca, Shakespeare shows us how a young girl is expected to act. What qualities is a young girl supposed to have? How is Katherine different from that expectation?</a:t>
            </a:r>
            <a:endParaRPr lang="en-US" sz="3600" b="1" dirty="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1/20/16</a:t>
            </a:r>
            <a:endParaRPr lang="en-US" b="1" dirty="0"/>
          </a:p>
        </p:txBody>
      </p:sp>
    </p:spTree>
    <p:extLst>
      <p:ext uri="{BB962C8B-B14F-4D97-AF65-F5344CB8AC3E}">
        <p14:creationId xmlns:p14="http://schemas.microsoft.com/office/powerpoint/2010/main" val="6574345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2800" b="1" dirty="0"/>
          </a:p>
          <a:p>
            <a:pPr marL="0" indent="0" algn="ctr">
              <a:buNone/>
            </a:pPr>
            <a:r>
              <a:rPr lang="en-US" sz="3600" b="1" dirty="0"/>
              <a:t>When </a:t>
            </a:r>
            <a:r>
              <a:rPr lang="en-US" sz="3600" b="1" dirty="0" err="1"/>
              <a:t>Lucentio</a:t>
            </a:r>
            <a:r>
              <a:rPr lang="en-US" sz="3600" b="1" dirty="0"/>
              <a:t> describes Bianca, Shakespeare shows us how a young girl is expected to act. What qualities is a young girl supposed to have? How is Katherine different from that expectation?</a:t>
            </a:r>
          </a:p>
        </p:txBody>
      </p:sp>
    </p:spTree>
    <p:extLst>
      <p:ext uri="{BB962C8B-B14F-4D97-AF65-F5344CB8AC3E}">
        <p14:creationId xmlns:p14="http://schemas.microsoft.com/office/powerpoint/2010/main" val="28277789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32283049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20000"/>
          </a:bodyPr>
          <a:lstStyle/>
          <a:p>
            <a:pPr marL="0" indent="0" algn="ctr">
              <a:buNone/>
            </a:pPr>
            <a:r>
              <a:rPr lang="en-US" sz="5400" b="1" dirty="0" smtClean="0"/>
              <a:t>Finish working on the question sheet for </a:t>
            </a:r>
          </a:p>
          <a:p>
            <a:pPr marL="0" indent="0" algn="ctr">
              <a:buNone/>
            </a:pPr>
            <a:r>
              <a:rPr lang="en-US" sz="5400" b="1" dirty="0" smtClean="0"/>
              <a:t>Act I Scene I</a:t>
            </a:r>
          </a:p>
          <a:p>
            <a:pPr marL="0" indent="0" algn="ctr">
              <a:buNone/>
            </a:pP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5400" b="1" dirty="0" smtClean="0"/>
              <a:t>DUE THURSDAY BY 7:00A.M.</a:t>
            </a:r>
            <a:endParaRPr lang="en-US" sz="5400" b="1" dirty="0"/>
          </a:p>
        </p:txBody>
      </p:sp>
    </p:spTree>
    <p:extLst>
      <p:ext uri="{BB962C8B-B14F-4D97-AF65-F5344CB8AC3E}">
        <p14:creationId xmlns:p14="http://schemas.microsoft.com/office/powerpoint/2010/main" val="3092860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219200"/>
            <a:ext cx="8229600" cy="5410200"/>
          </a:xfrm>
        </p:spPr>
        <p:txBody>
          <a:bodyPr/>
          <a:lstStyle/>
          <a:p>
            <a:pPr marL="0" indent="0" algn="ctr">
              <a:buNone/>
            </a:pPr>
            <a:r>
              <a:rPr lang="en-US" b="1" dirty="0" smtClean="0"/>
              <a:t>Write about the following:</a:t>
            </a:r>
          </a:p>
          <a:p>
            <a:pPr marL="0" indent="0" algn="ctr">
              <a:buNone/>
            </a:pPr>
            <a:r>
              <a:rPr lang="en-US" sz="4000" b="1" dirty="0" smtClean="0"/>
              <a:t>Have you read Shakespeare before? What have you read? Did you like it?</a:t>
            </a:r>
          </a:p>
          <a:p>
            <a:pPr marL="0" indent="0" algn="ctr">
              <a:buNone/>
            </a:pPr>
            <a:r>
              <a:rPr lang="en-US" sz="4000" b="1" dirty="0" smtClean="0"/>
              <a:t>If not, have you heard of his plays? Which one? Where did you hear about it?</a:t>
            </a:r>
            <a:endParaRPr lang="en-US" sz="4000" b="1" dirty="0"/>
          </a:p>
        </p:txBody>
      </p:sp>
    </p:spTree>
    <p:extLst>
      <p:ext uri="{BB962C8B-B14F-4D97-AF65-F5344CB8AC3E}">
        <p14:creationId xmlns:p14="http://schemas.microsoft.com/office/powerpoint/2010/main" val="410428105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smtClean="0"/>
              <a:t>What is the plan that </a:t>
            </a:r>
            <a:r>
              <a:rPr lang="en-US" sz="4000" b="1" dirty="0" err="1" smtClean="0"/>
              <a:t>Lucentio</a:t>
            </a:r>
            <a:r>
              <a:rPr lang="en-US" sz="4000" b="1" dirty="0" smtClean="0"/>
              <a:t> and </a:t>
            </a:r>
            <a:r>
              <a:rPr lang="en-US" sz="4000" b="1" dirty="0" err="1" smtClean="0"/>
              <a:t>Tranio</a:t>
            </a:r>
            <a:r>
              <a:rPr lang="en-US" sz="4000" b="1" dirty="0" smtClean="0"/>
              <a:t> come up with to get </a:t>
            </a:r>
            <a:r>
              <a:rPr lang="en-US" sz="4000" b="1" dirty="0" err="1" smtClean="0"/>
              <a:t>Lucentio</a:t>
            </a:r>
            <a:r>
              <a:rPr lang="en-US" sz="4000" b="1" dirty="0" smtClean="0"/>
              <a:t> close to Bianca? Which one of the themes we have been discussing does Shakespeare show us here?</a:t>
            </a:r>
          </a:p>
        </p:txBody>
      </p:sp>
    </p:spTree>
    <p:extLst>
      <p:ext uri="{BB962C8B-B14F-4D97-AF65-F5344CB8AC3E}">
        <p14:creationId xmlns:p14="http://schemas.microsoft.com/office/powerpoint/2010/main" val="293319460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smtClean="0"/>
          </a:p>
          <a:p>
            <a:pPr marL="0" indent="0" algn="ctr">
              <a:buNone/>
            </a:pPr>
            <a:r>
              <a:rPr lang="en-US" sz="4400" b="1" dirty="0"/>
              <a:t>What is </a:t>
            </a:r>
            <a:r>
              <a:rPr lang="en-US" sz="4400" b="1" dirty="0" err="1"/>
              <a:t>Lucentio’s</a:t>
            </a:r>
            <a:r>
              <a:rPr lang="en-US" sz="4400" b="1" dirty="0"/>
              <a:t> motivation for “falling in love” with Bianca? Do you think he is truly in love? Why or why not?</a:t>
            </a:r>
          </a:p>
          <a:p>
            <a:pPr marL="0" indent="0" algn="ctr">
              <a:buNone/>
            </a:pPr>
            <a:endParaRPr lang="en-US" sz="3600" b="1" dirty="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1/21/16</a:t>
            </a:r>
            <a:endParaRPr lang="en-US" b="1" dirty="0"/>
          </a:p>
        </p:txBody>
      </p:sp>
    </p:spTree>
    <p:extLst>
      <p:ext uri="{BB962C8B-B14F-4D97-AF65-F5344CB8AC3E}">
        <p14:creationId xmlns:p14="http://schemas.microsoft.com/office/powerpoint/2010/main" val="3608289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2800" b="1" dirty="0"/>
          </a:p>
          <a:p>
            <a:pPr marL="0" indent="0" algn="ctr">
              <a:buNone/>
            </a:pPr>
            <a:r>
              <a:rPr lang="en-US" sz="4400" b="1" dirty="0"/>
              <a:t>What is </a:t>
            </a:r>
            <a:r>
              <a:rPr lang="en-US" sz="4400" b="1" dirty="0" err="1"/>
              <a:t>Lucentio’s</a:t>
            </a:r>
            <a:r>
              <a:rPr lang="en-US" sz="4400" b="1" dirty="0"/>
              <a:t> motivation for “falling </a:t>
            </a:r>
            <a:r>
              <a:rPr lang="en-US" sz="4400" b="1" dirty="0" smtClean="0"/>
              <a:t>in </a:t>
            </a:r>
            <a:r>
              <a:rPr lang="en-US" sz="4400" b="1" dirty="0"/>
              <a:t>love” with Bianca? Do you think he is truly in love? Why or why not?</a:t>
            </a:r>
          </a:p>
          <a:p>
            <a:pPr marL="0" indent="0" algn="ctr">
              <a:buNone/>
            </a:pPr>
            <a:endParaRPr lang="en-US" sz="4400" b="1" dirty="0"/>
          </a:p>
        </p:txBody>
      </p:sp>
    </p:spTree>
    <p:extLst>
      <p:ext uri="{BB962C8B-B14F-4D97-AF65-F5344CB8AC3E}">
        <p14:creationId xmlns:p14="http://schemas.microsoft.com/office/powerpoint/2010/main" val="300617774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361569201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While We Are Reading…</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000" b="1" dirty="0" smtClean="0"/>
              <a:t>Listen for, and underline or highlight, anything that helps us to understand </a:t>
            </a:r>
            <a:r>
              <a:rPr lang="en-US" sz="4000" b="1" dirty="0" err="1" smtClean="0"/>
              <a:t>Petruchio’s</a:t>
            </a:r>
            <a:r>
              <a:rPr lang="en-US" sz="4000" b="1" dirty="0" smtClean="0"/>
              <a:t> MOTIVATION for getting married and/or what he is looking for in a wife.</a:t>
            </a:r>
            <a:endParaRPr lang="en-US" sz="4000" b="1" dirty="0"/>
          </a:p>
        </p:txBody>
      </p:sp>
    </p:spTree>
    <p:extLst>
      <p:ext uri="{BB962C8B-B14F-4D97-AF65-F5344CB8AC3E}">
        <p14:creationId xmlns:p14="http://schemas.microsoft.com/office/powerpoint/2010/main" val="236666264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20000"/>
          </a:bodyPr>
          <a:lstStyle/>
          <a:p>
            <a:pPr marL="0" indent="0" algn="ctr">
              <a:buNone/>
            </a:pPr>
            <a:r>
              <a:rPr lang="en-US" sz="5400" b="1" dirty="0" smtClean="0"/>
              <a:t>Begin working on the question sheet for </a:t>
            </a:r>
          </a:p>
          <a:p>
            <a:pPr marL="0" indent="0" algn="ctr">
              <a:buNone/>
            </a:pPr>
            <a:r>
              <a:rPr lang="en-US" sz="5400" b="1" dirty="0" smtClean="0"/>
              <a:t>Act I Scene II</a:t>
            </a:r>
          </a:p>
          <a:p>
            <a:pPr marL="0" indent="0" algn="ctr">
              <a:buNone/>
            </a:pP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5400" b="1" dirty="0" smtClean="0"/>
              <a:t>DUE MONDAY BY 7:00A.M.</a:t>
            </a:r>
            <a:endParaRPr lang="en-US" sz="5400" b="1" dirty="0"/>
          </a:p>
        </p:txBody>
      </p:sp>
    </p:spTree>
    <p:extLst>
      <p:ext uri="{BB962C8B-B14F-4D97-AF65-F5344CB8AC3E}">
        <p14:creationId xmlns:p14="http://schemas.microsoft.com/office/powerpoint/2010/main" val="285825950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smtClean="0"/>
              <a:t>We have been discussing motivation as a theme. What is </a:t>
            </a:r>
            <a:r>
              <a:rPr lang="en-US" sz="4000" b="1" dirty="0" err="1" smtClean="0"/>
              <a:t>Petruchio’s</a:t>
            </a:r>
            <a:r>
              <a:rPr lang="en-US" sz="4000" b="1" dirty="0" smtClean="0"/>
              <a:t> motivation in getting married? What does he tell </a:t>
            </a:r>
            <a:r>
              <a:rPr lang="en-US" sz="4000" b="1" dirty="0" err="1" smtClean="0"/>
              <a:t>Hortensio</a:t>
            </a:r>
            <a:r>
              <a:rPr lang="en-US" sz="4000" b="1" dirty="0" smtClean="0"/>
              <a:t> he is willing to put up with in a wife?</a:t>
            </a:r>
          </a:p>
        </p:txBody>
      </p:sp>
    </p:spTree>
    <p:extLst>
      <p:ext uri="{BB962C8B-B14F-4D97-AF65-F5344CB8AC3E}">
        <p14:creationId xmlns:p14="http://schemas.microsoft.com/office/powerpoint/2010/main" val="87934249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smtClean="0"/>
          </a:p>
          <a:p>
            <a:pPr marL="0" indent="0" algn="ctr">
              <a:buNone/>
            </a:pPr>
            <a:r>
              <a:rPr lang="en-US" sz="4400" b="1" dirty="0"/>
              <a:t>What is </a:t>
            </a:r>
            <a:r>
              <a:rPr lang="en-US" sz="4400" b="1" dirty="0" err="1" smtClean="0"/>
              <a:t>Hortensio’s</a:t>
            </a:r>
            <a:r>
              <a:rPr lang="en-US" sz="4400" b="1" dirty="0" smtClean="0"/>
              <a:t> plan </a:t>
            </a:r>
            <a:r>
              <a:rPr lang="en-US" sz="4400" b="1" dirty="0"/>
              <a:t>for </a:t>
            </a:r>
            <a:r>
              <a:rPr lang="en-US" sz="4400" b="1" dirty="0" smtClean="0"/>
              <a:t>getting closer to </a:t>
            </a:r>
            <a:r>
              <a:rPr lang="en-US" sz="4400" b="1" dirty="0"/>
              <a:t>Bianca? </a:t>
            </a:r>
            <a:r>
              <a:rPr lang="en-US" sz="4400" b="1" dirty="0" smtClean="0"/>
              <a:t>Which one of the major themes we have discussed is Shakespeare presenting here?</a:t>
            </a:r>
            <a:endParaRPr lang="en-US" sz="4400" b="1" dirty="0"/>
          </a:p>
          <a:p>
            <a:pPr marL="0" indent="0" algn="ctr">
              <a:buNone/>
            </a:pPr>
            <a:endParaRPr lang="en-US" sz="3600" b="1" dirty="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1/22/16</a:t>
            </a:r>
            <a:endParaRPr lang="en-US" b="1" dirty="0"/>
          </a:p>
        </p:txBody>
      </p:sp>
    </p:spTree>
    <p:extLst>
      <p:ext uri="{BB962C8B-B14F-4D97-AF65-F5344CB8AC3E}">
        <p14:creationId xmlns:p14="http://schemas.microsoft.com/office/powerpoint/2010/main" val="2798833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4400" b="1" dirty="0"/>
              <a:t>What is </a:t>
            </a:r>
            <a:r>
              <a:rPr lang="en-US" sz="4400" b="1" dirty="0" err="1"/>
              <a:t>Hortensio’s</a:t>
            </a:r>
            <a:r>
              <a:rPr lang="en-US" sz="4400" b="1" dirty="0"/>
              <a:t> plan for getting closer to Bianca? Which one of the major themes we have discussed is Shakespeare presenting here?</a:t>
            </a:r>
          </a:p>
          <a:p>
            <a:pPr marL="0" indent="0" algn="ctr">
              <a:buNone/>
            </a:pPr>
            <a:endParaRPr lang="en-US" sz="4400" b="1" dirty="0"/>
          </a:p>
        </p:txBody>
      </p:sp>
    </p:spTree>
    <p:extLst>
      <p:ext uri="{BB962C8B-B14F-4D97-AF65-F5344CB8AC3E}">
        <p14:creationId xmlns:p14="http://schemas.microsoft.com/office/powerpoint/2010/main" val="316765917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2943174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1143000"/>
            <a:ext cx="8229600" cy="54102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Did you find anything interesting in your search for answers about Shakespeare? Share something with your partner that you thought was interesting.</a:t>
            </a:r>
            <a:endParaRPr lang="en-US" sz="3600" b="1" dirty="0"/>
          </a:p>
        </p:txBody>
      </p:sp>
      <p:sp>
        <p:nvSpPr>
          <p:cNvPr id="6" name="TextBox 5"/>
          <p:cNvSpPr txBox="1"/>
          <p:nvPr/>
        </p:nvSpPr>
        <p:spPr>
          <a:xfrm>
            <a:off x="7391400" y="471055"/>
            <a:ext cx="1371600" cy="369332"/>
          </a:xfrm>
          <a:prstGeom prst="rect">
            <a:avLst/>
          </a:prstGeom>
          <a:noFill/>
        </p:spPr>
        <p:txBody>
          <a:bodyPr wrap="square" rtlCol="0">
            <a:spAutoFit/>
          </a:bodyPr>
          <a:lstStyle/>
          <a:p>
            <a:r>
              <a:rPr lang="en-US" b="1" dirty="0" smtClean="0"/>
              <a:t>1/5/16</a:t>
            </a:r>
            <a:endParaRPr lang="en-US" b="1" dirty="0"/>
          </a:p>
        </p:txBody>
      </p:sp>
    </p:spTree>
    <p:extLst>
      <p:ext uri="{BB962C8B-B14F-4D97-AF65-F5344CB8AC3E}">
        <p14:creationId xmlns:p14="http://schemas.microsoft.com/office/powerpoint/2010/main" val="3682401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While We Are Reading…</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400" b="1" dirty="0" smtClean="0"/>
              <a:t>Listen for, and underline or highlight, anything that points us toward Shakespeare’s theme of deception (people pretending to be something they are not).</a:t>
            </a:r>
          </a:p>
        </p:txBody>
      </p:sp>
    </p:spTree>
    <p:extLst>
      <p:ext uri="{BB962C8B-B14F-4D97-AF65-F5344CB8AC3E}">
        <p14:creationId xmlns:p14="http://schemas.microsoft.com/office/powerpoint/2010/main" val="278349446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77500" lnSpcReduction="20000"/>
          </a:bodyPr>
          <a:lstStyle/>
          <a:p>
            <a:pPr marL="0" indent="0" algn="ctr">
              <a:buNone/>
            </a:pPr>
            <a:r>
              <a:rPr lang="en-US" sz="5400" b="1" dirty="0" smtClean="0"/>
              <a:t>Finish working on the question sheet for </a:t>
            </a:r>
          </a:p>
          <a:p>
            <a:pPr marL="0" indent="0" algn="ctr">
              <a:buNone/>
            </a:pPr>
            <a:r>
              <a:rPr lang="en-US" sz="5400" b="1" dirty="0" smtClean="0"/>
              <a:t>Act I Scene II</a:t>
            </a:r>
          </a:p>
          <a:p>
            <a:pPr marL="0" indent="0" algn="ctr">
              <a:buNone/>
            </a:pP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5400" b="1" dirty="0" smtClean="0"/>
              <a:t>DUE MONDAY </a:t>
            </a:r>
          </a:p>
          <a:p>
            <a:pPr marL="0" indent="0" algn="ctr">
              <a:buNone/>
            </a:pPr>
            <a:r>
              <a:rPr lang="en-US" sz="5400" b="1" dirty="0" smtClean="0"/>
              <a:t>at the end of the period!</a:t>
            </a:r>
            <a:endParaRPr lang="en-US" sz="5400" b="1" dirty="0"/>
          </a:p>
        </p:txBody>
      </p:sp>
    </p:spTree>
    <p:extLst>
      <p:ext uri="{BB962C8B-B14F-4D97-AF65-F5344CB8AC3E}">
        <p14:creationId xmlns:p14="http://schemas.microsoft.com/office/powerpoint/2010/main" val="260921776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smtClean="0"/>
              <a:t>We have been discussing deception as a theme. </a:t>
            </a:r>
          </a:p>
          <a:p>
            <a:pPr marL="0" indent="0" algn="ctr">
              <a:buNone/>
            </a:pPr>
            <a:r>
              <a:rPr lang="en-US" sz="4000" b="1" dirty="0" smtClean="0"/>
              <a:t>Which characters has Shakespeare set up to illustrate that theme and how?</a:t>
            </a:r>
          </a:p>
        </p:txBody>
      </p:sp>
    </p:spTree>
    <p:extLst>
      <p:ext uri="{BB962C8B-B14F-4D97-AF65-F5344CB8AC3E}">
        <p14:creationId xmlns:p14="http://schemas.microsoft.com/office/powerpoint/2010/main" val="274984057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 I Questions</a:t>
            </a:r>
            <a:endParaRPr lang="en-US" b="1" dirty="0"/>
          </a:p>
        </p:txBody>
      </p:sp>
      <p:sp>
        <p:nvSpPr>
          <p:cNvPr id="3" name="Content Placeholder 2"/>
          <p:cNvSpPr>
            <a:spLocks noGrp="1"/>
          </p:cNvSpPr>
          <p:nvPr>
            <p:ph idx="1"/>
          </p:nvPr>
        </p:nvSpPr>
        <p:spPr/>
        <p:txBody>
          <a:bodyPr/>
          <a:lstStyle/>
          <a:p>
            <a:r>
              <a:rPr lang="en-US" b="1" dirty="0" smtClean="0"/>
              <a:t>Use the remainder of the period to work on Act I questions.</a:t>
            </a:r>
          </a:p>
          <a:p>
            <a:r>
              <a:rPr lang="en-US" b="1" dirty="0" smtClean="0"/>
              <a:t>Act I Scene II questions are due by the end of the period.</a:t>
            </a:r>
            <a:endParaRPr lang="en-US" b="1" dirty="0"/>
          </a:p>
        </p:txBody>
      </p:sp>
      <p:sp>
        <p:nvSpPr>
          <p:cNvPr id="4" name="TextBox 3"/>
          <p:cNvSpPr txBox="1"/>
          <p:nvPr/>
        </p:nvSpPr>
        <p:spPr>
          <a:xfrm>
            <a:off x="6934200" y="685800"/>
            <a:ext cx="1524000" cy="381000"/>
          </a:xfrm>
          <a:prstGeom prst="rect">
            <a:avLst/>
          </a:prstGeom>
          <a:noFill/>
        </p:spPr>
        <p:txBody>
          <a:bodyPr wrap="square" rtlCol="0">
            <a:spAutoFit/>
          </a:bodyPr>
          <a:lstStyle/>
          <a:p>
            <a:pPr algn="ctr"/>
            <a:r>
              <a:rPr lang="en-US" b="1" dirty="0" smtClean="0"/>
              <a:t>1/25/16</a:t>
            </a:r>
            <a:endParaRPr lang="en-US" b="1" dirty="0"/>
          </a:p>
        </p:txBody>
      </p:sp>
    </p:spTree>
    <p:extLst>
      <p:ext uri="{BB962C8B-B14F-4D97-AF65-F5344CB8AC3E}">
        <p14:creationId xmlns:p14="http://schemas.microsoft.com/office/powerpoint/2010/main" val="216987875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What were your thoughts about the performance of Act I that we watched today? Do you think it helped you understand what was happening in Act I? Why or why not?</a:t>
            </a:r>
            <a:endParaRPr lang="en-US" b="1" dirty="0"/>
          </a:p>
        </p:txBody>
      </p:sp>
    </p:spTree>
    <p:extLst>
      <p:ext uri="{BB962C8B-B14F-4D97-AF65-F5344CB8AC3E}">
        <p14:creationId xmlns:p14="http://schemas.microsoft.com/office/powerpoint/2010/main" val="248180659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smtClean="0"/>
          </a:p>
          <a:p>
            <a:pPr marL="0" indent="0" algn="ctr">
              <a:buNone/>
            </a:pPr>
            <a:r>
              <a:rPr lang="en-US" sz="4400" b="1" dirty="0" smtClean="0"/>
              <a:t>Do you think that parents choose favorites among their children? If so, why do you think that is? If not, why not?</a:t>
            </a:r>
            <a:endParaRPr lang="en-US" sz="4400" b="1" dirty="0"/>
          </a:p>
          <a:p>
            <a:pPr marL="0" indent="0" algn="ctr">
              <a:buNone/>
            </a:pPr>
            <a:endParaRPr lang="en-US" sz="3600" b="1" dirty="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1/26/16</a:t>
            </a:r>
            <a:endParaRPr lang="en-US" b="1" dirty="0"/>
          </a:p>
        </p:txBody>
      </p:sp>
    </p:spTree>
    <p:extLst>
      <p:ext uri="{BB962C8B-B14F-4D97-AF65-F5344CB8AC3E}">
        <p14:creationId xmlns:p14="http://schemas.microsoft.com/office/powerpoint/2010/main" val="422330387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4400" b="1" dirty="0"/>
              <a:t>Do you think that parents choose favorites among their children? If so, why do you think that is? If not, why not?</a:t>
            </a:r>
          </a:p>
          <a:p>
            <a:pPr marL="0" indent="0" algn="ctr">
              <a:buNone/>
            </a:pPr>
            <a:endParaRPr lang="en-US" sz="4400" b="1" dirty="0"/>
          </a:p>
        </p:txBody>
      </p:sp>
    </p:spTree>
    <p:extLst>
      <p:ext uri="{BB962C8B-B14F-4D97-AF65-F5344CB8AC3E}">
        <p14:creationId xmlns:p14="http://schemas.microsoft.com/office/powerpoint/2010/main" val="186362613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277270486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While We Are Reading…</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400" b="1" dirty="0" smtClean="0"/>
              <a:t>Listen for, and underline or highlight, anything that shows </a:t>
            </a:r>
            <a:r>
              <a:rPr lang="en-US" sz="4400" b="1" dirty="0" err="1" smtClean="0"/>
              <a:t>Baptista’s</a:t>
            </a:r>
            <a:r>
              <a:rPr lang="en-US" sz="4400" b="1" dirty="0" smtClean="0"/>
              <a:t> opinion of his daughter, </a:t>
            </a:r>
            <a:r>
              <a:rPr lang="en-US" sz="4400" b="1" dirty="0" err="1" smtClean="0"/>
              <a:t>Katherina</a:t>
            </a:r>
            <a:r>
              <a:rPr lang="en-US" sz="4400" b="1" dirty="0" smtClean="0"/>
              <a:t>.</a:t>
            </a:r>
          </a:p>
        </p:txBody>
      </p:sp>
    </p:spTree>
    <p:extLst>
      <p:ext uri="{BB962C8B-B14F-4D97-AF65-F5344CB8AC3E}">
        <p14:creationId xmlns:p14="http://schemas.microsoft.com/office/powerpoint/2010/main" val="384390976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10000"/>
          </a:bodyPr>
          <a:lstStyle/>
          <a:p>
            <a:pPr marL="0" indent="0" algn="ctr">
              <a:buNone/>
            </a:pPr>
            <a:r>
              <a:rPr lang="en-US" sz="5400" b="1" dirty="0" smtClean="0"/>
              <a:t>Begin working on the question sheet for </a:t>
            </a:r>
          </a:p>
          <a:p>
            <a:pPr marL="0" indent="0" algn="ctr">
              <a:buNone/>
            </a:pPr>
            <a:r>
              <a:rPr lang="en-US" sz="5400" b="1" dirty="0" smtClean="0"/>
              <a:t>Act II Scene I (through #4)</a:t>
            </a:r>
          </a:p>
          <a:p>
            <a:pPr marL="0" indent="0" algn="ctr">
              <a:buNone/>
            </a:pP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p:txBody>
      </p:sp>
    </p:spTree>
    <p:extLst>
      <p:ext uri="{BB962C8B-B14F-4D97-AF65-F5344CB8AC3E}">
        <p14:creationId xmlns:p14="http://schemas.microsoft.com/office/powerpoint/2010/main" val="3590520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1143000"/>
            <a:ext cx="8229600" cy="5410200"/>
          </a:xfrm>
        </p:spPr>
        <p:txBody>
          <a:bodyPr>
            <a:normAutofit/>
          </a:bodyPr>
          <a:lstStyle/>
          <a:p>
            <a:pPr marL="0" indent="0" algn="ctr">
              <a:buNone/>
            </a:pPr>
            <a:r>
              <a:rPr lang="en-US" sz="2800" b="1" dirty="0" smtClean="0"/>
              <a:t>Now write about what your partner had to say:</a:t>
            </a:r>
          </a:p>
          <a:p>
            <a:pPr marL="0" indent="0" algn="ctr">
              <a:buNone/>
            </a:pPr>
            <a:endParaRPr lang="en-US" sz="2800" b="1" dirty="0"/>
          </a:p>
          <a:p>
            <a:pPr marL="0" indent="0" algn="ctr">
              <a:buNone/>
            </a:pPr>
            <a:r>
              <a:rPr lang="en-US" sz="3600" b="1" dirty="0" smtClean="0"/>
              <a:t>Did you find anything interesting in your search for answers about Shakespeare? Share something with your partner that you thought was interesting.</a:t>
            </a:r>
          </a:p>
        </p:txBody>
      </p:sp>
    </p:spTree>
    <p:extLst>
      <p:ext uri="{BB962C8B-B14F-4D97-AF65-F5344CB8AC3E}">
        <p14:creationId xmlns:p14="http://schemas.microsoft.com/office/powerpoint/2010/main" val="319338347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smtClean="0"/>
              <a:t>Why do you think </a:t>
            </a:r>
            <a:r>
              <a:rPr lang="en-US" sz="4000" b="1" dirty="0" err="1" smtClean="0"/>
              <a:t>Baptista</a:t>
            </a:r>
            <a:r>
              <a:rPr lang="en-US" sz="4000" b="1" dirty="0" smtClean="0"/>
              <a:t> treats Katherine worse than he treats Bianca? Is it his fault or hers?</a:t>
            </a:r>
          </a:p>
        </p:txBody>
      </p:sp>
    </p:spTree>
    <p:extLst>
      <p:ext uri="{BB962C8B-B14F-4D97-AF65-F5344CB8AC3E}">
        <p14:creationId xmlns:p14="http://schemas.microsoft.com/office/powerpoint/2010/main" val="197445579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marL="0" indent="0" algn="ctr">
              <a:buNone/>
            </a:pPr>
            <a:r>
              <a:rPr lang="en-US" sz="5400" b="1" dirty="0" smtClean="0"/>
              <a:t>No Start-Up.</a:t>
            </a:r>
          </a:p>
          <a:p>
            <a:pPr marL="0" indent="0" algn="ctr">
              <a:buNone/>
            </a:pPr>
            <a:r>
              <a:rPr lang="en-US" sz="5400" b="1" dirty="0" smtClean="0"/>
              <a:t>No Exit Ticket.</a:t>
            </a:r>
          </a:p>
          <a:p>
            <a:pPr marL="0" indent="0" algn="ctr">
              <a:buNone/>
            </a:pPr>
            <a:r>
              <a:rPr lang="en-US" sz="5400" b="1" dirty="0" smtClean="0"/>
              <a:t>Let’s read!</a:t>
            </a:r>
            <a:endParaRPr lang="en-US" sz="5400" b="1" dirty="0"/>
          </a:p>
        </p:txBody>
      </p:sp>
      <p:sp>
        <p:nvSpPr>
          <p:cNvPr id="4" name="TextBox 3"/>
          <p:cNvSpPr txBox="1"/>
          <p:nvPr/>
        </p:nvSpPr>
        <p:spPr>
          <a:xfrm>
            <a:off x="6781800" y="533400"/>
            <a:ext cx="1600200" cy="369332"/>
          </a:xfrm>
          <a:prstGeom prst="rect">
            <a:avLst/>
          </a:prstGeom>
          <a:noFill/>
        </p:spPr>
        <p:txBody>
          <a:bodyPr wrap="square" rtlCol="0">
            <a:spAutoFit/>
          </a:bodyPr>
          <a:lstStyle/>
          <a:p>
            <a:pPr algn="ctr"/>
            <a:r>
              <a:rPr lang="en-US" b="1" dirty="0" smtClean="0"/>
              <a:t>1/27/16</a:t>
            </a:r>
            <a:endParaRPr lang="en-US" b="1" dirty="0"/>
          </a:p>
        </p:txBody>
      </p:sp>
    </p:spTree>
    <p:extLst>
      <p:ext uri="{BB962C8B-B14F-4D97-AF65-F5344CB8AC3E}">
        <p14:creationId xmlns:p14="http://schemas.microsoft.com/office/powerpoint/2010/main" val="187461981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10000"/>
          </a:bodyPr>
          <a:lstStyle/>
          <a:p>
            <a:pPr marL="0" indent="0" algn="ctr">
              <a:buNone/>
            </a:pPr>
            <a:r>
              <a:rPr lang="en-US" sz="5400" b="1" dirty="0" smtClean="0"/>
              <a:t>Begin working on the question sheet for </a:t>
            </a:r>
          </a:p>
          <a:p>
            <a:pPr marL="0" indent="0" algn="ctr">
              <a:buNone/>
            </a:pPr>
            <a:r>
              <a:rPr lang="en-US" sz="5400" b="1" dirty="0" smtClean="0"/>
              <a:t>Act II Scene I (through #9)</a:t>
            </a:r>
          </a:p>
          <a:p>
            <a:pPr marL="0" indent="0" algn="ctr">
              <a:buNone/>
            </a:pP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p:txBody>
      </p:sp>
    </p:spTree>
    <p:extLst>
      <p:ext uri="{BB962C8B-B14F-4D97-AF65-F5344CB8AC3E}">
        <p14:creationId xmlns:p14="http://schemas.microsoft.com/office/powerpoint/2010/main" val="13126566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smtClean="0"/>
          </a:p>
          <a:p>
            <a:pPr marL="0" indent="0" algn="ctr">
              <a:buNone/>
            </a:pPr>
            <a:r>
              <a:rPr lang="en-US" sz="4400" b="1" dirty="0" smtClean="0"/>
              <a:t>Do you think </a:t>
            </a:r>
            <a:r>
              <a:rPr lang="en-US" sz="4400" b="1" dirty="0" err="1" smtClean="0"/>
              <a:t>Petruchio</a:t>
            </a:r>
            <a:r>
              <a:rPr lang="en-US" sz="4400" b="1" dirty="0" smtClean="0"/>
              <a:t> will be able to “tame” Kate? </a:t>
            </a:r>
          </a:p>
          <a:p>
            <a:pPr marL="0" indent="0" algn="ctr">
              <a:buNone/>
            </a:pPr>
            <a:r>
              <a:rPr lang="en-US" sz="4400" b="1" dirty="0" smtClean="0"/>
              <a:t>Why or why not?</a:t>
            </a:r>
            <a:endParaRPr lang="en-US" sz="4400" b="1" dirty="0"/>
          </a:p>
          <a:p>
            <a:pPr marL="0" indent="0" algn="ctr">
              <a:buNone/>
            </a:pPr>
            <a:endParaRPr lang="en-US" sz="3600" b="1" dirty="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1/28/16</a:t>
            </a:r>
            <a:endParaRPr lang="en-US" b="1" dirty="0"/>
          </a:p>
        </p:txBody>
      </p:sp>
    </p:spTree>
    <p:extLst>
      <p:ext uri="{BB962C8B-B14F-4D97-AF65-F5344CB8AC3E}">
        <p14:creationId xmlns:p14="http://schemas.microsoft.com/office/powerpoint/2010/main" val="375819868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4400" b="1" dirty="0"/>
              <a:t>Do you think </a:t>
            </a:r>
            <a:r>
              <a:rPr lang="en-US" sz="4400" b="1" dirty="0" err="1"/>
              <a:t>Petruchio</a:t>
            </a:r>
            <a:r>
              <a:rPr lang="en-US" sz="4400" b="1" dirty="0"/>
              <a:t> will be able to “tame” Kate? </a:t>
            </a:r>
          </a:p>
          <a:p>
            <a:pPr marL="0" indent="0" algn="ctr">
              <a:buNone/>
            </a:pPr>
            <a:r>
              <a:rPr lang="en-US" sz="4400" b="1" dirty="0"/>
              <a:t>Why or why not?</a:t>
            </a:r>
          </a:p>
          <a:p>
            <a:pPr marL="0" indent="0" algn="ctr">
              <a:buNone/>
            </a:pPr>
            <a:endParaRPr lang="en-US" sz="4400" b="1" dirty="0"/>
          </a:p>
        </p:txBody>
      </p:sp>
    </p:spTree>
    <p:extLst>
      <p:ext uri="{BB962C8B-B14F-4D97-AF65-F5344CB8AC3E}">
        <p14:creationId xmlns:p14="http://schemas.microsoft.com/office/powerpoint/2010/main" val="288733143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171376491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While We Are Reading…</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400" b="1" dirty="0" smtClean="0"/>
              <a:t>Listen for, and underline or highlight, anything that shows how </a:t>
            </a:r>
            <a:r>
              <a:rPr lang="en-US" sz="4400" b="1" dirty="0" err="1" smtClean="0"/>
              <a:t>Baptista</a:t>
            </a:r>
            <a:r>
              <a:rPr lang="en-US" sz="4400" b="1" dirty="0" smtClean="0"/>
              <a:t> treats his daughter(s) like property.</a:t>
            </a:r>
          </a:p>
        </p:txBody>
      </p:sp>
    </p:spTree>
    <p:extLst>
      <p:ext uri="{BB962C8B-B14F-4D97-AF65-F5344CB8AC3E}">
        <p14:creationId xmlns:p14="http://schemas.microsoft.com/office/powerpoint/2010/main" val="16040229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20000"/>
          </a:bodyPr>
          <a:lstStyle/>
          <a:p>
            <a:pPr marL="0" indent="0" algn="ctr">
              <a:buNone/>
            </a:pPr>
            <a:r>
              <a:rPr lang="en-US" sz="5400" b="1" dirty="0" smtClean="0"/>
              <a:t>Finish working on the question sheet for </a:t>
            </a:r>
          </a:p>
          <a:p>
            <a:pPr marL="0" indent="0" algn="ctr">
              <a:buNone/>
            </a:pPr>
            <a:r>
              <a:rPr lang="en-US" sz="5400" b="1" dirty="0" smtClean="0"/>
              <a:t>Act II Scene I</a:t>
            </a: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4000" b="1" dirty="0" smtClean="0"/>
              <a:t>DUE BY FRIDAY @ THE END OF THE PERIOD.</a:t>
            </a:r>
          </a:p>
        </p:txBody>
      </p:sp>
    </p:spTree>
    <p:extLst>
      <p:ext uri="{BB962C8B-B14F-4D97-AF65-F5344CB8AC3E}">
        <p14:creationId xmlns:p14="http://schemas.microsoft.com/office/powerpoint/2010/main" val="294164131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smtClean="0"/>
              <a:t>Do you think </a:t>
            </a:r>
            <a:r>
              <a:rPr lang="en-US" sz="4000" b="1" dirty="0" err="1" smtClean="0"/>
              <a:t>Baptista</a:t>
            </a:r>
            <a:r>
              <a:rPr lang="en-US" sz="4000" b="1" dirty="0" smtClean="0"/>
              <a:t> is a good father to </a:t>
            </a:r>
            <a:r>
              <a:rPr lang="en-US" sz="4000" b="1" dirty="0" err="1" smtClean="0"/>
              <a:t>Katherina</a:t>
            </a:r>
            <a:r>
              <a:rPr lang="en-US" sz="4000" b="1" dirty="0" smtClean="0"/>
              <a:t>? To Bianca?</a:t>
            </a:r>
          </a:p>
          <a:p>
            <a:pPr marL="0" indent="0" algn="ctr">
              <a:buNone/>
            </a:pPr>
            <a:r>
              <a:rPr lang="en-US" sz="4000" b="1" dirty="0" smtClean="0"/>
              <a:t>Why or why not?</a:t>
            </a:r>
          </a:p>
        </p:txBody>
      </p:sp>
    </p:spTree>
    <p:extLst>
      <p:ext uri="{BB962C8B-B14F-4D97-AF65-F5344CB8AC3E}">
        <p14:creationId xmlns:p14="http://schemas.microsoft.com/office/powerpoint/2010/main" val="258746398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1200" b="1" dirty="0" smtClean="0"/>
          </a:p>
          <a:p>
            <a:pPr marL="0" indent="0" algn="ctr">
              <a:buNone/>
            </a:pPr>
            <a:r>
              <a:rPr lang="en-US" sz="4400" b="1" dirty="0" smtClean="0"/>
              <a:t>At the end of Act II, what is the new problem </a:t>
            </a:r>
            <a:r>
              <a:rPr lang="en-US" sz="4400" b="1" dirty="0" err="1" smtClean="0"/>
              <a:t>Tranio</a:t>
            </a:r>
            <a:r>
              <a:rPr lang="en-US" sz="4400" b="1" dirty="0" smtClean="0"/>
              <a:t> faces? How does he plan to solve it? Do you think his plan will work? Why or why not?</a:t>
            </a:r>
            <a:endParaRPr lang="en-US" sz="4400" b="1" dirty="0"/>
          </a:p>
          <a:p>
            <a:pPr marL="0" indent="0" algn="ctr">
              <a:buNone/>
            </a:pPr>
            <a:endParaRPr lang="en-US" sz="3600" b="1" dirty="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2/1/16</a:t>
            </a:r>
            <a:endParaRPr lang="en-US" b="1" dirty="0"/>
          </a:p>
        </p:txBody>
      </p:sp>
    </p:spTree>
    <p:extLst>
      <p:ext uri="{BB962C8B-B14F-4D97-AF65-F5344CB8AC3E}">
        <p14:creationId xmlns:p14="http://schemas.microsoft.com/office/powerpoint/2010/main" val="1337500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a:bodyPr>
          <a:lstStyle/>
          <a:p>
            <a:r>
              <a:rPr lang="en-US" b="1" dirty="0" smtClean="0"/>
              <a:t>Scavenging for Shakespeare</a:t>
            </a:r>
            <a:endParaRPr lang="en-US" b="1" dirty="0"/>
          </a:p>
        </p:txBody>
      </p:sp>
      <p:sp>
        <p:nvSpPr>
          <p:cNvPr id="3" name="Content Placeholder 2"/>
          <p:cNvSpPr>
            <a:spLocks noGrp="1"/>
          </p:cNvSpPr>
          <p:nvPr>
            <p:ph idx="1"/>
          </p:nvPr>
        </p:nvSpPr>
        <p:spPr>
          <a:xfrm>
            <a:off x="457200" y="1600200"/>
            <a:ext cx="8229600" cy="4800600"/>
          </a:xfrm>
        </p:spPr>
        <p:txBody>
          <a:bodyPr>
            <a:normAutofit/>
          </a:bodyPr>
          <a:lstStyle/>
          <a:p>
            <a:r>
              <a:rPr lang="en-US" sz="3600" b="1" dirty="0" smtClean="0"/>
              <a:t>Continue working on your “Scavenging for Shakespeare” document.</a:t>
            </a:r>
          </a:p>
          <a:p>
            <a:pPr marL="0" indent="0">
              <a:buNone/>
            </a:pPr>
            <a:endParaRPr lang="en-US" sz="3600" b="1" dirty="0" smtClean="0"/>
          </a:p>
          <a:p>
            <a:r>
              <a:rPr lang="en-US" sz="3600" b="1" dirty="0" smtClean="0"/>
              <a:t>We will stop with about 20 minutes left in the period and discuss the information you found.</a:t>
            </a:r>
            <a:endParaRPr lang="en-US" sz="3600" b="1" dirty="0"/>
          </a:p>
        </p:txBody>
      </p:sp>
    </p:spTree>
    <p:extLst>
      <p:ext uri="{BB962C8B-B14F-4D97-AF65-F5344CB8AC3E}">
        <p14:creationId xmlns:p14="http://schemas.microsoft.com/office/powerpoint/2010/main" val="2298492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4400" b="1" dirty="0"/>
              <a:t>At the end of Act II, what is the new problem </a:t>
            </a:r>
            <a:r>
              <a:rPr lang="en-US" sz="4400" b="1" dirty="0" err="1"/>
              <a:t>Tranio</a:t>
            </a:r>
            <a:r>
              <a:rPr lang="en-US" sz="4400" b="1" dirty="0"/>
              <a:t> faces? How does he plan to solve it? Do you think his plan will work? Why or why not?</a:t>
            </a:r>
          </a:p>
          <a:p>
            <a:pPr marL="0" indent="0" algn="ctr">
              <a:buNone/>
            </a:pPr>
            <a:endParaRPr lang="en-US" sz="4400" b="1" dirty="0"/>
          </a:p>
        </p:txBody>
      </p:sp>
    </p:spTree>
    <p:extLst>
      <p:ext uri="{BB962C8B-B14F-4D97-AF65-F5344CB8AC3E}">
        <p14:creationId xmlns:p14="http://schemas.microsoft.com/office/powerpoint/2010/main" val="253874637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176483988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While We Are Reading…</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400" b="1" dirty="0" smtClean="0"/>
              <a:t>Listen for, and underline or highlight, anything that shows which of the “teachers” Bianca seems to prefer.</a:t>
            </a:r>
          </a:p>
        </p:txBody>
      </p:sp>
    </p:spTree>
    <p:extLst>
      <p:ext uri="{BB962C8B-B14F-4D97-AF65-F5344CB8AC3E}">
        <p14:creationId xmlns:p14="http://schemas.microsoft.com/office/powerpoint/2010/main" val="362145890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a:bodyPr>
          <a:lstStyle/>
          <a:p>
            <a:pPr marL="0" indent="0" algn="ctr">
              <a:buNone/>
            </a:pPr>
            <a:r>
              <a:rPr lang="en-US" sz="5400" b="1" dirty="0" smtClean="0"/>
              <a:t>Work on the question sheet for </a:t>
            </a:r>
          </a:p>
          <a:p>
            <a:pPr marL="0" indent="0" algn="ctr">
              <a:buNone/>
            </a:pPr>
            <a:r>
              <a:rPr lang="en-US" sz="5400" b="1" dirty="0" smtClean="0"/>
              <a:t>Act III Scene I</a:t>
            </a: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endParaRPr lang="en-US" sz="4000" b="1" dirty="0" smtClean="0"/>
          </a:p>
        </p:txBody>
      </p:sp>
    </p:spTree>
    <p:extLst>
      <p:ext uri="{BB962C8B-B14F-4D97-AF65-F5344CB8AC3E}">
        <p14:creationId xmlns:p14="http://schemas.microsoft.com/office/powerpoint/2010/main" val="272001199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err="1" smtClean="0"/>
              <a:t>Ath</a:t>
            </a:r>
            <a:r>
              <a:rPr lang="en-US" sz="4000" b="1" dirty="0" smtClean="0"/>
              <a:t> the end of the scene, it seems as if </a:t>
            </a:r>
            <a:r>
              <a:rPr lang="en-US" sz="4000" b="1" dirty="0" err="1" smtClean="0"/>
              <a:t>Hortensio</a:t>
            </a:r>
            <a:r>
              <a:rPr lang="en-US" sz="4000" b="1" dirty="0" smtClean="0"/>
              <a:t> has given up. What reason(s) does he give for this decision? Do you think this is a wise move? Why?</a:t>
            </a:r>
          </a:p>
        </p:txBody>
      </p:sp>
    </p:spTree>
    <p:extLst>
      <p:ext uri="{BB962C8B-B14F-4D97-AF65-F5344CB8AC3E}">
        <p14:creationId xmlns:p14="http://schemas.microsoft.com/office/powerpoint/2010/main" val="18515454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1200" b="1" dirty="0" smtClean="0"/>
          </a:p>
          <a:p>
            <a:pPr marL="0" indent="0" algn="ctr">
              <a:buNone/>
            </a:pPr>
            <a:r>
              <a:rPr lang="en-US" sz="4400" b="1" dirty="0" smtClean="0"/>
              <a:t>In Act III Scene I, Bianca hears from both “teachers.” Which one does she seem to like more? How do you know?</a:t>
            </a:r>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2/2/16</a:t>
            </a:r>
            <a:endParaRPr lang="en-US" b="1" dirty="0"/>
          </a:p>
        </p:txBody>
      </p:sp>
    </p:spTree>
    <p:extLst>
      <p:ext uri="{BB962C8B-B14F-4D97-AF65-F5344CB8AC3E}">
        <p14:creationId xmlns:p14="http://schemas.microsoft.com/office/powerpoint/2010/main" val="285447918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4400" b="1" dirty="0"/>
              <a:t>In Act III Scene I, Bianca hears from both “teachers.” Which one does she seem to like more? How do you know?</a:t>
            </a:r>
          </a:p>
          <a:p>
            <a:pPr marL="0" indent="0" algn="ctr">
              <a:buNone/>
            </a:pPr>
            <a:r>
              <a:rPr lang="en-US" sz="4400" b="1" dirty="0"/>
              <a:t>Give one quote that proves it.</a:t>
            </a:r>
          </a:p>
          <a:p>
            <a:pPr marL="0" indent="0" algn="ctr">
              <a:buNone/>
            </a:pPr>
            <a:endParaRPr lang="en-US" sz="4400" b="1" dirty="0"/>
          </a:p>
        </p:txBody>
      </p:sp>
    </p:spTree>
    <p:extLst>
      <p:ext uri="{BB962C8B-B14F-4D97-AF65-F5344CB8AC3E}">
        <p14:creationId xmlns:p14="http://schemas.microsoft.com/office/powerpoint/2010/main" val="43501677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250838178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While We Are Reading…</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400" b="1" dirty="0" smtClean="0"/>
              <a:t>Listen for, and underline or highlight, anything that describes what is strange about </a:t>
            </a:r>
            <a:r>
              <a:rPr lang="en-US" sz="4400" b="1" dirty="0" err="1" smtClean="0"/>
              <a:t>Petruchio’s</a:t>
            </a:r>
            <a:r>
              <a:rPr lang="en-US" sz="4400" b="1" dirty="0" smtClean="0"/>
              <a:t> appearance.</a:t>
            </a:r>
          </a:p>
        </p:txBody>
      </p:sp>
    </p:spTree>
    <p:extLst>
      <p:ext uri="{BB962C8B-B14F-4D97-AF65-F5344CB8AC3E}">
        <p14:creationId xmlns:p14="http://schemas.microsoft.com/office/powerpoint/2010/main" val="257830974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a:bodyPr>
          <a:lstStyle/>
          <a:p>
            <a:pPr marL="0" indent="0" algn="ctr">
              <a:buNone/>
            </a:pPr>
            <a:r>
              <a:rPr lang="en-US" sz="5400" b="1" dirty="0" smtClean="0"/>
              <a:t>Work on the question sheet for </a:t>
            </a:r>
          </a:p>
          <a:p>
            <a:pPr marL="0" indent="0" algn="ctr">
              <a:buNone/>
            </a:pPr>
            <a:r>
              <a:rPr lang="en-US" sz="5400" b="1" dirty="0" smtClean="0"/>
              <a:t>Act III Scene I</a:t>
            </a: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endParaRPr lang="en-US" sz="4000" b="1" dirty="0" smtClean="0"/>
          </a:p>
        </p:txBody>
      </p:sp>
    </p:spTree>
    <p:extLst>
      <p:ext uri="{BB962C8B-B14F-4D97-AF65-F5344CB8AC3E}">
        <p14:creationId xmlns:p14="http://schemas.microsoft.com/office/powerpoint/2010/main" val="3421358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62686</TotalTime>
  <Words>5909</Words>
  <Application>Microsoft Office PowerPoint</Application>
  <PresentationFormat>On-screen Show (4:3)</PresentationFormat>
  <Paragraphs>623</Paragraphs>
  <Slides>127</Slides>
  <Notes>0</Notes>
  <HiddenSlides>0</HiddenSlides>
  <MMClips>0</MMClips>
  <ScaleCrop>false</ScaleCrop>
  <HeadingPairs>
    <vt:vector size="4" baseType="variant">
      <vt:variant>
        <vt:lpstr>Theme</vt:lpstr>
      </vt:variant>
      <vt:variant>
        <vt:i4>1</vt:i4>
      </vt:variant>
      <vt:variant>
        <vt:lpstr>Slide Titles</vt:lpstr>
      </vt:variant>
      <vt:variant>
        <vt:i4>127</vt:i4>
      </vt:variant>
    </vt:vector>
  </HeadingPairs>
  <TitlesOfParts>
    <vt:vector size="128" baseType="lpstr">
      <vt:lpstr>Office Theme</vt:lpstr>
      <vt:lpstr>Start-Up - Discussion</vt:lpstr>
      <vt:lpstr>Start-Up - Writing</vt:lpstr>
      <vt:lpstr>Shakespeare</vt:lpstr>
      <vt:lpstr>Scavenging for Shakespeare</vt:lpstr>
      <vt:lpstr>Scavenging for Shakespeare Instructions</vt:lpstr>
      <vt:lpstr>Exit Ticket</vt:lpstr>
      <vt:lpstr>Start-Up - Discussion</vt:lpstr>
      <vt:lpstr>Start-Up - Writing</vt:lpstr>
      <vt:lpstr>Scavenging for Shakespeare</vt:lpstr>
      <vt:lpstr>Scavenging for Shakespeare Instructions</vt:lpstr>
      <vt:lpstr>Exit Ticket</vt:lpstr>
      <vt:lpstr>Start-Up - Discussion</vt:lpstr>
      <vt:lpstr>Start-Up - Writing</vt:lpstr>
      <vt:lpstr>Unit Objective</vt:lpstr>
      <vt:lpstr>Today’s Objective</vt:lpstr>
      <vt:lpstr>Vocabulary for Play Reading</vt:lpstr>
      <vt:lpstr>Homework</vt:lpstr>
      <vt:lpstr>Exit Ticket</vt:lpstr>
      <vt:lpstr>Start-Up - Discussion</vt:lpstr>
      <vt:lpstr>Start-Up - Writing</vt:lpstr>
      <vt:lpstr>Unit Objective</vt:lpstr>
      <vt:lpstr>Today’s Objective</vt:lpstr>
      <vt:lpstr>Vocabulary for Play reading</vt:lpstr>
      <vt:lpstr>Vocabulary for Play reading</vt:lpstr>
      <vt:lpstr>Vocabulary for Play reading</vt:lpstr>
      <vt:lpstr>Homework</vt:lpstr>
      <vt:lpstr>Exit Ticket</vt:lpstr>
      <vt:lpstr>Start-Up</vt:lpstr>
      <vt:lpstr>Unit Objective</vt:lpstr>
      <vt:lpstr>Today’s Objective</vt:lpstr>
      <vt:lpstr>Vocabulary for Play reading</vt:lpstr>
      <vt:lpstr>Vocabulary for Play reading</vt:lpstr>
      <vt:lpstr>Vocabulary for Play reading</vt:lpstr>
      <vt:lpstr>Homework</vt:lpstr>
      <vt:lpstr>Exit Ticket</vt:lpstr>
      <vt:lpstr>Start-Up - Discussion</vt:lpstr>
      <vt:lpstr>Start-Up - Writing</vt:lpstr>
      <vt:lpstr>Unit Objective</vt:lpstr>
      <vt:lpstr>The Taming of the Shrew</vt:lpstr>
      <vt:lpstr>The Taming of the Shrew</vt:lpstr>
      <vt:lpstr>Classwork / Homework</vt:lpstr>
      <vt:lpstr>Exit Ticket</vt:lpstr>
      <vt:lpstr>Start-Up - Discussion</vt:lpstr>
      <vt:lpstr>Start-Up - Writing</vt:lpstr>
      <vt:lpstr>Unit Objective</vt:lpstr>
      <vt:lpstr>Classwork / Homework</vt:lpstr>
      <vt:lpstr>Exit Ticket</vt:lpstr>
      <vt:lpstr>Start-Up - Discussion</vt:lpstr>
      <vt:lpstr>Start-Up - Writing</vt:lpstr>
      <vt:lpstr>Unit Objective</vt:lpstr>
      <vt:lpstr>CHARACTERS</vt:lpstr>
      <vt:lpstr>CHARACTERS</vt:lpstr>
      <vt:lpstr>CHARACTERS</vt:lpstr>
      <vt:lpstr>Classwork / Homework</vt:lpstr>
      <vt:lpstr>Exit Ticket</vt:lpstr>
      <vt:lpstr>Start-Up - Discussion</vt:lpstr>
      <vt:lpstr>Start-Up - Writing</vt:lpstr>
      <vt:lpstr>Unit Objective</vt:lpstr>
      <vt:lpstr>Classwork / Homework</vt:lpstr>
      <vt:lpstr>Exit Ticket</vt:lpstr>
      <vt:lpstr>Start-Up - Discussion</vt:lpstr>
      <vt:lpstr>Start-Up - Writing</vt:lpstr>
      <vt:lpstr>Unit Objective</vt:lpstr>
      <vt:lpstr>While We Are Reading…</vt:lpstr>
      <vt:lpstr>Classwork / Homework</vt:lpstr>
      <vt:lpstr>Exit Ticket</vt:lpstr>
      <vt:lpstr>Start-Up - Discussion</vt:lpstr>
      <vt:lpstr>Start-Up - Writing</vt:lpstr>
      <vt:lpstr>Unit Objective</vt:lpstr>
      <vt:lpstr>While We Are Reading…</vt:lpstr>
      <vt:lpstr>Classwork / Homework</vt:lpstr>
      <vt:lpstr>Exit Ticket</vt:lpstr>
      <vt:lpstr>Act I Questions</vt:lpstr>
      <vt:lpstr>Exit Ticket</vt:lpstr>
      <vt:lpstr>Start-Up - Discussion</vt:lpstr>
      <vt:lpstr>Start-Up - Writing</vt:lpstr>
      <vt:lpstr>Unit Objective</vt:lpstr>
      <vt:lpstr>While We Are Reading…</vt:lpstr>
      <vt:lpstr>Classwork / Homework</vt:lpstr>
      <vt:lpstr>Exit Ticket</vt:lpstr>
      <vt:lpstr>PowerPoint Presentation</vt:lpstr>
      <vt:lpstr>Classwork / Homework</vt:lpstr>
      <vt:lpstr>Start-Up - Discussion</vt:lpstr>
      <vt:lpstr>Start-Up - Writing</vt:lpstr>
      <vt:lpstr>Unit Objective</vt:lpstr>
      <vt:lpstr>While We Are Reading…</vt:lpstr>
      <vt:lpstr>Classwork / Homework</vt:lpstr>
      <vt:lpstr>Exit Ticket</vt:lpstr>
      <vt:lpstr>Start-Up - Discussion</vt:lpstr>
      <vt:lpstr>Start-Up - Writing</vt:lpstr>
      <vt:lpstr>Unit Objective</vt:lpstr>
      <vt:lpstr>While We Are Reading…</vt:lpstr>
      <vt:lpstr>Classwork / Homework</vt:lpstr>
      <vt:lpstr>Exit Ticket</vt:lpstr>
      <vt:lpstr>Start-Up - Discussion</vt:lpstr>
      <vt:lpstr>Start-Up - Writing</vt:lpstr>
      <vt:lpstr>Unit Objective</vt:lpstr>
      <vt:lpstr>While We Are Reading…</vt:lpstr>
      <vt:lpstr>Classwork / Homework</vt:lpstr>
      <vt:lpstr>Exit Ticket</vt:lpstr>
      <vt:lpstr>Start-Up - Discussion</vt:lpstr>
      <vt:lpstr>Start-Up - Writing</vt:lpstr>
      <vt:lpstr>Unit Objective</vt:lpstr>
      <vt:lpstr>Classwork / Homework</vt:lpstr>
      <vt:lpstr>Exit Ticket</vt:lpstr>
      <vt:lpstr>2/4 – 2/5</vt:lpstr>
      <vt:lpstr>Start-Up - Discussion</vt:lpstr>
      <vt:lpstr>Start-Up - Writing</vt:lpstr>
      <vt:lpstr>Unit Objective</vt:lpstr>
      <vt:lpstr>Classwork / Homework</vt:lpstr>
      <vt:lpstr>Exit Ticket</vt:lpstr>
      <vt:lpstr>Start-Up - Discussion</vt:lpstr>
      <vt:lpstr>Start-Up - Writing</vt:lpstr>
      <vt:lpstr>Unit Objective</vt:lpstr>
      <vt:lpstr>Classwork / Homework</vt:lpstr>
      <vt:lpstr>Exit Ticket</vt:lpstr>
      <vt:lpstr>PowerPoint Presentation</vt:lpstr>
      <vt:lpstr>Start-Up - Discussion</vt:lpstr>
      <vt:lpstr>Start-Up - Writing</vt:lpstr>
      <vt:lpstr>Unit Objective</vt:lpstr>
      <vt:lpstr>Classwork / Homework</vt:lpstr>
      <vt:lpstr>Exit Ticket</vt:lpstr>
      <vt:lpstr>Start-Up - Discussion</vt:lpstr>
      <vt:lpstr>Start-Up - Writing</vt:lpstr>
      <vt:lpstr>Unit Objective</vt:lpstr>
      <vt:lpstr>Classwork / Homework</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86</cp:revision>
  <cp:lastPrinted>2016-01-20T22:14:06Z</cp:lastPrinted>
  <dcterms:created xsi:type="dcterms:W3CDTF">2016-01-04T15:21:18Z</dcterms:created>
  <dcterms:modified xsi:type="dcterms:W3CDTF">2016-02-19T15:44:24Z</dcterms:modified>
</cp:coreProperties>
</file>