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8" r:id="rId13"/>
    <p:sldId id="269" r:id="rId14"/>
    <p:sldId id="275" r:id="rId15"/>
    <p:sldId id="274" r:id="rId16"/>
    <p:sldId id="281" r:id="rId17"/>
    <p:sldId id="271" r:id="rId18"/>
    <p:sldId id="272" r:id="rId19"/>
    <p:sldId id="273" r:id="rId20"/>
    <p:sldId id="276" r:id="rId21"/>
    <p:sldId id="277" r:id="rId22"/>
    <p:sldId id="278" r:id="rId23"/>
    <p:sldId id="279" r:id="rId24"/>
    <p:sldId id="280" r:id="rId25"/>
    <p:sldId id="282" r:id="rId26"/>
    <p:sldId id="286" r:id="rId27"/>
    <p:sldId id="283" r:id="rId28"/>
    <p:sldId id="284" r:id="rId29"/>
    <p:sldId id="285" r:id="rId30"/>
    <p:sldId id="287" r:id="rId31"/>
    <p:sldId id="288" r:id="rId32"/>
    <p:sldId id="289" r:id="rId33"/>
    <p:sldId id="291" r:id="rId34"/>
    <p:sldId id="290" r:id="rId35"/>
    <p:sldId id="292" r:id="rId36"/>
    <p:sldId id="293" r:id="rId37"/>
    <p:sldId id="294" r:id="rId38"/>
    <p:sldId id="295" r:id="rId39"/>
    <p:sldId id="296" r:id="rId40"/>
    <p:sldId id="297" r:id="rId41"/>
    <p:sldId id="29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B5DEC2-5B2E-4384-938F-4CC9023E85BB}" type="datetimeFigureOut">
              <a:rPr lang="en-US" smtClean="0"/>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CB7EB-DAD6-4ED2-8630-A8BB4D6A5529}" type="slidenum">
              <a:rPr lang="en-US" smtClean="0"/>
              <a:t>‹#›</a:t>
            </a:fld>
            <a:endParaRPr lang="en-US"/>
          </a:p>
        </p:txBody>
      </p:sp>
    </p:spTree>
    <p:extLst>
      <p:ext uri="{BB962C8B-B14F-4D97-AF65-F5344CB8AC3E}">
        <p14:creationId xmlns:p14="http://schemas.microsoft.com/office/powerpoint/2010/main" val="3606651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B5DEC2-5B2E-4384-938F-4CC9023E85BB}" type="datetimeFigureOut">
              <a:rPr lang="en-US" smtClean="0"/>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CB7EB-DAD6-4ED2-8630-A8BB4D6A5529}" type="slidenum">
              <a:rPr lang="en-US" smtClean="0"/>
              <a:t>‹#›</a:t>
            </a:fld>
            <a:endParaRPr lang="en-US"/>
          </a:p>
        </p:txBody>
      </p:sp>
    </p:spTree>
    <p:extLst>
      <p:ext uri="{BB962C8B-B14F-4D97-AF65-F5344CB8AC3E}">
        <p14:creationId xmlns:p14="http://schemas.microsoft.com/office/powerpoint/2010/main" val="3816337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B5DEC2-5B2E-4384-938F-4CC9023E85BB}" type="datetimeFigureOut">
              <a:rPr lang="en-US" smtClean="0"/>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CB7EB-DAD6-4ED2-8630-A8BB4D6A5529}" type="slidenum">
              <a:rPr lang="en-US" smtClean="0"/>
              <a:t>‹#›</a:t>
            </a:fld>
            <a:endParaRPr lang="en-US"/>
          </a:p>
        </p:txBody>
      </p:sp>
    </p:spTree>
    <p:extLst>
      <p:ext uri="{BB962C8B-B14F-4D97-AF65-F5344CB8AC3E}">
        <p14:creationId xmlns:p14="http://schemas.microsoft.com/office/powerpoint/2010/main" val="2852701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B5DEC2-5B2E-4384-938F-4CC9023E85BB}" type="datetimeFigureOut">
              <a:rPr lang="en-US" smtClean="0"/>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CB7EB-DAD6-4ED2-8630-A8BB4D6A5529}" type="slidenum">
              <a:rPr lang="en-US" smtClean="0"/>
              <a:t>‹#›</a:t>
            </a:fld>
            <a:endParaRPr lang="en-US"/>
          </a:p>
        </p:txBody>
      </p:sp>
    </p:spTree>
    <p:extLst>
      <p:ext uri="{BB962C8B-B14F-4D97-AF65-F5344CB8AC3E}">
        <p14:creationId xmlns:p14="http://schemas.microsoft.com/office/powerpoint/2010/main" val="2378617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5DEC2-5B2E-4384-938F-4CC9023E85BB}" type="datetimeFigureOut">
              <a:rPr lang="en-US" smtClean="0"/>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CB7EB-DAD6-4ED2-8630-A8BB4D6A5529}" type="slidenum">
              <a:rPr lang="en-US" smtClean="0"/>
              <a:t>‹#›</a:t>
            </a:fld>
            <a:endParaRPr lang="en-US"/>
          </a:p>
        </p:txBody>
      </p:sp>
    </p:spTree>
    <p:extLst>
      <p:ext uri="{BB962C8B-B14F-4D97-AF65-F5344CB8AC3E}">
        <p14:creationId xmlns:p14="http://schemas.microsoft.com/office/powerpoint/2010/main" val="1543986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B5DEC2-5B2E-4384-938F-4CC9023E85BB}" type="datetimeFigureOut">
              <a:rPr lang="en-US" smtClean="0"/>
              <a:t>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CB7EB-DAD6-4ED2-8630-A8BB4D6A5529}" type="slidenum">
              <a:rPr lang="en-US" smtClean="0"/>
              <a:t>‹#›</a:t>
            </a:fld>
            <a:endParaRPr lang="en-US"/>
          </a:p>
        </p:txBody>
      </p:sp>
    </p:spTree>
    <p:extLst>
      <p:ext uri="{BB962C8B-B14F-4D97-AF65-F5344CB8AC3E}">
        <p14:creationId xmlns:p14="http://schemas.microsoft.com/office/powerpoint/2010/main" val="2623944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B5DEC2-5B2E-4384-938F-4CC9023E85BB}" type="datetimeFigureOut">
              <a:rPr lang="en-US" smtClean="0"/>
              <a:t>2/12/2015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4CB7EB-DAD6-4ED2-8630-A8BB4D6A5529}" type="slidenum">
              <a:rPr lang="en-US" smtClean="0"/>
              <a:t>‹#›</a:t>
            </a:fld>
            <a:endParaRPr lang="en-US"/>
          </a:p>
        </p:txBody>
      </p:sp>
    </p:spTree>
    <p:extLst>
      <p:ext uri="{BB962C8B-B14F-4D97-AF65-F5344CB8AC3E}">
        <p14:creationId xmlns:p14="http://schemas.microsoft.com/office/powerpoint/2010/main" val="3358313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B5DEC2-5B2E-4384-938F-4CC9023E85BB}" type="datetimeFigureOut">
              <a:rPr lang="en-US" smtClean="0"/>
              <a:t>2/12/2015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4CB7EB-DAD6-4ED2-8630-A8BB4D6A5529}" type="slidenum">
              <a:rPr lang="en-US" smtClean="0"/>
              <a:t>‹#›</a:t>
            </a:fld>
            <a:endParaRPr lang="en-US"/>
          </a:p>
        </p:txBody>
      </p:sp>
    </p:spTree>
    <p:extLst>
      <p:ext uri="{BB962C8B-B14F-4D97-AF65-F5344CB8AC3E}">
        <p14:creationId xmlns:p14="http://schemas.microsoft.com/office/powerpoint/2010/main" val="90333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B5DEC2-5B2E-4384-938F-4CC9023E85BB}" type="datetimeFigureOut">
              <a:rPr lang="en-US" smtClean="0"/>
              <a:t>2/12/2015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4CB7EB-DAD6-4ED2-8630-A8BB4D6A5529}" type="slidenum">
              <a:rPr lang="en-US" smtClean="0"/>
              <a:t>‹#›</a:t>
            </a:fld>
            <a:endParaRPr lang="en-US"/>
          </a:p>
        </p:txBody>
      </p:sp>
    </p:spTree>
    <p:extLst>
      <p:ext uri="{BB962C8B-B14F-4D97-AF65-F5344CB8AC3E}">
        <p14:creationId xmlns:p14="http://schemas.microsoft.com/office/powerpoint/2010/main" val="644201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B5DEC2-5B2E-4384-938F-4CC9023E85BB}" type="datetimeFigureOut">
              <a:rPr lang="en-US" smtClean="0"/>
              <a:t>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CB7EB-DAD6-4ED2-8630-A8BB4D6A5529}" type="slidenum">
              <a:rPr lang="en-US" smtClean="0"/>
              <a:t>‹#›</a:t>
            </a:fld>
            <a:endParaRPr lang="en-US"/>
          </a:p>
        </p:txBody>
      </p:sp>
    </p:spTree>
    <p:extLst>
      <p:ext uri="{BB962C8B-B14F-4D97-AF65-F5344CB8AC3E}">
        <p14:creationId xmlns:p14="http://schemas.microsoft.com/office/powerpoint/2010/main" val="2304507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B5DEC2-5B2E-4384-938F-4CC9023E85BB}" type="datetimeFigureOut">
              <a:rPr lang="en-US" smtClean="0"/>
              <a:t>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CB7EB-DAD6-4ED2-8630-A8BB4D6A5529}" type="slidenum">
              <a:rPr lang="en-US" smtClean="0"/>
              <a:t>‹#›</a:t>
            </a:fld>
            <a:endParaRPr lang="en-US"/>
          </a:p>
        </p:txBody>
      </p:sp>
    </p:spTree>
    <p:extLst>
      <p:ext uri="{BB962C8B-B14F-4D97-AF65-F5344CB8AC3E}">
        <p14:creationId xmlns:p14="http://schemas.microsoft.com/office/powerpoint/2010/main" val="58526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5DEC2-5B2E-4384-938F-4CC9023E85BB}" type="datetimeFigureOut">
              <a:rPr lang="en-US" smtClean="0"/>
              <a:t>2/12/2015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4CB7EB-DAD6-4ED2-8630-A8BB4D6A5529}" type="slidenum">
              <a:rPr lang="en-US" smtClean="0"/>
              <a:t>‹#›</a:t>
            </a:fld>
            <a:endParaRPr lang="en-US"/>
          </a:p>
        </p:txBody>
      </p:sp>
    </p:spTree>
    <p:extLst>
      <p:ext uri="{BB962C8B-B14F-4D97-AF65-F5344CB8AC3E}">
        <p14:creationId xmlns:p14="http://schemas.microsoft.com/office/powerpoint/2010/main" val="2791229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vN2WzQzxuoA"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KFZz6ICzpj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XNBP18nrRdw&amp;feature=em-share_video_use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sVYIRbmxHpc"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yruRt7mQWg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youtube.com/watch?v=w-0TEJMJOhk" TargetMode="External"/><Relationship Id="rId5" Type="http://schemas.openxmlformats.org/officeDocument/2006/relationships/image" Target="../media/image4.png"/><Relationship Id="rId4" Type="http://schemas.openxmlformats.org/officeDocument/2006/relationships/hyperlink" Target="https://www.youtube.com/watch?v=7Ma8sYIhY80"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7.png"/><Relationship Id="rId7" Type="http://schemas.openxmlformats.org/officeDocument/2006/relationships/hyperlink" Target="https://www.youtube.com/watch?v=0YOh-rpvjYg"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hyperlink" Target="http://www.theonion.com/special/personal-financ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Start-Up - Discussion</a:t>
            </a:r>
            <a:endParaRPr lang="en-US" b="1" dirty="0"/>
          </a:p>
        </p:txBody>
      </p:sp>
      <p:sp>
        <p:nvSpPr>
          <p:cNvPr id="5" name="Content Placeholder 4"/>
          <p:cNvSpPr>
            <a:spLocks noGrp="1"/>
          </p:cNvSpPr>
          <p:nvPr>
            <p:ph idx="1"/>
          </p:nvPr>
        </p:nvSpPr>
        <p:spPr/>
        <p:txBody>
          <a:bodyPr/>
          <a:lstStyle/>
          <a:p>
            <a:pPr marL="0" indent="0" algn="ctr">
              <a:buNone/>
            </a:pPr>
            <a:r>
              <a:rPr lang="en-US" b="1" dirty="0" smtClean="0">
                <a:hlinkClick r:id="rId2"/>
              </a:rPr>
              <a:t>WATCH</a:t>
            </a:r>
            <a:endParaRPr lang="en-US" b="1" dirty="0" smtClean="0"/>
          </a:p>
          <a:p>
            <a:pPr marL="0" indent="0" algn="ctr">
              <a:buNone/>
            </a:pPr>
            <a:r>
              <a:rPr lang="en-US" b="1" dirty="0" smtClean="0"/>
              <a:t>With your groups, discuss the following:</a:t>
            </a:r>
          </a:p>
          <a:p>
            <a:pPr marL="0" indent="0" algn="ctr">
              <a:buNone/>
            </a:pPr>
            <a:endParaRPr lang="en-US" b="1" dirty="0"/>
          </a:p>
          <a:p>
            <a:pPr marL="0" indent="0" algn="ctr">
              <a:buNone/>
            </a:pPr>
            <a:r>
              <a:rPr lang="en-US" b="1" dirty="0" smtClean="0"/>
              <a:t>What was this video designed to make fun of? Is it successful in making its point?</a:t>
            </a:r>
            <a:endParaRPr lang="en-US" b="1" dirty="0"/>
          </a:p>
        </p:txBody>
      </p:sp>
    </p:spTree>
    <p:extLst>
      <p:ext uri="{BB962C8B-B14F-4D97-AF65-F5344CB8AC3E}">
        <p14:creationId xmlns:p14="http://schemas.microsoft.com/office/powerpoint/2010/main" val="2210785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Satire or Parody?</a:t>
            </a:r>
          </a:p>
        </p:txBody>
      </p:sp>
      <p:sp>
        <p:nvSpPr>
          <p:cNvPr id="5" name="TextBox 4"/>
          <p:cNvSpPr txBox="1"/>
          <p:nvPr/>
        </p:nvSpPr>
        <p:spPr>
          <a:xfrm>
            <a:off x="5638800" y="5334000"/>
            <a:ext cx="2971800" cy="1015663"/>
          </a:xfrm>
          <a:prstGeom prst="rect">
            <a:avLst/>
          </a:prstGeom>
          <a:noFill/>
        </p:spPr>
        <p:txBody>
          <a:bodyPr wrap="square" rtlCol="0">
            <a:spAutoFit/>
          </a:bodyPr>
          <a:lstStyle/>
          <a:p>
            <a:pPr algn="ctr"/>
            <a:r>
              <a:rPr lang="en-US" sz="6000" b="1" dirty="0" smtClean="0"/>
              <a:t>Both</a:t>
            </a:r>
            <a:endParaRPr lang="en-US" sz="6000" b="1" dirty="0"/>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371600"/>
            <a:ext cx="5846571" cy="3676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83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09" y="0"/>
            <a:ext cx="8229600" cy="1143000"/>
          </a:xfrm>
        </p:spPr>
        <p:txBody>
          <a:bodyPr/>
          <a:lstStyle/>
          <a:p>
            <a:r>
              <a:rPr lang="en-US" b="1" dirty="0" smtClean="0"/>
              <a:t>Satire or Parody?</a:t>
            </a:r>
            <a:endParaRPr lang="en-US" b="1" dirty="0"/>
          </a:p>
        </p:txBody>
      </p:sp>
      <p:sp>
        <p:nvSpPr>
          <p:cNvPr id="3" name="Content Placeholder 2"/>
          <p:cNvSpPr>
            <a:spLocks noGrp="1"/>
          </p:cNvSpPr>
          <p:nvPr>
            <p:ph idx="1"/>
          </p:nvPr>
        </p:nvSpPr>
        <p:spPr>
          <a:xfrm>
            <a:off x="457200" y="914400"/>
            <a:ext cx="8229600" cy="5211763"/>
          </a:xfrm>
        </p:spPr>
        <p:txBody>
          <a:bodyPr/>
          <a:lstStyle/>
          <a:p>
            <a:pPr marL="0" indent="0" algn="ctr">
              <a:buNone/>
            </a:pPr>
            <a:r>
              <a:rPr lang="en-US" b="1" dirty="0" smtClean="0"/>
              <a:t>Discuss each image in your groups. Identify them as satire or parody. What are they ridiculing?</a:t>
            </a:r>
          </a:p>
          <a:p>
            <a:pPr marL="0" indent="0">
              <a:buNone/>
            </a:pPr>
            <a:r>
              <a:rPr lang="en-US" b="1" dirty="0"/>
              <a:t> </a:t>
            </a:r>
            <a:r>
              <a:rPr lang="en-US" b="1" dirty="0" smtClean="0"/>
              <a:t>    Image 1					Image 2</a:t>
            </a:r>
            <a:endParaRPr lang="en-US"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709" y="2640904"/>
            <a:ext cx="2960555" cy="4064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640904"/>
            <a:ext cx="4048315" cy="4067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0706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Teenage </a:t>
            </a:r>
            <a:r>
              <a:rPr lang="en-US" b="1" dirty="0">
                <a:solidFill>
                  <a:srgbClr val="002060"/>
                </a:solidFill>
                <a:hlinkClick r:id="rId2"/>
              </a:rPr>
              <a:t>Affluenza </a:t>
            </a:r>
            <a:endParaRPr lang="en-US" b="1" dirty="0"/>
          </a:p>
        </p:txBody>
      </p:sp>
      <p:sp>
        <p:nvSpPr>
          <p:cNvPr id="3" name="Content Placeholder 2"/>
          <p:cNvSpPr>
            <a:spLocks noGrp="1"/>
          </p:cNvSpPr>
          <p:nvPr>
            <p:ph idx="1"/>
          </p:nvPr>
        </p:nvSpPr>
        <p:spPr/>
        <p:txBody>
          <a:bodyPr>
            <a:normAutofit/>
          </a:bodyPr>
          <a:lstStyle/>
          <a:p>
            <a:r>
              <a:rPr lang="en-US" b="1" dirty="0" smtClean="0"/>
              <a:t>Class Discussion – What do you think “Affluenza” might mean? What </a:t>
            </a:r>
            <a:r>
              <a:rPr lang="en-US" b="1" dirty="0"/>
              <a:t>do you think this film might be about?</a:t>
            </a:r>
          </a:p>
          <a:p>
            <a:pPr marL="0" indent="0">
              <a:buNone/>
            </a:pPr>
            <a:r>
              <a:rPr lang="en-US" b="1" dirty="0"/>
              <a:t>1.  Identify the main ideas in the film </a:t>
            </a:r>
            <a:r>
              <a:rPr lang="en-US" b="1" dirty="0" smtClean="0"/>
              <a:t>clip.</a:t>
            </a:r>
            <a:endParaRPr lang="en-US" b="1" dirty="0"/>
          </a:p>
          <a:p>
            <a:pPr marL="514350" indent="-514350">
              <a:buAutoNum type="arabicPeriod" startAt="2"/>
            </a:pPr>
            <a:r>
              <a:rPr lang="en-US" b="1" dirty="0" smtClean="0"/>
              <a:t>What </a:t>
            </a:r>
            <a:r>
              <a:rPr lang="en-US" b="1" dirty="0"/>
              <a:t>is being criticized or discredited</a:t>
            </a:r>
            <a:r>
              <a:rPr lang="en-US" b="1" dirty="0" smtClean="0"/>
              <a:t>?</a:t>
            </a:r>
          </a:p>
          <a:p>
            <a:pPr marL="514350" indent="-514350">
              <a:buAutoNum type="arabicPeriod" startAt="2"/>
            </a:pPr>
            <a:r>
              <a:rPr lang="en-US" b="1" dirty="0" smtClean="0"/>
              <a:t>What </a:t>
            </a:r>
            <a:r>
              <a:rPr lang="en-US" b="1" dirty="0"/>
              <a:t>do you think the filmmaker wants changed</a:t>
            </a:r>
            <a:r>
              <a:rPr lang="en-US" b="1" dirty="0" smtClean="0"/>
              <a:t>?</a:t>
            </a:r>
          </a:p>
          <a:p>
            <a:pPr marL="0" indent="0">
              <a:buNone/>
            </a:pPr>
            <a:r>
              <a:rPr lang="en-US" b="1" dirty="0" smtClean="0"/>
              <a:t>4.  What tools of satire/parody are being used?</a:t>
            </a:r>
            <a:endParaRPr lang="en-US" b="1" dirty="0"/>
          </a:p>
          <a:p>
            <a:endParaRPr lang="en-US" dirty="0"/>
          </a:p>
        </p:txBody>
      </p:sp>
    </p:spTree>
    <p:extLst>
      <p:ext uri="{BB962C8B-B14F-4D97-AF65-F5344CB8AC3E}">
        <p14:creationId xmlns:p14="http://schemas.microsoft.com/office/powerpoint/2010/main" val="411100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Exit Ticket</a:t>
            </a:r>
            <a:endParaRPr lang="en-US" b="1" dirty="0"/>
          </a:p>
        </p:txBody>
      </p:sp>
      <p:sp>
        <p:nvSpPr>
          <p:cNvPr id="3" name="Content Placeholder 2"/>
          <p:cNvSpPr>
            <a:spLocks noGrp="1"/>
          </p:cNvSpPr>
          <p:nvPr>
            <p:ph idx="1"/>
          </p:nvPr>
        </p:nvSpPr>
        <p:spPr/>
        <p:txBody>
          <a:bodyPr>
            <a:normAutofit/>
          </a:bodyPr>
          <a:lstStyle/>
          <a:p>
            <a:pPr marL="0" indent="0" algn="ctr">
              <a:buNone/>
            </a:pPr>
            <a:r>
              <a:rPr lang="en-US" sz="4800" b="1" dirty="0" smtClean="0"/>
              <a:t>In your own words, define both terms, parody and satire, and explain the difference between the two.</a:t>
            </a:r>
            <a:endParaRPr lang="en-US" sz="4800" b="1" dirty="0"/>
          </a:p>
        </p:txBody>
      </p:sp>
    </p:spTree>
    <p:extLst>
      <p:ext uri="{BB962C8B-B14F-4D97-AF65-F5344CB8AC3E}">
        <p14:creationId xmlns:p14="http://schemas.microsoft.com/office/powerpoint/2010/main" val="804023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64"/>
            <a:ext cx="8229600" cy="1143000"/>
          </a:xfrm>
        </p:spPr>
        <p:txBody>
          <a:bodyPr/>
          <a:lstStyle/>
          <a:p>
            <a:r>
              <a:rPr lang="en-US" b="1" dirty="0" smtClean="0"/>
              <a:t>Previewing and Predicting</a:t>
            </a:r>
            <a:endParaRPr lang="en-US" b="1" dirty="0"/>
          </a:p>
        </p:txBody>
      </p:sp>
      <p:sp>
        <p:nvSpPr>
          <p:cNvPr id="3" name="Content Placeholder 2"/>
          <p:cNvSpPr>
            <a:spLocks noGrp="1"/>
          </p:cNvSpPr>
          <p:nvPr>
            <p:ph idx="1"/>
          </p:nvPr>
        </p:nvSpPr>
        <p:spPr>
          <a:xfrm>
            <a:off x="457200" y="914400"/>
            <a:ext cx="8229600" cy="5867400"/>
          </a:xfrm>
        </p:spPr>
        <p:txBody>
          <a:bodyPr>
            <a:normAutofit fontScale="92500" lnSpcReduction="20000"/>
          </a:bodyPr>
          <a:lstStyle/>
          <a:p>
            <a:pPr marL="514350" indent="-514350">
              <a:buFont typeface="+mj-lt"/>
              <a:buAutoNum type="arabicPeriod"/>
            </a:pPr>
            <a:r>
              <a:rPr lang="en-US" b="1" dirty="0" smtClean="0"/>
              <a:t>Survey the text – Are there any text features or reading aids? What is the overall length and number of paragraphs in the text? How is the text structured?</a:t>
            </a:r>
          </a:p>
          <a:p>
            <a:pPr marL="514350" indent="-514350">
              <a:buFont typeface="+mj-lt"/>
              <a:buAutoNum type="arabicPeriod"/>
            </a:pPr>
            <a:r>
              <a:rPr lang="en-US" b="1" dirty="0" smtClean="0"/>
              <a:t>Make a prediction about the genre – What kind of writing is this? What do you expect to see in the text?</a:t>
            </a:r>
          </a:p>
          <a:p>
            <a:pPr marL="514350" indent="-514350">
              <a:buFont typeface="+mj-lt"/>
              <a:buAutoNum type="arabicPeriod"/>
            </a:pPr>
            <a:r>
              <a:rPr lang="en-US" b="1" dirty="0" smtClean="0"/>
              <a:t>Scan the title and predict the topic – What will this text be about? What type of information do you think you will find?</a:t>
            </a:r>
          </a:p>
          <a:p>
            <a:pPr marL="514350" indent="-514350">
              <a:buFont typeface="+mj-lt"/>
              <a:buAutoNum type="arabicPeriod"/>
            </a:pPr>
            <a:r>
              <a:rPr lang="en-US" b="1" dirty="0" smtClean="0"/>
              <a:t>Read the FIRST and LAST paragraphs – What information did you find out from reading the first and last paragraphs? Was your first prediction accurate?</a:t>
            </a:r>
            <a:endParaRPr lang="en-US" b="1" dirty="0"/>
          </a:p>
        </p:txBody>
      </p:sp>
    </p:spTree>
    <p:extLst>
      <p:ext uri="{BB962C8B-B14F-4D97-AF65-F5344CB8AC3E}">
        <p14:creationId xmlns:p14="http://schemas.microsoft.com/office/powerpoint/2010/main" val="258060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64"/>
            <a:ext cx="8229600" cy="1143000"/>
          </a:xfrm>
        </p:spPr>
        <p:txBody>
          <a:bodyPr/>
          <a:lstStyle/>
          <a:p>
            <a:r>
              <a:rPr lang="en-US" b="1" dirty="0" smtClean="0"/>
              <a:t>Previewing and Predicting</a:t>
            </a:r>
            <a:endParaRPr lang="en-US" b="1" dirty="0"/>
          </a:p>
        </p:txBody>
      </p:sp>
      <p:sp>
        <p:nvSpPr>
          <p:cNvPr id="3" name="Content Placeholder 2"/>
          <p:cNvSpPr>
            <a:spLocks noGrp="1"/>
          </p:cNvSpPr>
          <p:nvPr>
            <p:ph idx="1"/>
          </p:nvPr>
        </p:nvSpPr>
        <p:spPr>
          <a:xfrm>
            <a:off x="457200" y="914400"/>
            <a:ext cx="8229600" cy="5867400"/>
          </a:xfrm>
        </p:spPr>
        <p:txBody>
          <a:bodyPr>
            <a:normAutofit fontScale="92500"/>
          </a:bodyPr>
          <a:lstStyle/>
          <a:p>
            <a:r>
              <a:rPr lang="en-US" b="1" dirty="0" smtClean="0"/>
              <a:t>Using the article </a:t>
            </a:r>
            <a:r>
              <a:rPr lang="en-US" b="1" i="1" dirty="0" smtClean="0"/>
              <a:t>“Radical Atheists Bomb ‘The </a:t>
            </a:r>
            <a:r>
              <a:rPr lang="en-US" b="1" i="1" dirty="0" err="1" smtClean="0"/>
              <a:t>Flinstones</a:t>
            </a:r>
            <a:r>
              <a:rPr lang="en-US" b="1" i="1" dirty="0" smtClean="0"/>
              <a:t>’ For Contradicting Theory Of Evolution,”</a:t>
            </a:r>
            <a:r>
              <a:rPr lang="en-US" b="1" dirty="0" smtClean="0"/>
              <a:t> answer the questions on the Previewing and Predicting worksheet.</a:t>
            </a:r>
          </a:p>
          <a:p>
            <a:r>
              <a:rPr lang="en-US" b="1" dirty="0" smtClean="0"/>
              <a:t>Now answer the questions on the back of the page: </a:t>
            </a:r>
          </a:p>
          <a:p>
            <a:pPr marL="914400" lvl="1" indent="-514350">
              <a:buFont typeface="+mj-lt"/>
              <a:buAutoNum type="arabicPeriod"/>
            </a:pPr>
            <a:r>
              <a:rPr lang="en-US" b="1" dirty="0" smtClean="0"/>
              <a:t>What is the point that this article is trying to make? </a:t>
            </a:r>
          </a:p>
          <a:p>
            <a:pPr marL="914400" lvl="1" indent="-514350">
              <a:buFont typeface="+mj-lt"/>
              <a:buAutoNum type="arabicPeriod"/>
            </a:pPr>
            <a:r>
              <a:rPr lang="en-US" b="1" dirty="0" smtClean="0"/>
              <a:t>What “tools” of satire are being used to make that point?</a:t>
            </a:r>
          </a:p>
          <a:p>
            <a:r>
              <a:rPr lang="en-US" b="1" dirty="0"/>
              <a:t>Once you complete and turn in the Previewing and Predicting worksheet, you may begin the next assignment, The Onion </a:t>
            </a:r>
            <a:r>
              <a:rPr lang="en-US" b="1" dirty="0" err="1"/>
              <a:t>Webquest</a:t>
            </a:r>
            <a:r>
              <a:rPr lang="en-US" b="1" dirty="0" smtClean="0"/>
              <a:t>.</a:t>
            </a:r>
            <a:endParaRPr lang="en-US" b="1" dirty="0"/>
          </a:p>
        </p:txBody>
      </p:sp>
    </p:spTree>
    <p:extLst>
      <p:ext uri="{BB962C8B-B14F-4D97-AF65-F5344CB8AC3E}">
        <p14:creationId xmlns:p14="http://schemas.microsoft.com/office/powerpoint/2010/main" val="403441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Start-Up - Writing</a:t>
            </a:r>
            <a:endParaRPr lang="en-US" b="1" dirty="0"/>
          </a:p>
        </p:txBody>
      </p:sp>
      <p:pic>
        <p:nvPicPr>
          <p:cNvPr id="4" name="Content Placeholder 3">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242369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10000" y="1600200"/>
            <a:ext cx="4572000" cy="4524315"/>
          </a:xfrm>
          <a:prstGeom prst="rect">
            <a:avLst/>
          </a:prstGeom>
        </p:spPr>
        <p:txBody>
          <a:bodyPr>
            <a:spAutoFit/>
          </a:bodyPr>
          <a:lstStyle/>
          <a:p>
            <a:r>
              <a:rPr lang="en-US" sz="3200" b="1" dirty="0"/>
              <a:t>Is the </a:t>
            </a:r>
            <a:r>
              <a:rPr lang="en-US" sz="3200" b="1" dirty="0" smtClean="0"/>
              <a:t>video </a:t>
            </a:r>
            <a:r>
              <a:rPr lang="en-US" sz="3200" b="1" dirty="0"/>
              <a:t>clip an example of satire or parody?  What is being ridiculed here?  What is the ultimate goal or purpose of the video (this answer should help you determine if it is satire or parody!</a:t>
            </a:r>
          </a:p>
        </p:txBody>
      </p:sp>
    </p:spTree>
    <p:extLst>
      <p:ext uri="{BB962C8B-B14F-4D97-AF65-F5344CB8AC3E}">
        <p14:creationId xmlns:p14="http://schemas.microsoft.com/office/powerpoint/2010/main" val="896518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The Onion </a:t>
            </a:r>
            <a:r>
              <a:rPr lang="en-US" b="1" dirty="0" err="1" smtClean="0"/>
              <a:t>Webquest</a:t>
            </a:r>
            <a:endParaRPr lang="en-US" b="1" dirty="0"/>
          </a:p>
        </p:txBody>
      </p:sp>
      <p:sp>
        <p:nvSpPr>
          <p:cNvPr id="3" name="Content Placeholder 2"/>
          <p:cNvSpPr>
            <a:spLocks noGrp="1"/>
          </p:cNvSpPr>
          <p:nvPr>
            <p:ph idx="1"/>
          </p:nvPr>
        </p:nvSpPr>
        <p:spPr/>
        <p:txBody>
          <a:bodyPr>
            <a:normAutofit lnSpcReduction="10000"/>
          </a:bodyPr>
          <a:lstStyle/>
          <a:p>
            <a:r>
              <a:rPr lang="en-US" b="1" dirty="0" smtClean="0"/>
              <a:t>Go to the English III tab on my webpage.</a:t>
            </a:r>
          </a:p>
          <a:p>
            <a:r>
              <a:rPr lang="en-US" b="1" dirty="0" smtClean="0"/>
              <a:t>Click on the link to The Onion </a:t>
            </a:r>
            <a:r>
              <a:rPr lang="en-US" b="1" dirty="0" err="1" smtClean="0"/>
              <a:t>Webquest</a:t>
            </a:r>
            <a:r>
              <a:rPr lang="en-US" b="1" dirty="0" smtClean="0"/>
              <a:t> (Google document).</a:t>
            </a:r>
          </a:p>
          <a:p>
            <a:r>
              <a:rPr lang="en-US" b="1" dirty="0" smtClean="0"/>
              <a:t>MAKE A COPY SO YOU CAN ADD YOUR INFORMATION.</a:t>
            </a:r>
          </a:p>
          <a:p>
            <a:r>
              <a:rPr lang="en-US" b="1" dirty="0" smtClean="0"/>
              <a:t>SET THE SHARE SETTINGS SO I CAN VIEW AND EDIT YOUR COPY.</a:t>
            </a:r>
          </a:p>
          <a:p>
            <a:r>
              <a:rPr lang="en-US" b="1" dirty="0" smtClean="0"/>
              <a:t>SUBMIT </a:t>
            </a:r>
            <a:r>
              <a:rPr lang="en-US" b="1" smtClean="0"/>
              <a:t>IT USING </a:t>
            </a:r>
            <a:r>
              <a:rPr lang="en-US" b="1" dirty="0" smtClean="0"/>
              <a:t>THE “TURN IN YOUR ASSIGNMENTS</a:t>
            </a:r>
            <a:r>
              <a:rPr lang="en-US" b="1" smtClean="0"/>
              <a:t>” FORM ON MY WEBPAGE.</a:t>
            </a:r>
            <a:endParaRPr lang="en-US" b="1" dirty="0"/>
          </a:p>
        </p:txBody>
      </p:sp>
    </p:spTree>
    <p:extLst>
      <p:ext uri="{BB962C8B-B14F-4D97-AF65-F5344CB8AC3E}">
        <p14:creationId xmlns:p14="http://schemas.microsoft.com/office/powerpoint/2010/main" val="804687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The Onion </a:t>
            </a:r>
            <a:r>
              <a:rPr lang="en-US" b="1" dirty="0" err="1" smtClean="0"/>
              <a:t>Webquest</a:t>
            </a:r>
            <a:endParaRPr lang="en-US" b="1" dirty="0"/>
          </a:p>
        </p:txBody>
      </p:sp>
      <p:sp>
        <p:nvSpPr>
          <p:cNvPr id="3" name="Content Placeholder 2"/>
          <p:cNvSpPr>
            <a:spLocks noGrp="1"/>
          </p:cNvSpPr>
          <p:nvPr>
            <p:ph idx="1"/>
          </p:nvPr>
        </p:nvSpPr>
        <p:spPr/>
        <p:txBody>
          <a:bodyPr>
            <a:normAutofit/>
          </a:bodyPr>
          <a:lstStyle/>
          <a:p>
            <a:r>
              <a:rPr lang="en-US" b="1" dirty="0" smtClean="0"/>
              <a:t>Complete the </a:t>
            </a:r>
            <a:r>
              <a:rPr lang="en-US" b="1" dirty="0" err="1" smtClean="0"/>
              <a:t>webquest</a:t>
            </a:r>
            <a:r>
              <a:rPr lang="en-US" b="1" dirty="0" smtClean="0"/>
              <a:t>, following the instructions on the document.</a:t>
            </a:r>
          </a:p>
          <a:p>
            <a:endParaRPr lang="en-US" b="1" dirty="0"/>
          </a:p>
          <a:p>
            <a:r>
              <a:rPr lang="en-US" b="1" dirty="0" smtClean="0"/>
              <a:t>Your completed </a:t>
            </a:r>
            <a:r>
              <a:rPr lang="en-US" b="1" dirty="0" err="1" smtClean="0"/>
              <a:t>webquest</a:t>
            </a:r>
            <a:r>
              <a:rPr lang="en-US" b="1" dirty="0" smtClean="0"/>
              <a:t> is due tomorrow.</a:t>
            </a:r>
            <a:endParaRPr lang="en-US" b="1" dirty="0"/>
          </a:p>
        </p:txBody>
      </p:sp>
    </p:spTree>
    <p:extLst>
      <p:ext uri="{BB962C8B-B14F-4D97-AF65-F5344CB8AC3E}">
        <p14:creationId xmlns:p14="http://schemas.microsoft.com/office/powerpoint/2010/main" val="4068954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Start-Up - Discussion</a:t>
            </a:r>
            <a:endParaRPr lang="en-US" b="1" dirty="0"/>
          </a:p>
        </p:txBody>
      </p:sp>
      <p:sp>
        <p:nvSpPr>
          <p:cNvPr id="3" name="Content Placeholder 2"/>
          <p:cNvSpPr>
            <a:spLocks noGrp="1"/>
          </p:cNvSpPr>
          <p:nvPr>
            <p:ph idx="1"/>
          </p:nvPr>
        </p:nvSpPr>
        <p:spPr>
          <a:xfrm>
            <a:off x="457200" y="1219200"/>
            <a:ext cx="8229600" cy="5562600"/>
          </a:xfrm>
        </p:spPr>
        <p:txBody>
          <a:bodyPr>
            <a:normAutofit/>
          </a:bodyPr>
          <a:lstStyle/>
          <a:p>
            <a:pPr marL="0" indent="0" algn="ctr">
              <a:buNone/>
            </a:pPr>
            <a:r>
              <a:rPr lang="en-US" sz="2800" b="1" dirty="0" smtClean="0"/>
              <a:t>With your VERTICAL partner, discuss the following:</a:t>
            </a:r>
          </a:p>
          <a:p>
            <a:pPr marL="0" indent="0" algn="ctr">
              <a:buNone/>
            </a:pPr>
            <a:endParaRPr lang="en-US" sz="2800" b="1" dirty="0" smtClean="0"/>
          </a:p>
          <a:p>
            <a:pPr marL="0" indent="0" algn="ctr">
              <a:buNone/>
            </a:pPr>
            <a:r>
              <a:rPr lang="en-US" b="1" dirty="0" smtClean="0"/>
              <a:t>Are you familiar with the name Mark Twain? </a:t>
            </a:r>
          </a:p>
          <a:p>
            <a:pPr marL="0" indent="0" algn="ctr">
              <a:buNone/>
            </a:pPr>
            <a:r>
              <a:rPr lang="en-US" b="1" dirty="0" smtClean="0"/>
              <a:t>If so, what do you know about him? </a:t>
            </a:r>
          </a:p>
          <a:p>
            <a:pPr marL="0" indent="0" algn="ctr">
              <a:buNone/>
            </a:pPr>
            <a:endParaRPr lang="en-US" b="1" dirty="0" smtClean="0"/>
          </a:p>
          <a:p>
            <a:pPr marL="0" indent="0" algn="ctr">
              <a:buNone/>
            </a:pPr>
            <a:r>
              <a:rPr lang="en-US" b="1" dirty="0" smtClean="0"/>
              <a:t>Have you ever read any of his works? </a:t>
            </a:r>
          </a:p>
          <a:p>
            <a:pPr marL="0" indent="0" algn="ctr">
              <a:buNone/>
            </a:pPr>
            <a:r>
              <a:rPr lang="en-US" b="1" dirty="0" smtClean="0"/>
              <a:t>If so, which ones?</a:t>
            </a:r>
          </a:p>
          <a:p>
            <a:pPr marL="0" indent="0" algn="ctr">
              <a:buNone/>
            </a:pPr>
            <a:endParaRPr lang="en-US" sz="1000" b="1" dirty="0"/>
          </a:p>
          <a:p>
            <a:pPr marL="0" indent="0" algn="ctr">
              <a:buNone/>
            </a:pPr>
            <a:r>
              <a:rPr lang="en-US" b="1" dirty="0" smtClean="0">
                <a:solidFill>
                  <a:srgbClr val="FF0000"/>
                </a:solidFill>
              </a:rPr>
              <a:t>Class Discussion</a:t>
            </a:r>
          </a:p>
          <a:p>
            <a:pPr marL="0" indent="0" algn="ctr">
              <a:buNone/>
            </a:pPr>
            <a:endParaRPr lang="en-US" b="1" dirty="0"/>
          </a:p>
        </p:txBody>
      </p:sp>
    </p:spTree>
    <p:extLst>
      <p:ext uri="{BB962C8B-B14F-4D97-AF65-F5344CB8AC3E}">
        <p14:creationId xmlns:p14="http://schemas.microsoft.com/office/powerpoint/2010/main" val="4238173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Start-Up - Writing</a:t>
            </a:r>
            <a:endParaRPr lang="en-US" b="1" dirty="0"/>
          </a:p>
        </p:txBody>
      </p:sp>
      <p:sp>
        <p:nvSpPr>
          <p:cNvPr id="5" name="Content Placeholder 4"/>
          <p:cNvSpPr>
            <a:spLocks noGrp="1"/>
          </p:cNvSpPr>
          <p:nvPr>
            <p:ph idx="1"/>
          </p:nvPr>
        </p:nvSpPr>
        <p:spPr/>
        <p:txBody>
          <a:bodyPr/>
          <a:lstStyle/>
          <a:p>
            <a:pPr marL="0" indent="0" algn="ctr">
              <a:buNone/>
            </a:pPr>
            <a:r>
              <a:rPr lang="en-US" b="1" dirty="0" smtClean="0"/>
              <a:t>Now write about it.</a:t>
            </a:r>
          </a:p>
          <a:p>
            <a:pPr marL="0" indent="0" algn="ctr">
              <a:buNone/>
            </a:pPr>
            <a:endParaRPr lang="en-US" b="1" dirty="0"/>
          </a:p>
          <a:p>
            <a:pPr marL="0" indent="0" algn="ctr">
              <a:buNone/>
            </a:pPr>
            <a:r>
              <a:rPr lang="en-US" b="1" dirty="0"/>
              <a:t>What was this video designed to make fun of? </a:t>
            </a:r>
            <a:endParaRPr lang="en-US" b="1" dirty="0" smtClean="0"/>
          </a:p>
          <a:p>
            <a:pPr marL="0" indent="0" algn="ctr">
              <a:buNone/>
            </a:pPr>
            <a:r>
              <a:rPr lang="en-US" b="1" dirty="0" smtClean="0"/>
              <a:t>Is </a:t>
            </a:r>
            <a:r>
              <a:rPr lang="en-US" b="1" dirty="0"/>
              <a:t>it successful in making its point</a:t>
            </a:r>
            <a:r>
              <a:rPr lang="en-US" b="1" dirty="0" smtClean="0"/>
              <a:t>?</a:t>
            </a:r>
          </a:p>
          <a:p>
            <a:pPr marL="0" indent="0" algn="ctr">
              <a:buNone/>
            </a:pPr>
            <a:r>
              <a:rPr lang="en-US" b="1" dirty="0" smtClean="0"/>
              <a:t>Why or why not?</a:t>
            </a:r>
            <a:endParaRPr lang="en-US" b="1" dirty="0"/>
          </a:p>
          <a:p>
            <a:pPr marL="0" indent="0" algn="ctr">
              <a:buNone/>
            </a:pPr>
            <a:endParaRPr lang="en-US" b="1" dirty="0"/>
          </a:p>
        </p:txBody>
      </p:sp>
    </p:spTree>
    <p:extLst>
      <p:ext uri="{BB962C8B-B14F-4D97-AF65-F5344CB8AC3E}">
        <p14:creationId xmlns:p14="http://schemas.microsoft.com/office/powerpoint/2010/main" val="4192821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Start-Up - Writing</a:t>
            </a:r>
            <a:endParaRPr lang="en-US" b="1" dirty="0"/>
          </a:p>
        </p:txBody>
      </p:sp>
      <p:sp>
        <p:nvSpPr>
          <p:cNvPr id="3" name="Content Placeholder 2"/>
          <p:cNvSpPr>
            <a:spLocks noGrp="1"/>
          </p:cNvSpPr>
          <p:nvPr>
            <p:ph idx="1"/>
          </p:nvPr>
        </p:nvSpPr>
        <p:spPr>
          <a:xfrm>
            <a:off x="457200" y="914400"/>
            <a:ext cx="8229600" cy="5943600"/>
          </a:xfrm>
        </p:spPr>
        <p:txBody>
          <a:bodyPr>
            <a:normAutofit/>
          </a:bodyPr>
          <a:lstStyle/>
          <a:p>
            <a:pPr marL="0" indent="0" algn="ctr">
              <a:buNone/>
            </a:pPr>
            <a:r>
              <a:rPr lang="en-US" sz="2800" b="1" dirty="0" smtClean="0"/>
              <a:t>Now write about the following:</a:t>
            </a:r>
          </a:p>
          <a:p>
            <a:pPr marL="0" indent="0" algn="ctr">
              <a:buNone/>
            </a:pPr>
            <a:endParaRPr lang="en-US" sz="2800" b="1" dirty="0" smtClean="0"/>
          </a:p>
          <a:p>
            <a:pPr marL="0" indent="0" algn="ctr">
              <a:buNone/>
            </a:pPr>
            <a:r>
              <a:rPr lang="en-US" sz="2800" b="1" dirty="0"/>
              <a:t>Are you familiar with the name Mark Twain? </a:t>
            </a:r>
          </a:p>
          <a:p>
            <a:pPr marL="0" indent="0" algn="ctr">
              <a:buNone/>
            </a:pPr>
            <a:r>
              <a:rPr lang="en-US" sz="2800" b="1" dirty="0"/>
              <a:t>If so, what do you know about him? </a:t>
            </a:r>
            <a:endParaRPr lang="en-US" sz="2800" b="1" dirty="0" smtClean="0"/>
          </a:p>
          <a:p>
            <a:pPr marL="0" indent="0" algn="ctr">
              <a:buNone/>
            </a:pPr>
            <a:r>
              <a:rPr lang="en-US" sz="2800" b="1" dirty="0" smtClean="0"/>
              <a:t>If not, what did you learn in partner/class discussion?</a:t>
            </a:r>
            <a:endParaRPr lang="en-US" sz="2800" b="1" dirty="0"/>
          </a:p>
          <a:p>
            <a:pPr marL="0" indent="0" algn="ctr">
              <a:buNone/>
            </a:pPr>
            <a:endParaRPr lang="en-US" sz="2800" b="1" dirty="0"/>
          </a:p>
          <a:p>
            <a:pPr marL="0" indent="0" algn="ctr">
              <a:buNone/>
            </a:pPr>
            <a:r>
              <a:rPr lang="en-US" sz="2800" b="1" dirty="0"/>
              <a:t>Have you ever read any of his works? </a:t>
            </a:r>
          </a:p>
          <a:p>
            <a:pPr marL="0" indent="0" algn="ctr">
              <a:buNone/>
            </a:pPr>
            <a:r>
              <a:rPr lang="en-US" sz="2800" b="1" dirty="0"/>
              <a:t>If so, which ones</a:t>
            </a:r>
            <a:r>
              <a:rPr lang="en-US" sz="2800" b="1" dirty="0" smtClean="0"/>
              <a:t>?</a:t>
            </a:r>
          </a:p>
          <a:p>
            <a:pPr marL="0" indent="0" algn="ctr">
              <a:buNone/>
            </a:pPr>
            <a:r>
              <a:rPr lang="en-US" sz="2800" b="1" dirty="0" smtClean="0"/>
              <a:t>If not, what were some that were mentioned in partner/class conversation?</a:t>
            </a:r>
            <a:endParaRPr lang="en-US" sz="2800" b="1" dirty="0"/>
          </a:p>
          <a:p>
            <a:pPr marL="0" indent="0" algn="ctr">
              <a:buNone/>
            </a:pPr>
            <a:endParaRPr lang="en-US" sz="2800" b="1" dirty="0" smtClean="0"/>
          </a:p>
          <a:p>
            <a:pPr marL="0" indent="0" algn="ctr">
              <a:buNone/>
            </a:pPr>
            <a:endParaRPr lang="en-US" b="1" dirty="0"/>
          </a:p>
        </p:txBody>
      </p:sp>
    </p:spTree>
    <p:extLst>
      <p:ext uri="{BB962C8B-B14F-4D97-AF65-F5344CB8AC3E}">
        <p14:creationId xmlns:p14="http://schemas.microsoft.com/office/powerpoint/2010/main" val="2147470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Mark Twain</a:t>
            </a:r>
            <a:endParaRPr lang="en-US" b="1" dirty="0"/>
          </a:p>
        </p:txBody>
      </p:sp>
      <p:sp>
        <p:nvSpPr>
          <p:cNvPr id="3" name="Content Placeholder 2"/>
          <p:cNvSpPr>
            <a:spLocks noGrp="1"/>
          </p:cNvSpPr>
          <p:nvPr>
            <p:ph idx="1"/>
          </p:nvPr>
        </p:nvSpPr>
        <p:spPr>
          <a:xfrm>
            <a:off x="457200" y="762000"/>
            <a:ext cx="8229600" cy="5943600"/>
          </a:xfrm>
        </p:spPr>
        <p:txBody>
          <a:bodyPr>
            <a:normAutofit lnSpcReduction="10000"/>
          </a:bodyPr>
          <a:lstStyle/>
          <a:p>
            <a:pPr marL="0" indent="0" algn="ctr">
              <a:buNone/>
            </a:pPr>
            <a:r>
              <a:rPr lang="en-US" sz="2400" b="1" dirty="0" smtClean="0"/>
              <a:t>(1835 – 1910)</a:t>
            </a:r>
          </a:p>
          <a:p>
            <a:pPr marL="0" indent="0" algn="ctr">
              <a:buNone/>
            </a:pPr>
            <a:endParaRPr lang="en-US" sz="1200" b="1" dirty="0"/>
          </a:p>
          <a:p>
            <a:r>
              <a:rPr lang="en-US" sz="2800" b="1" dirty="0" smtClean="0"/>
              <a:t>Born in November 30, 1835 in Florida, Missouri.</a:t>
            </a:r>
          </a:p>
          <a:p>
            <a:r>
              <a:rPr lang="en-US" sz="2800" b="1" dirty="0" smtClean="0"/>
              <a:t>His real name was Samuel Clemens.</a:t>
            </a:r>
          </a:p>
          <a:p>
            <a:r>
              <a:rPr lang="en-US" sz="2800" b="1" dirty="0" smtClean="0"/>
              <a:t>He grew up in Hannibal, Missouri, right next to the Mississippi River; which inspired his most famous novels.</a:t>
            </a:r>
          </a:p>
          <a:p>
            <a:r>
              <a:rPr lang="en-US" sz="2800" b="1" dirty="0" smtClean="0"/>
              <a:t>Worked as a writer and editor for his brother’s newspaper and later, in an attempt to make more money, he worked as a riverboat pilot.</a:t>
            </a:r>
          </a:p>
          <a:p>
            <a:r>
              <a:rPr lang="en-US" sz="2800" b="1" dirty="0" smtClean="0"/>
              <a:t>In 1861, when the Civil War started, riverboat trade ended. He joined the confederate army for a short time but then deserted and moved west to avoid the draft.</a:t>
            </a:r>
          </a:p>
          <a:p>
            <a:endParaRPr lang="en-US" sz="2800" b="1" dirty="0"/>
          </a:p>
        </p:txBody>
      </p:sp>
    </p:spTree>
    <p:extLst>
      <p:ext uri="{BB962C8B-B14F-4D97-AF65-F5344CB8AC3E}">
        <p14:creationId xmlns:p14="http://schemas.microsoft.com/office/powerpoint/2010/main" val="391162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Mark Twain</a:t>
            </a:r>
            <a:endParaRPr lang="en-US" b="1" dirty="0"/>
          </a:p>
        </p:txBody>
      </p:sp>
      <p:sp>
        <p:nvSpPr>
          <p:cNvPr id="3" name="Content Placeholder 2"/>
          <p:cNvSpPr>
            <a:spLocks noGrp="1"/>
          </p:cNvSpPr>
          <p:nvPr>
            <p:ph idx="1"/>
          </p:nvPr>
        </p:nvSpPr>
        <p:spPr>
          <a:xfrm>
            <a:off x="457200" y="762000"/>
            <a:ext cx="8229600" cy="5943600"/>
          </a:xfrm>
        </p:spPr>
        <p:txBody>
          <a:bodyPr>
            <a:normAutofit/>
          </a:bodyPr>
          <a:lstStyle/>
          <a:p>
            <a:pPr marL="0" indent="0" algn="ctr">
              <a:buNone/>
            </a:pPr>
            <a:r>
              <a:rPr lang="en-US" sz="2400" b="1" dirty="0" smtClean="0"/>
              <a:t>(1835 – 1910)</a:t>
            </a:r>
          </a:p>
          <a:p>
            <a:pPr marL="0" indent="0" algn="ctr">
              <a:buNone/>
            </a:pPr>
            <a:endParaRPr lang="en-US" sz="1200" b="1" dirty="0"/>
          </a:p>
          <a:p>
            <a:r>
              <a:rPr lang="en-US" sz="2800" b="1" dirty="0" smtClean="0"/>
              <a:t>He worked as a reporter and editorial writer while in the west.</a:t>
            </a:r>
          </a:p>
          <a:p>
            <a:r>
              <a:rPr lang="en-US" sz="2800" b="1" dirty="0" smtClean="0"/>
              <a:t>At some point while out west, he started using the pen-name Mark Twain, which is riverboat slang for the depth of water needed for a boat to safely pass.</a:t>
            </a:r>
          </a:p>
          <a:p>
            <a:r>
              <a:rPr lang="en-US" sz="2800" b="1" dirty="0" smtClean="0"/>
              <a:t>He gained popularity quickly as a writer and lecturer.</a:t>
            </a:r>
          </a:p>
          <a:p>
            <a:r>
              <a:rPr lang="en-US" sz="2800" b="1" dirty="0" smtClean="0"/>
              <a:t>Published Tom Sawyer in 1876 and Huckleberry Finn in 1884.</a:t>
            </a:r>
          </a:p>
          <a:p>
            <a:endParaRPr lang="en-US" sz="2800" b="1" dirty="0"/>
          </a:p>
        </p:txBody>
      </p:sp>
    </p:spTree>
    <p:extLst>
      <p:ext uri="{BB962C8B-B14F-4D97-AF65-F5344CB8AC3E}">
        <p14:creationId xmlns:p14="http://schemas.microsoft.com/office/powerpoint/2010/main" val="42715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War Prayer</a:t>
            </a:r>
            <a:endParaRPr lang="en-US" b="1" dirty="0"/>
          </a:p>
        </p:txBody>
      </p:sp>
      <p:sp>
        <p:nvSpPr>
          <p:cNvPr id="3" name="Content Placeholder 2"/>
          <p:cNvSpPr>
            <a:spLocks noGrp="1"/>
          </p:cNvSpPr>
          <p:nvPr>
            <p:ph idx="1"/>
          </p:nvPr>
        </p:nvSpPr>
        <p:spPr/>
        <p:txBody>
          <a:bodyPr/>
          <a:lstStyle/>
          <a:p>
            <a:r>
              <a:rPr lang="en-US" b="1" dirty="0" smtClean="0"/>
              <a:t>Originally written in 1905 as a protest to the Philippine-American War.</a:t>
            </a:r>
          </a:p>
          <a:p>
            <a:r>
              <a:rPr lang="en-US" b="1" dirty="0" smtClean="0"/>
              <a:t>Mostly due to pressure from his family and editors, it was never published during his lifetime. They felt it would hurt his popularity as a writer and lecturer.</a:t>
            </a:r>
          </a:p>
          <a:p>
            <a:r>
              <a:rPr lang="en-US" b="1" dirty="0" smtClean="0"/>
              <a:t>Finally published after WWI in a 1923 anthology of his writing.</a:t>
            </a:r>
            <a:endParaRPr lang="en-US" b="1" dirty="0"/>
          </a:p>
        </p:txBody>
      </p:sp>
    </p:spTree>
    <p:extLst>
      <p:ext uri="{BB962C8B-B14F-4D97-AF65-F5344CB8AC3E}">
        <p14:creationId xmlns:p14="http://schemas.microsoft.com/office/powerpoint/2010/main" val="153129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War Prayer</a:t>
            </a:r>
            <a:endParaRPr lang="en-US" b="1" dirty="0"/>
          </a:p>
        </p:txBody>
      </p:sp>
      <p:sp>
        <p:nvSpPr>
          <p:cNvPr id="3" name="Content Placeholder 2"/>
          <p:cNvSpPr>
            <a:spLocks noGrp="1"/>
          </p:cNvSpPr>
          <p:nvPr>
            <p:ph idx="1"/>
          </p:nvPr>
        </p:nvSpPr>
        <p:spPr/>
        <p:txBody>
          <a:bodyPr/>
          <a:lstStyle/>
          <a:p>
            <a:r>
              <a:rPr lang="en-US" b="1" dirty="0" smtClean="0"/>
              <a:t>Listen/ Read along.</a:t>
            </a:r>
          </a:p>
          <a:p>
            <a:endParaRPr lang="en-US" b="1" dirty="0"/>
          </a:p>
          <a:p>
            <a:r>
              <a:rPr lang="en-US" b="1" dirty="0" smtClean="0"/>
              <a:t>Now let’s </a:t>
            </a:r>
            <a:r>
              <a:rPr lang="en-US" b="1" dirty="0" smtClean="0">
                <a:hlinkClick r:id="rId2"/>
              </a:rPr>
              <a:t>WATCH</a:t>
            </a:r>
            <a:r>
              <a:rPr lang="en-US" b="1" dirty="0" smtClean="0"/>
              <a:t> it.</a:t>
            </a:r>
          </a:p>
          <a:p>
            <a:endParaRPr lang="en-US" b="1" dirty="0"/>
          </a:p>
          <a:p>
            <a:r>
              <a:rPr lang="en-US" b="1" dirty="0" smtClean="0"/>
              <a:t>Let’s take a closer look at the “unspoken prayer.”</a:t>
            </a:r>
            <a:endParaRPr lang="en-US" b="1" dirty="0"/>
          </a:p>
        </p:txBody>
      </p:sp>
    </p:spTree>
    <p:extLst>
      <p:ext uri="{BB962C8B-B14F-4D97-AF65-F5344CB8AC3E}">
        <p14:creationId xmlns:p14="http://schemas.microsoft.com/office/powerpoint/2010/main" val="32585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War Prayer</a:t>
            </a:r>
            <a:endParaRPr lang="en-US" b="1" dirty="0"/>
          </a:p>
        </p:txBody>
      </p:sp>
      <p:sp>
        <p:nvSpPr>
          <p:cNvPr id="3" name="Content Placeholder 2"/>
          <p:cNvSpPr>
            <a:spLocks noGrp="1"/>
          </p:cNvSpPr>
          <p:nvPr>
            <p:ph idx="1"/>
          </p:nvPr>
        </p:nvSpPr>
        <p:spPr/>
        <p:txBody>
          <a:bodyPr/>
          <a:lstStyle/>
          <a:p>
            <a:r>
              <a:rPr lang="en-US" b="1" dirty="0" smtClean="0"/>
              <a:t>You will be answering questions related to this short story. You will have the remainder of the period today AND tomorrow to complete the questions.</a:t>
            </a:r>
          </a:p>
          <a:p>
            <a:r>
              <a:rPr lang="en-US" b="1" dirty="0" smtClean="0"/>
              <a:t>The last question is to be NO LESS THAN 2 PARAGRAPHS, and must include CITATIONS. Failure to CITE guarantees you a ZERO!</a:t>
            </a:r>
          </a:p>
        </p:txBody>
      </p:sp>
    </p:spTree>
    <p:extLst>
      <p:ext uri="{BB962C8B-B14F-4D97-AF65-F5344CB8AC3E}">
        <p14:creationId xmlns:p14="http://schemas.microsoft.com/office/powerpoint/2010/main" val="272623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Exit Ticket</a:t>
            </a:r>
            <a:endParaRPr lang="en-US" b="1" dirty="0"/>
          </a:p>
        </p:txBody>
      </p:sp>
      <p:sp>
        <p:nvSpPr>
          <p:cNvPr id="3" name="Content Placeholder 2"/>
          <p:cNvSpPr>
            <a:spLocks noGrp="1"/>
          </p:cNvSpPr>
          <p:nvPr>
            <p:ph idx="1"/>
          </p:nvPr>
        </p:nvSpPr>
        <p:spPr/>
        <p:txBody>
          <a:bodyPr/>
          <a:lstStyle/>
          <a:p>
            <a:pPr marL="0" indent="0" algn="ctr">
              <a:buNone/>
            </a:pPr>
            <a:r>
              <a:rPr lang="en-US" b="1" dirty="0" smtClean="0"/>
              <a:t>Tell me, in your own words, </a:t>
            </a:r>
            <a:r>
              <a:rPr lang="en-US" b="1" dirty="0"/>
              <a:t>what message</a:t>
            </a:r>
          </a:p>
          <a:p>
            <a:pPr marL="0" indent="0" algn="ctr">
              <a:buNone/>
            </a:pPr>
            <a:r>
              <a:rPr lang="en-US" b="1" dirty="0" smtClean="0"/>
              <a:t>you think Mark Twain was trying to get across through this satirical story?</a:t>
            </a:r>
          </a:p>
          <a:p>
            <a:pPr marL="0" indent="0" algn="ctr">
              <a:buNone/>
            </a:pPr>
            <a:endParaRPr lang="en-US" b="1" dirty="0"/>
          </a:p>
          <a:p>
            <a:pPr marL="0" indent="0" algn="ctr">
              <a:buNone/>
            </a:pPr>
            <a:r>
              <a:rPr lang="en-US" b="1" dirty="0" smtClean="0"/>
              <a:t>Do you think it’s a valid message? </a:t>
            </a:r>
          </a:p>
          <a:p>
            <a:pPr marL="0" indent="0" algn="ctr">
              <a:buNone/>
            </a:pPr>
            <a:r>
              <a:rPr lang="en-US" b="1" dirty="0" smtClean="0"/>
              <a:t>Why or why not?</a:t>
            </a:r>
            <a:endParaRPr lang="en-US" b="1" dirty="0"/>
          </a:p>
        </p:txBody>
      </p:sp>
    </p:spTree>
    <p:extLst>
      <p:ext uri="{BB962C8B-B14F-4D97-AF65-F5344CB8AC3E}">
        <p14:creationId xmlns:p14="http://schemas.microsoft.com/office/powerpoint/2010/main" val="13299102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Start-Up - Discussion</a:t>
            </a:r>
            <a:endParaRPr lang="en-US" b="1"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b="1" dirty="0" smtClean="0">
                <a:hlinkClick r:id="rId2"/>
              </a:rPr>
              <a:t>WATCH</a:t>
            </a:r>
            <a:r>
              <a:rPr lang="en-US" b="1" dirty="0" smtClean="0"/>
              <a:t> this version of “The War Prayer”</a:t>
            </a:r>
          </a:p>
          <a:p>
            <a:pPr marL="0" indent="0" algn="ctr">
              <a:buNone/>
            </a:pPr>
            <a:endParaRPr lang="en-US" b="1" dirty="0"/>
          </a:p>
          <a:p>
            <a:pPr marL="0" indent="0" algn="ctr">
              <a:buNone/>
            </a:pPr>
            <a:r>
              <a:rPr lang="en-US" b="1" dirty="0" smtClean="0"/>
              <a:t>Now discuss the following with your group:</a:t>
            </a:r>
          </a:p>
          <a:p>
            <a:pPr marL="0" indent="0" algn="ctr">
              <a:buNone/>
            </a:pPr>
            <a:endParaRPr lang="en-US" b="1" dirty="0"/>
          </a:p>
          <a:p>
            <a:pPr marL="0" indent="0" algn="ctr">
              <a:buNone/>
            </a:pPr>
            <a:r>
              <a:rPr lang="en-US" b="1" dirty="0" smtClean="0"/>
              <a:t>What are some similarities and/or differences between the text version, the video from yesterday, and the video from today?</a:t>
            </a:r>
          </a:p>
          <a:p>
            <a:pPr marL="0" indent="0" algn="ctr">
              <a:buNone/>
            </a:pPr>
            <a:endParaRPr lang="en-US" b="1" dirty="0"/>
          </a:p>
          <a:p>
            <a:pPr marL="0" indent="0" algn="ctr">
              <a:buNone/>
            </a:pPr>
            <a:r>
              <a:rPr lang="en-US" sz="4300" b="1" dirty="0" smtClean="0">
                <a:solidFill>
                  <a:srgbClr val="FF0000"/>
                </a:solidFill>
              </a:rPr>
              <a:t>Class Discussion</a:t>
            </a:r>
            <a:endParaRPr lang="en-US" sz="4300" b="1" dirty="0">
              <a:solidFill>
                <a:srgbClr val="FF0000"/>
              </a:solidFill>
            </a:endParaRPr>
          </a:p>
        </p:txBody>
      </p:sp>
    </p:spTree>
    <p:extLst>
      <p:ext uri="{BB962C8B-B14F-4D97-AF65-F5344CB8AC3E}">
        <p14:creationId xmlns:p14="http://schemas.microsoft.com/office/powerpoint/2010/main" val="37212729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Start-Up - Writing</a:t>
            </a:r>
            <a:endParaRPr lang="en-US" b="1" dirty="0"/>
          </a:p>
        </p:txBody>
      </p:sp>
      <p:sp>
        <p:nvSpPr>
          <p:cNvPr id="3" name="Content Placeholder 2"/>
          <p:cNvSpPr>
            <a:spLocks noGrp="1"/>
          </p:cNvSpPr>
          <p:nvPr>
            <p:ph idx="1"/>
          </p:nvPr>
        </p:nvSpPr>
        <p:spPr>
          <a:xfrm>
            <a:off x="457200" y="838200"/>
            <a:ext cx="8229600" cy="5867400"/>
          </a:xfrm>
        </p:spPr>
        <p:txBody>
          <a:bodyPr/>
          <a:lstStyle/>
          <a:p>
            <a:pPr marL="0" indent="0" algn="ctr">
              <a:buNone/>
            </a:pPr>
            <a:r>
              <a:rPr lang="en-US" b="1" dirty="0" smtClean="0"/>
              <a:t>Now write about the following:</a:t>
            </a:r>
          </a:p>
          <a:p>
            <a:pPr marL="0" indent="0" algn="ctr">
              <a:buNone/>
            </a:pPr>
            <a:endParaRPr lang="en-US" b="1" dirty="0"/>
          </a:p>
          <a:p>
            <a:pPr marL="0" indent="0" algn="ctr">
              <a:buNone/>
            </a:pPr>
            <a:r>
              <a:rPr lang="en-US" b="1" dirty="0"/>
              <a:t>What are some similarities and/or differences between the text version, the video from yesterday, and the video from today?</a:t>
            </a:r>
          </a:p>
          <a:p>
            <a:pPr marL="0" indent="0" algn="ctr">
              <a:buNone/>
            </a:pPr>
            <a:r>
              <a:rPr lang="en-US" b="1" dirty="0" smtClean="0"/>
              <a:t>Do you think the “modernized” version of Twain’s story is true to the original? </a:t>
            </a:r>
          </a:p>
          <a:p>
            <a:pPr marL="0" indent="0" algn="ctr">
              <a:buNone/>
            </a:pPr>
            <a:r>
              <a:rPr lang="en-US" b="1" dirty="0" smtClean="0"/>
              <a:t>Do you think Twain’s message is still applicable today? Why or why not? </a:t>
            </a:r>
            <a:endParaRPr lang="en-US" b="1" dirty="0"/>
          </a:p>
        </p:txBody>
      </p:sp>
    </p:spTree>
    <p:extLst>
      <p:ext uri="{BB962C8B-B14F-4D97-AF65-F5344CB8AC3E}">
        <p14:creationId xmlns:p14="http://schemas.microsoft.com/office/powerpoint/2010/main" val="14412649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War Prayer</a:t>
            </a:r>
            <a:endParaRPr lang="en-US" b="1" dirty="0"/>
          </a:p>
        </p:txBody>
      </p:sp>
      <p:sp>
        <p:nvSpPr>
          <p:cNvPr id="3" name="Content Placeholder 2"/>
          <p:cNvSpPr>
            <a:spLocks noGrp="1"/>
          </p:cNvSpPr>
          <p:nvPr>
            <p:ph idx="1"/>
          </p:nvPr>
        </p:nvSpPr>
        <p:spPr/>
        <p:txBody>
          <a:bodyPr/>
          <a:lstStyle/>
          <a:p>
            <a:r>
              <a:rPr lang="en-US" b="1" dirty="0" smtClean="0"/>
              <a:t>You will be completing the questions related to this short story from yesterday. Your completed questions are DUE TOMORROW.</a:t>
            </a:r>
          </a:p>
          <a:p>
            <a:pPr marL="0" indent="0">
              <a:buNone/>
            </a:pPr>
            <a:endParaRPr lang="en-US" b="1" dirty="0" smtClean="0"/>
          </a:p>
          <a:p>
            <a:r>
              <a:rPr lang="en-US" b="1" dirty="0" smtClean="0"/>
              <a:t>The last question is to be NO LESS THAN 2 PARAGRAPHS, and must include CITATIONS. Failure to CITE guarantees you a ZERO!</a:t>
            </a:r>
          </a:p>
        </p:txBody>
      </p:sp>
    </p:spTree>
    <p:extLst>
      <p:ext uri="{BB962C8B-B14F-4D97-AF65-F5344CB8AC3E}">
        <p14:creationId xmlns:p14="http://schemas.microsoft.com/office/powerpoint/2010/main" val="3726417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27"/>
            <a:ext cx="8229600" cy="1143000"/>
          </a:xfrm>
        </p:spPr>
        <p:txBody>
          <a:bodyPr/>
          <a:lstStyle/>
          <a:p>
            <a:r>
              <a:rPr lang="en-US" b="1" dirty="0" smtClean="0"/>
              <a:t>Parody</a:t>
            </a:r>
            <a:endParaRPr lang="en-US" b="1" dirty="0"/>
          </a:p>
        </p:txBody>
      </p:sp>
      <p:sp>
        <p:nvSpPr>
          <p:cNvPr id="3" name="Content Placeholder 2"/>
          <p:cNvSpPr>
            <a:spLocks noGrp="1"/>
          </p:cNvSpPr>
          <p:nvPr>
            <p:ph idx="1"/>
          </p:nvPr>
        </p:nvSpPr>
        <p:spPr>
          <a:xfrm>
            <a:off x="457200" y="914400"/>
            <a:ext cx="8229600" cy="5791200"/>
          </a:xfrm>
        </p:spPr>
        <p:txBody>
          <a:bodyPr>
            <a:normAutofit/>
          </a:bodyPr>
          <a:lstStyle/>
          <a:p>
            <a:r>
              <a:rPr lang="en-US" b="1" dirty="0"/>
              <a:t>A</a:t>
            </a:r>
            <a:r>
              <a:rPr lang="en-US" b="1" dirty="0" smtClean="0"/>
              <a:t> literary or musical work in which the style of an author or work is closely imitated for comic effect or in ridicule.</a:t>
            </a:r>
          </a:p>
          <a:p>
            <a:pPr lvl="1"/>
            <a:r>
              <a:rPr lang="en-US" b="1" dirty="0" smtClean="0"/>
              <a:t>makes fun of another work by imitating some aspect of it.</a:t>
            </a:r>
          </a:p>
          <a:p>
            <a:pPr lvl="1"/>
            <a:r>
              <a:rPr lang="en-US" b="1" dirty="0" smtClean="0"/>
              <a:t>meant for mocking; not typically containing anything serious.</a:t>
            </a:r>
          </a:p>
          <a:p>
            <a:pPr lvl="1"/>
            <a:r>
              <a:rPr lang="en-US" b="1" dirty="0" smtClean="0"/>
              <a:t>does not intend to bring about societal change.</a:t>
            </a:r>
          </a:p>
          <a:p>
            <a:pPr lvl="1"/>
            <a:r>
              <a:rPr lang="en-US" b="1" dirty="0" smtClean="0"/>
              <a:t>can make fun of literature, film, advertising, popular culture, etc.</a:t>
            </a:r>
          </a:p>
        </p:txBody>
      </p:sp>
    </p:spTree>
    <p:extLst>
      <p:ext uri="{BB962C8B-B14F-4D97-AF65-F5344CB8AC3E}">
        <p14:creationId xmlns:p14="http://schemas.microsoft.com/office/powerpoint/2010/main" val="250496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Start-Up - Discussion</a:t>
            </a:r>
            <a:endParaRPr lang="en-US" b="1" dirty="0"/>
          </a:p>
        </p:txBody>
      </p:sp>
      <p:sp>
        <p:nvSpPr>
          <p:cNvPr id="3" name="Content Placeholder 2"/>
          <p:cNvSpPr>
            <a:spLocks noGrp="1"/>
          </p:cNvSpPr>
          <p:nvPr>
            <p:ph idx="1"/>
          </p:nvPr>
        </p:nvSpPr>
        <p:spPr>
          <a:xfrm>
            <a:off x="457200" y="762000"/>
            <a:ext cx="8229600" cy="5943600"/>
          </a:xfrm>
        </p:spPr>
        <p:txBody>
          <a:bodyPr>
            <a:normAutofit fontScale="92500" lnSpcReduction="10000"/>
          </a:bodyPr>
          <a:lstStyle/>
          <a:p>
            <a:pPr marL="0" indent="0" algn="ctr">
              <a:buNone/>
            </a:pPr>
            <a:r>
              <a:rPr lang="en-US" b="1" dirty="0" smtClean="0"/>
              <a:t>Do you agree or disagree with the following statement:</a:t>
            </a:r>
          </a:p>
          <a:p>
            <a:pPr marL="0" indent="0" algn="ctr">
              <a:buNone/>
            </a:pPr>
            <a:r>
              <a:rPr lang="en-US" sz="3600" b="1" dirty="0" smtClean="0"/>
              <a:t>Man is the highest form of life on our planet; more intelligent, more capable, and/or “better” than any other animal on Earth.</a:t>
            </a:r>
          </a:p>
          <a:p>
            <a:pPr marL="0" indent="0" algn="ctr">
              <a:buNone/>
            </a:pPr>
            <a:endParaRPr lang="en-US" sz="3600" b="1" dirty="0"/>
          </a:p>
          <a:p>
            <a:pPr marL="0" indent="0" algn="ctr">
              <a:buNone/>
            </a:pPr>
            <a:r>
              <a:rPr lang="en-US" sz="3600" b="1" dirty="0" smtClean="0"/>
              <a:t>Take a moment to consider this statement, and then discuss it with your HORIZONTAL partner.</a:t>
            </a:r>
          </a:p>
          <a:p>
            <a:pPr marL="0" indent="0" algn="ctr">
              <a:buNone/>
            </a:pPr>
            <a:endParaRPr lang="en-US" sz="3600" b="1" dirty="0"/>
          </a:p>
          <a:p>
            <a:pPr marL="0" indent="0" algn="ctr">
              <a:buNone/>
            </a:pPr>
            <a:r>
              <a:rPr lang="en-US" sz="3600" b="1" dirty="0" smtClean="0">
                <a:solidFill>
                  <a:srgbClr val="FF0000"/>
                </a:solidFill>
              </a:rPr>
              <a:t>Class Discussion</a:t>
            </a:r>
          </a:p>
        </p:txBody>
      </p:sp>
    </p:spTree>
    <p:extLst>
      <p:ext uri="{BB962C8B-B14F-4D97-AF65-F5344CB8AC3E}">
        <p14:creationId xmlns:p14="http://schemas.microsoft.com/office/powerpoint/2010/main" val="19771871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Start-Up - Writing</a:t>
            </a:r>
            <a:endParaRPr lang="en-US" b="1" dirty="0"/>
          </a:p>
        </p:txBody>
      </p:sp>
      <p:sp>
        <p:nvSpPr>
          <p:cNvPr id="3" name="Content Placeholder 2"/>
          <p:cNvSpPr>
            <a:spLocks noGrp="1"/>
          </p:cNvSpPr>
          <p:nvPr>
            <p:ph idx="1"/>
          </p:nvPr>
        </p:nvSpPr>
        <p:spPr/>
        <p:txBody>
          <a:bodyPr/>
          <a:lstStyle/>
          <a:p>
            <a:pPr marL="0" indent="0" algn="ctr">
              <a:buNone/>
            </a:pPr>
            <a:r>
              <a:rPr lang="en-US" b="1" dirty="0" smtClean="0"/>
              <a:t>In writing, agree </a:t>
            </a:r>
            <a:r>
              <a:rPr lang="en-US" b="1" dirty="0"/>
              <a:t>or disagree with the following statement:</a:t>
            </a:r>
          </a:p>
          <a:p>
            <a:pPr marL="0" indent="0" algn="ctr">
              <a:buNone/>
            </a:pPr>
            <a:r>
              <a:rPr lang="en-US" b="1" dirty="0"/>
              <a:t>Man is the highest form of life on our planet; more intelligent, more capable, and/or “better”  than any other animal on Earth</a:t>
            </a:r>
            <a:r>
              <a:rPr lang="en-US" b="1" dirty="0" smtClean="0"/>
              <a:t>.</a:t>
            </a:r>
          </a:p>
          <a:p>
            <a:pPr marL="0" indent="0" algn="ctr">
              <a:buNone/>
            </a:pPr>
            <a:endParaRPr lang="en-US" b="1" dirty="0"/>
          </a:p>
          <a:p>
            <a:pPr marL="0" indent="0" algn="ctr">
              <a:buNone/>
            </a:pPr>
            <a:r>
              <a:rPr lang="en-US" b="1" dirty="0" smtClean="0"/>
              <a:t>You must provide at least one example or piece of evidence to support your opinion.</a:t>
            </a:r>
            <a:endParaRPr lang="en-US" b="1" dirty="0"/>
          </a:p>
          <a:p>
            <a:pPr marL="0" indent="0" algn="ctr">
              <a:buNone/>
            </a:pPr>
            <a:endParaRPr lang="en-US" b="1" dirty="0"/>
          </a:p>
        </p:txBody>
      </p:sp>
    </p:spTree>
    <p:extLst>
      <p:ext uri="{BB962C8B-B14F-4D97-AF65-F5344CB8AC3E}">
        <p14:creationId xmlns:p14="http://schemas.microsoft.com/office/powerpoint/2010/main" val="20022459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The Lowest Animal</a:t>
            </a:r>
            <a:endParaRPr lang="en-US" b="1" dirty="0"/>
          </a:p>
        </p:txBody>
      </p:sp>
      <p:sp>
        <p:nvSpPr>
          <p:cNvPr id="3" name="Content Placeholder 2"/>
          <p:cNvSpPr>
            <a:spLocks noGrp="1"/>
          </p:cNvSpPr>
          <p:nvPr>
            <p:ph idx="1"/>
          </p:nvPr>
        </p:nvSpPr>
        <p:spPr>
          <a:xfrm>
            <a:off x="457200" y="1066800"/>
            <a:ext cx="8229600" cy="5638800"/>
          </a:xfrm>
        </p:spPr>
        <p:txBody>
          <a:bodyPr>
            <a:normAutofit/>
          </a:bodyPr>
          <a:lstStyle/>
          <a:p>
            <a:r>
              <a:rPr lang="en-US" sz="3600" b="1" dirty="0" smtClean="0"/>
              <a:t>Written in 1896, but not published until 1962 as part of a collection called “Letters From The Earth.”</a:t>
            </a:r>
          </a:p>
          <a:p>
            <a:r>
              <a:rPr lang="en-US" sz="3600" b="1" dirty="0" smtClean="0"/>
              <a:t>As we read, look for examples of “tools of satire” that Twain uses in this essay. Highlight any that you find.</a:t>
            </a:r>
          </a:p>
          <a:p>
            <a:r>
              <a:rPr lang="en-US" sz="3600" b="1" dirty="0" smtClean="0"/>
              <a:t>We will stop frequently as we go through the text to discuss examples.</a:t>
            </a:r>
            <a:endParaRPr lang="en-US" sz="3600" b="1" dirty="0"/>
          </a:p>
        </p:txBody>
      </p:sp>
    </p:spTree>
    <p:extLst>
      <p:ext uri="{BB962C8B-B14F-4D97-AF65-F5344CB8AC3E}">
        <p14:creationId xmlns:p14="http://schemas.microsoft.com/office/powerpoint/2010/main" val="49977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36"/>
            <a:ext cx="8229600" cy="1143000"/>
          </a:xfrm>
        </p:spPr>
        <p:txBody>
          <a:bodyPr/>
          <a:lstStyle/>
          <a:p>
            <a:r>
              <a:rPr lang="en-US" b="1" dirty="0" smtClean="0"/>
              <a:t>The “Tools” of Satire and Parody</a:t>
            </a:r>
            <a:endParaRPr lang="en-US" b="1" dirty="0"/>
          </a:p>
        </p:txBody>
      </p:sp>
      <p:sp>
        <p:nvSpPr>
          <p:cNvPr id="3" name="Content Placeholder 2"/>
          <p:cNvSpPr>
            <a:spLocks noGrp="1"/>
          </p:cNvSpPr>
          <p:nvPr>
            <p:ph idx="1"/>
          </p:nvPr>
        </p:nvSpPr>
        <p:spPr>
          <a:xfrm>
            <a:off x="457200" y="1066800"/>
            <a:ext cx="8229600" cy="5638800"/>
          </a:xfrm>
        </p:spPr>
        <p:txBody>
          <a:bodyPr>
            <a:normAutofit fontScale="92500" lnSpcReduction="20000"/>
          </a:bodyPr>
          <a:lstStyle/>
          <a:p>
            <a:r>
              <a:rPr lang="en-US" b="1" dirty="0"/>
              <a:t>Hyperbole – </a:t>
            </a:r>
            <a:r>
              <a:rPr lang="en-US" b="1" dirty="0" smtClean="0"/>
              <a:t>over exaggeration </a:t>
            </a:r>
            <a:r>
              <a:rPr lang="en-US" b="1" dirty="0"/>
              <a:t>–  “I have a ton of homework”</a:t>
            </a:r>
          </a:p>
          <a:p>
            <a:r>
              <a:rPr lang="en-US" b="1" dirty="0"/>
              <a:t>Understatement or </a:t>
            </a:r>
            <a:r>
              <a:rPr lang="en-US" b="1" dirty="0" err="1"/>
              <a:t>Litote</a:t>
            </a:r>
            <a:r>
              <a:rPr lang="en-US" b="1" dirty="0"/>
              <a:t> – </a:t>
            </a:r>
            <a:r>
              <a:rPr lang="en-US" b="1" dirty="0" smtClean="0"/>
              <a:t>The opposite of hyperbole. “It’s </a:t>
            </a:r>
            <a:r>
              <a:rPr lang="en-US" b="1" dirty="0"/>
              <a:t>a bit breezy today” (said during a hurricane). </a:t>
            </a:r>
            <a:endParaRPr lang="en-US" b="1" dirty="0" smtClean="0"/>
          </a:p>
          <a:p>
            <a:r>
              <a:rPr lang="en-US" b="1" dirty="0"/>
              <a:t>I</a:t>
            </a:r>
            <a:r>
              <a:rPr lang="en-US" b="1" dirty="0" smtClean="0"/>
              <a:t>rony  </a:t>
            </a:r>
            <a:r>
              <a:rPr lang="en-US" b="1" dirty="0"/>
              <a:t>– discrepancy between expectation and reality. Includes sarcasm.</a:t>
            </a:r>
          </a:p>
          <a:p>
            <a:r>
              <a:rPr lang="en-US" b="1" dirty="0" smtClean="0"/>
              <a:t>Puns </a:t>
            </a:r>
            <a:r>
              <a:rPr lang="en-US" b="1" dirty="0"/>
              <a:t>– make a play on the double meaning of words etc.</a:t>
            </a:r>
          </a:p>
          <a:p>
            <a:r>
              <a:rPr lang="en-US" b="1" dirty="0"/>
              <a:t>Caricature – </a:t>
            </a:r>
            <a:r>
              <a:rPr lang="en-US" b="1" dirty="0" smtClean="0"/>
              <a:t>over exaggerate </a:t>
            </a:r>
            <a:r>
              <a:rPr lang="en-US" b="1" dirty="0"/>
              <a:t>a person’s features or habits to show how ridiculous they are </a:t>
            </a:r>
            <a:endParaRPr lang="en-US" b="1" dirty="0" smtClean="0"/>
          </a:p>
          <a:p>
            <a:r>
              <a:rPr lang="en-US" b="1" dirty="0"/>
              <a:t>Fantasy- creation of an absurd world that does not follow the rules of reason or common sense</a:t>
            </a:r>
          </a:p>
          <a:p>
            <a:endParaRPr lang="en-US" dirty="0"/>
          </a:p>
        </p:txBody>
      </p:sp>
    </p:spTree>
    <p:extLst>
      <p:ext uri="{BB962C8B-B14F-4D97-AF65-F5344CB8AC3E}">
        <p14:creationId xmlns:p14="http://schemas.microsoft.com/office/powerpoint/2010/main" val="358805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Start-Up - Writing</a:t>
            </a:r>
            <a:endParaRPr lang="en-US" b="1" dirty="0"/>
          </a:p>
        </p:txBody>
      </p:sp>
      <p:sp>
        <p:nvSpPr>
          <p:cNvPr id="3" name="Content Placeholder 2"/>
          <p:cNvSpPr>
            <a:spLocks noGrp="1"/>
          </p:cNvSpPr>
          <p:nvPr>
            <p:ph idx="1"/>
          </p:nvPr>
        </p:nvSpPr>
        <p:spPr/>
        <p:txBody>
          <a:bodyPr>
            <a:normAutofit/>
          </a:bodyPr>
          <a:lstStyle/>
          <a:p>
            <a:pPr marL="0" indent="0" algn="ctr">
              <a:buNone/>
            </a:pPr>
            <a:r>
              <a:rPr lang="en-US" sz="4000" b="1" dirty="0" smtClean="0"/>
              <a:t>Choose one example of a “tool of satire” we read in Twain’s essay yesterday. Quote the line it was found in. Now discuss what tool of satire it was, why you think it qualifies, and whether or not you thought it was effective in helping to make his point.</a:t>
            </a:r>
            <a:endParaRPr lang="en-US" sz="4000" b="1" dirty="0"/>
          </a:p>
        </p:txBody>
      </p:sp>
    </p:spTree>
    <p:extLst>
      <p:ext uri="{BB962C8B-B14F-4D97-AF65-F5344CB8AC3E}">
        <p14:creationId xmlns:p14="http://schemas.microsoft.com/office/powerpoint/2010/main" val="5420250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36"/>
            <a:ext cx="8229600" cy="1143000"/>
          </a:xfrm>
        </p:spPr>
        <p:txBody>
          <a:bodyPr/>
          <a:lstStyle/>
          <a:p>
            <a:r>
              <a:rPr lang="en-US" b="1" dirty="0" smtClean="0"/>
              <a:t>The “Tools” of Satire and Parody</a:t>
            </a:r>
            <a:endParaRPr lang="en-US" b="1" dirty="0"/>
          </a:p>
        </p:txBody>
      </p:sp>
      <p:sp>
        <p:nvSpPr>
          <p:cNvPr id="3" name="Content Placeholder 2"/>
          <p:cNvSpPr>
            <a:spLocks noGrp="1"/>
          </p:cNvSpPr>
          <p:nvPr>
            <p:ph idx="1"/>
          </p:nvPr>
        </p:nvSpPr>
        <p:spPr>
          <a:xfrm>
            <a:off x="457200" y="1066800"/>
            <a:ext cx="8229600" cy="5638800"/>
          </a:xfrm>
        </p:spPr>
        <p:txBody>
          <a:bodyPr>
            <a:normAutofit fontScale="92500" lnSpcReduction="20000"/>
          </a:bodyPr>
          <a:lstStyle/>
          <a:p>
            <a:r>
              <a:rPr lang="en-US" b="1" dirty="0"/>
              <a:t>Hyperbole – </a:t>
            </a:r>
            <a:r>
              <a:rPr lang="en-US" b="1" dirty="0" smtClean="0"/>
              <a:t>over exaggeration </a:t>
            </a:r>
            <a:r>
              <a:rPr lang="en-US" b="1" dirty="0"/>
              <a:t>–  “I have a ton of homework”</a:t>
            </a:r>
          </a:p>
          <a:p>
            <a:r>
              <a:rPr lang="en-US" b="1" dirty="0"/>
              <a:t>Understatement or </a:t>
            </a:r>
            <a:r>
              <a:rPr lang="en-US" b="1" dirty="0" err="1"/>
              <a:t>Litote</a:t>
            </a:r>
            <a:r>
              <a:rPr lang="en-US" b="1" dirty="0"/>
              <a:t> – </a:t>
            </a:r>
            <a:r>
              <a:rPr lang="en-US" b="1" dirty="0" smtClean="0"/>
              <a:t>The opposite of hyperbole. “It’s </a:t>
            </a:r>
            <a:r>
              <a:rPr lang="en-US" b="1" dirty="0"/>
              <a:t>a bit breezy today” (said during a hurricane). </a:t>
            </a:r>
            <a:endParaRPr lang="en-US" b="1" dirty="0" smtClean="0"/>
          </a:p>
          <a:p>
            <a:r>
              <a:rPr lang="en-US" b="1" dirty="0"/>
              <a:t>I</a:t>
            </a:r>
            <a:r>
              <a:rPr lang="en-US" b="1" dirty="0" smtClean="0"/>
              <a:t>rony  </a:t>
            </a:r>
            <a:r>
              <a:rPr lang="en-US" b="1" dirty="0"/>
              <a:t>– discrepancy between expectation and reality. Includes sarcasm.</a:t>
            </a:r>
          </a:p>
          <a:p>
            <a:r>
              <a:rPr lang="en-US" b="1" dirty="0" smtClean="0"/>
              <a:t>Puns </a:t>
            </a:r>
            <a:r>
              <a:rPr lang="en-US" b="1" dirty="0"/>
              <a:t>– make a play on the double meaning of words etc.</a:t>
            </a:r>
          </a:p>
          <a:p>
            <a:r>
              <a:rPr lang="en-US" b="1" dirty="0"/>
              <a:t>Caricature – </a:t>
            </a:r>
            <a:r>
              <a:rPr lang="en-US" b="1" dirty="0" smtClean="0"/>
              <a:t>over exaggerate </a:t>
            </a:r>
            <a:r>
              <a:rPr lang="en-US" b="1" dirty="0"/>
              <a:t>a person’s features or habits to show how ridiculous they are </a:t>
            </a:r>
            <a:endParaRPr lang="en-US" b="1" dirty="0" smtClean="0"/>
          </a:p>
          <a:p>
            <a:r>
              <a:rPr lang="en-US" b="1" dirty="0"/>
              <a:t>Fantasy- creation of an absurd world that does not follow the rules of reason or common sense</a:t>
            </a:r>
          </a:p>
          <a:p>
            <a:endParaRPr lang="en-US" dirty="0"/>
          </a:p>
        </p:txBody>
      </p:sp>
    </p:spTree>
    <p:extLst>
      <p:ext uri="{BB962C8B-B14F-4D97-AF65-F5344CB8AC3E}">
        <p14:creationId xmlns:p14="http://schemas.microsoft.com/office/powerpoint/2010/main" val="408695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Essay Assignment</a:t>
            </a:r>
            <a:endParaRPr lang="en-US" b="1" dirty="0"/>
          </a:p>
        </p:txBody>
      </p:sp>
      <p:sp>
        <p:nvSpPr>
          <p:cNvPr id="3" name="Content Placeholder 2"/>
          <p:cNvSpPr>
            <a:spLocks noGrp="1"/>
          </p:cNvSpPr>
          <p:nvPr>
            <p:ph idx="1"/>
          </p:nvPr>
        </p:nvSpPr>
        <p:spPr>
          <a:xfrm>
            <a:off x="457200" y="990600"/>
            <a:ext cx="8229600" cy="5867400"/>
          </a:xfrm>
        </p:spPr>
        <p:txBody>
          <a:bodyPr>
            <a:normAutofit fontScale="92500" lnSpcReduction="20000"/>
          </a:bodyPr>
          <a:lstStyle/>
          <a:p>
            <a:pPr marL="0" indent="0" algn="ctr">
              <a:buNone/>
            </a:pPr>
            <a:r>
              <a:rPr lang="en-US" b="1" dirty="0"/>
              <a:t>In “The Lowest Animal,” Mark Twain argues that humans are actually not as great as we seem to think we are. Your job, in no less than five paragraphs, is to either defend man against Twain’s argument, giving evidence to support your claim that man is better than Twain seems to think OR to further condemn man with even more examples and evidence that prove we are as low as Twain claims. </a:t>
            </a:r>
            <a:endParaRPr lang="en-US" b="1" dirty="0" smtClean="0"/>
          </a:p>
          <a:p>
            <a:pPr marL="0" indent="0" algn="ctr">
              <a:buNone/>
            </a:pPr>
            <a:endParaRPr lang="en-US" b="1" dirty="0"/>
          </a:p>
          <a:p>
            <a:pPr marL="0" indent="0" algn="ctr">
              <a:buNone/>
            </a:pPr>
            <a:r>
              <a:rPr lang="en-US" b="1" dirty="0" smtClean="0"/>
              <a:t>Whichever </a:t>
            </a:r>
            <a:r>
              <a:rPr lang="en-US" b="1" dirty="0"/>
              <a:t>argument you choose to make, you must provide at least three (3) unique examples or pieces of evidence to support your argument. If you use any quotes from Twain’s essay BE SURE TO CITE!!!</a:t>
            </a:r>
          </a:p>
        </p:txBody>
      </p:sp>
    </p:spTree>
    <p:extLst>
      <p:ext uri="{BB962C8B-B14F-4D97-AF65-F5344CB8AC3E}">
        <p14:creationId xmlns:p14="http://schemas.microsoft.com/office/powerpoint/2010/main" val="6976145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Start-Up</a:t>
            </a:r>
            <a:endParaRPr lang="en-US" b="1" dirty="0"/>
          </a:p>
        </p:txBody>
      </p:sp>
      <p:sp>
        <p:nvSpPr>
          <p:cNvPr id="3" name="Content Placeholder 2"/>
          <p:cNvSpPr>
            <a:spLocks noGrp="1"/>
          </p:cNvSpPr>
          <p:nvPr>
            <p:ph idx="1"/>
          </p:nvPr>
        </p:nvSpPr>
        <p:spPr>
          <a:xfrm>
            <a:off x="76200" y="1600200"/>
            <a:ext cx="8991600" cy="4525963"/>
          </a:xfrm>
        </p:spPr>
        <p:txBody>
          <a:bodyPr/>
          <a:lstStyle/>
          <a:p>
            <a:r>
              <a:rPr lang="en-US" b="1" dirty="0" smtClean="0"/>
              <a:t>Grab a </a:t>
            </a:r>
            <a:r>
              <a:rPr lang="en-US" b="1" dirty="0"/>
              <a:t>C</a:t>
            </a:r>
            <a:r>
              <a:rPr lang="en-US" b="1" dirty="0" smtClean="0"/>
              <a:t>hromebook and log in.</a:t>
            </a:r>
          </a:p>
          <a:p>
            <a:r>
              <a:rPr lang="en-US" b="1" dirty="0" smtClean="0"/>
              <a:t>Open up a Google document. Title it:             </a:t>
            </a:r>
            <a:r>
              <a:rPr lang="en-US" sz="3600" b="1" dirty="0" smtClean="0"/>
              <a:t>YOUR LAST NAME and TWAIN ARGUMENT.</a:t>
            </a:r>
          </a:p>
          <a:p>
            <a:r>
              <a:rPr lang="en-US" b="1" dirty="0" smtClean="0"/>
              <a:t>Change the share settings to:                          </a:t>
            </a:r>
            <a:r>
              <a:rPr lang="en-US" sz="3600" b="1" dirty="0" smtClean="0">
                <a:solidFill>
                  <a:srgbClr val="FF0000"/>
                </a:solidFill>
              </a:rPr>
              <a:t>PEOPLE AT MUHSD.K12.CA.US WITH THE LINK </a:t>
            </a:r>
            <a:r>
              <a:rPr lang="en-US" sz="3600" b="1" i="1" dirty="0" smtClean="0">
                <a:solidFill>
                  <a:srgbClr val="FF0000"/>
                </a:solidFill>
              </a:rPr>
              <a:t>CAN EDIT</a:t>
            </a:r>
          </a:p>
          <a:p>
            <a:r>
              <a:rPr lang="en-US" b="1" dirty="0" smtClean="0"/>
              <a:t>Go to my webpage and TURN IT IN. The assignment name is Twain Argument.</a:t>
            </a:r>
            <a:endParaRPr lang="en-US" b="1" dirty="0"/>
          </a:p>
        </p:txBody>
      </p:sp>
    </p:spTree>
    <p:extLst>
      <p:ext uri="{BB962C8B-B14F-4D97-AF65-F5344CB8AC3E}">
        <p14:creationId xmlns:p14="http://schemas.microsoft.com/office/powerpoint/2010/main" val="25305217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Essay Assignment</a:t>
            </a:r>
            <a:endParaRPr lang="en-US" b="1" dirty="0"/>
          </a:p>
        </p:txBody>
      </p:sp>
      <p:sp>
        <p:nvSpPr>
          <p:cNvPr id="3" name="Content Placeholder 2"/>
          <p:cNvSpPr>
            <a:spLocks noGrp="1"/>
          </p:cNvSpPr>
          <p:nvPr>
            <p:ph idx="1"/>
          </p:nvPr>
        </p:nvSpPr>
        <p:spPr>
          <a:xfrm>
            <a:off x="457200" y="990600"/>
            <a:ext cx="8229600" cy="5867400"/>
          </a:xfrm>
        </p:spPr>
        <p:txBody>
          <a:bodyPr>
            <a:normAutofit/>
          </a:bodyPr>
          <a:lstStyle/>
          <a:p>
            <a:pPr marL="0" indent="0" algn="ctr">
              <a:buNone/>
            </a:pPr>
            <a:r>
              <a:rPr lang="en-US" b="1" dirty="0"/>
              <a:t>In “The Lowest Animal,” Mark Twain argues that humans are actually not as great as we seem to think we are. Your job, in no less than five paragraphs, is to either defend man against Twain’s argument, giving evidence to support your claim that man is better than Twain seems to think OR to further condemn man with even more examples and evidence that prove we are as low as Twain claims. </a:t>
            </a:r>
            <a:endParaRPr lang="en-US" b="1" dirty="0" smtClean="0"/>
          </a:p>
          <a:p>
            <a:pPr marL="0" indent="0" algn="ctr">
              <a:buNone/>
            </a:pPr>
            <a:endParaRPr lang="en-US" b="1" dirty="0"/>
          </a:p>
        </p:txBody>
      </p:sp>
    </p:spTree>
    <p:extLst>
      <p:ext uri="{BB962C8B-B14F-4D97-AF65-F5344CB8AC3E}">
        <p14:creationId xmlns:p14="http://schemas.microsoft.com/office/powerpoint/2010/main" val="37104964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fontScale="92500" lnSpcReduction="10000"/>
          </a:bodyPr>
          <a:lstStyle/>
          <a:p>
            <a:r>
              <a:rPr lang="en-US" b="1" dirty="0"/>
              <a:t>Whichever argument you choose to make, you must provide at least three </a:t>
            </a:r>
            <a:r>
              <a:rPr lang="en-US" b="1" dirty="0">
                <a:solidFill>
                  <a:srgbClr val="FF0000"/>
                </a:solidFill>
              </a:rPr>
              <a:t>(3)</a:t>
            </a:r>
            <a:r>
              <a:rPr lang="en-US" b="1" dirty="0"/>
              <a:t> unique examples or pieces of evidence to support your argument. </a:t>
            </a:r>
            <a:r>
              <a:rPr lang="en-US" sz="3600" b="1" i="1" u="sng" dirty="0">
                <a:solidFill>
                  <a:srgbClr val="FF0000"/>
                </a:solidFill>
              </a:rPr>
              <a:t>If you use any quotes from Twain’s essay </a:t>
            </a:r>
            <a:r>
              <a:rPr lang="en-US" sz="3600" b="1" i="1" u="sng" dirty="0" smtClean="0">
                <a:solidFill>
                  <a:srgbClr val="FF0000"/>
                </a:solidFill>
              </a:rPr>
              <a:t>or any other sources BE </a:t>
            </a:r>
            <a:r>
              <a:rPr lang="en-US" sz="3600" b="1" i="1" u="sng" dirty="0">
                <a:solidFill>
                  <a:srgbClr val="FF0000"/>
                </a:solidFill>
              </a:rPr>
              <a:t>SURE TO CITE</a:t>
            </a:r>
            <a:r>
              <a:rPr lang="en-US" sz="3600" b="1" i="1" u="sng" dirty="0" smtClean="0">
                <a:solidFill>
                  <a:srgbClr val="FF0000"/>
                </a:solidFill>
              </a:rPr>
              <a:t>!!!</a:t>
            </a:r>
          </a:p>
          <a:p>
            <a:r>
              <a:rPr lang="en-US" sz="3600" b="1" i="1" dirty="0" smtClean="0"/>
              <a:t>If you use any other sources besides Twain’s essay, you MUST include a Works Cited page</a:t>
            </a:r>
          </a:p>
          <a:p>
            <a:r>
              <a:rPr lang="en-US" b="1" dirty="0" smtClean="0"/>
              <a:t>You have the remainder of the period today and all of class tomorrow to work on your essay. </a:t>
            </a:r>
            <a:r>
              <a:rPr lang="en-US" sz="3600" b="1" i="1" u="sng" dirty="0" smtClean="0">
                <a:solidFill>
                  <a:srgbClr val="FF0000"/>
                </a:solidFill>
              </a:rPr>
              <a:t>All essays are due no later than MIDNIGHT  TOMORROW (WED).</a:t>
            </a:r>
          </a:p>
          <a:p>
            <a:r>
              <a:rPr lang="en-US" sz="3600" b="1" dirty="0" smtClean="0"/>
              <a:t>THIS MUST BE IN </a:t>
            </a:r>
            <a:r>
              <a:rPr lang="en-US" sz="3600" b="1" i="1" u="sng" dirty="0" smtClean="0">
                <a:solidFill>
                  <a:srgbClr val="FF0000"/>
                </a:solidFill>
              </a:rPr>
              <a:t>MLA FORMAT</a:t>
            </a:r>
            <a:endParaRPr lang="en-US" sz="3600" b="1" i="1" u="sng" dirty="0">
              <a:solidFill>
                <a:srgbClr val="FF0000"/>
              </a:solidFill>
            </a:endParaRPr>
          </a:p>
        </p:txBody>
      </p:sp>
    </p:spTree>
    <p:extLst>
      <p:ext uri="{BB962C8B-B14F-4D97-AF65-F5344CB8AC3E}">
        <p14:creationId xmlns:p14="http://schemas.microsoft.com/office/powerpoint/2010/main" val="4102084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Parody</a:t>
            </a:r>
            <a:endParaRPr lang="en-US" b="1" dirty="0"/>
          </a:p>
        </p:txBody>
      </p:sp>
      <p:sp>
        <p:nvSpPr>
          <p:cNvPr id="3" name="Content Placeholder 2"/>
          <p:cNvSpPr>
            <a:spLocks noGrp="1"/>
          </p:cNvSpPr>
          <p:nvPr>
            <p:ph idx="1"/>
          </p:nvPr>
        </p:nvSpPr>
        <p:spPr>
          <a:xfrm>
            <a:off x="457200" y="914400"/>
            <a:ext cx="8229600" cy="5791200"/>
          </a:xfrm>
        </p:spPr>
        <p:txBody>
          <a:bodyPr>
            <a:normAutofit/>
          </a:bodyPr>
          <a:lstStyle/>
          <a:p>
            <a:pPr marL="0" indent="0" algn="ctr">
              <a:buNone/>
            </a:pPr>
            <a:r>
              <a:rPr lang="en-US" b="1" dirty="0"/>
              <a:t>You Should Be familiar with </a:t>
            </a:r>
            <a:r>
              <a:rPr lang="en-US" b="1" dirty="0" smtClean="0"/>
              <a:t>Parody…</a:t>
            </a:r>
          </a:p>
          <a:p>
            <a:r>
              <a:rPr lang="en-US" b="1" dirty="0" smtClean="0"/>
              <a:t>In Music</a:t>
            </a:r>
          </a:p>
          <a:p>
            <a:pPr lvl="1"/>
            <a:r>
              <a:rPr lang="en-US" b="1" dirty="0" smtClean="0"/>
              <a:t>“</a:t>
            </a:r>
            <a:r>
              <a:rPr lang="en-US" b="1" dirty="0"/>
              <a:t>Weird Al” </a:t>
            </a:r>
            <a:r>
              <a:rPr lang="en-US" b="1" dirty="0" err="1"/>
              <a:t>Yankovic</a:t>
            </a:r>
            <a:endParaRPr lang="en-US" b="1" dirty="0"/>
          </a:p>
          <a:p>
            <a:r>
              <a:rPr lang="en-US" b="1" dirty="0" smtClean="0"/>
              <a:t>In Film</a:t>
            </a:r>
          </a:p>
          <a:p>
            <a:pPr lvl="1"/>
            <a:r>
              <a:rPr lang="en-US" b="1" dirty="0" smtClean="0"/>
              <a:t>Robin  </a:t>
            </a:r>
            <a:r>
              <a:rPr lang="en-US" b="1" dirty="0"/>
              <a:t>Hood: Men in Tights</a:t>
            </a:r>
          </a:p>
          <a:p>
            <a:pPr lvl="1"/>
            <a:r>
              <a:rPr lang="en-US" b="1" dirty="0"/>
              <a:t>Scary Movie 1, 2, 3, and 4</a:t>
            </a:r>
          </a:p>
          <a:p>
            <a:pPr lvl="1"/>
            <a:r>
              <a:rPr lang="en-US" b="1" dirty="0"/>
              <a:t>Not Another Teen Movie</a:t>
            </a:r>
          </a:p>
          <a:p>
            <a:pPr lvl="1"/>
            <a:r>
              <a:rPr lang="en-US" b="1" dirty="0"/>
              <a:t>Dance Flick</a:t>
            </a:r>
          </a:p>
          <a:p>
            <a:pPr lvl="1"/>
            <a:r>
              <a:rPr lang="en-US" b="1" dirty="0"/>
              <a:t>Epic Movie</a:t>
            </a:r>
          </a:p>
          <a:p>
            <a:pPr marL="0" indent="0">
              <a:buNone/>
            </a:pPr>
            <a:endParaRPr lang="en-US" b="1"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738" y="3657600"/>
            <a:ext cx="1469964" cy="213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7348" y="2743200"/>
            <a:ext cx="1532663" cy="211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492650"/>
            <a:ext cx="1586376" cy="23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27600" y="1447800"/>
            <a:ext cx="2946400" cy="1657350"/>
          </a:xfrm>
          <a:prstGeom prst="rect">
            <a:avLst/>
          </a:prstGeom>
        </p:spPr>
      </p:pic>
    </p:spTree>
    <p:extLst>
      <p:ext uri="{BB962C8B-B14F-4D97-AF65-F5344CB8AC3E}">
        <p14:creationId xmlns:p14="http://schemas.microsoft.com/office/powerpoint/2010/main" val="20161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ppt_x"/>
                                          </p:val>
                                        </p:tav>
                                        <p:tav tm="100000">
                                          <p:val>
                                            <p:strVal val="#ppt_x"/>
                                          </p:val>
                                        </p:tav>
                                      </p:tavLst>
                                    </p:anim>
                                    <p:anim calcmode="lin" valueType="num">
                                      <p:cBhvr additive="base">
                                        <p:cTn id="54" dur="500" fill="hold"/>
                                        <p:tgtEl>
                                          <p:spTgt spid="5"/>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ppt_x"/>
                                          </p:val>
                                        </p:tav>
                                        <p:tav tm="100000">
                                          <p:val>
                                            <p:strVal val="#ppt_x"/>
                                          </p:val>
                                        </p:tav>
                                      </p:tavLst>
                                    </p:anim>
                                    <p:anim calcmode="lin" valueType="num">
                                      <p:cBhvr additive="base">
                                        <p:cTn id="5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Start-Up</a:t>
            </a:r>
            <a:endParaRPr lang="en-US" b="1" dirty="0"/>
          </a:p>
        </p:txBody>
      </p:sp>
      <p:sp>
        <p:nvSpPr>
          <p:cNvPr id="3" name="Content Placeholder 2"/>
          <p:cNvSpPr>
            <a:spLocks noGrp="1"/>
          </p:cNvSpPr>
          <p:nvPr>
            <p:ph idx="1"/>
          </p:nvPr>
        </p:nvSpPr>
        <p:spPr>
          <a:xfrm>
            <a:off x="76200" y="1600200"/>
            <a:ext cx="8991600" cy="4525963"/>
          </a:xfrm>
        </p:spPr>
        <p:txBody>
          <a:bodyPr/>
          <a:lstStyle/>
          <a:p>
            <a:r>
              <a:rPr lang="en-US" b="1" dirty="0" smtClean="0"/>
              <a:t>Grab a </a:t>
            </a:r>
            <a:r>
              <a:rPr lang="en-US" b="1" dirty="0"/>
              <a:t>C</a:t>
            </a:r>
            <a:r>
              <a:rPr lang="en-US" b="1" dirty="0" smtClean="0"/>
              <a:t>hromebook and log in.</a:t>
            </a:r>
          </a:p>
          <a:p>
            <a:pPr marL="0" indent="0">
              <a:buNone/>
            </a:pPr>
            <a:endParaRPr lang="en-US" b="1" dirty="0" smtClean="0"/>
          </a:p>
          <a:p>
            <a:r>
              <a:rPr lang="en-US" b="1" dirty="0" smtClean="0"/>
              <a:t>Continue working on your Twain Argument essay.</a:t>
            </a:r>
            <a:endParaRPr lang="en-US" b="1" dirty="0"/>
          </a:p>
        </p:txBody>
      </p:sp>
    </p:spTree>
    <p:extLst>
      <p:ext uri="{BB962C8B-B14F-4D97-AF65-F5344CB8AC3E}">
        <p14:creationId xmlns:p14="http://schemas.microsoft.com/office/powerpoint/2010/main" val="33621490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Essay Assignment</a:t>
            </a:r>
            <a:endParaRPr lang="en-US" b="1" dirty="0"/>
          </a:p>
        </p:txBody>
      </p:sp>
      <p:sp>
        <p:nvSpPr>
          <p:cNvPr id="3" name="Content Placeholder 2"/>
          <p:cNvSpPr>
            <a:spLocks noGrp="1"/>
          </p:cNvSpPr>
          <p:nvPr>
            <p:ph idx="1"/>
          </p:nvPr>
        </p:nvSpPr>
        <p:spPr>
          <a:xfrm>
            <a:off x="457200" y="990600"/>
            <a:ext cx="8229600" cy="5867400"/>
          </a:xfrm>
        </p:spPr>
        <p:txBody>
          <a:bodyPr>
            <a:normAutofit/>
          </a:bodyPr>
          <a:lstStyle/>
          <a:p>
            <a:pPr marL="0" indent="0" algn="ctr">
              <a:buNone/>
            </a:pPr>
            <a:r>
              <a:rPr lang="en-US" sz="3500" b="1" dirty="0"/>
              <a:t>In “The Lowest Animal,” Mark Twain argues that humans are actually not as great as we seem to think we are. Your job, in no less than five paragraphs, is to either defend man against Twain’s argument, giving evidence to support your claim that man is better than Twain seems to think OR to further condemn man with even more examples and evidence that prove we are as low as Twain claims. </a:t>
            </a:r>
            <a:endParaRPr lang="en-US" sz="3500" b="1" dirty="0" smtClean="0"/>
          </a:p>
          <a:p>
            <a:pPr marL="0" indent="0" algn="ctr">
              <a:buNone/>
            </a:pPr>
            <a:endParaRPr lang="en-US" b="1" dirty="0"/>
          </a:p>
        </p:txBody>
      </p:sp>
    </p:spTree>
    <p:extLst>
      <p:ext uri="{BB962C8B-B14F-4D97-AF65-F5344CB8AC3E}">
        <p14:creationId xmlns:p14="http://schemas.microsoft.com/office/powerpoint/2010/main" val="1172323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7"/>
            <a:ext cx="8229600" cy="1143000"/>
          </a:xfrm>
        </p:spPr>
        <p:txBody>
          <a:bodyPr/>
          <a:lstStyle/>
          <a:p>
            <a:r>
              <a:rPr lang="en-US" b="1" dirty="0" smtClean="0"/>
              <a:t>Satire</a:t>
            </a:r>
            <a:endParaRPr lang="en-US" b="1" dirty="0"/>
          </a:p>
        </p:txBody>
      </p:sp>
      <p:sp>
        <p:nvSpPr>
          <p:cNvPr id="3" name="Content Placeholder 2"/>
          <p:cNvSpPr>
            <a:spLocks noGrp="1"/>
          </p:cNvSpPr>
          <p:nvPr>
            <p:ph idx="1"/>
          </p:nvPr>
        </p:nvSpPr>
        <p:spPr>
          <a:xfrm>
            <a:off x="457200" y="914400"/>
            <a:ext cx="8229600" cy="5211763"/>
          </a:xfrm>
        </p:spPr>
        <p:txBody>
          <a:bodyPr>
            <a:normAutofit lnSpcReduction="10000"/>
          </a:bodyPr>
          <a:lstStyle/>
          <a:p>
            <a:r>
              <a:rPr lang="en-US" b="1" dirty="0"/>
              <a:t>A</a:t>
            </a:r>
            <a:r>
              <a:rPr lang="en-US" b="1" dirty="0" smtClean="0"/>
              <a:t> way of using humor to show the weaknesses or bad qualities of a person, government, society, etc.</a:t>
            </a:r>
          </a:p>
          <a:p>
            <a:pPr lvl="1"/>
            <a:r>
              <a:rPr lang="en-US" b="1" dirty="0" smtClean="0"/>
              <a:t>ridicules the shortcomings of people or institutions in an attempt to bring about a change.</a:t>
            </a:r>
          </a:p>
          <a:p>
            <a:pPr lvl="1"/>
            <a:r>
              <a:rPr lang="en-US" b="1" dirty="0" smtClean="0"/>
              <a:t>makes a serious point, usually through humor, while attacking some aspect of society.</a:t>
            </a:r>
          </a:p>
          <a:p>
            <a:pPr lvl="1"/>
            <a:r>
              <a:rPr lang="en-US" b="1" dirty="0" smtClean="0"/>
              <a:t>often uses irony and exaggeration to make its point.</a:t>
            </a:r>
          </a:p>
          <a:p>
            <a:pPr lvl="1"/>
            <a:r>
              <a:rPr lang="en-US" b="1" dirty="0" smtClean="0"/>
              <a:t>can sometimes use parody to make a point (but not all parodies are satire!)</a:t>
            </a:r>
          </a:p>
          <a:p>
            <a:endParaRPr lang="en-US" b="1" dirty="0"/>
          </a:p>
        </p:txBody>
      </p:sp>
    </p:spTree>
    <p:extLst>
      <p:ext uri="{BB962C8B-B14F-4D97-AF65-F5344CB8AC3E}">
        <p14:creationId xmlns:p14="http://schemas.microsoft.com/office/powerpoint/2010/main" val="55341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t>Satire</a:t>
            </a:r>
            <a:endParaRPr lang="en-US" b="1" dirty="0"/>
          </a:p>
        </p:txBody>
      </p:sp>
      <p:sp>
        <p:nvSpPr>
          <p:cNvPr id="3" name="Content Placeholder 2"/>
          <p:cNvSpPr>
            <a:spLocks noGrp="1"/>
          </p:cNvSpPr>
          <p:nvPr>
            <p:ph idx="1"/>
          </p:nvPr>
        </p:nvSpPr>
        <p:spPr>
          <a:xfrm>
            <a:off x="457200" y="990600"/>
            <a:ext cx="8229600" cy="5724525"/>
          </a:xfrm>
        </p:spPr>
        <p:txBody>
          <a:bodyPr/>
          <a:lstStyle/>
          <a:p>
            <a:pPr marL="0" indent="0" algn="ctr">
              <a:buNone/>
            </a:pPr>
            <a:r>
              <a:rPr lang="en-US" b="1" dirty="0"/>
              <a:t>You are </a:t>
            </a:r>
            <a:r>
              <a:rPr lang="en-US" b="1" dirty="0" smtClean="0"/>
              <a:t>probably </a:t>
            </a:r>
            <a:r>
              <a:rPr lang="en-US" b="1" dirty="0"/>
              <a:t>familiar with </a:t>
            </a:r>
            <a:r>
              <a:rPr lang="en-US" b="1" dirty="0" smtClean="0"/>
              <a:t>satire…</a:t>
            </a:r>
          </a:p>
          <a:p>
            <a:r>
              <a:rPr lang="en-US" b="1" dirty="0" smtClean="0"/>
              <a:t>On Television</a:t>
            </a:r>
            <a:endParaRPr lang="en-US" b="1" dirty="0"/>
          </a:p>
          <a:p>
            <a:pPr lvl="1"/>
            <a:r>
              <a:rPr lang="en-US" b="1" dirty="0" smtClean="0"/>
              <a:t>The Simpsons</a:t>
            </a:r>
            <a:endParaRPr lang="en-US" b="1" dirty="0"/>
          </a:p>
          <a:p>
            <a:pPr lvl="1"/>
            <a:r>
              <a:rPr lang="en-US" b="1" dirty="0"/>
              <a:t>The Daily Show</a:t>
            </a:r>
          </a:p>
          <a:p>
            <a:pPr lvl="1"/>
            <a:r>
              <a:rPr lang="en-US" b="1" dirty="0"/>
              <a:t>The Colbert Report</a:t>
            </a:r>
          </a:p>
          <a:p>
            <a:r>
              <a:rPr lang="en-US" b="1" dirty="0" smtClean="0"/>
              <a:t>On the Internet</a:t>
            </a:r>
          </a:p>
          <a:p>
            <a:pPr lvl="1"/>
            <a:r>
              <a:rPr lang="en-US" b="1" dirty="0" smtClean="0"/>
              <a:t>The Onion</a:t>
            </a:r>
          </a:p>
          <a:p>
            <a:pPr lvl="1"/>
            <a:r>
              <a:rPr lang="en-US" b="1" dirty="0" smtClean="0"/>
              <a:t>The Daily Currant</a:t>
            </a:r>
            <a:endParaRPr lang="en-US" b="1"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2156691"/>
            <a:ext cx="1837334" cy="1373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8389" y="371475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4800" y="4419600"/>
            <a:ext cx="3048000" cy="11811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72035" y="5486400"/>
            <a:ext cx="1857375" cy="923925"/>
          </a:xfrm>
          <a:prstGeom prst="rect">
            <a:avLst/>
          </a:prstGeom>
        </p:spPr>
      </p:pic>
      <p:pic>
        <p:nvPicPr>
          <p:cNvPr id="9" name="Picture 8">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67200" y="1600200"/>
            <a:ext cx="2587789" cy="1693826"/>
          </a:xfrm>
          <a:prstGeom prst="rect">
            <a:avLst/>
          </a:prstGeom>
        </p:spPr>
      </p:pic>
    </p:spTree>
    <p:extLst>
      <p:ext uri="{BB962C8B-B14F-4D97-AF65-F5344CB8AC3E}">
        <p14:creationId xmlns:p14="http://schemas.microsoft.com/office/powerpoint/2010/main" val="141863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36"/>
            <a:ext cx="8229600" cy="1143000"/>
          </a:xfrm>
        </p:spPr>
        <p:txBody>
          <a:bodyPr/>
          <a:lstStyle/>
          <a:p>
            <a:r>
              <a:rPr lang="en-US" b="1" dirty="0" smtClean="0"/>
              <a:t>The “Tools” of Satire and Parody</a:t>
            </a:r>
            <a:endParaRPr lang="en-US" b="1" dirty="0"/>
          </a:p>
        </p:txBody>
      </p:sp>
      <p:sp>
        <p:nvSpPr>
          <p:cNvPr id="3" name="Content Placeholder 2"/>
          <p:cNvSpPr>
            <a:spLocks noGrp="1"/>
          </p:cNvSpPr>
          <p:nvPr>
            <p:ph idx="1"/>
          </p:nvPr>
        </p:nvSpPr>
        <p:spPr>
          <a:xfrm>
            <a:off x="457200" y="1066800"/>
            <a:ext cx="8229600" cy="5638800"/>
          </a:xfrm>
        </p:spPr>
        <p:txBody>
          <a:bodyPr>
            <a:normAutofit fontScale="92500" lnSpcReduction="20000"/>
          </a:bodyPr>
          <a:lstStyle/>
          <a:p>
            <a:r>
              <a:rPr lang="en-US" b="1" dirty="0"/>
              <a:t>Hyperbole – </a:t>
            </a:r>
            <a:r>
              <a:rPr lang="en-US" b="1" dirty="0" smtClean="0"/>
              <a:t>over exaggeration </a:t>
            </a:r>
            <a:r>
              <a:rPr lang="en-US" b="1" dirty="0"/>
              <a:t>–  “I have a ton of homework”</a:t>
            </a:r>
          </a:p>
          <a:p>
            <a:r>
              <a:rPr lang="en-US" b="1" dirty="0"/>
              <a:t>Understatement or </a:t>
            </a:r>
            <a:r>
              <a:rPr lang="en-US" b="1" dirty="0" err="1"/>
              <a:t>Litote</a:t>
            </a:r>
            <a:r>
              <a:rPr lang="en-US" b="1" dirty="0"/>
              <a:t> – </a:t>
            </a:r>
            <a:r>
              <a:rPr lang="en-US" b="1" dirty="0" smtClean="0"/>
              <a:t>The opposite of hyperbole. “It’s </a:t>
            </a:r>
            <a:r>
              <a:rPr lang="en-US" b="1" dirty="0"/>
              <a:t>a bit breezy today” (said during a hurricane). </a:t>
            </a:r>
            <a:endParaRPr lang="en-US" b="1" dirty="0" smtClean="0"/>
          </a:p>
          <a:p>
            <a:r>
              <a:rPr lang="en-US" b="1" dirty="0"/>
              <a:t>I</a:t>
            </a:r>
            <a:r>
              <a:rPr lang="en-US" b="1" dirty="0" smtClean="0"/>
              <a:t>rony  </a:t>
            </a:r>
            <a:r>
              <a:rPr lang="en-US" b="1" dirty="0"/>
              <a:t>– discrepancy between expectation and reality. Includes sarcasm.</a:t>
            </a:r>
          </a:p>
          <a:p>
            <a:r>
              <a:rPr lang="en-US" b="1" dirty="0" smtClean="0"/>
              <a:t>Puns </a:t>
            </a:r>
            <a:r>
              <a:rPr lang="en-US" b="1" dirty="0"/>
              <a:t>– make a play on the double meaning of words etc.</a:t>
            </a:r>
          </a:p>
          <a:p>
            <a:r>
              <a:rPr lang="en-US" b="1" dirty="0"/>
              <a:t>Caricature – </a:t>
            </a:r>
            <a:r>
              <a:rPr lang="en-US" b="1" dirty="0" smtClean="0"/>
              <a:t>over exaggerate </a:t>
            </a:r>
            <a:r>
              <a:rPr lang="en-US" b="1" dirty="0"/>
              <a:t>a person’s features or habits to show how ridiculous they are </a:t>
            </a:r>
            <a:endParaRPr lang="en-US" b="1" dirty="0" smtClean="0"/>
          </a:p>
          <a:p>
            <a:r>
              <a:rPr lang="en-US" b="1" dirty="0"/>
              <a:t>Fantasy- creation of an absurd world that does not follow the rules of reason or common sense</a:t>
            </a:r>
          </a:p>
          <a:p>
            <a:endParaRPr lang="en-US" dirty="0"/>
          </a:p>
        </p:txBody>
      </p:sp>
    </p:spTree>
    <p:extLst>
      <p:ext uri="{BB962C8B-B14F-4D97-AF65-F5344CB8AC3E}">
        <p14:creationId xmlns:p14="http://schemas.microsoft.com/office/powerpoint/2010/main" val="143621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Satire or Parody?</a:t>
            </a:r>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229600" cy="3950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48400" y="5334000"/>
            <a:ext cx="2362200" cy="1015663"/>
          </a:xfrm>
          <a:prstGeom prst="rect">
            <a:avLst/>
          </a:prstGeom>
          <a:noFill/>
        </p:spPr>
        <p:txBody>
          <a:bodyPr wrap="square" rtlCol="0">
            <a:spAutoFit/>
          </a:bodyPr>
          <a:lstStyle/>
          <a:p>
            <a:r>
              <a:rPr lang="en-US" sz="6000" b="1" dirty="0" smtClean="0"/>
              <a:t>Satire</a:t>
            </a:r>
            <a:endParaRPr lang="en-US" sz="6000" b="1" dirty="0"/>
          </a:p>
        </p:txBody>
      </p:sp>
    </p:spTree>
    <p:extLst>
      <p:ext uri="{BB962C8B-B14F-4D97-AF65-F5344CB8AC3E}">
        <p14:creationId xmlns:p14="http://schemas.microsoft.com/office/powerpoint/2010/main" val="12850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Satire or Parody?</a:t>
            </a:r>
          </a:p>
        </p:txBody>
      </p:sp>
      <p:sp>
        <p:nvSpPr>
          <p:cNvPr id="5" name="TextBox 4"/>
          <p:cNvSpPr txBox="1"/>
          <p:nvPr/>
        </p:nvSpPr>
        <p:spPr>
          <a:xfrm>
            <a:off x="5638800" y="5334000"/>
            <a:ext cx="2971800" cy="1015663"/>
          </a:xfrm>
          <a:prstGeom prst="rect">
            <a:avLst/>
          </a:prstGeom>
          <a:noFill/>
        </p:spPr>
        <p:txBody>
          <a:bodyPr wrap="square" rtlCol="0">
            <a:spAutoFit/>
          </a:bodyPr>
          <a:lstStyle/>
          <a:p>
            <a:r>
              <a:rPr lang="en-US" sz="6000" b="1" dirty="0" smtClean="0"/>
              <a:t>Parody</a:t>
            </a:r>
            <a:endParaRPr lang="en-US" sz="6000" b="1"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8305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04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21143</TotalTime>
  <Words>2353</Words>
  <Application>Microsoft Office PowerPoint</Application>
  <PresentationFormat>On-screen Show (4:3)</PresentationFormat>
  <Paragraphs>214</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Start-Up - Discussion</vt:lpstr>
      <vt:lpstr>Start-Up - Writing</vt:lpstr>
      <vt:lpstr>Parody</vt:lpstr>
      <vt:lpstr>Parody</vt:lpstr>
      <vt:lpstr>Satire</vt:lpstr>
      <vt:lpstr>Satire</vt:lpstr>
      <vt:lpstr>The “Tools” of Satire and Parody</vt:lpstr>
      <vt:lpstr>Satire or Parody?</vt:lpstr>
      <vt:lpstr>Satire or Parody?</vt:lpstr>
      <vt:lpstr>Satire or Parody?</vt:lpstr>
      <vt:lpstr>Satire or Parody?</vt:lpstr>
      <vt:lpstr>Teenage Affluenza </vt:lpstr>
      <vt:lpstr>Exit Ticket</vt:lpstr>
      <vt:lpstr>Previewing and Predicting</vt:lpstr>
      <vt:lpstr>Previewing and Predicting</vt:lpstr>
      <vt:lpstr>Start-Up - Writing</vt:lpstr>
      <vt:lpstr>The Onion Webquest</vt:lpstr>
      <vt:lpstr>The Onion Webquest</vt:lpstr>
      <vt:lpstr>Start-Up - Discussion</vt:lpstr>
      <vt:lpstr>Start-Up - Writing</vt:lpstr>
      <vt:lpstr>Mark Twain</vt:lpstr>
      <vt:lpstr>Mark Twain</vt:lpstr>
      <vt:lpstr>The War Prayer</vt:lpstr>
      <vt:lpstr>The War Prayer</vt:lpstr>
      <vt:lpstr>The War Prayer</vt:lpstr>
      <vt:lpstr>Exit Ticket</vt:lpstr>
      <vt:lpstr>Start-Up - Discussion</vt:lpstr>
      <vt:lpstr>Start-Up - Writing</vt:lpstr>
      <vt:lpstr>The War Prayer</vt:lpstr>
      <vt:lpstr>Start-Up - Discussion</vt:lpstr>
      <vt:lpstr>Start-Up - Writing</vt:lpstr>
      <vt:lpstr>The Lowest Animal</vt:lpstr>
      <vt:lpstr>The “Tools” of Satire and Parody</vt:lpstr>
      <vt:lpstr>Start-Up - Writing</vt:lpstr>
      <vt:lpstr>The “Tools” of Satire and Parody</vt:lpstr>
      <vt:lpstr>Essay Assignment</vt:lpstr>
      <vt:lpstr>Start-Up</vt:lpstr>
      <vt:lpstr>Essay Assignment</vt:lpstr>
      <vt:lpstr>PowerPoint Presentation</vt:lpstr>
      <vt:lpstr>Start-Up</vt:lpstr>
      <vt:lpstr>Essay Assignment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Start-Up - Discussion</dc:title>
  <dc:creator>JAMES MCELROY</dc:creator>
  <cp:lastModifiedBy>JAMES MCELROY</cp:lastModifiedBy>
  <cp:revision>63</cp:revision>
  <dcterms:created xsi:type="dcterms:W3CDTF">2015-02-02T15:28:36Z</dcterms:created>
  <dcterms:modified xsi:type="dcterms:W3CDTF">2015-02-17T17:02:55Z</dcterms:modified>
</cp:coreProperties>
</file>