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1"/>
  </p:notesMasterIdLst>
  <p:sldIdLst>
    <p:sldId id="256" r:id="rId2"/>
    <p:sldId id="285" r:id="rId3"/>
    <p:sldId id="286" r:id="rId4"/>
    <p:sldId id="257" r:id="rId5"/>
    <p:sldId id="258" r:id="rId6"/>
    <p:sldId id="259" r:id="rId7"/>
    <p:sldId id="279" r:id="rId8"/>
    <p:sldId id="280" r:id="rId9"/>
    <p:sldId id="260" r:id="rId10"/>
    <p:sldId id="265" r:id="rId11"/>
    <p:sldId id="261" r:id="rId12"/>
    <p:sldId id="262" r:id="rId13"/>
    <p:sldId id="273" r:id="rId14"/>
    <p:sldId id="274" r:id="rId15"/>
    <p:sldId id="263" r:id="rId16"/>
    <p:sldId id="268" r:id="rId17"/>
    <p:sldId id="282" r:id="rId18"/>
    <p:sldId id="270" r:id="rId19"/>
    <p:sldId id="271" r:id="rId20"/>
    <p:sldId id="275" r:id="rId21"/>
    <p:sldId id="276" r:id="rId22"/>
    <p:sldId id="287" r:id="rId23"/>
    <p:sldId id="289" r:id="rId24"/>
    <p:sldId id="291" r:id="rId25"/>
    <p:sldId id="290" r:id="rId26"/>
    <p:sldId id="293" r:id="rId27"/>
    <p:sldId id="300" r:id="rId28"/>
    <p:sldId id="301" r:id="rId29"/>
    <p:sldId id="302" r:id="rId30"/>
    <p:sldId id="303" r:id="rId31"/>
    <p:sldId id="304" r:id="rId32"/>
    <p:sldId id="319" r:id="rId33"/>
    <p:sldId id="324" r:id="rId34"/>
    <p:sldId id="325"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06" r:id="rId48"/>
    <p:sldId id="320" r:id="rId49"/>
    <p:sldId id="321" r:id="rId50"/>
    <p:sldId id="332" r:id="rId51"/>
    <p:sldId id="333" r:id="rId52"/>
    <p:sldId id="326" r:id="rId53"/>
    <p:sldId id="327" r:id="rId54"/>
    <p:sldId id="322" r:id="rId55"/>
    <p:sldId id="323" r:id="rId56"/>
    <p:sldId id="328" r:id="rId57"/>
    <p:sldId id="329" r:id="rId58"/>
    <p:sldId id="334" r:id="rId59"/>
    <p:sldId id="335" r:id="rId60"/>
    <p:sldId id="330" r:id="rId61"/>
    <p:sldId id="331"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61" r:id="rId88"/>
    <p:sldId id="363" r:id="rId89"/>
    <p:sldId id="362" r:id="rId90"/>
    <p:sldId id="365" r:id="rId91"/>
    <p:sldId id="366" r:id="rId92"/>
    <p:sldId id="367" r:id="rId93"/>
    <p:sldId id="368" r:id="rId94"/>
    <p:sldId id="364" r:id="rId95"/>
    <p:sldId id="369" r:id="rId96"/>
    <p:sldId id="370" r:id="rId97"/>
    <p:sldId id="371" r:id="rId98"/>
    <p:sldId id="372" r:id="rId99"/>
    <p:sldId id="373" r:id="rId100"/>
    <p:sldId id="374" r:id="rId101"/>
    <p:sldId id="375" r:id="rId102"/>
    <p:sldId id="376" r:id="rId103"/>
    <p:sldId id="377" r:id="rId104"/>
    <p:sldId id="378" r:id="rId105"/>
    <p:sldId id="379" r:id="rId106"/>
    <p:sldId id="382" r:id="rId107"/>
    <p:sldId id="383" r:id="rId108"/>
    <p:sldId id="380" r:id="rId109"/>
    <p:sldId id="381" r:id="rId110"/>
    <p:sldId id="384" r:id="rId111"/>
    <p:sldId id="386" r:id="rId112"/>
    <p:sldId id="387" r:id="rId113"/>
    <p:sldId id="390" r:id="rId114"/>
    <p:sldId id="391" r:id="rId115"/>
    <p:sldId id="393" r:id="rId116"/>
    <p:sldId id="394" r:id="rId117"/>
    <p:sldId id="392" r:id="rId118"/>
    <p:sldId id="388" r:id="rId119"/>
    <p:sldId id="389" r:id="rId120"/>
    <p:sldId id="395" r:id="rId121"/>
    <p:sldId id="396" r:id="rId122"/>
    <p:sldId id="397" r:id="rId123"/>
    <p:sldId id="398" r:id="rId124"/>
    <p:sldId id="400" r:id="rId125"/>
    <p:sldId id="399" r:id="rId126"/>
    <p:sldId id="401" r:id="rId127"/>
    <p:sldId id="402" r:id="rId128"/>
    <p:sldId id="403" r:id="rId129"/>
    <p:sldId id="404" r:id="rId130"/>
    <p:sldId id="405" r:id="rId131"/>
    <p:sldId id="406" r:id="rId132"/>
    <p:sldId id="407" r:id="rId133"/>
    <p:sldId id="408" r:id="rId134"/>
    <p:sldId id="409" r:id="rId135"/>
    <p:sldId id="410" r:id="rId136"/>
    <p:sldId id="411" r:id="rId137"/>
    <p:sldId id="412" r:id="rId138"/>
    <p:sldId id="413" r:id="rId139"/>
    <p:sldId id="414" r:id="rId140"/>
    <p:sldId id="415" r:id="rId141"/>
    <p:sldId id="416" r:id="rId142"/>
    <p:sldId id="417" r:id="rId143"/>
    <p:sldId id="418" r:id="rId144"/>
    <p:sldId id="419" r:id="rId145"/>
    <p:sldId id="420" r:id="rId146"/>
    <p:sldId id="421" r:id="rId147"/>
    <p:sldId id="423" r:id="rId148"/>
    <p:sldId id="424" r:id="rId149"/>
    <p:sldId id="425" r:id="rId150"/>
    <p:sldId id="426" r:id="rId151"/>
    <p:sldId id="427" r:id="rId152"/>
    <p:sldId id="428" r:id="rId153"/>
    <p:sldId id="429" r:id="rId154"/>
    <p:sldId id="430" r:id="rId155"/>
    <p:sldId id="431" r:id="rId156"/>
    <p:sldId id="432" r:id="rId157"/>
    <p:sldId id="433" r:id="rId158"/>
    <p:sldId id="434" r:id="rId159"/>
    <p:sldId id="435" r:id="rId160"/>
    <p:sldId id="436" r:id="rId161"/>
    <p:sldId id="437" r:id="rId162"/>
    <p:sldId id="438" r:id="rId163"/>
    <p:sldId id="439" r:id="rId164"/>
    <p:sldId id="440" r:id="rId165"/>
    <p:sldId id="441" r:id="rId166"/>
    <p:sldId id="442" r:id="rId167"/>
    <p:sldId id="443" r:id="rId168"/>
    <p:sldId id="444" r:id="rId169"/>
    <p:sldId id="445" r:id="rId170"/>
    <p:sldId id="446" r:id="rId171"/>
    <p:sldId id="447" r:id="rId172"/>
    <p:sldId id="448" r:id="rId173"/>
    <p:sldId id="449" r:id="rId174"/>
    <p:sldId id="450" r:id="rId175"/>
    <p:sldId id="451" r:id="rId176"/>
    <p:sldId id="452" r:id="rId177"/>
    <p:sldId id="453" r:id="rId178"/>
    <p:sldId id="454" r:id="rId179"/>
    <p:sldId id="455" r:id="rId180"/>
    <p:sldId id="456" r:id="rId181"/>
    <p:sldId id="457" r:id="rId182"/>
    <p:sldId id="458" r:id="rId183"/>
    <p:sldId id="460" r:id="rId184"/>
    <p:sldId id="461" r:id="rId185"/>
    <p:sldId id="462" r:id="rId186"/>
    <p:sldId id="463" r:id="rId187"/>
    <p:sldId id="464" r:id="rId188"/>
    <p:sldId id="465" r:id="rId189"/>
    <p:sldId id="459" r:id="rId190"/>
    <p:sldId id="466" r:id="rId191"/>
    <p:sldId id="467" r:id="rId192"/>
    <p:sldId id="470" r:id="rId193"/>
    <p:sldId id="468" r:id="rId194"/>
    <p:sldId id="469" r:id="rId195"/>
    <p:sldId id="471" r:id="rId196"/>
    <p:sldId id="472" r:id="rId197"/>
    <p:sldId id="473" r:id="rId198"/>
    <p:sldId id="474" r:id="rId199"/>
    <p:sldId id="475" r:id="rId20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25" autoAdjust="0"/>
  </p:normalViewPr>
  <p:slideViewPr>
    <p:cSldViewPr>
      <p:cViewPr varScale="1">
        <p:scale>
          <a:sx n="107" d="100"/>
          <a:sy n="107" d="100"/>
        </p:scale>
        <p:origin x="84"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09510AF-2DFD-4CE4-BF07-062EE92E8AA9}" type="datetimeFigureOut">
              <a:rPr lang="en-US" smtClean="0"/>
              <a:t>10/25/2017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62473A-772C-49AE-BDE8-5D247CCB47BB}" type="slidenum">
              <a:rPr lang="en-US" smtClean="0"/>
              <a:t>‹#›</a:t>
            </a:fld>
            <a:endParaRPr lang="en-US"/>
          </a:p>
        </p:txBody>
      </p:sp>
    </p:spTree>
    <p:extLst>
      <p:ext uri="{BB962C8B-B14F-4D97-AF65-F5344CB8AC3E}">
        <p14:creationId xmlns:p14="http://schemas.microsoft.com/office/powerpoint/2010/main" val="8784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British Armies</a:t>
            </a:r>
            <a:r>
              <a:rPr lang="en-US" baseline="0" dirty="0" smtClean="0"/>
              <a:t> would you similar tactics until after the American Civil War. </a:t>
            </a:r>
            <a:endParaRPr lang="en-US" dirty="0"/>
          </a:p>
        </p:txBody>
      </p:sp>
      <p:sp>
        <p:nvSpPr>
          <p:cNvPr id="4" name="Slide Number Placeholder 3"/>
          <p:cNvSpPr>
            <a:spLocks noGrp="1"/>
          </p:cNvSpPr>
          <p:nvPr>
            <p:ph type="sldNum" sz="quarter" idx="10"/>
          </p:nvPr>
        </p:nvSpPr>
        <p:spPr/>
        <p:txBody>
          <a:bodyPr/>
          <a:lstStyle/>
          <a:p>
            <a:fld id="{D662473A-772C-49AE-BDE8-5D247CCB47BB}" type="slidenum">
              <a:rPr lang="en-US" smtClean="0"/>
              <a:t>5</a:t>
            </a:fld>
            <a:endParaRPr lang="en-US"/>
          </a:p>
        </p:txBody>
      </p:sp>
    </p:spTree>
    <p:extLst>
      <p:ext uri="{BB962C8B-B14F-4D97-AF65-F5344CB8AC3E}">
        <p14:creationId xmlns:p14="http://schemas.microsoft.com/office/powerpoint/2010/main" val="6253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Slaves were taken from every major country</a:t>
            </a:r>
            <a:r>
              <a:rPr lang="en-US" baseline="0" dirty="0" smtClean="0"/>
              <a:t> in Europe. Those slaves who were acquired in Greece were sought after as they were often highly educated. </a:t>
            </a:r>
            <a:endParaRPr lang="en-US" dirty="0"/>
          </a:p>
        </p:txBody>
      </p:sp>
      <p:sp>
        <p:nvSpPr>
          <p:cNvPr id="4" name="Slide Number Placeholder 3"/>
          <p:cNvSpPr>
            <a:spLocks noGrp="1"/>
          </p:cNvSpPr>
          <p:nvPr>
            <p:ph type="sldNum" sz="quarter" idx="10"/>
          </p:nvPr>
        </p:nvSpPr>
        <p:spPr/>
        <p:txBody>
          <a:bodyPr/>
          <a:lstStyle/>
          <a:p>
            <a:fld id="{D662473A-772C-49AE-BDE8-5D247CCB47BB}" type="slidenum">
              <a:rPr lang="en-US" smtClean="0"/>
              <a:t>9</a:t>
            </a:fld>
            <a:endParaRPr lang="en-US"/>
          </a:p>
        </p:txBody>
      </p:sp>
    </p:spTree>
    <p:extLst>
      <p:ext uri="{BB962C8B-B14F-4D97-AF65-F5344CB8AC3E}">
        <p14:creationId xmlns:p14="http://schemas.microsoft.com/office/powerpoint/2010/main" val="372932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 there own cemetery.</a:t>
            </a:r>
            <a:r>
              <a:rPr lang="en-US" baseline="0" dirty="0" smtClean="0"/>
              <a:t> If one died without begging for mercy their body was treated well, if they died dishonorably their skull would be crushed, or they would be stabbed with a red hot poker. </a:t>
            </a:r>
            <a:endParaRPr lang="en-US" dirty="0"/>
          </a:p>
        </p:txBody>
      </p:sp>
      <p:sp>
        <p:nvSpPr>
          <p:cNvPr id="4" name="Slide Number Placeholder 3"/>
          <p:cNvSpPr>
            <a:spLocks noGrp="1"/>
          </p:cNvSpPr>
          <p:nvPr>
            <p:ph type="sldNum" sz="quarter" idx="10"/>
          </p:nvPr>
        </p:nvSpPr>
        <p:spPr/>
        <p:txBody>
          <a:bodyPr/>
          <a:lstStyle/>
          <a:p>
            <a:fld id="{D662473A-772C-49AE-BDE8-5D247CCB47BB}" type="slidenum">
              <a:rPr lang="en-US" smtClean="0"/>
              <a:t>16</a:t>
            </a:fld>
            <a:endParaRPr lang="en-US"/>
          </a:p>
        </p:txBody>
      </p:sp>
    </p:spTree>
    <p:extLst>
      <p:ext uri="{BB962C8B-B14F-4D97-AF65-F5344CB8AC3E}">
        <p14:creationId xmlns:p14="http://schemas.microsoft.com/office/powerpoint/2010/main" val="2959423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Hercules was the</a:t>
            </a:r>
            <a:r>
              <a:rPr lang="en-US" baseline="0" dirty="0" smtClean="0"/>
              <a:t> son of Zeus, Caesar claims to be descendant of Aphrodite </a:t>
            </a:r>
            <a:endParaRPr lang="en-US" dirty="0"/>
          </a:p>
        </p:txBody>
      </p:sp>
      <p:sp>
        <p:nvSpPr>
          <p:cNvPr id="4" name="Slide Number Placeholder 3"/>
          <p:cNvSpPr>
            <a:spLocks noGrp="1"/>
          </p:cNvSpPr>
          <p:nvPr>
            <p:ph type="sldNum" sz="quarter" idx="10"/>
          </p:nvPr>
        </p:nvSpPr>
        <p:spPr/>
        <p:txBody>
          <a:bodyPr/>
          <a:lstStyle/>
          <a:p>
            <a:fld id="{D662473A-772C-49AE-BDE8-5D247CCB47BB}" type="slidenum">
              <a:rPr lang="en-US" smtClean="0"/>
              <a:t>21</a:t>
            </a:fld>
            <a:endParaRPr lang="en-US"/>
          </a:p>
        </p:txBody>
      </p:sp>
    </p:spTree>
    <p:extLst>
      <p:ext uri="{BB962C8B-B14F-4D97-AF65-F5344CB8AC3E}">
        <p14:creationId xmlns:p14="http://schemas.microsoft.com/office/powerpoint/2010/main" val="55473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E8FED4-9398-41DA-A1C9-760826755B3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0AE68-60CA-48F2-9EB6-8890E926B363}" type="slidenum">
              <a:rPr lang="en-US" smtClean="0"/>
              <a:t>‹#›</a:t>
            </a:fld>
            <a:endParaRPr lang="en-US"/>
          </a:p>
        </p:txBody>
      </p:sp>
    </p:spTree>
    <p:extLst>
      <p:ext uri="{BB962C8B-B14F-4D97-AF65-F5344CB8AC3E}">
        <p14:creationId xmlns:p14="http://schemas.microsoft.com/office/powerpoint/2010/main" val="324132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8FED4-9398-41DA-A1C9-760826755B3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0AE68-60CA-48F2-9EB6-8890E926B363}" type="slidenum">
              <a:rPr lang="en-US" smtClean="0"/>
              <a:t>‹#›</a:t>
            </a:fld>
            <a:endParaRPr lang="en-US"/>
          </a:p>
        </p:txBody>
      </p:sp>
    </p:spTree>
    <p:extLst>
      <p:ext uri="{BB962C8B-B14F-4D97-AF65-F5344CB8AC3E}">
        <p14:creationId xmlns:p14="http://schemas.microsoft.com/office/powerpoint/2010/main" val="368998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8FED4-9398-41DA-A1C9-760826755B3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0AE68-60CA-48F2-9EB6-8890E926B363}" type="slidenum">
              <a:rPr lang="en-US" smtClean="0"/>
              <a:t>‹#›</a:t>
            </a:fld>
            <a:endParaRPr lang="en-US"/>
          </a:p>
        </p:txBody>
      </p:sp>
    </p:spTree>
    <p:extLst>
      <p:ext uri="{BB962C8B-B14F-4D97-AF65-F5344CB8AC3E}">
        <p14:creationId xmlns:p14="http://schemas.microsoft.com/office/powerpoint/2010/main" val="20886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8FED4-9398-41DA-A1C9-760826755B3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0AE68-60CA-48F2-9EB6-8890E926B363}" type="slidenum">
              <a:rPr lang="en-US" smtClean="0"/>
              <a:t>‹#›</a:t>
            </a:fld>
            <a:endParaRPr lang="en-US"/>
          </a:p>
        </p:txBody>
      </p:sp>
    </p:spTree>
    <p:extLst>
      <p:ext uri="{BB962C8B-B14F-4D97-AF65-F5344CB8AC3E}">
        <p14:creationId xmlns:p14="http://schemas.microsoft.com/office/powerpoint/2010/main" val="364860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E8FED4-9398-41DA-A1C9-760826755B3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0AE68-60CA-48F2-9EB6-8890E926B363}" type="slidenum">
              <a:rPr lang="en-US" smtClean="0"/>
              <a:t>‹#›</a:t>
            </a:fld>
            <a:endParaRPr lang="en-US"/>
          </a:p>
        </p:txBody>
      </p:sp>
    </p:spTree>
    <p:extLst>
      <p:ext uri="{BB962C8B-B14F-4D97-AF65-F5344CB8AC3E}">
        <p14:creationId xmlns:p14="http://schemas.microsoft.com/office/powerpoint/2010/main" val="405389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E8FED4-9398-41DA-A1C9-760826755B3D}"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0AE68-60CA-48F2-9EB6-8890E926B363}" type="slidenum">
              <a:rPr lang="en-US" smtClean="0"/>
              <a:t>‹#›</a:t>
            </a:fld>
            <a:endParaRPr lang="en-US"/>
          </a:p>
        </p:txBody>
      </p:sp>
    </p:spTree>
    <p:extLst>
      <p:ext uri="{BB962C8B-B14F-4D97-AF65-F5344CB8AC3E}">
        <p14:creationId xmlns:p14="http://schemas.microsoft.com/office/powerpoint/2010/main" val="155547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E8FED4-9398-41DA-A1C9-760826755B3D}"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0AE68-60CA-48F2-9EB6-8890E926B363}" type="slidenum">
              <a:rPr lang="en-US" smtClean="0"/>
              <a:t>‹#›</a:t>
            </a:fld>
            <a:endParaRPr lang="en-US"/>
          </a:p>
        </p:txBody>
      </p:sp>
    </p:spTree>
    <p:extLst>
      <p:ext uri="{BB962C8B-B14F-4D97-AF65-F5344CB8AC3E}">
        <p14:creationId xmlns:p14="http://schemas.microsoft.com/office/powerpoint/2010/main" val="183151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E8FED4-9398-41DA-A1C9-760826755B3D}"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0AE68-60CA-48F2-9EB6-8890E926B363}" type="slidenum">
              <a:rPr lang="en-US" smtClean="0"/>
              <a:t>‹#›</a:t>
            </a:fld>
            <a:endParaRPr lang="en-US"/>
          </a:p>
        </p:txBody>
      </p:sp>
    </p:spTree>
    <p:extLst>
      <p:ext uri="{BB962C8B-B14F-4D97-AF65-F5344CB8AC3E}">
        <p14:creationId xmlns:p14="http://schemas.microsoft.com/office/powerpoint/2010/main" val="40490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8FED4-9398-41DA-A1C9-760826755B3D}"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0AE68-60CA-48F2-9EB6-8890E926B363}" type="slidenum">
              <a:rPr lang="en-US" smtClean="0"/>
              <a:t>‹#›</a:t>
            </a:fld>
            <a:endParaRPr lang="en-US"/>
          </a:p>
        </p:txBody>
      </p:sp>
    </p:spTree>
    <p:extLst>
      <p:ext uri="{BB962C8B-B14F-4D97-AF65-F5344CB8AC3E}">
        <p14:creationId xmlns:p14="http://schemas.microsoft.com/office/powerpoint/2010/main" val="410140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8FED4-9398-41DA-A1C9-760826755B3D}"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0AE68-60CA-48F2-9EB6-8890E926B363}" type="slidenum">
              <a:rPr lang="en-US" smtClean="0"/>
              <a:t>‹#›</a:t>
            </a:fld>
            <a:endParaRPr lang="en-US"/>
          </a:p>
        </p:txBody>
      </p:sp>
    </p:spTree>
    <p:extLst>
      <p:ext uri="{BB962C8B-B14F-4D97-AF65-F5344CB8AC3E}">
        <p14:creationId xmlns:p14="http://schemas.microsoft.com/office/powerpoint/2010/main" val="366628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8FED4-9398-41DA-A1C9-760826755B3D}"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0AE68-60CA-48F2-9EB6-8890E926B363}" type="slidenum">
              <a:rPr lang="en-US" smtClean="0"/>
              <a:t>‹#›</a:t>
            </a:fld>
            <a:endParaRPr lang="en-US"/>
          </a:p>
        </p:txBody>
      </p:sp>
    </p:spTree>
    <p:extLst>
      <p:ext uri="{BB962C8B-B14F-4D97-AF65-F5344CB8AC3E}">
        <p14:creationId xmlns:p14="http://schemas.microsoft.com/office/powerpoint/2010/main" val="386434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l="-13000" r="-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8FED4-9398-41DA-A1C9-760826755B3D}" type="datetimeFigureOut">
              <a:rPr lang="en-US" smtClean="0"/>
              <a:t>10/25/2017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0AE68-60CA-48F2-9EB6-8890E926B363}" type="slidenum">
              <a:rPr lang="en-US" smtClean="0"/>
              <a:t>‹#›</a:t>
            </a:fld>
            <a:endParaRPr lang="en-US"/>
          </a:p>
        </p:txBody>
      </p:sp>
    </p:spTree>
    <p:extLst>
      <p:ext uri="{BB962C8B-B14F-4D97-AF65-F5344CB8AC3E}">
        <p14:creationId xmlns:p14="http://schemas.microsoft.com/office/powerpoint/2010/main" val="28583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student.schoolcity.com/studentprod16.tus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oPf27gAup9U"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lstStyle/>
          <a:p>
            <a:pPr marL="0" indent="0" algn="ctr">
              <a:buNone/>
            </a:pPr>
            <a:r>
              <a:rPr lang="en-US" dirty="0" smtClean="0">
                <a:latin typeface="Arial Black" panose="020B0A04020102020204" pitchFamily="34" charset="0"/>
              </a:rPr>
              <a:t>What do you think of when you hear the words Roman Empire? Or Julius Caesar?</a:t>
            </a:r>
          </a:p>
          <a:p>
            <a:pPr marL="0" indent="0" algn="ctr">
              <a:buNone/>
            </a:pPr>
            <a:r>
              <a:rPr lang="en-US" dirty="0" smtClean="0">
                <a:latin typeface="Arial Black" panose="020B0A04020102020204" pitchFamily="34" charset="0"/>
              </a:rPr>
              <a:t>Are you familiar with the history of the Roman Empire? </a:t>
            </a:r>
          </a:p>
          <a:p>
            <a:pPr marL="0" indent="0" algn="ctr">
              <a:buNone/>
            </a:pPr>
            <a:r>
              <a:rPr lang="en-US" dirty="0" smtClean="0">
                <a:latin typeface="Arial Black" panose="020B0A04020102020204" pitchFamily="34" charset="0"/>
              </a:rPr>
              <a:t>What do you know?</a:t>
            </a:r>
          </a:p>
          <a:p>
            <a:pPr marL="0" indent="0" algn="ctr">
              <a:buNone/>
            </a:pPr>
            <a:r>
              <a:rPr lang="en-US" dirty="0" smtClean="0">
                <a:latin typeface="Arial Black" panose="020B0A04020102020204" pitchFamily="34" charset="0"/>
              </a:rPr>
              <a:t>What do you know about Julius Caesar?</a:t>
            </a:r>
            <a:endParaRPr lang="en-US" dirty="0">
              <a:latin typeface="Arial Black" panose="020B0A04020102020204" pitchFamily="34" charset="0"/>
            </a:endParaRP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9/14/17</a:t>
            </a:r>
            <a:endParaRPr lang="en-US" dirty="0">
              <a:latin typeface="Arial Black" panose="020B0A04020102020204" pitchFamily="34" charset="0"/>
            </a:endParaRPr>
          </a:p>
        </p:txBody>
      </p:sp>
    </p:spTree>
    <p:extLst>
      <p:ext uri="{BB962C8B-B14F-4D97-AF65-F5344CB8AC3E}">
        <p14:creationId xmlns:p14="http://schemas.microsoft.com/office/powerpoint/2010/main" val="4275098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latin typeface="Arial Black" panose="020B0A04020102020204" pitchFamily="34" charset="0"/>
              </a:rPr>
              <a:t>The Coliseum</a:t>
            </a:r>
            <a:endParaRPr lang="en-US" dirty="0">
              <a:latin typeface="Arial Black" panose="020B0A04020102020204" pitchFamily="34" charset="0"/>
            </a:endParaRPr>
          </a:p>
        </p:txBody>
      </p:sp>
      <p:sp>
        <p:nvSpPr>
          <p:cNvPr id="3" name="Content Placeholder 2"/>
          <p:cNvSpPr>
            <a:spLocks noGrp="1"/>
          </p:cNvSpPr>
          <p:nvPr>
            <p:ph idx="1"/>
          </p:nvPr>
        </p:nvSpPr>
        <p:spPr>
          <a:xfrm>
            <a:off x="457200" y="868362"/>
            <a:ext cx="8229600" cy="5761038"/>
          </a:xfrm>
        </p:spPr>
        <p:txBody>
          <a:bodyPr>
            <a:normAutofit fontScale="92500" lnSpcReduction="20000"/>
          </a:bodyPr>
          <a:lstStyle/>
          <a:p>
            <a:r>
              <a:rPr lang="en-US" dirty="0" smtClean="0">
                <a:latin typeface="Arial Black" panose="020B0A04020102020204" pitchFamily="34" charset="0"/>
              </a:rPr>
              <a:t>One of the seven wonders of the modern world.</a:t>
            </a:r>
          </a:p>
          <a:p>
            <a:r>
              <a:rPr lang="en-US" dirty="0" smtClean="0">
                <a:latin typeface="Arial Black" panose="020B0A04020102020204" pitchFamily="34" charset="0"/>
              </a:rPr>
              <a:t>Designed by an unknown architect. </a:t>
            </a:r>
          </a:p>
          <a:p>
            <a:r>
              <a:rPr lang="en-US" dirty="0" smtClean="0">
                <a:latin typeface="Arial Black" panose="020B0A04020102020204" pitchFamily="34" charset="0"/>
              </a:rPr>
              <a:t>It was built to a practical design that allowed for crowds to hear everything from the floor of the Coliseum.</a:t>
            </a:r>
          </a:p>
          <a:p>
            <a:r>
              <a:rPr lang="en-US" dirty="0" smtClean="0">
                <a:latin typeface="Arial Black" panose="020B0A04020102020204" pitchFamily="34" charset="0"/>
              </a:rPr>
              <a:t>It had 80 arched entrances allowing easy access to 55,000 spectators, who were seated according to rank. </a:t>
            </a:r>
          </a:p>
          <a:p>
            <a:r>
              <a:rPr lang="en-US" dirty="0" smtClean="0">
                <a:latin typeface="Arial Black" panose="020B0A04020102020204" pitchFamily="34" charset="0"/>
              </a:rPr>
              <a:t>The Coliseum is huge, an ellipse 188 yards long and 156 yards wide.</a:t>
            </a:r>
          </a:p>
          <a:p>
            <a:r>
              <a:rPr lang="en-US" dirty="0" smtClean="0">
                <a:latin typeface="Arial Black" panose="020B0A04020102020204" pitchFamily="34" charset="0"/>
              </a:rPr>
              <a:t>It is the largest building from the classical world still standing. </a:t>
            </a:r>
            <a:endParaRPr lang="en-US" dirty="0">
              <a:latin typeface="Arial Black" panose="020B0A04020102020204" pitchFamily="34" charset="0"/>
            </a:endParaRPr>
          </a:p>
        </p:txBody>
      </p:sp>
    </p:spTree>
    <p:extLst>
      <p:ext uri="{BB962C8B-B14F-4D97-AF65-F5344CB8AC3E}">
        <p14:creationId xmlns:p14="http://schemas.microsoft.com/office/powerpoint/2010/main" val="343972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algn="ctr">
              <a:buNone/>
            </a:pPr>
            <a:r>
              <a:rPr lang="en-US" sz="4400" b="1" dirty="0" smtClean="0">
                <a:latin typeface="Arial Black" panose="020B0A04020102020204" pitchFamily="34" charset="0"/>
              </a:rPr>
              <a:t>Complete the </a:t>
            </a:r>
          </a:p>
          <a:p>
            <a:pPr marL="0" indent="0" algn="ctr">
              <a:buNone/>
            </a:pPr>
            <a:r>
              <a:rPr lang="en-US" sz="4400" b="1" dirty="0" smtClean="0">
                <a:latin typeface="Arial Black" panose="020B0A04020102020204" pitchFamily="34" charset="0"/>
              </a:rPr>
              <a:t>Act II Scene </a:t>
            </a:r>
            <a:r>
              <a:rPr lang="en-US" sz="4400" b="1" dirty="0" err="1" smtClean="0">
                <a:latin typeface="Arial Black" panose="020B0A04020102020204" pitchFamily="34" charset="0"/>
              </a:rPr>
              <a:t>i</a:t>
            </a:r>
            <a:r>
              <a:rPr lang="en-US" sz="4400" b="1" dirty="0" smtClean="0">
                <a:latin typeface="Arial Black" panose="020B0A04020102020204" pitchFamily="34" charset="0"/>
              </a:rPr>
              <a:t> </a:t>
            </a:r>
          </a:p>
          <a:p>
            <a:pPr marL="0" indent="0" algn="ctr">
              <a:buNone/>
            </a:pPr>
            <a:r>
              <a:rPr lang="en-US" sz="4400" b="1" dirty="0" smtClean="0">
                <a:latin typeface="Arial Black" panose="020B0A04020102020204" pitchFamily="34" charset="0"/>
              </a:rPr>
              <a:t>Cornell Notes questions</a:t>
            </a:r>
          </a:p>
          <a:p>
            <a:pPr marL="0" indent="0" algn="ctr">
              <a:buNone/>
            </a:pPr>
            <a:endParaRPr lang="en-US" sz="2800" b="1" dirty="0" smtClean="0">
              <a:latin typeface="Arial Black" panose="020B0A04020102020204" pitchFamily="34" charset="0"/>
            </a:endParaRPr>
          </a:p>
          <a:p>
            <a:pPr marL="0" indent="0" algn="ctr">
              <a:buNone/>
            </a:pPr>
            <a:r>
              <a:rPr lang="en-US" sz="4400" b="1" dirty="0" smtClean="0">
                <a:latin typeface="Arial Black" panose="020B0A04020102020204" pitchFamily="34" charset="0"/>
              </a:rPr>
              <a:t>ANSWER </a:t>
            </a:r>
            <a:r>
              <a:rPr lang="en-US" sz="4400" b="1" dirty="0">
                <a:latin typeface="Arial Black" panose="020B0A04020102020204" pitchFamily="34" charset="0"/>
              </a:rPr>
              <a:t>IN COMPLETE SENTENCES</a:t>
            </a:r>
            <a:r>
              <a:rPr lang="en-US" sz="4400" b="1" dirty="0" smtClean="0">
                <a:latin typeface="Arial Black" panose="020B0A04020102020204" pitchFamily="34" charset="0"/>
              </a:rPr>
              <a:t>!</a:t>
            </a:r>
          </a:p>
          <a:p>
            <a:pPr marL="0" indent="0" algn="ctr">
              <a:buNone/>
            </a:pPr>
            <a:endParaRPr lang="en-US" sz="4400" b="1" dirty="0">
              <a:latin typeface="Arial Black" panose="020B0A04020102020204" pitchFamily="34" charset="0"/>
            </a:endParaRPr>
          </a:p>
          <a:p>
            <a:pPr marL="0" indent="0" algn="ctr">
              <a:buNone/>
            </a:pPr>
            <a:r>
              <a:rPr lang="en-US" sz="4400" b="1" dirty="0" smtClean="0">
                <a:latin typeface="Arial Black" panose="020B0A04020102020204" pitchFamily="34" charset="0"/>
              </a:rPr>
              <a:t>They are DUE TOMORROW!</a:t>
            </a:r>
          </a:p>
        </p:txBody>
      </p:sp>
    </p:spTree>
    <p:extLst>
      <p:ext uri="{BB962C8B-B14F-4D97-AF65-F5344CB8AC3E}">
        <p14:creationId xmlns:p14="http://schemas.microsoft.com/office/powerpoint/2010/main" val="8434243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Arial Black" panose="020B0A04020102020204" pitchFamily="34" charset="0"/>
              </a:rPr>
              <a:t>Do you think Portia is right to demand that Brutus tell he his secrets? </a:t>
            </a:r>
          </a:p>
          <a:p>
            <a:pPr marL="0" indent="0" algn="ctr">
              <a:buNone/>
            </a:pPr>
            <a:r>
              <a:rPr lang="en-US" dirty="0" smtClean="0">
                <a:latin typeface="Arial Black" panose="020B0A04020102020204" pitchFamily="34" charset="0"/>
              </a:rPr>
              <a:t>Do wives/girlfriends/</a:t>
            </a:r>
          </a:p>
          <a:p>
            <a:pPr marL="0" indent="0" algn="ctr">
              <a:buNone/>
            </a:pPr>
            <a:r>
              <a:rPr lang="en-US" dirty="0" smtClean="0">
                <a:latin typeface="Arial Black" panose="020B0A04020102020204" pitchFamily="34" charset="0"/>
              </a:rPr>
              <a:t>husbands/boyfriends deserve to know every detail of what their significant other is thinking?</a:t>
            </a:r>
          </a:p>
          <a:p>
            <a:pPr marL="0" indent="0" algn="ctr">
              <a:buNone/>
            </a:pPr>
            <a:r>
              <a:rPr lang="en-US" dirty="0" smtClean="0">
                <a:latin typeface="Arial Black" panose="020B0A04020102020204" pitchFamily="34" charset="0"/>
              </a:rPr>
              <a:t>Why or why not?</a:t>
            </a:r>
          </a:p>
        </p:txBody>
      </p:sp>
      <p:sp>
        <p:nvSpPr>
          <p:cNvPr id="4" name="TextBox 3"/>
          <p:cNvSpPr txBox="1"/>
          <p:nvPr/>
        </p:nvSpPr>
        <p:spPr>
          <a:xfrm>
            <a:off x="7467600" y="661472"/>
            <a:ext cx="1082348" cy="369332"/>
          </a:xfrm>
          <a:prstGeom prst="rect">
            <a:avLst/>
          </a:prstGeom>
          <a:noFill/>
        </p:spPr>
        <p:txBody>
          <a:bodyPr wrap="none" rtlCol="0">
            <a:spAutoFit/>
          </a:bodyPr>
          <a:lstStyle/>
          <a:p>
            <a:r>
              <a:rPr lang="en-US" dirty="0" smtClean="0">
                <a:latin typeface="Arial Black" panose="020B0A04020102020204" pitchFamily="34" charset="0"/>
              </a:rPr>
              <a:t>10/4/17</a:t>
            </a:r>
            <a:endParaRPr lang="en-US" dirty="0">
              <a:latin typeface="Arial Black" panose="020B0A04020102020204" pitchFamily="34" charset="0"/>
            </a:endParaRPr>
          </a:p>
        </p:txBody>
      </p:sp>
    </p:spTree>
    <p:extLst>
      <p:ext uri="{BB962C8B-B14F-4D97-AF65-F5344CB8AC3E}">
        <p14:creationId xmlns:p14="http://schemas.microsoft.com/office/powerpoint/2010/main" val="32440552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166"/>
          </a:xfrm>
        </p:spPr>
        <p:txBody>
          <a:bodyPr>
            <a:normAutofit fontScale="90000"/>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030804"/>
            <a:ext cx="8534400" cy="5522396"/>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a:latin typeface="Arial Black" panose="020B0A04020102020204" pitchFamily="34" charset="0"/>
            </a:endParaRPr>
          </a:p>
          <a:p>
            <a:pPr marL="0" indent="0" algn="ctr">
              <a:buNone/>
            </a:pPr>
            <a:r>
              <a:rPr lang="en-US" sz="3600" dirty="0" smtClean="0">
                <a:latin typeface="Arial Black" panose="020B0A04020102020204" pitchFamily="34" charset="0"/>
              </a:rPr>
              <a:t>What reasons does Cassius give for wanting to kill Marc Antony?</a:t>
            </a:r>
          </a:p>
          <a:p>
            <a:pPr marL="0" indent="0" algn="ctr">
              <a:buNone/>
            </a:pPr>
            <a:r>
              <a:rPr lang="en-US" sz="3600" dirty="0" smtClean="0">
                <a:latin typeface="Arial Black" panose="020B0A04020102020204" pitchFamily="34" charset="0"/>
              </a:rPr>
              <a:t>What reasons does Brutus give for not killing him?</a:t>
            </a:r>
          </a:p>
          <a:p>
            <a:pPr marL="0" indent="0" algn="ctr">
              <a:buNone/>
            </a:pPr>
            <a:r>
              <a:rPr lang="en-US" sz="3600" dirty="0" smtClean="0">
                <a:latin typeface="Arial Black" panose="020B0A04020102020204" pitchFamily="34" charset="0"/>
              </a:rPr>
              <a:t>Who do you think is right?</a:t>
            </a:r>
          </a:p>
          <a:p>
            <a:pPr marL="0" indent="0" algn="ctr">
              <a:buNone/>
            </a:pPr>
            <a:r>
              <a:rPr lang="en-US" sz="3600" dirty="0" smtClean="0">
                <a:latin typeface="Arial Black" panose="020B0A04020102020204" pitchFamily="34" charset="0"/>
              </a:rPr>
              <a:t>Why?</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082348" cy="369332"/>
          </a:xfrm>
          <a:prstGeom prst="rect">
            <a:avLst/>
          </a:prstGeom>
          <a:noFill/>
        </p:spPr>
        <p:txBody>
          <a:bodyPr wrap="none" rtlCol="0">
            <a:spAutoFit/>
          </a:bodyPr>
          <a:lstStyle/>
          <a:p>
            <a:r>
              <a:rPr lang="en-US" dirty="0" smtClean="0">
                <a:latin typeface="Arial Black" panose="020B0A04020102020204" pitchFamily="34" charset="0"/>
              </a:rPr>
              <a:t>10/5/17</a:t>
            </a:r>
            <a:endParaRPr lang="en-US" dirty="0">
              <a:latin typeface="Arial Black" panose="020B0A04020102020204" pitchFamily="34" charset="0"/>
            </a:endParaRPr>
          </a:p>
        </p:txBody>
      </p:sp>
    </p:spTree>
    <p:extLst>
      <p:ext uri="{BB962C8B-B14F-4D97-AF65-F5344CB8AC3E}">
        <p14:creationId xmlns:p14="http://schemas.microsoft.com/office/powerpoint/2010/main" val="7053297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dirty="0">
                <a:solidFill>
                  <a:prstClr val="black"/>
                </a:solidFill>
                <a:latin typeface="Arial Black" panose="020B0A04020102020204" pitchFamily="34" charset="0"/>
              </a:rPr>
              <a:t>What reasons does Cassius give for wanting to kill Marc Antony?</a:t>
            </a:r>
          </a:p>
          <a:p>
            <a:pPr marL="0" lvl="0" indent="0" algn="ctr">
              <a:buNone/>
            </a:pPr>
            <a:r>
              <a:rPr lang="en-US" dirty="0">
                <a:solidFill>
                  <a:prstClr val="black"/>
                </a:solidFill>
                <a:latin typeface="Arial Black" panose="020B0A04020102020204" pitchFamily="34" charset="0"/>
              </a:rPr>
              <a:t>What reasons does Brutus give for not killing him?</a:t>
            </a:r>
          </a:p>
          <a:p>
            <a:pPr marL="0" lvl="0" indent="0" algn="ctr">
              <a:buNone/>
            </a:pPr>
            <a:r>
              <a:rPr lang="en-US" dirty="0">
                <a:solidFill>
                  <a:prstClr val="black"/>
                </a:solidFill>
                <a:latin typeface="Arial Black" panose="020B0A04020102020204" pitchFamily="34" charset="0"/>
              </a:rPr>
              <a:t>Who do you think is right?</a:t>
            </a:r>
          </a:p>
          <a:p>
            <a:pPr marL="0" lvl="0" indent="0" algn="ctr">
              <a:buNone/>
            </a:pPr>
            <a:r>
              <a:rPr lang="en-US" dirty="0">
                <a:solidFill>
                  <a:prstClr val="black"/>
                </a:solidFill>
                <a:latin typeface="Arial Black" panose="020B0A04020102020204" pitchFamily="34" charset="0"/>
              </a:rPr>
              <a:t>Why?</a:t>
            </a:r>
          </a:p>
        </p:txBody>
      </p:sp>
      <p:sp>
        <p:nvSpPr>
          <p:cNvPr id="5" name="TextBox 4"/>
          <p:cNvSpPr txBox="1"/>
          <p:nvPr/>
        </p:nvSpPr>
        <p:spPr>
          <a:xfrm>
            <a:off x="7604452" y="661472"/>
            <a:ext cx="1082348" cy="369332"/>
          </a:xfrm>
          <a:prstGeom prst="rect">
            <a:avLst/>
          </a:prstGeom>
          <a:noFill/>
        </p:spPr>
        <p:txBody>
          <a:bodyPr wrap="none" rtlCol="0">
            <a:spAutoFit/>
          </a:bodyPr>
          <a:lstStyle/>
          <a:p>
            <a:r>
              <a:rPr lang="en-US" dirty="0" smtClean="0">
                <a:latin typeface="Arial Black" panose="020B0A04020102020204" pitchFamily="34" charset="0"/>
              </a:rPr>
              <a:t>10/5/17</a:t>
            </a:r>
            <a:endParaRPr lang="en-US" dirty="0">
              <a:latin typeface="Arial Black" panose="020B0A04020102020204" pitchFamily="34" charset="0"/>
            </a:endParaRPr>
          </a:p>
        </p:txBody>
      </p:sp>
    </p:spTree>
    <p:extLst>
      <p:ext uri="{BB962C8B-B14F-4D97-AF65-F5344CB8AC3E}">
        <p14:creationId xmlns:p14="http://schemas.microsoft.com/office/powerpoint/2010/main" val="36679028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a:t>
            </a:r>
            <a:r>
              <a:rPr lang="en-US" b="1" i="1" u="sng" dirty="0">
                <a:latin typeface="Arial Black" panose="020B0A04020102020204" pitchFamily="34" charset="0"/>
              </a:rPr>
              <a:t>figurative and connotative meanings</a:t>
            </a:r>
            <a:r>
              <a:rPr lang="en-US" b="1" dirty="0">
                <a:latin typeface="Arial Black" panose="020B0A04020102020204" pitchFamily="34" charset="0"/>
              </a:rPr>
              <a:t>;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18381236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37796301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Arial Black" panose="020B0A04020102020204" pitchFamily="34" charset="0"/>
              </a:rPr>
              <a:t>Rhetorical Analysis</a:t>
            </a:r>
            <a:endParaRPr lang="en-US" dirty="0">
              <a:latin typeface="Arial Black" panose="020B0A04020102020204" pitchFamily="34" charset="0"/>
            </a:endParaRPr>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latin typeface="Arial Black" panose="020B0A04020102020204" pitchFamily="34" charset="0"/>
              </a:rPr>
              <a:t>Remember…Rhetoric = </a:t>
            </a:r>
          </a:p>
          <a:p>
            <a:pPr marL="0" indent="0" algn="ctr">
              <a:buNone/>
            </a:pPr>
            <a:r>
              <a:rPr lang="en-US" dirty="0" smtClean="0">
                <a:latin typeface="Arial Black" panose="020B0A04020102020204" pitchFamily="34" charset="0"/>
              </a:rPr>
              <a:t>PERSUASION</a:t>
            </a:r>
          </a:p>
          <a:p>
            <a:r>
              <a:rPr lang="en-US" dirty="0" smtClean="0">
                <a:latin typeface="Arial Black" panose="020B0A04020102020204" pitchFamily="34" charset="0"/>
              </a:rPr>
              <a:t>Today you will be looking at the soliloquy from Act I Scene </a:t>
            </a:r>
            <a:r>
              <a:rPr lang="en-US" dirty="0" err="1">
                <a:latin typeface="Arial Black" panose="020B0A04020102020204" pitchFamily="34" charset="0"/>
              </a:rPr>
              <a:t>i</a:t>
            </a:r>
            <a:r>
              <a:rPr lang="en-US" dirty="0" smtClean="0">
                <a:latin typeface="Arial Black" panose="020B0A04020102020204" pitchFamily="34" charset="0"/>
              </a:rPr>
              <a:t> again.</a:t>
            </a:r>
          </a:p>
          <a:p>
            <a:r>
              <a:rPr lang="en-US" dirty="0" smtClean="0">
                <a:latin typeface="Arial Black" panose="020B0A04020102020204" pitchFamily="34" charset="0"/>
              </a:rPr>
              <a:t>Your job will be to analyze that speech with a focus on Brutus’ use of RHETORIC!</a:t>
            </a:r>
          </a:p>
          <a:p>
            <a:r>
              <a:rPr lang="en-US" dirty="0" smtClean="0">
                <a:latin typeface="Arial Black" panose="020B0A04020102020204" pitchFamily="34" charset="0"/>
              </a:rPr>
              <a:t>The steps in this process are outlined on your papers, but let’s look at them briefly…</a:t>
            </a:r>
          </a:p>
          <a:p>
            <a:endParaRPr lang="en-US" dirty="0">
              <a:latin typeface="Arial Black" panose="020B0A04020102020204" pitchFamily="34" charset="0"/>
            </a:endParaRPr>
          </a:p>
        </p:txBody>
      </p:sp>
    </p:spTree>
    <p:extLst>
      <p:ext uri="{BB962C8B-B14F-4D97-AF65-F5344CB8AC3E}">
        <p14:creationId xmlns:p14="http://schemas.microsoft.com/office/powerpoint/2010/main" val="49293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latin typeface="Arial Black" panose="020B0A04020102020204" pitchFamily="34" charset="0"/>
              </a:rPr>
              <a:t>Rhetorical Analysis</a:t>
            </a:r>
            <a:endParaRPr lang="en-US" dirty="0">
              <a:latin typeface="Arial Black" panose="020B0A04020102020204" pitchFamily="34" charset="0"/>
            </a:endParaRPr>
          </a:p>
        </p:txBody>
      </p:sp>
      <p:sp>
        <p:nvSpPr>
          <p:cNvPr id="3" name="Content Placeholder 2"/>
          <p:cNvSpPr>
            <a:spLocks noGrp="1"/>
          </p:cNvSpPr>
          <p:nvPr>
            <p:ph idx="1"/>
          </p:nvPr>
        </p:nvSpPr>
        <p:spPr>
          <a:xfrm>
            <a:off x="457200" y="639762"/>
            <a:ext cx="8229600" cy="5989638"/>
          </a:xfrm>
        </p:spPr>
        <p:txBody>
          <a:bodyPr>
            <a:normAutofit fontScale="70000" lnSpcReduction="20000"/>
          </a:bodyPr>
          <a:lstStyle/>
          <a:p>
            <a:pPr marL="514350" indent="-514350">
              <a:buFont typeface="+mj-lt"/>
              <a:buAutoNum type="arabicPeriod"/>
            </a:pPr>
            <a:r>
              <a:rPr lang="en-US" dirty="0" smtClean="0">
                <a:latin typeface="Arial Black" panose="020B0A04020102020204" pitchFamily="34" charset="0"/>
              </a:rPr>
              <a:t>Read </a:t>
            </a:r>
            <a:r>
              <a:rPr lang="en-US" dirty="0">
                <a:latin typeface="Arial Black" panose="020B0A04020102020204" pitchFamily="34" charset="0"/>
              </a:rPr>
              <a:t>through Brutus’ soliloquy from Act II Scene I again. Underline the MAIN CLAIM that Brutus makes in this speech. Then identify the supports he uses for this claim</a:t>
            </a:r>
            <a:r>
              <a:rPr lang="en-US" dirty="0" smtClean="0">
                <a:latin typeface="Arial Black" panose="020B0A04020102020204" pitchFamily="34" charset="0"/>
              </a:rPr>
              <a:t>.</a:t>
            </a:r>
          </a:p>
          <a:p>
            <a:pPr marL="514350" indent="-514350">
              <a:buFont typeface="+mj-lt"/>
              <a:buAutoNum type="arabicPeriod"/>
            </a:pPr>
            <a:endParaRPr lang="en-US" dirty="0">
              <a:latin typeface="Arial Black" panose="020B0A04020102020204" pitchFamily="34" charset="0"/>
            </a:endParaRPr>
          </a:p>
          <a:p>
            <a:pPr marL="514350" indent="-514350">
              <a:buFont typeface="+mj-lt"/>
              <a:buAutoNum type="arabicPeriod"/>
            </a:pPr>
            <a:r>
              <a:rPr lang="en-US" dirty="0" smtClean="0">
                <a:latin typeface="Arial Black" panose="020B0A04020102020204" pitchFamily="34" charset="0"/>
              </a:rPr>
              <a:t>Use </a:t>
            </a:r>
            <a:r>
              <a:rPr lang="en-US" dirty="0">
                <a:latin typeface="Arial Black" panose="020B0A04020102020204" pitchFamily="34" charset="0"/>
              </a:rPr>
              <a:t>the template in the right-hand column to help you build your paragraph of analysis. YOU MUST USE AT LEAST ONE QUOTE from the soliloquy in your writing. Be sure to CITE that quote (Shakespeare line 16). Be sure </a:t>
            </a:r>
            <a:r>
              <a:rPr lang="en-US" dirty="0" smtClean="0">
                <a:latin typeface="Arial Black" panose="020B0A04020102020204" pitchFamily="34" charset="0"/>
              </a:rPr>
              <a:t>to </a:t>
            </a:r>
            <a:r>
              <a:rPr lang="en-US" dirty="0">
                <a:latin typeface="Arial Black" panose="020B0A04020102020204" pitchFamily="34" charset="0"/>
              </a:rPr>
              <a:t>EXPLAIN THE QUOTE AND WHY IT SUPPORTS THE CLAIM</a:t>
            </a:r>
            <a:r>
              <a:rPr lang="en-US" dirty="0" smtClean="0">
                <a:latin typeface="Arial Black" panose="020B0A04020102020204" pitchFamily="34" charset="0"/>
              </a:rPr>
              <a:t>!</a:t>
            </a:r>
          </a:p>
          <a:p>
            <a:pPr marL="514350" indent="-514350">
              <a:buFont typeface="+mj-lt"/>
              <a:buAutoNum type="arabicPeriod"/>
            </a:pPr>
            <a:endParaRPr lang="en-US" dirty="0">
              <a:latin typeface="Arial Black" panose="020B0A04020102020204" pitchFamily="34" charset="0"/>
            </a:endParaRPr>
          </a:p>
          <a:p>
            <a:pPr marL="514350" indent="-514350">
              <a:buFont typeface="+mj-lt"/>
              <a:buAutoNum type="arabicPeriod"/>
            </a:pPr>
            <a:r>
              <a:rPr lang="en-US" dirty="0" smtClean="0">
                <a:latin typeface="Arial Black" panose="020B0A04020102020204" pitchFamily="34" charset="0"/>
              </a:rPr>
              <a:t>Using </a:t>
            </a:r>
            <a:r>
              <a:rPr lang="en-US" dirty="0">
                <a:latin typeface="Arial Black" panose="020B0A04020102020204" pitchFamily="34" charset="0"/>
              </a:rPr>
              <a:t>what you have written in the template, rewrite your analysis as a complete, properly formatted, grammatically correct paragraph on the second page. Be sure to double-check spelling, grammar, capitalization etc. THEY WILL ALL COUNT AS PART OF YOUR SCORE!</a:t>
            </a:r>
          </a:p>
          <a:p>
            <a:pPr marL="514350" indent="-514350">
              <a:buFont typeface="+mj-lt"/>
              <a:buAutoNum type="arabicPeriod"/>
            </a:pPr>
            <a:endParaRPr lang="en-US" dirty="0">
              <a:latin typeface="Arial Black" panose="020B0A04020102020204" pitchFamily="34" charset="0"/>
            </a:endParaRPr>
          </a:p>
        </p:txBody>
      </p:sp>
    </p:spTree>
    <p:extLst>
      <p:ext uri="{BB962C8B-B14F-4D97-AF65-F5344CB8AC3E}">
        <p14:creationId xmlns:p14="http://schemas.microsoft.com/office/powerpoint/2010/main" val="55449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algn="ctr">
              <a:buNone/>
            </a:pPr>
            <a:r>
              <a:rPr lang="en-US" sz="4400" b="1" dirty="0" smtClean="0">
                <a:latin typeface="Arial Black" panose="020B0A04020102020204" pitchFamily="34" charset="0"/>
              </a:rPr>
              <a:t>Work on your </a:t>
            </a:r>
          </a:p>
          <a:p>
            <a:pPr marL="0" indent="0" algn="ctr">
              <a:buNone/>
            </a:pPr>
            <a:r>
              <a:rPr lang="en-US" sz="4400" b="1" dirty="0">
                <a:latin typeface="Arial Black" panose="020B0A04020102020204" pitchFamily="34" charset="0"/>
              </a:rPr>
              <a:t>r</a:t>
            </a:r>
            <a:r>
              <a:rPr lang="en-US" sz="4400" b="1" dirty="0" smtClean="0">
                <a:latin typeface="Arial Black" panose="020B0A04020102020204" pitchFamily="34" charset="0"/>
              </a:rPr>
              <a:t>hetorical analysis of Brutus’ soliloquy.</a:t>
            </a:r>
          </a:p>
          <a:p>
            <a:pPr marL="0" indent="0" algn="ctr">
              <a:buNone/>
            </a:pPr>
            <a:endParaRPr lang="en-US" sz="4400" b="1" dirty="0">
              <a:latin typeface="Arial Black" panose="020B0A04020102020204" pitchFamily="34" charset="0"/>
            </a:endParaRPr>
          </a:p>
          <a:p>
            <a:pPr marL="0" indent="0" algn="ctr">
              <a:buNone/>
            </a:pPr>
            <a:r>
              <a:rPr lang="en-US" sz="4400" b="1" dirty="0" smtClean="0">
                <a:latin typeface="Arial Black" panose="020B0A04020102020204" pitchFamily="34" charset="0"/>
              </a:rPr>
              <a:t>You will have time to work on it in class tomorrow!</a:t>
            </a:r>
          </a:p>
          <a:p>
            <a:pPr marL="0" indent="0" algn="ctr">
              <a:buNone/>
            </a:pPr>
            <a:endParaRPr lang="en-US" sz="4400" b="1" dirty="0">
              <a:latin typeface="Arial Black" panose="020B0A04020102020204" pitchFamily="34" charset="0"/>
            </a:endParaRPr>
          </a:p>
          <a:p>
            <a:pPr marL="0" indent="0" algn="ctr">
              <a:buNone/>
            </a:pPr>
            <a:r>
              <a:rPr lang="en-US" sz="4400" b="1" dirty="0" smtClean="0">
                <a:latin typeface="Arial Black" panose="020B0A04020102020204" pitchFamily="34" charset="0"/>
              </a:rPr>
              <a:t>It is DUE MONDAY!!</a:t>
            </a:r>
          </a:p>
        </p:txBody>
      </p:sp>
    </p:spTree>
    <p:extLst>
      <p:ext uri="{BB962C8B-B14F-4D97-AF65-F5344CB8AC3E}">
        <p14:creationId xmlns:p14="http://schemas.microsoft.com/office/powerpoint/2010/main" val="77632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Brutus’ soliloquy is definitely meant to be persuasive, but WHO is he trying to persuade?</a:t>
            </a:r>
          </a:p>
          <a:p>
            <a:pPr marL="0" indent="0" algn="ctr">
              <a:buNone/>
            </a:pPr>
            <a:r>
              <a:rPr lang="en-US" sz="3600" dirty="0" smtClean="0">
                <a:latin typeface="Arial Black" panose="020B0A04020102020204" pitchFamily="34" charset="0"/>
              </a:rPr>
              <a:t>Why do you think he is struggling so much with this decision?</a:t>
            </a:r>
          </a:p>
        </p:txBody>
      </p:sp>
      <p:sp>
        <p:nvSpPr>
          <p:cNvPr id="4" name="TextBox 3"/>
          <p:cNvSpPr txBox="1"/>
          <p:nvPr/>
        </p:nvSpPr>
        <p:spPr>
          <a:xfrm>
            <a:off x="7391400" y="661472"/>
            <a:ext cx="1082348" cy="369332"/>
          </a:xfrm>
          <a:prstGeom prst="rect">
            <a:avLst/>
          </a:prstGeom>
          <a:noFill/>
        </p:spPr>
        <p:txBody>
          <a:bodyPr wrap="none" rtlCol="0">
            <a:spAutoFit/>
          </a:bodyPr>
          <a:lstStyle/>
          <a:p>
            <a:r>
              <a:rPr lang="en-US" dirty="0" smtClean="0">
                <a:latin typeface="Arial Black" panose="020B0A04020102020204" pitchFamily="34" charset="0"/>
              </a:rPr>
              <a:t>10/5/17</a:t>
            </a:r>
            <a:endParaRPr lang="en-US" dirty="0">
              <a:latin typeface="Arial Black" panose="020B0A04020102020204" pitchFamily="34" charset="0"/>
            </a:endParaRPr>
          </a:p>
        </p:txBody>
      </p:sp>
    </p:spTree>
    <p:extLst>
      <p:ext uri="{BB962C8B-B14F-4D97-AF65-F5344CB8AC3E}">
        <p14:creationId xmlns:p14="http://schemas.microsoft.com/office/powerpoint/2010/main" val="1949721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Coliseum </a:t>
            </a:r>
            <a:endParaRPr lang="en-US" dirty="0">
              <a:latin typeface="Arial Black" panose="020B0A040201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391400" cy="490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15828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030804"/>
            <a:ext cx="8534400" cy="5522396"/>
          </a:xfrm>
        </p:spPr>
        <p:txBody>
          <a:bodyPr>
            <a:normAutofit/>
          </a:bodyPr>
          <a:lstStyle/>
          <a:p>
            <a:pPr marL="0" indent="0" algn="ctr">
              <a:buNone/>
            </a:pPr>
            <a:r>
              <a:rPr lang="en-US" sz="8000" dirty="0" smtClean="0">
                <a:latin typeface="Arial Black" panose="020B0A04020102020204" pitchFamily="34" charset="0"/>
              </a:rPr>
              <a:t>NO</a:t>
            </a:r>
          </a:p>
          <a:p>
            <a:pPr marL="0" indent="0" algn="ctr">
              <a:buNone/>
            </a:pPr>
            <a:r>
              <a:rPr lang="en-US" sz="8000" dirty="0" smtClean="0">
                <a:latin typeface="Arial Black" panose="020B0A04020102020204" pitchFamily="34" charset="0"/>
              </a:rPr>
              <a:t>START-UP</a:t>
            </a:r>
          </a:p>
          <a:p>
            <a:pPr marL="0" indent="0" algn="ctr">
              <a:buNone/>
            </a:pPr>
            <a:r>
              <a:rPr lang="en-US" sz="8000" dirty="0" smtClean="0">
                <a:latin typeface="Arial Black" panose="020B0A04020102020204" pitchFamily="34" charset="0"/>
              </a:rPr>
              <a:t>TODAY</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082348" cy="369332"/>
          </a:xfrm>
          <a:prstGeom prst="rect">
            <a:avLst/>
          </a:prstGeom>
          <a:noFill/>
        </p:spPr>
        <p:txBody>
          <a:bodyPr wrap="none" rtlCol="0">
            <a:spAutoFit/>
          </a:bodyPr>
          <a:lstStyle/>
          <a:p>
            <a:r>
              <a:rPr lang="en-US" dirty="0" smtClean="0">
                <a:latin typeface="Arial Black" panose="020B0A04020102020204" pitchFamily="34" charset="0"/>
              </a:rPr>
              <a:t>10/6/17</a:t>
            </a:r>
            <a:endParaRPr lang="en-US" dirty="0">
              <a:latin typeface="Arial Black" panose="020B0A04020102020204" pitchFamily="34" charset="0"/>
            </a:endParaRPr>
          </a:p>
        </p:txBody>
      </p:sp>
    </p:spTree>
    <p:extLst>
      <p:ext uri="{BB962C8B-B14F-4D97-AF65-F5344CB8AC3E}">
        <p14:creationId xmlns:p14="http://schemas.microsoft.com/office/powerpoint/2010/main" val="14361337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a:t>
            </a:r>
            <a:r>
              <a:rPr lang="en-US" b="1" i="1" u="sng" dirty="0">
                <a:latin typeface="Arial Black" panose="020B0A04020102020204" pitchFamily="34" charset="0"/>
              </a:rPr>
              <a:t>figurative and connotative meanings</a:t>
            </a:r>
            <a:r>
              <a:rPr lang="en-US" b="1" dirty="0">
                <a:latin typeface="Arial Black" panose="020B0A04020102020204" pitchFamily="34" charset="0"/>
              </a:rPr>
              <a:t>;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285598696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63959671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Arial Black" panose="020B0A04020102020204" pitchFamily="34" charset="0"/>
              </a:rPr>
              <a:t>Today’s 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800600"/>
          </a:xfrm>
        </p:spPr>
        <p:txBody>
          <a:bodyPr>
            <a:normAutofit/>
          </a:bodyPr>
          <a:lstStyle/>
          <a:p>
            <a:pPr marL="0" indent="0" algn="ctr">
              <a:buNone/>
            </a:pPr>
            <a:r>
              <a:rPr lang="en-US" sz="4400" dirty="0" smtClean="0">
                <a:latin typeface="Arial Black" panose="020B0A04020102020204" pitchFamily="34" charset="0"/>
              </a:rPr>
              <a:t>You have </a:t>
            </a:r>
            <a:r>
              <a:rPr lang="en-US" sz="4400" u="sng" dirty="0" smtClean="0">
                <a:latin typeface="Arial Black" panose="020B0A04020102020204" pitchFamily="34" charset="0"/>
              </a:rPr>
              <a:t>TWO THINGS</a:t>
            </a:r>
            <a:r>
              <a:rPr lang="en-US" sz="4400" dirty="0" smtClean="0">
                <a:latin typeface="Arial Black" panose="020B0A04020102020204" pitchFamily="34" charset="0"/>
              </a:rPr>
              <a:t> to work on today…</a:t>
            </a:r>
          </a:p>
          <a:p>
            <a:pPr marL="514350" indent="-514350">
              <a:buFont typeface="+mj-lt"/>
              <a:buAutoNum type="arabicPeriod"/>
            </a:pPr>
            <a:endParaRPr lang="en-US" dirty="0" smtClean="0">
              <a:latin typeface="Arial Black" panose="020B0A04020102020204" pitchFamily="34" charset="0"/>
            </a:endParaRPr>
          </a:p>
          <a:p>
            <a:pPr marL="514350" indent="-514350">
              <a:buFont typeface="+mj-lt"/>
              <a:buAutoNum type="arabicPeriod"/>
            </a:pPr>
            <a:r>
              <a:rPr lang="en-US" dirty="0" smtClean="0">
                <a:latin typeface="Arial Black" panose="020B0A04020102020204" pitchFamily="34" charset="0"/>
              </a:rPr>
              <a:t>Work on / Finish your rhetorical analysis of Brutus’ soliloquy.</a:t>
            </a:r>
          </a:p>
          <a:p>
            <a:pPr marL="914400" lvl="1" indent="-514350">
              <a:buFont typeface="+mj-lt"/>
              <a:buAutoNum type="alphaLcPeriod"/>
            </a:pPr>
            <a:r>
              <a:rPr lang="en-US" u="sng" dirty="0" smtClean="0">
                <a:latin typeface="Arial Black" panose="020B0A04020102020204" pitchFamily="34" charset="0"/>
              </a:rPr>
              <a:t>DUE MONDAY</a:t>
            </a:r>
            <a:r>
              <a:rPr lang="en-US" dirty="0" smtClean="0">
                <a:latin typeface="Arial Black" panose="020B0A04020102020204" pitchFamily="34" charset="0"/>
              </a:rPr>
              <a:t>!!!</a:t>
            </a:r>
          </a:p>
          <a:p>
            <a:pPr marL="514350" indent="-514350">
              <a:buFont typeface="+mj-lt"/>
              <a:buAutoNum type="arabicPeriod"/>
            </a:pPr>
            <a:r>
              <a:rPr lang="en-US" dirty="0" smtClean="0">
                <a:latin typeface="Arial Black" panose="020B0A04020102020204" pitchFamily="34" charset="0"/>
              </a:rPr>
              <a:t>Create a RECRUITMENT POSTER for the conspiracy!</a:t>
            </a:r>
          </a:p>
        </p:txBody>
      </p:sp>
    </p:spTree>
    <p:extLst>
      <p:ext uri="{BB962C8B-B14F-4D97-AF65-F5344CB8AC3E}">
        <p14:creationId xmlns:p14="http://schemas.microsoft.com/office/powerpoint/2010/main" val="31318804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latin typeface="Arial Black" panose="020B0A04020102020204" pitchFamily="34" charset="0"/>
              </a:rPr>
              <a:t>Recruitment Poster</a:t>
            </a:r>
            <a:endParaRPr lang="en-US" dirty="0">
              <a:latin typeface="Arial Black" panose="020B0A04020102020204" pitchFamily="34" charset="0"/>
            </a:endParaRPr>
          </a:p>
        </p:txBody>
      </p:sp>
      <p:sp>
        <p:nvSpPr>
          <p:cNvPr id="3" name="Content Placeholder 2"/>
          <p:cNvSpPr>
            <a:spLocks noGrp="1"/>
          </p:cNvSpPr>
          <p:nvPr>
            <p:ph idx="1"/>
          </p:nvPr>
        </p:nvSpPr>
        <p:spPr>
          <a:xfrm>
            <a:off x="457200" y="1020762"/>
            <a:ext cx="8229600" cy="5608638"/>
          </a:xfrm>
        </p:spPr>
        <p:txBody>
          <a:bodyPr/>
          <a:lstStyle/>
          <a:p>
            <a:r>
              <a:rPr lang="en-US" dirty="0" smtClean="0">
                <a:latin typeface="Arial Black" panose="020B0A04020102020204" pitchFamily="34" charset="0"/>
              </a:rPr>
              <a:t>Throughout history, we have seen the use of “Propaganda Posters” to recruit people; especially into the military.</a:t>
            </a:r>
          </a:p>
          <a:p>
            <a:r>
              <a:rPr lang="en-US" dirty="0" smtClean="0">
                <a:latin typeface="Arial Black" panose="020B0A04020102020204" pitchFamily="34" charset="0"/>
              </a:rPr>
              <a:t>These posters use BOLD, COLORFUL IMAGES, CATCHY SLOGANS, AND AN OVERALL THEME to catch the eye of potential recruits and make them WANT to be part of something.</a:t>
            </a:r>
            <a:endParaRPr lang="en-US" dirty="0">
              <a:latin typeface="Arial Black" panose="020B0A04020102020204" pitchFamily="34" charset="0"/>
            </a:endParaRPr>
          </a:p>
        </p:txBody>
      </p:sp>
    </p:spTree>
    <p:extLst>
      <p:ext uri="{BB962C8B-B14F-4D97-AF65-F5344CB8AC3E}">
        <p14:creationId xmlns:p14="http://schemas.microsoft.com/office/powerpoint/2010/main" val="324030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latin typeface="Arial Black" panose="020B0A04020102020204" pitchFamily="34" charset="0"/>
              </a:rPr>
              <a:t>Recruitment Poster</a:t>
            </a:r>
            <a:endParaRPr lang="en-US" dirty="0">
              <a:latin typeface="Arial Black" panose="020B0A04020102020204" pitchFamily="34" charset="0"/>
            </a:endParaRPr>
          </a:p>
        </p:txBody>
      </p:sp>
      <p:sp>
        <p:nvSpPr>
          <p:cNvPr id="3" name="Content Placeholder 2"/>
          <p:cNvSpPr>
            <a:spLocks noGrp="1"/>
          </p:cNvSpPr>
          <p:nvPr>
            <p:ph idx="1"/>
          </p:nvPr>
        </p:nvSpPr>
        <p:spPr>
          <a:xfrm>
            <a:off x="457200" y="1219200"/>
            <a:ext cx="8229600" cy="5486400"/>
          </a:xfrm>
        </p:spPr>
        <p:txBody>
          <a:bodyPr/>
          <a:lstStyle/>
          <a:p>
            <a:r>
              <a:rPr lang="en-US" dirty="0" smtClean="0">
                <a:latin typeface="Arial Black" panose="020B0A04020102020204" pitchFamily="34" charset="0"/>
              </a:rPr>
              <a:t>Examples:</a:t>
            </a:r>
            <a:endParaRPr lang="en-US"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764415"/>
            <a:ext cx="3189611" cy="21217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764415"/>
            <a:ext cx="2514600" cy="33586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926" y="1764415"/>
            <a:ext cx="2440874" cy="311943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7199" y="3928311"/>
            <a:ext cx="2194012" cy="2929689"/>
          </a:xfrm>
          <a:prstGeom prst="rect">
            <a:avLst/>
          </a:prstGeom>
        </p:spPr>
      </p:pic>
    </p:spTree>
    <p:extLst>
      <p:ext uri="{BB962C8B-B14F-4D97-AF65-F5344CB8AC3E}">
        <p14:creationId xmlns:p14="http://schemas.microsoft.com/office/powerpoint/2010/main" val="220853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latin typeface="Arial Black" panose="020B0A04020102020204" pitchFamily="34" charset="0"/>
              </a:rPr>
              <a:t>Recruitment Poster</a:t>
            </a:r>
            <a:endParaRPr lang="en-US" dirty="0">
              <a:latin typeface="Arial Black" panose="020B0A04020102020204" pitchFamily="34" charset="0"/>
            </a:endParaRPr>
          </a:p>
        </p:txBody>
      </p:sp>
      <p:sp>
        <p:nvSpPr>
          <p:cNvPr id="3" name="Content Placeholder 2"/>
          <p:cNvSpPr>
            <a:spLocks noGrp="1"/>
          </p:cNvSpPr>
          <p:nvPr>
            <p:ph idx="1"/>
          </p:nvPr>
        </p:nvSpPr>
        <p:spPr>
          <a:xfrm>
            <a:off x="457200" y="1020762"/>
            <a:ext cx="8229600" cy="5608638"/>
          </a:xfrm>
        </p:spPr>
        <p:txBody>
          <a:bodyPr>
            <a:normAutofit fontScale="92500" lnSpcReduction="20000"/>
          </a:bodyPr>
          <a:lstStyle/>
          <a:p>
            <a:r>
              <a:rPr lang="en-US" dirty="0" smtClean="0">
                <a:latin typeface="Arial Black" panose="020B0A04020102020204" pitchFamily="34" charset="0"/>
              </a:rPr>
              <a:t>Slogan Examples:</a:t>
            </a:r>
          </a:p>
          <a:p>
            <a:pPr marL="0" indent="0" algn="ctr">
              <a:buNone/>
            </a:pPr>
            <a:r>
              <a:rPr lang="en-US" dirty="0">
                <a:latin typeface="Arial Black" panose="020B0A04020102020204" pitchFamily="34" charset="0"/>
              </a:rPr>
              <a:t>Be All You Can Be. - Army</a:t>
            </a:r>
          </a:p>
          <a:p>
            <a:pPr marL="0" indent="0" algn="ctr">
              <a:buNone/>
            </a:pPr>
            <a:r>
              <a:rPr lang="en-US" dirty="0">
                <a:latin typeface="Arial Black" panose="020B0A04020102020204" pitchFamily="34" charset="0"/>
              </a:rPr>
              <a:t>Get an Edge on Life. - Army</a:t>
            </a:r>
          </a:p>
          <a:p>
            <a:pPr marL="0" indent="0" algn="ctr">
              <a:buNone/>
            </a:pPr>
            <a:r>
              <a:rPr lang="en-US" dirty="0">
                <a:latin typeface="Arial Black" panose="020B0A04020102020204" pitchFamily="34" charset="0"/>
              </a:rPr>
              <a:t>It’s Not just a job. It’s an Adventure! - Navy</a:t>
            </a:r>
          </a:p>
          <a:p>
            <a:pPr marL="0" indent="0" algn="ctr">
              <a:buNone/>
            </a:pPr>
            <a:r>
              <a:rPr lang="en-US" dirty="0">
                <a:latin typeface="Arial Black" panose="020B0A04020102020204" pitchFamily="34" charset="0"/>
              </a:rPr>
              <a:t>You and the Navy. Full Speed Ahead - Navy</a:t>
            </a:r>
          </a:p>
          <a:p>
            <a:pPr marL="0" indent="0" algn="ctr">
              <a:buNone/>
            </a:pPr>
            <a:r>
              <a:rPr lang="en-US" dirty="0">
                <a:latin typeface="Arial Black" panose="020B0A04020102020204" pitchFamily="34" charset="0"/>
              </a:rPr>
              <a:t>The Few. The Proud. - Marine Corps</a:t>
            </a:r>
          </a:p>
          <a:p>
            <a:pPr marL="0" indent="0" algn="ctr">
              <a:buNone/>
            </a:pPr>
            <a:r>
              <a:rPr lang="en-US" dirty="0">
                <a:latin typeface="Arial Black" panose="020B0A04020102020204" pitchFamily="34" charset="0"/>
              </a:rPr>
              <a:t>We're Looking For a Few Good Men - Marine Corps</a:t>
            </a:r>
          </a:p>
          <a:p>
            <a:pPr marL="0" indent="0" algn="ctr">
              <a:buNone/>
            </a:pPr>
            <a:r>
              <a:rPr lang="en-US" dirty="0">
                <a:latin typeface="Arial Black" panose="020B0A04020102020204" pitchFamily="34" charset="0"/>
              </a:rPr>
              <a:t>Aim High. - Air Force</a:t>
            </a:r>
          </a:p>
          <a:p>
            <a:pPr marL="0" indent="0" algn="ctr">
              <a:buNone/>
            </a:pPr>
            <a:r>
              <a:rPr lang="en-US" dirty="0">
                <a:latin typeface="Arial Black" panose="020B0A04020102020204" pitchFamily="34" charset="0"/>
              </a:rPr>
              <a:t>Be Part of the Action. – Coast Guard</a:t>
            </a:r>
          </a:p>
          <a:p>
            <a:pPr marL="0" indent="0" algn="ctr">
              <a:buNone/>
            </a:pPr>
            <a:endParaRPr lang="en-US" dirty="0">
              <a:latin typeface="Arial Black" panose="020B0A04020102020204" pitchFamily="34" charset="0"/>
            </a:endParaRPr>
          </a:p>
        </p:txBody>
      </p:sp>
    </p:spTree>
    <p:extLst>
      <p:ext uri="{BB962C8B-B14F-4D97-AF65-F5344CB8AC3E}">
        <p14:creationId xmlns:p14="http://schemas.microsoft.com/office/powerpoint/2010/main" val="220420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latin typeface="Arial Black" panose="020B0A04020102020204" pitchFamily="34" charset="0"/>
              </a:rPr>
              <a:t>Recruitment Poster</a:t>
            </a:r>
            <a:endParaRPr lang="en-US" dirty="0">
              <a:latin typeface="Arial Black" panose="020B0A04020102020204" pitchFamily="34" charset="0"/>
            </a:endParaRPr>
          </a:p>
        </p:txBody>
      </p:sp>
      <p:sp>
        <p:nvSpPr>
          <p:cNvPr id="3" name="Content Placeholder 2"/>
          <p:cNvSpPr>
            <a:spLocks noGrp="1"/>
          </p:cNvSpPr>
          <p:nvPr>
            <p:ph idx="1"/>
          </p:nvPr>
        </p:nvSpPr>
        <p:spPr>
          <a:xfrm>
            <a:off x="457200" y="1020762"/>
            <a:ext cx="8229600" cy="5608638"/>
          </a:xfrm>
        </p:spPr>
        <p:txBody>
          <a:bodyPr>
            <a:normAutofit fontScale="92500" lnSpcReduction="20000"/>
          </a:bodyPr>
          <a:lstStyle/>
          <a:p>
            <a:r>
              <a:rPr lang="en-US" dirty="0" smtClean="0">
                <a:latin typeface="Arial Black" panose="020B0A04020102020204" pitchFamily="34" charset="0"/>
              </a:rPr>
              <a:t>Your job is to create a recruitment poster for the conspiracy against Caesar! You have to create something that will MAKE PEOPLE WANT TO JOIN THE PLOT TO GET RID OF CAESAR!</a:t>
            </a:r>
          </a:p>
          <a:p>
            <a:r>
              <a:rPr lang="en-US" dirty="0" smtClean="0">
                <a:latin typeface="Arial Black" panose="020B0A04020102020204" pitchFamily="34" charset="0"/>
              </a:rPr>
              <a:t>Your poster should include:</a:t>
            </a:r>
          </a:p>
          <a:p>
            <a:pPr lvl="1"/>
            <a:r>
              <a:rPr lang="en-US" dirty="0" smtClean="0">
                <a:latin typeface="Arial Black" panose="020B0A04020102020204" pitchFamily="34" charset="0"/>
              </a:rPr>
              <a:t>A Slogan</a:t>
            </a:r>
          </a:p>
          <a:p>
            <a:pPr lvl="1"/>
            <a:r>
              <a:rPr lang="en-US" dirty="0" smtClean="0">
                <a:latin typeface="Arial Black" panose="020B0A04020102020204" pitchFamily="34" charset="0"/>
              </a:rPr>
              <a:t>A Bold Image</a:t>
            </a:r>
          </a:p>
          <a:p>
            <a:pPr lvl="1"/>
            <a:r>
              <a:rPr lang="en-US" dirty="0" smtClean="0">
                <a:latin typeface="Arial Black" panose="020B0A04020102020204" pitchFamily="34" charset="0"/>
              </a:rPr>
              <a:t>A Theme</a:t>
            </a:r>
          </a:p>
          <a:p>
            <a:pPr lvl="1"/>
            <a:r>
              <a:rPr lang="en-US" dirty="0" smtClean="0">
                <a:latin typeface="Arial Black" panose="020B0A04020102020204" pitchFamily="34" charset="0"/>
              </a:rPr>
              <a:t>Contact Information</a:t>
            </a:r>
          </a:p>
          <a:p>
            <a:r>
              <a:rPr lang="en-US" dirty="0" smtClean="0">
                <a:latin typeface="Arial Black" panose="020B0A04020102020204" pitchFamily="34" charset="0"/>
              </a:rPr>
              <a:t>Your poster should also be TIME PERIOD APPROPRIATE!</a:t>
            </a:r>
          </a:p>
          <a:p>
            <a:pPr lvl="1"/>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197992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pPr marL="742950" indent="-742950">
              <a:buFont typeface="+mj-lt"/>
              <a:buAutoNum type="arabicPeriod"/>
            </a:pPr>
            <a:r>
              <a:rPr lang="en-US" sz="4400" b="1" dirty="0" smtClean="0">
                <a:latin typeface="Arial Black" panose="020B0A04020102020204" pitchFamily="34" charset="0"/>
              </a:rPr>
              <a:t>Finish your rhetorical analysis of Brutus’ soliloquy.</a:t>
            </a:r>
            <a:endParaRPr lang="en-US" sz="4400" b="1" dirty="0">
              <a:latin typeface="Arial Black" panose="020B0A04020102020204" pitchFamily="34" charset="0"/>
            </a:endParaRPr>
          </a:p>
          <a:p>
            <a:pPr marL="0" indent="0" algn="ctr">
              <a:buNone/>
            </a:pPr>
            <a:r>
              <a:rPr lang="en-US" sz="4400" b="1" dirty="0" smtClean="0">
                <a:latin typeface="Arial Black" panose="020B0A04020102020204" pitchFamily="34" charset="0"/>
              </a:rPr>
              <a:t>It is DUE MONDAY!!</a:t>
            </a:r>
          </a:p>
          <a:p>
            <a:pPr marL="742950" indent="-742950">
              <a:buFont typeface="+mj-lt"/>
              <a:buAutoNum type="arabicPeriod" startAt="2"/>
            </a:pPr>
            <a:r>
              <a:rPr lang="en-US" sz="4400" b="1" dirty="0" smtClean="0">
                <a:latin typeface="Arial Black" panose="020B0A04020102020204" pitchFamily="34" charset="0"/>
              </a:rPr>
              <a:t>Finish your Recruitment Poster</a:t>
            </a:r>
          </a:p>
          <a:p>
            <a:pPr marL="0" indent="0" algn="ctr">
              <a:buNone/>
            </a:pPr>
            <a:r>
              <a:rPr lang="en-US" sz="4400" b="1" dirty="0" smtClean="0">
                <a:latin typeface="Arial Black" panose="020B0A04020102020204" pitchFamily="34" charset="0"/>
              </a:rPr>
              <a:t>It is DUE WEDNESDAY!!</a:t>
            </a:r>
          </a:p>
          <a:p>
            <a:pPr marL="0" indent="0">
              <a:buNone/>
            </a:pPr>
            <a:endParaRPr lang="en-US" sz="4400" b="1" dirty="0" smtClean="0">
              <a:latin typeface="Arial Black" panose="020B0A04020102020204" pitchFamily="34" charset="0"/>
            </a:endParaRPr>
          </a:p>
        </p:txBody>
      </p:sp>
    </p:spTree>
    <p:extLst>
      <p:ext uri="{BB962C8B-B14F-4D97-AF65-F5344CB8AC3E}">
        <p14:creationId xmlns:p14="http://schemas.microsoft.com/office/powerpoint/2010/main" val="362542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000" dirty="0" smtClean="0">
                <a:latin typeface="Arial Black" panose="020B0A04020102020204" pitchFamily="34" charset="0"/>
              </a:rPr>
              <a:t>NO</a:t>
            </a:r>
          </a:p>
          <a:p>
            <a:pPr marL="0" indent="0" algn="ctr">
              <a:buNone/>
            </a:pPr>
            <a:r>
              <a:rPr lang="en-US" sz="8000" dirty="0" smtClean="0">
                <a:latin typeface="Arial Black" panose="020B0A04020102020204" pitchFamily="34" charset="0"/>
              </a:rPr>
              <a:t>EXIT TICKET</a:t>
            </a:r>
          </a:p>
          <a:p>
            <a:pPr marL="0" indent="0" algn="ctr">
              <a:buNone/>
            </a:pPr>
            <a:r>
              <a:rPr lang="en-US" sz="8000" dirty="0" smtClean="0">
                <a:latin typeface="Arial Black" panose="020B0A04020102020204" pitchFamily="34" charset="0"/>
              </a:rPr>
              <a:t>TODAY!</a:t>
            </a:r>
          </a:p>
        </p:txBody>
      </p:sp>
      <p:sp>
        <p:nvSpPr>
          <p:cNvPr id="4" name="TextBox 3"/>
          <p:cNvSpPr txBox="1"/>
          <p:nvPr/>
        </p:nvSpPr>
        <p:spPr>
          <a:xfrm>
            <a:off x="7391400" y="661472"/>
            <a:ext cx="1082348" cy="369332"/>
          </a:xfrm>
          <a:prstGeom prst="rect">
            <a:avLst/>
          </a:prstGeom>
          <a:noFill/>
        </p:spPr>
        <p:txBody>
          <a:bodyPr wrap="none" rtlCol="0">
            <a:spAutoFit/>
          </a:bodyPr>
          <a:lstStyle/>
          <a:p>
            <a:r>
              <a:rPr lang="en-US" dirty="0" smtClean="0">
                <a:latin typeface="Arial Black" panose="020B0A04020102020204" pitchFamily="34" charset="0"/>
              </a:rPr>
              <a:t>10/6/17</a:t>
            </a:r>
            <a:endParaRPr lang="en-US" dirty="0">
              <a:latin typeface="Arial Black" panose="020B0A04020102020204" pitchFamily="34" charset="0"/>
            </a:endParaRPr>
          </a:p>
        </p:txBody>
      </p:sp>
    </p:spTree>
    <p:extLst>
      <p:ext uri="{BB962C8B-B14F-4D97-AF65-F5344CB8AC3E}">
        <p14:creationId xmlns:p14="http://schemas.microsoft.com/office/powerpoint/2010/main" val="3286836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Now </a:t>
            </a:r>
            <a:endParaRPr lang="en-US" dirty="0">
              <a:latin typeface="Arial Black" panose="020B0A04020102020204"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924800" cy="534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37391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030804"/>
            <a:ext cx="8534400" cy="5522396"/>
          </a:xfrm>
        </p:spPr>
        <p:txBody>
          <a:bodyPr>
            <a:normAutofit/>
          </a:bodyPr>
          <a:lstStyle/>
          <a:p>
            <a:pPr marL="0" indent="0" algn="ctr">
              <a:buNone/>
            </a:pPr>
            <a:r>
              <a:rPr lang="en-US" sz="8000" dirty="0" smtClean="0">
                <a:latin typeface="Arial Black" panose="020B0A04020102020204" pitchFamily="34" charset="0"/>
              </a:rPr>
              <a:t>NO</a:t>
            </a:r>
          </a:p>
          <a:p>
            <a:pPr marL="0" indent="0" algn="ctr">
              <a:buNone/>
            </a:pPr>
            <a:r>
              <a:rPr lang="en-US" sz="8000" dirty="0" smtClean="0">
                <a:latin typeface="Arial Black" panose="020B0A04020102020204" pitchFamily="34" charset="0"/>
              </a:rPr>
              <a:t>START-UP</a:t>
            </a:r>
          </a:p>
          <a:p>
            <a:pPr marL="0" indent="0" algn="ctr">
              <a:buNone/>
            </a:pPr>
            <a:r>
              <a:rPr lang="en-US" sz="8000" dirty="0" smtClean="0">
                <a:latin typeface="Arial Black" panose="020B0A04020102020204" pitchFamily="34" charset="0"/>
              </a:rPr>
              <a:t>TODAY</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082348" cy="369332"/>
          </a:xfrm>
          <a:prstGeom prst="rect">
            <a:avLst/>
          </a:prstGeom>
          <a:noFill/>
        </p:spPr>
        <p:txBody>
          <a:bodyPr wrap="none" rtlCol="0">
            <a:spAutoFit/>
          </a:bodyPr>
          <a:lstStyle/>
          <a:p>
            <a:r>
              <a:rPr lang="en-US" dirty="0" smtClean="0">
                <a:latin typeface="Arial Black" panose="020B0A04020102020204" pitchFamily="34" charset="0"/>
              </a:rPr>
              <a:t>10/9/17</a:t>
            </a:r>
            <a:endParaRPr lang="en-US" dirty="0">
              <a:latin typeface="Arial Black" panose="020B0A04020102020204" pitchFamily="34" charset="0"/>
            </a:endParaRPr>
          </a:p>
        </p:txBody>
      </p:sp>
    </p:spTree>
    <p:extLst>
      <p:ext uri="{BB962C8B-B14F-4D97-AF65-F5344CB8AC3E}">
        <p14:creationId xmlns:p14="http://schemas.microsoft.com/office/powerpoint/2010/main" val="406935971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030804"/>
            <a:ext cx="8534400" cy="5522396"/>
          </a:xfrm>
        </p:spPr>
        <p:txBody>
          <a:bodyPr>
            <a:normAutofit/>
          </a:bodyPr>
          <a:lstStyle/>
          <a:p>
            <a:pPr marL="0" indent="0" algn="ctr">
              <a:buNone/>
            </a:pPr>
            <a:r>
              <a:rPr lang="en-US" sz="8000" dirty="0" smtClean="0">
                <a:latin typeface="Arial Black" panose="020B0A04020102020204" pitchFamily="34" charset="0"/>
              </a:rPr>
              <a:t>Today is…</a:t>
            </a:r>
          </a:p>
          <a:p>
            <a:pPr marL="0" indent="0" algn="ctr">
              <a:buNone/>
            </a:pPr>
            <a:r>
              <a:rPr lang="en-US" sz="9600" dirty="0" smtClean="0">
                <a:latin typeface="Arial Black" panose="020B0A04020102020204" pitchFamily="34" charset="0"/>
              </a:rPr>
              <a:t>AMNESTY DAY!</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082348" cy="369332"/>
          </a:xfrm>
          <a:prstGeom prst="rect">
            <a:avLst/>
          </a:prstGeom>
          <a:noFill/>
        </p:spPr>
        <p:txBody>
          <a:bodyPr wrap="none" rtlCol="0">
            <a:spAutoFit/>
          </a:bodyPr>
          <a:lstStyle/>
          <a:p>
            <a:r>
              <a:rPr lang="en-US" dirty="0" smtClean="0">
                <a:latin typeface="Arial Black" panose="020B0A04020102020204" pitchFamily="34" charset="0"/>
              </a:rPr>
              <a:t>10/9/17</a:t>
            </a:r>
            <a:endParaRPr lang="en-US" dirty="0">
              <a:latin typeface="Arial Black" panose="020B0A04020102020204" pitchFamily="34" charset="0"/>
            </a:endParaRPr>
          </a:p>
        </p:txBody>
      </p:sp>
    </p:spTree>
    <p:extLst>
      <p:ext uri="{BB962C8B-B14F-4D97-AF65-F5344CB8AC3E}">
        <p14:creationId xmlns:p14="http://schemas.microsoft.com/office/powerpoint/2010/main" val="252517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Amnesty Day</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Amnesty - An </a:t>
            </a:r>
            <a:r>
              <a:rPr lang="en-US" dirty="0">
                <a:latin typeface="Arial Black" panose="020B0A04020102020204" pitchFamily="34" charset="0"/>
              </a:rPr>
              <a:t>act of forgiveness for past offenses, especially to a class of persons as a whole</a:t>
            </a:r>
            <a:r>
              <a:rPr lang="en-US" dirty="0" smtClean="0">
                <a:latin typeface="Arial Black" panose="020B0A04020102020204" pitchFamily="34" charset="0"/>
              </a:rPr>
              <a:t>.</a:t>
            </a:r>
          </a:p>
          <a:p>
            <a:r>
              <a:rPr lang="en-US" dirty="0" smtClean="0">
                <a:latin typeface="Arial Black" panose="020B0A04020102020204" pitchFamily="34" charset="0"/>
              </a:rPr>
              <a:t>Most of you have committed offenses against me and this class.</a:t>
            </a:r>
          </a:p>
          <a:p>
            <a:r>
              <a:rPr lang="en-US" dirty="0" smtClean="0">
                <a:latin typeface="Arial Black" panose="020B0A04020102020204" pitchFamily="34" charset="0"/>
              </a:rPr>
              <a:t>Today is your day of forgiveness!</a:t>
            </a:r>
            <a:endParaRPr lang="en-US" dirty="0">
              <a:latin typeface="Arial Black" panose="020B0A04020102020204" pitchFamily="34" charset="0"/>
            </a:endParaRPr>
          </a:p>
        </p:txBody>
      </p:sp>
    </p:spTree>
    <p:extLst>
      <p:ext uri="{BB962C8B-B14F-4D97-AF65-F5344CB8AC3E}">
        <p14:creationId xmlns:p14="http://schemas.microsoft.com/office/powerpoint/2010/main" val="16881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Amnesty Day</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latin typeface="Arial Black" panose="020B0A04020102020204" pitchFamily="34" charset="0"/>
              </a:rPr>
              <a:t>TODAY ONLY, you have the opportunity to complete and turn in any old/missing work that you owe me WITH NO PENALTY FOR LATENESS!</a:t>
            </a:r>
          </a:p>
          <a:p>
            <a:r>
              <a:rPr lang="en-US" dirty="0" smtClean="0">
                <a:latin typeface="Arial Black" panose="020B0A04020102020204" pitchFamily="34" charset="0"/>
              </a:rPr>
              <a:t>There are exceptions…</a:t>
            </a:r>
          </a:p>
          <a:p>
            <a:pPr lvl="1"/>
            <a:r>
              <a:rPr lang="en-US" dirty="0" smtClean="0">
                <a:latin typeface="Arial Black" panose="020B0A04020102020204" pitchFamily="34" charset="0"/>
              </a:rPr>
              <a:t>Start-Ups and Exit Tickets can not be claimed under amnesty!</a:t>
            </a:r>
          </a:p>
          <a:p>
            <a:pPr lvl="1"/>
            <a:r>
              <a:rPr lang="en-US" dirty="0" smtClean="0">
                <a:latin typeface="Arial Black" panose="020B0A04020102020204" pitchFamily="34" charset="0"/>
              </a:rPr>
              <a:t>You can not re-do assignments you got lazy on and turned in incomplete. This is ONLY for work you failed to turn in.</a:t>
            </a:r>
            <a:endParaRPr lang="en-US" dirty="0">
              <a:latin typeface="Arial Black" panose="020B0A04020102020204" pitchFamily="34" charset="0"/>
            </a:endParaRPr>
          </a:p>
        </p:txBody>
      </p:sp>
    </p:spTree>
    <p:extLst>
      <p:ext uri="{BB962C8B-B14F-4D97-AF65-F5344CB8AC3E}">
        <p14:creationId xmlns:p14="http://schemas.microsoft.com/office/powerpoint/2010/main" val="40214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Arial Black" panose="020B0A04020102020204" pitchFamily="34" charset="0"/>
              </a:rPr>
              <a:t>Amnesty Day</a:t>
            </a:r>
            <a:endParaRPr lang="en-US" dirty="0">
              <a:latin typeface="Arial Black" panose="020B0A04020102020204" pitchFamily="34"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latin typeface="Arial Black" panose="020B0A04020102020204" pitchFamily="34" charset="0"/>
              </a:rPr>
              <a:t>If you are COMPLETELY caught up and have NO ZEROES OR MISSING ASSIGNMENTS, then you may work on work for another class or find something to do QUIETLY!</a:t>
            </a:r>
          </a:p>
          <a:p>
            <a:r>
              <a:rPr lang="en-US" dirty="0" smtClean="0">
                <a:latin typeface="Arial Black" panose="020B0A04020102020204" pitchFamily="34" charset="0"/>
              </a:rPr>
              <a:t>NO LISTENING TO MUSIC unless you can </a:t>
            </a:r>
            <a:r>
              <a:rPr lang="en-US" u="sng" dirty="0" smtClean="0">
                <a:latin typeface="Arial Black" panose="020B0A04020102020204" pitchFamily="34" charset="0"/>
              </a:rPr>
              <a:t>show me </a:t>
            </a:r>
            <a:r>
              <a:rPr lang="en-US" dirty="0" smtClean="0">
                <a:latin typeface="Arial Black" panose="020B0A04020102020204" pitchFamily="34" charset="0"/>
              </a:rPr>
              <a:t>that you have NO ZEROES AND NO MISSING WORK!</a:t>
            </a:r>
            <a:endParaRPr lang="en-US" dirty="0">
              <a:latin typeface="Arial Black" panose="020B0A04020102020204" pitchFamily="34" charset="0"/>
            </a:endParaRPr>
          </a:p>
        </p:txBody>
      </p:sp>
    </p:spTree>
    <p:extLst>
      <p:ext uri="{BB962C8B-B14F-4D97-AF65-F5344CB8AC3E}">
        <p14:creationId xmlns:p14="http://schemas.microsoft.com/office/powerpoint/2010/main" val="54576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000" dirty="0" smtClean="0">
                <a:latin typeface="Arial Black" panose="020B0A04020102020204" pitchFamily="34" charset="0"/>
              </a:rPr>
              <a:t>NO</a:t>
            </a:r>
          </a:p>
          <a:p>
            <a:pPr marL="0" indent="0" algn="ctr">
              <a:buNone/>
            </a:pPr>
            <a:r>
              <a:rPr lang="en-US" sz="8000" dirty="0" smtClean="0">
                <a:latin typeface="Arial Black" panose="020B0A04020102020204" pitchFamily="34" charset="0"/>
              </a:rPr>
              <a:t>EXIT TICKET</a:t>
            </a:r>
          </a:p>
          <a:p>
            <a:pPr marL="0" indent="0" algn="ctr">
              <a:buNone/>
            </a:pPr>
            <a:r>
              <a:rPr lang="en-US" sz="8000" dirty="0" smtClean="0">
                <a:latin typeface="Arial Black" panose="020B0A04020102020204" pitchFamily="34" charset="0"/>
              </a:rPr>
              <a:t>TODAY!</a:t>
            </a:r>
          </a:p>
        </p:txBody>
      </p:sp>
      <p:sp>
        <p:nvSpPr>
          <p:cNvPr id="4" name="TextBox 3"/>
          <p:cNvSpPr txBox="1"/>
          <p:nvPr/>
        </p:nvSpPr>
        <p:spPr>
          <a:xfrm>
            <a:off x="7391400" y="661472"/>
            <a:ext cx="1082348" cy="369332"/>
          </a:xfrm>
          <a:prstGeom prst="rect">
            <a:avLst/>
          </a:prstGeom>
          <a:noFill/>
        </p:spPr>
        <p:txBody>
          <a:bodyPr wrap="none" rtlCol="0">
            <a:spAutoFit/>
          </a:bodyPr>
          <a:lstStyle/>
          <a:p>
            <a:r>
              <a:rPr lang="en-US" dirty="0" smtClean="0">
                <a:latin typeface="Arial Black" panose="020B0A04020102020204" pitchFamily="34" charset="0"/>
              </a:rPr>
              <a:t>10/9/17</a:t>
            </a:r>
            <a:endParaRPr lang="en-US" dirty="0">
              <a:latin typeface="Arial Black" panose="020B0A04020102020204" pitchFamily="34" charset="0"/>
            </a:endParaRPr>
          </a:p>
        </p:txBody>
      </p:sp>
    </p:spTree>
    <p:extLst>
      <p:ext uri="{BB962C8B-B14F-4D97-AF65-F5344CB8AC3E}">
        <p14:creationId xmlns:p14="http://schemas.microsoft.com/office/powerpoint/2010/main" val="11985796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166"/>
          </a:xfrm>
        </p:spPr>
        <p:txBody>
          <a:bodyPr>
            <a:normAutofit fontScale="90000"/>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030804"/>
            <a:ext cx="8534400" cy="5522396"/>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a:latin typeface="Arial Black" panose="020B0A04020102020204" pitchFamily="34" charset="0"/>
            </a:endParaRPr>
          </a:p>
          <a:p>
            <a:pPr marL="0" indent="0" algn="ctr">
              <a:buNone/>
            </a:pPr>
            <a:r>
              <a:rPr lang="en-US" sz="3600" dirty="0" smtClean="0">
                <a:latin typeface="Arial Black" panose="020B0A04020102020204" pitchFamily="34" charset="0"/>
              </a:rPr>
              <a:t>If you were alive during the time of Caesar and you had to make a choice: </a:t>
            </a:r>
          </a:p>
          <a:p>
            <a:pPr marL="0" indent="0" algn="ctr">
              <a:buNone/>
            </a:pPr>
            <a:r>
              <a:rPr lang="en-US" sz="3600" dirty="0" smtClean="0">
                <a:latin typeface="Arial Black" panose="020B0A04020102020204" pitchFamily="34" charset="0"/>
              </a:rPr>
              <a:t>Team Caesar or Team Brutus</a:t>
            </a:r>
          </a:p>
          <a:p>
            <a:pPr marL="0" indent="0" algn="ctr">
              <a:buNone/>
            </a:pPr>
            <a:r>
              <a:rPr lang="en-US" sz="3600" dirty="0" smtClean="0">
                <a:latin typeface="Arial Black" panose="020B0A04020102020204" pitchFamily="34" charset="0"/>
              </a:rPr>
              <a:t>Which would you choose and why?</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236236" cy="369332"/>
          </a:xfrm>
          <a:prstGeom prst="rect">
            <a:avLst/>
          </a:prstGeom>
          <a:noFill/>
        </p:spPr>
        <p:txBody>
          <a:bodyPr wrap="none" rtlCol="0">
            <a:spAutoFit/>
          </a:bodyPr>
          <a:lstStyle/>
          <a:p>
            <a:r>
              <a:rPr lang="en-US" dirty="0" smtClean="0">
                <a:latin typeface="Arial Black" panose="020B0A04020102020204" pitchFamily="34" charset="0"/>
              </a:rPr>
              <a:t>10/10/17</a:t>
            </a:r>
            <a:endParaRPr lang="en-US" dirty="0">
              <a:latin typeface="Arial Black" panose="020B0A04020102020204" pitchFamily="34" charset="0"/>
            </a:endParaRPr>
          </a:p>
        </p:txBody>
      </p:sp>
    </p:spTree>
    <p:extLst>
      <p:ext uri="{BB962C8B-B14F-4D97-AF65-F5344CB8AC3E}">
        <p14:creationId xmlns:p14="http://schemas.microsoft.com/office/powerpoint/2010/main" val="132144778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lnSpcReduction="10000"/>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sz="3600" dirty="0">
                <a:solidFill>
                  <a:prstClr val="black"/>
                </a:solidFill>
                <a:latin typeface="Arial Black" panose="020B0A04020102020204" pitchFamily="34" charset="0"/>
              </a:rPr>
              <a:t>If you were alive during the time of Caesar and you had to make a choice: </a:t>
            </a:r>
          </a:p>
          <a:p>
            <a:pPr marL="0" lvl="0" indent="0" algn="ctr">
              <a:buNone/>
            </a:pPr>
            <a:r>
              <a:rPr lang="en-US" sz="3600" dirty="0">
                <a:solidFill>
                  <a:prstClr val="black"/>
                </a:solidFill>
                <a:latin typeface="Arial Black" panose="020B0A04020102020204" pitchFamily="34" charset="0"/>
              </a:rPr>
              <a:t>Team Caesar or Team Brutus</a:t>
            </a:r>
          </a:p>
          <a:p>
            <a:pPr marL="0" lvl="0" indent="0" algn="ctr">
              <a:buNone/>
            </a:pPr>
            <a:r>
              <a:rPr lang="en-US" sz="3600" dirty="0">
                <a:solidFill>
                  <a:prstClr val="black"/>
                </a:solidFill>
                <a:latin typeface="Arial Black" panose="020B0A04020102020204" pitchFamily="34" charset="0"/>
              </a:rPr>
              <a:t>Which would you choose and why?</a:t>
            </a:r>
          </a:p>
        </p:txBody>
      </p:sp>
      <p:sp>
        <p:nvSpPr>
          <p:cNvPr id="5" name="TextBox 4"/>
          <p:cNvSpPr txBox="1"/>
          <p:nvPr/>
        </p:nvSpPr>
        <p:spPr>
          <a:xfrm>
            <a:off x="7604452" y="661472"/>
            <a:ext cx="1236236" cy="369332"/>
          </a:xfrm>
          <a:prstGeom prst="rect">
            <a:avLst/>
          </a:prstGeom>
          <a:noFill/>
        </p:spPr>
        <p:txBody>
          <a:bodyPr wrap="none" rtlCol="0">
            <a:spAutoFit/>
          </a:bodyPr>
          <a:lstStyle/>
          <a:p>
            <a:r>
              <a:rPr lang="en-US" dirty="0" smtClean="0">
                <a:latin typeface="Arial Black" panose="020B0A04020102020204" pitchFamily="34" charset="0"/>
              </a:rPr>
              <a:t>10/10/17</a:t>
            </a:r>
            <a:endParaRPr lang="en-US" dirty="0">
              <a:latin typeface="Arial Black" panose="020B0A04020102020204" pitchFamily="34" charset="0"/>
            </a:endParaRPr>
          </a:p>
        </p:txBody>
      </p:sp>
    </p:spTree>
    <p:extLst>
      <p:ext uri="{BB962C8B-B14F-4D97-AF65-F5344CB8AC3E}">
        <p14:creationId xmlns:p14="http://schemas.microsoft.com/office/powerpoint/2010/main" val="31953525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a:t>
            </a:r>
            <a:r>
              <a:rPr lang="en-US" b="1" i="1" u="sng" dirty="0">
                <a:latin typeface="Arial Black" panose="020B0A04020102020204" pitchFamily="34" charset="0"/>
              </a:rPr>
              <a:t>figurative and connotative meanings</a:t>
            </a:r>
            <a:r>
              <a:rPr lang="en-US" b="1" dirty="0">
                <a:latin typeface="Arial Black" panose="020B0A04020102020204" pitchFamily="34" charset="0"/>
              </a:rPr>
              <a:t>;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11571605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678575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Aqueduct </a:t>
            </a:r>
            <a:endParaRPr lang="en-US" dirty="0">
              <a:latin typeface="Arial Black" panose="020B0A040201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84605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a:bodyPr>
          <a:lstStyle/>
          <a:p>
            <a:pPr marL="0" indent="0" algn="ctr">
              <a:buNone/>
            </a:pPr>
            <a:r>
              <a:rPr lang="en-US" sz="4400" b="1" dirty="0" smtClean="0">
                <a:latin typeface="Arial Black" panose="020B0A04020102020204" pitchFamily="34" charset="0"/>
              </a:rPr>
              <a:t>Work on the Cornell Note Questions for Act II Scene ii-iv</a:t>
            </a:r>
          </a:p>
          <a:p>
            <a:pPr marL="0" indent="0" algn="ctr">
              <a:buNone/>
            </a:pPr>
            <a:r>
              <a:rPr lang="en-US" sz="4400" b="1" dirty="0" smtClean="0">
                <a:latin typeface="Arial Black" panose="020B0A04020102020204" pitchFamily="34" charset="0"/>
              </a:rPr>
              <a:t>QUESTIONS 1-4.</a:t>
            </a:r>
          </a:p>
        </p:txBody>
      </p:sp>
    </p:spTree>
    <p:extLst>
      <p:ext uri="{BB962C8B-B14F-4D97-AF65-F5344CB8AC3E}">
        <p14:creationId xmlns:p14="http://schemas.microsoft.com/office/powerpoint/2010/main" val="194189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Describe Calpurnia’s dream.</a:t>
            </a:r>
          </a:p>
          <a:p>
            <a:pPr marL="0" indent="0" algn="ctr">
              <a:buNone/>
            </a:pPr>
            <a:r>
              <a:rPr lang="en-US" sz="3600" dirty="0" smtClean="0">
                <a:latin typeface="Arial Black" panose="020B0A04020102020204" pitchFamily="34" charset="0"/>
              </a:rPr>
              <a:t>What specific elements of the dream relate directly to what we know will happen soon?</a:t>
            </a:r>
          </a:p>
          <a:p>
            <a:pPr marL="0" indent="0" algn="ctr">
              <a:buNone/>
            </a:pPr>
            <a:r>
              <a:rPr lang="en-US" sz="3600" dirty="0" smtClean="0">
                <a:latin typeface="Arial Black" panose="020B0A04020102020204" pitchFamily="34" charset="0"/>
              </a:rPr>
              <a:t>Do you think Decius’ interpretation makes any sense? Why or why not?</a:t>
            </a:r>
          </a:p>
        </p:txBody>
      </p:sp>
      <p:sp>
        <p:nvSpPr>
          <p:cNvPr id="4" name="TextBox 3"/>
          <p:cNvSpPr txBox="1"/>
          <p:nvPr/>
        </p:nvSpPr>
        <p:spPr>
          <a:xfrm>
            <a:off x="7391400" y="661472"/>
            <a:ext cx="1236236" cy="369332"/>
          </a:xfrm>
          <a:prstGeom prst="rect">
            <a:avLst/>
          </a:prstGeom>
          <a:noFill/>
        </p:spPr>
        <p:txBody>
          <a:bodyPr wrap="none" rtlCol="0">
            <a:spAutoFit/>
          </a:bodyPr>
          <a:lstStyle/>
          <a:p>
            <a:r>
              <a:rPr lang="en-US" dirty="0" smtClean="0">
                <a:latin typeface="Arial Black" panose="020B0A04020102020204" pitchFamily="34" charset="0"/>
              </a:rPr>
              <a:t>10/10/17</a:t>
            </a:r>
            <a:endParaRPr lang="en-US" dirty="0">
              <a:latin typeface="Arial Black" panose="020B0A04020102020204" pitchFamily="34" charset="0"/>
            </a:endParaRPr>
          </a:p>
        </p:txBody>
      </p:sp>
    </p:spTree>
    <p:extLst>
      <p:ext uri="{BB962C8B-B14F-4D97-AF65-F5344CB8AC3E}">
        <p14:creationId xmlns:p14="http://schemas.microsoft.com/office/powerpoint/2010/main" val="42281643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166"/>
          </a:xfrm>
        </p:spPr>
        <p:txBody>
          <a:bodyPr>
            <a:normAutofit fontScale="90000"/>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030804"/>
            <a:ext cx="8534400" cy="5522396"/>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a:latin typeface="Arial Black" panose="020B0A04020102020204" pitchFamily="34" charset="0"/>
            </a:endParaRPr>
          </a:p>
          <a:p>
            <a:pPr marL="0" indent="0" algn="ctr">
              <a:buNone/>
            </a:pPr>
            <a:r>
              <a:rPr lang="en-US" sz="3600" dirty="0" smtClean="0">
                <a:latin typeface="Arial Black" panose="020B0A04020102020204" pitchFamily="34" charset="0"/>
              </a:rPr>
              <a:t>What was the comment that </a:t>
            </a:r>
            <a:r>
              <a:rPr lang="en-US" sz="3600" dirty="0" err="1" smtClean="0">
                <a:latin typeface="Arial Black" panose="020B0A04020102020204" pitchFamily="34" charset="0"/>
              </a:rPr>
              <a:t>Trebonius</a:t>
            </a:r>
            <a:r>
              <a:rPr lang="en-US" sz="3600" dirty="0" smtClean="0">
                <a:latin typeface="Arial Black" panose="020B0A04020102020204" pitchFamily="34" charset="0"/>
              </a:rPr>
              <a:t> made towards the end on Scene ii?</a:t>
            </a:r>
          </a:p>
          <a:p>
            <a:pPr marL="0" indent="0" algn="ctr">
              <a:buNone/>
            </a:pPr>
            <a:r>
              <a:rPr lang="en-US" sz="3600" dirty="0" smtClean="0">
                <a:latin typeface="Arial Black" panose="020B0A04020102020204" pitchFamily="34" charset="0"/>
              </a:rPr>
              <a:t>Why was that comment ironic?</a:t>
            </a:r>
          </a:p>
          <a:p>
            <a:pPr marL="0" indent="0" algn="ctr">
              <a:buNone/>
            </a:pPr>
            <a:r>
              <a:rPr lang="en-US" sz="3600" dirty="0" smtClean="0">
                <a:latin typeface="Arial Black" panose="020B0A04020102020204" pitchFamily="34" charset="0"/>
              </a:rPr>
              <a:t>What kind of irony is it?</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236236" cy="369332"/>
          </a:xfrm>
          <a:prstGeom prst="rect">
            <a:avLst/>
          </a:prstGeom>
          <a:noFill/>
        </p:spPr>
        <p:txBody>
          <a:bodyPr wrap="none" rtlCol="0">
            <a:spAutoFit/>
          </a:bodyPr>
          <a:lstStyle/>
          <a:p>
            <a:r>
              <a:rPr lang="en-US" dirty="0" smtClean="0">
                <a:latin typeface="Arial Black" panose="020B0A04020102020204" pitchFamily="34" charset="0"/>
              </a:rPr>
              <a:t>10/11/17</a:t>
            </a:r>
            <a:endParaRPr lang="en-US" dirty="0">
              <a:latin typeface="Arial Black" panose="020B0A04020102020204" pitchFamily="34" charset="0"/>
            </a:endParaRPr>
          </a:p>
        </p:txBody>
      </p:sp>
    </p:spTree>
    <p:extLst>
      <p:ext uri="{BB962C8B-B14F-4D97-AF65-F5344CB8AC3E}">
        <p14:creationId xmlns:p14="http://schemas.microsoft.com/office/powerpoint/2010/main" val="309165912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sz="3600" dirty="0">
                <a:solidFill>
                  <a:prstClr val="black"/>
                </a:solidFill>
                <a:latin typeface="Arial Black" panose="020B0A04020102020204" pitchFamily="34" charset="0"/>
              </a:rPr>
              <a:t>What was the comment that </a:t>
            </a:r>
            <a:r>
              <a:rPr lang="en-US" sz="3600" dirty="0" err="1">
                <a:solidFill>
                  <a:prstClr val="black"/>
                </a:solidFill>
                <a:latin typeface="Arial Black" panose="020B0A04020102020204" pitchFamily="34" charset="0"/>
              </a:rPr>
              <a:t>Trebonius</a:t>
            </a:r>
            <a:r>
              <a:rPr lang="en-US" sz="3600" dirty="0">
                <a:solidFill>
                  <a:prstClr val="black"/>
                </a:solidFill>
                <a:latin typeface="Arial Black" panose="020B0A04020102020204" pitchFamily="34" charset="0"/>
              </a:rPr>
              <a:t> made towards the end on Scene ii?</a:t>
            </a:r>
          </a:p>
          <a:p>
            <a:pPr marL="0" lvl="0" indent="0" algn="ctr">
              <a:buNone/>
            </a:pPr>
            <a:r>
              <a:rPr lang="en-US" sz="3600" dirty="0">
                <a:solidFill>
                  <a:prstClr val="black"/>
                </a:solidFill>
                <a:latin typeface="Arial Black" panose="020B0A04020102020204" pitchFamily="34" charset="0"/>
              </a:rPr>
              <a:t>Why was that comment ironic?</a:t>
            </a:r>
          </a:p>
          <a:p>
            <a:pPr marL="0" lvl="0" indent="0" algn="ctr">
              <a:buNone/>
            </a:pPr>
            <a:r>
              <a:rPr lang="en-US" sz="3600" dirty="0">
                <a:solidFill>
                  <a:prstClr val="black"/>
                </a:solidFill>
                <a:latin typeface="Arial Black" panose="020B0A04020102020204" pitchFamily="34" charset="0"/>
              </a:rPr>
              <a:t>What kind of irony is it?</a:t>
            </a:r>
          </a:p>
        </p:txBody>
      </p:sp>
      <p:sp>
        <p:nvSpPr>
          <p:cNvPr id="5" name="TextBox 4"/>
          <p:cNvSpPr txBox="1"/>
          <p:nvPr/>
        </p:nvSpPr>
        <p:spPr>
          <a:xfrm>
            <a:off x="7604452" y="661472"/>
            <a:ext cx="1236236" cy="369332"/>
          </a:xfrm>
          <a:prstGeom prst="rect">
            <a:avLst/>
          </a:prstGeom>
          <a:noFill/>
        </p:spPr>
        <p:txBody>
          <a:bodyPr wrap="none" rtlCol="0">
            <a:spAutoFit/>
          </a:bodyPr>
          <a:lstStyle/>
          <a:p>
            <a:r>
              <a:rPr lang="en-US" dirty="0" smtClean="0">
                <a:latin typeface="Arial Black" panose="020B0A04020102020204" pitchFamily="34" charset="0"/>
              </a:rPr>
              <a:t>10/11/17</a:t>
            </a:r>
            <a:endParaRPr lang="en-US" dirty="0">
              <a:latin typeface="Arial Black" panose="020B0A04020102020204" pitchFamily="34" charset="0"/>
            </a:endParaRPr>
          </a:p>
        </p:txBody>
      </p:sp>
    </p:spTree>
    <p:extLst>
      <p:ext uri="{BB962C8B-B14F-4D97-AF65-F5344CB8AC3E}">
        <p14:creationId xmlns:p14="http://schemas.microsoft.com/office/powerpoint/2010/main" val="30313811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a:t>
            </a:r>
            <a:r>
              <a:rPr lang="en-US" b="1" i="1" u="sng" dirty="0">
                <a:latin typeface="Arial Black" panose="020B0A04020102020204" pitchFamily="34" charset="0"/>
              </a:rPr>
              <a:t>figurative and connotative meanings</a:t>
            </a:r>
            <a:r>
              <a:rPr lang="en-US" b="1" dirty="0">
                <a:latin typeface="Arial Black" panose="020B0A04020102020204" pitchFamily="34" charset="0"/>
              </a:rPr>
              <a:t>;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121052888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80020216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a:bodyPr>
          <a:lstStyle/>
          <a:p>
            <a:pPr marL="0" indent="0" algn="ctr">
              <a:buNone/>
            </a:pPr>
            <a:r>
              <a:rPr lang="en-US" sz="4400" b="1" dirty="0" smtClean="0">
                <a:latin typeface="Arial Black" panose="020B0A04020102020204" pitchFamily="34" charset="0"/>
              </a:rPr>
              <a:t>Work on the Cornell Note Questions for Act II Scene ii-iv.</a:t>
            </a:r>
          </a:p>
          <a:p>
            <a:pPr marL="0" indent="0" algn="ctr">
              <a:buNone/>
            </a:pPr>
            <a:endParaRPr lang="en-US" sz="4400" b="1" dirty="0" smtClean="0">
              <a:latin typeface="Arial Black" panose="020B0A04020102020204" pitchFamily="34" charset="0"/>
            </a:endParaRPr>
          </a:p>
          <a:p>
            <a:pPr marL="0" indent="0" algn="ctr">
              <a:buNone/>
            </a:pPr>
            <a:r>
              <a:rPr lang="en-US" sz="4400" b="1" dirty="0" smtClean="0">
                <a:latin typeface="Arial Black" panose="020B0A04020102020204" pitchFamily="34" charset="0"/>
              </a:rPr>
              <a:t>These are </a:t>
            </a:r>
          </a:p>
          <a:p>
            <a:pPr marL="0" indent="0" algn="ctr">
              <a:buNone/>
            </a:pPr>
            <a:r>
              <a:rPr lang="en-US" sz="4400" b="1" dirty="0" smtClean="0">
                <a:latin typeface="Arial Black" panose="020B0A04020102020204" pitchFamily="34" charset="0"/>
              </a:rPr>
              <a:t>DUE TOMORROW!</a:t>
            </a:r>
          </a:p>
        </p:txBody>
      </p:sp>
    </p:spTree>
    <p:extLst>
      <p:ext uri="{BB962C8B-B14F-4D97-AF65-F5344CB8AC3E}">
        <p14:creationId xmlns:p14="http://schemas.microsoft.com/office/powerpoint/2010/main" val="21076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What do you think the Soothsayer meant when he said he would beg Caesar “to befriend himself”?</a:t>
            </a:r>
          </a:p>
          <a:p>
            <a:pPr marL="0" indent="0" algn="ctr">
              <a:buNone/>
            </a:pPr>
            <a:endParaRPr lang="en-US" sz="3600" dirty="0" smtClean="0">
              <a:latin typeface="Arial Black" panose="020B0A04020102020204" pitchFamily="34" charset="0"/>
            </a:endParaRPr>
          </a:p>
        </p:txBody>
      </p:sp>
      <p:sp>
        <p:nvSpPr>
          <p:cNvPr id="4" name="TextBox 3"/>
          <p:cNvSpPr txBox="1"/>
          <p:nvPr/>
        </p:nvSpPr>
        <p:spPr>
          <a:xfrm>
            <a:off x="7391400" y="661472"/>
            <a:ext cx="1236236" cy="369332"/>
          </a:xfrm>
          <a:prstGeom prst="rect">
            <a:avLst/>
          </a:prstGeom>
          <a:noFill/>
        </p:spPr>
        <p:txBody>
          <a:bodyPr wrap="none" rtlCol="0">
            <a:spAutoFit/>
          </a:bodyPr>
          <a:lstStyle/>
          <a:p>
            <a:r>
              <a:rPr lang="en-US" dirty="0" smtClean="0">
                <a:latin typeface="Arial Black" panose="020B0A04020102020204" pitchFamily="34" charset="0"/>
              </a:rPr>
              <a:t>10/11/17</a:t>
            </a:r>
            <a:endParaRPr lang="en-US" dirty="0">
              <a:latin typeface="Arial Black" panose="020B0A04020102020204" pitchFamily="34" charset="0"/>
            </a:endParaRPr>
          </a:p>
        </p:txBody>
      </p:sp>
    </p:spTree>
    <p:extLst>
      <p:ext uri="{BB962C8B-B14F-4D97-AF65-F5344CB8AC3E}">
        <p14:creationId xmlns:p14="http://schemas.microsoft.com/office/powerpoint/2010/main" val="286703121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166"/>
          </a:xfrm>
        </p:spPr>
        <p:txBody>
          <a:bodyPr>
            <a:normAutofit fontScale="90000"/>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030804"/>
            <a:ext cx="8534400" cy="5522396"/>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a:latin typeface="Arial Black" panose="020B0A04020102020204" pitchFamily="34" charset="0"/>
            </a:endParaRPr>
          </a:p>
          <a:p>
            <a:pPr marL="0" indent="0" algn="ctr">
              <a:buNone/>
            </a:pPr>
            <a:r>
              <a:rPr lang="en-US" sz="3600" dirty="0" smtClean="0">
                <a:latin typeface="Arial Black" panose="020B0A04020102020204" pitchFamily="34" charset="0"/>
              </a:rPr>
              <a:t>What is </a:t>
            </a:r>
            <a:r>
              <a:rPr lang="en-US" sz="3600" dirty="0" err="1" smtClean="0">
                <a:latin typeface="Arial Black" panose="020B0A04020102020204" pitchFamily="34" charset="0"/>
              </a:rPr>
              <a:t>Artemidorus</a:t>
            </a:r>
            <a:r>
              <a:rPr lang="en-US" sz="3600" dirty="0" smtClean="0">
                <a:latin typeface="Arial Black" panose="020B0A04020102020204" pitchFamily="34" charset="0"/>
              </a:rPr>
              <a:t> planning to do when Caesar passes by?</a:t>
            </a:r>
          </a:p>
          <a:p>
            <a:pPr marL="0" indent="0" algn="ctr">
              <a:buNone/>
            </a:pPr>
            <a:r>
              <a:rPr lang="en-US" sz="3600" dirty="0" smtClean="0">
                <a:latin typeface="Arial Black" panose="020B0A04020102020204" pitchFamily="34" charset="0"/>
              </a:rPr>
              <a:t>Why do you think he has chosen to do this?</a:t>
            </a:r>
          </a:p>
          <a:p>
            <a:pPr marL="0" indent="0" algn="ctr">
              <a:buNone/>
            </a:pPr>
            <a:r>
              <a:rPr lang="en-US" sz="3600" dirty="0" smtClean="0">
                <a:latin typeface="Arial Black" panose="020B0A04020102020204" pitchFamily="34" charset="0"/>
              </a:rPr>
              <a:t>What does he mean when he says “if thou </a:t>
            </a:r>
            <a:r>
              <a:rPr lang="en-US" sz="3600" dirty="0" err="1" smtClean="0">
                <a:latin typeface="Arial Black" panose="020B0A04020102020204" pitchFamily="34" charset="0"/>
              </a:rPr>
              <a:t>beest</a:t>
            </a:r>
            <a:r>
              <a:rPr lang="en-US" sz="3600" dirty="0" smtClean="0">
                <a:latin typeface="Arial Black" panose="020B0A04020102020204" pitchFamily="34" charset="0"/>
              </a:rPr>
              <a:t> not immortal”?</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236236" cy="369332"/>
          </a:xfrm>
          <a:prstGeom prst="rect">
            <a:avLst/>
          </a:prstGeom>
          <a:noFill/>
        </p:spPr>
        <p:txBody>
          <a:bodyPr wrap="none" rtlCol="0">
            <a:spAutoFit/>
          </a:bodyPr>
          <a:lstStyle/>
          <a:p>
            <a:r>
              <a:rPr lang="en-US" dirty="0" smtClean="0">
                <a:latin typeface="Arial Black" panose="020B0A04020102020204" pitchFamily="34" charset="0"/>
              </a:rPr>
              <a:t>10/12/17</a:t>
            </a:r>
            <a:endParaRPr lang="en-US" dirty="0">
              <a:latin typeface="Arial Black" panose="020B0A04020102020204" pitchFamily="34" charset="0"/>
            </a:endParaRPr>
          </a:p>
        </p:txBody>
      </p:sp>
    </p:spTree>
    <p:extLst>
      <p:ext uri="{BB962C8B-B14F-4D97-AF65-F5344CB8AC3E}">
        <p14:creationId xmlns:p14="http://schemas.microsoft.com/office/powerpoint/2010/main" val="43840376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dirty="0">
                <a:solidFill>
                  <a:prstClr val="black"/>
                </a:solidFill>
                <a:latin typeface="Arial Black" panose="020B0A04020102020204" pitchFamily="34" charset="0"/>
              </a:rPr>
              <a:t>What is </a:t>
            </a:r>
            <a:r>
              <a:rPr lang="en-US" dirty="0" err="1">
                <a:solidFill>
                  <a:prstClr val="black"/>
                </a:solidFill>
                <a:latin typeface="Arial Black" panose="020B0A04020102020204" pitchFamily="34" charset="0"/>
              </a:rPr>
              <a:t>Artemidorus</a:t>
            </a:r>
            <a:r>
              <a:rPr lang="en-US" dirty="0">
                <a:solidFill>
                  <a:prstClr val="black"/>
                </a:solidFill>
                <a:latin typeface="Arial Black" panose="020B0A04020102020204" pitchFamily="34" charset="0"/>
              </a:rPr>
              <a:t> planning to do when Caesar passes by?</a:t>
            </a:r>
          </a:p>
          <a:p>
            <a:pPr marL="0" lvl="0" indent="0" algn="ctr">
              <a:buNone/>
            </a:pPr>
            <a:r>
              <a:rPr lang="en-US" dirty="0">
                <a:solidFill>
                  <a:prstClr val="black"/>
                </a:solidFill>
                <a:latin typeface="Arial Black" panose="020B0A04020102020204" pitchFamily="34" charset="0"/>
              </a:rPr>
              <a:t>Why do you think he has chosen to do this?</a:t>
            </a:r>
          </a:p>
          <a:p>
            <a:pPr marL="0" lvl="0" indent="0" algn="ctr">
              <a:buNone/>
            </a:pPr>
            <a:r>
              <a:rPr lang="en-US" dirty="0">
                <a:solidFill>
                  <a:prstClr val="black"/>
                </a:solidFill>
                <a:latin typeface="Arial Black" panose="020B0A04020102020204" pitchFamily="34" charset="0"/>
              </a:rPr>
              <a:t>What does he mean when he says “if </a:t>
            </a:r>
            <a:r>
              <a:rPr lang="en-US" dirty="0" smtClean="0">
                <a:solidFill>
                  <a:prstClr val="black"/>
                </a:solidFill>
                <a:latin typeface="Arial Black" panose="020B0A04020102020204" pitchFamily="34" charset="0"/>
              </a:rPr>
              <a:t>thou </a:t>
            </a:r>
            <a:r>
              <a:rPr lang="en-US" dirty="0" err="1">
                <a:solidFill>
                  <a:prstClr val="black"/>
                </a:solidFill>
                <a:latin typeface="Arial Black" panose="020B0A04020102020204" pitchFamily="34" charset="0"/>
              </a:rPr>
              <a:t>beest</a:t>
            </a:r>
            <a:r>
              <a:rPr lang="en-US" dirty="0">
                <a:solidFill>
                  <a:prstClr val="black"/>
                </a:solidFill>
                <a:latin typeface="Arial Black" panose="020B0A04020102020204" pitchFamily="34" charset="0"/>
              </a:rPr>
              <a:t> not immortal”?</a:t>
            </a:r>
          </a:p>
        </p:txBody>
      </p:sp>
      <p:sp>
        <p:nvSpPr>
          <p:cNvPr id="5" name="TextBox 4"/>
          <p:cNvSpPr txBox="1"/>
          <p:nvPr/>
        </p:nvSpPr>
        <p:spPr>
          <a:xfrm>
            <a:off x="7604452" y="661472"/>
            <a:ext cx="1236236" cy="369332"/>
          </a:xfrm>
          <a:prstGeom prst="rect">
            <a:avLst/>
          </a:prstGeom>
          <a:noFill/>
        </p:spPr>
        <p:txBody>
          <a:bodyPr wrap="none" rtlCol="0">
            <a:spAutoFit/>
          </a:bodyPr>
          <a:lstStyle/>
          <a:p>
            <a:r>
              <a:rPr lang="en-US" dirty="0" smtClean="0">
                <a:latin typeface="Arial Black" panose="020B0A04020102020204" pitchFamily="34" charset="0"/>
              </a:rPr>
              <a:t>10/12/17</a:t>
            </a:r>
            <a:endParaRPr lang="en-US" dirty="0">
              <a:latin typeface="Arial Black" panose="020B0A04020102020204" pitchFamily="34" charset="0"/>
            </a:endParaRPr>
          </a:p>
        </p:txBody>
      </p:sp>
    </p:spTree>
    <p:extLst>
      <p:ext uri="{BB962C8B-B14F-4D97-AF65-F5344CB8AC3E}">
        <p14:creationId xmlns:p14="http://schemas.microsoft.com/office/powerpoint/2010/main" val="2164961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Aqueduct</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4038600" cy="4525963"/>
          </a:xfrm>
        </p:spPr>
        <p:txBody>
          <a:bodyPr>
            <a:normAutofit fontScale="92500"/>
          </a:bodyPr>
          <a:lstStyle/>
          <a:p>
            <a:r>
              <a:rPr lang="en-US" dirty="0" smtClean="0">
                <a:latin typeface="Arial Black" panose="020B0A04020102020204" pitchFamily="34" charset="0"/>
              </a:rPr>
              <a:t>Ancient aqueducts were essentially man-made streams conducting water downhill from the natural sources to the destination. </a:t>
            </a:r>
            <a:endParaRPr lang="en-US" dirty="0">
              <a:latin typeface="Arial Black" panose="020B0A04020102020204" pitchFamily="34"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76400"/>
            <a:ext cx="441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59872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a:t>
            </a:r>
            <a:r>
              <a:rPr lang="en-US" b="1" i="1" u="sng" dirty="0">
                <a:latin typeface="Arial Black" panose="020B0A04020102020204" pitchFamily="34" charset="0"/>
              </a:rPr>
              <a:t>figurative and connotative meanings</a:t>
            </a:r>
            <a:r>
              <a:rPr lang="en-US" b="1" dirty="0">
                <a:latin typeface="Arial Black" panose="020B0A04020102020204" pitchFamily="34" charset="0"/>
              </a:rPr>
              <a:t>;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222586808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419165227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Arial Black" panose="020B0A04020102020204" pitchFamily="34" charset="0"/>
              </a:rPr>
              <a:t>Rhetorical Analysis</a:t>
            </a:r>
            <a:endParaRPr lang="en-US" dirty="0">
              <a:latin typeface="Arial Black" panose="020B0A04020102020204" pitchFamily="34" charset="0"/>
            </a:endParaRPr>
          </a:p>
        </p:txBody>
      </p:sp>
      <p:sp>
        <p:nvSpPr>
          <p:cNvPr id="3" name="Content Placeholder 2"/>
          <p:cNvSpPr>
            <a:spLocks noGrp="1"/>
          </p:cNvSpPr>
          <p:nvPr>
            <p:ph idx="1"/>
          </p:nvPr>
        </p:nvSpPr>
        <p:spPr>
          <a:xfrm>
            <a:off x="457200" y="1066800"/>
            <a:ext cx="8229600" cy="5059363"/>
          </a:xfrm>
        </p:spPr>
        <p:txBody>
          <a:bodyPr>
            <a:normAutofit fontScale="92500"/>
          </a:bodyPr>
          <a:lstStyle/>
          <a:p>
            <a:r>
              <a:rPr lang="en-US" dirty="0" smtClean="0">
                <a:latin typeface="Arial Black" panose="020B0A04020102020204" pitchFamily="34" charset="0"/>
              </a:rPr>
              <a:t>Remember…Rhetoric = </a:t>
            </a:r>
          </a:p>
          <a:p>
            <a:pPr marL="0" indent="0" algn="ctr">
              <a:buNone/>
            </a:pPr>
            <a:r>
              <a:rPr lang="en-US" dirty="0" smtClean="0">
                <a:latin typeface="Arial Black" panose="020B0A04020102020204" pitchFamily="34" charset="0"/>
              </a:rPr>
              <a:t>PERSUASION</a:t>
            </a:r>
          </a:p>
          <a:p>
            <a:r>
              <a:rPr lang="en-US" dirty="0" smtClean="0">
                <a:latin typeface="Arial Black" panose="020B0A04020102020204" pitchFamily="34" charset="0"/>
              </a:rPr>
              <a:t>Today you will be looking at the soliloquy from Act II Scene </a:t>
            </a:r>
            <a:r>
              <a:rPr lang="en-US" dirty="0" err="1">
                <a:latin typeface="Arial Black" panose="020B0A04020102020204" pitchFamily="34" charset="0"/>
              </a:rPr>
              <a:t>i</a:t>
            </a:r>
            <a:r>
              <a:rPr lang="en-US" dirty="0" smtClean="0">
                <a:latin typeface="Arial Black" panose="020B0A04020102020204" pitchFamily="34" charset="0"/>
              </a:rPr>
              <a:t> again.</a:t>
            </a:r>
          </a:p>
          <a:p>
            <a:r>
              <a:rPr lang="en-US" dirty="0" smtClean="0">
                <a:latin typeface="Arial Black" panose="020B0A04020102020204" pitchFamily="34" charset="0"/>
              </a:rPr>
              <a:t>Your job will be to analyze that speech with a focus on Portia’s use of RHETORIC!</a:t>
            </a:r>
          </a:p>
          <a:p>
            <a:r>
              <a:rPr lang="en-US" dirty="0" smtClean="0">
                <a:latin typeface="Arial Black" panose="020B0A04020102020204" pitchFamily="34" charset="0"/>
              </a:rPr>
              <a:t>The steps in this process are outlined on your papers, but let’s look at them briefly…</a:t>
            </a:r>
          </a:p>
          <a:p>
            <a:endParaRPr lang="en-US" dirty="0">
              <a:latin typeface="Arial Black" panose="020B0A04020102020204" pitchFamily="34" charset="0"/>
            </a:endParaRPr>
          </a:p>
        </p:txBody>
      </p:sp>
    </p:spTree>
    <p:extLst>
      <p:ext uri="{BB962C8B-B14F-4D97-AF65-F5344CB8AC3E}">
        <p14:creationId xmlns:p14="http://schemas.microsoft.com/office/powerpoint/2010/main" val="3877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latin typeface="Arial Black" panose="020B0A04020102020204" pitchFamily="34" charset="0"/>
              </a:rPr>
              <a:t>Rhetorical Analysis</a:t>
            </a:r>
            <a:endParaRPr lang="en-US" dirty="0">
              <a:latin typeface="Arial Black" panose="020B0A04020102020204" pitchFamily="34" charset="0"/>
            </a:endParaRPr>
          </a:p>
        </p:txBody>
      </p:sp>
      <p:sp>
        <p:nvSpPr>
          <p:cNvPr id="3" name="Content Placeholder 2"/>
          <p:cNvSpPr>
            <a:spLocks noGrp="1"/>
          </p:cNvSpPr>
          <p:nvPr>
            <p:ph idx="1"/>
          </p:nvPr>
        </p:nvSpPr>
        <p:spPr>
          <a:xfrm>
            <a:off x="457200" y="639762"/>
            <a:ext cx="8229600" cy="5989638"/>
          </a:xfrm>
        </p:spPr>
        <p:txBody>
          <a:bodyPr>
            <a:normAutofit fontScale="70000" lnSpcReduction="20000"/>
          </a:bodyPr>
          <a:lstStyle/>
          <a:p>
            <a:pPr marL="514350" indent="-514350">
              <a:buFont typeface="+mj-lt"/>
              <a:buAutoNum type="arabicPeriod"/>
            </a:pPr>
            <a:r>
              <a:rPr lang="en-US" dirty="0" smtClean="0">
                <a:latin typeface="Arial Black" panose="020B0A04020102020204" pitchFamily="34" charset="0"/>
              </a:rPr>
              <a:t>Read </a:t>
            </a:r>
            <a:r>
              <a:rPr lang="en-US" dirty="0">
                <a:latin typeface="Arial Black" panose="020B0A04020102020204" pitchFamily="34" charset="0"/>
              </a:rPr>
              <a:t>through </a:t>
            </a:r>
            <a:r>
              <a:rPr lang="en-US" dirty="0" smtClean="0">
                <a:latin typeface="Arial Black" panose="020B0A04020102020204" pitchFamily="34" charset="0"/>
              </a:rPr>
              <a:t>Portia’s speech </a:t>
            </a:r>
            <a:r>
              <a:rPr lang="en-US" dirty="0">
                <a:latin typeface="Arial Black" panose="020B0A04020102020204" pitchFamily="34" charset="0"/>
              </a:rPr>
              <a:t>from Act II Scene I again. Underline the MAIN CLAIM that Brutus makes in this speech. Then identify the supports he uses for this claim</a:t>
            </a:r>
            <a:r>
              <a:rPr lang="en-US" dirty="0" smtClean="0">
                <a:latin typeface="Arial Black" panose="020B0A04020102020204" pitchFamily="34" charset="0"/>
              </a:rPr>
              <a:t>.</a:t>
            </a:r>
          </a:p>
          <a:p>
            <a:pPr marL="514350" indent="-514350">
              <a:buFont typeface="+mj-lt"/>
              <a:buAutoNum type="arabicPeriod"/>
            </a:pPr>
            <a:endParaRPr lang="en-US" dirty="0">
              <a:latin typeface="Arial Black" panose="020B0A04020102020204" pitchFamily="34" charset="0"/>
            </a:endParaRPr>
          </a:p>
          <a:p>
            <a:pPr marL="514350" indent="-514350">
              <a:buFont typeface="+mj-lt"/>
              <a:buAutoNum type="arabicPeriod"/>
            </a:pPr>
            <a:r>
              <a:rPr lang="en-US" dirty="0" smtClean="0">
                <a:latin typeface="Arial Black" panose="020B0A04020102020204" pitchFamily="34" charset="0"/>
              </a:rPr>
              <a:t>Use </a:t>
            </a:r>
            <a:r>
              <a:rPr lang="en-US" dirty="0">
                <a:latin typeface="Arial Black" panose="020B0A04020102020204" pitchFamily="34" charset="0"/>
              </a:rPr>
              <a:t>the template in the right-hand column to help you build your paragraph of analysis. YOU MUST USE AT LEAST ONE QUOTE from the soliloquy in your writing. Be sure to CITE that quote (Shakespeare line 16). Be sure </a:t>
            </a:r>
            <a:r>
              <a:rPr lang="en-US" dirty="0" smtClean="0">
                <a:latin typeface="Arial Black" panose="020B0A04020102020204" pitchFamily="34" charset="0"/>
              </a:rPr>
              <a:t>to </a:t>
            </a:r>
            <a:r>
              <a:rPr lang="en-US" dirty="0">
                <a:latin typeface="Arial Black" panose="020B0A04020102020204" pitchFamily="34" charset="0"/>
              </a:rPr>
              <a:t>EXPLAIN THE QUOTE AND WHY IT SUPPORTS THE CLAIM</a:t>
            </a:r>
            <a:r>
              <a:rPr lang="en-US" dirty="0" smtClean="0">
                <a:latin typeface="Arial Black" panose="020B0A04020102020204" pitchFamily="34" charset="0"/>
              </a:rPr>
              <a:t>!</a:t>
            </a:r>
          </a:p>
          <a:p>
            <a:pPr marL="514350" indent="-514350">
              <a:buFont typeface="+mj-lt"/>
              <a:buAutoNum type="arabicPeriod"/>
            </a:pPr>
            <a:endParaRPr lang="en-US" dirty="0">
              <a:latin typeface="Arial Black" panose="020B0A04020102020204" pitchFamily="34" charset="0"/>
            </a:endParaRPr>
          </a:p>
          <a:p>
            <a:pPr marL="514350" indent="-514350">
              <a:buFont typeface="+mj-lt"/>
              <a:buAutoNum type="arabicPeriod"/>
            </a:pPr>
            <a:r>
              <a:rPr lang="en-US" dirty="0" smtClean="0">
                <a:latin typeface="Arial Black" panose="020B0A04020102020204" pitchFamily="34" charset="0"/>
              </a:rPr>
              <a:t>Using </a:t>
            </a:r>
            <a:r>
              <a:rPr lang="en-US" dirty="0">
                <a:latin typeface="Arial Black" panose="020B0A04020102020204" pitchFamily="34" charset="0"/>
              </a:rPr>
              <a:t>what you have written in the template, rewrite your analysis as a complete, properly formatted, grammatically correct paragraph on the second page. Be sure to double-check spelling, grammar, capitalization etc. THEY WILL ALL COUNT AS PART OF YOUR SCORE!</a:t>
            </a:r>
          </a:p>
          <a:p>
            <a:pPr marL="514350" indent="-514350">
              <a:buFont typeface="+mj-lt"/>
              <a:buAutoNum type="arabicPeriod"/>
            </a:pPr>
            <a:endParaRPr lang="en-US" dirty="0">
              <a:latin typeface="Arial Black" panose="020B0A04020102020204" pitchFamily="34" charset="0"/>
            </a:endParaRPr>
          </a:p>
        </p:txBody>
      </p:sp>
    </p:spTree>
    <p:extLst>
      <p:ext uri="{BB962C8B-B14F-4D97-AF65-F5344CB8AC3E}">
        <p14:creationId xmlns:p14="http://schemas.microsoft.com/office/powerpoint/2010/main" val="25231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algn="ctr">
              <a:buNone/>
            </a:pPr>
            <a:r>
              <a:rPr lang="en-US" sz="4400" b="1" dirty="0" smtClean="0">
                <a:latin typeface="Arial Black" panose="020B0A04020102020204" pitchFamily="34" charset="0"/>
              </a:rPr>
              <a:t>Work on your </a:t>
            </a:r>
          </a:p>
          <a:p>
            <a:pPr marL="0" indent="0" algn="ctr">
              <a:buNone/>
            </a:pPr>
            <a:r>
              <a:rPr lang="en-US" sz="4400" b="1" dirty="0">
                <a:latin typeface="Arial Black" panose="020B0A04020102020204" pitchFamily="34" charset="0"/>
              </a:rPr>
              <a:t>r</a:t>
            </a:r>
            <a:r>
              <a:rPr lang="en-US" sz="4400" b="1" dirty="0" smtClean="0">
                <a:latin typeface="Arial Black" panose="020B0A04020102020204" pitchFamily="34" charset="0"/>
              </a:rPr>
              <a:t>hetorical analysis of Portia’s speech.</a:t>
            </a:r>
          </a:p>
          <a:p>
            <a:pPr marL="0" indent="0" algn="ctr">
              <a:buNone/>
            </a:pPr>
            <a:endParaRPr lang="en-US" sz="4400" b="1" dirty="0">
              <a:latin typeface="Arial Black" panose="020B0A04020102020204" pitchFamily="34" charset="0"/>
            </a:endParaRPr>
          </a:p>
          <a:p>
            <a:pPr marL="0" indent="0" algn="ctr">
              <a:buNone/>
            </a:pPr>
            <a:r>
              <a:rPr lang="en-US" sz="4400" b="1" dirty="0" smtClean="0">
                <a:latin typeface="Arial Black" panose="020B0A04020102020204" pitchFamily="34" charset="0"/>
              </a:rPr>
              <a:t>You will have time to work on it in class tomorrow!</a:t>
            </a:r>
          </a:p>
          <a:p>
            <a:pPr marL="0" indent="0" algn="ctr">
              <a:buNone/>
            </a:pPr>
            <a:endParaRPr lang="en-US" sz="4400" b="1" dirty="0">
              <a:latin typeface="Arial Black" panose="020B0A04020102020204" pitchFamily="34" charset="0"/>
            </a:endParaRPr>
          </a:p>
          <a:p>
            <a:pPr marL="0" indent="0" algn="ctr">
              <a:buNone/>
            </a:pPr>
            <a:r>
              <a:rPr lang="en-US" sz="4400" b="1" dirty="0" smtClean="0">
                <a:latin typeface="Arial Black" panose="020B0A04020102020204" pitchFamily="34" charset="0"/>
              </a:rPr>
              <a:t>It is DUE MONDAY!!</a:t>
            </a:r>
          </a:p>
        </p:txBody>
      </p:sp>
    </p:spTree>
    <p:extLst>
      <p:ext uri="{BB962C8B-B14F-4D97-AF65-F5344CB8AC3E}">
        <p14:creationId xmlns:p14="http://schemas.microsoft.com/office/powerpoint/2010/main" val="242326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At the end of Portia’s argument, what does Brutus tell her?</a:t>
            </a:r>
          </a:p>
          <a:p>
            <a:pPr marL="0" indent="0" algn="ctr">
              <a:buNone/>
            </a:pPr>
            <a:r>
              <a:rPr lang="en-US" sz="3600" dirty="0" smtClean="0">
                <a:latin typeface="Arial Black" panose="020B0A04020102020204" pitchFamily="34" charset="0"/>
              </a:rPr>
              <a:t>Do you think she has managed to persuade him to open up to her?</a:t>
            </a:r>
          </a:p>
          <a:p>
            <a:pPr marL="0" indent="0" algn="ctr">
              <a:buNone/>
            </a:pPr>
            <a:r>
              <a:rPr lang="en-US" sz="3600" dirty="0" smtClean="0">
                <a:latin typeface="Arial Black" panose="020B0A04020102020204" pitchFamily="34" charset="0"/>
              </a:rPr>
              <a:t>Why or why not?</a:t>
            </a:r>
          </a:p>
        </p:txBody>
      </p:sp>
      <p:sp>
        <p:nvSpPr>
          <p:cNvPr id="4" name="TextBox 3"/>
          <p:cNvSpPr txBox="1"/>
          <p:nvPr/>
        </p:nvSpPr>
        <p:spPr>
          <a:xfrm>
            <a:off x="7391400" y="661472"/>
            <a:ext cx="1236236" cy="369332"/>
          </a:xfrm>
          <a:prstGeom prst="rect">
            <a:avLst/>
          </a:prstGeom>
          <a:noFill/>
        </p:spPr>
        <p:txBody>
          <a:bodyPr wrap="none" rtlCol="0">
            <a:spAutoFit/>
          </a:bodyPr>
          <a:lstStyle/>
          <a:p>
            <a:r>
              <a:rPr lang="en-US" dirty="0" smtClean="0">
                <a:latin typeface="Arial Black" panose="020B0A04020102020204" pitchFamily="34" charset="0"/>
              </a:rPr>
              <a:t>10/12/17</a:t>
            </a:r>
            <a:endParaRPr lang="en-US" dirty="0">
              <a:latin typeface="Arial Black" panose="020B0A04020102020204" pitchFamily="34" charset="0"/>
            </a:endParaRPr>
          </a:p>
        </p:txBody>
      </p:sp>
    </p:spTree>
    <p:extLst>
      <p:ext uri="{BB962C8B-B14F-4D97-AF65-F5344CB8AC3E}">
        <p14:creationId xmlns:p14="http://schemas.microsoft.com/office/powerpoint/2010/main" val="304567129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600200"/>
            <a:ext cx="8534400" cy="4525963"/>
          </a:xfrm>
        </p:spPr>
        <p:txBody>
          <a:bodyPr>
            <a:normAutofit/>
          </a:bodyPr>
          <a:lstStyle/>
          <a:p>
            <a:pPr marL="0" indent="0" algn="ctr">
              <a:buNone/>
            </a:pPr>
            <a:r>
              <a:rPr lang="en-US" sz="8000" dirty="0" smtClean="0">
                <a:latin typeface="Arial Black" panose="020B0A04020102020204" pitchFamily="34" charset="0"/>
              </a:rPr>
              <a:t>NO </a:t>
            </a:r>
          </a:p>
          <a:p>
            <a:pPr marL="0" indent="0" algn="ctr">
              <a:buNone/>
            </a:pPr>
            <a:r>
              <a:rPr lang="en-US" sz="8000" dirty="0" smtClean="0">
                <a:latin typeface="Arial Black" panose="020B0A04020102020204" pitchFamily="34" charset="0"/>
              </a:rPr>
              <a:t>START-UP TODAY</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450564" y="274638"/>
            <a:ext cx="1236236" cy="369332"/>
          </a:xfrm>
          <a:prstGeom prst="rect">
            <a:avLst/>
          </a:prstGeom>
          <a:noFill/>
        </p:spPr>
        <p:txBody>
          <a:bodyPr wrap="none" rtlCol="0">
            <a:spAutoFit/>
          </a:bodyPr>
          <a:lstStyle/>
          <a:p>
            <a:r>
              <a:rPr lang="en-US" dirty="0" smtClean="0">
                <a:latin typeface="Arial Black" panose="020B0A04020102020204" pitchFamily="34" charset="0"/>
              </a:rPr>
              <a:t>10/13/17</a:t>
            </a:r>
            <a:endParaRPr lang="en-US" dirty="0">
              <a:latin typeface="Arial Black" panose="020B0A04020102020204" pitchFamily="34" charset="0"/>
            </a:endParaRPr>
          </a:p>
        </p:txBody>
      </p:sp>
    </p:spTree>
    <p:extLst>
      <p:ext uri="{BB962C8B-B14F-4D97-AF65-F5344CB8AC3E}">
        <p14:creationId xmlns:p14="http://schemas.microsoft.com/office/powerpoint/2010/main" val="330714136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254424894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186767697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Act II is Done!</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algn="ctr">
              <a:buNone/>
            </a:pPr>
            <a:r>
              <a:rPr lang="en-US" sz="4400" b="1" dirty="0" smtClean="0">
                <a:latin typeface="Arial Black" panose="020B0A04020102020204" pitchFamily="34" charset="0"/>
              </a:rPr>
              <a:t>Let’s watch the video!!!</a:t>
            </a:r>
          </a:p>
          <a:p>
            <a:pPr marL="0" indent="0" algn="ctr">
              <a:buNone/>
            </a:pPr>
            <a:r>
              <a:rPr lang="en-US" sz="4400" b="1" dirty="0" smtClean="0">
                <a:latin typeface="Arial Black" panose="020B0A04020102020204" pitchFamily="34" charset="0"/>
              </a:rPr>
              <a:t>Keep up with the video questions! </a:t>
            </a:r>
          </a:p>
          <a:p>
            <a:pPr marL="0" indent="0" algn="ctr">
              <a:buNone/>
            </a:pPr>
            <a:r>
              <a:rPr lang="en-US" sz="4400" b="1" dirty="0" smtClean="0">
                <a:latin typeface="Arial Black" panose="020B0A04020102020204" pitchFamily="34" charset="0"/>
              </a:rPr>
              <a:t>They are DUE MONDAY!</a:t>
            </a:r>
          </a:p>
          <a:p>
            <a:pPr marL="0" indent="0" algn="ctr">
              <a:buNone/>
            </a:pPr>
            <a:endParaRPr lang="en-US" sz="4400" b="1" dirty="0">
              <a:latin typeface="Arial Black" panose="020B0A04020102020204" pitchFamily="34" charset="0"/>
            </a:endParaRPr>
          </a:p>
          <a:p>
            <a:pPr marL="0" indent="0" algn="ctr">
              <a:buNone/>
            </a:pPr>
            <a:r>
              <a:rPr lang="en-US" sz="4400" b="1" dirty="0" smtClean="0">
                <a:latin typeface="Arial Black" panose="020B0A04020102020204" pitchFamily="34" charset="0"/>
              </a:rPr>
              <a:t>Your Rhetorical Analysis of Portia’s speech is also </a:t>
            </a:r>
          </a:p>
          <a:p>
            <a:pPr marL="0" indent="0" algn="ctr">
              <a:buNone/>
            </a:pPr>
            <a:r>
              <a:rPr lang="en-US" sz="4400" b="1" dirty="0" smtClean="0">
                <a:latin typeface="Arial Black" panose="020B0A04020102020204" pitchFamily="34" charset="0"/>
              </a:rPr>
              <a:t>DUE MONDAY!</a:t>
            </a:r>
            <a:endParaRPr lang="en-US" sz="4400" b="1" dirty="0">
              <a:latin typeface="Arial Black" panose="020B0A04020102020204" pitchFamily="34" charset="0"/>
            </a:endParaRPr>
          </a:p>
          <a:p>
            <a:pPr marL="0" indent="0" algn="ctr">
              <a:buNone/>
            </a:pPr>
            <a:endParaRPr lang="en-US" sz="4400" b="1" dirty="0">
              <a:latin typeface="Arial Black" panose="020B0A04020102020204" pitchFamily="34" charset="0"/>
            </a:endParaRPr>
          </a:p>
        </p:txBody>
      </p:sp>
    </p:spTree>
    <p:extLst>
      <p:ext uri="{BB962C8B-B14F-4D97-AF65-F5344CB8AC3E}">
        <p14:creationId xmlns:p14="http://schemas.microsoft.com/office/powerpoint/2010/main" val="31565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Entertainment </a:t>
            </a:r>
            <a:endParaRPr lang="en-US" dirty="0">
              <a:latin typeface="Arial Black" panose="020B0A04020102020204" pitchFamily="34" charset="0"/>
            </a:endParaRPr>
          </a:p>
        </p:txBody>
      </p:sp>
      <p:pic>
        <p:nvPicPr>
          <p:cNvPr id="5122" name="Picture 2" descr="http://www.personal.psu.edu/pis5090/Group%20project/Claudia/colosseu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295400"/>
            <a:ext cx="789139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21703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000" dirty="0">
                <a:latin typeface="Arial Black" panose="020B0A04020102020204" pitchFamily="34" charset="0"/>
              </a:rPr>
              <a:t>NO </a:t>
            </a:r>
          </a:p>
          <a:p>
            <a:pPr marL="0" indent="0" algn="ctr">
              <a:buNone/>
            </a:pPr>
            <a:r>
              <a:rPr lang="en-US" sz="8000" dirty="0" smtClean="0">
                <a:latin typeface="Arial Black" panose="020B0A04020102020204" pitchFamily="34" charset="0"/>
              </a:rPr>
              <a:t>EXIT TICKET </a:t>
            </a:r>
            <a:r>
              <a:rPr lang="en-US" sz="8000" dirty="0">
                <a:latin typeface="Arial Black" panose="020B0A04020102020204" pitchFamily="34" charset="0"/>
              </a:rPr>
              <a:t>TODAY</a:t>
            </a:r>
          </a:p>
        </p:txBody>
      </p:sp>
      <p:sp>
        <p:nvSpPr>
          <p:cNvPr id="4" name="TextBox 3"/>
          <p:cNvSpPr txBox="1"/>
          <p:nvPr/>
        </p:nvSpPr>
        <p:spPr>
          <a:xfrm>
            <a:off x="7467600" y="661472"/>
            <a:ext cx="1236236" cy="369332"/>
          </a:xfrm>
          <a:prstGeom prst="rect">
            <a:avLst/>
          </a:prstGeom>
          <a:noFill/>
        </p:spPr>
        <p:txBody>
          <a:bodyPr wrap="none" rtlCol="0">
            <a:spAutoFit/>
          </a:bodyPr>
          <a:lstStyle/>
          <a:p>
            <a:r>
              <a:rPr lang="en-US" dirty="0" smtClean="0">
                <a:latin typeface="Arial Black" panose="020B0A04020102020204" pitchFamily="34" charset="0"/>
              </a:rPr>
              <a:t>10/13/17</a:t>
            </a:r>
            <a:endParaRPr lang="en-US" dirty="0">
              <a:latin typeface="Arial Black" panose="020B0A04020102020204" pitchFamily="34" charset="0"/>
            </a:endParaRPr>
          </a:p>
        </p:txBody>
      </p:sp>
    </p:spTree>
    <p:extLst>
      <p:ext uri="{BB962C8B-B14F-4D97-AF65-F5344CB8AC3E}">
        <p14:creationId xmlns:p14="http://schemas.microsoft.com/office/powerpoint/2010/main" val="111903009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ctr">
              <a:buNone/>
            </a:pPr>
            <a:r>
              <a:rPr lang="en-US" sz="7200" dirty="0" smtClean="0">
                <a:latin typeface="Arial Black" panose="020B0A04020102020204" pitchFamily="34" charset="0"/>
              </a:rPr>
              <a:t>No Start-Up Today</a:t>
            </a:r>
          </a:p>
          <a:p>
            <a:pPr marL="0" indent="0" algn="ctr">
              <a:buNone/>
            </a:pPr>
            <a:r>
              <a:rPr lang="en-US" sz="6000" dirty="0" smtClean="0">
                <a:latin typeface="Arial Black" panose="020B0A04020102020204" pitchFamily="34" charset="0"/>
              </a:rPr>
              <a:t>Because…</a:t>
            </a:r>
          </a:p>
          <a:p>
            <a:pPr marL="0" indent="0" algn="ctr">
              <a:buNone/>
            </a:pPr>
            <a:r>
              <a:rPr lang="en-US" sz="6000" dirty="0" smtClean="0">
                <a:latin typeface="Arial Black" panose="020B0A04020102020204" pitchFamily="34" charset="0"/>
              </a:rPr>
              <a:t>You have a…</a:t>
            </a:r>
            <a:endParaRPr lang="en-US" sz="6000" dirty="0">
              <a:latin typeface="Arial Black" panose="020B0A04020102020204" pitchFamily="34" charset="0"/>
            </a:endParaRPr>
          </a:p>
        </p:txBody>
      </p:sp>
      <p:sp>
        <p:nvSpPr>
          <p:cNvPr id="4" name="TextBox 3"/>
          <p:cNvSpPr txBox="1"/>
          <p:nvPr/>
        </p:nvSpPr>
        <p:spPr>
          <a:xfrm>
            <a:off x="7604452" y="1219200"/>
            <a:ext cx="1236236" cy="369332"/>
          </a:xfrm>
          <a:prstGeom prst="rect">
            <a:avLst/>
          </a:prstGeom>
          <a:noFill/>
        </p:spPr>
        <p:txBody>
          <a:bodyPr wrap="none" rtlCol="0">
            <a:spAutoFit/>
          </a:bodyPr>
          <a:lstStyle/>
          <a:p>
            <a:r>
              <a:rPr lang="en-US" dirty="0" smtClean="0">
                <a:latin typeface="Arial Black" panose="020B0A04020102020204" pitchFamily="34" charset="0"/>
              </a:rPr>
              <a:t>10/16/17</a:t>
            </a:r>
            <a:endParaRPr lang="en-US" dirty="0">
              <a:latin typeface="Arial Black" panose="020B0A04020102020204" pitchFamily="34" charset="0"/>
            </a:endParaRPr>
          </a:p>
        </p:txBody>
      </p:sp>
    </p:spTree>
    <p:extLst>
      <p:ext uri="{BB962C8B-B14F-4D97-AF65-F5344CB8AC3E}">
        <p14:creationId xmlns:p14="http://schemas.microsoft.com/office/powerpoint/2010/main" val="32362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7200" dirty="0" smtClean="0">
                <a:latin typeface="Arial Black" panose="020B0A04020102020204" pitchFamily="34" charset="0"/>
              </a:rPr>
              <a:t>Act II Quiz</a:t>
            </a:r>
            <a:endParaRPr lang="en-US" sz="7200" dirty="0">
              <a:latin typeface="Arial Black" panose="020B0A04020102020204" pitchFamily="34" charset="0"/>
            </a:endParaRPr>
          </a:p>
        </p:txBody>
      </p:sp>
      <p:sp>
        <p:nvSpPr>
          <p:cNvPr id="3" name="Content Placeholder 2"/>
          <p:cNvSpPr>
            <a:spLocks noGrp="1"/>
          </p:cNvSpPr>
          <p:nvPr>
            <p:ph idx="1"/>
          </p:nvPr>
        </p:nvSpPr>
        <p:spPr>
          <a:xfrm>
            <a:off x="457200" y="1447800"/>
            <a:ext cx="8229600" cy="5181600"/>
          </a:xfrm>
        </p:spPr>
        <p:txBody>
          <a:bodyPr>
            <a:normAutofit fontScale="92500" lnSpcReduction="20000"/>
          </a:bodyPr>
          <a:lstStyle/>
          <a:p>
            <a:r>
              <a:rPr lang="en-US" dirty="0" smtClean="0">
                <a:latin typeface="Arial Black" panose="020B0A04020102020204" pitchFamily="34" charset="0"/>
              </a:rPr>
              <a:t>1 – 10 Multiple Choice</a:t>
            </a:r>
          </a:p>
          <a:p>
            <a:pPr lvl="1"/>
            <a:r>
              <a:rPr lang="en-US" dirty="0" smtClean="0">
                <a:latin typeface="Arial Black" panose="020B0A04020102020204" pitchFamily="34" charset="0"/>
              </a:rPr>
              <a:t>Circle JUST THE LETTER of the correct answer</a:t>
            </a:r>
          </a:p>
          <a:p>
            <a:pPr lvl="1"/>
            <a:r>
              <a:rPr lang="en-US" dirty="0" smtClean="0">
                <a:latin typeface="Arial Black" panose="020B0A04020102020204" pitchFamily="34" charset="0"/>
              </a:rPr>
              <a:t>2 Points each</a:t>
            </a:r>
          </a:p>
          <a:p>
            <a:r>
              <a:rPr lang="en-US" dirty="0" smtClean="0">
                <a:latin typeface="Arial Black" panose="020B0A04020102020204" pitchFamily="34" charset="0"/>
              </a:rPr>
              <a:t>11 – 15 Short Answer</a:t>
            </a:r>
          </a:p>
          <a:p>
            <a:pPr lvl="1"/>
            <a:r>
              <a:rPr lang="en-US" dirty="0" smtClean="0">
                <a:latin typeface="Arial Black" panose="020B0A04020102020204" pitchFamily="34" charset="0"/>
              </a:rPr>
              <a:t>Be sure to answer IN COMPLETE SENTENCES</a:t>
            </a:r>
          </a:p>
          <a:p>
            <a:pPr lvl="1"/>
            <a:r>
              <a:rPr lang="en-US" dirty="0" smtClean="0">
                <a:latin typeface="Arial Black" panose="020B0A04020102020204" pitchFamily="34" charset="0"/>
              </a:rPr>
              <a:t>Give AS MUCH DETAIL AS POSSIBLE</a:t>
            </a:r>
          </a:p>
          <a:p>
            <a:pPr lvl="1"/>
            <a:r>
              <a:rPr lang="en-US" dirty="0" smtClean="0">
                <a:latin typeface="Arial Black" panose="020B0A04020102020204" pitchFamily="34" charset="0"/>
              </a:rPr>
              <a:t>5 Points each</a:t>
            </a:r>
          </a:p>
          <a:p>
            <a:r>
              <a:rPr lang="en-US" dirty="0" smtClean="0">
                <a:latin typeface="Arial Black" panose="020B0A04020102020204" pitchFamily="34" charset="0"/>
              </a:rPr>
              <a:t>TOTAL = 50 POINTS as an ASSESSMENT GRADE, so TAKE YOUR TIME!</a:t>
            </a:r>
            <a:endParaRPr lang="en-US" dirty="0">
              <a:latin typeface="Arial Black" panose="020B0A04020102020204" pitchFamily="34" charset="0"/>
            </a:endParaRPr>
          </a:p>
        </p:txBody>
      </p:sp>
    </p:spTree>
    <p:extLst>
      <p:ext uri="{BB962C8B-B14F-4D97-AF65-F5344CB8AC3E}">
        <p14:creationId xmlns:p14="http://schemas.microsoft.com/office/powerpoint/2010/main" val="390917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When you Finish…</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Place your quiz in the TOP basket on the front table.</a:t>
            </a:r>
          </a:p>
          <a:p>
            <a:r>
              <a:rPr lang="en-US" dirty="0" smtClean="0">
                <a:latin typeface="Arial Black" panose="020B0A04020102020204" pitchFamily="34" charset="0"/>
              </a:rPr>
              <a:t>Get an ACT III VOCABULARY worksheet from the second basket and start working on it.</a:t>
            </a:r>
          </a:p>
          <a:p>
            <a:pPr marL="0" indent="0" algn="ctr">
              <a:buNone/>
            </a:pPr>
            <a:r>
              <a:rPr lang="en-US" dirty="0" smtClean="0">
                <a:latin typeface="Arial Black" panose="020B0A04020102020204" pitchFamily="34" charset="0"/>
              </a:rPr>
              <a:t>ACT III VOCAB SHEETS ARE </a:t>
            </a:r>
          </a:p>
          <a:p>
            <a:pPr marL="0" indent="0" algn="ctr">
              <a:buNone/>
            </a:pPr>
            <a:r>
              <a:rPr lang="en-US" sz="5400" dirty="0" smtClean="0">
                <a:latin typeface="Arial Black" panose="020B0A04020102020204" pitchFamily="34" charset="0"/>
              </a:rPr>
              <a:t>DUE TOMORROW!!!</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314400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ctr">
              <a:buNone/>
            </a:pPr>
            <a:endParaRPr lang="en-US" sz="7200" dirty="0" smtClean="0">
              <a:latin typeface="Arial Black" panose="020B0A04020102020204" pitchFamily="34" charset="0"/>
            </a:endParaRPr>
          </a:p>
          <a:p>
            <a:pPr marL="0" indent="0" algn="ctr">
              <a:buNone/>
            </a:pPr>
            <a:r>
              <a:rPr lang="en-US" sz="7200" dirty="0" smtClean="0">
                <a:latin typeface="Arial Black" panose="020B0A04020102020204" pitchFamily="34" charset="0"/>
              </a:rPr>
              <a:t>No Exit Ticket  Today</a:t>
            </a:r>
          </a:p>
        </p:txBody>
      </p:sp>
      <p:sp>
        <p:nvSpPr>
          <p:cNvPr id="4" name="TextBox 3"/>
          <p:cNvSpPr txBox="1"/>
          <p:nvPr/>
        </p:nvSpPr>
        <p:spPr>
          <a:xfrm>
            <a:off x="7604452" y="1447800"/>
            <a:ext cx="1236236" cy="369332"/>
          </a:xfrm>
          <a:prstGeom prst="rect">
            <a:avLst/>
          </a:prstGeom>
          <a:noFill/>
        </p:spPr>
        <p:txBody>
          <a:bodyPr wrap="none" rtlCol="0">
            <a:spAutoFit/>
          </a:bodyPr>
          <a:lstStyle/>
          <a:p>
            <a:r>
              <a:rPr lang="en-US" dirty="0" smtClean="0">
                <a:latin typeface="Arial Black" panose="020B0A04020102020204" pitchFamily="34" charset="0"/>
              </a:rPr>
              <a:t>10/16/17</a:t>
            </a:r>
            <a:endParaRPr lang="en-US" dirty="0">
              <a:latin typeface="Arial Black" panose="020B0A04020102020204" pitchFamily="34" charset="0"/>
            </a:endParaRPr>
          </a:p>
        </p:txBody>
      </p:sp>
    </p:spTree>
    <p:extLst>
      <p:ext uri="{BB962C8B-B14F-4D97-AF65-F5344CB8AC3E}">
        <p14:creationId xmlns:p14="http://schemas.microsoft.com/office/powerpoint/2010/main" val="227500138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166"/>
          </a:xfrm>
        </p:spPr>
        <p:txBody>
          <a:bodyPr>
            <a:normAutofit fontScale="90000"/>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030804"/>
            <a:ext cx="8534400" cy="5522396"/>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a:latin typeface="Arial Black" panose="020B0A04020102020204" pitchFamily="34" charset="0"/>
            </a:endParaRPr>
          </a:p>
          <a:p>
            <a:pPr marL="0" indent="0" algn="ctr">
              <a:buNone/>
            </a:pPr>
            <a:r>
              <a:rPr lang="en-US" sz="3600" dirty="0" smtClean="0">
                <a:latin typeface="Arial Black" panose="020B0A04020102020204" pitchFamily="34" charset="0"/>
              </a:rPr>
              <a:t>What are some similarities between the play and the part of the movie you watched Friday?</a:t>
            </a:r>
          </a:p>
          <a:p>
            <a:pPr marL="0" indent="0" algn="ctr">
              <a:buNone/>
            </a:pPr>
            <a:r>
              <a:rPr lang="en-US" sz="3600" dirty="0">
                <a:latin typeface="Arial Black" panose="020B0A04020102020204" pitchFamily="34" charset="0"/>
              </a:rPr>
              <a:t>What are </a:t>
            </a:r>
            <a:r>
              <a:rPr lang="en-US" sz="3600" dirty="0" smtClean="0">
                <a:latin typeface="Arial Black" panose="020B0A04020102020204" pitchFamily="34" charset="0"/>
              </a:rPr>
              <a:t>some differences? </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236236" cy="369332"/>
          </a:xfrm>
          <a:prstGeom prst="rect">
            <a:avLst/>
          </a:prstGeom>
          <a:noFill/>
        </p:spPr>
        <p:txBody>
          <a:bodyPr wrap="none" rtlCol="0">
            <a:spAutoFit/>
          </a:bodyPr>
          <a:lstStyle/>
          <a:p>
            <a:r>
              <a:rPr lang="en-US" dirty="0" smtClean="0">
                <a:latin typeface="Arial Black" panose="020B0A04020102020204" pitchFamily="34" charset="0"/>
              </a:rPr>
              <a:t>10/17/17</a:t>
            </a:r>
            <a:endParaRPr lang="en-US" dirty="0">
              <a:latin typeface="Arial Black" panose="020B0A04020102020204" pitchFamily="34" charset="0"/>
            </a:endParaRPr>
          </a:p>
        </p:txBody>
      </p:sp>
    </p:spTree>
    <p:extLst>
      <p:ext uri="{BB962C8B-B14F-4D97-AF65-F5344CB8AC3E}">
        <p14:creationId xmlns:p14="http://schemas.microsoft.com/office/powerpoint/2010/main" val="376143753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sz="3600" dirty="0">
                <a:solidFill>
                  <a:prstClr val="black"/>
                </a:solidFill>
                <a:latin typeface="Arial Black" panose="020B0A04020102020204" pitchFamily="34" charset="0"/>
              </a:rPr>
              <a:t>What are some similarities between the play and the part of the movie you watched Friday?</a:t>
            </a:r>
          </a:p>
          <a:p>
            <a:pPr marL="0" lvl="0" indent="0" algn="ctr">
              <a:buNone/>
            </a:pPr>
            <a:r>
              <a:rPr lang="en-US" sz="3600" dirty="0">
                <a:solidFill>
                  <a:prstClr val="black"/>
                </a:solidFill>
                <a:latin typeface="Arial Black" panose="020B0A04020102020204" pitchFamily="34" charset="0"/>
              </a:rPr>
              <a:t>What are some differences? </a:t>
            </a:r>
          </a:p>
        </p:txBody>
      </p:sp>
      <p:sp>
        <p:nvSpPr>
          <p:cNvPr id="5" name="TextBox 4"/>
          <p:cNvSpPr txBox="1"/>
          <p:nvPr/>
        </p:nvSpPr>
        <p:spPr>
          <a:xfrm>
            <a:off x="7604452" y="661472"/>
            <a:ext cx="1236236" cy="369332"/>
          </a:xfrm>
          <a:prstGeom prst="rect">
            <a:avLst/>
          </a:prstGeom>
          <a:noFill/>
        </p:spPr>
        <p:txBody>
          <a:bodyPr wrap="none" rtlCol="0">
            <a:spAutoFit/>
          </a:bodyPr>
          <a:lstStyle/>
          <a:p>
            <a:r>
              <a:rPr lang="en-US" dirty="0" smtClean="0">
                <a:latin typeface="Arial Black" panose="020B0A04020102020204" pitchFamily="34" charset="0"/>
              </a:rPr>
              <a:t>10/17/17</a:t>
            </a:r>
            <a:endParaRPr lang="en-US" dirty="0">
              <a:latin typeface="Arial Black" panose="020B0A04020102020204" pitchFamily="34" charset="0"/>
            </a:endParaRPr>
          </a:p>
        </p:txBody>
      </p:sp>
    </p:spTree>
    <p:extLst>
      <p:ext uri="{BB962C8B-B14F-4D97-AF65-F5344CB8AC3E}">
        <p14:creationId xmlns:p14="http://schemas.microsoft.com/office/powerpoint/2010/main" val="59249166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a:t>
            </a:r>
            <a:r>
              <a:rPr lang="en-US" b="1" i="1" u="sng" dirty="0">
                <a:latin typeface="Arial Black" panose="020B0A04020102020204" pitchFamily="34" charset="0"/>
              </a:rPr>
              <a:t>figurative and connotative meanings</a:t>
            </a:r>
            <a:r>
              <a:rPr lang="en-US" b="1" dirty="0">
                <a:latin typeface="Arial Black" panose="020B0A04020102020204" pitchFamily="34" charset="0"/>
              </a:rPr>
              <a:t>;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384911586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239673312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a:bodyPr>
          <a:lstStyle/>
          <a:p>
            <a:pPr marL="0" indent="0" algn="ctr">
              <a:buNone/>
            </a:pPr>
            <a:r>
              <a:rPr lang="en-US" sz="4400" b="1" dirty="0" smtClean="0">
                <a:latin typeface="Arial Black" panose="020B0A04020102020204" pitchFamily="34" charset="0"/>
              </a:rPr>
              <a:t>Work on the Cornell Note Questions for Act III Scene I (Questions 1-4).</a:t>
            </a:r>
          </a:p>
          <a:p>
            <a:pPr marL="0" indent="0" algn="ctr">
              <a:buNone/>
            </a:pPr>
            <a:endParaRPr lang="en-US" sz="4400" b="1" dirty="0" smtClean="0">
              <a:latin typeface="Arial Black" panose="020B0A04020102020204" pitchFamily="34" charset="0"/>
            </a:endParaRPr>
          </a:p>
        </p:txBody>
      </p:sp>
    </p:spTree>
    <p:extLst>
      <p:ext uri="{BB962C8B-B14F-4D97-AF65-F5344CB8AC3E}">
        <p14:creationId xmlns:p14="http://schemas.microsoft.com/office/powerpoint/2010/main" val="7812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Gladiators </a:t>
            </a:r>
            <a:endParaRPr lang="en-US" dirty="0">
              <a:latin typeface="Arial Black" panose="020B0A04020102020204" pitchFamily="34" charset="0"/>
            </a:endParaRPr>
          </a:p>
        </p:txBody>
      </p:sp>
      <p:sp>
        <p:nvSpPr>
          <p:cNvPr id="3" name="Content Placeholder 2"/>
          <p:cNvSpPr>
            <a:spLocks noGrp="1"/>
          </p:cNvSpPr>
          <p:nvPr>
            <p:ph idx="1"/>
          </p:nvPr>
        </p:nvSpPr>
        <p:spPr>
          <a:xfrm>
            <a:off x="457200" y="1371600"/>
            <a:ext cx="4343400" cy="5276850"/>
          </a:xfrm>
        </p:spPr>
        <p:txBody>
          <a:bodyPr>
            <a:noAutofit/>
          </a:bodyPr>
          <a:lstStyle/>
          <a:p>
            <a:r>
              <a:rPr lang="en-US" sz="2400" dirty="0" smtClean="0">
                <a:latin typeface="Arial Black" panose="020B0A04020102020204" pitchFamily="34" charset="0"/>
              </a:rPr>
              <a:t>Some gladiators were volunteers who risked their legal and social standing and their lives by appearing in the arena. </a:t>
            </a:r>
          </a:p>
          <a:p>
            <a:r>
              <a:rPr lang="en-US" sz="2400" dirty="0" smtClean="0">
                <a:latin typeface="Arial Black" panose="020B0A04020102020204" pitchFamily="34" charset="0"/>
              </a:rPr>
              <a:t>Most were despised as slaves, schooled under harsh conditions, socially marginalized, and segregated even in death.</a:t>
            </a:r>
            <a:endParaRPr lang="en-US" sz="2400" dirty="0">
              <a:latin typeface="Arial Black" panose="020B0A040201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41120"/>
            <a:ext cx="3886200" cy="261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733800"/>
            <a:ext cx="38100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23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Why did Caesar say “Et </a:t>
            </a:r>
            <a:r>
              <a:rPr lang="en-US" sz="3600" dirty="0" err="1" smtClean="0">
                <a:latin typeface="Arial Black" panose="020B0A04020102020204" pitchFamily="34" charset="0"/>
              </a:rPr>
              <a:t>tu</a:t>
            </a:r>
            <a:r>
              <a:rPr lang="en-US" sz="3600" dirty="0" smtClean="0">
                <a:latin typeface="Arial Black" panose="020B0A04020102020204" pitchFamily="34" charset="0"/>
              </a:rPr>
              <a:t>, Brute?”</a:t>
            </a:r>
          </a:p>
          <a:p>
            <a:pPr marL="0" indent="0" algn="ctr">
              <a:buNone/>
            </a:pPr>
            <a:r>
              <a:rPr lang="en-US" sz="3600" dirty="0" smtClean="0">
                <a:latin typeface="Arial Black" panose="020B0A04020102020204" pitchFamily="34" charset="0"/>
              </a:rPr>
              <a:t>Why would the betrayal of Brutus hit him harder than any other?</a:t>
            </a:r>
          </a:p>
          <a:p>
            <a:pPr marL="0" indent="0" algn="ctr">
              <a:buNone/>
            </a:pPr>
            <a:endParaRPr lang="en-US" sz="3600" dirty="0" smtClean="0">
              <a:latin typeface="Arial Black" panose="020B0A04020102020204" pitchFamily="34" charset="0"/>
            </a:endParaRPr>
          </a:p>
        </p:txBody>
      </p:sp>
      <p:sp>
        <p:nvSpPr>
          <p:cNvPr id="4" name="TextBox 3"/>
          <p:cNvSpPr txBox="1"/>
          <p:nvPr/>
        </p:nvSpPr>
        <p:spPr>
          <a:xfrm>
            <a:off x="7391400" y="661472"/>
            <a:ext cx="1236236" cy="369332"/>
          </a:xfrm>
          <a:prstGeom prst="rect">
            <a:avLst/>
          </a:prstGeom>
          <a:noFill/>
        </p:spPr>
        <p:txBody>
          <a:bodyPr wrap="none" rtlCol="0">
            <a:spAutoFit/>
          </a:bodyPr>
          <a:lstStyle/>
          <a:p>
            <a:r>
              <a:rPr lang="en-US" dirty="0" smtClean="0">
                <a:latin typeface="Arial Black" panose="020B0A04020102020204" pitchFamily="34" charset="0"/>
              </a:rPr>
              <a:t>10/17/17</a:t>
            </a:r>
            <a:endParaRPr lang="en-US" dirty="0">
              <a:latin typeface="Arial Black" panose="020B0A04020102020204" pitchFamily="34" charset="0"/>
            </a:endParaRPr>
          </a:p>
        </p:txBody>
      </p:sp>
    </p:spTree>
    <p:extLst>
      <p:ext uri="{BB962C8B-B14F-4D97-AF65-F5344CB8AC3E}">
        <p14:creationId xmlns:p14="http://schemas.microsoft.com/office/powerpoint/2010/main" val="307710858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166"/>
          </a:xfrm>
        </p:spPr>
        <p:txBody>
          <a:bodyPr>
            <a:normAutofit fontScale="90000"/>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030804"/>
            <a:ext cx="8534400" cy="5522396"/>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a:latin typeface="Arial Black" panose="020B0A04020102020204" pitchFamily="34" charset="0"/>
            </a:endParaRPr>
          </a:p>
          <a:p>
            <a:pPr marL="0" indent="0" algn="ctr">
              <a:buNone/>
            </a:pPr>
            <a:r>
              <a:rPr lang="en-US" sz="3600" dirty="0" smtClean="0">
                <a:latin typeface="Arial Black" panose="020B0A04020102020204" pitchFamily="34" charset="0"/>
              </a:rPr>
              <a:t>Do you think Marc Antony ran away because he was SCARED or because he was SMART </a:t>
            </a:r>
          </a:p>
          <a:p>
            <a:pPr marL="0" indent="0" algn="ctr">
              <a:buNone/>
            </a:pPr>
            <a:r>
              <a:rPr lang="en-US" sz="3600" dirty="0" smtClean="0">
                <a:latin typeface="Arial Black" panose="020B0A04020102020204" pitchFamily="34" charset="0"/>
              </a:rPr>
              <a:t>(or both)?</a:t>
            </a:r>
          </a:p>
          <a:p>
            <a:pPr marL="0" indent="0" algn="ctr">
              <a:buNone/>
            </a:pPr>
            <a:r>
              <a:rPr lang="en-US" sz="3600" dirty="0" smtClean="0">
                <a:latin typeface="Arial Black" panose="020B0A04020102020204" pitchFamily="34" charset="0"/>
              </a:rPr>
              <a:t>What makes you think so?</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236236" cy="369332"/>
          </a:xfrm>
          <a:prstGeom prst="rect">
            <a:avLst/>
          </a:prstGeom>
          <a:noFill/>
        </p:spPr>
        <p:txBody>
          <a:bodyPr wrap="none" rtlCol="0">
            <a:spAutoFit/>
          </a:bodyPr>
          <a:lstStyle/>
          <a:p>
            <a:r>
              <a:rPr lang="en-US" dirty="0" smtClean="0">
                <a:latin typeface="Arial Black" panose="020B0A04020102020204" pitchFamily="34" charset="0"/>
              </a:rPr>
              <a:t>10/18/17</a:t>
            </a:r>
            <a:endParaRPr lang="en-US" dirty="0">
              <a:latin typeface="Arial Black" panose="020B0A04020102020204" pitchFamily="34" charset="0"/>
            </a:endParaRPr>
          </a:p>
        </p:txBody>
      </p:sp>
    </p:spTree>
    <p:extLst>
      <p:ext uri="{BB962C8B-B14F-4D97-AF65-F5344CB8AC3E}">
        <p14:creationId xmlns:p14="http://schemas.microsoft.com/office/powerpoint/2010/main" val="362079671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sz="3600" dirty="0">
                <a:solidFill>
                  <a:prstClr val="black"/>
                </a:solidFill>
                <a:latin typeface="Arial Black" panose="020B0A04020102020204" pitchFamily="34" charset="0"/>
              </a:rPr>
              <a:t>Do you think Marc Antony ran away because he was SCARED or because he was SMART </a:t>
            </a:r>
          </a:p>
          <a:p>
            <a:pPr marL="0" lvl="0" indent="0" algn="ctr">
              <a:buNone/>
            </a:pPr>
            <a:r>
              <a:rPr lang="en-US" sz="3600" dirty="0">
                <a:solidFill>
                  <a:prstClr val="black"/>
                </a:solidFill>
                <a:latin typeface="Arial Black" panose="020B0A04020102020204" pitchFamily="34" charset="0"/>
              </a:rPr>
              <a:t>(or both)?</a:t>
            </a:r>
          </a:p>
          <a:p>
            <a:pPr marL="0" lvl="0" indent="0" algn="ctr">
              <a:buNone/>
            </a:pPr>
            <a:r>
              <a:rPr lang="en-US" sz="3600" dirty="0">
                <a:solidFill>
                  <a:prstClr val="black"/>
                </a:solidFill>
                <a:latin typeface="Arial Black" panose="020B0A04020102020204" pitchFamily="34" charset="0"/>
              </a:rPr>
              <a:t>What makes you think so?</a:t>
            </a:r>
          </a:p>
        </p:txBody>
      </p:sp>
      <p:sp>
        <p:nvSpPr>
          <p:cNvPr id="5" name="TextBox 4"/>
          <p:cNvSpPr txBox="1"/>
          <p:nvPr/>
        </p:nvSpPr>
        <p:spPr>
          <a:xfrm>
            <a:off x="7604452" y="661472"/>
            <a:ext cx="1236236" cy="369332"/>
          </a:xfrm>
          <a:prstGeom prst="rect">
            <a:avLst/>
          </a:prstGeom>
          <a:noFill/>
        </p:spPr>
        <p:txBody>
          <a:bodyPr wrap="none" rtlCol="0">
            <a:spAutoFit/>
          </a:bodyPr>
          <a:lstStyle/>
          <a:p>
            <a:r>
              <a:rPr lang="en-US" dirty="0" smtClean="0">
                <a:latin typeface="Arial Black" panose="020B0A04020102020204" pitchFamily="34" charset="0"/>
              </a:rPr>
              <a:t>10/18/17</a:t>
            </a:r>
            <a:endParaRPr lang="en-US" dirty="0">
              <a:latin typeface="Arial Black" panose="020B0A04020102020204" pitchFamily="34" charset="0"/>
            </a:endParaRPr>
          </a:p>
        </p:txBody>
      </p:sp>
    </p:spTree>
    <p:extLst>
      <p:ext uri="{BB962C8B-B14F-4D97-AF65-F5344CB8AC3E}">
        <p14:creationId xmlns:p14="http://schemas.microsoft.com/office/powerpoint/2010/main" val="25944328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a:t>
            </a:r>
            <a:r>
              <a:rPr lang="en-US" b="1" i="1" u="sng" dirty="0">
                <a:latin typeface="Arial Black" panose="020B0A04020102020204" pitchFamily="34" charset="0"/>
              </a:rPr>
              <a:t>figurative and connotative meanings</a:t>
            </a:r>
            <a:r>
              <a:rPr lang="en-US" b="1" dirty="0">
                <a:latin typeface="Arial Black" panose="020B0A04020102020204" pitchFamily="34" charset="0"/>
              </a:rPr>
              <a:t>;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350893075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244370390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a:bodyPr>
          <a:lstStyle/>
          <a:p>
            <a:pPr marL="0" indent="0" algn="ctr">
              <a:buNone/>
            </a:pPr>
            <a:r>
              <a:rPr lang="en-US" sz="4400" b="1" dirty="0" smtClean="0">
                <a:latin typeface="Arial Black" panose="020B0A04020102020204" pitchFamily="34" charset="0"/>
              </a:rPr>
              <a:t>Work on the Cornell Note Questions for Act III Scene I.</a:t>
            </a:r>
          </a:p>
          <a:p>
            <a:pPr marL="0" indent="0" algn="ctr">
              <a:buNone/>
            </a:pPr>
            <a:endParaRPr lang="en-US" sz="4400" b="1" dirty="0">
              <a:latin typeface="Arial Black" panose="020B0A04020102020204" pitchFamily="34" charset="0"/>
            </a:endParaRPr>
          </a:p>
          <a:p>
            <a:pPr marL="0" indent="0" algn="ctr">
              <a:buNone/>
            </a:pPr>
            <a:r>
              <a:rPr lang="en-US" sz="4400" b="1" dirty="0" smtClean="0">
                <a:latin typeface="Arial Black" panose="020B0A04020102020204" pitchFamily="34" charset="0"/>
              </a:rPr>
              <a:t>DUE TOMORROW!</a:t>
            </a:r>
          </a:p>
          <a:p>
            <a:pPr marL="0" indent="0" algn="ctr">
              <a:buNone/>
            </a:pPr>
            <a:endParaRPr lang="en-US" sz="4400" b="1" dirty="0" smtClean="0">
              <a:latin typeface="Arial Black" panose="020B0A04020102020204" pitchFamily="34" charset="0"/>
            </a:endParaRPr>
          </a:p>
        </p:txBody>
      </p:sp>
    </p:spTree>
    <p:extLst>
      <p:ext uri="{BB962C8B-B14F-4D97-AF65-F5344CB8AC3E}">
        <p14:creationId xmlns:p14="http://schemas.microsoft.com/office/powerpoint/2010/main" val="113650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3600" dirty="0" smtClean="0">
                <a:latin typeface="Arial Black" panose="020B0A04020102020204" pitchFamily="34" charset="0"/>
              </a:rPr>
              <a:t>Do you think Brutus was right in his reasons for allowing Marc Antony to speak at Caesar’s funeral?</a:t>
            </a:r>
          </a:p>
          <a:p>
            <a:pPr marL="0" indent="0" algn="ctr">
              <a:buNone/>
            </a:pPr>
            <a:r>
              <a:rPr lang="en-US" sz="3600" dirty="0" smtClean="0">
                <a:latin typeface="Arial Black" panose="020B0A04020102020204" pitchFamily="34" charset="0"/>
              </a:rPr>
              <a:t>Why or why not?</a:t>
            </a:r>
          </a:p>
          <a:p>
            <a:pPr marL="0" indent="0" algn="ctr">
              <a:buNone/>
            </a:pPr>
            <a:r>
              <a:rPr lang="en-US" sz="3600" dirty="0" smtClean="0">
                <a:latin typeface="Arial Black" panose="020B0A04020102020204" pitchFamily="34" charset="0"/>
              </a:rPr>
              <a:t>Do you think it was smart to let him speak second?</a:t>
            </a:r>
          </a:p>
          <a:p>
            <a:pPr marL="0" indent="0" algn="ctr">
              <a:buNone/>
            </a:pPr>
            <a:r>
              <a:rPr lang="en-US" sz="3600" dirty="0" smtClean="0">
                <a:latin typeface="Arial Black" panose="020B0A04020102020204" pitchFamily="34" charset="0"/>
              </a:rPr>
              <a:t>Why or why not?</a:t>
            </a:r>
          </a:p>
          <a:p>
            <a:pPr marL="0" indent="0" algn="ctr">
              <a:buNone/>
            </a:pPr>
            <a:endParaRPr lang="en-US" sz="3600" dirty="0" smtClean="0">
              <a:latin typeface="Arial Black" panose="020B0A04020102020204" pitchFamily="34" charset="0"/>
            </a:endParaRPr>
          </a:p>
        </p:txBody>
      </p:sp>
      <p:sp>
        <p:nvSpPr>
          <p:cNvPr id="4" name="TextBox 3"/>
          <p:cNvSpPr txBox="1"/>
          <p:nvPr/>
        </p:nvSpPr>
        <p:spPr>
          <a:xfrm>
            <a:off x="7391400" y="661472"/>
            <a:ext cx="1236236" cy="369332"/>
          </a:xfrm>
          <a:prstGeom prst="rect">
            <a:avLst/>
          </a:prstGeom>
          <a:noFill/>
        </p:spPr>
        <p:txBody>
          <a:bodyPr wrap="none" rtlCol="0">
            <a:spAutoFit/>
          </a:bodyPr>
          <a:lstStyle/>
          <a:p>
            <a:r>
              <a:rPr lang="en-US" dirty="0" smtClean="0">
                <a:latin typeface="Arial Black" panose="020B0A04020102020204" pitchFamily="34" charset="0"/>
              </a:rPr>
              <a:t>10/18/17</a:t>
            </a:r>
            <a:endParaRPr lang="en-US" dirty="0">
              <a:latin typeface="Arial Black" panose="020B0A04020102020204" pitchFamily="34" charset="0"/>
            </a:endParaRPr>
          </a:p>
        </p:txBody>
      </p:sp>
    </p:spTree>
    <p:extLst>
      <p:ext uri="{BB962C8B-B14F-4D97-AF65-F5344CB8AC3E}">
        <p14:creationId xmlns:p14="http://schemas.microsoft.com/office/powerpoint/2010/main" val="77084867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166"/>
          </a:xfrm>
        </p:spPr>
        <p:txBody>
          <a:bodyPr>
            <a:normAutofit fontScale="90000"/>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030804"/>
            <a:ext cx="8534400" cy="5522396"/>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a:latin typeface="Arial Black" panose="020B0A04020102020204" pitchFamily="34" charset="0"/>
            </a:endParaRPr>
          </a:p>
          <a:p>
            <a:pPr marL="0" indent="0" algn="ctr">
              <a:buNone/>
            </a:pPr>
            <a:r>
              <a:rPr lang="en-US" sz="3600" dirty="0" smtClean="0">
                <a:latin typeface="Arial Black" panose="020B0A04020102020204" pitchFamily="34" charset="0"/>
              </a:rPr>
              <a:t>How does finding out that Octavius is camped outside the city change </a:t>
            </a:r>
            <a:r>
              <a:rPr lang="en-US" sz="3600" dirty="0">
                <a:latin typeface="Arial Black" panose="020B0A04020102020204" pitchFamily="34" charset="0"/>
              </a:rPr>
              <a:t>the entire situation  </a:t>
            </a:r>
            <a:r>
              <a:rPr lang="en-US" sz="3600" dirty="0" smtClean="0">
                <a:latin typeface="Arial Black" panose="020B0A04020102020204" pitchFamily="34" charset="0"/>
              </a:rPr>
              <a:t>for Marc Antony?</a:t>
            </a:r>
          </a:p>
          <a:p>
            <a:pPr marL="0" indent="0" algn="ctr">
              <a:buNone/>
            </a:pPr>
            <a:r>
              <a:rPr lang="en-US" sz="3600" dirty="0" smtClean="0">
                <a:latin typeface="Arial Black" panose="020B0A04020102020204" pitchFamily="34" charset="0"/>
              </a:rPr>
              <a:t>Do you think this will have an effect on the way he speaks at Caesar’s funeral? How?</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236236" cy="369332"/>
          </a:xfrm>
          <a:prstGeom prst="rect">
            <a:avLst/>
          </a:prstGeom>
          <a:noFill/>
        </p:spPr>
        <p:txBody>
          <a:bodyPr wrap="none" rtlCol="0">
            <a:spAutoFit/>
          </a:bodyPr>
          <a:lstStyle/>
          <a:p>
            <a:r>
              <a:rPr lang="en-US" dirty="0" smtClean="0">
                <a:latin typeface="Arial Black" panose="020B0A04020102020204" pitchFamily="34" charset="0"/>
              </a:rPr>
              <a:t>10/19/17</a:t>
            </a:r>
            <a:endParaRPr lang="en-US" dirty="0">
              <a:latin typeface="Arial Black" panose="020B0A04020102020204" pitchFamily="34" charset="0"/>
            </a:endParaRPr>
          </a:p>
        </p:txBody>
      </p:sp>
    </p:spTree>
    <p:extLst>
      <p:ext uri="{BB962C8B-B14F-4D97-AF65-F5344CB8AC3E}">
        <p14:creationId xmlns:p14="http://schemas.microsoft.com/office/powerpoint/2010/main" val="177548430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fontScale="92500" lnSpcReduction="10000"/>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sz="3600" dirty="0">
                <a:solidFill>
                  <a:prstClr val="black"/>
                </a:solidFill>
                <a:latin typeface="Arial Black" panose="020B0A04020102020204" pitchFamily="34" charset="0"/>
              </a:rPr>
              <a:t>How does finding out that Octavius is camped outside the city change the entire situation  for Marc Antony?</a:t>
            </a:r>
          </a:p>
          <a:p>
            <a:pPr marL="0" lvl="0" indent="0" algn="ctr">
              <a:buNone/>
            </a:pPr>
            <a:r>
              <a:rPr lang="en-US" sz="3600" dirty="0">
                <a:solidFill>
                  <a:prstClr val="black"/>
                </a:solidFill>
                <a:latin typeface="Arial Black" panose="020B0A04020102020204" pitchFamily="34" charset="0"/>
              </a:rPr>
              <a:t>Do you think this will have an effect on the way he speaks at Caesar’s funeral? How?</a:t>
            </a:r>
          </a:p>
          <a:p>
            <a:pPr marL="0" lvl="0" indent="0" algn="ctr">
              <a:buNone/>
            </a:pPr>
            <a:endParaRPr lang="en-US" sz="3600" dirty="0">
              <a:solidFill>
                <a:prstClr val="black"/>
              </a:solidFill>
              <a:latin typeface="Arial Black" panose="020B0A04020102020204" pitchFamily="34" charset="0"/>
            </a:endParaRPr>
          </a:p>
        </p:txBody>
      </p:sp>
      <p:sp>
        <p:nvSpPr>
          <p:cNvPr id="5" name="TextBox 4"/>
          <p:cNvSpPr txBox="1"/>
          <p:nvPr/>
        </p:nvSpPr>
        <p:spPr>
          <a:xfrm>
            <a:off x="7604452" y="661472"/>
            <a:ext cx="1236236" cy="369332"/>
          </a:xfrm>
          <a:prstGeom prst="rect">
            <a:avLst/>
          </a:prstGeom>
          <a:noFill/>
        </p:spPr>
        <p:txBody>
          <a:bodyPr wrap="none" rtlCol="0">
            <a:spAutoFit/>
          </a:bodyPr>
          <a:lstStyle/>
          <a:p>
            <a:r>
              <a:rPr lang="en-US" dirty="0" smtClean="0">
                <a:latin typeface="Arial Black" panose="020B0A04020102020204" pitchFamily="34" charset="0"/>
              </a:rPr>
              <a:t>10/19/17</a:t>
            </a:r>
            <a:endParaRPr lang="en-US" dirty="0">
              <a:latin typeface="Arial Black" panose="020B0A04020102020204" pitchFamily="34" charset="0"/>
            </a:endParaRPr>
          </a:p>
        </p:txBody>
      </p:sp>
    </p:spTree>
    <p:extLst>
      <p:ext uri="{BB962C8B-B14F-4D97-AF65-F5344CB8AC3E}">
        <p14:creationId xmlns:p14="http://schemas.microsoft.com/office/powerpoint/2010/main" val="400868586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a:t>
            </a:r>
            <a:r>
              <a:rPr lang="en-US" b="1" i="1" u="sng" dirty="0">
                <a:latin typeface="Arial Black" panose="020B0A04020102020204" pitchFamily="34" charset="0"/>
              </a:rPr>
              <a:t>figurative and connotative meanings</a:t>
            </a:r>
            <a:r>
              <a:rPr lang="en-US" b="1" dirty="0">
                <a:latin typeface="Arial Black" panose="020B0A04020102020204" pitchFamily="34" charset="0"/>
              </a:rPr>
              <a:t>;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1143887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858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83728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36814968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a:bodyPr>
          <a:lstStyle/>
          <a:p>
            <a:pPr marL="0" indent="0" algn="ctr">
              <a:buNone/>
            </a:pPr>
            <a:r>
              <a:rPr lang="en-US" sz="4400" b="1" dirty="0" smtClean="0">
                <a:latin typeface="Arial Black" panose="020B0A04020102020204" pitchFamily="34" charset="0"/>
              </a:rPr>
              <a:t>Work on the Cornell Note Questions for Act III Scene ii-iii</a:t>
            </a:r>
          </a:p>
          <a:p>
            <a:pPr marL="0" indent="0" algn="ctr">
              <a:buNone/>
            </a:pPr>
            <a:r>
              <a:rPr lang="en-US" sz="4400" b="1" dirty="0" smtClean="0">
                <a:latin typeface="Arial Black" panose="020B0A04020102020204" pitchFamily="34" charset="0"/>
              </a:rPr>
              <a:t>(1 – 10)</a:t>
            </a:r>
          </a:p>
          <a:p>
            <a:pPr marL="0" indent="0" algn="ctr">
              <a:buNone/>
            </a:pPr>
            <a:endParaRPr lang="en-US" sz="4400" b="1" dirty="0">
              <a:latin typeface="Arial Black" panose="020B0A04020102020204" pitchFamily="34" charset="0"/>
            </a:endParaRPr>
          </a:p>
        </p:txBody>
      </p:sp>
    </p:spTree>
    <p:extLst>
      <p:ext uri="{BB962C8B-B14F-4D97-AF65-F5344CB8AC3E}">
        <p14:creationId xmlns:p14="http://schemas.microsoft.com/office/powerpoint/2010/main" val="27052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Do you think Marc Antony actually had Caesar’s real Will?</a:t>
            </a:r>
          </a:p>
          <a:p>
            <a:pPr marL="0" indent="0" algn="ctr">
              <a:buNone/>
            </a:pPr>
            <a:r>
              <a:rPr lang="en-US" sz="3600" dirty="0" smtClean="0">
                <a:latin typeface="Arial Black" panose="020B0A04020102020204" pitchFamily="34" charset="0"/>
              </a:rPr>
              <a:t>Why or why not?</a:t>
            </a:r>
          </a:p>
          <a:p>
            <a:pPr marL="0" indent="0" algn="ctr">
              <a:buNone/>
            </a:pPr>
            <a:r>
              <a:rPr lang="en-US" sz="3600" dirty="0" smtClean="0">
                <a:latin typeface="Arial Black" panose="020B0A04020102020204" pitchFamily="34" charset="0"/>
              </a:rPr>
              <a:t>What do you think was his purpose for dragging out the revealing of its contents?</a:t>
            </a:r>
          </a:p>
          <a:p>
            <a:pPr marL="0" indent="0" algn="ctr">
              <a:buNone/>
            </a:pPr>
            <a:endParaRPr lang="en-US" sz="3600" dirty="0" smtClean="0">
              <a:latin typeface="Arial Black" panose="020B0A04020102020204" pitchFamily="34" charset="0"/>
            </a:endParaRPr>
          </a:p>
        </p:txBody>
      </p:sp>
      <p:sp>
        <p:nvSpPr>
          <p:cNvPr id="4" name="TextBox 3"/>
          <p:cNvSpPr txBox="1"/>
          <p:nvPr/>
        </p:nvSpPr>
        <p:spPr>
          <a:xfrm>
            <a:off x="7391400" y="661472"/>
            <a:ext cx="1236236" cy="369332"/>
          </a:xfrm>
          <a:prstGeom prst="rect">
            <a:avLst/>
          </a:prstGeom>
          <a:noFill/>
        </p:spPr>
        <p:txBody>
          <a:bodyPr wrap="none" rtlCol="0">
            <a:spAutoFit/>
          </a:bodyPr>
          <a:lstStyle/>
          <a:p>
            <a:r>
              <a:rPr lang="en-US" dirty="0" smtClean="0">
                <a:latin typeface="Arial Black" panose="020B0A04020102020204" pitchFamily="34" charset="0"/>
              </a:rPr>
              <a:t>10/19/17</a:t>
            </a:r>
            <a:endParaRPr lang="en-US" dirty="0">
              <a:latin typeface="Arial Black" panose="020B0A04020102020204" pitchFamily="34" charset="0"/>
            </a:endParaRPr>
          </a:p>
        </p:txBody>
      </p:sp>
    </p:spTree>
    <p:extLst>
      <p:ext uri="{BB962C8B-B14F-4D97-AF65-F5344CB8AC3E}">
        <p14:creationId xmlns:p14="http://schemas.microsoft.com/office/powerpoint/2010/main" val="289813904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166"/>
          </a:xfrm>
        </p:spPr>
        <p:txBody>
          <a:bodyPr>
            <a:normAutofit fontScale="90000"/>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030804"/>
            <a:ext cx="8534400" cy="5522396"/>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a:latin typeface="Arial Black" panose="020B0A04020102020204" pitchFamily="34" charset="0"/>
            </a:endParaRPr>
          </a:p>
          <a:p>
            <a:pPr marL="0" indent="0" algn="ctr">
              <a:buNone/>
            </a:pPr>
            <a:r>
              <a:rPr lang="en-US" sz="3600" dirty="0" smtClean="0">
                <a:latin typeface="Arial Black" panose="020B0A04020102020204" pitchFamily="34" charset="0"/>
              </a:rPr>
              <a:t>Of the two speeches, which one did you feel was the most compelling/convincing?</a:t>
            </a:r>
          </a:p>
          <a:p>
            <a:pPr marL="0" indent="0" algn="ctr">
              <a:buNone/>
            </a:pPr>
            <a:r>
              <a:rPr lang="en-US" sz="3600" dirty="0" smtClean="0">
                <a:latin typeface="Arial Black" panose="020B0A04020102020204" pitchFamily="34" charset="0"/>
              </a:rPr>
              <a:t>What was it about that speech that made it the stronger of the two?</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236236" cy="369332"/>
          </a:xfrm>
          <a:prstGeom prst="rect">
            <a:avLst/>
          </a:prstGeom>
          <a:noFill/>
        </p:spPr>
        <p:txBody>
          <a:bodyPr wrap="none" rtlCol="0">
            <a:spAutoFit/>
          </a:bodyPr>
          <a:lstStyle/>
          <a:p>
            <a:r>
              <a:rPr lang="en-US" dirty="0" smtClean="0">
                <a:latin typeface="Arial Black" panose="020B0A04020102020204" pitchFamily="34" charset="0"/>
              </a:rPr>
              <a:t>10/20/17</a:t>
            </a:r>
            <a:endParaRPr lang="en-US" dirty="0">
              <a:latin typeface="Arial Black" panose="020B0A04020102020204" pitchFamily="34" charset="0"/>
            </a:endParaRPr>
          </a:p>
        </p:txBody>
      </p:sp>
    </p:spTree>
    <p:extLst>
      <p:ext uri="{BB962C8B-B14F-4D97-AF65-F5344CB8AC3E}">
        <p14:creationId xmlns:p14="http://schemas.microsoft.com/office/powerpoint/2010/main" val="189469157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lnSpcReduction="10000"/>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sz="3600" dirty="0">
                <a:solidFill>
                  <a:prstClr val="black"/>
                </a:solidFill>
                <a:latin typeface="Arial Black" panose="020B0A04020102020204" pitchFamily="34" charset="0"/>
              </a:rPr>
              <a:t>Of the two speeches, which one did you feel was the most compelling/convincing?</a:t>
            </a:r>
          </a:p>
          <a:p>
            <a:pPr marL="0" lvl="0" indent="0" algn="ctr">
              <a:buNone/>
            </a:pPr>
            <a:r>
              <a:rPr lang="en-US" sz="3600" dirty="0">
                <a:solidFill>
                  <a:prstClr val="black"/>
                </a:solidFill>
                <a:latin typeface="Arial Black" panose="020B0A04020102020204" pitchFamily="34" charset="0"/>
              </a:rPr>
              <a:t>What was it about that speech that made it the stronger of the two?</a:t>
            </a:r>
          </a:p>
          <a:p>
            <a:pPr marL="0" lvl="0" indent="0" algn="ctr">
              <a:buNone/>
            </a:pPr>
            <a:endParaRPr lang="en-US" sz="3600" dirty="0">
              <a:solidFill>
                <a:prstClr val="black"/>
              </a:solidFill>
              <a:latin typeface="Arial Black" panose="020B0A04020102020204" pitchFamily="34" charset="0"/>
            </a:endParaRPr>
          </a:p>
        </p:txBody>
      </p:sp>
      <p:sp>
        <p:nvSpPr>
          <p:cNvPr id="5" name="TextBox 4"/>
          <p:cNvSpPr txBox="1"/>
          <p:nvPr/>
        </p:nvSpPr>
        <p:spPr>
          <a:xfrm>
            <a:off x="7604452" y="661472"/>
            <a:ext cx="1236236" cy="369332"/>
          </a:xfrm>
          <a:prstGeom prst="rect">
            <a:avLst/>
          </a:prstGeom>
          <a:noFill/>
        </p:spPr>
        <p:txBody>
          <a:bodyPr wrap="none" rtlCol="0">
            <a:spAutoFit/>
          </a:bodyPr>
          <a:lstStyle/>
          <a:p>
            <a:r>
              <a:rPr lang="en-US" dirty="0" smtClean="0">
                <a:latin typeface="Arial Black" panose="020B0A04020102020204" pitchFamily="34" charset="0"/>
              </a:rPr>
              <a:t>10/20/17</a:t>
            </a:r>
            <a:endParaRPr lang="en-US" dirty="0">
              <a:latin typeface="Arial Black" panose="020B0A04020102020204" pitchFamily="34" charset="0"/>
            </a:endParaRPr>
          </a:p>
        </p:txBody>
      </p:sp>
    </p:spTree>
    <p:extLst>
      <p:ext uri="{BB962C8B-B14F-4D97-AF65-F5344CB8AC3E}">
        <p14:creationId xmlns:p14="http://schemas.microsoft.com/office/powerpoint/2010/main" val="222173043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a:t>
            </a:r>
            <a:r>
              <a:rPr lang="en-US" b="1" i="1" u="sng" dirty="0">
                <a:latin typeface="Arial Black" panose="020B0A04020102020204" pitchFamily="34" charset="0"/>
              </a:rPr>
              <a:t>figurative and connotative meanings</a:t>
            </a:r>
            <a:r>
              <a:rPr lang="en-US" b="1" dirty="0">
                <a:latin typeface="Arial Black" panose="020B0A04020102020204" pitchFamily="34" charset="0"/>
              </a:rPr>
              <a:t>;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271821288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7465880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a:bodyPr>
          <a:lstStyle/>
          <a:p>
            <a:pPr marL="0" indent="0" algn="ctr">
              <a:buNone/>
            </a:pPr>
            <a:r>
              <a:rPr lang="en-US" sz="4400" b="1" dirty="0" smtClean="0">
                <a:latin typeface="Arial Black" panose="020B0A04020102020204" pitchFamily="34" charset="0"/>
              </a:rPr>
              <a:t>Work on the Cornell Note Questions for Act III Scene ii-iii</a:t>
            </a:r>
          </a:p>
          <a:p>
            <a:pPr marL="0" indent="0" algn="ctr">
              <a:buNone/>
            </a:pPr>
            <a:endParaRPr lang="en-US" sz="4400" b="1" dirty="0" smtClean="0">
              <a:latin typeface="Arial Black" panose="020B0A04020102020204" pitchFamily="34" charset="0"/>
            </a:endParaRPr>
          </a:p>
          <a:p>
            <a:pPr marL="0" indent="0" algn="ctr">
              <a:buNone/>
            </a:pPr>
            <a:r>
              <a:rPr lang="en-US" sz="4400" b="1" dirty="0" smtClean="0">
                <a:latin typeface="Arial Black" panose="020B0A04020102020204" pitchFamily="34" charset="0"/>
              </a:rPr>
              <a:t>These are DUE MONDAY!</a:t>
            </a:r>
            <a:endParaRPr lang="en-US" sz="4400" b="1" dirty="0">
              <a:latin typeface="Arial Black" panose="020B0A04020102020204" pitchFamily="34" charset="0"/>
            </a:endParaRPr>
          </a:p>
        </p:txBody>
      </p:sp>
    </p:spTree>
    <p:extLst>
      <p:ext uri="{BB962C8B-B14F-4D97-AF65-F5344CB8AC3E}">
        <p14:creationId xmlns:p14="http://schemas.microsoft.com/office/powerpoint/2010/main" val="40467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What has Caesar left for the people of Rome? </a:t>
            </a:r>
          </a:p>
          <a:p>
            <a:pPr marL="0" indent="0" algn="ctr">
              <a:buNone/>
            </a:pPr>
            <a:r>
              <a:rPr lang="en-US" sz="3600" smtClean="0">
                <a:latin typeface="Arial Black" panose="020B0A04020102020204" pitchFamily="34" charset="0"/>
              </a:rPr>
              <a:t>Do </a:t>
            </a:r>
            <a:r>
              <a:rPr lang="en-US" sz="3600" dirty="0" smtClean="0">
                <a:latin typeface="Arial Black" panose="020B0A04020102020204" pitchFamily="34" charset="0"/>
              </a:rPr>
              <a:t>you think he really left that for them? Why or why not?</a:t>
            </a:r>
          </a:p>
          <a:p>
            <a:pPr marL="0" indent="0" algn="ctr">
              <a:buNone/>
            </a:pPr>
            <a:endParaRPr lang="en-US" sz="3600" dirty="0" smtClean="0">
              <a:latin typeface="Arial Black" panose="020B0A04020102020204" pitchFamily="34" charset="0"/>
            </a:endParaRPr>
          </a:p>
        </p:txBody>
      </p:sp>
      <p:sp>
        <p:nvSpPr>
          <p:cNvPr id="4" name="TextBox 3"/>
          <p:cNvSpPr txBox="1"/>
          <p:nvPr/>
        </p:nvSpPr>
        <p:spPr>
          <a:xfrm>
            <a:off x="7391400" y="661472"/>
            <a:ext cx="1236236" cy="369332"/>
          </a:xfrm>
          <a:prstGeom prst="rect">
            <a:avLst/>
          </a:prstGeom>
          <a:noFill/>
        </p:spPr>
        <p:txBody>
          <a:bodyPr wrap="none" rtlCol="0">
            <a:spAutoFit/>
          </a:bodyPr>
          <a:lstStyle/>
          <a:p>
            <a:r>
              <a:rPr lang="en-US" dirty="0" smtClean="0">
                <a:latin typeface="Arial Black" panose="020B0A04020102020204" pitchFamily="34" charset="0"/>
              </a:rPr>
              <a:t>10/20/17</a:t>
            </a:r>
            <a:endParaRPr lang="en-US" dirty="0">
              <a:latin typeface="Arial Black" panose="020B0A04020102020204" pitchFamily="34" charset="0"/>
            </a:endParaRPr>
          </a:p>
        </p:txBody>
      </p:sp>
    </p:spTree>
    <p:extLst>
      <p:ext uri="{BB962C8B-B14F-4D97-AF65-F5344CB8AC3E}">
        <p14:creationId xmlns:p14="http://schemas.microsoft.com/office/powerpoint/2010/main" val="270712342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166"/>
          </a:xfrm>
        </p:spPr>
        <p:txBody>
          <a:bodyPr>
            <a:normAutofit fontScale="90000"/>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030804"/>
            <a:ext cx="8534400" cy="5522396"/>
          </a:xfrm>
        </p:spPr>
        <p:txBody>
          <a:bodyPr>
            <a:normAutofit lnSpcReduction="10000"/>
          </a:bodyPr>
          <a:lstStyle/>
          <a:p>
            <a:pPr marL="0" indent="0" algn="ctr">
              <a:buNone/>
            </a:pPr>
            <a:r>
              <a:rPr lang="en-US" sz="2400" dirty="0" smtClean="0">
                <a:latin typeface="Arial Black" panose="020B0A04020102020204" pitchFamily="34" charset="0"/>
              </a:rPr>
              <a:t>In your Triads, discuss the following:</a:t>
            </a:r>
          </a:p>
          <a:p>
            <a:pPr marL="0" indent="0" algn="ctr">
              <a:buNone/>
            </a:pPr>
            <a:r>
              <a:rPr lang="en-US" sz="3600" dirty="0" smtClean="0">
                <a:latin typeface="Arial Black" panose="020B0A04020102020204" pitchFamily="34" charset="0"/>
              </a:rPr>
              <a:t>Support or refute the following:</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Shakespeare’s story of Julius Caesar would be the same regardless of the style in which it was written. It could be written in any language and/or dialect and it would still be a classic story.</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236236" cy="369332"/>
          </a:xfrm>
          <a:prstGeom prst="rect">
            <a:avLst/>
          </a:prstGeom>
          <a:noFill/>
        </p:spPr>
        <p:txBody>
          <a:bodyPr wrap="none" rtlCol="0">
            <a:spAutoFit/>
          </a:bodyPr>
          <a:lstStyle/>
          <a:p>
            <a:r>
              <a:rPr lang="en-US" dirty="0" smtClean="0">
                <a:latin typeface="Arial Black" panose="020B0A04020102020204" pitchFamily="34" charset="0"/>
              </a:rPr>
              <a:t>10/23/17</a:t>
            </a:r>
            <a:endParaRPr lang="en-US" dirty="0">
              <a:latin typeface="Arial Black" panose="020B0A04020102020204" pitchFamily="34" charset="0"/>
            </a:endParaRPr>
          </a:p>
        </p:txBody>
      </p:sp>
    </p:spTree>
    <p:extLst>
      <p:ext uri="{BB962C8B-B14F-4D97-AF65-F5344CB8AC3E}">
        <p14:creationId xmlns:p14="http://schemas.microsoft.com/office/powerpoint/2010/main" val="236436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Four Horse Power </a:t>
            </a:r>
            <a:endParaRPr lang="en-US" dirty="0">
              <a:latin typeface="Arial Black" panose="020B0A04020102020204" pitchFamily="34" charset="0"/>
            </a:endParaRPr>
          </a:p>
        </p:txBody>
      </p:sp>
      <p:sp>
        <p:nvSpPr>
          <p:cNvPr id="3" name="Content Placeholder 2"/>
          <p:cNvSpPr>
            <a:spLocks noGrp="1"/>
          </p:cNvSpPr>
          <p:nvPr>
            <p:ph idx="1"/>
          </p:nvPr>
        </p:nvSpPr>
        <p:spPr>
          <a:xfrm>
            <a:off x="304800" y="1700005"/>
            <a:ext cx="8534400" cy="3276599"/>
          </a:xfrm>
        </p:spPr>
        <p:txBody>
          <a:bodyPr>
            <a:noAutofit/>
          </a:bodyPr>
          <a:lstStyle/>
          <a:p>
            <a:r>
              <a:rPr lang="en-US" sz="2800" dirty="0" smtClean="0">
                <a:latin typeface="Arial Black" panose="020B0A04020102020204" pitchFamily="34" charset="0"/>
              </a:rPr>
              <a:t>In the Roman form of chariot racing, teams represented different groups of financial backers and sometimes competed for the services of particularly skilled drivers.</a:t>
            </a:r>
          </a:p>
          <a:p>
            <a:pPr marL="0" indent="0">
              <a:buNone/>
            </a:pPr>
            <a:endParaRPr lang="en-US" sz="2800" dirty="0">
              <a:latin typeface="Arial Black" panose="020B0A04020102020204" pitchFamily="34" charset="0"/>
            </a:endParaRPr>
          </a:p>
          <a:p>
            <a:r>
              <a:rPr lang="en-US" sz="2800" dirty="0">
                <a:latin typeface="Arial Black" panose="020B0A04020102020204" pitchFamily="34" charset="0"/>
              </a:rPr>
              <a:t>The spectators became so violent that the government took over the events and regulated the teams. </a:t>
            </a:r>
          </a:p>
        </p:txBody>
      </p:sp>
    </p:spTree>
    <p:extLst>
      <p:ext uri="{BB962C8B-B14F-4D97-AF65-F5344CB8AC3E}">
        <p14:creationId xmlns:p14="http://schemas.microsoft.com/office/powerpoint/2010/main" val="14986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fontScale="92500" lnSpcReduction="20000"/>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sz="3600" dirty="0">
                <a:solidFill>
                  <a:prstClr val="black"/>
                </a:solidFill>
                <a:latin typeface="Arial Black" panose="020B0A04020102020204" pitchFamily="34" charset="0"/>
              </a:rPr>
              <a:t>Support or refute the following:</a:t>
            </a:r>
          </a:p>
          <a:p>
            <a:pPr marL="0" lvl="0" indent="0" algn="ctr">
              <a:buNone/>
            </a:pPr>
            <a:endParaRPr lang="en-US" sz="3600" dirty="0">
              <a:solidFill>
                <a:prstClr val="black"/>
              </a:solidFill>
              <a:latin typeface="Arial Black" panose="020B0A04020102020204" pitchFamily="34" charset="0"/>
            </a:endParaRPr>
          </a:p>
          <a:p>
            <a:pPr marL="0" lvl="0" indent="0" algn="ctr">
              <a:buNone/>
            </a:pPr>
            <a:r>
              <a:rPr lang="en-US" sz="3600" dirty="0">
                <a:solidFill>
                  <a:prstClr val="black"/>
                </a:solidFill>
                <a:latin typeface="Arial Black" panose="020B0A04020102020204" pitchFamily="34" charset="0"/>
              </a:rPr>
              <a:t>Shakespeare’s story of Julius Caesar would be the same regardless of the style in which it was written. It could be written in any language and/or dialect and it would still be a classic story.</a:t>
            </a:r>
          </a:p>
          <a:p>
            <a:pPr marL="0" lvl="0" indent="0" algn="ctr">
              <a:buNone/>
            </a:pPr>
            <a:endParaRPr lang="en-US" sz="3600" dirty="0">
              <a:solidFill>
                <a:prstClr val="black"/>
              </a:solidFill>
              <a:latin typeface="Arial Black" panose="020B0A04020102020204" pitchFamily="34" charset="0"/>
            </a:endParaRPr>
          </a:p>
        </p:txBody>
      </p:sp>
      <p:sp>
        <p:nvSpPr>
          <p:cNvPr id="5" name="TextBox 4"/>
          <p:cNvSpPr txBox="1"/>
          <p:nvPr/>
        </p:nvSpPr>
        <p:spPr>
          <a:xfrm>
            <a:off x="7604452" y="661472"/>
            <a:ext cx="1236236" cy="369332"/>
          </a:xfrm>
          <a:prstGeom prst="rect">
            <a:avLst/>
          </a:prstGeom>
          <a:noFill/>
        </p:spPr>
        <p:txBody>
          <a:bodyPr wrap="none" rtlCol="0">
            <a:spAutoFit/>
          </a:bodyPr>
          <a:lstStyle/>
          <a:p>
            <a:r>
              <a:rPr lang="en-US" dirty="0" smtClean="0">
                <a:latin typeface="Arial Black" panose="020B0A04020102020204" pitchFamily="34" charset="0"/>
              </a:rPr>
              <a:t>10/23/17</a:t>
            </a:r>
            <a:endParaRPr lang="en-US" dirty="0">
              <a:latin typeface="Arial Black" panose="020B0A04020102020204" pitchFamily="34" charset="0"/>
            </a:endParaRPr>
          </a:p>
        </p:txBody>
      </p:sp>
    </p:spTree>
    <p:extLst>
      <p:ext uri="{BB962C8B-B14F-4D97-AF65-F5344CB8AC3E}">
        <p14:creationId xmlns:p14="http://schemas.microsoft.com/office/powerpoint/2010/main" val="370935848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a:t>
            </a:r>
            <a:r>
              <a:rPr lang="en-US" b="1" i="1" u="sng" dirty="0">
                <a:latin typeface="Arial Black" panose="020B0A04020102020204" pitchFamily="34" charset="0"/>
              </a:rPr>
              <a:t>figurative and connotative meanings</a:t>
            </a:r>
            <a:r>
              <a:rPr lang="en-US" b="1" dirty="0">
                <a:latin typeface="Arial Black" panose="020B0A04020102020204" pitchFamily="34" charset="0"/>
              </a:rPr>
              <a:t>;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75983355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words as they are used in the text, including figurative and connotative meanings.</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152642803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latin typeface="Arial Black" panose="020B0A04020102020204" pitchFamily="34" charset="0"/>
              </a:rPr>
              <a:t>Caesar Final Assessment</a:t>
            </a:r>
            <a:endParaRPr lang="en-US" b="1" dirty="0">
              <a:latin typeface="Arial Black" panose="020B0A04020102020204" pitchFamily="34" charset="0"/>
            </a:endParaRPr>
          </a:p>
        </p:txBody>
      </p:sp>
      <p:sp>
        <p:nvSpPr>
          <p:cNvPr id="3" name="Content Placeholder 2"/>
          <p:cNvSpPr>
            <a:spLocks noGrp="1"/>
          </p:cNvSpPr>
          <p:nvPr>
            <p:ph idx="1"/>
          </p:nvPr>
        </p:nvSpPr>
        <p:spPr>
          <a:xfrm>
            <a:off x="457200" y="1020762"/>
            <a:ext cx="8229600" cy="5105401"/>
          </a:xfrm>
        </p:spPr>
        <p:txBody>
          <a:bodyPr/>
          <a:lstStyle/>
          <a:p>
            <a:r>
              <a:rPr lang="en-US" dirty="0" smtClean="0">
                <a:latin typeface="Arial Black" panose="020B0A04020102020204" pitchFamily="34" charset="0"/>
              </a:rPr>
              <a:t>For your final assessment on the play, Julius Caesar, you will be choosing between two assignments. </a:t>
            </a:r>
          </a:p>
          <a:p>
            <a:r>
              <a:rPr lang="en-US" dirty="0" smtClean="0">
                <a:latin typeface="Arial Black" panose="020B0A04020102020204" pitchFamily="34" charset="0"/>
              </a:rPr>
              <a:t>Both will require a written element and a presentation element.</a:t>
            </a:r>
          </a:p>
          <a:p>
            <a:r>
              <a:rPr lang="en-US" dirty="0" smtClean="0">
                <a:latin typeface="Arial Black" panose="020B0A04020102020204" pitchFamily="34" charset="0"/>
              </a:rPr>
              <a:t>As this is a FINAL ASSESSMENT, it will be valued at 100 POINTS!</a:t>
            </a:r>
            <a:endParaRPr lang="en-US" dirty="0">
              <a:latin typeface="Arial Black" panose="020B0A04020102020204" pitchFamily="34" charset="0"/>
            </a:endParaRPr>
          </a:p>
        </p:txBody>
      </p:sp>
    </p:spTree>
    <p:extLst>
      <p:ext uri="{BB962C8B-B14F-4D97-AF65-F5344CB8AC3E}">
        <p14:creationId xmlns:p14="http://schemas.microsoft.com/office/powerpoint/2010/main" val="317492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latin typeface="Arial Black" panose="020B0A04020102020204" pitchFamily="34" charset="0"/>
              </a:rPr>
              <a:t>Caesar Final Assessment</a:t>
            </a:r>
            <a:endParaRPr lang="en-US" b="1" dirty="0">
              <a:latin typeface="Arial Black" panose="020B0A04020102020204" pitchFamily="34" charset="0"/>
            </a:endParaRPr>
          </a:p>
        </p:txBody>
      </p:sp>
      <p:sp>
        <p:nvSpPr>
          <p:cNvPr id="3" name="Content Placeholder 2"/>
          <p:cNvSpPr>
            <a:spLocks noGrp="1"/>
          </p:cNvSpPr>
          <p:nvPr>
            <p:ph idx="1"/>
          </p:nvPr>
        </p:nvSpPr>
        <p:spPr>
          <a:xfrm>
            <a:off x="457200" y="1020762"/>
            <a:ext cx="8229600" cy="5105401"/>
          </a:xfrm>
        </p:spPr>
        <p:txBody>
          <a:bodyPr>
            <a:normAutofit fontScale="92500" lnSpcReduction="20000"/>
          </a:bodyPr>
          <a:lstStyle/>
          <a:p>
            <a:pPr marL="0" indent="0" algn="ctr">
              <a:buNone/>
            </a:pPr>
            <a:r>
              <a:rPr lang="en-US" u="sng" dirty="0" smtClean="0">
                <a:latin typeface="Arial Black" panose="020B0A04020102020204" pitchFamily="34" charset="0"/>
              </a:rPr>
              <a:t>YOUR OPTIONS</a:t>
            </a:r>
          </a:p>
          <a:p>
            <a:r>
              <a:rPr lang="en-US" dirty="0" smtClean="0">
                <a:latin typeface="Arial Black" panose="020B0A04020102020204" pitchFamily="34" charset="0"/>
              </a:rPr>
              <a:t>Option 1 – Complete a rhetorical analysis of TWO speeches from Act III.</a:t>
            </a:r>
          </a:p>
          <a:p>
            <a:pPr lvl="1"/>
            <a:r>
              <a:rPr lang="en-US" dirty="0" smtClean="0">
                <a:latin typeface="Arial Black" panose="020B0A04020102020204" pitchFamily="34" charset="0"/>
              </a:rPr>
              <a:t>Brutus’ speech on Page 106, lines  12-30</a:t>
            </a:r>
          </a:p>
          <a:p>
            <a:pPr lvl="1"/>
            <a:r>
              <a:rPr lang="en-US" dirty="0" smtClean="0">
                <a:latin typeface="Arial Black" panose="020B0A04020102020204" pitchFamily="34" charset="0"/>
              </a:rPr>
              <a:t>Antony’s speech on Page 110, lines 68-103</a:t>
            </a:r>
          </a:p>
          <a:p>
            <a:pPr marL="457200" lvl="1" indent="0">
              <a:buNone/>
            </a:pPr>
            <a:endParaRPr lang="en-US" dirty="0">
              <a:latin typeface="Arial Black" panose="020B0A04020102020204" pitchFamily="34" charset="0"/>
            </a:endParaRPr>
          </a:p>
          <a:p>
            <a:pPr marL="457200" lvl="1" indent="0">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**You will be required to </a:t>
            </a:r>
            <a:r>
              <a:rPr lang="en-US" u="sng" dirty="0" smtClean="0">
                <a:latin typeface="Arial Black" panose="020B0A04020102020204" pitchFamily="34" charset="0"/>
              </a:rPr>
              <a:t>PRESENT</a:t>
            </a:r>
            <a:r>
              <a:rPr lang="en-US" dirty="0" smtClean="0">
                <a:latin typeface="Arial Black" panose="020B0A04020102020204" pitchFamily="34" charset="0"/>
              </a:rPr>
              <a:t> (read) your analysis of the two speeches to the class!**</a:t>
            </a:r>
            <a:r>
              <a:rPr lang="en-US" dirty="0">
                <a:latin typeface="Arial Black" panose="020B0A04020102020204" pitchFamily="34" charset="0"/>
              </a:rPr>
              <a:t>	</a:t>
            </a:r>
          </a:p>
        </p:txBody>
      </p:sp>
    </p:spTree>
    <p:extLst>
      <p:ext uri="{BB962C8B-B14F-4D97-AF65-F5344CB8AC3E}">
        <p14:creationId xmlns:p14="http://schemas.microsoft.com/office/powerpoint/2010/main" val="3461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latin typeface="Arial Black" panose="020B0A04020102020204" pitchFamily="34" charset="0"/>
              </a:rPr>
              <a:t>Caesar Final Assessment</a:t>
            </a:r>
            <a:endParaRPr lang="en-US" b="1" dirty="0">
              <a:latin typeface="Arial Black" panose="020B0A04020102020204" pitchFamily="34" charset="0"/>
            </a:endParaRPr>
          </a:p>
        </p:txBody>
      </p:sp>
      <p:sp>
        <p:nvSpPr>
          <p:cNvPr id="3" name="Content Placeholder 2"/>
          <p:cNvSpPr>
            <a:spLocks noGrp="1"/>
          </p:cNvSpPr>
          <p:nvPr>
            <p:ph idx="1"/>
          </p:nvPr>
        </p:nvSpPr>
        <p:spPr>
          <a:xfrm>
            <a:off x="457200" y="1020762"/>
            <a:ext cx="8229600" cy="5105401"/>
          </a:xfrm>
        </p:spPr>
        <p:txBody>
          <a:bodyPr>
            <a:normAutofit fontScale="85000" lnSpcReduction="20000"/>
          </a:bodyPr>
          <a:lstStyle/>
          <a:p>
            <a:pPr marL="0" indent="0" algn="ctr">
              <a:buNone/>
            </a:pPr>
            <a:r>
              <a:rPr lang="en-US" u="sng" dirty="0" smtClean="0">
                <a:latin typeface="Arial Black" panose="020B0A04020102020204" pitchFamily="34" charset="0"/>
              </a:rPr>
              <a:t>YOUR OPTIONS</a:t>
            </a:r>
          </a:p>
          <a:p>
            <a:r>
              <a:rPr lang="en-US" dirty="0" smtClean="0">
                <a:latin typeface="Arial Black" panose="020B0A04020102020204" pitchFamily="34" charset="0"/>
              </a:rPr>
              <a:t>Option 2 – Complete a Modern Readers’ Theater rewrite and performance of a scene from the play.</a:t>
            </a:r>
          </a:p>
          <a:p>
            <a:pPr lvl="1"/>
            <a:r>
              <a:rPr lang="en-US" dirty="0" smtClean="0">
                <a:latin typeface="Arial Black" panose="020B0A04020102020204" pitchFamily="34" charset="0"/>
              </a:rPr>
              <a:t>Take a scene from the play and rewrite it in modern language in a modern dialect (</a:t>
            </a:r>
            <a:r>
              <a:rPr lang="en-US" dirty="0" err="1" smtClean="0">
                <a:latin typeface="Arial Black" panose="020B0A04020102020204" pitchFamily="34" charset="0"/>
              </a:rPr>
              <a:t>eg</a:t>
            </a:r>
            <a:r>
              <a:rPr lang="en-US" dirty="0" smtClean="0">
                <a:latin typeface="Arial Black" panose="020B0A04020102020204" pitchFamily="34" charset="0"/>
              </a:rPr>
              <a:t>: southern redneck, California surfer, urban gang). </a:t>
            </a:r>
          </a:p>
          <a:p>
            <a:pPr lvl="1"/>
            <a:r>
              <a:rPr lang="en-US" dirty="0" smtClean="0">
                <a:latin typeface="Arial Black" panose="020B0A04020102020204" pitchFamily="34" charset="0"/>
              </a:rPr>
              <a:t>It MUST include a word for word translation of the scene, replacing Shakespearean language and slang with that of your chosen dialect.</a:t>
            </a:r>
          </a:p>
          <a:p>
            <a:pPr lvl="1"/>
            <a:r>
              <a:rPr lang="en-US" dirty="0" smtClean="0">
                <a:latin typeface="Arial Black" panose="020B0A04020102020204" pitchFamily="34" charset="0"/>
              </a:rPr>
              <a:t>Scenes must be APPROVED by me before you may begin.</a:t>
            </a:r>
            <a:endParaRPr lang="en-US" dirty="0">
              <a:latin typeface="Arial Black" panose="020B0A04020102020204" pitchFamily="34" charset="0"/>
            </a:endParaRPr>
          </a:p>
        </p:txBody>
      </p:sp>
    </p:spTree>
    <p:extLst>
      <p:ext uri="{BB962C8B-B14F-4D97-AF65-F5344CB8AC3E}">
        <p14:creationId xmlns:p14="http://schemas.microsoft.com/office/powerpoint/2010/main" val="560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latin typeface="Arial Black" panose="020B0A04020102020204" pitchFamily="34" charset="0"/>
              </a:rPr>
              <a:t>Caesar Final Assessment</a:t>
            </a:r>
            <a:endParaRPr lang="en-US" b="1" dirty="0">
              <a:latin typeface="Arial Black" panose="020B0A04020102020204" pitchFamily="34" charset="0"/>
            </a:endParaRPr>
          </a:p>
        </p:txBody>
      </p:sp>
      <p:sp>
        <p:nvSpPr>
          <p:cNvPr id="3" name="Content Placeholder 2"/>
          <p:cNvSpPr>
            <a:spLocks noGrp="1"/>
          </p:cNvSpPr>
          <p:nvPr>
            <p:ph idx="1"/>
          </p:nvPr>
        </p:nvSpPr>
        <p:spPr>
          <a:xfrm>
            <a:off x="457200" y="1020762"/>
            <a:ext cx="8229600" cy="5684838"/>
          </a:xfrm>
        </p:spPr>
        <p:txBody>
          <a:bodyPr>
            <a:normAutofit fontScale="55000" lnSpcReduction="20000"/>
          </a:bodyPr>
          <a:lstStyle/>
          <a:p>
            <a:r>
              <a:rPr lang="en-US" dirty="0" smtClean="0">
                <a:latin typeface="Arial Black" panose="020B0A04020102020204" pitchFamily="34" charset="0"/>
              </a:rPr>
              <a:t>Option 1 –In </a:t>
            </a:r>
            <a:r>
              <a:rPr lang="en-US" dirty="0">
                <a:latin typeface="Arial Black" panose="020B0A04020102020204" pitchFamily="34" charset="0"/>
              </a:rPr>
              <a:t>your analysis </a:t>
            </a:r>
            <a:r>
              <a:rPr lang="en-US" dirty="0" smtClean="0">
                <a:latin typeface="Arial Black" panose="020B0A04020102020204" pitchFamily="34" charset="0"/>
              </a:rPr>
              <a:t>of BOTH speeches, you MUST </a:t>
            </a:r>
            <a:r>
              <a:rPr lang="en-US" dirty="0">
                <a:latin typeface="Arial Black" panose="020B0A04020102020204" pitchFamily="34" charset="0"/>
              </a:rPr>
              <a:t>include</a:t>
            </a:r>
            <a:r>
              <a:rPr lang="en-US" dirty="0" smtClean="0">
                <a:latin typeface="Arial Black" panose="020B0A04020102020204" pitchFamily="34" charset="0"/>
              </a:rPr>
              <a:t>:</a:t>
            </a:r>
          </a:p>
          <a:p>
            <a:pPr marL="0" indent="0">
              <a:buNone/>
            </a:pPr>
            <a:endParaRPr lang="en-US" dirty="0">
              <a:latin typeface="Arial Black" panose="020B0A04020102020204" pitchFamily="34" charset="0"/>
            </a:endParaRPr>
          </a:p>
          <a:p>
            <a:pPr lvl="1"/>
            <a:r>
              <a:rPr lang="en-US" dirty="0">
                <a:latin typeface="Arial Black" panose="020B0A04020102020204" pitchFamily="34" charset="0"/>
              </a:rPr>
              <a:t>A sentence determining the speaker’s main claim about the topic they are speaking on in a complete and definite claim sentence.</a:t>
            </a:r>
          </a:p>
          <a:p>
            <a:pPr lvl="1"/>
            <a:r>
              <a:rPr lang="en-US" u="sng" dirty="0">
                <a:latin typeface="Arial Black" panose="020B0A04020102020204" pitchFamily="34" charset="0"/>
              </a:rPr>
              <a:t>Three</a:t>
            </a:r>
            <a:r>
              <a:rPr lang="en-US" dirty="0">
                <a:latin typeface="Arial Black" panose="020B0A04020102020204" pitchFamily="34" charset="0"/>
              </a:rPr>
              <a:t> well thought out and explained </a:t>
            </a:r>
            <a:r>
              <a:rPr lang="en-US" u="sng" dirty="0">
                <a:latin typeface="Arial Black" panose="020B0A04020102020204" pitchFamily="34" charset="0"/>
              </a:rPr>
              <a:t>pieces of evidence</a:t>
            </a:r>
            <a:r>
              <a:rPr lang="en-US" dirty="0">
                <a:latin typeface="Arial Black" panose="020B0A04020102020204" pitchFamily="34" charset="0"/>
              </a:rPr>
              <a:t> from the speech that support the claim you believe the speaker is making.</a:t>
            </a:r>
          </a:p>
          <a:p>
            <a:pPr lvl="1"/>
            <a:r>
              <a:rPr lang="en-US" dirty="0">
                <a:latin typeface="Arial Black" panose="020B0A04020102020204" pitchFamily="34" charset="0"/>
              </a:rPr>
              <a:t>For each piece of evidence there will also be at least one sentence explaining how that piece of evidence proves the speaker’s claim.</a:t>
            </a:r>
          </a:p>
          <a:p>
            <a:pPr lvl="1"/>
            <a:r>
              <a:rPr lang="en-US" dirty="0">
                <a:latin typeface="Arial Black" panose="020B0A04020102020204" pitchFamily="34" charset="0"/>
              </a:rPr>
              <a:t>At least one of your pieces of evidence should be a quote, for this piece of evidence there will be an additional sentence describing in modern </a:t>
            </a:r>
            <a:r>
              <a:rPr lang="en-US" dirty="0" err="1">
                <a:latin typeface="Arial Black" panose="020B0A04020102020204" pitchFamily="34" charset="0"/>
              </a:rPr>
              <a:t>english</a:t>
            </a:r>
            <a:r>
              <a:rPr lang="en-US" dirty="0">
                <a:latin typeface="Arial Black" panose="020B0A04020102020204" pitchFamily="34" charset="0"/>
              </a:rPr>
              <a:t> what the speaker is saying, and then the explanation sentence describing its support for the claim.</a:t>
            </a:r>
          </a:p>
          <a:p>
            <a:pPr lvl="1"/>
            <a:r>
              <a:rPr lang="en-US" dirty="0">
                <a:latin typeface="Arial Black" panose="020B0A04020102020204" pitchFamily="34" charset="0"/>
              </a:rPr>
              <a:t>A purpose sentence, describing what the speaker is trying to accomplish with this speech.</a:t>
            </a:r>
          </a:p>
          <a:p>
            <a:pPr lvl="1"/>
            <a:r>
              <a:rPr lang="en-US" dirty="0">
                <a:latin typeface="Arial Black" panose="020B0A04020102020204" pitchFamily="34" charset="0"/>
              </a:rPr>
              <a:t>A conclusion; at least two sentences explaining why this speech is important to the play, how it gives us insight into who the character is and what they want, and how this speech affects the development of the </a:t>
            </a:r>
            <a:r>
              <a:rPr lang="en-US" dirty="0" smtClean="0">
                <a:latin typeface="Arial Black" panose="020B0A04020102020204" pitchFamily="34" charset="0"/>
              </a:rPr>
              <a:t>play.</a:t>
            </a:r>
          </a:p>
          <a:p>
            <a:pPr marL="457200" lvl="1" indent="0" algn="ctr">
              <a:buNone/>
            </a:pPr>
            <a:r>
              <a:rPr lang="en-US" dirty="0" smtClean="0">
                <a:latin typeface="Arial Black" panose="020B0A04020102020204" pitchFamily="34" charset="0"/>
              </a:rPr>
              <a:t>Given </a:t>
            </a:r>
            <a:r>
              <a:rPr lang="en-US" dirty="0">
                <a:latin typeface="Arial Black" panose="020B0A04020102020204" pitchFamily="34" charset="0"/>
              </a:rPr>
              <a:t>these parameters, your analysis should be at least 10 sentences long, or about a </a:t>
            </a:r>
            <a:r>
              <a:rPr lang="en-US" dirty="0" smtClean="0">
                <a:latin typeface="Arial Black" panose="020B0A04020102020204" pitchFamily="34" charset="0"/>
              </a:rPr>
              <a:t>half </a:t>
            </a:r>
            <a:r>
              <a:rPr lang="en-US" dirty="0">
                <a:latin typeface="Arial Black" panose="020B0A04020102020204" pitchFamily="34" charset="0"/>
              </a:rPr>
              <a:t>of a page. </a:t>
            </a:r>
          </a:p>
          <a:p>
            <a:pPr marL="457200" lvl="1" indent="0" algn="ctr">
              <a:buNone/>
            </a:pPr>
            <a:endParaRPr lang="en-US" dirty="0" smtClean="0">
              <a:latin typeface="Arial Black" panose="020B0A04020102020204" pitchFamily="34" charset="0"/>
            </a:endParaRPr>
          </a:p>
          <a:p>
            <a:pPr marL="57150" indent="0" algn="ctr">
              <a:buNone/>
            </a:pPr>
            <a:r>
              <a:rPr lang="en-US" dirty="0" smtClean="0">
                <a:latin typeface="Arial Black" panose="020B0A04020102020204" pitchFamily="34" charset="0"/>
              </a:rPr>
              <a:t>*** </a:t>
            </a:r>
            <a:r>
              <a:rPr lang="en-US" dirty="0">
                <a:latin typeface="Arial Black" panose="020B0A04020102020204" pitchFamily="34" charset="0"/>
              </a:rPr>
              <a:t>YOUR </a:t>
            </a:r>
            <a:r>
              <a:rPr lang="en-US" dirty="0" smtClean="0">
                <a:latin typeface="Arial Black" panose="020B0A04020102020204" pitchFamily="34" charset="0"/>
              </a:rPr>
              <a:t>ANALYSIS </a:t>
            </a:r>
            <a:r>
              <a:rPr lang="en-US" dirty="0">
                <a:latin typeface="Arial Black" panose="020B0A04020102020204" pitchFamily="34" charset="0"/>
              </a:rPr>
              <a:t>WILL THEN BE READ TO THE CLASS ***</a:t>
            </a:r>
          </a:p>
          <a:p>
            <a:pPr lvl="1"/>
            <a:endParaRPr lang="en-US"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33992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latin typeface="Arial Black" panose="020B0A04020102020204" pitchFamily="34" charset="0"/>
              </a:rPr>
              <a:t>Caesar Final Assessment</a:t>
            </a:r>
            <a:endParaRPr lang="en-US" b="1" dirty="0">
              <a:latin typeface="Arial Black" panose="020B0A04020102020204" pitchFamily="34" charset="0"/>
            </a:endParaRPr>
          </a:p>
        </p:txBody>
      </p:sp>
      <p:sp>
        <p:nvSpPr>
          <p:cNvPr id="3" name="Content Placeholder 2"/>
          <p:cNvSpPr>
            <a:spLocks noGrp="1"/>
          </p:cNvSpPr>
          <p:nvPr>
            <p:ph idx="1"/>
          </p:nvPr>
        </p:nvSpPr>
        <p:spPr>
          <a:xfrm>
            <a:off x="457200" y="1020762"/>
            <a:ext cx="8229600" cy="5837238"/>
          </a:xfrm>
        </p:spPr>
        <p:txBody>
          <a:bodyPr>
            <a:normAutofit fontScale="70000" lnSpcReduction="20000"/>
          </a:bodyPr>
          <a:lstStyle/>
          <a:p>
            <a:r>
              <a:rPr lang="en-US" dirty="0" smtClean="0">
                <a:latin typeface="Arial Black" panose="020B0A04020102020204" pitchFamily="34" charset="0"/>
              </a:rPr>
              <a:t>Option 2 – </a:t>
            </a:r>
          </a:p>
          <a:p>
            <a:pPr lvl="1"/>
            <a:r>
              <a:rPr lang="en-US" dirty="0" smtClean="0">
                <a:latin typeface="Arial Black" panose="020B0A04020102020204" pitchFamily="34" charset="0"/>
              </a:rPr>
              <a:t>Group </a:t>
            </a:r>
            <a:r>
              <a:rPr lang="en-US" dirty="0">
                <a:latin typeface="Arial Black" panose="020B0A04020102020204" pitchFamily="34" charset="0"/>
              </a:rPr>
              <a:t>Size: You can have anywhere between 2 and 9 group members. </a:t>
            </a:r>
          </a:p>
          <a:p>
            <a:pPr lvl="1"/>
            <a:r>
              <a:rPr lang="en-US" dirty="0" smtClean="0">
                <a:latin typeface="Arial Black" panose="020B0A04020102020204" pitchFamily="34" charset="0"/>
              </a:rPr>
              <a:t>Scene</a:t>
            </a:r>
            <a:r>
              <a:rPr lang="en-US" dirty="0">
                <a:latin typeface="Arial Black" panose="020B0A04020102020204" pitchFamily="34" charset="0"/>
              </a:rPr>
              <a:t>: There are several scenes which you can choose from for smaller groups. For instance a group of 3 could do Act I scene 1. The only scene that will be approved for 9 cast members will be Act III Scene 1. ALL SCENES NEED TO BE OKAYED BY ME BEFORE YOU BEGIN</a:t>
            </a:r>
            <a:r>
              <a:rPr lang="en-US" dirty="0" smtClean="0">
                <a:latin typeface="Arial Black" panose="020B0A04020102020204" pitchFamily="34" charset="0"/>
              </a:rPr>
              <a:t>.</a:t>
            </a:r>
          </a:p>
          <a:p>
            <a:pPr lvl="1"/>
            <a:r>
              <a:rPr lang="en-US" dirty="0" smtClean="0">
                <a:latin typeface="Arial Black" panose="020B0A04020102020204" pitchFamily="34" charset="0"/>
              </a:rPr>
              <a:t>Lines</a:t>
            </a:r>
            <a:r>
              <a:rPr lang="en-US" dirty="0">
                <a:latin typeface="Arial Black" panose="020B0A04020102020204" pitchFamily="34" charset="0"/>
              </a:rPr>
              <a:t>: Everyone in your group should play 1 or 2 characters. Each person should speak several times; ask if you are unsure if a group member has enough lines</a:t>
            </a:r>
            <a:r>
              <a:rPr lang="en-US" dirty="0" smtClean="0">
                <a:latin typeface="Arial Black" panose="020B0A04020102020204" pitchFamily="34" charset="0"/>
              </a:rPr>
              <a:t>.</a:t>
            </a:r>
          </a:p>
          <a:p>
            <a:pPr lvl="1"/>
            <a:r>
              <a:rPr lang="en-US" dirty="0" smtClean="0">
                <a:latin typeface="Arial Black" panose="020B0A04020102020204" pitchFamily="34" charset="0"/>
              </a:rPr>
              <a:t>Scripts</a:t>
            </a:r>
            <a:r>
              <a:rPr lang="en-US" dirty="0">
                <a:latin typeface="Arial Black" panose="020B0A04020102020204" pitchFamily="34" charset="0"/>
              </a:rPr>
              <a:t>: EACH PERSON SHOULD HAVE A COMPLETE SCRIPT IN THEIR OWN HANDWRITING. That means each script should have everyone’s lines, not just your own, and not be printed from a computer.  </a:t>
            </a:r>
            <a:r>
              <a:rPr lang="en-US" i="1" dirty="0">
                <a:latin typeface="Arial Black" panose="020B0A04020102020204" pitchFamily="34" charset="0"/>
              </a:rPr>
              <a:t>Not having a completed script will result in a grade of 0. </a:t>
            </a:r>
            <a:endParaRPr lang="en-US" i="1" dirty="0" smtClean="0">
              <a:latin typeface="Arial Black" panose="020B0A04020102020204" pitchFamily="34" charset="0"/>
            </a:endParaRPr>
          </a:p>
          <a:p>
            <a:pPr marL="57150" indent="0" algn="ctr">
              <a:buNone/>
            </a:pPr>
            <a:endParaRPr lang="en-US" dirty="0" smtClean="0">
              <a:latin typeface="Arial Black" panose="020B0A04020102020204" pitchFamily="34" charset="0"/>
            </a:endParaRPr>
          </a:p>
          <a:p>
            <a:pPr marL="57150" indent="0" algn="ctr">
              <a:buNone/>
            </a:pPr>
            <a:r>
              <a:rPr lang="en-US" dirty="0" smtClean="0">
                <a:latin typeface="Arial Black" panose="020B0A04020102020204" pitchFamily="34" charset="0"/>
              </a:rPr>
              <a:t>**Students </a:t>
            </a:r>
            <a:r>
              <a:rPr lang="en-US" dirty="0">
                <a:latin typeface="Arial Black" panose="020B0A04020102020204" pitchFamily="34" charset="0"/>
              </a:rPr>
              <a:t>will be performing their script in front of the </a:t>
            </a:r>
            <a:r>
              <a:rPr lang="en-US" dirty="0" smtClean="0">
                <a:latin typeface="Arial Black" panose="020B0A04020102020204" pitchFamily="34" charset="0"/>
              </a:rPr>
              <a:t>class**</a:t>
            </a:r>
            <a:endParaRPr lang="en-US" dirty="0">
              <a:latin typeface="Arial Black" panose="020B0A04020102020204" pitchFamily="34" charset="0"/>
            </a:endParaRPr>
          </a:p>
          <a:p>
            <a:endParaRPr lang="en-US"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410349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smtClean="0">
                <a:latin typeface="Arial Black" panose="020B0A04020102020204" pitchFamily="34" charset="0"/>
              </a:rPr>
              <a:t>Caesar Final Assessment</a:t>
            </a:r>
            <a:endParaRPr lang="en-US" b="1" dirty="0">
              <a:latin typeface="Arial Black" panose="020B0A04020102020204" pitchFamily="34" charset="0"/>
            </a:endParaRPr>
          </a:p>
        </p:txBody>
      </p:sp>
      <p:sp>
        <p:nvSpPr>
          <p:cNvPr id="3" name="Content Placeholder 2"/>
          <p:cNvSpPr>
            <a:spLocks noGrp="1"/>
          </p:cNvSpPr>
          <p:nvPr>
            <p:ph idx="1"/>
          </p:nvPr>
        </p:nvSpPr>
        <p:spPr>
          <a:xfrm>
            <a:off x="457200" y="1020762"/>
            <a:ext cx="8229600" cy="5105401"/>
          </a:xfrm>
        </p:spPr>
        <p:txBody>
          <a:bodyPr>
            <a:normAutofit fontScale="77500" lnSpcReduction="20000"/>
          </a:bodyPr>
          <a:lstStyle/>
          <a:p>
            <a:r>
              <a:rPr lang="en-US" dirty="0" smtClean="0">
                <a:latin typeface="Arial Black" panose="020B0A04020102020204" pitchFamily="34" charset="0"/>
              </a:rPr>
              <a:t>Today – Decide which option you will work on. You MUST choose today and report that choice to me!</a:t>
            </a:r>
          </a:p>
          <a:p>
            <a:r>
              <a:rPr lang="en-US" dirty="0" smtClean="0">
                <a:latin typeface="Arial Black" panose="020B0A04020102020204" pitchFamily="34" charset="0"/>
              </a:rPr>
              <a:t>If Option 1, begin your work analyzing the speeches.</a:t>
            </a:r>
          </a:p>
          <a:p>
            <a:r>
              <a:rPr lang="en-US" dirty="0" smtClean="0">
                <a:latin typeface="Arial Black" panose="020B0A04020102020204" pitchFamily="34" charset="0"/>
              </a:rPr>
              <a:t>If Option 2, choose your group, get together, and start working on your rewrite.</a:t>
            </a:r>
          </a:p>
          <a:p>
            <a:r>
              <a:rPr lang="en-US" dirty="0" smtClean="0">
                <a:latin typeface="Arial Black" panose="020B0A04020102020204" pitchFamily="34" charset="0"/>
              </a:rPr>
              <a:t>You will NOT be provided documents for either option. </a:t>
            </a:r>
          </a:p>
          <a:p>
            <a:pPr lvl="1"/>
            <a:r>
              <a:rPr lang="en-US" dirty="0" smtClean="0">
                <a:latin typeface="Arial Black" panose="020B0A04020102020204" pitchFamily="34" charset="0"/>
              </a:rPr>
              <a:t>If you choose option 1, you may hand-write or type your analysis, but it must be submitted in a printed form.</a:t>
            </a:r>
          </a:p>
          <a:p>
            <a:pPr lvl="1"/>
            <a:r>
              <a:rPr lang="en-US" dirty="0" smtClean="0">
                <a:latin typeface="Arial Black" panose="020B0A04020102020204" pitchFamily="34" charset="0"/>
              </a:rPr>
              <a:t>Each group member’s script MUST be handwritten by that group member.</a:t>
            </a:r>
          </a:p>
          <a:p>
            <a:endParaRPr lang="en-US"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91706423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Which option did you choose? Why did you choose it?</a:t>
            </a:r>
          </a:p>
          <a:p>
            <a:pPr marL="0" indent="0" algn="ctr">
              <a:buNone/>
            </a:pPr>
            <a:r>
              <a:rPr lang="en-US" sz="3600" dirty="0" smtClean="0">
                <a:latin typeface="Arial Black" panose="020B0A04020102020204" pitchFamily="34" charset="0"/>
              </a:rPr>
              <a:t>Do you think the one you chose will be more or less difficult than the other option?</a:t>
            </a:r>
          </a:p>
          <a:p>
            <a:pPr marL="0" indent="0" algn="ctr">
              <a:buNone/>
            </a:pPr>
            <a:r>
              <a:rPr lang="en-US" sz="3600" dirty="0" smtClean="0">
                <a:latin typeface="Arial Black" panose="020B0A04020102020204" pitchFamily="34" charset="0"/>
              </a:rPr>
              <a:t>Why?</a:t>
            </a:r>
          </a:p>
          <a:p>
            <a:pPr marL="0" indent="0" algn="ctr">
              <a:buNone/>
            </a:pPr>
            <a:endParaRPr lang="en-US" sz="3600" dirty="0" smtClean="0">
              <a:latin typeface="Arial Black" panose="020B0A04020102020204" pitchFamily="34" charset="0"/>
            </a:endParaRPr>
          </a:p>
        </p:txBody>
      </p:sp>
      <p:sp>
        <p:nvSpPr>
          <p:cNvPr id="4" name="TextBox 3"/>
          <p:cNvSpPr txBox="1"/>
          <p:nvPr/>
        </p:nvSpPr>
        <p:spPr>
          <a:xfrm>
            <a:off x="7391400" y="661472"/>
            <a:ext cx="1236236" cy="369332"/>
          </a:xfrm>
          <a:prstGeom prst="rect">
            <a:avLst/>
          </a:prstGeom>
          <a:noFill/>
        </p:spPr>
        <p:txBody>
          <a:bodyPr wrap="none" rtlCol="0">
            <a:spAutoFit/>
          </a:bodyPr>
          <a:lstStyle/>
          <a:p>
            <a:r>
              <a:rPr lang="en-US" dirty="0" smtClean="0">
                <a:latin typeface="Arial Black" panose="020B0A04020102020204" pitchFamily="34" charset="0"/>
              </a:rPr>
              <a:t>10/23/17</a:t>
            </a:r>
            <a:endParaRPr lang="en-US" dirty="0">
              <a:latin typeface="Arial Black" panose="020B0A04020102020204" pitchFamily="34" charset="0"/>
            </a:endParaRPr>
          </a:p>
        </p:txBody>
      </p:sp>
    </p:spTree>
    <p:extLst>
      <p:ext uri="{BB962C8B-B14F-4D97-AF65-F5344CB8AC3E}">
        <p14:creationId xmlns:p14="http://schemas.microsoft.com/office/powerpoint/2010/main" val="1945417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817"/>
            <a:ext cx="8229600" cy="1143000"/>
          </a:xfrm>
        </p:spPr>
        <p:txBody>
          <a:bodyPr/>
          <a:lstStyle/>
          <a:p>
            <a:r>
              <a:rPr lang="en-US" dirty="0" smtClean="0">
                <a:latin typeface="Arial Black" panose="020B0A04020102020204" pitchFamily="34" charset="0"/>
              </a:rPr>
              <a:t>Roman Drama </a:t>
            </a:r>
            <a:endParaRPr lang="en-US" dirty="0">
              <a:latin typeface="Arial Black" panose="020B0A04020102020204" pitchFamily="34" charset="0"/>
            </a:endParaRPr>
          </a:p>
        </p:txBody>
      </p:sp>
      <p:sp>
        <p:nvSpPr>
          <p:cNvPr id="3" name="Rectangle 2"/>
          <p:cNvSpPr/>
          <p:nvPr/>
        </p:nvSpPr>
        <p:spPr>
          <a:xfrm>
            <a:off x="337457" y="1138583"/>
            <a:ext cx="8526245" cy="3970318"/>
          </a:xfrm>
          <a:prstGeom prst="rect">
            <a:avLst/>
          </a:prstGeom>
        </p:spPr>
        <p:txBody>
          <a:bodyPr wrap="none">
            <a:spAutoFit/>
          </a:bodyPr>
          <a:lstStyle/>
          <a:p>
            <a:pPr marL="457200" indent="-457200">
              <a:buFont typeface="Arial" panose="020B0604020202020204" pitchFamily="34" charset="0"/>
              <a:buChar char="•"/>
            </a:pPr>
            <a:r>
              <a:rPr lang="en-US" sz="2800" dirty="0">
                <a:latin typeface="Arial Black" panose="020B0A04020102020204" pitchFamily="34" charset="0"/>
              </a:rPr>
              <a:t>You thought our movies were bad</a:t>
            </a:r>
            <a:r>
              <a:rPr lang="en-US" sz="2800" dirty="0" smtClean="0">
                <a:latin typeface="Arial Black" panose="020B0A04020102020204" pitchFamily="34" charset="0"/>
              </a:rPr>
              <a:t>!</a:t>
            </a:r>
          </a:p>
          <a:p>
            <a:pPr marL="457200" indent="-457200">
              <a:buFont typeface="Arial" panose="020B0604020202020204" pitchFamily="34" charset="0"/>
              <a:buChar char="•"/>
            </a:pPr>
            <a:endParaRPr lang="en-US" sz="2800" dirty="0">
              <a:latin typeface="Arial Black" panose="020B0A04020102020204" pitchFamily="34" charset="0"/>
            </a:endParaRPr>
          </a:p>
          <a:p>
            <a:pPr marL="457200" indent="-457200">
              <a:buFont typeface="Arial" panose="020B0604020202020204" pitchFamily="34" charset="0"/>
              <a:buChar char="•"/>
            </a:pPr>
            <a:r>
              <a:rPr lang="en-US" sz="2800" dirty="0">
                <a:latin typeface="Arial Black" panose="020B0A04020102020204" pitchFamily="34" charset="0"/>
              </a:rPr>
              <a:t>The ancient Romans found pleasure </a:t>
            </a:r>
            <a:r>
              <a:rPr lang="en-US" sz="2800" dirty="0" smtClean="0">
                <a:latin typeface="Arial Black" panose="020B0A04020102020204" pitchFamily="34" charset="0"/>
              </a:rPr>
              <a:t>in</a:t>
            </a:r>
          </a:p>
          <a:p>
            <a:r>
              <a:rPr lang="en-US" sz="2800" dirty="0" smtClean="0">
                <a:latin typeface="Arial Black" panose="020B0A04020102020204" pitchFamily="34" charset="0"/>
              </a:rPr>
              <a:t>    tales </a:t>
            </a:r>
            <a:r>
              <a:rPr lang="en-US" sz="2800" dirty="0">
                <a:latin typeface="Arial Black" panose="020B0A04020102020204" pitchFamily="34" charset="0"/>
              </a:rPr>
              <a:t>that included incest, murder, </a:t>
            </a:r>
            <a:r>
              <a:rPr lang="en-US" sz="2800" dirty="0" smtClean="0">
                <a:latin typeface="Arial Black" panose="020B0A04020102020204" pitchFamily="34" charset="0"/>
              </a:rPr>
              <a:t>Gods</a:t>
            </a:r>
          </a:p>
          <a:p>
            <a:r>
              <a:rPr lang="en-US" sz="2800" dirty="0" smtClean="0">
                <a:latin typeface="Arial Black" panose="020B0A04020102020204" pitchFamily="34" charset="0"/>
              </a:rPr>
              <a:t>    taking </a:t>
            </a:r>
            <a:r>
              <a:rPr lang="en-US" sz="2800" dirty="0">
                <a:latin typeface="Arial Black" panose="020B0A04020102020204" pitchFamily="34" charset="0"/>
              </a:rPr>
              <a:t>mortals as their spouse, </a:t>
            </a:r>
            <a:r>
              <a:rPr lang="en-US" sz="2800" dirty="0" smtClean="0">
                <a:latin typeface="Arial Black" panose="020B0A04020102020204" pitchFamily="34" charset="0"/>
              </a:rPr>
              <a:t>bloody</a:t>
            </a:r>
          </a:p>
          <a:p>
            <a:r>
              <a:rPr lang="en-US" sz="2800" dirty="0" smtClean="0">
                <a:latin typeface="Arial Black" panose="020B0A04020102020204" pitchFamily="34" charset="0"/>
              </a:rPr>
              <a:t>    battles</a:t>
            </a:r>
            <a:r>
              <a:rPr lang="en-US" sz="2800" dirty="0">
                <a:latin typeface="Arial Black" panose="020B0A04020102020204" pitchFamily="34" charset="0"/>
              </a:rPr>
              <a:t>, suicide, betrayal,  </a:t>
            </a:r>
            <a:r>
              <a:rPr lang="en-US" sz="2800" dirty="0" smtClean="0">
                <a:latin typeface="Arial Black" panose="020B0A04020102020204" pitchFamily="34" charset="0"/>
              </a:rPr>
              <a:t>patricide,</a:t>
            </a:r>
          </a:p>
          <a:p>
            <a:r>
              <a:rPr lang="en-US" sz="2800" dirty="0" smtClean="0">
                <a:latin typeface="Arial Black" panose="020B0A04020102020204" pitchFamily="34" charset="0"/>
              </a:rPr>
              <a:t>    matricide </a:t>
            </a:r>
            <a:r>
              <a:rPr lang="en-US" sz="2800" dirty="0">
                <a:latin typeface="Arial Black" panose="020B0A04020102020204" pitchFamily="34" charset="0"/>
              </a:rPr>
              <a:t>and infanticide. </a:t>
            </a:r>
          </a:p>
          <a:p>
            <a:pPr marL="457200" indent="-457200">
              <a:buFont typeface="Arial" panose="020B0604020202020204" pitchFamily="34" charset="0"/>
              <a:buChar char="•"/>
            </a:pPr>
            <a:endParaRPr lang="en-US" sz="2800" dirty="0" smtClean="0">
              <a:latin typeface="Arial Black" panose="020B0A04020102020204" pitchFamily="34" charset="0"/>
            </a:endParaRPr>
          </a:p>
          <a:p>
            <a:endParaRPr lang="en-US" sz="2800" dirty="0">
              <a:latin typeface="Arial Black" panose="020B0A04020102020204" pitchFamily="34" charset="0"/>
            </a:endParaRPr>
          </a:p>
        </p:txBody>
      </p:sp>
    </p:spTree>
    <p:extLst>
      <p:ext uri="{BB962C8B-B14F-4D97-AF65-F5344CB8AC3E}">
        <p14:creationId xmlns:p14="http://schemas.microsoft.com/office/powerpoint/2010/main" val="320996796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marL="0" indent="0" algn="ctr">
              <a:buNone/>
            </a:pPr>
            <a:endParaRPr lang="en-US" sz="6000" dirty="0" smtClean="0">
              <a:latin typeface="Arial Black" panose="020B0A04020102020204" pitchFamily="34" charset="0"/>
            </a:endParaRPr>
          </a:p>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Start-Up</a:t>
            </a:r>
          </a:p>
          <a:p>
            <a:pPr marL="0" indent="0" algn="ctr">
              <a:buNone/>
            </a:pPr>
            <a:r>
              <a:rPr lang="en-US" sz="6000" dirty="0" smtClean="0">
                <a:latin typeface="Arial Black" panose="020B0A04020102020204" pitchFamily="34" charset="0"/>
              </a:rPr>
              <a:t>Today</a:t>
            </a:r>
            <a:endParaRPr lang="en-US" sz="6000" dirty="0">
              <a:latin typeface="Arial Black" panose="020B0A04020102020204" pitchFamily="34" charset="0"/>
            </a:endParaRPr>
          </a:p>
        </p:txBody>
      </p:sp>
      <p:sp>
        <p:nvSpPr>
          <p:cNvPr id="4" name="TextBox 3"/>
          <p:cNvSpPr txBox="1"/>
          <p:nvPr/>
        </p:nvSpPr>
        <p:spPr>
          <a:xfrm>
            <a:off x="7391400" y="533400"/>
            <a:ext cx="1005403" cy="307777"/>
          </a:xfrm>
          <a:prstGeom prst="rect">
            <a:avLst/>
          </a:prstGeom>
          <a:noFill/>
        </p:spPr>
        <p:txBody>
          <a:bodyPr wrap="none" rtlCol="0">
            <a:spAutoFit/>
          </a:bodyPr>
          <a:lstStyle/>
          <a:p>
            <a:r>
              <a:rPr lang="en-US" sz="1400" dirty="0" smtClean="0">
                <a:latin typeface="Arial Black" panose="020B0A04020102020204" pitchFamily="34" charset="0"/>
              </a:rPr>
              <a:t>10/24/17</a:t>
            </a:r>
            <a:endParaRPr lang="en-US" sz="1400" dirty="0">
              <a:latin typeface="Arial Black" panose="020B0A04020102020204" pitchFamily="34" charset="0"/>
            </a:endParaRPr>
          </a:p>
        </p:txBody>
      </p:sp>
    </p:spTree>
    <p:extLst>
      <p:ext uri="{BB962C8B-B14F-4D97-AF65-F5344CB8AC3E}">
        <p14:creationId xmlns:p14="http://schemas.microsoft.com/office/powerpoint/2010/main" val="144009197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Caesar Final Assessment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Get right back to work on your final assessment.</a:t>
            </a:r>
          </a:p>
          <a:p>
            <a:r>
              <a:rPr lang="en-US" dirty="0" smtClean="0">
                <a:latin typeface="Arial Black" panose="020B0A04020102020204" pitchFamily="34" charset="0"/>
              </a:rPr>
              <a:t>If you chose Option 1, you should be working independently.</a:t>
            </a:r>
          </a:p>
          <a:p>
            <a:r>
              <a:rPr lang="en-US" dirty="0" smtClean="0">
                <a:latin typeface="Arial Black" panose="020B0A04020102020204" pitchFamily="34" charset="0"/>
              </a:rPr>
              <a:t>If you chose Option 2, you should be working in your groups.	</a:t>
            </a:r>
          </a:p>
          <a:p>
            <a:pPr lvl="1"/>
            <a:r>
              <a:rPr lang="en-US" dirty="0" smtClean="0">
                <a:latin typeface="Arial Black" panose="020B0A04020102020204" pitchFamily="34" charset="0"/>
              </a:rPr>
              <a:t>Remember EVERY MEMBER needs their own HANDWRITTEN script!</a:t>
            </a:r>
            <a:endParaRPr lang="en-US" dirty="0">
              <a:latin typeface="Arial Black" panose="020B0A04020102020204" pitchFamily="34" charset="0"/>
            </a:endParaRPr>
          </a:p>
        </p:txBody>
      </p:sp>
    </p:spTree>
    <p:extLst>
      <p:ext uri="{BB962C8B-B14F-4D97-AF65-F5344CB8AC3E}">
        <p14:creationId xmlns:p14="http://schemas.microsoft.com/office/powerpoint/2010/main" val="325361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Extra Credit</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latin typeface="Arial Black" panose="020B0A04020102020204" pitchFamily="34" charset="0"/>
              </a:rPr>
              <a:t>This Extra Credit is ONLY AVAILABLE to those who currently have NO ZEROES or MISSING WORK!</a:t>
            </a:r>
          </a:p>
          <a:p>
            <a:r>
              <a:rPr lang="en-US" dirty="0" smtClean="0">
                <a:latin typeface="Arial Black" panose="020B0A04020102020204" pitchFamily="34" charset="0"/>
              </a:rPr>
              <a:t>For UP TO 20 POINTS, you may read and summarize Act IV and Act V of the play.</a:t>
            </a:r>
          </a:p>
          <a:p>
            <a:r>
              <a:rPr lang="en-US" dirty="0" smtClean="0">
                <a:latin typeface="Arial Black" panose="020B0A04020102020204" pitchFamily="34" charset="0"/>
              </a:rPr>
              <a:t>Your summaries of each act should be NO LESS THAN 5 sentences each; a complete paragraph.</a:t>
            </a:r>
          </a:p>
          <a:p>
            <a:r>
              <a:rPr lang="en-US" dirty="0" smtClean="0">
                <a:latin typeface="Arial Black" panose="020B0A04020102020204" pitchFamily="34" charset="0"/>
              </a:rPr>
              <a:t>Your points will be given based on the thoroughness of your summary. The more detail you give me, the more potential for points.</a:t>
            </a:r>
          </a:p>
          <a:p>
            <a:r>
              <a:rPr lang="en-US" dirty="0" smtClean="0">
                <a:latin typeface="Arial Black" panose="020B0A04020102020204" pitchFamily="34" charset="0"/>
              </a:rPr>
              <a:t>You MUST DO BOTH ACTS or no points will be awarded.</a:t>
            </a:r>
            <a:endParaRPr lang="en-US" dirty="0">
              <a:latin typeface="Arial Black" panose="020B0A04020102020204" pitchFamily="34" charset="0"/>
            </a:endParaRPr>
          </a:p>
        </p:txBody>
      </p:sp>
    </p:spTree>
    <p:extLst>
      <p:ext uri="{BB962C8B-B14F-4D97-AF65-F5344CB8AC3E}">
        <p14:creationId xmlns:p14="http://schemas.microsoft.com/office/powerpoint/2010/main" val="391742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876800"/>
          </a:xfrm>
        </p:spPr>
        <p:txBody>
          <a:bodyPr>
            <a:normAutofit/>
          </a:bodyPr>
          <a:lstStyle/>
          <a:p>
            <a:pPr marL="0" indent="0" algn="ctr">
              <a:buNone/>
            </a:pPr>
            <a:r>
              <a:rPr lang="en-US" sz="6000" dirty="0" smtClean="0">
                <a:latin typeface="Arial Black" panose="020B0A04020102020204" pitchFamily="34" charset="0"/>
              </a:rPr>
              <a:t>Come prepared to present</a:t>
            </a:r>
          </a:p>
          <a:p>
            <a:pPr marL="0" indent="0" algn="ctr">
              <a:buNone/>
            </a:pPr>
            <a:r>
              <a:rPr lang="en-US" sz="6000" dirty="0" smtClean="0">
                <a:latin typeface="Arial Black" panose="020B0A04020102020204" pitchFamily="34" charset="0"/>
              </a:rPr>
              <a:t>TOMORROW!!!</a:t>
            </a:r>
          </a:p>
          <a:p>
            <a:pPr marL="0" indent="0" algn="ctr">
              <a:buNone/>
            </a:pPr>
            <a:r>
              <a:rPr lang="en-US" sz="6000" dirty="0" smtClean="0">
                <a:latin typeface="Arial Black" panose="020B0A04020102020204" pitchFamily="34" charset="0"/>
              </a:rPr>
              <a:t>THURSDAY!</a:t>
            </a:r>
            <a:endParaRPr lang="en-US" sz="6000" dirty="0">
              <a:latin typeface="Arial Black" panose="020B0A04020102020204" pitchFamily="34" charset="0"/>
            </a:endParaRPr>
          </a:p>
        </p:txBody>
      </p:sp>
      <p:cxnSp>
        <p:nvCxnSpPr>
          <p:cNvPr id="5" name="Straight Connector 4"/>
          <p:cNvCxnSpPr/>
          <p:nvPr/>
        </p:nvCxnSpPr>
        <p:spPr>
          <a:xfrm>
            <a:off x="1600200" y="3429000"/>
            <a:ext cx="5867400" cy="1295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828800" y="3505200"/>
            <a:ext cx="5715000" cy="14017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5822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marL="0" indent="0" algn="ctr">
              <a:buNone/>
            </a:pPr>
            <a:endParaRPr lang="en-US" sz="6000" dirty="0" smtClean="0">
              <a:latin typeface="Arial Black" panose="020B0A04020102020204" pitchFamily="34" charset="0"/>
            </a:endParaRPr>
          </a:p>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Exit Ticket</a:t>
            </a:r>
          </a:p>
          <a:p>
            <a:pPr marL="0" indent="0" algn="ctr">
              <a:buNone/>
            </a:pPr>
            <a:r>
              <a:rPr lang="en-US" sz="6000" dirty="0" smtClean="0">
                <a:latin typeface="Arial Black" panose="020B0A04020102020204" pitchFamily="34" charset="0"/>
              </a:rPr>
              <a:t>Today</a:t>
            </a:r>
            <a:endParaRPr lang="en-US" sz="6000" dirty="0">
              <a:latin typeface="Arial Black" panose="020B0A04020102020204" pitchFamily="34" charset="0"/>
            </a:endParaRPr>
          </a:p>
        </p:txBody>
      </p:sp>
      <p:sp>
        <p:nvSpPr>
          <p:cNvPr id="4" name="TextBox 3"/>
          <p:cNvSpPr txBox="1"/>
          <p:nvPr/>
        </p:nvSpPr>
        <p:spPr>
          <a:xfrm>
            <a:off x="7391400" y="533400"/>
            <a:ext cx="1005403" cy="307777"/>
          </a:xfrm>
          <a:prstGeom prst="rect">
            <a:avLst/>
          </a:prstGeom>
          <a:noFill/>
        </p:spPr>
        <p:txBody>
          <a:bodyPr wrap="none" rtlCol="0">
            <a:spAutoFit/>
          </a:bodyPr>
          <a:lstStyle/>
          <a:p>
            <a:r>
              <a:rPr lang="en-US" sz="1400" dirty="0" smtClean="0">
                <a:latin typeface="Arial Black" panose="020B0A04020102020204" pitchFamily="34" charset="0"/>
              </a:rPr>
              <a:t>10/24/17</a:t>
            </a:r>
            <a:endParaRPr lang="en-US" sz="1400" dirty="0">
              <a:latin typeface="Arial Black" panose="020B0A04020102020204" pitchFamily="34" charset="0"/>
            </a:endParaRPr>
          </a:p>
        </p:txBody>
      </p:sp>
    </p:spTree>
    <p:extLst>
      <p:ext uri="{BB962C8B-B14F-4D97-AF65-F5344CB8AC3E}">
        <p14:creationId xmlns:p14="http://schemas.microsoft.com/office/powerpoint/2010/main" val="3674093984"/>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marL="0" indent="0" algn="ctr">
              <a:buNone/>
            </a:pPr>
            <a:endParaRPr lang="en-US" sz="6000" dirty="0" smtClean="0">
              <a:latin typeface="Arial Black" panose="020B0A04020102020204" pitchFamily="34" charset="0"/>
            </a:endParaRPr>
          </a:p>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Start-Up</a:t>
            </a:r>
          </a:p>
          <a:p>
            <a:pPr marL="0" indent="0" algn="ctr">
              <a:buNone/>
            </a:pPr>
            <a:r>
              <a:rPr lang="en-US" sz="6000" dirty="0" smtClean="0">
                <a:latin typeface="Arial Black" panose="020B0A04020102020204" pitchFamily="34" charset="0"/>
              </a:rPr>
              <a:t>Today</a:t>
            </a:r>
            <a:endParaRPr lang="en-US" sz="6000" dirty="0">
              <a:latin typeface="Arial Black" panose="020B0A04020102020204" pitchFamily="34" charset="0"/>
            </a:endParaRPr>
          </a:p>
        </p:txBody>
      </p:sp>
      <p:sp>
        <p:nvSpPr>
          <p:cNvPr id="4" name="TextBox 3"/>
          <p:cNvSpPr txBox="1"/>
          <p:nvPr/>
        </p:nvSpPr>
        <p:spPr>
          <a:xfrm>
            <a:off x="7391400" y="533400"/>
            <a:ext cx="1005403" cy="307777"/>
          </a:xfrm>
          <a:prstGeom prst="rect">
            <a:avLst/>
          </a:prstGeom>
          <a:noFill/>
        </p:spPr>
        <p:txBody>
          <a:bodyPr wrap="none" rtlCol="0">
            <a:spAutoFit/>
          </a:bodyPr>
          <a:lstStyle/>
          <a:p>
            <a:r>
              <a:rPr lang="en-US" sz="1400" dirty="0" smtClean="0">
                <a:latin typeface="Arial Black" panose="020B0A04020102020204" pitchFamily="34" charset="0"/>
              </a:rPr>
              <a:t>10/25/17</a:t>
            </a:r>
            <a:endParaRPr lang="en-US" sz="1400" dirty="0">
              <a:latin typeface="Arial Black" panose="020B0A04020102020204" pitchFamily="34" charset="0"/>
            </a:endParaRPr>
          </a:p>
        </p:txBody>
      </p:sp>
    </p:spTree>
    <p:extLst>
      <p:ext uri="{BB962C8B-B14F-4D97-AF65-F5344CB8AC3E}">
        <p14:creationId xmlns:p14="http://schemas.microsoft.com/office/powerpoint/2010/main" val="204353101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Caesar Final Assessment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Get right back to work on your final assessment.</a:t>
            </a:r>
          </a:p>
          <a:p>
            <a:r>
              <a:rPr lang="en-US" dirty="0" smtClean="0">
                <a:latin typeface="Arial Black" panose="020B0A04020102020204" pitchFamily="34" charset="0"/>
              </a:rPr>
              <a:t>If you chose Option 1, you should be working independently.</a:t>
            </a:r>
          </a:p>
          <a:p>
            <a:r>
              <a:rPr lang="en-US" dirty="0" smtClean="0">
                <a:latin typeface="Arial Black" panose="020B0A04020102020204" pitchFamily="34" charset="0"/>
              </a:rPr>
              <a:t>If you chose Option 2, you should be working in your groups.	</a:t>
            </a:r>
          </a:p>
          <a:p>
            <a:pPr lvl="1"/>
            <a:r>
              <a:rPr lang="en-US" dirty="0" smtClean="0">
                <a:latin typeface="Arial Black" panose="020B0A04020102020204" pitchFamily="34" charset="0"/>
              </a:rPr>
              <a:t>Remember EVERY MEMBER needs their own HANDWRITTEN script!</a:t>
            </a:r>
            <a:endParaRPr lang="en-US" dirty="0">
              <a:latin typeface="Arial Black" panose="020B0A04020102020204" pitchFamily="34" charset="0"/>
            </a:endParaRPr>
          </a:p>
        </p:txBody>
      </p:sp>
    </p:spTree>
    <p:extLst>
      <p:ext uri="{BB962C8B-B14F-4D97-AF65-F5344CB8AC3E}">
        <p14:creationId xmlns:p14="http://schemas.microsoft.com/office/powerpoint/2010/main" val="30894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Extra Credit</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latin typeface="Arial Black" panose="020B0A04020102020204" pitchFamily="34" charset="0"/>
              </a:rPr>
              <a:t>This Extra Credit is ONLY AVAILABLE to those who currently have NO ZEROES or MISSING WORK!</a:t>
            </a:r>
          </a:p>
          <a:p>
            <a:r>
              <a:rPr lang="en-US" dirty="0" smtClean="0">
                <a:latin typeface="Arial Black" panose="020B0A04020102020204" pitchFamily="34" charset="0"/>
              </a:rPr>
              <a:t>For UP TO 20 POINTS, you may read and summarize Act IV and Act V of the play.</a:t>
            </a:r>
          </a:p>
          <a:p>
            <a:r>
              <a:rPr lang="en-US" dirty="0" smtClean="0">
                <a:latin typeface="Arial Black" panose="020B0A04020102020204" pitchFamily="34" charset="0"/>
              </a:rPr>
              <a:t>Your summaries of each act should be NO LESS THAN 5 sentences each; a complete paragraph.</a:t>
            </a:r>
          </a:p>
          <a:p>
            <a:r>
              <a:rPr lang="en-US" dirty="0" smtClean="0">
                <a:latin typeface="Arial Black" panose="020B0A04020102020204" pitchFamily="34" charset="0"/>
              </a:rPr>
              <a:t>Your points will be given based on the thoroughness of your summary. The more detail you give me, the more potential for points.</a:t>
            </a:r>
          </a:p>
          <a:p>
            <a:r>
              <a:rPr lang="en-US" dirty="0" smtClean="0">
                <a:latin typeface="Arial Black" panose="020B0A04020102020204" pitchFamily="34" charset="0"/>
              </a:rPr>
              <a:t>You MUST DO BOTH ACTS or no points will be awarded.</a:t>
            </a:r>
            <a:endParaRPr lang="en-US" dirty="0">
              <a:latin typeface="Arial Black" panose="020B0A04020102020204" pitchFamily="34" charset="0"/>
            </a:endParaRPr>
          </a:p>
        </p:txBody>
      </p:sp>
    </p:spTree>
    <p:extLst>
      <p:ext uri="{BB962C8B-B14F-4D97-AF65-F5344CB8AC3E}">
        <p14:creationId xmlns:p14="http://schemas.microsoft.com/office/powerpoint/2010/main" val="229412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876800"/>
          </a:xfrm>
        </p:spPr>
        <p:txBody>
          <a:bodyPr>
            <a:normAutofit/>
          </a:bodyPr>
          <a:lstStyle/>
          <a:p>
            <a:pPr marL="0" indent="0" algn="ctr">
              <a:buNone/>
            </a:pPr>
            <a:r>
              <a:rPr lang="en-US" sz="6000" dirty="0" smtClean="0">
                <a:latin typeface="Arial Black" panose="020B0A04020102020204" pitchFamily="34" charset="0"/>
              </a:rPr>
              <a:t>Come prepared to present</a:t>
            </a:r>
          </a:p>
          <a:p>
            <a:pPr marL="0" indent="0" algn="ctr">
              <a:buNone/>
            </a:pPr>
            <a:r>
              <a:rPr lang="en-US" sz="6000" u="sng" dirty="0" smtClean="0">
                <a:latin typeface="Arial Black" panose="020B0A04020102020204" pitchFamily="34" charset="0"/>
              </a:rPr>
              <a:t>TOMORROW!!!</a:t>
            </a:r>
          </a:p>
        </p:txBody>
      </p:sp>
      <p:cxnSp>
        <p:nvCxnSpPr>
          <p:cNvPr id="7" name="Straight Connector 6"/>
          <p:cNvCxnSpPr/>
          <p:nvPr/>
        </p:nvCxnSpPr>
        <p:spPr>
          <a:xfrm>
            <a:off x="1676400" y="46482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48006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76400" y="49530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76400" y="5105400"/>
            <a:ext cx="579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45072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marL="0" indent="0" algn="ctr">
              <a:buNone/>
            </a:pPr>
            <a:endParaRPr lang="en-US" sz="6000" dirty="0" smtClean="0">
              <a:latin typeface="Arial Black" panose="020B0A04020102020204" pitchFamily="34" charset="0"/>
            </a:endParaRPr>
          </a:p>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Exit Ticket</a:t>
            </a:r>
          </a:p>
          <a:p>
            <a:pPr marL="0" indent="0" algn="ctr">
              <a:buNone/>
            </a:pPr>
            <a:r>
              <a:rPr lang="en-US" sz="6000" dirty="0" smtClean="0">
                <a:latin typeface="Arial Black" panose="020B0A04020102020204" pitchFamily="34" charset="0"/>
              </a:rPr>
              <a:t>Today</a:t>
            </a:r>
            <a:endParaRPr lang="en-US" sz="6000" dirty="0">
              <a:latin typeface="Arial Black" panose="020B0A04020102020204" pitchFamily="34" charset="0"/>
            </a:endParaRPr>
          </a:p>
        </p:txBody>
      </p:sp>
      <p:sp>
        <p:nvSpPr>
          <p:cNvPr id="4" name="TextBox 3"/>
          <p:cNvSpPr txBox="1"/>
          <p:nvPr/>
        </p:nvSpPr>
        <p:spPr>
          <a:xfrm>
            <a:off x="7391400" y="533400"/>
            <a:ext cx="1005403" cy="307777"/>
          </a:xfrm>
          <a:prstGeom prst="rect">
            <a:avLst/>
          </a:prstGeom>
          <a:noFill/>
        </p:spPr>
        <p:txBody>
          <a:bodyPr wrap="none" rtlCol="0">
            <a:spAutoFit/>
          </a:bodyPr>
          <a:lstStyle/>
          <a:p>
            <a:r>
              <a:rPr lang="en-US" sz="1400" dirty="0" smtClean="0">
                <a:latin typeface="Arial Black" panose="020B0A04020102020204" pitchFamily="34" charset="0"/>
              </a:rPr>
              <a:t>10/25/17</a:t>
            </a:r>
            <a:endParaRPr lang="en-US" sz="1400" dirty="0">
              <a:latin typeface="Arial Black" panose="020B0A04020102020204" pitchFamily="34" charset="0"/>
            </a:endParaRPr>
          </a:p>
        </p:txBody>
      </p:sp>
    </p:spTree>
    <p:extLst>
      <p:ext uri="{BB962C8B-B14F-4D97-AF65-F5344CB8AC3E}">
        <p14:creationId xmlns:p14="http://schemas.microsoft.com/office/powerpoint/2010/main" val="3882107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p:txBody>
          <a:bodyPr/>
          <a:lstStyle/>
          <a:p>
            <a:pPr marL="0" indent="0" algn="ctr">
              <a:buNone/>
            </a:pPr>
            <a:r>
              <a:rPr lang="en-US" dirty="0">
                <a:latin typeface="Arial Black" panose="020B0A04020102020204" pitchFamily="34" charset="0"/>
              </a:rPr>
              <a:t>What do you think of when you hear the words Roman Empire? Or Julius Caesar?</a:t>
            </a:r>
          </a:p>
          <a:p>
            <a:pPr marL="0" indent="0" algn="ctr">
              <a:buNone/>
            </a:pPr>
            <a:r>
              <a:rPr lang="en-US" dirty="0">
                <a:latin typeface="Arial Black" panose="020B0A04020102020204" pitchFamily="34" charset="0"/>
              </a:rPr>
              <a:t>Are you familiar with the history of the Roman Empire? </a:t>
            </a:r>
          </a:p>
          <a:p>
            <a:pPr marL="0" indent="0" algn="ctr">
              <a:buNone/>
            </a:pPr>
            <a:r>
              <a:rPr lang="en-US" dirty="0">
                <a:latin typeface="Arial Black" panose="020B0A04020102020204" pitchFamily="34" charset="0"/>
              </a:rPr>
              <a:t>What do you know?</a:t>
            </a:r>
          </a:p>
          <a:p>
            <a:pPr marL="0" indent="0" algn="ctr">
              <a:buNone/>
            </a:pPr>
            <a:r>
              <a:rPr lang="en-US" dirty="0">
                <a:latin typeface="Arial Black" panose="020B0A04020102020204" pitchFamily="34" charset="0"/>
              </a:rPr>
              <a:t>What do you know about Julius Caesar?</a:t>
            </a:r>
          </a:p>
          <a:p>
            <a:endParaRPr lang="en-US" dirty="0"/>
          </a:p>
        </p:txBody>
      </p:sp>
      <p:sp>
        <p:nvSpPr>
          <p:cNvPr id="5" name="TextBox 4"/>
          <p:cNvSpPr txBox="1"/>
          <p:nvPr/>
        </p:nvSpPr>
        <p:spPr>
          <a:xfrm>
            <a:off x="7848600" y="661472"/>
            <a:ext cx="1082348" cy="369332"/>
          </a:xfrm>
          <a:prstGeom prst="rect">
            <a:avLst/>
          </a:prstGeom>
          <a:noFill/>
        </p:spPr>
        <p:txBody>
          <a:bodyPr wrap="none" rtlCol="0">
            <a:spAutoFit/>
          </a:bodyPr>
          <a:lstStyle/>
          <a:p>
            <a:r>
              <a:rPr lang="en-US" dirty="0" smtClean="0">
                <a:latin typeface="Arial Black" panose="020B0A04020102020204" pitchFamily="34" charset="0"/>
              </a:rPr>
              <a:t>9/14/17</a:t>
            </a:r>
            <a:endParaRPr lang="en-US" dirty="0">
              <a:latin typeface="Arial Black" panose="020B0A04020102020204" pitchFamily="34" charset="0"/>
            </a:endParaRPr>
          </a:p>
        </p:txBody>
      </p:sp>
    </p:spTree>
    <p:extLst>
      <p:ext uri="{BB962C8B-B14F-4D97-AF65-F5344CB8AC3E}">
        <p14:creationId xmlns:p14="http://schemas.microsoft.com/office/powerpoint/2010/main" val="2131341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lstStyle/>
          <a:p>
            <a:r>
              <a:rPr lang="en-US" dirty="0" smtClean="0">
                <a:latin typeface="Arial Black" panose="020B0A04020102020204" pitchFamily="34" charset="0"/>
              </a:rPr>
              <a:t>The Gods</a:t>
            </a:r>
            <a:endParaRPr lang="en-US" dirty="0">
              <a:latin typeface="Arial Black" panose="020B0A04020102020204" pitchFamily="34" charset="0"/>
            </a:endParaRPr>
          </a:p>
        </p:txBody>
      </p:sp>
      <p:sp>
        <p:nvSpPr>
          <p:cNvPr id="3" name="Content Placeholder 2"/>
          <p:cNvSpPr>
            <a:spLocks noGrp="1"/>
          </p:cNvSpPr>
          <p:nvPr>
            <p:ph idx="1"/>
          </p:nvPr>
        </p:nvSpPr>
        <p:spPr>
          <a:xfrm>
            <a:off x="304800" y="1197332"/>
            <a:ext cx="3962400" cy="5508268"/>
          </a:xfrm>
        </p:spPr>
        <p:txBody>
          <a:bodyPr>
            <a:normAutofit lnSpcReduction="10000"/>
          </a:bodyPr>
          <a:lstStyle/>
          <a:p>
            <a:r>
              <a:rPr lang="en-US" dirty="0" smtClean="0">
                <a:latin typeface="Arial Black" panose="020B0A04020102020204" pitchFamily="34" charset="0"/>
              </a:rPr>
              <a:t>Roman gods often embodied the vices and virtues of mortal man.</a:t>
            </a:r>
          </a:p>
          <a:p>
            <a:r>
              <a:rPr lang="en-US" dirty="0" smtClean="0">
                <a:latin typeface="Arial Black" panose="020B0A04020102020204" pitchFamily="34" charset="0"/>
              </a:rPr>
              <a:t>These gods and goddesses often embodied excess and vindictiveness. </a:t>
            </a:r>
            <a:endParaRPr lang="en-US" dirty="0">
              <a:latin typeface="Arial Black" panose="020B0A040201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5028"/>
            <a:ext cx="4555232" cy="649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64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Gods and Mortals</a:t>
            </a:r>
            <a:endParaRPr lang="en-US" dirty="0">
              <a:latin typeface="Arial Black" panose="020B0A04020102020204" pitchFamily="34"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latin typeface="Arial Black" panose="020B0A04020102020204" pitchFamily="34" charset="0"/>
              </a:rPr>
              <a:t>Many stories include the gods and goddesses having affairs with normal men and women. </a:t>
            </a:r>
          </a:p>
          <a:p>
            <a:pPr marL="0" indent="0">
              <a:buNone/>
            </a:pPr>
            <a:endParaRPr lang="en-US" dirty="0" smtClean="0">
              <a:latin typeface="Arial Black" panose="020B0A04020102020204" pitchFamily="34" charset="0"/>
            </a:endParaRPr>
          </a:p>
          <a:p>
            <a:r>
              <a:rPr lang="en-US" dirty="0" smtClean="0">
                <a:latin typeface="Arial Black" panose="020B0A04020102020204" pitchFamily="34" charset="0"/>
              </a:rPr>
              <a:t>These “children of the gods” became great thinkers and heroes.  </a:t>
            </a:r>
            <a:endParaRPr lang="en-US" dirty="0">
              <a:latin typeface="Arial Black" panose="020B0A04020102020204" pitchFamily="34" charset="0"/>
            </a:endParaRPr>
          </a:p>
        </p:txBody>
      </p:sp>
    </p:spTree>
    <p:extLst>
      <p:ext uri="{BB962C8B-B14F-4D97-AF65-F5344CB8AC3E}">
        <p14:creationId xmlns:p14="http://schemas.microsoft.com/office/powerpoint/2010/main" val="35097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Arial Black" panose="020B0A04020102020204" pitchFamily="34" charset="0"/>
              </a:rPr>
              <a:t>What are three interesting, surprising or unusual facts you learned about Ancient Rome or its culture?</a:t>
            </a:r>
          </a:p>
          <a:p>
            <a:pPr marL="0" indent="0" algn="ctr">
              <a:buNone/>
            </a:pPr>
            <a:r>
              <a:rPr lang="en-US" dirty="0" smtClean="0">
                <a:latin typeface="Arial Black" panose="020B0A04020102020204" pitchFamily="34" charset="0"/>
              </a:rPr>
              <a:t>What are some similarities between Roman culture and our present day culture in America?</a:t>
            </a:r>
            <a:endParaRPr lang="en-US" dirty="0">
              <a:latin typeface="Arial Black" panose="020B0A04020102020204" pitchFamily="34" charset="0"/>
            </a:endParaRPr>
          </a:p>
        </p:txBody>
      </p:sp>
      <p:sp>
        <p:nvSpPr>
          <p:cNvPr id="4" name="TextBox 3"/>
          <p:cNvSpPr txBox="1"/>
          <p:nvPr/>
        </p:nvSpPr>
        <p:spPr>
          <a:xfrm>
            <a:off x="7467600" y="661472"/>
            <a:ext cx="1082348" cy="369332"/>
          </a:xfrm>
          <a:prstGeom prst="rect">
            <a:avLst/>
          </a:prstGeom>
          <a:noFill/>
        </p:spPr>
        <p:txBody>
          <a:bodyPr wrap="none" rtlCol="0">
            <a:spAutoFit/>
          </a:bodyPr>
          <a:lstStyle/>
          <a:p>
            <a:r>
              <a:rPr lang="en-US" dirty="0" smtClean="0">
                <a:latin typeface="Arial Black" panose="020B0A04020102020204" pitchFamily="34" charset="0"/>
              </a:rPr>
              <a:t>9/14/17</a:t>
            </a:r>
            <a:endParaRPr lang="en-US" dirty="0">
              <a:latin typeface="Arial Black" panose="020B0A04020102020204" pitchFamily="34" charset="0"/>
            </a:endParaRPr>
          </a:p>
        </p:txBody>
      </p:sp>
    </p:spTree>
    <p:extLst>
      <p:ext uri="{BB962C8B-B14F-4D97-AF65-F5344CB8AC3E}">
        <p14:creationId xmlns:p14="http://schemas.microsoft.com/office/powerpoint/2010/main" val="977800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65982"/>
            <a:ext cx="8229600" cy="1143000"/>
          </a:xfrm>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457200" y="2133600"/>
            <a:ext cx="8229600" cy="4525963"/>
          </a:xfrm>
        </p:spPr>
        <p:txBody>
          <a:bodyPr/>
          <a:lstStyle/>
          <a:p>
            <a:pPr marL="0" indent="0" algn="ctr">
              <a:buNone/>
            </a:pPr>
            <a:r>
              <a:rPr lang="en-US" dirty="0">
                <a:latin typeface="Arial Black" panose="020B0A04020102020204" pitchFamily="34" charset="0"/>
              </a:rPr>
              <a:t>What are some elements of Roman government which we have borrowed in the United States?</a:t>
            </a:r>
          </a:p>
          <a:p>
            <a:pPr marL="0" indent="0" algn="ctr">
              <a:buNone/>
            </a:pPr>
            <a:r>
              <a:rPr lang="en-US" dirty="0">
                <a:latin typeface="Arial Black" panose="020B0A04020102020204" pitchFamily="34" charset="0"/>
              </a:rPr>
              <a:t>Do you think they are working well?</a:t>
            </a:r>
          </a:p>
          <a:p>
            <a:pPr marL="0" indent="0" algn="ctr">
              <a:buNone/>
            </a:pPr>
            <a:r>
              <a:rPr lang="en-US" dirty="0">
                <a:latin typeface="Arial Black" panose="020B0A04020102020204" pitchFamily="34" charset="0"/>
              </a:rPr>
              <a:t>If so, what is good about them?</a:t>
            </a:r>
          </a:p>
          <a:p>
            <a:pPr marL="0" indent="0" algn="ctr">
              <a:buNone/>
            </a:pPr>
            <a:r>
              <a:rPr lang="en-US" dirty="0">
                <a:latin typeface="Arial Black" panose="020B0A04020102020204" pitchFamily="34" charset="0"/>
              </a:rPr>
              <a:t>If not, what is bad about them?</a:t>
            </a:r>
          </a:p>
          <a:p>
            <a:pPr marL="0" indent="0">
              <a:buNone/>
            </a:pPr>
            <a:endParaRPr lang="en-US" dirty="0"/>
          </a:p>
        </p:txBody>
      </p:sp>
      <p:sp>
        <p:nvSpPr>
          <p:cNvPr id="5" name="TextBox 4"/>
          <p:cNvSpPr txBox="1"/>
          <p:nvPr/>
        </p:nvSpPr>
        <p:spPr>
          <a:xfrm>
            <a:off x="7924800" y="1352816"/>
            <a:ext cx="1082348" cy="369332"/>
          </a:xfrm>
          <a:prstGeom prst="rect">
            <a:avLst/>
          </a:prstGeom>
          <a:noFill/>
        </p:spPr>
        <p:txBody>
          <a:bodyPr wrap="none" rtlCol="0">
            <a:spAutoFit/>
          </a:bodyPr>
          <a:lstStyle/>
          <a:p>
            <a:r>
              <a:rPr lang="en-US" dirty="0" smtClean="0">
                <a:latin typeface="Arial Black" panose="020B0A04020102020204" pitchFamily="34" charset="0"/>
              </a:rPr>
              <a:t>9/15/17</a:t>
            </a:r>
            <a:endParaRPr lang="en-US" dirty="0">
              <a:latin typeface="Arial Black" panose="020B0A04020102020204" pitchFamily="34" charset="0"/>
            </a:endParaRPr>
          </a:p>
        </p:txBody>
      </p:sp>
    </p:spTree>
    <p:extLst>
      <p:ext uri="{BB962C8B-B14F-4D97-AF65-F5344CB8AC3E}">
        <p14:creationId xmlns:p14="http://schemas.microsoft.com/office/powerpoint/2010/main" val="1855888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Julius Caesar Intro</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Arial Black" panose="020B0A04020102020204" pitchFamily="34" charset="0"/>
              </a:rPr>
              <a:t>Today we will begin watching a video which will introduce the story of Julius Caesar that we find in Shakespeare’s play.</a:t>
            </a:r>
          </a:p>
          <a:p>
            <a:r>
              <a:rPr lang="en-US" dirty="0" smtClean="0">
                <a:latin typeface="Arial Black" panose="020B0A04020102020204" pitchFamily="34" charset="0"/>
              </a:rPr>
              <a:t>The first part of the video is NOT in Shakespeare’s play. Think of it as a prequel to Shakespeare’s play.</a:t>
            </a:r>
          </a:p>
          <a:p>
            <a:r>
              <a:rPr lang="en-US" dirty="0" smtClean="0">
                <a:latin typeface="Arial Black" panose="020B0A04020102020204" pitchFamily="34" charset="0"/>
              </a:rPr>
              <a:t>You will be responsible for the Intro questions. They will be due after we finish watching the intro (probably Tues or Weds of next week).</a:t>
            </a:r>
            <a:endParaRPr lang="en-US" dirty="0">
              <a:latin typeface="Arial Black" panose="020B0A04020102020204" pitchFamily="34" charset="0"/>
            </a:endParaRPr>
          </a:p>
        </p:txBody>
      </p:sp>
    </p:spTree>
    <p:extLst>
      <p:ext uri="{BB962C8B-B14F-4D97-AF65-F5344CB8AC3E}">
        <p14:creationId xmlns:p14="http://schemas.microsoft.com/office/powerpoint/2010/main" val="360850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Arial Black" panose="020B0A04020102020204" pitchFamily="34" charset="0"/>
              </a:rPr>
              <a:t>Describe the character of Caesar based on what we saw in the video today (NOT physical description).</a:t>
            </a:r>
          </a:p>
          <a:p>
            <a:pPr marL="0" indent="0" algn="ctr">
              <a:buNone/>
            </a:pPr>
            <a:r>
              <a:rPr lang="en-US" dirty="0" smtClean="0">
                <a:latin typeface="Arial Black" panose="020B0A04020102020204" pitchFamily="34" charset="0"/>
              </a:rPr>
              <a:t>What type of man is he?</a:t>
            </a:r>
          </a:p>
          <a:p>
            <a:pPr marL="0" indent="0" algn="ctr">
              <a:buNone/>
            </a:pPr>
            <a:r>
              <a:rPr lang="en-US" dirty="0" smtClean="0">
                <a:latin typeface="Arial Black" panose="020B0A04020102020204" pitchFamily="34" charset="0"/>
              </a:rPr>
              <a:t>How would you describe his personality?</a:t>
            </a:r>
          </a:p>
          <a:p>
            <a:pPr marL="0" indent="0" algn="ctr">
              <a:buNone/>
            </a:pPr>
            <a:endParaRPr lang="en-US" dirty="0">
              <a:latin typeface="Arial Black" panose="020B0A04020102020204" pitchFamily="34" charset="0"/>
            </a:endParaRPr>
          </a:p>
        </p:txBody>
      </p:sp>
      <p:sp>
        <p:nvSpPr>
          <p:cNvPr id="4" name="TextBox 3"/>
          <p:cNvSpPr txBox="1"/>
          <p:nvPr/>
        </p:nvSpPr>
        <p:spPr>
          <a:xfrm>
            <a:off x="7467600" y="661472"/>
            <a:ext cx="1082348" cy="369332"/>
          </a:xfrm>
          <a:prstGeom prst="rect">
            <a:avLst/>
          </a:prstGeom>
          <a:noFill/>
        </p:spPr>
        <p:txBody>
          <a:bodyPr wrap="none" rtlCol="0">
            <a:spAutoFit/>
          </a:bodyPr>
          <a:lstStyle/>
          <a:p>
            <a:r>
              <a:rPr lang="en-US" dirty="0" smtClean="0">
                <a:latin typeface="Arial Black" panose="020B0A04020102020204" pitchFamily="34" charset="0"/>
              </a:rPr>
              <a:t>9/15/17</a:t>
            </a:r>
            <a:endParaRPr lang="en-US" dirty="0">
              <a:latin typeface="Arial Black" panose="020B0A04020102020204" pitchFamily="34" charset="0"/>
            </a:endParaRPr>
          </a:p>
        </p:txBody>
      </p:sp>
    </p:spTree>
    <p:extLst>
      <p:ext uri="{BB962C8B-B14F-4D97-AF65-F5344CB8AC3E}">
        <p14:creationId xmlns:p14="http://schemas.microsoft.com/office/powerpoint/2010/main" val="4118100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94" y="381000"/>
            <a:ext cx="8229600" cy="3236396"/>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No Exit Ticket</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4" name="Content Placeholder 3"/>
          <p:cNvSpPr>
            <a:spLocks noGrp="1"/>
          </p:cNvSpPr>
          <p:nvPr>
            <p:ph idx="1"/>
          </p:nvPr>
        </p:nvSpPr>
        <p:spPr>
          <a:xfrm>
            <a:off x="457200" y="3352800"/>
            <a:ext cx="8229600" cy="2773363"/>
          </a:xfrm>
        </p:spPr>
        <p:txBody>
          <a:bodyPr>
            <a:normAutofit fontScale="85000" lnSpcReduction="10000"/>
          </a:bodyPr>
          <a:lstStyle/>
          <a:p>
            <a:pPr marL="0" indent="0" algn="ctr">
              <a:buNone/>
            </a:pPr>
            <a:r>
              <a:rPr lang="en-US" dirty="0">
                <a:latin typeface="Arial Black" panose="020B0A04020102020204" pitchFamily="34" charset="0"/>
              </a:rPr>
              <a:t>Today we will continue watching the video which introduces the story of Julius Caesar that we find in Shakespeare’s play.</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You will be responsible for the </a:t>
            </a:r>
            <a:r>
              <a:rPr lang="en-US" dirty="0" smtClean="0">
                <a:latin typeface="Arial Black" panose="020B0A04020102020204" pitchFamily="34" charset="0"/>
              </a:rPr>
              <a:t>intro questions</a:t>
            </a:r>
            <a:r>
              <a:rPr lang="en-US" dirty="0">
                <a:latin typeface="Arial Black" panose="020B0A04020102020204" pitchFamily="34" charset="0"/>
              </a:rPr>
              <a:t>. They will be </a:t>
            </a:r>
            <a:r>
              <a:rPr lang="en-US" dirty="0" smtClean="0">
                <a:latin typeface="Arial Black" panose="020B0A04020102020204" pitchFamily="34" charset="0"/>
              </a:rPr>
              <a:t>DUE Wednesday.</a:t>
            </a:r>
            <a:endParaRPr lang="en-US" dirty="0">
              <a:latin typeface="Arial Black" panose="020B0A04020102020204" pitchFamily="34" charset="0"/>
            </a:endParaRPr>
          </a:p>
          <a:p>
            <a:pPr marL="0" indent="0">
              <a:buNone/>
            </a:pPr>
            <a:endParaRPr lang="en-US" dirty="0"/>
          </a:p>
        </p:txBody>
      </p:sp>
      <p:sp>
        <p:nvSpPr>
          <p:cNvPr id="5" name="TextBox 4"/>
          <p:cNvSpPr txBox="1"/>
          <p:nvPr/>
        </p:nvSpPr>
        <p:spPr>
          <a:xfrm>
            <a:off x="7391400" y="1219200"/>
            <a:ext cx="1082348" cy="369332"/>
          </a:xfrm>
          <a:prstGeom prst="rect">
            <a:avLst/>
          </a:prstGeom>
          <a:noFill/>
        </p:spPr>
        <p:txBody>
          <a:bodyPr wrap="none" rtlCol="0">
            <a:spAutoFit/>
          </a:bodyPr>
          <a:lstStyle/>
          <a:p>
            <a:r>
              <a:rPr lang="en-US" dirty="0" smtClean="0">
                <a:latin typeface="Arial Black" panose="020B0A04020102020204" pitchFamily="34" charset="0"/>
              </a:rPr>
              <a:t>9/18/17</a:t>
            </a:r>
            <a:endParaRPr lang="en-US" dirty="0">
              <a:latin typeface="Arial Black" panose="020B0A04020102020204" pitchFamily="34" charset="0"/>
            </a:endParaRPr>
          </a:p>
        </p:txBody>
      </p:sp>
    </p:spTree>
    <p:extLst>
      <p:ext uri="{BB962C8B-B14F-4D97-AF65-F5344CB8AC3E}">
        <p14:creationId xmlns:p14="http://schemas.microsoft.com/office/powerpoint/2010/main" val="157007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94" y="381000"/>
            <a:ext cx="8229600" cy="3236396"/>
          </a:xfrm>
        </p:spPr>
        <p:txBody>
          <a:bodyPr>
            <a:normAutofit/>
          </a:bodyPr>
          <a:lstStyle/>
          <a:p>
            <a:r>
              <a:rPr lang="en-US" dirty="0" smtClean="0">
                <a:latin typeface="Arial Black" panose="020B0A04020102020204" pitchFamily="34" charset="0"/>
              </a:rPr>
              <a:t>No Start-Up</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No Exit Ticket</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4" name="Content Placeholder 3"/>
          <p:cNvSpPr>
            <a:spLocks noGrp="1"/>
          </p:cNvSpPr>
          <p:nvPr>
            <p:ph idx="1"/>
          </p:nvPr>
        </p:nvSpPr>
        <p:spPr>
          <a:xfrm>
            <a:off x="457200" y="3352800"/>
            <a:ext cx="8229600" cy="2773363"/>
          </a:xfrm>
        </p:spPr>
        <p:txBody>
          <a:bodyPr>
            <a:normAutofit fontScale="85000" lnSpcReduction="20000"/>
          </a:bodyPr>
          <a:lstStyle/>
          <a:p>
            <a:pPr marL="0" indent="0" algn="ctr">
              <a:buNone/>
            </a:pPr>
            <a:r>
              <a:rPr lang="en-US" dirty="0">
                <a:latin typeface="Arial Black" panose="020B0A04020102020204" pitchFamily="34" charset="0"/>
              </a:rPr>
              <a:t>Today we will finish watching the video which introduces the story of Julius Caesar that we find in Shakespeare’s play.</a:t>
            </a:r>
          </a:p>
          <a:p>
            <a:pPr marL="0" indent="0" algn="ctr">
              <a:buNone/>
            </a:pPr>
            <a:endParaRPr lang="en-US" dirty="0">
              <a:latin typeface="Arial Black" panose="020B0A04020102020204" pitchFamily="34" charset="0"/>
            </a:endParaRPr>
          </a:p>
          <a:p>
            <a:pPr marL="0" indent="0" algn="ctr">
              <a:buNone/>
            </a:pPr>
            <a:r>
              <a:rPr lang="en-US" dirty="0">
                <a:latin typeface="Arial Black" panose="020B0A04020102020204" pitchFamily="34" charset="0"/>
              </a:rPr>
              <a:t>You are responsible for the Intro questions. They will be </a:t>
            </a:r>
          </a:p>
          <a:p>
            <a:pPr marL="0" indent="0" algn="ctr">
              <a:buNone/>
            </a:pPr>
            <a:r>
              <a:rPr lang="en-US" dirty="0">
                <a:latin typeface="Arial Black" panose="020B0A04020102020204" pitchFamily="34" charset="0"/>
              </a:rPr>
              <a:t>DUE TOMORROW!!!</a:t>
            </a:r>
          </a:p>
          <a:p>
            <a:pPr marL="0" indent="0">
              <a:buNone/>
            </a:pPr>
            <a:endParaRPr lang="en-US" dirty="0"/>
          </a:p>
        </p:txBody>
      </p:sp>
      <p:sp>
        <p:nvSpPr>
          <p:cNvPr id="5" name="TextBox 4"/>
          <p:cNvSpPr txBox="1"/>
          <p:nvPr/>
        </p:nvSpPr>
        <p:spPr>
          <a:xfrm>
            <a:off x="7848600" y="661472"/>
            <a:ext cx="1082348" cy="369332"/>
          </a:xfrm>
          <a:prstGeom prst="rect">
            <a:avLst/>
          </a:prstGeom>
          <a:noFill/>
        </p:spPr>
        <p:txBody>
          <a:bodyPr wrap="none" rtlCol="0">
            <a:spAutoFit/>
          </a:bodyPr>
          <a:lstStyle/>
          <a:p>
            <a:r>
              <a:rPr lang="en-US" dirty="0" smtClean="0">
                <a:latin typeface="Arial Black" panose="020B0A04020102020204" pitchFamily="34" charset="0"/>
              </a:rPr>
              <a:t>9/19/17</a:t>
            </a:r>
            <a:endParaRPr lang="en-US" dirty="0">
              <a:latin typeface="Arial Black" panose="020B0A04020102020204" pitchFamily="34" charset="0"/>
            </a:endParaRPr>
          </a:p>
        </p:txBody>
      </p:sp>
    </p:spTree>
    <p:extLst>
      <p:ext uri="{BB962C8B-B14F-4D97-AF65-F5344CB8AC3E}">
        <p14:creationId xmlns:p14="http://schemas.microsoft.com/office/powerpoint/2010/main" val="927473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629400"/>
          </a:xfrm>
        </p:spPr>
        <p:txBody>
          <a:bodyPr>
            <a:normAutofit/>
          </a:bodyPr>
          <a:lstStyle/>
          <a:p>
            <a:pPr marL="0" indent="0" algn="ctr">
              <a:buNone/>
            </a:pPr>
            <a:r>
              <a:rPr lang="en-US" sz="3600" u="sng" dirty="0" smtClean="0">
                <a:latin typeface="Arial Black" panose="020B0A04020102020204" pitchFamily="34" charset="0"/>
              </a:rPr>
              <a:t>9/20 – 9/21 – District Assessment</a:t>
            </a:r>
          </a:p>
          <a:p>
            <a:pPr marL="0" indent="0" algn="ctr">
              <a:buNone/>
            </a:pPr>
            <a:endParaRPr lang="en-US" sz="1050" u="sng" dirty="0">
              <a:latin typeface="Arial Black" panose="020B0A04020102020204" pitchFamily="34" charset="0"/>
            </a:endParaRPr>
          </a:p>
          <a:p>
            <a:r>
              <a:rPr lang="en-US" dirty="0" smtClean="0">
                <a:latin typeface="Arial Black" panose="020B0A04020102020204" pitchFamily="34" charset="0"/>
              </a:rPr>
              <a:t>Logon to </a:t>
            </a:r>
            <a:r>
              <a:rPr lang="en-US" dirty="0" err="1" smtClean="0">
                <a:latin typeface="Arial Black" panose="020B0A04020102020204" pitchFamily="34" charset="0"/>
              </a:rPr>
              <a:t>SchoolCity</a:t>
            </a:r>
            <a:r>
              <a:rPr lang="en-US" dirty="0" smtClean="0">
                <a:latin typeface="Arial Black" panose="020B0A04020102020204" pitchFamily="34" charset="0"/>
              </a:rPr>
              <a:t> at </a:t>
            </a:r>
          </a:p>
          <a:p>
            <a:pPr marL="0" indent="0" algn="ctr">
              <a:buNone/>
            </a:pPr>
            <a:r>
              <a:rPr lang="en-US" sz="2400" dirty="0" smtClean="0">
                <a:latin typeface="Arial Black" panose="020B0A04020102020204" pitchFamily="34" charset="0"/>
                <a:hlinkClick r:id="rId2"/>
              </a:rPr>
              <a:t>https://student.schoolcity.com/studentprod16.tusd</a:t>
            </a:r>
            <a:endParaRPr lang="en-US" sz="2400" dirty="0" smtClean="0">
              <a:latin typeface="Arial Black" panose="020B0A04020102020204" pitchFamily="34" charset="0"/>
            </a:endParaRPr>
          </a:p>
          <a:p>
            <a:pPr lvl="1"/>
            <a:r>
              <a:rPr lang="en-US" dirty="0" smtClean="0">
                <a:latin typeface="Arial Black" panose="020B0A04020102020204" pitchFamily="34" charset="0"/>
              </a:rPr>
              <a:t>Username = </a:t>
            </a:r>
          </a:p>
          <a:p>
            <a:pPr marL="0" indent="0" algn="ctr">
              <a:buNone/>
            </a:pPr>
            <a:r>
              <a:rPr lang="en-US" dirty="0" err="1" smtClean="0">
                <a:latin typeface="Arial Black" panose="020B0A04020102020204" pitchFamily="34" charset="0"/>
              </a:rPr>
              <a:t>Firstname</a:t>
            </a:r>
            <a:r>
              <a:rPr lang="en-US" dirty="0" smtClean="0">
                <a:latin typeface="Arial Black" panose="020B0A04020102020204" pitchFamily="34" charset="0"/>
              </a:rPr>
              <a:t> </a:t>
            </a:r>
            <a:r>
              <a:rPr lang="en-US" dirty="0" err="1" smtClean="0">
                <a:latin typeface="Arial Black" panose="020B0A04020102020204" pitchFamily="34" charset="0"/>
              </a:rPr>
              <a:t>lastinitial</a:t>
            </a:r>
            <a:r>
              <a:rPr lang="en-US" dirty="0" smtClean="0">
                <a:latin typeface="Arial Black" panose="020B0A04020102020204" pitchFamily="34" charset="0"/>
              </a:rPr>
              <a:t> last two </a:t>
            </a:r>
          </a:p>
          <a:p>
            <a:pPr marL="0" indent="0" algn="ctr">
              <a:buNone/>
            </a:pPr>
            <a:r>
              <a:rPr lang="en-US" dirty="0" smtClean="0">
                <a:latin typeface="Arial Black" panose="020B0A04020102020204" pitchFamily="34" charset="0"/>
              </a:rPr>
              <a:t>Ex: JaneB65</a:t>
            </a:r>
          </a:p>
          <a:p>
            <a:pPr lvl="1"/>
            <a:r>
              <a:rPr lang="en-US" dirty="0" smtClean="0">
                <a:latin typeface="Arial Black" panose="020B0A04020102020204" pitchFamily="34" charset="0"/>
              </a:rPr>
              <a:t>Password = 8-digit birthdate</a:t>
            </a:r>
          </a:p>
          <a:p>
            <a:pPr marL="0" indent="0" algn="ctr">
              <a:buNone/>
            </a:pPr>
            <a:r>
              <a:rPr lang="en-US" dirty="0" smtClean="0">
                <a:latin typeface="Arial Black" panose="020B0A04020102020204" pitchFamily="34" charset="0"/>
              </a:rPr>
              <a:t>Ex: 07042001</a:t>
            </a:r>
          </a:p>
          <a:p>
            <a:r>
              <a:rPr lang="en-US" dirty="0" smtClean="0">
                <a:latin typeface="Arial Black" panose="020B0A04020102020204" pitchFamily="34" charset="0"/>
              </a:rPr>
              <a:t>Click on “Take Assessments” </a:t>
            </a:r>
          </a:p>
          <a:p>
            <a:r>
              <a:rPr lang="en-US" dirty="0" smtClean="0">
                <a:latin typeface="Arial Black" panose="020B0A04020102020204" pitchFamily="34" charset="0"/>
              </a:rPr>
              <a:t>Click on test name: </a:t>
            </a:r>
          </a:p>
          <a:p>
            <a:pPr marL="0" indent="0" algn="ctr">
              <a:buNone/>
            </a:pPr>
            <a:r>
              <a:rPr lang="en-US" dirty="0" smtClean="0">
                <a:latin typeface="Arial Black" panose="020B0A04020102020204" pitchFamily="34" charset="0"/>
              </a:rPr>
              <a:t>ELA Grade 10 Pre-test 17-18</a:t>
            </a:r>
            <a:endParaRPr lang="en-US" dirty="0">
              <a:latin typeface="Arial Black" panose="020B0A04020102020204" pitchFamily="34" charset="0"/>
            </a:endParaRPr>
          </a:p>
        </p:txBody>
      </p:sp>
    </p:spTree>
    <p:extLst>
      <p:ext uri="{BB962C8B-B14F-4D97-AF65-F5344CB8AC3E}">
        <p14:creationId xmlns:p14="http://schemas.microsoft.com/office/powerpoint/2010/main" val="357682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YES…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800" dirty="0" smtClean="0">
                <a:latin typeface="Arial Black" panose="020B0A04020102020204" pitchFamily="34" charset="0"/>
              </a:rPr>
              <a:t>This assessment</a:t>
            </a:r>
          </a:p>
          <a:p>
            <a:pPr marL="0" indent="0" algn="ctr">
              <a:buNone/>
            </a:pPr>
            <a:r>
              <a:rPr lang="en-US" sz="4800" u="sng" dirty="0" smtClean="0">
                <a:latin typeface="Arial Black" panose="020B0A04020102020204" pitchFamily="34" charset="0"/>
              </a:rPr>
              <a:t>COUNTS</a:t>
            </a:r>
          </a:p>
          <a:p>
            <a:pPr marL="0" indent="0" algn="ctr">
              <a:buNone/>
            </a:pPr>
            <a:r>
              <a:rPr lang="en-US" sz="4800" dirty="0" smtClean="0">
                <a:latin typeface="Arial Black" panose="020B0A04020102020204" pitchFamily="34" charset="0"/>
              </a:rPr>
              <a:t>as a </a:t>
            </a:r>
          </a:p>
          <a:p>
            <a:pPr marL="0" indent="0" algn="ctr">
              <a:buNone/>
            </a:pPr>
            <a:r>
              <a:rPr lang="en-US" sz="4800" u="sng" dirty="0" smtClean="0">
                <a:latin typeface="Arial Black" panose="020B0A04020102020204" pitchFamily="34" charset="0"/>
              </a:rPr>
              <a:t>GRADE!</a:t>
            </a:r>
            <a:endParaRPr lang="en-US" sz="4800" u="sng" dirty="0">
              <a:latin typeface="Arial Black" panose="020B0A04020102020204" pitchFamily="34" charset="0"/>
            </a:endParaRPr>
          </a:p>
        </p:txBody>
      </p:sp>
    </p:spTree>
    <p:extLst>
      <p:ext uri="{BB962C8B-B14F-4D97-AF65-F5344CB8AC3E}">
        <p14:creationId xmlns:p14="http://schemas.microsoft.com/office/powerpoint/2010/main" val="77664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The </a:t>
            </a:r>
            <a:r>
              <a:rPr lang="en-US" dirty="0" smtClean="0">
                <a:latin typeface="Arial Black" panose="020B0A04020102020204" pitchFamily="34" charset="0"/>
                <a:hlinkClick r:id="rId3"/>
              </a:rPr>
              <a:t>Roman Empire </a:t>
            </a:r>
            <a:endParaRPr lang="en-US" dirty="0">
              <a:latin typeface="Arial Black" panose="020B0A040201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00" y="1295400"/>
            <a:ext cx="8712200" cy="5227320"/>
          </a:xfrm>
          <a:prstGeom prst="rect">
            <a:avLst/>
          </a:prstGeom>
        </p:spPr>
      </p:pic>
    </p:spTree>
    <p:extLst>
      <p:ext uri="{BB962C8B-B14F-4D97-AF65-F5344CB8AC3E}">
        <p14:creationId xmlns:p14="http://schemas.microsoft.com/office/powerpoint/2010/main" val="4061398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If You Are Finished…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Work </a:t>
            </a:r>
            <a:r>
              <a:rPr lang="en-US" sz="4000" u="sng" dirty="0" smtClean="0">
                <a:latin typeface="Arial Black" panose="020B0A04020102020204" pitchFamily="34" charset="0"/>
              </a:rPr>
              <a:t>QUIETLY</a:t>
            </a:r>
            <a:r>
              <a:rPr lang="en-US" sz="4000" dirty="0" smtClean="0">
                <a:latin typeface="Arial Black" panose="020B0A04020102020204" pitchFamily="34" charset="0"/>
              </a:rPr>
              <a:t> on make-up work for this class or for another class!</a:t>
            </a:r>
          </a:p>
          <a:p>
            <a:pPr marL="0" indent="0" algn="ctr">
              <a:buNone/>
            </a:pPr>
            <a:endParaRPr lang="en-US" sz="4000" dirty="0" smtClean="0">
              <a:latin typeface="Arial Black" panose="020B0A04020102020204" pitchFamily="34" charset="0"/>
            </a:endParaRPr>
          </a:p>
          <a:p>
            <a:pPr marL="0" indent="0" algn="ctr">
              <a:buNone/>
            </a:pPr>
            <a:r>
              <a:rPr lang="en-US" sz="4000" u="sng" dirty="0" smtClean="0">
                <a:latin typeface="Arial Black" panose="020B0A04020102020204" pitchFamily="34" charset="0"/>
              </a:rPr>
              <a:t>There should still be NO TALKING!</a:t>
            </a:r>
            <a:endParaRPr lang="en-US" sz="4000" u="sng" dirty="0">
              <a:latin typeface="Arial Black" panose="020B0A04020102020204" pitchFamily="34" charset="0"/>
            </a:endParaRPr>
          </a:p>
        </p:txBody>
      </p:sp>
    </p:spTree>
    <p:extLst>
      <p:ext uri="{BB962C8B-B14F-4D97-AF65-F5344CB8AC3E}">
        <p14:creationId xmlns:p14="http://schemas.microsoft.com/office/powerpoint/2010/main" val="3291043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lstStyle/>
          <a:p>
            <a:pPr marL="0" indent="0" algn="ctr">
              <a:buNone/>
            </a:pPr>
            <a:r>
              <a:rPr lang="en-US" dirty="0" smtClean="0">
                <a:latin typeface="Arial Black" panose="020B0A04020102020204" pitchFamily="34" charset="0"/>
              </a:rPr>
              <a:t>Have you ever read Shakespeare before? What have you read?</a:t>
            </a:r>
          </a:p>
          <a:p>
            <a:pPr marL="0" indent="0" algn="ctr">
              <a:buNone/>
            </a:pPr>
            <a:r>
              <a:rPr lang="en-US" dirty="0" smtClean="0">
                <a:latin typeface="Arial Black" panose="020B0A04020102020204" pitchFamily="34" charset="0"/>
              </a:rPr>
              <a:t>Did you find it difficult to understand?</a:t>
            </a:r>
          </a:p>
          <a:p>
            <a:pPr marL="0" indent="0" algn="ctr">
              <a:buNone/>
            </a:pPr>
            <a:r>
              <a:rPr lang="en-US" dirty="0" smtClean="0">
                <a:latin typeface="Arial Black" panose="020B0A04020102020204" pitchFamily="34" charset="0"/>
              </a:rPr>
              <a:t>Why do you think that was?</a:t>
            </a:r>
          </a:p>
          <a:p>
            <a:pPr marL="0" indent="0" algn="ctr">
              <a:buNone/>
            </a:pPr>
            <a:r>
              <a:rPr lang="en-US" dirty="0" smtClean="0">
                <a:latin typeface="Arial Black" panose="020B0A04020102020204" pitchFamily="34" charset="0"/>
              </a:rPr>
              <a:t>If you have never read Shakespeare, what do you think might make it difficult to understand?</a:t>
            </a:r>
            <a:endParaRPr lang="en-US" dirty="0">
              <a:latin typeface="Arial Black" panose="020B0A04020102020204" pitchFamily="34" charset="0"/>
            </a:endParaRP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9/22/17</a:t>
            </a:r>
            <a:endParaRPr lang="en-US" dirty="0">
              <a:latin typeface="Arial Black" panose="020B0A04020102020204" pitchFamily="34" charset="0"/>
            </a:endParaRPr>
          </a:p>
        </p:txBody>
      </p:sp>
    </p:spTree>
    <p:extLst>
      <p:ext uri="{BB962C8B-B14F-4D97-AF65-F5344CB8AC3E}">
        <p14:creationId xmlns:p14="http://schemas.microsoft.com/office/powerpoint/2010/main" val="1775345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Start-Up</a:t>
            </a:r>
          </a:p>
          <a:p>
            <a:pPr marL="0" indent="0" algn="ctr">
              <a:buNone/>
            </a:pPr>
            <a:r>
              <a:rPr lang="en-US" sz="6000" dirty="0" smtClean="0">
                <a:latin typeface="Arial Black" panose="020B0A04020102020204" pitchFamily="34" charset="0"/>
              </a:rPr>
              <a:t>Writing</a:t>
            </a:r>
            <a:endParaRPr lang="en-US" sz="6000" dirty="0">
              <a:latin typeface="Arial Black" panose="020B0A04020102020204" pitchFamily="34" charset="0"/>
            </a:endParaRP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9/22/17</a:t>
            </a:r>
            <a:endParaRPr lang="en-US" dirty="0">
              <a:latin typeface="Arial Black" panose="020B0A04020102020204" pitchFamily="34" charset="0"/>
            </a:endParaRPr>
          </a:p>
        </p:txBody>
      </p:sp>
    </p:spTree>
    <p:extLst>
      <p:ext uri="{BB962C8B-B14F-4D97-AF65-F5344CB8AC3E}">
        <p14:creationId xmlns:p14="http://schemas.microsoft.com/office/powerpoint/2010/main" val="1995108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2419974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will be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2810417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b="1" dirty="0" smtClean="0">
                <a:latin typeface="Arial Black" panose="020B0A04020102020204" pitchFamily="34" charset="0"/>
              </a:rPr>
              <a:t>Character Description</a:t>
            </a:r>
            <a:endParaRPr lang="en-US" b="1" dirty="0">
              <a:latin typeface="Arial Black" panose="020B0A04020102020204" pitchFamily="34" charset="0"/>
            </a:endParaRPr>
          </a:p>
        </p:txBody>
      </p:sp>
      <p:sp>
        <p:nvSpPr>
          <p:cNvPr id="3" name="Content Placeholder 2"/>
          <p:cNvSpPr>
            <a:spLocks noGrp="1"/>
          </p:cNvSpPr>
          <p:nvPr>
            <p:ph idx="1"/>
          </p:nvPr>
        </p:nvSpPr>
        <p:spPr>
          <a:xfrm>
            <a:off x="457200" y="1096962"/>
            <a:ext cx="8229600" cy="5532438"/>
          </a:xfrm>
        </p:spPr>
        <p:txBody>
          <a:bodyPr>
            <a:normAutofit/>
          </a:bodyPr>
          <a:lstStyle/>
          <a:p>
            <a:r>
              <a:rPr lang="en-US" dirty="0" smtClean="0">
                <a:latin typeface="Arial Black" panose="020B0A04020102020204" pitchFamily="34" charset="0"/>
              </a:rPr>
              <a:t>Today, we will be doing some “front-loading” of the characters in the play, which we will begin reading next week.</a:t>
            </a:r>
          </a:p>
          <a:p>
            <a:r>
              <a:rPr lang="en-US" dirty="0" smtClean="0">
                <a:latin typeface="Arial Black" panose="020B0A04020102020204" pitchFamily="34" charset="0"/>
              </a:rPr>
              <a:t>You will want and need to know who these characters are when they enter the play.</a:t>
            </a:r>
          </a:p>
          <a:p>
            <a:r>
              <a:rPr lang="en-US" i="1" dirty="0" smtClean="0">
                <a:latin typeface="Arial Black" panose="020B0A04020102020204" pitchFamily="34" charset="0"/>
              </a:rPr>
              <a:t>You never know when you might have to take a quiz on these characters...</a:t>
            </a:r>
            <a:endParaRPr lang="en-US" i="1" dirty="0">
              <a:latin typeface="Arial Black" panose="020B0A04020102020204" pitchFamily="34" charset="0"/>
            </a:endParaRPr>
          </a:p>
        </p:txBody>
      </p:sp>
    </p:spTree>
    <p:extLst>
      <p:ext uri="{BB962C8B-B14F-4D97-AF65-F5344CB8AC3E}">
        <p14:creationId xmlns:p14="http://schemas.microsoft.com/office/powerpoint/2010/main" val="376335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latin typeface="Arial Black" panose="020B0A04020102020204" pitchFamily="34" charset="0"/>
              </a:rPr>
              <a:t>Julius Caesar</a:t>
            </a:r>
            <a:endParaRPr lang="en-US" dirty="0">
              <a:latin typeface="Arial Black" panose="020B0A04020102020204" pitchFamily="34" charset="0"/>
            </a:endParaRPr>
          </a:p>
        </p:txBody>
      </p:sp>
      <p:pic>
        <p:nvPicPr>
          <p:cNvPr id="4" name="Picture 3" descr="http://www.austinchronicle.com/imager/b/newfeature/164613/c4f7/screens_tveye-19883.jpeg"/>
          <p:cNvPicPr/>
          <p:nvPr/>
        </p:nvPicPr>
        <p:blipFill rotWithShape="1">
          <a:blip r:embed="rId2">
            <a:extLst>
              <a:ext uri="{28A0092B-C50C-407E-A947-70E740481C1C}">
                <a14:useLocalDpi xmlns:a14="http://schemas.microsoft.com/office/drawing/2010/main" val="0"/>
              </a:ext>
            </a:extLst>
          </a:blip>
          <a:srcRect t="12071" b="4108"/>
          <a:stretch/>
        </p:blipFill>
        <p:spPr bwMode="auto">
          <a:xfrm>
            <a:off x="7239001" y="4114800"/>
            <a:ext cx="1905000" cy="2308225"/>
          </a:xfrm>
          <a:prstGeom prst="rect">
            <a:avLst/>
          </a:prstGeom>
          <a:noFill/>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76200" y="914400"/>
            <a:ext cx="8915400" cy="5791200"/>
          </a:xfrm>
        </p:spPr>
        <p:txBody>
          <a:bodyPr>
            <a:normAutofit fontScale="77500" lnSpcReduction="20000"/>
          </a:bodyPr>
          <a:lstStyle/>
          <a:p>
            <a:r>
              <a:rPr lang="en-US" dirty="0">
                <a:latin typeface="Arial Black" panose="020B0A04020102020204" pitchFamily="34" charset="0"/>
              </a:rPr>
              <a:t>A great Roman general who has </a:t>
            </a:r>
            <a:r>
              <a:rPr lang="en-US" dirty="0" smtClean="0">
                <a:latin typeface="Arial Black" panose="020B0A04020102020204" pitchFamily="34" charset="0"/>
              </a:rPr>
              <a:t>recently </a:t>
            </a:r>
            <a:r>
              <a:rPr lang="en-US" dirty="0">
                <a:latin typeface="Arial Black" panose="020B0A04020102020204" pitchFamily="34" charset="0"/>
              </a:rPr>
              <a:t>returned to Rome after a </a:t>
            </a:r>
            <a:r>
              <a:rPr lang="en-US" dirty="0" smtClean="0">
                <a:latin typeface="Arial Black" panose="020B0A04020102020204" pitchFamily="34" charset="0"/>
              </a:rPr>
              <a:t>military </a:t>
            </a:r>
            <a:r>
              <a:rPr lang="en-US" dirty="0">
                <a:latin typeface="Arial Black" panose="020B0A04020102020204" pitchFamily="34" charset="0"/>
              </a:rPr>
              <a:t>victory in </a:t>
            </a:r>
            <a:r>
              <a:rPr lang="en-US" dirty="0" smtClean="0">
                <a:latin typeface="Arial Black" panose="020B0A04020102020204" pitchFamily="34" charset="0"/>
              </a:rPr>
              <a:t>Spain (a.k.a. Gaul). Julius </a:t>
            </a:r>
            <a:r>
              <a:rPr lang="en-US" dirty="0">
                <a:latin typeface="Arial Black" panose="020B0A04020102020204" pitchFamily="34" charset="0"/>
              </a:rPr>
              <a:t>Caesar is not the main character </a:t>
            </a:r>
            <a:r>
              <a:rPr lang="en-US" dirty="0" smtClean="0">
                <a:latin typeface="Arial Black" panose="020B0A04020102020204" pitchFamily="34" charset="0"/>
              </a:rPr>
              <a:t>of the </a:t>
            </a:r>
            <a:r>
              <a:rPr lang="en-US" dirty="0">
                <a:latin typeface="Arial Black" panose="020B0A04020102020204" pitchFamily="34" charset="0"/>
              </a:rPr>
              <a:t>play that bears his name; Brutus has </a:t>
            </a:r>
            <a:r>
              <a:rPr lang="en-US" dirty="0" smtClean="0">
                <a:latin typeface="Arial Black" panose="020B0A04020102020204" pitchFamily="34" charset="0"/>
              </a:rPr>
              <a:t>over four </a:t>
            </a:r>
            <a:r>
              <a:rPr lang="en-US" dirty="0">
                <a:latin typeface="Arial Black" panose="020B0A04020102020204" pitchFamily="34" charset="0"/>
              </a:rPr>
              <a:t>times as many lines, and the play does </a:t>
            </a:r>
            <a:r>
              <a:rPr lang="en-US" dirty="0" smtClean="0">
                <a:latin typeface="Arial Black" panose="020B0A04020102020204" pitchFamily="34" charset="0"/>
              </a:rPr>
              <a:t>not </a:t>
            </a:r>
            <a:r>
              <a:rPr lang="en-US" dirty="0">
                <a:latin typeface="Arial Black" panose="020B0A04020102020204" pitchFamily="34" charset="0"/>
              </a:rPr>
              <a:t>show us Caesar’s point of </a:t>
            </a:r>
            <a:r>
              <a:rPr lang="en-US" dirty="0" smtClean="0">
                <a:latin typeface="Arial Black" panose="020B0A04020102020204" pitchFamily="34" charset="0"/>
              </a:rPr>
              <a:t>view.</a:t>
            </a:r>
          </a:p>
          <a:p>
            <a:r>
              <a:rPr lang="en-US" dirty="0" smtClean="0">
                <a:latin typeface="Arial Black" panose="020B0A04020102020204" pitchFamily="34" charset="0"/>
              </a:rPr>
              <a:t>Nonetheless</a:t>
            </a:r>
            <a:r>
              <a:rPr lang="en-US" dirty="0">
                <a:latin typeface="Arial Black" panose="020B0A04020102020204" pitchFamily="34" charset="0"/>
              </a:rPr>
              <a:t>, virtually every other character is preoccupied with Caesar—specifically, with the possibility that Caesar may soon become king. </a:t>
            </a:r>
            <a:endParaRPr lang="en-US" dirty="0" smtClean="0">
              <a:latin typeface="Arial Black" panose="020B0A04020102020204" pitchFamily="34" charset="0"/>
            </a:endParaRPr>
          </a:p>
          <a:p>
            <a:r>
              <a:rPr lang="en-US" dirty="0" smtClean="0">
                <a:latin typeface="Arial Black" panose="020B0A04020102020204" pitchFamily="34" charset="0"/>
              </a:rPr>
              <a:t>If </a:t>
            </a:r>
            <a:r>
              <a:rPr lang="en-US" dirty="0">
                <a:latin typeface="Arial Black" panose="020B0A04020102020204" pitchFamily="34" charset="0"/>
              </a:rPr>
              <a:t>Caesar were to become king, it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would </a:t>
            </a:r>
            <a:r>
              <a:rPr lang="en-US" dirty="0">
                <a:latin typeface="Arial Black" panose="020B0A04020102020204" pitchFamily="34" charset="0"/>
              </a:rPr>
              <a:t>mean the end of Rome’s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republican </a:t>
            </a:r>
            <a:r>
              <a:rPr lang="en-US" dirty="0">
                <a:latin typeface="Arial Black" panose="020B0A04020102020204" pitchFamily="34" charset="0"/>
              </a:rPr>
              <a:t>system of government, in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which </a:t>
            </a:r>
            <a:r>
              <a:rPr lang="en-US" dirty="0">
                <a:latin typeface="Arial Black" panose="020B0A04020102020204" pitchFamily="34" charset="0"/>
              </a:rPr>
              <a:t>senators, representing the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citizens of </a:t>
            </a:r>
            <a:r>
              <a:rPr lang="en-US" dirty="0">
                <a:latin typeface="Arial Black" panose="020B0A04020102020204" pitchFamily="34" charset="0"/>
              </a:rPr>
              <a:t>Rome, wield most of the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power</a:t>
            </a:r>
            <a:r>
              <a:rPr lang="en-US" dirty="0">
                <a:latin typeface="Arial Black" panose="020B0A04020102020204" pitchFamily="34" charset="0"/>
              </a:rPr>
              <a:t>. </a:t>
            </a:r>
            <a:endParaRPr lang="en-US" dirty="0" smtClean="0">
              <a:latin typeface="Arial Black" panose="020B0A04020102020204" pitchFamily="34" charset="0"/>
            </a:endParaRPr>
          </a:p>
        </p:txBody>
      </p:sp>
    </p:spTree>
    <p:extLst>
      <p:ext uri="{BB962C8B-B14F-4D97-AF65-F5344CB8AC3E}">
        <p14:creationId xmlns:p14="http://schemas.microsoft.com/office/powerpoint/2010/main" val="384591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latin typeface="Arial Black" panose="020B0A04020102020204" pitchFamily="34" charset="0"/>
              </a:rPr>
              <a:t>Julius Caesar</a:t>
            </a:r>
            <a:endParaRPr lang="en-US" dirty="0">
              <a:latin typeface="Arial Black" panose="020B0A04020102020204" pitchFamily="34" charset="0"/>
            </a:endParaRPr>
          </a:p>
        </p:txBody>
      </p:sp>
      <p:sp>
        <p:nvSpPr>
          <p:cNvPr id="3" name="Content Placeholder 2"/>
          <p:cNvSpPr>
            <a:spLocks noGrp="1"/>
          </p:cNvSpPr>
          <p:nvPr>
            <p:ph idx="1"/>
          </p:nvPr>
        </p:nvSpPr>
        <p:spPr>
          <a:xfrm>
            <a:off x="76200" y="914400"/>
            <a:ext cx="8915400" cy="5791200"/>
          </a:xfrm>
        </p:spPr>
        <p:txBody>
          <a:bodyPr>
            <a:normAutofit fontScale="92500" lnSpcReduction="10000"/>
          </a:bodyPr>
          <a:lstStyle/>
          <a:p>
            <a:r>
              <a:rPr lang="en-US" dirty="0" smtClean="0">
                <a:latin typeface="Arial Black" panose="020B0A04020102020204" pitchFamily="34" charset="0"/>
              </a:rPr>
              <a:t>To </a:t>
            </a:r>
            <a:r>
              <a:rPr lang="en-US" dirty="0">
                <a:latin typeface="Arial Black" panose="020B0A04020102020204" pitchFamily="34" charset="0"/>
              </a:rPr>
              <a:t>noblemen like Brutus and Cassius, who consider themselves the equals of Caesar or any other citizen, Caesar’s coronation would mean they would no longer be free men but rather slaves. </a:t>
            </a:r>
            <a:endParaRPr lang="en-US" dirty="0" smtClean="0">
              <a:latin typeface="Arial Black" panose="020B0A04020102020204" pitchFamily="34" charset="0"/>
            </a:endParaRPr>
          </a:p>
          <a:p>
            <a:r>
              <a:rPr lang="en-US" dirty="0" smtClean="0">
                <a:latin typeface="Arial Black" panose="020B0A04020102020204" pitchFamily="34" charset="0"/>
              </a:rPr>
              <a:t>Caesar </a:t>
            </a:r>
            <a:r>
              <a:rPr lang="en-US" dirty="0">
                <a:latin typeface="Arial Black" panose="020B0A04020102020204" pitchFamily="34" charset="0"/>
              </a:rPr>
              <a:t>never explicitly says that he wants to be king—he even refuses the crown three times in a dramatic public display—but everything he says and does demonstrates that he regards himself as special and superior to other mortals. In his own mind, he seems already to be an absolute ruler.</a:t>
            </a:r>
          </a:p>
        </p:txBody>
      </p:sp>
    </p:spTree>
    <p:extLst>
      <p:ext uri="{BB962C8B-B14F-4D97-AF65-F5344CB8AC3E}">
        <p14:creationId xmlns:p14="http://schemas.microsoft.com/office/powerpoint/2010/main" val="304699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latin typeface="Arial Black" panose="020B0A04020102020204" pitchFamily="34" charset="0"/>
              </a:rPr>
              <a:t>Brutus</a:t>
            </a:r>
            <a:endParaRPr lang="en-US" dirty="0">
              <a:latin typeface="Arial Black" panose="020B0A040201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6939" y="4114800"/>
            <a:ext cx="1860452" cy="2172335"/>
          </a:xfrm>
          <a:prstGeom prst="rect">
            <a:avLst/>
          </a:prstGeom>
          <a:noFill/>
        </p:spPr>
      </p:pic>
      <p:sp>
        <p:nvSpPr>
          <p:cNvPr id="3" name="Content Placeholder 2"/>
          <p:cNvSpPr>
            <a:spLocks noGrp="1"/>
          </p:cNvSpPr>
          <p:nvPr>
            <p:ph idx="1"/>
          </p:nvPr>
        </p:nvSpPr>
        <p:spPr>
          <a:xfrm>
            <a:off x="76200" y="914400"/>
            <a:ext cx="8915400" cy="5791200"/>
          </a:xfrm>
        </p:spPr>
        <p:txBody>
          <a:bodyPr>
            <a:normAutofit fontScale="70000" lnSpcReduction="20000"/>
          </a:bodyPr>
          <a:lstStyle/>
          <a:p>
            <a:r>
              <a:rPr lang="en-US" dirty="0">
                <a:latin typeface="Arial Black" panose="020B0A04020102020204" pitchFamily="34" charset="0"/>
              </a:rPr>
              <a:t>A high-ranking, well-regarded Roman nobleman who participates in a conspiracy to assassinate Caesar. </a:t>
            </a:r>
            <a:endParaRPr lang="en-US" dirty="0" smtClean="0">
              <a:latin typeface="Arial Black" panose="020B0A04020102020204" pitchFamily="34" charset="0"/>
            </a:endParaRPr>
          </a:p>
          <a:p>
            <a:r>
              <a:rPr lang="en-US" dirty="0" smtClean="0">
                <a:latin typeface="Arial Black" panose="020B0A04020102020204" pitchFamily="34" charset="0"/>
              </a:rPr>
              <a:t>Brutus </a:t>
            </a:r>
            <a:r>
              <a:rPr lang="en-US" dirty="0">
                <a:latin typeface="Arial Black" panose="020B0A04020102020204" pitchFamily="34" charset="0"/>
              </a:rPr>
              <a:t>is motivated by his sense of honor, which requires him to place the good of Rome above his own personal interests or feelings. </a:t>
            </a:r>
            <a:endParaRPr lang="en-US" dirty="0" smtClean="0">
              <a:latin typeface="Arial Black" panose="020B0A04020102020204" pitchFamily="34" charset="0"/>
            </a:endParaRPr>
          </a:p>
          <a:p>
            <a:r>
              <a:rPr lang="en-US" dirty="0" smtClean="0">
                <a:latin typeface="Arial Black" panose="020B0A04020102020204" pitchFamily="34" charset="0"/>
              </a:rPr>
              <a:t>Thus</a:t>
            </a:r>
            <a:r>
              <a:rPr lang="en-US" dirty="0">
                <a:latin typeface="Arial Black" panose="020B0A04020102020204" pitchFamily="34" charset="0"/>
              </a:rPr>
              <a:t>, he plots against Caesar in order to preserve the republic even though he loves and admires Caesar personally. </a:t>
            </a:r>
            <a:endParaRPr lang="en-US" dirty="0" smtClean="0">
              <a:latin typeface="Arial Black" panose="020B0A04020102020204" pitchFamily="34" charset="0"/>
            </a:endParaRPr>
          </a:p>
          <a:p>
            <a:r>
              <a:rPr lang="en-US" dirty="0" smtClean="0">
                <a:latin typeface="Arial Black" panose="020B0A04020102020204" pitchFamily="34" charset="0"/>
              </a:rPr>
              <a:t>While </a:t>
            </a:r>
            <a:r>
              <a:rPr lang="en-US" dirty="0">
                <a:latin typeface="Arial Black" panose="020B0A04020102020204" pitchFamily="34" charset="0"/>
              </a:rPr>
              <a:t>the other conspirators act out of envy and rivalry, only Brutus truly believes that Caesar’s death will benefit Rome. </a:t>
            </a:r>
            <a:endParaRPr lang="en-US" dirty="0" smtClean="0">
              <a:latin typeface="Arial Black" panose="020B0A04020102020204" pitchFamily="34" charset="0"/>
            </a:endParaRPr>
          </a:p>
          <a:p>
            <a:r>
              <a:rPr lang="en-US" dirty="0" smtClean="0">
                <a:latin typeface="Arial Black" panose="020B0A04020102020204" pitchFamily="34" charset="0"/>
              </a:rPr>
              <a:t>Brutus’s </a:t>
            </a:r>
            <a:r>
              <a:rPr lang="en-US" dirty="0">
                <a:latin typeface="Arial Black" panose="020B0A04020102020204" pitchFamily="34" charset="0"/>
              </a:rPr>
              <a:t>sense of honor is also his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weakness</a:t>
            </a:r>
            <a:r>
              <a:rPr lang="en-US" dirty="0">
                <a:latin typeface="Arial Black" panose="020B0A04020102020204" pitchFamily="34" charset="0"/>
              </a:rPr>
              <a:t>, as he tends to assume that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his </a:t>
            </a:r>
            <a:r>
              <a:rPr lang="en-US" dirty="0">
                <a:latin typeface="Arial Black" panose="020B0A04020102020204" pitchFamily="34" charset="0"/>
              </a:rPr>
              <a:t>fellow Romans are as </a:t>
            </a:r>
            <a:r>
              <a:rPr lang="en-US" dirty="0" err="1">
                <a:latin typeface="Arial Black" panose="020B0A04020102020204" pitchFamily="34" charset="0"/>
              </a:rPr>
              <a:t>highminded</a:t>
            </a:r>
            <a:r>
              <a:rPr lang="en-US" dirty="0">
                <a:latin typeface="Arial Black" panose="020B0A04020102020204" pitchFamily="34" charset="0"/>
              </a:rPr>
              <a:t>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as </a:t>
            </a:r>
            <a:r>
              <a:rPr lang="en-US" dirty="0">
                <a:latin typeface="Arial Black" panose="020B0A04020102020204" pitchFamily="34" charset="0"/>
              </a:rPr>
              <a:t>he is, which makes it easy for others to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manipulate </a:t>
            </a:r>
            <a:r>
              <a:rPr lang="en-US" dirty="0">
                <a:latin typeface="Arial Black" panose="020B0A04020102020204" pitchFamily="34" charset="0"/>
              </a:rPr>
              <a:t>him.</a:t>
            </a:r>
          </a:p>
        </p:txBody>
      </p:sp>
    </p:spTree>
    <p:extLst>
      <p:ext uri="{BB962C8B-B14F-4D97-AF65-F5344CB8AC3E}">
        <p14:creationId xmlns:p14="http://schemas.microsoft.com/office/powerpoint/2010/main" val="68770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latin typeface="Arial Black" panose="020B0A04020102020204" pitchFamily="34" charset="0"/>
              </a:rPr>
              <a:t>Marc Antony</a:t>
            </a:r>
            <a:endParaRPr lang="en-US" dirty="0">
              <a:latin typeface="Arial Black" panose="020B0A04020102020204" pitchFamily="34" charset="0"/>
            </a:endParaRPr>
          </a:p>
        </p:txBody>
      </p:sp>
      <p:sp>
        <p:nvSpPr>
          <p:cNvPr id="3" name="Content Placeholder 2"/>
          <p:cNvSpPr>
            <a:spLocks noGrp="1"/>
          </p:cNvSpPr>
          <p:nvPr>
            <p:ph idx="1"/>
          </p:nvPr>
        </p:nvSpPr>
        <p:spPr>
          <a:xfrm>
            <a:off x="76200" y="914400"/>
            <a:ext cx="8915400" cy="5791200"/>
          </a:xfrm>
        </p:spPr>
        <p:txBody>
          <a:bodyPr>
            <a:normAutofit fontScale="92500" lnSpcReduction="10000"/>
          </a:bodyPr>
          <a:lstStyle/>
          <a:p>
            <a:r>
              <a:rPr lang="en-US" dirty="0">
                <a:latin typeface="Arial Black" panose="020B0A04020102020204" pitchFamily="34" charset="0"/>
              </a:rPr>
              <a:t>A loyal friend of Caesar’s. In contrast to the self-disciplined Brutus, Marc Antony is notoriously impulsive and pleasure-seeking, passionate rather than principled. </a:t>
            </a:r>
            <a:endParaRPr lang="en-US" dirty="0" smtClean="0">
              <a:latin typeface="Arial Black" panose="020B0A04020102020204" pitchFamily="34" charset="0"/>
            </a:endParaRPr>
          </a:p>
          <a:p>
            <a:r>
              <a:rPr lang="en-US" dirty="0" smtClean="0">
                <a:latin typeface="Arial Black" panose="020B0A04020102020204" pitchFamily="34" charset="0"/>
              </a:rPr>
              <a:t>He </a:t>
            </a:r>
            <a:r>
              <a:rPr lang="en-US" dirty="0">
                <a:latin typeface="Arial Black" panose="020B0A04020102020204" pitchFamily="34" charset="0"/>
              </a:rPr>
              <a:t>is extremely spontaneous and lives in the present moment. </a:t>
            </a:r>
            <a:endParaRPr lang="en-US" dirty="0" smtClean="0">
              <a:latin typeface="Arial Black" panose="020B0A04020102020204" pitchFamily="34" charset="0"/>
            </a:endParaRPr>
          </a:p>
          <a:p>
            <a:r>
              <a:rPr lang="en-US" dirty="0" smtClean="0">
                <a:latin typeface="Arial Black" panose="020B0A04020102020204" pitchFamily="34" charset="0"/>
              </a:rPr>
              <a:t>As </a:t>
            </a:r>
            <a:r>
              <a:rPr lang="en-US" dirty="0">
                <a:latin typeface="Arial Black" panose="020B0A04020102020204" pitchFamily="34" charset="0"/>
              </a:rPr>
              <a:t>resourceful as he is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unscrupulous</a:t>
            </a:r>
            <a:r>
              <a:rPr lang="en-US" dirty="0">
                <a:latin typeface="Arial Black" panose="020B0A04020102020204" pitchFamily="34" charset="0"/>
              </a:rPr>
              <a:t>, Marc Antony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proves </a:t>
            </a:r>
            <a:r>
              <a:rPr lang="en-US" dirty="0">
                <a:latin typeface="Arial Black" panose="020B0A04020102020204" pitchFamily="34" charset="0"/>
              </a:rPr>
              <a:t>to be a dangerous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enemy </a:t>
            </a:r>
            <a:r>
              <a:rPr lang="en-US" dirty="0">
                <a:latin typeface="Arial Black" panose="020B0A04020102020204" pitchFamily="34" charset="0"/>
              </a:rPr>
              <a:t>of Brutus and the other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conspirators</a:t>
            </a:r>
            <a:r>
              <a:rPr lang="en-US" dirty="0">
                <a:latin typeface="Arial Black" panose="020B0A04020102020204" pitchFamily="34" charset="0"/>
              </a:rPr>
              <a: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267200"/>
            <a:ext cx="2131255" cy="2230120"/>
          </a:xfrm>
          <a:prstGeom prst="rect">
            <a:avLst/>
          </a:prstGeom>
          <a:noFill/>
        </p:spPr>
      </p:pic>
    </p:spTree>
    <p:extLst>
      <p:ext uri="{BB962C8B-B14F-4D97-AF65-F5344CB8AC3E}">
        <p14:creationId xmlns:p14="http://schemas.microsoft.com/office/powerpoint/2010/main" val="405470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Roman Warfare </a:t>
            </a:r>
            <a:endParaRPr lang="en-US" dirty="0">
              <a:latin typeface="Arial Black" panose="020B0A040201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677333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651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latin typeface="Arial Black" panose="020B0A04020102020204" pitchFamily="34" charset="0"/>
              </a:rPr>
              <a:t>Cassius</a:t>
            </a:r>
            <a:endParaRPr lang="en-US" dirty="0">
              <a:latin typeface="Arial Black" panose="020B0A04020102020204" pitchFamily="34" charset="0"/>
            </a:endParaRPr>
          </a:p>
        </p:txBody>
      </p:sp>
      <p:sp>
        <p:nvSpPr>
          <p:cNvPr id="3" name="Content Placeholder 2"/>
          <p:cNvSpPr>
            <a:spLocks noGrp="1"/>
          </p:cNvSpPr>
          <p:nvPr>
            <p:ph idx="1"/>
          </p:nvPr>
        </p:nvSpPr>
        <p:spPr>
          <a:xfrm>
            <a:off x="76200" y="914400"/>
            <a:ext cx="8915400" cy="5791200"/>
          </a:xfrm>
        </p:spPr>
        <p:txBody>
          <a:bodyPr>
            <a:normAutofit fontScale="85000" lnSpcReduction="10000"/>
          </a:bodyPr>
          <a:lstStyle/>
          <a:p>
            <a:r>
              <a:rPr lang="en-US" dirty="0">
                <a:latin typeface="Arial Black" panose="020B0A04020102020204" pitchFamily="34" charset="0"/>
              </a:rPr>
              <a:t>A talented general and longtime acquaintance of Caesar. Cassius resents the fact that the Roman populace has come to revere Caesar almost as a god. </a:t>
            </a:r>
            <a:endParaRPr lang="en-US" dirty="0" smtClean="0">
              <a:latin typeface="Arial Black" panose="020B0A04020102020204" pitchFamily="34" charset="0"/>
            </a:endParaRPr>
          </a:p>
          <a:p>
            <a:r>
              <a:rPr lang="en-US" dirty="0" smtClean="0">
                <a:latin typeface="Arial Black" panose="020B0A04020102020204" pitchFamily="34" charset="0"/>
              </a:rPr>
              <a:t>He </a:t>
            </a:r>
            <a:r>
              <a:rPr lang="en-US" dirty="0">
                <a:latin typeface="Arial Black" panose="020B0A04020102020204" pitchFamily="34" charset="0"/>
              </a:rPr>
              <a:t>slyly leads Brutus to believe that Caesar has become too powerful and must die, finally converting Brutus to his cause by sending him forged letters claiming that the Roman people support the death of Caesar</a:t>
            </a:r>
            <a:r>
              <a:rPr lang="en-US" dirty="0" smtClean="0">
                <a:latin typeface="Arial Black" panose="020B0A04020102020204" pitchFamily="34" charset="0"/>
              </a:rPr>
              <a:t>.</a:t>
            </a:r>
          </a:p>
          <a:p>
            <a:r>
              <a:rPr lang="en-US" dirty="0" smtClean="0">
                <a:latin typeface="Arial Black" panose="020B0A04020102020204" pitchFamily="34" charset="0"/>
              </a:rPr>
              <a:t>Impulsive </a:t>
            </a:r>
            <a:r>
              <a:rPr lang="en-US" dirty="0">
                <a:latin typeface="Arial Black" panose="020B0A04020102020204" pitchFamily="34" charset="0"/>
              </a:rPr>
              <a:t>and unscrupulous like Antony, Cassius harbors no illusions about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the </a:t>
            </a:r>
            <a:r>
              <a:rPr lang="en-US" dirty="0">
                <a:latin typeface="Arial Black" panose="020B0A04020102020204" pitchFamily="34" charset="0"/>
              </a:rPr>
              <a:t>way the political world works. </a:t>
            </a:r>
            <a:endParaRPr lang="en-US" dirty="0" smtClean="0">
              <a:latin typeface="Arial Black" panose="020B0A04020102020204" pitchFamily="34" charset="0"/>
            </a:endParaRPr>
          </a:p>
          <a:p>
            <a:r>
              <a:rPr lang="en-US" dirty="0" smtClean="0">
                <a:latin typeface="Arial Black" panose="020B0A04020102020204" pitchFamily="34" charset="0"/>
              </a:rPr>
              <a:t>A </a:t>
            </a:r>
            <a:r>
              <a:rPr lang="en-US" dirty="0">
                <a:latin typeface="Arial Black" panose="020B0A04020102020204" pitchFamily="34" charset="0"/>
              </a:rPr>
              <a:t>shrewd opportunist, he acts </a:t>
            </a:r>
            <a:endParaRPr lang="en-US" dirty="0" smtClean="0">
              <a:latin typeface="Arial Black" panose="020B0A04020102020204" pitchFamily="34" charset="0"/>
            </a:endParaRPr>
          </a:p>
          <a:p>
            <a:pPr marL="0" indent="0">
              <a:buNone/>
            </a:pPr>
            <a:r>
              <a:rPr lang="en-US" dirty="0">
                <a:latin typeface="Arial Black" panose="020B0A04020102020204" pitchFamily="34" charset="0"/>
              </a:rPr>
              <a:t> </a:t>
            </a:r>
            <a:r>
              <a:rPr lang="en-US" dirty="0" smtClean="0">
                <a:latin typeface="Arial Black" panose="020B0A04020102020204" pitchFamily="34" charset="0"/>
              </a:rPr>
              <a:t>  effectively </a:t>
            </a:r>
            <a:r>
              <a:rPr lang="en-US" dirty="0">
                <a:latin typeface="Arial Black" panose="020B0A04020102020204" pitchFamily="34" charset="0"/>
              </a:rPr>
              <a:t>but lacks integrity.</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800600"/>
            <a:ext cx="1752601" cy="1905000"/>
          </a:xfrm>
          <a:prstGeom prst="rect">
            <a:avLst/>
          </a:prstGeom>
          <a:noFill/>
        </p:spPr>
      </p:pic>
    </p:spTree>
    <p:extLst>
      <p:ext uri="{BB962C8B-B14F-4D97-AF65-F5344CB8AC3E}">
        <p14:creationId xmlns:p14="http://schemas.microsoft.com/office/powerpoint/2010/main" val="13225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err="1" smtClean="0">
                <a:latin typeface="Arial Black" panose="020B0A04020102020204" pitchFamily="34" charset="0"/>
              </a:rPr>
              <a:t>Calphurnia</a:t>
            </a:r>
            <a:r>
              <a:rPr lang="en-US" dirty="0" smtClean="0">
                <a:latin typeface="Arial Black" panose="020B0A04020102020204" pitchFamily="34" charset="0"/>
              </a:rPr>
              <a:t> (Calpurnia)</a:t>
            </a:r>
            <a:endParaRPr lang="en-US" dirty="0">
              <a:latin typeface="Arial Black" panose="020B0A04020102020204" pitchFamily="34" charset="0"/>
            </a:endParaRPr>
          </a:p>
        </p:txBody>
      </p:sp>
      <p:sp>
        <p:nvSpPr>
          <p:cNvPr id="3" name="Content Placeholder 2"/>
          <p:cNvSpPr>
            <a:spLocks noGrp="1"/>
          </p:cNvSpPr>
          <p:nvPr>
            <p:ph idx="1"/>
          </p:nvPr>
        </p:nvSpPr>
        <p:spPr>
          <a:xfrm>
            <a:off x="76200" y="914400"/>
            <a:ext cx="8915400" cy="5791200"/>
          </a:xfrm>
        </p:spPr>
        <p:txBody>
          <a:bodyPr>
            <a:normAutofit/>
          </a:bodyPr>
          <a:lstStyle/>
          <a:p>
            <a:r>
              <a:rPr lang="en-US" dirty="0">
                <a:latin typeface="Arial Black" panose="020B0A04020102020204" pitchFamily="34" charset="0"/>
              </a:rPr>
              <a:t>Caesar’s wife. </a:t>
            </a:r>
            <a:r>
              <a:rPr lang="en-US" dirty="0" err="1">
                <a:latin typeface="Arial Black" panose="020B0A04020102020204" pitchFamily="34" charset="0"/>
              </a:rPr>
              <a:t>Calphurnia</a:t>
            </a:r>
            <a:r>
              <a:rPr lang="en-US" dirty="0">
                <a:latin typeface="Arial Black" panose="020B0A04020102020204" pitchFamily="34" charset="0"/>
              </a:rPr>
              <a:t> invests great authority in omens and portents. </a:t>
            </a:r>
            <a:endParaRPr lang="en-US" dirty="0" smtClean="0">
              <a:latin typeface="Arial Black" panose="020B0A04020102020204" pitchFamily="34" charset="0"/>
            </a:endParaRPr>
          </a:p>
          <a:p>
            <a:r>
              <a:rPr lang="en-US" dirty="0" smtClean="0">
                <a:latin typeface="Arial Black" panose="020B0A04020102020204" pitchFamily="34" charset="0"/>
              </a:rPr>
              <a:t>She </a:t>
            </a:r>
            <a:r>
              <a:rPr lang="en-US" dirty="0">
                <a:latin typeface="Arial Black" panose="020B0A04020102020204" pitchFamily="34" charset="0"/>
              </a:rPr>
              <a:t>warns Caesar against going to the Senate on the Ides of March, for she has had terrible nightmares and heard reports of many bad omens.</a:t>
            </a:r>
          </a:p>
        </p:txBody>
      </p:sp>
      <p:pic>
        <p:nvPicPr>
          <p:cNvPr id="4" name="Picture 3" descr="http://www.themakeupgallery.info/images/period/rome/calpurnia/caesarvg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1560" y="4495800"/>
            <a:ext cx="1960880" cy="2209800"/>
          </a:xfrm>
          <a:prstGeom prst="rect">
            <a:avLst/>
          </a:prstGeom>
          <a:noFill/>
          <a:ln>
            <a:noFill/>
          </a:ln>
        </p:spPr>
      </p:pic>
    </p:spTree>
    <p:extLst>
      <p:ext uri="{BB962C8B-B14F-4D97-AF65-F5344CB8AC3E}">
        <p14:creationId xmlns:p14="http://schemas.microsoft.com/office/powerpoint/2010/main" val="93282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latin typeface="Arial Black" panose="020B0A04020102020204" pitchFamily="34" charset="0"/>
              </a:rPr>
              <a:t>Portia</a:t>
            </a:r>
            <a:endParaRPr lang="en-US" dirty="0">
              <a:latin typeface="Arial Black" panose="020B0A04020102020204" pitchFamily="34" charset="0"/>
            </a:endParaRPr>
          </a:p>
        </p:txBody>
      </p:sp>
      <p:sp>
        <p:nvSpPr>
          <p:cNvPr id="3" name="Content Placeholder 2"/>
          <p:cNvSpPr>
            <a:spLocks noGrp="1"/>
          </p:cNvSpPr>
          <p:nvPr>
            <p:ph idx="1"/>
          </p:nvPr>
        </p:nvSpPr>
        <p:spPr>
          <a:xfrm>
            <a:off x="76200" y="914400"/>
            <a:ext cx="8915400" cy="5791200"/>
          </a:xfrm>
        </p:spPr>
        <p:txBody>
          <a:bodyPr>
            <a:normAutofit/>
          </a:bodyPr>
          <a:lstStyle/>
          <a:p>
            <a:r>
              <a:rPr lang="en-US" dirty="0">
                <a:latin typeface="Arial Black" panose="020B0A04020102020204" pitchFamily="34" charset="0"/>
              </a:rPr>
              <a:t>Brutus’s wife and the daughter of a noble Roman (Cato) who took sides against Caesar. </a:t>
            </a:r>
            <a:endParaRPr lang="en-US" dirty="0" smtClean="0">
              <a:latin typeface="Arial Black" panose="020B0A04020102020204" pitchFamily="34" charset="0"/>
            </a:endParaRPr>
          </a:p>
          <a:p>
            <a:r>
              <a:rPr lang="en-US" dirty="0" smtClean="0">
                <a:latin typeface="Arial Black" panose="020B0A04020102020204" pitchFamily="34" charset="0"/>
              </a:rPr>
              <a:t>Portia</a:t>
            </a:r>
            <a:r>
              <a:rPr lang="en-US" dirty="0">
                <a:latin typeface="Arial Black" panose="020B0A04020102020204" pitchFamily="34" charset="0"/>
              </a:rPr>
              <a:t>, accustomed to being Brutus’s confidante, is upset to find him so reluctant to speak his mind when she finds him troubled.</a:t>
            </a:r>
          </a:p>
        </p:txBody>
      </p:sp>
      <p:pic>
        <p:nvPicPr>
          <p:cNvPr id="4" name="Picture 3" descr="http://waytofamous.com/images/kate-steavenson-payne-04.jpg"/>
          <p:cNvPicPr/>
          <p:nvPr/>
        </p:nvPicPr>
        <p:blipFill rotWithShape="1">
          <a:blip r:embed="rId2" cstate="print">
            <a:extLst>
              <a:ext uri="{28A0092B-C50C-407E-A947-70E740481C1C}">
                <a14:useLocalDpi xmlns:a14="http://schemas.microsoft.com/office/drawing/2010/main" val="0"/>
              </a:ext>
            </a:extLst>
          </a:blip>
          <a:srcRect l="19072" r="37017"/>
          <a:stretch/>
        </p:blipFill>
        <p:spPr bwMode="auto">
          <a:xfrm>
            <a:off x="3671887" y="4495800"/>
            <a:ext cx="1800225" cy="2362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909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latin typeface="Arial Black" panose="020B0A04020102020204" pitchFamily="34" charset="0"/>
              </a:rPr>
              <a:t>Supporting Characters</a:t>
            </a:r>
            <a:endParaRPr lang="en-US" dirty="0">
              <a:latin typeface="Arial Black" panose="020B0A04020102020204" pitchFamily="34" charset="0"/>
            </a:endParaRPr>
          </a:p>
        </p:txBody>
      </p:sp>
      <p:sp>
        <p:nvSpPr>
          <p:cNvPr id="3" name="Content Placeholder 2"/>
          <p:cNvSpPr>
            <a:spLocks noGrp="1"/>
          </p:cNvSpPr>
          <p:nvPr>
            <p:ph idx="1"/>
          </p:nvPr>
        </p:nvSpPr>
        <p:spPr>
          <a:xfrm>
            <a:off x="152400" y="1020762"/>
            <a:ext cx="8839200" cy="5684838"/>
          </a:xfrm>
        </p:spPr>
        <p:txBody>
          <a:bodyPr>
            <a:normAutofit fontScale="70000" lnSpcReduction="20000"/>
          </a:bodyPr>
          <a:lstStyle/>
          <a:p>
            <a:r>
              <a:rPr lang="en-US" dirty="0" smtClean="0">
                <a:latin typeface="Arial Black" panose="020B0A04020102020204" pitchFamily="34" charset="0"/>
              </a:rPr>
              <a:t>Octavius - Caesar’s </a:t>
            </a:r>
            <a:r>
              <a:rPr lang="en-US" dirty="0">
                <a:latin typeface="Arial Black" panose="020B0A04020102020204" pitchFamily="34" charset="0"/>
              </a:rPr>
              <a:t>adopted son and appointed successor. Octavius, who had been traveling abroad, returns after Caesar’s death, then joins with Antony and sets off to fight Cassius and Brutus. Antony tries to control Octavius’s movements, but Octavius follows his adopted father’s example and emerges as the authoritative figure, paving the way for his eventual seizure of the reins of Roman government</a:t>
            </a:r>
            <a:r>
              <a:rPr lang="en-US" dirty="0" smtClean="0">
                <a:latin typeface="Arial Black" panose="020B0A04020102020204" pitchFamily="34" charset="0"/>
              </a:rPr>
              <a:t>.</a:t>
            </a:r>
          </a:p>
          <a:p>
            <a:pPr marL="0" indent="0">
              <a:buNone/>
            </a:pPr>
            <a:endParaRPr lang="en-US" dirty="0">
              <a:latin typeface="Arial Black" panose="020B0A04020102020204" pitchFamily="34" charset="0"/>
            </a:endParaRPr>
          </a:p>
          <a:p>
            <a:r>
              <a:rPr lang="en-US" dirty="0" err="1" smtClean="0">
                <a:latin typeface="Arial Black" panose="020B0A04020102020204" pitchFamily="34" charset="0"/>
              </a:rPr>
              <a:t>Casca</a:t>
            </a:r>
            <a:r>
              <a:rPr lang="en-US" dirty="0" smtClean="0">
                <a:latin typeface="Arial Black" panose="020B0A04020102020204" pitchFamily="34" charset="0"/>
              </a:rPr>
              <a:t> - One </a:t>
            </a:r>
            <a:r>
              <a:rPr lang="en-US" dirty="0">
                <a:latin typeface="Arial Black" panose="020B0A04020102020204" pitchFamily="34" charset="0"/>
              </a:rPr>
              <a:t>of the conspirators. </a:t>
            </a:r>
            <a:r>
              <a:rPr lang="en-US" dirty="0" err="1">
                <a:latin typeface="Arial Black" panose="020B0A04020102020204" pitchFamily="34" charset="0"/>
              </a:rPr>
              <a:t>Casca</a:t>
            </a:r>
            <a:r>
              <a:rPr lang="en-US" dirty="0">
                <a:latin typeface="Arial Black" panose="020B0A04020102020204" pitchFamily="34" charset="0"/>
              </a:rPr>
              <a:t> is a tribune (an official elected to represent the common people of Rome) who resents Caesar’s ambition. A rough and blunt-speaking man, </a:t>
            </a:r>
            <a:r>
              <a:rPr lang="en-US" dirty="0" err="1">
                <a:latin typeface="Arial Black" panose="020B0A04020102020204" pitchFamily="34" charset="0"/>
              </a:rPr>
              <a:t>Casca</a:t>
            </a:r>
            <a:r>
              <a:rPr lang="en-US" dirty="0">
                <a:latin typeface="Arial Black" panose="020B0A04020102020204" pitchFamily="34" charset="0"/>
              </a:rPr>
              <a:t> relates to Cassius and Brutus how Antony offered the crown to Caesar three times and how each time Caesar declined it. </a:t>
            </a:r>
            <a:r>
              <a:rPr lang="en-US" dirty="0" err="1">
                <a:latin typeface="Arial Black" panose="020B0A04020102020204" pitchFamily="34" charset="0"/>
              </a:rPr>
              <a:t>Casca</a:t>
            </a:r>
            <a:r>
              <a:rPr lang="en-US" dirty="0">
                <a:latin typeface="Arial Black" panose="020B0A04020102020204" pitchFamily="34" charset="0"/>
              </a:rPr>
              <a:t> insists, however, that Caesar was acting, manipulating the populace into believing that he has no personal ambition. </a:t>
            </a:r>
            <a:r>
              <a:rPr lang="en-US" dirty="0" err="1">
                <a:latin typeface="Arial Black" panose="020B0A04020102020204" pitchFamily="34" charset="0"/>
              </a:rPr>
              <a:t>Casca</a:t>
            </a:r>
            <a:r>
              <a:rPr lang="en-US" dirty="0">
                <a:latin typeface="Arial Black" panose="020B0A04020102020204" pitchFamily="34" charset="0"/>
              </a:rPr>
              <a:t> is the first to stab Caesar.</a:t>
            </a:r>
          </a:p>
          <a:p>
            <a:endParaRPr lang="en-US" dirty="0"/>
          </a:p>
        </p:txBody>
      </p:sp>
    </p:spTree>
    <p:extLst>
      <p:ext uri="{BB962C8B-B14F-4D97-AF65-F5344CB8AC3E}">
        <p14:creationId xmlns:p14="http://schemas.microsoft.com/office/powerpoint/2010/main" val="37574031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latin typeface="Arial Black" panose="020B0A04020102020204" pitchFamily="34" charset="0"/>
              </a:rPr>
              <a:t>Supporting Characters</a:t>
            </a:r>
            <a:endParaRPr lang="en-US" dirty="0">
              <a:latin typeface="Arial Black" panose="020B0A04020102020204" pitchFamily="34" charset="0"/>
            </a:endParaRPr>
          </a:p>
        </p:txBody>
      </p:sp>
      <p:sp>
        <p:nvSpPr>
          <p:cNvPr id="3" name="Content Placeholder 2"/>
          <p:cNvSpPr>
            <a:spLocks noGrp="1"/>
          </p:cNvSpPr>
          <p:nvPr>
            <p:ph idx="1"/>
          </p:nvPr>
        </p:nvSpPr>
        <p:spPr>
          <a:xfrm>
            <a:off x="152400" y="1020762"/>
            <a:ext cx="8839200" cy="5684838"/>
          </a:xfrm>
        </p:spPr>
        <p:txBody>
          <a:bodyPr>
            <a:normAutofit fontScale="92500" lnSpcReduction="20000"/>
          </a:bodyPr>
          <a:lstStyle/>
          <a:p>
            <a:r>
              <a:rPr lang="en-US" dirty="0">
                <a:latin typeface="Arial Black" panose="020B0A04020102020204" pitchFamily="34" charset="0"/>
              </a:rPr>
              <a:t>Flavius and </a:t>
            </a:r>
            <a:r>
              <a:rPr lang="en-US" dirty="0" err="1" smtClean="0">
                <a:latin typeface="Arial Black" panose="020B0A04020102020204" pitchFamily="34" charset="0"/>
              </a:rPr>
              <a:t>Murellus</a:t>
            </a:r>
            <a:r>
              <a:rPr lang="en-US" dirty="0" smtClean="0">
                <a:latin typeface="Arial Black" panose="020B0A04020102020204" pitchFamily="34" charset="0"/>
              </a:rPr>
              <a:t> - Two </a:t>
            </a:r>
            <a:r>
              <a:rPr lang="en-US" dirty="0">
                <a:latin typeface="Arial Black" panose="020B0A04020102020204" pitchFamily="34" charset="0"/>
              </a:rPr>
              <a:t>tribunes who condemn the plebeians for their fickleness in cheering Caesar when once they cheered for Caesar’s enemy Pompey. Flavius and </a:t>
            </a:r>
            <a:r>
              <a:rPr lang="en-US" dirty="0" err="1">
                <a:latin typeface="Arial Black" panose="020B0A04020102020204" pitchFamily="34" charset="0"/>
              </a:rPr>
              <a:t>Murellus</a:t>
            </a:r>
            <a:r>
              <a:rPr lang="en-US" dirty="0">
                <a:latin typeface="Arial Black" panose="020B0A04020102020204" pitchFamily="34" charset="0"/>
              </a:rPr>
              <a:t> are punished for removing the decorations from Caesar’s statues during Caesar’s triumphal parade</a:t>
            </a:r>
            <a:r>
              <a:rPr lang="en-US" dirty="0" smtClean="0">
                <a:latin typeface="Arial Black" panose="020B0A04020102020204" pitchFamily="34" charset="0"/>
              </a:rPr>
              <a:t>.</a:t>
            </a:r>
          </a:p>
          <a:p>
            <a:pPr marL="0" indent="0">
              <a:buNone/>
            </a:pPr>
            <a:endParaRPr lang="en-US" dirty="0">
              <a:latin typeface="Arial Black" panose="020B0A04020102020204" pitchFamily="34" charset="0"/>
            </a:endParaRPr>
          </a:p>
          <a:p>
            <a:r>
              <a:rPr lang="en-US" dirty="0" smtClean="0">
                <a:latin typeface="Arial Black" panose="020B0A04020102020204" pitchFamily="34" charset="0"/>
              </a:rPr>
              <a:t>Cicero - A </a:t>
            </a:r>
            <a:r>
              <a:rPr lang="en-US" dirty="0">
                <a:latin typeface="Arial Black" panose="020B0A04020102020204" pitchFamily="34" charset="0"/>
              </a:rPr>
              <a:t>Roman senator renowned for his oratorical skill. Cicero speaks at Caesar’s triumphal parade. He later dies at the order of Antony, Octavius, and Lepidus.</a:t>
            </a:r>
          </a:p>
          <a:p>
            <a:endParaRPr lang="en-US" dirty="0"/>
          </a:p>
        </p:txBody>
      </p:sp>
    </p:spTree>
    <p:extLst>
      <p:ext uri="{BB962C8B-B14F-4D97-AF65-F5344CB8AC3E}">
        <p14:creationId xmlns:p14="http://schemas.microsoft.com/office/powerpoint/2010/main" val="2063718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latin typeface="Arial Black" panose="020B0A04020102020204" pitchFamily="34" charset="0"/>
              </a:rPr>
              <a:t>Supporting Characters</a:t>
            </a:r>
            <a:endParaRPr lang="en-US" dirty="0">
              <a:latin typeface="Arial Black" panose="020B0A04020102020204" pitchFamily="34" charset="0"/>
            </a:endParaRPr>
          </a:p>
        </p:txBody>
      </p:sp>
      <p:sp>
        <p:nvSpPr>
          <p:cNvPr id="3" name="Content Placeholder 2"/>
          <p:cNvSpPr>
            <a:spLocks noGrp="1"/>
          </p:cNvSpPr>
          <p:nvPr>
            <p:ph idx="1"/>
          </p:nvPr>
        </p:nvSpPr>
        <p:spPr>
          <a:xfrm>
            <a:off x="152400" y="1020762"/>
            <a:ext cx="8839200" cy="5684838"/>
          </a:xfrm>
        </p:spPr>
        <p:txBody>
          <a:bodyPr>
            <a:normAutofit fontScale="92500" lnSpcReduction="10000"/>
          </a:bodyPr>
          <a:lstStyle/>
          <a:p>
            <a:r>
              <a:rPr lang="en-US" dirty="0" smtClean="0">
                <a:latin typeface="Arial Black" panose="020B0A04020102020204" pitchFamily="34" charset="0"/>
              </a:rPr>
              <a:t>Lepidus - The </a:t>
            </a:r>
            <a:r>
              <a:rPr lang="en-US" dirty="0">
                <a:latin typeface="Arial Black" panose="020B0A04020102020204" pitchFamily="34" charset="0"/>
              </a:rPr>
              <a:t>third member of Antony and Octavius’s coalition. Though Antony has a low opinion of Lepidus, Octavius trusts Lepidus’s loyalty</a:t>
            </a:r>
            <a:r>
              <a:rPr lang="en-US" dirty="0" smtClean="0">
                <a:latin typeface="Arial Black" panose="020B0A04020102020204" pitchFamily="34" charset="0"/>
              </a:rPr>
              <a:t>.</a:t>
            </a:r>
          </a:p>
          <a:p>
            <a:pPr marL="0" indent="0">
              <a:buNone/>
            </a:pPr>
            <a:endParaRPr lang="en-US" dirty="0">
              <a:latin typeface="Arial Black" panose="020B0A04020102020204" pitchFamily="34" charset="0"/>
            </a:endParaRPr>
          </a:p>
          <a:p>
            <a:r>
              <a:rPr lang="en-US" dirty="0" smtClean="0">
                <a:latin typeface="Arial Black" panose="020B0A04020102020204" pitchFamily="34" charset="0"/>
              </a:rPr>
              <a:t>Decius - A </a:t>
            </a:r>
            <a:r>
              <a:rPr lang="en-US" dirty="0">
                <a:latin typeface="Arial Black" panose="020B0A04020102020204" pitchFamily="34" charset="0"/>
              </a:rPr>
              <a:t>member of the conspiracy. Decius convinces Caesar that </a:t>
            </a:r>
            <a:r>
              <a:rPr lang="en-US" dirty="0" err="1">
                <a:latin typeface="Arial Black" panose="020B0A04020102020204" pitchFamily="34" charset="0"/>
              </a:rPr>
              <a:t>Calphurnia</a:t>
            </a:r>
            <a:r>
              <a:rPr lang="en-US" dirty="0">
                <a:latin typeface="Arial Black" panose="020B0A04020102020204" pitchFamily="34" charset="0"/>
              </a:rPr>
              <a:t> misinterpreted her dire nightmares and that, in fact, no danger awaits him at the Senate. Decius leads Caesar right into the hands of the conspirators.</a:t>
            </a:r>
          </a:p>
          <a:p>
            <a:endParaRPr lang="en-US" dirty="0"/>
          </a:p>
        </p:txBody>
      </p:sp>
    </p:spTree>
    <p:extLst>
      <p:ext uri="{BB962C8B-B14F-4D97-AF65-F5344CB8AC3E}">
        <p14:creationId xmlns:p14="http://schemas.microsoft.com/office/powerpoint/2010/main" val="3503795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lstStyle/>
          <a:p>
            <a:r>
              <a:rPr lang="en-US" b="1" dirty="0" smtClean="0">
                <a:latin typeface="Arial Black" panose="020B0A04020102020204" pitchFamily="34" charset="0"/>
              </a:rPr>
              <a:t>Complete the Character Description notes if you have not already. Use the PowerPoint on my website if necessary.</a:t>
            </a:r>
          </a:p>
          <a:p>
            <a:pPr marL="0" indent="0">
              <a:buNone/>
            </a:pPr>
            <a:endParaRPr lang="en-US" b="1" dirty="0" smtClean="0">
              <a:latin typeface="Arial Black" panose="020B0A04020102020204" pitchFamily="34" charset="0"/>
            </a:endParaRPr>
          </a:p>
          <a:p>
            <a:r>
              <a:rPr lang="en-US" b="1" dirty="0" smtClean="0">
                <a:latin typeface="Arial Black" panose="020B0A04020102020204" pitchFamily="34" charset="0"/>
              </a:rPr>
              <a:t>Complete the Act I Vocabulary worksheet (BOTH SIDES).</a:t>
            </a:r>
            <a:endParaRPr lang="en-US" b="1" dirty="0">
              <a:latin typeface="Arial Black" panose="020B0A04020102020204" pitchFamily="34" charset="0"/>
            </a:endParaRPr>
          </a:p>
        </p:txBody>
      </p:sp>
    </p:spTree>
    <p:extLst>
      <p:ext uri="{BB962C8B-B14F-4D97-AF65-F5344CB8AC3E}">
        <p14:creationId xmlns:p14="http://schemas.microsoft.com/office/powerpoint/2010/main" val="33290402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Exit </a:t>
            </a:r>
          </a:p>
          <a:p>
            <a:pPr marL="0" indent="0" algn="ctr">
              <a:buNone/>
            </a:pPr>
            <a:r>
              <a:rPr lang="en-US" sz="6000" dirty="0" smtClean="0">
                <a:latin typeface="Arial Black" panose="020B0A04020102020204" pitchFamily="34" charset="0"/>
              </a:rPr>
              <a:t>Ticket</a:t>
            </a:r>
            <a:endParaRPr lang="en-US" sz="6000" dirty="0">
              <a:latin typeface="Arial Black" panose="020B0A04020102020204" pitchFamily="34" charset="0"/>
            </a:endParaRPr>
          </a:p>
        </p:txBody>
      </p:sp>
      <p:sp>
        <p:nvSpPr>
          <p:cNvPr id="4" name="TextBox 3"/>
          <p:cNvSpPr txBox="1"/>
          <p:nvPr/>
        </p:nvSpPr>
        <p:spPr>
          <a:xfrm>
            <a:off x="7467600" y="661472"/>
            <a:ext cx="1082348" cy="369332"/>
          </a:xfrm>
          <a:prstGeom prst="rect">
            <a:avLst/>
          </a:prstGeom>
          <a:noFill/>
        </p:spPr>
        <p:txBody>
          <a:bodyPr wrap="none" rtlCol="0">
            <a:spAutoFit/>
          </a:bodyPr>
          <a:lstStyle/>
          <a:p>
            <a:r>
              <a:rPr lang="en-US" dirty="0" smtClean="0">
                <a:latin typeface="Arial Black" panose="020B0A04020102020204" pitchFamily="34" charset="0"/>
              </a:rPr>
              <a:t>9/22/17</a:t>
            </a:r>
            <a:endParaRPr lang="en-US" dirty="0">
              <a:latin typeface="Arial Black" panose="020B0A04020102020204" pitchFamily="34" charset="0"/>
            </a:endParaRPr>
          </a:p>
        </p:txBody>
      </p:sp>
    </p:spTree>
    <p:extLst>
      <p:ext uri="{BB962C8B-B14F-4D97-AF65-F5344CB8AC3E}">
        <p14:creationId xmlns:p14="http://schemas.microsoft.com/office/powerpoint/2010/main" val="14974813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lnSpcReduction="10000"/>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smtClean="0">
              <a:latin typeface="Arial Black" panose="020B0A04020102020204" pitchFamily="34" charset="0"/>
            </a:endParaRPr>
          </a:p>
          <a:p>
            <a:pPr marL="0" indent="0" algn="ctr">
              <a:buNone/>
            </a:pPr>
            <a:r>
              <a:rPr lang="en-US" dirty="0" smtClean="0">
                <a:latin typeface="Arial Black" panose="020B0A04020102020204" pitchFamily="34" charset="0"/>
              </a:rPr>
              <a:t>The play begins where we left off in the movie…</a:t>
            </a:r>
          </a:p>
          <a:p>
            <a:pPr marL="0" indent="0" algn="ctr">
              <a:buNone/>
            </a:pPr>
            <a:r>
              <a:rPr lang="en-US" dirty="0" smtClean="0">
                <a:latin typeface="Arial Black" panose="020B0A04020102020204" pitchFamily="34" charset="0"/>
              </a:rPr>
              <a:t>Why do you think Caesar decided to return to Rome with his army </a:t>
            </a:r>
          </a:p>
          <a:p>
            <a:pPr marL="0" indent="0" algn="ctr">
              <a:buNone/>
            </a:pPr>
            <a:r>
              <a:rPr lang="en-US" sz="2800" dirty="0" smtClean="0">
                <a:latin typeface="Arial Black" panose="020B0A04020102020204" pitchFamily="34" charset="0"/>
              </a:rPr>
              <a:t>(even though that was strictly forbidden)?</a:t>
            </a:r>
          </a:p>
          <a:p>
            <a:pPr marL="0" indent="0" algn="ctr">
              <a:buNone/>
            </a:pPr>
            <a:r>
              <a:rPr lang="en-US" dirty="0" smtClean="0">
                <a:latin typeface="Arial Black" panose="020B0A04020102020204" pitchFamily="34" charset="0"/>
              </a:rPr>
              <a:t>Do you think the Senate was right to be worried about him? Why?</a:t>
            </a:r>
            <a:endParaRPr lang="en-US" dirty="0">
              <a:latin typeface="Arial Black" panose="020B0A04020102020204" pitchFamily="34" charset="0"/>
            </a:endParaRP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9/25/17</a:t>
            </a:r>
            <a:endParaRPr lang="en-US" dirty="0">
              <a:latin typeface="Arial Black" panose="020B0A04020102020204" pitchFamily="34" charset="0"/>
            </a:endParaRPr>
          </a:p>
        </p:txBody>
      </p:sp>
    </p:spTree>
    <p:extLst>
      <p:ext uri="{BB962C8B-B14F-4D97-AF65-F5344CB8AC3E}">
        <p14:creationId xmlns:p14="http://schemas.microsoft.com/office/powerpoint/2010/main" val="17635675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lnSpcReduction="10000"/>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dirty="0" smtClean="0">
                <a:solidFill>
                  <a:prstClr val="black"/>
                </a:solidFill>
                <a:latin typeface="Arial Black" panose="020B0A04020102020204" pitchFamily="34" charset="0"/>
              </a:rPr>
              <a:t>The </a:t>
            </a:r>
            <a:r>
              <a:rPr lang="en-US" dirty="0">
                <a:solidFill>
                  <a:prstClr val="black"/>
                </a:solidFill>
                <a:latin typeface="Arial Black" panose="020B0A04020102020204" pitchFamily="34" charset="0"/>
              </a:rPr>
              <a:t>play begins where we left off in the movie…</a:t>
            </a:r>
          </a:p>
          <a:p>
            <a:pPr marL="0" lvl="0" indent="0" algn="ctr">
              <a:buNone/>
            </a:pPr>
            <a:r>
              <a:rPr lang="en-US" dirty="0">
                <a:solidFill>
                  <a:prstClr val="black"/>
                </a:solidFill>
                <a:latin typeface="Arial Black" panose="020B0A04020102020204" pitchFamily="34" charset="0"/>
              </a:rPr>
              <a:t>Why do you think Caesar decided to return to Rome with his army </a:t>
            </a:r>
          </a:p>
          <a:p>
            <a:pPr marL="0" lvl="0" indent="0" algn="ctr">
              <a:buNone/>
            </a:pPr>
            <a:r>
              <a:rPr lang="en-US" sz="2800" dirty="0">
                <a:solidFill>
                  <a:prstClr val="black"/>
                </a:solidFill>
                <a:latin typeface="Arial Black" panose="020B0A04020102020204" pitchFamily="34" charset="0"/>
              </a:rPr>
              <a:t>(even though that was strictly forbidden)?</a:t>
            </a:r>
          </a:p>
          <a:p>
            <a:pPr marL="0" lvl="0" indent="0" algn="ctr">
              <a:buNone/>
            </a:pPr>
            <a:r>
              <a:rPr lang="en-US" dirty="0">
                <a:solidFill>
                  <a:prstClr val="black"/>
                </a:solidFill>
                <a:latin typeface="Arial Black" panose="020B0A04020102020204" pitchFamily="34" charset="0"/>
              </a:rPr>
              <a:t>Do you think the Senate was right to be worried about him? Why</a:t>
            </a:r>
            <a:r>
              <a:rPr lang="en-US" dirty="0" smtClean="0">
                <a:solidFill>
                  <a:prstClr val="black"/>
                </a:solidFill>
                <a:latin typeface="Arial Black" panose="020B0A04020102020204" pitchFamily="34" charset="0"/>
              </a:rPr>
              <a:t>?</a:t>
            </a:r>
            <a:endParaRPr lang="en-US" dirty="0">
              <a:solidFill>
                <a:prstClr val="black"/>
              </a:solidFill>
              <a:latin typeface="Arial Black" panose="020B0A04020102020204" pitchFamily="34" charset="0"/>
            </a:endParaRP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9/25/17</a:t>
            </a:r>
            <a:endParaRPr lang="en-US" dirty="0">
              <a:latin typeface="Arial Black" panose="020B0A04020102020204" pitchFamily="34" charset="0"/>
            </a:endParaRPr>
          </a:p>
        </p:txBody>
      </p:sp>
    </p:spTree>
    <p:extLst>
      <p:ext uri="{BB962C8B-B14F-4D97-AF65-F5344CB8AC3E}">
        <p14:creationId xmlns:p14="http://schemas.microsoft.com/office/powerpoint/2010/main" val="3495712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17"/>
            <a:ext cx="8229600" cy="1143000"/>
          </a:xfrm>
        </p:spPr>
        <p:txBody>
          <a:bodyPr/>
          <a:lstStyle/>
          <a:p>
            <a:r>
              <a:rPr lang="en-US" dirty="0" smtClean="0">
                <a:latin typeface="Arial Black" panose="020B0A04020102020204" pitchFamily="34" charset="0"/>
              </a:rPr>
              <a:t>Soldiers </a:t>
            </a:r>
            <a:endParaRPr lang="en-US" dirty="0">
              <a:latin typeface="Arial Black" panose="020B0A04020102020204" pitchFamily="34" charset="0"/>
            </a:endParaRPr>
          </a:p>
        </p:txBody>
      </p:sp>
      <p:sp>
        <p:nvSpPr>
          <p:cNvPr id="3" name="Content Placeholder 2"/>
          <p:cNvSpPr>
            <a:spLocks noGrp="1"/>
          </p:cNvSpPr>
          <p:nvPr>
            <p:ph idx="1"/>
          </p:nvPr>
        </p:nvSpPr>
        <p:spPr>
          <a:xfrm>
            <a:off x="457200" y="1066800"/>
            <a:ext cx="3886200" cy="4906963"/>
          </a:xfrm>
        </p:spPr>
        <p:txBody>
          <a:bodyPr>
            <a:normAutofit fontScale="92500"/>
          </a:bodyPr>
          <a:lstStyle/>
          <a:p>
            <a:r>
              <a:rPr lang="en-US" dirty="0" smtClean="0">
                <a:latin typeface="Arial Black" panose="020B0A04020102020204" pitchFamily="34" charset="0"/>
              </a:rPr>
              <a:t>Fought in battle formations.</a:t>
            </a:r>
          </a:p>
          <a:p>
            <a:r>
              <a:rPr lang="en-US" dirty="0" smtClean="0">
                <a:latin typeface="Arial Black" panose="020B0A04020102020204" pitchFamily="34" charset="0"/>
              </a:rPr>
              <a:t>Overwhelmed their foes with their numbers</a:t>
            </a:r>
          </a:p>
          <a:p>
            <a:r>
              <a:rPr lang="en-US" dirty="0" smtClean="0">
                <a:latin typeface="Arial Black" panose="020B0A04020102020204" pitchFamily="34" charset="0"/>
              </a:rPr>
              <a:t>Laid siege to many a strong hold and waited for the other side to starve.</a:t>
            </a:r>
            <a:endParaRPr lang="en-US" dirty="0">
              <a:latin typeface="Arial Black" panose="020B0A04020102020204" pitchFamily="34" charset="0"/>
            </a:endParaRPr>
          </a:p>
        </p:txBody>
      </p:sp>
      <p:pic>
        <p:nvPicPr>
          <p:cNvPr id="2050" name="Picture 2" descr="https://encrypted-tbn0.gstatic.com/images?q=tbn:ANd9GcSoZWUPWMQNjgAyl8hw0-Tt6jPxd43l-LKYHxR0S082iUHfaEZe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66800"/>
            <a:ext cx="417014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2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42699747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will be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34081323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anose="020B0A04020102020204" pitchFamily="34" charset="0"/>
              </a:rPr>
              <a:t>Reading the Play</a:t>
            </a:r>
            <a:endParaRPr lang="en-US" b="1"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We will be starting the reading of the play today.</a:t>
            </a:r>
          </a:p>
          <a:p>
            <a:r>
              <a:rPr lang="en-US" dirty="0" smtClean="0">
                <a:latin typeface="Arial Black" panose="020B0A04020102020204" pitchFamily="34" charset="0"/>
              </a:rPr>
              <a:t>When we read, we will do so in two different ways, including:</a:t>
            </a:r>
          </a:p>
          <a:p>
            <a:pPr lvl="1"/>
            <a:r>
              <a:rPr lang="en-US" dirty="0" smtClean="0">
                <a:latin typeface="Arial Black" panose="020B0A04020102020204" pitchFamily="34" charset="0"/>
              </a:rPr>
              <a:t>Listening to audio (book on tape) </a:t>
            </a:r>
          </a:p>
          <a:p>
            <a:pPr lvl="1"/>
            <a:r>
              <a:rPr lang="en-US" dirty="0" smtClean="0">
                <a:latin typeface="Arial Black" panose="020B0A04020102020204" pitchFamily="34" charset="0"/>
              </a:rPr>
              <a:t>Reading by Parts</a:t>
            </a:r>
          </a:p>
          <a:p>
            <a:pPr lvl="2"/>
            <a:r>
              <a:rPr lang="en-US" dirty="0" smtClean="0">
                <a:latin typeface="Arial Black" panose="020B0A04020102020204" pitchFamily="34" charset="0"/>
              </a:rPr>
              <a:t>This is my preference!</a:t>
            </a:r>
          </a:p>
          <a:p>
            <a:pPr marL="0" indent="0">
              <a:buNone/>
            </a:pPr>
            <a:endParaRPr lang="en-US" dirty="0" smtClean="0">
              <a:latin typeface="Arial Black" panose="020B0A04020102020204" pitchFamily="34" charset="0"/>
            </a:endParaRPr>
          </a:p>
        </p:txBody>
      </p:sp>
    </p:spTree>
    <p:extLst>
      <p:ext uri="{BB962C8B-B14F-4D97-AF65-F5344CB8AC3E}">
        <p14:creationId xmlns:p14="http://schemas.microsoft.com/office/powerpoint/2010/main" val="6705674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Reading By Parts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334000"/>
          </a:xfrm>
        </p:spPr>
        <p:txBody>
          <a:bodyPr/>
          <a:lstStyle/>
          <a:p>
            <a:r>
              <a:rPr lang="en-US" dirty="0" smtClean="0">
                <a:latin typeface="Arial Black" panose="020B0A04020102020204" pitchFamily="34" charset="0"/>
              </a:rPr>
              <a:t>Casting – If we are going to read by parts, we will typically “cast” those parts a day ahead.</a:t>
            </a:r>
          </a:p>
          <a:p>
            <a:r>
              <a:rPr lang="en-US" dirty="0" smtClean="0">
                <a:latin typeface="Arial Black" panose="020B0A04020102020204" pitchFamily="34" charset="0"/>
              </a:rPr>
              <a:t>Volunteers can choose to play part, or I can choose people.</a:t>
            </a:r>
          </a:p>
          <a:p>
            <a:r>
              <a:rPr lang="en-US" dirty="0" smtClean="0">
                <a:latin typeface="Arial Black" panose="020B0A04020102020204" pitchFamily="34" charset="0"/>
              </a:rPr>
              <a:t>We will read, for the most part, from the Shakespearean side of the page, but on occasion, we may read from the modernized version.</a:t>
            </a:r>
            <a:endParaRPr lang="en-US" dirty="0">
              <a:latin typeface="Arial Black" panose="020B0A04020102020204" pitchFamily="34" charset="0"/>
            </a:endParaRPr>
          </a:p>
        </p:txBody>
      </p:sp>
    </p:spTree>
    <p:extLst>
      <p:ext uri="{BB962C8B-B14F-4D97-AF65-F5344CB8AC3E}">
        <p14:creationId xmlns:p14="http://schemas.microsoft.com/office/powerpoint/2010/main" val="1945722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lgn="ctr">
              <a:buNone/>
            </a:pPr>
            <a:r>
              <a:rPr lang="en-US" sz="4400" b="1" dirty="0" smtClean="0">
                <a:latin typeface="Arial Black" panose="020B0A04020102020204" pitchFamily="34" charset="0"/>
              </a:rPr>
              <a:t>Complete the Act I Cornell Notes questions for Act I Scene </a:t>
            </a:r>
            <a:r>
              <a:rPr lang="en-US" sz="4400" b="1" dirty="0" err="1" smtClean="0">
                <a:latin typeface="Arial Black" panose="020B0A04020102020204" pitchFamily="34" charset="0"/>
              </a:rPr>
              <a:t>i</a:t>
            </a:r>
            <a:endParaRPr lang="en-US" sz="4400" b="1" dirty="0" smtClean="0">
              <a:latin typeface="Arial Black" panose="020B0A04020102020204" pitchFamily="34" charset="0"/>
            </a:endParaRPr>
          </a:p>
          <a:p>
            <a:pPr marL="0" indent="0" algn="ctr">
              <a:buNone/>
            </a:pPr>
            <a:r>
              <a:rPr lang="en-US" sz="4400" b="1" dirty="0" smtClean="0">
                <a:latin typeface="Arial Black" panose="020B0A04020102020204" pitchFamily="34" charset="0"/>
              </a:rPr>
              <a:t>(Questions 1 – 3)</a:t>
            </a:r>
          </a:p>
          <a:p>
            <a:pPr marL="0" indent="0" algn="ctr">
              <a:buNone/>
            </a:pPr>
            <a:endParaRPr lang="en-US" sz="4400" b="1" dirty="0">
              <a:latin typeface="Arial Black" panose="020B0A04020102020204" pitchFamily="34" charset="0"/>
            </a:endParaRPr>
          </a:p>
          <a:p>
            <a:pPr marL="0" indent="0" algn="ctr">
              <a:buNone/>
            </a:pPr>
            <a:r>
              <a:rPr lang="en-US" sz="4400" b="1" dirty="0" smtClean="0">
                <a:latin typeface="Arial Black" panose="020B0A04020102020204" pitchFamily="34" charset="0"/>
              </a:rPr>
              <a:t>ANSWER IN COMPLETE SENTENCES!</a:t>
            </a:r>
            <a:endParaRPr lang="en-US" sz="4400" b="1" dirty="0">
              <a:latin typeface="Arial Black" panose="020B0A04020102020204" pitchFamily="34" charset="0"/>
            </a:endParaRPr>
          </a:p>
        </p:txBody>
      </p:sp>
    </p:spTree>
    <p:extLst>
      <p:ext uri="{BB962C8B-B14F-4D97-AF65-F5344CB8AC3E}">
        <p14:creationId xmlns:p14="http://schemas.microsoft.com/office/powerpoint/2010/main" val="27969259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Arial Black" panose="020B0A04020102020204" pitchFamily="34" charset="0"/>
              </a:rPr>
              <a:t>Do you think that Flavius and </a:t>
            </a:r>
            <a:r>
              <a:rPr lang="en-US" dirty="0" err="1" smtClean="0">
                <a:latin typeface="Arial Black" panose="020B0A04020102020204" pitchFamily="34" charset="0"/>
              </a:rPr>
              <a:t>Murellus</a:t>
            </a:r>
            <a:r>
              <a:rPr lang="en-US" dirty="0" smtClean="0">
                <a:latin typeface="Arial Black" panose="020B0A04020102020204" pitchFamily="34" charset="0"/>
              </a:rPr>
              <a:t> are right to be so upset at the people of Rome?</a:t>
            </a:r>
            <a:endParaRPr lang="en-US" dirty="0">
              <a:latin typeface="Arial Black" panose="020B0A04020102020204" pitchFamily="34" charset="0"/>
            </a:endParaRPr>
          </a:p>
          <a:p>
            <a:pPr marL="0" indent="0" algn="ctr">
              <a:buNone/>
            </a:pPr>
            <a:r>
              <a:rPr lang="en-US" dirty="0" smtClean="0">
                <a:latin typeface="Arial Black" panose="020B0A04020102020204" pitchFamily="34" charset="0"/>
              </a:rPr>
              <a:t>Why or why not?</a:t>
            </a:r>
          </a:p>
          <a:p>
            <a:pPr marL="0" indent="0" algn="ctr">
              <a:buNone/>
            </a:pPr>
            <a:r>
              <a:rPr lang="en-US" dirty="0" smtClean="0">
                <a:latin typeface="Arial Black" panose="020B0A04020102020204" pitchFamily="34" charset="0"/>
              </a:rPr>
              <a:t>Why do you think the people of Rome are so quick to change </a:t>
            </a:r>
            <a:r>
              <a:rPr lang="en-US" smtClean="0">
                <a:latin typeface="Arial Black" panose="020B0A04020102020204" pitchFamily="34" charset="0"/>
              </a:rPr>
              <a:t>their loyalties?</a:t>
            </a:r>
            <a:endParaRPr lang="en-US" dirty="0" smtClean="0">
              <a:latin typeface="Arial Black" panose="020B0A04020102020204" pitchFamily="34" charset="0"/>
            </a:endParaRPr>
          </a:p>
        </p:txBody>
      </p:sp>
      <p:sp>
        <p:nvSpPr>
          <p:cNvPr id="4" name="TextBox 3"/>
          <p:cNvSpPr txBox="1"/>
          <p:nvPr/>
        </p:nvSpPr>
        <p:spPr>
          <a:xfrm>
            <a:off x="7467600" y="661472"/>
            <a:ext cx="1082348" cy="369332"/>
          </a:xfrm>
          <a:prstGeom prst="rect">
            <a:avLst/>
          </a:prstGeom>
          <a:noFill/>
        </p:spPr>
        <p:txBody>
          <a:bodyPr wrap="none" rtlCol="0">
            <a:spAutoFit/>
          </a:bodyPr>
          <a:lstStyle/>
          <a:p>
            <a:r>
              <a:rPr lang="en-US" dirty="0" smtClean="0">
                <a:latin typeface="Arial Black" panose="020B0A04020102020204" pitchFamily="34" charset="0"/>
              </a:rPr>
              <a:t>9/25/17</a:t>
            </a:r>
            <a:endParaRPr lang="en-US" dirty="0">
              <a:latin typeface="Arial Black" panose="020B0A04020102020204" pitchFamily="34" charset="0"/>
            </a:endParaRPr>
          </a:p>
        </p:txBody>
      </p:sp>
    </p:spTree>
    <p:extLst>
      <p:ext uri="{BB962C8B-B14F-4D97-AF65-F5344CB8AC3E}">
        <p14:creationId xmlns:p14="http://schemas.microsoft.com/office/powerpoint/2010/main" val="1720346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smtClean="0">
              <a:latin typeface="Arial Black" panose="020B0A04020102020204" pitchFamily="34" charset="0"/>
            </a:endParaRPr>
          </a:p>
          <a:p>
            <a:pPr marL="0" indent="0" algn="ctr">
              <a:buNone/>
            </a:pPr>
            <a:r>
              <a:rPr lang="en-US" dirty="0" smtClean="0">
                <a:latin typeface="Arial Black" panose="020B0A04020102020204" pitchFamily="34" charset="0"/>
              </a:rPr>
              <a:t>What did Flavius and </a:t>
            </a:r>
            <a:r>
              <a:rPr lang="en-US" dirty="0" err="1" smtClean="0">
                <a:latin typeface="Arial Black" panose="020B0A04020102020204" pitchFamily="34" charset="0"/>
              </a:rPr>
              <a:t>Murellus</a:t>
            </a:r>
            <a:r>
              <a:rPr lang="en-US" dirty="0" smtClean="0">
                <a:latin typeface="Arial Black" panose="020B0A04020102020204" pitchFamily="34" charset="0"/>
              </a:rPr>
              <a:t> want to do to Caesar’s statues? </a:t>
            </a:r>
          </a:p>
          <a:p>
            <a:pPr marL="0" indent="0" algn="ctr">
              <a:buNone/>
            </a:pPr>
            <a:r>
              <a:rPr lang="en-US" dirty="0" smtClean="0">
                <a:latin typeface="Arial Black" panose="020B0A04020102020204" pitchFamily="34" charset="0"/>
              </a:rPr>
              <a:t>Why did they want to do it?</a:t>
            </a:r>
          </a:p>
          <a:p>
            <a:pPr marL="0" indent="0" algn="ctr">
              <a:buNone/>
            </a:pPr>
            <a:r>
              <a:rPr lang="en-US" dirty="0" smtClean="0">
                <a:latin typeface="Arial Black" panose="020B0A04020102020204" pitchFamily="34" charset="0"/>
              </a:rPr>
              <a:t>What is </a:t>
            </a:r>
            <a:r>
              <a:rPr lang="en-US" dirty="0" err="1" smtClean="0">
                <a:latin typeface="Arial Black" panose="020B0A04020102020204" pitchFamily="34" charset="0"/>
              </a:rPr>
              <a:t>Murellus</a:t>
            </a:r>
            <a:r>
              <a:rPr lang="en-US" dirty="0" smtClean="0">
                <a:latin typeface="Arial Black" panose="020B0A04020102020204" pitchFamily="34" charset="0"/>
              </a:rPr>
              <a:t> worried about when they do it?</a:t>
            </a:r>
            <a:endParaRPr lang="en-US" dirty="0">
              <a:latin typeface="Arial Black" panose="020B0A04020102020204" pitchFamily="34" charset="0"/>
            </a:endParaRP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9/26/17</a:t>
            </a:r>
            <a:endParaRPr lang="en-US" dirty="0">
              <a:latin typeface="Arial Black" panose="020B0A04020102020204" pitchFamily="34" charset="0"/>
            </a:endParaRPr>
          </a:p>
        </p:txBody>
      </p:sp>
    </p:spTree>
    <p:extLst>
      <p:ext uri="{BB962C8B-B14F-4D97-AF65-F5344CB8AC3E}">
        <p14:creationId xmlns:p14="http://schemas.microsoft.com/office/powerpoint/2010/main" val="34244587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dirty="0">
                <a:solidFill>
                  <a:prstClr val="black"/>
                </a:solidFill>
                <a:latin typeface="Arial Black" panose="020B0A04020102020204" pitchFamily="34" charset="0"/>
              </a:rPr>
              <a:t>What did Flavius and </a:t>
            </a:r>
            <a:r>
              <a:rPr lang="en-US" dirty="0" err="1">
                <a:solidFill>
                  <a:prstClr val="black"/>
                </a:solidFill>
                <a:latin typeface="Arial Black" panose="020B0A04020102020204" pitchFamily="34" charset="0"/>
              </a:rPr>
              <a:t>Murellus</a:t>
            </a:r>
            <a:r>
              <a:rPr lang="en-US" dirty="0">
                <a:solidFill>
                  <a:prstClr val="black"/>
                </a:solidFill>
                <a:latin typeface="Arial Black" panose="020B0A04020102020204" pitchFamily="34" charset="0"/>
              </a:rPr>
              <a:t> want to do to Caesar’s statues? </a:t>
            </a:r>
          </a:p>
          <a:p>
            <a:pPr marL="0" lvl="0" indent="0" algn="ctr">
              <a:buNone/>
            </a:pPr>
            <a:r>
              <a:rPr lang="en-US" dirty="0">
                <a:solidFill>
                  <a:prstClr val="black"/>
                </a:solidFill>
                <a:latin typeface="Arial Black" panose="020B0A04020102020204" pitchFamily="34" charset="0"/>
              </a:rPr>
              <a:t>Why did they want to do it?</a:t>
            </a:r>
          </a:p>
          <a:p>
            <a:pPr marL="0" lvl="0" indent="0" algn="ctr">
              <a:buNone/>
            </a:pPr>
            <a:r>
              <a:rPr lang="en-US" dirty="0">
                <a:solidFill>
                  <a:prstClr val="black"/>
                </a:solidFill>
                <a:latin typeface="Arial Black" panose="020B0A04020102020204" pitchFamily="34" charset="0"/>
              </a:rPr>
              <a:t>What is </a:t>
            </a:r>
            <a:r>
              <a:rPr lang="en-US" dirty="0" err="1">
                <a:solidFill>
                  <a:prstClr val="black"/>
                </a:solidFill>
                <a:latin typeface="Arial Black" panose="020B0A04020102020204" pitchFamily="34" charset="0"/>
              </a:rPr>
              <a:t>Murellus</a:t>
            </a:r>
            <a:r>
              <a:rPr lang="en-US" dirty="0">
                <a:solidFill>
                  <a:prstClr val="black"/>
                </a:solidFill>
                <a:latin typeface="Arial Black" panose="020B0A04020102020204" pitchFamily="34" charset="0"/>
              </a:rPr>
              <a:t> worried about when they do it?</a:t>
            </a: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9/26/17</a:t>
            </a:r>
            <a:endParaRPr lang="en-US" dirty="0">
              <a:latin typeface="Arial Black" panose="020B0A04020102020204" pitchFamily="34" charset="0"/>
            </a:endParaRPr>
          </a:p>
        </p:txBody>
      </p:sp>
    </p:spTree>
    <p:extLst>
      <p:ext uri="{BB962C8B-B14F-4D97-AF65-F5344CB8AC3E}">
        <p14:creationId xmlns:p14="http://schemas.microsoft.com/office/powerpoint/2010/main" val="2745534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42471440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1112070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229600" cy="1143000"/>
          </a:xfrm>
        </p:spPr>
        <p:txBody>
          <a:bodyPr/>
          <a:lstStyle/>
          <a:p>
            <a:r>
              <a:rPr lang="en-US" dirty="0" smtClean="0">
                <a:latin typeface="Arial Black" panose="020B0A04020102020204" pitchFamily="34" charset="0"/>
              </a:rPr>
              <a:t>Caesar’s Great Battles </a:t>
            </a:r>
            <a:endParaRPr lang="en-US" dirty="0">
              <a:latin typeface="Arial Black" panose="020B0A04020102020204" pitchFamily="34" charset="0"/>
            </a:endParaRPr>
          </a:p>
        </p:txBody>
      </p:sp>
      <p:sp>
        <p:nvSpPr>
          <p:cNvPr id="3" name="Content Placeholder 2"/>
          <p:cNvSpPr>
            <a:spLocks noGrp="1"/>
          </p:cNvSpPr>
          <p:nvPr>
            <p:ph idx="1"/>
          </p:nvPr>
        </p:nvSpPr>
        <p:spPr>
          <a:xfrm>
            <a:off x="359465" y="5530328"/>
            <a:ext cx="8229600" cy="792163"/>
          </a:xfrm>
        </p:spPr>
        <p:txBody>
          <a:bodyPr>
            <a:normAutofit fontScale="85000" lnSpcReduction="20000"/>
          </a:bodyPr>
          <a:lstStyle/>
          <a:p>
            <a:pPr marL="0" indent="0" algn="ctr">
              <a:buNone/>
            </a:pPr>
            <a:r>
              <a:rPr lang="en-US" dirty="0" smtClean="0">
                <a:latin typeface="Arial Black" panose="020B0A04020102020204" pitchFamily="34" charset="0"/>
              </a:rPr>
              <a:t>Siege of </a:t>
            </a:r>
            <a:r>
              <a:rPr lang="en-US" dirty="0" err="1" smtClean="0">
                <a:latin typeface="Arial Black" panose="020B0A04020102020204" pitchFamily="34" charset="0"/>
              </a:rPr>
              <a:t>Alesia</a:t>
            </a:r>
            <a:r>
              <a:rPr lang="en-US" dirty="0" smtClean="0">
                <a:latin typeface="Arial Black" panose="020B0A04020102020204" pitchFamily="34" charset="0"/>
              </a:rPr>
              <a:t> lasted one month.  It killed nearly 80% of Gaul’s population. </a:t>
            </a:r>
            <a:endParaRPr lang="en-US" dirty="0">
              <a:latin typeface="Arial Black" panose="020B0A040201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565" y="838200"/>
            <a:ext cx="6629400" cy="4590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2892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lgn="ctr">
              <a:buNone/>
            </a:pPr>
            <a:r>
              <a:rPr lang="en-US" sz="4400" b="1" dirty="0" smtClean="0">
                <a:latin typeface="Arial Black" panose="020B0A04020102020204" pitchFamily="34" charset="0"/>
              </a:rPr>
              <a:t>Complete the Act I Cornell Notes questions </a:t>
            </a:r>
          </a:p>
          <a:p>
            <a:pPr marL="0" indent="0" algn="ctr">
              <a:buNone/>
            </a:pPr>
            <a:endParaRPr lang="en-US" sz="4400" b="1" dirty="0">
              <a:latin typeface="Arial Black" panose="020B0A04020102020204" pitchFamily="34" charset="0"/>
            </a:endParaRPr>
          </a:p>
          <a:p>
            <a:pPr marL="0" indent="0" algn="ctr">
              <a:buNone/>
            </a:pPr>
            <a:r>
              <a:rPr lang="en-US" sz="4400" b="1" dirty="0" smtClean="0">
                <a:latin typeface="Arial Black" panose="020B0A04020102020204" pitchFamily="34" charset="0"/>
              </a:rPr>
              <a:t>(Front of the page only)</a:t>
            </a:r>
          </a:p>
          <a:p>
            <a:pPr marL="0" indent="0" algn="ctr">
              <a:buNone/>
            </a:pPr>
            <a:endParaRPr lang="en-US" sz="4400" b="1" dirty="0" smtClean="0">
              <a:latin typeface="Arial Black" panose="020B0A04020102020204" pitchFamily="34" charset="0"/>
            </a:endParaRPr>
          </a:p>
          <a:p>
            <a:pPr marL="0" indent="0" algn="ctr">
              <a:buNone/>
            </a:pPr>
            <a:r>
              <a:rPr lang="en-US" sz="4400" b="1" dirty="0">
                <a:latin typeface="Arial Black" panose="020B0A04020102020204" pitchFamily="34" charset="0"/>
              </a:rPr>
              <a:t>ANSWER IN COMPLETE SENTENCES!</a:t>
            </a:r>
          </a:p>
          <a:p>
            <a:pPr marL="0" indent="0" algn="ctr">
              <a:buNone/>
            </a:pPr>
            <a:endParaRPr lang="en-US" sz="4400" b="1" dirty="0">
              <a:latin typeface="Arial Black" panose="020B0A04020102020204" pitchFamily="34" charset="0"/>
            </a:endParaRPr>
          </a:p>
        </p:txBody>
      </p:sp>
    </p:spTree>
    <p:extLst>
      <p:ext uri="{BB962C8B-B14F-4D97-AF65-F5344CB8AC3E}">
        <p14:creationId xmlns:p14="http://schemas.microsoft.com/office/powerpoint/2010/main" val="17864234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Arial Black" panose="020B0A04020102020204" pitchFamily="34" charset="0"/>
              </a:rPr>
              <a:t>What two things does Cassius focus on when he is speaking to Brutus?</a:t>
            </a:r>
          </a:p>
          <a:p>
            <a:pPr marL="0" indent="0" algn="ctr">
              <a:buNone/>
            </a:pPr>
            <a:r>
              <a:rPr lang="en-US" dirty="0" smtClean="0">
                <a:latin typeface="Arial Black" panose="020B0A04020102020204" pitchFamily="34" charset="0"/>
              </a:rPr>
              <a:t>Why do you think he chooses to use those two things to persuade Brutus?</a:t>
            </a:r>
          </a:p>
          <a:p>
            <a:pPr marL="0" indent="0" algn="ctr">
              <a:buNone/>
            </a:pPr>
            <a:r>
              <a:rPr lang="en-US" dirty="0" smtClean="0">
                <a:latin typeface="Arial Black" panose="020B0A04020102020204" pitchFamily="34" charset="0"/>
              </a:rPr>
              <a:t>Do you think Brutus will be persuaded?</a:t>
            </a:r>
          </a:p>
        </p:txBody>
      </p:sp>
      <p:sp>
        <p:nvSpPr>
          <p:cNvPr id="4" name="TextBox 3"/>
          <p:cNvSpPr txBox="1"/>
          <p:nvPr/>
        </p:nvSpPr>
        <p:spPr>
          <a:xfrm>
            <a:off x="7467600" y="661472"/>
            <a:ext cx="1082348" cy="369332"/>
          </a:xfrm>
          <a:prstGeom prst="rect">
            <a:avLst/>
          </a:prstGeom>
          <a:noFill/>
        </p:spPr>
        <p:txBody>
          <a:bodyPr wrap="none" rtlCol="0">
            <a:spAutoFit/>
          </a:bodyPr>
          <a:lstStyle/>
          <a:p>
            <a:r>
              <a:rPr lang="en-US" dirty="0" smtClean="0">
                <a:latin typeface="Arial Black" panose="020B0A04020102020204" pitchFamily="34" charset="0"/>
              </a:rPr>
              <a:t>9/26/17</a:t>
            </a:r>
            <a:endParaRPr lang="en-US" dirty="0">
              <a:latin typeface="Arial Black" panose="020B0A04020102020204" pitchFamily="34" charset="0"/>
            </a:endParaRPr>
          </a:p>
        </p:txBody>
      </p:sp>
    </p:spTree>
    <p:extLst>
      <p:ext uri="{BB962C8B-B14F-4D97-AF65-F5344CB8AC3E}">
        <p14:creationId xmlns:p14="http://schemas.microsoft.com/office/powerpoint/2010/main" val="26708784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smtClean="0">
              <a:latin typeface="Arial Black" panose="020B0A04020102020204" pitchFamily="34" charset="0"/>
            </a:endParaRPr>
          </a:p>
          <a:p>
            <a:pPr marL="0" indent="0" algn="ctr">
              <a:buNone/>
            </a:pPr>
            <a:r>
              <a:rPr lang="en-US" dirty="0" smtClean="0">
                <a:latin typeface="Arial Black" panose="020B0A04020102020204" pitchFamily="34" charset="0"/>
              </a:rPr>
              <a:t>What stories does Cassius tell Brutus  to tear down Caesar?</a:t>
            </a:r>
          </a:p>
          <a:p>
            <a:pPr marL="0" indent="0" algn="ctr">
              <a:buNone/>
            </a:pPr>
            <a:r>
              <a:rPr lang="en-US" dirty="0" smtClean="0">
                <a:latin typeface="Arial Black" panose="020B0A04020102020204" pitchFamily="34" charset="0"/>
              </a:rPr>
              <a:t>Why do you think he tells him those stories?</a:t>
            </a:r>
          </a:p>
          <a:p>
            <a:pPr marL="0" indent="0" algn="ctr">
              <a:buNone/>
            </a:pPr>
            <a:r>
              <a:rPr lang="en-US" dirty="0" smtClean="0">
                <a:latin typeface="Arial Black" panose="020B0A04020102020204" pitchFamily="34" charset="0"/>
              </a:rPr>
              <a:t>What does he hope Brutus will think or do?</a:t>
            </a:r>
          </a:p>
          <a:p>
            <a:pPr marL="0" indent="0" algn="ctr">
              <a:buNone/>
            </a:pPr>
            <a:endParaRPr lang="en-US" dirty="0" smtClean="0">
              <a:latin typeface="Arial Black" panose="020B0A04020102020204" pitchFamily="34" charset="0"/>
            </a:endParaRP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9/27/17</a:t>
            </a:r>
            <a:endParaRPr lang="en-US" dirty="0">
              <a:latin typeface="Arial Black" panose="020B0A04020102020204" pitchFamily="34" charset="0"/>
            </a:endParaRPr>
          </a:p>
        </p:txBody>
      </p:sp>
    </p:spTree>
    <p:extLst>
      <p:ext uri="{BB962C8B-B14F-4D97-AF65-F5344CB8AC3E}">
        <p14:creationId xmlns:p14="http://schemas.microsoft.com/office/powerpoint/2010/main" val="15284232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dirty="0">
                <a:solidFill>
                  <a:prstClr val="black"/>
                </a:solidFill>
                <a:latin typeface="Arial Black" panose="020B0A04020102020204" pitchFamily="34" charset="0"/>
              </a:rPr>
              <a:t>What stories does Cassius tell Brutus  to tear down Caesar?</a:t>
            </a:r>
          </a:p>
          <a:p>
            <a:pPr marL="0" lvl="0" indent="0" algn="ctr">
              <a:buNone/>
            </a:pPr>
            <a:r>
              <a:rPr lang="en-US" dirty="0">
                <a:solidFill>
                  <a:prstClr val="black"/>
                </a:solidFill>
                <a:latin typeface="Arial Black" panose="020B0A04020102020204" pitchFamily="34" charset="0"/>
              </a:rPr>
              <a:t>Why do you think he tells him those stories?</a:t>
            </a:r>
          </a:p>
          <a:p>
            <a:pPr marL="0" lvl="0" indent="0" algn="ctr">
              <a:buNone/>
            </a:pPr>
            <a:r>
              <a:rPr lang="en-US" dirty="0">
                <a:solidFill>
                  <a:prstClr val="black"/>
                </a:solidFill>
                <a:latin typeface="Arial Black" panose="020B0A04020102020204" pitchFamily="34" charset="0"/>
              </a:rPr>
              <a:t>What does he hope Brutus will think or do?</a:t>
            </a: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9/27/17</a:t>
            </a:r>
            <a:endParaRPr lang="en-US" dirty="0">
              <a:latin typeface="Arial Black" panose="020B0A04020102020204" pitchFamily="34" charset="0"/>
            </a:endParaRPr>
          </a:p>
        </p:txBody>
      </p:sp>
    </p:spTree>
    <p:extLst>
      <p:ext uri="{BB962C8B-B14F-4D97-AF65-F5344CB8AC3E}">
        <p14:creationId xmlns:p14="http://schemas.microsoft.com/office/powerpoint/2010/main" val="27919093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15428269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23388277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0" indent="0" algn="ctr">
              <a:buNone/>
            </a:pPr>
            <a:r>
              <a:rPr lang="en-US" sz="4400" b="1" dirty="0" smtClean="0">
                <a:latin typeface="Arial Black" panose="020B0A04020102020204" pitchFamily="34" charset="0"/>
              </a:rPr>
              <a:t>Complete the Act I Cornell Notes questions </a:t>
            </a:r>
          </a:p>
          <a:p>
            <a:pPr marL="0" indent="0" algn="ctr">
              <a:buNone/>
            </a:pPr>
            <a:endParaRPr lang="en-US" sz="4400" b="1" dirty="0" smtClean="0">
              <a:latin typeface="Arial Black" panose="020B0A04020102020204" pitchFamily="34" charset="0"/>
            </a:endParaRPr>
          </a:p>
          <a:p>
            <a:pPr marL="0" indent="0" algn="ctr">
              <a:buNone/>
            </a:pPr>
            <a:r>
              <a:rPr lang="en-US" sz="4400" b="1" dirty="0" smtClean="0">
                <a:latin typeface="Arial Black" panose="020B0A04020102020204" pitchFamily="34" charset="0"/>
              </a:rPr>
              <a:t>(Up to the 2</a:t>
            </a:r>
            <a:r>
              <a:rPr lang="en-US" sz="4400" b="1" baseline="30000" dirty="0" smtClean="0">
                <a:latin typeface="Arial Black" panose="020B0A04020102020204" pitchFamily="34" charset="0"/>
              </a:rPr>
              <a:t>nd</a:t>
            </a:r>
            <a:r>
              <a:rPr lang="en-US" sz="4400" b="1" dirty="0" smtClean="0">
                <a:latin typeface="Arial Black" panose="020B0A04020102020204" pitchFamily="34" charset="0"/>
              </a:rPr>
              <a:t> question on the back of the page)</a:t>
            </a:r>
            <a:endParaRPr lang="en-US" sz="4400" b="1" dirty="0">
              <a:latin typeface="Arial Black" panose="020B0A04020102020204" pitchFamily="34" charset="0"/>
            </a:endParaRPr>
          </a:p>
          <a:p>
            <a:pPr marL="0" indent="0" algn="ctr">
              <a:buNone/>
            </a:pPr>
            <a:endParaRPr lang="en-US" sz="4400" b="1" dirty="0" smtClean="0">
              <a:latin typeface="Arial Black" panose="020B0A04020102020204" pitchFamily="34" charset="0"/>
            </a:endParaRPr>
          </a:p>
          <a:p>
            <a:pPr marL="0" indent="0" algn="ctr">
              <a:buNone/>
            </a:pPr>
            <a:r>
              <a:rPr lang="en-US" sz="4400" b="1" dirty="0">
                <a:latin typeface="Arial Black" panose="020B0A04020102020204" pitchFamily="34" charset="0"/>
              </a:rPr>
              <a:t>ANSWER IN COMPLETE SENTENCES!</a:t>
            </a:r>
          </a:p>
          <a:p>
            <a:pPr marL="0" indent="0" algn="ctr">
              <a:buNone/>
            </a:pPr>
            <a:endParaRPr lang="en-US" sz="4400" b="1" dirty="0">
              <a:latin typeface="Arial Black" panose="020B0A04020102020204" pitchFamily="34" charset="0"/>
            </a:endParaRPr>
          </a:p>
        </p:txBody>
      </p:sp>
    </p:spTree>
    <p:extLst>
      <p:ext uri="{BB962C8B-B14F-4D97-AF65-F5344CB8AC3E}">
        <p14:creationId xmlns:p14="http://schemas.microsoft.com/office/powerpoint/2010/main" val="27639593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Arial Black" panose="020B0A04020102020204" pitchFamily="34" charset="0"/>
              </a:rPr>
              <a:t>What does Caesar do after he refuses the crown three times?</a:t>
            </a:r>
          </a:p>
          <a:p>
            <a:pPr marL="0" indent="0" algn="ctr">
              <a:buNone/>
            </a:pPr>
            <a:r>
              <a:rPr lang="en-US" dirty="0" smtClean="0">
                <a:latin typeface="Arial Black" panose="020B0A04020102020204" pitchFamily="34" charset="0"/>
              </a:rPr>
              <a:t>Why do you think he did that?</a:t>
            </a:r>
          </a:p>
          <a:p>
            <a:pPr marL="0" indent="0" algn="ctr">
              <a:buNone/>
            </a:pPr>
            <a:r>
              <a:rPr lang="en-US" dirty="0" smtClean="0">
                <a:latin typeface="Arial Black" panose="020B0A04020102020204" pitchFamily="34" charset="0"/>
              </a:rPr>
              <a:t>How would that action make him look in the eyes of the common people? </a:t>
            </a:r>
          </a:p>
        </p:txBody>
      </p:sp>
      <p:sp>
        <p:nvSpPr>
          <p:cNvPr id="4" name="TextBox 3"/>
          <p:cNvSpPr txBox="1"/>
          <p:nvPr/>
        </p:nvSpPr>
        <p:spPr>
          <a:xfrm>
            <a:off x="7467600" y="661472"/>
            <a:ext cx="1082348" cy="369332"/>
          </a:xfrm>
          <a:prstGeom prst="rect">
            <a:avLst/>
          </a:prstGeom>
          <a:noFill/>
        </p:spPr>
        <p:txBody>
          <a:bodyPr wrap="none" rtlCol="0">
            <a:spAutoFit/>
          </a:bodyPr>
          <a:lstStyle/>
          <a:p>
            <a:r>
              <a:rPr lang="en-US" dirty="0" smtClean="0">
                <a:latin typeface="Arial Black" panose="020B0A04020102020204" pitchFamily="34" charset="0"/>
              </a:rPr>
              <a:t>9/27/17</a:t>
            </a:r>
            <a:endParaRPr lang="en-US" dirty="0">
              <a:latin typeface="Arial Black" panose="020B0A04020102020204" pitchFamily="34" charset="0"/>
            </a:endParaRPr>
          </a:p>
        </p:txBody>
      </p:sp>
    </p:spTree>
    <p:extLst>
      <p:ext uri="{BB962C8B-B14F-4D97-AF65-F5344CB8AC3E}">
        <p14:creationId xmlns:p14="http://schemas.microsoft.com/office/powerpoint/2010/main" val="4213190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smtClean="0">
              <a:latin typeface="Arial Black" panose="020B0A04020102020204" pitchFamily="34" charset="0"/>
            </a:endParaRPr>
          </a:p>
          <a:p>
            <a:pPr marL="0" indent="0" algn="ctr">
              <a:buNone/>
            </a:pPr>
            <a:r>
              <a:rPr lang="en-US" dirty="0" smtClean="0">
                <a:latin typeface="Arial Black" panose="020B0A04020102020204" pitchFamily="34" charset="0"/>
              </a:rPr>
              <a:t>What does Cassius plan to do to convince Brutus?</a:t>
            </a:r>
          </a:p>
          <a:p>
            <a:pPr marL="0" indent="0" algn="ctr">
              <a:buNone/>
            </a:pPr>
            <a:r>
              <a:rPr lang="en-US" dirty="0" smtClean="0">
                <a:latin typeface="Arial Black" panose="020B0A04020102020204" pitchFamily="34" charset="0"/>
              </a:rPr>
              <a:t>Why would this move have an effect on Brutus more than it might on anyone else?</a:t>
            </a:r>
          </a:p>
          <a:p>
            <a:pPr marL="0" indent="0" algn="ctr">
              <a:buNone/>
            </a:pPr>
            <a:endParaRPr lang="en-US" dirty="0" smtClean="0">
              <a:latin typeface="Arial Black" panose="020B0A04020102020204" pitchFamily="34" charset="0"/>
            </a:endParaRP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9/28/17</a:t>
            </a:r>
            <a:endParaRPr lang="en-US" dirty="0">
              <a:latin typeface="Arial Black" panose="020B0A04020102020204" pitchFamily="34" charset="0"/>
            </a:endParaRPr>
          </a:p>
        </p:txBody>
      </p:sp>
    </p:spTree>
    <p:extLst>
      <p:ext uri="{BB962C8B-B14F-4D97-AF65-F5344CB8AC3E}">
        <p14:creationId xmlns:p14="http://schemas.microsoft.com/office/powerpoint/2010/main" val="40877842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dirty="0">
                <a:solidFill>
                  <a:prstClr val="black"/>
                </a:solidFill>
                <a:latin typeface="Arial Black" panose="020B0A04020102020204" pitchFamily="34" charset="0"/>
              </a:rPr>
              <a:t>What does Cassius plan to do to convince Brutus?</a:t>
            </a:r>
          </a:p>
          <a:p>
            <a:pPr marL="0" lvl="0" indent="0" algn="ctr">
              <a:buNone/>
            </a:pPr>
            <a:r>
              <a:rPr lang="en-US" dirty="0">
                <a:solidFill>
                  <a:prstClr val="black"/>
                </a:solidFill>
                <a:latin typeface="Arial Black" panose="020B0A04020102020204" pitchFamily="34" charset="0"/>
              </a:rPr>
              <a:t>Why would this move have an effect on Brutus more than it might on anyone else?</a:t>
            </a: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9/28/17</a:t>
            </a:r>
            <a:endParaRPr lang="en-US" dirty="0">
              <a:latin typeface="Arial Black" panose="020B0A04020102020204" pitchFamily="34" charset="0"/>
            </a:endParaRPr>
          </a:p>
        </p:txBody>
      </p:sp>
    </p:spTree>
    <p:extLst>
      <p:ext uri="{BB962C8B-B14F-4D97-AF65-F5344CB8AC3E}">
        <p14:creationId xmlns:p14="http://schemas.microsoft.com/office/powerpoint/2010/main" val="1846085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Slavery</a:t>
            </a:r>
            <a:endParaRPr lang="en-US" dirty="0">
              <a:latin typeface="Arial Black" panose="020B0A04020102020204" pitchFamily="34" charset="0"/>
            </a:endParaRPr>
          </a:p>
        </p:txBody>
      </p:sp>
      <p:sp>
        <p:nvSpPr>
          <p:cNvPr id="4" name="Content Placeholder 3"/>
          <p:cNvSpPr>
            <a:spLocks noGrp="1"/>
          </p:cNvSpPr>
          <p:nvPr>
            <p:ph idx="1"/>
          </p:nvPr>
        </p:nvSpPr>
        <p:spPr>
          <a:xfrm>
            <a:off x="381000" y="1219200"/>
            <a:ext cx="8382000" cy="4525963"/>
          </a:xfrm>
        </p:spPr>
        <p:txBody>
          <a:bodyPr>
            <a:normAutofit fontScale="92500"/>
          </a:bodyPr>
          <a:lstStyle/>
          <a:p>
            <a:r>
              <a:rPr lang="en-US" dirty="0" smtClean="0">
                <a:latin typeface="Arial Black" panose="020B0A04020102020204" pitchFamily="34" charset="0"/>
              </a:rPr>
              <a:t>Slavery in ancient Rome played an important role in society and the economy. </a:t>
            </a:r>
          </a:p>
          <a:p>
            <a:r>
              <a:rPr lang="en-US" dirty="0" smtClean="0">
                <a:latin typeface="Arial Black" panose="020B0A04020102020204" pitchFamily="34" charset="0"/>
              </a:rPr>
              <a:t>Besides manual labor, slaves performed many domestic services, and might be employed at highly skilled jobs and professions.</a:t>
            </a:r>
          </a:p>
          <a:p>
            <a:r>
              <a:rPr lang="en-US" dirty="0" smtClean="0">
                <a:latin typeface="Arial Black" panose="020B0A04020102020204" pitchFamily="34" charset="0"/>
              </a:rPr>
              <a:t>Teachers, accountants, and </a:t>
            </a:r>
          </a:p>
          <a:p>
            <a:pPr marL="0" indent="0">
              <a:buNone/>
            </a:pPr>
            <a:r>
              <a:rPr lang="en-US" dirty="0" smtClean="0">
                <a:latin typeface="Arial Black" panose="020B0A04020102020204" pitchFamily="34" charset="0"/>
              </a:rPr>
              <a:t>   physicians were often slaves. </a:t>
            </a:r>
            <a:endParaRPr lang="en-US" dirty="0">
              <a:latin typeface="Arial Black" panose="020B0A04020102020204" pitchFamily="34" charset="0"/>
            </a:endParaRPr>
          </a:p>
        </p:txBody>
      </p:sp>
    </p:spTree>
    <p:extLst>
      <p:ext uri="{BB962C8B-B14F-4D97-AF65-F5344CB8AC3E}">
        <p14:creationId xmlns:p14="http://schemas.microsoft.com/office/powerpoint/2010/main" val="361661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18351000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21033999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a:bodyPr>
          <a:lstStyle/>
          <a:p>
            <a:pPr marL="0" indent="0" algn="ctr">
              <a:buNone/>
            </a:pPr>
            <a:r>
              <a:rPr lang="en-US" sz="4400" b="1" dirty="0" smtClean="0">
                <a:latin typeface="Arial Black" panose="020B0A04020102020204" pitchFamily="34" charset="0"/>
              </a:rPr>
              <a:t>Complete the Act I Cornell Notes questions </a:t>
            </a:r>
          </a:p>
          <a:p>
            <a:pPr marL="0" indent="0" algn="ctr">
              <a:buNone/>
            </a:pPr>
            <a:endParaRPr lang="en-US" sz="2800" b="1" dirty="0" smtClean="0">
              <a:latin typeface="Arial Black" panose="020B0A04020102020204" pitchFamily="34" charset="0"/>
            </a:endParaRPr>
          </a:p>
          <a:p>
            <a:pPr marL="0" indent="0" algn="ctr">
              <a:buNone/>
            </a:pPr>
            <a:r>
              <a:rPr lang="en-US" sz="4400" b="1" dirty="0" smtClean="0">
                <a:latin typeface="Arial Black" panose="020B0A04020102020204" pitchFamily="34" charset="0"/>
              </a:rPr>
              <a:t>ANSWER </a:t>
            </a:r>
            <a:r>
              <a:rPr lang="en-US" sz="4400" b="1" dirty="0">
                <a:latin typeface="Arial Black" panose="020B0A04020102020204" pitchFamily="34" charset="0"/>
              </a:rPr>
              <a:t>IN COMPLETE SENTENCES</a:t>
            </a:r>
            <a:r>
              <a:rPr lang="en-US" sz="4400" b="1" dirty="0" smtClean="0">
                <a:latin typeface="Arial Black" panose="020B0A04020102020204" pitchFamily="34" charset="0"/>
              </a:rPr>
              <a:t>!</a:t>
            </a:r>
          </a:p>
          <a:p>
            <a:pPr marL="0" indent="0" algn="ctr">
              <a:buNone/>
            </a:pPr>
            <a:r>
              <a:rPr lang="en-US" sz="4400" b="1" dirty="0" smtClean="0">
                <a:latin typeface="Arial Black" panose="020B0A04020102020204" pitchFamily="34" charset="0"/>
              </a:rPr>
              <a:t>They are DUE TOMORROW!</a:t>
            </a:r>
            <a:endParaRPr lang="en-US" sz="4400" b="1" dirty="0">
              <a:latin typeface="Arial Black" panose="020B0A04020102020204" pitchFamily="34" charset="0"/>
            </a:endParaRPr>
          </a:p>
          <a:p>
            <a:pPr marL="0" indent="0" algn="ctr">
              <a:buNone/>
            </a:pPr>
            <a:endParaRPr lang="en-US" sz="4400" b="1" dirty="0">
              <a:latin typeface="Arial Black" panose="020B0A04020102020204" pitchFamily="34" charset="0"/>
            </a:endParaRPr>
          </a:p>
        </p:txBody>
      </p:sp>
    </p:spTree>
    <p:extLst>
      <p:ext uri="{BB962C8B-B14F-4D97-AF65-F5344CB8AC3E}">
        <p14:creationId xmlns:p14="http://schemas.microsoft.com/office/powerpoint/2010/main" val="1726774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Arial Black" panose="020B0A04020102020204" pitchFamily="34" charset="0"/>
              </a:rPr>
              <a:t>What does Cassius tell </a:t>
            </a:r>
            <a:r>
              <a:rPr lang="en-US" dirty="0" err="1" smtClean="0">
                <a:latin typeface="Arial Black" panose="020B0A04020102020204" pitchFamily="34" charset="0"/>
              </a:rPr>
              <a:t>Casca</a:t>
            </a:r>
            <a:r>
              <a:rPr lang="en-US" dirty="0" smtClean="0">
                <a:latin typeface="Arial Black" panose="020B0A04020102020204" pitchFamily="34" charset="0"/>
              </a:rPr>
              <a:t> he is willing to do to avoid living under Caesar’s rule?</a:t>
            </a:r>
          </a:p>
          <a:p>
            <a:pPr marL="0" indent="0" algn="ctr">
              <a:buNone/>
            </a:pPr>
            <a:r>
              <a:rPr lang="en-US" dirty="0" smtClean="0">
                <a:latin typeface="Arial Black" panose="020B0A04020102020204" pitchFamily="34" charset="0"/>
              </a:rPr>
              <a:t>What does he accuse </a:t>
            </a:r>
            <a:r>
              <a:rPr lang="en-US" dirty="0" err="1" smtClean="0">
                <a:latin typeface="Arial Black" panose="020B0A04020102020204" pitchFamily="34" charset="0"/>
              </a:rPr>
              <a:t>Casca</a:t>
            </a:r>
            <a:r>
              <a:rPr lang="en-US" dirty="0" smtClean="0">
                <a:latin typeface="Arial Black" panose="020B0A04020102020204" pitchFamily="34" charset="0"/>
              </a:rPr>
              <a:t> of?</a:t>
            </a:r>
          </a:p>
          <a:p>
            <a:pPr marL="0" indent="0" algn="ctr">
              <a:buNone/>
            </a:pPr>
            <a:r>
              <a:rPr lang="en-US" dirty="0" smtClean="0">
                <a:latin typeface="Arial Black" panose="020B0A04020102020204" pitchFamily="34" charset="0"/>
              </a:rPr>
              <a:t>Why does he do that?</a:t>
            </a:r>
          </a:p>
        </p:txBody>
      </p:sp>
      <p:sp>
        <p:nvSpPr>
          <p:cNvPr id="4" name="TextBox 3"/>
          <p:cNvSpPr txBox="1"/>
          <p:nvPr/>
        </p:nvSpPr>
        <p:spPr>
          <a:xfrm>
            <a:off x="7467600" y="661472"/>
            <a:ext cx="1082348" cy="369332"/>
          </a:xfrm>
          <a:prstGeom prst="rect">
            <a:avLst/>
          </a:prstGeom>
          <a:noFill/>
        </p:spPr>
        <p:txBody>
          <a:bodyPr wrap="none" rtlCol="0">
            <a:spAutoFit/>
          </a:bodyPr>
          <a:lstStyle/>
          <a:p>
            <a:r>
              <a:rPr lang="en-US" dirty="0" smtClean="0">
                <a:latin typeface="Arial Black" panose="020B0A04020102020204" pitchFamily="34" charset="0"/>
              </a:rPr>
              <a:t>9/28/17</a:t>
            </a:r>
            <a:endParaRPr lang="en-US" dirty="0">
              <a:latin typeface="Arial Black" panose="020B0A04020102020204" pitchFamily="34" charset="0"/>
            </a:endParaRPr>
          </a:p>
        </p:txBody>
      </p:sp>
    </p:spTree>
    <p:extLst>
      <p:ext uri="{BB962C8B-B14F-4D97-AF65-F5344CB8AC3E}">
        <p14:creationId xmlns:p14="http://schemas.microsoft.com/office/powerpoint/2010/main" val="2397317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smtClean="0">
              <a:latin typeface="Arial Black" panose="020B0A04020102020204" pitchFamily="34" charset="0"/>
            </a:endParaRPr>
          </a:p>
          <a:p>
            <a:pPr marL="0" indent="0" algn="ctr">
              <a:buNone/>
            </a:pPr>
            <a:r>
              <a:rPr lang="en-US" dirty="0" smtClean="0">
                <a:latin typeface="Arial Black" panose="020B0A04020102020204" pitchFamily="34" charset="0"/>
              </a:rPr>
              <a:t>What does Cassius plan to do to convince Brutus?</a:t>
            </a:r>
          </a:p>
          <a:p>
            <a:pPr marL="0" indent="0" algn="ctr">
              <a:buNone/>
            </a:pPr>
            <a:r>
              <a:rPr lang="en-US" dirty="0" smtClean="0">
                <a:latin typeface="Arial Black" panose="020B0A04020102020204" pitchFamily="34" charset="0"/>
              </a:rPr>
              <a:t>Why would this move have an effect on Brutus more than it might on anyone else?</a:t>
            </a:r>
          </a:p>
          <a:p>
            <a:pPr marL="0" indent="0" algn="ctr">
              <a:buNone/>
            </a:pPr>
            <a:endParaRPr lang="en-US" dirty="0" smtClean="0">
              <a:latin typeface="Arial Black" panose="020B0A04020102020204" pitchFamily="34" charset="0"/>
            </a:endParaRP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9/28/17</a:t>
            </a:r>
            <a:endParaRPr lang="en-US" dirty="0">
              <a:latin typeface="Arial Black" panose="020B0A04020102020204" pitchFamily="34" charset="0"/>
            </a:endParaRPr>
          </a:p>
        </p:txBody>
      </p:sp>
    </p:spTree>
    <p:extLst>
      <p:ext uri="{BB962C8B-B14F-4D97-AF65-F5344CB8AC3E}">
        <p14:creationId xmlns:p14="http://schemas.microsoft.com/office/powerpoint/2010/main" val="36716111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dirty="0">
                <a:solidFill>
                  <a:prstClr val="black"/>
                </a:solidFill>
                <a:latin typeface="Arial Black" panose="020B0A04020102020204" pitchFamily="34" charset="0"/>
              </a:rPr>
              <a:t>What does Cassius plan to do to convince Brutus?</a:t>
            </a:r>
          </a:p>
          <a:p>
            <a:pPr marL="0" lvl="0" indent="0" algn="ctr">
              <a:buNone/>
            </a:pPr>
            <a:r>
              <a:rPr lang="en-US" dirty="0">
                <a:solidFill>
                  <a:prstClr val="black"/>
                </a:solidFill>
                <a:latin typeface="Arial Black" panose="020B0A04020102020204" pitchFamily="34" charset="0"/>
              </a:rPr>
              <a:t>Why would this move have an effect on Brutus more than it might on anyone else?</a:t>
            </a: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9/28/17</a:t>
            </a:r>
            <a:endParaRPr lang="en-US" dirty="0">
              <a:latin typeface="Arial Black" panose="020B0A04020102020204" pitchFamily="34" charset="0"/>
            </a:endParaRPr>
          </a:p>
        </p:txBody>
      </p:sp>
    </p:spTree>
    <p:extLst>
      <p:ext uri="{BB962C8B-B14F-4D97-AF65-F5344CB8AC3E}">
        <p14:creationId xmlns:p14="http://schemas.microsoft.com/office/powerpoint/2010/main" val="39424314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26002322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2043751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lgn="ctr">
              <a:buNone/>
            </a:pPr>
            <a:r>
              <a:rPr lang="en-US" sz="4400" b="1" dirty="0" smtClean="0">
                <a:latin typeface="Arial Black" panose="020B0A04020102020204" pitchFamily="34" charset="0"/>
              </a:rPr>
              <a:t>Complete the Act I Cornell Notes questions </a:t>
            </a:r>
          </a:p>
          <a:p>
            <a:pPr marL="0" indent="0" algn="ctr">
              <a:buNone/>
            </a:pPr>
            <a:endParaRPr lang="en-US" sz="2800" b="1" dirty="0" smtClean="0">
              <a:latin typeface="Arial Black" panose="020B0A04020102020204" pitchFamily="34" charset="0"/>
            </a:endParaRPr>
          </a:p>
          <a:p>
            <a:pPr marL="0" indent="0" algn="ctr">
              <a:buNone/>
            </a:pPr>
            <a:r>
              <a:rPr lang="en-US" sz="4400" b="1" dirty="0" smtClean="0">
                <a:latin typeface="Arial Black" panose="020B0A04020102020204" pitchFamily="34" charset="0"/>
              </a:rPr>
              <a:t>ANSWER </a:t>
            </a:r>
            <a:r>
              <a:rPr lang="en-US" sz="4400" b="1" dirty="0">
                <a:latin typeface="Arial Black" panose="020B0A04020102020204" pitchFamily="34" charset="0"/>
              </a:rPr>
              <a:t>IN COMPLETE SENTENCES</a:t>
            </a:r>
            <a:r>
              <a:rPr lang="en-US" sz="4400" b="1" dirty="0" smtClean="0">
                <a:latin typeface="Arial Black" panose="020B0A04020102020204" pitchFamily="34" charset="0"/>
              </a:rPr>
              <a:t>!</a:t>
            </a:r>
          </a:p>
          <a:p>
            <a:pPr marL="0" indent="0" algn="ctr">
              <a:buNone/>
            </a:pPr>
            <a:r>
              <a:rPr lang="en-US" sz="4400" b="1" dirty="0" smtClean="0">
                <a:latin typeface="Arial Black" panose="020B0A04020102020204" pitchFamily="34" charset="0"/>
              </a:rPr>
              <a:t>They are </a:t>
            </a:r>
          </a:p>
          <a:p>
            <a:pPr marL="0" indent="0" algn="ctr">
              <a:buNone/>
            </a:pPr>
            <a:r>
              <a:rPr lang="en-US" sz="4400" b="1" dirty="0" smtClean="0">
                <a:latin typeface="Arial Black" panose="020B0A04020102020204" pitchFamily="34" charset="0"/>
              </a:rPr>
              <a:t>DUE TOMORROW!</a:t>
            </a:r>
            <a:endParaRPr lang="en-US" sz="4400" b="1" dirty="0">
              <a:latin typeface="Arial Black" panose="020B0A04020102020204" pitchFamily="34" charset="0"/>
            </a:endParaRPr>
          </a:p>
          <a:p>
            <a:pPr marL="0" indent="0" algn="ctr">
              <a:buNone/>
            </a:pPr>
            <a:endParaRPr lang="en-US" sz="4400" b="1" dirty="0">
              <a:latin typeface="Arial Black" panose="020B0A04020102020204" pitchFamily="34" charset="0"/>
            </a:endParaRPr>
          </a:p>
        </p:txBody>
      </p:sp>
    </p:spTree>
    <p:extLst>
      <p:ext uri="{BB962C8B-B14F-4D97-AF65-F5344CB8AC3E}">
        <p14:creationId xmlns:p14="http://schemas.microsoft.com/office/powerpoint/2010/main" val="999002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Arial Black" panose="020B0A04020102020204" pitchFamily="34" charset="0"/>
              </a:rPr>
              <a:t>What does Cassius tell </a:t>
            </a:r>
            <a:r>
              <a:rPr lang="en-US" dirty="0" err="1" smtClean="0">
                <a:latin typeface="Arial Black" panose="020B0A04020102020204" pitchFamily="34" charset="0"/>
              </a:rPr>
              <a:t>Casca</a:t>
            </a:r>
            <a:r>
              <a:rPr lang="en-US" dirty="0" smtClean="0">
                <a:latin typeface="Arial Black" panose="020B0A04020102020204" pitchFamily="34" charset="0"/>
              </a:rPr>
              <a:t> he is willing to do to avoid living under Caesar’s rule?</a:t>
            </a:r>
          </a:p>
          <a:p>
            <a:pPr marL="0" indent="0" algn="ctr">
              <a:buNone/>
            </a:pPr>
            <a:r>
              <a:rPr lang="en-US" dirty="0" smtClean="0">
                <a:latin typeface="Arial Black" panose="020B0A04020102020204" pitchFamily="34" charset="0"/>
              </a:rPr>
              <a:t>What does he accuse </a:t>
            </a:r>
            <a:r>
              <a:rPr lang="en-US" dirty="0" err="1" smtClean="0">
                <a:latin typeface="Arial Black" panose="020B0A04020102020204" pitchFamily="34" charset="0"/>
              </a:rPr>
              <a:t>Casca</a:t>
            </a:r>
            <a:r>
              <a:rPr lang="en-US" dirty="0" smtClean="0">
                <a:latin typeface="Arial Black" panose="020B0A04020102020204" pitchFamily="34" charset="0"/>
              </a:rPr>
              <a:t> of?</a:t>
            </a:r>
          </a:p>
          <a:p>
            <a:pPr marL="0" indent="0" algn="ctr">
              <a:buNone/>
            </a:pPr>
            <a:r>
              <a:rPr lang="en-US" dirty="0" smtClean="0">
                <a:latin typeface="Arial Black" panose="020B0A04020102020204" pitchFamily="34" charset="0"/>
              </a:rPr>
              <a:t>Why does he do that?</a:t>
            </a:r>
          </a:p>
        </p:txBody>
      </p:sp>
      <p:sp>
        <p:nvSpPr>
          <p:cNvPr id="4" name="TextBox 3"/>
          <p:cNvSpPr txBox="1"/>
          <p:nvPr/>
        </p:nvSpPr>
        <p:spPr>
          <a:xfrm>
            <a:off x="7467600" y="661472"/>
            <a:ext cx="1082348" cy="369332"/>
          </a:xfrm>
          <a:prstGeom prst="rect">
            <a:avLst/>
          </a:prstGeom>
          <a:noFill/>
        </p:spPr>
        <p:txBody>
          <a:bodyPr wrap="none" rtlCol="0">
            <a:spAutoFit/>
          </a:bodyPr>
          <a:lstStyle/>
          <a:p>
            <a:r>
              <a:rPr lang="en-US" dirty="0" smtClean="0">
                <a:latin typeface="Arial Black" panose="020B0A04020102020204" pitchFamily="34" charset="0"/>
              </a:rPr>
              <a:t>9/28/17</a:t>
            </a:r>
            <a:endParaRPr lang="en-US" dirty="0">
              <a:latin typeface="Arial Black" panose="020B0A04020102020204" pitchFamily="34" charset="0"/>
            </a:endParaRPr>
          </a:p>
        </p:txBody>
      </p:sp>
    </p:spTree>
    <p:extLst>
      <p:ext uri="{BB962C8B-B14F-4D97-AF65-F5344CB8AC3E}">
        <p14:creationId xmlns:p14="http://schemas.microsoft.com/office/powerpoint/2010/main" val="2176670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Arial Black" panose="020B0A04020102020204" pitchFamily="34" charset="0"/>
              </a:rPr>
              <a:t>Slaves and Warfare </a:t>
            </a:r>
            <a:endParaRPr lang="en-US" dirty="0">
              <a:latin typeface="Arial Black" panose="020B0A04020102020204" pitchFamily="34" charset="0"/>
            </a:endParaRPr>
          </a:p>
        </p:txBody>
      </p:sp>
      <p:sp>
        <p:nvSpPr>
          <p:cNvPr id="3" name="Content Placeholder 2"/>
          <p:cNvSpPr>
            <a:spLocks noGrp="1"/>
          </p:cNvSpPr>
          <p:nvPr>
            <p:ph idx="1"/>
          </p:nvPr>
        </p:nvSpPr>
        <p:spPr>
          <a:xfrm>
            <a:off x="457200" y="1219200"/>
            <a:ext cx="8001000" cy="4525963"/>
          </a:xfrm>
        </p:spPr>
        <p:txBody>
          <a:bodyPr>
            <a:normAutofit lnSpcReduction="10000"/>
          </a:bodyPr>
          <a:lstStyle/>
          <a:p>
            <a:r>
              <a:rPr lang="en-US" dirty="0" smtClean="0">
                <a:latin typeface="Arial Black" panose="020B0A04020102020204" pitchFamily="34" charset="0"/>
              </a:rPr>
              <a:t>During times of great war the government would seize the people of the country and could sell them into slavery.  </a:t>
            </a:r>
          </a:p>
          <a:p>
            <a:r>
              <a:rPr lang="en-US" dirty="0" smtClean="0">
                <a:latin typeface="Arial Black" panose="020B0A04020102020204" pitchFamily="34" charset="0"/>
              </a:rPr>
              <a:t>This was considered acceptable as the citizens seized were considered “spoils of war”. </a:t>
            </a:r>
          </a:p>
          <a:p>
            <a:r>
              <a:rPr lang="en-US" dirty="0" smtClean="0">
                <a:latin typeface="Arial Black" panose="020B0A04020102020204" pitchFamily="34" charset="0"/>
              </a:rPr>
              <a:t>This is how the Roman Empire funded their wars. </a:t>
            </a:r>
            <a:endParaRPr lang="en-US" dirty="0">
              <a:latin typeface="Arial Black" panose="020B0A04020102020204" pitchFamily="34" charset="0"/>
            </a:endParaRPr>
          </a:p>
        </p:txBody>
      </p:sp>
    </p:spTree>
    <p:extLst>
      <p:ext uri="{BB962C8B-B14F-4D97-AF65-F5344CB8AC3E}">
        <p14:creationId xmlns:p14="http://schemas.microsoft.com/office/powerpoint/2010/main" val="250359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smtClean="0">
              <a:latin typeface="Arial Black" panose="020B0A04020102020204" pitchFamily="34" charset="0"/>
            </a:endParaRPr>
          </a:p>
          <a:p>
            <a:pPr marL="0" indent="0" algn="ctr">
              <a:buNone/>
            </a:pPr>
            <a:r>
              <a:rPr lang="en-US" dirty="0" smtClean="0">
                <a:latin typeface="Arial Black" panose="020B0A04020102020204" pitchFamily="34" charset="0"/>
              </a:rPr>
              <a:t>According to </a:t>
            </a:r>
            <a:r>
              <a:rPr lang="en-US" dirty="0" err="1" smtClean="0">
                <a:latin typeface="Arial Black" panose="020B0A04020102020204" pitchFamily="34" charset="0"/>
              </a:rPr>
              <a:t>Casca</a:t>
            </a:r>
            <a:r>
              <a:rPr lang="en-US" dirty="0" smtClean="0">
                <a:latin typeface="Arial Black" panose="020B0A04020102020204" pitchFamily="34" charset="0"/>
              </a:rPr>
              <a:t>, what is the real reason Cassius needs Brutus to be part of the plot?</a:t>
            </a:r>
          </a:p>
          <a:p>
            <a:pPr marL="0" indent="0" algn="ctr">
              <a:buNone/>
            </a:pPr>
            <a:r>
              <a:rPr lang="en-US" dirty="0" smtClean="0">
                <a:latin typeface="Arial Black" panose="020B0A04020102020204" pitchFamily="34" charset="0"/>
              </a:rPr>
              <a:t>What does having Brutus involved do for the conspiracy?</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9/29/17</a:t>
            </a:r>
            <a:endParaRPr lang="en-US" dirty="0">
              <a:latin typeface="Arial Black" panose="020B0A04020102020204" pitchFamily="34" charset="0"/>
            </a:endParaRPr>
          </a:p>
        </p:txBody>
      </p:sp>
    </p:spTree>
    <p:extLst>
      <p:ext uri="{BB962C8B-B14F-4D97-AF65-F5344CB8AC3E}">
        <p14:creationId xmlns:p14="http://schemas.microsoft.com/office/powerpoint/2010/main" val="24254147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dirty="0">
                <a:solidFill>
                  <a:prstClr val="black"/>
                </a:solidFill>
                <a:latin typeface="Arial Black" panose="020B0A04020102020204" pitchFamily="34" charset="0"/>
              </a:rPr>
              <a:t>According to </a:t>
            </a:r>
            <a:r>
              <a:rPr lang="en-US" dirty="0" err="1">
                <a:solidFill>
                  <a:prstClr val="black"/>
                </a:solidFill>
                <a:latin typeface="Arial Black" panose="020B0A04020102020204" pitchFamily="34" charset="0"/>
              </a:rPr>
              <a:t>Casca</a:t>
            </a:r>
            <a:r>
              <a:rPr lang="en-US" dirty="0">
                <a:solidFill>
                  <a:prstClr val="black"/>
                </a:solidFill>
                <a:latin typeface="Arial Black" panose="020B0A04020102020204" pitchFamily="34" charset="0"/>
              </a:rPr>
              <a:t>, what is the real reason Cassius needs Brutus to be part of the plot?</a:t>
            </a:r>
          </a:p>
          <a:p>
            <a:pPr marL="0" lvl="0" indent="0" algn="ctr">
              <a:buNone/>
            </a:pPr>
            <a:r>
              <a:rPr lang="en-US" dirty="0">
                <a:solidFill>
                  <a:prstClr val="black"/>
                </a:solidFill>
                <a:latin typeface="Arial Black" panose="020B0A04020102020204" pitchFamily="34" charset="0"/>
              </a:rPr>
              <a:t>What does having Brutus involved do for the conspiracy?</a:t>
            </a: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9/29/17</a:t>
            </a:r>
            <a:endParaRPr lang="en-US" dirty="0">
              <a:latin typeface="Arial Black" panose="020B0A04020102020204" pitchFamily="34" charset="0"/>
            </a:endParaRPr>
          </a:p>
        </p:txBody>
      </p:sp>
    </p:spTree>
    <p:extLst>
      <p:ext uri="{BB962C8B-B14F-4D97-AF65-F5344CB8AC3E}">
        <p14:creationId xmlns:p14="http://schemas.microsoft.com/office/powerpoint/2010/main" val="6286801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31463424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23798822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Act I is Done!</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0" indent="0" algn="ctr">
              <a:buNone/>
            </a:pPr>
            <a:r>
              <a:rPr lang="en-US" sz="4400" b="1" dirty="0" smtClean="0">
                <a:latin typeface="Arial Black" panose="020B0A04020102020204" pitchFamily="34" charset="0"/>
              </a:rPr>
              <a:t>Let’s watch the video!!!</a:t>
            </a:r>
          </a:p>
          <a:p>
            <a:pPr marL="0" indent="0" algn="ctr">
              <a:buNone/>
            </a:pPr>
            <a:r>
              <a:rPr lang="en-US" sz="4400" b="1" dirty="0" smtClean="0">
                <a:latin typeface="Arial Black" panose="020B0A04020102020204" pitchFamily="34" charset="0"/>
              </a:rPr>
              <a:t>Keep up with the video questions! </a:t>
            </a:r>
          </a:p>
          <a:p>
            <a:pPr marL="0" indent="0" algn="ctr">
              <a:buNone/>
            </a:pPr>
            <a:r>
              <a:rPr lang="en-US" sz="4400" b="1" dirty="0" smtClean="0">
                <a:latin typeface="Arial Black" panose="020B0A04020102020204" pitchFamily="34" charset="0"/>
              </a:rPr>
              <a:t>They are DUE MONDAY!</a:t>
            </a:r>
          </a:p>
          <a:p>
            <a:pPr marL="0" indent="0" algn="ctr">
              <a:buNone/>
            </a:pPr>
            <a:endParaRPr lang="en-US" sz="4400" b="1" dirty="0">
              <a:latin typeface="Arial Black" panose="020B0A04020102020204" pitchFamily="34" charset="0"/>
            </a:endParaRPr>
          </a:p>
          <a:p>
            <a:pPr marL="0" indent="0" algn="ctr">
              <a:buNone/>
            </a:pPr>
            <a:r>
              <a:rPr lang="en-US" sz="4400" b="1" dirty="0" smtClean="0">
                <a:latin typeface="Arial Black" panose="020B0A04020102020204" pitchFamily="34" charset="0"/>
              </a:rPr>
              <a:t>Your Act I Cornell Notes questions are DUE TODAY!</a:t>
            </a:r>
            <a:endParaRPr lang="en-US" sz="4400" b="1" dirty="0">
              <a:latin typeface="Arial Black" panose="020B0A04020102020204" pitchFamily="34" charset="0"/>
            </a:endParaRPr>
          </a:p>
          <a:p>
            <a:pPr marL="0" indent="0" algn="ctr">
              <a:buNone/>
            </a:pPr>
            <a:endParaRPr lang="en-US" sz="4400" b="1" dirty="0">
              <a:latin typeface="Arial Black" panose="020B0A04020102020204" pitchFamily="34" charset="0"/>
            </a:endParaRPr>
          </a:p>
        </p:txBody>
      </p:sp>
    </p:spTree>
    <p:extLst>
      <p:ext uri="{BB962C8B-B14F-4D97-AF65-F5344CB8AC3E}">
        <p14:creationId xmlns:p14="http://schemas.microsoft.com/office/powerpoint/2010/main" val="262980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Arial Black" panose="020B0A04020102020204" pitchFamily="34" charset="0"/>
              </a:rPr>
              <a:t>Name at least three differences between what we read in Act I and what we saw in the movie today.</a:t>
            </a:r>
          </a:p>
          <a:p>
            <a:pPr marL="0" indent="0" algn="ctr">
              <a:buNone/>
            </a:pPr>
            <a:r>
              <a:rPr lang="en-US" dirty="0" smtClean="0">
                <a:latin typeface="Arial Black" panose="020B0A04020102020204" pitchFamily="34" charset="0"/>
              </a:rPr>
              <a:t>Is there anything significant about these differences?</a:t>
            </a:r>
          </a:p>
          <a:p>
            <a:pPr marL="0" indent="0" algn="ctr">
              <a:buNone/>
            </a:pPr>
            <a:r>
              <a:rPr lang="en-US" dirty="0" smtClean="0">
                <a:latin typeface="Arial Black" panose="020B0A04020102020204" pitchFamily="34" charset="0"/>
              </a:rPr>
              <a:t>What?</a:t>
            </a:r>
          </a:p>
        </p:txBody>
      </p:sp>
      <p:sp>
        <p:nvSpPr>
          <p:cNvPr id="4" name="TextBox 3"/>
          <p:cNvSpPr txBox="1"/>
          <p:nvPr/>
        </p:nvSpPr>
        <p:spPr>
          <a:xfrm>
            <a:off x="7467600" y="661472"/>
            <a:ext cx="1082348" cy="369332"/>
          </a:xfrm>
          <a:prstGeom prst="rect">
            <a:avLst/>
          </a:prstGeom>
          <a:noFill/>
        </p:spPr>
        <p:txBody>
          <a:bodyPr wrap="none" rtlCol="0">
            <a:spAutoFit/>
          </a:bodyPr>
          <a:lstStyle/>
          <a:p>
            <a:r>
              <a:rPr lang="en-US" dirty="0" smtClean="0">
                <a:latin typeface="Arial Black" panose="020B0A04020102020204" pitchFamily="34" charset="0"/>
              </a:rPr>
              <a:t>9/29/17</a:t>
            </a:r>
            <a:endParaRPr lang="en-US" dirty="0">
              <a:latin typeface="Arial Black" panose="020B0A04020102020204" pitchFamily="34" charset="0"/>
            </a:endParaRPr>
          </a:p>
        </p:txBody>
      </p:sp>
    </p:spTree>
    <p:extLst>
      <p:ext uri="{BB962C8B-B14F-4D97-AF65-F5344CB8AC3E}">
        <p14:creationId xmlns:p14="http://schemas.microsoft.com/office/powerpoint/2010/main" val="24556238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ctr">
              <a:buNone/>
            </a:pPr>
            <a:r>
              <a:rPr lang="en-US" sz="7200" dirty="0" smtClean="0">
                <a:latin typeface="Arial Black" panose="020B0A04020102020204" pitchFamily="34" charset="0"/>
              </a:rPr>
              <a:t>No Start-Up Today</a:t>
            </a:r>
          </a:p>
          <a:p>
            <a:pPr marL="0" indent="0" algn="ctr">
              <a:buNone/>
            </a:pPr>
            <a:r>
              <a:rPr lang="en-US" sz="6000" dirty="0" smtClean="0">
                <a:latin typeface="Arial Black" panose="020B0A04020102020204" pitchFamily="34" charset="0"/>
              </a:rPr>
              <a:t>Because…</a:t>
            </a:r>
          </a:p>
          <a:p>
            <a:pPr marL="0" indent="0" algn="ctr">
              <a:buNone/>
            </a:pPr>
            <a:r>
              <a:rPr lang="en-US" sz="6000" dirty="0" smtClean="0">
                <a:latin typeface="Arial Black" panose="020B0A04020102020204" pitchFamily="34" charset="0"/>
              </a:rPr>
              <a:t>You have a…</a:t>
            </a:r>
            <a:endParaRPr lang="en-US" sz="6000" dirty="0">
              <a:latin typeface="Arial Black" panose="020B0A04020102020204" pitchFamily="34" charset="0"/>
            </a:endParaRPr>
          </a:p>
        </p:txBody>
      </p:sp>
      <p:sp>
        <p:nvSpPr>
          <p:cNvPr id="4" name="TextBox 3"/>
          <p:cNvSpPr txBox="1"/>
          <p:nvPr/>
        </p:nvSpPr>
        <p:spPr>
          <a:xfrm>
            <a:off x="7604452" y="1219200"/>
            <a:ext cx="1082348" cy="369332"/>
          </a:xfrm>
          <a:prstGeom prst="rect">
            <a:avLst/>
          </a:prstGeom>
          <a:noFill/>
        </p:spPr>
        <p:txBody>
          <a:bodyPr wrap="none" rtlCol="0">
            <a:spAutoFit/>
          </a:bodyPr>
          <a:lstStyle/>
          <a:p>
            <a:r>
              <a:rPr lang="en-US" dirty="0" smtClean="0">
                <a:latin typeface="Arial Black" panose="020B0A04020102020204" pitchFamily="34" charset="0"/>
              </a:rPr>
              <a:t>10/2/17</a:t>
            </a:r>
            <a:endParaRPr lang="en-US" dirty="0">
              <a:latin typeface="Arial Black" panose="020B0A04020102020204" pitchFamily="34" charset="0"/>
            </a:endParaRPr>
          </a:p>
        </p:txBody>
      </p:sp>
    </p:spTree>
    <p:extLst>
      <p:ext uri="{BB962C8B-B14F-4D97-AF65-F5344CB8AC3E}">
        <p14:creationId xmlns:p14="http://schemas.microsoft.com/office/powerpoint/2010/main" val="343872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7200" dirty="0" smtClean="0">
                <a:latin typeface="Arial Black" panose="020B0A04020102020204" pitchFamily="34" charset="0"/>
              </a:rPr>
              <a:t>Act I Quiz</a:t>
            </a:r>
            <a:endParaRPr lang="en-US" sz="7200" dirty="0">
              <a:latin typeface="Arial Black" panose="020B0A04020102020204" pitchFamily="34" charset="0"/>
            </a:endParaRPr>
          </a:p>
        </p:txBody>
      </p:sp>
      <p:sp>
        <p:nvSpPr>
          <p:cNvPr id="3" name="Content Placeholder 2"/>
          <p:cNvSpPr>
            <a:spLocks noGrp="1"/>
          </p:cNvSpPr>
          <p:nvPr>
            <p:ph idx="1"/>
          </p:nvPr>
        </p:nvSpPr>
        <p:spPr>
          <a:xfrm>
            <a:off x="457200" y="1447800"/>
            <a:ext cx="8229600" cy="5181600"/>
          </a:xfrm>
        </p:spPr>
        <p:txBody>
          <a:bodyPr>
            <a:normAutofit fontScale="85000" lnSpcReduction="20000"/>
          </a:bodyPr>
          <a:lstStyle/>
          <a:p>
            <a:r>
              <a:rPr lang="en-US" dirty="0" smtClean="0">
                <a:latin typeface="Arial Black" panose="020B0A04020102020204" pitchFamily="34" charset="0"/>
              </a:rPr>
              <a:t>1 – 11 Multiple Choice</a:t>
            </a:r>
          </a:p>
          <a:p>
            <a:pPr lvl="1"/>
            <a:r>
              <a:rPr lang="en-US" dirty="0" smtClean="0">
                <a:latin typeface="Arial Black" panose="020B0A04020102020204" pitchFamily="34" charset="0"/>
              </a:rPr>
              <a:t>Circle JUST THE LETTER of the correct answer</a:t>
            </a:r>
          </a:p>
          <a:p>
            <a:pPr lvl="1"/>
            <a:r>
              <a:rPr lang="en-US" dirty="0" smtClean="0">
                <a:latin typeface="Arial Black" panose="020B0A04020102020204" pitchFamily="34" charset="0"/>
              </a:rPr>
              <a:t>2 Points each</a:t>
            </a:r>
          </a:p>
          <a:p>
            <a:r>
              <a:rPr lang="en-US" dirty="0" smtClean="0">
                <a:latin typeface="Arial Black" panose="020B0A04020102020204" pitchFamily="34" charset="0"/>
              </a:rPr>
              <a:t>12 – 15 True/False</a:t>
            </a:r>
          </a:p>
          <a:p>
            <a:pPr lvl="1"/>
            <a:r>
              <a:rPr lang="en-US" dirty="0" smtClean="0">
                <a:latin typeface="Arial Black" panose="020B0A04020102020204" pitchFamily="34" charset="0"/>
              </a:rPr>
              <a:t>2 Points each</a:t>
            </a:r>
          </a:p>
          <a:p>
            <a:r>
              <a:rPr lang="en-US" dirty="0" smtClean="0">
                <a:latin typeface="Arial Black" panose="020B0A04020102020204" pitchFamily="34" charset="0"/>
              </a:rPr>
              <a:t>16 - 20 Short Answer</a:t>
            </a:r>
          </a:p>
          <a:p>
            <a:pPr lvl="1"/>
            <a:r>
              <a:rPr lang="en-US" dirty="0" smtClean="0">
                <a:latin typeface="Arial Black" panose="020B0A04020102020204" pitchFamily="34" charset="0"/>
              </a:rPr>
              <a:t>Be sure to answer IN COMPLETE SENTENCES</a:t>
            </a:r>
          </a:p>
          <a:p>
            <a:pPr lvl="1"/>
            <a:r>
              <a:rPr lang="en-US" dirty="0" smtClean="0">
                <a:latin typeface="Arial Black" panose="020B0A04020102020204" pitchFamily="34" charset="0"/>
              </a:rPr>
              <a:t>Give AS MUCH DETAIL AS POSSIBLE</a:t>
            </a:r>
          </a:p>
          <a:p>
            <a:pPr lvl="1"/>
            <a:r>
              <a:rPr lang="en-US" dirty="0" smtClean="0">
                <a:latin typeface="Arial Black" panose="020B0A04020102020204" pitchFamily="34" charset="0"/>
              </a:rPr>
              <a:t>5 Points each</a:t>
            </a:r>
          </a:p>
          <a:p>
            <a:r>
              <a:rPr lang="en-US" dirty="0" smtClean="0">
                <a:latin typeface="Arial Black" panose="020B0A04020102020204" pitchFamily="34" charset="0"/>
              </a:rPr>
              <a:t>TOTAL = 55 POINTS as an ASSESSMENT GRADE, so TAKE YOUR TIME!</a:t>
            </a:r>
            <a:endParaRPr lang="en-US" dirty="0">
              <a:latin typeface="Arial Black" panose="020B0A04020102020204" pitchFamily="34" charset="0"/>
            </a:endParaRPr>
          </a:p>
        </p:txBody>
      </p:sp>
    </p:spTree>
    <p:extLst>
      <p:ext uri="{BB962C8B-B14F-4D97-AF65-F5344CB8AC3E}">
        <p14:creationId xmlns:p14="http://schemas.microsoft.com/office/powerpoint/2010/main" val="355317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When you Finish…</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Place your quiz in the TOP basket on the front table.</a:t>
            </a:r>
          </a:p>
          <a:p>
            <a:r>
              <a:rPr lang="en-US" dirty="0" smtClean="0">
                <a:latin typeface="Arial Black" panose="020B0A04020102020204" pitchFamily="34" charset="0"/>
              </a:rPr>
              <a:t>Get an ACT II VOCABULARY worksheet from the second basket and start working on it.</a:t>
            </a:r>
          </a:p>
          <a:p>
            <a:pPr marL="0" indent="0" algn="ctr">
              <a:buNone/>
            </a:pPr>
            <a:r>
              <a:rPr lang="en-US" dirty="0" smtClean="0">
                <a:latin typeface="Arial Black" panose="020B0A04020102020204" pitchFamily="34" charset="0"/>
              </a:rPr>
              <a:t>ACT II VOCAB SHEETS ARE </a:t>
            </a:r>
          </a:p>
          <a:p>
            <a:pPr marL="0" indent="0" algn="ctr">
              <a:buNone/>
            </a:pPr>
            <a:r>
              <a:rPr lang="en-US" sz="5400" dirty="0" smtClean="0">
                <a:latin typeface="Arial Black" panose="020B0A04020102020204" pitchFamily="34" charset="0"/>
              </a:rPr>
              <a:t>DUE TOMORROW!!!</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31235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ctr">
              <a:buNone/>
            </a:pPr>
            <a:endParaRPr lang="en-US" sz="7200" dirty="0" smtClean="0">
              <a:latin typeface="Arial Black" panose="020B0A04020102020204" pitchFamily="34" charset="0"/>
            </a:endParaRPr>
          </a:p>
          <a:p>
            <a:pPr marL="0" indent="0" algn="ctr">
              <a:buNone/>
            </a:pPr>
            <a:r>
              <a:rPr lang="en-US" sz="7200" dirty="0" smtClean="0">
                <a:latin typeface="Arial Black" panose="020B0A04020102020204" pitchFamily="34" charset="0"/>
              </a:rPr>
              <a:t>No Exit Ticket  Today</a:t>
            </a:r>
          </a:p>
        </p:txBody>
      </p:sp>
      <p:sp>
        <p:nvSpPr>
          <p:cNvPr id="4" name="TextBox 3"/>
          <p:cNvSpPr txBox="1"/>
          <p:nvPr/>
        </p:nvSpPr>
        <p:spPr>
          <a:xfrm>
            <a:off x="7604452" y="1447800"/>
            <a:ext cx="1082348" cy="369332"/>
          </a:xfrm>
          <a:prstGeom prst="rect">
            <a:avLst/>
          </a:prstGeom>
          <a:noFill/>
        </p:spPr>
        <p:txBody>
          <a:bodyPr wrap="none" rtlCol="0">
            <a:spAutoFit/>
          </a:bodyPr>
          <a:lstStyle/>
          <a:p>
            <a:r>
              <a:rPr lang="en-US" dirty="0" smtClean="0">
                <a:latin typeface="Arial Black" panose="020B0A04020102020204" pitchFamily="34" charset="0"/>
              </a:rPr>
              <a:t>10/2/17</a:t>
            </a:r>
            <a:endParaRPr lang="en-US" dirty="0">
              <a:latin typeface="Arial Black" panose="020B0A04020102020204" pitchFamily="34" charset="0"/>
            </a:endParaRPr>
          </a:p>
        </p:txBody>
      </p:sp>
    </p:spTree>
    <p:extLst>
      <p:ext uri="{BB962C8B-B14F-4D97-AF65-F5344CB8AC3E}">
        <p14:creationId xmlns:p14="http://schemas.microsoft.com/office/powerpoint/2010/main" val="3386728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0352"/>
            <a:ext cx="9144001" cy="731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4273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166"/>
          </a:xfrm>
        </p:spPr>
        <p:txBody>
          <a:bodyPr>
            <a:normAutofit fontScale="90000"/>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030804"/>
            <a:ext cx="8534400" cy="5522396"/>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smtClean="0">
              <a:latin typeface="Arial Black" panose="020B0A04020102020204" pitchFamily="34" charset="0"/>
            </a:endParaRPr>
          </a:p>
          <a:p>
            <a:pPr marL="0" indent="0" algn="ctr">
              <a:buNone/>
            </a:pPr>
            <a:r>
              <a:rPr lang="en-US" dirty="0" smtClean="0">
                <a:latin typeface="Arial Black" panose="020B0A04020102020204" pitchFamily="34" charset="0"/>
              </a:rPr>
              <a:t>After talking to Cassius, how do you think Brutus is feeling about Caesar right now? </a:t>
            </a:r>
          </a:p>
          <a:p>
            <a:pPr marL="0" indent="0" algn="ctr">
              <a:buNone/>
            </a:pPr>
            <a:r>
              <a:rPr lang="en-US" dirty="0" smtClean="0">
                <a:latin typeface="Arial Black" panose="020B0A04020102020204" pitchFamily="34" charset="0"/>
              </a:rPr>
              <a:t>Cassius told </a:t>
            </a:r>
            <a:r>
              <a:rPr lang="en-US" dirty="0" err="1" smtClean="0">
                <a:latin typeface="Arial Black" panose="020B0A04020102020204" pitchFamily="34" charset="0"/>
              </a:rPr>
              <a:t>Casca</a:t>
            </a:r>
            <a:r>
              <a:rPr lang="en-US" dirty="0" smtClean="0">
                <a:latin typeface="Arial Black" panose="020B0A04020102020204" pitchFamily="34" charset="0"/>
              </a:rPr>
              <a:t> that Brutus is ¾ won over to their cause. </a:t>
            </a:r>
          </a:p>
          <a:p>
            <a:pPr marL="0" indent="0" algn="ctr">
              <a:buNone/>
            </a:pPr>
            <a:r>
              <a:rPr lang="en-US" dirty="0" smtClean="0">
                <a:latin typeface="Arial Black" panose="020B0A04020102020204" pitchFamily="34" charset="0"/>
              </a:rPr>
              <a:t>Do you agree or disagree? Why?</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082348" cy="369332"/>
          </a:xfrm>
          <a:prstGeom prst="rect">
            <a:avLst/>
          </a:prstGeom>
          <a:noFill/>
        </p:spPr>
        <p:txBody>
          <a:bodyPr wrap="none" rtlCol="0">
            <a:spAutoFit/>
          </a:bodyPr>
          <a:lstStyle/>
          <a:p>
            <a:r>
              <a:rPr lang="en-US" dirty="0" smtClean="0">
                <a:latin typeface="Arial Black" panose="020B0A04020102020204" pitchFamily="34" charset="0"/>
              </a:rPr>
              <a:t>10/3/17</a:t>
            </a:r>
            <a:endParaRPr lang="en-US" dirty="0">
              <a:latin typeface="Arial Black" panose="020B0A04020102020204" pitchFamily="34" charset="0"/>
            </a:endParaRPr>
          </a:p>
        </p:txBody>
      </p:sp>
    </p:spTree>
    <p:extLst>
      <p:ext uri="{BB962C8B-B14F-4D97-AF65-F5344CB8AC3E}">
        <p14:creationId xmlns:p14="http://schemas.microsoft.com/office/powerpoint/2010/main" val="17510752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dirty="0">
                <a:solidFill>
                  <a:prstClr val="black"/>
                </a:solidFill>
                <a:latin typeface="Arial Black" panose="020B0A04020102020204" pitchFamily="34" charset="0"/>
              </a:rPr>
              <a:t>After talking to Cassius, how do you think Brutus is feeling about Caesar right now? </a:t>
            </a:r>
          </a:p>
          <a:p>
            <a:pPr marL="0" lvl="0" indent="0" algn="ctr">
              <a:buNone/>
            </a:pPr>
            <a:r>
              <a:rPr lang="en-US" dirty="0">
                <a:solidFill>
                  <a:prstClr val="black"/>
                </a:solidFill>
                <a:latin typeface="Arial Black" panose="020B0A04020102020204" pitchFamily="34" charset="0"/>
              </a:rPr>
              <a:t>Cassius told </a:t>
            </a:r>
            <a:r>
              <a:rPr lang="en-US" dirty="0" err="1">
                <a:solidFill>
                  <a:prstClr val="black"/>
                </a:solidFill>
                <a:latin typeface="Arial Black" panose="020B0A04020102020204" pitchFamily="34" charset="0"/>
              </a:rPr>
              <a:t>Casca</a:t>
            </a:r>
            <a:r>
              <a:rPr lang="en-US" dirty="0">
                <a:solidFill>
                  <a:prstClr val="black"/>
                </a:solidFill>
                <a:latin typeface="Arial Black" panose="020B0A04020102020204" pitchFamily="34" charset="0"/>
              </a:rPr>
              <a:t> that Brutus is ¾ won over to their cause. </a:t>
            </a:r>
          </a:p>
          <a:p>
            <a:pPr marL="0" lvl="0" indent="0" algn="ctr">
              <a:buNone/>
            </a:pPr>
            <a:r>
              <a:rPr lang="en-US" dirty="0">
                <a:solidFill>
                  <a:prstClr val="black"/>
                </a:solidFill>
                <a:latin typeface="Arial Black" panose="020B0A04020102020204" pitchFamily="34" charset="0"/>
              </a:rPr>
              <a:t>Do you agree or disagree? Why?</a:t>
            </a: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10/3/17</a:t>
            </a:r>
            <a:endParaRPr lang="en-US" dirty="0">
              <a:latin typeface="Arial Black" panose="020B0A04020102020204" pitchFamily="34" charset="0"/>
            </a:endParaRPr>
          </a:p>
        </p:txBody>
      </p:sp>
    </p:spTree>
    <p:extLst>
      <p:ext uri="{BB962C8B-B14F-4D97-AF65-F5344CB8AC3E}">
        <p14:creationId xmlns:p14="http://schemas.microsoft.com/office/powerpoint/2010/main" val="29609424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17013197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31313014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lgn="ctr">
              <a:buNone/>
            </a:pPr>
            <a:r>
              <a:rPr lang="en-US" sz="4400" b="1" dirty="0" smtClean="0">
                <a:latin typeface="Arial Black" panose="020B0A04020102020204" pitchFamily="34" charset="0"/>
              </a:rPr>
              <a:t>Complete the </a:t>
            </a:r>
          </a:p>
          <a:p>
            <a:pPr marL="0" indent="0" algn="ctr">
              <a:buNone/>
            </a:pPr>
            <a:r>
              <a:rPr lang="en-US" sz="4400" b="1" dirty="0" smtClean="0">
                <a:latin typeface="Arial Black" panose="020B0A04020102020204" pitchFamily="34" charset="0"/>
              </a:rPr>
              <a:t>Act II Scene </a:t>
            </a:r>
            <a:r>
              <a:rPr lang="en-US" sz="4400" b="1" dirty="0" err="1" smtClean="0">
                <a:latin typeface="Arial Black" panose="020B0A04020102020204" pitchFamily="34" charset="0"/>
              </a:rPr>
              <a:t>i</a:t>
            </a:r>
            <a:r>
              <a:rPr lang="en-US" sz="4400" b="1" dirty="0" smtClean="0">
                <a:latin typeface="Arial Black" panose="020B0A04020102020204" pitchFamily="34" charset="0"/>
              </a:rPr>
              <a:t> </a:t>
            </a:r>
          </a:p>
          <a:p>
            <a:pPr marL="0" indent="0" algn="ctr">
              <a:buNone/>
            </a:pPr>
            <a:r>
              <a:rPr lang="en-US" sz="4400" b="1" dirty="0" smtClean="0">
                <a:latin typeface="Arial Black" panose="020B0A04020102020204" pitchFamily="34" charset="0"/>
              </a:rPr>
              <a:t>Cornell Notes</a:t>
            </a:r>
          </a:p>
          <a:p>
            <a:pPr marL="0" indent="0" algn="ctr">
              <a:buNone/>
            </a:pPr>
            <a:r>
              <a:rPr lang="en-US" sz="4400" b="1" dirty="0" smtClean="0">
                <a:latin typeface="Arial Black" panose="020B0A04020102020204" pitchFamily="34" charset="0"/>
              </a:rPr>
              <a:t>(The front </a:t>
            </a:r>
            <a:r>
              <a:rPr lang="en-US" sz="4400" b="1" smtClean="0">
                <a:latin typeface="Arial Black" panose="020B0A04020102020204" pitchFamily="34" charset="0"/>
              </a:rPr>
              <a:t>of the page)</a:t>
            </a:r>
          </a:p>
          <a:p>
            <a:pPr marL="0" indent="0" algn="ctr">
              <a:buNone/>
            </a:pPr>
            <a:endParaRPr lang="en-US" sz="2800" b="1" dirty="0" smtClean="0">
              <a:latin typeface="Arial Black" panose="020B0A04020102020204" pitchFamily="34" charset="0"/>
            </a:endParaRPr>
          </a:p>
          <a:p>
            <a:pPr marL="0" indent="0" algn="ctr">
              <a:buNone/>
            </a:pPr>
            <a:r>
              <a:rPr lang="en-US" sz="4400" b="1" dirty="0" smtClean="0">
                <a:latin typeface="Arial Black" panose="020B0A04020102020204" pitchFamily="34" charset="0"/>
              </a:rPr>
              <a:t>ANSWER </a:t>
            </a:r>
            <a:r>
              <a:rPr lang="en-US" sz="4400" b="1" dirty="0">
                <a:latin typeface="Arial Black" panose="020B0A04020102020204" pitchFamily="34" charset="0"/>
              </a:rPr>
              <a:t>IN COMPLETE SENTENCES</a:t>
            </a:r>
            <a:r>
              <a:rPr lang="en-US" sz="4400" b="1" dirty="0" smtClean="0">
                <a:latin typeface="Arial Black" panose="020B0A04020102020204" pitchFamily="34" charset="0"/>
              </a:rPr>
              <a:t>!</a:t>
            </a:r>
          </a:p>
        </p:txBody>
      </p:sp>
    </p:spTree>
    <p:extLst>
      <p:ext uri="{BB962C8B-B14F-4D97-AF65-F5344CB8AC3E}">
        <p14:creationId xmlns:p14="http://schemas.microsoft.com/office/powerpoint/2010/main" val="3144237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Arial Black" panose="020B0A04020102020204" pitchFamily="34" charset="0"/>
              </a:rPr>
              <a:t>To what animal does Brutus compare Caesar in his soliloquy?</a:t>
            </a:r>
          </a:p>
          <a:p>
            <a:pPr marL="0" indent="0" algn="ctr">
              <a:buNone/>
            </a:pPr>
            <a:r>
              <a:rPr lang="en-US" dirty="0" smtClean="0">
                <a:latin typeface="Arial Black" panose="020B0A04020102020204" pitchFamily="34" charset="0"/>
              </a:rPr>
              <a:t>Give two examples of how Brutus makes that comparison and explain what you think he means by it.</a:t>
            </a:r>
          </a:p>
        </p:txBody>
      </p:sp>
      <p:sp>
        <p:nvSpPr>
          <p:cNvPr id="4" name="TextBox 3"/>
          <p:cNvSpPr txBox="1"/>
          <p:nvPr/>
        </p:nvSpPr>
        <p:spPr>
          <a:xfrm>
            <a:off x="7467600" y="661472"/>
            <a:ext cx="1082348" cy="369332"/>
          </a:xfrm>
          <a:prstGeom prst="rect">
            <a:avLst/>
          </a:prstGeom>
          <a:noFill/>
        </p:spPr>
        <p:txBody>
          <a:bodyPr wrap="none" rtlCol="0">
            <a:spAutoFit/>
          </a:bodyPr>
          <a:lstStyle/>
          <a:p>
            <a:r>
              <a:rPr lang="en-US" dirty="0" smtClean="0">
                <a:latin typeface="Arial Black" panose="020B0A04020102020204" pitchFamily="34" charset="0"/>
              </a:rPr>
              <a:t>10/3/17</a:t>
            </a:r>
            <a:endParaRPr lang="en-US" dirty="0">
              <a:latin typeface="Arial Black" panose="020B0A04020102020204" pitchFamily="34" charset="0"/>
            </a:endParaRPr>
          </a:p>
        </p:txBody>
      </p:sp>
    </p:spTree>
    <p:extLst>
      <p:ext uri="{BB962C8B-B14F-4D97-AF65-F5344CB8AC3E}">
        <p14:creationId xmlns:p14="http://schemas.microsoft.com/office/powerpoint/2010/main" val="63314538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6166"/>
          </a:xfrm>
        </p:spPr>
        <p:txBody>
          <a:bodyPr>
            <a:normAutofit fontScale="90000"/>
          </a:bodyPr>
          <a:lstStyle/>
          <a:p>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4" name="Content Placeholder 3"/>
          <p:cNvSpPr>
            <a:spLocks noGrp="1"/>
          </p:cNvSpPr>
          <p:nvPr>
            <p:ph idx="1"/>
          </p:nvPr>
        </p:nvSpPr>
        <p:spPr>
          <a:xfrm>
            <a:off x="304800" y="1030804"/>
            <a:ext cx="8534400" cy="5522396"/>
          </a:xfrm>
        </p:spPr>
        <p:txBody>
          <a:bodyPr>
            <a:normAutofit/>
          </a:bodyPr>
          <a:lstStyle/>
          <a:p>
            <a:pPr marL="0" indent="0" algn="ctr">
              <a:buNone/>
            </a:pPr>
            <a:r>
              <a:rPr lang="en-US" sz="2400" dirty="0" smtClean="0">
                <a:latin typeface="Arial Black" panose="020B0A04020102020204" pitchFamily="34" charset="0"/>
              </a:rPr>
              <a:t>In your Triads, discuss the following:</a:t>
            </a:r>
          </a:p>
          <a:p>
            <a:pPr marL="0" indent="0" algn="ctr">
              <a:buNone/>
            </a:pPr>
            <a:endParaRPr lang="en-US" sz="2400" dirty="0" smtClean="0">
              <a:latin typeface="Arial Black" panose="020B0A04020102020204" pitchFamily="34" charset="0"/>
            </a:endParaRPr>
          </a:p>
          <a:p>
            <a:pPr marL="0" indent="0" algn="ctr">
              <a:buNone/>
            </a:pPr>
            <a:r>
              <a:rPr lang="en-US" dirty="0" smtClean="0">
                <a:latin typeface="Arial Black" panose="020B0A04020102020204" pitchFamily="34" charset="0"/>
              </a:rPr>
              <a:t>Brutus told the other conspirators that they don’t need to swear an oath. Why not? What does he believe is just as strong (or stronger) than any oath they could swear?</a:t>
            </a:r>
          </a:p>
          <a:p>
            <a:pPr marL="0" indent="0" algn="ctr">
              <a:buNone/>
            </a:pPr>
            <a:r>
              <a:rPr lang="en-US" dirty="0" smtClean="0">
                <a:latin typeface="Arial Black" panose="020B0A04020102020204" pitchFamily="34" charset="0"/>
              </a:rPr>
              <a:t>What does he say is true of the conspirators if they break their promises?</a:t>
            </a:r>
          </a:p>
          <a:p>
            <a:pPr marL="0" indent="0" algn="ctr">
              <a:buNone/>
            </a:pPr>
            <a:endParaRPr lang="en-US" dirty="0" smtClean="0">
              <a:latin typeface="Arial Black" panose="020B0A04020102020204" pitchFamily="34" charset="0"/>
            </a:endParaRPr>
          </a:p>
          <a:p>
            <a:pPr marL="0" indent="0" algn="ctr">
              <a:buNone/>
            </a:pPr>
            <a:endParaRPr lang="en-US" dirty="0" smtClean="0">
              <a:latin typeface="Arial Black" panose="020B0A04020102020204" pitchFamily="34" charset="0"/>
            </a:endParaRPr>
          </a:p>
        </p:txBody>
      </p:sp>
      <p:sp>
        <p:nvSpPr>
          <p:cNvPr id="5" name="TextBox 4"/>
          <p:cNvSpPr txBox="1"/>
          <p:nvPr/>
        </p:nvSpPr>
        <p:spPr>
          <a:xfrm>
            <a:off x="7756852" y="492673"/>
            <a:ext cx="1082348" cy="369332"/>
          </a:xfrm>
          <a:prstGeom prst="rect">
            <a:avLst/>
          </a:prstGeom>
          <a:noFill/>
        </p:spPr>
        <p:txBody>
          <a:bodyPr wrap="none" rtlCol="0">
            <a:spAutoFit/>
          </a:bodyPr>
          <a:lstStyle/>
          <a:p>
            <a:r>
              <a:rPr lang="en-US" dirty="0" smtClean="0">
                <a:latin typeface="Arial Black" panose="020B0A04020102020204" pitchFamily="34" charset="0"/>
              </a:rPr>
              <a:t>10/4/17</a:t>
            </a:r>
            <a:endParaRPr lang="en-US" dirty="0">
              <a:latin typeface="Arial Black" panose="020B0A04020102020204" pitchFamily="34" charset="0"/>
            </a:endParaRPr>
          </a:p>
        </p:txBody>
      </p:sp>
    </p:spTree>
    <p:extLst>
      <p:ext uri="{BB962C8B-B14F-4D97-AF65-F5344CB8AC3E}">
        <p14:creationId xmlns:p14="http://schemas.microsoft.com/office/powerpoint/2010/main" val="11541616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4" name="Content Placeholder 3"/>
          <p:cNvSpPr>
            <a:spLocks noGrp="1"/>
          </p:cNvSpPr>
          <p:nvPr>
            <p:ph idx="1"/>
          </p:nvPr>
        </p:nvSpPr>
        <p:spPr>
          <a:xfrm>
            <a:off x="304800" y="1600200"/>
            <a:ext cx="8534400" cy="4525963"/>
          </a:xfrm>
        </p:spPr>
        <p:txBody>
          <a:bodyPr>
            <a:normAutofit fontScale="92500" lnSpcReduction="10000"/>
          </a:bodyPr>
          <a:lstStyle/>
          <a:p>
            <a:pPr marL="0" lvl="0" indent="0" algn="ctr">
              <a:buNone/>
            </a:pPr>
            <a:r>
              <a:rPr lang="en-US" sz="2400" dirty="0" smtClean="0">
                <a:solidFill>
                  <a:prstClr val="black"/>
                </a:solidFill>
                <a:latin typeface="Arial Black" panose="020B0A04020102020204" pitchFamily="34" charset="0"/>
              </a:rPr>
              <a:t>Now write about it:</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dirty="0">
                <a:solidFill>
                  <a:prstClr val="black"/>
                </a:solidFill>
                <a:latin typeface="Arial Black" panose="020B0A04020102020204" pitchFamily="34" charset="0"/>
              </a:rPr>
              <a:t>Brutus told the other conspirators that they don’t need to swear an oath. Why not? What does he believe is just as strong (or stronger) than any oath they could swear?</a:t>
            </a:r>
          </a:p>
          <a:p>
            <a:pPr marL="0" lvl="0" indent="0" algn="ctr">
              <a:buNone/>
            </a:pPr>
            <a:r>
              <a:rPr lang="en-US" dirty="0">
                <a:solidFill>
                  <a:prstClr val="black"/>
                </a:solidFill>
                <a:latin typeface="Arial Black" panose="020B0A04020102020204" pitchFamily="34" charset="0"/>
              </a:rPr>
              <a:t>What does he say is true of the conspirators if they break their promises?</a:t>
            </a:r>
          </a:p>
        </p:txBody>
      </p:sp>
      <p:sp>
        <p:nvSpPr>
          <p:cNvPr id="5" name="TextBox 4"/>
          <p:cNvSpPr txBox="1"/>
          <p:nvPr/>
        </p:nvSpPr>
        <p:spPr>
          <a:xfrm>
            <a:off x="8061652" y="661472"/>
            <a:ext cx="1082348" cy="369332"/>
          </a:xfrm>
          <a:prstGeom prst="rect">
            <a:avLst/>
          </a:prstGeom>
          <a:noFill/>
        </p:spPr>
        <p:txBody>
          <a:bodyPr wrap="none" rtlCol="0">
            <a:spAutoFit/>
          </a:bodyPr>
          <a:lstStyle/>
          <a:p>
            <a:r>
              <a:rPr lang="en-US" dirty="0" smtClean="0">
                <a:latin typeface="Arial Black" panose="020B0A04020102020204" pitchFamily="34" charset="0"/>
              </a:rPr>
              <a:t>10/4/17</a:t>
            </a:r>
            <a:endParaRPr lang="en-US" dirty="0">
              <a:latin typeface="Arial Black" panose="020B0A04020102020204" pitchFamily="34" charset="0"/>
            </a:endParaRPr>
          </a:p>
        </p:txBody>
      </p:sp>
    </p:spTree>
    <p:extLst>
      <p:ext uri="{BB962C8B-B14F-4D97-AF65-F5344CB8AC3E}">
        <p14:creationId xmlns:p14="http://schemas.microsoft.com/office/powerpoint/2010/main" val="14439850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CCS Standards</a:t>
            </a:r>
            <a:endParaRPr lang="en-US" dirty="0">
              <a:latin typeface="Arial Black" panose="020B0A04020102020204" pitchFamily="34" charset="0"/>
            </a:endParaRPr>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b="1" dirty="0" smtClean="0">
                <a:latin typeface="Arial Black" panose="020B0A04020102020204" pitchFamily="34" charset="0"/>
              </a:rPr>
              <a:t>CCSS.ELA-LITERACY.RL.9-10.3</a:t>
            </a:r>
          </a:p>
          <a:p>
            <a:pPr lvl="1"/>
            <a:r>
              <a:rPr lang="en-US" b="1" dirty="0" smtClean="0">
                <a:latin typeface="Arial Black" panose="020B0A04020102020204" pitchFamily="34" charset="0"/>
              </a:rPr>
              <a:t>Analyze </a:t>
            </a:r>
            <a:r>
              <a:rPr lang="en-US" b="1" dirty="0">
                <a:latin typeface="Arial Black" panose="020B0A04020102020204" pitchFamily="34" charset="0"/>
              </a:rPr>
              <a:t>how complex characters (e.g., those with multiple or conflicting motivations) develop over the course of a text, interact with other characters, and advance the plot or develop the theme</a:t>
            </a:r>
            <a:r>
              <a:rPr lang="en-US" b="1" dirty="0" smtClean="0">
                <a:latin typeface="Arial Black" panose="020B0A04020102020204" pitchFamily="34" charset="0"/>
              </a:rPr>
              <a:t>.</a:t>
            </a:r>
          </a:p>
          <a:p>
            <a:pPr marL="457200" lvl="1" indent="0">
              <a:buNone/>
            </a:pPr>
            <a:endParaRPr lang="en-US" b="1" dirty="0" smtClean="0">
              <a:latin typeface="Arial Black" panose="020B0A04020102020204" pitchFamily="34" charset="0"/>
            </a:endParaRPr>
          </a:p>
          <a:p>
            <a:r>
              <a:rPr lang="en-US" b="1" dirty="0">
                <a:latin typeface="Arial Black" panose="020B0A04020102020204" pitchFamily="34" charset="0"/>
              </a:rPr>
              <a:t>CCSS.ELA-LITERACY.RL.9-10.4</a:t>
            </a:r>
          </a:p>
          <a:p>
            <a:pPr lvl="1"/>
            <a:r>
              <a:rPr lang="en-US" b="1" dirty="0">
                <a:latin typeface="Arial Black" panose="020B0A04020102020204" pitchFamily="34" charset="0"/>
              </a:rPr>
              <a:t>Determine the meaning of words and phrases as they are used in the text, including figurative and connotative meanings; analyze the cumulative impact of specific word choices on meaning and tone (e.g., how the language evokes a sense of time and place; how it sets a formal or informal tone).</a:t>
            </a:r>
          </a:p>
        </p:txBody>
      </p:sp>
    </p:spTree>
    <p:extLst>
      <p:ext uri="{BB962C8B-B14F-4D97-AF65-F5344CB8AC3E}">
        <p14:creationId xmlns:p14="http://schemas.microsoft.com/office/powerpoint/2010/main" val="34127848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a:xfrm>
            <a:off x="457200" y="944562"/>
            <a:ext cx="8229600" cy="5761038"/>
          </a:xfrm>
        </p:spPr>
        <p:txBody>
          <a:bodyPr/>
          <a:lstStyle/>
          <a:p>
            <a:pPr marL="0" indent="0" algn="ctr">
              <a:buNone/>
            </a:pPr>
            <a:r>
              <a:rPr lang="en-US" sz="2400" dirty="0">
                <a:latin typeface="Arial Black" panose="020B0A04020102020204" pitchFamily="34" charset="0"/>
              </a:rPr>
              <a:t>By the end of the unit, students will be able to</a:t>
            </a:r>
            <a:r>
              <a:rPr lang="en-US" sz="2400" dirty="0" smtClean="0">
                <a:latin typeface="Arial Black" panose="020B0A04020102020204" pitchFamily="34" charset="0"/>
              </a:rPr>
              <a:t>:</a:t>
            </a:r>
          </a:p>
          <a:p>
            <a:pPr marL="0" indent="0" algn="ctr">
              <a:buNone/>
            </a:pPr>
            <a:endParaRPr lang="en-US" sz="2400" dirty="0">
              <a:latin typeface="Arial Black" panose="020B0A04020102020204" pitchFamily="34" charset="0"/>
            </a:endParaRPr>
          </a:p>
          <a:p>
            <a:r>
              <a:rPr lang="en-US" sz="2800" dirty="0" smtClean="0">
                <a:latin typeface="Arial Black" panose="020B0A04020102020204" pitchFamily="34" charset="0"/>
              </a:rPr>
              <a:t>Identify important traits of both main and supporting characters in Shakespeare’s </a:t>
            </a:r>
            <a:r>
              <a:rPr lang="en-US" sz="2800" u="sng" dirty="0" smtClean="0">
                <a:latin typeface="Arial Black" panose="020B0A04020102020204" pitchFamily="34" charset="0"/>
              </a:rPr>
              <a:t>Julius Caesar</a:t>
            </a:r>
            <a:r>
              <a:rPr lang="en-US" sz="2800" dirty="0" smtClean="0">
                <a:latin typeface="Arial Black" panose="020B0A04020102020204" pitchFamily="34" charset="0"/>
              </a:rPr>
              <a:t>, and develop an understanding of their impact on the plot of the play.</a:t>
            </a:r>
          </a:p>
          <a:p>
            <a:pPr marL="0" indent="0">
              <a:buNone/>
            </a:pPr>
            <a:endParaRPr lang="en-US" sz="2800" dirty="0" smtClean="0">
              <a:latin typeface="Arial Black" panose="020B0A04020102020204" pitchFamily="34" charset="0"/>
            </a:endParaRPr>
          </a:p>
          <a:p>
            <a:r>
              <a:rPr lang="en-US" sz="2800" dirty="0" smtClean="0">
                <a:latin typeface="Arial Black" panose="020B0A04020102020204" pitchFamily="34" charset="0"/>
              </a:rPr>
              <a:t>Determine the meanings of key vocabulary words as they are used in the text.</a:t>
            </a:r>
            <a:endParaRPr lang="en-US" sz="2800" dirty="0">
              <a:latin typeface="Arial Black" panose="020B0A04020102020204" pitchFamily="34" charset="0"/>
            </a:endParaRPr>
          </a:p>
          <a:p>
            <a:endParaRPr lang="en-US" dirty="0"/>
          </a:p>
        </p:txBody>
      </p:sp>
    </p:spTree>
    <p:extLst>
      <p:ext uri="{BB962C8B-B14F-4D97-AF65-F5344CB8AC3E}">
        <p14:creationId xmlns:p14="http://schemas.microsoft.com/office/powerpoint/2010/main" val="353774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26328</TotalTime>
  <Words>9682</Words>
  <Application>Microsoft Office PowerPoint</Application>
  <PresentationFormat>On-screen Show (4:3)</PresentationFormat>
  <Paragraphs>1084</Paragraphs>
  <Slides>199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199</vt:i4>
      </vt:variant>
    </vt:vector>
  </HeadingPairs>
  <TitlesOfParts>
    <vt:vector size="203" baseType="lpstr">
      <vt:lpstr>Arial</vt:lpstr>
      <vt:lpstr>Arial Black</vt:lpstr>
      <vt:lpstr>Calibri</vt:lpstr>
      <vt:lpstr>Office Theme</vt:lpstr>
      <vt:lpstr>Start-Up - Discussion</vt:lpstr>
      <vt:lpstr>Start-Up - Writing</vt:lpstr>
      <vt:lpstr>The Roman Empire </vt:lpstr>
      <vt:lpstr>Roman Warfare </vt:lpstr>
      <vt:lpstr>Soldiers </vt:lpstr>
      <vt:lpstr>Caesar’s Great Battles </vt:lpstr>
      <vt:lpstr>Slavery</vt:lpstr>
      <vt:lpstr>Slaves and Warfare </vt:lpstr>
      <vt:lpstr>PowerPoint Presentation</vt:lpstr>
      <vt:lpstr>The Coliseum</vt:lpstr>
      <vt:lpstr>Coliseum </vt:lpstr>
      <vt:lpstr>Now </vt:lpstr>
      <vt:lpstr>Aqueduct </vt:lpstr>
      <vt:lpstr>Aqueduct</vt:lpstr>
      <vt:lpstr>Entertainment </vt:lpstr>
      <vt:lpstr>Gladiators </vt:lpstr>
      <vt:lpstr>PowerPoint Presentation</vt:lpstr>
      <vt:lpstr>Four Horse Power </vt:lpstr>
      <vt:lpstr>Roman Drama </vt:lpstr>
      <vt:lpstr>The Gods</vt:lpstr>
      <vt:lpstr>Gods and Mortals</vt:lpstr>
      <vt:lpstr>Exit Ticket</vt:lpstr>
      <vt:lpstr>Start-Up - Writing</vt:lpstr>
      <vt:lpstr>Julius Caesar Intro</vt:lpstr>
      <vt:lpstr>Exit Ticket</vt:lpstr>
      <vt:lpstr> No Start-Up  No Exit Ticket </vt:lpstr>
      <vt:lpstr>No Start-Up  No Exit Ticket </vt:lpstr>
      <vt:lpstr>PowerPoint Presentation</vt:lpstr>
      <vt:lpstr>YES…</vt:lpstr>
      <vt:lpstr>If You Are Finished…</vt:lpstr>
      <vt:lpstr>Start-Up - Discussion</vt:lpstr>
      <vt:lpstr>Start-Up - Writing</vt:lpstr>
      <vt:lpstr>CCS Standards</vt:lpstr>
      <vt:lpstr>Objectives</vt:lpstr>
      <vt:lpstr>Character Description</vt:lpstr>
      <vt:lpstr>Julius Caesar</vt:lpstr>
      <vt:lpstr>Julius Caesar</vt:lpstr>
      <vt:lpstr>Brutus</vt:lpstr>
      <vt:lpstr>Marc Antony</vt:lpstr>
      <vt:lpstr>Cassius</vt:lpstr>
      <vt:lpstr>Calphurnia (Calpurnia)</vt:lpstr>
      <vt:lpstr>Portia</vt:lpstr>
      <vt:lpstr>Supporting Characters</vt:lpstr>
      <vt:lpstr>Supporting Characters</vt:lpstr>
      <vt:lpstr>Supporting Characters</vt:lpstr>
      <vt:lpstr>HOMEWORK</vt:lpstr>
      <vt:lpstr>Exit Ticket</vt:lpstr>
      <vt:lpstr>Start-Up - Discussion</vt:lpstr>
      <vt:lpstr>Start-Up - Writing</vt:lpstr>
      <vt:lpstr>CCS Standards</vt:lpstr>
      <vt:lpstr>Objectives</vt:lpstr>
      <vt:lpstr>Reading the Play</vt:lpstr>
      <vt:lpstr>Reading By Parts</vt:lpstr>
      <vt:lpstr>HOMEWORK</vt:lpstr>
      <vt:lpstr>Exit Ticket</vt:lpstr>
      <vt:lpstr>Start-Up - Discussion</vt:lpstr>
      <vt:lpstr>Start-Up - Writing</vt:lpstr>
      <vt:lpstr>CCS Standards</vt:lpstr>
      <vt:lpstr>Objectives</vt:lpstr>
      <vt:lpstr>HOMEWORK</vt:lpstr>
      <vt:lpstr>Exit Ticket</vt:lpstr>
      <vt:lpstr>Start-Up - Discussion</vt:lpstr>
      <vt:lpstr>Start-Up - Writing</vt:lpstr>
      <vt:lpstr>CCS Standards</vt:lpstr>
      <vt:lpstr>Objectives</vt:lpstr>
      <vt:lpstr>HOMEWORK</vt:lpstr>
      <vt:lpstr>Exit Ticket</vt:lpstr>
      <vt:lpstr>Start-Up - Discussion</vt:lpstr>
      <vt:lpstr>Start-Up - Writing</vt:lpstr>
      <vt:lpstr>CCS Standards</vt:lpstr>
      <vt:lpstr>Objectives</vt:lpstr>
      <vt:lpstr>HOMEWORK</vt:lpstr>
      <vt:lpstr>Exit Ticket</vt:lpstr>
      <vt:lpstr>Start-Up - Discussion</vt:lpstr>
      <vt:lpstr>Start-Up - Writing</vt:lpstr>
      <vt:lpstr>CCS Standards</vt:lpstr>
      <vt:lpstr>Objectives</vt:lpstr>
      <vt:lpstr>HOMEWORK</vt:lpstr>
      <vt:lpstr>Exit Ticket</vt:lpstr>
      <vt:lpstr>Start-Up - Discussion</vt:lpstr>
      <vt:lpstr>Start-Up - Writing</vt:lpstr>
      <vt:lpstr>CCS Standards</vt:lpstr>
      <vt:lpstr>Objectives</vt:lpstr>
      <vt:lpstr>Act I is Done!</vt:lpstr>
      <vt:lpstr>Exit Ticket</vt:lpstr>
      <vt:lpstr>PowerPoint Presentation</vt:lpstr>
      <vt:lpstr>Act I Quiz</vt:lpstr>
      <vt:lpstr>When you Finish…</vt:lpstr>
      <vt:lpstr>PowerPoint Presentation</vt:lpstr>
      <vt:lpstr>Start-Up - Discussion</vt:lpstr>
      <vt:lpstr>Start-Up - Writing</vt:lpstr>
      <vt:lpstr>CCS Standards</vt:lpstr>
      <vt:lpstr>Objectives</vt:lpstr>
      <vt:lpstr>HOMEWORK</vt:lpstr>
      <vt:lpstr>Exit Ticket</vt:lpstr>
      <vt:lpstr>Start-Up - Discussion</vt:lpstr>
      <vt:lpstr>Start-Up - Writing</vt:lpstr>
      <vt:lpstr>CCS Standards</vt:lpstr>
      <vt:lpstr>Objectives</vt:lpstr>
      <vt:lpstr>HOMEWORK</vt:lpstr>
      <vt:lpstr>Exit Ticket</vt:lpstr>
      <vt:lpstr>Start-Up - Discussion</vt:lpstr>
      <vt:lpstr>Start-Up - Writing</vt:lpstr>
      <vt:lpstr>CCS Standards</vt:lpstr>
      <vt:lpstr>Objectives</vt:lpstr>
      <vt:lpstr>Rhetorical Analysis</vt:lpstr>
      <vt:lpstr>Rhetorical Analysis</vt:lpstr>
      <vt:lpstr>HOMEWORK</vt:lpstr>
      <vt:lpstr>Exit Ticket</vt:lpstr>
      <vt:lpstr>PowerPoint Presentation</vt:lpstr>
      <vt:lpstr>CCS Standards</vt:lpstr>
      <vt:lpstr>Objectives</vt:lpstr>
      <vt:lpstr>Today’s Work</vt:lpstr>
      <vt:lpstr>Recruitment Poster</vt:lpstr>
      <vt:lpstr>Recruitment Poster</vt:lpstr>
      <vt:lpstr>Recruitment Poster</vt:lpstr>
      <vt:lpstr>Recruitment Poster</vt:lpstr>
      <vt:lpstr>HOMEWORK</vt:lpstr>
      <vt:lpstr>PowerPoint Presentation</vt:lpstr>
      <vt:lpstr>PowerPoint Presentation</vt:lpstr>
      <vt:lpstr>PowerPoint Presentation</vt:lpstr>
      <vt:lpstr>Amnesty Day</vt:lpstr>
      <vt:lpstr>Amnesty Day</vt:lpstr>
      <vt:lpstr>Amnesty Day</vt:lpstr>
      <vt:lpstr>PowerPoint Presentation</vt:lpstr>
      <vt:lpstr>Start-Up - Discussion</vt:lpstr>
      <vt:lpstr>Start-Up - Writing</vt:lpstr>
      <vt:lpstr>CCS Standards</vt:lpstr>
      <vt:lpstr>Objectives</vt:lpstr>
      <vt:lpstr>HOMEWORK</vt:lpstr>
      <vt:lpstr>Exit Ticket</vt:lpstr>
      <vt:lpstr>Start-Up - Discussion</vt:lpstr>
      <vt:lpstr>Start-Up - Writing</vt:lpstr>
      <vt:lpstr>CCS Standards</vt:lpstr>
      <vt:lpstr>Objectives</vt:lpstr>
      <vt:lpstr>HOMEWORK</vt:lpstr>
      <vt:lpstr>Exit Ticket</vt:lpstr>
      <vt:lpstr>Start-Up - Discussion</vt:lpstr>
      <vt:lpstr>Start-Up - Writing</vt:lpstr>
      <vt:lpstr>CCS Standards</vt:lpstr>
      <vt:lpstr>Objectives</vt:lpstr>
      <vt:lpstr>Rhetorical Analysis</vt:lpstr>
      <vt:lpstr>Rhetorical Analysis</vt:lpstr>
      <vt:lpstr>HOMEWORK</vt:lpstr>
      <vt:lpstr>Exit Ticket</vt:lpstr>
      <vt:lpstr>PowerPoint Presentation</vt:lpstr>
      <vt:lpstr>CCS Standards</vt:lpstr>
      <vt:lpstr>Objectives</vt:lpstr>
      <vt:lpstr>Act II is Done!</vt:lpstr>
      <vt:lpstr>PowerPoint Presentation</vt:lpstr>
      <vt:lpstr>PowerPoint Presentation</vt:lpstr>
      <vt:lpstr>Act II Quiz</vt:lpstr>
      <vt:lpstr>When you Finish…</vt:lpstr>
      <vt:lpstr>PowerPoint Presentation</vt:lpstr>
      <vt:lpstr>Start-Up - Discussion</vt:lpstr>
      <vt:lpstr>Start-Up - Writing</vt:lpstr>
      <vt:lpstr>CCS Standards</vt:lpstr>
      <vt:lpstr>Objectives</vt:lpstr>
      <vt:lpstr>HOMEWORK</vt:lpstr>
      <vt:lpstr>Exit Ticket</vt:lpstr>
      <vt:lpstr>Start-Up - Discussion</vt:lpstr>
      <vt:lpstr>Start-Up - Writing</vt:lpstr>
      <vt:lpstr>CCS Standards</vt:lpstr>
      <vt:lpstr>Objectives</vt:lpstr>
      <vt:lpstr>HOMEWORK</vt:lpstr>
      <vt:lpstr>Exit Ticket</vt:lpstr>
      <vt:lpstr>Start-Up - Discussion</vt:lpstr>
      <vt:lpstr>Start-Up - Writing</vt:lpstr>
      <vt:lpstr>CCS Standards</vt:lpstr>
      <vt:lpstr>Objectives</vt:lpstr>
      <vt:lpstr>HOMEWORK</vt:lpstr>
      <vt:lpstr>Exit Ticket</vt:lpstr>
      <vt:lpstr>Start-Up - Discussion</vt:lpstr>
      <vt:lpstr>Start-Up - Writing</vt:lpstr>
      <vt:lpstr>CCS Standards</vt:lpstr>
      <vt:lpstr>Objectives</vt:lpstr>
      <vt:lpstr>HOMEWORK</vt:lpstr>
      <vt:lpstr>Exit Ticket</vt:lpstr>
      <vt:lpstr>Start-Up - Discussion</vt:lpstr>
      <vt:lpstr>Start-Up - Writing</vt:lpstr>
      <vt:lpstr>CCS Standards</vt:lpstr>
      <vt:lpstr>Objectives</vt:lpstr>
      <vt:lpstr>Caesar Final Assessment</vt:lpstr>
      <vt:lpstr>Caesar Final Assessment</vt:lpstr>
      <vt:lpstr>Caesar Final Assessment</vt:lpstr>
      <vt:lpstr>Caesar Final Assessment</vt:lpstr>
      <vt:lpstr>Caesar Final Assessment</vt:lpstr>
      <vt:lpstr>Caesar Final Assessment</vt:lpstr>
      <vt:lpstr>Exit Ticket</vt:lpstr>
      <vt:lpstr>PowerPoint Presentation</vt:lpstr>
      <vt:lpstr>Caesar Final Assessment</vt:lpstr>
      <vt:lpstr>Extra Credit</vt:lpstr>
      <vt:lpstr>Homework</vt:lpstr>
      <vt:lpstr>PowerPoint Presentation</vt:lpstr>
      <vt:lpstr>PowerPoint Presentation</vt:lpstr>
      <vt:lpstr>Caesar Final Assessment</vt:lpstr>
      <vt:lpstr>Extra Credit</vt:lpstr>
      <vt:lpstr>Homework</vt:lpstr>
      <vt:lpstr>PowerPoint Presentation</vt:lpstr>
    </vt:vector>
  </TitlesOfParts>
  <Company>TUSD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Barr</dc:creator>
  <cp:lastModifiedBy>James McElroy</cp:lastModifiedBy>
  <cp:revision>139</cp:revision>
  <cp:lastPrinted>2017-09-22T14:52:02Z</cp:lastPrinted>
  <dcterms:created xsi:type="dcterms:W3CDTF">2013-04-30T16:34:02Z</dcterms:created>
  <dcterms:modified xsi:type="dcterms:W3CDTF">2017-10-26T14:15:30Z</dcterms:modified>
</cp:coreProperties>
</file>