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88" r:id="rId2"/>
    <p:sldId id="291" r:id="rId3"/>
    <p:sldId id="256" r:id="rId4"/>
    <p:sldId id="272" r:id="rId5"/>
    <p:sldId id="273" r:id="rId6"/>
    <p:sldId id="257" r:id="rId7"/>
    <p:sldId id="274" r:id="rId8"/>
    <p:sldId id="261" r:id="rId9"/>
    <p:sldId id="258" r:id="rId10"/>
    <p:sldId id="267" r:id="rId11"/>
    <p:sldId id="259" r:id="rId12"/>
    <p:sldId id="268" r:id="rId13"/>
    <p:sldId id="269" r:id="rId14"/>
    <p:sldId id="270" r:id="rId15"/>
    <p:sldId id="265" r:id="rId16"/>
    <p:sldId id="271" r:id="rId17"/>
    <p:sldId id="277" r:id="rId18"/>
    <p:sldId id="275" r:id="rId19"/>
    <p:sldId id="278" r:id="rId20"/>
    <p:sldId id="276" r:id="rId21"/>
    <p:sldId id="281" r:id="rId22"/>
    <p:sldId id="283" r:id="rId23"/>
    <p:sldId id="289" r:id="rId24"/>
    <p:sldId id="290" r:id="rId25"/>
    <p:sldId id="292" r:id="rId26"/>
    <p:sldId id="293" r:id="rId27"/>
    <p:sldId id="294" r:id="rId28"/>
    <p:sldId id="295" r:id="rId29"/>
    <p:sldId id="299" r:id="rId30"/>
    <p:sldId id="296" r:id="rId31"/>
    <p:sldId id="300" r:id="rId32"/>
    <p:sldId id="297" r:id="rId33"/>
    <p:sldId id="301" r:id="rId34"/>
    <p:sldId id="302" r:id="rId35"/>
    <p:sldId id="303" r:id="rId36"/>
    <p:sldId id="298" r:id="rId3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7" d="100"/>
          <a:sy n="97" d="100"/>
        </p:scale>
        <p:origin x="-114"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30"/>
    </p:cViewPr>
  </p:sorterViewPr>
  <p:notesViewPr>
    <p:cSldViewPr>
      <p:cViewPr varScale="1">
        <p:scale>
          <a:sx n="40" d="100"/>
          <a:sy n="40" d="100"/>
        </p:scale>
        <p:origin x="-14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A5970E7-3955-4CC0-AF25-51C009C430F5}" type="slidenum">
              <a:rPr lang="en-US"/>
              <a:pPr>
                <a:defRPr/>
              </a:pPr>
              <a:t>‹#›</a:t>
            </a:fld>
            <a:endParaRPr lang="en-US"/>
          </a:p>
        </p:txBody>
      </p:sp>
    </p:spTree>
    <p:extLst>
      <p:ext uri="{BB962C8B-B14F-4D97-AF65-F5344CB8AC3E}">
        <p14:creationId xmlns:p14="http://schemas.microsoft.com/office/powerpoint/2010/main" val="1361275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smtClean="0"/>
            </a:lvl1pPr>
          </a:lstStyle>
          <a:p>
            <a:pPr>
              <a:defRPr/>
            </a:pPr>
            <a:endParaRPr lang="en-US"/>
          </a:p>
        </p:txBody>
      </p:sp>
      <p:sp>
        <p:nvSpPr>
          <p:cNvPr id="460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60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smtClean="0"/>
            </a:lvl1pPr>
          </a:lstStyle>
          <a:p>
            <a:pPr>
              <a:defRPr/>
            </a:pPr>
            <a:endParaRPr lang="en-US"/>
          </a:p>
        </p:txBody>
      </p:sp>
      <p:sp>
        <p:nvSpPr>
          <p:cNvPr id="460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smtClean="0"/>
            </a:lvl1pPr>
          </a:lstStyle>
          <a:p>
            <a:pPr>
              <a:defRPr/>
            </a:pPr>
            <a:fld id="{3F2EB343-6708-4DF6-98DE-B65A20CA0AB0}" type="slidenum">
              <a:rPr lang="en-US"/>
              <a:pPr>
                <a:defRPr/>
              </a:pPr>
              <a:t>‹#›</a:t>
            </a:fld>
            <a:endParaRPr lang="en-US"/>
          </a:p>
        </p:txBody>
      </p:sp>
    </p:spTree>
    <p:extLst>
      <p:ext uri="{BB962C8B-B14F-4D97-AF65-F5344CB8AC3E}">
        <p14:creationId xmlns:p14="http://schemas.microsoft.com/office/powerpoint/2010/main" val="5852882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D1CD6F6-749C-44A6-A0EC-60E563E9A6C9}" type="slidenum">
              <a:rPr lang="en-US"/>
              <a:pPr/>
              <a:t>3</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2"/>
          <p:cNvGrpSpPr>
            <a:grpSpLocks/>
          </p:cNvGrpSpPr>
          <p:nvPr/>
        </p:nvGrpSpPr>
        <p:grpSpPr bwMode="auto">
          <a:xfrm>
            <a:off x="-31750" y="0"/>
            <a:ext cx="9178925" cy="6924675"/>
            <a:chOff x="-20" y="0"/>
            <a:chExt cx="5782" cy="4362"/>
          </a:xfrm>
        </p:grpSpPr>
        <p:sp>
          <p:nvSpPr>
            <p:cNvPr id="5" name="Rectangle 28" descr="Stonbk"/>
            <p:cNvSpPr>
              <a:spLocks noChangeArrowheads="1"/>
            </p:cNvSpPr>
            <p:nvPr userDrawn="1"/>
          </p:nvSpPr>
          <p:spPr bwMode="white">
            <a:xfrm>
              <a:off x="-15" y="5"/>
              <a:ext cx="5775" cy="4311"/>
            </a:xfrm>
            <a:prstGeom prst="rect">
              <a:avLst/>
            </a:prstGeom>
            <a:blipFill dpi="0" rotWithShape="0">
              <a:blip r:embed="rId2"/>
              <a:srcRect/>
              <a:tile tx="0" ty="0" sx="100000" sy="100000" flip="none" algn="tl"/>
            </a:blipFill>
            <a:ln w="9525">
              <a:noFill/>
              <a:miter lim="800000"/>
              <a:headEnd/>
              <a:tailEnd/>
            </a:ln>
            <a:effectLst/>
          </p:spPr>
          <p:txBody>
            <a:bodyPr wrap="none" anchor="ctr"/>
            <a:lstStyle/>
            <a:p>
              <a:pPr>
                <a:defRPr/>
              </a:pPr>
              <a:endParaRPr lang="en-US"/>
            </a:p>
          </p:txBody>
        </p:sp>
        <p:sp>
          <p:nvSpPr>
            <p:cNvPr id="6" name="Rectangle 9"/>
            <p:cNvSpPr>
              <a:spLocks noChangeArrowheads="1"/>
            </p:cNvSpPr>
            <p:nvPr userDrawn="1"/>
          </p:nvSpPr>
          <p:spPr bwMode="ltGray">
            <a:xfrm>
              <a:off x="0" y="0"/>
              <a:ext cx="743" cy="4334"/>
            </a:xfrm>
            <a:prstGeom prst="rect">
              <a:avLst/>
            </a:prstGeom>
            <a:gradFill rotWithShape="0">
              <a:gsLst>
                <a:gs pos="0">
                  <a:schemeClr val="folHlink"/>
                </a:gs>
                <a:gs pos="50000">
                  <a:schemeClr val="folHlink">
                    <a:gamma/>
                    <a:shade val="46275"/>
                    <a:invGamma/>
                  </a:schemeClr>
                </a:gs>
                <a:gs pos="100000">
                  <a:schemeClr val="folHlink"/>
                </a:gs>
              </a:gsLst>
              <a:lin ang="5400000" scaled="1"/>
            </a:gradFill>
            <a:ln w="9525">
              <a:noFill/>
              <a:miter lim="800000"/>
              <a:headEnd/>
              <a:tailEnd/>
            </a:ln>
            <a:effectLst/>
          </p:spPr>
          <p:txBody>
            <a:bodyPr wrap="none" anchor="ctr"/>
            <a:lstStyle/>
            <a:p>
              <a:pPr>
                <a:defRPr/>
              </a:pPr>
              <a:endParaRPr lang="en-US"/>
            </a:p>
          </p:txBody>
        </p:sp>
        <p:sp>
          <p:nvSpPr>
            <p:cNvPr id="7" name="Rectangle 10"/>
            <p:cNvSpPr>
              <a:spLocks noChangeArrowheads="1"/>
            </p:cNvSpPr>
            <p:nvPr userDrawn="1"/>
          </p:nvSpPr>
          <p:spPr bwMode="hidden">
            <a:xfrm>
              <a:off x="695" y="0"/>
              <a:ext cx="50" cy="4362"/>
            </a:xfrm>
            <a:prstGeom prst="rect">
              <a:avLst/>
            </a:prstGeom>
            <a:solidFill>
              <a:srgbClr val="000000"/>
            </a:solidFill>
            <a:ln w="9525">
              <a:noFill/>
              <a:miter lim="800000"/>
              <a:headEnd/>
              <a:tailEnd/>
            </a:ln>
            <a:effectLst/>
          </p:spPr>
          <p:txBody>
            <a:bodyPr wrap="none" anchor="ctr"/>
            <a:lstStyle/>
            <a:p>
              <a:pPr>
                <a:defRPr/>
              </a:pPr>
              <a:endParaRPr lang="en-US"/>
            </a:p>
          </p:txBody>
        </p:sp>
        <p:pic>
          <p:nvPicPr>
            <p:cNvPr id="8" name="Picture 11" descr="Astonbnr"/>
            <p:cNvPicPr>
              <a:picLocks noChangeAspect="1" noChangeArrowheads="1"/>
            </p:cNvPicPr>
            <p:nvPr userDrawn="1"/>
          </p:nvPicPr>
          <p:blipFill>
            <a:blip r:embed="rId3"/>
            <a:srcRect t="15163"/>
            <a:stretch>
              <a:fillRect/>
            </a:stretch>
          </p:blipFill>
          <p:spPr bwMode="gray">
            <a:xfrm>
              <a:off x="0" y="1705"/>
              <a:ext cx="5760" cy="498"/>
            </a:xfrm>
            <a:prstGeom prst="rect">
              <a:avLst/>
            </a:prstGeom>
            <a:noFill/>
            <a:ln w="9525">
              <a:noFill/>
              <a:miter lim="800000"/>
              <a:headEnd/>
              <a:tailEnd/>
            </a:ln>
          </p:spPr>
        </p:pic>
        <p:sp>
          <p:nvSpPr>
            <p:cNvPr id="9" name="Rectangle 14"/>
            <p:cNvSpPr>
              <a:spLocks noChangeArrowheads="1"/>
            </p:cNvSpPr>
            <p:nvPr userDrawn="1"/>
          </p:nvSpPr>
          <p:spPr bwMode="hidden">
            <a:xfrm rot="5400000">
              <a:off x="3204" y="-396"/>
              <a:ext cx="47" cy="5065"/>
            </a:xfrm>
            <a:prstGeom prst="rect">
              <a:avLst/>
            </a:prstGeom>
            <a:solidFill>
              <a:srgbClr val="000000"/>
            </a:solidFill>
            <a:ln w="9525">
              <a:noFill/>
              <a:miter lim="800000"/>
              <a:headEnd/>
              <a:tailEnd/>
            </a:ln>
            <a:effectLst/>
          </p:spPr>
          <p:txBody>
            <a:bodyPr wrap="none" anchor="ctr"/>
            <a:lstStyle/>
            <a:p>
              <a:pPr>
                <a:defRPr/>
              </a:pPr>
              <a:endParaRPr lang="en-US"/>
            </a:p>
          </p:txBody>
        </p:sp>
        <p:sp>
          <p:nvSpPr>
            <p:cNvPr id="10" name="Rectangle 12"/>
            <p:cNvSpPr>
              <a:spLocks noChangeArrowheads="1"/>
            </p:cNvSpPr>
            <p:nvPr userDrawn="1"/>
          </p:nvSpPr>
          <p:spPr bwMode="hidden">
            <a:xfrm rot="5400000">
              <a:off x="3204" y="-852"/>
              <a:ext cx="47" cy="5068"/>
            </a:xfrm>
            <a:prstGeom prst="rect">
              <a:avLst/>
            </a:prstGeom>
            <a:solidFill>
              <a:srgbClr val="000000"/>
            </a:solidFill>
            <a:ln w="9525">
              <a:noFill/>
              <a:miter lim="800000"/>
              <a:headEnd/>
              <a:tailEnd/>
            </a:ln>
            <a:effectLst/>
          </p:spPr>
          <p:txBody>
            <a:bodyPr wrap="none" anchor="ctr"/>
            <a:lstStyle/>
            <a:p>
              <a:pPr>
                <a:defRPr/>
              </a:pPr>
              <a:endParaRPr lang="en-US"/>
            </a:p>
          </p:txBody>
        </p:sp>
        <p:sp>
          <p:nvSpPr>
            <p:cNvPr id="11" name="Rectangle 13"/>
            <p:cNvSpPr>
              <a:spLocks noChangeArrowheads="1"/>
            </p:cNvSpPr>
            <p:nvPr userDrawn="1"/>
          </p:nvSpPr>
          <p:spPr bwMode="hidden">
            <a:xfrm>
              <a:off x="-20" y="0"/>
              <a:ext cx="47" cy="4342"/>
            </a:xfrm>
            <a:prstGeom prst="rect">
              <a:avLst/>
            </a:prstGeom>
            <a:solidFill>
              <a:srgbClr val="000000"/>
            </a:solidFill>
            <a:ln w="9525">
              <a:noFill/>
              <a:miter lim="800000"/>
              <a:headEnd/>
              <a:tailEnd/>
            </a:ln>
            <a:effectLst/>
          </p:spPr>
          <p:txBody>
            <a:bodyPr wrap="none" anchor="ctr"/>
            <a:lstStyle/>
            <a:p>
              <a:pPr>
                <a:defRPr/>
              </a:pPr>
              <a:endParaRPr lang="en-US"/>
            </a:p>
          </p:txBody>
        </p:sp>
        <p:sp>
          <p:nvSpPr>
            <p:cNvPr id="12" name="Line 18"/>
            <p:cNvSpPr>
              <a:spLocks noChangeShapeType="1"/>
            </p:cNvSpPr>
            <p:nvPr userDrawn="1"/>
          </p:nvSpPr>
          <p:spPr bwMode="auto">
            <a:xfrm>
              <a:off x="414" y="2118"/>
              <a:ext cx="281" cy="0"/>
            </a:xfrm>
            <a:prstGeom prst="line">
              <a:avLst/>
            </a:prstGeom>
            <a:noFill/>
            <a:ln w="15875">
              <a:solidFill>
                <a:schemeClr val="tx1"/>
              </a:solidFill>
              <a:round/>
              <a:headEnd/>
              <a:tailEnd/>
            </a:ln>
            <a:effectLst/>
          </p:spPr>
          <p:txBody>
            <a:bodyPr wrap="none" anchor="ctr"/>
            <a:lstStyle/>
            <a:p>
              <a:pPr>
                <a:defRPr/>
              </a:pPr>
              <a:endParaRPr lang="en-US"/>
            </a:p>
          </p:txBody>
        </p:sp>
        <p:sp>
          <p:nvSpPr>
            <p:cNvPr id="13" name="Line 19"/>
            <p:cNvSpPr>
              <a:spLocks noChangeShapeType="1"/>
            </p:cNvSpPr>
            <p:nvPr userDrawn="1"/>
          </p:nvSpPr>
          <p:spPr bwMode="auto">
            <a:xfrm flipV="1">
              <a:off x="27" y="2116"/>
              <a:ext cx="230" cy="1"/>
            </a:xfrm>
            <a:prstGeom prst="line">
              <a:avLst/>
            </a:prstGeom>
            <a:noFill/>
            <a:ln w="15875">
              <a:solidFill>
                <a:schemeClr val="tx1"/>
              </a:solidFill>
              <a:round/>
              <a:headEnd/>
              <a:tailEnd/>
            </a:ln>
            <a:effectLst/>
          </p:spPr>
          <p:txBody>
            <a:bodyPr wrap="none" anchor="ctr"/>
            <a:lstStyle/>
            <a:p>
              <a:pPr>
                <a:defRPr/>
              </a:pPr>
              <a:endParaRPr lang="en-US"/>
            </a:p>
          </p:txBody>
        </p:sp>
        <p:sp>
          <p:nvSpPr>
            <p:cNvPr id="14" name="Freeform 24"/>
            <p:cNvSpPr>
              <a:spLocks/>
            </p:cNvSpPr>
            <p:nvPr userDrawn="1"/>
          </p:nvSpPr>
          <p:spPr bwMode="auto">
            <a:xfrm>
              <a:off x="255" y="2115"/>
              <a:ext cx="65" cy="86"/>
            </a:xfrm>
            <a:custGeom>
              <a:avLst/>
              <a:gdLst/>
              <a:ahLst/>
              <a:cxnLst>
                <a:cxn ang="0">
                  <a:pos x="0" y="0"/>
                </a:cxn>
                <a:cxn ang="0">
                  <a:pos x="15" y="12"/>
                </a:cxn>
                <a:cxn ang="0">
                  <a:pos x="27" y="23"/>
                </a:cxn>
                <a:cxn ang="0">
                  <a:pos x="36" y="35"/>
                </a:cxn>
                <a:cxn ang="0">
                  <a:pos x="47" y="45"/>
                </a:cxn>
                <a:cxn ang="0">
                  <a:pos x="56" y="66"/>
                </a:cxn>
                <a:cxn ang="0">
                  <a:pos x="63" y="80"/>
                </a:cxn>
                <a:cxn ang="0">
                  <a:pos x="65" y="86"/>
                </a:cxn>
              </a:cxnLst>
              <a:rect l="0" t="0" r="r" b="b"/>
              <a:pathLst>
                <a:path w="65" h="86">
                  <a:moveTo>
                    <a:pt x="0" y="0"/>
                  </a:moveTo>
                  <a:cubicBezTo>
                    <a:pt x="9" y="4"/>
                    <a:pt x="6" y="10"/>
                    <a:pt x="15" y="12"/>
                  </a:cubicBezTo>
                  <a:cubicBezTo>
                    <a:pt x="18" y="20"/>
                    <a:pt x="19" y="20"/>
                    <a:pt x="27" y="23"/>
                  </a:cubicBezTo>
                  <a:cubicBezTo>
                    <a:pt x="29" y="29"/>
                    <a:pt x="30" y="32"/>
                    <a:pt x="36" y="35"/>
                  </a:cubicBezTo>
                  <a:cubicBezTo>
                    <a:pt x="40" y="40"/>
                    <a:pt x="43" y="40"/>
                    <a:pt x="47" y="45"/>
                  </a:cubicBezTo>
                  <a:cubicBezTo>
                    <a:pt x="49" y="71"/>
                    <a:pt x="49" y="52"/>
                    <a:pt x="56" y="66"/>
                  </a:cubicBezTo>
                  <a:cubicBezTo>
                    <a:pt x="57" y="74"/>
                    <a:pt x="56" y="77"/>
                    <a:pt x="63" y="80"/>
                  </a:cubicBezTo>
                  <a:cubicBezTo>
                    <a:pt x="65" y="85"/>
                    <a:pt x="65" y="83"/>
                    <a:pt x="65" y="86"/>
                  </a:cubicBezTo>
                </a:path>
              </a:pathLst>
            </a:custGeom>
            <a:noFill/>
            <a:ln w="9525">
              <a:solidFill>
                <a:schemeClr val="tx1"/>
              </a:solidFill>
              <a:round/>
              <a:headEnd/>
              <a:tailEnd/>
            </a:ln>
            <a:effectLst/>
          </p:spPr>
          <p:txBody>
            <a:bodyPr wrap="none" anchor="ctr"/>
            <a:lstStyle/>
            <a:p>
              <a:pPr>
                <a:defRPr/>
              </a:pPr>
              <a:endParaRPr lang="en-US"/>
            </a:p>
          </p:txBody>
        </p:sp>
        <p:sp>
          <p:nvSpPr>
            <p:cNvPr id="15" name="Freeform 26"/>
            <p:cNvSpPr>
              <a:spLocks/>
            </p:cNvSpPr>
            <p:nvPr userDrawn="1"/>
          </p:nvSpPr>
          <p:spPr bwMode="auto">
            <a:xfrm>
              <a:off x="344" y="2118"/>
              <a:ext cx="71" cy="84"/>
            </a:xfrm>
            <a:custGeom>
              <a:avLst/>
              <a:gdLst/>
              <a:ahLst/>
              <a:cxnLst>
                <a:cxn ang="0">
                  <a:pos x="69" y="0"/>
                </a:cxn>
                <a:cxn ang="0">
                  <a:pos x="61" y="27"/>
                </a:cxn>
                <a:cxn ang="0">
                  <a:pos x="52" y="57"/>
                </a:cxn>
                <a:cxn ang="0">
                  <a:pos x="46" y="72"/>
                </a:cxn>
                <a:cxn ang="0">
                  <a:pos x="33" y="63"/>
                </a:cxn>
                <a:cxn ang="0">
                  <a:pos x="25" y="51"/>
                </a:cxn>
                <a:cxn ang="0">
                  <a:pos x="10" y="39"/>
                </a:cxn>
                <a:cxn ang="0">
                  <a:pos x="4" y="77"/>
                </a:cxn>
                <a:cxn ang="0">
                  <a:pos x="1" y="84"/>
                </a:cxn>
              </a:cxnLst>
              <a:rect l="0" t="0" r="r" b="b"/>
              <a:pathLst>
                <a:path w="71" h="84">
                  <a:moveTo>
                    <a:pt x="69" y="0"/>
                  </a:moveTo>
                  <a:cubicBezTo>
                    <a:pt x="65" y="10"/>
                    <a:pt x="71" y="21"/>
                    <a:pt x="61" y="27"/>
                  </a:cubicBezTo>
                  <a:cubicBezTo>
                    <a:pt x="59" y="37"/>
                    <a:pt x="62" y="55"/>
                    <a:pt x="52" y="57"/>
                  </a:cubicBezTo>
                  <a:cubicBezTo>
                    <a:pt x="49" y="62"/>
                    <a:pt x="49" y="67"/>
                    <a:pt x="46" y="72"/>
                  </a:cubicBezTo>
                  <a:cubicBezTo>
                    <a:pt x="38" y="71"/>
                    <a:pt x="39" y="67"/>
                    <a:pt x="33" y="63"/>
                  </a:cubicBezTo>
                  <a:cubicBezTo>
                    <a:pt x="30" y="58"/>
                    <a:pt x="27" y="56"/>
                    <a:pt x="25" y="51"/>
                  </a:cubicBezTo>
                  <a:cubicBezTo>
                    <a:pt x="23" y="38"/>
                    <a:pt x="25" y="38"/>
                    <a:pt x="10" y="39"/>
                  </a:cubicBezTo>
                  <a:cubicBezTo>
                    <a:pt x="8" y="51"/>
                    <a:pt x="18" y="72"/>
                    <a:pt x="4" y="77"/>
                  </a:cubicBezTo>
                  <a:cubicBezTo>
                    <a:pt x="0" y="82"/>
                    <a:pt x="1" y="79"/>
                    <a:pt x="1" y="84"/>
                  </a:cubicBezTo>
                </a:path>
              </a:pathLst>
            </a:custGeom>
            <a:noFill/>
            <a:ln w="9525">
              <a:solidFill>
                <a:schemeClr val="tx1"/>
              </a:solidFill>
              <a:round/>
              <a:headEnd/>
              <a:tailEnd/>
            </a:ln>
            <a:effectLst/>
          </p:spPr>
          <p:txBody>
            <a:bodyPr wrap="none" anchor="ctr"/>
            <a:lstStyle/>
            <a:p>
              <a:pPr>
                <a:defRPr/>
              </a:pPr>
              <a:endParaRPr lang="en-US"/>
            </a:p>
          </p:txBody>
        </p:sp>
      </p:grpSp>
      <p:sp>
        <p:nvSpPr>
          <p:cNvPr id="4098" name="Rectangle 2"/>
          <p:cNvSpPr>
            <a:spLocks noGrp="1" noChangeArrowheads="1"/>
          </p:cNvSpPr>
          <p:nvPr>
            <p:ph type="ctrTitle"/>
          </p:nvPr>
        </p:nvSpPr>
        <p:spPr>
          <a:xfrm>
            <a:off x="1244600" y="1247775"/>
            <a:ext cx="7772400" cy="1143000"/>
          </a:xfrm>
        </p:spPr>
        <p:txBody>
          <a:bodyPr anchor="b"/>
          <a:lstStyle>
            <a:lvl1pPr algn="ctr">
              <a:defRPr/>
            </a:lvl1pPr>
          </a:lstStyle>
          <a:p>
            <a:r>
              <a:rPr lang="en-US"/>
              <a:t>Click to edit Master title style</a:t>
            </a:r>
          </a:p>
        </p:txBody>
      </p:sp>
      <p:sp>
        <p:nvSpPr>
          <p:cNvPr id="4099" name="Rectangle 3"/>
          <p:cNvSpPr>
            <a:spLocks noGrp="1" noChangeArrowheads="1"/>
          </p:cNvSpPr>
          <p:nvPr>
            <p:ph type="subTitle" idx="1"/>
          </p:nvPr>
        </p:nvSpPr>
        <p:spPr>
          <a:xfrm>
            <a:off x="19304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6" name="Rectangle 4"/>
          <p:cNvSpPr>
            <a:spLocks noGrp="1" noChangeArrowheads="1"/>
          </p:cNvSpPr>
          <p:nvPr>
            <p:ph type="dt" sz="half" idx="10"/>
          </p:nvPr>
        </p:nvSpPr>
        <p:spPr>
          <a:xfrm>
            <a:off x="1262063" y="6248400"/>
            <a:ext cx="1905000" cy="457200"/>
          </a:xfrm>
        </p:spPr>
        <p:txBody>
          <a:bodyPr/>
          <a:lstStyle>
            <a:lvl1pPr>
              <a:defRPr smtClean="0"/>
            </a:lvl1pPr>
          </a:lstStyle>
          <a:p>
            <a:pPr>
              <a:defRPr/>
            </a:pPr>
            <a:endParaRPr lang="en-US"/>
          </a:p>
        </p:txBody>
      </p:sp>
      <p:sp>
        <p:nvSpPr>
          <p:cNvPr id="17" name="Rectangle 5"/>
          <p:cNvSpPr>
            <a:spLocks noGrp="1" noChangeArrowheads="1"/>
          </p:cNvSpPr>
          <p:nvPr>
            <p:ph type="ftr" sz="quarter" idx="11"/>
          </p:nvPr>
        </p:nvSpPr>
        <p:spPr>
          <a:xfrm>
            <a:off x="3700463" y="6248400"/>
            <a:ext cx="2895600" cy="457200"/>
          </a:xfrm>
        </p:spPr>
        <p:txBody>
          <a:bodyPr/>
          <a:lstStyle>
            <a:lvl1pPr>
              <a:defRPr smtClean="0"/>
            </a:lvl1pPr>
          </a:lstStyle>
          <a:p>
            <a:pPr>
              <a:defRPr/>
            </a:pPr>
            <a:endParaRPr lang="en-US"/>
          </a:p>
        </p:txBody>
      </p:sp>
      <p:sp>
        <p:nvSpPr>
          <p:cNvPr id="18" name="Rectangle 6"/>
          <p:cNvSpPr>
            <a:spLocks noGrp="1" noChangeArrowheads="1"/>
          </p:cNvSpPr>
          <p:nvPr>
            <p:ph type="sldNum" sz="quarter" idx="12"/>
          </p:nvPr>
        </p:nvSpPr>
        <p:spPr>
          <a:xfrm>
            <a:off x="7129463" y="6248400"/>
            <a:ext cx="1905000" cy="457200"/>
          </a:xfrm>
        </p:spPr>
        <p:txBody>
          <a:bodyPr/>
          <a:lstStyle>
            <a:lvl1pPr>
              <a:defRPr smtClean="0"/>
            </a:lvl1pPr>
          </a:lstStyle>
          <a:p>
            <a:pPr>
              <a:defRPr/>
            </a:pPr>
            <a:fld id="{B9662546-B464-4045-850B-ECEE14FF95D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2E964319-140D-4720-B846-EF98DC6EC52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73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01B5CA11-80A7-4BE0-BEF1-B6875A4F2B6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2573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573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5219700" y="1981200"/>
            <a:ext cx="3810000" cy="4114800"/>
          </a:xfrm>
        </p:spPr>
        <p:txBody>
          <a:bodyPr/>
          <a:lstStyle/>
          <a:p>
            <a:pPr lvl="0"/>
            <a:endParaRPr lang="en-US" noProof="0" smtClean="0"/>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1E2E3989-7DD4-4599-B6BA-8937491F9A4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2573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573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219700" y="1981200"/>
            <a:ext cx="3810000" cy="4114800"/>
          </a:xfrm>
        </p:spPr>
        <p:txBody>
          <a:bodyPr/>
          <a:lstStyle/>
          <a:p>
            <a:pPr lvl="0"/>
            <a:endParaRPr lang="en-US" noProof="0" smtClean="0"/>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C50DBD7C-1958-4982-82C8-A880494BEDD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270DC2D3-9665-488E-BA53-991162D393B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45619702-C8D9-4FA3-A4CC-FC1DE112C81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73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03E4480B-B24F-4212-B831-47C304F229C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p>
        </p:txBody>
      </p:sp>
      <p:sp>
        <p:nvSpPr>
          <p:cNvPr id="9" name="Rectangle 15"/>
          <p:cNvSpPr>
            <a:spLocks noGrp="1" noChangeArrowheads="1"/>
          </p:cNvSpPr>
          <p:nvPr>
            <p:ph type="sldNum" sz="quarter" idx="12"/>
          </p:nvPr>
        </p:nvSpPr>
        <p:spPr>
          <a:ln/>
        </p:spPr>
        <p:txBody>
          <a:bodyPr/>
          <a:lstStyle>
            <a:lvl1pPr>
              <a:defRPr/>
            </a:lvl1pPr>
          </a:lstStyle>
          <a:p>
            <a:pPr>
              <a:defRPr/>
            </a:pPr>
            <a:fld id="{D5F33FDA-87FD-4855-90C6-688050973F5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F1683FC5-3503-497B-A8C9-5AC8E7DFC7C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p>
        </p:txBody>
      </p:sp>
      <p:sp>
        <p:nvSpPr>
          <p:cNvPr id="4" name="Rectangle 15"/>
          <p:cNvSpPr>
            <a:spLocks noGrp="1" noChangeArrowheads="1"/>
          </p:cNvSpPr>
          <p:nvPr>
            <p:ph type="sldNum" sz="quarter" idx="12"/>
          </p:nvPr>
        </p:nvSpPr>
        <p:spPr>
          <a:ln/>
        </p:spPr>
        <p:txBody>
          <a:bodyPr/>
          <a:lstStyle>
            <a:lvl1pPr>
              <a:defRPr/>
            </a:lvl1pPr>
          </a:lstStyle>
          <a:p>
            <a:pPr>
              <a:defRPr/>
            </a:pPr>
            <a:fld id="{CBE942BE-ADAE-4D45-BA4B-446BB9E7C12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A3E97FCC-CE38-461F-934C-505CC3B7C54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60410DF3-BFCA-4C1F-8DB5-2683D22D7B3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
          <p:cNvGrpSpPr>
            <a:grpSpLocks/>
          </p:cNvGrpSpPr>
          <p:nvPr/>
        </p:nvGrpSpPr>
        <p:grpSpPr bwMode="auto">
          <a:xfrm>
            <a:off x="0" y="0"/>
            <a:ext cx="9144000" cy="6869113"/>
            <a:chOff x="0" y="0"/>
            <a:chExt cx="5760" cy="4327"/>
          </a:xfrm>
        </p:grpSpPr>
        <p:sp>
          <p:nvSpPr>
            <p:cNvPr id="3075" name="Rectangle 3"/>
            <p:cNvSpPr>
              <a:spLocks noChangeArrowheads="1"/>
            </p:cNvSpPr>
            <p:nvPr userDrawn="1"/>
          </p:nvSpPr>
          <p:spPr bwMode="ltGray">
            <a:xfrm>
              <a:off x="0" y="405"/>
              <a:ext cx="743" cy="3922"/>
            </a:xfrm>
            <a:prstGeom prst="rect">
              <a:avLst/>
            </a:prstGeom>
            <a:gradFill rotWithShape="0">
              <a:gsLst>
                <a:gs pos="0">
                  <a:schemeClr val="folHlink">
                    <a:gamma/>
                    <a:shade val="46275"/>
                    <a:invGamma/>
                  </a:schemeClr>
                </a:gs>
                <a:gs pos="50000">
                  <a:schemeClr val="folHlink"/>
                </a:gs>
                <a:gs pos="100000">
                  <a:schemeClr val="folHlink">
                    <a:gamma/>
                    <a:shade val="46275"/>
                    <a:invGamma/>
                  </a:schemeClr>
                </a:gs>
              </a:gsLst>
              <a:lin ang="5400000" scaled="1"/>
            </a:gradFill>
            <a:ln w="9525">
              <a:noFill/>
              <a:miter lim="800000"/>
              <a:headEnd/>
              <a:tailEnd/>
            </a:ln>
            <a:effectLst/>
          </p:spPr>
          <p:txBody>
            <a:bodyPr wrap="none" anchor="ctr"/>
            <a:lstStyle/>
            <a:p>
              <a:pPr>
                <a:defRPr/>
              </a:pPr>
              <a:endParaRPr lang="en-US"/>
            </a:p>
          </p:txBody>
        </p:sp>
        <p:pic>
          <p:nvPicPr>
            <p:cNvPr id="1034" name="Picture 4" descr="Astonbnr"/>
            <p:cNvPicPr>
              <a:picLocks noChangeAspect="1" noChangeArrowheads="1"/>
            </p:cNvPicPr>
            <p:nvPr userDrawn="1"/>
          </p:nvPicPr>
          <p:blipFill>
            <a:blip r:embed="rId15"/>
            <a:srcRect t="15163"/>
            <a:stretch>
              <a:fillRect/>
            </a:stretch>
          </p:blipFill>
          <p:spPr bwMode="gray">
            <a:xfrm>
              <a:off x="0" y="0"/>
              <a:ext cx="5760" cy="498"/>
            </a:xfrm>
            <a:prstGeom prst="rect">
              <a:avLst/>
            </a:prstGeom>
            <a:noFill/>
            <a:ln w="9525">
              <a:noFill/>
              <a:miter lim="800000"/>
              <a:headEnd/>
              <a:tailEnd/>
            </a:ln>
          </p:spPr>
        </p:pic>
        <p:sp>
          <p:nvSpPr>
            <p:cNvPr id="3077" name="Rectangle 5"/>
            <p:cNvSpPr>
              <a:spLocks noChangeArrowheads="1"/>
            </p:cNvSpPr>
            <p:nvPr userDrawn="1"/>
          </p:nvSpPr>
          <p:spPr bwMode="white">
            <a:xfrm>
              <a:off x="704" y="181"/>
              <a:ext cx="5056" cy="384"/>
            </a:xfrm>
            <a:prstGeom prst="rect">
              <a:avLst/>
            </a:prstGeom>
            <a:solidFill>
              <a:srgbClr val="000000"/>
            </a:solidFill>
            <a:ln w="9525">
              <a:noFill/>
              <a:miter lim="800000"/>
              <a:headEnd/>
              <a:tailEnd/>
            </a:ln>
            <a:effectLst/>
          </p:spPr>
          <p:txBody>
            <a:bodyPr wrap="none" anchor="ctr"/>
            <a:lstStyle/>
            <a:p>
              <a:pPr>
                <a:defRPr/>
              </a:pPr>
              <a:endParaRPr lang="en-US"/>
            </a:p>
          </p:txBody>
        </p:sp>
        <p:sp>
          <p:nvSpPr>
            <p:cNvPr id="3078" name="Rectangle 6" descr="Stonbk"/>
            <p:cNvSpPr>
              <a:spLocks noChangeArrowheads="1"/>
            </p:cNvSpPr>
            <p:nvPr userDrawn="1"/>
          </p:nvSpPr>
          <p:spPr bwMode="white">
            <a:xfrm>
              <a:off x="747" y="224"/>
              <a:ext cx="5013" cy="4092"/>
            </a:xfrm>
            <a:prstGeom prst="rect">
              <a:avLst/>
            </a:prstGeom>
            <a:blipFill dpi="0" rotWithShape="0">
              <a:blip r:embed="rId16"/>
              <a:srcRect/>
              <a:tile tx="0" ty="0" sx="100000" sy="100000" flip="none" algn="tl"/>
            </a:blipFill>
            <a:ln w="9525">
              <a:noFill/>
              <a:miter lim="800000"/>
              <a:headEnd/>
              <a:tailEnd/>
            </a:ln>
            <a:effectLst/>
          </p:spPr>
          <p:txBody>
            <a:bodyPr wrap="none" anchor="ctr"/>
            <a:lstStyle/>
            <a:p>
              <a:pPr>
                <a:defRPr/>
              </a:pPr>
              <a:endParaRPr lang="en-US"/>
            </a:p>
          </p:txBody>
        </p:sp>
        <p:sp>
          <p:nvSpPr>
            <p:cNvPr id="3079" name="Rectangle 7"/>
            <p:cNvSpPr>
              <a:spLocks noChangeArrowheads="1"/>
            </p:cNvSpPr>
            <p:nvPr userDrawn="1"/>
          </p:nvSpPr>
          <p:spPr bwMode="white">
            <a:xfrm>
              <a:off x="703" y="186"/>
              <a:ext cx="46" cy="4134"/>
            </a:xfrm>
            <a:prstGeom prst="rect">
              <a:avLst/>
            </a:prstGeom>
            <a:solidFill>
              <a:srgbClr val="000000"/>
            </a:solidFill>
            <a:ln w="9525">
              <a:noFill/>
              <a:miter lim="800000"/>
              <a:headEnd/>
              <a:tailEnd/>
            </a:ln>
            <a:effectLst/>
          </p:spPr>
          <p:txBody>
            <a:bodyPr wrap="none" anchor="ctr"/>
            <a:lstStyle/>
            <a:p>
              <a:pPr>
                <a:defRPr/>
              </a:pPr>
              <a:endParaRPr lang="en-US"/>
            </a:p>
          </p:txBody>
        </p:sp>
        <p:sp>
          <p:nvSpPr>
            <p:cNvPr id="3080" name="Line 8"/>
            <p:cNvSpPr>
              <a:spLocks noChangeShapeType="1"/>
            </p:cNvSpPr>
            <p:nvPr userDrawn="1"/>
          </p:nvSpPr>
          <p:spPr bwMode="hidden">
            <a:xfrm>
              <a:off x="0" y="415"/>
              <a:ext cx="257" cy="0"/>
            </a:xfrm>
            <a:prstGeom prst="line">
              <a:avLst/>
            </a:prstGeom>
            <a:noFill/>
            <a:ln w="28575">
              <a:solidFill>
                <a:schemeClr val="bg2"/>
              </a:solidFill>
              <a:round/>
              <a:headEnd/>
              <a:tailEnd/>
            </a:ln>
            <a:effectLst/>
          </p:spPr>
          <p:txBody>
            <a:bodyPr wrap="none" anchor="ctr"/>
            <a:lstStyle/>
            <a:p>
              <a:pPr>
                <a:defRPr/>
              </a:pPr>
              <a:endParaRPr lang="en-US"/>
            </a:p>
          </p:txBody>
        </p:sp>
        <p:sp>
          <p:nvSpPr>
            <p:cNvPr id="3081" name="Line 9"/>
            <p:cNvSpPr>
              <a:spLocks noChangeShapeType="1"/>
            </p:cNvSpPr>
            <p:nvPr userDrawn="1"/>
          </p:nvSpPr>
          <p:spPr bwMode="hidden">
            <a:xfrm>
              <a:off x="421" y="412"/>
              <a:ext cx="282" cy="0"/>
            </a:xfrm>
            <a:prstGeom prst="line">
              <a:avLst/>
            </a:prstGeom>
            <a:noFill/>
            <a:ln w="28575">
              <a:solidFill>
                <a:schemeClr val="bg2"/>
              </a:solidFill>
              <a:round/>
              <a:headEnd/>
              <a:tailEnd/>
            </a:ln>
            <a:effectLst/>
          </p:spPr>
          <p:txBody>
            <a:bodyPr wrap="none" anchor="ctr"/>
            <a:lstStyle/>
            <a:p>
              <a:pPr>
                <a:defRPr/>
              </a:pPr>
              <a:endParaRPr lang="en-US"/>
            </a:p>
          </p:txBody>
        </p:sp>
        <p:sp>
          <p:nvSpPr>
            <p:cNvPr id="3082" name="Rectangle 10"/>
            <p:cNvSpPr>
              <a:spLocks noChangeArrowheads="1"/>
            </p:cNvSpPr>
            <p:nvPr userDrawn="1"/>
          </p:nvSpPr>
          <p:spPr bwMode="hidden">
            <a:xfrm>
              <a:off x="0" y="0"/>
              <a:ext cx="27" cy="4320"/>
            </a:xfrm>
            <a:prstGeom prst="rect">
              <a:avLst/>
            </a:prstGeom>
            <a:solidFill>
              <a:srgbClr val="000000"/>
            </a:solidFill>
            <a:ln w="9525">
              <a:noFill/>
              <a:miter lim="800000"/>
              <a:headEnd/>
              <a:tailEnd/>
            </a:ln>
            <a:effectLst/>
          </p:spPr>
          <p:txBody>
            <a:bodyPr wrap="none" anchor="ctr"/>
            <a:lstStyle/>
            <a:p>
              <a:pPr>
                <a:defRPr/>
              </a:pPr>
              <a:endParaRPr lang="en-US"/>
            </a:p>
          </p:txBody>
        </p:sp>
      </p:grpSp>
      <p:sp>
        <p:nvSpPr>
          <p:cNvPr id="1027" name="Rectangle 11"/>
          <p:cNvSpPr>
            <a:spLocks noGrp="1" noChangeArrowheads="1"/>
          </p:cNvSpPr>
          <p:nvPr>
            <p:ph type="title"/>
          </p:nvPr>
        </p:nvSpPr>
        <p:spPr bwMode="auto">
          <a:xfrm>
            <a:off x="12573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12"/>
          <p:cNvSpPr>
            <a:spLocks noGrp="1" noChangeArrowheads="1"/>
          </p:cNvSpPr>
          <p:nvPr>
            <p:ph type="body" idx="1"/>
          </p:nvPr>
        </p:nvSpPr>
        <p:spPr bwMode="auto">
          <a:xfrm>
            <a:off x="12573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5" name="Rectangle 13"/>
          <p:cNvSpPr>
            <a:spLocks noGrp="1" noChangeArrowheads="1"/>
          </p:cNvSpPr>
          <p:nvPr>
            <p:ph type="dt" sz="half" idx="2"/>
          </p:nvPr>
        </p:nvSpPr>
        <p:spPr bwMode="auto">
          <a:xfrm>
            <a:off x="12573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solidFill>
                  <a:schemeClr val="bg2"/>
                </a:solidFill>
              </a:defRPr>
            </a:lvl1pPr>
          </a:lstStyle>
          <a:p>
            <a:pPr>
              <a:defRPr/>
            </a:pPr>
            <a:endParaRPr lang="en-US"/>
          </a:p>
        </p:txBody>
      </p:sp>
      <p:sp>
        <p:nvSpPr>
          <p:cNvPr id="3086" name="Rectangle 14"/>
          <p:cNvSpPr>
            <a:spLocks noGrp="1" noChangeArrowheads="1"/>
          </p:cNvSpPr>
          <p:nvPr>
            <p:ph type="ftr" sz="quarter" idx="3"/>
          </p:nvPr>
        </p:nvSpPr>
        <p:spPr bwMode="auto">
          <a:xfrm>
            <a:off x="36957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solidFill>
                  <a:schemeClr val="bg2"/>
                </a:solidFill>
              </a:defRPr>
            </a:lvl1pPr>
          </a:lstStyle>
          <a:p>
            <a:pPr>
              <a:defRPr/>
            </a:pPr>
            <a:endParaRPr lang="en-US"/>
          </a:p>
        </p:txBody>
      </p:sp>
      <p:sp>
        <p:nvSpPr>
          <p:cNvPr id="3087" name="Rectangle 15"/>
          <p:cNvSpPr>
            <a:spLocks noGrp="1" noChangeArrowheads="1"/>
          </p:cNvSpPr>
          <p:nvPr>
            <p:ph type="sldNum" sz="quarter" idx="4"/>
          </p:nvPr>
        </p:nvSpPr>
        <p:spPr bwMode="auto">
          <a:xfrm>
            <a:off x="71247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solidFill>
                  <a:schemeClr val="bg2"/>
                </a:solidFill>
              </a:defRPr>
            </a:lvl1pPr>
          </a:lstStyle>
          <a:p>
            <a:pPr>
              <a:defRPr/>
            </a:pPr>
            <a:fld id="{AC6D857B-5761-4875-922C-120BB60AF5D8}" type="slidenum">
              <a:rPr lang="en-US"/>
              <a:pPr>
                <a:defRPr/>
              </a:pPr>
              <a:t>‹#›</a:t>
            </a:fld>
            <a:endParaRPr lang="en-US"/>
          </a:p>
        </p:txBody>
      </p:sp>
      <p:sp>
        <p:nvSpPr>
          <p:cNvPr id="3090" name="Rectangle 18"/>
          <p:cNvSpPr>
            <a:spLocks noChangeArrowheads="1"/>
          </p:cNvSpPr>
          <p:nvPr/>
        </p:nvSpPr>
        <p:spPr bwMode="auto">
          <a:xfrm>
            <a:off x="1117600" y="268288"/>
            <a:ext cx="8026400" cy="74612"/>
          </a:xfrm>
          <a:prstGeom prst="rect">
            <a:avLst/>
          </a:prstGeom>
          <a:solidFill>
            <a:schemeClr val="tx2"/>
          </a:solidFill>
          <a:ln w="9525">
            <a:noFill/>
            <a:miter lim="800000"/>
            <a:headEnd/>
            <a:tailEnd/>
          </a:ln>
          <a:effectLst/>
        </p:spPr>
        <p:txBody>
          <a:bodyPr wrap="none" anchor="ctr"/>
          <a:lstStyle/>
          <a:p>
            <a:pPr algn="ctr">
              <a:defRPr/>
            </a:pPr>
            <a:endParaRPr kumimoji="1" lang="en-US"/>
          </a:p>
        </p:txBody>
      </p:sp>
    </p:spTree>
  </p:cSld>
  <p:clrMap bg1="lt1" tx1="dk1" bg2="lt2" tx2="dk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SzPct val="8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youtube.com/watch?v=3r_HVGFI6f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Start-Up</a:t>
            </a:r>
            <a:endParaRPr lang="en-US" b="1" dirty="0"/>
          </a:p>
        </p:txBody>
      </p:sp>
      <p:sp>
        <p:nvSpPr>
          <p:cNvPr id="3" name="Content Placeholder 2"/>
          <p:cNvSpPr>
            <a:spLocks noGrp="1"/>
          </p:cNvSpPr>
          <p:nvPr>
            <p:ph idx="1"/>
          </p:nvPr>
        </p:nvSpPr>
        <p:spPr/>
        <p:txBody>
          <a:bodyPr/>
          <a:lstStyle/>
          <a:p>
            <a:pPr marL="0" indent="0" algn="ctr">
              <a:buNone/>
            </a:pPr>
            <a:r>
              <a:rPr lang="en-US" b="1" dirty="0" smtClean="0"/>
              <a:t>What do you think of when you hear the word “romantic”? Have you ever heard of the term Romanticism used to describe a style of literature? What sort of writing do you think a study of American Romanticism would include?</a:t>
            </a:r>
            <a:endParaRPr lang="en-US" b="1" dirty="0"/>
          </a:p>
        </p:txBody>
      </p:sp>
    </p:spTree>
    <p:extLst>
      <p:ext uri="{BB962C8B-B14F-4D97-AF65-F5344CB8AC3E}">
        <p14:creationId xmlns:p14="http://schemas.microsoft.com/office/powerpoint/2010/main" val="1460225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ROMANTICISM</a:t>
            </a:r>
          </a:p>
        </p:txBody>
      </p:sp>
      <p:sp>
        <p:nvSpPr>
          <p:cNvPr id="10243" name="Rectangle 4"/>
          <p:cNvSpPr>
            <a:spLocks noChangeArrowheads="1"/>
          </p:cNvSpPr>
          <p:nvPr/>
        </p:nvSpPr>
        <p:spPr bwMode="auto">
          <a:xfrm>
            <a:off x="1219200" y="1905000"/>
            <a:ext cx="7924800" cy="4664075"/>
          </a:xfrm>
          <a:prstGeom prst="rect">
            <a:avLst/>
          </a:prstGeom>
          <a:noFill/>
          <a:ln w="9525">
            <a:noFill/>
            <a:miter lim="800000"/>
            <a:headEnd/>
            <a:tailEnd/>
          </a:ln>
        </p:spPr>
        <p:txBody>
          <a:bodyPr>
            <a:spAutoFit/>
          </a:bodyPr>
          <a:lstStyle/>
          <a:p>
            <a:pPr lvl="1" eaLnBrk="0" hangingPunct="0">
              <a:buFontTx/>
              <a:buChar char="•"/>
            </a:pPr>
            <a:r>
              <a:rPr lang="en-US" sz="6000" b="1">
                <a:latin typeface="Times New Roman" charset="0"/>
              </a:rPr>
              <a:t>USE INTUITION AND IMAGINATION</a:t>
            </a:r>
          </a:p>
          <a:p>
            <a:pPr lvl="1" eaLnBrk="0" hangingPunct="0"/>
            <a:r>
              <a:rPr lang="en-US" sz="6000" b="1">
                <a:latin typeface="Times New Roman" charset="0"/>
              </a:rPr>
              <a:t>TO SEE THE TRUTH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THE AGE OF REASON</a:t>
            </a:r>
          </a:p>
        </p:txBody>
      </p:sp>
      <p:sp>
        <p:nvSpPr>
          <p:cNvPr id="11267" name="Rectangle 4"/>
          <p:cNvSpPr>
            <a:spLocks noChangeArrowheads="1"/>
          </p:cNvSpPr>
          <p:nvPr/>
        </p:nvSpPr>
        <p:spPr bwMode="auto">
          <a:xfrm>
            <a:off x="1524000" y="1752600"/>
            <a:ext cx="6934200" cy="5551488"/>
          </a:xfrm>
          <a:prstGeom prst="rect">
            <a:avLst/>
          </a:prstGeom>
          <a:noFill/>
          <a:ln w="9525">
            <a:noFill/>
            <a:miter lim="800000"/>
            <a:headEnd/>
            <a:tailEnd/>
          </a:ln>
        </p:spPr>
        <p:txBody>
          <a:bodyPr>
            <a:spAutoFit/>
          </a:bodyPr>
          <a:lstStyle/>
          <a:p>
            <a:pPr>
              <a:spcBef>
                <a:spcPct val="20000"/>
              </a:spcBef>
              <a:buClr>
                <a:schemeClr val="tx2"/>
              </a:buClr>
              <a:buSzPct val="90000"/>
              <a:buFont typeface="Symbol" pitchFamily="18" charset="2"/>
              <a:buChar char="¨"/>
            </a:pPr>
            <a:r>
              <a:rPr lang="en-US" sz="4400" b="1">
                <a:latin typeface="Times New Roman" charset="0"/>
              </a:rPr>
              <a:t>God created the earth and then left his creation to run on its own</a:t>
            </a:r>
          </a:p>
          <a:p>
            <a:pPr>
              <a:spcBef>
                <a:spcPct val="20000"/>
              </a:spcBef>
              <a:buClr>
                <a:schemeClr val="tx2"/>
              </a:buClr>
              <a:buSzPct val="90000"/>
              <a:buFont typeface="Symbol" pitchFamily="18" charset="2"/>
              <a:buChar char="¨"/>
            </a:pPr>
            <a:r>
              <a:rPr lang="en-US" sz="4400" b="1">
                <a:latin typeface="Times New Roman" charset="0"/>
              </a:rPr>
              <a:t>God as clock-maker</a:t>
            </a:r>
          </a:p>
          <a:p>
            <a:pPr>
              <a:spcBef>
                <a:spcPct val="20000"/>
              </a:spcBef>
              <a:buClr>
                <a:schemeClr val="tx2"/>
              </a:buClr>
              <a:buSzPct val="90000"/>
              <a:buFont typeface="Symbol" pitchFamily="18" charset="2"/>
              <a:buChar char="¨"/>
            </a:pPr>
            <a:r>
              <a:rPr lang="en-US" sz="4800" b="1">
                <a:latin typeface="Times New Roman" charset="0"/>
              </a:rPr>
              <a:t>World is a perpetual motion machine </a:t>
            </a:r>
          </a:p>
          <a:p>
            <a:pPr lvl="1" eaLnBrk="0" hangingPunct="0">
              <a:buFontTx/>
              <a:buChar char="•"/>
            </a:pPr>
            <a:endParaRPr lang="en-US" sz="4800" b="1">
              <a:latin typeface="Times New Roman" charset="0"/>
            </a:endParaRPr>
          </a:p>
          <a:p>
            <a:pPr lvl="1" eaLnBrk="0" hangingPunct="0">
              <a:buFontTx/>
              <a:buChar char="•"/>
            </a:pPr>
            <a:endParaRPr lang="en-US" sz="2000" b="1">
              <a:latin typeface="Times New Roman"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title"/>
          </p:nvPr>
        </p:nvSpPr>
        <p:spPr/>
        <p:txBody>
          <a:bodyPr/>
          <a:lstStyle/>
          <a:p>
            <a:pPr eaLnBrk="1" hangingPunct="1"/>
            <a:r>
              <a:rPr lang="en-US" smtClean="0"/>
              <a:t>ROMANTICISM</a:t>
            </a:r>
          </a:p>
        </p:txBody>
      </p:sp>
      <p:sp>
        <p:nvSpPr>
          <p:cNvPr id="12291" name="Rectangle 8"/>
          <p:cNvSpPr>
            <a:spLocks noGrp="1" noChangeArrowheads="1"/>
          </p:cNvSpPr>
          <p:nvPr>
            <p:ph type="body" sz="half" idx="1"/>
          </p:nvPr>
        </p:nvSpPr>
        <p:spPr/>
        <p:txBody>
          <a:bodyPr/>
          <a:lstStyle/>
          <a:p>
            <a:pPr lvl="1" eaLnBrk="1" hangingPunct="1"/>
            <a:r>
              <a:rPr lang="en-US" sz="4800" smtClean="0"/>
              <a:t>World is a living being</a:t>
            </a:r>
          </a:p>
          <a:p>
            <a:pPr lvl="1" eaLnBrk="1" hangingPunct="1"/>
            <a:r>
              <a:rPr lang="en-US" sz="4800" b="1" smtClean="0">
                <a:latin typeface="Times New Roman" charset="0"/>
              </a:rPr>
              <a:t>God is all around us</a:t>
            </a:r>
          </a:p>
        </p:txBody>
      </p:sp>
      <p:pic>
        <p:nvPicPr>
          <p:cNvPr id="12292" name="Picture 10" descr="img018"/>
          <p:cNvPicPr>
            <a:picLocks noGrp="1" noChangeAspect="1" noChangeArrowheads="1"/>
          </p:cNvPicPr>
          <p:nvPr>
            <p:ph type="clipArt" sz="half" idx="2"/>
          </p:nvPr>
        </p:nvPicPr>
        <p:blipFill>
          <a:blip r:embed="rId2"/>
          <a:srcRect/>
          <a:stretch>
            <a:fillRect/>
          </a:stretch>
        </p:blipFill>
        <p:spPr>
          <a:xfrm>
            <a:off x="5562600" y="457200"/>
            <a:ext cx="3467100" cy="64008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609600"/>
            <a:ext cx="7772400" cy="1143000"/>
          </a:xfrm>
        </p:spPr>
        <p:txBody>
          <a:bodyPr/>
          <a:lstStyle/>
          <a:p>
            <a:pPr eaLnBrk="1" hangingPunct="1"/>
            <a:r>
              <a:rPr lang="en-US" dirty="0" smtClean="0"/>
              <a:t>THE AGE OF REASON</a:t>
            </a:r>
          </a:p>
        </p:txBody>
      </p:sp>
      <p:sp>
        <p:nvSpPr>
          <p:cNvPr id="13315" name="Rectangle 4"/>
          <p:cNvSpPr>
            <a:spLocks noChangeArrowheads="1"/>
          </p:cNvSpPr>
          <p:nvPr/>
        </p:nvSpPr>
        <p:spPr bwMode="auto">
          <a:xfrm>
            <a:off x="1295400" y="1604963"/>
            <a:ext cx="7467600" cy="5253037"/>
          </a:xfrm>
          <a:prstGeom prst="rect">
            <a:avLst/>
          </a:prstGeom>
          <a:noFill/>
          <a:ln w="9525">
            <a:noFill/>
            <a:miter lim="800000"/>
            <a:headEnd/>
            <a:tailEnd/>
          </a:ln>
        </p:spPr>
        <p:txBody>
          <a:bodyPr>
            <a:spAutoFit/>
          </a:bodyPr>
          <a:lstStyle/>
          <a:p>
            <a:pPr>
              <a:lnSpc>
                <a:spcPct val="90000"/>
              </a:lnSpc>
              <a:spcBef>
                <a:spcPct val="50000"/>
              </a:spcBef>
              <a:buClr>
                <a:schemeClr val="tx2"/>
              </a:buClr>
              <a:buSzPct val="90000"/>
              <a:buFont typeface="Symbol" pitchFamily="18" charset="2"/>
              <a:buChar char="¨"/>
            </a:pPr>
            <a:r>
              <a:rPr lang="en-US" sz="4400" dirty="0">
                <a:latin typeface="Times New Roman" charset="0"/>
              </a:rPr>
              <a:t>THE LITERATURE OF THE PERIOD CONCENTRATES ON REALITY NOT IMAGINATION </a:t>
            </a:r>
          </a:p>
          <a:p>
            <a:pPr>
              <a:lnSpc>
                <a:spcPct val="90000"/>
              </a:lnSpc>
              <a:spcBef>
                <a:spcPct val="50000"/>
              </a:spcBef>
              <a:buClr>
                <a:schemeClr val="tx2"/>
              </a:buClr>
              <a:buSzPct val="90000"/>
              <a:buFont typeface="Symbol" pitchFamily="18" charset="2"/>
              <a:buChar char="¨"/>
            </a:pPr>
            <a:r>
              <a:rPr lang="en-US" sz="4400" dirty="0">
                <a:latin typeface="Times New Roman" charset="0"/>
              </a:rPr>
              <a:t>MOST OF THE WRITING ADDRESSES POLITICS, SCIENCE, AND SOCIAL CONCERNS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1371600" y="533400"/>
            <a:ext cx="7772400" cy="1143000"/>
          </a:xfrm>
        </p:spPr>
        <p:txBody>
          <a:bodyPr/>
          <a:lstStyle/>
          <a:p>
            <a:pPr eaLnBrk="1" hangingPunct="1"/>
            <a:r>
              <a:rPr lang="en-US" smtClean="0"/>
              <a:t>ROMANTICISM  . . .</a:t>
            </a:r>
          </a:p>
        </p:txBody>
      </p:sp>
      <p:sp>
        <p:nvSpPr>
          <p:cNvPr id="14339" name="Rectangle 1028"/>
          <p:cNvSpPr>
            <a:spLocks noChangeArrowheads="1"/>
          </p:cNvSpPr>
          <p:nvPr/>
        </p:nvSpPr>
        <p:spPr bwMode="auto">
          <a:xfrm>
            <a:off x="1371600" y="1600200"/>
            <a:ext cx="7543800" cy="5000625"/>
          </a:xfrm>
          <a:prstGeom prst="rect">
            <a:avLst/>
          </a:prstGeom>
          <a:noFill/>
          <a:ln w="9525">
            <a:noFill/>
            <a:miter lim="800000"/>
            <a:headEnd/>
            <a:tailEnd/>
          </a:ln>
        </p:spPr>
        <p:txBody>
          <a:bodyPr>
            <a:spAutoFit/>
          </a:bodyPr>
          <a:lstStyle/>
          <a:p>
            <a:pPr lvl="1" eaLnBrk="0" hangingPunct="0">
              <a:spcBef>
                <a:spcPct val="50000"/>
              </a:spcBef>
              <a:buFontTx/>
              <a:buChar char="•"/>
            </a:pPr>
            <a:r>
              <a:rPr lang="en-US" sz="5000" b="1">
                <a:latin typeface="Times New Roman" charset="0"/>
              </a:rPr>
              <a:t>For pleasure, not politics </a:t>
            </a:r>
          </a:p>
          <a:p>
            <a:pPr lvl="1" eaLnBrk="0" hangingPunct="0">
              <a:spcBef>
                <a:spcPct val="50000"/>
              </a:spcBef>
              <a:buFontTx/>
              <a:buChar char="•"/>
            </a:pPr>
            <a:r>
              <a:rPr lang="en-US" sz="5000" b="1">
                <a:latin typeface="Times New Roman" charset="0"/>
              </a:rPr>
              <a:t>Literature gets personal </a:t>
            </a:r>
          </a:p>
          <a:p>
            <a:pPr lvl="1" eaLnBrk="0" hangingPunct="0">
              <a:spcBef>
                <a:spcPct val="50000"/>
              </a:spcBef>
              <a:buFontTx/>
              <a:buChar char="•"/>
            </a:pPr>
            <a:r>
              <a:rPr lang="en-US" sz="5000" b="1">
                <a:latin typeface="Times New Roman" charset="0"/>
              </a:rPr>
              <a:t>Insights into characters</a:t>
            </a:r>
            <a:r>
              <a:rPr lang="en-US" sz="4800" b="1">
                <a:latin typeface="Times New Roman" charset="0"/>
              </a:rPr>
              <a:t> </a:t>
            </a:r>
          </a:p>
          <a:p>
            <a:pPr lvl="1" eaLnBrk="0" hangingPunct="0">
              <a:spcBef>
                <a:spcPct val="50000"/>
              </a:spcBef>
              <a:buFontTx/>
              <a:buChar char="•"/>
            </a:pPr>
            <a:endParaRPr lang="en-US" sz="4800" b="1">
              <a:latin typeface="Times New Roman"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541338"/>
            <a:ext cx="9144000" cy="0"/>
          </a:xfrm>
          <a:prstGeom prst="rect">
            <a:avLst/>
          </a:prstGeom>
          <a:noFill/>
          <a:ln w="9525">
            <a:noFill/>
            <a:miter lim="800000"/>
            <a:headEnd/>
            <a:tailEnd/>
          </a:ln>
        </p:spPr>
        <p:txBody>
          <a:bodyPr>
            <a:spAutoFit/>
          </a:bodyPr>
          <a:lstStyle/>
          <a:p>
            <a:endParaRPr lang="en-US"/>
          </a:p>
        </p:txBody>
      </p:sp>
      <p:sp>
        <p:nvSpPr>
          <p:cNvPr id="15363" name="Rectangle 11"/>
          <p:cNvSpPr>
            <a:spLocks noGrp="1" noChangeArrowheads="1"/>
          </p:cNvSpPr>
          <p:nvPr>
            <p:ph type="body" sz="half" idx="1"/>
          </p:nvPr>
        </p:nvSpPr>
        <p:spPr>
          <a:xfrm>
            <a:off x="1295400" y="990600"/>
            <a:ext cx="3162300" cy="5638800"/>
          </a:xfrm>
        </p:spPr>
        <p:txBody>
          <a:bodyPr/>
          <a:lstStyle/>
          <a:p>
            <a:pPr eaLnBrk="1" hangingPunct="1"/>
            <a:r>
              <a:rPr lang="en-US" sz="4400" b="1" smtClean="0"/>
              <a:t>Glorifies the Land</a:t>
            </a:r>
          </a:p>
          <a:p>
            <a:pPr eaLnBrk="1" hangingPunct="1"/>
            <a:r>
              <a:rPr lang="en-US" sz="4400" b="1" smtClean="0"/>
              <a:t>Nature</a:t>
            </a:r>
            <a:endParaRPr lang="en-US" sz="3600" b="1" smtClean="0"/>
          </a:p>
          <a:p>
            <a:pPr eaLnBrk="1" hangingPunct="1"/>
            <a:r>
              <a:rPr lang="en-US" sz="4000" b="1" smtClean="0"/>
              <a:t>Celebrates </a:t>
            </a:r>
            <a:r>
              <a:rPr lang="en-US" sz="4400" b="1" smtClean="0"/>
              <a:t>America</a:t>
            </a:r>
            <a:endParaRPr lang="en-US" sz="5400" b="1" smtClean="0"/>
          </a:p>
        </p:txBody>
      </p:sp>
      <p:pic>
        <p:nvPicPr>
          <p:cNvPr id="15364" name="Picture 13" descr="img019"/>
          <p:cNvPicPr>
            <a:picLocks noGrp="1" noChangeAspect="1" noChangeArrowheads="1"/>
          </p:cNvPicPr>
          <p:nvPr>
            <p:ph type="chart" sz="half" idx="2"/>
          </p:nvPr>
        </p:nvPicPr>
        <p:blipFill>
          <a:blip r:embed="rId2"/>
          <a:srcRect/>
          <a:stretch>
            <a:fillRect/>
          </a:stretch>
        </p:blipFill>
        <p:spPr>
          <a:xfrm>
            <a:off x="4429125" y="457200"/>
            <a:ext cx="4600575" cy="640080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295400" y="1066800"/>
            <a:ext cx="7772400" cy="1143000"/>
          </a:xfrm>
        </p:spPr>
        <p:txBody>
          <a:bodyPr/>
          <a:lstStyle/>
          <a:p>
            <a:pPr eaLnBrk="1" hangingPunct="1"/>
            <a:r>
              <a:rPr lang="en-US" dirty="0" smtClean="0"/>
              <a:t>REPRESENTATIVE AUTHORS</a:t>
            </a:r>
          </a:p>
        </p:txBody>
      </p:sp>
      <p:sp>
        <p:nvSpPr>
          <p:cNvPr id="16387" name="Rectangle 3"/>
          <p:cNvSpPr>
            <a:spLocks noGrp="1" noChangeArrowheads="1"/>
          </p:cNvSpPr>
          <p:nvPr>
            <p:ph type="body" idx="1"/>
          </p:nvPr>
        </p:nvSpPr>
        <p:spPr>
          <a:xfrm>
            <a:off x="1295400" y="2514600"/>
            <a:ext cx="7772400" cy="4114800"/>
          </a:xfrm>
        </p:spPr>
        <p:txBody>
          <a:bodyPr/>
          <a:lstStyle/>
          <a:p>
            <a:pPr eaLnBrk="1" hangingPunct="1">
              <a:lnSpc>
                <a:spcPct val="90000"/>
              </a:lnSpc>
            </a:pPr>
            <a:r>
              <a:rPr lang="en-US" sz="4400" dirty="0" smtClean="0"/>
              <a:t>WASHINGTON IRVING – THE LEGEND OF SLEEPY HOLLOW, RIP VAN WINKLE</a:t>
            </a:r>
          </a:p>
          <a:p>
            <a:pPr eaLnBrk="1" hangingPunct="1">
              <a:lnSpc>
                <a:spcPct val="90000"/>
              </a:lnSpc>
            </a:pPr>
            <a:r>
              <a:rPr lang="en-US" sz="4400" dirty="0" smtClean="0"/>
              <a:t>NATHANIEL HAWTHORNE</a:t>
            </a:r>
          </a:p>
          <a:p>
            <a:pPr eaLnBrk="1" hangingPunct="1">
              <a:lnSpc>
                <a:spcPct val="90000"/>
              </a:lnSpc>
            </a:pPr>
            <a:r>
              <a:rPr lang="en-US" sz="4400" dirty="0" smtClean="0"/>
              <a:t>EDGAR ALLAN POE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6000" dirty="0" smtClean="0"/>
              <a:t>Transcendentalism</a:t>
            </a:r>
          </a:p>
        </p:txBody>
      </p:sp>
      <p:sp>
        <p:nvSpPr>
          <p:cNvPr id="18435" name="Rectangle 3"/>
          <p:cNvSpPr>
            <a:spLocks noGrp="1" noChangeArrowheads="1"/>
          </p:cNvSpPr>
          <p:nvPr>
            <p:ph type="body" idx="1"/>
          </p:nvPr>
        </p:nvSpPr>
        <p:spPr/>
        <p:txBody>
          <a:bodyPr/>
          <a:lstStyle/>
          <a:p>
            <a:pPr eaLnBrk="1" hangingPunct="1">
              <a:lnSpc>
                <a:spcPct val="90000"/>
              </a:lnSpc>
            </a:pPr>
            <a:r>
              <a:rPr lang="en-US" sz="5400" dirty="0" smtClean="0"/>
              <a:t>A BELIEF IN A HIGHER REALITY NOT VALIDATED BY NORMAL SENSE OR REASON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TRANSCENDENTALISTS</a:t>
            </a:r>
          </a:p>
        </p:txBody>
      </p:sp>
      <p:sp>
        <p:nvSpPr>
          <p:cNvPr id="19459" name="Rectangle 3"/>
          <p:cNvSpPr>
            <a:spLocks noGrp="1" noChangeArrowheads="1"/>
          </p:cNvSpPr>
          <p:nvPr>
            <p:ph type="body" idx="1"/>
          </p:nvPr>
        </p:nvSpPr>
        <p:spPr/>
        <p:txBody>
          <a:bodyPr/>
          <a:lstStyle/>
          <a:p>
            <a:pPr eaLnBrk="1" hangingPunct="1">
              <a:lnSpc>
                <a:spcPct val="90000"/>
              </a:lnSpc>
            </a:pPr>
            <a:r>
              <a:rPr lang="en-US" sz="4800" dirty="0" smtClean="0"/>
              <a:t>THE INDIVIDUAL IS THE SPIRITUAL CENTER OF THE UNIVERSE</a:t>
            </a:r>
          </a:p>
          <a:p>
            <a:pPr eaLnBrk="1" hangingPunct="1">
              <a:lnSpc>
                <a:spcPct val="90000"/>
              </a:lnSpc>
            </a:pPr>
            <a:r>
              <a:rPr lang="en-US" sz="4800" dirty="0" smtClean="0"/>
              <a:t>ALL KNOWLEDGE BEGINS WITH SELF KNOWLEDGE</a:t>
            </a:r>
          </a:p>
          <a:p>
            <a:pPr eaLnBrk="1" hangingPunct="1">
              <a:lnSpc>
                <a:spcPct val="90000"/>
              </a:lnSpc>
            </a:pPr>
            <a:endParaRPr lang="en-US" sz="2800" dirty="0" smtClean="0"/>
          </a:p>
          <a:p>
            <a:pPr eaLnBrk="1" hangingPunct="1">
              <a:lnSpc>
                <a:spcPct val="90000"/>
              </a:lnSpc>
            </a:pPr>
            <a:endParaRPr lang="en-US"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TRANSCENDENTALISTS</a:t>
            </a:r>
          </a:p>
        </p:txBody>
      </p:sp>
      <p:sp>
        <p:nvSpPr>
          <p:cNvPr id="20483" name="Rectangle 3"/>
          <p:cNvSpPr>
            <a:spLocks noGrp="1" noChangeArrowheads="1"/>
          </p:cNvSpPr>
          <p:nvPr>
            <p:ph type="body" idx="1"/>
          </p:nvPr>
        </p:nvSpPr>
        <p:spPr/>
        <p:txBody>
          <a:bodyPr/>
          <a:lstStyle/>
          <a:p>
            <a:pPr eaLnBrk="1" hangingPunct="1">
              <a:lnSpc>
                <a:spcPct val="90000"/>
              </a:lnSpc>
            </a:pPr>
            <a:r>
              <a:rPr lang="en-US" sz="4400" dirty="0" smtClean="0"/>
              <a:t>INDIVIDUAL VIRTUE AND HAPPINESS ARE DEPENDENT ON SELF-REALIZATION</a:t>
            </a:r>
          </a:p>
          <a:p>
            <a:pPr eaLnBrk="1" hangingPunct="1">
              <a:lnSpc>
                <a:spcPct val="90000"/>
              </a:lnSpc>
            </a:pPr>
            <a:r>
              <a:rPr lang="en-US" sz="4400" dirty="0" smtClean="0"/>
              <a:t>NATURE IS A LIVING MYSTERY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Today’s Objective</a:t>
            </a:r>
            <a:endParaRPr lang="en-US" b="1" dirty="0"/>
          </a:p>
        </p:txBody>
      </p:sp>
      <p:sp>
        <p:nvSpPr>
          <p:cNvPr id="3" name="Content Placeholder 2"/>
          <p:cNvSpPr>
            <a:spLocks noGrp="1"/>
          </p:cNvSpPr>
          <p:nvPr>
            <p:ph idx="1"/>
          </p:nvPr>
        </p:nvSpPr>
        <p:spPr/>
        <p:txBody>
          <a:bodyPr/>
          <a:lstStyle/>
          <a:p>
            <a:pPr marL="0" indent="0" algn="ctr">
              <a:buNone/>
            </a:pPr>
            <a:r>
              <a:rPr lang="en-US" b="1" dirty="0" smtClean="0"/>
              <a:t>By the end of the period, students will be able to identify the major differences between literature in The Age of Reason and literature in The American Romantic Period. They will be able to state the characteristics of </a:t>
            </a:r>
            <a:r>
              <a:rPr lang="en-US" b="1" dirty="0"/>
              <a:t>r</a:t>
            </a:r>
            <a:r>
              <a:rPr lang="en-US" b="1" dirty="0" smtClean="0"/>
              <a:t>omantic literature.</a:t>
            </a:r>
            <a:endParaRPr lang="en-US" b="1" dirty="0"/>
          </a:p>
        </p:txBody>
      </p:sp>
      <p:sp>
        <p:nvSpPr>
          <p:cNvPr id="5" name="TextBox 4"/>
          <p:cNvSpPr txBox="1"/>
          <p:nvPr/>
        </p:nvSpPr>
        <p:spPr>
          <a:xfrm>
            <a:off x="1219200" y="914400"/>
            <a:ext cx="1447800" cy="461665"/>
          </a:xfrm>
          <a:prstGeom prst="rect">
            <a:avLst/>
          </a:prstGeom>
          <a:noFill/>
        </p:spPr>
        <p:txBody>
          <a:bodyPr wrap="square" rtlCol="0">
            <a:spAutoFit/>
          </a:bodyPr>
          <a:lstStyle/>
          <a:p>
            <a:r>
              <a:rPr lang="en-US" dirty="0" smtClean="0"/>
              <a:t>10/28/14</a:t>
            </a:r>
            <a:endParaRPr lang="en-US" dirty="0"/>
          </a:p>
        </p:txBody>
      </p:sp>
    </p:spTree>
    <p:extLst>
      <p:ext uri="{BB962C8B-B14F-4D97-AF65-F5344CB8AC3E}">
        <p14:creationId xmlns:p14="http://schemas.microsoft.com/office/powerpoint/2010/main" val="38511403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257300" y="1066800"/>
            <a:ext cx="7772400" cy="990600"/>
          </a:xfrm>
        </p:spPr>
        <p:txBody>
          <a:bodyPr/>
          <a:lstStyle/>
          <a:p>
            <a:pPr eaLnBrk="1" hangingPunct="1"/>
            <a:r>
              <a:rPr lang="en-US" dirty="0" smtClean="0"/>
              <a:t>REPRESENTATIVE TRANSCENDENTALISTS:</a:t>
            </a:r>
          </a:p>
        </p:txBody>
      </p:sp>
      <p:sp>
        <p:nvSpPr>
          <p:cNvPr id="21507" name="Rectangle 3"/>
          <p:cNvSpPr>
            <a:spLocks noGrp="1" noChangeArrowheads="1"/>
          </p:cNvSpPr>
          <p:nvPr>
            <p:ph type="body" idx="1"/>
          </p:nvPr>
        </p:nvSpPr>
        <p:spPr>
          <a:xfrm>
            <a:off x="1295400" y="2667000"/>
            <a:ext cx="7772400" cy="4114800"/>
          </a:xfrm>
        </p:spPr>
        <p:txBody>
          <a:bodyPr/>
          <a:lstStyle/>
          <a:p>
            <a:pPr eaLnBrk="1" hangingPunct="1"/>
            <a:r>
              <a:rPr lang="en-US" sz="6000" dirty="0" smtClean="0"/>
              <a:t>EMERSON</a:t>
            </a:r>
          </a:p>
          <a:p>
            <a:pPr eaLnBrk="1" hangingPunct="1"/>
            <a:r>
              <a:rPr lang="en-US" sz="6000" dirty="0" smtClean="0"/>
              <a:t>THOREAU</a:t>
            </a:r>
          </a:p>
          <a:p>
            <a:pPr eaLnBrk="1" hangingPunct="1"/>
            <a:r>
              <a:rPr lang="en-US" sz="6000" dirty="0" smtClean="0"/>
              <a:t>WHITMAN</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Thoreau’s Cabin</a:t>
            </a:r>
            <a:endParaRPr lang="en-US" dirty="0"/>
          </a:p>
        </p:txBody>
      </p:sp>
      <p:pic>
        <p:nvPicPr>
          <p:cNvPr id="3074" name="Picture 2" descr="C:\Users\jkenny\Pictures\Thoreaus-Cabin-reconstructed.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1600200"/>
            <a:ext cx="7788352" cy="514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87313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Inside Thoreau’s Cabin</a:t>
            </a:r>
            <a:endParaRPr lang="en-US" dirty="0"/>
          </a:p>
        </p:txBody>
      </p:sp>
      <p:pic>
        <p:nvPicPr>
          <p:cNvPr id="5122" name="Picture 2" descr="C:\Users\jkenny\Pictures\Inside Thoreau's Cabin.jpg"/>
          <p:cNvPicPr>
            <a:picLocks noGrp="1" noChangeAspect="1" noChangeArrowheads="1"/>
          </p:cNvPicPr>
          <p:nvPr>
            <p:ph idx="1"/>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600200" y="1600200"/>
            <a:ext cx="6858000" cy="4965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57821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Independent Work</a:t>
            </a:r>
            <a:endParaRPr lang="en-US" b="1" dirty="0"/>
          </a:p>
        </p:txBody>
      </p:sp>
      <p:sp>
        <p:nvSpPr>
          <p:cNvPr id="3" name="Content Placeholder 2"/>
          <p:cNvSpPr>
            <a:spLocks noGrp="1"/>
          </p:cNvSpPr>
          <p:nvPr>
            <p:ph idx="1"/>
          </p:nvPr>
        </p:nvSpPr>
        <p:spPr/>
        <p:txBody>
          <a:bodyPr/>
          <a:lstStyle/>
          <a:p>
            <a:r>
              <a:rPr lang="en-US" b="1" dirty="0" smtClean="0"/>
              <a:t>In your Interactive Readers, read the introduction to American Romanticism beginning on Page 67.</a:t>
            </a:r>
          </a:p>
          <a:p>
            <a:r>
              <a:rPr lang="en-US" b="1" dirty="0" smtClean="0"/>
              <a:t>Complete all in-text questions on pages 67-72 as you read.</a:t>
            </a:r>
          </a:p>
          <a:p>
            <a:endParaRPr lang="en-US" b="1" dirty="0"/>
          </a:p>
          <a:p>
            <a:r>
              <a:rPr lang="en-US" b="1" dirty="0" smtClean="0"/>
              <a:t>These questions will be DUE tomorrow!</a:t>
            </a:r>
            <a:endParaRPr lang="en-US" b="1" dirty="0"/>
          </a:p>
        </p:txBody>
      </p:sp>
    </p:spTree>
    <p:extLst>
      <p:ext uri="{BB962C8B-B14F-4D97-AF65-F5344CB8AC3E}">
        <p14:creationId xmlns:p14="http://schemas.microsoft.com/office/powerpoint/2010/main" val="39063820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Exit Ticket</a:t>
            </a:r>
            <a:endParaRPr lang="en-US" b="1" dirty="0"/>
          </a:p>
        </p:txBody>
      </p:sp>
      <p:sp>
        <p:nvSpPr>
          <p:cNvPr id="3" name="Content Placeholder 2"/>
          <p:cNvSpPr>
            <a:spLocks noGrp="1"/>
          </p:cNvSpPr>
          <p:nvPr>
            <p:ph idx="1"/>
          </p:nvPr>
        </p:nvSpPr>
        <p:spPr/>
        <p:txBody>
          <a:bodyPr/>
          <a:lstStyle/>
          <a:p>
            <a:r>
              <a:rPr lang="en-US" b="1" dirty="0" smtClean="0"/>
              <a:t>In your own words, describe the major differences between literature in The Age of Reason and literature in the Romantic period. </a:t>
            </a:r>
            <a:endParaRPr lang="en-US" b="1" dirty="0"/>
          </a:p>
        </p:txBody>
      </p:sp>
    </p:spTree>
    <p:extLst>
      <p:ext uri="{BB962C8B-B14F-4D97-AF65-F5344CB8AC3E}">
        <p14:creationId xmlns:p14="http://schemas.microsoft.com/office/powerpoint/2010/main" val="41256126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Start-Up</a:t>
            </a:r>
            <a:endParaRPr lang="en-US" b="1" dirty="0"/>
          </a:p>
        </p:txBody>
      </p:sp>
      <p:sp>
        <p:nvSpPr>
          <p:cNvPr id="3" name="Content Placeholder 2"/>
          <p:cNvSpPr>
            <a:spLocks noGrp="1"/>
          </p:cNvSpPr>
          <p:nvPr>
            <p:ph idx="1"/>
          </p:nvPr>
        </p:nvSpPr>
        <p:spPr/>
        <p:txBody>
          <a:bodyPr/>
          <a:lstStyle/>
          <a:p>
            <a:pPr marL="0" indent="0" algn="ctr">
              <a:buNone/>
            </a:pPr>
            <a:r>
              <a:rPr lang="en-US" b="1" dirty="0" smtClean="0"/>
              <a:t>If you had to choose, based on what we discussed yesterday, which group do you think you would agree with/fit in with more, the writers from the Age of Reason or the American Romantics? Why? What characteristics do you see in yourself that would make you say that?</a:t>
            </a:r>
            <a:endParaRPr lang="en-US" b="1" dirty="0"/>
          </a:p>
        </p:txBody>
      </p:sp>
      <p:sp>
        <p:nvSpPr>
          <p:cNvPr id="4" name="TextBox 3"/>
          <p:cNvSpPr txBox="1"/>
          <p:nvPr/>
        </p:nvSpPr>
        <p:spPr>
          <a:xfrm>
            <a:off x="1295400" y="914400"/>
            <a:ext cx="1600200" cy="461665"/>
          </a:xfrm>
          <a:prstGeom prst="rect">
            <a:avLst/>
          </a:prstGeom>
          <a:noFill/>
        </p:spPr>
        <p:txBody>
          <a:bodyPr wrap="square" rtlCol="0">
            <a:spAutoFit/>
          </a:bodyPr>
          <a:lstStyle/>
          <a:p>
            <a:r>
              <a:rPr lang="en-US" dirty="0" smtClean="0"/>
              <a:t>10/29/14</a:t>
            </a:r>
            <a:endParaRPr lang="en-US" dirty="0"/>
          </a:p>
        </p:txBody>
      </p:sp>
    </p:spTree>
    <p:extLst>
      <p:ext uri="{BB962C8B-B14F-4D97-AF65-F5344CB8AC3E}">
        <p14:creationId xmlns:p14="http://schemas.microsoft.com/office/powerpoint/2010/main" val="9631433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Transcendentalism</a:t>
            </a:r>
            <a:endParaRPr lang="en-US" b="1" dirty="0"/>
          </a:p>
        </p:txBody>
      </p:sp>
      <p:sp>
        <p:nvSpPr>
          <p:cNvPr id="3" name="Content Placeholder 2"/>
          <p:cNvSpPr>
            <a:spLocks noGrp="1"/>
          </p:cNvSpPr>
          <p:nvPr>
            <p:ph idx="1"/>
          </p:nvPr>
        </p:nvSpPr>
        <p:spPr>
          <a:xfrm>
            <a:off x="1295400" y="1600200"/>
            <a:ext cx="7772400" cy="5105400"/>
          </a:xfrm>
        </p:spPr>
        <p:txBody>
          <a:bodyPr/>
          <a:lstStyle/>
          <a:p>
            <a:r>
              <a:rPr lang="en-US" sz="2800" b="1" dirty="0" smtClean="0"/>
              <a:t>Transcendentalism </a:t>
            </a:r>
            <a:r>
              <a:rPr lang="en-US" sz="2800" b="1" dirty="0"/>
              <a:t>is a philosophy that began in </a:t>
            </a:r>
            <a:r>
              <a:rPr lang="en-US" sz="2800" b="1" dirty="0" smtClean="0"/>
              <a:t>the 1830’s.</a:t>
            </a:r>
            <a:endParaRPr lang="en-US" sz="2800" b="1" dirty="0"/>
          </a:p>
          <a:p>
            <a:r>
              <a:rPr lang="en-US" sz="2800" b="1" dirty="0" smtClean="0"/>
              <a:t>It </a:t>
            </a:r>
            <a:r>
              <a:rPr lang="en-US" sz="2800" b="1" dirty="0"/>
              <a:t>started and was most popular in New </a:t>
            </a:r>
            <a:r>
              <a:rPr lang="en-US" sz="2800" b="1" dirty="0" smtClean="0"/>
              <a:t>England.</a:t>
            </a:r>
            <a:endParaRPr lang="en-US" sz="2800" b="1" dirty="0"/>
          </a:p>
          <a:p>
            <a:r>
              <a:rPr lang="en-US" sz="2800" b="1" dirty="0" smtClean="0"/>
              <a:t>Transcendentalism </a:t>
            </a:r>
            <a:r>
              <a:rPr lang="en-US" sz="2800" b="1" dirty="0"/>
              <a:t>entails that the ideal spiritual </a:t>
            </a:r>
            <a:r>
              <a:rPr lang="en-US" sz="2800" b="1" dirty="0" smtClean="0"/>
              <a:t>state should </a:t>
            </a:r>
            <a:r>
              <a:rPr lang="en-US" sz="2800" b="1" dirty="0"/>
              <a:t>be attained by individual thinking, not by religion </a:t>
            </a:r>
            <a:r>
              <a:rPr lang="en-US" sz="2800" b="1" dirty="0" smtClean="0"/>
              <a:t>or Science.</a:t>
            </a:r>
          </a:p>
          <a:p>
            <a:r>
              <a:rPr lang="en-US" sz="2800" b="1" dirty="0" smtClean="0"/>
              <a:t>Walt </a:t>
            </a:r>
            <a:r>
              <a:rPr lang="en-US" sz="2800" b="1" dirty="0"/>
              <a:t>Whitman was one of the most </a:t>
            </a:r>
            <a:r>
              <a:rPr lang="en-US" sz="2800" b="1" dirty="0" smtClean="0"/>
              <a:t>prominent Transcendentalists </a:t>
            </a:r>
            <a:r>
              <a:rPr lang="en-US" sz="2800" b="1" dirty="0"/>
              <a:t>in the </a:t>
            </a:r>
            <a:r>
              <a:rPr lang="en-US" sz="2800" b="1" dirty="0" smtClean="0"/>
              <a:t>Northeast.</a:t>
            </a:r>
            <a:endParaRPr lang="en-US" sz="2800" b="1" dirty="0"/>
          </a:p>
        </p:txBody>
      </p:sp>
    </p:spTree>
    <p:extLst>
      <p:ext uri="{BB962C8B-B14F-4D97-AF65-F5344CB8AC3E}">
        <p14:creationId xmlns:p14="http://schemas.microsoft.com/office/powerpoint/2010/main" val="2821627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Walt </a:t>
            </a:r>
            <a:r>
              <a:rPr lang="en-US" b="1" dirty="0" smtClean="0"/>
              <a:t>Whitman</a:t>
            </a:r>
            <a:endParaRPr lang="en-US" b="1" dirty="0"/>
          </a:p>
        </p:txBody>
      </p:sp>
      <p:sp>
        <p:nvSpPr>
          <p:cNvPr id="3" name="Content Placeholder 2"/>
          <p:cNvSpPr>
            <a:spLocks noGrp="1"/>
          </p:cNvSpPr>
          <p:nvPr>
            <p:ph idx="1"/>
          </p:nvPr>
        </p:nvSpPr>
        <p:spPr/>
        <p:txBody>
          <a:bodyPr/>
          <a:lstStyle/>
          <a:p>
            <a:r>
              <a:rPr lang="en-US" b="1" dirty="0" smtClean="0"/>
              <a:t>Walt </a:t>
            </a:r>
            <a:r>
              <a:rPr lang="en-US" b="1" dirty="0"/>
              <a:t>Whitman was born in 1819 on Long </a:t>
            </a:r>
            <a:r>
              <a:rPr lang="en-US" b="1" dirty="0" smtClean="0"/>
              <a:t>Island.</a:t>
            </a:r>
            <a:endParaRPr lang="en-US" b="1" dirty="0"/>
          </a:p>
          <a:p>
            <a:r>
              <a:rPr lang="en-US" b="1" dirty="0" smtClean="0"/>
              <a:t>Whitman </a:t>
            </a:r>
            <a:r>
              <a:rPr lang="en-US" b="1" dirty="0"/>
              <a:t>wrote </a:t>
            </a:r>
            <a:r>
              <a:rPr lang="en-US" b="1" dirty="0" smtClean="0"/>
              <a:t>“When </a:t>
            </a:r>
            <a:r>
              <a:rPr lang="en-US" b="1" dirty="0"/>
              <a:t>I Heard the </a:t>
            </a:r>
            <a:r>
              <a:rPr lang="en-US" b="1" dirty="0" err="1"/>
              <a:t>Learn’d</a:t>
            </a:r>
            <a:r>
              <a:rPr lang="en-US" b="1" dirty="0"/>
              <a:t> </a:t>
            </a:r>
            <a:r>
              <a:rPr lang="en-US" b="1" dirty="0" smtClean="0"/>
              <a:t>Astronomer” </a:t>
            </a:r>
            <a:r>
              <a:rPr lang="en-US" b="1" dirty="0"/>
              <a:t>in </a:t>
            </a:r>
            <a:r>
              <a:rPr lang="en-US" b="1" dirty="0" smtClean="0"/>
              <a:t>1865.</a:t>
            </a:r>
            <a:endParaRPr lang="en-US" b="1" dirty="0"/>
          </a:p>
          <a:p>
            <a:r>
              <a:rPr lang="en-US" b="1" dirty="0" smtClean="0"/>
              <a:t>Whitman </a:t>
            </a:r>
            <a:r>
              <a:rPr lang="en-US" b="1" dirty="0"/>
              <a:t>generally does not use any form of rhyme scheme </a:t>
            </a:r>
            <a:r>
              <a:rPr lang="en-US" b="1" dirty="0" smtClean="0"/>
              <a:t>or meter </a:t>
            </a:r>
            <a:r>
              <a:rPr lang="en-US" b="1" dirty="0"/>
              <a:t>in his </a:t>
            </a:r>
            <a:r>
              <a:rPr lang="en-US" b="1" dirty="0" smtClean="0"/>
              <a:t>poems.</a:t>
            </a:r>
            <a:endParaRPr lang="en-US" b="1" dirty="0"/>
          </a:p>
        </p:txBody>
      </p:sp>
    </p:spTree>
    <p:extLst>
      <p:ext uri="{BB962C8B-B14F-4D97-AF65-F5344CB8AC3E}">
        <p14:creationId xmlns:p14="http://schemas.microsoft.com/office/powerpoint/2010/main" val="228251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hlinkClick r:id="rId2"/>
              </a:rPr>
              <a:t>When I Met the </a:t>
            </a:r>
            <a:r>
              <a:rPr lang="en-US" sz="3600" dirty="0" err="1" smtClean="0">
                <a:hlinkClick r:id="rId2"/>
              </a:rPr>
              <a:t>Learn’d</a:t>
            </a:r>
            <a:r>
              <a:rPr lang="en-US" sz="3600" dirty="0" smtClean="0">
                <a:hlinkClick r:id="rId2"/>
              </a:rPr>
              <a:t> Astronomer</a:t>
            </a:r>
            <a:endParaRPr lang="en-US" sz="3600" dirty="0"/>
          </a:p>
        </p:txBody>
      </p:sp>
      <p:sp>
        <p:nvSpPr>
          <p:cNvPr id="3" name="Content Placeholder 2"/>
          <p:cNvSpPr>
            <a:spLocks noGrp="1"/>
          </p:cNvSpPr>
          <p:nvPr>
            <p:ph idx="1"/>
          </p:nvPr>
        </p:nvSpPr>
        <p:spPr>
          <a:xfrm>
            <a:off x="1295400" y="1524000"/>
            <a:ext cx="7772400" cy="4114800"/>
          </a:xfrm>
        </p:spPr>
        <p:txBody>
          <a:bodyPr/>
          <a:lstStyle/>
          <a:p>
            <a:r>
              <a:rPr lang="en-US" sz="2800" b="1" dirty="0" err="1" smtClean="0"/>
              <a:t>Learn’d</a:t>
            </a:r>
            <a:r>
              <a:rPr lang="en-US" sz="2800" b="1" dirty="0" smtClean="0"/>
              <a:t> </a:t>
            </a:r>
            <a:r>
              <a:rPr lang="en-US" sz="2800" b="1" dirty="0"/>
              <a:t>Astronomer quite clearly addresses </a:t>
            </a:r>
            <a:r>
              <a:rPr lang="en-US" sz="2800" b="1" dirty="0" smtClean="0"/>
              <a:t>the Transcendentalist </a:t>
            </a:r>
            <a:r>
              <a:rPr lang="en-US" sz="2800" b="1" dirty="0"/>
              <a:t>Ideology, specifically how </a:t>
            </a:r>
            <a:r>
              <a:rPr lang="en-US" sz="2800" b="1" dirty="0" smtClean="0"/>
              <a:t>it emphasizes </a:t>
            </a:r>
            <a:r>
              <a:rPr lang="en-US" sz="2800" b="1" dirty="0"/>
              <a:t>the human being, and not </a:t>
            </a:r>
            <a:r>
              <a:rPr lang="en-US" sz="2800" b="1" dirty="0" smtClean="0"/>
              <a:t>science.</a:t>
            </a:r>
            <a:endParaRPr lang="en-US" sz="2800" b="1" dirty="0"/>
          </a:p>
          <a:p>
            <a:r>
              <a:rPr lang="en-US" sz="2800" b="1" dirty="0" smtClean="0"/>
              <a:t>First </a:t>
            </a:r>
            <a:r>
              <a:rPr lang="en-US" sz="2800" b="1" dirty="0"/>
              <a:t>it shows the scientific perspective, using </a:t>
            </a:r>
            <a:r>
              <a:rPr lang="en-US" sz="2800" b="1" dirty="0" smtClean="0"/>
              <a:t>the words </a:t>
            </a:r>
            <a:r>
              <a:rPr lang="en-US" sz="2800" b="1" dirty="0"/>
              <a:t>“charts”, “diagrams” and “</a:t>
            </a:r>
            <a:r>
              <a:rPr lang="en-US" sz="2800" b="1" dirty="0" smtClean="0"/>
              <a:t>columns.”</a:t>
            </a:r>
            <a:endParaRPr lang="en-US" sz="2800" b="1" dirty="0"/>
          </a:p>
          <a:p>
            <a:r>
              <a:rPr lang="en-US" sz="2800" b="1" dirty="0" smtClean="0"/>
              <a:t>The </a:t>
            </a:r>
            <a:r>
              <a:rPr lang="en-US" sz="2800" b="1" dirty="0"/>
              <a:t>poem also shows that the scientific </a:t>
            </a:r>
            <a:r>
              <a:rPr lang="en-US" sz="2800" b="1" dirty="0" smtClean="0"/>
              <a:t>approach was </a:t>
            </a:r>
            <a:r>
              <a:rPr lang="en-US" sz="2800" b="1" dirty="0"/>
              <a:t>rather popular at the time, noting there </a:t>
            </a:r>
            <a:r>
              <a:rPr lang="en-US" sz="2800" b="1" dirty="0" smtClean="0"/>
              <a:t>was “</a:t>
            </a:r>
            <a:r>
              <a:rPr lang="en-US" sz="2800" b="1" dirty="0"/>
              <a:t>much applause” when the astronomer was </a:t>
            </a:r>
            <a:r>
              <a:rPr lang="en-US" sz="2800" b="1" dirty="0" smtClean="0"/>
              <a:t>lecturing.</a:t>
            </a:r>
            <a:endParaRPr lang="en-US" sz="2800" b="1" dirty="0"/>
          </a:p>
        </p:txBody>
      </p:sp>
    </p:spTree>
    <p:extLst>
      <p:ext uri="{BB962C8B-B14F-4D97-AF65-F5344CB8AC3E}">
        <p14:creationId xmlns:p14="http://schemas.microsoft.com/office/powerpoint/2010/main" val="354532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b="1" dirty="0"/>
              <a:t>When I Met the </a:t>
            </a:r>
            <a:r>
              <a:rPr lang="en-US" sz="3400" b="1" dirty="0" err="1"/>
              <a:t>Learn’d</a:t>
            </a:r>
            <a:r>
              <a:rPr lang="en-US" sz="3400" b="1" dirty="0"/>
              <a:t> Astronomer</a:t>
            </a:r>
          </a:p>
        </p:txBody>
      </p:sp>
      <p:sp>
        <p:nvSpPr>
          <p:cNvPr id="3" name="Content Placeholder 2"/>
          <p:cNvSpPr>
            <a:spLocks noGrp="1"/>
          </p:cNvSpPr>
          <p:nvPr>
            <p:ph idx="1"/>
          </p:nvPr>
        </p:nvSpPr>
        <p:spPr/>
        <p:txBody>
          <a:bodyPr/>
          <a:lstStyle/>
          <a:p>
            <a:r>
              <a:rPr lang="en-US" b="1" dirty="0" smtClean="0"/>
              <a:t>Now read through the poem on your own.</a:t>
            </a:r>
          </a:p>
          <a:p>
            <a:r>
              <a:rPr lang="en-US" b="1" dirty="0" smtClean="0"/>
              <a:t>Discuss the following question with your VERTICAL partner: </a:t>
            </a:r>
            <a:r>
              <a:rPr lang="en-US" b="1" dirty="0"/>
              <a:t>How does this poem reflect the ideas of the </a:t>
            </a:r>
            <a:r>
              <a:rPr lang="en-US" b="1" dirty="0" smtClean="0"/>
              <a:t>Romantics/Transcendentalists</a:t>
            </a:r>
            <a:r>
              <a:rPr lang="en-US" b="1" dirty="0"/>
              <a:t>?</a:t>
            </a:r>
          </a:p>
          <a:p>
            <a:pPr marL="0" indent="0">
              <a:buNone/>
            </a:pPr>
            <a:endParaRPr lang="en-US" b="1" dirty="0" smtClean="0"/>
          </a:p>
          <a:p>
            <a:pPr marL="0" indent="0" algn="ctr">
              <a:buNone/>
            </a:pPr>
            <a:r>
              <a:rPr lang="en-US" sz="2800" b="1" dirty="0" smtClean="0"/>
              <a:t>BE PREPARED TO SHARE</a:t>
            </a:r>
            <a:endParaRPr lang="en-US" sz="2800" b="1" dirty="0"/>
          </a:p>
        </p:txBody>
      </p:sp>
    </p:spTree>
    <p:extLst>
      <p:ext uri="{BB962C8B-B14F-4D97-AF65-F5344CB8AC3E}">
        <p14:creationId xmlns:p14="http://schemas.microsoft.com/office/powerpoint/2010/main" val="2925035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44600" y="152400"/>
            <a:ext cx="7772400" cy="1219199"/>
          </a:xfrm>
        </p:spPr>
        <p:txBody>
          <a:bodyPr/>
          <a:lstStyle/>
          <a:p>
            <a:pPr eaLnBrk="1" hangingPunct="1"/>
            <a:r>
              <a:rPr lang="en-US" sz="5400" dirty="0" smtClean="0"/>
              <a:t>ROMANTICISM</a:t>
            </a:r>
          </a:p>
        </p:txBody>
      </p:sp>
      <p:sp>
        <p:nvSpPr>
          <p:cNvPr id="3075" name="Rectangle 3"/>
          <p:cNvSpPr>
            <a:spLocks noGrp="1" noChangeArrowheads="1"/>
          </p:cNvSpPr>
          <p:nvPr>
            <p:ph type="subTitle" idx="1"/>
          </p:nvPr>
        </p:nvSpPr>
        <p:spPr/>
        <p:txBody>
          <a:bodyPr/>
          <a:lstStyle/>
          <a:p>
            <a:pPr eaLnBrk="1" hangingPunct="1"/>
            <a:r>
              <a:rPr lang="en-US" sz="5400" smtClean="0"/>
              <a:t>19</a:t>
            </a:r>
            <a:r>
              <a:rPr lang="en-US" sz="5400" baseline="30000" smtClean="0"/>
              <a:t>TH</a:t>
            </a:r>
            <a:r>
              <a:rPr lang="en-US" sz="5400" smtClean="0"/>
              <a:t> CENTURY</a:t>
            </a:r>
          </a:p>
          <a:p>
            <a:pPr eaLnBrk="1" hangingPunct="1"/>
            <a:r>
              <a:rPr lang="en-US" sz="5400" smtClean="0"/>
              <a:t>AMERICAN LITERATURE</a:t>
            </a:r>
          </a:p>
          <a:p>
            <a:pPr eaLnBrk="1" hangingPunct="1"/>
            <a:endParaRPr lang="en-US" sz="54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Pro-Transcendentalist </a:t>
            </a:r>
            <a:r>
              <a:rPr lang="en-US" b="1" dirty="0" smtClean="0"/>
              <a:t>Ideas</a:t>
            </a:r>
            <a:endParaRPr lang="en-US" b="1" dirty="0"/>
          </a:p>
        </p:txBody>
      </p:sp>
      <p:sp>
        <p:nvSpPr>
          <p:cNvPr id="3" name="Content Placeholder 2"/>
          <p:cNvSpPr>
            <a:spLocks noGrp="1"/>
          </p:cNvSpPr>
          <p:nvPr>
            <p:ph idx="1"/>
          </p:nvPr>
        </p:nvSpPr>
        <p:spPr/>
        <p:txBody>
          <a:bodyPr/>
          <a:lstStyle/>
          <a:p>
            <a:r>
              <a:rPr lang="en-US" b="1" dirty="0" smtClean="0"/>
              <a:t>Subject </a:t>
            </a:r>
            <a:r>
              <a:rPr lang="en-US" b="1" dirty="0"/>
              <a:t>becomes disinterested in Science</a:t>
            </a:r>
          </a:p>
          <a:p>
            <a:r>
              <a:rPr lang="en-US" b="1" dirty="0" smtClean="0"/>
              <a:t>Leaves </a:t>
            </a:r>
            <a:r>
              <a:rPr lang="en-US" b="1" dirty="0"/>
              <a:t>“by (him)self”</a:t>
            </a:r>
          </a:p>
          <a:p>
            <a:r>
              <a:rPr lang="en-US" b="1" dirty="0" smtClean="0"/>
              <a:t>Looks </a:t>
            </a:r>
            <a:r>
              <a:rPr lang="en-US" b="1" dirty="0"/>
              <a:t>at the night sky from a </a:t>
            </a:r>
            <a:r>
              <a:rPr lang="en-US" b="1" dirty="0" smtClean="0"/>
              <a:t>worldly perspective</a:t>
            </a:r>
            <a:r>
              <a:rPr lang="en-US" b="1" dirty="0"/>
              <a:t>, not a scientific one</a:t>
            </a:r>
          </a:p>
        </p:txBody>
      </p:sp>
    </p:spTree>
    <p:extLst>
      <p:ext uri="{BB962C8B-B14F-4D97-AF65-F5344CB8AC3E}">
        <p14:creationId xmlns:p14="http://schemas.microsoft.com/office/powerpoint/2010/main" val="28431844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Figurative Language</a:t>
            </a:r>
            <a:endParaRPr lang="en-US" b="1" dirty="0"/>
          </a:p>
        </p:txBody>
      </p:sp>
      <p:sp>
        <p:nvSpPr>
          <p:cNvPr id="3" name="Content Placeholder 2"/>
          <p:cNvSpPr>
            <a:spLocks noGrp="1"/>
          </p:cNvSpPr>
          <p:nvPr>
            <p:ph idx="1"/>
          </p:nvPr>
        </p:nvSpPr>
        <p:spPr>
          <a:xfrm>
            <a:off x="1295400" y="1524000"/>
            <a:ext cx="7772400" cy="4114800"/>
          </a:xfrm>
        </p:spPr>
        <p:txBody>
          <a:bodyPr/>
          <a:lstStyle/>
          <a:p>
            <a:r>
              <a:rPr lang="en-US" b="1" dirty="0" smtClean="0"/>
              <a:t>Read through the poem a second time.</a:t>
            </a:r>
          </a:p>
          <a:p>
            <a:r>
              <a:rPr lang="en-US" b="1" dirty="0" smtClean="0"/>
              <a:t>Do you notice any figurative language (repetition, alliteration, etc.)?</a:t>
            </a:r>
          </a:p>
          <a:p>
            <a:r>
              <a:rPr lang="en-US" b="1" dirty="0" smtClean="0"/>
              <a:t>Take a moment with your HORIZONTAL partner to point out what you each noticed.</a:t>
            </a:r>
          </a:p>
          <a:p>
            <a:pPr marL="0" indent="0">
              <a:buNone/>
            </a:pPr>
            <a:endParaRPr lang="en-US" b="1" dirty="0" smtClean="0"/>
          </a:p>
          <a:p>
            <a:pPr marL="0" indent="0" algn="ctr">
              <a:buNone/>
            </a:pPr>
            <a:r>
              <a:rPr lang="en-US" sz="2400" b="1" dirty="0" smtClean="0"/>
              <a:t>BE PREPARED TO SHARE</a:t>
            </a:r>
            <a:endParaRPr lang="en-US" sz="2400" b="1" dirty="0"/>
          </a:p>
        </p:txBody>
      </p:sp>
    </p:spTree>
    <p:extLst>
      <p:ext uri="{BB962C8B-B14F-4D97-AF65-F5344CB8AC3E}">
        <p14:creationId xmlns:p14="http://schemas.microsoft.com/office/powerpoint/2010/main" val="222351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Figurative Language</a:t>
            </a:r>
            <a:endParaRPr lang="en-US" b="1" dirty="0"/>
          </a:p>
        </p:txBody>
      </p:sp>
      <p:sp>
        <p:nvSpPr>
          <p:cNvPr id="3" name="Content Placeholder 2"/>
          <p:cNvSpPr>
            <a:spLocks noGrp="1"/>
          </p:cNvSpPr>
          <p:nvPr>
            <p:ph idx="1"/>
          </p:nvPr>
        </p:nvSpPr>
        <p:spPr>
          <a:xfrm>
            <a:off x="1295400" y="1524000"/>
            <a:ext cx="7772400" cy="5029200"/>
          </a:xfrm>
        </p:spPr>
        <p:txBody>
          <a:bodyPr/>
          <a:lstStyle/>
          <a:p>
            <a:r>
              <a:rPr lang="en-US" b="1" dirty="0" smtClean="0"/>
              <a:t>Alliteration</a:t>
            </a:r>
            <a:r>
              <a:rPr lang="en-US" b="1" dirty="0"/>
              <a:t>: </a:t>
            </a:r>
            <a:r>
              <a:rPr lang="en-US" b="1" dirty="0" smtClean="0"/>
              <a:t>Line </a:t>
            </a:r>
            <a:r>
              <a:rPr lang="en-US" b="1" dirty="0"/>
              <a:t>7 “mystical moist”</a:t>
            </a:r>
          </a:p>
          <a:p>
            <a:pPr marL="0" indent="0">
              <a:buNone/>
            </a:pPr>
            <a:endParaRPr lang="en-US" sz="2000" b="1" dirty="0"/>
          </a:p>
          <a:p>
            <a:r>
              <a:rPr lang="en-US" b="1" dirty="0" smtClean="0"/>
              <a:t>Repetition (Anaphora): </a:t>
            </a:r>
            <a:r>
              <a:rPr lang="en-US" b="1" dirty="0"/>
              <a:t>Lines 1-4 “when</a:t>
            </a:r>
            <a:r>
              <a:rPr lang="en-US" b="1" dirty="0" smtClean="0"/>
              <a:t>…”</a:t>
            </a:r>
          </a:p>
          <a:p>
            <a:pPr marL="0" indent="0">
              <a:buNone/>
            </a:pPr>
            <a:endParaRPr lang="en-US" sz="2000" b="1" dirty="0"/>
          </a:p>
          <a:p>
            <a:r>
              <a:rPr lang="en-US" b="1" dirty="0" smtClean="0"/>
              <a:t>Consonance</a:t>
            </a:r>
            <a:r>
              <a:rPr lang="en-US" b="1" dirty="0"/>
              <a:t>: Line 1 “heard the </a:t>
            </a:r>
            <a:r>
              <a:rPr lang="en-US" b="1" dirty="0" err="1"/>
              <a:t>learn’d</a:t>
            </a:r>
            <a:r>
              <a:rPr lang="en-US" b="1" dirty="0" smtClean="0"/>
              <a:t>”</a:t>
            </a:r>
          </a:p>
          <a:p>
            <a:endParaRPr lang="en-US" sz="2000" b="1" dirty="0"/>
          </a:p>
          <a:p>
            <a:r>
              <a:rPr lang="en-US" b="1" dirty="0" smtClean="0"/>
              <a:t>Assonance: Line 6 “Rising and gliding”</a:t>
            </a:r>
          </a:p>
        </p:txBody>
      </p:sp>
    </p:spTree>
    <p:extLst>
      <p:ext uri="{BB962C8B-B14F-4D97-AF65-F5344CB8AC3E}">
        <p14:creationId xmlns:p14="http://schemas.microsoft.com/office/powerpoint/2010/main" val="10582389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Structural Elements</a:t>
            </a:r>
            <a:endParaRPr lang="en-US" b="1" dirty="0"/>
          </a:p>
        </p:txBody>
      </p:sp>
      <p:sp>
        <p:nvSpPr>
          <p:cNvPr id="3" name="Content Placeholder 2"/>
          <p:cNvSpPr>
            <a:spLocks noGrp="1"/>
          </p:cNvSpPr>
          <p:nvPr>
            <p:ph idx="1"/>
          </p:nvPr>
        </p:nvSpPr>
        <p:spPr>
          <a:xfrm>
            <a:off x="1295400" y="1600200"/>
            <a:ext cx="7772400" cy="5181600"/>
          </a:xfrm>
        </p:spPr>
        <p:txBody>
          <a:bodyPr/>
          <a:lstStyle/>
          <a:p>
            <a:r>
              <a:rPr lang="en-US" b="1" dirty="0" smtClean="0"/>
              <a:t>Read through the poem one more time?</a:t>
            </a:r>
          </a:p>
          <a:p>
            <a:r>
              <a:rPr lang="en-US" b="1" dirty="0" smtClean="0"/>
              <a:t>Do you notice any structural elements in this poem? Rhyme? Meter? </a:t>
            </a:r>
          </a:p>
          <a:p>
            <a:r>
              <a:rPr lang="en-US" b="1" dirty="0" smtClean="0"/>
              <a:t>Discuss this with your quad for a moment. Point out elements to each other.</a:t>
            </a:r>
          </a:p>
          <a:p>
            <a:pPr marL="0" indent="0" algn="ctr">
              <a:buNone/>
            </a:pPr>
            <a:r>
              <a:rPr lang="en-US" sz="2800" b="1" dirty="0" smtClean="0"/>
              <a:t>BE PREPARED TO SHARE</a:t>
            </a:r>
            <a:endParaRPr lang="en-US" sz="2800" b="1" dirty="0"/>
          </a:p>
        </p:txBody>
      </p:sp>
    </p:spTree>
    <p:extLst>
      <p:ext uri="{BB962C8B-B14F-4D97-AF65-F5344CB8AC3E}">
        <p14:creationId xmlns:p14="http://schemas.microsoft.com/office/powerpoint/2010/main" val="3376485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Structural Elements</a:t>
            </a:r>
            <a:endParaRPr lang="en-US" b="1" dirty="0"/>
          </a:p>
        </p:txBody>
      </p:sp>
      <p:sp>
        <p:nvSpPr>
          <p:cNvPr id="3" name="Content Placeholder 2"/>
          <p:cNvSpPr>
            <a:spLocks noGrp="1"/>
          </p:cNvSpPr>
          <p:nvPr>
            <p:ph idx="1"/>
          </p:nvPr>
        </p:nvSpPr>
        <p:spPr/>
        <p:txBody>
          <a:bodyPr/>
          <a:lstStyle/>
          <a:p>
            <a:r>
              <a:rPr lang="en-US" b="1" dirty="0" smtClean="0"/>
              <a:t>That was a trick question!</a:t>
            </a:r>
          </a:p>
          <a:p>
            <a:r>
              <a:rPr lang="en-US" b="1" dirty="0" smtClean="0"/>
              <a:t>There are none!</a:t>
            </a:r>
          </a:p>
          <a:p>
            <a:r>
              <a:rPr lang="en-US" b="1" dirty="0" smtClean="0"/>
              <a:t>In fact, Whitman often wrote in what is known as “Free Verse.”</a:t>
            </a:r>
          </a:p>
        </p:txBody>
      </p:sp>
    </p:spTree>
    <p:extLst>
      <p:ext uri="{BB962C8B-B14F-4D97-AF65-F5344CB8AC3E}">
        <p14:creationId xmlns:p14="http://schemas.microsoft.com/office/powerpoint/2010/main" val="13580610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Free Verse</a:t>
            </a:r>
            <a:endParaRPr lang="en-US" b="1" dirty="0"/>
          </a:p>
        </p:txBody>
      </p:sp>
      <p:sp>
        <p:nvSpPr>
          <p:cNvPr id="3" name="Content Placeholder 2"/>
          <p:cNvSpPr>
            <a:spLocks noGrp="1"/>
          </p:cNvSpPr>
          <p:nvPr>
            <p:ph idx="1"/>
          </p:nvPr>
        </p:nvSpPr>
        <p:spPr>
          <a:xfrm>
            <a:off x="1257300" y="1981200"/>
            <a:ext cx="7772400" cy="4724400"/>
          </a:xfrm>
        </p:spPr>
        <p:txBody>
          <a:bodyPr/>
          <a:lstStyle/>
          <a:p>
            <a:r>
              <a:rPr lang="en-US" sz="2800" b="1" dirty="0"/>
              <a:t>Free verse is </a:t>
            </a:r>
            <a:r>
              <a:rPr lang="en-US" sz="2800" b="1" dirty="0" smtClean="0"/>
              <a:t>poetry </a:t>
            </a:r>
            <a:r>
              <a:rPr lang="en-US" sz="2800" b="1" dirty="0"/>
              <a:t>that is free from limitations of regular meter or rhythm and does not rhyme with fixed forms. </a:t>
            </a:r>
            <a:endParaRPr lang="en-US" sz="2800" b="1" dirty="0" smtClean="0"/>
          </a:p>
          <a:p>
            <a:r>
              <a:rPr lang="en-US" sz="2800" b="1" dirty="0" smtClean="0"/>
              <a:t>Such </a:t>
            </a:r>
            <a:r>
              <a:rPr lang="en-US" sz="2800" b="1" dirty="0"/>
              <a:t>poems are without rhythms and rhyme schemes; do not follow regular rhyme scheme rules and still provide artistic expression. In this way, the poet can give his own shape to a poem how he/she desires.</a:t>
            </a:r>
          </a:p>
          <a:p>
            <a:endParaRPr lang="en-US" dirty="0"/>
          </a:p>
        </p:txBody>
      </p:sp>
    </p:spTree>
    <p:extLst>
      <p:ext uri="{BB962C8B-B14F-4D97-AF65-F5344CB8AC3E}">
        <p14:creationId xmlns:p14="http://schemas.microsoft.com/office/powerpoint/2010/main" val="8115349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b="1" dirty="0" smtClean="0"/>
              <a:t>Have you ever spent time just looking at the stars? When you look up at the sky, does it make you think scientifically or romantically? </a:t>
            </a:r>
            <a:r>
              <a:rPr lang="en-US" sz="2000" b="1" dirty="0" smtClean="0"/>
              <a:t>(remember…NOT romantic like love…romantic like emotion)</a:t>
            </a:r>
          </a:p>
          <a:p>
            <a:pPr marL="0" indent="0" algn="ctr">
              <a:buNone/>
            </a:pPr>
            <a:r>
              <a:rPr lang="en-US" b="1" dirty="0" smtClean="0"/>
              <a:t>Why do you think that is?</a:t>
            </a:r>
            <a:endParaRPr lang="en-US" b="1" dirty="0"/>
          </a:p>
        </p:txBody>
      </p:sp>
    </p:spTree>
    <p:extLst>
      <p:ext uri="{BB962C8B-B14F-4D97-AF65-F5344CB8AC3E}">
        <p14:creationId xmlns:p14="http://schemas.microsoft.com/office/powerpoint/2010/main" val="288401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71600" y="838200"/>
            <a:ext cx="7772400" cy="990600"/>
          </a:xfrm>
        </p:spPr>
        <p:txBody>
          <a:bodyPr/>
          <a:lstStyle/>
          <a:p>
            <a:pPr algn="ctr" eaLnBrk="1" hangingPunct="1"/>
            <a:r>
              <a:rPr lang="en-US" dirty="0" smtClean="0"/>
              <a:t>ROMANTICISM</a:t>
            </a:r>
          </a:p>
        </p:txBody>
      </p:sp>
      <p:sp>
        <p:nvSpPr>
          <p:cNvPr id="4099" name="Rectangle 3"/>
          <p:cNvSpPr>
            <a:spLocks noGrp="1" noChangeArrowheads="1"/>
          </p:cNvSpPr>
          <p:nvPr>
            <p:ph type="body" idx="1"/>
          </p:nvPr>
        </p:nvSpPr>
        <p:spPr>
          <a:xfrm>
            <a:off x="1371600" y="1981200"/>
            <a:ext cx="7772400" cy="3657600"/>
          </a:xfrm>
        </p:spPr>
        <p:txBody>
          <a:bodyPr/>
          <a:lstStyle/>
          <a:p>
            <a:pPr eaLnBrk="1" hangingPunct="1">
              <a:lnSpc>
                <a:spcPct val="90000"/>
              </a:lnSpc>
            </a:pPr>
            <a:r>
              <a:rPr lang="en-US" sz="5200" dirty="0" smtClean="0"/>
              <a:t>EMPHASIZES PASSION RATHER THAN REASON</a:t>
            </a:r>
          </a:p>
          <a:p>
            <a:pPr eaLnBrk="1" hangingPunct="1">
              <a:lnSpc>
                <a:spcPct val="90000"/>
              </a:lnSpc>
            </a:pPr>
            <a:r>
              <a:rPr lang="en-US" sz="5200" dirty="0" smtClean="0"/>
              <a:t>IMAGINATION AND INTUITION RATHER THAN LOGIC</a:t>
            </a:r>
          </a:p>
          <a:p>
            <a:pPr eaLnBrk="1" hangingPunct="1">
              <a:lnSpc>
                <a:spcPct val="90000"/>
              </a:lnSpc>
            </a:pPr>
            <a:endParaRPr lang="en-US" sz="5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1371600" y="1370923"/>
            <a:ext cx="7772400" cy="4114800"/>
          </a:xfrm>
        </p:spPr>
        <p:txBody>
          <a:bodyPr/>
          <a:lstStyle/>
          <a:p>
            <a:pPr eaLnBrk="1" hangingPunct="1">
              <a:lnSpc>
                <a:spcPct val="90000"/>
              </a:lnSpc>
            </a:pPr>
            <a:r>
              <a:rPr lang="en-US" sz="5400" dirty="0" smtClean="0"/>
              <a:t>FREE SPONTANEOUS ACTION RATHER THAN ORDER AND RESTRAINT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371600" y="838200"/>
            <a:ext cx="7772400" cy="685800"/>
          </a:xfrm>
        </p:spPr>
        <p:txBody>
          <a:bodyPr/>
          <a:lstStyle/>
          <a:p>
            <a:pPr eaLnBrk="1" hangingPunct="1"/>
            <a:r>
              <a:rPr lang="en-US" dirty="0" smtClean="0"/>
              <a:t>ROMANTICISM</a:t>
            </a:r>
          </a:p>
        </p:txBody>
      </p:sp>
      <p:sp>
        <p:nvSpPr>
          <p:cNvPr id="6147" name="Rectangle 3"/>
          <p:cNvSpPr>
            <a:spLocks noGrp="1" noChangeArrowheads="1"/>
          </p:cNvSpPr>
          <p:nvPr>
            <p:ph type="body" idx="1"/>
          </p:nvPr>
        </p:nvSpPr>
        <p:spPr>
          <a:xfrm>
            <a:off x="1219200" y="1828800"/>
            <a:ext cx="7696200" cy="4572000"/>
          </a:xfrm>
        </p:spPr>
        <p:txBody>
          <a:bodyPr/>
          <a:lstStyle/>
          <a:p>
            <a:pPr eaLnBrk="1" hangingPunct="1">
              <a:lnSpc>
                <a:spcPct val="90000"/>
              </a:lnSpc>
              <a:buFont typeface="Wingdings" pitchFamily="2" charset="2"/>
              <a:buNone/>
            </a:pPr>
            <a:r>
              <a:rPr lang="en-US" sz="4800" dirty="0" smtClean="0"/>
              <a:t>THE ROMANTICS WERE DISCONTENT WITH THEIR WORLD. </a:t>
            </a:r>
          </a:p>
          <a:p>
            <a:pPr eaLnBrk="1" hangingPunct="1">
              <a:lnSpc>
                <a:spcPct val="90000"/>
              </a:lnSpc>
              <a:buFont typeface="Wingdings" pitchFamily="2" charset="2"/>
              <a:buNone/>
            </a:pPr>
            <a:r>
              <a:rPr lang="en-US" sz="4800" dirty="0" smtClean="0"/>
              <a:t> IT FELT COMMERCIAL, INHUMAN, AND STANDARDIZED</a:t>
            </a:r>
            <a:r>
              <a:rPr lang="en-US"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sz="half" idx="1"/>
          </p:nvPr>
        </p:nvSpPr>
        <p:spPr>
          <a:xfrm>
            <a:off x="1295400" y="990600"/>
            <a:ext cx="3810000" cy="6096000"/>
          </a:xfrm>
        </p:spPr>
        <p:txBody>
          <a:bodyPr/>
          <a:lstStyle/>
          <a:p>
            <a:pPr eaLnBrk="1" hangingPunct="1"/>
            <a:r>
              <a:rPr lang="en-US" sz="3300" dirty="0" smtClean="0"/>
              <a:t>TO ESCAPE MODERN LIFE, ROMANTICS TURNED THEIR INTERESTS TO REMOTE AND FARAWAY PLACES, TO NATURE, AND THE COMMON PEOPLE.</a:t>
            </a:r>
            <a:endParaRPr lang="en-US" dirty="0" smtClean="0"/>
          </a:p>
        </p:txBody>
      </p:sp>
      <p:sp>
        <p:nvSpPr>
          <p:cNvPr id="7171" name="Rectangle 1030"/>
          <p:cNvSpPr>
            <a:spLocks noChangeArrowheads="1"/>
          </p:cNvSpPr>
          <p:nvPr/>
        </p:nvSpPr>
        <p:spPr bwMode="auto">
          <a:xfrm>
            <a:off x="3048000" y="-144463"/>
            <a:ext cx="4406900" cy="74613"/>
          </a:xfrm>
          <a:prstGeom prst="rect">
            <a:avLst/>
          </a:prstGeom>
          <a:noFill/>
          <a:ln w="9525">
            <a:noFill/>
            <a:miter lim="800000"/>
            <a:headEnd/>
            <a:tailEnd/>
          </a:ln>
        </p:spPr>
        <p:txBody>
          <a:bodyPr>
            <a:spAutoFit/>
          </a:bodyPr>
          <a:lstStyle/>
          <a:p>
            <a:endParaRPr lang="en-US"/>
          </a:p>
        </p:txBody>
      </p:sp>
      <p:pic>
        <p:nvPicPr>
          <p:cNvPr id="7172" name="Picture 1031" descr="img016"/>
          <p:cNvPicPr>
            <a:picLocks noChangeAspect="1" noChangeArrowheads="1"/>
          </p:cNvPicPr>
          <p:nvPr/>
        </p:nvPicPr>
        <p:blipFill>
          <a:blip r:embed="rId2"/>
          <a:srcRect/>
          <a:stretch>
            <a:fillRect/>
          </a:stretch>
        </p:blipFill>
        <p:spPr bwMode="auto">
          <a:xfrm>
            <a:off x="4953000" y="1295400"/>
            <a:ext cx="41910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1143000" y="761999"/>
            <a:ext cx="7543800" cy="6188075"/>
          </a:xfrm>
          <a:prstGeom prst="rect">
            <a:avLst/>
          </a:prstGeom>
          <a:noFill/>
          <a:ln w="9525">
            <a:noFill/>
            <a:miter lim="800000"/>
            <a:headEnd/>
            <a:tailEnd/>
          </a:ln>
        </p:spPr>
        <p:txBody>
          <a:bodyPr>
            <a:spAutoFit/>
          </a:bodyPr>
          <a:lstStyle/>
          <a:p>
            <a:r>
              <a:rPr lang="en-US" sz="3600" b="1" dirty="0">
                <a:latin typeface="Times New Roman" charset="0"/>
              </a:rPr>
              <a:t>Romanticism in Literature</a:t>
            </a:r>
          </a:p>
          <a:p>
            <a:r>
              <a:rPr lang="en-US" sz="4400" b="1" dirty="0">
                <a:latin typeface="Times New Roman" charset="0"/>
              </a:rPr>
              <a:t>	</a:t>
            </a:r>
            <a:r>
              <a:rPr lang="en-US" sz="4000" b="1" dirty="0">
                <a:latin typeface="Times New Roman" charset="0"/>
              </a:rPr>
              <a:t>EMPHASIS ON 	FICTION/POETRY</a:t>
            </a:r>
          </a:p>
          <a:p>
            <a:pPr lvl="1" eaLnBrk="0" hangingPunct="0">
              <a:buFontTx/>
              <a:buChar char="•"/>
            </a:pPr>
            <a:r>
              <a:rPr lang="en-US" sz="4000" b="1" dirty="0">
                <a:latin typeface="Times New Roman" charset="0"/>
              </a:rPr>
              <a:t>EMOTIONAL</a:t>
            </a:r>
          </a:p>
          <a:p>
            <a:pPr lvl="1" eaLnBrk="0" hangingPunct="0">
              <a:buFontTx/>
              <a:buChar char="•"/>
            </a:pPr>
            <a:r>
              <a:rPr lang="en-US" sz="4000" b="1" dirty="0">
                <a:latin typeface="Times New Roman" charset="0"/>
              </a:rPr>
              <a:t>IMAGINATIVE</a:t>
            </a:r>
          </a:p>
          <a:p>
            <a:pPr lvl="1" eaLnBrk="0" hangingPunct="0">
              <a:buFontTx/>
              <a:buChar char="•"/>
            </a:pPr>
            <a:r>
              <a:rPr lang="en-US" sz="4000" b="1" dirty="0">
                <a:latin typeface="Times New Roman" charset="0"/>
              </a:rPr>
              <a:t>FAR, FAR, AWAY AND/OR A LONG TIME AGO . . .</a:t>
            </a:r>
          </a:p>
          <a:p>
            <a:pPr lvl="1" eaLnBrk="0" hangingPunct="0">
              <a:buFontTx/>
              <a:buChar char="•"/>
            </a:pPr>
            <a:r>
              <a:rPr lang="en-US" sz="4000" b="1" dirty="0">
                <a:latin typeface="Times New Roman" charset="0"/>
              </a:rPr>
              <a:t>CAN INCLUDE ELEMENTS OF THE SUPERNATURAL</a:t>
            </a:r>
          </a:p>
          <a:p>
            <a:pPr eaLnBrk="0" hangingPunct="0"/>
            <a:endParaRPr lang="en-US" sz="4000" dirty="0">
              <a:latin typeface="Times New Roman"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p:txBody>
          <a:bodyPr/>
          <a:lstStyle/>
          <a:p>
            <a:pPr eaLnBrk="1" hangingPunct="1"/>
            <a:r>
              <a:rPr lang="en-US" smtClean="0"/>
              <a:t>THE AGE OF REASON</a:t>
            </a:r>
          </a:p>
        </p:txBody>
      </p:sp>
      <p:sp>
        <p:nvSpPr>
          <p:cNvPr id="9219" name="Rectangle 8"/>
          <p:cNvSpPr>
            <a:spLocks noGrp="1" noChangeArrowheads="1"/>
          </p:cNvSpPr>
          <p:nvPr>
            <p:ph type="body" sz="half" idx="4294967295"/>
          </p:nvPr>
        </p:nvSpPr>
        <p:spPr>
          <a:xfrm>
            <a:off x="381000" y="4191000"/>
            <a:ext cx="3810000" cy="4114800"/>
          </a:xfrm>
          <a:noFill/>
        </p:spPr>
        <p:txBody>
          <a:bodyPr/>
          <a:lstStyle/>
          <a:p>
            <a:pPr eaLnBrk="1" hangingPunct="1">
              <a:spcBef>
                <a:spcPct val="0"/>
              </a:spcBef>
              <a:buClrTx/>
              <a:buSzTx/>
              <a:buFontTx/>
              <a:buNone/>
            </a:pPr>
            <a:endParaRPr lang="en-US" sz="4000" b="1" smtClean="0">
              <a:latin typeface="Times New Roman" charset="0"/>
            </a:endParaRPr>
          </a:p>
          <a:p>
            <a:pPr lvl="1">
              <a:spcBef>
                <a:spcPct val="0"/>
              </a:spcBef>
              <a:buClrTx/>
              <a:buSzTx/>
              <a:buFontTx/>
              <a:buChar char="•"/>
            </a:pPr>
            <a:endParaRPr lang="en-US" sz="2000" b="1" smtClean="0">
              <a:latin typeface="Times New Roman" charset="0"/>
            </a:endParaRPr>
          </a:p>
          <a:p>
            <a:pPr lvl="1">
              <a:spcBef>
                <a:spcPct val="0"/>
              </a:spcBef>
              <a:buClrTx/>
              <a:buSzTx/>
              <a:buFontTx/>
              <a:buChar char="•"/>
            </a:pPr>
            <a:endParaRPr lang="en-US" sz="2000" b="1" smtClean="0">
              <a:latin typeface="Times New Roman" charset="0"/>
            </a:endParaRPr>
          </a:p>
          <a:p>
            <a:pPr lvl="1">
              <a:spcBef>
                <a:spcPct val="0"/>
              </a:spcBef>
              <a:buClrTx/>
              <a:buSzTx/>
              <a:buFontTx/>
              <a:buChar char="•"/>
            </a:pPr>
            <a:endParaRPr lang="en-US" sz="2000" b="1" smtClean="0">
              <a:latin typeface="Times New Roman" charset="0"/>
            </a:endParaRPr>
          </a:p>
          <a:p>
            <a:pPr>
              <a:spcBef>
                <a:spcPct val="0"/>
              </a:spcBef>
              <a:buClrTx/>
              <a:buSzTx/>
              <a:buFontTx/>
              <a:buNone/>
            </a:pPr>
            <a:endParaRPr lang="en-US" sz="2400" smtClean="0">
              <a:latin typeface="Times New Roman" charset="0"/>
            </a:endParaRPr>
          </a:p>
        </p:txBody>
      </p:sp>
      <p:sp>
        <p:nvSpPr>
          <p:cNvPr id="9220" name="Rectangle 9"/>
          <p:cNvSpPr>
            <a:spLocks noChangeArrowheads="1"/>
          </p:cNvSpPr>
          <p:nvPr/>
        </p:nvSpPr>
        <p:spPr bwMode="auto">
          <a:xfrm>
            <a:off x="1524000" y="1600200"/>
            <a:ext cx="7315200" cy="5026025"/>
          </a:xfrm>
          <a:prstGeom prst="rect">
            <a:avLst/>
          </a:prstGeom>
          <a:noFill/>
          <a:ln w="9525">
            <a:noFill/>
            <a:miter lim="800000"/>
            <a:headEnd/>
            <a:tailEnd/>
          </a:ln>
        </p:spPr>
        <p:txBody>
          <a:bodyPr>
            <a:spAutoFit/>
          </a:bodyPr>
          <a:lstStyle/>
          <a:p>
            <a:pPr>
              <a:lnSpc>
                <a:spcPct val="90000"/>
              </a:lnSpc>
              <a:spcBef>
                <a:spcPct val="20000"/>
              </a:spcBef>
              <a:buClr>
                <a:schemeClr val="tx2"/>
              </a:buClr>
              <a:buSzPct val="90000"/>
              <a:buFont typeface="Symbol" pitchFamily="18" charset="2"/>
              <a:buChar char="¨"/>
            </a:pPr>
            <a:r>
              <a:rPr lang="en-US" sz="6000">
                <a:latin typeface="Times New Roman" charset="0"/>
              </a:rPr>
              <a:t>Rationalism – We can arrive at the truth by using our reason rather than relying on intuition, faith, or the authority of the past</a:t>
            </a:r>
            <a:r>
              <a:rPr lang="en-US" sz="3800">
                <a:latin typeface="Times New Roman" charset="0"/>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ndstone">
  <a:themeElements>
    <a:clrScheme name="Sandstone 1">
      <a:dk1>
        <a:srgbClr val="333333"/>
      </a:dk1>
      <a:lt1>
        <a:srgbClr val="BAB9A0"/>
      </a:lt1>
      <a:dk2>
        <a:srgbClr val="000000"/>
      </a:dk2>
      <a:lt2>
        <a:srgbClr val="333329"/>
      </a:lt2>
      <a:accent1>
        <a:srgbClr val="F4F3D9"/>
      </a:accent1>
      <a:accent2>
        <a:srgbClr val="E09142"/>
      </a:accent2>
      <a:accent3>
        <a:srgbClr val="D9D9CD"/>
      </a:accent3>
      <a:accent4>
        <a:srgbClr val="2A2A2A"/>
      </a:accent4>
      <a:accent5>
        <a:srgbClr val="F8F8E9"/>
      </a:accent5>
      <a:accent6>
        <a:srgbClr val="CB833B"/>
      </a:accent6>
      <a:hlink>
        <a:srgbClr val="AE4828"/>
      </a:hlink>
      <a:folHlink>
        <a:srgbClr val="6A6954"/>
      </a:folHlink>
    </a:clrScheme>
    <a:fontScheme name="Sandsto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andstone 1">
        <a:dk1>
          <a:srgbClr val="333333"/>
        </a:dk1>
        <a:lt1>
          <a:srgbClr val="BAB9A0"/>
        </a:lt1>
        <a:dk2>
          <a:srgbClr val="000000"/>
        </a:dk2>
        <a:lt2>
          <a:srgbClr val="333329"/>
        </a:lt2>
        <a:accent1>
          <a:srgbClr val="F4F3D9"/>
        </a:accent1>
        <a:accent2>
          <a:srgbClr val="E09142"/>
        </a:accent2>
        <a:accent3>
          <a:srgbClr val="D9D9CD"/>
        </a:accent3>
        <a:accent4>
          <a:srgbClr val="2A2A2A"/>
        </a:accent4>
        <a:accent5>
          <a:srgbClr val="F8F8E9"/>
        </a:accent5>
        <a:accent6>
          <a:srgbClr val="CB833B"/>
        </a:accent6>
        <a:hlink>
          <a:srgbClr val="AE4828"/>
        </a:hlink>
        <a:folHlink>
          <a:srgbClr val="6A6954"/>
        </a:folHlink>
      </a:clrScheme>
      <a:clrMap bg1="lt1" tx1="dk1" bg2="lt2" tx2="dk2" accent1="accent1" accent2="accent2" accent3="accent3" accent4="accent4" accent5="accent5" accent6="accent6" hlink="hlink" folHlink="folHlink"/>
    </a:extraClrScheme>
    <a:extraClrScheme>
      <a:clrScheme name="Sandstone 2">
        <a:dk1>
          <a:srgbClr val="333333"/>
        </a:dk1>
        <a:lt1>
          <a:srgbClr val="BDB9BF"/>
        </a:lt1>
        <a:dk2>
          <a:srgbClr val="000000"/>
        </a:dk2>
        <a:lt2>
          <a:srgbClr val="333329"/>
        </a:lt2>
        <a:accent1>
          <a:srgbClr val="F4F3D9"/>
        </a:accent1>
        <a:accent2>
          <a:srgbClr val="E09142"/>
        </a:accent2>
        <a:accent3>
          <a:srgbClr val="DBD9DC"/>
        </a:accent3>
        <a:accent4>
          <a:srgbClr val="2A2A2A"/>
        </a:accent4>
        <a:accent5>
          <a:srgbClr val="F8F8E9"/>
        </a:accent5>
        <a:accent6>
          <a:srgbClr val="CB833B"/>
        </a:accent6>
        <a:hlink>
          <a:srgbClr val="AE4828"/>
        </a:hlink>
        <a:folHlink>
          <a:srgbClr val="6A6954"/>
        </a:folHlink>
      </a:clrScheme>
      <a:clrMap bg1="lt1" tx1="dk1" bg2="lt2" tx2="dk2" accent1="accent1" accent2="accent2" accent3="accent3" accent4="accent4" accent5="accent5" accent6="accent6" hlink="hlink" folHlink="folHlink"/>
    </a:extraClrScheme>
    <a:extraClrScheme>
      <a:clrScheme name="Sandstone 3">
        <a:dk1>
          <a:srgbClr val="3D3D3D"/>
        </a:dk1>
        <a:lt1>
          <a:srgbClr val="EAEAEA"/>
        </a:lt1>
        <a:dk2>
          <a:srgbClr val="000000"/>
        </a:dk2>
        <a:lt2>
          <a:srgbClr val="333333"/>
        </a:lt2>
        <a:accent1>
          <a:srgbClr val="FFFFFF"/>
        </a:accent1>
        <a:accent2>
          <a:srgbClr val="969696"/>
        </a:accent2>
        <a:accent3>
          <a:srgbClr val="F3F3F3"/>
        </a:accent3>
        <a:accent4>
          <a:srgbClr val="333333"/>
        </a:accent4>
        <a:accent5>
          <a:srgbClr val="FFFFFF"/>
        </a:accent5>
        <a:accent6>
          <a:srgbClr val="878787"/>
        </a:accent6>
        <a:hlink>
          <a:srgbClr val="4D4D4D"/>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Designs\Sandstone.pot</Template>
  <TotalTime>1862</TotalTime>
  <Words>912</Words>
  <Application>Microsoft Office PowerPoint</Application>
  <PresentationFormat>On-screen Show (4:3)</PresentationFormat>
  <Paragraphs>127</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Sandstone</vt:lpstr>
      <vt:lpstr>Start-Up</vt:lpstr>
      <vt:lpstr>Today’s Objective</vt:lpstr>
      <vt:lpstr>ROMANTICISM</vt:lpstr>
      <vt:lpstr>ROMANTICISM</vt:lpstr>
      <vt:lpstr>PowerPoint Presentation</vt:lpstr>
      <vt:lpstr>ROMANTICISM</vt:lpstr>
      <vt:lpstr>PowerPoint Presentation</vt:lpstr>
      <vt:lpstr>PowerPoint Presentation</vt:lpstr>
      <vt:lpstr>THE AGE OF REASON</vt:lpstr>
      <vt:lpstr>ROMANTICISM</vt:lpstr>
      <vt:lpstr>THE AGE OF REASON</vt:lpstr>
      <vt:lpstr>ROMANTICISM</vt:lpstr>
      <vt:lpstr>THE AGE OF REASON</vt:lpstr>
      <vt:lpstr>ROMANTICISM  . . .</vt:lpstr>
      <vt:lpstr>PowerPoint Presentation</vt:lpstr>
      <vt:lpstr>REPRESENTATIVE AUTHORS</vt:lpstr>
      <vt:lpstr>Transcendentalism</vt:lpstr>
      <vt:lpstr>TRANSCENDENTALISTS</vt:lpstr>
      <vt:lpstr>TRANSCENDENTALISTS</vt:lpstr>
      <vt:lpstr>REPRESENTATIVE TRANSCENDENTALISTS:</vt:lpstr>
      <vt:lpstr>Thoreau’s Cabin</vt:lpstr>
      <vt:lpstr>Inside Thoreau’s Cabin</vt:lpstr>
      <vt:lpstr>Independent Work</vt:lpstr>
      <vt:lpstr>Exit Ticket</vt:lpstr>
      <vt:lpstr>Start-Up</vt:lpstr>
      <vt:lpstr>Transcendentalism</vt:lpstr>
      <vt:lpstr>Walt Whitman</vt:lpstr>
      <vt:lpstr>When I Met the Learn’d Astronomer</vt:lpstr>
      <vt:lpstr>When I Met the Learn’d Astronomer</vt:lpstr>
      <vt:lpstr>Pro-Transcendentalist Ideas</vt:lpstr>
      <vt:lpstr>Figurative Language</vt:lpstr>
      <vt:lpstr>Figurative Language</vt:lpstr>
      <vt:lpstr>Structural Elements</vt:lpstr>
      <vt:lpstr>Structural Elements</vt:lpstr>
      <vt:lpstr>Free Verse</vt:lpstr>
      <vt:lpstr>Exit Ticket</vt:lpstr>
    </vt:vector>
  </TitlesOfParts>
  <Company>MUHSD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ROMANTICISM</dc:title>
  <dc:creator>echiesa</dc:creator>
  <cp:lastModifiedBy>JAMES MCELROY</cp:lastModifiedBy>
  <cp:revision>38</cp:revision>
  <cp:lastPrinted>1601-01-01T00:00:00Z</cp:lastPrinted>
  <dcterms:created xsi:type="dcterms:W3CDTF">2001-10-01T21:37:18Z</dcterms:created>
  <dcterms:modified xsi:type="dcterms:W3CDTF">2014-10-28T22:33:14Z</dcterms:modified>
</cp:coreProperties>
</file>