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309"/>
  </p:notesMasterIdLst>
  <p:sldIdLst>
    <p:sldId id="472" r:id="rId6"/>
    <p:sldId id="670" r:id="rId7"/>
    <p:sldId id="474" r:id="rId8"/>
    <p:sldId id="475" r:id="rId9"/>
    <p:sldId id="476" r:id="rId10"/>
    <p:sldId id="477"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21" r:id="rId45"/>
    <p:sldId id="256" r:id="rId46"/>
    <p:sldId id="694" r:id="rId47"/>
    <p:sldId id="267" r:id="rId48"/>
    <p:sldId id="266" r:id="rId49"/>
    <p:sldId id="268" r:id="rId50"/>
    <p:sldId id="526" r:id="rId51"/>
    <p:sldId id="527" r:id="rId52"/>
    <p:sldId id="528" r:id="rId53"/>
    <p:sldId id="529" r:id="rId54"/>
    <p:sldId id="530" r:id="rId55"/>
    <p:sldId id="662" r:id="rId56"/>
    <p:sldId id="531" r:id="rId57"/>
    <p:sldId id="532" r:id="rId58"/>
    <p:sldId id="663" r:id="rId59"/>
    <p:sldId id="664" r:id="rId60"/>
    <p:sldId id="665" r:id="rId61"/>
    <p:sldId id="666" r:id="rId62"/>
    <p:sldId id="667" r:id="rId63"/>
    <p:sldId id="668" r:id="rId64"/>
    <p:sldId id="669" r:id="rId65"/>
    <p:sldId id="257" r:id="rId66"/>
    <p:sldId id="258" r:id="rId67"/>
    <p:sldId id="259" r:id="rId68"/>
    <p:sldId id="260" r:id="rId69"/>
    <p:sldId id="261" r:id="rId70"/>
    <p:sldId id="262" r:id="rId71"/>
    <p:sldId id="263" r:id="rId72"/>
    <p:sldId id="264" r:id="rId73"/>
    <p:sldId id="265" r:id="rId74"/>
    <p:sldId id="270" r:id="rId75"/>
    <p:sldId id="695" r:id="rId76"/>
    <p:sldId id="271" r:id="rId77"/>
    <p:sldId id="272" r:id="rId78"/>
    <p:sldId id="273" r:id="rId79"/>
    <p:sldId id="274" r:id="rId80"/>
    <p:sldId id="426" r:id="rId81"/>
    <p:sldId id="431" r:id="rId82"/>
    <p:sldId id="432" r:id="rId83"/>
    <p:sldId id="433" r:id="rId84"/>
    <p:sldId id="434" r:id="rId85"/>
    <p:sldId id="435" r:id="rId86"/>
    <p:sldId id="436" r:id="rId87"/>
    <p:sldId id="437" r:id="rId88"/>
    <p:sldId id="438" r:id="rId89"/>
    <p:sldId id="439" r:id="rId90"/>
    <p:sldId id="440" r:id="rId91"/>
    <p:sldId id="441" r:id="rId92"/>
    <p:sldId id="442" r:id="rId93"/>
    <p:sldId id="443" r:id="rId94"/>
    <p:sldId id="444" r:id="rId95"/>
    <p:sldId id="445" r:id="rId96"/>
    <p:sldId id="446" r:id="rId97"/>
    <p:sldId id="463" r:id="rId98"/>
    <p:sldId id="447" r:id="rId99"/>
    <p:sldId id="448" r:id="rId100"/>
    <p:sldId id="696" r:id="rId101"/>
    <p:sldId id="450" r:id="rId102"/>
    <p:sldId id="451" r:id="rId103"/>
    <p:sldId id="452" r:id="rId104"/>
    <p:sldId id="453" r:id="rId105"/>
    <p:sldId id="458" r:id="rId106"/>
    <p:sldId id="459" r:id="rId107"/>
    <p:sldId id="460" r:id="rId108"/>
    <p:sldId id="461" r:id="rId109"/>
    <p:sldId id="464" r:id="rId110"/>
    <p:sldId id="674" r:id="rId111"/>
    <p:sldId id="302" r:id="rId112"/>
    <p:sldId id="740" r:id="rId113"/>
    <p:sldId id="291" r:id="rId114"/>
    <p:sldId id="275" r:id="rId115"/>
    <p:sldId id="533" r:id="rId116"/>
    <p:sldId id="675" r:id="rId117"/>
    <p:sldId id="534" r:id="rId118"/>
    <p:sldId id="536" r:id="rId119"/>
    <p:sldId id="535" r:id="rId120"/>
    <p:sldId id="537" r:id="rId121"/>
    <p:sldId id="676" r:id="rId122"/>
    <p:sldId id="538" r:id="rId123"/>
    <p:sldId id="539" r:id="rId124"/>
    <p:sldId id="540" r:id="rId125"/>
    <p:sldId id="541" r:id="rId126"/>
    <p:sldId id="677" r:id="rId127"/>
    <p:sldId id="741" r:id="rId128"/>
    <p:sldId id="742" r:id="rId129"/>
    <p:sldId id="743" r:id="rId130"/>
    <p:sldId id="542" r:id="rId131"/>
    <p:sldId id="543" r:id="rId132"/>
    <p:sldId id="544" r:id="rId133"/>
    <p:sldId id="545" r:id="rId134"/>
    <p:sldId id="678" r:id="rId135"/>
    <p:sldId id="546" r:id="rId136"/>
    <p:sldId id="547" r:id="rId137"/>
    <p:sldId id="548" r:id="rId138"/>
    <p:sldId id="549" r:id="rId139"/>
    <p:sldId id="465" r:id="rId140"/>
    <p:sldId id="466" r:id="rId141"/>
    <p:sldId id="467" r:id="rId142"/>
    <p:sldId id="469" r:id="rId143"/>
    <p:sldId id="470" r:id="rId144"/>
    <p:sldId id="556" r:id="rId145"/>
    <p:sldId id="682" r:id="rId146"/>
    <p:sldId id="557" r:id="rId147"/>
    <p:sldId id="558" r:id="rId148"/>
    <p:sldId id="559" r:id="rId149"/>
    <p:sldId id="560" r:id="rId150"/>
    <p:sldId id="561" r:id="rId151"/>
    <p:sldId id="581" r:id="rId152"/>
    <p:sldId id="562" r:id="rId153"/>
    <p:sldId id="684" r:id="rId154"/>
    <p:sldId id="563" r:id="rId155"/>
    <p:sldId id="564" r:id="rId156"/>
    <p:sldId id="565" r:id="rId157"/>
    <p:sldId id="566" r:id="rId158"/>
    <p:sldId id="567" r:id="rId159"/>
    <p:sldId id="582" r:id="rId160"/>
    <p:sldId id="568" r:id="rId161"/>
    <p:sldId id="686" r:id="rId162"/>
    <p:sldId id="569" r:id="rId163"/>
    <p:sldId id="570" r:id="rId164"/>
    <p:sldId id="571" r:id="rId165"/>
    <p:sldId id="572" r:id="rId166"/>
    <p:sldId id="573" r:id="rId167"/>
    <p:sldId id="583" r:id="rId168"/>
    <p:sldId id="574" r:id="rId169"/>
    <p:sldId id="688" r:id="rId170"/>
    <p:sldId id="575" r:id="rId171"/>
    <p:sldId id="576" r:id="rId172"/>
    <p:sldId id="577" r:id="rId173"/>
    <p:sldId id="578" r:id="rId174"/>
    <p:sldId id="579" r:id="rId175"/>
    <p:sldId id="584" r:id="rId176"/>
    <p:sldId id="585" r:id="rId177"/>
    <p:sldId id="690" r:id="rId178"/>
    <p:sldId id="586" r:id="rId179"/>
    <p:sldId id="587" r:id="rId180"/>
    <p:sldId id="588" r:id="rId181"/>
    <p:sldId id="589" r:id="rId182"/>
    <p:sldId id="398" r:id="rId183"/>
    <p:sldId id="399" r:id="rId184"/>
    <p:sldId id="400" r:id="rId185"/>
    <p:sldId id="590" r:id="rId186"/>
    <p:sldId id="591" r:id="rId187"/>
    <p:sldId id="692" r:id="rId188"/>
    <p:sldId id="592" r:id="rId189"/>
    <p:sldId id="593" r:id="rId190"/>
    <p:sldId id="594" r:id="rId191"/>
    <p:sldId id="595" r:id="rId192"/>
    <p:sldId id="597" r:id="rId193"/>
    <p:sldId id="596" r:id="rId194"/>
    <p:sldId id="600" r:id="rId195"/>
    <p:sldId id="697" r:id="rId196"/>
    <p:sldId id="601" r:id="rId197"/>
    <p:sldId id="602" r:id="rId198"/>
    <p:sldId id="603" r:id="rId199"/>
    <p:sldId id="604" r:id="rId200"/>
    <p:sldId id="598" r:id="rId201"/>
    <p:sldId id="599" r:id="rId202"/>
    <p:sldId id="744" r:id="rId203"/>
    <p:sldId id="745" r:id="rId204"/>
    <p:sldId id="746" r:id="rId205"/>
    <p:sldId id="605" r:id="rId206"/>
    <p:sldId id="606" r:id="rId207"/>
    <p:sldId id="607" r:id="rId208"/>
    <p:sldId id="698" r:id="rId209"/>
    <p:sldId id="608" r:id="rId210"/>
    <p:sldId id="609" r:id="rId211"/>
    <p:sldId id="610" r:id="rId212"/>
    <p:sldId id="611" r:id="rId213"/>
    <p:sldId id="614" r:id="rId214"/>
    <p:sldId id="615" r:id="rId215"/>
    <p:sldId id="616" r:id="rId216"/>
    <p:sldId id="612" r:id="rId217"/>
    <p:sldId id="613" r:id="rId218"/>
    <p:sldId id="617" r:id="rId219"/>
    <p:sldId id="699" r:id="rId220"/>
    <p:sldId id="618" r:id="rId221"/>
    <p:sldId id="619" r:id="rId222"/>
    <p:sldId id="620" r:id="rId223"/>
    <p:sldId id="621" r:id="rId224"/>
    <p:sldId id="622" r:id="rId225"/>
    <p:sldId id="623" r:id="rId226"/>
    <p:sldId id="624" r:id="rId227"/>
    <p:sldId id="700" r:id="rId228"/>
    <p:sldId id="625" r:id="rId229"/>
    <p:sldId id="626" r:id="rId230"/>
    <p:sldId id="627" r:id="rId231"/>
    <p:sldId id="628" r:id="rId232"/>
    <p:sldId id="631" r:id="rId233"/>
    <p:sldId id="632" r:id="rId234"/>
    <p:sldId id="633" r:id="rId235"/>
    <p:sldId id="634" r:id="rId236"/>
    <p:sldId id="635" r:id="rId237"/>
    <p:sldId id="636" r:id="rId238"/>
    <p:sldId id="629" r:id="rId239"/>
    <p:sldId id="747" r:id="rId240"/>
    <p:sldId id="630" r:id="rId241"/>
    <p:sldId id="637" r:id="rId242"/>
    <p:sldId id="701" r:id="rId243"/>
    <p:sldId id="638" r:id="rId244"/>
    <p:sldId id="639" r:id="rId245"/>
    <p:sldId id="640" r:id="rId246"/>
    <p:sldId id="641" r:id="rId247"/>
    <p:sldId id="644" r:id="rId248"/>
    <p:sldId id="645" r:id="rId249"/>
    <p:sldId id="646" r:id="rId250"/>
    <p:sldId id="647" r:id="rId251"/>
    <p:sldId id="748" r:id="rId252"/>
    <p:sldId id="642" r:id="rId253"/>
    <p:sldId id="750" r:id="rId254"/>
    <p:sldId id="749" r:id="rId255"/>
    <p:sldId id="643" r:id="rId256"/>
    <p:sldId id="648" r:id="rId257"/>
    <p:sldId id="702" r:id="rId258"/>
    <p:sldId id="649" r:id="rId259"/>
    <p:sldId id="650" r:id="rId260"/>
    <p:sldId id="651" r:id="rId261"/>
    <p:sldId id="652" r:id="rId262"/>
    <p:sldId id="653" r:id="rId263"/>
    <p:sldId id="654" r:id="rId264"/>
    <p:sldId id="655" r:id="rId265"/>
    <p:sldId id="703" r:id="rId266"/>
    <p:sldId id="656" r:id="rId267"/>
    <p:sldId id="657" r:id="rId268"/>
    <p:sldId id="658" r:id="rId269"/>
    <p:sldId id="659" r:id="rId270"/>
    <p:sldId id="660" r:id="rId271"/>
    <p:sldId id="661" r:id="rId272"/>
    <p:sldId id="704" r:id="rId273"/>
    <p:sldId id="705" r:id="rId274"/>
    <p:sldId id="706" r:id="rId275"/>
    <p:sldId id="707" r:id="rId276"/>
    <p:sldId id="708" r:id="rId277"/>
    <p:sldId id="709" r:id="rId278"/>
    <p:sldId id="711" r:id="rId279"/>
    <p:sldId id="712" r:id="rId280"/>
    <p:sldId id="713" r:id="rId281"/>
    <p:sldId id="714" r:id="rId282"/>
    <p:sldId id="715" r:id="rId283"/>
    <p:sldId id="716" r:id="rId284"/>
    <p:sldId id="710" r:id="rId285"/>
    <p:sldId id="717" r:id="rId286"/>
    <p:sldId id="718" r:id="rId287"/>
    <p:sldId id="719" r:id="rId288"/>
    <p:sldId id="720" r:id="rId289"/>
    <p:sldId id="721" r:id="rId290"/>
    <p:sldId id="722" r:id="rId291"/>
    <p:sldId id="723" r:id="rId292"/>
    <p:sldId id="724" r:id="rId293"/>
    <p:sldId id="725" r:id="rId294"/>
    <p:sldId id="726" r:id="rId295"/>
    <p:sldId id="727" r:id="rId296"/>
    <p:sldId id="728" r:id="rId297"/>
    <p:sldId id="729" r:id="rId298"/>
    <p:sldId id="730" r:id="rId299"/>
    <p:sldId id="731" r:id="rId300"/>
    <p:sldId id="732" r:id="rId301"/>
    <p:sldId id="733" r:id="rId302"/>
    <p:sldId id="734" r:id="rId303"/>
    <p:sldId id="735" r:id="rId304"/>
    <p:sldId id="736" r:id="rId305"/>
    <p:sldId id="739" r:id="rId306"/>
    <p:sldId id="737" r:id="rId307"/>
    <p:sldId id="738" r:id="rId30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92" autoAdjust="0"/>
    <p:restoredTop sz="94660"/>
  </p:normalViewPr>
  <p:slideViewPr>
    <p:cSldViewPr snapToGrid="0">
      <p:cViewPr varScale="1">
        <p:scale>
          <a:sx n="74" d="100"/>
          <a:sy n="74" d="100"/>
        </p:scale>
        <p:origin x="78"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slide" Target="slides/slide294.xml"/><Relationship Id="rId303" Type="http://schemas.openxmlformats.org/officeDocument/2006/relationships/slide" Target="slides/slide298.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slide" Target="slides/slide284.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slide" Target="slides/slide285.xml"/><Relationship Id="rId304" Type="http://schemas.openxmlformats.org/officeDocument/2006/relationships/slide" Target="slides/slide299.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slide" Target="slides/slide286.xml"/><Relationship Id="rId305" Type="http://schemas.openxmlformats.org/officeDocument/2006/relationships/slide" Target="slides/slide300.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92" Type="http://schemas.openxmlformats.org/officeDocument/2006/relationships/slide" Target="slides/slide287.xml"/><Relationship Id="rId306" Type="http://schemas.openxmlformats.org/officeDocument/2006/relationships/slide" Target="slides/slide301.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slide" Target="slides/slide282.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312"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slide" Target="slides/slide2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93" Type="http://schemas.openxmlformats.org/officeDocument/2006/relationships/slide" Target="slides/slide288.xml"/><Relationship Id="rId302" Type="http://schemas.openxmlformats.org/officeDocument/2006/relationships/slide" Target="slides/slide297.xml"/><Relationship Id="rId307" Type="http://schemas.openxmlformats.org/officeDocument/2006/relationships/slide" Target="slides/slide30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313"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308" Type="http://schemas.openxmlformats.org/officeDocument/2006/relationships/slide" Target="slides/slide303.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309" Type="http://schemas.openxmlformats.org/officeDocument/2006/relationships/notesMaster" Target="notesMasters/notesMaster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310" Type="http://schemas.openxmlformats.org/officeDocument/2006/relationships/presProps" Target="presProps.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slide" Target="slides/slide295.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311" Type="http://schemas.openxmlformats.org/officeDocument/2006/relationships/viewProps" Target="viewProps.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slideMaster" Target="slideMasters/slideMaster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297" Type="http://schemas.openxmlformats.org/officeDocument/2006/relationships/slide" Target="slides/slide292.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slide" Target="slides/slide2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FA3FCC-9C15-4AC9-A04D-7F7AC79FFE58}" type="datetimeFigureOut">
              <a:rPr lang="en-US" smtClean="0"/>
              <a:t>2/25/2020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916AA0-2C2D-45FD-99CF-520FFCA7A02D}" type="slidenum">
              <a:rPr lang="en-US" smtClean="0"/>
              <a:t>‹#›</a:t>
            </a:fld>
            <a:endParaRPr lang="en-US"/>
          </a:p>
        </p:txBody>
      </p:sp>
    </p:spTree>
    <p:extLst>
      <p:ext uri="{BB962C8B-B14F-4D97-AF65-F5344CB8AC3E}">
        <p14:creationId xmlns:p14="http://schemas.microsoft.com/office/powerpoint/2010/main" val="97604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92" name="Shape 9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43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102" name="Shape 1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95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102" name="Shape 1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64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626" name="Shape 101"/>
          <p:cNvSpPr>
            <a:spLocks noGrp="1"/>
          </p:cNvSpPr>
          <p:nvPr>
            <p:ph type="body" idx="1"/>
          </p:nvPr>
        </p:nvSpPr>
        <p:spPr bwMode="auto">
          <a:xfrm>
            <a:off x="950913" y="3386138"/>
            <a:ext cx="7600950" cy="320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80" tIns="94680" rIns="94680" bIns="94680" numCol="1" anchor="ctr" anchorCtr="0" compatLnSpc="1">
            <a:prstTxWarp prst="textNoShape">
              <a:avLst/>
            </a:prstTxWarp>
          </a:bodyPr>
          <a:lstStyle/>
          <a:p>
            <a:pPr eaLnBrk="1" hangingPunct="1">
              <a:spcBef>
                <a:spcPct val="0"/>
              </a:spcBef>
            </a:pPr>
            <a:endParaRPr lang="en-US" altLang="en-US" smtClean="0"/>
          </a:p>
        </p:txBody>
      </p:sp>
      <p:sp>
        <p:nvSpPr>
          <p:cNvPr id="410627" name="Shape 102"/>
          <p:cNvSpPr>
            <a:spLocks noGrp="1" noRot="1" noChangeAspect="1" noTextEdit="1"/>
          </p:cNvSpPr>
          <p:nvPr>
            <p:ph type="sldImg" idx="2"/>
          </p:nvPr>
        </p:nvSpPr>
        <p:spPr bwMode="auto">
          <a:xfrm>
            <a:off x="2378075" y="533400"/>
            <a:ext cx="4749800" cy="26733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1070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626" name="Shape 101"/>
          <p:cNvSpPr>
            <a:spLocks noGrp="1"/>
          </p:cNvSpPr>
          <p:nvPr>
            <p:ph type="body" idx="1"/>
          </p:nvPr>
        </p:nvSpPr>
        <p:spPr bwMode="auto">
          <a:xfrm>
            <a:off x="950913" y="3386138"/>
            <a:ext cx="7600950" cy="320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80" tIns="94680" rIns="94680" bIns="94680" numCol="1" anchor="ctr" anchorCtr="0" compatLnSpc="1">
            <a:prstTxWarp prst="textNoShape">
              <a:avLst/>
            </a:prstTxWarp>
          </a:bodyPr>
          <a:lstStyle/>
          <a:p>
            <a:pPr eaLnBrk="1" hangingPunct="1">
              <a:spcBef>
                <a:spcPct val="0"/>
              </a:spcBef>
            </a:pPr>
            <a:endParaRPr lang="en-US" altLang="en-US" smtClean="0"/>
          </a:p>
        </p:txBody>
      </p:sp>
      <p:sp>
        <p:nvSpPr>
          <p:cNvPr id="410627" name="Shape 102"/>
          <p:cNvSpPr>
            <a:spLocks noGrp="1" noRot="1" noChangeAspect="1" noTextEdit="1"/>
          </p:cNvSpPr>
          <p:nvPr>
            <p:ph type="sldImg" idx="2"/>
          </p:nvPr>
        </p:nvSpPr>
        <p:spPr bwMode="auto">
          <a:xfrm>
            <a:off x="2378075" y="533400"/>
            <a:ext cx="4749800" cy="26733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8273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135" name="Shape 1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82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r>
              <a:rPr lang="en-US" dirty="0" smtClean="0"/>
              <a:t>https://www.youtube.com/watch?v=3DZbSlkFoSU</a:t>
            </a:r>
            <a:endParaRPr dirty="0"/>
          </a:p>
        </p:txBody>
      </p:sp>
      <p:sp>
        <p:nvSpPr>
          <p:cNvPr id="205" name="Shape 2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07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r>
              <a:rPr lang="en-US" dirty="0" smtClean="0"/>
              <a:t>https://youtu.be/EyMT08mD7Ds</a:t>
            </a:r>
            <a:endParaRPr dirty="0"/>
          </a:p>
        </p:txBody>
      </p:sp>
      <p:sp>
        <p:nvSpPr>
          <p:cNvPr id="205" name="Shape 2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58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1691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215" name="Shape 21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195" name="Shape 1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50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102" name="Shape 1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2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2" y="4415791"/>
            <a:ext cx="5608319" cy="4183380"/>
          </a:xfrm>
          <a:prstGeom prst="rect">
            <a:avLst/>
          </a:prstGeom>
        </p:spPr>
        <p:txBody>
          <a:bodyPr lIns="92915" tIns="92915" rIns="92915" bIns="92915" anchor="ctr" anchorCtr="0">
            <a:noAutofit/>
          </a:bodyPr>
          <a:lstStyle/>
          <a:p>
            <a:endParaRPr/>
          </a:p>
        </p:txBody>
      </p:sp>
      <p:sp>
        <p:nvSpPr>
          <p:cNvPr id="102" name="Shape 1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52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382DC-ECA9-40AD-B90C-E97CF3AEE9B1}"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414504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382DC-ECA9-40AD-B90C-E97CF3AEE9B1}"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22766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382DC-ECA9-40AD-B90C-E97CF3AEE9B1}"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170672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F100A6-CA78-4598-A910-12A059A419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194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AE3AB9-A6C1-4CE2-B7B5-131F97E386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8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159A21-25C0-48B1-9E71-613627FE8E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7802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1B2F37-1C3D-436A-A8B4-7C57E05C5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F1B50F-1EF3-41D5-B631-275DF7AC3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38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38DB7C-83B7-4DF0-8AEA-C545724E3F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458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2E99DD-AEE2-49A0-AA41-D5B2CAFE2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0691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61F8AD-9C1F-40B7-8B8A-AB0733C12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27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382DC-ECA9-40AD-B90C-E97CF3AEE9B1}"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395398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A2AEF5-946C-4D19-B612-EE250FD2D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2777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DE7A1-F46E-4C58-B092-99E402AF40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3704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7AE69-B7D7-4D48-9A1C-45B226744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2737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833B4B-0861-4852-A853-A0112C6C93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7357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F100A6-CA78-4598-A910-12A059A419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8094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AE3AB9-A6C1-4CE2-B7B5-131F97E386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3913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159A21-25C0-48B1-9E71-613627FE8E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378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1B2F37-1C3D-436A-A8B4-7C57E05C5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587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F1B50F-1EF3-41D5-B631-275DF7AC3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6634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38DB7C-83B7-4DF0-8AEA-C545724E3F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59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382DC-ECA9-40AD-B90C-E97CF3AEE9B1}"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2343703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2E99DD-AEE2-49A0-AA41-D5B2CAFE2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739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61F8AD-9C1F-40B7-8B8A-AB0733C12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645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A2AEF5-946C-4D19-B612-EE250FD2D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451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DE7A1-F46E-4C58-B092-99E402AF40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9068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7AE69-B7D7-4D48-9A1C-45B226744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31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833B4B-0861-4852-A853-A0112C6C93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390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5067300" y="1789114"/>
            <a:ext cx="7120467" cy="5056187"/>
            <a:chOff x="2394" y="1127"/>
            <a:chExt cx="3364" cy="3185"/>
          </a:xfrm>
        </p:grpSpPr>
        <p:sp>
          <p:nvSpPr>
            <p:cNvPr id="5" name="Rectangle 1027"/>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6" name="Oval 1028"/>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7" name="Rectangle 1029"/>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8" name="Freeform 1030"/>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Rectangle 1031"/>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0" name="Rectangle 1032"/>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 name="Rectangle 1033"/>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2" name="Rectangle 1034"/>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3" name="Rectangle 1035"/>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 name="Freeform 1036"/>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1037"/>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6" name="Freeform 1038"/>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7" name="Freeform 1039"/>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8" name="Freeform 1040"/>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9" name="Freeform 1041"/>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0" name="Freeform 1042"/>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1" name="Freeform 1043"/>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2" name="Freeform 1044"/>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3" name="Freeform 1045"/>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4" name="Freeform 1046"/>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5" name="Freeform 1047"/>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6" name="Freeform 1048"/>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7" name="Freeform 1049"/>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8" name="Freeform 1050"/>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9" name="Oval 1051"/>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0" name="Oval 1052"/>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1" name="Oval 1053"/>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1054"/>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3" name="Freeform 1055"/>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4" name="Rectangle 1056"/>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5" name="Rectangle 1057"/>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6" name="AutoShape 1058"/>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1059"/>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1060"/>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2327" name="Rectangle 106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2328" name="Rectangle 1064"/>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1061"/>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1062"/>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1065"/>
          <p:cNvSpPr>
            <a:spLocks noGrp="1" noChangeArrowheads="1"/>
          </p:cNvSpPr>
          <p:nvPr>
            <p:ph type="sldNum" sz="quarter" idx="12"/>
          </p:nvPr>
        </p:nvSpPr>
        <p:spPr/>
        <p:txBody>
          <a:bodyPr/>
          <a:lstStyle>
            <a:lvl1pPr>
              <a:defRPr/>
            </a:lvl1pPr>
          </a:lstStyle>
          <a:p>
            <a:pPr>
              <a:defRPr/>
            </a:pPr>
            <a:fld id="{30A16D81-CB02-4FB7-8D86-73B3852B8D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6488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5098A06-787F-4FC3-A01F-BE3A7EC2FB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7787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FF1CA7E-EAEE-4039-8A26-E32FA71B8E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5162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BCAAF6F-4923-4652-9737-D3628ABE29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435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B382DC-ECA9-40AD-B90C-E97CF3AEE9B1}"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2869226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E5595FFA-CB6E-4984-8E1E-98B470E2D4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6077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935DBE4C-ED69-40F7-8A50-7113D378FA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5698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154F37E8-0F9C-4CA7-B440-2875980184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2789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EBD1677-26EB-435A-A1DA-318457725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0869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BB7BAB6-3218-4CE7-A568-85913EE52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1806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3FC12EE-CC84-4B4F-9FF2-92821EF64B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2069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C6CDCD5-0C0A-464F-8900-8827C98083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2371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gd name="T0" fmla="*/ 1855 w 6027"/>
                <a:gd name="T1" fmla="*/ 1 h 2296"/>
                <a:gd name="T2" fmla="*/ 0 w 6027"/>
                <a:gd name="T3" fmla="*/ 1 h 2296"/>
                <a:gd name="T4" fmla="*/ 0 w 6027"/>
                <a:gd name="T5" fmla="*/ 0 h 2296"/>
                <a:gd name="T6" fmla="*/ 1855 w 6027"/>
                <a:gd name="T7" fmla="*/ 0 h 2296"/>
                <a:gd name="T8" fmla="*/ 1855 w 6027"/>
                <a:gd name="T9" fmla="*/ 1 h 2296"/>
                <a:gd name="T10" fmla="*/ 1855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latin typeface="Tahoma" panose="020B0604030504040204" pitchFamily="34" charset="0"/>
              </a:endParaRPr>
            </a:p>
          </p:txBody>
        </p:sp>
      </p:grpSp>
      <p:sp>
        <p:nvSpPr>
          <p:cNvPr id="7" name="Freeform 5"/>
          <p:cNvSpPr>
            <a:spLocks/>
          </p:cNvSpPr>
          <p:nvPr/>
        </p:nvSpPr>
        <p:spPr bwMode="hidden">
          <a:xfrm>
            <a:off x="8322733" y="6269038"/>
            <a:ext cx="38608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latin typeface="Tahoma" panose="020B0604030504040204"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29 h 353"/>
                  <a:gd name="T4" fmla="*/ 24 w 186"/>
                  <a:gd name="T5" fmla="*/ 566 h 353"/>
                  <a:gd name="T6" fmla="*/ 18 w 186"/>
                  <a:gd name="T7" fmla="*/ 1223 h 353"/>
                  <a:gd name="T8" fmla="*/ 42 w 186"/>
                  <a:gd name="T9" fmla="*/ 2124 h 353"/>
                  <a:gd name="T10" fmla="*/ 48 w 186"/>
                  <a:gd name="T11" fmla="*/ 3007 h 353"/>
                  <a:gd name="T12" fmla="*/ 0 w 186"/>
                  <a:gd name="T13" fmla="*/ 6571 h 353"/>
                  <a:gd name="T14" fmla="*/ 54 w 186"/>
                  <a:gd name="T15" fmla="*/ 4346 h 353"/>
                  <a:gd name="T16" fmla="*/ 84 w 186"/>
                  <a:gd name="T17" fmla="*/ 4012 h 353"/>
                  <a:gd name="T18" fmla="*/ 126 w 186"/>
                  <a:gd name="T19" fmla="*/ 2354 h 353"/>
                  <a:gd name="T20" fmla="*/ 144 w 186"/>
                  <a:gd name="T21" fmla="*/ 2227 h 353"/>
                  <a:gd name="T22" fmla="*/ 144 w 186"/>
                  <a:gd name="T23" fmla="*/ 1680 h 353"/>
                  <a:gd name="T24" fmla="*/ 186 w 186"/>
                  <a:gd name="T25" fmla="*/ 1223 h 353"/>
                  <a:gd name="T26" fmla="*/ 162 w 186"/>
                  <a:gd name="T27" fmla="*/ 1109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20 h 66"/>
                  <a:gd name="T8" fmla="*/ 6 w 155"/>
                  <a:gd name="T9" fmla="*/ 346 h 66"/>
                  <a:gd name="T10" fmla="*/ 0 w 155"/>
                  <a:gd name="T11" fmla="*/ 473 h 66"/>
                  <a:gd name="T12" fmla="*/ 78 w 155"/>
                  <a:gd name="T13" fmla="*/ 1160 h 66"/>
                  <a:gd name="T14" fmla="*/ 96 w 155"/>
                  <a:gd name="T15" fmla="*/ 817 h 66"/>
                  <a:gd name="T16" fmla="*/ 155 w 155"/>
                  <a:gd name="T17" fmla="*/ 1291 h 66"/>
                  <a:gd name="T18" fmla="*/ 126 w 155"/>
                  <a:gd name="T19" fmla="*/ 47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16" name="Freeform 13"/>
              <p:cNvSpPr>
                <a:spLocks/>
              </p:cNvSpPr>
              <p:nvPr userDrawn="1"/>
            </p:nvSpPr>
            <p:spPr bwMode="ltGray">
              <a:xfrm>
                <a:off x="2486" y="3859"/>
                <a:ext cx="42" cy="81"/>
              </a:xfrm>
              <a:custGeom>
                <a:avLst/>
                <a:gdLst>
                  <a:gd name="T0" fmla="*/ 6 w 42"/>
                  <a:gd name="T1" fmla="*/ 782 h 72"/>
                  <a:gd name="T2" fmla="*/ 0 w 42"/>
                  <a:gd name="T3" fmla="*/ 406 h 72"/>
                  <a:gd name="T4" fmla="*/ 12 w 42"/>
                  <a:gd name="T5" fmla="*/ 140 h 72"/>
                  <a:gd name="T6" fmla="*/ 0 w 42"/>
                  <a:gd name="T7" fmla="*/ 140 h 72"/>
                  <a:gd name="T8" fmla="*/ 12 w 42"/>
                  <a:gd name="T9" fmla="*/ 140 h 72"/>
                  <a:gd name="T10" fmla="*/ 24 w 42"/>
                  <a:gd name="T11" fmla="*/ 140 h 72"/>
                  <a:gd name="T12" fmla="*/ 36 w 42"/>
                  <a:gd name="T13" fmla="*/ 140 h 72"/>
                  <a:gd name="T14" fmla="*/ 42 w 42"/>
                  <a:gd name="T15" fmla="*/ 0 h 72"/>
                  <a:gd name="T16" fmla="*/ 30 w 42"/>
                  <a:gd name="T17" fmla="*/ 406 h 72"/>
                  <a:gd name="T18" fmla="*/ 42 w 42"/>
                  <a:gd name="T19" fmla="*/ 1043 h 72"/>
                  <a:gd name="T20" fmla="*/ 12 w 42"/>
                  <a:gd name="T21" fmla="*/ 1529 h 72"/>
                  <a:gd name="T22" fmla="*/ 6 w 42"/>
                  <a:gd name="T23" fmla="*/ 782 h 72"/>
                  <a:gd name="T24" fmla="*/ 6 w 42"/>
                  <a:gd name="T25" fmla="*/ 78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latin typeface="Tahoma" panose="020B0604030504040204"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86 h 287"/>
                <a:gd name="T4" fmla="*/ 66 w 365"/>
                <a:gd name="T5" fmla="*/ 160 h 287"/>
                <a:gd name="T6" fmla="*/ 143 w 365"/>
                <a:gd name="T7" fmla="*/ 260 h 287"/>
                <a:gd name="T8" fmla="*/ 191 w 365"/>
                <a:gd name="T9" fmla="*/ 240 h 287"/>
                <a:gd name="T10" fmla="*/ 341 w 365"/>
                <a:gd name="T11" fmla="*/ 410 h 287"/>
                <a:gd name="T12" fmla="*/ 305 w 365"/>
                <a:gd name="T13" fmla="*/ 249 h 287"/>
                <a:gd name="T14" fmla="*/ 365 w 365"/>
                <a:gd name="T15" fmla="*/ 186 h 287"/>
                <a:gd name="T16" fmla="*/ 359 w 365"/>
                <a:gd name="T17" fmla="*/ 178 h 287"/>
                <a:gd name="T18" fmla="*/ 335 w 365"/>
                <a:gd name="T19" fmla="*/ 166 h 287"/>
                <a:gd name="T20" fmla="*/ 299 w 365"/>
                <a:gd name="T21" fmla="*/ 124 h 287"/>
                <a:gd name="T22" fmla="*/ 257 w 365"/>
                <a:gd name="T23" fmla="*/ 98 h 287"/>
                <a:gd name="T24" fmla="*/ 215 w 365"/>
                <a:gd name="T25" fmla="*/ 80 h 287"/>
                <a:gd name="T26" fmla="*/ 173 w 365"/>
                <a:gd name="T27" fmla="*/ 6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56 h 60"/>
                <a:gd name="T16" fmla="*/ 65 w 71"/>
                <a:gd name="T17" fmla="*/ 68 h 60"/>
                <a:gd name="T18" fmla="*/ 71 w 71"/>
                <a:gd name="T19" fmla="*/ 80 h 60"/>
                <a:gd name="T20" fmla="*/ 71 w 71"/>
                <a:gd name="T21" fmla="*/ 86 h 60"/>
                <a:gd name="T22" fmla="*/ 59 w 71"/>
                <a:gd name="T23" fmla="*/ 80 h 60"/>
                <a:gd name="T24" fmla="*/ 47 w 71"/>
                <a:gd name="T25" fmla="*/ 68 h 60"/>
                <a:gd name="T26" fmla="*/ 23 w 71"/>
                <a:gd name="T27" fmla="*/ 56 h 60"/>
                <a:gd name="T28" fmla="*/ 23 w 71"/>
                <a:gd name="T29" fmla="*/ 62 h 60"/>
                <a:gd name="T30" fmla="*/ 18 w 71"/>
                <a:gd name="T31" fmla="*/ 68 h 60"/>
                <a:gd name="T32" fmla="*/ 12 w 71"/>
                <a:gd name="T33" fmla="*/ 74 h 60"/>
                <a:gd name="T34" fmla="*/ 6 w 71"/>
                <a:gd name="T35" fmla="*/ 74 h 60"/>
                <a:gd name="T36" fmla="*/ 6 w 71"/>
                <a:gd name="T37" fmla="*/ 74 h 60"/>
                <a:gd name="T38" fmla="*/ 6 w 71"/>
                <a:gd name="T39" fmla="*/ 6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0 h 162"/>
                <a:gd name="T10" fmla="*/ 96 w 161"/>
                <a:gd name="T11" fmla="*/ 86 h 162"/>
                <a:gd name="T12" fmla="*/ 102 w 161"/>
                <a:gd name="T13" fmla="*/ 98 h 162"/>
                <a:gd name="T14" fmla="*/ 108 w 161"/>
                <a:gd name="T15" fmla="*/ 110 h 162"/>
                <a:gd name="T16" fmla="*/ 120 w 161"/>
                <a:gd name="T17" fmla="*/ 122 h 162"/>
                <a:gd name="T18" fmla="*/ 143 w 161"/>
                <a:gd name="T19" fmla="*/ 158 h 162"/>
                <a:gd name="T20" fmla="*/ 155 w 161"/>
                <a:gd name="T21" fmla="*/ 190 h 162"/>
                <a:gd name="T22" fmla="*/ 161 w 161"/>
                <a:gd name="T23" fmla="*/ 210 h 162"/>
                <a:gd name="T24" fmla="*/ 161 w 161"/>
                <a:gd name="T25" fmla="*/ 219 h 162"/>
                <a:gd name="T26" fmla="*/ 96 w 161"/>
                <a:gd name="T27" fmla="*/ 134 h 162"/>
                <a:gd name="T28" fmla="*/ 30 w 161"/>
                <a:gd name="T29" fmla="*/ 8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56 h 60"/>
                <a:gd name="T4" fmla="*/ 41 w 59"/>
                <a:gd name="T5" fmla="*/ 62 h 60"/>
                <a:gd name="T6" fmla="*/ 47 w 59"/>
                <a:gd name="T7" fmla="*/ 68 h 60"/>
                <a:gd name="T8" fmla="*/ 53 w 59"/>
                <a:gd name="T9" fmla="*/ 80 h 60"/>
                <a:gd name="T10" fmla="*/ 53 w 59"/>
                <a:gd name="T11" fmla="*/ 86 h 60"/>
                <a:gd name="T12" fmla="*/ 47 w 59"/>
                <a:gd name="T13" fmla="*/ 80 h 60"/>
                <a:gd name="T14" fmla="*/ 35 w 59"/>
                <a:gd name="T15" fmla="*/ 74 h 60"/>
                <a:gd name="T16" fmla="*/ 23 w 59"/>
                <a:gd name="T17" fmla="*/ 62 h 60"/>
                <a:gd name="T18" fmla="*/ 17 w 59"/>
                <a:gd name="T19" fmla="*/ 5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3" name="Freeform 21"/>
            <p:cNvSpPr>
              <a:spLocks/>
            </p:cNvSpPr>
            <p:nvPr userDrawn="1"/>
          </p:nvSpPr>
          <p:spPr bwMode="auto">
            <a:xfrm>
              <a:off x="395" y="3811"/>
              <a:ext cx="245" cy="207"/>
            </a:xfrm>
            <a:custGeom>
              <a:avLst/>
              <a:gdLst>
                <a:gd name="T0" fmla="*/ 233 w 245"/>
                <a:gd name="T1" fmla="*/ 62 h 204"/>
                <a:gd name="T2" fmla="*/ 245 w 245"/>
                <a:gd name="T3" fmla="*/ 68 h 204"/>
                <a:gd name="T4" fmla="*/ 209 w 245"/>
                <a:gd name="T5" fmla="*/ 118 h 204"/>
                <a:gd name="T6" fmla="*/ 143 w 245"/>
                <a:gd name="T7" fmla="*/ 191 h 204"/>
                <a:gd name="T8" fmla="*/ 167 w 245"/>
                <a:gd name="T9" fmla="*/ 227 h 204"/>
                <a:gd name="T10" fmla="*/ 179 w 245"/>
                <a:gd name="T11" fmla="*/ 296 h 204"/>
                <a:gd name="T12" fmla="*/ 77 w 245"/>
                <a:gd name="T13" fmla="*/ 191 h 204"/>
                <a:gd name="T14" fmla="*/ 47 w 245"/>
                <a:gd name="T15" fmla="*/ 118 h 204"/>
                <a:gd name="T16" fmla="*/ 89 w 245"/>
                <a:gd name="T17" fmla="*/ 92 h 204"/>
                <a:gd name="T18" fmla="*/ 59 w 245"/>
                <a:gd name="T19" fmla="*/ 6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2 h 204"/>
                <a:gd name="T50" fmla="*/ 233 w 245"/>
                <a:gd name="T51" fmla="*/ 6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grpSp>
      <p:sp>
        <p:nvSpPr>
          <p:cNvPr id="18454"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1845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1EBD8D2B-554B-40FC-865F-1363FE56DFF2}"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87588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FD909AEF-BA7A-4AFB-8A32-79DB6C49AA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6441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BA08A9E-EA31-4343-A5DE-AFECA6DFE0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943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382DC-ECA9-40AD-B90C-E97CF3AEE9B1}"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79180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B15F2D3-A0A4-4399-B634-68202A4AB2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6288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DF697ACF-C1B1-49DF-9C3B-5D0E6D9F39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6490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FFE90B28-6A32-492D-8E51-D50B909433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649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69E34C9F-78D5-46F4-9AEF-10179D0B0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828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A923F62-A781-4552-AF87-A6A1BEFE06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9696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3B9AF11-CFC9-424C-B683-D4B978DDAD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4919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CC45D77-C9E9-4286-8AAC-C42DA50E34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2648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2D2A49DC-6631-4D4A-AB21-C7360F47F9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353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382DC-ECA9-40AD-B90C-E97CF3AEE9B1}"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232064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82DC-ECA9-40AD-B90C-E97CF3AEE9B1}"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128014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382DC-ECA9-40AD-B90C-E97CF3AEE9B1}"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340755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382DC-ECA9-40AD-B90C-E97CF3AEE9B1}"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43BB9-705A-4DAF-821D-C8B5201EC317}" type="slidenum">
              <a:rPr lang="en-US" smtClean="0"/>
              <a:t>‹#›</a:t>
            </a:fld>
            <a:endParaRPr lang="en-US"/>
          </a:p>
        </p:txBody>
      </p:sp>
    </p:spTree>
    <p:extLst>
      <p:ext uri="{BB962C8B-B14F-4D97-AF65-F5344CB8AC3E}">
        <p14:creationId xmlns:p14="http://schemas.microsoft.com/office/powerpoint/2010/main" val="292780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82DC-ECA9-40AD-B90C-E97CF3AEE9B1}" type="datetimeFigureOut">
              <a:rPr lang="en-US" smtClean="0"/>
              <a:t>2/25/2020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43BB9-705A-4DAF-821D-C8B5201EC317}" type="slidenum">
              <a:rPr lang="en-US" smtClean="0"/>
              <a:t>‹#›</a:t>
            </a:fld>
            <a:endParaRPr lang="en-US"/>
          </a:p>
        </p:txBody>
      </p:sp>
    </p:spTree>
    <p:extLst>
      <p:ext uri="{BB962C8B-B14F-4D97-AF65-F5344CB8AC3E}">
        <p14:creationId xmlns:p14="http://schemas.microsoft.com/office/powerpoint/2010/main" val="76591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D4B38199-F5B6-4A90-A0DB-185FAFC2B34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98599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D4B38199-F5B6-4A90-A0DB-185FAFC2B34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819338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067300" y="1789114"/>
            <a:ext cx="7120467" cy="5056187"/>
            <a:chOff x="2394" y="1127"/>
            <a:chExt cx="3364" cy="3185"/>
          </a:xfrm>
        </p:grpSpPr>
        <p:sp>
          <p:nvSpPr>
            <p:cNvPr id="1126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6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6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7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7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7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7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7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7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7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7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7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7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8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9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9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9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9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9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9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29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9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9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129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30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1301"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02"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0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defRPr/>
            </a:pPr>
            <a:endParaRPr lang="en-US">
              <a:solidFill>
                <a:srgbClr val="FFFFFF"/>
              </a:solidFill>
            </a:endParaRPr>
          </a:p>
        </p:txBody>
      </p:sp>
      <p:sp>
        <p:nvSpPr>
          <p:cNvPr id="1130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defRPr/>
            </a:pPr>
            <a:endParaRPr lang="en-US">
              <a:solidFill>
                <a:srgbClr val="FFFFFF"/>
              </a:solidFill>
            </a:endParaRPr>
          </a:p>
        </p:txBody>
      </p:sp>
      <p:sp>
        <p:nvSpPr>
          <p:cNvPr id="1130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defRPr/>
            </a:pPr>
            <a:fld id="{4CD6F9A5-F4B5-48B2-904A-695EE3BBB9B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247705453"/>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2192000" cy="6858000"/>
            <a:chOff x="0" y="0"/>
            <a:chExt cx="5760" cy="4320"/>
          </a:xfrm>
        </p:grpSpPr>
        <p:sp>
          <p:nvSpPr>
            <p:cNvPr id="2073" name="Freeform 3"/>
            <p:cNvSpPr>
              <a:spLocks/>
            </p:cNvSpPr>
            <p:nvPr/>
          </p:nvSpPr>
          <p:spPr bwMode="hidden">
            <a:xfrm>
              <a:off x="0" y="3072"/>
              <a:ext cx="5760" cy="1248"/>
            </a:xfrm>
            <a:custGeom>
              <a:avLst/>
              <a:gdLst>
                <a:gd name="T0" fmla="*/ 1855 w 6027"/>
                <a:gd name="T1" fmla="*/ 1 h 2296"/>
                <a:gd name="T2" fmla="*/ 0 w 6027"/>
                <a:gd name="T3" fmla="*/ 1 h 2296"/>
                <a:gd name="T4" fmla="*/ 0 w 6027"/>
                <a:gd name="T5" fmla="*/ 0 h 2296"/>
                <a:gd name="T6" fmla="*/ 1855 w 6027"/>
                <a:gd name="T7" fmla="*/ 0 h 2296"/>
                <a:gd name="T8" fmla="*/ 1855 w 6027"/>
                <a:gd name="T9" fmla="*/ 1 h 2296"/>
                <a:gd name="T10" fmla="*/ 1855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174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latin typeface="Tahoma" panose="020B0604030504040204" pitchFamily="34" charset="0"/>
              </a:endParaRPr>
            </a:p>
          </p:txBody>
        </p:sp>
      </p:grpSp>
      <p:sp>
        <p:nvSpPr>
          <p:cNvPr id="2051" name="Freeform 5"/>
          <p:cNvSpPr>
            <a:spLocks/>
          </p:cNvSpPr>
          <p:nvPr/>
        </p:nvSpPr>
        <p:spPr bwMode="hidden">
          <a:xfrm>
            <a:off x="8331200" y="6262688"/>
            <a:ext cx="38608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grpSp>
        <p:nvGrpSpPr>
          <p:cNvPr id="2052" name="Group 6"/>
          <p:cNvGrpSpPr>
            <a:grpSpLocks/>
          </p:cNvGrpSpPr>
          <p:nvPr/>
        </p:nvGrpSpPr>
        <p:grpSpPr bwMode="auto">
          <a:xfrm>
            <a:off x="0" y="6019800"/>
            <a:ext cx="10464800" cy="857250"/>
            <a:chOff x="0" y="3792"/>
            <a:chExt cx="4944" cy="540"/>
          </a:xfrm>
        </p:grpSpPr>
        <p:sp>
          <p:nvSpPr>
            <p:cNvPr id="174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latin typeface="Tahoma" panose="020B0604030504040204" pitchFamily="34" charset="0"/>
              </a:endParaRPr>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329 h 353"/>
                  <a:gd name="T4" fmla="*/ 24 w 186"/>
                  <a:gd name="T5" fmla="*/ 566 h 353"/>
                  <a:gd name="T6" fmla="*/ 18 w 186"/>
                  <a:gd name="T7" fmla="*/ 1223 h 353"/>
                  <a:gd name="T8" fmla="*/ 42 w 186"/>
                  <a:gd name="T9" fmla="*/ 2124 h 353"/>
                  <a:gd name="T10" fmla="*/ 48 w 186"/>
                  <a:gd name="T11" fmla="*/ 3007 h 353"/>
                  <a:gd name="T12" fmla="*/ 0 w 186"/>
                  <a:gd name="T13" fmla="*/ 6571 h 353"/>
                  <a:gd name="T14" fmla="*/ 54 w 186"/>
                  <a:gd name="T15" fmla="*/ 4346 h 353"/>
                  <a:gd name="T16" fmla="*/ 84 w 186"/>
                  <a:gd name="T17" fmla="*/ 4012 h 353"/>
                  <a:gd name="T18" fmla="*/ 126 w 186"/>
                  <a:gd name="T19" fmla="*/ 2354 h 353"/>
                  <a:gd name="T20" fmla="*/ 144 w 186"/>
                  <a:gd name="T21" fmla="*/ 2227 h 353"/>
                  <a:gd name="T22" fmla="*/ 144 w 186"/>
                  <a:gd name="T23" fmla="*/ 1680 h 353"/>
                  <a:gd name="T24" fmla="*/ 186 w 186"/>
                  <a:gd name="T25" fmla="*/ 1223 h 353"/>
                  <a:gd name="T26" fmla="*/ 162 w 186"/>
                  <a:gd name="T27" fmla="*/ 1109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20 h 66"/>
                  <a:gd name="T8" fmla="*/ 6 w 155"/>
                  <a:gd name="T9" fmla="*/ 346 h 66"/>
                  <a:gd name="T10" fmla="*/ 0 w 155"/>
                  <a:gd name="T11" fmla="*/ 473 h 66"/>
                  <a:gd name="T12" fmla="*/ 78 w 155"/>
                  <a:gd name="T13" fmla="*/ 1160 h 66"/>
                  <a:gd name="T14" fmla="*/ 96 w 155"/>
                  <a:gd name="T15" fmla="*/ 817 h 66"/>
                  <a:gd name="T16" fmla="*/ 155 w 155"/>
                  <a:gd name="T17" fmla="*/ 1291 h 66"/>
                  <a:gd name="T18" fmla="*/ 126 w 155"/>
                  <a:gd name="T19" fmla="*/ 47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72" name="Freeform 13"/>
              <p:cNvSpPr>
                <a:spLocks/>
              </p:cNvSpPr>
              <p:nvPr userDrawn="1"/>
            </p:nvSpPr>
            <p:spPr bwMode="ltGray">
              <a:xfrm>
                <a:off x="2486" y="3859"/>
                <a:ext cx="42" cy="81"/>
              </a:xfrm>
              <a:custGeom>
                <a:avLst/>
                <a:gdLst>
                  <a:gd name="T0" fmla="*/ 6 w 42"/>
                  <a:gd name="T1" fmla="*/ 782 h 72"/>
                  <a:gd name="T2" fmla="*/ 0 w 42"/>
                  <a:gd name="T3" fmla="*/ 406 h 72"/>
                  <a:gd name="T4" fmla="*/ 12 w 42"/>
                  <a:gd name="T5" fmla="*/ 140 h 72"/>
                  <a:gd name="T6" fmla="*/ 0 w 42"/>
                  <a:gd name="T7" fmla="*/ 140 h 72"/>
                  <a:gd name="T8" fmla="*/ 12 w 42"/>
                  <a:gd name="T9" fmla="*/ 140 h 72"/>
                  <a:gd name="T10" fmla="*/ 24 w 42"/>
                  <a:gd name="T11" fmla="*/ 140 h 72"/>
                  <a:gd name="T12" fmla="*/ 36 w 42"/>
                  <a:gd name="T13" fmla="*/ 140 h 72"/>
                  <a:gd name="T14" fmla="*/ 42 w 42"/>
                  <a:gd name="T15" fmla="*/ 0 h 72"/>
                  <a:gd name="T16" fmla="*/ 30 w 42"/>
                  <a:gd name="T17" fmla="*/ 406 h 72"/>
                  <a:gd name="T18" fmla="*/ 42 w 42"/>
                  <a:gd name="T19" fmla="*/ 1043 h 72"/>
                  <a:gd name="T20" fmla="*/ 12 w 42"/>
                  <a:gd name="T21" fmla="*/ 1529 h 72"/>
                  <a:gd name="T22" fmla="*/ 6 w 42"/>
                  <a:gd name="T23" fmla="*/ 782 h 72"/>
                  <a:gd name="T24" fmla="*/ 6 w 42"/>
                  <a:gd name="T25" fmla="*/ 78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grpSp>
        <p:sp>
          <p:nvSpPr>
            <p:cNvPr id="174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latin typeface="Tahoma" panose="020B0604030504040204" pitchFamily="34" charset="0"/>
              </a:endParaRPr>
            </a:p>
          </p:txBody>
        </p:sp>
      </p:grpSp>
      <p:grpSp>
        <p:nvGrpSpPr>
          <p:cNvPr id="2053" name="Group 15"/>
          <p:cNvGrpSpPr>
            <a:grpSpLocks/>
          </p:cNvGrpSpPr>
          <p:nvPr/>
        </p:nvGrpSpPr>
        <p:grpSpPr bwMode="auto">
          <a:xfrm>
            <a:off x="836085" y="6021388"/>
            <a:ext cx="7579783"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86 h 287"/>
                <a:gd name="T4" fmla="*/ 66 w 365"/>
                <a:gd name="T5" fmla="*/ 160 h 287"/>
                <a:gd name="T6" fmla="*/ 143 w 365"/>
                <a:gd name="T7" fmla="*/ 260 h 287"/>
                <a:gd name="T8" fmla="*/ 191 w 365"/>
                <a:gd name="T9" fmla="*/ 240 h 287"/>
                <a:gd name="T10" fmla="*/ 341 w 365"/>
                <a:gd name="T11" fmla="*/ 410 h 287"/>
                <a:gd name="T12" fmla="*/ 305 w 365"/>
                <a:gd name="T13" fmla="*/ 249 h 287"/>
                <a:gd name="T14" fmla="*/ 365 w 365"/>
                <a:gd name="T15" fmla="*/ 186 h 287"/>
                <a:gd name="T16" fmla="*/ 359 w 365"/>
                <a:gd name="T17" fmla="*/ 178 h 287"/>
                <a:gd name="T18" fmla="*/ 335 w 365"/>
                <a:gd name="T19" fmla="*/ 166 h 287"/>
                <a:gd name="T20" fmla="*/ 299 w 365"/>
                <a:gd name="T21" fmla="*/ 124 h 287"/>
                <a:gd name="T22" fmla="*/ 257 w 365"/>
                <a:gd name="T23" fmla="*/ 98 h 287"/>
                <a:gd name="T24" fmla="*/ 215 w 365"/>
                <a:gd name="T25" fmla="*/ 80 h 287"/>
                <a:gd name="T26" fmla="*/ 173 w 365"/>
                <a:gd name="T27" fmla="*/ 6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56 h 60"/>
                <a:gd name="T16" fmla="*/ 65 w 71"/>
                <a:gd name="T17" fmla="*/ 68 h 60"/>
                <a:gd name="T18" fmla="*/ 71 w 71"/>
                <a:gd name="T19" fmla="*/ 80 h 60"/>
                <a:gd name="T20" fmla="*/ 71 w 71"/>
                <a:gd name="T21" fmla="*/ 86 h 60"/>
                <a:gd name="T22" fmla="*/ 59 w 71"/>
                <a:gd name="T23" fmla="*/ 80 h 60"/>
                <a:gd name="T24" fmla="*/ 47 w 71"/>
                <a:gd name="T25" fmla="*/ 68 h 60"/>
                <a:gd name="T26" fmla="*/ 23 w 71"/>
                <a:gd name="T27" fmla="*/ 56 h 60"/>
                <a:gd name="T28" fmla="*/ 23 w 71"/>
                <a:gd name="T29" fmla="*/ 62 h 60"/>
                <a:gd name="T30" fmla="*/ 18 w 71"/>
                <a:gd name="T31" fmla="*/ 68 h 60"/>
                <a:gd name="T32" fmla="*/ 12 w 71"/>
                <a:gd name="T33" fmla="*/ 74 h 60"/>
                <a:gd name="T34" fmla="*/ 6 w 71"/>
                <a:gd name="T35" fmla="*/ 74 h 60"/>
                <a:gd name="T36" fmla="*/ 6 w 71"/>
                <a:gd name="T37" fmla="*/ 74 h 60"/>
                <a:gd name="T38" fmla="*/ 6 w 71"/>
                <a:gd name="T39" fmla="*/ 62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0 h 162"/>
                <a:gd name="T10" fmla="*/ 96 w 161"/>
                <a:gd name="T11" fmla="*/ 86 h 162"/>
                <a:gd name="T12" fmla="*/ 102 w 161"/>
                <a:gd name="T13" fmla="*/ 98 h 162"/>
                <a:gd name="T14" fmla="*/ 108 w 161"/>
                <a:gd name="T15" fmla="*/ 110 h 162"/>
                <a:gd name="T16" fmla="*/ 120 w 161"/>
                <a:gd name="T17" fmla="*/ 122 h 162"/>
                <a:gd name="T18" fmla="*/ 143 w 161"/>
                <a:gd name="T19" fmla="*/ 158 h 162"/>
                <a:gd name="T20" fmla="*/ 155 w 161"/>
                <a:gd name="T21" fmla="*/ 190 h 162"/>
                <a:gd name="T22" fmla="*/ 161 w 161"/>
                <a:gd name="T23" fmla="*/ 210 h 162"/>
                <a:gd name="T24" fmla="*/ 161 w 161"/>
                <a:gd name="T25" fmla="*/ 219 h 162"/>
                <a:gd name="T26" fmla="*/ 96 w 161"/>
                <a:gd name="T27" fmla="*/ 134 h 162"/>
                <a:gd name="T28" fmla="*/ 30 w 161"/>
                <a:gd name="T29" fmla="*/ 80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63" name="Freeform 20"/>
            <p:cNvSpPr>
              <a:spLocks/>
            </p:cNvSpPr>
            <p:nvPr/>
          </p:nvSpPr>
          <p:spPr bwMode="auto">
            <a:xfrm>
              <a:off x="706" y="3854"/>
              <a:ext cx="59" cy="61"/>
            </a:xfrm>
            <a:custGeom>
              <a:avLst/>
              <a:gdLst>
                <a:gd name="T0" fmla="*/ 59 w 59"/>
                <a:gd name="T1" fmla="*/ 6 h 60"/>
                <a:gd name="T2" fmla="*/ 41 w 59"/>
                <a:gd name="T3" fmla="*/ 56 h 60"/>
                <a:gd name="T4" fmla="*/ 41 w 59"/>
                <a:gd name="T5" fmla="*/ 62 h 60"/>
                <a:gd name="T6" fmla="*/ 47 w 59"/>
                <a:gd name="T7" fmla="*/ 68 h 60"/>
                <a:gd name="T8" fmla="*/ 53 w 59"/>
                <a:gd name="T9" fmla="*/ 80 h 60"/>
                <a:gd name="T10" fmla="*/ 53 w 59"/>
                <a:gd name="T11" fmla="*/ 86 h 60"/>
                <a:gd name="T12" fmla="*/ 47 w 59"/>
                <a:gd name="T13" fmla="*/ 80 h 60"/>
                <a:gd name="T14" fmla="*/ 35 w 59"/>
                <a:gd name="T15" fmla="*/ 74 h 60"/>
                <a:gd name="T16" fmla="*/ 23 w 59"/>
                <a:gd name="T17" fmla="*/ 62 h 60"/>
                <a:gd name="T18" fmla="*/ 17 w 59"/>
                <a:gd name="T19" fmla="*/ 56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sp>
          <p:nvSpPr>
            <p:cNvPr id="2064" name="Freeform 21"/>
            <p:cNvSpPr>
              <a:spLocks/>
            </p:cNvSpPr>
            <p:nvPr/>
          </p:nvSpPr>
          <p:spPr bwMode="auto">
            <a:xfrm>
              <a:off x="395" y="3811"/>
              <a:ext cx="245" cy="207"/>
            </a:xfrm>
            <a:custGeom>
              <a:avLst/>
              <a:gdLst>
                <a:gd name="T0" fmla="*/ 233 w 245"/>
                <a:gd name="T1" fmla="*/ 62 h 204"/>
                <a:gd name="T2" fmla="*/ 245 w 245"/>
                <a:gd name="T3" fmla="*/ 68 h 204"/>
                <a:gd name="T4" fmla="*/ 209 w 245"/>
                <a:gd name="T5" fmla="*/ 118 h 204"/>
                <a:gd name="T6" fmla="*/ 143 w 245"/>
                <a:gd name="T7" fmla="*/ 191 h 204"/>
                <a:gd name="T8" fmla="*/ 167 w 245"/>
                <a:gd name="T9" fmla="*/ 227 h 204"/>
                <a:gd name="T10" fmla="*/ 179 w 245"/>
                <a:gd name="T11" fmla="*/ 296 h 204"/>
                <a:gd name="T12" fmla="*/ 77 w 245"/>
                <a:gd name="T13" fmla="*/ 191 h 204"/>
                <a:gd name="T14" fmla="*/ 47 w 245"/>
                <a:gd name="T15" fmla="*/ 118 h 204"/>
                <a:gd name="T16" fmla="*/ 89 w 245"/>
                <a:gd name="T17" fmla="*/ 92 h 204"/>
                <a:gd name="T18" fmla="*/ 59 w 245"/>
                <a:gd name="T19" fmla="*/ 62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2 h 204"/>
                <a:gd name="T50" fmla="*/ 233 w 245"/>
                <a:gd name="T51" fmla="*/ 62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latin typeface="Tahoma" panose="020B0604030504040204" pitchFamily="34" charset="0"/>
              </a:endParaRPr>
            </a:p>
          </p:txBody>
        </p:sp>
      </p:grpSp>
      <p:sp>
        <p:nvSpPr>
          <p:cNvPr id="17430"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32"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17433"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17434"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757A1112-97F0-43DC-87B0-BC48368B7434}"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64053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5.xml"/><Relationship Id="rId4" Type="http://schemas.openxmlformats.org/officeDocument/2006/relationships/image" Target="../media/image12.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www.google.com/search?rlz=1C1CHFX_enUS507&amp;oq=credibility&amp;sugexp=chrome,mod=0&amp;sourceid=chrome&amp;ie=UTF-8&amp;q=credibility&amp;safe=active#hl=en&amp;safe=active&amp;rlz=1C1CHFX_enUS507&amp;sclient=psy-ab&amp;q=define:+credibility&amp;oq=define:+credibility&amp;gs_l=serp.3...4426.5384.0.5567.8.8.0.0.0.6.187.989.0j7.7.0.les%3B..0.0...1c.1.gcH2UsFheZc&amp;pbx=1&amp;fp=1&amp;bpcl=35466521&amp;biw=1280&amp;bih=923&amp;bav=on.2,or.r_gc.r_pw.r_cp.r_qf.&amp;cad=b&amp;sei=6pSNUL2WConk9ATH64GYDQ"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upport.microsoft.com/kb/30068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2057400" y="152401"/>
            <a:ext cx="7886700" cy="638175"/>
          </a:xfrm>
        </p:spPr>
        <p:txBody>
          <a:bodyPr/>
          <a:lstStyle/>
          <a:p>
            <a:r>
              <a:rPr lang="en-US" altLang="en-US" smtClean="0">
                <a:latin typeface="Arial Black" panose="020B0A04020102020204" pitchFamily="34" charset="0"/>
              </a:rPr>
              <a:t>Start-Up - Discussion</a:t>
            </a:r>
          </a:p>
        </p:txBody>
      </p:sp>
      <p:sp>
        <p:nvSpPr>
          <p:cNvPr id="7171" name="Content Placeholder 4"/>
          <p:cNvSpPr>
            <a:spLocks noGrp="1"/>
          </p:cNvSpPr>
          <p:nvPr>
            <p:ph idx="1"/>
          </p:nvPr>
        </p:nvSpPr>
        <p:spPr>
          <a:xfrm>
            <a:off x="1752600" y="923926"/>
            <a:ext cx="8686800" cy="5400675"/>
          </a:xfrm>
        </p:spPr>
        <p:txBody>
          <a:bodyPr/>
          <a:lstStyle/>
          <a:p>
            <a:pPr marL="0" indent="0" algn="ctr">
              <a:buNone/>
            </a:pPr>
            <a:r>
              <a:rPr lang="en-US" altLang="en-US" sz="2400">
                <a:latin typeface="Arial Black" panose="020B0A04020102020204" pitchFamily="34" charset="0"/>
              </a:rPr>
              <a:t>In your groups, discuss the following:</a:t>
            </a:r>
          </a:p>
          <a:p>
            <a:pPr marL="0" indent="0" algn="ctr">
              <a:buNone/>
            </a:pPr>
            <a:endParaRPr lang="en-US" altLang="en-US" smtClean="0">
              <a:latin typeface="Arial Black" panose="020B0A04020102020204" pitchFamily="34" charset="0"/>
            </a:endParaRPr>
          </a:p>
          <a:p>
            <a:pPr marL="0" indent="0" algn="ctr">
              <a:buNone/>
            </a:pPr>
            <a:r>
              <a:rPr lang="en-US" altLang="en-US" sz="3000">
                <a:latin typeface="Arial Black" panose="020B0A04020102020204" pitchFamily="34" charset="0"/>
              </a:rPr>
              <a:t>If you had to list the top 3 things that you spend your time thinking about </a:t>
            </a:r>
          </a:p>
          <a:p>
            <a:pPr marL="0" indent="0" algn="ctr">
              <a:buNone/>
            </a:pPr>
            <a:r>
              <a:rPr lang="en-US" altLang="en-US" sz="2800">
                <a:latin typeface="Arial Black" panose="020B0A04020102020204" pitchFamily="34" charset="0"/>
              </a:rPr>
              <a:t>(Not including: food, sleep, boys/girls, family relationships)</a:t>
            </a:r>
          </a:p>
          <a:p>
            <a:pPr marL="0" indent="0" algn="ctr">
              <a:buNone/>
            </a:pPr>
            <a:r>
              <a:rPr lang="en-US" altLang="en-US" sz="3000">
                <a:latin typeface="Arial Black" panose="020B0A04020102020204" pitchFamily="34" charset="0"/>
              </a:rPr>
              <a:t>what would be on your list?</a:t>
            </a:r>
          </a:p>
          <a:p>
            <a:pPr marL="0" indent="0" algn="ctr">
              <a:buNone/>
            </a:pPr>
            <a:endParaRPr lang="en-US" altLang="en-US" sz="3000">
              <a:latin typeface="Arial Black" panose="020B0A04020102020204" pitchFamily="34" charset="0"/>
            </a:endParaRPr>
          </a:p>
          <a:p>
            <a:pPr marL="0" indent="0" algn="ctr">
              <a:buNone/>
            </a:pPr>
            <a:r>
              <a:rPr lang="en-US" altLang="en-US" sz="3000">
                <a:latin typeface="Arial Black" panose="020B0A04020102020204" pitchFamily="34" charset="0"/>
              </a:rPr>
              <a:t>Why would those things be on your list? What makes them important to you?</a:t>
            </a:r>
          </a:p>
          <a:p>
            <a:pPr marL="0" indent="0" algn="ctr">
              <a:buNone/>
            </a:pPr>
            <a:endParaRPr lang="en-US" altLang="en-US" sz="3000">
              <a:latin typeface="Arial Black" panose="020B0A04020102020204" pitchFamily="34" charset="0"/>
            </a:endParaRPr>
          </a:p>
          <a:p>
            <a:pPr marL="0" indent="0" algn="ctr">
              <a:buNone/>
            </a:pPr>
            <a:endParaRPr lang="en-US" altLang="en-US" sz="3000">
              <a:latin typeface="Arial Black" panose="020B0A04020102020204" pitchFamily="34" charset="0"/>
            </a:endParaRPr>
          </a:p>
        </p:txBody>
      </p:sp>
      <p:sp>
        <p:nvSpPr>
          <p:cNvPr id="7172" name="TextBox 5"/>
          <p:cNvSpPr txBox="1">
            <a:spLocks noChangeArrowheads="1"/>
          </p:cNvSpPr>
          <p:nvPr/>
        </p:nvSpPr>
        <p:spPr bwMode="auto">
          <a:xfrm>
            <a:off x="9296401" y="285750"/>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smtClean="0">
                <a:solidFill>
                  <a:srgbClr val="000000"/>
                </a:solidFill>
                <a:latin typeface="Arial Black" panose="020B0A04020102020204" pitchFamily="34" charset="0"/>
              </a:rPr>
              <a:t>1/22/20</a:t>
            </a:r>
            <a:endParaRPr lang="en-US" altLang="en-US" sz="18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802947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 calcmode="lin" valueType="num">
                                      <p:cBhvr additive="base">
                                        <p:cTn id="1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en-US" b="1" smtClean="0"/>
              <a:t>Begin at the End!</a:t>
            </a:r>
          </a:p>
        </p:txBody>
      </p:sp>
      <p:sp>
        <p:nvSpPr>
          <p:cNvPr id="17411" name="Rectangle 5"/>
          <p:cNvSpPr>
            <a:spLocks noGrp="1" noChangeArrowheads="1"/>
          </p:cNvSpPr>
          <p:nvPr>
            <p:ph type="body" idx="1"/>
          </p:nvPr>
        </p:nvSpPr>
        <p:spPr>
          <a:xfrm>
            <a:off x="1981200" y="1676400"/>
            <a:ext cx="7467600" cy="3429000"/>
          </a:xfrm>
        </p:spPr>
        <p:txBody>
          <a:bodyPr/>
          <a:lstStyle/>
          <a:p>
            <a:pPr marL="6350" indent="7938" eaLnBrk="1" hangingPunct="1">
              <a:lnSpc>
                <a:spcPct val="125000"/>
              </a:lnSpc>
              <a:buNone/>
            </a:pPr>
            <a:r>
              <a:rPr lang="en-US" altLang="en-US" sz="2600" b="1"/>
              <a:t>A “well-reasoned conclusion” is</a:t>
            </a:r>
            <a:br>
              <a:rPr lang="en-US" altLang="en-US" sz="2600" b="1"/>
            </a:br>
            <a:r>
              <a:rPr lang="en-US" altLang="en-US" sz="2600" b="1"/>
              <a:t>one that is arrived at step by step,</a:t>
            </a:r>
            <a:br>
              <a:rPr lang="en-US" altLang="en-US" sz="2600" b="1"/>
            </a:br>
            <a:r>
              <a:rPr lang="en-US" altLang="en-US" sz="2600" b="1"/>
              <a:t>guiding the reader through </a:t>
            </a:r>
            <a:br>
              <a:rPr lang="en-US" altLang="en-US" sz="2600" b="1"/>
            </a:br>
            <a:r>
              <a:rPr lang="en-US" altLang="en-US" sz="2600" b="1"/>
              <a:t>your logic with illustrations </a:t>
            </a:r>
            <a:br>
              <a:rPr lang="en-US" altLang="en-US" sz="2600" b="1"/>
            </a:br>
            <a:r>
              <a:rPr lang="en-US" altLang="en-US" sz="2600" b="1"/>
              <a:t>and explanations, </a:t>
            </a:r>
            <a:br>
              <a:rPr lang="en-US" altLang="en-US" sz="2600" b="1"/>
            </a:br>
            <a:r>
              <a:rPr lang="en-US" altLang="en-US" sz="2600" b="1"/>
              <a:t>until your conclusion seems inevitable.</a:t>
            </a:r>
          </a:p>
        </p:txBody>
      </p:sp>
      <p:pic>
        <p:nvPicPr>
          <p:cNvPr id="17412" name="Picture 6" descr="MPj04333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905001"/>
            <a:ext cx="32004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086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8" name="Shape 98"/>
          <p:cNvSpPr txBox="1"/>
          <p:nvPr/>
        </p:nvSpPr>
        <p:spPr>
          <a:xfrm>
            <a:off x="1811078" y="200760"/>
            <a:ext cx="8552122" cy="646331"/>
          </a:xfrm>
          <a:prstGeom prst="rect">
            <a:avLst/>
          </a:prstGeom>
          <a:noFill/>
          <a:ln>
            <a:noFill/>
          </a:ln>
        </p:spPr>
        <p:txBody>
          <a:bodyPr lIns="91425" tIns="45700" rIns="91425" bIns="45700" anchor="t" anchorCtr="0">
            <a:noAutofit/>
          </a:bodyPr>
          <a:lstStyle/>
          <a:p>
            <a:pPr lvl="0" algn="ctr">
              <a:buSzPct val="25000"/>
            </a:pPr>
            <a:r>
              <a:rPr lang="en-US" sz="3600" b="1" dirty="0">
                <a:solidFill>
                  <a:schemeClr val="dk1"/>
                </a:solidFill>
              </a:rPr>
              <a:t>Today’s Objective</a:t>
            </a:r>
          </a:p>
        </p:txBody>
      </p:sp>
      <p:sp>
        <p:nvSpPr>
          <p:cNvPr id="99" name="Shape 99"/>
          <p:cNvSpPr txBox="1"/>
          <p:nvPr/>
        </p:nvSpPr>
        <p:spPr>
          <a:xfrm>
            <a:off x="1811078" y="1133528"/>
            <a:ext cx="8247322" cy="4962472"/>
          </a:xfrm>
          <a:prstGeom prst="rect">
            <a:avLst/>
          </a:prstGeom>
          <a:noFill/>
          <a:ln>
            <a:noFill/>
          </a:ln>
        </p:spPr>
        <p:txBody>
          <a:bodyPr lIns="91425" tIns="45700" rIns="91425" bIns="45700" anchor="t" anchorCtr="0">
            <a:noAutofit/>
          </a:bodyPr>
          <a:lstStyle/>
          <a:p>
            <a:endParaRPr lang="en-US" sz="3600" b="1" dirty="0">
              <a:solidFill>
                <a:schemeClr val="dk1"/>
              </a:solidFill>
              <a:latin typeface="Calibri"/>
              <a:ea typeface="Calibri"/>
              <a:cs typeface="Calibri"/>
              <a:sym typeface="Calibri"/>
            </a:endParaRPr>
          </a:p>
          <a:p>
            <a:pPr marL="631825" indent="-9525" algn="ctr">
              <a:buSzPct val="25000"/>
            </a:pPr>
            <a:r>
              <a:rPr lang="en-US" sz="3600" b="1" dirty="0">
                <a:latin typeface="Calibri"/>
                <a:ea typeface="Calibri"/>
                <a:cs typeface="Calibri"/>
                <a:sym typeface="Calibri"/>
              </a:rPr>
              <a:t>By the end of the period, students will be able to understand the CRAAP method for determining the credibility of the sources they use and have an opportunity to practice the use of that method.</a:t>
            </a:r>
          </a:p>
          <a:p>
            <a:pPr marL="631825" indent="-9525" algn="ctr">
              <a:buSzPct val="25000"/>
            </a:pPr>
            <a:endParaRPr lang="en-US" sz="3600" b="1" dirty="0">
              <a:solidFill>
                <a:srgbClr val="4F6128"/>
              </a:solidFill>
              <a:latin typeface="Calibri"/>
              <a:ea typeface="Calibri"/>
              <a:cs typeface="Calibri"/>
              <a:sym typeface="Calibri"/>
            </a:endParaRPr>
          </a:p>
          <a:p>
            <a:pPr marL="631825" indent="-9525" algn="ctr">
              <a:buSzPct val="25000"/>
            </a:pPr>
            <a:r>
              <a:rPr lang="en-US" sz="2000" b="1" u="sng" cap="all" dirty="0"/>
              <a:t>CCSS.ELA-LITERACY.RI.9-10.8</a:t>
            </a:r>
          </a:p>
          <a:p>
            <a:endParaRPr lang="en-US" sz="2800" b="1" dirty="0">
              <a:solidFill>
                <a:srgbClr val="4F6128"/>
              </a:solidFill>
              <a:latin typeface="Calibri"/>
              <a:ea typeface="Calibri"/>
              <a:cs typeface="Calibri"/>
              <a:sym typeface="Calibri"/>
            </a:endParaRPr>
          </a:p>
          <a:p>
            <a:endParaRPr lang="en-US" sz="2800" b="1" dirty="0">
              <a:solidFill>
                <a:srgbClr val="4F6128"/>
              </a:solidFill>
              <a:latin typeface="Calibri"/>
              <a:ea typeface="Calibri"/>
              <a:cs typeface="Calibri"/>
              <a:sym typeface="Calibri"/>
            </a:endParaRPr>
          </a:p>
        </p:txBody>
      </p:sp>
    </p:spTree>
    <p:extLst>
      <p:ext uri="{BB962C8B-B14F-4D97-AF65-F5344CB8AC3E}">
        <p14:creationId xmlns:p14="http://schemas.microsoft.com/office/powerpoint/2010/main" val="4006261247"/>
      </p:ext>
    </p:extLst>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229600" cy="868363"/>
          </a:xfrm>
        </p:spPr>
        <p:txBody>
          <a:bodyPr/>
          <a:lstStyle/>
          <a:p>
            <a:pPr algn="ctr"/>
            <a:r>
              <a:rPr lang="en-US" b="1" dirty="0" smtClean="0">
                <a:latin typeface="Arial Black" panose="020B0A04020102020204" pitchFamily="34" charset="0"/>
              </a:rPr>
              <a:t>YOUR TURN</a:t>
            </a:r>
            <a:endParaRPr lang="en-US" b="1" dirty="0">
              <a:latin typeface="Arial Black" panose="020B0A04020102020204" pitchFamily="34" charset="0"/>
            </a:endParaRPr>
          </a:p>
        </p:txBody>
      </p:sp>
      <p:sp>
        <p:nvSpPr>
          <p:cNvPr id="3" name="Text Placeholder 2"/>
          <p:cNvSpPr>
            <a:spLocks noGrp="1"/>
          </p:cNvSpPr>
          <p:nvPr>
            <p:ph type="body" idx="1"/>
          </p:nvPr>
        </p:nvSpPr>
        <p:spPr>
          <a:xfrm>
            <a:off x="838200" y="2070100"/>
            <a:ext cx="10541000" cy="4711700"/>
          </a:xfrm>
        </p:spPr>
        <p:txBody>
          <a:bodyPr/>
          <a:lstStyle/>
          <a:p>
            <a:r>
              <a:rPr lang="en-US" sz="3600" b="1" dirty="0">
                <a:latin typeface="Arial Black" panose="020B0A04020102020204" pitchFamily="34" charset="0"/>
              </a:rPr>
              <a:t>In the document provided, there are two CRAAP forms.</a:t>
            </a:r>
          </a:p>
          <a:p>
            <a:pPr marL="120650" indent="0">
              <a:buNone/>
            </a:pPr>
            <a:endParaRPr lang="en-US" sz="3600" b="1" dirty="0">
              <a:latin typeface="Arial Black" panose="020B0A04020102020204" pitchFamily="34" charset="0"/>
            </a:endParaRPr>
          </a:p>
          <a:p>
            <a:r>
              <a:rPr lang="en-US" sz="3600" b="1" dirty="0">
                <a:latin typeface="Arial Black" panose="020B0A04020102020204" pitchFamily="34" charset="0"/>
              </a:rPr>
              <a:t>I have given you the URLs, Article Titles, and Author’s Names for two articles that both deal with the same topic. </a:t>
            </a:r>
          </a:p>
        </p:txBody>
      </p:sp>
    </p:spTree>
    <p:extLst>
      <p:ext uri="{BB962C8B-B14F-4D97-AF65-F5344CB8AC3E}">
        <p14:creationId xmlns:p14="http://schemas.microsoft.com/office/powerpoint/2010/main" val="34012116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685800"/>
          </a:xfrm>
        </p:spPr>
        <p:txBody>
          <a:bodyPr>
            <a:normAutofit fontScale="90000"/>
          </a:bodyPr>
          <a:lstStyle/>
          <a:p>
            <a:pPr algn="ctr"/>
            <a:r>
              <a:rPr lang="en-US" b="1" dirty="0" smtClean="0">
                <a:latin typeface="Arial Black" panose="020B0A04020102020204" pitchFamily="34" charset="0"/>
              </a:rPr>
              <a:t>YOUR TURN</a:t>
            </a:r>
            <a:endParaRPr lang="en-US" b="1" dirty="0">
              <a:latin typeface="Arial Black" panose="020B0A04020102020204" pitchFamily="34" charset="0"/>
            </a:endParaRPr>
          </a:p>
        </p:txBody>
      </p:sp>
      <p:sp>
        <p:nvSpPr>
          <p:cNvPr id="3" name="Text Placeholder 2"/>
          <p:cNvSpPr>
            <a:spLocks noGrp="1"/>
          </p:cNvSpPr>
          <p:nvPr>
            <p:ph type="body" idx="1"/>
          </p:nvPr>
        </p:nvSpPr>
        <p:spPr>
          <a:xfrm>
            <a:off x="317500" y="1092200"/>
            <a:ext cx="11607800" cy="5689600"/>
          </a:xfrm>
        </p:spPr>
        <p:txBody>
          <a:bodyPr/>
          <a:lstStyle/>
          <a:p>
            <a:r>
              <a:rPr lang="en-US" sz="3100" b="1" dirty="0" smtClean="0">
                <a:latin typeface="Arial Black" panose="020B0A04020102020204" pitchFamily="34" charset="0"/>
              </a:rPr>
              <a:t>FIRST READ BOTH ARTICLES and </a:t>
            </a:r>
            <a:r>
              <a:rPr lang="en-US" sz="3100" b="1" dirty="0">
                <a:latin typeface="Arial Black" panose="020B0A04020102020204" pitchFamily="34" charset="0"/>
              </a:rPr>
              <a:t>then evaluate them using the CRAAP Form to see which one would be the better to use for a research paper.</a:t>
            </a:r>
          </a:p>
          <a:p>
            <a:r>
              <a:rPr lang="en-US" sz="3100" b="1" dirty="0">
                <a:latin typeface="Arial Black" panose="020B0A04020102020204" pitchFamily="34" charset="0"/>
              </a:rPr>
              <a:t>Once you have evaluated both sources, you will write a paragraph in which you explain which of the two articles is more credible based on your CRAAP Evaluation form results.</a:t>
            </a:r>
          </a:p>
          <a:p>
            <a:r>
              <a:rPr lang="en-US" sz="3100" b="1" dirty="0">
                <a:latin typeface="Arial Black" panose="020B0A04020102020204" pitchFamily="34" charset="0"/>
              </a:rPr>
              <a:t>You must give specific examples from the articles themselves or from the websites where the articles are found to support your claim.</a:t>
            </a:r>
          </a:p>
        </p:txBody>
      </p:sp>
    </p:spTree>
    <p:extLst>
      <p:ext uri="{BB962C8B-B14F-4D97-AF65-F5344CB8AC3E}">
        <p14:creationId xmlns:p14="http://schemas.microsoft.com/office/powerpoint/2010/main" val="9065291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917575"/>
          </a:xfrm>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Text Placeholder 2"/>
          <p:cNvSpPr>
            <a:spLocks noGrp="1"/>
          </p:cNvSpPr>
          <p:nvPr>
            <p:ph type="body" idx="1"/>
          </p:nvPr>
        </p:nvSpPr>
        <p:spPr>
          <a:xfrm>
            <a:off x="317500" y="1028700"/>
            <a:ext cx="11480800" cy="5588000"/>
          </a:xfrm>
        </p:spPr>
        <p:txBody>
          <a:bodyPr>
            <a:normAutofit fontScale="62500" lnSpcReduction="20000"/>
          </a:bodyPr>
          <a:lstStyle/>
          <a:p>
            <a:pPr marL="120650" indent="0" algn="ctr">
              <a:buNone/>
            </a:pPr>
            <a:r>
              <a:rPr lang="en-US" sz="4800" b="1" dirty="0">
                <a:latin typeface="Arial Black" panose="020B0A04020102020204" pitchFamily="34" charset="0"/>
              </a:rPr>
              <a:t>Complete your C.R.A.A.P. Evaluation practice forms and paragraphs.</a:t>
            </a:r>
          </a:p>
          <a:p>
            <a:pPr marL="120650" indent="0" algn="ctr">
              <a:buNone/>
            </a:pPr>
            <a:r>
              <a:rPr lang="en-US" sz="4800" b="1" dirty="0">
                <a:latin typeface="Arial Black" panose="020B0A04020102020204" pitchFamily="34" charset="0"/>
              </a:rPr>
              <a:t>They are </a:t>
            </a:r>
          </a:p>
          <a:p>
            <a:pPr marL="120650" indent="0" algn="ctr">
              <a:buNone/>
            </a:pPr>
            <a:r>
              <a:rPr lang="en-US" sz="4800" b="1" dirty="0">
                <a:latin typeface="Arial Black" panose="020B0A04020102020204" pitchFamily="34" charset="0"/>
              </a:rPr>
              <a:t>DUE TOMORROW</a:t>
            </a:r>
            <a:r>
              <a:rPr lang="en-US" sz="4800" b="1" dirty="0" smtClean="0">
                <a:latin typeface="Arial Black" panose="020B0A04020102020204" pitchFamily="34" charset="0"/>
              </a:rPr>
              <a:t>!</a:t>
            </a:r>
          </a:p>
          <a:p>
            <a:pPr marL="120650" indent="0" algn="ctr">
              <a:buNone/>
            </a:pPr>
            <a:endParaRPr lang="en-US" sz="4800" b="1" dirty="0">
              <a:latin typeface="Arial Black" panose="020B0A04020102020204" pitchFamily="34" charset="0"/>
            </a:endParaRPr>
          </a:p>
          <a:p>
            <a:pPr marL="0" indent="0" algn="ctr">
              <a:buNone/>
            </a:pPr>
            <a:r>
              <a:rPr lang="en-US" sz="4800" dirty="0">
                <a:latin typeface="Arial Black" panose="020B0A04020102020204" pitchFamily="34" charset="0"/>
              </a:rPr>
              <a:t>Topic Worksheets</a:t>
            </a:r>
          </a:p>
          <a:p>
            <a:pPr marL="0" indent="0" algn="ctr">
              <a:buNone/>
            </a:pPr>
            <a:r>
              <a:rPr lang="en-US" sz="4800" dirty="0">
                <a:latin typeface="Arial Black" panose="020B0A04020102020204" pitchFamily="34" charset="0"/>
              </a:rPr>
              <a:t>DUE by the end of the period on</a:t>
            </a:r>
          </a:p>
          <a:p>
            <a:pPr marL="0" indent="0" algn="ctr">
              <a:buNone/>
            </a:pPr>
            <a:r>
              <a:rPr lang="en-US" sz="4800" dirty="0" smtClean="0">
                <a:latin typeface="Arial Black" panose="020B0A04020102020204" pitchFamily="34" charset="0"/>
              </a:rPr>
              <a:t>TOMORROW</a:t>
            </a:r>
          </a:p>
          <a:p>
            <a:pPr marL="0" indent="0" algn="ctr">
              <a:buNone/>
            </a:pPr>
            <a:endParaRPr lang="en-US" sz="4800" dirty="0">
              <a:latin typeface="Arial Black" panose="020B0A04020102020204" pitchFamily="34" charset="0"/>
            </a:endParaRPr>
          </a:p>
          <a:p>
            <a:pPr marL="0" indent="0" algn="ctr">
              <a:buNone/>
            </a:pPr>
            <a:r>
              <a:rPr lang="en-US" sz="4800" dirty="0">
                <a:latin typeface="Arial Black" panose="020B0A04020102020204" pitchFamily="34" charset="0"/>
              </a:rPr>
              <a:t>Signature portion of the Research Checklist</a:t>
            </a:r>
          </a:p>
          <a:p>
            <a:pPr marL="0" indent="0" algn="ctr">
              <a:buNone/>
            </a:pPr>
            <a:r>
              <a:rPr lang="en-US" sz="4800" dirty="0">
                <a:latin typeface="Arial Black" panose="020B0A04020102020204" pitchFamily="34" charset="0"/>
              </a:rPr>
              <a:t>DUE </a:t>
            </a:r>
            <a:r>
              <a:rPr lang="en-US" sz="4800" dirty="0" smtClean="0">
                <a:latin typeface="Arial Black" panose="020B0A04020102020204" pitchFamily="34" charset="0"/>
              </a:rPr>
              <a:t>TODAY</a:t>
            </a:r>
          </a:p>
          <a:p>
            <a:pPr marL="0" indent="0" algn="ctr">
              <a:buNone/>
            </a:pPr>
            <a:r>
              <a:rPr lang="en-US" sz="4800" dirty="0" smtClean="0">
                <a:latin typeface="Arial Black" panose="020B0A04020102020204" pitchFamily="34" charset="0"/>
              </a:rPr>
              <a:t>PUT THEM IN THE BASKET FOR YOUR PERIOD!</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120650" indent="0" algn="ctr">
              <a:buNone/>
            </a:pPr>
            <a:endParaRPr lang="en-US" sz="4800" b="1" dirty="0" smtClean="0">
              <a:latin typeface="Arial Black" panose="020B0A04020102020204" pitchFamily="34" charset="0"/>
            </a:endParaRPr>
          </a:p>
          <a:p>
            <a:pPr marL="120650" indent="0" algn="ctr">
              <a:buNone/>
            </a:pPr>
            <a:endParaRPr lang="en-US" sz="4800" b="1" dirty="0">
              <a:latin typeface="Arial Black" panose="020B0A04020102020204" pitchFamily="34" charset="0"/>
            </a:endParaRPr>
          </a:p>
          <a:p>
            <a:pPr marL="120650" indent="0" algn="ctr">
              <a:buNone/>
            </a:pPr>
            <a:endParaRPr lang="en-US" sz="4800" b="1" dirty="0">
              <a:latin typeface="Arial Black" panose="020B0A04020102020204" pitchFamily="34" charset="0"/>
            </a:endParaRPr>
          </a:p>
        </p:txBody>
      </p:sp>
    </p:spTree>
    <p:extLst>
      <p:ext uri="{BB962C8B-B14F-4D97-AF65-F5344CB8AC3E}">
        <p14:creationId xmlns:p14="http://schemas.microsoft.com/office/powerpoint/2010/main" val="23969822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989" y="2402481"/>
            <a:ext cx="8229600" cy="762000"/>
          </a:xfrm>
        </p:spPr>
        <p:txBody>
          <a:bodyPr/>
          <a:lstStyle/>
          <a:p>
            <a:pPr algn="ctr"/>
            <a:r>
              <a:rPr lang="en-US" b="1" dirty="0" smtClean="0">
                <a:latin typeface="Arial Black" panose="020B0A04020102020204" pitchFamily="34" charset="0"/>
              </a:rPr>
              <a:t>NO Exit Ticket</a:t>
            </a:r>
            <a:endParaRPr lang="en-US" b="1" dirty="0">
              <a:latin typeface="Arial Black" panose="020B0A04020102020204" pitchFamily="34" charset="0"/>
            </a:endParaRPr>
          </a:p>
        </p:txBody>
      </p:sp>
      <p:sp>
        <p:nvSpPr>
          <p:cNvPr id="4" name="TextBox 3"/>
          <p:cNvSpPr txBox="1"/>
          <p:nvPr/>
        </p:nvSpPr>
        <p:spPr>
          <a:xfrm>
            <a:off x="8915401" y="526026"/>
            <a:ext cx="1055097" cy="400110"/>
          </a:xfrm>
          <a:prstGeom prst="rect">
            <a:avLst/>
          </a:prstGeom>
          <a:noFill/>
        </p:spPr>
        <p:txBody>
          <a:bodyPr wrap="none" rtlCol="0">
            <a:spAutoFit/>
          </a:bodyPr>
          <a:lstStyle/>
          <a:p>
            <a:r>
              <a:rPr lang="en-US" sz="2000" b="1" dirty="0" smtClean="0"/>
              <a:t>1/27/20</a:t>
            </a:r>
            <a:endParaRPr lang="en-US" sz="2000" b="1" dirty="0"/>
          </a:p>
        </p:txBody>
      </p:sp>
    </p:spTree>
    <p:extLst>
      <p:ext uri="{BB962C8B-B14F-4D97-AF65-F5344CB8AC3E}">
        <p14:creationId xmlns:p14="http://schemas.microsoft.com/office/powerpoint/2010/main" val="9768879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55097" cy="400110"/>
          </a:xfrm>
          <a:prstGeom prst="rect">
            <a:avLst/>
          </a:prstGeom>
          <a:noFill/>
        </p:spPr>
        <p:txBody>
          <a:bodyPr wrap="none" rtlCol="0">
            <a:spAutoFit/>
          </a:bodyPr>
          <a:lstStyle/>
          <a:p>
            <a:r>
              <a:rPr lang="en-US" sz="2000" b="1" dirty="0" smtClean="0"/>
              <a:t>1/28/20</a:t>
            </a:r>
            <a:endParaRPr lang="en-US" sz="2000" b="1" dirty="0"/>
          </a:p>
        </p:txBody>
      </p:sp>
    </p:spTree>
    <p:extLst>
      <p:ext uri="{BB962C8B-B14F-4D97-AF65-F5344CB8AC3E}">
        <p14:creationId xmlns:p14="http://schemas.microsoft.com/office/powerpoint/2010/main" val="40078891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0879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393700" y="1365338"/>
            <a:ext cx="11442700" cy="5060514"/>
          </a:xfrm>
        </p:spPr>
        <p:txBody>
          <a:bodyPr>
            <a:normAutofit fontScale="92500" lnSpcReduction="10000"/>
          </a:bodyPr>
          <a:lstStyle/>
          <a:p>
            <a:r>
              <a:rPr lang="en-US" dirty="0" smtClean="0">
                <a:latin typeface="Arial Black" panose="020B0A04020102020204" pitchFamily="34" charset="0"/>
              </a:rPr>
              <a:t>Continue to brainstorm possible topics. If you are unsure about a potential topic, ask me!</a:t>
            </a:r>
          </a:p>
          <a:p>
            <a:r>
              <a:rPr lang="en-US" dirty="0">
                <a:latin typeface="Arial Black" panose="020B0A04020102020204" pitchFamily="34" charset="0"/>
              </a:rPr>
              <a:t>You may NOT do the same topic as anyone in your current group AND no more than THREE people in the class can be working on the same topic</a:t>
            </a:r>
            <a:r>
              <a:rPr lang="en-US" dirty="0" smtClean="0">
                <a:latin typeface="Arial Black" panose="020B0A04020102020204" pitchFamily="34" charset="0"/>
              </a:rPr>
              <a:t>.</a:t>
            </a:r>
            <a:endParaRPr lang="en-US" dirty="0">
              <a:latin typeface="Arial Black" panose="020B0A04020102020204" pitchFamily="34" charset="0"/>
            </a:endParaRPr>
          </a:p>
          <a:p>
            <a:r>
              <a:rPr lang="en-US" dirty="0">
                <a:latin typeface="Arial Black" panose="020B0A04020102020204" pitchFamily="34" charset="0"/>
              </a:rPr>
              <a:t>Your topic MAY NOT BE APPROVED or MAY HAVE TO BE FOCUSED MORE. Be prepared to WORK ON IT or possibly even CHOOSE AGAIN.</a:t>
            </a:r>
          </a:p>
          <a:p>
            <a:r>
              <a:rPr lang="en-US" dirty="0" smtClean="0">
                <a:latin typeface="Arial Black" panose="020B0A04020102020204" pitchFamily="34" charset="0"/>
              </a:rPr>
              <a:t>Your Topic Worksheets are DUE COMPLETED by the end of the period TODAY.</a:t>
            </a:r>
          </a:p>
          <a:p>
            <a:r>
              <a:rPr lang="en-US" dirty="0" smtClean="0">
                <a:latin typeface="Arial Black" panose="020B0A04020102020204" pitchFamily="34" charset="0"/>
              </a:rPr>
              <a:t>IF YOU FINISH: You can show me your topic choice today and begin looking for sources IF YOUR TOPIC IS APPROVED. CRAAP Forms are available on the front table.</a:t>
            </a:r>
            <a:endParaRPr lang="en-US" dirty="0">
              <a:latin typeface="Arial Black" panose="020B0A04020102020204" pitchFamily="34" charset="0"/>
            </a:endParaRPr>
          </a:p>
        </p:txBody>
      </p:sp>
    </p:spTree>
    <p:extLst>
      <p:ext uri="{BB962C8B-B14F-4D97-AF65-F5344CB8AC3E}">
        <p14:creationId xmlns:p14="http://schemas.microsoft.com/office/powerpoint/2010/main" val="14862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66" y="0"/>
            <a:ext cx="10515600" cy="845489"/>
          </a:xfrm>
        </p:spPr>
        <p:txBody>
          <a:bodyPr/>
          <a:lstStyle/>
          <a:p>
            <a:pPr algn="ctr"/>
            <a:r>
              <a:rPr lang="en-US" dirty="0" smtClean="0">
                <a:latin typeface="Arial Black" panose="020B0A04020102020204" pitchFamily="34" charset="0"/>
              </a:rPr>
              <a:t>Updated No-Fly List</a:t>
            </a:r>
            <a:endParaRPr lang="en-US" dirty="0">
              <a:latin typeface="Arial Black" panose="020B0A04020102020204" pitchFamily="34" charset="0"/>
            </a:endParaRPr>
          </a:p>
        </p:txBody>
      </p:sp>
      <p:sp>
        <p:nvSpPr>
          <p:cNvPr id="3" name="Content Placeholder 2"/>
          <p:cNvSpPr>
            <a:spLocks noGrp="1"/>
          </p:cNvSpPr>
          <p:nvPr>
            <p:ph idx="1"/>
          </p:nvPr>
        </p:nvSpPr>
        <p:spPr>
          <a:xfrm>
            <a:off x="386365" y="734096"/>
            <a:ext cx="11397803" cy="6014434"/>
          </a:xfrm>
        </p:spPr>
        <p:txBody>
          <a:bodyPr>
            <a:normAutofit/>
          </a:bodyPr>
          <a:lstStyle/>
          <a:p>
            <a:r>
              <a:rPr lang="en-US" dirty="0">
                <a:latin typeface="Arial Black" panose="020B0A04020102020204" pitchFamily="34" charset="0"/>
              </a:rPr>
              <a:t>Abortion</a:t>
            </a:r>
          </a:p>
          <a:p>
            <a:r>
              <a:rPr lang="en-US" dirty="0">
                <a:latin typeface="Arial Black" panose="020B0A04020102020204" pitchFamily="34" charset="0"/>
              </a:rPr>
              <a:t>Alcohol / Tobacco / Drugs (including legalization) </a:t>
            </a:r>
          </a:p>
          <a:p>
            <a:r>
              <a:rPr lang="en-US" dirty="0">
                <a:latin typeface="Arial Black" panose="020B0A04020102020204" pitchFamily="34" charset="0"/>
              </a:rPr>
              <a:t>School start </a:t>
            </a:r>
            <a:r>
              <a:rPr lang="en-US" dirty="0" smtClean="0">
                <a:latin typeface="Arial Black" panose="020B0A04020102020204" pitchFamily="34" charset="0"/>
              </a:rPr>
              <a:t>times / homework / uniforms</a:t>
            </a:r>
            <a:endParaRPr lang="en-US" dirty="0">
              <a:latin typeface="Arial Black" panose="020B0A04020102020204" pitchFamily="34" charset="0"/>
            </a:endParaRPr>
          </a:p>
          <a:p>
            <a:r>
              <a:rPr lang="en-US" dirty="0">
                <a:latin typeface="Arial Black" panose="020B0A04020102020204" pitchFamily="34" charset="0"/>
              </a:rPr>
              <a:t>The Death Penalty</a:t>
            </a:r>
          </a:p>
          <a:p>
            <a:r>
              <a:rPr lang="en-US" dirty="0">
                <a:latin typeface="Arial Black" panose="020B0A04020102020204" pitchFamily="34" charset="0"/>
              </a:rPr>
              <a:t>Guns – including gun violence, gun laws, school shootings</a:t>
            </a:r>
          </a:p>
          <a:p>
            <a:r>
              <a:rPr lang="en-US" dirty="0">
                <a:latin typeface="Arial Black" panose="020B0A04020102020204" pitchFamily="34" charset="0"/>
              </a:rPr>
              <a:t>National Anthem protests</a:t>
            </a:r>
          </a:p>
          <a:p>
            <a:r>
              <a:rPr lang="en-US" dirty="0">
                <a:latin typeface="Arial Black" panose="020B0A04020102020204" pitchFamily="34" charset="0"/>
              </a:rPr>
              <a:t>Immigration / Border Wall</a:t>
            </a:r>
          </a:p>
          <a:p>
            <a:r>
              <a:rPr lang="en-US" dirty="0">
                <a:latin typeface="Arial Black" panose="020B0A04020102020204" pitchFamily="34" charset="0"/>
              </a:rPr>
              <a:t>Testing of products (of any kind) on animals</a:t>
            </a:r>
          </a:p>
          <a:p>
            <a:r>
              <a:rPr lang="en-US" dirty="0">
                <a:latin typeface="Arial Black" panose="020B0A04020102020204" pitchFamily="34" charset="0"/>
              </a:rPr>
              <a:t>Violence in video </a:t>
            </a:r>
            <a:r>
              <a:rPr lang="en-US" dirty="0" smtClean="0">
                <a:latin typeface="Arial Black" panose="020B0A04020102020204" pitchFamily="34" charset="0"/>
              </a:rPr>
              <a:t>games / Video game ratings</a:t>
            </a:r>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2536545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582"/>
          </a:xfrm>
        </p:spPr>
        <p:txBody>
          <a:bodyPr/>
          <a:lstStyle/>
          <a:p>
            <a:pPr algn="ctr"/>
            <a:r>
              <a:rPr lang="en-US" dirty="0" smtClean="0">
                <a:latin typeface="Arial Black" panose="020B0A04020102020204" pitchFamily="34" charset="0"/>
              </a:rPr>
              <a:t>Reminders</a:t>
            </a:r>
            <a:endParaRPr lang="en-US" dirty="0">
              <a:latin typeface="Arial Black" panose="020B0A04020102020204" pitchFamily="34" charset="0"/>
            </a:endParaRPr>
          </a:p>
        </p:txBody>
      </p:sp>
      <p:sp>
        <p:nvSpPr>
          <p:cNvPr id="3" name="Content Placeholder 2"/>
          <p:cNvSpPr>
            <a:spLocks noGrp="1"/>
          </p:cNvSpPr>
          <p:nvPr>
            <p:ph idx="1"/>
          </p:nvPr>
        </p:nvSpPr>
        <p:spPr>
          <a:xfrm>
            <a:off x="838200" y="1302708"/>
            <a:ext cx="10515600" cy="4874255"/>
          </a:xfrm>
        </p:spPr>
        <p:txBody>
          <a:bodyPr>
            <a:normAutofit fontScale="85000" lnSpcReduction="10000"/>
          </a:bodyPr>
          <a:lstStyle/>
          <a:p>
            <a:r>
              <a:rPr lang="en-US" sz="3200" b="1" dirty="0" smtClean="0">
                <a:latin typeface="Arial Black" panose="020B0A04020102020204" pitchFamily="34" charset="0"/>
              </a:rPr>
              <a:t>Before you can call a source credible, you have to READ THE ENTIRE ARTICLE to make sure it is RELEVANT to your topic.</a:t>
            </a:r>
          </a:p>
          <a:p>
            <a:r>
              <a:rPr lang="en-US" sz="3200" b="1" dirty="0" smtClean="0">
                <a:latin typeface="Arial Black" panose="020B0A04020102020204" pitchFamily="34" charset="0"/>
              </a:rPr>
              <a:t>You are looking for credible, verifiable sources that are ON YOUR SIDE of the issue you chose as your topic and that will SUPPORT your arguments, BUT you should also be looking at opposing points of view to include in your paragraph on counter-arguments.</a:t>
            </a:r>
          </a:p>
          <a:p>
            <a:r>
              <a:rPr lang="en-US" sz="3200" b="1" dirty="0" smtClean="0">
                <a:latin typeface="Arial Black" panose="020B0A04020102020204" pitchFamily="34" charset="0"/>
              </a:rPr>
              <a:t>ANY SOURCE you plan to use in your writing MUST PASS THE CRAAP TEST and have a COMPLETED CRAAP FORM to prove it!</a:t>
            </a:r>
          </a:p>
          <a:p>
            <a:r>
              <a:rPr lang="en-US" sz="3200" b="1" dirty="0" smtClean="0">
                <a:latin typeface="Arial Black" panose="020B0A04020102020204" pitchFamily="34" charset="0"/>
              </a:rPr>
              <a:t>You must EVALUATE at least 4 sources, but you are only required to USE THREE of those sources.</a:t>
            </a:r>
          </a:p>
          <a:p>
            <a:endParaRPr lang="en-US" sz="3200" b="1" dirty="0">
              <a:latin typeface="Arial Black" panose="020B0A04020102020204" pitchFamily="34" charset="0"/>
            </a:endParaRPr>
          </a:p>
        </p:txBody>
      </p:sp>
    </p:spTree>
    <p:extLst>
      <p:ext uri="{BB962C8B-B14F-4D97-AF65-F5344CB8AC3E}">
        <p14:creationId xmlns:p14="http://schemas.microsoft.com/office/powerpoint/2010/main" val="201165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Think Before You Write</a:t>
            </a:r>
          </a:p>
        </p:txBody>
      </p:sp>
      <p:sp>
        <p:nvSpPr>
          <p:cNvPr id="18435" name="Rectangle 3"/>
          <p:cNvSpPr>
            <a:spLocks noGrp="1" noChangeArrowheads="1"/>
          </p:cNvSpPr>
          <p:nvPr>
            <p:ph type="body" idx="1"/>
          </p:nvPr>
        </p:nvSpPr>
        <p:spPr>
          <a:xfrm>
            <a:off x="2133600" y="1371600"/>
            <a:ext cx="7620000" cy="3581400"/>
          </a:xfrm>
        </p:spPr>
        <p:txBody>
          <a:bodyPr/>
          <a:lstStyle/>
          <a:p>
            <a:pPr marL="6350" indent="222250" eaLnBrk="1" hangingPunct="1">
              <a:lnSpc>
                <a:spcPct val="125000"/>
              </a:lnSpc>
              <a:tabLst>
                <a:tab pos="457200" algn="l"/>
              </a:tabLst>
            </a:pPr>
            <a:r>
              <a:rPr lang="en-US" altLang="en-US" sz="2400" b="1"/>
              <a:t>Make your reasoning clear to yourself 	BEFORE you write your final draft.</a:t>
            </a:r>
          </a:p>
          <a:p>
            <a:pPr marL="6350" indent="222250" eaLnBrk="1" hangingPunct="1">
              <a:lnSpc>
                <a:spcPct val="125000"/>
              </a:lnSpc>
              <a:tabLst>
                <a:tab pos="457200" algn="l"/>
              </a:tabLst>
            </a:pPr>
            <a:r>
              <a:rPr lang="en-US" altLang="en-US" sz="2400" b="1"/>
              <a:t>State your ideas step by step before</a:t>
            </a:r>
            <a:br>
              <a:rPr lang="en-US" altLang="en-US" sz="2400" b="1"/>
            </a:br>
            <a:r>
              <a:rPr lang="en-US" altLang="en-US" sz="2400" b="1"/>
              <a:t> 	trying to draw the conclusion. </a:t>
            </a:r>
          </a:p>
          <a:p>
            <a:pPr marL="6350" indent="222250" eaLnBrk="1" hangingPunct="1">
              <a:lnSpc>
                <a:spcPct val="125000"/>
              </a:lnSpc>
              <a:tabLst>
                <a:tab pos="457200" algn="l"/>
              </a:tabLst>
            </a:pPr>
            <a:r>
              <a:rPr lang="en-US" altLang="en-US" sz="2400" b="1"/>
              <a:t>There has to be evidence for each premise (step) and an explanation of how you arrived at your conclusion.</a:t>
            </a:r>
          </a:p>
        </p:txBody>
      </p:sp>
      <p:pic>
        <p:nvPicPr>
          <p:cNvPr id="18436" name="Picture 10" descr="MCj018758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06376"/>
            <a:ext cx="990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1" descr="MCj038884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1" y="4953001"/>
            <a:ext cx="77311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Cj021212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50292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descr="MCBD05282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31503">
            <a:off x="9537700" y="152400"/>
            <a:ext cx="889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5" descr="MCj028762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953000"/>
            <a:ext cx="18288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50108"/>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2197100"/>
            <a:ext cx="10515600" cy="4303908"/>
          </a:xfrm>
        </p:spPr>
        <p:txBody>
          <a:bodyPr>
            <a:normAutofit/>
          </a:bodyPr>
          <a:lstStyle/>
          <a:p>
            <a:pPr marL="0" indent="0" algn="ctr">
              <a:buNone/>
            </a:pPr>
            <a:r>
              <a:rPr lang="en-US" sz="5400" dirty="0" smtClean="0">
                <a:latin typeface="Arial Black" panose="020B0A04020102020204" pitchFamily="34" charset="0"/>
              </a:rPr>
              <a:t>FOUR (4)</a:t>
            </a:r>
          </a:p>
          <a:p>
            <a:pPr marL="0" indent="0" algn="ctr">
              <a:buNone/>
            </a:pPr>
            <a:r>
              <a:rPr lang="en-US" sz="5400" dirty="0" smtClean="0">
                <a:latin typeface="Arial Black" panose="020B0A04020102020204" pitchFamily="34" charset="0"/>
              </a:rPr>
              <a:t>C.R.A.A.P. Forms </a:t>
            </a:r>
          </a:p>
          <a:p>
            <a:pPr marL="0" indent="0" algn="ctr">
              <a:buNone/>
            </a:pPr>
            <a:r>
              <a:rPr lang="en-US" sz="5400" dirty="0" smtClean="0">
                <a:latin typeface="Arial Black" panose="020B0A04020102020204" pitchFamily="34" charset="0"/>
              </a:rPr>
              <a:t>DUE BY MONDAY 2/3</a:t>
            </a:r>
          </a:p>
          <a:p>
            <a:pPr marL="0" indent="0" algn="ctr">
              <a:buNone/>
            </a:pPr>
            <a:endParaRPr lang="en-US" sz="54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0094136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55097" cy="400110"/>
          </a:xfrm>
          <a:prstGeom prst="rect">
            <a:avLst/>
          </a:prstGeom>
          <a:noFill/>
        </p:spPr>
        <p:txBody>
          <a:bodyPr wrap="none" rtlCol="0">
            <a:spAutoFit/>
          </a:bodyPr>
          <a:lstStyle/>
          <a:p>
            <a:r>
              <a:rPr lang="en-US" sz="2000" b="1" dirty="0" smtClean="0"/>
              <a:t>1/29/20</a:t>
            </a:r>
            <a:endParaRPr lang="en-US" sz="2000" b="1" dirty="0"/>
          </a:p>
        </p:txBody>
      </p:sp>
    </p:spTree>
    <p:extLst>
      <p:ext uri="{BB962C8B-B14F-4D97-AF65-F5344CB8AC3E}">
        <p14:creationId xmlns:p14="http://schemas.microsoft.com/office/powerpoint/2010/main" val="25817045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3222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393700" y="1365338"/>
            <a:ext cx="11442700" cy="5060514"/>
          </a:xfrm>
        </p:spPr>
        <p:txBody>
          <a:bodyPr>
            <a:normAutofit/>
          </a:bodyPr>
          <a:lstStyle/>
          <a:p>
            <a:r>
              <a:rPr lang="en-US" dirty="0" smtClean="0">
                <a:latin typeface="Arial Black" panose="020B0A04020102020204" pitchFamily="34" charset="0"/>
              </a:rPr>
              <a:t>IF YOUR TOPIC IS APPROVED. CRAAP Forms are available on the front table.</a:t>
            </a:r>
          </a:p>
          <a:p>
            <a:endParaRPr lang="en-US" dirty="0">
              <a:latin typeface="Arial Black" panose="020B0A04020102020204" pitchFamily="34" charset="0"/>
            </a:endParaRPr>
          </a:p>
          <a:p>
            <a:r>
              <a:rPr lang="en-US" dirty="0" smtClean="0">
                <a:latin typeface="Arial Black" panose="020B0A04020102020204" pitchFamily="34" charset="0"/>
              </a:rPr>
              <a:t>If you topic is still not approved, EMAIL ME WITH YOUR BEST OPTION!</a:t>
            </a:r>
          </a:p>
          <a:p>
            <a:endParaRPr lang="en-US" dirty="0" smtClean="0">
              <a:latin typeface="Arial Black" panose="020B0A04020102020204" pitchFamily="34" charset="0"/>
            </a:endParaRPr>
          </a:p>
          <a:p>
            <a:r>
              <a:rPr lang="en-US" dirty="0" smtClean="0">
                <a:latin typeface="Arial Black" panose="020B0A04020102020204" pitchFamily="34" charset="0"/>
              </a:rPr>
              <a:t>Four C.R.A.A.P. Forms are required by Monday!</a:t>
            </a:r>
          </a:p>
          <a:p>
            <a:pPr lvl="1"/>
            <a:r>
              <a:rPr lang="en-US" dirty="0" smtClean="0">
                <a:latin typeface="Arial Black" panose="020B0A04020102020204" pitchFamily="34" charset="0"/>
              </a:rPr>
              <a:t>(2 sheets- they are front/back) </a:t>
            </a:r>
          </a:p>
          <a:p>
            <a:pPr lvl="1"/>
            <a:r>
              <a:rPr lang="en-US" dirty="0" smtClean="0">
                <a:latin typeface="Arial Black" panose="020B0A04020102020204" pitchFamily="34" charset="0"/>
              </a:rPr>
              <a:t>for </a:t>
            </a:r>
            <a:r>
              <a:rPr lang="en-US" sz="4400" dirty="0" smtClean="0">
                <a:latin typeface="Arial Black" panose="020B0A04020102020204" pitchFamily="34" charset="0"/>
              </a:rPr>
              <a:t>SOURCES THAT ARE CREDIBLE</a:t>
            </a:r>
            <a:endParaRPr lang="en-US" sz="4400" dirty="0">
              <a:latin typeface="Arial Black" panose="020B0A04020102020204" pitchFamily="34" charset="0"/>
            </a:endParaRPr>
          </a:p>
        </p:txBody>
      </p:sp>
    </p:spTree>
    <p:extLst>
      <p:ext uri="{BB962C8B-B14F-4D97-AF65-F5344CB8AC3E}">
        <p14:creationId xmlns:p14="http://schemas.microsoft.com/office/powerpoint/2010/main" val="28911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582"/>
          </a:xfrm>
        </p:spPr>
        <p:txBody>
          <a:bodyPr/>
          <a:lstStyle/>
          <a:p>
            <a:pPr algn="ctr"/>
            <a:r>
              <a:rPr lang="en-US" dirty="0" smtClean="0">
                <a:latin typeface="Arial Black" panose="020B0A04020102020204" pitchFamily="34" charset="0"/>
              </a:rPr>
              <a:t>Reminders</a:t>
            </a:r>
            <a:endParaRPr lang="en-US" dirty="0">
              <a:latin typeface="Arial Black" panose="020B0A04020102020204" pitchFamily="34" charset="0"/>
            </a:endParaRPr>
          </a:p>
        </p:txBody>
      </p:sp>
      <p:sp>
        <p:nvSpPr>
          <p:cNvPr id="3" name="Content Placeholder 2"/>
          <p:cNvSpPr>
            <a:spLocks noGrp="1"/>
          </p:cNvSpPr>
          <p:nvPr>
            <p:ph idx="1"/>
          </p:nvPr>
        </p:nvSpPr>
        <p:spPr>
          <a:xfrm>
            <a:off x="838200" y="1302708"/>
            <a:ext cx="10515600" cy="4874255"/>
          </a:xfrm>
        </p:spPr>
        <p:txBody>
          <a:bodyPr>
            <a:normAutofit fontScale="85000" lnSpcReduction="10000"/>
          </a:bodyPr>
          <a:lstStyle/>
          <a:p>
            <a:r>
              <a:rPr lang="en-US" sz="3200" b="1" dirty="0" smtClean="0">
                <a:latin typeface="Arial Black" panose="020B0A04020102020204" pitchFamily="34" charset="0"/>
              </a:rPr>
              <a:t>Before you can call a source credible, you have to READ THE ENTIRE ARTICLE to make sure it is RELEVANT to your topic.</a:t>
            </a:r>
          </a:p>
          <a:p>
            <a:r>
              <a:rPr lang="en-US" sz="3200" b="1" dirty="0" smtClean="0">
                <a:latin typeface="Arial Black" panose="020B0A04020102020204" pitchFamily="34" charset="0"/>
              </a:rPr>
              <a:t>You are looking for credible, verifiable sources that are ON YOUR SIDE of the issue you chose as your topic and that will SUPPORT your arguments, BUT you should also be looking at opposing points of view to include in your paragraph on counter-arguments.</a:t>
            </a:r>
          </a:p>
          <a:p>
            <a:r>
              <a:rPr lang="en-US" sz="3200" b="1" dirty="0" smtClean="0">
                <a:latin typeface="Arial Black" panose="020B0A04020102020204" pitchFamily="34" charset="0"/>
              </a:rPr>
              <a:t>ANY SOURCE you plan to use in your writing MUST PASS THE CRAAP TEST and have a COMPLETED CRAAP FORM to prove it!</a:t>
            </a:r>
          </a:p>
          <a:p>
            <a:r>
              <a:rPr lang="en-US" sz="3200" b="1" dirty="0" smtClean="0">
                <a:latin typeface="Arial Black" panose="020B0A04020102020204" pitchFamily="34" charset="0"/>
              </a:rPr>
              <a:t>You must EVALUATE at least 4 sources, but you are only required to USE THREE of those sources.</a:t>
            </a:r>
          </a:p>
          <a:p>
            <a:endParaRPr lang="en-US" sz="3200" b="1" dirty="0">
              <a:latin typeface="Arial Black" panose="020B0A04020102020204" pitchFamily="34" charset="0"/>
            </a:endParaRPr>
          </a:p>
        </p:txBody>
      </p:sp>
    </p:spTree>
    <p:extLst>
      <p:ext uri="{BB962C8B-B14F-4D97-AF65-F5344CB8AC3E}">
        <p14:creationId xmlns:p14="http://schemas.microsoft.com/office/powerpoint/2010/main" val="19342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50108"/>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2197100"/>
            <a:ext cx="10515600" cy="4303908"/>
          </a:xfrm>
        </p:spPr>
        <p:txBody>
          <a:bodyPr>
            <a:normAutofit/>
          </a:bodyPr>
          <a:lstStyle/>
          <a:p>
            <a:pPr marL="0" indent="0" algn="ctr">
              <a:buNone/>
            </a:pPr>
            <a:r>
              <a:rPr lang="en-US" sz="5400" dirty="0" smtClean="0">
                <a:latin typeface="Arial Black" panose="020B0A04020102020204" pitchFamily="34" charset="0"/>
              </a:rPr>
              <a:t>FOUR (4)</a:t>
            </a:r>
          </a:p>
          <a:p>
            <a:pPr marL="0" indent="0" algn="ctr">
              <a:buNone/>
            </a:pPr>
            <a:r>
              <a:rPr lang="en-US" sz="5400" dirty="0" smtClean="0">
                <a:latin typeface="Arial Black" panose="020B0A04020102020204" pitchFamily="34" charset="0"/>
              </a:rPr>
              <a:t>C.R.A.A.P. Forms </a:t>
            </a:r>
          </a:p>
          <a:p>
            <a:pPr marL="0" indent="0" algn="ctr">
              <a:buNone/>
            </a:pPr>
            <a:r>
              <a:rPr lang="en-US" sz="5400" dirty="0" smtClean="0">
                <a:latin typeface="Arial Black" panose="020B0A04020102020204" pitchFamily="34" charset="0"/>
              </a:rPr>
              <a:t>DUE BY MONDAY 2/3</a:t>
            </a:r>
          </a:p>
          <a:p>
            <a:pPr marL="0" indent="0" algn="ctr">
              <a:buNone/>
            </a:pPr>
            <a:endParaRPr lang="en-US" sz="54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7626755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55097" cy="400110"/>
          </a:xfrm>
          <a:prstGeom prst="rect">
            <a:avLst/>
          </a:prstGeom>
          <a:noFill/>
        </p:spPr>
        <p:txBody>
          <a:bodyPr wrap="none" rtlCol="0">
            <a:spAutoFit/>
          </a:bodyPr>
          <a:lstStyle/>
          <a:p>
            <a:r>
              <a:rPr lang="en-US" sz="2000" b="1" dirty="0" smtClean="0"/>
              <a:t>1/30/20</a:t>
            </a:r>
            <a:endParaRPr lang="en-US" sz="2000" b="1" dirty="0"/>
          </a:p>
        </p:txBody>
      </p:sp>
    </p:spTree>
    <p:extLst>
      <p:ext uri="{BB962C8B-B14F-4D97-AF65-F5344CB8AC3E}">
        <p14:creationId xmlns:p14="http://schemas.microsoft.com/office/powerpoint/2010/main" val="15955898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7402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393700" y="1365338"/>
            <a:ext cx="11442700" cy="5060514"/>
          </a:xfrm>
        </p:spPr>
        <p:txBody>
          <a:bodyPr>
            <a:normAutofit/>
          </a:bodyPr>
          <a:lstStyle/>
          <a:p>
            <a:r>
              <a:rPr lang="en-US" dirty="0" smtClean="0">
                <a:latin typeface="Arial Black" panose="020B0A04020102020204" pitchFamily="34" charset="0"/>
              </a:rPr>
              <a:t>CRAAP </a:t>
            </a:r>
            <a:r>
              <a:rPr lang="en-US" dirty="0">
                <a:latin typeface="Arial Black" panose="020B0A04020102020204" pitchFamily="34" charset="0"/>
              </a:rPr>
              <a:t>Forms are available on the front table.</a:t>
            </a:r>
          </a:p>
          <a:p>
            <a:endParaRPr lang="en-US" dirty="0">
              <a:latin typeface="Arial Black" panose="020B0A04020102020204" pitchFamily="34" charset="0"/>
            </a:endParaRPr>
          </a:p>
          <a:p>
            <a:r>
              <a:rPr lang="en-US" dirty="0">
                <a:latin typeface="Arial Black" panose="020B0A04020102020204" pitchFamily="34" charset="0"/>
              </a:rPr>
              <a:t>Four are required (2 sheets- they are front/back) for </a:t>
            </a:r>
            <a:r>
              <a:rPr lang="en-US" sz="4800" dirty="0">
                <a:latin typeface="Arial Black" panose="020B0A04020102020204" pitchFamily="34" charset="0"/>
              </a:rPr>
              <a:t>SOURCES THAT ARE CREDIBLE</a:t>
            </a:r>
          </a:p>
        </p:txBody>
      </p:sp>
    </p:spTree>
    <p:extLst>
      <p:ext uri="{BB962C8B-B14F-4D97-AF65-F5344CB8AC3E}">
        <p14:creationId xmlns:p14="http://schemas.microsoft.com/office/powerpoint/2010/main" val="40773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582"/>
          </a:xfrm>
        </p:spPr>
        <p:txBody>
          <a:bodyPr/>
          <a:lstStyle/>
          <a:p>
            <a:pPr algn="ctr"/>
            <a:r>
              <a:rPr lang="en-US" dirty="0" smtClean="0">
                <a:latin typeface="Arial Black" panose="020B0A04020102020204" pitchFamily="34" charset="0"/>
              </a:rPr>
              <a:t>Reminders</a:t>
            </a:r>
            <a:endParaRPr lang="en-US" dirty="0">
              <a:latin typeface="Arial Black" panose="020B0A04020102020204" pitchFamily="34" charset="0"/>
            </a:endParaRPr>
          </a:p>
        </p:txBody>
      </p:sp>
      <p:sp>
        <p:nvSpPr>
          <p:cNvPr id="3" name="Content Placeholder 2"/>
          <p:cNvSpPr>
            <a:spLocks noGrp="1"/>
          </p:cNvSpPr>
          <p:nvPr>
            <p:ph idx="1"/>
          </p:nvPr>
        </p:nvSpPr>
        <p:spPr>
          <a:xfrm>
            <a:off x="838200" y="1302708"/>
            <a:ext cx="10515600" cy="4874255"/>
          </a:xfrm>
        </p:spPr>
        <p:txBody>
          <a:bodyPr>
            <a:normAutofit fontScale="85000" lnSpcReduction="10000"/>
          </a:bodyPr>
          <a:lstStyle/>
          <a:p>
            <a:r>
              <a:rPr lang="en-US" sz="3200" b="1" dirty="0" smtClean="0">
                <a:latin typeface="Arial Black" panose="020B0A04020102020204" pitchFamily="34" charset="0"/>
              </a:rPr>
              <a:t>Before you can call a source credible, you have to READ THE ENTIRE ARTICLE to make sure it is RELEVANT to your topic.</a:t>
            </a:r>
          </a:p>
          <a:p>
            <a:r>
              <a:rPr lang="en-US" sz="3200" b="1" dirty="0" smtClean="0">
                <a:latin typeface="Arial Black" panose="020B0A04020102020204" pitchFamily="34" charset="0"/>
              </a:rPr>
              <a:t>You are looking for credible, verifiable sources that are ON YOUR SIDE of the issue you chose as your topic and that will SUPPORT your arguments, BUT you should also be looking at opposing points of view to include in your paragraph on counter-arguments.</a:t>
            </a:r>
          </a:p>
          <a:p>
            <a:r>
              <a:rPr lang="en-US" sz="3200" b="1" dirty="0" smtClean="0">
                <a:latin typeface="Arial Black" panose="020B0A04020102020204" pitchFamily="34" charset="0"/>
              </a:rPr>
              <a:t>ANY SOURCE you plan to use in your writing MUST PASS THE CRAAP TEST and have a COMPLETED CRAAP FORM to prove it!</a:t>
            </a:r>
          </a:p>
          <a:p>
            <a:r>
              <a:rPr lang="en-US" sz="3200" b="1" dirty="0" smtClean="0">
                <a:latin typeface="Arial Black" panose="020B0A04020102020204" pitchFamily="34" charset="0"/>
              </a:rPr>
              <a:t>You must EVALUATE at least 4 sources, but you are only required to USE THREE of those sources.</a:t>
            </a:r>
          </a:p>
          <a:p>
            <a:endParaRPr lang="en-US" sz="3200" b="1" dirty="0">
              <a:latin typeface="Arial Black" panose="020B0A04020102020204" pitchFamily="34" charset="0"/>
            </a:endParaRPr>
          </a:p>
        </p:txBody>
      </p:sp>
    </p:spTree>
    <p:extLst>
      <p:ext uri="{BB962C8B-B14F-4D97-AF65-F5344CB8AC3E}">
        <p14:creationId xmlns:p14="http://schemas.microsoft.com/office/powerpoint/2010/main" val="358807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smtClean="0"/>
              <a:t>Strategy Depends on Audience</a:t>
            </a:r>
          </a:p>
        </p:txBody>
      </p:sp>
      <p:sp>
        <p:nvSpPr>
          <p:cNvPr id="19459" name="Rectangle 3"/>
          <p:cNvSpPr>
            <a:spLocks noGrp="1" noChangeArrowheads="1"/>
          </p:cNvSpPr>
          <p:nvPr>
            <p:ph type="body" idx="1"/>
          </p:nvPr>
        </p:nvSpPr>
        <p:spPr>
          <a:xfrm>
            <a:off x="1981200" y="1905000"/>
            <a:ext cx="4876800" cy="4038600"/>
          </a:xfrm>
        </p:spPr>
        <p:txBody>
          <a:bodyPr/>
          <a:lstStyle/>
          <a:p>
            <a:pPr marL="6350" indent="7938" algn="r" eaLnBrk="1" hangingPunct="1">
              <a:buNone/>
            </a:pPr>
            <a:r>
              <a:rPr lang="en-US" altLang="en-US" b="1" smtClean="0"/>
              <a:t>Which steps you take toward the conclusion of your argument depends on your audience </a:t>
            </a:r>
            <a:br>
              <a:rPr lang="en-US" altLang="en-US" b="1" smtClean="0"/>
            </a:br>
            <a:r>
              <a:rPr lang="en-US" altLang="en-US" b="1" smtClean="0"/>
              <a:t>and the goals you have for your writing.</a:t>
            </a:r>
          </a:p>
        </p:txBody>
      </p:sp>
      <p:pic>
        <p:nvPicPr>
          <p:cNvPr id="19460" name="Picture 5" descr="MCj041240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1" y="2286001"/>
            <a:ext cx="31289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75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50108"/>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161"/>
            <a:ext cx="10515600" cy="5135847"/>
          </a:xfrm>
        </p:spPr>
        <p:txBody>
          <a:bodyPr>
            <a:normAutofit fontScale="92500" lnSpcReduction="10000"/>
          </a:bodyPr>
          <a:lstStyle/>
          <a:p>
            <a:pPr marL="0" indent="0" algn="ctr">
              <a:buNone/>
            </a:pPr>
            <a:r>
              <a:rPr lang="en-US" sz="5400" dirty="0" smtClean="0">
                <a:latin typeface="Arial Black" panose="020B0A04020102020204" pitchFamily="34" charset="0"/>
              </a:rPr>
              <a:t>FOUR (4)</a:t>
            </a:r>
          </a:p>
          <a:p>
            <a:pPr marL="0" indent="0" algn="ctr">
              <a:buNone/>
            </a:pPr>
            <a:r>
              <a:rPr lang="en-US" sz="5400" dirty="0" smtClean="0">
                <a:latin typeface="Arial Black" panose="020B0A04020102020204" pitchFamily="34" charset="0"/>
              </a:rPr>
              <a:t>C.R.A.A.P. Forms </a:t>
            </a:r>
          </a:p>
          <a:p>
            <a:pPr marL="0" indent="0" algn="ctr">
              <a:buNone/>
            </a:pPr>
            <a:r>
              <a:rPr lang="en-US" sz="5400" dirty="0" smtClean="0">
                <a:latin typeface="Arial Black" panose="020B0A04020102020204" pitchFamily="34" charset="0"/>
              </a:rPr>
              <a:t>DUE BY MONDAY 2/3</a:t>
            </a:r>
          </a:p>
          <a:p>
            <a:pPr marL="0" indent="0" algn="ctr">
              <a:buNone/>
            </a:pPr>
            <a:endParaRPr lang="en-US" sz="5400" dirty="0">
              <a:latin typeface="Arial Black" panose="020B0A04020102020204" pitchFamily="34" charset="0"/>
            </a:endParaRPr>
          </a:p>
          <a:p>
            <a:pPr marL="0" indent="0" algn="ctr">
              <a:buNone/>
            </a:pPr>
            <a:r>
              <a:rPr lang="en-US" sz="5400" dirty="0" smtClean="0">
                <a:latin typeface="Arial Black" panose="020B0A04020102020204" pitchFamily="34" charset="0"/>
              </a:rPr>
              <a:t>Revising/Refining Thesis Statements</a:t>
            </a:r>
          </a:p>
          <a:p>
            <a:pPr marL="0" indent="0" algn="ctr">
              <a:buNone/>
            </a:pPr>
            <a:r>
              <a:rPr lang="en-US" sz="5400" dirty="0" smtClean="0">
                <a:latin typeface="Arial Black" panose="020B0A04020102020204" pitchFamily="34" charset="0"/>
              </a:rPr>
              <a:t>DUE TUESDAY!</a:t>
            </a:r>
          </a:p>
          <a:p>
            <a:pPr marL="0" indent="0" algn="ctr">
              <a:buNone/>
            </a:pPr>
            <a:endParaRPr lang="en-US" sz="54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29378030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55097" cy="400110"/>
          </a:xfrm>
          <a:prstGeom prst="rect">
            <a:avLst/>
          </a:prstGeom>
          <a:noFill/>
        </p:spPr>
        <p:txBody>
          <a:bodyPr wrap="none" rtlCol="0">
            <a:spAutoFit/>
          </a:bodyPr>
          <a:lstStyle/>
          <a:p>
            <a:r>
              <a:rPr lang="en-US" sz="2000" b="1" dirty="0" smtClean="0"/>
              <a:t>1/31/20</a:t>
            </a:r>
            <a:endParaRPr lang="en-US" sz="2000" b="1" dirty="0"/>
          </a:p>
        </p:txBody>
      </p:sp>
    </p:spTree>
    <p:extLst>
      <p:ext uri="{BB962C8B-B14F-4D97-AF65-F5344CB8AC3E}">
        <p14:creationId xmlns:p14="http://schemas.microsoft.com/office/powerpoint/2010/main" val="40107317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5584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45" y="159063"/>
            <a:ext cx="10515600" cy="819731"/>
          </a:xfrm>
        </p:spPr>
        <p:txBody>
          <a:bodyPr/>
          <a:lstStyle/>
          <a:p>
            <a:pPr algn="ctr"/>
            <a:r>
              <a:rPr lang="en-US" dirty="0" smtClean="0">
                <a:latin typeface="Arial Black" panose="020B0A04020102020204" pitchFamily="34" charset="0"/>
              </a:rPr>
              <a:t>Revise/Refine Thesis Statements</a:t>
            </a:r>
            <a:endParaRPr lang="en-US" dirty="0">
              <a:latin typeface="Arial Black" panose="020B0A04020102020204" pitchFamily="34" charset="0"/>
            </a:endParaRPr>
          </a:p>
        </p:txBody>
      </p:sp>
      <p:sp>
        <p:nvSpPr>
          <p:cNvPr id="3" name="Content Placeholder 2"/>
          <p:cNvSpPr>
            <a:spLocks noGrp="1"/>
          </p:cNvSpPr>
          <p:nvPr>
            <p:ph idx="1"/>
          </p:nvPr>
        </p:nvSpPr>
        <p:spPr>
          <a:xfrm>
            <a:off x="231819" y="1275008"/>
            <a:ext cx="11732653" cy="4901955"/>
          </a:xfrm>
        </p:spPr>
        <p:txBody>
          <a:bodyPr/>
          <a:lstStyle/>
          <a:p>
            <a:r>
              <a:rPr lang="en-US" dirty="0">
                <a:latin typeface="Arial Black" panose="020B0A04020102020204" pitchFamily="34" charset="0"/>
              </a:rPr>
              <a:t>Now that you have </a:t>
            </a:r>
            <a:r>
              <a:rPr lang="en-US" dirty="0" smtClean="0">
                <a:latin typeface="Arial Black" panose="020B0A04020102020204" pitchFamily="34" charset="0"/>
              </a:rPr>
              <a:t>a </a:t>
            </a:r>
            <a:r>
              <a:rPr lang="en-US" dirty="0">
                <a:latin typeface="Arial Black" panose="020B0A04020102020204" pitchFamily="34" charset="0"/>
              </a:rPr>
              <a:t>topic, it’s time to </a:t>
            </a:r>
            <a:r>
              <a:rPr lang="en-US" dirty="0" smtClean="0">
                <a:latin typeface="Arial Black" panose="020B0A04020102020204" pitchFamily="34" charset="0"/>
              </a:rPr>
              <a:t>rethink revisit </a:t>
            </a:r>
            <a:r>
              <a:rPr lang="en-US" dirty="0">
                <a:latin typeface="Arial Black" panose="020B0A04020102020204" pitchFamily="34" charset="0"/>
              </a:rPr>
              <a:t>your </a:t>
            </a:r>
            <a:r>
              <a:rPr lang="en-US" dirty="0" smtClean="0">
                <a:latin typeface="Arial Black" panose="020B0A04020102020204" pitchFamily="34" charset="0"/>
              </a:rPr>
              <a:t>thesis statement. </a:t>
            </a:r>
          </a:p>
          <a:p>
            <a:r>
              <a:rPr lang="en-US" dirty="0" smtClean="0">
                <a:latin typeface="Arial Black" panose="020B0A04020102020204" pitchFamily="34" charset="0"/>
              </a:rPr>
              <a:t>Each </a:t>
            </a:r>
            <a:r>
              <a:rPr lang="en-US" dirty="0">
                <a:latin typeface="Arial Black" panose="020B0A04020102020204" pitchFamily="34" charset="0"/>
              </a:rPr>
              <a:t>source is supposed to provide you with </a:t>
            </a:r>
            <a:r>
              <a:rPr lang="en-US" dirty="0" smtClean="0">
                <a:latin typeface="Arial Black" panose="020B0A04020102020204" pitchFamily="34" charset="0"/>
              </a:rPr>
              <a:t>at least one </a:t>
            </a:r>
            <a:r>
              <a:rPr lang="en-US" dirty="0">
                <a:latin typeface="Arial Black" panose="020B0A04020102020204" pitchFamily="34" charset="0"/>
              </a:rPr>
              <a:t>claim/point you will be making when you write the body of your research essay.  </a:t>
            </a:r>
            <a:endParaRPr lang="en-US" dirty="0" smtClean="0">
              <a:latin typeface="Arial Black" panose="020B0A04020102020204" pitchFamily="34" charset="0"/>
            </a:endParaRPr>
          </a:p>
          <a:p>
            <a:r>
              <a:rPr lang="en-US" dirty="0" smtClean="0">
                <a:latin typeface="Arial Black" panose="020B0A04020102020204" pitchFamily="34" charset="0"/>
              </a:rPr>
              <a:t>As you find your sources, you will start to see where those points are that should be your top 3.</a:t>
            </a:r>
          </a:p>
          <a:p>
            <a:r>
              <a:rPr lang="en-US" dirty="0" smtClean="0">
                <a:latin typeface="Arial Black" panose="020B0A04020102020204" pitchFamily="34" charset="0"/>
              </a:rPr>
              <a:t>Your </a:t>
            </a:r>
            <a:r>
              <a:rPr lang="en-US" dirty="0">
                <a:latin typeface="Arial Black" panose="020B0A04020102020204" pitchFamily="34" charset="0"/>
              </a:rPr>
              <a:t>thesis statement should have those three points/claims </a:t>
            </a:r>
            <a:r>
              <a:rPr lang="en-US" dirty="0" smtClean="0">
                <a:latin typeface="Arial Black" panose="020B0A04020102020204" pitchFamily="34" charset="0"/>
              </a:rPr>
              <a:t>listed. </a:t>
            </a:r>
          </a:p>
          <a:p>
            <a:r>
              <a:rPr lang="en-US" dirty="0" smtClean="0">
                <a:latin typeface="Arial Black" panose="020B0A04020102020204" pitchFamily="34" charset="0"/>
              </a:rPr>
              <a:t>Those </a:t>
            </a:r>
            <a:r>
              <a:rPr lang="en-US" dirty="0">
                <a:latin typeface="Arial Black" panose="020B0A04020102020204" pitchFamily="34" charset="0"/>
              </a:rPr>
              <a:t>points/claims become your body </a:t>
            </a:r>
            <a:r>
              <a:rPr lang="en-US" dirty="0" smtClean="0">
                <a:latin typeface="Arial Black" panose="020B0A04020102020204" pitchFamily="34" charset="0"/>
              </a:rPr>
              <a:t>paragraphs.</a:t>
            </a:r>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32157204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45" y="159063"/>
            <a:ext cx="10515600" cy="819731"/>
          </a:xfrm>
        </p:spPr>
        <p:txBody>
          <a:bodyPr/>
          <a:lstStyle/>
          <a:p>
            <a:pPr algn="ctr"/>
            <a:r>
              <a:rPr lang="en-US" dirty="0">
                <a:latin typeface="Arial Black" panose="020B0A04020102020204" pitchFamily="34" charset="0"/>
              </a:rPr>
              <a:t>Revise/Refine </a:t>
            </a:r>
            <a:r>
              <a:rPr lang="en-US" dirty="0" smtClean="0">
                <a:latin typeface="Arial Black" panose="020B0A04020102020204" pitchFamily="34" charset="0"/>
              </a:rPr>
              <a:t>Thesis Statements</a:t>
            </a:r>
            <a:endParaRPr lang="en-US" dirty="0">
              <a:latin typeface="Arial Black" panose="020B0A04020102020204" pitchFamily="34" charset="0"/>
            </a:endParaRPr>
          </a:p>
        </p:txBody>
      </p:sp>
      <p:sp>
        <p:nvSpPr>
          <p:cNvPr id="10" name="TextBox 9"/>
          <p:cNvSpPr txBox="1"/>
          <p:nvPr/>
        </p:nvSpPr>
        <p:spPr>
          <a:xfrm>
            <a:off x="412124" y="1184856"/>
            <a:ext cx="11037194" cy="5632311"/>
          </a:xfrm>
          <a:prstGeom prst="rect">
            <a:avLst/>
          </a:prstGeom>
          <a:noFill/>
        </p:spPr>
        <p:txBody>
          <a:bodyPr wrap="square" rtlCol="0">
            <a:spAutoFit/>
          </a:bodyPr>
          <a:lstStyle/>
          <a:p>
            <a:pPr algn="ctr"/>
            <a:r>
              <a:rPr lang="en-US" sz="3600" b="1" u="sng" dirty="0">
                <a:latin typeface="Arial Black" panose="020B0A04020102020204" pitchFamily="34" charset="0"/>
              </a:rPr>
              <a:t>EX: Original Thesis Statement from Topic </a:t>
            </a:r>
            <a:r>
              <a:rPr lang="en-US" sz="3600" b="1" u="sng" dirty="0" smtClean="0">
                <a:latin typeface="Arial Black" panose="020B0A04020102020204" pitchFamily="34" charset="0"/>
              </a:rPr>
              <a:t>Worksheet</a:t>
            </a:r>
          </a:p>
          <a:p>
            <a:r>
              <a:rPr lang="en-US" sz="3600" dirty="0"/>
              <a:t>The NFL should change the style and structure of the helmets worn by players</a:t>
            </a:r>
            <a:r>
              <a:rPr lang="en-US" sz="3600" dirty="0" smtClean="0"/>
              <a:t>.</a:t>
            </a:r>
          </a:p>
          <a:p>
            <a:endParaRPr lang="en-US" sz="3600" dirty="0"/>
          </a:p>
          <a:p>
            <a:pPr algn="ctr"/>
            <a:r>
              <a:rPr lang="en-US" sz="3600" b="1" u="sng" dirty="0">
                <a:latin typeface="Arial Black" panose="020B0A04020102020204" pitchFamily="34" charset="0"/>
              </a:rPr>
              <a:t>EX: New, Revised Thesis </a:t>
            </a:r>
            <a:r>
              <a:rPr lang="en-US" sz="3600" b="1" u="sng" dirty="0" smtClean="0">
                <a:latin typeface="Arial Black" panose="020B0A04020102020204" pitchFamily="34" charset="0"/>
              </a:rPr>
              <a:t>Statement</a:t>
            </a:r>
          </a:p>
          <a:p>
            <a:r>
              <a:rPr lang="en-US" sz="3600" dirty="0"/>
              <a:t>The NFL should </a:t>
            </a:r>
            <a:r>
              <a:rPr lang="en-US" sz="3600" b="1" u="sng" dirty="0"/>
              <a:t>be required to</a:t>
            </a:r>
            <a:r>
              <a:rPr lang="en-US" sz="3600" dirty="0"/>
              <a:t> change the style and structure of the helmets worn by players to </a:t>
            </a:r>
            <a:r>
              <a:rPr lang="en-US" sz="3600" b="1" dirty="0"/>
              <a:t>decrease head injuries</a:t>
            </a:r>
            <a:r>
              <a:rPr lang="en-US" sz="3600" dirty="0"/>
              <a:t>, </a:t>
            </a:r>
            <a:r>
              <a:rPr lang="en-US" sz="3600" b="1" dirty="0"/>
              <a:t>prevent concussions</a:t>
            </a:r>
            <a:r>
              <a:rPr lang="en-US" sz="3600" dirty="0"/>
              <a:t>, and </a:t>
            </a:r>
            <a:r>
              <a:rPr lang="en-US" sz="3600" b="1" dirty="0"/>
              <a:t>protect players from the effects of long-term Traumatic Brain Injuries</a:t>
            </a:r>
            <a:r>
              <a:rPr lang="en-US" sz="3600" dirty="0" smtClean="0"/>
              <a:t>.</a:t>
            </a:r>
            <a:endParaRPr lang="en-US" sz="3600" b="1" dirty="0">
              <a:latin typeface="Arial Black" panose="020B0A04020102020204" pitchFamily="34" charset="0"/>
            </a:endParaRPr>
          </a:p>
        </p:txBody>
      </p:sp>
    </p:spTree>
    <p:extLst>
      <p:ext uri="{BB962C8B-B14F-4D97-AF65-F5344CB8AC3E}">
        <p14:creationId xmlns:p14="http://schemas.microsoft.com/office/powerpoint/2010/main" val="29377479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45" y="159063"/>
            <a:ext cx="10515600" cy="819731"/>
          </a:xfrm>
        </p:spPr>
        <p:txBody>
          <a:bodyPr/>
          <a:lstStyle/>
          <a:p>
            <a:pPr algn="ctr"/>
            <a:r>
              <a:rPr lang="en-US" dirty="0" smtClean="0">
                <a:latin typeface="Arial Black" panose="020B0A04020102020204" pitchFamily="34" charset="0"/>
              </a:rPr>
              <a:t>Revise/Refine Thesis Statements</a:t>
            </a:r>
            <a:endParaRPr lang="en-US" dirty="0">
              <a:latin typeface="Arial Black" panose="020B0A04020102020204" pitchFamily="34" charset="0"/>
            </a:endParaRPr>
          </a:p>
        </p:txBody>
      </p:sp>
      <p:sp>
        <p:nvSpPr>
          <p:cNvPr id="3" name="Content Placeholder 2"/>
          <p:cNvSpPr>
            <a:spLocks noGrp="1"/>
          </p:cNvSpPr>
          <p:nvPr>
            <p:ph idx="1"/>
          </p:nvPr>
        </p:nvSpPr>
        <p:spPr>
          <a:xfrm>
            <a:off x="231819" y="1275008"/>
            <a:ext cx="11732653" cy="4901955"/>
          </a:xfrm>
        </p:spPr>
        <p:txBody>
          <a:bodyPr>
            <a:normAutofit fontScale="92500" lnSpcReduction="10000"/>
          </a:bodyPr>
          <a:lstStyle/>
          <a:p>
            <a:r>
              <a:rPr lang="en-US" dirty="0" smtClean="0">
                <a:latin typeface="Arial Black" panose="020B0A04020102020204" pitchFamily="34" charset="0"/>
              </a:rPr>
              <a:t>In Google Classroom, you have a document: Revising/Refining Thesis Statements</a:t>
            </a:r>
          </a:p>
          <a:p>
            <a:endParaRPr lang="en-US" dirty="0">
              <a:latin typeface="Arial Black" panose="020B0A04020102020204" pitchFamily="34" charset="0"/>
            </a:endParaRPr>
          </a:p>
          <a:p>
            <a:r>
              <a:rPr lang="en-US" dirty="0" smtClean="0">
                <a:latin typeface="Arial Black" panose="020B0A04020102020204" pitchFamily="34" charset="0"/>
              </a:rPr>
              <a:t>As you finish finding sources, you should also be settling on YOUR MAIN POINTS, so you should be able to do TWO THINGS…</a:t>
            </a:r>
          </a:p>
          <a:p>
            <a:endParaRPr lang="en-US" dirty="0">
              <a:latin typeface="Arial Black" panose="020B0A04020102020204" pitchFamily="34" charset="0"/>
            </a:endParaRPr>
          </a:p>
          <a:p>
            <a:r>
              <a:rPr lang="en-US" dirty="0" smtClean="0">
                <a:latin typeface="Arial Black" panose="020B0A04020102020204" pitchFamily="34" charset="0"/>
              </a:rPr>
              <a:t>First, revise/refine your thesis statement, which appears in your Introduction</a:t>
            </a:r>
          </a:p>
          <a:p>
            <a:endParaRPr lang="en-US" dirty="0">
              <a:latin typeface="Arial Black" panose="020B0A04020102020204" pitchFamily="34" charset="0"/>
            </a:endParaRPr>
          </a:p>
          <a:p>
            <a:r>
              <a:rPr lang="en-US" dirty="0" smtClean="0">
                <a:latin typeface="Arial Black" panose="020B0A04020102020204" pitchFamily="34" charset="0"/>
              </a:rPr>
              <a:t>Then, using those main points, rough draft TOPIC SENTENCES for each of your three body paragraphs.</a:t>
            </a:r>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324681317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393700" y="1365338"/>
            <a:ext cx="11442700" cy="5060514"/>
          </a:xfrm>
        </p:spPr>
        <p:txBody>
          <a:bodyPr>
            <a:normAutofit fontScale="92500" lnSpcReduction="10000"/>
          </a:bodyPr>
          <a:lstStyle/>
          <a:p>
            <a:r>
              <a:rPr lang="en-US" dirty="0" smtClean="0">
                <a:latin typeface="Arial Black" panose="020B0A04020102020204" pitchFamily="34" charset="0"/>
              </a:rPr>
              <a:t>Continue to brainstorm possible topics. If you are unsure about a potential topic, ask me!</a:t>
            </a:r>
          </a:p>
          <a:p>
            <a:r>
              <a:rPr lang="en-US" dirty="0">
                <a:latin typeface="Arial Black" panose="020B0A04020102020204" pitchFamily="34" charset="0"/>
              </a:rPr>
              <a:t>You may NOT do the same topic as anyone in your current group AND no more than THREE people in the class can be working on the same topic</a:t>
            </a:r>
            <a:r>
              <a:rPr lang="en-US" dirty="0" smtClean="0">
                <a:latin typeface="Arial Black" panose="020B0A04020102020204" pitchFamily="34" charset="0"/>
              </a:rPr>
              <a:t>.</a:t>
            </a:r>
            <a:endParaRPr lang="en-US" dirty="0">
              <a:latin typeface="Arial Black" panose="020B0A04020102020204" pitchFamily="34" charset="0"/>
            </a:endParaRPr>
          </a:p>
          <a:p>
            <a:r>
              <a:rPr lang="en-US" dirty="0">
                <a:latin typeface="Arial Black" panose="020B0A04020102020204" pitchFamily="34" charset="0"/>
              </a:rPr>
              <a:t>Your topic MAY NOT BE APPROVED or MAY HAVE TO BE FOCUSED MORE. Be prepared to WORK ON IT or possibly even CHOOSE AGAIN.</a:t>
            </a:r>
          </a:p>
          <a:p>
            <a:r>
              <a:rPr lang="en-US" dirty="0" smtClean="0">
                <a:latin typeface="Arial Black" panose="020B0A04020102020204" pitchFamily="34" charset="0"/>
              </a:rPr>
              <a:t>Your Topic Worksheets are DUE COMPLETED by the end of the period TODAY.</a:t>
            </a:r>
          </a:p>
          <a:p>
            <a:r>
              <a:rPr lang="en-US" dirty="0" smtClean="0">
                <a:latin typeface="Arial Black" panose="020B0A04020102020204" pitchFamily="34" charset="0"/>
              </a:rPr>
              <a:t>IF YOU FINISH: You can show me your topic choice today and begin looking for sources IF YOUR TOPIC IS APPROVED. CRAAP Forms are available on the front table.</a:t>
            </a:r>
            <a:endParaRPr lang="en-US" dirty="0">
              <a:latin typeface="Arial Black" panose="020B0A04020102020204" pitchFamily="34" charset="0"/>
            </a:endParaRPr>
          </a:p>
        </p:txBody>
      </p:sp>
    </p:spTree>
    <p:extLst>
      <p:ext uri="{BB962C8B-B14F-4D97-AF65-F5344CB8AC3E}">
        <p14:creationId xmlns:p14="http://schemas.microsoft.com/office/powerpoint/2010/main" val="398397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582"/>
          </a:xfrm>
        </p:spPr>
        <p:txBody>
          <a:bodyPr/>
          <a:lstStyle/>
          <a:p>
            <a:pPr algn="ctr"/>
            <a:r>
              <a:rPr lang="en-US" dirty="0" smtClean="0">
                <a:latin typeface="Arial Black" panose="020B0A04020102020204" pitchFamily="34" charset="0"/>
              </a:rPr>
              <a:t>Reminders</a:t>
            </a:r>
            <a:endParaRPr lang="en-US" dirty="0">
              <a:latin typeface="Arial Black" panose="020B0A04020102020204" pitchFamily="34" charset="0"/>
            </a:endParaRPr>
          </a:p>
        </p:txBody>
      </p:sp>
      <p:sp>
        <p:nvSpPr>
          <p:cNvPr id="3" name="Content Placeholder 2"/>
          <p:cNvSpPr>
            <a:spLocks noGrp="1"/>
          </p:cNvSpPr>
          <p:nvPr>
            <p:ph idx="1"/>
          </p:nvPr>
        </p:nvSpPr>
        <p:spPr>
          <a:xfrm>
            <a:off x="838200" y="1302708"/>
            <a:ext cx="10515600" cy="4874255"/>
          </a:xfrm>
        </p:spPr>
        <p:txBody>
          <a:bodyPr>
            <a:normAutofit fontScale="85000" lnSpcReduction="10000"/>
          </a:bodyPr>
          <a:lstStyle/>
          <a:p>
            <a:r>
              <a:rPr lang="en-US" sz="3200" b="1" dirty="0" smtClean="0">
                <a:latin typeface="Arial Black" panose="020B0A04020102020204" pitchFamily="34" charset="0"/>
              </a:rPr>
              <a:t>Before you can call a source credible, you have to READ THE ENTIRE ARTICLE to make sure it is RELEVANT to your topic.</a:t>
            </a:r>
          </a:p>
          <a:p>
            <a:r>
              <a:rPr lang="en-US" sz="3200" b="1" dirty="0" smtClean="0">
                <a:latin typeface="Arial Black" panose="020B0A04020102020204" pitchFamily="34" charset="0"/>
              </a:rPr>
              <a:t>You are looking for credible, verifiable sources that are ON YOUR SIDE of the issue you chose as your topic and that will SUPPORT your arguments, BUT you should also be looking at opposing points of view to include in your paragraph on counter-arguments.</a:t>
            </a:r>
          </a:p>
          <a:p>
            <a:r>
              <a:rPr lang="en-US" sz="3200" b="1" dirty="0" smtClean="0">
                <a:latin typeface="Arial Black" panose="020B0A04020102020204" pitchFamily="34" charset="0"/>
              </a:rPr>
              <a:t>ANY SOURCE you plan to use in your writing MUST PASS THE CRAAP TEST and have a COMPLETED CRAAP FORM to prove it!</a:t>
            </a:r>
          </a:p>
          <a:p>
            <a:r>
              <a:rPr lang="en-US" sz="3200" b="1" dirty="0" smtClean="0">
                <a:latin typeface="Arial Black" panose="020B0A04020102020204" pitchFamily="34" charset="0"/>
              </a:rPr>
              <a:t>You must EVALUATE at least 4 sources, but you are only required to USE THREE of those sources.</a:t>
            </a:r>
          </a:p>
          <a:p>
            <a:endParaRPr lang="en-US" sz="3200" b="1" dirty="0">
              <a:latin typeface="Arial Black" panose="020B0A04020102020204" pitchFamily="34" charset="0"/>
            </a:endParaRPr>
          </a:p>
        </p:txBody>
      </p:sp>
    </p:spTree>
    <p:extLst>
      <p:ext uri="{BB962C8B-B14F-4D97-AF65-F5344CB8AC3E}">
        <p14:creationId xmlns:p14="http://schemas.microsoft.com/office/powerpoint/2010/main" val="38200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50108"/>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2197100"/>
            <a:ext cx="10515600" cy="4303908"/>
          </a:xfrm>
        </p:spPr>
        <p:txBody>
          <a:bodyPr>
            <a:normAutofit/>
          </a:bodyPr>
          <a:lstStyle/>
          <a:p>
            <a:pPr marL="0" indent="0" algn="ctr">
              <a:buNone/>
            </a:pPr>
            <a:r>
              <a:rPr lang="en-US" sz="5400" dirty="0" smtClean="0">
                <a:latin typeface="Arial Black" panose="020B0A04020102020204" pitchFamily="34" charset="0"/>
              </a:rPr>
              <a:t>FOUR (4)</a:t>
            </a:r>
          </a:p>
          <a:p>
            <a:pPr marL="0" indent="0" algn="ctr">
              <a:buNone/>
            </a:pPr>
            <a:r>
              <a:rPr lang="en-US" sz="5400" dirty="0" smtClean="0">
                <a:latin typeface="Arial Black" panose="020B0A04020102020204" pitchFamily="34" charset="0"/>
              </a:rPr>
              <a:t>C.R.A.A.P. Forms </a:t>
            </a:r>
          </a:p>
          <a:p>
            <a:pPr marL="0" indent="0" algn="ctr">
              <a:buNone/>
            </a:pPr>
            <a:r>
              <a:rPr lang="en-US" sz="5400" dirty="0" smtClean="0">
                <a:latin typeface="Arial Black" panose="020B0A04020102020204" pitchFamily="34" charset="0"/>
              </a:rPr>
              <a:t>DUE BY MONDAY 2/3</a:t>
            </a:r>
          </a:p>
          <a:p>
            <a:pPr marL="0" indent="0" algn="ctr">
              <a:buNone/>
            </a:pPr>
            <a:endParaRPr lang="en-US" sz="54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41098384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925253" cy="400110"/>
          </a:xfrm>
          <a:prstGeom prst="rect">
            <a:avLst/>
          </a:prstGeom>
          <a:noFill/>
        </p:spPr>
        <p:txBody>
          <a:bodyPr wrap="none" rtlCol="0">
            <a:spAutoFit/>
          </a:bodyPr>
          <a:lstStyle/>
          <a:p>
            <a:r>
              <a:rPr lang="en-US" sz="2000" b="1" dirty="0" smtClean="0"/>
              <a:t>2/3/20</a:t>
            </a:r>
            <a:endParaRPr lang="en-US" sz="2000" b="1" dirty="0"/>
          </a:p>
        </p:txBody>
      </p:sp>
    </p:spTree>
    <p:extLst>
      <p:ext uri="{BB962C8B-B14F-4D97-AF65-F5344CB8AC3E}">
        <p14:creationId xmlns:p14="http://schemas.microsoft.com/office/powerpoint/2010/main" val="926885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b="1" smtClean="0"/>
              <a:t>Profile Your Audience</a:t>
            </a:r>
          </a:p>
        </p:txBody>
      </p:sp>
      <p:sp>
        <p:nvSpPr>
          <p:cNvPr id="20483" name="Rectangle 3"/>
          <p:cNvSpPr>
            <a:spLocks noGrp="1" noChangeArrowheads="1"/>
          </p:cNvSpPr>
          <p:nvPr>
            <p:ph type="body" idx="1"/>
          </p:nvPr>
        </p:nvSpPr>
        <p:spPr>
          <a:xfrm>
            <a:off x="2971800" y="1600200"/>
            <a:ext cx="7162800" cy="2667000"/>
          </a:xfrm>
        </p:spPr>
        <p:txBody>
          <a:bodyPr/>
          <a:lstStyle/>
          <a:p>
            <a:pPr eaLnBrk="1" hangingPunct="1">
              <a:buFontTx/>
              <a:buNone/>
            </a:pPr>
            <a:r>
              <a:rPr lang="en-US" altLang="en-US" sz="3000" b="1"/>
              <a:t>This is not “profiling” with intent to discriminate against anyone.</a:t>
            </a:r>
          </a:p>
          <a:p>
            <a:pPr eaLnBrk="1" hangingPunct="1">
              <a:spcBef>
                <a:spcPct val="50000"/>
              </a:spcBef>
              <a:buFontTx/>
              <a:buNone/>
            </a:pPr>
            <a:r>
              <a:rPr lang="en-US" altLang="en-US" sz="3000" b="1"/>
              <a:t>Instead, you are making sure you reach your audience without offending them!</a:t>
            </a:r>
          </a:p>
        </p:txBody>
      </p:sp>
      <p:pic>
        <p:nvPicPr>
          <p:cNvPr id="20484" name="Picture 4" descr="MCj028743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419600"/>
            <a:ext cx="19812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MCj02330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4114801"/>
            <a:ext cx="218281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MCj00895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267200"/>
            <a:ext cx="15367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713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9565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75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30568248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07390353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700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53441340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Define what an ABE Form is, become familiar with the specific requirements for writing one, and prepare to write their own ABE Forms for the sources they have found. </a:t>
            </a:r>
          </a:p>
        </p:txBody>
      </p:sp>
    </p:spTree>
    <p:extLst>
      <p:ext uri="{BB962C8B-B14F-4D97-AF65-F5344CB8AC3E}">
        <p14:creationId xmlns:p14="http://schemas.microsoft.com/office/powerpoint/2010/main" val="36219052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1981200" y="38101"/>
            <a:ext cx="8229600" cy="715963"/>
          </a:xfrm>
        </p:spPr>
        <p:txBody>
          <a:bodyPr/>
          <a:lstStyle/>
          <a:p>
            <a:r>
              <a:rPr lang="en-US" altLang="en-US" smtClean="0">
                <a:latin typeface="Arial Black" panose="020B0A04020102020204" pitchFamily="34" charset="0"/>
              </a:rPr>
              <a:t>ABE Forms</a:t>
            </a:r>
          </a:p>
        </p:txBody>
      </p:sp>
      <p:sp>
        <p:nvSpPr>
          <p:cNvPr id="3" name="Content Placeholder 2"/>
          <p:cNvSpPr>
            <a:spLocks noGrp="1"/>
          </p:cNvSpPr>
          <p:nvPr>
            <p:ph idx="1"/>
          </p:nvPr>
        </p:nvSpPr>
        <p:spPr>
          <a:xfrm>
            <a:off x="546100" y="754063"/>
            <a:ext cx="11226800" cy="5372100"/>
          </a:xfrm>
        </p:spPr>
        <p:txBody>
          <a:bodyPr/>
          <a:lstStyle/>
          <a:p>
            <a:r>
              <a:rPr lang="en-US" altLang="en-US" dirty="0" smtClean="0">
                <a:latin typeface="Arial Black" panose="020B0A04020102020204" pitchFamily="34" charset="0"/>
              </a:rPr>
              <a:t>The purpose of the ABE Forms is to extract information from a source that you will need or want to use.</a:t>
            </a:r>
          </a:p>
          <a:p>
            <a:r>
              <a:rPr lang="en-US" altLang="en-US" dirty="0" smtClean="0">
                <a:latin typeface="Arial Black" panose="020B0A04020102020204" pitchFamily="34" charset="0"/>
              </a:rPr>
              <a:t>It also serves as quick evidence to me that you have read and understood that source.</a:t>
            </a:r>
          </a:p>
          <a:p>
            <a:r>
              <a:rPr lang="en-US" altLang="en-US" dirty="0" smtClean="0">
                <a:latin typeface="Arial Black" panose="020B0A04020102020204" pitchFamily="34" charset="0"/>
              </a:rPr>
              <a:t>You will be completing FOUR (4) ABE Forms for the FOUR (4) sources you evaluate.</a:t>
            </a:r>
          </a:p>
        </p:txBody>
      </p:sp>
    </p:spTree>
    <p:extLst>
      <p:ext uri="{BB962C8B-B14F-4D97-AF65-F5344CB8AC3E}">
        <p14:creationId xmlns:p14="http://schemas.microsoft.com/office/powerpoint/2010/main" val="218860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1981200" y="38101"/>
            <a:ext cx="8229600" cy="715963"/>
          </a:xfrm>
        </p:spPr>
        <p:txBody>
          <a:bodyPr/>
          <a:lstStyle/>
          <a:p>
            <a:r>
              <a:rPr lang="en-US" altLang="en-US" smtClean="0">
                <a:latin typeface="Arial Black" panose="020B0A04020102020204" pitchFamily="34" charset="0"/>
              </a:rPr>
              <a:t>ABE Forms</a:t>
            </a:r>
          </a:p>
        </p:txBody>
      </p:sp>
      <p:sp>
        <p:nvSpPr>
          <p:cNvPr id="3" name="Content Placeholder 2"/>
          <p:cNvSpPr>
            <a:spLocks noGrp="1"/>
          </p:cNvSpPr>
          <p:nvPr>
            <p:ph idx="1"/>
          </p:nvPr>
        </p:nvSpPr>
        <p:spPr>
          <a:xfrm>
            <a:off x="800100" y="754063"/>
            <a:ext cx="10820400" cy="5372100"/>
          </a:xfrm>
        </p:spPr>
        <p:txBody>
          <a:bodyPr/>
          <a:lstStyle/>
          <a:p>
            <a:r>
              <a:rPr lang="en-US" altLang="en-US" sz="2800" dirty="0">
                <a:latin typeface="Arial Black" panose="020B0A04020102020204" pitchFamily="34" charset="0"/>
              </a:rPr>
              <a:t>The parts of the ABE Form are:</a:t>
            </a:r>
          </a:p>
          <a:p>
            <a:pPr>
              <a:buFontTx/>
              <a:buAutoNum type="arabicPeriod"/>
            </a:pPr>
            <a:r>
              <a:rPr lang="en-US" altLang="en-US" sz="2800" dirty="0">
                <a:latin typeface="Arial Black" panose="020B0A04020102020204" pitchFamily="34" charset="0"/>
              </a:rPr>
              <a:t>MLA Citation – </a:t>
            </a:r>
          </a:p>
          <a:p>
            <a:pPr marL="914400" lvl="1" indent="-514350">
              <a:buFontTx/>
              <a:buAutoNum type="alphaLcParenR"/>
            </a:pPr>
            <a:r>
              <a:rPr lang="en-US" altLang="en-US" sz="2400" dirty="0">
                <a:latin typeface="Arial Black" panose="020B0A04020102020204" pitchFamily="34" charset="0"/>
              </a:rPr>
              <a:t>You need this information for your Works Cited page.</a:t>
            </a:r>
          </a:p>
          <a:p>
            <a:pPr marL="914400" lvl="1" indent="-514350">
              <a:buFontTx/>
              <a:buAutoNum type="alphaLcParenR"/>
            </a:pPr>
            <a:r>
              <a:rPr lang="en-US" altLang="en-US" sz="2400" dirty="0">
                <a:latin typeface="Arial Black" panose="020B0A04020102020204" pitchFamily="34" charset="0"/>
              </a:rPr>
              <a:t>Create that PROPERLY FORMATTED entry now, and you will save time later.</a:t>
            </a:r>
          </a:p>
          <a:p>
            <a:pPr>
              <a:buFontTx/>
              <a:buAutoNum type="arabicPeriod"/>
            </a:pPr>
            <a:r>
              <a:rPr lang="en-US" altLang="en-US" sz="2800" dirty="0">
                <a:latin typeface="Arial Black" panose="020B0A04020102020204" pitchFamily="34" charset="0"/>
              </a:rPr>
              <a:t>SLUG – The slug is a short phrase or sentence that tells me the MAIN TOPICS this article covers.</a:t>
            </a:r>
          </a:p>
          <a:p>
            <a:pPr>
              <a:buFontTx/>
              <a:buAutoNum type="arabicPeriod"/>
            </a:pPr>
            <a:r>
              <a:rPr lang="en-US" altLang="en-US" sz="2800" dirty="0">
                <a:latin typeface="Arial Black" panose="020B0A04020102020204" pitchFamily="34" charset="0"/>
              </a:rPr>
              <a:t>HIGHLIGHTS/KEY POINTS</a:t>
            </a:r>
          </a:p>
          <a:p>
            <a:pPr marL="914400" lvl="1" indent="-514350">
              <a:buFontTx/>
              <a:buAutoNum type="alphaLcParenR"/>
            </a:pPr>
            <a:r>
              <a:rPr lang="en-US" altLang="en-US" sz="2400" dirty="0">
                <a:latin typeface="Arial Black" panose="020B0A04020102020204" pitchFamily="34" charset="0"/>
              </a:rPr>
              <a:t>This should be a bulleted list of the KEY POINTS of the article</a:t>
            </a:r>
          </a:p>
          <a:p>
            <a:pPr marL="914400" lvl="1" indent="-514350">
              <a:buFontTx/>
              <a:buAutoNum type="alphaLcParenR"/>
            </a:pPr>
            <a:r>
              <a:rPr lang="en-US" altLang="en-US" sz="2400" dirty="0">
                <a:latin typeface="Arial Black" panose="020B0A04020102020204" pitchFamily="34" charset="0"/>
              </a:rPr>
              <a:t>It is basically a summary of the article in list form.</a:t>
            </a:r>
          </a:p>
          <a:p>
            <a:pPr marL="914400" lvl="1" indent="-514350">
              <a:buFontTx/>
              <a:buAutoNum type="alphaLcParenR"/>
            </a:pPr>
            <a:endParaRPr lang="en-US" altLang="en-US" sz="2400" dirty="0">
              <a:latin typeface="Arial Black" panose="020B0A04020102020204" pitchFamily="34" charset="0"/>
            </a:endParaRPr>
          </a:p>
        </p:txBody>
      </p:sp>
    </p:spTree>
    <p:extLst>
      <p:ext uri="{BB962C8B-B14F-4D97-AF65-F5344CB8AC3E}">
        <p14:creationId xmlns:p14="http://schemas.microsoft.com/office/powerpoint/2010/main" val="305800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1981200" y="38101"/>
            <a:ext cx="8229600" cy="715963"/>
          </a:xfrm>
        </p:spPr>
        <p:txBody>
          <a:bodyPr/>
          <a:lstStyle/>
          <a:p>
            <a:r>
              <a:rPr lang="en-US" altLang="en-US" smtClean="0">
                <a:latin typeface="Arial Black" panose="020B0A04020102020204" pitchFamily="34" charset="0"/>
              </a:rPr>
              <a:t>ABE Forms</a:t>
            </a:r>
          </a:p>
        </p:txBody>
      </p:sp>
      <p:sp>
        <p:nvSpPr>
          <p:cNvPr id="3" name="Content Placeholder 2"/>
          <p:cNvSpPr>
            <a:spLocks noGrp="1"/>
          </p:cNvSpPr>
          <p:nvPr>
            <p:ph idx="1"/>
          </p:nvPr>
        </p:nvSpPr>
        <p:spPr>
          <a:xfrm>
            <a:off x="419100" y="754064"/>
            <a:ext cx="11328400" cy="5372100"/>
          </a:xfrm>
        </p:spPr>
        <p:txBody>
          <a:bodyPr/>
          <a:lstStyle/>
          <a:p>
            <a:pPr marL="857250" lvl="1" indent="-457200">
              <a:buFontTx/>
              <a:buAutoNum type="arabicPeriod" startAt="3"/>
            </a:pPr>
            <a:r>
              <a:rPr lang="en-US" altLang="en-US" dirty="0" smtClean="0">
                <a:latin typeface="Arial Black" panose="020B0A04020102020204" pitchFamily="34" charset="0"/>
              </a:rPr>
              <a:t>Best Quote</a:t>
            </a:r>
          </a:p>
          <a:p>
            <a:pPr marL="1257300" lvl="2" indent="-457200">
              <a:buFontTx/>
              <a:buAutoNum type="alphaLcPeriod"/>
            </a:pPr>
            <a:r>
              <a:rPr lang="en-US" altLang="en-US" dirty="0" smtClean="0">
                <a:latin typeface="Arial Black" panose="020B0A04020102020204" pitchFamily="34" charset="0"/>
              </a:rPr>
              <a:t>Choose TWO or THREE quotes from the text that you think you could use in your paper.</a:t>
            </a:r>
          </a:p>
          <a:p>
            <a:pPr marL="1257300" lvl="2" indent="-457200">
              <a:buFontTx/>
              <a:buAutoNum type="alphaLcPeriod"/>
            </a:pPr>
            <a:r>
              <a:rPr lang="en-US" altLang="en-US" dirty="0" smtClean="0">
                <a:latin typeface="Arial Black" panose="020B0A04020102020204" pitchFamily="34" charset="0"/>
              </a:rPr>
              <a:t>Write them out here WITH A PROPERLY FORMATTED PARENTHETICAL CITATION!</a:t>
            </a:r>
          </a:p>
          <a:p>
            <a:pPr marL="857250" lvl="1" indent="-457200">
              <a:buFontTx/>
              <a:buAutoNum type="arabicPeriod" startAt="3"/>
            </a:pPr>
            <a:r>
              <a:rPr lang="en-US" altLang="en-US" dirty="0" smtClean="0">
                <a:latin typeface="Arial Black" panose="020B0A04020102020204" pitchFamily="34" charset="0"/>
              </a:rPr>
              <a:t>Questions</a:t>
            </a:r>
          </a:p>
          <a:p>
            <a:pPr marL="1257300" lvl="2" indent="-457200">
              <a:buFont typeface="+mj-lt"/>
              <a:buAutoNum type="alphaLcPeriod"/>
            </a:pPr>
            <a:r>
              <a:rPr lang="en-US" altLang="en-US" dirty="0" smtClean="0">
                <a:latin typeface="Arial Black" panose="020B0A04020102020204" pitchFamily="34" charset="0"/>
              </a:rPr>
              <a:t>What are TWO questions that this article brought up for you?</a:t>
            </a:r>
          </a:p>
          <a:p>
            <a:pPr marL="1257300" lvl="2" indent="-457200">
              <a:buFontTx/>
              <a:buAutoNum type="alphaLcPeriod"/>
            </a:pPr>
            <a:r>
              <a:rPr lang="en-US" altLang="en-US" dirty="0" smtClean="0">
                <a:latin typeface="Arial Black" panose="020B0A04020102020204" pitchFamily="34" charset="0"/>
              </a:rPr>
              <a:t>These could be questions about the article or questions it made you think of regarding your topic.</a:t>
            </a:r>
          </a:p>
          <a:p>
            <a:pPr marL="914400" lvl="1" indent="-514350">
              <a:buFontTx/>
              <a:buAutoNum type="arabicPeriod" startAt="5"/>
            </a:pPr>
            <a:r>
              <a:rPr lang="en-US" altLang="en-US" dirty="0">
                <a:latin typeface="Arial Black" panose="020B0A04020102020204" pitchFamily="34" charset="0"/>
              </a:rPr>
              <a:t>IMPLICATIONS/SIGNIFICANCE</a:t>
            </a:r>
          </a:p>
          <a:p>
            <a:pPr marL="1314450" lvl="2" indent="-514350">
              <a:buFontTx/>
              <a:buAutoNum type="alphaLcPeriod"/>
            </a:pPr>
            <a:r>
              <a:rPr lang="en-US" altLang="en-US" dirty="0">
                <a:latin typeface="Arial Black" panose="020B0A04020102020204" pitchFamily="34" charset="0"/>
              </a:rPr>
              <a:t>Who is the audience that the author is trying to reach?</a:t>
            </a:r>
          </a:p>
          <a:p>
            <a:pPr marL="1314450" lvl="2" indent="-514350">
              <a:buFontTx/>
              <a:buAutoNum type="alphaLcPeriod"/>
            </a:pPr>
            <a:r>
              <a:rPr lang="en-US" altLang="en-US" dirty="0">
                <a:latin typeface="Arial Black" panose="020B0A04020102020204" pitchFamily="34" charset="0"/>
              </a:rPr>
              <a:t>What is their purpose for writing?</a:t>
            </a:r>
          </a:p>
          <a:p>
            <a:pPr marL="1314450" lvl="2" indent="-514350">
              <a:buNone/>
            </a:pPr>
            <a:endParaRPr lang="en-US" altLang="en-US" sz="2000" dirty="0">
              <a:latin typeface="Arial Black" panose="020B0A04020102020204" pitchFamily="34" charset="0"/>
            </a:endParaRPr>
          </a:p>
          <a:p>
            <a:pPr marL="400050" lvl="1" indent="0">
              <a:buNone/>
            </a:pPr>
            <a:endParaRPr lang="en-US" altLang="en-US" dirty="0" smtClean="0">
              <a:latin typeface="Arial Black" panose="020B0A04020102020204" pitchFamily="34" charset="0"/>
            </a:endParaRPr>
          </a:p>
          <a:p>
            <a:pPr marL="1257300" lvl="2" indent="-457200">
              <a:buNone/>
            </a:pPr>
            <a:endParaRPr lang="en-US" altLang="en-US" sz="2000" dirty="0">
              <a:latin typeface="Arial Black" panose="020B0A04020102020204" pitchFamily="34" charset="0"/>
            </a:endParaRPr>
          </a:p>
        </p:txBody>
      </p:sp>
    </p:spTree>
    <p:extLst>
      <p:ext uri="{BB962C8B-B14F-4D97-AF65-F5344CB8AC3E}">
        <p14:creationId xmlns:p14="http://schemas.microsoft.com/office/powerpoint/2010/main" val="58149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r>
              <a:rPr lang="en-US" altLang="en-US" sz="3600" dirty="0" smtClean="0">
                <a:latin typeface="Arial Black" panose="020B0A04020102020204" pitchFamily="34" charset="0"/>
              </a:rPr>
              <a:t>You </a:t>
            </a:r>
            <a:r>
              <a:rPr lang="en-US" altLang="en-US" sz="3600" dirty="0">
                <a:latin typeface="Arial Black" panose="020B0A04020102020204" pitchFamily="34" charset="0"/>
              </a:rPr>
              <a:t>will be required to </a:t>
            </a:r>
            <a:r>
              <a:rPr lang="en-US" altLang="en-US" sz="3600" dirty="0" smtClean="0">
                <a:latin typeface="Arial Black" panose="020B0A04020102020204" pitchFamily="34" charset="0"/>
              </a:rPr>
              <a:t>SHOW 4 </a:t>
            </a:r>
            <a:r>
              <a:rPr lang="en-US" altLang="en-US" sz="3600" dirty="0">
                <a:latin typeface="Arial Black" panose="020B0A04020102020204" pitchFamily="34" charset="0"/>
              </a:rPr>
              <a:t>CRAAP Evaluation forms. These should ALL be for sources that you FOUND TO BE CREDIBLE</a:t>
            </a:r>
            <a:r>
              <a:rPr lang="en-US" altLang="en-US" sz="3600" dirty="0" smtClean="0">
                <a:latin typeface="Arial Black" panose="020B0A04020102020204" pitchFamily="34" charset="0"/>
              </a:rPr>
              <a:t>.</a:t>
            </a:r>
          </a:p>
          <a:p>
            <a:pPr marL="0" indent="0">
              <a:buNone/>
            </a:pPr>
            <a:endParaRPr lang="en-US" altLang="en-US" sz="3600" dirty="0">
              <a:latin typeface="Arial Black" panose="020B0A04020102020204" pitchFamily="34" charset="0"/>
            </a:endParaRPr>
          </a:p>
          <a:p>
            <a:r>
              <a:rPr lang="en-US" altLang="en-US" sz="3600" dirty="0">
                <a:latin typeface="Arial Black" panose="020B0A04020102020204" pitchFamily="34" charset="0"/>
              </a:rPr>
              <a:t>Once you have completed your CRAAP Forms for your credible sources, start working on your ABE Forms for those sources.</a:t>
            </a:r>
          </a:p>
        </p:txBody>
      </p:sp>
    </p:spTree>
    <p:extLst>
      <p:ext uri="{BB962C8B-B14F-4D97-AF65-F5344CB8AC3E}">
        <p14:creationId xmlns:p14="http://schemas.microsoft.com/office/powerpoint/2010/main" val="306233268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437881" y="914401"/>
            <a:ext cx="11578107" cy="5211763"/>
          </a:xfrm>
        </p:spPr>
        <p:txBody>
          <a:bodyPr/>
          <a:lstStyle/>
          <a:p>
            <a:pPr marL="120650" indent="0" algn="ctr">
              <a:buNone/>
            </a:pPr>
            <a:r>
              <a:rPr lang="en-US" altLang="en-US" sz="2800" dirty="0">
                <a:latin typeface="Arial Black" panose="020B0A04020102020204" pitchFamily="34" charset="0"/>
              </a:rPr>
              <a:t>FOUR (4)</a:t>
            </a:r>
          </a:p>
          <a:p>
            <a:pPr marL="120650" indent="0" algn="ctr">
              <a:buNone/>
            </a:pPr>
            <a:r>
              <a:rPr lang="en-US" altLang="en-US" sz="2800" dirty="0">
                <a:latin typeface="Arial Black" panose="020B0A04020102020204" pitchFamily="34" charset="0"/>
              </a:rPr>
              <a:t>C.R.A.A.P. Forms </a:t>
            </a:r>
          </a:p>
          <a:p>
            <a:pPr marL="120650" indent="0" algn="ctr">
              <a:buNone/>
            </a:pPr>
            <a:r>
              <a:rPr lang="en-US" altLang="en-US" sz="2800" dirty="0" smtClean="0">
                <a:latin typeface="Arial Black" panose="020B0A04020102020204" pitchFamily="34" charset="0"/>
              </a:rPr>
              <a:t>LATE AS OF TODAY!</a:t>
            </a:r>
          </a:p>
          <a:p>
            <a:pPr marL="120650" indent="0" algn="ctr">
              <a:buNone/>
            </a:pPr>
            <a:endParaRPr lang="en-US" altLang="en-US" sz="2800" dirty="0" smtClean="0">
              <a:latin typeface="Arial Black" panose="020B0A04020102020204" pitchFamily="34" charset="0"/>
            </a:endParaRPr>
          </a:p>
          <a:p>
            <a:pPr marL="120650" indent="0" algn="ctr">
              <a:buNone/>
            </a:pPr>
            <a:r>
              <a:rPr lang="en-US" altLang="en-US" sz="2800" dirty="0" smtClean="0">
                <a:latin typeface="Arial Black" panose="020B0A04020102020204" pitchFamily="34" charset="0"/>
              </a:rPr>
              <a:t>Revising/Refining Thesis Statements</a:t>
            </a:r>
          </a:p>
          <a:p>
            <a:pPr marL="120650" indent="0" algn="ctr">
              <a:buNone/>
            </a:pPr>
            <a:r>
              <a:rPr lang="en-US" altLang="en-US" sz="2800" dirty="0" smtClean="0">
                <a:latin typeface="Arial Black" panose="020B0A04020102020204" pitchFamily="34" charset="0"/>
              </a:rPr>
              <a:t>DUE TOMORROW!</a:t>
            </a:r>
          </a:p>
          <a:p>
            <a:pPr marL="120650" indent="0" algn="ctr">
              <a:buNone/>
            </a:pPr>
            <a:endParaRPr lang="en-US" altLang="en-US" sz="2800" dirty="0">
              <a:latin typeface="Arial Black" panose="020B0A04020102020204" pitchFamily="34" charset="0"/>
            </a:endParaRPr>
          </a:p>
          <a:p>
            <a:pPr marL="120650" indent="0" algn="ctr">
              <a:buNone/>
            </a:pPr>
            <a:r>
              <a:rPr lang="en-US" altLang="en-US" sz="2800" dirty="0">
                <a:latin typeface="Arial Black" panose="020B0A04020102020204" pitchFamily="34" charset="0"/>
              </a:rPr>
              <a:t>FOUR COMPLETE ABE Forms</a:t>
            </a:r>
          </a:p>
          <a:p>
            <a:pPr marL="120650" indent="0" algn="ctr">
              <a:buNone/>
            </a:pPr>
            <a:r>
              <a:rPr lang="en-US" altLang="en-US" sz="2800" dirty="0">
                <a:latin typeface="Arial Black" panose="020B0A04020102020204" pitchFamily="34" charset="0"/>
              </a:rPr>
              <a:t>BY </a:t>
            </a:r>
            <a:r>
              <a:rPr lang="en-US" altLang="en-US" sz="2800" dirty="0" smtClean="0">
                <a:latin typeface="Arial Black" panose="020B0A04020102020204" pitchFamily="34" charset="0"/>
              </a:rPr>
              <a:t>MONDAY</a:t>
            </a:r>
          </a:p>
          <a:p>
            <a:pPr marL="120650" indent="0" algn="ctr">
              <a:buNone/>
            </a:pPr>
            <a:r>
              <a:rPr lang="en-US" altLang="en-US" sz="2800" dirty="0" smtClean="0">
                <a:latin typeface="Arial Black" panose="020B0A04020102020204" pitchFamily="34" charset="0"/>
              </a:rPr>
              <a:t>2/10!</a:t>
            </a:r>
            <a:endParaRPr lang="en-US" altLang="en-US" sz="2800" dirty="0">
              <a:latin typeface="Arial Black" panose="020B0A04020102020204" pitchFamily="34" charset="0"/>
            </a:endParaRPr>
          </a:p>
        </p:txBody>
      </p:sp>
    </p:spTree>
    <p:extLst>
      <p:ext uri="{BB962C8B-B14F-4D97-AF65-F5344CB8AC3E}">
        <p14:creationId xmlns:p14="http://schemas.microsoft.com/office/powerpoint/2010/main" val="3603293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981200" y="274638"/>
            <a:ext cx="8229600" cy="914400"/>
          </a:xfrm>
        </p:spPr>
        <p:txBody>
          <a:bodyPr/>
          <a:lstStyle/>
          <a:p>
            <a:pPr eaLnBrk="1" hangingPunct="1"/>
            <a:r>
              <a:rPr lang="en-US" altLang="en-US" b="1" smtClean="0">
                <a:solidFill>
                  <a:schemeClr val="tx1"/>
                </a:solidFill>
              </a:rPr>
              <a:t>Five Key Questions</a:t>
            </a:r>
          </a:p>
        </p:txBody>
      </p:sp>
      <p:sp>
        <p:nvSpPr>
          <p:cNvPr id="21507" name="Text Box 5"/>
          <p:cNvSpPr txBox="1">
            <a:spLocks noChangeArrowheads="1"/>
          </p:cNvSpPr>
          <p:nvPr/>
        </p:nvSpPr>
        <p:spPr bwMode="auto">
          <a:xfrm>
            <a:off x="2514600" y="1371601"/>
            <a:ext cx="7467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AutoNum type="arabicPeriod"/>
            </a:pPr>
            <a:r>
              <a:rPr lang="en-US" altLang="en-US" sz="2400" b="1">
                <a:solidFill>
                  <a:srgbClr val="000000"/>
                </a:solidFill>
              </a:rPr>
              <a:t>Do you have a specific intended audience?</a:t>
            </a:r>
          </a:p>
          <a:p>
            <a:pPr fontAlgn="base">
              <a:spcBef>
                <a:spcPct val="50000"/>
              </a:spcBef>
              <a:spcAft>
                <a:spcPct val="0"/>
              </a:spcAft>
              <a:buFontTx/>
              <a:buAutoNum type="arabicPeriod"/>
            </a:pPr>
            <a:r>
              <a:rPr lang="en-US" altLang="en-US" sz="2400" b="1">
                <a:solidFill>
                  <a:srgbClr val="000000"/>
                </a:solidFill>
              </a:rPr>
              <a:t>Who is your intended audience? What are their personal characteristics?</a:t>
            </a:r>
          </a:p>
          <a:p>
            <a:pPr fontAlgn="base">
              <a:spcBef>
                <a:spcPct val="50000"/>
              </a:spcBef>
              <a:spcAft>
                <a:spcPct val="0"/>
              </a:spcAft>
              <a:buFontTx/>
              <a:buAutoNum type="arabicPeriod"/>
            </a:pPr>
            <a:r>
              <a:rPr lang="en-US" altLang="en-US" sz="2400" b="1">
                <a:solidFill>
                  <a:srgbClr val="000000"/>
                </a:solidFill>
              </a:rPr>
              <a:t>What is their job, profession, or field of expertise?</a:t>
            </a:r>
          </a:p>
          <a:p>
            <a:pPr fontAlgn="base">
              <a:spcBef>
                <a:spcPct val="50000"/>
              </a:spcBef>
              <a:spcAft>
                <a:spcPct val="0"/>
              </a:spcAft>
              <a:buFontTx/>
              <a:buAutoNum type="arabicPeriod"/>
            </a:pPr>
            <a:r>
              <a:rPr lang="en-US" altLang="en-US" sz="2400" b="1">
                <a:solidFill>
                  <a:srgbClr val="000000"/>
                </a:solidFill>
              </a:rPr>
              <a:t>What does your audience know about your topic? What could they NOT know about your topic, considering their personal characteristics?</a:t>
            </a:r>
          </a:p>
          <a:p>
            <a:pPr fontAlgn="base">
              <a:spcBef>
                <a:spcPct val="50000"/>
              </a:spcBef>
              <a:spcAft>
                <a:spcPct val="0"/>
              </a:spcAft>
              <a:buFontTx/>
              <a:buAutoNum type="arabicPeriod"/>
            </a:pPr>
            <a:r>
              <a:rPr lang="en-US" altLang="en-US" sz="2400" b="1">
                <a:solidFill>
                  <a:srgbClr val="000000"/>
                </a:solidFill>
              </a:rPr>
              <a:t>What is their level of need/interest regarding your writing? How will your audience use your writing?</a:t>
            </a:r>
          </a:p>
        </p:txBody>
      </p:sp>
    </p:spTree>
    <p:extLst>
      <p:ext uri="{BB962C8B-B14F-4D97-AF65-F5344CB8AC3E}">
        <p14:creationId xmlns:p14="http://schemas.microsoft.com/office/powerpoint/2010/main" val="3491740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2/4/20</a:t>
            </a:r>
            <a:endParaRPr lang="en-US" sz="2000" b="1" dirty="0"/>
          </a:p>
        </p:txBody>
      </p:sp>
    </p:spTree>
    <p:extLst>
      <p:ext uri="{BB962C8B-B14F-4D97-AF65-F5344CB8AC3E}">
        <p14:creationId xmlns:p14="http://schemas.microsoft.com/office/powerpoint/2010/main" val="27237572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7079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24760756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12345164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7898654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Define what an ABE Form is, become familiar with the specific requirements for writing one, and prepare to write their own ABE Forms for the sources they have found. </a:t>
            </a:r>
          </a:p>
        </p:txBody>
      </p:sp>
    </p:spTree>
    <p:extLst>
      <p:ext uri="{BB962C8B-B14F-4D97-AF65-F5344CB8AC3E}">
        <p14:creationId xmlns:p14="http://schemas.microsoft.com/office/powerpoint/2010/main" val="93183524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r>
              <a:rPr lang="en-US" altLang="en-US" sz="3600" dirty="0" smtClean="0">
                <a:latin typeface="Arial Black" panose="020B0A04020102020204" pitchFamily="34" charset="0"/>
              </a:rPr>
              <a:t>You should have </a:t>
            </a:r>
            <a:r>
              <a:rPr lang="en-US" altLang="en-US" sz="3600" dirty="0">
                <a:latin typeface="Arial Black" panose="020B0A04020102020204" pitchFamily="34" charset="0"/>
              </a:rPr>
              <a:t>completed your CRAAP Forms for your credible sources, </a:t>
            </a:r>
            <a:r>
              <a:rPr lang="en-US" altLang="en-US" sz="3600" dirty="0" smtClean="0">
                <a:latin typeface="Arial Black" panose="020B0A04020102020204" pitchFamily="34" charset="0"/>
              </a:rPr>
              <a:t>continue </a:t>
            </a:r>
            <a:r>
              <a:rPr lang="en-US" altLang="en-US" sz="3600" dirty="0">
                <a:latin typeface="Arial Black" panose="020B0A04020102020204" pitchFamily="34" charset="0"/>
              </a:rPr>
              <a:t>working on your ABE Forms for those sources</a:t>
            </a:r>
            <a:r>
              <a:rPr lang="en-US" altLang="en-US" sz="3600" dirty="0" smtClean="0">
                <a:latin typeface="Arial Black" panose="020B0A04020102020204" pitchFamily="34" charset="0"/>
              </a:rPr>
              <a:t>.</a:t>
            </a:r>
          </a:p>
          <a:p>
            <a:r>
              <a:rPr lang="en-US" altLang="en-US" sz="3600" dirty="0" smtClean="0">
                <a:latin typeface="Arial Black" panose="020B0A04020102020204" pitchFamily="34" charset="0"/>
              </a:rPr>
              <a:t>Your REVISIONS </a:t>
            </a:r>
            <a:r>
              <a:rPr lang="en-US" altLang="en-US" sz="3600" smtClean="0">
                <a:latin typeface="Arial Black" panose="020B0A04020102020204" pitchFamily="34" charset="0"/>
              </a:rPr>
              <a:t>of your THESIS STATEMENTS were DUE THIS MORNING!</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428036453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981200" y="914401"/>
            <a:ext cx="8229600" cy="5211763"/>
          </a:xfrm>
        </p:spPr>
        <p:txBody>
          <a:bodyPr/>
          <a:lstStyle/>
          <a:p>
            <a:pPr marL="120650" indent="0" algn="ctr">
              <a:buNone/>
            </a:pPr>
            <a:endParaRPr lang="en-US" altLang="en-US" sz="3600" dirty="0">
              <a:latin typeface="Arial Black" panose="020B0A04020102020204" pitchFamily="34" charset="0"/>
            </a:endParaRPr>
          </a:p>
          <a:p>
            <a:pPr marL="120650" indent="0" algn="ctr">
              <a:buNone/>
            </a:pPr>
            <a:r>
              <a:rPr lang="en-US" altLang="en-US" sz="3600" dirty="0">
                <a:latin typeface="Arial Black" panose="020B0A04020102020204" pitchFamily="34" charset="0"/>
              </a:rPr>
              <a:t>FOUR COMPLETE ABE Forms</a:t>
            </a:r>
          </a:p>
          <a:p>
            <a:pPr marL="120650" indent="0" algn="ctr">
              <a:buNone/>
            </a:pPr>
            <a:r>
              <a:rPr lang="en-US" altLang="en-US" sz="3600" dirty="0">
                <a:latin typeface="Arial Black" panose="020B0A04020102020204" pitchFamily="34" charset="0"/>
              </a:rPr>
              <a:t>BY </a:t>
            </a:r>
            <a:r>
              <a:rPr lang="en-US" altLang="en-US" sz="3600" dirty="0" smtClean="0">
                <a:latin typeface="Arial Black" panose="020B0A04020102020204" pitchFamily="34" charset="0"/>
              </a:rPr>
              <a:t>MONDAY</a:t>
            </a:r>
          </a:p>
          <a:p>
            <a:pPr marL="120650" indent="0" algn="ctr">
              <a:buNone/>
            </a:pPr>
            <a:r>
              <a:rPr lang="en-US" altLang="en-US" sz="3600" dirty="0" smtClean="0">
                <a:latin typeface="Arial Black" panose="020B0A04020102020204" pitchFamily="34" charset="0"/>
              </a:rPr>
              <a:t>2/10!</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395774201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2/5/20</a:t>
            </a:r>
            <a:endParaRPr lang="en-US" sz="2000" b="1" dirty="0"/>
          </a:p>
        </p:txBody>
      </p:sp>
    </p:spTree>
    <p:extLst>
      <p:ext uri="{BB962C8B-B14F-4D97-AF65-F5344CB8AC3E}">
        <p14:creationId xmlns:p14="http://schemas.microsoft.com/office/powerpoint/2010/main" val="7708899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0542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smtClean="0"/>
              <a:t>The Audience Is Skeptical</a:t>
            </a:r>
          </a:p>
        </p:txBody>
      </p:sp>
      <p:sp>
        <p:nvSpPr>
          <p:cNvPr id="22531" name="Rectangle 3"/>
          <p:cNvSpPr>
            <a:spLocks noGrp="1" noChangeArrowheads="1"/>
          </p:cNvSpPr>
          <p:nvPr>
            <p:ph type="body" idx="1"/>
          </p:nvPr>
        </p:nvSpPr>
        <p:spPr>
          <a:xfrm>
            <a:off x="2286000" y="1371601"/>
            <a:ext cx="7924800" cy="4525963"/>
          </a:xfrm>
        </p:spPr>
        <p:txBody>
          <a:bodyPr/>
          <a:lstStyle/>
          <a:p>
            <a:pPr eaLnBrk="1" hangingPunct="1">
              <a:lnSpc>
                <a:spcPct val="115000"/>
              </a:lnSpc>
              <a:buFontTx/>
              <a:buNone/>
            </a:pPr>
            <a:r>
              <a:rPr lang="en-US" altLang="en-US" sz="2600" b="1"/>
              <a:t>Your audience has thoughts, beliefs, assumptions, and values. Anticipate them.</a:t>
            </a:r>
          </a:p>
          <a:p>
            <a:pPr eaLnBrk="1" hangingPunct="1">
              <a:lnSpc>
                <a:spcPct val="115000"/>
              </a:lnSpc>
              <a:buFontTx/>
              <a:buNone/>
            </a:pPr>
            <a:r>
              <a:rPr lang="en-US" altLang="en-US" sz="2600" b="1"/>
              <a:t>Did they use different premises to come to a different logical conclusion? Did they use intuition or emotion in developing their beliefs or assumptions? </a:t>
            </a:r>
          </a:p>
          <a:p>
            <a:pPr eaLnBrk="1" hangingPunct="1">
              <a:lnSpc>
                <a:spcPct val="115000"/>
              </a:lnSpc>
              <a:buFontTx/>
              <a:buNone/>
            </a:pPr>
            <a:r>
              <a:rPr lang="en-US" altLang="en-US" sz="2600" b="1"/>
              <a:t>Take care to consider their opposition to your argument and be sure to address possible criticism while you support your claims.</a:t>
            </a:r>
          </a:p>
        </p:txBody>
      </p:sp>
    </p:spTree>
    <p:extLst>
      <p:ext uri="{BB962C8B-B14F-4D97-AF65-F5344CB8AC3E}">
        <p14:creationId xmlns:p14="http://schemas.microsoft.com/office/powerpoint/2010/main" val="3181220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271618930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99293951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08911682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Define what an ABE Form is, become familiar with the specific requirements for writing one, and prepare to write their own ABE Forms for the sources they have found. </a:t>
            </a:r>
          </a:p>
        </p:txBody>
      </p:sp>
    </p:spTree>
    <p:extLst>
      <p:ext uri="{BB962C8B-B14F-4D97-AF65-F5344CB8AC3E}">
        <p14:creationId xmlns:p14="http://schemas.microsoft.com/office/powerpoint/2010/main" val="146932400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r>
              <a:rPr lang="en-US" altLang="en-US" sz="3600" dirty="0" smtClean="0">
                <a:latin typeface="Arial Black" panose="020B0A04020102020204" pitchFamily="34" charset="0"/>
              </a:rPr>
              <a:t>You should have </a:t>
            </a:r>
            <a:r>
              <a:rPr lang="en-US" altLang="en-US" sz="3600" dirty="0">
                <a:latin typeface="Arial Black" panose="020B0A04020102020204" pitchFamily="34" charset="0"/>
              </a:rPr>
              <a:t>completed your CRAAP Forms for your credible sources, </a:t>
            </a:r>
            <a:r>
              <a:rPr lang="en-US" altLang="en-US" sz="3600" dirty="0" smtClean="0">
                <a:latin typeface="Arial Black" panose="020B0A04020102020204" pitchFamily="34" charset="0"/>
              </a:rPr>
              <a:t>continue </a:t>
            </a:r>
            <a:r>
              <a:rPr lang="en-US" altLang="en-US" sz="3600" dirty="0">
                <a:latin typeface="Arial Black" panose="020B0A04020102020204" pitchFamily="34" charset="0"/>
              </a:rPr>
              <a:t>working on your ABE Forms for those sources.</a:t>
            </a:r>
          </a:p>
        </p:txBody>
      </p:sp>
    </p:spTree>
    <p:extLst>
      <p:ext uri="{BB962C8B-B14F-4D97-AF65-F5344CB8AC3E}">
        <p14:creationId xmlns:p14="http://schemas.microsoft.com/office/powerpoint/2010/main" val="26091010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981200" y="914401"/>
            <a:ext cx="8229600" cy="5211763"/>
          </a:xfrm>
        </p:spPr>
        <p:txBody>
          <a:bodyPr/>
          <a:lstStyle/>
          <a:p>
            <a:pPr marL="120650" indent="0" algn="ctr">
              <a:buNone/>
            </a:pPr>
            <a:endParaRPr lang="en-US" altLang="en-US" sz="3600" dirty="0">
              <a:latin typeface="Arial Black" panose="020B0A04020102020204" pitchFamily="34" charset="0"/>
            </a:endParaRPr>
          </a:p>
          <a:p>
            <a:pPr marL="120650" indent="0" algn="ctr">
              <a:buNone/>
            </a:pPr>
            <a:r>
              <a:rPr lang="en-US" altLang="en-US" sz="3600" dirty="0">
                <a:latin typeface="Arial Black" panose="020B0A04020102020204" pitchFamily="34" charset="0"/>
              </a:rPr>
              <a:t>FOUR COMPLETE ABE Forms</a:t>
            </a:r>
          </a:p>
          <a:p>
            <a:pPr marL="120650" indent="0" algn="ctr">
              <a:buNone/>
            </a:pPr>
            <a:r>
              <a:rPr lang="en-US" altLang="en-US" sz="3600" dirty="0">
                <a:latin typeface="Arial Black" panose="020B0A04020102020204" pitchFamily="34" charset="0"/>
              </a:rPr>
              <a:t>BY </a:t>
            </a:r>
            <a:r>
              <a:rPr lang="en-US" altLang="en-US" sz="3600" dirty="0" smtClean="0">
                <a:latin typeface="Arial Black" panose="020B0A04020102020204" pitchFamily="34" charset="0"/>
              </a:rPr>
              <a:t>MONDAY</a:t>
            </a:r>
          </a:p>
          <a:p>
            <a:pPr marL="120650" indent="0" algn="ctr">
              <a:buNone/>
            </a:pPr>
            <a:r>
              <a:rPr lang="en-US" altLang="en-US" sz="3600" dirty="0" smtClean="0">
                <a:latin typeface="Arial Black" panose="020B0A04020102020204" pitchFamily="34" charset="0"/>
              </a:rPr>
              <a:t>2/10!</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345486262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2/6/20</a:t>
            </a:r>
            <a:endParaRPr lang="en-US" sz="2000" b="1" dirty="0"/>
          </a:p>
        </p:txBody>
      </p:sp>
    </p:spTree>
    <p:extLst>
      <p:ext uri="{BB962C8B-B14F-4D97-AF65-F5344CB8AC3E}">
        <p14:creationId xmlns:p14="http://schemas.microsoft.com/office/powerpoint/2010/main" val="244484373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5012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18217331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645399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smtClean="0"/>
              <a:t>An Argument = A Conversation!</a:t>
            </a:r>
          </a:p>
        </p:txBody>
      </p:sp>
      <p:sp>
        <p:nvSpPr>
          <p:cNvPr id="23555" name="Rectangle 3"/>
          <p:cNvSpPr>
            <a:spLocks noGrp="1" noChangeArrowheads="1"/>
          </p:cNvSpPr>
          <p:nvPr>
            <p:ph type="body" idx="1"/>
          </p:nvPr>
        </p:nvSpPr>
        <p:spPr>
          <a:xfrm>
            <a:off x="2438400" y="1524001"/>
            <a:ext cx="7391400" cy="4525963"/>
          </a:xfrm>
        </p:spPr>
        <p:txBody>
          <a:bodyPr/>
          <a:lstStyle/>
          <a:p>
            <a:pPr marL="457200" indent="-457200" eaLnBrk="1" hangingPunct="1">
              <a:spcBef>
                <a:spcPct val="50000"/>
              </a:spcBef>
              <a:buNone/>
            </a:pPr>
            <a:r>
              <a:rPr lang="en-US" altLang="en-US" sz="2800" b="1"/>
              <a:t>The act of arguing in academic writing is the act of entering a conversation (Graff and Birkenstein ix).</a:t>
            </a:r>
          </a:p>
          <a:p>
            <a:pPr marL="457200" indent="-457200" eaLnBrk="1" hangingPunct="1">
              <a:spcBef>
                <a:spcPct val="50000"/>
              </a:spcBef>
              <a:buNone/>
            </a:pPr>
            <a:r>
              <a:rPr lang="en-US" altLang="en-US" sz="2800" b="1"/>
              <a:t>In any conversation, you need to know what others have said before you can respond.</a:t>
            </a:r>
          </a:p>
          <a:p>
            <a:pPr marL="457200" indent="-457200" eaLnBrk="1" hangingPunct="1">
              <a:spcBef>
                <a:spcPct val="50000"/>
              </a:spcBef>
              <a:buNone/>
            </a:pPr>
            <a:r>
              <a:rPr lang="en-US" altLang="en-US" sz="2800" b="1"/>
              <a:t>The same is true in academic writing. You have to establish for your readers what has been said about your topic before asserting your own claims about it.</a:t>
            </a:r>
            <a:endParaRPr lang="en-US" altLang="en-US" b="1" smtClean="0"/>
          </a:p>
        </p:txBody>
      </p:sp>
    </p:spTree>
    <p:extLst>
      <p:ext uri="{BB962C8B-B14F-4D97-AF65-F5344CB8AC3E}">
        <p14:creationId xmlns:p14="http://schemas.microsoft.com/office/powerpoint/2010/main" val="331278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33926482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Define what an ABE Form is, become familiar with the specific requirements for writing one, and prepare to write their own ABE Forms for the sources they have found. </a:t>
            </a:r>
          </a:p>
        </p:txBody>
      </p:sp>
    </p:spTree>
    <p:extLst>
      <p:ext uri="{BB962C8B-B14F-4D97-AF65-F5344CB8AC3E}">
        <p14:creationId xmlns:p14="http://schemas.microsoft.com/office/powerpoint/2010/main" val="154095266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r>
              <a:rPr lang="en-US" altLang="en-US" sz="3600" dirty="0" smtClean="0">
                <a:latin typeface="Arial Black" panose="020B0A04020102020204" pitchFamily="34" charset="0"/>
              </a:rPr>
              <a:t>You should have </a:t>
            </a:r>
            <a:r>
              <a:rPr lang="en-US" altLang="en-US" sz="3600" dirty="0">
                <a:latin typeface="Arial Black" panose="020B0A04020102020204" pitchFamily="34" charset="0"/>
              </a:rPr>
              <a:t>completed your CRAAP Forms for your credible sources, </a:t>
            </a:r>
            <a:r>
              <a:rPr lang="en-US" altLang="en-US" sz="3600" dirty="0" smtClean="0">
                <a:latin typeface="Arial Black" panose="020B0A04020102020204" pitchFamily="34" charset="0"/>
              </a:rPr>
              <a:t>continue </a:t>
            </a:r>
            <a:r>
              <a:rPr lang="en-US" altLang="en-US" sz="3600" dirty="0">
                <a:latin typeface="Arial Black" panose="020B0A04020102020204" pitchFamily="34" charset="0"/>
              </a:rPr>
              <a:t>working on your ABE Forms for those sources.</a:t>
            </a:r>
          </a:p>
        </p:txBody>
      </p:sp>
    </p:spTree>
    <p:extLst>
      <p:ext uri="{BB962C8B-B14F-4D97-AF65-F5344CB8AC3E}">
        <p14:creationId xmlns:p14="http://schemas.microsoft.com/office/powerpoint/2010/main" val="71291019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981200" y="914401"/>
            <a:ext cx="8229600" cy="5211763"/>
          </a:xfrm>
        </p:spPr>
        <p:txBody>
          <a:bodyPr/>
          <a:lstStyle/>
          <a:p>
            <a:pPr marL="120650" indent="0" algn="ctr">
              <a:buNone/>
            </a:pPr>
            <a:endParaRPr lang="en-US" altLang="en-US" sz="3600" dirty="0">
              <a:latin typeface="Arial Black" panose="020B0A04020102020204" pitchFamily="34" charset="0"/>
            </a:endParaRPr>
          </a:p>
          <a:p>
            <a:pPr marL="120650" indent="0" algn="ctr">
              <a:buNone/>
            </a:pPr>
            <a:r>
              <a:rPr lang="en-US" altLang="en-US" sz="3600" dirty="0">
                <a:latin typeface="Arial Black" panose="020B0A04020102020204" pitchFamily="34" charset="0"/>
              </a:rPr>
              <a:t>FOUR COMPLETE ABE Forms</a:t>
            </a:r>
          </a:p>
          <a:p>
            <a:pPr marL="120650" indent="0" algn="ctr">
              <a:buNone/>
            </a:pPr>
            <a:r>
              <a:rPr lang="en-US" altLang="en-US" sz="3600" dirty="0">
                <a:latin typeface="Arial Black" panose="020B0A04020102020204" pitchFamily="34" charset="0"/>
              </a:rPr>
              <a:t>BY </a:t>
            </a:r>
            <a:r>
              <a:rPr lang="en-US" altLang="en-US" sz="3600" dirty="0" smtClean="0">
                <a:latin typeface="Arial Black" panose="020B0A04020102020204" pitchFamily="34" charset="0"/>
              </a:rPr>
              <a:t>MONDAY</a:t>
            </a:r>
          </a:p>
          <a:p>
            <a:pPr marL="120650" indent="0" algn="ctr">
              <a:buNone/>
            </a:pPr>
            <a:r>
              <a:rPr lang="en-US" altLang="en-US" sz="3600" dirty="0" smtClean="0">
                <a:latin typeface="Arial Black" panose="020B0A04020102020204" pitchFamily="34" charset="0"/>
              </a:rPr>
              <a:t>2/10!</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338521830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2/7/20</a:t>
            </a:r>
            <a:endParaRPr lang="en-US" sz="2000" b="1" dirty="0"/>
          </a:p>
        </p:txBody>
      </p:sp>
    </p:spTree>
    <p:extLst>
      <p:ext uri="{BB962C8B-B14F-4D97-AF65-F5344CB8AC3E}">
        <p14:creationId xmlns:p14="http://schemas.microsoft.com/office/powerpoint/2010/main" val="27268878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5771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270811937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43313563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32272951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Define what an ABE Form is, become familiar with the specific requirements for writing one, and prepare to write their own ABE Forms for the sources they have found. </a:t>
            </a:r>
          </a:p>
        </p:txBody>
      </p:sp>
    </p:spTree>
    <p:extLst>
      <p:ext uri="{BB962C8B-B14F-4D97-AF65-F5344CB8AC3E}">
        <p14:creationId xmlns:p14="http://schemas.microsoft.com/office/powerpoint/2010/main" val="2505037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smtClean="0"/>
              <a:t>Strategies</a:t>
            </a:r>
          </a:p>
        </p:txBody>
      </p:sp>
      <p:sp>
        <p:nvSpPr>
          <p:cNvPr id="24579" name="Rectangle 3"/>
          <p:cNvSpPr>
            <a:spLocks noGrp="1" noChangeArrowheads="1"/>
          </p:cNvSpPr>
          <p:nvPr>
            <p:ph type="body" idx="1"/>
          </p:nvPr>
        </p:nvSpPr>
        <p:spPr/>
        <p:txBody>
          <a:bodyPr/>
          <a:lstStyle/>
          <a:p>
            <a:pPr indent="7938" eaLnBrk="1" hangingPunct="1">
              <a:spcBef>
                <a:spcPct val="50000"/>
              </a:spcBef>
              <a:buNone/>
            </a:pPr>
            <a:r>
              <a:rPr lang="en-US" altLang="en-US" sz="2800" b="1"/>
              <a:t>The book </a:t>
            </a:r>
            <a:r>
              <a:rPr lang="en-US" altLang="en-US" sz="2800" b="1" i="1"/>
              <a:t>They Say/I Say: The Moves That Matter in Academic Writing</a:t>
            </a:r>
            <a:r>
              <a:rPr lang="en-US" altLang="en-US" sz="2800" b="1"/>
              <a:t> by Gerald Graff and Cathy Birkenstein features numerous phrases and examples of “templates,” or models of expressions and strategies for exploring your academic arguments.</a:t>
            </a:r>
          </a:p>
          <a:p>
            <a:pPr indent="7938" eaLnBrk="1" hangingPunct="1">
              <a:spcBef>
                <a:spcPct val="50000"/>
              </a:spcBef>
              <a:buNone/>
            </a:pPr>
            <a:r>
              <a:rPr lang="en-US" altLang="en-US" sz="2800" b="1"/>
              <a:t>Here are just a handful of strategies to put forth an argument . . .</a:t>
            </a:r>
          </a:p>
        </p:txBody>
      </p:sp>
    </p:spTree>
    <p:extLst>
      <p:ext uri="{BB962C8B-B14F-4D97-AF65-F5344CB8AC3E}">
        <p14:creationId xmlns:p14="http://schemas.microsoft.com/office/powerpoint/2010/main" val="4206340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r>
              <a:rPr lang="en-US" altLang="en-US" sz="3600" dirty="0" smtClean="0">
                <a:latin typeface="Arial Black" panose="020B0A04020102020204" pitchFamily="34" charset="0"/>
              </a:rPr>
              <a:t>You should have </a:t>
            </a:r>
            <a:r>
              <a:rPr lang="en-US" altLang="en-US" sz="3600" dirty="0">
                <a:latin typeface="Arial Black" panose="020B0A04020102020204" pitchFamily="34" charset="0"/>
              </a:rPr>
              <a:t>completed your CRAAP Forms for your credible sources, </a:t>
            </a:r>
            <a:r>
              <a:rPr lang="en-US" altLang="en-US" sz="3600" dirty="0" smtClean="0">
                <a:latin typeface="Arial Black" panose="020B0A04020102020204" pitchFamily="34" charset="0"/>
              </a:rPr>
              <a:t>continue </a:t>
            </a:r>
            <a:r>
              <a:rPr lang="en-US" altLang="en-US" sz="3600" dirty="0">
                <a:latin typeface="Arial Black" panose="020B0A04020102020204" pitchFamily="34" charset="0"/>
              </a:rPr>
              <a:t>working on your ABE Forms for those sources.</a:t>
            </a:r>
          </a:p>
        </p:txBody>
      </p:sp>
    </p:spTree>
    <p:extLst>
      <p:ext uri="{BB962C8B-B14F-4D97-AF65-F5344CB8AC3E}">
        <p14:creationId xmlns:p14="http://schemas.microsoft.com/office/powerpoint/2010/main" val="24797479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981200" y="914401"/>
            <a:ext cx="8229600" cy="5211763"/>
          </a:xfrm>
        </p:spPr>
        <p:txBody>
          <a:bodyPr/>
          <a:lstStyle/>
          <a:p>
            <a:pPr marL="120650" indent="0" algn="ctr">
              <a:buNone/>
            </a:pPr>
            <a:endParaRPr lang="en-US" altLang="en-US" sz="3600" dirty="0">
              <a:latin typeface="Arial Black" panose="020B0A04020102020204" pitchFamily="34" charset="0"/>
            </a:endParaRPr>
          </a:p>
          <a:p>
            <a:pPr marL="120650" indent="0" algn="ctr">
              <a:buNone/>
            </a:pPr>
            <a:r>
              <a:rPr lang="en-US" altLang="en-US" sz="3600" dirty="0">
                <a:latin typeface="Arial Black" panose="020B0A04020102020204" pitchFamily="34" charset="0"/>
              </a:rPr>
              <a:t>FOUR COMPLETE ABE Forms</a:t>
            </a:r>
          </a:p>
          <a:p>
            <a:pPr marL="120650" indent="0" algn="ctr">
              <a:buNone/>
            </a:pPr>
            <a:r>
              <a:rPr lang="en-US" altLang="en-US" sz="3600" dirty="0">
                <a:latin typeface="Arial Black" panose="020B0A04020102020204" pitchFamily="34" charset="0"/>
              </a:rPr>
              <a:t>BY </a:t>
            </a:r>
            <a:r>
              <a:rPr lang="en-US" altLang="en-US" sz="3600" dirty="0" smtClean="0">
                <a:latin typeface="Arial Black" panose="020B0A04020102020204" pitchFamily="34" charset="0"/>
              </a:rPr>
              <a:t>MONDAY</a:t>
            </a:r>
          </a:p>
          <a:p>
            <a:pPr marL="120650" indent="0" algn="ctr">
              <a:buNone/>
            </a:pPr>
            <a:r>
              <a:rPr lang="en-US" altLang="en-US" sz="3600" dirty="0" smtClean="0">
                <a:latin typeface="Arial Black" panose="020B0A04020102020204" pitchFamily="34" charset="0"/>
              </a:rPr>
              <a:t>2/10!</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192133580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2/10/20</a:t>
            </a:r>
            <a:endParaRPr lang="en-US" sz="2000" b="1" dirty="0"/>
          </a:p>
        </p:txBody>
      </p:sp>
    </p:spTree>
    <p:extLst>
      <p:ext uri="{BB962C8B-B14F-4D97-AF65-F5344CB8AC3E}">
        <p14:creationId xmlns:p14="http://schemas.microsoft.com/office/powerpoint/2010/main" val="350572652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68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342270407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07446584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02102696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Understand the requirements for writing a strong, engaging, introduction paragraph that will set them up for success in their essays. </a:t>
            </a:r>
          </a:p>
        </p:txBody>
      </p:sp>
    </p:spTree>
    <p:extLst>
      <p:ext uri="{BB962C8B-B14F-4D97-AF65-F5344CB8AC3E}">
        <p14:creationId xmlns:p14="http://schemas.microsoft.com/office/powerpoint/2010/main" val="472566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Writing an Introduction</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4000" dirty="0" smtClean="0">
                <a:latin typeface="Arial Black" panose="020B0A04020102020204" pitchFamily="34" charset="0"/>
              </a:rPr>
              <a:t>Begin with a hook…</a:t>
            </a:r>
          </a:p>
          <a:p>
            <a:pPr lvl="1"/>
            <a:r>
              <a:rPr lang="en-US" sz="3200" dirty="0" smtClean="0">
                <a:latin typeface="Arial Black" panose="020B0A04020102020204" pitchFamily="34" charset="0"/>
              </a:rPr>
              <a:t>Start with a significant, little known fact that will catch the reader’s attention</a:t>
            </a:r>
          </a:p>
          <a:p>
            <a:pPr lvl="1"/>
            <a:r>
              <a:rPr lang="en-US" sz="3200" dirty="0" smtClean="0">
                <a:latin typeface="Arial Black" panose="020B0A04020102020204" pitchFamily="34" charset="0"/>
              </a:rPr>
              <a:t>Tell a short story that emphasizes or proves your point</a:t>
            </a:r>
          </a:p>
          <a:p>
            <a:pPr lvl="2"/>
            <a:r>
              <a:rPr lang="en-US" sz="2800" dirty="0">
                <a:latin typeface="Arial Black" panose="020B0A04020102020204" pitchFamily="34" charset="0"/>
              </a:rPr>
              <a:t>i.e.: Maria walks down the hall way, back hunched, shoulders screaming. In her back pack there are 35 pounds of books, one third her body weight. By the end of her four years in high school she will have permanent nerve damage and suffer from curvature of the spine. </a:t>
            </a: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181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Writing an Introduction</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sz="4000" dirty="0" smtClean="0">
                <a:latin typeface="Arial Black" panose="020B0A04020102020204" pitchFamily="34" charset="0"/>
              </a:rPr>
              <a:t>Give the reader some background…</a:t>
            </a:r>
          </a:p>
          <a:p>
            <a:pPr lvl="1"/>
            <a:r>
              <a:rPr lang="en-US" sz="3200" dirty="0" smtClean="0">
                <a:latin typeface="Arial Black" panose="020B0A04020102020204" pitchFamily="34" charset="0"/>
              </a:rPr>
              <a:t>Explain the issue to the reader.</a:t>
            </a:r>
          </a:p>
          <a:p>
            <a:pPr lvl="1"/>
            <a:r>
              <a:rPr lang="en-US" sz="3200" dirty="0" smtClean="0">
                <a:latin typeface="Arial Black" panose="020B0A04020102020204" pitchFamily="34" charset="0"/>
              </a:rPr>
              <a:t>Give a few details that will help the reader understand why this is an important issue.</a:t>
            </a:r>
          </a:p>
          <a:p>
            <a:pPr lvl="2"/>
            <a:r>
              <a:rPr lang="en-US" sz="2800" dirty="0">
                <a:latin typeface="Arial Black" panose="020B0A04020102020204" pitchFamily="34" charset="0"/>
              </a:rPr>
              <a:t>i.e. High schools are required by law to give a textbook to every student in a class. Doing so has caused orthopedic problems to skyrocket in high school aged students. </a:t>
            </a:r>
          </a:p>
          <a:p>
            <a:pPr marL="914400" lvl="2" indent="0">
              <a:buNone/>
            </a:pPr>
            <a:endParaRPr lang="en-US" sz="2800" dirty="0" smtClean="0">
              <a:latin typeface="Arial Black" panose="020B0A04020102020204" pitchFamily="34" charset="0"/>
            </a:endParaRPr>
          </a:p>
          <a:p>
            <a:pPr marL="457200" lvl="1" indent="0">
              <a:buNone/>
            </a:pPr>
            <a:endParaRPr lang="en-US" sz="3200" dirty="0" smtClean="0">
              <a:latin typeface="Arial Black" panose="020B0A04020102020204" pitchFamily="34" charset="0"/>
            </a:endParaRPr>
          </a:p>
          <a:p>
            <a:pPr marL="457200" lvl="1"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2821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smtClean="0"/>
              <a:t>Summary First</a:t>
            </a:r>
          </a:p>
        </p:txBody>
      </p:sp>
      <p:sp>
        <p:nvSpPr>
          <p:cNvPr id="25603" name="Rectangle 3"/>
          <p:cNvSpPr>
            <a:spLocks noGrp="1" noChangeArrowheads="1"/>
          </p:cNvSpPr>
          <p:nvPr>
            <p:ph type="body" idx="1"/>
          </p:nvPr>
        </p:nvSpPr>
        <p:spPr>
          <a:xfrm>
            <a:off x="1714500" y="1371601"/>
            <a:ext cx="8763000" cy="4830763"/>
          </a:xfrm>
        </p:spPr>
        <p:txBody>
          <a:bodyPr/>
          <a:lstStyle/>
          <a:p>
            <a:pPr marL="0" indent="14288" eaLnBrk="1" hangingPunct="1">
              <a:buNone/>
              <a:tabLst>
                <a:tab pos="457200" algn="l"/>
              </a:tabLst>
            </a:pPr>
            <a:r>
              <a:rPr lang="en-US" altLang="en-US" sz="2400" b="1"/>
              <a:t>What has been said may be </a:t>
            </a:r>
          </a:p>
          <a:p>
            <a:pPr marL="0" indent="14288" eaLnBrk="1" hangingPunct="1">
              <a:buNone/>
              <a:tabLst>
                <a:tab pos="457200" algn="l"/>
              </a:tabLst>
            </a:pPr>
            <a:r>
              <a:rPr lang="en-US" altLang="en-US" sz="2400" b="1"/>
              <a:t>	</a:t>
            </a:r>
            <a:r>
              <a:rPr lang="en-US" altLang="en-US" sz="2400" b="1">
                <a:cs typeface="Arial" panose="020B0604020202020204" pitchFamily="34" charset="0"/>
              </a:rPr>
              <a:t>•</a:t>
            </a:r>
            <a:r>
              <a:rPr lang="en-US" altLang="en-US" sz="2400" b="1"/>
              <a:t> other written works </a:t>
            </a:r>
          </a:p>
          <a:p>
            <a:pPr marL="0" indent="14288" eaLnBrk="1" hangingPunct="1">
              <a:buNone/>
              <a:tabLst>
                <a:tab pos="457200" algn="l"/>
              </a:tabLst>
            </a:pPr>
            <a:r>
              <a:rPr lang="en-US" altLang="en-US" sz="2400" b="1"/>
              <a:t>	</a:t>
            </a:r>
            <a:r>
              <a:rPr lang="en-US" altLang="en-US" sz="2400" b="1">
                <a:cs typeface="Arial" panose="020B0604020202020204" pitchFamily="34" charset="0"/>
              </a:rPr>
              <a:t>•</a:t>
            </a:r>
            <a:r>
              <a:rPr lang="en-US" altLang="en-US" sz="2400" b="1"/>
              <a:t> a bill being debated in the legislature</a:t>
            </a:r>
          </a:p>
          <a:p>
            <a:pPr marL="0" indent="14288" eaLnBrk="1" hangingPunct="1">
              <a:buNone/>
              <a:tabLst>
                <a:tab pos="457200" algn="l"/>
              </a:tabLst>
            </a:pPr>
            <a:r>
              <a:rPr lang="en-US" altLang="en-US" sz="2400" b="1"/>
              <a:t>	</a:t>
            </a:r>
            <a:r>
              <a:rPr lang="en-US" altLang="en-US" sz="2400" b="1">
                <a:cs typeface="Arial" panose="020B0604020202020204" pitchFamily="34" charset="0"/>
              </a:rPr>
              <a:t>•</a:t>
            </a:r>
            <a:r>
              <a:rPr lang="en-US" altLang="en-US" sz="2400" b="1"/>
              <a:t> your audience’s preconceptions</a:t>
            </a:r>
          </a:p>
          <a:p>
            <a:pPr marL="0" indent="14288" eaLnBrk="1" hangingPunct="1">
              <a:buNone/>
              <a:tabLst>
                <a:tab pos="457200" algn="l"/>
              </a:tabLst>
            </a:pPr>
            <a:r>
              <a:rPr lang="en-US" altLang="en-US" sz="2400" b="1"/>
              <a:t>	</a:t>
            </a:r>
            <a:r>
              <a:rPr lang="en-US" altLang="en-US" sz="2400" b="1">
                <a:cs typeface="Arial" panose="020B0604020202020204" pitchFamily="34" charset="0"/>
              </a:rPr>
              <a:t>•</a:t>
            </a:r>
            <a:r>
              <a:rPr lang="en-US" altLang="en-US" sz="2400" b="1"/>
              <a:t> or a film you just watched</a:t>
            </a:r>
          </a:p>
          <a:p>
            <a:pPr marL="0" indent="14288" eaLnBrk="1" hangingPunct="1">
              <a:buNone/>
              <a:tabLst>
                <a:tab pos="457200" algn="l"/>
              </a:tabLst>
            </a:pPr>
            <a:r>
              <a:rPr lang="en-US" altLang="en-US" sz="2400" b="1"/>
              <a:t>—whatever it is, you must first summarize it so that your readers know why you will be arguing about it.</a:t>
            </a:r>
          </a:p>
          <a:p>
            <a:pPr marL="0" indent="14288" eaLnBrk="1" hangingPunct="1">
              <a:buNone/>
              <a:tabLst>
                <a:tab pos="457200" algn="l"/>
              </a:tabLst>
            </a:pPr>
            <a:endParaRPr lang="en-US" altLang="en-US" sz="1600" b="1"/>
          </a:p>
          <a:p>
            <a:pPr marL="0" indent="14288" eaLnBrk="1" hangingPunct="1">
              <a:buNone/>
              <a:tabLst>
                <a:tab pos="457200" algn="l"/>
              </a:tabLst>
            </a:pPr>
            <a:r>
              <a:rPr lang="en-US" altLang="en-US" sz="2400" b="1"/>
              <a:t>This summary may be a few sentences of your introduction, or it may be part of the step-by-step logic of your reasoning toward your conclusion.</a:t>
            </a:r>
          </a:p>
        </p:txBody>
      </p:sp>
    </p:spTree>
    <p:extLst>
      <p:ext uri="{BB962C8B-B14F-4D97-AF65-F5344CB8AC3E}">
        <p14:creationId xmlns:p14="http://schemas.microsoft.com/office/powerpoint/2010/main" val="2577820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Writing an Introduction</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sz="4000" dirty="0" smtClean="0">
                <a:latin typeface="Arial Black" panose="020B0A04020102020204" pitchFamily="34" charset="0"/>
              </a:rPr>
              <a:t>Give your thesis statement…</a:t>
            </a:r>
          </a:p>
          <a:p>
            <a:pPr lvl="1"/>
            <a:r>
              <a:rPr lang="en-US" sz="3600" dirty="0" smtClean="0">
                <a:latin typeface="Arial Black" panose="020B0A04020102020204" pitchFamily="34" charset="0"/>
              </a:rPr>
              <a:t>This is your statement of your side of the argument AND should include your reasons why your side is correct.</a:t>
            </a:r>
          </a:p>
          <a:p>
            <a:pPr lvl="2"/>
            <a:r>
              <a:rPr lang="en-US" sz="3200" dirty="0" smtClean="0">
                <a:latin typeface="Arial Black" panose="020B0A04020102020204" pitchFamily="34" charset="0"/>
              </a:rPr>
              <a:t>i.e. Schools </a:t>
            </a:r>
            <a:r>
              <a:rPr lang="en-US" sz="3200" dirty="0">
                <a:latin typeface="Arial Black" panose="020B0A04020102020204" pitchFamily="34" charset="0"/>
              </a:rPr>
              <a:t>should exchange their textbooks for tablets to better the health of their students, help the environment, and save the tax payer money. </a:t>
            </a:r>
            <a:endParaRPr lang="en-US" sz="3200" dirty="0" smtClean="0">
              <a:latin typeface="Arial Black" panose="020B0A04020102020204" pitchFamily="34" charset="0"/>
            </a:endParaRPr>
          </a:p>
          <a:p>
            <a:pPr marL="0" indent="0">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2861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981200" y="914401"/>
            <a:ext cx="8229600" cy="5211763"/>
          </a:xfrm>
        </p:spPr>
        <p:txBody>
          <a:bodyPr/>
          <a:lstStyle/>
          <a:p>
            <a:pPr marL="120650" indent="0" algn="ctr">
              <a:buNone/>
            </a:pPr>
            <a:endParaRPr lang="en-US" altLang="en-US" sz="3600" dirty="0">
              <a:latin typeface="Arial Black" panose="020B0A04020102020204" pitchFamily="34" charset="0"/>
            </a:endParaRPr>
          </a:p>
          <a:p>
            <a:pPr marL="120650" indent="0" algn="ctr">
              <a:buNone/>
            </a:pPr>
            <a:r>
              <a:rPr lang="en-US" altLang="en-US" sz="3600" dirty="0" smtClean="0">
                <a:latin typeface="Arial Black" panose="020B0A04020102020204" pitchFamily="34" charset="0"/>
              </a:rPr>
              <a:t>Introduction Paragraphs are DUE</a:t>
            </a:r>
            <a:endParaRPr lang="en-US" altLang="en-US" sz="3600" dirty="0">
              <a:latin typeface="Arial Black" panose="020B0A04020102020204" pitchFamily="34" charset="0"/>
            </a:endParaRPr>
          </a:p>
          <a:p>
            <a:pPr marL="120650" indent="0" algn="ctr">
              <a:buNone/>
            </a:pPr>
            <a:r>
              <a:rPr lang="en-US" altLang="en-US" sz="3600" dirty="0">
                <a:latin typeface="Arial Black" panose="020B0A04020102020204" pitchFamily="34" charset="0"/>
              </a:rPr>
              <a:t>BY </a:t>
            </a:r>
            <a:r>
              <a:rPr lang="en-US" altLang="en-US" sz="3600" dirty="0" smtClean="0">
                <a:latin typeface="Arial Black" panose="020B0A04020102020204" pitchFamily="34" charset="0"/>
              </a:rPr>
              <a:t>TUESDAY</a:t>
            </a:r>
          </a:p>
          <a:p>
            <a:pPr marL="120650" indent="0" algn="ctr">
              <a:buNone/>
            </a:pPr>
            <a:r>
              <a:rPr lang="en-US" altLang="en-US" sz="3600" dirty="0" smtClean="0">
                <a:latin typeface="Arial Black" panose="020B0A04020102020204" pitchFamily="34" charset="0"/>
              </a:rPr>
              <a:t>2/18!</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111741694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24896" cy="400110"/>
          </a:xfrm>
          <a:prstGeom prst="rect">
            <a:avLst/>
          </a:prstGeom>
          <a:noFill/>
        </p:spPr>
        <p:txBody>
          <a:bodyPr wrap="none" rtlCol="0">
            <a:spAutoFit/>
          </a:bodyPr>
          <a:lstStyle/>
          <a:p>
            <a:r>
              <a:rPr lang="en-US" sz="2000" b="1" dirty="0" smtClean="0"/>
              <a:t>2/11/20</a:t>
            </a:r>
            <a:endParaRPr lang="en-US" sz="2000" b="1" dirty="0"/>
          </a:p>
        </p:txBody>
      </p:sp>
    </p:spTree>
    <p:extLst>
      <p:ext uri="{BB962C8B-B14F-4D97-AF65-F5344CB8AC3E}">
        <p14:creationId xmlns:p14="http://schemas.microsoft.com/office/powerpoint/2010/main" val="41197104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9061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241457792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62638858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05587546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Understand the requirements for writing a strong, engaging, introduction paragraph that will set them up for success in their essays. </a:t>
            </a:r>
          </a:p>
        </p:txBody>
      </p:sp>
    </p:spTree>
    <p:extLst>
      <p:ext uri="{BB962C8B-B14F-4D97-AF65-F5344CB8AC3E}">
        <p14:creationId xmlns:p14="http://schemas.microsoft.com/office/powerpoint/2010/main" val="296289072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r>
              <a:rPr lang="en-US" altLang="en-US" sz="3600" dirty="0" smtClean="0">
                <a:latin typeface="Arial Black" panose="020B0A04020102020204" pitchFamily="34" charset="0"/>
              </a:rPr>
              <a:t>Work on Introduction paragraphs!</a:t>
            </a:r>
          </a:p>
          <a:p>
            <a:endParaRPr lang="en-US" altLang="en-US" sz="3600" dirty="0">
              <a:latin typeface="Arial Black" panose="020B0A04020102020204" pitchFamily="34" charset="0"/>
            </a:endParaRPr>
          </a:p>
          <a:p>
            <a:r>
              <a:rPr lang="en-US" altLang="en-US" sz="3600" dirty="0" smtClean="0">
                <a:latin typeface="Arial Black" panose="020B0A04020102020204" pitchFamily="34" charset="0"/>
              </a:rPr>
              <a:t>If you finish, see my notes on Body Paragraphs and working with quotes and MOVE ON!</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304906884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981200" y="914401"/>
            <a:ext cx="8229600" cy="5211763"/>
          </a:xfrm>
        </p:spPr>
        <p:txBody>
          <a:bodyPr/>
          <a:lstStyle/>
          <a:p>
            <a:pPr marL="120650" indent="0" algn="ctr">
              <a:buNone/>
            </a:pPr>
            <a:endParaRPr lang="en-US" altLang="en-US" sz="3600" dirty="0">
              <a:latin typeface="Arial Black" panose="020B0A04020102020204" pitchFamily="34" charset="0"/>
            </a:endParaRPr>
          </a:p>
          <a:p>
            <a:pPr marL="120650" indent="0" algn="ctr">
              <a:buNone/>
            </a:pPr>
            <a:r>
              <a:rPr lang="en-US" altLang="en-US" sz="3600" dirty="0" smtClean="0">
                <a:latin typeface="Arial Black" panose="020B0A04020102020204" pitchFamily="34" charset="0"/>
              </a:rPr>
              <a:t>Introduction Paragraphs are DUE</a:t>
            </a:r>
            <a:endParaRPr lang="en-US" altLang="en-US" sz="3600" dirty="0">
              <a:latin typeface="Arial Black" panose="020B0A04020102020204" pitchFamily="34" charset="0"/>
            </a:endParaRPr>
          </a:p>
          <a:p>
            <a:pPr marL="120650" indent="0" algn="ctr">
              <a:buNone/>
            </a:pPr>
            <a:r>
              <a:rPr lang="en-US" altLang="en-US" sz="3600" dirty="0">
                <a:latin typeface="Arial Black" panose="020B0A04020102020204" pitchFamily="34" charset="0"/>
              </a:rPr>
              <a:t>BY </a:t>
            </a:r>
            <a:r>
              <a:rPr lang="en-US" altLang="en-US" sz="3600" dirty="0" smtClean="0">
                <a:latin typeface="Arial Black" panose="020B0A04020102020204" pitchFamily="34" charset="0"/>
              </a:rPr>
              <a:t>TUESDAY</a:t>
            </a:r>
          </a:p>
          <a:p>
            <a:pPr marL="120650" indent="0" algn="ctr">
              <a:buNone/>
            </a:pPr>
            <a:r>
              <a:rPr lang="en-US" altLang="en-US" sz="3600" dirty="0" smtClean="0">
                <a:latin typeface="Arial Black" panose="020B0A04020102020204" pitchFamily="34" charset="0"/>
              </a:rPr>
              <a:t>2/18!</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4122035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944562"/>
          </a:xfrm>
        </p:spPr>
        <p:txBody>
          <a:bodyPr/>
          <a:lstStyle/>
          <a:p>
            <a:pPr eaLnBrk="1" hangingPunct="1"/>
            <a:r>
              <a:rPr lang="en-US" altLang="en-US" sz="3600"/>
              <a:t>Example of Summary and Response</a:t>
            </a:r>
          </a:p>
        </p:txBody>
      </p:sp>
      <p:sp>
        <p:nvSpPr>
          <p:cNvPr id="26627" name="Rectangle 3"/>
          <p:cNvSpPr>
            <a:spLocks noGrp="1" noChangeArrowheads="1"/>
          </p:cNvSpPr>
          <p:nvPr>
            <p:ph type="body" idx="1"/>
          </p:nvPr>
        </p:nvSpPr>
        <p:spPr>
          <a:xfrm>
            <a:off x="2133600" y="1295400"/>
            <a:ext cx="8229600" cy="5105400"/>
          </a:xfrm>
        </p:spPr>
        <p:txBody>
          <a:bodyPr/>
          <a:lstStyle/>
          <a:p>
            <a:pPr marL="6350" indent="7938" eaLnBrk="1" hangingPunct="1">
              <a:lnSpc>
                <a:spcPct val="80000"/>
              </a:lnSpc>
              <a:spcBef>
                <a:spcPct val="25000"/>
              </a:spcBef>
              <a:spcAft>
                <a:spcPct val="25000"/>
              </a:spcAft>
              <a:buNone/>
              <a:tabLst>
                <a:tab pos="457200" algn="l"/>
              </a:tabLst>
            </a:pPr>
            <a:r>
              <a:rPr lang="en-US" altLang="en-US" sz="2200"/>
              <a:t>Dr. Martin Luther King, Jr.’s “Letter from Birmingham Jail”</a:t>
            </a:r>
          </a:p>
          <a:p>
            <a:pPr marL="6350" indent="7938" eaLnBrk="1" hangingPunct="1">
              <a:lnSpc>
                <a:spcPct val="80000"/>
              </a:lnSpc>
              <a:spcBef>
                <a:spcPct val="25000"/>
              </a:spcBef>
              <a:spcAft>
                <a:spcPct val="25000"/>
              </a:spcAft>
              <a:buNone/>
              <a:tabLst>
                <a:tab pos="457200" algn="l"/>
              </a:tabLst>
            </a:pPr>
            <a:r>
              <a:rPr lang="en-US" altLang="en-US" sz="2200"/>
              <a:t>	In 1963, eight religious leaders issued a public statement against the protests King was leading. King responded to their statements and the kinds of notions their sympathizers might have been thinking, arguing against each one as he built his case for the justness of his actions and his cause. </a:t>
            </a:r>
          </a:p>
          <a:p>
            <a:pPr marL="6350" indent="7938" eaLnBrk="1" hangingPunct="1">
              <a:lnSpc>
                <a:spcPct val="80000"/>
              </a:lnSpc>
              <a:spcBef>
                <a:spcPct val="25000"/>
              </a:spcBef>
              <a:spcAft>
                <a:spcPct val="25000"/>
              </a:spcAft>
              <a:buNone/>
              <a:tabLst>
                <a:tab pos="457200" algn="l"/>
              </a:tabLst>
            </a:pPr>
            <a:r>
              <a:rPr lang="en-US" altLang="en-US" sz="2200"/>
              <a:t>	In one passage, King writes, “You deplore the demonstrations taking place in Birmingham. But your statement, I am sorry to say, fails to express a similar concern for the conditions that brought about the demonstrations” (King qtd. in Graff and Birkenstein 5).</a:t>
            </a:r>
          </a:p>
          <a:p>
            <a:pPr marL="6350" indent="7938" eaLnBrk="1" hangingPunct="1">
              <a:lnSpc>
                <a:spcPct val="80000"/>
              </a:lnSpc>
              <a:spcBef>
                <a:spcPct val="25000"/>
              </a:spcBef>
              <a:spcAft>
                <a:spcPct val="25000"/>
              </a:spcAft>
              <a:buNone/>
              <a:tabLst>
                <a:tab pos="457200" algn="l"/>
              </a:tabLst>
            </a:pPr>
            <a:r>
              <a:rPr lang="en-US" altLang="en-US" sz="2200"/>
              <a:t>	While King uses the word “you,” because he was directly addressing his audience, he might just as well have used “they”—</a:t>
            </a:r>
            <a:r>
              <a:rPr lang="en-US" altLang="en-US" sz="2200" i="1"/>
              <a:t>they </a:t>
            </a:r>
            <a:r>
              <a:rPr lang="en-US" altLang="en-US" sz="2200"/>
              <a:t>say such-and-such, but </a:t>
            </a:r>
            <a:r>
              <a:rPr lang="en-US" altLang="en-US" sz="2200" i="1"/>
              <a:t>I </a:t>
            </a:r>
            <a:r>
              <a:rPr lang="en-US" altLang="en-US" sz="2200"/>
              <a:t>say this. </a:t>
            </a:r>
          </a:p>
          <a:p>
            <a:pPr marL="6350" indent="7938" eaLnBrk="1" hangingPunct="1">
              <a:lnSpc>
                <a:spcPct val="80000"/>
              </a:lnSpc>
              <a:spcBef>
                <a:spcPct val="25000"/>
              </a:spcBef>
              <a:spcAft>
                <a:spcPct val="25000"/>
              </a:spcAft>
              <a:buNone/>
              <a:tabLst>
                <a:tab pos="457200" algn="l"/>
              </a:tabLst>
            </a:pPr>
            <a:r>
              <a:rPr lang="en-US" altLang="en-US" sz="2200"/>
              <a:t>	This is the essence of academic argument. </a:t>
            </a:r>
          </a:p>
        </p:txBody>
      </p:sp>
    </p:spTree>
    <p:extLst>
      <p:ext uri="{BB962C8B-B14F-4D97-AF65-F5344CB8AC3E}">
        <p14:creationId xmlns:p14="http://schemas.microsoft.com/office/powerpoint/2010/main" val="259872753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2/12/20</a:t>
            </a:r>
            <a:endParaRPr lang="en-US" sz="2000" b="1" dirty="0"/>
          </a:p>
        </p:txBody>
      </p:sp>
    </p:spTree>
    <p:extLst>
      <p:ext uri="{BB962C8B-B14F-4D97-AF65-F5344CB8AC3E}">
        <p14:creationId xmlns:p14="http://schemas.microsoft.com/office/powerpoint/2010/main" val="12310501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076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261280868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87437953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25094345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Understand the requirements for writing </a:t>
            </a:r>
            <a:r>
              <a:rPr lang="en-US" sz="3600" dirty="0" smtClean="0">
                <a:latin typeface="Arial Black" panose="020B0A04020102020204" pitchFamily="34" charset="0"/>
              </a:rPr>
              <a:t>strong</a:t>
            </a:r>
            <a:r>
              <a:rPr lang="en-US" sz="3600" dirty="0">
                <a:latin typeface="Arial Black" panose="020B0A04020102020204" pitchFamily="34" charset="0"/>
              </a:rPr>
              <a:t>, </a:t>
            </a:r>
            <a:r>
              <a:rPr lang="en-US" sz="3600" dirty="0" smtClean="0">
                <a:latin typeface="Arial Black" panose="020B0A04020102020204" pitchFamily="34" charset="0"/>
              </a:rPr>
              <a:t>body paragraphs </a:t>
            </a:r>
            <a:r>
              <a:rPr lang="en-US" sz="3600" dirty="0">
                <a:latin typeface="Arial Black" panose="020B0A04020102020204" pitchFamily="34" charset="0"/>
              </a:rPr>
              <a:t>that </a:t>
            </a:r>
            <a:r>
              <a:rPr lang="en-US" sz="3600" dirty="0" smtClean="0">
                <a:latin typeface="Arial Black" panose="020B0A04020102020204" pitchFamily="34" charset="0"/>
              </a:rPr>
              <a:t>incorporate evidence from text with proper citation. </a:t>
            </a:r>
            <a:endParaRPr lang="en-US" sz="3600" dirty="0">
              <a:latin typeface="Arial Black" panose="020B0A04020102020204" pitchFamily="34" charset="0"/>
            </a:endParaRPr>
          </a:p>
        </p:txBody>
      </p:sp>
    </p:spTree>
    <p:extLst>
      <p:ext uri="{BB962C8B-B14F-4D97-AF65-F5344CB8AC3E}">
        <p14:creationId xmlns:p14="http://schemas.microsoft.com/office/powerpoint/2010/main" val="107866238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latin typeface="Arial Black" panose="020B0A04020102020204" pitchFamily="34" charset="0"/>
              </a:rPr>
              <a:t>Writing Body Paragraphs</a:t>
            </a:r>
            <a:endParaRPr lang="en-US" dirty="0">
              <a:latin typeface="Arial Black" panose="020B0A04020102020204" pitchFamily="34" charset="0"/>
            </a:endParaRPr>
          </a:p>
        </p:txBody>
      </p:sp>
      <p:sp>
        <p:nvSpPr>
          <p:cNvPr id="3" name="Content Placeholder 2"/>
          <p:cNvSpPr>
            <a:spLocks noGrp="1"/>
          </p:cNvSpPr>
          <p:nvPr>
            <p:ph idx="1"/>
          </p:nvPr>
        </p:nvSpPr>
        <p:spPr>
          <a:xfrm>
            <a:off x="167425" y="1143001"/>
            <a:ext cx="11822806" cy="5476740"/>
          </a:xfrm>
        </p:spPr>
        <p:txBody>
          <a:bodyPr/>
          <a:lstStyle/>
          <a:p>
            <a:r>
              <a:rPr lang="en-US" dirty="0" smtClean="0">
                <a:latin typeface="Arial Black" panose="020B0A04020102020204" pitchFamily="34" charset="0"/>
              </a:rPr>
              <a:t>The format for your body paragraphs is nothing new to you!</a:t>
            </a:r>
          </a:p>
          <a:p>
            <a:r>
              <a:rPr lang="en-US" dirty="0" smtClean="0">
                <a:latin typeface="Arial Black" panose="020B0A04020102020204" pitchFamily="34" charset="0"/>
              </a:rPr>
              <a:t>You will be using the TREAT or TREAT Repeat format for your paragraphs…</a:t>
            </a:r>
          </a:p>
          <a:p>
            <a:pPr marL="0" indent="0">
              <a:buNone/>
            </a:pPr>
            <a:endParaRPr lang="en-US" dirty="0" smtClean="0">
              <a:latin typeface="Arial Black" panose="020B0A04020102020204" pitchFamily="34" charset="0"/>
            </a:endParaRPr>
          </a:p>
        </p:txBody>
      </p:sp>
      <p:sp>
        <p:nvSpPr>
          <p:cNvPr id="4" name="TextBox 3"/>
          <p:cNvSpPr txBox="1"/>
          <p:nvPr/>
        </p:nvSpPr>
        <p:spPr>
          <a:xfrm>
            <a:off x="759854" y="3335627"/>
            <a:ext cx="4790940" cy="2554545"/>
          </a:xfrm>
          <a:prstGeom prst="rect">
            <a:avLst/>
          </a:prstGeom>
          <a:noFill/>
        </p:spPr>
        <p:txBody>
          <a:bodyPr wrap="square" rtlCol="0">
            <a:spAutoFit/>
          </a:bodyPr>
          <a:lstStyle/>
          <a:p>
            <a:r>
              <a:rPr lang="en-US" sz="3200" dirty="0" smtClean="0">
                <a:latin typeface="Arial Black" panose="020B0A04020102020204" pitchFamily="34" charset="0"/>
              </a:rPr>
              <a:t>T- TOPIC SENTENCE</a:t>
            </a:r>
          </a:p>
          <a:p>
            <a:r>
              <a:rPr lang="en-US" sz="3200" dirty="0" smtClean="0">
                <a:latin typeface="Arial Black" panose="020B0A04020102020204" pitchFamily="34" charset="0"/>
              </a:rPr>
              <a:t>R- RELEVANCE</a:t>
            </a:r>
          </a:p>
          <a:p>
            <a:r>
              <a:rPr lang="en-US" sz="3200" dirty="0" smtClean="0">
                <a:latin typeface="Arial Black" panose="020B0A04020102020204" pitchFamily="34" charset="0"/>
              </a:rPr>
              <a:t>E- EVIDENCE</a:t>
            </a:r>
          </a:p>
          <a:p>
            <a:r>
              <a:rPr lang="en-US" sz="3200" dirty="0" smtClean="0">
                <a:latin typeface="Arial Black" panose="020B0A04020102020204" pitchFamily="34" charset="0"/>
              </a:rPr>
              <a:t>A- ANALYSIS</a:t>
            </a:r>
          </a:p>
          <a:p>
            <a:r>
              <a:rPr lang="en-US" sz="3200" dirty="0" smtClean="0">
                <a:latin typeface="Arial Black" panose="020B0A04020102020204" pitchFamily="34" charset="0"/>
              </a:rPr>
              <a:t>T- TIE BACK</a:t>
            </a:r>
            <a:endParaRPr lang="en-US" sz="3200" dirty="0">
              <a:latin typeface="Arial Black" panose="020B0A04020102020204" pitchFamily="34" charset="0"/>
            </a:endParaRPr>
          </a:p>
        </p:txBody>
      </p:sp>
      <p:sp>
        <p:nvSpPr>
          <p:cNvPr id="5" name="TextBox 4"/>
          <p:cNvSpPr txBox="1"/>
          <p:nvPr/>
        </p:nvSpPr>
        <p:spPr>
          <a:xfrm>
            <a:off x="5922135" y="3335627"/>
            <a:ext cx="5063543" cy="3046988"/>
          </a:xfrm>
          <a:prstGeom prst="rect">
            <a:avLst/>
          </a:prstGeom>
          <a:noFill/>
        </p:spPr>
        <p:txBody>
          <a:bodyPr wrap="square" rtlCol="0">
            <a:spAutoFit/>
          </a:bodyPr>
          <a:lstStyle/>
          <a:p>
            <a:r>
              <a:rPr lang="en-US" sz="2400" dirty="0" smtClean="0">
                <a:latin typeface="Arial Black" panose="020B0A04020102020204" pitchFamily="34" charset="0"/>
              </a:rPr>
              <a:t>T- TOPIC SENTENCE</a:t>
            </a:r>
          </a:p>
          <a:p>
            <a:r>
              <a:rPr lang="en-US" sz="2400" dirty="0" smtClean="0">
                <a:latin typeface="Arial Black" panose="020B0A04020102020204" pitchFamily="34" charset="0"/>
              </a:rPr>
              <a:t>R- RELEVANCE</a:t>
            </a:r>
          </a:p>
          <a:p>
            <a:r>
              <a:rPr lang="en-US" sz="2400" dirty="0" smtClean="0">
                <a:latin typeface="Arial Black" panose="020B0A04020102020204" pitchFamily="34" charset="0"/>
              </a:rPr>
              <a:t>E- EVIDENCE</a:t>
            </a:r>
          </a:p>
          <a:p>
            <a:r>
              <a:rPr lang="en-US" sz="2400" dirty="0" smtClean="0">
                <a:latin typeface="Arial Black" panose="020B0A04020102020204" pitchFamily="34" charset="0"/>
              </a:rPr>
              <a:t>A- ANALYSIS</a:t>
            </a:r>
          </a:p>
          <a:p>
            <a:r>
              <a:rPr lang="en-US" sz="2400" dirty="0" smtClean="0">
                <a:latin typeface="Arial Black" panose="020B0A04020102020204" pitchFamily="34" charset="0"/>
              </a:rPr>
              <a:t>R- RELEVANCE</a:t>
            </a:r>
          </a:p>
          <a:p>
            <a:r>
              <a:rPr lang="en-US" sz="2400" dirty="0" smtClean="0">
                <a:latin typeface="Arial Black" panose="020B0A04020102020204" pitchFamily="34" charset="0"/>
              </a:rPr>
              <a:t>E- EVIDENCE</a:t>
            </a:r>
          </a:p>
          <a:p>
            <a:r>
              <a:rPr lang="en-US" sz="2400" dirty="0" smtClean="0">
                <a:latin typeface="Arial Black" panose="020B0A04020102020204" pitchFamily="34" charset="0"/>
              </a:rPr>
              <a:t>A- ANALYSIS</a:t>
            </a:r>
          </a:p>
          <a:p>
            <a:r>
              <a:rPr lang="en-US" sz="2400" dirty="0" smtClean="0">
                <a:latin typeface="Arial Black" panose="020B0A04020102020204" pitchFamily="34" charset="0"/>
              </a:rPr>
              <a:t>T- TIE BACK</a:t>
            </a:r>
            <a:endParaRPr lang="en-US" sz="2400" dirty="0">
              <a:latin typeface="Arial Black" panose="020B0A04020102020204" pitchFamily="34" charset="0"/>
            </a:endParaRPr>
          </a:p>
        </p:txBody>
      </p:sp>
    </p:spTree>
    <p:extLst>
      <p:ext uri="{BB962C8B-B14F-4D97-AF65-F5344CB8AC3E}">
        <p14:creationId xmlns:p14="http://schemas.microsoft.com/office/powerpoint/2010/main" val="7790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485"/>
            <a:ext cx="10972800" cy="588247"/>
          </a:xfrm>
        </p:spPr>
        <p:txBody>
          <a:bodyPr/>
          <a:lstStyle/>
          <a:p>
            <a:pPr algn="ctr"/>
            <a:r>
              <a:rPr lang="en-US" b="1" dirty="0" smtClean="0">
                <a:latin typeface="Arial Black" panose="020B0A04020102020204" pitchFamily="34" charset="0"/>
              </a:rPr>
              <a:t>Writing Body Paragraphs</a:t>
            </a:r>
            <a:endParaRPr lang="en-US" b="1" dirty="0">
              <a:latin typeface="Arial Black" panose="020B0A04020102020204" pitchFamily="34" charset="0"/>
            </a:endParaRPr>
          </a:p>
        </p:txBody>
      </p:sp>
      <p:sp>
        <p:nvSpPr>
          <p:cNvPr id="3" name="Content Placeholder 2"/>
          <p:cNvSpPr>
            <a:spLocks noGrp="1"/>
          </p:cNvSpPr>
          <p:nvPr>
            <p:ph idx="1"/>
          </p:nvPr>
        </p:nvSpPr>
        <p:spPr>
          <a:xfrm>
            <a:off x="609600" y="965915"/>
            <a:ext cx="10972800" cy="5640947"/>
          </a:xfrm>
        </p:spPr>
        <p:txBody>
          <a:bodyPr>
            <a:normAutofit/>
          </a:bodyPr>
          <a:lstStyle/>
          <a:p>
            <a:r>
              <a:rPr lang="en-US" sz="3200" dirty="0" smtClean="0">
                <a:latin typeface="Arial Black" panose="020B0A04020102020204" pitchFamily="34" charset="0"/>
              </a:rPr>
              <a:t>Remember…You should use a quote when it is necessary and paraphrasing won’t do!</a:t>
            </a:r>
          </a:p>
          <a:p>
            <a:r>
              <a:rPr lang="en-US" sz="3200" dirty="0" smtClean="0">
                <a:latin typeface="Arial Black" panose="020B0A04020102020204" pitchFamily="34" charset="0"/>
              </a:rPr>
              <a:t>Your goal should be AT LEAST TWO quotes per body paragraph that SUPPORT YOUR POINT.</a:t>
            </a:r>
          </a:p>
          <a:p>
            <a:r>
              <a:rPr lang="en-US" dirty="0" smtClean="0">
                <a:latin typeface="Arial Black" panose="020B0A04020102020204" pitchFamily="34" charset="0"/>
              </a:rPr>
              <a:t>If you are including COUNTER-ARGUMENT, you need to ADD a third piece of evidence that OPPOSES your point.</a:t>
            </a:r>
          </a:p>
          <a:p>
            <a:pPr lvl="1"/>
            <a:r>
              <a:rPr lang="en-US" sz="2400" dirty="0" smtClean="0">
                <a:latin typeface="Arial Black" panose="020B0A04020102020204" pitchFamily="34" charset="0"/>
              </a:rPr>
              <a:t>Make sure to include RELEVANCE before this quote.</a:t>
            </a:r>
          </a:p>
          <a:p>
            <a:pPr lvl="1"/>
            <a:r>
              <a:rPr lang="en-US" sz="2400" dirty="0" smtClean="0">
                <a:latin typeface="Arial Black" panose="020B0A04020102020204" pitchFamily="34" charset="0"/>
              </a:rPr>
              <a:t>Use the ANALYSIS portion to ANSWER/REFUTE their point and strengthen your own</a:t>
            </a:r>
          </a:p>
        </p:txBody>
      </p:sp>
    </p:spTree>
    <p:extLst>
      <p:ext uri="{BB962C8B-B14F-4D97-AF65-F5344CB8AC3E}">
        <p14:creationId xmlns:p14="http://schemas.microsoft.com/office/powerpoint/2010/main" val="104557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485"/>
            <a:ext cx="10972800" cy="588247"/>
          </a:xfrm>
        </p:spPr>
        <p:txBody>
          <a:bodyPr/>
          <a:lstStyle/>
          <a:p>
            <a:pPr algn="ctr"/>
            <a:r>
              <a:rPr lang="en-US" b="1" dirty="0" smtClean="0">
                <a:latin typeface="Arial Black" panose="020B0A04020102020204" pitchFamily="34" charset="0"/>
              </a:rPr>
              <a:t>Writing Body Paragraphs</a:t>
            </a:r>
            <a:endParaRPr lang="en-US" b="1" dirty="0">
              <a:latin typeface="Arial Black" panose="020B0A04020102020204" pitchFamily="34" charset="0"/>
            </a:endParaRPr>
          </a:p>
        </p:txBody>
      </p:sp>
      <p:sp>
        <p:nvSpPr>
          <p:cNvPr id="3" name="Content Placeholder 2"/>
          <p:cNvSpPr>
            <a:spLocks noGrp="1"/>
          </p:cNvSpPr>
          <p:nvPr>
            <p:ph idx="1"/>
          </p:nvPr>
        </p:nvSpPr>
        <p:spPr>
          <a:xfrm>
            <a:off x="609600" y="965915"/>
            <a:ext cx="10972800" cy="5640947"/>
          </a:xfrm>
        </p:spPr>
        <p:txBody>
          <a:bodyPr>
            <a:normAutofit fontScale="62500" lnSpcReduction="20000"/>
          </a:bodyPr>
          <a:lstStyle/>
          <a:p>
            <a:r>
              <a:rPr lang="en-US" sz="3200" dirty="0" smtClean="0">
                <a:latin typeface="Arial Black" panose="020B0A04020102020204" pitchFamily="34" charset="0"/>
              </a:rPr>
              <a:t>Hear this PLEASE…</a:t>
            </a:r>
          </a:p>
          <a:p>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EVERY SINGLE QUOTE IN YOUR PAPER NEEDS:</a:t>
            </a:r>
          </a:p>
          <a:p>
            <a:pPr marL="0" indent="0" algn="ctr">
              <a:buNone/>
            </a:pPr>
            <a:endParaRPr lang="en-US" sz="4000" dirty="0" smtClean="0">
              <a:latin typeface="Arial Black" panose="020B0A04020102020204" pitchFamily="34" charset="0"/>
            </a:endParaRPr>
          </a:p>
          <a:p>
            <a:pPr algn="ctr"/>
            <a:r>
              <a:rPr lang="en-US" sz="4000" dirty="0" smtClean="0">
                <a:latin typeface="Arial Black" panose="020B0A04020102020204" pitchFamily="34" charset="0"/>
              </a:rPr>
              <a:t>At least 1-2 sentences before it that give relevance (WHO, WHAT, WHEN, WHERE, WHY)</a:t>
            </a:r>
          </a:p>
          <a:p>
            <a:pPr algn="ctr"/>
            <a:endParaRPr lang="en-US" sz="4000" dirty="0" smtClean="0">
              <a:latin typeface="Arial Black" panose="020B0A04020102020204" pitchFamily="34" charset="0"/>
            </a:endParaRPr>
          </a:p>
          <a:p>
            <a:pPr algn="ctr"/>
            <a:r>
              <a:rPr lang="en-US" sz="4000" dirty="0" smtClean="0">
                <a:latin typeface="Arial Black" panose="020B0A04020102020204" pitchFamily="34" charset="0"/>
              </a:rPr>
              <a:t>A PROPERLY FORMATTED PARENTHETICAL CITATION THAT INCLUDES AUTHOR’S LAST NAME AND A PARAGRAPH NUMBER</a:t>
            </a:r>
          </a:p>
          <a:p>
            <a:pPr marL="0" indent="0" algn="ctr">
              <a:buNone/>
            </a:pPr>
            <a:r>
              <a:rPr lang="en-US" sz="4000" dirty="0" smtClean="0">
                <a:latin typeface="Arial Black" panose="020B0A04020102020204" pitchFamily="34" charset="0"/>
              </a:rPr>
              <a:t>(Smith para 4).</a:t>
            </a:r>
          </a:p>
          <a:p>
            <a:pPr marL="0" indent="0" algn="ctr">
              <a:buNone/>
            </a:pPr>
            <a:endParaRPr lang="en-US" sz="4000" dirty="0" smtClean="0">
              <a:latin typeface="Arial Black" panose="020B0A04020102020204" pitchFamily="34" charset="0"/>
            </a:endParaRPr>
          </a:p>
          <a:p>
            <a:pPr algn="ctr"/>
            <a:r>
              <a:rPr lang="en-US" sz="4000" dirty="0" smtClean="0">
                <a:latin typeface="Arial Black" panose="020B0A04020102020204" pitchFamily="34" charset="0"/>
              </a:rPr>
              <a:t>At least 2 sentences of analysis (PARAPHRASE, THEN EXPLAIN HOW IT SUPPORTS YOUR ARGUMENT)</a:t>
            </a:r>
          </a:p>
          <a:p>
            <a:pPr marL="0" indent="0" algn="ctr">
              <a:buNone/>
            </a:pPr>
            <a:endParaRPr lang="en-US" sz="2400" dirty="0">
              <a:latin typeface="Arial Black" panose="020B0A04020102020204" pitchFamily="34" charset="0"/>
            </a:endParaRPr>
          </a:p>
          <a:p>
            <a:pPr marL="0" indent="0" algn="ctr">
              <a:buNone/>
            </a:pPr>
            <a:endParaRPr lang="en-US" sz="2400" dirty="0" smtClean="0">
              <a:latin typeface="Arial Black" panose="020B0A04020102020204" pitchFamily="34" charset="0"/>
            </a:endParaRPr>
          </a:p>
        </p:txBody>
      </p:sp>
    </p:spTree>
    <p:extLst>
      <p:ext uri="{BB962C8B-B14F-4D97-AF65-F5344CB8AC3E}">
        <p14:creationId xmlns:p14="http://schemas.microsoft.com/office/powerpoint/2010/main" val="25007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485"/>
            <a:ext cx="10972800" cy="588247"/>
          </a:xfrm>
        </p:spPr>
        <p:txBody>
          <a:bodyPr/>
          <a:lstStyle/>
          <a:p>
            <a:pPr algn="ctr"/>
            <a:r>
              <a:rPr lang="en-US" b="1" dirty="0" smtClean="0">
                <a:latin typeface="Arial Black" panose="020B0A04020102020204" pitchFamily="34" charset="0"/>
              </a:rPr>
              <a:t>Writing Body Paragraphs</a:t>
            </a:r>
            <a:endParaRPr lang="en-US" b="1" dirty="0">
              <a:latin typeface="Arial Black" panose="020B0A04020102020204" pitchFamily="34" charset="0"/>
            </a:endParaRPr>
          </a:p>
        </p:txBody>
      </p:sp>
      <p:sp>
        <p:nvSpPr>
          <p:cNvPr id="3" name="Content Placeholder 2"/>
          <p:cNvSpPr>
            <a:spLocks noGrp="1"/>
          </p:cNvSpPr>
          <p:nvPr>
            <p:ph idx="1"/>
          </p:nvPr>
        </p:nvSpPr>
        <p:spPr>
          <a:xfrm>
            <a:off x="609600" y="965915"/>
            <a:ext cx="10972800" cy="5640947"/>
          </a:xfrm>
        </p:spPr>
        <p:txBody>
          <a:bodyPr>
            <a:normAutofit lnSpcReduction="10000"/>
          </a:bodyPr>
          <a:lstStyle/>
          <a:p>
            <a:r>
              <a:rPr lang="en-US" sz="3200" dirty="0" smtClean="0">
                <a:latin typeface="Arial Black" panose="020B0A04020102020204" pitchFamily="34" charset="0"/>
              </a:rPr>
              <a:t>Hear this PLEASE…</a:t>
            </a:r>
          </a:p>
          <a:p>
            <a:pPr marL="0" indent="0" algn="ctr">
              <a:buNone/>
            </a:pPr>
            <a:r>
              <a:rPr lang="en-US" sz="4000" dirty="0" smtClean="0">
                <a:solidFill>
                  <a:srgbClr val="FF0000"/>
                </a:solidFill>
                <a:latin typeface="Arial Black" panose="020B0A04020102020204" pitchFamily="34" charset="0"/>
              </a:rPr>
              <a:t>DO NOT:</a:t>
            </a:r>
          </a:p>
          <a:p>
            <a:pPr algn="ctr"/>
            <a:r>
              <a:rPr lang="en-US" sz="4000" dirty="0" smtClean="0">
                <a:latin typeface="Arial Black" panose="020B0A04020102020204" pitchFamily="34" charset="0"/>
              </a:rPr>
              <a:t>Use first person language </a:t>
            </a:r>
          </a:p>
          <a:p>
            <a:pPr lvl="1" algn="ctr"/>
            <a:r>
              <a:rPr lang="en-US" dirty="0" smtClean="0">
                <a:solidFill>
                  <a:srgbClr val="FF0000"/>
                </a:solidFill>
                <a:latin typeface="Arial Black" panose="020B0A04020102020204" pitchFamily="34" charset="0"/>
              </a:rPr>
              <a:t>(I think, In my opinion, We should, It is our duty to)</a:t>
            </a:r>
          </a:p>
          <a:p>
            <a:pPr algn="ctr"/>
            <a:r>
              <a:rPr lang="en-US" sz="4000" dirty="0" smtClean="0">
                <a:latin typeface="Arial Black" panose="020B0A04020102020204" pitchFamily="34" charset="0"/>
              </a:rPr>
              <a:t>Address the reader personally</a:t>
            </a:r>
          </a:p>
          <a:p>
            <a:pPr lvl="1" algn="ctr"/>
            <a:r>
              <a:rPr lang="en-US" dirty="0" smtClean="0">
                <a:solidFill>
                  <a:srgbClr val="FF0000"/>
                </a:solidFill>
                <a:latin typeface="Arial Black" panose="020B0A04020102020204" pitchFamily="34" charset="0"/>
              </a:rPr>
              <a:t>(You need to, You should think about, It is your responsibility)</a:t>
            </a:r>
            <a:endParaRPr lang="en-US" dirty="0">
              <a:solidFill>
                <a:srgbClr val="FF0000"/>
              </a:solidFill>
              <a:latin typeface="Arial Black" panose="020B0A04020102020204" pitchFamily="34" charset="0"/>
            </a:endParaRPr>
          </a:p>
          <a:p>
            <a:pPr algn="ctr"/>
            <a:r>
              <a:rPr lang="en-US" sz="4000" dirty="0">
                <a:latin typeface="Arial Black" panose="020B0A04020102020204" pitchFamily="34" charset="0"/>
              </a:rPr>
              <a:t>Use unnecessary phrasing</a:t>
            </a:r>
          </a:p>
          <a:p>
            <a:pPr lvl="1" algn="ctr"/>
            <a:r>
              <a:rPr lang="en-US" dirty="0">
                <a:solidFill>
                  <a:srgbClr val="FF0000"/>
                </a:solidFill>
                <a:latin typeface="Arial Black" panose="020B0A04020102020204" pitchFamily="34" charset="0"/>
              </a:rPr>
              <a:t>(This quote means, This supports my point because, This proves my point because)</a:t>
            </a:r>
          </a:p>
          <a:p>
            <a:pPr marL="0" indent="0" algn="ctr">
              <a:buNone/>
            </a:pPr>
            <a:endParaRPr lang="en-US" sz="2400" dirty="0" smtClean="0">
              <a:latin typeface="Arial Black" panose="020B0A04020102020204" pitchFamily="34" charset="0"/>
            </a:endParaRPr>
          </a:p>
        </p:txBody>
      </p:sp>
    </p:spTree>
    <p:extLst>
      <p:ext uri="{BB962C8B-B14F-4D97-AF65-F5344CB8AC3E}">
        <p14:creationId xmlns:p14="http://schemas.microsoft.com/office/powerpoint/2010/main" val="8894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86273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b="1" smtClean="0"/>
              <a:t>Summarizing</a:t>
            </a:r>
          </a:p>
        </p:txBody>
      </p:sp>
      <p:sp>
        <p:nvSpPr>
          <p:cNvPr id="27651" name="Rectangle 3"/>
          <p:cNvSpPr>
            <a:spLocks noGrp="1" noChangeArrowheads="1"/>
          </p:cNvSpPr>
          <p:nvPr>
            <p:ph type="body" idx="1"/>
          </p:nvPr>
        </p:nvSpPr>
        <p:spPr>
          <a:xfrm>
            <a:off x="2438400" y="2601913"/>
            <a:ext cx="7772400" cy="3916362"/>
          </a:xfrm>
        </p:spPr>
        <p:txBody>
          <a:bodyPr/>
          <a:lstStyle/>
          <a:p>
            <a:pPr eaLnBrk="1" hangingPunct="1"/>
            <a:r>
              <a:rPr lang="en-US" altLang="en-US" sz="2800" b="1"/>
              <a:t>Americans today tend to believe that _________.</a:t>
            </a:r>
          </a:p>
          <a:p>
            <a:pPr eaLnBrk="1" hangingPunct="1"/>
            <a:r>
              <a:rPr lang="en-US" altLang="en-US" sz="2800" b="1"/>
              <a:t>The standard way of thinking about topic X </a:t>
            </a:r>
            <a:br>
              <a:rPr lang="en-US" altLang="en-US" sz="2800" b="1"/>
            </a:br>
            <a:r>
              <a:rPr lang="en-US" altLang="en-US" sz="2800" b="1"/>
              <a:t>has it that ______.</a:t>
            </a:r>
          </a:p>
          <a:p>
            <a:pPr eaLnBrk="1" hangingPunct="1"/>
            <a:r>
              <a:rPr lang="en-US" altLang="en-US" sz="2800" b="1"/>
              <a:t>It is often said that ________.</a:t>
            </a:r>
          </a:p>
          <a:p>
            <a:pPr eaLnBrk="1" hangingPunct="1"/>
            <a:r>
              <a:rPr lang="en-US" altLang="en-US" sz="2800" b="1"/>
              <a:t>My whole life I have heard it said that ________ (22).</a:t>
            </a:r>
          </a:p>
          <a:p>
            <a:pPr eaLnBrk="1" hangingPunct="1"/>
            <a:endParaRPr lang="en-US" altLang="en-US" sz="2800"/>
          </a:p>
          <a:p>
            <a:pPr eaLnBrk="1" hangingPunct="1"/>
            <a:endParaRPr lang="en-US" altLang="en-US" sz="2800"/>
          </a:p>
          <a:p>
            <a:pPr eaLnBrk="1" hangingPunct="1"/>
            <a:endParaRPr lang="en-US" altLang="en-US" sz="2800"/>
          </a:p>
          <a:p>
            <a:pPr algn="r" eaLnBrk="1" hangingPunct="1">
              <a:buFontTx/>
              <a:buNone/>
            </a:pPr>
            <a:endParaRPr lang="en-US" altLang="en-US" sz="1400"/>
          </a:p>
        </p:txBody>
      </p:sp>
      <p:sp>
        <p:nvSpPr>
          <p:cNvPr id="27652" name="Text Box 4"/>
          <p:cNvSpPr txBox="1">
            <a:spLocks noChangeArrowheads="1"/>
          </p:cNvSpPr>
          <p:nvPr/>
        </p:nvSpPr>
        <p:spPr bwMode="auto">
          <a:xfrm>
            <a:off x="1981200" y="1524001"/>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b="1">
                <a:solidFill>
                  <a:srgbClr val="000000"/>
                </a:solidFill>
              </a:rPr>
              <a:t>Setting up a challenge to common beliefs:</a:t>
            </a:r>
          </a:p>
        </p:txBody>
      </p:sp>
    </p:spTree>
    <p:extLst>
      <p:ext uri="{BB962C8B-B14F-4D97-AF65-F5344CB8AC3E}">
        <p14:creationId xmlns:p14="http://schemas.microsoft.com/office/powerpoint/2010/main" val="3748927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 calcmode="lin" valueType="num">
                                      <p:cBhvr additive="base">
                                        <p:cTn id="1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additive="base">
                                        <p:cTn id="21"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485"/>
            <a:ext cx="10972800" cy="588247"/>
          </a:xfrm>
        </p:spPr>
        <p:txBody>
          <a:bodyPr/>
          <a:lstStyle/>
          <a:p>
            <a:pPr algn="ctr"/>
            <a:r>
              <a:rPr lang="en-US" b="1" dirty="0" smtClean="0">
                <a:latin typeface="Arial Black" panose="020B0A04020102020204" pitchFamily="34" charset="0"/>
              </a:rPr>
              <a:t>Writing Body Paragraphs</a:t>
            </a:r>
            <a:endParaRPr lang="en-US" b="1" dirty="0">
              <a:latin typeface="Arial Black" panose="020B0A04020102020204" pitchFamily="34" charset="0"/>
            </a:endParaRPr>
          </a:p>
        </p:txBody>
      </p:sp>
      <p:sp>
        <p:nvSpPr>
          <p:cNvPr id="3" name="Content Placeholder 2"/>
          <p:cNvSpPr>
            <a:spLocks noGrp="1"/>
          </p:cNvSpPr>
          <p:nvPr>
            <p:ph idx="1"/>
          </p:nvPr>
        </p:nvSpPr>
        <p:spPr>
          <a:xfrm>
            <a:off x="609600" y="965915"/>
            <a:ext cx="10972800" cy="5640947"/>
          </a:xfrm>
        </p:spPr>
        <p:txBody>
          <a:bodyPr>
            <a:normAutofit fontScale="92500" lnSpcReduction="20000"/>
          </a:bodyPr>
          <a:lstStyle/>
          <a:p>
            <a:r>
              <a:rPr lang="en-US" sz="3200" dirty="0" smtClean="0">
                <a:latin typeface="Arial Black" panose="020B0A04020102020204" pitchFamily="34" charset="0"/>
              </a:rPr>
              <a:t>Hear this PLEASE…</a:t>
            </a:r>
          </a:p>
          <a:p>
            <a:pPr marL="0" indent="0" algn="ctr">
              <a:buNone/>
            </a:pPr>
            <a:r>
              <a:rPr lang="en-US" sz="4000" dirty="0" smtClean="0">
                <a:solidFill>
                  <a:srgbClr val="00B050"/>
                </a:solidFill>
                <a:latin typeface="Arial Black" panose="020B0A04020102020204" pitchFamily="34" charset="0"/>
              </a:rPr>
              <a:t>DO:</a:t>
            </a:r>
          </a:p>
          <a:p>
            <a:pPr algn="ctr"/>
            <a:r>
              <a:rPr lang="en-US" sz="4000" dirty="0" smtClean="0">
                <a:latin typeface="Arial Black" panose="020B0A04020102020204" pitchFamily="34" charset="0"/>
              </a:rPr>
              <a:t>Use unifying terms</a:t>
            </a:r>
          </a:p>
          <a:p>
            <a:pPr lvl="1" algn="ctr"/>
            <a:r>
              <a:rPr lang="en-US" dirty="0" smtClean="0">
                <a:solidFill>
                  <a:srgbClr val="00B050"/>
                </a:solidFill>
                <a:latin typeface="Arial Black" panose="020B0A04020102020204" pitchFamily="34" charset="0"/>
              </a:rPr>
              <a:t>(People should</a:t>
            </a:r>
            <a:r>
              <a:rPr lang="en-US" smtClean="0">
                <a:solidFill>
                  <a:srgbClr val="00B050"/>
                </a:solidFill>
                <a:latin typeface="Arial Black" panose="020B0A04020102020204" pitchFamily="34" charset="0"/>
              </a:rPr>
              <a:t>, The </a:t>
            </a:r>
            <a:r>
              <a:rPr lang="en-US" dirty="0" smtClean="0">
                <a:solidFill>
                  <a:srgbClr val="00B050"/>
                </a:solidFill>
                <a:latin typeface="Arial Black" panose="020B0A04020102020204" pitchFamily="34" charset="0"/>
              </a:rPr>
              <a:t>world needs to, Society must)</a:t>
            </a:r>
            <a:endParaRPr lang="en-US" dirty="0">
              <a:solidFill>
                <a:srgbClr val="00B050"/>
              </a:solidFill>
              <a:latin typeface="Arial Black" panose="020B0A04020102020204" pitchFamily="34" charset="0"/>
            </a:endParaRPr>
          </a:p>
          <a:p>
            <a:pPr algn="ctr"/>
            <a:r>
              <a:rPr lang="en-US" sz="4000" dirty="0" smtClean="0">
                <a:latin typeface="Arial Black" panose="020B0A04020102020204" pitchFamily="34" charset="0"/>
              </a:rPr>
              <a:t>Use the author’s name in introduction of a quote and analysis</a:t>
            </a:r>
          </a:p>
          <a:p>
            <a:pPr lvl="1" algn="ctr"/>
            <a:r>
              <a:rPr lang="en-US" sz="2400" dirty="0" smtClean="0">
                <a:solidFill>
                  <a:srgbClr val="00B050"/>
                </a:solidFill>
                <a:latin typeface="Arial Black" panose="020B0A04020102020204" pitchFamily="34" charset="0"/>
              </a:rPr>
              <a:t>(William Afton, of the New York Times, reported that, In her article “___,” Susan Graves argues that, </a:t>
            </a:r>
            <a:r>
              <a:rPr lang="en-US" sz="2400" dirty="0">
                <a:solidFill>
                  <a:srgbClr val="00B050"/>
                </a:solidFill>
                <a:latin typeface="Arial Black" panose="020B0A04020102020204" pitchFamily="34" charset="0"/>
              </a:rPr>
              <a:t>Here, Jones contends </a:t>
            </a:r>
            <a:r>
              <a:rPr lang="en-US" sz="2400" dirty="0" smtClean="0">
                <a:solidFill>
                  <a:srgbClr val="00B050"/>
                </a:solidFill>
                <a:latin typeface="Arial Black" panose="020B0A04020102020204" pitchFamily="34" charset="0"/>
              </a:rPr>
              <a:t>that)</a:t>
            </a:r>
          </a:p>
          <a:p>
            <a:pPr algn="ctr"/>
            <a:r>
              <a:rPr lang="en-US" sz="4000" dirty="0" smtClean="0">
                <a:latin typeface="Arial Black" panose="020B0A04020102020204" pitchFamily="34" charset="0"/>
              </a:rPr>
              <a:t>Use VIVID language</a:t>
            </a:r>
          </a:p>
          <a:p>
            <a:pPr lvl="1" algn="ctr"/>
            <a:r>
              <a:rPr lang="en-US" sz="2400" dirty="0" smtClean="0">
                <a:solidFill>
                  <a:srgbClr val="00B050"/>
                </a:solidFill>
                <a:latin typeface="Arial Black" panose="020B0A04020102020204" pitchFamily="34" charset="0"/>
              </a:rPr>
              <a:t>(Not </a:t>
            </a:r>
            <a:r>
              <a:rPr lang="en-US" sz="2400" dirty="0" smtClean="0">
                <a:solidFill>
                  <a:srgbClr val="FF0000"/>
                </a:solidFill>
                <a:latin typeface="Arial Black" panose="020B0A04020102020204" pitchFamily="34" charset="0"/>
              </a:rPr>
              <a:t>says or states</a:t>
            </a:r>
            <a:r>
              <a:rPr lang="en-US" sz="2400" dirty="0" smtClean="0">
                <a:solidFill>
                  <a:srgbClr val="00B050"/>
                </a:solidFill>
                <a:latin typeface="Arial Black" panose="020B0A04020102020204" pitchFamily="34" charset="0"/>
              </a:rPr>
              <a:t>…contends, argues, emphasizes, asserts, declares, maintains…or the opposite: denies, refutes, condemns, contradicts)</a:t>
            </a:r>
            <a:endParaRPr lang="en-US" sz="2400" dirty="0" smtClean="0">
              <a:latin typeface="Arial Black" panose="020B0A04020102020204" pitchFamily="34" charset="0"/>
            </a:endParaRPr>
          </a:p>
        </p:txBody>
      </p:sp>
    </p:spTree>
    <p:extLst>
      <p:ext uri="{BB962C8B-B14F-4D97-AF65-F5344CB8AC3E}">
        <p14:creationId xmlns:p14="http://schemas.microsoft.com/office/powerpoint/2010/main" val="291281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r>
              <a:rPr lang="en-US" altLang="en-US" sz="6000" dirty="0" smtClean="0">
                <a:latin typeface="Arial Black" panose="020B0A04020102020204" pitchFamily="34" charset="0"/>
              </a:rPr>
              <a:t>Work on Introductions or Body paragraphs!</a:t>
            </a:r>
          </a:p>
          <a:p>
            <a:pPr marL="0" indent="0">
              <a:buNone/>
            </a:pPr>
            <a:endParaRPr lang="en-US" altLang="en-US" sz="6000" dirty="0">
              <a:latin typeface="Arial Black" panose="020B0A04020102020204" pitchFamily="34" charset="0"/>
            </a:endParaRPr>
          </a:p>
        </p:txBody>
      </p:sp>
    </p:spTree>
    <p:extLst>
      <p:ext uri="{BB962C8B-B14F-4D97-AF65-F5344CB8AC3E}">
        <p14:creationId xmlns:p14="http://schemas.microsoft.com/office/powerpoint/2010/main" val="308102441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386366" y="914401"/>
            <a:ext cx="11384924" cy="5679582"/>
          </a:xfrm>
        </p:spPr>
        <p:txBody>
          <a:bodyPr/>
          <a:lstStyle/>
          <a:p>
            <a:pPr marL="120650" indent="0" algn="ctr">
              <a:buNone/>
            </a:pPr>
            <a:endParaRPr lang="en-US" altLang="en-US" sz="3600" dirty="0">
              <a:latin typeface="Arial Black" panose="020B0A04020102020204" pitchFamily="34" charset="0"/>
            </a:endParaRPr>
          </a:p>
          <a:p>
            <a:pPr marL="120650" indent="0" algn="ctr">
              <a:buNone/>
            </a:pPr>
            <a:r>
              <a:rPr lang="en-US" altLang="en-US" sz="3600" dirty="0" smtClean="0">
                <a:latin typeface="Arial Black" panose="020B0A04020102020204" pitchFamily="34" charset="0"/>
              </a:rPr>
              <a:t>Introductions are DUE</a:t>
            </a:r>
          </a:p>
          <a:p>
            <a:pPr marL="120650" indent="0" algn="ctr">
              <a:buNone/>
            </a:pPr>
            <a:r>
              <a:rPr lang="en-US" altLang="en-US" sz="3600" dirty="0" smtClean="0">
                <a:latin typeface="Arial Black" panose="020B0A04020102020204" pitchFamily="34" charset="0"/>
              </a:rPr>
              <a:t>BY TUESDAY 2/18</a:t>
            </a:r>
          </a:p>
          <a:p>
            <a:pPr marL="120650" indent="0" algn="ctr">
              <a:buNone/>
            </a:pPr>
            <a:endParaRPr lang="en-US" altLang="en-US" sz="3600" dirty="0">
              <a:latin typeface="Arial Black" panose="020B0A04020102020204" pitchFamily="34" charset="0"/>
            </a:endParaRPr>
          </a:p>
          <a:p>
            <a:pPr marL="120650" indent="0" algn="ctr">
              <a:buNone/>
            </a:pPr>
            <a:r>
              <a:rPr lang="en-US" altLang="en-US" sz="3600" dirty="0" smtClean="0">
                <a:latin typeface="Arial Black" panose="020B0A04020102020204" pitchFamily="34" charset="0"/>
              </a:rPr>
              <a:t>Body Paragraphs are DUE</a:t>
            </a:r>
            <a:endParaRPr lang="en-US" altLang="en-US" sz="3600" dirty="0">
              <a:latin typeface="Arial Black" panose="020B0A04020102020204" pitchFamily="34" charset="0"/>
            </a:endParaRPr>
          </a:p>
          <a:p>
            <a:pPr marL="120650" indent="0" algn="ctr">
              <a:buNone/>
            </a:pPr>
            <a:r>
              <a:rPr lang="en-US" altLang="en-US" sz="3600" dirty="0">
                <a:latin typeface="Arial Black" panose="020B0A04020102020204" pitchFamily="34" charset="0"/>
              </a:rPr>
              <a:t>BY </a:t>
            </a:r>
            <a:r>
              <a:rPr lang="en-US" altLang="en-US" sz="3600" dirty="0" smtClean="0">
                <a:latin typeface="Arial Black" panose="020B0A04020102020204" pitchFamily="34" charset="0"/>
              </a:rPr>
              <a:t>FRIDAY</a:t>
            </a:r>
          </a:p>
          <a:p>
            <a:pPr marL="120650" indent="0" algn="ctr">
              <a:buNone/>
            </a:pPr>
            <a:r>
              <a:rPr lang="en-US" altLang="en-US" sz="3600" dirty="0" smtClean="0">
                <a:latin typeface="Arial Black" panose="020B0A04020102020204" pitchFamily="34" charset="0"/>
              </a:rPr>
              <a:t>2/21!</a:t>
            </a: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419147037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2/18/20</a:t>
            </a:r>
            <a:endParaRPr lang="en-US" sz="2000" b="1" dirty="0"/>
          </a:p>
        </p:txBody>
      </p:sp>
    </p:spTree>
    <p:extLst>
      <p:ext uri="{BB962C8B-B14F-4D97-AF65-F5344CB8AC3E}">
        <p14:creationId xmlns:p14="http://schemas.microsoft.com/office/powerpoint/2010/main" val="323155019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6297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43511638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68112461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56059058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Understand the requirements for writing </a:t>
            </a:r>
            <a:r>
              <a:rPr lang="en-US" sz="3600" dirty="0" smtClean="0">
                <a:latin typeface="Arial Black" panose="020B0A04020102020204" pitchFamily="34" charset="0"/>
              </a:rPr>
              <a:t>strong</a:t>
            </a:r>
            <a:r>
              <a:rPr lang="en-US" sz="3600" dirty="0">
                <a:latin typeface="Arial Black" panose="020B0A04020102020204" pitchFamily="34" charset="0"/>
              </a:rPr>
              <a:t>, </a:t>
            </a:r>
            <a:r>
              <a:rPr lang="en-US" sz="3600" dirty="0" smtClean="0">
                <a:latin typeface="Arial Black" panose="020B0A04020102020204" pitchFamily="34" charset="0"/>
              </a:rPr>
              <a:t>CONCLUSIONS give their essays closure and leave the reader with a call to action. </a:t>
            </a:r>
            <a:endParaRPr lang="en-US" sz="3600" dirty="0">
              <a:latin typeface="Arial Black" panose="020B0A04020102020204" pitchFamily="34" charset="0"/>
            </a:endParaRPr>
          </a:p>
        </p:txBody>
      </p:sp>
    </p:spTree>
    <p:extLst>
      <p:ext uri="{BB962C8B-B14F-4D97-AF65-F5344CB8AC3E}">
        <p14:creationId xmlns:p14="http://schemas.microsoft.com/office/powerpoint/2010/main" val="291990633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1087894"/>
          </a:xfrm>
        </p:spPr>
        <p:txBody>
          <a:bodyPr/>
          <a:lstStyle/>
          <a:p>
            <a:pPr algn="ctr"/>
            <a:r>
              <a:rPr lang="en-US" b="1" dirty="0" smtClean="0">
                <a:latin typeface="Arial Black" panose="020B0A04020102020204" pitchFamily="34" charset="0"/>
              </a:rPr>
              <a:t>Writing Your Conclusion</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77238"/>
            <a:ext cx="10515600" cy="5448822"/>
          </a:xfrm>
        </p:spPr>
        <p:txBody>
          <a:bodyPr>
            <a:normAutofit/>
          </a:bodyPr>
          <a:lstStyle/>
          <a:p>
            <a:r>
              <a:rPr lang="en-US" sz="3200" dirty="0" smtClean="0">
                <a:latin typeface="Arial Black" panose="020B0A04020102020204" pitchFamily="34" charset="0"/>
              </a:rPr>
              <a:t>Once you have finished the body of your essay, make sure that you END IT WELL.</a:t>
            </a: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You want to PUSH your argument in your conclusion WITHOUT adding any new information.</a:t>
            </a:r>
            <a:endParaRPr lang="en-US" sz="3200" dirty="0">
              <a:latin typeface="Arial Black" panose="020B0A04020102020204" pitchFamily="34" charset="0"/>
            </a:endParaRPr>
          </a:p>
        </p:txBody>
      </p:sp>
    </p:spTree>
    <p:extLst>
      <p:ext uri="{BB962C8B-B14F-4D97-AF65-F5344CB8AC3E}">
        <p14:creationId xmlns:p14="http://schemas.microsoft.com/office/powerpoint/2010/main" val="3241753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b="1" smtClean="0"/>
              <a:t>Summarizing</a:t>
            </a:r>
          </a:p>
        </p:txBody>
      </p:sp>
      <p:sp>
        <p:nvSpPr>
          <p:cNvPr id="28675" name="Rectangle 3"/>
          <p:cNvSpPr>
            <a:spLocks noGrp="1" noChangeArrowheads="1"/>
          </p:cNvSpPr>
          <p:nvPr>
            <p:ph type="body" idx="1"/>
          </p:nvPr>
        </p:nvSpPr>
        <p:spPr>
          <a:xfrm>
            <a:off x="2438400" y="2286000"/>
            <a:ext cx="7772400" cy="1981200"/>
          </a:xfrm>
        </p:spPr>
        <p:txBody>
          <a:bodyPr/>
          <a:lstStyle/>
          <a:p>
            <a:pPr eaLnBrk="1" hangingPunct="1">
              <a:lnSpc>
                <a:spcPct val="90000"/>
              </a:lnSpc>
              <a:spcBef>
                <a:spcPct val="50000"/>
              </a:spcBef>
            </a:pPr>
            <a:r>
              <a:rPr lang="en-US" altLang="en-US" sz="2800" b="1"/>
              <a:t>Although I should know better by now, I cannot help thinking that ______.</a:t>
            </a:r>
          </a:p>
          <a:p>
            <a:pPr eaLnBrk="1" hangingPunct="1">
              <a:lnSpc>
                <a:spcPct val="90000"/>
              </a:lnSpc>
              <a:spcBef>
                <a:spcPct val="50000"/>
              </a:spcBef>
            </a:pPr>
            <a:r>
              <a:rPr lang="en-US" altLang="en-US" sz="2800" b="1"/>
              <a:t>At the same time that I believe _____, I also believe ______ (23).</a:t>
            </a:r>
          </a:p>
          <a:p>
            <a:pPr eaLnBrk="1" hangingPunct="1">
              <a:lnSpc>
                <a:spcPct val="90000"/>
              </a:lnSpc>
            </a:pPr>
            <a:endParaRPr lang="en-US" altLang="en-US" sz="2800"/>
          </a:p>
          <a:p>
            <a:pPr eaLnBrk="1" hangingPunct="1">
              <a:lnSpc>
                <a:spcPct val="90000"/>
              </a:lnSpc>
            </a:pPr>
            <a:endParaRPr lang="en-US" altLang="en-US" sz="2400"/>
          </a:p>
        </p:txBody>
      </p:sp>
      <p:sp>
        <p:nvSpPr>
          <p:cNvPr id="28676" name="Text Box 4"/>
          <p:cNvSpPr txBox="1">
            <a:spLocks noChangeArrowheads="1"/>
          </p:cNvSpPr>
          <p:nvPr/>
        </p:nvSpPr>
        <p:spPr bwMode="auto">
          <a:xfrm>
            <a:off x="1981200" y="15240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b="1">
                <a:solidFill>
                  <a:srgbClr val="000000"/>
                </a:solidFill>
              </a:rPr>
              <a:t>Challenging a belief of your own:</a:t>
            </a:r>
          </a:p>
        </p:txBody>
      </p:sp>
    </p:spTree>
    <p:extLst>
      <p:ext uri="{BB962C8B-B14F-4D97-AF65-F5344CB8AC3E}">
        <p14:creationId xmlns:p14="http://schemas.microsoft.com/office/powerpoint/2010/main" val="3769714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 calcmode="lin" valueType="num">
                                      <p:cBhvr additive="base">
                                        <p:cTn id="1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1087894"/>
          </a:xfrm>
        </p:spPr>
        <p:txBody>
          <a:bodyPr/>
          <a:lstStyle/>
          <a:p>
            <a:pPr algn="ctr"/>
            <a:r>
              <a:rPr lang="en-US" b="1" dirty="0" smtClean="0">
                <a:latin typeface="Arial Black" panose="020B0A04020102020204" pitchFamily="34" charset="0"/>
              </a:rPr>
              <a:t>Writing Your Conclusion</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77238"/>
            <a:ext cx="10515600" cy="5448822"/>
          </a:xfrm>
        </p:spPr>
        <p:txBody>
          <a:bodyPr>
            <a:normAutofit fontScale="92500" lnSpcReduction="20000"/>
          </a:bodyPr>
          <a:lstStyle/>
          <a:p>
            <a:r>
              <a:rPr lang="en-US" sz="4000" dirty="0" smtClean="0">
                <a:latin typeface="Arial Black" panose="020B0A04020102020204" pitchFamily="34" charset="0"/>
              </a:rPr>
              <a:t>Your conclusion can be done in 3 easy steps…</a:t>
            </a:r>
          </a:p>
          <a:p>
            <a:pPr lvl="1"/>
            <a:r>
              <a:rPr lang="en-US" sz="3200" dirty="0" smtClean="0">
                <a:latin typeface="Arial Black" panose="020B0A04020102020204" pitchFamily="34" charset="0"/>
              </a:rPr>
              <a:t>First, restate your thesis IN A DIFFERENT WAY! Don’t just repeat what you said in your introduction; find a new way to say the same thing.</a:t>
            </a:r>
          </a:p>
          <a:p>
            <a:pPr lvl="1"/>
            <a:r>
              <a:rPr lang="en-US" sz="3200" dirty="0" smtClean="0">
                <a:latin typeface="Arial Black" panose="020B0A04020102020204" pitchFamily="34" charset="0"/>
              </a:rPr>
              <a:t>Second, restate your reasons for your argument. Again, find new wording/phrasing so you are not just repeating yourself.</a:t>
            </a:r>
          </a:p>
          <a:p>
            <a:pPr lvl="1"/>
            <a:r>
              <a:rPr lang="en-US" sz="3200" dirty="0" smtClean="0">
                <a:latin typeface="Arial Black" panose="020B0A04020102020204" pitchFamily="34" charset="0"/>
              </a:rPr>
              <a:t>Third, present the reader with something they can or should DO. We call this a “call to action.”</a:t>
            </a:r>
            <a:endParaRPr lang="en-US" sz="3200" dirty="0">
              <a:latin typeface="Arial Black" panose="020B0A04020102020204" pitchFamily="34" charset="0"/>
            </a:endParaRPr>
          </a:p>
        </p:txBody>
      </p:sp>
    </p:spTree>
    <p:extLst>
      <p:ext uri="{BB962C8B-B14F-4D97-AF65-F5344CB8AC3E}">
        <p14:creationId xmlns:p14="http://schemas.microsoft.com/office/powerpoint/2010/main" val="419135781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1087894"/>
          </a:xfrm>
        </p:spPr>
        <p:txBody>
          <a:bodyPr/>
          <a:lstStyle/>
          <a:p>
            <a:pPr algn="ctr"/>
            <a:r>
              <a:rPr lang="en-US" b="1" dirty="0" smtClean="0">
                <a:latin typeface="Arial Black" panose="020B0A04020102020204" pitchFamily="34" charset="0"/>
              </a:rPr>
              <a:t>Writing Your Conclusion</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77238"/>
            <a:ext cx="10515600" cy="5448822"/>
          </a:xfrm>
        </p:spPr>
        <p:txBody>
          <a:bodyPr>
            <a:normAutofit fontScale="85000" lnSpcReduction="20000"/>
          </a:bodyPr>
          <a:lstStyle/>
          <a:p>
            <a:r>
              <a:rPr lang="en-US" sz="3200" dirty="0" smtClean="0">
                <a:latin typeface="Arial Black" panose="020B0A04020102020204" pitchFamily="34" charset="0"/>
              </a:rPr>
              <a:t>Restating the thesis…</a:t>
            </a:r>
          </a:p>
          <a:p>
            <a:pPr lvl="1"/>
            <a:r>
              <a:rPr lang="en-US" dirty="0" smtClean="0">
                <a:latin typeface="Arial Black" panose="020B0A04020102020204" pitchFamily="34" charset="0"/>
              </a:rPr>
              <a:t>In the thesis statement, it </a:t>
            </a:r>
            <a:r>
              <a:rPr lang="en-US" dirty="0">
                <a:latin typeface="Arial Black" panose="020B0A04020102020204" pitchFamily="34" charset="0"/>
              </a:rPr>
              <a:t>said:  Schools should exchange their textbooks for </a:t>
            </a:r>
            <a:r>
              <a:rPr lang="en-US" dirty="0" smtClean="0">
                <a:latin typeface="Arial Black" panose="020B0A04020102020204" pitchFamily="34" charset="0"/>
              </a:rPr>
              <a:t>tablets.</a:t>
            </a:r>
          </a:p>
          <a:p>
            <a:pPr lvl="1"/>
            <a:r>
              <a:rPr lang="en-US" dirty="0" smtClean="0">
                <a:latin typeface="Arial Black" panose="020B0A04020102020204" pitchFamily="34" charset="0"/>
              </a:rPr>
              <a:t>In the conclusion, it could be reworded like this: E-books and digital texts are better than paper textbooks in many ways, and schools should be taking advantage of them.</a:t>
            </a:r>
          </a:p>
          <a:p>
            <a:r>
              <a:rPr lang="en-US" dirty="0" smtClean="0">
                <a:latin typeface="Arial Black" panose="020B0A04020102020204" pitchFamily="34" charset="0"/>
              </a:rPr>
              <a:t>Restating the reasons…</a:t>
            </a:r>
          </a:p>
          <a:p>
            <a:pPr lvl="1"/>
            <a:r>
              <a:rPr lang="en-US" dirty="0" smtClean="0">
                <a:latin typeface="Arial Black" panose="020B0A04020102020204" pitchFamily="34" charset="0"/>
              </a:rPr>
              <a:t>Digital textbooks cost less, are better for the environment, and are easier for students to take with them from class to class and from school to home and back.</a:t>
            </a:r>
          </a:p>
          <a:p>
            <a:r>
              <a:rPr lang="en-US" dirty="0" smtClean="0">
                <a:latin typeface="Arial Black" panose="020B0A04020102020204" pitchFamily="34" charset="0"/>
              </a:rPr>
              <a:t>Call to action…</a:t>
            </a:r>
          </a:p>
          <a:p>
            <a:pPr lvl="1"/>
            <a:r>
              <a:rPr lang="en-US" dirty="0" smtClean="0">
                <a:latin typeface="Arial Black" panose="020B0A04020102020204" pitchFamily="34" charset="0"/>
              </a:rPr>
              <a:t>Students, parents, or anyone concerned with the future of education in this country should contact their districts and encourage them to make this change which will so obviously benefit of all students.</a:t>
            </a:r>
            <a:endParaRPr lang="en-US" dirty="0">
              <a:latin typeface="Arial Black" panose="020B0A04020102020204" pitchFamily="34" charset="0"/>
            </a:endParaRPr>
          </a:p>
        </p:txBody>
      </p:sp>
    </p:spTree>
    <p:extLst>
      <p:ext uri="{BB962C8B-B14F-4D97-AF65-F5344CB8AC3E}">
        <p14:creationId xmlns:p14="http://schemas.microsoft.com/office/powerpoint/2010/main" val="186485714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pPr marL="0" indent="0" algn="ctr">
              <a:buNone/>
            </a:pPr>
            <a:endParaRPr lang="en-US" altLang="en-US" sz="6000" dirty="0" smtClean="0">
              <a:latin typeface="Arial Black" panose="020B0A04020102020204" pitchFamily="34" charset="0"/>
            </a:endParaRPr>
          </a:p>
          <a:p>
            <a:pPr marL="0" indent="0" algn="ctr">
              <a:buNone/>
            </a:pPr>
            <a:r>
              <a:rPr lang="en-US" altLang="en-US" sz="6000" dirty="0" smtClean="0">
                <a:latin typeface="Arial Black" panose="020B0A04020102020204" pitchFamily="34" charset="0"/>
              </a:rPr>
              <a:t>WRITE!!!</a:t>
            </a:r>
          </a:p>
          <a:p>
            <a:pPr marL="0" indent="0">
              <a:buNone/>
            </a:pPr>
            <a:endParaRPr lang="en-US" altLang="en-US" sz="6000" dirty="0">
              <a:latin typeface="Arial Black" panose="020B0A04020102020204" pitchFamily="34" charset="0"/>
            </a:endParaRPr>
          </a:p>
        </p:txBody>
      </p:sp>
    </p:spTree>
    <p:extLst>
      <p:ext uri="{BB962C8B-B14F-4D97-AF65-F5344CB8AC3E}">
        <p14:creationId xmlns:p14="http://schemas.microsoft.com/office/powerpoint/2010/main" val="39266599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004551" y="914401"/>
            <a:ext cx="10663707" cy="5211763"/>
          </a:xfrm>
        </p:spPr>
        <p:txBody>
          <a:bodyPr/>
          <a:lstStyle/>
          <a:p>
            <a:pPr marL="120650" indent="0" algn="ctr">
              <a:buNone/>
            </a:pPr>
            <a:endParaRPr lang="en-US" altLang="en-US" sz="3600" dirty="0">
              <a:latin typeface="Arial Black" panose="020B0A04020102020204" pitchFamily="34" charset="0"/>
            </a:endParaRPr>
          </a:p>
          <a:p>
            <a:pPr marL="0" indent="0" algn="ctr">
              <a:buNone/>
            </a:pPr>
            <a:r>
              <a:rPr lang="en-US" sz="4800" b="1" dirty="0" smtClean="0">
                <a:latin typeface="Arial Black" panose="020B0A04020102020204" pitchFamily="34" charset="0"/>
              </a:rPr>
              <a:t>Body </a:t>
            </a:r>
            <a:r>
              <a:rPr lang="en-US" sz="4800" b="1" dirty="0">
                <a:latin typeface="Arial Black" panose="020B0A04020102020204" pitchFamily="34" charset="0"/>
              </a:rPr>
              <a:t>Paragraphs DUE FRIDAY 2/21</a:t>
            </a:r>
            <a:r>
              <a:rPr lang="en-US" sz="4800" b="1" dirty="0" smtClean="0">
                <a:latin typeface="Arial Black" panose="020B0A04020102020204" pitchFamily="34" charset="0"/>
              </a:rPr>
              <a:t>!</a:t>
            </a:r>
          </a:p>
          <a:p>
            <a:pPr marL="0" indent="0" algn="ctr">
              <a:buNone/>
            </a:pPr>
            <a:endParaRPr lang="en-US" sz="4800" dirty="0">
              <a:latin typeface="Arial Black" panose="020B0A04020102020204" pitchFamily="34" charset="0"/>
            </a:endParaRPr>
          </a:p>
          <a:p>
            <a:pPr marL="0" indent="0" algn="ctr">
              <a:buNone/>
            </a:pPr>
            <a:r>
              <a:rPr lang="en-US" sz="4800" b="1" dirty="0" smtClean="0">
                <a:latin typeface="Arial Black" panose="020B0A04020102020204" pitchFamily="34" charset="0"/>
              </a:rPr>
              <a:t>Conclusions </a:t>
            </a:r>
            <a:r>
              <a:rPr lang="en-US" sz="4800" b="1" dirty="0">
                <a:latin typeface="Arial Black" panose="020B0A04020102020204" pitchFamily="34" charset="0"/>
              </a:rPr>
              <a:t>DUE MONDAY 2/24</a:t>
            </a:r>
            <a:r>
              <a:rPr lang="en-US" sz="4800" b="1" dirty="0" smtClean="0">
                <a:latin typeface="Arial Black" panose="020B0A04020102020204" pitchFamily="34" charset="0"/>
              </a:rPr>
              <a:t>!</a:t>
            </a:r>
            <a:r>
              <a:rPr lang="en-US" sz="4800" dirty="0">
                <a:latin typeface="Arial Black" panose="020B0A04020102020204" pitchFamily="34" charset="0"/>
              </a:rPr>
              <a:t/>
            </a:r>
            <a:br>
              <a:rPr lang="en-US" sz="4800" dirty="0">
                <a:latin typeface="Arial Black" panose="020B0A04020102020204" pitchFamily="34" charset="0"/>
              </a:rPr>
            </a:br>
            <a:endParaRPr lang="en-US" altLang="en-US" sz="4800" dirty="0">
              <a:latin typeface="Arial Black" panose="020B0A04020102020204" pitchFamily="34" charset="0"/>
            </a:endParaRPr>
          </a:p>
        </p:txBody>
      </p:sp>
    </p:spTree>
    <p:extLst>
      <p:ext uri="{BB962C8B-B14F-4D97-AF65-F5344CB8AC3E}">
        <p14:creationId xmlns:p14="http://schemas.microsoft.com/office/powerpoint/2010/main" val="220245686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2/19/20</a:t>
            </a:r>
            <a:endParaRPr lang="en-US" sz="2000" b="1" dirty="0"/>
          </a:p>
        </p:txBody>
      </p:sp>
    </p:spTree>
    <p:extLst>
      <p:ext uri="{BB962C8B-B14F-4D97-AF65-F5344CB8AC3E}">
        <p14:creationId xmlns:p14="http://schemas.microsoft.com/office/powerpoint/2010/main" val="159505801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7231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357494872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74748889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72126546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Understand the requirements for writing </a:t>
            </a:r>
            <a:r>
              <a:rPr lang="en-US" sz="3600" dirty="0" smtClean="0">
                <a:latin typeface="Arial Black" panose="020B0A04020102020204" pitchFamily="34" charset="0"/>
              </a:rPr>
              <a:t>strong</a:t>
            </a:r>
            <a:r>
              <a:rPr lang="en-US" sz="3600" dirty="0">
                <a:latin typeface="Arial Black" panose="020B0A04020102020204" pitchFamily="34" charset="0"/>
              </a:rPr>
              <a:t>, </a:t>
            </a:r>
            <a:r>
              <a:rPr lang="en-US" sz="3600" dirty="0" smtClean="0">
                <a:latin typeface="Arial Black" panose="020B0A04020102020204" pitchFamily="34" charset="0"/>
              </a:rPr>
              <a:t>CONCLUSIONS give their essays closure and leave the reader with a call to action. </a:t>
            </a:r>
            <a:endParaRPr lang="en-US" sz="3600" dirty="0">
              <a:latin typeface="Arial Black" panose="020B0A04020102020204" pitchFamily="34" charset="0"/>
            </a:endParaRPr>
          </a:p>
        </p:txBody>
      </p:sp>
    </p:spTree>
    <p:extLst>
      <p:ext uri="{BB962C8B-B14F-4D97-AF65-F5344CB8AC3E}">
        <p14:creationId xmlns:p14="http://schemas.microsoft.com/office/powerpoint/2010/main" val="3116188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b="1" smtClean="0"/>
              <a:t>Summarizing</a:t>
            </a:r>
          </a:p>
        </p:txBody>
      </p:sp>
      <p:sp>
        <p:nvSpPr>
          <p:cNvPr id="29699" name="Rectangle 3"/>
          <p:cNvSpPr>
            <a:spLocks noGrp="1" noChangeArrowheads="1"/>
          </p:cNvSpPr>
          <p:nvPr>
            <p:ph type="body" idx="1"/>
          </p:nvPr>
        </p:nvSpPr>
        <p:spPr>
          <a:xfrm>
            <a:off x="2362200" y="2362200"/>
            <a:ext cx="7848600" cy="2286000"/>
          </a:xfrm>
        </p:spPr>
        <p:txBody>
          <a:bodyPr/>
          <a:lstStyle/>
          <a:p>
            <a:pPr eaLnBrk="1" hangingPunct="1"/>
            <a:r>
              <a:rPr lang="en-US" altLang="en-US" sz="2400" b="1"/>
              <a:t>Although none of them have actually said so directly, </a:t>
            </a:r>
            <a:br>
              <a:rPr lang="en-US" altLang="en-US" sz="2400" b="1"/>
            </a:br>
            <a:r>
              <a:rPr lang="en-US" altLang="en-US" sz="2400" b="1"/>
              <a:t>my teachers have often given me the impression that ________.</a:t>
            </a:r>
          </a:p>
          <a:p>
            <a:pPr eaLnBrk="1" hangingPunct="1"/>
            <a:r>
              <a:rPr lang="en-US" altLang="en-US" sz="2400" b="1"/>
              <a:t>[While] X does not say so directly, she apparently assumes that ______ (23).</a:t>
            </a:r>
          </a:p>
        </p:txBody>
      </p:sp>
      <p:sp>
        <p:nvSpPr>
          <p:cNvPr id="29700" name="Text Box 4"/>
          <p:cNvSpPr txBox="1">
            <a:spLocks noChangeArrowheads="1"/>
          </p:cNvSpPr>
          <p:nvPr/>
        </p:nvSpPr>
        <p:spPr bwMode="auto">
          <a:xfrm>
            <a:off x="1981200" y="12954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sz="2800" b="1">
                <a:solidFill>
                  <a:srgbClr val="000000"/>
                </a:solidFill>
              </a:rPr>
              <a:t>Go beyond what was literally said and summarize an implication:</a:t>
            </a:r>
          </a:p>
        </p:txBody>
      </p:sp>
      <p:sp>
        <p:nvSpPr>
          <p:cNvPr id="29701" name="Text Box 5"/>
          <p:cNvSpPr txBox="1">
            <a:spLocks noChangeArrowheads="1"/>
          </p:cNvSpPr>
          <p:nvPr/>
        </p:nvSpPr>
        <p:spPr bwMode="auto">
          <a:xfrm>
            <a:off x="2133600" y="4648201"/>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FontTx/>
              <a:buNone/>
            </a:pPr>
            <a:r>
              <a:rPr lang="en-US" altLang="en-US" sz="2000" b="1">
                <a:solidFill>
                  <a:srgbClr val="000000"/>
                </a:solidFill>
              </a:rPr>
              <a:t>Unless satirizing, suspend your own opinions as you summarize what “They” believe in order to represent it accurately. At the same time, focus your summaries on what pertains to </a:t>
            </a:r>
            <a:r>
              <a:rPr lang="en-US" altLang="en-US" sz="2000" b="1" i="1">
                <a:solidFill>
                  <a:srgbClr val="000000"/>
                </a:solidFill>
              </a:rPr>
              <a:t>your</a:t>
            </a:r>
            <a:r>
              <a:rPr lang="en-US" altLang="en-US" sz="2000" b="1">
                <a:solidFill>
                  <a:srgbClr val="000000"/>
                </a:solidFill>
              </a:rPr>
              <a:t> arguments. Avoid lists: e.g., “First the author says . . . Then he says . . . Next, . . . etc.”</a:t>
            </a:r>
            <a:endParaRPr lang="en-US" altLang="en-US" sz="2000" b="1">
              <a:solidFill>
                <a:srgbClr val="000000"/>
              </a:solidFill>
              <a:latin typeface="Tahoma" panose="020B0604030504040204" pitchFamily="34" charset="0"/>
            </a:endParaRPr>
          </a:p>
        </p:txBody>
      </p:sp>
    </p:spTree>
    <p:extLst>
      <p:ext uri="{BB962C8B-B14F-4D97-AF65-F5344CB8AC3E}">
        <p14:creationId xmlns:p14="http://schemas.microsoft.com/office/powerpoint/2010/main" val="2443903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5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 calcmode="lin" valueType="num">
                                      <p:cBhvr additive="base">
                                        <p:cTn id="17"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9701">
                                            <p:txEl>
                                              <p:pRg st="0" end="0"/>
                                            </p:txEl>
                                          </p:spTgt>
                                        </p:tgtEl>
                                        <p:attrNameLst>
                                          <p:attrName>style.visibility</p:attrName>
                                        </p:attrNameLst>
                                      </p:cBhvr>
                                      <p:to>
                                        <p:strVal val="visible"/>
                                      </p:to>
                                    </p:set>
                                    <p:anim calcmode="lin" valueType="num">
                                      <p:cBhvr additive="base">
                                        <p:cTn id="23"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pPr marL="0" indent="0" algn="ctr">
              <a:buNone/>
            </a:pPr>
            <a:endParaRPr lang="en-US" altLang="en-US" sz="6000" dirty="0" smtClean="0">
              <a:latin typeface="Arial Black" panose="020B0A04020102020204" pitchFamily="34" charset="0"/>
            </a:endParaRPr>
          </a:p>
          <a:p>
            <a:pPr marL="0" indent="0" algn="ctr">
              <a:buNone/>
            </a:pPr>
            <a:r>
              <a:rPr lang="en-US" altLang="en-US" sz="6000" dirty="0" smtClean="0">
                <a:latin typeface="Arial Black" panose="020B0A04020102020204" pitchFamily="34" charset="0"/>
              </a:rPr>
              <a:t>WRITE!!!</a:t>
            </a:r>
          </a:p>
          <a:p>
            <a:pPr marL="0" indent="0">
              <a:buNone/>
            </a:pPr>
            <a:endParaRPr lang="en-US" altLang="en-US" sz="6000" dirty="0">
              <a:latin typeface="Arial Black" panose="020B0A04020102020204" pitchFamily="34" charset="0"/>
            </a:endParaRPr>
          </a:p>
        </p:txBody>
      </p:sp>
    </p:spTree>
    <p:extLst>
      <p:ext uri="{BB962C8B-B14F-4D97-AF65-F5344CB8AC3E}">
        <p14:creationId xmlns:p14="http://schemas.microsoft.com/office/powerpoint/2010/main" val="405353017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004551" y="914401"/>
            <a:ext cx="10663707" cy="5211763"/>
          </a:xfrm>
        </p:spPr>
        <p:txBody>
          <a:bodyPr/>
          <a:lstStyle/>
          <a:p>
            <a:pPr marL="120650" indent="0" algn="ctr">
              <a:buNone/>
            </a:pPr>
            <a:endParaRPr lang="en-US" altLang="en-US" sz="3600" dirty="0">
              <a:latin typeface="Arial Black" panose="020B0A04020102020204" pitchFamily="34" charset="0"/>
            </a:endParaRPr>
          </a:p>
          <a:p>
            <a:pPr marL="0" indent="0" algn="ctr">
              <a:buNone/>
            </a:pPr>
            <a:r>
              <a:rPr lang="en-US" sz="4800" b="1" dirty="0" smtClean="0">
                <a:latin typeface="Arial Black" panose="020B0A04020102020204" pitchFamily="34" charset="0"/>
              </a:rPr>
              <a:t>Body </a:t>
            </a:r>
            <a:r>
              <a:rPr lang="en-US" sz="4800" b="1" dirty="0">
                <a:latin typeface="Arial Black" panose="020B0A04020102020204" pitchFamily="34" charset="0"/>
              </a:rPr>
              <a:t>Paragraphs DUE FRIDAY 2/21</a:t>
            </a:r>
            <a:r>
              <a:rPr lang="en-US" sz="4800" b="1" dirty="0" smtClean="0">
                <a:latin typeface="Arial Black" panose="020B0A04020102020204" pitchFamily="34" charset="0"/>
              </a:rPr>
              <a:t>!</a:t>
            </a:r>
          </a:p>
          <a:p>
            <a:pPr marL="0" indent="0" algn="ctr">
              <a:buNone/>
            </a:pPr>
            <a:endParaRPr lang="en-US" sz="4800" dirty="0">
              <a:latin typeface="Arial Black" panose="020B0A04020102020204" pitchFamily="34" charset="0"/>
            </a:endParaRPr>
          </a:p>
          <a:p>
            <a:pPr marL="0" indent="0" algn="ctr">
              <a:buNone/>
            </a:pPr>
            <a:r>
              <a:rPr lang="en-US" sz="4800" b="1" dirty="0" smtClean="0">
                <a:latin typeface="Arial Black" panose="020B0A04020102020204" pitchFamily="34" charset="0"/>
              </a:rPr>
              <a:t>Conclusions </a:t>
            </a:r>
            <a:r>
              <a:rPr lang="en-US" sz="4800" b="1" dirty="0">
                <a:latin typeface="Arial Black" panose="020B0A04020102020204" pitchFamily="34" charset="0"/>
              </a:rPr>
              <a:t>DUE MONDAY 2/24</a:t>
            </a:r>
            <a:r>
              <a:rPr lang="en-US" sz="4800" b="1" dirty="0" smtClean="0">
                <a:latin typeface="Arial Black" panose="020B0A04020102020204" pitchFamily="34" charset="0"/>
              </a:rPr>
              <a:t>!</a:t>
            </a:r>
            <a:r>
              <a:rPr lang="en-US" sz="4800" dirty="0">
                <a:latin typeface="Arial Black" panose="020B0A04020102020204" pitchFamily="34" charset="0"/>
              </a:rPr>
              <a:t/>
            </a:r>
            <a:br>
              <a:rPr lang="en-US" sz="4800" dirty="0">
                <a:latin typeface="Arial Black" panose="020B0A04020102020204" pitchFamily="34" charset="0"/>
              </a:rPr>
            </a:br>
            <a:endParaRPr lang="en-US" altLang="en-US" sz="4800" dirty="0">
              <a:latin typeface="Arial Black" panose="020B0A04020102020204" pitchFamily="34" charset="0"/>
            </a:endParaRPr>
          </a:p>
        </p:txBody>
      </p:sp>
    </p:spTree>
    <p:extLst>
      <p:ext uri="{BB962C8B-B14F-4D97-AF65-F5344CB8AC3E}">
        <p14:creationId xmlns:p14="http://schemas.microsoft.com/office/powerpoint/2010/main" val="275430817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2/20/20</a:t>
            </a:r>
            <a:endParaRPr lang="en-US" sz="2000" b="1" dirty="0"/>
          </a:p>
        </p:txBody>
      </p:sp>
    </p:spTree>
    <p:extLst>
      <p:ext uri="{BB962C8B-B14F-4D97-AF65-F5344CB8AC3E}">
        <p14:creationId xmlns:p14="http://schemas.microsoft.com/office/powerpoint/2010/main" val="361930236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9576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93659825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01760543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53410013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Understand the requirements for </a:t>
            </a:r>
            <a:r>
              <a:rPr lang="en-US" sz="3600" dirty="0" smtClean="0">
                <a:latin typeface="Arial Black" panose="020B0A04020102020204" pitchFamily="34" charset="0"/>
              </a:rPr>
              <a:t>creating a properly formatted Work Cited page for their essays. </a:t>
            </a:r>
            <a:endParaRPr lang="en-US" sz="3600" dirty="0">
              <a:latin typeface="Arial Black" panose="020B0A04020102020204" pitchFamily="34" charset="0"/>
            </a:endParaRPr>
          </a:p>
        </p:txBody>
      </p:sp>
    </p:spTree>
    <p:extLst>
      <p:ext uri="{BB962C8B-B14F-4D97-AF65-F5344CB8AC3E}">
        <p14:creationId xmlns:p14="http://schemas.microsoft.com/office/powerpoint/2010/main" val="31372357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739775"/>
          </a:xfrm>
        </p:spPr>
        <p:txBody>
          <a:bodyPr/>
          <a:lstStyle/>
          <a:p>
            <a:pPr algn="ctr"/>
            <a:r>
              <a:rPr lang="en-US" dirty="0" smtClean="0">
                <a:latin typeface="Arial Black" panose="020B0A04020102020204" pitchFamily="34" charset="0"/>
              </a:rPr>
              <a:t>Works Cited Instructions</a:t>
            </a:r>
            <a:endParaRPr lang="en-US" dirty="0">
              <a:latin typeface="Arial Black" panose="020B0A04020102020204" pitchFamily="34" charset="0"/>
            </a:endParaRPr>
          </a:p>
        </p:txBody>
      </p:sp>
      <p:sp>
        <p:nvSpPr>
          <p:cNvPr id="3" name="Content Placeholder 2"/>
          <p:cNvSpPr>
            <a:spLocks noGrp="1"/>
          </p:cNvSpPr>
          <p:nvPr>
            <p:ph idx="1"/>
          </p:nvPr>
        </p:nvSpPr>
        <p:spPr>
          <a:xfrm>
            <a:off x="838200" y="1028700"/>
            <a:ext cx="10515600" cy="5600700"/>
          </a:xfrm>
        </p:spPr>
        <p:txBody>
          <a:bodyPr>
            <a:normAutofit fontScale="92500" lnSpcReduction="10000"/>
          </a:bodyPr>
          <a:lstStyle/>
          <a:p>
            <a:r>
              <a:rPr lang="en-US" dirty="0" smtClean="0">
                <a:latin typeface="Arial Black" panose="020B0A04020102020204" pitchFamily="34" charset="0"/>
              </a:rPr>
              <a:t>ALL </a:t>
            </a:r>
            <a:r>
              <a:rPr lang="en-US" dirty="0">
                <a:latin typeface="Arial Black" panose="020B0A04020102020204" pitchFamily="34" charset="0"/>
              </a:rPr>
              <a:t>ENTRIES on your page should be in ALPHABETICAL ORDER by the FIRST WORD in the entry</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Indent the second and subsequent lines of citations by 0.5 inches (5 spaces) to create a hanging indent</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If you're citing an article or a publication that was originally issued in print form but that you retrieved from an online database, you should type the online database name in italics. </a:t>
            </a:r>
          </a:p>
        </p:txBody>
      </p:sp>
    </p:spTree>
    <p:extLst>
      <p:ext uri="{BB962C8B-B14F-4D97-AF65-F5344CB8AC3E}">
        <p14:creationId xmlns:p14="http://schemas.microsoft.com/office/powerpoint/2010/main" val="10548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Works Cited Instructions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Standard </a:t>
            </a:r>
            <a:r>
              <a:rPr lang="en-US" dirty="0">
                <a:latin typeface="Arial Black" panose="020B0A04020102020204" pitchFamily="34" charset="0"/>
              </a:rPr>
              <a:t>format for a book citation includes:</a:t>
            </a:r>
          </a:p>
          <a:p>
            <a:r>
              <a:rPr lang="en-US" dirty="0">
                <a:latin typeface="Arial Black" panose="020B0A04020102020204" pitchFamily="34" charset="0"/>
              </a:rPr>
              <a:t>Last Name, First Name. Title of Book. Publisher, Publication Date</a:t>
            </a:r>
            <a:r>
              <a:rPr lang="en-US" dirty="0" smtClean="0">
                <a:latin typeface="Arial Black" panose="020B0A04020102020204" pitchFamily="34" charset="0"/>
              </a:rPr>
              <a:t>.</a:t>
            </a:r>
          </a:p>
          <a:p>
            <a:endParaRPr lang="en-US" dirty="0">
              <a:latin typeface="Arial Black" panose="020B0A04020102020204" pitchFamily="34" charset="0"/>
            </a:endParaRPr>
          </a:p>
          <a:p>
            <a:pPr marL="0" indent="0" algn="ctr">
              <a:buNone/>
            </a:pPr>
            <a:r>
              <a:rPr lang="en-US" u="sng" dirty="0" smtClean="0">
                <a:latin typeface="Arial Black" panose="020B0A04020102020204" pitchFamily="34" charset="0"/>
              </a:rPr>
              <a:t>EXAMPLE CITATION FOR </a:t>
            </a:r>
            <a:r>
              <a:rPr lang="en-US" u="sng" dirty="0">
                <a:latin typeface="Arial Black" panose="020B0A04020102020204" pitchFamily="34" charset="0"/>
              </a:rPr>
              <a:t>A BOOK</a:t>
            </a:r>
          </a:p>
          <a:p>
            <a:pPr marL="0" indent="0">
              <a:buNone/>
            </a:pPr>
            <a:r>
              <a:rPr lang="en-US" b="1" dirty="0">
                <a:latin typeface="Times New Roman" panose="02020603050405020304" pitchFamily="18" charset="0"/>
                <a:cs typeface="Times New Roman" panose="02020603050405020304" pitchFamily="18" charset="0"/>
              </a:rPr>
              <a:t>Wordsworth, William. Lyrical Ballads. Oxford </a:t>
            </a:r>
            <a:r>
              <a:rPr lang="en-US" b="1" dirty="0" smtClean="0">
                <a:latin typeface="Times New Roman" panose="02020603050405020304" pitchFamily="18" charset="0"/>
                <a:cs typeface="Times New Roman" panose="02020603050405020304" pitchFamily="18" charset="0"/>
              </a:rPr>
              <a:t>University </a:t>
            </a:r>
          </a:p>
          <a:p>
            <a:pPr marL="0"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Press</a:t>
            </a:r>
            <a:r>
              <a:rPr lang="en-US" b="1" dirty="0">
                <a:latin typeface="Times New Roman" panose="02020603050405020304" pitchFamily="18" charset="0"/>
                <a:cs typeface="Times New Roman" panose="02020603050405020304" pitchFamily="18" charset="0"/>
              </a:rPr>
              <a:t>, 1967.</a:t>
            </a:r>
          </a:p>
          <a:p>
            <a:pPr marL="0" indent="0">
              <a:buNone/>
            </a:pPr>
            <a:endParaRPr lang="en-US" dirty="0"/>
          </a:p>
        </p:txBody>
      </p:sp>
    </p:spTree>
    <p:extLst>
      <p:ext uri="{BB962C8B-B14F-4D97-AF65-F5344CB8AC3E}">
        <p14:creationId xmlns:p14="http://schemas.microsoft.com/office/powerpoint/2010/main" val="8791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Summarizing</a:t>
            </a:r>
          </a:p>
        </p:txBody>
      </p:sp>
      <p:sp>
        <p:nvSpPr>
          <p:cNvPr id="30723" name="Rectangle 3"/>
          <p:cNvSpPr>
            <a:spLocks noGrp="1" noChangeArrowheads="1"/>
          </p:cNvSpPr>
          <p:nvPr>
            <p:ph type="body" idx="1"/>
          </p:nvPr>
        </p:nvSpPr>
        <p:spPr>
          <a:xfrm>
            <a:off x="1981200" y="2249488"/>
            <a:ext cx="8229600" cy="4144962"/>
          </a:xfrm>
        </p:spPr>
        <p:txBody>
          <a:bodyPr/>
          <a:lstStyle/>
          <a:p>
            <a:pPr eaLnBrk="1" hangingPunct="1">
              <a:lnSpc>
                <a:spcPct val="115000"/>
              </a:lnSpc>
            </a:pPr>
            <a:r>
              <a:rPr lang="en-US" altLang="en-US" sz="2400" b="1"/>
              <a:t>In discussions of X, one controversial issue has been _____. On the one hand, [Author A] argues [position statement]. On the other hand, [Author B] contends ____. Other [authors] even maintain _____. My own view is _____ (24).</a:t>
            </a:r>
          </a:p>
          <a:p>
            <a:pPr algn="r" eaLnBrk="1" hangingPunct="1">
              <a:lnSpc>
                <a:spcPct val="115000"/>
              </a:lnSpc>
              <a:buFontTx/>
              <a:buNone/>
            </a:pPr>
            <a:endParaRPr lang="en-US" altLang="en-US" sz="2400" b="1"/>
          </a:p>
          <a:p>
            <a:pPr eaLnBrk="1" hangingPunct="1">
              <a:lnSpc>
                <a:spcPct val="115000"/>
              </a:lnSpc>
              <a:buFontTx/>
              <a:buNone/>
            </a:pPr>
            <a:r>
              <a:rPr lang="en-US" altLang="en-US" sz="2400" b="1"/>
              <a:t>Note: the contents following “My own view is” are all that is necessary in a third-person argument statement.</a:t>
            </a:r>
          </a:p>
        </p:txBody>
      </p:sp>
      <p:sp>
        <p:nvSpPr>
          <p:cNvPr id="30724" name="Text Box 4"/>
          <p:cNvSpPr txBox="1">
            <a:spLocks noChangeArrowheads="1"/>
          </p:cNvSpPr>
          <p:nvPr/>
        </p:nvSpPr>
        <p:spPr bwMode="auto">
          <a:xfrm>
            <a:off x="1981200" y="12954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sz="2800" b="1">
                <a:solidFill>
                  <a:srgbClr val="000000"/>
                </a:solidFill>
              </a:rPr>
              <a:t>Discussing an issue with many sides in a debate:</a:t>
            </a:r>
          </a:p>
        </p:txBody>
      </p:sp>
    </p:spTree>
    <p:extLst>
      <p:ext uri="{BB962C8B-B14F-4D97-AF65-F5344CB8AC3E}">
        <p14:creationId xmlns:p14="http://schemas.microsoft.com/office/powerpoint/2010/main" val="276175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Works Cited Instructions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Black" panose="020B0A04020102020204" pitchFamily="34" charset="0"/>
              </a:rPr>
              <a:t>Standard </a:t>
            </a:r>
            <a:r>
              <a:rPr lang="en-US" dirty="0">
                <a:latin typeface="Arial Black" panose="020B0A04020102020204" pitchFamily="34" charset="0"/>
              </a:rPr>
              <a:t>format for an article from a webpage includes:</a:t>
            </a:r>
          </a:p>
          <a:p>
            <a:r>
              <a:rPr lang="en-US" dirty="0">
                <a:latin typeface="Arial Black" panose="020B0A04020102020204" pitchFamily="34" charset="0"/>
              </a:rPr>
              <a:t>Editor or author name (if available). “Title of Article” Name of Site. Publisher, Publication date. URL.</a:t>
            </a:r>
          </a:p>
          <a:p>
            <a:pPr marL="0" indent="0" algn="ctr">
              <a:buNone/>
            </a:pPr>
            <a:r>
              <a:rPr lang="en-US" u="sng" dirty="0" smtClean="0">
                <a:latin typeface="Arial Black" panose="020B0A04020102020204" pitchFamily="34" charset="0"/>
              </a:rPr>
              <a:t>EXAMPLE CITATION FOR </a:t>
            </a:r>
            <a:r>
              <a:rPr lang="en-US" u="sng" dirty="0">
                <a:latin typeface="Arial Black" panose="020B0A04020102020204" pitchFamily="34" charset="0"/>
              </a:rPr>
              <a:t>A WEBSITE ARTICLE</a:t>
            </a:r>
          </a:p>
          <a:p>
            <a:pPr marL="0" indent="0">
              <a:buNone/>
            </a:pPr>
            <a:r>
              <a:rPr lang="en-US" b="1" dirty="0" err="1">
                <a:latin typeface="Times New Roman" panose="02020603050405020304" pitchFamily="18" charset="0"/>
                <a:cs typeface="Times New Roman" panose="02020603050405020304" pitchFamily="18" charset="0"/>
              </a:rPr>
              <a:t>Lundman</a:t>
            </a:r>
            <a:r>
              <a:rPr lang="en-US" b="1" dirty="0">
                <a:latin typeface="Times New Roman" panose="02020603050405020304" pitchFamily="18" charset="0"/>
                <a:cs typeface="Times New Roman" panose="02020603050405020304" pitchFamily="18" charset="0"/>
              </a:rPr>
              <a:t>, Susan. “How to Make Vegetarian Chili.” </a:t>
            </a:r>
            <a:r>
              <a:rPr lang="en-US" b="1" dirty="0" err="1">
                <a:latin typeface="Times New Roman" panose="02020603050405020304" pitchFamily="18" charset="0"/>
                <a:cs typeface="Times New Roman" panose="02020603050405020304" pitchFamily="18" charset="0"/>
              </a:rPr>
              <a:t>eHow</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www.ehow.com/how_10727_make-vegetarian-chili.html</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Accessed </a:t>
            </a:r>
            <a:r>
              <a:rPr lang="en-US" b="1" dirty="0">
                <a:latin typeface="Times New Roman" panose="02020603050405020304" pitchFamily="18" charset="0"/>
                <a:cs typeface="Times New Roman" panose="02020603050405020304" pitchFamily="18" charset="0"/>
              </a:rPr>
              <a:t>6 July 2015.</a:t>
            </a:r>
          </a:p>
        </p:txBody>
      </p:sp>
    </p:spTree>
    <p:extLst>
      <p:ext uri="{BB962C8B-B14F-4D97-AF65-F5344CB8AC3E}">
        <p14:creationId xmlns:p14="http://schemas.microsoft.com/office/powerpoint/2010/main" val="20546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Works Cited Instructions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Standard </a:t>
            </a:r>
            <a:r>
              <a:rPr lang="en-US" dirty="0">
                <a:latin typeface="Arial Black" panose="020B0A04020102020204" pitchFamily="34" charset="0"/>
              </a:rPr>
              <a:t>format for a movie/documentary citation includes:</a:t>
            </a:r>
          </a:p>
          <a:p>
            <a:r>
              <a:rPr lang="en-US" dirty="0" smtClean="0">
                <a:latin typeface="Arial Black" panose="020B0A04020102020204" pitchFamily="34" charset="0"/>
              </a:rPr>
              <a:t>Title </a:t>
            </a:r>
            <a:r>
              <a:rPr lang="en-US" dirty="0">
                <a:latin typeface="Arial Black" panose="020B0A04020102020204" pitchFamily="34" charset="0"/>
              </a:rPr>
              <a:t>of the film. Last Name, First Name (of the director), the film studio or distributor, </a:t>
            </a:r>
            <a:r>
              <a:rPr lang="en-US" dirty="0" smtClean="0">
                <a:latin typeface="Arial Black" panose="020B0A04020102020204" pitchFamily="34" charset="0"/>
              </a:rPr>
              <a:t>and </a:t>
            </a:r>
            <a:r>
              <a:rPr lang="en-US" dirty="0">
                <a:latin typeface="Arial Black" panose="020B0A04020102020204" pitchFamily="34" charset="0"/>
              </a:rPr>
              <a:t>the release year.</a:t>
            </a:r>
          </a:p>
          <a:p>
            <a:pPr marL="0" indent="0" algn="ctr">
              <a:buNone/>
            </a:pPr>
            <a:r>
              <a:rPr lang="en-US" u="sng" dirty="0" smtClean="0">
                <a:latin typeface="Arial Black" panose="020B0A04020102020204" pitchFamily="34" charset="0"/>
              </a:rPr>
              <a:t>EXAMPLE CITATION FOR </a:t>
            </a:r>
            <a:r>
              <a:rPr lang="en-US" u="sng" dirty="0">
                <a:latin typeface="Arial Black" panose="020B0A04020102020204" pitchFamily="34" charset="0"/>
              </a:rPr>
              <a:t>A DOCUMENTARY</a:t>
            </a:r>
          </a:p>
          <a:p>
            <a:pPr marL="0" indent="0">
              <a:buNone/>
            </a:pPr>
            <a:r>
              <a:rPr lang="en-US" b="1" dirty="0">
                <a:latin typeface="Times New Roman" panose="02020603050405020304" pitchFamily="18" charset="0"/>
                <a:cs typeface="Times New Roman" panose="02020603050405020304" pitchFamily="18" charset="0"/>
              </a:rPr>
              <a:t>League of Denial: The NFL’s Concussion Crisis. </a:t>
            </a:r>
            <a:r>
              <a:rPr lang="en-US" b="1" dirty="0" smtClean="0">
                <a:latin typeface="Times New Roman" panose="02020603050405020304" pitchFamily="18" charset="0"/>
                <a:cs typeface="Times New Roman" panose="02020603050405020304" pitchFamily="18" charset="0"/>
              </a:rPr>
              <a:t>Kirk</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Michael</a:t>
            </a:r>
            <a:r>
              <a:rPr lang="en-US" b="1" dirty="0">
                <a:latin typeface="Times New Roman" panose="02020603050405020304" pitchFamily="18" charset="0"/>
                <a:cs typeface="Times New Roman" panose="02020603050405020304" pitchFamily="18" charset="0"/>
              </a:rPr>
              <a:t>. PBS Frontline, 2013.</a:t>
            </a:r>
          </a:p>
          <a:p>
            <a:pPr marL="0" indent="0">
              <a:buNone/>
            </a:pPr>
            <a:endParaRPr lang="en-US" dirty="0"/>
          </a:p>
        </p:txBody>
      </p:sp>
    </p:spTree>
    <p:extLst>
      <p:ext uri="{BB962C8B-B14F-4D97-AF65-F5344CB8AC3E}">
        <p14:creationId xmlns:p14="http://schemas.microsoft.com/office/powerpoint/2010/main" val="27030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Works Cited Instructions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Standard </a:t>
            </a:r>
            <a:r>
              <a:rPr lang="en-US" dirty="0">
                <a:latin typeface="Arial Black" panose="020B0A04020102020204" pitchFamily="34" charset="0"/>
              </a:rPr>
              <a:t>format for an interview with a primary source includes:</a:t>
            </a:r>
          </a:p>
          <a:p>
            <a:r>
              <a:rPr lang="en-US" dirty="0" smtClean="0">
                <a:latin typeface="Arial Black" panose="020B0A04020102020204" pitchFamily="34" charset="0"/>
              </a:rPr>
              <a:t>Last </a:t>
            </a:r>
            <a:r>
              <a:rPr lang="en-US" dirty="0">
                <a:latin typeface="Arial Black" panose="020B0A04020102020204" pitchFamily="34" charset="0"/>
              </a:rPr>
              <a:t>Name, First Name (of the interviewee), the descriptor “Personal Interview,” and the </a:t>
            </a:r>
            <a:r>
              <a:rPr lang="en-US" dirty="0" smtClean="0">
                <a:latin typeface="Arial Black" panose="020B0A04020102020204" pitchFamily="34" charset="0"/>
              </a:rPr>
              <a:t>date </a:t>
            </a:r>
            <a:r>
              <a:rPr lang="en-US" dirty="0">
                <a:latin typeface="Arial Black" panose="020B0A04020102020204" pitchFamily="34" charset="0"/>
              </a:rPr>
              <a:t>of the interview.</a:t>
            </a:r>
          </a:p>
          <a:p>
            <a:endParaRPr lang="en-US" dirty="0">
              <a:latin typeface="Arial Black" panose="020B0A04020102020204" pitchFamily="34" charset="0"/>
            </a:endParaRPr>
          </a:p>
          <a:p>
            <a:pPr marL="0" indent="0" algn="ctr">
              <a:buNone/>
            </a:pPr>
            <a:r>
              <a:rPr lang="en-US" u="sng" dirty="0" smtClean="0">
                <a:latin typeface="Arial Black" panose="020B0A04020102020204" pitchFamily="34" charset="0"/>
              </a:rPr>
              <a:t>EXAMPLE CITATION FOR </a:t>
            </a:r>
            <a:r>
              <a:rPr lang="en-US" u="sng" dirty="0">
                <a:latin typeface="Arial Black" panose="020B0A04020102020204" pitchFamily="34" charset="0"/>
              </a:rPr>
              <a:t>AN INTERVIEW</a:t>
            </a:r>
          </a:p>
          <a:p>
            <a:pPr marL="0" indent="0">
              <a:buNone/>
            </a:pPr>
            <a:r>
              <a:rPr lang="en-US" b="1" dirty="0">
                <a:latin typeface="Times New Roman" panose="02020603050405020304" pitchFamily="18" charset="0"/>
                <a:cs typeface="Times New Roman" panose="02020603050405020304" pitchFamily="18" charset="0"/>
              </a:rPr>
              <a:t>Smith, William. Personal Interview. 20 March </a:t>
            </a:r>
            <a:r>
              <a:rPr lang="en-US" b="1" dirty="0" smtClean="0">
                <a:latin typeface="Times New Roman" panose="02020603050405020304" pitchFamily="18" charset="0"/>
                <a:cs typeface="Times New Roman" panose="02020603050405020304" pitchFamily="18" charset="0"/>
              </a:rPr>
              <a:t>	2018</a:t>
            </a:r>
            <a:r>
              <a:rPr lang="en-US" b="1"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5603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lstStyle/>
          <a:p>
            <a:pPr algn="ctr"/>
            <a:r>
              <a:rPr lang="en-US" dirty="0" smtClean="0">
                <a:latin typeface="Arial Black" panose="020B0A04020102020204" pitchFamily="34" charset="0"/>
              </a:rPr>
              <a:t>Works Cited Instructions</a:t>
            </a:r>
            <a:endParaRPr lang="en-US" dirty="0">
              <a:latin typeface="Arial Black" panose="020B0A04020102020204" pitchFamily="34" charset="0"/>
            </a:endParaRPr>
          </a:p>
        </p:txBody>
      </p:sp>
      <p:sp>
        <p:nvSpPr>
          <p:cNvPr id="3" name="Content Placeholder 2"/>
          <p:cNvSpPr>
            <a:spLocks noGrp="1"/>
          </p:cNvSpPr>
          <p:nvPr>
            <p:ph idx="1"/>
          </p:nvPr>
        </p:nvSpPr>
        <p:spPr>
          <a:xfrm>
            <a:off x="838200" y="1092200"/>
            <a:ext cx="10515600" cy="5549900"/>
          </a:xfrm>
        </p:spPr>
        <p:txBody>
          <a:bodyPr>
            <a:normAutofit fontScale="92500" lnSpcReduction="10000"/>
          </a:bodyPr>
          <a:lstStyle/>
          <a:p>
            <a:pPr marL="0" indent="0" algn="ctr">
              <a:buNone/>
            </a:pPr>
            <a:r>
              <a:rPr lang="en-US" b="1" u="sng" dirty="0" smtClean="0">
                <a:latin typeface="Arial Black" panose="020B0A04020102020204" pitchFamily="34" charset="0"/>
              </a:rPr>
              <a:t>IMPORTANT NOTES</a:t>
            </a:r>
          </a:p>
          <a:p>
            <a:r>
              <a:rPr lang="en-US" b="1" dirty="0" smtClean="0">
                <a:latin typeface="Arial Black" panose="020B0A04020102020204" pitchFamily="34" charset="0"/>
              </a:rPr>
              <a:t>Copying/pasting a site into </a:t>
            </a:r>
            <a:r>
              <a:rPr lang="en-US" b="1" dirty="0" err="1" smtClean="0">
                <a:latin typeface="Arial Black" panose="020B0A04020102020204" pitchFamily="34" charset="0"/>
              </a:rPr>
              <a:t>Easybib</a:t>
            </a:r>
            <a:r>
              <a:rPr lang="en-US" b="1" dirty="0" smtClean="0">
                <a:latin typeface="Arial Black" panose="020B0A04020102020204" pitchFamily="34" charset="0"/>
              </a:rPr>
              <a:t> is not working, but you can type the info in manually:</a:t>
            </a:r>
          </a:p>
          <a:p>
            <a:pPr lvl="1"/>
            <a:r>
              <a:rPr lang="en-US" b="1" dirty="0" smtClean="0">
                <a:latin typeface="Arial Black" panose="020B0A04020102020204" pitchFamily="34" charset="0"/>
              </a:rPr>
              <a:t>MAKE SURE TO CHECK THE FONT STYLE AND SIZE </a:t>
            </a:r>
          </a:p>
          <a:p>
            <a:pPr lvl="1"/>
            <a:r>
              <a:rPr lang="en-US" b="1" dirty="0" smtClean="0">
                <a:latin typeface="Arial Black" panose="020B0A04020102020204" pitchFamily="34" charset="0"/>
              </a:rPr>
              <a:t>REMOVE ANY HIGHLIGHTS from your text.</a:t>
            </a:r>
          </a:p>
          <a:p>
            <a:pPr lvl="1"/>
            <a:r>
              <a:rPr lang="en-US" b="1" dirty="0" smtClean="0">
                <a:latin typeface="Arial Black" panose="020B0A04020102020204" pitchFamily="34" charset="0"/>
              </a:rPr>
              <a:t>FILL IN MISSING INFORMATION (no “ND” or “NP”)</a:t>
            </a:r>
          </a:p>
          <a:p>
            <a:pPr marL="457200" lvl="1" indent="0">
              <a:buNone/>
            </a:pPr>
            <a:endParaRPr lang="en-US" b="1" dirty="0" smtClean="0">
              <a:latin typeface="Arial Black" panose="020B0A04020102020204" pitchFamily="34" charset="0"/>
            </a:endParaRPr>
          </a:p>
          <a:p>
            <a:r>
              <a:rPr lang="en-US" b="1" dirty="0" smtClean="0">
                <a:latin typeface="Arial Black" panose="020B0A04020102020204" pitchFamily="34" charset="0"/>
              </a:rPr>
              <a:t>DON’T FORGET YOUR HANGING INDENTS!</a:t>
            </a:r>
          </a:p>
          <a:p>
            <a:r>
              <a:rPr lang="en-US" b="1" dirty="0" smtClean="0">
                <a:latin typeface="Arial Black" panose="020B0A04020102020204" pitchFamily="34" charset="0"/>
              </a:rPr>
              <a:t>ALPHABETIZE BY THE FIRST WORD IN EACH ENTRY.</a:t>
            </a:r>
          </a:p>
          <a:p>
            <a:r>
              <a:rPr lang="en-US" b="1" dirty="0" smtClean="0">
                <a:latin typeface="Arial Black" panose="020B0A04020102020204" pitchFamily="34" charset="0"/>
              </a:rPr>
              <a:t>DO NOT SKIP LINES BETWEEN ENTRIES!</a:t>
            </a:r>
          </a:p>
          <a:p>
            <a:endParaRPr lang="en-US" b="1" dirty="0">
              <a:latin typeface="Arial Black" panose="020B0A04020102020204" pitchFamily="34" charset="0"/>
            </a:endParaRPr>
          </a:p>
        </p:txBody>
      </p:sp>
    </p:spTree>
    <p:extLst>
      <p:ext uri="{BB962C8B-B14F-4D97-AF65-F5344CB8AC3E}">
        <p14:creationId xmlns:p14="http://schemas.microsoft.com/office/powerpoint/2010/main" val="33823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pPr marL="0" indent="0" algn="ctr">
              <a:buNone/>
            </a:pPr>
            <a:endParaRPr lang="en-US" altLang="en-US" sz="6000" dirty="0" smtClean="0">
              <a:latin typeface="Arial Black" panose="020B0A04020102020204" pitchFamily="34" charset="0"/>
            </a:endParaRPr>
          </a:p>
          <a:p>
            <a:pPr marL="0" indent="0" algn="ctr">
              <a:buNone/>
            </a:pPr>
            <a:r>
              <a:rPr lang="en-US" altLang="en-US" sz="6000" dirty="0" smtClean="0">
                <a:latin typeface="Arial Black" panose="020B0A04020102020204" pitchFamily="34" charset="0"/>
              </a:rPr>
              <a:t>WRITE!!!</a:t>
            </a:r>
          </a:p>
          <a:p>
            <a:pPr marL="0" indent="0">
              <a:buNone/>
            </a:pPr>
            <a:endParaRPr lang="en-US" altLang="en-US" sz="6000" dirty="0">
              <a:latin typeface="Arial Black" panose="020B0A04020102020204" pitchFamily="34" charset="0"/>
            </a:endParaRPr>
          </a:p>
        </p:txBody>
      </p:sp>
    </p:spTree>
    <p:extLst>
      <p:ext uri="{BB962C8B-B14F-4D97-AF65-F5344CB8AC3E}">
        <p14:creationId xmlns:p14="http://schemas.microsoft.com/office/powerpoint/2010/main" val="300845812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23" y="0"/>
            <a:ext cx="10972800" cy="869965"/>
          </a:xfrm>
        </p:spPr>
        <p:txBody>
          <a:bodyPr/>
          <a:lstStyle/>
          <a:p>
            <a:r>
              <a:rPr lang="en-US" dirty="0" smtClean="0">
                <a:latin typeface="Arial Black" panose="020B0A04020102020204" pitchFamily="34" charset="0"/>
              </a:rPr>
              <a:t>THE NEXT TWO WEEKS!</a:t>
            </a:r>
            <a:endParaRPr lang="en-US"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603"/>
            <a:ext cx="12257446" cy="5578169"/>
          </a:xfrm>
          <a:prstGeom prst="rect">
            <a:avLst/>
          </a:prstGeom>
        </p:spPr>
      </p:pic>
    </p:spTree>
    <p:extLst>
      <p:ext uri="{BB962C8B-B14F-4D97-AF65-F5344CB8AC3E}">
        <p14:creationId xmlns:p14="http://schemas.microsoft.com/office/powerpoint/2010/main" val="401150355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334851" y="914401"/>
            <a:ext cx="11616743" cy="5769734"/>
          </a:xfrm>
        </p:spPr>
        <p:txBody>
          <a:bodyPr/>
          <a:lstStyle/>
          <a:p>
            <a:pPr marL="0" indent="0" algn="ctr">
              <a:buNone/>
            </a:pPr>
            <a:r>
              <a:rPr lang="en-US" sz="4400" b="1" dirty="0" smtClean="0">
                <a:latin typeface="Arial Black" panose="020B0A04020102020204" pitchFamily="34" charset="0"/>
              </a:rPr>
              <a:t>Body </a:t>
            </a:r>
            <a:r>
              <a:rPr lang="en-US" sz="4400" b="1" dirty="0">
                <a:latin typeface="Arial Black" panose="020B0A04020102020204" pitchFamily="34" charset="0"/>
              </a:rPr>
              <a:t>Paragraphs DUE </a:t>
            </a:r>
            <a:r>
              <a:rPr lang="en-US" sz="4400" b="1" dirty="0" smtClean="0">
                <a:latin typeface="Arial Black" panose="020B0A04020102020204" pitchFamily="34" charset="0"/>
              </a:rPr>
              <a:t>TOMORROW</a:t>
            </a:r>
          </a:p>
          <a:p>
            <a:pPr marL="0" indent="0" algn="ctr">
              <a:buNone/>
            </a:pPr>
            <a:r>
              <a:rPr lang="en-US" sz="4400" b="1" dirty="0" smtClean="0">
                <a:latin typeface="Arial Black" panose="020B0A04020102020204" pitchFamily="34" charset="0"/>
              </a:rPr>
              <a:t>2/21!</a:t>
            </a:r>
          </a:p>
          <a:p>
            <a:pPr marL="0" indent="0" algn="ctr">
              <a:buNone/>
            </a:pPr>
            <a:endParaRPr lang="en-US" sz="44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Conclusions </a:t>
            </a:r>
            <a:r>
              <a:rPr lang="en-US" sz="4400" b="1" dirty="0">
                <a:latin typeface="Arial Black" panose="020B0A04020102020204" pitchFamily="34" charset="0"/>
              </a:rPr>
              <a:t>DUE MONDAY 2/24</a:t>
            </a:r>
            <a:r>
              <a:rPr lang="en-US" sz="4400" b="1" dirty="0" smtClean="0">
                <a:latin typeface="Arial Black" panose="020B0A04020102020204" pitchFamily="34" charset="0"/>
              </a:rPr>
              <a:t>!</a:t>
            </a:r>
          </a:p>
          <a:p>
            <a:pPr marL="0" indent="0" algn="ctr">
              <a:buNone/>
            </a:pPr>
            <a:endParaRPr lang="en-US" sz="44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Rough Drafts IN GOOGLE DOC</a:t>
            </a:r>
          </a:p>
          <a:p>
            <a:pPr marL="0" indent="0" algn="ctr">
              <a:buNone/>
            </a:pPr>
            <a:r>
              <a:rPr lang="en-US" sz="4400" b="1" dirty="0" smtClean="0">
                <a:latin typeface="Arial Black" panose="020B0A04020102020204" pitchFamily="34" charset="0"/>
              </a:rPr>
              <a:t>DUE THURSDAY for PEER REVIEWS!</a:t>
            </a:r>
            <a:r>
              <a:rPr lang="en-US" sz="4400" dirty="0">
                <a:latin typeface="Arial Black" panose="020B0A04020102020204" pitchFamily="34" charset="0"/>
              </a:rPr>
              <a:t/>
            </a:r>
            <a:br>
              <a:rPr lang="en-US" sz="4400" dirty="0">
                <a:latin typeface="Arial Black" panose="020B0A04020102020204" pitchFamily="34" charset="0"/>
              </a:rPr>
            </a:br>
            <a:endParaRPr lang="en-US" altLang="en-US" sz="4400" dirty="0">
              <a:latin typeface="Arial Black" panose="020B0A04020102020204" pitchFamily="34" charset="0"/>
            </a:endParaRPr>
          </a:p>
        </p:txBody>
      </p:sp>
    </p:spTree>
    <p:extLst>
      <p:ext uri="{BB962C8B-B14F-4D97-AF65-F5344CB8AC3E}">
        <p14:creationId xmlns:p14="http://schemas.microsoft.com/office/powerpoint/2010/main" val="138369319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2/21/20</a:t>
            </a:r>
            <a:endParaRPr lang="en-US" sz="2000" b="1" dirty="0"/>
          </a:p>
        </p:txBody>
      </p:sp>
    </p:spTree>
    <p:extLst>
      <p:ext uri="{BB962C8B-B14F-4D97-AF65-F5344CB8AC3E}">
        <p14:creationId xmlns:p14="http://schemas.microsoft.com/office/powerpoint/2010/main" val="3012560556"/>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193391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380484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Practice: Work Backward</a:t>
            </a:r>
          </a:p>
        </p:txBody>
      </p:sp>
      <p:sp>
        <p:nvSpPr>
          <p:cNvPr id="31747" name="Rectangle 3"/>
          <p:cNvSpPr>
            <a:spLocks noGrp="1" noChangeArrowheads="1"/>
          </p:cNvSpPr>
          <p:nvPr>
            <p:ph type="body" idx="1"/>
          </p:nvPr>
        </p:nvSpPr>
        <p:spPr>
          <a:xfrm>
            <a:off x="1905000" y="2679701"/>
            <a:ext cx="8458200" cy="3763963"/>
          </a:xfrm>
        </p:spPr>
        <p:txBody>
          <a:bodyPr/>
          <a:lstStyle/>
          <a:p>
            <a:pPr eaLnBrk="1" hangingPunct="1">
              <a:spcBef>
                <a:spcPct val="50000"/>
              </a:spcBef>
            </a:pPr>
            <a:r>
              <a:rPr lang="en-US" altLang="en-US" sz="2400" b="1"/>
              <a:t>My research indicates that there are dangerous levels of Chemical X in the Columbia River.</a:t>
            </a:r>
          </a:p>
          <a:p>
            <a:pPr eaLnBrk="1" hangingPunct="1">
              <a:spcBef>
                <a:spcPct val="50000"/>
              </a:spcBef>
            </a:pPr>
            <a:r>
              <a:rPr lang="en-US" altLang="en-US" sz="2400" b="1"/>
              <a:t>The novel by Author W has critical flaws.</a:t>
            </a:r>
          </a:p>
          <a:p>
            <a:pPr eaLnBrk="1" hangingPunct="1">
              <a:spcBef>
                <a:spcPct val="50000"/>
              </a:spcBef>
            </a:pPr>
            <a:r>
              <a:rPr lang="en-US" altLang="en-US" sz="2400" b="1"/>
              <a:t>Female students get shut out of class discussions by male students.</a:t>
            </a:r>
          </a:p>
          <a:p>
            <a:pPr eaLnBrk="1" hangingPunct="1"/>
            <a:endParaRPr lang="en-US" altLang="en-US" sz="2400"/>
          </a:p>
          <a:p>
            <a:pPr eaLnBrk="1" hangingPunct="1"/>
            <a:endParaRPr lang="en-US" altLang="en-US" sz="2400"/>
          </a:p>
          <a:p>
            <a:pPr algn="r" eaLnBrk="1" hangingPunct="1">
              <a:buFontTx/>
              <a:buNone/>
            </a:pPr>
            <a:r>
              <a:rPr lang="en-US" altLang="en-US" sz="1400"/>
              <a:t>(Graff and Birkenstein 26-27)</a:t>
            </a:r>
          </a:p>
        </p:txBody>
      </p:sp>
      <p:sp>
        <p:nvSpPr>
          <p:cNvPr id="31748" name="Text Box 4"/>
          <p:cNvSpPr txBox="1">
            <a:spLocks noChangeArrowheads="1"/>
          </p:cNvSpPr>
          <p:nvPr/>
        </p:nvSpPr>
        <p:spPr bwMode="auto">
          <a:xfrm>
            <a:off x="1981200" y="12954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sz="2800" b="1">
                <a:solidFill>
                  <a:srgbClr val="000000"/>
                </a:solidFill>
              </a:rPr>
              <a:t>Make up summaries of what “They Say” that would lead to these “I Say” argument statements:</a:t>
            </a:r>
          </a:p>
        </p:txBody>
      </p:sp>
    </p:spTree>
    <p:extLst>
      <p:ext uri="{BB962C8B-B14F-4D97-AF65-F5344CB8AC3E}">
        <p14:creationId xmlns:p14="http://schemas.microsoft.com/office/powerpoint/2010/main" val="178509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 calcmode="lin" valueType="num">
                                      <p:cBhvr additive="base">
                                        <p:cTn id="1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additive="base">
                                        <p:cTn id="21"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49356758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83635911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Understand the </a:t>
            </a:r>
            <a:r>
              <a:rPr lang="en-US" sz="3600" dirty="0" smtClean="0">
                <a:latin typeface="Arial Black" panose="020B0A04020102020204" pitchFamily="34" charset="0"/>
              </a:rPr>
              <a:t>process for converting their rough drafts into </a:t>
            </a:r>
          </a:p>
          <a:p>
            <a:pPr marL="0" indent="0" algn="ctr">
              <a:buNone/>
            </a:pPr>
            <a:r>
              <a:rPr lang="en-US" sz="3600" dirty="0" smtClean="0">
                <a:latin typeface="Arial Black" panose="020B0A04020102020204" pitchFamily="34" charset="0"/>
              </a:rPr>
              <a:t>PROPERLY FORMATTED MLA-8 STYLE</a:t>
            </a:r>
          </a:p>
          <a:p>
            <a:pPr marL="0" indent="0" algn="ctr">
              <a:buNone/>
            </a:pPr>
            <a:r>
              <a:rPr lang="en-US" sz="3600" dirty="0" smtClean="0">
                <a:latin typeface="Arial Black" panose="020B0A04020102020204" pitchFamily="34" charset="0"/>
              </a:rPr>
              <a:t>FINAL DRAFTS!</a:t>
            </a:r>
            <a:endParaRPr lang="en-US" sz="3600" dirty="0">
              <a:latin typeface="Arial Black" panose="020B0A04020102020204" pitchFamily="34" charset="0"/>
            </a:endParaRPr>
          </a:p>
        </p:txBody>
      </p:sp>
    </p:spTree>
    <p:extLst>
      <p:ext uri="{BB962C8B-B14F-4D97-AF65-F5344CB8AC3E}">
        <p14:creationId xmlns:p14="http://schemas.microsoft.com/office/powerpoint/2010/main" val="378008049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092"/>
            <a:ext cx="10972800" cy="923097"/>
          </a:xfrm>
        </p:spPr>
        <p:txBody>
          <a:bodyPr/>
          <a:lstStyle/>
          <a:p>
            <a:r>
              <a:rPr lang="en-US" dirty="0" smtClean="0">
                <a:latin typeface="Arial Black" panose="020B0A04020102020204" pitchFamily="34" charset="0"/>
              </a:rPr>
              <a:t>Rough and Final Draft Format</a:t>
            </a:r>
            <a:endParaRPr lang="en-US" dirty="0">
              <a:latin typeface="Arial Black" panose="020B0A04020102020204" pitchFamily="34" charset="0"/>
            </a:endParaRPr>
          </a:p>
        </p:txBody>
      </p:sp>
      <p:sp>
        <p:nvSpPr>
          <p:cNvPr id="3" name="Content Placeholder 2"/>
          <p:cNvSpPr>
            <a:spLocks noGrp="1"/>
          </p:cNvSpPr>
          <p:nvPr>
            <p:ph idx="1"/>
          </p:nvPr>
        </p:nvSpPr>
        <p:spPr>
          <a:xfrm>
            <a:off x="309093" y="1043189"/>
            <a:ext cx="11616744" cy="5537915"/>
          </a:xfrm>
        </p:spPr>
        <p:txBody>
          <a:bodyPr/>
          <a:lstStyle/>
          <a:p>
            <a:r>
              <a:rPr lang="en-US" dirty="0" smtClean="0">
                <a:latin typeface="Arial Black" panose="020B0A04020102020204" pitchFamily="34" charset="0"/>
              </a:rPr>
              <a:t>In Google Classroom you have an assigned document titled “Argumentative Essay – Rough Draft”</a:t>
            </a:r>
          </a:p>
          <a:p>
            <a:r>
              <a:rPr lang="en-US" dirty="0" smtClean="0">
                <a:latin typeface="Arial Black" panose="020B0A04020102020204" pitchFamily="34" charset="0"/>
              </a:rPr>
              <a:t>This is THE ONLY ACCEPTED METHOD OF SUBMISSION FOR YOUR ROUGH DRAFTS!</a:t>
            </a:r>
          </a:p>
          <a:p>
            <a:r>
              <a:rPr lang="en-US" dirty="0" smtClean="0">
                <a:latin typeface="Arial Black" panose="020B0A04020102020204" pitchFamily="34" charset="0"/>
              </a:rPr>
              <a:t>You will need to take the work you have done in your OUTLINE DRAFT PACKETS and type it as your ROUGH DRAFT.</a:t>
            </a:r>
            <a:endParaRPr lang="en-US" dirty="0">
              <a:latin typeface="Arial Black" panose="020B0A04020102020204" pitchFamily="34" charset="0"/>
            </a:endParaRPr>
          </a:p>
        </p:txBody>
      </p:sp>
    </p:spTree>
    <p:extLst>
      <p:ext uri="{BB962C8B-B14F-4D97-AF65-F5344CB8AC3E}">
        <p14:creationId xmlns:p14="http://schemas.microsoft.com/office/powerpoint/2010/main" val="166495639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092"/>
            <a:ext cx="10972800" cy="923097"/>
          </a:xfrm>
        </p:spPr>
        <p:txBody>
          <a:bodyPr/>
          <a:lstStyle/>
          <a:p>
            <a:r>
              <a:rPr lang="en-US" dirty="0" smtClean="0">
                <a:latin typeface="Arial Black" panose="020B0A04020102020204" pitchFamily="34" charset="0"/>
              </a:rPr>
              <a:t>Rough and Final Draft Format</a:t>
            </a:r>
            <a:endParaRPr lang="en-US" dirty="0">
              <a:latin typeface="Arial Black" panose="020B0A04020102020204" pitchFamily="34" charset="0"/>
            </a:endParaRPr>
          </a:p>
        </p:txBody>
      </p:sp>
      <p:sp>
        <p:nvSpPr>
          <p:cNvPr id="3" name="Content Placeholder 2"/>
          <p:cNvSpPr>
            <a:spLocks noGrp="1"/>
          </p:cNvSpPr>
          <p:nvPr>
            <p:ph idx="1"/>
          </p:nvPr>
        </p:nvSpPr>
        <p:spPr>
          <a:xfrm>
            <a:off x="309093" y="1043189"/>
            <a:ext cx="11616744" cy="5537915"/>
          </a:xfrm>
        </p:spPr>
        <p:txBody>
          <a:bodyPr/>
          <a:lstStyle/>
          <a:p>
            <a:pPr marL="0" indent="0" algn="ctr">
              <a:buNone/>
            </a:pPr>
            <a:r>
              <a:rPr lang="en-US" u="sng" dirty="0" smtClean="0">
                <a:latin typeface="Arial Black" panose="020B0A04020102020204" pitchFamily="34" charset="0"/>
              </a:rPr>
              <a:t>YOUR ESSAY MUST</a:t>
            </a:r>
          </a:p>
          <a:p>
            <a:r>
              <a:rPr lang="en-US" sz="2800" dirty="0" smtClean="0">
                <a:latin typeface="Arial Black" panose="020B0A04020102020204" pitchFamily="34" charset="0"/>
              </a:rPr>
              <a:t>Be in Times New Roman font, Size 12, double-spaced WITH NO LINES SKIPPED ANYWHERE IN YOUR ESSAY!</a:t>
            </a:r>
          </a:p>
          <a:p>
            <a:r>
              <a:rPr lang="en-US" sz="2800" dirty="0" smtClean="0">
                <a:latin typeface="Arial Black" panose="020B0A04020102020204" pitchFamily="34" charset="0"/>
              </a:rPr>
              <a:t>Include the proper HEADER and TITLING INFORMATION</a:t>
            </a:r>
          </a:p>
          <a:p>
            <a:r>
              <a:rPr lang="en-US" sz="2800" dirty="0" smtClean="0">
                <a:latin typeface="Arial Black" panose="020B0A04020102020204" pitchFamily="34" charset="0"/>
              </a:rPr>
              <a:t>Include PROPERLY FORMATTED IN-TEXT PARENTHETICAL CITATIONS FOR ALL EVIDENCE PRESENTED FROM SOURCES.</a:t>
            </a:r>
          </a:p>
          <a:p>
            <a:r>
              <a:rPr lang="en-US" sz="2800" dirty="0" smtClean="0">
                <a:latin typeface="Arial Black" panose="020B0A04020102020204" pitchFamily="34" charset="0"/>
              </a:rPr>
              <a:t>Include a PROPERLY FORMATTED WORK CITED PAGE (on its own separate page at the end of your document).</a:t>
            </a:r>
            <a:endParaRPr lang="en-US" sz="2800" dirty="0">
              <a:latin typeface="Arial Black" panose="020B0A04020102020204" pitchFamily="34" charset="0"/>
            </a:endParaRPr>
          </a:p>
        </p:txBody>
      </p:sp>
    </p:spTree>
    <p:extLst>
      <p:ext uri="{BB962C8B-B14F-4D97-AF65-F5344CB8AC3E}">
        <p14:creationId xmlns:p14="http://schemas.microsoft.com/office/powerpoint/2010/main" val="392652671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092"/>
            <a:ext cx="10972800" cy="923097"/>
          </a:xfrm>
        </p:spPr>
        <p:txBody>
          <a:bodyPr/>
          <a:lstStyle/>
          <a:p>
            <a:r>
              <a:rPr lang="en-US" dirty="0" smtClean="0">
                <a:latin typeface="Arial Black" panose="020B0A04020102020204" pitchFamily="34" charset="0"/>
              </a:rPr>
              <a:t>Rough and Final Draft Format</a:t>
            </a:r>
            <a:endParaRPr lang="en-US" dirty="0">
              <a:latin typeface="Arial Black" panose="020B0A04020102020204" pitchFamily="34" charset="0"/>
            </a:endParaRPr>
          </a:p>
        </p:txBody>
      </p:sp>
      <p:sp>
        <p:nvSpPr>
          <p:cNvPr id="3" name="Content Placeholder 2"/>
          <p:cNvSpPr>
            <a:spLocks noGrp="1"/>
          </p:cNvSpPr>
          <p:nvPr>
            <p:ph idx="1"/>
          </p:nvPr>
        </p:nvSpPr>
        <p:spPr>
          <a:xfrm>
            <a:off x="309093" y="1043189"/>
            <a:ext cx="11616744" cy="5537915"/>
          </a:xfrm>
        </p:spPr>
        <p:txBody>
          <a:bodyPr/>
          <a:lstStyle/>
          <a:p>
            <a:pPr marL="0" indent="0" algn="ctr">
              <a:buNone/>
            </a:pPr>
            <a:r>
              <a:rPr lang="en-US" u="sng" dirty="0" smtClean="0">
                <a:latin typeface="Arial Black" panose="020B0A04020102020204" pitchFamily="34" charset="0"/>
              </a:rPr>
              <a:t>YOUR ESSAY MUST NOT</a:t>
            </a:r>
          </a:p>
          <a:p>
            <a:r>
              <a:rPr lang="en-US" dirty="0" smtClean="0">
                <a:latin typeface="Arial Black" panose="020B0A04020102020204" pitchFamily="34" charset="0"/>
              </a:rPr>
              <a:t>Have ANY marks on it from Google Docs, including:</a:t>
            </a:r>
          </a:p>
          <a:p>
            <a:pPr lvl="1"/>
            <a:r>
              <a:rPr lang="en-US" dirty="0" smtClean="0">
                <a:latin typeface="Arial Black" panose="020B0A04020102020204" pitchFamily="34" charset="0"/>
              </a:rPr>
              <a:t>Spelling errors noted</a:t>
            </a:r>
          </a:p>
          <a:p>
            <a:pPr lvl="1"/>
            <a:r>
              <a:rPr lang="en-US" dirty="0" smtClean="0">
                <a:latin typeface="Arial Black" panose="020B0A04020102020204" pitchFamily="34" charset="0"/>
              </a:rPr>
              <a:t>Grammatical errors noted</a:t>
            </a:r>
          </a:p>
          <a:p>
            <a:r>
              <a:rPr lang="en-US" dirty="0" smtClean="0">
                <a:latin typeface="Arial Black" panose="020B0A04020102020204" pitchFamily="34" charset="0"/>
              </a:rPr>
              <a:t>Be created or submitted on any document other than the one I assigned you in Google Classroom.</a:t>
            </a:r>
          </a:p>
          <a:p>
            <a:pPr marL="0" indent="0">
              <a:buNone/>
            </a:pPr>
            <a:endParaRPr lang="en-US" dirty="0" smtClean="0">
              <a:latin typeface="Arial Black" panose="020B0A04020102020204" pitchFamily="34" charset="0"/>
            </a:endParaRPr>
          </a:p>
        </p:txBody>
      </p:sp>
    </p:spTree>
    <p:extLst>
      <p:ext uri="{BB962C8B-B14F-4D97-AF65-F5344CB8AC3E}">
        <p14:creationId xmlns:p14="http://schemas.microsoft.com/office/powerpoint/2010/main" val="19260968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092"/>
            <a:ext cx="10972800" cy="923097"/>
          </a:xfrm>
        </p:spPr>
        <p:txBody>
          <a:bodyPr/>
          <a:lstStyle/>
          <a:p>
            <a:r>
              <a:rPr lang="en-US" dirty="0" smtClean="0">
                <a:latin typeface="Arial Black" panose="020B0A04020102020204" pitchFamily="34" charset="0"/>
              </a:rPr>
              <a:t>Rough and Final Draft Format</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3189"/>
            <a:ext cx="12223773" cy="5136585"/>
          </a:xfrm>
          <a:prstGeom prst="rect">
            <a:avLst/>
          </a:prstGeom>
        </p:spPr>
      </p:pic>
    </p:spTree>
    <p:extLst>
      <p:ext uri="{BB962C8B-B14F-4D97-AF65-F5344CB8AC3E}">
        <p14:creationId xmlns:p14="http://schemas.microsoft.com/office/powerpoint/2010/main" val="236006760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092"/>
            <a:ext cx="10972800" cy="923097"/>
          </a:xfrm>
        </p:spPr>
        <p:txBody>
          <a:bodyPr/>
          <a:lstStyle/>
          <a:p>
            <a:r>
              <a:rPr lang="en-US" dirty="0" smtClean="0">
                <a:latin typeface="Arial Black" panose="020B0A04020102020204" pitchFamily="34" charset="0"/>
              </a:rPr>
              <a:t>Rough and Final Draft Format</a:t>
            </a:r>
            <a:endParaRPr lang="en-US" dirty="0">
              <a:latin typeface="Arial Black" panose="020B0A04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215"/>
            <a:ext cx="12761162" cy="4812855"/>
          </a:xfrm>
          <a:prstGeom prst="rect">
            <a:avLst/>
          </a:prstGeom>
        </p:spPr>
      </p:pic>
    </p:spTree>
    <p:extLst>
      <p:ext uri="{BB962C8B-B14F-4D97-AF65-F5344CB8AC3E}">
        <p14:creationId xmlns:p14="http://schemas.microsoft.com/office/powerpoint/2010/main" val="6407872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pPr marL="0" indent="0" algn="ctr">
              <a:buNone/>
            </a:pPr>
            <a:endParaRPr lang="en-US" altLang="en-US" sz="6000" dirty="0" smtClean="0">
              <a:latin typeface="Arial Black" panose="020B0A04020102020204" pitchFamily="34" charset="0"/>
            </a:endParaRPr>
          </a:p>
          <a:p>
            <a:pPr marL="0" indent="0" algn="ctr">
              <a:buNone/>
            </a:pPr>
            <a:r>
              <a:rPr lang="en-US" altLang="en-US" sz="6000" dirty="0" smtClean="0">
                <a:latin typeface="Arial Black" panose="020B0A04020102020204" pitchFamily="34" charset="0"/>
              </a:rPr>
              <a:t>WRITE!!!</a:t>
            </a:r>
          </a:p>
          <a:p>
            <a:pPr marL="0" indent="0">
              <a:buNone/>
            </a:pPr>
            <a:endParaRPr lang="en-US" altLang="en-US" sz="6000" dirty="0">
              <a:latin typeface="Arial Black" panose="020B0A04020102020204" pitchFamily="34" charset="0"/>
            </a:endParaRPr>
          </a:p>
        </p:txBody>
      </p:sp>
    </p:spTree>
    <p:extLst>
      <p:ext uri="{BB962C8B-B14F-4D97-AF65-F5344CB8AC3E}">
        <p14:creationId xmlns:p14="http://schemas.microsoft.com/office/powerpoint/2010/main" val="383999554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23" y="0"/>
            <a:ext cx="10972800" cy="869965"/>
          </a:xfrm>
        </p:spPr>
        <p:txBody>
          <a:bodyPr/>
          <a:lstStyle/>
          <a:p>
            <a:r>
              <a:rPr lang="en-US" dirty="0" smtClean="0">
                <a:latin typeface="Arial Black" panose="020B0A04020102020204" pitchFamily="34" charset="0"/>
              </a:rPr>
              <a:t>THE NEXT TWO WEEKS!</a:t>
            </a:r>
            <a:endParaRPr lang="en-US"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603"/>
            <a:ext cx="12257446" cy="5578169"/>
          </a:xfrm>
          <a:prstGeom prst="rect">
            <a:avLst/>
          </a:prstGeom>
        </p:spPr>
      </p:pic>
    </p:spTree>
    <p:extLst>
      <p:ext uri="{BB962C8B-B14F-4D97-AF65-F5344CB8AC3E}">
        <p14:creationId xmlns:p14="http://schemas.microsoft.com/office/powerpoint/2010/main" val="3079403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b="1" smtClean="0"/>
              <a:t>Quoting</a:t>
            </a:r>
          </a:p>
        </p:txBody>
      </p:sp>
      <p:sp>
        <p:nvSpPr>
          <p:cNvPr id="32771" name="Rectangle 3"/>
          <p:cNvSpPr>
            <a:spLocks noGrp="1" noChangeArrowheads="1"/>
          </p:cNvSpPr>
          <p:nvPr>
            <p:ph type="body" idx="1"/>
          </p:nvPr>
        </p:nvSpPr>
        <p:spPr>
          <a:xfrm>
            <a:off x="1752600" y="2401888"/>
            <a:ext cx="8686800" cy="3992562"/>
          </a:xfrm>
        </p:spPr>
        <p:txBody>
          <a:bodyPr/>
          <a:lstStyle/>
          <a:p>
            <a:pPr eaLnBrk="1" hangingPunct="1"/>
            <a:r>
              <a:rPr lang="en-US" altLang="en-US" sz="2400" b="1"/>
              <a:t>Choose quotes that support your argument—not necessarily agreeing, but </a:t>
            </a:r>
            <a:r>
              <a:rPr lang="en-US" altLang="en-US" sz="2400" b="1" i="1"/>
              <a:t>about </a:t>
            </a:r>
            <a:r>
              <a:rPr lang="en-US" altLang="en-US" sz="2400" b="1"/>
              <a:t>what </a:t>
            </a:r>
            <a:r>
              <a:rPr lang="en-US" altLang="en-US" sz="2400" b="1" i="1"/>
              <a:t>you</a:t>
            </a:r>
            <a:r>
              <a:rPr lang="en-US" altLang="en-US" sz="2400" b="1"/>
              <a:t> are saying.</a:t>
            </a:r>
          </a:p>
          <a:p>
            <a:pPr eaLnBrk="1" hangingPunct="1"/>
            <a:r>
              <a:rPr lang="en-US" altLang="en-US" sz="2400" b="1"/>
              <a:t>Introduce each quote with who said it and how it was said. (Dr. Whiplash contends . . .)</a:t>
            </a:r>
          </a:p>
          <a:p>
            <a:pPr eaLnBrk="1" hangingPunct="1"/>
            <a:r>
              <a:rPr lang="en-US" altLang="en-US" sz="2400" b="1"/>
              <a:t>Follow EVERY quote with explanation of the meaning of the quote and how it relates to your argument.</a:t>
            </a:r>
          </a:p>
          <a:p>
            <a:pPr eaLnBrk="1" hangingPunct="1"/>
            <a:r>
              <a:rPr lang="en-US" altLang="en-US" sz="2400" b="1"/>
              <a:t>Make sure the quote is really about what you are discussing—wanting their words to mean as you wish doesn’t make it so! </a:t>
            </a:r>
          </a:p>
          <a:p>
            <a:pPr algn="r" eaLnBrk="1" hangingPunct="1">
              <a:buFontTx/>
              <a:buNone/>
            </a:pPr>
            <a:r>
              <a:rPr lang="en-US" altLang="en-US" sz="1400"/>
              <a:t>(Graff and Birkenstein 40-41)</a:t>
            </a:r>
          </a:p>
        </p:txBody>
      </p:sp>
      <p:sp>
        <p:nvSpPr>
          <p:cNvPr id="32772" name="Text Box 4"/>
          <p:cNvSpPr txBox="1">
            <a:spLocks noChangeArrowheads="1"/>
          </p:cNvSpPr>
          <p:nvPr/>
        </p:nvSpPr>
        <p:spPr bwMode="auto">
          <a:xfrm>
            <a:off x="1981200" y="1385888"/>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sz="3000" b="1">
                <a:solidFill>
                  <a:srgbClr val="000000"/>
                </a:solidFill>
              </a:rPr>
              <a:t>Besides summary, use a more direct approach:</a:t>
            </a:r>
          </a:p>
        </p:txBody>
      </p:sp>
    </p:spTree>
    <p:extLst>
      <p:ext uri="{BB962C8B-B14F-4D97-AF65-F5344CB8AC3E}">
        <p14:creationId xmlns:p14="http://schemas.microsoft.com/office/powerpoint/2010/main" val="219034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 calcmode="lin" valueType="num">
                                      <p:cBhvr additive="base">
                                        <p:cTn id="19"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2" end="2"/>
                                            </p:txEl>
                                          </p:spTgt>
                                        </p:tgtEl>
                                        <p:attrNameLst>
                                          <p:attrName>style.visibility</p:attrName>
                                        </p:attrNameLst>
                                      </p:cBhvr>
                                      <p:to>
                                        <p:strVal val="visible"/>
                                      </p:to>
                                    </p:set>
                                    <p:anim calcmode="lin" valueType="num">
                                      <p:cBhvr additive="base">
                                        <p:cTn id="2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 calcmode="lin" valueType="num">
                                      <p:cBhvr additive="base">
                                        <p:cTn id="3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1217"/>
          </a:xfrm>
        </p:spPr>
        <p:txBody>
          <a:bodyPr/>
          <a:lstStyle/>
          <a:p>
            <a:r>
              <a:rPr lang="en-US" dirty="0" smtClean="0">
                <a:latin typeface="Arial Black" panose="020B0A04020102020204" pitchFamily="34" charset="0"/>
              </a:rPr>
              <a:t>LAST CHANCE TO CATCH UP…</a:t>
            </a:r>
            <a:endParaRPr lang="en-US" dirty="0">
              <a:latin typeface="Arial Black" panose="020B0A04020102020204" pitchFamily="34" charset="0"/>
            </a:endParaRPr>
          </a:p>
        </p:txBody>
      </p:sp>
      <p:sp>
        <p:nvSpPr>
          <p:cNvPr id="3" name="Content Placeholder 2"/>
          <p:cNvSpPr>
            <a:spLocks noGrp="1"/>
          </p:cNvSpPr>
          <p:nvPr>
            <p:ph idx="1"/>
          </p:nvPr>
        </p:nvSpPr>
        <p:spPr>
          <a:xfrm>
            <a:off x="609600" y="721217"/>
            <a:ext cx="10972800" cy="5988676"/>
          </a:xfrm>
        </p:spPr>
        <p:txBody>
          <a:bodyPr/>
          <a:lstStyle/>
          <a:p>
            <a:pPr marL="0" indent="0" algn="ctr">
              <a:buNone/>
            </a:pPr>
            <a:r>
              <a:rPr lang="en-US" dirty="0" smtClean="0">
                <a:latin typeface="Arial Black" panose="020B0A04020102020204" pitchFamily="34" charset="0"/>
              </a:rPr>
              <a:t>By Monday, you SHOULD be entering the room with a </a:t>
            </a:r>
            <a:r>
              <a:rPr lang="en-US" u="sng" dirty="0" smtClean="0">
                <a:latin typeface="Arial Black" panose="020B0A04020102020204" pitchFamily="34" charset="0"/>
              </a:rPr>
              <a:t>COMPLETED OUTLINE DRAFT </a:t>
            </a:r>
            <a:r>
              <a:rPr lang="en-US" dirty="0" smtClean="0">
                <a:latin typeface="Arial Black" panose="020B0A04020102020204" pitchFamily="34" charset="0"/>
              </a:rPr>
              <a:t>done.</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IF YOU COME IN MONDAY WITH</a:t>
            </a:r>
          </a:p>
          <a:p>
            <a:pPr marL="0" indent="0" algn="ctr">
              <a:buNone/>
            </a:pPr>
            <a:r>
              <a:rPr lang="en-US" dirty="0" smtClean="0">
                <a:latin typeface="Arial Black" panose="020B0A04020102020204" pitchFamily="34" charset="0"/>
              </a:rPr>
              <a:t>EVERYTHING…</a:t>
            </a:r>
          </a:p>
          <a:p>
            <a:pPr marL="0" indent="0" algn="ctr">
              <a:buNone/>
            </a:pPr>
            <a:r>
              <a:rPr lang="en-US" sz="2400" dirty="0" smtClean="0">
                <a:latin typeface="Arial Black" panose="020B0A04020102020204" pitchFamily="34" charset="0"/>
              </a:rPr>
              <a:t>Checklist, Topic Worksheet, 4 CRAAP, 4 ABE, and Outline draft</a:t>
            </a:r>
          </a:p>
          <a:p>
            <a:pPr marL="0" indent="0" algn="ctr">
              <a:buNone/>
            </a:pPr>
            <a:r>
              <a:rPr lang="en-US" dirty="0" smtClean="0">
                <a:latin typeface="Arial Black" panose="020B0A04020102020204" pitchFamily="34" charset="0"/>
              </a:rPr>
              <a:t>COMPLETE…</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IT WILL </a:t>
            </a:r>
            <a:r>
              <a:rPr lang="en-US" u="sng" dirty="0" smtClean="0">
                <a:latin typeface="Arial Black" panose="020B0A04020102020204" pitchFamily="34" charset="0"/>
              </a:rPr>
              <a:t>ALL</a:t>
            </a:r>
            <a:r>
              <a:rPr lang="en-US" dirty="0" smtClean="0">
                <a:latin typeface="Arial Black" panose="020B0A04020102020204" pitchFamily="34" charset="0"/>
              </a:rPr>
              <a:t> COUNT AS IF IT WAS DONE AND RECORDED </a:t>
            </a:r>
            <a:r>
              <a:rPr lang="en-US" u="sng" dirty="0" smtClean="0">
                <a:latin typeface="Arial Black" panose="020B0A04020102020204" pitchFamily="34" charset="0"/>
              </a:rPr>
              <a:t>ON TIME</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11154311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004551" y="1249251"/>
            <a:ext cx="10663707" cy="5211763"/>
          </a:xfrm>
        </p:spPr>
        <p:txBody>
          <a:bodyPr/>
          <a:lstStyle/>
          <a:p>
            <a:pPr marL="0" indent="0" algn="ctr">
              <a:buNone/>
            </a:pPr>
            <a:r>
              <a:rPr lang="en-US" sz="4000" b="1" dirty="0" smtClean="0">
                <a:latin typeface="Arial Black" panose="020B0A04020102020204" pitchFamily="34" charset="0"/>
              </a:rPr>
              <a:t>Conclusions </a:t>
            </a:r>
            <a:r>
              <a:rPr lang="en-US" sz="4000" b="1" dirty="0">
                <a:latin typeface="Arial Black" panose="020B0A04020102020204" pitchFamily="34" charset="0"/>
              </a:rPr>
              <a:t>DUE MONDAY 2/24</a:t>
            </a:r>
            <a:r>
              <a:rPr lang="en-US" sz="4000" b="1" dirty="0" smtClean="0">
                <a:latin typeface="Arial Black" panose="020B0A04020102020204" pitchFamily="34" charset="0"/>
              </a:rPr>
              <a:t>!</a:t>
            </a:r>
          </a:p>
          <a:p>
            <a:pPr marL="0" indent="0" algn="ctr">
              <a:buNone/>
            </a:pPr>
            <a:endParaRPr lang="en-US" sz="4000" b="1" dirty="0">
              <a:latin typeface="Arial Black" panose="020B0A04020102020204" pitchFamily="34" charset="0"/>
            </a:endParaRPr>
          </a:p>
          <a:p>
            <a:pPr marL="0" indent="0" algn="ctr">
              <a:buNone/>
            </a:pPr>
            <a:r>
              <a:rPr lang="en-US" sz="4000" b="1" dirty="0" smtClean="0">
                <a:latin typeface="Arial Black" panose="020B0A04020102020204" pitchFamily="34" charset="0"/>
              </a:rPr>
              <a:t>Complete Rough Drafts</a:t>
            </a:r>
          </a:p>
          <a:p>
            <a:pPr marL="0" indent="0" algn="ctr">
              <a:buNone/>
            </a:pPr>
            <a:r>
              <a:rPr lang="en-US" sz="4000" b="1" dirty="0" smtClean="0">
                <a:latin typeface="Arial Black" panose="020B0A04020102020204" pitchFamily="34" charset="0"/>
              </a:rPr>
              <a:t>ON THE FINAL DRAFT DOCUMENT ready for Peer Review</a:t>
            </a:r>
          </a:p>
          <a:p>
            <a:pPr marL="0" indent="0" algn="ctr">
              <a:buNone/>
            </a:pPr>
            <a:r>
              <a:rPr lang="en-US" sz="4000" b="1" dirty="0" smtClean="0">
                <a:latin typeface="Arial Black" panose="020B0A04020102020204" pitchFamily="34" charset="0"/>
              </a:rPr>
              <a:t>BY</a:t>
            </a:r>
          </a:p>
          <a:p>
            <a:pPr marL="0" indent="0" algn="ctr">
              <a:buNone/>
            </a:pPr>
            <a:r>
              <a:rPr lang="en-US" sz="4000" dirty="0" smtClean="0">
                <a:latin typeface="Arial Black" panose="020B0A04020102020204" pitchFamily="34" charset="0"/>
              </a:rPr>
              <a:t>THURSDAY 2/27!</a:t>
            </a:r>
            <a:r>
              <a:rPr lang="en-US" sz="4800" dirty="0">
                <a:latin typeface="Arial Black" panose="020B0A04020102020204" pitchFamily="34" charset="0"/>
              </a:rPr>
              <a:t/>
            </a:r>
            <a:br>
              <a:rPr lang="en-US" sz="4800" dirty="0">
                <a:latin typeface="Arial Black" panose="020B0A04020102020204" pitchFamily="34" charset="0"/>
              </a:rPr>
            </a:br>
            <a:endParaRPr lang="en-US" altLang="en-US" sz="4800" dirty="0">
              <a:latin typeface="Arial Black" panose="020B0A04020102020204" pitchFamily="34" charset="0"/>
            </a:endParaRPr>
          </a:p>
        </p:txBody>
      </p:sp>
    </p:spTree>
    <p:extLst>
      <p:ext uri="{BB962C8B-B14F-4D97-AF65-F5344CB8AC3E}">
        <p14:creationId xmlns:p14="http://schemas.microsoft.com/office/powerpoint/2010/main" val="318564038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2/24/20</a:t>
            </a:r>
            <a:endParaRPr lang="en-US" sz="2000" b="1" dirty="0"/>
          </a:p>
        </p:txBody>
      </p:sp>
    </p:spTree>
    <p:extLst>
      <p:ext uri="{BB962C8B-B14F-4D97-AF65-F5344CB8AC3E}">
        <p14:creationId xmlns:p14="http://schemas.microsoft.com/office/powerpoint/2010/main" val="275703090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72138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21800393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78882660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93267587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smtClean="0">
                <a:latin typeface="Arial Black" panose="020B0A04020102020204" pitchFamily="34" charset="0"/>
              </a:rPr>
              <a:t>Finish </a:t>
            </a:r>
            <a:r>
              <a:rPr lang="en-US" sz="3600" dirty="0" smtClean="0">
                <a:latin typeface="Arial Black" panose="020B0A04020102020204" pitchFamily="34" charset="0"/>
              </a:rPr>
              <a:t>Rough Drafts and convert them into </a:t>
            </a:r>
          </a:p>
          <a:p>
            <a:pPr marL="0" indent="0" algn="ctr">
              <a:buNone/>
            </a:pPr>
            <a:r>
              <a:rPr lang="en-US" sz="3600" dirty="0" smtClean="0">
                <a:latin typeface="Arial Black" panose="020B0A04020102020204" pitchFamily="34" charset="0"/>
              </a:rPr>
              <a:t>PROPERLY FORMATTED MLA-8 STYLE</a:t>
            </a:r>
          </a:p>
          <a:p>
            <a:pPr marL="0" indent="0" algn="ctr">
              <a:buNone/>
            </a:pPr>
            <a:r>
              <a:rPr lang="en-US" sz="3600" dirty="0" smtClean="0">
                <a:latin typeface="Arial Black" panose="020B0A04020102020204" pitchFamily="34" charset="0"/>
              </a:rPr>
              <a:t>FINAL DRAFTS!</a:t>
            </a:r>
            <a:endParaRPr lang="en-US" sz="3600" dirty="0">
              <a:latin typeface="Arial Black" panose="020B0A04020102020204" pitchFamily="34" charset="0"/>
            </a:endParaRPr>
          </a:p>
        </p:txBody>
      </p:sp>
    </p:spTree>
    <p:extLst>
      <p:ext uri="{BB962C8B-B14F-4D97-AF65-F5344CB8AC3E}">
        <p14:creationId xmlns:p14="http://schemas.microsoft.com/office/powerpoint/2010/main" val="13969903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pPr marL="0" indent="0" algn="ctr">
              <a:buNone/>
            </a:pPr>
            <a:endParaRPr lang="en-US" altLang="en-US" sz="6000" dirty="0" smtClean="0">
              <a:latin typeface="Arial Black" panose="020B0A04020102020204" pitchFamily="34" charset="0"/>
            </a:endParaRPr>
          </a:p>
          <a:p>
            <a:pPr marL="0" indent="0" algn="ctr">
              <a:buNone/>
            </a:pPr>
            <a:r>
              <a:rPr lang="en-US" altLang="en-US" sz="6000" dirty="0" smtClean="0">
                <a:latin typeface="Arial Black" panose="020B0A04020102020204" pitchFamily="34" charset="0"/>
              </a:rPr>
              <a:t>WRITE/EDIT/REVISE</a:t>
            </a:r>
          </a:p>
          <a:p>
            <a:pPr marL="0" indent="0" algn="ctr">
              <a:buNone/>
            </a:pPr>
            <a:r>
              <a:rPr lang="en-US" altLang="en-US" sz="6000" dirty="0" smtClean="0">
                <a:latin typeface="Arial Black" panose="020B0A04020102020204" pitchFamily="34" charset="0"/>
              </a:rPr>
              <a:t>RINSE/REPEAT</a:t>
            </a:r>
          </a:p>
          <a:p>
            <a:pPr marL="0" indent="0">
              <a:buNone/>
            </a:pPr>
            <a:endParaRPr lang="en-US" altLang="en-US" sz="6000" dirty="0">
              <a:latin typeface="Arial Black" panose="020B0A04020102020204" pitchFamily="34" charset="0"/>
            </a:endParaRPr>
          </a:p>
        </p:txBody>
      </p:sp>
    </p:spTree>
    <p:extLst>
      <p:ext uri="{BB962C8B-B14F-4D97-AF65-F5344CB8AC3E}">
        <p14:creationId xmlns:p14="http://schemas.microsoft.com/office/powerpoint/2010/main" val="293601047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004551" y="1249251"/>
            <a:ext cx="10663707" cy="5211763"/>
          </a:xfrm>
        </p:spPr>
        <p:txBody>
          <a:bodyPr/>
          <a:lstStyle/>
          <a:p>
            <a:pPr marL="0" indent="0" algn="ctr">
              <a:buNone/>
            </a:pPr>
            <a:r>
              <a:rPr lang="en-US" sz="4000" b="1" dirty="0" smtClean="0">
                <a:latin typeface="Arial Black" panose="020B0A04020102020204" pitchFamily="34" charset="0"/>
              </a:rPr>
              <a:t>Conclusions </a:t>
            </a:r>
            <a:r>
              <a:rPr lang="en-US" sz="4000" b="1" dirty="0">
                <a:latin typeface="Arial Black" panose="020B0A04020102020204" pitchFamily="34" charset="0"/>
              </a:rPr>
              <a:t>DUE </a:t>
            </a:r>
            <a:r>
              <a:rPr lang="en-US" sz="4000" b="1" dirty="0" smtClean="0">
                <a:latin typeface="Arial Black" panose="020B0A04020102020204" pitchFamily="34" charset="0"/>
              </a:rPr>
              <a:t>TODAY!</a:t>
            </a:r>
          </a:p>
          <a:p>
            <a:pPr marL="0" indent="0" algn="ctr">
              <a:buNone/>
            </a:pPr>
            <a:endParaRPr lang="en-US" sz="4000" b="1" dirty="0">
              <a:latin typeface="Arial Black" panose="020B0A04020102020204" pitchFamily="34" charset="0"/>
            </a:endParaRPr>
          </a:p>
          <a:p>
            <a:pPr marL="0" indent="0" algn="ctr">
              <a:buNone/>
            </a:pPr>
            <a:r>
              <a:rPr lang="en-US" sz="4000" b="1" dirty="0" smtClean="0">
                <a:latin typeface="Arial Black" panose="020B0A04020102020204" pitchFamily="34" charset="0"/>
              </a:rPr>
              <a:t>Complete Rough Drafts</a:t>
            </a:r>
          </a:p>
          <a:p>
            <a:pPr marL="0" indent="0" algn="ctr">
              <a:buNone/>
            </a:pPr>
            <a:r>
              <a:rPr lang="en-US" sz="4000" b="1" dirty="0" smtClean="0">
                <a:latin typeface="Arial Black" panose="020B0A04020102020204" pitchFamily="34" charset="0"/>
              </a:rPr>
              <a:t>ON THE FINAL DRAFT DOCUMENT ready for Peer Review</a:t>
            </a:r>
          </a:p>
          <a:p>
            <a:pPr marL="0" indent="0" algn="ctr">
              <a:buNone/>
            </a:pPr>
            <a:r>
              <a:rPr lang="en-US" sz="4000" b="1" dirty="0" smtClean="0">
                <a:latin typeface="Arial Black" panose="020B0A04020102020204" pitchFamily="34" charset="0"/>
              </a:rPr>
              <a:t>BY</a:t>
            </a:r>
          </a:p>
          <a:p>
            <a:pPr marL="0" indent="0" algn="ctr">
              <a:buNone/>
            </a:pPr>
            <a:r>
              <a:rPr lang="en-US" sz="4000" dirty="0" smtClean="0">
                <a:latin typeface="Arial Black" panose="020B0A04020102020204" pitchFamily="34" charset="0"/>
              </a:rPr>
              <a:t>THURSDAY 2/27!</a:t>
            </a:r>
            <a:r>
              <a:rPr lang="en-US" sz="4800" dirty="0">
                <a:latin typeface="Arial Black" panose="020B0A04020102020204" pitchFamily="34" charset="0"/>
              </a:rPr>
              <a:t/>
            </a:r>
            <a:br>
              <a:rPr lang="en-US" sz="4800" dirty="0">
                <a:latin typeface="Arial Black" panose="020B0A04020102020204" pitchFamily="34" charset="0"/>
              </a:rPr>
            </a:br>
            <a:endParaRPr lang="en-US" altLang="en-US" sz="4800" dirty="0">
              <a:latin typeface="Arial Black" panose="020B0A04020102020204" pitchFamily="34" charset="0"/>
            </a:endParaRPr>
          </a:p>
        </p:txBody>
      </p:sp>
    </p:spTree>
    <p:extLst>
      <p:ext uri="{BB962C8B-B14F-4D97-AF65-F5344CB8AC3E}">
        <p14:creationId xmlns:p14="http://schemas.microsoft.com/office/powerpoint/2010/main" val="1097468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Quoting</a:t>
            </a:r>
          </a:p>
        </p:txBody>
      </p:sp>
      <p:sp>
        <p:nvSpPr>
          <p:cNvPr id="33795" name="Rectangle 3"/>
          <p:cNvSpPr>
            <a:spLocks noGrp="1" noChangeArrowheads="1"/>
          </p:cNvSpPr>
          <p:nvPr>
            <p:ph type="body" idx="1"/>
          </p:nvPr>
        </p:nvSpPr>
        <p:spPr>
          <a:xfrm>
            <a:off x="2286000" y="1447801"/>
            <a:ext cx="7772400" cy="4525963"/>
          </a:xfrm>
        </p:spPr>
        <p:txBody>
          <a:bodyPr/>
          <a:lstStyle/>
          <a:p>
            <a:pPr marL="223838" indent="-223838" eaLnBrk="1" hangingPunct="1">
              <a:buNone/>
            </a:pPr>
            <a:r>
              <a:rPr lang="en-US" altLang="en-US" smtClean="0"/>
              <a:t>Use vivid “signal verbs”</a:t>
            </a:r>
          </a:p>
          <a:p>
            <a:pPr marL="344488" lvl="1" indent="-6350" eaLnBrk="1" hangingPunct="1">
              <a:buNone/>
            </a:pPr>
            <a:r>
              <a:rPr lang="en-US" altLang="en-US" sz="2400"/>
              <a:t>Rather than simple, dull verbs like “says,” </a:t>
            </a:r>
            <a:br>
              <a:rPr lang="en-US" altLang="en-US" sz="2400"/>
            </a:br>
            <a:r>
              <a:rPr lang="en-US" altLang="en-US" sz="2400"/>
              <a:t>“states,” and “talks about”—which are required in journalistic reporting—characterize the nature of the author’s purpose for writing (35).</a:t>
            </a:r>
          </a:p>
          <a:p>
            <a:pPr marL="344488" lvl="1" indent="-6350" eaLnBrk="1" hangingPunct="1">
              <a:buNone/>
            </a:pPr>
            <a:endParaRPr lang="en-US" altLang="en-US" sz="1200"/>
          </a:p>
          <a:p>
            <a:pPr marL="344488" lvl="1" indent="-6350" eaLnBrk="1" hangingPunct="1">
              <a:buNone/>
            </a:pPr>
            <a:endParaRPr lang="en-US" altLang="en-US" sz="1200"/>
          </a:p>
          <a:p>
            <a:pPr marL="344488" lvl="1" indent="-6350" eaLnBrk="1" hangingPunct="1">
              <a:buNone/>
            </a:pPr>
            <a:r>
              <a:rPr lang="en-US" altLang="en-US" sz="2000"/>
              <a:t>	</a:t>
            </a:r>
            <a:r>
              <a:rPr lang="en-US" altLang="en-US" sz="2200"/>
              <a:t>Making a claim: claim, argue, insist, observe</a:t>
            </a:r>
          </a:p>
          <a:p>
            <a:pPr marL="344488" lvl="1" indent="-6350" eaLnBrk="1" hangingPunct="1">
              <a:buNone/>
            </a:pPr>
            <a:r>
              <a:rPr lang="en-US" altLang="en-US" sz="2200"/>
              <a:t>	Expressing agreement: support, recognize, do not deny, </a:t>
            </a:r>
          </a:p>
          <a:p>
            <a:pPr marL="344488" lvl="1" indent="-6350" eaLnBrk="1" hangingPunct="1">
              <a:buNone/>
            </a:pPr>
            <a:r>
              <a:rPr lang="en-US" altLang="en-US" sz="2200"/>
              <a:t>	Questioning or disagreeing: contradict, deny, refute, reject</a:t>
            </a:r>
          </a:p>
          <a:p>
            <a:pPr marL="344488" lvl="1" indent="-6350" eaLnBrk="1" hangingPunct="1">
              <a:buNone/>
            </a:pPr>
            <a:r>
              <a:rPr lang="en-US" altLang="en-US" sz="2200"/>
              <a:t>	Recommending: advocate for, demand, urge, warn (37).</a:t>
            </a:r>
          </a:p>
        </p:txBody>
      </p:sp>
    </p:spTree>
    <p:extLst>
      <p:ext uri="{BB962C8B-B14F-4D97-AF65-F5344CB8AC3E}">
        <p14:creationId xmlns:p14="http://schemas.microsoft.com/office/powerpoint/2010/main" val="3482276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additive="base">
                                        <p:cTn id="19"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anim calcmode="lin" valueType="num">
                                      <p:cBhvr additive="base">
                                        <p:cTn id="25"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additive="base">
                                        <p:cTn id="31"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 calcmode="lin" valueType="num">
                                      <p:cBhvr additive="base">
                                        <p:cTn id="37"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2/25/20</a:t>
            </a:r>
            <a:endParaRPr lang="en-US" sz="2000" b="1" dirty="0"/>
          </a:p>
        </p:txBody>
      </p:sp>
    </p:spTree>
    <p:extLst>
      <p:ext uri="{BB962C8B-B14F-4D97-AF65-F5344CB8AC3E}">
        <p14:creationId xmlns:p14="http://schemas.microsoft.com/office/powerpoint/2010/main" val="57589948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11832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412550413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8495408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07894458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Finish Rough Drafts and convert them into </a:t>
            </a:r>
          </a:p>
          <a:p>
            <a:pPr marL="0" indent="0" algn="ctr">
              <a:buNone/>
            </a:pPr>
            <a:r>
              <a:rPr lang="en-US" sz="3600" dirty="0" smtClean="0">
                <a:latin typeface="Arial Black" panose="020B0A04020102020204" pitchFamily="34" charset="0"/>
              </a:rPr>
              <a:t>PROPERLY FORMATTED MLA-8 STYLE</a:t>
            </a:r>
          </a:p>
          <a:p>
            <a:pPr marL="0" indent="0" algn="ctr">
              <a:buNone/>
            </a:pPr>
            <a:r>
              <a:rPr lang="en-US" sz="3600" dirty="0" smtClean="0">
                <a:latin typeface="Arial Black" panose="020B0A04020102020204" pitchFamily="34" charset="0"/>
              </a:rPr>
              <a:t>FINAL DRAFTS!</a:t>
            </a:r>
            <a:endParaRPr lang="en-US" sz="3600" dirty="0">
              <a:latin typeface="Arial Black" panose="020B0A04020102020204" pitchFamily="34" charset="0"/>
            </a:endParaRPr>
          </a:p>
        </p:txBody>
      </p:sp>
    </p:spTree>
    <p:extLst>
      <p:ext uri="{BB962C8B-B14F-4D97-AF65-F5344CB8AC3E}">
        <p14:creationId xmlns:p14="http://schemas.microsoft.com/office/powerpoint/2010/main" val="4195009555"/>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2057400" y="152400"/>
            <a:ext cx="7886700" cy="750888"/>
          </a:xfrm>
        </p:spPr>
        <p:txBody>
          <a:bodyPr/>
          <a:lstStyle/>
          <a:p>
            <a:r>
              <a:rPr lang="en-US" altLang="en-US" smtClean="0">
                <a:latin typeface="Arial Black" panose="020B0A04020102020204" pitchFamily="34" charset="0"/>
              </a:rPr>
              <a:t>Your Job Now…</a:t>
            </a:r>
          </a:p>
        </p:txBody>
      </p:sp>
      <p:sp>
        <p:nvSpPr>
          <p:cNvPr id="159747" name="Content Placeholder 2"/>
          <p:cNvSpPr>
            <a:spLocks noGrp="1"/>
          </p:cNvSpPr>
          <p:nvPr>
            <p:ph idx="1"/>
          </p:nvPr>
        </p:nvSpPr>
        <p:spPr>
          <a:xfrm>
            <a:off x="393700" y="1066800"/>
            <a:ext cx="11480800" cy="5029200"/>
          </a:xfrm>
        </p:spPr>
        <p:txBody>
          <a:bodyPr/>
          <a:lstStyle/>
          <a:p>
            <a:pPr marL="0" indent="0" algn="ctr">
              <a:buNone/>
            </a:pPr>
            <a:endParaRPr lang="en-US" altLang="en-US" sz="6000" dirty="0" smtClean="0">
              <a:latin typeface="Arial Black" panose="020B0A04020102020204" pitchFamily="34" charset="0"/>
            </a:endParaRPr>
          </a:p>
          <a:p>
            <a:pPr marL="0" indent="0" algn="ctr">
              <a:buNone/>
            </a:pPr>
            <a:r>
              <a:rPr lang="en-US" altLang="en-US" sz="6000" dirty="0" smtClean="0">
                <a:latin typeface="Arial Black" panose="020B0A04020102020204" pitchFamily="34" charset="0"/>
              </a:rPr>
              <a:t>WRITE/EDIT/REVISE</a:t>
            </a:r>
          </a:p>
          <a:p>
            <a:pPr marL="0" indent="0" algn="ctr">
              <a:buNone/>
            </a:pPr>
            <a:r>
              <a:rPr lang="en-US" altLang="en-US" sz="6000" dirty="0" smtClean="0">
                <a:latin typeface="Arial Black" panose="020B0A04020102020204" pitchFamily="34" charset="0"/>
              </a:rPr>
              <a:t>RINSE/REPEAT</a:t>
            </a:r>
          </a:p>
          <a:p>
            <a:pPr marL="0" indent="0">
              <a:buNone/>
            </a:pPr>
            <a:endParaRPr lang="en-US" altLang="en-US" sz="6000" dirty="0">
              <a:latin typeface="Arial Black" panose="020B0A04020102020204" pitchFamily="34" charset="0"/>
            </a:endParaRPr>
          </a:p>
        </p:txBody>
      </p:sp>
    </p:spTree>
    <p:extLst>
      <p:ext uri="{BB962C8B-B14F-4D97-AF65-F5344CB8AC3E}">
        <p14:creationId xmlns:p14="http://schemas.microsoft.com/office/powerpoint/2010/main" val="146486475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smtClean="0">
                <a:latin typeface="Arial Black" panose="020B0A04020102020204" pitchFamily="34" charset="0"/>
              </a:rPr>
              <a:t>HOMEWORK</a:t>
            </a:r>
          </a:p>
        </p:txBody>
      </p:sp>
      <p:sp>
        <p:nvSpPr>
          <p:cNvPr id="160771" name="Text Placeholder 2"/>
          <p:cNvSpPr>
            <a:spLocks noGrp="1"/>
          </p:cNvSpPr>
          <p:nvPr>
            <p:ph type="body" idx="1"/>
          </p:nvPr>
        </p:nvSpPr>
        <p:spPr>
          <a:xfrm>
            <a:off x="1004551" y="1249251"/>
            <a:ext cx="10663707" cy="5211763"/>
          </a:xfrm>
        </p:spPr>
        <p:txBody>
          <a:bodyPr/>
          <a:lstStyle/>
          <a:p>
            <a:pPr marL="0" indent="0" algn="ctr">
              <a:buNone/>
            </a:pPr>
            <a:r>
              <a:rPr lang="en-US" sz="4000" b="1" dirty="0" smtClean="0">
                <a:latin typeface="Arial Black" panose="020B0A04020102020204" pitchFamily="34" charset="0"/>
              </a:rPr>
              <a:t>Conclusions </a:t>
            </a:r>
            <a:r>
              <a:rPr lang="en-US" sz="4000" b="1" dirty="0">
                <a:latin typeface="Arial Black" panose="020B0A04020102020204" pitchFamily="34" charset="0"/>
              </a:rPr>
              <a:t>DUE </a:t>
            </a:r>
            <a:r>
              <a:rPr lang="en-US" sz="4000" b="1" dirty="0" smtClean="0">
                <a:latin typeface="Arial Black" panose="020B0A04020102020204" pitchFamily="34" charset="0"/>
              </a:rPr>
              <a:t>TODAY!</a:t>
            </a:r>
          </a:p>
          <a:p>
            <a:pPr marL="0" indent="0" algn="ctr">
              <a:buNone/>
            </a:pPr>
            <a:endParaRPr lang="en-US" sz="4000" b="1" dirty="0">
              <a:latin typeface="Arial Black" panose="020B0A04020102020204" pitchFamily="34" charset="0"/>
            </a:endParaRPr>
          </a:p>
          <a:p>
            <a:pPr marL="0" indent="0" algn="ctr">
              <a:buNone/>
            </a:pPr>
            <a:r>
              <a:rPr lang="en-US" sz="4000" b="1" dirty="0" smtClean="0">
                <a:latin typeface="Arial Black" panose="020B0A04020102020204" pitchFamily="34" charset="0"/>
              </a:rPr>
              <a:t>Complete Rough Drafts</a:t>
            </a:r>
          </a:p>
          <a:p>
            <a:pPr marL="0" indent="0" algn="ctr">
              <a:buNone/>
            </a:pPr>
            <a:r>
              <a:rPr lang="en-US" sz="4000" b="1" dirty="0" smtClean="0">
                <a:latin typeface="Arial Black" panose="020B0A04020102020204" pitchFamily="34" charset="0"/>
              </a:rPr>
              <a:t>ON THE ROUGH DRAFT DOCUMENT ready for Peer Review</a:t>
            </a:r>
          </a:p>
          <a:p>
            <a:pPr marL="0" indent="0" algn="ctr">
              <a:buNone/>
            </a:pPr>
            <a:r>
              <a:rPr lang="en-US" sz="4000" b="1" dirty="0" smtClean="0">
                <a:latin typeface="Arial Black" panose="020B0A04020102020204" pitchFamily="34" charset="0"/>
              </a:rPr>
              <a:t>BY</a:t>
            </a:r>
          </a:p>
          <a:p>
            <a:pPr marL="0" indent="0" algn="ctr">
              <a:buNone/>
            </a:pPr>
            <a:r>
              <a:rPr lang="en-US" sz="4000" dirty="0" smtClean="0">
                <a:latin typeface="Arial Black" panose="020B0A04020102020204" pitchFamily="34" charset="0"/>
              </a:rPr>
              <a:t>THURSDAY 2/27!</a:t>
            </a:r>
            <a:r>
              <a:rPr lang="en-US" sz="4800" dirty="0">
                <a:latin typeface="Arial Black" panose="020B0A04020102020204" pitchFamily="34" charset="0"/>
              </a:rPr>
              <a:t/>
            </a:r>
            <a:br>
              <a:rPr lang="en-US" sz="4800" dirty="0">
                <a:latin typeface="Arial Black" panose="020B0A04020102020204" pitchFamily="34" charset="0"/>
              </a:rPr>
            </a:br>
            <a:endParaRPr lang="en-US" altLang="en-US" sz="4800" dirty="0">
              <a:latin typeface="Arial Black" panose="020B0A04020102020204" pitchFamily="34" charset="0"/>
            </a:endParaRPr>
          </a:p>
        </p:txBody>
      </p:sp>
    </p:spTree>
    <p:extLst>
      <p:ext uri="{BB962C8B-B14F-4D97-AF65-F5344CB8AC3E}">
        <p14:creationId xmlns:p14="http://schemas.microsoft.com/office/powerpoint/2010/main" val="194156300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2/27/20</a:t>
            </a:r>
            <a:endParaRPr lang="en-US" sz="2000" b="1" dirty="0"/>
          </a:p>
        </p:txBody>
      </p:sp>
    </p:spTree>
    <p:extLst>
      <p:ext uri="{BB962C8B-B14F-4D97-AF65-F5344CB8AC3E}">
        <p14:creationId xmlns:p14="http://schemas.microsoft.com/office/powerpoint/2010/main" val="17583983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lnSpcReduction="100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29073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b="1" smtClean="0"/>
              <a:t>Avoid Quoting Mistakes</a:t>
            </a:r>
          </a:p>
        </p:txBody>
      </p:sp>
      <p:sp>
        <p:nvSpPr>
          <p:cNvPr id="34819" name="Rectangle 4"/>
          <p:cNvSpPr>
            <a:spLocks noChangeArrowheads="1"/>
          </p:cNvSpPr>
          <p:nvPr/>
        </p:nvSpPr>
        <p:spPr bwMode="auto">
          <a:xfrm>
            <a:off x="20574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463550" indent="-63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r>
              <a:rPr lang="en-US" altLang="en-US" b="1">
                <a:solidFill>
                  <a:srgbClr val="000000"/>
                </a:solidFill>
              </a:rPr>
              <a:t>Don’t underquote, misquote, or overquote.</a:t>
            </a:r>
          </a:p>
          <a:p>
            <a:pPr lvl="1" fontAlgn="base">
              <a:spcAft>
                <a:spcPct val="0"/>
              </a:spcAft>
              <a:buFontTx/>
              <a:buNone/>
            </a:pPr>
            <a:r>
              <a:rPr lang="en-US" altLang="en-US" sz="2400" b="1">
                <a:solidFill>
                  <a:srgbClr val="000000"/>
                </a:solidFill>
              </a:rPr>
              <a:t>Underquoting is leaving out too much of the text of a passage to understand it. Overquoting usually results from not understanding a text well enough to explain it (Graff and Birkenstein 40). </a:t>
            </a:r>
          </a:p>
          <a:p>
            <a:pPr lvl="1" fontAlgn="base">
              <a:spcAft>
                <a:spcPct val="0"/>
              </a:spcAft>
              <a:buFontTx/>
              <a:buNone/>
            </a:pPr>
            <a:r>
              <a:rPr lang="en-US" altLang="en-US" sz="2400" b="1">
                <a:solidFill>
                  <a:srgbClr val="000000"/>
                </a:solidFill>
              </a:rPr>
              <a:t>If you’re stumped by what you’re reading, try using your social networks—ask what other readers are making of a text to gauge your gut reaction. </a:t>
            </a:r>
          </a:p>
        </p:txBody>
      </p:sp>
    </p:spTree>
    <p:extLst>
      <p:ext uri="{BB962C8B-B14F-4D97-AF65-F5344CB8AC3E}">
        <p14:creationId xmlns:p14="http://schemas.microsoft.com/office/powerpoint/2010/main" val="100896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397435877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625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10323773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625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6301005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Review and edit the writing of a partner in their group for format, content, and grammar.</a:t>
            </a:r>
            <a:endParaRPr lang="en-US" sz="3600" dirty="0">
              <a:latin typeface="Arial Black" panose="020B0A04020102020204" pitchFamily="34" charset="0"/>
            </a:endParaRPr>
          </a:p>
        </p:txBody>
      </p:sp>
    </p:spTree>
    <p:extLst>
      <p:ext uri="{BB962C8B-B14F-4D97-AF65-F5344CB8AC3E}">
        <p14:creationId xmlns:p14="http://schemas.microsoft.com/office/powerpoint/2010/main" val="1823303476"/>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Peer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latin typeface="Arial Black" panose="020B0A04020102020204" pitchFamily="34" charset="0"/>
              </a:rPr>
              <a:t>First Read Through - Overview </a:t>
            </a:r>
            <a:r>
              <a:rPr lang="en-US" dirty="0" smtClean="0">
                <a:latin typeface="Arial Black" panose="020B0A04020102020204" pitchFamily="34" charset="0"/>
              </a:rPr>
              <a:t>– </a:t>
            </a:r>
          </a:p>
          <a:p>
            <a:pPr lvl="1"/>
            <a:r>
              <a:rPr lang="en-US" dirty="0" smtClean="0">
                <a:latin typeface="Arial Black" panose="020B0A04020102020204" pitchFamily="34" charset="0"/>
              </a:rPr>
              <a:t>Read </a:t>
            </a:r>
            <a:r>
              <a:rPr lang="en-US" dirty="0">
                <a:latin typeface="Arial Black" panose="020B0A04020102020204" pitchFamily="34" charset="0"/>
              </a:rPr>
              <a:t>through the entire essay. </a:t>
            </a:r>
          </a:p>
          <a:p>
            <a:pPr lvl="1"/>
            <a:r>
              <a:rPr lang="en-US" dirty="0" smtClean="0">
                <a:latin typeface="Arial Black" panose="020B0A04020102020204" pitchFamily="34" charset="0"/>
              </a:rPr>
              <a:t>Does it seem complete?     YES  /  NO            </a:t>
            </a:r>
            <a:endParaRPr lang="en-US" dirty="0" smtClean="0">
              <a:latin typeface="Arial Black" panose="020B0A04020102020204" pitchFamily="34" charset="0"/>
            </a:endParaRPr>
          </a:p>
          <a:p>
            <a:pPr lvl="1"/>
            <a:r>
              <a:rPr lang="en-US" dirty="0" smtClean="0">
                <a:latin typeface="Arial Black" panose="020B0A04020102020204" pitchFamily="34" charset="0"/>
              </a:rPr>
              <a:t>Does </a:t>
            </a:r>
            <a:r>
              <a:rPr lang="en-US" dirty="0">
                <a:latin typeface="Arial Black" panose="020B0A04020102020204" pitchFamily="34" charset="0"/>
              </a:rPr>
              <a:t>it make sense?     YES  /  </a:t>
            </a:r>
            <a:r>
              <a:rPr lang="en-US" dirty="0" smtClean="0">
                <a:latin typeface="Arial Black" panose="020B0A04020102020204" pitchFamily="34" charset="0"/>
              </a:rPr>
              <a:t>NO</a:t>
            </a:r>
            <a:endParaRPr lang="en-US" dirty="0">
              <a:latin typeface="Arial Black" panose="020B0A04020102020204" pitchFamily="34" charset="0"/>
            </a:endParaRPr>
          </a:p>
          <a:p>
            <a:r>
              <a:rPr lang="en-US" dirty="0">
                <a:latin typeface="Arial Black" panose="020B0A04020102020204" pitchFamily="34" charset="0"/>
              </a:rPr>
              <a:t>If you answered NO to either of those questions, explain why</a:t>
            </a:r>
          </a:p>
          <a:p>
            <a:endParaRPr lang="en-US" dirty="0">
              <a:latin typeface="Arial Black" panose="020B0A04020102020204" pitchFamily="34" charset="0"/>
            </a:endParaRPr>
          </a:p>
        </p:txBody>
      </p:sp>
    </p:spTree>
    <p:extLst>
      <p:ext uri="{BB962C8B-B14F-4D97-AF65-F5344CB8AC3E}">
        <p14:creationId xmlns:p14="http://schemas.microsoft.com/office/powerpoint/2010/main" val="338109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8703"/>
          </a:xfrm>
        </p:spPr>
        <p:txBody>
          <a:bodyPr/>
          <a:lstStyle/>
          <a:p>
            <a:r>
              <a:rPr lang="en-US" dirty="0" smtClean="0">
                <a:latin typeface="Arial Black" panose="020B0A04020102020204" pitchFamily="34" charset="0"/>
              </a:rPr>
              <a:t>Peer Review</a:t>
            </a:r>
            <a:endParaRPr lang="en-US" dirty="0">
              <a:latin typeface="Arial Black" panose="020B0A04020102020204" pitchFamily="34" charset="0"/>
            </a:endParaRPr>
          </a:p>
        </p:txBody>
      </p:sp>
      <p:sp>
        <p:nvSpPr>
          <p:cNvPr id="3" name="Content Placeholder 2"/>
          <p:cNvSpPr>
            <a:spLocks noGrp="1"/>
          </p:cNvSpPr>
          <p:nvPr>
            <p:ph idx="1"/>
          </p:nvPr>
        </p:nvSpPr>
        <p:spPr>
          <a:xfrm>
            <a:off x="609600" y="1300767"/>
            <a:ext cx="10972800" cy="4825398"/>
          </a:xfrm>
        </p:spPr>
        <p:txBody>
          <a:bodyPr/>
          <a:lstStyle/>
          <a:p>
            <a:r>
              <a:rPr lang="en-US" dirty="0">
                <a:latin typeface="Arial Black" panose="020B0A04020102020204" pitchFamily="34" charset="0"/>
              </a:rPr>
              <a:t>Second Read Through - Content </a:t>
            </a:r>
            <a:r>
              <a:rPr lang="en-US" dirty="0" smtClean="0">
                <a:latin typeface="Arial Black" panose="020B0A04020102020204" pitchFamily="34" charset="0"/>
              </a:rPr>
              <a:t>– </a:t>
            </a:r>
          </a:p>
          <a:p>
            <a:r>
              <a:rPr lang="en-US" dirty="0" smtClean="0">
                <a:latin typeface="Arial Black" panose="020B0A04020102020204" pitchFamily="34" charset="0"/>
              </a:rPr>
              <a:t>Read </a:t>
            </a:r>
            <a:r>
              <a:rPr lang="en-US" dirty="0">
                <a:latin typeface="Arial Black" panose="020B0A04020102020204" pitchFamily="34" charset="0"/>
              </a:rPr>
              <a:t>back through the essay, one paragraph at a time. </a:t>
            </a:r>
          </a:p>
          <a:p>
            <a:pPr lvl="1"/>
            <a:r>
              <a:rPr lang="en-US" dirty="0">
                <a:latin typeface="Arial Black" panose="020B0A04020102020204" pitchFamily="34" charset="0"/>
              </a:rPr>
              <a:t>Introduction - Did they include…</a:t>
            </a:r>
          </a:p>
          <a:p>
            <a:pPr lvl="2"/>
            <a:r>
              <a:rPr lang="en-US" dirty="0">
                <a:latin typeface="Arial Black" panose="020B0A04020102020204" pitchFamily="34" charset="0"/>
              </a:rPr>
              <a:t>Hook/Attention Grabber?     YES   /   NO</a:t>
            </a:r>
          </a:p>
          <a:p>
            <a:pPr lvl="2"/>
            <a:r>
              <a:rPr lang="en-US" dirty="0">
                <a:latin typeface="Arial Black" panose="020B0A04020102020204" pitchFamily="34" charset="0"/>
              </a:rPr>
              <a:t>Background on the issue they are arguing?    YES   /   NO</a:t>
            </a:r>
          </a:p>
          <a:p>
            <a:pPr lvl="2"/>
            <a:r>
              <a:rPr lang="en-US" dirty="0">
                <a:latin typeface="Arial Black" panose="020B0A04020102020204" pitchFamily="34" charset="0"/>
              </a:rPr>
              <a:t>Thesis statement that includes their side of the argument and their reasons?     YES   /   NO</a:t>
            </a:r>
          </a:p>
          <a:p>
            <a:pPr lvl="1"/>
            <a:r>
              <a:rPr lang="en-US" dirty="0">
                <a:latin typeface="Arial Black" panose="020B0A04020102020204" pitchFamily="34" charset="0"/>
              </a:rPr>
              <a:t>If they are missing any of the above or if you think they need more information or details, explain what they are missing</a:t>
            </a:r>
          </a:p>
          <a:p>
            <a:endParaRPr lang="en-US" dirty="0"/>
          </a:p>
        </p:txBody>
      </p:sp>
    </p:spTree>
    <p:extLst>
      <p:ext uri="{BB962C8B-B14F-4D97-AF65-F5344CB8AC3E}">
        <p14:creationId xmlns:p14="http://schemas.microsoft.com/office/powerpoint/2010/main" val="3632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58703"/>
          </a:xfrm>
        </p:spPr>
        <p:txBody>
          <a:bodyPr/>
          <a:lstStyle/>
          <a:p>
            <a:r>
              <a:rPr lang="en-US" dirty="0" smtClean="0">
                <a:latin typeface="Arial Black" panose="020B0A04020102020204" pitchFamily="34" charset="0"/>
              </a:rPr>
              <a:t>Peer Review</a:t>
            </a:r>
            <a:endParaRPr lang="en-US" dirty="0">
              <a:latin typeface="Arial Black" panose="020B0A04020102020204" pitchFamily="34" charset="0"/>
            </a:endParaRPr>
          </a:p>
        </p:txBody>
      </p:sp>
      <p:sp>
        <p:nvSpPr>
          <p:cNvPr id="3" name="Content Placeholder 2"/>
          <p:cNvSpPr>
            <a:spLocks noGrp="1"/>
          </p:cNvSpPr>
          <p:nvPr>
            <p:ph idx="1"/>
          </p:nvPr>
        </p:nvSpPr>
        <p:spPr>
          <a:xfrm>
            <a:off x="609600" y="858703"/>
            <a:ext cx="10972800" cy="4825398"/>
          </a:xfrm>
        </p:spPr>
        <p:txBody>
          <a:bodyPr/>
          <a:lstStyle/>
          <a:p>
            <a:r>
              <a:rPr lang="en-US" sz="2800" dirty="0">
                <a:latin typeface="Arial Black" panose="020B0A04020102020204" pitchFamily="34" charset="0"/>
              </a:rPr>
              <a:t>Body Paragraphs - Did they include…</a:t>
            </a:r>
          </a:p>
          <a:p>
            <a:pPr lvl="1"/>
            <a:r>
              <a:rPr lang="en-US" sz="2400" dirty="0">
                <a:latin typeface="Arial Black" panose="020B0A04020102020204" pitchFamily="34" charset="0"/>
              </a:rPr>
              <a:t>Topic Sentence that defines the purpose of the paragraph or the point being made? YES /  NO</a:t>
            </a:r>
          </a:p>
          <a:p>
            <a:pPr lvl="1"/>
            <a:r>
              <a:rPr lang="en-US" sz="2400" dirty="0">
                <a:latin typeface="Arial Black" panose="020B0A04020102020204" pitchFamily="34" charset="0"/>
              </a:rPr>
              <a:t>Relevance for EVERY PIECE of evidence they will present that makes the evidence easy for the reader to understand?	YES / NO</a:t>
            </a:r>
          </a:p>
          <a:p>
            <a:pPr lvl="1"/>
            <a:r>
              <a:rPr lang="en-US" sz="2400" dirty="0">
                <a:latin typeface="Arial Black" panose="020B0A04020102020204" pitchFamily="34" charset="0"/>
              </a:rPr>
              <a:t>Properly cited evidence from at least THREE sources?    YES   /   NO</a:t>
            </a:r>
          </a:p>
          <a:p>
            <a:pPr lvl="1"/>
            <a:r>
              <a:rPr lang="en-US" sz="2400" dirty="0">
                <a:latin typeface="Arial Black" panose="020B0A04020102020204" pitchFamily="34" charset="0"/>
              </a:rPr>
              <a:t>Analysis for EVERY PIECE of evidence they present?	YES / NO</a:t>
            </a:r>
          </a:p>
          <a:p>
            <a:r>
              <a:rPr lang="en-US" sz="2400" dirty="0" smtClean="0">
                <a:latin typeface="Arial Black" panose="020B0A04020102020204" pitchFamily="34" charset="0"/>
              </a:rPr>
              <a:t>If </a:t>
            </a:r>
            <a:r>
              <a:rPr lang="en-US" sz="2400" dirty="0">
                <a:latin typeface="Arial Black" panose="020B0A04020102020204" pitchFamily="34" charset="0"/>
              </a:rPr>
              <a:t>they are missing any of the above or if you think they need more information or details, explain what they are missing</a:t>
            </a:r>
          </a:p>
          <a:p>
            <a:endParaRPr lang="en-US" dirty="0"/>
          </a:p>
        </p:txBody>
      </p:sp>
    </p:spTree>
    <p:extLst>
      <p:ext uri="{BB962C8B-B14F-4D97-AF65-F5344CB8AC3E}">
        <p14:creationId xmlns:p14="http://schemas.microsoft.com/office/powerpoint/2010/main" val="32721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8703"/>
          </a:xfrm>
        </p:spPr>
        <p:txBody>
          <a:bodyPr/>
          <a:lstStyle/>
          <a:p>
            <a:r>
              <a:rPr lang="en-US" dirty="0" smtClean="0">
                <a:latin typeface="Arial Black" panose="020B0A04020102020204" pitchFamily="34" charset="0"/>
              </a:rPr>
              <a:t>Peer Review</a:t>
            </a:r>
            <a:endParaRPr lang="en-US" dirty="0">
              <a:latin typeface="Arial Black" panose="020B0A04020102020204" pitchFamily="34" charset="0"/>
            </a:endParaRPr>
          </a:p>
        </p:txBody>
      </p:sp>
      <p:sp>
        <p:nvSpPr>
          <p:cNvPr id="3" name="Content Placeholder 2"/>
          <p:cNvSpPr>
            <a:spLocks noGrp="1"/>
          </p:cNvSpPr>
          <p:nvPr>
            <p:ph idx="1"/>
          </p:nvPr>
        </p:nvSpPr>
        <p:spPr>
          <a:xfrm>
            <a:off x="609600" y="1300767"/>
            <a:ext cx="10972800" cy="4825398"/>
          </a:xfrm>
        </p:spPr>
        <p:txBody>
          <a:bodyPr/>
          <a:lstStyle/>
          <a:p>
            <a:r>
              <a:rPr lang="en-US" dirty="0">
                <a:latin typeface="Arial Black" panose="020B0A04020102020204" pitchFamily="34" charset="0"/>
              </a:rPr>
              <a:t>Conclusion - Did they include…</a:t>
            </a:r>
          </a:p>
          <a:p>
            <a:pPr lvl="1"/>
            <a:r>
              <a:rPr lang="en-US" dirty="0">
                <a:latin typeface="Arial Black" panose="020B0A04020102020204" pitchFamily="34" charset="0"/>
              </a:rPr>
              <a:t>Restatement of their THESIS?     YES   /   NO</a:t>
            </a:r>
          </a:p>
          <a:p>
            <a:pPr lvl="1"/>
            <a:r>
              <a:rPr lang="en-US" dirty="0">
                <a:latin typeface="Arial Black" panose="020B0A04020102020204" pitchFamily="34" charset="0"/>
              </a:rPr>
              <a:t>Restatement their main points?  YES  / NO</a:t>
            </a:r>
          </a:p>
          <a:p>
            <a:pPr lvl="1"/>
            <a:r>
              <a:rPr lang="en-US" dirty="0">
                <a:latin typeface="Arial Black" panose="020B0A04020102020204" pitchFamily="34" charset="0"/>
              </a:rPr>
              <a:t>Final Reflection/Call To Action?   YES  /  NO</a:t>
            </a:r>
          </a:p>
          <a:p>
            <a:r>
              <a:rPr lang="en-US" dirty="0">
                <a:latin typeface="Arial Black" panose="020B0A04020102020204" pitchFamily="34" charset="0"/>
              </a:rPr>
              <a:t>If they are missing any of the above or if you think they need more information or details, explain what they are missing</a:t>
            </a:r>
          </a:p>
          <a:p>
            <a:endParaRPr lang="en-US" dirty="0"/>
          </a:p>
        </p:txBody>
      </p:sp>
    </p:spTree>
    <p:extLst>
      <p:ext uri="{BB962C8B-B14F-4D97-AF65-F5344CB8AC3E}">
        <p14:creationId xmlns:p14="http://schemas.microsoft.com/office/powerpoint/2010/main" val="416292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8703"/>
          </a:xfrm>
        </p:spPr>
        <p:txBody>
          <a:bodyPr/>
          <a:lstStyle/>
          <a:p>
            <a:r>
              <a:rPr lang="en-US" dirty="0" smtClean="0">
                <a:latin typeface="Arial Black" panose="020B0A04020102020204" pitchFamily="34" charset="0"/>
              </a:rPr>
              <a:t>Peer Review</a:t>
            </a:r>
            <a:endParaRPr lang="en-US" dirty="0">
              <a:latin typeface="Arial Black" panose="020B0A04020102020204" pitchFamily="34" charset="0"/>
            </a:endParaRPr>
          </a:p>
        </p:txBody>
      </p:sp>
      <p:sp>
        <p:nvSpPr>
          <p:cNvPr id="3" name="Content Placeholder 2"/>
          <p:cNvSpPr>
            <a:spLocks noGrp="1"/>
          </p:cNvSpPr>
          <p:nvPr>
            <p:ph idx="1"/>
          </p:nvPr>
        </p:nvSpPr>
        <p:spPr>
          <a:xfrm>
            <a:off x="609600" y="1300767"/>
            <a:ext cx="10972800" cy="4825398"/>
          </a:xfrm>
        </p:spPr>
        <p:txBody>
          <a:bodyPr/>
          <a:lstStyle/>
          <a:p>
            <a:r>
              <a:rPr lang="en-US" sz="2800" dirty="0">
                <a:latin typeface="Arial Black" panose="020B0A04020102020204" pitchFamily="34" charset="0"/>
              </a:rPr>
              <a:t>Third Read Through - Grammar - Read back through the essay. This time focus on marking mistakes as indicated below.</a:t>
            </a:r>
          </a:p>
          <a:p>
            <a:r>
              <a:rPr lang="en-US" sz="2800" dirty="0">
                <a:latin typeface="Arial Black" panose="020B0A04020102020204" pitchFamily="34" charset="0"/>
              </a:rPr>
              <a:t>If you see any misspelled words, highlight them in RED.</a:t>
            </a:r>
          </a:p>
          <a:p>
            <a:r>
              <a:rPr lang="en-US" sz="2800" dirty="0">
                <a:latin typeface="Arial Black" panose="020B0A04020102020204" pitchFamily="34" charset="0"/>
              </a:rPr>
              <a:t>If you see any capitalization errors, highlight that letter in BLUE.</a:t>
            </a:r>
          </a:p>
          <a:p>
            <a:r>
              <a:rPr lang="en-US" sz="2800" dirty="0">
                <a:latin typeface="Arial Black" panose="020B0A04020102020204" pitchFamily="34" charset="0"/>
              </a:rPr>
              <a:t>If you see any missing punctuation, highlight the empty space in ORANGE.</a:t>
            </a:r>
          </a:p>
          <a:p>
            <a:r>
              <a:rPr lang="en-US" sz="2800" dirty="0">
                <a:latin typeface="Arial Black" panose="020B0A04020102020204" pitchFamily="34" charset="0"/>
              </a:rPr>
              <a:t>If you see any incomplete or run-on sentences, UNDERLINE the entire sentence.</a:t>
            </a:r>
          </a:p>
          <a:p>
            <a:endParaRPr lang="en-US" dirty="0"/>
          </a:p>
        </p:txBody>
      </p:sp>
    </p:spTree>
    <p:extLst>
      <p:ext uri="{BB962C8B-B14F-4D97-AF65-F5344CB8AC3E}">
        <p14:creationId xmlns:p14="http://schemas.microsoft.com/office/powerpoint/2010/main" val="18235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8703"/>
          </a:xfrm>
        </p:spPr>
        <p:txBody>
          <a:bodyPr/>
          <a:lstStyle/>
          <a:p>
            <a:r>
              <a:rPr lang="en-US" dirty="0" smtClean="0">
                <a:latin typeface="Arial Black" panose="020B0A04020102020204" pitchFamily="34" charset="0"/>
              </a:rPr>
              <a:t>Peer Review</a:t>
            </a:r>
            <a:endParaRPr lang="en-US" dirty="0">
              <a:latin typeface="Arial Black" panose="020B0A04020102020204" pitchFamily="34" charset="0"/>
            </a:endParaRPr>
          </a:p>
        </p:txBody>
      </p:sp>
      <p:sp>
        <p:nvSpPr>
          <p:cNvPr id="3" name="Content Placeholder 2"/>
          <p:cNvSpPr>
            <a:spLocks noGrp="1"/>
          </p:cNvSpPr>
          <p:nvPr>
            <p:ph idx="1"/>
          </p:nvPr>
        </p:nvSpPr>
        <p:spPr>
          <a:xfrm>
            <a:off x="609600" y="1300767"/>
            <a:ext cx="10972800" cy="4825398"/>
          </a:xfrm>
        </p:spPr>
        <p:txBody>
          <a:bodyPr/>
          <a:lstStyle/>
          <a:p>
            <a:r>
              <a:rPr lang="en-US" dirty="0">
                <a:latin typeface="Arial Black" panose="020B0A04020102020204" pitchFamily="34" charset="0"/>
              </a:rPr>
              <a:t>FINAL NOTES</a:t>
            </a:r>
          </a:p>
          <a:p>
            <a:pPr lvl="1"/>
            <a:r>
              <a:rPr lang="en-US" dirty="0">
                <a:latin typeface="Arial Black" panose="020B0A04020102020204" pitchFamily="34" charset="0"/>
              </a:rPr>
              <a:t>In the </a:t>
            </a:r>
            <a:r>
              <a:rPr lang="en-US" dirty="0" smtClean="0">
                <a:latin typeface="Arial Black" panose="020B0A04020102020204" pitchFamily="34" charset="0"/>
              </a:rPr>
              <a:t>box, </a:t>
            </a:r>
            <a:r>
              <a:rPr lang="en-US" dirty="0">
                <a:latin typeface="Arial Black" panose="020B0A04020102020204" pitchFamily="34" charset="0"/>
              </a:rPr>
              <a:t>write them any additional notes you may have for their essay. </a:t>
            </a:r>
            <a:endParaRPr lang="en-US" dirty="0" smtClean="0">
              <a:latin typeface="Arial Black" panose="020B0A04020102020204" pitchFamily="34" charset="0"/>
            </a:endParaRPr>
          </a:p>
          <a:p>
            <a:pPr lvl="1"/>
            <a:r>
              <a:rPr lang="en-US" dirty="0" smtClean="0">
                <a:latin typeface="Arial Black" panose="020B0A04020102020204" pitchFamily="34" charset="0"/>
              </a:rPr>
              <a:t>Were </a:t>
            </a:r>
            <a:r>
              <a:rPr lang="en-US" dirty="0">
                <a:latin typeface="Arial Black" panose="020B0A04020102020204" pitchFamily="34" charset="0"/>
              </a:rPr>
              <a:t>there any confusing sentences or places where it was hard to understand what they meant</a:t>
            </a:r>
            <a:r>
              <a:rPr lang="en-US" dirty="0" smtClean="0">
                <a:latin typeface="Arial Black" panose="020B0A04020102020204" pitchFamily="34" charset="0"/>
              </a:rPr>
              <a:t>?</a:t>
            </a:r>
          </a:p>
          <a:p>
            <a:pPr lvl="1"/>
            <a:r>
              <a:rPr lang="en-US" dirty="0" smtClean="0">
                <a:latin typeface="Arial Black" panose="020B0A04020102020204" pitchFamily="34" charset="0"/>
              </a:rPr>
              <a:t>Were </a:t>
            </a:r>
            <a:r>
              <a:rPr lang="en-US" dirty="0">
                <a:latin typeface="Arial Black" panose="020B0A04020102020204" pitchFamily="34" charset="0"/>
              </a:rPr>
              <a:t>there any mistakes not already mentioned in the sections above</a:t>
            </a:r>
            <a:r>
              <a:rPr lang="en-US" dirty="0" smtClean="0">
                <a:latin typeface="Arial Black" panose="020B0A04020102020204" pitchFamily="34" charset="0"/>
              </a:rPr>
              <a:t>?</a:t>
            </a:r>
          </a:p>
          <a:p>
            <a:pPr marL="457200" lvl="1"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678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b="1" smtClean="0">
                <a:cs typeface="Times New Roman" panose="02020603050405020304" pitchFamily="18" charset="0"/>
              </a:rPr>
              <a:t>Introductions to Quotes</a:t>
            </a:r>
          </a:p>
        </p:txBody>
      </p:sp>
      <p:sp>
        <p:nvSpPr>
          <p:cNvPr id="35843" name="Rectangle 4"/>
          <p:cNvSpPr>
            <a:spLocks noGrp="1" noChangeArrowheads="1"/>
          </p:cNvSpPr>
          <p:nvPr>
            <p:ph type="body" idx="1"/>
          </p:nvPr>
        </p:nvSpPr>
        <p:spPr>
          <a:xfrm>
            <a:off x="1752600" y="1600201"/>
            <a:ext cx="8839200" cy="4525963"/>
          </a:xfrm>
        </p:spPr>
        <p:txBody>
          <a:bodyPr/>
          <a:lstStyle/>
          <a:p>
            <a:pPr eaLnBrk="1" hangingPunct="1">
              <a:spcBef>
                <a:spcPct val="50000"/>
              </a:spcBef>
            </a:pPr>
            <a:r>
              <a:rPr lang="en-US" altLang="en-US" sz="2800" b="1">
                <a:cs typeface="Times New Roman" panose="02020603050405020304" pitchFamily="18" charset="0"/>
              </a:rPr>
              <a:t>Writing in the journal </a:t>
            </a:r>
            <a:r>
              <a:rPr lang="en-US" altLang="en-US" sz="2800" b="1" i="1">
                <a:cs typeface="Times New Roman" panose="02020603050405020304" pitchFamily="18" charset="0"/>
              </a:rPr>
              <a:t>Commentary,</a:t>
            </a:r>
            <a:r>
              <a:rPr lang="en-US" altLang="en-US" sz="2800" b="1">
                <a:cs typeface="Times New Roman" panose="02020603050405020304" pitchFamily="18" charset="0"/>
              </a:rPr>
              <a:t> X </a:t>
            </a:r>
            <a:br>
              <a:rPr lang="en-US" altLang="en-US" sz="2800" b="1">
                <a:cs typeface="Times New Roman" panose="02020603050405020304" pitchFamily="18" charset="0"/>
              </a:rPr>
            </a:br>
            <a:r>
              <a:rPr lang="en-US" altLang="en-US" sz="2800" b="1">
                <a:cs typeface="Times New Roman" panose="02020603050405020304" pitchFamily="18" charset="0"/>
              </a:rPr>
              <a:t>complains that “_________.”</a:t>
            </a:r>
          </a:p>
          <a:p>
            <a:pPr eaLnBrk="1" hangingPunct="1">
              <a:spcBef>
                <a:spcPct val="50000"/>
              </a:spcBef>
            </a:pPr>
            <a:r>
              <a:rPr lang="en-US" altLang="en-US" sz="2800" b="1">
                <a:cs typeface="Times New Roman" panose="02020603050405020304" pitchFamily="18" charset="0"/>
              </a:rPr>
              <a:t>In X’s view, “__________.”</a:t>
            </a:r>
          </a:p>
          <a:p>
            <a:pPr eaLnBrk="1" hangingPunct="1">
              <a:spcBef>
                <a:spcPct val="50000"/>
              </a:spcBef>
            </a:pPr>
            <a:r>
              <a:rPr lang="en-US" altLang="en-US" sz="2800" b="1">
                <a:cs typeface="Times New Roman" panose="02020603050405020304" pitchFamily="18" charset="0"/>
              </a:rPr>
              <a:t>X agrees when he writes, “__________.”</a:t>
            </a:r>
          </a:p>
          <a:p>
            <a:pPr eaLnBrk="1" hangingPunct="1">
              <a:spcBef>
                <a:spcPct val="50000"/>
              </a:spcBef>
            </a:pPr>
            <a:r>
              <a:rPr lang="en-US" altLang="en-US" sz="2800" b="1">
                <a:cs typeface="Times New Roman" panose="02020603050405020304" pitchFamily="18" charset="0"/>
              </a:rPr>
              <a:t>X disagrees when she writes, “________.”</a:t>
            </a:r>
          </a:p>
          <a:p>
            <a:pPr eaLnBrk="1" hangingPunct="1">
              <a:spcBef>
                <a:spcPct val="50000"/>
              </a:spcBef>
            </a:pPr>
            <a:r>
              <a:rPr lang="en-US" altLang="en-US" sz="2800" b="1">
                <a:cs typeface="Times New Roman" panose="02020603050405020304" pitchFamily="18" charset="0"/>
              </a:rPr>
              <a:t>X is alarmed when she finds “__________” </a:t>
            </a:r>
            <a:r>
              <a:rPr lang="en-US" altLang="en-US" sz="2400" b="1">
                <a:cs typeface="Times New Roman" panose="02020603050405020304" pitchFamily="18" charset="0"/>
              </a:rPr>
              <a:t>(43).</a:t>
            </a:r>
          </a:p>
        </p:txBody>
      </p:sp>
    </p:spTree>
    <p:extLst>
      <p:ext uri="{BB962C8B-B14F-4D97-AF65-F5344CB8AC3E}">
        <p14:creationId xmlns:p14="http://schemas.microsoft.com/office/powerpoint/2010/main" val="951483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81200" y="152401"/>
            <a:ext cx="8229600" cy="639763"/>
          </a:xfrm>
        </p:spPr>
        <p:txBody>
          <a:bodyPr/>
          <a:lstStyle/>
          <a:p>
            <a:r>
              <a:rPr lang="en-US" altLang="en-US" b="1" dirty="0" smtClean="0">
                <a:latin typeface="Arial Black" panose="020B0A04020102020204" pitchFamily="34" charset="0"/>
              </a:rPr>
              <a:t>HOMEWORK</a:t>
            </a:r>
          </a:p>
        </p:txBody>
      </p:sp>
      <p:sp>
        <p:nvSpPr>
          <p:cNvPr id="160771" name="Text Placeholder 2"/>
          <p:cNvSpPr>
            <a:spLocks noGrp="1"/>
          </p:cNvSpPr>
          <p:nvPr>
            <p:ph type="body" idx="1"/>
          </p:nvPr>
        </p:nvSpPr>
        <p:spPr>
          <a:xfrm>
            <a:off x="764146" y="940158"/>
            <a:ext cx="10663707" cy="5211763"/>
          </a:xfrm>
        </p:spPr>
        <p:txBody>
          <a:bodyPr/>
          <a:lstStyle/>
          <a:p>
            <a:pPr marL="0" indent="0" algn="ctr">
              <a:buNone/>
            </a:pPr>
            <a:r>
              <a:rPr lang="en-US" b="1" dirty="0" smtClean="0">
                <a:latin typeface="Arial Black" panose="020B0A04020102020204" pitchFamily="34" charset="0"/>
              </a:rPr>
              <a:t>FINAL DRAFTS ARE</a:t>
            </a:r>
          </a:p>
          <a:p>
            <a:pPr marL="0" indent="0" algn="ctr">
              <a:buNone/>
            </a:pPr>
            <a:r>
              <a:rPr lang="en-US" b="1" dirty="0" smtClean="0">
                <a:latin typeface="Arial Black" panose="020B0A04020102020204" pitchFamily="34" charset="0"/>
              </a:rPr>
              <a:t>DUE MONDAY MARCH 2</a:t>
            </a:r>
            <a:r>
              <a:rPr lang="en-US" b="1" baseline="30000" dirty="0" smtClean="0">
                <a:latin typeface="Arial Black" panose="020B0A04020102020204" pitchFamily="34" charset="0"/>
              </a:rPr>
              <a:t>ND</a:t>
            </a:r>
            <a:endParaRPr lang="en-US" b="1" dirty="0" smtClean="0">
              <a:latin typeface="Arial Black" panose="020B0A04020102020204" pitchFamily="34" charset="0"/>
            </a:endParaRPr>
          </a:p>
          <a:p>
            <a:pPr marL="0" indent="0" algn="ctr">
              <a:buNone/>
            </a:pPr>
            <a:r>
              <a:rPr lang="en-US" b="1" dirty="0" smtClean="0">
                <a:latin typeface="Arial Black" panose="020B0A04020102020204" pitchFamily="34" charset="0"/>
              </a:rPr>
              <a:t>DIGITALLY IN GOOGLE CLASSROOM </a:t>
            </a:r>
          </a:p>
          <a:p>
            <a:pPr marL="0" indent="0" algn="ctr">
              <a:buNone/>
            </a:pPr>
            <a:r>
              <a:rPr lang="en-US" b="1" dirty="0" smtClean="0">
                <a:latin typeface="Arial Black" panose="020B0A04020102020204" pitchFamily="34" charset="0"/>
              </a:rPr>
              <a:t>BY 8:00 a.m.</a:t>
            </a:r>
          </a:p>
          <a:p>
            <a:pPr marL="0" indent="0" algn="ctr">
              <a:buNone/>
            </a:pPr>
            <a:endParaRPr lang="en-US" sz="1800" b="1" dirty="0">
              <a:latin typeface="Arial Black" panose="020B0A04020102020204" pitchFamily="34" charset="0"/>
            </a:endParaRPr>
          </a:p>
          <a:p>
            <a:pPr marL="0" indent="0" algn="ctr">
              <a:buNone/>
            </a:pPr>
            <a:r>
              <a:rPr lang="en-US" b="1" dirty="0" smtClean="0">
                <a:latin typeface="Arial Black" panose="020B0A04020102020204" pitchFamily="34" charset="0"/>
              </a:rPr>
              <a:t>PAPER PACKETS ARE DUE IN CLASS MONDAY!</a:t>
            </a:r>
            <a:r>
              <a:rPr lang="en-US" sz="4800" dirty="0">
                <a:latin typeface="Arial Black" panose="020B0A04020102020204" pitchFamily="34" charset="0"/>
              </a:rPr>
              <a:t/>
            </a:r>
            <a:br>
              <a:rPr lang="en-US" sz="4800" dirty="0">
                <a:latin typeface="Arial Black" panose="020B0A04020102020204" pitchFamily="34" charset="0"/>
              </a:rPr>
            </a:br>
            <a:r>
              <a:rPr lang="en-US" sz="2800" dirty="0" smtClean="0">
                <a:latin typeface="Arial Black" panose="020B0A04020102020204" pitchFamily="34" charset="0"/>
              </a:rPr>
              <a:t>*Research Paper Checklist</a:t>
            </a:r>
          </a:p>
          <a:p>
            <a:pPr marL="0" indent="0" algn="ctr">
              <a:buNone/>
            </a:pPr>
            <a:r>
              <a:rPr lang="en-US" sz="2800" dirty="0" smtClean="0">
                <a:latin typeface="Arial Black" panose="020B0A04020102020204" pitchFamily="34" charset="0"/>
              </a:rPr>
              <a:t>*4 CRAAP forms     *4 ABE Forms</a:t>
            </a:r>
          </a:p>
          <a:p>
            <a:pPr marL="0" indent="0" algn="ctr">
              <a:buNone/>
            </a:pPr>
            <a:r>
              <a:rPr lang="en-US" altLang="en-US" sz="2800" dirty="0" smtClean="0">
                <a:latin typeface="Arial Black" panose="020B0A04020102020204" pitchFamily="34" charset="0"/>
              </a:rPr>
              <a:t>*Completed Handwritten Outline Packet</a:t>
            </a:r>
          </a:p>
          <a:p>
            <a:pPr marL="0" indent="0" algn="ctr">
              <a:buNone/>
            </a:pPr>
            <a:r>
              <a:rPr lang="en-US" altLang="en-US" sz="2800" dirty="0" smtClean="0">
                <a:latin typeface="Arial Black" panose="020B0A04020102020204" pitchFamily="34" charset="0"/>
              </a:rPr>
              <a:t>*Printed Final Draft</a:t>
            </a:r>
          </a:p>
        </p:txBody>
      </p:sp>
    </p:spTree>
    <p:extLst>
      <p:ext uri="{BB962C8B-B14F-4D97-AF65-F5344CB8AC3E}">
        <p14:creationId xmlns:p14="http://schemas.microsoft.com/office/powerpoint/2010/main" val="9669445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1039067" cy="400110"/>
          </a:xfrm>
          <a:prstGeom prst="rect">
            <a:avLst/>
          </a:prstGeom>
          <a:noFill/>
        </p:spPr>
        <p:txBody>
          <a:bodyPr wrap="none" rtlCol="0">
            <a:spAutoFit/>
          </a:bodyPr>
          <a:lstStyle/>
          <a:p>
            <a:r>
              <a:rPr lang="en-US" sz="2000" b="1" dirty="0" smtClean="0"/>
              <a:t>2/28/20</a:t>
            </a:r>
            <a:endParaRPr lang="en-US" sz="2000" b="1" dirty="0"/>
          </a:p>
        </p:txBody>
      </p:sp>
    </p:spTree>
    <p:extLst>
      <p:ext uri="{BB962C8B-B14F-4D97-AF65-F5344CB8AC3E}">
        <p14:creationId xmlns:p14="http://schemas.microsoft.com/office/powerpoint/2010/main" val="122278676"/>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 Placeholder 2"/>
          <p:cNvSpPr>
            <a:spLocks noGrp="1"/>
          </p:cNvSpPr>
          <p:nvPr>
            <p:ph type="body" idx="1"/>
          </p:nvPr>
        </p:nvSpPr>
        <p:spPr>
          <a:xfrm>
            <a:off x="244699" y="206062"/>
            <a:ext cx="11732653" cy="6465194"/>
          </a:xfrm>
        </p:spPr>
        <p:txBody>
          <a:bodyPr/>
          <a:lstStyle/>
          <a:p>
            <a:pPr marL="0" indent="0" algn="ctr">
              <a:buNone/>
            </a:pPr>
            <a:r>
              <a:rPr lang="en-US" b="1" dirty="0" smtClean="0">
                <a:latin typeface="Arial Black" panose="020B0A04020102020204" pitchFamily="34" charset="0"/>
              </a:rPr>
              <a:t>FINAL DRAFTS ARE</a:t>
            </a:r>
          </a:p>
          <a:p>
            <a:pPr marL="0" indent="0" algn="ctr">
              <a:buNone/>
            </a:pPr>
            <a:r>
              <a:rPr lang="en-US" b="1" dirty="0" smtClean="0">
                <a:latin typeface="Arial Black" panose="020B0A04020102020204" pitchFamily="34" charset="0"/>
              </a:rPr>
              <a:t>DUE MONDAY MARCH 2</a:t>
            </a:r>
            <a:r>
              <a:rPr lang="en-US" b="1" baseline="30000" dirty="0" smtClean="0">
                <a:latin typeface="Arial Black" panose="020B0A04020102020204" pitchFamily="34" charset="0"/>
              </a:rPr>
              <a:t>ND</a:t>
            </a:r>
            <a:endParaRPr lang="en-US" b="1" dirty="0" smtClean="0">
              <a:latin typeface="Arial Black" panose="020B0A04020102020204" pitchFamily="34" charset="0"/>
            </a:endParaRPr>
          </a:p>
          <a:p>
            <a:pPr marL="0" indent="0" algn="ctr">
              <a:buNone/>
            </a:pPr>
            <a:r>
              <a:rPr lang="en-US" b="1" dirty="0" smtClean="0">
                <a:latin typeface="Arial Black" panose="020B0A04020102020204" pitchFamily="34" charset="0"/>
              </a:rPr>
              <a:t>DIGITALLY IN GOOGLE CLASSROOM </a:t>
            </a:r>
          </a:p>
          <a:p>
            <a:pPr marL="0" indent="0" algn="ctr">
              <a:buNone/>
            </a:pPr>
            <a:r>
              <a:rPr lang="en-US" b="1" dirty="0" smtClean="0">
                <a:latin typeface="Arial Black" panose="020B0A04020102020204" pitchFamily="34" charset="0"/>
              </a:rPr>
              <a:t>BY 8:00 a.m.</a:t>
            </a:r>
          </a:p>
          <a:p>
            <a:pPr marL="0" indent="0" algn="ctr">
              <a:buNone/>
            </a:pPr>
            <a:endParaRPr lang="en-US" sz="1800" b="1" dirty="0">
              <a:latin typeface="Arial Black" panose="020B0A04020102020204" pitchFamily="34" charset="0"/>
            </a:endParaRPr>
          </a:p>
          <a:p>
            <a:pPr marL="0" indent="0" algn="ctr">
              <a:buNone/>
            </a:pPr>
            <a:r>
              <a:rPr lang="en-US" b="1" dirty="0" smtClean="0">
                <a:latin typeface="Arial Black" panose="020B0A04020102020204" pitchFamily="34" charset="0"/>
              </a:rPr>
              <a:t>PAPER PACKETS ARE DUE IN CLASS MONDAY!</a:t>
            </a:r>
            <a:r>
              <a:rPr lang="en-US" sz="4800" dirty="0">
                <a:latin typeface="Arial Black" panose="020B0A04020102020204" pitchFamily="34" charset="0"/>
              </a:rPr>
              <a:t/>
            </a:r>
            <a:br>
              <a:rPr lang="en-US" sz="4800" dirty="0">
                <a:latin typeface="Arial Black" panose="020B0A04020102020204" pitchFamily="34" charset="0"/>
              </a:rPr>
            </a:br>
            <a:r>
              <a:rPr lang="en-US" sz="2800" dirty="0" smtClean="0">
                <a:latin typeface="Arial Black" panose="020B0A04020102020204" pitchFamily="34" charset="0"/>
              </a:rPr>
              <a:t>*Research Paper Checklist</a:t>
            </a:r>
          </a:p>
          <a:p>
            <a:pPr marL="0" indent="0" algn="ctr">
              <a:buNone/>
            </a:pPr>
            <a:r>
              <a:rPr lang="en-US" sz="2800" dirty="0" smtClean="0">
                <a:latin typeface="Arial Black" panose="020B0A04020102020204" pitchFamily="34" charset="0"/>
              </a:rPr>
              <a:t>*4 CRAAP forms     *4 ABE Forms</a:t>
            </a:r>
          </a:p>
          <a:p>
            <a:pPr marL="0" indent="0" algn="ctr">
              <a:buNone/>
            </a:pPr>
            <a:r>
              <a:rPr lang="en-US" altLang="en-US" sz="2800" dirty="0" smtClean="0">
                <a:latin typeface="Arial Black" panose="020B0A04020102020204" pitchFamily="34" charset="0"/>
              </a:rPr>
              <a:t>*Completed Handwritten Outline Packet</a:t>
            </a:r>
          </a:p>
          <a:p>
            <a:pPr marL="0" indent="0" algn="ctr">
              <a:buNone/>
            </a:pPr>
            <a:r>
              <a:rPr lang="en-US" altLang="en-US" sz="2800" dirty="0" smtClean="0">
                <a:latin typeface="Arial Black" panose="020B0A04020102020204" pitchFamily="34" charset="0"/>
              </a:rPr>
              <a:t>*Printed Final Draft</a:t>
            </a:r>
          </a:p>
        </p:txBody>
      </p:sp>
    </p:spTree>
    <p:extLst>
      <p:ext uri="{BB962C8B-B14F-4D97-AF65-F5344CB8AC3E}">
        <p14:creationId xmlns:p14="http://schemas.microsoft.com/office/powerpoint/2010/main" val="221496506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fontScale="85000" lnSpcReduction="10000"/>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RESEARCH PACKETS ARE DUE NOW!!! </a:t>
            </a:r>
          </a:p>
          <a:p>
            <a:pPr marL="0" indent="0" algn="ctr">
              <a:buNone/>
            </a:pPr>
            <a:r>
              <a:rPr lang="en-US" sz="4800" dirty="0" smtClean="0">
                <a:latin typeface="Arial Black" panose="020B0A04020102020204" pitchFamily="34" charset="0"/>
              </a:rPr>
              <a:t>PUT THEM ON THE FRONT TABLE!!!</a:t>
            </a:r>
            <a:endParaRPr lang="en-US" sz="4800" dirty="0">
              <a:latin typeface="Arial Black" panose="020B0A04020102020204" pitchFamily="34" charset="0"/>
            </a:endParaRP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3/2/20</a:t>
            </a:r>
            <a:endParaRPr lang="en-US" sz="2000" b="1" dirty="0"/>
          </a:p>
        </p:txBody>
      </p:sp>
    </p:spTree>
    <p:extLst>
      <p:ext uri="{BB962C8B-B14F-4D97-AF65-F5344CB8AC3E}">
        <p14:creationId xmlns:p14="http://schemas.microsoft.com/office/powerpoint/2010/main" val="401685913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hape 98"/>
          <p:cNvSpPr txBox="1">
            <a:spLocks noChangeArrowheads="1"/>
          </p:cNvSpPr>
          <p:nvPr/>
        </p:nvSpPr>
        <p:spPr bwMode="auto">
          <a:xfrm>
            <a:off x="1811338" y="200025"/>
            <a:ext cx="8551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Pct val="25000"/>
              <a:buFontTx/>
              <a:buNone/>
            </a:pPr>
            <a:r>
              <a:rPr lang="en-US" altLang="en-US" sz="3600" b="1">
                <a:solidFill>
                  <a:srgbClr val="000000"/>
                </a:solidFill>
                <a:latin typeface="Tahoma" panose="020B0604030504040204" pitchFamily="34" charset="0"/>
              </a:rPr>
              <a:t>Today’s Objective</a:t>
            </a:r>
          </a:p>
        </p:txBody>
      </p:sp>
      <p:sp>
        <p:nvSpPr>
          <p:cNvPr id="99" name="Shape 99"/>
          <p:cNvSpPr txBox="1"/>
          <p:nvPr/>
        </p:nvSpPr>
        <p:spPr>
          <a:xfrm>
            <a:off x="1811338" y="1133476"/>
            <a:ext cx="8247062" cy="4962525"/>
          </a:xfrm>
          <a:prstGeom prst="rect">
            <a:avLst/>
          </a:prstGeom>
          <a:noFill/>
          <a:ln>
            <a:noFill/>
          </a:ln>
        </p:spPr>
        <p:txBody>
          <a:bodyPr lIns="91425" tIns="45700" rIns="91425" bIns="45700"/>
          <a:lstStyle/>
          <a:p>
            <a:pPr marL="631825" indent="-9525" algn="ctr">
              <a:buSzPct val="25000"/>
              <a:defRPr/>
            </a:pPr>
            <a:r>
              <a:rPr lang="en-US" sz="3600" b="1" dirty="0">
                <a:latin typeface="Arial Black" panose="020B0A04020102020204" pitchFamily="34" charset="0"/>
                <a:ea typeface="Calibri"/>
                <a:cs typeface="Calibri"/>
                <a:sym typeface="Calibri"/>
              </a:rPr>
              <a:t>By the end of the period, students will understand the requirements for, and be able to complete their presentation slideshows.</a:t>
            </a:r>
          </a:p>
          <a:p>
            <a:pPr marL="631825" indent="-9525" algn="ctr">
              <a:buSzPct val="25000"/>
              <a:defRPr/>
            </a:pPr>
            <a:endParaRPr lang="en-US" sz="3600" b="1" dirty="0">
              <a:solidFill>
                <a:srgbClr val="4F6128"/>
              </a:solidFill>
              <a:latin typeface="Arial Black" panose="020B0A04020102020204" pitchFamily="34" charset="0"/>
              <a:ea typeface="Calibri"/>
              <a:cs typeface="Calibri"/>
              <a:sym typeface="Calibri"/>
            </a:endParaRPr>
          </a:p>
          <a:p>
            <a:pPr marL="631825" indent="-9525" algn="ctr">
              <a:buSzPct val="25000"/>
              <a:defRPr/>
            </a:pPr>
            <a:r>
              <a:rPr lang="en-US" sz="2000" b="1" u="sng" cap="all" dirty="0">
                <a:latin typeface="Arial Black" panose="020B0A04020102020204" pitchFamily="34" charset="0"/>
              </a:rPr>
              <a:t>CCSS.ELA-LITERACY.RI.9-10.8</a:t>
            </a:r>
          </a:p>
          <a:p>
            <a:pPr>
              <a:defRPr/>
            </a:pPr>
            <a:endParaRPr lang="en-US" sz="2800" b="1" dirty="0">
              <a:solidFill>
                <a:srgbClr val="4F6128"/>
              </a:solidFill>
              <a:latin typeface="Calibri"/>
              <a:ea typeface="Calibri"/>
              <a:cs typeface="Calibri"/>
              <a:sym typeface="Calibri"/>
            </a:endParaRPr>
          </a:p>
          <a:p>
            <a:pPr>
              <a:defRPr/>
            </a:pPr>
            <a:endParaRPr lang="en-US" sz="2800" b="1" dirty="0">
              <a:solidFill>
                <a:srgbClr val="4F6128"/>
              </a:solidFill>
              <a:latin typeface="Calibri"/>
              <a:ea typeface="Calibri"/>
              <a:cs typeface="Calibri"/>
              <a:sym typeface="Calibri"/>
            </a:endParaRPr>
          </a:p>
        </p:txBody>
      </p:sp>
    </p:spTree>
    <p:extLst>
      <p:ext uri="{BB962C8B-B14F-4D97-AF65-F5344CB8AC3E}">
        <p14:creationId xmlns:p14="http://schemas.microsoft.com/office/powerpoint/2010/main" val="1532375965"/>
      </p:ext>
    </p:extLst>
  </p:cSld>
  <p:clrMapOvr>
    <a:masterClrMapping/>
  </p:clrMapOvr>
  <p:transition spd="slow">
    <p:cut/>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p:cNvSpPr>
            <a:spLocks noGrp="1"/>
          </p:cNvSpPr>
          <p:nvPr>
            <p:ph type="title"/>
          </p:nvPr>
        </p:nvSpPr>
        <p:spPr>
          <a:xfrm>
            <a:off x="1752600" y="76201"/>
            <a:ext cx="8686800" cy="715963"/>
          </a:xfrm>
        </p:spPr>
        <p:txBody>
          <a:bodyPr/>
          <a:lstStyle/>
          <a:p>
            <a:r>
              <a:rPr lang="en-US" altLang="en-US" smtClean="0">
                <a:latin typeface="Arial Black" panose="020B0A04020102020204" pitchFamily="34" charset="0"/>
              </a:rPr>
              <a:t>Presentation Requirements</a:t>
            </a:r>
          </a:p>
        </p:txBody>
      </p:sp>
      <p:sp>
        <p:nvSpPr>
          <p:cNvPr id="3" name="Content Placeholder 2"/>
          <p:cNvSpPr>
            <a:spLocks noGrp="1"/>
          </p:cNvSpPr>
          <p:nvPr>
            <p:ph idx="1"/>
          </p:nvPr>
        </p:nvSpPr>
        <p:spPr>
          <a:xfrm>
            <a:off x="540913" y="914400"/>
            <a:ext cx="11307650" cy="5410200"/>
          </a:xfrm>
        </p:spPr>
        <p:txBody>
          <a:bodyPr>
            <a:normAutofit/>
          </a:bodyPr>
          <a:lstStyle/>
          <a:p>
            <a:pPr>
              <a:defRPr/>
            </a:pPr>
            <a:r>
              <a:rPr lang="en-US" dirty="0" smtClean="0">
                <a:latin typeface="Arial Black" panose="020B0A04020102020204" pitchFamily="34" charset="0"/>
              </a:rPr>
              <a:t>5-8 </a:t>
            </a:r>
            <a:r>
              <a:rPr lang="en-US" dirty="0">
                <a:latin typeface="Arial Black" panose="020B0A04020102020204" pitchFamily="34" charset="0"/>
              </a:rPr>
              <a:t>Slides</a:t>
            </a:r>
          </a:p>
          <a:p>
            <a:pPr>
              <a:defRPr/>
            </a:pPr>
            <a:r>
              <a:rPr lang="en-US" dirty="0" smtClean="0">
                <a:latin typeface="Arial Black" panose="020B0A04020102020204" pitchFamily="34" charset="0"/>
              </a:rPr>
              <a:t>2-3 </a:t>
            </a:r>
            <a:r>
              <a:rPr lang="en-US" dirty="0">
                <a:latin typeface="Arial Black" panose="020B0A04020102020204" pitchFamily="34" charset="0"/>
              </a:rPr>
              <a:t>Minute speech</a:t>
            </a:r>
          </a:p>
          <a:p>
            <a:pPr>
              <a:defRPr/>
            </a:pPr>
            <a:r>
              <a:rPr lang="en-US" dirty="0">
                <a:latin typeface="Arial Black" panose="020B0A04020102020204" pitchFamily="34" charset="0"/>
              </a:rPr>
              <a:t>MUST include research information</a:t>
            </a:r>
          </a:p>
          <a:p>
            <a:pPr>
              <a:defRPr/>
            </a:pPr>
            <a:r>
              <a:rPr lang="en-US" dirty="0" smtClean="0">
                <a:latin typeface="Arial Black" panose="020B0A04020102020204" pitchFamily="34" charset="0"/>
              </a:rPr>
              <a:t>You </a:t>
            </a:r>
            <a:r>
              <a:rPr lang="en-US" dirty="0">
                <a:latin typeface="Arial Black" panose="020B0A04020102020204" pitchFamily="34" charset="0"/>
              </a:rPr>
              <a:t>MUST be prepared – visual presentations are an aid, not your whole project i.e. you should NOT be reading off the slides. </a:t>
            </a:r>
            <a:endParaRPr lang="en-US" dirty="0" smtClean="0">
              <a:latin typeface="Arial Black" panose="020B0A04020102020204" pitchFamily="34" charset="0"/>
            </a:endParaRPr>
          </a:p>
          <a:p>
            <a:pPr>
              <a:defRPr/>
            </a:pPr>
            <a:r>
              <a:rPr lang="en-US" dirty="0" smtClean="0">
                <a:latin typeface="Arial Black" panose="020B0A04020102020204" pitchFamily="34" charset="0"/>
              </a:rPr>
              <a:t>You will be using the template I have placed in Google Classroom for you!</a:t>
            </a:r>
            <a:endParaRPr lang="en-US" dirty="0">
              <a:latin typeface="Arial Black" panose="020B0A04020102020204" pitchFamily="34" charset="0"/>
            </a:endParaRPr>
          </a:p>
        </p:txBody>
      </p:sp>
    </p:spTree>
    <p:extLst>
      <p:ext uri="{BB962C8B-B14F-4D97-AF65-F5344CB8AC3E}">
        <p14:creationId xmlns:p14="http://schemas.microsoft.com/office/powerpoint/2010/main" val="3917820952"/>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itle 1"/>
          <p:cNvSpPr>
            <a:spLocks noGrp="1"/>
          </p:cNvSpPr>
          <p:nvPr>
            <p:ph type="title"/>
          </p:nvPr>
        </p:nvSpPr>
        <p:spPr/>
        <p:txBody>
          <a:bodyPr/>
          <a:lstStyle/>
          <a:p>
            <a:r>
              <a:rPr lang="en-US" altLang="en-US" smtClean="0">
                <a:latin typeface="Arial Black" panose="020B0A04020102020204" pitchFamily="34" charset="0"/>
              </a:rPr>
              <a:t>Slide 1 – Introduction</a:t>
            </a:r>
          </a:p>
        </p:txBody>
      </p:sp>
      <p:sp>
        <p:nvSpPr>
          <p:cNvPr id="412675" name="Content Placeholder 2"/>
          <p:cNvSpPr>
            <a:spLocks noGrp="1"/>
          </p:cNvSpPr>
          <p:nvPr>
            <p:ph idx="1"/>
          </p:nvPr>
        </p:nvSpPr>
        <p:spPr>
          <a:xfrm>
            <a:off x="257577" y="1676400"/>
            <a:ext cx="11694017" cy="5029200"/>
          </a:xfrm>
        </p:spPr>
        <p:txBody>
          <a:bodyPr/>
          <a:lstStyle/>
          <a:p>
            <a:r>
              <a:rPr lang="en-US" altLang="en-US" sz="2800" dirty="0">
                <a:latin typeface="Arial Black" panose="020B0A04020102020204" pitchFamily="34" charset="0"/>
              </a:rPr>
              <a:t>Introduction</a:t>
            </a:r>
          </a:p>
          <a:p>
            <a:pPr lvl="1"/>
            <a:r>
              <a:rPr lang="en-US" altLang="en-US" sz="2400" dirty="0">
                <a:latin typeface="Arial Black" panose="020B0A04020102020204" pitchFamily="34" charset="0"/>
              </a:rPr>
              <a:t>Hook the audience into your presentation.  How are you going to get the audience engaged? </a:t>
            </a:r>
          </a:p>
          <a:p>
            <a:pPr lvl="1"/>
            <a:r>
              <a:rPr lang="en-US" altLang="en-US" sz="2400" dirty="0">
                <a:latin typeface="Arial Black" panose="020B0A04020102020204" pitchFamily="34" charset="0"/>
              </a:rPr>
              <a:t>You MUST include your research question during this portion of the presentation. </a:t>
            </a:r>
          </a:p>
          <a:p>
            <a:pPr lvl="1"/>
            <a:r>
              <a:rPr lang="en-US" altLang="en-US" sz="2400" dirty="0">
                <a:latin typeface="Arial Black" panose="020B0A04020102020204" pitchFamily="34" charset="0"/>
              </a:rPr>
              <a:t>Other things you may want to include: why did you pick this topic?  What interested you in this question?  Did your question shift at all during this process? </a:t>
            </a:r>
          </a:p>
          <a:p>
            <a:endParaRPr lang="en-US" altLang="en-US" sz="2100" dirty="0">
              <a:latin typeface="Arial Black" panose="020B0A04020102020204" pitchFamily="34" charset="0"/>
            </a:endParaRPr>
          </a:p>
        </p:txBody>
      </p:sp>
    </p:spTree>
    <p:extLst>
      <p:ext uri="{BB962C8B-B14F-4D97-AF65-F5344CB8AC3E}">
        <p14:creationId xmlns:p14="http://schemas.microsoft.com/office/powerpoint/2010/main" val="3890179152"/>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itle 1"/>
          <p:cNvSpPr>
            <a:spLocks noGrp="1"/>
          </p:cNvSpPr>
          <p:nvPr>
            <p:ph type="title"/>
          </p:nvPr>
        </p:nvSpPr>
        <p:spPr/>
        <p:txBody>
          <a:bodyPr/>
          <a:lstStyle/>
          <a:p>
            <a:r>
              <a:rPr lang="en-US" altLang="en-US" smtClean="0">
                <a:latin typeface="Arial Black" panose="020B0A04020102020204" pitchFamily="34" charset="0"/>
              </a:rPr>
              <a:t>Slide 2 - Background</a:t>
            </a:r>
          </a:p>
        </p:txBody>
      </p:sp>
      <p:sp>
        <p:nvSpPr>
          <p:cNvPr id="413699" name="Content Placeholder 2"/>
          <p:cNvSpPr>
            <a:spLocks noGrp="1"/>
          </p:cNvSpPr>
          <p:nvPr>
            <p:ph idx="1"/>
          </p:nvPr>
        </p:nvSpPr>
        <p:spPr/>
        <p:txBody>
          <a:bodyPr/>
          <a:lstStyle/>
          <a:p>
            <a:r>
              <a:rPr lang="en-US" altLang="en-US" smtClean="0">
                <a:latin typeface="Arial Black" panose="020B0A04020102020204" pitchFamily="34" charset="0"/>
              </a:rPr>
              <a:t>General background information on your topic. </a:t>
            </a:r>
          </a:p>
          <a:p>
            <a:r>
              <a:rPr lang="en-US" altLang="en-US" smtClean="0">
                <a:latin typeface="Arial Black" panose="020B0A04020102020204" pitchFamily="34" charset="0"/>
              </a:rPr>
              <a:t>What does the audience NEED to know about your topic before you go more in depth to better understand the overall presentation? </a:t>
            </a:r>
          </a:p>
          <a:p>
            <a:r>
              <a:rPr lang="en-US" altLang="en-US" smtClean="0">
                <a:latin typeface="Arial Black" panose="020B0A04020102020204" pitchFamily="34" charset="0"/>
              </a:rPr>
              <a:t>This is a good place to include any historical information you have or researched.</a:t>
            </a:r>
          </a:p>
        </p:txBody>
      </p:sp>
    </p:spTree>
    <p:extLst>
      <p:ext uri="{BB962C8B-B14F-4D97-AF65-F5344CB8AC3E}">
        <p14:creationId xmlns:p14="http://schemas.microsoft.com/office/powerpoint/2010/main" val="1414168406"/>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1"/>
          <p:cNvSpPr>
            <a:spLocks noGrp="1"/>
          </p:cNvSpPr>
          <p:nvPr>
            <p:ph type="title"/>
          </p:nvPr>
        </p:nvSpPr>
        <p:spPr>
          <a:xfrm>
            <a:off x="1676400" y="76200"/>
            <a:ext cx="8839200" cy="1143000"/>
          </a:xfrm>
        </p:spPr>
        <p:txBody>
          <a:bodyPr/>
          <a:lstStyle/>
          <a:p>
            <a:r>
              <a:rPr lang="en-US" altLang="en-US" smtClean="0">
                <a:latin typeface="Arial Black" panose="020B0A04020102020204" pitchFamily="34" charset="0"/>
              </a:rPr>
              <a:t>Slide 3 – Your Argument</a:t>
            </a:r>
          </a:p>
        </p:txBody>
      </p:sp>
      <p:sp>
        <p:nvSpPr>
          <p:cNvPr id="414723" name="Content Placeholder 2"/>
          <p:cNvSpPr>
            <a:spLocks noGrp="1"/>
          </p:cNvSpPr>
          <p:nvPr>
            <p:ph idx="1"/>
          </p:nvPr>
        </p:nvSpPr>
        <p:spPr>
          <a:xfrm>
            <a:off x="785611" y="1371600"/>
            <a:ext cx="10779617" cy="5029200"/>
          </a:xfrm>
        </p:spPr>
        <p:txBody>
          <a:bodyPr/>
          <a:lstStyle/>
          <a:p>
            <a:r>
              <a:rPr lang="en-US" altLang="en-US" dirty="0" smtClean="0">
                <a:latin typeface="Arial Black" panose="020B0A04020102020204" pitchFamily="34" charset="0"/>
              </a:rPr>
              <a:t>This is the slide where you will present your thesis statement. </a:t>
            </a:r>
          </a:p>
          <a:p>
            <a:r>
              <a:rPr lang="en-US" altLang="en-US" dirty="0" smtClean="0">
                <a:latin typeface="Arial Black" panose="020B0A04020102020204" pitchFamily="34" charset="0"/>
              </a:rPr>
              <a:t>Make sure you include the WHOLE thesis statement AND when presenting you briefly describe your claims. </a:t>
            </a:r>
          </a:p>
          <a:p>
            <a:endParaRPr lang="en-US" altLang="en-US" sz="2200" dirty="0">
              <a:latin typeface="Arial Black" panose="020B0A04020102020204" pitchFamily="34" charset="0"/>
            </a:endParaRPr>
          </a:p>
          <a:p>
            <a:endParaRPr lang="en-US" altLang="en-US" sz="2200" dirty="0">
              <a:latin typeface="Arial Black" panose="020B0A04020102020204" pitchFamily="34" charset="0"/>
            </a:endParaRPr>
          </a:p>
        </p:txBody>
      </p:sp>
    </p:spTree>
    <p:extLst>
      <p:ext uri="{BB962C8B-B14F-4D97-AF65-F5344CB8AC3E}">
        <p14:creationId xmlns:p14="http://schemas.microsoft.com/office/powerpoint/2010/main" val="2681682362"/>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itle 1"/>
          <p:cNvSpPr>
            <a:spLocks noGrp="1"/>
          </p:cNvSpPr>
          <p:nvPr>
            <p:ph type="title"/>
          </p:nvPr>
        </p:nvSpPr>
        <p:spPr>
          <a:xfrm>
            <a:off x="1752600" y="152400"/>
            <a:ext cx="8763000" cy="1143000"/>
          </a:xfrm>
        </p:spPr>
        <p:txBody>
          <a:bodyPr/>
          <a:lstStyle/>
          <a:p>
            <a:r>
              <a:rPr lang="en-US" altLang="en-US" smtClean="0">
                <a:latin typeface="Arial Black" panose="020B0A04020102020204" pitchFamily="34" charset="0"/>
              </a:rPr>
              <a:t>Slide 4 – Research</a:t>
            </a:r>
          </a:p>
        </p:txBody>
      </p:sp>
      <p:sp>
        <p:nvSpPr>
          <p:cNvPr id="414723" name="Content Placeholder 2"/>
          <p:cNvSpPr>
            <a:spLocks noGrp="1"/>
          </p:cNvSpPr>
          <p:nvPr>
            <p:ph idx="1"/>
          </p:nvPr>
        </p:nvSpPr>
        <p:spPr>
          <a:xfrm>
            <a:off x="540913" y="1371600"/>
            <a:ext cx="11165983" cy="5334000"/>
          </a:xfrm>
        </p:spPr>
        <p:txBody>
          <a:bodyPr/>
          <a:lstStyle/>
          <a:p>
            <a:pPr>
              <a:defRPr/>
            </a:pPr>
            <a:r>
              <a:rPr lang="en-US" altLang="en-US" sz="2400" dirty="0">
                <a:latin typeface="Arial Black" panose="020B0A04020102020204" pitchFamily="34" charset="0"/>
              </a:rPr>
              <a:t>This is where you will generally discuss all the research you found. You should essentially be summarizing the findings of your research that lead you to your thesis. </a:t>
            </a:r>
          </a:p>
          <a:p>
            <a:pPr lvl="1">
              <a:defRPr/>
            </a:pPr>
            <a:r>
              <a:rPr lang="en-US" altLang="en-US" sz="2000" dirty="0">
                <a:latin typeface="Arial Black" panose="020B0A04020102020204" pitchFamily="34" charset="0"/>
              </a:rPr>
              <a:t>What kinds of research did you find?  Were there certain sources more helpful than others? Why? </a:t>
            </a:r>
          </a:p>
          <a:p>
            <a:pPr lvl="1">
              <a:defRPr/>
            </a:pPr>
            <a:r>
              <a:rPr lang="en-US" altLang="en-US" sz="2000" dirty="0">
                <a:latin typeface="Arial Black" panose="020B0A04020102020204" pitchFamily="34" charset="0"/>
              </a:rPr>
              <a:t>What sources were most helpful and why? </a:t>
            </a:r>
          </a:p>
          <a:p>
            <a:pPr lvl="1">
              <a:defRPr/>
            </a:pPr>
            <a:r>
              <a:rPr lang="en-US" altLang="en-US" sz="2000" dirty="0">
                <a:latin typeface="Arial Black" panose="020B0A04020102020204" pitchFamily="34" charset="0"/>
              </a:rPr>
              <a:t>Were the answers you found to your research question what you expected? Why or why not?</a:t>
            </a:r>
          </a:p>
          <a:p>
            <a:pPr marL="0" indent="0">
              <a:buNone/>
              <a:defRPr/>
            </a:pPr>
            <a:endParaRPr lang="en-US" altLang="en-US" sz="2400" dirty="0">
              <a:latin typeface="Arial Black" panose="020B0A04020102020204" pitchFamily="34" charset="0"/>
            </a:endParaRPr>
          </a:p>
        </p:txBody>
      </p:sp>
    </p:spTree>
    <p:extLst>
      <p:ext uri="{BB962C8B-B14F-4D97-AF65-F5344CB8AC3E}">
        <p14:creationId xmlns:p14="http://schemas.microsoft.com/office/powerpoint/2010/main" val="3183940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b="1" smtClean="0">
                <a:cs typeface="Times New Roman" panose="02020603050405020304" pitchFamily="18" charset="0"/>
              </a:rPr>
              <a:t>Explaining Quotes</a:t>
            </a:r>
          </a:p>
        </p:txBody>
      </p:sp>
      <p:sp>
        <p:nvSpPr>
          <p:cNvPr id="36867" name="Rectangle 3"/>
          <p:cNvSpPr>
            <a:spLocks noGrp="1" noChangeArrowheads="1"/>
          </p:cNvSpPr>
          <p:nvPr>
            <p:ph type="body" idx="1"/>
          </p:nvPr>
        </p:nvSpPr>
        <p:spPr>
          <a:xfrm>
            <a:off x="1905000" y="1600200"/>
            <a:ext cx="8305800" cy="2286000"/>
          </a:xfrm>
        </p:spPr>
        <p:txBody>
          <a:bodyPr/>
          <a:lstStyle/>
          <a:p>
            <a:pPr eaLnBrk="1" hangingPunct="1"/>
            <a:r>
              <a:rPr lang="en-US" altLang="en-US" sz="2800" b="1">
                <a:cs typeface="Times New Roman" panose="02020603050405020304" pitchFamily="18" charset="0"/>
              </a:rPr>
              <a:t>Basically, X is saying ________.</a:t>
            </a:r>
          </a:p>
          <a:p>
            <a:pPr eaLnBrk="1" hangingPunct="1"/>
            <a:r>
              <a:rPr lang="en-US" altLang="en-US" sz="2800" b="1">
                <a:cs typeface="Times New Roman" panose="02020603050405020304" pitchFamily="18" charset="0"/>
              </a:rPr>
              <a:t>In making this comment/remark, X argues that _________.</a:t>
            </a:r>
          </a:p>
          <a:p>
            <a:pPr eaLnBrk="1" hangingPunct="1"/>
            <a:r>
              <a:rPr lang="en-US" altLang="en-US" sz="2800" b="1">
                <a:cs typeface="Times New Roman" panose="02020603050405020304" pitchFamily="18" charset="0"/>
              </a:rPr>
              <a:t>X’s point is that ________ (44).</a:t>
            </a:r>
          </a:p>
          <a:p>
            <a:pPr eaLnBrk="1" hangingPunct="1"/>
            <a:endParaRPr lang="en-US" altLang="en-US" sz="2800"/>
          </a:p>
        </p:txBody>
      </p:sp>
      <p:sp>
        <p:nvSpPr>
          <p:cNvPr id="36868" name="Text Box 4"/>
          <p:cNvSpPr txBox="1">
            <a:spLocks noChangeArrowheads="1"/>
          </p:cNvSpPr>
          <p:nvPr/>
        </p:nvSpPr>
        <p:spPr bwMode="auto">
          <a:xfrm>
            <a:off x="2438400" y="4038600"/>
            <a:ext cx="7696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15000"/>
              </a:lnSpc>
              <a:spcBef>
                <a:spcPct val="50000"/>
              </a:spcBef>
              <a:spcAft>
                <a:spcPct val="0"/>
              </a:spcAft>
              <a:buFontTx/>
              <a:buNone/>
            </a:pPr>
            <a:r>
              <a:rPr lang="en-US" altLang="en-US" sz="2200" b="1">
                <a:solidFill>
                  <a:srgbClr val="000000"/>
                </a:solidFill>
                <a:cs typeface="Times New Roman" panose="02020603050405020304" pitchFamily="18" charset="0"/>
              </a:rPr>
              <a:t>While every quotation situation is not the same, it is better to risk “overexplaining” than to do too little. Even an audience that knows the full context of the material you are quoting needs to be told what </a:t>
            </a:r>
            <a:r>
              <a:rPr lang="en-US" altLang="en-US" sz="2200" b="1" i="1">
                <a:solidFill>
                  <a:srgbClr val="000000"/>
                </a:solidFill>
                <a:cs typeface="Times New Roman" panose="02020603050405020304" pitchFamily="18" charset="0"/>
              </a:rPr>
              <a:t>you</a:t>
            </a:r>
            <a:r>
              <a:rPr lang="en-US" altLang="en-US" sz="2200" b="1">
                <a:solidFill>
                  <a:srgbClr val="000000"/>
                </a:solidFill>
                <a:cs typeface="Times New Roman" panose="02020603050405020304" pitchFamily="18" charset="0"/>
              </a:rPr>
              <a:t> make of the text (44).</a:t>
            </a:r>
          </a:p>
          <a:p>
            <a:pPr eaLnBrk="0" fontAlgn="base" hangingPunct="0">
              <a:spcBef>
                <a:spcPct val="50000"/>
              </a:spcBef>
              <a:spcAft>
                <a:spcPct val="0"/>
              </a:spcAft>
              <a:buFontTx/>
              <a:buNone/>
            </a:pPr>
            <a:endParaRPr lang="en-US" altLang="en-US" sz="2200">
              <a:solidFill>
                <a:srgbClr val="000000"/>
              </a:solidFill>
            </a:endParaRPr>
          </a:p>
        </p:txBody>
      </p:sp>
    </p:spTree>
    <p:extLst>
      <p:ext uri="{BB962C8B-B14F-4D97-AF65-F5344CB8AC3E}">
        <p14:creationId xmlns:p14="http://schemas.microsoft.com/office/powerpoint/2010/main" val="2261325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68">
                                            <p:txEl>
                                              <p:pRg st="0" end="0"/>
                                            </p:txEl>
                                          </p:spTgt>
                                        </p:tgtEl>
                                        <p:attrNameLst>
                                          <p:attrName>style.visibility</p:attrName>
                                        </p:attrNameLst>
                                      </p:cBhvr>
                                      <p:to>
                                        <p:strVal val="visible"/>
                                      </p:to>
                                    </p:set>
                                    <p:anim calcmode="lin" valueType="num">
                                      <p:cBhvr additive="base">
                                        <p:cTn id="25"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itle 1"/>
          <p:cNvSpPr>
            <a:spLocks noGrp="1"/>
          </p:cNvSpPr>
          <p:nvPr>
            <p:ph type="title"/>
          </p:nvPr>
        </p:nvSpPr>
        <p:spPr/>
        <p:txBody>
          <a:bodyPr/>
          <a:lstStyle/>
          <a:p>
            <a:r>
              <a:rPr lang="en-US" altLang="en-US" smtClean="0">
                <a:latin typeface="Arial Black" panose="020B0A04020102020204" pitchFamily="34" charset="0"/>
              </a:rPr>
              <a:t>Slide 5 – What Did You Learn?</a:t>
            </a:r>
          </a:p>
        </p:txBody>
      </p:sp>
      <p:sp>
        <p:nvSpPr>
          <p:cNvPr id="416771" name="Content Placeholder 2"/>
          <p:cNvSpPr>
            <a:spLocks noGrp="1"/>
          </p:cNvSpPr>
          <p:nvPr>
            <p:ph idx="1"/>
          </p:nvPr>
        </p:nvSpPr>
        <p:spPr>
          <a:xfrm>
            <a:off x="609600" y="1600200"/>
            <a:ext cx="10972800" cy="4724400"/>
          </a:xfrm>
        </p:spPr>
        <p:txBody>
          <a:bodyPr/>
          <a:lstStyle/>
          <a:p>
            <a:r>
              <a:rPr lang="en-US" altLang="en-US" sz="2400" dirty="0">
                <a:latin typeface="Arial Black" panose="020B0A04020102020204" pitchFamily="34" charset="0"/>
              </a:rPr>
              <a:t>What are some interesting things you learned during the project that you didn’t know before conducting your research? </a:t>
            </a:r>
          </a:p>
          <a:p>
            <a:endParaRPr lang="en-US" altLang="en-US" sz="2400" dirty="0">
              <a:latin typeface="Arial Black" panose="020B0A04020102020204" pitchFamily="34" charset="0"/>
            </a:endParaRPr>
          </a:p>
          <a:p>
            <a:r>
              <a:rPr lang="en-US" altLang="en-US" sz="2400" dirty="0">
                <a:latin typeface="Arial Black" panose="020B0A04020102020204" pitchFamily="34" charset="0"/>
              </a:rPr>
              <a:t>What was your favorite thing you learned? Why? </a:t>
            </a:r>
          </a:p>
          <a:p>
            <a:endParaRPr lang="en-US" altLang="en-US" sz="2400" dirty="0">
              <a:latin typeface="Arial Black" panose="020B0A04020102020204" pitchFamily="34" charset="0"/>
            </a:endParaRPr>
          </a:p>
        </p:txBody>
      </p:sp>
    </p:spTree>
    <p:extLst>
      <p:ext uri="{BB962C8B-B14F-4D97-AF65-F5344CB8AC3E}">
        <p14:creationId xmlns:p14="http://schemas.microsoft.com/office/powerpoint/2010/main" val="207018258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p:txBody>
          <a:bodyPr/>
          <a:lstStyle/>
          <a:p>
            <a:r>
              <a:rPr lang="en-US" altLang="en-US" smtClean="0">
                <a:latin typeface="Arial Black" panose="020B0A04020102020204" pitchFamily="34" charset="0"/>
              </a:rPr>
              <a:t>Slide 6 – Challenges</a:t>
            </a:r>
          </a:p>
        </p:txBody>
      </p:sp>
      <p:sp>
        <p:nvSpPr>
          <p:cNvPr id="417795" name="Content Placeholder 2"/>
          <p:cNvSpPr>
            <a:spLocks noGrp="1"/>
          </p:cNvSpPr>
          <p:nvPr>
            <p:ph idx="1"/>
          </p:nvPr>
        </p:nvSpPr>
        <p:spPr>
          <a:xfrm>
            <a:off x="609599" y="1600200"/>
            <a:ext cx="11226085" cy="4724400"/>
          </a:xfrm>
        </p:spPr>
        <p:txBody>
          <a:bodyPr/>
          <a:lstStyle/>
          <a:p>
            <a:r>
              <a:rPr lang="en-US" altLang="en-US" sz="2400" dirty="0">
                <a:latin typeface="Arial Black" panose="020B0A04020102020204" pitchFamily="34" charset="0"/>
              </a:rPr>
              <a:t>What challenges did you face during your research project? </a:t>
            </a:r>
          </a:p>
          <a:p>
            <a:r>
              <a:rPr lang="en-US" altLang="en-US" sz="2400" dirty="0">
                <a:latin typeface="Arial Black" panose="020B0A04020102020204" pitchFamily="34" charset="0"/>
              </a:rPr>
              <a:t>Was there more or less information than you figured? </a:t>
            </a:r>
          </a:p>
          <a:p>
            <a:r>
              <a:rPr lang="en-US" altLang="en-US" sz="2400" dirty="0">
                <a:latin typeface="Arial Black" panose="020B0A04020102020204" pitchFamily="34" charset="0"/>
              </a:rPr>
              <a:t>Was there more information supporting your opposing argument? </a:t>
            </a:r>
          </a:p>
          <a:p>
            <a:r>
              <a:rPr lang="en-US" altLang="en-US" sz="2400" dirty="0">
                <a:latin typeface="Arial Black" panose="020B0A04020102020204" pitchFamily="34" charset="0"/>
              </a:rPr>
              <a:t>What types of challenges did you face (i.e. time management, stress, resources etc. )</a:t>
            </a:r>
          </a:p>
          <a:p>
            <a:endParaRPr lang="en-US" altLang="en-US" sz="2400" dirty="0">
              <a:latin typeface="Arial Black" panose="020B0A04020102020204" pitchFamily="34" charset="0"/>
            </a:endParaRPr>
          </a:p>
        </p:txBody>
      </p:sp>
    </p:spTree>
    <p:extLst>
      <p:ext uri="{BB962C8B-B14F-4D97-AF65-F5344CB8AC3E}">
        <p14:creationId xmlns:p14="http://schemas.microsoft.com/office/powerpoint/2010/main" val="1506083159"/>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altLang="en-US" smtClean="0">
                <a:latin typeface="Arial Black" panose="020B0A04020102020204" pitchFamily="34" charset="0"/>
              </a:rPr>
              <a:t>Slide 6 – Conclusion</a:t>
            </a:r>
          </a:p>
        </p:txBody>
      </p:sp>
      <p:sp>
        <p:nvSpPr>
          <p:cNvPr id="418819" name="Content Placeholder 2"/>
          <p:cNvSpPr>
            <a:spLocks noGrp="1"/>
          </p:cNvSpPr>
          <p:nvPr>
            <p:ph idx="1"/>
          </p:nvPr>
        </p:nvSpPr>
        <p:spPr>
          <a:xfrm>
            <a:off x="373487" y="1600200"/>
            <a:ext cx="11475076" cy="4724400"/>
          </a:xfrm>
        </p:spPr>
        <p:txBody>
          <a:bodyPr/>
          <a:lstStyle/>
          <a:p>
            <a:r>
              <a:rPr lang="en-US" altLang="en-US" sz="2400" dirty="0">
                <a:latin typeface="Arial Black" panose="020B0A04020102020204" pitchFamily="34" charset="0"/>
              </a:rPr>
              <a:t>What is the biggest take away you have from this project? </a:t>
            </a:r>
          </a:p>
          <a:p>
            <a:pPr lvl="1"/>
            <a:r>
              <a:rPr lang="en-US" altLang="en-US" sz="2000" dirty="0">
                <a:latin typeface="Arial Black" panose="020B0A04020102020204" pitchFamily="34" charset="0"/>
              </a:rPr>
              <a:t>Did you draw this conclusion based on research? Or was it more about time management, prioritizing, stress management etc. ?</a:t>
            </a:r>
          </a:p>
          <a:p>
            <a:r>
              <a:rPr lang="en-US" altLang="en-US" sz="2400" dirty="0">
                <a:latin typeface="Arial Black" panose="020B0A04020102020204" pitchFamily="34" charset="0"/>
              </a:rPr>
              <a:t>What is the one thing or the most important thing the audience should take away from your presentation?</a:t>
            </a:r>
          </a:p>
        </p:txBody>
      </p:sp>
    </p:spTree>
    <p:extLst>
      <p:ext uri="{BB962C8B-B14F-4D97-AF65-F5344CB8AC3E}">
        <p14:creationId xmlns:p14="http://schemas.microsoft.com/office/powerpoint/2010/main" val="393899000"/>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a:xfrm>
            <a:off x="1676400" y="152400"/>
            <a:ext cx="8839200" cy="685800"/>
          </a:xfrm>
        </p:spPr>
        <p:txBody>
          <a:bodyPr/>
          <a:lstStyle/>
          <a:p>
            <a:r>
              <a:rPr lang="en-US" altLang="en-US" smtClean="0">
                <a:latin typeface="Arial Black" panose="020B0A04020102020204" pitchFamily="34" charset="0"/>
              </a:rPr>
              <a:t>Presentation Reminders</a:t>
            </a:r>
          </a:p>
        </p:txBody>
      </p:sp>
      <p:sp>
        <p:nvSpPr>
          <p:cNvPr id="3" name="Content Placeholder 2"/>
          <p:cNvSpPr>
            <a:spLocks noGrp="1"/>
          </p:cNvSpPr>
          <p:nvPr>
            <p:ph idx="1"/>
          </p:nvPr>
        </p:nvSpPr>
        <p:spPr>
          <a:xfrm>
            <a:off x="463639" y="838200"/>
            <a:ext cx="11333409" cy="5791200"/>
          </a:xfrm>
        </p:spPr>
        <p:txBody>
          <a:bodyPr/>
          <a:lstStyle/>
          <a:p>
            <a:pPr marL="0" indent="0">
              <a:buNone/>
              <a:defRPr/>
            </a:pPr>
            <a:r>
              <a:rPr lang="en-US" sz="2400" dirty="0">
                <a:latin typeface="Arial Black" panose="020B0A04020102020204" pitchFamily="34" charset="0"/>
              </a:rPr>
              <a:t>Things to remember: </a:t>
            </a:r>
          </a:p>
          <a:p>
            <a:pPr>
              <a:buFontTx/>
              <a:buChar char="-"/>
              <a:defRPr/>
            </a:pPr>
            <a:r>
              <a:rPr lang="en-US" sz="2400" dirty="0">
                <a:latin typeface="Arial Black" panose="020B0A04020102020204" pitchFamily="34" charset="0"/>
              </a:rPr>
              <a:t>Make your presentation VISUALLY INTERESTING!</a:t>
            </a:r>
          </a:p>
          <a:p>
            <a:pPr lvl="1">
              <a:buFontTx/>
              <a:buChar char="-"/>
              <a:defRPr/>
            </a:pPr>
            <a:r>
              <a:rPr lang="en-US" sz="2000" dirty="0">
                <a:latin typeface="Arial Black" panose="020B0A04020102020204" pitchFamily="34" charset="0"/>
              </a:rPr>
              <a:t>Include images/graphs/charts to engage your audience (5 slides is the MINIMUM…DO MORE)!</a:t>
            </a:r>
          </a:p>
          <a:p>
            <a:pPr lvl="1">
              <a:buFontTx/>
              <a:buChar char="-"/>
              <a:defRPr/>
            </a:pPr>
            <a:r>
              <a:rPr lang="en-US" sz="2000" dirty="0">
                <a:latin typeface="Arial Black" panose="020B0A04020102020204" pitchFamily="34" charset="0"/>
              </a:rPr>
              <a:t>Do not use any font size smaller than 24!!!</a:t>
            </a:r>
          </a:p>
          <a:p>
            <a:pPr>
              <a:buFontTx/>
              <a:buChar char="-"/>
              <a:defRPr/>
            </a:pPr>
            <a:r>
              <a:rPr lang="en-US" sz="2400" dirty="0">
                <a:latin typeface="Arial Black" panose="020B0A04020102020204" pitchFamily="34" charset="0"/>
              </a:rPr>
              <a:t>Your </a:t>
            </a:r>
            <a:r>
              <a:rPr lang="en-US" sz="2400" dirty="0" smtClean="0">
                <a:latin typeface="Arial Black" panose="020B0A04020102020204" pitchFamily="34" charset="0"/>
              </a:rPr>
              <a:t>Slideshow is </a:t>
            </a:r>
            <a:r>
              <a:rPr lang="en-US" sz="2400" dirty="0">
                <a:latin typeface="Arial Black" panose="020B0A04020102020204" pitchFamily="34" charset="0"/>
              </a:rPr>
              <a:t>an assistant to you, it is NOT the whole presentation!!</a:t>
            </a:r>
          </a:p>
          <a:p>
            <a:pPr>
              <a:buFontTx/>
              <a:buChar char="-"/>
              <a:defRPr/>
            </a:pPr>
            <a:r>
              <a:rPr lang="en-US" sz="2400" dirty="0">
                <a:latin typeface="Arial Black" panose="020B0A04020102020204" pitchFamily="34" charset="0"/>
              </a:rPr>
              <a:t>Do NOT read directly off the Slideshow – make eye contact with the audience </a:t>
            </a:r>
          </a:p>
          <a:p>
            <a:pPr>
              <a:buFontTx/>
              <a:buChar char="-"/>
              <a:defRPr/>
            </a:pPr>
            <a:r>
              <a:rPr lang="en-US" sz="2400" dirty="0">
                <a:latin typeface="Arial Black" panose="020B0A04020102020204" pitchFamily="34" charset="0"/>
              </a:rPr>
              <a:t>PREPARE – if that means create cue cards, note cards or even practice to yourself in the mirror. 2-3 minutes will go pretty quickly in comparison to any school library. </a:t>
            </a:r>
          </a:p>
        </p:txBody>
      </p:sp>
    </p:spTree>
    <p:extLst>
      <p:ext uri="{BB962C8B-B14F-4D97-AF65-F5344CB8AC3E}">
        <p14:creationId xmlns:p14="http://schemas.microsoft.com/office/powerpoint/2010/main" val="373934532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1"/>
          <p:cNvSpPr>
            <a:spLocks noGrp="1"/>
          </p:cNvSpPr>
          <p:nvPr>
            <p:ph type="title"/>
          </p:nvPr>
        </p:nvSpPr>
        <p:spPr>
          <a:xfrm>
            <a:off x="1981200" y="152401"/>
            <a:ext cx="8229600" cy="639763"/>
          </a:xfrm>
        </p:spPr>
        <p:txBody>
          <a:bodyPr/>
          <a:lstStyle/>
          <a:p>
            <a:r>
              <a:rPr lang="en-US" altLang="en-US" smtClean="0">
                <a:latin typeface="Arial Black" panose="020B0A04020102020204" pitchFamily="34" charset="0"/>
              </a:rPr>
              <a:t>Your Job Now…</a:t>
            </a:r>
          </a:p>
        </p:txBody>
      </p:sp>
      <p:sp>
        <p:nvSpPr>
          <p:cNvPr id="420867" name="Content Placeholder 2"/>
          <p:cNvSpPr>
            <a:spLocks noGrp="1"/>
          </p:cNvSpPr>
          <p:nvPr>
            <p:ph idx="1"/>
          </p:nvPr>
        </p:nvSpPr>
        <p:spPr>
          <a:xfrm>
            <a:off x="1676400" y="1066800"/>
            <a:ext cx="8839200" cy="5608638"/>
          </a:xfrm>
        </p:spPr>
        <p:txBody>
          <a:bodyPr/>
          <a:lstStyle/>
          <a:p>
            <a:pPr marL="0" indent="0" algn="ctr">
              <a:buNone/>
            </a:pPr>
            <a:r>
              <a:rPr lang="en-US" altLang="en-US" sz="4000" dirty="0">
                <a:latin typeface="Arial Black" panose="020B0A04020102020204" pitchFamily="34" charset="0"/>
              </a:rPr>
              <a:t>Start working on creating your presentations!</a:t>
            </a:r>
          </a:p>
          <a:p>
            <a:pPr marL="0" indent="0" algn="ctr">
              <a:buNone/>
            </a:pPr>
            <a:endParaRPr lang="en-US" altLang="en-US" sz="4000" dirty="0">
              <a:latin typeface="Arial Black" panose="020B0A04020102020204" pitchFamily="34" charset="0"/>
            </a:endParaRPr>
          </a:p>
          <a:p>
            <a:pPr marL="0" indent="0" algn="ctr">
              <a:buNone/>
            </a:pPr>
            <a:r>
              <a:rPr lang="en-US" altLang="en-US" sz="4000" dirty="0">
                <a:latin typeface="Arial Black" panose="020B0A04020102020204" pitchFamily="34" charset="0"/>
              </a:rPr>
              <a:t>We will begin presentations with VOLUNTEERS going </a:t>
            </a:r>
            <a:r>
              <a:rPr lang="en-US" altLang="en-US" sz="4000" dirty="0" smtClean="0">
                <a:latin typeface="Arial Black" panose="020B0A04020102020204" pitchFamily="34" charset="0"/>
              </a:rPr>
              <a:t>WEDNESDAY!</a:t>
            </a:r>
            <a:endParaRPr lang="en-US" altLang="en-US" sz="4000" dirty="0">
              <a:latin typeface="Arial Black" panose="020B0A04020102020204" pitchFamily="34" charset="0"/>
            </a:endParaRPr>
          </a:p>
          <a:p>
            <a:pPr marL="0" indent="0" algn="ctr">
              <a:buNone/>
            </a:pPr>
            <a:r>
              <a:rPr lang="en-US" altLang="en-US" sz="4000" dirty="0">
                <a:latin typeface="Arial Black" panose="020B0A04020102020204" pitchFamily="34" charset="0"/>
              </a:rPr>
              <a:t>(5 point bonus if you are one of the first 5 to volunteer)</a:t>
            </a:r>
          </a:p>
          <a:p>
            <a:pPr marL="0" indent="0">
              <a:buNone/>
            </a:pPr>
            <a:endParaRPr lang="en-US" altLang="en-US" sz="2800" dirty="0">
              <a:latin typeface="Arial Black" panose="020B0A04020102020204" pitchFamily="34" charset="0"/>
            </a:endParaRPr>
          </a:p>
        </p:txBody>
      </p:sp>
    </p:spTree>
    <p:extLst>
      <p:ext uri="{BB962C8B-B14F-4D97-AF65-F5344CB8AC3E}">
        <p14:creationId xmlns:p14="http://schemas.microsoft.com/office/powerpoint/2010/main" val="269777483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le 1"/>
          <p:cNvSpPr>
            <a:spLocks noGrp="1"/>
          </p:cNvSpPr>
          <p:nvPr>
            <p:ph type="title"/>
          </p:nvPr>
        </p:nvSpPr>
        <p:spPr>
          <a:xfrm>
            <a:off x="1981200" y="76201"/>
            <a:ext cx="8229600" cy="639763"/>
          </a:xfrm>
        </p:spPr>
        <p:txBody>
          <a:bodyPr/>
          <a:lstStyle/>
          <a:p>
            <a:r>
              <a:rPr lang="en-US" altLang="en-US" b="1" smtClean="0">
                <a:latin typeface="Arial Black" panose="020B0A04020102020204" pitchFamily="34" charset="0"/>
              </a:rPr>
              <a:t>HOMEWORK</a:t>
            </a:r>
          </a:p>
        </p:txBody>
      </p:sp>
      <p:sp>
        <p:nvSpPr>
          <p:cNvPr id="421891" name="Text Placeholder 2"/>
          <p:cNvSpPr>
            <a:spLocks noGrp="1"/>
          </p:cNvSpPr>
          <p:nvPr>
            <p:ph type="body" idx="1"/>
          </p:nvPr>
        </p:nvSpPr>
        <p:spPr>
          <a:xfrm>
            <a:off x="850006" y="1347029"/>
            <a:ext cx="10483402" cy="4396949"/>
          </a:xfrm>
        </p:spPr>
        <p:txBody>
          <a:bodyPr/>
          <a:lstStyle/>
          <a:p>
            <a:pPr marL="120650" indent="0" algn="ctr">
              <a:buNone/>
            </a:pPr>
            <a:r>
              <a:rPr lang="en-US" altLang="en-US" sz="2800" dirty="0">
                <a:latin typeface="Arial Black" panose="020B0A04020102020204" pitchFamily="34" charset="0"/>
              </a:rPr>
              <a:t>Presentations MUST be COMPLETED, and you MUST be PREPARED to present your research by WEDNESDAY!</a:t>
            </a:r>
          </a:p>
          <a:p>
            <a:pPr marL="120650" indent="0" algn="ctr">
              <a:buNone/>
            </a:pPr>
            <a:endParaRPr lang="en-US" altLang="en-US" sz="3600" dirty="0">
              <a:latin typeface="Arial Black" panose="020B0A04020102020204" pitchFamily="34" charset="0"/>
            </a:endParaRPr>
          </a:p>
          <a:p>
            <a:pPr marL="120650" indent="0" algn="ctr">
              <a:buNone/>
            </a:pPr>
            <a:r>
              <a:rPr lang="en-US" altLang="en-US" sz="2800" dirty="0">
                <a:latin typeface="Arial Black" panose="020B0A04020102020204" pitchFamily="34" charset="0"/>
              </a:rPr>
              <a:t>Completed Presentations </a:t>
            </a:r>
            <a:endParaRPr lang="en-US" altLang="en-US" sz="2800" dirty="0" smtClean="0">
              <a:latin typeface="Arial Black" panose="020B0A04020102020204" pitchFamily="34" charset="0"/>
            </a:endParaRPr>
          </a:p>
          <a:p>
            <a:pPr marL="120650" indent="0" algn="ctr">
              <a:buNone/>
            </a:pPr>
            <a:r>
              <a:rPr lang="en-US" altLang="en-US" sz="2800" dirty="0" smtClean="0">
                <a:latin typeface="Arial Black" panose="020B0A04020102020204" pitchFamily="34" charset="0"/>
              </a:rPr>
              <a:t>MUST BE SUBMITTED TO GOOGLE CLASSROOM NO </a:t>
            </a:r>
            <a:r>
              <a:rPr lang="en-US" altLang="en-US" sz="2800" dirty="0">
                <a:latin typeface="Arial Black" panose="020B0A04020102020204" pitchFamily="34" charset="0"/>
              </a:rPr>
              <a:t>LATER THAN </a:t>
            </a:r>
            <a:r>
              <a:rPr lang="en-US" altLang="en-US" sz="2800" dirty="0" smtClean="0">
                <a:latin typeface="Arial Black" panose="020B0A04020102020204" pitchFamily="34" charset="0"/>
              </a:rPr>
              <a:t>8:00 a.m. WEDNESDAY!</a:t>
            </a:r>
            <a:endParaRPr lang="en-US" altLang="en-US" sz="2800" dirty="0">
              <a:latin typeface="Arial Black" panose="020B0A04020102020204" pitchFamily="34" charset="0"/>
            </a:endParaRPr>
          </a:p>
          <a:p>
            <a:pPr marL="120650" indent="0" algn="ctr">
              <a:buNone/>
            </a:pPr>
            <a:endParaRPr lang="en-US" altLang="en-US" sz="3600" dirty="0">
              <a:latin typeface="Arial Black" panose="020B0A04020102020204" pitchFamily="34" charset="0"/>
            </a:endParaRPr>
          </a:p>
          <a:p>
            <a:pPr marL="120650" indent="0" algn="ctr">
              <a:buNone/>
            </a:pP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2177055867"/>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endParaRPr lang="en-US" sz="4800" dirty="0">
              <a:latin typeface="Arial Black" panose="020B0A04020102020204" pitchFamily="34" charset="0"/>
            </a:endParaRP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3/3/20</a:t>
            </a:r>
            <a:endParaRPr lang="en-US" sz="2000" b="1" dirty="0"/>
          </a:p>
        </p:txBody>
      </p:sp>
    </p:spTree>
    <p:extLst>
      <p:ext uri="{BB962C8B-B14F-4D97-AF65-F5344CB8AC3E}">
        <p14:creationId xmlns:p14="http://schemas.microsoft.com/office/powerpoint/2010/main" val="108463072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hape 98"/>
          <p:cNvSpPr txBox="1">
            <a:spLocks noChangeArrowheads="1"/>
          </p:cNvSpPr>
          <p:nvPr/>
        </p:nvSpPr>
        <p:spPr bwMode="auto">
          <a:xfrm>
            <a:off x="1811338" y="200025"/>
            <a:ext cx="8551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Pct val="25000"/>
              <a:buFontTx/>
              <a:buNone/>
            </a:pPr>
            <a:r>
              <a:rPr lang="en-US" altLang="en-US" sz="3600" b="1">
                <a:solidFill>
                  <a:srgbClr val="000000"/>
                </a:solidFill>
                <a:latin typeface="Tahoma" panose="020B0604030504040204" pitchFamily="34" charset="0"/>
              </a:rPr>
              <a:t>Today’s Objective</a:t>
            </a:r>
          </a:p>
        </p:txBody>
      </p:sp>
      <p:sp>
        <p:nvSpPr>
          <p:cNvPr id="99" name="Shape 99"/>
          <p:cNvSpPr txBox="1"/>
          <p:nvPr/>
        </p:nvSpPr>
        <p:spPr>
          <a:xfrm>
            <a:off x="1811338" y="1133476"/>
            <a:ext cx="8247062" cy="4962525"/>
          </a:xfrm>
          <a:prstGeom prst="rect">
            <a:avLst/>
          </a:prstGeom>
          <a:noFill/>
          <a:ln>
            <a:noFill/>
          </a:ln>
        </p:spPr>
        <p:txBody>
          <a:bodyPr lIns="91425" tIns="45700" rIns="91425" bIns="45700"/>
          <a:lstStyle/>
          <a:p>
            <a:pPr marL="631825" indent="-9525" algn="ctr">
              <a:buSzPct val="25000"/>
              <a:defRPr/>
            </a:pPr>
            <a:r>
              <a:rPr lang="en-US" sz="3600" b="1" dirty="0">
                <a:latin typeface="Arial Black" panose="020B0A04020102020204" pitchFamily="34" charset="0"/>
                <a:ea typeface="Calibri"/>
                <a:cs typeface="Calibri"/>
                <a:sym typeface="Calibri"/>
              </a:rPr>
              <a:t>By the end of the period, students will understand the requirements for, and be able to complete their presentation slideshows.</a:t>
            </a:r>
          </a:p>
          <a:p>
            <a:pPr marL="631825" indent="-9525" algn="ctr">
              <a:buSzPct val="25000"/>
              <a:defRPr/>
            </a:pPr>
            <a:endParaRPr lang="en-US" sz="3600" b="1" dirty="0">
              <a:solidFill>
                <a:srgbClr val="4F6128"/>
              </a:solidFill>
              <a:latin typeface="Arial Black" panose="020B0A04020102020204" pitchFamily="34" charset="0"/>
              <a:ea typeface="Calibri"/>
              <a:cs typeface="Calibri"/>
              <a:sym typeface="Calibri"/>
            </a:endParaRPr>
          </a:p>
          <a:p>
            <a:pPr marL="631825" indent="-9525" algn="ctr">
              <a:buSzPct val="25000"/>
              <a:defRPr/>
            </a:pPr>
            <a:r>
              <a:rPr lang="en-US" sz="2000" b="1" u="sng" cap="all" dirty="0">
                <a:latin typeface="Arial Black" panose="020B0A04020102020204" pitchFamily="34" charset="0"/>
              </a:rPr>
              <a:t>CCSS.ELA-LITERACY.RI.9-10.8</a:t>
            </a:r>
          </a:p>
          <a:p>
            <a:pPr>
              <a:defRPr/>
            </a:pPr>
            <a:endParaRPr lang="en-US" sz="2800" b="1" dirty="0">
              <a:solidFill>
                <a:srgbClr val="4F6128"/>
              </a:solidFill>
              <a:latin typeface="Calibri"/>
              <a:ea typeface="Calibri"/>
              <a:cs typeface="Calibri"/>
              <a:sym typeface="Calibri"/>
            </a:endParaRPr>
          </a:p>
          <a:p>
            <a:pPr>
              <a:defRPr/>
            </a:pPr>
            <a:endParaRPr lang="en-US" sz="2800" b="1" dirty="0">
              <a:solidFill>
                <a:srgbClr val="4F6128"/>
              </a:solidFill>
              <a:latin typeface="Calibri"/>
              <a:ea typeface="Calibri"/>
              <a:cs typeface="Calibri"/>
              <a:sym typeface="Calibri"/>
            </a:endParaRPr>
          </a:p>
        </p:txBody>
      </p:sp>
    </p:spTree>
    <p:extLst>
      <p:ext uri="{BB962C8B-B14F-4D97-AF65-F5344CB8AC3E}">
        <p14:creationId xmlns:p14="http://schemas.microsoft.com/office/powerpoint/2010/main" val="1256071333"/>
      </p:ext>
    </p:extLst>
  </p:cSld>
  <p:clrMapOvr>
    <a:masterClrMapping/>
  </p:clrMapOvr>
  <p:transition spd="slow">
    <p:cut/>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p:cNvSpPr>
            <a:spLocks noGrp="1"/>
          </p:cNvSpPr>
          <p:nvPr>
            <p:ph type="title"/>
          </p:nvPr>
        </p:nvSpPr>
        <p:spPr>
          <a:xfrm>
            <a:off x="1752600" y="76201"/>
            <a:ext cx="8686800" cy="715963"/>
          </a:xfrm>
        </p:spPr>
        <p:txBody>
          <a:bodyPr/>
          <a:lstStyle/>
          <a:p>
            <a:r>
              <a:rPr lang="en-US" altLang="en-US" smtClean="0">
                <a:latin typeface="Arial Black" panose="020B0A04020102020204" pitchFamily="34" charset="0"/>
              </a:rPr>
              <a:t>Presentation Requirements</a:t>
            </a:r>
          </a:p>
        </p:txBody>
      </p:sp>
      <p:sp>
        <p:nvSpPr>
          <p:cNvPr id="3" name="Content Placeholder 2"/>
          <p:cNvSpPr>
            <a:spLocks noGrp="1"/>
          </p:cNvSpPr>
          <p:nvPr>
            <p:ph idx="1"/>
          </p:nvPr>
        </p:nvSpPr>
        <p:spPr>
          <a:xfrm>
            <a:off x="540913" y="914400"/>
            <a:ext cx="11307650" cy="5410200"/>
          </a:xfrm>
        </p:spPr>
        <p:txBody>
          <a:bodyPr>
            <a:normAutofit/>
          </a:bodyPr>
          <a:lstStyle/>
          <a:p>
            <a:pPr>
              <a:defRPr/>
            </a:pPr>
            <a:r>
              <a:rPr lang="en-US" dirty="0" smtClean="0">
                <a:latin typeface="Arial Black" panose="020B0A04020102020204" pitchFamily="34" charset="0"/>
              </a:rPr>
              <a:t>5-8 </a:t>
            </a:r>
            <a:r>
              <a:rPr lang="en-US" dirty="0">
                <a:latin typeface="Arial Black" panose="020B0A04020102020204" pitchFamily="34" charset="0"/>
              </a:rPr>
              <a:t>Slides</a:t>
            </a:r>
          </a:p>
          <a:p>
            <a:pPr>
              <a:defRPr/>
            </a:pPr>
            <a:r>
              <a:rPr lang="en-US" dirty="0" smtClean="0">
                <a:latin typeface="Arial Black" panose="020B0A04020102020204" pitchFamily="34" charset="0"/>
              </a:rPr>
              <a:t>2-3 </a:t>
            </a:r>
            <a:r>
              <a:rPr lang="en-US" dirty="0">
                <a:latin typeface="Arial Black" panose="020B0A04020102020204" pitchFamily="34" charset="0"/>
              </a:rPr>
              <a:t>Minute speech</a:t>
            </a:r>
          </a:p>
          <a:p>
            <a:pPr>
              <a:defRPr/>
            </a:pPr>
            <a:r>
              <a:rPr lang="en-US" dirty="0">
                <a:latin typeface="Arial Black" panose="020B0A04020102020204" pitchFamily="34" charset="0"/>
              </a:rPr>
              <a:t>MUST include research information</a:t>
            </a:r>
          </a:p>
          <a:p>
            <a:pPr>
              <a:defRPr/>
            </a:pPr>
            <a:r>
              <a:rPr lang="en-US" dirty="0" smtClean="0">
                <a:latin typeface="Arial Black" panose="020B0A04020102020204" pitchFamily="34" charset="0"/>
              </a:rPr>
              <a:t>You </a:t>
            </a:r>
            <a:r>
              <a:rPr lang="en-US" dirty="0">
                <a:latin typeface="Arial Black" panose="020B0A04020102020204" pitchFamily="34" charset="0"/>
              </a:rPr>
              <a:t>MUST be prepared – visual presentations are an aid, not your whole project i.e. you should NOT be reading off the slides. </a:t>
            </a:r>
            <a:endParaRPr lang="en-US" dirty="0" smtClean="0">
              <a:latin typeface="Arial Black" panose="020B0A04020102020204" pitchFamily="34" charset="0"/>
            </a:endParaRPr>
          </a:p>
          <a:p>
            <a:pPr>
              <a:defRPr/>
            </a:pPr>
            <a:r>
              <a:rPr lang="en-US" dirty="0" smtClean="0">
                <a:latin typeface="Arial Black" panose="020B0A04020102020204" pitchFamily="34" charset="0"/>
              </a:rPr>
              <a:t>You will be using the template I have placed in Google Classroom for you!</a:t>
            </a:r>
            <a:endParaRPr lang="en-US" dirty="0">
              <a:latin typeface="Arial Black" panose="020B0A04020102020204" pitchFamily="34" charset="0"/>
            </a:endParaRPr>
          </a:p>
        </p:txBody>
      </p:sp>
    </p:spTree>
    <p:extLst>
      <p:ext uri="{BB962C8B-B14F-4D97-AF65-F5344CB8AC3E}">
        <p14:creationId xmlns:p14="http://schemas.microsoft.com/office/powerpoint/2010/main" val="2674918333"/>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1"/>
          <p:cNvSpPr>
            <a:spLocks noGrp="1"/>
          </p:cNvSpPr>
          <p:nvPr>
            <p:ph type="title"/>
          </p:nvPr>
        </p:nvSpPr>
        <p:spPr>
          <a:xfrm>
            <a:off x="1981200" y="152401"/>
            <a:ext cx="8229600" cy="639763"/>
          </a:xfrm>
        </p:spPr>
        <p:txBody>
          <a:bodyPr/>
          <a:lstStyle/>
          <a:p>
            <a:r>
              <a:rPr lang="en-US" altLang="en-US" smtClean="0">
                <a:latin typeface="Arial Black" panose="020B0A04020102020204" pitchFamily="34" charset="0"/>
              </a:rPr>
              <a:t>Your Job Now…</a:t>
            </a:r>
          </a:p>
        </p:txBody>
      </p:sp>
      <p:sp>
        <p:nvSpPr>
          <p:cNvPr id="420867" name="Content Placeholder 2"/>
          <p:cNvSpPr>
            <a:spLocks noGrp="1"/>
          </p:cNvSpPr>
          <p:nvPr>
            <p:ph idx="1"/>
          </p:nvPr>
        </p:nvSpPr>
        <p:spPr>
          <a:xfrm>
            <a:off x="309093" y="1066800"/>
            <a:ext cx="11603865" cy="5608638"/>
          </a:xfrm>
        </p:spPr>
        <p:txBody>
          <a:bodyPr/>
          <a:lstStyle/>
          <a:p>
            <a:pPr marL="0" indent="0" algn="ctr">
              <a:buNone/>
            </a:pPr>
            <a:r>
              <a:rPr lang="en-US" altLang="en-US" sz="3600" dirty="0" smtClean="0">
                <a:latin typeface="Arial Black" panose="020B0A04020102020204" pitchFamily="34" charset="0"/>
              </a:rPr>
              <a:t>Continue </a:t>
            </a:r>
            <a:r>
              <a:rPr lang="en-US" altLang="en-US" sz="3600" dirty="0">
                <a:latin typeface="Arial Black" panose="020B0A04020102020204" pitchFamily="34" charset="0"/>
              </a:rPr>
              <a:t>working on creating your presentations</a:t>
            </a:r>
            <a:r>
              <a:rPr lang="en-US" altLang="en-US" sz="3600" dirty="0" smtClean="0">
                <a:latin typeface="Arial Black" panose="020B0A04020102020204" pitchFamily="34" charset="0"/>
              </a:rPr>
              <a:t>!</a:t>
            </a:r>
          </a:p>
          <a:p>
            <a:pPr marL="0" indent="0" algn="ctr">
              <a:buNone/>
            </a:pPr>
            <a:endParaRPr lang="en-US" altLang="en-US" sz="3600" dirty="0">
              <a:latin typeface="Arial Black" panose="020B0A04020102020204" pitchFamily="34" charset="0"/>
            </a:endParaRPr>
          </a:p>
          <a:p>
            <a:pPr marL="0" indent="0" algn="ctr">
              <a:buNone/>
            </a:pPr>
            <a:r>
              <a:rPr lang="en-US" altLang="en-US" sz="3600" dirty="0" smtClean="0">
                <a:latin typeface="Arial Black" panose="020B0A04020102020204" pitchFamily="34" charset="0"/>
              </a:rPr>
              <a:t>PRACTICE PRESENTING!</a:t>
            </a:r>
            <a:endParaRPr lang="en-US" altLang="en-US" sz="3600" dirty="0">
              <a:latin typeface="Arial Black" panose="020B0A04020102020204" pitchFamily="34" charset="0"/>
            </a:endParaRPr>
          </a:p>
          <a:p>
            <a:pPr marL="0" indent="0" algn="ctr">
              <a:buNone/>
            </a:pPr>
            <a:endParaRPr lang="en-US" altLang="en-US" sz="3600" dirty="0">
              <a:latin typeface="Arial Black" panose="020B0A04020102020204" pitchFamily="34" charset="0"/>
            </a:endParaRPr>
          </a:p>
          <a:p>
            <a:pPr marL="0" indent="0" algn="ctr">
              <a:buNone/>
            </a:pPr>
            <a:r>
              <a:rPr lang="en-US" altLang="en-US" sz="3600" dirty="0">
                <a:latin typeface="Arial Black" panose="020B0A04020102020204" pitchFamily="34" charset="0"/>
              </a:rPr>
              <a:t>We will begin presentations with VOLUNTEERS going </a:t>
            </a:r>
            <a:r>
              <a:rPr lang="en-US" altLang="en-US" sz="3600" dirty="0" smtClean="0">
                <a:latin typeface="Arial Black" panose="020B0A04020102020204" pitchFamily="34" charset="0"/>
              </a:rPr>
              <a:t>TOMORROW!</a:t>
            </a:r>
            <a:endParaRPr lang="en-US" altLang="en-US" sz="3600" dirty="0">
              <a:latin typeface="Arial Black" panose="020B0A04020102020204" pitchFamily="34" charset="0"/>
            </a:endParaRPr>
          </a:p>
          <a:p>
            <a:pPr marL="0" indent="0" algn="ctr">
              <a:buNone/>
            </a:pPr>
            <a:r>
              <a:rPr lang="en-US" altLang="en-US" sz="2800" dirty="0">
                <a:latin typeface="Arial Black" panose="020B0A04020102020204" pitchFamily="34" charset="0"/>
              </a:rPr>
              <a:t>(5 point bonus if you are one of the first 5 to volunteer)</a:t>
            </a:r>
          </a:p>
          <a:p>
            <a:pPr marL="0" indent="0">
              <a:buNone/>
            </a:pPr>
            <a:endParaRPr lang="en-US" altLang="en-US" sz="2800" dirty="0">
              <a:latin typeface="Arial Black" panose="020B0A04020102020204" pitchFamily="34" charset="0"/>
            </a:endParaRPr>
          </a:p>
        </p:txBody>
      </p:sp>
    </p:spTree>
    <p:extLst>
      <p:ext uri="{BB962C8B-B14F-4D97-AF65-F5344CB8AC3E}">
        <p14:creationId xmlns:p14="http://schemas.microsoft.com/office/powerpoint/2010/main" val="98495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52650" y="990601"/>
            <a:ext cx="7886700" cy="722313"/>
          </a:xfrm>
        </p:spPr>
        <p:txBody>
          <a:bodyPr/>
          <a:lstStyle/>
          <a:p>
            <a:r>
              <a:rPr lang="en-US" altLang="en-US" smtClean="0">
                <a:latin typeface="Arial Black" panose="020B0A04020102020204" pitchFamily="34" charset="0"/>
              </a:rPr>
              <a:t>MAIN UNIT OBJECTIVES</a:t>
            </a:r>
          </a:p>
        </p:txBody>
      </p:sp>
      <p:sp>
        <p:nvSpPr>
          <p:cNvPr id="3" name="Content Placeholder 2"/>
          <p:cNvSpPr>
            <a:spLocks noGrp="1"/>
          </p:cNvSpPr>
          <p:nvPr>
            <p:ph idx="1"/>
          </p:nvPr>
        </p:nvSpPr>
        <p:spPr>
          <a:xfrm>
            <a:off x="2152650" y="1712913"/>
            <a:ext cx="7886700" cy="3776662"/>
          </a:xfrm>
        </p:spPr>
        <p:txBody>
          <a:bodyPr>
            <a:normAutofit fontScale="70000" lnSpcReduction="20000"/>
          </a:bodyPr>
          <a:lstStyle/>
          <a:p>
            <a:pPr marL="0" indent="0" algn="ctr">
              <a:buNone/>
              <a:defRPr/>
            </a:pPr>
            <a:r>
              <a:rPr lang="en-US" sz="3300" dirty="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defRPr/>
            </a:pPr>
            <a:endParaRPr lang="en-US" sz="3300" dirty="0">
              <a:latin typeface="Arial Black" panose="020B0A04020102020204" pitchFamily="34" charset="0"/>
            </a:endParaRPr>
          </a:p>
          <a:p>
            <a:pPr marL="0" indent="0" algn="ctr">
              <a:buNone/>
              <a:defRPr/>
            </a:pPr>
            <a:r>
              <a:rPr lang="en-US" sz="2400" dirty="0">
                <a:latin typeface="Arial Black" panose="020B0A04020102020204" pitchFamily="34" charset="0"/>
              </a:rPr>
              <a:t>CCSS.ELA-LITERACY.W.9-10.8</a:t>
            </a:r>
          </a:p>
          <a:p>
            <a:pPr marL="0" indent="0" algn="ctr">
              <a:buNone/>
              <a:defRPr/>
            </a:pPr>
            <a:endParaRPr lang="en-US" sz="2250" dirty="0">
              <a:latin typeface="Arial Black" panose="020B0A04020102020204" pitchFamily="34" charset="0"/>
            </a:endParaRPr>
          </a:p>
        </p:txBody>
      </p:sp>
    </p:spTree>
    <p:extLst>
      <p:ext uri="{BB962C8B-B14F-4D97-AF65-F5344CB8AC3E}">
        <p14:creationId xmlns:p14="http://schemas.microsoft.com/office/powerpoint/2010/main" val="2632652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3600" b="1">
                <a:cs typeface="Times New Roman" panose="02020603050405020304" pitchFamily="18" charset="0"/>
              </a:rPr>
              <a:t>I agree/disagree/a little of both/neither</a:t>
            </a:r>
          </a:p>
        </p:txBody>
      </p:sp>
      <p:sp>
        <p:nvSpPr>
          <p:cNvPr id="37891" name="Rectangle 3"/>
          <p:cNvSpPr>
            <a:spLocks noGrp="1" noChangeArrowheads="1"/>
          </p:cNvSpPr>
          <p:nvPr>
            <p:ph type="body" idx="1"/>
          </p:nvPr>
        </p:nvSpPr>
        <p:spPr>
          <a:xfrm>
            <a:off x="1905000" y="1600200"/>
            <a:ext cx="8305800" cy="3505200"/>
          </a:xfrm>
        </p:spPr>
        <p:txBody>
          <a:bodyPr/>
          <a:lstStyle/>
          <a:p>
            <a:pPr marL="0" indent="0" eaLnBrk="1" hangingPunct="1">
              <a:lnSpc>
                <a:spcPct val="115000"/>
              </a:lnSpc>
              <a:spcBef>
                <a:spcPct val="50000"/>
              </a:spcBef>
              <a:buNone/>
            </a:pPr>
            <a:r>
              <a:rPr lang="en-US" altLang="en-US" sz="2400" b="1">
                <a:cs typeface="Times New Roman" panose="02020603050405020304" pitchFamily="18" charset="0"/>
              </a:rPr>
              <a:t>Go ahead and say “I agree,” or “I disagree” or “I agree that ____, but I cannot agree that ____.” Then you can launch into however complex your argument (Graff and Birkenstein 52).</a:t>
            </a:r>
          </a:p>
          <a:p>
            <a:pPr marL="0" indent="0" eaLnBrk="1" hangingPunct="1">
              <a:lnSpc>
                <a:spcPct val="115000"/>
              </a:lnSpc>
              <a:spcBef>
                <a:spcPct val="50000"/>
              </a:spcBef>
              <a:buNone/>
            </a:pPr>
            <a:r>
              <a:rPr lang="en-US" altLang="en-US" sz="2400" b="1">
                <a:cs typeface="Times New Roman" panose="02020603050405020304" pitchFamily="18" charset="0"/>
              </a:rPr>
              <a:t>If agreeing or disagreeing cannot apply, you still need a strong, driving idea to motivate your choices of summary and quotation in your argument (53).</a:t>
            </a:r>
          </a:p>
          <a:p>
            <a:pPr marL="0" indent="0" eaLnBrk="1" hangingPunct="1">
              <a:lnSpc>
                <a:spcPct val="115000"/>
              </a:lnSpc>
              <a:spcBef>
                <a:spcPct val="50000"/>
              </a:spcBef>
              <a:buNone/>
            </a:pPr>
            <a:endParaRPr lang="en-US" altLang="en-US" sz="2400"/>
          </a:p>
        </p:txBody>
      </p:sp>
    </p:spTree>
    <p:extLst>
      <p:ext uri="{BB962C8B-B14F-4D97-AF65-F5344CB8AC3E}">
        <p14:creationId xmlns:p14="http://schemas.microsoft.com/office/powerpoint/2010/main" val="876467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le 1"/>
          <p:cNvSpPr>
            <a:spLocks noGrp="1"/>
          </p:cNvSpPr>
          <p:nvPr>
            <p:ph type="title"/>
          </p:nvPr>
        </p:nvSpPr>
        <p:spPr>
          <a:xfrm>
            <a:off x="1981200" y="76201"/>
            <a:ext cx="8229600" cy="639763"/>
          </a:xfrm>
        </p:spPr>
        <p:txBody>
          <a:bodyPr/>
          <a:lstStyle/>
          <a:p>
            <a:r>
              <a:rPr lang="en-US" altLang="en-US" b="1" smtClean="0">
                <a:latin typeface="Arial Black" panose="020B0A04020102020204" pitchFamily="34" charset="0"/>
              </a:rPr>
              <a:t>HOMEWORK</a:t>
            </a:r>
          </a:p>
        </p:txBody>
      </p:sp>
      <p:sp>
        <p:nvSpPr>
          <p:cNvPr id="421891" name="Text Placeholder 2"/>
          <p:cNvSpPr>
            <a:spLocks noGrp="1"/>
          </p:cNvSpPr>
          <p:nvPr>
            <p:ph type="body" idx="1"/>
          </p:nvPr>
        </p:nvSpPr>
        <p:spPr>
          <a:xfrm>
            <a:off x="850006" y="1347029"/>
            <a:ext cx="10483402" cy="4396949"/>
          </a:xfrm>
        </p:spPr>
        <p:txBody>
          <a:bodyPr/>
          <a:lstStyle/>
          <a:p>
            <a:pPr marL="120650" indent="0" algn="ctr">
              <a:buNone/>
            </a:pPr>
            <a:r>
              <a:rPr lang="en-US" altLang="en-US" sz="2800" dirty="0">
                <a:latin typeface="Arial Black" panose="020B0A04020102020204" pitchFamily="34" charset="0"/>
              </a:rPr>
              <a:t>Presentations MUST be COMPLETED, and you MUST be PREPARED to present your research by TOMORROW</a:t>
            </a:r>
            <a:r>
              <a:rPr lang="en-US" altLang="en-US" sz="2800" dirty="0" smtClean="0">
                <a:latin typeface="Arial Black" panose="020B0A04020102020204" pitchFamily="34" charset="0"/>
              </a:rPr>
              <a:t>!</a:t>
            </a:r>
            <a:endParaRPr lang="en-US" altLang="en-US" sz="2800" dirty="0">
              <a:latin typeface="Arial Black" panose="020B0A04020102020204" pitchFamily="34" charset="0"/>
            </a:endParaRPr>
          </a:p>
          <a:p>
            <a:pPr marL="120650" indent="0" algn="ctr">
              <a:buNone/>
            </a:pPr>
            <a:endParaRPr lang="en-US" altLang="en-US" sz="3600" dirty="0">
              <a:latin typeface="Arial Black" panose="020B0A04020102020204" pitchFamily="34" charset="0"/>
            </a:endParaRPr>
          </a:p>
          <a:p>
            <a:pPr marL="120650" indent="0" algn="ctr">
              <a:buNone/>
            </a:pPr>
            <a:r>
              <a:rPr lang="en-US" altLang="en-US" sz="2800" dirty="0">
                <a:latin typeface="Arial Black" panose="020B0A04020102020204" pitchFamily="34" charset="0"/>
              </a:rPr>
              <a:t>Completed Presentations </a:t>
            </a:r>
            <a:endParaRPr lang="en-US" altLang="en-US" sz="2800" dirty="0" smtClean="0">
              <a:latin typeface="Arial Black" panose="020B0A04020102020204" pitchFamily="34" charset="0"/>
            </a:endParaRPr>
          </a:p>
          <a:p>
            <a:pPr marL="120650" indent="0" algn="ctr">
              <a:buNone/>
            </a:pPr>
            <a:r>
              <a:rPr lang="en-US" altLang="en-US" sz="2800" dirty="0" smtClean="0">
                <a:latin typeface="Arial Black" panose="020B0A04020102020204" pitchFamily="34" charset="0"/>
              </a:rPr>
              <a:t>MUST BE SUBMITTED TO GOOGLE CLASSROOM NO </a:t>
            </a:r>
            <a:r>
              <a:rPr lang="en-US" altLang="en-US" sz="2800" dirty="0">
                <a:latin typeface="Arial Black" panose="020B0A04020102020204" pitchFamily="34" charset="0"/>
              </a:rPr>
              <a:t>LATER THAN </a:t>
            </a:r>
            <a:r>
              <a:rPr lang="en-US" altLang="en-US" sz="2800" dirty="0" smtClean="0">
                <a:latin typeface="Arial Black" panose="020B0A04020102020204" pitchFamily="34" charset="0"/>
              </a:rPr>
              <a:t>8:00 a.m. </a:t>
            </a:r>
            <a:r>
              <a:rPr lang="en-US" altLang="en-US" sz="2800" dirty="0">
                <a:latin typeface="Arial Black" panose="020B0A04020102020204" pitchFamily="34" charset="0"/>
              </a:rPr>
              <a:t>TOMORROW</a:t>
            </a:r>
            <a:r>
              <a:rPr lang="en-US" altLang="en-US" sz="2800" dirty="0" smtClean="0">
                <a:latin typeface="Arial Black" panose="020B0A04020102020204" pitchFamily="34" charset="0"/>
              </a:rPr>
              <a:t>!</a:t>
            </a:r>
            <a:endParaRPr lang="en-US" altLang="en-US" sz="2800" dirty="0">
              <a:latin typeface="Arial Black" panose="020B0A04020102020204" pitchFamily="34" charset="0"/>
            </a:endParaRPr>
          </a:p>
          <a:p>
            <a:pPr marL="120650" indent="0" algn="ctr">
              <a:buNone/>
            </a:pPr>
            <a:endParaRPr lang="en-US" altLang="en-US" sz="3600" dirty="0">
              <a:latin typeface="Arial Black" panose="020B0A04020102020204" pitchFamily="34" charset="0"/>
            </a:endParaRPr>
          </a:p>
          <a:p>
            <a:pPr marL="120650" indent="0" algn="ctr">
              <a:buNone/>
            </a:pPr>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210599557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a:latin typeface="Arial Black" panose="020B0A04020102020204" pitchFamily="34" charset="0"/>
              </a:rPr>
              <a:t>NO</a:t>
            </a:r>
          </a:p>
          <a:p>
            <a:pPr marL="0" indent="0" algn="ctr">
              <a:buNone/>
            </a:pPr>
            <a:r>
              <a:rPr lang="en-US" sz="4800" dirty="0">
                <a:latin typeface="Arial Black" panose="020B0A04020102020204" pitchFamily="34" charset="0"/>
              </a:rPr>
              <a:t>START-UP</a:t>
            </a:r>
          </a:p>
          <a:p>
            <a:pPr marL="0" indent="0" algn="ctr">
              <a:buNone/>
            </a:pPr>
            <a:r>
              <a:rPr lang="en-US" sz="4800" dirty="0">
                <a:latin typeface="Arial Black" panose="020B0A04020102020204" pitchFamily="34" charset="0"/>
              </a:rPr>
              <a:t>NO </a:t>
            </a:r>
          </a:p>
          <a:p>
            <a:pPr marL="0" indent="0" algn="ctr">
              <a:buNone/>
            </a:pPr>
            <a:r>
              <a:rPr lang="en-US" sz="4800" dirty="0">
                <a:latin typeface="Arial Black" panose="020B0A04020102020204" pitchFamily="34" charset="0"/>
              </a:rPr>
              <a:t>EXIT TICKET</a:t>
            </a:r>
          </a:p>
          <a:p>
            <a:pPr marL="0" indent="0" algn="ctr">
              <a:buNone/>
            </a:pPr>
            <a:endParaRPr lang="en-US" sz="4800" dirty="0">
              <a:latin typeface="Arial Black" panose="020B0A04020102020204" pitchFamily="34" charset="0"/>
            </a:endParaRPr>
          </a:p>
          <a:p>
            <a:pPr marL="0" indent="0" algn="ctr">
              <a:buNone/>
            </a:pPr>
            <a:r>
              <a:rPr lang="en-US" sz="4800" dirty="0">
                <a:latin typeface="Arial Black" panose="020B0A04020102020204" pitchFamily="34" charset="0"/>
              </a:rPr>
              <a:t>PRESENTATIONS!!!</a:t>
            </a: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3/4/20</a:t>
            </a:r>
            <a:endParaRPr lang="en-US" sz="2000" b="1" dirty="0"/>
          </a:p>
        </p:txBody>
      </p:sp>
    </p:spTree>
    <p:extLst>
      <p:ext uri="{BB962C8B-B14F-4D97-AF65-F5344CB8AC3E}">
        <p14:creationId xmlns:p14="http://schemas.microsoft.com/office/powerpoint/2010/main" val="80243434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a:latin typeface="Arial Black" panose="020B0A04020102020204" pitchFamily="34" charset="0"/>
              </a:rPr>
              <a:t>NO</a:t>
            </a:r>
          </a:p>
          <a:p>
            <a:pPr marL="0" indent="0" algn="ctr">
              <a:buNone/>
            </a:pPr>
            <a:r>
              <a:rPr lang="en-US" sz="4800" dirty="0">
                <a:latin typeface="Arial Black" panose="020B0A04020102020204" pitchFamily="34" charset="0"/>
              </a:rPr>
              <a:t>START-UP</a:t>
            </a:r>
          </a:p>
          <a:p>
            <a:pPr marL="0" indent="0" algn="ctr">
              <a:buNone/>
            </a:pPr>
            <a:r>
              <a:rPr lang="en-US" sz="4800" dirty="0">
                <a:latin typeface="Arial Black" panose="020B0A04020102020204" pitchFamily="34" charset="0"/>
              </a:rPr>
              <a:t>NO </a:t>
            </a:r>
          </a:p>
          <a:p>
            <a:pPr marL="0" indent="0" algn="ctr">
              <a:buNone/>
            </a:pPr>
            <a:r>
              <a:rPr lang="en-US" sz="4800" dirty="0">
                <a:latin typeface="Arial Black" panose="020B0A04020102020204" pitchFamily="34" charset="0"/>
              </a:rPr>
              <a:t>EXIT TICKET</a:t>
            </a:r>
          </a:p>
          <a:p>
            <a:pPr marL="0" indent="0" algn="ctr">
              <a:buNone/>
            </a:pPr>
            <a:endParaRPr lang="en-US" sz="4800" dirty="0">
              <a:latin typeface="Arial Black" panose="020B0A04020102020204" pitchFamily="34" charset="0"/>
            </a:endParaRPr>
          </a:p>
          <a:p>
            <a:pPr marL="0" indent="0" algn="ctr">
              <a:buNone/>
            </a:pPr>
            <a:r>
              <a:rPr lang="en-US" sz="4800" dirty="0">
                <a:latin typeface="Arial Black" panose="020B0A04020102020204" pitchFamily="34" charset="0"/>
              </a:rPr>
              <a:t>PRESENTATIONS!!!</a:t>
            </a: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3/5/20</a:t>
            </a:r>
            <a:endParaRPr lang="en-US" sz="2000" b="1" dirty="0"/>
          </a:p>
        </p:txBody>
      </p:sp>
    </p:spTree>
    <p:extLst>
      <p:ext uri="{BB962C8B-B14F-4D97-AF65-F5344CB8AC3E}">
        <p14:creationId xmlns:p14="http://schemas.microsoft.com/office/powerpoint/2010/main" val="75924074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START-UP</a:t>
            </a:r>
          </a:p>
          <a:p>
            <a:pPr marL="0" indent="0" algn="ctr">
              <a:buNone/>
            </a:pPr>
            <a:r>
              <a:rPr lang="en-US" sz="4800" dirty="0" smtClean="0">
                <a:latin typeface="Arial Black" panose="020B0A04020102020204" pitchFamily="34" charset="0"/>
              </a:rPr>
              <a:t>NO </a:t>
            </a:r>
          </a:p>
          <a:p>
            <a:pPr marL="0" indent="0" algn="ctr">
              <a:buNone/>
            </a:pPr>
            <a:r>
              <a:rPr lang="en-US" sz="4800" dirty="0" smtClean="0">
                <a:latin typeface="Arial Black" panose="020B0A04020102020204" pitchFamily="34" charset="0"/>
              </a:rPr>
              <a:t>EXIT TICKET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PRESENTATIONS!!!</a:t>
            </a:r>
            <a:endParaRPr lang="en-US" sz="4800" dirty="0">
              <a:latin typeface="Arial Black" panose="020B0A04020102020204" pitchFamily="34" charset="0"/>
            </a:endParaRPr>
          </a:p>
        </p:txBody>
      </p:sp>
      <p:sp>
        <p:nvSpPr>
          <p:cNvPr id="4" name="TextBox 3"/>
          <p:cNvSpPr txBox="1"/>
          <p:nvPr/>
        </p:nvSpPr>
        <p:spPr>
          <a:xfrm>
            <a:off x="8915401" y="526026"/>
            <a:ext cx="896399" cy="400110"/>
          </a:xfrm>
          <a:prstGeom prst="rect">
            <a:avLst/>
          </a:prstGeom>
          <a:noFill/>
        </p:spPr>
        <p:txBody>
          <a:bodyPr wrap="none" rtlCol="0">
            <a:spAutoFit/>
          </a:bodyPr>
          <a:lstStyle/>
          <a:p>
            <a:r>
              <a:rPr lang="en-US" sz="2000" b="1" dirty="0" smtClean="0"/>
              <a:t>3/6/20</a:t>
            </a:r>
            <a:endParaRPr lang="en-US" sz="2000" b="1" dirty="0"/>
          </a:p>
        </p:txBody>
      </p:sp>
    </p:spTree>
    <p:extLst>
      <p:ext uri="{BB962C8B-B14F-4D97-AF65-F5344CB8AC3E}">
        <p14:creationId xmlns:p14="http://schemas.microsoft.com/office/powerpoint/2010/main" val="49698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b="1" smtClean="0">
                <a:cs typeface="Times New Roman" panose="02020603050405020304" pitchFamily="18" charset="0"/>
              </a:rPr>
              <a:t>Disagreeing—Explain Why</a:t>
            </a:r>
          </a:p>
        </p:txBody>
      </p:sp>
      <p:sp>
        <p:nvSpPr>
          <p:cNvPr id="38915" name="Rectangle 3"/>
          <p:cNvSpPr>
            <a:spLocks noGrp="1" noChangeArrowheads="1"/>
          </p:cNvSpPr>
          <p:nvPr>
            <p:ph type="body" idx="1"/>
          </p:nvPr>
        </p:nvSpPr>
        <p:spPr>
          <a:xfrm>
            <a:off x="2209800" y="1524000"/>
            <a:ext cx="8229600" cy="3200400"/>
          </a:xfrm>
        </p:spPr>
        <p:txBody>
          <a:bodyPr/>
          <a:lstStyle/>
          <a:p>
            <a:pPr eaLnBrk="1" hangingPunct="1"/>
            <a:r>
              <a:rPr lang="en-US" altLang="en-US" sz="2400" b="1">
                <a:cs typeface="Times New Roman" panose="02020603050405020304" pitchFamily="18" charset="0"/>
              </a:rPr>
              <a:t>X’s argument fails to take relevant factors into account</a:t>
            </a:r>
          </a:p>
          <a:p>
            <a:pPr eaLnBrk="1" hangingPunct="1"/>
            <a:r>
              <a:rPr lang="en-US" altLang="en-US" sz="2400" b="1">
                <a:cs typeface="Times New Roman" panose="02020603050405020304" pitchFamily="18" charset="0"/>
              </a:rPr>
              <a:t>	"	"  is based on faulty or incomplete evidence</a:t>
            </a:r>
          </a:p>
          <a:p>
            <a:pPr eaLnBrk="1" hangingPunct="1"/>
            <a:r>
              <a:rPr lang="en-US" altLang="en-US" sz="2400" b="1">
                <a:cs typeface="Times New Roman" panose="02020603050405020304" pitchFamily="18" charset="0"/>
              </a:rPr>
              <a:t>	"	"  rests on questionable assumptions</a:t>
            </a:r>
          </a:p>
          <a:p>
            <a:pPr eaLnBrk="1" hangingPunct="1"/>
            <a:r>
              <a:rPr lang="en-US" altLang="en-US" sz="2400" b="1">
                <a:cs typeface="Times New Roman" panose="02020603050405020304" pitchFamily="18" charset="0"/>
              </a:rPr>
              <a:t>	"	"  misses the real problem altogether!</a:t>
            </a:r>
          </a:p>
          <a:p>
            <a:pPr eaLnBrk="1" hangingPunct="1"/>
            <a:endParaRPr lang="en-US" altLang="en-US" sz="2400" b="1">
              <a:cs typeface="Times New Roman" panose="02020603050405020304" pitchFamily="18" charset="0"/>
            </a:endParaRPr>
          </a:p>
          <a:p>
            <a:pPr eaLnBrk="1" hangingPunct="1">
              <a:buFontTx/>
              <a:buNone/>
            </a:pPr>
            <a:r>
              <a:rPr lang="en-US" altLang="en-US" sz="2400" b="1">
                <a:cs typeface="Times New Roman" panose="02020603050405020304" pitchFamily="18" charset="0"/>
              </a:rPr>
              <a:t>	You can even argue that what one person thinks is new and revelatory is actually old news (54).</a:t>
            </a:r>
          </a:p>
          <a:p>
            <a:pPr eaLnBrk="1" hangingPunct="1"/>
            <a:endParaRPr lang="en-US" altLang="en-US" sz="2400"/>
          </a:p>
        </p:txBody>
      </p:sp>
    </p:spTree>
    <p:extLst>
      <p:ext uri="{BB962C8B-B14F-4D97-AF65-F5344CB8AC3E}">
        <p14:creationId xmlns:p14="http://schemas.microsoft.com/office/powerpoint/2010/main" val="1937058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8915">
                                            <p:txEl>
                                              <p:pRg st="5" end="5"/>
                                            </p:txEl>
                                          </p:spTgt>
                                        </p:tgtEl>
                                        <p:attrNameLst>
                                          <p:attrName>style.visibility</p:attrName>
                                        </p:attrNameLst>
                                      </p:cBhvr>
                                      <p:to>
                                        <p:strVal val="visible"/>
                                      </p:to>
                                    </p:set>
                                    <p:anim calcmode="lin" valueType="num">
                                      <p:cBhvr additive="base">
                                        <p:cTn id="31"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b="1" smtClean="0">
                <a:cs typeface="Times New Roman" panose="02020603050405020304" pitchFamily="18" charset="0"/>
              </a:rPr>
              <a:t>Agreeing—Then Adding to It</a:t>
            </a:r>
          </a:p>
        </p:txBody>
      </p:sp>
      <p:sp>
        <p:nvSpPr>
          <p:cNvPr id="39939" name="Rectangle 3"/>
          <p:cNvSpPr>
            <a:spLocks noGrp="1" noChangeArrowheads="1"/>
          </p:cNvSpPr>
          <p:nvPr>
            <p:ph type="body" idx="1"/>
          </p:nvPr>
        </p:nvSpPr>
        <p:spPr>
          <a:xfrm>
            <a:off x="2362200" y="1600200"/>
            <a:ext cx="7848600" cy="2819400"/>
          </a:xfrm>
        </p:spPr>
        <p:txBody>
          <a:bodyPr/>
          <a:lstStyle/>
          <a:p>
            <a:pPr eaLnBrk="1" hangingPunct="1">
              <a:lnSpc>
                <a:spcPct val="115000"/>
              </a:lnSpc>
              <a:spcBef>
                <a:spcPct val="50000"/>
              </a:spcBef>
            </a:pPr>
            <a:r>
              <a:rPr lang="en-US" altLang="en-US" sz="2400" b="1">
                <a:cs typeface="Times New Roman" panose="02020603050405020304" pitchFamily="18" charset="0"/>
              </a:rPr>
              <a:t>I agree that ______ because my experience [of] ________ confirms it (57).</a:t>
            </a:r>
          </a:p>
          <a:p>
            <a:pPr eaLnBrk="1" hangingPunct="1">
              <a:lnSpc>
                <a:spcPct val="115000"/>
              </a:lnSpc>
              <a:spcBef>
                <a:spcPct val="50000"/>
              </a:spcBef>
            </a:pPr>
            <a:r>
              <a:rPr lang="en-US" altLang="en-US" sz="2400" b="1">
                <a:cs typeface="Times New Roman" panose="02020603050405020304" pitchFamily="18" charset="0"/>
              </a:rPr>
              <a:t>Though her remark was a humorous aside, her comedic intuition is supported by research that states “_________.”</a:t>
            </a:r>
            <a:endParaRPr lang="en-US" altLang="en-US" b="1" smtClean="0"/>
          </a:p>
        </p:txBody>
      </p:sp>
    </p:spTree>
    <p:extLst>
      <p:ext uri="{BB962C8B-B14F-4D97-AF65-F5344CB8AC3E}">
        <p14:creationId xmlns:p14="http://schemas.microsoft.com/office/powerpoint/2010/main" val="427103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b="1" smtClean="0">
                <a:cs typeface="Times New Roman" panose="02020603050405020304" pitchFamily="18" charset="0"/>
              </a:rPr>
              <a:t>Nuanced Approach</a:t>
            </a:r>
          </a:p>
        </p:txBody>
      </p:sp>
      <p:sp>
        <p:nvSpPr>
          <p:cNvPr id="40963" name="Rectangle 3"/>
          <p:cNvSpPr>
            <a:spLocks noGrp="1" noChangeArrowheads="1"/>
          </p:cNvSpPr>
          <p:nvPr>
            <p:ph type="body" idx="1"/>
          </p:nvPr>
        </p:nvSpPr>
        <p:spPr>
          <a:xfrm>
            <a:off x="2286000" y="1600201"/>
            <a:ext cx="7924800" cy="4525963"/>
          </a:xfrm>
        </p:spPr>
        <p:txBody>
          <a:bodyPr/>
          <a:lstStyle/>
          <a:p>
            <a:pPr eaLnBrk="1" hangingPunct="1">
              <a:lnSpc>
                <a:spcPct val="115000"/>
              </a:lnSpc>
              <a:spcBef>
                <a:spcPct val="50000"/>
              </a:spcBef>
            </a:pPr>
            <a:r>
              <a:rPr lang="en-US" altLang="en-US" sz="2400" b="1">
                <a:cs typeface="Times New Roman" panose="02020603050405020304" pitchFamily="18" charset="0"/>
              </a:rPr>
              <a:t>Yes, but . . .</a:t>
            </a:r>
          </a:p>
          <a:p>
            <a:pPr eaLnBrk="1" hangingPunct="1">
              <a:lnSpc>
                <a:spcPct val="115000"/>
              </a:lnSpc>
              <a:spcBef>
                <a:spcPct val="50000"/>
              </a:spcBef>
            </a:pPr>
            <a:r>
              <a:rPr lang="en-US" altLang="en-US" sz="2400" b="1">
                <a:cs typeface="Times New Roman" panose="02020603050405020304" pitchFamily="18" charset="0"/>
              </a:rPr>
              <a:t>Although I agree up to a point, I still insist . . . (59).</a:t>
            </a:r>
          </a:p>
          <a:p>
            <a:pPr eaLnBrk="1" hangingPunct="1">
              <a:lnSpc>
                <a:spcPct val="115000"/>
              </a:lnSpc>
              <a:spcBef>
                <a:spcPct val="50000"/>
              </a:spcBef>
            </a:pPr>
            <a:r>
              <a:rPr lang="en-US" altLang="en-US" sz="2400" b="1">
                <a:cs typeface="Times New Roman" panose="02020603050405020304" pitchFamily="18" charset="0"/>
              </a:rPr>
              <a:t>X is right that ______, but she seems on more dubious ground when she claims that ____ (60).</a:t>
            </a:r>
          </a:p>
          <a:p>
            <a:pPr eaLnBrk="1" hangingPunct="1">
              <a:lnSpc>
                <a:spcPct val="115000"/>
              </a:lnSpc>
            </a:pPr>
            <a:endParaRPr lang="en-US" altLang="en-US" sz="2400"/>
          </a:p>
        </p:txBody>
      </p:sp>
    </p:spTree>
    <p:extLst>
      <p:ext uri="{BB962C8B-B14F-4D97-AF65-F5344CB8AC3E}">
        <p14:creationId xmlns:p14="http://schemas.microsoft.com/office/powerpoint/2010/main" val="3685790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b="1" smtClean="0"/>
              <a:t>Go For the Gray Areas!</a:t>
            </a:r>
          </a:p>
        </p:txBody>
      </p:sp>
      <p:sp>
        <p:nvSpPr>
          <p:cNvPr id="41987" name="Rectangle 3"/>
          <p:cNvSpPr>
            <a:spLocks noGrp="1" noChangeArrowheads="1"/>
          </p:cNvSpPr>
          <p:nvPr>
            <p:ph type="body" sz="half" idx="1"/>
          </p:nvPr>
        </p:nvSpPr>
        <p:spPr>
          <a:xfrm>
            <a:off x="2514600" y="1295400"/>
            <a:ext cx="7543800" cy="1143000"/>
          </a:xfrm>
        </p:spPr>
        <p:txBody>
          <a:bodyPr/>
          <a:lstStyle/>
          <a:p>
            <a:pPr marL="6350" indent="7938" eaLnBrk="1" hangingPunct="1">
              <a:spcBef>
                <a:spcPct val="25000"/>
              </a:spcBef>
              <a:spcAft>
                <a:spcPct val="25000"/>
              </a:spcAft>
              <a:buNone/>
            </a:pPr>
            <a:r>
              <a:rPr lang="en-US" altLang="en-US" sz="2800" b="1"/>
              <a:t>An argument may be disagreeing or agreeing. </a:t>
            </a:r>
            <a:br>
              <a:rPr lang="en-US" altLang="en-US" sz="2800" b="1"/>
            </a:br>
            <a:r>
              <a:rPr lang="en-US" altLang="en-US" sz="2800" b="1"/>
              <a:t>You just have to say to what and why.</a:t>
            </a:r>
            <a:endParaRPr lang="en-US" altLang="en-US" sz="2400" b="1"/>
          </a:p>
        </p:txBody>
      </p:sp>
      <p:grpSp>
        <p:nvGrpSpPr>
          <p:cNvPr id="41988" name="Group 17"/>
          <p:cNvGrpSpPr>
            <a:grpSpLocks/>
          </p:cNvGrpSpPr>
          <p:nvPr/>
        </p:nvGrpSpPr>
        <p:grpSpPr bwMode="auto">
          <a:xfrm>
            <a:off x="4914900" y="3449638"/>
            <a:ext cx="1981200" cy="1371600"/>
            <a:chOff x="3322" y="2016"/>
            <a:chExt cx="1516" cy="1066"/>
          </a:xfrm>
        </p:grpSpPr>
        <p:sp>
          <p:nvSpPr>
            <p:cNvPr id="41991" name="Oval 14"/>
            <p:cNvSpPr>
              <a:spLocks noChangeArrowheads="1"/>
            </p:cNvSpPr>
            <p:nvPr/>
          </p:nvSpPr>
          <p:spPr bwMode="auto">
            <a:xfrm>
              <a:off x="3322" y="2026"/>
              <a:ext cx="1094" cy="10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en-US" sz="1800">
                <a:solidFill>
                  <a:srgbClr val="000000"/>
                </a:solidFill>
                <a:latin typeface="Tahoma" panose="020B0604030504040204" pitchFamily="34" charset="0"/>
              </a:endParaRPr>
            </a:p>
          </p:txBody>
        </p:sp>
        <p:sp>
          <p:nvSpPr>
            <p:cNvPr id="41992" name="Oval 15"/>
            <p:cNvSpPr>
              <a:spLocks noChangeArrowheads="1"/>
            </p:cNvSpPr>
            <p:nvPr/>
          </p:nvSpPr>
          <p:spPr bwMode="auto">
            <a:xfrm>
              <a:off x="3744" y="2016"/>
              <a:ext cx="1094" cy="1056"/>
            </a:xfrm>
            <a:prstGeom prst="ellipse">
              <a:avLst/>
            </a:prstGeom>
            <a:solidFill>
              <a:srgbClr val="FFFFFF">
                <a:alpha val="34901"/>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en-US" sz="1800">
                <a:solidFill>
                  <a:srgbClr val="000000"/>
                </a:solidFill>
                <a:latin typeface="Tahoma" panose="020B0604030504040204" pitchFamily="34" charset="0"/>
              </a:endParaRPr>
            </a:p>
          </p:txBody>
        </p:sp>
      </p:grpSp>
      <p:sp>
        <p:nvSpPr>
          <p:cNvPr id="41989" name="Text Box 18"/>
          <p:cNvSpPr txBox="1">
            <a:spLocks noChangeArrowheads="1"/>
          </p:cNvSpPr>
          <p:nvPr/>
        </p:nvSpPr>
        <p:spPr bwMode="auto">
          <a:xfrm>
            <a:off x="7239000" y="2832100"/>
            <a:ext cx="2971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fontAlgn="base">
              <a:spcBef>
                <a:spcPct val="25000"/>
              </a:spcBef>
              <a:spcAft>
                <a:spcPct val="25000"/>
              </a:spcAft>
              <a:buFontTx/>
              <a:buNone/>
            </a:pPr>
            <a:r>
              <a:rPr lang="en-US" altLang="en-US" sz="2400" b="1">
                <a:solidFill>
                  <a:srgbClr val="000000"/>
                </a:solidFill>
              </a:rPr>
              <a:t>That is not being wishy-washy or</a:t>
            </a:r>
            <a:br>
              <a:rPr lang="en-US" altLang="en-US" sz="2400" b="1">
                <a:solidFill>
                  <a:srgbClr val="000000"/>
                </a:solidFill>
              </a:rPr>
            </a:br>
            <a:r>
              <a:rPr lang="en-US" altLang="en-US" sz="2400" b="1">
                <a:solidFill>
                  <a:srgbClr val="000000"/>
                </a:solidFill>
              </a:rPr>
              <a:t>flip-flopping. </a:t>
            </a:r>
          </a:p>
          <a:p>
            <a:pPr fontAlgn="base">
              <a:spcBef>
                <a:spcPct val="25000"/>
              </a:spcBef>
              <a:spcAft>
                <a:spcPct val="25000"/>
              </a:spcAft>
              <a:buFontTx/>
              <a:buNone/>
            </a:pPr>
            <a:r>
              <a:rPr lang="en-US" altLang="en-US" sz="2400" b="1">
                <a:solidFill>
                  <a:srgbClr val="000000"/>
                </a:solidFill>
              </a:rPr>
              <a:t>Rather, it is engaging in a nuanced, thoughtful argument.</a:t>
            </a:r>
          </a:p>
        </p:txBody>
      </p:sp>
      <p:sp>
        <p:nvSpPr>
          <p:cNvPr id="41990" name="Text Box 20"/>
          <p:cNvSpPr txBox="1">
            <a:spLocks noChangeArrowheads="1"/>
          </p:cNvSpPr>
          <p:nvPr/>
        </p:nvSpPr>
        <p:spPr bwMode="auto">
          <a:xfrm>
            <a:off x="2133600" y="3092450"/>
            <a:ext cx="2438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sz="2800" b="1">
                <a:solidFill>
                  <a:srgbClr val="000000"/>
                </a:solidFill>
              </a:rPr>
              <a:t>You can also both agree and disagree</a:t>
            </a:r>
            <a:br>
              <a:rPr lang="en-US" altLang="en-US" sz="2800" b="1">
                <a:solidFill>
                  <a:srgbClr val="000000"/>
                </a:solidFill>
              </a:rPr>
            </a:br>
            <a:r>
              <a:rPr lang="en-US" altLang="en-US" sz="2800" b="1">
                <a:solidFill>
                  <a:srgbClr val="000000"/>
                </a:solidFill>
              </a:rPr>
              <a:t>with aspects of the same thing.</a:t>
            </a:r>
          </a:p>
        </p:txBody>
      </p:sp>
    </p:spTree>
    <p:extLst>
      <p:ext uri="{BB962C8B-B14F-4D97-AF65-F5344CB8AC3E}">
        <p14:creationId xmlns:p14="http://schemas.microsoft.com/office/powerpoint/2010/main" val="1265593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90">
                                            <p:txEl>
                                              <p:pRg st="0" end="0"/>
                                            </p:txEl>
                                          </p:spTgt>
                                        </p:tgtEl>
                                        <p:attrNameLst>
                                          <p:attrName>style.visibility</p:attrName>
                                        </p:attrNameLst>
                                      </p:cBhvr>
                                      <p:to>
                                        <p:strVal val="visible"/>
                                      </p:to>
                                    </p:set>
                                    <p:anim calcmode="lin" valueType="num">
                                      <p:cBhvr additive="base">
                                        <p:cTn id="13" dur="500" fill="hold"/>
                                        <p:tgtEl>
                                          <p:spTgt spid="4199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989">
                                            <p:txEl>
                                              <p:pRg st="0" end="0"/>
                                            </p:txEl>
                                          </p:spTgt>
                                        </p:tgtEl>
                                        <p:attrNameLst>
                                          <p:attrName>style.visibility</p:attrName>
                                        </p:attrNameLst>
                                      </p:cBhvr>
                                      <p:to>
                                        <p:strVal val="visible"/>
                                      </p:to>
                                    </p:set>
                                    <p:anim calcmode="lin" valueType="num">
                                      <p:cBhvr additive="base">
                                        <p:cTn id="19" dur="500" fill="hold"/>
                                        <p:tgtEl>
                                          <p:spTgt spid="4198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989">
                                            <p:txEl>
                                              <p:pRg st="1" end="1"/>
                                            </p:txEl>
                                          </p:spTgt>
                                        </p:tgtEl>
                                        <p:attrNameLst>
                                          <p:attrName>style.visibility</p:attrName>
                                        </p:attrNameLst>
                                      </p:cBhvr>
                                      <p:to>
                                        <p:strVal val="visible"/>
                                      </p:to>
                                    </p:set>
                                    <p:anim calcmode="lin" valueType="num">
                                      <p:cBhvr additive="base">
                                        <p:cTn id="23" dur="500" fill="hold"/>
                                        <p:tgtEl>
                                          <p:spTgt spid="4198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98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b="1" dirty="0" smtClean="0">
                <a:solidFill>
                  <a:schemeClr val="accent6">
                    <a:lumMod val="50000"/>
                  </a:schemeClr>
                </a:solidFill>
              </a:rPr>
              <a:t>Two Minds?</a:t>
            </a:r>
          </a:p>
        </p:txBody>
      </p:sp>
      <p:sp>
        <p:nvSpPr>
          <p:cNvPr id="43011" name="Rectangle 3"/>
          <p:cNvSpPr>
            <a:spLocks noGrp="1" noChangeArrowheads="1"/>
          </p:cNvSpPr>
          <p:nvPr>
            <p:ph type="body" idx="1"/>
          </p:nvPr>
        </p:nvSpPr>
        <p:spPr>
          <a:xfrm>
            <a:off x="2667000" y="2590800"/>
            <a:ext cx="7543800" cy="1447800"/>
          </a:xfrm>
        </p:spPr>
        <p:txBody>
          <a:bodyPr/>
          <a:lstStyle/>
          <a:p>
            <a:pPr eaLnBrk="1" hangingPunct="1">
              <a:lnSpc>
                <a:spcPct val="115000"/>
              </a:lnSpc>
              <a:spcBef>
                <a:spcPct val="50000"/>
              </a:spcBef>
            </a:pPr>
            <a:r>
              <a:rPr lang="en-US" altLang="en-US" sz="2400" b="1">
                <a:cs typeface="Times New Roman" panose="02020603050405020304" pitchFamily="18" charset="0"/>
              </a:rPr>
              <a:t>I do support X’s position that ______, but I find Y’s argument about _____ and Z’s research on _____ to be equally persuasive (61).</a:t>
            </a:r>
            <a:endParaRPr lang="en-US" altLang="en-US" sz="2400" b="1"/>
          </a:p>
        </p:txBody>
      </p:sp>
      <p:sp>
        <p:nvSpPr>
          <p:cNvPr id="43012" name="Rectangle 4"/>
          <p:cNvSpPr>
            <a:spLocks noChangeArrowheads="1"/>
          </p:cNvSpPr>
          <p:nvPr/>
        </p:nvSpPr>
        <p:spPr bwMode="auto">
          <a:xfrm>
            <a:off x="2362200" y="1581150"/>
            <a:ext cx="8077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15000"/>
              </a:lnSpc>
              <a:spcBef>
                <a:spcPct val="50000"/>
              </a:spcBef>
              <a:spcAft>
                <a:spcPct val="0"/>
              </a:spcAft>
              <a:buFontTx/>
              <a:buNone/>
            </a:pPr>
            <a:r>
              <a:rPr lang="en-US" altLang="en-US" sz="2400" b="1">
                <a:solidFill>
                  <a:srgbClr val="000000"/>
                </a:solidFill>
                <a:cs typeface="Times New Roman" panose="02020603050405020304" pitchFamily="18" charset="0"/>
              </a:rPr>
              <a:t>When genuinely ambivalent—feeling two ways about something—it is intellectually honest to say so.</a:t>
            </a:r>
          </a:p>
        </p:txBody>
      </p:sp>
      <p:sp>
        <p:nvSpPr>
          <p:cNvPr id="43013" name="Rectangle 5"/>
          <p:cNvSpPr>
            <a:spLocks noChangeArrowheads="1"/>
          </p:cNvSpPr>
          <p:nvPr/>
        </p:nvSpPr>
        <p:spPr bwMode="auto">
          <a:xfrm>
            <a:off x="2362200" y="414655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400" b="1">
                <a:solidFill>
                  <a:srgbClr val="000000"/>
                </a:solidFill>
                <a:cs typeface="Times New Roman" panose="02020603050405020304" pitchFamily="18" charset="0"/>
              </a:rPr>
              <a:t>If something is complex, don’t oversimplify it just to make it easy for you or your audience to choose sides.</a:t>
            </a:r>
          </a:p>
        </p:txBody>
      </p:sp>
    </p:spTree>
    <p:extLst>
      <p:ext uri="{BB962C8B-B14F-4D97-AF65-F5344CB8AC3E}">
        <p14:creationId xmlns:p14="http://schemas.microsoft.com/office/powerpoint/2010/main" val="2947829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3">
                                            <p:txEl>
                                              <p:pRg st="0" end="0"/>
                                            </p:txEl>
                                          </p:spTgt>
                                        </p:tgtEl>
                                        <p:attrNameLst>
                                          <p:attrName>style.visibility</p:attrName>
                                        </p:attrNameLst>
                                      </p:cBhvr>
                                      <p:to>
                                        <p:strVal val="visible"/>
                                      </p:to>
                                    </p:set>
                                    <p:anim calcmode="lin" valueType="num">
                                      <p:cBhvr additive="base">
                                        <p:cTn id="19" dur="5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smtClean="0">
                <a:cs typeface="Times New Roman" panose="02020603050405020304" pitchFamily="18" charset="0"/>
              </a:rPr>
              <a:t>Clarify Theirs From Yours</a:t>
            </a:r>
          </a:p>
        </p:txBody>
      </p:sp>
      <p:sp>
        <p:nvSpPr>
          <p:cNvPr id="36867" name="Rectangle 3"/>
          <p:cNvSpPr>
            <a:spLocks noGrp="1" noChangeArrowheads="1"/>
          </p:cNvSpPr>
          <p:nvPr>
            <p:ph type="body" idx="1"/>
          </p:nvPr>
        </p:nvSpPr>
        <p:spPr>
          <a:xfrm>
            <a:off x="2895600" y="2209801"/>
            <a:ext cx="7315200" cy="3916363"/>
          </a:xfrm>
        </p:spPr>
        <p:txBody>
          <a:bodyPr/>
          <a:lstStyle/>
          <a:p>
            <a:pPr eaLnBrk="1" hangingPunct="1">
              <a:lnSpc>
                <a:spcPct val="115000"/>
              </a:lnSpc>
              <a:spcBef>
                <a:spcPct val="50000"/>
              </a:spcBef>
              <a:defRPr/>
            </a:pPr>
            <a:r>
              <a:rPr lang="en-US" altLang="en-US" sz="2400" b="1" dirty="0">
                <a:solidFill>
                  <a:schemeClr val="accent6">
                    <a:lumMod val="50000"/>
                  </a:schemeClr>
                </a:solidFill>
                <a:cs typeface="Times New Roman" panose="02020603050405020304" pitchFamily="18" charset="0"/>
              </a:rPr>
              <a:t>X overlooks what I consider an important point about ____.</a:t>
            </a:r>
          </a:p>
          <a:p>
            <a:pPr eaLnBrk="1" hangingPunct="1">
              <a:lnSpc>
                <a:spcPct val="115000"/>
              </a:lnSpc>
              <a:spcBef>
                <a:spcPct val="50000"/>
              </a:spcBef>
              <a:defRPr/>
            </a:pPr>
            <a:r>
              <a:rPr lang="en-US" altLang="en-US" sz="2400" b="1" dirty="0">
                <a:solidFill>
                  <a:schemeClr val="accent6">
                    <a:lumMod val="50000"/>
                  </a:schemeClr>
                </a:solidFill>
                <a:cs typeface="Times New Roman" panose="02020603050405020304" pitchFamily="18" charset="0"/>
              </a:rPr>
              <a:t>I wholeheartedly endorse what X calls _____.</a:t>
            </a:r>
          </a:p>
          <a:p>
            <a:pPr eaLnBrk="1" hangingPunct="1">
              <a:lnSpc>
                <a:spcPct val="115000"/>
              </a:lnSpc>
              <a:spcBef>
                <a:spcPct val="50000"/>
              </a:spcBef>
              <a:defRPr/>
            </a:pPr>
            <a:r>
              <a:rPr lang="en-US" altLang="en-US" sz="2400" b="1" dirty="0">
                <a:solidFill>
                  <a:schemeClr val="accent6">
                    <a:lumMod val="50000"/>
                  </a:schemeClr>
                </a:solidFill>
                <a:cs typeface="Times New Roman" panose="02020603050405020304" pitchFamily="18" charset="0"/>
              </a:rPr>
              <a:t>These conclusions, which X discusses in ______, add weight to the argument that ______ (70-71).</a:t>
            </a:r>
          </a:p>
          <a:p>
            <a:pPr eaLnBrk="1" hangingPunct="1">
              <a:defRPr/>
            </a:pPr>
            <a:endParaRPr lang="en-US" altLang="en-US" sz="2400" b="1" dirty="0">
              <a:solidFill>
                <a:schemeClr val="accent6">
                  <a:lumMod val="50000"/>
                </a:schemeClr>
              </a:solidFill>
            </a:endParaRPr>
          </a:p>
        </p:txBody>
      </p:sp>
      <p:sp>
        <p:nvSpPr>
          <p:cNvPr id="44036" name="Text Box 4"/>
          <p:cNvSpPr txBox="1">
            <a:spLocks noChangeArrowheads="1"/>
          </p:cNvSpPr>
          <p:nvPr/>
        </p:nvSpPr>
        <p:spPr bwMode="auto">
          <a:xfrm>
            <a:off x="2209800" y="15240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b="1">
                <a:solidFill>
                  <a:srgbClr val="000000"/>
                </a:solidFill>
                <a:cs typeface="Times New Roman" panose="02020603050405020304" pitchFamily="18" charset="0"/>
              </a:rPr>
              <a:t>Signal idea ownership:</a:t>
            </a:r>
          </a:p>
        </p:txBody>
      </p:sp>
    </p:spTree>
    <p:extLst>
      <p:ext uri="{BB962C8B-B14F-4D97-AF65-F5344CB8AC3E}">
        <p14:creationId xmlns:p14="http://schemas.microsoft.com/office/powerpoint/2010/main" val="278321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 calcmode="lin" valueType="num">
                                      <p:cBhvr additive="base">
                                        <p:cTn id="17"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 calcmode="lin" valueType="num">
                                      <p:cBhvr additive="base">
                                        <p:cTn id="21"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ltLang="en-US" sz="4000" b="1" dirty="0">
                <a:solidFill>
                  <a:schemeClr val="accent6">
                    <a:lumMod val="50000"/>
                  </a:schemeClr>
                </a:solidFill>
                <a:cs typeface="Times New Roman" panose="02020603050405020304" pitchFamily="18" charset="0"/>
              </a:rPr>
              <a:t>Strengthen Your Argument by Inviting Your Enemies</a:t>
            </a:r>
          </a:p>
        </p:txBody>
      </p:sp>
      <p:sp>
        <p:nvSpPr>
          <p:cNvPr id="37891" name="Rectangle 3"/>
          <p:cNvSpPr>
            <a:spLocks noGrp="1" noChangeArrowheads="1"/>
          </p:cNvSpPr>
          <p:nvPr>
            <p:ph type="body" idx="1"/>
          </p:nvPr>
        </p:nvSpPr>
        <p:spPr>
          <a:xfrm>
            <a:off x="2362200" y="1600201"/>
            <a:ext cx="7848600" cy="4525963"/>
          </a:xfrm>
        </p:spPr>
        <p:txBody>
          <a:bodyPr/>
          <a:lstStyle/>
          <a:p>
            <a:pPr marL="0" indent="0" eaLnBrk="1" hangingPunct="1">
              <a:spcBef>
                <a:spcPct val="50000"/>
              </a:spcBef>
              <a:buNone/>
              <a:defRPr/>
            </a:pPr>
            <a:r>
              <a:rPr lang="en-US" altLang="en-US" sz="2400" b="1" dirty="0">
                <a:solidFill>
                  <a:schemeClr val="accent6">
                    <a:lumMod val="50000"/>
                  </a:schemeClr>
                </a:solidFill>
                <a:cs typeface="Times New Roman" panose="02020603050405020304" pitchFamily="18" charset="0"/>
              </a:rPr>
              <a:t>Discuss the objections your harshest critics might level against your claims.</a:t>
            </a:r>
          </a:p>
          <a:p>
            <a:pPr marL="458788" lvl="1" indent="0" eaLnBrk="1" hangingPunct="1">
              <a:spcBef>
                <a:spcPct val="50000"/>
              </a:spcBef>
              <a:buNone/>
              <a:defRPr/>
            </a:pPr>
            <a:r>
              <a:rPr lang="en-US" altLang="en-US" sz="2200" b="1" dirty="0">
                <a:solidFill>
                  <a:schemeClr val="accent6">
                    <a:lumMod val="50000"/>
                  </a:schemeClr>
                </a:solidFill>
                <a:cs typeface="Times New Roman" panose="02020603050405020304" pitchFamily="18" charset="0"/>
              </a:rPr>
              <a:t>Although some readers might object, saying ______, in fact, it is the case that _____ (75).</a:t>
            </a:r>
          </a:p>
          <a:p>
            <a:pPr marL="0" indent="0" eaLnBrk="1" hangingPunct="1">
              <a:spcBef>
                <a:spcPct val="50000"/>
              </a:spcBef>
              <a:buNone/>
              <a:defRPr/>
            </a:pPr>
            <a:r>
              <a:rPr lang="en-US" altLang="en-US" sz="2400" b="1" dirty="0">
                <a:solidFill>
                  <a:schemeClr val="accent6">
                    <a:lumMod val="50000"/>
                  </a:schemeClr>
                </a:solidFill>
                <a:cs typeface="Times New Roman" panose="02020603050405020304" pitchFamily="18" charset="0"/>
              </a:rPr>
              <a:t>By entering into a serious dialogue with your opponents, you will come across as an open-minded, more confident critical thinker.</a:t>
            </a:r>
          </a:p>
          <a:p>
            <a:pPr marL="0" indent="0" eaLnBrk="1" hangingPunct="1">
              <a:spcBef>
                <a:spcPct val="50000"/>
              </a:spcBef>
              <a:buNone/>
              <a:defRPr/>
            </a:pPr>
            <a:r>
              <a:rPr lang="en-US" altLang="en-US" sz="2400" b="1" dirty="0">
                <a:solidFill>
                  <a:schemeClr val="accent6">
                    <a:lumMod val="50000"/>
                  </a:schemeClr>
                </a:solidFill>
                <a:cs typeface="Times New Roman" panose="02020603050405020304" pitchFamily="18" charset="0"/>
              </a:rPr>
              <a:t>If you can’t imagine any opposition, either you’re not trying, or your thesis is not an argument.</a:t>
            </a:r>
          </a:p>
          <a:p>
            <a:pPr marL="0" indent="0" eaLnBrk="1" hangingPunct="1">
              <a:buNone/>
              <a:defRPr/>
            </a:pPr>
            <a:endParaRPr lang="en-US" altLang="en-US" sz="2400" dirty="0">
              <a:solidFill>
                <a:srgbClr val="FFFFCC"/>
              </a:solidFill>
            </a:endParaRPr>
          </a:p>
        </p:txBody>
      </p:sp>
    </p:spTree>
    <p:extLst>
      <p:ext uri="{BB962C8B-B14F-4D97-AF65-F5344CB8AC3E}">
        <p14:creationId xmlns:p14="http://schemas.microsoft.com/office/powerpoint/2010/main" val="1609712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 calcmode="lin" valueType="num">
                                      <p:cBhvr additive="base">
                                        <p:cTn id="23"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ltLang="en-US" b="1" dirty="0" smtClean="0">
                <a:solidFill>
                  <a:schemeClr val="accent6">
                    <a:lumMod val="50000"/>
                  </a:schemeClr>
                </a:solidFill>
                <a:cs typeface="Times New Roman" panose="02020603050405020304" pitchFamily="18" charset="0"/>
              </a:rPr>
              <a:t>Point Your Finger</a:t>
            </a:r>
          </a:p>
        </p:txBody>
      </p:sp>
      <p:sp>
        <p:nvSpPr>
          <p:cNvPr id="38915" name="Rectangle 3"/>
          <p:cNvSpPr>
            <a:spLocks noGrp="1" noChangeArrowheads="1"/>
          </p:cNvSpPr>
          <p:nvPr>
            <p:ph type="body" idx="1"/>
          </p:nvPr>
        </p:nvSpPr>
        <p:spPr/>
        <p:txBody>
          <a:bodyPr/>
          <a:lstStyle/>
          <a:p>
            <a:pPr eaLnBrk="1" hangingPunct="1">
              <a:defRPr/>
            </a:pPr>
            <a:r>
              <a:rPr lang="en-US" altLang="en-US" sz="2400" b="1" dirty="0">
                <a:solidFill>
                  <a:schemeClr val="accent6">
                    <a:lumMod val="50000"/>
                  </a:schemeClr>
                </a:solidFill>
                <a:cs typeface="Times New Roman" panose="02020603050405020304" pitchFamily="18" charset="0"/>
              </a:rPr>
              <a:t>(Group identity label) would probably argue that ______. However, they are failing to realize that _______.</a:t>
            </a:r>
          </a:p>
          <a:p>
            <a:pPr eaLnBrk="1" hangingPunct="1">
              <a:defRPr/>
            </a:pPr>
            <a:endParaRPr lang="en-US" altLang="en-US" sz="2400" b="1" dirty="0">
              <a:solidFill>
                <a:schemeClr val="accent6">
                  <a:lumMod val="50000"/>
                </a:schemeClr>
              </a:solidFill>
              <a:cs typeface="Times New Roman" panose="02020603050405020304" pitchFamily="18" charset="0"/>
            </a:endParaRPr>
          </a:p>
          <a:p>
            <a:pPr eaLnBrk="1" hangingPunct="1">
              <a:lnSpc>
                <a:spcPct val="115000"/>
              </a:lnSpc>
              <a:buFontTx/>
              <a:buNone/>
              <a:defRPr/>
            </a:pPr>
            <a:r>
              <a:rPr lang="en-US" altLang="en-US" sz="2400" b="1" dirty="0">
                <a:solidFill>
                  <a:schemeClr val="accent6">
                    <a:lumMod val="50000"/>
                  </a:schemeClr>
                </a:solidFill>
                <a:cs typeface="Times New Roman" panose="02020603050405020304" pitchFamily="18" charset="0"/>
              </a:rPr>
              <a:t>	“Group identity label” refers to names given to or adopted by groups of a common point of view, for example, conservatives, liberals, skeptics, true believers, sociologists, lexicographers, men, women, Americans, Asians, oenophiles (wine-lovers), </a:t>
            </a:r>
            <a:r>
              <a:rPr lang="en-US" altLang="en-US" sz="2400" b="1" dirty="0" err="1">
                <a:solidFill>
                  <a:schemeClr val="accent6">
                    <a:lumMod val="50000"/>
                  </a:schemeClr>
                </a:solidFill>
                <a:cs typeface="Times New Roman" panose="02020603050405020304" pitchFamily="18" charset="0"/>
              </a:rPr>
              <a:t>technorati</a:t>
            </a:r>
            <a:r>
              <a:rPr lang="en-US" altLang="en-US" sz="2400" b="1" dirty="0">
                <a:solidFill>
                  <a:schemeClr val="accent6">
                    <a:lumMod val="50000"/>
                  </a:schemeClr>
                </a:solidFill>
                <a:cs typeface="Times New Roman" panose="02020603050405020304" pitchFamily="18" charset="0"/>
              </a:rPr>
              <a:t>, apologists, or researchers.</a:t>
            </a:r>
            <a:endParaRPr lang="en-US" altLang="en-US" b="1" dirty="0" smtClean="0">
              <a:solidFill>
                <a:schemeClr val="accent6">
                  <a:lumMod val="50000"/>
                </a:schemeClr>
              </a:solidFill>
              <a:cs typeface="Times New Roman" panose="02020603050405020304" pitchFamily="18" charset="0"/>
            </a:endParaRPr>
          </a:p>
          <a:p>
            <a:pPr eaLnBrk="1" hangingPunct="1">
              <a:defRPr/>
            </a:pPr>
            <a:endParaRPr lang="en-US" altLang="en-US" dirty="0" smtClean="0">
              <a:solidFill>
                <a:srgbClr val="FFFFCC"/>
              </a:solidFill>
            </a:endParaRPr>
          </a:p>
        </p:txBody>
      </p:sp>
    </p:spTree>
    <p:extLst>
      <p:ext uri="{BB962C8B-B14F-4D97-AF65-F5344CB8AC3E}">
        <p14:creationId xmlns:p14="http://schemas.microsoft.com/office/powerpoint/2010/main" val="1600420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ltLang="en-US" b="1" dirty="0" smtClean="0">
                <a:solidFill>
                  <a:schemeClr val="accent6">
                    <a:lumMod val="50000"/>
                  </a:schemeClr>
                </a:solidFill>
              </a:rPr>
              <a:t>But Don’t Be Rude!</a:t>
            </a:r>
          </a:p>
        </p:txBody>
      </p:sp>
      <p:sp>
        <p:nvSpPr>
          <p:cNvPr id="39939" name="Rectangle 3"/>
          <p:cNvSpPr>
            <a:spLocks noGrp="1" noChangeArrowheads="1"/>
          </p:cNvSpPr>
          <p:nvPr>
            <p:ph type="body" idx="1"/>
          </p:nvPr>
        </p:nvSpPr>
        <p:spPr>
          <a:xfrm>
            <a:off x="2590800" y="1600200"/>
            <a:ext cx="7620000" cy="4038600"/>
          </a:xfrm>
        </p:spPr>
        <p:txBody>
          <a:bodyPr/>
          <a:lstStyle/>
          <a:p>
            <a:pPr marL="0" indent="0" eaLnBrk="1" hangingPunct="1">
              <a:spcBef>
                <a:spcPct val="50000"/>
              </a:spcBef>
              <a:buNone/>
              <a:defRPr/>
            </a:pPr>
            <a:r>
              <a:rPr lang="en-US" altLang="en-US" sz="2400" b="1" dirty="0">
                <a:solidFill>
                  <a:schemeClr val="accent6">
                    <a:lumMod val="50000"/>
                  </a:schemeClr>
                </a:solidFill>
                <a:cs typeface="Times New Roman" panose="02020603050405020304" pitchFamily="18" charset="0"/>
              </a:rPr>
              <a:t>Employing a label can drift into the territory of slurs, but it more often helps the reader know who you see specifically as your opponents. </a:t>
            </a:r>
          </a:p>
          <a:p>
            <a:pPr marL="0" indent="0" eaLnBrk="1" hangingPunct="1">
              <a:spcBef>
                <a:spcPct val="50000"/>
              </a:spcBef>
              <a:buNone/>
              <a:defRPr/>
            </a:pPr>
            <a:r>
              <a:rPr lang="en-US" altLang="en-US" sz="2400" b="1" dirty="0">
                <a:solidFill>
                  <a:schemeClr val="accent6">
                    <a:lumMod val="50000"/>
                  </a:schemeClr>
                </a:solidFill>
                <a:cs typeface="Times New Roman" panose="02020603050405020304" pitchFamily="18" charset="0"/>
              </a:rPr>
              <a:t>To avoid stereotyping, use qualifiers like “most” or</a:t>
            </a:r>
            <a:br>
              <a:rPr lang="en-US" altLang="en-US" sz="2400" b="1" dirty="0">
                <a:solidFill>
                  <a:schemeClr val="accent6">
                    <a:lumMod val="50000"/>
                  </a:schemeClr>
                </a:solidFill>
                <a:cs typeface="Times New Roman" panose="02020603050405020304" pitchFamily="18" charset="0"/>
              </a:rPr>
            </a:br>
            <a:r>
              <a:rPr lang="en-US" altLang="en-US" sz="2400" b="1" dirty="0">
                <a:solidFill>
                  <a:schemeClr val="accent6">
                    <a:lumMod val="50000"/>
                  </a:schemeClr>
                </a:solidFill>
                <a:cs typeface="Times New Roman" panose="02020603050405020304" pitchFamily="18" charset="0"/>
              </a:rPr>
              <a:t>“not all” to recognize the realistic variation within groups (79-80).</a:t>
            </a:r>
          </a:p>
          <a:p>
            <a:pPr marL="0" indent="0" eaLnBrk="1" hangingPunct="1">
              <a:spcBef>
                <a:spcPct val="50000"/>
              </a:spcBef>
              <a:buNone/>
              <a:defRPr/>
            </a:pPr>
            <a:r>
              <a:rPr lang="en-US" altLang="en-US" sz="2400" b="1" dirty="0">
                <a:solidFill>
                  <a:schemeClr val="accent6">
                    <a:lumMod val="50000"/>
                  </a:schemeClr>
                </a:solidFill>
                <a:cs typeface="Times New Roman" panose="02020603050405020304" pitchFamily="18" charset="0"/>
              </a:rPr>
              <a:t>Likewise, if you skip over details to make a quick joke about your opponents, then those who don’t already agree with you will likely resist your ideas (83).</a:t>
            </a:r>
          </a:p>
          <a:p>
            <a:pPr marL="0" indent="0" eaLnBrk="1" hangingPunct="1">
              <a:buNone/>
              <a:defRPr/>
            </a:pPr>
            <a:endParaRPr lang="en-US" altLang="en-US" sz="2400" b="1" dirty="0">
              <a:solidFill>
                <a:schemeClr val="accent6">
                  <a:lumMod val="50000"/>
                </a:schemeClr>
              </a:solidFill>
              <a:cs typeface="Times New Roman" panose="02020603050405020304" pitchFamily="18" charset="0"/>
            </a:endParaRPr>
          </a:p>
          <a:p>
            <a:pPr marL="0" indent="0" eaLnBrk="1" hangingPunct="1">
              <a:buNone/>
              <a:defRPr/>
            </a:pPr>
            <a:endParaRPr lang="en-US" altLang="en-US" sz="2400" b="1" dirty="0">
              <a:solidFill>
                <a:schemeClr val="accent6">
                  <a:lumMod val="50000"/>
                </a:schemeClr>
              </a:solidFill>
            </a:endParaRPr>
          </a:p>
        </p:txBody>
      </p:sp>
    </p:spTree>
    <p:extLst>
      <p:ext uri="{BB962C8B-B14F-4D97-AF65-F5344CB8AC3E}">
        <p14:creationId xmlns:p14="http://schemas.microsoft.com/office/powerpoint/2010/main" val="1587834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52650" y="990601"/>
            <a:ext cx="7886700" cy="722313"/>
          </a:xfrm>
        </p:spPr>
        <p:txBody>
          <a:bodyPr/>
          <a:lstStyle/>
          <a:p>
            <a:r>
              <a:rPr lang="en-US" altLang="en-US" smtClean="0">
                <a:latin typeface="Arial Black" panose="020B0A04020102020204" pitchFamily="34" charset="0"/>
              </a:rPr>
              <a:t>MAIN UNIT OBJECTIVES</a:t>
            </a:r>
          </a:p>
        </p:txBody>
      </p:sp>
      <p:sp>
        <p:nvSpPr>
          <p:cNvPr id="3" name="Content Placeholder 2"/>
          <p:cNvSpPr>
            <a:spLocks noGrp="1"/>
          </p:cNvSpPr>
          <p:nvPr>
            <p:ph idx="1"/>
          </p:nvPr>
        </p:nvSpPr>
        <p:spPr>
          <a:xfrm>
            <a:off x="2152650" y="1712913"/>
            <a:ext cx="7886700" cy="3776662"/>
          </a:xfrm>
        </p:spPr>
        <p:txBody>
          <a:bodyPr>
            <a:normAutofit fontScale="70000" lnSpcReduction="20000"/>
          </a:bodyPr>
          <a:lstStyle/>
          <a:p>
            <a:pPr marL="0" indent="0" algn="ctr">
              <a:buNone/>
              <a:defRPr/>
            </a:pPr>
            <a:r>
              <a:rPr lang="en-US" sz="3300" dirty="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defRPr/>
            </a:pPr>
            <a:r>
              <a:rPr lang="en-US" sz="2700" i="1" dirty="0">
                <a:latin typeface="Arial Black" panose="020B0A04020102020204" pitchFamily="34" charset="0"/>
              </a:rPr>
              <a:t>CCSS.ELA-LITERACY.RL.9-10.1</a:t>
            </a:r>
          </a:p>
          <a:p>
            <a:pPr marL="0" indent="0" algn="ctr">
              <a:buNone/>
              <a:defRPr/>
            </a:pPr>
            <a:endParaRPr lang="en-US" sz="3300" dirty="0">
              <a:latin typeface="Arial Black" panose="020B0A04020102020204" pitchFamily="34" charset="0"/>
            </a:endParaRPr>
          </a:p>
          <a:p>
            <a:pPr marL="0" indent="0" algn="ctr">
              <a:buNone/>
              <a:defRPr/>
            </a:pPr>
            <a:r>
              <a:rPr lang="en-US" sz="3300" dirty="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defRPr/>
            </a:pPr>
            <a:r>
              <a:rPr lang="en-US" sz="2700" i="1" dirty="0">
                <a:latin typeface="Arial Black" panose="020B0A04020102020204" pitchFamily="34" charset="0"/>
              </a:rPr>
              <a:t>CCSS.ELA-LITERACY.W.9-10.1</a:t>
            </a:r>
          </a:p>
          <a:p>
            <a:pPr marL="0" indent="0" algn="ctr">
              <a:buNone/>
              <a:defRPr/>
            </a:pPr>
            <a:endParaRPr lang="en-US" dirty="0">
              <a:latin typeface="Arial Black" panose="020B0A04020102020204" pitchFamily="34" charset="0"/>
            </a:endParaRPr>
          </a:p>
        </p:txBody>
      </p:sp>
    </p:spTree>
    <p:extLst>
      <p:ext uri="{BB962C8B-B14F-4D97-AF65-F5344CB8AC3E}">
        <p14:creationId xmlns:p14="http://schemas.microsoft.com/office/powerpoint/2010/main" val="1803125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714500" y="76201"/>
            <a:ext cx="8763000" cy="792163"/>
          </a:xfrm>
        </p:spPr>
        <p:txBody>
          <a:bodyPr/>
          <a:lstStyle/>
          <a:p>
            <a:r>
              <a:rPr lang="en-US" altLang="en-US" smtClean="0">
                <a:latin typeface="Arial Black" panose="020B0A04020102020204" pitchFamily="34" charset="0"/>
              </a:rPr>
              <a:t>Exit Ticket</a:t>
            </a:r>
          </a:p>
        </p:txBody>
      </p:sp>
      <p:sp>
        <p:nvSpPr>
          <p:cNvPr id="57347" name="Content Placeholder 2"/>
          <p:cNvSpPr>
            <a:spLocks noGrp="1"/>
          </p:cNvSpPr>
          <p:nvPr>
            <p:ph idx="1"/>
          </p:nvPr>
        </p:nvSpPr>
        <p:spPr>
          <a:xfrm>
            <a:off x="1714500" y="914400"/>
            <a:ext cx="8763000" cy="5715000"/>
          </a:xfrm>
        </p:spPr>
        <p:txBody>
          <a:bodyPr/>
          <a:lstStyle/>
          <a:p>
            <a:pPr marL="0" indent="0">
              <a:buNone/>
            </a:pPr>
            <a:endParaRPr lang="en-US" altLang="en-US" dirty="0" smtClean="0">
              <a:latin typeface="Arial Black" panose="020B0A04020102020204" pitchFamily="34" charset="0"/>
            </a:endParaRPr>
          </a:p>
          <a:p>
            <a:pPr marL="0" indent="0" algn="ctr">
              <a:buNone/>
            </a:pPr>
            <a:r>
              <a:rPr lang="en-US" altLang="en-US" dirty="0" smtClean="0">
                <a:latin typeface="Arial Black" panose="020B0A04020102020204" pitchFamily="34" charset="0"/>
              </a:rPr>
              <a:t>NO</a:t>
            </a:r>
          </a:p>
          <a:p>
            <a:pPr marL="0" indent="0" algn="ctr">
              <a:buNone/>
            </a:pPr>
            <a:r>
              <a:rPr lang="en-US" altLang="en-US" dirty="0" smtClean="0">
                <a:latin typeface="Arial Black" panose="020B0A04020102020204" pitchFamily="34" charset="0"/>
              </a:rPr>
              <a:t>EXIT</a:t>
            </a:r>
          </a:p>
          <a:p>
            <a:pPr marL="0" indent="0" algn="ctr">
              <a:buNone/>
            </a:pPr>
            <a:r>
              <a:rPr lang="en-US" altLang="en-US" dirty="0" smtClean="0">
                <a:latin typeface="Arial Black" panose="020B0A04020102020204" pitchFamily="34" charset="0"/>
              </a:rPr>
              <a:t>TICKET</a:t>
            </a:r>
          </a:p>
        </p:txBody>
      </p:sp>
      <p:sp>
        <p:nvSpPr>
          <p:cNvPr id="57348" name="TextBox 3"/>
          <p:cNvSpPr txBox="1">
            <a:spLocks noChangeArrowheads="1"/>
          </p:cNvSpPr>
          <p:nvPr/>
        </p:nvSpPr>
        <p:spPr bwMode="auto">
          <a:xfrm>
            <a:off x="9296401" y="285750"/>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smtClean="0">
                <a:solidFill>
                  <a:srgbClr val="000000"/>
                </a:solidFill>
                <a:latin typeface="Arial Black" panose="020B0A04020102020204" pitchFamily="34" charset="0"/>
              </a:rPr>
              <a:t>1/22/20</a:t>
            </a:r>
            <a:endParaRPr lang="en-US" altLang="en-US" sz="18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758779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49900"/>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15026"/>
            <a:ext cx="10515600" cy="5361138"/>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What’s the best grade you ever got on a paper you wrote in ANY class?</a:t>
            </a:r>
          </a:p>
          <a:p>
            <a:pPr marL="0" indent="0" algn="ctr">
              <a:buNone/>
            </a:pPr>
            <a:r>
              <a:rPr lang="en-US" sz="4000" dirty="0" smtClean="0">
                <a:latin typeface="Arial Black" panose="020B0A04020102020204" pitchFamily="34" charset="0"/>
              </a:rPr>
              <a:t>Were you happy with it? </a:t>
            </a:r>
          </a:p>
          <a:p>
            <a:pPr marL="0" indent="0" algn="ctr">
              <a:buNone/>
            </a:pPr>
            <a:r>
              <a:rPr lang="en-US" sz="4000" dirty="0" smtClean="0">
                <a:latin typeface="Arial Black" panose="020B0A04020102020204" pitchFamily="34" charset="0"/>
              </a:rPr>
              <a:t>If so, what did you do that you think helped you achieve that grade?</a:t>
            </a:r>
          </a:p>
          <a:p>
            <a:pPr marL="0" indent="0" algn="ctr">
              <a:buNone/>
            </a:pPr>
            <a:r>
              <a:rPr lang="en-US" sz="4000" dirty="0" smtClean="0">
                <a:latin typeface="Arial Black" panose="020B0A04020102020204" pitchFamily="34" charset="0"/>
              </a:rPr>
              <a:t>If not, what kept you from getting the grade you wanted? </a:t>
            </a:r>
            <a:endParaRPr lang="en-US" sz="4000" dirty="0">
              <a:latin typeface="Arial Black" panose="020B0A04020102020204" pitchFamily="34" charset="0"/>
            </a:endParaRPr>
          </a:p>
        </p:txBody>
      </p:sp>
      <p:sp>
        <p:nvSpPr>
          <p:cNvPr id="6" name="TextBox 5"/>
          <p:cNvSpPr txBox="1"/>
          <p:nvPr/>
        </p:nvSpPr>
        <p:spPr>
          <a:xfrm>
            <a:off x="9607463" y="626301"/>
            <a:ext cx="1082348" cy="369332"/>
          </a:xfrm>
          <a:prstGeom prst="rect">
            <a:avLst/>
          </a:prstGeom>
          <a:noFill/>
        </p:spPr>
        <p:txBody>
          <a:bodyPr wrap="none" rtlCol="0">
            <a:spAutoFit/>
          </a:bodyPr>
          <a:lstStyle/>
          <a:p>
            <a:r>
              <a:rPr lang="en-US" dirty="0" smtClean="0">
                <a:latin typeface="Arial Black" panose="020B0A04020102020204" pitchFamily="34" charset="0"/>
              </a:rPr>
              <a:t>1/23/20</a:t>
            </a:r>
            <a:endParaRPr lang="en-US" dirty="0">
              <a:latin typeface="Arial Black" panose="020B0A04020102020204" pitchFamily="34" charset="0"/>
            </a:endParaRPr>
          </a:p>
        </p:txBody>
      </p:sp>
    </p:spTree>
    <p:extLst>
      <p:ext uri="{BB962C8B-B14F-4D97-AF65-F5344CB8AC3E}">
        <p14:creationId xmlns:p14="http://schemas.microsoft.com/office/powerpoint/2010/main" val="36285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02133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75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704620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249811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700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338637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Goals</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normAutofit/>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Understand the meaning of the term “counter argument” and the necessary information and steps in the process of creating a paragraph of counter argument in their research papers.</a:t>
            </a:r>
          </a:p>
          <a:p>
            <a:pPr marL="0" indent="0" algn="ctr">
              <a:buNone/>
            </a:pPr>
            <a:endParaRPr lang="en-US" sz="3600" dirty="0" smtClean="0">
              <a:latin typeface="Arial Black" panose="020B0A04020102020204" pitchFamily="34" charset="0"/>
            </a:endParaRPr>
          </a:p>
        </p:txBody>
      </p:sp>
    </p:spTree>
    <p:extLst>
      <p:ext uri="{BB962C8B-B14F-4D97-AF65-F5344CB8AC3E}">
        <p14:creationId xmlns:p14="http://schemas.microsoft.com/office/powerpoint/2010/main" val="3627675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92175"/>
          </a:xfrm>
        </p:spPr>
        <p:txBody>
          <a:bodyPr/>
          <a:lstStyle/>
          <a:p>
            <a:pPr algn="ctr"/>
            <a:r>
              <a:rPr lang="en-US" dirty="0" smtClean="0">
                <a:latin typeface="Arial Black" panose="020B0A04020102020204" pitchFamily="34" charset="0"/>
              </a:rPr>
              <a:t>Counter Argument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13400"/>
          </a:xfrm>
        </p:spPr>
        <p:txBody>
          <a:bodyPr/>
          <a:lstStyle/>
          <a:p>
            <a:r>
              <a:rPr lang="en-US" dirty="0">
                <a:latin typeface="Arial Black" panose="020B0A04020102020204" pitchFamily="34" charset="0"/>
              </a:rPr>
              <a:t>What is a counter-argument? </a:t>
            </a:r>
          </a:p>
          <a:p>
            <a:pPr lvl="1"/>
            <a:r>
              <a:rPr lang="en-US" dirty="0">
                <a:latin typeface="Arial Black" panose="020B0A04020102020204" pitchFamily="34" charset="0"/>
              </a:rPr>
              <a:t>A counter-argument is an argument opposed to your thesis or part of your thesis. It expresses the view of a person who disagrees with your position.</a:t>
            </a:r>
          </a:p>
          <a:p>
            <a:r>
              <a:rPr lang="en-US" dirty="0">
                <a:latin typeface="Arial Black" panose="020B0A04020102020204" pitchFamily="34" charset="0"/>
              </a:rPr>
              <a:t>While writing, it may seem strange to include an argument that goes against your claim. However, including a counter-argument helps strengthen your claim because it give you the chance to respond to a reader’s possible objections before they have finished reading. </a:t>
            </a:r>
          </a:p>
          <a:p>
            <a:r>
              <a:rPr lang="en-US" dirty="0">
                <a:latin typeface="Arial Black" panose="020B0A04020102020204" pitchFamily="34" charset="0"/>
              </a:rPr>
              <a:t>It also shows that you are a reasonable person because you have considered both sides of the argument. </a:t>
            </a:r>
          </a:p>
          <a:p>
            <a:endParaRPr lang="en-US" dirty="0"/>
          </a:p>
        </p:txBody>
      </p:sp>
    </p:spTree>
    <p:extLst>
      <p:ext uri="{BB962C8B-B14F-4D97-AF65-F5344CB8AC3E}">
        <p14:creationId xmlns:p14="http://schemas.microsoft.com/office/powerpoint/2010/main" val="33754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92175"/>
          </a:xfrm>
        </p:spPr>
        <p:txBody>
          <a:bodyPr/>
          <a:lstStyle/>
          <a:p>
            <a:pPr algn="ctr"/>
            <a:r>
              <a:rPr lang="en-US" dirty="0" smtClean="0">
                <a:latin typeface="Arial Black" panose="020B0A04020102020204" pitchFamily="34" charset="0"/>
              </a:rPr>
              <a:t>Counter Argument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13400"/>
          </a:xfrm>
        </p:spPr>
        <p:txBody>
          <a:bodyPr>
            <a:normAutofit/>
          </a:bodyPr>
          <a:lstStyle/>
          <a:p>
            <a:r>
              <a:rPr lang="en-US" dirty="0">
                <a:latin typeface="Arial Black" panose="020B0A04020102020204" pitchFamily="34" charset="0"/>
              </a:rPr>
              <a:t>Where do I put a counter-argument? </a:t>
            </a:r>
          </a:p>
          <a:p>
            <a:r>
              <a:rPr lang="en-US" dirty="0">
                <a:latin typeface="Arial Black" panose="020B0A04020102020204" pitchFamily="34" charset="0"/>
              </a:rPr>
              <a:t>A counter-argument can appear anywhere in your essay, but it most commonly appears: </a:t>
            </a:r>
          </a:p>
          <a:p>
            <a:pPr lvl="1"/>
            <a:r>
              <a:rPr lang="en-US" dirty="0">
                <a:latin typeface="Arial Black" panose="020B0A04020102020204" pitchFamily="34" charset="0"/>
              </a:rPr>
              <a:t>As a section or paragraph just after your introduction, in which you lay out the expected reaction or standard position before turning away to develop your own.</a:t>
            </a:r>
          </a:p>
          <a:p>
            <a:pPr lvl="1"/>
            <a:r>
              <a:rPr lang="en-US" dirty="0">
                <a:latin typeface="Arial Black" panose="020B0A04020102020204" pitchFamily="34" charset="0"/>
              </a:rPr>
              <a:t>As a quick move within a paragraph, where you imagine a counter-argument not to your main idea, but to the sub-idea that the paragraph is arguing or is about to argue.  </a:t>
            </a:r>
          </a:p>
          <a:p>
            <a:pPr lvl="1"/>
            <a:r>
              <a:rPr lang="en-US" dirty="0">
                <a:latin typeface="Arial Black" panose="020B0A04020102020204" pitchFamily="34" charset="0"/>
              </a:rPr>
              <a:t>As a section or paragraph just before the conclusion of your essay, in which you imagine what someone might object to what you have argued. </a:t>
            </a:r>
          </a:p>
          <a:p>
            <a:endParaRPr lang="en-US" dirty="0"/>
          </a:p>
        </p:txBody>
      </p:sp>
    </p:spTree>
    <p:extLst>
      <p:ext uri="{BB962C8B-B14F-4D97-AF65-F5344CB8AC3E}">
        <p14:creationId xmlns:p14="http://schemas.microsoft.com/office/powerpoint/2010/main" val="320886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92175"/>
          </a:xfrm>
        </p:spPr>
        <p:txBody>
          <a:bodyPr/>
          <a:lstStyle/>
          <a:p>
            <a:pPr algn="ctr"/>
            <a:r>
              <a:rPr lang="en-US" dirty="0" smtClean="0">
                <a:latin typeface="Arial Black" panose="020B0A04020102020204" pitchFamily="34" charset="0"/>
              </a:rPr>
              <a:t>Counter Argument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13400"/>
          </a:xfrm>
        </p:spPr>
        <p:txBody>
          <a:bodyPr>
            <a:normAutofit/>
          </a:bodyPr>
          <a:lstStyle/>
          <a:p>
            <a:r>
              <a:rPr lang="en-US" dirty="0">
                <a:latin typeface="Arial Black" panose="020B0A04020102020204" pitchFamily="34" charset="0"/>
              </a:rPr>
              <a:t>How do I introduce a counter-argument? </a:t>
            </a:r>
          </a:p>
          <a:p>
            <a:r>
              <a:rPr lang="en-US" dirty="0">
                <a:latin typeface="Arial Black" panose="020B0A04020102020204" pitchFamily="34" charset="0"/>
              </a:rPr>
              <a:t>Counter-argument in an essay has two stages. In this first stage, you turn against your argument to challenge it. </a:t>
            </a:r>
          </a:p>
          <a:p>
            <a:r>
              <a:rPr lang="en-US" dirty="0">
                <a:latin typeface="Arial Black" panose="020B0A04020102020204" pitchFamily="34" charset="0"/>
              </a:rPr>
              <a:t>The following is a listing of ways to approach introducing counter-arguments and templates for structuring them: </a:t>
            </a:r>
          </a:p>
          <a:p>
            <a:r>
              <a:rPr lang="en-US" dirty="0">
                <a:latin typeface="Arial Black" panose="020B0A04020102020204" pitchFamily="34" charset="0"/>
              </a:rPr>
              <a:t>Imagine a skeptical reader  </a:t>
            </a:r>
          </a:p>
          <a:p>
            <a:pPr lvl="1"/>
            <a:r>
              <a:rPr lang="en-US" dirty="0">
                <a:latin typeface="Arial Black" panose="020B0A04020102020204" pitchFamily="34" charset="0"/>
              </a:rPr>
              <a:t>Yet some readers may challenge the view </a:t>
            </a:r>
            <a:r>
              <a:rPr lang="en-US" dirty="0" smtClean="0">
                <a:latin typeface="Arial Black" panose="020B0A04020102020204" pitchFamily="34" charset="0"/>
              </a:rPr>
              <a:t>that...  </a:t>
            </a:r>
            <a:endParaRPr lang="en-US" dirty="0">
              <a:latin typeface="Arial Black" panose="020B0A04020102020204" pitchFamily="34" charset="0"/>
            </a:endParaRPr>
          </a:p>
          <a:p>
            <a:pPr lvl="1"/>
            <a:r>
              <a:rPr lang="en-US" dirty="0">
                <a:latin typeface="Arial Black" panose="020B0A04020102020204" pitchFamily="34" charset="0"/>
              </a:rPr>
              <a:t>After all, many </a:t>
            </a:r>
            <a:r>
              <a:rPr lang="en-US" dirty="0" smtClean="0">
                <a:latin typeface="Arial Black" panose="020B0A04020102020204" pitchFamily="34" charset="0"/>
              </a:rPr>
              <a:t>believe...  </a:t>
            </a:r>
            <a:endParaRPr lang="en-US" dirty="0">
              <a:latin typeface="Arial Black" panose="020B0A04020102020204" pitchFamily="34" charset="0"/>
            </a:endParaRPr>
          </a:p>
          <a:p>
            <a:pPr lvl="1"/>
            <a:r>
              <a:rPr lang="en-US" dirty="0">
                <a:latin typeface="Arial Black" panose="020B0A04020102020204" pitchFamily="34" charset="0"/>
              </a:rPr>
              <a:t>Indeed, my own argument </a:t>
            </a:r>
            <a:r>
              <a:rPr lang="en-US" dirty="0" smtClean="0">
                <a:latin typeface="Arial Black" panose="020B0A04020102020204" pitchFamily="34" charset="0"/>
              </a:rPr>
              <a:t>that… </a:t>
            </a:r>
            <a:r>
              <a:rPr lang="en-US" dirty="0">
                <a:latin typeface="Arial Black" panose="020B0A04020102020204" pitchFamily="34" charset="0"/>
              </a:rPr>
              <a:t>seems to </a:t>
            </a:r>
            <a:r>
              <a:rPr lang="en-US" dirty="0" smtClean="0">
                <a:latin typeface="Arial Black" panose="020B0A04020102020204" pitchFamily="34" charset="0"/>
              </a:rPr>
              <a:t>ignore… and...  </a:t>
            </a:r>
            <a:endParaRPr lang="en-US" dirty="0">
              <a:latin typeface="Arial Black" panose="020B0A04020102020204" pitchFamily="34" charset="0"/>
            </a:endParaRPr>
          </a:p>
          <a:p>
            <a:pPr lvl="1"/>
            <a:r>
              <a:rPr lang="en-US" dirty="0">
                <a:latin typeface="Arial Black" panose="020B0A04020102020204" pitchFamily="34" charset="0"/>
              </a:rPr>
              <a:t>Of course, many will probably disagree with this assertion </a:t>
            </a:r>
            <a:r>
              <a:rPr lang="en-US" dirty="0" smtClean="0">
                <a:latin typeface="Arial Black" panose="020B0A04020102020204" pitchFamily="34" charset="0"/>
              </a:rPr>
              <a:t>that... </a:t>
            </a:r>
            <a:endParaRPr lang="en-US" dirty="0">
              <a:latin typeface="Arial Black" panose="020B0A04020102020204" pitchFamily="34" charset="0"/>
            </a:endParaRPr>
          </a:p>
          <a:p>
            <a:pPr marL="457200" lvl="1" indent="0">
              <a:buNone/>
            </a:pPr>
            <a:endParaRPr lang="en-US" dirty="0"/>
          </a:p>
        </p:txBody>
      </p:sp>
    </p:spTree>
    <p:extLst>
      <p:ext uri="{BB962C8B-B14F-4D97-AF65-F5344CB8AC3E}">
        <p14:creationId xmlns:p14="http://schemas.microsoft.com/office/powerpoint/2010/main" val="3855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52650" y="457201"/>
            <a:ext cx="7886700" cy="722313"/>
          </a:xfrm>
        </p:spPr>
        <p:txBody>
          <a:bodyPr/>
          <a:lstStyle/>
          <a:p>
            <a:r>
              <a:rPr lang="en-US" altLang="en-US" smtClean="0">
                <a:latin typeface="Arial Black" panose="020B0A04020102020204" pitchFamily="34" charset="0"/>
              </a:rPr>
              <a:t>ADDITIONAL UNIT OBJECTIVES</a:t>
            </a:r>
          </a:p>
        </p:txBody>
      </p:sp>
      <p:sp>
        <p:nvSpPr>
          <p:cNvPr id="3" name="Content Placeholder 2"/>
          <p:cNvSpPr>
            <a:spLocks noGrp="1"/>
          </p:cNvSpPr>
          <p:nvPr>
            <p:ph idx="1"/>
          </p:nvPr>
        </p:nvSpPr>
        <p:spPr>
          <a:xfrm>
            <a:off x="2152650" y="1712914"/>
            <a:ext cx="7886700" cy="4141787"/>
          </a:xfrm>
        </p:spPr>
        <p:txBody>
          <a:bodyPr>
            <a:normAutofit fontScale="62500" lnSpcReduction="20000"/>
          </a:bodyPr>
          <a:lstStyle/>
          <a:p>
            <a:pPr marL="0" indent="0" algn="ctr">
              <a:buNone/>
              <a:defRPr/>
            </a:pPr>
            <a:r>
              <a:rPr lang="en-US" sz="2700" dirty="0">
                <a:latin typeface="Arial Black" panose="020B0A04020102020204" pitchFamily="34" charset="0"/>
              </a:rPr>
              <a:t>By the end of the unit, students should be able to…</a:t>
            </a:r>
          </a:p>
          <a:p>
            <a:pPr marL="0" indent="0" algn="ctr">
              <a:buNone/>
              <a:defRPr/>
            </a:pPr>
            <a:endParaRPr lang="en-US" sz="2700" dirty="0">
              <a:latin typeface="Arial Black" panose="020B0A04020102020204" pitchFamily="34" charset="0"/>
            </a:endParaRPr>
          </a:p>
          <a:p>
            <a:pPr marL="0" indent="0" algn="ctr">
              <a:buNone/>
              <a:defRPr/>
            </a:pPr>
            <a:r>
              <a:rPr lang="en-US" sz="2700" dirty="0">
                <a:latin typeface="Arial Black" panose="020B0A04020102020204" pitchFamily="34" charset="0"/>
              </a:rPr>
              <a:t>Produce clear and coherent writing in which the development, organization, and style are appropriate to task, purpose, and audience. </a:t>
            </a:r>
          </a:p>
          <a:p>
            <a:pPr marL="0" indent="0" algn="ctr">
              <a:buNone/>
              <a:defRPr/>
            </a:pPr>
            <a:r>
              <a:rPr lang="en-US" sz="2700" i="1" dirty="0">
                <a:latin typeface="Arial Black" panose="020B0A04020102020204" pitchFamily="34" charset="0"/>
              </a:rPr>
              <a:t>CCSS.ELA-LITERACY.W.9-10.4</a:t>
            </a:r>
          </a:p>
          <a:p>
            <a:pPr marL="0" indent="0" algn="ctr">
              <a:buNone/>
              <a:defRPr/>
            </a:pPr>
            <a:r>
              <a:rPr lang="en-US" sz="2700" dirty="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defRPr/>
            </a:pPr>
            <a:r>
              <a:rPr lang="en-US" sz="2700" i="1" dirty="0">
                <a:latin typeface="Arial Black" panose="020B0A04020102020204" pitchFamily="34" charset="0"/>
              </a:rPr>
              <a:t>CCSS.ELA-LITERACY.W.9-10.5</a:t>
            </a:r>
          </a:p>
          <a:p>
            <a:pPr marL="0" indent="0" algn="ctr">
              <a:buNone/>
              <a:defRPr/>
            </a:pPr>
            <a:r>
              <a:rPr lang="en-US" sz="2700" dirty="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defRPr/>
            </a:pPr>
            <a:r>
              <a:rPr lang="en-US" sz="2700" i="1" dirty="0">
                <a:latin typeface="Arial Black" panose="020B0A04020102020204" pitchFamily="34" charset="0"/>
              </a:rPr>
              <a:t>CCSS.ELA-LITERACY.W.9-10.6</a:t>
            </a:r>
          </a:p>
          <a:p>
            <a:pPr marL="0" indent="0" algn="ctr">
              <a:buNone/>
              <a:defRPr/>
            </a:pPr>
            <a:endParaRPr lang="en-US" dirty="0" smtClean="0">
              <a:latin typeface="Arial Black" panose="020B0A04020102020204" pitchFamily="34" charset="0"/>
            </a:endParaRPr>
          </a:p>
          <a:p>
            <a:pPr marL="0" indent="0" algn="ctr">
              <a:buNone/>
              <a:defRPr/>
            </a:pPr>
            <a:endParaRPr lang="en-US" dirty="0">
              <a:latin typeface="Arial Black" panose="020B0A04020102020204" pitchFamily="34" charset="0"/>
            </a:endParaRPr>
          </a:p>
        </p:txBody>
      </p:sp>
    </p:spTree>
    <p:extLst>
      <p:ext uri="{BB962C8B-B14F-4D97-AF65-F5344CB8AC3E}">
        <p14:creationId xmlns:p14="http://schemas.microsoft.com/office/powerpoint/2010/main" val="8370413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92175"/>
          </a:xfrm>
        </p:spPr>
        <p:txBody>
          <a:bodyPr/>
          <a:lstStyle/>
          <a:p>
            <a:pPr algn="ctr"/>
            <a:r>
              <a:rPr lang="en-US" dirty="0" smtClean="0">
                <a:latin typeface="Arial Black" panose="020B0A04020102020204" pitchFamily="34" charset="0"/>
              </a:rPr>
              <a:t>Counter Argument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13400"/>
          </a:xfrm>
        </p:spPr>
        <p:txBody>
          <a:bodyPr>
            <a:normAutofit lnSpcReduction="10000"/>
          </a:bodyPr>
          <a:lstStyle/>
          <a:p>
            <a:r>
              <a:rPr lang="en-US" dirty="0">
                <a:latin typeface="Arial Black" panose="020B0A04020102020204" pitchFamily="34" charset="0"/>
              </a:rPr>
              <a:t>Cite an actual source, critic or group of critics, who might resist your argument  </a:t>
            </a:r>
          </a:p>
          <a:p>
            <a:pPr lvl="1"/>
            <a:r>
              <a:rPr lang="en-US" dirty="0">
                <a:latin typeface="Arial Black" panose="020B0A04020102020204" pitchFamily="34" charset="0"/>
              </a:rPr>
              <a:t>Here many feminists would probably object </a:t>
            </a:r>
            <a:r>
              <a:rPr lang="en-US" dirty="0" smtClean="0">
                <a:latin typeface="Arial Black" panose="020B0A04020102020204" pitchFamily="34" charset="0"/>
              </a:rPr>
              <a:t>that...  </a:t>
            </a:r>
            <a:endParaRPr lang="en-US" dirty="0">
              <a:latin typeface="Arial Black" panose="020B0A04020102020204" pitchFamily="34" charset="0"/>
            </a:endParaRPr>
          </a:p>
          <a:p>
            <a:pPr lvl="1"/>
            <a:r>
              <a:rPr lang="en-US" dirty="0">
                <a:latin typeface="Arial Black" panose="020B0A04020102020204" pitchFamily="34" charset="0"/>
              </a:rPr>
              <a:t>But social Darwinists would certainly take issue with the argument </a:t>
            </a:r>
            <a:r>
              <a:rPr lang="en-US" dirty="0" smtClean="0">
                <a:latin typeface="Arial Black" panose="020B0A04020102020204" pitchFamily="34" charset="0"/>
              </a:rPr>
              <a:t>that...  </a:t>
            </a:r>
            <a:endParaRPr lang="en-US" dirty="0">
              <a:latin typeface="Arial Black" panose="020B0A04020102020204" pitchFamily="34" charset="0"/>
            </a:endParaRPr>
          </a:p>
          <a:p>
            <a:pPr lvl="1"/>
            <a:r>
              <a:rPr lang="en-US" dirty="0">
                <a:latin typeface="Arial Black" panose="020B0A04020102020204" pitchFamily="34" charset="0"/>
              </a:rPr>
              <a:t>Nevertheless, both followers and critics of Malcolm X will probably argue </a:t>
            </a:r>
            <a:r>
              <a:rPr lang="en-US" dirty="0" smtClean="0">
                <a:latin typeface="Arial Black" panose="020B0A04020102020204" pitchFamily="34" charset="0"/>
              </a:rPr>
              <a:t>that... </a:t>
            </a:r>
          </a:p>
          <a:p>
            <a:pPr lvl="1"/>
            <a:endParaRPr lang="en-US" dirty="0">
              <a:latin typeface="Arial Black" panose="020B0A04020102020204" pitchFamily="34" charset="0"/>
            </a:endParaRPr>
          </a:p>
          <a:p>
            <a:r>
              <a:rPr lang="en-US" dirty="0">
                <a:latin typeface="Arial Black" panose="020B0A04020102020204" pitchFamily="34" charset="0"/>
              </a:rPr>
              <a:t>Look at your arguments themselves for possible:  </a:t>
            </a:r>
          </a:p>
          <a:p>
            <a:pPr lvl="1"/>
            <a:r>
              <a:rPr lang="en-US" dirty="0">
                <a:latin typeface="Arial Black" panose="020B0A04020102020204" pitchFamily="34" charset="0"/>
              </a:rPr>
              <a:t>problems with your conclusion Others, however, may </a:t>
            </a:r>
            <a:r>
              <a:rPr lang="en-US" dirty="0" smtClean="0">
                <a:latin typeface="Arial Black" panose="020B0A04020102020204" pitchFamily="34" charset="0"/>
              </a:rPr>
              <a:t>conclude...  </a:t>
            </a:r>
            <a:endParaRPr lang="en-US" dirty="0">
              <a:latin typeface="Arial Black" panose="020B0A04020102020204" pitchFamily="34" charset="0"/>
            </a:endParaRPr>
          </a:p>
          <a:p>
            <a:pPr lvl="1"/>
            <a:r>
              <a:rPr lang="en-US" dirty="0">
                <a:latin typeface="Arial Black" panose="020B0A04020102020204" pitchFamily="34" charset="0"/>
              </a:rPr>
              <a:t>disadvantages to what you propose This proposed solution does have some </a:t>
            </a:r>
            <a:r>
              <a:rPr lang="en-US" dirty="0" smtClean="0">
                <a:latin typeface="Arial Black" panose="020B0A04020102020204" pitchFamily="34" charset="0"/>
              </a:rPr>
              <a:t>disadvantages...  </a:t>
            </a:r>
            <a:endParaRPr lang="en-US" dirty="0">
              <a:latin typeface="Arial Black" panose="020B0A04020102020204" pitchFamily="34" charset="0"/>
            </a:endParaRPr>
          </a:p>
          <a:p>
            <a:pPr lvl="1"/>
            <a:r>
              <a:rPr lang="en-US" dirty="0">
                <a:latin typeface="Arial Black" panose="020B0A04020102020204" pitchFamily="34" charset="0"/>
              </a:rPr>
              <a:t>alternative explanations that makes more sense. Alternatively, this issue could be </a:t>
            </a:r>
            <a:r>
              <a:rPr lang="en-US" dirty="0" smtClean="0">
                <a:latin typeface="Arial Black" panose="020B0A04020102020204" pitchFamily="34" charset="0"/>
              </a:rPr>
              <a:t>viewed... </a:t>
            </a:r>
            <a:endParaRPr lang="en-US" dirty="0">
              <a:latin typeface="Arial Black" panose="020B0A04020102020204" pitchFamily="34" charset="0"/>
            </a:endParaRPr>
          </a:p>
          <a:p>
            <a:pPr marL="457200" lvl="1" indent="0">
              <a:buNone/>
            </a:pPr>
            <a:endParaRPr lang="en-US" dirty="0"/>
          </a:p>
        </p:txBody>
      </p:sp>
    </p:spTree>
    <p:extLst>
      <p:ext uri="{BB962C8B-B14F-4D97-AF65-F5344CB8AC3E}">
        <p14:creationId xmlns:p14="http://schemas.microsoft.com/office/powerpoint/2010/main" val="42569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defRPr/>
            </a:pPr>
            <a:r>
              <a:rPr lang="en-US" altLang="en-US" b="1" dirty="0" smtClean="0">
                <a:latin typeface="Arial Black" panose="020B0A04020102020204" pitchFamily="34" charset="0"/>
              </a:rPr>
              <a:t>Respond to Counter-Arguments</a:t>
            </a:r>
          </a:p>
        </p:txBody>
      </p:sp>
      <p:sp>
        <p:nvSpPr>
          <p:cNvPr id="40963" name="Rectangle 1027"/>
          <p:cNvSpPr>
            <a:spLocks noGrp="1" noChangeArrowheads="1"/>
          </p:cNvSpPr>
          <p:nvPr>
            <p:ph type="body" idx="1"/>
          </p:nvPr>
        </p:nvSpPr>
        <p:spPr>
          <a:xfrm>
            <a:off x="3716629" y="2462011"/>
            <a:ext cx="8001000" cy="1981200"/>
          </a:xfrm>
        </p:spPr>
        <p:txBody>
          <a:bodyPr/>
          <a:lstStyle/>
          <a:p>
            <a:pPr eaLnBrk="1" hangingPunct="1">
              <a:defRPr/>
            </a:pPr>
            <a:r>
              <a:rPr lang="en-US" altLang="en-US" sz="2200" b="1" dirty="0">
                <a:latin typeface="Arial Black" panose="020B0A04020102020204" pitchFamily="34" charset="0"/>
                <a:cs typeface="Times New Roman" panose="02020603050405020304" pitchFamily="18" charset="0"/>
              </a:rPr>
              <a:t>Yes, criminals who threaten the community should be punished, but not all who break the letter of the law are violent or dangerous. People who steal cable TV are breaking laws, but it causes far more harm to society to pillage retirement accounts or foreclose on homes.</a:t>
            </a:r>
            <a:endParaRPr lang="en-US" altLang="en-US" sz="2200" b="1" dirty="0">
              <a:latin typeface="Arial Black" panose="020B0A04020102020204" pitchFamily="34" charset="0"/>
            </a:endParaRPr>
          </a:p>
        </p:txBody>
      </p:sp>
      <p:sp>
        <p:nvSpPr>
          <p:cNvPr id="40964" name="Rectangle 1028"/>
          <p:cNvSpPr>
            <a:spLocks noChangeArrowheads="1"/>
          </p:cNvSpPr>
          <p:nvPr/>
        </p:nvSpPr>
        <p:spPr bwMode="auto">
          <a:xfrm>
            <a:off x="1159099" y="1447800"/>
            <a:ext cx="91279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defRPr/>
            </a:pPr>
            <a:r>
              <a:rPr lang="en-US" altLang="en-US" sz="2400" b="1" dirty="0">
                <a:solidFill>
                  <a:srgbClr val="2D2D8A">
                    <a:lumMod val="50000"/>
                  </a:srgbClr>
                </a:solidFill>
                <a:latin typeface="Arial Black" panose="020B0A04020102020204" pitchFamily="34" charset="0"/>
                <a:cs typeface="Times New Roman" panose="02020603050405020304" pitchFamily="18" charset="0"/>
              </a:rPr>
              <a:t>You can overcome fair representations of your opponents’ views by giving a well-developed “yes, but . . .” response.</a:t>
            </a:r>
            <a:endParaRPr lang="en-US" altLang="en-US" sz="2400" b="1" dirty="0">
              <a:solidFill>
                <a:srgbClr val="2D2D8A">
                  <a:lumMod val="50000"/>
                </a:srgbClr>
              </a:solidFill>
              <a:latin typeface="Arial Black" panose="020B0A04020102020204" pitchFamily="34" charset="0"/>
            </a:endParaRPr>
          </a:p>
        </p:txBody>
      </p:sp>
      <p:sp>
        <p:nvSpPr>
          <p:cNvPr id="40965" name="Rectangle 1029"/>
          <p:cNvSpPr>
            <a:spLocks noChangeArrowheads="1"/>
          </p:cNvSpPr>
          <p:nvPr/>
        </p:nvSpPr>
        <p:spPr bwMode="auto">
          <a:xfrm>
            <a:off x="1159099" y="4641850"/>
            <a:ext cx="8077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defRPr/>
            </a:pPr>
            <a:r>
              <a:rPr lang="en-US" altLang="en-US" sz="2400" b="1" dirty="0">
                <a:solidFill>
                  <a:srgbClr val="2D2D8A">
                    <a:lumMod val="50000"/>
                  </a:srgbClr>
                </a:solidFill>
                <a:latin typeface="Arial Black" panose="020B0A04020102020204" pitchFamily="34" charset="0"/>
                <a:cs typeface="Times New Roman" panose="02020603050405020304" pitchFamily="18" charset="0"/>
              </a:rPr>
              <a:t>However, if “their” opposing argument is more persuasive than yours, you should revise your argument and your thinking. Grasping onto beliefs that don’t stand up to the light of reality aren’t worth holding on to.</a:t>
            </a:r>
          </a:p>
          <a:p>
            <a:pPr eaLnBrk="0" fontAlgn="base" hangingPunct="0">
              <a:spcBef>
                <a:spcPct val="0"/>
              </a:spcBef>
              <a:spcAft>
                <a:spcPct val="0"/>
              </a:spcAft>
              <a:buFontTx/>
              <a:buNone/>
              <a:defRPr/>
            </a:pPr>
            <a:endParaRPr lang="en-US" altLang="en-US" sz="1800" dirty="0">
              <a:solidFill>
                <a:srgbClr val="FFFFCC"/>
              </a:solidFill>
            </a:endParaRPr>
          </a:p>
        </p:txBody>
      </p:sp>
    </p:spTree>
    <p:extLst>
      <p:ext uri="{BB962C8B-B14F-4D97-AF65-F5344CB8AC3E}">
        <p14:creationId xmlns:p14="http://schemas.microsoft.com/office/powerpoint/2010/main" val="2678612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additive="base">
                                        <p:cTn id="7"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65">
                                            <p:txEl>
                                              <p:pRg st="0" end="0"/>
                                            </p:txEl>
                                          </p:spTgt>
                                        </p:tgtEl>
                                        <p:attrNameLst>
                                          <p:attrName>style.visibility</p:attrName>
                                        </p:attrNameLst>
                                      </p:cBhvr>
                                      <p:to>
                                        <p:strVal val="visible"/>
                                      </p:to>
                                    </p:set>
                                    <p:anim calcmode="lin" valueType="num">
                                      <p:cBhvr additive="base">
                                        <p:cTn id="19" dur="500" fill="hold"/>
                                        <p:tgtEl>
                                          <p:spTgt spid="409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92175"/>
          </a:xfrm>
        </p:spPr>
        <p:txBody>
          <a:bodyPr/>
          <a:lstStyle/>
          <a:p>
            <a:pPr algn="ctr"/>
            <a:r>
              <a:rPr lang="en-US" dirty="0" smtClean="0">
                <a:latin typeface="Arial Black" panose="020B0A04020102020204" pitchFamily="34" charset="0"/>
              </a:rPr>
              <a:t>Counter Argument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613400"/>
          </a:xfrm>
        </p:spPr>
        <p:txBody>
          <a:bodyPr>
            <a:normAutofit fontScale="92500" lnSpcReduction="20000"/>
          </a:bodyPr>
          <a:lstStyle/>
          <a:p>
            <a:r>
              <a:rPr lang="en-US" dirty="0">
                <a:latin typeface="Arial Black" panose="020B0A04020102020204" pitchFamily="34" charset="0"/>
              </a:rPr>
              <a:t>How Do I Rebut a Counter Argument? </a:t>
            </a:r>
          </a:p>
          <a:p>
            <a:r>
              <a:rPr lang="en-US" dirty="0">
                <a:latin typeface="Arial Black" panose="020B0A04020102020204" pitchFamily="34" charset="0"/>
              </a:rPr>
              <a:t>In the second stage, you turn back to re-affirm your argument. You may consider the following rebuttal tactics and models for structuring them:</a:t>
            </a:r>
          </a:p>
          <a:p>
            <a:pPr lvl="1"/>
            <a:r>
              <a:rPr lang="en-US" dirty="0">
                <a:latin typeface="Arial Black" panose="020B0A04020102020204" pitchFamily="34" charset="0"/>
              </a:rPr>
              <a:t>Quote acknowledged experts that support your position  </a:t>
            </a:r>
            <a:endParaRPr lang="en-US" dirty="0" smtClean="0">
              <a:latin typeface="Arial Black" panose="020B0A04020102020204" pitchFamily="34" charset="0"/>
            </a:endParaRPr>
          </a:p>
          <a:p>
            <a:pPr lvl="2"/>
            <a:r>
              <a:rPr lang="en-US" dirty="0" smtClean="0">
                <a:latin typeface="Arial Black" panose="020B0A04020102020204" pitchFamily="34" charset="0"/>
              </a:rPr>
              <a:t>While </a:t>
            </a:r>
            <a:r>
              <a:rPr lang="en-US" dirty="0">
                <a:latin typeface="Arial Black" panose="020B0A04020102020204" pitchFamily="34" charset="0"/>
              </a:rPr>
              <a:t>many may see this argument as flawed, </a:t>
            </a:r>
            <a:r>
              <a:rPr lang="en-US" dirty="0" smtClean="0">
                <a:latin typeface="Arial Black" panose="020B0A04020102020204" pitchFamily="34" charset="0"/>
              </a:rPr>
              <a:t>John </a:t>
            </a:r>
            <a:r>
              <a:rPr lang="en-US" dirty="0">
                <a:latin typeface="Arial Black" panose="020B0A04020102020204" pitchFamily="34" charset="0"/>
              </a:rPr>
              <a:t>Smith, an expert in his field, also </a:t>
            </a:r>
            <a:r>
              <a:rPr lang="en-US" dirty="0" smtClean="0">
                <a:latin typeface="Arial Black" panose="020B0A04020102020204" pitchFamily="34" charset="0"/>
              </a:rPr>
              <a:t>finds...</a:t>
            </a:r>
            <a:endParaRPr lang="en-US" dirty="0">
              <a:latin typeface="Arial Black" panose="020B0A04020102020204" pitchFamily="34" charset="0"/>
            </a:endParaRPr>
          </a:p>
          <a:p>
            <a:pPr lvl="1"/>
            <a:r>
              <a:rPr lang="en-US" dirty="0">
                <a:latin typeface="Arial Black" panose="020B0A04020102020204" pitchFamily="34" charset="0"/>
              </a:rPr>
              <a:t>Redefine the criteria of “known” concepts  </a:t>
            </a:r>
            <a:endParaRPr lang="en-US" dirty="0" smtClean="0">
              <a:latin typeface="Arial Black" panose="020B0A04020102020204" pitchFamily="34" charset="0"/>
            </a:endParaRPr>
          </a:p>
          <a:p>
            <a:pPr lvl="2"/>
            <a:r>
              <a:rPr lang="en-US" dirty="0" smtClean="0">
                <a:latin typeface="Arial Black" panose="020B0A04020102020204" pitchFamily="34" charset="0"/>
              </a:rPr>
              <a:t>Although </a:t>
            </a:r>
            <a:r>
              <a:rPr lang="en-US" dirty="0">
                <a:latin typeface="Arial Black" panose="020B0A04020102020204" pitchFamily="34" charset="0"/>
              </a:rPr>
              <a:t>I grant </a:t>
            </a:r>
            <a:r>
              <a:rPr lang="en-US" dirty="0" smtClean="0">
                <a:latin typeface="Arial Black" panose="020B0A04020102020204" pitchFamily="34" charset="0"/>
              </a:rPr>
              <a:t>that… , </a:t>
            </a:r>
            <a:r>
              <a:rPr lang="en-US" dirty="0">
                <a:latin typeface="Arial Black" panose="020B0A04020102020204" pitchFamily="34" charset="0"/>
              </a:rPr>
              <a:t>couldn’t it also be possible </a:t>
            </a:r>
            <a:r>
              <a:rPr lang="en-US" dirty="0" smtClean="0">
                <a:latin typeface="Arial Black" panose="020B0A04020102020204" pitchFamily="34" charset="0"/>
              </a:rPr>
              <a:t>that...</a:t>
            </a:r>
          </a:p>
          <a:p>
            <a:pPr lvl="2"/>
            <a:r>
              <a:rPr lang="en-US" dirty="0" smtClean="0">
                <a:latin typeface="Arial Black" panose="020B0A04020102020204" pitchFamily="34" charset="0"/>
              </a:rPr>
              <a:t>Find </a:t>
            </a:r>
            <a:r>
              <a:rPr lang="en-US" dirty="0">
                <a:latin typeface="Arial Black" panose="020B0A04020102020204" pitchFamily="34" charset="0"/>
              </a:rPr>
              <a:t>agreement and show how your new idea supports a shared idea  I agree with X </a:t>
            </a:r>
            <a:r>
              <a:rPr lang="en-US" dirty="0" smtClean="0">
                <a:latin typeface="Arial Black" panose="020B0A04020102020204" pitchFamily="34" charset="0"/>
              </a:rPr>
              <a:t>that... </a:t>
            </a:r>
            <a:r>
              <a:rPr lang="en-US" dirty="0">
                <a:latin typeface="Arial Black" panose="020B0A04020102020204" pitchFamily="34" charset="0"/>
              </a:rPr>
              <a:t>Furthermore, this idea actually supports my point </a:t>
            </a:r>
            <a:r>
              <a:rPr lang="en-US" dirty="0" smtClean="0">
                <a:latin typeface="Arial Black" panose="020B0A04020102020204" pitchFamily="34" charset="0"/>
              </a:rPr>
              <a:t>because...</a:t>
            </a:r>
            <a:endParaRPr lang="en-US" dirty="0">
              <a:latin typeface="Arial Black" panose="020B0A04020102020204" pitchFamily="34" charset="0"/>
            </a:endParaRPr>
          </a:p>
          <a:p>
            <a:pPr lvl="1"/>
            <a:r>
              <a:rPr lang="en-US" dirty="0">
                <a:latin typeface="Arial Black" panose="020B0A04020102020204" pitchFamily="34" charset="0"/>
              </a:rPr>
              <a:t>Pointing out faulty assumptions in your critic’s arguments </a:t>
            </a:r>
            <a:r>
              <a:rPr lang="en-US" dirty="0" smtClean="0">
                <a:latin typeface="Arial Black" panose="020B0A04020102020204" pitchFamily="34" charset="0"/>
              </a:rPr>
              <a:t>where </a:t>
            </a:r>
            <a:r>
              <a:rPr lang="en-US" dirty="0">
                <a:latin typeface="Arial Black" panose="020B0A04020102020204" pitchFamily="34" charset="0"/>
              </a:rPr>
              <a:t>the facts are wrong</a:t>
            </a:r>
          </a:p>
          <a:p>
            <a:pPr lvl="2"/>
            <a:r>
              <a:rPr lang="en-US" dirty="0">
                <a:latin typeface="Arial Black" panose="020B0A04020102020204" pitchFamily="34" charset="0"/>
              </a:rPr>
              <a:t>Proponents of X are right to argue </a:t>
            </a:r>
            <a:r>
              <a:rPr lang="en-US" dirty="0" smtClean="0">
                <a:latin typeface="Arial Black" panose="020B0A04020102020204" pitchFamily="34" charset="0"/>
              </a:rPr>
              <a:t>that... </a:t>
            </a:r>
            <a:r>
              <a:rPr lang="en-US" dirty="0">
                <a:latin typeface="Arial Black" panose="020B0A04020102020204" pitchFamily="34" charset="0"/>
              </a:rPr>
              <a:t>But they exaggerate when they claim </a:t>
            </a:r>
            <a:r>
              <a:rPr lang="en-US" dirty="0" smtClean="0">
                <a:latin typeface="Arial Black" panose="020B0A04020102020204" pitchFamily="34" charset="0"/>
              </a:rPr>
              <a:t>that...  The </a:t>
            </a:r>
            <a:r>
              <a:rPr lang="en-US" dirty="0">
                <a:latin typeface="Arial Black" panose="020B0A04020102020204" pitchFamily="34" charset="0"/>
              </a:rPr>
              <a:t>analysis is incorrect </a:t>
            </a:r>
          </a:p>
          <a:p>
            <a:pPr lvl="2"/>
            <a:r>
              <a:rPr lang="en-US" dirty="0">
                <a:latin typeface="Arial Black" panose="020B0A04020102020204" pitchFamily="34" charset="0"/>
              </a:rPr>
              <a:t>While it is true </a:t>
            </a:r>
            <a:r>
              <a:rPr lang="en-US" dirty="0" smtClean="0">
                <a:latin typeface="Arial Black" panose="020B0A04020102020204" pitchFamily="34" charset="0"/>
              </a:rPr>
              <a:t>that… , </a:t>
            </a:r>
            <a:r>
              <a:rPr lang="en-US" dirty="0">
                <a:latin typeface="Arial Black" panose="020B0A04020102020204" pitchFamily="34" charset="0"/>
              </a:rPr>
              <a:t>it does not necessarily follow </a:t>
            </a:r>
            <a:r>
              <a:rPr lang="en-US" dirty="0" smtClean="0">
                <a:latin typeface="Arial Black" panose="020B0A04020102020204" pitchFamily="34" charset="0"/>
              </a:rPr>
              <a:t>that...  The </a:t>
            </a:r>
            <a:r>
              <a:rPr lang="en-US" dirty="0">
                <a:latin typeface="Arial Black" panose="020B0A04020102020204" pitchFamily="34" charset="0"/>
              </a:rPr>
              <a:t>values it is based on are not </a:t>
            </a:r>
            <a:r>
              <a:rPr lang="en-US" dirty="0" smtClean="0">
                <a:latin typeface="Arial Black" panose="020B0A04020102020204" pitchFamily="34" charset="0"/>
              </a:rPr>
              <a:t>acceptable. </a:t>
            </a:r>
            <a:endParaRPr lang="en-US" dirty="0">
              <a:latin typeface="Arial Black" panose="020B0A04020102020204" pitchFamily="34" charset="0"/>
            </a:endParaRPr>
          </a:p>
          <a:p>
            <a:pPr lvl="2"/>
            <a:r>
              <a:rPr lang="en-US" dirty="0">
                <a:latin typeface="Arial Black" panose="020B0A04020102020204" pitchFamily="34" charset="0"/>
              </a:rPr>
              <a:t>It is dangerous to </a:t>
            </a:r>
            <a:r>
              <a:rPr lang="en-US" dirty="0" smtClean="0">
                <a:latin typeface="Arial Black" panose="020B0A04020102020204" pitchFamily="34" charset="0"/>
              </a:rPr>
              <a:t>believe… because...</a:t>
            </a:r>
            <a:endParaRPr lang="en-US" dirty="0">
              <a:latin typeface="Arial Black" panose="020B0A04020102020204" pitchFamily="34" charset="0"/>
            </a:endParaRPr>
          </a:p>
        </p:txBody>
      </p:sp>
    </p:spTree>
    <p:extLst>
      <p:ext uri="{BB962C8B-B14F-4D97-AF65-F5344CB8AC3E}">
        <p14:creationId xmlns:p14="http://schemas.microsoft.com/office/powerpoint/2010/main" val="19605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892175"/>
          </a:xfrm>
        </p:spPr>
        <p:txBody>
          <a:bodyPr/>
          <a:lstStyle/>
          <a:p>
            <a:pPr algn="ctr"/>
            <a:r>
              <a:rPr lang="en-US" dirty="0" smtClean="0">
                <a:latin typeface="Arial Black" panose="020B0A04020102020204" pitchFamily="34" charset="0"/>
              </a:rPr>
              <a:t>Counter Argument</a:t>
            </a:r>
            <a:endParaRPr lang="en-US" dirty="0">
              <a:latin typeface="Arial Black" panose="020B0A04020102020204" pitchFamily="34" charset="0"/>
            </a:endParaRPr>
          </a:p>
        </p:txBody>
      </p:sp>
      <p:graphicFrame>
        <p:nvGraphicFramePr>
          <p:cNvPr id="5" name="Content Placeholder 4"/>
          <p:cNvGraphicFramePr>
            <a:graphicFrameLocks noGrp="1"/>
          </p:cNvGraphicFramePr>
          <p:nvPr>
            <p:ph idx="1"/>
          </p:nvPr>
        </p:nvGraphicFramePr>
        <p:xfrm>
          <a:off x="685800" y="1016000"/>
          <a:ext cx="10668000" cy="5405120"/>
        </p:xfrm>
        <a:graphic>
          <a:graphicData uri="http://schemas.openxmlformats.org/drawingml/2006/table">
            <a:tbl>
              <a:tblPr/>
              <a:tblGrid>
                <a:gridCol w="3556000"/>
                <a:gridCol w="3556000"/>
                <a:gridCol w="3556000"/>
              </a:tblGrid>
              <a:tr h="672005">
                <a:tc>
                  <a:txBody>
                    <a:bodyPr/>
                    <a:lstStyle/>
                    <a:p>
                      <a:pPr algn="ctr" rtl="0" fontAlgn="t">
                        <a:spcBef>
                          <a:spcPts val="0"/>
                        </a:spcBef>
                        <a:spcAft>
                          <a:spcPts val="0"/>
                        </a:spcAft>
                      </a:pPr>
                      <a:r>
                        <a:rPr lang="en-US" sz="2600" b="1" i="0" u="none" strike="noStrike" dirty="0">
                          <a:solidFill>
                            <a:srgbClr val="000000"/>
                          </a:solidFill>
                          <a:effectLst/>
                          <a:latin typeface="Arial" panose="020B0604020202020204" pitchFamily="34" charset="0"/>
                        </a:rPr>
                        <a:t>ARGUMENT</a:t>
                      </a:r>
                      <a:endParaRPr lang="en-US" sz="2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1" i="0" u="none" strike="noStrike" dirty="0">
                          <a:solidFill>
                            <a:srgbClr val="000000"/>
                          </a:solidFill>
                          <a:effectLst/>
                          <a:latin typeface="Arial" panose="020B0604020202020204" pitchFamily="34" charset="0"/>
                        </a:rPr>
                        <a:t>COUNTER-ARGUMENT</a:t>
                      </a:r>
                      <a:endParaRPr lang="en-US" sz="2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1" i="0" u="none" strike="noStrike">
                          <a:solidFill>
                            <a:srgbClr val="000000"/>
                          </a:solidFill>
                          <a:effectLst/>
                          <a:latin typeface="Arial" panose="020B0604020202020204" pitchFamily="34" charset="0"/>
                        </a:rPr>
                        <a:t>REBUTTAL</a:t>
                      </a:r>
                      <a:endParaRPr lang="en-US" sz="2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295">
                <a:tc>
                  <a:txBody>
                    <a:bodyPr/>
                    <a:lstStyle/>
                    <a:p>
                      <a:pPr rtl="0" fontAlgn="t">
                        <a:spcBef>
                          <a:spcPts val="0"/>
                        </a:spcBef>
                        <a:spcAft>
                          <a:spcPts val="0"/>
                        </a:spcAft>
                      </a:pPr>
                      <a:r>
                        <a:rPr lang="en-US" sz="2600" b="0" i="0" u="none" strike="noStrike" dirty="0">
                          <a:solidFill>
                            <a:srgbClr val="000000"/>
                          </a:solidFill>
                          <a:effectLst/>
                          <a:latin typeface="Arial" panose="020B0604020202020204" pitchFamily="34" charset="0"/>
                        </a:rPr>
                        <a:t>The primary focus in medical end-of-life decisions should be on patient consent, rather than doctor intention, because it is not a breach against a patient's rights if s/he consents to the termination of their life.</a:t>
                      </a:r>
                      <a:endParaRPr lang="en-US" sz="2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600" b="0" i="0" u="none" strike="noStrike" dirty="0">
                          <a:solidFill>
                            <a:srgbClr val="000000"/>
                          </a:solidFill>
                          <a:effectLst/>
                          <a:latin typeface="Arial" panose="020B0604020202020204" pitchFamily="34" charset="0"/>
                        </a:rPr>
                        <a:t>Terminally ill patients are likely to be depressed, and, therefore, unable to consent to their hastened death in a balanced or acceptable way.</a:t>
                      </a:r>
                      <a:endParaRPr lang="en-US" sz="2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600" b="0" i="0" u="none" strike="noStrike" dirty="0">
                          <a:solidFill>
                            <a:srgbClr val="000000"/>
                          </a:solidFill>
                          <a:effectLst/>
                          <a:latin typeface="Arial" panose="020B0604020202020204" pitchFamily="34" charset="0"/>
                        </a:rPr>
                        <a:t>Depression can be managed. The relevance of depression must be made on a case-by-case basis. Depression does not warrant a general rule prohibiting patients from consenting to a hastened death. </a:t>
                      </a:r>
                      <a:endParaRPr lang="en-US" sz="2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3739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ltLang="en-US" sz="4000" b="1" dirty="0">
                <a:latin typeface="Arial Black" panose="020B0A04020102020204" pitchFamily="34" charset="0"/>
                <a:cs typeface="Times New Roman" panose="02020603050405020304" pitchFamily="18" charset="0"/>
              </a:rPr>
              <a:t>Your Argument Matters</a:t>
            </a:r>
          </a:p>
        </p:txBody>
      </p:sp>
      <p:sp>
        <p:nvSpPr>
          <p:cNvPr id="41987" name="Rectangle 3"/>
          <p:cNvSpPr>
            <a:spLocks noGrp="1" noChangeArrowheads="1"/>
          </p:cNvSpPr>
          <p:nvPr>
            <p:ph type="body" idx="1"/>
          </p:nvPr>
        </p:nvSpPr>
        <p:spPr>
          <a:xfrm>
            <a:off x="3325969" y="4018220"/>
            <a:ext cx="7315200" cy="1066800"/>
          </a:xfrm>
        </p:spPr>
        <p:txBody>
          <a:bodyPr>
            <a:noAutofit/>
          </a:bodyPr>
          <a:lstStyle/>
          <a:p>
            <a:pPr eaLnBrk="1" hangingPunct="1">
              <a:defRPr/>
            </a:pPr>
            <a:r>
              <a:rPr lang="en-US" altLang="en-US" sz="4000" b="1" dirty="0">
                <a:latin typeface="Arial Black" panose="020B0A04020102020204" pitchFamily="34" charset="0"/>
                <a:cs typeface="Times New Roman" panose="02020603050405020304" pitchFamily="18" charset="0"/>
              </a:rPr>
              <a:t>Who your claims pertain to</a:t>
            </a:r>
          </a:p>
          <a:p>
            <a:pPr eaLnBrk="1" hangingPunct="1">
              <a:defRPr/>
            </a:pPr>
            <a:r>
              <a:rPr lang="en-US" altLang="en-US" sz="4000" b="1" dirty="0">
                <a:latin typeface="Arial Black" panose="020B0A04020102020204" pitchFamily="34" charset="0"/>
                <a:cs typeface="Times New Roman" panose="02020603050405020304" pitchFamily="18" charset="0"/>
              </a:rPr>
              <a:t>The real-world effects of your claims</a:t>
            </a:r>
            <a:endParaRPr lang="en-US" altLang="en-US" sz="4000" b="1" dirty="0">
              <a:latin typeface="Arial Black" panose="020B0A04020102020204" pitchFamily="34" charset="0"/>
            </a:endParaRPr>
          </a:p>
        </p:txBody>
      </p:sp>
      <p:sp>
        <p:nvSpPr>
          <p:cNvPr id="41988" name="Rectangle 4"/>
          <p:cNvSpPr>
            <a:spLocks noChangeArrowheads="1"/>
          </p:cNvSpPr>
          <p:nvPr/>
        </p:nvSpPr>
        <p:spPr bwMode="auto">
          <a:xfrm>
            <a:off x="734096" y="1447800"/>
            <a:ext cx="94767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defRPr/>
            </a:pPr>
            <a:r>
              <a:rPr lang="en-US" altLang="en-US" sz="4000" b="1" dirty="0">
                <a:solidFill>
                  <a:srgbClr val="2D2D8A">
                    <a:lumMod val="50000"/>
                  </a:srgbClr>
                </a:solidFill>
                <a:latin typeface="Arial Black" panose="020B0A04020102020204" pitchFamily="34" charset="0"/>
                <a:cs typeface="Times New Roman" panose="02020603050405020304" pitchFamily="18" charset="0"/>
              </a:rPr>
              <a:t>Show why your argument matters—answer the “Who cares?” and “So what?” questions (88-91).</a:t>
            </a:r>
            <a:endParaRPr lang="en-US" altLang="en-US" sz="4000" b="1" dirty="0">
              <a:solidFill>
                <a:srgbClr val="2D2D8A">
                  <a:lumMod val="50000"/>
                </a:srgbClr>
              </a:solidFill>
              <a:latin typeface="Arial Black" panose="020B0A04020102020204" pitchFamily="34" charset="0"/>
            </a:endParaRPr>
          </a:p>
        </p:txBody>
      </p:sp>
    </p:spTree>
    <p:extLst>
      <p:ext uri="{BB962C8B-B14F-4D97-AF65-F5344CB8AC3E}">
        <p14:creationId xmlns:p14="http://schemas.microsoft.com/office/powerpoint/2010/main" val="152439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additive="base">
                                        <p:cTn id="13"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 calcmode="lin" valueType="num">
                                      <p:cBhvr additive="base">
                                        <p:cTn id="17"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ltLang="en-US" b="1" dirty="0" smtClean="0">
                <a:solidFill>
                  <a:schemeClr val="accent6">
                    <a:lumMod val="50000"/>
                  </a:schemeClr>
                </a:solidFill>
                <a:latin typeface="Arial Black" panose="020B0A04020102020204" pitchFamily="34" charset="0"/>
              </a:rPr>
              <a:t>Who Cares?</a:t>
            </a:r>
          </a:p>
        </p:txBody>
      </p:sp>
      <p:sp>
        <p:nvSpPr>
          <p:cNvPr id="43011" name="Rectangle 4"/>
          <p:cNvSpPr>
            <a:spLocks noChangeArrowheads="1"/>
          </p:cNvSpPr>
          <p:nvPr/>
        </p:nvSpPr>
        <p:spPr bwMode="auto">
          <a:xfrm>
            <a:off x="528034" y="1447801"/>
            <a:ext cx="11269014" cy="537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fontAlgn="base">
              <a:lnSpc>
                <a:spcPct val="115000"/>
              </a:lnSpc>
              <a:spcBef>
                <a:spcPct val="50000"/>
              </a:spcBef>
              <a:spcAft>
                <a:spcPct val="0"/>
              </a:spcAft>
              <a:buFontTx/>
              <a:buNone/>
              <a:defRPr/>
            </a:pPr>
            <a:r>
              <a:rPr lang="en-US" altLang="en-US" sz="2800" b="1" dirty="0">
                <a:solidFill>
                  <a:srgbClr val="2D2D8A">
                    <a:lumMod val="50000"/>
                  </a:srgbClr>
                </a:solidFill>
                <a:latin typeface="Arial Black" panose="020B0A04020102020204" pitchFamily="34" charset="0"/>
                <a:cs typeface="Times New Roman" panose="02020603050405020304" pitchFamily="18" charset="0"/>
              </a:rPr>
              <a:t>Who your argument pertains to may not be your literal audience. Rather, it may be another group they are interested in learning about. </a:t>
            </a:r>
          </a:p>
          <a:p>
            <a:pPr fontAlgn="base">
              <a:lnSpc>
                <a:spcPct val="90000"/>
              </a:lnSpc>
              <a:spcBef>
                <a:spcPct val="50000"/>
              </a:spcBef>
              <a:spcAft>
                <a:spcPct val="0"/>
              </a:spcAft>
              <a:buFontTx/>
              <a:buNone/>
              <a:defRPr/>
            </a:pPr>
            <a:r>
              <a:rPr lang="en-US" altLang="en-US" sz="2800" b="1" dirty="0">
                <a:solidFill>
                  <a:srgbClr val="2D2D8A">
                    <a:lumMod val="50000"/>
                  </a:srgbClr>
                </a:solidFill>
                <a:latin typeface="Arial Black" panose="020B0A04020102020204" pitchFamily="34" charset="0"/>
                <a:cs typeface="Times New Roman" panose="02020603050405020304" pitchFamily="18" charset="0"/>
              </a:rPr>
              <a:t>	What do geneticists think is new and exciting 	research these days? </a:t>
            </a:r>
          </a:p>
          <a:p>
            <a:pPr fontAlgn="base">
              <a:lnSpc>
                <a:spcPct val="115000"/>
              </a:lnSpc>
              <a:spcBef>
                <a:spcPct val="50000"/>
              </a:spcBef>
              <a:spcAft>
                <a:spcPct val="0"/>
              </a:spcAft>
              <a:buFontTx/>
              <a:buNone/>
              <a:defRPr/>
            </a:pPr>
            <a:r>
              <a:rPr lang="en-US" altLang="en-US" sz="2800" b="1" dirty="0">
                <a:solidFill>
                  <a:srgbClr val="2D2D8A">
                    <a:lumMod val="50000"/>
                  </a:srgbClr>
                </a:solidFill>
                <a:latin typeface="Arial Black" panose="020B0A04020102020204" pitchFamily="34" charset="0"/>
                <a:cs typeface="Times New Roman" panose="02020603050405020304" pitchFamily="18" charset="0"/>
              </a:rPr>
              <a:t>	What do teenagers really think of fast food? </a:t>
            </a:r>
          </a:p>
          <a:p>
            <a:pPr fontAlgn="base">
              <a:lnSpc>
                <a:spcPct val="115000"/>
              </a:lnSpc>
              <a:spcBef>
                <a:spcPct val="50000"/>
              </a:spcBef>
              <a:spcAft>
                <a:spcPct val="0"/>
              </a:spcAft>
              <a:buFontTx/>
              <a:buNone/>
              <a:defRPr/>
            </a:pPr>
            <a:r>
              <a:rPr lang="en-US" altLang="en-US" sz="2800" b="1" dirty="0">
                <a:solidFill>
                  <a:srgbClr val="2D2D8A">
                    <a:lumMod val="50000"/>
                  </a:srgbClr>
                </a:solidFill>
                <a:latin typeface="Arial Black" panose="020B0A04020102020204" pitchFamily="34" charset="0"/>
                <a:cs typeface="Times New Roman" panose="02020603050405020304" pitchFamily="18" charset="0"/>
              </a:rPr>
              <a:t>Your audience probably isn’t geneticists or teenagers, but readers would want to know they are to whom your argument matters.</a:t>
            </a:r>
          </a:p>
          <a:p>
            <a:pPr eaLnBrk="0" fontAlgn="base" hangingPunct="0">
              <a:lnSpc>
                <a:spcPct val="115000"/>
              </a:lnSpc>
              <a:spcBef>
                <a:spcPct val="0"/>
              </a:spcBef>
              <a:spcAft>
                <a:spcPct val="0"/>
              </a:spcAft>
              <a:buFontTx/>
              <a:buNone/>
              <a:defRPr/>
            </a:pPr>
            <a:endParaRPr lang="en-US" altLang="en-US" sz="2400" dirty="0">
              <a:solidFill>
                <a:srgbClr val="FFFFFF"/>
              </a:solidFill>
            </a:endParaRPr>
          </a:p>
        </p:txBody>
      </p:sp>
    </p:spTree>
    <p:extLst>
      <p:ext uri="{BB962C8B-B14F-4D97-AF65-F5344CB8AC3E}">
        <p14:creationId xmlns:p14="http://schemas.microsoft.com/office/powerpoint/2010/main" val="284558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ltLang="en-US" b="1" dirty="0" smtClean="0">
                <a:latin typeface="Arial Black" panose="020B0A04020102020204" pitchFamily="34" charset="0"/>
                <a:cs typeface="Times New Roman" panose="02020603050405020304" pitchFamily="18" charset="0"/>
              </a:rPr>
              <a:t>Indicate Who Cares</a:t>
            </a:r>
          </a:p>
        </p:txBody>
      </p:sp>
      <p:sp>
        <p:nvSpPr>
          <p:cNvPr id="44035" name="Rectangle 3"/>
          <p:cNvSpPr>
            <a:spLocks noGrp="1" noChangeArrowheads="1"/>
          </p:cNvSpPr>
          <p:nvPr>
            <p:ph type="body" idx="1"/>
          </p:nvPr>
        </p:nvSpPr>
        <p:spPr>
          <a:xfrm>
            <a:off x="1056068" y="1600201"/>
            <a:ext cx="11135932" cy="5431664"/>
          </a:xfrm>
        </p:spPr>
        <p:txBody>
          <a:bodyPr/>
          <a:lstStyle/>
          <a:p>
            <a:pPr eaLnBrk="1" hangingPunct="1">
              <a:spcBef>
                <a:spcPct val="50000"/>
              </a:spcBef>
              <a:defRPr/>
            </a:pPr>
            <a:r>
              <a:rPr lang="en-US" altLang="en-US" sz="2400" b="1" dirty="0">
                <a:latin typeface="Arial Black" panose="020B0A04020102020204" pitchFamily="34" charset="0"/>
                <a:cs typeface="Times New Roman" panose="02020603050405020304" pitchFamily="18" charset="0"/>
              </a:rPr>
              <a:t>X used to think _____. But recently _____ suggests that _____.</a:t>
            </a:r>
          </a:p>
          <a:p>
            <a:pPr eaLnBrk="1" hangingPunct="1">
              <a:spcBef>
                <a:spcPct val="50000"/>
              </a:spcBef>
              <a:defRPr/>
            </a:pPr>
            <a:r>
              <a:rPr lang="en-US" altLang="en-US" sz="2400" b="1" dirty="0">
                <a:latin typeface="Arial Black" panose="020B0A04020102020204" pitchFamily="34" charset="0"/>
                <a:cs typeface="Times New Roman" panose="02020603050405020304" pitchFamily="18" charset="0"/>
              </a:rPr>
              <a:t>This interpretation challenges the work of those critics who have long assumed that _____.</a:t>
            </a:r>
          </a:p>
          <a:p>
            <a:pPr eaLnBrk="1" hangingPunct="1">
              <a:spcBef>
                <a:spcPct val="50000"/>
              </a:spcBef>
              <a:defRPr/>
            </a:pPr>
            <a:r>
              <a:rPr lang="en-US" altLang="en-US" sz="2400" b="1" dirty="0">
                <a:latin typeface="Arial Black" panose="020B0A04020102020204" pitchFamily="34" charset="0"/>
                <a:cs typeface="Times New Roman" panose="02020603050405020304" pitchFamily="18" charset="0"/>
              </a:rPr>
              <a:t>But who really cares? At the very least [______] who assumed [______] should care. (91)</a:t>
            </a:r>
          </a:p>
          <a:p>
            <a:pPr eaLnBrk="1" hangingPunct="1">
              <a:buFontTx/>
              <a:buNone/>
              <a:defRPr/>
            </a:pPr>
            <a:endParaRPr lang="en-US" altLang="en-US" sz="2400" b="1" dirty="0">
              <a:latin typeface="Arial Black" panose="020B0A04020102020204" pitchFamily="34" charset="0"/>
              <a:cs typeface="Times New Roman" panose="02020603050405020304" pitchFamily="18" charset="0"/>
            </a:endParaRPr>
          </a:p>
          <a:p>
            <a:pPr eaLnBrk="1" hangingPunct="1">
              <a:buFontTx/>
              <a:buNone/>
              <a:defRPr/>
            </a:pPr>
            <a:r>
              <a:rPr lang="en-US" altLang="en-US" sz="2800" b="1" dirty="0">
                <a:latin typeface="Arial Black" panose="020B0A04020102020204" pitchFamily="34" charset="0"/>
                <a:cs typeface="Times New Roman" panose="02020603050405020304" pitchFamily="18" charset="0"/>
              </a:rPr>
              <a:t>You can be as specific as you see fit.</a:t>
            </a:r>
          </a:p>
          <a:p>
            <a:pPr eaLnBrk="1" hangingPunct="1">
              <a:defRPr/>
            </a:pPr>
            <a:endParaRPr lang="en-US" altLang="en-US" sz="2800" b="1" dirty="0">
              <a:solidFill>
                <a:schemeClr val="accent6">
                  <a:lumMod val="50000"/>
                </a:schemeClr>
              </a:solidFill>
            </a:endParaRPr>
          </a:p>
        </p:txBody>
      </p:sp>
    </p:spTree>
    <p:extLst>
      <p:ext uri="{BB962C8B-B14F-4D97-AF65-F5344CB8AC3E}">
        <p14:creationId xmlns:p14="http://schemas.microsoft.com/office/powerpoint/2010/main" val="2552760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0"/>
            <a:ext cx="10515600" cy="1325563"/>
          </a:xfrm>
        </p:spPr>
        <p:txBody>
          <a:bodyPr/>
          <a:lstStyle/>
          <a:p>
            <a:pPr eaLnBrk="1" hangingPunct="1">
              <a:defRPr/>
            </a:pPr>
            <a:r>
              <a:rPr lang="en-US" altLang="en-US" b="1" dirty="0" smtClean="0">
                <a:latin typeface="Arial Black" panose="020B0A04020102020204" pitchFamily="34" charset="0"/>
              </a:rPr>
              <a:t>So What?</a:t>
            </a:r>
          </a:p>
        </p:txBody>
      </p:sp>
      <p:sp>
        <p:nvSpPr>
          <p:cNvPr id="45059" name="Rectangle 3"/>
          <p:cNvSpPr>
            <a:spLocks noGrp="1" noChangeArrowheads="1"/>
          </p:cNvSpPr>
          <p:nvPr>
            <p:ph type="body" idx="1"/>
          </p:nvPr>
        </p:nvSpPr>
        <p:spPr>
          <a:xfrm>
            <a:off x="2667000" y="3435350"/>
            <a:ext cx="8229600" cy="1981200"/>
          </a:xfrm>
        </p:spPr>
        <p:txBody>
          <a:bodyPr>
            <a:noAutofit/>
          </a:bodyPr>
          <a:lstStyle/>
          <a:p>
            <a:pPr eaLnBrk="1" hangingPunct="1">
              <a:spcBef>
                <a:spcPct val="50000"/>
              </a:spcBef>
              <a:defRPr/>
            </a:pPr>
            <a:r>
              <a:rPr lang="en-US" altLang="en-US" b="1" dirty="0">
                <a:latin typeface="Arial Black" panose="020B0A04020102020204" pitchFamily="34" charset="0"/>
                <a:cs typeface="Times New Roman" panose="02020603050405020304" pitchFamily="18" charset="0"/>
              </a:rPr>
              <a:t>In a world increasingly ______, this is ______. (94)</a:t>
            </a:r>
          </a:p>
          <a:p>
            <a:pPr eaLnBrk="1" hangingPunct="1">
              <a:spcBef>
                <a:spcPct val="50000"/>
              </a:spcBef>
              <a:defRPr/>
            </a:pPr>
            <a:r>
              <a:rPr lang="en-US" altLang="en-US" b="1" dirty="0">
                <a:latin typeface="Arial Black" panose="020B0A04020102020204" pitchFamily="34" charset="0"/>
                <a:cs typeface="Times New Roman" panose="02020603050405020304" pitchFamily="18" charset="0"/>
              </a:rPr>
              <a:t>While______ may seem silly, it is important to realize ____.</a:t>
            </a:r>
          </a:p>
          <a:p>
            <a:pPr eaLnBrk="1" hangingPunct="1">
              <a:spcBef>
                <a:spcPct val="50000"/>
              </a:spcBef>
              <a:defRPr/>
            </a:pPr>
            <a:r>
              <a:rPr lang="en-US" altLang="en-US" b="1" dirty="0">
                <a:latin typeface="Arial Black" panose="020B0A04020102020204" pitchFamily="34" charset="0"/>
                <a:cs typeface="Times New Roman" panose="02020603050405020304" pitchFamily="18" charset="0"/>
              </a:rPr>
              <a:t>These conclusions/This discovery will have significant applications in ____ as well as in ____. (95)</a:t>
            </a:r>
            <a:endParaRPr lang="en-US" altLang="en-US" b="1" dirty="0">
              <a:latin typeface="Arial Black" panose="020B0A04020102020204" pitchFamily="34" charset="0"/>
            </a:endParaRPr>
          </a:p>
        </p:txBody>
      </p:sp>
      <p:sp>
        <p:nvSpPr>
          <p:cNvPr id="45060" name="Rectangle 4"/>
          <p:cNvSpPr>
            <a:spLocks noChangeArrowheads="1"/>
          </p:cNvSpPr>
          <p:nvPr/>
        </p:nvSpPr>
        <p:spPr bwMode="auto">
          <a:xfrm>
            <a:off x="838200" y="1219200"/>
            <a:ext cx="9601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75000"/>
              </a:spcBef>
              <a:spcAft>
                <a:spcPct val="0"/>
              </a:spcAft>
              <a:buFontTx/>
              <a:buNone/>
              <a:defRPr/>
            </a:pPr>
            <a:r>
              <a:rPr lang="en-US" altLang="en-US" sz="2400" b="1" dirty="0">
                <a:solidFill>
                  <a:srgbClr val="2D2D8A">
                    <a:lumMod val="50000"/>
                  </a:srgbClr>
                </a:solidFill>
                <a:latin typeface="Arial Black" panose="020B0A04020102020204" pitchFamily="34" charset="0"/>
                <a:cs typeface="Times New Roman" panose="02020603050405020304" pitchFamily="18" charset="0"/>
              </a:rPr>
              <a:t>So what if one group thinks A and another thinks Z? </a:t>
            </a:r>
            <a:br>
              <a:rPr lang="en-US" altLang="en-US" sz="2400" b="1" dirty="0">
                <a:solidFill>
                  <a:srgbClr val="2D2D8A">
                    <a:lumMod val="50000"/>
                  </a:srgbClr>
                </a:solidFill>
                <a:latin typeface="Arial Black" panose="020B0A04020102020204" pitchFamily="34" charset="0"/>
                <a:cs typeface="Times New Roman" panose="02020603050405020304" pitchFamily="18" charset="0"/>
              </a:rPr>
            </a:br>
            <a:r>
              <a:rPr lang="en-US" altLang="en-US" sz="2400" b="1" dirty="0">
                <a:solidFill>
                  <a:srgbClr val="2D2D8A">
                    <a:lumMod val="50000"/>
                  </a:srgbClr>
                </a:solidFill>
                <a:latin typeface="Arial Black" panose="020B0A04020102020204" pitchFamily="34" charset="0"/>
                <a:cs typeface="Times New Roman" panose="02020603050405020304" pitchFamily="18" charset="0"/>
              </a:rPr>
              <a:t>Appeal to something your audience does care about!</a:t>
            </a:r>
          </a:p>
          <a:p>
            <a:pPr eaLnBrk="0" fontAlgn="base" hangingPunct="0">
              <a:spcBef>
                <a:spcPct val="75000"/>
              </a:spcBef>
              <a:spcAft>
                <a:spcPct val="0"/>
              </a:spcAft>
              <a:buFontTx/>
              <a:buNone/>
              <a:defRPr/>
            </a:pPr>
            <a:r>
              <a:rPr lang="en-US" altLang="en-US" sz="2400" b="1" dirty="0">
                <a:solidFill>
                  <a:srgbClr val="2D2D8A">
                    <a:lumMod val="50000"/>
                  </a:srgbClr>
                </a:solidFill>
                <a:latin typeface="Arial Black" panose="020B0A04020102020204" pitchFamily="34" charset="0"/>
                <a:cs typeface="Times New Roman" panose="02020603050405020304" pitchFamily="18" charset="0"/>
              </a:rPr>
              <a:t>You can move from what may seem like a petty dispute or an obscure object of fascination for a few to the broader implications of the matter:</a:t>
            </a:r>
            <a:endParaRPr lang="en-US" altLang="en-US" sz="2400" b="1" dirty="0">
              <a:solidFill>
                <a:srgbClr val="2D2D8A">
                  <a:lumMod val="50000"/>
                </a:srgbClr>
              </a:solidFill>
              <a:latin typeface="Arial Black" panose="020B0A04020102020204" pitchFamily="34" charset="0"/>
            </a:endParaRPr>
          </a:p>
        </p:txBody>
      </p:sp>
    </p:spTree>
    <p:extLst>
      <p:ext uri="{BB962C8B-B14F-4D97-AF65-F5344CB8AC3E}">
        <p14:creationId xmlns:p14="http://schemas.microsoft.com/office/powerpoint/2010/main" val="2026628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60">
                                            <p:txEl>
                                              <p:pRg st="1" end="1"/>
                                            </p:txEl>
                                          </p:spTgt>
                                        </p:tgtEl>
                                        <p:attrNameLst>
                                          <p:attrName>style.visibility</p:attrName>
                                        </p:attrNameLst>
                                      </p:cBhvr>
                                      <p:to>
                                        <p:strVal val="visible"/>
                                      </p:to>
                                    </p:set>
                                    <p:anim calcmode="lin" valueType="num">
                                      <p:cBhvr additive="base">
                                        <p:cTn id="13" dur="500" fill="hold"/>
                                        <p:tgtEl>
                                          <p:spTgt spid="450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0" end="0"/>
                                            </p:txEl>
                                          </p:spTgt>
                                        </p:tgtEl>
                                        <p:attrNameLst>
                                          <p:attrName>style.visibility</p:attrName>
                                        </p:attrNameLst>
                                      </p:cBhvr>
                                      <p:to>
                                        <p:strVal val="visible"/>
                                      </p:to>
                                    </p:set>
                                    <p:anim calcmode="lin" valueType="num">
                                      <p:cBhvr additive="base">
                                        <p:cTn id="19"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059">
                                            <p:txEl>
                                              <p:pRg st="1" end="1"/>
                                            </p:txEl>
                                          </p:spTgt>
                                        </p:tgtEl>
                                        <p:attrNameLst>
                                          <p:attrName>style.visibility</p:attrName>
                                        </p:attrNameLst>
                                      </p:cBhvr>
                                      <p:to>
                                        <p:strVal val="visible"/>
                                      </p:to>
                                    </p:set>
                                    <p:anim calcmode="lin" valueType="num">
                                      <p:cBhvr additive="base">
                                        <p:cTn id="2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059">
                                            <p:txEl>
                                              <p:pRg st="2" end="2"/>
                                            </p:txEl>
                                          </p:spTgt>
                                        </p:tgtEl>
                                        <p:attrNameLst>
                                          <p:attrName>style.visibility</p:attrName>
                                        </p:attrNameLst>
                                      </p:cBhvr>
                                      <p:to>
                                        <p:strVal val="visible"/>
                                      </p:to>
                                    </p:set>
                                    <p:anim calcmode="lin" valueType="num">
                                      <p:cBhvr additive="base">
                                        <p:cTn id="27"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ltLang="en-US" sz="4000" b="1" dirty="0">
                <a:latin typeface="Arial Black" panose="020B0A04020102020204" pitchFamily="34" charset="0"/>
                <a:cs typeface="Times New Roman" panose="02020603050405020304" pitchFamily="18" charset="0"/>
              </a:rPr>
              <a:t>What if Audience Already Cares?</a:t>
            </a:r>
          </a:p>
        </p:txBody>
      </p:sp>
      <p:sp>
        <p:nvSpPr>
          <p:cNvPr id="46083" name="Rectangle 3"/>
          <p:cNvSpPr>
            <a:spLocks noGrp="1" noChangeArrowheads="1"/>
          </p:cNvSpPr>
          <p:nvPr>
            <p:ph type="body" idx="1"/>
          </p:nvPr>
        </p:nvSpPr>
        <p:spPr>
          <a:xfrm>
            <a:off x="515154" y="1690688"/>
            <a:ext cx="11024315" cy="4191000"/>
          </a:xfrm>
        </p:spPr>
        <p:txBody>
          <a:bodyPr/>
          <a:lstStyle/>
          <a:p>
            <a:pPr marL="0" indent="0" eaLnBrk="1" hangingPunct="1">
              <a:spcBef>
                <a:spcPct val="50000"/>
              </a:spcBef>
              <a:buNone/>
              <a:defRPr/>
            </a:pPr>
            <a:r>
              <a:rPr lang="en-US" altLang="en-US" sz="2800" b="1" dirty="0">
                <a:latin typeface="Arial Black" panose="020B0A04020102020204" pitchFamily="34" charset="0"/>
                <a:cs typeface="Times New Roman" panose="02020603050405020304" pitchFamily="18" charset="0"/>
              </a:rPr>
              <a:t>You still need to answer the “So what?”</a:t>
            </a:r>
          </a:p>
          <a:p>
            <a:pPr marL="0" indent="0" eaLnBrk="1" hangingPunct="1">
              <a:spcBef>
                <a:spcPct val="50000"/>
              </a:spcBef>
              <a:buNone/>
              <a:defRPr/>
            </a:pPr>
            <a:r>
              <a:rPr lang="en-US" altLang="en-US" sz="2800" b="1" dirty="0">
                <a:latin typeface="Arial Black" panose="020B0A04020102020204" pitchFamily="34" charset="0"/>
                <a:cs typeface="Times New Roman" panose="02020603050405020304" pitchFamily="18" charset="0"/>
              </a:rPr>
              <a:t>Remind readers who may be experts why what you are presenting matters. It will support your argument and engage your readers better. </a:t>
            </a:r>
          </a:p>
          <a:p>
            <a:pPr marL="0" indent="0" eaLnBrk="1" hangingPunct="1">
              <a:spcBef>
                <a:spcPct val="50000"/>
              </a:spcBef>
              <a:buNone/>
              <a:defRPr/>
            </a:pPr>
            <a:r>
              <a:rPr lang="en-US" altLang="en-US" sz="2800" b="1" dirty="0">
                <a:latin typeface="Arial Black" panose="020B0A04020102020204" pitchFamily="34" charset="0"/>
                <a:cs typeface="Times New Roman" panose="02020603050405020304" pitchFamily="18" charset="0"/>
              </a:rPr>
              <a:t>Remember, if you don’t care about your argument, your audience won’t, either.</a:t>
            </a:r>
          </a:p>
          <a:p>
            <a:pPr marL="0" indent="0" eaLnBrk="1" hangingPunct="1">
              <a:buNone/>
              <a:defRPr/>
            </a:pPr>
            <a:endParaRPr lang="en-US" altLang="en-US" sz="2800" dirty="0">
              <a:solidFill>
                <a:schemeClr val="bg1"/>
              </a:solidFill>
            </a:endParaRPr>
          </a:p>
        </p:txBody>
      </p:sp>
    </p:spTree>
    <p:extLst>
      <p:ext uri="{BB962C8B-B14F-4D97-AF65-F5344CB8AC3E}">
        <p14:creationId xmlns:p14="http://schemas.microsoft.com/office/powerpoint/2010/main" val="979363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ltLang="en-US" b="1" dirty="0" smtClean="0">
                <a:latin typeface="Arial Black" panose="020B0A04020102020204" pitchFamily="34" charset="0"/>
                <a:cs typeface="Times New Roman" panose="02020603050405020304" pitchFamily="18" charset="0"/>
              </a:rPr>
              <a:t>Mistakes to Avoid</a:t>
            </a:r>
          </a:p>
        </p:txBody>
      </p:sp>
      <p:sp>
        <p:nvSpPr>
          <p:cNvPr id="48131" name="Rectangle 3"/>
          <p:cNvSpPr>
            <a:spLocks noGrp="1" noChangeArrowheads="1"/>
          </p:cNvSpPr>
          <p:nvPr>
            <p:ph type="body" idx="1"/>
          </p:nvPr>
        </p:nvSpPr>
        <p:spPr>
          <a:xfrm>
            <a:off x="373487" y="1600201"/>
            <a:ext cx="11410682" cy="4525963"/>
          </a:xfrm>
        </p:spPr>
        <p:txBody>
          <a:bodyPr/>
          <a:lstStyle/>
          <a:p>
            <a:pPr eaLnBrk="1" hangingPunct="1">
              <a:spcBef>
                <a:spcPct val="50000"/>
              </a:spcBef>
              <a:defRPr/>
            </a:pPr>
            <a:r>
              <a:rPr lang="en-US" altLang="en-US" sz="2400" b="1" dirty="0">
                <a:latin typeface="Arial Black" panose="020B0A04020102020204" pitchFamily="34" charset="0"/>
                <a:cs typeface="Times New Roman" panose="02020603050405020304" pitchFamily="18" charset="0"/>
              </a:rPr>
              <a:t>“Only idiots believe . . .”</a:t>
            </a:r>
            <a:br>
              <a:rPr lang="en-US" altLang="en-US" sz="2400" b="1" dirty="0">
                <a:latin typeface="Arial Black" panose="020B0A04020102020204" pitchFamily="34" charset="0"/>
                <a:cs typeface="Times New Roman" panose="02020603050405020304" pitchFamily="18" charset="0"/>
              </a:rPr>
            </a:br>
            <a:r>
              <a:rPr lang="en-US" altLang="en-US" sz="2400" b="1" dirty="0">
                <a:latin typeface="Arial Black" panose="020B0A04020102020204" pitchFamily="34" charset="0"/>
                <a:cs typeface="Times New Roman" panose="02020603050405020304" pitchFamily="18" charset="0"/>
              </a:rPr>
              <a:t>	Those believers may be your audience! </a:t>
            </a:r>
            <a:br>
              <a:rPr lang="en-US" altLang="en-US" sz="2400" b="1" dirty="0">
                <a:latin typeface="Arial Black" panose="020B0A04020102020204" pitchFamily="34" charset="0"/>
                <a:cs typeface="Times New Roman" panose="02020603050405020304" pitchFamily="18" charset="0"/>
              </a:rPr>
            </a:br>
            <a:r>
              <a:rPr lang="en-US" altLang="en-US" sz="2400" b="1" dirty="0">
                <a:latin typeface="Arial Black" panose="020B0A04020102020204" pitchFamily="34" charset="0"/>
                <a:cs typeface="Times New Roman" panose="02020603050405020304" pitchFamily="18" charset="0"/>
              </a:rPr>
              <a:t>	Analyze and criticize ideas, not people.</a:t>
            </a:r>
          </a:p>
          <a:p>
            <a:pPr eaLnBrk="1" hangingPunct="1">
              <a:spcBef>
                <a:spcPct val="50000"/>
              </a:spcBef>
              <a:defRPr/>
            </a:pPr>
            <a:r>
              <a:rPr lang="en-US" altLang="en-US" sz="2400" b="1" dirty="0">
                <a:latin typeface="Arial Black" panose="020B0A04020102020204" pitchFamily="34" charset="0"/>
                <a:cs typeface="Times New Roman" panose="02020603050405020304" pitchFamily="18" charset="0"/>
              </a:rPr>
              <a:t>Failure to reread leads to self-contradiction.</a:t>
            </a:r>
            <a:br>
              <a:rPr lang="en-US" altLang="en-US" sz="2400" b="1" dirty="0">
                <a:latin typeface="Arial Black" panose="020B0A04020102020204" pitchFamily="34" charset="0"/>
                <a:cs typeface="Times New Roman" panose="02020603050405020304" pitchFamily="18" charset="0"/>
              </a:rPr>
            </a:br>
            <a:r>
              <a:rPr lang="en-US" altLang="en-US" sz="2400" b="1" dirty="0">
                <a:latin typeface="Arial Black" panose="020B0A04020102020204" pitchFamily="34" charset="0"/>
                <a:cs typeface="Times New Roman" panose="02020603050405020304" pitchFamily="18" charset="0"/>
              </a:rPr>
              <a:t>	Revise with a critical eye on content before all else.</a:t>
            </a:r>
          </a:p>
          <a:p>
            <a:pPr eaLnBrk="1" hangingPunct="1">
              <a:spcBef>
                <a:spcPct val="50000"/>
              </a:spcBef>
              <a:defRPr/>
            </a:pPr>
            <a:r>
              <a:rPr lang="en-US" altLang="en-US" sz="2400" b="1" dirty="0">
                <a:latin typeface="Arial Black" panose="020B0A04020102020204" pitchFamily="34" charset="0"/>
                <a:cs typeface="Times New Roman" panose="02020603050405020304" pitchFamily="18" charset="0"/>
              </a:rPr>
              <a:t>“They Say/I Say” conversation-type structure is not the same as conversational tone or style.</a:t>
            </a:r>
            <a:br>
              <a:rPr lang="en-US" altLang="en-US" sz="2400" b="1" dirty="0">
                <a:latin typeface="Arial Black" panose="020B0A04020102020204" pitchFamily="34" charset="0"/>
                <a:cs typeface="Times New Roman" panose="02020603050405020304" pitchFamily="18" charset="0"/>
              </a:rPr>
            </a:br>
            <a:r>
              <a:rPr lang="en-US" altLang="en-US" sz="2400" b="1" dirty="0">
                <a:latin typeface="Arial Black" panose="020B0A04020102020204" pitchFamily="34" charset="0"/>
                <a:cs typeface="Times New Roman" panose="02020603050405020304" pitchFamily="18" charset="0"/>
              </a:rPr>
              <a:t>	Be conscious of the purpose of your argument and </a:t>
            </a:r>
            <a:r>
              <a:rPr lang="en-US" altLang="en-US" sz="2400" b="1" dirty="0" smtClean="0">
                <a:latin typeface="Arial Black" panose="020B0A04020102020204" pitchFamily="34" charset="0"/>
                <a:cs typeface="Times New Roman" panose="02020603050405020304" pitchFamily="18" charset="0"/>
              </a:rPr>
              <a:t>your 	audience’s </a:t>
            </a:r>
            <a:r>
              <a:rPr lang="en-US" altLang="en-US" sz="2400" b="1" dirty="0">
                <a:latin typeface="Arial Black" panose="020B0A04020102020204" pitchFamily="34" charset="0"/>
                <a:cs typeface="Times New Roman" panose="02020603050405020304" pitchFamily="18" charset="0"/>
              </a:rPr>
              <a:t>expectations then choose </a:t>
            </a:r>
            <a:r>
              <a:rPr lang="en-US" altLang="en-US" sz="2400" b="1" dirty="0" smtClean="0">
                <a:latin typeface="Arial Black" panose="020B0A04020102020204" pitchFamily="34" charset="0"/>
                <a:cs typeface="Times New Roman" panose="02020603050405020304" pitchFamily="18" charset="0"/>
              </a:rPr>
              <a:t>appropriate </a:t>
            </a:r>
            <a:r>
              <a:rPr lang="en-US" altLang="en-US" sz="2400" b="1" dirty="0">
                <a:latin typeface="Arial Black" panose="020B0A04020102020204" pitchFamily="34" charset="0"/>
                <a:cs typeface="Times New Roman" panose="02020603050405020304" pitchFamily="18" charset="0"/>
              </a:rPr>
              <a:t>words.</a:t>
            </a:r>
            <a:endParaRPr lang="en-US" altLang="en-US" sz="2400" b="1" dirty="0">
              <a:latin typeface="Arial Black" panose="020B0A04020102020204" pitchFamily="34" charset="0"/>
            </a:endParaRPr>
          </a:p>
        </p:txBody>
      </p:sp>
    </p:spTree>
    <p:extLst>
      <p:ext uri="{BB962C8B-B14F-4D97-AF65-F5344CB8AC3E}">
        <p14:creationId xmlns:p14="http://schemas.microsoft.com/office/powerpoint/2010/main" val="209770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52650" y="152400"/>
            <a:ext cx="7886700" cy="750888"/>
          </a:xfrm>
        </p:spPr>
        <p:txBody>
          <a:bodyPr/>
          <a:lstStyle/>
          <a:p>
            <a:r>
              <a:rPr lang="en-US" altLang="en-US" smtClean="0">
                <a:latin typeface="Arial Black" panose="020B0A04020102020204" pitchFamily="34" charset="0"/>
              </a:rPr>
              <a:t>Today’s Learning Goal</a:t>
            </a:r>
          </a:p>
        </p:txBody>
      </p:sp>
      <p:sp>
        <p:nvSpPr>
          <p:cNvPr id="12291" name="Content Placeholder 2"/>
          <p:cNvSpPr>
            <a:spLocks noGrp="1"/>
          </p:cNvSpPr>
          <p:nvPr>
            <p:ph idx="1"/>
          </p:nvPr>
        </p:nvSpPr>
        <p:spPr>
          <a:xfrm>
            <a:off x="2133600" y="1295400"/>
            <a:ext cx="7886700" cy="4495800"/>
          </a:xfrm>
        </p:spPr>
        <p:txBody>
          <a:bodyPr/>
          <a:lstStyle/>
          <a:p>
            <a:pPr marL="0" indent="0" algn="ctr">
              <a:buNone/>
            </a:pPr>
            <a:r>
              <a:rPr lang="en-US" altLang="en-US" smtClean="0">
                <a:latin typeface="Arial Black" panose="020B0A04020102020204" pitchFamily="34" charset="0"/>
              </a:rPr>
              <a:t>By the end of the period, students should be able to:</a:t>
            </a:r>
          </a:p>
          <a:p>
            <a:pPr marL="0" indent="0" algn="ctr">
              <a:buNone/>
            </a:pPr>
            <a:endParaRPr lang="en-US" altLang="en-US" smtClean="0">
              <a:latin typeface="Arial Black" panose="020B0A04020102020204" pitchFamily="34" charset="0"/>
            </a:endParaRPr>
          </a:p>
          <a:p>
            <a:pPr marL="0" indent="0" algn="ctr">
              <a:buNone/>
            </a:pPr>
            <a:r>
              <a:rPr lang="en-US" altLang="en-US" sz="2700">
                <a:latin typeface="Arial Black" panose="020B0A04020102020204" pitchFamily="34" charset="0"/>
              </a:rPr>
              <a:t>Gain an understanding of argumentative essay writing and the elements necessary to write one as well as strategies to improve their argumentative writing.</a:t>
            </a:r>
          </a:p>
        </p:txBody>
      </p:sp>
    </p:spTree>
    <p:extLst>
      <p:ext uri="{BB962C8B-B14F-4D97-AF65-F5344CB8AC3E}">
        <p14:creationId xmlns:p14="http://schemas.microsoft.com/office/powerpoint/2010/main" val="15801744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ltLang="en-US" b="1" dirty="0" smtClean="0">
                <a:latin typeface="Arial Black" panose="020B0A04020102020204" pitchFamily="34" charset="0"/>
                <a:cs typeface="Times New Roman" panose="02020603050405020304" pitchFamily="18" charset="0"/>
              </a:rPr>
              <a:t>In Conclusion</a:t>
            </a:r>
          </a:p>
        </p:txBody>
      </p:sp>
      <p:sp>
        <p:nvSpPr>
          <p:cNvPr id="49155" name="Rectangle 3"/>
          <p:cNvSpPr>
            <a:spLocks noGrp="1" noChangeArrowheads="1"/>
          </p:cNvSpPr>
          <p:nvPr>
            <p:ph type="body" idx="1"/>
          </p:nvPr>
        </p:nvSpPr>
        <p:spPr>
          <a:xfrm>
            <a:off x="399245" y="1600200"/>
            <a:ext cx="11436440" cy="4774842"/>
          </a:xfrm>
        </p:spPr>
        <p:txBody>
          <a:bodyPr/>
          <a:lstStyle/>
          <a:p>
            <a:pPr eaLnBrk="1" hangingPunct="1">
              <a:defRPr/>
            </a:pPr>
            <a:r>
              <a:rPr lang="en-US" altLang="en-US" sz="2800" b="1" dirty="0">
                <a:latin typeface="Arial Black" panose="020B0A04020102020204" pitchFamily="34" charset="0"/>
                <a:cs typeface="Times New Roman" panose="02020603050405020304" pitchFamily="18" charset="0"/>
              </a:rPr>
              <a:t>Have a point to your argument—make </a:t>
            </a:r>
            <a:r>
              <a:rPr lang="en-US" altLang="en-US" sz="2800" b="1" i="1" dirty="0">
                <a:latin typeface="Arial Black" panose="020B0A04020102020204" pitchFamily="34" charset="0"/>
                <a:cs typeface="Times New Roman" panose="02020603050405020304" pitchFamily="18" charset="0"/>
              </a:rPr>
              <a:t>your own</a:t>
            </a:r>
            <a:r>
              <a:rPr lang="en-US" altLang="en-US" sz="2800" b="1" dirty="0">
                <a:latin typeface="Arial Black" panose="020B0A04020102020204" pitchFamily="34" charset="0"/>
                <a:cs typeface="Times New Roman" panose="02020603050405020304" pitchFamily="18" charset="0"/>
              </a:rPr>
              <a:t> decisions about your topic</a:t>
            </a:r>
          </a:p>
          <a:p>
            <a:pPr eaLnBrk="1" hangingPunct="1">
              <a:defRPr/>
            </a:pPr>
            <a:r>
              <a:rPr lang="en-US" altLang="en-US" sz="2800" b="1" dirty="0">
                <a:latin typeface="Arial Black" panose="020B0A04020102020204" pitchFamily="34" charset="0"/>
                <a:cs typeface="Times New Roman" panose="02020603050405020304" pitchFamily="18" charset="0"/>
              </a:rPr>
              <a:t>Identify your audience</a:t>
            </a:r>
          </a:p>
          <a:p>
            <a:pPr eaLnBrk="1" hangingPunct="1">
              <a:defRPr/>
            </a:pPr>
            <a:r>
              <a:rPr lang="en-US" altLang="en-US" sz="2800" b="1" dirty="0">
                <a:latin typeface="Arial Black" panose="020B0A04020102020204" pitchFamily="34" charset="0"/>
                <a:cs typeface="Times New Roman" panose="02020603050405020304" pitchFamily="18" charset="0"/>
              </a:rPr>
              <a:t>Explain what “They” say about your topic</a:t>
            </a:r>
          </a:p>
          <a:p>
            <a:pPr eaLnBrk="1" hangingPunct="1">
              <a:defRPr/>
            </a:pPr>
            <a:r>
              <a:rPr lang="en-US" altLang="en-US" sz="2800" b="1" dirty="0">
                <a:latin typeface="Arial Black" panose="020B0A04020102020204" pitchFamily="34" charset="0"/>
                <a:cs typeface="Times New Roman" panose="02020603050405020304" pitchFamily="18" charset="0"/>
              </a:rPr>
              <a:t>Respond to what “They” say with </a:t>
            </a:r>
            <a:r>
              <a:rPr lang="en-US" altLang="en-US" sz="2800" b="1" i="1" dirty="0">
                <a:latin typeface="Arial Black" panose="020B0A04020102020204" pitchFamily="34" charset="0"/>
                <a:cs typeface="Times New Roman" panose="02020603050405020304" pitchFamily="18" charset="0"/>
              </a:rPr>
              <a:t>your </a:t>
            </a:r>
            <a:r>
              <a:rPr lang="en-US" altLang="en-US" sz="2800" b="1" dirty="0">
                <a:latin typeface="Arial Black" panose="020B0A04020102020204" pitchFamily="34" charset="0"/>
                <a:cs typeface="Times New Roman" panose="02020603050405020304" pitchFamily="18" charset="0"/>
              </a:rPr>
              <a:t>argument</a:t>
            </a:r>
          </a:p>
          <a:p>
            <a:pPr eaLnBrk="1" hangingPunct="1">
              <a:defRPr/>
            </a:pPr>
            <a:r>
              <a:rPr lang="en-US" altLang="en-US" sz="2800" b="1" dirty="0">
                <a:latin typeface="Arial Black" panose="020B0A04020102020204" pitchFamily="34" charset="0"/>
                <a:cs typeface="Times New Roman" panose="02020603050405020304" pitchFamily="18" charset="0"/>
              </a:rPr>
              <a:t>Address potential objections with respect</a:t>
            </a:r>
          </a:p>
          <a:p>
            <a:pPr eaLnBrk="1" hangingPunct="1">
              <a:defRPr/>
            </a:pPr>
            <a:r>
              <a:rPr lang="en-US" altLang="en-US" sz="2800" b="1" dirty="0">
                <a:latin typeface="Arial Black" panose="020B0A04020102020204" pitchFamily="34" charset="0"/>
                <a:cs typeface="Times New Roman" panose="02020603050405020304" pitchFamily="18" charset="0"/>
              </a:rPr>
              <a:t>Show why your audience should care</a:t>
            </a:r>
            <a:endParaRPr lang="en-US" altLang="en-US" sz="2800" b="1" dirty="0">
              <a:latin typeface="Arial Black" panose="020B0A04020102020204" pitchFamily="34" charset="0"/>
            </a:endParaRPr>
          </a:p>
        </p:txBody>
      </p:sp>
    </p:spTree>
    <p:extLst>
      <p:ext uri="{BB962C8B-B14F-4D97-AF65-F5344CB8AC3E}">
        <p14:creationId xmlns:p14="http://schemas.microsoft.com/office/powerpoint/2010/main" val="294805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7"/>
            <a:ext cx="10515600" cy="1112946"/>
          </a:xfrm>
        </p:spPr>
        <p:txBody>
          <a:bodyPr/>
          <a:lstStyle/>
          <a:p>
            <a:pPr algn="ctr"/>
            <a:r>
              <a:rPr lang="en-US" dirty="0" smtClean="0">
                <a:latin typeface="Arial Black" panose="020B0A04020102020204" pitchFamily="34" charset="0"/>
              </a:rPr>
              <a:t>Quarter 3 Research Paper</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2"/>
            <a:ext cx="10515600" cy="5285983"/>
          </a:xfrm>
        </p:spPr>
        <p:txBody>
          <a:bodyPr/>
          <a:lstStyle/>
          <a:p>
            <a:r>
              <a:rPr lang="en-US" dirty="0" smtClean="0">
                <a:latin typeface="Arial Black" panose="020B0A04020102020204" pitchFamily="34" charset="0"/>
              </a:rPr>
              <a:t>Over the next few weeks, you will be working on another research paper for this class.</a:t>
            </a:r>
          </a:p>
          <a:p>
            <a:r>
              <a:rPr lang="en-US" dirty="0" smtClean="0">
                <a:latin typeface="Arial Black" panose="020B0A04020102020204" pitchFamily="34" charset="0"/>
              </a:rPr>
              <a:t>The DUE DATE for the final draft, submitted through Google Classroom, will be MONDAY MARCH 2</a:t>
            </a:r>
            <a:r>
              <a:rPr lang="en-US" baseline="30000" dirty="0" smtClean="0">
                <a:latin typeface="Arial Black" panose="020B0A04020102020204" pitchFamily="34" charset="0"/>
              </a:rPr>
              <a:t>ND</a:t>
            </a:r>
            <a:r>
              <a:rPr lang="en-US" dirty="0" smtClean="0">
                <a:latin typeface="Arial Black" panose="020B0A04020102020204" pitchFamily="34" charset="0"/>
              </a:rPr>
              <a:t>. That is ALSO the date to turn in a PRINTED COPY OF YOUR FINAL DRAFT, your PRE-WRITING PACKET, and your Report from TURNITIN.COM</a:t>
            </a:r>
          </a:p>
          <a:p>
            <a:r>
              <a:rPr lang="en-US" dirty="0" smtClean="0">
                <a:latin typeface="Arial Black" panose="020B0A04020102020204" pitchFamily="34" charset="0"/>
              </a:rPr>
              <a:t>There will be some major differences between this paper and ones you have written before, including the process we will be using for writing the paper.</a:t>
            </a:r>
            <a:endParaRPr lang="en-US" dirty="0">
              <a:latin typeface="Arial Black" panose="020B0A04020102020204" pitchFamily="34" charset="0"/>
            </a:endParaRPr>
          </a:p>
        </p:txBody>
      </p:sp>
    </p:spTree>
    <p:extLst>
      <p:ext uri="{BB962C8B-B14F-4D97-AF65-F5344CB8AC3E}">
        <p14:creationId xmlns:p14="http://schemas.microsoft.com/office/powerpoint/2010/main" val="15312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7"/>
            <a:ext cx="10515600" cy="1112946"/>
          </a:xfrm>
        </p:spPr>
        <p:txBody>
          <a:bodyPr/>
          <a:lstStyle/>
          <a:p>
            <a:pPr algn="ctr"/>
            <a:r>
              <a:rPr lang="en-US" dirty="0" smtClean="0">
                <a:latin typeface="Arial Black" panose="020B0A04020102020204" pitchFamily="34" charset="0"/>
              </a:rPr>
              <a:t>Quarter 3 Research Paper</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2"/>
            <a:ext cx="10515600" cy="5285983"/>
          </a:xfrm>
        </p:spPr>
        <p:txBody>
          <a:bodyPr>
            <a:normAutofit lnSpcReduction="10000"/>
          </a:bodyPr>
          <a:lstStyle/>
          <a:p>
            <a:r>
              <a:rPr lang="en-US" dirty="0" smtClean="0">
                <a:latin typeface="Arial Black" panose="020B0A04020102020204" pitchFamily="34" charset="0"/>
              </a:rPr>
              <a:t>There will be several REQUIRED pre-writing assignments which MUST be completed prior to the submission of your final draft.</a:t>
            </a:r>
          </a:p>
          <a:p>
            <a:r>
              <a:rPr lang="en-US" dirty="0" smtClean="0">
                <a:latin typeface="Arial Black" panose="020B0A04020102020204" pitchFamily="34" charset="0"/>
              </a:rPr>
              <a:t>Included in the pre-writing assignments will be:</a:t>
            </a:r>
          </a:p>
          <a:p>
            <a:pPr lvl="1"/>
            <a:r>
              <a:rPr lang="en-US" dirty="0" smtClean="0">
                <a:latin typeface="Arial Black" panose="020B0A04020102020204" pitchFamily="34" charset="0"/>
              </a:rPr>
              <a:t>	1 Topic Worksheet</a:t>
            </a:r>
          </a:p>
          <a:p>
            <a:pPr lvl="1"/>
            <a:r>
              <a:rPr lang="en-US" dirty="0" smtClean="0">
                <a:latin typeface="Arial Black" panose="020B0A04020102020204" pitchFamily="34" charset="0"/>
              </a:rPr>
              <a:t>	4 CRAAP Evaluation Sheets</a:t>
            </a:r>
          </a:p>
          <a:p>
            <a:pPr lvl="1"/>
            <a:r>
              <a:rPr lang="en-US" dirty="0" smtClean="0">
                <a:latin typeface="Arial Black" panose="020B0A04020102020204" pitchFamily="34" charset="0"/>
              </a:rPr>
              <a:t>	4 ABE forms</a:t>
            </a:r>
          </a:p>
          <a:p>
            <a:pPr lvl="1"/>
            <a:r>
              <a:rPr lang="en-US" dirty="0" smtClean="0">
                <a:latin typeface="Arial Black" panose="020B0A04020102020204" pitchFamily="34" charset="0"/>
              </a:rPr>
              <a:t>	1 Outline INCLUDING Work Cited Mock up</a:t>
            </a:r>
          </a:p>
          <a:p>
            <a:r>
              <a:rPr lang="en-US" dirty="0" smtClean="0">
                <a:latin typeface="Arial Black" panose="020B0A04020102020204" pitchFamily="34" charset="0"/>
              </a:rPr>
              <a:t>Your grade will be based on BOTH the pre-writing AND your final draft</a:t>
            </a:r>
          </a:p>
          <a:p>
            <a:pPr lvl="1"/>
            <a:r>
              <a:rPr lang="en-US" dirty="0" smtClean="0">
                <a:latin typeface="Arial Black" panose="020B0A04020102020204" pitchFamily="34" charset="0"/>
              </a:rPr>
              <a:t>Pre-writing = 90 points</a:t>
            </a:r>
          </a:p>
          <a:p>
            <a:pPr lvl="1"/>
            <a:r>
              <a:rPr lang="en-US" dirty="0" smtClean="0">
                <a:latin typeface="Arial Black" panose="020B0A04020102020204" pitchFamily="34" charset="0"/>
              </a:rPr>
              <a:t>Final Draft = 100 points</a:t>
            </a:r>
          </a:p>
          <a:p>
            <a:pPr lvl="1"/>
            <a:r>
              <a:rPr lang="en-US" dirty="0" smtClean="0">
                <a:latin typeface="Arial Black" panose="020B0A04020102020204" pitchFamily="34" charset="0"/>
              </a:rPr>
              <a:t>TOTAL = 190 points AS AN ASSESSMENT</a:t>
            </a:r>
            <a:endParaRPr lang="en-US" dirty="0">
              <a:latin typeface="Arial Black" panose="020B0A04020102020204" pitchFamily="34" charset="0"/>
            </a:endParaRPr>
          </a:p>
        </p:txBody>
      </p:sp>
    </p:spTree>
    <p:extLst>
      <p:ext uri="{BB962C8B-B14F-4D97-AF65-F5344CB8AC3E}">
        <p14:creationId xmlns:p14="http://schemas.microsoft.com/office/powerpoint/2010/main" val="9069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7"/>
            <a:ext cx="10515600" cy="1112946"/>
          </a:xfrm>
        </p:spPr>
        <p:txBody>
          <a:bodyPr/>
          <a:lstStyle/>
          <a:p>
            <a:pPr algn="ctr"/>
            <a:r>
              <a:rPr lang="en-US" dirty="0" smtClean="0">
                <a:latin typeface="Arial Black" panose="020B0A04020102020204" pitchFamily="34" charset="0"/>
              </a:rPr>
              <a:t>Quarter 3 Research Paper</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2"/>
            <a:ext cx="10515600" cy="5285983"/>
          </a:xfrm>
        </p:spPr>
        <p:txBody>
          <a:bodyPr>
            <a:normAutofit lnSpcReduction="10000"/>
          </a:bodyPr>
          <a:lstStyle/>
          <a:p>
            <a:r>
              <a:rPr lang="en-US" dirty="0" smtClean="0">
                <a:latin typeface="Arial Black" panose="020B0A04020102020204" pitchFamily="34" charset="0"/>
              </a:rPr>
              <a:t>The Research Paper Checklist</a:t>
            </a:r>
          </a:p>
          <a:p>
            <a:pPr lvl="1"/>
            <a:r>
              <a:rPr lang="en-US" dirty="0" smtClean="0">
                <a:latin typeface="Arial Black" panose="020B0A04020102020204" pitchFamily="34" charset="0"/>
              </a:rPr>
              <a:t>This checklist denotes all of the required pre-writing assignments as well as specific elements that need to be present in your final draft.</a:t>
            </a:r>
          </a:p>
          <a:p>
            <a:pPr lvl="1"/>
            <a:r>
              <a:rPr lang="en-US" dirty="0" smtClean="0">
                <a:latin typeface="Arial Black" panose="020B0A04020102020204" pitchFamily="34" charset="0"/>
              </a:rPr>
              <a:t>It also includes details relating to topics, sources, format, page length, and grading</a:t>
            </a:r>
          </a:p>
          <a:p>
            <a:pPr lvl="1"/>
            <a:endParaRPr lang="en-US" dirty="0">
              <a:latin typeface="Arial Black" panose="020B0A04020102020204" pitchFamily="34" charset="0"/>
            </a:endParaRPr>
          </a:p>
          <a:p>
            <a:r>
              <a:rPr lang="en-US" dirty="0">
                <a:latin typeface="Arial Black" panose="020B0A04020102020204" pitchFamily="34" charset="0"/>
              </a:rPr>
              <a:t>A</a:t>
            </a:r>
            <a:r>
              <a:rPr lang="en-US" dirty="0" smtClean="0">
                <a:latin typeface="Arial Black" panose="020B0A04020102020204" pitchFamily="34" charset="0"/>
              </a:rPr>
              <a:t> “NOTE FOR STUDENTS AND PARENTS” has been included and MUST be read and acknowledged by a parent/guardian AND yourself.</a:t>
            </a:r>
          </a:p>
          <a:p>
            <a:pPr lvl="1"/>
            <a:r>
              <a:rPr lang="en-US" dirty="0" smtClean="0">
                <a:latin typeface="Arial Black" panose="020B0A04020102020204" pitchFamily="34" charset="0"/>
              </a:rPr>
              <a:t>The signature portion at the bottom of the page MUST be signed by a parent/guardian and yourself, cut off, and is </a:t>
            </a:r>
          </a:p>
          <a:p>
            <a:pPr marL="0" indent="0" algn="ctr">
              <a:buNone/>
            </a:pPr>
            <a:r>
              <a:rPr lang="en-US" dirty="0">
                <a:latin typeface="Arial Black" panose="020B0A04020102020204" pitchFamily="34" charset="0"/>
              </a:rPr>
              <a:t> </a:t>
            </a:r>
            <a:r>
              <a:rPr lang="en-US" dirty="0" smtClean="0">
                <a:latin typeface="Arial Black" panose="020B0A04020102020204" pitchFamily="34" charset="0"/>
              </a:rPr>
              <a:t>   </a:t>
            </a:r>
          </a:p>
          <a:p>
            <a:pPr marL="0" indent="0" algn="ctr">
              <a:buNone/>
            </a:pPr>
            <a:r>
              <a:rPr lang="en-US" dirty="0" smtClean="0">
                <a:latin typeface="Arial Black" panose="020B0A04020102020204" pitchFamily="34" charset="0"/>
              </a:rPr>
              <a:t>DUE BACK TO ME NO LATER THAN MONDAY 1/27/20</a:t>
            </a:r>
          </a:p>
        </p:txBody>
      </p:sp>
    </p:spTree>
    <p:extLst>
      <p:ext uri="{BB962C8B-B14F-4D97-AF65-F5344CB8AC3E}">
        <p14:creationId xmlns:p14="http://schemas.microsoft.com/office/powerpoint/2010/main" val="22577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67" y="0"/>
            <a:ext cx="10515600" cy="1112946"/>
          </a:xfrm>
        </p:spPr>
        <p:txBody>
          <a:bodyPr/>
          <a:lstStyle/>
          <a:p>
            <a:pPr algn="ctr"/>
            <a:r>
              <a:rPr lang="en-US" dirty="0" smtClean="0">
                <a:latin typeface="Arial Black" panose="020B0A04020102020204" pitchFamily="34" charset="0"/>
              </a:rPr>
              <a:t>Quarter 3 Research Paper</a:t>
            </a:r>
            <a:endParaRPr lang="en-US" dirty="0">
              <a:latin typeface="Arial Black" panose="020B0A04020102020204" pitchFamily="34" charset="0"/>
            </a:endParaRPr>
          </a:p>
        </p:txBody>
      </p:sp>
      <p:sp>
        <p:nvSpPr>
          <p:cNvPr id="3" name="Content Placeholder 2"/>
          <p:cNvSpPr>
            <a:spLocks noGrp="1"/>
          </p:cNvSpPr>
          <p:nvPr>
            <p:ph idx="1"/>
          </p:nvPr>
        </p:nvSpPr>
        <p:spPr>
          <a:xfrm>
            <a:off x="193183" y="888642"/>
            <a:ext cx="11784169" cy="5712573"/>
          </a:xfrm>
        </p:spPr>
        <p:txBody>
          <a:bodyPr>
            <a:normAutofit lnSpcReduction="10000"/>
          </a:bodyPr>
          <a:lstStyle/>
          <a:p>
            <a:pPr marL="0" indent="0" algn="ctr">
              <a:buNone/>
            </a:pPr>
            <a:r>
              <a:rPr lang="en-US" u="sng" dirty="0" smtClean="0">
                <a:latin typeface="Arial Black" panose="020B0A04020102020204" pitchFamily="34" charset="0"/>
              </a:rPr>
              <a:t>TOPIC SELECTION</a:t>
            </a:r>
          </a:p>
          <a:p>
            <a:r>
              <a:rPr lang="en-US" dirty="0" smtClean="0">
                <a:latin typeface="Arial Black" panose="020B0A04020102020204" pitchFamily="34" charset="0"/>
              </a:rPr>
              <a:t>For this paper, you will be allowed to CHOOSE/CREATE your own topic for research and decide which side of your issue you research and argue.</a:t>
            </a:r>
          </a:p>
          <a:p>
            <a:r>
              <a:rPr lang="en-US" dirty="0" smtClean="0">
                <a:latin typeface="Arial Black" panose="020B0A04020102020204" pitchFamily="34" charset="0"/>
              </a:rPr>
              <a:t>There are a number of topics which are OFF LIMITS:</a:t>
            </a:r>
          </a:p>
          <a:p>
            <a:pPr lvl="1"/>
            <a:r>
              <a:rPr lang="en-US" dirty="0" smtClean="0">
                <a:latin typeface="Arial Black" panose="020B0A04020102020204" pitchFamily="34" charset="0"/>
              </a:rPr>
              <a:t>Abortion</a:t>
            </a:r>
          </a:p>
          <a:p>
            <a:pPr lvl="1"/>
            <a:r>
              <a:rPr lang="en-US" dirty="0" smtClean="0">
                <a:latin typeface="Arial Black" panose="020B0A04020102020204" pitchFamily="34" charset="0"/>
              </a:rPr>
              <a:t>Alcohol / Tobacco </a:t>
            </a:r>
            <a:r>
              <a:rPr lang="en-US" dirty="0">
                <a:latin typeface="Arial Black" panose="020B0A04020102020204" pitchFamily="34" charset="0"/>
              </a:rPr>
              <a:t>/ Drugs (including legalization) </a:t>
            </a:r>
          </a:p>
          <a:p>
            <a:pPr lvl="1"/>
            <a:r>
              <a:rPr lang="en-US" dirty="0" smtClean="0">
                <a:latin typeface="Arial Black" panose="020B0A04020102020204" pitchFamily="34" charset="0"/>
              </a:rPr>
              <a:t>School start times/homework/uniforms</a:t>
            </a:r>
          </a:p>
          <a:p>
            <a:pPr lvl="1"/>
            <a:r>
              <a:rPr lang="en-US" dirty="0" smtClean="0">
                <a:latin typeface="Arial Black" panose="020B0A04020102020204" pitchFamily="34" charset="0"/>
              </a:rPr>
              <a:t>The Death Penalty</a:t>
            </a:r>
          </a:p>
          <a:p>
            <a:pPr lvl="1"/>
            <a:r>
              <a:rPr lang="en-US" dirty="0" smtClean="0">
                <a:latin typeface="Arial Black" panose="020B0A04020102020204" pitchFamily="34" charset="0"/>
              </a:rPr>
              <a:t>Guns – including gun violence, gun laws, school shootings</a:t>
            </a:r>
          </a:p>
          <a:p>
            <a:pPr lvl="1"/>
            <a:r>
              <a:rPr lang="en-US" dirty="0" smtClean="0">
                <a:latin typeface="Arial Black" panose="020B0A04020102020204" pitchFamily="34" charset="0"/>
              </a:rPr>
              <a:t>National </a:t>
            </a:r>
            <a:r>
              <a:rPr lang="en-US" dirty="0">
                <a:latin typeface="Arial Black" panose="020B0A04020102020204" pitchFamily="34" charset="0"/>
              </a:rPr>
              <a:t>A</a:t>
            </a:r>
            <a:r>
              <a:rPr lang="en-US" dirty="0" smtClean="0">
                <a:latin typeface="Arial Black" panose="020B0A04020102020204" pitchFamily="34" charset="0"/>
              </a:rPr>
              <a:t>nthem protests</a:t>
            </a:r>
          </a:p>
          <a:p>
            <a:pPr lvl="1"/>
            <a:r>
              <a:rPr lang="en-US" dirty="0" smtClean="0">
                <a:latin typeface="Arial Black" panose="020B0A04020102020204" pitchFamily="34" charset="0"/>
              </a:rPr>
              <a:t>Immigration / Border Wall</a:t>
            </a:r>
          </a:p>
          <a:p>
            <a:pPr lvl="1"/>
            <a:r>
              <a:rPr lang="en-US" dirty="0" smtClean="0">
                <a:latin typeface="Arial Black" panose="020B0A04020102020204" pitchFamily="34" charset="0"/>
              </a:rPr>
              <a:t>Testing of products (of any kind) on animals</a:t>
            </a:r>
          </a:p>
          <a:p>
            <a:pPr lvl="1"/>
            <a:r>
              <a:rPr lang="en-US" dirty="0" smtClean="0">
                <a:latin typeface="Arial Black" panose="020B0A04020102020204" pitchFamily="34" charset="0"/>
              </a:rPr>
              <a:t>Violence in video games</a:t>
            </a:r>
          </a:p>
          <a:p>
            <a:pPr lvl="1"/>
            <a:endParaRPr lang="en-US" dirty="0" smtClean="0">
              <a:latin typeface="Arial Black" panose="020B0A04020102020204" pitchFamily="34" charset="0"/>
            </a:endParaRPr>
          </a:p>
        </p:txBody>
      </p:sp>
    </p:spTree>
    <p:extLst>
      <p:ext uri="{BB962C8B-B14F-4D97-AF65-F5344CB8AC3E}">
        <p14:creationId xmlns:p14="http://schemas.microsoft.com/office/powerpoint/2010/main" val="40803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7"/>
            <a:ext cx="10515600" cy="1112946"/>
          </a:xfrm>
        </p:spPr>
        <p:txBody>
          <a:bodyPr/>
          <a:lstStyle/>
          <a:p>
            <a:pPr algn="ctr"/>
            <a:r>
              <a:rPr lang="en-US" dirty="0" smtClean="0">
                <a:latin typeface="Arial Black" panose="020B0A04020102020204" pitchFamily="34" charset="0"/>
              </a:rPr>
              <a:t>Quarter 3 Research Paper</a:t>
            </a:r>
            <a:endParaRPr lang="en-US" dirty="0">
              <a:latin typeface="Arial Black" panose="020B0A04020102020204" pitchFamily="34" charset="0"/>
            </a:endParaRPr>
          </a:p>
        </p:txBody>
      </p:sp>
      <p:sp>
        <p:nvSpPr>
          <p:cNvPr id="3" name="Content Placeholder 2"/>
          <p:cNvSpPr>
            <a:spLocks noGrp="1"/>
          </p:cNvSpPr>
          <p:nvPr>
            <p:ph idx="1"/>
          </p:nvPr>
        </p:nvSpPr>
        <p:spPr>
          <a:xfrm>
            <a:off x="425003" y="1315232"/>
            <a:ext cx="11642501" cy="5285983"/>
          </a:xfrm>
        </p:spPr>
        <p:txBody>
          <a:bodyPr>
            <a:normAutofit lnSpcReduction="10000"/>
          </a:bodyPr>
          <a:lstStyle/>
          <a:p>
            <a:pPr marL="0" indent="0" algn="ctr">
              <a:buNone/>
            </a:pPr>
            <a:r>
              <a:rPr lang="en-US" u="sng" dirty="0" smtClean="0">
                <a:latin typeface="Arial Black" panose="020B0A04020102020204" pitchFamily="34" charset="0"/>
              </a:rPr>
              <a:t>TOPIC SELECTION</a:t>
            </a:r>
          </a:p>
          <a:p>
            <a:r>
              <a:rPr lang="en-US" dirty="0" smtClean="0">
                <a:latin typeface="Arial Black" panose="020B0A04020102020204" pitchFamily="34" charset="0"/>
              </a:rPr>
              <a:t>Topic Worksheet</a:t>
            </a:r>
            <a:r>
              <a:rPr lang="en-US" dirty="0">
                <a:latin typeface="Arial Black" panose="020B0A04020102020204" pitchFamily="34" charset="0"/>
              </a:rPr>
              <a:t> </a:t>
            </a:r>
            <a:r>
              <a:rPr lang="en-US" dirty="0" smtClean="0">
                <a:latin typeface="Arial Black" panose="020B0A04020102020204" pitchFamily="34" charset="0"/>
              </a:rPr>
              <a:t>– This worksheet is designed to help you decide on a topic and ensure that you will be able find the necessary sources of information to research it thoroughly.</a:t>
            </a:r>
          </a:p>
          <a:p>
            <a:r>
              <a:rPr lang="en-US" dirty="0" smtClean="0">
                <a:latin typeface="Arial Black" panose="020B0A04020102020204" pitchFamily="34" charset="0"/>
              </a:rPr>
              <a:t>It includes SEVEN questions you </a:t>
            </a:r>
            <a:r>
              <a:rPr lang="en-US" dirty="0">
                <a:latin typeface="Arial Black" panose="020B0A04020102020204" pitchFamily="34" charset="0"/>
              </a:rPr>
              <a:t>M</a:t>
            </a:r>
            <a:r>
              <a:rPr lang="en-US" dirty="0" smtClean="0">
                <a:latin typeface="Arial Black" panose="020B0A04020102020204" pitchFamily="34" charset="0"/>
              </a:rPr>
              <a:t>UST answer prior to choosing your topic. </a:t>
            </a:r>
          </a:p>
          <a:p>
            <a:r>
              <a:rPr lang="en-US" dirty="0" smtClean="0">
                <a:latin typeface="Arial Black" panose="020B0A04020102020204" pitchFamily="34" charset="0"/>
              </a:rPr>
              <a:t>You MUST answer all SEVEN questions for THREE potential topics prior to deciding on one. This way, in case the one you choose is not approved, you will have backups ready to go.</a:t>
            </a:r>
          </a:p>
          <a:p>
            <a:r>
              <a:rPr lang="en-US" dirty="0" smtClean="0">
                <a:latin typeface="Arial Black" panose="020B0A04020102020204" pitchFamily="34" charset="0"/>
              </a:rPr>
              <a:t>Finally, it includes a place for you to create your THESIS STATEMENT for your chosen topic.</a:t>
            </a:r>
          </a:p>
        </p:txBody>
      </p:sp>
    </p:spTree>
    <p:extLst>
      <p:ext uri="{BB962C8B-B14F-4D97-AF65-F5344CB8AC3E}">
        <p14:creationId xmlns:p14="http://schemas.microsoft.com/office/powerpoint/2010/main" val="299170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7"/>
            <a:ext cx="10515600" cy="1112946"/>
          </a:xfrm>
        </p:spPr>
        <p:txBody>
          <a:bodyPr/>
          <a:lstStyle/>
          <a:p>
            <a:pPr algn="ctr"/>
            <a:r>
              <a:rPr lang="en-US" dirty="0" smtClean="0">
                <a:latin typeface="Arial Black" panose="020B0A04020102020204" pitchFamily="34" charset="0"/>
              </a:rPr>
              <a:t>Quarter 3 Research Paper</a:t>
            </a:r>
            <a:endParaRPr lang="en-US" dirty="0">
              <a:latin typeface="Arial Black" panose="020B0A04020102020204" pitchFamily="34" charset="0"/>
            </a:endParaRPr>
          </a:p>
        </p:txBody>
      </p:sp>
      <p:sp>
        <p:nvSpPr>
          <p:cNvPr id="3" name="Content Placeholder 2"/>
          <p:cNvSpPr>
            <a:spLocks noGrp="1"/>
          </p:cNvSpPr>
          <p:nvPr>
            <p:ph idx="1"/>
          </p:nvPr>
        </p:nvSpPr>
        <p:spPr>
          <a:xfrm>
            <a:off x="540913" y="1315232"/>
            <a:ext cx="11243256" cy="5285983"/>
          </a:xfrm>
        </p:spPr>
        <p:txBody>
          <a:bodyPr>
            <a:normAutofit fontScale="77500" lnSpcReduction="20000"/>
          </a:bodyPr>
          <a:lstStyle/>
          <a:p>
            <a:pPr marL="0" indent="0" algn="ctr">
              <a:buNone/>
            </a:pPr>
            <a:r>
              <a:rPr lang="en-US" u="sng" dirty="0" smtClean="0">
                <a:latin typeface="Arial Black" panose="020B0A04020102020204" pitchFamily="34" charset="0"/>
              </a:rPr>
              <a:t>TOPIC SELECTION</a:t>
            </a:r>
            <a:r>
              <a:rPr lang="en-US" u="sng" dirty="0">
                <a:latin typeface="Arial Black" panose="020B0A04020102020204" pitchFamily="34" charset="0"/>
              </a:rPr>
              <a:t> </a:t>
            </a:r>
            <a:r>
              <a:rPr lang="en-US" u="sng" dirty="0" smtClean="0">
                <a:latin typeface="Arial Black" panose="020B0A04020102020204" pitchFamily="34" charset="0"/>
              </a:rPr>
              <a:t>EXAMPLE</a:t>
            </a:r>
          </a:p>
          <a:p>
            <a:pPr marL="0" indent="0">
              <a:buNone/>
            </a:pPr>
            <a:r>
              <a:rPr lang="en-US" dirty="0" smtClean="0">
                <a:latin typeface="Arial Black" panose="020B0A04020102020204" pitchFamily="34" charset="0"/>
              </a:rPr>
              <a:t>Topic: NFL football and concussion protocols</a:t>
            </a:r>
          </a:p>
          <a:p>
            <a:pPr marL="0" indent="0">
              <a:buNone/>
            </a:pPr>
            <a:r>
              <a:rPr lang="en-US" dirty="0" smtClean="0">
                <a:latin typeface="Arial Black" panose="020B0A04020102020204" pitchFamily="34" charset="0"/>
              </a:rPr>
              <a:t>Q1: Should the NFL change the helmet style and structure to better protect their athletes from possible long-term brain injuries?”</a:t>
            </a:r>
          </a:p>
          <a:p>
            <a:pPr marL="0" indent="0">
              <a:buNone/>
            </a:pPr>
            <a:r>
              <a:rPr lang="en-US" dirty="0" smtClean="0">
                <a:latin typeface="Arial Black" panose="020B0A04020102020204" pitchFamily="34" charset="0"/>
              </a:rPr>
              <a:t>Q2: 681,000</a:t>
            </a:r>
          </a:p>
          <a:p>
            <a:pPr marL="0" indent="0">
              <a:buNone/>
            </a:pPr>
            <a:r>
              <a:rPr lang="en-US" dirty="0" smtClean="0">
                <a:latin typeface="Arial Black" panose="020B0A04020102020204" pitchFamily="34" charset="0"/>
              </a:rPr>
              <a:t>Q3: ESPN.com, CNN.com, SportsIllustrated.com</a:t>
            </a:r>
          </a:p>
          <a:p>
            <a:pPr marL="0" indent="0">
              <a:buNone/>
            </a:pPr>
            <a:r>
              <a:rPr lang="en-US" dirty="0" smtClean="0">
                <a:latin typeface="Arial Black" panose="020B0A04020102020204" pitchFamily="34" charset="0"/>
              </a:rPr>
              <a:t>Q4: “The NFL’s Concussion-Research Controversy, Explained – NY Magazine</a:t>
            </a:r>
          </a:p>
          <a:p>
            <a:pPr marL="0" indent="0">
              <a:buNone/>
            </a:pPr>
            <a:r>
              <a:rPr lang="en-US" dirty="0" smtClean="0">
                <a:latin typeface="Arial Black" panose="020B0A04020102020204" pitchFamily="34" charset="0"/>
              </a:rPr>
              <a:t>Q5: League of Denial: The NFL's Concussion Crisis  FRONTLINE – PBS</a:t>
            </a:r>
          </a:p>
          <a:p>
            <a:pPr marL="0" indent="0">
              <a:buNone/>
            </a:pPr>
            <a:r>
              <a:rPr lang="en-US" dirty="0" smtClean="0">
                <a:latin typeface="Arial Black" panose="020B0A04020102020204" pitchFamily="34" charset="0"/>
              </a:rPr>
              <a:t>Q6: None available</a:t>
            </a:r>
          </a:p>
          <a:p>
            <a:pPr marL="0" indent="0">
              <a:buNone/>
            </a:pPr>
            <a:endParaRPr lang="en-US" dirty="0">
              <a:latin typeface="Arial Black" panose="020B0A04020102020204" pitchFamily="34" charset="0"/>
            </a:endParaRPr>
          </a:p>
          <a:p>
            <a:pPr marL="0" indent="0">
              <a:buNone/>
            </a:pPr>
            <a:r>
              <a:rPr lang="en-US" dirty="0" smtClean="0">
                <a:latin typeface="Arial Black" panose="020B0A04020102020204" pitchFamily="34" charset="0"/>
              </a:rPr>
              <a:t>Thesis: The NFL should change the style and structure of the helmets worn by players to better protect them from possible long-term brain injuries.</a:t>
            </a:r>
          </a:p>
          <a:p>
            <a:pPr marL="0" indent="0">
              <a:buNone/>
            </a:pPr>
            <a:endParaRPr lang="en-US" dirty="0" smtClean="0">
              <a:latin typeface="Arial Black" panose="020B0A04020102020204" pitchFamily="34" charset="0"/>
            </a:endParaRP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5024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5060514"/>
          </a:xfrm>
        </p:spPr>
        <p:txBody>
          <a:bodyPr>
            <a:normAutofit fontScale="92500" lnSpcReduction="10000"/>
          </a:bodyPr>
          <a:lstStyle/>
          <a:p>
            <a:r>
              <a:rPr lang="en-US" dirty="0" smtClean="0">
                <a:latin typeface="Arial Black" panose="020B0A04020102020204" pitchFamily="34" charset="0"/>
              </a:rPr>
              <a:t>Begin to brainstorm possible topics. If you are unsure about a potential topic, ask me!</a:t>
            </a:r>
          </a:p>
          <a:p>
            <a:endParaRPr lang="en-US" dirty="0" smtClean="0">
              <a:latin typeface="Arial Black" panose="020B0A04020102020204" pitchFamily="34" charset="0"/>
            </a:endParaRPr>
          </a:p>
          <a:p>
            <a:r>
              <a:rPr lang="en-US" dirty="0" smtClean="0">
                <a:latin typeface="Arial Black" panose="020B0A04020102020204" pitchFamily="34" charset="0"/>
              </a:rPr>
              <a:t>You may NOT do the same topic as anyone in your current group</a:t>
            </a:r>
            <a:r>
              <a:rPr lang="en-US" dirty="0">
                <a:latin typeface="Arial Black" panose="020B0A04020102020204" pitchFamily="34" charset="0"/>
              </a:rPr>
              <a:t> </a:t>
            </a:r>
            <a:r>
              <a:rPr lang="en-US" dirty="0" smtClean="0">
                <a:latin typeface="Arial Black" panose="020B0A04020102020204" pitchFamily="34" charset="0"/>
              </a:rPr>
              <a:t>AND no more than THREE people in the class can be working on the same topic.</a:t>
            </a:r>
          </a:p>
          <a:p>
            <a:endParaRPr lang="en-US" dirty="0" smtClean="0">
              <a:latin typeface="Arial Black" panose="020B0A04020102020204" pitchFamily="34" charset="0"/>
            </a:endParaRPr>
          </a:p>
          <a:p>
            <a:r>
              <a:rPr lang="en-US" dirty="0" smtClean="0">
                <a:latin typeface="Arial Black" panose="020B0A04020102020204" pitchFamily="34" charset="0"/>
              </a:rPr>
              <a:t>Your topic MAY NOT BE APPROVED or MAY HAVE TO BE FOCUSED MORE. Be prepared to WORK ON IT or possibly even CHOOSE AGAIN.</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Your Topic Worksheets are DUE COMPLETED by TUESDAY 1/28/20.</a:t>
            </a:r>
            <a:endParaRPr lang="en-US" dirty="0">
              <a:latin typeface="Arial Black" panose="020B0A04020102020204" pitchFamily="34" charset="0"/>
            </a:endParaRPr>
          </a:p>
        </p:txBody>
      </p:sp>
    </p:spTree>
    <p:extLst>
      <p:ext uri="{BB962C8B-B14F-4D97-AF65-F5344CB8AC3E}">
        <p14:creationId xmlns:p14="http://schemas.microsoft.com/office/powerpoint/2010/main" val="16701386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50108"/>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14818"/>
            <a:ext cx="10515600" cy="5386190"/>
          </a:xfrm>
        </p:spPr>
        <p:txBody>
          <a:bodyPr>
            <a:normAutofit/>
          </a:bodyPr>
          <a:lstStyle/>
          <a:p>
            <a:pPr marL="0" indent="0" algn="ctr">
              <a:buNone/>
            </a:pPr>
            <a:r>
              <a:rPr lang="en-US" sz="4000" dirty="0" smtClean="0">
                <a:latin typeface="Arial Black" panose="020B0A04020102020204" pitchFamily="34" charset="0"/>
              </a:rPr>
              <a:t>Signature portion of the Research Checklist</a:t>
            </a:r>
          </a:p>
          <a:p>
            <a:pPr marL="0" indent="0" algn="ctr">
              <a:buNone/>
            </a:pPr>
            <a:r>
              <a:rPr lang="en-US" sz="4000" dirty="0" smtClean="0">
                <a:latin typeface="Arial Black" panose="020B0A04020102020204" pitchFamily="34" charset="0"/>
              </a:rPr>
              <a:t>DUE by MONDAY 1/27/20</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Topic Worksheets</a:t>
            </a:r>
          </a:p>
          <a:p>
            <a:pPr marL="0" indent="0" algn="ctr">
              <a:buNone/>
            </a:pPr>
            <a:r>
              <a:rPr lang="en-US" sz="4000" dirty="0" smtClean="0">
                <a:latin typeface="Arial Black" panose="020B0A04020102020204" pitchFamily="34" charset="0"/>
              </a:rPr>
              <a:t>DUE on</a:t>
            </a:r>
          </a:p>
          <a:p>
            <a:pPr marL="0" indent="0" algn="ctr">
              <a:buNone/>
            </a:pPr>
            <a:r>
              <a:rPr lang="en-US" sz="4000" dirty="0" smtClean="0">
                <a:latin typeface="Arial Black" panose="020B0A04020102020204" pitchFamily="34" charset="0"/>
              </a:rPr>
              <a:t>TUESDAY</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2026985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3567"/>
            <a:ext cx="10515600" cy="5663396"/>
          </a:xfrm>
        </p:spPr>
        <p:txBody>
          <a:bodyPr>
            <a:normAutofit/>
          </a:bodyPr>
          <a:lstStyle/>
          <a:p>
            <a:pPr marL="0" indent="0" algn="ctr">
              <a:buNone/>
            </a:pPr>
            <a:endParaRPr lang="en-US" sz="5400" dirty="0" smtClean="0">
              <a:latin typeface="Arial Black" panose="020B0A04020102020204" pitchFamily="34" charset="0"/>
            </a:endParaRPr>
          </a:p>
          <a:p>
            <a:pPr marL="0" indent="0" algn="ctr">
              <a:buNone/>
            </a:pPr>
            <a:r>
              <a:rPr lang="en-US" sz="7200" dirty="0" smtClean="0">
                <a:latin typeface="Arial Black" panose="020B0A04020102020204" pitchFamily="34" charset="0"/>
              </a:rPr>
              <a:t>NO</a:t>
            </a:r>
          </a:p>
          <a:p>
            <a:pPr marL="0" indent="0" algn="ctr">
              <a:buNone/>
            </a:pPr>
            <a:r>
              <a:rPr lang="en-US" sz="7200" dirty="0" smtClean="0">
                <a:latin typeface="Arial Black" panose="020B0A04020102020204" pitchFamily="34" charset="0"/>
              </a:rPr>
              <a:t>EXIT TICKET </a:t>
            </a:r>
          </a:p>
          <a:p>
            <a:pPr marL="0" indent="0" algn="ctr">
              <a:buNone/>
            </a:pPr>
            <a:r>
              <a:rPr lang="en-US" sz="7200" dirty="0" smtClean="0">
                <a:latin typeface="Arial Black" panose="020B0A04020102020204" pitchFamily="34" charset="0"/>
              </a:rPr>
              <a:t>TODAY!</a:t>
            </a:r>
            <a:endParaRPr lang="en-US" sz="7200" dirty="0">
              <a:latin typeface="Arial Black" panose="020B0A04020102020204" pitchFamily="34" charset="0"/>
            </a:endParaRPr>
          </a:p>
        </p:txBody>
      </p:sp>
      <p:sp>
        <p:nvSpPr>
          <p:cNvPr id="4" name="TextBox 3"/>
          <p:cNvSpPr txBox="1"/>
          <p:nvPr/>
        </p:nvSpPr>
        <p:spPr>
          <a:xfrm>
            <a:off x="9607463" y="626301"/>
            <a:ext cx="1082348" cy="369332"/>
          </a:xfrm>
          <a:prstGeom prst="rect">
            <a:avLst/>
          </a:prstGeom>
          <a:noFill/>
        </p:spPr>
        <p:txBody>
          <a:bodyPr wrap="none" rtlCol="0">
            <a:spAutoFit/>
          </a:bodyPr>
          <a:lstStyle/>
          <a:p>
            <a:r>
              <a:rPr lang="en-US" dirty="0" smtClean="0">
                <a:latin typeface="Arial Black" panose="020B0A04020102020204" pitchFamily="34" charset="0"/>
              </a:rPr>
              <a:t>1/23/20</a:t>
            </a:r>
            <a:endParaRPr lang="en-US" dirty="0">
              <a:latin typeface="Arial Black" panose="020B0A04020102020204" pitchFamily="34" charset="0"/>
            </a:endParaRPr>
          </a:p>
        </p:txBody>
      </p:sp>
    </p:spTree>
    <p:extLst>
      <p:ext uri="{BB962C8B-B14F-4D97-AF65-F5344CB8AC3E}">
        <p14:creationId xmlns:p14="http://schemas.microsoft.com/office/powerpoint/2010/main" val="155416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381001"/>
            <a:ext cx="7772400" cy="1736725"/>
          </a:xfrm>
        </p:spPr>
        <p:txBody>
          <a:bodyPr/>
          <a:lstStyle/>
          <a:p>
            <a:pPr eaLnBrk="1" hangingPunct="1">
              <a:defRPr/>
            </a:pPr>
            <a:r>
              <a:rPr lang="en-US" dirty="0" smtClean="0">
                <a:solidFill>
                  <a:schemeClr val="accent6">
                    <a:lumMod val="50000"/>
                  </a:schemeClr>
                </a:solidFill>
              </a:rPr>
              <a:t>The Argumentative Essay:</a:t>
            </a:r>
          </a:p>
        </p:txBody>
      </p:sp>
      <p:sp>
        <p:nvSpPr>
          <p:cNvPr id="2051" name="Rectangle 3"/>
          <p:cNvSpPr>
            <a:spLocks noGrp="1" noChangeArrowheads="1"/>
          </p:cNvSpPr>
          <p:nvPr>
            <p:ph type="subTitle" idx="1"/>
          </p:nvPr>
        </p:nvSpPr>
        <p:spPr>
          <a:xfrm>
            <a:off x="838200" y="3962400"/>
            <a:ext cx="6400800" cy="1752600"/>
          </a:xfrm>
        </p:spPr>
        <p:txBody>
          <a:bodyPr/>
          <a:lstStyle/>
          <a:p>
            <a:pPr eaLnBrk="1" hangingPunct="1">
              <a:defRPr/>
            </a:pPr>
            <a:r>
              <a:rPr lang="en-US" dirty="0" smtClean="0">
                <a:solidFill>
                  <a:schemeClr val="accent6">
                    <a:lumMod val="50000"/>
                  </a:schemeClr>
                </a:solidFill>
              </a:rPr>
              <a:t>Persuade Your Audience—</a:t>
            </a:r>
            <a:br>
              <a:rPr lang="en-US" dirty="0" smtClean="0">
                <a:solidFill>
                  <a:schemeClr val="accent6">
                    <a:lumMod val="50000"/>
                  </a:schemeClr>
                </a:solidFill>
              </a:rPr>
            </a:br>
            <a:r>
              <a:rPr lang="en-US" dirty="0" smtClean="0">
                <a:solidFill>
                  <a:schemeClr val="accent6">
                    <a:lumMod val="50000"/>
                  </a:schemeClr>
                </a:solidFill>
              </a:rPr>
              <a:t>Don’t Fight With Them! </a:t>
            </a:r>
          </a:p>
        </p:txBody>
      </p:sp>
    </p:spTree>
    <p:extLst>
      <p:ext uri="{BB962C8B-B14F-4D97-AF65-F5344CB8AC3E}">
        <p14:creationId xmlns:p14="http://schemas.microsoft.com/office/powerpoint/2010/main" val="29755540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49900"/>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15026"/>
            <a:ext cx="10515600" cy="5361138"/>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Have you chosen a topic as your first choice for your research? </a:t>
            </a:r>
          </a:p>
          <a:p>
            <a:pPr marL="0" indent="0" algn="ctr">
              <a:buNone/>
            </a:pPr>
            <a:r>
              <a:rPr lang="en-US" sz="4000" dirty="0" smtClean="0">
                <a:latin typeface="Arial Black" panose="020B0A04020102020204" pitchFamily="34" charset="0"/>
              </a:rPr>
              <a:t>If so, what is it? </a:t>
            </a:r>
          </a:p>
          <a:p>
            <a:pPr marL="0" indent="0" algn="ctr">
              <a:buNone/>
            </a:pPr>
            <a:r>
              <a:rPr lang="en-US" sz="4000" dirty="0" smtClean="0">
                <a:latin typeface="Arial Black" panose="020B0A04020102020204" pitchFamily="34" charset="0"/>
              </a:rPr>
              <a:t>If not, how many potential topics have you identified at this point?</a:t>
            </a:r>
          </a:p>
          <a:p>
            <a:pPr marL="0" indent="0" algn="ctr">
              <a:buNone/>
            </a:pPr>
            <a:r>
              <a:rPr lang="en-US" sz="4000" dirty="0" smtClean="0">
                <a:latin typeface="Arial Black" panose="020B0A04020102020204" pitchFamily="34" charset="0"/>
              </a:rPr>
              <a:t>What are they?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9607463" y="626301"/>
            <a:ext cx="1082348" cy="369332"/>
          </a:xfrm>
          <a:prstGeom prst="rect">
            <a:avLst/>
          </a:prstGeom>
          <a:noFill/>
        </p:spPr>
        <p:txBody>
          <a:bodyPr wrap="none" rtlCol="0">
            <a:spAutoFit/>
          </a:bodyPr>
          <a:lstStyle/>
          <a:p>
            <a:r>
              <a:rPr lang="en-US" dirty="0" smtClean="0">
                <a:latin typeface="Arial Black" panose="020B0A04020102020204" pitchFamily="34" charset="0"/>
              </a:rPr>
              <a:t>1/24/20</a:t>
            </a:r>
            <a:endParaRPr lang="en-US" dirty="0">
              <a:latin typeface="Arial Black" panose="020B0A04020102020204" pitchFamily="34" charset="0"/>
            </a:endParaRPr>
          </a:p>
        </p:txBody>
      </p:sp>
    </p:spTree>
    <p:extLst>
      <p:ext uri="{BB962C8B-B14F-4D97-AF65-F5344CB8AC3E}">
        <p14:creationId xmlns:p14="http://schemas.microsoft.com/office/powerpoint/2010/main" val="32083407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358849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7500" lnSpcReduction="20000"/>
          </a:bodyPr>
          <a:lstStyle/>
          <a:p>
            <a:pPr marL="0" indent="0" algn="ctr">
              <a:buNone/>
            </a:pPr>
            <a:r>
              <a:rPr lang="en-US" sz="4400" dirty="0" smtClean="0">
                <a:latin typeface="Arial Black" panose="020B0A04020102020204" pitchFamily="34" charset="0"/>
              </a:rPr>
              <a:t>By the end of the unit, students should be able to gather relevant information from multiple authoritative print and digital sources, using advanced searches effectively; assess the usefulness of each source in answering the research question; integrate information into the text selectively to maintain the flow of ideas, avoiding plagiarism and following a standard format for citation.</a:t>
            </a:r>
          </a:p>
          <a:p>
            <a:pPr marL="0" indent="0" algn="ctr">
              <a:buNone/>
            </a:pPr>
            <a:endParaRPr lang="en-US" sz="4400" dirty="0">
              <a:latin typeface="Arial Black" panose="020B0A04020102020204" pitchFamily="34" charset="0"/>
            </a:endParaRPr>
          </a:p>
          <a:p>
            <a:pPr marL="0" indent="0" algn="ctr">
              <a:buNone/>
            </a:pPr>
            <a:r>
              <a:rPr lang="en-US" sz="3200" dirty="0" smtClean="0">
                <a:latin typeface="Arial Black" panose="020B0A04020102020204" pitchFamily="34" charset="0"/>
              </a:rPr>
              <a:t>CCSS.ELA-LITERACY.W.9-10.8</a:t>
            </a:r>
          </a:p>
          <a:p>
            <a:pPr marL="0" indent="0" algn="ctr">
              <a:buNone/>
            </a:pPr>
            <a:endParaRPr lang="en-US" sz="3000" dirty="0">
              <a:latin typeface="Arial Black" panose="020B0A04020102020204" pitchFamily="34" charset="0"/>
            </a:endParaRPr>
          </a:p>
        </p:txBody>
      </p:sp>
    </p:spTree>
    <p:extLst>
      <p:ext uri="{BB962C8B-B14F-4D97-AF65-F5344CB8AC3E}">
        <p14:creationId xmlns:p14="http://schemas.microsoft.com/office/powerpoint/2010/main" val="16181407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MAIN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037094"/>
          </a:xfrm>
        </p:spPr>
        <p:txBody>
          <a:bodyPr>
            <a:normAutofit fontScale="70000" lnSpcReduction="20000"/>
          </a:bodyPr>
          <a:lstStyle/>
          <a:p>
            <a:pPr marL="0" indent="0" algn="ctr">
              <a:buNone/>
            </a:pPr>
            <a:r>
              <a:rPr lang="en-US" sz="4400" dirty="0" smtClean="0">
                <a:latin typeface="Arial Black" panose="020B0A04020102020204" pitchFamily="34" charset="0"/>
              </a:rPr>
              <a:t>By the end of the unit, students should be able to cite strong and thorough textual evidence to support analysis of what the text says explicitly as well as inferences drawn from the text.</a:t>
            </a:r>
          </a:p>
          <a:p>
            <a:pPr marL="0" indent="0" algn="ctr">
              <a:buNone/>
            </a:pPr>
            <a:r>
              <a:rPr lang="en-US" sz="3600" i="1" dirty="0" smtClean="0">
                <a:latin typeface="Arial Black" panose="020B0A04020102020204" pitchFamily="34" charset="0"/>
              </a:rPr>
              <a:t>CCSS.ELA-LITERACY.RL.9-10.1</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By the end of the unit, students should be able to write arguments to support claims in an analysis of substantive topics or texts, using valid reasoning and relevant and sufficient evidence.</a:t>
            </a:r>
            <a:endParaRPr lang="en-US"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CCSS.ELA-LITERACY.W.9-10.1</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0325227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62634"/>
          </a:xfrm>
        </p:spPr>
        <p:txBody>
          <a:bodyPr/>
          <a:lstStyle/>
          <a:p>
            <a:pPr algn="ctr"/>
            <a:r>
              <a:rPr lang="en-US" dirty="0" smtClean="0">
                <a:latin typeface="Arial Black" panose="020B0A04020102020204" pitchFamily="34" charset="0"/>
              </a:rPr>
              <a:t>ADDITIONAL 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9"/>
            <a:ext cx="10515600" cy="5523978"/>
          </a:xfrm>
        </p:spPr>
        <p:txBody>
          <a:bodyPr>
            <a:normAutofit fontScale="70000" lnSpcReduction="20000"/>
          </a:bodyPr>
          <a:lstStyle/>
          <a:p>
            <a:pPr marL="0" indent="0" algn="ctr">
              <a:buNone/>
            </a:pPr>
            <a:r>
              <a:rPr lang="en-US" sz="3600" dirty="0" smtClean="0">
                <a:latin typeface="Arial Black" panose="020B0A04020102020204" pitchFamily="34" charset="0"/>
              </a:rPr>
              <a:t>By the end of the unit, students should be able to…</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Produce clear and coherent writing in which the development, organization, and style are appropriate to task, purpose, and audience. </a:t>
            </a:r>
            <a:endParaRPr lang="en-US" sz="3600" dirty="0">
              <a:latin typeface="Arial Black" panose="020B0A04020102020204" pitchFamily="34" charset="0"/>
            </a:endParaRPr>
          </a:p>
          <a:p>
            <a:pPr marL="0" indent="0" algn="ctr">
              <a:buNone/>
            </a:pPr>
            <a:r>
              <a:rPr lang="en-US" sz="3600" i="1" dirty="0" smtClean="0">
                <a:latin typeface="Arial Black" panose="020B0A04020102020204" pitchFamily="34" charset="0"/>
              </a:rPr>
              <a:t>CCSS.ELA-LITERACY.W.9-10.4</a:t>
            </a:r>
          </a:p>
          <a:p>
            <a:pPr marL="0" indent="0" algn="ctr">
              <a:buNone/>
            </a:pPr>
            <a:r>
              <a:rPr lang="en-US" sz="3600" dirty="0" smtClean="0">
                <a:latin typeface="Arial Black" panose="020B0A04020102020204" pitchFamily="34" charset="0"/>
              </a:rPr>
              <a:t>Develop and strengthen writing as needed by planning, revising, editing, rewriting, or trying a new approach, focusing on addressing what is most significant for a specific purpose and audience.</a:t>
            </a:r>
          </a:p>
          <a:p>
            <a:pPr marL="0" indent="0" algn="ctr">
              <a:buNone/>
            </a:pPr>
            <a:r>
              <a:rPr lang="en-US" sz="3600" i="1" dirty="0" smtClean="0">
                <a:latin typeface="Arial Black" panose="020B0A04020102020204" pitchFamily="34" charset="0"/>
              </a:rPr>
              <a:t>CCSS.ELA-LITERACY.W.9-10.5</a:t>
            </a:r>
          </a:p>
          <a:p>
            <a:pPr marL="0" indent="0" algn="ctr">
              <a:buNone/>
            </a:pPr>
            <a:r>
              <a:rPr lang="en-US" sz="3600" dirty="0" smtClean="0">
                <a:latin typeface="Arial Black" panose="020B0A04020102020204" pitchFamily="34" charset="0"/>
              </a:rPr>
              <a:t>Use technology, including the Internet, to produce, publish, and update individual or shared writing products, taking advantage of technology's capacity to link to other information and to display information flexibly and dynamically.</a:t>
            </a:r>
          </a:p>
          <a:p>
            <a:pPr marL="0" indent="0" algn="ctr">
              <a:buNone/>
            </a:pPr>
            <a:r>
              <a:rPr lang="en-US" sz="3600" i="1" dirty="0" smtClean="0">
                <a:latin typeface="Arial Black" panose="020B0A04020102020204" pitchFamily="34" charset="0"/>
              </a:rPr>
              <a:t>CCSS.ELA-LITERACY.W.9-10.6</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1593319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212"/>
          </a:xfrm>
        </p:spPr>
        <p:txBody>
          <a:bodyPr/>
          <a:lstStyle/>
          <a:p>
            <a:pPr algn="ctr"/>
            <a:r>
              <a:rPr lang="en-US" dirty="0" smtClean="0">
                <a:latin typeface="Arial Black" panose="020B0A04020102020204" pitchFamily="34" charset="0"/>
              </a:rPr>
              <a:t>Today’s Learning Goal</a:t>
            </a:r>
            <a:endParaRPr lang="en-US" dirty="0">
              <a:latin typeface="Arial Black" panose="020B0A04020102020204" pitchFamily="34" charset="0"/>
            </a:endParaRPr>
          </a:p>
        </p:txBody>
      </p:sp>
      <p:sp>
        <p:nvSpPr>
          <p:cNvPr id="3" name="Content Placeholder 2"/>
          <p:cNvSpPr>
            <a:spLocks noGrp="1"/>
          </p:cNvSpPr>
          <p:nvPr>
            <p:ph idx="1"/>
          </p:nvPr>
        </p:nvSpPr>
        <p:spPr>
          <a:xfrm>
            <a:off x="838200" y="1365338"/>
            <a:ext cx="10515600" cy="4811625"/>
          </a:xfrm>
        </p:spPr>
        <p:txBody>
          <a:bodyPr/>
          <a:lstStyle/>
          <a:p>
            <a:pPr marL="0" indent="0" algn="ctr">
              <a:buNone/>
            </a:pPr>
            <a:r>
              <a:rPr lang="en-US" dirty="0" smtClean="0">
                <a:latin typeface="Arial Black" panose="020B0A04020102020204" pitchFamily="34" charset="0"/>
              </a:rPr>
              <a:t>By the end of the period, students should be able to:</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Have selected an appropriate topic for research, and write a thesis statement that will guide their research and writing. They will also review requirements for a source to be considered credible.</a:t>
            </a:r>
            <a:endParaRPr lang="en-US" sz="3600" dirty="0">
              <a:latin typeface="Arial Black" panose="020B0A04020102020204" pitchFamily="34" charset="0"/>
            </a:endParaRPr>
          </a:p>
        </p:txBody>
      </p:sp>
    </p:spTree>
    <p:extLst>
      <p:ext uri="{BB962C8B-B14F-4D97-AF65-F5344CB8AC3E}">
        <p14:creationId xmlns:p14="http://schemas.microsoft.com/office/powerpoint/2010/main" val="14213522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8" name="Shape 88"/>
          <p:cNvSpPr txBox="1"/>
          <p:nvPr/>
        </p:nvSpPr>
        <p:spPr>
          <a:xfrm>
            <a:off x="584200" y="292100"/>
            <a:ext cx="10998200" cy="6280210"/>
          </a:xfrm>
          <a:prstGeom prst="rect">
            <a:avLst/>
          </a:prstGeom>
          <a:noFill/>
          <a:ln>
            <a:noFill/>
          </a:ln>
        </p:spPr>
        <p:txBody>
          <a:bodyPr lIns="91425" tIns="45700" rIns="91425" bIns="45700" anchor="t" anchorCtr="0">
            <a:noAutofit/>
          </a:bodyPr>
          <a:lstStyle/>
          <a:p>
            <a:pPr algn="ctr">
              <a:buSzPct val="25000"/>
            </a:pPr>
            <a:endParaRPr lang="en-US" dirty="0">
              <a:solidFill>
                <a:schemeClr val="dk1"/>
              </a:solidFill>
              <a:latin typeface="Calibri"/>
              <a:ea typeface="Calibri"/>
              <a:cs typeface="Calibri"/>
              <a:sym typeface="Calibri"/>
            </a:endParaRPr>
          </a:p>
          <a:p>
            <a:pPr algn="ctr">
              <a:buSzPct val="25000"/>
            </a:pPr>
            <a:r>
              <a:rPr lang="en-US" sz="3200" b="1" dirty="0">
                <a:solidFill>
                  <a:schemeClr val="dk1"/>
                </a:solidFill>
                <a:latin typeface="Calibri"/>
                <a:ea typeface="Calibri"/>
                <a:cs typeface="Calibri"/>
                <a:sym typeface="Calibri"/>
              </a:rPr>
              <a:t>Today we will be discussing…</a:t>
            </a:r>
          </a:p>
          <a:p>
            <a:pPr algn="ctr">
              <a:buSzPct val="25000"/>
            </a:pPr>
            <a:r>
              <a:rPr lang="en-US" dirty="0">
                <a:solidFill>
                  <a:schemeClr val="dk1"/>
                </a:solidFill>
                <a:latin typeface="Calibri"/>
                <a:ea typeface="Calibri"/>
                <a:cs typeface="Calibri"/>
                <a:sym typeface="Calibri"/>
              </a:rPr>
              <a:t>
</a:t>
            </a:r>
          </a:p>
          <a:p>
            <a:pPr algn="ctr">
              <a:buSzPct val="25000"/>
            </a:pPr>
            <a:r>
              <a:rPr lang="en-US" sz="5400" b="1" dirty="0">
                <a:solidFill>
                  <a:schemeClr val="dk1"/>
                </a:solidFill>
                <a:latin typeface="Arial"/>
                <a:ea typeface="Arial"/>
                <a:cs typeface="Arial"/>
                <a:sym typeface="Arial"/>
              </a:rPr>
              <a:t>Source Credibility</a:t>
            </a:r>
          </a:p>
          <a:p>
            <a:pPr algn="ctr">
              <a:buSzPct val="25000"/>
            </a:pPr>
            <a:endParaRPr lang="en-US" sz="5400" b="1" dirty="0">
              <a:solidFill>
                <a:schemeClr val="dk1"/>
              </a:solidFill>
            </a:endParaRPr>
          </a:p>
          <a:p>
            <a:pPr algn="ctr">
              <a:buSzPct val="25000"/>
            </a:pPr>
            <a:r>
              <a:rPr lang="en-US" sz="4000" b="1" dirty="0">
                <a:solidFill>
                  <a:schemeClr val="dk1"/>
                </a:solidFill>
                <a:latin typeface="Arial"/>
                <a:ea typeface="Arial"/>
                <a:cs typeface="Arial"/>
                <a:sym typeface="Arial"/>
              </a:rPr>
              <a:t>Specifically with regard to internet research.</a:t>
            </a:r>
          </a:p>
        </p:txBody>
      </p:sp>
      <p:sp>
        <p:nvSpPr>
          <p:cNvPr id="89" name="Shape 89"/>
          <p:cNvSpPr txBox="1"/>
          <p:nvPr/>
        </p:nvSpPr>
        <p:spPr>
          <a:xfrm>
            <a:off x="3429000" y="6172201"/>
            <a:ext cx="3352799" cy="400109"/>
          </a:xfrm>
          <a:prstGeom prst="rect">
            <a:avLst/>
          </a:prstGeom>
          <a:noFill/>
          <a:ln>
            <a:noFill/>
          </a:ln>
        </p:spPr>
        <p:txBody>
          <a:bodyPr lIns="91425" tIns="45700" rIns="91425" bIns="45700" anchor="t" anchorCtr="0">
            <a:noAutofit/>
          </a:bodyPr>
          <a:lstStyle/>
          <a:p>
            <a:pPr algn="r">
              <a:buSzPct val="25000"/>
            </a:pPr>
            <a:endParaRPr lang="en-US" sz="2000" dirty="0">
              <a:solidFill>
                <a:srgbClr val="1D1B10"/>
              </a:solidFill>
              <a:latin typeface="Calibri"/>
              <a:ea typeface="Calibri"/>
              <a:cs typeface="Calibri"/>
              <a:sym typeface="Calibri"/>
            </a:endParaRPr>
          </a:p>
        </p:txBody>
      </p:sp>
    </p:spTree>
    <p:extLst>
      <p:ext uri="{BB962C8B-B14F-4D97-AF65-F5344CB8AC3E}">
        <p14:creationId xmlns:p14="http://schemas.microsoft.com/office/powerpoint/2010/main" val="1949812641"/>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Shape 131"/>
          <p:cNvSpPr txBox="1"/>
          <p:nvPr/>
        </p:nvSpPr>
        <p:spPr>
          <a:xfrm>
            <a:off x="2019301" y="685801"/>
            <a:ext cx="8153399" cy="646331"/>
          </a:xfrm>
          <a:prstGeom prst="rect">
            <a:avLst/>
          </a:prstGeom>
          <a:noFill/>
          <a:ln>
            <a:noFill/>
          </a:ln>
        </p:spPr>
        <p:txBody>
          <a:bodyPr lIns="91425" tIns="45700" rIns="91425" bIns="45700" anchor="t" anchorCtr="0">
            <a:noAutofit/>
          </a:bodyPr>
          <a:lstStyle/>
          <a:p>
            <a:pPr algn="ctr">
              <a:buSzPct val="25000"/>
            </a:pPr>
            <a:r>
              <a:rPr lang="en-US" sz="3600" b="1" dirty="0">
                <a:solidFill>
                  <a:schemeClr val="dk1"/>
                </a:solidFill>
                <a:latin typeface="Arial"/>
                <a:ea typeface="Arial"/>
                <a:cs typeface="Arial"/>
                <a:sym typeface="Arial"/>
              </a:rPr>
              <a:t>CREDIBILITY</a:t>
            </a:r>
          </a:p>
        </p:txBody>
      </p:sp>
      <p:sp>
        <p:nvSpPr>
          <p:cNvPr id="132" name="Shape 132"/>
          <p:cNvSpPr/>
          <p:nvPr/>
        </p:nvSpPr>
        <p:spPr>
          <a:xfrm>
            <a:off x="275644" y="2146300"/>
            <a:ext cx="11315700" cy="6540501"/>
          </a:xfrm>
          <a:prstGeom prst="rect">
            <a:avLst/>
          </a:prstGeom>
          <a:noFill/>
          <a:ln w="25400" cap="flat">
            <a:noFill/>
            <a:prstDash val="solid"/>
            <a:round/>
            <a:headEnd type="none" w="med" len="med"/>
            <a:tailEnd type="none" w="med" len="med"/>
          </a:ln>
        </p:spPr>
        <p:txBody>
          <a:bodyPr lIns="91425" tIns="45700" rIns="91425" bIns="45700" anchor="t" anchorCtr="0">
            <a:noAutofit/>
          </a:bodyPr>
          <a:lstStyle/>
          <a:p>
            <a:pPr>
              <a:buSzPct val="25000"/>
            </a:pPr>
            <a:r>
              <a:rPr lang="en-US"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Definition:</a:t>
            </a:r>
            <a:r>
              <a:rPr lang="en-US" sz="2800" b="1" dirty="0">
                <a:solidFill>
                  <a:schemeClr val="dk1"/>
                </a:solidFill>
                <a:latin typeface="Calibri"/>
                <a:ea typeface="Calibri"/>
                <a:cs typeface="Calibri"/>
                <a:sym typeface="Calibri"/>
              </a:rPr>
              <a:t> </a:t>
            </a:r>
          </a:p>
          <a:p>
            <a:pPr>
              <a:buSzPct val="25000"/>
            </a:pPr>
            <a:r>
              <a:rPr lang="en-US" sz="3200" b="1" dirty="0">
                <a:solidFill>
                  <a:schemeClr val="dk1"/>
                </a:solidFill>
                <a:latin typeface="Calibri"/>
                <a:ea typeface="Calibri"/>
                <a:cs typeface="Calibri"/>
                <a:sym typeface="Calibri"/>
              </a:rPr>
              <a:t>1) The quality of being trusted. </a:t>
            </a:r>
          </a:p>
          <a:p>
            <a:pPr>
              <a:buSzPct val="25000"/>
            </a:pPr>
            <a:r>
              <a:rPr lang="en-US" sz="3200" b="1" dirty="0">
                <a:solidFill>
                  <a:schemeClr val="dk1"/>
                </a:solidFill>
                <a:latin typeface="Calibri"/>
                <a:ea typeface="Calibri"/>
                <a:cs typeface="Calibri"/>
                <a:sym typeface="Calibri"/>
              </a:rPr>
              <a:t>2) The quality of being convincing or believable. </a:t>
            </a:r>
          </a:p>
          <a:p>
            <a:endParaRPr lang="en-US" sz="2000" b="1" dirty="0">
              <a:solidFill>
                <a:schemeClr val="dk1"/>
              </a:solidFill>
              <a:latin typeface="Calibri"/>
              <a:ea typeface="Calibri"/>
              <a:cs typeface="Calibri"/>
              <a:sym typeface="Calibri"/>
            </a:endParaRPr>
          </a:p>
          <a:p>
            <a:pPr>
              <a:buSzPct val="25000"/>
            </a:pPr>
            <a:r>
              <a:rPr lang="en-US" sz="1600" b="1" dirty="0">
                <a:solidFill>
                  <a:schemeClr val="dk1"/>
                </a:solidFill>
                <a:latin typeface="Calibri"/>
                <a:ea typeface="Calibri"/>
                <a:cs typeface="Calibri"/>
                <a:sym typeface="Calibri"/>
              </a:rPr>
              <a:t>Definition Location: </a:t>
            </a:r>
            <a:r>
              <a:rPr lang="en-US" sz="1600" b="1" u="sng" dirty="0">
                <a:solidFill>
                  <a:schemeClr val="hlink"/>
                </a:solidFill>
                <a:latin typeface="Calibri"/>
                <a:ea typeface="Calibri"/>
                <a:cs typeface="Calibri"/>
                <a:sym typeface="Calibri"/>
                <a:hlinkClick r:id="rId3"/>
              </a:rPr>
              <a:t>https://www.google.com/</a:t>
            </a:r>
            <a:r>
              <a:rPr lang="en-US" sz="1600" b="1" u="sng" dirty="0" err="1">
                <a:solidFill>
                  <a:schemeClr val="hlink"/>
                </a:solidFill>
                <a:latin typeface="Calibri"/>
                <a:ea typeface="Calibri"/>
                <a:cs typeface="Calibri"/>
                <a:sym typeface="Calibri"/>
                <a:hlinkClick r:id="rId3"/>
              </a:rPr>
              <a:t>search?rlz</a:t>
            </a:r>
            <a:r>
              <a:rPr lang="en-US" sz="1600" b="1" u="sng" dirty="0">
                <a:solidFill>
                  <a:schemeClr val="hlink"/>
                </a:solidFill>
                <a:latin typeface="Calibri"/>
                <a:ea typeface="Calibri"/>
                <a:cs typeface="Calibri"/>
                <a:sym typeface="Calibri"/>
                <a:hlinkClick r:id="rId3"/>
              </a:rPr>
              <a:t>=1C1CHFX_enUS507&amp;oq=</a:t>
            </a:r>
            <a:r>
              <a:rPr lang="en-US" sz="1600" b="1" u="sng" dirty="0" err="1">
                <a:solidFill>
                  <a:schemeClr val="hlink"/>
                </a:solidFill>
                <a:latin typeface="Calibri"/>
                <a:ea typeface="Calibri"/>
                <a:cs typeface="Calibri"/>
                <a:sym typeface="Calibri"/>
                <a:hlinkClick r:id="rId3"/>
              </a:rPr>
              <a:t>credibility&amp;sugexp</a:t>
            </a:r>
            <a:r>
              <a:rPr lang="en-US" sz="1600" b="1" u="sng" dirty="0">
                <a:solidFill>
                  <a:schemeClr val="hlink"/>
                </a:solidFill>
                <a:latin typeface="Calibri"/>
                <a:ea typeface="Calibri"/>
                <a:cs typeface="Calibri"/>
                <a:sym typeface="Calibri"/>
                <a:hlinkClick r:id="rId3"/>
              </a:rPr>
              <a:t>=</a:t>
            </a:r>
            <a:r>
              <a:rPr lang="en-US" sz="1600" b="1" u="sng" dirty="0" err="1">
                <a:solidFill>
                  <a:schemeClr val="hlink"/>
                </a:solidFill>
                <a:latin typeface="Calibri"/>
                <a:ea typeface="Calibri"/>
                <a:cs typeface="Calibri"/>
                <a:sym typeface="Calibri"/>
                <a:hlinkClick r:id="rId3"/>
              </a:rPr>
              <a:t>chrome,mod</a:t>
            </a:r>
            <a:r>
              <a:rPr lang="en-US" sz="1600" b="1" u="sng" dirty="0">
                <a:solidFill>
                  <a:schemeClr val="hlink"/>
                </a:solidFill>
                <a:latin typeface="Calibri"/>
                <a:ea typeface="Calibri"/>
                <a:cs typeface="Calibri"/>
                <a:sym typeface="Calibri"/>
                <a:hlinkClick r:id="rId3"/>
              </a:rPr>
              <a:t>=0&amp;sourceid=</a:t>
            </a:r>
            <a:r>
              <a:rPr lang="en-US" sz="1600" b="1" u="sng" dirty="0" err="1">
                <a:solidFill>
                  <a:schemeClr val="hlink"/>
                </a:solidFill>
                <a:latin typeface="Calibri"/>
                <a:ea typeface="Calibri"/>
                <a:cs typeface="Calibri"/>
                <a:sym typeface="Calibri"/>
                <a:hlinkClick r:id="rId3"/>
              </a:rPr>
              <a:t>chrome&amp;ie</a:t>
            </a:r>
            <a:r>
              <a:rPr lang="en-US" sz="1600" b="1" u="sng" dirty="0">
                <a:solidFill>
                  <a:schemeClr val="hlink"/>
                </a:solidFill>
                <a:latin typeface="Calibri"/>
                <a:ea typeface="Calibri"/>
                <a:cs typeface="Calibri"/>
                <a:sym typeface="Calibri"/>
                <a:hlinkClick r:id="rId3"/>
              </a:rPr>
              <a:t>=UTF-8&amp;q=</a:t>
            </a:r>
            <a:r>
              <a:rPr lang="en-US" sz="1600" b="1" u="sng" dirty="0" err="1">
                <a:solidFill>
                  <a:schemeClr val="hlink"/>
                </a:solidFill>
                <a:latin typeface="Calibri"/>
                <a:ea typeface="Calibri"/>
                <a:cs typeface="Calibri"/>
                <a:sym typeface="Calibri"/>
                <a:hlinkClick r:id="rId3"/>
              </a:rPr>
              <a:t>credibility&amp;safe</a:t>
            </a:r>
            <a:r>
              <a:rPr lang="en-US" sz="1600" b="1" u="sng" dirty="0">
                <a:solidFill>
                  <a:schemeClr val="hlink"/>
                </a:solidFill>
                <a:latin typeface="Calibri"/>
                <a:ea typeface="Calibri"/>
                <a:cs typeface="Calibri"/>
                <a:sym typeface="Calibri"/>
                <a:hlinkClick r:id="rId3"/>
              </a:rPr>
              <a:t>=</a:t>
            </a:r>
            <a:r>
              <a:rPr lang="en-US" sz="1600" b="1" u="sng" dirty="0" err="1">
                <a:solidFill>
                  <a:schemeClr val="hlink"/>
                </a:solidFill>
                <a:latin typeface="Calibri"/>
                <a:ea typeface="Calibri"/>
                <a:cs typeface="Calibri"/>
                <a:sym typeface="Calibri"/>
                <a:hlinkClick r:id="rId3"/>
              </a:rPr>
              <a:t>active#hl</a:t>
            </a:r>
            <a:r>
              <a:rPr lang="en-US" sz="1600" b="1" u="sng" dirty="0">
                <a:solidFill>
                  <a:schemeClr val="hlink"/>
                </a:solidFill>
                <a:latin typeface="Calibri"/>
                <a:ea typeface="Calibri"/>
                <a:cs typeface="Calibri"/>
                <a:sym typeface="Calibri"/>
                <a:hlinkClick r:id="rId3"/>
              </a:rPr>
              <a:t>=</a:t>
            </a:r>
            <a:r>
              <a:rPr lang="en-US" sz="1600" b="1" u="sng" dirty="0" err="1">
                <a:solidFill>
                  <a:schemeClr val="hlink"/>
                </a:solidFill>
                <a:latin typeface="Calibri"/>
                <a:ea typeface="Calibri"/>
                <a:cs typeface="Calibri"/>
                <a:sym typeface="Calibri"/>
                <a:hlinkClick r:id="rId3"/>
              </a:rPr>
              <a:t>en&amp;safe</a:t>
            </a:r>
            <a:r>
              <a:rPr lang="en-US" sz="1600" b="1" u="sng" dirty="0">
                <a:solidFill>
                  <a:schemeClr val="hlink"/>
                </a:solidFill>
                <a:latin typeface="Calibri"/>
                <a:ea typeface="Calibri"/>
                <a:cs typeface="Calibri"/>
                <a:sym typeface="Calibri"/>
                <a:hlinkClick r:id="rId3"/>
              </a:rPr>
              <a:t>=</a:t>
            </a:r>
            <a:r>
              <a:rPr lang="en-US" sz="1600" b="1" u="sng" dirty="0" err="1">
                <a:solidFill>
                  <a:schemeClr val="hlink"/>
                </a:solidFill>
                <a:latin typeface="Calibri"/>
                <a:ea typeface="Calibri"/>
                <a:cs typeface="Calibri"/>
                <a:sym typeface="Calibri"/>
                <a:hlinkClick r:id="rId3"/>
              </a:rPr>
              <a:t>active&amp;rlz</a:t>
            </a:r>
            <a:r>
              <a:rPr lang="en-US" sz="1600" b="1" u="sng" dirty="0">
                <a:solidFill>
                  <a:schemeClr val="hlink"/>
                </a:solidFill>
                <a:latin typeface="Calibri"/>
                <a:ea typeface="Calibri"/>
                <a:cs typeface="Calibri"/>
                <a:sym typeface="Calibri"/>
                <a:hlinkClick r:id="rId3"/>
              </a:rPr>
              <a:t>=1C1CHFX_enUS507&amp;sclient=</a:t>
            </a:r>
            <a:r>
              <a:rPr lang="en-US" sz="1600" b="1" u="sng" dirty="0" err="1">
                <a:solidFill>
                  <a:schemeClr val="hlink"/>
                </a:solidFill>
                <a:latin typeface="Calibri"/>
                <a:ea typeface="Calibri"/>
                <a:cs typeface="Calibri"/>
                <a:sym typeface="Calibri"/>
                <a:hlinkClick r:id="rId3"/>
              </a:rPr>
              <a:t>psy-ab&amp;q</a:t>
            </a:r>
            <a:r>
              <a:rPr lang="en-US" sz="1600" b="1" u="sng" dirty="0">
                <a:solidFill>
                  <a:schemeClr val="hlink"/>
                </a:solidFill>
                <a:latin typeface="Calibri"/>
                <a:ea typeface="Calibri"/>
                <a:cs typeface="Calibri"/>
                <a:sym typeface="Calibri"/>
                <a:hlinkClick r:id="rId3"/>
              </a:rPr>
              <a:t>=define:+</a:t>
            </a:r>
            <a:r>
              <a:rPr lang="en-US" sz="1600" b="1" u="sng" dirty="0" err="1">
                <a:solidFill>
                  <a:schemeClr val="hlink"/>
                </a:solidFill>
                <a:latin typeface="Calibri"/>
                <a:ea typeface="Calibri"/>
                <a:cs typeface="Calibri"/>
                <a:sym typeface="Calibri"/>
                <a:hlinkClick r:id="rId3"/>
              </a:rPr>
              <a:t>credibility&amp;oq</a:t>
            </a:r>
            <a:r>
              <a:rPr lang="en-US" sz="1600" b="1" u="sng" dirty="0">
                <a:solidFill>
                  <a:schemeClr val="hlink"/>
                </a:solidFill>
                <a:latin typeface="Calibri"/>
                <a:ea typeface="Calibri"/>
                <a:cs typeface="Calibri"/>
                <a:sym typeface="Calibri"/>
                <a:hlinkClick r:id="rId3"/>
              </a:rPr>
              <a:t>=define:+</a:t>
            </a:r>
            <a:r>
              <a:rPr lang="en-US" sz="1600" b="1" u="sng" dirty="0" err="1">
                <a:solidFill>
                  <a:schemeClr val="hlink"/>
                </a:solidFill>
                <a:latin typeface="Calibri"/>
                <a:ea typeface="Calibri"/>
                <a:cs typeface="Calibri"/>
                <a:sym typeface="Calibri"/>
                <a:hlinkClick r:id="rId3"/>
              </a:rPr>
              <a:t>credibility&amp;gs_l</a:t>
            </a:r>
            <a:r>
              <a:rPr lang="en-US" sz="1600" b="1" u="sng" dirty="0">
                <a:solidFill>
                  <a:schemeClr val="hlink"/>
                </a:solidFill>
                <a:latin typeface="Calibri"/>
                <a:ea typeface="Calibri"/>
                <a:cs typeface="Calibri"/>
                <a:sym typeface="Calibri"/>
                <a:hlinkClick r:id="rId3"/>
              </a:rPr>
              <a:t>=serp.3...4426.5384.0.5567.8.8.0.0.0.6.187.989.0j7.7.0.les%3B..0.0...1c.1.gcH2UsFheZc&amp;pbx=1&amp;fp=1&amp;bpcl=35466521&amp;biw=1280&amp;bih=923&amp;bav=on.2,or.r_gc.r_pw.r_cp.r_qf.&amp;cad=</a:t>
            </a:r>
            <a:r>
              <a:rPr lang="en-US" sz="1600" b="1" u="sng" dirty="0" err="1">
                <a:solidFill>
                  <a:schemeClr val="hlink"/>
                </a:solidFill>
                <a:latin typeface="Calibri"/>
                <a:ea typeface="Calibri"/>
                <a:cs typeface="Calibri"/>
                <a:sym typeface="Calibri"/>
                <a:hlinkClick r:id="rId3"/>
              </a:rPr>
              <a:t>b&amp;sei</a:t>
            </a:r>
            <a:r>
              <a:rPr lang="en-US" sz="1600" b="1" u="sng" dirty="0">
                <a:solidFill>
                  <a:schemeClr val="hlink"/>
                </a:solidFill>
                <a:latin typeface="Calibri"/>
                <a:ea typeface="Calibri"/>
                <a:cs typeface="Calibri"/>
                <a:sym typeface="Calibri"/>
                <a:hlinkClick r:id="rId3"/>
              </a:rPr>
              <a:t>=6pSNUL2WConk9ATH64GYDQ</a:t>
            </a:r>
            <a:r>
              <a:rPr lang="en-US" sz="1600" b="1" dirty="0">
                <a:solidFill>
                  <a:schemeClr val="dk1"/>
                </a:solidFill>
                <a:latin typeface="Calibri"/>
                <a:ea typeface="Calibri"/>
                <a:cs typeface="Calibri"/>
                <a:sym typeface="Calibri"/>
              </a:rPr>
              <a:t> </a:t>
            </a:r>
          </a:p>
          <a:p>
            <a:endParaRPr lang="en-US" sz="16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66064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anim calcmode="lin" valueType="num">
                                      <p:cBhvr additive="base">
                                        <p:cTn id="11"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2">
                                            <p:txEl>
                                              <p:pRg st="2" end="2"/>
                                            </p:txEl>
                                          </p:spTgt>
                                        </p:tgtEl>
                                        <p:attrNameLst>
                                          <p:attrName>style.visibility</p:attrName>
                                        </p:attrNameLst>
                                      </p:cBhvr>
                                      <p:to>
                                        <p:strVal val="visible"/>
                                      </p:to>
                                    </p:set>
                                    <p:anim calcmode="lin" valueType="num">
                                      <p:cBhvr additive="base">
                                        <p:cTn id="15"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2">
                                            <p:txEl>
                                              <p:pRg st="4" end="4"/>
                                            </p:txEl>
                                          </p:spTgt>
                                        </p:tgtEl>
                                        <p:attrNameLst>
                                          <p:attrName>style.visibility</p:attrName>
                                        </p:attrNameLst>
                                      </p:cBhvr>
                                      <p:to>
                                        <p:strVal val="visible"/>
                                      </p:to>
                                    </p:set>
                                    <p:anim calcmode="lin" valueType="num">
                                      <p:cBhvr additive="base">
                                        <p:cTn id="21" dur="500" fill="hold"/>
                                        <p:tgtEl>
                                          <p:spTgt spid="13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1" name="Shape 201"/>
          <p:cNvSpPr txBox="1"/>
          <p:nvPr/>
        </p:nvSpPr>
        <p:spPr>
          <a:xfrm>
            <a:off x="2057401" y="76201"/>
            <a:ext cx="8077199" cy="646331"/>
          </a:xfrm>
          <a:prstGeom prst="rect">
            <a:avLst/>
          </a:prstGeom>
          <a:noFill/>
          <a:ln>
            <a:noFill/>
          </a:ln>
        </p:spPr>
        <p:txBody>
          <a:bodyPr lIns="91425" tIns="45700" rIns="91425" bIns="45700" anchor="t" anchorCtr="0">
            <a:noAutofit/>
          </a:bodyPr>
          <a:lstStyle/>
          <a:p>
            <a:pPr algn="ctr">
              <a:buSzPct val="25000"/>
            </a:pPr>
            <a:r>
              <a:rPr lang="en-US" sz="3600" b="1" dirty="0">
                <a:solidFill>
                  <a:schemeClr val="dk1"/>
                </a:solidFill>
              </a:rPr>
              <a:t>Group Conversation</a:t>
            </a:r>
          </a:p>
        </p:txBody>
      </p:sp>
      <p:sp>
        <p:nvSpPr>
          <p:cNvPr id="202" name="Shape 202"/>
          <p:cNvSpPr txBox="1"/>
          <p:nvPr/>
        </p:nvSpPr>
        <p:spPr>
          <a:xfrm>
            <a:off x="482600" y="752658"/>
            <a:ext cx="11125200" cy="5386089"/>
          </a:xfrm>
          <a:prstGeom prst="rect">
            <a:avLst/>
          </a:prstGeom>
          <a:noFill/>
          <a:ln>
            <a:noFill/>
          </a:ln>
        </p:spPr>
        <p:txBody>
          <a:bodyPr lIns="91425" tIns="45700" rIns="91425" bIns="45700" anchor="t" anchorCtr="0">
            <a:noAutofit/>
          </a:bodyPr>
          <a:lstStyle/>
          <a:p>
            <a:pPr marL="631825" indent="-9525" algn="ctr">
              <a:buSzPct val="25000"/>
            </a:pPr>
            <a:endParaRPr lang="en-US" dirty="0">
              <a:solidFill>
                <a:schemeClr val="dk1"/>
              </a:solidFill>
              <a:latin typeface="Calibri"/>
              <a:ea typeface="Calibri"/>
              <a:cs typeface="Calibri"/>
              <a:sym typeface="Calibri"/>
            </a:endParaRPr>
          </a:p>
          <a:p>
            <a:pPr marL="631825" indent="-9525" algn="ctr">
              <a:buSzPct val="25000"/>
            </a:pPr>
            <a:r>
              <a:rPr lang="en-US" sz="3200" b="1" dirty="0">
                <a:latin typeface="Calibri"/>
                <a:ea typeface="Calibri"/>
                <a:cs typeface="Calibri"/>
                <a:sym typeface="Calibri"/>
              </a:rPr>
              <a:t>Why is credibility important? How do you know if a source is credible or not? </a:t>
            </a:r>
          </a:p>
          <a:p>
            <a:pPr marL="631825" indent="-9525" algn="ctr">
              <a:buSzPct val="25000"/>
            </a:pPr>
            <a:endParaRPr lang="en-US" sz="3200" b="1" dirty="0">
              <a:latin typeface="Calibri"/>
              <a:ea typeface="Calibri"/>
              <a:cs typeface="Calibri"/>
              <a:sym typeface="Calibri"/>
            </a:endParaRPr>
          </a:p>
          <a:p>
            <a:pPr marL="631825" indent="-9525" algn="ctr">
              <a:buSzPct val="25000"/>
            </a:pPr>
            <a:r>
              <a:rPr lang="en-US" sz="3200" b="1" dirty="0">
                <a:latin typeface="Calibri"/>
                <a:ea typeface="Calibri"/>
                <a:cs typeface="Calibri"/>
                <a:sym typeface="Calibri"/>
              </a:rPr>
              <a:t>Consider this video. </a:t>
            </a:r>
          </a:p>
          <a:p>
            <a:pPr marL="631825" indent="-9525" algn="ctr">
              <a:buSzPct val="25000"/>
            </a:pPr>
            <a:endParaRPr lang="en-US" sz="3200" b="1" dirty="0">
              <a:latin typeface="Calibri"/>
              <a:ea typeface="Calibri"/>
              <a:cs typeface="Calibri"/>
              <a:sym typeface="Calibri"/>
            </a:endParaRPr>
          </a:p>
          <a:p>
            <a:pPr marL="631825" indent="-9525" algn="ctr">
              <a:buSzPct val="25000"/>
            </a:pPr>
            <a:endParaRPr lang="en-US" sz="3200" b="1" dirty="0">
              <a:latin typeface="Calibri"/>
              <a:ea typeface="Calibri"/>
              <a:cs typeface="Calibri"/>
              <a:sym typeface="Calibri"/>
            </a:endParaRPr>
          </a:p>
          <a:p>
            <a:pPr marL="631825" indent="-9525" algn="ctr">
              <a:buSzPct val="25000"/>
            </a:pPr>
            <a:r>
              <a:rPr lang="en-US" sz="3200" b="1" dirty="0">
                <a:latin typeface="Calibri"/>
                <a:ea typeface="Calibri"/>
                <a:cs typeface="Calibri"/>
                <a:sym typeface="Calibri"/>
              </a:rPr>
              <a:t>What assumptions has this woman made?  What does this clip tell us about information on the internet?</a:t>
            </a:r>
          </a:p>
        </p:txBody>
      </p:sp>
    </p:spTree>
    <p:extLst>
      <p:ext uri="{BB962C8B-B14F-4D97-AF65-F5344CB8AC3E}">
        <p14:creationId xmlns:p14="http://schemas.microsoft.com/office/powerpoint/2010/main" val="423668922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
                                            <p:txEl>
                                              <p:pRg st="1" end="1"/>
                                            </p:txEl>
                                          </p:spTgt>
                                        </p:tgtEl>
                                        <p:attrNameLst>
                                          <p:attrName>style.visibility</p:attrName>
                                        </p:attrNameLst>
                                      </p:cBhvr>
                                      <p:to>
                                        <p:strVal val="visible"/>
                                      </p:to>
                                    </p:set>
                                    <p:anim calcmode="lin" valueType="num">
                                      <p:cBhvr additive="base">
                                        <p:cTn id="7" dur="500" fill="hold"/>
                                        <p:tgtEl>
                                          <p:spTgt spid="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2">
                                            <p:txEl>
                                              <p:pRg st="3" end="3"/>
                                            </p:txEl>
                                          </p:spTgt>
                                        </p:tgtEl>
                                        <p:attrNameLst>
                                          <p:attrName>style.visibility</p:attrName>
                                        </p:attrNameLst>
                                      </p:cBhvr>
                                      <p:to>
                                        <p:strVal val="visible"/>
                                      </p:to>
                                    </p:set>
                                    <p:anim calcmode="lin" valueType="num">
                                      <p:cBhvr additive="base">
                                        <p:cTn id="13" dur="500" fill="hold"/>
                                        <p:tgtEl>
                                          <p:spTgt spid="20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2">
                                            <p:txEl>
                                              <p:pRg st="6" end="6"/>
                                            </p:txEl>
                                          </p:spTgt>
                                        </p:tgtEl>
                                        <p:attrNameLst>
                                          <p:attrName>style.visibility</p:attrName>
                                        </p:attrNameLst>
                                      </p:cBhvr>
                                      <p:to>
                                        <p:strVal val="visible"/>
                                      </p:to>
                                    </p:set>
                                    <p:anim calcmode="lin" valueType="num">
                                      <p:cBhvr additive="base">
                                        <p:cTn id="19" dur="500" fill="hold"/>
                                        <p:tgtEl>
                                          <p:spTgt spid="20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868363"/>
          </a:xfrm>
        </p:spPr>
        <p:txBody>
          <a:bodyPr/>
          <a:lstStyle/>
          <a:p>
            <a:pPr algn="ctr"/>
            <a:r>
              <a:rPr lang="en-US" b="1" dirty="0"/>
              <a:t>Evaluating </a:t>
            </a:r>
            <a:r>
              <a:rPr lang="en-US" b="1" dirty="0" smtClean="0"/>
              <a:t>Sources</a:t>
            </a:r>
            <a:endParaRPr lang="en-US" b="1" dirty="0"/>
          </a:p>
        </p:txBody>
      </p:sp>
      <p:sp>
        <p:nvSpPr>
          <p:cNvPr id="5" name="Text Placeholder 4"/>
          <p:cNvSpPr>
            <a:spLocks noGrp="1"/>
          </p:cNvSpPr>
          <p:nvPr>
            <p:ph type="body" idx="1"/>
          </p:nvPr>
        </p:nvSpPr>
        <p:spPr>
          <a:xfrm>
            <a:off x="393700" y="1295401"/>
            <a:ext cx="11391899" cy="4906963"/>
          </a:xfrm>
        </p:spPr>
        <p:txBody>
          <a:bodyPr/>
          <a:lstStyle/>
          <a:p>
            <a:r>
              <a:rPr lang="en-US" b="1" dirty="0"/>
              <a:t>You should ALWAYS determine a source's credibility BEFORE using it. </a:t>
            </a:r>
          </a:p>
          <a:p>
            <a:endParaRPr lang="en-US" b="1" dirty="0"/>
          </a:p>
          <a:p>
            <a:r>
              <a:rPr lang="en-US" b="1" dirty="0"/>
              <a:t>Do not waste your time on a source that makes your research questionable!</a:t>
            </a:r>
          </a:p>
          <a:p>
            <a:endParaRPr lang="en-US" dirty="0"/>
          </a:p>
        </p:txBody>
      </p:sp>
    </p:spTree>
    <p:extLst>
      <p:ext uri="{BB962C8B-B14F-4D97-AF65-F5344CB8AC3E}">
        <p14:creationId xmlns:p14="http://schemas.microsoft.com/office/powerpoint/2010/main" val="37469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28600"/>
            <a:ext cx="8229600" cy="914400"/>
          </a:xfrm>
        </p:spPr>
        <p:txBody>
          <a:bodyPr/>
          <a:lstStyle/>
          <a:p>
            <a:pPr eaLnBrk="1" hangingPunct="1">
              <a:defRPr/>
            </a:pPr>
            <a:r>
              <a:rPr lang="en-US" dirty="0" smtClean="0"/>
              <a:t>Goals</a:t>
            </a:r>
          </a:p>
        </p:txBody>
      </p:sp>
      <p:sp>
        <p:nvSpPr>
          <p:cNvPr id="15363" name="Rectangle 3"/>
          <p:cNvSpPr>
            <a:spLocks noGrp="1" noChangeArrowheads="1"/>
          </p:cNvSpPr>
          <p:nvPr>
            <p:ph type="body" idx="1"/>
          </p:nvPr>
        </p:nvSpPr>
        <p:spPr>
          <a:xfrm>
            <a:off x="2133600" y="1066800"/>
            <a:ext cx="8229600" cy="5029200"/>
          </a:xfrm>
        </p:spPr>
        <p:txBody>
          <a:bodyPr/>
          <a:lstStyle/>
          <a:p>
            <a:pPr eaLnBrk="1" hangingPunct="1"/>
            <a:r>
              <a:rPr lang="en-US" altLang="en-US" sz="3000"/>
              <a:t>Understand what an argumentative essay is</a:t>
            </a:r>
          </a:p>
          <a:p>
            <a:pPr eaLnBrk="1" hangingPunct="1"/>
            <a:r>
              <a:rPr lang="en-US" altLang="en-US" sz="3000"/>
              <a:t>Learn argument strategies:</a:t>
            </a:r>
          </a:p>
          <a:p>
            <a:pPr marL="1208088" lvl="1" eaLnBrk="1" hangingPunct="1"/>
            <a:r>
              <a:rPr lang="en-US" altLang="en-US" sz="2600"/>
              <a:t>Summary</a:t>
            </a:r>
          </a:p>
          <a:p>
            <a:pPr marL="1208088" lvl="1" eaLnBrk="1" hangingPunct="1"/>
            <a:r>
              <a:rPr lang="en-US" altLang="en-US" sz="2600"/>
              <a:t>Quoting</a:t>
            </a:r>
          </a:p>
          <a:p>
            <a:pPr marL="1208088" lvl="1" eaLnBrk="1" hangingPunct="1"/>
            <a:r>
              <a:rPr lang="en-US" altLang="en-US" sz="2600"/>
              <a:t>Agree or Disagree</a:t>
            </a:r>
          </a:p>
          <a:p>
            <a:pPr marL="1208088" lvl="1" eaLnBrk="1" hangingPunct="1"/>
            <a:r>
              <a:rPr lang="en-US" altLang="en-US" sz="2600"/>
              <a:t>Gray Areas</a:t>
            </a:r>
          </a:p>
          <a:p>
            <a:pPr marL="1208088" lvl="1" eaLnBrk="1" hangingPunct="1"/>
            <a:r>
              <a:rPr lang="en-US" altLang="en-US" sz="2600"/>
              <a:t>Make use of counterarguments </a:t>
            </a:r>
          </a:p>
          <a:p>
            <a:pPr eaLnBrk="1" hangingPunct="1"/>
            <a:r>
              <a:rPr lang="en-US" altLang="en-US" sz="3000"/>
              <a:t>Some mistakes to avoid</a:t>
            </a:r>
          </a:p>
          <a:p>
            <a:pPr eaLnBrk="1" hangingPunct="1"/>
            <a:r>
              <a:rPr lang="en-US" altLang="en-US" sz="3000"/>
              <a:t>Practice creating argument statements</a:t>
            </a:r>
          </a:p>
        </p:txBody>
      </p:sp>
    </p:spTree>
    <p:extLst>
      <p:ext uri="{BB962C8B-B14F-4D97-AF65-F5344CB8AC3E}">
        <p14:creationId xmlns:p14="http://schemas.microsoft.com/office/powerpoint/2010/main" val="4139980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 calcmode="lin" valueType="num">
                                      <p:cBhvr additive="base">
                                        <p:cTn id="21"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363">
                                            <p:txEl>
                                              <p:pRg st="5" end="5"/>
                                            </p:txEl>
                                          </p:spTgt>
                                        </p:tgtEl>
                                        <p:attrNameLst>
                                          <p:attrName>style.visibility</p:attrName>
                                        </p:attrNameLst>
                                      </p:cBhvr>
                                      <p:to>
                                        <p:strVal val="visible"/>
                                      </p:to>
                                    </p:set>
                                    <p:anim calcmode="lin" valueType="num">
                                      <p:cBhvr additive="base">
                                        <p:cTn id="29"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 calcmode="lin" valueType="num">
                                      <p:cBhvr additive="base">
                                        <p:cTn id="3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36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 calcmode="lin" valueType="num">
                                      <p:cBhvr additive="base">
                                        <p:cTn id="37"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363">
                                            <p:txEl>
                                              <p:pRg st="8" end="8"/>
                                            </p:txEl>
                                          </p:spTgt>
                                        </p:tgtEl>
                                        <p:attrNameLst>
                                          <p:attrName>style.visibility</p:attrName>
                                        </p:attrNameLst>
                                      </p:cBhvr>
                                      <p:to>
                                        <p:strVal val="visible"/>
                                      </p:to>
                                    </p:set>
                                    <p:anim calcmode="lin" valueType="num">
                                      <p:cBhvr additive="base">
                                        <p:cTn id="43"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1" name="Shape 201"/>
          <p:cNvSpPr txBox="1"/>
          <p:nvPr/>
        </p:nvSpPr>
        <p:spPr>
          <a:xfrm>
            <a:off x="609600" y="1066800"/>
            <a:ext cx="10922000" cy="5638800"/>
          </a:xfrm>
          <a:prstGeom prst="rect">
            <a:avLst/>
          </a:prstGeom>
          <a:noFill/>
          <a:ln>
            <a:noFill/>
          </a:ln>
        </p:spPr>
        <p:txBody>
          <a:bodyPr lIns="91425" tIns="45700" rIns="91425" bIns="45700" anchor="t" anchorCtr="0">
            <a:noAutofit/>
          </a:bodyPr>
          <a:lstStyle/>
          <a:p>
            <a:pPr algn="ctr">
              <a:buSzPct val="25000"/>
            </a:pPr>
            <a:r>
              <a:rPr lang="en-US" sz="3200" b="1" dirty="0"/>
              <a:t>So what steps can you take to ensure you are using a credible source?</a:t>
            </a:r>
          </a:p>
          <a:p>
            <a:pPr algn="ctr">
              <a:buSzPct val="25000"/>
            </a:pPr>
            <a:endParaRPr lang="en-US" sz="1200" dirty="0"/>
          </a:p>
          <a:p>
            <a:pPr algn="ctr">
              <a:buSzPct val="25000"/>
            </a:pPr>
            <a:endParaRPr lang="en-US" sz="1200" dirty="0"/>
          </a:p>
          <a:p>
            <a:pPr algn="ctr">
              <a:buSzPct val="25000"/>
            </a:pPr>
            <a:r>
              <a:rPr lang="en-US" sz="6600" b="1" dirty="0"/>
              <a:t>One way is to use The C.R.A.A.P. METHOD</a:t>
            </a:r>
          </a:p>
          <a:p>
            <a:pPr algn="ctr">
              <a:buSzPct val="25000"/>
            </a:pPr>
            <a:endParaRPr lang="en-US" sz="1200" b="1" dirty="0"/>
          </a:p>
          <a:p>
            <a:pPr algn="ctr">
              <a:buSzPct val="25000"/>
            </a:pPr>
            <a:endParaRPr lang="en-US" sz="3600" b="1" dirty="0"/>
          </a:p>
          <a:p>
            <a:pPr algn="r">
              <a:buSzPct val="25000"/>
            </a:pPr>
            <a:endParaRPr lang="en-US" sz="3600" dirty="0"/>
          </a:p>
        </p:txBody>
      </p:sp>
      <p:sp>
        <p:nvSpPr>
          <p:cNvPr id="3" name="TextBox 2"/>
          <p:cNvSpPr txBox="1"/>
          <p:nvPr/>
        </p:nvSpPr>
        <p:spPr>
          <a:xfrm>
            <a:off x="2057401" y="228601"/>
            <a:ext cx="8077199" cy="646331"/>
          </a:xfrm>
          <a:prstGeom prst="rect">
            <a:avLst/>
          </a:prstGeom>
          <a:noFill/>
        </p:spPr>
        <p:txBody>
          <a:bodyPr wrap="square" rtlCol="0">
            <a:spAutoFit/>
          </a:bodyPr>
          <a:lstStyle/>
          <a:p>
            <a:pPr algn="ctr"/>
            <a:r>
              <a:rPr lang="en-US" sz="3600" b="1" dirty="0"/>
              <a:t>Evaluating Sources</a:t>
            </a:r>
          </a:p>
        </p:txBody>
      </p:sp>
    </p:spTree>
    <p:extLst>
      <p:ext uri="{BB962C8B-B14F-4D97-AF65-F5344CB8AC3E}">
        <p14:creationId xmlns:p14="http://schemas.microsoft.com/office/powerpoint/2010/main" val="213986802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 calcmode="lin" valueType="num">
                                      <p:cBhvr additive="base">
                                        <p:cTn id="7"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1">
                                            <p:txEl>
                                              <p:pRg st="3" end="3"/>
                                            </p:txEl>
                                          </p:spTgt>
                                        </p:tgtEl>
                                        <p:attrNameLst>
                                          <p:attrName>style.visibility</p:attrName>
                                        </p:attrNameLst>
                                      </p:cBhvr>
                                      <p:to>
                                        <p:strVal val="visible"/>
                                      </p:to>
                                    </p:set>
                                    <p:anim calcmode="lin" valueType="num">
                                      <p:cBhvr additive="base">
                                        <p:cTn id="13" dur="500" fill="hold"/>
                                        <p:tgtEl>
                                          <p:spTgt spid="20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700" y="266700"/>
            <a:ext cx="8229600" cy="1143000"/>
          </a:xfrm>
        </p:spPr>
        <p:txBody>
          <a:bodyPr/>
          <a:lstStyle/>
          <a:p>
            <a:pPr algn="ctr"/>
            <a:r>
              <a:rPr lang="en-US" b="1" dirty="0" smtClean="0">
                <a:latin typeface="Arial Black" panose="020B0A04020102020204" pitchFamily="34" charset="0"/>
              </a:rPr>
              <a:t>C.R.A.A.P. EVALUATION</a:t>
            </a:r>
            <a:endParaRPr lang="en-US" b="1" dirty="0">
              <a:latin typeface="Arial Black" panose="020B0A04020102020204" pitchFamily="34" charset="0"/>
            </a:endParaRPr>
          </a:p>
        </p:txBody>
      </p:sp>
      <p:sp>
        <p:nvSpPr>
          <p:cNvPr id="3" name="Text Placeholder 2"/>
          <p:cNvSpPr>
            <a:spLocks noGrp="1"/>
          </p:cNvSpPr>
          <p:nvPr>
            <p:ph type="body" idx="1"/>
          </p:nvPr>
        </p:nvSpPr>
        <p:spPr>
          <a:xfrm>
            <a:off x="292100" y="2489200"/>
            <a:ext cx="11252200" cy="4064000"/>
          </a:xfrm>
        </p:spPr>
        <p:txBody>
          <a:bodyPr/>
          <a:lstStyle/>
          <a:p>
            <a:pPr marL="120650" indent="0">
              <a:buNone/>
            </a:pPr>
            <a:r>
              <a:rPr lang="en-US" b="1" dirty="0" smtClean="0"/>
              <a:t>1-</a:t>
            </a:r>
            <a:r>
              <a:rPr lang="en-US" dirty="0" smtClean="0"/>
              <a:t> _</a:t>
            </a:r>
            <a:r>
              <a:rPr lang="en-US" b="1" u="sng" dirty="0" smtClean="0"/>
              <a:t>CURRENCY</a:t>
            </a:r>
            <a:r>
              <a:rPr lang="en-US" dirty="0"/>
              <a:t>____________________. When was the information ___</a:t>
            </a:r>
            <a:r>
              <a:rPr lang="en-US" b="1" u="sng" dirty="0"/>
              <a:t>PUBLISHED</a:t>
            </a:r>
            <a:r>
              <a:rPr lang="en-US" dirty="0"/>
              <a:t>____________, __</a:t>
            </a:r>
            <a:r>
              <a:rPr lang="en-US" b="1" u="sng" dirty="0"/>
              <a:t>EDITED</a:t>
            </a:r>
            <a:r>
              <a:rPr lang="en-US" dirty="0"/>
              <a:t>___________________, and/or ___</a:t>
            </a:r>
            <a:r>
              <a:rPr lang="en-US" b="1" u="sng" dirty="0"/>
              <a:t>REVISED</a:t>
            </a:r>
            <a:r>
              <a:rPr lang="en-US" dirty="0" smtClean="0"/>
              <a:t>____________________?</a:t>
            </a:r>
          </a:p>
          <a:p>
            <a:pPr marL="120650" indent="0">
              <a:buNone/>
            </a:pPr>
            <a:endParaRPr lang="en-US" dirty="0"/>
          </a:p>
          <a:p>
            <a:pPr marL="120650" indent="0">
              <a:buNone/>
            </a:pPr>
            <a:r>
              <a:rPr lang="en-US" b="1" dirty="0" smtClean="0"/>
              <a:t>2- R</a:t>
            </a:r>
            <a:r>
              <a:rPr lang="en-US" dirty="0" smtClean="0"/>
              <a:t> </a:t>
            </a:r>
            <a:r>
              <a:rPr lang="en-US" dirty="0"/>
              <a:t>is for __</a:t>
            </a:r>
            <a:r>
              <a:rPr lang="en-US" b="1" u="sng" dirty="0"/>
              <a:t>RELEVANCE</a:t>
            </a:r>
            <a:r>
              <a:rPr lang="en-US" dirty="0"/>
              <a:t>____________________. Does it provide a __</a:t>
            </a:r>
            <a:r>
              <a:rPr lang="en-US" b="1" u="sng" dirty="0"/>
              <a:t>SUPERFICIAL</a:t>
            </a:r>
            <a:r>
              <a:rPr lang="en-US" dirty="0"/>
              <a:t>______ treatment or a detailed __</a:t>
            </a:r>
            <a:r>
              <a:rPr lang="en-US" b="1" u="sng" dirty="0"/>
              <a:t>ANALYSIS</a:t>
            </a:r>
            <a:r>
              <a:rPr lang="en-US" dirty="0" smtClean="0"/>
              <a:t>________?Is </a:t>
            </a:r>
            <a:r>
              <a:rPr lang="en-US" dirty="0"/>
              <a:t>the information ____</a:t>
            </a:r>
            <a:r>
              <a:rPr lang="en-US" b="1" u="sng" dirty="0"/>
              <a:t>RELATED</a:t>
            </a:r>
            <a:r>
              <a:rPr lang="en-US" dirty="0"/>
              <a:t>_______ and relevant to your topic? Is the ___</a:t>
            </a:r>
            <a:r>
              <a:rPr lang="en-US" b="1" u="sng" dirty="0"/>
              <a:t>READERSHIP</a:t>
            </a:r>
            <a:r>
              <a:rPr lang="en-US" dirty="0"/>
              <a:t>___________ level appropriate</a:t>
            </a:r>
            <a:r>
              <a:rPr lang="en-US" dirty="0" smtClean="0"/>
              <a:t>?</a:t>
            </a:r>
            <a:endParaRPr lang="en-US" dirty="0"/>
          </a:p>
        </p:txBody>
      </p:sp>
    </p:spTree>
    <p:extLst>
      <p:ext uri="{BB962C8B-B14F-4D97-AF65-F5344CB8AC3E}">
        <p14:creationId xmlns:p14="http://schemas.microsoft.com/office/powerpoint/2010/main" val="20817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308100"/>
            <a:ext cx="11455400" cy="5308600"/>
          </a:xfrm>
        </p:spPr>
        <p:txBody>
          <a:bodyPr/>
          <a:lstStyle/>
          <a:p>
            <a:pPr lvl="0"/>
            <a:endParaRPr lang="en-US" b="1" dirty="0" smtClean="0"/>
          </a:p>
          <a:p>
            <a:pPr lvl="0"/>
            <a:r>
              <a:rPr lang="en-US" b="1" dirty="0" smtClean="0"/>
              <a:t>A</a:t>
            </a:r>
            <a:r>
              <a:rPr lang="en-US" dirty="0" smtClean="0"/>
              <a:t> </a:t>
            </a:r>
            <a:r>
              <a:rPr lang="en-US" dirty="0"/>
              <a:t>is for </a:t>
            </a:r>
            <a:r>
              <a:rPr lang="en-US" dirty="0" smtClean="0"/>
              <a:t>_</a:t>
            </a:r>
            <a:r>
              <a:rPr lang="en-US" b="1" u="sng" dirty="0"/>
              <a:t>AUTHORITY</a:t>
            </a:r>
            <a:r>
              <a:rPr lang="en-US" dirty="0" smtClean="0"/>
              <a:t>_.  </a:t>
            </a:r>
            <a:r>
              <a:rPr lang="en-US" dirty="0"/>
              <a:t>Who are the ___</a:t>
            </a:r>
            <a:r>
              <a:rPr lang="en-US" b="1" u="sng" dirty="0"/>
              <a:t>AUTHORS</a:t>
            </a:r>
            <a:r>
              <a:rPr lang="en-US" dirty="0" smtClean="0"/>
              <a:t>_ </a:t>
            </a:r>
            <a:r>
              <a:rPr lang="en-US" dirty="0"/>
              <a:t>and/or __</a:t>
            </a:r>
            <a:r>
              <a:rPr lang="en-US" b="1" u="sng" dirty="0"/>
              <a:t>EDITORS</a:t>
            </a:r>
            <a:r>
              <a:rPr lang="en-US" dirty="0" smtClean="0"/>
              <a:t>_ </a:t>
            </a:r>
            <a:r>
              <a:rPr lang="en-US" dirty="0"/>
              <a:t>and what are their __</a:t>
            </a:r>
            <a:r>
              <a:rPr lang="en-US" b="1" u="sng" dirty="0" smtClean="0"/>
              <a:t>CREDENTIALS</a:t>
            </a:r>
            <a:r>
              <a:rPr lang="en-US" dirty="0" smtClean="0"/>
              <a:t>_? </a:t>
            </a:r>
          </a:p>
          <a:p>
            <a:pPr lvl="0"/>
            <a:endParaRPr lang="en-US" dirty="0"/>
          </a:p>
          <a:p>
            <a:pPr lvl="0"/>
            <a:r>
              <a:rPr lang="en-US" b="1" dirty="0"/>
              <a:t>A</a:t>
            </a:r>
            <a:r>
              <a:rPr lang="en-US" dirty="0"/>
              <a:t> is for </a:t>
            </a:r>
            <a:r>
              <a:rPr lang="en-US" dirty="0" smtClean="0"/>
              <a:t>_</a:t>
            </a:r>
            <a:r>
              <a:rPr lang="en-US" b="1" u="sng" dirty="0"/>
              <a:t>ACCURACY</a:t>
            </a:r>
            <a:r>
              <a:rPr lang="en-US" dirty="0" smtClean="0"/>
              <a:t>_. </a:t>
            </a:r>
            <a:r>
              <a:rPr lang="en-US" dirty="0"/>
              <a:t>Does the source match your </a:t>
            </a:r>
            <a:r>
              <a:rPr lang="en-US" b="1" u="sng" dirty="0" err="1" smtClean="0"/>
              <a:t>UNDERSTANDING</a:t>
            </a:r>
            <a:r>
              <a:rPr lang="en-US" dirty="0" err="1" smtClean="0"/>
              <a:t>_of</a:t>
            </a:r>
            <a:r>
              <a:rPr lang="en-US" dirty="0" smtClean="0"/>
              <a:t> </a:t>
            </a:r>
            <a:r>
              <a:rPr lang="en-US" dirty="0"/>
              <a:t>the topic? Can you </a:t>
            </a:r>
            <a:r>
              <a:rPr lang="en-US" dirty="0" smtClean="0"/>
              <a:t>_</a:t>
            </a:r>
            <a:r>
              <a:rPr lang="en-US" b="1" u="sng" dirty="0" smtClean="0"/>
              <a:t>VERIFY_</a:t>
            </a:r>
            <a:r>
              <a:rPr lang="en-US" dirty="0" smtClean="0"/>
              <a:t> </a:t>
            </a:r>
            <a:r>
              <a:rPr lang="en-US" dirty="0"/>
              <a:t>the claims in other sources? NEVER rely on just one source! Is there a </a:t>
            </a:r>
            <a:r>
              <a:rPr lang="en-US" dirty="0" smtClean="0"/>
              <a:t>_</a:t>
            </a:r>
            <a:r>
              <a:rPr lang="en-US" b="1" u="sng" dirty="0"/>
              <a:t>BIBLIOGRAPHY</a:t>
            </a:r>
            <a:r>
              <a:rPr lang="en-US" dirty="0" smtClean="0"/>
              <a:t>_ </a:t>
            </a:r>
            <a:r>
              <a:rPr lang="en-US" dirty="0"/>
              <a:t>or list of works cited?</a:t>
            </a:r>
          </a:p>
          <a:p>
            <a:endParaRPr lang="en-US" dirty="0"/>
          </a:p>
        </p:txBody>
      </p:sp>
      <p:sp>
        <p:nvSpPr>
          <p:cNvPr id="4" name="Title 1"/>
          <p:cNvSpPr>
            <a:spLocks noGrp="1"/>
          </p:cNvSpPr>
          <p:nvPr>
            <p:ph type="title"/>
          </p:nvPr>
        </p:nvSpPr>
        <p:spPr>
          <a:xfrm>
            <a:off x="2044700" y="266700"/>
            <a:ext cx="8229600" cy="1143000"/>
          </a:xfrm>
        </p:spPr>
        <p:txBody>
          <a:bodyPr/>
          <a:lstStyle/>
          <a:p>
            <a:pPr algn="ctr"/>
            <a:r>
              <a:rPr lang="en-US" b="1" dirty="0" smtClean="0">
                <a:latin typeface="Arial Black" panose="020B0A04020102020204" pitchFamily="34" charset="0"/>
              </a:rPr>
              <a:t>C.R.A.A.P. EVALUATION</a:t>
            </a:r>
            <a:endParaRPr lang="en-US" b="1" dirty="0">
              <a:latin typeface="Arial Black" panose="020B0A04020102020204" pitchFamily="34" charset="0"/>
            </a:endParaRPr>
          </a:p>
        </p:txBody>
      </p:sp>
    </p:spTree>
    <p:extLst>
      <p:ext uri="{BB962C8B-B14F-4D97-AF65-F5344CB8AC3E}">
        <p14:creationId xmlns:p14="http://schemas.microsoft.com/office/powerpoint/2010/main" val="36380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6900" y="1905000"/>
            <a:ext cx="10756899" cy="4830764"/>
          </a:xfrm>
        </p:spPr>
        <p:txBody>
          <a:bodyPr/>
          <a:lstStyle/>
          <a:p>
            <a:pPr lvl="0"/>
            <a:r>
              <a:rPr lang="en-US" b="1" dirty="0"/>
              <a:t>P</a:t>
            </a:r>
            <a:r>
              <a:rPr lang="en-US" dirty="0"/>
              <a:t> is for __</a:t>
            </a:r>
            <a:r>
              <a:rPr lang="en-US" b="1" u="sng" dirty="0"/>
              <a:t>PURPOSE</a:t>
            </a:r>
            <a:r>
              <a:rPr lang="en-US" dirty="0" smtClean="0"/>
              <a:t>_. </a:t>
            </a:r>
            <a:r>
              <a:rPr lang="en-US" dirty="0"/>
              <a:t>Is the </a:t>
            </a:r>
            <a:r>
              <a:rPr lang="en-US" dirty="0" smtClean="0"/>
              <a:t>_</a:t>
            </a:r>
            <a:r>
              <a:rPr lang="en-US" b="1" u="sng" dirty="0"/>
              <a:t>PURPOSE</a:t>
            </a:r>
            <a:r>
              <a:rPr lang="en-US" dirty="0" smtClean="0"/>
              <a:t>_ </a:t>
            </a:r>
            <a:r>
              <a:rPr lang="en-US" dirty="0"/>
              <a:t>stated? Is the subject approached from an __</a:t>
            </a:r>
            <a:r>
              <a:rPr lang="en-US" b="1" u="sng" dirty="0"/>
              <a:t>OBJECTIVE</a:t>
            </a:r>
            <a:r>
              <a:rPr lang="en-US" dirty="0"/>
              <a:t>_________ standpoint? If not, what is the author’s _</a:t>
            </a:r>
            <a:r>
              <a:rPr lang="en-US" b="1" u="sng" dirty="0"/>
              <a:t>BIAS</a:t>
            </a:r>
            <a:r>
              <a:rPr lang="en-US" dirty="0" smtClean="0"/>
              <a:t>_ </a:t>
            </a:r>
            <a:r>
              <a:rPr lang="en-US" dirty="0"/>
              <a:t>and how might it __</a:t>
            </a:r>
            <a:r>
              <a:rPr lang="en-US" b="1" u="sng" dirty="0"/>
              <a:t>INFLUENCE</a:t>
            </a:r>
            <a:r>
              <a:rPr lang="en-US" dirty="0" smtClean="0"/>
              <a:t>_ </a:t>
            </a:r>
            <a:r>
              <a:rPr lang="en-US" dirty="0"/>
              <a:t>the information presented?</a:t>
            </a:r>
          </a:p>
          <a:p>
            <a:pPr marL="120650" indent="0">
              <a:buNone/>
            </a:pPr>
            <a:endParaRPr lang="en-US" dirty="0"/>
          </a:p>
          <a:p>
            <a:r>
              <a:rPr lang="en-US" dirty="0"/>
              <a:t>Using these criteria to </a:t>
            </a:r>
            <a:r>
              <a:rPr lang="en-US" b="1" u="sng" dirty="0"/>
              <a:t>C</a:t>
            </a:r>
            <a:r>
              <a:rPr lang="en-US" b="1" u="sng" dirty="0" smtClean="0"/>
              <a:t>RITICALLY</a:t>
            </a:r>
            <a:r>
              <a:rPr lang="en-US" dirty="0" smtClean="0"/>
              <a:t>_  </a:t>
            </a:r>
            <a:r>
              <a:rPr lang="en-US" dirty="0"/>
              <a:t>__</a:t>
            </a:r>
            <a:r>
              <a:rPr lang="en-US" b="1" u="sng" dirty="0"/>
              <a:t>EVALUATE</a:t>
            </a:r>
            <a:r>
              <a:rPr lang="en-US" dirty="0" smtClean="0"/>
              <a:t>_ </a:t>
            </a:r>
            <a:r>
              <a:rPr lang="en-US" dirty="0"/>
              <a:t>sources of information will help to ensure that you’re only using QUALITY SOURCES of information!</a:t>
            </a:r>
          </a:p>
          <a:p>
            <a:endParaRPr lang="en-US" dirty="0"/>
          </a:p>
        </p:txBody>
      </p:sp>
      <p:sp>
        <p:nvSpPr>
          <p:cNvPr id="4" name="Title 1"/>
          <p:cNvSpPr>
            <a:spLocks noGrp="1"/>
          </p:cNvSpPr>
          <p:nvPr>
            <p:ph type="title"/>
          </p:nvPr>
        </p:nvSpPr>
        <p:spPr>
          <a:xfrm>
            <a:off x="2044700" y="266700"/>
            <a:ext cx="8229600" cy="1143000"/>
          </a:xfrm>
        </p:spPr>
        <p:txBody>
          <a:bodyPr/>
          <a:lstStyle/>
          <a:p>
            <a:pPr algn="ctr"/>
            <a:r>
              <a:rPr lang="en-US" b="1" dirty="0" smtClean="0">
                <a:latin typeface="Arial Black" panose="020B0A04020102020204" pitchFamily="34" charset="0"/>
              </a:rPr>
              <a:t>C.R.A.A.P. EVALUATION</a:t>
            </a:r>
            <a:endParaRPr lang="en-US" b="1" dirty="0">
              <a:latin typeface="Arial Black" panose="020B0A04020102020204" pitchFamily="34" charset="0"/>
            </a:endParaRPr>
          </a:p>
        </p:txBody>
      </p:sp>
    </p:spTree>
    <p:extLst>
      <p:ext uri="{BB962C8B-B14F-4D97-AF65-F5344CB8AC3E}">
        <p14:creationId xmlns:p14="http://schemas.microsoft.com/office/powerpoint/2010/main" val="39557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5" name="TextBox 4"/>
          <p:cNvSpPr txBox="1"/>
          <p:nvPr/>
        </p:nvSpPr>
        <p:spPr>
          <a:xfrm>
            <a:off x="1828800" y="152401"/>
            <a:ext cx="8458200" cy="646331"/>
          </a:xfrm>
          <a:prstGeom prst="rect">
            <a:avLst/>
          </a:prstGeom>
          <a:noFill/>
        </p:spPr>
        <p:txBody>
          <a:bodyPr wrap="square" rtlCol="0">
            <a:spAutoFit/>
          </a:bodyPr>
          <a:lstStyle/>
          <a:p>
            <a:pPr algn="ctr"/>
            <a:r>
              <a:rPr lang="en-US" sz="3600" b="1" dirty="0"/>
              <a:t>C.R.A.A.P. FORM</a:t>
            </a:r>
          </a:p>
        </p:txBody>
      </p:sp>
      <p:graphicFrame>
        <p:nvGraphicFramePr>
          <p:cNvPr id="2" name="Table 1"/>
          <p:cNvGraphicFramePr>
            <a:graphicFrameLocks noGrp="1"/>
          </p:cNvGraphicFramePr>
          <p:nvPr>
            <p:extLst/>
          </p:nvPr>
        </p:nvGraphicFramePr>
        <p:xfrm>
          <a:off x="1676400" y="798734"/>
          <a:ext cx="8763000" cy="5830666"/>
        </p:xfrm>
        <a:graphic>
          <a:graphicData uri="http://schemas.openxmlformats.org/drawingml/2006/table">
            <a:tbl>
              <a:tblPr firstRow="1" firstCol="1" bandRow="1"/>
              <a:tblGrid>
                <a:gridCol w="2190750"/>
                <a:gridCol w="2190750"/>
                <a:gridCol w="3390900"/>
                <a:gridCol w="990600"/>
              </a:tblGrid>
              <a:tr h="361925">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Answers/Notes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Usable Source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 or 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169">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CURRENCY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was the information published, edited, or revised?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414">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RELEVANCE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is it related to your topic? Does it give enough detail? Is the reading level appropriate?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169">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unique about the site? Does it offer something others do not?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169">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Would you get better information in a book? An encyclopedia?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25">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AUTHORITY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 is/are the author(s) or editor(s)?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9">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are their credentials?</a:t>
                      </a:r>
                      <a:b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658">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ACCURACY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 you verify claims made by the source? Does it provide citations, references or a bibliography/work cited?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9">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are the authors documented sources?</a:t>
                      </a:r>
                      <a:b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25">
                <a:tc>
                  <a:txBody>
                    <a:bodyPr/>
                    <a:lstStyle/>
                    <a:p>
                      <a:pPr marL="0" marR="0" algn="ctr">
                        <a:lnSpc>
                          <a:spcPct val="107000"/>
                        </a:lnSpc>
                        <a:spcBef>
                          <a:spcPts val="0"/>
                        </a:spcBef>
                        <a:spcAft>
                          <a:spcPts val="0"/>
                        </a:spcAft>
                      </a:pPr>
                      <a:r>
                        <a:rPr lang="en-US" sz="6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PURPOSE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the purpose of the article/source stated?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414">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the subject approached objectively? If not, what is the author’s bias?</a:t>
                      </a:r>
                      <a:b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do you know?</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700" dirty="0">
                        <a:effectLst/>
                        <a:latin typeface="Calibri" panose="020F0502020204030204" pitchFamily="34" charset="0"/>
                      </a:endParaRPr>
                    </a:p>
                  </a:txBody>
                  <a:tcPr marL="39369" marR="39369" marT="39369" marB="393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4525039"/>
      </p:ext>
    </p:extLst>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228600"/>
            <a:ext cx="8229600" cy="1143000"/>
          </a:xfrm>
        </p:spPr>
        <p:txBody>
          <a:bodyPr/>
          <a:lstStyle/>
          <a:p>
            <a:r>
              <a:rPr lang="en-US" b="1" dirty="0" smtClean="0"/>
              <a:t>Let’s Practice</a:t>
            </a:r>
            <a:endParaRPr lang="en-US" b="1" dirty="0"/>
          </a:p>
        </p:txBody>
      </p:sp>
      <p:sp>
        <p:nvSpPr>
          <p:cNvPr id="5" name="Text Placeholder 4"/>
          <p:cNvSpPr>
            <a:spLocks noGrp="1"/>
          </p:cNvSpPr>
          <p:nvPr>
            <p:ph type="body" idx="1"/>
          </p:nvPr>
        </p:nvSpPr>
        <p:spPr>
          <a:xfrm>
            <a:off x="1676400" y="1212107"/>
            <a:ext cx="8229600" cy="4525963"/>
          </a:xfrm>
        </p:spPr>
        <p:txBody>
          <a:bodyPr/>
          <a:lstStyle/>
          <a:p>
            <a:r>
              <a:rPr lang="en-US" sz="4000" b="1" dirty="0"/>
              <a:t>You have saved your hard earned money and now you’re ready to buy your first new car – What step do you take next?</a:t>
            </a:r>
          </a:p>
        </p:txBody>
      </p:sp>
      <p:pic>
        <p:nvPicPr>
          <p:cNvPr id="5123" name="Picture 3" descr="C:\Users\echiesa.MUHS.000\AppData\Local\Microsoft\Windows\Temporary Internet Files\Content.IE5\5RDVJRKR\MP9004031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57269"/>
            <a:ext cx="4819600" cy="322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192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685800"/>
            <a:ext cx="8839200" cy="5486400"/>
          </a:xfrm>
        </p:spPr>
        <p:txBody>
          <a:bodyPr/>
          <a:lstStyle/>
          <a:p>
            <a:r>
              <a:rPr lang="en-US" sz="3600" b="1" dirty="0"/>
              <a:t>Do you go directly to the car dealer and buy that car?</a:t>
            </a:r>
          </a:p>
          <a:p>
            <a:r>
              <a:rPr lang="en-US" sz="3600" b="1" dirty="0"/>
              <a:t>Would you ask a friend or family member that has the same type of car for information/advice?</a:t>
            </a:r>
          </a:p>
          <a:p>
            <a:r>
              <a:rPr lang="en-US" sz="3600" b="1" dirty="0"/>
              <a:t>Would you maybe want to check Consumer reports to find if it really gets the gas mileage it is supposed to? How often it breaks down?</a:t>
            </a:r>
          </a:p>
          <a:p>
            <a:r>
              <a:rPr lang="en-US" sz="3600" b="1" dirty="0"/>
              <a:t>Something else?</a:t>
            </a:r>
          </a:p>
          <a:p>
            <a:endParaRPr lang="en-US" dirty="0"/>
          </a:p>
          <a:p>
            <a:pPr marL="120650" indent="0">
              <a:buNone/>
            </a:pPr>
            <a:endParaRPr lang="en-US" dirty="0"/>
          </a:p>
        </p:txBody>
      </p:sp>
    </p:spTree>
    <p:extLst>
      <p:ext uri="{BB962C8B-B14F-4D97-AF65-F5344CB8AC3E}">
        <p14:creationId xmlns:p14="http://schemas.microsoft.com/office/powerpoint/2010/main" val="14084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838200"/>
            <a:ext cx="8810847" cy="5867400"/>
          </a:xfrm>
        </p:spPr>
        <p:txBody>
          <a:bodyPr/>
          <a:lstStyle/>
          <a:p>
            <a:r>
              <a:rPr lang="en-US" sz="3000" b="1" dirty="0"/>
              <a:t>Currency – Is his information up to date?</a:t>
            </a:r>
          </a:p>
          <a:p>
            <a:r>
              <a:rPr lang="en-US" sz="3000" b="1" dirty="0"/>
              <a:t>Relevant – Will he give you all the right information to make an informed decision – or just tell you how great the stereo sounds?</a:t>
            </a:r>
          </a:p>
          <a:p>
            <a:r>
              <a:rPr lang="en-US" sz="3000" b="1" dirty="0"/>
              <a:t>Authority – Is the car dealer an expert? An expert at cars or an expert at sales?</a:t>
            </a:r>
          </a:p>
          <a:p>
            <a:r>
              <a:rPr lang="en-US" sz="3000" b="1" dirty="0"/>
              <a:t>Accuracy – This is where you should confirm what the salesman tells you by checking other sources</a:t>
            </a:r>
          </a:p>
          <a:p>
            <a:r>
              <a:rPr lang="en-US" sz="3000" b="1" dirty="0"/>
              <a:t>Purpose – What is the car salesman ultimate goal here? So perhaps a bit of bias might be involved?</a:t>
            </a:r>
          </a:p>
        </p:txBody>
      </p:sp>
      <p:sp>
        <p:nvSpPr>
          <p:cNvPr id="2" name="TextBox 1"/>
          <p:cNvSpPr txBox="1"/>
          <p:nvPr/>
        </p:nvSpPr>
        <p:spPr>
          <a:xfrm>
            <a:off x="1676400" y="76201"/>
            <a:ext cx="8839200" cy="646331"/>
          </a:xfrm>
          <a:prstGeom prst="rect">
            <a:avLst/>
          </a:prstGeom>
          <a:noFill/>
        </p:spPr>
        <p:txBody>
          <a:bodyPr wrap="square" rtlCol="0">
            <a:spAutoFit/>
          </a:bodyPr>
          <a:lstStyle/>
          <a:p>
            <a:pPr algn="ctr"/>
            <a:r>
              <a:rPr lang="en-US" sz="3600" b="1" dirty="0"/>
              <a:t>Let’s Consider the Car Dealer</a:t>
            </a:r>
          </a:p>
        </p:txBody>
      </p:sp>
    </p:spTree>
    <p:extLst>
      <p:ext uri="{BB962C8B-B14F-4D97-AF65-F5344CB8AC3E}">
        <p14:creationId xmlns:p14="http://schemas.microsoft.com/office/powerpoint/2010/main" val="33589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1" name="Shape 191"/>
          <p:cNvSpPr txBox="1"/>
          <p:nvPr/>
        </p:nvSpPr>
        <p:spPr>
          <a:xfrm>
            <a:off x="2057401" y="76200"/>
            <a:ext cx="8077199" cy="646199"/>
          </a:xfrm>
          <a:prstGeom prst="rect">
            <a:avLst/>
          </a:prstGeom>
          <a:noFill/>
          <a:ln>
            <a:noFill/>
          </a:ln>
        </p:spPr>
        <p:txBody>
          <a:bodyPr lIns="91425" tIns="45700" rIns="91425" bIns="45700" anchor="t" anchorCtr="0">
            <a:noAutofit/>
          </a:bodyPr>
          <a:lstStyle/>
          <a:p>
            <a:pPr lvl="0" algn="ctr">
              <a:buSzPct val="25000"/>
            </a:pPr>
            <a:r>
              <a:rPr lang="en-US" sz="3600" b="1" dirty="0">
                <a:solidFill>
                  <a:schemeClr val="dk1"/>
                </a:solidFill>
              </a:rPr>
              <a:t>One More Hint</a:t>
            </a:r>
          </a:p>
        </p:txBody>
      </p:sp>
      <p:sp>
        <p:nvSpPr>
          <p:cNvPr id="192" name="Shape 192"/>
          <p:cNvSpPr/>
          <p:nvPr/>
        </p:nvSpPr>
        <p:spPr>
          <a:xfrm>
            <a:off x="1885507" y="990601"/>
            <a:ext cx="8382000" cy="5118691"/>
          </a:xfrm>
          <a:prstGeom prst="rect">
            <a:avLst/>
          </a:prstGeom>
          <a:noFill/>
          <a:ln w="25400" cap="flat">
            <a:noFill/>
            <a:prstDash val="solid"/>
            <a:round/>
            <a:headEnd type="none" w="med" len="med"/>
            <a:tailEnd type="none" w="med" len="med"/>
          </a:ln>
        </p:spPr>
        <p:txBody>
          <a:bodyPr lIns="91425" tIns="45700" rIns="91425" bIns="45700" anchor="t" anchorCtr="0">
            <a:noAutofit/>
          </a:bodyPr>
          <a:lstStyle/>
          <a:p>
            <a:pPr algn="ctr">
              <a:buSzPct val="25000"/>
            </a:pPr>
            <a:r>
              <a:rPr lang="en-US" sz="3200" b="1" dirty="0">
                <a:solidFill>
                  <a:schemeClr val="dk1"/>
                </a:solidFill>
                <a:latin typeface="Calibri"/>
                <a:ea typeface="Calibri"/>
                <a:cs typeface="Calibri"/>
                <a:sym typeface="Calibri"/>
              </a:rPr>
              <a:t>CHECK THE </a:t>
            </a:r>
            <a:r>
              <a:rPr lang="en-US" sz="3200" b="1" u="sng" dirty="0">
                <a:solidFill>
                  <a:schemeClr val="dk1"/>
                </a:solidFill>
                <a:latin typeface="Calibri"/>
                <a:ea typeface="Calibri"/>
                <a:cs typeface="Calibri"/>
                <a:sym typeface="Calibri"/>
              </a:rPr>
              <a:t>TOP-LEVEL DOMAIN NAME</a:t>
            </a:r>
            <a:endParaRPr lang="en-US" sz="3200" b="1" dirty="0">
              <a:solidFill>
                <a:schemeClr val="dk1"/>
              </a:solidFill>
              <a:latin typeface="Calibri"/>
              <a:ea typeface="Calibri"/>
              <a:cs typeface="Calibri"/>
              <a:sym typeface="Calibri"/>
            </a:endParaRPr>
          </a:p>
          <a:p>
            <a:pPr>
              <a:buSzPct val="25000"/>
            </a:pPr>
            <a:r>
              <a:rPr lang="en-US" sz="3200" b="1" dirty="0">
                <a:solidFill>
                  <a:schemeClr val="dk1"/>
                </a:solidFill>
                <a:latin typeface="Calibri"/>
                <a:ea typeface="Calibri"/>
                <a:cs typeface="Calibri"/>
                <a:sym typeface="Calibri"/>
              </a:rPr>
              <a:t>Definition: </a:t>
            </a:r>
          </a:p>
          <a:p>
            <a:pPr>
              <a:buSzPct val="25000"/>
            </a:pPr>
            <a:r>
              <a:rPr lang="en-US" sz="3200" b="1" dirty="0">
                <a:solidFill>
                  <a:schemeClr val="dk1"/>
                </a:solidFill>
                <a:latin typeface="Calibri"/>
                <a:ea typeface="Calibri"/>
                <a:cs typeface="Calibri"/>
                <a:sym typeface="Calibri"/>
              </a:rPr>
              <a:t>The rightmost label in a domain name or URL.</a:t>
            </a:r>
          </a:p>
          <a:p>
            <a:endParaRPr lang="en-US" sz="2000" b="1" dirty="0">
              <a:solidFill>
                <a:schemeClr val="dk1"/>
              </a:solidFill>
              <a:latin typeface="Calibri"/>
              <a:ea typeface="Calibri"/>
              <a:cs typeface="Calibri"/>
              <a:sym typeface="Calibri"/>
            </a:endParaRPr>
          </a:p>
          <a:p>
            <a:pPr algn="ctr">
              <a:buSzPct val="25000"/>
            </a:pPr>
            <a:r>
              <a:rPr lang="en-US" sz="2000" b="1" dirty="0">
                <a:solidFill>
                  <a:schemeClr val="dk1"/>
                </a:solidFill>
                <a:latin typeface="Calibri"/>
                <a:ea typeface="Calibri"/>
                <a:cs typeface="Calibri"/>
                <a:sym typeface="Calibri"/>
              </a:rPr>
              <a:t>Definition Location: </a:t>
            </a:r>
            <a:r>
              <a:rPr lang="en-US" sz="2000" b="1" u="sng" dirty="0">
                <a:solidFill>
                  <a:schemeClr val="hlink"/>
                </a:solidFill>
                <a:latin typeface="Calibri"/>
                <a:ea typeface="Calibri"/>
                <a:cs typeface="Calibri"/>
                <a:sym typeface="Calibri"/>
                <a:hlinkClick r:id="rId3"/>
              </a:rPr>
              <a:t>http://support.microsoft.com/kb/300684</a:t>
            </a:r>
            <a:r>
              <a:rPr lang="en-US" sz="2000" b="1" dirty="0">
                <a:solidFill>
                  <a:schemeClr val="dk1"/>
                </a:solidFill>
                <a:latin typeface="Calibri"/>
                <a:ea typeface="Calibri"/>
                <a:cs typeface="Calibri"/>
                <a:sym typeface="Calibri"/>
              </a:rPr>
              <a:t> </a:t>
            </a:r>
          </a:p>
          <a:p>
            <a:endParaRPr lang="en-US" sz="2000" b="1" dirty="0">
              <a:solidFill>
                <a:schemeClr val="dk1"/>
              </a:solidFill>
              <a:latin typeface="Calibri"/>
              <a:ea typeface="Calibri"/>
              <a:cs typeface="Calibri"/>
              <a:sym typeface="Calibri"/>
            </a:endParaRPr>
          </a:p>
          <a:p>
            <a:endParaRPr lang="en-US" sz="2000" b="1" dirty="0">
              <a:solidFill>
                <a:schemeClr val="dk1"/>
              </a:solidFill>
              <a:latin typeface="Calibri"/>
              <a:ea typeface="Calibri"/>
              <a:cs typeface="Calibri"/>
              <a:sym typeface="Calibri"/>
            </a:endParaRPr>
          </a:p>
          <a:p>
            <a:pPr lvl="0">
              <a:buSzPct val="25000"/>
            </a:pPr>
            <a:r>
              <a:rPr lang="en-US" sz="3600" b="1" dirty="0">
                <a:solidFill>
                  <a:schemeClr val="dk1"/>
                </a:solidFill>
                <a:latin typeface="Calibri"/>
                <a:ea typeface="Calibri"/>
                <a:cs typeface="Calibri"/>
                <a:sym typeface="Calibri"/>
              </a:rPr>
              <a:t>Examples:  .com	 .</a:t>
            </a:r>
            <a:r>
              <a:rPr lang="en-US" sz="3600" b="1" dirty="0" err="1">
                <a:solidFill>
                  <a:schemeClr val="dk1"/>
                </a:solidFill>
                <a:latin typeface="Calibri"/>
                <a:ea typeface="Calibri"/>
                <a:cs typeface="Calibri"/>
                <a:sym typeface="Calibri"/>
              </a:rPr>
              <a:t>edu</a:t>
            </a:r>
            <a:r>
              <a:rPr lang="en-US" sz="3600" b="1" dirty="0">
                <a:solidFill>
                  <a:schemeClr val="dk1"/>
                </a:solidFill>
                <a:latin typeface="Calibri"/>
                <a:ea typeface="Calibri"/>
                <a:cs typeface="Calibri"/>
                <a:sym typeface="Calibri"/>
              </a:rPr>
              <a:t> 	 .</a:t>
            </a:r>
            <a:r>
              <a:rPr lang="en-US" sz="3600" b="1" dirty="0" err="1">
                <a:solidFill>
                  <a:schemeClr val="dk1"/>
                </a:solidFill>
                <a:latin typeface="Calibri"/>
                <a:ea typeface="Calibri"/>
                <a:cs typeface="Calibri"/>
                <a:sym typeface="Calibri"/>
              </a:rPr>
              <a:t>gov</a:t>
            </a:r>
            <a:r>
              <a:rPr lang="en-US" sz="3600" b="1" dirty="0">
                <a:solidFill>
                  <a:schemeClr val="dk1"/>
                </a:solidFill>
                <a:latin typeface="Calibri"/>
                <a:ea typeface="Calibri"/>
                <a:cs typeface="Calibri"/>
                <a:sym typeface="Calibri"/>
              </a:rPr>
              <a:t>	</a:t>
            </a:r>
          </a:p>
          <a:p>
            <a:pPr lvl="0">
              <a:buSzPct val="25000"/>
            </a:pPr>
            <a:r>
              <a:rPr lang="en-US" sz="3600" b="1" dirty="0">
                <a:solidFill>
                  <a:schemeClr val="dk1"/>
                </a:solidFill>
                <a:latin typeface="Calibri"/>
                <a:ea typeface="Calibri"/>
                <a:cs typeface="Calibri"/>
                <a:sym typeface="Calibri"/>
              </a:rPr>
              <a:t>	            .org	 .mil         	</a:t>
            </a:r>
            <a:r>
              <a:rPr lang="en-US" sz="3600" b="1" dirty="0" err="1">
                <a:solidFill>
                  <a:schemeClr val="dk1"/>
                </a:solidFill>
                <a:latin typeface="Calibri"/>
                <a:ea typeface="Calibri"/>
                <a:cs typeface="Calibri"/>
                <a:sym typeface="Calibri"/>
              </a:rPr>
              <a:t>.net</a:t>
            </a:r>
            <a:endParaRPr lang="en-US" sz="3600" b="1" dirty="0">
              <a:solidFill>
                <a:schemeClr val="dk1"/>
              </a:solidFill>
              <a:latin typeface="Calibri"/>
              <a:ea typeface="Calibri"/>
              <a:cs typeface="Calibri"/>
              <a:sym typeface="Calibri"/>
            </a:endParaRPr>
          </a:p>
          <a:p>
            <a:endParaRPr lang="en-US" sz="20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0574747"/>
      </p:ext>
    </p:extLst>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1"/>
            <a:ext cx="8229600" cy="792163"/>
          </a:xfrm>
        </p:spPr>
        <p:txBody>
          <a:bodyPr/>
          <a:lstStyle/>
          <a:p>
            <a:r>
              <a:rPr lang="en-US" dirty="0" smtClean="0"/>
              <a:t>Domain Names</a:t>
            </a:r>
            <a:endParaRPr lang="en-US" dirty="0"/>
          </a:p>
        </p:txBody>
      </p:sp>
      <p:sp>
        <p:nvSpPr>
          <p:cNvPr id="3" name="Rectangle 2"/>
          <p:cNvSpPr/>
          <p:nvPr/>
        </p:nvSpPr>
        <p:spPr>
          <a:xfrm>
            <a:off x="1676400" y="1066800"/>
            <a:ext cx="8839200" cy="5509200"/>
          </a:xfrm>
          <a:prstGeom prst="rect">
            <a:avLst/>
          </a:prstGeom>
        </p:spPr>
        <p:txBody>
          <a:bodyPr wrap="square">
            <a:spAutoFit/>
          </a:bodyPr>
          <a:lstStyle/>
          <a:p>
            <a:r>
              <a:rPr lang="en-US" sz="2400" b="1" dirty="0"/>
              <a:t>.com</a:t>
            </a:r>
          </a:p>
          <a:p>
            <a:r>
              <a:rPr lang="en-US" sz="2400" b="1" dirty="0"/>
              <a:t>Commercial site. The information provided by commercial interests is generally going to shed a positive light on the product it promotes. While this information might not necessarily be false, you might be getting only part of the picture. </a:t>
            </a:r>
          </a:p>
          <a:p>
            <a:endParaRPr lang="en-US" sz="2400" b="1" dirty="0"/>
          </a:p>
          <a:p>
            <a:r>
              <a:rPr lang="en-US" sz="2400" b="1" dirty="0"/>
              <a:t>.</a:t>
            </a:r>
            <a:r>
              <a:rPr lang="en-US" sz="2400" b="1" dirty="0" err="1"/>
              <a:t>edu</a:t>
            </a:r>
            <a:endParaRPr lang="en-US" sz="2400" b="1" dirty="0"/>
          </a:p>
          <a:p>
            <a:r>
              <a:rPr lang="en-US" sz="2400" b="1" dirty="0"/>
              <a:t>Educational institution. Sites using this domain name are schools ranging from kindergarten to higher education. If you take a look at your school's URL you'll notice that it ends with the domain .</a:t>
            </a:r>
            <a:r>
              <a:rPr lang="en-US" sz="2400" b="1" dirty="0" err="1"/>
              <a:t>edu</a:t>
            </a:r>
            <a:r>
              <a:rPr lang="en-US" sz="2400" b="1" dirty="0"/>
              <a:t>. Information from sites within this domain must be examined very carefully. If it is from a department or research center at a educational institution, it can generally be taken as credible. </a:t>
            </a:r>
          </a:p>
          <a:p>
            <a:endParaRPr lang="en-US" sz="2000" b="1" dirty="0"/>
          </a:p>
          <a:p>
            <a:endParaRPr lang="en-US" sz="2000" dirty="0"/>
          </a:p>
        </p:txBody>
      </p:sp>
    </p:spTree>
    <p:extLst>
      <p:ext uri="{BB962C8B-B14F-4D97-AF65-F5344CB8AC3E}">
        <p14:creationId xmlns:p14="http://schemas.microsoft.com/office/powerpoint/2010/main" val="7648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b="1"/>
              <a:t>What is an Argumentative Essay?</a:t>
            </a:r>
          </a:p>
        </p:txBody>
      </p:sp>
      <p:sp>
        <p:nvSpPr>
          <p:cNvPr id="16387" name="Rectangle 3"/>
          <p:cNvSpPr>
            <a:spLocks noGrp="1" noChangeArrowheads="1"/>
          </p:cNvSpPr>
          <p:nvPr>
            <p:ph type="body" idx="1"/>
          </p:nvPr>
        </p:nvSpPr>
        <p:spPr>
          <a:xfrm>
            <a:off x="2438400" y="1600201"/>
            <a:ext cx="7543800" cy="4525963"/>
          </a:xfrm>
        </p:spPr>
        <p:txBody>
          <a:bodyPr/>
          <a:lstStyle/>
          <a:p>
            <a:pPr marL="6350" indent="7938" eaLnBrk="1" hangingPunct="1">
              <a:lnSpc>
                <a:spcPct val="125000"/>
              </a:lnSpc>
              <a:buNone/>
            </a:pPr>
            <a:r>
              <a:rPr lang="en-US" altLang="en-US" b="1" smtClean="0"/>
              <a:t>The purpose of an argumentative essay is to organize and present your well-reasoned conclusions in order to persuade the audience to accept—or at least seriously consider—your point of view.</a:t>
            </a:r>
          </a:p>
        </p:txBody>
      </p:sp>
    </p:spTree>
    <p:extLst>
      <p:ext uri="{BB962C8B-B14F-4D97-AF65-F5344CB8AC3E}">
        <p14:creationId xmlns:p14="http://schemas.microsoft.com/office/powerpoint/2010/main" val="154973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229600" cy="792163"/>
          </a:xfrm>
        </p:spPr>
        <p:txBody>
          <a:bodyPr/>
          <a:lstStyle/>
          <a:p>
            <a:r>
              <a:rPr lang="en-US" dirty="0" smtClean="0"/>
              <a:t>Domain Names</a:t>
            </a:r>
            <a:endParaRPr lang="en-US" dirty="0"/>
          </a:p>
        </p:txBody>
      </p:sp>
      <p:sp>
        <p:nvSpPr>
          <p:cNvPr id="3" name="Rectangle 2"/>
          <p:cNvSpPr/>
          <p:nvPr/>
        </p:nvSpPr>
        <p:spPr>
          <a:xfrm>
            <a:off x="1676400" y="944563"/>
            <a:ext cx="8839200" cy="4939814"/>
          </a:xfrm>
          <a:prstGeom prst="rect">
            <a:avLst/>
          </a:prstGeom>
        </p:spPr>
        <p:txBody>
          <a:bodyPr wrap="square">
            <a:spAutoFit/>
          </a:bodyPr>
          <a:lstStyle/>
          <a:p>
            <a:r>
              <a:rPr lang="en-US" sz="2100" b="1" dirty="0"/>
              <a:t>.</a:t>
            </a:r>
            <a:r>
              <a:rPr lang="en-US" sz="2100" b="1" dirty="0" err="1"/>
              <a:t>gov</a:t>
            </a:r>
            <a:endParaRPr lang="en-US" sz="2100" b="1" dirty="0"/>
          </a:p>
          <a:p>
            <a:r>
              <a:rPr lang="en-US" sz="2100" b="1" dirty="0"/>
              <a:t>Government. If you come across a site with this domain, then you're viewing a federal government site. All branches of the United States federal government use this domain. Information such as Census statistics, Congressional hearings, and Supreme Court rulings would be included in sites with this domain. The information is considered to be from a credible source.</a:t>
            </a:r>
          </a:p>
          <a:p>
            <a:endParaRPr lang="en-US" sz="2100" b="1" dirty="0"/>
          </a:p>
          <a:p>
            <a:r>
              <a:rPr lang="en-US" sz="2100" b="1" dirty="0"/>
              <a:t>.org</a:t>
            </a:r>
          </a:p>
          <a:p>
            <a:r>
              <a:rPr lang="en-US" sz="2100" b="1" dirty="0"/>
              <a:t>Traditionally a non-profit organization. Organizations such as the American Red Cross or PBS (Public Broadcasting System) use this domain suffix. Generally, the information in these types of sites is credible and unbiased, but there are examples of organizations that strongly advocate specific points of view over others, such as the National Right to Life Committee and Planned Parenthood. You probably want to give this domain a closer scrutiny these days. </a:t>
            </a:r>
            <a:endParaRPr lang="en-US" sz="2100" dirty="0"/>
          </a:p>
        </p:txBody>
      </p:sp>
    </p:spTree>
    <p:extLst>
      <p:ext uri="{BB962C8B-B14F-4D97-AF65-F5344CB8AC3E}">
        <p14:creationId xmlns:p14="http://schemas.microsoft.com/office/powerpoint/2010/main" val="21650882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3"/>
          </a:xfrm>
        </p:spPr>
        <p:txBody>
          <a:bodyPr/>
          <a:lstStyle/>
          <a:p>
            <a:r>
              <a:rPr lang="en-US" dirty="0" smtClean="0"/>
              <a:t>Domain Names</a:t>
            </a:r>
            <a:endParaRPr lang="en-US" dirty="0"/>
          </a:p>
        </p:txBody>
      </p:sp>
      <p:sp>
        <p:nvSpPr>
          <p:cNvPr id="3" name="Rectangle 2"/>
          <p:cNvSpPr/>
          <p:nvPr/>
        </p:nvSpPr>
        <p:spPr>
          <a:xfrm>
            <a:off x="1676400" y="1066800"/>
            <a:ext cx="8839200" cy="3724096"/>
          </a:xfrm>
          <a:prstGeom prst="rect">
            <a:avLst/>
          </a:prstGeom>
        </p:spPr>
        <p:txBody>
          <a:bodyPr wrap="square">
            <a:spAutoFit/>
          </a:bodyPr>
          <a:lstStyle/>
          <a:p>
            <a:endParaRPr lang="en-US" sz="2000" b="1" dirty="0"/>
          </a:p>
          <a:p>
            <a:r>
              <a:rPr lang="en-US" sz="2400" b="1" dirty="0"/>
              <a:t>.mil</a:t>
            </a:r>
          </a:p>
          <a:p>
            <a:r>
              <a:rPr lang="en-US" sz="2400" b="1" dirty="0"/>
              <a:t>Military. This domain suffix is used by the various branches of the Armed Forces of the United States.</a:t>
            </a:r>
          </a:p>
          <a:p>
            <a:endParaRPr lang="en-US" sz="2400" b="1" dirty="0"/>
          </a:p>
          <a:p>
            <a:r>
              <a:rPr lang="en-US" sz="2400" b="1" dirty="0" err="1"/>
              <a:t>.net</a:t>
            </a:r>
            <a:endParaRPr lang="en-US" sz="2400" b="1" dirty="0"/>
          </a:p>
          <a:p>
            <a:r>
              <a:rPr lang="en-US" sz="2400" b="1" dirty="0"/>
              <a:t>Network. You might find any kind of site under this domain suffix. It acts as a catch-all for sites that don't fit into any of the preceding domain suffixes. Information from these sites should be given careful scrutiny.</a:t>
            </a:r>
          </a:p>
        </p:txBody>
      </p:sp>
    </p:spTree>
    <p:extLst>
      <p:ext uri="{BB962C8B-B14F-4D97-AF65-F5344CB8AC3E}">
        <p14:creationId xmlns:p14="http://schemas.microsoft.com/office/powerpoint/2010/main" val="34812545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MONDAY it’s YOUR TURN!</a:t>
            </a:r>
            <a:endParaRPr lang="en-US" b="1" dirty="0">
              <a:latin typeface="Arial Black" panose="020B0A04020102020204" pitchFamily="34" charset="0"/>
            </a:endParaRPr>
          </a:p>
        </p:txBody>
      </p:sp>
      <p:sp>
        <p:nvSpPr>
          <p:cNvPr id="3" name="Text Placeholder 2"/>
          <p:cNvSpPr>
            <a:spLocks noGrp="1"/>
          </p:cNvSpPr>
          <p:nvPr>
            <p:ph type="body" idx="1"/>
          </p:nvPr>
        </p:nvSpPr>
        <p:spPr>
          <a:xfrm>
            <a:off x="469900" y="1600200"/>
            <a:ext cx="11493500" cy="5257800"/>
          </a:xfrm>
        </p:spPr>
        <p:txBody>
          <a:bodyPr/>
          <a:lstStyle/>
          <a:p>
            <a:r>
              <a:rPr lang="en-US" b="1" dirty="0" smtClean="0">
                <a:latin typeface="Arial Black" panose="020B0A04020102020204" pitchFamily="34" charset="0"/>
              </a:rPr>
              <a:t>Monday, you will be given two articles to evaluate using the CRAAP Method.</a:t>
            </a:r>
          </a:p>
          <a:p>
            <a:r>
              <a:rPr lang="en-US" b="1" dirty="0" smtClean="0">
                <a:latin typeface="Arial Black" panose="020B0A04020102020204" pitchFamily="34" charset="0"/>
              </a:rPr>
              <a:t>You will decide, based on your results, which article would be the best to use.</a:t>
            </a:r>
          </a:p>
          <a:p>
            <a:r>
              <a:rPr lang="en-US" b="1" dirty="0" smtClean="0">
                <a:latin typeface="Arial Black" panose="020B0A04020102020204" pitchFamily="34" charset="0"/>
              </a:rPr>
              <a:t>You will include a one paragraph explanation of why that article is more CREDIBLE!</a:t>
            </a:r>
          </a:p>
        </p:txBody>
      </p:sp>
    </p:spTree>
    <p:extLst>
      <p:ext uri="{BB962C8B-B14F-4D97-AF65-F5344CB8AC3E}">
        <p14:creationId xmlns:p14="http://schemas.microsoft.com/office/powerpoint/2010/main" val="21125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50108"/>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14818"/>
            <a:ext cx="10515600" cy="5386190"/>
          </a:xfrm>
        </p:spPr>
        <p:txBody>
          <a:bodyPr>
            <a:normAutofit/>
          </a:bodyPr>
          <a:lstStyle/>
          <a:p>
            <a:pPr marL="0" indent="0" algn="ctr">
              <a:buNone/>
            </a:pPr>
            <a:r>
              <a:rPr lang="en-US" sz="4000" dirty="0" smtClean="0">
                <a:latin typeface="Arial Black" panose="020B0A04020102020204" pitchFamily="34" charset="0"/>
              </a:rPr>
              <a:t>Signature portion of the Research Checklist</a:t>
            </a:r>
          </a:p>
          <a:p>
            <a:pPr marL="0" indent="0" algn="ctr">
              <a:buNone/>
            </a:pPr>
            <a:r>
              <a:rPr lang="en-US" sz="4000" dirty="0" smtClean="0">
                <a:latin typeface="Arial Black" panose="020B0A04020102020204" pitchFamily="34" charset="0"/>
              </a:rPr>
              <a:t>DUE MONDAY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Topic Worksheets</a:t>
            </a:r>
          </a:p>
          <a:p>
            <a:pPr marL="0" indent="0" algn="ctr">
              <a:buNone/>
            </a:pPr>
            <a:r>
              <a:rPr lang="en-US" sz="4000" dirty="0" smtClean="0">
                <a:latin typeface="Arial Black" panose="020B0A04020102020204" pitchFamily="34" charset="0"/>
              </a:rPr>
              <a:t>DUE by the end of the period on</a:t>
            </a:r>
          </a:p>
          <a:p>
            <a:pPr marL="0" indent="0" algn="ctr">
              <a:buNone/>
            </a:pPr>
            <a:r>
              <a:rPr lang="en-US" sz="4000" dirty="0" smtClean="0">
                <a:latin typeface="Arial Black" panose="020B0A04020102020204" pitchFamily="34" charset="0"/>
              </a:rPr>
              <a:t>TUESDAY</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19817449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0"/>
            <a:ext cx="8229600" cy="6858000"/>
          </a:xfrm>
        </p:spPr>
        <p:txBody>
          <a:bodyPr/>
          <a:lstStyle/>
          <a:p>
            <a:pPr marL="120650" indent="0" algn="ctr">
              <a:buNone/>
            </a:pPr>
            <a:r>
              <a:rPr lang="en-US" sz="4400" b="1" u="sng" dirty="0"/>
              <a:t>EXIT TICKET</a:t>
            </a:r>
          </a:p>
          <a:p>
            <a:pPr marL="120650" indent="0" algn="ctr">
              <a:buNone/>
            </a:pPr>
            <a:endParaRPr lang="en-US" b="1" u="sng" dirty="0"/>
          </a:p>
          <a:p>
            <a:pPr marL="120650" indent="0" algn="ctr">
              <a:buNone/>
            </a:pPr>
            <a:r>
              <a:rPr lang="en-US" sz="5400" b="1" dirty="0" smtClean="0"/>
              <a:t>NO</a:t>
            </a:r>
          </a:p>
          <a:p>
            <a:pPr marL="120650" indent="0" algn="ctr">
              <a:buNone/>
            </a:pPr>
            <a:r>
              <a:rPr lang="en-US" sz="5400" b="1" dirty="0" smtClean="0"/>
              <a:t>EXIT </a:t>
            </a:r>
          </a:p>
          <a:p>
            <a:pPr marL="120650" indent="0" algn="ctr">
              <a:buNone/>
            </a:pPr>
            <a:r>
              <a:rPr lang="en-US" sz="5400" b="1" dirty="0" smtClean="0"/>
              <a:t>TICKET</a:t>
            </a:r>
            <a:endParaRPr lang="en-US" sz="5400" b="1" dirty="0"/>
          </a:p>
        </p:txBody>
      </p:sp>
      <p:sp>
        <p:nvSpPr>
          <p:cNvPr id="4" name="TextBox 3"/>
          <p:cNvSpPr txBox="1"/>
          <p:nvPr/>
        </p:nvSpPr>
        <p:spPr>
          <a:xfrm>
            <a:off x="9683251" y="500626"/>
            <a:ext cx="1055097" cy="400110"/>
          </a:xfrm>
          <a:prstGeom prst="rect">
            <a:avLst/>
          </a:prstGeom>
          <a:noFill/>
        </p:spPr>
        <p:txBody>
          <a:bodyPr wrap="none" rtlCol="0">
            <a:spAutoFit/>
          </a:bodyPr>
          <a:lstStyle/>
          <a:p>
            <a:r>
              <a:rPr lang="en-US" sz="2000" b="1" dirty="0" smtClean="0"/>
              <a:t>1/24/10</a:t>
            </a:r>
            <a:endParaRPr lang="en-US" sz="2000" b="1" dirty="0"/>
          </a:p>
        </p:txBody>
      </p:sp>
    </p:spTree>
    <p:extLst>
      <p:ext uri="{BB962C8B-B14F-4D97-AF65-F5344CB8AC3E}">
        <p14:creationId xmlns:p14="http://schemas.microsoft.com/office/powerpoint/2010/main" val="8842903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3"/>
          </a:xfrm>
        </p:spPr>
        <p:txBody>
          <a:bodyPr/>
          <a:lstStyle/>
          <a:p>
            <a:pPr algn="ctr"/>
            <a:r>
              <a:rPr lang="en-US" b="1" dirty="0" smtClean="0">
                <a:latin typeface="Arial Black" panose="020B0A04020102020204" pitchFamily="34" charset="0"/>
              </a:rPr>
              <a:t>Start-Up - Discussion</a:t>
            </a:r>
            <a:endParaRPr lang="en-US" b="1" dirty="0">
              <a:latin typeface="Arial Black" panose="020B0A04020102020204" pitchFamily="34" charset="0"/>
            </a:endParaRPr>
          </a:p>
        </p:txBody>
      </p:sp>
      <p:sp>
        <p:nvSpPr>
          <p:cNvPr id="3" name="Text Placeholder 2"/>
          <p:cNvSpPr>
            <a:spLocks noGrp="1"/>
          </p:cNvSpPr>
          <p:nvPr>
            <p:ph type="body" idx="1"/>
          </p:nvPr>
        </p:nvSpPr>
        <p:spPr>
          <a:xfrm>
            <a:off x="800100" y="1143000"/>
            <a:ext cx="10706100" cy="5562600"/>
          </a:xfrm>
        </p:spPr>
        <p:txBody>
          <a:bodyPr/>
          <a:lstStyle/>
          <a:p>
            <a:pPr marL="120650" indent="0" algn="ctr">
              <a:buNone/>
            </a:pPr>
            <a:r>
              <a:rPr lang="en-US" b="1" dirty="0"/>
              <a:t>In your triads, discuss the following:</a:t>
            </a:r>
          </a:p>
          <a:p>
            <a:pPr marL="120650" indent="0" algn="ctr">
              <a:buNone/>
            </a:pPr>
            <a:endParaRPr lang="en-US" b="1" dirty="0"/>
          </a:p>
          <a:p>
            <a:pPr marL="120650" indent="0" algn="ctr">
              <a:buNone/>
            </a:pPr>
            <a:r>
              <a:rPr lang="en-US" sz="3600" b="1" dirty="0">
                <a:latin typeface="Arial Black" panose="020B0A04020102020204" pitchFamily="34" charset="0"/>
              </a:rPr>
              <a:t>Of the 5 categories of evaluation in the CRAAP Method (Currency, Relevance, Authority, Accuracy, and Purpose), which one would you say is the MOST IMPORTANT when evaluating a source?</a:t>
            </a:r>
          </a:p>
        </p:txBody>
      </p:sp>
      <p:sp>
        <p:nvSpPr>
          <p:cNvPr id="4" name="TextBox 3"/>
          <p:cNvSpPr txBox="1"/>
          <p:nvPr/>
        </p:nvSpPr>
        <p:spPr>
          <a:xfrm>
            <a:off x="9956801" y="470664"/>
            <a:ext cx="1055097" cy="400110"/>
          </a:xfrm>
          <a:prstGeom prst="rect">
            <a:avLst/>
          </a:prstGeom>
          <a:noFill/>
        </p:spPr>
        <p:txBody>
          <a:bodyPr wrap="none" rtlCol="0">
            <a:spAutoFit/>
          </a:bodyPr>
          <a:lstStyle/>
          <a:p>
            <a:r>
              <a:rPr lang="en-US" sz="2000" b="1" dirty="0" smtClean="0"/>
              <a:t>1/27/20</a:t>
            </a:r>
            <a:endParaRPr lang="en-US" sz="2000" b="1" dirty="0"/>
          </a:p>
        </p:txBody>
      </p:sp>
    </p:spTree>
    <p:extLst>
      <p:ext uri="{BB962C8B-B14F-4D97-AF65-F5344CB8AC3E}">
        <p14:creationId xmlns:p14="http://schemas.microsoft.com/office/powerpoint/2010/main" val="24591806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pPr algn="ctr"/>
            <a:r>
              <a:rPr lang="en-US" b="1" dirty="0" smtClean="0">
                <a:latin typeface="Arial Black" panose="020B0A04020102020204" pitchFamily="34" charset="0"/>
              </a:rPr>
              <a:t>Plagiarism</a:t>
            </a:r>
            <a:endParaRPr lang="en-US" b="1" dirty="0">
              <a:latin typeface="Arial Black" panose="020B0A04020102020204" pitchFamily="34" charset="0"/>
            </a:endParaRPr>
          </a:p>
        </p:txBody>
      </p:sp>
      <p:sp>
        <p:nvSpPr>
          <p:cNvPr id="3" name="Content Placeholder 2"/>
          <p:cNvSpPr>
            <a:spLocks noGrp="1"/>
          </p:cNvSpPr>
          <p:nvPr>
            <p:ph idx="1"/>
          </p:nvPr>
        </p:nvSpPr>
        <p:spPr>
          <a:xfrm>
            <a:off x="206061" y="990599"/>
            <a:ext cx="11732653" cy="5577625"/>
          </a:xfrm>
        </p:spPr>
        <p:txBody>
          <a:bodyPr>
            <a:normAutofit fontScale="92500"/>
          </a:bodyPr>
          <a:lstStyle/>
          <a:p>
            <a:pPr marL="0" indent="0" algn="ctr">
              <a:buNone/>
            </a:pPr>
            <a:r>
              <a:rPr lang="en-US" sz="4000" b="1" dirty="0">
                <a:latin typeface="Arial Black" panose="020B0A04020102020204" pitchFamily="34" charset="0"/>
              </a:rPr>
              <a:t>ANY PLAGIARISM, WHETHER ACCIDENTAL OR INTENTIONAL, IS CONSIDERED CHEATING AND MAY RESULT IN:</a:t>
            </a:r>
          </a:p>
          <a:p>
            <a:r>
              <a:rPr lang="en-US" sz="4000" b="1" dirty="0">
                <a:latin typeface="Arial Black" panose="020B0A04020102020204" pitchFamily="34" charset="0"/>
              </a:rPr>
              <a:t>A point deduction </a:t>
            </a:r>
            <a:r>
              <a:rPr lang="en-US" sz="4000" b="1" dirty="0" smtClean="0">
                <a:latin typeface="Arial Black" panose="020B0A04020102020204" pitchFamily="34" charset="0"/>
              </a:rPr>
              <a:t>equal </a:t>
            </a:r>
            <a:r>
              <a:rPr lang="en-US" sz="4000" b="1" dirty="0">
                <a:latin typeface="Arial Black" panose="020B0A04020102020204" pitchFamily="34" charset="0"/>
              </a:rPr>
              <a:t>to ONE FULL LETTER GRADE (for Accidental Plagiarism).</a:t>
            </a:r>
          </a:p>
          <a:p>
            <a:r>
              <a:rPr lang="en-US" sz="4000" b="1" dirty="0">
                <a:latin typeface="Arial Black" panose="020B0A04020102020204" pitchFamily="34" charset="0"/>
              </a:rPr>
              <a:t>A ZERO on the assignment with no opportunity to reclaim that grade (for Intentional Plagiarism).</a:t>
            </a:r>
          </a:p>
          <a:p>
            <a:r>
              <a:rPr lang="en-US" sz="4000" b="1" dirty="0">
                <a:latin typeface="Arial Black" panose="020B0A04020102020204" pitchFamily="34" charset="0"/>
              </a:rPr>
              <a:t>A possible disciplinary referral (for intentional plagiarism).</a:t>
            </a:r>
          </a:p>
        </p:txBody>
      </p:sp>
    </p:spTree>
    <p:extLst>
      <p:ext uri="{BB962C8B-B14F-4D97-AF65-F5344CB8AC3E}">
        <p14:creationId xmlns:p14="http://schemas.microsoft.com/office/powerpoint/2010/main" val="20379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8" name="Shape 98"/>
          <p:cNvSpPr txBox="1"/>
          <p:nvPr/>
        </p:nvSpPr>
        <p:spPr>
          <a:xfrm>
            <a:off x="1811078" y="200760"/>
            <a:ext cx="8552122" cy="646331"/>
          </a:xfrm>
          <a:prstGeom prst="rect">
            <a:avLst/>
          </a:prstGeom>
          <a:noFill/>
          <a:ln>
            <a:noFill/>
          </a:ln>
        </p:spPr>
        <p:txBody>
          <a:bodyPr lIns="91425" tIns="45700" rIns="91425" bIns="45700" anchor="t" anchorCtr="0">
            <a:noAutofit/>
          </a:bodyPr>
          <a:lstStyle/>
          <a:p>
            <a:pPr lvl="0" algn="ctr">
              <a:buSzPct val="25000"/>
            </a:pPr>
            <a:r>
              <a:rPr lang="en-US" sz="3600" b="1" dirty="0">
                <a:solidFill>
                  <a:schemeClr val="dk1"/>
                </a:solidFill>
              </a:rPr>
              <a:t>Unit Objectives</a:t>
            </a:r>
          </a:p>
        </p:txBody>
      </p:sp>
      <p:sp>
        <p:nvSpPr>
          <p:cNvPr id="99" name="Shape 99"/>
          <p:cNvSpPr txBox="1"/>
          <p:nvPr/>
        </p:nvSpPr>
        <p:spPr>
          <a:xfrm>
            <a:off x="1963478" y="1524000"/>
            <a:ext cx="8247322" cy="4962472"/>
          </a:xfrm>
          <a:prstGeom prst="rect">
            <a:avLst/>
          </a:prstGeom>
          <a:noFill/>
          <a:ln>
            <a:noFill/>
          </a:ln>
        </p:spPr>
        <p:txBody>
          <a:bodyPr lIns="91425" tIns="45700" rIns="91425" bIns="45700" anchor="t" anchorCtr="0">
            <a:noAutofit/>
          </a:bodyPr>
          <a:lstStyle/>
          <a:p>
            <a:pPr marL="631825" indent="-9525" algn="ctr">
              <a:buSzPct val="25000"/>
            </a:pPr>
            <a:r>
              <a:rPr lang="en-US" sz="3600" b="1" dirty="0">
                <a:latin typeface="Calibri"/>
                <a:ea typeface="Calibri"/>
                <a:cs typeface="Calibri"/>
                <a:sym typeface="Calibri"/>
              </a:rPr>
              <a:t>1- By the end of the unit, students will be able to cite strong and thorough textual evidence to support analysis of what the text says explicitly as well as inferences drawn from the text.</a:t>
            </a:r>
            <a:endParaRPr lang="en-US" sz="3600" b="1" dirty="0">
              <a:solidFill>
                <a:srgbClr val="4F6128"/>
              </a:solidFill>
              <a:latin typeface="Calibri"/>
              <a:ea typeface="Calibri"/>
              <a:cs typeface="Calibri"/>
              <a:sym typeface="Calibri"/>
            </a:endParaRPr>
          </a:p>
          <a:p>
            <a:pPr marL="631825" indent="-9525" algn="ctr">
              <a:buSzPct val="25000"/>
            </a:pPr>
            <a:r>
              <a:rPr lang="en-US" sz="2000" b="1" u="sng" cap="all" dirty="0"/>
              <a:t>CCSS.ELA-LITERACY.RI.9-10.1</a:t>
            </a:r>
          </a:p>
          <a:p>
            <a:pPr marL="631825" indent="-9525" algn="ctr">
              <a:buSzPct val="25000"/>
            </a:pPr>
            <a:endParaRPr lang="en-US" sz="2000" b="1" u="sng" cap="all" dirty="0">
              <a:latin typeface="Calibri"/>
              <a:ea typeface="Calibri"/>
              <a:cs typeface="Calibri"/>
              <a:sym typeface="Calibri"/>
            </a:endParaRPr>
          </a:p>
          <a:p>
            <a:pPr marL="631825" indent="-9525" algn="ctr">
              <a:buSzPct val="25000"/>
            </a:pPr>
            <a:endParaRPr lang="en-US" sz="3600" b="1" dirty="0">
              <a:latin typeface="Calibri"/>
              <a:ea typeface="Calibri"/>
              <a:cs typeface="Calibri"/>
              <a:sym typeface="Calibri"/>
            </a:endParaRPr>
          </a:p>
          <a:p>
            <a:endParaRPr lang="en-US" sz="2800" b="1" dirty="0">
              <a:solidFill>
                <a:srgbClr val="4F6128"/>
              </a:solidFill>
              <a:latin typeface="Calibri"/>
              <a:ea typeface="Calibri"/>
              <a:cs typeface="Calibri"/>
              <a:sym typeface="Calibri"/>
            </a:endParaRPr>
          </a:p>
          <a:p>
            <a:endParaRPr lang="en-US" sz="2800" b="1" dirty="0">
              <a:solidFill>
                <a:srgbClr val="4F6128"/>
              </a:solidFill>
              <a:latin typeface="Calibri"/>
              <a:ea typeface="Calibri"/>
              <a:cs typeface="Calibri"/>
              <a:sym typeface="Calibri"/>
            </a:endParaRPr>
          </a:p>
        </p:txBody>
      </p:sp>
    </p:spTree>
    <p:extLst>
      <p:ext uri="{BB962C8B-B14F-4D97-AF65-F5344CB8AC3E}">
        <p14:creationId xmlns:p14="http://schemas.microsoft.com/office/powerpoint/2010/main" val="2781582669"/>
      </p:ext>
    </p:extLst>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8" name="Shape 98"/>
          <p:cNvSpPr txBox="1"/>
          <p:nvPr/>
        </p:nvSpPr>
        <p:spPr>
          <a:xfrm>
            <a:off x="1811078" y="200760"/>
            <a:ext cx="8552122" cy="646331"/>
          </a:xfrm>
          <a:prstGeom prst="rect">
            <a:avLst/>
          </a:prstGeom>
          <a:noFill/>
          <a:ln>
            <a:noFill/>
          </a:ln>
        </p:spPr>
        <p:txBody>
          <a:bodyPr lIns="91425" tIns="45700" rIns="91425" bIns="45700" anchor="t" anchorCtr="0">
            <a:noAutofit/>
          </a:bodyPr>
          <a:lstStyle/>
          <a:p>
            <a:pPr lvl="0" algn="ctr">
              <a:buSzPct val="25000"/>
            </a:pPr>
            <a:r>
              <a:rPr lang="en-US" sz="3600" b="1" dirty="0">
                <a:solidFill>
                  <a:schemeClr val="dk1"/>
                </a:solidFill>
              </a:rPr>
              <a:t>Unit Objectives</a:t>
            </a:r>
          </a:p>
        </p:txBody>
      </p:sp>
      <p:sp>
        <p:nvSpPr>
          <p:cNvPr id="99" name="Shape 99"/>
          <p:cNvSpPr txBox="1"/>
          <p:nvPr/>
        </p:nvSpPr>
        <p:spPr>
          <a:xfrm>
            <a:off x="1963478" y="1447800"/>
            <a:ext cx="8247322" cy="4962472"/>
          </a:xfrm>
          <a:prstGeom prst="rect">
            <a:avLst/>
          </a:prstGeom>
          <a:noFill/>
          <a:ln>
            <a:noFill/>
          </a:ln>
        </p:spPr>
        <p:txBody>
          <a:bodyPr lIns="91425" tIns="45700" rIns="91425" bIns="45700" anchor="t" anchorCtr="0">
            <a:noAutofit/>
          </a:bodyPr>
          <a:lstStyle/>
          <a:p>
            <a:pPr marL="631825" indent="-9525" algn="ctr">
              <a:buSzPct val="25000"/>
            </a:pPr>
            <a:r>
              <a:rPr lang="en-US" sz="3600" b="1" dirty="0">
                <a:latin typeface="Calibri"/>
                <a:ea typeface="Calibri"/>
                <a:cs typeface="Calibri"/>
                <a:sym typeface="Calibri"/>
              </a:rPr>
              <a:t>2- Write arguments to support claims in an analysis of substantive topics or texts, using valid reasoning and relevant and sufficient evidence. </a:t>
            </a:r>
          </a:p>
          <a:p>
            <a:pPr marL="631825" indent="-9525" algn="ctr">
              <a:buSzPct val="25000"/>
            </a:pPr>
            <a:r>
              <a:rPr lang="en-US" sz="2000" b="1" dirty="0">
                <a:latin typeface="Calibri"/>
                <a:ea typeface="Calibri"/>
                <a:cs typeface="Calibri"/>
                <a:sym typeface="Calibri"/>
              </a:rPr>
              <a:t>CCSS.ELA-LITERACY.W.9-10.1</a:t>
            </a:r>
            <a:endParaRPr lang="en-US" sz="2800" b="1" dirty="0">
              <a:solidFill>
                <a:srgbClr val="4F6128"/>
              </a:solidFill>
              <a:latin typeface="Calibri"/>
              <a:ea typeface="Calibri"/>
              <a:cs typeface="Calibri"/>
              <a:sym typeface="Calibri"/>
            </a:endParaRPr>
          </a:p>
          <a:p>
            <a:endParaRPr lang="en-US" sz="2800" b="1" dirty="0">
              <a:solidFill>
                <a:srgbClr val="4F6128"/>
              </a:solidFill>
              <a:latin typeface="Calibri"/>
              <a:ea typeface="Calibri"/>
              <a:cs typeface="Calibri"/>
              <a:sym typeface="Calibri"/>
            </a:endParaRPr>
          </a:p>
        </p:txBody>
      </p:sp>
    </p:spTree>
    <p:extLst>
      <p:ext uri="{BB962C8B-B14F-4D97-AF65-F5344CB8AC3E}">
        <p14:creationId xmlns:p14="http://schemas.microsoft.com/office/powerpoint/2010/main" val="1180967804"/>
      </p:ext>
    </p:extLst>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8" name="Shape 98"/>
          <p:cNvSpPr txBox="1"/>
          <p:nvPr/>
        </p:nvSpPr>
        <p:spPr>
          <a:xfrm>
            <a:off x="1811078" y="200760"/>
            <a:ext cx="8552122" cy="646331"/>
          </a:xfrm>
          <a:prstGeom prst="rect">
            <a:avLst/>
          </a:prstGeom>
          <a:noFill/>
          <a:ln>
            <a:noFill/>
          </a:ln>
        </p:spPr>
        <p:txBody>
          <a:bodyPr lIns="91425" tIns="45700" rIns="91425" bIns="45700" anchor="t" anchorCtr="0">
            <a:noAutofit/>
          </a:bodyPr>
          <a:lstStyle/>
          <a:p>
            <a:pPr lvl="0" algn="ctr">
              <a:buSzPct val="25000"/>
            </a:pPr>
            <a:r>
              <a:rPr lang="en-US" sz="3600" b="1" dirty="0">
                <a:solidFill>
                  <a:schemeClr val="dk1"/>
                </a:solidFill>
              </a:rPr>
              <a:t>Unit Objectives</a:t>
            </a:r>
          </a:p>
        </p:txBody>
      </p:sp>
      <p:sp>
        <p:nvSpPr>
          <p:cNvPr id="99" name="Shape 99"/>
          <p:cNvSpPr txBox="1"/>
          <p:nvPr/>
        </p:nvSpPr>
        <p:spPr>
          <a:xfrm>
            <a:off x="1963478" y="1447800"/>
            <a:ext cx="8247322" cy="4962472"/>
          </a:xfrm>
          <a:prstGeom prst="rect">
            <a:avLst/>
          </a:prstGeom>
          <a:noFill/>
          <a:ln>
            <a:noFill/>
          </a:ln>
        </p:spPr>
        <p:txBody>
          <a:bodyPr lIns="91425" tIns="45700" rIns="91425" bIns="45700" anchor="t" anchorCtr="0">
            <a:noAutofit/>
          </a:bodyPr>
          <a:lstStyle/>
          <a:p>
            <a:pPr marL="631825" indent="-9525" algn="ctr">
              <a:buSzPct val="25000"/>
            </a:pPr>
            <a:r>
              <a:rPr lang="en-US" sz="3600" b="1" dirty="0">
                <a:latin typeface="Calibri"/>
                <a:ea typeface="Calibri"/>
                <a:cs typeface="Calibri"/>
                <a:sym typeface="Calibri"/>
              </a:rPr>
              <a:t>3- Delineate and evaluate the argument and specific claims in a text, assessing whether the reasoning is valid and the evidence is relevant and sufficient; identify false statements and fallacious reasoning.</a:t>
            </a:r>
          </a:p>
          <a:p>
            <a:pPr marL="631825" indent="-9525" algn="ctr">
              <a:buSzPct val="25000"/>
            </a:pPr>
            <a:r>
              <a:rPr lang="en-US" sz="2000" b="1" dirty="0">
                <a:latin typeface="Calibri"/>
                <a:ea typeface="Calibri"/>
                <a:cs typeface="Calibri"/>
                <a:sym typeface="Calibri"/>
              </a:rPr>
              <a:t>CCSS.ELA-LITERACY.RI.9-10.8</a:t>
            </a:r>
            <a:endParaRPr lang="en-US" sz="3600" b="1" dirty="0">
              <a:latin typeface="Calibri"/>
              <a:ea typeface="Calibri"/>
              <a:cs typeface="Calibri"/>
              <a:sym typeface="Calibri"/>
            </a:endParaRPr>
          </a:p>
          <a:p>
            <a:endParaRPr lang="en-US" sz="2800" b="1" dirty="0">
              <a:solidFill>
                <a:srgbClr val="4F6128"/>
              </a:solidFill>
              <a:latin typeface="Calibri"/>
              <a:ea typeface="Calibri"/>
              <a:cs typeface="Calibri"/>
              <a:sym typeface="Calibri"/>
            </a:endParaRPr>
          </a:p>
          <a:p>
            <a:endParaRPr lang="en-US" sz="2800" b="1" dirty="0">
              <a:solidFill>
                <a:srgbClr val="4F6128"/>
              </a:solidFill>
              <a:latin typeface="Calibri"/>
              <a:ea typeface="Calibri"/>
              <a:cs typeface="Calibri"/>
              <a:sym typeface="Calibri"/>
            </a:endParaRPr>
          </a:p>
        </p:txBody>
      </p:sp>
    </p:spTree>
    <p:extLst>
      <p:ext uri="{BB962C8B-B14F-4D97-AF65-F5344CB8AC3E}">
        <p14:creationId xmlns:p14="http://schemas.microsoft.com/office/powerpoint/2010/main" val="292306672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10238</TotalTime>
  <Words>16100</Words>
  <Application>Microsoft Office PowerPoint</Application>
  <PresentationFormat>Widescreen</PresentationFormat>
  <Paragraphs>1774</Paragraphs>
  <Slides>303</Slides>
  <Notes>13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303</vt:i4>
      </vt:variant>
    </vt:vector>
  </HeadingPairs>
  <TitlesOfParts>
    <vt:vector size="315" baseType="lpstr">
      <vt:lpstr>Arial</vt:lpstr>
      <vt:lpstr>Arial Black</vt:lpstr>
      <vt:lpstr>Calibri</vt:lpstr>
      <vt:lpstr>Calibri Light</vt:lpstr>
      <vt:lpstr>Tahoma</vt:lpstr>
      <vt:lpstr>Times New Roman</vt:lpstr>
      <vt:lpstr>Wingdings</vt:lpstr>
      <vt:lpstr>Office Theme</vt:lpstr>
      <vt:lpstr>Default Design</vt:lpstr>
      <vt:lpstr>1_Default Design</vt:lpstr>
      <vt:lpstr>Balance</vt:lpstr>
      <vt:lpstr>Mountain Top</vt:lpstr>
      <vt:lpstr>Start-Up - Discussion</vt:lpstr>
      <vt:lpstr>Plagiarism</vt:lpstr>
      <vt:lpstr>MAIN UNIT OBJECTIVES</vt:lpstr>
      <vt:lpstr>MAIN UNIT OBJECTIVES</vt:lpstr>
      <vt:lpstr>ADDITIONAL UNIT OBJECTIVES</vt:lpstr>
      <vt:lpstr>Today’s Learning Goal</vt:lpstr>
      <vt:lpstr>The Argumentative Essay:</vt:lpstr>
      <vt:lpstr>Goals</vt:lpstr>
      <vt:lpstr>What is an Argumentative Essay?</vt:lpstr>
      <vt:lpstr>Begin at the End!</vt:lpstr>
      <vt:lpstr>Think Before You Write</vt:lpstr>
      <vt:lpstr>Strategy Depends on Audience</vt:lpstr>
      <vt:lpstr>Profile Your Audience</vt:lpstr>
      <vt:lpstr>Five Key Questions</vt:lpstr>
      <vt:lpstr>The Audience Is Skeptical</vt:lpstr>
      <vt:lpstr>An Argument = A Conversation!</vt:lpstr>
      <vt:lpstr>Strategies</vt:lpstr>
      <vt:lpstr>Summary First</vt:lpstr>
      <vt:lpstr>Example of Summary and Response</vt:lpstr>
      <vt:lpstr>Summarizing</vt:lpstr>
      <vt:lpstr>Summarizing</vt:lpstr>
      <vt:lpstr>Summarizing</vt:lpstr>
      <vt:lpstr>Summarizing</vt:lpstr>
      <vt:lpstr>Practice: Work Backward</vt:lpstr>
      <vt:lpstr>Quoting</vt:lpstr>
      <vt:lpstr>Quoting</vt:lpstr>
      <vt:lpstr>Avoid Quoting Mistakes</vt:lpstr>
      <vt:lpstr>Introductions to Quotes</vt:lpstr>
      <vt:lpstr>Explaining Quotes</vt:lpstr>
      <vt:lpstr>I agree/disagree/a little of both/neither</vt:lpstr>
      <vt:lpstr>Disagreeing—Explain Why</vt:lpstr>
      <vt:lpstr>Agreeing—Then Adding to It</vt:lpstr>
      <vt:lpstr>Nuanced Approach</vt:lpstr>
      <vt:lpstr>Go For the Gray Areas!</vt:lpstr>
      <vt:lpstr>Two Minds?</vt:lpstr>
      <vt:lpstr>Clarify Theirs From Yours</vt:lpstr>
      <vt:lpstr>Strengthen Your Argument by Inviting Your Enemies</vt:lpstr>
      <vt:lpstr>Point Your Finger</vt:lpstr>
      <vt:lpstr>But Don’t Be Rude!</vt:lpstr>
      <vt:lpstr>Exit Ticket</vt:lpstr>
      <vt:lpstr>Start-Up - Discussion</vt:lpstr>
      <vt:lpstr>Plagiarism</vt:lpstr>
      <vt:lpstr>MAIN UNIT OBJECTIVES</vt:lpstr>
      <vt:lpstr>MAIN UNIT OBJECTIVES</vt:lpstr>
      <vt:lpstr>ADDITIONAL UNIT OBJECTIVES</vt:lpstr>
      <vt:lpstr>Today’s Learning Goals</vt:lpstr>
      <vt:lpstr>Counter Argument</vt:lpstr>
      <vt:lpstr>Counter Argument</vt:lpstr>
      <vt:lpstr>Counter Argument</vt:lpstr>
      <vt:lpstr>Counter Argument</vt:lpstr>
      <vt:lpstr>Respond to Counter-Arguments</vt:lpstr>
      <vt:lpstr>Counter Argument</vt:lpstr>
      <vt:lpstr>Counter Argument</vt:lpstr>
      <vt:lpstr>Your Argument Matters</vt:lpstr>
      <vt:lpstr>Who Cares?</vt:lpstr>
      <vt:lpstr>Indicate Who Cares</vt:lpstr>
      <vt:lpstr>So What?</vt:lpstr>
      <vt:lpstr>What if Audience Already Cares?</vt:lpstr>
      <vt:lpstr>Mistakes to Avoid</vt:lpstr>
      <vt:lpstr>In Conclusion</vt:lpstr>
      <vt:lpstr>Quarter 3 Research Paper</vt:lpstr>
      <vt:lpstr>Quarter 3 Research Paper</vt:lpstr>
      <vt:lpstr>Quarter 3 Research Paper</vt:lpstr>
      <vt:lpstr>Quarter 3 Research Paper</vt:lpstr>
      <vt:lpstr>Quarter 3 Research Paper</vt:lpstr>
      <vt:lpstr>Quarter 3 Research Paper</vt:lpstr>
      <vt:lpstr>Your Job Now…</vt:lpstr>
      <vt:lpstr>HOMEWORK</vt:lpstr>
      <vt:lpstr>PowerPoint Presentation</vt:lpstr>
      <vt:lpstr>Start-Up - Discussion</vt:lpstr>
      <vt:lpstr>Plagiarism</vt:lpstr>
      <vt:lpstr>MAIN UNIT OBJECTIVES</vt:lpstr>
      <vt:lpstr>MAIN UNIT OBJECTIVES</vt:lpstr>
      <vt:lpstr>ADDITIONAL UNIT OBJECTIVES</vt:lpstr>
      <vt:lpstr>Today’s Learning Goal</vt:lpstr>
      <vt:lpstr>PowerPoint Presentation</vt:lpstr>
      <vt:lpstr>PowerPoint Presentation</vt:lpstr>
      <vt:lpstr>PowerPoint Presentation</vt:lpstr>
      <vt:lpstr>Evaluating Sources</vt:lpstr>
      <vt:lpstr>PowerPoint Presentation</vt:lpstr>
      <vt:lpstr>C.R.A.A.P. EVALUATION</vt:lpstr>
      <vt:lpstr>C.R.A.A.P. EVALUATION</vt:lpstr>
      <vt:lpstr>C.R.A.A.P. EVALUATION</vt:lpstr>
      <vt:lpstr>PowerPoint Presentation</vt:lpstr>
      <vt:lpstr>Let’s Practice</vt:lpstr>
      <vt:lpstr>PowerPoint Presentation</vt:lpstr>
      <vt:lpstr>PowerPoint Presentation</vt:lpstr>
      <vt:lpstr>PowerPoint Presentation</vt:lpstr>
      <vt:lpstr>Domain Names</vt:lpstr>
      <vt:lpstr>Domain Names</vt:lpstr>
      <vt:lpstr>Domain Names</vt:lpstr>
      <vt:lpstr>MONDAY it’s YOUR TURN!</vt:lpstr>
      <vt:lpstr>HOMEWORK</vt:lpstr>
      <vt:lpstr>PowerPoint Presentation</vt:lpstr>
      <vt:lpstr>Start-Up - Discussion</vt:lpstr>
      <vt:lpstr>Plagiarism</vt:lpstr>
      <vt:lpstr>PowerPoint Presentation</vt:lpstr>
      <vt:lpstr>PowerPoint Presentation</vt:lpstr>
      <vt:lpstr>PowerPoint Presentation</vt:lpstr>
      <vt:lpstr>PowerPoint Presentation</vt:lpstr>
      <vt:lpstr>YOUR TURN</vt:lpstr>
      <vt:lpstr>YOUR TURN</vt:lpstr>
      <vt:lpstr>HOMEWORK</vt:lpstr>
      <vt:lpstr>NO Exit Ticket</vt:lpstr>
      <vt:lpstr>PowerPoint Presentation</vt:lpstr>
      <vt:lpstr>Plagiarism</vt:lpstr>
      <vt:lpstr>Your Job Now…</vt:lpstr>
      <vt:lpstr>Updated No-Fly List</vt:lpstr>
      <vt:lpstr>Reminders</vt:lpstr>
      <vt:lpstr>HOMEWORK</vt:lpstr>
      <vt:lpstr>PowerPoint Presentation</vt:lpstr>
      <vt:lpstr>Plagiarism</vt:lpstr>
      <vt:lpstr>Your Job Now…</vt:lpstr>
      <vt:lpstr>Reminders</vt:lpstr>
      <vt:lpstr>HOMEWORK</vt:lpstr>
      <vt:lpstr>PowerPoint Presentation</vt:lpstr>
      <vt:lpstr>Plagiarism</vt:lpstr>
      <vt:lpstr>Your Job Now…</vt:lpstr>
      <vt:lpstr>Reminders</vt:lpstr>
      <vt:lpstr>HOMEWORK</vt:lpstr>
      <vt:lpstr>PowerPoint Presentation</vt:lpstr>
      <vt:lpstr>Plagiarism</vt:lpstr>
      <vt:lpstr>Revise/Refine Thesis Statements</vt:lpstr>
      <vt:lpstr>Revise/Refine Thesis Statements</vt:lpstr>
      <vt:lpstr>Revise/Refine Thesis Statements</vt:lpstr>
      <vt:lpstr>Your Job Now…</vt:lpstr>
      <vt:lpstr>Reminders</vt:lpstr>
      <vt:lpstr>HOMEWORK</vt:lpstr>
      <vt:lpstr>PowerPoint Presentation</vt:lpstr>
      <vt:lpstr>Plagiarism</vt:lpstr>
      <vt:lpstr>MAIN UNIT OBJECTIVES</vt:lpstr>
      <vt:lpstr>MAIN UNIT OBJECTIVES</vt:lpstr>
      <vt:lpstr>ADDITIONAL UNIT OBJECTIVES</vt:lpstr>
      <vt:lpstr>Today’s Learning Goals</vt:lpstr>
      <vt:lpstr>ABE Forms</vt:lpstr>
      <vt:lpstr>ABE Forms</vt:lpstr>
      <vt:lpstr>ABE Forms</vt:lpstr>
      <vt:lpstr>Your Job Now…</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Writing an Introduction</vt:lpstr>
      <vt:lpstr>Writing an Introduction</vt:lpstr>
      <vt:lpstr>Writing an Introduction</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Writing Body Paragraphs</vt:lpstr>
      <vt:lpstr>Writing Body Paragraphs</vt:lpstr>
      <vt:lpstr>Writing Body Paragraphs</vt:lpstr>
      <vt:lpstr>Writing Body Paragraphs</vt:lpstr>
      <vt:lpstr>Writing Body Paragraphs</vt:lpstr>
      <vt:lpstr>Your Job Now…</vt:lpstr>
      <vt:lpstr>HOMEWORK</vt:lpstr>
      <vt:lpstr>PowerPoint Presentation</vt:lpstr>
      <vt:lpstr>Plagiarism</vt:lpstr>
      <vt:lpstr>MAIN UNIT OBJECTIVES</vt:lpstr>
      <vt:lpstr>MAIN UNIT OBJECTIVES</vt:lpstr>
      <vt:lpstr>ADDITIONAL UNIT OBJECTIVES</vt:lpstr>
      <vt:lpstr>Today’s Learning Goals</vt:lpstr>
      <vt:lpstr>Writing Your Conclusion</vt:lpstr>
      <vt:lpstr>Writing Your Conclusion</vt:lpstr>
      <vt:lpstr>Writing Your Conclusion</vt:lpstr>
      <vt:lpstr>Your Job Now…</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Works Cited Instructions</vt:lpstr>
      <vt:lpstr>Works Cited Instructions</vt:lpstr>
      <vt:lpstr>Works Cited Instructions</vt:lpstr>
      <vt:lpstr>Works Cited Instructions</vt:lpstr>
      <vt:lpstr>Works Cited Instructions</vt:lpstr>
      <vt:lpstr>Works Cited Instructions</vt:lpstr>
      <vt:lpstr>Your Job Now…</vt:lpstr>
      <vt:lpstr>THE NEXT TWO WEEKS!</vt:lpstr>
      <vt:lpstr>HOMEWORK</vt:lpstr>
      <vt:lpstr>PowerPoint Presentation</vt:lpstr>
      <vt:lpstr>Plagiarism</vt:lpstr>
      <vt:lpstr>MAIN UNIT OBJECTIVES</vt:lpstr>
      <vt:lpstr>MAIN UNIT OBJECTIVES</vt:lpstr>
      <vt:lpstr>ADDITIONAL UNIT OBJECTIVES</vt:lpstr>
      <vt:lpstr>Today’s Learning Goals</vt:lpstr>
      <vt:lpstr>Rough and Final Draft Format</vt:lpstr>
      <vt:lpstr>Rough and Final Draft Format</vt:lpstr>
      <vt:lpstr>Rough and Final Draft Format</vt:lpstr>
      <vt:lpstr>Rough and Final Draft Format</vt:lpstr>
      <vt:lpstr>Rough and Final Draft Format</vt:lpstr>
      <vt:lpstr>Your Job Now…</vt:lpstr>
      <vt:lpstr>THE NEXT TWO WEEKS!</vt:lpstr>
      <vt:lpstr>LAST CHANCE TO CATCH UP…</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Your Job Now…</vt:lpstr>
      <vt:lpstr>HOMEWORK</vt:lpstr>
      <vt:lpstr>PowerPoint Presentation</vt:lpstr>
      <vt:lpstr>Plagiarism</vt:lpstr>
      <vt:lpstr>MAIN UNIT OBJECTIVES</vt:lpstr>
      <vt:lpstr>MAIN UNIT OBJECTIVES</vt:lpstr>
      <vt:lpstr>ADDITIONAL UNIT OBJECTIVES</vt:lpstr>
      <vt:lpstr>Today’s Learning Goals</vt:lpstr>
      <vt:lpstr>Peer Review</vt:lpstr>
      <vt:lpstr>Peer Review</vt:lpstr>
      <vt:lpstr>Peer Review</vt:lpstr>
      <vt:lpstr>Peer Review</vt:lpstr>
      <vt:lpstr>Peer Review</vt:lpstr>
      <vt:lpstr>Peer Review</vt:lpstr>
      <vt:lpstr>HOMEWORK</vt:lpstr>
      <vt:lpstr>PowerPoint Presentation</vt:lpstr>
      <vt:lpstr>PowerPoint Presentation</vt:lpstr>
      <vt:lpstr>PowerPoint Presentation</vt:lpstr>
      <vt:lpstr>PowerPoint Presentation</vt:lpstr>
      <vt:lpstr>Presentation Requirements</vt:lpstr>
      <vt:lpstr>Slide 1 – Introduction</vt:lpstr>
      <vt:lpstr>Slide 2 - Background</vt:lpstr>
      <vt:lpstr>Slide 3 – Your Argument</vt:lpstr>
      <vt:lpstr>Slide 4 – Research</vt:lpstr>
      <vt:lpstr>Slide 5 – What Did You Learn?</vt:lpstr>
      <vt:lpstr>Slide 6 – Challenges</vt:lpstr>
      <vt:lpstr>Slide 6 – Conclusion</vt:lpstr>
      <vt:lpstr>Presentation Reminders</vt:lpstr>
      <vt:lpstr>Your Job Now…</vt:lpstr>
      <vt:lpstr>HOMEWORK</vt:lpstr>
      <vt:lpstr>PowerPoint Presentation</vt:lpstr>
      <vt:lpstr>PowerPoint Presentation</vt:lpstr>
      <vt:lpstr>Presentation Requirements</vt:lpstr>
      <vt:lpstr>Your Job Now…</vt:lpstr>
      <vt:lpstr>HOMEWORK</vt:lpstr>
      <vt:lpstr>PowerPoint Presentation</vt:lpstr>
      <vt:lpstr>PowerPoint Presentation</vt:lpstr>
      <vt:lpstr>PowerPoint Presentation</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171</cp:revision>
  <cp:lastPrinted>2018-04-09T16:23:20Z</cp:lastPrinted>
  <dcterms:created xsi:type="dcterms:W3CDTF">2018-03-15T18:09:31Z</dcterms:created>
  <dcterms:modified xsi:type="dcterms:W3CDTF">2020-02-25T21:43:32Z</dcterms:modified>
</cp:coreProperties>
</file>