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9" r:id="rId2"/>
    <p:sldId id="377" r:id="rId3"/>
    <p:sldId id="417" r:id="rId4"/>
    <p:sldId id="413" r:id="rId5"/>
    <p:sldId id="412" r:id="rId6"/>
    <p:sldId id="451" r:id="rId7"/>
    <p:sldId id="414" r:id="rId8"/>
    <p:sldId id="457" r:id="rId9"/>
    <p:sldId id="410" r:id="rId10"/>
    <p:sldId id="411" r:id="rId11"/>
    <p:sldId id="415" r:id="rId12"/>
    <p:sldId id="418" r:id="rId13"/>
    <p:sldId id="419" r:id="rId14"/>
    <p:sldId id="420" r:id="rId15"/>
    <p:sldId id="452" r:id="rId16"/>
    <p:sldId id="421" r:id="rId17"/>
    <p:sldId id="422" r:id="rId18"/>
    <p:sldId id="423" r:id="rId19"/>
    <p:sldId id="416" r:id="rId20"/>
    <p:sldId id="424" r:id="rId21"/>
    <p:sldId id="425" r:id="rId22"/>
    <p:sldId id="426" r:id="rId23"/>
    <p:sldId id="443" r:id="rId24"/>
    <p:sldId id="453" r:id="rId25"/>
    <p:sldId id="428" r:id="rId26"/>
    <p:sldId id="429" r:id="rId27"/>
    <p:sldId id="430" r:id="rId28"/>
    <p:sldId id="431" r:id="rId29"/>
    <p:sldId id="432" r:id="rId30"/>
    <p:sldId id="433" r:id="rId31"/>
    <p:sldId id="444" r:id="rId32"/>
    <p:sldId id="454" r:id="rId33"/>
    <p:sldId id="435" r:id="rId34"/>
    <p:sldId id="436" r:id="rId35"/>
    <p:sldId id="437" r:id="rId36"/>
    <p:sldId id="438" r:id="rId37"/>
    <p:sldId id="439" r:id="rId38"/>
    <p:sldId id="440" r:id="rId39"/>
    <p:sldId id="445" r:id="rId40"/>
    <p:sldId id="455" r:id="rId41"/>
    <p:sldId id="446" r:id="rId42"/>
    <p:sldId id="447" r:id="rId43"/>
    <p:sldId id="448" r:id="rId44"/>
    <p:sldId id="449" r:id="rId45"/>
    <p:sldId id="450" r:id="rId46"/>
    <p:sldId id="456" r:id="rId47"/>
    <p:sldId id="442"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96C867-C697-4D0C-8FFD-11DF7A3BBD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DB67E53-A442-4166-AD06-80254709AD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009894EB-B74D-439B-BD6A-2D0D00762E77}"/>
              </a:ext>
            </a:extLst>
          </p:cNvPr>
          <p:cNvSpPr>
            <a:spLocks noGrp="1"/>
          </p:cNvSpPr>
          <p:nvPr>
            <p:ph type="dt" sz="half" idx="10"/>
          </p:nvPr>
        </p:nvSpPr>
        <p:spPr/>
        <p:txBody>
          <a:bodyPr/>
          <a:lstStyle/>
          <a:p>
            <a:fld id="{3F592C04-4337-4F99-92BE-300F769D0EFF}" type="datetimeFigureOut">
              <a:rPr lang="en-US" smtClean="0"/>
              <a:t>9/24/2018</a:t>
            </a:fld>
            <a:endParaRPr lang="en-US"/>
          </a:p>
        </p:txBody>
      </p:sp>
      <p:sp>
        <p:nvSpPr>
          <p:cNvPr id="5" name="Footer Placeholder 4">
            <a:extLst>
              <a:ext uri="{FF2B5EF4-FFF2-40B4-BE49-F238E27FC236}">
                <a16:creationId xmlns:a16="http://schemas.microsoft.com/office/drawing/2014/main" xmlns="" id="{E0521CD4-767F-46D9-A50E-726169B2B1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E16C632-8606-4AC9-8C74-10A44B660D44}"/>
              </a:ext>
            </a:extLst>
          </p:cNvPr>
          <p:cNvSpPr>
            <a:spLocks noGrp="1"/>
          </p:cNvSpPr>
          <p:nvPr>
            <p:ph type="sldNum" sz="quarter" idx="12"/>
          </p:nvPr>
        </p:nvSpPr>
        <p:spPr/>
        <p:txBody>
          <a:bodyPr/>
          <a:lstStyle/>
          <a:p>
            <a:fld id="{B185F815-EEB8-4A06-9193-9EDB2AF9874E}" type="slidenum">
              <a:rPr lang="en-US" smtClean="0"/>
              <a:t>‹#›</a:t>
            </a:fld>
            <a:endParaRPr lang="en-US"/>
          </a:p>
        </p:txBody>
      </p:sp>
    </p:spTree>
    <p:extLst>
      <p:ext uri="{BB962C8B-B14F-4D97-AF65-F5344CB8AC3E}">
        <p14:creationId xmlns:p14="http://schemas.microsoft.com/office/powerpoint/2010/main" val="2479283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C0B35F-9318-4D7C-BD68-03543C2BAC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97E649D-24DF-41C5-995F-8A676B2982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F9EA940-2608-4A68-9A56-0EA2D21BEF0A}"/>
              </a:ext>
            </a:extLst>
          </p:cNvPr>
          <p:cNvSpPr>
            <a:spLocks noGrp="1"/>
          </p:cNvSpPr>
          <p:nvPr>
            <p:ph type="dt" sz="half" idx="10"/>
          </p:nvPr>
        </p:nvSpPr>
        <p:spPr/>
        <p:txBody>
          <a:bodyPr/>
          <a:lstStyle/>
          <a:p>
            <a:fld id="{3F592C04-4337-4F99-92BE-300F769D0EFF}" type="datetimeFigureOut">
              <a:rPr lang="en-US" smtClean="0"/>
              <a:t>9/24/2018</a:t>
            </a:fld>
            <a:endParaRPr lang="en-US"/>
          </a:p>
        </p:txBody>
      </p:sp>
      <p:sp>
        <p:nvSpPr>
          <p:cNvPr id="5" name="Footer Placeholder 4">
            <a:extLst>
              <a:ext uri="{FF2B5EF4-FFF2-40B4-BE49-F238E27FC236}">
                <a16:creationId xmlns:a16="http://schemas.microsoft.com/office/drawing/2014/main" xmlns="" id="{994128BF-F9A3-45DE-B106-3F8A929236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7599D24-B7B2-4968-B823-575E89F3CC40}"/>
              </a:ext>
            </a:extLst>
          </p:cNvPr>
          <p:cNvSpPr>
            <a:spLocks noGrp="1"/>
          </p:cNvSpPr>
          <p:nvPr>
            <p:ph type="sldNum" sz="quarter" idx="12"/>
          </p:nvPr>
        </p:nvSpPr>
        <p:spPr/>
        <p:txBody>
          <a:bodyPr/>
          <a:lstStyle/>
          <a:p>
            <a:fld id="{B185F815-EEB8-4A06-9193-9EDB2AF9874E}" type="slidenum">
              <a:rPr lang="en-US" smtClean="0"/>
              <a:t>‹#›</a:t>
            </a:fld>
            <a:endParaRPr lang="en-US"/>
          </a:p>
        </p:txBody>
      </p:sp>
    </p:spTree>
    <p:extLst>
      <p:ext uri="{BB962C8B-B14F-4D97-AF65-F5344CB8AC3E}">
        <p14:creationId xmlns:p14="http://schemas.microsoft.com/office/powerpoint/2010/main" val="207164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BFF1298-8BDC-441E-80D0-5CF31F11D7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2F3277A-AE42-41E2-AFE4-3D0E4AA53A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E0A5A63-63AE-4E9B-A4BC-EDCB10FD1C38}"/>
              </a:ext>
            </a:extLst>
          </p:cNvPr>
          <p:cNvSpPr>
            <a:spLocks noGrp="1"/>
          </p:cNvSpPr>
          <p:nvPr>
            <p:ph type="dt" sz="half" idx="10"/>
          </p:nvPr>
        </p:nvSpPr>
        <p:spPr/>
        <p:txBody>
          <a:bodyPr/>
          <a:lstStyle/>
          <a:p>
            <a:fld id="{3F592C04-4337-4F99-92BE-300F769D0EFF}" type="datetimeFigureOut">
              <a:rPr lang="en-US" smtClean="0"/>
              <a:t>9/24/2018</a:t>
            </a:fld>
            <a:endParaRPr lang="en-US"/>
          </a:p>
        </p:txBody>
      </p:sp>
      <p:sp>
        <p:nvSpPr>
          <p:cNvPr id="5" name="Footer Placeholder 4">
            <a:extLst>
              <a:ext uri="{FF2B5EF4-FFF2-40B4-BE49-F238E27FC236}">
                <a16:creationId xmlns:a16="http://schemas.microsoft.com/office/drawing/2014/main" xmlns="" id="{23387CA8-4FCB-4525-BD66-483A30B2AC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7626CCF-A6F3-4E69-9760-288421B2DF7E}"/>
              </a:ext>
            </a:extLst>
          </p:cNvPr>
          <p:cNvSpPr>
            <a:spLocks noGrp="1"/>
          </p:cNvSpPr>
          <p:nvPr>
            <p:ph type="sldNum" sz="quarter" idx="12"/>
          </p:nvPr>
        </p:nvSpPr>
        <p:spPr/>
        <p:txBody>
          <a:bodyPr/>
          <a:lstStyle/>
          <a:p>
            <a:fld id="{B185F815-EEB8-4A06-9193-9EDB2AF9874E}" type="slidenum">
              <a:rPr lang="en-US" smtClean="0"/>
              <a:t>‹#›</a:t>
            </a:fld>
            <a:endParaRPr lang="en-US"/>
          </a:p>
        </p:txBody>
      </p:sp>
    </p:spTree>
    <p:extLst>
      <p:ext uri="{BB962C8B-B14F-4D97-AF65-F5344CB8AC3E}">
        <p14:creationId xmlns:p14="http://schemas.microsoft.com/office/powerpoint/2010/main" val="19868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DD0DC7-76E4-4B00-8C98-17A2898490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53D86BF-1A37-40D0-A235-8923600DD5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2F625C5-8B81-400A-B07B-B6E9220E6E3C}"/>
              </a:ext>
            </a:extLst>
          </p:cNvPr>
          <p:cNvSpPr>
            <a:spLocks noGrp="1"/>
          </p:cNvSpPr>
          <p:nvPr>
            <p:ph type="dt" sz="half" idx="10"/>
          </p:nvPr>
        </p:nvSpPr>
        <p:spPr/>
        <p:txBody>
          <a:bodyPr/>
          <a:lstStyle/>
          <a:p>
            <a:fld id="{3F592C04-4337-4F99-92BE-300F769D0EFF}" type="datetimeFigureOut">
              <a:rPr lang="en-US" smtClean="0"/>
              <a:t>9/24/2018</a:t>
            </a:fld>
            <a:endParaRPr lang="en-US"/>
          </a:p>
        </p:txBody>
      </p:sp>
      <p:sp>
        <p:nvSpPr>
          <p:cNvPr id="5" name="Footer Placeholder 4">
            <a:extLst>
              <a:ext uri="{FF2B5EF4-FFF2-40B4-BE49-F238E27FC236}">
                <a16:creationId xmlns:a16="http://schemas.microsoft.com/office/drawing/2014/main" xmlns="" id="{2D5BFA16-38B8-4977-B173-41556F0AF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B9A8E41-8CBF-4011-8DA7-A781D452B8AD}"/>
              </a:ext>
            </a:extLst>
          </p:cNvPr>
          <p:cNvSpPr>
            <a:spLocks noGrp="1"/>
          </p:cNvSpPr>
          <p:nvPr>
            <p:ph type="sldNum" sz="quarter" idx="12"/>
          </p:nvPr>
        </p:nvSpPr>
        <p:spPr/>
        <p:txBody>
          <a:bodyPr/>
          <a:lstStyle/>
          <a:p>
            <a:fld id="{B185F815-EEB8-4A06-9193-9EDB2AF9874E}" type="slidenum">
              <a:rPr lang="en-US" smtClean="0"/>
              <a:t>‹#›</a:t>
            </a:fld>
            <a:endParaRPr lang="en-US"/>
          </a:p>
        </p:txBody>
      </p:sp>
    </p:spTree>
    <p:extLst>
      <p:ext uri="{BB962C8B-B14F-4D97-AF65-F5344CB8AC3E}">
        <p14:creationId xmlns:p14="http://schemas.microsoft.com/office/powerpoint/2010/main" val="357061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A9800A-13E1-45AD-BF4B-827BE36BEE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4731B98-0F6F-4A0E-A1B8-5785FB3F5A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AB9D2EC3-3B09-46AD-A863-18FEF58C7D0D}"/>
              </a:ext>
            </a:extLst>
          </p:cNvPr>
          <p:cNvSpPr>
            <a:spLocks noGrp="1"/>
          </p:cNvSpPr>
          <p:nvPr>
            <p:ph type="dt" sz="half" idx="10"/>
          </p:nvPr>
        </p:nvSpPr>
        <p:spPr/>
        <p:txBody>
          <a:bodyPr/>
          <a:lstStyle/>
          <a:p>
            <a:fld id="{3F592C04-4337-4F99-92BE-300F769D0EFF}" type="datetimeFigureOut">
              <a:rPr lang="en-US" smtClean="0"/>
              <a:t>9/24/2018</a:t>
            </a:fld>
            <a:endParaRPr lang="en-US"/>
          </a:p>
        </p:txBody>
      </p:sp>
      <p:sp>
        <p:nvSpPr>
          <p:cNvPr id="5" name="Footer Placeholder 4">
            <a:extLst>
              <a:ext uri="{FF2B5EF4-FFF2-40B4-BE49-F238E27FC236}">
                <a16:creationId xmlns:a16="http://schemas.microsoft.com/office/drawing/2014/main" xmlns="" id="{33F456AA-0C5C-4E29-A198-971427C5F0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1C24993-ED39-46AD-BBE7-FD664FD9E374}"/>
              </a:ext>
            </a:extLst>
          </p:cNvPr>
          <p:cNvSpPr>
            <a:spLocks noGrp="1"/>
          </p:cNvSpPr>
          <p:nvPr>
            <p:ph type="sldNum" sz="quarter" idx="12"/>
          </p:nvPr>
        </p:nvSpPr>
        <p:spPr/>
        <p:txBody>
          <a:bodyPr/>
          <a:lstStyle/>
          <a:p>
            <a:fld id="{B185F815-EEB8-4A06-9193-9EDB2AF9874E}" type="slidenum">
              <a:rPr lang="en-US" smtClean="0"/>
              <a:t>‹#›</a:t>
            </a:fld>
            <a:endParaRPr lang="en-US"/>
          </a:p>
        </p:txBody>
      </p:sp>
    </p:spTree>
    <p:extLst>
      <p:ext uri="{BB962C8B-B14F-4D97-AF65-F5344CB8AC3E}">
        <p14:creationId xmlns:p14="http://schemas.microsoft.com/office/powerpoint/2010/main" val="2615227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5EF69-B85A-4F77-AA06-BB209F76D5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4E59DF-6A26-471F-9175-9DE788B95E5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CC4EFC95-7420-4BD8-AD85-4E52F821B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F704F71-EDAA-4580-9B88-A96A76AA41C1}"/>
              </a:ext>
            </a:extLst>
          </p:cNvPr>
          <p:cNvSpPr>
            <a:spLocks noGrp="1"/>
          </p:cNvSpPr>
          <p:nvPr>
            <p:ph type="dt" sz="half" idx="10"/>
          </p:nvPr>
        </p:nvSpPr>
        <p:spPr/>
        <p:txBody>
          <a:bodyPr/>
          <a:lstStyle/>
          <a:p>
            <a:fld id="{3F592C04-4337-4F99-92BE-300F769D0EFF}" type="datetimeFigureOut">
              <a:rPr lang="en-US" smtClean="0"/>
              <a:t>9/24/2018</a:t>
            </a:fld>
            <a:endParaRPr lang="en-US"/>
          </a:p>
        </p:txBody>
      </p:sp>
      <p:sp>
        <p:nvSpPr>
          <p:cNvPr id="6" name="Footer Placeholder 5">
            <a:extLst>
              <a:ext uri="{FF2B5EF4-FFF2-40B4-BE49-F238E27FC236}">
                <a16:creationId xmlns:a16="http://schemas.microsoft.com/office/drawing/2014/main" xmlns="" id="{0E59503D-81AD-4003-87BD-146CB32CD8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3791A9C-D526-4ABE-8EA7-34CEE319D8E5}"/>
              </a:ext>
            </a:extLst>
          </p:cNvPr>
          <p:cNvSpPr>
            <a:spLocks noGrp="1"/>
          </p:cNvSpPr>
          <p:nvPr>
            <p:ph type="sldNum" sz="quarter" idx="12"/>
          </p:nvPr>
        </p:nvSpPr>
        <p:spPr/>
        <p:txBody>
          <a:bodyPr/>
          <a:lstStyle/>
          <a:p>
            <a:fld id="{B185F815-EEB8-4A06-9193-9EDB2AF9874E}" type="slidenum">
              <a:rPr lang="en-US" smtClean="0"/>
              <a:t>‹#›</a:t>
            </a:fld>
            <a:endParaRPr lang="en-US"/>
          </a:p>
        </p:txBody>
      </p:sp>
    </p:spTree>
    <p:extLst>
      <p:ext uri="{BB962C8B-B14F-4D97-AF65-F5344CB8AC3E}">
        <p14:creationId xmlns:p14="http://schemas.microsoft.com/office/powerpoint/2010/main" val="3956860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9B6684-414C-4434-9E4A-36162610AD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65AFAFF-8116-481C-9548-D6D65EC6F4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1A7AC30D-591B-4FFC-87B8-C916B86B9D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78A7013-8892-4630-B9E1-CFF73E588E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FB73F91-A6DB-4410-99E0-171098E6A8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58D121B-2B00-4A95-9156-F41417E628DC}"/>
              </a:ext>
            </a:extLst>
          </p:cNvPr>
          <p:cNvSpPr>
            <a:spLocks noGrp="1"/>
          </p:cNvSpPr>
          <p:nvPr>
            <p:ph type="dt" sz="half" idx="10"/>
          </p:nvPr>
        </p:nvSpPr>
        <p:spPr/>
        <p:txBody>
          <a:bodyPr/>
          <a:lstStyle/>
          <a:p>
            <a:fld id="{3F592C04-4337-4F99-92BE-300F769D0EFF}" type="datetimeFigureOut">
              <a:rPr lang="en-US" smtClean="0"/>
              <a:t>9/24/2018</a:t>
            </a:fld>
            <a:endParaRPr lang="en-US"/>
          </a:p>
        </p:txBody>
      </p:sp>
      <p:sp>
        <p:nvSpPr>
          <p:cNvPr id="8" name="Footer Placeholder 7">
            <a:extLst>
              <a:ext uri="{FF2B5EF4-FFF2-40B4-BE49-F238E27FC236}">
                <a16:creationId xmlns:a16="http://schemas.microsoft.com/office/drawing/2014/main" xmlns="" id="{C4790C4E-2861-4875-8F1E-AED68D22DA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535208A-1046-413E-B9D7-C8FBF77637A5}"/>
              </a:ext>
            </a:extLst>
          </p:cNvPr>
          <p:cNvSpPr>
            <a:spLocks noGrp="1"/>
          </p:cNvSpPr>
          <p:nvPr>
            <p:ph type="sldNum" sz="quarter" idx="12"/>
          </p:nvPr>
        </p:nvSpPr>
        <p:spPr/>
        <p:txBody>
          <a:bodyPr/>
          <a:lstStyle/>
          <a:p>
            <a:fld id="{B185F815-EEB8-4A06-9193-9EDB2AF9874E}" type="slidenum">
              <a:rPr lang="en-US" smtClean="0"/>
              <a:t>‹#›</a:t>
            </a:fld>
            <a:endParaRPr lang="en-US"/>
          </a:p>
        </p:txBody>
      </p:sp>
    </p:spTree>
    <p:extLst>
      <p:ext uri="{BB962C8B-B14F-4D97-AF65-F5344CB8AC3E}">
        <p14:creationId xmlns:p14="http://schemas.microsoft.com/office/powerpoint/2010/main" val="131770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B4F94-D3D8-413A-8C7D-6B463257A7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2052148-F1C9-4071-A883-F67FB86641F8}"/>
              </a:ext>
            </a:extLst>
          </p:cNvPr>
          <p:cNvSpPr>
            <a:spLocks noGrp="1"/>
          </p:cNvSpPr>
          <p:nvPr>
            <p:ph type="dt" sz="half" idx="10"/>
          </p:nvPr>
        </p:nvSpPr>
        <p:spPr/>
        <p:txBody>
          <a:bodyPr/>
          <a:lstStyle/>
          <a:p>
            <a:fld id="{3F592C04-4337-4F99-92BE-300F769D0EFF}" type="datetimeFigureOut">
              <a:rPr lang="en-US" smtClean="0"/>
              <a:t>9/24/2018</a:t>
            </a:fld>
            <a:endParaRPr lang="en-US"/>
          </a:p>
        </p:txBody>
      </p:sp>
      <p:sp>
        <p:nvSpPr>
          <p:cNvPr id="4" name="Footer Placeholder 3">
            <a:extLst>
              <a:ext uri="{FF2B5EF4-FFF2-40B4-BE49-F238E27FC236}">
                <a16:creationId xmlns:a16="http://schemas.microsoft.com/office/drawing/2014/main" xmlns="" id="{6B07E418-0641-4209-9523-92A2095AF4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AC58F61-7BB1-40E2-B152-EC1D095CDD2C}"/>
              </a:ext>
            </a:extLst>
          </p:cNvPr>
          <p:cNvSpPr>
            <a:spLocks noGrp="1"/>
          </p:cNvSpPr>
          <p:nvPr>
            <p:ph type="sldNum" sz="quarter" idx="12"/>
          </p:nvPr>
        </p:nvSpPr>
        <p:spPr/>
        <p:txBody>
          <a:bodyPr/>
          <a:lstStyle/>
          <a:p>
            <a:fld id="{B185F815-EEB8-4A06-9193-9EDB2AF9874E}" type="slidenum">
              <a:rPr lang="en-US" smtClean="0"/>
              <a:t>‹#›</a:t>
            </a:fld>
            <a:endParaRPr lang="en-US"/>
          </a:p>
        </p:txBody>
      </p:sp>
    </p:spTree>
    <p:extLst>
      <p:ext uri="{BB962C8B-B14F-4D97-AF65-F5344CB8AC3E}">
        <p14:creationId xmlns:p14="http://schemas.microsoft.com/office/powerpoint/2010/main" val="70566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987B1E4-9B80-473B-B6EC-9A02231F2AB3}"/>
              </a:ext>
            </a:extLst>
          </p:cNvPr>
          <p:cNvSpPr>
            <a:spLocks noGrp="1"/>
          </p:cNvSpPr>
          <p:nvPr>
            <p:ph type="dt" sz="half" idx="10"/>
          </p:nvPr>
        </p:nvSpPr>
        <p:spPr/>
        <p:txBody>
          <a:bodyPr/>
          <a:lstStyle/>
          <a:p>
            <a:fld id="{3F592C04-4337-4F99-92BE-300F769D0EFF}" type="datetimeFigureOut">
              <a:rPr lang="en-US" smtClean="0"/>
              <a:t>9/24/2018</a:t>
            </a:fld>
            <a:endParaRPr lang="en-US"/>
          </a:p>
        </p:txBody>
      </p:sp>
      <p:sp>
        <p:nvSpPr>
          <p:cNvPr id="3" name="Footer Placeholder 2">
            <a:extLst>
              <a:ext uri="{FF2B5EF4-FFF2-40B4-BE49-F238E27FC236}">
                <a16:creationId xmlns:a16="http://schemas.microsoft.com/office/drawing/2014/main" xmlns="" id="{F5A16463-F2A6-42B6-97D2-B92FB5E7D8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4CA29E0-E0EA-428F-BDD0-857E3C5AB9F9}"/>
              </a:ext>
            </a:extLst>
          </p:cNvPr>
          <p:cNvSpPr>
            <a:spLocks noGrp="1"/>
          </p:cNvSpPr>
          <p:nvPr>
            <p:ph type="sldNum" sz="quarter" idx="12"/>
          </p:nvPr>
        </p:nvSpPr>
        <p:spPr/>
        <p:txBody>
          <a:bodyPr/>
          <a:lstStyle/>
          <a:p>
            <a:fld id="{B185F815-EEB8-4A06-9193-9EDB2AF9874E}" type="slidenum">
              <a:rPr lang="en-US" smtClean="0"/>
              <a:t>‹#›</a:t>
            </a:fld>
            <a:endParaRPr lang="en-US"/>
          </a:p>
        </p:txBody>
      </p:sp>
    </p:spTree>
    <p:extLst>
      <p:ext uri="{BB962C8B-B14F-4D97-AF65-F5344CB8AC3E}">
        <p14:creationId xmlns:p14="http://schemas.microsoft.com/office/powerpoint/2010/main" val="4261958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E3F20B-7D46-4F3B-BBBB-DB22D49732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0B4F2A1-1A98-4623-9B44-890482CBE2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E243957-AE32-40C3-9D5E-B03EF1FBC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C86D4BB-9B3F-4E69-96B7-0EF5105E5401}"/>
              </a:ext>
            </a:extLst>
          </p:cNvPr>
          <p:cNvSpPr>
            <a:spLocks noGrp="1"/>
          </p:cNvSpPr>
          <p:nvPr>
            <p:ph type="dt" sz="half" idx="10"/>
          </p:nvPr>
        </p:nvSpPr>
        <p:spPr/>
        <p:txBody>
          <a:bodyPr/>
          <a:lstStyle/>
          <a:p>
            <a:fld id="{3F592C04-4337-4F99-92BE-300F769D0EFF}" type="datetimeFigureOut">
              <a:rPr lang="en-US" smtClean="0"/>
              <a:t>9/24/2018</a:t>
            </a:fld>
            <a:endParaRPr lang="en-US"/>
          </a:p>
        </p:txBody>
      </p:sp>
      <p:sp>
        <p:nvSpPr>
          <p:cNvPr id="6" name="Footer Placeholder 5">
            <a:extLst>
              <a:ext uri="{FF2B5EF4-FFF2-40B4-BE49-F238E27FC236}">
                <a16:creationId xmlns:a16="http://schemas.microsoft.com/office/drawing/2014/main" xmlns="" id="{2704AD91-9463-4451-ABE4-AE26971538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EEEC9CC-C350-4EB4-BEFA-150966977224}"/>
              </a:ext>
            </a:extLst>
          </p:cNvPr>
          <p:cNvSpPr>
            <a:spLocks noGrp="1"/>
          </p:cNvSpPr>
          <p:nvPr>
            <p:ph type="sldNum" sz="quarter" idx="12"/>
          </p:nvPr>
        </p:nvSpPr>
        <p:spPr/>
        <p:txBody>
          <a:bodyPr/>
          <a:lstStyle/>
          <a:p>
            <a:fld id="{B185F815-EEB8-4A06-9193-9EDB2AF9874E}" type="slidenum">
              <a:rPr lang="en-US" smtClean="0"/>
              <a:t>‹#›</a:t>
            </a:fld>
            <a:endParaRPr lang="en-US"/>
          </a:p>
        </p:txBody>
      </p:sp>
    </p:spTree>
    <p:extLst>
      <p:ext uri="{BB962C8B-B14F-4D97-AF65-F5344CB8AC3E}">
        <p14:creationId xmlns:p14="http://schemas.microsoft.com/office/powerpoint/2010/main" val="1480593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4A2547-CE4A-4A11-870F-7ADE629C1F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D02044F-13E1-4CF6-AC63-ABEDC5028B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70B7EB1-7DD8-4180-9497-D3BAF0A78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6A1D86A-C379-40C3-8625-435C2FE0C59F}"/>
              </a:ext>
            </a:extLst>
          </p:cNvPr>
          <p:cNvSpPr>
            <a:spLocks noGrp="1"/>
          </p:cNvSpPr>
          <p:nvPr>
            <p:ph type="dt" sz="half" idx="10"/>
          </p:nvPr>
        </p:nvSpPr>
        <p:spPr/>
        <p:txBody>
          <a:bodyPr/>
          <a:lstStyle/>
          <a:p>
            <a:fld id="{3F592C04-4337-4F99-92BE-300F769D0EFF}" type="datetimeFigureOut">
              <a:rPr lang="en-US" smtClean="0"/>
              <a:t>9/24/2018</a:t>
            </a:fld>
            <a:endParaRPr lang="en-US"/>
          </a:p>
        </p:txBody>
      </p:sp>
      <p:sp>
        <p:nvSpPr>
          <p:cNvPr id="6" name="Footer Placeholder 5">
            <a:extLst>
              <a:ext uri="{FF2B5EF4-FFF2-40B4-BE49-F238E27FC236}">
                <a16:creationId xmlns:a16="http://schemas.microsoft.com/office/drawing/2014/main" xmlns="" id="{6C22140A-3782-4B48-984B-3D53C8049A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6142FAA-D483-416E-880B-22E134428B08}"/>
              </a:ext>
            </a:extLst>
          </p:cNvPr>
          <p:cNvSpPr>
            <a:spLocks noGrp="1"/>
          </p:cNvSpPr>
          <p:nvPr>
            <p:ph type="sldNum" sz="quarter" idx="12"/>
          </p:nvPr>
        </p:nvSpPr>
        <p:spPr/>
        <p:txBody>
          <a:bodyPr/>
          <a:lstStyle/>
          <a:p>
            <a:fld id="{B185F815-EEB8-4A06-9193-9EDB2AF9874E}" type="slidenum">
              <a:rPr lang="en-US" smtClean="0"/>
              <a:t>‹#›</a:t>
            </a:fld>
            <a:endParaRPr lang="en-US"/>
          </a:p>
        </p:txBody>
      </p:sp>
    </p:spTree>
    <p:extLst>
      <p:ext uri="{BB962C8B-B14F-4D97-AF65-F5344CB8AC3E}">
        <p14:creationId xmlns:p14="http://schemas.microsoft.com/office/powerpoint/2010/main" val="2076620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7E91011-8579-40A6-98C0-09FDA06E0A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FF727B7-751B-4326-B31E-1018D9085B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B95614C-C617-4441-9594-9733884604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92C04-4337-4F99-92BE-300F769D0EFF}" type="datetimeFigureOut">
              <a:rPr lang="en-US" smtClean="0"/>
              <a:t>9/24/2018</a:t>
            </a:fld>
            <a:endParaRPr lang="en-US"/>
          </a:p>
        </p:txBody>
      </p:sp>
      <p:sp>
        <p:nvSpPr>
          <p:cNvPr id="5" name="Footer Placeholder 4">
            <a:extLst>
              <a:ext uri="{FF2B5EF4-FFF2-40B4-BE49-F238E27FC236}">
                <a16:creationId xmlns:a16="http://schemas.microsoft.com/office/drawing/2014/main" xmlns="" id="{559ECA78-EF61-4999-A431-C528840021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8AB7CC3-4202-4267-BF2F-CCD2BFC7DF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5F815-EEB8-4A06-9193-9EDB2AF9874E}" type="slidenum">
              <a:rPr lang="en-US" smtClean="0"/>
              <a:t>‹#›</a:t>
            </a:fld>
            <a:endParaRPr lang="en-US"/>
          </a:p>
        </p:txBody>
      </p:sp>
    </p:spTree>
    <p:extLst>
      <p:ext uri="{BB962C8B-B14F-4D97-AF65-F5344CB8AC3E}">
        <p14:creationId xmlns:p14="http://schemas.microsoft.com/office/powerpoint/2010/main" val="672773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016000"/>
            <a:ext cx="10515600" cy="5549900"/>
          </a:xfrm>
        </p:spPr>
        <p:txBody>
          <a:bodyPr>
            <a:normAutofit/>
          </a:bodyPr>
          <a:lstStyle/>
          <a:p>
            <a:pPr marL="0" indent="0" algn="ctr">
              <a:buNone/>
            </a:pPr>
            <a:r>
              <a:rPr lang="en-US" sz="8000" dirty="0">
                <a:latin typeface="Arial Black" panose="020B0A04020102020204" pitchFamily="34" charset="0"/>
              </a:rPr>
              <a:t>NO</a:t>
            </a:r>
          </a:p>
          <a:p>
            <a:pPr marL="0" indent="0" algn="ctr">
              <a:buNone/>
            </a:pPr>
            <a:r>
              <a:rPr lang="en-US" sz="8000" dirty="0">
                <a:latin typeface="Arial Black" panose="020B0A04020102020204" pitchFamily="34" charset="0"/>
              </a:rPr>
              <a:t>START-UP</a:t>
            </a:r>
          </a:p>
          <a:p>
            <a:pPr marL="0" indent="0" algn="ctr">
              <a:buNone/>
            </a:pPr>
            <a:r>
              <a:rPr lang="en-US" sz="8000" dirty="0">
                <a:latin typeface="Arial Black" panose="020B0A04020102020204" pitchFamily="34" charset="0"/>
              </a:rPr>
              <a:t>TODAY!</a:t>
            </a: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a:latin typeface="Arial Black" panose="020B0A04020102020204" pitchFamily="34" charset="0"/>
              </a:rPr>
              <a:t>9/24/18</a:t>
            </a:r>
          </a:p>
        </p:txBody>
      </p:sp>
    </p:spTree>
    <p:extLst>
      <p:ext uri="{BB962C8B-B14F-4D97-AF65-F5344CB8AC3E}">
        <p14:creationId xmlns:p14="http://schemas.microsoft.com/office/powerpoint/2010/main" val="264186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099" y="1027906"/>
            <a:ext cx="10515600" cy="4351338"/>
          </a:xfrm>
        </p:spPr>
        <p:txBody>
          <a:bodyPr>
            <a:normAutofit/>
          </a:bodyPr>
          <a:lstStyle/>
          <a:p>
            <a:pPr marL="0" indent="0" algn="ctr">
              <a:buNone/>
            </a:pPr>
            <a:r>
              <a:rPr lang="en-US" sz="8000" dirty="0">
                <a:latin typeface="Arial Black" panose="020B0A04020102020204" pitchFamily="34" charset="0"/>
              </a:rPr>
              <a:t>NO</a:t>
            </a:r>
          </a:p>
          <a:p>
            <a:pPr marL="0" indent="0" algn="ctr">
              <a:buNone/>
            </a:pPr>
            <a:r>
              <a:rPr lang="en-US" sz="8000" dirty="0">
                <a:latin typeface="Arial Black" panose="020B0A04020102020204" pitchFamily="34" charset="0"/>
              </a:rPr>
              <a:t>EXIT TICKET</a:t>
            </a:r>
          </a:p>
          <a:p>
            <a:pPr marL="0" indent="0" algn="ctr">
              <a:buNone/>
            </a:pPr>
            <a:r>
              <a:rPr lang="en-US" sz="8000" dirty="0">
                <a:latin typeface="Arial Black" panose="020B0A04020102020204" pitchFamily="34" charset="0"/>
              </a:rPr>
              <a:t>TODAY!</a:t>
            </a:r>
          </a:p>
        </p:txBody>
      </p:sp>
      <p:sp>
        <p:nvSpPr>
          <p:cNvPr id="4" name="TextBox 3"/>
          <p:cNvSpPr txBox="1"/>
          <p:nvPr/>
        </p:nvSpPr>
        <p:spPr>
          <a:xfrm>
            <a:off x="10170466" y="827851"/>
            <a:ext cx="1183337" cy="400110"/>
          </a:xfrm>
          <a:prstGeom prst="rect">
            <a:avLst/>
          </a:prstGeom>
          <a:noFill/>
        </p:spPr>
        <p:txBody>
          <a:bodyPr wrap="none" rtlCol="0">
            <a:spAutoFit/>
          </a:bodyPr>
          <a:lstStyle/>
          <a:p>
            <a:pPr algn="ctr"/>
            <a:r>
              <a:rPr lang="en-US" sz="2000" dirty="0">
                <a:latin typeface="Arial Black" panose="020B0A04020102020204" pitchFamily="34" charset="0"/>
              </a:rPr>
              <a:t>9/24/18</a:t>
            </a:r>
          </a:p>
        </p:txBody>
      </p:sp>
    </p:spTree>
    <p:extLst>
      <p:ext uri="{BB962C8B-B14F-4D97-AF65-F5344CB8AC3E}">
        <p14:creationId xmlns:p14="http://schemas.microsoft.com/office/powerpoint/2010/main" val="4268916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016000"/>
            <a:ext cx="10515600" cy="5549900"/>
          </a:xfrm>
        </p:spPr>
        <p:txBody>
          <a:bodyPr>
            <a:normAutofit/>
          </a:bodyPr>
          <a:lstStyle/>
          <a:p>
            <a:pPr marL="0" indent="0" algn="ctr">
              <a:buNone/>
            </a:pPr>
            <a:r>
              <a:rPr lang="en-US" sz="8000" dirty="0">
                <a:latin typeface="Arial Black" panose="020B0A04020102020204" pitchFamily="34" charset="0"/>
              </a:rPr>
              <a:t>NO</a:t>
            </a:r>
          </a:p>
          <a:p>
            <a:pPr marL="0" indent="0" algn="ctr">
              <a:buNone/>
            </a:pPr>
            <a:r>
              <a:rPr lang="en-US" sz="8000" dirty="0">
                <a:latin typeface="Arial Black" panose="020B0A04020102020204" pitchFamily="34" charset="0"/>
              </a:rPr>
              <a:t>START-UP</a:t>
            </a:r>
          </a:p>
          <a:p>
            <a:pPr marL="0" indent="0" algn="ctr">
              <a:buNone/>
            </a:pPr>
            <a:r>
              <a:rPr lang="en-US" sz="8000" dirty="0">
                <a:latin typeface="Arial Black" panose="020B0A04020102020204" pitchFamily="34" charset="0"/>
              </a:rPr>
              <a:t>TODAY!</a:t>
            </a: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a:latin typeface="Arial Black" panose="020B0A04020102020204" pitchFamily="34" charset="0"/>
              </a:rPr>
              <a:t>9/25/18</a:t>
            </a:r>
          </a:p>
        </p:txBody>
      </p:sp>
    </p:spTree>
    <p:extLst>
      <p:ext uri="{BB962C8B-B14F-4D97-AF65-F5344CB8AC3E}">
        <p14:creationId xmlns:p14="http://schemas.microsoft.com/office/powerpoint/2010/main" val="2100580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10515600" cy="892175"/>
          </a:xfrm>
        </p:spPr>
        <p:txBody>
          <a:bodyPr/>
          <a:lstStyle/>
          <a:p>
            <a:pPr algn="ctr"/>
            <a:r>
              <a:rPr lang="en-US" dirty="0">
                <a:latin typeface="Arial Black" panose="020B0A04020102020204" pitchFamily="34" charset="0"/>
              </a:rPr>
              <a:t>Unit Objectives</a:t>
            </a:r>
          </a:p>
        </p:txBody>
      </p:sp>
      <p:sp>
        <p:nvSpPr>
          <p:cNvPr id="3" name="Content Placeholder 2"/>
          <p:cNvSpPr>
            <a:spLocks noGrp="1"/>
          </p:cNvSpPr>
          <p:nvPr>
            <p:ph idx="1"/>
          </p:nvPr>
        </p:nvSpPr>
        <p:spPr>
          <a:xfrm>
            <a:off x="838200" y="1016000"/>
            <a:ext cx="10515600" cy="5160963"/>
          </a:xfrm>
        </p:spPr>
        <p:txBody>
          <a:bodyPr>
            <a:normAutofit/>
          </a:bodyPr>
          <a:lstStyle/>
          <a:p>
            <a:pPr marL="0" indent="0" algn="ctr">
              <a:buNone/>
            </a:pPr>
            <a:r>
              <a:rPr lang="en-US" dirty="0">
                <a:latin typeface="Arial Black" panose="020B0A04020102020204" pitchFamily="34" charset="0"/>
              </a:rPr>
              <a:t>Write informative/explanatory texts to examine and convey complex ideas, concepts, and information clearly and accurately through the effective selection, organization, and analysis of content.</a:t>
            </a:r>
          </a:p>
          <a:p>
            <a:pPr marL="0" indent="0" algn="ctr">
              <a:buNone/>
            </a:pPr>
            <a:r>
              <a:rPr lang="en-US" dirty="0">
                <a:latin typeface="Arial Black" panose="020B0A04020102020204" pitchFamily="34" charset="0"/>
              </a:rPr>
              <a:t>CCSS.ELA-LITERACY.W.9-10.2</a:t>
            </a:r>
          </a:p>
          <a:p>
            <a:pPr marL="0" indent="0" algn="ctr">
              <a:buNone/>
            </a:pPr>
            <a:endParaRPr lang="en-US" dirty="0">
              <a:latin typeface="Arial Black" panose="020B0A04020102020204" pitchFamily="34" charset="0"/>
            </a:endParaRPr>
          </a:p>
          <a:p>
            <a:pPr marL="0" indent="0" algn="ctr">
              <a:buNone/>
            </a:pPr>
            <a:r>
              <a:rPr lang="en-US" dirty="0">
                <a:latin typeface="Arial Black" panose="020B0A04020102020204" pitchFamily="34" charset="0"/>
              </a:rPr>
              <a:t>Produce clear and coherent writing in which the development, organization, and style are appropriate to task, purpose, and audience. </a:t>
            </a:r>
          </a:p>
          <a:p>
            <a:pPr marL="0" indent="0" algn="ctr">
              <a:buNone/>
            </a:pPr>
            <a:r>
              <a:rPr lang="en-US" dirty="0">
                <a:latin typeface="Arial Black" panose="020B0A04020102020204" pitchFamily="34" charset="0"/>
              </a:rPr>
              <a:t>CCSS.ELA-LITERACY.W.9-10.4</a:t>
            </a:r>
          </a:p>
          <a:p>
            <a:pPr marL="0" indent="0" algn="ctr">
              <a:buNone/>
            </a:pPr>
            <a:endParaRPr lang="en-US" dirty="0">
              <a:latin typeface="Arial Black" panose="020B0A04020102020204" pitchFamily="34" charset="0"/>
            </a:endParaRPr>
          </a:p>
        </p:txBody>
      </p:sp>
    </p:spTree>
    <p:extLst>
      <p:ext uri="{BB962C8B-B14F-4D97-AF65-F5344CB8AC3E}">
        <p14:creationId xmlns:p14="http://schemas.microsoft.com/office/powerpoint/2010/main" val="378473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10515600" cy="892175"/>
          </a:xfrm>
        </p:spPr>
        <p:txBody>
          <a:bodyPr/>
          <a:lstStyle/>
          <a:p>
            <a:pPr algn="ctr"/>
            <a:r>
              <a:rPr lang="en-US" dirty="0">
                <a:latin typeface="Arial Black" panose="020B0A04020102020204" pitchFamily="34" charset="0"/>
              </a:rPr>
              <a:t>Today’s Objective</a:t>
            </a:r>
          </a:p>
        </p:txBody>
      </p:sp>
      <p:sp>
        <p:nvSpPr>
          <p:cNvPr id="3" name="Content Placeholder 2"/>
          <p:cNvSpPr>
            <a:spLocks noGrp="1"/>
          </p:cNvSpPr>
          <p:nvPr>
            <p:ph idx="1"/>
          </p:nvPr>
        </p:nvSpPr>
        <p:spPr>
          <a:xfrm>
            <a:off x="838200" y="1016000"/>
            <a:ext cx="10515600" cy="5160963"/>
          </a:xfrm>
        </p:spPr>
        <p:txBody>
          <a:bodyPr>
            <a:normAutofit/>
          </a:bodyPr>
          <a:lstStyle/>
          <a:p>
            <a:pPr marL="0" indent="0" algn="ctr">
              <a:buNone/>
            </a:pPr>
            <a:r>
              <a:rPr lang="en-US" sz="4000" dirty="0">
                <a:latin typeface="Arial Black" panose="020B0A04020102020204" pitchFamily="34" charset="0"/>
              </a:rPr>
              <a:t>Develop and strengthen writing as needed by planning, revising, editing, rewriting, or trying a new approach, focusing on addressing what is most significant for a specific purpose and audience.</a:t>
            </a:r>
          </a:p>
          <a:p>
            <a:pPr marL="0" indent="0" algn="ctr">
              <a:buNone/>
            </a:pPr>
            <a:endParaRPr lang="en-US" sz="4000" dirty="0">
              <a:latin typeface="Arial Black" panose="020B0A04020102020204" pitchFamily="34" charset="0"/>
            </a:endParaRPr>
          </a:p>
          <a:p>
            <a:pPr marL="0" indent="0" algn="ctr">
              <a:buNone/>
            </a:pPr>
            <a:r>
              <a:rPr lang="en-US" sz="4000" dirty="0">
                <a:latin typeface="Arial Black" panose="020B0A04020102020204" pitchFamily="34" charset="0"/>
              </a:rPr>
              <a:t>CCSS.ELA-LITERACY.W.9-10.5</a:t>
            </a:r>
          </a:p>
          <a:p>
            <a:pPr marL="0" indent="0" algn="ctr">
              <a:buNone/>
            </a:pPr>
            <a:endParaRPr lang="en-US" dirty="0">
              <a:latin typeface="Arial Black" panose="020B0A04020102020204" pitchFamily="34" charset="0"/>
            </a:endParaRPr>
          </a:p>
        </p:txBody>
      </p:sp>
    </p:spTree>
    <p:extLst>
      <p:ext uri="{BB962C8B-B14F-4D97-AF65-F5344CB8AC3E}">
        <p14:creationId xmlns:p14="http://schemas.microsoft.com/office/powerpoint/2010/main" val="4248712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lstStyle/>
          <a:p>
            <a:r>
              <a:rPr lang="en-US" dirty="0">
                <a:latin typeface="Arial Black" panose="020B0A04020102020204" pitchFamily="34" charset="0"/>
              </a:rPr>
              <a:t>Your reflective essay MUST BE:</a:t>
            </a:r>
          </a:p>
          <a:p>
            <a:pPr lvl="1"/>
            <a:r>
              <a:rPr lang="en-US" dirty="0">
                <a:latin typeface="Arial Black" panose="020B0A04020102020204" pitchFamily="34" charset="0"/>
              </a:rPr>
              <a:t>A minimum of 5 PARAGRAPHS and no less than TWO FULL PAGES in length.</a:t>
            </a:r>
          </a:p>
          <a:p>
            <a:pPr lvl="2"/>
            <a:r>
              <a:rPr lang="en-US" dirty="0">
                <a:latin typeface="Arial Black" panose="020B0A04020102020204" pitchFamily="34" charset="0"/>
              </a:rPr>
              <a:t>In MLA Format: Times New Roman size 12, Proper header, proper titling information</a:t>
            </a:r>
          </a:p>
          <a:p>
            <a:pPr lvl="1"/>
            <a:r>
              <a:rPr lang="en-US" dirty="0">
                <a:latin typeface="Arial Black" panose="020B0A04020102020204" pitchFamily="34" charset="0"/>
              </a:rPr>
              <a:t>Completed ON THE TEMPLATE given in Google Classroom. </a:t>
            </a:r>
          </a:p>
          <a:p>
            <a:pPr lvl="2"/>
            <a:r>
              <a:rPr lang="en-US" dirty="0">
                <a:latin typeface="Arial Black" panose="020B0A04020102020204" pitchFamily="34" charset="0"/>
              </a:rPr>
              <a:t>No work will be accepted if it is not submitted on the template document given. </a:t>
            </a:r>
          </a:p>
          <a:p>
            <a:pPr lvl="2"/>
            <a:r>
              <a:rPr lang="en-US" dirty="0">
                <a:latin typeface="Arial Black" panose="020B0A04020102020204" pitchFamily="34" charset="0"/>
              </a:rPr>
              <a:t>NO HANDWRITTEN ESSAYS WILL BE ACCEPTED.</a:t>
            </a:r>
          </a:p>
          <a:p>
            <a:pPr marL="0" indent="0" algn="ctr">
              <a:buNone/>
            </a:pPr>
            <a:r>
              <a:rPr lang="en-US" dirty="0">
                <a:latin typeface="Arial Black" panose="020B0A04020102020204" pitchFamily="34" charset="0"/>
              </a:rPr>
              <a:t>Your essays WILL BE Due by 7:00 a.m. on MONDAY OCTOBER 1st</a:t>
            </a:r>
          </a:p>
        </p:txBody>
      </p:sp>
    </p:spTree>
    <p:extLst>
      <p:ext uri="{BB962C8B-B14F-4D97-AF65-F5344CB8AC3E}">
        <p14:creationId xmlns:p14="http://schemas.microsoft.com/office/powerpoint/2010/main" val="224922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normAutofit fontScale="92500" lnSpcReduction="10000"/>
          </a:bodyPr>
          <a:lstStyle/>
          <a:p>
            <a:pPr marL="0" indent="0" algn="ctr">
              <a:buNone/>
            </a:pPr>
            <a:r>
              <a:rPr lang="en-US" sz="6000" b="1" dirty="0">
                <a:latin typeface="Arial Black" panose="020B0A04020102020204" pitchFamily="34" charset="0"/>
              </a:rPr>
              <a:t>This essay is worth…</a:t>
            </a:r>
          </a:p>
          <a:p>
            <a:pPr marL="0" indent="0" algn="ctr">
              <a:buNone/>
            </a:pPr>
            <a:endParaRPr lang="en-US" sz="6000" b="1" dirty="0">
              <a:latin typeface="Arial Black" panose="020B0A04020102020204" pitchFamily="34" charset="0"/>
            </a:endParaRPr>
          </a:p>
          <a:p>
            <a:pPr marL="0" indent="0" algn="ctr">
              <a:buNone/>
            </a:pPr>
            <a:r>
              <a:rPr lang="en-US" sz="6000" b="1" dirty="0">
                <a:latin typeface="Arial Black" panose="020B0A04020102020204" pitchFamily="34" charset="0"/>
              </a:rPr>
              <a:t>100 POINTS</a:t>
            </a:r>
          </a:p>
          <a:p>
            <a:pPr marL="0" indent="0" algn="ctr">
              <a:buNone/>
            </a:pPr>
            <a:r>
              <a:rPr lang="en-US" sz="6000" b="1" dirty="0">
                <a:latin typeface="Arial Black" panose="020B0A04020102020204" pitchFamily="34" charset="0"/>
              </a:rPr>
              <a:t>AS AN ASSESSMENT!</a:t>
            </a:r>
          </a:p>
          <a:p>
            <a:pPr marL="0" indent="0" algn="ctr">
              <a:buNone/>
            </a:pPr>
            <a:endParaRPr lang="en-US" sz="6000" b="1" dirty="0">
              <a:latin typeface="Arial Black" panose="020B0A04020102020204" pitchFamily="34" charset="0"/>
            </a:endParaRPr>
          </a:p>
          <a:p>
            <a:pPr marL="0" indent="0" algn="ctr">
              <a:buNone/>
            </a:pPr>
            <a:r>
              <a:rPr lang="en-US" sz="4000" b="1" dirty="0">
                <a:latin typeface="Arial Black" panose="020B0A04020102020204" pitchFamily="34" charset="0"/>
              </a:rPr>
              <a:t>Meaning: It will MAKE or BREAK your grade for the first quarter and possibly beyond that to the semester!</a:t>
            </a:r>
          </a:p>
        </p:txBody>
      </p:sp>
    </p:spTree>
    <p:extLst>
      <p:ext uri="{BB962C8B-B14F-4D97-AF65-F5344CB8AC3E}">
        <p14:creationId xmlns:p14="http://schemas.microsoft.com/office/powerpoint/2010/main" val="89092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normAutofit fontScale="90000"/>
          </a:bodyPr>
          <a:lstStyle/>
          <a:p>
            <a:pPr algn="ctr"/>
            <a:r>
              <a:rPr lang="en-US" dirty="0">
                <a:latin typeface="Arial Black" panose="020B0A04020102020204" pitchFamily="34" charset="0"/>
              </a:rPr>
              <a:t>Reflective Essay – Body Paragraph 1</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normAutofit/>
          </a:bodyPr>
          <a:lstStyle/>
          <a:p>
            <a:r>
              <a:rPr lang="en-US" dirty="0">
                <a:latin typeface="Arial Black" panose="020B0A04020102020204" pitchFamily="34" charset="0"/>
              </a:rPr>
              <a:t>Transition/Topic Sentence:</a:t>
            </a:r>
          </a:p>
          <a:p>
            <a:pPr lvl="1"/>
            <a:r>
              <a:rPr lang="en-US" dirty="0">
                <a:latin typeface="Arial Black" panose="020B0A04020102020204" pitchFamily="34" charset="0"/>
              </a:rPr>
              <a:t>Transition from your introduction into your first body paragraph. Introduce the topic of the paragraph: Cultural Heritage</a:t>
            </a:r>
          </a:p>
          <a:p>
            <a:r>
              <a:rPr lang="en-US" dirty="0">
                <a:latin typeface="Arial Black" panose="020B0A04020102020204" pitchFamily="34" charset="0"/>
              </a:rPr>
              <a:t>Elements of your Cultural Heritage/Inheritance</a:t>
            </a:r>
          </a:p>
          <a:p>
            <a:pPr lvl="1"/>
            <a:r>
              <a:rPr lang="en-US" dirty="0">
                <a:latin typeface="Arial Black" panose="020B0A04020102020204" pitchFamily="34" charset="0"/>
              </a:rPr>
              <a:t>Choose three (or more) elements of your cultural identity that are part of your CULTURAL HERITAGE (</a:t>
            </a:r>
            <a:r>
              <a:rPr lang="en-US" dirty="0" err="1">
                <a:latin typeface="Arial Black" panose="020B0A04020102020204" pitchFamily="34" charset="0"/>
              </a:rPr>
              <a:t>ie</a:t>
            </a:r>
            <a:r>
              <a:rPr lang="en-US" dirty="0">
                <a:latin typeface="Arial Black" panose="020B0A04020102020204" pitchFamily="34" charset="0"/>
              </a:rPr>
              <a:t>: ethnicity, religion, family traditions, foods, celebrations, etc.) which you have chosen to keep as a part of your identity.</a:t>
            </a:r>
          </a:p>
          <a:p>
            <a:pPr lvl="1"/>
            <a:r>
              <a:rPr lang="en-US" dirty="0">
                <a:latin typeface="Arial Black" panose="020B0A04020102020204" pitchFamily="34" charset="0"/>
              </a:rPr>
              <a:t>Describe those elements IN DETAIL and explain why they are important to your cultural identity. </a:t>
            </a:r>
          </a:p>
          <a:p>
            <a:pPr lvl="1"/>
            <a:r>
              <a:rPr lang="en-US" dirty="0">
                <a:latin typeface="Arial Black" panose="020B0A04020102020204" pitchFamily="34" charset="0"/>
              </a:rPr>
              <a:t>Use personal stories, memories, significant moments, etc. to help me understand why these elements of your cultural heritage are important.</a:t>
            </a:r>
          </a:p>
          <a:p>
            <a:endParaRPr lang="en-US" dirty="0">
              <a:latin typeface="Arial Black" panose="020B0A04020102020204" pitchFamily="34" charset="0"/>
            </a:endParaRPr>
          </a:p>
        </p:txBody>
      </p:sp>
    </p:spTree>
    <p:extLst>
      <p:ext uri="{BB962C8B-B14F-4D97-AF65-F5344CB8AC3E}">
        <p14:creationId xmlns:p14="http://schemas.microsoft.com/office/powerpoint/2010/main" val="152908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normAutofit fontScale="90000"/>
          </a:bodyPr>
          <a:lstStyle/>
          <a:p>
            <a:pPr algn="ctr"/>
            <a:r>
              <a:rPr lang="en-US" dirty="0">
                <a:latin typeface="Arial Black" panose="020B0A04020102020204" pitchFamily="34" charset="0"/>
              </a:rPr>
              <a:t>Reflective Essay – Body Paragraph 2</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normAutofit/>
          </a:bodyPr>
          <a:lstStyle/>
          <a:p>
            <a:r>
              <a:rPr lang="en-US" dirty="0">
                <a:latin typeface="Arial Black" panose="020B0A04020102020204" pitchFamily="34" charset="0"/>
              </a:rPr>
              <a:t>Transition/Topic Sentence:</a:t>
            </a:r>
          </a:p>
          <a:p>
            <a:pPr lvl="1"/>
            <a:r>
              <a:rPr lang="en-US" dirty="0">
                <a:latin typeface="Arial Black" panose="020B0A04020102020204" pitchFamily="34" charset="0"/>
              </a:rPr>
              <a:t>Transition from your first body paragraph into your second body paragraph. Introduce the topic of the paragraph: Personal Elements</a:t>
            </a:r>
          </a:p>
          <a:p>
            <a:r>
              <a:rPr lang="en-US" dirty="0">
                <a:latin typeface="Arial Black" panose="020B0A04020102020204" pitchFamily="34" charset="0"/>
              </a:rPr>
              <a:t>Personal Elements</a:t>
            </a:r>
          </a:p>
          <a:p>
            <a:pPr lvl="1"/>
            <a:r>
              <a:rPr lang="en-US" dirty="0">
                <a:latin typeface="Arial Black" panose="020B0A04020102020204" pitchFamily="34" charset="0"/>
              </a:rPr>
              <a:t>Choose three (or more) elements of your cultural identity that are things you have CHOSEN for yourself (</a:t>
            </a:r>
            <a:r>
              <a:rPr lang="en-US" dirty="0" err="1">
                <a:latin typeface="Arial Black" panose="020B0A04020102020204" pitchFamily="34" charset="0"/>
              </a:rPr>
              <a:t>ie</a:t>
            </a:r>
            <a:r>
              <a:rPr lang="en-US" dirty="0">
                <a:latin typeface="Arial Black" panose="020B0A04020102020204" pitchFamily="34" charset="0"/>
              </a:rPr>
              <a:t>: hobbies, sports, activities, etc.). </a:t>
            </a:r>
          </a:p>
          <a:p>
            <a:pPr lvl="1"/>
            <a:r>
              <a:rPr lang="en-US" dirty="0">
                <a:latin typeface="Arial Black" panose="020B0A04020102020204" pitchFamily="34" charset="0"/>
              </a:rPr>
              <a:t>Describe those elements IN DETAIL and explain why they are important to your cultural identity. </a:t>
            </a:r>
          </a:p>
          <a:p>
            <a:pPr lvl="1"/>
            <a:r>
              <a:rPr lang="en-US" dirty="0">
                <a:latin typeface="Arial Black" panose="020B0A04020102020204" pitchFamily="34" charset="0"/>
              </a:rPr>
              <a:t>Use personal stories, memories, significant moments, etc. to help me understand why these personal elements are important.</a:t>
            </a:r>
          </a:p>
          <a:p>
            <a:endParaRPr lang="en-US" dirty="0">
              <a:latin typeface="Arial Black" panose="020B0A04020102020204" pitchFamily="34" charset="0"/>
            </a:endParaRPr>
          </a:p>
        </p:txBody>
      </p:sp>
    </p:spTree>
    <p:extLst>
      <p:ext uri="{BB962C8B-B14F-4D97-AF65-F5344CB8AC3E}">
        <p14:creationId xmlns:p14="http://schemas.microsoft.com/office/powerpoint/2010/main" val="334902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841375"/>
          </a:xfrm>
        </p:spPr>
        <p:txBody>
          <a:bodyPr/>
          <a:lstStyle/>
          <a:p>
            <a:pPr algn="ctr"/>
            <a:r>
              <a:rPr lang="en-US" dirty="0">
                <a:latin typeface="Arial Black" panose="020B0A04020102020204" pitchFamily="34" charset="0"/>
              </a:rPr>
              <a:t>CLASSWORK/HOMEWORK</a:t>
            </a:r>
          </a:p>
        </p:txBody>
      </p:sp>
      <p:sp>
        <p:nvSpPr>
          <p:cNvPr id="3" name="Content Placeholder 2"/>
          <p:cNvSpPr>
            <a:spLocks noGrp="1"/>
          </p:cNvSpPr>
          <p:nvPr>
            <p:ph idx="1"/>
          </p:nvPr>
        </p:nvSpPr>
        <p:spPr>
          <a:xfrm>
            <a:off x="838200" y="1233996"/>
            <a:ext cx="10515600" cy="4942967"/>
          </a:xfrm>
        </p:spPr>
        <p:txBody>
          <a:bodyPr>
            <a:normAutofit/>
          </a:bodyPr>
          <a:lstStyle/>
          <a:p>
            <a:r>
              <a:rPr lang="en-US" sz="3200" dirty="0">
                <a:latin typeface="Arial Black" panose="020B0A04020102020204" pitchFamily="34" charset="0"/>
              </a:rPr>
              <a:t>Using the organizer/outliner, plan out your first TWO body paragraphs.</a:t>
            </a:r>
          </a:p>
          <a:p>
            <a:r>
              <a:rPr lang="en-US" sz="3200" dirty="0">
                <a:latin typeface="Arial Black" panose="020B0A04020102020204" pitchFamily="34" charset="0"/>
              </a:rPr>
              <a:t>Once you have finished the outline, go to the template in Google Classroom and write your first two body paragraphs.</a:t>
            </a:r>
          </a:p>
          <a:p>
            <a:r>
              <a:rPr lang="en-US" sz="3200" dirty="0">
                <a:latin typeface="Arial Black" panose="020B0A04020102020204" pitchFamily="34" charset="0"/>
              </a:rPr>
              <a:t>Your first two body paragraphs should be</a:t>
            </a:r>
          </a:p>
          <a:p>
            <a:pPr marL="0" indent="0" algn="ctr">
              <a:buNone/>
            </a:pPr>
            <a:r>
              <a:rPr lang="en-US" sz="4400" dirty="0">
                <a:latin typeface="Arial Black" panose="020B0A04020102020204" pitchFamily="34" charset="0"/>
              </a:rPr>
              <a:t>COMPLETED BY THE TIME YOU COME TO CLASS TOMORROW! </a:t>
            </a:r>
          </a:p>
        </p:txBody>
      </p:sp>
    </p:spTree>
    <p:extLst>
      <p:ext uri="{BB962C8B-B14F-4D97-AF65-F5344CB8AC3E}">
        <p14:creationId xmlns:p14="http://schemas.microsoft.com/office/powerpoint/2010/main" val="343812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099" y="1027906"/>
            <a:ext cx="10515600" cy="4351338"/>
          </a:xfrm>
        </p:spPr>
        <p:txBody>
          <a:bodyPr>
            <a:normAutofit/>
          </a:bodyPr>
          <a:lstStyle/>
          <a:p>
            <a:pPr marL="0" indent="0" algn="ctr">
              <a:buNone/>
            </a:pPr>
            <a:r>
              <a:rPr lang="en-US" sz="8000" dirty="0">
                <a:latin typeface="Arial Black" panose="020B0A04020102020204" pitchFamily="34" charset="0"/>
              </a:rPr>
              <a:t>NO</a:t>
            </a:r>
          </a:p>
          <a:p>
            <a:pPr marL="0" indent="0" algn="ctr">
              <a:buNone/>
            </a:pPr>
            <a:r>
              <a:rPr lang="en-US" sz="8000" dirty="0">
                <a:latin typeface="Arial Black" panose="020B0A04020102020204" pitchFamily="34" charset="0"/>
              </a:rPr>
              <a:t>EXIT TICKET</a:t>
            </a:r>
          </a:p>
          <a:p>
            <a:pPr marL="0" indent="0" algn="ctr">
              <a:buNone/>
            </a:pPr>
            <a:r>
              <a:rPr lang="en-US" sz="8000" dirty="0">
                <a:latin typeface="Arial Black" panose="020B0A04020102020204" pitchFamily="34" charset="0"/>
              </a:rPr>
              <a:t>TODAY!</a:t>
            </a:r>
          </a:p>
        </p:txBody>
      </p:sp>
      <p:sp>
        <p:nvSpPr>
          <p:cNvPr id="4" name="TextBox 3"/>
          <p:cNvSpPr txBox="1"/>
          <p:nvPr/>
        </p:nvSpPr>
        <p:spPr>
          <a:xfrm>
            <a:off x="10170466" y="827851"/>
            <a:ext cx="1183337" cy="400110"/>
          </a:xfrm>
          <a:prstGeom prst="rect">
            <a:avLst/>
          </a:prstGeom>
          <a:noFill/>
        </p:spPr>
        <p:txBody>
          <a:bodyPr wrap="none" rtlCol="0">
            <a:spAutoFit/>
          </a:bodyPr>
          <a:lstStyle/>
          <a:p>
            <a:pPr algn="ctr"/>
            <a:r>
              <a:rPr lang="en-US" sz="2000" dirty="0">
                <a:latin typeface="Arial Black" panose="020B0A04020102020204" pitchFamily="34" charset="0"/>
              </a:rPr>
              <a:t>9/25/18</a:t>
            </a:r>
          </a:p>
        </p:txBody>
      </p:sp>
    </p:spTree>
    <p:extLst>
      <p:ext uri="{BB962C8B-B14F-4D97-AF65-F5344CB8AC3E}">
        <p14:creationId xmlns:p14="http://schemas.microsoft.com/office/powerpoint/2010/main" val="4275272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10515600" cy="892175"/>
          </a:xfrm>
        </p:spPr>
        <p:txBody>
          <a:bodyPr/>
          <a:lstStyle/>
          <a:p>
            <a:pPr algn="ctr"/>
            <a:r>
              <a:rPr lang="en-US" dirty="0">
                <a:latin typeface="Arial Black" panose="020B0A04020102020204" pitchFamily="34" charset="0"/>
              </a:rPr>
              <a:t>Unit Objectives</a:t>
            </a:r>
          </a:p>
        </p:txBody>
      </p:sp>
      <p:sp>
        <p:nvSpPr>
          <p:cNvPr id="3" name="Content Placeholder 2"/>
          <p:cNvSpPr>
            <a:spLocks noGrp="1"/>
          </p:cNvSpPr>
          <p:nvPr>
            <p:ph idx="1"/>
          </p:nvPr>
        </p:nvSpPr>
        <p:spPr>
          <a:xfrm>
            <a:off x="838200" y="1016000"/>
            <a:ext cx="10515600" cy="5160963"/>
          </a:xfrm>
        </p:spPr>
        <p:txBody>
          <a:bodyPr>
            <a:normAutofit/>
          </a:bodyPr>
          <a:lstStyle/>
          <a:p>
            <a:pPr marL="0" indent="0" algn="ctr">
              <a:buNone/>
            </a:pPr>
            <a:r>
              <a:rPr lang="en-US" dirty="0">
                <a:latin typeface="Arial Black" panose="020B0A04020102020204" pitchFamily="34" charset="0"/>
              </a:rPr>
              <a:t>Write informative/explanatory texts to examine and convey complex ideas, concepts, and information clearly and accurately through the effective selection, organization, and analysis of content.</a:t>
            </a:r>
          </a:p>
          <a:p>
            <a:pPr marL="0" indent="0" algn="ctr">
              <a:buNone/>
            </a:pPr>
            <a:r>
              <a:rPr lang="en-US" dirty="0">
                <a:latin typeface="Arial Black" panose="020B0A04020102020204" pitchFamily="34" charset="0"/>
              </a:rPr>
              <a:t>CCSS.ELA-LITERACY.W.9-10.2</a:t>
            </a:r>
          </a:p>
          <a:p>
            <a:pPr marL="0" indent="0" algn="ctr">
              <a:buNone/>
            </a:pPr>
            <a:endParaRPr lang="en-US" dirty="0">
              <a:latin typeface="Arial Black" panose="020B0A04020102020204" pitchFamily="34" charset="0"/>
            </a:endParaRPr>
          </a:p>
          <a:p>
            <a:pPr marL="0" indent="0" algn="ctr">
              <a:buNone/>
            </a:pPr>
            <a:r>
              <a:rPr lang="en-US" dirty="0">
                <a:latin typeface="Arial Black" panose="020B0A04020102020204" pitchFamily="34" charset="0"/>
              </a:rPr>
              <a:t>Produce clear and coherent writing in which the development, organization, and style are appropriate to task, purpose, and audience. </a:t>
            </a:r>
          </a:p>
          <a:p>
            <a:pPr marL="0" indent="0" algn="ctr">
              <a:buNone/>
            </a:pPr>
            <a:r>
              <a:rPr lang="en-US" dirty="0">
                <a:latin typeface="Arial Black" panose="020B0A04020102020204" pitchFamily="34" charset="0"/>
              </a:rPr>
              <a:t>CCSS.ELA-LITERACY.W.9-10.4</a:t>
            </a:r>
          </a:p>
          <a:p>
            <a:pPr marL="0" indent="0" algn="ctr">
              <a:buNone/>
            </a:pPr>
            <a:endParaRPr lang="en-US" dirty="0">
              <a:latin typeface="Arial Black" panose="020B0A04020102020204" pitchFamily="34" charset="0"/>
            </a:endParaRPr>
          </a:p>
        </p:txBody>
      </p:sp>
    </p:spTree>
    <p:extLst>
      <p:ext uri="{BB962C8B-B14F-4D97-AF65-F5344CB8AC3E}">
        <p14:creationId xmlns:p14="http://schemas.microsoft.com/office/powerpoint/2010/main" val="3261804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016000"/>
            <a:ext cx="10515600" cy="5549900"/>
          </a:xfrm>
        </p:spPr>
        <p:txBody>
          <a:bodyPr>
            <a:normAutofit/>
          </a:bodyPr>
          <a:lstStyle/>
          <a:p>
            <a:pPr marL="0" indent="0" algn="ctr">
              <a:buNone/>
            </a:pPr>
            <a:r>
              <a:rPr lang="en-US" sz="8000" dirty="0">
                <a:latin typeface="Arial Black" panose="020B0A04020102020204" pitchFamily="34" charset="0"/>
              </a:rPr>
              <a:t>NO</a:t>
            </a:r>
          </a:p>
          <a:p>
            <a:pPr marL="0" indent="0" algn="ctr">
              <a:buNone/>
            </a:pPr>
            <a:r>
              <a:rPr lang="en-US" sz="8000" dirty="0">
                <a:latin typeface="Arial Black" panose="020B0A04020102020204" pitchFamily="34" charset="0"/>
              </a:rPr>
              <a:t>START-UP</a:t>
            </a:r>
          </a:p>
          <a:p>
            <a:pPr marL="0" indent="0" algn="ctr">
              <a:buNone/>
            </a:pPr>
            <a:r>
              <a:rPr lang="en-US" sz="8000" dirty="0">
                <a:latin typeface="Arial Black" panose="020B0A04020102020204" pitchFamily="34" charset="0"/>
              </a:rPr>
              <a:t>TODAY!</a:t>
            </a: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a:latin typeface="Arial Black" panose="020B0A04020102020204" pitchFamily="34" charset="0"/>
              </a:rPr>
              <a:t>9/26/18</a:t>
            </a:r>
          </a:p>
        </p:txBody>
      </p:sp>
    </p:spTree>
    <p:extLst>
      <p:ext uri="{BB962C8B-B14F-4D97-AF65-F5344CB8AC3E}">
        <p14:creationId xmlns:p14="http://schemas.microsoft.com/office/powerpoint/2010/main" val="1842071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10515600" cy="892175"/>
          </a:xfrm>
        </p:spPr>
        <p:txBody>
          <a:bodyPr/>
          <a:lstStyle/>
          <a:p>
            <a:pPr algn="ctr"/>
            <a:r>
              <a:rPr lang="en-US" dirty="0">
                <a:latin typeface="Arial Black" panose="020B0A04020102020204" pitchFamily="34" charset="0"/>
              </a:rPr>
              <a:t>Unit Objectives</a:t>
            </a:r>
          </a:p>
        </p:txBody>
      </p:sp>
      <p:sp>
        <p:nvSpPr>
          <p:cNvPr id="3" name="Content Placeholder 2"/>
          <p:cNvSpPr>
            <a:spLocks noGrp="1"/>
          </p:cNvSpPr>
          <p:nvPr>
            <p:ph idx="1"/>
          </p:nvPr>
        </p:nvSpPr>
        <p:spPr>
          <a:xfrm>
            <a:off x="838200" y="1016000"/>
            <a:ext cx="10515600" cy="5160963"/>
          </a:xfrm>
        </p:spPr>
        <p:txBody>
          <a:bodyPr>
            <a:normAutofit/>
          </a:bodyPr>
          <a:lstStyle/>
          <a:p>
            <a:pPr marL="0" indent="0" algn="ctr">
              <a:buNone/>
            </a:pPr>
            <a:r>
              <a:rPr lang="en-US" dirty="0">
                <a:latin typeface="Arial Black" panose="020B0A04020102020204" pitchFamily="34" charset="0"/>
              </a:rPr>
              <a:t>Write informative/explanatory texts to examine and convey complex ideas, concepts, and information clearly and accurately through the effective selection, organization, and analysis of content.</a:t>
            </a:r>
          </a:p>
          <a:p>
            <a:pPr marL="0" indent="0" algn="ctr">
              <a:buNone/>
            </a:pPr>
            <a:r>
              <a:rPr lang="en-US" dirty="0">
                <a:latin typeface="Arial Black" panose="020B0A04020102020204" pitchFamily="34" charset="0"/>
              </a:rPr>
              <a:t>CCSS.ELA-LITERACY.W.9-10.2</a:t>
            </a:r>
          </a:p>
          <a:p>
            <a:pPr marL="0" indent="0" algn="ctr">
              <a:buNone/>
            </a:pPr>
            <a:endParaRPr lang="en-US" dirty="0">
              <a:latin typeface="Arial Black" panose="020B0A04020102020204" pitchFamily="34" charset="0"/>
            </a:endParaRPr>
          </a:p>
          <a:p>
            <a:pPr marL="0" indent="0" algn="ctr">
              <a:buNone/>
            </a:pPr>
            <a:r>
              <a:rPr lang="en-US" dirty="0">
                <a:latin typeface="Arial Black" panose="020B0A04020102020204" pitchFamily="34" charset="0"/>
              </a:rPr>
              <a:t>Produce clear and coherent writing in which the development, organization, and style are appropriate to task, purpose, and audience. </a:t>
            </a:r>
          </a:p>
          <a:p>
            <a:pPr marL="0" indent="0" algn="ctr">
              <a:buNone/>
            </a:pPr>
            <a:r>
              <a:rPr lang="en-US" dirty="0">
                <a:latin typeface="Arial Black" panose="020B0A04020102020204" pitchFamily="34" charset="0"/>
              </a:rPr>
              <a:t>CCSS.ELA-LITERACY.W.9-10.4</a:t>
            </a:r>
          </a:p>
          <a:p>
            <a:pPr marL="0" indent="0" algn="ctr">
              <a:buNone/>
            </a:pPr>
            <a:endParaRPr lang="en-US" dirty="0">
              <a:latin typeface="Arial Black" panose="020B0A04020102020204" pitchFamily="34" charset="0"/>
            </a:endParaRPr>
          </a:p>
        </p:txBody>
      </p:sp>
    </p:spTree>
    <p:extLst>
      <p:ext uri="{BB962C8B-B14F-4D97-AF65-F5344CB8AC3E}">
        <p14:creationId xmlns:p14="http://schemas.microsoft.com/office/powerpoint/2010/main" val="3444579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10515600" cy="892175"/>
          </a:xfrm>
        </p:spPr>
        <p:txBody>
          <a:bodyPr/>
          <a:lstStyle/>
          <a:p>
            <a:pPr algn="ctr"/>
            <a:r>
              <a:rPr lang="en-US" dirty="0">
                <a:latin typeface="Arial Black" panose="020B0A04020102020204" pitchFamily="34" charset="0"/>
              </a:rPr>
              <a:t>Today’s Objective</a:t>
            </a:r>
          </a:p>
        </p:txBody>
      </p:sp>
      <p:sp>
        <p:nvSpPr>
          <p:cNvPr id="3" name="Content Placeholder 2"/>
          <p:cNvSpPr>
            <a:spLocks noGrp="1"/>
          </p:cNvSpPr>
          <p:nvPr>
            <p:ph idx="1"/>
          </p:nvPr>
        </p:nvSpPr>
        <p:spPr>
          <a:xfrm>
            <a:off x="838200" y="1016000"/>
            <a:ext cx="10515600" cy="5160963"/>
          </a:xfrm>
        </p:spPr>
        <p:txBody>
          <a:bodyPr>
            <a:normAutofit/>
          </a:bodyPr>
          <a:lstStyle/>
          <a:p>
            <a:pPr marL="0" indent="0" algn="ctr">
              <a:buNone/>
            </a:pPr>
            <a:r>
              <a:rPr lang="en-US" sz="4000" dirty="0">
                <a:latin typeface="Arial Black" panose="020B0A04020102020204" pitchFamily="34" charset="0"/>
              </a:rPr>
              <a:t>Develop and strengthen writing as needed by planning, revising, editing, rewriting, or trying a new approach, focusing on addressing what is most significant for a specific purpose and audience.</a:t>
            </a:r>
          </a:p>
          <a:p>
            <a:pPr marL="0" indent="0" algn="ctr">
              <a:buNone/>
            </a:pPr>
            <a:endParaRPr lang="en-US" sz="4000" dirty="0">
              <a:latin typeface="Arial Black" panose="020B0A04020102020204" pitchFamily="34" charset="0"/>
            </a:endParaRPr>
          </a:p>
          <a:p>
            <a:pPr marL="0" indent="0" algn="ctr">
              <a:buNone/>
            </a:pPr>
            <a:r>
              <a:rPr lang="en-US" sz="4000" dirty="0">
                <a:latin typeface="Arial Black" panose="020B0A04020102020204" pitchFamily="34" charset="0"/>
              </a:rPr>
              <a:t>CCSS.ELA-LITERACY.W.9-10.5</a:t>
            </a:r>
          </a:p>
          <a:p>
            <a:pPr marL="0" indent="0" algn="ctr">
              <a:buNone/>
            </a:pPr>
            <a:endParaRPr lang="en-US" dirty="0">
              <a:latin typeface="Arial Black" panose="020B0A04020102020204" pitchFamily="34" charset="0"/>
            </a:endParaRPr>
          </a:p>
        </p:txBody>
      </p:sp>
    </p:spTree>
    <p:extLst>
      <p:ext uri="{BB962C8B-B14F-4D97-AF65-F5344CB8AC3E}">
        <p14:creationId xmlns:p14="http://schemas.microsoft.com/office/powerpoint/2010/main" val="1936980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lstStyle/>
          <a:p>
            <a:r>
              <a:rPr lang="en-US" dirty="0">
                <a:latin typeface="Arial Black" panose="020B0A04020102020204" pitchFamily="34" charset="0"/>
              </a:rPr>
              <a:t>Your reflective essay MUST BE:</a:t>
            </a:r>
          </a:p>
          <a:p>
            <a:pPr lvl="1"/>
            <a:r>
              <a:rPr lang="en-US" dirty="0">
                <a:latin typeface="Arial Black" panose="020B0A04020102020204" pitchFamily="34" charset="0"/>
              </a:rPr>
              <a:t>A minimum of 5 PARAGRAPHS and no less than TWO FULL PAGES in length.</a:t>
            </a:r>
          </a:p>
          <a:p>
            <a:pPr lvl="2"/>
            <a:r>
              <a:rPr lang="en-US" dirty="0">
                <a:latin typeface="Arial Black" panose="020B0A04020102020204" pitchFamily="34" charset="0"/>
              </a:rPr>
              <a:t>In MLA Format: Times New Roman size 12, Proper header, proper titling information</a:t>
            </a:r>
          </a:p>
          <a:p>
            <a:pPr lvl="1"/>
            <a:r>
              <a:rPr lang="en-US" dirty="0">
                <a:latin typeface="Arial Black" panose="020B0A04020102020204" pitchFamily="34" charset="0"/>
              </a:rPr>
              <a:t>Completed ON THE TEMPLATE given in Google Classroom. </a:t>
            </a:r>
          </a:p>
          <a:p>
            <a:pPr lvl="2"/>
            <a:r>
              <a:rPr lang="en-US" dirty="0">
                <a:latin typeface="Arial Black" panose="020B0A04020102020204" pitchFamily="34" charset="0"/>
              </a:rPr>
              <a:t>No work will be accepted if it is not submitted on the template document given. </a:t>
            </a:r>
          </a:p>
          <a:p>
            <a:pPr lvl="2"/>
            <a:r>
              <a:rPr lang="en-US" dirty="0">
                <a:latin typeface="Arial Black" panose="020B0A04020102020204" pitchFamily="34" charset="0"/>
              </a:rPr>
              <a:t>NO HANDWRITTEN ESSAYS WILL BE ACCEPTED.</a:t>
            </a:r>
          </a:p>
          <a:p>
            <a:pPr marL="0" indent="0" algn="ctr">
              <a:buNone/>
            </a:pPr>
            <a:r>
              <a:rPr lang="en-US" dirty="0">
                <a:latin typeface="Arial Black" panose="020B0A04020102020204" pitchFamily="34" charset="0"/>
              </a:rPr>
              <a:t>Your essays WILL BE Due by 7:00 a.m. on MONDAY OCTOBER 1st</a:t>
            </a:r>
          </a:p>
        </p:txBody>
      </p:sp>
    </p:spTree>
    <p:extLst>
      <p:ext uri="{BB962C8B-B14F-4D97-AF65-F5344CB8AC3E}">
        <p14:creationId xmlns:p14="http://schemas.microsoft.com/office/powerpoint/2010/main" val="359664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normAutofit fontScale="92500" lnSpcReduction="10000"/>
          </a:bodyPr>
          <a:lstStyle/>
          <a:p>
            <a:pPr marL="0" indent="0" algn="ctr">
              <a:buNone/>
            </a:pPr>
            <a:r>
              <a:rPr lang="en-US" sz="6000" b="1" dirty="0">
                <a:latin typeface="Arial Black" panose="020B0A04020102020204" pitchFamily="34" charset="0"/>
              </a:rPr>
              <a:t>This essay is worth…</a:t>
            </a:r>
          </a:p>
          <a:p>
            <a:pPr marL="0" indent="0" algn="ctr">
              <a:buNone/>
            </a:pPr>
            <a:endParaRPr lang="en-US" sz="6000" b="1" dirty="0">
              <a:latin typeface="Arial Black" panose="020B0A04020102020204" pitchFamily="34" charset="0"/>
            </a:endParaRPr>
          </a:p>
          <a:p>
            <a:pPr marL="0" indent="0" algn="ctr">
              <a:buNone/>
            </a:pPr>
            <a:r>
              <a:rPr lang="en-US" sz="6000" b="1" dirty="0">
                <a:latin typeface="Arial Black" panose="020B0A04020102020204" pitchFamily="34" charset="0"/>
              </a:rPr>
              <a:t>100 POINTS</a:t>
            </a:r>
          </a:p>
          <a:p>
            <a:pPr marL="0" indent="0" algn="ctr">
              <a:buNone/>
            </a:pPr>
            <a:r>
              <a:rPr lang="en-US" sz="6000" b="1" dirty="0">
                <a:latin typeface="Arial Black" panose="020B0A04020102020204" pitchFamily="34" charset="0"/>
              </a:rPr>
              <a:t>AS AN ASSESSMENT!</a:t>
            </a:r>
          </a:p>
          <a:p>
            <a:pPr marL="0" indent="0" algn="ctr">
              <a:buNone/>
            </a:pPr>
            <a:endParaRPr lang="en-US" sz="6000" b="1" dirty="0">
              <a:latin typeface="Arial Black" panose="020B0A04020102020204" pitchFamily="34" charset="0"/>
            </a:endParaRPr>
          </a:p>
          <a:p>
            <a:pPr marL="0" indent="0" algn="ctr">
              <a:buNone/>
            </a:pPr>
            <a:r>
              <a:rPr lang="en-US" sz="4000" b="1" dirty="0">
                <a:latin typeface="Arial Black" panose="020B0A04020102020204" pitchFamily="34" charset="0"/>
              </a:rPr>
              <a:t>Meaning: It will MAKE or BREAK your grade for the first quarter and possibly beyond that to the semester!</a:t>
            </a:r>
          </a:p>
        </p:txBody>
      </p:sp>
    </p:spTree>
    <p:extLst>
      <p:ext uri="{BB962C8B-B14F-4D97-AF65-F5344CB8AC3E}">
        <p14:creationId xmlns:p14="http://schemas.microsoft.com/office/powerpoint/2010/main" val="159121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normAutofit fontScale="90000"/>
          </a:bodyPr>
          <a:lstStyle/>
          <a:p>
            <a:pPr algn="ctr"/>
            <a:r>
              <a:rPr lang="en-US" dirty="0">
                <a:latin typeface="Arial Black" panose="020B0A04020102020204" pitchFamily="34" charset="0"/>
              </a:rPr>
              <a:t>Reflective Essay – Body Paragraph 3</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normAutofit/>
          </a:bodyPr>
          <a:lstStyle/>
          <a:p>
            <a:r>
              <a:rPr lang="en-US" dirty="0">
                <a:latin typeface="Arial Black" panose="020B0A04020102020204" pitchFamily="34" charset="0"/>
              </a:rPr>
              <a:t>Transition/Topic Sentence:</a:t>
            </a:r>
          </a:p>
          <a:p>
            <a:pPr lvl="1"/>
            <a:r>
              <a:rPr lang="en-US" dirty="0">
                <a:latin typeface="Arial Black" panose="020B0A04020102020204" pitchFamily="34" charset="0"/>
              </a:rPr>
              <a:t>Transition from your second body paragraph into your third body paragraph. Introduce the topic of the paragraph: Effects on Daily Life/Decisions</a:t>
            </a:r>
          </a:p>
          <a:p>
            <a:r>
              <a:rPr lang="en-US" dirty="0">
                <a:latin typeface="Arial Black" panose="020B0A04020102020204" pitchFamily="34" charset="0"/>
              </a:rPr>
              <a:t>Effects on Daily Life/Decisions</a:t>
            </a:r>
          </a:p>
          <a:p>
            <a:pPr lvl="1"/>
            <a:r>
              <a:rPr lang="en-US" dirty="0">
                <a:latin typeface="Arial Black" panose="020B0A04020102020204" pitchFamily="34" charset="0"/>
              </a:rPr>
              <a:t>Describe, in detail, how the elements of your personal cultural identity, from BOTH your cultural heritage AND personal elements affect your daily life and the decisions you make. </a:t>
            </a:r>
          </a:p>
          <a:p>
            <a:pPr lvl="1"/>
            <a:r>
              <a:rPr lang="en-US" dirty="0">
                <a:latin typeface="Arial Black" panose="020B0A04020102020204" pitchFamily="34" charset="0"/>
              </a:rPr>
              <a:t>How do these things combine to create the person you are today?</a:t>
            </a:r>
          </a:p>
          <a:p>
            <a:endParaRPr lang="en-US" dirty="0">
              <a:latin typeface="Arial Black" panose="020B0A04020102020204" pitchFamily="34" charset="0"/>
            </a:endParaRPr>
          </a:p>
        </p:txBody>
      </p:sp>
    </p:spTree>
    <p:extLst>
      <p:ext uri="{BB962C8B-B14F-4D97-AF65-F5344CB8AC3E}">
        <p14:creationId xmlns:p14="http://schemas.microsoft.com/office/powerpoint/2010/main" val="244784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841375"/>
          </a:xfrm>
        </p:spPr>
        <p:txBody>
          <a:bodyPr/>
          <a:lstStyle/>
          <a:p>
            <a:pPr algn="ctr"/>
            <a:r>
              <a:rPr lang="en-US" dirty="0">
                <a:latin typeface="Arial Black" panose="020B0A04020102020204" pitchFamily="34" charset="0"/>
              </a:rPr>
              <a:t>CLASSWORK/HOMEWORK</a:t>
            </a:r>
          </a:p>
        </p:txBody>
      </p:sp>
      <p:sp>
        <p:nvSpPr>
          <p:cNvPr id="3" name="Content Placeholder 2"/>
          <p:cNvSpPr>
            <a:spLocks noGrp="1"/>
          </p:cNvSpPr>
          <p:nvPr>
            <p:ph idx="1"/>
          </p:nvPr>
        </p:nvSpPr>
        <p:spPr>
          <a:xfrm>
            <a:off x="838200" y="1233996"/>
            <a:ext cx="10515600" cy="4942967"/>
          </a:xfrm>
        </p:spPr>
        <p:txBody>
          <a:bodyPr>
            <a:normAutofit/>
          </a:bodyPr>
          <a:lstStyle/>
          <a:p>
            <a:r>
              <a:rPr lang="en-US" sz="3200" dirty="0">
                <a:latin typeface="Arial Black" panose="020B0A04020102020204" pitchFamily="34" charset="0"/>
              </a:rPr>
              <a:t>Using the organizer/outliner, plan out your third body paragraph.</a:t>
            </a:r>
          </a:p>
          <a:p>
            <a:r>
              <a:rPr lang="en-US" sz="3200" dirty="0">
                <a:latin typeface="Arial Black" panose="020B0A04020102020204" pitchFamily="34" charset="0"/>
              </a:rPr>
              <a:t>Once you have finished the outline, go to the template in Google Classroom and write your third body paragraph.</a:t>
            </a:r>
          </a:p>
          <a:p>
            <a:r>
              <a:rPr lang="en-US" sz="3200" dirty="0">
                <a:latin typeface="Arial Black" panose="020B0A04020102020204" pitchFamily="34" charset="0"/>
              </a:rPr>
              <a:t>Your third body paragraph should be</a:t>
            </a:r>
          </a:p>
          <a:p>
            <a:pPr marL="0" indent="0" algn="ctr">
              <a:buNone/>
            </a:pPr>
            <a:r>
              <a:rPr lang="en-US" sz="4400" dirty="0">
                <a:latin typeface="Arial Black" panose="020B0A04020102020204" pitchFamily="34" charset="0"/>
              </a:rPr>
              <a:t>COMPLETED BY THE TIME YOU COME TO CLASS TOMORROW! </a:t>
            </a:r>
          </a:p>
        </p:txBody>
      </p:sp>
    </p:spTree>
    <p:extLst>
      <p:ext uri="{BB962C8B-B14F-4D97-AF65-F5344CB8AC3E}">
        <p14:creationId xmlns:p14="http://schemas.microsoft.com/office/powerpoint/2010/main" val="37822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099" y="1027906"/>
            <a:ext cx="10515600" cy="4351338"/>
          </a:xfrm>
        </p:spPr>
        <p:txBody>
          <a:bodyPr>
            <a:normAutofit/>
          </a:bodyPr>
          <a:lstStyle/>
          <a:p>
            <a:pPr marL="0" indent="0" algn="ctr">
              <a:buNone/>
            </a:pPr>
            <a:r>
              <a:rPr lang="en-US" sz="8000" dirty="0">
                <a:latin typeface="Arial Black" panose="020B0A04020102020204" pitchFamily="34" charset="0"/>
              </a:rPr>
              <a:t>NO</a:t>
            </a:r>
          </a:p>
          <a:p>
            <a:pPr marL="0" indent="0" algn="ctr">
              <a:buNone/>
            </a:pPr>
            <a:r>
              <a:rPr lang="en-US" sz="8000" dirty="0">
                <a:latin typeface="Arial Black" panose="020B0A04020102020204" pitchFamily="34" charset="0"/>
              </a:rPr>
              <a:t>EXIT TICKET</a:t>
            </a:r>
          </a:p>
          <a:p>
            <a:pPr marL="0" indent="0" algn="ctr">
              <a:buNone/>
            </a:pPr>
            <a:r>
              <a:rPr lang="en-US" sz="8000" dirty="0">
                <a:latin typeface="Arial Black" panose="020B0A04020102020204" pitchFamily="34" charset="0"/>
              </a:rPr>
              <a:t>TODAY!</a:t>
            </a:r>
          </a:p>
        </p:txBody>
      </p:sp>
      <p:sp>
        <p:nvSpPr>
          <p:cNvPr id="4" name="TextBox 3"/>
          <p:cNvSpPr txBox="1"/>
          <p:nvPr/>
        </p:nvSpPr>
        <p:spPr>
          <a:xfrm>
            <a:off x="10170466" y="827851"/>
            <a:ext cx="1183337" cy="400110"/>
          </a:xfrm>
          <a:prstGeom prst="rect">
            <a:avLst/>
          </a:prstGeom>
          <a:noFill/>
        </p:spPr>
        <p:txBody>
          <a:bodyPr wrap="none" rtlCol="0">
            <a:spAutoFit/>
          </a:bodyPr>
          <a:lstStyle/>
          <a:p>
            <a:pPr algn="ctr"/>
            <a:r>
              <a:rPr lang="en-US" sz="2000" dirty="0">
                <a:latin typeface="Arial Black" panose="020B0A04020102020204" pitchFamily="34" charset="0"/>
              </a:rPr>
              <a:t>9/26/18</a:t>
            </a:r>
          </a:p>
        </p:txBody>
      </p:sp>
    </p:spTree>
    <p:extLst>
      <p:ext uri="{BB962C8B-B14F-4D97-AF65-F5344CB8AC3E}">
        <p14:creationId xmlns:p14="http://schemas.microsoft.com/office/powerpoint/2010/main" val="3647287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016000"/>
            <a:ext cx="10515600" cy="5549900"/>
          </a:xfrm>
        </p:spPr>
        <p:txBody>
          <a:bodyPr>
            <a:normAutofit/>
          </a:bodyPr>
          <a:lstStyle/>
          <a:p>
            <a:pPr marL="0" indent="0" algn="ctr">
              <a:buNone/>
            </a:pPr>
            <a:r>
              <a:rPr lang="en-US" sz="8000" dirty="0">
                <a:latin typeface="Arial Black" panose="020B0A04020102020204" pitchFamily="34" charset="0"/>
              </a:rPr>
              <a:t>NO</a:t>
            </a:r>
          </a:p>
          <a:p>
            <a:pPr marL="0" indent="0" algn="ctr">
              <a:buNone/>
            </a:pPr>
            <a:r>
              <a:rPr lang="en-US" sz="8000" dirty="0">
                <a:latin typeface="Arial Black" panose="020B0A04020102020204" pitchFamily="34" charset="0"/>
              </a:rPr>
              <a:t>START-UP</a:t>
            </a:r>
          </a:p>
          <a:p>
            <a:pPr marL="0" indent="0" algn="ctr">
              <a:buNone/>
            </a:pPr>
            <a:r>
              <a:rPr lang="en-US" sz="8000" dirty="0">
                <a:latin typeface="Arial Black" panose="020B0A04020102020204" pitchFamily="34" charset="0"/>
              </a:rPr>
              <a:t>TODAY!</a:t>
            </a: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a:latin typeface="Arial Black" panose="020B0A04020102020204" pitchFamily="34" charset="0"/>
              </a:rPr>
              <a:t>9/27/18</a:t>
            </a:r>
          </a:p>
        </p:txBody>
      </p:sp>
    </p:spTree>
    <p:extLst>
      <p:ext uri="{BB962C8B-B14F-4D97-AF65-F5344CB8AC3E}">
        <p14:creationId xmlns:p14="http://schemas.microsoft.com/office/powerpoint/2010/main" val="1486667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10515600" cy="892175"/>
          </a:xfrm>
        </p:spPr>
        <p:txBody>
          <a:bodyPr/>
          <a:lstStyle/>
          <a:p>
            <a:pPr algn="ctr"/>
            <a:r>
              <a:rPr lang="en-US" dirty="0">
                <a:latin typeface="Arial Black" panose="020B0A04020102020204" pitchFamily="34" charset="0"/>
              </a:rPr>
              <a:t>Unit Objectives</a:t>
            </a:r>
          </a:p>
        </p:txBody>
      </p:sp>
      <p:sp>
        <p:nvSpPr>
          <p:cNvPr id="3" name="Content Placeholder 2"/>
          <p:cNvSpPr>
            <a:spLocks noGrp="1"/>
          </p:cNvSpPr>
          <p:nvPr>
            <p:ph idx="1"/>
          </p:nvPr>
        </p:nvSpPr>
        <p:spPr>
          <a:xfrm>
            <a:off x="838200" y="1016000"/>
            <a:ext cx="10515600" cy="5160963"/>
          </a:xfrm>
        </p:spPr>
        <p:txBody>
          <a:bodyPr>
            <a:normAutofit/>
          </a:bodyPr>
          <a:lstStyle/>
          <a:p>
            <a:pPr marL="0" indent="0" algn="ctr">
              <a:buNone/>
            </a:pPr>
            <a:r>
              <a:rPr lang="en-US" dirty="0">
                <a:latin typeface="Arial Black" panose="020B0A04020102020204" pitchFamily="34" charset="0"/>
              </a:rPr>
              <a:t>Write informative/explanatory texts to examine and convey complex ideas, concepts, and information clearly and accurately through the effective selection, organization, and analysis of content.</a:t>
            </a:r>
          </a:p>
          <a:p>
            <a:pPr marL="0" indent="0" algn="ctr">
              <a:buNone/>
            </a:pPr>
            <a:r>
              <a:rPr lang="en-US" dirty="0">
                <a:latin typeface="Arial Black" panose="020B0A04020102020204" pitchFamily="34" charset="0"/>
              </a:rPr>
              <a:t>CCSS.ELA-LITERACY.W.9-10.2</a:t>
            </a:r>
          </a:p>
          <a:p>
            <a:pPr marL="0" indent="0" algn="ctr">
              <a:buNone/>
            </a:pPr>
            <a:endParaRPr lang="en-US" dirty="0">
              <a:latin typeface="Arial Black" panose="020B0A04020102020204" pitchFamily="34" charset="0"/>
            </a:endParaRPr>
          </a:p>
          <a:p>
            <a:pPr marL="0" indent="0" algn="ctr">
              <a:buNone/>
            </a:pPr>
            <a:r>
              <a:rPr lang="en-US" dirty="0">
                <a:latin typeface="Arial Black" panose="020B0A04020102020204" pitchFamily="34" charset="0"/>
              </a:rPr>
              <a:t>Produce clear and coherent writing in which the development, organization, and style are appropriate to task, purpose, and audience. </a:t>
            </a:r>
          </a:p>
          <a:p>
            <a:pPr marL="0" indent="0" algn="ctr">
              <a:buNone/>
            </a:pPr>
            <a:r>
              <a:rPr lang="en-US" dirty="0">
                <a:latin typeface="Arial Black" panose="020B0A04020102020204" pitchFamily="34" charset="0"/>
              </a:rPr>
              <a:t>CCSS.ELA-LITERACY.W.9-10.4</a:t>
            </a:r>
          </a:p>
          <a:p>
            <a:pPr marL="0" indent="0" algn="ctr">
              <a:buNone/>
            </a:pPr>
            <a:endParaRPr lang="en-US" dirty="0">
              <a:latin typeface="Arial Black" panose="020B0A04020102020204" pitchFamily="34" charset="0"/>
            </a:endParaRPr>
          </a:p>
        </p:txBody>
      </p:sp>
    </p:spTree>
    <p:extLst>
      <p:ext uri="{BB962C8B-B14F-4D97-AF65-F5344CB8AC3E}">
        <p14:creationId xmlns:p14="http://schemas.microsoft.com/office/powerpoint/2010/main" val="896657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10515600" cy="892175"/>
          </a:xfrm>
        </p:spPr>
        <p:txBody>
          <a:bodyPr/>
          <a:lstStyle/>
          <a:p>
            <a:pPr algn="ctr"/>
            <a:r>
              <a:rPr lang="en-US" dirty="0">
                <a:latin typeface="Arial Black" panose="020B0A04020102020204" pitchFamily="34" charset="0"/>
              </a:rPr>
              <a:t>Today’s Objective</a:t>
            </a:r>
          </a:p>
        </p:txBody>
      </p:sp>
      <p:sp>
        <p:nvSpPr>
          <p:cNvPr id="3" name="Content Placeholder 2"/>
          <p:cNvSpPr>
            <a:spLocks noGrp="1"/>
          </p:cNvSpPr>
          <p:nvPr>
            <p:ph idx="1"/>
          </p:nvPr>
        </p:nvSpPr>
        <p:spPr>
          <a:xfrm>
            <a:off x="838200" y="1016000"/>
            <a:ext cx="10515600" cy="5160963"/>
          </a:xfrm>
        </p:spPr>
        <p:txBody>
          <a:bodyPr>
            <a:normAutofit/>
          </a:bodyPr>
          <a:lstStyle/>
          <a:p>
            <a:pPr marL="0" indent="0" algn="ctr">
              <a:buNone/>
            </a:pPr>
            <a:r>
              <a:rPr lang="en-US" sz="4000" dirty="0">
                <a:latin typeface="Arial Black" panose="020B0A04020102020204" pitchFamily="34" charset="0"/>
              </a:rPr>
              <a:t>Develop and strengthen writing as needed by planning, revising, editing, rewriting, or trying a new approach, focusing on addressing what is most significant for a specific purpose and audience.</a:t>
            </a:r>
          </a:p>
          <a:p>
            <a:pPr marL="0" indent="0" algn="ctr">
              <a:buNone/>
            </a:pPr>
            <a:endParaRPr lang="en-US" sz="4000" dirty="0">
              <a:latin typeface="Arial Black" panose="020B0A04020102020204" pitchFamily="34" charset="0"/>
            </a:endParaRPr>
          </a:p>
          <a:p>
            <a:pPr marL="0" indent="0" algn="ctr">
              <a:buNone/>
            </a:pPr>
            <a:r>
              <a:rPr lang="en-US" sz="4000" dirty="0">
                <a:latin typeface="Arial Black" panose="020B0A04020102020204" pitchFamily="34" charset="0"/>
              </a:rPr>
              <a:t>CCSS.ELA-LITERACY.W.9-10.5</a:t>
            </a:r>
          </a:p>
          <a:p>
            <a:pPr marL="0" indent="0" algn="ctr">
              <a:buNone/>
            </a:pPr>
            <a:endParaRPr lang="en-US" dirty="0">
              <a:latin typeface="Arial Black" panose="020B0A04020102020204" pitchFamily="34" charset="0"/>
            </a:endParaRPr>
          </a:p>
        </p:txBody>
      </p:sp>
    </p:spTree>
    <p:extLst>
      <p:ext uri="{BB962C8B-B14F-4D97-AF65-F5344CB8AC3E}">
        <p14:creationId xmlns:p14="http://schemas.microsoft.com/office/powerpoint/2010/main" val="3196384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10515600" cy="892175"/>
          </a:xfrm>
        </p:spPr>
        <p:txBody>
          <a:bodyPr/>
          <a:lstStyle/>
          <a:p>
            <a:pPr algn="ctr"/>
            <a:r>
              <a:rPr lang="en-US" dirty="0">
                <a:latin typeface="Arial Black" panose="020B0A04020102020204" pitchFamily="34" charset="0"/>
              </a:rPr>
              <a:t>Today’s Objective</a:t>
            </a:r>
          </a:p>
        </p:txBody>
      </p:sp>
      <p:sp>
        <p:nvSpPr>
          <p:cNvPr id="3" name="Content Placeholder 2"/>
          <p:cNvSpPr>
            <a:spLocks noGrp="1"/>
          </p:cNvSpPr>
          <p:nvPr>
            <p:ph idx="1"/>
          </p:nvPr>
        </p:nvSpPr>
        <p:spPr>
          <a:xfrm>
            <a:off x="838200" y="1016000"/>
            <a:ext cx="10515600" cy="5160963"/>
          </a:xfrm>
        </p:spPr>
        <p:txBody>
          <a:bodyPr>
            <a:normAutofit/>
          </a:bodyPr>
          <a:lstStyle/>
          <a:p>
            <a:pPr marL="0" indent="0" algn="ctr">
              <a:buNone/>
            </a:pPr>
            <a:r>
              <a:rPr lang="en-US" sz="4000" dirty="0">
                <a:latin typeface="Arial Black" panose="020B0A04020102020204" pitchFamily="34" charset="0"/>
              </a:rPr>
              <a:t>Develop and strengthen writing as needed by planning, revising, editing, rewriting, or trying a new approach, focusing on addressing what is most significant for a specific purpose and audience.</a:t>
            </a:r>
          </a:p>
          <a:p>
            <a:pPr marL="0" indent="0" algn="ctr">
              <a:buNone/>
            </a:pPr>
            <a:endParaRPr lang="en-US" sz="4000" dirty="0">
              <a:latin typeface="Arial Black" panose="020B0A04020102020204" pitchFamily="34" charset="0"/>
            </a:endParaRPr>
          </a:p>
          <a:p>
            <a:pPr marL="0" indent="0" algn="ctr">
              <a:buNone/>
            </a:pPr>
            <a:r>
              <a:rPr lang="en-US" sz="4000" dirty="0">
                <a:latin typeface="Arial Black" panose="020B0A04020102020204" pitchFamily="34" charset="0"/>
              </a:rPr>
              <a:t>CCSS.ELA-LITERACY.W.9-10.5</a:t>
            </a:r>
          </a:p>
          <a:p>
            <a:pPr marL="0" indent="0" algn="ctr">
              <a:buNone/>
            </a:pPr>
            <a:endParaRPr lang="en-US" dirty="0">
              <a:latin typeface="Arial Black" panose="020B0A04020102020204" pitchFamily="34" charset="0"/>
            </a:endParaRPr>
          </a:p>
        </p:txBody>
      </p:sp>
    </p:spTree>
    <p:extLst>
      <p:ext uri="{BB962C8B-B14F-4D97-AF65-F5344CB8AC3E}">
        <p14:creationId xmlns:p14="http://schemas.microsoft.com/office/powerpoint/2010/main" val="3706156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lstStyle/>
          <a:p>
            <a:r>
              <a:rPr lang="en-US" dirty="0">
                <a:latin typeface="Arial Black" panose="020B0A04020102020204" pitchFamily="34" charset="0"/>
              </a:rPr>
              <a:t>Your reflective essay MUST BE:</a:t>
            </a:r>
          </a:p>
          <a:p>
            <a:pPr lvl="1"/>
            <a:r>
              <a:rPr lang="en-US" dirty="0">
                <a:latin typeface="Arial Black" panose="020B0A04020102020204" pitchFamily="34" charset="0"/>
              </a:rPr>
              <a:t>A minimum of 5 PARAGRAPHS and no less than TWO FULL PAGES in length.</a:t>
            </a:r>
          </a:p>
          <a:p>
            <a:pPr lvl="2"/>
            <a:r>
              <a:rPr lang="en-US" dirty="0">
                <a:latin typeface="Arial Black" panose="020B0A04020102020204" pitchFamily="34" charset="0"/>
              </a:rPr>
              <a:t>In MLA Format: Times New Roman size 12, Proper header, proper titling information</a:t>
            </a:r>
          </a:p>
          <a:p>
            <a:pPr lvl="1"/>
            <a:r>
              <a:rPr lang="en-US" dirty="0">
                <a:latin typeface="Arial Black" panose="020B0A04020102020204" pitchFamily="34" charset="0"/>
              </a:rPr>
              <a:t>Completed ON THE TEMPLATE given in Google Classroom. </a:t>
            </a:r>
          </a:p>
          <a:p>
            <a:pPr lvl="2"/>
            <a:r>
              <a:rPr lang="en-US" dirty="0">
                <a:latin typeface="Arial Black" panose="020B0A04020102020204" pitchFamily="34" charset="0"/>
              </a:rPr>
              <a:t>No work will be accepted if it is not submitted on the template document given. </a:t>
            </a:r>
          </a:p>
          <a:p>
            <a:pPr lvl="2"/>
            <a:r>
              <a:rPr lang="en-US" dirty="0">
                <a:latin typeface="Arial Black" panose="020B0A04020102020204" pitchFamily="34" charset="0"/>
              </a:rPr>
              <a:t>NO HANDWRITTEN ESSAYS WILL BE ACCEPTED.</a:t>
            </a:r>
          </a:p>
          <a:p>
            <a:pPr marL="0" indent="0" algn="ctr">
              <a:buNone/>
            </a:pPr>
            <a:r>
              <a:rPr lang="en-US" dirty="0">
                <a:latin typeface="Arial Black" panose="020B0A04020102020204" pitchFamily="34" charset="0"/>
              </a:rPr>
              <a:t>Your essays WILL BE Due by 7:00 a.m. on MONDAY OCTOBER 1st</a:t>
            </a:r>
          </a:p>
        </p:txBody>
      </p:sp>
    </p:spTree>
    <p:extLst>
      <p:ext uri="{BB962C8B-B14F-4D97-AF65-F5344CB8AC3E}">
        <p14:creationId xmlns:p14="http://schemas.microsoft.com/office/powerpoint/2010/main" val="298745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normAutofit fontScale="92500" lnSpcReduction="10000"/>
          </a:bodyPr>
          <a:lstStyle/>
          <a:p>
            <a:pPr marL="0" indent="0" algn="ctr">
              <a:buNone/>
            </a:pPr>
            <a:r>
              <a:rPr lang="en-US" sz="6000" b="1" dirty="0">
                <a:latin typeface="Arial Black" panose="020B0A04020102020204" pitchFamily="34" charset="0"/>
              </a:rPr>
              <a:t>This essay is worth…</a:t>
            </a:r>
          </a:p>
          <a:p>
            <a:pPr marL="0" indent="0" algn="ctr">
              <a:buNone/>
            </a:pPr>
            <a:endParaRPr lang="en-US" sz="6000" b="1" dirty="0">
              <a:latin typeface="Arial Black" panose="020B0A04020102020204" pitchFamily="34" charset="0"/>
            </a:endParaRPr>
          </a:p>
          <a:p>
            <a:pPr marL="0" indent="0" algn="ctr">
              <a:buNone/>
            </a:pPr>
            <a:r>
              <a:rPr lang="en-US" sz="6000" b="1" dirty="0">
                <a:latin typeface="Arial Black" panose="020B0A04020102020204" pitchFamily="34" charset="0"/>
              </a:rPr>
              <a:t>100 POINTS</a:t>
            </a:r>
          </a:p>
          <a:p>
            <a:pPr marL="0" indent="0" algn="ctr">
              <a:buNone/>
            </a:pPr>
            <a:r>
              <a:rPr lang="en-US" sz="6000" b="1" dirty="0">
                <a:latin typeface="Arial Black" panose="020B0A04020102020204" pitchFamily="34" charset="0"/>
              </a:rPr>
              <a:t>AS AN ASSESSMENT!</a:t>
            </a:r>
          </a:p>
          <a:p>
            <a:pPr marL="0" indent="0" algn="ctr">
              <a:buNone/>
            </a:pPr>
            <a:endParaRPr lang="en-US" sz="6000" b="1" dirty="0">
              <a:latin typeface="Arial Black" panose="020B0A04020102020204" pitchFamily="34" charset="0"/>
            </a:endParaRPr>
          </a:p>
          <a:p>
            <a:pPr marL="0" indent="0" algn="ctr">
              <a:buNone/>
            </a:pPr>
            <a:r>
              <a:rPr lang="en-US" sz="4000" b="1" dirty="0">
                <a:latin typeface="Arial Black" panose="020B0A04020102020204" pitchFamily="34" charset="0"/>
              </a:rPr>
              <a:t>Meaning: It will MAKE or BREAK your grade for the first quarter and possibly beyond that to the semester!</a:t>
            </a:r>
          </a:p>
        </p:txBody>
      </p:sp>
    </p:spTree>
    <p:extLst>
      <p:ext uri="{BB962C8B-B14F-4D97-AF65-F5344CB8AC3E}">
        <p14:creationId xmlns:p14="http://schemas.microsoft.com/office/powerpoint/2010/main" val="347437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normAutofit/>
          </a:bodyPr>
          <a:lstStyle/>
          <a:p>
            <a:pPr algn="ctr"/>
            <a:r>
              <a:rPr lang="en-US" dirty="0">
                <a:latin typeface="Arial Black" panose="020B0A04020102020204" pitchFamily="34" charset="0"/>
              </a:rPr>
              <a:t>Reflective Essay – Conclusion</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normAutofit fontScale="92500" lnSpcReduction="10000"/>
          </a:bodyPr>
          <a:lstStyle/>
          <a:p>
            <a:r>
              <a:rPr lang="en-US" dirty="0">
                <a:latin typeface="Arial Black" panose="020B0A04020102020204" pitchFamily="34" charset="0"/>
              </a:rPr>
              <a:t>Wrap-Up/Transition</a:t>
            </a:r>
          </a:p>
          <a:p>
            <a:pPr lvl="1"/>
            <a:r>
              <a:rPr lang="en-US" dirty="0">
                <a:latin typeface="Arial Black" panose="020B0A04020102020204" pitchFamily="34" charset="0"/>
              </a:rPr>
              <a:t>Bring me back to the overall point of your essay. Another story that illustrates how the elements you mentioned in the body all contribute to your cultural identity would work here, or maybe a sentence or two about the importance of cultural identity in daily life.</a:t>
            </a:r>
          </a:p>
          <a:p>
            <a:r>
              <a:rPr lang="en-US" dirty="0">
                <a:latin typeface="Arial Black" panose="020B0A04020102020204" pitchFamily="34" charset="0"/>
              </a:rPr>
              <a:t>Restatement of Definition of Cultural Identity</a:t>
            </a:r>
          </a:p>
          <a:p>
            <a:pPr lvl="1"/>
            <a:r>
              <a:rPr lang="en-US" dirty="0">
                <a:latin typeface="Arial Black" panose="020B0A04020102020204" pitchFamily="34" charset="0"/>
              </a:rPr>
              <a:t>Remind me of your definition of cultural identity, but CHANGE THE WAY YOU WORD IT!</a:t>
            </a:r>
          </a:p>
          <a:p>
            <a:r>
              <a:rPr lang="en-US" dirty="0">
                <a:latin typeface="Arial Black" panose="020B0A04020102020204" pitchFamily="34" charset="0"/>
              </a:rPr>
              <a:t>Final Reflection/Conclusion</a:t>
            </a:r>
          </a:p>
          <a:p>
            <a:pPr lvl="1"/>
            <a:r>
              <a:rPr lang="en-US" dirty="0">
                <a:latin typeface="Arial Black" panose="020B0A04020102020204" pitchFamily="34" charset="0"/>
              </a:rPr>
              <a:t>Spend your final sentences reflecting on how your cultural identity has developed and changed over the years. </a:t>
            </a:r>
          </a:p>
          <a:p>
            <a:pPr lvl="1"/>
            <a:r>
              <a:rPr lang="en-US" dirty="0">
                <a:latin typeface="Arial Black" panose="020B0A04020102020204" pitchFamily="34" charset="0"/>
              </a:rPr>
              <a:t>You can even make predictions on how these things will affect the person you will be in the future. </a:t>
            </a:r>
          </a:p>
          <a:p>
            <a:pPr lvl="1"/>
            <a:r>
              <a:rPr lang="en-US" dirty="0">
                <a:latin typeface="Arial Black" panose="020B0A04020102020204" pitchFamily="34" charset="0"/>
              </a:rPr>
              <a:t>Conclude with a reflection on how the process of identifying your personal cultural identity. What did you learn, if anything, about yourself? </a:t>
            </a:r>
          </a:p>
        </p:txBody>
      </p:sp>
    </p:spTree>
    <p:extLst>
      <p:ext uri="{BB962C8B-B14F-4D97-AF65-F5344CB8AC3E}">
        <p14:creationId xmlns:p14="http://schemas.microsoft.com/office/powerpoint/2010/main" val="403182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841375"/>
          </a:xfrm>
        </p:spPr>
        <p:txBody>
          <a:bodyPr/>
          <a:lstStyle/>
          <a:p>
            <a:pPr algn="ctr"/>
            <a:r>
              <a:rPr lang="en-US" dirty="0">
                <a:latin typeface="Arial Black" panose="020B0A04020102020204" pitchFamily="34" charset="0"/>
              </a:rPr>
              <a:t>CLASSWORK/HOMEWORK</a:t>
            </a:r>
          </a:p>
        </p:txBody>
      </p:sp>
      <p:sp>
        <p:nvSpPr>
          <p:cNvPr id="3" name="Content Placeholder 2"/>
          <p:cNvSpPr>
            <a:spLocks noGrp="1"/>
          </p:cNvSpPr>
          <p:nvPr>
            <p:ph idx="1"/>
          </p:nvPr>
        </p:nvSpPr>
        <p:spPr>
          <a:xfrm>
            <a:off x="838200" y="1233996"/>
            <a:ext cx="10515600" cy="4942967"/>
          </a:xfrm>
        </p:spPr>
        <p:txBody>
          <a:bodyPr>
            <a:normAutofit/>
          </a:bodyPr>
          <a:lstStyle/>
          <a:p>
            <a:r>
              <a:rPr lang="en-US" sz="3200" dirty="0">
                <a:latin typeface="Arial Black" panose="020B0A04020102020204" pitchFamily="34" charset="0"/>
              </a:rPr>
              <a:t>Using the organizer/outliner, plan out your conclusion.</a:t>
            </a:r>
          </a:p>
          <a:p>
            <a:r>
              <a:rPr lang="en-US" sz="3200" dirty="0">
                <a:latin typeface="Arial Black" panose="020B0A04020102020204" pitchFamily="34" charset="0"/>
              </a:rPr>
              <a:t>Once you have finished the outline, go to the template in Google Classroom and write your conclusion.</a:t>
            </a:r>
          </a:p>
          <a:p>
            <a:r>
              <a:rPr lang="en-US" sz="3200" dirty="0">
                <a:latin typeface="Arial Black" panose="020B0A04020102020204" pitchFamily="34" charset="0"/>
              </a:rPr>
              <a:t>Your COMPLETE ROUGH DRAFT should be</a:t>
            </a:r>
          </a:p>
          <a:p>
            <a:pPr marL="0" indent="0" algn="ctr">
              <a:buNone/>
            </a:pPr>
            <a:r>
              <a:rPr lang="en-US" sz="4400" dirty="0">
                <a:latin typeface="Arial Black" panose="020B0A04020102020204" pitchFamily="34" charset="0"/>
              </a:rPr>
              <a:t>COMPLETED BY THE TIME YOU COME TO CLASS TOMORROW! </a:t>
            </a:r>
          </a:p>
        </p:txBody>
      </p:sp>
    </p:spTree>
    <p:extLst>
      <p:ext uri="{BB962C8B-B14F-4D97-AF65-F5344CB8AC3E}">
        <p14:creationId xmlns:p14="http://schemas.microsoft.com/office/powerpoint/2010/main" val="11028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099" y="1027906"/>
            <a:ext cx="10515600" cy="4351338"/>
          </a:xfrm>
        </p:spPr>
        <p:txBody>
          <a:bodyPr>
            <a:normAutofit/>
          </a:bodyPr>
          <a:lstStyle/>
          <a:p>
            <a:pPr marL="0" indent="0" algn="ctr">
              <a:buNone/>
            </a:pPr>
            <a:r>
              <a:rPr lang="en-US" sz="8000" dirty="0">
                <a:latin typeface="Arial Black" panose="020B0A04020102020204" pitchFamily="34" charset="0"/>
              </a:rPr>
              <a:t>NO</a:t>
            </a:r>
          </a:p>
          <a:p>
            <a:pPr marL="0" indent="0" algn="ctr">
              <a:buNone/>
            </a:pPr>
            <a:r>
              <a:rPr lang="en-US" sz="8000" dirty="0">
                <a:latin typeface="Arial Black" panose="020B0A04020102020204" pitchFamily="34" charset="0"/>
              </a:rPr>
              <a:t>EXIT TICKET</a:t>
            </a:r>
          </a:p>
          <a:p>
            <a:pPr marL="0" indent="0" algn="ctr">
              <a:buNone/>
            </a:pPr>
            <a:r>
              <a:rPr lang="en-US" sz="8000" dirty="0">
                <a:latin typeface="Arial Black" panose="020B0A04020102020204" pitchFamily="34" charset="0"/>
              </a:rPr>
              <a:t>TODAY!</a:t>
            </a:r>
          </a:p>
        </p:txBody>
      </p:sp>
      <p:sp>
        <p:nvSpPr>
          <p:cNvPr id="4" name="TextBox 3"/>
          <p:cNvSpPr txBox="1"/>
          <p:nvPr/>
        </p:nvSpPr>
        <p:spPr>
          <a:xfrm>
            <a:off x="10170466" y="827851"/>
            <a:ext cx="1183337" cy="400110"/>
          </a:xfrm>
          <a:prstGeom prst="rect">
            <a:avLst/>
          </a:prstGeom>
          <a:noFill/>
        </p:spPr>
        <p:txBody>
          <a:bodyPr wrap="none" rtlCol="0">
            <a:spAutoFit/>
          </a:bodyPr>
          <a:lstStyle/>
          <a:p>
            <a:pPr algn="ctr"/>
            <a:r>
              <a:rPr lang="en-US" sz="2000" dirty="0">
                <a:latin typeface="Arial Black" panose="020B0A04020102020204" pitchFamily="34" charset="0"/>
              </a:rPr>
              <a:t>9/27/18</a:t>
            </a:r>
          </a:p>
        </p:txBody>
      </p:sp>
    </p:spTree>
    <p:extLst>
      <p:ext uri="{BB962C8B-B14F-4D97-AF65-F5344CB8AC3E}">
        <p14:creationId xmlns:p14="http://schemas.microsoft.com/office/powerpoint/2010/main" val="3744494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016000"/>
            <a:ext cx="10515600" cy="5549900"/>
          </a:xfrm>
        </p:spPr>
        <p:txBody>
          <a:bodyPr>
            <a:normAutofit/>
          </a:bodyPr>
          <a:lstStyle/>
          <a:p>
            <a:pPr marL="0" indent="0" algn="ctr">
              <a:buNone/>
            </a:pPr>
            <a:r>
              <a:rPr lang="en-US" sz="8000" dirty="0">
                <a:latin typeface="Arial Black" panose="020B0A04020102020204" pitchFamily="34" charset="0"/>
              </a:rPr>
              <a:t>NO</a:t>
            </a:r>
          </a:p>
          <a:p>
            <a:pPr marL="0" indent="0" algn="ctr">
              <a:buNone/>
            </a:pPr>
            <a:r>
              <a:rPr lang="en-US" sz="8000" dirty="0">
                <a:latin typeface="Arial Black" panose="020B0A04020102020204" pitchFamily="34" charset="0"/>
              </a:rPr>
              <a:t>START-UP</a:t>
            </a:r>
          </a:p>
          <a:p>
            <a:pPr marL="0" indent="0" algn="ctr">
              <a:buNone/>
            </a:pPr>
            <a:r>
              <a:rPr lang="en-US" sz="8000" dirty="0">
                <a:latin typeface="Arial Black" panose="020B0A04020102020204" pitchFamily="34" charset="0"/>
              </a:rPr>
              <a:t>TODAY!</a:t>
            </a: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a:latin typeface="Arial Black" panose="020B0A04020102020204" pitchFamily="34" charset="0"/>
              </a:rPr>
              <a:t>9/28/18</a:t>
            </a:r>
          </a:p>
        </p:txBody>
      </p:sp>
    </p:spTree>
    <p:extLst>
      <p:ext uri="{BB962C8B-B14F-4D97-AF65-F5344CB8AC3E}">
        <p14:creationId xmlns:p14="http://schemas.microsoft.com/office/powerpoint/2010/main" val="175696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10515600" cy="892175"/>
          </a:xfrm>
        </p:spPr>
        <p:txBody>
          <a:bodyPr/>
          <a:lstStyle/>
          <a:p>
            <a:pPr algn="ctr"/>
            <a:r>
              <a:rPr lang="en-US" dirty="0">
                <a:latin typeface="Arial Black" panose="020B0A04020102020204" pitchFamily="34" charset="0"/>
              </a:rPr>
              <a:t>Unit Objectives</a:t>
            </a:r>
          </a:p>
        </p:txBody>
      </p:sp>
      <p:sp>
        <p:nvSpPr>
          <p:cNvPr id="3" name="Content Placeholder 2"/>
          <p:cNvSpPr>
            <a:spLocks noGrp="1"/>
          </p:cNvSpPr>
          <p:nvPr>
            <p:ph idx="1"/>
          </p:nvPr>
        </p:nvSpPr>
        <p:spPr>
          <a:xfrm>
            <a:off x="838200" y="1016000"/>
            <a:ext cx="10515600" cy="5160963"/>
          </a:xfrm>
        </p:spPr>
        <p:txBody>
          <a:bodyPr>
            <a:normAutofit/>
          </a:bodyPr>
          <a:lstStyle/>
          <a:p>
            <a:pPr marL="0" indent="0" algn="ctr">
              <a:buNone/>
            </a:pPr>
            <a:r>
              <a:rPr lang="en-US" dirty="0">
                <a:latin typeface="Arial Black" panose="020B0A04020102020204" pitchFamily="34" charset="0"/>
              </a:rPr>
              <a:t>Write informative/explanatory texts to examine and convey complex ideas, concepts, and information clearly and accurately through the effective selection, organization, and analysis of content.</a:t>
            </a:r>
          </a:p>
          <a:p>
            <a:pPr marL="0" indent="0" algn="ctr">
              <a:buNone/>
            </a:pPr>
            <a:r>
              <a:rPr lang="en-US" dirty="0">
                <a:latin typeface="Arial Black" panose="020B0A04020102020204" pitchFamily="34" charset="0"/>
              </a:rPr>
              <a:t>CCSS.ELA-LITERACY.W.9-10.2</a:t>
            </a:r>
          </a:p>
          <a:p>
            <a:pPr marL="0" indent="0" algn="ctr">
              <a:buNone/>
            </a:pPr>
            <a:endParaRPr lang="en-US" dirty="0">
              <a:latin typeface="Arial Black" panose="020B0A04020102020204" pitchFamily="34" charset="0"/>
            </a:endParaRPr>
          </a:p>
          <a:p>
            <a:pPr marL="0" indent="0" algn="ctr">
              <a:buNone/>
            </a:pPr>
            <a:r>
              <a:rPr lang="en-US" dirty="0">
                <a:latin typeface="Arial Black" panose="020B0A04020102020204" pitchFamily="34" charset="0"/>
              </a:rPr>
              <a:t>Produce clear and coherent writing in which the development, organization, and style are appropriate to task, purpose, and audience. </a:t>
            </a:r>
          </a:p>
          <a:p>
            <a:pPr marL="0" indent="0" algn="ctr">
              <a:buNone/>
            </a:pPr>
            <a:r>
              <a:rPr lang="en-US" dirty="0">
                <a:latin typeface="Arial Black" panose="020B0A04020102020204" pitchFamily="34" charset="0"/>
              </a:rPr>
              <a:t>CCSS.ELA-LITERACY.W.9-10.4</a:t>
            </a:r>
          </a:p>
          <a:p>
            <a:pPr marL="0" indent="0" algn="ctr">
              <a:buNone/>
            </a:pPr>
            <a:endParaRPr lang="en-US" dirty="0">
              <a:latin typeface="Arial Black" panose="020B0A04020102020204" pitchFamily="34" charset="0"/>
            </a:endParaRPr>
          </a:p>
        </p:txBody>
      </p:sp>
    </p:spTree>
    <p:extLst>
      <p:ext uri="{BB962C8B-B14F-4D97-AF65-F5344CB8AC3E}">
        <p14:creationId xmlns:p14="http://schemas.microsoft.com/office/powerpoint/2010/main" val="2455018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10515600" cy="892175"/>
          </a:xfrm>
        </p:spPr>
        <p:txBody>
          <a:bodyPr/>
          <a:lstStyle/>
          <a:p>
            <a:pPr algn="ctr"/>
            <a:r>
              <a:rPr lang="en-US" dirty="0">
                <a:latin typeface="Arial Black" panose="020B0A04020102020204" pitchFamily="34" charset="0"/>
              </a:rPr>
              <a:t>Today’s Objective</a:t>
            </a:r>
          </a:p>
        </p:txBody>
      </p:sp>
      <p:sp>
        <p:nvSpPr>
          <p:cNvPr id="3" name="Content Placeholder 2"/>
          <p:cNvSpPr>
            <a:spLocks noGrp="1"/>
          </p:cNvSpPr>
          <p:nvPr>
            <p:ph idx="1"/>
          </p:nvPr>
        </p:nvSpPr>
        <p:spPr>
          <a:xfrm>
            <a:off x="838200" y="1016000"/>
            <a:ext cx="10515600" cy="5160963"/>
          </a:xfrm>
        </p:spPr>
        <p:txBody>
          <a:bodyPr>
            <a:normAutofit/>
          </a:bodyPr>
          <a:lstStyle/>
          <a:p>
            <a:pPr marL="0" indent="0" algn="ctr">
              <a:buNone/>
            </a:pPr>
            <a:r>
              <a:rPr lang="en-US" sz="4000" dirty="0">
                <a:latin typeface="Arial Black" panose="020B0A04020102020204" pitchFamily="34" charset="0"/>
              </a:rPr>
              <a:t>Develop and strengthen writing as needed by planning, revising, editing, rewriting, or trying a new approach, focusing on addressing what is most significant for a specific purpose and audience.</a:t>
            </a:r>
          </a:p>
          <a:p>
            <a:pPr marL="0" indent="0" algn="ctr">
              <a:buNone/>
            </a:pPr>
            <a:endParaRPr lang="en-US" sz="4000" dirty="0">
              <a:latin typeface="Arial Black" panose="020B0A04020102020204" pitchFamily="34" charset="0"/>
            </a:endParaRPr>
          </a:p>
          <a:p>
            <a:pPr marL="0" indent="0" algn="ctr">
              <a:buNone/>
            </a:pPr>
            <a:r>
              <a:rPr lang="en-US" sz="4000" dirty="0">
                <a:latin typeface="Arial Black" panose="020B0A04020102020204" pitchFamily="34" charset="0"/>
              </a:rPr>
              <a:t>CCSS.ELA-LITERACY.W.9-10.5</a:t>
            </a:r>
          </a:p>
          <a:p>
            <a:pPr marL="0" indent="0" algn="ctr">
              <a:buNone/>
            </a:pPr>
            <a:endParaRPr lang="en-US" dirty="0">
              <a:latin typeface="Arial Black" panose="020B0A04020102020204" pitchFamily="34" charset="0"/>
            </a:endParaRPr>
          </a:p>
        </p:txBody>
      </p:sp>
    </p:spTree>
    <p:extLst>
      <p:ext uri="{BB962C8B-B14F-4D97-AF65-F5344CB8AC3E}">
        <p14:creationId xmlns:p14="http://schemas.microsoft.com/office/powerpoint/2010/main" val="41188470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lstStyle/>
          <a:p>
            <a:r>
              <a:rPr lang="en-US" dirty="0">
                <a:latin typeface="Arial Black" panose="020B0A04020102020204" pitchFamily="34" charset="0"/>
              </a:rPr>
              <a:t>Your reflective essay MUST BE:</a:t>
            </a:r>
          </a:p>
          <a:p>
            <a:pPr lvl="1"/>
            <a:r>
              <a:rPr lang="en-US" dirty="0">
                <a:latin typeface="Arial Black" panose="020B0A04020102020204" pitchFamily="34" charset="0"/>
              </a:rPr>
              <a:t>A minimum of 5 PARAGRAPHS and no less than TWO FULL PAGES in length.</a:t>
            </a:r>
          </a:p>
          <a:p>
            <a:pPr lvl="2"/>
            <a:r>
              <a:rPr lang="en-US" dirty="0">
                <a:latin typeface="Arial Black" panose="020B0A04020102020204" pitchFamily="34" charset="0"/>
              </a:rPr>
              <a:t>In MLA Format: Times New Roman size 12, Proper header, proper titling information</a:t>
            </a:r>
          </a:p>
          <a:p>
            <a:pPr lvl="1"/>
            <a:r>
              <a:rPr lang="en-US" dirty="0">
                <a:latin typeface="Arial Black" panose="020B0A04020102020204" pitchFamily="34" charset="0"/>
              </a:rPr>
              <a:t>Completed ON THE TEMPLATE given in Google Classroom. </a:t>
            </a:r>
          </a:p>
          <a:p>
            <a:pPr lvl="2"/>
            <a:r>
              <a:rPr lang="en-US" dirty="0">
                <a:latin typeface="Arial Black" panose="020B0A04020102020204" pitchFamily="34" charset="0"/>
              </a:rPr>
              <a:t>No work will be accepted if it is not submitted on the template document given. </a:t>
            </a:r>
          </a:p>
          <a:p>
            <a:pPr lvl="2"/>
            <a:r>
              <a:rPr lang="en-US" dirty="0">
                <a:latin typeface="Arial Black" panose="020B0A04020102020204" pitchFamily="34" charset="0"/>
              </a:rPr>
              <a:t>NO HANDWRITTEN ESSAYS WILL BE ACCEPTED.</a:t>
            </a:r>
          </a:p>
          <a:p>
            <a:pPr marL="0" indent="0" algn="ctr">
              <a:buNone/>
            </a:pPr>
            <a:r>
              <a:rPr lang="en-US" dirty="0">
                <a:latin typeface="Arial Black" panose="020B0A04020102020204" pitchFamily="34" charset="0"/>
              </a:rPr>
              <a:t>Your essays WILL BE Due by 7:00 a.m. on MONDAY OCTOBER 1st</a:t>
            </a:r>
          </a:p>
        </p:txBody>
      </p:sp>
    </p:spTree>
    <p:extLst>
      <p:ext uri="{BB962C8B-B14F-4D97-AF65-F5344CB8AC3E}">
        <p14:creationId xmlns:p14="http://schemas.microsoft.com/office/powerpoint/2010/main" val="19762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lstStyle/>
          <a:p>
            <a:r>
              <a:rPr lang="en-US" dirty="0">
                <a:latin typeface="Arial Black" panose="020B0A04020102020204" pitchFamily="34" charset="0"/>
              </a:rPr>
              <a:t>This week, you will be writing your own reflective essays in which you will attempt to explain your cultural identity.</a:t>
            </a:r>
          </a:p>
          <a:p>
            <a:r>
              <a:rPr lang="en-US" dirty="0">
                <a:latin typeface="Arial Black" panose="020B0A04020102020204" pitchFamily="34" charset="0"/>
              </a:rPr>
              <a:t>Your reflective essay MUST BE:</a:t>
            </a:r>
          </a:p>
          <a:p>
            <a:pPr lvl="1"/>
            <a:r>
              <a:rPr lang="en-US" dirty="0">
                <a:latin typeface="Arial Black" panose="020B0A04020102020204" pitchFamily="34" charset="0"/>
              </a:rPr>
              <a:t>A minimum of 5 PARAGRAPHS and no less than TWO FULL PAGES in length.</a:t>
            </a:r>
          </a:p>
          <a:p>
            <a:pPr lvl="2"/>
            <a:r>
              <a:rPr lang="en-US" dirty="0">
                <a:latin typeface="Arial Black" panose="020B0A04020102020204" pitchFamily="34" charset="0"/>
              </a:rPr>
              <a:t>In MLA Format: Times New Roman size 12, Proper header, proper titling information</a:t>
            </a:r>
          </a:p>
          <a:p>
            <a:pPr lvl="1"/>
            <a:r>
              <a:rPr lang="en-US" dirty="0">
                <a:latin typeface="Arial Black" panose="020B0A04020102020204" pitchFamily="34" charset="0"/>
              </a:rPr>
              <a:t>Completed ON THE TEMPLATE given in Google Classroom. </a:t>
            </a:r>
          </a:p>
          <a:p>
            <a:pPr lvl="2"/>
            <a:r>
              <a:rPr lang="en-US" dirty="0">
                <a:latin typeface="Arial Black" panose="020B0A04020102020204" pitchFamily="34" charset="0"/>
              </a:rPr>
              <a:t>No work will be accepted if it is not submitted on the template document given. </a:t>
            </a:r>
          </a:p>
          <a:p>
            <a:pPr lvl="2"/>
            <a:r>
              <a:rPr lang="en-US" dirty="0">
                <a:latin typeface="Arial Black" panose="020B0A04020102020204" pitchFamily="34" charset="0"/>
              </a:rPr>
              <a:t>NO HANDWRITTEN ESSAYS WILL BE ACCEPTED.</a:t>
            </a:r>
          </a:p>
          <a:p>
            <a:pPr marL="0" indent="0" algn="ctr">
              <a:buNone/>
            </a:pPr>
            <a:r>
              <a:rPr lang="en-US" dirty="0">
                <a:latin typeface="Arial Black" panose="020B0A04020102020204" pitchFamily="34" charset="0"/>
              </a:rPr>
              <a:t>Your essays WILL BE Due by 7:00 a.m. on MONDAY OCTOBER 1st</a:t>
            </a:r>
          </a:p>
        </p:txBody>
      </p:sp>
    </p:spTree>
    <p:extLst>
      <p:ext uri="{BB962C8B-B14F-4D97-AF65-F5344CB8AC3E}">
        <p14:creationId xmlns:p14="http://schemas.microsoft.com/office/powerpoint/2010/main" val="70400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normAutofit fontScale="92500" lnSpcReduction="10000"/>
          </a:bodyPr>
          <a:lstStyle/>
          <a:p>
            <a:pPr marL="0" indent="0" algn="ctr">
              <a:buNone/>
            </a:pPr>
            <a:r>
              <a:rPr lang="en-US" sz="6000" b="1" dirty="0">
                <a:latin typeface="Arial Black" panose="020B0A04020102020204" pitchFamily="34" charset="0"/>
              </a:rPr>
              <a:t>This essay is worth…</a:t>
            </a:r>
          </a:p>
          <a:p>
            <a:pPr marL="0" indent="0" algn="ctr">
              <a:buNone/>
            </a:pPr>
            <a:endParaRPr lang="en-US" sz="6000" b="1" dirty="0">
              <a:latin typeface="Arial Black" panose="020B0A04020102020204" pitchFamily="34" charset="0"/>
            </a:endParaRPr>
          </a:p>
          <a:p>
            <a:pPr marL="0" indent="0" algn="ctr">
              <a:buNone/>
            </a:pPr>
            <a:r>
              <a:rPr lang="en-US" sz="6000" b="1" dirty="0">
                <a:latin typeface="Arial Black" panose="020B0A04020102020204" pitchFamily="34" charset="0"/>
              </a:rPr>
              <a:t>100 POINTS</a:t>
            </a:r>
          </a:p>
          <a:p>
            <a:pPr marL="0" indent="0" algn="ctr">
              <a:buNone/>
            </a:pPr>
            <a:r>
              <a:rPr lang="en-US" sz="6000" b="1" dirty="0">
                <a:latin typeface="Arial Black" panose="020B0A04020102020204" pitchFamily="34" charset="0"/>
              </a:rPr>
              <a:t>AS AN ASSESSMENT!</a:t>
            </a:r>
          </a:p>
          <a:p>
            <a:pPr marL="0" indent="0" algn="ctr">
              <a:buNone/>
            </a:pPr>
            <a:endParaRPr lang="en-US" sz="6000" b="1" dirty="0">
              <a:latin typeface="Arial Black" panose="020B0A04020102020204" pitchFamily="34" charset="0"/>
            </a:endParaRPr>
          </a:p>
          <a:p>
            <a:pPr marL="0" indent="0" algn="ctr">
              <a:buNone/>
            </a:pPr>
            <a:r>
              <a:rPr lang="en-US" sz="4000" b="1" dirty="0">
                <a:latin typeface="Arial Black" panose="020B0A04020102020204" pitchFamily="34" charset="0"/>
              </a:rPr>
              <a:t>Meaning: It will MAKE or BREAK your grade for the first quarter and possibly beyond that to the semester!</a:t>
            </a:r>
          </a:p>
        </p:txBody>
      </p:sp>
    </p:spTree>
    <p:extLst>
      <p:ext uri="{BB962C8B-B14F-4D97-AF65-F5344CB8AC3E}">
        <p14:creationId xmlns:p14="http://schemas.microsoft.com/office/powerpoint/2010/main" val="108618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9AC567-AC7F-4641-B8D2-E2BDC86ED92C}"/>
              </a:ext>
            </a:extLst>
          </p:cNvPr>
          <p:cNvSpPr>
            <a:spLocks noGrp="1"/>
          </p:cNvSpPr>
          <p:nvPr>
            <p:ph type="title"/>
          </p:nvPr>
        </p:nvSpPr>
        <p:spPr>
          <a:xfrm>
            <a:off x="838200" y="205327"/>
            <a:ext cx="10515600" cy="824483"/>
          </a:xfrm>
        </p:spPr>
        <p:txBody>
          <a:bodyPr/>
          <a:lstStyle/>
          <a:p>
            <a:pPr algn="ctr"/>
            <a:r>
              <a:rPr lang="en-US" dirty="0">
                <a:latin typeface="Arial Black" panose="020B0A04020102020204" pitchFamily="34" charset="0"/>
              </a:rPr>
              <a:t>Peer Review</a:t>
            </a:r>
          </a:p>
        </p:txBody>
      </p:sp>
      <p:sp>
        <p:nvSpPr>
          <p:cNvPr id="3" name="Content Placeholder 2">
            <a:extLst>
              <a:ext uri="{FF2B5EF4-FFF2-40B4-BE49-F238E27FC236}">
                <a16:creationId xmlns:a16="http://schemas.microsoft.com/office/drawing/2014/main" xmlns="" id="{ADD91BC5-6741-4077-9B0D-7604E34D9BFF}"/>
              </a:ext>
            </a:extLst>
          </p:cNvPr>
          <p:cNvSpPr>
            <a:spLocks noGrp="1"/>
          </p:cNvSpPr>
          <p:nvPr>
            <p:ph idx="1"/>
          </p:nvPr>
        </p:nvSpPr>
        <p:spPr>
          <a:xfrm>
            <a:off x="838200" y="1029810"/>
            <a:ext cx="10515600" cy="5622863"/>
          </a:xfrm>
        </p:spPr>
        <p:txBody>
          <a:bodyPr/>
          <a:lstStyle/>
          <a:p>
            <a:r>
              <a:rPr lang="en-US" dirty="0">
                <a:latin typeface="Arial Black" panose="020B0A04020102020204" pitchFamily="34" charset="0"/>
              </a:rPr>
              <a:t>Today, you will be completing a peer review of one of your partners’ essays using the PEER REVIEW worksheets you have been given.</a:t>
            </a:r>
          </a:p>
          <a:p>
            <a:r>
              <a:rPr lang="en-US" dirty="0">
                <a:latin typeface="Arial Black" panose="020B0A04020102020204" pitchFamily="34" charset="0"/>
              </a:rPr>
              <a:t>It is important that you read and note carefully! Your suggestions could improve (or even save) your partner’s grade!</a:t>
            </a:r>
          </a:p>
          <a:p>
            <a:r>
              <a:rPr lang="en-US" dirty="0">
                <a:latin typeface="Arial Black" panose="020B0A04020102020204" pitchFamily="34" charset="0"/>
              </a:rPr>
              <a:t>Open up your </a:t>
            </a:r>
            <a:r>
              <a:rPr lang="en-US" dirty="0" err="1">
                <a:latin typeface="Arial Black" panose="020B0A04020102020204" pitchFamily="34" charset="0"/>
              </a:rPr>
              <a:t>chromebook</a:t>
            </a:r>
            <a:r>
              <a:rPr lang="en-US" dirty="0">
                <a:latin typeface="Arial Black" panose="020B0A04020102020204" pitchFamily="34" charset="0"/>
              </a:rPr>
              <a:t> to YOUR ESSAY.</a:t>
            </a:r>
          </a:p>
          <a:p>
            <a:r>
              <a:rPr lang="en-US" dirty="0">
                <a:latin typeface="Arial Black" panose="020B0A04020102020204" pitchFamily="34" charset="0"/>
              </a:rPr>
              <a:t>Now rotate </a:t>
            </a:r>
            <a:r>
              <a:rPr lang="en-US" dirty="0" err="1">
                <a:latin typeface="Arial Black" panose="020B0A04020102020204" pitchFamily="34" charset="0"/>
              </a:rPr>
              <a:t>chromebooks</a:t>
            </a:r>
            <a:r>
              <a:rPr lang="en-US" dirty="0">
                <a:latin typeface="Arial Black" panose="020B0A04020102020204" pitchFamily="34" charset="0"/>
              </a:rPr>
              <a:t> with your partners in a clockwise direction.</a:t>
            </a:r>
          </a:p>
          <a:p>
            <a:r>
              <a:rPr lang="en-US" dirty="0">
                <a:latin typeface="Arial Black" panose="020B0A04020102020204" pitchFamily="34" charset="0"/>
              </a:rPr>
              <a:t>You should now be looking at the essay of the partner to your right.</a:t>
            </a:r>
          </a:p>
        </p:txBody>
      </p:sp>
    </p:spTree>
    <p:extLst>
      <p:ext uri="{BB962C8B-B14F-4D97-AF65-F5344CB8AC3E}">
        <p14:creationId xmlns:p14="http://schemas.microsoft.com/office/powerpoint/2010/main" val="737016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9AC567-AC7F-4641-B8D2-E2BDC86ED92C}"/>
              </a:ext>
            </a:extLst>
          </p:cNvPr>
          <p:cNvSpPr>
            <a:spLocks noGrp="1"/>
          </p:cNvSpPr>
          <p:nvPr>
            <p:ph type="title"/>
          </p:nvPr>
        </p:nvSpPr>
        <p:spPr>
          <a:xfrm>
            <a:off x="838200" y="205327"/>
            <a:ext cx="10515600" cy="824483"/>
          </a:xfrm>
        </p:spPr>
        <p:txBody>
          <a:bodyPr/>
          <a:lstStyle/>
          <a:p>
            <a:pPr algn="ctr"/>
            <a:r>
              <a:rPr lang="en-US" dirty="0">
                <a:latin typeface="Arial Black" panose="020B0A04020102020204" pitchFamily="34" charset="0"/>
              </a:rPr>
              <a:t>Peer Review</a:t>
            </a:r>
          </a:p>
        </p:txBody>
      </p:sp>
      <p:sp>
        <p:nvSpPr>
          <p:cNvPr id="3" name="Content Placeholder 2">
            <a:extLst>
              <a:ext uri="{FF2B5EF4-FFF2-40B4-BE49-F238E27FC236}">
                <a16:creationId xmlns:a16="http://schemas.microsoft.com/office/drawing/2014/main" xmlns="" id="{ADD91BC5-6741-4077-9B0D-7604E34D9BFF}"/>
              </a:ext>
            </a:extLst>
          </p:cNvPr>
          <p:cNvSpPr>
            <a:spLocks noGrp="1"/>
          </p:cNvSpPr>
          <p:nvPr>
            <p:ph idx="1"/>
          </p:nvPr>
        </p:nvSpPr>
        <p:spPr>
          <a:xfrm>
            <a:off x="838200" y="1029810"/>
            <a:ext cx="10515600" cy="5622863"/>
          </a:xfrm>
        </p:spPr>
        <p:txBody>
          <a:bodyPr/>
          <a:lstStyle/>
          <a:p>
            <a:r>
              <a:rPr lang="en-US" dirty="0">
                <a:latin typeface="Arial Black" panose="020B0A04020102020204" pitchFamily="34" charset="0"/>
              </a:rPr>
              <a:t>FIRST READ THROUGH - OVERVIEW</a:t>
            </a:r>
          </a:p>
          <a:p>
            <a:pPr lvl="1"/>
            <a:r>
              <a:rPr lang="en-US" dirty="0">
                <a:latin typeface="Arial Black" panose="020B0A04020102020204" pitchFamily="34" charset="0"/>
              </a:rPr>
              <a:t>Take the next few minutes to read through your partner’s entire essay. </a:t>
            </a:r>
          </a:p>
          <a:p>
            <a:pPr lvl="2"/>
            <a:r>
              <a:rPr lang="en-US" dirty="0">
                <a:latin typeface="Arial Black" panose="020B0A04020102020204" pitchFamily="34" charset="0"/>
              </a:rPr>
              <a:t>DO NOT MARK ANYTHING OR MAKE ANY NOTES UNTIL YOU HAVE READ THE WHOLE THING!!!</a:t>
            </a:r>
          </a:p>
          <a:p>
            <a:pPr lvl="2"/>
            <a:endParaRPr lang="en-US" dirty="0">
              <a:latin typeface="Arial Black" panose="020B0A04020102020204" pitchFamily="34" charset="0"/>
            </a:endParaRPr>
          </a:p>
          <a:p>
            <a:pPr lvl="1"/>
            <a:r>
              <a:rPr lang="en-US" dirty="0">
                <a:latin typeface="Arial Black" panose="020B0A04020102020204" pitchFamily="34" charset="0"/>
              </a:rPr>
              <a:t>Once you have read through their entire essay, answer the two questions on your worksheet for the first read through.</a:t>
            </a:r>
          </a:p>
          <a:p>
            <a:pPr lvl="1"/>
            <a:endParaRPr lang="en-US" dirty="0">
              <a:latin typeface="Arial Black" panose="020B0A04020102020204" pitchFamily="34" charset="0"/>
            </a:endParaRPr>
          </a:p>
          <a:p>
            <a:pPr lvl="1"/>
            <a:r>
              <a:rPr lang="en-US" dirty="0">
                <a:latin typeface="Arial Black" panose="020B0A04020102020204" pitchFamily="34" charset="0"/>
              </a:rPr>
              <a:t>If you answered NO to either of those questions, leave them a brief but clear note explaining why you answered no. BE SPECIFIC. </a:t>
            </a:r>
          </a:p>
        </p:txBody>
      </p:sp>
    </p:spTree>
    <p:extLst>
      <p:ext uri="{BB962C8B-B14F-4D97-AF65-F5344CB8AC3E}">
        <p14:creationId xmlns:p14="http://schemas.microsoft.com/office/powerpoint/2010/main" val="35108889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9AC567-AC7F-4641-B8D2-E2BDC86ED92C}"/>
              </a:ext>
            </a:extLst>
          </p:cNvPr>
          <p:cNvSpPr>
            <a:spLocks noGrp="1"/>
          </p:cNvSpPr>
          <p:nvPr>
            <p:ph type="title"/>
          </p:nvPr>
        </p:nvSpPr>
        <p:spPr>
          <a:xfrm>
            <a:off x="838200" y="205327"/>
            <a:ext cx="10515600" cy="824483"/>
          </a:xfrm>
        </p:spPr>
        <p:txBody>
          <a:bodyPr/>
          <a:lstStyle/>
          <a:p>
            <a:pPr algn="ctr"/>
            <a:r>
              <a:rPr lang="en-US" dirty="0">
                <a:latin typeface="Arial Black" panose="020B0A04020102020204" pitchFamily="34" charset="0"/>
              </a:rPr>
              <a:t>Peer Review</a:t>
            </a:r>
          </a:p>
        </p:txBody>
      </p:sp>
      <p:sp>
        <p:nvSpPr>
          <p:cNvPr id="3" name="Content Placeholder 2">
            <a:extLst>
              <a:ext uri="{FF2B5EF4-FFF2-40B4-BE49-F238E27FC236}">
                <a16:creationId xmlns:a16="http://schemas.microsoft.com/office/drawing/2014/main" xmlns="" id="{ADD91BC5-6741-4077-9B0D-7604E34D9BFF}"/>
              </a:ext>
            </a:extLst>
          </p:cNvPr>
          <p:cNvSpPr>
            <a:spLocks noGrp="1"/>
          </p:cNvSpPr>
          <p:nvPr>
            <p:ph idx="1"/>
          </p:nvPr>
        </p:nvSpPr>
        <p:spPr>
          <a:xfrm>
            <a:off x="838200" y="1029810"/>
            <a:ext cx="10515600" cy="5622863"/>
          </a:xfrm>
        </p:spPr>
        <p:txBody>
          <a:bodyPr/>
          <a:lstStyle/>
          <a:p>
            <a:r>
              <a:rPr lang="en-US" dirty="0">
                <a:latin typeface="Arial Black" panose="020B0A04020102020204" pitchFamily="34" charset="0"/>
              </a:rPr>
              <a:t>SECOND READ-THROUGH - CONTENT</a:t>
            </a:r>
          </a:p>
          <a:p>
            <a:pPr lvl="1"/>
            <a:r>
              <a:rPr lang="en-US" dirty="0">
                <a:latin typeface="Arial Black" panose="020B0A04020102020204" pitchFamily="34" charset="0"/>
              </a:rPr>
              <a:t>Read back through the essay, one section at a time.</a:t>
            </a:r>
          </a:p>
          <a:p>
            <a:pPr lvl="1"/>
            <a:endParaRPr lang="en-US" dirty="0">
              <a:latin typeface="Arial Black" panose="020B0A04020102020204" pitchFamily="34" charset="0"/>
            </a:endParaRPr>
          </a:p>
          <a:p>
            <a:pPr lvl="1"/>
            <a:r>
              <a:rPr lang="en-US" dirty="0">
                <a:latin typeface="Arial Black" panose="020B0A04020102020204" pitchFamily="34" charset="0"/>
              </a:rPr>
              <a:t>After each section, stop and answer the questions for that section on your worksheet.</a:t>
            </a:r>
          </a:p>
          <a:p>
            <a:pPr lvl="1"/>
            <a:endParaRPr lang="en-US" dirty="0">
              <a:latin typeface="Arial Black" panose="020B0A04020102020204" pitchFamily="34" charset="0"/>
            </a:endParaRPr>
          </a:p>
          <a:p>
            <a:pPr lvl="1"/>
            <a:r>
              <a:rPr lang="en-US" dirty="0">
                <a:latin typeface="Arial Black" panose="020B0A04020102020204" pitchFamily="34" charset="0"/>
              </a:rPr>
              <a:t> Again, if you answer NO to any of the questions for each section leave them a brief but clear note explaining why you answered no. BE SPECIFIC. </a:t>
            </a:r>
          </a:p>
          <a:p>
            <a:pPr lvl="1"/>
            <a:endParaRPr lang="en-US" dirty="0">
              <a:latin typeface="Arial Black" panose="020B0A04020102020204" pitchFamily="34" charset="0"/>
            </a:endParaRPr>
          </a:p>
        </p:txBody>
      </p:sp>
    </p:spTree>
    <p:extLst>
      <p:ext uri="{BB962C8B-B14F-4D97-AF65-F5344CB8AC3E}">
        <p14:creationId xmlns:p14="http://schemas.microsoft.com/office/powerpoint/2010/main" val="39490978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9AC567-AC7F-4641-B8D2-E2BDC86ED92C}"/>
              </a:ext>
            </a:extLst>
          </p:cNvPr>
          <p:cNvSpPr>
            <a:spLocks noGrp="1"/>
          </p:cNvSpPr>
          <p:nvPr>
            <p:ph type="title"/>
          </p:nvPr>
        </p:nvSpPr>
        <p:spPr>
          <a:xfrm>
            <a:off x="838200" y="205327"/>
            <a:ext cx="10515600" cy="824483"/>
          </a:xfrm>
        </p:spPr>
        <p:txBody>
          <a:bodyPr/>
          <a:lstStyle/>
          <a:p>
            <a:pPr algn="ctr"/>
            <a:r>
              <a:rPr lang="en-US" dirty="0">
                <a:latin typeface="Arial Black" panose="020B0A04020102020204" pitchFamily="34" charset="0"/>
              </a:rPr>
              <a:t>Peer Review</a:t>
            </a:r>
          </a:p>
        </p:txBody>
      </p:sp>
      <p:sp>
        <p:nvSpPr>
          <p:cNvPr id="3" name="Content Placeholder 2">
            <a:extLst>
              <a:ext uri="{FF2B5EF4-FFF2-40B4-BE49-F238E27FC236}">
                <a16:creationId xmlns:a16="http://schemas.microsoft.com/office/drawing/2014/main" xmlns="" id="{ADD91BC5-6741-4077-9B0D-7604E34D9BFF}"/>
              </a:ext>
            </a:extLst>
          </p:cNvPr>
          <p:cNvSpPr>
            <a:spLocks noGrp="1"/>
          </p:cNvSpPr>
          <p:nvPr>
            <p:ph idx="1"/>
          </p:nvPr>
        </p:nvSpPr>
        <p:spPr>
          <a:xfrm>
            <a:off x="838200" y="1029810"/>
            <a:ext cx="10515600" cy="5622863"/>
          </a:xfrm>
        </p:spPr>
        <p:txBody>
          <a:bodyPr/>
          <a:lstStyle/>
          <a:p>
            <a:r>
              <a:rPr lang="en-US" dirty="0">
                <a:latin typeface="Arial Black" panose="020B0A04020102020204" pitchFamily="34" charset="0"/>
              </a:rPr>
              <a:t>THIRD READ-THROUGH - GRAMMAR</a:t>
            </a:r>
          </a:p>
          <a:p>
            <a:pPr lvl="1"/>
            <a:r>
              <a:rPr lang="en-US" dirty="0">
                <a:latin typeface="Arial Black" panose="020B0A04020102020204" pitchFamily="34" charset="0"/>
              </a:rPr>
              <a:t>Read back through the essay. This time focus on marking mistakes as indicated below.</a:t>
            </a:r>
          </a:p>
          <a:p>
            <a:pPr lvl="1"/>
            <a:endParaRPr lang="en-US" dirty="0">
              <a:latin typeface="Arial Black" panose="020B0A04020102020204" pitchFamily="34" charset="0"/>
            </a:endParaRPr>
          </a:p>
          <a:p>
            <a:pPr lvl="1"/>
            <a:r>
              <a:rPr lang="en-US" dirty="0">
                <a:latin typeface="Arial Black" panose="020B0A04020102020204" pitchFamily="34" charset="0"/>
              </a:rPr>
              <a:t>If you see any misspelled words, highlight them in RED.</a:t>
            </a:r>
          </a:p>
          <a:p>
            <a:pPr lvl="1"/>
            <a:r>
              <a:rPr lang="en-US" dirty="0">
                <a:latin typeface="Arial Black" panose="020B0A04020102020204" pitchFamily="34" charset="0"/>
              </a:rPr>
              <a:t>If you see any capitalization errors, highlight that letter in BLUE.</a:t>
            </a:r>
          </a:p>
          <a:p>
            <a:pPr lvl="1"/>
            <a:r>
              <a:rPr lang="en-US" dirty="0">
                <a:latin typeface="Arial Black" panose="020B0A04020102020204" pitchFamily="34" charset="0"/>
              </a:rPr>
              <a:t>If you see any missing punctuation, highlight the empty space in ORANGE.</a:t>
            </a:r>
          </a:p>
          <a:p>
            <a:pPr lvl="1"/>
            <a:r>
              <a:rPr lang="en-US" dirty="0">
                <a:latin typeface="Arial Black" panose="020B0A04020102020204" pitchFamily="34" charset="0"/>
              </a:rPr>
              <a:t>If you see any incomplete or run-on sentences, UNDERLINE the entire sentence.</a:t>
            </a:r>
          </a:p>
          <a:p>
            <a:pPr marL="457200" lvl="1" indent="0">
              <a:buNone/>
            </a:pPr>
            <a:endParaRPr lang="en-US" dirty="0">
              <a:latin typeface="Arial Black" panose="020B0A04020102020204" pitchFamily="34" charset="0"/>
            </a:endParaRPr>
          </a:p>
          <a:p>
            <a:pPr lvl="1"/>
            <a:endParaRPr lang="en-US" dirty="0">
              <a:latin typeface="Arial Black" panose="020B0A04020102020204" pitchFamily="34" charset="0"/>
            </a:endParaRPr>
          </a:p>
        </p:txBody>
      </p:sp>
    </p:spTree>
    <p:extLst>
      <p:ext uri="{BB962C8B-B14F-4D97-AF65-F5344CB8AC3E}">
        <p14:creationId xmlns:p14="http://schemas.microsoft.com/office/powerpoint/2010/main" val="18861844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9AC567-AC7F-4641-B8D2-E2BDC86ED92C}"/>
              </a:ext>
            </a:extLst>
          </p:cNvPr>
          <p:cNvSpPr>
            <a:spLocks noGrp="1"/>
          </p:cNvSpPr>
          <p:nvPr>
            <p:ph type="title"/>
          </p:nvPr>
        </p:nvSpPr>
        <p:spPr>
          <a:xfrm>
            <a:off x="838200" y="205327"/>
            <a:ext cx="10515600" cy="824483"/>
          </a:xfrm>
        </p:spPr>
        <p:txBody>
          <a:bodyPr/>
          <a:lstStyle/>
          <a:p>
            <a:pPr algn="ctr"/>
            <a:r>
              <a:rPr lang="en-US" dirty="0">
                <a:latin typeface="Arial Black" panose="020B0A04020102020204" pitchFamily="34" charset="0"/>
              </a:rPr>
              <a:t>Peer Review</a:t>
            </a:r>
          </a:p>
        </p:txBody>
      </p:sp>
      <p:sp>
        <p:nvSpPr>
          <p:cNvPr id="3" name="Content Placeholder 2">
            <a:extLst>
              <a:ext uri="{FF2B5EF4-FFF2-40B4-BE49-F238E27FC236}">
                <a16:creationId xmlns:a16="http://schemas.microsoft.com/office/drawing/2014/main" xmlns="" id="{ADD91BC5-6741-4077-9B0D-7604E34D9BFF}"/>
              </a:ext>
            </a:extLst>
          </p:cNvPr>
          <p:cNvSpPr>
            <a:spLocks noGrp="1"/>
          </p:cNvSpPr>
          <p:nvPr>
            <p:ph idx="1"/>
          </p:nvPr>
        </p:nvSpPr>
        <p:spPr>
          <a:xfrm>
            <a:off x="838200" y="1029810"/>
            <a:ext cx="10515600" cy="5622863"/>
          </a:xfrm>
        </p:spPr>
        <p:txBody>
          <a:bodyPr/>
          <a:lstStyle/>
          <a:p>
            <a:r>
              <a:rPr lang="en-US" sz="3200" dirty="0">
                <a:latin typeface="Arial Black" panose="020B0A04020102020204" pitchFamily="34" charset="0"/>
              </a:rPr>
              <a:t>Return your partner’s </a:t>
            </a:r>
            <a:r>
              <a:rPr lang="en-US" sz="3200" dirty="0" err="1">
                <a:latin typeface="Arial Black" panose="020B0A04020102020204" pitchFamily="34" charset="0"/>
              </a:rPr>
              <a:t>chromebook</a:t>
            </a:r>
            <a:r>
              <a:rPr lang="en-US" sz="3200" dirty="0">
                <a:latin typeface="Arial Black" panose="020B0A04020102020204" pitchFamily="34" charset="0"/>
              </a:rPr>
              <a:t>.</a:t>
            </a:r>
          </a:p>
          <a:p>
            <a:endParaRPr lang="en-US" sz="3200" dirty="0">
              <a:latin typeface="Arial Black" panose="020B0A04020102020204" pitchFamily="34" charset="0"/>
            </a:endParaRPr>
          </a:p>
          <a:p>
            <a:r>
              <a:rPr lang="en-US" sz="3200" dirty="0">
                <a:latin typeface="Arial Black" panose="020B0A04020102020204" pitchFamily="34" charset="0"/>
              </a:rPr>
              <a:t>GIVE THEM the worksheet you just completed for their essay.</a:t>
            </a:r>
          </a:p>
          <a:p>
            <a:endParaRPr lang="en-US" sz="3200" dirty="0">
              <a:latin typeface="Arial Black" panose="020B0A04020102020204" pitchFamily="34" charset="0"/>
            </a:endParaRPr>
          </a:p>
          <a:p>
            <a:r>
              <a:rPr lang="en-US" sz="3200" dirty="0">
                <a:latin typeface="Arial Black" panose="020B0A04020102020204" pitchFamily="34" charset="0"/>
              </a:rPr>
              <a:t>If there is time, explain any notes you made that might be confusing.</a:t>
            </a:r>
          </a:p>
          <a:p>
            <a:pPr lvl="1"/>
            <a:endParaRPr lang="en-US" dirty="0">
              <a:latin typeface="Arial Black" panose="020B0A04020102020204" pitchFamily="34" charset="0"/>
            </a:endParaRPr>
          </a:p>
        </p:txBody>
      </p:sp>
    </p:spTree>
    <p:extLst>
      <p:ext uri="{BB962C8B-B14F-4D97-AF65-F5344CB8AC3E}">
        <p14:creationId xmlns:p14="http://schemas.microsoft.com/office/powerpoint/2010/main" val="24879718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5D8879-3F1C-43FE-A153-4709763529B7}"/>
              </a:ext>
            </a:extLst>
          </p:cNvPr>
          <p:cNvSpPr>
            <a:spLocks noGrp="1"/>
          </p:cNvSpPr>
          <p:nvPr>
            <p:ph type="title"/>
          </p:nvPr>
        </p:nvSpPr>
        <p:spPr>
          <a:xfrm>
            <a:off x="838200" y="125429"/>
            <a:ext cx="10515600" cy="735706"/>
          </a:xfrm>
        </p:spPr>
        <p:txBody>
          <a:bodyPr/>
          <a:lstStyle/>
          <a:p>
            <a:pPr algn="ctr"/>
            <a:r>
              <a:rPr lang="en-US" dirty="0">
                <a:latin typeface="Arial Black" panose="020B0A04020102020204" pitchFamily="34" charset="0"/>
              </a:rPr>
              <a:t>HOMEWORK</a:t>
            </a:r>
          </a:p>
        </p:txBody>
      </p:sp>
      <p:sp>
        <p:nvSpPr>
          <p:cNvPr id="3" name="Content Placeholder 2">
            <a:extLst>
              <a:ext uri="{FF2B5EF4-FFF2-40B4-BE49-F238E27FC236}">
                <a16:creationId xmlns:a16="http://schemas.microsoft.com/office/drawing/2014/main" xmlns="" id="{C0ACD92A-1E93-49C3-9307-E3AE40E44D58}"/>
              </a:ext>
            </a:extLst>
          </p:cNvPr>
          <p:cNvSpPr>
            <a:spLocks noGrp="1"/>
          </p:cNvSpPr>
          <p:nvPr>
            <p:ph idx="1"/>
          </p:nvPr>
        </p:nvSpPr>
        <p:spPr>
          <a:xfrm>
            <a:off x="838200" y="861135"/>
            <a:ext cx="10515600" cy="5315828"/>
          </a:xfrm>
        </p:spPr>
        <p:txBody>
          <a:bodyPr>
            <a:normAutofit/>
          </a:bodyPr>
          <a:lstStyle/>
          <a:p>
            <a:pPr marL="0" indent="0" algn="ctr">
              <a:buNone/>
            </a:pPr>
            <a:r>
              <a:rPr lang="en-US" sz="4000" dirty="0">
                <a:latin typeface="Arial Black" panose="020B0A04020102020204" pitchFamily="34" charset="0"/>
              </a:rPr>
              <a:t>Your COMPLETED FINAL DRAFT</a:t>
            </a:r>
          </a:p>
          <a:p>
            <a:pPr marL="0" indent="0" algn="ctr">
              <a:buNone/>
            </a:pPr>
            <a:r>
              <a:rPr lang="en-US" sz="4000" dirty="0">
                <a:latin typeface="Arial Black" panose="020B0A04020102020204" pitchFamily="34" charset="0"/>
              </a:rPr>
              <a:t>Is DUE BY</a:t>
            </a:r>
          </a:p>
          <a:p>
            <a:pPr marL="0" indent="0" algn="ctr">
              <a:buNone/>
            </a:pPr>
            <a:r>
              <a:rPr lang="en-US" sz="4000" dirty="0">
                <a:latin typeface="Arial Black" panose="020B0A04020102020204" pitchFamily="34" charset="0"/>
              </a:rPr>
              <a:t>7:00 a.m. on MONDAY MORNING!</a:t>
            </a:r>
          </a:p>
          <a:p>
            <a:pPr marL="0" indent="0" algn="ctr">
              <a:buNone/>
            </a:pPr>
            <a:endParaRPr lang="en-US" sz="4000" dirty="0">
              <a:latin typeface="Arial Black" panose="020B0A04020102020204" pitchFamily="34" charset="0"/>
            </a:endParaRPr>
          </a:p>
          <a:p>
            <a:pPr marL="0" indent="0" algn="ctr">
              <a:buNone/>
            </a:pPr>
            <a:r>
              <a:rPr lang="en-US" sz="4000" dirty="0">
                <a:latin typeface="Arial Black" panose="020B0A04020102020204" pitchFamily="34" charset="0"/>
              </a:rPr>
              <a:t>Late work penalties will apply:</a:t>
            </a:r>
          </a:p>
          <a:p>
            <a:pPr marL="0" indent="0" algn="ctr">
              <a:buNone/>
            </a:pPr>
            <a:r>
              <a:rPr lang="en-US" sz="3500" dirty="0">
                <a:latin typeface="Arial Black" panose="020B0A04020102020204" pitchFamily="34" charset="0"/>
              </a:rPr>
              <a:t>5% per day for up to 10 days</a:t>
            </a:r>
          </a:p>
          <a:p>
            <a:pPr marL="0" indent="0" algn="ctr">
              <a:buNone/>
            </a:pPr>
            <a:r>
              <a:rPr lang="en-US" sz="3500" dirty="0">
                <a:latin typeface="Arial Black" panose="020B0A04020102020204" pitchFamily="34" charset="0"/>
              </a:rPr>
              <a:t>NO PAPERS WILL BE ACCEPTED</a:t>
            </a:r>
          </a:p>
          <a:p>
            <a:pPr marL="0" indent="0" algn="ctr">
              <a:buNone/>
            </a:pPr>
            <a:r>
              <a:rPr lang="en-US" sz="3500" dirty="0">
                <a:latin typeface="Arial Black" panose="020B0A04020102020204" pitchFamily="34" charset="0"/>
              </a:rPr>
              <a:t>AFTER 10 DAYS!</a:t>
            </a:r>
          </a:p>
        </p:txBody>
      </p:sp>
    </p:spTree>
    <p:extLst>
      <p:ext uri="{BB962C8B-B14F-4D97-AF65-F5344CB8AC3E}">
        <p14:creationId xmlns:p14="http://schemas.microsoft.com/office/powerpoint/2010/main" val="2709110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099" y="1027906"/>
            <a:ext cx="10515600" cy="4351338"/>
          </a:xfrm>
        </p:spPr>
        <p:txBody>
          <a:bodyPr>
            <a:normAutofit/>
          </a:bodyPr>
          <a:lstStyle/>
          <a:p>
            <a:pPr marL="0" indent="0" algn="ctr">
              <a:buNone/>
            </a:pPr>
            <a:r>
              <a:rPr lang="en-US" sz="8000" dirty="0">
                <a:latin typeface="Arial Black" panose="020B0A04020102020204" pitchFamily="34" charset="0"/>
              </a:rPr>
              <a:t>NO</a:t>
            </a:r>
          </a:p>
          <a:p>
            <a:pPr marL="0" indent="0" algn="ctr">
              <a:buNone/>
            </a:pPr>
            <a:r>
              <a:rPr lang="en-US" sz="8000" dirty="0">
                <a:latin typeface="Arial Black" panose="020B0A04020102020204" pitchFamily="34" charset="0"/>
              </a:rPr>
              <a:t>EXIT TICKET</a:t>
            </a:r>
          </a:p>
          <a:p>
            <a:pPr marL="0" indent="0" algn="ctr">
              <a:buNone/>
            </a:pPr>
            <a:r>
              <a:rPr lang="en-US" sz="8000" dirty="0">
                <a:latin typeface="Arial Black" panose="020B0A04020102020204" pitchFamily="34" charset="0"/>
              </a:rPr>
              <a:t>TODAY!</a:t>
            </a:r>
          </a:p>
        </p:txBody>
      </p:sp>
      <p:sp>
        <p:nvSpPr>
          <p:cNvPr id="4" name="TextBox 3"/>
          <p:cNvSpPr txBox="1"/>
          <p:nvPr/>
        </p:nvSpPr>
        <p:spPr>
          <a:xfrm>
            <a:off x="10170466" y="827851"/>
            <a:ext cx="1183337" cy="400110"/>
          </a:xfrm>
          <a:prstGeom prst="rect">
            <a:avLst/>
          </a:prstGeom>
          <a:noFill/>
        </p:spPr>
        <p:txBody>
          <a:bodyPr wrap="none" rtlCol="0">
            <a:spAutoFit/>
          </a:bodyPr>
          <a:lstStyle/>
          <a:p>
            <a:pPr algn="ctr"/>
            <a:r>
              <a:rPr lang="en-US" sz="2000" dirty="0">
                <a:latin typeface="Arial Black" panose="020B0A04020102020204" pitchFamily="34" charset="0"/>
              </a:rPr>
              <a:t>9/28/18</a:t>
            </a:r>
          </a:p>
        </p:txBody>
      </p:sp>
    </p:spTree>
    <p:extLst>
      <p:ext uri="{BB962C8B-B14F-4D97-AF65-F5344CB8AC3E}">
        <p14:creationId xmlns:p14="http://schemas.microsoft.com/office/powerpoint/2010/main" val="127325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lstStyle/>
          <a:p>
            <a:r>
              <a:rPr lang="en-US" dirty="0">
                <a:latin typeface="Arial Black" panose="020B0A04020102020204" pitchFamily="34" charset="0"/>
              </a:rPr>
              <a:t>Recommended Structure for your essay will be a standard 5-paragraph essay structure:</a:t>
            </a:r>
          </a:p>
          <a:p>
            <a:pPr lvl="1"/>
            <a:r>
              <a:rPr lang="en-US" dirty="0">
                <a:latin typeface="Arial Black" panose="020B0A04020102020204" pitchFamily="34" charset="0"/>
              </a:rPr>
              <a:t>Introduction (1 paragraph)</a:t>
            </a:r>
          </a:p>
          <a:p>
            <a:pPr lvl="1"/>
            <a:r>
              <a:rPr lang="en-US" dirty="0">
                <a:latin typeface="Arial Black" panose="020B0A04020102020204" pitchFamily="34" charset="0"/>
              </a:rPr>
              <a:t>Body (3-4 paragraphs)</a:t>
            </a:r>
          </a:p>
          <a:p>
            <a:pPr lvl="1"/>
            <a:r>
              <a:rPr lang="en-US" dirty="0">
                <a:latin typeface="Arial Black" panose="020B0A04020102020204" pitchFamily="34" charset="0"/>
              </a:rPr>
              <a:t>Conclusion (1 paragraph)</a:t>
            </a:r>
          </a:p>
          <a:p>
            <a:r>
              <a:rPr lang="en-US" dirty="0">
                <a:latin typeface="Arial Black" panose="020B0A04020102020204" pitchFamily="34" charset="0"/>
              </a:rPr>
              <a:t>You will complete a PEER REVIEW/EDIT of your partner’s essays on FRIDAY, which means you MUST have a rough draft ready to be reviewed when you come to class Friday.</a:t>
            </a:r>
          </a:p>
          <a:p>
            <a:r>
              <a:rPr lang="en-US" dirty="0">
                <a:latin typeface="Arial Black" panose="020B0A04020102020204" pitchFamily="34" charset="0"/>
              </a:rPr>
              <a:t>Today, you will begin the PLANNING process for your essay by working with the organizer/outliner you have been given.</a:t>
            </a:r>
          </a:p>
        </p:txBody>
      </p:sp>
    </p:spTree>
    <p:extLst>
      <p:ext uri="{BB962C8B-B14F-4D97-AF65-F5344CB8AC3E}">
        <p14:creationId xmlns:p14="http://schemas.microsoft.com/office/powerpoint/2010/main" val="240966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normAutofit fontScale="92500" lnSpcReduction="10000"/>
          </a:bodyPr>
          <a:lstStyle/>
          <a:p>
            <a:pPr marL="0" indent="0" algn="ctr">
              <a:buNone/>
            </a:pPr>
            <a:r>
              <a:rPr lang="en-US" sz="6000" b="1" dirty="0">
                <a:latin typeface="Arial Black" panose="020B0A04020102020204" pitchFamily="34" charset="0"/>
              </a:rPr>
              <a:t>This essay is worth…</a:t>
            </a:r>
          </a:p>
          <a:p>
            <a:pPr marL="0" indent="0" algn="ctr">
              <a:buNone/>
            </a:pPr>
            <a:endParaRPr lang="en-US" sz="6000" b="1" dirty="0">
              <a:latin typeface="Arial Black" panose="020B0A04020102020204" pitchFamily="34" charset="0"/>
            </a:endParaRPr>
          </a:p>
          <a:p>
            <a:pPr marL="0" indent="0" algn="ctr">
              <a:buNone/>
            </a:pPr>
            <a:r>
              <a:rPr lang="en-US" sz="6000" b="1" dirty="0">
                <a:latin typeface="Arial Black" panose="020B0A04020102020204" pitchFamily="34" charset="0"/>
              </a:rPr>
              <a:t>100 POINTS</a:t>
            </a:r>
          </a:p>
          <a:p>
            <a:pPr marL="0" indent="0" algn="ctr">
              <a:buNone/>
            </a:pPr>
            <a:r>
              <a:rPr lang="en-US" sz="6000" b="1" dirty="0">
                <a:latin typeface="Arial Black" panose="020B0A04020102020204" pitchFamily="34" charset="0"/>
              </a:rPr>
              <a:t>AS AN ASSESSMENT!</a:t>
            </a:r>
          </a:p>
          <a:p>
            <a:pPr marL="0" indent="0" algn="ctr">
              <a:buNone/>
            </a:pPr>
            <a:endParaRPr lang="en-US" sz="6000" b="1" dirty="0">
              <a:latin typeface="Arial Black" panose="020B0A04020102020204" pitchFamily="34" charset="0"/>
            </a:endParaRPr>
          </a:p>
          <a:p>
            <a:pPr marL="0" indent="0" algn="ctr">
              <a:buNone/>
            </a:pPr>
            <a:r>
              <a:rPr lang="en-US" sz="4000" b="1" dirty="0">
                <a:latin typeface="Arial Black" panose="020B0A04020102020204" pitchFamily="34" charset="0"/>
              </a:rPr>
              <a:t>Meaning: It will MAKE or BREAK your grade for the first quarter and possibly beyond that to the semester!</a:t>
            </a:r>
          </a:p>
        </p:txBody>
      </p:sp>
    </p:spTree>
    <p:extLst>
      <p:ext uri="{BB962C8B-B14F-4D97-AF65-F5344CB8AC3E}">
        <p14:creationId xmlns:p14="http://schemas.microsoft.com/office/powerpoint/2010/main" val="231517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C78D3-C68F-4E17-8404-4820BDCC8BC5}"/>
              </a:ext>
            </a:extLst>
          </p:cNvPr>
          <p:cNvSpPr>
            <a:spLocks noGrp="1"/>
          </p:cNvSpPr>
          <p:nvPr>
            <p:ph type="title"/>
          </p:nvPr>
        </p:nvSpPr>
        <p:spPr>
          <a:xfrm>
            <a:off x="838200" y="134307"/>
            <a:ext cx="10515600" cy="833360"/>
          </a:xfrm>
        </p:spPr>
        <p:txBody>
          <a:bodyPr/>
          <a:lstStyle/>
          <a:p>
            <a:pPr algn="ctr"/>
            <a:r>
              <a:rPr lang="en-US" dirty="0">
                <a:latin typeface="Arial Black" panose="020B0A04020102020204" pitchFamily="34" charset="0"/>
              </a:rPr>
              <a:t>Reflective Essay - Introduction</a:t>
            </a:r>
          </a:p>
        </p:txBody>
      </p:sp>
      <p:sp>
        <p:nvSpPr>
          <p:cNvPr id="3" name="Content Placeholder 2">
            <a:extLst>
              <a:ext uri="{FF2B5EF4-FFF2-40B4-BE49-F238E27FC236}">
                <a16:creationId xmlns:a16="http://schemas.microsoft.com/office/drawing/2014/main" xmlns="" id="{F32BB74E-E37C-4C3C-8864-6936A213A17D}"/>
              </a:ext>
            </a:extLst>
          </p:cNvPr>
          <p:cNvSpPr>
            <a:spLocks noGrp="1"/>
          </p:cNvSpPr>
          <p:nvPr>
            <p:ph idx="1"/>
          </p:nvPr>
        </p:nvSpPr>
        <p:spPr>
          <a:xfrm>
            <a:off x="838200" y="967667"/>
            <a:ext cx="10515600" cy="5672830"/>
          </a:xfrm>
        </p:spPr>
        <p:txBody>
          <a:bodyPr>
            <a:normAutofit fontScale="92500"/>
          </a:bodyPr>
          <a:lstStyle/>
          <a:p>
            <a:r>
              <a:rPr lang="en-US" dirty="0">
                <a:latin typeface="Arial Black" panose="020B0A04020102020204" pitchFamily="34" charset="0"/>
              </a:rPr>
              <a:t>Hook/Attention Grabber:</a:t>
            </a:r>
          </a:p>
          <a:p>
            <a:pPr lvl="1"/>
            <a:r>
              <a:rPr lang="en-US" dirty="0" err="1">
                <a:latin typeface="Arial Black" panose="020B0A04020102020204" pitchFamily="34" charset="0"/>
              </a:rPr>
              <a:t>Eg</a:t>
            </a:r>
            <a:r>
              <a:rPr lang="en-US" dirty="0">
                <a:latin typeface="Arial Black" panose="020B0A04020102020204" pitchFamily="34" charset="0"/>
              </a:rPr>
              <a:t>: Tell me something unique about you that is part of your cultural identity, share a story that illustrates an element of your cultural identity, etc. Make it interesting by including lots of sensory details.</a:t>
            </a:r>
          </a:p>
          <a:p>
            <a:r>
              <a:rPr lang="en-US" dirty="0">
                <a:latin typeface="Arial Black" panose="020B0A04020102020204" pitchFamily="34" charset="0"/>
              </a:rPr>
              <a:t>YOUR Definition of Cultural Identity:</a:t>
            </a:r>
          </a:p>
          <a:p>
            <a:pPr lvl="1"/>
            <a:r>
              <a:rPr lang="en-US" dirty="0">
                <a:latin typeface="Arial Black" panose="020B0A04020102020204" pitchFamily="34" charset="0"/>
              </a:rPr>
              <a:t>Reflecting on the readings/discussions of the last few weeks, define cultural identity in your own words. Be sure your definition is thorough and detailed! DO NOT copy a definition from one of our sources OR YOU WILL HAVE TO CITE IT AND ADD A WORKS CITED TO YOUR ESSAY.</a:t>
            </a:r>
          </a:p>
          <a:p>
            <a:r>
              <a:rPr lang="en-US" dirty="0">
                <a:latin typeface="Arial Black" panose="020B0A04020102020204" pitchFamily="34" charset="0"/>
              </a:rPr>
              <a:t>Preview of Essay Body:</a:t>
            </a:r>
          </a:p>
          <a:p>
            <a:pPr lvl="1"/>
            <a:r>
              <a:rPr lang="en-US" dirty="0">
                <a:latin typeface="Arial Black" panose="020B0A04020102020204" pitchFamily="34" charset="0"/>
              </a:rPr>
              <a:t>In a few sentences, tell me what you plan to include in the body of your essay. DO NOT SAY “In this essay I will…” or “In my essay…”  DON’T give too much information! Save that for the body paragraphs! Transition into the body of your essay.</a:t>
            </a:r>
          </a:p>
          <a:p>
            <a:endParaRPr lang="en-US" dirty="0">
              <a:latin typeface="Arial Black" panose="020B0A04020102020204" pitchFamily="34" charset="0"/>
            </a:endParaRPr>
          </a:p>
        </p:txBody>
      </p:sp>
    </p:spTree>
    <p:extLst>
      <p:ext uri="{BB962C8B-B14F-4D97-AF65-F5344CB8AC3E}">
        <p14:creationId xmlns:p14="http://schemas.microsoft.com/office/powerpoint/2010/main" val="242673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Reflective Essay - Body</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sz="3600" dirty="0" smtClean="0">
                <a:latin typeface="Arial Black" panose="020B0A04020102020204" pitchFamily="34" charset="0"/>
              </a:rPr>
              <a:t>Body Paragraph 1 </a:t>
            </a:r>
          </a:p>
          <a:p>
            <a:pPr lvl="1"/>
            <a:r>
              <a:rPr lang="en-US" sz="3600" dirty="0" smtClean="0">
                <a:latin typeface="Arial Black" panose="020B0A04020102020204" pitchFamily="34" charset="0"/>
              </a:rPr>
              <a:t>Elements </a:t>
            </a:r>
            <a:r>
              <a:rPr lang="en-US" sz="3600" dirty="0">
                <a:latin typeface="Arial Black" panose="020B0A04020102020204" pitchFamily="34" charset="0"/>
              </a:rPr>
              <a:t>of your Cultural </a:t>
            </a:r>
            <a:r>
              <a:rPr lang="en-US" sz="3600" dirty="0" smtClean="0">
                <a:latin typeface="Arial Black" panose="020B0A04020102020204" pitchFamily="34" charset="0"/>
              </a:rPr>
              <a:t>Heritage/Inheritance</a:t>
            </a:r>
          </a:p>
          <a:p>
            <a:r>
              <a:rPr lang="en-US" sz="3600" dirty="0" smtClean="0">
                <a:latin typeface="Arial Black" panose="020B0A04020102020204" pitchFamily="34" charset="0"/>
              </a:rPr>
              <a:t>Body Paragraph 2</a:t>
            </a:r>
          </a:p>
          <a:p>
            <a:pPr lvl="1"/>
            <a:r>
              <a:rPr lang="en-US" sz="3600" dirty="0">
                <a:latin typeface="Arial Black" panose="020B0A04020102020204" pitchFamily="34" charset="0"/>
              </a:rPr>
              <a:t>Personal Elements</a:t>
            </a:r>
          </a:p>
          <a:p>
            <a:r>
              <a:rPr lang="en-US" sz="3600" dirty="0" smtClean="0">
                <a:latin typeface="Arial Black" panose="020B0A04020102020204" pitchFamily="34" charset="0"/>
              </a:rPr>
              <a:t>Body Paragraph 3</a:t>
            </a:r>
          </a:p>
          <a:p>
            <a:pPr lvl="1"/>
            <a:r>
              <a:rPr lang="en-US" sz="3600" dirty="0">
                <a:latin typeface="Arial Black" panose="020B0A04020102020204" pitchFamily="34" charset="0"/>
              </a:rPr>
              <a:t>Effects on Daily Life/Decisions</a:t>
            </a:r>
          </a:p>
          <a:p>
            <a:pPr marL="457200" lvl="1" indent="0">
              <a:buNone/>
            </a:pPr>
            <a:endParaRPr lang="en-US" dirty="0">
              <a:latin typeface="Arial Black" panose="020B0A04020102020204" pitchFamily="34" charset="0"/>
            </a:endParaRPr>
          </a:p>
          <a:p>
            <a:endParaRPr lang="en-US" dirty="0"/>
          </a:p>
        </p:txBody>
      </p:sp>
    </p:spTree>
    <p:extLst>
      <p:ext uri="{BB962C8B-B14F-4D97-AF65-F5344CB8AC3E}">
        <p14:creationId xmlns:p14="http://schemas.microsoft.com/office/powerpoint/2010/main" val="252332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841375"/>
          </a:xfrm>
        </p:spPr>
        <p:txBody>
          <a:bodyPr/>
          <a:lstStyle/>
          <a:p>
            <a:pPr algn="ctr"/>
            <a:r>
              <a:rPr lang="en-US" dirty="0">
                <a:latin typeface="Arial Black" panose="020B0A04020102020204" pitchFamily="34" charset="0"/>
              </a:rPr>
              <a:t>CLASSWORK/HOMEWORK</a:t>
            </a:r>
          </a:p>
        </p:txBody>
      </p:sp>
      <p:sp>
        <p:nvSpPr>
          <p:cNvPr id="3" name="Content Placeholder 2"/>
          <p:cNvSpPr>
            <a:spLocks noGrp="1"/>
          </p:cNvSpPr>
          <p:nvPr>
            <p:ph idx="1"/>
          </p:nvPr>
        </p:nvSpPr>
        <p:spPr>
          <a:xfrm>
            <a:off x="838200" y="1233996"/>
            <a:ext cx="10515600" cy="4942967"/>
          </a:xfrm>
        </p:spPr>
        <p:txBody>
          <a:bodyPr>
            <a:normAutofit/>
          </a:bodyPr>
          <a:lstStyle/>
          <a:p>
            <a:r>
              <a:rPr lang="en-US" sz="3200" dirty="0">
                <a:latin typeface="Arial Black" panose="020B0A04020102020204" pitchFamily="34" charset="0"/>
              </a:rPr>
              <a:t>Using the organizer/outliner, plan out your introduction paragraph.</a:t>
            </a:r>
          </a:p>
          <a:p>
            <a:r>
              <a:rPr lang="en-US" sz="3200" dirty="0">
                <a:latin typeface="Arial Black" panose="020B0A04020102020204" pitchFamily="34" charset="0"/>
              </a:rPr>
              <a:t>Once you have finished the outline, go to the template in Google Classroom and write your introduction paragraph.</a:t>
            </a:r>
          </a:p>
          <a:p>
            <a:r>
              <a:rPr lang="en-US" sz="3200" dirty="0">
                <a:latin typeface="Arial Black" panose="020B0A04020102020204" pitchFamily="34" charset="0"/>
              </a:rPr>
              <a:t>Your introduction paragraphs should be</a:t>
            </a:r>
          </a:p>
          <a:p>
            <a:pPr marL="0" indent="0" algn="ctr">
              <a:buNone/>
            </a:pPr>
            <a:r>
              <a:rPr lang="en-US" sz="4400" dirty="0">
                <a:latin typeface="Arial Black" panose="020B0A04020102020204" pitchFamily="34" charset="0"/>
              </a:rPr>
              <a:t>COMPLETED BY THE TIME YOU COME TO CLASS TOMORROW! </a:t>
            </a:r>
          </a:p>
        </p:txBody>
      </p:sp>
    </p:spTree>
    <p:extLst>
      <p:ext uri="{BB962C8B-B14F-4D97-AF65-F5344CB8AC3E}">
        <p14:creationId xmlns:p14="http://schemas.microsoft.com/office/powerpoint/2010/main" val="42767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2434</Words>
  <Application>Microsoft Office PowerPoint</Application>
  <PresentationFormat>Widescreen</PresentationFormat>
  <Paragraphs>280</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Arial Black</vt:lpstr>
      <vt:lpstr>Calibri</vt:lpstr>
      <vt:lpstr>Calibri Light</vt:lpstr>
      <vt:lpstr>Office Theme</vt:lpstr>
      <vt:lpstr>PowerPoint Presentation</vt:lpstr>
      <vt:lpstr>Unit Objectives</vt:lpstr>
      <vt:lpstr>Today’s Objective</vt:lpstr>
      <vt:lpstr>Reflective Essay</vt:lpstr>
      <vt:lpstr>Reflective Essay</vt:lpstr>
      <vt:lpstr>Reflective Essay</vt:lpstr>
      <vt:lpstr>Reflective Essay - Introduction</vt:lpstr>
      <vt:lpstr>Reflective Essay - Body</vt:lpstr>
      <vt:lpstr>CLASSWORK/HOMEWORK</vt:lpstr>
      <vt:lpstr>PowerPoint Presentation</vt:lpstr>
      <vt:lpstr>PowerPoint Presentation</vt:lpstr>
      <vt:lpstr>Unit Objectives</vt:lpstr>
      <vt:lpstr>Today’s Objective</vt:lpstr>
      <vt:lpstr>Reflective Essay</vt:lpstr>
      <vt:lpstr>Reflective Essay</vt:lpstr>
      <vt:lpstr>Reflective Essay – Body Paragraph 1</vt:lpstr>
      <vt:lpstr>Reflective Essay – Body Paragraph 2</vt:lpstr>
      <vt:lpstr>CLASSWORK/HOMEWORK</vt:lpstr>
      <vt:lpstr>PowerPoint Presentation</vt:lpstr>
      <vt:lpstr>PowerPoint Presentation</vt:lpstr>
      <vt:lpstr>Unit Objectives</vt:lpstr>
      <vt:lpstr>Today’s Objective</vt:lpstr>
      <vt:lpstr>Reflective Essay</vt:lpstr>
      <vt:lpstr>Reflective Essay</vt:lpstr>
      <vt:lpstr>Reflective Essay – Body Paragraph 3</vt:lpstr>
      <vt:lpstr>CLASSWORK/HOMEWORK</vt:lpstr>
      <vt:lpstr>PowerPoint Presentation</vt:lpstr>
      <vt:lpstr>PowerPoint Presentation</vt:lpstr>
      <vt:lpstr>Unit Objectives</vt:lpstr>
      <vt:lpstr>Today’s Objective</vt:lpstr>
      <vt:lpstr>Reflective Essay</vt:lpstr>
      <vt:lpstr>Reflective Essay</vt:lpstr>
      <vt:lpstr>Reflective Essay – Conclusion</vt:lpstr>
      <vt:lpstr>CLASSWORK/HOMEWORK</vt:lpstr>
      <vt:lpstr>PowerPoint Presentation</vt:lpstr>
      <vt:lpstr>PowerPoint Presentation</vt:lpstr>
      <vt:lpstr>Unit Objectives</vt:lpstr>
      <vt:lpstr>Today’s Objective</vt:lpstr>
      <vt:lpstr>Reflective Essay</vt:lpstr>
      <vt:lpstr>Reflective Essay</vt:lpstr>
      <vt:lpstr>Peer Review</vt:lpstr>
      <vt:lpstr>Peer Review</vt:lpstr>
      <vt:lpstr>Peer Review</vt:lpstr>
      <vt:lpstr>Peer Review</vt:lpstr>
      <vt:lpstr>Peer Review</vt:lpstr>
      <vt:lpstr>HOMEWORK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McElroy</dc:creator>
  <cp:lastModifiedBy>James McElroy</cp:lastModifiedBy>
  <cp:revision>14</cp:revision>
  <dcterms:created xsi:type="dcterms:W3CDTF">2018-09-22T22:42:35Z</dcterms:created>
  <dcterms:modified xsi:type="dcterms:W3CDTF">2018-09-24T15:32:31Z</dcterms:modified>
</cp:coreProperties>
</file>