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56" r:id="rId5"/>
    <p:sldId id="260" r:id="rId6"/>
    <p:sldId id="261" r:id="rId7"/>
    <p:sldId id="262" r:id="rId8"/>
    <p:sldId id="263" r:id="rId9"/>
    <p:sldId id="266" r:id="rId10"/>
    <p:sldId id="267" r:id="rId11"/>
    <p:sldId id="268" r:id="rId12"/>
    <p:sldId id="270" r:id="rId13"/>
    <p:sldId id="269" r:id="rId14"/>
    <p:sldId id="271" r:id="rId15"/>
    <p:sldId id="274" r:id="rId16"/>
    <p:sldId id="272" r:id="rId17"/>
    <p:sldId id="273" r:id="rId18"/>
    <p:sldId id="275" r:id="rId19"/>
    <p:sldId id="276" r:id="rId20"/>
    <p:sldId id="277" r:id="rId2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91E42A-998E-4CD6-A251-FD303E223777}"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99654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1E42A-998E-4CD6-A251-FD303E223777}"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145067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1E42A-998E-4CD6-A251-FD303E223777}"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189433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1E42A-998E-4CD6-A251-FD303E223777}"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1843437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91E42A-998E-4CD6-A251-FD303E223777}"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20276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91E42A-998E-4CD6-A251-FD303E223777}"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242198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91E42A-998E-4CD6-A251-FD303E223777}" type="datetimeFigureOut">
              <a:rPr lang="en-US" smtClean="0"/>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306756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91E42A-998E-4CD6-A251-FD303E223777}"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56376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1E42A-998E-4CD6-A251-FD303E223777}"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425764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1E42A-998E-4CD6-A251-FD303E223777}"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193476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91E42A-998E-4CD6-A251-FD303E223777}"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E1543-FB5D-492A-BC4B-9DD7A7DA935A}" type="slidenum">
              <a:rPr lang="en-US" smtClean="0"/>
              <a:t>‹#›</a:t>
            </a:fld>
            <a:endParaRPr lang="en-US"/>
          </a:p>
        </p:txBody>
      </p:sp>
    </p:spTree>
    <p:extLst>
      <p:ext uri="{BB962C8B-B14F-4D97-AF65-F5344CB8AC3E}">
        <p14:creationId xmlns:p14="http://schemas.microsoft.com/office/powerpoint/2010/main" val="3489346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1E42A-998E-4CD6-A251-FD303E223777}" type="datetimeFigureOut">
              <a:rPr lang="en-US" smtClean="0"/>
              <a:t>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E1543-FB5D-492A-BC4B-9DD7A7DA935A}" type="slidenum">
              <a:rPr lang="en-US" smtClean="0"/>
              <a:t>‹#›</a:t>
            </a:fld>
            <a:endParaRPr lang="en-US"/>
          </a:p>
        </p:txBody>
      </p:sp>
    </p:spTree>
    <p:extLst>
      <p:ext uri="{BB962C8B-B14F-4D97-AF65-F5344CB8AC3E}">
        <p14:creationId xmlns:p14="http://schemas.microsoft.com/office/powerpoint/2010/main" val="347590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219200"/>
            <a:ext cx="8229600" cy="5486400"/>
          </a:xfrm>
        </p:spPr>
        <p:txBody>
          <a:bodyPr/>
          <a:lstStyle/>
          <a:p>
            <a:pPr marL="0" indent="0" algn="ctr">
              <a:buNone/>
            </a:pPr>
            <a:r>
              <a:rPr lang="en-US" b="1" dirty="0" smtClean="0"/>
              <a:t>With your VERTICAL partner, discuss the following:</a:t>
            </a:r>
          </a:p>
          <a:p>
            <a:pPr marL="0" indent="0" algn="ctr">
              <a:buNone/>
            </a:pPr>
            <a:endParaRPr lang="en-US" b="1" dirty="0" smtClean="0"/>
          </a:p>
          <a:p>
            <a:pPr marL="0" indent="0" algn="ctr">
              <a:buNone/>
            </a:pPr>
            <a:r>
              <a:rPr lang="en-US" sz="3600" b="1" dirty="0" smtClean="0"/>
              <a:t>What is the difference between a story that is realistic and one that is unrealistic? What qualities does a story need to have to be considered realistic?</a:t>
            </a:r>
          </a:p>
          <a:p>
            <a:pPr marL="0" indent="0" algn="ctr">
              <a:buNone/>
            </a:pPr>
            <a:endParaRPr lang="en-US" sz="1600" b="1" dirty="0"/>
          </a:p>
          <a:p>
            <a:pPr marL="0" indent="0" algn="ctr">
              <a:buNone/>
            </a:pPr>
            <a:r>
              <a:rPr lang="en-US" b="1" dirty="0" smtClean="0">
                <a:solidFill>
                  <a:srgbClr val="FF0000"/>
                </a:solidFill>
              </a:rPr>
              <a:t>(Class Discussion)</a:t>
            </a:r>
            <a:endParaRPr lang="en-US" b="1" dirty="0">
              <a:solidFill>
                <a:srgbClr val="FF0000"/>
              </a:solidFill>
            </a:endParaRPr>
          </a:p>
        </p:txBody>
      </p:sp>
    </p:spTree>
    <p:extLst>
      <p:ext uri="{BB962C8B-B14F-4D97-AF65-F5344CB8AC3E}">
        <p14:creationId xmlns:p14="http://schemas.microsoft.com/office/powerpoint/2010/main" val="2030129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1143000"/>
          </a:xfrm>
        </p:spPr>
        <p:txBody>
          <a:bodyPr/>
          <a:lstStyle/>
          <a:p>
            <a:r>
              <a:rPr lang="en-US" b="1" dirty="0" smtClean="0"/>
              <a:t>A Mystery of Heroism</a:t>
            </a:r>
            <a:endParaRPr lang="en-US" b="1" dirty="0"/>
          </a:p>
        </p:txBody>
      </p:sp>
      <p:sp>
        <p:nvSpPr>
          <p:cNvPr id="3" name="Content Placeholder 2"/>
          <p:cNvSpPr>
            <a:spLocks noGrp="1"/>
          </p:cNvSpPr>
          <p:nvPr>
            <p:ph idx="1"/>
          </p:nvPr>
        </p:nvSpPr>
        <p:spPr>
          <a:xfrm>
            <a:off x="457200" y="1066800"/>
            <a:ext cx="8229600" cy="5638800"/>
          </a:xfrm>
        </p:spPr>
        <p:txBody>
          <a:bodyPr>
            <a:normAutofit lnSpcReduction="10000"/>
          </a:bodyPr>
          <a:lstStyle/>
          <a:p>
            <a:pPr marL="0" indent="0">
              <a:buNone/>
            </a:pPr>
            <a:r>
              <a:rPr lang="en-US" b="1" dirty="0" smtClean="0"/>
              <a:t>When a piece was fired, a red streak as round as a log flashed low in the heavens, like a monstrous bolt of lightning. The men of the battery wore white duck trousers, which somehow emphasized their legs: and when they ran and crowded in little groups at the bidding of the shouting officers, it was more impressive than usual to the infantry.</a:t>
            </a:r>
          </a:p>
          <a:p>
            <a:pPr marL="0" indent="0">
              <a:buNone/>
            </a:pPr>
            <a:r>
              <a:rPr lang="en-US" b="1" dirty="0" smtClean="0"/>
              <a:t>	Fred Collins, of A Company, was saying: "Thunder, I </a:t>
            </a:r>
            <a:r>
              <a:rPr lang="en-US" b="1" dirty="0" err="1" smtClean="0"/>
              <a:t>wisht</a:t>
            </a:r>
            <a:r>
              <a:rPr lang="en-US" b="1" dirty="0" smtClean="0"/>
              <a:t> I had a drink. </a:t>
            </a:r>
            <a:r>
              <a:rPr lang="en-US" b="1" dirty="0" err="1" smtClean="0"/>
              <a:t>Ain't</a:t>
            </a:r>
            <a:r>
              <a:rPr lang="en-US" b="1" dirty="0" smtClean="0"/>
              <a:t> there any water round here?" Then, somebody yelled: "There goes </a:t>
            </a:r>
            <a:r>
              <a:rPr lang="en-US" b="1" dirty="0" err="1" smtClean="0"/>
              <a:t>th</a:t>
            </a:r>
            <a:r>
              <a:rPr lang="en-US" b="1" dirty="0" smtClean="0"/>
              <a:t>' bugler!"</a:t>
            </a:r>
          </a:p>
          <a:p>
            <a:pPr marL="0" indent="0">
              <a:buNone/>
            </a:pPr>
            <a:endParaRPr lang="en-US" b="1" dirty="0" smtClean="0"/>
          </a:p>
          <a:p>
            <a:endParaRPr lang="en-US" dirty="0"/>
          </a:p>
        </p:txBody>
      </p:sp>
    </p:spTree>
    <p:extLst>
      <p:ext uri="{BB962C8B-B14F-4D97-AF65-F5344CB8AC3E}">
        <p14:creationId xmlns:p14="http://schemas.microsoft.com/office/powerpoint/2010/main" val="3486328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A Mystery of Heroism</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buNone/>
            </a:pPr>
            <a:r>
              <a:rPr lang="en-US" b="1" dirty="0" smtClean="0"/>
              <a:t>As the eyes of half the regiment swept in one machine-like movement, there was an instant's picture of a horse in a great convulsive leap of a death-wound and a rider leaning back with a crooked arm and spread fingers before his face. On the ground was the crimson terror of an exploding shell, with fibers of flame that seemed like lances. A glittering bugle swung clear of the rider's back as fell headlong the horse and the man. In the air was an odor as from a conflagration.</a:t>
            </a:r>
            <a:endParaRPr lang="en-US" b="1" dirty="0"/>
          </a:p>
        </p:txBody>
      </p:sp>
    </p:spTree>
    <p:extLst>
      <p:ext uri="{BB962C8B-B14F-4D97-AF65-F5344CB8AC3E}">
        <p14:creationId xmlns:p14="http://schemas.microsoft.com/office/powerpoint/2010/main" val="3408829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dirty="0" smtClean="0"/>
              <a:t>Start-Up - Read</a:t>
            </a:r>
            <a:endParaRPr lang="en-US" b="1" dirty="0"/>
          </a:p>
        </p:txBody>
      </p:sp>
      <p:sp>
        <p:nvSpPr>
          <p:cNvPr id="3" name="Content Placeholder 2"/>
          <p:cNvSpPr>
            <a:spLocks noGrp="1"/>
          </p:cNvSpPr>
          <p:nvPr>
            <p:ph idx="1"/>
          </p:nvPr>
        </p:nvSpPr>
        <p:spPr>
          <a:xfrm>
            <a:off x="457200" y="1066800"/>
            <a:ext cx="8229600" cy="4525963"/>
          </a:xfrm>
        </p:spPr>
        <p:txBody>
          <a:bodyPr>
            <a:normAutofit fontScale="85000" lnSpcReduction="20000"/>
          </a:bodyPr>
          <a:lstStyle/>
          <a:p>
            <a:pPr marL="0" indent="0" algn="ctr">
              <a:buNone/>
            </a:pPr>
            <a:r>
              <a:rPr lang="en-US" sz="5400" b="1" dirty="0" smtClean="0"/>
              <a:t>Take a few minutes to read back through the first three paragraphs of the story on your worksheet. Pay attention to those words and phrases you marked as effecting the your senses.</a:t>
            </a:r>
          </a:p>
          <a:p>
            <a:pPr marL="0" indent="0" algn="ctr">
              <a:buNone/>
            </a:pPr>
            <a:r>
              <a:rPr lang="en-US" sz="2800" b="1" dirty="0" smtClean="0">
                <a:solidFill>
                  <a:srgbClr val="FF0000"/>
                </a:solidFill>
              </a:rPr>
              <a:t>(Discuss)</a:t>
            </a:r>
            <a:endParaRPr lang="en-US" sz="3000" b="1" dirty="0">
              <a:solidFill>
                <a:srgbClr val="FF0000"/>
              </a:solidFill>
            </a:endParaRPr>
          </a:p>
        </p:txBody>
      </p:sp>
    </p:spTree>
    <p:extLst>
      <p:ext uri="{BB962C8B-B14F-4D97-AF65-F5344CB8AC3E}">
        <p14:creationId xmlns:p14="http://schemas.microsoft.com/office/powerpoint/2010/main" val="10234934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Discussion</a:t>
            </a:r>
            <a:endParaRPr lang="en-US" b="1" dirty="0"/>
          </a:p>
        </p:txBody>
      </p:sp>
      <p:sp>
        <p:nvSpPr>
          <p:cNvPr id="3" name="Content Placeholder 2"/>
          <p:cNvSpPr>
            <a:spLocks noGrp="1"/>
          </p:cNvSpPr>
          <p:nvPr>
            <p:ph idx="1"/>
          </p:nvPr>
        </p:nvSpPr>
        <p:spPr>
          <a:xfrm>
            <a:off x="152400" y="1600200"/>
            <a:ext cx="8839200" cy="4525963"/>
          </a:xfrm>
        </p:spPr>
        <p:txBody>
          <a:bodyPr>
            <a:normAutofit fontScale="92500" lnSpcReduction="20000"/>
          </a:bodyPr>
          <a:lstStyle/>
          <a:p>
            <a:pPr marL="0" indent="0" algn="ctr">
              <a:buNone/>
            </a:pPr>
            <a:r>
              <a:rPr lang="en-US" sz="3600" b="1" dirty="0" smtClean="0"/>
              <a:t>With your HORIZONTAL partner, discuss the following: </a:t>
            </a:r>
          </a:p>
          <a:p>
            <a:pPr marL="0" indent="0" algn="ctr">
              <a:buNone/>
            </a:pPr>
            <a:r>
              <a:rPr lang="en-US" sz="3600" b="1" dirty="0" smtClean="0"/>
              <a:t>How </a:t>
            </a:r>
            <a:r>
              <a:rPr lang="en-US" sz="3600" b="1" dirty="0" smtClean="0"/>
              <a:t>does the use of words that affect the senses make the setting seem more realistic?</a:t>
            </a:r>
          </a:p>
          <a:p>
            <a:pPr marL="0" indent="0" algn="ctr">
              <a:buNone/>
            </a:pPr>
            <a:r>
              <a:rPr lang="en-US" sz="3600" b="1" dirty="0" smtClean="0"/>
              <a:t>What other things did you notice in the beginning of the story that would qualify it as “Realistic Literature”?</a:t>
            </a:r>
          </a:p>
          <a:p>
            <a:pPr marL="0" indent="0" algn="ctr">
              <a:buNone/>
            </a:pPr>
            <a:endParaRPr lang="en-US" b="1" dirty="0" smtClean="0"/>
          </a:p>
          <a:p>
            <a:pPr marL="0" indent="0" algn="ctr">
              <a:buNone/>
            </a:pPr>
            <a:r>
              <a:rPr lang="en-US" sz="3600" b="1" dirty="0" smtClean="0">
                <a:solidFill>
                  <a:srgbClr val="FF0000"/>
                </a:solidFill>
              </a:rPr>
              <a:t>(Look back at the Characteristics of Realism on your </a:t>
            </a:r>
            <a:r>
              <a:rPr lang="en-US" sz="3600" b="1" dirty="0" smtClean="0">
                <a:solidFill>
                  <a:srgbClr val="FF0000"/>
                </a:solidFill>
              </a:rPr>
              <a:t>worksheet</a:t>
            </a:r>
            <a:r>
              <a:rPr lang="en-US" sz="3600" b="1" dirty="0" smtClean="0">
                <a:solidFill>
                  <a:srgbClr val="FF0000"/>
                </a:solidFill>
              </a:rPr>
              <a:t>)</a:t>
            </a:r>
            <a:endParaRPr lang="en-US" sz="3600" b="1" dirty="0">
              <a:solidFill>
                <a:srgbClr val="FF0000"/>
              </a:solidFill>
            </a:endParaRPr>
          </a:p>
        </p:txBody>
      </p:sp>
    </p:spTree>
    <p:extLst>
      <p:ext uri="{BB962C8B-B14F-4D97-AF65-F5344CB8AC3E}">
        <p14:creationId xmlns:p14="http://schemas.microsoft.com/office/powerpoint/2010/main" val="1199257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152400" y="838200"/>
            <a:ext cx="8839200" cy="5791200"/>
          </a:xfrm>
        </p:spPr>
        <p:txBody>
          <a:bodyPr>
            <a:normAutofit fontScale="92500"/>
          </a:bodyPr>
          <a:lstStyle/>
          <a:p>
            <a:pPr marL="0" indent="0" algn="ctr">
              <a:buNone/>
            </a:pPr>
            <a:r>
              <a:rPr lang="en-US" sz="3600" b="1" dirty="0" smtClean="0"/>
              <a:t>Now answer the same two questions in writing:</a:t>
            </a:r>
          </a:p>
          <a:p>
            <a:pPr marL="0" indent="0" algn="ctr">
              <a:buNone/>
            </a:pPr>
            <a:endParaRPr lang="en-US" sz="3600" b="1" dirty="0"/>
          </a:p>
          <a:p>
            <a:pPr marL="0" indent="0" algn="ctr">
              <a:buNone/>
            </a:pPr>
            <a:r>
              <a:rPr lang="en-US" sz="3600" b="1" dirty="0" smtClean="0"/>
              <a:t>How </a:t>
            </a:r>
            <a:r>
              <a:rPr lang="en-US" sz="3600" b="1" dirty="0" smtClean="0"/>
              <a:t>does the use of words that affect the senses make the setting seem more realistic?</a:t>
            </a:r>
          </a:p>
          <a:p>
            <a:pPr marL="0" indent="0" algn="ctr">
              <a:buNone/>
            </a:pPr>
            <a:r>
              <a:rPr lang="en-US" sz="3600" b="1" dirty="0" smtClean="0"/>
              <a:t>What other things did you notice in the beginning of the story that would qualify it as “Realistic Literature”?</a:t>
            </a:r>
          </a:p>
          <a:p>
            <a:pPr marL="0" indent="0" algn="ctr">
              <a:buNone/>
            </a:pPr>
            <a:endParaRPr lang="en-US" b="1" dirty="0" smtClean="0"/>
          </a:p>
          <a:p>
            <a:pPr marL="0" indent="0" algn="ctr">
              <a:buNone/>
            </a:pPr>
            <a:r>
              <a:rPr lang="en-US" sz="3600" b="1" dirty="0" smtClean="0">
                <a:solidFill>
                  <a:srgbClr val="FF0000"/>
                </a:solidFill>
              </a:rPr>
              <a:t>(Look back at the Characteristics of Realism on your </a:t>
            </a:r>
            <a:r>
              <a:rPr lang="en-US" sz="3600" b="1" dirty="0" smtClean="0">
                <a:solidFill>
                  <a:srgbClr val="FF0000"/>
                </a:solidFill>
              </a:rPr>
              <a:t>worksheet</a:t>
            </a:r>
            <a:r>
              <a:rPr lang="en-US" sz="3600" b="1" dirty="0" smtClean="0">
                <a:solidFill>
                  <a:srgbClr val="FF0000"/>
                </a:solidFill>
              </a:rPr>
              <a:t>)</a:t>
            </a:r>
            <a:endParaRPr lang="en-US" sz="3600" b="1" dirty="0">
              <a:solidFill>
                <a:srgbClr val="FF0000"/>
              </a:solidFill>
            </a:endParaRPr>
          </a:p>
        </p:txBody>
      </p:sp>
    </p:spTree>
    <p:extLst>
      <p:ext uri="{BB962C8B-B14F-4D97-AF65-F5344CB8AC3E}">
        <p14:creationId xmlns:p14="http://schemas.microsoft.com/office/powerpoint/2010/main" val="37455595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Stephen Crane</a:t>
            </a:r>
            <a:endParaRPr lang="en-US" b="1" dirty="0"/>
          </a:p>
        </p:txBody>
      </p:sp>
      <p:sp>
        <p:nvSpPr>
          <p:cNvPr id="3" name="Content Placeholder 2"/>
          <p:cNvSpPr>
            <a:spLocks noGrp="1"/>
          </p:cNvSpPr>
          <p:nvPr>
            <p:ph idx="1"/>
          </p:nvPr>
        </p:nvSpPr>
        <p:spPr>
          <a:xfrm>
            <a:off x="457200" y="914400"/>
            <a:ext cx="8229600" cy="5791200"/>
          </a:xfrm>
        </p:spPr>
        <p:txBody>
          <a:bodyPr>
            <a:normAutofit fontScale="85000" lnSpcReduction="10000"/>
          </a:bodyPr>
          <a:lstStyle/>
          <a:p>
            <a:pPr marL="0" indent="0" algn="ctr">
              <a:buNone/>
            </a:pPr>
            <a:r>
              <a:rPr lang="en-US" b="1" dirty="0" smtClean="0"/>
              <a:t>(1871-1900)</a:t>
            </a:r>
          </a:p>
          <a:p>
            <a:pPr marL="0" indent="0">
              <a:buNone/>
            </a:pPr>
            <a:endParaRPr lang="en-US" sz="1400" b="1" dirty="0" smtClean="0"/>
          </a:p>
          <a:p>
            <a:r>
              <a:rPr lang="en-US" b="1" dirty="0" smtClean="0"/>
              <a:t>Started writing while attending college at Syracuse University. He wrote articles for his brother’s news service and also started work on his first novel.</a:t>
            </a:r>
          </a:p>
          <a:p>
            <a:r>
              <a:rPr lang="en-US" b="1" dirty="0" smtClean="0"/>
              <a:t>His first novel did not do well, even though it had support from several great writers of the time.</a:t>
            </a:r>
          </a:p>
          <a:p>
            <a:r>
              <a:rPr lang="en-US" b="1" dirty="0" smtClean="0"/>
              <a:t>His second novel, The Red Badge of Courage, is considered a classic of American Realism.</a:t>
            </a:r>
          </a:p>
          <a:p>
            <a:r>
              <a:rPr lang="en-US" b="1" dirty="0" smtClean="0"/>
              <a:t>He tried to sail to Cuba to report on the insurrection there, but the ship he was on sank.</a:t>
            </a:r>
          </a:p>
          <a:p>
            <a:r>
              <a:rPr lang="en-US" b="1" dirty="0" smtClean="0"/>
              <a:t>Later, still wanting to “study” war, he went to Greece to report on the Greco-Turkish War.</a:t>
            </a:r>
          </a:p>
          <a:p>
            <a:r>
              <a:rPr lang="en-US" b="1" dirty="0" smtClean="0"/>
              <a:t>He died of Tuberculosis at age 28.</a:t>
            </a:r>
            <a:endParaRPr lang="en-US" b="1" dirty="0"/>
          </a:p>
        </p:txBody>
      </p:sp>
    </p:spTree>
    <p:extLst>
      <p:ext uri="{BB962C8B-B14F-4D97-AF65-F5344CB8AC3E}">
        <p14:creationId xmlns:p14="http://schemas.microsoft.com/office/powerpoint/2010/main" val="65075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Mystery of Heroism</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Now we will begin a reading of the story. </a:t>
            </a:r>
          </a:p>
          <a:p>
            <a:r>
              <a:rPr lang="en-US" b="1" dirty="0" smtClean="0"/>
              <a:t>You will be reading along as we listen to the story on audio CD. </a:t>
            </a:r>
            <a:endParaRPr lang="en-US" b="1" dirty="0"/>
          </a:p>
          <a:p>
            <a:r>
              <a:rPr lang="en-US" b="1" dirty="0" smtClean="0"/>
              <a:t>As you read along, continue to highlight or underline words and phrases that effect the senses. As you do this in the book, you DO NOT need to note which sense like we did on the worksheet; simply highlight or underline sensory words and phrases.</a:t>
            </a:r>
          </a:p>
          <a:p>
            <a:r>
              <a:rPr lang="en-US" b="1" dirty="0" smtClean="0"/>
              <a:t>We will pause throughout the reading to discuss the story, note particular phrases, and answer in-text questions.</a:t>
            </a:r>
            <a:endParaRPr lang="en-US" b="1" dirty="0"/>
          </a:p>
        </p:txBody>
      </p:sp>
    </p:spTree>
    <p:extLst>
      <p:ext uri="{BB962C8B-B14F-4D97-AF65-F5344CB8AC3E}">
        <p14:creationId xmlns:p14="http://schemas.microsoft.com/office/powerpoint/2010/main" val="3859568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Of the imagery presented in the section of the story we read today, choose one particular image that stood out to you. Tell me what that image was. What specific sensory details made it stand out to you?</a:t>
            </a:r>
            <a:endParaRPr lang="en-US" sz="4000" b="1" dirty="0"/>
          </a:p>
        </p:txBody>
      </p:sp>
    </p:spTree>
    <p:extLst>
      <p:ext uri="{BB962C8B-B14F-4D97-AF65-F5344CB8AC3E}">
        <p14:creationId xmlns:p14="http://schemas.microsoft.com/office/powerpoint/2010/main" val="4095692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Start-Up - Writing</a:t>
            </a:r>
            <a:endParaRPr lang="en-US" b="1" dirty="0"/>
          </a:p>
        </p:txBody>
      </p:sp>
      <p:sp>
        <p:nvSpPr>
          <p:cNvPr id="3" name="Content Placeholder 2"/>
          <p:cNvSpPr>
            <a:spLocks noGrp="1"/>
          </p:cNvSpPr>
          <p:nvPr>
            <p:ph idx="1"/>
          </p:nvPr>
        </p:nvSpPr>
        <p:spPr/>
        <p:txBody>
          <a:bodyPr/>
          <a:lstStyle/>
          <a:p>
            <a:pPr marL="0" indent="0" algn="ctr">
              <a:buNone/>
            </a:pPr>
            <a:r>
              <a:rPr lang="en-US" b="1" dirty="0" smtClean="0"/>
              <a:t>Write about the following:</a:t>
            </a:r>
          </a:p>
          <a:p>
            <a:pPr marL="0" indent="0" algn="ctr">
              <a:buNone/>
            </a:pPr>
            <a:endParaRPr lang="en-US" b="1" dirty="0"/>
          </a:p>
          <a:p>
            <a:pPr marL="0" indent="0" algn="ctr">
              <a:buNone/>
            </a:pPr>
            <a:r>
              <a:rPr lang="en-US" b="1" dirty="0" smtClean="0"/>
              <a:t>Based only on what we have read so far, predict what you think the soldier, Fred Collins, will do next in the story. Justify your prediction with evidence from the first section we read. </a:t>
            </a:r>
            <a:endParaRPr lang="en-US" b="1" dirty="0"/>
          </a:p>
        </p:txBody>
      </p:sp>
    </p:spTree>
    <p:extLst>
      <p:ext uri="{BB962C8B-B14F-4D97-AF65-F5344CB8AC3E}">
        <p14:creationId xmlns:p14="http://schemas.microsoft.com/office/powerpoint/2010/main" val="31413516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Mystery of Heroism</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Now we will begin a reading of the story. </a:t>
            </a:r>
          </a:p>
          <a:p>
            <a:r>
              <a:rPr lang="en-US" b="1" dirty="0" smtClean="0"/>
              <a:t>You will be reading along as we listen to the story on audio CD. </a:t>
            </a:r>
            <a:endParaRPr lang="en-US" b="1" dirty="0"/>
          </a:p>
          <a:p>
            <a:r>
              <a:rPr lang="en-US" b="1" dirty="0" smtClean="0"/>
              <a:t>As you read along, continue to highlight or underline words and phrases that effect the senses. As you do this in the book, you DO NOT need to note which sense like we did on the worksheet; simply highlight or underline sensory words and phrases.</a:t>
            </a:r>
          </a:p>
          <a:p>
            <a:r>
              <a:rPr lang="en-US" b="1" dirty="0" smtClean="0"/>
              <a:t>We will pause throughout the reading to discuss the story, note particular phrases, and answer in-text questions.</a:t>
            </a:r>
            <a:endParaRPr lang="en-US" b="1" dirty="0"/>
          </a:p>
        </p:txBody>
      </p:sp>
    </p:spTree>
    <p:extLst>
      <p:ext uri="{BB962C8B-B14F-4D97-AF65-F5344CB8AC3E}">
        <p14:creationId xmlns:p14="http://schemas.microsoft.com/office/powerpoint/2010/main" val="3477796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11430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b="1" dirty="0" smtClean="0"/>
              <a:t>Now answer the following in writing:</a:t>
            </a:r>
          </a:p>
          <a:p>
            <a:pPr marL="0" indent="0" algn="ctr">
              <a:buNone/>
            </a:pPr>
            <a:endParaRPr lang="en-US" sz="1200" b="1" dirty="0" smtClean="0"/>
          </a:p>
          <a:p>
            <a:pPr marL="0" indent="0" algn="ctr">
              <a:buNone/>
            </a:pPr>
            <a:r>
              <a:rPr lang="en-US" sz="3600" b="1" dirty="0" smtClean="0"/>
              <a:t>Give one example of a story (from a book, movie, TV show) that you are familiar with that you think is realistic and one that is unrealistic.</a:t>
            </a:r>
          </a:p>
          <a:p>
            <a:pPr marL="0" indent="0" algn="ctr">
              <a:buNone/>
            </a:pPr>
            <a:r>
              <a:rPr lang="en-US" sz="3600" b="1" dirty="0" smtClean="0"/>
              <a:t>Describe some of the key differences between </a:t>
            </a:r>
            <a:r>
              <a:rPr lang="en-US" sz="3600" b="1" dirty="0" smtClean="0"/>
              <a:t>the </a:t>
            </a:r>
            <a:r>
              <a:rPr lang="en-US" sz="3600" b="1" dirty="0" smtClean="0"/>
              <a:t>two</a:t>
            </a:r>
            <a:r>
              <a:rPr lang="en-US" sz="3600" b="1" dirty="0" smtClean="0"/>
              <a:t>.</a:t>
            </a:r>
          </a:p>
          <a:p>
            <a:pPr marL="0" indent="0" algn="ctr">
              <a:buNone/>
            </a:pPr>
            <a:r>
              <a:rPr lang="en-US" sz="3600" b="1" dirty="0">
                <a:solidFill>
                  <a:srgbClr val="FF0000"/>
                </a:solidFill>
              </a:rPr>
              <a:t>(Class Discussion</a:t>
            </a:r>
            <a:r>
              <a:rPr lang="en-US" sz="3600" b="1" dirty="0" smtClean="0">
                <a:solidFill>
                  <a:srgbClr val="FF0000"/>
                </a:solidFill>
              </a:rPr>
              <a:t>)</a:t>
            </a:r>
            <a:endParaRPr lang="en-US" sz="3600" b="1" dirty="0">
              <a:solidFill>
                <a:srgbClr val="FF0000"/>
              </a:solidFill>
            </a:endParaRPr>
          </a:p>
        </p:txBody>
      </p:sp>
    </p:spTree>
    <p:extLst>
      <p:ext uri="{BB962C8B-B14F-4D97-AF65-F5344CB8AC3E}">
        <p14:creationId xmlns:p14="http://schemas.microsoft.com/office/powerpoint/2010/main" val="588477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Look back your Start-Up from today. Was your prediction accurate? Did you predict something that might still happen in tomorrow’s reading? </a:t>
            </a:r>
          </a:p>
          <a:p>
            <a:pPr marL="0" indent="0" algn="ctr">
              <a:buNone/>
            </a:pPr>
            <a:r>
              <a:rPr lang="en-US" sz="4000" b="1" dirty="0" smtClean="0"/>
              <a:t>Go even further now and predict how you think the story will end.</a:t>
            </a:r>
            <a:endParaRPr lang="en-US" sz="4000" b="1" dirty="0"/>
          </a:p>
        </p:txBody>
      </p:sp>
    </p:spTree>
    <p:extLst>
      <p:ext uri="{BB962C8B-B14F-4D97-AF65-F5344CB8AC3E}">
        <p14:creationId xmlns:p14="http://schemas.microsoft.com/office/powerpoint/2010/main" val="4233978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3600" b="1" dirty="0" smtClean="0"/>
              <a:t>By the end of the period, students will be able to define </a:t>
            </a:r>
            <a:r>
              <a:rPr lang="en-US" sz="3600" b="1" u="sng" dirty="0" smtClean="0">
                <a:solidFill>
                  <a:srgbClr val="FF0000"/>
                </a:solidFill>
              </a:rPr>
              <a:t>realism</a:t>
            </a:r>
            <a:r>
              <a:rPr lang="en-US" sz="3600" b="1" dirty="0" smtClean="0"/>
              <a:t> and </a:t>
            </a:r>
            <a:r>
              <a:rPr lang="en-US" sz="3600" b="1" u="sng" dirty="0" smtClean="0">
                <a:solidFill>
                  <a:srgbClr val="FF0000"/>
                </a:solidFill>
              </a:rPr>
              <a:t>imagery</a:t>
            </a:r>
            <a:r>
              <a:rPr lang="en-US" sz="3600" b="1" dirty="0" smtClean="0"/>
              <a:t> and will begin to analyze examples of the </a:t>
            </a:r>
            <a:r>
              <a:rPr lang="en-US" sz="3600" b="1" u="sng" dirty="0" smtClean="0">
                <a:solidFill>
                  <a:srgbClr val="FF0000"/>
                </a:solidFill>
              </a:rPr>
              <a:t>imagery</a:t>
            </a:r>
            <a:r>
              <a:rPr lang="en-US" sz="3600" b="1" dirty="0" smtClean="0"/>
              <a:t> in Stephen Crane’s story, </a:t>
            </a:r>
            <a:r>
              <a:rPr lang="en-US" sz="3600" b="1" u="sng" dirty="0" smtClean="0"/>
              <a:t>A Mystery of Heroism</a:t>
            </a:r>
            <a:r>
              <a:rPr lang="en-US" sz="3600" b="1" dirty="0" smtClean="0"/>
              <a:t> to determine their effectiveness in enhancing the </a:t>
            </a:r>
            <a:r>
              <a:rPr lang="en-US" sz="3600" b="1" u="sng" dirty="0" smtClean="0">
                <a:solidFill>
                  <a:srgbClr val="FF0000"/>
                </a:solidFill>
              </a:rPr>
              <a:t>realistic</a:t>
            </a:r>
            <a:r>
              <a:rPr lang="en-US" sz="3600" b="1" dirty="0" smtClean="0"/>
              <a:t> tone of the story.</a:t>
            </a:r>
          </a:p>
          <a:p>
            <a:pPr marL="0" indent="0" algn="ctr">
              <a:buNone/>
            </a:pPr>
            <a:endParaRPr lang="en-US" sz="3600" b="1" dirty="0"/>
          </a:p>
          <a:p>
            <a:pPr marL="0" indent="0" algn="ctr">
              <a:buNone/>
            </a:pPr>
            <a:r>
              <a:rPr lang="en-US" sz="2800" b="1" dirty="0" smtClean="0"/>
              <a:t>CCSS.ELA-LITERACY.CCRA.R.4</a:t>
            </a:r>
          </a:p>
          <a:p>
            <a:pPr marL="0" indent="0" algn="ctr">
              <a:buNone/>
            </a:pPr>
            <a:r>
              <a:rPr lang="en-US" sz="2800" b="1" dirty="0" smtClean="0"/>
              <a:t>CCSS.ELA-LITERACY.RL.11.9</a:t>
            </a:r>
          </a:p>
        </p:txBody>
      </p:sp>
    </p:spTree>
    <p:extLst>
      <p:ext uri="{BB962C8B-B14F-4D97-AF65-F5344CB8AC3E}">
        <p14:creationId xmlns:p14="http://schemas.microsoft.com/office/powerpoint/2010/main" val="841261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What Is Realism?</a:t>
            </a:r>
            <a:endParaRPr lang="en-US" b="1" dirty="0"/>
          </a:p>
        </p:txBody>
      </p:sp>
      <p:sp>
        <p:nvSpPr>
          <p:cNvPr id="5" name="Content Placeholder 4"/>
          <p:cNvSpPr>
            <a:spLocks noGrp="1"/>
          </p:cNvSpPr>
          <p:nvPr>
            <p:ph idx="1"/>
          </p:nvPr>
        </p:nvSpPr>
        <p:spPr/>
        <p:txBody>
          <a:bodyPr>
            <a:normAutofit fontScale="92500" lnSpcReduction="10000"/>
          </a:bodyPr>
          <a:lstStyle/>
          <a:p>
            <a:pPr marL="0" indent="0" algn="ctr">
              <a:buNone/>
            </a:pPr>
            <a:r>
              <a:rPr lang="en-US" b="1" dirty="0" smtClean="0"/>
              <a:t>Take a moment to discuss this with your group. </a:t>
            </a:r>
          </a:p>
          <a:p>
            <a:pPr marL="0" indent="0" algn="ctr">
              <a:buNone/>
            </a:pPr>
            <a:r>
              <a:rPr lang="en-US" b="1" dirty="0" smtClean="0"/>
              <a:t>On your paper, write your own definition for realism.</a:t>
            </a:r>
          </a:p>
          <a:p>
            <a:pPr marL="0" indent="0" algn="ctr">
              <a:buNone/>
            </a:pPr>
            <a:r>
              <a:rPr lang="en-US" b="1" dirty="0" smtClean="0"/>
              <a:t> </a:t>
            </a:r>
            <a:r>
              <a:rPr lang="en-US" b="1" dirty="0" smtClean="0">
                <a:solidFill>
                  <a:srgbClr val="FF0000"/>
                </a:solidFill>
              </a:rPr>
              <a:t>(Share out)</a:t>
            </a:r>
          </a:p>
          <a:p>
            <a:pPr marL="0" indent="0" algn="ctr">
              <a:buNone/>
            </a:pPr>
            <a:endParaRPr lang="en-US" b="1" dirty="0" smtClean="0"/>
          </a:p>
          <a:p>
            <a:pPr marL="0" indent="0" algn="ctr">
              <a:buNone/>
            </a:pPr>
            <a:r>
              <a:rPr lang="en-US" sz="2800" b="1" dirty="0" smtClean="0"/>
              <a:t>Now write down MY definition:</a:t>
            </a:r>
            <a:endParaRPr lang="en-US" sz="3600" b="1" dirty="0" smtClean="0"/>
          </a:p>
          <a:p>
            <a:pPr marL="0" indent="0" algn="ctr">
              <a:buNone/>
            </a:pPr>
            <a:r>
              <a:rPr lang="en-US" sz="4800" b="1" dirty="0" smtClean="0"/>
              <a:t>The faithful representation of reality in writing.</a:t>
            </a:r>
          </a:p>
        </p:txBody>
      </p:sp>
    </p:spTree>
    <p:extLst>
      <p:ext uri="{BB962C8B-B14F-4D97-AF65-F5344CB8AC3E}">
        <p14:creationId xmlns:p14="http://schemas.microsoft.com/office/powerpoint/2010/main" val="425531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Realism</a:t>
            </a:r>
            <a:endParaRPr lang="en-US" b="1" dirty="0"/>
          </a:p>
        </p:txBody>
      </p:sp>
      <p:sp>
        <p:nvSpPr>
          <p:cNvPr id="3" name="Content Placeholder 2"/>
          <p:cNvSpPr>
            <a:spLocks noGrp="1"/>
          </p:cNvSpPr>
          <p:nvPr>
            <p:ph idx="1"/>
          </p:nvPr>
        </p:nvSpPr>
        <p:spPr>
          <a:xfrm>
            <a:off x="457200" y="1219200"/>
            <a:ext cx="8229600" cy="5334000"/>
          </a:xfrm>
        </p:spPr>
        <p:txBody>
          <a:bodyPr/>
          <a:lstStyle/>
          <a:p>
            <a:r>
              <a:rPr lang="en-US" b="1" dirty="0" smtClean="0"/>
              <a:t>Emphasis on </a:t>
            </a:r>
            <a:r>
              <a:rPr lang="en-US" b="1" u="sng" dirty="0" smtClean="0"/>
              <a:t>everyday characters </a:t>
            </a:r>
            <a:r>
              <a:rPr lang="en-US" b="1" dirty="0" smtClean="0"/>
              <a:t>with universal appeal. </a:t>
            </a:r>
            <a:endParaRPr lang="en-US" b="1" dirty="0" smtClean="0"/>
          </a:p>
          <a:p>
            <a:pPr marL="0" indent="0" algn="ctr">
              <a:buNone/>
            </a:pPr>
            <a:r>
              <a:rPr lang="en-US" b="1" dirty="0">
                <a:solidFill>
                  <a:srgbClr val="FF0000"/>
                </a:solidFill>
              </a:rPr>
              <a:t>T</a:t>
            </a:r>
            <a:r>
              <a:rPr lang="en-US" b="1" dirty="0" smtClean="0">
                <a:solidFill>
                  <a:srgbClr val="FF0000"/>
                </a:solidFill>
              </a:rPr>
              <a:t>he “common man”</a:t>
            </a:r>
          </a:p>
          <a:p>
            <a:r>
              <a:rPr lang="en-US" b="1" dirty="0" smtClean="0"/>
              <a:t>Use of </a:t>
            </a:r>
            <a:r>
              <a:rPr lang="en-US" b="1" u="sng" dirty="0" smtClean="0"/>
              <a:t>everyday speech</a:t>
            </a:r>
            <a:r>
              <a:rPr lang="en-US" b="1" dirty="0" smtClean="0"/>
              <a:t> patterns to show class distinctions.</a:t>
            </a:r>
          </a:p>
          <a:p>
            <a:pPr marL="0" indent="0" algn="ctr">
              <a:buNone/>
            </a:pPr>
            <a:r>
              <a:rPr lang="en-US" b="1" dirty="0" smtClean="0">
                <a:solidFill>
                  <a:srgbClr val="FF0000"/>
                </a:solidFill>
              </a:rPr>
              <a:t>The “common language”</a:t>
            </a:r>
          </a:p>
          <a:p>
            <a:r>
              <a:rPr lang="en-US" b="1" u="sng" dirty="0" smtClean="0"/>
              <a:t>Detailed</a:t>
            </a:r>
            <a:r>
              <a:rPr lang="en-US" b="1" dirty="0" smtClean="0"/>
              <a:t> description of ordinary characters and realistic events.</a:t>
            </a:r>
          </a:p>
          <a:p>
            <a:pPr marL="0" indent="0" algn="ctr">
              <a:buNone/>
            </a:pPr>
            <a:r>
              <a:rPr lang="en-US" b="1" dirty="0" smtClean="0">
                <a:solidFill>
                  <a:srgbClr val="FF0000"/>
                </a:solidFill>
              </a:rPr>
              <a:t>IMAGERY</a:t>
            </a:r>
          </a:p>
          <a:p>
            <a:endParaRPr lang="en-US" b="1" dirty="0"/>
          </a:p>
        </p:txBody>
      </p:sp>
    </p:spTree>
    <p:extLst>
      <p:ext uri="{BB962C8B-B14F-4D97-AF65-F5344CB8AC3E}">
        <p14:creationId xmlns:p14="http://schemas.microsoft.com/office/powerpoint/2010/main" val="101508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Imagery?</a:t>
            </a:r>
            <a:endParaRPr lang="en-US"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dirty="0" smtClean="0"/>
              <a:t>Take a moment to discuss this with your group. </a:t>
            </a:r>
          </a:p>
          <a:p>
            <a:pPr marL="0" indent="0" algn="ctr">
              <a:buNone/>
            </a:pPr>
            <a:r>
              <a:rPr lang="en-US" b="1" dirty="0" smtClean="0"/>
              <a:t>On your paper, write your own definition for imagery.</a:t>
            </a:r>
          </a:p>
          <a:p>
            <a:pPr marL="0" indent="0" algn="ctr">
              <a:buNone/>
            </a:pPr>
            <a:r>
              <a:rPr lang="en-US" b="1" dirty="0" smtClean="0"/>
              <a:t> </a:t>
            </a:r>
            <a:r>
              <a:rPr lang="en-US" b="1" dirty="0" smtClean="0">
                <a:solidFill>
                  <a:srgbClr val="FF0000"/>
                </a:solidFill>
              </a:rPr>
              <a:t>(Share out)</a:t>
            </a:r>
          </a:p>
          <a:p>
            <a:pPr marL="0" indent="0" algn="ctr">
              <a:buNone/>
            </a:pPr>
            <a:endParaRPr lang="en-US" b="1" dirty="0" smtClean="0">
              <a:solidFill>
                <a:srgbClr val="FF0000"/>
              </a:solidFill>
            </a:endParaRPr>
          </a:p>
          <a:p>
            <a:pPr marL="0" indent="0" algn="ctr">
              <a:buNone/>
            </a:pPr>
            <a:r>
              <a:rPr lang="en-US" sz="2800" b="1" dirty="0" smtClean="0"/>
              <a:t>Now write down MY definition:</a:t>
            </a:r>
            <a:endParaRPr lang="en-US" sz="3000" b="1" dirty="0"/>
          </a:p>
          <a:p>
            <a:pPr marL="0" indent="0" algn="ctr">
              <a:buNone/>
            </a:pPr>
            <a:r>
              <a:rPr lang="en-US" sz="4000" b="1" dirty="0" smtClean="0"/>
              <a:t>The use of figurative language to represent objects, actions and ideas in such a way that it appeals to our physical senses.</a:t>
            </a:r>
          </a:p>
          <a:p>
            <a:pPr marL="0" indent="0" algn="ctr">
              <a:buNone/>
            </a:pPr>
            <a:endParaRPr lang="en-US" dirty="0"/>
          </a:p>
        </p:txBody>
      </p:sp>
    </p:spTree>
    <p:extLst>
      <p:ext uri="{BB962C8B-B14F-4D97-AF65-F5344CB8AC3E}">
        <p14:creationId xmlns:p14="http://schemas.microsoft.com/office/powerpoint/2010/main" val="122290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Imagery Examples</a:t>
            </a:r>
            <a:endParaRPr lang="en-US" b="1" dirty="0"/>
          </a:p>
        </p:txBody>
      </p:sp>
      <p:sp>
        <p:nvSpPr>
          <p:cNvPr id="3" name="Content Placeholder 2"/>
          <p:cNvSpPr>
            <a:spLocks noGrp="1"/>
          </p:cNvSpPr>
          <p:nvPr>
            <p:ph idx="1"/>
          </p:nvPr>
        </p:nvSpPr>
        <p:spPr>
          <a:xfrm>
            <a:off x="457200" y="990600"/>
            <a:ext cx="8229600" cy="5867400"/>
          </a:xfrm>
        </p:spPr>
        <p:txBody>
          <a:bodyPr>
            <a:normAutofit fontScale="92500" lnSpcReduction="20000"/>
          </a:bodyPr>
          <a:lstStyle/>
          <a:p>
            <a:r>
              <a:rPr lang="en-US" b="1" dirty="0" smtClean="0"/>
              <a:t>It was dark and dim in the forest. </a:t>
            </a:r>
          </a:p>
          <a:p>
            <a:pPr lvl="1"/>
            <a:r>
              <a:rPr lang="en-US" b="1" dirty="0" smtClean="0"/>
              <a:t>The words “dark” and “dim” are </a:t>
            </a:r>
            <a:r>
              <a:rPr lang="en-US" b="1" dirty="0" smtClean="0">
                <a:solidFill>
                  <a:srgbClr val="FF0000"/>
                </a:solidFill>
              </a:rPr>
              <a:t>visual</a:t>
            </a:r>
            <a:r>
              <a:rPr lang="en-US" b="1" dirty="0" smtClean="0"/>
              <a:t> </a:t>
            </a:r>
            <a:r>
              <a:rPr lang="en-US" b="1" dirty="0" smtClean="0">
                <a:solidFill>
                  <a:srgbClr val="FF0000"/>
                </a:solidFill>
              </a:rPr>
              <a:t>images</a:t>
            </a:r>
            <a:r>
              <a:rPr lang="en-US" b="1" dirty="0" smtClean="0"/>
              <a:t>.</a:t>
            </a:r>
          </a:p>
          <a:p>
            <a:pPr lvl="1"/>
            <a:r>
              <a:rPr lang="en-US" b="1" dirty="0" smtClean="0"/>
              <a:t>Take a moment and record 3 examples of words that inspire </a:t>
            </a:r>
            <a:r>
              <a:rPr lang="en-US" b="1" dirty="0" smtClean="0">
                <a:solidFill>
                  <a:srgbClr val="FF0000"/>
                </a:solidFill>
              </a:rPr>
              <a:t>visual</a:t>
            </a:r>
            <a:r>
              <a:rPr lang="en-US" b="1" dirty="0" smtClean="0"/>
              <a:t> </a:t>
            </a:r>
            <a:r>
              <a:rPr lang="en-US" b="1" dirty="0" smtClean="0">
                <a:solidFill>
                  <a:srgbClr val="FF0000"/>
                </a:solidFill>
              </a:rPr>
              <a:t>images</a:t>
            </a:r>
            <a:r>
              <a:rPr lang="en-US" b="1" dirty="0" smtClean="0"/>
              <a:t>.</a:t>
            </a:r>
          </a:p>
          <a:p>
            <a:r>
              <a:rPr lang="en-US" b="1" dirty="0" smtClean="0"/>
              <a:t>The children were screaming and shouting in the fields.</a:t>
            </a:r>
          </a:p>
          <a:p>
            <a:pPr lvl="1"/>
            <a:r>
              <a:rPr lang="en-US" b="1" dirty="0" smtClean="0"/>
              <a:t>“Screaming” and “shouting” appeal to our sense of hearing or </a:t>
            </a:r>
            <a:r>
              <a:rPr lang="en-US" b="1" dirty="0" smtClean="0">
                <a:solidFill>
                  <a:srgbClr val="FF0000"/>
                </a:solidFill>
              </a:rPr>
              <a:t>auditory</a:t>
            </a:r>
            <a:r>
              <a:rPr lang="en-US" b="1" dirty="0" smtClean="0"/>
              <a:t> </a:t>
            </a:r>
            <a:r>
              <a:rPr lang="en-US" b="1" dirty="0" smtClean="0">
                <a:solidFill>
                  <a:srgbClr val="FF0000"/>
                </a:solidFill>
              </a:rPr>
              <a:t>sense</a:t>
            </a:r>
            <a:r>
              <a:rPr lang="en-US" b="1" dirty="0" smtClean="0"/>
              <a:t>.</a:t>
            </a:r>
          </a:p>
          <a:p>
            <a:pPr lvl="1"/>
            <a:r>
              <a:rPr lang="en-US" b="1" dirty="0" smtClean="0"/>
              <a:t>Take a moment and record 3 examples of words that inspire </a:t>
            </a:r>
            <a:r>
              <a:rPr lang="en-US" b="1" dirty="0" smtClean="0">
                <a:solidFill>
                  <a:srgbClr val="FF0000"/>
                </a:solidFill>
              </a:rPr>
              <a:t>auditory images</a:t>
            </a:r>
            <a:r>
              <a:rPr lang="en-US" b="1" dirty="0" smtClean="0"/>
              <a:t>.</a:t>
            </a:r>
          </a:p>
          <a:p>
            <a:r>
              <a:rPr lang="en-US" b="1" dirty="0" smtClean="0"/>
              <a:t>He whiffed the aroma of brewed coffee.</a:t>
            </a:r>
          </a:p>
          <a:p>
            <a:pPr lvl="1"/>
            <a:r>
              <a:rPr lang="en-US" b="1" dirty="0" smtClean="0"/>
              <a:t>“whiff” and “aroma” evoke our sense of smell or </a:t>
            </a:r>
            <a:r>
              <a:rPr lang="en-US" b="1" dirty="0" smtClean="0">
                <a:solidFill>
                  <a:srgbClr val="FF0000"/>
                </a:solidFill>
              </a:rPr>
              <a:t>olfactory sense</a:t>
            </a:r>
            <a:r>
              <a:rPr lang="en-US" b="1" dirty="0" smtClean="0"/>
              <a:t>.</a:t>
            </a:r>
          </a:p>
          <a:p>
            <a:pPr lvl="1"/>
            <a:r>
              <a:rPr lang="en-US" b="1" dirty="0" smtClean="0"/>
              <a:t>Take a moment and record 3 examples of words that inspire </a:t>
            </a:r>
            <a:r>
              <a:rPr lang="en-US" b="1" dirty="0" smtClean="0">
                <a:solidFill>
                  <a:srgbClr val="FF0000"/>
                </a:solidFill>
              </a:rPr>
              <a:t>olfactory images</a:t>
            </a:r>
            <a:r>
              <a:rPr lang="en-US" b="1" dirty="0" smtClean="0"/>
              <a:t>.</a:t>
            </a:r>
          </a:p>
        </p:txBody>
      </p:sp>
    </p:spTree>
    <p:extLst>
      <p:ext uri="{BB962C8B-B14F-4D97-AF65-F5344CB8AC3E}">
        <p14:creationId xmlns:p14="http://schemas.microsoft.com/office/powerpoint/2010/main" val="220096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b="1" dirty="0" smtClean="0"/>
              <a:t>Imagery Examples</a:t>
            </a:r>
            <a:endParaRPr lang="en-US" b="1" dirty="0"/>
          </a:p>
        </p:txBody>
      </p:sp>
      <p:sp>
        <p:nvSpPr>
          <p:cNvPr id="3" name="Content Placeholder 2"/>
          <p:cNvSpPr>
            <a:spLocks noGrp="1"/>
          </p:cNvSpPr>
          <p:nvPr>
            <p:ph idx="1"/>
          </p:nvPr>
        </p:nvSpPr>
        <p:spPr>
          <a:xfrm>
            <a:off x="457200" y="990600"/>
            <a:ext cx="8229600" cy="5562600"/>
          </a:xfrm>
        </p:spPr>
        <p:txBody>
          <a:bodyPr>
            <a:normAutofit fontScale="92500"/>
          </a:bodyPr>
          <a:lstStyle/>
          <a:p>
            <a:r>
              <a:rPr lang="en-US" b="1" dirty="0" smtClean="0"/>
              <a:t>The girl ran her hands across the soft satin fabric.</a:t>
            </a:r>
          </a:p>
          <a:p>
            <a:pPr lvl="1"/>
            <a:r>
              <a:rPr lang="en-US" b="1" dirty="0" smtClean="0"/>
              <a:t>The idea of “soft” in this example appeals to our sense of touch or </a:t>
            </a:r>
            <a:r>
              <a:rPr lang="en-US" b="1" dirty="0" smtClean="0">
                <a:solidFill>
                  <a:srgbClr val="FF0000"/>
                </a:solidFill>
              </a:rPr>
              <a:t>tactile sense</a:t>
            </a:r>
            <a:r>
              <a:rPr lang="en-US" b="1" dirty="0" smtClean="0"/>
              <a:t>.</a:t>
            </a:r>
          </a:p>
          <a:p>
            <a:pPr lvl="1"/>
            <a:r>
              <a:rPr lang="en-US" b="1" dirty="0" smtClean="0"/>
              <a:t>Take a moment and record 3 examples of words that inspire </a:t>
            </a:r>
            <a:r>
              <a:rPr lang="en-US" b="1" dirty="0" smtClean="0">
                <a:solidFill>
                  <a:srgbClr val="FF0000"/>
                </a:solidFill>
              </a:rPr>
              <a:t>tactile images</a:t>
            </a:r>
            <a:r>
              <a:rPr lang="en-US" b="1" dirty="0" smtClean="0"/>
              <a:t>.</a:t>
            </a:r>
          </a:p>
          <a:p>
            <a:r>
              <a:rPr lang="en-US" b="1" dirty="0" smtClean="0"/>
              <a:t>The fresh, juicy orange was very cold and sweet.</a:t>
            </a:r>
          </a:p>
          <a:p>
            <a:pPr lvl="1"/>
            <a:r>
              <a:rPr lang="en-US" b="1" dirty="0" smtClean="0"/>
              <a:t>“ juicy” and “sweet” when associated with oranges have an effect on our sense of taste or </a:t>
            </a:r>
            <a:r>
              <a:rPr lang="en-US" b="1" dirty="0" smtClean="0">
                <a:solidFill>
                  <a:srgbClr val="FF0000"/>
                </a:solidFill>
              </a:rPr>
              <a:t>gustatory sense</a:t>
            </a:r>
            <a:r>
              <a:rPr lang="en-US" b="1" dirty="0" smtClean="0"/>
              <a:t>.</a:t>
            </a:r>
          </a:p>
          <a:p>
            <a:pPr lvl="1"/>
            <a:r>
              <a:rPr lang="en-US" b="1" dirty="0" smtClean="0"/>
              <a:t>Take a moment and record 3 examples of words that inspire </a:t>
            </a:r>
            <a:r>
              <a:rPr lang="en-US" b="1" dirty="0" smtClean="0">
                <a:solidFill>
                  <a:srgbClr val="FF0000"/>
                </a:solidFill>
              </a:rPr>
              <a:t>gustatory images</a:t>
            </a:r>
            <a:r>
              <a:rPr lang="en-US" b="1" dirty="0" smtClean="0"/>
              <a:t>.</a:t>
            </a:r>
          </a:p>
          <a:p>
            <a:pPr lvl="1"/>
            <a:endParaRPr lang="en-US" b="1" dirty="0" smtClean="0"/>
          </a:p>
        </p:txBody>
      </p:sp>
    </p:spTree>
    <p:extLst>
      <p:ext uri="{BB962C8B-B14F-4D97-AF65-F5344CB8AC3E}">
        <p14:creationId xmlns:p14="http://schemas.microsoft.com/office/powerpoint/2010/main" val="160655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64"/>
            <a:ext cx="8229600" cy="1143000"/>
          </a:xfrm>
        </p:spPr>
        <p:txBody>
          <a:bodyPr/>
          <a:lstStyle/>
          <a:p>
            <a:r>
              <a:rPr lang="en-US" b="1" dirty="0" smtClean="0"/>
              <a:t>A Mystery of Heroism</a:t>
            </a:r>
            <a:endParaRPr lang="en-US" b="1" dirty="0"/>
          </a:p>
        </p:txBody>
      </p:sp>
      <p:sp>
        <p:nvSpPr>
          <p:cNvPr id="3" name="Content Placeholder 2"/>
          <p:cNvSpPr>
            <a:spLocks noGrp="1"/>
          </p:cNvSpPr>
          <p:nvPr>
            <p:ph idx="1"/>
          </p:nvPr>
        </p:nvSpPr>
        <p:spPr>
          <a:xfrm>
            <a:off x="457200" y="1066800"/>
            <a:ext cx="8229600" cy="5562600"/>
          </a:xfrm>
        </p:spPr>
        <p:txBody>
          <a:bodyPr>
            <a:noAutofit/>
          </a:bodyPr>
          <a:lstStyle/>
          <a:p>
            <a:pPr marL="0" indent="0">
              <a:buNone/>
            </a:pPr>
            <a:r>
              <a:rPr lang="en-US" sz="3300" b="1" dirty="0" smtClean="0"/>
              <a:t>The dark uniforms of the men were so coated with dust from the incessant wrestling of the two armies that the regiment almost seemed a part of the clay bank which shielded them from the shells. On the top of the hill a battery was arguing in tremendous roars with some other guns, and to the eye of the infantry, the artillerymen, the guns, the caissons, the horses, were distinctly outlined upon the blue sky. </a:t>
            </a:r>
            <a:endParaRPr lang="en-US" sz="3300" b="1" dirty="0"/>
          </a:p>
        </p:txBody>
      </p:sp>
      <p:grpSp>
        <p:nvGrpSpPr>
          <p:cNvPr id="13" name="SMARTInkShape-Group14"/>
          <p:cNvGrpSpPr/>
          <p:nvPr/>
        </p:nvGrpSpPr>
        <p:grpSpPr>
          <a:xfrm>
            <a:off x="1100138" y="1428750"/>
            <a:ext cx="1014413" cy="418169"/>
            <a:chOff x="1100138" y="1428750"/>
            <a:chExt cx="1014413" cy="418169"/>
          </a:xfrm>
        </p:grpSpPr>
        <p:sp>
          <p:nvSpPr>
            <p:cNvPr id="11" name="SMARTInkShape-7"/>
            <p:cNvSpPr/>
            <p:nvPr/>
          </p:nvSpPr>
          <p:spPr>
            <a:xfrm>
              <a:off x="1100138" y="1428750"/>
              <a:ext cx="1014413" cy="42864"/>
            </a:xfrm>
            <a:custGeom>
              <a:avLst/>
              <a:gdLst/>
              <a:ahLst/>
              <a:cxnLst/>
              <a:rect l="0" t="0" r="0" b="0"/>
              <a:pathLst>
                <a:path w="1014413" h="42864">
                  <a:moveTo>
                    <a:pt x="0" y="42863"/>
                  </a:moveTo>
                  <a:lnTo>
                    <a:pt x="35314" y="42863"/>
                  </a:lnTo>
                  <a:lnTo>
                    <a:pt x="66374" y="42863"/>
                  </a:lnTo>
                  <a:lnTo>
                    <a:pt x="100286" y="42863"/>
                  </a:lnTo>
                  <a:lnTo>
                    <a:pt x="135767" y="42863"/>
                  </a:lnTo>
                  <a:lnTo>
                    <a:pt x="170016" y="42069"/>
                  </a:lnTo>
                  <a:lnTo>
                    <a:pt x="205239" y="37208"/>
                  </a:lnTo>
                  <a:lnTo>
                    <a:pt x="239154" y="36013"/>
                  </a:lnTo>
                  <a:lnTo>
                    <a:pt x="267005" y="32014"/>
                  </a:lnTo>
                  <a:lnTo>
                    <a:pt x="295365" y="29594"/>
                  </a:lnTo>
                  <a:lnTo>
                    <a:pt x="323876" y="28877"/>
                  </a:lnTo>
                  <a:lnTo>
                    <a:pt x="352432" y="24872"/>
                  </a:lnTo>
                  <a:lnTo>
                    <a:pt x="381002" y="22451"/>
                  </a:lnTo>
                  <a:lnTo>
                    <a:pt x="409575" y="21733"/>
                  </a:lnTo>
                  <a:lnTo>
                    <a:pt x="438150" y="21521"/>
                  </a:lnTo>
                  <a:lnTo>
                    <a:pt x="470517" y="17665"/>
                  </a:lnTo>
                  <a:lnTo>
                    <a:pt x="501450" y="15288"/>
                  </a:lnTo>
                  <a:lnTo>
                    <a:pt x="530724" y="10792"/>
                  </a:lnTo>
                  <a:lnTo>
                    <a:pt x="559506" y="8225"/>
                  </a:lnTo>
                  <a:lnTo>
                    <a:pt x="588142" y="3672"/>
                  </a:lnTo>
                  <a:lnTo>
                    <a:pt x="616736" y="1088"/>
                  </a:lnTo>
                  <a:lnTo>
                    <a:pt x="645316" y="322"/>
                  </a:lnTo>
                  <a:lnTo>
                    <a:pt x="678508" y="64"/>
                  </a:lnTo>
                  <a:lnTo>
                    <a:pt x="705511" y="19"/>
                  </a:lnTo>
                  <a:lnTo>
                    <a:pt x="740964" y="4"/>
                  </a:lnTo>
                  <a:lnTo>
                    <a:pt x="774925" y="1"/>
                  </a:lnTo>
                  <a:lnTo>
                    <a:pt x="806504" y="0"/>
                  </a:lnTo>
                  <a:lnTo>
                    <a:pt x="835672" y="2117"/>
                  </a:lnTo>
                  <a:lnTo>
                    <a:pt x="868157" y="6151"/>
                  </a:lnTo>
                  <a:lnTo>
                    <a:pt x="903273" y="7013"/>
                  </a:lnTo>
                  <a:lnTo>
                    <a:pt x="925390" y="9222"/>
                  </a:lnTo>
                  <a:lnTo>
                    <a:pt x="952065" y="13620"/>
                  </a:lnTo>
                  <a:lnTo>
                    <a:pt x="966658" y="14884"/>
                  </a:lnTo>
                  <a:lnTo>
                    <a:pt x="998588" y="21342"/>
                  </a:lnTo>
                  <a:lnTo>
                    <a:pt x="1007266" y="28573"/>
                  </a:lnTo>
                  <a:lnTo>
                    <a:pt x="1007268" y="22424"/>
                  </a:lnTo>
                  <a:lnTo>
                    <a:pt x="1008062" y="22093"/>
                  </a:lnTo>
                  <a:lnTo>
                    <a:pt x="1014412"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
            <p:cNvSpPr/>
            <p:nvPr/>
          </p:nvSpPr>
          <p:spPr>
            <a:xfrm>
              <a:off x="1357313" y="1493044"/>
              <a:ext cx="178594" cy="353875"/>
            </a:xfrm>
            <a:custGeom>
              <a:avLst/>
              <a:gdLst/>
              <a:ahLst/>
              <a:cxnLst/>
              <a:rect l="0" t="0" r="0" b="0"/>
              <a:pathLst>
                <a:path w="178594" h="353875">
                  <a:moveTo>
                    <a:pt x="0" y="42862"/>
                  </a:moveTo>
                  <a:lnTo>
                    <a:pt x="0" y="35806"/>
                  </a:lnTo>
                  <a:lnTo>
                    <a:pt x="0" y="52513"/>
                  </a:lnTo>
                  <a:lnTo>
                    <a:pt x="14473" y="88032"/>
                  </a:lnTo>
                  <a:lnTo>
                    <a:pt x="28591" y="123136"/>
                  </a:lnTo>
                  <a:lnTo>
                    <a:pt x="38103" y="154145"/>
                  </a:lnTo>
                  <a:lnTo>
                    <a:pt x="47625" y="184347"/>
                  </a:lnTo>
                  <a:lnTo>
                    <a:pt x="53975" y="202876"/>
                  </a:lnTo>
                  <a:lnTo>
                    <a:pt x="60524" y="238373"/>
                  </a:lnTo>
                  <a:lnTo>
                    <a:pt x="69451" y="269692"/>
                  </a:lnTo>
                  <a:lnTo>
                    <a:pt x="74837" y="293955"/>
                  </a:lnTo>
                  <a:lnTo>
                    <a:pt x="83742" y="315327"/>
                  </a:lnTo>
                  <a:lnTo>
                    <a:pt x="85637" y="323501"/>
                  </a:lnTo>
                  <a:lnTo>
                    <a:pt x="91205" y="335217"/>
                  </a:lnTo>
                  <a:lnTo>
                    <a:pt x="92771" y="348601"/>
                  </a:lnTo>
                  <a:lnTo>
                    <a:pt x="96632" y="353408"/>
                  </a:lnTo>
                  <a:lnTo>
                    <a:pt x="97758" y="353874"/>
                  </a:lnTo>
                  <a:lnTo>
                    <a:pt x="98510" y="353391"/>
                  </a:lnTo>
                  <a:lnTo>
                    <a:pt x="99011" y="352275"/>
                  </a:lnTo>
                  <a:lnTo>
                    <a:pt x="100138" y="351531"/>
                  </a:lnTo>
                  <a:lnTo>
                    <a:pt x="106075" y="350239"/>
                  </a:lnTo>
                  <a:lnTo>
                    <a:pt x="106675" y="348014"/>
                  </a:lnTo>
                  <a:lnTo>
                    <a:pt x="106835" y="346309"/>
                  </a:lnTo>
                  <a:lnTo>
                    <a:pt x="107736" y="345173"/>
                  </a:lnTo>
                  <a:lnTo>
                    <a:pt x="117071" y="339407"/>
                  </a:lnTo>
                  <a:lnTo>
                    <a:pt x="119500" y="333145"/>
                  </a:lnTo>
                  <a:lnTo>
                    <a:pt x="126891" y="305103"/>
                  </a:lnTo>
                  <a:lnTo>
                    <a:pt x="135866" y="272698"/>
                  </a:lnTo>
                  <a:lnTo>
                    <a:pt x="145282" y="239339"/>
                  </a:lnTo>
                  <a:lnTo>
                    <a:pt x="148615" y="211585"/>
                  </a:lnTo>
                  <a:lnTo>
                    <a:pt x="153395" y="179461"/>
                  </a:lnTo>
                  <a:lnTo>
                    <a:pt x="156046" y="148600"/>
                  </a:lnTo>
                  <a:lnTo>
                    <a:pt x="156831" y="119348"/>
                  </a:lnTo>
                  <a:lnTo>
                    <a:pt x="160856" y="90572"/>
                  </a:lnTo>
                  <a:lnTo>
                    <a:pt x="169506" y="56298"/>
                  </a:lnTo>
                  <a:lnTo>
                    <a:pt x="172990" y="37583"/>
                  </a:lnTo>
                  <a:lnTo>
                    <a:pt x="177855" y="17855"/>
                  </a:lnTo>
                  <a:lnTo>
                    <a:pt x="17859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761386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3248</TotalTime>
  <Words>1381</Words>
  <Application>Microsoft Office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Start-Up - Discussion</vt:lpstr>
      <vt:lpstr>Start-Up - Writing</vt:lpstr>
      <vt:lpstr>Today’s Objective</vt:lpstr>
      <vt:lpstr>What Is Realism?</vt:lpstr>
      <vt:lpstr>Characteristics of Realism</vt:lpstr>
      <vt:lpstr>What is Imagery?</vt:lpstr>
      <vt:lpstr>Imagery Examples</vt:lpstr>
      <vt:lpstr>Imagery Examples</vt:lpstr>
      <vt:lpstr>A Mystery of Heroism</vt:lpstr>
      <vt:lpstr>A Mystery of Heroism</vt:lpstr>
      <vt:lpstr>A Mystery of Heroism</vt:lpstr>
      <vt:lpstr>Start-Up - Read</vt:lpstr>
      <vt:lpstr>Start-Up - Discussion</vt:lpstr>
      <vt:lpstr>Start-Up - Writing</vt:lpstr>
      <vt:lpstr>Stephen Crane</vt:lpstr>
      <vt:lpstr>A Mystery of Heroism</vt:lpstr>
      <vt:lpstr>Exit Ticket</vt:lpstr>
      <vt:lpstr>Start-Up - Writing</vt:lpstr>
      <vt:lpstr>A Mystery of Heroism</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MCELROY</dc:creator>
  <cp:lastModifiedBy>JAMES MCELROY</cp:lastModifiedBy>
  <cp:revision>30</cp:revision>
  <cp:lastPrinted>2015-01-15T15:33:43Z</cp:lastPrinted>
  <dcterms:created xsi:type="dcterms:W3CDTF">2015-01-14T21:12:37Z</dcterms:created>
  <dcterms:modified xsi:type="dcterms:W3CDTF">2015-01-21T23:19:46Z</dcterms:modified>
</cp:coreProperties>
</file>