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0127C-2F38-48B1-80CC-4554D234D2D6}"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196814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0127C-2F38-48B1-80CC-4554D234D2D6}"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44824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0127C-2F38-48B1-80CC-4554D234D2D6}"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275380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0127C-2F38-48B1-80CC-4554D234D2D6}"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4243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0127C-2F38-48B1-80CC-4554D234D2D6}"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35589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0127C-2F38-48B1-80CC-4554D234D2D6}"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27754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0127C-2F38-48B1-80CC-4554D234D2D6}"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253833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0127C-2F38-48B1-80CC-4554D234D2D6}"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352942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0127C-2F38-48B1-80CC-4554D234D2D6}"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51576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0127C-2F38-48B1-80CC-4554D234D2D6}"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343914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0127C-2F38-48B1-80CC-4554D234D2D6}"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13A7-A485-4366-B223-40D84C40EC93}" type="slidenum">
              <a:rPr lang="en-US" smtClean="0"/>
              <a:t>‹#›</a:t>
            </a:fld>
            <a:endParaRPr lang="en-US"/>
          </a:p>
        </p:txBody>
      </p:sp>
    </p:spTree>
    <p:extLst>
      <p:ext uri="{BB962C8B-B14F-4D97-AF65-F5344CB8AC3E}">
        <p14:creationId xmlns:p14="http://schemas.microsoft.com/office/powerpoint/2010/main" val="312180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0127C-2F38-48B1-80CC-4554D234D2D6}" type="datetimeFigureOut">
              <a:rPr lang="en-US" smtClean="0"/>
              <a:t>10/14/2019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13A7-A485-4366-B223-40D84C40EC93}" type="slidenum">
              <a:rPr lang="en-US" smtClean="0"/>
              <a:t>‹#›</a:t>
            </a:fld>
            <a:endParaRPr lang="en-US"/>
          </a:p>
        </p:txBody>
      </p:sp>
    </p:spTree>
    <p:extLst>
      <p:ext uri="{BB962C8B-B14F-4D97-AF65-F5344CB8AC3E}">
        <p14:creationId xmlns:p14="http://schemas.microsoft.com/office/powerpoint/2010/main" val="4025381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jmcelroy@turlockus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875"/>
          </a:xfrm>
        </p:spPr>
        <p:txBody>
          <a:bodyPr>
            <a:normAutofit fontScale="90000"/>
          </a:bodyPr>
          <a:lstStyle/>
          <a:p>
            <a:pPr algn="ctr"/>
            <a:r>
              <a:rPr lang="en-US" dirty="0">
                <a:latin typeface="Arial Black" panose="020B0A04020102020204" pitchFamily="34" charset="0"/>
              </a:rPr>
              <a:t/>
            </a:r>
            <a:br>
              <a:rPr lang="en-US" dirty="0">
                <a:latin typeface="Arial Black" panose="020B0A04020102020204" pitchFamily="34" charset="0"/>
              </a:rPr>
            </a:br>
            <a:r>
              <a:rPr lang="en-US" dirty="0" smtClean="0">
                <a:latin typeface="Arial Black" panose="020B0A04020102020204" pitchFamily="34" charset="0"/>
              </a:rPr>
              <a:t>START-UP - DISCUSSION</a:t>
            </a:r>
            <a:r>
              <a:rPr lang="en-US" dirty="0" smtClean="0">
                <a:latin typeface="Arial Black" panose="020B0A04020102020204" pitchFamily="34" charset="0"/>
              </a:rPr>
              <a:t/>
            </a:r>
            <a:br>
              <a:rPr lang="en-US" dirty="0" smtClean="0">
                <a:latin typeface="Arial Black" panose="020B0A04020102020204" pitchFamily="34" charset="0"/>
              </a:rPr>
            </a:br>
            <a:endParaRPr lang="en-US" dirty="0">
              <a:latin typeface="Arial Black" panose="020B0A04020102020204" pitchFamily="34" charset="0"/>
            </a:endParaRPr>
          </a:p>
        </p:txBody>
      </p:sp>
      <p:sp>
        <p:nvSpPr>
          <p:cNvPr id="4" name="TextBox 3"/>
          <p:cNvSpPr txBox="1"/>
          <p:nvPr/>
        </p:nvSpPr>
        <p:spPr>
          <a:xfrm>
            <a:off x="10134600" y="573227"/>
            <a:ext cx="1435100" cy="369332"/>
          </a:xfrm>
          <a:prstGeom prst="rect">
            <a:avLst/>
          </a:prstGeom>
          <a:noFill/>
        </p:spPr>
        <p:txBody>
          <a:bodyPr wrap="square" rtlCol="0">
            <a:spAutoFit/>
          </a:bodyPr>
          <a:lstStyle/>
          <a:p>
            <a:r>
              <a:rPr lang="en-US" b="1" dirty="0" smtClean="0">
                <a:latin typeface="Arial Black" panose="020B0A04020102020204" pitchFamily="34" charset="0"/>
              </a:rPr>
              <a:t>10/22/19</a:t>
            </a:r>
            <a:endParaRPr lang="en-US" b="1" dirty="0">
              <a:latin typeface="Arial Black" panose="020B0A04020102020204" pitchFamily="34" charset="0"/>
            </a:endParaRPr>
          </a:p>
        </p:txBody>
      </p:sp>
      <p:sp>
        <p:nvSpPr>
          <p:cNvPr id="3" name="TextBox 2"/>
          <p:cNvSpPr txBox="1"/>
          <p:nvPr/>
        </p:nvSpPr>
        <p:spPr>
          <a:xfrm>
            <a:off x="425733" y="1605102"/>
            <a:ext cx="11340540" cy="4401205"/>
          </a:xfrm>
          <a:prstGeom prst="rect">
            <a:avLst/>
          </a:prstGeom>
          <a:noFill/>
        </p:spPr>
        <p:txBody>
          <a:bodyPr wrap="none" rtlCol="0">
            <a:spAutoFit/>
          </a:bodyPr>
          <a:lstStyle/>
          <a:p>
            <a:pPr algn="ctr"/>
            <a:r>
              <a:rPr lang="en-US" sz="4000" dirty="0" smtClean="0">
                <a:latin typeface="Arial Black" panose="020B0A04020102020204" pitchFamily="34" charset="0"/>
              </a:rPr>
              <a:t>If you had to choose a way to represent</a:t>
            </a:r>
          </a:p>
          <a:p>
            <a:pPr algn="ctr"/>
            <a:r>
              <a:rPr lang="en-US" sz="4000" dirty="0" smtClean="0">
                <a:latin typeface="Arial Black" panose="020B0A04020102020204" pitchFamily="34" charset="0"/>
              </a:rPr>
              <a:t>some of the events, characters, and</a:t>
            </a:r>
          </a:p>
          <a:p>
            <a:pPr algn="ctr"/>
            <a:r>
              <a:rPr lang="en-US" sz="4000" dirty="0" smtClean="0">
                <a:latin typeface="Arial Black" panose="020B0A04020102020204" pitchFamily="34" charset="0"/>
              </a:rPr>
              <a:t>themes from this novel, and you could</a:t>
            </a:r>
          </a:p>
          <a:p>
            <a:pPr algn="ctr"/>
            <a:r>
              <a:rPr lang="en-US" sz="4000" dirty="0" smtClean="0">
                <a:latin typeface="Arial Black" panose="020B0A04020102020204" pitchFamily="34" charset="0"/>
              </a:rPr>
              <a:t>Choose from: writing, drawing,</a:t>
            </a:r>
          </a:p>
          <a:p>
            <a:pPr algn="ctr"/>
            <a:r>
              <a:rPr lang="en-US" sz="4000" dirty="0" smtClean="0">
                <a:latin typeface="Arial Black" panose="020B0A04020102020204" pitchFamily="34" charset="0"/>
              </a:rPr>
              <a:t>building something, or making a </a:t>
            </a:r>
          </a:p>
          <a:p>
            <a:pPr algn="ctr"/>
            <a:r>
              <a:rPr lang="en-US" sz="4000" dirty="0" smtClean="0">
                <a:latin typeface="Arial Black" panose="020B0A04020102020204" pitchFamily="34" charset="0"/>
              </a:rPr>
              <a:t>creative video; which would you</a:t>
            </a:r>
          </a:p>
          <a:p>
            <a:pPr algn="ctr"/>
            <a:r>
              <a:rPr lang="en-US" sz="4000" dirty="0" smtClean="0">
                <a:latin typeface="Arial Black" panose="020B0A04020102020204" pitchFamily="34" charset="0"/>
              </a:rPr>
              <a:t>Choose and why?</a:t>
            </a:r>
            <a:endParaRPr lang="en-US" sz="4000" dirty="0">
              <a:latin typeface="Arial Black" panose="020B0A04020102020204" pitchFamily="34" charset="0"/>
            </a:endParaRPr>
          </a:p>
        </p:txBody>
      </p:sp>
    </p:spTree>
    <p:extLst>
      <p:ext uri="{BB962C8B-B14F-4D97-AF65-F5344CB8AC3E}">
        <p14:creationId xmlns:p14="http://schemas.microsoft.com/office/powerpoint/2010/main" val="338154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u="sng" dirty="0" smtClean="0">
                <a:latin typeface="Arial Black" panose="020B0A04020102020204" pitchFamily="34" charset="0"/>
              </a:rPr>
              <a:t>Option 2 – The Newspaper</a:t>
            </a:r>
          </a:p>
          <a:p>
            <a:pPr marL="0" indent="0" algn="ctr">
              <a:buNone/>
            </a:pPr>
            <a:r>
              <a:rPr lang="en-US" b="1" u="sng" dirty="0"/>
              <a:t>Must do: </a:t>
            </a:r>
            <a:endParaRPr lang="en-US" dirty="0"/>
          </a:p>
          <a:p>
            <a:pPr lvl="0"/>
            <a:r>
              <a:rPr lang="en-US" b="1" dirty="0"/>
              <a:t>Title and Image (5 Points)</a:t>
            </a:r>
            <a:endParaRPr lang="en-US" dirty="0"/>
          </a:p>
          <a:p>
            <a:pPr lvl="1"/>
            <a:r>
              <a:rPr lang="en-US" dirty="0"/>
              <a:t>Create a title for your newspaper. You may NOT use “The Maycomb Tribune” (the actual paper from the story) as your title.</a:t>
            </a:r>
          </a:p>
          <a:p>
            <a:pPr lvl="1"/>
            <a:r>
              <a:rPr lang="en-US" dirty="0"/>
              <a:t>Include an image that reflects the novel or a theme from the novel. </a:t>
            </a:r>
          </a:p>
          <a:p>
            <a:pPr lvl="0"/>
            <a:r>
              <a:rPr lang="en-US" b="1" dirty="0"/>
              <a:t>One Headline Article - 200 word minimum (20 points)</a:t>
            </a:r>
            <a:endParaRPr lang="en-US" dirty="0"/>
          </a:p>
          <a:p>
            <a:pPr lvl="1"/>
            <a:r>
              <a:rPr lang="en-US" dirty="0"/>
              <a:t>Headlines are meant to do two things: draw attention to the story through eye-catching language and to summarize the main point of the story. </a:t>
            </a:r>
          </a:p>
          <a:p>
            <a:pPr lvl="1"/>
            <a:r>
              <a:rPr lang="en-US" dirty="0"/>
              <a:t>All headlines need a present tense verb. </a:t>
            </a:r>
          </a:p>
          <a:p>
            <a:pPr lvl="1"/>
            <a:r>
              <a:rPr lang="en-US" dirty="0"/>
              <a:t>Headlines should also give the reader some basic information. Think 5 W’s and 1H (who, what, when, where, why, and how) and choose the most important ones.</a:t>
            </a:r>
          </a:p>
          <a:p>
            <a:pPr lvl="1"/>
            <a:r>
              <a:rPr lang="en-US" dirty="0"/>
              <a:t>Should include quotes from the novel from at least two characters “interviewed.”</a:t>
            </a:r>
          </a:p>
          <a:p>
            <a:pPr lvl="0"/>
            <a:r>
              <a:rPr lang="en-US" b="1" dirty="0"/>
              <a:t>An Additional News Story - </a:t>
            </a:r>
            <a:r>
              <a:rPr lang="en-US" b="1" dirty="0" smtClean="0"/>
              <a:t>150 </a:t>
            </a:r>
            <a:r>
              <a:rPr lang="en-US" b="1" dirty="0"/>
              <a:t>word minimum (10 points)</a:t>
            </a:r>
            <a:endParaRPr lang="en-US" dirty="0"/>
          </a:p>
          <a:p>
            <a:pPr lvl="1"/>
            <a:r>
              <a:rPr lang="en-US" dirty="0"/>
              <a:t>Choose another </a:t>
            </a:r>
            <a:r>
              <a:rPr lang="en-US" b="1" dirty="0" smtClean="0"/>
              <a:t>less</a:t>
            </a:r>
            <a:r>
              <a:rPr lang="en-US" dirty="0" smtClean="0"/>
              <a:t> </a:t>
            </a:r>
            <a:r>
              <a:rPr lang="en-US" b="1" dirty="0" smtClean="0"/>
              <a:t>important event </a:t>
            </a:r>
            <a:r>
              <a:rPr lang="en-US" b="1" dirty="0"/>
              <a:t>that happened in </a:t>
            </a:r>
            <a:r>
              <a:rPr lang="en-US" b="1" dirty="0" smtClean="0"/>
              <a:t>the novel.</a:t>
            </a:r>
            <a:endParaRPr lang="en-US" dirty="0"/>
          </a:p>
          <a:p>
            <a:pPr lvl="1"/>
            <a:r>
              <a:rPr lang="en-US" dirty="0"/>
              <a:t>Write a “National” or World” news article that gives details of that event.</a:t>
            </a:r>
          </a:p>
          <a:p>
            <a:pPr lvl="1"/>
            <a:r>
              <a:rPr lang="en-US" dirty="0"/>
              <a:t>Like your headline article, include the 5 </a:t>
            </a:r>
            <a:r>
              <a:rPr lang="en-US" dirty="0" err="1"/>
              <a:t>Ws</a:t>
            </a:r>
            <a:r>
              <a:rPr lang="en-US" dirty="0"/>
              <a:t> and 1 H. </a:t>
            </a:r>
            <a:endParaRPr lang="en-US" u="none" strike="noStrike" dirty="0">
              <a:effectLst/>
            </a:endParaRPr>
          </a:p>
        </p:txBody>
      </p:sp>
    </p:spTree>
    <p:extLst>
      <p:ext uri="{BB962C8B-B14F-4D97-AF65-F5344CB8AC3E}">
        <p14:creationId xmlns:p14="http://schemas.microsoft.com/office/powerpoint/2010/main" val="39782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2 – The Newspaper (cont.)</a:t>
            </a:r>
            <a:r>
              <a:rPr lang="en-US" b="1" u="sng" dirty="0"/>
              <a:t> </a:t>
            </a:r>
            <a:endParaRPr lang="en-US" b="1" u="sng" dirty="0" smtClean="0"/>
          </a:p>
          <a:p>
            <a:pPr marL="0" indent="0" algn="ctr">
              <a:buNone/>
            </a:pPr>
            <a:r>
              <a:rPr lang="en-US" b="1" u="sng" dirty="0" smtClean="0"/>
              <a:t>Must </a:t>
            </a:r>
            <a:r>
              <a:rPr lang="en-US" b="1" u="sng" dirty="0"/>
              <a:t>do: </a:t>
            </a:r>
            <a:endParaRPr lang="en-US" dirty="0"/>
          </a:p>
          <a:p>
            <a:pPr lvl="0"/>
            <a:r>
              <a:rPr lang="en-US" b="1" dirty="0"/>
              <a:t>One Editorial Article - 150 word minimum (10 points)</a:t>
            </a:r>
            <a:endParaRPr lang="en-US" dirty="0"/>
          </a:p>
          <a:p>
            <a:pPr lvl="1"/>
            <a:r>
              <a:rPr lang="en-US" dirty="0"/>
              <a:t>An editorial is an article that presents a writer’s opinion on an issue. Much in the same manner of a lawyer, editorial writers build on an argument and try to persuade readers to think the same way they do. </a:t>
            </a:r>
          </a:p>
          <a:p>
            <a:pPr lvl="1"/>
            <a:r>
              <a:rPr lang="en-US" dirty="0"/>
              <a:t>Editorials are meant to influence public opinion, promote critical thinking, and sometimes cause people to take action on an issue. </a:t>
            </a:r>
          </a:p>
          <a:p>
            <a:pPr lvl="1"/>
            <a:r>
              <a:rPr lang="en-US" dirty="0"/>
              <a:t>In essence, an editorial is an opinionated news story where the writer presents his/her side cohesively and persuasively.</a:t>
            </a:r>
          </a:p>
          <a:p>
            <a:pPr lvl="0"/>
            <a:r>
              <a:rPr lang="en-US" b="1" dirty="0" smtClean="0"/>
              <a:t>Two </a:t>
            </a:r>
            <a:r>
              <a:rPr lang="en-US" b="1" dirty="0"/>
              <a:t>Pictures (5 points)</a:t>
            </a:r>
            <a:endParaRPr lang="en-US" dirty="0"/>
          </a:p>
          <a:p>
            <a:pPr lvl="1"/>
            <a:r>
              <a:rPr lang="en-US" dirty="0"/>
              <a:t>Find or draw two interesting pictures to go with your articles. </a:t>
            </a:r>
          </a:p>
          <a:p>
            <a:pPr lvl="0"/>
            <a:r>
              <a:rPr lang="en-US" b="1" dirty="0"/>
              <a:t>Grammar, spelling, and mechanics (5 points) </a:t>
            </a:r>
            <a:endParaRPr lang="en-US" dirty="0"/>
          </a:p>
          <a:p>
            <a:pPr lvl="1"/>
            <a:r>
              <a:rPr lang="en-US" dirty="0"/>
              <a:t>There are little to no problems with grammar, spelling, mechanics. </a:t>
            </a:r>
          </a:p>
          <a:p>
            <a:pPr lvl="0"/>
            <a:r>
              <a:rPr lang="en-US" b="1" dirty="0"/>
              <a:t>Be colorful and neat. (5 points) </a:t>
            </a:r>
            <a:endParaRPr lang="en-US" dirty="0"/>
          </a:p>
          <a:p>
            <a:pPr lvl="1"/>
            <a:r>
              <a:rPr lang="en-US" dirty="0"/>
              <a:t>Your entire page should be filled with these elements.</a:t>
            </a:r>
          </a:p>
          <a:p>
            <a:pPr lvl="1"/>
            <a:r>
              <a:rPr lang="en-US" dirty="0"/>
              <a:t>If you find you have extra room, repeat any of the above steps/ elements. </a:t>
            </a:r>
          </a:p>
          <a:p>
            <a:pPr lvl="1"/>
            <a:r>
              <a:rPr lang="en-US" dirty="0"/>
              <a:t>No space should be blank. </a:t>
            </a:r>
          </a:p>
          <a:p>
            <a:pPr lvl="1"/>
            <a:r>
              <a:rPr lang="en-US" dirty="0"/>
              <a:t>Nothing should be left in pencil. </a:t>
            </a:r>
          </a:p>
          <a:p>
            <a:pPr lvl="1"/>
            <a:r>
              <a:rPr lang="en-US" u="sng" dirty="0"/>
              <a:t>Your name and class period should be on the BACK of the paper. </a:t>
            </a:r>
            <a:endParaRPr lang="en-US" dirty="0"/>
          </a:p>
        </p:txBody>
      </p:sp>
    </p:spTree>
    <p:extLst>
      <p:ext uri="{BB962C8B-B14F-4D97-AF65-F5344CB8AC3E}">
        <p14:creationId xmlns:p14="http://schemas.microsoft.com/office/powerpoint/2010/main" val="38553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anim calcmode="lin" valueType="num">
                                      <p:cBhvr additive="base">
                                        <p:cTn id="6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62500" lnSpcReduction="20000"/>
          </a:bodyPr>
          <a:lstStyle/>
          <a:p>
            <a:pPr marL="0" indent="0" algn="ctr">
              <a:buNone/>
            </a:pPr>
            <a:r>
              <a:rPr lang="en-US" u="sng" dirty="0" smtClean="0">
                <a:latin typeface="Arial Black" panose="020B0A04020102020204" pitchFamily="34" charset="0"/>
              </a:rPr>
              <a:t>Option 2 – The Newspaper (cont.)</a:t>
            </a:r>
            <a:r>
              <a:rPr lang="en-US" b="1" u="sng" dirty="0"/>
              <a:t> </a:t>
            </a:r>
            <a:endParaRPr lang="en-US" b="1" u="sng" dirty="0" smtClean="0"/>
          </a:p>
          <a:p>
            <a:pPr marL="0" indent="0" algn="ctr">
              <a:buNone/>
            </a:pPr>
            <a:r>
              <a:rPr lang="en-US" b="1" u="sng" dirty="0"/>
              <a:t>You pick 2 from the following </a:t>
            </a:r>
            <a:r>
              <a:rPr lang="en-US" b="1" u="sng" dirty="0" smtClean="0"/>
              <a:t>list</a:t>
            </a:r>
            <a:r>
              <a:rPr lang="en-US" b="1" u="sng" dirty="0"/>
              <a:t>:</a:t>
            </a:r>
            <a:endParaRPr lang="en-US" u="sng" dirty="0"/>
          </a:p>
          <a:p>
            <a:pPr lvl="0"/>
            <a:r>
              <a:rPr lang="en-US" b="1" dirty="0"/>
              <a:t>Personality Profile (15 points)</a:t>
            </a:r>
            <a:endParaRPr lang="en-US" dirty="0"/>
          </a:p>
          <a:p>
            <a:pPr lvl="1"/>
            <a:r>
              <a:rPr lang="en-US" dirty="0"/>
              <a:t>A human-interest story about a person who deserves recognition for something he/she did.</a:t>
            </a:r>
          </a:p>
          <a:p>
            <a:pPr lvl="1"/>
            <a:r>
              <a:rPr lang="en-US" dirty="0"/>
              <a:t>Choose a character OTHER THAN JEM, SCOUT, OR ATTICUS and write about them and something significant they did that affected the plot or showed a theme in the novel.</a:t>
            </a:r>
          </a:p>
          <a:p>
            <a:pPr lvl="1"/>
            <a:r>
              <a:rPr lang="en-US" dirty="0" err="1"/>
              <a:t>Eg</a:t>
            </a:r>
            <a:r>
              <a:rPr lang="en-US" dirty="0"/>
              <a:t>: Dill, Miss </a:t>
            </a:r>
            <a:r>
              <a:rPr lang="en-US" dirty="0" err="1"/>
              <a:t>Maudie</a:t>
            </a:r>
            <a:r>
              <a:rPr lang="en-US" dirty="0"/>
              <a:t>, Mr. Underwood, Mr. </a:t>
            </a:r>
            <a:r>
              <a:rPr lang="en-US" dirty="0" err="1"/>
              <a:t>Dolphus</a:t>
            </a:r>
            <a:r>
              <a:rPr lang="en-US" dirty="0"/>
              <a:t> Raymond</a:t>
            </a:r>
          </a:p>
          <a:p>
            <a:pPr lvl="0"/>
            <a:r>
              <a:rPr lang="en-US" b="1" dirty="0"/>
              <a:t>Dear Abby section (15 points)</a:t>
            </a:r>
            <a:endParaRPr lang="en-US" dirty="0"/>
          </a:p>
          <a:p>
            <a:pPr lvl="1"/>
            <a:r>
              <a:rPr lang="en-US" dirty="0"/>
              <a:t>An advice column, including at least one letter asking a question related to the novel and or one of its themes and a response from the “advice columnist.”</a:t>
            </a:r>
          </a:p>
          <a:p>
            <a:pPr lvl="0"/>
            <a:r>
              <a:rPr lang="en-US" b="1" dirty="0"/>
              <a:t>Letter to the Editor (15 points)</a:t>
            </a:r>
            <a:endParaRPr lang="en-US" dirty="0"/>
          </a:p>
          <a:p>
            <a:pPr lvl="1"/>
            <a:r>
              <a:rPr lang="en-US" dirty="0"/>
              <a:t>Choose a minor character and write a letter to the editor of your newspaper in your character’s voice. You’d need to choose an event from the novel that prompts you to write. </a:t>
            </a:r>
          </a:p>
          <a:p>
            <a:pPr lvl="1"/>
            <a:r>
              <a:rPr lang="en-US" dirty="0"/>
              <a:t>Most people write letters to the editor when they have a problem with an issue that affects the community or when they want to praise the efforts of a community member. </a:t>
            </a:r>
          </a:p>
          <a:p>
            <a:pPr lvl="1"/>
            <a:r>
              <a:rPr lang="en-US" dirty="0"/>
              <a:t>Letters to the editor express the writer’s opinion.</a:t>
            </a:r>
          </a:p>
          <a:p>
            <a:pPr lvl="0"/>
            <a:r>
              <a:rPr lang="en-US" b="1" dirty="0"/>
              <a:t>Obituaries (15 points)</a:t>
            </a:r>
            <a:endParaRPr lang="en-US" dirty="0"/>
          </a:p>
          <a:p>
            <a:pPr lvl="1"/>
            <a:r>
              <a:rPr lang="en-US" dirty="0"/>
              <a:t>Choose 2 characters in the novel who die (Tom, Mrs. Radley, Mrs. Dubose) and write their obituaries.</a:t>
            </a:r>
          </a:p>
          <a:p>
            <a:pPr lvl="1"/>
            <a:r>
              <a:rPr lang="en-US" dirty="0"/>
              <a:t>Obituaries typically include: where and when they were born, where and when they died, who they leave behind (family and friends), and something (from the novel) they will be remembered for.</a:t>
            </a:r>
          </a:p>
          <a:p>
            <a:pPr lvl="0"/>
            <a:r>
              <a:rPr lang="en-US" b="1" dirty="0"/>
              <a:t>Comic Strip (Only choose this option if you have the skill to do it) (15 points)</a:t>
            </a:r>
            <a:endParaRPr lang="en-US" dirty="0"/>
          </a:p>
          <a:p>
            <a:pPr lvl="1"/>
            <a:r>
              <a:rPr lang="en-US" dirty="0"/>
              <a:t>Choose a theme from the novel and create a clever comic that illustrates the theme in a humorous way.</a:t>
            </a:r>
          </a:p>
          <a:p>
            <a:pPr lvl="1"/>
            <a:r>
              <a:rPr lang="en-US" dirty="0"/>
              <a:t>Must be at least 4 frames in length.</a:t>
            </a:r>
            <a:endParaRPr lang="en-US" u="none" strike="noStrike" dirty="0">
              <a:effectLst/>
            </a:endParaRPr>
          </a:p>
        </p:txBody>
      </p:sp>
    </p:spTree>
    <p:extLst>
      <p:ext uri="{BB962C8B-B14F-4D97-AF65-F5344CB8AC3E}">
        <p14:creationId xmlns:p14="http://schemas.microsoft.com/office/powerpoint/2010/main" val="107263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anim calcmode="lin" valueType="num">
                                      <p:cBhvr>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anim calcmode="lin" valueType="num">
                                      <p:cBhvr additive="base">
                                        <p:cTn id="6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16" end="16"/>
                                            </p:txEl>
                                          </p:spTgt>
                                        </p:tgtEl>
                                        <p:attrNameLst>
                                          <p:attrName>style.visibility</p:attrName>
                                        </p:attrNameLst>
                                      </p:cBhvr>
                                      <p:to>
                                        <p:strVal val="visible"/>
                                      </p:to>
                                    </p:set>
                                    <p:anim calcmode="lin" valueType="num">
                                      <p:cBhvr additive="base">
                                        <p:cTn id="7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anim calcmode="lin" valueType="num">
                                      <p:cBhvr additive="base">
                                        <p:cTn id="7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2 – The Newspaper (cont.)</a:t>
            </a:r>
          </a:p>
          <a:p>
            <a:pPr lvl="0"/>
            <a:endParaRPr lang="en-US" b="1" dirty="0" smtClean="0"/>
          </a:p>
          <a:p>
            <a:pPr lvl="0"/>
            <a:r>
              <a:rPr lang="en-US" b="1" dirty="0" smtClean="0"/>
              <a:t>Presentation </a:t>
            </a:r>
            <a:r>
              <a:rPr lang="en-US" b="1" dirty="0"/>
              <a:t>of Project (10 points</a:t>
            </a:r>
            <a:r>
              <a:rPr lang="en-US" b="1" dirty="0" smtClean="0"/>
              <a:t>)</a:t>
            </a:r>
          </a:p>
          <a:p>
            <a:pPr marL="0" lvl="0" indent="0">
              <a:buNone/>
            </a:pPr>
            <a:endParaRPr lang="en-US" dirty="0"/>
          </a:p>
          <a:p>
            <a:r>
              <a:rPr lang="en-US" b="1" dirty="0" smtClean="0"/>
              <a:t>Extra </a:t>
            </a:r>
            <a:r>
              <a:rPr lang="en-US" b="1" dirty="0"/>
              <a:t>credit (up to 10 points)</a:t>
            </a:r>
            <a:r>
              <a:rPr lang="en-US" dirty="0"/>
              <a:t>: Pick an additional item from the list of five for up to five points of extra credit.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181706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3 – The Diorama</a:t>
            </a:r>
          </a:p>
          <a:p>
            <a:r>
              <a:rPr lang="en-US" sz="3200" dirty="0">
                <a:latin typeface="Arial Black" panose="020B0A04020102020204" pitchFamily="34" charset="0"/>
              </a:rPr>
              <a:t>The Diorama Project is a three-dimensional, visual response to your reading that connects the ideas in the book to your thoughts creatively. </a:t>
            </a:r>
            <a:endParaRPr lang="en-US" sz="3200" dirty="0" smtClean="0">
              <a:latin typeface="Arial Black" panose="020B0A04020102020204" pitchFamily="34" charset="0"/>
            </a:endParaRPr>
          </a:p>
          <a:p>
            <a:r>
              <a:rPr lang="en-US" sz="3200" dirty="0" smtClean="0">
                <a:latin typeface="Arial Black" panose="020B0A04020102020204" pitchFamily="34" charset="0"/>
              </a:rPr>
              <a:t>The </a:t>
            </a:r>
            <a:r>
              <a:rPr lang="en-US" sz="3200" dirty="0">
                <a:latin typeface="Arial Black" panose="020B0A04020102020204" pitchFamily="34" charset="0"/>
              </a:rPr>
              <a:t>purpose of the project is so that your audience will understand the big ideas, themes, and connections within the book. </a:t>
            </a:r>
            <a:endParaRPr lang="en-US" sz="3200" dirty="0" smtClean="0">
              <a:latin typeface="Arial Black" panose="020B0A04020102020204" pitchFamily="34" charset="0"/>
            </a:endParaRPr>
          </a:p>
          <a:p>
            <a:r>
              <a:rPr lang="en-US" sz="3200" dirty="0" smtClean="0">
                <a:latin typeface="Arial Black" panose="020B0A04020102020204" pitchFamily="34" charset="0"/>
              </a:rPr>
              <a:t>If </a:t>
            </a:r>
            <a:r>
              <a:rPr lang="en-US" sz="3200" dirty="0">
                <a:latin typeface="Arial Black" panose="020B0A04020102020204" pitchFamily="34" charset="0"/>
              </a:rPr>
              <a:t>you choose this option, you must turn in the diorama itself AND the written elements (these can be all on one printed document).</a:t>
            </a:r>
          </a:p>
        </p:txBody>
      </p:sp>
    </p:spTree>
    <p:extLst>
      <p:ext uri="{BB962C8B-B14F-4D97-AF65-F5344CB8AC3E}">
        <p14:creationId xmlns:p14="http://schemas.microsoft.com/office/powerpoint/2010/main" val="358780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3 – The Diorama</a:t>
            </a:r>
          </a:p>
          <a:p>
            <a:pPr marL="0" indent="0" algn="ctr">
              <a:buNone/>
            </a:pPr>
            <a:r>
              <a:rPr lang="en-US" b="1" u="sng" dirty="0"/>
              <a:t>Must do: </a:t>
            </a:r>
            <a:endParaRPr lang="en-US" dirty="0"/>
          </a:p>
          <a:p>
            <a:pPr lvl="0"/>
            <a:r>
              <a:rPr lang="en-US" b="1" dirty="0"/>
              <a:t>Title and Background (5 Points)</a:t>
            </a:r>
            <a:endParaRPr lang="en-US" dirty="0"/>
          </a:p>
          <a:p>
            <a:pPr lvl="1"/>
            <a:r>
              <a:rPr lang="en-US" dirty="0"/>
              <a:t>The title of the novel and the author’s name should appear somewhere on your diorama</a:t>
            </a:r>
          </a:p>
          <a:p>
            <a:pPr lvl="1"/>
            <a:r>
              <a:rPr lang="en-US" dirty="0"/>
              <a:t>Create a background image that reflects the novel or a theme from the novel. </a:t>
            </a:r>
          </a:p>
          <a:p>
            <a:pPr lvl="0"/>
            <a:r>
              <a:rPr lang="en-US" b="1" dirty="0"/>
              <a:t>One Symbolic Element - (20 points)</a:t>
            </a:r>
            <a:endParaRPr lang="en-US" dirty="0"/>
          </a:p>
          <a:p>
            <a:pPr lvl="1"/>
            <a:r>
              <a:rPr lang="en-US" dirty="0"/>
              <a:t>Choose something from the novel that is symbolic and create a 3-D representation of it in your diorama.</a:t>
            </a:r>
          </a:p>
          <a:p>
            <a:pPr lvl="1"/>
            <a:r>
              <a:rPr lang="en-US" dirty="0"/>
              <a:t>Write one complete paragraph (5-7 sentences minimum) explaining what that item is and what it symbolizes in the story.</a:t>
            </a:r>
          </a:p>
          <a:p>
            <a:pPr lvl="0"/>
            <a:r>
              <a:rPr lang="en-US" b="1" dirty="0"/>
              <a:t>Two Characters (10 points)</a:t>
            </a:r>
            <a:endParaRPr lang="en-US" dirty="0"/>
          </a:p>
          <a:p>
            <a:pPr lvl="1"/>
            <a:r>
              <a:rPr lang="en-US" dirty="0"/>
              <a:t>Choose two characters from the story and create a 3-D representation of them in your diorama.</a:t>
            </a:r>
          </a:p>
          <a:p>
            <a:pPr lvl="1"/>
            <a:r>
              <a:rPr lang="en-US" dirty="0"/>
              <a:t>Write TWO complete paragraphs (1 paragraph per character, 5-7 sentences minimum) describing each of the characters you chose. </a:t>
            </a:r>
          </a:p>
          <a:p>
            <a:pPr lvl="1"/>
            <a:r>
              <a:rPr lang="en-US" dirty="0"/>
              <a:t>NOT PHYSICAL DESCRIPTION…CHARACTER DESCRIPTION – personality, things that make them interesting, how they contribute to the story</a:t>
            </a:r>
          </a:p>
          <a:p>
            <a:pPr lvl="0"/>
            <a:r>
              <a:rPr lang="en-US" b="1" dirty="0"/>
              <a:t>A Significant Event  (10 points)</a:t>
            </a:r>
            <a:endParaRPr lang="en-US" dirty="0"/>
          </a:p>
          <a:p>
            <a:pPr lvl="1"/>
            <a:r>
              <a:rPr lang="en-US" dirty="0"/>
              <a:t>The main focus of your diorama should be on ONE important moment in the story. Looking at your diorama, I should instantly be able to tell what moment you are portraying.</a:t>
            </a:r>
          </a:p>
          <a:p>
            <a:pPr lvl="1"/>
            <a:r>
              <a:rPr lang="en-US" dirty="0"/>
              <a:t>Write one complete paragraph (5-7 sentences minimum) describing the event you chose, why it was important to the plot, and why you chose it.</a:t>
            </a:r>
            <a:endParaRPr lang="en-US" u="none" strike="noStrike" dirty="0">
              <a:effectLst/>
            </a:endParaRPr>
          </a:p>
        </p:txBody>
      </p:sp>
    </p:spTree>
    <p:extLst>
      <p:ext uri="{BB962C8B-B14F-4D97-AF65-F5344CB8AC3E}">
        <p14:creationId xmlns:p14="http://schemas.microsoft.com/office/powerpoint/2010/main" val="123068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10000"/>
          </a:bodyPr>
          <a:lstStyle/>
          <a:p>
            <a:pPr marL="0" indent="0" algn="ctr">
              <a:buNone/>
            </a:pPr>
            <a:r>
              <a:rPr lang="en-US" u="sng" dirty="0" smtClean="0">
                <a:latin typeface="Arial Black" panose="020B0A04020102020204" pitchFamily="34" charset="0"/>
              </a:rPr>
              <a:t>Option 3 – The Diorama (cont.)</a:t>
            </a:r>
            <a:r>
              <a:rPr lang="en-US" b="1" u="sng" dirty="0"/>
              <a:t> </a:t>
            </a:r>
            <a:endParaRPr lang="en-US" b="1" u="sng" dirty="0" smtClean="0"/>
          </a:p>
          <a:p>
            <a:pPr marL="0" indent="0" algn="ctr">
              <a:buNone/>
            </a:pPr>
            <a:r>
              <a:rPr lang="en-US" b="1" u="sng" dirty="0" smtClean="0"/>
              <a:t>Must </a:t>
            </a:r>
            <a:r>
              <a:rPr lang="en-US" b="1" u="sng" dirty="0"/>
              <a:t>do: </a:t>
            </a:r>
            <a:endParaRPr lang="en-US" dirty="0"/>
          </a:p>
          <a:p>
            <a:pPr lvl="0"/>
            <a:r>
              <a:rPr lang="en-US" b="1" dirty="0"/>
              <a:t>Two Pictures (5 points)</a:t>
            </a:r>
            <a:endParaRPr lang="en-US" dirty="0"/>
          </a:p>
          <a:p>
            <a:pPr lvl="1"/>
            <a:r>
              <a:rPr lang="en-US" dirty="0"/>
              <a:t>On the OUTSIDE SIDES of your diorama, include two pictures (can be drawn or printed out) that you think represent two different THEMES of the story. </a:t>
            </a:r>
          </a:p>
          <a:p>
            <a:pPr lvl="1"/>
            <a:r>
              <a:rPr lang="en-US" dirty="0"/>
              <a:t>For each image, include a written caption that explains what the image is and what theme it represents.</a:t>
            </a:r>
          </a:p>
          <a:p>
            <a:pPr lvl="0"/>
            <a:r>
              <a:rPr lang="en-US" b="1" dirty="0"/>
              <a:t>Grammar, spelling, and mechanics (5 points) </a:t>
            </a:r>
            <a:endParaRPr lang="en-US" dirty="0"/>
          </a:p>
          <a:p>
            <a:pPr lvl="1"/>
            <a:r>
              <a:rPr lang="en-US" dirty="0"/>
              <a:t>There are little to no problems with grammar, spelling, mechanics. </a:t>
            </a:r>
          </a:p>
          <a:p>
            <a:pPr lvl="0"/>
            <a:r>
              <a:rPr lang="en-US" b="1" dirty="0"/>
              <a:t>Be colorful and neat. (5 points) </a:t>
            </a:r>
            <a:endParaRPr lang="en-US" dirty="0"/>
          </a:p>
          <a:p>
            <a:pPr lvl="1"/>
            <a:r>
              <a:rPr lang="en-US" dirty="0"/>
              <a:t>Your entire diorama should be filled with these elements.</a:t>
            </a:r>
          </a:p>
          <a:p>
            <a:pPr lvl="1"/>
            <a:r>
              <a:rPr lang="en-US" dirty="0"/>
              <a:t>If you find you have extra room, repeat any of the above steps/ elements. </a:t>
            </a:r>
          </a:p>
          <a:p>
            <a:pPr lvl="1"/>
            <a:r>
              <a:rPr lang="en-US" dirty="0"/>
              <a:t>No space should be blank. </a:t>
            </a:r>
          </a:p>
          <a:p>
            <a:pPr lvl="1"/>
            <a:r>
              <a:rPr lang="en-US" dirty="0"/>
              <a:t>Nothing should be left in pencil. </a:t>
            </a:r>
          </a:p>
          <a:p>
            <a:pPr lvl="1"/>
            <a:r>
              <a:rPr lang="en-US" u="sng" dirty="0"/>
              <a:t>Your name and class period should be on the BACK of the diorama. </a:t>
            </a:r>
            <a:endParaRPr lang="en-US" dirty="0"/>
          </a:p>
        </p:txBody>
      </p:sp>
    </p:spTree>
    <p:extLst>
      <p:ext uri="{BB962C8B-B14F-4D97-AF65-F5344CB8AC3E}">
        <p14:creationId xmlns:p14="http://schemas.microsoft.com/office/powerpoint/2010/main" val="40311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a:t>
            </a:r>
            <a:r>
              <a:rPr lang="en-US" u="sng" dirty="0" smtClean="0">
                <a:latin typeface="Arial Black" panose="020B0A04020102020204" pitchFamily="34" charset="0"/>
              </a:rPr>
              <a:t>3 </a:t>
            </a:r>
            <a:r>
              <a:rPr lang="en-US" u="sng" dirty="0" smtClean="0">
                <a:latin typeface="Arial Black" panose="020B0A04020102020204" pitchFamily="34" charset="0"/>
              </a:rPr>
              <a:t>– The Diorama (cont.)</a:t>
            </a:r>
            <a:r>
              <a:rPr lang="en-US" b="1" u="sng" dirty="0"/>
              <a:t> </a:t>
            </a:r>
            <a:endParaRPr lang="en-US" b="1" u="sng" dirty="0" smtClean="0"/>
          </a:p>
          <a:p>
            <a:pPr marL="0" indent="0" algn="ctr">
              <a:buNone/>
            </a:pPr>
            <a:r>
              <a:rPr lang="en-US" b="1" u="sng" dirty="0"/>
              <a:t>You pick 2 from the following </a:t>
            </a:r>
            <a:r>
              <a:rPr lang="en-US" b="1" u="sng" dirty="0" smtClean="0"/>
              <a:t>list</a:t>
            </a:r>
            <a:r>
              <a:rPr lang="en-US" b="1" u="sng" dirty="0"/>
              <a:t>:</a:t>
            </a:r>
            <a:endParaRPr lang="en-US" u="sng" dirty="0"/>
          </a:p>
          <a:p>
            <a:pPr marL="0" indent="0" algn="ctr">
              <a:buNone/>
            </a:pPr>
            <a:r>
              <a:rPr lang="en-US" b="1" dirty="0" smtClean="0"/>
              <a:t>(These </a:t>
            </a:r>
            <a:r>
              <a:rPr lang="en-US" b="1" dirty="0"/>
              <a:t>can be on the inside sides or part of your </a:t>
            </a:r>
            <a:r>
              <a:rPr lang="en-US" b="1" dirty="0" smtClean="0"/>
              <a:t>background)</a:t>
            </a:r>
            <a:endParaRPr lang="en-US" dirty="0"/>
          </a:p>
          <a:p>
            <a:pPr lvl="0"/>
            <a:r>
              <a:rPr lang="en-US" b="1" dirty="0"/>
              <a:t>Poem (15 points)</a:t>
            </a:r>
            <a:endParaRPr lang="en-US" dirty="0"/>
          </a:p>
          <a:p>
            <a:pPr lvl="1"/>
            <a:r>
              <a:rPr lang="en-US" dirty="0"/>
              <a:t>Write a poem about a part of the novel (such as a character, conflict, theme, etc.). If you struggle with writing poetry, consider an acrostic poem – each letter represents a word. </a:t>
            </a:r>
          </a:p>
          <a:p>
            <a:pPr lvl="0"/>
            <a:r>
              <a:rPr lang="en-US" b="1" dirty="0"/>
              <a:t>Personal statement (15 points)</a:t>
            </a:r>
            <a:endParaRPr lang="en-US" dirty="0"/>
          </a:p>
          <a:p>
            <a:pPr lvl="1"/>
            <a:r>
              <a:rPr lang="en-US" dirty="0"/>
              <a:t>Write </a:t>
            </a:r>
            <a:r>
              <a:rPr lang="en-US" b="1" dirty="0"/>
              <a:t>THREE </a:t>
            </a:r>
            <a:r>
              <a:rPr lang="en-US" dirty="0"/>
              <a:t>personal statements </a:t>
            </a:r>
            <a:r>
              <a:rPr lang="en-US" i="1" dirty="0"/>
              <a:t>or</a:t>
            </a:r>
            <a:r>
              <a:rPr lang="en-US" dirty="0"/>
              <a:t> connections about what you’ve read (these are not simple opinions). </a:t>
            </a:r>
          </a:p>
          <a:p>
            <a:pPr lvl="1"/>
            <a:r>
              <a:rPr lang="en-US" dirty="0"/>
              <a:t>EX: “I could relate to the main character feeling lost in the book because it reminded me of when I got to high school and didn’t know anyone. </a:t>
            </a:r>
          </a:p>
          <a:p>
            <a:pPr lvl="0"/>
            <a:r>
              <a:rPr lang="en-US" b="1" dirty="0"/>
              <a:t>Figurative language (15 points)</a:t>
            </a:r>
            <a:endParaRPr lang="en-US" dirty="0"/>
          </a:p>
          <a:p>
            <a:pPr lvl="1"/>
            <a:r>
              <a:rPr lang="en-US" u="sng" dirty="0"/>
              <a:t>Create</a:t>
            </a:r>
            <a:r>
              <a:rPr lang="en-US" dirty="0"/>
              <a:t> </a:t>
            </a:r>
            <a:r>
              <a:rPr lang="en-US" b="1" dirty="0"/>
              <a:t>THREE </a:t>
            </a:r>
            <a:r>
              <a:rPr lang="en-US" dirty="0"/>
              <a:t>examples of figurative language (simile, metaphor, hyperbole, alliteration, etc.) emphasizing some part of the novel (characters, conflicts, themes, settings, etc.)</a:t>
            </a:r>
          </a:p>
          <a:p>
            <a:pPr lvl="0"/>
            <a:r>
              <a:rPr lang="en-US" b="1" dirty="0"/>
              <a:t>Song (15 points)</a:t>
            </a:r>
            <a:endParaRPr lang="en-US" dirty="0"/>
          </a:p>
          <a:p>
            <a:pPr lvl="1"/>
            <a:r>
              <a:rPr lang="en-US" dirty="0"/>
              <a:t>Find two songs that represents a theme of the novel. Include the song title, singer/ band, and an explanation (at least 3 sentences) of how the lyrics connect to the book. </a:t>
            </a:r>
          </a:p>
          <a:p>
            <a:pPr lvl="0"/>
            <a:r>
              <a:rPr lang="en-US" b="1" dirty="0"/>
              <a:t>Connections (15 points) </a:t>
            </a:r>
            <a:endParaRPr lang="en-US" dirty="0"/>
          </a:p>
          <a:p>
            <a:pPr lvl="1"/>
            <a:r>
              <a:rPr lang="en-US" dirty="0"/>
              <a:t>What connections can you make between what you read today and the world outside of the story? There may be a connection to happenings at school, the community or the world, to similar events at other times or places, to other people or problems that you are reminded of, or to other stories/books that you have read. </a:t>
            </a:r>
          </a:p>
          <a:p>
            <a:pPr lvl="1"/>
            <a:r>
              <a:rPr lang="en-US" dirty="0"/>
              <a:t>Write three insightful, descriptive connections between you and the reading.</a:t>
            </a:r>
            <a:endParaRPr lang="en-US" u="none" strike="noStrike" dirty="0">
              <a:effectLst/>
            </a:endParaRPr>
          </a:p>
        </p:txBody>
      </p:sp>
    </p:spTree>
    <p:extLst>
      <p:ext uri="{BB962C8B-B14F-4D97-AF65-F5344CB8AC3E}">
        <p14:creationId xmlns:p14="http://schemas.microsoft.com/office/powerpoint/2010/main" val="273403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a:t>
            </a:r>
            <a:r>
              <a:rPr lang="en-US" u="sng" dirty="0" smtClean="0">
                <a:latin typeface="Arial Black" panose="020B0A04020102020204" pitchFamily="34" charset="0"/>
              </a:rPr>
              <a:t>3 </a:t>
            </a:r>
            <a:r>
              <a:rPr lang="en-US" u="sng" dirty="0" smtClean="0">
                <a:latin typeface="Arial Black" panose="020B0A04020102020204" pitchFamily="34" charset="0"/>
              </a:rPr>
              <a:t>– </a:t>
            </a:r>
            <a:r>
              <a:rPr lang="en-US" u="sng" dirty="0" smtClean="0">
                <a:latin typeface="Arial Black" panose="020B0A04020102020204" pitchFamily="34" charset="0"/>
              </a:rPr>
              <a:t>Diorama </a:t>
            </a:r>
            <a:r>
              <a:rPr lang="en-US" u="sng" dirty="0" smtClean="0">
                <a:latin typeface="Arial Black" panose="020B0A04020102020204" pitchFamily="34" charset="0"/>
              </a:rPr>
              <a:t>(cont</a:t>
            </a:r>
            <a:r>
              <a:rPr lang="en-US" u="sng" dirty="0" smtClean="0">
                <a:latin typeface="Arial Black" panose="020B0A04020102020204" pitchFamily="34" charset="0"/>
              </a:rPr>
              <a:t>.)</a:t>
            </a:r>
          </a:p>
          <a:p>
            <a:pPr lvl="0"/>
            <a:endParaRPr lang="en-US" b="1" dirty="0" smtClean="0"/>
          </a:p>
          <a:p>
            <a:pPr lvl="0"/>
            <a:r>
              <a:rPr lang="en-US" b="1" dirty="0" smtClean="0"/>
              <a:t>Presentation </a:t>
            </a:r>
            <a:r>
              <a:rPr lang="en-US" b="1" dirty="0"/>
              <a:t>of Project (10 points</a:t>
            </a:r>
            <a:r>
              <a:rPr lang="en-US" b="1" dirty="0" smtClean="0"/>
              <a:t>)</a:t>
            </a:r>
          </a:p>
          <a:p>
            <a:pPr marL="0" lvl="0" indent="0">
              <a:buNone/>
            </a:pPr>
            <a:endParaRPr lang="en-US" dirty="0"/>
          </a:p>
          <a:p>
            <a:r>
              <a:rPr lang="en-US" b="1" dirty="0" smtClean="0"/>
              <a:t>Extra </a:t>
            </a:r>
            <a:r>
              <a:rPr lang="en-US" b="1" dirty="0"/>
              <a:t>credit (up to 10 points)</a:t>
            </a:r>
            <a:r>
              <a:rPr lang="en-US" dirty="0"/>
              <a:t>: Pick an additional item from the list of five for up to five points of extra credit.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16087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4 – The Re-write</a:t>
            </a:r>
          </a:p>
          <a:p>
            <a:r>
              <a:rPr lang="en-US" sz="3200" dirty="0">
                <a:latin typeface="Arial Black" panose="020B0A04020102020204" pitchFamily="34" charset="0"/>
              </a:rPr>
              <a:t>The Rewrite Project is a response to your reading that connects the ideas in the book to your thoughts creatively. </a:t>
            </a:r>
            <a:endParaRPr lang="en-US" sz="3200" dirty="0" smtClean="0">
              <a:latin typeface="Arial Black" panose="020B0A04020102020204" pitchFamily="34" charset="0"/>
            </a:endParaRPr>
          </a:p>
          <a:p>
            <a:r>
              <a:rPr lang="en-US" sz="3200" dirty="0" smtClean="0">
                <a:latin typeface="Arial Black" panose="020B0A04020102020204" pitchFamily="34" charset="0"/>
              </a:rPr>
              <a:t>You </a:t>
            </a:r>
            <a:r>
              <a:rPr lang="en-US" sz="3200" dirty="0">
                <a:latin typeface="Arial Black" panose="020B0A04020102020204" pitchFamily="34" charset="0"/>
              </a:rPr>
              <a:t>are to write 3 scenes in the story from a different main character’s point of view in a personal diary style. </a:t>
            </a:r>
            <a:endParaRPr lang="en-US" sz="3200" dirty="0" smtClean="0">
              <a:latin typeface="Arial Black" panose="020B0A04020102020204" pitchFamily="34" charset="0"/>
            </a:endParaRPr>
          </a:p>
          <a:p>
            <a:r>
              <a:rPr lang="en-US" sz="3200" dirty="0" smtClean="0">
                <a:latin typeface="Arial Black" panose="020B0A04020102020204" pitchFamily="34" charset="0"/>
              </a:rPr>
              <a:t>The </a:t>
            </a:r>
            <a:r>
              <a:rPr lang="en-US" sz="3200" dirty="0">
                <a:latin typeface="Arial Black" panose="020B0A04020102020204" pitchFamily="34" charset="0"/>
              </a:rPr>
              <a:t>purpose of the project is so that your audience will understand the big ideas, themes, and connections within the book.</a:t>
            </a:r>
          </a:p>
        </p:txBody>
      </p:sp>
    </p:spTree>
    <p:extLst>
      <p:ext uri="{BB962C8B-B14F-4D97-AF65-F5344CB8AC3E}">
        <p14:creationId xmlns:p14="http://schemas.microsoft.com/office/powerpoint/2010/main" val="282134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875"/>
          </a:xfrm>
        </p:spPr>
        <p:txBody>
          <a:bodyPr>
            <a:normAutofit fontScale="90000"/>
          </a:bodyPr>
          <a:lstStyle/>
          <a:p>
            <a:pPr algn="ctr"/>
            <a:r>
              <a:rPr lang="en-US" dirty="0">
                <a:latin typeface="Arial Black" panose="020B0A04020102020204" pitchFamily="34" charset="0"/>
              </a:rPr>
              <a:t/>
            </a:r>
            <a:br>
              <a:rPr lang="en-US" dirty="0">
                <a:latin typeface="Arial Black" panose="020B0A04020102020204" pitchFamily="34" charset="0"/>
              </a:rPr>
            </a:br>
            <a:r>
              <a:rPr lang="en-US" dirty="0" smtClean="0">
                <a:latin typeface="Arial Black" panose="020B0A04020102020204" pitchFamily="34" charset="0"/>
              </a:rPr>
              <a:t>START-UP - WRITING</a:t>
            </a:r>
            <a:r>
              <a:rPr lang="en-US" dirty="0" smtClean="0">
                <a:latin typeface="Arial Black" panose="020B0A04020102020204" pitchFamily="34" charset="0"/>
              </a:rPr>
              <a:t/>
            </a:r>
            <a:br>
              <a:rPr lang="en-US" dirty="0" smtClean="0">
                <a:latin typeface="Arial Black" panose="020B0A04020102020204" pitchFamily="34" charset="0"/>
              </a:rPr>
            </a:br>
            <a:endParaRPr lang="en-US" dirty="0">
              <a:latin typeface="Arial Black" panose="020B0A04020102020204" pitchFamily="34" charset="0"/>
            </a:endParaRPr>
          </a:p>
        </p:txBody>
      </p:sp>
      <p:sp>
        <p:nvSpPr>
          <p:cNvPr id="4" name="TextBox 3"/>
          <p:cNvSpPr txBox="1"/>
          <p:nvPr/>
        </p:nvSpPr>
        <p:spPr>
          <a:xfrm>
            <a:off x="10134600" y="573227"/>
            <a:ext cx="1435100" cy="369332"/>
          </a:xfrm>
          <a:prstGeom prst="rect">
            <a:avLst/>
          </a:prstGeom>
          <a:noFill/>
        </p:spPr>
        <p:txBody>
          <a:bodyPr wrap="square" rtlCol="0">
            <a:spAutoFit/>
          </a:bodyPr>
          <a:lstStyle/>
          <a:p>
            <a:r>
              <a:rPr lang="en-US" b="1" dirty="0" smtClean="0">
                <a:latin typeface="Arial Black" panose="020B0A04020102020204" pitchFamily="34" charset="0"/>
              </a:rPr>
              <a:t>10/22/19</a:t>
            </a:r>
            <a:endParaRPr lang="en-US" b="1" dirty="0">
              <a:latin typeface="Arial Black" panose="020B0A04020102020204" pitchFamily="34" charset="0"/>
            </a:endParaRPr>
          </a:p>
        </p:txBody>
      </p:sp>
      <p:sp>
        <p:nvSpPr>
          <p:cNvPr id="3" name="TextBox 2"/>
          <p:cNvSpPr txBox="1"/>
          <p:nvPr/>
        </p:nvSpPr>
        <p:spPr>
          <a:xfrm>
            <a:off x="425733" y="1605102"/>
            <a:ext cx="11340540" cy="4401205"/>
          </a:xfrm>
          <a:prstGeom prst="rect">
            <a:avLst/>
          </a:prstGeom>
          <a:noFill/>
        </p:spPr>
        <p:txBody>
          <a:bodyPr wrap="none" rtlCol="0">
            <a:spAutoFit/>
          </a:bodyPr>
          <a:lstStyle/>
          <a:p>
            <a:pPr algn="ctr"/>
            <a:r>
              <a:rPr lang="en-US" sz="4000" dirty="0" smtClean="0">
                <a:latin typeface="Arial Black" panose="020B0A04020102020204" pitchFamily="34" charset="0"/>
              </a:rPr>
              <a:t>If you had to choose a way to represent</a:t>
            </a:r>
          </a:p>
          <a:p>
            <a:pPr algn="ctr"/>
            <a:r>
              <a:rPr lang="en-US" sz="4000" dirty="0" smtClean="0">
                <a:latin typeface="Arial Black" panose="020B0A04020102020204" pitchFamily="34" charset="0"/>
              </a:rPr>
              <a:t>some of the events, characters, and</a:t>
            </a:r>
          </a:p>
          <a:p>
            <a:pPr algn="ctr"/>
            <a:r>
              <a:rPr lang="en-US" sz="4000" dirty="0" smtClean="0">
                <a:latin typeface="Arial Black" panose="020B0A04020102020204" pitchFamily="34" charset="0"/>
              </a:rPr>
              <a:t>themes from this novel, and you could</a:t>
            </a:r>
          </a:p>
          <a:p>
            <a:pPr algn="ctr"/>
            <a:r>
              <a:rPr lang="en-US" sz="4000" dirty="0" smtClean="0">
                <a:latin typeface="Arial Black" panose="020B0A04020102020204" pitchFamily="34" charset="0"/>
              </a:rPr>
              <a:t>Choose from: writing, drawing,</a:t>
            </a:r>
          </a:p>
          <a:p>
            <a:pPr algn="ctr"/>
            <a:r>
              <a:rPr lang="en-US" sz="4000" dirty="0" smtClean="0">
                <a:latin typeface="Arial Black" panose="020B0A04020102020204" pitchFamily="34" charset="0"/>
              </a:rPr>
              <a:t>building something, or making a </a:t>
            </a:r>
          </a:p>
          <a:p>
            <a:pPr algn="ctr"/>
            <a:r>
              <a:rPr lang="en-US" sz="4000" dirty="0" smtClean="0">
                <a:latin typeface="Arial Black" panose="020B0A04020102020204" pitchFamily="34" charset="0"/>
              </a:rPr>
              <a:t>creative video; which would you</a:t>
            </a:r>
          </a:p>
          <a:p>
            <a:pPr algn="ctr"/>
            <a:r>
              <a:rPr lang="en-US" sz="4000" dirty="0" smtClean="0">
                <a:latin typeface="Arial Black" panose="020B0A04020102020204" pitchFamily="34" charset="0"/>
              </a:rPr>
              <a:t>Choose and why?</a:t>
            </a:r>
            <a:endParaRPr lang="en-US" sz="4000" dirty="0">
              <a:latin typeface="Arial Black" panose="020B0A04020102020204" pitchFamily="34" charset="0"/>
            </a:endParaRPr>
          </a:p>
        </p:txBody>
      </p:sp>
    </p:spTree>
    <p:extLst>
      <p:ext uri="{BB962C8B-B14F-4D97-AF65-F5344CB8AC3E}">
        <p14:creationId xmlns:p14="http://schemas.microsoft.com/office/powerpoint/2010/main" val="1953733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85000" lnSpcReduction="20000"/>
          </a:bodyPr>
          <a:lstStyle/>
          <a:p>
            <a:pPr marL="0" indent="0" algn="ctr">
              <a:buNone/>
            </a:pPr>
            <a:r>
              <a:rPr lang="en-US" u="sng" dirty="0" smtClean="0">
                <a:latin typeface="Arial Black" panose="020B0A04020102020204" pitchFamily="34" charset="0"/>
              </a:rPr>
              <a:t>Option 4 – The Rewrite</a:t>
            </a:r>
          </a:p>
          <a:p>
            <a:pPr marL="0" indent="0" algn="ctr">
              <a:buNone/>
            </a:pPr>
            <a:r>
              <a:rPr lang="en-US" b="1" u="sng" dirty="0"/>
              <a:t>Must do: </a:t>
            </a:r>
            <a:endParaRPr lang="en-US" dirty="0"/>
          </a:p>
          <a:p>
            <a:pPr lvl="0"/>
            <a:r>
              <a:rPr lang="en-US" b="1" dirty="0"/>
              <a:t>Title and Image Cover Page (5 Points)</a:t>
            </a:r>
            <a:endParaRPr lang="en-US" dirty="0"/>
          </a:p>
          <a:p>
            <a:pPr lvl="1"/>
            <a:r>
              <a:rPr lang="en-US" dirty="0"/>
              <a:t>Create a cover page for your re-write. You may NOT use the actual title of the novel as your title.</a:t>
            </a:r>
          </a:p>
          <a:p>
            <a:pPr lvl="1"/>
            <a:r>
              <a:rPr lang="en-US" dirty="0"/>
              <a:t>Include an image that reflects the novel or a theme from the novel. </a:t>
            </a:r>
          </a:p>
          <a:p>
            <a:pPr lvl="0"/>
            <a:r>
              <a:rPr lang="en-US" b="1" dirty="0"/>
              <a:t>Rewrite Scene 1 - 150 word minimum (25 points)</a:t>
            </a:r>
            <a:endParaRPr lang="en-US" dirty="0"/>
          </a:p>
          <a:p>
            <a:pPr lvl="1"/>
            <a:r>
              <a:rPr lang="en-US" dirty="0"/>
              <a:t>Choose a scene from the story and re-write it from the perspective of </a:t>
            </a:r>
            <a:r>
              <a:rPr lang="en-US" dirty="0" smtClean="0"/>
              <a:t>one of the main characters.</a:t>
            </a:r>
          </a:p>
          <a:p>
            <a:pPr lvl="1"/>
            <a:r>
              <a:rPr lang="en-US" dirty="0" smtClean="0"/>
              <a:t>Be </a:t>
            </a:r>
            <a:r>
              <a:rPr lang="en-US" dirty="0"/>
              <a:t>sure to include all of the important details from the original scene.</a:t>
            </a:r>
          </a:p>
          <a:p>
            <a:pPr lvl="1"/>
            <a:r>
              <a:rPr lang="en-US" dirty="0"/>
              <a:t>Your re-write should be in the style of that character’s personal journal.</a:t>
            </a:r>
          </a:p>
          <a:p>
            <a:pPr lvl="1"/>
            <a:r>
              <a:rPr lang="en-US" dirty="0"/>
              <a:t>Include personal insights into the scene that would be expected from the chosen character</a:t>
            </a:r>
            <a:r>
              <a:rPr lang="en-US" dirty="0" smtClean="0"/>
              <a:t>.</a:t>
            </a:r>
          </a:p>
          <a:p>
            <a:pPr lvl="0"/>
            <a:r>
              <a:rPr lang="en-US" b="1" dirty="0"/>
              <a:t>Rewrite Scene 2 - 150 word minimum (25 points)</a:t>
            </a:r>
            <a:endParaRPr lang="en-US" dirty="0"/>
          </a:p>
          <a:p>
            <a:pPr lvl="1"/>
            <a:r>
              <a:rPr lang="en-US" dirty="0"/>
              <a:t>Choose a scene from the story and re-write it from the perspective of the same main character.</a:t>
            </a:r>
          </a:p>
          <a:p>
            <a:pPr lvl="1"/>
            <a:r>
              <a:rPr lang="en-US" dirty="0"/>
              <a:t> Be sure to include all of the important details from the original scene.</a:t>
            </a:r>
          </a:p>
          <a:p>
            <a:pPr lvl="1"/>
            <a:r>
              <a:rPr lang="en-US" dirty="0"/>
              <a:t>Your re-write should be in the style of that character’s personal journal.</a:t>
            </a:r>
          </a:p>
          <a:p>
            <a:pPr lvl="1"/>
            <a:r>
              <a:rPr lang="en-US" dirty="0"/>
              <a:t>Include personal insights into the scene that would be expected from the chosen character.</a:t>
            </a:r>
          </a:p>
          <a:p>
            <a:endParaRPr lang="en-US" u="none" strike="noStrike" dirty="0">
              <a:effectLst/>
            </a:endParaRPr>
          </a:p>
        </p:txBody>
      </p:sp>
    </p:spTree>
    <p:extLst>
      <p:ext uri="{BB962C8B-B14F-4D97-AF65-F5344CB8AC3E}">
        <p14:creationId xmlns:p14="http://schemas.microsoft.com/office/powerpoint/2010/main" val="38202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u="sng" dirty="0" smtClean="0">
                <a:latin typeface="Arial Black" panose="020B0A04020102020204" pitchFamily="34" charset="0"/>
              </a:rPr>
              <a:t>Option 4 – The Re-write (cont.)</a:t>
            </a:r>
            <a:endParaRPr lang="en-US" b="1" u="sng" dirty="0" smtClean="0"/>
          </a:p>
          <a:p>
            <a:pPr marL="0" indent="0" algn="ctr">
              <a:buNone/>
            </a:pPr>
            <a:r>
              <a:rPr lang="en-US" b="1" u="sng" dirty="0" smtClean="0"/>
              <a:t>Must do:</a:t>
            </a:r>
            <a:endParaRPr lang="en-US" u="sng" dirty="0"/>
          </a:p>
          <a:p>
            <a:pPr marL="0" indent="0" algn="ctr">
              <a:buNone/>
            </a:pPr>
            <a:endParaRPr lang="en-US" dirty="0"/>
          </a:p>
          <a:p>
            <a:pPr lvl="0"/>
            <a:r>
              <a:rPr lang="en-US" b="1" dirty="0" smtClean="0"/>
              <a:t>Rewrite </a:t>
            </a:r>
            <a:r>
              <a:rPr lang="en-US" b="1" dirty="0"/>
              <a:t>Scene 3 - 150 word minimum (25 points)</a:t>
            </a:r>
            <a:endParaRPr lang="en-US" dirty="0"/>
          </a:p>
          <a:p>
            <a:pPr lvl="1"/>
            <a:r>
              <a:rPr lang="en-US" dirty="0"/>
              <a:t>Choose a scene from the story and re-write it from the perspective of the same main character.</a:t>
            </a:r>
          </a:p>
          <a:p>
            <a:pPr lvl="1"/>
            <a:r>
              <a:rPr lang="en-US" dirty="0"/>
              <a:t> Be sure to include all of the important details from the original scene.</a:t>
            </a:r>
          </a:p>
          <a:p>
            <a:pPr lvl="1"/>
            <a:r>
              <a:rPr lang="en-US" dirty="0"/>
              <a:t>Your re-write should be in the style of that character’s personal journal.</a:t>
            </a:r>
          </a:p>
          <a:p>
            <a:pPr lvl="1"/>
            <a:r>
              <a:rPr lang="en-US" dirty="0"/>
              <a:t>Include personal insights into the scene that would be expected from the chosen character</a:t>
            </a:r>
            <a:r>
              <a:rPr lang="en-US" dirty="0" smtClean="0"/>
              <a:t>.</a:t>
            </a:r>
          </a:p>
          <a:p>
            <a:pPr lvl="0"/>
            <a:r>
              <a:rPr lang="en-US" b="1" dirty="0"/>
              <a:t>Grammar, spelling, and mechanics (5 points) </a:t>
            </a:r>
            <a:endParaRPr lang="en-US" dirty="0"/>
          </a:p>
          <a:p>
            <a:pPr lvl="1"/>
            <a:r>
              <a:rPr lang="en-US" dirty="0"/>
              <a:t>There are little to no problems with grammar, spelling, mechanics. </a:t>
            </a:r>
          </a:p>
          <a:p>
            <a:pPr lvl="0"/>
            <a:r>
              <a:rPr lang="en-US" b="1" dirty="0"/>
              <a:t>Be colorful and neat. (5 points) </a:t>
            </a:r>
            <a:endParaRPr lang="en-US" dirty="0"/>
          </a:p>
          <a:p>
            <a:pPr lvl="1"/>
            <a:r>
              <a:rPr lang="en-US" dirty="0"/>
              <a:t>Your journals should be artistically and creatively bound.</a:t>
            </a:r>
          </a:p>
          <a:p>
            <a:pPr lvl="1"/>
            <a:r>
              <a:rPr lang="en-US" dirty="0"/>
              <a:t>Journals should be NEATLY handwritten. </a:t>
            </a:r>
          </a:p>
          <a:p>
            <a:pPr lvl="1"/>
            <a:r>
              <a:rPr lang="en-US" u="sng" dirty="0"/>
              <a:t>Your name and class period should be on the BACK of the project.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94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85000" lnSpcReduction="20000"/>
          </a:bodyPr>
          <a:lstStyle/>
          <a:p>
            <a:pPr marL="0" indent="0" algn="ctr">
              <a:buNone/>
            </a:pPr>
            <a:r>
              <a:rPr lang="en-US" u="sng" dirty="0" smtClean="0">
                <a:latin typeface="Arial Black" panose="020B0A04020102020204" pitchFamily="34" charset="0"/>
              </a:rPr>
              <a:t>Option 4 – The Re-write (cont.)</a:t>
            </a:r>
            <a:endParaRPr lang="en-US" b="1" u="sng" dirty="0" smtClean="0"/>
          </a:p>
          <a:p>
            <a:pPr marL="0" indent="0" algn="ctr">
              <a:buNone/>
            </a:pPr>
            <a:r>
              <a:rPr lang="en-US" b="1" dirty="0" smtClean="0"/>
              <a:t>You </a:t>
            </a:r>
            <a:r>
              <a:rPr lang="en-US" b="1" dirty="0"/>
              <a:t>pick 2 from the following list. These should be included AFTER the journal entries in your project.</a:t>
            </a:r>
            <a:endParaRPr lang="en-US" dirty="0"/>
          </a:p>
          <a:p>
            <a:pPr lvl="0"/>
            <a:r>
              <a:rPr lang="en-US" b="1" dirty="0"/>
              <a:t>Poem (15 points)</a:t>
            </a:r>
            <a:endParaRPr lang="en-US" dirty="0"/>
          </a:p>
          <a:p>
            <a:pPr lvl="1"/>
            <a:r>
              <a:rPr lang="en-US" dirty="0"/>
              <a:t>Write a poem about a part of the novel </a:t>
            </a:r>
            <a:r>
              <a:rPr lang="en-US" b="1" dirty="0"/>
              <a:t>from the point of view of the character you are journaling as</a:t>
            </a:r>
            <a:r>
              <a:rPr lang="en-US" dirty="0"/>
              <a:t>. If you struggle with writing poetry, consider an acrostic poem – each letter represents a word. </a:t>
            </a:r>
          </a:p>
          <a:p>
            <a:pPr lvl="0"/>
            <a:r>
              <a:rPr lang="en-US" b="1" dirty="0"/>
              <a:t>Personal statement (15 points)</a:t>
            </a:r>
            <a:endParaRPr lang="en-US" dirty="0"/>
          </a:p>
          <a:p>
            <a:pPr lvl="1"/>
            <a:r>
              <a:rPr lang="en-US" dirty="0"/>
              <a:t>Write a</a:t>
            </a:r>
            <a:r>
              <a:rPr lang="en-US" b="1" dirty="0"/>
              <a:t> </a:t>
            </a:r>
            <a:r>
              <a:rPr lang="en-US" dirty="0"/>
              <a:t>personal statement sharing how </a:t>
            </a:r>
            <a:r>
              <a:rPr lang="en-US" b="1" dirty="0"/>
              <a:t>YOU</a:t>
            </a:r>
            <a:r>
              <a:rPr lang="en-US" dirty="0"/>
              <a:t> personally relate to the character you chose to journal as.</a:t>
            </a:r>
          </a:p>
          <a:p>
            <a:pPr lvl="1"/>
            <a:r>
              <a:rPr lang="en-US" dirty="0"/>
              <a:t>EX: “I could relate to the main character__________________ feeling lost in the book because it reminded me of when I got to high school and didn’t know anyone. </a:t>
            </a:r>
          </a:p>
          <a:p>
            <a:pPr lvl="0"/>
            <a:r>
              <a:rPr lang="en-US" b="1" dirty="0"/>
              <a:t>Figurative language (15 points)</a:t>
            </a:r>
            <a:endParaRPr lang="en-US" dirty="0"/>
          </a:p>
          <a:p>
            <a:pPr lvl="1"/>
            <a:r>
              <a:rPr lang="en-US" u="sng" dirty="0"/>
              <a:t>Create</a:t>
            </a:r>
            <a:r>
              <a:rPr lang="en-US" dirty="0"/>
              <a:t> </a:t>
            </a:r>
            <a:r>
              <a:rPr lang="en-US" b="1" dirty="0"/>
              <a:t>THREE </a:t>
            </a:r>
            <a:r>
              <a:rPr lang="en-US" dirty="0"/>
              <a:t>examples of figurative language (simile, metaphor, hyperbole, alliteration, etc.) emphasizing some part of the character and their importance to the novel.</a:t>
            </a:r>
          </a:p>
          <a:p>
            <a:pPr lvl="0"/>
            <a:r>
              <a:rPr lang="en-US" b="1" dirty="0"/>
              <a:t>Song (15 points)</a:t>
            </a:r>
            <a:endParaRPr lang="en-US" dirty="0"/>
          </a:p>
          <a:p>
            <a:pPr lvl="1"/>
            <a:r>
              <a:rPr lang="en-US" dirty="0"/>
              <a:t>Find two songs that somehow connects to the character you chose. Include the song title, singer/ band, and an explanation (at least 3 sentences) of how the lyrics connect to the character.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738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4 – The Re-write (cont.)</a:t>
            </a:r>
          </a:p>
          <a:p>
            <a:pPr lvl="0"/>
            <a:endParaRPr lang="en-US" b="1" dirty="0" smtClean="0"/>
          </a:p>
          <a:p>
            <a:pPr lvl="0"/>
            <a:r>
              <a:rPr lang="en-US" b="1" dirty="0" smtClean="0"/>
              <a:t>Presentation </a:t>
            </a:r>
            <a:r>
              <a:rPr lang="en-US" b="1" dirty="0"/>
              <a:t>of Project (10 points</a:t>
            </a:r>
            <a:r>
              <a:rPr lang="en-US" b="1" dirty="0" smtClean="0"/>
              <a:t>)</a:t>
            </a:r>
          </a:p>
          <a:p>
            <a:pPr marL="0" lvl="0" indent="0">
              <a:buNone/>
            </a:pPr>
            <a:endParaRPr lang="en-US" dirty="0"/>
          </a:p>
          <a:p>
            <a:r>
              <a:rPr lang="en-US" b="1" dirty="0" smtClean="0"/>
              <a:t>Extra </a:t>
            </a:r>
            <a:r>
              <a:rPr lang="en-US" b="1" dirty="0"/>
              <a:t>credit (up to 10 points)</a:t>
            </a:r>
            <a:r>
              <a:rPr lang="en-US" dirty="0"/>
              <a:t>: Pick an additional item from the list of five for up to five points of extra credit.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70938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5 – The Newsreel</a:t>
            </a:r>
          </a:p>
          <a:p>
            <a:r>
              <a:rPr lang="en-US" sz="3200" dirty="0">
                <a:latin typeface="Arial Black" panose="020B0A04020102020204" pitchFamily="34" charset="0"/>
              </a:rPr>
              <a:t>The Newsreel Project is a video response to your reading that connects the ideas in the book to your thoughts creatively. </a:t>
            </a:r>
            <a:endParaRPr lang="en-US" sz="3200" dirty="0" smtClean="0">
              <a:latin typeface="Arial Black" panose="020B0A04020102020204" pitchFamily="34" charset="0"/>
            </a:endParaRPr>
          </a:p>
          <a:p>
            <a:endParaRPr lang="en-US" sz="3200" dirty="0">
              <a:latin typeface="Arial Black" panose="020B0A04020102020204" pitchFamily="34" charset="0"/>
            </a:endParaRPr>
          </a:p>
          <a:p>
            <a:r>
              <a:rPr lang="en-US" sz="3200" dirty="0" smtClean="0">
                <a:latin typeface="Arial Black" panose="020B0A04020102020204" pitchFamily="34" charset="0"/>
              </a:rPr>
              <a:t>The </a:t>
            </a:r>
            <a:r>
              <a:rPr lang="en-US" sz="3200" dirty="0">
                <a:latin typeface="Arial Black" panose="020B0A04020102020204" pitchFamily="34" charset="0"/>
              </a:rPr>
              <a:t>purpose of the project is so that your audience will understand the big ideas, themes, and connections within the book. </a:t>
            </a:r>
          </a:p>
        </p:txBody>
      </p:sp>
    </p:spTree>
    <p:extLst>
      <p:ext uri="{BB962C8B-B14F-4D97-AF65-F5344CB8AC3E}">
        <p14:creationId xmlns:p14="http://schemas.microsoft.com/office/powerpoint/2010/main" val="356567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85000" lnSpcReduction="10000"/>
          </a:bodyPr>
          <a:lstStyle/>
          <a:p>
            <a:pPr marL="0" indent="0" algn="ctr">
              <a:buNone/>
            </a:pPr>
            <a:r>
              <a:rPr lang="en-US" u="sng" dirty="0" smtClean="0">
                <a:latin typeface="Arial Black" panose="020B0A04020102020204" pitchFamily="34" charset="0"/>
              </a:rPr>
              <a:t>Option 5 – The Newsreel (cont.)</a:t>
            </a:r>
          </a:p>
          <a:p>
            <a:pPr marL="0" indent="0" algn="ctr">
              <a:buNone/>
            </a:pPr>
            <a:r>
              <a:rPr lang="en-US" b="1" u="sng" dirty="0"/>
              <a:t>Must do: </a:t>
            </a:r>
            <a:endParaRPr lang="en-US" dirty="0"/>
          </a:p>
          <a:p>
            <a:pPr lvl="0"/>
            <a:r>
              <a:rPr lang="en-US" b="1" dirty="0"/>
              <a:t>Title and Image (5 Points)</a:t>
            </a:r>
            <a:endParaRPr lang="en-US" dirty="0"/>
          </a:p>
          <a:p>
            <a:pPr lvl="1"/>
            <a:r>
              <a:rPr lang="en-US" dirty="0"/>
              <a:t>Create a title for your newsreel. </a:t>
            </a:r>
          </a:p>
          <a:p>
            <a:pPr lvl="1"/>
            <a:r>
              <a:rPr lang="en-US" dirty="0"/>
              <a:t>Include an image that reflects the novel or a theme from the novel. </a:t>
            </a:r>
          </a:p>
          <a:p>
            <a:pPr lvl="0"/>
            <a:r>
              <a:rPr lang="en-US" b="1" dirty="0"/>
              <a:t>One Headline Story – 2 minute minimum (20 points)</a:t>
            </a:r>
            <a:endParaRPr lang="en-US" dirty="0"/>
          </a:p>
          <a:p>
            <a:pPr lvl="1"/>
            <a:r>
              <a:rPr lang="en-US" dirty="0"/>
              <a:t>Headlines stories are meant to do two things: draw attention to the story through eye-catching language and to summarize the main point of the story. </a:t>
            </a:r>
          </a:p>
          <a:p>
            <a:pPr lvl="1"/>
            <a:r>
              <a:rPr lang="en-US" dirty="0"/>
              <a:t>All headline </a:t>
            </a:r>
            <a:r>
              <a:rPr lang="en-US" dirty="0" smtClean="0"/>
              <a:t>story titles </a:t>
            </a:r>
            <a:r>
              <a:rPr lang="en-US" dirty="0"/>
              <a:t>need a present tense verb. </a:t>
            </a:r>
          </a:p>
          <a:p>
            <a:pPr lvl="1"/>
            <a:r>
              <a:rPr lang="en-US" dirty="0"/>
              <a:t>Headlines should also give the reader some basic information. Think 5 W’s and 1H (who, what, when, where, why, and how) and choose the most important ones.</a:t>
            </a:r>
          </a:p>
          <a:p>
            <a:pPr lvl="1"/>
            <a:r>
              <a:rPr lang="en-US" dirty="0"/>
              <a:t>Should include “interviews” of at least two characters.</a:t>
            </a:r>
          </a:p>
          <a:p>
            <a:pPr lvl="0"/>
            <a:r>
              <a:rPr lang="en-US" b="1" dirty="0"/>
              <a:t>An Additional World or National News Story – 1 minute minimum (10 points)</a:t>
            </a:r>
            <a:endParaRPr lang="en-US" dirty="0"/>
          </a:p>
          <a:p>
            <a:pPr lvl="1"/>
            <a:r>
              <a:rPr lang="en-US" dirty="0"/>
              <a:t>Choose another </a:t>
            </a:r>
            <a:r>
              <a:rPr lang="en-US" b="1" dirty="0"/>
              <a:t>important historical event that happened in the time of the novel</a:t>
            </a:r>
            <a:r>
              <a:rPr lang="en-US" dirty="0"/>
              <a:t> (Summer, 1935).</a:t>
            </a:r>
          </a:p>
          <a:p>
            <a:pPr lvl="1"/>
            <a:r>
              <a:rPr lang="en-US" dirty="0"/>
              <a:t>Report on a “National” or World” news event, giving details of that event.</a:t>
            </a:r>
          </a:p>
          <a:p>
            <a:pPr lvl="1"/>
            <a:r>
              <a:rPr lang="en-US" dirty="0"/>
              <a:t>Like your headline story, include the 5 </a:t>
            </a:r>
            <a:r>
              <a:rPr lang="en-US" dirty="0" err="1"/>
              <a:t>Ws</a:t>
            </a:r>
            <a:r>
              <a:rPr lang="en-US" dirty="0"/>
              <a:t> and 1 H. </a:t>
            </a:r>
            <a:endParaRPr lang="en-US" u="none" strike="noStrike" dirty="0">
              <a:effectLst/>
            </a:endParaRPr>
          </a:p>
        </p:txBody>
      </p:sp>
    </p:spTree>
    <p:extLst>
      <p:ext uri="{BB962C8B-B14F-4D97-AF65-F5344CB8AC3E}">
        <p14:creationId xmlns:p14="http://schemas.microsoft.com/office/powerpoint/2010/main" val="416029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5 – The Newsreel (cont.)</a:t>
            </a:r>
            <a:endParaRPr lang="en-US" b="1" u="sng" dirty="0" smtClean="0"/>
          </a:p>
          <a:p>
            <a:pPr marL="0" indent="0" algn="ctr">
              <a:buNone/>
            </a:pPr>
            <a:r>
              <a:rPr lang="en-US" b="1" u="sng" dirty="0" smtClean="0"/>
              <a:t>Must do:</a:t>
            </a:r>
            <a:endParaRPr lang="en-US" u="sng" dirty="0"/>
          </a:p>
          <a:p>
            <a:pPr marL="0" indent="0" algn="ctr">
              <a:buNone/>
            </a:pPr>
            <a:endParaRPr lang="en-US" dirty="0"/>
          </a:p>
          <a:p>
            <a:pPr lvl="0"/>
            <a:r>
              <a:rPr lang="en-US" b="1" dirty="0"/>
              <a:t>One Editorial Segment - 1 minute minimum (10 points)</a:t>
            </a:r>
            <a:endParaRPr lang="en-US" dirty="0"/>
          </a:p>
          <a:p>
            <a:pPr lvl="1"/>
            <a:r>
              <a:rPr lang="en-US" dirty="0"/>
              <a:t>An editorial segment is a segment that presents a news personality’s opinion on an issue. Much in the same manner of a lawyer, editorialists build on an argument and try to persuade readers to think the same way they do. </a:t>
            </a:r>
          </a:p>
          <a:p>
            <a:pPr lvl="1"/>
            <a:r>
              <a:rPr lang="en-US" dirty="0"/>
              <a:t>Editorial segments are meant to influence public opinion, promote critical thinking, and sometimes cause people to take action on an issue. </a:t>
            </a:r>
          </a:p>
          <a:p>
            <a:pPr lvl="1"/>
            <a:r>
              <a:rPr lang="en-US" dirty="0"/>
              <a:t>In essence, an editorial is an opinionated news story where the news personality presents his/her side cohesively and persuasively.</a:t>
            </a:r>
          </a:p>
          <a:p>
            <a:pPr lvl="0"/>
            <a:r>
              <a:rPr lang="en-US" b="1" dirty="0"/>
              <a:t>Two Pictures (5 points)</a:t>
            </a:r>
            <a:endParaRPr lang="en-US" dirty="0"/>
          </a:p>
          <a:p>
            <a:pPr lvl="1"/>
            <a:r>
              <a:rPr lang="en-US" dirty="0"/>
              <a:t>Find or draw two interesting pictures to go with your stories. </a:t>
            </a:r>
            <a:r>
              <a:rPr lang="en-US" dirty="0" smtClean="0"/>
              <a:t>Have them displayed on screen during your report.</a:t>
            </a:r>
            <a:endParaRPr lang="en-US" dirty="0"/>
          </a:p>
          <a:p>
            <a:pPr lvl="0"/>
            <a:r>
              <a:rPr lang="en-US" b="1" dirty="0"/>
              <a:t>Grammar and mechanics (5 points)</a:t>
            </a:r>
            <a:endParaRPr lang="en-US" dirty="0"/>
          </a:p>
          <a:p>
            <a:pPr lvl="1"/>
            <a:r>
              <a:rPr lang="en-US" dirty="0"/>
              <a:t>There are little to no problems with </a:t>
            </a:r>
            <a:r>
              <a:rPr lang="en-US" dirty="0" smtClean="0"/>
              <a:t>grammar</a:t>
            </a:r>
            <a:r>
              <a:rPr lang="en-US" dirty="0"/>
              <a:t> </a:t>
            </a:r>
            <a:r>
              <a:rPr lang="en-US" dirty="0" smtClean="0"/>
              <a:t>or </a:t>
            </a:r>
            <a:r>
              <a:rPr lang="en-US" dirty="0"/>
              <a:t>mechanics. </a:t>
            </a:r>
          </a:p>
          <a:p>
            <a:pPr lvl="0"/>
            <a:r>
              <a:rPr lang="en-US" b="1" dirty="0"/>
              <a:t>Be creative and visually stimulating. (5 points) </a:t>
            </a:r>
            <a:endParaRPr lang="en-US" dirty="0"/>
          </a:p>
          <a:p>
            <a:pPr lvl="1"/>
            <a:r>
              <a:rPr lang="en-US" dirty="0"/>
              <a:t>Your entire video should be between 4-6 minutes in length.</a:t>
            </a:r>
          </a:p>
          <a:p>
            <a:pPr lvl="1"/>
            <a:r>
              <a:rPr lang="en-US" dirty="0"/>
              <a:t>If you find you have extra </a:t>
            </a:r>
            <a:r>
              <a:rPr lang="en-US" dirty="0" smtClean="0"/>
              <a:t>time, </a:t>
            </a:r>
            <a:r>
              <a:rPr lang="en-US" dirty="0"/>
              <a:t>repeat any of the above steps/ elements. </a:t>
            </a:r>
          </a:p>
          <a:p>
            <a:pPr lvl="1"/>
            <a:r>
              <a:rPr lang="en-US" u="sng" dirty="0"/>
              <a:t>Your name and class period should be </a:t>
            </a:r>
            <a:r>
              <a:rPr lang="en-US" u="sng" dirty="0" smtClean="0"/>
              <a:t>in the credits at the end of the reel.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4952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5 – The Newsreel (cont.)</a:t>
            </a:r>
            <a:endParaRPr lang="en-US" b="1" u="sng" dirty="0" smtClean="0"/>
          </a:p>
          <a:p>
            <a:pPr marL="0" indent="0" algn="ctr">
              <a:buNone/>
            </a:pPr>
            <a:r>
              <a:rPr lang="en-US" b="1" u="sng" dirty="0" smtClean="0"/>
              <a:t>You </a:t>
            </a:r>
            <a:r>
              <a:rPr lang="en-US" b="1" u="sng" dirty="0"/>
              <a:t>pick 2 from the following list. </a:t>
            </a:r>
            <a:endParaRPr lang="en-US" u="sng" dirty="0"/>
          </a:p>
          <a:p>
            <a:pPr lvl="0"/>
            <a:r>
              <a:rPr lang="en-US" b="1" dirty="0"/>
              <a:t>Personality Profile (15 points)</a:t>
            </a:r>
            <a:endParaRPr lang="en-US" dirty="0"/>
          </a:p>
          <a:p>
            <a:pPr lvl="1"/>
            <a:r>
              <a:rPr lang="en-US" dirty="0"/>
              <a:t>A human-interest story about a person who deserves recognition for something he/she did.</a:t>
            </a:r>
          </a:p>
          <a:p>
            <a:pPr lvl="1"/>
            <a:r>
              <a:rPr lang="en-US" dirty="0"/>
              <a:t>Choose a character OTHER THAN JEM, SCOUT, OR ATTICUS and write about them and something significant they did that affected the plot or showed a theme in the novel.</a:t>
            </a:r>
          </a:p>
          <a:p>
            <a:pPr lvl="1"/>
            <a:r>
              <a:rPr lang="en-US" dirty="0" err="1"/>
              <a:t>Eg</a:t>
            </a:r>
            <a:r>
              <a:rPr lang="en-US" dirty="0"/>
              <a:t>: Dill, Miss </a:t>
            </a:r>
            <a:r>
              <a:rPr lang="en-US" dirty="0" err="1"/>
              <a:t>Maudie</a:t>
            </a:r>
            <a:r>
              <a:rPr lang="en-US" dirty="0"/>
              <a:t>, Mr. Underwood, Mr. </a:t>
            </a:r>
            <a:r>
              <a:rPr lang="en-US" dirty="0" err="1"/>
              <a:t>Dolphus</a:t>
            </a:r>
            <a:r>
              <a:rPr lang="en-US" dirty="0"/>
              <a:t> Raymond</a:t>
            </a:r>
          </a:p>
          <a:p>
            <a:pPr lvl="0"/>
            <a:r>
              <a:rPr lang="en-US" b="1" dirty="0"/>
              <a:t>Commercial (15 points)</a:t>
            </a:r>
            <a:endParaRPr lang="en-US" dirty="0"/>
          </a:p>
          <a:p>
            <a:pPr lvl="1"/>
            <a:r>
              <a:rPr lang="en-US" dirty="0"/>
              <a:t>Create a product or business that would be used in Maycomb around the time of the novel and that somehow connects with an event in the novel (shovels, air rifles, a costume shop, etc.)</a:t>
            </a:r>
          </a:p>
          <a:p>
            <a:pPr lvl="1"/>
            <a:r>
              <a:rPr lang="en-US" dirty="0"/>
              <a:t>Create a commercial for that product that might air on a newsreel. Be creative. Include a slogan and logo for the company or product.</a:t>
            </a:r>
          </a:p>
          <a:p>
            <a:pPr lvl="0"/>
            <a:r>
              <a:rPr lang="en-US" b="1" dirty="0"/>
              <a:t>Obituaries (15 points)</a:t>
            </a:r>
            <a:endParaRPr lang="en-US" dirty="0"/>
          </a:p>
          <a:p>
            <a:pPr lvl="1"/>
            <a:r>
              <a:rPr lang="en-US" dirty="0"/>
              <a:t>Choose 2 characters in the novel who die (Tom, Mrs. Radley, Mrs. Dubose) and read their obituaries.</a:t>
            </a:r>
          </a:p>
          <a:p>
            <a:pPr lvl="1"/>
            <a:r>
              <a:rPr lang="en-US" dirty="0"/>
              <a:t>Obituaries typically include: where and when they were born, where and when they died, who they leave behind (family and friends), and something (from the novel) they will be remembered for.</a:t>
            </a:r>
          </a:p>
          <a:p>
            <a:pPr lvl="0"/>
            <a:r>
              <a:rPr lang="en-US" b="1" dirty="0"/>
              <a:t>A Sports Segment (15 points)</a:t>
            </a:r>
            <a:endParaRPr lang="en-US" dirty="0"/>
          </a:p>
          <a:p>
            <a:pPr lvl="1"/>
            <a:r>
              <a:rPr lang="en-US" dirty="0"/>
              <a:t>Create a sports segment focused on an event from the novel (the fight between Scout and Walter, The tire rolling incident, Atticus’ shooting display)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9811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5 – The Newsreel (cont.)</a:t>
            </a:r>
          </a:p>
          <a:p>
            <a:pPr lvl="0"/>
            <a:endParaRPr lang="en-US" b="1" dirty="0" smtClean="0"/>
          </a:p>
          <a:p>
            <a:pPr lvl="0"/>
            <a:r>
              <a:rPr lang="en-US" b="1" dirty="0" smtClean="0"/>
              <a:t>Presentation </a:t>
            </a:r>
            <a:r>
              <a:rPr lang="en-US" b="1" dirty="0"/>
              <a:t>of Project (10 points</a:t>
            </a:r>
            <a:r>
              <a:rPr lang="en-US" b="1" dirty="0" smtClean="0"/>
              <a:t>)</a:t>
            </a:r>
          </a:p>
          <a:p>
            <a:pPr marL="0" lvl="0" indent="0">
              <a:buNone/>
            </a:pPr>
            <a:endParaRPr lang="en-US" dirty="0"/>
          </a:p>
          <a:p>
            <a:r>
              <a:rPr lang="en-US" b="1" dirty="0" smtClean="0"/>
              <a:t>Extra </a:t>
            </a:r>
            <a:r>
              <a:rPr lang="en-US" b="1" dirty="0"/>
              <a:t>credit (up to 10 points)</a:t>
            </a:r>
            <a:r>
              <a:rPr lang="en-US" dirty="0"/>
              <a:t>: Pick an additional item from the list of five for up to five points of extra credit.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226038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131"/>
            <a:ext cx="10515600" cy="824848"/>
          </a:xfrm>
        </p:spPr>
        <p:txBody>
          <a:bodyPr/>
          <a:lstStyle/>
          <a:p>
            <a:pPr algn="ctr"/>
            <a:r>
              <a:rPr lang="en-US" dirty="0" smtClean="0">
                <a:latin typeface="Arial Black" panose="020B0A04020102020204" pitchFamily="34" charset="0"/>
              </a:rPr>
              <a:t>PRESENTATION OF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951979"/>
            <a:ext cx="10515600" cy="5224984"/>
          </a:xfrm>
        </p:spPr>
        <p:txBody>
          <a:bodyPr>
            <a:normAutofit fontScale="92500" lnSpcReduction="10000"/>
          </a:bodyPr>
          <a:lstStyle/>
          <a:p>
            <a:r>
              <a:rPr lang="en-US" dirty="0" smtClean="0">
                <a:latin typeface="Arial Black" panose="020B0A04020102020204" pitchFamily="34" charset="0"/>
              </a:rPr>
              <a:t>Rather than using class time for presentations, you will be doing a VIDEO PRESENTATION of your project.</a:t>
            </a:r>
          </a:p>
          <a:p>
            <a:r>
              <a:rPr lang="en-US" dirty="0" smtClean="0">
                <a:latin typeface="Arial Black" panose="020B0A04020102020204" pitchFamily="34" charset="0"/>
              </a:rPr>
              <a:t>Your video presentations are DUE on the SAME DAY as your projects are due in class, </a:t>
            </a:r>
            <a:r>
              <a:rPr lang="en-US" dirty="0" smtClean="0">
                <a:latin typeface="Arial Black" panose="020B0A04020102020204" pitchFamily="34" charset="0"/>
              </a:rPr>
              <a:t>THURSDAY OCTOBER 31ST.</a:t>
            </a:r>
            <a:endParaRPr lang="en-US" dirty="0" smtClean="0">
              <a:latin typeface="Arial Black" panose="020B0A04020102020204" pitchFamily="34" charset="0"/>
            </a:endParaRPr>
          </a:p>
          <a:p>
            <a:r>
              <a:rPr lang="en-US" dirty="0" smtClean="0">
                <a:latin typeface="Arial Black" panose="020B0A04020102020204" pitchFamily="34" charset="0"/>
              </a:rPr>
              <a:t>Your videos must be submitted to me BY EMAIL to </a:t>
            </a:r>
          </a:p>
          <a:p>
            <a:pPr marL="0" indent="0" algn="ctr">
              <a:buNone/>
            </a:pPr>
            <a:r>
              <a:rPr lang="en-US" dirty="0" smtClean="0">
                <a:latin typeface="Arial Black" panose="020B0A04020102020204" pitchFamily="34" charset="0"/>
                <a:hlinkClick r:id="rId2"/>
              </a:rPr>
              <a:t>jmcelroy@turlockusd.org</a:t>
            </a:r>
            <a:endParaRPr lang="en-US" dirty="0" smtClean="0">
              <a:latin typeface="Arial Black" panose="020B0A04020102020204" pitchFamily="34" charset="0"/>
            </a:endParaRPr>
          </a:p>
          <a:p>
            <a:pPr marL="0" indent="0" algn="ctr">
              <a:buNone/>
            </a:pPr>
            <a:r>
              <a:rPr lang="en-US" dirty="0" smtClean="0">
                <a:latin typeface="Arial Black" panose="020B0A04020102020204" pitchFamily="34" charset="0"/>
              </a:rPr>
              <a:t>BY THE END OF THE PERIOD ON </a:t>
            </a:r>
            <a:r>
              <a:rPr lang="en-US" dirty="0" smtClean="0">
                <a:latin typeface="Arial Black" panose="020B0A04020102020204" pitchFamily="34" charset="0"/>
              </a:rPr>
              <a:t>THURSDAY 10/31!</a:t>
            </a:r>
            <a:endParaRPr lang="en-US" dirty="0" smtClean="0">
              <a:latin typeface="Arial Black" panose="020B0A04020102020204" pitchFamily="34" charset="0"/>
            </a:endParaRPr>
          </a:p>
          <a:p>
            <a:pPr marL="0" indent="0" algn="ctr">
              <a:buNone/>
            </a:pPr>
            <a:endParaRPr lang="en-US" dirty="0" smtClean="0">
              <a:latin typeface="Arial Black" panose="020B0A04020102020204" pitchFamily="34" charset="0"/>
            </a:endParaRPr>
          </a:p>
          <a:p>
            <a:pPr marL="0" indent="0" algn="ctr">
              <a:buNone/>
            </a:pPr>
            <a:r>
              <a:rPr lang="en-US" dirty="0" smtClean="0">
                <a:latin typeface="Arial Black" panose="020B0A04020102020204" pitchFamily="34" charset="0"/>
              </a:rPr>
              <a:t>THAT MEANS YOU ACTUALLY NEED TO HAVE YOUR PROJECTS FINISHED BY AT LEAST </a:t>
            </a:r>
            <a:r>
              <a:rPr lang="en-US" dirty="0" smtClean="0">
                <a:latin typeface="Arial Black" panose="020B0A04020102020204" pitchFamily="34" charset="0"/>
              </a:rPr>
              <a:t>WEDNESDAY </a:t>
            </a:r>
            <a:r>
              <a:rPr lang="en-US" dirty="0" smtClean="0">
                <a:latin typeface="Arial Black" panose="020B0A04020102020204" pitchFamily="34" charset="0"/>
              </a:rPr>
              <a:t>EVENING, SO YOU CAN DO YOUR VIDEO PRESENTATION AND GET IT SUBMITTED ON TIME!</a:t>
            </a:r>
            <a:endParaRPr lang="en-US" dirty="0">
              <a:latin typeface="Arial Black" panose="020B0A04020102020204" pitchFamily="34" charset="0"/>
            </a:endParaRPr>
          </a:p>
        </p:txBody>
      </p:sp>
    </p:spTree>
    <p:extLst>
      <p:ext uri="{BB962C8B-B14F-4D97-AF65-F5344CB8AC3E}">
        <p14:creationId xmlns:p14="http://schemas.microsoft.com/office/powerpoint/2010/main" val="1532747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3067436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dirty="0" smtClean="0">
                <a:latin typeface="Arial Black" panose="020B0A04020102020204" pitchFamily="34" charset="0"/>
              </a:rPr>
              <a:t>By </a:t>
            </a:r>
            <a:r>
              <a:rPr lang="en-US" sz="3600" dirty="0" smtClean="0">
                <a:latin typeface="Arial Black" panose="020B0A04020102020204" pitchFamily="34" charset="0"/>
              </a:rPr>
              <a:t>TOMORROW, </a:t>
            </a:r>
            <a:r>
              <a:rPr lang="en-US" sz="3600" dirty="0" smtClean="0">
                <a:latin typeface="Arial Black" panose="020B0A04020102020204" pitchFamily="34" charset="0"/>
              </a:rPr>
              <a:t>you need to have chosen a project option AND decided which “You Choose” elements you plan to include!</a:t>
            </a:r>
          </a:p>
          <a:p>
            <a:pPr marL="0" indent="0" algn="ctr">
              <a:buNone/>
            </a:pPr>
            <a:endParaRPr lang="en-US" sz="3600" dirty="0">
              <a:latin typeface="Arial Black" panose="020B0A04020102020204" pitchFamily="34" charset="0"/>
            </a:endParaRPr>
          </a:p>
          <a:p>
            <a:pPr marL="0" indent="0" algn="ctr">
              <a:buNone/>
            </a:pPr>
            <a:r>
              <a:rPr lang="en-US" sz="3600" dirty="0" smtClean="0">
                <a:latin typeface="Arial Black" panose="020B0A04020102020204" pitchFamily="34" charset="0"/>
              </a:rPr>
              <a:t>PLEASE NOTE: ONCE YOU HAVE CHOSEN A PROJECT AND ELEMENTS, YOU </a:t>
            </a:r>
            <a:r>
              <a:rPr lang="en-US" sz="3600" i="1" u="sng" dirty="0" smtClean="0">
                <a:solidFill>
                  <a:srgbClr val="FF0000"/>
                </a:solidFill>
                <a:latin typeface="Arial Black" panose="020B0A04020102020204" pitchFamily="34" charset="0"/>
              </a:rPr>
              <a:t>WILL NOT </a:t>
            </a:r>
            <a:r>
              <a:rPr lang="en-US" sz="3600" dirty="0" smtClean="0">
                <a:latin typeface="Arial Black" panose="020B0A04020102020204" pitchFamily="34" charset="0"/>
              </a:rPr>
              <a:t>BE ALLOWED TO CHANGE THEM!!!</a:t>
            </a:r>
            <a:endParaRPr lang="en-US" sz="3600" dirty="0">
              <a:latin typeface="Arial Black" panose="020B0A04020102020204" pitchFamily="34" charset="0"/>
            </a:endParaRPr>
          </a:p>
        </p:txBody>
      </p:sp>
    </p:spTree>
    <p:extLst>
      <p:ext uri="{BB962C8B-B14F-4D97-AF65-F5344CB8AC3E}">
        <p14:creationId xmlns:p14="http://schemas.microsoft.com/office/powerpoint/2010/main" val="3887140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52183"/>
            <a:ext cx="10515600" cy="812322"/>
          </a:xfrm>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5" name="Content Placeholder 4"/>
          <p:cNvSpPr>
            <a:spLocks noGrp="1"/>
          </p:cNvSpPr>
          <p:nvPr>
            <p:ph idx="1"/>
          </p:nvPr>
        </p:nvSpPr>
        <p:spPr>
          <a:xfrm>
            <a:off x="838200" y="989555"/>
            <a:ext cx="10515600" cy="5586609"/>
          </a:xfrm>
        </p:spPr>
        <p:txBody>
          <a:bodyPr>
            <a:normAutofit/>
          </a:bodyPr>
          <a:lstStyle/>
          <a:p>
            <a:pPr marL="0" indent="0" algn="ctr">
              <a:buNone/>
            </a:pPr>
            <a:r>
              <a:rPr lang="en-US" dirty="0">
                <a:latin typeface="Arial Black" panose="020B0A04020102020204" pitchFamily="34" charset="0"/>
              </a:rPr>
              <a:t>Write about the following:</a:t>
            </a:r>
          </a:p>
          <a:p>
            <a:pPr marL="0" indent="0" algn="ctr">
              <a:buNone/>
            </a:pPr>
            <a:endParaRPr lang="en-US" sz="2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Which one of the 5 project options do you think you will choose to do?</a:t>
            </a:r>
          </a:p>
          <a:p>
            <a:pPr marL="0" indent="0" algn="ctr">
              <a:buNone/>
            </a:pPr>
            <a:endParaRPr lang="en-US" sz="3200" dirty="0">
              <a:latin typeface="Arial Black" panose="020B0A04020102020204" pitchFamily="34" charset="0"/>
            </a:endParaRPr>
          </a:p>
          <a:p>
            <a:pPr marL="0" indent="0" algn="ctr">
              <a:buNone/>
            </a:pPr>
            <a:r>
              <a:rPr lang="en-US" sz="3200" dirty="0" smtClean="0">
                <a:latin typeface="Arial Black" panose="020B0A04020102020204" pitchFamily="34" charset="0"/>
              </a:rPr>
              <a:t>Why is that one your choice?</a:t>
            </a:r>
          </a:p>
          <a:p>
            <a:pPr marL="0" indent="0" algn="ctr">
              <a:buNone/>
            </a:pPr>
            <a:endParaRPr lang="en-US" sz="3200" dirty="0">
              <a:latin typeface="Arial Black" panose="020B0A04020102020204" pitchFamily="34" charset="0"/>
            </a:endParaRPr>
          </a:p>
          <a:p>
            <a:pPr marL="0" indent="0" algn="ctr">
              <a:buNone/>
            </a:pPr>
            <a:r>
              <a:rPr lang="en-US" sz="3200" dirty="0" smtClean="0">
                <a:latin typeface="Arial Black" panose="020B0A04020102020204" pitchFamily="34" charset="0"/>
              </a:rPr>
              <a:t>Which project would you least like to try and complete?</a:t>
            </a:r>
          </a:p>
          <a:p>
            <a:pPr marL="0" indent="0" algn="ctr">
              <a:buNone/>
            </a:pPr>
            <a:r>
              <a:rPr lang="en-US" sz="3200" dirty="0" smtClean="0">
                <a:latin typeface="Arial Black" panose="020B0A04020102020204" pitchFamily="34" charset="0"/>
              </a:rPr>
              <a:t>Why?</a:t>
            </a:r>
          </a:p>
          <a:p>
            <a:pPr marL="0" indent="0" algn="ctr">
              <a:buNone/>
            </a:pPr>
            <a:endParaRPr lang="en-US" sz="3200" dirty="0" smtClean="0">
              <a:latin typeface="Arial Black" panose="020B0A04020102020204" pitchFamily="34" charset="0"/>
            </a:endParaRPr>
          </a:p>
          <a:p>
            <a:pPr marL="0" indent="0" algn="ctr">
              <a:buNone/>
            </a:pPr>
            <a:endParaRPr lang="en-US" sz="3200" dirty="0" smtClean="0">
              <a:latin typeface="Arial Black" panose="020B0A04020102020204" pitchFamily="34" charset="0"/>
            </a:endParaRPr>
          </a:p>
        </p:txBody>
      </p:sp>
      <p:sp>
        <p:nvSpPr>
          <p:cNvPr id="9" name="TextBox 8"/>
          <p:cNvSpPr txBox="1"/>
          <p:nvPr/>
        </p:nvSpPr>
        <p:spPr>
          <a:xfrm>
            <a:off x="10095978" y="423032"/>
            <a:ext cx="1236236" cy="369332"/>
          </a:xfrm>
          <a:prstGeom prst="rect">
            <a:avLst/>
          </a:prstGeom>
          <a:noFill/>
        </p:spPr>
        <p:txBody>
          <a:bodyPr wrap="none" rtlCol="0">
            <a:spAutoFit/>
          </a:bodyPr>
          <a:lstStyle/>
          <a:p>
            <a:r>
              <a:rPr lang="en-US" dirty="0" smtClean="0">
                <a:latin typeface="Arial Black" panose="020B0A04020102020204" pitchFamily="34" charset="0"/>
              </a:rPr>
              <a:t>10/22/19</a:t>
            </a:r>
            <a:endParaRPr lang="en-US" dirty="0">
              <a:latin typeface="Arial Black" panose="020B0A04020102020204" pitchFamily="34" charset="0"/>
            </a:endParaRPr>
          </a:p>
        </p:txBody>
      </p:sp>
    </p:spTree>
    <p:extLst>
      <p:ext uri="{BB962C8B-B14F-4D97-AF65-F5344CB8AC3E}">
        <p14:creationId xmlns:p14="http://schemas.microsoft.com/office/powerpoint/2010/main" val="11041894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2250794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10/23/19</a:t>
            </a:r>
            <a:endParaRPr lang="en-US" dirty="0">
              <a:latin typeface="Arial Black" panose="020B0A04020102020204" pitchFamily="34" charset="0"/>
            </a:endParaRPr>
          </a:p>
        </p:txBody>
      </p:sp>
    </p:spTree>
    <p:extLst>
      <p:ext uri="{BB962C8B-B14F-4D97-AF65-F5344CB8AC3E}">
        <p14:creationId xmlns:p14="http://schemas.microsoft.com/office/powerpoint/2010/main" val="426059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485812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10/24/19</a:t>
            </a:r>
            <a:endParaRPr lang="en-US" dirty="0">
              <a:latin typeface="Arial Black" panose="020B0A04020102020204" pitchFamily="34" charset="0"/>
            </a:endParaRPr>
          </a:p>
        </p:txBody>
      </p:sp>
    </p:spTree>
    <p:extLst>
      <p:ext uri="{BB962C8B-B14F-4D97-AF65-F5344CB8AC3E}">
        <p14:creationId xmlns:p14="http://schemas.microsoft.com/office/powerpoint/2010/main" val="281355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1842613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10/25/19</a:t>
            </a:r>
            <a:endParaRPr lang="en-US" dirty="0">
              <a:latin typeface="Arial Black" panose="020B0A04020102020204" pitchFamily="34" charset="0"/>
            </a:endParaRPr>
          </a:p>
        </p:txBody>
      </p:sp>
    </p:spTree>
    <p:extLst>
      <p:ext uri="{BB962C8B-B14F-4D97-AF65-F5344CB8AC3E}">
        <p14:creationId xmlns:p14="http://schemas.microsoft.com/office/powerpoint/2010/main" val="366829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3782093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10/28/19</a:t>
            </a:r>
            <a:endParaRPr lang="en-US" dirty="0">
              <a:latin typeface="Arial Black" panose="020B0A04020102020204" pitchFamily="34" charset="0"/>
            </a:endParaRPr>
          </a:p>
        </p:txBody>
      </p:sp>
    </p:spTree>
    <p:extLst>
      <p:ext uri="{BB962C8B-B14F-4D97-AF65-F5344CB8AC3E}">
        <p14:creationId xmlns:p14="http://schemas.microsoft.com/office/powerpoint/2010/main" val="290696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lstStyle/>
          <a:p>
            <a:pPr marL="0" indent="0" algn="ctr">
              <a:buNone/>
            </a:pPr>
            <a:r>
              <a:rPr lang="en-US" u="sng" dirty="0" smtClean="0">
                <a:latin typeface="Arial Black" panose="020B0A04020102020204" pitchFamily="34" charset="0"/>
              </a:rPr>
              <a:t>Option 1 – The One-Pager</a:t>
            </a:r>
          </a:p>
          <a:p>
            <a:r>
              <a:rPr lang="en-US" sz="3200" dirty="0">
                <a:latin typeface="Arial Black" panose="020B0A04020102020204" pitchFamily="34" charset="0"/>
              </a:rPr>
              <a:t>A one pager is a single-page response to your reading that connects the ideas in the book to your thoughts creatively. </a:t>
            </a:r>
            <a:endParaRPr lang="en-US" sz="3200" dirty="0" smtClean="0">
              <a:latin typeface="Arial Black" panose="020B0A04020102020204" pitchFamily="34" charset="0"/>
            </a:endParaRPr>
          </a:p>
          <a:p>
            <a:pPr marL="0" indent="0">
              <a:buNone/>
            </a:pPr>
            <a:endParaRPr lang="en-US" sz="3200" dirty="0" smtClean="0">
              <a:latin typeface="Arial Black" panose="020B0A04020102020204" pitchFamily="34" charset="0"/>
            </a:endParaRPr>
          </a:p>
          <a:p>
            <a:r>
              <a:rPr lang="en-US" sz="3200" dirty="0" smtClean="0">
                <a:latin typeface="Arial Black" panose="020B0A04020102020204" pitchFamily="34" charset="0"/>
              </a:rPr>
              <a:t>The </a:t>
            </a:r>
            <a:r>
              <a:rPr lang="en-US" sz="3200" dirty="0">
                <a:latin typeface="Arial Black" panose="020B0A04020102020204" pitchFamily="34" charset="0"/>
              </a:rPr>
              <a:t>purpose of the one-pager is so that your audience will understand the big ideas, themes, and connections within the book.</a:t>
            </a:r>
          </a:p>
        </p:txBody>
      </p:sp>
    </p:spTree>
    <p:extLst>
      <p:ext uri="{BB962C8B-B14F-4D97-AF65-F5344CB8AC3E}">
        <p14:creationId xmlns:p14="http://schemas.microsoft.com/office/powerpoint/2010/main" val="13433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42863262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10/29/19</a:t>
            </a:r>
            <a:endParaRPr lang="en-US" dirty="0">
              <a:latin typeface="Arial Black" panose="020B0A04020102020204" pitchFamily="34" charset="0"/>
            </a:endParaRPr>
          </a:p>
        </p:txBody>
      </p:sp>
    </p:spTree>
    <p:extLst>
      <p:ext uri="{BB962C8B-B14F-4D97-AF65-F5344CB8AC3E}">
        <p14:creationId xmlns:p14="http://schemas.microsoft.com/office/powerpoint/2010/main" val="221695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20000"/>
          </a:bodyPr>
          <a:lstStyle/>
          <a:p>
            <a:pPr marL="0" indent="0" algn="ctr">
              <a:buNone/>
            </a:pPr>
            <a:r>
              <a:rPr lang="en-US" sz="4800" dirty="0" smtClean="0">
                <a:latin typeface="Arial Black" panose="020B0A04020102020204" pitchFamily="34" charset="0"/>
              </a:rPr>
              <a:t>You will be working, for the next 9 days, on your</a:t>
            </a:r>
          </a:p>
          <a:p>
            <a:pPr marL="0" indent="0" algn="ctr">
              <a:buNone/>
            </a:pPr>
            <a:r>
              <a:rPr lang="en-US" sz="4800" dirty="0" smtClean="0">
                <a:latin typeface="Arial Black" panose="020B0A04020102020204" pitchFamily="34" charset="0"/>
              </a:rPr>
              <a:t>FINAL HOBBIT PROJECT!</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The DUE DATE for this assessment in THURSDAY OCTOBER 31</a:t>
            </a:r>
            <a:r>
              <a:rPr lang="en-US" sz="4800" baseline="30000" dirty="0" smtClean="0">
                <a:latin typeface="Arial Black" panose="020B0A04020102020204" pitchFamily="34" charset="0"/>
              </a:rPr>
              <a:t>ST</a:t>
            </a:r>
            <a:r>
              <a:rPr lang="en-US" sz="4800" dirty="0" smtClean="0">
                <a:latin typeface="Arial Black" panose="020B0A04020102020204" pitchFamily="34" charset="0"/>
              </a:rPr>
              <a:t>! </a:t>
            </a:r>
          </a:p>
          <a:p>
            <a:pPr marL="0" indent="0" algn="ctr">
              <a:buNone/>
            </a:pPr>
            <a:endParaRPr lang="en-US" sz="4800" dirty="0">
              <a:latin typeface="Arial Black" panose="020B0A04020102020204" pitchFamily="34" charset="0"/>
            </a:endParaRPr>
          </a:p>
          <a:p>
            <a:pPr marL="0" indent="0" algn="ctr">
              <a:buNone/>
            </a:pPr>
            <a:r>
              <a:rPr lang="en-US" sz="4800" dirty="0" smtClean="0">
                <a:latin typeface="Arial Black" panose="020B0A04020102020204" pitchFamily="34" charset="0"/>
              </a:rPr>
              <a:t>NO EXCEPTIONS! NO LATE WORK WILL BE ACCEPTED!!!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5315842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648"/>
            <a:ext cx="10515600" cy="6449568"/>
          </a:xfrm>
        </p:spPr>
        <p:txBody>
          <a:bodyPr>
            <a:normAutofit/>
          </a:bodyPr>
          <a:lstStyle/>
          <a:p>
            <a:pPr marL="0" indent="0" algn="ctr">
              <a:buNone/>
            </a:pPr>
            <a:r>
              <a:rPr lang="en-US" sz="3200" u="sng" dirty="0" smtClean="0">
                <a:latin typeface="Arial Black" panose="020B0A04020102020204" pitchFamily="34" charset="0"/>
              </a:rPr>
              <a:t>Start-Up</a:t>
            </a:r>
          </a:p>
          <a:p>
            <a:pPr marL="0" indent="0" algn="ctr">
              <a:buNone/>
            </a:pPr>
            <a:r>
              <a:rPr lang="en-US" sz="3200" dirty="0" smtClean="0">
                <a:latin typeface="Arial Black" panose="020B0A04020102020204" pitchFamily="34" charset="0"/>
              </a:rPr>
              <a:t>Complete the “I plan to” portion of your checklist for today.</a:t>
            </a:r>
          </a:p>
          <a:p>
            <a:pPr marL="0" indent="0" algn="ctr">
              <a:buNone/>
            </a:pPr>
            <a:r>
              <a:rPr lang="en-US" sz="3200" u="sng" dirty="0" smtClean="0">
                <a:latin typeface="Arial Black" panose="020B0A04020102020204" pitchFamily="34" charset="0"/>
              </a:rPr>
              <a:t>Today’s Goals</a:t>
            </a:r>
          </a:p>
          <a:p>
            <a:pPr marL="0" indent="0" algn="ctr">
              <a:buNone/>
            </a:pPr>
            <a:r>
              <a:rPr lang="en-US" sz="3200" dirty="0" smtClean="0">
                <a:latin typeface="Arial Black" panose="020B0A04020102020204" pitchFamily="34" charset="0"/>
              </a:rPr>
              <a:t>1- Report your choice of project and your choices of “you choose” elements to Mr. McElroy.</a:t>
            </a:r>
          </a:p>
          <a:p>
            <a:pPr marL="0" indent="0" algn="ctr">
              <a:buNone/>
            </a:pPr>
            <a:r>
              <a:rPr lang="en-US" sz="3200" dirty="0" smtClean="0">
                <a:latin typeface="Arial Black" panose="020B0A04020102020204" pitchFamily="34" charset="0"/>
              </a:rPr>
              <a:t>2- Complete at least 1 element of your project.</a:t>
            </a:r>
          </a:p>
          <a:p>
            <a:pPr marL="0" indent="0" algn="ctr">
              <a:buNone/>
            </a:pPr>
            <a:r>
              <a:rPr lang="en-US" sz="3200" u="sng" dirty="0">
                <a:latin typeface="Arial Black" panose="020B0A04020102020204" pitchFamily="34" charset="0"/>
              </a:rPr>
              <a:t>Exit Ticket</a:t>
            </a:r>
          </a:p>
          <a:p>
            <a:pPr marL="0" indent="0" algn="ctr">
              <a:buNone/>
            </a:pPr>
            <a:r>
              <a:rPr lang="en-US" sz="3200" dirty="0" smtClean="0">
                <a:latin typeface="Arial Black" panose="020B0A04020102020204" pitchFamily="34" charset="0"/>
              </a:rPr>
              <a:t>Complete </a:t>
            </a:r>
            <a:r>
              <a:rPr lang="en-US" sz="3200" dirty="0">
                <a:latin typeface="Arial Black" panose="020B0A04020102020204" pitchFamily="34" charset="0"/>
              </a:rPr>
              <a:t>the “I finished” portion of your checklist and get it initialed.</a:t>
            </a:r>
          </a:p>
          <a:p>
            <a:pPr marL="0" indent="0" algn="ctr">
              <a:buNone/>
            </a:pPr>
            <a:endParaRPr lang="en-US" sz="32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10/30/19</a:t>
            </a:r>
            <a:endParaRPr lang="en-US" dirty="0">
              <a:latin typeface="Arial Black" panose="020B0A04020102020204" pitchFamily="34" charset="0"/>
            </a:endParaRPr>
          </a:p>
        </p:txBody>
      </p:sp>
    </p:spTree>
    <p:extLst>
      <p:ext uri="{BB962C8B-B14F-4D97-AF65-F5344CB8AC3E}">
        <p14:creationId xmlns:p14="http://schemas.microsoft.com/office/powerpoint/2010/main" val="117123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This is it…..</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400" dirty="0" smtClean="0">
                <a:latin typeface="Arial Black" panose="020B0A04020102020204" pitchFamily="34" charset="0"/>
              </a:rPr>
              <a:t>YOUR PROJECT CHECKLISTS, VIDEOS, AND PROJECTS ARE DUE BY THE END OF THE PERIOD!</a:t>
            </a:r>
          </a:p>
          <a:p>
            <a:pPr marL="0" indent="0" algn="ctr">
              <a:buNone/>
            </a:pPr>
            <a:endParaRPr lang="en-US" sz="4400" dirty="0">
              <a:latin typeface="Arial Black" panose="020B0A04020102020204" pitchFamily="34" charset="0"/>
            </a:endParaRPr>
          </a:p>
          <a:p>
            <a:pPr marL="0" indent="0" algn="ctr">
              <a:buNone/>
            </a:pPr>
            <a:r>
              <a:rPr lang="en-US" sz="4400" dirty="0" smtClean="0">
                <a:latin typeface="Arial Black" panose="020B0A04020102020204" pitchFamily="34" charset="0"/>
              </a:rPr>
              <a:t>NO EXCEPTIONS!</a:t>
            </a:r>
            <a:endParaRPr lang="en-US" sz="4400" dirty="0">
              <a:latin typeface="Arial Black" panose="020B0A04020102020204" pitchFamily="34" charset="0"/>
            </a:endParaRPr>
          </a:p>
        </p:txBody>
      </p:sp>
      <p:sp>
        <p:nvSpPr>
          <p:cNvPr id="4" name="TextBox 3"/>
          <p:cNvSpPr txBox="1"/>
          <p:nvPr/>
        </p:nvSpPr>
        <p:spPr>
          <a:xfrm>
            <a:off x="10271452" y="365125"/>
            <a:ext cx="1236236" cy="369332"/>
          </a:xfrm>
          <a:prstGeom prst="rect">
            <a:avLst/>
          </a:prstGeom>
          <a:noFill/>
        </p:spPr>
        <p:txBody>
          <a:bodyPr wrap="none" rtlCol="0">
            <a:spAutoFit/>
          </a:bodyPr>
          <a:lstStyle/>
          <a:p>
            <a:r>
              <a:rPr lang="en-US" dirty="0" smtClean="0">
                <a:latin typeface="Arial Black" panose="020B0A04020102020204" pitchFamily="34" charset="0"/>
              </a:rPr>
              <a:t>10/31/19</a:t>
            </a:r>
            <a:endParaRPr lang="en-US" dirty="0">
              <a:latin typeface="Arial Black" panose="020B0A04020102020204" pitchFamily="34" charset="0"/>
            </a:endParaRPr>
          </a:p>
        </p:txBody>
      </p:sp>
    </p:spTree>
    <p:extLst>
      <p:ext uri="{BB962C8B-B14F-4D97-AF65-F5344CB8AC3E}">
        <p14:creationId xmlns:p14="http://schemas.microsoft.com/office/powerpoint/2010/main" val="4009776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85000" lnSpcReduction="20000"/>
          </a:bodyPr>
          <a:lstStyle/>
          <a:p>
            <a:pPr marL="0" indent="0" algn="ctr">
              <a:buNone/>
            </a:pPr>
            <a:r>
              <a:rPr lang="en-US" u="sng" dirty="0" smtClean="0">
                <a:latin typeface="Arial Black" panose="020B0A04020102020204" pitchFamily="34" charset="0"/>
              </a:rPr>
              <a:t>Option 1 – The One-Pager</a:t>
            </a:r>
          </a:p>
          <a:p>
            <a:pPr marL="0" indent="0" algn="ctr">
              <a:buNone/>
            </a:pPr>
            <a:r>
              <a:rPr lang="en-US" b="1" u="sng" dirty="0"/>
              <a:t>Must do: </a:t>
            </a:r>
            <a:endParaRPr lang="en-US" dirty="0"/>
          </a:p>
          <a:p>
            <a:pPr lvl="0"/>
            <a:r>
              <a:rPr lang="en-US" b="1" dirty="0"/>
              <a:t>Title and border (5 points) </a:t>
            </a:r>
            <a:endParaRPr lang="en-US" dirty="0"/>
          </a:p>
          <a:p>
            <a:pPr lvl="1"/>
            <a:r>
              <a:rPr lang="en-US" dirty="0"/>
              <a:t>Write the title of the book and author’s name somewhere on the page (this can be done creatively!).</a:t>
            </a:r>
          </a:p>
          <a:p>
            <a:pPr lvl="1"/>
            <a:r>
              <a:rPr lang="en-US" dirty="0"/>
              <a:t>Include a border that reflects the unit of learning or theme. This can include words, pictures, symbols, or quotes from the text.</a:t>
            </a:r>
          </a:p>
          <a:p>
            <a:pPr lvl="0"/>
            <a:r>
              <a:rPr lang="en-US" b="1" dirty="0"/>
              <a:t>Two meaningful questions (10 points)</a:t>
            </a:r>
            <a:endParaRPr lang="en-US" dirty="0"/>
          </a:p>
          <a:p>
            <a:pPr lvl="1"/>
            <a:r>
              <a:rPr lang="en-US" dirty="0"/>
              <a:t>These should not be yes or no questions, but how or why questions. </a:t>
            </a:r>
          </a:p>
          <a:p>
            <a:pPr lvl="1"/>
            <a:r>
              <a:rPr lang="en-US" dirty="0"/>
              <a:t>Answers should include specific textual evidence and be cited by page number </a:t>
            </a:r>
            <a:r>
              <a:rPr lang="en-US" b="1" dirty="0"/>
              <a:t>EX: (54)</a:t>
            </a:r>
            <a:endParaRPr lang="en-US" dirty="0"/>
          </a:p>
          <a:p>
            <a:pPr lvl="0"/>
            <a:r>
              <a:rPr lang="en-US" b="1" dirty="0"/>
              <a:t>Draw images (15 points)</a:t>
            </a:r>
            <a:endParaRPr lang="en-US" dirty="0"/>
          </a:p>
          <a:p>
            <a:pPr lvl="1"/>
            <a:r>
              <a:rPr lang="en-US" dirty="0"/>
              <a:t>Draw </a:t>
            </a:r>
            <a:r>
              <a:rPr lang="en-US" b="1" dirty="0"/>
              <a:t>THREE </a:t>
            </a:r>
            <a:r>
              <a:rPr lang="en-US" dirty="0"/>
              <a:t>images that represent themes, characters, conflict, or the setting of the book.</a:t>
            </a:r>
          </a:p>
          <a:p>
            <a:pPr lvl="1"/>
            <a:r>
              <a:rPr lang="en-US" dirty="0"/>
              <a:t>These should be strongly connected to the book and should stand out.</a:t>
            </a:r>
          </a:p>
          <a:p>
            <a:pPr lvl="0"/>
            <a:r>
              <a:rPr lang="en-US" b="1" dirty="0"/>
              <a:t>Interesting quotes (10 points) </a:t>
            </a:r>
            <a:endParaRPr lang="en-US" dirty="0"/>
          </a:p>
          <a:p>
            <a:pPr lvl="1"/>
            <a:r>
              <a:rPr lang="en-US" dirty="0"/>
              <a:t>Find two interesting quotes. </a:t>
            </a:r>
          </a:p>
          <a:p>
            <a:pPr lvl="1"/>
            <a:r>
              <a:rPr lang="en-US" dirty="0"/>
              <a:t>Include quotation marks and a citation.</a:t>
            </a:r>
          </a:p>
          <a:p>
            <a:pPr lvl="1"/>
            <a:r>
              <a:rPr lang="en-US" dirty="0"/>
              <a:t>If your passage/quote is a part of dialogue, include the character’s name who said 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219546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92500" lnSpcReduction="10000"/>
          </a:bodyPr>
          <a:lstStyle/>
          <a:p>
            <a:pPr marL="0" indent="0" algn="ctr">
              <a:buNone/>
            </a:pPr>
            <a:r>
              <a:rPr lang="en-US" u="sng" dirty="0" smtClean="0">
                <a:latin typeface="Arial Black" panose="020B0A04020102020204" pitchFamily="34" charset="0"/>
              </a:rPr>
              <a:t>Option 1 – The One-Pager (cont.)</a:t>
            </a:r>
          </a:p>
          <a:p>
            <a:pPr marL="0" indent="0" algn="ctr">
              <a:buNone/>
            </a:pPr>
            <a:r>
              <a:rPr lang="en-US" b="1" u="sng" dirty="0"/>
              <a:t>Must do: </a:t>
            </a:r>
            <a:endParaRPr lang="en-US" dirty="0"/>
          </a:p>
          <a:p>
            <a:pPr lvl="0"/>
            <a:r>
              <a:rPr lang="en-US" b="1" dirty="0"/>
              <a:t>Text opinion (on the back) (10 points) </a:t>
            </a:r>
            <a:endParaRPr lang="en-US" dirty="0"/>
          </a:p>
          <a:p>
            <a:pPr lvl="1"/>
            <a:r>
              <a:rPr lang="en-US" dirty="0"/>
              <a:t>In five to seven sentences add what your overall opinion of the novel is and what you would say when you recommend the book.</a:t>
            </a:r>
          </a:p>
          <a:p>
            <a:pPr lvl="1"/>
            <a:r>
              <a:rPr lang="en-US" u="sng" dirty="0"/>
              <a:t>This, along with your name and period, is the ONLY aspect to go on the back of your paper. </a:t>
            </a:r>
            <a:endParaRPr lang="en-US" dirty="0"/>
          </a:p>
          <a:p>
            <a:pPr lvl="0"/>
            <a:r>
              <a:rPr lang="en-US" b="1" dirty="0"/>
              <a:t>Grammar, spelling, and mechanics (5 points) </a:t>
            </a:r>
            <a:endParaRPr lang="en-US" dirty="0"/>
          </a:p>
          <a:p>
            <a:pPr lvl="1"/>
            <a:r>
              <a:rPr lang="en-US" dirty="0"/>
              <a:t>There are little to no problems with grammar, spelling, mechanics. </a:t>
            </a:r>
          </a:p>
          <a:p>
            <a:pPr lvl="0"/>
            <a:r>
              <a:rPr lang="en-US" b="1" dirty="0"/>
              <a:t>Be colorful and neat. (5 points) </a:t>
            </a:r>
            <a:endParaRPr lang="en-US" dirty="0"/>
          </a:p>
          <a:p>
            <a:pPr lvl="1"/>
            <a:r>
              <a:rPr lang="en-US" dirty="0"/>
              <a:t>Your entire page should be filled with these elements.</a:t>
            </a:r>
          </a:p>
          <a:p>
            <a:pPr lvl="1"/>
            <a:r>
              <a:rPr lang="en-US" dirty="0"/>
              <a:t>If you find you have extra room, repeat any of the above steps/ elements. </a:t>
            </a:r>
          </a:p>
          <a:p>
            <a:pPr lvl="1"/>
            <a:r>
              <a:rPr lang="en-US" dirty="0"/>
              <a:t>No space should be blank. </a:t>
            </a:r>
            <a:r>
              <a:rPr lang="en-US" b="1" u="sng" dirty="0"/>
              <a:t>THERE SHOULD BE NO WHITE SPACE</a:t>
            </a:r>
            <a:endParaRPr lang="en-US" dirty="0"/>
          </a:p>
          <a:p>
            <a:pPr lvl="1"/>
            <a:r>
              <a:rPr lang="en-US" dirty="0"/>
              <a:t>Nothing should be left in pencil. </a:t>
            </a:r>
          </a:p>
          <a:p>
            <a:pPr lvl="1"/>
            <a:r>
              <a:rPr lang="en-US" u="sng" dirty="0"/>
              <a:t>Your </a:t>
            </a:r>
            <a:r>
              <a:rPr lang="en-US" u="sng" dirty="0" err="1"/>
              <a:t>name,class</a:t>
            </a:r>
            <a:r>
              <a:rPr lang="en-US" u="sng" dirty="0"/>
              <a:t> period, and text opinion should be on the BACK of the one-pager. </a:t>
            </a:r>
            <a:endParaRPr lang="en-US" dirty="0"/>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156241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fontScale="70000" lnSpcReduction="20000"/>
          </a:bodyPr>
          <a:lstStyle/>
          <a:p>
            <a:pPr marL="0" indent="0" algn="ctr">
              <a:buNone/>
            </a:pPr>
            <a:r>
              <a:rPr lang="en-US" u="sng" dirty="0" smtClean="0">
                <a:latin typeface="Arial Black" panose="020B0A04020102020204" pitchFamily="34" charset="0"/>
              </a:rPr>
              <a:t>Option 1 – The One-Pager (cont.)</a:t>
            </a:r>
          </a:p>
          <a:p>
            <a:pPr marL="0" indent="0" algn="ctr">
              <a:buNone/>
            </a:pPr>
            <a:r>
              <a:rPr lang="en-US" b="1" u="sng" dirty="0"/>
              <a:t>You pick 2 from the following </a:t>
            </a:r>
            <a:r>
              <a:rPr lang="en-US" b="1" u="sng" dirty="0" smtClean="0"/>
              <a:t>list</a:t>
            </a:r>
            <a:r>
              <a:rPr lang="en-US" b="1" u="sng" dirty="0"/>
              <a:t>:</a:t>
            </a:r>
            <a:endParaRPr lang="en-US" u="sng" dirty="0"/>
          </a:p>
          <a:p>
            <a:pPr lvl="0"/>
            <a:r>
              <a:rPr lang="en-US" b="1" dirty="0"/>
              <a:t>Poem (15 points)</a:t>
            </a:r>
            <a:endParaRPr lang="en-US" dirty="0"/>
          </a:p>
          <a:p>
            <a:pPr lvl="1"/>
            <a:r>
              <a:rPr lang="en-US" dirty="0"/>
              <a:t>Write a poem about a part of the novel (such as a character, conflict, theme, etc.). If you struggle with writing poetry, consider an acrostic poem – each letter represents a word. </a:t>
            </a:r>
          </a:p>
          <a:p>
            <a:pPr lvl="0"/>
            <a:r>
              <a:rPr lang="en-US" b="1" dirty="0"/>
              <a:t>Personal statement (15 points)</a:t>
            </a:r>
            <a:endParaRPr lang="en-US" dirty="0"/>
          </a:p>
          <a:p>
            <a:pPr lvl="1"/>
            <a:r>
              <a:rPr lang="en-US" dirty="0"/>
              <a:t>Write </a:t>
            </a:r>
            <a:r>
              <a:rPr lang="en-US" b="1" dirty="0"/>
              <a:t>THREE </a:t>
            </a:r>
            <a:r>
              <a:rPr lang="en-US" dirty="0"/>
              <a:t>personal statements </a:t>
            </a:r>
            <a:r>
              <a:rPr lang="en-US" i="1" dirty="0"/>
              <a:t>or</a:t>
            </a:r>
            <a:r>
              <a:rPr lang="en-US" dirty="0"/>
              <a:t> connections about what you’ve read (these are not simple opinions). </a:t>
            </a:r>
          </a:p>
          <a:p>
            <a:pPr lvl="1"/>
            <a:r>
              <a:rPr lang="en-US" dirty="0"/>
              <a:t>EX: “I could relate to the main character feeling lost in the book because it reminded me of when I got to high school and didn’t know anyone. </a:t>
            </a:r>
          </a:p>
          <a:p>
            <a:pPr lvl="0"/>
            <a:r>
              <a:rPr lang="en-US" b="1" dirty="0"/>
              <a:t>Figurative language (15 points)</a:t>
            </a:r>
            <a:endParaRPr lang="en-US" dirty="0"/>
          </a:p>
          <a:p>
            <a:pPr lvl="1"/>
            <a:r>
              <a:rPr lang="en-US" u="sng" dirty="0"/>
              <a:t>Create</a:t>
            </a:r>
            <a:r>
              <a:rPr lang="en-US" dirty="0"/>
              <a:t> </a:t>
            </a:r>
            <a:r>
              <a:rPr lang="en-US" b="1" dirty="0"/>
              <a:t>THREE </a:t>
            </a:r>
            <a:r>
              <a:rPr lang="en-US" dirty="0"/>
              <a:t>examples of figurative language (simile, metaphor, hyperbole, alliteration, etc.) emphasizing some part of the novel (characters, conflicts, themes, settings, etc.)</a:t>
            </a:r>
          </a:p>
          <a:p>
            <a:pPr lvl="0"/>
            <a:r>
              <a:rPr lang="en-US" b="1" dirty="0"/>
              <a:t>Song (15 points)</a:t>
            </a:r>
            <a:endParaRPr lang="en-US" dirty="0"/>
          </a:p>
          <a:p>
            <a:pPr lvl="1"/>
            <a:r>
              <a:rPr lang="en-US" dirty="0"/>
              <a:t>Find two songs that represents a theme of the novel. Include the song title, singer/ band, and an explanation (at least 3 sentences) of how the lyrics connect to the book. </a:t>
            </a:r>
          </a:p>
          <a:p>
            <a:pPr lvl="0"/>
            <a:r>
              <a:rPr lang="en-US" b="1" dirty="0"/>
              <a:t>Connections (15 points) </a:t>
            </a:r>
            <a:endParaRPr lang="en-US" dirty="0"/>
          </a:p>
          <a:p>
            <a:pPr lvl="1"/>
            <a:r>
              <a:rPr lang="en-US" dirty="0"/>
              <a:t>What connections can you make between what you read today and the world outside of the story? There may be a connection to happenings at school, the community or the world, to similar events at other times or places, to other people or problems that you are reminded of, or to other stories/books that you have read. </a:t>
            </a:r>
          </a:p>
          <a:p>
            <a:pPr lvl="1"/>
            <a:r>
              <a:rPr lang="en-US" dirty="0"/>
              <a:t>Write three insightful, descriptive connections between you and the reading</a:t>
            </a:r>
            <a:r>
              <a:rPr lang="en-US" dirty="0" smtClean="0"/>
              <a:t>.</a:t>
            </a:r>
            <a:endParaRPr lang="en-US" dirty="0"/>
          </a:p>
        </p:txBody>
      </p:sp>
    </p:spTree>
    <p:extLst>
      <p:ext uri="{BB962C8B-B14F-4D97-AF65-F5344CB8AC3E}">
        <p14:creationId xmlns:p14="http://schemas.microsoft.com/office/powerpoint/2010/main" val="228898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normAutofit/>
          </a:bodyPr>
          <a:lstStyle/>
          <a:p>
            <a:pPr marL="0" indent="0" algn="ctr">
              <a:buNone/>
            </a:pPr>
            <a:r>
              <a:rPr lang="en-US" u="sng" dirty="0" smtClean="0">
                <a:latin typeface="Arial Black" panose="020B0A04020102020204" pitchFamily="34" charset="0"/>
              </a:rPr>
              <a:t>Option 1 – The One-Pager (cont.)</a:t>
            </a:r>
          </a:p>
          <a:p>
            <a:pPr lvl="0"/>
            <a:endParaRPr lang="en-US" b="1" dirty="0" smtClean="0"/>
          </a:p>
          <a:p>
            <a:pPr lvl="0"/>
            <a:r>
              <a:rPr lang="en-US" b="1" dirty="0" smtClean="0"/>
              <a:t>Presentation </a:t>
            </a:r>
            <a:r>
              <a:rPr lang="en-US" b="1" dirty="0"/>
              <a:t>of Project (10 points</a:t>
            </a:r>
            <a:r>
              <a:rPr lang="en-US" b="1" dirty="0" smtClean="0"/>
              <a:t>)</a:t>
            </a:r>
          </a:p>
          <a:p>
            <a:pPr marL="0" lvl="0" indent="0">
              <a:buNone/>
            </a:pPr>
            <a:endParaRPr lang="en-US" dirty="0"/>
          </a:p>
          <a:p>
            <a:r>
              <a:rPr lang="en-US" b="1" dirty="0" smtClean="0"/>
              <a:t>Extra </a:t>
            </a:r>
            <a:r>
              <a:rPr lang="en-US" b="1" dirty="0"/>
              <a:t>credit (up to 10 points)</a:t>
            </a:r>
            <a:r>
              <a:rPr lang="en-US" dirty="0"/>
              <a:t>: Pick an additional item from the list of five for up to five points of extra credit. </a:t>
            </a:r>
          </a:p>
          <a:p>
            <a:pPr marL="0" indent="0">
              <a:buNone/>
            </a:pPr>
            <a:endParaRPr lang="en-US" u="sng" dirty="0" smtClean="0">
              <a:latin typeface="Arial Black" panose="020B0A04020102020204" pitchFamily="34" charset="0"/>
            </a:endParaRPr>
          </a:p>
        </p:txBody>
      </p:sp>
    </p:spTree>
    <p:extLst>
      <p:ext uri="{BB962C8B-B14F-4D97-AF65-F5344CB8AC3E}">
        <p14:creationId xmlns:p14="http://schemas.microsoft.com/office/powerpoint/2010/main" val="299408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5"/>
            <a:ext cx="10515600" cy="934286"/>
          </a:xfrm>
        </p:spPr>
        <p:txBody>
          <a:bodyPr/>
          <a:lstStyle/>
          <a:p>
            <a:pPr algn="ctr"/>
            <a:r>
              <a:rPr lang="en-US" dirty="0" smtClean="0">
                <a:latin typeface="Arial Black" panose="020B0A04020102020204" pitchFamily="34" charset="0"/>
              </a:rPr>
              <a:t>English 10 Final Projects</a:t>
            </a:r>
            <a:endParaRPr lang="en-US" dirty="0">
              <a:latin typeface="Arial Black" panose="020B0A04020102020204" pitchFamily="34" charset="0"/>
            </a:endParaRPr>
          </a:p>
        </p:txBody>
      </p:sp>
      <p:sp>
        <p:nvSpPr>
          <p:cNvPr id="3" name="Content Placeholder 2"/>
          <p:cNvSpPr>
            <a:spLocks noGrp="1"/>
          </p:cNvSpPr>
          <p:nvPr>
            <p:ph idx="1"/>
          </p:nvPr>
        </p:nvSpPr>
        <p:spPr>
          <a:xfrm>
            <a:off x="838200" y="1058780"/>
            <a:ext cx="10515600" cy="5570619"/>
          </a:xfrm>
        </p:spPr>
        <p:txBody>
          <a:bodyPr/>
          <a:lstStyle/>
          <a:p>
            <a:pPr marL="0" indent="0" algn="ctr">
              <a:buNone/>
            </a:pPr>
            <a:r>
              <a:rPr lang="en-US" u="sng" dirty="0" smtClean="0">
                <a:latin typeface="Arial Black" panose="020B0A04020102020204" pitchFamily="34" charset="0"/>
              </a:rPr>
              <a:t>Option 2 – The Newspaper</a:t>
            </a:r>
          </a:p>
          <a:p>
            <a:r>
              <a:rPr lang="en-US" sz="3200" dirty="0">
                <a:latin typeface="Arial Black" panose="020B0A04020102020204" pitchFamily="34" charset="0"/>
              </a:rPr>
              <a:t>The Newspaper Project is a single-page response to your reading that connects the ideas in the book to your thoughts creatively</a:t>
            </a:r>
            <a:r>
              <a:rPr lang="en-US" sz="3200" dirty="0" smtClean="0">
                <a:latin typeface="Arial Black" panose="020B0A04020102020204" pitchFamily="34" charset="0"/>
              </a:rPr>
              <a:t>.</a:t>
            </a:r>
          </a:p>
          <a:p>
            <a:endParaRPr lang="en-US" sz="3200" dirty="0" smtClean="0">
              <a:latin typeface="Arial Black" panose="020B0A04020102020204" pitchFamily="34" charset="0"/>
            </a:endParaRPr>
          </a:p>
          <a:p>
            <a:r>
              <a:rPr lang="en-US" sz="3200" dirty="0" smtClean="0">
                <a:latin typeface="Arial Black" panose="020B0A04020102020204" pitchFamily="34" charset="0"/>
              </a:rPr>
              <a:t>The </a:t>
            </a:r>
            <a:r>
              <a:rPr lang="en-US" sz="3200" dirty="0">
                <a:latin typeface="Arial Black" panose="020B0A04020102020204" pitchFamily="34" charset="0"/>
              </a:rPr>
              <a:t>purpose of the project is so that your audience will understand the big ideas, themes, and connections within the book</a:t>
            </a:r>
            <a:r>
              <a:rPr lang="en-US" sz="3200" dirty="0" smtClean="0">
                <a:latin typeface="Arial Black" panose="020B0A04020102020204" pitchFamily="34" charset="0"/>
              </a:rPr>
              <a:t>.</a:t>
            </a:r>
          </a:p>
          <a:p>
            <a:endParaRPr lang="en-US" sz="3200" dirty="0">
              <a:latin typeface="Arial Black" panose="020B0A04020102020204" pitchFamily="34" charset="0"/>
            </a:endParaRPr>
          </a:p>
          <a:p>
            <a:r>
              <a:rPr lang="en-US" sz="3200" dirty="0" smtClean="0">
                <a:latin typeface="Arial Black" panose="020B0A04020102020204" pitchFamily="34" charset="0"/>
              </a:rPr>
              <a:t>This can be created digitally, but MUST be printed out for submission.</a:t>
            </a:r>
            <a:endParaRPr lang="en-US" sz="3200" dirty="0">
              <a:latin typeface="Arial Black" panose="020B0A04020102020204" pitchFamily="34" charset="0"/>
            </a:endParaRPr>
          </a:p>
        </p:txBody>
      </p:sp>
    </p:spTree>
    <p:extLst>
      <p:ext uri="{BB962C8B-B14F-4D97-AF65-F5344CB8AC3E}">
        <p14:creationId xmlns:p14="http://schemas.microsoft.com/office/powerpoint/2010/main" val="40516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4853</Words>
  <Application>Microsoft Office PowerPoint</Application>
  <PresentationFormat>Widescreen</PresentationFormat>
  <Paragraphs>430</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Black</vt:lpstr>
      <vt:lpstr>Calibri</vt:lpstr>
      <vt:lpstr>Calibri Light</vt:lpstr>
      <vt:lpstr>Office Theme</vt:lpstr>
      <vt:lpstr> START-UP - DISCUSSION </vt:lpstr>
      <vt:lpstr> START-UP - WRITING </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English 10 Final Projects</vt:lpstr>
      <vt:lpstr>PRESENTATION OF PROJECTS</vt:lpstr>
      <vt:lpstr>HOMEWORK</vt:lpstr>
      <vt:lpstr>Exit Ticket</vt:lpstr>
      <vt:lpstr>English 10 Final Projects</vt:lpstr>
      <vt:lpstr>PowerPoint Presentation</vt:lpstr>
      <vt:lpstr>English 10 Final Projects</vt:lpstr>
      <vt:lpstr>PowerPoint Presentation</vt:lpstr>
      <vt:lpstr>English 10 Final Projects</vt:lpstr>
      <vt:lpstr>PowerPoint Presentation</vt:lpstr>
      <vt:lpstr>English 10 Final Projects</vt:lpstr>
      <vt:lpstr>PowerPoint Presentation</vt:lpstr>
      <vt:lpstr>English 10 Final Projects</vt:lpstr>
      <vt:lpstr>PowerPoint Presentation</vt:lpstr>
      <vt:lpstr>English 10 Final Projects</vt:lpstr>
      <vt:lpstr>PowerPoint Presentation</vt:lpstr>
      <vt:lpstr>This is it…..</vt:lpstr>
    </vt:vector>
  </TitlesOfParts>
  <Company>Turlock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START-UP - DISCUSSION </dc:title>
  <dc:creator>James McElroy</dc:creator>
  <cp:lastModifiedBy>James McElroy</cp:lastModifiedBy>
  <cp:revision>1</cp:revision>
  <dcterms:created xsi:type="dcterms:W3CDTF">2019-10-14T17:42:21Z</dcterms:created>
  <dcterms:modified xsi:type="dcterms:W3CDTF">2019-10-14T18:09:14Z</dcterms:modified>
</cp:coreProperties>
</file>