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89" r:id="rId35"/>
    <p:sldId id="291" r:id="rId36"/>
    <p:sldId id="292"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294"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5" r:id="rId97"/>
    <p:sldId id="356" r:id="rId98"/>
    <p:sldId id="361" r:id="rId99"/>
    <p:sldId id="357" r:id="rId100"/>
    <p:sldId id="358" r:id="rId101"/>
    <p:sldId id="359" r:id="rId102"/>
    <p:sldId id="360" r:id="rId103"/>
    <p:sldId id="362" r:id="rId104"/>
    <p:sldId id="363" r:id="rId105"/>
    <p:sldId id="364" r:id="rId106"/>
    <p:sldId id="365" r:id="rId107"/>
    <p:sldId id="366" r:id="rId108"/>
    <p:sldId id="367" r:id="rId109"/>
    <p:sldId id="368" r:id="rId110"/>
    <p:sldId id="369" r:id="rId111"/>
    <p:sldId id="371" r:id="rId112"/>
    <p:sldId id="372" r:id="rId113"/>
    <p:sldId id="370" r:id="rId114"/>
    <p:sldId id="373" r:id="rId115"/>
    <p:sldId id="374" r:id="rId116"/>
    <p:sldId id="375" r:id="rId117"/>
    <p:sldId id="376" r:id="rId118"/>
    <p:sldId id="377" r:id="rId119"/>
    <p:sldId id="378" r:id="rId120"/>
    <p:sldId id="379" r:id="rId121"/>
    <p:sldId id="380" r:id="rId122"/>
    <p:sldId id="406" r:id="rId123"/>
    <p:sldId id="407" r:id="rId124"/>
    <p:sldId id="408" r:id="rId125"/>
    <p:sldId id="409" r:id="rId126"/>
    <p:sldId id="412" r:id="rId127"/>
    <p:sldId id="410" r:id="rId128"/>
    <p:sldId id="381" r:id="rId129"/>
    <p:sldId id="382" r:id="rId130"/>
    <p:sldId id="383" r:id="rId131"/>
    <p:sldId id="411" r:id="rId132"/>
    <p:sldId id="387" r:id="rId133"/>
    <p:sldId id="388" r:id="rId134"/>
    <p:sldId id="389" r:id="rId135"/>
    <p:sldId id="401" r:id="rId136"/>
    <p:sldId id="395" r:id="rId137"/>
    <p:sldId id="402" r:id="rId138"/>
    <p:sldId id="403" r:id="rId139"/>
    <p:sldId id="404" r:id="rId140"/>
    <p:sldId id="405" r:id="rId141"/>
    <p:sldId id="413" r:id="rId142"/>
    <p:sldId id="414" r:id="rId143"/>
    <p:sldId id="415" r:id="rId144"/>
    <p:sldId id="416" r:id="rId145"/>
    <p:sldId id="420" r:id="rId146"/>
    <p:sldId id="417" r:id="rId147"/>
    <p:sldId id="418" r:id="rId148"/>
    <p:sldId id="419" r:id="rId149"/>
    <p:sldId id="421" r:id="rId150"/>
    <p:sldId id="422" r:id="rId151"/>
    <p:sldId id="424" r:id="rId152"/>
    <p:sldId id="425" r:id="rId153"/>
    <p:sldId id="426" r:id="rId154"/>
    <p:sldId id="443" r:id="rId155"/>
    <p:sldId id="427" r:id="rId156"/>
    <p:sldId id="428" r:id="rId157"/>
    <p:sldId id="445" r:id="rId158"/>
    <p:sldId id="446" r:id="rId159"/>
    <p:sldId id="447" r:id="rId160"/>
    <p:sldId id="448" r:id="rId161"/>
    <p:sldId id="449" r:id="rId162"/>
    <p:sldId id="429" r:id="rId163"/>
    <p:sldId id="430" r:id="rId164"/>
    <p:sldId id="431" r:id="rId165"/>
    <p:sldId id="432" r:id="rId166"/>
    <p:sldId id="433" r:id="rId167"/>
    <p:sldId id="434" r:id="rId168"/>
    <p:sldId id="451" r:id="rId169"/>
    <p:sldId id="435" r:id="rId170"/>
    <p:sldId id="436" r:id="rId171"/>
    <p:sldId id="437" r:id="rId172"/>
    <p:sldId id="438" r:id="rId173"/>
    <p:sldId id="439" r:id="rId174"/>
    <p:sldId id="444" r:id="rId175"/>
    <p:sldId id="440" r:id="rId176"/>
    <p:sldId id="450" r:id="rId177"/>
    <p:sldId id="442" r:id="rId178"/>
    <p:sldId id="452" r:id="rId179"/>
    <p:sldId id="453" r:id="rId180"/>
    <p:sldId id="454" r:id="rId181"/>
    <p:sldId id="455" r:id="rId182"/>
    <p:sldId id="456" r:id="rId183"/>
    <p:sldId id="457" r:id="rId184"/>
    <p:sldId id="458" r:id="rId185"/>
    <p:sldId id="459" r:id="rId186"/>
    <p:sldId id="460" r:id="rId187"/>
    <p:sldId id="461" r:id="rId188"/>
    <p:sldId id="462" r:id="rId189"/>
    <p:sldId id="463" r:id="rId190"/>
    <p:sldId id="464" r:id="rId191"/>
    <p:sldId id="465" r:id="rId192"/>
    <p:sldId id="466" r:id="rId193"/>
    <p:sldId id="467" r:id="rId194"/>
    <p:sldId id="470" r:id="rId195"/>
    <p:sldId id="471" r:id="rId196"/>
    <p:sldId id="468" r:id="rId197"/>
    <p:sldId id="469" r:id="rId198"/>
    <p:sldId id="472" r:id="rId199"/>
    <p:sldId id="473" r:id="rId200"/>
    <p:sldId id="476" r:id="rId201"/>
    <p:sldId id="477" r:id="rId202"/>
    <p:sldId id="475" r:id="rId203"/>
    <p:sldId id="483" r:id="rId204"/>
    <p:sldId id="484" r:id="rId205"/>
    <p:sldId id="478" r:id="rId206"/>
    <p:sldId id="490" r:id="rId207"/>
    <p:sldId id="486" r:id="rId208"/>
    <p:sldId id="485" r:id="rId209"/>
    <p:sldId id="491" r:id="rId210"/>
    <p:sldId id="487" r:id="rId211"/>
    <p:sldId id="488" r:id="rId212"/>
    <p:sldId id="479" r:id="rId213"/>
    <p:sldId id="480" r:id="rId214"/>
    <p:sldId id="481" r:id="rId215"/>
    <p:sldId id="482" r:id="rId216"/>
    <p:sldId id="489" r:id="rId217"/>
    <p:sldId id="492" r:id="rId218"/>
    <p:sldId id="493" r:id="rId219"/>
    <p:sldId id="508" r:id="rId220"/>
    <p:sldId id="494" r:id="rId221"/>
    <p:sldId id="507" r:id="rId222"/>
    <p:sldId id="495" r:id="rId223"/>
    <p:sldId id="496" r:id="rId224"/>
    <p:sldId id="509" r:id="rId225"/>
    <p:sldId id="497" r:id="rId226"/>
    <p:sldId id="498" r:id="rId227"/>
    <p:sldId id="499" r:id="rId228"/>
    <p:sldId id="500" r:id="rId229"/>
    <p:sldId id="501" r:id="rId230"/>
    <p:sldId id="502" r:id="rId231"/>
    <p:sldId id="503" r:id="rId232"/>
    <p:sldId id="504" r:id="rId233"/>
    <p:sldId id="505" r:id="rId234"/>
    <p:sldId id="506" r:id="rId235"/>
    <p:sldId id="510" r:id="rId236"/>
    <p:sldId id="511" r:id="rId237"/>
    <p:sldId id="518" r:id="rId238"/>
    <p:sldId id="512" r:id="rId239"/>
    <p:sldId id="513" r:id="rId240"/>
    <p:sldId id="514" r:id="rId241"/>
    <p:sldId id="515" r:id="rId242"/>
    <p:sldId id="516" r:id="rId243"/>
    <p:sldId id="517" r:id="rId244"/>
    <p:sldId id="519" r:id="rId245"/>
    <p:sldId id="520" r:id="rId246"/>
    <p:sldId id="521" r:id="rId247"/>
    <p:sldId id="528" r:id="rId248"/>
    <p:sldId id="529" r:id="rId249"/>
    <p:sldId id="522" r:id="rId250"/>
    <p:sldId id="523" r:id="rId251"/>
    <p:sldId id="525" r:id="rId252"/>
    <p:sldId id="526" r:id="rId253"/>
    <p:sldId id="527" r:id="rId254"/>
    <p:sldId id="530" r:id="rId255"/>
    <p:sldId id="531" r:id="rId256"/>
    <p:sldId id="532" r:id="rId257"/>
    <p:sldId id="533" r:id="rId258"/>
    <p:sldId id="534" r:id="rId259"/>
    <p:sldId id="535" r:id="rId260"/>
    <p:sldId id="542" r:id="rId261"/>
    <p:sldId id="536" r:id="rId262"/>
    <p:sldId id="537" r:id="rId263"/>
    <p:sldId id="538" r:id="rId264"/>
    <p:sldId id="539" r:id="rId265"/>
    <p:sldId id="540" r:id="rId266"/>
    <p:sldId id="541" r:id="rId267"/>
    <p:sldId id="543" r:id="rId268"/>
    <p:sldId id="544" r:id="rId269"/>
    <p:sldId id="558" r:id="rId270"/>
    <p:sldId id="545" r:id="rId271"/>
    <p:sldId id="546" r:id="rId272"/>
    <p:sldId id="547" r:id="rId273"/>
    <p:sldId id="548" r:id="rId274"/>
    <p:sldId id="549" r:id="rId275"/>
    <p:sldId id="550" r:id="rId276"/>
    <p:sldId id="551" r:id="rId277"/>
    <p:sldId id="552" r:id="rId278"/>
    <p:sldId id="553" r:id="rId279"/>
    <p:sldId id="554" r:id="rId280"/>
    <p:sldId id="555" r:id="rId281"/>
    <p:sldId id="556" r:id="rId282"/>
    <p:sldId id="557" r:id="rId283"/>
    <p:sldId id="559" r:id="rId284"/>
    <p:sldId id="560" r:id="rId285"/>
    <p:sldId id="562" r:id="rId286"/>
    <p:sldId id="563" r:id="rId287"/>
    <p:sldId id="564" r:id="rId288"/>
    <p:sldId id="565" r:id="rId289"/>
    <p:sldId id="572" r:id="rId290"/>
    <p:sldId id="571" r:id="rId291"/>
    <p:sldId id="566" r:id="rId292"/>
    <p:sldId id="567" r:id="rId293"/>
    <p:sldId id="568" r:id="rId294"/>
    <p:sldId id="570" r:id="rId295"/>
    <p:sldId id="575" r:id="rId296"/>
    <p:sldId id="574" r:id="rId297"/>
    <p:sldId id="573" r:id="rId298"/>
    <p:sldId id="576" r:id="rId2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tableStyles" Target="tableStyles.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slide" Target="slides/slide291.xml"/><Relationship Id="rId297" Type="http://schemas.openxmlformats.org/officeDocument/2006/relationships/slide" Target="slides/slide296.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notesMaster" Target="notesMasters/notesMaster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FBEBF-DC87-4F1E-805B-7E70939619F3}" type="datetimeFigureOut">
              <a:rPr lang="en-US" smtClean="0"/>
              <a:t>5/22/2017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16E44-A87C-4DC9-BFB7-4272BD4D7784}" type="slidenum">
              <a:rPr lang="en-US" smtClean="0"/>
              <a:t>‹#›</a:t>
            </a:fld>
            <a:endParaRPr lang="en-US"/>
          </a:p>
        </p:txBody>
      </p:sp>
    </p:spTree>
    <p:extLst>
      <p:ext uri="{BB962C8B-B14F-4D97-AF65-F5344CB8AC3E}">
        <p14:creationId xmlns:p14="http://schemas.microsoft.com/office/powerpoint/2010/main" val="361808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1" y="4343401"/>
            <a:ext cx="5486399" cy="4114800"/>
          </a:xfrm>
          <a:prstGeom prst="rect">
            <a:avLst/>
          </a:prstGeom>
        </p:spPr>
        <p:txBody>
          <a:bodyPr lIns="91410" tIns="91410" rIns="91410" bIns="91410" anchor="ctr" anchorCtr="0">
            <a:noAutofit/>
          </a:bodyPr>
          <a:lstStyle/>
          <a:p>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555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816E44-A87C-4DC9-BFB7-4272BD4D7784}" type="slidenum">
              <a:rPr lang="en-US" smtClean="0"/>
              <a:t>200</a:t>
            </a:fld>
            <a:endParaRPr lang="en-US"/>
          </a:p>
        </p:txBody>
      </p:sp>
    </p:spTree>
    <p:extLst>
      <p:ext uri="{BB962C8B-B14F-4D97-AF65-F5344CB8AC3E}">
        <p14:creationId xmlns:p14="http://schemas.microsoft.com/office/powerpoint/2010/main" val="182886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289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19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284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89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836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437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554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0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31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42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26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D45F0-F67E-4F7C-BC13-1A6772B0CC9C}" type="datetimeFigureOut">
              <a:rPr lang="en-US" smtClean="0">
                <a:solidFill>
                  <a:prstClr val="black">
                    <a:tint val="75000"/>
                  </a:prstClr>
                </a:solidFill>
              </a:rPr>
              <a:pPr/>
              <a:t>5/22/2017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8DA08-F6AD-4348-860A-5B02ED1FEB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6714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4983163"/>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What do you think of when you hear the word</a:t>
            </a:r>
          </a:p>
          <a:p>
            <a:pPr marL="0" indent="0" algn="ctr">
              <a:buNone/>
            </a:pPr>
            <a:r>
              <a:rPr lang="en-US" sz="8000" b="1" dirty="0" smtClean="0"/>
              <a:t>Poetry</a:t>
            </a:r>
          </a:p>
          <a:p>
            <a:pPr marL="0" indent="0" algn="ctr">
              <a:buNone/>
            </a:pPr>
            <a:r>
              <a:rPr lang="en-US" sz="8000" b="1" dirty="0"/>
              <a:t>?</a:t>
            </a:r>
          </a:p>
        </p:txBody>
      </p:sp>
      <p:sp>
        <p:nvSpPr>
          <p:cNvPr id="2" name="TextBox 1"/>
          <p:cNvSpPr txBox="1"/>
          <p:nvPr/>
        </p:nvSpPr>
        <p:spPr>
          <a:xfrm>
            <a:off x="7162800" y="457200"/>
            <a:ext cx="1295400" cy="369332"/>
          </a:xfrm>
          <a:prstGeom prst="rect">
            <a:avLst/>
          </a:prstGeom>
          <a:noFill/>
        </p:spPr>
        <p:txBody>
          <a:bodyPr wrap="square" rtlCol="0">
            <a:spAutoFit/>
          </a:bodyPr>
          <a:lstStyle/>
          <a:p>
            <a:pPr algn="ctr"/>
            <a:r>
              <a:rPr lang="en-US" b="1" dirty="0">
                <a:solidFill>
                  <a:prstClr val="black"/>
                </a:solidFill>
              </a:rPr>
              <a:t>3/13/17</a:t>
            </a:r>
          </a:p>
        </p:txBody>
      </p:sp>
    </p:spTree>
    <p:extLst>
      <p:ext uri="{BB962C8B-B14F-4D97-AF65-F5344CB8AC3E}">
        <p14:creationId xmlns:p14="http://schemas.microsoft.com/office/powerpoint/2010/main" val="365622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what YOUR PARTNER had to say:</a:t>
            </a:r>
          </a:p>
          <a:p>
            <a:pPr marL="0" lvl="0" indent="0" algn="ctr">
              <a:buNone/>
            </a:pPr>
            <a:endParaRPr lang="en-US" sz="1200" b="1" dirty="0">
              <a:solidFill>
                <a:prstClr val="black"/>
              </a:solidFill>
            </a:endParaRPr>
          </a:p>
          <a:p>
            <a:pPr marL="0" indent="0" algn="ctr">
              <a:buNone/>
            </a:pPr>
            <a:r>
              <a:rPr lang="en-US" sz="3600" b="1" dirty="0" smtClean="0"/>
              <a:t>What is it about a song that catches your attention first: the melody, the rhythm, the lyrics, or something else?</a:t>
            </a:r>
          </a:p>
          <a:p>
            <a:pPr marL="0" indent="0" algn="ctr">
              <a:buNone/>
            </a:pPr>
            <a:r>
              <a:rPr lang="en-US" sz="3600" b="1" dirty="0" smtClean="0"/>
              <a:t>Why do you think that is?</a:t>
            </a:r>
          </a:p>
          <a:p>
            <a:pPr marL="0" indent="0" algn="ctr">
              <a:buNone/>
            </a:pPr>
            <a:r>
              <a:rPr lang="en-US" sz="3600" b="1" dirty="0" smtClean="0"/>
              <a:t>What is it about a song that stays with you the longest? Why do you think that is?</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3/14/17</a:t>
            </a:r>
            <a:endParaRPr lang="en-US" b="1" dirty="0"/>
          </a:p>
        </p:txBody>
      </p:sp>
    </p:spTree>
    <p:extLst>
      <p:ext uri="{BB962C8B-B14F-4D97-AF65-F5344CB8AC3E}">
        <p14:creationId xmlns:p14="http://schemas.microsoft.com/office/powerpoint/2010/main" val="17086556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are finished…</a:t>
            </a:r>
            <a:endParaRPr lang="en-US" b="1" dirty="0"/>
          </a:p>
        </p:txBody>
      </p:sp>
      <p:sp>
        <p:nvSpPr>
          <p:cNvPr id="3" name="Content Placeholder 2"/>
          <p:cNvSpPr>
            <a:spLocks noGrp="1"/>
          </p:cNvSpPr>
          <p:nvPr>
            <p:ph idx="1"/>
          </p:nvPr>
        </p:nvSpPr>
        <p:spPr/>
        <p:txBody>
          <a:bodyPr/>
          <a:lstStyle/>
          <a:p>
            <a:r>
              <a:rPr lang="en-US" b="1" dirty="0" smtClean="0"/>
              <a:t>Start looking up poems by your assigned poet.</a:t>
            </a:r>
          </a:p>
          <a:p>
            <a:pPr lvl="1"/>
            <a:r>
              <a:rPr lang="en-US" b="1" dirty="0" smtClean="0"/>
              <a:t>If you don’t remember or don’t know who your poet is, see me.</a:t>
            </a:r>
          </a:p>
          <a:p>
            <a:r>
              <a:rPr lang="en-US" b="1" dirty="0" smtClean="0"/>
              <a:t>Remember, you will need to find THREE poems by your poet to work with. </a:t>
            </a:r>
          </a:p>
          <a:p>
            <a:pPr lvl="1"/>
            <a:r>
              <a:rPr lang="en-US" b="1" dirty="0" smtClean="0"/>
              <a:t>Two to analyze and </a:t>
            </a:r>
          </a:p>
          <a:p>
            <a:pPr lvl="1"/>
            <a:r>
              <a:rPr lang="en-US" b="1" dirty="0" smtClean="0"/>
              <a:t>One to write a response poem to</a:t>
            </a:r>
            <a:endParaRPr lang="en-US" b="1" dirty="0"/>
          </a:p>
        </p:txBody>
      </p:sp>
    </p:spTree>
    <p:extLst>
      <p:ext uri="{BB962C8B-B14F-4D97-AF65-F5344CB8AC3E}">
        <p14:creationId xmlns:p14="http://schemas.microsoft.com/office/powerpoint/2010/main" val="363732554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Extra Credit Opportunity</a:t>
            </a:r>
            <a:endParaRPr lang="en-US" b="1" dirty="0"/>
          </a:p>
        </p:txBody>
      </p:sp>
      <p:sp>
        <p:nvSpPr>
          <p:cNvPr id="3" name="Content Placeholder 2"/>
          <p:cNvSpPr>
            <a:spLocks noGrp="1"/>
          </p:cNvSpPr>
          <p:nvPr>
            <p:ph idx="1"/>
          </p:nvPr>
        </p:nvSpPr>
        <p:spPr>
          <a:xfrm>
            <a:off x="457200" y="762000"/>
            <a:ext cx="8229600" cy="6019800"/>
          </a:xfrm>
        </p:spPr>
        <p:txBody>
          <a:bodyPr>
            <a:normAutofit/>
          </a:bodyPr>
          <a:lstStyle/>
          <a:p>
            <a:pPr marL="0" indent="0" algn="ctr">
              <a:buNone/>
            </a:pPr>
            <a:r>
              <a:rPr lang="en-US" sz="2400" b="1" dirty="0" smtClean="0"/>
              <a:t>Whitman believed in making his voice heard … sounding a “barbaric YAWP.”</a:t>
            </a:r>
          </a:p>
          <a:p>
            <a:pPr marL="0" indent="0" algn="ctr">
              <a:buNone/>
            </a:pPr>
            <a:r>
              <a:rPr lang="en-US" sz="2400" b="1" u="sng" dirty="0" smtClean="0"/>
              <a:t>For Extra Credit: Sound YOUR barbaric YAWP</a:t>
            </a:r>
          </a:p>
          <a:p>
            <a:pPr marL="0" indent="0" algn="ctr">
              <a:buNone/>
            </a:pPr>
            <a:r>
              <a:rPr lang="en-US" sz="2400" b="1" dirty="0" smtClean="0"/>
              <a:t>Sometime in the next week (UNTIL FRIDAY 4/7/17), </a:t>
            </a:r>
          </a:p>
          <a:p>
            <a:pPr marL="0" indent="0" algn="ctr">
              <a:buNone/>
            </a:pPr>
            <a:endParaRPr lang="en-US" sz="1200" b="1" dirty="0" smtClean="0"/>
          </a:p>
          <a:p>
            <a:pPr marL="514350" indent="-514350">
              <a:buFont typeface="+mj-lt"/>
              <a:buAutoNum type="arabicPeriod"/>
            </a:pPr>
            <a:r>
              <a:rPr lang="en-US" sz="2400" b="1" dirty="0" smtClean="0"/>
              <a:t>Have someone videotape you sounding your BARBARIC YAWP. It MUST be outside with other people around and can NOT be during classes. Email me the video.</a:t>
            </a:r>
          </a:p>
          <a:p>
            <a:pPr marL="514350" indent="-514350">
              <a:buFont typeface="+mj-lt"/>
              <a:buAutoNum type="arabicPeriod"/>
            </a:pPr>
            <a:r>
              <a:rPr lang="en-US" sz="2400" b="1" dirty="0" smtClean="0"/>
              <a:t>Find ME anywhere out around campus and sound your BARBARIC YAWP so that I clearly hear it. Make sure you let me know who is doing it so I can give you credit.</a:t>
            </a:r>
          </a:p>
          <a:p>
            <a:pPr marL="0" indent="0">
              <a:buNone/>
            </a:pPr>
            <a:endParaRPr lang="en-US" sz="2400" b="1" dirty="0" smtClean="0"/>
          </a:p>
          <a:p>
            <a:pPr marL="0" indent="0" algn="ctr">
              <a:buNone/>
            </a:pPr>
            <a:r>
              <a:rPr lang="en-US" sz="2400" b="1" dirty="0" smtClean="0"/>
              <a:t>(Worth anywhere from 5 to 20 points, depending upon how BARBARIC the yawp is)</a:t>
            </a:r>
            <a:endParaRPr lang="en-US" sz="2400" b="1" dirty="0"/>
          </a:p>
        </p:txBody>
      </p:sp>
    </p:spTree>
    <p:extLst>
      <p:ext uri="{BB962C8B-B14F-4D97-AF65-F5344CB8AC3E}">
        <p14:creationId xmlns:p14="http://schemas.microsoft.com/office/powerpoint/2010/main" val="126398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sz="4400" b="1" dirty="0" smtClean="0"/>
              <a:t>Do you think analyzing this poem with your group made the process easier than it would have if you had done it alone? Why or why not?</a:t>
            </a:r>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3/29/17</a:t>
            </a:r>
            <a:endParaRPr lang="en-US" b="1" dirty="0"/>
          </a:p>
        </p:txBody>
      </p:sp>
    </p:spTree>
    <p:extLst>
      <p:ext uri="{BB962C8B-B14F-4D97-AF65-F5344CB8AC3E}">
        <p14:creationId xmlns:p14="http://schemas.microsoft.com/office/powerpoint/2010/main" val="377707448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Have you ever spent time out in nature (camping, fishing, hiking, etc.)?</a:t>
            </a:r>
          </a:p>
          <a:p>
            <a:pPr marL="0" indent="0" algn="ctr">
              <a:buNone/>
            </a:pPr>
            <a:r>
              <a:rPr lang="en-US" sz="3600" b="1" dirty="0"/>
              <a:t>What is your favorite thing about </a:t>
            </a:r>
            <a:r>
              <a:rPr lang="en-US" sz="3600" b="1" dirty="0" smtClean="0"/>
              <a:t>nature</a:t>
            </a:r>
          </a:p>
          <a:p>
            <a:pPr marL="0" indent="0" algn="ctr">
              <a:buNone/>
            </a:pPr>
            <a:r>
              <a:rPr lang="en-US" sz="3600" b="1" dirty="0" smtClean="0"/>
              <a:t>(flowers, rivers, animals, etc.)?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3/30/17</a:t>
            </a:r>
            <a:endParaRPr lang="en-US" b="1" dirty="0"/>
          </a:p>
        </p:txBody>
      </p:sp>
    </p:spTree>
    <p:extLst>
      <p:ext uri="{BB962C8B-B14F-4D97-AF65-F5344CB8AC3E}">
        <p14:creationId xmlns:p14="http://schemas.microsoft.com/office/powerpoint/2010/main" val="157898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Have you ever spent time out in nature (camping, fishing, hiking, etc.)?</a:t>
            </a:r>
          </a:p>
          <a:p>
            <a:pPr marL="0" indent="0" algn="ctr">
              <a:buNone/>
            </a:pPr>
            <a:r>
              <a:rPr lang="en-US" sz="3600" b="1" dirty="0"/>
              <a:t>What is your favorite thing about nature</a:t>
            </a:r>
          </a:p>
          <a:p>
            <a:pPr marL="0" indent="0" algn="ctr">
              <a:buNone/>
            </a:pPr>
            <a:r>
              <a:rPr lang="en-US" sz="3600" b="1" dirty="0"/>
              <a:t>(flowers, rivers, animals, etc.)? </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3/30/17</a:t>
            </a:r>
            <a:endParaRPr lang="en-US" b="1" dirty="0"/>
          </a:p>
        </p:txBody>
      </p:sp>
    </p:spTree>
    <p:extLst>
      <p:ext uri="{BB962C8B-B14F-4D97-AF65-F5344CB8AC3E}">
        <p14:creationId xmlns:p14="http://schemas.microsoft.com/office/powerpoint/2010/main" val="114731478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Haiku Poetry</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A Haiku is a traditional form of Japanese poetry.</a:t>
            </a:r>
          </a:p>
          <a:p>
            <a:r>
              <a:rPr lang="en-US" b="1" dirty="0" smtClean="0"/>
              <a:t>Haiku poems have a total of 17 syllables divided into three lines.</a:t>
            </a:r>
          </a:p>
          <a:p>
            <a:r>
              <a:rPr lang="en-US" b="1" dirty="0" smtClean="0"/>
              <a:t>Each line has a specific syllable pattern:</a:t>
            </a:r>
          </a:p>
          <a:p>
            <a:pPr lvl="1"/>
            <a:r>
              <a:rPr lang="en-US" b="1" dirty="0" smtClean="0"/>
              <a:t>Line 1 – 5 syllables</a:t>
            </a:r>
          </a:p>
          <a:p>
            <a:pPr lvl="1"/>
            <a:r>
              <a:rPr lang="en-US" b="1" dirty="0" smtClean="0"/>
              <a:t>Line 2 – 7 syllables</a:t>
            </a:r>
          </a:p>
          <a:p>
            <a:pPr lvl="1"/>
            <a:r>
              <a:rPr lang="en-US" b="1" dirty="0" smtClean="0"/>
              <a:t>Line 3 – 5 syllables</a:t>
            </a:r>
          </a:p>
          <a:p>
            <a:r>
              <a:rPr lang="en-US" b="1" dirty="0" smtClean="0"/>
              <a:t>Haiku poems can be about anything, BUT traditionally they are poems about nature.</a:t>
            </a:r>
            <a:endParaRPr lang="en-US" b="1" dirty="0"/>
          </a:p>
        </p:txBody>
      </p:sp>
    </p:spTree>
    <p:extLst>
      <p:ext uri="{BB962C8B-B14F-4D97-AF65-F5344CB8AC3E}">
        <p14:creationId xmlns:p14="http://schemas.microsoft.com/office/powerpoint/2010/main" val="36334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Haiku Poetry</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Examples: </a:t>
            </a:r>
          </a:p>
          <a:p>
            <a:pPr marL="0" indent="0" algn="ctr">
              <a:buNone/>
            </a:pPr>
            <a:r>
              <a:rPr lang="en-US" sz="2800" b="1" dirty="0"/>
              <a:t>First autumn morning:</a:t>
            </a:r>
          </a:p>
          <a:p>
            <a:pPr marL="0" indent="0" algn="ctr">
              <a:buNone/>
            </a:pPr>
            <a:r>
              <a:rPr lang="en-US" sz="2800" b="1" dirty="0"/>
              <a:t>the mirror I stare into</a:t>
            </a:r>
          </a:p>
          <a:p>
            <a:pPr marL="0" indent="0" algn="ctr">
              <a:buNone/>
            </a:pPr>
            <a:r>
              <a:rPr lang="en-US" sz="2800" b="1" dirty="0"/>
              <a:t>shows my father's face</a:t>
            </a:r>
            <a:r>
              <a:rPr lang="en-US" sz="2800" b="1" dirty="0" smtClean="0"/>
              <a:t>.</a:t>
            </a:r>
          </a:p>
          <a:p>
            <a:pPr marL="0" indent="0" algn="ctr">
              <a:buNone/>
            </a:pPr>
            <a:r>
              <a:rPr lang="en-US" sz="2800" b="1" dirty="0" smtClean="0"/>
              <a:t>~</a:t>
            </a:r>
            <a:r>
              <a:rPr lang="en-US" sz="2800" b="1" dirty="0" err="1" smtClean="0"/>
              <a:t>Kijo</a:t>
            </a:r>
            <a:r>
              <a:rPr lang="en-US" sz="2800" b="1" dirty="0" smtClean="0"/>
              <a:t> Murakami~</a:t>
            </a:r>
          </a:p>
          <a:p>
            <a:pPr marL="0" indent="0" algn="ctr">
              <a:buNone/>
            </a:pPr>
            <a:endParaRPr lang="en-US" sz="2800" b="1" dirty="0"/>
          </a:p>
          <a:p>
            <a:pPr marL="0" indent="0" algn="ctr">
              <a:buNone/>
            </a:pPr>
            <a:r>
              <a:rPr lang="en-US" sz="2800" b="1" dirty="0" smtClean="0"/>
              <a:t>I saw two seagulls</a:t>
            </a:r>
          </a:p>
          <a:p>
            <a:pPr marL="0" indent="0" algn="ctr">
              <a:buNone/>
            </a:pPr>
            <a:r>
              <a:rPr lang="en-US" sz="2800" b="1" dirty="0" smtClean="0"/>
              <a:t>And a red bird in a tree</a:t>
            </a:r>
          </a:p>
          <a:p>
            <a:pPr marL="0" indent="0" algn="ctr">
              <a:buNone/>
            </a:pPr>
            <a:r>
              <a:rPr lang="en-US" sz="2800" b="1" dirty="0" smtClean="0"/>
              <a:t>Waiting there for spring.</a:t>
            </a:r>
          </a:p>
          <a:p>
            <a:pPr marL="0" indent="0" algn="ctr">
              <a:buNone/>
            </a:pPr>
            <a:r>
              <a:rPr lang="en-US" sz="2800" b="1" dirty="0" smtClean="0"/>
              <a:t>~Anonymous~</a:t>
            </a:r>
          </a:p>
        </p:txBody>
      </p:sp>
    </p:spTree>
    <p:extLst>
      <p:ext uri="{BB962C8B-B14F-4D97-AF65-F5344CB8AC3E}">
        <p14:creationId xmlns:p14="http://schemas.microsoft.com/office/powerpoint/2010/main" val="269673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Writing Haiku</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begin working on your haiku poems.</a:t>
            </a:r>
          </a:p>
          <a:p>
            <a:r>
              <a:rPr lang="en-US" b="1" dirty="0" smtClean="0"/>
              <a:t>You will be writing TWO (2) haiku.</a:t>
            </a:r>
          </a:p>
          <a:p>
            <a:r>
              <a:rPr lang="en-US" b="1" dirty="0" smtClean="0"/>
              <a:t>At least one of your two haiku MUST have nature as a topic.</a:t>
            </a:r>
          </a:p>
          <a:p>
            <a:r>
              <a:rPr lang="en-US" b="1" dirty="0" smtClean="0"/>
              <a:t>Go to Google Classroom and open the document titled “Haiku Worksheet.”</a:t>
            </a:r>
          </a:p>
          <a:p>
            <a:pPr marL="0" indent="0" algn="ctr">
              <a:buNone/>
            </a:pPr>
            <a:r>
              <a:rPr lang="en-US" b="1" dirty="0" smtClean="0"/>
              <a:t>Your TWO haiku poems are</a:t>
            </a:r>
          </a:p>
          <a:p>
            <a:pPr marL="0" indent="0" algn="ctr">
              <a:buNone/>
            </a:pPr>
            <a:r>
              <a:rPr lang="en-US" b="1" dirty="0" smtClean="0"/>
              <a:t>DUE MONDAY AT 7:00 A.M.</a:t>
            </a:r>
            <a:endParaRPr lang="en-US" b="1" dirty="0"/>
          </a:p>
        </p:txBody>
      </p:sp>
    </p:spTree>
    <p:extLst>
      <p:ext uri="{BB962C8B-B14F-4D97-AF65-F5344CB8AC3E}">
        <p14:creationId xmlns:p14="http://schemas.microsoft.com/office/powerpoint/2010/main" val="79879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What is the hardest part of writing a </a:t>
            </a:r>
          </a:p>
          <a:p>
            <a:pPr marL="0" indent="0" algn="ctr">
              <a:buNone/>
            </a:pPr>
            <a:r>
              <a:rPr lang="en-US" b="1" dirty="0" smtClean="0"/>
              <a:t>haiku for you? </a:t>
            </a:r>
          </a:p>
          <a:p>
            <a:pPr marL="0" indent="0" algn="ctr">
              <a:buNone/>
            </a:pPr>
            <a:r>
              <a:rPr lang="en-US" b="1" dirty="0" smtClean="0"/>
              <a:t>Is it choosing a topic? Describing your topic? Fitting the syllable pattern?</a:t>
            </a:r>
          </a:p>
          <a:p>
            <a:pPr marL="0" indent="0" algn="ctr">
              <a:buNone/>
            </a:pPr>
            <a:endParaRPr lang="en-US"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3/30/17</a:t>
            </a:r>
            <a:endParaRPr lang="en-US" b="1" dirty="0"/>
          </a:p>
        </p:txBody>
      </p:sp>
    </p:spTree>
    <p:extLst>
      <p:ext uri="{BB962C8B-B14F-4D97-AF65-F5344CB8AC3E}">
        <p14:creationId xmlns:p14="http://schemas.microsoft.com/office/powerpoint/2010/main" val="259198985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Have you ever gone to a poetry reading or open </a:t>
            </a:r>
            <a:r>
              <a:rPr lang="en-US" sz="3600" b="1" dirty="0" err="1" smtClean="0"/>
              <a:t>mic</a:t>
            </a:r>
            <a:r>
              <a:rPr lang="en-US" sz="3600" b="1" dirty="0" smtClean="0"/>
              <a:t> or have you ever listened to people reading poetry? </a:t>
            </a:r>
          </a:p>
          <a:p>
            <a:pPr marL="0" indent="0" algn="ctr">
              <a:buNone/>
            </a:pPr>
            <a:r>
              <a:rPr lang="en-US" sz="3600" b="1" dirty="0" smtClean="0"/>
              <a:t>How do you think listening to a poem is or would be different from reading off the page?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3/31/17</a:t>
            </a:r>
            <a:endParaRPr lang="en-US" b="1" dirty="0"/>
          </a:p>
        </p:txBody>
      </p:sp>
    </p:spTree>
    <p:extLst>
      <p:ext uri="{BB962C8B-B14F-4D97-AF65-F5344CB8AC3E}">
        <p14:creationId xmlns:p14="http://schemas.microsoft.com/office/powerpoint/2010/main" val="297745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676400"/>
            <a:ext cx="8229600" cy="5029200"/>
          </a:xfrm>
        </p:spPr>
        <p:txBody>
          <a:bodyPr>
            <a:normAutofit/>
          </a:bodyPr>
          <a:lstStyle/>
          <a:p>
            <a:pPr marL="0" indent="0" algn="ctr">
              <a:buNone/>
            </a:pPr>
            <a:r>
              <a:rPr lang="en-US" sz="4400" b="1" dirty="0" smtClean="0"/>
              <a:t>Continue working on your Poetic Devices Glossary from yesterday. Get definitions from your partners for the terms they were assigned.</a:t>
            </a:r>
            <a:endParaRPr lang="en-US" sz="4400" b="1" dirty="0"/>
          </a:p>
        </p:txBody>
      </p:sp>
    </p:spTree>
    <p:extLst>
      <p:ext uri="{BB962C8B-B14F-4D97-AF65-F5344CB8AC3E}">
        <p14:creationId xmlns:p14="http://schemas.microsoft.com/office/powerpoint/2010/main" val="168094739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Have you ever gone to a poetry reading or open </a:t>
            </a:r>
            <a:r>
              <a:rPr lang="en-US" sz="3600" b="1" dirty="0" err="1"/>
              <a:t>mic</a:t>
            </a:r>
            <a:r>
              <a:rPr lang="en-US" sz="3600" b="1" dirty="0"/>
              <a:t> or have you ever listened to people reading poetry? </a:t>
            </a:r>
          </a:p>
          <a:p>
            <a:pPr marL="0" indent="0" algn="ctr">
              <a:buNone/>
            </a:pPr>
            <a:r>
              <a:rPr lang="en-US" sz="3600" b="1" dirty="0"/>
              <a:t>How do you think listening to a poem </a:t>
            </a:r>
            <a:r>
              <a:rPr lang="en-US" sz="3600" b="1" dirty="0" smtClean="0"/>
              <a:t>is or would </a:t>
            </a:r>
            <a:r>
              <a:rPr lang="en-US" sz="3600" b="1" dirty="0"/>
              <a:t>be different from reading off the page? </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3/31/17</a:t>
            </a:r>
            <a:endParaRPr lang="en-US" b="1" dirty="0"/>
          </a:p>
        </p:txBody>
      </p:sp>
    </p:spTree>
    <p:extLst>
      <p:ext uri="{BB962C8B-B14F-4D97-AF65-F5344CB8AC3E}">
        <p14:creationId xmlns:p14="http://schemas.microsoft.com/office/powerpoint/2010/main" val="278626975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err="1" smtClean="0"/>
              <a:t>Def</a:t>
            </a:r>
            <a:r>
              <a:rPr lang="en-US" b="1" dirty="0" smtClean="0"/>
              <a:t> Poetry Jam</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Today you will have a chance to listen to some poetry.</a:t>
            </a:r>
          </a:p>
          <a:p>
            <a:r>
              <a:rPr lang="en-US" b="1" dirty="0" smtClean="0"/>
              <a:t>Listening to poetry is very different from reading it off a page. </a:t>
            </a:r>
          </a:p>
          <a:p>
            <a:r>
              <a:rPr lang="en-US" b="1" dirty="0" smtClean="0"/>
              <a:t>Spoken word poets or SLAM poets often use poetic devices (alliteration, assonance, rhythm, rhyme, etc.) to draw a listener in.</a:t>
            </a:r>
          </a:p>
          <a:p>
            <a:r>
              <a:rPr lang="en-US" b="1" dirty="0" smtClean="0"/>
              <a:t>Listen for these “tricks” the poets use to get and keep your attention.</a:t>
            </a:r>
          </a:p>
          <a:p>
            <a:endParaRPr lang="en-US" b="1" dirty="0"/>
          </a:p>
        </p:txBody>
      </p:sp>
    </p:spTree>
    <p:extLst>
      <p:ext uri="{BB962C8B-B14F-4D97-AF65-F5344CB8AC3E}">
        <p14:creationId xmlns:p14="http://schemas.microsoft.com/office/powerpoint/2010/main" val="278135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err="1" smtClean="0"/>
              <a:t>Def</a:t>
            </a:r>
            <a:r>
              <a:rPr lang="en-US" b="1" dirty="0" smtClean="0"/>
              <a:t> Poetry Jam</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As you are listening, try to see if you can figure out the message the poet is trying to get across. </a:t>
            </a:r>
          </a:p>
          <a:p>
            <a:r>
              <a:rPr lang="en-US" b="1" dirty="0" smtClean="0"/>
              <a:t>We will pause for a couple of minutes after each poem.</a:t>
            </a:r>
          </a:p>
          <a:p>
            <a:r>
              <a:rPr lang="en-US" b="1" dirty="0" smtClean="0"/>
              <a:t>On your papers, write down a few notes about the meaning of each poem.</a:t>
            </a:r>
          </a:p>
          <a:p>
            <a:r>
              <a:rPr lang="en-US" b="1" dirty="0" smtClean="0"/>
              <a:t>Then write a sentence or two about whether or not you liked that poem and why.</a:t>
            </a:r>
            <a:endParaRPr lang="en-US" b="1" dirty="0"/>
          </a:p>
        </p:txBody>
      </p:sp>
    </p:spTree>
    <p:extLst>
      <p:ext uri="{BB962C8B-B14F-4D97-AF65-F5344CB8AC3E}">
        <p14:creationId xmlns:p14="http://schemas.microsoft.com/office/powerpoint/2010/main" val="179605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Which one of the poems you heard today was your favorite? </a:t>
            </a:r>
          </a:p>
          <a:p>
            <a:pPr marL="0" indent="0" algn="ctr">
              <a:buNone/>
            </a:pPr>
            <a:r>
              <a:rPr lang="en-US" b="1" dirty="0" smtClean="0"/>
              <a:t>What was it that you liked about it?</a:t>
            </a:r>
          </a:p>
          <a:p>
            <a:pPr marL="0" indent="0" algn="ctr">
              <a:buNone/>
            </a:pPr>
            <a:endParaRPr lang="en-US"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3/31/17</a:t>
            </a:r>
            <a:endParaRPr lang="en-US" b="1" dirty="0"/>
          </a:p>
        </p:txBody>
      </p:sp>
    </p:spTree>
    <p:extLst>
      <p:ext uri="{BB962C8B-B14F-4D97-AF65-F5344CB8AC3E}">
        <p14:creationId xmlns:p14="http://schemas.microsoft.com/office/powerpoint/2010/main" val="5619374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smtClean="0"/>
          </a:p>
          <a:p>
            <a:pPr marL="0" indent="0" algn="ctr">
              <a:buNone/>
            </a:pPr>
            <a:r>
              <a:rPr lang="en-US" sz="3600" b="1" dirty="0" smtClean="0"/>
              <a:t>Think about when we did protest research. </a:t>
            </a:r>
          </a:p>
          <a:p>
            <a:pPr marL="0" indent="0" algn="ctr">
              <a:buNone/>
            </a:pPr>
            <a:r>
              <a:rPr lang="en-US" sz="3600" b="1" dirty="0" smtClean="0"/>
              <a:t>What were some of the things we looked at in a source to prove it credible?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4/3/17</a:t>
            </a:r>
            <a:endParaRPr lang="en-US" b="1" dirty="0"/>
          </a:p>
        </p:txBody>
      </p:sp>
    </p:spTree>
    <p:extLst>
      <p:ext uri="{BB962C8B-B14F-4D97-AF65-F5344CB8AC3E}">
        <p14:creationId xmlns:p14="http://schemas.microsoft.com/office/powerpoint/2010/main" val="247870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Write down some of the things that you have to verify in order for a source to be considered credible.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4/3/17</a:t>
            </a:r>
            <a:endParaRPr lang="en-US" b="1" dirty="0"/>
          </a:p>
        </p:txBody>
      </p:sp>
    </p:spTree>
    <p:extLst>
      <p:ext uri="{BB962C8B-B14F-4D97-AF65-F5344CB8AC3E}">
        <p14:creationId xmlns:p14="http://schemas.microsoft.com/office/powerpoint/2010/main" val="41222628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You will begin your research by FINDING CREDIBLE SOURCES.</a:t>
            </a:r>
          </a:p>
          <a:p>
            <a:r>
              <a:rPr lang="en-US" b="1" dirty="0" smtClean="0"/>
              <a:t>For EVERY SOURCE  you use, you MUST complete a CRAAP Evaluation Form to prove that your source is credible. If it does not pass the CRAAP Test, you may NOT use it!</a:t>
            </a:r>
          </a:p>
          <a:p>
            <a:r>
              <a:rPr lang="en-US" b="1" dirty="0" smtClean="0"/>
              <a:t>The requirement is that you use a MINIMUM of TWO credible sources, but before you can begin writing your paper, you must EVALUATE A MINIMUM OF THREE POTENTIAL SOURCES!</a:t>
            </a:r>
            <a:endParaRPr lang="en-US" b="1" dirty="0"/>
          </a:p>
        </p:txBody>
      </p:sp>
    </p:spTree>
    <p:extLst>
      <p:ext uri="{BB962C8B-B14F-4D97-AF65-F5344CB8AC3E}">
        <p14:creationId xmlns:p14="http://schemas.microsoft.com/office/powerpoint/2010/main" val="319019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Go to Google Classroom and open the document for the assignment “CRAAP Evaluation Form – Poet Research.”</a:t>
            </a:r>
          </a:p>
          <a:p>
            <a:r>
              <a:rPr lang="en-US" b="1" dirty="0" smtClean="0"/>
              <a:t>You will see that there are THREE pages in the document; one for each potential source you must evaluate prior to beginning your research/writing.</a:t>
            </a:r>
          </a:p>
          <a:p>
            <a:r>
              <a:rPr lang="en-US" b="1" dirty="0" smtClean="0"/>
              <a:t>This form must be completed and turned in by FRIDAY 4/7/17 AT THE END OF THE PERIOD.</a:t>
            </a:r>
            <a:endParaRPr lang="en-US" b="1" dirty="0"/>
          </a:p>
        </p:txBody>
      </p:sp>
    </p:spTree>
    <p:extLst>
      <p:ext uri="{BB962C8B-B14F-4D97-AF65-F5344CB8AC3E}">
        <p14:creationId xmlns:p14="http://schemas.microsoft.com/office/powerpoint/2010/main" val="261007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32605352"/>
              </p:ext>
            </p:extLst>
          </p:nvPr>
        </p:nvGraphicFramePr>
        <p:xfrm>
          <a:off x="304800" y="990600"/>
          <a:ext cx="8534400" cy="5529408"/>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152400"/>
            <a:ext cx="8458200" cy="646331"/>
          </a:xfrm>
          <a:prstGeom prst="rect">
            <a:avLst/>
          </a:prstGeom>
          <a:noFill/>
        </p:spPr>
        <p:txBody>
          <a:bodyPr wrap="square" rtlCol="0">
            <a:spAutoFit/>
          </a:bodyPr>
          <a:lstStyle/>
          <a:p>
            <a:pPr algn="ctr"/>
            <a:r>
              <a:rPr lang="en-US" sz="3600" b="1" dirty="0" smtClean="0"/>
              <a:t>C.R.A.A.P. FORM</a:t>
            </a:r>
            <a:endParaRPr lang="en-US" sz="3600" b="1" dirty="0"/>
          </a:p>
        </p:txBody>
      </p:sp>
    </p:spTree>
    <p:extLst>
      <p:ext uri="{BB962C8B-B14F-4D97-AF65-F5344CB8AC3E}">
        <p14:creationId xmlns:p14="http://schemas.microsoft.com/office/powerpoint/2010/main" val="44371415"/>
      </p:ext>
    </p:extLst>
  </p:cSld>
  <p:clrMapOvr>
    <a:masterClrMapping/>
  </p:clrMapOvr>
  <p:transition spd="slow">
    <p:cut/>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1143000"/>
            <a:ext cx="8229600" cy="5562600"/>
          </a:xfrm>
        </p:spPr>
        <p:txBody>
          <a:bodyPr/>
          <a:lstStyle/>
          <a:p>
            <a:r>
              <a:rPr lang="en-US" b="1" dirty="0" smtClean="0"/>
              <a:t>You are going to have to READ the articles before you start testing them for credibility! A credible source may still not have the information you need.</a:t>
            </a:r>
          </a:p>
          <a:p>
            <a:r>
              <a:rPr lang="en-US" b="1" dirty="0" smtClean="0"/>
              <a:t>Start with the Library Databases</a:t>
            </a:r>
          </a:p>
          <a:p>
            <a:pPr lvl="1"/>
            <a:r>
              <a:rPr lang="en-US" b="1" dirty="0" smtClean="0"/>
              <a:t>ONE source MUST come from a Library Database, but that does not mean you can’t use MORE THAN ONE from a Database.</a:t>
            </a:r>
          </a:p>
          <a:p>
            <a:pPr lvl="1"/>
            <a:r>
              <a:rPr lang="en-US" b="1" dirty="0" smtClean="0"/>
              <a:t>Remember, the database sources are GUARANTEED to pass the CRAAP Test AND the citation is given to you in proper format.</a:t>
            </a:r>
          </a:p>
        </p:txBody>
      </p:sp>
    </p:spTree>
    <p:extLst>
      <p:ext uri="{BB962C8B-B14F-4D97-AF65-F5344CB8AC3E}">
        <p14:creationId xmlns:p14="http://schemas.microsoft.com/office/powerpoint/2010/main" val="267861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a:pPr>
            <a:r>
              <a:rPr lang="en-US" altLang="en-US" b="1" dirty="0" smtClean="0">
                <a:cs typeface="Times New Roman" pitchFamily="-16" charset="0"/>
              </a:rPr>
              <a:t>Alliteration: The repetition of first consonants in a group of words as in “Peter Piper Picked a Peck of Pickled Peppers.” </a:t>
            </a:r>
          </a:p>
          <a:p>
            <a:pPr marL="514350" indent="-514350">
              <a:buFont typeface="+mj-lt"/>
              <a:buAutoNum type="arabicPeriod"/>
            </a:pPr>
            <a:r>
              <a:rPr lang="en-US" altLang="en-US" b="1" dirty="0" smtClean="0">
                <a:cs typeface="Times New Roman" pitchFamily="-16" charset="0"/>
              </a:rPr>
              <a:t>Allusion: A reference to something or someone often literary.  For instance, if you were trying to instill confidence in a friend and said, “Use the force,” that would be an allusion to Stars Wars.  The verb form of allusion is to allude.</a:t>
            </a:r>
          </a:p>
          <a:p>
            <a:pPr marL="514350" indent="-514350">
              <a:buFont typeface="+mj-lt"/>
              <a:buAutoNum type="arabicPeriod"/>
            </a:pPr>
            <a:r>
              <a:rPr lang="en-US" altLang="en-US" b="1" dirty="0" smtClean="0">
                <a:cs typeface="Times New Roman" pitchFamily="-16" charset="0"/>
              </a:rPr>
              <a:t>Assonance: The repetition of vowel </a:t>
            </a:r>
            <a:br>
              <a:rPr lang="en-US" altLang="en-US" b="1" dirty="0" smtClean="0">
                <a:cs typeface="Times New Roman" pitchFamily="-16" charset="0"/>
              </a:rPr>
            </a:br>
            <a:r>
              <a:rPr lang="en-US" altLang="en-US" b="1" dirty="0" smtClean="0">
                <a:cs typeface="Times New Roman" pitchFamily="-16" charset="0"/>
              </a:rPr>
              <a:t>sounds as in “Days wane away.” </a:t>
            </a:r>
            <a:endParaRPr lang="en-US" b="1" dirty="0"/>
          </a:p>
        </p:txBody>
      </p:sp>
    </p:spTree>
    <p:extLst>
      <p:ext uri="{BB962C8B-B14F-4D97-AF65-F5344CB8AC3E}">
        <p14:creationId xmlns:p14="http://schemas.microsoft.com/office/powerpoint/2010/main" val="272281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914400"/>
            <a:ext cx="8229600" cy="5562600"/>
          </a:xfrm>
        </p:spPr>
        <p:txBody>
          <a:bodyPr>
            <a:normAutofit lnSpcReduction="10000"/>
          </a:bodyPr>
          <a:lstStyle/>
          <a:p>
            <a:r>
              <a:rPr lang="en-US" b="1" dirty="0" smtClean="0"/>
              <a:t>NO WIKIPEDIA…but…</a:t>
            </a:r>
          </a:p>
          <a:p>
            <a:pPr lvl="1"/>
            <a:r>
              <a:rPr lang="en-US" b="1" dirty="0" smtClean="0"/>
              <a:t>Wikipedia still has potential value. You can evaluate and possibly use the REFERENCES used to write the Wikipedia article.</a:t>
            </a:r>
          </a:p>
          <a:p>
            <a:r>
              <a:rPr lang="en-US" sz="3000" b="1" dirty="0" smtClean="0"/>
              <a:t>Remember, all you need is ONE good quote or ONE paraphrased/summarized sentence  from a source to be able to claim it as one of your THREE sources…BUT…it’s always better to find/use sources that give you A LOT of information to work with!</a:t>
            </a:r>
          </a:p>
          <a:p>
            <a:r>
              <a:rPr lang="en-US" sz="3000" b="1" dirty="0" smtClean="0"/>
              <a:t>Remember to FOCUS on the questions that you are required to answer in your writing!</a:t>
            </a:r>
          </a:p>
        </p:txBody>
      </p:sp>
    </p:spTree>
    <p:extLst>
      <p:ext uri="{BB962C8B-B14F-4D97-AF65-F5344CB8AC3E}">
        <p14:creationId xmlns:p14="http://schemas.microsoft.com/office/powerpoint/2010/main" val="332120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ctr">
              <a:buNone/>
            </a:pPr>
            <a:r>
              <a:rPr lang="en-US" b="1" u="sng" dirty="0"/>
              <a:t>Your paper should include information about</a:t>
            </a:r>
            <a:endParaRPr lang="en-US" b="1" dirty="0"/>
          </a:p>
          <a:p>
            <a:pPr lvl="1"/>
            <a:r>
              <a:rPr lang="en-US" b="1" dirty="0"/>
              <a:t>Your poet’s life: early life, family, education, later life and death (if they are dead).</a:t>
            </a:r>
          </a:p>
          <a:p>
            <a:pPr lvl="1"/>
            <a:r>
              <a:rPr lang="en-US" b="1" dirty="0"/>
              <a:t>Your poet’s work: what they wrote, when they wrote it, what are they best known for, other things besides poetry</a:t>
            </a:r>
          </a:p>
          <a:p>
            <a:pPr lvl="1"/>
            <a:r>
              <a:rPr lang="en-US" b="1" dirty="0"/>
              <a:t>Your poet’s honors: awards, titles, honorary degrees, hometown honors</a:t>
            </a:r>
          </a:p>
          <a:p>
            <a:pPr marL="0" indent="0" algn="ctr">
              <a:buNone/>
            </a:pPr>
            <a:r>
              <a:rPr lang="en-US" b="1" dirty="0" smtClean="0"/>
              <a:t>DON’T WASTE TIME EVALUATING A SOURCE THAT DOESN’T HELP YOU GET THE INFORMATION YOU NEED!</a:t>
            </a:r>
            <a:endParaRPr lang="en-US" b="1" dirty="0"/>
          </a:p>
        </p:txBody>
      </p:sp>
    </p:spTree>
    <p:extLst>
      <p:ext uri="{BB962C8B-B14F-4D97-AF65-F5344CB8AC3E}">
        <p14:creationId xmlns:p14="http://schemas.microsoft.com/office/powerpoint/2010/main" val="348003464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b="1" dirty="0" smtClean="0"/>
              <a:t>Once you have some credible sources that you can use, you need to begin the process of extracting the information you need from them.</a:t>
            </a:r>
          </a:p>
          <a:p>
            <a:r>
              <a:rPr lang="en-US" b="1" dirty="0" smtClean="0"/>
              <a:t>The easiest way to do that is to use some sort of note taking sheet.</a:t>
            </a:r>
          </a:p>
          <a:p>
            <a:r>
              <a:rPr lang="en-US" b="1" dirty="0" smtClean="0"/>
              <a:t>The note taking sheet I have provided for you will help you to be sure you have all of the information you need and to organize that information in a way that will make it easier to use.</a:t>
            </a:r>
          </a:p>
        </p:txBody>
      </p:sp>
    </p:spTree>
    <p:extLst>
      <p:ext uri="{BB962C8B-B14F-4D97-AF65-F5344CB8AC3E}">
        <p14:creationId xmlns:p14="http://schemas.microsoft.com/office/powerpoint/2010/main" val="160048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b="1" dirty="0" smtClean="0"/>
              <a:t>Note Taking can make the job of writing the research paper easier in several ways:</a:t>
            </a:r>
          </a:p>
          <a:p>
            <a:pPr lvl="1"/>
            <a:r>
              <a:rPr lang="en-US" b="1" dirty="0" smtClean="0"/>
              <a:t>It helps you to sort the information in the source into what you need and what you don’t need.</a:t>
            </a:r>
          </a:p>
          <a:p>
            <a:pPr lvl="1"/>
            <a:r>
              <a:rPr lang="en-US" b="1" dirty="0" smtClean="0"/>
              <a:t>It allows you to organize your information before attempting to put it in paragraph form.</a:t>
            </a:r>
          </a:p>
          <a:p>
            <a:pPr lvl="1"/>
            <a:r>
              <a:rPr lang="en-US" b="1" dirty="0" smtClean="0"/>
              <a:t>It allows you to focus on individual pieces of information from your sources to make sure that you are PARAPHRASING or SUMMARIZING and not PATCH WRITING or PLAGIARIZING!</a:t>
            </a:r>
          </a:p>
          <a:p>
            <a:pPr lvl="1"/>
            <a:r>
              <a:rPr lang="en-US" b="1" dirty="0" smtClean="0"/>
              <a:t>It helps you keep track of which information came from which source so that you can be sure to CITE IT PROPERLY!</a:t>
            </a:r>
          </a:p>
          <a:p>
            <a:endParaRPr lang="en-US" dirty="0"/>
          </a:p>
        </p:txBody>
      </p:sp>
    </p:spTree>
    <p:extLst>
      <p:ext uri="{BB962C8B-B14F-4D97-AF65-F5344CB8AC3E}">
        <p14:creationId xmlns:p14="http://schemas.microsoft.com/office/powerpoint/2010/main" val="25986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t>
            </a:r>
          </a:p>
          <a:p>
            <a:r>
              <a:rPr lang="en-US" b="1" dirty="0" smtClean="0"/>
              <a:t>At the top of your page, you will find a new assignment titled “Poet Research – Note Taking Sheet.” </a:t>
            </a:r>
          </a:p>
          <a:p>
            <a:r>
              <a:rPr lang="en-US" b="1" dirty="0" smtClean="0"/>
              <a:t>As you can see, it is organized by the guiding questions you are attempting to answer through your research.</a:t>
            </a:r>
          </a:p>
          <a:p>
            <a:r>
              <a:rPr lang="en-US" b="1" dirty="0" smtClean="0"/>
              <a:t>Taking notes in this way will help you to be sure you have all the information you need for your writing.</a:t>
            </a:r>
          </a:p>
        </p:txBody>
      </p:sp>
    </p:spTree>
    <p:extLst>
      <p:ext uri="{BB962C8B-B14F-4D97-AF65-F5344CB8AC3E}">
        <p14:creationId xmlns:p14="http://schemas.microsoft.com/office/powerpoint/2010/main" val="152047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Classwork</a:t>
            </a:r>
            <a:endParaRPr lang="en-US" b="1" dirty="0"/>
          </a:p>
        </p:txBody>
      </p:sp>
      <p:sp>
        <p:nvSpPr>
          <p:cNvPr id="3" name="Content Placeholder 2"/>
          <p:cNvSpPr>
            <a:spLocks noGrp="1"/>
          </p:cNvSpPr>
          <p:nvPr>
            <p:ph idx="1"/>
          </p:nvPr>
        </p:nvSpPr>
        <p:spPr/>
        <p:txBody>
          <a:bodyPr/>
          <a:lstStyle/>
          <a:p>
            <a:r>
              <a:rPr lang="en-US" b="1" dirty="0" smtClean="0"/>
              <a:t>Your top priority is your CRAAP evaluation forms. They are DUE by the end of the period on FRIDAY.</a:t>
            </a:r>
          </a:p>
          <a:p>
            <a:r>
              <a:rPr lang="en-US" b="1" dirty="0" smtClean="0"/>
              <a:t>If your CRAAP form is complete and has been submitted, work on note taking.</a:t>
            </a:r>
            <a:endParaRPr lang="en-US" b="1" dirty="0"/>
          </a:p>
        </p:txBody>
      </p:sp>
    </p:spTree>
    <p:extLst>
      <p:ext uri="{BB962C8B-B14F-4D97-AF65-F5344CB8AC3E}">
        <p14:creationId xmlns:p14="http://schemas.microsoft.com/office/powerpoint/2010/main" val="262596444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lgn="ctr">
              <a:buNone/>
            </a:pPr>
            <a:r>
              <a:rPr lang="en-US" sz="4800" b="1" dirty="0"/>
              <a:t>FAILURE TO CITE PROPERLY, including parentheticals and a properly formatted Works Cited page, is considered PLAGIARISM and will result in a ZERO on this assignment as per the course syllabus and English Department policy.</a:t>
            </a:r>
          </a:p>
          <a:p>
            <a:pPr marL="0" indent="0">
              <a:buNone/>
            </a:pPr>
            <a:endParaRPr lang="en-US" dirty="0"/>
          </a:p>
        </p:txBody>
      </p:sp>
    </p:spTree>
    <p:extLst>
      <p:ext uri="{BB962C8B-B14F-4D97-AF65-F5344CB8AC3E}">
        <p14:creationId xmlns:p14="http://schemas.microsoft.com/office/powerpoint/2010/main" val="247541258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marL="0" indent="0" algn="ctr">
              <a:buNone/>
            </a:pPr>
            <a:r>
              <a:rPr lang="en-US" sz="6600" b="1" dirty="0" smtClean="0"/>
              <a:t>Your completed CRAAP forms are DUE by the end of the period on FRIDAY.</a:t>
            </a:r>
          </a:p>
          <a:p>
            <a:pPr marL="0" indent="0" algn="ctr">
              <a:buNone/>
            </a:pPr>
            <a:endParaRPr lang="en-US" sz="6600" b="1" dirty="0" smtClean="0"/>
          </a:p>
          <a:p>
            <a:pPr marL="0" indent="0" algn="ctr">
              <a:buNone/>
            </a:pPr>
            <a:r>
              <a:rPr lang="en-US" sz="6600" b="1" dirty="0" smtClean="0"/>
              <a:t>Your note taking sheets are DUE by next TUESDAY at the END of the Period.</a:t>
            </a:r>
          </a:p>
          <a:p>
            <a:pPr marL="0" indent="0" algn="ctr">
              <a:buNone/>
            </a:pPr>
            <a:endParaRPr lang="en-US" sz="6600" b="1" dirty="0" smtClean="0"/>
          </a:p>
          <a:p>
            <a:pPr marL="0" indent="0" algn="ctr">
              <a:buNone/>
            </a:pPr>
            <a:r>
              <a:rPr lang="en-US" sz="4000" b="1" dirty="0" smtClean="0"/>
              <a:t>You have the remainder of the period to continue searching for sources and/or begin the note taking process.</a:t>
            </a:r>
          </a:p>
        </p:txBody>
      </p:sp>
    </p:spTree>
    <p:extLst>
      <p:ext uri="{BB962C8B-B14F-4D97-AF65-F5344CB8AC3E}">
        <p14:creationId xmlns:p14="http://schemas.microsoft.com/office/powerpoint/2010/main" val="298577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b="1" dirty="0" smtClean="0"/>
              <a:t>Were you able to find any credible sources today? If so, what information did they contain that you need? If not, where will you look next?</a:t>
            </a:r>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4/3/17</a:t>
            </a:r>
            <a:endParaRPr lang="en-US" b="1" dirty="0"/>
          </a:p>
        </p:txBody>
      </p:sp>
    </p:spTree>
    <p:extLst>
      <p:ext uri="{BB962C8B-B14F-4D97-AF65-F5344CB8AC3E}">
        <p14:creationId xmlns:p14="http://schemas.microsoft.com/office/powerpoint/2010/main" val="227803509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smtClean="0"/>
          </a:p>
          <a:p>
            <a:pPr marL="0" indent="0" algn="ctr">
              <a:buNone/>
            </a:pPr>
            <a:r>
              <a:rPr lang="en-US" sz="3600" b="1" dirty="0" smtClean="0"/>
              <a:t>What are the benefits of using sources in the Library’s databases?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4/4 &amp; 4/6</a:t>
            </a:r>
            <a:endParaRPr lang="en-US" b="1" dirty="0"/>
          </a:p>
        </p:txBody>
      </p:sp>
    </p:spTree>
    <p:extLst>
      <p:ext uri="{BB962C8B-B14F-4D97-AF65-F5344CB8AC3E}">
        <p14:creationId xmlns:p14="http://schemas.microsoft.com/office/powerpoint/2010/main" val="2274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4"/>
            </a:pPr>
            <a:r>
              <a:rPr lang="en-US" altLang="en-US" b="1" dirty="0" smtClean="0">
                <a:cs typeface="Times New Roman" pitchFamily="-16" charset="0"/>
              </a:rPr>
              <a:t>Atmosphere: The overall feeling of a work, which is related to tone and mood. </a:t>
            </a:r>
          </a:p>
          <a:p>
            <a:pPr marL="514350" indent="-514350">
              <a:buFont typeface="+mj-lt"/>
              <a:buAutoNum type="arabicPeriod" startAt="4"/>
            </a:pPr>
            <a:r>
              <a:rPr lang="en-US" altLang="en-US" b="1" dirty="0" smtClean="0">
                <a:cs typeface="Times New Roman" pitchFamily="-16" charset="0"/>
              </a:rPr>
              <a:t>Blank verse: Unrhymed lines of poetry </a:t>
            </a:r>
            <a:br>
              <a:rPr lang="en-US" altLang="en-US" b="1" dirty="0" smtClean="0">
                <a:cs typeface="Times New Roman" pitchFamily="-16" charset="0"/>
              </a:rPr>
            </a:br>
            <a:r>
              <a:rPr lang="en-US" altLang="en-US" b="1" dirty="0" smtClean="0">
                <a:cs typeface="Times New Roman" pitchFamily="-16" charset="0"/>
              </a:rPr>
              <a:t>usually in iambic pentameter.  Plenty of modern poetry is written in blank verse. </a:t>
            </a:r>
            <a:endParaRPr lang="en-US" altLang="en-US" b="1" dirty="0">
              <a:cs typeface="Times New Roman" pitchFamily="-16" charset="0"/>
            </a:endParaRPr>
          </a:p>
          <a:p>
            <a:pPr marL="514350" indent="-514350">
              <a:buFont typeface="+mj-lt"/>
              <a:buAutoNum type="arabicPeriod" startAt="4"/>
            </a:pPr>
            <a:r>
              <a:rPr lang="en-US" b="1" dirty="0" smtClean="0"/>
              <a:t>Caesura: </a:t>
            </a:r>
            <a:r>
              <a:rPr lang="en-US" altLang="en-US" b="1" dirty="0" smtClean="0"/>
              <a:t>It is a grammatical pause or break in a line of poetry (like a question mark), usually near the middle of the line used for dramatic effect:</a:t>
            </a:r>
          </a:p>
          <a:p>
            <a:pPr marL="0" indent="0" algn="ctr">
              <a:buNone/>
            </a:pPr>
            <a:r>
              <a:rPr lang="en-US" altLang="en-US" b="1" dirty="0" smtClean="0"/>
              <a:t>To Err is human // ,to forgive divine</a:t>
            </a:r>
            <a:endParaRPr lang="en-US" altLang="en-US" dirty="0" smtClean="0"/>
          </a:p>
          <a:p>
            <a:endParaRPr lang="en-US" b="1" dirty="0"/>
          </a:p>
        </p:txBody>
      </p:sp>
    </p:spTree>
    <p:extLst>
      <p:ext uri="{BB962C8B-B14F-4D97-AF65-F5344CB8AC3E}">
        <p14:creationId xmlns:p14="http://schemas.microsoft.com/office/powerpoint/2010/main" val="16438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are the benefits of using sources in the Library’s databases? </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4/4 &amp; 4/6</a:t>
            </a:r>
            <a:endParaRPr lang="en-US" b="1" dirty="0"/>
          </a:p>
        </p:txBody>
      </p:sp>
    </p:spTree>
    <p:extLst>
      <p:ext uri="{BB962C8B-B14F-4D97-AF65-F5344CB8AC3E}">
        <p14:creationId xmlns:p14="http://schemas.microsoft.com/office/powerpoint/2010/main" val="109867177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marL="0" indent="0" algn="ctr">
              <a:buNone/>
            </a:pPr>
            <a:r>
              <a:rPr lang="en-US" sz="6600" b="1" dirty="0" smtClean="0"/>
              <a:t>Your completed CRAAP forms are DUE by the end of the period on FRIDAY.</a:t>
            </a:r>
          </a:p>
          <a:p>
            <a:pPr marL="0" indent="0" algn="ctr">
              <a:buNone/>
            </a:pPr>
            <a:endParaRPr lang="en-US" sz="6600" b="1" dirty="0" smtClean="0"/>
          </a:p>
          <a:p>
            <a:pPr marL="0" indent="0" algn="ctr">
              <a:buNone/>
            </a:pPr>
            <a:r>
              <a:rPr lang="en-US" sz="6600" b="1" dirty="0" smtClean="0"/>
              <a:t>Your note taking sheets are DUE by next TUESDAY at the END of the Period.</a:t>
            </a:r>
          </a:p>
          <a:p>
            <a:pPr marL="0" indent="0" algn="ctr">
              <a:buNone/>
            </a:pPr>
            <a:endParaRPr lang="en-US" sz="6600" b="1" dirty="0" smtClean="0"/>
          </a:p>
          <a:p>
            <a:pPr marL="0" indent="0" algn="ctr">
              <a:buNone/>
            </a:pPr>
            <a:r>
              <a:rPr lang="en-US" sz="4000" b="1" dirty="0" smtClean="0"/>
              <a:t>You have the remainder of the period to continue searching for sources and/or begin the note taking process.</a:t>
            </a:r>
          </a:p>
        </p:txBody>
      </p:sp>
    </p:spTree>
    <p:extLst>
      <p:ext uri="{BB962C8B-B14F-4D97-AF65-F5344CB8AC3E}">
        <p14:creationId xmlns:p14="http://schemas.microsoft.com/office/powerpoint/2010/main" val="144176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b="1" dirty="0" smtClean="0"/>
              <a:t>Were you able to find any credible sources today? </a:t>
            </a:r>
          </a:p>
          <a:p>
            <a:pPr marL="0" indent="0" algn="ctr">
              <a:buNone/>
            </a:pPr>
            <a:r>
              <a:rPr lang="en-US" b="1" dirty="0" smtClean="0"/>
              <a:t>If so, what information did they contain that you need? </a:t>
            </a:r>
          </a:p>
          <a:p>
            <a:pPr marL="0" indent="0" algn="ctr">
              <a:buNone/>
            </a:pPr>
            <a:r>
              <a:rPr lang="en-US" b="1" dirty="0" smtClean="0"/>
              <a:t>If not, where will you look next?</a:t>
            </a:r>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4/4 &amp; 4/6</a:t>
            </a:r>
            <a:endParaRPr lang="en-US" b="1" dirty="0"/>
          </a:p>
        </p:txBody>
      </p:sp>
    </p:spTree>
    <p:extLst>
      <p:ext uri="{BB962C8B-B14F-4D97-AF65-F5344CB8AC3E}">
        <p14:creationId xmlns:p14="http://schemas.microsoft.com/office/powerpoint/2010/main" val="199314855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smtClean="0"/>
          </a:p>
          <a:p>
            <a:pPr marL="0" indent="0" algn="ctr">
              <a:buNone/>
            </a:pPr>
            <a:r>
              <a:rPr lang="en-US" sz="3600" b="1" dirty="0" smtClean="0"/>
              <a:t>What are some benefits of note taking when you are writing a research paper?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4/5/17</a:t>
            </a:r>
            <a:endParaRPr lang="en-US" b="1" dirty="0"/>
          </a:p>
        </p:txBody>
      </p:sp>
    </p:spTree>
    <p:extLst>
      <p:ext uri="{BB962C8B-B14F-4D97-AF65-F5344CB8AC3E}">
        <p14:creationId xmlns:p14="http://schemas.microsoft.com/office/powerpoint/2010/main" val="193509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are some benefits of note taking when you are writing a research paper? </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4/5/17</a:t>
            </a:r>
            <a:endParaRPr lang="en-US" b="1" dirty="0"/>
          </a:p>
        </p:txBody>
      </p:sp>
    </p:spTree>
    <p:extLst>
      <p:ext uri="{BB962C8B-B14F-4D97-AF65-F5344CB8AC3E}">
        <p14:creationId xmlns:p14="http://schemas.microsoft.com/office/powerpoint/2010/main" val="185890192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marL="0" indent="0" algn="ctr">
              <a:buNone/>
            </a:pPr>
            <a:r>
              <a:rPr lang="en-US" sz="6600" b="1" dirty="0" smtClean="0"/>
              <a:t>Your completed CRAAP forms are DUE by the end of the period on FRIDAY.</a:t>
            </a:r>
          </a:p>
          <a:p>
            <a:pPr marL="0" indent="0" algn="ctr">
              <a:buNone/>
            </a:pPr>
            <a:endParaRPr lang="en-US" sz="6600" b="1" dirty="0" smtClean="0"/>
          </a:p>
          <a:p>
            <a:pPr marL="0" indent="0" algn="ctr">
              <a:buNone/>
            </a:pPr>
            <a:r>
              <a:rPr lang="en-US" sz="6600" b="1" dirty="0" smtClean="0"/>
              <a:t>Your note taking sheets are DUE by next TUESDAY at the END of the Period.</a:t>
            </a:r>
          </a:p>
          <a:p>
            <a:pPr marL="0" indent="0" algn="ctr">
              <a:buNone/>
            </a:pPr>
            <a:endParaRPr lang="en-US" sz="6600" b="1" dirty="0" smtClean="0"/>
          </a:p>
          <a:p>
            <a:pPr marL="0" indent="0" algn="ctr">
              <a:buNone/>
            </a:pPr>
            <a:r>
              <a:rPr lang="en-US" sz="4000" b="1" dirty="0" smtClean="0"/>
              <a:t>You have the remainder of the period to continue searching for sources and/or continue the note taking process.</a:t>
            </a:r>
          </a:p>
        </p:txBody>
      </p:sp>
    </p:spTree>
    <p:extLst>
      <p:ext uri="{BB962C8B-B14F-4D97-AF65-F5344CB8AC3E}">
        <p14:creationId xmlns:p14="http://schemas.microsoft.com/office/powerpoint/2010/main" val="275863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sz="3600" b="1" dirty="0" smtClean="0"/>
              <a:t>How many sources have you evaluated? Have you found the TWO sources minimum that you need to write your paper? Is one of them a Library Database source? What is it?</a:t>
            </a:r>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4/5/17</a:t>
            </a:r>
            <a:endParaRPr lang="en-US" b="1" dirty="0"/>
          </a:p>
        </p:txBody>
      </p:sp>
    </p:spTree>
    <p:extLst>
      <p:ext uri="{BB962C8B-B14F-4D97-AF65-F5344CB8AC3E}">
        <p14:creationId xmlns:p14="http://schemas.microsoft.com/office/powerpoint/2010/main" val="303038168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What are some interesting things you have learned about your poet as you have been researching/</a:t>
            </a:r>
            <a:r>
              <a:rPr lang="en-US" sz="3600" b="1" dirty="0" err="1" smtClean="0"/>
              <a:t>notetaking</a:t>
            </a:r>
            <a:r>
              <a:rPr lang="en-US" sz="3600" b="1" dirty="0" smtClean="0"/>
              <a:t>? Anything you found unusual or surprising?</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4/7/17</a:t>
            </a:r>
            <a:endParaRPr lang="en-US" b="1" dirty="0"/>
          </a:p>
        </p:txBody>
      </p:sp>
    </p:spTree>
    <p:extLst>
      <p:ext uri="{BB962C8B-B14F-4D97-AF65-F5344CB8AC3E}">
        <p14:creationId xmlns:p14="http://schemas.microsoft.com/office/powerpoint/2010/main" val="391145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1200" b="1" dirty="0"/>
          </a:p>
          <a:p>
            <a:pPr marL="0" indent="0" algn="ctr">
              <a:buNone/>
            </a:pPr>
            <a:r>
              <a:rPr lang="en-US" sz="3600" b="1" dirty="0"/>
              <a:t>What are some interesting things you have learned about your poet as you have been researching/</a:t>
            </a:r>
            <a:r>
              <a:rPr lang="en-US" sz="3600" b="1" dirty="0" err="1"/>
              <a:t>notetaking</a:t>
            </a:r>
            <a:r>
              <a:rPr lang="en-US" sz="3600" b="1" dirty="0"/>
              <a:t>? Anything you found unusual or surprising?</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4/7/17</a:t>
            </a:r>
            <a:endParaRPr lang="en-US" b="1" dirty="0"/>
          </a:p>
        </p:txBody>
      </p:sp>
    </p:spTree>
    <p:extLst>
      <p:ext uri="{BB962C8B-B14F-4D97-AF65-F5344CB8AC3E}">
        <p14:creationId xmlns:p14="http://schemas.microsoft.com/office/powerpoint/2010/main" val="31660817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lgn="ctr">
              <a:buNone/>
            </a:pPr>
            <a:r>
              <a:rPr lang="en-US" b="1" u="sng" dirty="0" smtClean="0"/>
              <a:t>TODAY</a:t>
            </a:r>
          </a:p>
          <a:p>
            <a:pPr marL="0" indent="0" algn="ctr">
              <a:buNone/>
            </a:pPr>
            <a:endParaRPr lang="en-US" b="1" dirty="0" smtClean="0"/>
          </a:p>
          <a:p>
            <a:pPr marL="0" indent="0" algn="ctr">
              <a:buNone/>
            </a:pPr>
            <a:r>
              <a:rPr lang="en-US" b="1" dirty="0" smtClean="0"/>
              <a:t>YOUR CRAAP EVALUATION FORMS ARE DUE BY THE END OF THE PERIOD TODAY!</a:t>
            </a:r>
          </a:p>
          <a:p>
            <a:pPr marL="0" indent="0" algn="ctr">
              <a:buNone/>
            </a:pPr>
            <a:endParaRPr lang="en-US" b="1" dirty="0"/>
          </a:p>
          <a:p>
            <a:pPr marL="0" indent="0" algn="ctr">
              <a:buNone/>
            </a:pPr>
            <a:r>
              <a:rPr lang="en-US" b="1" dirty="0" smtClean="0"/>
              <a:t>YOUR NOTETAKING SHEETS WILL BE DUE </a:t>
            </a:r>
          </a:p>
          <a:p>
            <a:pPr marL="0" indent="0" algn="ctr">
              <a:buNone/>
            </a:pPr>
            <a:r>
              <a:rPr lang="en-US" b="1" dirty="0" smtClean="0"/>
              <a:t>BY 7:00 AM TUESDAY!</a:t>
            </a:r>
          </a:p>
          <a:p>
            <a:pPr marL="0" indent="0" algn="ctr">
              <a:buNone/>
            </a:pPr>
            <a:endParaRPr lang="en-US" sz="1200" b="1" dirty="0" smtClean="0"/>
          </a:p>
        </p:txBody>
      </p:sp>
    </p:spTree>
    <p:extLst>
      <p:ext uri="{BB962C8B-B14F-4D97-AF65-F5344CB8AC3E}">
        <p14:creationId xmlns:p14="http://schemas.microsoft.com/office/powerpoint/2010/main" val="207800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7"/>
            </a:pPr>
            <a:r>
              <a:rPr lang="en-US" altLang="en-US" b="1" dirty="0" smtClean="0">
                <a:cs typeface="Times New Roman" pitchFamily="-16" charset="0"/>
              </a:rPr>
              <a:t>Couplets: A pair of rhyming lines in a poem often set off from the rest of the poem.  Shakespeare’s sonnets all end in couplets. </a:t>
            </a:r>
          </a:p>
          <a:p>
            <a:pPr marL="514350" indent="-514350">
              <a:buFont typeface="+mj-lt"/>
              <a:buAutoNum type="arabicPeriod" startAt="7"/>
            </a:pPr>
            <a:r>
              <a:rPr lang="en-US" altLang="en-US" b="1" dirty="0" smtClean="0">
                <a:cs typeface="Times New Roman" pitchFamily="-16" charset="0"/>
              </a:rPr>
              <a:t>Elegy: A poem mourning the dead. </a:t>
            </a:r>
          </a:p>
          <a:p>
            <a:pPr marL="514350" indent="-514350">
              <a:buFont typeface="+mj-lt"/>
              <a:buAutoNum type="arabicPeriod" startAt="7"/>
            </a:pPr>
            <a:r>
              <a:rPr lang="en-US" altLang="en-US" b="1" dirty="0" smtClean="0">
                <a:cs typeface="Times New Roman" pitchFamily="-16" charset="0"/>
              </a:rPr>
              <a:t>End rhyme: Rhyming words that are at the ends of their respective lines—what we typically think of as normal rhyme.</a:t>
            </a:r>
          </a:p>
          <a:p>
            <a:pPr marL="514350" indent="-514350">
              <a:buFont typeface="+mj-lt"/>
              <a:buAutoNum type="arabicPeriod" startAt="7"/>
            </a:pPr>
            <a:r>
              <a:rPr lang="en-US" altLang="en-US" b="1" dirty="0" smtClean="0">
                <a:cs typeface="Times New Roman" pitchFamily="-16" charset="0"/>
              </a:rPr>
              <a:t>Epic: A long poem narrating the adventures of a heroic figure—for example, Homer’s </a:t>
            </a:r>
            <a:r>
              <a:rPr lang="en-US" altLang="en-US" b="1" i="1" dirty="0" smtClean="0">
                <a:cs typeface="Times New Roman" pitchFamily="-16" charset="0"/>
              </a:rPr>
              <a:t>The Odyssey or Beowulf</a:t>
            </a:r>
            <a:r>
              <a:rPr lang="en-US" altLang="en-US" b="1" dirty="0" smtClean="0">
                <a:cs typeface="Times New Roman" pitchFamily="-16" charset="0"/>
              </a:rPr>
              <a:t>. </a:t>
            </a:r>
            <a:endParaRPr lang="en-US" b="1" dirty="0"/>
          </a:p>
        </p:txBody>
      </p:sp>
    </p:spTree>
    <p:extLst>
      <p:ext uri="{BB962C8B-B14F-4D97-AF65-F5344CB8AC3E}">
        <p14:creationId xmlns:p14="http://schemas.microsoft.com/office/powerpoint/2010/main" val="34703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sz="3600" b="1" dirty="0" smtClean="0"/>
              <a:t>Think about what you have learned about your poet’s life. Do you think his/her real life experiences had an effect on the poetry he/she wrote? How?</a:t>
            </a:r>
          </a:p>
          <a:p>
            <a:pPr marL="0" indent="0" algn="ctr">
              <a:buNone/>
            </a:pPr>
            <a:endParaRPr lang="en-US" b="1" dirty="0"/>
          </a:p>
        </p:txBody>
      </p:sp>
      <p:sp>
        <p:nvSpPr>
          <p:cNvPr id="5" name="TextBox 4"/>
          <p:cNvSpPr txBox="1"/>
          <p:nvPr/>
        </p:nvSpPr>
        <p:spPr>
          <a:xfrm>
            <a:off x="7086600" y="641866"/>
            <a:ext cx="1524000" cy="369332"/>
          </a:xfrm>
          <a:prstGeom prst="rect">
            <a:avLst/>
          </a:prstGeom>
          <a:noFill/>
        </p:spPr>
        <p:txBody>
          <a:bodyPr wrap="square" rtlCol="0">
            <a:spAutoFit/>
          </a:bodyPr>
          <a:lstStyle/>
          <a:p>
            <a:pPr algn="ctr"/>
            <a:r>
              <a:rPr lang="en-US" b="1" dirty="0" smtClean="0"/>
              <a:t>4/7/17</a:t>
            </a:r>
            <a:endParaRPr lang="en-US" b="1" dirty="0"/>
          </a:p>
        </p:txBody>
      </p:sp>
    </p:spTree>
    <p:extLst>
      <p:ext uri="{BB962C8B-B14F-4D97-AF65-F5344CB8AC3E}">
        <p14:creationId xmlns:p14="http://schemas.microsoft.com/office/powerpoint/2010/main" val="23521681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What time period is your poet from? Do you think the time they lived in had an effect on the poetry they wrote? How?</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4/10/17</a:t>
            </a:r>
            <a:endParaRPr lang="en-US" b="1" dirty="0"/>
          </a:p>
        </p:txBody>
      </p:sp>
    </p:spTree>
    <p:extLst>
      <p:ext uri="{BB962C8B-B14F-4D97-AF65-F5344CB8AC3E}">
        <p14:creationId xmlns:p14="http://schemas.microsoft.com/office/powerpoint/2010/main" val="326735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time period is your poet from? Do you think the time they lived in had an effect on the poetry they wrote? How?</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4/10/17</a:t>
            </a:r>
            <a:endParaRPr lang="en-US" b="1" dirty="0"/>
          </a:p>
        </p:txBody>
      </p:sp>
    </p:spTree>
    <p:extLst>
      <p:ext uri="{BB962C8B-B14F-4D97-AF65-F5344CB8AC3E}">
        <p14:creationId xmlns:p14="http://schemas.microsoft.com/office/powerpoint/2010/main" val="302843373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Your paper can be written in as few as three paragraphs, but it must be at least ONE FULL PAGE in length.</a:t>
            </a:r>
          </a:p>
          <a:p>
            <a:r>
              <a:rPr lang="en-US" b="1" dirty="0" smtClean="0"/>
              <a:t>It MUST be in MLA Format:</a:t>
            </a:r>
          </a:p>
          <a:p>
            <a:pPr lvl="1"/>
            <a:r>
              <a:rPr lang="en-US" b="1" dirty="0" smtClean="0"/>
              <a:t>Times New Roman font, size 12</a:t>
            </a:r>
          </a:p>
          <a:p>
            <a:pPr lvl="1"/>
            <a:r>
              <a:rPr lang="en-US" b="1" dirty="0" smtClean="0"/>
              <a:t>Double-spaced</a:t>
            </a:r>
          </a:p>
          <a:p>
            <a:pPr lvl="1"/>
            <a:r>
              <a:rPr lang="en-US" b="1" dirty="0" smtClean="0"/>
              <a:t>PROPERLY CITED parenthetically</a:t>
            </a:r>
          </a:p>
          <a:p>
            <a:pPr lvl="1"/>
            <a:r>
              <a:rPr lang="en-US" b="1" dirty="0" smtClean="0"/>
              <a:t>Including a WORK CITED PAGE WITH AT LEAST TWO SOURCES USED.</a:t>
            </a:r>
          </a:p>
          <a:p>
            <a:pPr lvl="1"/>
            <a:r>
              <a:rPr lang="en-US" b="1" dirty="0" smtClean="0"/>
              <a:t>NO FIRST/SECOND PERSON LANGUAGE</a:t>
            </a:r>
          </a:p>
          <a:p>
            <a:pPr lvl="1"/>
            <a:endParaRPr lang="en-US" b="1" dirty="0" smtClean="0"/>
          </a:p>
        </p:txBody>
      </p:sp>
    </p:spTree>
    <p:extLst>
      <p:ext uri="{BB962C8B-B14F-4D97-AF65-F5344CB8AC3E}">
        <p14:creationId xmlns:p14="http://schemas.microsoft.com/office/powerpoint/2010/main" val="345342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65204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lgn="ctr">
              <a:buNone/>
            </a:pPr>
            <a:r>
              <a:rPr lang="en-US" sz="4800" b="1" dirty="0"/>
              <a:t>FAILURE TO CITE PROPERLY, including parentheticals and a properly formatted Works Cited page, is considered PLAGIARISM and will result in a ZERO on this assignment as per the course syllabus and English Department policy.</a:t>
            </a:r>
          </a:p>
          <a:p>
            <a:pPr marL="0" indent="0">
              <a:buNone/>
            </a:pPr>
            <a:endParaRPr lang="en-US" dirty="0"/>
          </a:p>
        </p:txBody>
      </p:sp>
    </p:spTree>
    <p:extLst>
      <p:ext uri="{BB962C8B-B14F-4D97-AF65-F5344CB8AC3E}">
        <p14:creationId xmlns:p14="http://schemas.microsoft.com/office/powerpoint/2010/main" val="35070147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b="1" dirty="0" smtClean="0"/>
              <a:t>Paragraph ONE – Your poet’s life. Since you are INTRODUCING your poet with information about their birth and childhood, this paragraph IS your introduction paragraph.</a:t>
            </a:r>
          </a:p>
          <a:p>
            <a:r>
              <a:rPr lang="en-US" b="1" dirty="0" smtClean="0"/>
              <a:t>Be sure to include:</a:t>
            </a:r>
          </a:p>
          <a:p>
            <a:pPr lvl="1"/>
            <a:r>
              <a:rPr lang="en-US" b="1" dirty="0"/>
              <a:t>Where and when were they born? Anything interesting about their family? Anything interesting about their childhood?</a:t>
            </a:r>
          </a:p>
          <a:p>
            <a:pPr lvl="1"/>
            <a:r>
              <a:rPr lang="en-US" b="1" dirty="0"/>
              <a:t>Where and when did they go to school? Anything interesting about their education?</a:t>
            </a:r>
          </a:p>
          <a:p>
            <a:pPr lvl="1"/>
            <a:r>
              <a:rPr lang="en-US" b="1" dirty="0"/>
              <a:t>Did they marry? Have children?</a:t>
            </a:r>
          </a:p>
          <a:p>
            <a:pPr lvl="1"/>
            <a:r>
              <a:rPr lang="en-US" b="1" dirty="0"/>
              <a:t>Did they have a career outside of writing? What was it?</a:t>
            </a:r>
          </a:p>
          <a:p>
            <a:pPr lvl="1"/>
            <a:r>
              <a:rPr lang="en-US" b="1" dirty="0"/>
              <a:t>Where and when did they die?</a:t>
            </a:r>
          </a:p>
          <a:p>
            <a:pPr lvl="1"/>
            <a:endParaRPr lang="en-US" b="1" dirty="0" smtClean="0"/>
          </a:p>
        </p:txBody>
      </p:sp>
    </p:spTree>
    <p:extLst>
      <p:ext uri="{BB962C8B-B14F-4D97-AF65-F5344CB8AC3E}">
        <p14:creationId xmlns:p14="http://schemas.microsoft.com/office/powerpoint/2010/main" val="110427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b="1" dirty="0" smtClean="0"/>
              <a:t>Paragraph TWO – This IS the body of your paper. THIS SHOULD INCLUDE </a:t>
            </a:r>
          </a:p>
          <a:p>
            <a:pPr marL="0" indent="0" algn="ctr">
              <a:buNone/>
            </a:pPr>
            <a:r>
              <a:rPr lang="en-US" sz="7100" b="1" u="sng" dirty="0" smtClean="0"/>
              <a:t>A LOT </a:t>
            </a:r>
          </a:p>
          <a:p>
            <a:pPr marL="0" indent="0" algn="ctr">
              <a:buNone/>
            </a:pPr>
            <a:r>
              <a:rPr lang="en-US" b="1" dirty="0" smtClean="0"/>
              <a:t>OF DETAILS!!!</a:t>
            </a:r>
          </a:p>
          <a:p>
            <a:r>
              <a:rPr lang="en-US" b="1" dirty="0" smtClean="0"/>
              <a:t>Be sure to include:</a:t>
            </a:r>
          </a:p>
          <a:p>
            <a:pPr lvl="1"/>
            <a:r>
              <a:rPr lang="en-US" b="1" dirty="0"/>
              <a:t>What type(s) of poetry did they write</a:t>
            </a:r>
            <a:r>
              <a:rPr lang="en-US" b="1" dirty="0" smtClean="0"/>
              <a:t>?</a:t>
            </a:r>
          </a:p>
          <a:p>
            <a:pPr lvl="2"/>
            <a:r>
              <a:rPr lang="en-US" b="1" dirty="0" smtClean="0"/>
              <a:t>Free Verse? Sonnets? Others?</a:t>
            </a:r>
          </a:p>
          <a:p>
            <a:pPr lvl="2"/>
            <a:r>
              <a:rPr lang="en-US" b="1" dirty="0" smtClean="0"/>
              <a:t>Common subject matter/imagery in their work?</a:t>
            </a:r>
          </a:p>
          <a:p>
            <a:pPr lvl="2"/>
            <a:r>
              <a:rPr lang="en-US" b="1" dirty="0" smtClean="0"/>
              <a:t>Long poems? Short poems?</a:t>
            </a:r>
          </a:p>
          <a:p>
            <a:pPr lvl="1"/>
            <a:r>
              <a:rPr lang="en-US" b="1" dirty="0" smtClean="0"/>
              <a:t>How many poems written? Books published?</a:t>
            </a:r>
            <a:endParaRPr lang="en-US" b="1" dirty="0"/>
          </a:p>
          <a:p>
            <a:pPr lvl="1"/>
            <a:r>
              <a:rPr lang="en-US" b="1" dirty="0"/>
              <a:t>What is/are their most famous poem(s)?</a:t>
            </a:r>
          </a:p>
          <a:p>
            <a:pPr lvl="1"/>
            <a:r>
              <a:rPr lang="en-US" b="1" dirty="0"/>
              <a:t>Did they write anything else besides poetry</a:t>
            </a:r>
            <a:r>
              <a:rPr lang="en-US" b="1" dirty="0" smtClean="0"/>
              <a:t>?</a:t>
            </a:r>
            <a:endParaRPr lang="en-US" b="1" dirty="0"/>
          </a:p>
        </p:txBody>
      </p:sp>
    </p:spTree>
    <p:extLst>
      <p:ext uri="{BB962C8B-B14F-4D97-AF65-F5344CB8AC3E}">
        <p14:creationId xmlns:p14="http://schemas.microsoft.com/office/powerpoint/2010/main" val="206601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486400"/>
          </a:xfrm>
        </p:spPr>
        <p:txBody>
          <a:bodyPr>
            <a:normAutofit/>
          </a:bodyPr>
          <a:lstStyle/>
          <a:p>
            <a:r>
              <a:rPr lang="en-US" b="1" dirty="0" smtClean="0"/>
              <a:t>Paragraph THREE – This IS your conclusion.</a:t>
            </a:r>
          </a:p>
          <a:p>
            <a:r>
              <a:rPr lang="en-US" b="1" dirty="0" smtClean="0"/>
              <a:t>Be sure to include:</a:t>
            </a:r>
          </a:p>
          <a:p>
            <a:pPr lvl="1"/>
            <a:r>
              <a:rPr lang="en-US" b="1" dirty="0"/>
              <a:t>Did they win any awards for their poetry while they were alive or after death? What were they?</a:t>
            </a:r>
          </a:p>
          <a:p>
            <a:pPr lvl="1"/>
            <a:r>
              <a:rPr lang="en-US" b="1" dirty="0"/>
              <a:t>Did they receive any honors for their writing while they were alive or after death? What were they</a:t>
            </a:r>
            <a:r>
              <a:rPr lang="en-US" b="1" dirty="0" smtClean="0"/>
              <a:t>?</a:t>
            </a:r>
          </a:p>
          <a:p>
            <a:pPr lvl="2"/>
            <a:r>
              <a:rPr lang="en-US" b="1" dirty="0" smtClean="0"/>
              <a:t>Honorary degrees</a:t>
            </a:r>
          </a:p>
          <a:p>
            <a:pPr lvl="2"/>
            <a:r>
              <a:rPr lang="en-US" b="1" dirty="0" smtClean="0"/>
              <a:t>Book Awards</a:t>
            </a:r>
          </a:p>
          <a:p>
            <a:pPr lvl="2"/>
            <a:r>
              <a:rPr lang="en-US" b="1" dirty="0" smtClean="0"/>
              <a:t>Laureateships</a:t>
            </a:r>
            <a:endParaRPr lang="en-US" b="1" dirty="0"/>
          </a:p>
        </p:txBody>
      </p:sp>
    </p:spTree>
    <p:extLst>
      <p:ext uri="{BB962C8B-B14F-4D97-AF65-F5344CB8AC3E}">
        <p14:creationId xmlns:p14="http://schemas.microsoft.com/office/powerpoint/2010/main" val="198553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lgn="ctr">
              <a:buNone/>
            </a:pPr>
            <a:r>
              <a:rPr lang="en-US" b="1" u="sng" dirty="0" smtClean="0"/>
              <a:t>TODAY</a:t>
            </a:r>
          </a:p>
          <a:p>
            <a:r>
              <a:rPr lang="en-US" b="1" dirty="0" smtClean="0"/>
              <a:t>Continue </a:t>
            </a:r>
            <a:r>
              <a:rPr lang="en-US" b="1" dirty="0" err="1" smtClean="0"/>
              <a:t>notetaking</a:t>
            </a:r>
            <a:r>
              <a:rPr lang="en-US" b="1" dirty="0" smtClean="0"/>
              <a:t>.</a:t>
            </a:r>
          </a:p>
          <a:p>
            <a:pPr marL="0" indent="0" algn="ctr">
              <a:buNone/>
            </a:pPr>
            <a:r>
              <a:rPr lang="en-US" b="1" dirty="0" smtClean="0"/>
              <a:t>YOUR NOTETAKING SHEETS ARE DUE BY </a:t>
            </a:r>
          </a:p>
          <a:p>
            <a:pPr marL="0" indent="0" algn="ctr">
              <a:buNone/>
            </a:pPr>
            <a:r>
              <a:rPr lang="en-US" b="1" dirty="0" smtClean="0"/>
              <a:t>7:00 A.M. TOMORROW</a:t>
            </a:r>
          </a:p>
          <a:p>
            <a:pPr marL="0" indent="0" algn="ctr">
              <a:buNone/>
            </a:pPr>
            <a:endParaRPr lang="en-US" sz="1200" b="1" dirty="0" smtClean="0"/>
          </a:p>
          <a:p>
            <a:r>
              <a:rPr lang="en-US" b="1" dirty="0" smtClean="0"/>
              <a:t>If you finish </a:t>
            </a:r>
            <a:r>
              <a:rPr lang="en-US" b="1" dirty="0" err="1" smtClean="0"/>
              <a:t>notetaking</a:t>
            </a:r>
            <a:r>
              <a:rPr lang="en-US" b="1" dirty="0" smtClean="0"/>
              <a:t>, you can start writing your actual paper. </a:t>
            </a:r>
          </a:p>
          <a:p>
            <a:pPr lvl="1"/>
            <a:r>
              <a:rPr lang="en-US" b="1" dirty="0" smtClean="0"/>
              <a:t>Use the MLA Template assigned in Google Classroom.</a:t>
            </a:r>
          </a:p>
          <a:p>
            <a:pPr marL="457200" lvl="1" indent="0" algn="ctr">
              <a:buNone/>
            </a:pPr>
            <a:r>
              <a:rPr lang="en-US" b="1" dirty="0" smtClean="0"/>
              <a:t>WE WILL BE DOING PEER REVIEWS / EDITING </a:t>
            </a:r>
            <a:r>
              <a:rPr lang="en-US" sz="5400" b="1" dirty="0" smtClean="0"/>
              <a:t>THURSDAY!</a:t>
            </a:r>
          </a:p>
        </p:txBody>
      </p:sp>
    </p:spTree>
    <p:extLst>
      <p:ext uri="{BB962C8B-B14F-4D97-AF65-F5344CB8AC3E}">
        <p14:creationId xmlns:p14="http://schemas.microsoft.com/office/powerpoint/2010/main" val="2986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marL="514350" indent="-514350">
              <a:buFont typeface="+mj-lt"/>
              <a:buAutoNum type="arabicPeriod" startAt="11"/>
            </a:pPr>
            <a:r>
              <a:rPr lang="en-US" altLang="en-US" b="1" dirty="0" smtClean="0">
                <a:cs typeface="Times New Roman" pitchFamily="-16" charset="0"/>
              </a:rPr>
              <a:t>Figurative Language:</a:t>
            </a:r>
            <a:r>
              <a:rPr lang="en-US" altLang="en-US" dirty="0" smtClean="0">
                <a:cs typeface="Times New Roman" pitchFamily="-16" charset="0"/>
              </a:rPr>
              <a:t> </a:t>
            </a:r>
            <a:r>
              <a:rPr lang="en-US" altLang="en-US" b="1" dirty="0" smtClean="0">
                <a:cs typeface="Times New Roman" pitchFamily="-16" charset="0"/>
              </a:rPr>
              <a:t>Language that does not mean exactly what it says.  For example, you can call someone who is very angry “steaming.”  Unless steam was actually coming out of your ears, you were using figurative language. </a:t>
            </a:r>
          </a:p>
          <a:p>
            <a:pPr marL="514350" indent="-514350">
              <a:buFont typeface="+mj-lt"/>
              <a:buAutoNum type="arabicPeriod" startAt="11"/>
            </a:pPr>
            <a:r>
              <a:rPr lang="en-US" altLang="en-US" b="1" dirty="0" smtClean="0">
                <a:cs typeface="Times New Roman" pitchFamily="-16" charset="0"/>
              </a:rPr>
              <a:t>Free Verse: Poetry with no set meter (rhythm) or rhyme scheme. </a:t>
            </a:r>
          </a:p>
          <a:p>
            <a:pPr marL="514350" indent="-514350">
              <a:buFont typeface="+mj-lt"/>
              <a:buAutoNum type="arabicPeriod" startAt="11"/>
            </a:pPr>
            <a:r>
              <a:rPr lang="en-US" altLang="en-US" b="1" dirty="0" smtClean="0">
                <a:cs typeface="Times New Roman" pitchFamily="-16" charset="0"/>
              </a:rPr>
              <a:t>Hyperbole: A huge exaggeration.  For example, “Dan’s the funniest guy on the planet!” or “That baseball card is worth a zillion dollars!” </a:t>
            </a:r>
            <a:endParaRPr lang="en-US" b="1" dirty="0"/>
          </a:p>
        </p:txBody>
      </p:sp>
    </p:spTree>
    <p:extLst>
      <p:ext uri="{BB962C8B-B14F-4D97-AF65-F5344CB8AC3E}">
        <p14:creationId xmlns:p14="http://schemas.microsoft.com/office/powerpoint/2010/main" val="371667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4/10/17</a:t>
            </a:r>
            <a:endParaRPr lang="en-US" b="1" dirty="0"/>
          </a:p>
        </p:txBody>
      </p:sp>
    </p:spTree>
    <p:extLst>
      <p:ext uri="{BB962C8B-B14F-4D97-AF65-F5344CB8AC3E}">
        <p14:creationId xmlns:p14="http://schemas.microsoft.com/office/powerpoint/2010/main" val="63635700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Were you able to find all of the information you needed? If not, what are you still missing? </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4/11/17</a:t>
            </a:r>
            <a:endParaRPr lang="en-US" b="1" dirty="0"/>
          </a:p>
        </p:txBody>
      </p:sp>
    </p:spTree>
    <p:extLst>
      <p:ext uri="{BB962C8B-B14F-4D97-AF65-F5344CB8AC3E}">
        <p14:creationId xmlns:p14="http://schemas.microsoft.com/office/powerpoint/2010/main" val="309461618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r>
              <a:rPr lang="en-US" b="1" dirty="0" smtClean="0"/>
              <a:t>Your </a:t>
            </a:r>
            <a:r>
              <a:rPr lang="en-US" b="1" dirty="0" err="1" smtClean="0"/>
              <a:t>notetaking</a:t>
            </a:r>
            <a:r>
              <a:rPr lang="en-US" b="1" dirty="0" smtClean="0"/>
              <a:t> sheets were due this morning. Whether you turned </a:t>
            </a:r>
            <a:r>
              <a:rPr lang="en-US" b="1" smtClean="0"/>
              <a:t>them in or not, MAKE A COPY FOR YOURSELF. </a:t>
            </a:r>
            <a:r>
              <a:rPr lang="en-US" b="1" dirty="0" smtClean="0"/>
              <a:t>You need them to write your papers.</a:t>
            </a:r>
          </a:p>
          <a:p>
            <a:r>
              <a:rPr lang="en-US" b="1" dirty="0" smtClean="0"/>
              <a:t>You have today and tomorrow to write your three paragraphs. </a:t>
            </a:r>
          </a:p>
          <a:p>
            <a:r>
              <a:rPr lang="en-US" b="1" dirty="0" smtClean="0"/>
              <a:t>On Thursday we will be doing peer reviews / edits.</a:t>
            </a:r>
          </a:p>
          <a:p>
            <a:r>
              <a:rPr lang="en-US" b="1" dirty="0" smtClean="0"/>
              <a:t>You will have time for corrections/edits/ rewrites</a:t>
            </a:r>
            <a:r>
              <a:rPr lang="en-US" b="1" dirty="0"/>
              <a:t> </a:t>
            </a:r>
            <a:r>
              <a:rPr lang="en-US" b="1" dirty="0" smtClean="0"/>
              <a:t>over break.</a:t>
            </a:r>
          </a:p>
          <a:p>
            <a:r>
              <a:rPr lang="en-US" b="1" dirty="0" smtClean="0"/>
              <a:t>Your FIRST DRAFT is due Monday the 24</a:t>
            </a:r>
            <a:r>
              <a:rPr lang="en-US" b="1" baseline="30000" dirty="0" smtClean="0"/>
              <a:t>th</a:t>
            </a:r>
            <a:r>
              <a:rPr lang="en-US" b="1" dirty="0" smtClean="0"/>
              <a:t> by the end of the period.</a:t>
            </a:r>
          </a:p>
          <a:p>
            <a:pPr marL="0" indent="0" algn="ctr">
              <a:buNone/>
            </a:pPr>
            <a:endParaRPr lang="en-US" b="1" dirty="0" smtClean="0"/>
          </a:p>
        </p:txBody>
      </p:sp>
    </p:spTree>
    <p:extLst>
      <p:ext uri="{BB962C8B-B14F-4D97-AF65-F5344CB8AC3E}">
        <p14:creationId xmlns:p14="http://schemas.microsoft.com/office/powerpoint/2010/main" val="298004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327267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lgn="ctr">
              <a:buNone/>
            </a:pPr>
            <a:r>
              <a:rPr lang="en-US" sz="4800" b="1" dirty="0"/>
              <a:t>FAILURE TO CITE PROPERLY, including parentheticals and a properly formatted Works Cited page, is considered PLAGIARISM and will result in a ZERO on this assignment as per the course syllabus and English Department policy.</a:t>
            </a:r>
          </a:p>
          <a:p>
            <a:pPr marL="0" indent="0">
              <a:buNone/>
            </a:pPr>
            <a:endParaRPr lang="en-US" dirty="0"/>
          </a:p>
        </p:txBody>
      </p:sp>
    </p:spTree>
    <p:extLst>
      <p:ext uri="{BB962C8B-B14F-4D97-AF65-F5344CB8AC3E}">
        <p14:creationId xmlns:p14="http://schemas.microsoft.com/office/powerpoint/2010/main" val="1983634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4/11/17</a:t>
            </a:r>
            <a:endParaRPr lang="en-US" b="1" dirty="0"/>
          </a:p>
        </p:txBody>
      </p:sp>
    </p:spTree>
    <p:extLst>
      <p:ext uri="{BB962C8B-B14F-4D97-AF65-F5344CB8AC3E}">
        <p14:creationId xmlns:p14="http://schemas.microsoft.com/office/powerpoint/2010/main" val="2924616389"/>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564" y="152400"/>
            <a:ext cx="8229600" cy="5879068"/>
          </a:xfrm>
        </p:spPr>
        <p:txBody>
          <a:bodyPr>
            <a:normAutofit/>
          </a:bodyPr>
          <a:lstStyle/>
          <a:p>
            <a:pPr marL="0" indent="0" algn="ctr">
              <a:buNone/>
            </a:pPr>
            <a:r>
              <a:rPr lang="en-US" sz="4400" b="1" dirty="0" smtClean="0"/>
              <a:t>No Start-Up.</a:t>
            </a:r>
          </a:p>
          <a:p>
            <a:pPr marL="0" indent="0" algn="ctr">
              <a:buNone/>
            </a:pPr>
            <a:r>
              <a:rPr lang="en-US" sz="4400" b="1" dirty="0" smtClean="0"/>
              <a:t>No Exit Ticket.</a:t>
            </a:r>
          </a:p>
          <a:p>
            <a:pPr marL="0" indent="0" algn="ctr">
              <a:buNone/>
            </a:pPr>
            <a:endParaRPr lang="en-US" sz="4400" b="1" dirty="0"/>
          </a:p>
          <a:p>
            <a:pPr marL="0" indent="0" algn="ctr">
              <a:buNone/>
            </a:pPr>
            <a:r>
              <a:rPr lang="en-US" sz="4400" b="1" dirty="0" smtClean="0"/>
              <a:t>Finish your writing!</a:t>
            </a:r>
          </a:p>
          <a:p>
            <a:pPr marL="0" indent="0" algn="ctr">
              <a:buNone/>
            </a:pPr>
            <a:endParaRPr lang="en-US" sz="4400" b="1" dirty="0"/>
          </a:p>
          <a:p>
            <a:pPr marL="0" indent="0" algn="ctr">
              <a:buNone/>
            </a:pPr>
            <a:r>
              <a:rPr lang="en-US" sz="4400" b="1" dirty="0" smtClean="0"/>
              <a:t>Peer Review/Editing Thursday!</a:t>
            </a:r>
            <a:endParaRPr lang="en-US" sz="4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4/12/17</a:t>
            </a:r>
            <a:endParaRPr lang="en-US" b="1" dirty="0"/>
          </a:p>
        </p:txBody>
      </p:sp>
    </p:spTree>
    <p:extLst>
      <p:ext uri="{BB962C8B-B14F-4D97-AF65-F5344CB8AC3E}">
        <p14:creationId xmlns:p14="http://schemas.microsoft.com/office/powerpoint/2010/main" val="303527996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68362"/>
          </a:xfrm>
        </p:spPr>
        <p:txBody>
          <a:bodyPr/>
          <a:lstStyle/>
          <a:p>
            <a:r>
              <a:rPr lang="en-US" b="1" dirty="0" smtClean="0"/>
              <a:t>Citation Clarification</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r>
              <a:rPr lang="en-US" b="1" dirty="0" smtClean="0"/>
              <a:t>What is the purpose of a parenthetical citation?</a:t>
            </a:r>
          </a:p>
          <a:p>
            <a:pPr lvl="1"/>
            <a:r>
              <a:rPr lang="en-US" b="1" dirty="0" smtClean="0"/>
              <a:t>To lead the reader DIRECTLY to your Works Cited entries so that they can check your sources if necessary.</a:t>
            </a:r>
          </a:p>
          <a:p>
            <a:r>
              <a:rPr lang="en-US" b="1" dirty="0" smtClean="0"/>
              <a:t>What should you put in your parenthetical citation?</a:t>
            </a:r>
          </a:p>
          <a:p>
            <a:pPr lvl="1"/>
            <a:r>
              <a:rPr lang="en-US" b="1" dirty="0" smtClean="0"/>
              <a:t>Whatever is the FIRST WORD (OR WORDS) in your Works Cited entry.</a:t>
            </a:r>
          </a:p>
          <a:p>
            <a:r>
              <a:rPr lang="en-US" b="1" dirty="0" smtClean="0"/>
              <a:t>What if you have TWO Works Cited entries that both start with the SAME WORD (OR WORDS)?</a:t>
            </a:r>
          </a:p>
          <a:p>
            <a:pPr lvl="1"/>
            <a:r>
              <a:rPr lang="en-US" b="1" dirty="0" smtClean="0"/>
              <a:t>You have to add words to your parenthetical until you come to the first word that is DIFFERENT from the other entry.</a:t>
            </a:r>
          </a:p>
          <a:p>
            <a:pPr lvl="1"/>
            <a:endParaRPr lang="en-US" b="1" dirty="0"/>
          </a:p>
        </p:txBody>
      </p:sp>
    </p:spTree>
    <p:extLst>
      <p:ext uri="{BB962C8B-B14F-4D97-AF65-F5344CB8AC3E}">
        <p14:creationId xmlns:p14="http://schemas.microsoft.com/office/powerpoint/2010/main" val="373034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68362"/>
          </a:xfrm>
        </p:spPr>
        <p:txBody>
          <a:bodyPr/>
          <a:lstStyle/>
          <a:p>
            <a:r>
              <a:rPr lang="en-US" b="1" dirty="0" smtClean="0"/>
              <a:t>Citation Clarification</a:t>
            </a:r>
            <a:endParaRPr lang="en-US" b="1" dirty="0"/>
          </a:p>
        </p:txBody>
      </p:sp>
      <p:sp>
        <p:nvSpPr>
          <p:cNvPr id="3" name="Content Placeholder 2"/>
          <p:cNvSpPr>
            <a:spLocks noGrp="1"/>
          </p:cNvSpPr>
          <p:nvPr>
            <p:ph idx="1"/>
          </p:nvPr>
        </p:nvSpPr>
        <p:spPr>
          <a:xfrm>
            <a:off x="457200" y="914400"/>
            <a:ext cx="8229600" cy="5486400"/>
          </a:xfrm>
        </p:spPr>
        <p:txBody>
          <a:bodyPr>
            <a:normAutofit/>
          </a:bodyPr>
          <a:lstStyle/>
          <a:p>
            <a:r>
              <a:rPr lang="en-US" b="1" dirty="0" smtClean="0"/>
              <a:t>What does this look like???</a:t>
            </a:r>
          </a:p>
          <a:p>
            <a:pPr marL="0" indent="0">
              <a:buNone/>
            </a:pPr>
            <a:endParaRPr lang="en-US" b="1" dirty="0" smtClean="0"/>
          </a:p>
          <a:p>
            <a:r>
              <a:rPr lang="en-US" b="1" dirty="0" smtClean="0"/>
              <a:t>Well, let’s say I am researching Henry Wadsworth Longfellow. In the Library Database, I find TWO articles I want to use that BOTH start with the same wording.</a:t>
            </a:r>
          </a:p>
          <a:p>
            <a:pPr lvl="1"/>
            <a:endParaRPr lang="en-US" b="1" dirty="0"/>
          </a:p>
        </p:txBody>
      </p:sp>
    </p:spTree>
    <p:extLst>
      <p:ext uri="{BB962C8B-B14F-4D97-AF65-F5344CB8AC3E}">
        <p14:creationId xmlns:p14="http://schemas.microsoft.com/office/powerpoint/2010/main" val="199186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68362"/>
          </a:xfrm>
        </p:spPr>
        <p:txBody>
          <a:bodyPr/>
          <a:lstStyle/>
          <a:p>
            <a:r>
              <a:rPr lang="en-US" b="1" dirty="0" smtClean="0"/>
              <a:t>Citation Clarification</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838200"/>
            <a:ext cx="8229600" cy="235262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511591"/>
            <a:ext cx="8305800" cy="2467799"/>
          </a:xfrm>
          <a:prstGeom prst="rect">
            <a:avLst/>
          </a:prstGeom>
        </p:spPr>
      </p:pic>
    </p:spTree>
    <p:extLst>
      <p:ext uri="{BB962C8B-B14F-4D97-AF65-F5344CB8AC3E}">
        <p14:creationId xmlns:p14="http://schemas.microsoft.com/office/powerpoint/2010/main" val="99652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lstStyle/>
          <a:p>
            <a:pPr marL="0" indent="0" algn="ctr">
              <a:buNone/>
            </a:pPr>
            <a:r>
              <a:rPr lang="en-US" sz="3600" b="1" dirty="0" smtClean="0"/>
              <a:t>Have you ever read/heard a poem or a song that caused you to feel a strong emotion </a:t>
            </a:r>
          </a:p>
          <a:p>
            <a:pPr marL="0" indent="0" algn="ctr">
              <a:buNone/>
            </a:pPr>
            <a:r>
              <a:rPr lang="en-US" sz="3600" b="1" dirty="0" smtClean="0"/>
              <a:t>(</a:t>
            </a:r>
            <a:r>
              <a:rPr lang="en-US" sz="3600" b="1" dirty="0" err="1" smtClean="0"/>
              <a:t>eg</a:t>
            </a:r>
            <a:r>
              <a:rPr lang="en-US" sz="3600" b="1" dirty="0" smtClean="0"/>
              <a:t>: happiness, sadness, anger, etc.)?</a:t>
            </a:r>
          </a:p>
          <a:p>
            <a:pPr marL="0" indent="0" algn="ctr">
              <a:buNone/>
            </a:pPr>
            <a:endParaRPr lang="en-US" sz="2000" b="1" dirty="0" smtClean="0"/>
          </a:p>
          <a:p>
            <a:pPr marL="0" indent="0" algn="ctr">
              <a:buNone/>
            </a:pPr>
            <a:r>
              <a:rPr lang="en-US" sz="3600" b="1" dirty="0" smtClean="0"/>
              <a:t>Why do you think words have such a strong effect on our emotions?</a:t>
            </a:r>
            <a:endParaRPr lang="en-US" sz="3600" b="1" dirty="0"/>
          </a:p>
        </p:txBody>
      </p:sp>
      <p:sp>
        <p:nvSpPr>
          <p:cNvPr id="5" name="TextBox 4"/>
          <p:cNvSpPr txBox="1"/>
          <p:nvPr/>
        </p:nvSpPr>
        <p:spPr>
          <a:xfrm>
            <a:off x="7162800" y="381000"/>
            <a:ext cx="1371600" cy="369332"/>
          </a:xfrm>
          <a:prstGeom prst="rect">
            <a:avLst/>
          </a:prstGeom>
          <a:noFill/>
        </p:spPr>
        <p:txBody>
          <a:bodyPr wrap="square" rtlCol="0">
            <a:spAutoFit/>
          </a:bodyPr>
          <a:lstStyle/>
          <a:p>
            <a:pPr algn="ctr"/>
            <a:r>
              <a:rPr lang="en-US" b="1" dirty="0" smtClean="0"/>
              <a:t>3/14/17</a:t>
            </a:r>
            <a:endParaRPr lang="en-US" b="1" dirty="0"/>
          </a:p>
        </p:txBody>
      </p:sp>
    </p:spTree>
    <p:extLst>
      <p:ext uri="{BB962C8B-B14F-4D97-AF65-F5344CB8AC3E}">
        <p14:creationId xmlns:p14="http://schemas.microsoft.com/office/powerpoint/2010/main" val="330622037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68362"/>
          </a:xfrm>
        </p:spPr>
        <p:txBody>
          <a:bodyPr/>
          <a:lstStyle/>
          <a:p>
            <a:r>
              <a:rPr lang="en-US" b="1" dirty="0" smtClean="0"/>
              <a:t>Citation Clarification</a:t>
            </a:r>
            <a:endParaRPr lang="en-US" b="1" dirty="0"/>
          </a:p>
        </p:txBody>
      </p:sp>
      <p:sp>
        <p:nvSpPr>
          <p:cNvPr id="3" name="Content Placeholder 2"/>
          <p:cNvSpPr>
            <a:spLocks noGrp="1"/>
          </p:cNvSpPr>
          <p:nvPr>
            <p:ph idx="1"/>
          </p:nvPr>
        </p:nvSpPr>
        <p:spPr>
          <a:xfrm>
            <a:off x="457200" y="914400"/>
            <a:ext cx="8229600" cy="5486400"/>
          </a:xfrm>
        </p:spPr>
        <p:txBody>
          <a:bodyPr>
            <a:normAutofit/>
          </a:bodyPr>
          <a:lstStyle/>
          <a:p>
            <a:pPr marL="514350" indent="-457200"/>
            <a:r>
              <a:rPr lang="en-US" b="1" dirty="0" smtClean="0"/>
              <a:t>Using the citation tools in the Library Database articles, my Works Cited entry would look like this:</a:t>
            </a:r>
          </a:p>
          <a:p>
            <a:pPr marL="57150" indent="0">
              <a:buNone/>
            </a:pP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06073"/>
            <a:ext cx="7467383" cy="4038600"/>
          </a:xfrm>
          <a:prstGeom prst="rect">
            <a:avLst/>
          </a:prstGeom>
        </p:spPr>
      </p:pic>
    </p:spTree>
    <p:extLst>
      <p:ext uri="{BB962C8B-B14F-4D97-AF65-F5344CB8AC3E}">
        <p14:creationId xmlns:p14="http://schemas.microsoft.com/office/powerpoint/2010/main" val="32514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868362"/>
          </a:xfrm>
        </p:spPr>
        <p:txBody>
          <a:bodyPr/>
          <a:lstStyle/>
          <a:p>
            <a:r>
              <a:rPr lang="en-US" b="1" dirty="0" smtClean="0"/>
              <a:t>Citation Clarification</a:t>
            </a:r>
            <a:endParaRPr lang="en-US" b="1" dirty="0"/>
          </a:p>
        </p:txBody>
      </p:sp>
      <p:sp>
        <p:nvSpPr>
          <p:cNvPr id="3" name="Content Placeholder 2"/>
          <p:cNvSpPr>
            <a:spLocks noGrp="1"/>
          </p:cNvSpPr>
          <p:nvPr>
            <p:ph idx="1"/>
          </p:nvPr>
        </p:nvSpPr>
        <p:spPr>
          <a:xfrm>
            <a:off x="457200" y="914400"/>
            <a:ext cx="8229600" cy="5486400"/>
          </a:xfrm>
        </p:spPr>
        <p:txBody>
          <a:bodyPr>
            <a:normAutofit/>
          </a:bodyPr>
          <a:lstStyle/>
          <a:p>
            <a:pPr marL="514350" indent="-457200"/>
            <a:r>
              <a:rPr lang="en-US" b="1" dirty="0" smtClean="0"/>
              <a:t>Using these sources in my writing would look like this:</a:t>
            </a:r>
          </a:p>
          <a:p>
            <a:pPr marL="57150" indent="0">
              <a:buNone/>
            </a:pP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905000"/>
            <a:ext cx="8305800" cy="4531624"/>
          </a:xfrm>
          <a:prstGeom prst="rect">
            <a:avLst/>
          </a:prstGeom>
        </p:spPr>
      </p:pic>
    </p:spTree>
    <p:extLst>
      <p:ext uri="{BB962C8B-B14F-4D97-AF65-F5344CB8AC3E}">
        <p14:creationId xmlns:p14="http://schemas.microsoft.com/office/powerpoint/2010/main" val="10574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 Start-Up</a:t>
            </a:r>
          </a:p>
          <a:p>
            <a:pPr marL="0" indent="0" algn="ctr">
              <a:buNone/>
            </a:pPr>
            <a:r>
              <a:rPr lang="en-US" sz="4800" b="1" dirty="0" smtClean="0"/>
              <a:t>Today.</a:t>
            </a:r>
          </a:p>
          <a:p>
            <a:pPr marL="0" indent="0" algn="ctr">
              <a:buNone/>
            </a:pPr>
            <a:r>
              <a:rPr lang="en-US" sz="4800" b="1" dirty="0" smtClean="0"/>
              <a:t>Are you ready for Peer Review?</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4/13/17</a:t>
            </a:r>
            <a:endParaRPr lang="en-US" b="1" dirty="0"/>
          </a:p>
        </p:txBody>
      </p:sp>
    </p:spTree>
    <p:extLst>
      <p:ext uri="{BB962C8B-B14F-4D97-AF65-F5344CB8AC3E}">
        <p14:creationId xmlns:p14="http://schemas.microsoft.com/office/powerpoint/2010/main" val="125942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smtClean="0"/>
              <a:t>Peer Review/Editing</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35378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Poet Research document.</a:t>
            </a:r>
          </a:p>
          <a:p>
            <a:r>
              <a:rPr lang="en-US" b="1" dirty="0" smtClean="0"/>
              <a:t>Trade </a:t>
            </a:r>
            <a:r>
              <a:rPr lang="en-US" b="1" dirty="0" err="1" smtClean="0"/>
              <a:t>Chromebooks</a:t>
            </a:r>
            <a:r>
              <a:rPr lang="en-US" b="1" dirty="0" smtClean="0"/>
              <a:t> with your VERTICAL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199237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28446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normAutofit/>
          </a:bodyPr>
          <a:lstStyle/>
          <a:p>
            <a:r>
              <a:rPr lang="en-US" b="1" dirty="0" smtClean="0"/>
              <a:t>Take the next few minutes to discuss, with your partner, the suggestions they made on your paper and those you made on theirs.</a:t>
            </a:r>
          </a:p>
          <a:p>
            <a:r>
              <a:rPr lang="en-US" b="1" dirty="0" smtClean="0"/>
              <a:t>Using the Body Peer Review/Edit Worksheet, read back through your paragraph and make changes/corrections to what you have written.</a:t>
            </a:r>
          </a:p>
        </p:txBody>
      </p:sp>
    </p:spTree>
    <p:extLst>
      <p:ext uri="{BB962C8B-B14F-4D97-AF65-F5344CB8AC3E}">
        <p14:creationId xmlns:p14="http://schemas.microsoft.com/office/powerpoint/2010/main" val="85441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lstStyle/>
          <a:p>
            <a:pPr marL="0" indent="0" algn="ctr">
              <a:buNone/>
            </a:pPr>
            <a:endParaRPr lang="en-US" b="1" dirty="0" smtClean="0"/>
          </a:p>
          <a:p>
            <a:pPr marL="0" indent="0" algn="ctr">
              <a:buNone/>
            </a:pPr>
            <a:endParaRPr lang="en-US" b="1" dirty="0"/>
          </a:p>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p:txBody>
      </p:sp>
    </p:spTree>
    <p:extLst>
      <p:ext uri="{BB962C8B-B14F-4D97-AF65-F5344CB8AC3E}">
        <p14:creationId xmlns:p14="http://schemas.microsoft.com/office/powerpoint/2010/main" val="413738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lgn="ctr">
              <a:buNone/>
            </a:pPr>
            <a:r>
              <a:rPr lang="en-US" sz="5400" b="1" dirty="0" smtClean="0"/>
              <a:t>Your First Draft (rough draft) of your essay is DUE by the end of the period on Monday after break.</a:t>
            </a:r>
          </a:p>
          <a:p>
            <a:pPr marL="0" indent="0" algn="ctr">
              <a:buNone/>
            </a:pPr>
            <a:r>
              <a:rPr lang="en-US" sz="5400" b="1" dirty="0"/>
              <a:t>If it is not turned in on-time, IT WILL NOT BE READ/REVIEWED BY ME!</a:t>
            </a:r>
          </a:p>
          <a:p>
            <a:pPr marL="0" indent="0" algn="ctr">
              <a:buNone/>
            </a:pPr>
            <a:endParaRPr lang="en-US" sz="5400" b="1" dirty="0"/>
          </a:p>
        </p:txBody>
      </p:sp>
    </p:spTree>
    <p:extLst>
      <p:ext uri="{BB962C8B-B14F-4D97-AF65-F5344CB8AC3E}">
        <p14:creationId xmlns:p14="http://schemas.microsoft.com/office/powerpoint/2010/main" val="2175041001"/>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4/13/17</a:t>
            </a:r>
            <a:endParaRPr lang="en-US" b="1" dirty="0"/>
          </a:p>
        </p:txBody>
      </p:sp>
    </p:spTree>
    <p:extLst>
      <p:ext uri="{BB962C8B-B14F-4D97-AF65-F5344CB8AC3E}">
        <p14:creationId xmlns:p14="http://schemas.microsoft.com/office/powerpoint/2010/main" val="1082847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VERTICAL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smtClean="0"/>
              <a:t>Think about a time when you have used figurative language (language that doesn’t mean exactly what it says). It might have been sarcasm, hyperbole, etc.</a:t>
            </a:r>
          </a:p>
          <a:p>
            <a:pPr marL="0" indent="0" algn="ctr">
              <a:buNone/>
            </a:pPr>
            <a:endParaRPr lang="en-US" sz="3600" b="1" dirty="0" smtClean="0"/>
          </a:p>
          <a:p>
            <a:pPr marL="0" indent="0" algn="ctr">
              <a:buNone/>
            </a:pPr>
            <a:r>
              <a:rPr lang="en-US" sz="3600" b="1" dirty="0" smtClean="0"/>
              <a:t>Tell your partner about it.</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3/15/17</a:t>
            </a:r>
            <a:endParaRPr lang="en-US" b="1" dirty="0"/>
          </a:p>
        </p:txBody>
      </p:sp>
    </p:spTree>
    <p:extLst>
      <p:ext uri="{BB962C8B-B14F-4D97-AF65-F5344CB8AC3E}">
        <p14:creationId xmlns:p14="http://schemas.microsoft.com/office/powerpoint/2010/main" val="64151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No Start-Up</a:t>
            </a:r>
          </a:p>
          <a:p>
            <a:pPr marL="0" indent="0" algn="ctr">
              <a:buNone/>
            </a:pPr>
            <a:r>
              <a:rPr lang="en-US" sz="4800" b="1" dirty="0" smtClean="0"/>
              <a:t>Today.</a:t>
            </a:r>
          </a:p>
          <a:p>
            <a:pPr marL="0" indent="0" algn="ctr">
              <a:buNone/>
            </a:pPr>
            <a:r>
              <a:rPr lang="en-US" sz="4800" b="1" dirty="0" smtClean="0"/>
              <a:t>Your FIRST DRAFT of your essay is DUE before you leave this room today! If it is not turned in on-time, IT WILL NOT BE READ/REVIEWED BY ME!</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4/24/17</a:t>
            </a:r>
            <a:endParaRPr lang="en-US" b="1" dirty="0"/>
          </a:p>
        </p:txBody>
      </p:sp>
    </p:spTree>
    <p:extLst>
      <p:ext uri="{BB962C8B-B14F-4D97-AF65-F5344CB8AC3E}">
        <p14:creationId xmlns:p14="http://schemas.microsoft.com/office/powerpoint/2010/main" val="169575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Essay Formatting</a:t>
            </a:r>
            <a:endParaRPr lang="en-US" b="1" dirty="0"/>
          </a:p>
        </p:txBody>
      </p:sp>
      <p:sp>
        <p:nvSpPr>
          <p:cNvPr id="3" name="Content Placeholder 2"/>
          <p:cNvSpPr>
            <a:spLocks noGrp="1"/>
          </p:cNvSpPr>
          <p:nvPr>
            <p:ph idx="1"/>
          </p:nvPr>
        </p:nvSpPr>
        <p:spPr>
          <a:xfrm>
            <a:off x="457200" y="609600"/>
            <a:ext cx="8229600" cy="5715000"/>
          </a:xfrm>
        </p:spPr>
        <p:txBody>
          <a:bodyPr>
            <a:normAutofit lnSpcReduction="10000"/>
          </a:bodyPr>
          <a:lstStyle/>
          <a:p>
            <a:r>
              <a:rPr lang="en-US" b="1" dirty="0"/>
              <a:t>H</a:t>
            </a:r>
            <a:r>
              <a:rPr lang="en-US" b="1" dirty="0" smtClean="0"/>
              <a:t>ighlight your entire document…every word.</a:t>
            </a:r>
          </a:p>
          <a:p>
            <a:r>
              <a:rPr lang="en-US" b="1" dirty="0" smtClean="0"/>
              <a:t>Now set your font to Times New Roman.</a:t>
            </a:r>
          </a:p>
          <a:p>
            <a:r>
              <a:rPr lang="en-US" b="1" dirty="0" smtClean="0"/>
              <a:t>Now set your font size to 12.</a:t>
            </a:r>
          </a:p>
          <a:p>
            <a:r>
              <a:rPr lang="en-US" b="1" dirty="0" smtClean="0"/>
              <a:t>Change the font color to black.</a:t>
            </a:r>
          </a:p>
          <a:p>
            <a:r>
              <a:rPr lang="en-US" b="1" dirty="0" smtClean="0"/>
              <a:t>Now set your line spacing to double.</a:t>
            </a:r>
          </a:p>
          <a:p>
            <a:r>
              <a:rPr lang="en-US" b="1" dirty="0" smtClean="0"/>
              <a:t>Now go to your Work Cited page and make sure that the title “Work Cited” is at the top of its own separate page. Move it if necessary.</a:t>
            </a:r>
          </a:p>
          <a:p>
            <a:r>
              <a:rPr lang="en-US" b="1" dirty="0" smtClean="0"/>
              <a:t>Make sure your Work Cited entries have a HANGING INDENT.</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39512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should now have a properly formatted essay.</a:t>
            </a:r>
          </a:p>
          <a:p>
            <a:r>
              <a:rPr lang="en-US" b="1" dirty="0"/>
              <a:t>G</a:t>
            </a:r>
            <a:r>
              <a:rPr lang="en-US" b="1" dirty="0" smtClean="0"/>
              <a:t>o back and check to make sure your paragraphs are all indented and that there are no unnecessary spaces between paragraphs.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51206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sz="1000"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marL="457200" lvl="1" indent="0" algn="ctr">
              <a:buNone/>
            </a:pPr>
            <a:endParaRPr lang="en-US" b="1" dirty="0"/>
          </a:p>
          <a:p>
            <a:pPr marL="457200" lvl="1" indent="0" algn="ctr">
              <a:buNone/>
            </a:pPr>
            <a:r>
              <a:rPr lang="en-US" b="1" dirty="0" smtClean="0"/>
              <a:t>ALL PARENTHETICALS SHOULD INCLUDE PARAGRAPH NUMBERS!!!</a:t>
            </a:r>
          </a:p>
          <a:p>
            <a:pPr lvl="1"/>
            <a:endParaRPr lang="en-US" b="1" dirty="0" smtClean="0"/>
          </a:p>
        </p:txBody>
      </p:sp>
    </p:spTree>
    <p:extLst>
      <p:ext uri="{BB962C8B-B14F-4D97-AF65-F5344CB8AC3E}">
        <p14:creationId xmlns:p14="http://schemas.microsoft.com/office/powerpoint/2010/main" val="170872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lgn="ctr">
              <a:buNone/>
            </a:pPr>
            <a:r>
              <a:rPr lang="en-US" sz="4800" b="1" dirty="0"/>
              <a:t>FAILURE TO CITE PROPERLY, including parentheticals and a properly formatted Works Cited page, is considered PLAGIARISM and will result in a ZERO on this assignment as per the course syllabus and English Department policy.</a:t>
            </a:r>
          </a:p>
          <a:p>
            <a:pPr marL="0" indent="0">
              <a:buNone/>
            </a:pPr>
            <a:endParaRPr lang="en-US" dirty="0"/>
          </a:p>
        </p:txBody>
      </p:sp>
    </p:spTree>
    <p:extLst>
      <p:ext uri="{BB962C8B-B14F-4D97-AF65-F5344CB8AC3E}">
        <p14:creationId xmlns:p14="http://schemas.microsoft.com/office/powerpoint/2010/main" val="198363412"/>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endParaRPr lang="en-US" sz="1600" b="1" dirty="0" smtClean="0"/>
          </a:p>
          <a:p>
            <a:pPr marL="0" indent="0" algn="ctr">
              <a:buNone/>
            </a:pPr>
            <a:r>
              <a:rPr lang="en-US" sz="4800" b="1" dirty="0" smtClean="0"/>
              <a:t>If you think your paragraphs are ready, have a partner read them over again.</a:t>
            </a:r>
          </a:p>
          <a:p>
            <a:endParaRPr lang="en-US" b="1" dirty="0" smtClean="0"/>
          </a:p>
        </p:txBody>
      </p:sp>
    </p:spTree>
    <p:extLst>
      <p:ext uri="{BB962C8B-B14F-4D97-AF65-F5344CB8AC3E}">
        <p14:creationId xmlns:p14="http://schemas.microsoft.com/office/powerpoint/2010/main" val="172756933"/>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5400" b="1" dirty="0"/>
              <a:t>Your FIRST DRAFT of your essay is DUE before you leave this room today! If it is not turned in on-time, IT WILL NOT BE READ/REVIEWED BY ME!</a:t>
            </a:r>
          </a:p>
          <a:p>
            <a:endParaRPr lang="en-US" dirty="0"/>
          </a:p>
        </p:txBody>
      </p:sp>
    </p:spTree>
    <p:extLst>
      <p:ext uri="{BB962C8B-B14F-4D97-AF65-F5344CB8AC3E}">
        <p14:creationId xmlns:p14="http://schemas.microsoft.com/office/powerpoint/2010/main" val="3978171209"/>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4/24/17</a:t>
            </a:r>
            <a:endParaRPr lang="en-US" b="1" dirty="0"/>
          </a:p>
        </p:txBody>
      </p:sp>
    </p:spTree>
    <p:extLst>
      <p:ext uri="{BB962C8B-B14F-4D97-AF65-F5344CB8AC3E}">
        <p14:creationId xmlns:p14="http://schemas.microsoft.com/office/powerpoint/2010/main" val="622701905"/>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lvl="0" indent="0" algn="ctr">
              <a:buNone/>
            </a:pPr>
            <a:r>
              <a:rPr lang="en-US" sz="2800" b="1" dirty="0">
                <a:solidFill>
                  <a:prstClr val="black"/>
                </a:solidFill>
              </a:rPr>
              <a:t>With your HORIZONTAL partner, discuss the following</a:t>
            </a:r>
            <a:r>
              <a:rPr lang="en-US" sz="2800" b="1" dirty="0" smtClean="0">
                <a:solidFill>
                  <a:prstClr val="black"/>
                </a:solidFill>
              </a:rPr>
              <a:t>:</a:t>
            </a:r>
          </a:p>
          <a:p>
            <a:pPr marL="0" lvl="0" indent="0" algn="ctr">
              <a:buNone/>
            </a:pPr>
            <a:endParaRPr lang="en-US" sz="2800" b="1" dirty="0">
              <a:solidFill>
                <a:prstClr val="black"/>
              </a:solidFill>
            </a:endParaRPr>
          </a:p>
          <a:p>
            <a:pPr marL="0" indent="0" algn="ctr">
              <a:buNone/>
            </a:pPr>
            <a:r>
              <a:rPr lang="en-US" b="1" dirty="0" smtClean="0"/>
              <a:t>Think of SOMEONE in your life who is very important to you. Now think of SOMETHING in your life that is very important to you.</a:t>
            </a:r>
          </a:p>
          <a:p>
            <a:pPr marL="0" indent="0" algn="ctr">
              <a:buNone/>
            </a:pPr>
            <a:r>
              <a:rPr lang="en-US" b="1" dirty="0" smtClean="0"/>
              <a:t>Which do you think it would be easier to write a poem about, the person or the thing?</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4/25/17</a:t>
            </a:r>
            <a:endParaRPr lang="en-US" b="1" dirty="0"/>
          </a:p>
        </p:txBody>
      </p:sp>
    </p:spTree>
    <p:extLst>
      <p:ext uri="{BB962C8B-B14F-4D97-AF65-F5344CB8AC3E}">
        <p14:creationId xmlns:p14="http://schemas.microsoft.com/office/powerpoint/2010/main" val="232330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lvl="0" indent="0" algn="ctr">
              <a:buNone/>
            </a:pPr>
            <a:r>
              <a:rPr lang="en-US" sz="2800" b="1" dirty="0" smtClean="0">
                <a:solidFill>
                  <a:prstClr val="black"/>
                </a:solidFill>
              </a:rPr>
              <a:t>Now write about it:</a:t>
            </a:r>
          </a:p>
          <a:p>
            <a:pPr marL="0" lvl="0" indent="0" algn="ctr">
              <a:buNone/>
            </a:pPr>
            <a:endParaRPr lang="en-US" sz="2800" b="1" dirty="0">
              <a:solidFill>
                <a:prstClr val="black"/>
              </a:solidFill>
            </a:endParaRPr>
          </a:p>
          <a:p>
            <a:pPr marL="0" indent="0" algn="ctr">
              <a:buNone/>
            </a:pPr>
            <a:r>
              <a:rPr lang="en-US" b="1" dirty="0" smtClean="0"/>
              <a:t>Think of SOMEONE in your life who is very important to you. Now think of SOMETHING in your life that is very important to you.</a:t>
            </a:r>
          </a:p>
          <a:p>
            <a:pPr marL="0" indent="0" algn="ctr">
              <a:buNone/>
            </a:pPr>
            <a:r>
              <a:rPr lang="en-US" b="1" dirty="0" smtClean="0"/>
              <a:t>Which do you think it would be easier to write a poem about, the person or the thing?</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4/25/17</a:t>
            </a:r>
            <a:endParaRPr lang="en-US" b="1" dirty="0"/>
          </a:p>
        </p:txBody>
      </p:sp>
    </p:spTree>
    <p:extLst>
      <p:ext uri="{BB962C8B-B14F-4D97-AF65-F5344CB8AC3E}">
        <p14:creationId xmlns:p14="http://schemas.microsoft.com/office/powerpoint/2010/main" val="3990603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the following:</a:t>
            </a:r>
          </a:p>
          <a:p>
            <a:pPr marL="0" lvl="0" indent="0" algn="ctr">
              <a:buNone/>
            </a:pPr>
            <a:endParaRPr lang="en-US" sz="2800" b="1" dirty="0" smtClean="0">
              <a:solidFill>
                <a:prstClr val="black"/>
              </a:solidFill>
            </a:endParaRPr>
          </a:p>
          <a:p>
            <a:pPr marL="0" lvl="0" indent="0" algn="ctr">
              <a:buNone/>
            </a:pPr>
            <a:r>
              <a:rPr lang="en-US" b="1" dirty="0" smtClean="0">
                <a:solidFill>
                  <a:prstClr val="black"/>
                </a:solidFill>
              </a:rPr>
              <a:t>What was your example of a time when you used figurative language? What was your partner’s example?</a:t>
            </a:r>
            <a:endParaRPr lang="en-US" sz="1200" b="1" dirty="0" smtClean="0">
              <a:solidFill>
                <a:prstClr val="black"/>
              </a:solidFill>
            </a:endParaRPr>
          </a:p>
          <a:p>
            <a:pPr marL="0" lvl="0" indent="0" algn="ctr">
              <a:buNone/>
            </a:pPr>
            <a:r>
              <a:rPr lang="en-US" b="1" dirty="0" smtClean="0">
                <a:solidFill>
                  <a:prstClr val="black"/>
                </a:solidFill>
              </a:rPr>
              <a:t>In what ways were they similar? In what ways were they different?</a:t>
            </a: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3/15/17</a:t>
            </a:r>
            <a:endParaRPr lang="en-US" b="1" dirty="0"/>
          </a:p>
        </p:txBody>
      </p:sp>
    </p:spTree>
    <p:extLst>
      <p:ext uri="{BB962C8B-B14F-4D97-AF65-F5344CB8AC3E}">
        <p14:creationId xmlns:p14="http://schemas.microsoft.com/office/powerpoint/2010/main" val="1745672870"/>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a:t>An “Ode” style poem is a poem that admires something ordinary or shows the importance </a:t>
            </a:r>
            <a:r>
              <a:rPr lang="en-US" b="1" dirty="0" smtClean="0"/>
              <a:t>of something </a:t>
            </a:r>
            <a:r>
              <a:rPr lang="en-US" b="1" dirty="0"/>
              <a:t>that </a:t>
            </a:r>
            <a:r>
              <a:rPr lang="en-US" b="1" dirty="0" smtClean="0"/>
              <a:t>may be often overlooked</a:t>
            </a:r>
            <a:r>
              <a:rPr lang="en-US" b="1" dirty="0"/>
              <a:t>. </a:t>
            </a:r>
            <a:endParaRPr lang="en-US" b="1" dirty="0" smtClean="0"/>
          </a:p>
          <a:p>
            <a:r>
              <a:rPr lang="en-US" b="1" dirty="0" smtClean="0"/>
              <a:t>An </a:t>
            </a:r>
            <a:r>
              <a:rPr lang="en-US" b="1" dirty="0"/>
              <a:t>Ode does not have to </a:t>
            </a:r>
            <a:r>
              <a:rPr lang="en-US" b="1" dirty="0" smtClean="0"/>
              <a:t>rhyme or follow a rhythmic or syllable pattern but </a:t>
            </a:r>
            <a:r>
              <a:rPr lang="en-US" b="1" dirty="0"/>
              <a:t>does have </a:t>
            </a:r>
            <a:r>
              <a:rPr lang="en-US" b="1" dirty="0" smtClean="0"/>
              <a:t>detailed descriptions </a:t>
            </a:r>
            <a:r>
              <a:rPr lang="en-US" b="1" dirty="0"/>
              <a:t>and observations</a:t>
            </a:r>
            <a:r>
              <a:rPr lang="en-US" b="1" dirty="0" smtClean="0"/>
              <a:t>.</a:t>
            </a:r>
          </a:p>
          <a:p>
            <a:r>
              <a:rPr lang="en-US" b="1" dirty="0" smtClean="0"/>
              <a:t>When you write an ode, you show respect to and give credit to your topic.</a:t>
            </a:r>
            <a:endParaRPr lang="en-US" b="1" dirty="0"/>
          </a:p>
          <a:p>
            <a:endParaRPr lang="en-US" dirty="0"/>
          </a:p>
        </p:txBody>
      </p:sp>
    </p:spTree>
    <p:extLst>
      <p:ext uri="{BB962C8B-B14F-4D97-AF65-F5344CB8AC3E}">
        <p14:creationId xmlns:p14="http://schemas.microsoft.com/office/powerpoint/2010/main" val="211670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smtClean="0"/>
              <a:t>Odes typically…</a:t>
            </a:r>
          </a:p>
          <a:p>
            <a:pPr lvl="1"/>
            <a:r>
              <a:rPr lang="en-US" b="1" dirty="0" smtClean="0"/>
              <a:t>Describe the topic – IMAGERY, use words that affect the senses (sight, smell, touch, taste, hearing)</a:t>
            </a:r>
          </a:p>
          <a:p>
            <a:pPr lvl="1"/>
            <a:r>
              <a:rPr lang="en-US" b="1" dirty="0" smtClean="0"/>
              <a:t>Talk about what the topic does – in general or for the writer specifically</a:t>
            </a:r>
          </a:p>
          <a:p>
            <a:pPr lvl="1"/>
            <a:r>
              <a:rPr lang="en-US" b="1" dirty="0" smtClean="0"/>
              <a:t>Talk about its importance – why it is important, what life would be like without it </a:t>
            </a:r>
          </a:p>
          <a:p>
            <a:pPr lvl="1"/>
            <a:r>
              <a:rPr lang="en-US" b="1" dirty="0" smtClean="0"/>
              <a:t>Describe the writer’s feelings/emotions toward the topic</a:t>
            </a:r>
          </a:p>
          <a:p>
            <a:pPr lvl="1"/>
            <a:endParaRPr lang="en-US" b="1" dirty="0"/>
          </a:p>
          <a:p>
            <a:endParaRPr lang="en-US" dirty="0"/>
          </a:p>
        </p:txBody>
      </p:sp>
    </p:spTree>
    <p:extLst>
      <p:ext uri="{BB962C8B-B14F-4D97-AF65-F5344CB8AC3E}">
        <p14:creationId xmlns:p14="http://schemas.microsoft.com/office/powerpoint/2010/main" val="234847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Ode Writing Example</a:t>
            </a:r>
            <a:endParaRPr lang="en-US" b="1" dirty="0"/>
          </a:p>
        </p:txBody>
      </p:sp>
      <p:sp>
        <p:nvSpPr>
          <p:cNvPr id="3" name="Content Placeholder 2"/>
          <p:cNvSpPr>
            <a:spLocks noGrp="1"/>
          </p:cNvSpPr>
          <p:nvPr>
            <p:ph idx="1"/>
          </p:nvPr>
        </p:nvSpPr>
        <p:spPr>
          <a:xfrm>
            <a:off x="457200" y="838200"/>
            <a:ext cx="8229600" cy="5943600"/>
          </a:xfrm>
        </p:spPr>
        <p:txBody>
          <a:bodyPr>
            <a:normAutofit fontScale="70000" lnSpcReduction="20000"/>
          </a:bodyPr>
          <a:lstStyle/>
          <a:p>
            <a:pPr marL="0" indent="0" algn="ctr">
              <a:buNone/>
            </a:pPr>
            <a:r>
              <a:rPr lang="en-US" b="1" dirty="0" smtClean="0"/>
              <a:t>Ode </a:t>
            </a:r>
            <a:r>
              <a:rPr lang="en-US" b="1" dirty="0"/>
              <a:t>to Sleep</a:t>
            </a:r>
          </a:p>
          <a:p>
            <a:pPr marL="0" indent="0" algn="ctr">
              <a:buNone/>
            </a:pPr>
            <a:endParaRPr lang="en-US" sz="1300" b="1" dirty="0"/>
          </a:p>
          <a:p>
            <a:pPr marL="0" indent="0" algn="ctr">
              <a:buNone/>
            </a:pPr>
            <a:r>
              <a:rPr lang="en-US" b="1" dirty="0"/>
              <a:t>Happiness you give,</a:t>
            </a:r>
          </a:p>
          <a:p>
            <a:pPr marL="0" indent="0" algn="ctr">
              <a:buNone/>
            </a:pPr>
            <a:r>
              <a:rPr lang="en-US" b="1" dirty="0"/>
              <a:t>you give me a new life,</a:t>
            </a:r>
          </a:p>
          <a:p>
            <a:pPr marL="0" indent="0" algn="ctr">
              <a:buNone/>
            </a:pPr>
            <a:r>
              <a:rPr lang="en-US" b="1" dirty="0"/>
              <a:t>you give my limbs a massage.</a:t>
            </a:r>
          </a:p>
          <a:p>
            <a:pPr marL="0" indent="0" algn="ctr">
              <a:buNone/>
            </a:pPr>
            <a:r>
              <a:rPr lang="en-US" b="1" dirty="0"/>
              <a:t>When I am with you, I think of </a:t>
            </a:r>
            <a:r>
              <a:rPr lang="en-US" b="1" dirty="0" smtClean="0"/>
              <a:t>all things</a:t>
            </a:r>
            <a:endParaRPr lang="en-US" b="1" dirty="0"/>
          </a:p>
          <a:p>
            <a:pPr marL="0" indent="0" algn="ctr">
              <a:buNone/>
            </a:pPr>
            <a:r>
              <a:rPr lang="en-US" b="1" dirty="0"/>
              <a:t>no one has known</a:t>
            </a:r>
          </a:p>
          <a:p>
            <a:pPr marL="0" indent="0" algn="ctr">
              <a:buNone/>
            </a:pPr>
            <a:r>
              <a:rPr lang="en-US" b="1" dirty="0"/>
              <a:t>that are even new to me.</a:t>
            </a:r>
          </a:p>
          <a:p>
            <a:pPr marL="0" indent="0" algn="ctr">
              <a:buNone/>
            </a:pPr>
            <a:r>
              <a:rPr lang="en-US" b="1" dirty="0"/>
              <a:t>You let me think up my life, </a:t>
            </a:r>
            <a:r>
              <a:rPr lang="en-US" b="1" dirty="0" smtClean="0"/>
              <a:t>my future</a:t>
            </a:r>
            <a:r>
              <a:rPr lang="en-US" b="1" dirty="0"/>
              <a:t>,</a:t>
            </a:r>
          </a:p>
          <a:p>
            <a:pPr marL="0" indent="0" algn="ctr">
              <a:buNone/>
            </a:pPr>
            <a:r>
              <a:rPr lang="en-US" b="1" dirty="0"/>
              <a:t>you help me so much.</a:t>
            </a:r>
          </a:p>
          <a:p>
            <a:pPr marL="0" indent="0" algn="ctr">
              <a:buNone/>
            </a:pPr>
            <a:r>
              <a:rPr lang="en-US" b="1" dirty="0"/>
              <a:t>I owe you so much for your ideas</a:t>
            </a:r>
            <a:r>
              <a:rPr lang="en-US" b="1" dirty="0" smtClean="0"/>
              <a:t>, your </a:t>
            </a:r>
            <a:r>
              <a:rPr lang="en-US" b="1" dirty="0"/>
              <a:t>time.</a:t>
            </a:r>
          </a:p>
          <a:p>
            <a:pPr marL="0" indent="0" algn="ctr">
              <a:buNone/>
            </a:pPr>
            <a:r>
              <a:rPr lang="en-US" b="1" dirty="0"/>
              <a:t>Yes, you renew my life with </a:t>
            </a:r>
            <a:r>
              <a:rPr lang="en-US" b="1" dirty="0" smtClean="0"/>
              <a:t>the energy </a:t>
            </a:r>
            <a:r>
              <a:rPr lang="en-US" b="1" dirty="0"/>
              <a:t>you give.</a:t>
            </a:r>
          </a:p>
          <a:p>
            <a:pPr marL="0" indent="0" algn="ctr">
              <a:buNone/>
            </a:pPr>
            <a:r>
              <a:rPr lang="en-US" b="1" dirty="0"/>
              <a:t>You are my other world</a:t>
            </a:r>
            <a:r>
              <a:rPr lang="en-US" b="1" dirty="0" smtClean="0"/>
              <a:t>, </a:t>
            </a:r>
          </a:p>
          <a:p>
            <a:pPr marL="0" indent="0" algn="ctr">
              <a:buNone/>
            </a:pPr>
            <a:r>
              <a:rPr lang="en-US" b="1" dirty="0" smtClean="0"/>
              <a:t>my </a:t>
            </a:r>
            <a:r>
              <a:rPr lang="en-US" b="1" dirty="0"/>
              <a:t>best world, </a:t>
            </a:r>
            <a:endParaRPr lang="en-US" b="1" dirty="0" smtClean="0"/>
          </a:p>
          <a:p>
            <a:pPr marL="0" indent="0" algn="ctr">
              <a:buNone/>
            </a:pPr>
            <a:r>
              <a:rPr lang="en-US" b="1" dirty="0" smtClean="0"/>
              <a:t>my </a:t>
            </a:r>
            <a:r>
              <a:rPr lang="en-US" b="1" dirty="0"/>
              <a:t>favorite world</a:t>
            </a:r>
            <a:r>
              <a:rPr lang="en-US" b="1" dirty="0" smtClean="0"/>
              <a:t>.</a:t>
            </a:r>
          </a:p>
          <a:p>
            <a:pPr marL="0" indent="0" algn="ctr">
              <a:buNone/>
            </a:pPr>
            <a:endParaRPr lang="en-US" b="1" dirty="0"/>
          </a:p>
          <a:p>
            <a:pPr marL="0" indent="0" algn="ctr">
              <a:buNone/>
            </a:pPr>
            <a:r>
              <a:rPr lang="en-US" b="1" dirty="0"/>
              <a:t>~ Catherine, 6</a:t>
            </a:r>
            <a:r>
              <a:rPr lang="en-US" b="1" dirty="0" smtClean="0"/>
              <a:t>th </a:t>
            </a:r>
            <a:r>
              <a:rPr lang="en-US" b="1" dirty="0"/>
              <a:t>grade</a:t>
            </a:r>
          </a:p>
          <a:p>
            <a:pPr marL="0" indent="0" algn="ctr">
              <a:buNone/>
            </a:pPr>
            <a:endParaRPr lang="en-US" b="1" dirty="0" smtClean="0"/>
          </a:p>
          <a:p>
            <a:pPr lvl="1"/>
            <a:endParaRPr lang="en-US" b="1" dirty="0"/>
          </a:p>
          <a:p>
            <a:endParaRPr lang="en-US" dirty="0"/>
          </a:p>
        </p:txBody>
      </p:sp>
    </p:spTree>
    <p:extLst>
      <p:ext uri="{BB962C8B-B14F-4D97-AF65-F5344CB8AC3E}">
        <p14:creationId xmlns:p14="http://schemas.microsoft.com/office/powerpoint/2010/main" val="3026088329"/>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smtClean="0"/>
              <a:t>Go to Google Classroom and open up the Ode Writing Worksheet.</a:t>
            </a:r>
          </a:p>
          <a:p>
            <a:r>
              <a:rPr lang="en-US" b="1" dirty="0" smtClean="0"/>
              <a:t>Using the charts there, you will be brainstorming and writing your own ode.</a:t>
            </a:r>
          </a:p>
          <a:p>
            <a:r>
              <a:rPr lang="en-US" b="1" dirty="0" smtClean="0"/>
              <a:t>Your Ode must be NO LESS THAN 12 LINES!</a:t>
            </a:r>
          </a:p>
          <a:p>
            <a:r>
              <a:rPr lang="en-US" b="1" dirty="0" smtClean="0"/>
              <a:t>Your odes will be </a:t>
            </a:r>
          </a:p>
          <a:p>
            <a:pPr marL="0" indent="0" algn="ctr">
              <a:buNone/>
            </a:pPr>
            <a:r>
              <a:rPr lang="en-US" sz="4800" b="1" dirty="0" smtClean="0"/>
              <a:t>DUE FRIDAY BY 7:00 A.M.!</a:t>
            </a:r>
            <a:endParaRPr lang="en-US" sz="4800" b="1" dirty="0"/>
          </a:p>
        </p:txBody>
      </p:sp>
    </p:spTree>
    <p:extLst>
      <p:ext uri="{BB962C8B-B14F-4D97-AF65-F5344CB8AC3E}">
        <p14:creationId xmlns:p14="http://schemas.microsoft.com/office/powerpoint/2010/main" val="256597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What have you chosen as the topic for your ode? Did you decide on a person or a thing? Why?</a:t>
            </a:r>
            <a:endParaRPr lang="en-US" sz="4000" b="1" dirty="0"/>
          </a:p>
        </p:txBody>
      </p:sp>
      <p:sp>
        <p:nvSpPr>
          <p:cNvPr id="5" name="TextBox 4"/>
          <p:cNvSpPr txBox="1"/>
          <p:nvPr/>
        </p:nvSpPr>
        <p:spPr>
          <a:xfrm>
            <a:off x="7162800" y="457200"/>
            <a:ext cx="1524000" cy="369332"/>
          </a:xfrm>
          <a:prstGeom prst="rect">
            <a:avLst/>
          </a:prstGeom>
          <a:noFill/>
        </p:spPr>
        <p:txBody>
          <a:bodyPr wrap="square" rtlCol="0">
            <a:spAutoFit/>
          </a:bodyPr>
          <a:lstStyle/>
          <a:p>
            <a:pPr algn="ctr"/>
            <a:r>
              <a:rPr lang="en-US" b="1" dirty="0" smtClean="0"/>
              <a:t>4/25/17</a:t>
            </a:r>
            <a:endParaRPr lang="en-US" b="1" dirty="0"/>
          </a:p>
        </p:txBody>
      </p:sp>
    </p:spTree>
    <p:extLst>
      <p:ext uri="{BB962C8B-B14F-4D97-AF65-F5344CB8AC3E}">
        <p14:creationId xmlns:p14="http://schemas.microsoft.com/office/powerpoint/2010/main" val="2090921204"/>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000" b="1" dirty="0" smtClean="0"/>
              <a:t>Of the four poems you have been assigned so far (Acrostic, I Am, Haiku, and Ode), which one would you say was the easiest for you to write and why? Which was the hardest and 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4/26/17</a:t>
            </a:r>
            <a:endParaRPr lang="en-US" b="1" dirty="0"/>
          </a:p>
        </p:txBody>
      </p:sp>
    </p:spTree>
    <p:extLst>
      <p:ext uri="{BB962C8B-B14F-4D97-AF65-F5344CB8AC3E}">
        <p14:creationId xmlns:p14="http://schemas.microsoft.com/office/powerpoint/2010/main" val="2703347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4000" b="1" dirty="0" smtClean="0"/>
              <a:t>Of the four poems you have been assigned so far (Acrostic, I Am, Haiku, and Ode), which one would you say was the easiest for you to write and why? Which was the hardest and 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4/26/17</a:t>
            </a:r>
            <a:endParaRPr lang="en-US" b="1" dirty="0"/>
          </a:p>
        </p:txBody>
      </p:sp>
    </p:spTree>
    <p:extLst>
      <p:ext uri="{BB962C8B-B14F-4D97-AF65-F5344CB8AC3E}">
        <p14:creationId xmlns:p14="http://schemas.microsoft.com/office/powerpoint/2010/main" val="804584125"/>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A </a:t>
            </a:r>
            <a:r>
              <a:rPr lang="en-US" b="1" dirty="0"/>
              <a:t>limerick is a </a:t>
            </a:r>
            <a:r>
              <a:rPr lang="en-US" b="1" dirty="0" smtClean="0"/>
              <a:t>short five line poem.</a:t>
            </a:r>
          </a:p>
          <a:p>
            <a:endParaRPr lang="en-US" sz="2000" b="1" dirty="0" smtClean="0"/>
          </a:p>
          <a:p>
            <a:r>
              <a:rPr lang="en-US" b="1" dirty="0" smtClean="0"/>
              <a:t>Limericks tell a short story and are usually humorous.</a:t>
            </a:r>
          </a:p>
          <a:p>
            <a:endParaRPr lang="en-US" sz="2000" b="1" dirty="0" smtClean="0"/>
          </a:p>
          <a:p>
            <a:r>
              <a:rPr lang="en-US" b="1" dirty="0" smtClean="0"/>
              <a:t>Limericks have a </a:t>
            </a:r>
            <a:r>
              <a:rPr lang="en-US" b="1" dirty="0"/>
              <a:t>very distinctive </a:t>
            </a:r>
            <a:r>
              <a:rPr lang="en-US" b="1" u="sng" dirty="0"/>
              <a:t>rhythm</a:t>
            </a:r>
            <a:r>
              <a:rPr lang="en-US" b="1" dirty="0"/>
              <a:t> </a:t>
            </a:r>
            <a:r>
              <a:rPr lang="en-US" b="1" dirty="0" smtClean="0"/>
              <a:t>AND </a:t>
            </a:r>
            <a:r>
              <a:rPr lang="en-US" b="1" u="sng" dirty="0"/>
              <a:t>rhyme</a:t>
            </a:r>
            <a:r>
              <a:rPr lang="en-US" b="1" dirty="0"/>
              <a:t> pattern.</a:t>
            </a:r>
          </a:p>
          <a:p>
            <a:endParaRPr lang="en-US" b="1" dirty="0"/>
          </a:p>
        </p:txBody>
      </p:sp>
    </p:spTree>
    <p:extLst>
      <p:ext uri="{BB962C8B-B14F-4D97-AF65-F5344CB8AC3E}">
        <p14:creationId xmlns:p14="http://schemas.microsoft.com/office/powerpoint/2010/main" val="425408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Rhyme</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Limericks have a specific pattern of END RHYME (A </a:t>
            </a:r>
            <a:r>
              <a:rPr lang="en-US" b="1" dirty="0" err="1" smtClean="0"/>
              <a:t>A</a:t>
            </a:r>
            <a:r>
              <a:rPr lang="en-US" b="1" dirty="0" smtClean="0"/>
              <a:t> B </a:t>
            </a:r>
            <a:r>
              <a:rPr lang="en-US" b="1" dirty="0" err="1" smtClean="0"/>
              <a:t>B</a:t>
            </a:r>
            <a:r>
              <a:rPr lang="en-US" b="1" dirty="0" smtClean="0"/>
              <a:t> A).</a:t>
            </a:r>
          </a:p>
          <a:p>
            <a:r>
              <a:rPr lang="en-US" b="1" dirty="0" smtClean="0"/>
              <a:t>Example:</a:t>
            </a:r>
          </a:p>
          <a:p>
            <a:pPr marL="457200" lvl="1" indent="0">
              <a:buNone/>
            </a:pPr>
            <a:r>
              <a:rPr lang="en-US" b="1" dirty="0"/>
              <a:t>There was an old man from </a:t>
            </a:r>
            <a:r>
              <a:rPr lang="en-US" b="1" u="sng" dirty="0" smtClean="0"/>
              <a:t>Peru </a:t>
            </a:r>
            <a:r>
              <a:rPr lang="en-US" b="1" dirty="0" smtClean="0"/>
              <a:t> (A)</a:t>
            </a:r>
          </a:p>
          <a:p>
            <a:pPr marL="457200" lvl="1" indent="0">
              <a:buNone/>
            </a:pPr>
            <a:r>
              <a:rPr lang="en-US" b="1" dirty="0"/>
              <a:t>who dreamed he was eating his </a:t>
            </a:r>
            <a:r>
              <a:rPr lang="en-US" b="1" u="sng" dirty="0" smtClean="0"/>
              <a:t>shoe</a:t>
            </a:r>
            <a:r>
              <a:rPr lang="en-US" b="1" dirty="0" smtClean="0"/>
              <a:t> (A)</a:t>
            </a:r>
          </a:p>
          <a:p>
            <a:pPr marL="457200" lvl="1" indent="0">
              <a:buNone/>
            </a:pPr>
            <a:r>
              <a:rPr lang="en-US" b="1" dirty="0"/>
              <a:t>He awoke in the </a:t>
            </a:r>
            <a:r>
              <a:rPr lang="en-US" b="1" u="sng" dirty="0" smtClean="0"/>
              <a:t>night</a:t>
            </a:r>
            <a:r>
              <a:rPr lang="en-US" b="1" dirty="0" smtClean="0"/>
              <a:t> (B)</a:t>
            </a:r>
          </a:p>
          <a:p>
            <a:pPr marL="457200" lvl="1" indent="0">
              <a:buNone/>
            </a:pPr>
            <a:r>
              <a:rPr lang="en-US" b="1" dirty="0"/>
              <a:t>with a terrible </a:t>
            </a:r>
            <a:r>
              <a:rPr lang="en-US" b="1" u="sng" dirty="0" smtClean="0"/>
              <a:t>fright</a:t>
            </a:r>
            <a:r>
              <a:rPr lang="en-US" b="1" dirty="0" smtClean="0"/>
              <a:t> (B)</a:t>
            </a:r>
          </a:p>
          <a:p>
            <a:pPr marL="457200" lvl="1" indent="0">
              <a:buNone/>
            </a:pPr>
            <a:r>
              <a:rPr lang="en-US" b="1" dirty="0"/>
              <a:t>and found </a:t>
            </a:r>
            <a:r>
              <a:rPr lang="en-US" b="1" dirty="0" smtClean="0"/>
              <a:t>that his sock was gone </a:t>
            </a:r>
            <a:r>
              <a:rPr lang="en-US" b="1" u="sng" dirty="0" smtClean="0"/>
              <a:t>too</a:t>
            </a:r>
            <a:r>
              <a:rPr lang="en-US" b="1" dirty="0" smtClean="0"/>
              <a:t>(A)</a:t>
            </a:r>
            <a:endParaRPr lang="en-US" b="1" dirty="0"/>
          </a:p>
        </p:txBody>
      </p:sp>
    </p:spTree>
    <p:extLst>
      <p:ext uri="{BB962C8B-B14F-4D97-AF65-F5344CB8AC3E}">
        <p14:creationId xmlns:p14="http://schemas.microsoft.com/office/powerpoint/2010/main" val="381509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Rhythm</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Limericks also have a specific rhythmic pattern.</a:t>
            </a:r>
          </a:p>
          <a:p>
            <a:r>
              <a:rPr lang="en-US" b="1" dirty="0" smtClean="0"/>
              <a:t>Lines ONE, TWO and FIVE all follow the pattern: </a:t>
            </a:r>
          </a:p>
          <a:p>
            <a:pPr marL="0" indent="0">
              <a:buNone/>
            </a:pPr>
            <a:r>
              <a:rPr lang="en-US" b="1" dirty="0"/>
              <a:t>	</a:t>
            </a:r>
            <a:r>
              <a:rPr lang="en-US" b="1" dirty="0" smtClean="0"/>
              <a:t>DA DUM   DA </a:t>
            </a:r>
            <a:r>
              <a:rPr lang="en-US" b="1" dirty="0" err="1" smtClean="0"/>
              <a:t>DA</a:t>
            </a:r>
            <a:r>
              <a:rPr lang="en-US" b="1" dirty="0" smtClean="0"/>
              <a:t> DUM   DA </a:t>
            </a:r>
            <a:r>
              <a:rPr lang="en-US" b="1" dirty="0" err="1" smtClean="0"/>
              <a:t>DA</a:t>
            </a:r>
            <a:r>
              <a:rPr lang="en-US" b="1" dirty="0" smtClean="0"/>
              <a:t> DUM</a:t>
            </a:r>
          </a:p>
          <a:p>
            <a:r>
              <a:rPr lang="en-US" b="1" dirty="0" smtClean="0"/>
              <a:t>Lines THREE and FOUR both follow a shorter pattern:</a:t>
            </a:r>
          </a:p>
          <a:p>
            <a:pPr marL="457200" lvl="1" indent="0">
              <a:buNone/>
            </a:pPr>
            <a:r>
              <a:rPr lang="en-US" b="1" dirty="0"/>
              <a:t>	</a:t>
            </a:r>
            <a:r>
              <a:rPr lang="en-US" sz="3200" b="1" dirty="0" smtClean="0"/>
              <a:t>DA DUM   DA </a:t>
            </a:r>
            <a:r>
              <a:rPr lang="en-US" sz="3200" b="1" dirty="0" err="1" smtClean="0"/>
              <a:t>DA</a:t>
            </a:r>
            <a:r>
              <a:rPr lang="en-US" sz="3200" b="1" dirty="0" smtClean="0"/>
              <a:t> DUM</a:t>
            </a:r>
          </a:p>
          <a:p>
            <a:pPr marL="457200" lvl="1" indent="0">
              <a:buNone/>
            </a:pPr>
            <a:r>
              <a:rPr lang="en-US" sz="3200" b="1" dirty="0"/>
              <a:t>	</a:t>
            </a:r>
            <a:r>
              <a:rPr lang="en-US" sz="3200" b="1" dirty="0" smtClean="0"/>
              <a:t>DA DUM   DA </a:t>
            </a:r>
            <a:r>
              <a:rPr lang="en-US" sz="3200" b="1" dirty="0" err="1" smtClean="0"/>
              <a:t>DA</a:t>
            </a:r>
            <a:r>
              <a:rPr lang="en-US" sz="3200" b="1" dirty="0" smtClean="0"/>
              <a:t> DUM</a:t>
            </a:r>
            <a:endParaRPr lang="en-US" sz="3200" b="1" dirty="0"/>
          </a:p>
        </p:txBody>
      </p:sp>
    </p:spTree>
    <p:extLst>
      <p:ext uri="{BB962C8B-B14F-4D97-AF65-F5344CB8AC3E}">
        <p14:creationId xmlns:p14="http://schemas.microsoft.com/office/powerpoint/2010/main" val="159411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4"/>
            </a:pPr>
            <a:r>
              <a:rPr lang="en-US" altLang="en-US" b="1" dirty="0" smtClean="0">
                <a:cs typeface="Times New Roman" pitchFamily="-16" charset="0"/>
              </a:rPr>
              <a:t>Iambic pentameter: Ten-syllable lines in which every other syllable is stressed.  For example: “With eyes like stars upon the brave night air.” </a:t>
            </a:r>
          </a:p>
          <a:p>
            <a:pPr marL="514350" indent="-514350">
              <a:buFont typeface="+mj-lt"/>
              <a:buAutoNum type="arabicPeriod" startAt="14"/>
            </a:pPr>
            <a:r>
              <a:rPr lang="en-US" altLang="en-US" b="1" dirty="0" smtClean="0">
                <a:cs typeface="Times New Roman" pitchFamily="-16" charset="0"/>
              </a:rPr>
              <a:t>Imagery: The use of description that helps the reader imagine how something looks, sounds, feels, smells, or taste.  Most of the time, it refers to appearance.  For example, “The young bird’s white, feathered wings flutter as he made his way across the nighttime sky.” </a:t>
            </a:r>
            <a:endParaRPr lang="en-US" b="1" dirty="0"/>
          </a:p>
        </p:txBody>
      </p:sp>
    </p:spTree>
    <p:extLst>
      <p:ext uri="{BB962C8B-B14F-4D97-AF65-F5344CB8AC3E}">
        <p14:creationId xmlns:p14="http://schemas.microsoft.com/office/powerpoint/2010/main" val="265909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Example</a:t>
            </a:r>
            <a:endParaRPr lang="en-US" b="1" dirty="0"/>
          </a:p>
        </p:txBody>
      </p:sp>
      <p:sp>
        <p:nvSpPr>
          <p:cNvPr id="3" name="Content Placeholder 2"/>
          <p:cNvSpPr>
            <a:spLocks noGrp="1"/>
          </p:cNvSpPr>
          <p:nvPr>
            <p:ph idx="1"/>
          </p:nvPr>
        </p:nvSpPr>
        <p:spPr>
          <a:xfrm>
            <a:off x="457200" y="914400"/>
            <a:ext cx="8229600" cy="5791200"/>
          </a:xfrm>
        </p:spPr>
        <p:txBody>
          <a:bodyPr/>
          <a:lstStyle/>
          <a:p>
            <a:pPr marL="0" indent="0">
              <a:buNone/>
            </a:pPr>
            <a:r>
              <a:rPr lang="en-US" b="1" dirty="0" smtClean="0"/>
              <a:t>There </a:t>
            </a:r>
            <a:r>
              <a:rPr lang="en-US" b="1" dirty="0"/>
              <a:t>once was a fellow named Tim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whose dad never taught him to </a:t>
            </a:r>
            <a:r>
              <a:rPr lang="en-US" b="1" u="sng" dirty="0"/>
              <a:t>swim</a:t>
            </a:r>
            <a:r>
              <a:rPr lang="en-US" b="1" dirty="0"/>
              <a:t>. (A</a:t>
            </a:r>
            <a:r>
              <a:rPr lang="en-US" b="1" dirty="0" smtClean="0"/>
              <a:t>)</a:t>
            </a:r>
          </a:p>
          <a:p>
            <a:pPr marL="0" indent="0">
              <a:buNone/>
            </a:pP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He fell off a </a:t>
            </a:r>
            <a:r>
              <a:rPr lang="en-US" b="1" u="sng" dirty="0"/>
              <a:t>dock</a:t>
            </a:r>
            <a:r>
              <a:rPr lang="en-US" b="1" dirty="0"/>
              <a:t>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p>
          <a:p>
            <a:pPr marL="0" indent="0">
              <a:buNone/>
            </a:pPr>
            <a:endParaRPr lang="en-US" sz="800" b="1" dirty="0" smtClean="0"/>
          </a:p>
          <a:p>
            <a:pPr marL="0" indent="0">
              <a:buNone/>
            </a:pPr>
            <a:r>
              <a:rPr lang="en-US" b="1" dirty="0" smtClean="0"/>
              <a:t>and </a:t>
            </a:r>
            <a:r>
              <a:rPr lang="en-US" b="1" dirty="0"/>
              <a:t>sunk like a </a:t>
            </a:r>
            <a:r>
              <a:rPr lang="en-US" b="1" u="sng" dirty="0"/>
              <a:t>rock</a:t>
            </a:r>
            <a:r>
              <a:rPr lang="en-US" b="1" dirty="0"/>
              <a:t>.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endParaRPr lang="en-US" sz="2000" b="1" dirty="0"/>
          </a:p>
          <a:p>
            <a:pPr marL="0" indent="0">
              <a:buNone/>
            </a:pPr>
            <a:r>
              <a:rPr lang="en-US" b="1" dirty="0"/>
              <a:t>And that was the end of </a:t>
            </a:r>
            <a:r>
              <a:rPr lang="en-US" b="1" u="sng" dirty="0"/>
              <a:t>him</a:t>
            </a:r>
            <a:r>
              <a:rPr lang="en-US" b="1" dirty="0"/>
              <a:t>.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DUM</a:t>
            </a:r>
            <a:endParaRPr lang="en-US" sz="2000" b="1" dirty="0"/>
          </a:p>
          <a:p>
            <a:endParaRPr lang="en-US" b="1" dirty="0"/>
          </a:p>
        </p:txBody>
      </p:sp>
    </p:spTree>
    <p:extLst>
      <p:ext uri="{BB962C8B-B14F-4D97-AF65-F5344CB8AC3E}">
        <p14:creationId xmlns:p14="http://schemas.microsoft.com/office/powerpoint/2010/main" val="213135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Example</a:t>
            </a:r>
            <a:endParaRPr lang="en-US" b="1" dirty="0"/>
          </a:p>
        </p:txBody>
      </p:sp>
      <p:sp>
        <p:nvSpPr>
          <p:cNvPr id="3" name="Content Placeholder 2"/>
          <p:cNvSpPr>
            <a:spLocks noGrp="1"/>
          </p:cNvSpPr>
          <p:nvPr>
            <p:ph idx="1"/>
          </p:nvPr>
        </p:nvSpPr>
        <p:spPr>
          <a:xfrm>
            <a:off x="457200" y="914400"/>
            <a:ext cx="8229600" cy="5791200"/>
          </a:xfrm>
        </p:spPr>
        <p:txBody>
          <a:bodyPr/>
          <a:lstStyle/>
          <a:p>
            <a:pPr marL="0" indent="0">
              <a:buNone/>
            </a:pPr>
            <a:r>
              <a:rPr lang="en-US" b="1" dirty="0"/>
              <a:t>There once was a young girl named Jill.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Who was scared by the sight of a drill. </a:t>
            </a:r>
            <a:r>
              <a:rPr lang="en-US" b="1" dirty="0" smtClean="0"/>
              <a:t>(</a:t>
            </a:r>
            <a:r>
              <a:rPr lang="en-US" b="1" dirty="0"/>
              <a:t>A</a:t>
            </a:r>
            <a:r>
              <a:rPr lang="en-US" b="1" dirty="0" smtClean="0"/>
              <a:t>)</a:t>
            </a:r>
          </a:p>
          <a:p>
            <a:pPr marL="0" indent="0">
              <a:buNone/>
            </a:pPr>
            <a:r>
              <a:rPr lang="en-US" sz="2000" b="1" dirty="0" smtClean="0"/>
              <a:t>      DA        </a:t>
            </a:r>
            <a:r>
              <a:rPr lang="en-US" sz="2000" b="1" dirty="0" err="1" smtClean="0"/>
              <a:t>DA</a:t>
            </a:r>
            <a:r>
              <a:rPr lang="en-US" sz="2000" b="1" dirty="0" smtClean="0"/>
              <a:t>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She brushed every day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p>
          <a:p>
            <a:pPr marL="0" indent="0">
              <a:buNone/>
            </a:pPr>
            <a:endParaRPr lang="en-US" sz="800" b="1" dirty="0" smtClean="0"/>
          </a:p>
          <a:p>
            <a:pPr marL="0" indent="0">
              <a:buNone/>
            </a:pPr>
            <a:r>
              <a:rPr lang="en-US" b="1" dirty="0"/>
              <a:t>So her dentist would say</a:t>
            </a:r>
            <a:r>
              <a:rPr lang="en-US" b="1" dirty="0" smtClean="0"/>
              <a:t>, </a:t>
            </a:r>
            <a:r>
              <a:rPr lang="en-US" b="1" dirty="0"/>
              <a:t>(B</a:t>
            </a:r>
            <a:r>
              <a:rPr lang="en-US" b="1" dirty="0" smtClean="0"/>
              <a:t>)</a:t>
            </a:r>
          </a:p>
          <a:p>
            <a:pPr marL="0" indent="0">
              <a:buNone/>
            </a:pPr>
            <a:r>
              <a:rPr lang="en-US" sz="2000" b="1" dirty="0"/>
              <a:t> </a:t>
            </a:r>
            <a:r>
              <a:rPr lang="en-US" sz="2000" b="1" dirty="0" smtClean="0"/>
              <a:t>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“Your teeth are so perfect; no bill.”(A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endParaRPr lang="en-US" sz="2000" b="1" dirty="0"/>
          </a:p>
          <a:p>
            <a:endParaRPr lang="en-US" b="1" dirty="0"/>
          </a:p>
        </p:txBody>
      </p:sp>
    </p:spTree>
    <p:extLst>
      <p:ext uri="{BB962C8B-B14F-4D97-AF65-F5344CB8AC3E}">
        <p14:creationId xmlns:p14="http://schemas.microsoft.com/office/powerpoint/2010/main" val="382956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a:t>
            </a:r>
            <a:endParaRPr lang="en-US" b="1" dirty="0"/>
          </a:p>
        </p:txBody>
      </p:sp>
      <p:sp>
        <p:nvSpPr>
          <p:cNvPr id="3" name="Content Placeholder 2"/>
          <p:cNvSpPr>
            <a:spLocks noGrp="1"/>
          </p:cNvSpPr>
          <p:nvPr>
            <p:ph idx="1"/>
          </p:nvPr>
        </p:nvSpPr>
        <p:spPr>
          <a:xfrm>
            <a:off x="457200" y="762000"/>
            <a:ext cx="8229600" cy="5791200"/>
          </a:xfrm>
        </p:spPr>
        <p:txBody>
          <a:bodyPr/>
          <a:lstStyle/>
          <a:p>
            <a:r>
              <a:rPr lang="en-US" b="1" dirty="0" smtClean="0"/>
              <a:t>Go to Google Classroom and open the “Limerick Writing Worksheet.”</a:t>
            </a:r>
          </a:p>
          <a:p>
            <a:r>
              <a:rPr lang="en-US" b="1" dirty="0" smtClean="0"/>
              <a:t>Using that worksheet, you will be writing your own limerick.</a:t>
            </a:r>
          </a:p>
          <a:p>
            <a:r>
              <a:rPr lang="en-US" b="1" dirty="0" smtClean="0"/>
              <a:t>Pay CLOSE ATTENTION to the rhythm and rhyme! These are what make a limerick, so they are what you will be graded on.</a:t>
            </a:r>
          </a:p>
          <a:p>
            <a:pPr marL="0" indent="0" algn="ctr">
              <a:buNone/>
            </a:pPr>
            <a:r>
              <a:rPr lang="en-US" sz="4000" b="1" dirty="0" smtClean="0"/>
              <a:t>YOUR LIMERICKS ARE DUE MONDAY MORNING BY 7:00 A.M.</a:t>
            </a:r>
            <a:endParaRPr lang="en-US" sz="4000" b="1" dirty="0"/>
          </a:p>
          <a:p>
            <a:endParaRPr lang="en-US" b="1" dirty="0"/>
          </a:p>
        </p:txBody>
      </p:sp>
    </p:spTree>
    <p:extLst>
      <p:ext uri="{BB962C8B-B14F-4D97-AF65-F5344CB8AC3E}">
        <p14:creationId xmlns:p14="http://schemas.microsoft.com/office/powerpoint/2010/main" val="214644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1200" b="1" dirty="0" smtClean="0"/>
          </a:p>
          <a:p>
            <a:pPr marL="0" indent="0" algn="ctr">
              <a:buNone/>
            </a:pPr>
            <a:r>
              <a:rPr lang="en-US" sz="4800" b="1" dirty="0" smtClean="0"/>
              <a:t>What would you say is the hardest part of writing a limerick: the rhythm, the rhyme, or the story? </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4/26/17</a:t>
            </a:r>
            <a:endParaRPr lang="en-US" b="1" dirty="0"/>
          </a:p>
        </p:txBody>
      </p:sp>
    </p:spTree>
    <p:extLst>
      <p:ext uri="{BB962C8B-B14F-4D97-AF65-F5344CB8AC3E}">
        <p14:creationId xmlns:p14="http://schemas.microsoft.com/office/powerpoint/2010/main" val="104889986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000" b="1" dirty="0" smtClean="0"/>
              <a:t>What do you think of the life story of the poet you researched? </a:t>
            </a:r>
          </a:p>
          <a:p>
            <a:pPr marL="0" indent="0" algn="ctr">
              <a:buNone/>
            </a:pPr>
            <a:r>
              <a:rPr lang="en-US" sz="4000" b="1" dirty="0" smtClean="0"/>
              <a:t>Was it interesting? Boring? Sad? Entertaining? </a:t>
            </a:r>
          </a:p>
          <a:p>
            <a:pPr marL="0" indent="0" algn="ctr">
              <a:buNone/>
            </a:pPr>
            <a:r>
              <a:rPr lang="en-US" sz="4000" b="1" dirty="0" smtClean="0"/>
              <a:t>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4/27/17</a:t>
            </a:r>
            <a:endParaRPr lang="en-US" b="1" dirty="0"/>
          </a:p>
        </p:txBody>
      </p:sp>
    </p:spTree>
    <p:extLst>
      <p:ext uri="{BB962C8B-B14F-4D97-AF65-F5344CB8AC3E}">
        <p14:creationId xmlns:p14="http://schemas.microsoft.com/office/powerpoint/2010/main" val="165490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4000" b="1" dirty="0"/>
              <a:t>What do you think of the life story of the poet you researched? </a:t>
            </a:r>
          </a:p>
          <a:p>
            <a:pPr marL="0" indent="0" algn="ctr">
              <a:buNone/>
            </a:pPr>
            <a:r>
              <a:rPr lang="en-US" sz="4000" b="1" dirty="0"/>
              <a:t>Was it interesting? Boring? Sad? Entertaining? </a:t>
            </a:r>
          </a:p>
          <a:p>
            <a:pPr marL="0" indent="0" algn="ctr">
              <a:buNone/>
            </a:pPr>
            <a:r>
              <a:rPr lang="en-US" sz="4000" b="1" dirty="0"/>
              <a:t>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4/27/17</a:t>
            </a:r>
            <a:endParaRPr lang="en-US" b="1" dirty="0"/>
          </a:p>
        </p:txBody>
      </p:sp>
    </p:spTree>
    <p:extLst>
      <p:ext uri="{BB962C8B-B14F-4D97-AF65-F5344CB8AC3E}">
        <p14:creationId xmlns:p14="http://schemas.microsoft.com/office/powerpoint/2010/main" val="1355346712"/>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 Acrostic</a:t>
            </a:r>
            <a:endParaRPr lang="en-US" b="1" dirty="0"/>
          </a:p>
        </p:txBody>
      </p:sp>
      <p:sp>
        <p:nvSpPr>
          <p:cNvPr id="3" name="Content Placeholder 2"/>
          <p:cNvSpPr>
            <a:spLocks noGrp="1"/>
          </p:cNvSpPr>
          <p:nvPr>
            <p:ph idx="1"/>
          </p:nvPr>
        </p:nvSpPr>
        <p:spPr>
          <a:xfrm>
            <a:off x="457200" y="838200"/>
            <a:ext cx="8229600" cy="5638800"/>
          </a:xfrm>
        </p:spPr>
        <p:txBody>
          <a:bodyPr>
            <a:normAutofit fontScale="85000" lnSpcReduction="10000"/>
          </a:bodyPr>
          <a:lstStyle/>
          <a:p>
            <a:r>
              <a:rPr lang="en-US" b="1" dirty="0" smtClean="0"/>
              <a:t>You will be writing an acrostic poem based on the full name (first and last) of the poet you researched.</a:t>
            </a:r>
            <a:endParaRPr lang="en-US" sz="1200" b="1" dirty="0" smtClean="0"/>
          </a:p>
          <a:p>
            <a:r>
              <a:rPr lang="en-US" b="1" dirty="0" smtClean="0"/>
              <a:t>Your poem should be about the poet: their life and </a:t>
            </a:r>
            <a:r>
              <a:rPr lang="en-US" b="1" dirty="0"/>
              <a:t>work. </a:t>
            </a:r>
            <a:endParaRPr lang="en-US" b="1" dirty="0" smtClean="0"/>
          </a:p>
          <a:p>
            <a:pPr lvl="1"/>
            <a:r>
              <a:rPr lang="en-US" b="1" dirty="0" smtClean="0"/>
              <a:t>Describe </a:t>
            </a:r>
            <a:r>
              <a:rPr lang="en-US" b="1" dirty="0"/>
              <a:t>the poet’s personality</a:t>
            </a:r>
          </a:p>
          <a:p>
            <a:pPr lvl="1"/>
            <a:r>
              <a:rPr lang="en-US" b="1" dirty="0"/>
              <a:t>Describe the style of poetry they wrote</a:t>
            </a:r>
          </a:p>
          <a:p>
            <a:pPr lvl="1"/>
            <a:r>
              <a:rPr lang="en-US" b="1" dirty="0"/>
              <a:t>Refer to specific poems</a:t>
            </a:r>
          </a:p>
          <a:p>
            <a:pPr marL="0" indent="0">
              <a:buNone/>
            </a:pPr>
            <a:r>
              <a:rPr lang="en-US" b="1" dirty="0"/>
              <a:t>		Portrait of a dark soul</a:t>
            </a:r>
          </a:p>
          <a:p>
            <a:pPr marL="0" indent="0">
              <a:buNone/>
            </a:pPr>
            <a:r>
              <a:rPr lang="en-US" b="1" dirty="0" smtClean="0"/>
              <a:t>	</a:t>
            </a:r>
            <a:r>
              <a:rPr lang="en-US" b="1" dirty="0"/>
              <a:t>	Often dark and creepy</a:t>
            </a:r>
          </a:p>
          <a:p>
            <a:pPr marL="0" indent="0">
              <a:buNone/>
            </a:pPr>
            <a:r>
              <a:rPr lang="en-US" b="1" dirty="0"/>
              <a:t>		Even his death was mysterious</a:t>
            </a:r>
            <a:endParaRPr lang="en-US" b="1" dirty="0" smtClean="0"/>
          </a:p>
          <a:p>
            <a:r>
              <a:rPr lang="en-US" b="1" dirty="0"/>
              <a:t>NO ONE WORD LINES ALLOWED</a:t>
            </a:r>
          </a:p>
          <a:p>
            <a:pPr lvl="1"/>
            <a:r>
              <a:rPr lang="en-US" b="1" dirty="0"/>
              <a:t>Each line of your acrostic must be a minimum of 3 words long</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417478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Poet Acrostic</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r>
              <a:rPr lang="en-US" b="1" dirty="0" smtClean="0"/>
              <a:t>Open up the document titled “Poet Acrostic” in Google Classroom. It looks the same as the one you used to write your own acrostic. </a:t>
            </a:r>
          </a:p>
          <a:p>
            <a:endParaRPr lang="en-US" b="1" dirty="0"/>
          </a:p>
          <a:p>
            <a:pPr marL="0" indent="0" algn="ctr">
              <a:buNone/>
            </a:pPr>
            <a:r>
              <a:rPr lang="en-US" sz="6000" b="1" dirty="0" smtClean="0"/>
              <a:t>Your POET ACROSTICS are DUE TUESDAY AT 7:00 A.M.</a:t>
            </a:r>
          </a:p>
          <a:p>
            <a:endParaRPr lang="en-US" b="1" dirty="0"/>
          </a:p>
          <a:p>
            <a:pPr algn="ctr"/>
            <a:endParaRPr lang="en-US" b="1" dirty="0" smtClean="0"/>
          </a:p>
        </p:txBody>
      </p:sp>
    </p:spTree>
    <p:extLst>
      <p:ext uri="{BB962C8B-B14F-4D97-AF65-F5344CB8AC3E}">
        <p14:creationId xmlns:p14="http://schemas.microsoft.com/office/powerpoint/2010/main" val="5313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Are you finding it easy or difficult to write your </a:t>
            </a:r>
            <a:r>
              <a:rPr lang="en-US" sz="4800" b="1" dirty="0"/>
              <a:t>P</a:t>
            </a:r>
            <a:r>
              <a:rPr lang="en-US" sz="4800" b="1" dirty="0" smtClean="0"/>
              <a:t>oet </a:t>
            </a:r>
            <a:r>
              <a:rPr lang="en-US" sz="4800" b="1" dirty="0"/>
              <a:t>A</a:t>
            </a:r>
            <a:r>
              <a:rPr lang="en-US" sz="4800" b="1" dirty="0" smtClean="0"/>
              <a:t>crostic? What’s easy about it? What’s difficult about it?</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4/27/17</a:t>
            </a:r>
            <a:endParaRPr lang="en-US" b="1" dirty="0"/>
          </a:p>
        </p:txBody>
      </p:sp>
    </p:spTree>
    <p:extLst>
      <p:ext uri="{BB962C8B-B14F-4D97-AF65-F5344CB8AC3E}">
        <p14:creationId xmlns:p14="http://schemas.microsoft.com/office/powerpoint/2010/main" val="373783271"/>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2800" b="1" dirty="0" smtClean="0"/>
          </a:p>
          <a:p>
            <a:pPr marL="0" indent="0" algn="ctr">
              <a:buNone/>
            </a:pPr>
            <a:r>
              <a:rPr lang="en-US" sz="7200" b="1" dirty="0"/>
              <a:t>NO</a:t>
            </a:r>
          </a:p>
          <a:p>
            <a:pPr marL="0" indent="0" algn="ctr">
              <a:buNone/>
            </a:pPr>
            <a:r>
              <a:rPr lang="en-US" sz="7200" b="1" dirty="0" smtClean="0"/>
              <a:t>START-UP</a:t>
            </a:r>
            <a:endParaRPr lang="en-US" sz="7200" b="1" dirty="0"/>
          </a:p>
          <a:p>
            <a:pPr marL="0" indent="0" algn="ctr">
              <a:buNone/>
            </a:pPr>
            <a:r>
              <a:rPr lang="en-US" sz="7200" b="1" dirty="0"/>
              <a:t>TODAY</a:t>
            </a:r>
          </a:p>
          <a:p>
            <a:pPr marL="0" indent="0" algn="ctr">
              <a:buNone/>
            </a:pPr>
            <a:endParaRPr lang="en-US" sz="2800" b="1" dirty="0" smtClean="0"/>
          </a:p>
          <a:p>
            <a:pPr marL="0" indent="0" algn="ctr">
              <a:buNone/>
            </a:pPr>
            <a:endParaRPr lang="en-US" sz="2800" b="1" dirty="0" smtClean="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4/28/17</a:t>
            </a:r>
            <a:endParaRPr lang="en-US" b="1" dirty="0"/>
          </a:p>
        </p:txBody>
      </p:sp>
    </p:spTree>
    <p:extLst>
      <p:ext uri="{BB962C8B-B14F-4D97-AF65-F5344CB8AC3E}">
        <p14:creationId xmlns:p14="http://schemas.microsoft.com/office/powerpoint/2010/main" val="138560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49831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b="1" dirty="0" smtClean="0"/>
              <a:t>What is the first thing that comes to mind when you hear the word poetry? Come up with a definition, in your own words, for poetry.</a:t>
            </a:r>
          </a:p>
          <a:p>
            <a:pPr marL="0" indent="0" algn="ctr">
              <a:buNone/>
            </a:pPr>
            <a:endParaRPr lang="en-US" b="1" dirty="0"/>
          </a:p>
          <a:p>
            <a:pPr marL="0" indent="0" algn="ctr">
              <a:buNone/>
            </a:pPr>
            <a:r>
              <a:rPr lang="en-US" b="1" dirty="0" smtClean="0"/>
              <a:t>BE PREPARED TO SHARE!</a:t>
            </a:r>
          </a:p>
        </p:txBody>
      </p:sp>
      <p:sp>
        <p:nvSpPr>
          <p:cNvPr id="6" name="TextBox 5"/>
          <p:cNvSpPr txBox="1"/>
          <p:nvPr/>
        </p:nvSpPr>
        <p:spPr>
          <a:xfrm>
            <a:off x="7162800" y="457200"/>
            <a:ext cx="1295400" cy="369332"/>
          </a:xfrm>
          <a:prstGeom prst="rect">
            <a:avLst/>
          </a:prstGeom>
          <a:noFill/>
        </p:spPr>
        <p:txBody>
          <a:bodyPr wrap="square" rtlCol="0">
            <a:spAutoFit/>
          </a:bodyPr>
          <a:lstStyle/>
          <a:p>
            <a:pPr algn="ctr"/>
            <a:r>
              <a:rPr lang="en-US" b="1" dirty="0">
                <a:solidFill>
                  <a:prstClr val="black"/>
                </a:solidFill>
              </a:rPr>
              <a:t>3/13/17</a:t>
            </a:r>
          </a:p>
        </p:txBody>
      </p:sp>
    </p:spTree>
    <p:extLst>
      <p:ext uri="{BB962C8B-B14F-4D97-AF65-F5344CB8AC3E}">
        <p14:creationId xmlns:p14="http://schemas.microsoft.com/office/powerpoint/2010/main" val="3954838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6"/>
            </a:pPr>
            <a:r>
              <a:rPr lang="en-US" altLang="en-US" b="1" dirty="0" smtClean="0">
                <a:cs typeface="Times New Roman" pitchFamily="-16" charset="0"/>
              </a:rPr>
              <a:t>Internal rhyme: A rhyme that occurs within one line such as “He’s King of the Swing.”</a:t>
            </a:r>
          </a:p>
          <a:p>
            <a:pPr marL="514350" indent="-514350">
              <a:buFont typeface="+mj-lt"/>
              <a:buAutoNum type="arabicPeriod" startAt="16"/>
            </a:pPr>
            <a:r>
              <a:rPr lang="en-US" altLang="en-US" b="1" dirty="0" smtClean="0"/>
              <a:t>Kenning: A figurative (usually a couple of words)expression used in place of a name or noun, especially in Old English and Old Norse poetry; for example, </a:t>
            </a:r>
            <a:r>
              <a:rPr lang="en-US" altLang="en-US" b="1" i="1" dirty="0" smtClean="0"/>
              <a:t>storm of swords</a:t>
            </a:r>
            <a:r>
              <a:rPr lang="en-US" altLang="en-US" b="1" dirty="0" smtClean="0"/>
              <a:t> is a kenning for </a:t>
            </a:r>
            <a:r>
              <a:rPr lang="en-US" altLang="en-US" b="1" i="1" dirty="0" smtClean="0"/>
              <a:t>battle.</a:t>
            </a:r>
            <a:endParaRPr lang="en-US" altLang="en-US" b="1" dirty="0" smtClean="0"/>
          </a:p>
          <a:p>
            <a:pPr marL="514350" indent="-514350">
              <a:buFont typeface="+mj-lt"/>
              <a:buAutoNum type="arabicPeriod" startAt="16"/>
            </a:pPr>
            <a:r>
              <a:rPr lang="en-US" altLang="en-US" b="1" dirty="0" smtClean="0">
                <a:cs typeface="Times New Roman" pitchFamily="-16" charset="0"/>
              </a:rPr>
              <a:t>Lyric poem: A type of poetry that expresses the poet’s emotions.  It often tells some sort of brief story, engaging the reading in the experience. </a:t>
            </a:r>
            <a:endParaRPr lang="en-US" b="1" dirty="0"/>
          </a:p>
        </p:txBody>
      </p:sp>
    </p:spTree>
    <p:extLst>
      <p:ext uri="{BB962C8B-B14F-4D97-AF65-F5344CB8AC3E}">
        <p14:creationId xmlns:p14="http://schemas.microsoft.com/office/powerpoint/2010/main" val="381446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WORK DAY!!</a:t>
            </a:r>
            <a:endParaRPr lang="en-US" b="1" dirty="0"/>
          </a:p>
        </p:txBody>
      </p:sp>
      <p:sp>
        <p:nvSpPr>
          <p:cNvPr id="3" name="Content Placeholder 2"/>
          <p:cNvSpPr>
            <a:spLocks noGrp="1"/>
          </p:cNvSpPr>
          <p:nvPr>
            <p:ph idx="1"/>
          </p:nvPr>
        </p:nvSpPr>
        <p:spPr>
          <a:xfrm>
            <a:off x="457200" y="990600"/>
            <a:ext cx="8229600" cy="5486400"/>
          </a:xfrm>
        </p:spPr>
        <p:txBody>
          <a:bodyPr/>
          <a:lstStyle/>
          <a:p>
            <a:r>
              <a:rPr lang="en-US" b="1" dirty="0" smtClean="0"/>
              <a:t>Today will be a straight up WORK DAY!</a:t>
            </a:r>
          </a:p>
          <a:p>
            <a:r>
              <a:rPr lang="en-US" b="1" dirty="0" smtClean="0"/>
              <a:t>You have SEVERAL THINGS you can be working on today, including:</a:t>
            </a:r>
          </a:p>
          <a:p>
            <a:pPr lvl="1"/>
            <a:r>
              <a:rPr lang="en-US" b="1" dirty="0" smtClean="0"/>
              <a:t>Your Ode – This was due this morning, but if you didn’t get it done, do it now and get it turned in!</a:t>
            </a:r>
          </a:p>
          <a:p>
            <a:pPr lvl="1"/>
            <a:r>
              <a:rPr lang="en-US" b="1" dirty="0" smtClean="0"/>
              <a:t>Your Limerick – This is due by 7:00 A.M. on MONDAY! Get it done!</a:t>
            </a:r>
          </a:p>
          <a:p>
            <a:pPr lvl="1"/>
            <a:r>
              <a:rPr lang="en-US" b="1" dirty="0" smtClean="0"/>
              <a:t>Your Poet Acrostic – This is due by 7:00 A.M. on Tuesday! Get it done!</a:t>
            </a:r>
          </a:p>
          <a:p>
            <a:pPr lvl="1"/>
            <a:r>
              <a:rPr lang="en-US" b="1" dirty="0" smtClean="0"/>
              <a:t>Your essay – Finishing it if you have not and/or making corrections or edits to your rough draft!</a:t>
            </a:r>
            <a:endParaRPr lang="en-US" b="1" dirty="0"/>
          </a:p>
        </p:txBody>
      </p:sp>
    </p:spTree>
    <p:extLst>
      <p:ext uri="{BB962C8B-B14F-4D97-AF65-F5344CB8AC3E}">
        <p14:creationId xmlns:p14="http://schemas.microsoft.com/office/powerpoint/2010/main" val="158021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normAutofit fontScale="90000"/>
          </a:bodyPr>
          <a:lstStyle/>
          <a:p>
            <a:r>
              <a:rPr lang="en-US" b="1" dirty="0" smtClean="0"/>
              <a:t>IF YOU ARE FINISHED WITH ALL OF THAT…</a:t>
            </a:r>
            <a:endParaRPr lang="en-US" b="1" dirty="0"/>
          </a:p>
        </p:txBody>
      </p:sp>
      <p:sp>
        <p:nvSpPr>
          <p:cNvPr id="3" name="Content Placeholder 2"/>
          <p:cNvSpPr>
            <a:spLocks noGrp="1"/>
          </p:cNvSpPr>
          <p:nvPr>
            <p:ph idx="1"/>
          </p:nvPr>
        </p:nvSpPr>
        <p:spPr>
          <a:xfrm>
            <a:off x="457200" y="1219200"/>
            <a:ext cx="8229600" cy="5257800"/>
          </a:xfrm>
        </p:spPr>
        <p:txBody>
          <a:bodyPr>
            <a:normAutofit/>
          </a:bodyPr>
          <a:lstStyle/>
          <a:p>
            <a:r>
              <a:rPr lang="en-US" b="1" dirty="0" smtClean="0"/>
              <a:t>Go find poems by your poet! Remember, you will need TWO of them NEXT WEEK!</a:t>
            </a:r>
          </a:p>
          <a:p>
            <a:pPr lvl="1"/>
            <a:r>
              <a:rPr lang="en-US" b="1" dirty="0" smtClean="0"/>
              <a:t>One you will be analyzing like we did with the poems in class.</a:t>
            </a:r>
          </a:p>
          <a:p>
            <a:pPr lvl="1"/>
            <a:r>
              <a:rPr lang="en-US" b="1" dirty="0" smtClean="0"/>
              <a:t>The other you will be using to write a response poem.</a:t>
            </a:r>
          </a:p>
          <a:p>
            <a:r>
              <a:rPr lang="en-US" sz="4400" b="1" dirty="0" smtClean="0"/>
              <a:t>BY MONDAY, YOU WILL NEED TO HAVE READ AT LEAST TWO POEMS BY YOUR POET!!!</a:t>
            </a:r>
            <a:endParaRPr lang="en-US" sz="4400" b="1" dirty="0"/>
          </a:p>
        </p:txBody>
      </p:sp>
    </p:spTree>
    <p:extLst>
      <p:ext uri="{BB962C8B-B14F-4D97-AF65-F5344CB8AC3E}">
        <p14:creationId xmlns:p14="http://schemas.microsoft.com/office/powerpoint/2010/main" val="35126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a:t>
            </a:r>
          </a:p>
          <a:p>
            <a:pPr marL="0" indent="0" algn="ctr">
              <a:buNone/>
            </a:pPr>
            <a:r>
              <a:rPr lang="en-US" sz="4800" b="1" dirty="0" smtClean="0"/>
              <a:t>EXIT </a:t>
            </a:r>
          </a:p>
          <a:p>
            <a:pPr marL="0" indent="0" algn="ctr">
              <a:buNone/>
            </a:pPr>
            <a:r>
              <a:rPr lang="en-US" sz="4800" b="1" dirty="0" smtClean="0"/>
              <a:t>TICKET </a:t>
            </a:r>
          </a:p>
          <a:p>
            <a:pPr marL="0" indent="0" algn="ctr">
              <a:buNone/>
            </a:pPr>
            <a:r>
              <a:rPr lang="en-US" sz="4800" b="1" dirty="0" smtClean="0"/>
              <a:t>TODAY</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4/28/17</a:t>
            </a:r>
            <a:endParaRPr lang="en-US" b="1" dirty="0"/>
          </a:p>
        </p:txBody>
      </p:sp>
    </p:spTree>
    <p:extLst>
      <p:ext uri="{BB962C8B-B14F-4D97-AF65-F5344CB8AC3E}">
        <p14:creationId xmlns:p14="http://schemas.microsoft.com/office/powerpoint/2010/main" val="583525760"/>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4000" b="1" dirty="0" smtClean="0"/>
              <a:t>By now, you should have read at least two poems by your poet. What did you think of them? Were they interesting? Were they easy or difficult to understand? 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5/1/17</a:t>
            </a:r>
            <a:endParaRPr lang="en-US" b="1" dirty="0"/>
          </a:p>
        </p:txBody>
      </p:sp>
    </p:spTree>
    <p:extLst>
      <p:ext uri="{BB962C8B-B14F-4D97-AF65-F5344CB8AC3E}">
        <p14:creationId xmlns:p14="http://schemas.microsoft.com/office/powerpoint/2010/main" val="349652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4000" b="1" dirty="0"/>
              <a:t>By now, you should have read at least two poems by your poet. What did you think of them? Were they interesting? Were they easy or difficult to understand? Why?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5/1/17</a:t>
            </a:r>
            <a:endParaRPr lang="en-US" b="1" dirty="0"/>
          </a:p>
        </p:txBody>
      </p:sp>
    </p:spTree>
    <p:extLst>
      <p:ext uri="{BB962C8B-B14F-4D97-AF65-F5344CB8AC3E}">
        <p14:creationId xmlns:p14="http://schemas.microsoft.com/office/powerpoint/2010/main" val="423211579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have, in Google Classroom, a blank poetry analysis form. </a:t>
            </a:r>
          </a:p>
          <a:p>
            <a:r>
              <a:rPr lang="en-US" b="1" dirty="0" smtClean="0"/>
              <a:t>You will be using it to analyze a poem written by the poet you researched.</a:t>
            </a:r>
          </a:p>
          <a:p>
            <a:r>
              <a:rPr lang="en-US" b="1" dirty="0" smtClean="0"/>
              <a:t>First, copy the poem you are going to analyze and paste it into the box at the top of the page.</a:t>
            </a:r>
          </a:p>
          <a:p>
            <a:r>
              <a:rPr lang="en-US" b="1" dirty="0" smtClean="0"/>
              <a:t>The rest of the document is the same as what we used to analyze previous poems in class.</a:t>
            </a:r>
            <a:endParaRPr lang="en-US" b="1" dirty="0"/>
          </a:p>
        </p:txBody>
      </p:sp>
    </p:spTree>
    <p:extLst>
      <p:ext uri="{BB962C8B-B14F-4D97-AF65-F5344CB8AC3E}">
        <p14:creationId xmlns:p14="http://schemas.microsoft.com/office/powerpoint/2010/main" val="186427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838200"/>
            <a:ext cx="8229600" cy="5867400"/>
          </a:xfrm>
        </p:spPr>
        <p:txBody>
          <a:bodyPr>
            <a:normAutofit lnSpcReduction="10000"/>
          </a:bodyPr>
          <a:lstStyle/>
          <a:p>
            <a:r>
              <a:rPr lang="en-US" b="1" dirty="0" smtClean="0"/>
              <a:t>Technical Reading</a:t>
            </a:r>
          </a:p>
          <a:p>
            <a:pPr lvl="1"/>
            <a:r>
              <a:rPr lang="en-US" b="1" dirty="0" smtClean="0"/>
              <a:t>Identify and look up definitions for unfamiliar words and phrases.</a:t>
            </a:r>
          </a:p>
          <a:p>
            <a:pPr lvl="1"/>
            <a:r>
              <a:rPr lang="en-US" b="1" dirty="0" smtClean="0"/>
              <a:t>Identify and make note of any rhyme or rhythm in the poem.</a:t>
            </a:r>
          </a:p>
          <a:p>
            <a:r>
              <a:rPr lang="en-US" b="1" dirty="0" smtClean="0"/>
              <a:t>Thematic Reading</a:t>
            </a:r>
          </a:p>
          <a:p>
            <a:pPr lvl="1"/>
            <a:r>
              <a:rPr lang="en-US" b="1" dirty="0" smtClean="0"/>
              <a:t>Write down initial thoughts/emotions.</a:t>
            </a:r>
          </a:p>
          <a:p>
            <a:pPr lvl="1"/>
            <a:r>
              <a:rPr lang="en-US" b="1" dirty="0" smtClean="0"/>
              <a:t>Identify any poetic devices used in the poem (use your glossary if necessary).</a:t>
            </a:r>
          </a:p>
          <a:p>
            <a:pPr lvl="1"/>
            <a:r>
              <a:rPr lang="en-US" b="1" dirty="0" smtClean="0"/>
              <a:t>Identify the tone and atmosphere of the poem.</a:t>
            </a:r>
          </a:p>
          <a:p>
            <a:pPr lvl="1"/>
            <a:r>
              <a:rPr lang="en-US" b="1" dirty="0" smtClean="0"/>
              <a:t>Identify the theme of the poem or the meaning behind it (what the poet is trying to say).</a:t>
            </a:r>
            <a:endParaRPr lang="en-US" b="1" dirty="0"/>
          </a:p>
        </p:txBody>
      </p:sp>
    </p:spTree>
    <p:extLst>
      <p:ext uri="{BB962C8B-B14F-4D97-AF65-F5344CB8AC3E}">
        <p14:creationId xmlns:p14="http://schemas.microsoft.com/office/powerpoint/2010/main" val="56163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b="1" dirty="0" smtClean="0"/>
              <a:t>The most important part of your analysis is the final paragraph about that poem.</a:t>
            </a:r>
          </a:p>
          <a:p>
            <a:r>
              <a:rPr lang="en-US" b="1" dirty="0" smtClean="0"/>
              <a:t>Remember:</a:t>
            </a:r>
          </a:p>
          <a:p>
            <a:pPr lvl="1"/>
            <a:r>
              <a:rPr lang="en-US" b="1" dirty="0" smtClean="0"/>
              <a:t>Always identify the poem title and author’s name in your first sentence.</a:t>
            </a:r>
          </a:p>
          <a:p>
            <a:pPr lvl="1"/>
            <a:r>
              <a:rPr lang="en-US" b="1" dirty="0"/>
              <a:t>Make sure your paragraph includes a discussion of structure, poetic devices, and theme. Your paragraph must be 5 sentences minimum</a:t>
            </a:r>
            <a:r>
              <a:rPr lang="en-US" b="1" dirty="0" smtClean="0"/>
              <a:t>.</a:t>
            </a:r>
          </a:p>
          <a:p>
            <a:pPr lvl="1"/>
            <a:r>
              <a:rPr lang="en-US" b="1" dirty="0" smtClean="0"/>
              <a:t>No first person language. No second person language directed at the reader.</a:t>
            </a:r>
          </a:p>
          <a:p>
            <a:pPr lvl="1"/>
            <a:r>
              <a:rPr lang="en-US" b="1" dirty="0" smtClean="0"/>
              <a:t>If you QUOTE or REFER TO a line in the poem IN ANY WAY, YOU MUST CITE THE LINE NUMBER!</a:t>
            </a:r>
          </a:p>
        </p:txBody>
      </p:sp>
    </p:spTree>
    <p:extLst>
      <p:ext uri="{BB962C8B-B14F-4D97-AF65-F5344CB8AC3E}">
        <p14:creationId xmlns:p14="http://schemas.microsoft.com/office/powerpoint/2010/main" val="267980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Are you finding it easy or difficult to analyze your poet’s poem? What’s easy about it? What’s difficult about it?</a:t>
            </a:r>
          </a:p>
          <a:p>
            <a:pPr marL="0" indent="0" algn="ctr">
              <a:buNone/>
            </a:pPr>
            <a:r>
              <a:rPr lang="en-US" sz="4000" b="1" dirty="0" smtClean="0"/>
              <a:t>(language, identifying devices, identifying theme)</a:t>
            </a:r>
            <a:endParaRPr lang="en-US" sz="40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5/1/17</a:t>
            </a:r>
            <a:endParaRPr lang="en-US" b="1" dirty="0"/>
          </a:p>
        </p:txBody>
      </p:sp>
    </p:spTree>
    <p:extLst>
      <p:ext uri="{BB962C8B-B14F-4D97-AF65-F5344CB8AC3E}">
        <p14:creationId xmlns:p14="http://schemas.microsoft.com/office/powerpoint/2010/main" val="2114476617"/>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ctr">
              <a:buNone/>
            </a:pPr>
            <a:r>
              <a:rPr lang="en-US" sz="4000" b="1" dirty="0" smtClean="0"/>
              <a:t>No Start-Up</a:t>
            </a:r>
          </a:p>
          <a:p>
            <a:pPr marL="0" indent="0" algn="ctr">
              <a:buNone/>
            </a:pPr>
            <a:endParaRPr lang="en-US" b="1" dirty="0"/>
          </a:p>
          <a:p>
            <a:pPr marL="0" indent="0" algn="ctr">
              <a:buNone/>
            </a:pPr>
            <a:r>
              <a:rPr lang="en-US" sz="5400" b="1" dirty="0" smtClean="0"/>
              <a:t>WORK ON ANALYSIS OF POET’S POEM</a:t>
            </a:r>
          </a:p>
          <a:p>
            <a:pPr marL="0" indent="0" algn="ctr">
              <a:buNone/>
            </a:pPr>
            <a:r>
              <a:rPr lang="en-US" sz="5400" b="1" dirty="0" smtClean="0"/>
              <a:t>Due Thursday @ 7:00 A.M.</a:t>
            </a:r>
          </a:p>
          <a:p>
            <a:pPr marL="0" indent="0" algn="ctr">
              <a:buNone/>
            </a:pPr>
            <a:endParaRPr lang="en-US" sz="5400" b="1" dirty="0"/>
          </a:p>
          <a:p>
            <a:pPr marL="0" indent="0" algn="ctr">
              <a:buNone/>
            </a:pPr>
            <a:r>
              <a:rPr lang="en-US" sz="4000" b="1" dirty="0" smtClean="0"/>
              <a:t>No Exit Ticket</a:t>
            </a:r>
            <a:endParaRPr lang="en-US" sz="40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5/2/17</a:t>
            </a:r>
            <a:endParaRPr lang="en-US" b="1" dirty="0"/>
          </a:p>
        </p:txBody>
      </p:sp>
    </p:spTree>
    <p:extLst>
      <p:ext uri="{BB962C8B-B14F-4D97-AF65-F5344CB8AC3E}">
        <p14:creationId xmlns:p14="http://schemas.microsoft.com/office/powerpoint/2010/main" val="210377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9"/>
            </a:pPr>
            <a:r>
              <a:rPr lang="en-US" altLang="en-US" b="1" dirty="0" smtClean="0">
                <a:cs typeface="Times New Roman" pitchFamily="-16" charset="0"/>
              </a:rPr>
              <a:t>Metaphor: An implied comparison that doesn’t use “like” or “as”—such as “He’s a rock” or “I am an island.” </a:t>
            </a:r>
          </a:p>
          <a:p>
            <a:pPr marL="514350" indent="-514350">
              <a:buFont typeface="+mj-lt"/>
              <a:buAutoNum type="arabicPeriod" startAt="19"/>
            </a:pPr>
            <a:r>
              <a:rPr lang="en-US" altLang="en-US" b="1" dirty="0" smtClean="0">
                <a:cs typeface="Times New Roman" pitchFamily="-16" charset="0"/>
              </a:rPr>
              <a:t>Meter (or rhythm): The pattern of stressed and unstressed syllables in the lines of a poem. </a:t>
            </a:r>
          </a:p>
          <a:p>
            <a:pPr marL="514350" indent="-514350">
              <a:buFont typeface="+mj-lt"/>
              <a:buAutoNum type="arabicPeriod" startAt="19"/>
            </a:pPr>
            <a:r>
              <a:rPr lang="en-US" altLang="en-US" b="1" dirty="0" smtClean="0">
                <a:cs typeface="Times New Roman" pitchFamily="-16" charset="0"/>
              </a:rPr>
              <a:t>Mood: The emotional atmosphere of a given piece of writing. </a:t>
            </a:r>
          </a:p>
          <a:p>
            <a:pPr marL="514350" indent="-514350">
              <a:buFont typeface="+mj-lt"/>
              <a:buAutoNum type="arabicPeriod" startAt="19"/>
            </a:pPr>
            <a:r>
              <a:rPr lang="en-US" altLang="en-US" b="1" dirty="0" smtClean="0">
                <a:cs typeface="Times New Roman" pitchFamily="-16" charset="0"/>
              </a:rPr>
              <a:t>Onomatopoeia:</a:t>
            </a:r>
            <a:r>
              <a:rPr lang="en-US" altLang="en-US" dirty="0">
                <a:cs typeface="Times New Roman" pitchFamily="-16" charset="0"/>
              </a:rPr>
              <a:t> </a:t>
            </a:r>
            <a:r>
              <a:rPr lang="en-US" altLang="en-US" b="1" dirty="0" smtClean="0">
                <a:cs typeface="Times New Roman" pitchFamily="-16" charset="0"/>
              </a:rPr>
              <a:t>The use of words that sound like what they mean such as “buzz.” </a:t>
            </a:r>
            <a:endParaRPr lang="en-US" b="1" dirty="0"/>
          </a:p>
        </p:txBody>
      </p:sp>
    </p:spTree>
    <p:extLst>
      <p:ext uri="{BB962C8B-B14F-4D97-AF65-F5344CB8AC3E}">
        <p14:creationId xmlns:p14="http://schemas.microsoft.com/office/powerpoint/2010/main" val="268618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4000" b="1" dirty="0" smtClean="0"/>
              <a:t>What style of poetry does your poet write? What are some challenges you might face trying to mimic (copy) that style?</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5/3/17</a:t>
            </a:r>
            <a:endParaRPr lang="en-US" b="1" dirty="0"/>
          </a:p>
        </p:txBody>
      </p:sp>
    </p:spTree>
    <p:extLst>
      <p:ext uri="{BB962C8B-B14F-4D97-AF65-F5344CB8AC3E}">
        <p14:creationId xmlns:p14="http://schemas.microsoft.com/office/powerpoint/2010/main" val="104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4000" b="1" dirty="0"/>
              <a:t>What style of poetry does your poet write? What are some challenges you might face trying to mimic (copy) that style?</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5/3/17</a:t>
            </a:r>
            <a:endParaRPr lang="en-US" b="1" dirty="0"/>
          </a:p>
        </p:txBody>
      </p:sp>
    </p:spTree>
    <p:extLst>
      <p:ext uri="{BB962C8B-B14F-4D97-AF65-F5344CB8AC3E}">
        <p14:creationId xmlns:p14="http://schemas.microsoft.com/office/powerpoint/2010/main" val="1662217639"/>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Response Poetry</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A Response Poem is a poem that is inspired by another piece of poetry.</a:t>
            </a:r>
            <a:endParaRPr lang="en-US" sz="1200" b="1" dirty="0" smtClean="0"/>
          </a:p>
          <a:p>
            <a:r>
              <a:rPr lang="en-US" b="1" dirty="0" smtClean="0"/>
              <a:t>You will be choosing ANOTHER poem by your poet (a poem you HAVE NOT worked with yet) and writing your own poem in response to it.</a:t>
            </a:r>
          </a:p>
          <a:p>
            <a:r>
              <a:rPr lang="en-US" b="1" dirty="0" smtClean="0"/>
              <a:t>If the poems by your poet are all exceptionally long, talk to me…you may be able to just work with an excerpt.</a:t>
            </a:r>
          </a:p>
          <a:p>
            <a:endParaRPr lang="en-US" b="1" dirty="0"/>
          </a:p>
        </p:txBody>
      </p:sp>
    </p:spTree>
    <p:extLst>
      <p:ext uri="{BB962C8B-B14F-4D97-AF65-F5344CB8AC3E}">
        <p14:creationId xmlns:p14="http://schemas.microsoft.com/office/powerpoint/2010/main" val="406491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Response Poetry</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Your response poem should imitate the form of the original poem. It should have the same (or very similar):</a:t>
            </a:r>
          </a:p>
          <a:p>
            <a:pPr lvl="1"/>
            <a:r>
              <a:rPr lang="en-US" b="1" dirty="0" smtClean="0"/>
              <a:t>Rhythm</a:t>
            </a:r>
          </a:p>
          <a:p>
            <a:pPr lvl="1"/>
            <a:r>
              <a:rPr lang="en-US" b="1" dirty="0" smtClean="0"/>
              <a:t>Rhyme</a:t>
            </a:r>
          </a:p>
          <a:p>
            <a:pPr lvl="1"/>
            <a:r>
              <a:rPr lang="en-US" b="1" dirty="0" smtClean="0"/>
              <a:t>Line structure</a:t>
            </a:r>
          </a:p>
          <a:p>
            <a:pPr lvl="1"/>
            <a:r>
              <a:rPr lang="en-US" b="1" dirty="0" smtClean="0"/>
              <a:t>Stanza structure</a:t>
            </a:r>
          </a:p>
          <a:p>
            <a:pPr lvl="1"/>
            <a:r>
              <a:rPr lang="en-US" b="1" dirty="0" smtClean="0"/>
              <a:t>Length</a:t>
            </a:r>
          </a:p>
          <a:p>
            <a:pPr lvl="1"/>
            <a:endParaRPr lang="en-US" b="1" dirty="0"/>
          </a:p>
        </p:txBody>
      </p:sp>
      <p:sp>
        <p:nvSpPr>
          <p:cNvPr id="5" name="Right Brace 4"/>
          <p:cNvSpPr/>
          <p:nvPr/>
        </p:nvSpPr>
        <p:spPr>
          <a:xfrm>
            <a:off x="2743200" y="2590800"/>
            <a:ext cx="304800" cy="914400"/>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ln>
                <a:solidFill>
                  <a:schemeClr val="tx1"/>
                </a:solidFill>
              </a:ln>
            </a:endParaRPr>
          </a:p>
        </p:txBody>
      </p:sp>
      <p:sp>
        <p:nvSpPr>
          <p:cNvPr id="6" name="TextBox 5"/>
          <p:cNvSpPr txBox="1"/>
          <p:nvPr/>
        </p:nvSpPr>
        <p:spPr>
          <a:xfrm>
            <a:off x="3276600" y="2863334"/>
            <a:ext cx="3657600" cy="400110"/>
          </a:xfrm>
          <a:prstGeom prst="rect">
            <a:avLst/>
          </a:prstGeom>
          <a:noFill/>
        </p:spPr>
        <p:txBody>
          <a:bodyPr wrap="square" rtlCol="0">
            <a:spAutoFit/>
          </a:bodyPr>
          <a:lstStyle/>
          <a:p>
            <a:r>
              <a:rPr lang="en-US" sz="2000" b="1" dirty="0" smtClean="0"/>
              <a:t>If there is any in the original.</a:t>
            </a:r>
            <a:endParaRPr lang="en-US" sz="2000" b="1" dirty="0"/>
          </a:p>
        </p:txBody>
      </p:sp>
    </p:spTree>
    <p:extLst>
      <p:ext uri="{BB962C8B-B14F-4D97-AF65-F5344CB8AC3E}">
        <p14:creationId xmlns:p14="http://schemas.microsoft.com/office/powerpoint/2010/main" val="42089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normAutofit/>
          </a:bodyPr>
          <a:lstStyle/>
          <a:p>
            <a:r>
              <a:rPr lang="en-US" b="1" dirty="0"/>
              <a:t>Response </a:t>
            </a:r>
            <a:r>
              <a:rPr lang="en-US" b="1" dirty="0" smtClean="0"/>
              <a:t>Poetry</a:t>
            </a:r>
            <a:endParaRPr lang="en-US" b="1" dirty="0"/>
          </a:p>
        </p:txBody>
      </p:sp>
      <p:sp>
        <p:nvSpPr>
          <p:cNvPr id="3" name="Content Placeholder 2"/>
          <p:cNvSpPr>
            <a:spLocks noGrp="1"/>
          </p:cNvSpPr>
          <p:nvPr>
            <p:ph idx="1"/>
          </p:nvPr>
        </p:nvSpPr>
        <p:spPr>
          <a:xfrm>
            <a:off x="457200" y="762000"/>
            <a:ext cx="8229600" cy="5638800"/>
          </a:xfrm>
        </p:spPr>
        <p:txBody>
          <a:bodyPr>
            <a:normAutofit/>
          </a:bodyPr>
          <a:lstStyle/>
          <a:p>
            <a:r>
              <a:rPr lang="en-US" sz="2800" b="1" dirty="0" smtClean="0"/>
              <a:t>First, choose a poem written by your poet. Make sure that it is one which you understand.</a:t>
            </a:r>
          </a:p>
          <a:p>
            <a:r>
              <a:rPr lang="en-US" sz="2800" b="1" dirty="0" smtClean="0"/>
              <a:t>You will use this poem as a template for the creation of an original poem. Your response poem can:</a:t>
            </a:r>
          </a:p>
          <a:p>
            <a:pPr lvl="1"/>
            <a:r>
              <a:rPr lang="en-US" b="1" dirty="0" smtClean="0"/>
              <a:t> share </a:t>
            </a:r>
            <a:r>
              <a:rPr lang="en-US" b="1" dirty="0"/>
              <a:t>the same theme as the </a:t>
            </a:r>
            <a:r>
              <a:rPr lang="en-US" b="1" dirty="0" smtClean="0"/>
              <a:t>original</a:t>
            </a:r>
          </a:p>
          <a:p>
            <a:pPr lvl="1"/>
            <a:r>
              <a:rPr lang="en-US" b="1" dirty="0" smtClean="0"/>
              <a:t> </a:t>
            </a:r>
            <a:r>
              <a:rPr lang="en-US" b="1" dirty="0"/>
              <a:t>agree with or disagree with the </a:t>
            </a:r>
            <a:r>
              <a:rPr lang="en-US" b="1" dirty="0" smtClean="0"/>
              <a:t>original</a:t>
            </a:r>
          </a:p>
          <a:p>
            <a:pPr lvl="1"/>
            <a:r>
              <a:rPr lang="en-US" b="1" dirty="0" smtClean="0"/>
              <a:t> </a:t>
            </a:r>
            <a:r>
              <a:rPr lang="en-US" b="1" dirty="0"/>
              <a:t>express your thoughts about the </a:t>
            </a:r>
            <a:r>
              <a:rPr lang="en-US" b="1" dirty="0" smtClean="0"/>
              <a:t>original</a:t>
            </a:r>
          </a:p>
          <a:p>
            <a:pPr lvl="1"/>
            <a:r>
              <a:rPr lang="en-US" b="1" dirty="0" smtClean="0"/>
              <a:t> </a:t>
            </a:r>
            <a:r>
              <a:rPr lang="en-US" b="1" dirty="0"/>
              <a:t>copy the style but have a different theme from the </a:t>
            </a:r>
            <a:r>
              <a:rPr lang="en-US" b="1" dirty="0" smtClean="0"/>
              <a:t>original</a:t>
            </a:r>
          </a:p>
          <a:p>
            <a:pPr lvl="1"/>
            <a:r>
              <a:rPr lang="en-US" b="1" dirty="0" smtClean="0"/>
              <a:t> </a:t>
            </a:r>
            <a:r>
              <a:rPr lang="en-US" b="1" dirty="0"/>
              <a:t>talk about the poet who wrote the original</a:t>
            </a:r>
            <a:endParaRPr lang="en-US" b="1" dirty="0" smtClean="0"/>
          </a:p>
        </p:txBody>
      </p:sp>
    </p:spTree>
    <p:extLst>
      <p:ext uri="{BB962C8B-B14F-4D97-AF65-F5344CB8AC3E}">
        <p14:creationId xmlns:p14="http://schemas.microsoft.com/office/powerpoint/2010/main" val="170887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400" b="1" dirty="0" smtClean="0"/>
              <a:t>Response Poetry</a:t>
            </a:r>
          </a:p>
        </p:txBody>
      </p:sp>
      <p:sp>
        <p:nvSpPr>
          <p:cNvPr id="7" name="TextBox 6"/>
          <p:cNvSpPr txBox="1"/>
          <p:nvPr/>
        </p:nvSpPr>
        <p:spPr>
          <a:xfrm>
            <a:off x="4022811" y="916709"/>
            <a:ext cx="1162498" cy="369332"/>
          </a:xfrm>
          <a:prstGeom prst="rect">
            <a:avLst/>
          </a:prstGeom>
          <a:noFill/>
        </p:spPr>
        <p:txBody>
          <a:bodyPr wrap="none" rtlCol="0">
            <a:spAutoFit/>
          </a:bodyPr>
          <a:lstStyle/>
          <a:p>
            <a:r>
              <a:rPr lang="en-US" b="1" dirty="0" smtClean="0"/>
              <a:t>EXAMPLE:</a:t>
            </a:r>
            <a:endParaRPr lang="en-US" b="1" dirty="0"/>
          </a:p>
        </p:txBody>
      </p:sp>
      <p:sp>
        <p:nvSpPr>
          <p:cNvPr id="3" name="TextBox 2"/>
          <p:cNvSpPr txBox="1"/>
          <p:nvPr/>
        </p:nvSpPr>
        <p:spPr>
          <a:xfrm>
            <a:off x="228600" y="1524000"/>
            <a:ext cx="4237058" cy="2862322"/>
          </a:xfrm>
          <a:prstGeom prst="rect">
            <a:avLst/>
          </a:prstGeom>
          <a:noFill/>
        </p:spPr>
        <p:txBody>
          <a:bodyPr wrap="none" rtlCol="0">
            <a:spAutoFit/>
          </a:bodyPr>
          <a:lstStyle/>
          <a:p>
            <a:pPr algn="ctr" fontAlgn="t"/>
            <a:r>
              <a:rPr lang="en-US" b="1" dirty="0">
                <a:solidFill>
                  <a:srgbClr val="333333"/>
                </a:solidFill>
                <a:latin typeface="Arial"/>
              </a:rPr>
              <a:t>If I can stop one heart from breaking,</a:t>
            </a:r>
            <a:endParaRPr lang="en-US" dirty="0"/>
          </a:p>
          <a:p>
            <a:pPr algn="ctr" fontAlgn="t"/>
            <a:r>
              <a:rPr lang="en-US" b="1" dirty="0">
                <a:solidFill>
                  <a:srgbClr val="333333"/>
                </a:solidFill>
                <a:latin typeface="Arial"/>
              </a:rPr>
              <a:t>I shall not live in vain;</a:t>
            </a:r>
            <a:endParaRPr lang="en-US" dirty="0"/>
          </a:p>
          <a:p>
            <a:pPr algn="ctr" fontAlgn="t"/>
            <a:r>
              <a:rPr lang="en-US" b="1" dirty="0">
                <a:solidFill>
                  <a:srgbClr val="333333"/>
                </a:solidFill>
                <a:latin typeface="Arial"/>
              </a:rPr>
              <a:t>If I can ease one life the aching,</a:t>
            </a:r>
            <a:endParaRPr lang="en-US" dirty="0"/>
          </a:p>
          <a:p>
            <a:pPr algn="ctr" fontAlgn="t"/>
            <a:r>
              <a:rPr lang="en-US" b="1" dirty="0">
                <a:solidFill>
                  <a:srgbClr val="333333"/>
                </a:solidFill>
                <a:latin typeface="Arial"/>
              </a:rPr>
              <a:t>Or cool one pain,</a:t>
            </a:r>
            <a:endParaRPr lang="en-US" dirty="0"/>
          </a:p>
          <a:p>
            <a:pPr algn="ctr" fontAlgn="t"/>
            <a:r>
              <a:rPr lang="en-US" b="1" dirty="0">
                <a:solidFill>
                  <a:srgbClr val="333333"/>
                </a:solidFill>
                <a:latin typeface="Arial"/>
              </a:rPr>
              <a:t>Or help one fainting robin</a:t>
            </a:r>
            <a:endParaRPr lang="en-US" dirty="0"/>
          </a:p>
          <a:p>
            <a:pPr algn="ctr" fontAlgn="t"/>
            <a:r>
              <a:rPr lang="en-US" b="1" dirty="0">
                <a:solidFill>
                  <a:srgbClr val="333333"/>
                </a:solidFill>
                <a:latin typeface="Arial"/>
              </a:rPr>
              <a:t>Unto his nest again,</a:t>
            </a:r>
            <a:endParaRPr lang="en-US" dirty="0"/>
          </a:p>
          <a:p>
            <a:pPr algn="ctr" fontAlgn="t"/>
            <a:r>
              <a:rPr lang="en-US" b="1" dirty="0">
                <a:solidFill>
                  <a:srgbClr val="333333"/>
                </a:solidFill>
                <a:latin typeface="Arial"/>
              </a:rPr>
              <a:t>I shall not live in vain.</a:t>
            </a:r>
            <a:endParaRPr lang="en-US" dirty="0"/>
          </a:p>
          <a:p>
            <a:pPr algn="ctr" fontAlgn="t"/>
            <a:r>
              <a:rPr lang="en-US" dirty="0"/>
              <a:t/>
            </a:r>
            <a:br>
              <a:rPr lang="en-US" dirty="0"/>
            </a:br>
            <a:r>
              <a:rPr lang="en-US" b="1" dirty="0">
                <a:solidFill>
                  <a:srgbClr val="333333"/>
                </a:solidFill>
                <a:latin typeface="Arial"/>
              </a:rPr>
              <a:t>Emily Dickinson</a:t>
            </a:r>
            <a:endParaRPr lang="en-US" dirty="0"/>
          </a:p>
          <a:p>
            <a:endParaRPr lang="en-US" dirty="0"/>
          </a:p>
        </p:txBody>
      </p:sp>
      <p:sp>
        <p:nvSpPr>
          <p:cNvPr id="5" name="TextBox 4"/>
          <p:cNvSpPr txBox="1"/>
          <p:nvPr/>
        </p:nvSpPr>
        <p:spPr>
          <a:xfrm>
            <a:off x="4692864" y="1524000"/>
            <a:ext cx="3929282" cy="2862322"/>
          </a:xfrm>
          <a:prstGeom prst="rect">
            <a:avLst/>
          </a:prstGeom>
          <a:noFill/>
        </p:spPr>
        <p:txBody>
          <a:bodyPr wrap="none" rtlCol="0">
            <a:spAutoFit/>
          </a:bodyPr>
          <a:lstStyle/>
          <a:p>
            <a:pPr algn="ctr" fontAlgn="t"/>
            <a:r>
              <a:rPr lang="en-US" b="1" dirty="0">
                <a:solidFill>
                  <a:srgbClr val="000000"/>
                </a:solidFill>
                <a:latin typeface="Arial"/>
              </a:rPr>
              <a:t>If I can stop one child from failing,</a:t>
            </a:r>
            <a:endParaRPr lang="en-US" dirty="0"/>
          </a:p>
          <a:p>
            <a:pPr algn="ctr" fontAlgn="t"/>
            <a:r>
              <a:rPr lang="en-US" b="1" dirty="0">
                <a:solidFill>
                  <a:srgbClr val="000000"/>
                </a:solidFill>
                <a:latin typeface="Arial"/>
              </a:rPr>
              <a:t>I shall not teach in vain;</a:t>
            </a:r>
            <a:endParaRPr lang="en-US" dirty="0"/>
          </a:p>
          <a:p>
            <a:pPr algn="ctr" fontAlgn="t"/>
            <a:r>
              <a:rPr lang="en-US" b="1" dirty="0">
                <a:solidFill>
                  <a:srgbClr val="000000"/>
                </a:solidFill>
                <a:latin typeface="Arial"/>
              </a:rPr>
              <a:t>If I can have them write detailing,</a:t>
            </a:r>
            <a:endParaRPr lang="en-US" dirty="0"/>
          </a:p>
          <a:p>
            <a:pPr algn="ctr" fontAlgn="t"/>
            <a:r>
              <a:rPr lang="en-US" b="1" dirty="0">
                <a:solidFill>
                  <a:srgbClr val="000000"/>
                </a:solidFill>
                <a:latin typeface="Arial"/>
              </a:rPr>
              <a:t>And use their brain,</a:t>
            </a:r>
            <a:endParaRPr lang="en-US" dirty="0"/>
          </a:p>
          <a:p>
            <a:pPr algn="ctr" fontAlgn="t"/>
            <a:r>
              <a:rPr lang="en-US" b="1" dirty="0">
                <a:solidFill>
                  <a:srgbClr val="000000"/>
                </a:solidFill>
                <a:latin typeface="Arial"/>
              </a:rPr>
              <a:t>Or help one failing sophomore</a:t>
            </a:r>
            <a:endParaRPr lang="en-US" dirty="0"/>
          </a:p>
          <a:p>
            <a:pPr algn="ctr" fontAlgn="t"/>
            <a:r>
              <a:rPr lang="en-US" b="1" dirty="0">
                <a:solidFill>
                  <a:srgbClr val="000000"/>
                </a:solidFill>
                <a:latin typeface="Arial"/>
              </a:rPr>
              <a:t>Cite properly again,</a:t>
            </a:r>
            <a:endParaRPr lang="en-US" dirty="0"/>
          </a:p>
          <a:p>
            <a:pPr algn="ctr" fontAlgn="t"/>
            <a:r>
              <a:rPr lang="en-US" b="1" dirty="0">
                <a:solidFill>
                  <a:srgbClr val="000000"/>
                </a:solidFill>
                <a:latin typeface="Arial"/>
              </a:rPr>
              <a:t>I shall not teach in vain. </a:t>
            </a:r>
            <a:endParaRPr lang="en-US" dirty="0"/>
          </a:p>
          <a:p>
            <a:pPr algn="ctr" fontAlgn="t"/>
            <a:r>
              <a:rPr lang="en-US" dirty="0"/>
              <a:t/>
            </a:r>
            <a:br>
              <a:rPr lang="en-US" dirty="0"/>
            </a:br>
            <a:r>
              <a:rPr lang="en-US" b="1" dirty="0">
                <a:solidFill>
                  <a:srgbClr val="000000"/>
                </a:solidFill>
                <a:latin typeface="Arial"/>
              </a:rPr>
              <a:t>J. McElroy</a:t>
            </a:r>
            <a:endParaRPr lang="en-US" dirty="0"/>
          </a:p>
          <a:p>
            <a:endParaRPr lang="en-US" dirty="0"/>
          </a:p>
        </p:txBody>
      </p:sp>
    </p:spTree>
    <p:extLst>
      <p:ext uri="{BB962C8B-B14F-4D97-AF65-F5344CB8AC3E}">
        <p14:creationId xmlns:p14="http://schemas.microsoft.com/office/powerpoint/2010/main" val="44801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800" b="1" dirty="0" smtClean="0"/>
              <a:t>Are you finding it easy or difficult to mimic your poet’s poem? What’s easy about it? What’s difficult about it?</a:t>
            </a:r>
          </a:p>
          <a:p>
            <a:pPr marL="0" indent="0" algn="ctr">
              <a:buNone/>
            </a:pPr>
            <a:r>
              <a:rPr lang="en-US" sz="4000" b="1" dirty="0" smtClean="0"/>
              <a:t>(language, identifying devices, identifying theme)</a:t>
            </a:r>
            <a:endParaRPr lang="en-US" sz="40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smtClean="0"/>
              <a:t>5/3/17</a:t>
            </a:r>
            <a:endParaRPr lang="en-US" b="1" dirty="0"/>
          </a:p>
        </p:txBody>
      </p:sp>
    </p:spTree>
    <p:extLst>
      <p:ext uri="{BB962C8B-B14F-4D97-AF65-F5344CB8AC3E}">
        <p14:creationId xmlns:p14="http://schemas.microsoft.com/office/powerpoint/2010/main" val="1750676392"/>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marL="0" indent="0" algn="ctr">
              <a:buNone/>
            </a:pPr>
            <a:r>
              <a:rPr lang="en-US" sz="4000" b="1" dirty="0" smtClean="0"/>
              <a:t>No Start-Up</a:t>
            </a:r>
          </a:p>
          <a:p>
            <a:pPr marL="0" indent="0" algn="ctr">
              <a:buNone/>
            </a:pPr>
            <a:endParaRPr lang="en-US" b="1" dirty="0"/>
          </a:p>
          <a:p>
            <a:pPr marL="0" indent="0" algn="ctr">
              <a:buNone/>
            </a:pPr>
            <a:r>
              <a:rPr lang="en-US" sz="4400" b="1" dirty="0" smtClean="0"/>
              <a:t>Poetry Analysis Forms were due this morning by 7:00.</a:t>
            </a:r>
          </a:p>
          <a:p>
            <a:pPr marL="0" indent="0" algn="ctr">
              <a:buNone/>
            </a:pPr>
            <a:endParaRPr lang="en-US" sz="4400" b="1" dirty="0" smtClean="0"/>
          </a:p>
          <a:p>
            <a:pPr marL="0" indent="0" algn="ctr">
              <a:buNone/>
            </a:pPr>
            <a:r>
              <a:rPr lang="en-US" sz="5400" b="1" dirty="0" smtClean="0"/>
              <a:t>WORK ON RESPONSE POEM</a:t>
            </a:r>
          </a:p>
          <a:p>
            <a:pPr marL="0" indent="0" algn="ctr">
              <a:buNone/>
            </a:pPr>
            <a:r>
              <a:rPr lang="en-US" sz="5400" b="1" dirty="0" smtClean="0"/>
              <a:t>Due Monday @ 7:00 A.M.</a:t>
            </a:r>
          </a:p>
          <a:p>
            <a:pPr marL="0" indent="0" algn="ctr">
              <a:buNone/>
            </a:pPr>
            <a:endParaRPr lang="en-US" sz="5400" b="1" dirty="0"/>
          </a:p>
          <a:p>
            <a:pPr marL="0" indent="0" algn="ctr">
              <a:buNone/>
            </a:pPr>
            <a:r>
              <a:rPr lang="en-US" sz="4000" b="1" dirty="0" smtClean="0"/>
              <a:t>No Exit Ticket</a:t>
            </a:r>
            <a:endParaRPr lang="en-US" sz="40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5/4/17</a:t>
            </a:r>
            <a:endParaRPr lang="en-US" b="1" dirty="0"/>
          </a:p>
        </p:txBody>
      </p:sp>
    </p:spTree>
    <p:extLst>
      <p:ext uri="{BB962C8B-B14F-4D97-AF65-F5344CB8AC3E}">
        <p14:creationId xmlns:p14="http://schemas.microsoft.com/office/powerpoint/2010/main" val="194742186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TOMORROW</a:t>
            </a:r>
            <a:endParaRPr lang="en-US" b="1" dirty="0"/>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dirty="0" smtClean="0"/>
              <a:t>We COULD…</a:t>
            </a:r>
          </a:p>
          <a:p>
            <a:pPr marL="0" indent="0" algn="ctr">
              <a:buNone/>
            </a:pPr>
            <a:r>
              <a:rPr lang="en-US" b="1" dirty="0" smtClean="0"/>
              <a:t>Discuss the submission format for your final project…</a:t>
            </a:r>
          </a:p>
          <a:p>
            <a:pPr marL="0" indent="0" algn="ctr">
              <a:buNone/>
            </a:pPr>
            <a:endParaRPr lang="en-US" sz="1200" b="1" dirty="0"/>
          </a:p>
          <a:p>
            <a:pPr marL="0" indent="0" algn="ctr">
              <a:buNone/>
            </a:pPr>
            <a:r>
              <a:rPr lang="en-US" b="1" dirty="0" smtClean="0"/>
              <a:t>OR…we could have…</a:t>
            </a:r>
          </a:p>
          <a:p>
            <a:pPr marL="0" indent="0" algn="ctr">
              <a:buNone/>
            </a:pPr>
            <a:endParaRPr lang="en-US" sz="1200" b="1" dirty="0"/>
          </a:p>
          <a:p>
            <a:pPr marL="0" indent="0" algn="ctr">
              <a:buNone/>
            </a:pPr>
            <a:r>
              <a:rPr lang="en-US" b="1" dirty="0" smtClean="0"/>
              <a:t>OPEN MIC DAY!</a:t>
            </a:r>
          </a:p>
          <a:p>
            <a:pPr marL="0" indent="0" algn="ctr">
              <a:buNone/>
            </a:pPr>
            <a:endParaRPr lang="en-US" sz="1200" b="1" dirty="0" smtClean="0"/>
          </a:p>
          <a:p>
            <a:pPr marL="0" indent="0" algn="ctr">
              <a:buNone/>
            </a:pPr>
            <a:r>
              <a:rPr lang="en-US" b="1" dirty="0" smtClean="0"/>
              <a:t>The choice is yours…</a:t>
            </a:r>
            <a:endParaRPr lang="en-US" b="1" dirty="0"/>
          </a:p>
        </p:txBody>
      </p:sp>
    </p:spTree>
    <p:extLst>
      <p:ext uri="{BB962C8B-B14F-4D97-AF65-F5344CB8AC3E}">
        <p14:creationId xmlns:p14="http://schemas.microsoft.com/office/powerpoint/2010/main" val="79893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219200"/>
            <a:ext cx="6219116" cy="4762500"/>
          </a:xfrm>
          <a:prstGeom prst="rect">
            <a:avLst/>
          </a:prstGeom>
        </p:spPr>
      </p:pic>
      <p:sp>
        <p:nvSpPr>
          <p:cNvPr id="5" name="TextBox 4"/>
          <p:cNvSpPr txBox="1"/>
          <p:nvPr/>
        </p:nvSpPr>
        <p:spPr>
          <a:xfrm>
            <a:off x="3200400" y="111204"/>
            <a:ext cx="2566152" cy="1107996"/>
          </a:xfrm>
          <a:prstGeom prst="rect">
            <a:avLst/>
          </a:prstGeom>
          <a:noFill/>
        </p:spPr>
        <p:txBody>
          <a:bodyPr wrap="none" rtlCol="0">
            <a:spAutoFit/>
          </a:bodyPr>
          <a:lstStyle/>
          <a:p>
            <a:r>
              <a:rPr lang="en-US" sz="6600" b="1" dirty="0" smtClean="0"/>
              <a:t>HAPPY</a:t>
            </a:r>
            <a:endParaRPr lang="en-US" sz="6600" b="1" dirty="0"/>
          </a:p>
        </p:txBody>
      </p:sp>
    </p:spTree>
    <p:extLst>
      <p:ext uri="{BB962C8B-B14F-4D97-AF65-F5344CB8AC3E}">
        <p14:creationId xmlns:p14="http://schemas.microsoft.com/office/powerpoint/2010/main" val="3102209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marL="514350" indent="-514350">
              <a:buFont typeface="+mj-lt"/>
              <a:buAutoNum type="arabicPeriod" startAt="23"/>
            </a:pPr>
            <a:r>
              <a:rPr lang="en-US" altLang="en-US" b="1" dirty="0" smtClean="0">
                <a:cs typeface="Times New Roman" pitchFamily="-16" charset="0"/>
              </a:rPr>
              <a:t>Personification: Giving inanimate object human characteristics. For example, “The flames reached for the child hovering in the corner.” </a:t>
            </a:r>
          </a:p>
          <a:p>
            <a:pPr marL="514350" indent="-514350">
              <a:buFont typeface="+mj-lt"/>
              <a:buAutoNum type="arabicPeriod" startAt="23"/>
            </a:pPr>
            <a:r>
              <a:rPr lang="en-US" altLang="en-US" b="1" dirty="0" smtClean="0">
                <a:cs typeface="Times New Roman" pitchFamily="-16" charset="0"/>
              </a:rPr>
              <a:t>Quatrain: A four-line stanza. </a:t>
            </a:r>
          </a:p>
          <a:p>
            <a:pPr marL="514350" indent="-514350">
              <a:buFont typeface="+mj-lt"/>
              <a:buAutoNum type="arabicPeriod" startAt="23"/>
            </a:pPr>
            <a:r>
              <a:rPr lang="en-US" altLang="en-US" b="1" dirty="0" smtClean="0">
                <a:cs typeface="Times New Roman" pitchFamily="-16" charset="0"/>
              </a:rPr>
              <a:t>Simile: A comparison that uses “like” or “as” For example, “I’m as hungry as a wolf,” or “My love is like a rose.” </a:t>
            </a:r>
          </a:p>
          <a:p>
            <a:pPr marL="514350" indent="-514350">
              <a:buFont typeface="+mj-lt"/>
              <a:buAutoNum type="arabicPeriod" startAt="23"/>
            </a:pPr>
            <a:r>
              <a:rPr lang="en-US" altLang="en-US" b="1" dirty="0" smtClean="0">
                <a:cs typeface="Times New Roman" pitchFamily="-16" charset="0"/>
              </a:rPr>
              <a:t>Sonnet: A fourteen-line poem written iambic pentameter.  Different kinds of sonnets have different rhyme schemes.</a:t>
            </a:r>
            <a:endParaRPr lang="en-US" b="1" dirty="0"/>
          </a:p>
        </p:txBody>
      </p:sp>
    </p:spTree>
    <p:extLst>
      <p:ext uri="{BB962C8B-B14F-4D97-AF65-F5344CB8AC3E}">
        <p14:creationId xmlns:p14="http://schemas.microsoft.com/office/powerpoint/2010/main" val="309250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8800" b="1" dirty="0" smtClean="0"/>
              <a:t>OPEN </a:t>
            </a:r>
          </a:p>
          <a:p>
            <a:pPr marL="0" indent="0" algn="ctr">
              <a:buNone/>
            </a:pPr>
            <a:r>
              <a:rPr lang="en-US" sz="8800" b="1" dirty="0" smtClean="0"/>
              <a:t>MIC</a:t>
            </a:r>
          </a:p>
          <a:p>
            <a:pPr marL="0" indent="0" algn="ctr">
              <a:buNone/>
            </a:pPr>
            <a:r>
              <a:rPr lang="en-US" sz="8800" b="1" dirty="0" smtClean="0"/>
              <a:t>DAY</a:t>
            </a:r>
            <a:endParaRPr lang="en-US" sz="8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5/5/17</a:t>
            </a:r>
            <a:endParaRPr lang="en-US" b="1" dirty="0"/>
          </a:p>
        </p:txBody>
      </p:sp>
    </p:spTree>
    <p:extLst>
      <p:ext uri="{BB962C8B-B14F-4D97-AF65-F5344CB8AC3E}">
        <p14:creationId xmlns:p14="http://schemas.microsoft.com/office/powerpoint/2010/main" val="58155127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b="1" dirty="0" smtClean="0"/>
              <a:t>You need one piece of blank paper.</a:t>
            </a:r>
          </a:p>
          <a:p>
            <a:pPr lvl="1"/>
            <a:r>
              <a:rPr lang="en-US" b="1" dirty="0" smtClean="0"/>
              <a:t>Fold it in half vertically and horizontally to create 4 squares.</a:t>
            </a:r>
          </a:p>
          <a:p>
            <a:pPr lvl="1"/>
            <a:r>
              <a:rPr lang="en-US" b="1" dirty="0" smtClean="0"/>
              <a:t>You will choose any 4 people who read today and write them a short, positive comment about their poem.</a:t>
            </a:r>
          </a:p>
          <a:p>
            <a:pPr lvl="2"/>
            <a:r>
              <a:rPr lang="en-US" b="1" dirty="0" smtClean="0"/>
              <a:t>“I liked your poem” is NOT sufficient.</a:t>
            </a:r>
          </a:p>
          <a:p>
            <a:pPr lvl="2"/>
            <a:r>
              <a:rPr lang="en-US" b="1" dirty="0" smtClean="0"/>
              <a:t>“I liked your poem because…” followed by reasons why…that’s what you need to do.</a:t>
            </a:r>
          </a:p>
          <a:p>
            <a:pPr lvl="1"/>
            <a:r>
              <a:rPr lang="en-US" b="1" dirty="0" smtClean="0"/>
              <a:t>At the end of today’s reading, you will deliver your notes to the poets to whom you wrote them.</a:t>
            </a:r>
            <a:endParaRPr lang="en-US" b="1" dirty="0"/>
          </a:p>
        </p:txBody>
      </p:sp>
    </p:spTree>
    <p:extLst>
      <p:ext uri="{BB962C8B-B14F-4D97-AF65-F5344CB8AC3E}">
        <p14:creationId xmlns:p14="http://schemas.microsoft.com/office/powerpoint/2010/main" val="260149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599" y="-969658"/>
            <a:ext cx="8762999" cy="7827658"/>
          </a:xfrm>
        </p:spPr>
      </p:pic>
    </p:spTree>
    <p:extLst>
      <p:ext uri="{BB962C8B-B14F-4D97-AF65-F5344CB8AC3E}">
        <p14:creationId xmlns:p14="http://schemas.microsoft.com/office/powerpoint/2010/main" val="25867302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5400" b="1" dirty="0" smtClean="0"/>
              <a:t>Which of the poems you have written is your favorite? Why is it your favorite?</a:t>
            </a:r>
            <a:endParaRPr lang="en-US" sz="5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5/8/17</a:t>
            </a:r>
            <a:endParaRPr lang="en-US" b="1" dirty="0"/>
          </a:p>
        </p:txBody>
      </p:sp>
    </p:spTree>
    <p:extLst>
      <p:ext uri="{BB962C8B-B14F-4D97-AF65-F5344CB8AC3E}">
        <p14:creationId xmlns:p14="http://schemas.microsoft.com/office/powerpoint/2010/main" val="377435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5400" b="1" dirty="0" smtClean="0"/>
              <a:t>Which of the poems you have written is your favorite? Why is it your favorite?</a:t>
            </a:r>
            <a:endParaRPr lang="en-US" sz="5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5/8/17</a:t>
            </a:r>
            <a:endParaRPr lang="en-US" b="1" dirty="0"/>
          </a:p>
        </p:txBody>
      </p:sp>
    </p:spTree>
    <p:extLst>
      <p:ext uri="{BB962C8B-B14F-4D97-AF65-F5344CB8AC3E}">
        <p14:creationId xmlns:p14="http://schemas.microsoft.com/office/powerpoint/2010/main" val="2120457804"/>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Your final submission for the Poet Project will be a digital book submission in Google documents.</a:t>
            </a:r>
          </a:p>
          <a:p>
            <a:r>
              <a:rPr lang="en-US" b="1" dirty="0" smtClean="0"/>
              <a:t>It is a re-formatting of the work you should have already completed with a few additions.</a:t>
            </a:r>
          </a:p>
          <a:p>
            <a:r>
              <a:rPr lang="en-US" b="1" dirty="0" smtClean="0"/>
              <a:t>You will be adding some illustrations to accompany the poetry in your project as well as one additional paragraph.</a:t>
            </a:r>
          </a:p>
          <a:p>
            <a:r>
              <a:rPr lang="en-US" b="1" dirty="0" smtClean="0"/>
              <a:t>The final DUE DATE  for this project will be</a:t>
            </a:r>
          </a:p>
          <a:p>
            <a:pPr marL="0" indent="0" algn="ctr">
              <a:buNone/>
            </a:pPr>
            <a:r>
              <a:rPr lang="en-US" b="1" dirty="0" smtClean="0"/>
              <a:t> May 19th!</a:t>
            </a:r>
          </a:p>
        </p:txBody>
      </p:sp>
    </p:spTree>
    <p:extLst>
      <p:ext uri="{BB962C8B-B14F-4D97-AF65-F5344CB8AC3E}">
        <p14:creationId xmlns:p14="http://schemas.microsoft.com/office/powerpoint/2010/main" val="210530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Open up Google Classroom and open the document there titled, “My Poetry Digital Book.”</a:t>
            </a:r>
          </a:p>
          <a:p>
            <a:r>
              <a:rPr lang="en-US" b="1" dirty="0" smtClean="0"/>
              <a:t>You will start by creating a cover page that includes:</a:t>
            </a:r>
          </a:p>
          <a:p>
            <a:pPr lvl="1"/>
            <a:r>
              <a:rPr lang="en-US" b="1" dirty="0" smtClean="0"/>
              <a:t>A title you think represents your project</a:t>
            </a:r>
          </a:p>
          <a:p>
            <a:pPr lvl="1"/>
            <a:r>
              <a:rPr lang="en-US" b="1" dirty="0" smtClean="0"/>
              <a:t>An illustration that represents your project</a:t>
            </a:r>
          </a:p>
          <a:p>
            <a:pPr lvl="1"/>
            <a:r>
              <a:rPr lang="en-US" b="1" dirty="0" smtClean="0"/>
              <a:t>Your name</a:t>
            </a:r>
          </a:p>
          <a:p>
            <a:r>
              <a:rPr lang="en-US" b="1" dirty="0" smtClean="0"/>
              <a:t>Now go to the second page and look at the Table of Contents.</a:t>
            </a:r>
          </a:p>
        </p:txBody>
      </p:sp>
    </p:spTree>
    <p:extLst>
      <p:ext uri="{BB962C8B-B14F-4D97-AF65-F5344CB8AC3E}">
        <p14:creationId xmlns:p14="http://schemas.microsoft.com/office/powerpoint/2010/main" val="20121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13360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52400"/>
            <a:ext cx="5029200" cy="6248400"/>
          </a:xfrm>
          <a:prstGeom prst="rect">
            <a:avLst/>
          </a:prstGeom>
        </p:spPr>
      </p:pic>
    </p:spTree>
    <p:extLst>
      <p:ext uri="{BB962C8B-B14F-4D97-AF65-F5344CB8AC3E}">
        <p14:creationId xmlns:p14="http://schemas.microsoft.com/office/powerpoint/2010/main" val="2398083630"/>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Page 2 – Your Acrostic Poem</a:t>
            </a:r>
          </a:p>
          <a:p>
            <a:pPr lvl="1"/>
            <a:r>
              <a:rPr lang="en-US" b="1" dirty="0" smtClean="0"/>
              <a:t>Copy JUST your poem. Place it on Page 2.</a:t>
            </a:r>
          </a:p>
          <a:p>
            <a:r>
              <a:rPr lang="en-US" b="1" dirty="0" smtClean="0"/>
              <a:t>Page 3 – Illustration</a:t>
            </a:r>
          </a:p>
          <a:p>
            <a:pPr lvl="1"/>
            <a:r>
              <a:rPr lang="en-US" b="1" dirty="0" smtClean="0"/>
              <a:t>Find a picture that you think represents your acrostic poem; that represents that part of YOU that you shared in that poem.</a:t>
            </a:r>
          </a:p>
          <a:p>
            <a:r>
              <a:rPr lang="en-US" b="1" dirty="0" smtClean="0"/>
              <a:t>Page 4 – Your I Am Poem</a:t>
            </a:r>
          </a:p>
          <a:p>
            <a:pPr lvl="1"/>
            <a:r>
              <a:rPr lang="en-US" b="1" dirty="0" smtClean="0"/>
              <a:t>Copy JUST your I Am poem. Place it on Page 4.</a:t>
            </a:r>
          </a:p>
          <a:p>
            <a:r>
              <a:rPr lang="en-US" b="1" dirty="0" smtClean="0"/>
              <a:t>Page 5 </a:t>
            </a:r>
            <a:r>
              <a:rPr lang="en-US" b="1" dirty="0"/>
              <a:t>- Illustration</a:t>
            </a:r>
          </a:p>
          <a:p>
            <a:pPr lvl="1"/>
            <a:r>
              <a:rPr lang="en-US" b="1" dirty="0" smtClean="0"/>
              <a:t>Find </a:t>
            </a:r>
            <a:r>
              <a:rPr lang="en-US" b="1" dirty="0"/>
              <a:t>a picture that you think represents your </a:t>
            </a:r>
            <a:r>
              <a:rPr lang="en-US" b="1" dirty="0" smtClean="0"/>
              <a:t>I Am poem</a:t>
            </a:r>
            <a:r>
              <a:rPr lang="en-US" b="1" dirty="0"/>
              <a:t>; that represents that part of YOU that you shared in that poem.</a:t>
            </a:r>
          </a:p>
          <a:p>
            <a:endParaRPr lang="en-US" b="1" dirty="0" smtClean="0"/>
          </a:p>
        </p:txBody>
      </p:sp>
    </p:spTree>
    <p:extLst>
      <p:ext uri="{BB962C8B-B14F-4D97-AF65-F5344CB8AC3E}">
        <p14:creationId xmlns:p14="http://schemas.microsoft.com/office/powerpoint/2010/main" val="352228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6 – Your Haiku poems (both)</a:t>
            </a:r>
          </a:p>
          <a:p>
            <a:pPr lvl="1"/>
            <a:r>
              <a:rPr lang="en-US" b="1" dirty="0" smtClean="0"/>
              <a:t> Copy BOTH of your haiku poems. Paste them on page 6.</a:t>
            </a:r>
          </a:p>
          <a:p>
            <a:r>
              <a:rPr lang="en-US" b="1" dirty="0" smtClean="0"/>
              <a:t>Page 7 </a:t>
            </a:r>
            <a:r>
              <a:rPr lang="en-US" b="1" dirty="0"/>
              <a:t>- Illustration</a:t>
            </a:r>
          </a:p>
          <a:p>
            <a:pPr lvl="1"/>
            <a:r>
              <a:rPr lang="en-US" b="1" dirty="0"/>
              <a:t>Find a picture that you think represents </a:t>
            </a:r>
            <a:r>
              <a:rPr lang="en-US" b="1" dirty="0" smtClean="0"/>
              <a:t>one or both of your haiku poems. </a:t>
            </a:r>
          </a:p>
          <a:p>
            <a:r>
              <a:rPr lang="en-US" b="1" dirty="0" smtClean="0"/>
              <a:t>Page 8 – Your Ode</a:t>
            </a:r>
          </a:p>
          <a:p>
            <a:pPr lvl="1"/>
            <a:r>
              <a:rPr lang="en-US" b="1" dirty="0" smtClean="0"/>
              <a:t>Copy JUST your ode. Paste it on page 8.</a:t>
            </a:r>
          </a:p>
          <a:p>
            <a:r>
              <a:rPr lang="en-US" b="1" dirty="0" smtClean="0"/>
              <a:t>Page 9 </a:t>
            </a:r>
            <a:r>
              <a:rPr lang="en-US" b="1" dirty="0"/>
              <a:t>- Illustration</a:t>
            </a:r>
          </a:p>
          <a:p>
            <a:pPr lvl="1"/>
            <a:r>
              <a:rPr lang="en-US" b="1" dirty="0"/>
              <a:t>Find a picture that you think represents </a:t>
            </a:r>
            <a:r>
              <a:rPr lang="en-US" b="1" dirty="0" smtClean="0"/>
              <a:t>your ode. </a:t>
            </a:r>
            <a:endParaRPr lang="en-US" b="1" dirty="0"/>
          </a:p>
          <a:p>
            <a:endParaRPr lang="en-US" b="1" dirty="0"/>
          </a:p>
          <a:p>
            <a:endParaRPr lang="en-US" b="1" dirty="0" smtClean="0"/>
          </a:p>
        </p:txBody>
      </p:sp>
    </p:spTree>
    <p:extLst>
      <p:ext uri="{BB962C8B-B14F-4D97-AF65-F5344CB8AC3E}">
        <p14:creationId xmlns:p14="http://schemas.microsoft.com/office/powerpoint/2010/main" val="357365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27"/>
            </a:pPr>
            <a:r>
              <a:rPr lang="en-US" altLang="en-US" b="1" dirty="0" smtClean="0">
                <a:cs typeface="Times New Roman" pitchFamily="-16" charset="0"/>
              </a:rPr>
              <a:t>Stanza: A section of poetry separated from the sections before and after it; a verse “paragraph.” </a:t>
            </a:r>
          </a:p>
          <a:p>
            <a:pPr marL="514350" indent="-514350">
              <a:buFont typeface="+mj-lt"/>
              <a:buAutoNum type="arabicPeriod" startAt="27"/>
            </a:pPr>
            <a:r>
              <a:rPr lang="en-US" altLang="en-US" b="1" dirty="0" smtClean="0">
                <a:cs typeface="Times New Roman" pitchFamily="-16" charset="0"/>
              </a:rPr>
              <a:t>Symbolism:</a:t>
            </a:r>
            <a:r>
              <a:rPr lang="en-US" altLang="en-US" dirty="0">
                <a:cs typeface="Times New Roman" pitchFamily="-16" charset="0"/>
              </a:rPr>
              <a:t> </a:t>
            </a:r>
            <a:r>
              <a:rPr lang="en-US" altLang="en-US" b="1" dirty="0" smtClean="0">
                <a:cs typeface="Times New Roman" pitchFamily="-16" charset="0"/>
              </a:rPr>
              <a:t>The use of one things to represent another.  For example, a dove is a symbol of peace. </a:t>
            </a:r>
          </a:p>
          <a:p>
            <a:pPr marL="514350" indent="-514350">
              <a:buFont typeface="+mj-lt"/>
              <a:buAutoNum type="arabicPeriod" startAt="27"/>
            </a:pPr>
            <a:r>
              <a:rPr lang="en-US" altLang="en-US" b="1" dirty="0" smtClean="0">
                <a:cs typeface="Times New Roman" pitchFamily="-16" charset="0"/>
              </a:rPr>
              <a:t>Theme: The central idea of a work. </a:t>
            </a:r>
          </a:p>
          <a:p>
            <a:pPr marL="514350" indent="-514350">
              <a:buFont typeface="+mj-lt"/>
              <a:buAutoNum type="arabicPeriod" startAt="27"/>
            </a:pPr>
            <a:r>
              <a:rPr lang="en-US" altLang="en-US" b="1" dirty="0" smtClean="0">
                <a:cs typeface="Times New Roman" pitchFamily="-16" charset="0"/>
              </a:rPr>
              <a:t>Tone: The author’s attitude toward his or her subject.  For example, a tone could be pessimistic, optimistic, or angry. </a:t>
            </a:r>
            <a:endParaRPr lang="en-US" b="1" dirty="0"/>
          </a:p>
        </p:txBody>
      </p:sp>
    </p:spTree>
    <p:extLst>
      <p:ext uri="{BB962C8B-B14F-4D97-AF65-F5344CB8AC3E}">
        <p14:creationId xmlns:p14="http://schemas.microsoft.com/office/powerpoint/2010/main" val="69605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10 – Your Limerick</a:t>
            </a:r>
          </a:p>
          <a:p>
            <a:pPr lvl="1"/>
            <a:r>
              <a:rPr lang="en-US" b="1" dirty="0"/>
              <a:t>Copy JUST your </a:t>
            </a:r>
            <a:r>
              <a:rPr lang="en-US" b="1" dirty="0" smtClean="0"/>
              <a:t>limerick. </a:t>
            </a:r>
            <a:r>
              <a:rPr lang="en-US" b="1" dirty="0"/>
              <a:t>Paste it on page </a:t>
            </a:r>
            <a:r>
              <a:rPr lang="en-US" b="1" dirty="0" smtClean="0"/>
              <a:t>10.</a:t>
            </a:r>
            <a:endParaRPr lang="en-US" b="1" dirty="0"/>
          </a:p>
          <a:p>
            <a:r>
              <a:rPr lang="en-US" b="1" dirty="0" smtClean="0"/>
              <a:t>Page 11 – Illustration</a:t>
            </a:r>
          </a:p>
          <a:p>
            <a:pPr lvl="1"/>
            <a:r>
              <a:rPr lang="en-US" b="1" dirty="0" smtClean="0"/>
              <a:t>A picture that represents your limerick.</a:t>
            </a:r>
          </a:p>
          <a:p>
            <a:r>
              <a:rPr lang="en-US" b="1" dirty="0" smtClean="0"/>
              <a:t>Page 12 – A picture of your poet.</a:t>
            </a:r>
          </a:p>
          <a:p>
            <a:pPr lvl="1"/>
            <a:r>
              <a:rPr lang="en-US" b="1" dirty="0" smtClean="0"/>
              <a:t>FULL PAGE SIZE</a:t>
            </a:r>
          </a:p>
          <a:p>
            <a:r>
              <a:rPr lang="en-US" b="1" dirty="0" smtClean="0"/>
              <a:t>Page 13-15 – Your Biographical Essay</a:t>
            </a:r>
          </a:p>
          <a:p>
            <a:pPr lvl="1"/>
            <a:r>
              <a:rPr lang="en-US" b="1" dirty="0" smtClean="0"/>
              <a:t>MLA Format</a:t>
            </a:r>
          </a:p>
          <a:p>
            <a:pPr lvl="1"/>
            <a:r>
              <a:rPr lang="en-US" b="1" dirty="0" smtClean="0"/>
              <a:t>Including Works Cited Page</a:t>
            </a:r>
            <a:endParaRPr lang="en-US" b="1" dirty="0"/>
          </a:p>
          <a:p>
            <a:endParaRPr lang="en-US" b="1" dirty="0" smtClean="0"/>
          </a:p>
        </p:txBody>
      </p:sp>
    </p:spTree>
    <p:extLst>
      <p:ext uri="{BB962C8B-B14F-4D97-AF65-F5344CB8AC3E}">
        <p14:creationId xmlns:p14="http://schemas.microsoft.com/office/powerpoint/2010/main" val="236850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16 – Your Poet Acrostic</a:t>
            </a:r>
          </a:p>
          <a:p>
            <a:r>
              <a:rPr lang="en-US" b="1" dirty="0" smtClean="0"/>
              <a:t>Page 17 </a:t>
            </a:r>
            <a:r>
              <a:rPr lang="en-US" b="1" dirty="0"/>
              <a:t>- Your poet’s poem (1) and your paragraph analysis</a:t>
            </a:r>
          </a:p>
          <a:p>
            <a:r>
              <a:rPr lang="en-US" b="1" dirty="0" smtClean="0"/>
              <a:t>Page 18 </a:t>
            </a:r>
            <a:r>
              <a:rPr lang="en-US" b="1" dirty="0"/>
              <a:t>- Illustration for your poet’s poem (1)</a:t>
            </a:r>
          </a:p>
          <a:p>
            <a:r>
              <a:rPr lang="en-US" b="1" dirty="0" smtClean="0"/>
              <a:t>Page 19 </a:t>
            </a:r>
            <a:r>
              <a:rPr lang="en-US" b="1" dirty="0"/>
              <a:t>- Your poet’s poem (2) and your response poem</a:t>
            </a:r>
          </a:p>
          <a:p>
            <a:pPr lvl="1"/>
            <a:r>
              <a:rPr lang="en-US" b="1" dirty="0" smtClean="0"/>
              <a:t>SIDE BY SIDE</a:t>
            </a:r>
          </a:p>
          <a:p>
            <a:r>
              <a:rPr lang="en-US" b="1" dirty="0" smtClean="0"/>
              <a:t>Page 20 </a:t>
            </a:r>
            <a:r>
              <a:rPr lang="en-US" b="1" dirty="0"/>
              <a:t>- Illustration for your poet’s poem (2)</a:t>
            </a:r>
          </a:p>
          <a:p>
            <a:endParaRPr lang="en-US" b="1" dirty="0" smtClean="0"/>
          </a:p>
          <a:p>
            <a:endParaRPr lang="en-US" b="1" dirty="0"/>
          </a:p>
          <a:p>
            <a:endParaRPr lang="en-US" b="1" dirty="0"/>
          </a:p>
          <a:p>
            <a:endParaRPr lang="en-US" b="1" dirty="0" smtClean="0"/>
          </a:p>
        </p:txBody>
      </p:sp>
    </p:spTree>
    <p:extLst>
      <p:ext uri="{BB962C8B-B14F-4D97-AF65-F5344CB8AC3E}">
        <p14:creationId xmlns:p14="http://schemas.microsoft.com/office/powerpoint/2010/main" val="186819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21 – Final Paragraph</a:t>
            </a:r>
          </a:p>
          <a:p>
            <a:pPr lvl="1"/>
            <a:r>
              <a:rPr lang="en-US" b="1" dirty="0" smtClean="0"/>
              <a:t>The last step will be to write a culmination paragraph for your project.</a:t>
            </a:r>
          </a:p>
          <a:p>
            <a:pPr lvl="1"/>
            <a:r>
              <a:rPr lang="en-US" b="1" dirty="0" smtClean="0"/>
              <a:t>This paragraph should be about the process of creating the pieces to this project and what you learned in the process.</a:t>
            </a:r>
          </a:p>
          <a:p>
            <a:pPr marL="0" indent="0">
              <a:buNone/>
            </a:pPr>
            <a:endParaRPr lang="en-US" b="1" dirty="0" smtClean="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304099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Your Final Paragraph </a:t>
            </a:r>
            <a:r>
              <a:rPr lang="en-US" b="1" u="sng" dirty="0" smtClean="0"/>
              <a:t>could</a:t>
            </a:r>
            <a:r>
              <a:rPr lang="en-US" b="1" dirty="0" smtClean="0"/>
              <a:t> include:</a:t>
            </a:r>
          </a:p>
          <a:p>
            <a:pPr lvl="1"/>
            <a:r>
              <a:rPr lang="en-US" b="1" dirty="0" smtClean="0"/>
              <a:t>Which of your own poems was your favorite and why?</a:t>
            </a:r>
          </a:p>
          <a:p>
            <a:pPr lvl="1"/>
            <a:r>
              <a:rPr lang="en-US" b="1" dirty="0" smtClean="0"/>
              <a:t>What you learned about yourself by writing the poems;  specifically the I Am and Acrostic?</a:t>
            </a:r>
          </a:p>
          <a:p>
            <a:pPr lvl="1"/>
            <a:r>
              <a:rPr lang="en-US" b="1" dirty="0" smtClean="0"/>
              <a:t>Interesting things you learned about your poet.</a:t>
            </a:r>
          </a:p>
          <a:p>
            <a:pPr lvl="1"/>
            <a:r>
              <a:rPr lang="en-US" b="1" dirty="0" smtClean="0"/>
              <a:t>Which of your poet’s poems was your favorite and why?</a:t>
            </a:r>
          </a:p>
          <a:p>
            <a:pPr lvl="1"/>
            <a:r>
              <a:rPr lang="en-US" b="1" dirty="0" smtClean="0"/>
              <a:t>Which part of this project was the hardest for you and why?</a:t>
            </a:r>
          </a:p>
          <a:p>
            <a:pPr lvl="1"/>
            <a:r>
              <a:rPr lang="en-US" b="1" dirty="0" smtClean="0"/>
              <a:t>Which part of this project was your favorite and why?</a:t>
            </a:r>
          </a:p>
          <a:p>
            <a:pPr marL="0" indent="0">
              <a:buNone/>
            </a:pPr>
            <a:endParaRPr lang="en-US" b="1" dirty="0" smtClean="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372197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If any of the sections of your project take more than one page, be sure to go back and change the Table of Contents to reflect that change.</a:t>
            </a:r>
          </a:p>
          <a:p>
            <a:r>
              <a:rPr lang="en-US" b="1" dirty="0"/>
              <a:t>For your project, you may use ANY fonts and sizes you </a:t>
            </a:r>
            <a:r>
              <a:rPr lang="en-US" b="1" dirty="0" smtClean="0"/>
              <a:t>choose</a:t>
            </a:r>
            <a:r>
              <a:rPr lang="en-US" b="1" dirty="0"/>
              <a:t> </a:t>
            </a:r>
            <a:r>
              <a:rPr lang="en-US" b="1" dirty="0" smtClean="0"/>
              <a:t>(except for the essay…that MUST be in Times New Roman, Size 12)</a:t>
            </a:r>
          </a:p>
          <a:p>
            <a:r>
              <a:rPr lang="en-US" b="1" dirty="0" smtClean="0"/>
              <a:t>Your illustrations should all be big enough to fill their pages.</a:t>
            </a:r>
          </a:p>
          <a:p>
            <a:pPr marL="0" indent="0" algn="ctr">
              <a:buNone/>
            </a:pPr>
            <a:r>
              <a:rPr lang="en-US" b="1" dirty="0" smtClean="0"/>
              <a:t>PROJECTS IN FINAL FORM ARE</a:t>
            </a:r>
          </a:p>
          <a:p>
            <a:pPr marL="0" indent="0" algn="ctr">
              <a:buNone/>
            </a:pPr>
            <a:r>
              <a:rPr lang="en-US" b="1" dirty="0" smtClean="0"/>
              <a:t>DUE FRIDAY MAY 19</a:t>
            </a:r>
            <a:r>
              <a:rPr lang="en-US" b="1" baseline="30000" dirty="0" smtClean="0"/>
              <a:t>TH</a:t>
            </a:r>
            <a:r>
              <a:rPr lang="en-US" b="1" dirty="0" smtClean="0"/>
              <a:t>.</a:t>
            </a:r>
            <a:endParaRPr lang="en-US" b="1" dirty="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271845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Are you missing any of the individual pieces for your Poetry Project Final submission? If so, which ones? </a:t>
            </a:r>
            <a:endParaRPr lang="en-US" b="1" dirty="0"/>
          </a:p>
          <a:p>
            <a:pPr marL="0" indent="0" algn="ctr">
              <a:buNone/>
            </a:pPr>
            <a:r>
              <a:rPr lang="en-US" b="1" dirty="0" smtClean="0"/>
              <a:t>What do you think will be the hardest part of this final submission? </a:t>
            </a:r>
            <a:endParaRPr lang="en-US" b="1" dirty="0"/>
          </a:p>
        </p:txBody>
      </p:sp>
      <p:sp>
        <p:nvSpPr>
          <p:cNvPr id="4" name="TextBox 3"/>
          <p:cNvSpPr txBox="1"/>
          <p:nvPr/>
        </p:nvSpPr>
        <p:spPr>
          <a:xfrm>
            <a:off x="7181273" y="646545"/>
            <a:ext cx="1524000" cy="369332"/>
          </a:xfrm>
          <a:prstGeom prst="rect">
            <a:avLst/>
          </a:prstGeom>
          <a:noFill/>
        </p:spPr>
        <p:txBody>
          <a:bodyPr wrap="square" rtlCol="0">
            <a:spAutoFit/>
          </a:bodyPr>
          <a:lstStyle/>
          <a:p>
            <a:pPr algn="ctr"/>
            <a:r>
              <a:rPr lang="en-US" b="1" dirty="0" smtClean="0"/>
              <a:t>5/8/17</a:t>
            </a:r>
            <a:endParaRPr lang="en-US" b="1" dirty="0"/>
          </a:p>
        </p:txBody>
      </p:sp>
    </p:spTree>
    <p:extLst>
      <p:ext uri="{BB962C8B-B14F-4D97-AF65-F5344CB8AC3E}">
        <p14:creationId xmlns:p14="http://schemas.microsoft.com/office/powerpoint/2010/main" val="414005646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4400" b="1" dirty="0" smtClean="0"/>
              <a:t>Would you say it is important to you to fit in and be popular/liked/respected? Why or why not?</a:t>
            </a:r>
          </a:p>
          <a:p>
            <a:pPr marL="0" indent="0" algn="ctr">
              <a:buNone/>
            </a:pPr>
            <a:r>
              <a:rPr lang="en-US" sz="4400" b="1" dirty="0" smtClean="0"/>
              <a:t>Have you ever changed the way you act/speak/think just to fit in?</a:t>
            </a:r>
            <a:endParaRPr lang="en-US" sz="4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5/9/17</a:t>
            </a:r>
            <a:endParaRPr lang="en-US" b="1" dirty="0"/>
          </a:p>
        </p:txBody>
      </p:sp>
    </p:spTree>
    <p:extLst>
      <p:ext uri="{BB962C8B-B14F-4D97-AF65-F5344CB8AC3E}">
        <p14:creationId xmlns:p14="http://schemas.microsoft.com/office/powerpoint/2010/main" val="332998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4400" b="1" dirty="0" smtClean="0"/>
              <a:t>Would you say it is important to you to fit in and be popular/liked/respected? Why or why not?</a:t>
            </a:r>
          </a:p>
          <a:p>
            <a:pPr marL="0" indent="0" algn="ctr">
              <a:buNone/>
            </a:pPr>
            <a:r>
              <a:rPr lang="en-US" sz="4400" b="1" dirty="0" smtClean="0"/>
              <a:t>Have you ever changed the way you act/speak/think just to fit in?</a:t>
            </a:r>
            <a:endParaRPr lang="en-US" sz="4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5/9/17</a:t>
            </a:r>
            <a:endParaRPr lang="en-US" b="1" dirty="0"/>
          </a:p>
        </p:txBody>
      </p:sp>
    </p:spTree>
    <p:extLst>
      <p:ext uri="{BB962C8B-B14F-4D97-AF65-F5344CB8AC3E}">
        <p14:creationId xmlns:p14="http://schemas.microsoft.com/office/powerpoint/2010/main" val="64408655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Today, you will be working on analyzing  poetry using the same method we have practiced in class several times now.</a:t>
            </a:r>
          </a:p>
          <a:p>
            <a:endParaRPr lang="en-US" b="1" dirty="0" smtClean="0"/>
          </a:p>
          <a:p>
            <a:r>
              <a:rPr lang="en-US" b="1" dirty="0" smtClean="0"/>
              <a:t>You will be working with a partner. Your grade will depend on your partner’s work as well as your own.</a:t>
            </a:r>
          </a:p>
        </p:txBody>
      </p:sp>
    </p:spTree>
    <p:extLst>
      <p:ext uri="{BB962C8B-B14F-4D97-AF65-F5344CB8AC3E}">
        <p14:creationId xmlns:p14="http://schemas.microsoft.com/office/powerpoint/2010/main" val="92861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a:t>The </a:t>
            </a:r>
            <a:r>
              <a:rPr lang="en-US" b="1" dirty="0" smtClean="0"/>
              <a:t>difference between this assignment and what we have done previously </a:t>
            </a:r>
            <a:r>
              <a:rPr lang="en-US" b="1" dirty="0"/>
              <a:t>is that you and your partner will </a:t>
            </a:r>
            <a:r>
              <a:rPr lang="en-US" b="1" dirty="0" smtClean="0"/>
              <a:t>each have different poems. </a:t>
            </a:r>
          </a:p>
          <a:p>
            <a:pPr marL="0" indent="0">
              <a:buNone/>
            </a:pPr>
            <a:endParaRPr lang="en-US" sz="1000" b="1" dirty="0"/>
          </a:p>
          <a:p>
            <a:r>
              <a:rPr lang="en-US" b="1" dirty="0"/>
              <a:t>You will each be given a </a:t>
            </a:r>
            <a:r>
              <a:rPr lang="en-US" b="1" dirty="0" smtClean="0"/>
              <a:t>poem. You will analyze them, and </a:t>
            </a:r>
            <a:r>
              <a:rPr lang="en-US" b="1" dirty="0"/>
              <a:t>then you will work together to complete a comparison</a:t>
            </a:r>
            <a:r>
              <a:rPr lang="en-US" b="1" dirty="0" smtClean="0"/>
              <a:t>/ contrast </a:t>
            </a:r>
            <a:r>
              <a:rPr lang="en-US" b="1" dirty="0"/>
              <a:t>of the two poems you have been assigned.</a:t>
            </a:r>
          </a:p>
        </p:txBody>
      </p:sp>
    </p:spTree>
    <p:extLst>
      <p:ext uri="{BB962C8B-B14F-4D97-AF65-F5344CB8AC3E}">
        <p14:creationId xmlns:p14="http://schemas.microsoft.com/office/powerpoint/2010/main" val="28295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pPr marL="0" indent="0" algn="ctr">
              <a:buNone/>
            </a:pPr>
            <a:r>
              <a:rPr lang="en-US" sz="4400" b="1" dirty="0" smtClean="0"/>
              <a:t>Think of an example of a simile or a metaphor.</a:t>
            </a:r>
          </a:p>
          <a:p>
            <a:pPr marL="0" indent="0" algn="ctr">
              <a:buNone/>
            </a:pPr>
            <a:r>
              <a:rPr lang="en-US" sz="4400" b="1" dirty="0" smtClean="0"/>
              <a:t>Write it down.</a:t>
            </a:r>
          </a:p>
          <a:p>
            <a:pPr marL="0" indent="0" algn="ctr">
              <a:buNone/>
            </a:pPr>
            <a:r>
              <a:rPr lang="en-US" sz="4400" b="1" dirty="0" smtClean="0"/>
              <a:t>Now explain what it means.</a:t>
            </a:r>
            <a:endParaRPr lang="en-US" sz="4400" b="1" dirty="0"/>
          </a:p>
        </p:txBody>
      </p:sp>
      <p:sp>
        <p:nvSpPr>
          <p:cNvPr id="5" name="TextBox 4"/>
          <p:cNvSpPr txBox="1"/>
          <p:nvPr/>
        </p:nvSpPr>
        <p:spPr>
          <a:xfrm>
            <a:off x="7162800" y="381000"/>
            <a:ext cx="1371600" cy="369332"/>
          </a:xfrm>
          <a:prstGeom prst="rect">
            <a:avLst/>
          </a:prstGeom>
          <a:noFill/>
        </p:spPr>
        <p:txBody>
          <a:bodyPr wrap="square" rtlCol="0">
            <a:spAutoFit/>
          </a:bodyPr>
          <a:lstStyle/>
          <a:p>
            <a:pPr algn="ctr"/>
            <a:r>
              <a:rPr lang="en-US" b="1" dirty="0" smtClean="0"/>
              <a:t>3/15/17</a:t>
            </a:r>
            <a:endParaRPr lang="en-US" b="1" dirty="0"/>
          </a:p>
        </p:txBody>
      </p:sp>
    </p:spTree>
    <p:extLst>
      <p:ext uri="{BB962C8B-B14F-4D97-AF65-F5344CB8AC3E}">
        <p14:creationId xmlns:p14="http://schemas.microsoft.com/office/powerpoint/2010/main" val="1769166904"/>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Some of you have a copy of “Am I Wrong” and others have a copy of “Much Madness is Divinest Sense.”</a:t>
            </a:r>
          </a:p>
          <a:p>
            <a:pPr marL="0" indent="0">
              <a:buNone/>
            </a:pPr>
            <a:endParaRPr lang="en-US" b="1" dirty="0" smtClean="0"/>
          </a:p>
          <a:p>
            <a:r>
              <a:rPr lang="en-US" b="1" dirty="0" smtClean="0"/>
              <a:t>You may work together analyzing one poem at a time, or you may each take a poem to analyze separately and then compare notes, but only one of you will write the final paragraph for each poem.</a:t>
            </a:r>
          </a:p>
        </p:txBody>
      </p:sp>
    </p:spTree>
    <p:extLst>
      <p:ext uri="{BB962C8B-B14F-4D97-AF65-F5344CB8AC3E}">
        <p14:creationId xmlns:p14="http://schemas.microsoft.com/office/powerpoint/2010/main" val="296647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In Google classroom, you will find a new Poetry Analysis form Labeled “Poetry Analysis For Comparison 1.”</a:t>
            </a:r>
          </a:p>
          <a:p>
            <a:pPr marL="0" indent="0">
              <a:buNone/>
            </a:pPr>
            <a:endParaRPr lang="en-US" sz="1000" b="1" dirty="0" smtClean="0"/>
          </a:p>
          <a:p>
            <a:r>
              <a:rPr lang="en-US" b="1" dirty="0" smtClean="0"/>
              <a:t>BOTH you and your partner will be responsible for turning in one of these forms for the poem you have been given.</a:t>
            </a:r>
          </a:p>
          <a:p>
            <a:endParaRPr lang="en-US" sz="1000" b="1" dirty="0"/>
          </a:p>
          <a:p>
            <a:r>
              <a:rPr lang="en-US" b="1" dirty="0" smtClean="0"/>
              <a:t>You have the remainder of this period to work on your analysis of your poem.</a:t>
            </a:r>
            <a:endParaRPr lang="en-US" b="1" dirty="0"/>
          </a:p>
        </p:txBody>
      </p:sp>
    </p:spTree>
    <p:extLst>
      <p:ext uri="{BB962C8B-B14F-4D97-AF65-F5344CB8AC3E}">
        <p14:creationId xmlns:p14="http://schemas.microsoft.com/office/powerpoint/2010/main" val="428691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Tomorrow, you will continue working on and complete your analysis.</a:t>
            </a:r>
          </a:p>
          <a:p>
            <a:pPr marL="0" indent="0">
              <a:buNone/>
            </a:pPr>
            <a:endParaRPr lang="en-US" b="1" dirty="0" smtClean="0"/>
          </a:p>
          <a:p>
            <a:r>
              <a:rPr lang="en-US" b="1" dirty="0"/>
              <a:t>When you and your partner have both finished the analyses of both poems, on </a:t>
            </a:r>
            <a:r>
              <a:rPr lang="en-US" b="1" dirty="0" smtClean="0"/>
              <a:t>Thursday, you </a:t>
            </a:r>
            <a:r>
              <a:rPr lang="en-US" b="1" dirty="0"/>
              <a:t>will </a:t>
            </a:r>
            <a:r>
              <a:rPr lang="en-US" b="1" dirty="0" smtClean="0"/>
              <a:t>work </a:t>
            </a:r>
            <a:r>
              <a:rPr lang="en-US" b="1" dirty="0"/>
              <a:t>together to compare/contrast the two poems</a:t>
            </a:r>
            <a:r>
              <a:rPr lang="en-US" b="1" dirty="0" smtClean="0"/>
              <a:t>.</a:t>
            </a:r>
          </a:p>
        </p:txBody>
      </p:sp>
    </p:spTree>
    <p:extLst>
      <p:ext uri="{BB962C8B-B14F-4D97-AF65-F5344CB8AC3E}">
        <p14:creationId xmlns:p14="http://schemas.microsoft.com/office/powerpoint/2010/main" val="94868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Friday.</a:t>
            </a:r>
          </a:p>
        </p:txBody>
      </p:sp>
    </p:spTree>
    <p:extLst>
      <p:ext uri="{BB962C8B-B14F-4D97-AF65-F5344CB8AC3E}">
        <p14:creationId xmlns:p14="http://schemas.microsoft.com/office/powerpoint/2010/main" val="2139329117"/>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How does the poem you were given relate to the question that was asked as a Start-Up today? Be specific and give examples from the poem.</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5/9/17</a:t>
            </a:r>
            <a:endParaRPr lang="en-US" b="1" dirty="0"/>
          </a:p>
        </p:txBody>
      </p:sp>
    </p:spTree>
    <p:extLst>
      <p:ext uri="{BB962C8B-B14F-4D97-AF65-F5344CB8AC3E}">
        <p14:creationId xmlns:p14="http://schemas.microsoft.com/office/powerpoint/2010/main" val="1627334401"/>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a:t>No Start-Up</a:t>
            </a:r>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u="sng" dirty="0" smtClean="0"/>
              <a:t>Today’s Work</a:t>
            </a:r>
          </a:p>
          <a:p>
            <a:pPr marL="0" indent="0" algn="ctr">
              <a:buNone/>
            </a:pPr>
            <a:r>
              <a:rPr lang="en-US" sz="4000" b="1" dirty="0" smtClean="0"/>
              <a:t>Continue your analysis of the two poems. You should be ready to begin the comparison/contrast in class tomorrow.</a:t>
            </a:r>
          </a:p>
          <a:p>
            <a:pPr marL="0" indent="0" algn="ctr">
              <a:buNone/>
            </a:pPr>
            <a:endParaRPr lang="en-US" sz="4000" b="1" dirty="0"/>
          </a:p>
          <a:p>
            <a:pPr marL="0" indent="0" algn="ctr">
              <a:buNone/>
            </a:pPr>
            <a:r>
              <a:rPr lang="en-US" sz="4000" b="1" dirty="0" smtClean="0"/>
              <a:t>No Exit Ticket</a:t>
            </a:r>
            <a:endParaRPr lang="en-US" sz="4000" b="1" dirty="0"/>
          </a:p>
        </p:txBody>
      </p:sp>
      <p:sp>
        <p:nvSpPr>
          <p:cNvPr id="4" name="TextBox 3"/>
          <p:cNvSpPr txBox="1"/>
          <p:nvPr/>
        </p:nvSpPr>
        <p:spPr>
          <a:xfrm>
            <a:off x="7010400" y="304800"/>
            <a:ext cx="1524000" cy="369332"/>
          </a:xfrm>
          <a:prstGeom prst="rect">
            <a:avLst/>
          </a:prstGeom>
          <a:noFill/>
        </p:spPr>
        <p:txBody>
          <a:bodyPr wrap="square" rtlCol="0">
            <a:spAutoFit/>
          </a:bodyPr>
          <a:lstStyle/>
          <a:p>
            <a:pPr algn="ctr"/>
            <a:r>
              <a:rPr lang="en-US" b="1" dirty="0" smtClean="0"/>
              <a:t>5/10/17</a:t>
            </a:r>
            <a:endParaRPr lang="en-US" b="1" dirty="0"/>
          </a:p>
        </p:txBody>
      </p:sp>
    </p:spTree>
    <p:extLst>
      <p:ext uri="{BB962C8B-B14F-4D97-AF65-F5344CB8AC3E}">
        <p14:creationId xmlns:p14="http://schemas.microsoft.com/office/powerpoint/2010/main" val="3184719605"/>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Friday the 12</a:t>
            </a:r>
            <a:r>
              <a:rPr lang="en-US" sz="4800" b="1" baseline="30000" dirty="0" smtClean="0"/>
              <a:t>TH</a:t>
            </a:r>
            <a:r>
              <a:rPr lang="en-US" sz="4800" b="1" dirty="0" smtClean="0"/>
              <a:t>.</a:t>
            </a:r>
          </a:p>
          <a:p>
            <a:pPr marL="0" indent="0" algn="ctr">
              <a:buNone/>
            </a:pPr>
            <a:r>
              <a:rPr lang="en-US" sz="4800" b="1" dirty="0" smtClean="0"/>
              <a:t>________________________</a:t>
            </a:r>
          </a:p>
          <a:p>
            <a:pPr marL="0" indent="0" algn="ctr">
              <a:buNone/>
            </a:pPr>
            <a:r>
              <a:rPr lang="en-US" sz="4800" b="1" dirty="0" smtClean="0"/>
              <a:t>Don’t forget, your Poet Projects in final form are DUE FRIDAY the 19</a:t>
            </a:r>
            <a:r>
              <a:rPr lang="en-US" sz="4800" b="1" baseline="30000" dirty="0" smtClean="0"/>
              <a:t>th</a:t>
            </a:r>
            <a:r>
              <a:rPr lang="en-US" sz="4800" b="1" dirty="0" smtClean="0"/>
              <a:t> BY THE END OF THE PERIOD.</a:t>
            </a:r>
            <a:endParaRPr lang="en-US" sz="4800" b="1" dirty="0"/>
          </a:p>
        </p:txBody>
      </p:sp>
    </p:spTree>
    <p:extLst>
      <p:ext uri="{BB962C8B-B14F-4D97-AF65-F5344CB8AC3E}">
        <p14:creationId xmlns:p14="http://schemas.microsoft.com/office/powerpoint/2010/main" val="1954106330"/>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lstStyle/>
          <a:p>
            <a:pPr marL="0" indent="0" algn="ctr">
              <a:buNone/>
            </a:pPr>
            <a:r>
              <a:rPr lang="en-US" b="1" dirty="0" smtClean="0"/>
              <a:t>With your partner, discuss the following:</a:t>
            </a:r>
          </a:p>
          <a:p>
            <a:pPr marL="0" indent="0" algn="ctr">
              <a:buNone/>
            </a:pPr>
            <a:endParaRPr lang="en-US" b="1" dirty="0"/>
          </a:p>
          <a:p>
            <a:pPr marL="0" indent="0" algn="ctr">
              <a:buNone/>
            </a:pPr>
            <a:r>
              <a:rPr lang="en-US" sz="4000" b="1" dirty="0" smtClean="0"/>
              <a:t>Have you noticed any similarities between the two poems you and your partner were given? Name 2 or 3.</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5/11/17</a:t>
            </a:r>
            <a:endParaRPr lang="en-US" b="1" dirty="0"/>
          </a:p>
        </p:txBody>
      </p:sp>
    </p:spTree>
    <p:extLst>
      <p:ext uri="{BB962C8B-B14F-4D97-AF65-F5344CB8AC3E}">
        <p14:creationId xmlns:p14="http://schemas.microsoft.com/office/powerpoint/2010/main" val="384186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sz="4000" b="1" dirty="0" smtClean="0"/>
              <a:t>Have you noticed any similarities between the two poems you and your partner were given? Name 2 or 3.</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5/11/17</a:t>
            </a:r>
            <a:endParaRPr lang="en-US" b="1" dirty="0"/>
          </a:p>
        </p:txBody>
      </p:sp>
    </p:spTree>
    <p:extLst>
      <p:ext uri="{BB962C8B-B14F-4D97-AF65-F5344CB8AC3E}">
        <p14:creationId xmlns:p14="http://schemas.microsoft.com/office/powerpoint/2010/main" val="2159536622"/>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By this point, you should be finished (or at least nearly finished) with the analysis of the two poems you and your partner were given.</a:t>
            </a:r>
          </a:p>
          <a:p>
            <a:pPr marL="0" indent="0">
              <a:buNone/>
            </a:pPr>
            <a:endParaRPr lang="en-US" b="1" dirty="0" smtClean="0"/>
          </a:p>
          <a:p>
            <a:r>
              <a:rPr lang="en-US" b="1" dirty="0" smtClean="0"/>
              <a:t>Today, you will be discussing the two poems together and doing a comparison and contrast of them.</a:t>
            </a:r>
          </a:p>
          <a:p>
            <a:endParaRPr lang="en-US" b="1" dirty="0"/>
          </a:p>
        </p:txBody>
      </p:sp>
    </p:spTree>
    <p:extLst>
      <p:ext uri="{BB962C8B-B14F-4D97-AF65-F5344CB8AC3E}">
        <p14:creationId xmlns:p14="http://schemas.microsoft.com/office/powerpoint/2010/main" val="159954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a:t>Think of the lyrics to a song that you like or that you are familiar with. </a:t>
            </a:r>
            <a:endParaRPr lang="en-US" sz="3600" b="1" dirty="0" smtClean="0"/>
          </a:p>
          <a:p>
            <a:pPr marL="0" indent="0" algn="ctr">
              <a:buNone/>
            </a:pPr>
            <a:r>
              <a:rPr lang="en-US" sz="3600" b="1" dirty="0" smtClean="0"/>
              <a:t>(Focus </a:t>
            </a:r>
            <a:r>
              <a:rPr lang="en-US" sz="3600" b="1" dirty="0"/>
              <a:t>on the </a:t>
            </a:r>
            <a:r>
              <a:rPr lang="en-US" sz="3600" b="1" dirty="0" smtClean="0"/>
              <a:t>chorus…the </a:t>
            </a:r>
            <a:r>
              <a:rPr lang="en-US" sz="3600" b="1" dirty="0"/>
              <a:t>hook).</a:t>
            </a:r>
          </a:p>
          <a:p>
            <a:pPr marL="0" indent="0" algn="ctr">
              <a:buNone/>
            </a:pPr>
            <a:endParaRPr lang="en-US" sz="3600" b="1" dirty="0"/>
          </a:p>
          <a:p>
            <a:pPr marL="0" indent="0" algn="ctr">
              <a:buNone/>
            </a:pPr>
            <a:r>
              <a:rPr lang="en-US" sz="3600" b="1" dirty="0" smtClean="0"/>
              <a:t>Share it with your partner.</a:t>
            </a:r>
          </a:p>
          <a:p>
            <a:pPr marL="0" indent="0" algn="ctr">
              <a:buNone/>
            </a:pPr>
            <a:r>
              <a:rPr lang="en-US" sz="3600" b="1" dirty="0" smtClean="0"/>
              <a:t>Can you find any poetic devices in it? What are they?</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3/16/17</a:t>
            </a:r>
            <a:endParaRPr lang="en-US" b="1" dirty="0"/>
          </a:p>
        </p:txBody>
      </p:sp>
    </p:spTree>
    <p:extLst>
      <p:ext uri="{BB962C8B-B14F-4D97-AF65-F5344CB8AC3E}">
        <p14:creationId xmlns:p14="http://schemas.microsoft.com/office/powerpoint/2010/main" val="382928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When you do your comparison and contrast, you will be looking for THREE ways that these two poems are similar and THREE ways that they are different.</a:t>
            </a:r>
          </a:p>
          <a:p>
            <a:r>
              <a:rPr lang="en-US" b="1" dirty="0" smtClean="0"/>
              <a:t>Only ONE similarity and ONE difference can be related to line/stanza structure or rhythm/rhyme.</a:t>
            </a:r>
          </a:p>
          <a:p>
            <a:r>
              <a:rPr lang="en-US" b="1" dirty="0" smtClean="0"/>
              <a:t>Your </a:t>
            </a:r>
            <a:r>
              <a:rPr lang="en-US" b="1" u="sng" dirty="0" smtClean="0"/>
              <a:t>FOCUS</a:t>
            </a:r>
            <a:r>
              <a:rPr lang="en-US" b="1" dirty="0" smtClean="0"/>
              <a:t> should be on how the two poems are SIMILAR IN </a:t>
            </a:r>
            <a:r>
              <a:rPr lang="en-US" b="1" u="sng" dirty="0" smtClean="0"/>
              <a:t>THEME.</a:t>
            </a:r>
          </a:p>
          <a:p>
            <a:endParaRPr lang="en-US" b="1" dirty="0"/>
          </a:p>
        </p:txBody>
      </p:sp>
    </p:spTree>
    <p:extLst>
      <p:ext uri="{BB962C8B-B14F-4D97-AF65-F5344CB8AC3E}">
        <p14:creationId xmlns:p14="http://schemas.microsoft.com/office/powerpoint/2010/main" val="264308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and open up the Cannon Comparison Chart.</a:t>
            </a:r>
          </a:p>
          <a:p>
            <a:endParaRPr lang="en-US" b="1" dirty="0"/>
          </a:p>
          <a:p>
            <a:r>
              <a:rPr lang="en-US" b="1" dirty="0" smtClean="0"/>
              <a:t>Remember, a </a:t>
            </a:r>
            <a:r>
              <a:rPr lang="en-US" b="1" dirty="0"/>
              <a:t>Cannon Comparison Chart works the same </a:t>
            </a:r>
            <a:r>
              <a:rPr lang="en-US" b="1" dirty="0" smtClean="0"/>
              <a:t>way as a Venn Diagram, </a:t>
            </a:r>
            <a:r>
              <a:rPr lang="en-US" b="1" dirty="0"/>
              <a:t>but it allows you room to write.</a:t>
            </a:r>
          </a:p>
          <a:p>
            <a:pPr marL="0" indent="0">
              <a:buNone/>
            </a:pPr>
            <a:endParaRPr lang="en-US" b="1" dirty="0"/>
          </a:p>
          <a:p>
            <a:r>
              <a:rPr lang="en-US" b="1" dirty="0" smtClean="0"/>
              <a:t>You and your partner will be responsible for submitting ONE chart for both of you. </a:t>
            </a:r>
            <a:endParaRPr lang="en-US" b="1" dirty="0"/>
          </a:p>
        </p:txBody>
      </p:sp>
      <p:sp>
        <p:nvSpPr>
          <p:cNvPr id="7" name="Rectangle 1"/>
          <p:cNvSpPr>
            <a:spLocks noChangeArrowheads="1"/>
          </p:cNvSpPr>
          <p:nvPr/>
        </p:nvSpPr>
        <p:spPr bwMode="auto">
          <a:xfrm>
            <a:off x="39401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900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368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814084667"/>
              </p:ext>
            </p:extLst>
          </p:nvPr>
        </p:nvGraphicFramePr>
        <p:xfrm>
          <a:off x="609601" y="304800"/>
          <a:ext cx="8077198" cy="5260015"/>
        </p:xfrm>
        <a:graphic>
          <a:graphicData uri="http://schemas.openxmlformats.org/drawingml/2006/table">
            <a:tbl>
              <a:tblPr/>
              <a:tblGrid>
                <a:gridCol w="2696144"/>
                <a:gridCol w="2696144"/>
                <a:gridCol w="2684910"/>
              </a:tblGrid>
              <a:tr h="762000">
                <a:tc>
                  <a:txBody>
                    <a:bodyPr/>
                    <a:lstStyle/>
                    <a:p>
                      <a:pPr rtl="0" fontAlgn="t">
                        <a:spcBef>
                          <a:spcPts val="0"/>
                        </a:spcBef>
                        <a:spcAft>
                          <a:spcPts val="0"/>
                        </a:spcAft>
                      </a:pPr>
                      <a:r>
                        <a:rPr lang="en-US" sz="1300" b="1" i="0" u="none" strike="noStrike" dirty="0">
                          <a:solidFill>
                            <a:srgbClr val="000000"/>
                          </a:solidFill>
                          <a:effectLst/>
                          <a:latin typeface="Arial"/>
                        </a:rPr>
                        <a:t>Poem 1: __________________</a:t>
                      </a:r>
                      <a:endParaRPr lang="en-US" sz="1300" dirty="0">
                        <a:effectLst/>
                      </a:endParaRPr>
                    </a:p>
                    <a:p>
                      <a:pPr rtl="0" fontAlgn="t">
                        <a:spcBef>
                          <a:spcPts val="0"/>
                        </a:spcBef>
                        <a:spcAft>
                          <a:spcPts val="0"/>
                        </a:spcAft>
                      </a:pPr>
                      <a:r>
                        <a:rPr lang="en-US" sz="1300" b="1" i="0" u="none" strike="noStrike" dirty="0">
                          <a:solidFill>
                            <a:srgbClr val="000000"/>
                          </a:solidFill>
                          <a:effectLst/>
                          <a:latin typeface="Arial"/>
                        </a:rPr>
                        <a:t>By: _______________________</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300" b="1" i="0" u="none" strike="noStrike">
                          <a:solidFill>
                            <a:srgbClr val="000000"/>
                          </a:solidFill>
                          <a:effectLst/>
                          <a:latin typeface="Comic Sans MS"/>
                        </a:rPr>
                        <a:t>BOTH</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300" b="1" i="0" u="none" strike="noStrike">
                          <a:solidFill>
                            <a:srgbClr val="000000"/>
                          </a:solidFill>
                          <a:effectLst/>
                          <a:latin typeface="Arial"/>
                        </a:rPr>
                        <a:t>Poem 1: __________________</a:t>
                      </a:r>
                      <a:endParaRPr lang="en-US" sz="1300">
                        <a:effectLst/>
                      </a:endParaRPr>
                    </a:p>
                    <a:p>
                      <a:pPr rtl="0" fontAlgn="t">
                        <a:spcBef>
                          <a:spcPts val="0"/>
                        </a:spcBef>
                        <a:spcAft>
                          <a:spcPts val="0"/>
                        </a:spcAft>
                      </a:pPr>
                      <a:r>
                        <a:rPr lang="en-US" sz="1300" b="1" i="0" u="none" strike="noStrike">
                          <a:solidFill>
                            <a:srgbClr val="000000"/>
                          </a:solidFill>
                          <a:effectLst/>
                          <a:latin typeface="Arial"/>
                        </a:rPr>
                        <a:t>By: _______________________</a:t>
                      </a:r>
                      <a:r>
                        <a:rPr lang="en-US" sz="1300" b="1" i="0" u="none" strike="noStrike">
                          <a:solidFill>
                            <a:srgbClr val="000000"/>
                          </a:solidFill>
                          <a:effectLst/>
                          <a:latin typeface="Shadows Into Light"/>
                        </a:rPr>
                        <a:t>  </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08200">
                <a:tc>
                  <a:txBody>
                    <a:bodyPr/>
                    <a:lstStyle/>
                    <a:p>
                      <a:pPr rtl="0" fontAlgn="t">
                        <a:spcBef>
                          <a:spcPts val="0"/>
                        </a:spcBef>
                        <a:spcAft>
                          <a:spcPts val="0"/>
                        </a:spcAft>
                      </a:pPr>
                      <a:r>
                        <a:rPr lang="en-US" sz="1300" b="1" i="0" u="none" strike="noStrike" dirty="0">
                          <a:solidFill>
                            <a:srgbClr val="000000"/>
                          </a:solidFill>
                          <a:effectLst/>
                          <a:latin typeface="Times New Roman"/>
                        </a:rPr>
                        <a:t>1-</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a:solidFill>
                            <a:srgbClr val="000000"/>
                          </a:solidFill>
                          <a:effectLst/>
                          <a:latin typeface="Times New Roman"/>
                        </a:rPr>
                        <a:t>1- </a:t>
                      </a:r>
                      <a:endParaRPr lang="en-US" sz="1300">
                        <a:effectLst/>
                      </a:endParaRPr>
                    </a:p>
                    <a:p>
                      <a:pPr fontAlgn="t"/>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389815">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dirty="0">
                          <a:solidFill>
                            <a:srgbClr val="000000"/>
                          </a:solidFill>
                          <a:effectLst/>
                          <a:latin typeface="Times New Roman"/>
                        </a:rPr>
                        <a:t>A- </a:t>
                      </a:r>
                      <a:endParaRPr lang="en-US" sz="1300" dirty="0">
                        <a:effectLst/>
                      </a:endParaRPr>
                    </a:p>
                    <a:p>
                      <a:pPr fontAlgn="t"/>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r>
            </a:tbl>
          </a:graphicData>
        </a:graphic>
      </p:graphicFrame>
      <p:sp>
        <p:nvSpPr>
          <p:cNvPr id="9" name="Rectangle 3"/>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1066800"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
        <p:nvSpPr>
          <p:cNvPr id="15" name="TextBox 14"/>
          <p:cNvSpPr txBox="1"/>
          <p:nvPr/>
        </p:nvSpPr>
        <p:spPr>
          <a:xfrm>
            <a:off x="3581400" y="3581400"/>
            <a:ext cx="2133600" cy="1200329"/>
          </a:xfrm>
          <a:prstGeom prst="rect">
            <a:avLst/>
          </a:prstGeom>
          <a:noFill/>
        </p:spPr>
        <p:txBody>
          <a:bodyPr wrap="square" rtlCol="0">
            <a:spAutoFit/>
          </a:bodyPr>
          <a:lstStyle/>
          <a:p>
            <a:r>
              <a:rPr lang="en-US" b="1" dirty="0" smtClean="0"/>
              <a:t>In this area, you would write a way that the two poems are the same.</a:t>
            </a:r>
            <a:endParaRPr lang="en-US" b="1" dirty="0"/>
          </a:p>
        </p:txBody>
      </p:sp>
      <p:cxnSp>
        <p:nvCxnSpPr>
          <p:cNvPr id="17" name="Elbow Connector 16"/>
          <p:cNvCxnSpPr/>
          <p:nvPr/>
        </p:nvCxnSpPr>
        <p:spPr>
          <a:xfrm rot="10800000">
            <a:off x="2102179" y="4953000"/>
            <a:ext cx="1676401" cy="9906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flipV="1">
            <a:off x="5715000" y="4876800"/>
            <a:ext cx="1676400" cy="10668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78580" y="5854045"/>
            <a:ext cx="1936420" cy="646331"/>
          </a:xfrm>
          <a:prstGeom prst="rect">
            <a:avLst/>
          </a:prstGeom>
          <a:noFill/>
        </p:spPr>
        <p:txBody>
          <a:bodyPr wrap="square" rtlCol="0">
            <a:spAutoFit/>
          </a:bodyPr>
          <a:lstStyle/>
          <a:p>
            <a:pPr algn="ctr"/>
            <a:r>
              <a:rPr lang="en-US" b="1" dirty="0" smtClean="0"/>
              <a:t>Leave the grey areas </a:t>
            </a:r>
            <a:r>
              <a:rPr lang="en-US" b="1" u="sng" dirty="0" smtClean="0"/>
              <a:t>BLANK!</a:t>
            </a:r>
            <a:endParaRPr lang="en-US" b="1" u="sng" dirty="0"/>
          </a:p>
        </p:txBody>
      </p:sp>
      <p:sp>
        <p:nvSpPr>
          <p:cNvPr id="24" name="TextBox 23"/>
          <p:cNvSpPr txBox="1"/>
          <p:nvPr/>
        </p:nvSpPr>
        <p:spPr>
          <a:xfrm>
            <a:off x="6528847"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Tree>
    <p:extLst>
      <p:ext uri="{BB962C8B-B14F-4D97-AF65-F5344CB8AC3E}">
        <p14:creationId xmlns:p14="http://schemas.microsoft.com/office/powerpoint/2010/main" val="2133943390"/>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dirty="0" smtClean="0"/>
              <a:t>Period tomorrow.</a:t>
            </a:r>
          </a:p>
          <a:p>
            <a:pPr marL="0" indent="0" algn="ctr">
              <a:buNone/>
            </a:pPr>
            <a:r>
              <a:rPr lang="en-US" sz="3600" b="1" dirty="0" smtClean="0"/>
              <a:t>__________________________________</a:t>
            </a:r>
          </a:p>
          <a:p>
            <a:pPr marL="0" indent="0" algn="ctr">
              <a:buNone/>
            </a:pPr>
            <a:r>
              <a:rPr lang="en-US" sz="3600" b="1" dirty="0" smtClean="0"/>
              <a:t>Don’t forget, your Poet Projects in final form are DUE FRIDAY the 19</a:t>
            </a:r>
            <a:r>
              <a:rPr lang="en-US" sz="3600" b="1" baseline="30000" dirty="0" smtClean="0"/>
              <a:t>th</a:t>
            </a:r>
            <a:r>
              <a:rPr lang="en-US" sz="3600" b="1" dirty="0" smtClean="0"/>
              <a:t> by the END OF THE PERIOD.</a:t>
            </a:r>
            <a:endParaRPr lang="en-US" sz="3600" b="1" dirty="0"/>
          </a:p>
        </p:txBody>
      </p:sp>
    </p:spTree>
    <p:extLst>
      <p:ext uri="{BB962C8B-B14F-4D97-AF65-F5344CB8AC3E}">
        <p14:creationId xmlns:p14="http://schemas.microsoft.com/office/powerpoint/2010/main" val="4273552907"/>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Have you noticed any differences between the two poems you and your partner were given? </a:t>
            </a:r>
          </a:p>
          <a:p>
            <a:pPr marL="0" indent="0" algn="ctr">
              <a:buNone/>
            </a:pPr>
            <a:r>
              <a:rPr lang="en-US" sz="4400" b="1" dirty="0" smtClean="0"/>
              <a:t>Name 2 or 3.</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5/11/17</a:t>
            </a:r>
            <a:endParaRPr lang="en-US" b="1" dirty="0"/>
          </a:p>
        </p:txBody>
      </p:sp>
    </p:spTree>
    <p:extLst>
      <p:ext uri="{BB962C8B-B14F-4D97-AF65-F5344CB8AC3E}">
        <p14:creationId xmlns:p14="http://schemas.microsoft.com/office/powerpoint/2010/main" val="2135818001"/>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lstStyle/>
          <a:p>
            <a:pPr marL="0" indent="0" algn="ctr">
              <a:buNone/>
            </a:pPr>
            <a:r>
              <a:rPr lang="en-US" b="1" dirty="0" smtClean="0"/>
              <a:t>With your partner, discuss the following:</a:t>
            </a:r>
          </a:p>
          <a:p>
            <a:pPr marL="0" indent="0" algn="ctr">
              <a:buNone/>
            </a:pPr>
            <a:endParaRPr lang="en-US" b="1" dirty="0"/>
          </a:p>
          <a:p>
            <a:pPr marL="0" indent="0" algn="ctr">
              <a:buNone/>
            </a:pPr>
            <a:r>
              <a:rPr lang="en-US" sz="4000" b="1" dirty="0" smtClean="0"/>
              <a:t>Of the two poems you and your partner were given, which one do you like better and why? Give specific reasons for your answer.</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5/12/17</a:t>
            </a:r>
            <a:endParaRPr lang="en-US" b="1" dirty="0"/>
          </a:p>
        </p:txBody>
      </p:sp>
    </p:spTree>
    <p:extLst>
      <p:ext uri="{BB962C8B-B14F-4D97-AF65-F5344CB8AC3E}">
        <p14:creationId xmlns:p14="http://schemas.microsoft.com/office/powerpoint/2010/main" val="387748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sz="4000" b="1" dirty="0"/>
              <a:t>Of the two poems you and your partner were given, which one do you like better and why? Give specific reasons for your answer.</a:t>
            </a:r>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5/12/17</a:t>
            </a:r>
            <a:endParaRPr lang="en-US" b="1" dirty="0"/>
          </a:p>
        </p:txBody>
      </p:sp>
    </p:spTree>
    <p:extLst>
      <p:ext uri="{BB962C8B-B14F-4D97-AF65-F5344CB8AC3E}">
        <p14:creationId xmlns:p14="http://schemas.microsoft.com/office/powerpoint/2010/main" val="4110590665"/>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dirty="0" smtClean="0"/>
              <a:t>Period today.</a:t>
            </a:r>
          </a:p>
          <a:p>
            <a:pPr marL="0" indent="0" algn="ctr">
              <a:buNone/>
            </a:pPr>
            <a:r>
              <a:rPr lang="en-US" sz="3600" b="1" dirty="0" smtClean="0"/>
              <a:t>__________________________________</a:t>
            </a:r>
          </a:p>
          <a:p>
            <a:pPr marL="0" indent="0" algn="ctr">
              <a:buNone/>
            </a:pPr>
            <a:r>
              <a:rPr lang="en-US" sz="3600" b="1" dirty="0" smtClean="0"/>
              <a:t>Don’t forget, your Poet Projects in final form are DUE BY THE END OF THE PERIOD NEXT FRIDAY the 19</a:t>
            </a:r>
            <a:r>
              <a:rPr lang="en-US" sz="3600" b="1" baseline="30000" dirty="0" smtClean="0"/>
              <a:t>th</a:t>
            </a:r>
            <a:r>
              <a:rPr lang="en-US" sz="3600" b="1" dirty="0" smtClean="0"/>
              <a:t>.</a:t>
            </a:r>
            <a:endParaRPr lang="en-US" sz="3600" b="1" dirty="0"/>
          </a:p>
        </p:txBody>
      </p:sp>
    </p:spTree>
    <p:extLst>
      <p:ext uri="{BB962C8B-B14F-4D97-AF65-F5344CB8AC3E}">
        <p14:creationId xmlns:p14="http://schemas.microsoft.com/office/powerpoint/2010/main" val="1827901354"/>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No </a:t>
            </a:r>
          </a:p>
          <a:p>
            <a:pPr marL="0" indent="0" algn="ctr">
              <a:buNone/>
            </a:pPr>
            <a:r>
              <a:rPr lang="en-US" sz="4400" b="1" dirty="0" smtClean="0"/>
              <a:t>Exit </a:t>
            </a:r>
          </a:p>
          <a:p>
            <a:pPr marL="0" indent="0" algn="ctr">
              <a:buNone/>
            </a:pPr>
            <a:r>
              <a:rPr lang="en-US" sz="4400" b="1" dirty="0" smtClean="0"/>
              <a:t>Ticket</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5/12/17</a:t>
            </a:r>
            <a:endParaRPr lang="en-US" b="1" dirty="0"/>
          </a:p>
        </p:txBody>
      </p:sp>
    </p:spTree>
    <p:extLst>
      <p:ext uri="{BB962C8B-B14F-4D97-AF65-F5344CB8AC3E}">
        <p14:creationId xmlns:p14="http://schemas.microsoft.com/office/powerpoint/2010/main" val="3653126560"/>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2800" b="1" dirty="0" smtClean="0"/>
              <a:t>With your new partner, discuss the following:</a:t>
            </a:r>
          </a:p>
          <a:p>
            <a:pPr marL="0" indent="0" algn="ctr">
              <a:buNone/>
            </a:pPr>
            <a:r>
              <a:rPr lang="en-US" sz="4400" b="1" dirty="0" smtClean="0"/>
              <a:t>There is a saying, “Your attitude affects your altitude.”</a:t>
            </a:r>
          </a:p>
          <a:p>
            <a:pPr marL="0" indent="0" algn="ctr">
              <a:buNone/>
            </a:pPr>
            <a:r>
              <a:rPr lang="en-US" sz="4400" b="1" dirty="0" smtClean="0"/>
              <a:t>What do you think that means, and do you agree or disagree?</a:t>
            </a:r>
            <a:endParaRPr lang="en-US" sz="4400" b="1" dirty="0"/>
          </a:p>
        </p:txBody>
      </p:sp>
      <p:sp>
        <p:nvSpPr>
          <p:cNvPr id="4" name="TextBox 3"/>
          <p:cNvSpPr txBox="1"/>
          <p:nvPr/>
        </p:nvSpPr>
        <p:spPr>
          <a:xfrm>
            <a:off x="7181273" y="381000"/>
            <a:ext cx="1524000" cy="369332"/>
          </a:xfrm>
          <a:prstGeom prst="rect">
            <a:avLst/>
          </a:prstGeom>
          <a:noFill/>
        </p:spPr>
        <p:txBody>
          <a:bodyPr wrap="square" rtlCol="0">
            <a:spAutoFit/>
          </a:bodyPr>
          <a:lstStyle/>
          <a:p>
            <a:pPr algn="ctr"/>
            <a:r>
              <a:rPr lang="en-US" b="1" dirty="0" smtClean="0"/>
              <a:t>5/15/17</a:t>
            </a:r>
            <a:endParaRPr lang="en-US" b="1" dirty="0"/>
          </a:p>
        </p:txBody>
      </p:sp>
    </p:spTree>
    <p:extLst>
      <p:ext uri="{BB962C8B-B14F-4D97-AF65-F5344CB8AC3E}">
        <p14:creationId xmlns:p14="http://schemas.microsoft.com/office/powerpoint/2010/main" val="401934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b="1" dirty="0">
                <a:solidFill>
                  <a:prstClr val="black"/>
                </a:solidFill>
              </a:rPr>
              <a:t>Think of the lyrics to a song that you </a:t>
            </a:r>
            <a:r>
              <a:rPr lang="en-US" b="1" dirty="0" smtClean="0">
                <a:solidFill>
                  <a:prstClr val="black"/>
                </a:solidFill>
              </a:rPr>
              <a:t>like or that you are familiar with. </a:t>
            </a:r>
          </a:p>
          <a:p>
            <a:pPr marL="0" lvl="0" indent="0" algn="ctr">
              <a:buNone/>
            </a:pPr>
            <a:r>
              <a:rPr lang="en-US" b="1" dirty="0" smtClean="0">
                <a:solidFill>
                  <a:prstClr val="black"/>
                </a:solidFill>
              </a:rPr>
              <a:t>(Focus </a:t>
            </a:r>
            <a:r>
              <a:rPr lang="en-US" b="1" dirty="0">
                <a:solidFill>
                  <a:prstClr val="black"/>
                </a:solidFill>
              </a:rPr>
              <a:t>on the </a:t>
            </a:r>
            <a:r>
              <a:rPr lang="en-US" b="1" dirty="0" smtClean="0">
                <a:solidFill>
                  <a:prstClr val="black"/>
                </a:solidFill>
              </a:rPr>
              <a:t>chorus…the </a:t>
            </a:r>
            <a:r>
              <a:rPr lang="en-US" b="1" dirty="0">
                <a:solidFill>
                  <a:prstClr val="black"/>
                </a:solidFill>
              </a:rPr>
              <a:t>hook).</a:t>
            </a:r>
          </a:p>
          <a:p>
            <a:pPr marL="0" lvl="0" indent="0" algn="ctr">
              <a:buNone/>
            </a:pPr>
            <a:r>
              <a:rPr lang="en-US" b="1" dirty="0" smtClean="0">
                <a:solidFill>
                  <a:prstClr val="black"/>
                </a:solidFill>
              </a:rPr>
              <a:t>Write out a couple of lines.</a:t>
            </a:r>
            <a:endParaRPr lang="en-US" b="1" dirty="0">
              <a:solidFill>
                <a:prstClr val="black"/>
              </a:solidFill>
            </a:endParaRPr>
          </a:p>
          <a:p>
            <a:pPr marL="0" lvl="0" indent="0" algn="ctr">
              <a:buNone/>
            </a:pPr>
            <a:r>
              <a:rPr lang="en-US" b="1" dirty="0">
                <a:solidFill>
                  <a:prstClr val="black"/>
                </a:solidFill>
              </a:rPr>
              <a:t>Can you find any poetic devices in it? </a:t>
            </a:r>
            <a:endParaRPr lang="en-US" b="1" dirty="0" smtClean="0">
              <a:solidFill>
                <a:prstClr val="black"/>
              </a:solidFill>
            </a:endParaRPr>
          </a:p>
          <a:p>
            <a:pPr marL="0" lvl="0" indent="0" algn="ctr">
              <a:buNone/>
            </a:pPr>
            <a:r>
              <a:rPr lang="en-US" b="1" dirty="0" smtClean="0">
                <a:solidFill>
                  <a:prstClr val="black"/>
                </a:solidFill>
              </a:rPr>
              <a:t>What </a:t>
            </a:r>
            <a:r>
              <a:rPr lang="en-US" b="1" dirty="0">
                <a:solidFill>
                  <a:prstClr val="black"/>
                </a:solidFill>
              </a:rPr>
              <a:t>are they?</a:t>
            </a: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3/16/17</a:t>
            </a:r>
            <a:endParaRPr lang="en-US" b="1" dirty="0"/>
          </a:p>
        </p:txBody>
      </p:sp>
    </p:spTree>
    <p:extLst>
      <p:ext uri="{BB962C8B-B14F-4D97-AF65-F5344CB8AC3E}">
        <p14:creationId xmlns:p14="http://schemas.microsoft.com/office/powerpoint/2010/main" val="487791349"/>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Start-Up – Writing</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endParaRPr lang="en-US" sz="4400" b="1" dirty="0" smtClean="0"/>
          </a:p>
          <a:p>
            <a:pPr marL="0" indent="0" algn="ctr">
              <a:buNone/>
            </a:pPr>
            <a:r>
              <a:rPr lang="en-US" sz="4400" b="1" dirty="0" smtClean="0"/>
              <a:t>There is a saying, “Your attitude affects your altitude.”</a:t>
            </a:r>
          </a:p>
          <a:p>
            <a:pPr marL="0" indent="0" algn="ctr">
              <a:buNone/>
            </a:pPr>
            <a:r>
              <a:rPr lang="en-US" sz="4400" b="1" dirty="0" smtClean="0"/>
              <a:t>What do you think that means, and do you agree or disagree?</a:t>
            </a:r>
            <a:endParaRPr lang="en-US" sz="4400" b="1" dirty="0"/>
          </a:p>
        </p:txBody>
      </p:sp>
      <p:sp>
        <p:nvSpPr>
          <p:cNvPr id="4" name="TextBox 3"/>
          <p:cNvSpPr txBox="1"/>
          <p:nvPr/>
        </p:nvSpPr>
        <p:spPr>
          <a:xfrm>
            <a:off x="7181273" y="381000"/>
            <a:ext cx="1524000" cy="369332"/>
          </a:xfrm>
          <a:prstGeom prst="rect">
            <a:avLst/>
          </a:prstGeom>
          <a:noFill/>
        </p:spPr>
        <p:txBody>
          <a:bodyPr wrap="square" rtlCol="0">
            <a:spAutoFit/>
          </a:bodyPr>
          <a:lstStyle/>
          <a:p>
            <a:pPr algn="ctr"/>
            <a:r>
              <a:rPr lang="en-US" b="1" dirty="0" smtClean="0"/>
              <a:t>5/15/17</a:t>
            </a:r>
            <a:endParaRPr lang="en-US" b="1" dirty="0"/>
          </a:p>
        </p:txBody>
      </p:sp>
    </p:spTree>
    <p:extLst>
      <p:ext uri="{BB962C8B-B14F-4D97-AF65-F5344CB8AC3E}">
        <p14:creationId xmlns:p14="http://schemas.microsoft.com/office/powerpoint/2010/main" val="63400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Today, you will be working on analyzing  poetry using the same method we have practiced in class several times now.</a:t>
            </a:r>
          </a:p>
          <a:p>
            <a:endParaRPr lang="en-US" b="1" dirty="0" smtClean="0"/>
          </a:p>
          <a:p>
            <a:r>
              <a:rPr lang="en-US" b="1" dirty="0" smtClean="0"/>
              <a:t>You will be working with a DIFFERENT partner. This time, your partners have been pre-selected.</a:t>
            </a:r>
          </a:p>
        </p:txBody>
      </p:sp>
    </p:spTree>
    <p:extLst>
      <p:ext uri="{BB962C8B-B14F-4D97-AF65-F5344CB8AC3E}">
        <p14:creationId xmlns:p14="http://schemas.microsoft.com/office/powerpoint/2010/main" val="273635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r>
              <a:rPr lang="en-US" b="1" dirty="0" smtClean="0"/>
              <a:t>You and your partner will </a:t>
            </a:r>
            <a:r>
              <a:rPr lang="en-US" b="1" dirty="0"/>
              <a:t>each be given a </a:t>
            </a:r>
            <a:r>
              <a:rPr lang="en-US" b="1" dirty="0" smtClean="0"/>
              <a:t>poem. You will work together </a:t>
            </a:r>
            <a:r>
              <a:rPr lang="en-US" b="1" dirty="0"/>
              <a:t>to analyze </a:t>
            </a:r>
            <a:r>
              <a:rPr lang="en-US" b="1" dirty="0" smtClean="0"/>
              <a:t>them, and </a:t>
            </a:r>
            <a:r>
              <a:rPr lang="en-US" b="1" dirty="0"/>
              <a:t>then you will work together to complete a comparison</a:t>
            </a:r>
            <a:r>
              <a:rPr lang="en-US" b="1" dirty="0" smtClean="0"/>
              <a:t>/ contrast </a:t>
            </a:r>
            <a:r>
              <a:rPr lang="en-US" b="1" dirty="0"/>
              <a:t>of the two poems you have been assigned.</a:t>
            </a:r>
          </a:p>
        </p:txBody>
      </p:sp>
    </p:spTree>
    <p:extLst>
      <p:ext uri="{BB962C8B-B14F-4D97-AF65-F5344CB8AC3E}">
        <p14:creationId xmlns:p14="http://schemas.microsoft.com/office/powerpoint/2010/main" val="20322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Some of you have a copy of “</a:t>
            </a:r>
            <a:r>
              <a:rPr lang="en-US" b="1" dirty="0"/>
              <a:t>H</a:t>
            </a:r>
            <a:r>
              <a:rPr lang="en-US" b="1" dirty="0" smtClean="0"/>
              <a:t>ope is the Thing with Feathers” and others have a copy of “When You Believe.”</a:t>
            </a:r>
          </a:p>
          <a:p>
            <a:pPr marL="0" indent="0">
              <a:buNone/>
            </a:pPr>
            <a:endParaRPr lang="en-US" b="1" dirty="0" smtClean="0"/>
          </a:p>
          <a:p>
            <a:r>
              <a:rPr lang="en-US" b="1" dirty="0" smtClean="0"/>
              <a:t>You will work together analyzing one poem at a time, but only one of you will write the final paragraph for each poem.</a:t>
            </a:r>
          </a:p>
        </p:txBody>
      </p:sp>
    </p:spTree>
    <p:extLst>
      <p:ext uri="{BB962C8B-B14F-4D97-AF65-F5344CB8AC3E}">
        <p14:creationId xmlns:p14="http://schemas.microsoft.com/office/powerpoint/2010/main" val="182295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In Google classroom, you will find a new Poetry Analysis form Labeled “Poetry Analysis For Comparison 2.”</a:t>
            </a:r>
          </a:p>
          <a:p>
            <a:pPr marL="0" indent="0">
              <a:buNone/>
            </a:pPr>
            <a:endParaRPr lang="en-US" sz="1000" b="1" dirty="0" smtClean="0"/>
          </a:p>
          <a:p>
            <a:r>
              <a:rPr lang="en-US" b="1" dirty="0" smtClean="0"/>
              <a:t>BOTH you and your partner will be responsible for turning in one of these forms for the poem you have been given.</a:t>
            </a:r>
          </a:p>
          <a:p>
            <a:endParaRPr lang="en-US" sz="1000" b="1" dirty="0"/>
          </a:p>
          <a:p>
            <a:r>
              <a:rPr lang="en-US" b="1" dirty="0" smtClean="0"/>
              <a:t>You have the remainder of this period to work on your analysis of your poem.</a:t>
            </a:r>
            <a:endParaRPr lang="en-US" b="1" dirty="0"/>
          </a:p>
        </p:txBody>
      </p:sp>
    </p:spTree>
    <p:extLst>
      <p:ext uri="{BB962C8B-B14F-4D97-AF65-F5344CB8AC3E}">
        <p14:creationId xmlns:p14="http://schemas.microsoft.com/office/powerpoint/2010/main" val="416996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Tomorrow, you will continue working on and complete your analysis.</a:t>
            </a:r>
          </a:p>
          <a:p>
            <a:pPr marL="0" indent="0">
              <a:buNone/>
            </a:pPr>
            <a:endParaRPr lang="en-US" b="1" dirty="0" smtClean="0"/>
          </a:p>
          <a:p>
            <a:r>
              <a:rPr lang="en-US" b="1" dirty="0"/>
              <a:t>When you and your partner have both finished the analyses of both </a:t>
            </a:r>
            <a:r>
              <a:rPr lang="en-US" b="1" dirty="0" smtClean="0"/>
              <a:t>poems, you </a:t>
            </a:r>
            <a:r>
              <a:rPr lang="en-US" b="1" dirty="0"/>
              <a:t>will </a:t>
            </a:r>
            <a:r>
              <a:rPr lang="en-US" b="1" dirty="0" smtClean="0"/>
              <a:t>work </a:t>
            </a:r>
            <a:r>
              <a:rPr lang="en-US" b="1" dirty="0"/>
              <a:t>together to compare/contrast the two poems</a:t>
            </a:r>
            <a:r>
              <a:rPr lang="en-US" b="1" dirty="0" smtClean="0"/>
              <a:t>.</a:t>
            </a:r>
          </a:p>
        </p:txBody>
      </p:sp>
    </p:spTree>
    <p:extLst>
      <p:ext uri="{BB962C8B-B14F-4D97-AF65-F5344CB8AC3E}">
        <p14:creationId xmlns:p14="http://schemas.microsoft.com/office/powerpoint/2010/main" val="367132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Thursday.</a:t>
            </a:r>
          </a:p>
          <a:p>
            <a:pPr marL="0" indent="0" algn="ctr">
              <a:buNone/>
            </a:pPr>
            <a:r>
              <a:rPr lang="en-US" sz="4800" b="1" dirty="0" smtClean="0"/>
              <a:t>______________________________</a:t>
            </a:r>
          </a:p>
          <a:p>
            <a:pPr marL="0" indent="0" algn="ctr">
              <a:buNone/>
            </a:pPr>
            <a:r>
              <a:rPr lang="en-US" sz="4800" b="1" dirty="0"/>
              <a:t>Don’t forget, your Poet Projects in final form are DUE BY THE END OF THE PERIOD </a:t>
            </a:r>
            <a:r>
              <a:rPr lang="en-US" sz="4800" b="1" u="sng" dirty="0" smtClean="0"/>
              <a:t>THIS </a:t>
            </a:r>
            <a:r>
              <a:rPr lang="en-US" sz="4800" b="1" u="sng" dirty="0"/>
              <a:t>FRIDAY</a:t>
            </a:r>
            <a:r>
              <a:rPr lang="en-US" sz="4800" b="1" dirty="0"/>
              <a:t> the 19th.</a:t>
            </a:r>
          </a:p>
          <a:p>
            <a:pPr marL="0" indent="0" algn="ctr">
              <a:buNone/>
            </a:pPr>
            <a:endParaRPr lang="en-US" sz="4800" b="1" dirty="0"/>
          </a:p>
        </p:txBody>
      </p:sp>
    </p:spTree>
    <p:extLst>
      <p:ext uri="{BB962C8B-B14F-4D97-AF65-F5344CB8AC3E}">
        <p14:creationId xmlns:p14="http://schemas.microsoft.com/office/powerpoint/2010/main" val="43057349"/>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How does the poem you were given relate to the question that was asked as a Start-Up today? Be specific and give examples from the poem.</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5/15/17</a:t>
            </a:r>
            <a:endParaRPr lang="en-US" b="1" dirty="0"/>
          </a:p>
        </p:txBody>
      </p:sp>
    </p:spTree>
    <p:extLst>
      <p:ext uri="{BB962C8B-B14F-4D97-AF65-F5344CB8AC3E}">
        <p14:creationId xmlns:p14="http://schemas.microsoft.com/office/powerpoint/2010/main" val="1992517025"/>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a:t>No Start-Up</a:t>
            </a:r>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u="sng" dirty="0" smtClean="0"/>
              <a:t>Today’s Work</a:t>
            </a:r>
          </a:p>
          <a:p>
            <a:pPr marL="0" indent="0" algn="ctr">
              <a:buNone/>
            </a:pPr>
            <a:r>
              <a:rPr lang="en-US" sz="4000" b="1" dirty="0" smtClean="0"/>
              <a:t>Continue your analysis of the two poems. You should be ready to begin the comparison/contrast in class tomorrow.</a:t>
            </a:r>
          </a:p>
          <a:p>
            <a:pPr marL="0" indent="0" algn="ctr">
              <a:buNone/>
            </a:pPr>
            <a:endParaRPr lang="en-US" sz="4000" b="1" dirty="0"/>
          </a:p>
          <a:p>
            <a:pPr marL="0" indent="0" algn="ctr">
              <a:buNone/>
            </a:pPr>
            <a:r>
              <a:rPr lang="en-US" sz="4000" b="1" dirty="0" smtClean="0"/>
              <a:t>No Exit Ticket</a:t>
            </a:r>
            <a:endParaRPr lang="en-US" sz="4000" b="1" dirty="0"/>
          </a:p>
        </p:txBody>
      </p:sp>
      <p:sp>
        <p:nvSpPr>
          <p:cNvPr id="4" name="TextBox 3"/>
          <p:cNvSpPr txBox="1"/>
          <p:nvPr/>
        </p:nvSpPr>
        <p:spPr>
          <a:xfrm>
            <a:off x="7010400" y="304800"/>
            <a:ext cx="1524000" cy="369332"/>
          </a:xfrm>
          <a:prstGeom prst="rect">
            <a:avLst/>
          </a:prstGeom>
          <a:noFill/>
        </p:spPr>
        <p:txBody>
          <a:bodyPr wrap="square" rtlCol="0">
            <a:spAutoFit/>
          </a:bodyPr>
          <a:lstStyle/>
          <a:p>
            <a:pPr algn="ctr"/>
            <a:r>
              <a:rPr lang="en-US" b="1" dirty="0" smtClean="0"/>
              <a:t>5/16/17</a:t>
            </a:r>
            <a:endParaRPr lang="en-US" b="1" dirty="0"/>
          </a:p>
        </p:txBody>
      </p:sp>
    </p:spTree>
    <p:extLst>
      <p:ext uri="{BB962C8B-B14F-4D97-AF65-F5344CB8AC3E}">
        <p14:creationId xmlns:p14="http://schemas.microsoft.com/office/powerpoint/2010/main" val="4174443956"/>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Thursday.</a:t>
            </a:r>
          </a:p>
          <a:p>
            <a:pPr marL="0" indent="0" algn="ctr">
              <a:buNone/>
            </a:pPr>
            <a:r>
              <a:rPr lang="en-US" sz="4800" b="1" dirty="0" smtClean="0"/>
              <a:t>______________________________</a:t>
            </a:r>
          </a:p>
          <a:p>
            <a:pPr marL="0" indent="0" algn="ctr">
              <a:buNone/>
            </a:pPr>
            <a:r>
              <a:rPr lang="en-US" sz="4800" b="1" dirty="0"/>
              <a:t>Don’t forget, your Poet Projects in final form are DUE BY THE END OF THE PERIOD </a:t>
            </a:r>
            <a:r>
              <a:rPr lang="en-US" sz="4800" b="1" u="sng" dirty="0" smtClean="0"/>
              <a:t>THIS </a:t>
            </a:r>
            <a:r>
              <a:rPr lang="en-US" sz="4800" b="1" u="sng" dirty="0"/>
              <a:t>FRIDAY</a:t>
            </a:r>
            <a:r>
              <a:rPr lang="en-US" sz="4800" b="1" dirty="0"/>
              <a:t> the 19th.</a:t>
            </a:r>
          </a:p>
          <a:p>
            <a:pPr marL="0" indent="0" algn="ctr">
              <a:buNone/>
            </a:pPr>
            <a:endParaRPr lang="en-US" sz="4800" b="1" dirty="0"/>
          </a:p>
        </p:txBody>
      </p:sp>
    </p:spTree>
    <p:extLst>
      <p:ext uri="{BB962C8B-B14F-4D97-AF65-F5344CB8AC3E}">
        <p14:creationId xmlns:p14="http://schemas.microsoft.com/office/powerpoint/2010/main" val="4036736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Definition: A Shakespearean sonnet is a 14 line poem that follows a specific rhythm and rhyme pattern.</a:t>
            </a:r>
          </a:p>
          <a:p>
            <a:r>
              <a:rPr lang="en-US" b="1" dirty="0" smtClean="0"/>
              <a:t>Those 14 lines are broken down into 3 </a:t>
            </a:r>
            <a:r>
              <a:rPr lang="en-US" b="1" u="sng" dirty="0" smtClean="0"/>
              <a:t>qua</a:t>
            </a:r>
            <a:r>
              <a:rPr lang="en-US" b="1" dirty="0" smtClean="0"/>
              <a:t>trains and a </a:t>
            </a:r>
            <a:r>
              <a:rPr lang="en-US" b="1" u="sng" dirty="0" smtClean="0"/>
              <a:t>couple</a:t>
            </a:r>
            <a:r>
              <a:rPr lang="en-US" b="1" dirty="0" smtClean="0"/>
              <a:t>t.</a:t>
            </a:r>
          </a:p>
          <a:p>
            <a:pPr lvl="1"/>
            <a:r>
              <a:rPr lang="en-US" b="1" u="sng" dirty="0" smtClean="0"/>
              <a:t>Qua</a:t>
            </a:r>
            <a:r>
              <a:rPr lang="en-US" b="1" dirty="0" smtClean="0"/>
              <a:t>train – A section of a poem made up of 4 lines</a:t>
            </a:r>
          </a:p>
          <a:p>
            <a:pPr lvl="1"/>
            <a:r>
              <a:rPr lang="en-US" b="1" u="sng" dirty="0" smtClean="0"/>
              <a:t>Couple</a:t>
            </a:r>
            <a:r>
              <a:rPr lang="en-US" b="1" dirty="0" smtClean="0"/>
              <a:t>t – Two rhyming lines set apart from the rest of the poem</a:t>
            </a:r>
            <a:endParaRPr lang="en-US" b="1" dirty="0"/>
          </a:p>
          <a:p>
            <a:pPr marL="0" indent="0">
              <a:buNone/>
            </a:pPr>
            <a:endParaRPr lang="en-US" b="1" dirty="0" smtClean="0"/>
          </a:p>
        </p:txBody>
      </p:sp>
    </p:spTree>
    <p:extLst>
      <p:ext uri="{BB962C8B-B14F-4D97-AF65-F5344CB8AC3E}">
        <p14:creationId xmlns:p14="http://schemas.microsoft.com/office/powerpoint/2010/main" val="240241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lstStyle/>
          <a:p>
            <a:pPr marL="0" indent="0" algn="ctr">
              <a:buNone/>
            </a:pPr>
            <a:r>
              <a:rPr lang="en-US" b="1" dirty="0" smtClean="0"/>
              <a:t>With your partner, discuss the following:</a:t>
            </a:r>
          </a:p>
          <a:p>
            <a:pPr marL="0" indent="0" algn="ctr">
              <a:buNone/>
            </a:pPr>
            <a:endParaRPr lang="en-US" b="1" dirty="0"/>
          </a:p>
          <a:p>
            <a:pPr marL="0" indent="0" algn="ctr">
              <a:buNone/>
            </a:pPr>
            <a:r>
              <a:rPr lang="en-US" sz="4000" b="1" dirty="0" smtClean="0"/>
              <a:t>Have you noticed any similarities between the two poems you and your partner were given? Name 2 or 3.</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5/17/17</a:t>
            </a:r>
            <a:endParaRPr lang="en-US" b="1" dirty="0"/>
          </a:p>
        </p:txBody>
      </p:sp>
    </p:spTree>
    <p:extLst>
      <p:ext uri="{BB962C8B-B14F-4D97-AF65-F5344CB8AC3E}">
        <p14:creationId xmlns:p14="http://schemas.microsoft.com/office/powerpoint/2010/main" val="74752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sz="4000" b="1" dirty="0" smtClean="0"/>
              <a:t>Have you noticed any similarities between the two poems you and your partner were given? Name 2 or 3.</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5/17/17</a:t>
            </a:r>
            <a:endParaRPr lang="en-US" b="1" dirty="0"/>
          </a:p>
        </p:txBody>
      </p:sp>
    </p:spTree>
    <p:extLst>
      <p:ext uri="{BB962C8B-B14F-4D97-AF65-F5344CB8AC3E}">
        <p14:creationId xmlns:p14="http://schemas.microsoft.com/office/powerpoint/2010/main" val="3342130207"/>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By this point, you should be finished (or at least nearly finished) with the analysis of the two poems you and your partner were given.</a:t>
            </a:r>
          </a:p>
          <a:p>
            <a:pPr marL="0" indent="0">
              <a:buNone/>
            </a:pPr>
            <a:endParaRPr lang="en-US" b="1" dirty="0" smtClean="0"/>
          </a:p>
          <a:p>
            <a:r>
              <a:rPr lang="en-US" b="1" dirty="0" smtClean="0"/>
              <a:t>Today, you will be discussing the two poems together and doing a comparison and contrast of them.</a:t>
            </a:r>
          </a:p>
          <a:p>
            <a:endParaRPr lang="en-US" b="1" dirty="0"/>
          </a:p>
        </p:txBody>
      </p:sp>
    </p:spTree>
    <p:extLst>
      <p:ext uri="{BB962C8B-B14F-4D97-AF65-F5344CB8AC3E}">
        <p14:creationId xmlns:p14="http://schemas.microsoft.com/office/powerpoint/2010/main" val="405652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When you do your comparison and contrast, you will be looking for THREE ways that these two poems are similar and THREE ways that they are different.</a:t>
            </a:r>
          </a:p>
          <a:p>
            <a:r>
              <a:rPr lang="en-US" b="1" dirty="0" smtClean="0"/>
              <a:t>Only ONE similarity and ONE difference can be related to line/stanza structure or rhythm/rhyme.</a:t>
            </a:r>
          </a:p>
          <a:p>
            <a:r>
              <a:rPr lang="en-US" b="1" dirty="0" smtClean="0"/>
              <a:t>Your </a:t>
            </a:r>
            <a:r>
              <a:rPr lang="en-US" b="1" u="sng" dirty="0" smtClean="0"/>
              <a:t>FOCUS</a:t>
            </a:r>
            <a:r>
              <a:rPr lang="en-US" b="1" dirty="0" smtClean="0"/>
              <a:t> should be on how the two poems are SIMILAR IN </a:t>
            </a:r>
            <a:r>
              <a:rPr lang="en-US" b="1" u="sng" dirty="0" smtClean="0"/>
              <a:t>THEME.</a:t>
            </a:r>
          </a:p>
          <a:p>
            <a:endParaRPr lang="en-US" b="1" dirty="0"/>
          </a:p>
        </p:txBody>
      </p:sp>
    </p:spTree>
    <p:extLst>
      <p:ext uri="{BB962C8B-B14F-4D97-AF65-F5344CB8AC3E}">
        <p14:creationId xmlns:p14="http://schemas.microsoft.com/office/powerpoint/2010/main" val="119471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and open up the Cannon Comparison Chart.</a:t>
            </a:r>
          </a:p>
          <a:p>
            <a:endParaRPr lang="en-US" b="1" dirty="0"/>
          </a:p>
          <a:p>
            <a:r>
              <a:rPr lang="en-US" b="1" dirty="0" smtClean="0"/>
              <a:t>Remember, a </a:t>
            </a:r>
            <a:r>
              <a:rPr lang="en-US" b="1" dirty="0"/>
              <a:t>Cannon Comparison Chart works the same </a:t>
            </a:r>
            <a:r>
              <a:rPr lang="en-US" b="1" dirty="0" smtClean="0"/>
              <a:t>way as a Venn Diagram, </a:t>
            </a:r>
            <a:r>
              <a:rPr lang="en-US" b="1" dirty="0"/>
              <a:t>but it allows you room to write.</a:t>
            </a:r>
          </a:p>
          <a:p>
            <a:pPr marL="0" indent="0">
              <a:buNone/>
            </a:pPr>
            <a:endParaRPr lang="en-US" b="1" dirty="0"/>
          </a:p>
          <a:p>
            <a:r>
              <a:rPr lang="en-US" b="1" dirty="0" smtClean="0"/>
              <a:t>You and your partner will be responsible for submitting ONE chart for both of you. </a:t>
            </a:r>
            <a:endParaRPr lang="en-US" b="1" dirty="0"/>
          </a:p>
        </p:txBody>
      </p:sp>
      <p:sp>
        <p:nvSpPr>
          <p:cNvPr id="7" name="Rectangle 1"/>
          <p:cNvSpPr>
            <a:spLocks noChangeArrowheads="1"/>
          </p:cNvSpPr>
          <p:nvPr/>
        </p:nvSpPr>
        <p:spPr bwMode="auto">
          <a:xfrm>
            <a:off x="39401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335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368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782561437"/>
              </p:ext>
            </p:extLst>
          </p:nvPr>
        </p:nvGraphicFramePr>
        <p:xfrm>
          <a:off x="609601" y="304800"/>
          <a:ext cx="8077198" cy="5260015"/>
        </p:xfrm>
        <a:graphic>
          <a:graphicData uri="http://schemas.openxmlformats.org/drawingml/2006/table">
            <a:tbl>
              <a:tblPr/>
              <a:tblGrid>
                <a:gridCol w="2696144"/>
                <a:gridCol w="2696144"/>
                <a:gridCol w="2684910"/>
              </a:tblGrid>
              <a:tr h="762000">
                <a:tc>
                  <a:txBody>
                    <a:bodyPr/>
                    <a:lstStyle/>
                    <a:p>
                      <a:pPr rtl="0" fontAlgn="t">
                        <a:spcBef>
                          <a:spcPts val="0"/>
                        </a:spcBef>
                        <a:spcAft>
                          <a:spcPts val="0"/>
                        </a:spcAft>
                      </a:pPr>
                      <a:r>
                        <a:rPr lang="en-US" sz="1300" b="1" i="0" u="none" strike="noStrike" dirty="0">
                          <a:solidFill>
                            <a:srgbClr val="000000"/>
                          </a:solidFill>
                          <a:effectLst/>
                          <a:latin typeface="Arial"/>
                        </a:rPr>
                        <a:t>Poem 1: __________________</a:t>
                      </a:r>
                      <a:endParaRPr lang="en-US" sz="1300" dirty="0">
                        <a:effectLst/>
                      </a:endParaRPr>
                    </a:p>
                    <a:p>
                      <a:pPr rtl="0" fontAlgn="t">
                        <a:spcBef>
                          <a:spcPts val="0"/>
                        </a:spcBef>
                        <a:spcAft>
                          <a:spcPts val="0"/>
                        </a:spcAft>
                      </a:pPr>
                      <a:r>
                        <a:rPr lang="en-US" sz="1300" b="1" i="0" u="none" strike="noStrike" dirty="0">
                          <a:solidFill>
                            <a:srgbClr val="000000"/>
                          </a:solidFill>
                          <a:effectLst/>
                          <a:latin typeface="Arial"/>
                        </a:rPr>
                        <a:t>By: _______________________</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300" b="1" i="0" u="none" strike="noStrike">
                          <a:solidFill>
                            <a:srgbClr val="000000"/>
                          </a:solidFill>
                          <a:effectLst/>
                          <a:latin typeface="Comic Sans MS"/>
                        </a:rPr>
                        <a:t>BOTH</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300" b="1" i="0" u="none" strike="noStrike">
                          <a:solidFill>
                            <a:srgbClr val="000000"/>
                          </a:solidFill>
                          <a:effectLst/>
                          <a:latin typeface="Arial"/>
                        </a:rPr>
                        <a:t>Poem 1: __________________</a:t>
                      </a:r>
                      <a:endParaRPr lang="en-US" sz="1300">
                        <a:effectLst/>
                      </a:endParaRPr>
                    </a:p>
                    <a:p>
                      <a:pPr rtl="0" fontAlgn="t">
                        <a:spcBef>
                          <a:spcPts val="0"/>
                        </a:spcBef>
                        <a:spcAft>
                          <a:spcPts val="0"/>
                        </a:spcAft>
                      </a:pPr>
                      <a:r>
                        <a:rPr lang="en-US" sz="1300" b="1" i="0" u="none" strike="noStrike">
                          <a:solidFill>
                            <a:srgbClr val="000000"/>
                          </a:solidFill>
                          <a:effectLst/>
                          <a:latin typeface="Arial"/>
                        </a:rPr>
                        <a:t>By: _______________________</a:t>
                      </a:r>
                      <a:r>
                        <a:rPr lang="en-US" sz="1300" b="1" i="0" u="none" strike="noStrike">
                          <a:solidFill>
                            <a:srgbClr val="000000"/>
                          </a:solidFill>
                          <a:effectLst/>
                          <a:latin typeface="Shadows Into Light"/>
                        </a:rPr>
                        <a:t>  </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08200">
                <a:tc>
                  <a:txBody>
                    <a:bodyPr/>
                    <a:lstStyle/>
                    <a:p>
                      <a:pPr rtl="0" fontAlgn="t">
                        <a:spcBef>
                          <a:spcPts val="0"/>
                        </a:spcBef>
                        <a:spcAft>
                          <a:spcPts val="0"/>
                        </a:spcAft>
                      </a:pPr>
                      <a:r>
                        <a:rPr lang="en-US" sz="1300" b="1" i="0" u="none" strike="noStrike" dirty="0">
                          <a:solidFill>
                            <a:srgbClr val="000000"/>
                          </a:solidFill>
                          <a:effectLst/>
                          <a:latin typeface="Times New Roman"/>
                        </a:rPr>
                        <a:t>1-</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a:solidFill>
                            <a:srgbClr val="000000"/>
                          </a:solidFill>
                          <a:effectLst/>
                          <a:latin typeface="Times New Roman"/>
                        </a:rPr>
                        <a:t>1- </a:t>
                      </a:r>
                      <a:endParaRPr lang="en-US" sz="1300">
                        <a:effectLst/>
                      </a:endParaRPr>
                    </a:p>
                    <a:p>
                      <a:pPr fontAlgn="t"/>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389815">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dirty="0">
                          <a:solidFill>
                            <a:srgbClr val="000000"/>
                          </a:solidFill>
                          <a:effectLst/>
                          <a:latin typeface="Times New Roman"/>
                        </a:rPr>
                        <a:t>A- </a:t>
                      </a:r>
                      <a:endParaRPr lang="en-US" sz="1300" dirty="0">
                        <a:effectLst/>
                      </a:endParaRPr>
                    </a:p>
                    <a:p>
                      <a:pPr fontAlgn="t"/>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r>
            </a:tbl>
          </a:graphicData>
        </a:graphic>
      </p:graphicFrame>
      <p:sp>
        <p:nvSpPr>
          <p:cNvPr id="9" name="Rectangle 3"/>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1066800"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
        <p:nvSpPr>
          <p:cNvPr id="15" name="TextBox 14"/>
          <p:cNvSpPr txBox="1"/>
          <p:nvPr/>
        </p:nvSpPr>
        <p:spPr>
          <a:xfrm>
            <a:off x="3581400" y="3581400"/>
            <a:ext cx="2133600" cy="1200329"/>
          </a:xfrm>
          <a:prstGeom prst="rect">
            <a:avLst/>
          </a:prstGeom>
          <a:noFill/>
        </p:spPr>
        <p:txBody>
          <a:bodyPr wrap="square" rtlCol="0">
            <a:spAutoFit/>
          </a:bodyPr>
          <a:lstStyle/>
          <a:p>
            <a:r>
              <a:rPr lang="en-US" b="1" dirty="0" smtClean="0"/>
              <a:t>In this area, you would write a way that the two poems are the same.</a:t>
            </a:r>
            <a:endParaRPr lang="en-US" b="1" dirty="0"/>
          </a:p>
        </p:txBody>
      </p:sp>
      <p:cxnSp>
        <p:nvCxnSpPr>
          <p:cNvPr id="17" name="Elbow Connector 16"/>
          <p:cNvCxnSpPr/>
          <p:nvPr/>
        </p:nvCxnSpPr>
        <p:spPr>
          <a:xfrm rot="10800000">
            <a:off x="2102179" y="4953000"/>
            <a:ext cx="1676401" cy="9906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flipV="1">
            <a:off x="5715000" y="4876800"/>
            <a:ext cx="1676400" cy="10668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78580" y="5854045"/>
            <a:ext cx="1936420" cy="646331"/>
          </a:xfrm>
          <a:prstGeom prst="rect">
            <a:avLst/>
          </a:prstGeom>
          <a:noFill/>
        </p:spPr>
        <p:txBody>
          <a:bodyPr wrap="square" rtlCol="0">
            <a:spAutoFit/>
          </a:bodyPr>
          <a:lstStyle/>
          <a:p>
            <a:pPr algn="ctr"/>
            <a:r>
              <a:rPr lang="en-US" b="1" dirty="0" smtClean="0"/>
              <a:t>Leave the grey areas </a:t>
            </a:r>
            <a:r>
              <a:rPr lang="en-US" b="1" u="sng" dirty="0" smtClean="0"/>
              <a:t>BLANK!</a:t>
            </a:r>
            <a:endParaRPr lang="en-US" b="1" u="sng" dirty="0"/>
          </a:p>
        </p:txBody>
      </p:sp>
      <p:sp>
        <p:nvSpPr>
          <p:cNvPr id="24" name="TextBox 23"/>
          <p:cNvSpPr txBox="1"/>
          <p:nvPr/>
        </p:nvSpPr>
        <p:spPr>
          <a:xfrm>
            <a:off x="6528847"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Tree>
    <p:extLst>
      <p:ext uri="{BB962C8B-B14F-4D97-AF65-F5344CB8AC3E}">
        <p14:creationId xmlns:p14="http://schemas.microsoft.com/office/powerpoint/2010/main" val="4020759594"/>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dirty="0" smtClean="0"/>
              <a:t>Period tomorrow.</a:t>
            </a:r>
          </a:p>
          <a:p>
            <a:pPr marL="0" indent="0" algn="ctr">
              <a:buNone/>
            </a:pPr>
            <a:r>
              <a:rPr lang="en-US" sz="3600" b="1" dirty="0" smtClean="0"/>
              <a:t>__________________________________</a:t>
            </a:r>
          </a:p>
          <a:p>
            <a:pPr marL="0" indent="0" algn="ctr">
              <a:buNone/>
            </a:pPr>
            <a:r>
              <a:rPr lang="en-US" sz="3600" b="1" dirty="0" smtClean="0"/>
              <a:t>Don’t forget, your Poet Projects in final form are DUE FRIDAY the 19</a:t>
            </a:r>
            <a:r>
              <a:rPr lang="en-US" sz="3600" b="1" baseline="30000" dirty="0" smtClean="0"/>
              <a:t>th</a:t>
            </a:r>
            <a:r>
              <a:rPr lang="en-US" sz="3600" b="1" dirty="0" smtClean="0"/>
              <a:t> by the END OF THE PERIOD.</a:t>
            </a:r>
            <a:endParaRPr lang="en-US" sz="3600" b="1" dirty="0"/>
          </a:p>
        </p:txBody>
      </p:sp>
    </p:spTree>
    <p:extLst>
      <p:ext uri="{BB962C8B-B14F-4D97-AF65-F5344CB8AC3E}">
        <p14:creationId xmlns:p14="http://schemas.microsoft.com/office/powerpoint/2010/main" val="3356876548"/>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Have you noticed any differences between the two poems you and your partner were given? </a:t>
            </a:r>
          </a:p>
          <a:p>
            <a:pPr marL="0" indent="0" algn="ctr">
              <a:buNone/>
            </a:pPr>
            <a:r>
              <a:rPr lang="en-US" sz="4400" b="1" dirty="0" smtClean="0"/>
              <a:t>Name 2 or 3.</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5/17/17</a:t>
            </a:r>
            <a:endParaRPr lang="en-US" b="1" dirty="0"/>
          </a:p>
        </p:txBody>
      </p:sp>
    </p:spTree>
    <p:extLst>
      <p:ext uri="{BB962C8B-B14F-4D97-AF65-F5344CB8AC3E}">
        <p14:creationId xmlns:p14="http://schemas.microsoft.com/office/powerpoint/2010/main" val="1283529705"/>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lstStyle/>
          <a:p>
            <a:pPr marL="0" indent="0" algn="ctr">
              <a:buNone/>
            </a:pPr>
            <a:r>
              <a:rPr lang="en-US" b="1" dirty="0" smtClean="0"/>
              <a:t>With your partner, discuss the following:</a:t>
            </a:r>
          </a:p>
          <a:p>
            <a:pPr marL="0" indent="0" algn="ctr">
              <a:buNone/>
            </a:pPr>
            <a:endParaRPr lang="en-US" b="1" dirty="0"/>
          </a:p>
          <a:p>
            <a:pPr marL="0" indent="0" algn="ctr">
              <a:buNone/>
            </a:pPr>
            <a:r>
              <a:rPr lang="en-US" sz="4000" b="1" dirty="0" smtClean="0"/>
              <a:t>Of the two poems you and your partner were given, which one do you like better and why? Give specific reasons for your answer.</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5/18/17</a:t>
            </a:r>
            <a:endParaRPr lang="en-US" b="1" dirty="0"/>
          </a:p>
        </p:txBody>
      </p:sp>
    </p:spTree>
    <p:extLst>
      <p:ext uri="{BB962C8B-B14F-4D97-AF65-F5344CB8AC3E}">
        <p14:creationId xmlns:p14="http://schemas.microsoft.com/office/powerpoint/2010/main" val="11410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sz="4000" b="1" dirty="0"/>
              <a:t>Of the two poems you and your partner were given, which one do you like better and why? Give specific reasons for your answer.</a:t>
            </a:r>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5/18/17</a:t>
            </a:r>
            <a:endParaRPr lang="en-US" b="1" dirty="0"/>
          </a:p>
        </p:txBody>
      </p:sp>
    </p:spTree>
    <p:extLst>
      <p:ext uri="{BB962C8B-B14F-4D97-AF65-F5344CB8AC3E}">
        <p14:creationId xmlns:p14="http://schemas.microsoft.com/office/powerpoint/2010/main" val="11786632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This is the first </a:t>
            </a:r>
            <a:r>
              <a:rPr lang="en-US" b="1" u="sng" dirty="0" smtClean="0"/>
              <a:t>qua</a:t>
            </a:r>
            <a:r>
              <a:rPr lang="en-US" b="1" dirty="0" smtClean="0"/>
              <a:t>train of Shakespeare’s Sonnet 18…</a:t>
            </a:r>
          </a:p>
          <a:p>
            <a:pPr marL="0" indent="0">
              <a:buNone/>
            </a:pPr>
            <a:endParaRPr lang="en-US" sz="2000" b="1" dirty="0"/>
          </a:p>
          <a:p>
            <a:pPr marL="0" indent="0" algn="ctr">
              <a:buNone/>
            </a:pPr>
            <a:r>
              <a:rPr lang="en-US" sz="2800" b="1" dirty="0" smtClean="0"/>
              <a:t>Shall </a:t>
            </a:r>
            <a:r>
              <a:rPr lang="en-US" sz="2800" b="1" dirty="0"/>
              <a:t>I compare thee to a summer’s day</a:t>
            </a:r>
            <a:r>
              <a:rPr lang="en-US" sz="2800" b="1" dirty="0" smtClean="0"/>
              <a:t>?</a:t>
            </a:r>
            <a:endParaRPr lang="en-US" sz="2800" b="1" dirty="0"/>
          </a:p>
          <a:p>
            <a:pPr marL="0" indent="0" algn="ctr">
              <a:buNone/>
            </a:pPr>
            <a:r>
              <a:rPr lang="en-US" sz="2800" b="1" dirty="0" smtClean="0"/>
              <a:t>Thou </a:t>
            </a:r>
            <a:r>
              <a:rPr lang="en-US" sz="2800" b="1" dirty="0"/>
              <a:t>art more lovely and more temperate:	</a:t>
            </a:r>
          </a:p>
          <a:p>
            <a:pPr marL="0" indent="0" algn="ctr">
              <a:buNone/>
            </a:pPr>
            <a:r>
              <a:rPr lang="en-US" sz="2800" b="1" dirty="0" smtClean="0"/>
              <a:t>Rough </a:t>
            </a:r>
            <a:r>
              <a:rPr lang="en-US" sz="2800" b="1" dirty="0"/>
              <a:t>winds do shake the darling buds of May,</a:t>
            </a:r>
          </a:p>
          <a:p>
            <a:pPr marL="0" indent="0" algn="ctr">
              <a:buNone/>
            </a:pPr>
            <a:r>
              <a:rPr lang="en-US" sz="2800" b="1" dirty="0" smtClean="0"/>
              <a:t>And </a:t>
            </a:r>
            <a:r>
              <a:rPr lang="en-US" sz="2800" b="1" dirty="0"/>
              <a:t>summer’s lease hath all too short a date:</a:t>
            </a:r>
          </a:p>
          <a:p>
            <a:pPr marL="0" indent="0">
              <a:buNone/>
            </a:pPr>
            <a:endParaRPr lang="en-US" b="1" dirty="0" smtClean="0"/>
          </a:p>
        </p:txBody>
      </p:sp>
    </p:spTree>
    <p:extLst>
      <p:ext uri="{BB962C8B-B14F-4D97-AF65-F5344CB8AC3E}">
        <p14:creationId xmlns:p14="http://schemas.microsoft.com/office/powerpoint/2010/main" val="8829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dirty="0" smtClean="0"/>
              <a:t>Period today.</a:t>
            </a:r>
          </a:p>
          <a:p>
            <a:pPr marL="0" indent="0" algn="ctr">
              <a:buNone/>
            </a:pPr>
            <a:r>
              <a:rPr lang="en-US" sz="3600" b="1" dirty="0" smtClean="0"/>
              <a:t>__________________________________</a:t>
            </a:r>
          </a:p>
          <a:p>
            <a:pPr marL="0" indent="0" algn="ctr">
              <a:buNone/>
            </a:pPr>
            <a:r>
              <a:rPr lang="en-US" sz="3600" b="1" dirty="0" smtClean="0"/>
              <a:t>Don’t forget, your Poet Projects in final form are DUE BY THE END OF THE PERIOD NEXT FRIDAY the 19</a:t>
            </a:r>
            <a:r>
              <a:rPr lang="en-US" sz="3600" b="1" baseline="30000" dirty="0" smtClean="0"/>
              <a:t>th</a:t>
            </a:r>
            <a:r>
              <a:rPr lang="en-US" sz="3600" b="1" dirty="0" smtClean="0"/>
              <a:t>.</a:t>
            </a:r>
            <a:endParaRPr lang="en-US" sz="3600" b="1" dirty="0"/>
          </a:p>
        </p:txBody>
      </p:sp>
    </p:spTree>
    <p:extLst>
      <p:ext uri="{BB962C8B-B14F-4D97-AF65-F5344CB8AC3E}">
        <p14:creationId xmlns:p14="http://schemas.microsoft.com/office/powerpoint/2010/main" val="21415260"/>
      </p:ext>
    </p:extLst>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No </a:t>
            </a:r>
          </a:p>
          <a:p>
            <a:pPr marL="0" indent="0" algn="ctr">
              <a:buNone/>
            </a:pPr>
            <a:r>
              <a:rPr lang="en-US" sz="4400" b="1" dirty="0" smtClean="0"/>
              <a:t>Exit </a:t>
            </a:r>
          </a:p>
          <a:p>
            <a:pPr marL="0" indent="0" algn="ctr">
              <a:buNone/>
            </a:pPr>
            <a:r>
              <a:rPr lang="en-US" sz="4400" b="1" dirty="0" smtClean="0"/>
              <a:t>Ticket</a:t>
            </a:r>
            <a:endParaRPr lang="en-US" sz="4400" b="1" dirty="0"/>
          </a:p>
        </p:txBody>
      </p:sp>
      <p:sp>
        <p:nvSpPr>
          <p:cNvPr id="4" name="TextBox 3"/>
          <p:cNvSpPr txBox="1"/>
          <p:nvPr/>
        </p:nvSpPr>
        <p:spPr>
          <a:xfrm>
            <a:off x="6781800" y="692604"/>
            <a:ext cx="1524000" cy="369332"/>
          </a:xfrm>
          <a:prstGeom prst="rect">
            <a:avLst/>
          </a:prstGeom>
          <a:noFill/>
        </p:spPr>
        <p:txBody>
          <a:bodyPr wrap="square" rtlCol="0">
            <a:spAutoFit/>
          </a:bodyPr>
          <a:lstStyle/>
          <a:p>
            <a:pPr algn="ctr"/>
            <a:r>
              <a:rPr lang="en-US" b="1" dirty="0" smtClean="0"/>
              <a:t>5/18/17</a:t>
            </a:r>
            <a:endParaRPr lang="en-US" b="1" dirty="0"/>
          </a:p>
        </p:txBody>
      </p:sp>
    </p:spTree>
    <p:extLst>
      <p:ext uri="{BB962C8B-B14F-4D97-AF65-F5344CB8AC3E}">
        <p14:creationId xmlns:p14="http://schemas.microsoft.com/office/powerpoint/2010/main" val="1549942003"/>
      </p:ext>
    </p:extLst>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lnSpcReduction="20000"/>
          </a:bodyPr>
          <a:lstStyle/>
          <a:p>
            <a:pPr marL="0" indent="0" algn="ctr">
              <a:buNone/>
            </a:pPr>
            <a:r>
              <a:rPr lang="en-US" sz="4000" b="1" dirty="0" smtClean="0"/>
              <a:t>No Start-Up</a:t>
            </a:r>
          </a:p>
          <a:p>
            <a:pPr marL="0" indent="0" algn="ctr">
              <a:buNone/>
            </a:pPr>
            <a:endParaRPr lang="en-US" sz="1300" b="1" dirty="0"/>
          </a:p>
          <a:p>
            <a:pPr marL="0" indent="0" algn="ctr">
              <a:buNone/>
            </a:pPr>
            <a:r>
              <a:rPr lang="en-US" sz="3600" b="1" dirty="0" smtClean="0"/>
              <a:t>YOUR POET PROJECT FINAL DRAFTS ARE </a:t>
            </a:r>
          </a:p>
          <a:p>
            <a:pPr marL="0" indent="0" algn="ctr">
              <a:buNone/>
            </a:pPr>
            <a:r>
              <a:rPr lang="en-US" sz="3600" b="1" u="sng" dirty="0" smtClean="0"/>
              <a:t>DUE BY THE END OF THIS PERIOD</a:t>
            </a:r>
            <a:r>
              <a:rPr lang="en-US" sz="3600" b="1" dirty="0" smtClean="0"/>
              <a:t>!</a:t>
            </a:r>
          </a:p>
          <a:p>
            <a:pPr marL="0" indent="0" algn="ctr">
              <a:buNone/>
            </a:pPr>
            <a:r>
              <a:rPr lang="en-US" sz="2600" b="1" dirty="0" smtClean="0"/>
              <a:t>(Don’t forget to adjust your Table of Contents)</a:t>
            </a:r>
          </a:p>
          <a:p>
            <a:pPr marL="0" indent="0" algn="ctr">
              <a:buNone/>
            </a:pPr>
            <a:endParaRPr lang="en-US" sz="3600" b="1" dirty="0"/>
          </a:p>
          <a:p>
            <a:pPr marL="0" indent="0" algn="ctr">
              <a:buNone/>
            </a:pPr>
            <a:r>
              <a:rPr lang="en-US" sz="3600" b="1" dirty="0" smtClean="0"/>
              <a:t>If you finish early, check to see if you have any zeroes in Aeries and get that make-up work done! </a:t>
            </a:r>
          </a:p>
          <a:p>
            <a:pPr marL="0" indent="0" algn="ctr">
              <a:buNone/>
            </a:pPr>
            <a:r>
              <a:rPr lang="en-US" sz="3600" b="1" dirty="0" smtClean="0"/>
              <a:t>No make-up work will be accepted after next Friday the 26</a:t>
            </a:r>
            <a:r>
              <a:rPr lang="en-US" sz="3600" b="1" baseline="30000" dirty="0" smtClean="0"/>
              <a:t>th</a:t>
            </a:r>
            <a:r>
              <a:rPr lang="en-US" sz="3600" b="1" dirty="0" smtClean="0"/>
              <a:t>.</a:t>
            </a:r>
          </a:p>
          <a:p>
            <a:pPr marL="0" indent="0" algn="ctr">
              <a:buNone/>
            </a:pPr>
            <a:endParaRPr lang="en-US" sz="5400" b="1" dirty="0"/>
          </a:p>
          <a:p>
            <a:pPr marL="0" indent="0" algn="ctr">
              <a:buNone/>
            </a:pPr>
            <a:r>
              <a:rPr lang="en-US" sz="4000" b="1" dirty="0" smtClean="0"/>
              <a:t>No Exit Ticket</a:t>
            </a:r>
            <a:endParaRPr lang="en-US" sz="40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5/19/17</a:t>
            </a:r>
            <a:endParaRPr lang="en-US" b="1" dirty="0"/>
          </a:p>
        </p:txBody>
      </p:sp>
    </p:spTree>
    <p:extLst>
      <p:ext uri="{BB962C8B-B14F-4D97-AF65-F5344CB8AC3E}">
        <p14:creationId xmlns:p14="http://schemas.microsoft.com/office/powerpoint/2010/main" val="2861736025"/>
      </p:ext>
    </p:extLst>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2800" b="1" dirty="0" smtClean="0"/>
              <a:t>With your </a:t>
            </a:r>
            <a:r>
              <a:rPr lang="en-US" sz="2800" b="1" dirty="0" smtClean="0"/>
              <a:t>group, </a:t>
            </a:r>
            <a:r>
              <a:rPr lang="en-US" sz="2800" b="1" dirty="0" smtClean="0"/>
              <a:t>discuss the following:</a:t>
            </a:r>
          </a:p>
          <a:p>
            <a:pPr marL="0" indent="0" algn="ctr">
              <a:buNone/>
            </a:pPr>
            <a:r>
              <a:rPr lang="en-US" sz="4400" b="1" dirty="0" smtClean="0"/>
              <a:t>Do you think it is important to have dreams and try to follow them? Why?</a:t>
            </a:r>
          </a:p>
          <a:p>
            <a:pPr marL="0" indent="0" algn="ctr">
              <a:buNone/>
            </a:pPr>
            <a:r>
              <a:rPr lang="en-US" sz="4400" b="1" dirty="0" smtClean="0"/>
              <a:t>Why do you think some people give up on their dreams?</a:t>
            </a:r>
            <a:endParaRPr lang="en-US" sz="4400" b="1" dirty="0"/>
          </a:p>
        </p:txBody>
      </p:sp>
      <p:sp>
        <p:nvSpPr>
          <p:cNvPr id="4" name="TextBox 3"/>
          <p:cNvSpPr txBox="1"/>
          <p:nvPr/>
        </p:nvSpPr>
        <p:spPr>
          <a:xfrm>
            <a:off x="7181273" y="381000"/>
            <a:ext cx="1524000" cy="369332"/>
          </a:xfrm>
          <a:prstGeom prst="rect">
            <a:avLst/>
          </a:prstGeom>
          <a:noFill/>
        </p:spPr>
        <p:txBody>
          <a:bodyPr wrap="square" rtlCol="0">
            <a:spAutoFit/>
          </a:bodyPr>
          <a:lstStyle/>
          <a:p>
            <a:pPr algn="ctr"/>
            <a:r>
              <a:rPr lang="en-US" b="1" dirty="0" smtClean="0"/>
              <a:t>5/22/17</a:t>
            </a:r>
            <a:endParaRPr lang="en-US" b="1" dirty="0"/>
          </a:p>
        </p:txBody>
      </p:sp>
    </p:spTree>
    <p:extLst>
      <p:ext uri="{BB962C8B-B14F-4D97-AF65-F5344CB8AC3E}">
        <p14:creationId xmlns:p14="http://schemas.microsoft.com/office/powerpoint/2010/main" val="346443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Today, you will be working on analyzing  poetry using the same method we have practiced in class several times now</a:t>
            </a:r>
            <a:r>
              <a:rPr lang="en-US" b="1" dirty="0" smtClean="0"/>
              <a:t>.</a:t>
            </a:r>
            <a:endParaRPr lang="en-US" b="1" dirty="0" smtClean="0"/>
          </a:p>
          <a:p>
            <a:r>
              <a:rPr lang="en-US" b="1" dirty="0" smtClean="0"/>
              <a:t>You will be working </a:t>
            </a:r>
            <a:r>
              <a:rPr lang="en-US" b="1" dirty="0" smtClean="0"/>
              <a:t>as a group of 3 or 4.</a:t>
            </a:r>
          </a:p>
          <a:p>
            <a:r>
              <a:rPr lang="en-US" b="1" dirty="0"/>
              <a:t>You group members will each be given a poem. You will work together to analyze them, and then you will work together to complete a comparison/ contrast of all three or four poems you have been assigned.</a:t>
            </a:r>
          </a:p>
          <a:p>
            <a:endParaRPr lang="en-US" b="1" dirty="0" smtClean="0"/>
          </a:p>
        </p:txBody>
      </p:sp>
    </p:spTree>
    <p:extLst>
      <p:ext uri="{BB962C8B-B14F-4D97-AF65-F5344CB8AC3E}">
        <p14:creationId xmlns:p14="http://schemas.microsoft.com/office/powerpoint/2010/main" val="317445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Some of you have a copy of </a:t>
            </a:r>
            <a:r>
              <a:rPr lang="en-US" b="1" dirty="0" smtClean="0"/>
              <a:t>“Dreams” by Langston Hughes, some have “Dreams” by D.H. Lawrence, some have “And So Dies The Dream,” and </a:t>
            </a:r>
            <a:r>
              <a:rPr lang="en-US" b="1" dirty="0" smtClean="0"/>
              <a:t>others have </a:t>
            </a:r>
            <a:r>
              <a:rPr lang="en-US" b="1" dirty="0" smtClean="0"/>
              <a:t>“Harlem” also by Langston Hughes.</a:t>
            </a:r>
            <a:endParaRPr lang="en-US" b="1" dirty="0" smtClean="0"/>
          </a:p>
          <a:p>
            <a:pPr marL="0" indent="0">
              <a:buNone/>
            </a:pPr>
            <a:endParaRPr lang="en-US" b="1" dirty="0" smtClean="0"/>
          </a:p>
          <a:p>
            <a:r>
              <a:rPr lang="en-US" b="1" dirty="0" smtClean="0"/>
              <a:t>You will work together analyzing one poem at a time, but only one of you will </a:t>
            </a:r>
            <a:r>
              <a:rPr lang="en-US" b="1" dirty="0" smtClean="0"/>
              <a:t>complete the worksheet and write </a:t>
            </a:r>
            <a:r>
              <a:rPr lang="en-US" b="1" dirty="0" smtClean="0"/>
              <a:t>the final paragraph for each poem.</a:t>
            </a:r>
          </a:p>
        </p:txBody>
      </p:sp>
    </p:spTree>
    <p:extLst>
      <p:ext uri="{BB962C8B-B14F-4D97-AF65-F5344CB8AC3E}">
        <p14:creationId xmlns:p14="http://schemas.microsoft.com/office/powerpoint/2010/main" val="82575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We will be working on paper for the remainder of the school year.</a:t>
            </a:r>
            <a:endParaRPr lang="en-US" b="1" dirty="0" smtClean="0"/>
          </a:p>
          <a:p>
            <a:pPr marL="0" indent="0">
              <a:buNone/>
            </a:pPr>
            <a:endParaRPr lang="en-US" sz="1000" b="1" dirty="0" smtClean="0"/>
          </a:p>
          <a:p>
            <a:r>
              <a:rPr lang="en-US" b="1" dirty="0" smtClean="0"/>
              <a:t>Each member of your group </a:t>
            </a:r>
            <a:r>
              <a:rPr lang="en-US" b="1" dirty="0" smtClean="0"/>
              <a:t>will be responsible for turning in one of these forms for the poem you have been given.</a:t>
            </a:r>
          </a:p>
          <a:p>
            <a:endParaRPr lang="en-US" sz="1000" b="1" dirty="0"/>
          </a:p>
          <a:p>
            <a:r>
              <a:rPr lang="en-US" b="1" dirty="0" smtClean="0"/>
              <a:t>You have the remainder of this period to work on your analysis of your poem.</a:t>
            </a:r>
            <a:endParaRPr lang="en-US" b="1" dirty="0"/>
          </a:p>
        </p:txBody>
      </p:sp>
    </p:spTree>
    <p:extLst>
      <p:ext uri="{BB962C8B-B14F-4D97-AF65-F5344CB8AC3E}">
        <p14:creationId xmlns:p14="http://schemas.microsoft.com/office/powerpoint/2010/main" val="373089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Tomorrow, you will continue working on and complete your analysis.</a:t>
            </a:r>
          </a:p>
          <a:p>
            <a:pPr marL="0" indent="0">
              <a:buNone/>
            </a:pPr>
            <a:endParaRPr lang="en-US" b="1" dirty="0" smtClean="0"/>
          </a:p>
          <a:p>
            <a:r>
              <a:rPr lang="en-US" b="1" dirty="0"/>
              <a:t>When you and your partner have both finished the analyses of both </a:t>
            </a:r>
            <a:r>
              <a:rPr lang="en-US" b="1" dirty="0" smtClean="0"/>
              <a:t>poems, you </a:t>
            </a:r>
            <a:r>
              <a:rPr lang="en-US" b="1" dirty="0"/>
              <a:t>will </a:t>
            </a:r>
            <a:r>
              <a:rPr lang="en-US" b="1" dirty="0" smtClean="0"/>
              <a:t>work </a:t>
            </a:r>
            <a:r>
              <a:rPr lang="en-US" b="1" dirty="0"/>
              <a:t>together to compare/contrast the </a:t>
            </a:r>
            <a:r>
              <a:rPr lang="en-US" b="1" dirty="0" smtClean="0"/>
              <a:t>poems</a:t>
            </a:r>
            <a:r>
              <a:rPr lang="en-US" b="1" dirty="0" smtClean="0"/>
              <a:t>.</a:t>
            </a:r>
          </a:p>
        </p:txBody>
      </p:sp>
    </p:spTree>
    <p:extLst>
      <p:ext uri="{BB962C8B-B14F-4D97-AF65-F5344CB8AC3E}">
        <p14:creationId xmlns:p14="http://schemas.microsoft.com/office/powerpoint/2010/main" val="120359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a:t>
            </a:r>
            <a:r>
              <a:rPr lang="en-US" sz="4800" b="1" dirty="0" smtClean="0"/>
              <a:t>these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Friday</a:t>
            </a:r>
            <a:r>
              <a:rPr lang="en-US" sz="4800" b="1" dirty="0" smtClean="0"/>
              <a:t>.</a:t>
            </a:r>
          </a:p>
          <a:p>
            <a:pPr marL="0" indent="0" algn="ctr">
              <a:buNone/>
            </a:pPr>
            <a:r>
              <a:rPr lang="en-US" sz="4800" b="1" dirty="0" smtClean="0"/>
              <a:t>______________________________</a:t>
            </a:r>
          </a:p>
          <a:p>
            <a:pPr marL="0" indent="0" algn="ctr">
              <a:buNone/>
            </a:pPr>
            <a:r>
              <a:rPr lang="en-US" sz="4800" b="1" dirty="0"/>
              <a:t>Don’t forget, </a:t>
            </a:r>
            <a:r>
              <a:rPr lang="en-US" sz="4800" b="1" dirty="0" smtClean="0"/>
              <a:t>NO WORK WILL BE ACCEPTED AFTER THE </a:t>
            </a:r>
            <a:r>
              <a:rPr lang="en-US" sz="4800" b="1" dirty="0"/>
              <a:t>END OF THE PERIOD </a:t>
            </a:r>
            <a:r>
              <a:rPr lang="en-US" sz="4800" b="1" u="sng" dirty="0" smtClean="0"/>
              <a:t>THIS </a:t>
            </a:r>
            <a:r>
              <a:rPr lang="en-US" sz="4800" b="1" u="sng" dirty="0"/>
              <a:t>FRIDAY</a:t>
            </a:r>
            <a:r>
              <a:rPr lang="en-US" sz="4800" b="1" dirty="0"/>
              <a:t> the </a:t>
            </a:r>
            <a:r>
              <a:rPr lang="en-US" sz="4800" b="1" dirty="0" smtClean="0"/>
              <a:t>26th</a:t>
            </a:r>
            <a:r>
              <a:rPr lang="en-US" sz="4800" b="1" dirty="0"/>
              <a:t>.</a:t>
            </a:r>
          </a:p>
          <a:p>
            <a:pPr marL="0" indent="0" algn="ctr">
              <a:buNone/>
            </a:pPr>
            <a:endParaRPr lang="en-US" sz="4800" b="1" dirty="0"/>
          </a:p>
        </p:txBody>
      </p:sp>
    </p:spTree>
    <p:extLst>
      <p:ext uri="{BB962C8B-B14F-4D97-AF65-F5344CB8AC3E}">
        <p14:creationId xmlns:p14="http://schemas.microsoft.com/office/powerpoint/2010/main" val="2036064734"/>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000" b="1" u="sng" dirty="0" smtClean="0"/>
              <a:t>Today’s Work</a:t>
            </a:r>
          </a:p>
          <a:p>
            <a:pPr marL="0" indent="0" algn="ctr">
              <a:buNone/>
            </a:pPr>
            <a:r>
              <a:rPr lang="en-US" sz="4000" b="1" dirty="0" smtClean="0"/>
              <a:t>Continue your analysis of the </a:t>
            </a:r>
            <a:r>
              <a:rPr lang="en-US" sz="4000" b="1" dirty="0" smtClean="0"/>
              <a:t>poems</a:t>
            </a:r>
            <a:r>
              <a:rPr lang="en-US" sz="4000" b="1" dirty="0" smtClean="0"/>
              <a:t>. You should be ready to begin the comparison/contrast in class tomorrow.</a:t>
            </a:r>
          </a:p>
          <a:p>
            <a:pPr marL="0" indent="0" algn="ctr">
              <a:buNone/>
            </a:pPr>
            <a:endParaRPr lang="en-US" sz="4000" b="1" dirty="0"/>
          </a:p>
        </p:txBody>
      </p:sp>
      <p:sp>
        <p:nvSpPr>
          <p:cNvPr id="4" name="TextBox 3"/>
          <p:cNvSpPr txBox="1"/>
          <p:nvPr/>
        </p:nvSpPr>
        <p:spPr>
          <a:xfrm>
            <a:off x="7010400" y="304800"/>
            <a:ext cx="1524000" cy="369332"/>
          </a:xfrm>
          <a:prstGeom prst="rect">
            <a:avLst/>
          </a:prstGeom>
          <a:noFill/>
        </p:spPr>
        <p:txBody>
          <a:bodyPr wrap="square" rtlCol="0">
            <a:spAutoFit/>
          </a:bodyPr>
          <a:lstStyle/>
          <a:p>
            <a:pPr algn="ctr"/>
            <a:r>
              <a:rPr lang="en-US" b="1" dirty="0" smtClean="0"/>
              <a:t>5/23/17</a:t>
            </a:r>
            <a:endParaRPr lang="en-US" b="1" dirty="0"/>
          </a:p>
        </p:txBody>
      </p:sp>
    </p:spTree>
    <p:extLst>
      <p:ext uri="{BB962C8B-B14F-4D97-AF65-F5344CB8AC3E}">
        <p14:creationId xmlns:p14="http://schemas.microsoft.com/office/powerpoint/2010/main" val="21572226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The rhythm is called IAMBIC </a:t>
            </a:r>
            <a:r>
              <a:rPr lang="en-US" b="1" u="sng" dirty="0" smtClean="0"/>
              <a:t>PENT</a:t>
            </a:r>
            <a:r>
              <a:rPr lang="en-US" b="1" dirty="0" smtClean="0"/>
              <a:t>AMETER     (5 “iambs”)</a:t>
            </a:r>
          </a:p>
          <a:p>
            <a:pPr lvl="1"/>
            <a:r>
              <a:rPr lang="en-US" b="1" dirty="0" smtClean="0"/>
              <a:t>Each “iamb” is made of two syllables</a:t>
            </a:r>
          </a:p>
          <a:p>
            <a:pPr lvl="1"/>
            <a:r>
              <a:rPr lang="en-US" b="1" dirty="0" smtClean="0"/>
              <a:t>The second syllable in each pair is stressed when it is read..</a:t>
            </a:r>
          </a:p>
          <a:p>
            <a:pPr marL="0" indent="0">
              <a:buNone/>
            </a:pPr>
            <a:endParaRPr lang="en-US" sz="2000" b="1" dirty="0"/>
          </a:p>
          <a:p>
            <a:pPr marL="0" indent="0" algn="ctr">
              <a:buNone/>
            </a:pPr>
            <a:r>
              <a:rPr lang="en-US" sz="2800" b="1" dirty="0" smtClean="0"/>
              <a:t>Shall </a:t>
            </a:r>
            <a:r>
              <a:rPr lang="en-US" sz="2800" b="1" u="sng" dirty="0"/>
              <a:t>I</a:t>
            </a:r>
            <a:r>
              <a:rPr lang="en-US" sz="2800" b="1" dirty="0"/>
              <a:t> </a:t>
            </a:r>
            <a:r>
              <a:rPr lang="en-US" sz="2800" b="1" dirty="0" smtClean="0"/>
              <a:t>  com  </a:t>
            </a:r>
            <a:r>
              <a:rPr lang="en-US" sz="2800" b="1" u="sng" dirty="0" smtClean="0"/>
              <a:t>pare</a:t>
            </a:r>
            <a:r>
              <a:rPr lang="en-US" sz="2800" b="1" dirty="0" smtClean="0"/>
              <a:t>    thee   </a:t>
            </a:r>
            <a:r>
              <a:rPr lang="en-US" sz="2800" b="1" u="sng" dirty="0" smtClean="0"/>
              <a:t>to</a:t>
            </a:r>
            <a:r>
              <a:rPr lang="en-US" sz="2800" b="1" dirty="0" smtClean="0"/>
              <a:t>   a   </a:t>
            </a:r>
            <a:r>
              <a:rPr lang="en-US" sz="2800" b="1" u="sng" dirty="0" smtClean="0"/>
              <a:t>sum</a:t>
            </a:r>
            <a:r>
              <a:rPr lang="en-US" sz="2800" b="1" dirty="0" smtClean="0"/>
              <a:t>   </a:t>
            </a:r>
            <a:r>
              <a:rPr lang="en-US" sz="2800" b="1" dirty="0" err="1" smtClean="0"/>
              <a:t>mer’s</a:t>
            </a:r>
            <a:r>
              <a:rPr lang="en-US" sz="2800" b="1" dirty="0" smtClean="0"/>
              <a:t>   </a:t>
            </a:r>
            <a:r>
              <a:rPr lang="en-US" sz="2800" b="1" u="sng" dirty="0" smtClean="0"/>
              <a:t>day</a:t>
            </a:r>
            <a:r>
              <a:rPr lang="en-US" sz="2800" b="1" dirty="0" smtClean="0"/>
              <a:t>?</a:t>
            </a:r>
            <a:endParaRPr lang="en-US" sz="2800" b="1" dirty="0"/>
          </a:p>
          <a:p>
            <a:pPr marL="0" indent="0">
              <a:buNone/>
            </a:pPr>
            <a:endParaRPr lang="en-US" b="1" dirty="0" smtClean="0"/>
          </a:p>
        </p:txBody>
      </p:sp>
      <p:cxnSp>
        <p:nvCxnSpPr>
          <p:cNvPr id="10" name="Straight Connector 9"/>
          <p:cNvCxnSpPr/>
          <p:nvPr/>
        </p:nvCxnSpPr>
        <p:spPr>
          <a:xfrm flipH="1">
            <a:off x="16002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33528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48006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60960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021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a:t>
            </a:r>
            <a:r>
              <a:rPr lang="en-US" sz="4800" b="1" dirty="0" smtClean="0"/>
              <a:t>these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Friday</a:t>
            </a:r>
            <a:r>
              <a:rPr lang="en-US" sz="4800" b="1" dirty="0" smtClean="0"/>
              <a:t>.</a:t>
            </a:r>
          </a:p>
          <a:p>
            <a:pPr marL="0" indent="0" algn="ctr">
              <a:buNone/>
            </a:pPr>
            <a:r>
              <a:rPr lang="en-US" sz="4800" b="1" dirty="0" smtClean="0"/>
              <a:t>______________________________</a:t>
            </a:r>
          </a:p>
          <a:p>
            <a:pPr marL="0" indent="0" algn="ctr">
              <a:buNone/>
            </a:pPr>
            <a:r>
              <a:rPr lang="en-US" sz="4800" b="1" dirty="0"/>
              <a:t>Don’t forget, </a:t>
            </a:r>
            <a:r>
              <a:rPr lang="en-US" sz="4800" b="1" dirty="0" smtClean="0"/>
              <a:t>NO WORK WILL BE ACCEPTED AFTER THE </a:t>
            </a:r>
            <a:r>
              <a:rPr lang="en-US" sz="4800" b="1" dirty="0"/>
              <a:t>END OF THE PERIOD </a:t>
            </a:r>
            <a:r>
              <a:rPr lang="en-US" sz="4800" b="1" u="sng" dirty="0" smtClean="0"/>
              <a:t>THIS </a:t>
            </a:r>
            <a:r>
              <a:rPr lang="en-US" sz="4800" b="1" u="sng" dirty="0"/>
              <a:t>FRIDAY</a:t>
            </a:r>
            <a:r>
              <a:rPr lang="en-US" sz="4800" b="1" dirty="0"/>
              <a:t> the </a:t>
            </a:r>
            <a:r>
              <a:rPr lang="en-US" sz="4800" b="1" dirty="0" smtClean="0"/>
              <a:t>26th</a:t>
            </a:r>
            <a:r>
              <a:rPr lang="en-US" sz="4800" b="1" dirty="0"/>
              <a:t>.</a:t>
            </a:r>
          </a:p>
          <a:p>
            <a:pPr marL="0" indent="0" algn="ctr">
              <a:buNone/>
            </a:pPr>
            <a:endParaRPr lang="en-US" sz="4800" b="1" dirty="0"/>
          </a:p>
        </p:txBody>
      </p:sp>
    </p:spTree>
    <p:extLst>
      <p:ext uri="{BB962C8B-B14F-4D97-AF65-F5344CB8AC3E}">
        <p14:creationId xmlns:p14="http://schemas.microsoft.com/office/powerpoint/2010/main" val="3957208304"/>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a:t>
            </a:r>
            <a:r>
              <a:rPr lang="en-US" b="1" dirty="0" smtClean="0"/>
              <a:t>Discussion</a:t>
            </a:r>
            <a:endParaRPr lang="en-US" b="1" dirty="0"/>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r>
              <a:rPr lang="en-US" sz="4000" b="1" dirty="0" smtClean="0"/>
              <a:t>Have you noticed any similarities between the </a:t>
            </a:r>
            <a:r>
              <a:rPr lang="en-US" sz="4000" b="1" dirty="0" smtClean="0"/>
              <a:t>poems </a:t>
            </a:r>
            <a:r>
              <a:rPr lang="en-US" sz="4000" b="1" dirty="0" smtClean="0"/>
              <a:t>you and your </a:t>
            </a:r>
            <a:r>
              <a:rPr lang="en-US" sz="4000" b="1" dirty="0" smtClean="0"/>
              <a:t>partners </a:t>
            </a:r>
            <a:r>
              <a:rPr lang="en-US" sz="4000" b="1" dirty="0" smtClean="0"/>
              <a:t>were given? Name 2 or 3.</a:t>
            </a:r>
            <a:endParaRPr lang="en-US" sz="4000" b="1" dirty="0"/>
          </a:p>
        </p:txBody>
      </p:sp>
      <p:sp>
        <p:nvSpPr>
          <p:cNvPr id="4" name="TextBox 3"/>
          <p:cNvSpPr txBox="1"/>
          <p:nvPr/>
        </p:nvSpPr>
        <p:spPr>
          <a:xfrm>
            <a:off x="7239000" y="685800"/>
            <a:ext cx="1143000" cy="381000"/>
          </a:xfrm>
          <a:prstGeom prst="rect">
            <a:avLst/>
          </a:prstGeom>
          <a:noFill/>
        </p:spPr>
        <p:txBody>
          <a:bodyPr wrap="square" rtlCol="0">
            <a:spAutoFit/>
          </a:bodyPr>
          <a:lstStyle/>
          <a:p>
            <a:r>
              <a:rPr lang="en-US" b="1" dirty="0" smtClean="0"/>
              <a:t>5/24/17</a:t>
            </a:r>
            <a:endParaRPr lang="en-US" b="1" dirty="0"/>
          </a:p>
        </p:txBody>
      </p:sp>
    </p:spTree>
    <p:extLst>
      <p:ext uri="{BB962C8B-B14F-4D97-AF65-F5344CB8AC3E}">
        <p14:creationId xmlns:p14="http://schemas.microsoft.com/office/powerpoint/2010/main" val="1724341389"/>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By this point, you should be finished (or at least nearly finished) with the analysis of the </a:t>
            </a:r>
            <a:r>
              <a:rPr lang="en-US" b="1" dirty="0" smtClean="0"/>
              <a:t>poems </a:t>
            </a:r>
            <a:r>
              <a:rPr lang="en-US" b="1" dirty="0" smtClean="0"/>
              <a:t>you and your </a:t>
            </a:r>
            <a:r>
              <a:rPr lang="en-US" b="1" dirty="0" smtClean="0"/>
              <a:t>partners </a:t>
            </a:r>
            <a:r>
              <a:rPr lang="en-US" b="1" dirty="0" smtClean="0"/>
              <a:t>were given.</a:t>
            </a:r>
          </a:p>
          <a:p>
            <a:pPr marL="0" indent="0">
              <a:buNone/>
            </a:pPr>
            <a:endParaRPr lang="en-US" b="1" dirty="0" smtClean="0"/>
          </a:p>
          <a:p>
            <a:r>
              <a:rPr lang="en-US" b="1" dirty="0" smtClean="0"/>
              <a:t>Today, you will be discussing the </a:t>
            </a:r>
            <a:r>
              <a:rPr lang="en-US" b="1" dirty="0" smtClean="0"/>
              <a:t>poems </a:t>
            </a:r>
            <a:r>
              <a:rPr lang="en-US" b="1" dirty="0" smtClean="0"/>
              <a:t>together and doing a comparison and contrast of them.</a:t>
            </a:r>
          </a:p>
          <a:p>
            <a:endParaRPr lang="en-US" b="1" dirty="0"/>
          </a:p>
        </p:txBody>
      </p:sp>
    </p:spTree>
    <p:extLst>
      <p:ext uri="{BB962C8B-B14F-4D97-AF65-F5344CB8AC3E}">
        <p14:creationId xmlns:p14="http://schemas.microsoft.com/office/powerpoint/2010/main" val="261518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When you do your comparison and contrast, you will be looking for </a:t>
            </a:r>
            <a:r>
              <a:rPr lang="en-US" b="1" dirty="0" smtClean="0"/>
              <a:t>FOUR </a:t>
            </a:r>
            <a:r>
              <a:rPr lang="en-US" b="1" dirty="0" smtClean="0"/>
              <a:t>ways that these </a:t>
            </a:r>
            <a:r>
              <a:rPr lang="en-US" b="1" dirty="0" smtClean="0"/>
              <a:t>poems </a:t>
            </a:r>
            <a:r>
              <a:rPr lang="en-US" b="1" dirty="0" smtClean="0"/>
              <a:t>are similar and </a:t>
            </a:r>
            <a:r>
              <a:rPr lang="en-US" b="1" dirty="0" smtClean="0"/>
              <a:t>TWO </a:t>
            </a:r>
            <a:r>
              <a:rPr lang="en-US" b="1" dirty="0" smtClean="0"/>
              <a:t>ways that they are different.</a:t>
            </a:r>
          </a:p>
          <a:p>
            <a:r>
              <a:rPr lang="en-US" b="1" dirty="0" smtClean="0"/>
              <a:t>Only ONE similarity and ONE difference can be related to line/stanza structure or rhythm/rhyme.</a:t>
            </a:r>
          </a:p>
          <a:p>
            <a:r>
              <a:rPr lang="en-US" b="1" dirty="0" smtClean="0"/>
              <a:t>Your </a:t>
            </a:r>
            <a:r>
              <a:rPr lang="en-US" b="1" u="sng" dirty="0" smtClean="0"/>
              <a:t>FOCUS</a:t>
            </a:r>
            <a:r>
              <a:rPr lang="en-US" b="1" dirty="0" smtClean="0"/>
              <a:t> should be on how the two poems are SIMILAR IN </a:t>
            </a:r>
            <a:r>
              <a:rPr lang="en-US" b="1" u="sng" dirty="0" smtClean="0"/>
              <a:t>THEME.</a:t>
            </a:r>
          </a:p>
          <a:p>
            <a:endParaRPr lang="en-US" b="1" dirty="0"/>
          </a:p>
        </p:txBody>
      </p:sp>
    </p:spTree>
    <p:extLst>
      <p:ext uri="{BB962C8B-B14F-4D97-AF65-F5344CB8AC3E}">
        <p14:creationId xmlns:p14="http://schemas.microsoft.com/office/powerpoint/2010/main" val="43953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368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0568" y="0"/>
            <a:ext cx="6682863" cy="6858000"/>
          </a:xfrm>
          <a:prstGeom prst="rect">
            <a:avLst/>
          </a:prstGeom>
        </p:spPr>
      </p:pic>
    </p:spTree>
    <p:extLst>
      <p:ext uri="{BB962C8B-B14F-4D97-AF65-F5344CB8AC3E}">
        <p14:creationId xmlns:p14="http://schemas.microsoft.com/office/powerpoint/2010/main" val="4287893954"/>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a:t>
            </a:r>
            <a:r>
              <a:rPr lang="en-US" sz="4800" b="1" dirty="0" smtClean="0"/>
              <a:t>these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a:t>
            </a:r>
            <a:r>
              <a:rPr lang="en-US" sz="4800" b="1" dirty="0" smtClean="0"/>
              <a:t>Friday</a:t>
            </a:r>
            <a:r>
              <a:rPr lang="en-US" sz="4800" b="1" dirty="0" smtClean="0"/>
              <a:t>.</a:t>
            </a:r>
          </a:p>
          <a:p>
            <a:pPr marL="0" indent="0" algn="ctr">
              <a:buNone/>
            </a:pPr>
            <a:r>
              <a:rPr lang="en-US" sz="4800" b="1" dirty="0" smtClean="0"/>
              <a:t>______________________________</a:t>
            </a:r>
          </a:p>
          <a:p>
            <a:pPr marL="0" indent="0" algn="ctr">
              <a:buNone/>
            </a:pPr>
            <a:r>
              <a:rPr lang="en-US" sz="4800" b="1" dirty="0"/>
              <a:t>Don’t forget, </a:t>
            </a:r>
            <a:r>
              <a:rPr lang="en-US" sz="4800" b="1" dirty="0" smtClean="0"/>
              <a:t>NO WORK WILL BE ACCEPTED AFTER THE </a:t>
            </a:r>
            <a:r>
              <a:rPr lang="en-US" sz="4800" b="1" dirty="0"/>
              <a:t>END OF THE PERIOD </a:t>
            </a:r>
            <a:r>
              <a:rPr lang="en-US" sz="4800" b="1" u="sng" dirty="0" smtClean="0"/>
              <a:t>THIS </a:t>
            </a:r>
            <a:r>
              <a:rPr lang="en-US" sz="4800" b="1" u="sng" dirty="0"/>
              <a:t>FRIDAY</a:t>
            </a:r>
            <a:r>
              <a:rPr lang="en-US" sz="4800" b="1" dirty="0"/>
              <a:t> the </a:t>
            </a:r>
            <a:r>
              <a:rPr lang="en-US" sz="4800" b="1" dirty="0" smtClean="0"/>
              <a:t>26th</a:t>
            </a:r>
            <a:r>
              <a:rPr lang="en-US" sz="4800" b="1" dirty="0"/>
              <a:t>.</a:t>
            </a:r>
          </a:p>
          <a:p>
            <a:pPr marL="0" indent="0" algn="ctr">
              <a:buNone/>
            </a:pPr>
            <a:endParaRPr lang="en-US" sz="4800" b="1" dirty="0"/>
          </a:p>
        </p:txBody>
      </p:sp>
    </p:spTree>
    <p:extLst>
      <p:ext uri="{BB962C8B-B14F-4D97-AF65-F5344CB8AC3E}">
        <p14:creationId xmlns:p14="http://schemas.microsoft.com/office/powerpoint/2010/main" val="3565705552"/>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marL="0" indent="0" algn="ctr">
              <a:buNone/>
            </a:pPr>
            <a:r>
              <a:rPr lang="en-US" sz="6000" b="1" dirty="0" smtClean="0"/>
              <a:t>TOMORROW IS CHROMEBOOK TURN-IN DAY! </a:t>
            </a:r>
          </a:p>
          <a:p>
            <a:pPr marL="0" indent="0" algn="ctr">
              <a:buNone/>
            </a:pPr>
            <a:r>
              <a:rPr lang="en-US" sz="6000" b="1" dirty="0" smtClean="0"/>
              <a:t>BE SURE TO BRING YOUR CHROMEBOOK AND CHARGER TO CLASS TOMORROW!</a:t>
            </a:r>
            <a:endParaRPr lang="en-US" sz="6000" b="1" dirty="0"/>
          </a:p>
        </p:txBody>
      </p:sp>
    </p:spTree>
    <p:extLst>
      <p:ext uri="{BB962C8B-B14F-4D97-AF65-F5344CB8AC3E}">
        <p14:creationId xmlns:p14="http://schemas.microsoft.com/office/powerpoint/2010/main" val="2771051498"/>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Chromebook</a:t>
            </a:r>
            <a:r>
              <a:rPr lang="en-US" b="1" dirty="0" smtClean="0"/>
              <a:t> Turn-In</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Today you will be turning in your </a:t>
            </a:r>
            <a:r>
              <a:rPr lang="en-US" b="1" dirty="0" err="1" smtClean="0"/>
              <a:t>chromebooks</a:t>
            </a:r>
            <a:r>
              <a:rPr lang="en-US" b="1" dirty="0" smtClean="0"/>
              <a:t> to the Library.</a:t>
            </a:r>
          </a:p>
          <a:p>
            <a:r>
              <a:rPr lang="en-US" b="1" dirty="0" smtClean="0"/>
              <a:t>Even if you are attending summer school or taking AP classes next year, you will still turn in your </a:t>
            </a:r>
            <a:r>
              <a:rPr lang="en-US" b="1" dirty="0" err="1" smtClean="0"/>
              <a:t>chromebook</a:t>
            </a:r>
            <a:r>
              <a:rPr lang="en-US" b="1" dirty="0" smtClean="0"/>
              <a:t> and then check one back out.</a:t>
            </a:r>
          </a:p>
          <a:p>
            <a:r>
              <a:rPr lang="en-US" b="1" dirty="0" smtClean="0"/>
              <a:t>You must complete the pre-return assessment form for your </a:t>
            </a:r>
            <a:r>
              <a:rPr lang="en-US" b="1" dirty="0" err="1" smtClean="0"/>
              <a:t>chromebook</a:t>
            </a:r>
            <a:r>
              <a:rPr lang="en-US" b="1" dirty="0" smtClean="0"/>
              <a:t> before we go to the Library.</a:t>
            </a:r>
          </a:p>
          <a:p>
            <a:r>
              <a:rPr lang="en-US" b="1" dirty="0" smtClean="0"/>
              <a:t>You will also need to wipe down your </a:t>
            </a:r>
            <a:r>
              <a:rPr lang="en-US" b="1" dirty="0" err="1" smtClean="0"/>
              <a:t>chromebook</a:t>
            </a:r>
            <a:r>
              <a:rPr lang="en-US" b="1" dirty="0" smtClean="0"/>
              <a:t>. I will provide wipes.</a:t>
            </a:r>
            <a:endParaRPr lang="en-US" b="1" dirty="0"/>
          </a:p>
        </p:txBody>
      </p:sp>
      <p:sp>
        <p:nvSpPr>
          <p:cNvPr id="4" name="TextBox 3"/>
          <p:cNvSpPr txBox="1"/>
          <p:nvPr/>
        </p:nvSpPr>
        <p:spPr>
          <a:xfrm>
            <a:off x="7391400" y="609600"/>
            <a:ext cx="1143000" cy="381000"/>
          </a:xfrm>
          <a:prstGeom prst="rect">
            <a:avLst/>
          </a:prstGeom>
          <a:noFill/>
        </p:spPr>
        <p:txBody>
          <a:bodyPr wrap="square" rtlCol="0">
            <a:spAutoFit/>
          </a:bodyPr>
          <a:lstStyle/>
          <a:p>
            <a:r>
              <a:rPr lang="en-US" b="1" dirty="0" smtClean="0"/>
              <a:t>5/25/17</a:t>
            </a:r>
            <a:endParaRPr lang="en-US" b="1" dirty="0"/>
          </a:p>
        </p:txBody>
      </p:sp>
    </p:spTree>
    <p:extLst>
      <p:ext uri="{BB962C8B-B14F-4D97-AF65-F5344CB8AC3E}">
        <p14:creationId xmlns:p14="http://schemas.microsoft.com/office/powerpoint/2010/main" val="1158437089"/>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marL="0" indent="0" algn="ctr">
              <a:buNone/>
            </a:pPr>
            <a:r>
              <a:rPr lang="en-US" sz="4800" b="1" dirty="0"/>
              <a:t>The analyses of </a:t>
            </a:r>
            <a:r>
              <a:rPr lang="en-US" sz="4800" b="1" dirty="0" smtClean="0"/>
              <a:t>these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a:t>
            </a:r>
            <a:endParaRPr lang="en-US" sz="4800" b="1" dirty="0" smtClean="0"/>
          </a:p>
          <a:p>
            <a:pPr marL="0" indent="0" algn="ctr">
              <a:buNone/>
            </a:pPr>
            <a:r>
              <a:rPr lang="en-US" sz="4800" b="1" dirty="0" smtClean="0"/>
              <a:t>______________________________</a:t>
            </a:r>
          </a:p>
          <a:p>
            <a:pPr marL="0" indent="0" algn="ctr">
              <a:buNone/>
            </a:pPr>
            <a:r>
              <a:rPr lang="en-US" sz="4800" b="1" dirty="0"/>
              <a:t>Don’t forget, </a:t>
            </a:r>
            <a:r>
              <a:rPr lang="en-US" sz="4800" b="1" dirty="0" smtClean="0"/>
              <a:t>NO WORK WILL BE ACCEPTED AFTER THE </a:t>
            </a:r>
            <a:r>
              <a:rPr lang="en-US" sz="4800" b="1" dirty="0"/>
              <a:t>END OF THE PERIOD </a:t>
            </a:r>
            <a:r>
              <a:rPr lang="en-US" sz="4800" b="1" u="sng" dirty="0" smtClean="0"/>
              <a:t>TO</a:t>
            </a:r>
            <a:r>
              <a:rPr lang="en-US" sz="4800" b="1" u="sng" dirty="0" smtClean="0"/>
              <a:t>DAY</a:t>
            </a:r>
            <a:r>
              <a:rPr lang="en-US" sz="4800" b="1" dirty="0" smtClean="0"/>
              <a:t>.</a:t>
            </a:r>
            <a:endParaRPr lang="en-US" sz="4800" b="1" dirty="0"/>
          </a:p>
          <a:p>
            <a:pPr marL="0" indent="0" algn="ctr">
              <a:buNone/>
            </a:pPr>
            <a:endParaRPr lang="en-US" sz="4800" b="1" dirty="0"/>
          </a:p>
        </p:txBody>
      </p:sp>
    </p:spTree>
    <p:extLst>
      <p:ext uri="{BB962C8B-B14F-4D97-AF65-F5344CB8AC3E}">
        <p14:creationId xmlns:p14="http://schemas.microsoft.com/office/powerpoint/2010/main" val="356570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Poetry Is…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In your groups, take a few minutes to discuss each members definitions of poetry written in the start-up.</a:t>
            </a:r>
          </a:p>
          <a:p>
            <a:r>
              <a:rPr lang="en-US" b="1" dirty="0" smtClean="0"/>
              <a:t>As each person shares, discuss their definition:</a:t>
            </a:r>
          </a:p>
          <a:p>
            <a:pPr lvl="1"/>
            <a:r>
              <a:rPr lang="en-US" b="1" dirty="0" smtClean="0"/>
              <a:t>Is it a good definition?</a:t>
            </a:r>
          </a:p>
          <a:p>
            <a:pPr lvl="1"/>
            <a:r>
              <a:rPr lang="en-US" b="1" dirty="0" smtClean="0"/>
              <a:t>Does it cover everything that poetry is?</a:t>
            </a:r>
          </a:p>
          <a:p>
            <a:pPr lvl="1"/>
            <a:r>
              <a:rPr lang="en-US" b="1" dirty="0" smtClean="0"/>
              <a:t>What is missing from their definition?</a:t>
            </a:r>
            <a:endParaRPr lang="en-US" b="1" dirty="0"/>
          </a:p>
        </p:txBody>
      </p:sp>
    </p:spTree>
    <p:extLst>
      <p:ext uri="{BB962C8B-B14F-4D97-AF65-F5344CB8AC3E}">
        <p14:creationId xmlns:p14="http://schemas.microsoft.com/office/powerpoint/2010/main" val="152446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Shakespearean Sonnets</a:t>
            </a:r>
            <a:endParaRPr lang="en-US" b="1" dirty="0"/>
          </a:p>
        </p:txBody>
      </p:sp>
      <p:sp>
        <p:nvSpPr>
          <p:cNvPr id="3" name="Content Placeholder 2"/>
          <p:cNvSpPr>
            <a:spLocks noGrp="1"/>
          </p:cNvSpPr>
          <p:nvPr>
            <p:ph idx="1"/>
          </p:nvPr>
        </p:nvSpPr>
        <p:spPr>
          <a:xfrm>
            <a:off x="457200" y="685800"/>
            <a:ext cx="8229600" cy="5867400"/>
          </a:xfrm>
        </p:spPr>
        <p:txBody>
          <a:bodyPr>
            <a:normAutofit fontScale="92500"/>
          </a:bodyPr>
          <a:lstStyle/>
          <a:p>
            <a:r>
              <a:rPr lang="en-US" b="1" dirty="0" smtClean="0"/>
              <a:t>The rhyme in each quatrain comes at the end of every other line…</a:t>
            </a:r>
          </a:p>
          <a:p>
            <a:pPr marL="0" indent="0">
              <a:buNone/>
            </a:pPr>
            <a:endParaRPr lang="en-US" sz="1200" b="1" dirty="0"/>
          </a:p>
          <a:p>
            <a:pPr marL="0" indent="0">
              <a:buNone/>
            </a:pPr>
            <a:r>
              <a:rPr lang="en-US" sz="2800" b="1" dirty="0" smtClean="0"/>
              <a:t>Shall </a:t>
            </a:r>
            <a:r>
              <a:rPr lang="en-US" sz="2800" b="1" dirty="0"/>
              <a:t>I compare thee to a summer’s day</a:t>
            </a:r>
            <a:r>
              <a:rPr lang="en-US" sz="2800" b="1" dirty="0" smtClean="0"/>
              <a:t>?		</a:t>
            </a:r>
            <a:r>
              <a:rPr lang="en-US" sz="2800" b="1" u="sng" dirty="0"/>
              <a:t> </a:t>
            </a:r>
            <a:r>
              <a:rPr lang="en-US" sz="2800" b="1" u="sng" dirty="0" smtClean="0"/>
              <a:t>a  </a:t>
            </a:r>
            <a:endParaRPr lang="en-US" sz="2800" b="1" dirty="0"/>
          </a:p>
          <a:p>
            <a:pPr marL="0" indent="0">
              <a:buNone/>
            </a:pPr>
            <a:r>
              <a:rPr lang="en-US" sz="2800" b="1" dirty="0" smtClean="0"/>
              <a:t>Thou </a:t>
            </a:r>
            <a:r>
              <a:rPr lang="en-US" sz="2800" b="1" dirty="0"/>
              <a:t>art more lovely and more temperate:	</a:t>
            </a:r>
            <a:r>
              <a:rPr lang="en-US" sz="2800" b="1" dirty="0" smtClean="0"/>
              <a:t>	</a:t>
            </a:r>
            <a:r>
              <a:rPr lang="en-US" sz="2800" b="1" u="sng" dirty="0" smtClean="0"/>
              <a:t> b</a:t>
            </a:r>
            <a:endParaRPr lang="en-US" sz="2800" b="1" dirty="0"/>
          </a:p>
          <a:p>
            <a:pPr marL="0" indent="0">
              <a:buNone/>
            </a:pPr>
            <a:r>
              <a:rPr lang="en-US" sz="2800" b="1" dirty="0" smtClean="0"/>
              <a:t>Rough </a:t>
            </a:r>
            <a:r>
              <a:rPr lang="en-US" sz="2800" b="1" dirty="0"/>
              <a:t>winds do shake the darling buds of May</a:t>
            </a:r>
            <a:r>
              <a:rPr lang="en-US" sz="2800" b="1" dirty="0" smtClean="0"/>
              <a:t>,	</a:t>
            </a:r>
            <a:r>
              <a:rPr lang="en-US" sz="2800" b="1" u="sng" dirty="0" smtClean="0"/>
              <a:t> a</a:t>
            </a:r>
            <a:endParaRPr lang="en-US" sz="2800" b="1" dirty="0"/>
          </a:p>
          <a:p>
            <a:pPr marL="0" indent="0">
              <a:buNone/>
            </a:pPr>
            <a:r>
              <a:rPr lang="en-US" sz="2800" b="1" dirty="0" smtClean="0"/>
              <a:t>And </a:t>
            </a:r>
            <a:r>
              <a:rPr lang="en-US" sz="2800" b="1" dirty="0"/>
              <a:t>summer’s lease hath all too short a date</a:t>
            </a:r>
            <a:r>
              <a:rPr lang="en-US" sz="2800" b="1" dirty="0" smtClean="0"/>
              <a:t>:		</a:t>
            </a:r>
            <a:r>
              <a:rPr lang="en-US" sz="2800" b="1" u="sng" dirty="0" smtClean="0"/>
              <a:t> b</a:t>
            </a:r>
          </a:p>
          <a:p>
            <a:pPr marL="0" indent="0">
              <a:buNone/>
            </a:pPr>
            <a:endParaRPr lang="en-US" sz="2800" b="1" dirty="0"/>
          </a:p>
          <a:p>
            <a:pPr marL="0" indent="0">
              <a:buNone/>
            </a:pPr>
            <a:r>
              <a:rPr lang="en-US" sz="2800" b="1" dirty="0"/>
              <a:t>Sometime too hot the eye of heaven shines,	</a:t>
            </a:r>
            <a:r>
              <a:rPr lang="en-US" sz="2800" b="1" dirty="0" smtClean="0"/>
              <a:t>            </a:t>
            </a:r>
            <a:r>
              <a:rPr lang="en-US" sz="2800" b="1" u="sng" dirty="0" smtClean="0"/>
              <a:t> c</a:t>
            </a:r>
            <a:endParaRPr lang="en-US" sz="2800" b="1" dirty="0"/>
          </a:p>
          <a:p>
            <a:pPr marL="0" indent="0">
              <a:buNone/>
            </a:pPr>
            <a:r>
              <a:rPr lang="en-US" sz="2800" b="1" dirty="0" smtClean="0"/>
              <a:t>And </a:t>
            </a:r>
            <a:r>
              <a:rPr lang="en-US" sz="2800" b="1" dirty="0"/>
              <a:t>often is his gold complexion </a:t>
            </a:r>
            <a:r>
              <a:rPr lang="en-US" sz="2800" b="1" dirty="0" err="1"/>
              <a:t>dimm’d</a:t>
            </a:r>
            <a:r>
              <a:rPr lang="en-US" sz="2800" b="1" dirty="0"/>
              <a:t>;	 </a:t>
            </a:r>
            <a:r>
              <a:rPr lang="en-US" sz="2800" b="1" dirty="0" smtClean="0"/>
              <a:t>           </a:t>
            </a:r>
            <a:r>
              <a:rPr lang="en-US" sz="2800" b="1" u="sng" dirty="0" smtClean="0"/>
              <a:t> d</a:t>
            </a:r>
            <a:endParaRPr lang="en-US" sz="2800" b="1" dirty="0"/>
          </a:p>
          <a:p>
            <a:pPr marL="0" indent="0">
              <a:buNone/>
            </a:pPr>
            <a:r>
              <a:rPr lang="en-US" sz="2800" b="1" dirty="0" smtClean="0"/>
              <a:t>And </a:t>
            </a:r>
            <a:r>
              <a:rPr lang="en-US" sz="2800" b="1" dirty="0"/>
              <a:t>every fair from fair sometime declines,	</a:t>
            </a:r>
            <a:r>
              <a:rPr lang="en-US" sz="2800" b="1" dirty="0" smtClean="0"/>
              <a:t>            </a:t>
            </a:r>
            <a:r>
              <a:rPr lang="en-US" sz="2800" b="1" u="sng" dirty="0" smtClean="0"/>
              <a:t> c</a:t>
            </a:r>
            <a:endParaRPr lang="en-US" sz="2800" b="1" dirty="0"/>
          </a:p>
          <a:p>
            <a:pPr marL="0" indent="0">
              <a:buNone/>
            </a:pPr>
            <a:r>
              <a:rPr lang="en-US" sz="2800" b="1" dirty="0" smtClean="0"/>
              <a:t>By </a:t>
            </a:r>
            <a:r>
              <a:rPr lang="en-US" sz="2800" b="1" dirty="0"/>
              <a:t>chance or nature’s changing course </a:t>
            </a:r>
            <a:r>
              <a:rPr lang="en-US" sz="2800" b="1" dirty="0" err="1"/>
              <a:t>untrimm’d</a:t>
            </a:r>
            <a:r>
              <a:rPr lang="en-US" sz="2800" b="1" dirty="0"/>
              <a:t>;	</a:t>
            </a:r>
            <a:r>
              <a:rPr lang="en-US" sz="2800" b="1" u="sng" dirty="0" smtClean="0"/>
              <a:t> d</a:t>
            </a:r>
            <a:endParaRPr lang="en-US" sz="2800" b="1" dirty="0"/>
          </a:p>
          <a:p>
            <a:pPr marL="0" indent="0">
              <a:buNone/>
            </a:pPr>
            <a:endParaRPr lang="en-US" b="1" dirty="0" smtClean="0"/>
          </a:p>
        </p:txBody>
      </p:sp>
    </p:spTree>
    <p:extLst>
      <p:ext uri="{BB962C8B-B14F-4D97-AF65-F5344CB8AC3E}">
        <p14:creationId xmlns:p14="http://schemas.microsoft.com/office/powerpoint/2010/main" val="5703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“Sonnet 18” by William Shakespeare</a:t>
            </a:r>
          </a:p>
          <a:p>
            <a:endParaRPr lang="en-US" b="1" dirty="0"/>
          </a:p>
          <a:p>
            <a:r>
              <a:rPr lang="en-US" b="1" dirty="0" smtClean="0"/>
              <a:t>Open up Google Classroom and open the document titled “Sonnet 18 Poetry Analysis.”</a:t>
            </a:r>
          </a:p>
          <a:p>
            <a:r>
              <a:rPr lang="en-US" b="1" dirty="0" smtClean="0"/>
              <a:t>Today WE are going to analyze this poem together. </a:t>
            </a:r>
          </a:p>
          <a:p>
            <a:r>
              <a:rPr lang="en-US" b="1" dirty="0" smtClean="0"/>
              <a:t>This analysis is what I will be asking you to do several times over the next few days and weeks, so pay attention to the process.</a:t>
            </a:r>
          </a:p>
        </p:txBody>
      </p:sp>
    </p:spTree>
    <p:extLst>
      <p:ext uri="{BB962C8B-B14F-4D97-AF65-F5344CB8AC3E}">
        <p14:creationId xmlns:p14="http://schemas.microsoft.com/office/powerpoint/2010/main" val="379086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400" b="1" dirty="0" smtClean="0"/>
              <a:t>Tomorrow, you will be using the analysis we did today to write the final paragraph for </a:t>
            </a:r>
          </a:p>
          <a:p>
            <a:pPr marL="0" indent="0" algn="ctr">
              <a:buNone/>
            </a:pPr>
            <a:r>
              <a:rPr lang="en-US" sz="4400" b="1" dirty="0" smtClean="0"/>
              <a:t>Sonnet 18</a:t>
            </a:r>
            <a:endParaRPr lang="en-US" sz="4400" b="1" dirty="0"/>
          </a:p>
        </p:txBody>
      </p:sp>
    </p:spTree>
    <p:extLst>
      <p:ext uri="{BB962C8B-B14F-4D97-AF65-F5344CB8AC3E}">
        <p14:creationId xmlns:p14="http://schemas.microsoft.com/office/powerpoint/2010/main" val="2977962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pPr marL="0" indent="0" algn="ctr">
              <a:buNone/>
            </a:pPr>
            <a:r>
              <a:rPr lang="en-US" sz="4400" b="1" dirty="0" smtClean="0"/>
              <a:t>What did you think of Sonnet 18?</a:t>
            </a:r>
          </a:p>
          <a:p>
            <a:pPr marL="0" indent="0" algn="ctr">
              <a:buNone/>
            </a:pPr>
            <a:r>
              <a:rPr lang="en-US" sz="4400" b="1" dirty="0" smtClean="0"/>
              <a:t>Did you like it or not like it?</a:t>
            </a:r>
          </a:p>
          <a:p>
            <a:pPr marL="0" indent="0" algn="ctr">
              <a:buNone/>
            </a:pPr>
            <a:r>
              <a:rPr lang="en-US" sz="4400" b="1" dirty="0" smtClean="0"/>
              <a:t>Why?</a:t>
            </a:r>
            <a:endParaRPr lang="en-US" sz="4400" b="1" dirty="0"/>
          </a:p>
        </p:txBody>
      </p:sp>
      <p:sp>
        <p:nvSpPr>
          <p:cNvPr id="5" name="TextBox 4"/>
          <p:cNvSpPr txBox="1"/>
          <p:nvPr/>
        </p:nvSpPr>
        <p:spPr>
          <a:xfrm>
            <a:off x="7162800" y="381000"/>
            <a:ext cx="1371600" cy="369332"/>
          </a:xfrm>
          <a:prstGeom prst="rect">
            <a:avLst/>
          </a:prstGeom>
          <a:noFill/>
        </p:spPr>
        <p:txBody>
          <a:bodyPr wrap="square" rtlCol="0">
            <a:spAutoFit/>
          </a:bodyPr>
          <a:lstStyle/>
          <a:p>
            <a:pPr algn="ctr"/>
            <a:r>
              <a:rPr lang="en-US" b="1" dirty="0" smtClean="0"/>
              <a:t>3/16/17</a:t>
            </a:r>
            <a:endParaRPr lang="en-US" b="1" dirty="0"/>
          </a:p>
        </p:txBody>
      </p:sp>
    </p:spTree>
    <p:extLst>
      <p:ext uri="{BB962C8B-B14F-4D97-AF65-F5344CB8AC3E}">
        <p14:creationId xmlns:p14="http://schemas.microsoft.com/office/powerpoint/2010/main" val="18778416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BEFORE WE BEGIN TODAY</a:t>
            </a:r>
            <a:endParaRPr lang="en-US" b="1" dirty="0"/>
          </a:p>
        </p:txBody>
      </p:sp>
      <p:sp>
        <p:nvSpPr>
          <p:cNvPr id="3" name="Content Placeholder 2"/>
          <p:cNvSpPr>
            <a:spLocks noGrp="1"/>
          </p:cNvSpPr>
          <p:nvPr>
            <p:ph idx="1"/>
          </p:nvPr>
        </p:nvSpPr>
        <p:spPr/>
        <p:txBody>
          <a:bodyPr/>
          <a:lstStyle/>
          <a:p>
            <a:pPr marL="0" indent="0" algn="ctr">
              <a:buNone/>
            </a:pPr>
            <a:r>
              <a:rPr lang="en-US" b="1" dirty="0" smtClean="0"/>
              <a:t>Please go to Google classroom and click on the link under the announcement </a:t>
            </a:r>
          </a:p>
          <a:p>
            <a:pPr marL="0" indent="0" algn="ctr">
              <a:buNone/>
            </a:pPr>
            <a:r>
              <a:rPr lang="en-US" b="1" dirty="0" smtClean="0"/>
              <a:t>“Student Reader Survey”</a:t>
            </a:r>
          </a:p>
          <a:p>
            <a:pPr marL="0" indent="0" algn="ctr">
              <a:buNone/>
            </a:pPr>
            <a:endParaRPr lang="en-US" b="1" dirty="0"/>
          </a:p>
          <a:p>
            <a:pPr marL="0" indent="0" algn="ctr">
              <a:buNone/>
            </a:pPr>
            <a:r>
              <a:rPr lang="en-US" b="1" dirty="0" smtClean="0"/>
              <a:t>Take the survey. It should not take more than about 5 minutes.</a:t>
            </a:r>
            <a:endParaRPr lang="en-US" b="1" dirty="0"/>
          </a:p>
        </p:txBody>
      </p:sp>
    </p:spTree>
    <p:extLst>
      <p:ext uri="{BB962C8B-B14F-4D97-AF65-F5344CB8AC3E}">
        <p14:creationId xmlns:p14="http://schemas.microsoft.com/office/powerpoint/2010/main" val="14554812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VERTICAL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smtClean="0">
              <a:solidFill>
                <a:prstClr val="black"/>
              </a:solidFill>
            </a:endParaRPr>
          </a:p>
          <a:p>
            <a:pPr marL="0" lvl="0" indent="0" algn="ctr">
              <a:buNone/>
            </a:pPr>
            <a:r>
              <a:rPr lang="en-US" sz="3600" b="1" dirty="0" smtClean="0">
                <a:solidFill>
                  <a:prstClr val="black"/>
                </a:solidFill>
              </a:rPr>
              <a:t>Take another look at Shakespeare’s Sonnet 18 from yesterday. Which lines, images, or poetic devices do you think are the most effective or powerful? Why?</a:t>
            </a:r>
            <a:endParaRPr lang="en-US" sz="3600" b="1" dirty="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3/17/17</a:t>
            </a:r>
            <a:endParaRPr lang="en-US" b="1" dirty="0"/>
          </a:p>
        </p:txBody>
      </p:sp>
    </p:spTree>
    <p:extLst>
      <p:ext uri="{BB962C8B-B14F-4D97-AF65-F5344CB8AC3E}">
        <p14:creationId xmlns:p14="http://schemas.microsoft.com/office/powerpoint/2010/main" val="2392309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sz="3600" b="1" dirty="0">
                <a:solidFill>
                  <a:prstClr val="black"/>
                </a:solidFill>
              </a:rPr>
              <a:t>Take another look at Shakespeare’s Sonnet 18 from yesterday. Which lines, images, or poetic devices do you think are the most effective or powerful? Why?</a:t>
            </a:r>
          </a:p>
          <a:p>
            <a:pPr marL="0" lvl="0" indent="0" algn="ctr">
              <a:buNone/>
            </a:pPr>
            <a:endParaRPr lang="en-US" sz="2800" b="1" dirty="0" smtClean="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3/17/17</a:t>
            </a:r>
            <a:endParaRPr lang="en-US" b="1" dirty="0"/>
          </a:p>
        </p:txBody>
      </p:sp>
    </p:spTree>
    <p:extLst>
      <p:ext uri="{BB962C8B-B14F-4D97-AF65-F5344CB8AC3E}">
        <p14:creationId xmlns:p14="http://schemas.microsoft.com/office/powerpoint/2010/main" val="40911202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Open back up your poetry analysis forms for Sonnet 18.</a:t>
            </a:r>
          </a:p>
          <a:p>
            <a:r>
              <a:rPr lang="en-US" b="1" dirty="0" smtClean="0"/>
              <a:t>Using the analysis we did yesterday, it is now up to you to write a paragraph about that poem.</a:t>
            </a:r>
          </a:p>
          <a:p>
            <a:r>
              <a:rPr lang="en-US" b="1" dirty="0" smtClean="0"/>
              <a:t>Always identify the poem title and author’s name in your first sentence.</a:t>
            </a:r>
          </a:p>
          <a:p>
            <a:r>
              <a:rPr lang="en-US" b="1" dirty="0"/>
              <a:t>Make sure your paragraph includes a discussion of structure, poetic devices, and theme. Your paragraph must be 5 sentences minimum</a:t>
            </a:r>
            <a:r>
              <a:rPr lang="en-US" b="1" dirty="0" smtClean="0"/>
              <a:t>.</a:t>
            </a:r>
          </a:p>
          <a:p>
            <a:r>
              <a:rPr lang="en-US" b="1" dirty="0" smtClean="0"/>
              <a:t>No first person language. No second person language directed at the reader.</a:t>
            </a:r>
          </a:p>
          <a:p>
            <a:r>
              <a:rPr lang="en-US" b="1" dirty="0" smtClean="0"/>
              <a:t>If you QUOTE or REFER TO a line in the poem IN ANY WAY, YOU MUST CITE THE LINE NUMBER!</a:t>
            </a:r>
          </a:p>
        </p:txBody>
      </p:sp>
    </p:spTree>
    <p:extLst>
      <p:ext uri="{BB962C8B-B14F-4D97-AF65-F5344CB8AC3E}">
        <p14:creationId xmlns:p14="http://schemas.microsoft.com/office/powerpoint/2010/main" val="160794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The Poetry Project</a:t>
            </a:r>
            <a:endParaRPr lang="en-US" b="1" dirty="0"/>
          </a:p>
        </p:txBody>
      </p:sp>
      <p:sp>
        <p:nvSpPr>
          <p:cNvPr id="5" name="Content Placeholder 4"/>
          <p:cNvSpPr>
            <a:spLocks noGrp="1"/>
          </p:cNvSpPr>
          <p:nvPr>
            <p:ph idx="1"/>
          </p:nvPr>
        </p:nvSpPr>
        <p:spPr>
          <a:xfrm>
            <a:off x="457200" y="1143000"/>
            <a:ext cx="8229600" cy="5562600"/>
          </a:xfrm>
        </p:spPr>
        <p:txBody>
          <a:bodyPr>
            <a:normAutofit/>
          </a:bodyPr>
          <a:lstStyle/>
          <a:p>
            <a:pPr marL="0" indent="0" algn="ctr">
              <a:buNone/>
            </a:pPr>
            <a:r>
              <a:rPr lang="en-US" sz="2800" b="1" dirty="0"/>
              <a:t>“The poet's job is to put into words those feelings we all have that are so deep, so important, and yet so difficult to name, to tell the truth in such a beautiful way, that people cannot live without it.” </a:t>
            </a:r>
            <a:endParaRPr lang="en-US" sz="2800" b="1" dirty="0" smtClean="0"/>
          </a:p>
          <a:p>
            <a:pPr marL="0" indent="0" algn="ctr">
              <a:buNone/>
            </a:pPr>
            <a:r>
              <a:rPr lang="en-US" sz="2800" b="1" dirty="0" smtClean="0"/>
              <a:t>Jane Kenyon</a:t>
            </a:r>
          </a:p>
          <a:p>
            <a:pPr marL="0" indent="0" algn="ctr">
              <a:buNone/>
            </a:pPr>
            <a:endParaRPr lang="en-US" sz="2800" b="1" dirty="0"/>
          </a:p>
          <a:p>
            <a:pPr marL="0" indent="0" algn="ctr">
              <a:buNone/>
            </a:pPr>
            <a:r>
              <a:rPr lang="en-US" sz="2800" b="1" dirty="0" smtClean="0"/>
              <a:t>“Your job is to put into words details of a poet’s life and works, to read poems by that poet and write about them, and to create poetry yourself that your grade in this class cannot live without.”</a:t>
            </a:r>
          </a:p>
          <a:p>
            <a:pPr marL="0" indent="0" algn="ctr">
              <a:buNone/>
            </a:pPr>
            <a:r>
              <a:rPr lang="en-US" sz="2800" b="1" dirty="0" smtClean="0"/>
              <a:t>Mr. McElroy</a:t>
            </a:r>
          </a:p>
          <a:p>
            <a:pPr marL="0" indent="0" algn="ctr">
              <a:buNone/>
            </a:pPr>
            <a:endParaRPr lang="en-US" sz="2800" b="1" dirty="0"/>
          </a:p>
        </p:txBody>
      </p:sp>
    </p:spTree>
    <p:extLst>
      <p:ext uri="{BB962C8B-B14F-4D97-AF65-F5344CB8AC3E}">
        <p14:creationId xmlns:p14="http://schemas.microsoft.com/office/powerpoint/2010/main" val="272189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The Poetry Project</a:t>
            </a:r>
            <a:endParaRPr lang="en-US" b="1" dirty="0"/>
          </a:p>
        </p:txBody>
      </p:sp>
      <p:sp>
        <p:nvSpPr>
          <p:cNvPr id="3" name="Content Placeholder 2"/>
          <p:cNvSpPr>
            <a:spLocks noGrp="1"/>
          </p:cNvSpPr>
          <p:nvPr>
            <p:ph idx="1"/>
          </p:nvPr>
        </p:nvSpPr>
        <p:spPr>
          <a:xfrm>
            <a:off x="457200" y="1066800"/>
            <a:ext cx="8229600" cy="5638800"/>
          </a:xfrm>
        </p:spPr>
        <p:txBody>
          <a:bodyPr>
            <a:normAutofit fontScale="92500"/>
          </a:bodyPr>
          <a:lstStyle/>
          <a:p>
            <a:pPr marL="0" indent="0" algn="ctr">
              <a:buNone/>
            </a:pPr>
            <a:r>
              <a:rPr lang="en-US" b="1" u="sng" dirty="0" smtClean="0"/>
              <a:t>In Four Parts</a:t>
            </a:r>
          </a:p>
          <a:p>
            <a:pPr marL="514350" indent="-514350">
              <a:buFont typeface="+mj-lt"/>
              <a:buAutoNum type="arabicPeriod"/>
            </a:pPr>
            <a:r>
              <a:rPr lang="en-US" b="1" dirty="0"/>
              <a:t>Write FIVE (5) original poems: an acrostic, an “I Am” poem, an ode, a limerick, and a haiku</a:t>
            </a:r>
          </a:p>
          <a:p>
            <a:pPr marL="514350" indent="-514350">
              <a:buFont typeface="+mj-lt"/>
              <a:buAutoNum type="arabicPeriod"/>
            </a:pPr>
            <a:r>
              <a:rPr lang="en-US" b="1" dirty="0" smtClean="0"/>
              <a:t>Research and report on the life and works of a poet.</a:t>
            </a:r>
          </a:p>
          <a:p>
            <a:pPr marL="514350" indent="-514350">
              <a:buFont typeface="+mj-lt"/>
              <a:buAutoNum type="arabicPeriod"/>
            </a:pPr>
            <a:r>
              <a:rPr lang="en-US" b="1" dirty="0" smtClean="0"/>
              <a:t>Evaluate and interact with some of that poet’s poems in writing.</a:t>
            </a:r>
          </a:p>
          <a:p>
            <a:pPr marL="514350" indent="-514350">
              <a:buFont typeface="+mj-lt"/>
              <a:buAutoNum type="arabicPeriod"/>
            </a:pPr>
            <a:r>
              <a:rPr lang="en-US" b="1" dirty="0" smtClean="0"/>
              <a:t>Write two original poems that relate directly to the poet/poetry being researched, including one that mimics one of your poet’s poems.</a:t>
            </a:r>
          </a:p>
        </p:txBody>
      </p:sp>
    </p:spTree>
    <p:extLst>
      <p:ext uri="{BB962C8B-B14F-4D97-AF65-F5344CB8AC3E}">
        <p14:creationId xmlns:p14="http://schemas.microsoft.com/office/powerpoint/2010/main" val="363256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Poetry Is…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As a group, using elements from each person’s definition and anything else that came up in your discussion, decide on and write on your card, a definition that works for your entire group.</a:t>
            </a:r>
          </a:p>
          <a:p>
            <a:pPr marL="0" indent="0" algn="ctr">
              <a:buNone/>
            </a:pPr>
            <a:endParaRPr lang="en-US" b="1" dirty="0"/>
          </a:p>
          <a:p>
            <a:pPr marL="0" indent="0" algn="ctr">
              <a:buNone/>
            </a:pPr>
            <a:r>
              <a:rPr lang="en-US" b="1" dirty="0" smtClean="0"/>
              <a:t>BE PREPARED TO SHARE!</a:t>
            </a:r>
            <a:endParaRPr lang="en-US" b="1" dirty="0"/>
          </a:p>
        </p:txBody>
      </p:sp>
    </p:spTree>
    <p:extLst>
      <p:ext uri="{BB962C8B-B14F-4D97-AF65-F5344CB8AC3E}">
        <p14:creationId xmlns:p14="http://schemas.microsoft.com/office/powerpoint/2010/main" val="36995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The Poetry Project – Part 1</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pPr marL="0" indent="0" algn="ctr">
              <a:buNone/>
            </a:pPr>
            <a:r>
              <a:rPr lang="en-US" b="1" dirty="0" smtClean="0"/>
              <a:t>You will be writing </a:t>
            </a:r>
            <a:r>
              <a:rPr lang="en-US" b="1" dirty="0"/>
              <a:t>FIVE (5) original poems: an acrostic, an “I Am” poem, an ode, a limerick, and a </a:t>
            </a:r>
            <a:r>
              <a:rPr lang="en-US" b="1" dirty="0" smtClean="0"/>
              <a:t>haiku.</a:t>
            </a:r>
          </a:p>
          <a:p>
            <a:pPr marL="514350" indent="-514350">
              <a:buFont typeface="+mj-lt"/>
              <a:buAutoNum type="arabicPeriod"/>
            </a:pPr>
            <a:r>
              <a:rPr lang="en-US" b="1" dirty="0" smtClean="0"/>
              <a:t>Acrostic – A poem based on your first AND last name.</a:t>
            </a:r>
          </a:p>
          <a:p>
            <a:pPr marL="514350" indent="-514350">
              <a:buFont typeface="+mj-lt"/>
              <a:buAutoNum type="arabicPeriod"/>
            </a:pPr>
            <a:r>
              <a:rPr lang="en-US" b="1" dirty="0" smtClean="0"/>
              <a:t>“I Am” – A formatted poem using the given structure to describe yourself.</a:t>
            </a:r>
          </a:p>
          <a:p>
            <a:pPr marL="514350" indent="-514350">
              <a:buFont typeface="+mj-lt"/>
              <a:buAutoNum type="arabicPeriod"/>
            </a:pPr>
            <a:r>
              <a:rPr lang="en-US" b="1" dirty="0" smtClean="0"/>
              <a:t>Ode – A poem written in tribute to someone or something important to you.</a:t>
            </a:r>
          </a:p>
          <a:p>
            <a:pPr marL="514350" indent="-514350">
              <a:buFont typeface="+mj-lt"/>
              <a:buAutoNum type="arabicPeriod"/>
            </a:pPr>
            <a:r>
              <a:rPr lang="en-US" b="1" dirty="0" smtClean="0"/>
              <a:t>Limerick – A funny, 5-lined story poem with a specific meter and rhyme scheme.</a:t>
            </a:r>
          </a:p>
          <a:p>
            <a:pPr marL="514350" indent="-514350">
              <a:buFont typeface="+mj-lt"/>
              <a:buAutoNum type="arabicPeriod"/>
            </a:pPr>
            <a:r>
              <a:rPr lang="en-US" b="1" dirty="0" smtClean="0"/>
              <a:t>Haiku – A 3-lined poem with a specific syllable pattern (5-7-5).</a:t>
            </a:r>
            <a:endParaRPr lang="en-US" b="1" dirty="0"/>
          </a:p>
        </p:txBody>
      </p:sp>
    </p:spTree>
    <p:extLst>
      <p:ext uri="{BB962C8B-B14F-4D97-AF65-F5344CB8AC3E}">
        <p14:creationId xmlns:p14="http://schemas.microsoft.com/office/powerpoint/2010/main" val="21137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a:bodyPr>
          <a:lstStyle/>
          <a:p>
            <a:r>
              <a:rPr lang="en-US" b="1" dirty="0" smtClean="0"/>
              <a:t>The Poetry Project – Part 2</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complete research on the poet you have been assigned and write a 1-2 page paper on that poet.</a:t>
            </a:r>
          </a:p>
          <a:p>
            <a:pPr marL="0" indent="0" algn="ctr">
              <a:buNone/>
            </a:pPr>
            <a:r>
              <a:rPr lang="en-US" b="1" u="sng" dirty="0" smtClean="0"/>
              <a:t>Your paper should include information about</a:t>
            </a:r>
            <a:endParaRPr lang="en-US" b="1" dirty="0" smtClean="0"/>
          </a:p>
          <a:p>
            <a:pPr lvl="1"/>
            <a:r>
              <a:rPr lang="en-US" b="1" dirty="0" smtClean="0"/>
              <a:t>Your poet’s life: early life, family, education, later life and death (if they are dead).</a:t>
            </a:r>
          </a:p>
          <a:p>
            <a:pPr lvl="1"/>
            <a:r>
              <a:rPr lang="en-US" b="1" dirty="0" smtClean="0"/>
              <a:t>Your poet’s work: what they wrote, when they wrote it, what are they best known for, other things besides poetry</a:t>
            </a:r>
          </a:p>
          <a:p>
            <a:pPr lvl="1"/>
            <a:r>
              <a:rPr lang="en-US" b="1" dirty="0" smtClean="0"/>
              <a:t>Your poet’s honors: awards, titles, honorary degrees, hometown honors</a:t>
            </a:r>
          </a:p>
          <a:p>
            <a:pPr lvl="1"/>
            <a:endParaRPr lang="en-US" b="1" dirty="0"/>
          </a:p>
        </p:txBody>
      </p:sp>
    </p:spTree>
    <p:extLst>
      <p:ext uri="{BB962C8B-B14F-4D97-AF65-F5344CB8AC3E}">
        <p14:creationId xmlns:p14="http://schemas.microsoft.com/office/powerpoint/2010/main" val="340003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2</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must use at least TWO sources for your research, and those sources must be evaluated using a CRAAP form.</a:t>
            </a:r>
          </a:p>
          <a:p>
            <a:r>
              <a:rPr lang="en-US" b="1" dirty="0" smtClean="0"/>
              <a:t>Your paper must be properly MLA formatted and include a Works Cited page.</a:t>
            </a:r>
          </a:p>
          <a:p>
            <a:r>
              <a:rPr lang="en-US" b="1" dirty="0" smtClean="0"/>
              <a:t>1 – 2 FULL pages is the minimum for this paper.</a:t>
            </a:r>
            <a:endParaRPr lang="en-US" b="1" dirty="0"/>
          </a:p>
        </p:txBody>
      </p:sp>
    </p:spTree>
    <p:extLst>
      <p:ext uri="{BB962C8B-B14F-4D97-AF65-F5344CB8AC3E}">
        <p14:creationId xmlns:p14="http://schemas.microsoft.com/office/powerpoint/2010/main" val="258737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choose TWO poems by your poet which you will use for this project.</a:t>
            </a:r>
          </a:p>
          <a:p>
            <a:r>
              <a:rPr lang="en-US" b="1" dirty="0" smtClean="0"/>
              <a:t>For these TWO poems, you will complete a Poetry Analysis, like we did in class, which includes writing one comprehensive paragraph discussing the poem in detail.</a:t>
            </a:r>
          </a:p>
          <a:p>
            <a:pPr marL="0" indent="0">
              <a:buNone/>
            </a:pPr>
            <a:r>
              <a:rPr lang="en-US" b="1" dirty="0" smtClean="0"/>
              <a:t>_______________________________________</a:t>
            </a:r>
          </a:p>
          <a:p>
            <a:r>
              <a:rPr lang="en-US" b="1" dirty="0" smtClean="0"/>
              <a:t>Use www.poets.org to locate poems or simply Google “The poetry of ______”</a:t>
            </a:r>
          </a:p>
        </p:txBody>
      </p:sp>
    </p:spTree>
    <p:extLst>
      <p:ext uri="{BB962C8B-B14F-4D97-AF65-F5344CB8AC3E}">
        <p14:creationId xmlns:p14="http://schemas.microsoft.com/office/powerpoint/2010/main" val="322663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b="1" dirty="0" smtClean="0"/>
              <a:t>If you are struggling to find the meaning (THEME) of a poem by your poet, you do have options:</a:t>
            </a:r>
          </a:p>
          <a:p>
            <a:pPr lvl="1"/>
            <a:r>
              <a:rPr lang="en-US" b="1" dirty="0" smtClean="0"/>
              <a:t>Option 1 – Talk to me! I will try to help you gain some clarity, or if necessary, direct you to a different poem.</a:t>
            </a:r>
          </a:p>
          <a:p>
            <a:pPr lvl="1"/>
            <a:r>
              <a:rPr lang="en-US" b="1" dirty="0" smtClean="0"/>
              <a:t>Option 2 – Find an analysis of the poem and use it to help you understand the poem. </a:t>
            </a:r>
            <a:endParaRPr lang="en-US" b="1" dirty="0"/>
          </a:p>
          <a:p>
            <a:pPr lvl="2"/>
            <a:r>
              <a:rPr lang="en-US" b="1" dirty="0" smtClean="0"/>
              <a:t>If you use an analysis found online, </a:t>
            </a:r>
            <a:r>
              <a:rPr lang="en-US" b="1" dirty="0" smtClean="0">
                <a:solidFill>
                  <a:srgbClr val="FF0000"/>
                </a:solidFill>
              </a:rPr>
              <a:t>DO NOT COPY IT! </a:t>
            </a:r>
            <a:r>
              <a:rPr lang="en-US" b="1" dirty="0" smtClean="0"/>
              <a:t>Use it to help you understand the poem and then write your analysis IN YOUR OWN WORDS!</a:t>
            </a:r>
          </a:p>
          <a:p>
            <a:pPr lvl="2"/>
            <a:r>
              <a:rPr lang="en-US" b="1" dirty="0" smtClean="0"/>
              <a:t>If you use an analysis found online, you </a:t>
            </a:r>
            <a:r>
              <a:rPr lang="en-US" b="1" dirty="0" smtClean="0">
                <a:solidFill>
                  <a:srgbClr val="FF0000"/>
                </a:solidFill>
              </a:rPr>
              <a:t>MUST </a:t>
            </a:r>
            <a:r>
              <a:rPr lang="en-US" b="1" dirty="0" smtClean="0"/>
              <a:t>add a works cited entry to the bottom of your paragraph that shows where you found that analysis.</a:t>
            </a:r>
          </a:p>
          <a:p>
            <a:pPr marL="914400" lvl="2" indent="0">
              <a:buNone/>
            </a:pPr>
            <a:r>
              <a:rPr lang="en-US" b="1" dirty="0" smtClean="0"/>
              <a:t> </a:t>
            </a:r>
          </a:p>
        </p:txBody>
      </p:sp>
    </p:spTree>
    <p:extLst>
      <p:ext uri="{BB962C8B-B14F-4D97-AF65-F5344CB8AC3E}">
        <p14:creationId xmlns:p14="http://schemas.microsoft.com/office/powerpoint/2010/main" val="4655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be writing TWO MORE original works of poetry for this project. These two will be focused on your assigned poet.</a:t>
            </a:r>
          </a:p>
          <a:p>
            <a:pPr lvl="1"/>
            <a:r>
              <a:rPr lang="en-US" b="1" dirty="0" smtClean="0"/>
              <a:t>Poem 1 – You will use the letters of the name of your assigned poet (first and last) to create an acrostic poem which describes that poet and their work.</a:t>
            </a:r>
          </a:p>
          <a:p>
            <a:pPr lvl="1"/>
            <a:r>
              <a:rPr lang="en-US" b="1" dirty="0" smtClean="0"/>
              <a:t>Poem 2 – You will use a third poem by your poet and create a response poem that mimics the style (length, meter, rhyme, etc.) of the chosen poem.</a:t>
            </a:r>
          </a:p>
        </p:txBody>
      </p:sp>
    </p:spTree>
    <p:extLst>
      <p:ext uri="{BB962C8B-B14F-4D97-AF65-F5344CB8AC3E}">
        <p14:creationId xmlns:p14="http://schemas.microsoft.com/office/powerpoint/2010/main" val="64174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1066800"/>
            <a:ext cx="8229600" cy="5638800"/>
          </a:xfrm>
        </p:spPr>
        <p:txBody>
          <a:bodyPr/>
          <a:lstStyle/>
          <a:p>
            <a:pPr marL="0" indent="0" algn="ctr">
              <a:buNone/>
            </a:pPr>
            <a:r>
              <a:rPr lang="en-US" b="1" u="sng" dirty="0" smtClean="0"/>
              <a:t>Poem 1 – Acrostic</a:t>
            </a:r>
          </a:p>
          <a:p>
            <a:r>
              <a:rPr lang="en-US" sz="2800" b="1" dirty="0" smtClean="0"/>
              <a:t>You must use the first AND last name of your poet. </a:t>
            </a:r>
          </a:p>
          <a:p>
            <a:r>
              <a:rPr lang="en-US" sz="2800" b="1" dirty="0" smtClean="0"/>
              <a:t>In this acrostic poem you can…</a:t>
            </a:r>
          </a:p>
          <a:p>
            <a:pPr lvl="1"/>
            <a:r>
              <a:rPr lang="en-US" b="1" dirty="0" smtClean="0"/>
              <a:t>Describe the poet’s personality</a:t>
            </a:r>
          </a:p>
          <a:p>
            <a:pPr lvl="1"/>
            <a:r>
              <a:rPr lang="en-US" b="1" dirty="0" smtClean="0"/>
              <a:t>Describe the style of poetry they wrote</a:t>
            </a:r>
          </a:p>
          <a:p>
            <a:pPr lvl="1"/>
            <a:r>
              <a:rPr lang="en-US" b="1" dirty="0" smtClean="0"/>
              <a:t>Refer to specific poems</a:t>
            </a:r>
          </a:p>
          <a:p>
            <a:pPr marL="457200" lvl="1" indent="0">
              <a:buNone/>
            </a:pPr>
            <a:r>
              <a:rPr lang="en-US" sz="4000" b="1" dirty="0" smtClean="0">
                <a:solidFill>
                  <a:srgbClr val="FF0000"/>
                </a:solidFill>
              </a:rPr>
              <a:t>		P</a:t>
            </a:r>
            <a:r>
              <a:rPr lang="en-US" sz="3200" b="1" dirty="0" smtClean="0"/>
              <a:t>ortrait of a dark soul</a:t>
            </a:r>
          </a:p>
          <a:p>
            <a:pPr marL="457200" lvl="1" indent="0">
              <a:buNone/>
            </a:pPr>
            <a:r>
              <a:rPr lang="en-US" sz="4000" b="1" dirty="0" smtClean="0">
                <a:solidFill>
                  <a:srgbClr val="FF0000"/>
                </a:solidFill>
              </a:rPr>
              <a:t>		O</a:t>
            </a:r>
            <a:r>
              <a:rPr lang="en-US" sz="3200" b="1" dirty="0" smtClean="0"/>
              <a:t>ften dark and creepy</a:t>
            </a:r>
          </a:p>
          <a:p>
            <a:pPr marL="457200" lvl="1" indent="0">
              <a:buNone/>
            </a:pPr>
            <a:r>
              <a:rPr lang="en-US" sz="4000" b="1" dirty="0" smtClean="0">
                <a:solidFill>
                  <a:srgbClr val="FF0000"/>
                </a:solidFill>
              </a:rPr>
              <a:t>		E</a:t>
            </a:r>
            <a:r>
              <a:rPr lang="en-US" sz="3200" b="1" dirty="0" smtClean="0"/>
              <a:t>ven his death was mysterious</a:t>
            </a:r>
            <a:endParaRPr lang="en-US" sz="4000" b="1" dirty="0" smtClean="0"/>
          </a:p>
        </p:txBody>
      </p:sp>
    </p:spTree>
    <p:extLst>
      <p:ext uri="{BB962C8B-B14F-4D97-AF65-F5344CB8AC3E}">
        <p14:creationId xmlns:p14="http://schemas.microsoft.com/office/powerpoint/2010/main" val="129733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1066800"/>
            <a:ext cx="8229600" cy="5638800"/>
          </a:xfrm>
        </p:spPr>
        <p:txBody>
          <a:bodyPr>
            <a:normAutofit lnSpcReduction="10000"/>
          </a:bodyPr>
          <a:lstStyle/>
          <a:p>
            <a:pPr marL="0" indent="0" algn="ctr">
              <a:buNone/>
            </a:pPr>
            <a:r>
              <a:rPr lang="en-US" b="1" u="sng" dirty="0" smtClean="0"/>
              <a:t>Poem 2 – Response Poem</a:t>
            </a:r>
          </a:p>
          <a:p>
            <a:r>
              <a:rPr lang="en-US" sz="2800" b="1" dirty="0" smtClean="0"/>
              <a:t>First, choose a poem written by your poet. Make sure that it is one which you understand.</a:t>
            </a:r>
          </a:p>
          <a:p>
            <a:r>
              <a:rPr lang="en-US" sz="2800" b="1" dirty="0" smtClean="0"/>
              <a:t>You will use this poem as a template for the creation of an original poem. You can…</a:t>
            </a:r>
          </a:p>
          <a:p>
            <a:pPr lvl="1"/>
            <a:r>
              <a:rPr lang="en-US" b="1" dirty="0" smtClean="0"/>
              <a:t>Write a new poem with the same theme</a:t>
            </a:r>
          </a:p>
          <a:p>
            <a:pPr lvl="1"/>
            <a:r>
              <a:rPr lang="en-US" b="1" dirty="0" smtClean="0"/>
              <a:t>Write a new poem that contradicts the original poem</a:t>
            </a:r>
          </a:p>
          <a:p>
            <a:pPr lvl="1"/>
            <a:r>
              <a:rPr lang="en-US" b="1" dirty="0" smtClean="0"/>
              <a:t>Write a new poem that agrees with the original</a:t>
            </a:r>
          </a:p>
          <a:p>
            <a:pPr lvl="1"/>
            <a:r>
              <a:rPr lang="en-US" b="1" dirty="0" smtClean="0"/>
              <a:t>Write a new poem that talks about the poet</a:t>
            </a:r>
          </a:p>
          <a:p>
            <a:pPr lvl="1"/>
            <a:r>
              <a:rPr lang="en-US" b="1" dirty="0" smtClean="0"/>
              <a:t>Write a new poem that expresses your thoughts about the original poem</a:t>
            </a:r>
          </a:p>
        </p:txBody>
      </p:sp>
    </p:spTree>
    <p:extLst>
      <p:ext uri="{BB962C8B-B14F-4D97-AF65-F5344CB8AC3E}">
        <p14:creationId xmlns:p14="http://schemas.microsoft.com/office/powerpoint/2010/main" val="301762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762000"/>
            <a:ext cx="8229600" cy="762000"/>
          </a:xfrm>
        </p:spPr>
        <p:txBody>
          <a:bodyPr>
            <a:normAutofit/>
          </a:bodyPr>
          <a:lstStyle/>
          <a:p>
            <a:pPr marL="0" indent="0" algn="ctr">
              <a:buNone/>
            </a:pPr>
            <a:r>
              <a:rPr lang="en-US" b="1" u="sng" dirty="0" smtClean="0"/>
              <a:t>Poem 2 – Response Poem Example</a:t>
            </a:r>
          </a:p>
        </p:txBody>
      </p:sp>
      <p:sp>
        <p:nvSpPr>
          <p:cNvPr id="4" name="TextBox 3"/>
          <p:cNvSpPr txBox="1"/>
          <p:nvPr/>
        </p:nvSpPr>
        <p:spPr>
          <a:xfrm>
            <a:off x="457200" y="1600200"/>
            <a:ext cx="3733800" cy="5078313"/>
          </a:xfrm>
          <a:prstGeom prst="rect">
            <a:avLst/>
          </a:prstGeom>
          <a:noFill/>
        </p:spPr>
        <p:txBody>
          <a:bodyPr wrap="square" rtlCol="0">
            <a:spAutoFit/>
          </a:bodyPr>
          <a:lstStyle/>
          <a:p>
            <a:pPr algn="ctr"/>
            <a:r>
              <a:rPr lang="en-US" b="1" dirty="0" smtClean="0"/>
              <a:t>“Love Is”</a:t>
            </a:r>
          </a:p>
          <a:p>
            <a:r>
              <a:rPr lang="en-US" b="1" dirty="0" smtClean="0"/>
              <a:t>Some people forget that love is </a:t>
            </a:r>
          </a:p>
          <a:p>
            <a:r>
              <a:rPr lang="en-US" b="1" dirty="0" smtClean="0"/>
              <a:t>tucking you in and kissing you </a:t>
            </a:r>
          </a:p>
          <a:p>
            <a:r>
              <a:rPr lang="en-US" b="1" dirty="0" smtClean="0"/>
              <a:t>'Good night' </a:t>
            </a:r>
          </a:p>
          <a:p>
            <a:r>
              <a:rPr lang="en-US" b="1" dirty="0" smtClean="0"/>
              <a:t>no matter how young or old you are</a:t>
            </a:r>
          </a:p>
          <a:p>
            <a:r>
              <a:rPr lang="en-US" b="1" dirty="0" smtClean="0"/>
              <a:t>Some people don't remember that </a:t>
            </a:r>
          </a:p>
          <a:p>
            <a:r>
              <a:rPr lang="en-US" b="1" dirty="0" smtClean="0"/>
              <a:t>love is </a:t>
            </a:r>
          </a:p>
          <a:p>
            <a:r>
              <a:rPr lang="en-US" b="1" dirty="0" smtClean="0"/>
              <a:t>listening and laughing and asking </a:t>
            </a:r>
          </a:p>
          <a:p>
            <a:r>
              <a:rPr lang="en-US" b="1" dirty="0" smtClean="0"/>
              <a:t>questions </a:t>
            </a:r>
          </a:p>
          <a:p>
            <a:r>
              <a:rPr lang="en-US" b="1" dirty="0" smtClean="0"/>
              <a:t>no matter what your age</a:t>
            </a:r>
          </a:p>
          <a:p>
            <a:r>
              <a:rPr lang="en-US" b="1" dirty="0" smtClean="0"/>
              <a:t>Few recognize that love is </a:t>
            </a:r>
          </a:p>
          <a:p>
            <a:r>
              <a:rPr lang="en-US" b="1" dirty="0" smtClean="0"/>
              <a:t>commitment, responsibility </a:t>
            </a:r>
          </a:p>
          <a:p>
            <a:r>
              <a:rPr lang="en-US" b="1" dirty="0" smtClean="0"/>
              <a:t>no fun at all </a:t>
            </a:r>
          </a:p>
          <a:p>
            <a:r>
              <a:rPr lang="en-US" b="1" dirty="0" smtClean="0"/>
              <a:t>unless</a:t>
            </a:r>
          </a:p>
          <a:p>
            <a:endParaRPr lang="en-US" sz="900" b="1" dirty="0" smtClean="0"/>
          </a:p>
          <a:p>
            <a:r>
              <a:rPr lang="en-US" b="1" dirty="0" smtClean="0"/>
              <a:t>Love is </a:t>
            </a:r>
          </a:p>
          <a:p>
            <a:r>
              <a:rPr lang="en-US" b="1" dirty="0" smtClean="0"/>
              <a:t>You and me </a:t>
            </a:r>
          </a:p>
          <a:p>
            <a:endParaRPr lang="en-US" sz="900" b="1" dirty="0" smtClean="0"/>
          </a:p>
          <a:p>
            <a:pPr algn="ctr"/>
            <a:r>
              <a:rPr lang="en-US" b="1" dirty="0" smtClean="0"/>
              <a:t>Nikki Giovanni</a:t>
            </a:r>
            <a:endParaRPr lang="en-US" b="1" dirty="0"/>
          </a:p>
        </p:txBody>
      </p:sp>
      <p:sp>
        <p:nvSpPr>
          <p:cNvPr id="5" name="TextBox 4"/>
          <p:cNvSpPr txBox="1"/>
          <p:nvPr/>
        </p:nvSpPr>
        <p:spPr>
          <a:xfrm>
            <a:off x="4541981" y="1600200"/>
            <a:ext cx="3962401" cy="5216813"/>
          </a:xfrm>
          <a:prstGeom prst="rect">
            <a:avLst/>
          </a:prstGeom>
          <a:noFill/>
        </p:spPr>
        <p:txBody>
          <a:bodyPr wrap="square" rtlCol="0">
            <a:spAutoFit/>
          </a:bodyPr>
          <a:lstStyle/>
          <a:p>
            <a:pPr algn="ctr"/>
            <a:r>
              <a:rPr lang="en-US" b="1" dirty="0" smtClean="0"/>
              <a:t>“Love Is Not”</a:t>
            </a:r>
          </a:p>
          <a:p>
            <a:r>
              <a:rPr lang="en-US" b="1" dirty="0" smtClean="0"/>
              <a:t>Some people forget that love is not</a:t>
            </a:r>
          </a:p>
          <a:p>
            <a:r>
              <a:rPr lang="en-US" b="1" dirty="0" smtClean="0"/>
              <a:t>just touching you and kissing you</a:t>
            </a:r>
          </a:p>
          <a:p>
            <a:r>
              <a:rPr lang="en-US" b="1" dirty="0" smtClean="0"/>
              <a:t>all night</a:t>
            </a:r>
          </a:p>
          <a:p>
            <a:r>
              <a:rPr lang="en-US" b="1" dirty="0"/>
              <a:t>n</a:t>
            </a:r>
            <a:r>
              <a:rPr lang="en-US" b="1" dirty="0" smtClean="0"/>
              <a:t>o matter how much I want it to be</a:t>
            </a:r>
          </a:p>
          <a:p>
            <a:r>
              <a:rPr lang="en-US" b="1" dirty="0" smtClean="0"/>
              <a:t>Some people don’t remember that</a:t>
            </a:r>
          </a:p>
          <a:p>
            <a:r>
              <a:rPr lang="en-US" b="1" dirty="0"/>
              <a:t>l</a:t>
            </a:r>
            <a:r>
              <a:rPr lang="en-US" b="1" dirty="0" smtClean="0"/>
              <a:t>ove is not</a:t>
            </a:r>
          </a:p>
          <a:p>
            <a:r>
              <a:rPr lang="en-US" b="1" dirty="0" smtClean="0"/>
              <a:t>texting and emailing…and avoiding</a:t>
            </a:r>
          </a:p>
          <a:p>
            <a:r>
              <a:rPr lang="en-US" b="1" dirty="0"/>
              <a:t>q</a:t>
            </a:r>
            <a:r>
              <a:rPr lang="en-US" b="1" dirty="0" smtClean="0"/>
              <a:t>uestions</a:t>
            </a:r>
          </a:p>
          <a:p>
            <a:r>
              <a:rPr lang="en-US" b="1" dirty="0" smtClean="0"/>
              <a:t>no matter what your age</a:t>
            </a:r>
          </a:p>
          <a:p>
            <a:r>
              <a:rPr lang="en-US" b="1" dirty="0" smtClean="0"/>
              <a:t>Few recognize that love is not</a:t>
            </a:r>
          </a:p>
          <a:p>
            <a:r>
              <a:rPr lang="en-US" b="1" dirty="0" smtClean="0"/>
              <a:t>butterflies and fireworks</a:t>
            </a:r>
          </a:p>
          <a:p>
            <a:r>
              <a:rPr lang="en-US" b="1" dirty="0" smtClean="0"/>
              <a:t>or just the fun stuff</a:t>
            </a:r>
          </a:p>
          <a:p>
            <a:r>
              <a:rPr lang="en-US" b="1" dirty="0" smtClean="0"/>
              <a:t>unless</a:t>
            </a:r>
          </a:p>
          <a:p>
            <a:endParaRPr lang="en-US" sz="900" b="1" dirty="0"/>
          </a:p>
          <a:p>
            <a:r>
              <a:rPr lang="en-US" b="1" dirty="0" smtClean="0"/>
              <a:t>Love is not</a:t>
            </a:r>
          </a:p>
          <a:p>
            <a:r>
              <a:rPr lang="en-US" b="1" dirty="0" smtClean="0"/>
              <a:t>real</a:t>
            </a:r>
          </a:p>
          <a:p>
            <a:endParaRPr lang="en-US" sz="900" b="1" dirty="0"/>
          </a:p>
          <a:p>
            <a:pPr algn="ctr"/>
            <a:r>
              <a:rPr lang="en-US" b="1" dirty="0" smtClean="0"/>
              <a:t>J. McElroy</a:t>
            </a:r>
            <a:endParaRPr lang="en-US" b="1" dirty="0"/>
          </a:p>
        </p:txBody>
      </p:sp>
    </p:spTree>
    <p:extLst>
      <p:ext uri="{BB962C8B-B14F-4D97-AF65-F5344CB8AC3E}">
        <p14:creationId xmlns:p14="http://schemas.microsoft.com/office/powerpoint/2010/main" val="273526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Monday you will be assigned a poet by random selection. I have pre-selected 50 poets who represent a broad view of the best that poetry has to offer.</a:t>
            </a:r>
          </a:p>
          <a:p>
            <a:pPr marL="0" indent="0" algn="ctr">
              <a:buNone/>
            </a:pPr>
            <a:r>
              <a:rPr lang="en-US" b="1" dirty="0" smtClean="0"/>
              <a:t>BUT</a:t>
            </a:r>
          </a:p>
          <a:p>
            <a:r>
              <a:rPr lang="en-US" b="1" dirty="0" smtClean="0"/>
              <a:t>There is a second option. You have an opportunity to trade poets with a classmate or to suggest a poet you would like to use. If you choose to do this, you must come prepared to inform me of your choice by tomorrow.</a:t>
            </a:r>
            <a:endParaRPr lang="en-US" b="1" dirty="0"/>
          </a:p>
        </p:txBody>
      </p:sp>
    </p:spTree>
    <p:extLst>
      <p:ext uri="{BB962C8B-B14F-4D97-AF65-F5344CB8AC3E}">
        <p14:creationId xmlns:p14="http://schemas.microsoft.com/office/powerpoint/2010/main" val="60492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Before we can analyze poetry, we have to become familiar with the tools poets use to affect our emotions, make us think, inspire us, etc.</a:t>
            </a:r>
          </a:p>
          <a:p>
            <a:r>
              <a:rPr lang="en-US" b="1" dirty="0" smtClean="0"/>
              <a:t>These tools are called POETIC DEVICES.</a:t>
            </a:r>
          </a:p>
          <a:p>
            <a:endParaRPr lang="en-US" b="1" dirty="0"/>
          </a:p>
        </p:txBody>
      </p:sp>
    </p:spTree>
    <p:extLst>
      <p:ext uri="{BB962C8B-B14F-4D97-AF65-F5344CB8AC3E}">
        <p14:creationId xmlns:p14="http://schemas.microsoft.com/office/powerpoint/2010/main" val="399325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If you choose to swap poets with a classmate, simply informing me is enough.</a:t>
            </a:r>
          </a:p>
          <a:p>
            <a:pPr marL="0" indent="0">
              <a:buNone/>
            </a:pPr>
            <a:endParaRPr lang="en-US" b="1" dirty="0" smtClean="0"/>
          </a:p>
          <a:p>
            <a:r>
              <a:rPr lang="en-US" b="1" dirty="0" smtClean="0"/>
              <a:t>If you choose to select a poet from outside my list, that selection must be approved by me. They must be…</a:t>
            </a:r>
          </a:p>
          <a:p>
            <a:pPr lvl="1"/>
            <a:r>
              <a:rPr lang="en-US" b="1" dirty="0" smtClean="0"/>
              <a:t>A well known poet</a:t>
            </a:r>
          </a:p>
          <a:p>
            <a:pPr lvl="1"/>
            <a:r>
              <a:rPr lang="en-US" b="1" dirty="0" smtClean="0"/>
              <a:t>Published…more than once…someplace besides the internet</a:t>
            </a:r>
            <a:endParaRPr lang="en-US" b="1" dirty="0"/>
          </a:p>
        </p:txBody>
      </p:sp>
    </p:spTree>
    <p:extLst>
      <p:ext uri="{BB962C8B-B14F-4D97-AF65-F5344CB8AC3E}">
        <p14:creationId xmlns:p14="http://schemas.microsoft.com/office/powerpoint/2010/main" val="118787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4800" b="1" u="sng" dirty="0" smtClean="0"/>
              <a:t>HOMEWORK</a:t>
            </a:r>
          </a:p>
          <a:p>
            <a:pPr marL="0" indent="0" algn="ctr">
              <a:buNone/>
            </a:pPr>
            <a:endParaRPr lang="en-US" sz="2000" b="1" dirty="0"/>
          </a:p>
          <a:p>
            <a:pPr marL="0" indent="0" algn="ctr">
              <a:buNone/>
            </a:pPr>
            <a:r>
              <a:rPr lang="en-US" sz="4800" b="1" dirty="0" smtClean="0"/>
              <a:t>YOUR COMPLETED POETRY ANALYSIS FOR SONNET 18</a:t>
            </a:r>
          </a:p>
          <a:p>
            <a:pPr marL="0" indent="0" algn="ctr">
              <a:buNone/>
            </a:pPr>
            <a:r>
              <a:rPr lang="en-US" sz="4800" b="1" dirty="0" smtClean="0"/>
              <a:t>IS DUE MONDAY BY 7:00 A.M.</a:t>
            </a:r>
            <a:endParaRPr lang="en-US" sz="4800" b="1" dirty="0"/>
          </a:p>
        </p:txBody>
      </p:sp>
    </p:spTree>
    <p:extLst>
      <p:ext uri="{BB962C8B-B14F-4D97-AF65-F5344CB8AC3E}">
        <p14:creationId xmlns:p14="http://schemas.microsoft.com/office/powerpoint/2010/main" val="29404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pPr marL="0" indent="0" algn="ctr">
              <a:buNone/>
            </a:pPr>
            <a:r>
              <a:rPr lang="en-US" sz="4400" b="1" dirty="0" smtClean="0"/>
              <a:t>Which do you think will be the most difficult part of your poetry project?</a:t>
            </a:r>
          </a:p>
          <a:p>
            <a:pPr marL="0" indent="0" algn="ctr">
              <a:buNone/>
            </a:pPr>
            <a:r>
              <a:rPr lang="en-US" sz="4400" b="1" dirty="0" smtClean="0"/>
              <a:t>Why?</a:t>
            </a:r>
            <a:endParaRPr lang="en-US" sz="4400" b="1" dirty="0"/>
          </a:p>
        </p:txBody>
      </p:sp>
      <p:sp>
        <p:nvSpPr>
          <p:cNvPr id="5" name="TextBox 4"/>
          <p:cNvSpPr txBox="1"/>
          <p:nvPr/>
        </p:nvSpPr>
        <p:spPr>
          <a:xfrm>
            <a:off x="7162800" y="381000"/>
            <a:ext cx="1371600" cy="369332"/>
          </a:xfrm>
          <a:prstGeom prst="rect">
            <a:avLst/>
          </a:prstGeom>
          <a:noFill/>
        </p:spPr>
        <p:txBody>
          <a:bodyPr wrap="square" rtlCol="0">
            <a:spAutoFit/>
          </a:bodyPr>
          <a:lstStyle/>
          <a:p>
            <a:pPr algn="ctr"/>
            <a:r>
              <a:rPr lang="en-US" b="1" dirty="0" smtClean="0"/>
              <a:t>3/17/17</a:t>
            </a:r>
            <a:endParaRPr lang="en-US" b="1" dirty="0"/>
          </a:p>
        </p:txBody>
      </p:sp>
    </p:spTree>
    <p:extLst>
      <p:ext uri="{BB962C8B-B14F-4D97-AF65-F5344CB8AC3E}">
        <p14:creationId xmlns:p14="http://schemas.microsoft.com/office/powerpoint/2010/main" val="40626052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Think of three words or qualities that describe you. Share them with your partner and discuss why those words or qualities are good descriptors of who you are.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3/20/17</a:t>
            </a:r>
            <a:endParaRPr lang="en-US" b="1" dirty="0"/>
          </a:p>
        </p:txBody>
      </p:sp>
    </p:spTree>
    <p:extLst>
      <p:ext uri="{BB962C8B-B14F-4D97-AF65-F5344CB8AC3E}">
        <p14:creationId xmlns:p14="http://schemas.microsoft.com/office/powerpoint/2010/main" val="340461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Think of three words or qualities that describe you. Discuss why those words or qualities are good descriptors of who you are.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3/20/17</a:t>
            </a:r>
            <a:endParaRPr lang="en-US" b="1" dirty="0"/>
          </a:p>
        </p:txBody>
      </p:sp>
    </p:spTree>
    <p:extLst>
      <p:ext uri="{BB962C8B-B14F-4D97-AF65-F5344CB8AC3E}">
        <p14:creationId xmlns:p14="http://schemas.microsoft.com/office/powerpoint/2010/main" val="39472768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Today you will be assigned a poet by random selection. I have pre-selected 50 poets who represent a broad view of the best that American poetry has to offer.</a:t>
            </a:r>
          </a:p>
          <a:p>
            <a:pPr marL="0" indent="0" algn="ctr">
              <a:buNone/>
            </a:pPr>
            <a:r>
              <a:rPr lang="en-US" b="1" dirty="0" smtClean="0"/>
              <a:t>BUT</a:t>
            </a:r>
          </a:p>
          <a:p>
            <a:r>
              <a:rPr lang="en-US" b="1" dirty="0" smtClean="0"/>
              <a:t>There is are other options. You have an opportunity to trade poets with a classmate or to suggest a poet you would like to use. If you choose to do this, you must come prepared to inform me of your choice by </a:t>
            </a:r>
          </a:p>
          <a:p>
            <a:pPr marL="0" indent="0" algn="ctr">
              <a:buNone/>
            </a:pPr>
            <a:r>
              <a:rPr lang="en-US" b="1" dirty="0" smtClean="0"/>
              <a:t>  TOMORROW.</a:t>
            </a:r>
            <a:endParaRPr lang="en-US" b="1" dirty="0"/>
          </a:p>
        </p:txBody>
      </p:sp>
    </p:spTree>
    <p:extLst>
      <p:ext uri="{BB962C8B-B14F-4D97-AF65-F5344CB8AC3E}">
        <p14:creationId xmlns:p14="http://schemas.microsoft.com/office/powerpoint/2010/main" val="219834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If you choose to swap poets with a classmate, simply informing me is enough.</a:t>
            </a:r>
          </a:p>
          <a:p>
            <a:pPr marL="0" indent="0">
              <a:buNone/>
            </a:pPr>
            <a:endParaRPr lang="en-US" b="1" dirty="0" smtClean="0"/>
          </a:p>
          <a:p>
            <a:r>
              <a:rPr lang="en-US" b="1" dirty="0" smtClean="0"/>
              <a:t>If you choose to select a poet from outside my list, that selection must be approved by me. They must be…</a:t>
            </a:r>
          </a:p>
          <a:p>
            <a:pPr lvl="1"/>
            <a:r>
              <a:rPr lang="en-US" b="1" dirty="0" smtClean="0"/>
              <a:t>A well known poet</a:t>
            </a:r>
          </a:p>
          <a:p>
            <a:pPr lvl="1"/>
            <a:r>
              <a:rPr lang="en-US" b="1" dirty="0" smtClean="0"/>
              <a:t>Published…more than once…someplace besides the internet</a:t>
            </a:r>
            <a:endParaRPr lang="en-US" b="1" dirty="0"/>
          </a:p>
        </p:txBody>
      </p:sp>
    </p:spTree>
    <p:extLst>
      <p:ext uri="{BB962C8B-B14F-4D97-AF65-F5344CB8AC3E}">
        <p14:creationId xmlns:p14="http://schemas.microsoft.com/office/powerpoint/2010/main" val="166536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Acrostic Poetry</a:t>
            </a:r>
            <a:endParaRPr lang="en-US" b="1"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b="1" dirty="0" smtClean="0"/>
              <a:t>Open up the document titled “Acrostic Poem” in Google Classroom.</a:t>
            </a:r>
          </a:p>
          <a:p>
            <a:r>
              <a:rPr lang="en-US" b="1" dirty="0" smtClean="0"/>
              <a:t>You will use your FULL FIRST AND LAST NAME</a:t>
            </a:r>
          </a:p>
          <a:p>
            <a:pPr lvl="1"/>
            <a:r>
              <a:rPr lang="en-US" b="1" dirty="0" smtClean="0"/>
              <a:t>NO NICKNAMES OR SHORTENED VERSIONS OF YOUR NAME</a:t>
            </a:r>
          </a:p>
          <a:p>
            <a:r>
              <a:rPr lang="en-US" b="1" dirty="0" smtClean="0"/>
              <a:t>Your acrostic poem should tell me about YOU! It is not just random words and phrases. It should be personal and unique.</a:t>
            </a:r>
          </a:p>
          <a:p>
            <a:r>
              <a:rPr lang="en-US" b="1" dirty="0" smtClean="0"/>
              <a:t>NO ONE WORD LINES ALLOWED</a:t>
            </a:r>
          </a:p>
          <a:p>
            <a:pPr lvl="1"/>
            <a:r>
              <a:rPr lang="en-US" b="1" dirty="0" smtClean="0"/>
              <a:t>Each line of your acrostic must be a minimum of 3 words long</a:t>
            </a:r>
            <a:endParaRPr lang="en-US" b="1" dirty="0"/>
          </a:p>
        </p:txBody>
      </p:sp>
    </p:spTree>
    <p:extLst>
      <p:ext uri="{BB962C8B-B14F-4D97-AF65-F5344CB8AC3E}">
        <p14:creationId xmlns:p14="http://schemas.microsoft.com/office/powerpoint/2010/main" val="427400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Acrostic Poetry</a:t>
            </a:r>
            <a:endParaRPr lang="en-US" b="1" dirty="0"/>
          </a:p>
        </p:txBody>
      </p:sp>
      <p:sp>
        <p:nvSpPr>
          <p:cNvPr id="3" name="Content Placeholder 2"/>
          <p:cNvSpPr>
            <a:spLocks noGrp="1"/>
          </p:cNvSpPr>
          <p:nvPr>
            <p:ph idx="1"/>
          </p:nvPr>
        </p:nvSpPr>
        <p:spPr>
          <a:xfrm>
            <a:off x="457200" y="990600"/>
            <a:ext cx="533400" cy="5638800"/>
          </a:xfrm>
        </p:spPr>
        <p:txBody>
          <a:bodyPr/>
          <a:lstStyle/>
          <a:p>
            <a:pPr marL="0" indent="0">
              <a:buNone/>
            </a:pPr>
            <a:r>
              <a:rPr lang="en-US" b="1" dirty="0" smtClean="0"/>
              <a:t>J</a:t>
            </a:r>
          </a:p>
          <a:p>
            <a:pPr marL="0" indent="0">
              <a:buNone/>
            </a:pPr>
            <a:r>
              <a:rPr lang="en-US" b="1" dirty="0" smtClean="0"/>
              <a:t>A</a:t>
            </a:r>
          </a:p>
          <a:p>
            <a:pPr marL="0" indent="0">
              <a:buNone/>
            </a:pPr>
            <a:r>
              <a:rPr lang="en-US" b="1" dirty="0" smtClean="0"/>
              <a:t>M</a:t>
            </a:r>
          </a:p>
          <a:p>
            <a:pPr marL="0" indent="0">
              <a:buNone/>
            </a:pPr>
            <a:r>
              <a:rPr lang="en-US" b="1" dirty="0" smtClean="0"/>
              <a:t>E</a:t>
            </a:r>
          </a:p>
          <a:p>
            <a:pPr marL="0" indent="0">
              <a:buNone/>
            </a:pPr>
            <a:r>
              <a:rPr lang="en-US" b="1" dirty="0" smtClean="0"/>
              <a:t>S</a:t>
            </a:r>
            <a:endParaRPr lang="en-US" b="1" dirty="0"/>
          </a:p>
        </p:txBody>
      </p:sp>
      <p:sp>
        <p:nvSpPr>
          <p:cNvPr id="4" name="TextBox 3"/>
          <p:cNvSpPr txBox="1"/>
          <p:nvPr/>
        </p:nvSpPr>
        <p:spPr>
          <a:xfrm>
            <a:off x="914400" y="1143000"/>
            <a:ext cx="1600200" cy="2708434"/>
          </a:xfrm>
          <a:prstGeom prst="rect">
            <a:avLst/>
          </a:prstGeom>
          <a:noFill/>
        </p:spPr>
        <p:txBody>
          <a:bodyPr wrap="square" rtlCol="0">
            <a:spAutoFit/>
          </a:bodyPr>
          <a:lstStyle/>
          <a:p>
            <a:r>
              <a:rPr lang="en-US" dirty="0" err="1" smtClean="0"/>
              <a:t>azzy</a:t>
            </a:r>
            <a:endParaRPr lang="en-US" dirty="0" smtClean="0"/>
          </a:p>
          <a:p>
            <a:endParaRPr lang="en-US" dirty="0"/>
          </a:p>
          <a:p>
            <a:r>
              <a:rPr lang="en-US" dirty="0" err="1" smtClean="0"/>
              <a:t>ntelope</a:t>
            </a:r>
            <a:endParaRPr lang="en-US" dirty="0" smtClean="0"/>
          </a:p>
          <a:p>
            <a:endParaRPr lang="en-US" dirty="0"/>
          </a:p>
          <a:p>
            <a:r>
              <a:rPr lang="en-US" dirty="0" err="1" smtClean="0"/>
              <a:t>usician</a:t>
            </a:r>
            <a:endParaRPr lang="en-US" dirty="0" smtClean="0"/>
          </a:p>
          <a:p>
            <a:endParaRPr lang="en-US" dirty="0"/>
          </a:p>
          <a:p>
            <a:endParaRPr lang="en-US" sz="800" dirty="0" smtClean="0"/>
          </a:p>
          <a:p>
            <a:r>
              <a:rPr lang="en-US" dirty="0" err="1" smtClean="0"/>
              <a:t>lephant</a:t>
            </a:r>
            <a:endParaRPr lang="en-US" dirty="0" smtClean="0"/>
          </a:p>
          <a:p>
            <a:endParaRPr lang="en-US" dirty="0"/>
          </a:p>
          <a:p>
            <a:r>
              <a:rPr lang="en-US" dirty="0" smtClean="0"/>
              <a:t>mart</a:t>
            </a:r>
            <a:endParaRPr lang="en-US" dirty="0"/>
          </a:p>
        </p:txBody>
      </p:sp>
      <p:sp>
        <p:nvSpPr>
          <p:cNvPr id="5" name="Multiply 4"/>
          <p:cNvSpPr/>
          <p:nvPr/>
        </p:nvSpPr>
        <p:spPr>
          <a:xfrm>
            <a:off x="152400" y="838200"/>
            <a:ext cx="1828800" cy="31242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14600" y="1143000"/>
            <a:ext cx="685800" cy="5078313"/>
          </a:xfrm>
          <a:prstGeom prst="rect">
            <a:avLst/>
          </a:prstGeom>
          <a:noFill/>
        </p:spPr>
        <p:txBody>
          <a:bodyPr wrap="square" rtlCol="0">
            <a:spAutoFit/>
          </a:bodyPr>
          <a:lstStyle/>
          <a:p>
            <a:r>
              <a:rPr lang="en-US" sz="3600" b="1" dirty="0" smtClean="0"/>
              <a:t>J</a:t>
            </a:r>
          </a:p>
          <a:p>
            <a:endParaRPr lang="en-US" sz="3600" b="1" dirty="0"/>
          </a:p>
          <a:p>
            <a:r>
              <a:rPr lang="en-US" sz="3600" b="1" dirty="0" smtClean="0"/>
              <a:t>A</a:t>
            </a:r>
          </a:p>
          <a:p>
            <a:endParaRPr lang="en-US" sz="3600" b="1" dirty="0"/>
          </a:p>
          <a:p>
            <a:r>
              <a:rPr lang="en-US" sz="3600" b="1" dirty="0" smtClean="0"/>
              <a:t>M</a:t>
            </a:r>
          </a:p>
          <a:p>
            <a:endParaRPr lang="en-US" sz="3600" b="1" dirty="0"/>
          </a:p>
          <a:p>
            <a:r>
              <a:rPr lang="en-US" sz="3600" b="1" dirty="0" smtClean="0"/>
              <a:t>E</a:t>
            </a:r>
          </a:p>
          <a:p>
            <a:endParaRPr lang="en-US" sz="3600" b="1" dirty="0"/>
          </a:p>
          <a:p>
            <a:r>
              <a:rPr lang="en-US" sz="3600" b="1" dirty="0" smtClean="0"/>
              <a:t>S</a:t>
            </a:r>
            <a:endParaRPr lang="en-US" sz="3600" b="1" dirty="0"/>
          </a:p>
        </p:txBody>
      </p:sp>
      <p:sp>
        <p:nvSpPr>
          <p:cNvPr id="7" name="TextBox 6"/>
          <p:cNvSpPr txBox="1"/>
          <p:nvPr/>
        </p:nvSpPr>
        <p:spPr>
          <a:xfrm>
            <a:off x="3200400" y="1219200"/>
            <a:ext cx="4114800" cy="4832092"/>
          </a:xfrm>
          <a:prstGeom prst="rect">
            <a:avLst/>
          </a:prstGeom>
          <a:noFill/>
        </p:spPr>
        <p:txBody>
          <a:bodyPr wrap="square" rtlCol="0">
            <a:spAutoFit/>
          </a:bodyPr>
          <a:lstStyle/>
          <a:p>
            <a:r>
              <a:rPr lang="en-US" dirty="0" err="1" smtClean="0"/>
              <a:t>ust</a:t>
            </a:r>
            <a:r>
              <a:rPr lang="en-US" dirty="0" smtClean="0"/>
              <a:t> another poet</a:t>
            </a:r>
          </a:p>
          <a:p>
            <a:endParaRPr lang="en-US" dirty="0"/>
          </a:p>
          <a:p>
            <a:endParaRPr lang="en-US" dirty="0" smtClean="0"/>
          </a:p>
          <a:p>
            <a:endParaRPr lang="en-US" sz="2000" dirty="0"/>
          </a:p>
          <a:p>
            <a:r>
              <a:rPr lang="en-US" dirty="0" err="1" smtClean="0"/>
              <a:t>lways</a:t>
            </a:r>
            <a:r>
              <a:rPr lang="en-US" dirty="0" smtClean="0"/>
              <a:t> writing rhymes</a:t>
            </a:r>
          </a:p>
          <a:p>
            <a:endParaRPr lang="en-US" dirty="0"/>
          </a:p>
          <a:p>
            <a:endParaRPr lang="en-US" dirty="0" smtClean="0"/>
          </a:p>
          <a:p>
            <a:endParaRPr lang="en-US" dirty="0"/>
          </a:p>
          <a:p>
            <a:r>
              <a:rPr lang="en-US" dirty="0" err="1" smtClean="0"/>
              <a:t>aking</a:t>
            </a:r>
            <a:r>
              <a:rPr lang="en-US" dirty="0" smtClean="0"/>
              <a:t> words work</a:t>
            </a:r>
          </a:p>
          <a:p>
            <a:endParaRPr lang="en-US" dirty="0"/>
          </a:p>
          <a:p>
            <a:endParaRPr lang="en-US" dirty="0" smtClean="0"/>
          </a:p>
          <a:p>
            <a:endParaRPr lang="en-US" dirty="0"/>
          </a:p>
          <a:p>
            <a:r>
              <a:rPr lang="en-US" dirty="0" err="1" smtClean="0"/>
              <a:t>ducating</a:t>
            </a:r>
            <a:r>
              <a:rPr lang="en-US" dirty="0" smtClean="0"/>
              <a:t> the next generation of</a:t>
            </a:r>
          </a:p>
          <a:p>
            <a:endParaRPr lang="en-US" dirty="0"/>
          </a:p>
          <a:p>
            <a:endParaRPr lang="en-US" dirty="0" smtClean="0"/>
          </a:p>
          <a:p>
            <a:endParaRPr lang="en-US" dirty="0"/>
          </a:p>
          <a:p>
            <a:r>
              <a:rPr lang="en-US" dirty="0" err="1" smtClean="0"/>
              <a:t>uperstar</a:t>
            </a:r>
            <a:r>
              <a:rPr lang="en-US" dirty="0" smtClean="0"/>
              <a:t> poets on the rise</a:t>
            </a:r>
            <a:endParaRPr lang="en-US" dirty="0"/>
          </a:p>
        </p:txBody>
      </p:sp>
    </p:spTree>
    <p:extLst>
      <p:ext uri="{BB962C8B-B14F-4D97-AF65-F5344CB8AC3E}">
        <p14:creationId xmlns:p14="http://schemas.microsoft.com/office/powerpoint/2010/main" val="340669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anim calcmode="lin" valueType="num">
                                      <p:cBhvr additive="base">
                                        <p:cTn id="7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0" end="0"/>
                                            </p:txEl>
                                          </p:spTgt>
                                        </p:tgtEl>
                                        <p:attrNameLst>
                                          <p:attrName>style.visibility</p:attrName>
                                        </p:attrNameLst>
                                      </p:cBhvr>
                                      <p:to>
                                        <p:strVal val="visible"/>
                                      </p:to>
                                    </p:set>
                                    <p:anim calcmode="lin" valueType="num">
                                      <p:cBhvr additive="base">
                                        <p:cTn id="7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anim calcmode="lin" valueType="num">
                                      <p:cBhvr additive="base">
                                        <p:cTn id="8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anim calcmode="lin" valueType="num">
                                      <p:cBhvr additive="base">
                                        <p:cTn id="9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
                                            <p:txEl>
                                              <p:pRg st="4" end="4"/>
                                            </p:txEl>
                                          </p:spTgt>
                                        </p:tgtEl>
                                        <p:attrNameLst>
                                          <p:attrName>style.visibility</p:attrName>
                                        </p:attrNameLst>
                                      </p:cBhvr>
                                      <p:to>
                                        <p:strVal val="visible"/>
                                      </p:to>
                                    </p:set>
                                    <p:anim calcmode="lin" valueType="num">
                                      <p:cBhvr additive="base">
                                        <p:cTn id="9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8" end="8"/>
                                            </p:txEl>
                                          </p:spTgt>
                                        </p:tgtEl>
                                        <p:attrNameLst>
                                          <p:attrName>style.visibility</p:attrName>
                                        </p:attrNameLst>
                                      </p:cBhvr>
                                      <p:to>
                                        <p:strVal val="visible"/>
                                      </p:to>
                                    </p:set>
                                    <p:anim calcmode="lin" valueType="num">
                                      <p:cBhvr additive="base">
                                        <p:cTn id="10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 calcmode="lin" valueType="num">
                                      <p:cBhvr additive="base">
                                        <p:cTn id="10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12" end="12"/>
                                            </p:txEl>
                                          </p:spTgt>
                                        </p:tgtEl>
                                        <p:attrNameLst>
                                          <p:attrName>style.visibility</p:attrName>
                                        </p:attrNameLst>
                                      </p:cBhvr>
                                      <p:to>
                                        <p:strVal val="visible"/>
                                      </p:to>
                                    </p:set>
                                    <p:anim calcmode="lin" valueType="num">
                                      <p:cBhvr additive="base">
                                        <p:cTn id="115"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6">
                                            <p:txEl>
                                              <p:pRg st="8" end="8"/>
                                            </p:txEl>
                                          </p:spTgt>
                                        </p:tgtEl>
                                        <p:attrNameLst>
                                          <p:attrName>style.visibility</p:attrName>
                                        </p:attrNameLst>
                                      </p:cBhvr>
                                      <p:to>
                                        <p:strVal val="visible"/>
                                      </p:to>
                                    </p:set>
                                    <p:anim calcmode="lin" valueType="num">
                                      <p:cBhvr additive="base">
                                        <p:cTn id="12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7">
                                            <p:txEl>
                                              <p:pRg st="16" end="16"/>
                                            </p:txEl>
                                          </p:spTgt>
                                        </p:tgtEl>
                                        <p:attrNameLst>
                                          <p:attrName>style.visibility</p:attrName>
                                        </p:attrNameLst>
                                      </p:cBhvr>
                                      <p:to>
                                        <p:strVal val="visible"/>
                                      </p:to>
                                    </p:set>
                                    <p:anim calcmode="lin" valueType="num">
                                      <p:cBhvr additive="base">
                                        <p:cTn id="127"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Your acrostic poems are </a:t>
            </a:r>
          </a:p>
          <a:p>
            <a:pPr marL="0" indent="0" algn="ctr">
              <a:buNone/>
            </a:pPr>
            <a:r>
              <a:rPr lang="en-US" sz="4000" b="1" dirty="0" smtClean="0"/>
              <a:t>DUE</a:t>
            </a:r>
          </a:p>
          <a:p>
            <a:pPr marL="0" indent="0" algn="ctr">
              <a:buNone/>
            </a:pPr>
            <a:r>
              <a:rPr lang="en-US" sz="4000" b="1" dirty="0" smtClean="0"/>
              <a:t>SUBMITTED by</a:t>
            </a:r>
          </a:p>
          <a:p>
            <a:pPr marL="0" indent="0" algn="ctr">
              <a:buNone/>
            </a:pPr>
            <a:r>
              <a:rPr lang="en-US" sz="4000" b="1" smtClean="0"/>
              <a:t>WEDNESDAY AT 7:00 A.M.</a:t>
            </a:r>
            <a:endParaRPr lang="en-US" sz="4000" b="1"/>
          </a:p>
        </p:txBody>
      </p:sp>
    </p:spTree>
    <p:extLst>
      <p:ext uri="{BB962C8B-B14F-4D97-AF65-F5344CB8AC3E}">
        <p14:creationId xmlns:p14="http://schemas.microsoft.com/office/powerpoint/2010/main" val="2878333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Open your Google Classroom and open up the document titled: Poetic Devices Glossary</a:t>
            </a:r>
          </a:p>
          <a:p>
            <a:r>
              <a:rPr lang="en-US" b="1" dirty="0" smtClean="0"/>
              <a:t>You will be working with your group today to find definitions for the thirty (30) terms in this chart.</a:t>
            </a:r>
          </a:p>
          <a:p>
            <a:r>
              <a:rPr lang="en-US" b="1" dirty="0" smtClean="0"/>
              <a:t>I recommend the divide and conquer method…Have each person take a few and look them up and then share with the group.</a:t>
            </a:r>
            <a:endParaRPr lang="en-US" b="1" dirty="0"/>
          </a:p>
        </p:txBody>
      </p:sp>
    </p:spTree>
    <p:extLst>
      <p:ext uri="{BB962C8B-B14F-4D97-AF65-F5344CB8AC3E}">
        <p14:creationId xmlns:p14="http://schemas.microsoft.com/office/powerpoint/2010/main" val="344331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a:t>I</a:t>
            </a:r>
            <a:r>
              <a:rPr lang="en-US" sz="3600" b="1" dirty="0" smtClean="0"/>
              <a:t>s it difficult to think of ways to write about yourself in the acrostic? What is hard about it: coming up with ideas or making them fit the letters you have to work with?</a:t>
            </a:r>
            <a:endParaRPr lang="en-US" sz="3600" b="1" dirty="0"/>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3/20/17</a:t>
            </a:r>
            <a:endParaRPr lang="en-US" b="1" dirty="0"/>
          </a:p>
        </p:txBody>
      </p:sp>
    </p:spTree>
    <p:extLst>
      <p:ext uri="{BB962C8B-B14F-4D97-AF65-F5344CB8AC3E}">
        <p14:creationId xmlns:p14="http://schemas.microsoft.com/office/powerpoint/2010/main" val="14517692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Have you ever been faced with a decision and not sure what choice to make? How did it make you feel? Did you end up making the right decision or the wrong one?</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3/21/17</a:t>
            </a:r>
            <a:endParaRPr lang="en-US" b="1" dirty="0"/>
          </a:p>
        </p:txBody>
      </p:sp>
    </p:spTree>
    <p:extLst>
      <p:ext uri="{BB962C8B-B14F-4D97-AF65-F5344CB8AC3E}">
        <p14:creationId xmlns:p14="http://schemas.microsoft.com/office/powerpoint/2010/main" val="368272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Have you ever been faced with a decision and not sure what choice to make? How did it make you feel? Did you end up making the right decision or the wrong one?</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3/21/17</a:t>
            </a:r>
            <a:endParaRPr lang="en-US" b="1" dirty="0"/>
          </a:p>
        </p:txBody>
      </p:sp>
    </p:spTree>
    <p:extLst>
      <p:ext uri="{BB962C8B-B14F-4D97-AF65-F5344CB8AC3E}">
        <p14:creationId xmlns:p14="http://schemas.microsoft.com/office/powerpoint/2010/main" val="153620880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“The Road Not Taken” by Robert Frost</a:t>
            </a:r>
          </a:p>
          <a:p>
            <a:endParaRPr lang="en-US" b="1" dirty="0"/>
          </a:p>
          <a:p>
            <a:r>
              <a:rPr lang="en-US" b="1" dirty="0" smtClean="0"/>
              <a:t>Open up Google Classroom and open the document titled “The Road Not Taken Poetry Analysis”</a:t>
            </a:r>
          </a:p>
          <a:p>
            <a:pPr marL="0" indent="0">
              <a:buNone/>
            </a:pPr>
            <a:endParaRPr lang="en-US" b="1" dirty="0" smtClean="0"/>
          </a:p>
          <a:p>
            <a:r>
              <a:rPr lang="en-US" b="1" dirty="0" smtClean="0"/>
              <a:t>Today WE are going to analyze this poem together. </a:t>
            </a:r>
          </a:p>
        </p:txBody>
      </p:sp>
    </p:spTree>
    <p:extLst>
      <p:ext uri="{BB962C8B-B14F-4D97-AF65-F5344CB8AC3E}">
        <p14:creationId xmlns:p14="http://schemas.microsoft.com/office/powerpoint/2010/main" val="35994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endParaRPr lang="en-US" sz="4400" b="1" dirty="0" smtClean="0"/>
          </a:p>
          <a:p>
            <a:pPr marL="0" indent="0" algn="ctr">
              <a:buNone/>
            </a:pPr>
            <a:r>
              <a:rPr lang="en-US" sz="4400" b="1" dirty="0" smtClean="0"/>
              <a:t>Tomorrow, you will be using the analysis we did today to write the final paragraph for </a:t>
            </a:r>
          </a:p>
          <a:p>
            <a:pPr marL="0" indent="0" algn="ctr">
              <a:buNone/>
            </a:pPr>
            <a:r>
              <a:rPr lang="en-US" sz="4400" b="1" dirty="0" smtClean="0"/>
              <a:t>“The Road Not Taken.”</a:t>
            </a:r>
            <a:endParaRPr lang="en-US" sz="4400" b="1" dirty="0"/>
          </a:p>
        </p:txBody>
      </p:sp>
    </p:spTree>
    <p:extLst>
      <p:ext uri="{BB962C8B-B14F-4D97-AF65-F5344CB8AC3E}">
        <p14:creationId xmlns:p14="http://schemas.microsoft.com/office/powerpoint/2010/main" val="285891958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How does the poem we read today relate to the start-up question I asked you at the beginning of class?</a:t>
            </a:r>
            <a:endParaRPr lang="en-US" sz="4400" b="1" dirty="0"/>
          </a:p>
        </p:txBody>
      </p:sp>
      <p:sp>
        <p:nvSpPr>
          <p:cNvPr id="5" name="TextBox 4"/>
          <p:cNvSpPr txBox="1"/>
          <p:nvPr/>
        </p:nvSpPr>
        <p:spPr>
          <a:xfrm>
            <a:off x="7239000" y="661555"/>
            <a:ext cx="1066800" cy="381000"/>
          </a:xfrm>
          <a:prstGeom prst="rect">
            <a:avLst/>
          </a:prstGeom>
          <a:noFill/>
        </p:spPr>
        <p:txBody>
          <a:bodyPr wrap="square" rtlCol="0">
            <a:spAutoFit/>
          </a:bodyPr>
          <a:lstStyle/>
          <a:p>
            <a:pPr algn="ctr"/>
            <a:r>
              <a:rPr lang="en-US" b="1" dirty="0" smtClean="0"/>
              <a:t>3/21/17</a:t>
            </a:r>
            <a:endParaRPr lang="en-US" b="1" dirty="0"/>
          </a:p>
        </p:txBody>
      </p:sp>
    </p:spTree>
    <p:extLst>
      <p:ext uri="{BB962C8B-B14F-4D97-AF65-F5344CB8AC3E}">
        <p14:creationId xmlns:p14="http://schemas.microsoft.com/office/powerpoint/2010/main" val="29639708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smtClean="0">
              <a:solidFill>
                <a:prstClr val="black"/>
              </a:solidFill>
            </a:endParaRPr>
          </a:p>
          <a:p>
            <a:pPr marL="0" lvl="0" indent="0" algn="ctr">
              <a:buNone/>
            </a:pPr>
            <a:r>
              <a:rPr lang="en-US" sz="3600" b="1" dirty="0" smtClean="0">
                <a:solidFill>
                  <a:prstClr val="black"/>
                </a:solidFill>
              </a:rPr>
              <a:t>Take another look at Robert Frost’s “The Road Not Taken” from yesterday. When the poet says he “shall be telling this with a sigh”? Do you think it is a sigh of contentment or a sigh of regret? Why do you think so?</a:t>
            </a:r>
            <a:endParaRPr lang="en-US" sz="3600" b="1" dirty="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3/22/17</a:t>
            </a:r>
            <a:endParaRPr lang="en-US" b="1" dirty="0"/>
          </a:p>
        </p:txBody>
      </p:sp>
    </p:spTree>
    <p:extLst>
      <p:ext uri="{BB962C8B-B14F-4D97-AF65-F5344CB8AC3E}">
        <p14:creationId xmlns:p14="http://schemas.microsoft.com/office/powerpoint/2010/main" val="301886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sz="3600" b="1" dirty="0">
                <a:solidFill>
                  <a:prstClr val="black"/>
                </a:solidFill>
              </a:rPr>
              <a:t>Take another look at Robert Frost’s “The Road Not Taken” from yesterday. When the poet says he “shall be telling this with a sigh”? Do you think it is a sigh of contentment or a sigh of regret? Why do you think so?</a:t>
            </a:r>
          </a:p>
          <a:p>
            <a:pPr marL="0" lvl="0" indent="0" algn="ctr">
              <a:buNone/>
            </a:pPr>
            <a:endParaRPr lang="en-US" sz="2800" b="1" dirty="0" smtClean="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3/22/17</a:t>
            </a:r>
            <a:endParaRPr lang="en-US" b="1" dirty="0"/>
          </a:p>
        </p:txBody>
      </p:sp>
    </p:spTree>
    <p:extLst>
      <p:ext uri="{BB962C8B-B14F-4D97-AF65-F5344CB8AC3E}">
        <p14:creationId xmlns:p14="http://schemas.microsoft.com/office/powerpoint/2010/main" val="36353005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Open back up your poetry analysis forms for “The Road Not Taken.”</a:t>
            </a:r>
          </a:p>
          <a:p>
            <a:r>
              <a:rPr lang="en-US" b="1" dirty="0" smtClean="0"/>
              <a:t>Using the analysis we did yesterday, it is now up to you to write a paragraph about that poem.</a:t>
            </a:r>
          </a:p>
          <a:p>
            <a:r>
              <a:rPr lang="en-US" b="1" dirty="0" smtClean="0"/>
              <a:t>Always identify the poem title and author’s name in your first sentence.</a:t>
            </a:r>
          </a:p>
          <a:p>
            <a:r>
              <a:rPr lang="en-US" b="1" dirty="0"/>
              <a:t>Make sure your paragraph includes a discussion of structure, poetic devices, and theme. Your paragraph must be 5 sentences minimum</a:t>
            </a:r>
            <a:r>
              <a:rPr lang="en-US" b="1" dirty="0" smtClean="0"/>
              <a:t>.</a:t>
            </a:r>
          </a:p>
          <a:p>
            <a:r>
              <a:rPr lang="en-US" b="1" dirty="0" smtClean="0"/>
              <a:t>No first person language. No second person language directed at the reader.</a:t>
            </a:r>
          </a:p>
          <a:p>
            <a:r>
              <a:rPr lang="en-US" b="1" dirty="0" smtClean="0"/>
              <a:t>If you QUOTE or REFER TO a line in the poem IN ANY WAY, YOU MUST CITE THE LINE NUMBER!</a:t>
            </a:r>
          </a:p>
        </p:txBody>
      </p:sp>
    </p:spTree>
    <p:extLst>
      <p:ext uri="{BB962C8B-B14F-4D97-AF65-F5344CB8AC3E}">
        <p14:creationId xmlns:p14="http://schemas.microsoft.com/office/powerpoint/2010/main" val="92263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Do you think Robert Frost intended the reader to take away a lesson from his poem? What did YOU take away from it?</a:t>
            </a:r>
            <a:endParaRPr lang="en-US" sz="4400" b="1" dirty="0"/>
          </a:p>
        </p:txBody>
      </p:sp>
      <p:sp>
        <p:nvSpPr>
          <p:cNvPr id="5" name="TextBox 4"/>
          <p:cNvSpPr txBox="1"/>
          <p:nvPr/>
        </p:nvSpPr>
        <p:spPr>
          <a:xfrm>
            <a:off x="6934200" y="685800"/>
            <a:ext cx="1371600" cy="369332"/>
          </a:xfrm>
          <a:prstGeom prst="rect">
            <a:avLst/>
          </a:prstGeom>
          <a:noFill/>
        </p:spPr>
        <p:txBody>
          <a:bodyPr wrap="square" rtlCol="0">
            <a:spAutoFit/>
          </a:bodyPr>
          <a:lstStyle/>
          <a:p>
            <a:pPr algn="ctr"/>
            <a:r>
              <a:rPr lang="en-US" b="1" dirty="0" smtClean="0"/>
              <a:t>3/22/17</a:t>
            </a:r>
            <a:endParaRPr lang="en-US" b="1" dirty="0"/>
          </a:p>
        </p:txBody>
      </p:sp>
    </p:spTree>
    <p:extLst>
      <p:ext uri="{BB962C8B-B14F-4D97-AF65-F5344CB8AC3E}">
        <p14:creationId xmlns:p14="http://schemas.microsoft.com/office/powerpoint/2010/main" val="81583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You will have the rest of the period today and some time tomorrow to complete the middle column of your charts. Then I will give you MY definitions to complete the third column.</a:t>
            </a:r>
          </a:p>
        </p:txBody>
      </p:sp>
    </p:spTree>
    <p:extLst>
      <p:ext uri="{BB962C8B-B14F-4D97-AF65-F5344CB8AC3E}">
        <p14:creationId xmlns:p14="http://schemas.microsoft.com/office/powerpoint/2010/main" val="118482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Do you find it easy or difficult to write about yourself? </a:t>
            </a:r>
          </a:p>
          <a:p>
            <a:pPr marL="0" indent="0" algn="ctr">
              <a:buNone/>
            </a:pPr>
            <a:r>
              <a:rPr lang="en-US" sz="3600" b="1" dirty="0" smtClean="0"/>
              <a:t>Why do you think that is?</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3/23/17</a:t>
            </a:r>
            <a:endParaRPr lang="en-US" b="1" dirty="0"/>
          </a:p>
        </p:txBody>
      </p:sp>
    </p:spTree>
    <p:extLst>
      <p:ext uri="{BB962C8B-B14F-4D97-AF65-F5344CB8AC3E}">
        <p14:creationId xmlns:p14="http://schemas.microsoft.com/office/powerpoint/2010/main" val="311039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Do you find it easy or difficult to write about yourself? </a:t>
            </a:r>
            <a:endParaRPr lang="en-US" sz="3600" b="1" dirty="0" smtClean="0"/>
          </a:p>
          <a:p>
            <a:pPr marL="0" indent="0" algn="ctr">
              <a:buNone/>
            </a:pPr>
            <a:r>
              <a:rPr lang="en-US" sz="3600" b="1" dirty="0" smtClean="0"/>
              <a:t>Why </a:t>
            </a:r>
            <a:r>
              <a:rPr lang="en-US" sz="3600" b="1" dirty="0"/>
              <a:t>do you think that is?</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3/23/17</a:t>
            </a:r>
            <a:endParaRPr lang="en-US" b="1" dirty="0"/>
          </a:p>
        </p:txBody>
      </p:sp>
    </p:spTree>
    <p:extLst>
      <p:ext uri="{BB962C8B-B14F-4D97-AF65-F5344CB8AC3E}">
        <p14:creationId xmlns:p14="http://schemas.microsoft.com/office/powerpoint/2010/main" val="28488617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en-US" sz="2800" b="1" dirty="0" smtClean="0"/>
              <a:t>By the end of the period, students will be able to:</a:t>
            </a:r>
          </a:p>
          <a:p>
            <a:pPr marL="0" indent="0" algn="ctr">
              <a:buNone/>
            </a:pPr>
            <a:r>
              <a:rPr lang="en-US" b="1" dirty="0" smtClean="0"/>
              <a:t>Compose an original “I Am” poem that is reflective of their own thoughts, beliefs, and emotions. They will write for the majority of this class period time using the template provided in Google Classroom and “publish” their poem through submission to Google Classroom.</a:t>
            </a:r>
          </a:p>
          <a:p>
            <a:pPr marL="0" indent="0" algn="ctr">
              <a:buNone/>
            </a:pPr>
            <a:r>
              <a:rPr lang="en-US" sz="1800" b="1" dirty="0"/>
              <a:t>CCSS.ELA-LITERACY.W.9-10.4 </a:t>
            </a:r>
            <a:endParaRPr lang="en-US" sz="1800" b="1" dirty="0" smtClean="0"/>
          </a:p>
          <a:p>
            <a:pPr marL="0" indent="0" algn="ctr">
              <a:buNone/>
            </a:pPr>
            <a:r>
              <a:rPr lang="en-US" sz="1800" b="1" dirty="0" smtClean="0"/>
              <a:t>CCSS.ELA-LITERACY.W.9-10.6 </a:t>
            </a:r>
          </a:p>
          <a:p>
            <a:pPr marL="0" indent="0" algn="ctr">
              <a:buNone/>
            </a:pPr>
            <a:r>
              <a:rPr lang="en-US" sz="1800" b="1" dirty="0" smtClean="0"/>
              <a:t>CCSS.ELA-LITERACY.W.9-10.10</a:t>
            </a:r>
            <a:endParaRPr lang="en-US" sz="1800" b="1" dirty="0"/>
          </a:p>
        </p:txBody>
      </p:sp>
    </p:spTree>
    <p:extLst>
      <p:ext uri="{BB962C8B-B14F-4D97-AF65-F5344CB8AC3E}">
        <p14:creationId xmlns:p14="http://schemas.microsoft.com/office/powerpoint/2010/main" val="17649626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begin working on your “I Am” poetry.</a:t>
            </a:r>
          </a:p>
          <a:p>
            <a:r>
              <a:rPr lang="en-US" b="1" dirty="0" smtClean="0"/>
              <a:t>“I Am” poems are autobiographical, scripted poems that are made up of three stanzas, six lines each, with the first line being used at the </a:t>
            </a:r>
            <a:r>
              <a:rPr lang="en-US" b="1" u="sng" dirty="0" smtClean="0"/>
              <a:t>refrain</a:t>
            </a:r>
            <a:r>
              <a:rPr lang="en-US" b="1" dirty="0" smtClean="0"/>
              <a:t> at the end of each stanza.</a:t>
            </a:r>
          </a:p>
          <a:p>
            <a:r>
              <a:rPr lang="en-US" b="1" dirty="0" smtClean="0"/>
              <a:t>With the exception of your first line (and the times it repeats) all of your additions to each line should be 3 words minimum.</a:t>
            </a:r>
          </a:p>
          <a:p>
            <a:r>
              <a:rPr lang="en-US" b="1" dirty="0" smtClean="0"/>
              <a:t>Let’s take a look at each stanza…</a:t>
            </a:r>
            <a:endParaRPr lang="en-US" b="1" dirty="0"/>
          </a:p>
        </p:txBody>
      </p:sp>
    </p:spTree>
    <p:extLst>
      <p:ext uri="{BB962C8B-B14F-4D97-AF65-F5344CB8AC3E}">
        <p14:creationId xmlns:p14="http://schemas.microsoft.com/office/powerpoint/2010/main" val="183265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1</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2 special characteristics you have)</a:t>
            </a:r>
          </a:p>
          <a:p>
            <a:pPr marL="0" indent="0">
              <a:buNone/>
            </a:pPr>
            <a:r>
              <a:rPr lang="en-US" sz="1900" b="1" dirty="0"/>
              <a:t>I wonder </a:t>
            </a:r>
            <a:r>
              <a:rPr lang="en-US" sz="1900" b="1" dirty="0" smtClean="0"/>
              <a:t>__________________________________________________________</a:t>
            </a:r>
          </a:p>
          <a:p>
            <a:pPr marL="0" indent="0" algn="ctr">
              <a:buNone/>
            </a:pPr>
            <a:r>
              <a:rPr lang="en-US" sz="1900" b="1" dirty="0" smtClean="0"/>
              <a:t>(</a:t>
            </a:r>
            <a:r>
              <a:rPr lang="en-US" sz="1900" b="1" dirty="0"/>
              <a:t>something you are curious about)</a:t>
            </a:r>
          </a:p>
          <a:p>
            <a:pPr marL="0" indent="0">
              <a:buNone/>
            </a:pPr>
            <a:r>
              <a:rPr lang="en-US" sz="1900" b="1" dirty="0"/>
              <a:t>I hear </a:t>
            </a:r>
            <a:r>
              <a:rPr lang="en-US" sz="1900" b="1" dirty="0" smtClean="0"/>
              <a:t>_____________________________________________________________</a:t>
            </a:r>
          </a:p>
          <a:p>
            <a:pPr marL="0" indent="0" algn="ctr">
              <a:buNone/>
            </a:pPr>
            <a:r>
              <a:rPr lang="en-US" sz="1900" b="1" dirty="0" smtClean="0"/>
              <a:t>(a sound, </a:t>
            </a:r>
            <a:r>
              <a:rPr lang="en-US" sz="1900" b="1" dirty="0"/>
              <a:t>real or imaginary)</a:t>
            </a:r>
          </a:p>
          <a:p>
            <a:pPr marL="0" indent="0">
              <a:buNone/>
            </a:pPr>
            <a:r>
              <a:rPr lang="en-US" sz="1900" b="1" dirty="0"/>
              <a:t>I see </a:t>
            </a:r>
            <a:r>
              <a:rPr lang="en-US" sz="1900" b="1" dirty="0" smtClean="0"/>
              <a:t>______________________________________________________________</a:t>
            </a:r>
          </a:p>
          <a:p>
            <a:pPr marL="0" indent="0" algn="ctr">
              <a:buNone/>
            </a:pPr>
            <a:r>
              <a:rPr lang="en-US" sz="1900" b="1" dirty="0" smtClean="0"/>
              <a:t>(</a:t>
            </a:r>
            <a:r>
              <a:rPr lang="en-US" sz="1900" b="1" dirty="0"/>
              <a:t>a sight real or imaginary)</a:t>
            </a:r>
          </a:p>
          <a:p>
            <a:pPr marL="0" indent="0">
              <a:buNone/>
            </a:pPr>
            <a:r>
              <a:rPr lang="en-US" sz="1900" b="1" dirty="0"/>
              <a:t>I want </a:t>
            </a:r>
            <a:r>
              <a:rPr lang="en-US" sz="1900" b="1" dirty="0" smtClean="0"/>
              <a:t>_____________________________________________________________</a:t>
            </a:r>
          </a:p>
          <a:p>
            <a:pPr marL="0" indent="0" algn="ctr">
              <a:buNone/>
            </a:pPr>
            <a:r>
              <a:rPr lang="en-US" sz="1900" b="1" dirty="0"/>
              <a:t>(</a:t>
            </a:r>
            <a:r>
              <a:rPr lang="en-US" sz="1900" b="1" dirty="0" smtClean="0"/>
              <a:t>an </a:t>
            </a:r>
            <a:r>
              <a:rPr lang="en-US" sz="1900" b="1" dirty="0"/>
              <a:t>actual desire)</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67452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2</a:t>
            </a:r>
          </a:p>
          <a:p>
            <a:pPr marL="0" indent="0">
              <a:buNone/>
            </a:pPr>
            <a:r>
              <a:rPr lang="en-US" sz="1900" b="1" dirty="0"/>
              <a:t>I pretend </a:t>
            </a:r>
            <a:r>
              <a:rPr lang="en-US" sz="1900" b="1" dirty="0" smtClean="0"/>
              <a:t>__________________________________________________________</a:t>
            </a:r>
          </a:p>
          <a:p>
            <a:pPr marL="0" indent="0" algn="ctr">
              <a:buNone/>
            </a:pPr>
            <a:r>
              <a:rPr lang="en-US" sz="1900" b="1" dirty="0" smtClean="0"/>
              <a:t>(</a:t>
            </a:r>
            <a:r>
              <a:rPr lang="en-US" sz="1900" b="1" dirty="0"/>
              <a:t>something you actually pretend to do)</a:t>
            </a:r>
          </a:p>
          <a:p>
            <a:pPr marL="0" indent="0">
              <a:buNone/>
            </a:pPr>
            <a:r>
              <a:rPr lang="en-US" sz="1900" b="1" dirty="0"/>
              <a:t>I feel </a:t>
            </a:r>
            <a:r>
              <a:rPr lang="en-US" sz="1900" b="1" dirty="0" smtClean="0"/>
              <a:t>______________________________________________________________</a:t>
            </a:r>
          </a:p>
          <a:p>
            <a:pPr marL="0" indent="0" algn="ctr">
              <a:buNone/>
            </a:pPr>
            <a:r>
              <a:rPr lang="en-US" sz="1900" b="1" dirty="0" smtClean="0"/>
              <a:t>(</a:t>
            </a:r>
            <a:r>
              <a:rPr lang="en-US" sz="1900" b="1" dirty="0"/>
              <a:t>something you actually feel)</a:t>
            </a:r>
          </a:p>
          <a:p>
            <a:pPr marL="0" indent="0">
              <a:buNone/>
            </a:pPr>
            <a:r>
              <a:rPr lang="en-US" sz="1900" b="1" dirty="0"/>
              <a:t>I touch </a:t>
            </a:r>
            <a:r>
              <a:rPr lang="en-US" sz="1900" b="1" dirty="0" smtClean="0"/>
              <a:t>____________________________________________________________</a:t>
            </a:r>
          </a:p>
          <a:p>
            <a:pPr marL="0" indent="0" algn="ctr">
              <a:buNone/>
            </a:pPr>
            <a:r>
              <a:rPr lang="en-US" sz="1900" b="1" dirty="0" smtClean="0"/>
              <a:t>(</a:t>
            </a:r>
            <a:r>
              <a:rPr lang="en-US" sz="1900" b="1" dirty="0"/>
              <a:t>something real or imaginary)</a:t>
            </a:r>
          </a:p>
          <a:p>
            <a:pPr marL="0" indent="0">
              <a:buNone/>
            </a:pPr>
            <a:r>
              <a:rPr lang="en-US" sz="1900" b="1" dirty="0"/>
              <a:t>I worry </a:t>
            </a:r>
            <a:r>
              <a:rPr lang="en-US" sz="1900" b="1" dirty="0" smtClean="0"/>
              <a:t>____________________________________________________________</a:t>
            </a:r>
          </a:p>
          <a:p>
            <a:pPr marL="0" indent="0" algn="ctr">
              <a:buNone/>
            </a:pPr>
            <a:r>
              <a:rPr lang="en-US" sz="1900" b="1" dirty="0" smtClean="0"/>
              <a:t>(</a:t>
            </a:r>
            <a:r>
              <a:rPr lang="en-US" sz="1900" b="1" dirty="0"/>
              <a:t>something that bothers you)</a:t>
            </a:r>
          </a:p>
          <a:p>
            <a:pPr marL="0" indent="0">
              <a:buNone/>
            </a:pPr>
            <a:r>
              <a:rPr lang="en-US" sz="1900" b="1" dirty="0"/>
              <a:t>I cry </a:t>
            </a:r>
            <a:r>
              <a:rPr lang="en-US" sz="1900" b="1" dirty="0" smtClean="0"/>
              <a:t>______________________________________________________________</a:t>
            </a:r>
          </a:p>
          <a:p>
            <a:pPr marL="0" indent="0" algn="ctr">
              <a:buNone/>
            </a:pPr>
            <a:r>
              <a:rPr lang="en-US" sz="1900" b="1" dirty="0" smtClean="0"/>
              <a:t>(</a:t>
            </a:r>
            <a:r>
              <a:rPr lang="en-US" sz="1900" b="1" dirty="0"/>
              <a:t>something that makes you sad)</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231665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3</a:t>
            </a:r>
          </a:p>
          <a:p>
            <a:pPr marL="0" indent="0">
              <a:buNone/>
            </a:pPr>
            <a:r>
              <a:rPr lang="en-US" sz="1900" b="1" dirty="0"/>
              <a:t>I understand </a:t>
            </a:r>
            <a:r>
              <a:rPr lang="en-US" sz="1900" b="1" dirty="0" smtClean="0"/>
              <a:t>_______________________________________________________</a:t>
            </a:r>
          </a:p>
          <a:p>
            <a:pPr marL="0" indent="0" algn="ctr">
              <a:buNone/>
            </a:pPr>
            <a:r>
              <a:rPr lang="en-US" sz="1900" b="1" dirty="0" smtClean="0"/>
              <a:t>(</a:t>
            </a:r>
            <a:r>
              <a:rPr lang="en-US" sz="1900" b="1" dirty="0"/>
              <a:t>something you know is true)</a:t>
            </a:r>
          </a:p>
          <a:p>
            <a:pPr marL="0" indent="0">
              <a:buNone/>
            </a:pPr>
            <a:r>
              <a:rPr lang="en-US" sz="1900" b="1" dirty="0"/>
              <a:t>I say </a:t>
            </a:r>
            <a:r>
              <a:rPr lang="en-US" sz="1900" b="1" dirty="0" smtClean="0"/>
              <a:t>______________________________________________________________</a:t>
            </a:r>
          </a:p>
          <a:p>
            <a:pPr marL="0" indent="0" algn="ctr">
              <a:buNone/>
            </a:pPr>
            <a:r>
              <a:rPr lang="en-US" sz="1900" b="1" dirty="0" smtClean="0"/>
              <a:t>(</a:t>
            </a:r>
            <a:r>
              <a:rPr lang="en-US" sz="1900" b="1" dirty="0"/>
              <a:t>something you believe in)</a:t>
            </a:r>
          </a:p>
          <a:p>
            <a:pPr marL="0" indent="0">
              <a:buNone/>
            </a:pPr>
            <a:r>
              <a:rPr lang="en-US" sz="1900" b="1" dirty="0"/>
              <a:t>I dream </a:t>
            </a:r>
            <a:r>
              <a:rPr lang="en-US" sz="1900" b="1" dirty="0" smtClean="0"/>
              <a:t>___________________________________________________________</a:t>
            </a:r>
          </a:p>
          <a:p>
            <a:pPr marL="0" indent="0" algn="ctr">
              <a:buNone/>
            </a:pPr>
            <a:r>
              <a:rPr lang="en-US" sz="1900" b="1" dirty="0" smtClean="0"/>
              <a:t>(</a:t>
            </a:r>
            <a:r>
              <a:rPr lang="en-US" sz="1900" b="1" dirty="0"/>
              <a:t>something you dream about)</a:t>
            </a:r>
          </a:p>
          <a:p>
            <a:pPr marL="0" indent="0">
              <a:buNone/>
            </a:pPr>
            <a:r>
              <a:rPr lang="en-US" sz="1900" b="1" dirty="0"/>
              <a:t>I try </a:t>
            </a:r>
            <a:r>
              <a:rPr lang="en-US" sz="1900" b="1" dirty="0" smtClean="0"/>
              <a:t>______________________________________________________________</a:t>
            </a:r>
          </a:p>
          <a:p>
            <a:pPr marL="0" indent="0" algn="ctr">
              <a:buNone/>
            </a:pPr>
            <a:r>
              <a:rPr lang="en-US" sz="1900" b="1" dirty="0" smtClean="0"/>
              <a:t>(</a:t>
            </a:r>
            <a:r>
              <a:rPr lang="en-US" sz="1900" b="1" dirty="0"/>
              <a:t>something you really make an effort about)</a:t>
            </a:r>
          </a:p>
          <a:p>
            <a:pPr marL="0" indent="0">
              <a:buNone/>
            </a:pPr>
            <a:r>
              <a:rPr lang="en-US" sz="1900" b="1" dirty="0"/>
              <a:t>I hope </a:t>
            </a:r>
            <a:r>
              <a:rPr lang="en-US" sz="1900" b="1" dirty="0" smtClean="0"/>
              <a:t>____________________________________________________________</a:t>
            </a:r>
          </a:p>
          <a:p>
            <a:pPr marL="0" indent="0" algn="ctr">
              <a:buNone/>
            </a:pPr>
            <a:r>
              <a:rPr lang="en-US" sz="1900" b="1" dirty="0" smtClean="0"/>
              <a:t>(</a:t>
            </a:r>
            <a:r>
              <a:rPr lang="en-US" sz="1900" b="1" dirty="0"/>
              <a:t>something you actually hope for)</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36858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400" b="1" dirty="0" smtClean="0"/>
              <a:t>Work on your “I Am” poems!</a:t>
            </a:r>
          </a:p>
          <a:p>
            <a:pPr marL="0" indent="0" algn="ctr">
              <a:buNone/>
            </a:pPr>
            <a:r>
              <a:rPr lang="en-US" sz="4400" b="1" dirty="0" smtClean="0"/>
              <a:t>The document is in Google Classroom for you.</a:t>
            </a:r>
          </a:p>
          <a:p>
            <a:pPr marL="0" indent="0" algn="ctr">
              <a:buNone/>
            </a:pPr>
            <a:endParaRPr lang="en-US" sz="4400" b="1" dirty="0"/>
          </a:p>
          <a:p>
            <a:pPr marL="0" indent="0" algn="ctr">
              <a:buNone/>
            </a:pPr>
            <a:r>
              <a:rPr lang="en-US" sz="4400" b="1" dirty="0" smtClean="0"/>
              <a:t>They are DUE submitted by</a:t>
            </a:r>
          </a:p>
          <a:p>
            <a:pPr marL="0" indent="0" algn="ctr">
              <a:buNone/>
            </a:pPr>
            <a:r>
              <a:rPr lang="en-US" sz="4400" b="1" dirty="0" smtClean="0"/>
              <a:t>7:00 A.M. Monday.</a:t>
            </a:r>
            <a:endParaRPr lang="en-US" sz="4400" b="1" dirty="0"/>
          </a:p>
        </p:txBody>
      </p:sp>
    </p:spTree>
    <p:extLst>
      <p:ext uri="{BB962C8B-B14F-4D97-AF65-F5344CB8AC3E}">
        <p14:creationId xmlns:p14="http://schemas.microsoft.com/office/powerpoint/2010/main" val="4595138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135563"/>
          </a:xfrm>
        </p:spPr>
        <p:txBody>
          <a:bodyPr>
            <a:normAutofit/>
          </a:bodyPr>
          <a:lstStyle/>
          <a:p>
            <a:pPr marL="0" indent="0" algn="ctr">
              <a:buNone/>
            </a:pPr>
            <a:r>
              <a:rPr lang="en-US" sz="4000" b="1" dirty="0" smtClean="0"/>
              <a:t>Does having the scripted structure of an “I Am” poem make it easier or more difficult to write about yourself? </a:t>
            </a:r>
          </a:p>
          <a:p>
            <a:pPr marL="0" indent="0" algn="ctr">
              <a:buNone/>
            </a:pPr>
            <a:r>
              <a:rPr lang="en-US" sz="4000" b="1" dirty="0" smtClean="0"/>
              <a:t>Why do you think that is?</a:t>
            </a:r>
            <a:endParaRPr lang="en-US" sz="4000" b="1" dirty="0"/>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3/23/17</a:t>
            </a:r>
            <a:endParaRPr lang="en-US" b="1" dirty="0"/>
          </a:p>
        </p:txBody>
      </p:sp>
    </p:spTree>
    <p:extLst>
      <p:ext uri="{BB962C8B-B14F-4D97-AF65-F5344CB8AC3E}">
        <p14:creationId xmlns:p14="http://schemas.microsoft.com/office/powerpoint/2010/main" val="22724138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a:t>What do you think your friends, family, and/or the world would say or remember about you if you were to die tomorrow? </a:t>
            </a:r>
          </a:p>
          <a:p>
            <a:pPr marL="0" indent="0" algn="ctr">
              <a:buNone/>
            </a:pPr>
            <a:r>
              <a:rPr lang="en-US" sz="3600" b="1" dirty="0"/>
              <a:t>What do you hope they would say or remember?</a:t>
            </a:r>
          </a:p>
        </p:txBody>
      </p:sp>
      <p:sp>
        <p:nvSpPr>
          <p:cNvPr id="4" name="TextBox 3"/>
          <p:cNvSpPr txBox="1"/>
          <p:nvPr/>
        </p:nvSpPr>
        <p:spPr>
          <a:xfrm>
            <a:off x="7467600" y="457200"/>
            <a:ext cx="1066800" cy="381000"/>
          </a:xfrm>
          <a:prstGeom prst="rect">
            <a:avLst/>
          </a:prstGeom>
          <a:noFill/>
        </p:spPr>
        <p:txBody>
          <a:bodyPr wrap="square" rtlCol="0">
            <a:spAutoFit/>
          </a:bodyPr>
          <a:lstStyle/>
          <a:p>
            <a:pPr algn="ctr"/>
            <a:r>
              <a:rPr lang="en-US" b="1" dirty="0" smtClean="0"/>
              <a:t>3/24/17</a:t>
            </a:r>
            <a:endParaRPr lang="en-US" b="1" dirty="0"/>
          </a:p>
        </p:txBody>
      </p:sp>
    </p:spTree>
    <p:extLst>
      <p:ext uri="{BB962C8B-B14F-4D97-AF65-F5344CB8AC3E}">
        <p14:creationId xmlns:p14="http://schemas.microsoft.com/office/powerpoint/2010/main" val="50437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5400" b="1" dirty="0" smtClean="0"/>
              <a:t>Were there any terms you were already familiar with? Which ones? Where did you learn them?</a:t>
            </a:r>
            <a:endParaRPr lang="en-US" sz="5400" b="1" dirty="0"/>
          </a:p>
        </p:txBody>
      </p:sp>
      <p:sp>
        <p:nvSpPr>
          <p:cNvPr id="5" name="TextBox 4"/>
          <p:cNvSpPr txBox="1"/>
          <p:nvPr/>
        </p:nvSpPr>
        <p:spPr>
          <a:xfrm>
            <a:off x="7162800" y="457200"/>
            <a:ext cx="1295400" cy="369332"/>
          </a:xfrm>
          <a:prstGeom prst="rect">
            <a:avLst/>
          </a:prstGeom>
          <a:noFill/>
        </p:spPr>
        <p:txBody>
          <a:bodyPr wrap="square" rtlCol="0">
            <a:spAutoFit/>
          </a:bodyPr>
          <a:lstStyle/>
          <a:p>
            <a:pPr algn="ctr"/>
            <a:r>
              <a:rPr lang="en-US" b="1" dirty="0">
                <a:solidFill>
                  <a:prstClr val="black"/>
                </a:solidFill>
              </a:rPr>
              <a:t>3/13/17</a:t>
            </a:r>
          </a:p>
        </p:txBody>
      </p:sp>
    </p:spTree>
    <p:extLst>
      <p:ext uri="{BB962C8B-B14F-4D97-AF65-F5344CB8AC3E}">
        <p14:creationId xmlns:p14="http://schemas.microsoft.com/office/powerpoint/2010/main" val="24037178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do you think your friends, family, and/or the world </a:t>
            </a:r>
            <a:r>
              <a:rPr lang="en-US" sz="3600" b="1" dirty="0" smtClean="0"/>
              <a:t>would </a:t>
            </a:r>
            <a:r>
              <a:rPr lang="en-US" sz="3600" b="1" dirty="0"/>
              <a:t>say or remember about you </a:t>
            </a:r>
            <a:r>
              <a:rPr lang="en-US" sz="3600" b="1" dirty="0" smtClean="0"/>
              <a:t>if </a:t>
            </a:r>
            <a:r>
              <a:rPr lang="en-US" sz="3600" b="1" dirty="0"/>
              <a:t>you </a:t>
            </a:r>
            <a:r>
              <a:rPr lang="en-US" sz="3600" b="1" dirty="0" smtClean="0"/>
              <a:t>were to die tomorrow? </a:t>
            </a:r>
            <a:endParaRPr lang="en-US" sz="3600" b="1" dirty="0"/>
          </a:p>
          <a:p>
            <a:pPr marL="0" indent="0" algn="ctr">
              <a:buNone/>
            </a:pPr>
            <a:r>
              <a:rPr lang="en-US" sz="3600" b="1" dirty="0"/>
              <a:t>What do you hope they </a:t>
            </a:r>
            <a:r>
              <a:rPr lang="en-US" sz="3600" b="1" dirty="0" smtClean="0"/>
              <a:t>would say or remember</a:t>
            </a:r>
            <a:r>
              <a:rPr lang="en-US" sz="3600" b="1" dirty="0"/>
              <a:t>?</a:t>
            </a:r>
          </a:p>
        </p:txBody>
      </p:sp>
      <p:sp>
        <p:nvSpPr>
          <p:cNvPr id="4" name="TextBox 3"/>
          <p:cNvSpPr txBox="1"/>
          <p:nvPr/>
        </p:nvSpPr>
        <p:spPr>
          <a:xfrm>
            <a:off x="7467600" y="457200"/>
            <a:ext cx="1066800" cy="381000"/>
          </a:xfrm>
          <a:prstGeom prst="rect">
            <a:avLst/>
          </a:prstGeom>
          <a:noFill/>
        </p:spPr>
        <p:txBody>
          <a:bodyPr wrap="square" rtlCol="0">
            <a:spAutoFit/>
          </a:bodyPr>
          <a:lstStyle/>
          <a:p>
            <a:pPr algn="ctr"/>
            <a:r>
              <a:rPr lang="en-US" b="1" dirty="0" smtClean="0"/>
              <a:t>3/24/17</a:t>
            </a:r>
            <a:endParaRPr lang="en-US" b="1" dirty="0"/>
          </a:p>
        </p:txBody>
      </p:sp>
    </p:spTree>
    <p:extLst>
      <p:ext uri="{BB962C8B-B14F-4D97-AF65-F5344CB8AC3E}">
        <p14:creationId xmlns:p14="http://schemas.microsoft.com/office/powerpoint/2010/main" val="239821453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b="1" dirty="0"/>
              <a:t>By the end of the </a:t>
            </a:r>
            <a:r>
              <a:rPr lang="en-US" b="1" dirty="0" smtClean="0"/>
              <a:t>lesson, </a:t>
            </a:r>
            <a:r>
              <a:rPr lang="en-US" b="1" dirty="0"/>
              <a:t>students will analyze and be able to understand the themes of Whitman’s “Song of Myself, Number 52.” They will be able to identify literary devices used.</a:t>
            </a:r>
          </a:p>
          <a:p>
            <a:pPr algn="ctr"/>
            <a:endParaRPr lang="en-US" b="1" dirty="0"/>
          </a:p>
          <a:p>
            <a:pPr marL="0" indent="0" algn="ctr">
              <a:buNone/>
            </a:pPr>
            <a:r>
              <a:rPr lang="en-US" b="1" dirty="0" smtClean="0"/>
              <a:t>CCSS.ELA-LITERACY.RL.9-10.2</a:t>
            </a:r>
            <a:endParaRPr lang="en-US" b="1" dirty="0"/>
          </a:p>
          <a:p>
            <a:pPr marL="0" indent="0" algn="ctr">
              <a:buNone/>
            </a:pPr>
            <a:r>
              <a:rPr lang="en-US" b="1" dirty="0" smtClean="0"/>
              <a:t>CCSS.ELA-LITERACY.RL.9-10.4</a:t>
            </a:r>
            <a:endParaRPr lang="en-US" b="1" dirty="0"/>
          </a:p>
          <a:p>
            <a:pPr marL="0" indent="0" algn="ctr">
              <a:buNone/>
            </a:pPr>
            <a:r>
              <a:rPr lang="en-US" b="1" dirty="0" smtClean="0"/>
              <a:t>CCSS.ELA-LITERACY.RL.9-10.10</a:t>
            </a:r>
            <a:endParaRPr lang="en-US" b="1" dirty="0"/>
          </a:p>
          <a:p>
            <a:endParaRPr lang="en-US" dirty="0"/>
          </a:p>
        </p:txBody>
      </p:sp>
    </p:spTree>
    <p:extLst>
      <p:ext uri="{BB962C8B-B14F-4D97-AF65-F5344CB8AC3E}">
        <p14:creationId xmlns:p14="http://schemas.microsoft.com/office/powerpoint/2010/main" val="259716081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“Song of Myself”</a:t>
            </a:r>
            <a:endParaRPr lang="en-US" b="1" dirty="0"/>
          </a:p>
        </p:txBody>
      </p:sp>
      <p:sp>
        <p:nvSpPr>
          <p:cNvPr id="5" name="Content Placeholder 4"/>
          <p:cNvSpPr>
            <a:spLocks noGrp="1"/>
          </p:cNvSpPr>
          <p:nvPr>
            <p:ph idx="1"/>
          </p:nvPr>
        </p:nvSpPr>
        <p:spPr>
          <a:xfrm>
            <a:off x="457200" y="762000"/>
            <a:ext cx="8305800" cy="5486400"/>
          </a:xfrm>
        </p:spPr>
        <p:txBody>
          <a:bodyPr>
            <a:normAutofit fontScale="92500" lnSpcReduction="20000"/>
          </a:bodyPr>
          <a:lstStyle/>
          <a:p>
            <a:r>
              <a:rPr lang="en-US" b="1" dirty="0" smtClean="0"/>
              <a:t>First published in 1855, without a title, as part of his collection Leaves of Grass, the work we now call "Song of Myself" just might be the most important and influential American poem out there.</a:t>
            </a:r>
          </a:p>
          <a:p>
            <a:r>
              <a:rPr lang="en-US" b="1" dirty="0"/>
              <a:t>I</a:t>
            </a:r>
            <a:r>
              <a:rPr lang="en-US" b="1" dirty="0" smtClean="0"/>
              <a:t>t represents a huge break from the formal traditions of the past.</a:t>
            </a:r>
          </a:p>
          <a:p>
            <a:r>
              <a:rPr lang="en-US" b="1" dirty="0" smtClean="0"/>
              <a:t>The poem has also helped shape the idea of what it means to be an American. It is a "democratic" poem that draws all different kinds of people and places into itself and tries to forge them into unity.</a:t>
            </a:r>
          </a:p>
          <a:p>
            <a:r>
              <a:rPr lang="en-US" b="1" dirty="0" smtClean="0"/>
              <a:t>It is divided into 52 sections. We will be looking at the final piece of the poem.</a:t>
            </a:r>
            <a:endParaRPr lang="en-US" b="1"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24480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“Song of Myself”</a:t>
            </a:r>
            <a:endParaRPr lang="en-US" b="1" dirty="0"/>
          </a:p>
        </p:txBody>
      </p:sp>
      <p:sp>
        <p:nvSpPr>
          <p:cNvPr id="5" name="Content Placeholder 4"/>
          <p:cNvSpPr>
            <a:spLocks noGrp="1"/>
          </p:cNvSpPr>
          <p:nvPr>
            <p:ph idx="1"/>
          </p:nvPr>
        </p:nvSpPr>
        <p:spPr>
          <a:xfrm>
            <a:off x="457200" y="762000"/>
            <a:ext cx="8305800" cy="5486400"/>
          </a:xfrm>
        </p:spPr>
        <p:txBody>
          <a:bodyPr>
            <a:normAutofit fontScale="92500" lnSpcReduction="20000"/>
          </a:bodyPr>
          <a:lstStyle/>
          <a:p>
            <a:pPr marL="0" indent="0" algn="ctr">
              <a:buNone/>
            </a:pPr>
            <a:r>
              <a:rPr lang="en-US" b="1" dirty="0" smtClean="0"/>
              <a:t>Throughout this poem, Whitman tells us a bit about what he believes…</a:t>
            </a:r>
          </a:p>
          <a:p>
            <a:pPr marL="0" indent="0" algn="ctr">
              <a:buNone/>
            </a:pPr>
            <a:endParaRPr lang="en-US" sz="1100" b="1" dirty="0" smtClean="0"/>
          </a:p>
          <a:p>
            <a:r>
              <a:rPr lang="en-US" b="1" dirty="0"/>
              <a:t>Everyone is equal, including slaves.</a:t>
            </a:r>
          </a:p>
          <a:p>
            <a:r>
              <a:rPr lang="en-US" b="1" dirty="0"/>
              <a:t>Truth is everywhere, but unspeakable.</a:t>
            </a:r>
          </a:p>
          <a:p>
            <a:r>
              <a:rPr lang="en-US" b="1" dirty="0"/>
              <a:t>An invisible connection and understanding exists between all creatures.</a:t>
            </a:r>
          </a:p>
          <a:p>
            <a:r>
              <a:rPr lang="en-US" b="1" dirty="0"/>
              <a:t>Death is a fortunate thing and not something to fear.</a:t>
            </a:r>
          </a:p>
          <a:p>
            <a:r>
              <a:rPr lang="en-US" b="1" dirty="0"/>
              <a:t>People would be better off if they had faith in the order of nature (and death is part of this order).</a:t>
            </a:r>
          </a:p>
          <a:p>
            <a:r>
              <a:rPr lang="en-US" b="1" dirty="0"/>
              <a:t>People should take pride in themselves</a:t>
            </a:r>
            <a:r>
              <a:rPr lang="en-US" b="1" dirty="0" smtClean="0"/>
              <a:t>.</a:t>
            </a:r>
            <a:endParaRPr lang="en-US" b="1"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119497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1752600"/>
            <a:ext cx="8229600" cy="3687763"/>
          </a:xfrm>
        </p:spPr>
        <p:txBody>
          <a:bodyPr/>
          <a:lstStyle/>
          <a:p>
            <a:r>
              <a:rPr lang="en-US" b="1" dirty="0" smtClean="0"/>
              <a:t>This is the last section of Whitman’s poem.</a:t>
            </a:r>
          </a:p>
          <a:p>
            <a:pPr marL="0" indent="0">
              <a:buNone/>
            </a:pPr>
            <a:endParaRPr lang="en-US" b="1" dirty="0" smtClean="0"/>
          </a:p>
          <a:p>
            <a:r>
              <a:rPr lang="en-US" b="1" dirty="0" smtClean="0"/>
              <a:t>He ends the poem discussing his own end.</a:t>
            </a:r>
            <a:endParaRPr lang="en-US" b="1" dirty="0"/>
          </a:p>
        </p:txBody>
      </p:sp>
    </p:spTree>
    <p:extLst>
      <p:ext uri="{BB962C8B-B14F-4D97-AF65-F5344CB8AC3E}">
        <p14:creationId xmlns:p14="http://schemas.microsoft.com/office/powerpoint/2010/main" val="9796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“Song of Myself, Number 52” by Walt Whitman</a:t>
            </a:r>
          </a:p>
          <a:p>
            <a:endParaRPr lang="en-US" b="1" dirty="0"/>
          </a:p>
          <a:p>
            <a:r>
              <a:rPr lang="en-US" b="1" dirty="0" smtClean="0"/>
              <a:t>Open up Google Classroom and open the document titled “Poetry Analysis – Song of Myself, Number 52”</a:t>
            </a:r>
          </a:p>
          <a:p>
            <a:pPr marL="0" indent="0">
              <a:buNone/>
            </a:pPr>
            <a:endParaRPr lang="en-US" b="1" dirty="0" smtClean="0"/>
          </a:p>
          <a:p>
            <a:r>
              <a:rPr lang="en-US" b="1" dirty="0" smtClean="0"/>
              <a:t>Today YOU are going to begin to analyze this poem in your groups. </a:t>
            </a:r>
          </a:p>
        </p:txBody>
      </p:sp>
    </p:spTree>
    <p:extLst>
      <p:ext uri="{BB962C8B-B14F-4D97-AF65-F5344CB8AC3E}">
        <p14:creationId xmlns:p14="http://schemas.microsoft.com/office/powerpoint/2010/main" val="30568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5334000"/>
          </a:xfrm>
        </p:spPr>
        <p:txBody>
          <a:bodyPr/>
          <a:lstStyle/>
          <a:p>
            <a:pPr marL="0" indent="0" algn="ctr">
              <a:buNone/>
            </a:pPr>
            <a:endParaRPr lang="en-US" b="1" dirty="0" smtClean="0"/>
          </a:p>
          <a:p>
            <a:pPr marL="0" indent="0" algn="ctr">
              <a:buNone/>
            </a:pPr>
            <a:r>
              <a:rPr lang="en-US" b="1" dirty="0" smtClean="0"/>
              <a:t>Why do you think Whitman chose to write this poem with no particular rhythm or rhyme scheme? </a:t>
            </a:r>
            <a:endParaRPr lang="en-US" b="1" dirty="0"/>
          </a:p>
        </p:txBody>
      </p:sp>
      <p:sp>
        <p:nvSpPr>
          <p:cNvPr id="5" name="TextBox 4"/>
          <p:cNvSpPr txBox="1"/>
          <p:nvPr/>
        </p:nvSpPr>
        <p:spPr>
          <a:xfrm>
            <a:off x="7467600" y="457200"/>
            <a:ext cx="1066800" cy="381000"/>
          </a:xfrm>
          <a:prstGeom prst="rect">
            <a:avLst/>
          </a:prstGeom>
          <a:noFill/>
        </p:spPr>
        <p:txBody>
          <a:bodyPr wrap="square" rtlCol="0">
            <a:spAutoFit/>
          </a:bodyPr>
          <a:lstStyle/>
          <a:p>
            <a:pPr algn="ctr"/>
            <a:r>
              <a:rPr lang="en-US" b="1" dirty="0" smtClean="0"/>
              <a:t>3/24/17</a:t>
            </a:r>
            <a:endParaRPr lang="en-US" b="1" dirty="0"/>
          </a:p>
        </p:txBody>
      </p:sp>
    </p:spTree>
    <p:extLst>
      <p:ext uri="{BB962C8B-B14F-4D97-AF65-F5344CB8AC3E}">
        <p14:creationId xmlns:p14="http://schemas.microsoft.com/office/powerpoint/2010/main" val="239771224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Whitman’s idea is that death is not something we should fear; that it is a part of the natural order and maybe even a welcome release.</a:t>
            </a:r>
          </a:p>
          <a:p>
            <a:pPr marL="0" indent="0" algn="ctr">
              <a:buNone/>
            </a:pPr>
            <a:r>
              <a:rPr lang="en-US" sz="3600" b="1" dirty="0" smtClean="0"/>
              <a:t>Do you agree or disagree? Why?</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3/27/17</a:t>
            </a:r>
            <a:endParaRPr lang="en-US" b="1" dirty="0"/>
          </a:p>
        </p:txBody>
      </p:sp>
    </p:spTree>
    <p:extLst>
      <p:ext uri="{BB962C8B-B14F-4D97-AF65-F5344CB8AC3E}">
        <p14:creationId xmlns:p14="http://schemas.microsoft.com/office/powerpoint/2010/main" val="96047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Whitman’s idea is that death is not something we should fear; that it is a </a:t>
            </a:r>
            <a:r>
              <a:rPr lang="en-US" sz="3600" b="1" dirty="0" smtClean="0"/>
              <a:t>part of the natural order and maybe even a welcome </a:t>
            </a:r>
            <a:r>
              <a:rPr lang="en-US" sz="3600" b="1" dirty="0"/>
              <a:t>release.</a:t>
            </a:r>
          </a:p>
          <a:p>
            <a:pPr marL="0" indent="0" algn="ctr">
              <a:buNone/>
            </a:pPr>
            <a:r>
              <a:rPr lang="en-US" sz="3600" b="1" dirty="0"/>
              <a:t>Do you agree or disagree? Why?</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3/27/17</a:t>
            </a:r>
            <a:endParaRPr lang="en-US" b="1" dirty="0"/>
          </a:p>
        </p:txBody>
      </p:sp>
    </p:spTree>
    <p:extLst>
      <p:ext uri="{BB962C8B-B14F-4D97-AF65-F5344CB8AC3E}">
        <p14:creationId xmlns:p14="http://schemas.microsoft.com/office/powerpoint/2010/main" val="340907409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sz="2800" b="1" dirty="0" smtClean="0"/>
              <a:t>Today you will continue, in your groups, going through Whitman’s “Song of Myself, Number 52.”</a:t>
            </a:r>
          </a:p>
          <a:p>
            <a:r>
              <a:rPr lang="en-US" sz="2800" b="1" dirty="0" smtClean="0"/>
              <a:t>When you get to the search for poetic devices, be on the lookout for:</a:t>
            </a:r>
          </a:p>
          <a:p>
            <a:pPr lvl="1"/>
            <a:r>
              <a:rPr lang="en-US" b="1" dirty="0" smtClean="0"/>
              <a:t>Personification</a:t>
            </a:r>
          </a:p>
          <a:p>
            <a:pPr lvl="1"/>
            <a:r>
              <a:rPr lang="en-US" b="1" dirty="0" smtClean="0"/>
              <a:t>Simile</a:t>
            </a:r>
          </a:p>
          <a:p>
            <a:pPr lvl="1"/>
            <a:r>
              <a:rPr lang="en-US" b="1" dirty="0" smtClean="0"/>
              <a:t>Alliteration</a:t>
            </a:r>
          </a:p>
          <a:p>
            <a:pPr lvl="1"/>
            <a:r>
              <a:rPr lang="en-US" b="1" dirty="0" smtClean="0"/>
              <a:t>Imagery</a:t>
            </a:r>
          </a:p>
          <a:p>
            <a:pPr lvl="1"/>
            <a:r>
              <a:rPr lang="en-US" b="1" dirty="0" smtClean="0"/>
              <a:t>Onomatopoeia</a:t>
            </a:r>
          </a:p>
          <a:p>
            <a:r>
              <a:rPr lang="en-US" b="1" dirty="0" smtClean="0"/>
              <a:t>ALL of them can be found in this poem, and ALL of them should end up in your chart!</a:t>
            </a:r>
            <a:endParaRPr lang="en-US" b="1" dirty="0"/>
          </a:p>
        </p:txBody>
      </p:sp>
    </p:spTree>
    <p:extLst>
      <p:ext uri="{BB962C8B-B14F-4D97-AF65-F5344CB8AC3E}">
        <p14:creationId xmlns:p14="http://schemas.microsoft.com/office/powerpoint/2010/main" val="369268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smtClean="0"/>
              <a:t>What is it about a song that catches your attention first: the melody, the rhythm, the lyrics, or something else?</a:t>
            </a:r>
          </a:p>
          <a:p>
            <a:pPr marL="0" indent="0" algn="ctr">
              <a:buNone/>
            </a:pPr>
            <a:r>
              <a:rPr lang="en-US" sz="3600" b="1" dirty="0" smtClean="0"/>
              <a:t>Why do you think that is?</a:t>
            </a:r>
          </a:p>
          <a:p>
            <a:pPr marL="0" indent="0" algn="ctr">
              <a:buNone/>
            </a:pPr>
            <a:r>
              <a:rPr lang="en-US" sz="3600" b="1" dirty="0" smtClean="0"/>
              <a:t>What is it about a song that stays with you the longest? Why do you think that is?</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3/14/17</a:t>
            </a:r>
            <a:endParaRPr lang="en-US" b="1" dirty="0"/>
          </a:p>
        </p:txBody>
      </p:sp>
    </p:spTree>
    <p:extLst>
      <p:ext uri="{BB962C8B-B14F-4D97-AF65-F5344CB8AC3E}">
        <p14:creationId xmlns:p14="http://schemas.microsoft.com/office/powerpoint/2010/main" val="423006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Song of Myself, Number 52</a:t>
            </a:r>
            <a:endParaRPr lang="en-US" b="1" dirty="0"/>
          </a:p>
        </p:txBody>
      </p:sp>
      <p:sp>
        <p:nvSpPr>
          <p:cNvPr id="3" name="Content Placeholder 2"/>
          <p:cNvSpPr>
            <a:spLocks noGrp="1"/>
          </p:cNvSpPr>
          <p:nvPr>
            <p:ph idx="1"/>
          </p:nvPr>
        </p:nvSpPr>
        <p:spPr/>
        <p:txBody>
          <a:bodyPr/>
          <a:lstStyle/>
          <a:p>
            <a:r>
              <a:rPr lang="en-US" b="1" dirty="0" smtClean="0"/>
              <a:t>Tomorrow, we will discuss the work you have done analyzing this poem. </a:t>
            </a:r>
          </a:p>
          <a:p>
            <a:r>
              <a:rPr lang="en-US" b="1" dirty="0" smtClean="0"/>
              <a:t>Each group will be asked to share things they found in the poem and what they think it means.</a:t>
            </a:r>
            <a:endParaRPr lang="en-US" b="1" dirty="0"/>
          </a:p>
        </p:txBody>
      </p:sp>
    </p:spTree>
    <p:extLst>
      <p:ext uri="{BB962C8B-B14F-4D97-AF65-F5344CB8AC3E}">
        <p14:creationId xmlns:p14="http://schemas.microsoft.com/office/powerpoint/2010/main" val="262449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are finished…</a:t>
            </a:r>
            <a:endParaRPr lang="en-US" b="1" dirty="0"/>
          </a:p>
        </p:txBody>
      </p:sp>
      <p:sp>
        <p:nvSpPr>
          <p:cNvPr id="3" name="Content Placeholder 2"/>
          <p:cNvSpPr>
            <a:spLocks noGrp="1"/>
          </p:cNvSpPr>
          <p:nvPr>
            <p:ph idx="1"/>
          </p:nvPr>
        </p:nvSpPr>
        <p:spPr/>
        <p:txBody>
          <a:bodyPr/>
          <a:lstStyle/>
          <a:p>
            <a:r>
              <a:rPr lang="en-US" b="1" dirty="0" smtClean="0"/>
              <a:t>Start looking up poems by your assigned poet.</a:t>
            </a:r>
          </a:p>
          <a:p>
            <a:pPr lvl="1"/>
            <a:r>
              <a:rPr lang="en-US" b="1" dirty="0" smtClean="0"/>
              <a:t>If you don’t remember or don’t know who your poet is, see me.</a:t>
            </a:r>
          </a:p>
          <a:p>
            <a:r>
              <a:rPr lang="en-US" b="1" dirty="0" smtClean="0"/>
              <a:t>Remember, you will need to find THREE poems by your poet to work with. </a:t>
            </a:r>
          </a:p>
          <a:p>
            <a:pPr lvl="1"/>
            <a:r>
              <a:rPr lang="en-US" b="1" dirty="0" smtClean="0"/>
              <a:t>Two to analyze and </a:t>
            </a:r>
          </a:p>
          <a:p>
            <a:pPr lvl="1"/>
            <a:r>
              <a:rPr lang="en-US" b="1" dirty="0" smtClean="0"/>
              <a:t>One to write a response poem to</a:t>
            </a:r>
            <a:endParaRPr lang="en-US" b="1" dirty="0"/>
          </a:p>
        </p:txBody>
      </p:sp>
    </p:spTree>
    <p:extLst>
      <p:ext uri="{BB962C8B-B14F-4D97-AF65-F5344CB8AC3E}">
        <p14:creationId xmlns:p14="http://schemas.microsoft.com/office/powerpoint/2010/main" val="284807216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lstStyle/>
          <a:p>
            <a:pPr marL="0" indent="0" algn="ctr">
              <a:buNone/>
            </a:pPr>
            <a:r>
              <a:rPr lang="en-US" b="1" dirty="0" smtClean="0"/>
              <a:t>Choose ONE of the poetic devices you found in this poem. Write out the line(s) where you found it. What do you think Whitman was trying to say through the use of that device in that line?</a:t>
            </a:r>
            <a:endParaRPr lang="en-US" b="1" dirty="0"/>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3/27/17</a:t>
            </a:r>
            <a:endParaRPr lang="en-US" b="1" dirty="0"/>
          </a:p>
        </p:txBody>
      </p:sp>
    </p:spTree>
    <p:extLst>
      <p:ext uri="{BB962C8B-B14F-4D97-AF65-F5344CB8AC3E}">
        <p14:creationId xmlns:p14="http://schemas.microsoft.com/office/powerpoint/2010/main" val="38668899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a:p>
          <a:p>
            <a:pPr marL="0" indent="0" algn="ctr">
              <a:buNone/>
            </a:pPr>
            <a:r>
              <a:rPr lang="en-US" sz="3600" b="1" dirty="0" smtClean="0"/>
              <a:t>Do you think you have started to figure out any of what this poem means? Share your thoughts with your group.</a:t>
            </a:r>
          </a:p>
          <a:p>
            <a:pPr marL="0" indent="0" algn="ctr">
              <a:buNone/>
            </a:pPr>
            <a:r>
              <a:rPr lang="en-US" sz="3600" b="1" dirty="0" smtClean="0"/>
              <a:t>Do you and your group members agree or disagree on its meaning?</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3/28/17</a:t>
            </a:r>
            <a:endParaRPr lang="en-US" b="1" dirty="0"/>
          </a:p>
        </p:txBody>
      </p:sp>
    </p:spTree>
    <p:extLst>
      <p:ext uri="{BB962C8B-B14F-4D97-AF65-F5344CB8AC3E}">
        <p14:creationId xmlns:p14="http://schemas.microsoft.com/office/powerpoint/2010/main" val="243558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Even if you are not sure exactly what it means, write down some things that you think it might mean.</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3/28/17</a:t>
            </a:r>
            <a:endParaRPr lang="en-US" b="1" dirty="0"/>
          </a:p>
        </p:txBody>
      </p:sp>
    </p:spTree>
    <p:extLst>
      <p:ext uri="{BB962C8B-B14F-4D97-AF65-F5344CB8AC3E}">
        <p14:creationId xmlns:p14="http://schemas.microsoft.com/office/powerpoint/2010/main" val="13140449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Song of Myself, Number 52</a:t>
            </a:r>
            <a:endParaRPr lang="en-US" b="1" dirty="0"/>
          </a:p>
        </p:txBody>
      </p:sp>
      <p:sp>
        <p:nvSpPr>
          <p:cNvPr id="3" name="Content Placeholder 2"/>
          <p:cNvSpPr>
            <a:spLocks noGrp="1"/>
          </p:cNvSpPr>
          <p:nvPr>
            <p:ph idx="1"/>
          </p:nvPr>
        </p:nvSpPr>
        <p:spPr/>
        <p:txBody>
          <a:bodyPr/>
          <a:lstStyle/>
          <a:p>
            <a:r>
              <a:rPr lang="en-US" b="1" dirty="0" smtClean="0"/>
              <a:t>Now we are going to go through the analysis form and discuss what you found.</a:t>
            </a:r>
          </a:p>
          <a:p>
            <a:r>
              <a:rPr lang="en-US" b="1" dirty="0" smtClean="0"/>
              <a:t>I will be asking people from EVERY GROUP  to share things they found and thoughts on the poem.</a:t>
            </a:r>
            <a:endParaRPr lang="en-US" b="1" dirty="0"/>
          </a:p>
        </p:txBody>
      </p:sp>
    </p:spTree>
    <p:extLst>
      <p:ext uri="{BB962C8B-B14F-4D97-AF65-F5344CB8AC3E}">
        <p14:creationId xmlns:p14="http://schemas.microsoft.com/office/powerpoint/2010/main" val="31573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lstStyle/>
          <a:p>
            <a:pPr marL="0" indent="0" algn="ctr">
              <a:buNone/>
            </a:pPr>
            <a:r>
              <a:rPr lang="en-US" b="1" dirty="0" smtClean="0"/>
              <a:t>Was what you thought about the poem similar to what others thought and what was discussed today? If so, what was the same about it? If not, what was different?</a:t>
            </a:r>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3/28/17</a:t>
            </a:r>
            <a:endParaRPr lang="en-US" b="1" dirty="0"/>
          </a:p>
        </p:txBody>
      </p:sp>
    </p:spTree>
    <p:extLst>
      <p:ext uri="{BB962C8B-B14F-4D97-AF65-F5344CB8AC3E}">
        <p14:creationId xmlns:p14="http://schemas.microsoft.com/office/powerpoint/2010/main" val="23952703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2800" b="1" dirty="0"/>
              <a:t>What part of the process of evaluating poetry would you say is the most difficult for you?</a:t>
            </a:r>
          </a:p>
          <a:p>
            <a:pPr marL="0" indent="0" algn="ctr">
              <a:buNone/>
            </a:pPr>
            <a:r>
              <a:rPr lang="en-US" sz="2800" b="1" dirty="0"/>
              <a:t>Any thoughts as to how you can make it easier when you have to do this on your own?</a:t>
            </a:r>
          </a:p>
          <a:p>
            <a:pPr marL="0" indent="0" algn="ctr">
              <a:buNone/>
            </a:pPr>
            <a:endParaRPr lang="en-US" sz="28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3/29/17</a:t>
            </a:r>
            <a:endParaRPr lang="en-US" b="1" dirty="0"/>
          </a:p>
        </p:txBody>
      </p:sp>
    </p:spTree>
    <p:extLst>
      <p:ext uri="{BB962C8B-B14F-4D97-AF65-F5344CB8AC3E}">
        <p14:creationId xmlns:p14="http://schemas.microsoft.com/office/powerpoint/2010/main" val="285872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2800" b="1" dirty="0"/>
              <a:t>What part of the process of evaluating poetry would you say is the most difficult for you?</a:t>
            </a:r>
          </a:p>
          <a:p>
            <a:pPr marL="0" indent="0" algn="ctr">
              <a:buNone/>
            </a:pPr>
            <a:r>
              <a:rPr lang="en-US" sz="2800" b="1" dirty="0"/>
              <a:t>Any thoughts as to how you can make it easier when you have to do this on your own?</a:t>
            </a:r>
          </a:p>
          <a:p>
            <a:pPr marL="0" indent="0" algn="ctr">
              <a:buNone/>
            </a:pPr>
            <a:endParaRPr lang="en-US" sz="2800" b="1" dirty="0"/>
          </a:p>
        </p:txBody>
      </p:sp>
      <p:sp>
        <p:nvSpPr>
          <p:cNvPr id="5" name="TextBox 4"/>
          <p:cNvSpPr txBox="1"/>
          <p:nvPr/>
        </p:nvSpPr>
        <p:spPr>
          <a:xfrm>
            <a:off x="7239000" y="457200"/>
            <a:ext cx="1066800" cy="381000"/>
          </a:xfrm>
          <a:prstGeom prst="rect">
            <a:avLst/>
          </a:prstGeom>
          <a:noFill/>
        </p:spPr>
        <p:txBody>
          <a:bodyPr wrap="square" rtlCol="0">
            <a:spAutoFit/>
          </a:bodyPr>
          <a:lstStyle/>
          <a:p>
            <a:pPr algn="ctr"/>
            <a:r>
              <a:rPr lang="en-US" b="1" dirty="0" smtClean="0"/>
              <a:t>3/29/17</a:t>
            </a:r>
            <a:endParaRPr lang="en-US" b="1" dirty="0"/>
          </a:p>
        </p:txBody>
      </p:sp>
    </p:spTree>
    <p:extLst>
      <p:ext uri="{BB962C8B-B14F-4D97-AF65-F5344CB8AC3E}">
        <p14:creationId xmlns:p14="http://schemas.microsoft.com/office/powerpoint/2010/main" val="269677877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Your job today is to complete your analysis of the poem, including the paragraph response.</a:t>
            </a:r>
          </a:p>
          <a:p>
            <a:pPr marL="0" indent="0">
              <a:buNone/>
            </a:pPr>
            <a:endParaRPr lang="en-US" b="1" dirty="0" smtClean="0"/>
          </a:p>
          <a:p>
            <a:pPr marL="0" indent="0" algn="ctr">
              <a:buNone/>
            </a:pPr>
            <a:r>
              <a:rPr lang="en-US" b="1" dirty="0" smtClean="0"/>
              <a:t>Your analysis is DUE  by </a:t>
            </a:r>
          </a:p>
          <a:p>
            <a:pPr marL="0" indent="0" algn="ctr">
              <a:buNone/>
            </a:pPr>
            <a:r>
              <a:rPr lang="en-US" b="1" dirty="0" smtClean="0"/>
              <a:t>TOMORROW at 7:00 AM. </a:t>
            </a:r>
          </a:p>
          <a:p>
            <a:pPr marL="0" indent="0" algn="ctr">
              <a:buNone/>
            </a:pPr>
            <a:r>
              <a:rPr lang="en-US" b="1" dirty="0" smtClean="0"/>
              <a:t>Anything not submitted by then is late and losing points.</a:t>
            </a:r>
          </a:p>
        </p:txBody>
      </p:sp>
    </p:spTree>
    <p:extLst>
      <p:ext uri="{BB962C8B-B14F-4D97-AF65-F5344CB8AC3E}">
        <p14:creationId xmlns:p14="http://schemas.microsoft.com/office/powerpoint/2010/main" val="16315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94782</TotalTime>
  <Words>14929</Words>
  <Application>Microsoft Office PowerPoint</Application>
  <PresentationFormat>On-screen Show (4:3)</PresentationFormat>
  <Paragraphs>1811</Paragraphs>
  <Slides>298</Slides>
  <Notes>2</Notes>
  <HiddenSlides>0</HiddenSlides>
  <MMClips>0</MMClips>
  <ScaleCrop>false</ScaleCrop>
  <HeadingPairs>
    <vt:vector size="4" baseType="variant">
      <vt:variant>
        <vt:lpstr>Theme</vt:lpstr>
      </vt:variant>
      <vt:variant>
        <vt:i4>1</vt:i4>
      </vt:variant>
      <vt:variant>
        <vt:lpstr>Slide Titles</vt:lpstr>
      </vt:variant>
      <vt:variant>
        <vt:i4>298</vt:i4>
      </vt:variant>
    </vt:vector>
  </HeadingPairs>
  <TitlesOfParts>
    <vt:vector size="299" baseType="lpstr">
      <vt:lpstr>1_Office Theme</vt:lpstr>
      <vt:lpstr>Start-Up - Discussion</vt:lpstr>
      <vt:lpstr>Start-Up - Writing</vt:lpstr>
      <vt:lpstr>Poetry Is…</vt:lpstr>
      <vt:lpstr>Poetry Is…</vt:lpstr>
      <vt:lpstr>Poetic Devices (Literary Terms)</vt:lpstr>
      <vt:lpstr>Poetic Devices (Literary Terms)</vt:lpstr>
      <vt:lpstr>Poetic Devices (Literary Terms)</vt:lpstr>
      <vt:lpstr>Exit Ticket</vt:lpstr>
      <vt:lpstr>Start-Up - Discussion</vt:lpstr>
      <vt:lpstr>Start-Up - Writing</vt:lpstr>
      <vt:lpstr>Poetic Devices (Literary Terms)</vt:lpstr>
      <vt:lpstr>Poetic Devices (Literary Terms)</vt:lpstr>
      <vt:lpstr>Poetic Devices (Literary Terms)</vt:lpstr>
      <vt:lpstr>Poetic Devices (Literary Terms)</vt:lpstr>
      <vt:lpstr>Poetic Devices (Literary Terms)</vt:lpstr>
      <vt:lpstr>Exit Ticket</vt:lpstr>
      <vt:lpstr>Start-Up - Discussion</vt:lpstr>
      <vt:lpstr>Start-Up - Writing</vt:lpstr>
      <vt:lpstr>Poetic Devices (Literary Terms)</vt:lpstr>
      <vt:lpstr>Poetic Devices (Literary Terms)</vt:lpstr>
      <vt:lpstr>Poetic Devices (Literary Terms)</vt:lpstr>
      <vt:lpstr>Poetic Devices (Literary Terms)</vt:lpstr>
      <vt:lpstr>Poetic Devices (Literary Terms)</vt:lpstr>
      <vt:lpstr>Exit Ticket</vt:lpstr>
      <vt:lpstr>Start-Up - Discussion</vt:lpstr>
      <vt:lpstr>Start-Up - Writing</vt:lpstr>
      <vt:lpstr>Shakespearean Sonnets</vt:lpstr>
      <vt:lpstr>Shakespearean Sonnets</vt:lpstr>
      <vt:lpstr>Shakespearean Sonnets</vt:lpstr>
      <vt:lpstr>Shakespearean Sonnets</vt:lpstr>
      <vt:lpstr>Poetry Analysis</vt:lpstr>
      <vt:lpstr>Poetry Analysis</vt:lpstr>
      <vt:lpstr>Exit Ticket</vt:lpstr>
      <vt:lpstr>BEFORE WE BEGIN TODAY</vt:lpstr>
      <vt:lpstr>Start-Up - Discussion</vt:lpstr>
      <vt:lpstr>Start-Up - Writing</vt:lpstr>
      <vt:lpstr>Poetry Analysis</vt:lpstr>
      <vt:lpstr>The Poetry Project</vt:lpstr>
      <vt:lpstr>The Poetry Project</vt:lpstr>
      <vt:lpstr>The Poetry Project – Part 1</vt:lpstr>
      <vt:lpstr>The Poetry Project – Part 2</vt:lpstr>
      <vt:lpstr>The Poetry Project – Part 2</vt:lpstr>
      <vt:lpstr>The Poetry Project – Part 3</vt:lpstr>
      <vt:lpstr>The Poetry Project – Part 3</vt:lpstr>
      <vt:lpstr>The Poetry Project – Part 4</vt:lpstr>
      <vt:lpstr>The Poetry Project – Part 4</vt:lpstr>
      <vt:lpstr>The Poetry Project – Part 4</vt:lpstr>
      <vt:lpstr>The Poetry Project – Part 4</vt:lpstr>
      <vt:lpstr>Poet Selection</vt:lpstr>
      <vt:lpstr>Poet Selection</vt:lpstr>
      <vt:lpstr>Poetry Analysis</vt:lpstr>
      <vt:lpstr>Exit Ticket</vt:lpstr>
      <vt:lpstr>Start-Up - Discussion</vt:lpstr>
      <vt:lpstr>Start-Up - Writing</vt:lpstr>
      <vt:lpstr>Poet Selection</vt:lpstr>
      <vt:lpstr>Poet Selection</vt:lpstr>
      <vt:lpstr>Acrostic Poetry</vt:lpstr>
      <vt:lpstr>Acrostic Poetry</vt:lpstr>
      <vt:lpstr>Homework</vt:lpstr>
      <vt:lpstr>Exit Ticket</vt:lpstr>
      <vt:lpstr>Start-Up - Discussion</vt:lpstr>
      <vt:lpstr>Start-Up - Writing</vt:lpstr>
      <vt:lpstr>Poetry Analysis</vt:lpstr>
      <vt:lpstr>Poetry Analysis</vt:lpstr>
      <vt:lpstr>Exit Ticket</vt:lpstr>
      <vt:lpstr>Start-Up - Discussion</vt:lpstr>
      <vt:lpstr>Start-Up - Writing</vt:lpstr>
      <vt:lpstr>Poetry Analysis</vt:lpstr>
      <vt:lpstr>Exit Ticket</vt:lpstr>
      <vt:lpstr>Start-Up - Discussion</vt:lpstr>
      <vt:lpstr>Start-Up - Writing</vt:lpstr>
      <vt:lpstr>Today’s Objective</vt:lpstr>
      <vt:lpstr>“I Am” Poetry</vt:lpstr>
      <vt:lpstr>“I Am” Poetry</vt:lpstr>
      <vt:lpstr>“I Am” Poetry</vt:lpstr>
      <vt:lpstr>“I Am” Poetry</vt:lpstr>
      <vt:lpstr>“I Am” Poetry</vt:lpstr>
      <vt:lpstr>Exit Ticket</vt:lpstr>
      <vt:lpstr>Start-Up - Discussion</vt:lpstr>
      <vt:lpstr>Start-Up - Writing</vt:lpstr>
      <vt:lpstr>Today’s Objective</vt:lpstr>
      <vt:lpstr>“Song of Myself”</vt:lpstr>
      <vt:lpstr>“Song of Myself”</vt:lpstr>
      <vt:lpstr>Song of Myself, Number 52</vt:lpstr>
      <vt:lpstr>Poetry Analysis</vt:lpstr>
      <vt:lpstr>Exit Ticket</vt:lpstr>
      <vt:lpstr>Start-Up - Discussion</vt:lpstr>
      <vt:lpstr>Start-Up - Writing</vt:lpstr>
      <vt:lpstr>Song of Myself, Number 52</vt:lpstr>
      <vt:lpstr>Song of Myself, Number 52</vt:lpstr>
      <vt:lpstr>If you are finished…</vt:lpstr>
      <vt:lpstr>Exit Ticket</vt:lpstr>
      <vt:lpstr>Start-Up - Discussion</vt:lpstr>
      <vt:lpstr>Start-Up - Writing</vt:lpstr>
      <vt:lpstr>Song of Myself, Number 52</vt:lpstr>
      <vt:lpstr>Exit Ticket</vt:lpstr>
      <vt:lpstr>Start-Up - Discussion</vt:lpstr>
      <vt:lpstr>Start-Up - Writing</vt:lpstr>
      <vt:lpstr>Song of Myself, Number 52</vt:lpstr>
      <vt:lpstr>If you are finished…</vt:lpstr>
      <vt:lpstr>Extra Credit Opportunity</vt:lpstr>
      <vt:lpstr>Exit Ticket</vt:lpstr>
      <vt:lpstr>Start-Up - Discussion</vt:lpstr>
      <vt:lpstr>Start-Up - Writing</vt:lpstr>
      <vt:lpstr>Haiku Poetry</vt:lpstr>
      <vt:lpstr>Haiku Poetry</vt:lpstr>
      <vt:lpstr>Writing Haiku</vt:lpstr>
      <vt:lpstr>Exit Ticket</vt:lpstr>
      <vt:lpstr>Start-Up - Discussion</vt:lpstr>
      <vt:lpstr>Start-Up - Writing</vt:lpstr>
      <vt:lpstr>Def Poetry Jam</vt:lpstr>
      <vt:lpstr>Def Poetry Jam</vt:lpstr>
      <vt:lpstr>Exit Ticket</vt:lpstr>
      <vt:lpstr>Start-Up - Discussion</vt:lpstr>
      <vt:lpstr>Start-Up - Writing</vt:lpstr>
      <vt:lpstr>Poet Research</vt:lpstr>
      <vt:lpstr>Poet Research</vt:lpstr>
      <vt:lpstr>PowerPoint Presentation</vt:lpstr>
      <vt:lpstr>Hints for Source Searching</vt:lpstr>
      <vt:lpstr>Hints for Source Searching</vt:lpstr>
      <vt:lpstr>REMEMBER</vt:lpstr>
      <vt:lpstr>Note Taking on Sources</vt:lpstr>
      <vt:lpstr>Note Taking on Sources</vt:lpstr>
      <vt:lpstr>Note Taking on Sources</vt:lpstr>
      <vt:lpstr>Classwork</vt:lpstr>
      <vt:lpstr>PowerPoint Presentation</vt:lpstr>
      <vt:lpstr>PowerPoint Presentation</vt:lpstr>
      <vt:lpstr>Exit Ticket</vt:lpstr>
      <vt:lpstr>Start-Up - Discussion</vt:lpstr>
      <vt:lpstr>Start-Up - Writing</vt:lpstr>
      <vt:lpstr>PowerPoint Presentation</vt:lpstr>
      <vt:lpstr>Exit Ticket</vt:lpstr>
      <vt:lpstr>Start-Up - Discussion</vt:lpstr>
      <vt:lpstr>Start-Up - Writing</vt:lpstr>
      <vt:lpstr>PowerPoint Presentation</vt:lpstr>
      <vt:lpstr>Exit Ticket</vt:lpstr>
      <vt:lpstr>Start-Up - Discussion</vt:lpstr>
      <vt:lpstr>Start-Up - Writing</vt:lpstr>
      <vt:lpstr>PowerPoint Presentation</vt:lpstr>
      <vt:lpstr>Exit Ticket</vt:lpstr>
      <vt:lpstr>Start-Up - Discussion</vt:lpstr>
      <vt:lpstr>Start-Up - Writing</vt:lpstr>
      <vt:lpstr>Poet Research Paper</vt:lpstr>
      <vt:lpstr>Poet Research Paper</vt:lpstr>
      <vt:lpstr>PowerPoint Presentation</vt:lpstr>
      <vt:lpstr>Poet Research Paper</vt:lpstr>
      <vt:lpstr>Poet Research Paper</vt:lpstr>
      <vt:lpstr>Poet Research Paper</vt:lpstr>
      <vt:lpstr>PowerPoint Presentation</vt:lpstr>
      <vt:lpstr>PowerPoint Presentation</vt:lpstr>
      <vt:lpstr>Start-Up - Writing</vt:lpstr>
      <vt:lpstr>PowerPoint Presentation</vt:lpstr>
      <vt:lpstr>REMEMBER</vt:lpstr>
      <vt:lpstr>PowerPoint Presentation</vt:lpstr>
      <vt:lpstr>PowerPoint Presentation</vt:lpstr>
      <vt:lpstr>PowerPoint Presentation</vt:lpstr>
      <vt:lpstr>Citation Clarification</vt:lpstr>
      <vt:lpstr>Citation Clarification</vt:lpstr>
      <vt:lpstr>Citation Clarification</vt:lpstr>
      <vt:lpstr>Citation Clarification</vt:lpstr>
      <vt:lpstr>Citation Clarification</vt:lpstr>
      <vt:lpstr>Start-Up </vt:lpstr>
      <vt:lpstr>Peer Review/Editing</vt:lpstr>
      <vt:lpstr>Peer Review/Editing</vt:lpstr>
      <vt:lpstr>REMEMBER</vt:lpstr>
      <vt:lpstr>Peer Review/Editing</vt:lpstr>
      <vt:lpstr>Peer Review/Editing</vt:lpstr>
      <vt:lpstr>PowerPoint Presentation</vt:lpstr>
      <vt:lpstr>PowerPoint Presentation</vt:lpstr>
      <vt:lpstr>Start-Up </vt:lpstr>
      <vt:lpstr>Essay Formatting</vt:lpstr>
      <vt:lpstr>Essay Formatting</vt:lpstr>
      <vt:lpstr>REMEMBER</vt:lpstr>
      <vt:lpstr>PowerPoint Presentation</vt:lpstr>
      <vt:lpstr>Essay Formatting</vt:lpstr>
      <vt:lpstr>PowerPoint Presentation</vt:lpstr>
      <vt:lpstr>PowerPoint Presentation</vt:lpstr>
      <vt:lpstr>Start-Up - Discussion </vt:lpstr>
      <vt:lpstr>Start-Up - Writing </vt:lpstr>
      <vt:lpstr>Ode Writing</vt:lpstr>
      <vt:lpstr>Ode Writing</vt:lpstr>
      <vt:lpstr>Ode Writing Example</vt:lpstr>
      <vt:lpstr>Ode Writing</vt:lpstr>
      <vt:lpstr>Exit Ticket</vt:lpstr>
      <vt:lpstr>Start-Up - Discussion</vt:lpstr>
      <vt:lpstr>Start-Up - Writing</vt:lpstr>
      <vt:lpstr>Limerick Writing</vt:lpstr>
      <vt:lpstr>Limerick Writing - Rhyme</vt:lpstr>
      <vt:lpstr>Limerick Writing - Rhythm</vt:lpstr>
      <vt:lpstr>Limerick Writing - Example</vt:lpstr>
      <vt:lpstr>Limerick Writing - Example</vt:lpstr>
      <vt:lpstr>Limerick Writing</vt:lpstr>
      <vt:lpstr>Exit Ticket</vt:lpstr>
      <vt:lpstr>Start-Up - Discussion</vt:lpstr>
      <vt:lpstr>Start-Up - Writing</vt:lpstr>
      <vt:lpstr>Poet Acrostic</vt:lpstr>
      <vt:lpstr>Poet Acrostic</vt:lpstr>
      <vt:lpstr>Exit Ticket</vt:lpstr>
      <vt:lpstr>Start-Up</vt:lpstr>
      <vt:lpstr>WORK DAY!!</vt:lpstr>
      <vt:lpstr>IF YOU ARE FINISHED WITH ALL OF THAT…</vt:lpstr>
      <vt:lpstr>Exit Ticket</vt:lpstr>
      <vt:lpstr>Start-Up - Discussion</vt:lpstr>
      <vt:lpstr>Start-Up - Writing</vt:lpstr>
      <vt:lpstr>Poetry Analysis</vt:lpstr>
      <vt:lpstr>Poetry Analysis</vt:lpstr>
      <vt:lpstr>Poetry Analysis</vt:lpstr>
      <vt:lpstr>Exit Ticket</vt:lpstr>
      <vt:lpstr>PowerPoint Presentation</vt:lpstr>
      <vt:lpstr>Start-Up - Discussion</vt:lpstr>
      <vt:lpstr>Start-Up - Writing</vt:lpstr>
      <vt:lpstr>Response Poetry</vt:lpstr>
      <vt:lpstr>Response Poetry</vt:lpstr>
      <vt:lpstr>Response Poetry</vt:lpstr>
      <vt:lpstr>PowerPoint Presentation</vt:lpstr>
      <vt:lpstr>Exit Ticket</vt:lpstr>
      <vt:lpstr>PowerPoint Presentation</vt:lpstr>
      <vt:lpstr>TOMORROW</vt:lpstr>
      <vt:lpstr>PowerPoint Presentation</vt:lpstr>
      <vt:lpstr>PowerPoint Presentation</vt:lpstr>
      <vt:lpstr>PowerPoint Presentation</vt:lpstr>
      <vt:lpstr>PowerPoint Presentation</vt:lpstr>
      <vt:lpstr>Start-Up - Discussion</vt:lpstr>
      <vt:lpstr>Start-Up - Writing</vt:lpstr>
      <vt:lpstr>Poet Project – Final Steps</vt:lpstr>
      <vt:lpstr>Poet Project – Final Steps</vt:lpstr>
      <vt:lpstr>PowerPoint Presentation</vt:lpstr>
      <vt:lpstr>Poet Project – Final Steps</vt:lpstr>
      <vt:lpstr>Poet Project – Final Steps</vt:lpstr>
      <vt:lpstr>Poet Project – Final Steps</vt:lpstr>
      <vt:lpstr>Poet Project – Final Steps</vt:lpstr>
      <vt:lpstr>Poet Project – Final Steps</vt:lpstr>
      <vt:lpstr>Poet Project – Final Steps</vt:lpstr>
      <vt:lpstr>Poet Project – Final Steps</vt:lpstr>
      <vt:lpstr>Exit Ticket</vt:lpstr>
      <vt:lpstr>Start-Up - Discussion</vt:lpstr>
      <vt:lpstr>Start-Up - Writing</vt:lpstr>
      <vt:lpstr>Poetry Analysis and Comparison</vt:lpstr>
      <vt:lpstr>Poetry Analysis and Comparison</vt:lpstr>
      <vt:lpstr>Poetry Analysis and Comparison</vt:lpstr>
      <vt:lpstr>Poetry Analysis and Comparison</vt:lpstr>
      <vt:lpstr>Poetry Analysis and Comparison</vt:lpstr>
      <vt:lpstr>Poetry Analysis and Comparison</vt:lpstr>
      <vt:lpstr>Exit Ticket</vt:lpstr>
      <vt:lpstr>No Start-Up</vt:lpstr>
      <vt:lpstr>Poetry Analysis and Comparison</vt:lpstr>
      <vt:lpstr>Start-Up - Discussion</vt:lpstr>
      <vt:lpstr>Start-Up - Writing</vt:lpstr>
      <vt:lpstr>Comparison/Contrast</vt:lpstr>
      <vt:lpstr>Comparison/Contrast</vt:lpstr>
      <vt:lpstr>Comparison/Contrast</vt:lpstr>
      <vt:lpstr>PowerPoint Presentation</vt:lpstr>
      <vt:lpstr>Poetry Analysis and Comparison</vt:lpstr>
      <vt:lpstr>Exit Ticket</vt:lpstr>
      <vt:lpstr>Start-Up - Discussion</vt:lpstr>
      <vt:lpstr>Start-Up - Writing</vt:lpstr>
      <vt:lpstr>Poetry Analysis and Comparison</vt:lpstr>
      <vt:lpstr>Exit Ticket</vt:lpstr>
      <vt:lpstr>Start-Up – Discussion</vt:lpstr>
      <vt:lpstr>Start-Up – Writing</vt:lpstr>
      <vt:lpstr>Poetry Analysis and Comparison</vt:lpstr>
      <vt:lpstr>Poetry Analysis and Comparison</vt:lpstr>
      <vt:lpstr>Poetry Analysis and Comparison</vt:lpstr>
      <vt:lpstr>Poetry Analysis and Comparison</vt:lpstr>
      <vt:lpstr>Poetry Analysis and Comparison</vt:lpstr>
      <vt:lpstr>Poetry Analysis and Comparison</vt:lpstr>
      <vt:lpstr>Exit Ticket</vt:lpstr>
      <vt:lpstr>No Start-Up</vt:lpstr>
      <vt:lpstr>Poetry Analysis and Comparison</vt:lpstr>
      <vt:lpstr>Start-Up - Discussion</vt:lpstr>
      <vt:lpstr>Start-Up - Writing</vt:lpstr>
      <vt:lpstr>Comparison/Contrast</vt:lpstr>
      <vt:lpstr>Comparison/Contrast</vt:lpstr>
      <vt:lpstr>Comparison/Contrast</vt:lpstr>
      <vt:lpstr>PowerPoint Presentation</vt:lpstr>
      <vt:lpstr>Poetry Analysis and Comparison</vt:lpstr>
      <vt:lpstr>Exit Ticket</vt:lpstr>
      <vt:lpstr>Start-Up - Discussion</vt:lpstr>
      <vt:lpstr>Start-Up - Writing</vt:lpstr>
      <vt:lpstr>Poetry Analysis and Comparison</vt:lpstr>
      <vt:lpstr>Exit Ticket</vt:lpstr>
      <vt:lpstr>PowerPoint Presentation</vt:lpstr>
      <vt:lpstr>Start-Up – Discussion</vt:lpstr>
      <vt:lpstr>Poetry Analysis and Comparison</vt:lpstr>
      <vt:lpstr>Poetry Analysis and Comparison</vt:lpstr>
      <vt:lpstr>Poetry Analysis and Comparison</vt:lpstr>
      <vt:lpstr>Poetry Analysis and Comparison</vt:lpstr>
      <vt:lpstr>Poetry Analysis and Comparison</vt:lpstr>
      <vt:lpstr>PowerPoint Presentation</vt:lpstr>
      <vt:lpstr>Poetry Analysis and Comparison</vt:lpstr>
      <vt:lpstr>Start-Up - Discussion</vt:lpstr>
      <vt:lpstr>Comparison/Contrast</vt:lpstr>
      <vt:lpstr>Comparison/Contrast</vt:lpstr>
      <vt:lpstr>PowerPoint Presentation</vt:lpstr>
      <vt:lpstr>Poetry Analysis and Comparison</vt:lpstr>
      <vt:lpstr>PowerPoint Presentation</vt:lpstr>
      <vt:lpstr>Chromebook Turn-In</vt:lpstr>
      <vt:lpstr>Poetry Analysis and Comparison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141</cp:revision>
  <dcterms:created xsi:type="dcterms:W3CDTF">2017-03-13T14:33:28Z</dcterms:created>
  <dcterms:modified xsi:type="dcterms:W3CDTF">2017-05-22T21:37:57Z</dcterms:modified>
</cp:coreProperties>
</file>