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 id="286" r:id="rId32"/>
    <p:sldId id="289"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1"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2" d="100"/>
          <a:sy n="62" d="100"/>
        </p:scale>
        <p:origin x="3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79D14-A91C-4D40-A9CE-1848ED648FA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174377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9D14-A91C-4D40-A9CE-1848ED648FA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420799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9D14-A91C-4D40-A9CE-1848ED648FA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147668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9D14-A91C-4D40-A9CE-1848ED648FA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168260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79D14-A91C-4D40-A9CE-1848ED648FA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270100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79D14-A91C-4D40-A9CE-1848ED648FA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8742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79D14-A91C-4D40-A9CE-1848ED648FAC}"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222893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79D14-A91C-4D40-A9CE-1848ED648FAC}"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197257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79D14-A91C-4D40-A9CE-1848ED648FAC}"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186504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79D14-A91C-4D40-A9CE-1848ED648FA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211397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79D14-A91C-4D40-A9CE-1848ED648FA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0B32-0BB2-4011-8CE3-E79DB346BF8F}" type="slidenum">
              <a:rPr lang="en-US" smtClean="0"/>
              <a:t>‹#›</a:t>
            </a:fld>
            <a:endParaRPr lang="en-US"/>
          </a:p>
        </p:txBody>
      </p:sp>
    </p:spTree>
    <p:extLst>
      <p:ext uri="{BB962C8B-B14F-4D97-AF65-F5344CB8AC3E}">
        <p14:creationId xmlns:p14="http://schemas.microsoft.com/office/powerpoint/2010/main" val="363137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9D14-A91C-4D40-A9CE-1848ED648FAC}" type="datetimeFigureOut">
              <a:rPr lang="en-US" smtClean="0"/>
              <a:t>8/23/2017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70B32-0BB2-4011-8CE3-E79DB346BF8F}" type="slidenum">
              <a:rPr lang="en-US" smtClean="0"/>
              <a:t>‹#›</a:t>
            </a:fld>
            <a:endParaRPr lang="en-US"/>
          </a:p>
        </p:txBody>
      </p:sp>
    </p:spTree>
    <p:extLst>
      <p:ext uri="{BB962C8B-B14F-4D97-AF65-F5344CB8AC3E}">
        <p14:creationId xmlns:p14="http://schemas.microsoft.com/office/powerpoint/2010/main" val="324623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Discussion</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In your triads, discuss the following:</a:t>
            </a:r>
          </a:p>
          <a:p>
            <a:pPr marL="0" indent="0" algn="ctr">
              <a:buNone/>
            </a:pPr>
            <a:endParaRPr lang="en-US" b="1" dirty="0">
              <a:latin typeface="Arial Black" panose="020B0A04020102020204" pitchFamily="34" charset="0"/>
            </a:endParaRPr>
          </a:p>
          <a:p>
            <a:pPr marL="0" indent="0" algn="ctr">
              <a:buNone/>
            </a:pPr>
            <a:r>
              <a:rPr lang="en-US" sz="3600" b="1" dirty="0" smtClean="0">
                <a:latin typeface="Arial Black" panose="020B0A04020102020204" pitchFamily="34" charset="0"/>
              </a:rPr>
              <a:t>What was your favorite reading from last year’s class? Did you like The Most Dangerous Game? Of Mice and Men? Why was this your favorite? The characters? The suspense? The pace? Give an example to explain what you mean. </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8/21/17</a:t>
            </a:r>
            <a:endParaRPr lang="en-US" b="1" dirty="0">
              <a:latin typeface="Arial Black" panose="020B0A04020102020204" pitchFamily="34" charset="0"/>
            </a:endParaRPr>
          </a:p>
        </p:txBody>
      </p:sp>
    </p:spTree>
    <p:extLst>
      <p:ext uri="{BB962C8B-B14F-4D97-AF65-F5344CB8AC3E}">
        <p14:creationId xmlns:p14="http://schemas.microsoft.com/office/powerpoint/2010/main" val="3837266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Internal conflict </a:t>
            </a:r>
          </a:p>
        </p:txBody>
      </p:sp>
      <p:sp>
        <p:nvSpPr>
          <p:cNvPr id="3" name="Content Placeholder 2"/>
          <p:cNvSpPr>
            <a:spLocks noGrp="1"/>
          </p:cNvSpPr>
          <p:nvPr>
            <p:ph idx="1"/>
          </p:nvPr>
        </p:nvSpPr>
        <p:spPr>
          <a:xfrm>
            <a:off x="1981200" y="1600201"/>
            <a:ext cx="7848600" cy="4525963"/>
          </a:xfrm>
        </p:spPr>
        <p:txBody>
          <a:bodyPr/>
          <a:lstStyle/>
          <a:p>
            <a:pPr marL="0" lvl="0" indent="0" algn="ctr">
              <a:buNone/>
            </a:pPr>
            <a:r>
              <a:rPr lang="en-US" b="1" dirty="0" smtClean="0">
                <a:latin typeface="Arial Black" panose="020B0A04020102020204" pitchFamily="34" charset="0"/>
              </a:rPr>
              <a:t>A struggle </a:t>
            </a:r>
            <a:r>
              <a:rPr lang="en-US" b="1" dirty="0">
                <a:latin typeface="Arial Black" panose="020B0A04020102020204" pitchFamily="34" charset="0"/>
              </a:rPr>
              <a:t>between main </a:t>
            </a:r>
            <a:r>
              <a:rPr lang="en-US" b="1" dirty="0" smtClean="0">
                <a:latin typeface="Arial Black" panose="020B0A04020102020204" pitchFamily="34" charset="0"/>
              </a:rPr>
              <a:t>character </a:t>
            </a:r>
            <a:r>
              <a:rPr lang="en-US" b="1" dirty="0">
                <a:latin typeface="Arial Black" panose="020B0A04020102020204" pitchFamily="34" charset="0"/>
              </a:rPr>
              <a:t>and an inside </a:t>
            </a:r>
            <a:r>
              <a:rPr lang="en-US" b="1" dirty="0" smtClean="0">
                <a:latin typeface="Arial Black" panose="020B0A04020102020204" pitchFamily="34" charset="0"/>
              </a:rPr>
              <a:t>force.</a:t>
            </a:r>
          </a:p>
          <a:p>
            <a:pPr marL="0" lvl="0" indent="0" algn="ctr">
              <a:buNone/>
            </a:pPr>
            <a:r>
              <a:rPr lang="en-US" b="1" dirty="0" smtClean="0">
                <a:latin typeface="Arial Black" panose="020B0A04020102020204" pitchFamily="34" charset="0"/>
              </a:rPr>
              <a:t>Guilt, rage, grief</a:t>
            </a:r>
            <a:endParaRPr lang="en-US" b="1" dirty="0">
              <a:latin typeface="Arial Black" panose="020B0A04020102020204" pitchFamily="34" charset="0"/>
            </a:endParaRPr>
          </a:p>
          <a:p>
            <a:endParaRPr lang="en-US" dirty="0"/>
          </a:p>
        </p:txBody>
      </p:sp>
      <p:pic>
        <p:nvPicPr>
          <p:cNvPr id="1026" name="Picture 2" descr="https://theoceanofknowledge.files.wordpress.com/2014/04/inner-confl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735" y="3231516"/>
            <a:ext cx="3859530" cy="28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External Conflict</a:t>
            </a:r>
            <a:endParaRPr lang="en-US" b="1" dirty="0">
              <a:latin typeface="Arial Black" panose="020B0A04020102020204" pitchFamily="34" charset="0"/>
            </a:endParaRPr>
          </a:p>
        </p:txBody>
      </p:sp>
      <p:sp>
        <p:nvSpPr>
          <p:cNvPr id="3" name="Content Placeholder 2"/>
          <p:cNvSpPr>
            <a:spLocks noGrp="1"/>
          </p:cNvSpPr>
          <p:nvPr>
            <p:ph idx="1"/>
          </p:nvPr>
        </p:nvSpPr>
        <p:spPr>
          <a:xfrm>
            <a:off x="1981200" y="1600201"/>
            <a:ext cx="8199120" cy="4525963"/>
          </a:xfrm>
        </p:spPr>
        <p:txBody>
          <a:bodyPr>
            <a:normAutofit/>
          </a:bodyPr>
          <a:lstStyle/>
          <a:p>
            <a:pPr marL="0" indent="0" algn="ctr">
              <a:buNone/>
            </a:pPr>
            <a:r>
              <a:rPr lang="en-US" sz="3200" b="1" dirty="0" smtClean="0">
                <a:latin typeface="Arial Black" panose="020B0A04020102020204" pitchFamily="34" charset="0"/>
              </a:rPr>
              <a:t>A character struggles against an outside force such as nature, another character, the supernatural or society.</a:t>
            </a:r>
            <a:endParaRPr lang="en-US" sz="3200" b="1" dirty="0">
              <a:latin typeface="Arial Black" panose="020B0A04020102020204" pitchFamily="34" charset="0"/>
            </a:endParaRPr>
          </a:p>
        </p:txBody>
      </p:sp>
      <p:pic>
        <p:nvPicPr>
          <p:cNvPr id="3074" name="Picture 2" descr="http://4.bp.blogspot.com/-P-EDvjNzXxA/T0H_aRkp-fI/AAAAAAAAIcA/Ouugb52E9mg/s1600/man+vs+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3688080"/>
            <a:ext cx="4549815" cy="25798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njisbookreview.files.wordpress.com/2013/08/man-vs-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688080"/>
            <a:ext cx="4549107" cy="257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01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Chronological </a:t>
            </a:r>
            <a:r>
              <a:rPr lang="en-US" b="1" dirty="0" smtClean="0">
                <a:latin typeface="Arial Black" panose="020B0A04020102020204" pitchFamily="34" charset="0"/>
              </a:rPr>
              <a:t>Order </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b="1" dirty="0">
                <a:latin typeface="Arial Black" panose="020B0A04020102020204" pitchFamily="34" charset="0"/>
              </a:rPr>
              <a:t>T</a:t>
            </a:r>
            <a:r>
              <a:rPr lang="en-US" sz="3200" b="1" dirty="0" smtClean="0">
                <a:latin typeface="Arial Black" panose="020B0A04020102020204" pitchFamily="34" charset="0"/>
              </a:rPr>
              <a:t>ime </a:t>
            </a:r>
            <a:r>
              <a:rPr lang="en-US" sz="3200" b="1" dirty="0">
                <a:latin typeface="Arial Black" panose="020B0A04020102020204" pitchFamily="34" charset="0"/>
              </a:rPr>
              <a:t>order, beginning with the first event and moving in sequence through the series of events (plot</a:t>
            </a:r>
            <a:r>
              <a:rPr lang="en-US" sz="3200" b="1" dirty="0" smtClean="0">
                <a:latin typeface="Arial Black" panose="020B0A04020102020204" pitchFamily="34" charset="0"/>
              </a:rPr>
              <a:t>)</a:t>
            </a:r>
          </a:p>
          <a:p>
            <a:endParaRPr lang="en-US" sz="3200" b="1" dirty="0">
              <a:latin typeface="Arial Black" panose="020B0A04020102020204" pitchFamily="34" charset="0"/>
            </a:endParaRPr>
          </a:p>
          <a:p>
            <a:pPr marL="0" indent="0" algn="ctr">
              <a:buNone/>
            </a:pPr>
            <a:r>
              <a:rPr lang="en-US" b="1" dirty="0" smtClean="0">
                <a:latin typeface="Arial Black" panose="020B0A04020102020204" pitchFamily="34" charset="0"/>
              </a:rPr>
              <a:t>EX: Freshman, Sophomore, Junior, Senior, Super Senior.</a:t>
            </a:r>
          </a:p>
        </p:txBody>
      </p:sp>
    </p:spTree>
    <p:extLst>
      <p:ext uri="{BB962C8B-B14F-4D97-AF65-F5344CB8AC3E}">
        <p14:creationId xmlns:p14="http://schemas.microsoft.com/office/powerpoint/2010/main" val="3713986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Flashback </a:t>
            </a:r>
            <a:endParaRPr lang="en-US" b="1" dirty="0">
              <a:latin typeface="Arial Black" panose="020B0A04020102020204" pitchFamily="34" charset="0"/>
            </a:endParaRPr>
          </a:p>
        </p:txBody>
      </p:sp>
      <p:sp>
        <p:nvSpPr>
          <p:cNvPr id="3" name="Content Placeholder 2"/>
          <p:cNvSpPr>
            <a:spLocks noGrp="1"/>
          </p:cNvSpPr>
          <p:nvPr>
            <p:ph idx="1"/>
          </p:nvPr>
        </p:nvSpPr>
        <p:spPr>
          <a:xfrm>
            <a:off x="1981200" y="1600201"/>
            <a:ext cx="8168640" cy="4525963"/>
          </a:xfrm>
        </p:spPr>
        <p:txBody>
          <a:bodyPr/>
          <a:lstStyle/>
          <a:p>
            <a:pPr lvl="0" algn="ctr"/>
            <a:r>
              <a:rPr lang="en-US" sz="3200" b="1" dirty="0">
                <a:latin typeface="Arial Black" panose="020B0A04020102020204" pitchFamily="34" charset="0"/>
              </a:rPr>
              <a:t>P</a:t>
            </a:r>
            <a:r>
              <a:rPr lang="en-US" sz="3200" b="1" dirty="0" smtClean="0">
                <a:latin typeface="Arial Black" panose="020B0A04020102020204" pitchFamily="34" charset="0"/>
              </a:rPr>
              <a:t>resent </a:t>
            </a:r>
            <a:r>
              <a:rPr lang="en-US" sz="3200" b="1" dirty="0">
                <a:latin typeface="Arial Black" panose="020B0A04020102020204" pitchFamily="34" charset="0"/>
              </a:rPr>
              <a:t>action is interrupted </a:t>
            </a:r>
            <a:r>
              <a:rPr lang="en-US" sz="3200" b="1" dirty="0" smtClean="0">
                <a:latin typeface="Arial Black" panose="020B0A04020102020204" pitchFamily="34" charset="0"/>
              </a:rPr>
              <a:t>with a </a:t>
            </a:r>
            <a:r>
              <a:rPr lang="en-US" sz="3200" b="1" dirty="0">
                <a:latin typeface="Arial Black" panose="020B0A04020102020204" pitchFamily="34" charset="0"/>
              </a:rPr>
              <a:t>scene from the </a:t>
            </a:r>
            <a:r>
              <a:rPr lang="en-US" sz="3200" b="1" dirty="0" smtClean="0">
                <a:latin typeface="Arial Black" panose="020B0A04020102020204" pitchFamily="34" charset="0"/>
              </a:rPr>
              <a:t>past</a:t>
            </a:r>
          </a:p>
          <a:p>
            <a:pPr marL="0" indent="0">
              <a:buNone/>
            </a:pPr>
            <a:endParaRPr lang="en-US" dirty="0"/>
          </a:p>
          <a:p>
            <a:endParaRPr lang="en-US" dirty="0"/>
          </a:p>
        </p:txBody>
      </p:sp>
      <p:pic>
        <p:nvPicPr>
          <p:cNvPr id="5122" name="Picture 2" descr="http://www.cityofkannapolis.com/wp-content/uploads/2013/06/Back-to-the-Future-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69" y="3140361"/>
            <a:ext cx="1967812" cy="298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2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Flash-Forward </a:t>
            </a:r>
            <a:endParaRPr lang="en-US" b="1" dirty="0">
              <a:latin typeface="Arial Black" panose="020B0A04020102020204" pitchFamily="34" charset="0"/>
            </a:endParaRPr>
          </a:p>
        </p:txBody>
      </p:sp>
      <p:sp>
        <p:nvSpPr>
          <p:cNvPr id="3" name="Content Placeholder 2"/>
          <p:cNvSpPr>
            <a:spLocks noGrp="1"/>
          </p:cNvSpPr>
          <p:nvPr>
            <p:ph idx="1"/>
          </p:nvPr>
        </p:nvSpPr>
        <p:spPr>
          <a:xfrm>
            <a:off x="1981200" y="1600201"/>
            <a:ext cx="7696200" cy="838200"/>
          </a:xfrm>
        </p:spPr>
        <p:txBody>
          <a:bodyPr>
            <a:normAutofit fontScale="92500"/>
          </a:bodyPr>
          <a:lstStyle/>
          <a:p>
            <a:r>
              <a:rPr lang="en-US" sz="3200" b="1" dirty="0">
                <a:latin typeface="Arial Black" panose="020B0A04020102020204" pitchFamily="34" charset="0"/>
              </a:rPr>
              <a:t>A</a:t>
            </a:r>
            <a:r>
              <a:rPr lang="en-US" sz="3200" b="1" dirty="0" smtClean="0">
                <a:latin typeface="Arial Black" panose="020B0A04020102020204" pitchFamily="34" charset="0"/>
              </a:rPr>
              <a:t>ction </a:t>
            </a:r>
            <a:r>
              <a:rPr lang="en-US" sz="3200" b="1" dirty="0">
                <a:latin typeface="Arial Black" panose="020B0A04020102020204" pitchFamily="34" charset="0"/>
              </a:rPr>
              <a:t>visits a character’s future</a:t>
            </a:r>
          </a:p>
        </p:txBody>
      </p:sp>
      <p:pic>
        <p:nvPicPr>
          <p:cNvPr id="6146" name="Picture 2" descr="http://www.cinemaboyz.com/wp-content/uploads/2013/04/Michael-J-Fox-in-Back-to-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325" y="28956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19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Foreshadowing</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pPr lvl="0"/>
            <a:r>
              <a:rPr lang="en-US" sz="3600" b="1" dirty="0">
                <a:latin typeface="Arial Black" panose="020B0A04020102020204" pitchFamily="34" charset="0"/>
              </a:rPr>
              <a:t>C</a:t>
            </a:r>
            <a:r>
              <a:rPr lang="en-US" sz="3600" b="1" dirty="0" smtClean="0">
                <a:latin typeface="Arial Black" panose="020B0A04020102020204" pitchFamily="34" charset="0"/>
              </a:rPr>
              <a:t>lues </a:t>
            </a:r>
            <a:r>
              <a:rPr lang="en-US" sz="3600" b="1" dirty="0">
                <a:latin typeface="Arial Black" panose="020B0A04020102020204" pitchFamily="34" charset="0"/>
              </a:rPr>
              <a:t>are planted that hint at </a:t>
            </a:r>
            <a:r>
              <a:rPr lang="en-US" sz="3600" b="1" dirty="0" smtClean="0">
                <a:latin typeface="Arial Black" panose="020B0A04020102020204" pitchFamily="34" charset="0"/>
              </a:rPr>
              <a:t>something </a:t>
            </a:r>
            <a:r>
              <a:rPr lang="en-US" sz="3600" b="1" dirty="0">
                <a:latin typeface="Arial Black" panose="020B0A04020102020204" pitchFamily="34" charset="0"/>
              </a:rPr>
              <a:t>that will happen later in the plot.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733" y="3234725"/>
            <a:ext cx="4831907" cy="3623275"/>
          </a:xfrm>
          <a:prstGeom prst="rect">
            <a:avLst/>
          </a:prstGeom>
        </p:spPr>
      </p:pic>
    </p:spTree>
    <p:extLst>
      <p:ext uri="{BB962C8B-B14F-4D97-AF65-F5344CB8AC3E}">
        <p14:creationId xmlns:p14="http://schemas.microsoft.com/office/powerpoint/2010/main" val="104803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5"/>
            <a:ext cx="10515600" cy="854076"/>
          </a:xfrm>
        </p:spPr>
        <p:txBody>
          <a:bodyPr/>
          <a:lstStyle/>
          <a:p>
            <a:pPr algn="ctr"/>
            <a:r>
              <a:rPr lang="en-US" b="1" dirty="0">
                <a:latin typeface="Arial Black" panose="020B0A04020102020204" pitchFamily="34" charset="0"/>
              </a:rPr>
              <a:t>Suspense</a:t>
            </a:r>
          </a:p>
        </p:txBody>
      </p:sp>
      <p:sp>
        <p:nvSpPr>
          <p:cNvPr id="3" name="Content Placeholder 2"/>
          <p:cNvSpPr>
            <a:spLocks noGrp="1"/>
          </p:cNvSpPr>
          <p:nvPr>
            <p:ph idx="1"/>
          </p:nvPr>
        </p:nvSpPr>
        <p:spPr>
          <a:xfrm>
            <a:off x="1127760" y="1219201"/>
            <a:ext cx="9677400" cy="4525963"/>
          </a:xfrm>
        </p:spPr>
        <p:txBody>
          <a:bodyPr>
            <a:normAutofit/>
          </a:bodyPr>
          <a:lstStyle/>
          <a:p>
            <a:pPr lvl="0"/>
            <a:r>
              <a:rPr lang="en-US" sz="3200" b="1" dirty="0">
                <a:latin typeface="Arial Black" panose="020B0A04020102020204" pitchFamily="34" charset="0"/>
              </a:rPr>
              <a:t>U</a:t>
            </a:r>
            <a:r>
              <a:rPr lang="en-US" sz="3200" b="1" dirty="0" smtClean="0">
                <a:latin typeface="Arial Black" panose="020B0A04020102020204" pitchFamily="34" charset="0"/>
              </a:rPr>
              <a:t>se </a:t>
            </a:r>
            <a:r>
              <a:rPr lang="en-US" sz="3200" b="1" dirty="0">
                <a:latin typeface="Arial Black" panose="020B0A04020102020204" pitchFamily="34" charset="0"/>
              </a:rPr>
              <a:t>of time to manipulate </a:t>
            </a:r>
            <a:r>
              <a:rPr lang="en-US" sz="3200" b="1" dirty="0" smtClean="0">
                <a:latin typeface="Arial Black" panose="020B0A04020102020204" pitchFamily="34" charset="0"/>
              </a:rPr>
              <a:t>and control the reader’s feelings</a:t>
            </a:r>
            <a:r>
              <a:rPr lang="en-US" sz="3200" b="1" dirty="0">
                <a:latin typeface="Arial Black" panose="020B0A04020102020204" pitchFamily="34" charset="0"/>
              </a:rPr>
              <a:t>. Ex. Time may be slowed</a:t>
            </a:r>
          </a:p>
          <a:p>
            <a:endParaRPr lang="en-US" sz="3200" dirty="0"/>
          </a:p>
        </p:txBody>
      </p:sp>
      <p:pic>
        <p:nvPicPr>
          <p:cNvPr id="8194" name="Picture 2" descr="http://2.bp.blogspot.com/-yxWYmE-fpWg/Ty586UpfObI/AAAAAAAAAD0/PuUWoDoT9hg/s1600/Suspense_Feb2012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743199"/>
            <a:ext cx="41148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96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Cause</a:t>
            </a:r>
          </a:p>
        </p:txBody>
      </p:sp>
      <p:sp>
        <p:nvSpPr>
          <p:cNvPr id="3" name="Content Placeholder 2"/>
          <p:cNvSpPr>
            <a:spLocks noGrp="1"/>
          </p:cNvSpPr>
          <p:nvPr>
            <p:ph idx="1"/>
          </p:nvPr>
        </p:nvSpPr>
        <p:spPr/>
        <p:txBody>
          <a:bodyPr/>
          <a:lstStyle/>
          <a:p>
            <a:pPr algn="ctr"/>
            <a:r>
              <a:rPr lang="en-US" b="1" dirty="0">
                <a:latin typeface="Arial Black" panose="020B0A04020102020204" pitchFamily="34" charset="0"/>
              </a:rPr>
              <a:t>R</a:t>
            </a:r>
            <a:r>
              <a:rPr lang="en-US" b="1" dirty="0" smtClean="0">
                <a:latin typeface="Arial Black" panose="020B0A04020102020204" pitchFamily="34" charset="0"/>
              </a:rPr>
              <a:t>eason </a:t>
            </a:r>
            <a:r>
              <a:rPr lang="en-US" b="1" dirty="0">
                <a:latin typeface="Arial Black" panose="020B0A04020102020204" pitchFamily="34" charset="0"/>
              </a:rPr>
              <a:t>why something happens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988" y="2473682"/>
            <a:ext cx="2968024" cy="3838218"/>
          </a:xfrm>
          <a:prstGeom prst="rect">
            <a:avLst/>
          </a:prstGeom>
        </p:spPr>
      </p:pic>
    </p:spTree>
    <p:extLst>
      <p:ext uri="{BB962C8B-B14F-4D97-AF65-F5344CB8AC3E}">
        <p14:creationId xmlns:p14="http://schemas.microsoft.com/office/powerpoint/2010/main" val="218202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Effect </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pPr algn="ctr"/>
            <a:r>
              <a:rPr lang="en-US" dirty="0">
                <a:latin typeface="Arial Black" panose="020B0A04020102020204" pitchFamily="34" charset="0"/>
              </a:rPr>
              <a:t>R</a:t>
            </a:r>
            <a:r>
              <a:rPr lang="en-US" dirty="0" smtClean="0">
                <a:latin typeface="Arial Black" panose="020B0A04020102020204" pitchFamily="34" charset="0"/>
              </a:rPr>
              <a:t>esult </a:t>
            </a:r>
            <a:r>
              <a:rPr lang="en-US" dirty="0">
                <a:latin typeface="Arial Black" panose="020B0A04020102020204" pitchFamily="34" charset="0"/>
              </a:rPr>
              <a:t>of some event or 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488" y="2697480"/>
            <a:ext cx="2843023" cy="3985876"/>
          </a:xfrm>
          <a:prstGeom prst="rect">
            <a:avLst/>
          </a:prstGeom>
        </p:spPr>
      </p:pic>
    </p:spTree>
    <p:extLst>
      <p:ext uri="{BB962C8B-B14F-4D97-AF65-F5344CB8AC3E}">
        <p14:creationId xmlns:p14="http://schemas.microsoft.com/office/powerpoint/2010/main" val="372656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Tone</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pPr algn="ctr"/>
            <a:r>
              <a:rPr lang="en-US" b="1" dirty="0" smtClean="0">
                <a:latin typeface="Arial Black" panose="020B0A04020102020204" pitchFamily="34" charset="0"/>
              </a:rPr>
              <a:t>The author’s attitude toward his subject.</a:t>
            </a:r>
            <a:endParaRPr lang="en-US" b="1" dirty="0">
              <a:latin typeface="Arial Black" panose="020B0A04020102020204" pitchFamily="34" charset="0"/>
            </a:endParaRPr>
          </a:p>
        </p:txBody>
      </p:sp>
      <p:pic>
        <p:nvPicPr>
          <p:cNvPr id="13314" name="Picture 2" descr="http://www.elyamccleave.com/wp-content/uploads/2010/07/Picture1-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9080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91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Writing</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Now write about the following:</a:t>
            </a:r>
          </a:p>
          <a:p>
            <a:pPr marL="0" indent="0" algn="ctr">
              <a:buNone/>
            </a:pPr>
            <a:endParaRPr lang="en-US" b="1" dirty="0">
              <a:latin typeface="Arial Black" panose="020B0A04020102020204" pitchFamily="34" charset="0"/>
            </a:endParaRPr>
          </a:p>
          <a:p>
            <a:pPr marL="0" indent="0" algn="ctr">
              <a:buNone/>
            </a:pPr>
            <a:r>
              <a:rPr lang="en-US" sz="3600" b="1" dirty="0" smtClean="0">
                <a:latin typeface="Arial Black" panose="020B0A04020102020204" pitchFamily="34" charset="0"/>
              </a:rPr>
              <a:t>What was your favorite reading from last year’s class? Did you like The Most Dangerous Game? Of Mice and Men? Why was this your favorite? The characters? The suspense? The pace? Give an example to explain what you mean. </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8/21/17</a:t>
            </a:r>
            <a:endParaRPr lang="en-US" b="1" dirty="0">
              <a:latin typeface="Arial Black" panose="020B0A04020102020204" pitchFamily="34" charset="0"/>
            </a:endParaRPr>
          </a:p>
        </p:txBody>
      </p:sp>
    </p:spTree>
    <p:extLst>
      <p:ext uri="{BB962C8B-B14F-4D97-AF65-F5344CB8AC3E}">
        <p14:creationId xmlns:p14="http://schemas.microsoft.com/office/powerpoint/2010/main" val="24917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pPr algn="ctr"/>
            <a:r>
              <a:rPr lang="en-US" b="1" dirty="0" smtClean="0">
                <a:latin typeface="Arial Black" panose="020B0A04020102020204" pitchFamily="34" charset="0"/>
              </a:rPr>
              <a:t>Mood</a:t>
            </a:r>
            <a:endParaRPr lang="en-US" b="1" dirty="0">
              <a:latin typeface="Arial Black" panose="020B0A04020102020204" pitchFamily="34" charset="0"/>
            </a:endParaRPr>
          </a:p>
        </p:txBody>
      </p:sp>
      <p:sp>
        <p:nvSpPr>
          <p:cNvPr id="3" name="Content Placeholder 2"/>
          <p:cNvSpPr>
            <a:spLocks noGrp="1"/>
          </p:cNvSpPr>
          <p:nvPr>
            <p:ph idx="1"/>
          </p:nvPr>
        </p:nvSpPr>
        <p:spPr>
          <a:xfrm>
            <a:off x="2042160" y="1646239"/>
            <a:ext cx="8229600" cy="4525963"/>
          </a:xfrm>
        </p:spPr>
        <p:txBody>
          <a:bodyPr>
            <a:normAutofit/>
          </a:bodyPr>
          <a:lstStyle/>
          <a:p>
            <a:pPr algn="ctr"/>
            <a:r>
              <a:rPr lang="en-US" sz="3600" b="1" dirty="0" smtClean="0">
                <a:latin typeface="Arial Black" panose="020B0A04020102020204" pitchFamily="34" charset="0"/>
              </a:rPr>
              <a:t>The feelings that the author creates in the reader. </a:t>
            </a:r>
            <a:endParaRPr lang="en-US" sz="3600" b="1" dirty="0">
              <a:latin typeface="Arial Black" panose="020B0A04020102020204" pitchFamily="34" charset="0"/>
            </a:endParaRPr>
          </a:p>
        </p:txBody>
      </p:sp>
      <p:pic>
        <p:nvPicPr>
          <p:cNvPr id="14338" name="Picture 2" descr="http://www.gagdonkey.com/photos/Mood-dog-vs-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185480"/>
            <a:ext cx="57150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04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0755"/>
          </a:xfrm>
        </p:spPr>
        <p:txBody>
          <a:bodyPr/>
          <a:lstStyle/>
          <a:p>
            <a:pPr algn="ctr"/>
            <a:r>
              <a:rPr lang="en-US" b="1" dirty="0" smtClean="0">
                <a:latin typeface="Arial Black" panose="020B0A04020102020204" pitchFamily="34" charset="0"/>
              </a:rPr>
              <a:t>Diction</a:t>
            </a:r>
            <a:endParaRPr lang="en-US" b="1" dirty="0">
              <a:latin typeface="Arial Black" panose="020B0A04020102020204" pitchFamily="34" charset="0"/>
            </a:endParaRPr>
          </a:p>
        </p:txBody>
      </p:sp>
      <p:sp>
        <p:nvSpPr>
          <p:cNvPr id="3" name="Content Placeholder 2"/>
          <p:cNvSpPr>
            <a:spLocks noGrp="1"/>
          </p:cNvSpPr>
          <p:nvPr>
            <p:ph idx="1"/>
          </p:nvPr>
        </p:nvSpPr>
        <p:spPr>
          <a:xfrm>
            <a:off x="1981200" y="1569720"/>
            <a:ext cx="8229600" cy="2438400"/>
          </a:xfrm>
        </p:spPr>
        <p:txBody>
          <a:bodyPr>
            <a:normAutofit lnSpcReduction="10000"/>
          </a:bodyPr>
          <a:lstStyle/>
          <a:p>
            <a:r>
              <a:rPr lang="en-US" sz="3600" b="1" dirty="0" smtClean="0">
                <a:latin typeface="Arial Black" panose="020B0A04020102020204" pitchFamily="34" charset="0"/>
              </a:rPr>
              <a:t>Word choice</a:t>
            </a:r>
          </a:p>
          <a:p>
            <a:pPr lvl="1"/>
            <a:r>
              <a:rPr lang="en-US" sz="3200" b="1" dirty="0" smtClean="0">
                <a:latin typeface="Arial Black" panose="020B0A04020102020204" pitchFamily="34" charset="0"/>
              </a:rPr>
              <a:t>Often affects tone</a:t>
            </a:r>
          </a:p>
          <a:p>
            <a:pPr lvl="1"/>
            <a:r>
              <a:rPr lang="en-US" sz="3200" b="1" dirty="0" smtClean="0">
                <a:latin typeface="Arial Black" panose="020B0A04020102020204" pitchFamily="34" charset="0"/>
              </a:rPr>
              <a:t>Using specialized vocabulary often gives the narrator credence. </a:t>
            </a:r>
          </a:p>
          <a:p>
            <a:pPr marL="0" indent="0">
              <a:buNone/>
            </a:pPr>
            <a:endParaRPr lang="en-US" dirty="0"/>
          </a:p>
        </p:txBody>
      </p:sp>
      <p:sp>
        <p:nvSpPr>
          <p:cNvPr id="4" name="TextBox 3"/>
          <p:cNvSpPr txBox="1"/>
          <p:nvPr/>
        </p:nvSpPr>
        <p:spPr>
          <a:xfrm>
            <a:off x="838200" y="4008120"/>
            <a:ext cx="9372600" cy="2246769"/>
          </a:xfrm>
          <a:prstGeom prst="rect">
            <a:avLst/>
          </a:prstGeom>
          <a:noFill/>
        </p:spPr>
        <p:txBody>
          <a:bodyPr wrap="square" rtlCol="0">
            <a:spAutoFit/>
          </a:bodyPr>
          <a:lstStyle/>
          <a:p>
            <a:r>
              <a:rPr lang="en-US" sz="2800" b="1" dirty="0" smtClean="0">
                <a:latin typeface="Arial Black" panose="020B0A04020102020204" pitchFamily="34" charset="0"/>
              </a:rPr>
              <a:t>EX: Mama	Mommy		Mom	Mother</a:t>
            </a:r>
          </a:p>
          <a:p>
            <a:endParaRPr lang="en-US" sz="2800" b="1" dirty="0">
              <a:latin typeface="Arial Black" panose="020B0A04020102020204" pitchFamily="34" charset="0"/>
            </a:endParaRPr>
          </a:p>
          <a:p>
            <a:pPr algn="ctr"/>
            <a:r>
              <a:rPr lang="en-US" sz="2800" b="1" dirty="0">
                <a:latin typeface="Arial Black" panose="020B0A04020102020204" pitchFamily="34" charset="0"/>
              </a:rPr>
              <a:t>Evil Parental Figure who has forgotten what it is to be young. </a:t>
            </a:r>
          </a:p>
          <a:p>
            <a:endParaRPr lang="en-US" sz="2800" dirty="0"/>
          </a:p>
        </p:txBody>
      </p:sp>
    </p:spTree>
    <p:extLst>
      <p:ext uri="{BB962C8B-B14F-4D97-AF65-F5344CB8AC3E}">
        <p14:creationId xmlns:p14="http://schemas.microsoft.com/office/powerpoint/2010/main" val="396265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0"/>
            <a:ext cx="10515600" cy="960755"/>
          </a:xfrm>
        </p:spPr>
        <p:txBody>
          <a:bodyPr/>
          <a:lstStyle/>
          <a:p>
            <a:pPr algn="ctr"/>
            <a:r>
              <a:rPr lang="en-US" b="1" dirty="0" smtClean="0">
                <a:latin typeface="Arial Black" panose="020B0A04020102020204" pitchFamily="34" charset="0"/>
              </a:rPr>
              <a:t>Theme</a:t>
            </a:r>
            <a:endParaRPr lang="en-US" b="1" dirty="0">
              <a:latin typeface="Arial Black" panose="020B0A04020102020204" pitchFamily="34" charset="0"/>
            </a:endParaRPr>
          </a:p>
        </p:txBody>
      </p:sp>
      <p:sp>
        <p:nvSpPr>
          <p:cNvPr id="3" name="Content Placeholder 2"/>
          <p:cNvSpPr>
            <a:spLocks noGrp="1"/>
          </p:cNvSpPr>
          <p:nvPr>
            <p:ph idx="1"/>
          </p:nvPr>
        </p:nvSpPr>
        <p:spPr>
          <a:xfrm>
            <a:off x="480060" y="836068"/>
            <a:ext cx="11140440" cy="4525963"/>
          </a:xfrm>
        </p:spPr>
        <p:txBody>
          <a:bodyPr>
            <a:normAutofit/>
          </a:bodyPr>
          <a:lstStyle/>
          <a:p>
            <a:r>
              <a:rPr lang="en-US" sz="3200" b="1" dirty="0">
                <a:latin typeface="Arial Black" panose="020B0A04020102020204" pitchFamily="34" charset="0"/>
              </a:rPr>
              <a:t>An idea or insight about life and human nature that gives the story meaning.</a:t>
            </a:r>
          </a:p>
          <a:p>
            <a:r>
              <a:rPr lang="en-US" sz="3200" b="1" dirty="0">
                <a:latin typeface="Arial Black" panose="020B0A04020102020204" pitchFamily="34" charset="0"/>
              </a:rPr>
              <a:t>Theme is not the moral. </a:t>
            </a:r>
          </a:p>
          <a:p>
            <a:pPr lvl="1"/>
            <a:r>
              <a:rPr lang="en-US" sz="2800" b="1" dirty="0">
                <a:latin typeface="Arial Black" panose="020B0A04020102020204" pitchFamily="34" charset="0"/>
              </a:rPr>
              <a:t>Theme is what the story reveals about life. Is more complex than the moral.</a:t>
            </a:r>
          </a:p>
          <a:p>
            <a:pPr lvl="1"/>
            <a:r>
              <a:rPr lang="en-US" sz="2800" b="1" dirty="0">
                <a:latin typeface="Arial Black" panose="020B0A04020102020204" pitchFamily="34" charset="0"/>
              </a:rPr>
              <a:t>A moral teaches a simple lesson</a:t>
            </a:r>
            <a:r>
              <a:rPr lang="en-US" sz="2800" dirty="0"/>
              <a:t>. </a:t>
            </a:r>
          </a:p>
        </p:txBody>
      </p:sp>
      <p:pic>
        <p:nvPicPr>
          <p:cNvPr id="4098" name="Picture 2" descr="http://sites.uci.edu/teacherbeth/files/2013/02/ThemeTagxe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480" y="3866062"/>
            <a:ext cx="2895600" cy="299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63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Universal Theme</a:t>
            </a:r>
            <a:endParaRPr lang="en-US" b="1" dirty="0">
              <a:latin typeface="Arial Black" panose="020B0A04020102020204" pitchFamily="34" charset="0"/>
            </a:endParaRPr>
          </a:p>
        </p:txBody>
      </p:sp>
      <p:sp>
        <p:nvSpPr>
          <p:cNvPr id="3" name="Content Placeholder 2"/>
          <p:cNvSpPr>
            <a:spLocks noGrp="1"/>
          </p:cNvSpPr>
          <p:nvPr>
            <p:ph idx="1"/>
          </p:nvPr>
        </p:nvSpPr>
        <p:spPr>
          <a:xfrm>
            <a:off x="396240" y="1600201"/>
            <a:ext cx="11323320" cy="4525963"/>
          </a:xfrm>
        </p:spPr>
        <p:txBody>
          <a:bodyPr/>
          <a:lstStyle/>
          <a:p>
            <a:r>
              <a:rPr lang="en-US" sz="3200" dirty="0" smtClean="0">
                <a:latin typeface="Arial Black" panose="020B0A04020102020204" pitchFamily="34" charset="0"/>
              </a:rPr>
              <a:t>A theme which is easily understood by all people despite cultural differences or geographic location.</a:t>
            </a:r>
          </a:p>
          <a:p>
            <a:pPr lvl="1"/>
            <a:r>
              <a:rPr lang="en-US" sz="3200" dirty="0" smtClean="0">
                <a:latin typeface="Arial Black" panose="020B0A04020102020204" pitchFamily="34" charset="0"/>
              </a:rPr>
              <a:t>exploration confronts the “unknown”</a:t>
            </a:r>
          </a:p>
          <a:p>
            <a:pPr lvl="1"/>
            <a:r>
              <a:rPr lang="en-US" sz="3200" dirty="0" smtClean="0">
                <a:latin typeface="Arial Black" panose="020B0A04020102020204" pitchFamily="34" charset="0"/>
              </a:rPr>
              <a:t>Inaction and regret</a:t>
            </a:r>
          </a:p>
          <a:p>
            <a:pPr lvl="1"/>
            <a:r>
              <a:rPr lang="en-US" sz="3200" dirty="0" smtClean="0">
                <a:latin typeface="Arial Black" panose="020B0A04020102020204" pitchFamily="34" charset="0"/>
              </a:rPr>
              <a:t>First love </a:t>
            </a:r>
          </a:p>
          <a:p>
            <a:pPr lvl="1"/>
            <a:r>
              <a:rPr lang="en-US" sz="3200" dirty="0" smtClean="0">
                <a:latin typeface="Arial Black" panose="020B0A04020102020204" pitchFamily="34" charset="0"/>
              </a:rPr>
              <a:t>Coming of age</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493074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59" y="0"/>
            <a:ext cx="10515600" cy="838835"/>
          </a:xfrm>
        </p:spPr>
        <p:txBody>
          <a:bodyPr/>
          <a:lstStyle/>
          <a:p>
            <a:pPr algn="ctr"/>
            <a:r>
              <a:rPr lang="en-US" b="1" dirty="0" smtClean="0">
                <a:latin typeface="Arial Black" panose="020B0A04020102020204" pitchFamily="34" charset="0"/>
              </a:rPr>
              <a:t>Plot Map (Graph)</a:t>
            </a:r>
            <a:endParaRPr lang="en-US" b="1"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701040"/>
            <a:ext cx="11094720" cy="6194539"/>
          </a:xfrm>
          <a:prstGeom prst="rect">
            <a:avLst/>
          </a:prstGeom>
        </p:spPr>
      </p:pic>
    </p:spTree>
    <p:extLst>
      <p:ext uri="{BB962C8B-B14F-4D97-AF65-F5344CB8AC3E}">
        <p14:creationId xmlns:p14="http://schemas.microsoft.com/office/powerpoint/2010/main" val="2869078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42999"/>
          </a:xfrm>
        </p:spPr>
        <p:txBody>
          <a:bodyPr/>
          <a:lstStyle/>
          <a:p>
            <a:pPr algn="ctr"/>
            <a:r>
              <a:rPr lang="en-US" b="1" dirty="0" smtClean="0">
                <a:latin typeface="Arial Black" panose="020B0A04020102020204" pitchFamily="34" charset="0"/>
              </a:rPr>
              <a:t>“And of Clay We Are Created”</a:t>
            </a:r>
            <a:endParaRPr lang="en-US" b="1" dirty="0">
              <a:latin typeface="Arial Black" panose="020B0A04020102020204" pitchFamily="34" charset="0"/>
            </a:endParaRPr>
          </a:p>
        </p:txBody>
      </p:sp>
      <p:sp>
        <p:nvSpPr>
          <p:cNvPr id="3" name="Content Placeholder 2"/>
          <p:cNvSpPr>
            <a:spLocks noGrp="1"/>
          </p:cNvSpPr>
          <p:nvPr>
            <p:ph idx="1"/>
          </p:nvPr>
        </p:nvSpPr>
        <p:spPr>
          <a:xfrm>
            <a:off x="838200" y="975360"/>
            <a:ext cx="10515600" cy="5608320"/>
          </a:xfrm>
        </p:spPr>
        <p:txBody>
          <a:bodyPr>
            <a:normAutofit/>
          </a:bodyPr>
          <a:lstStyle/>
          <a:p>
            <a:r>
              <a:rPr lang="en-US" sz="3200" b="1" dirty="0" smtClean="0">
                <a:latin typeface="Arial Black" panose="020B0A04020102020204" pitchFamily="34" charset="0"/>
              </a:rPr>
              <a:t>Tomorrow we will begin reading a story from your textbook titled “And Of Clay Are We Created.”</a:t>
            </a:r>
          </a:p>
          <a:p>
            <a:r>
              <a:rPr lang="en-US" sz="3200" b="1" dirty="0" smtClean="0">
                <a:latin typeface="Arial Black" panose="020B0A04020102020204" pitchFamily="34" charset="0"/>
              </a:rPr>
              <a:t>This story is what we call “Historical Fiction”</a:t>
            </a:r>
          </a:p>
          <a:p>
            <a:pPr lvl="1"/>
            <a:r>
              <a:rPr lang="en-US" b="1" dirty="0" smtClean="0">
                <a:latin typeface="Arial Black" panose="020B0A04020102020204" pitchFamily="34" charset="0"/>
              </a:rPr>
              <a:t>A fiction story based on real life events.</a:t>
            </a:r>
          </a:p>
          <a:p>
            <a:r>
              <a:rPr lang="en-US" b="1" dirty="0" smtClean="0">
                <a:latin typeface="Arial Black" panose="020B0A04020102020204" pitchFamily="34" charset="0"/>
              </a:rPr>
              <a:t>Before we can read the story, we need to cover some key vocabulary.</a:t>
            </a:r>
          </a:p>
          <a:p>
            <a:r>
              <a:rPr lang="en-US" b="1" dirty="0" smtClean="0">
                <a:latin typeface="Arial Black" panose="020B0A04020102020204" pitchFamily="34" charset="0"/>
              </a:rPr>
              <a:t>You have the word and a definition. Your task is to complete the example sentences for each word AND come up with a synonym for each word.</a:t>
            </a:r>
            <a:endParaRPr lang="en-US" b="1" dirty="0">
              <a:latin typeface="Arial Black" panose="020B0A04020102020204" pitchFamily="34" charset="0"/>
            </a:endParaRPr>
          </a:p>
        </p:txBody>
      </p:sp>
    </p:spTree>
    <p:extLst>
      <p:ext uri="{BB962C8B-B14F-4D97-AF65-F5344CB8AC3E}">
        <p14:creationId xmlns:p14="http://schemas.microsoft.com/office/powerpoint/2010/main" val="3989968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latin typeface="Arial Black" panose="020B0A04020102020204" pitchFamily="34" charset="0"/>
              </a:rPr>
              <a:t>60 Second Speeches </a:t>
            </a:r>
            <a:r>
              <a:rPr lang="en-US" b="1" u="sng" dirty="0" smtClean="0">
                <a:latin typeface="Arial Black" panose="020B0A04020102020204" pitchFamily="34" charset="0"/>
              </a:rPr>
              <a:t>FRIDAY!!!</a:t>
            </a:r>
          </a:p>
          <a:p>
            <a:pPr lvl="1"/>
            <a:r>
              <a:rPr lang="en-US" b="1" dirty="0" smtClean="0">
                <a:latin typeface="Arial Black" panose="020B0A04020102020204" pitchFamily="34" charset="0"/>
              </a:rPr>
              <a:t>Begin taking some notes for your speech</a:t>
            </a:r>
          </a:p>
          <a:p>
            <a:pPr lvl="1"/>
            <a:r>
              <a:rPr lang="en-US" b="1" dirty="0" smtClean="0">
                <a:latin typeface="Arial Black" panose="020B0A04020102020204" pitchFamily="34" charset="0"/>
              </a:rPr>
              <a:t>PRACTICE in front of a mirror or with a friend/family member.</a:t>
            </a:r>
          </a:p>
          <a:p>
            <a:pPr lvl="1"/>
            <a:r>
              <a:rPr lang="en-US" b="1" dirty="0" smtClean="0">
                <a:latin typeface="Arial Black" panose="020B0A04020102020204" pitchFamily="34" charset="0"/>
              </a:rPr>
              <a:t>TIME YOURSELF!</a:t>
            </a:r>
          </a:p>
          <a:p>
            <a:r>
              <a:rPr lang="en-US" b="1" dirty="0" smtClean="0">
                <a:latin typeface="Arial Black" panose="020B0A04020102020204" pitchFamily="34" charset="0"/>
              </a:rPr>
              <a:t>Vocabulary sheet for “And Of Clay” (Sentences and synonyms) DUE TOMORROW!!</a:t>
            </a:r>
          </a:p>
          <a:p>
            <a:r>
              <a:rPr lang="en-US" sz="4400" b="1" dirty="0" smtClean="0">
                <a:latin typeface="Arial Black" panose="020B0A04020102020204" pitchFamily="34" charset="0"/>
              </a:rPr>
              <a:t>BRING BOOKS TOMORROW!!!!!!!!!</a:t>
            </a:r>
            <a:endParaRPr lang="en-US" sz="4400" b="1" dirty="0">
              <a:latin typeface="Arial Black" panose="020B0A04020102020204" pitchFamily="34" charset="0"/>
            </a:endParaRPr>
          </a:p>
        </p:txBody>
      </p:sp>
    </p:spTree>
    <p:extLst>
      <p:ext uri="{BB962C8B-B14F-4D97-AF65-F5344CB8AC3E}">
        <p14:creationId xmlns:p14="http://schemas.microsoft.com/office/powerpoint/2010/main" val="255824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Think of a story you have read that has a Universal Theme.</a:t>
            </a:r>
          </a:p>
          <a:p>
            <a:pPr marL="0" indent="0" algn="ctr">
              <a:buNone/>
            </a:pPr>
            <a:r>
              <a:rPr lang="en-US" sz="3600" b="1" dirty="0" smtClean="0">
                <a:latin typeface="Arial Black" panose="020B0A04020102020204" pitchFamily="34" charset="0"/>
              </a:rPr>
              <a:t>What story is it? What is the theme?</a:t>
            </a:r>
          </a:p>
          <a:p>
            <a:pPr marL="0" indent="0" algn="ctr">
              <a:buNone/>
            </a:pPr>
            <a:r>
              <a:rPr lang="en-US" sz="3600" b="1" dirty="0" smtClean="0">
                <a:latin typeface="Arial Black" panose="020B0A04020102020204" pitchFamily="34" charset="0"/>
              </a:rPr>
              <a:t>Why do you think that theme is popular in literature/movies/</a:t>
            </a:r>
            <a:r>
              <a:rPr lang="en-US" sz="3600" b="1" dirty="0" err="1" smtClean="0">
                <a:latin typeface="Arial Black" panose="020B0A04020102020204" pitchFamily="34" charset="0"/>
              </a:rPr>
              <a:t>tv</a:t>
            </a:r>
            <a:r>
              <a:rPr lang="en-US" sz="3600" b="1" dirty="0" smtClean="0">
                <a:latin typeface="Arial Black" panose="020B0A04020102020204" pitchFamily="34" charset="0"/>
              </a:rPr>
              <a:t>?</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8/21/17</a:t>
            </a:r>
            <a:endParaRPr lang="en-US" b="1" dirty="0">
              <a:latin typeface="Arial Black" panose="020B0A04020102020204" pitchFamily="34" charset="0"/>
            </a:endParaRPr>
          </a:p>
        </p:txBody>
      </p:sp>
    </p:spTree>
    <p:extLst>
      <p:ext uri="{BB962C8B-B14F-4D97-AF65-F5344CB8AC3E}">
        <p14:creationId xmlns:p14="http://schemas.microsoft.com/office/powerpoint/2010/main" val="2130195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Discussion</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In your triads, discuss the following:</a:t>
            </a:r>
          </a:p>
          <a:p>
            <a:pPr marL="0" indent="0" algn="ctr">
              <a:buNone/>
            </a:pPr>
            <a:endParaRPr lang="en-US" b="1" dirty="0">
              <a:latin typeface="Arial Black" panose="020B0A04020102020204" pitchFamily="34" charset="0"/>
            </a:endParaRPr>
          </a:p>
          <a:p>
            <a:pPr marL="0" indent="0" algn="ctr">
              <a:buNone/>
            </a:pPr>
            <a:r>
              <a:rPr lang="en-US" sz="3600" b="1" dirty="0" smtClean="0">
                <a:latin typeface="Arial Black" panose="020B0A04020102020204" pitchFamily="34" charset="0"/>
              </a:rPr>
              <a:t>Which do you find more interesting to read; fiction or non-fiction?</a:t>
            </a:r>
          </a:p>
          <a:p>
            <a:pPr marL="0" indent="0" algn="ctr">
              <a:buNone/>
            </a:pPr>
            <a:r>
              <a:rPr lang="en-US" sz="3600" b="1" dirty="0" smtClean="0">
                <a:latin typeface="Arial Black" panose="020B0A04020102020204" pitchFamily="34" charset="0"/>
              </a:rPr>
              <a:t>What is it about that one that you prefer one over the other?</a:t>
            </a:r>
          </a:p>
          <a:p>
            <a:pPr marL="0" indent="0" algn="ctr">
              <a:buNone/>
            </a:pP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8/22/17</a:t>
            </a:r>
            <a:endParaRPr lang="en-US" b="1" dirty="0">
              <a:latin typeface="Arial Black" panose="020B0A04020102020204" pitchFamily="34" charset="0"/>
            </a:endParaRPr>
          </a:p>
        </p:txBody>
      </p:sp>
    </p:spTree>
    <p:extLst>
      <p:ext uri="{BB962C8B-B14F-4D97-AF65-F5344CB8AC3E}">
        <p14:creationId xmlns:p14="http://schemas.microsoft.com/office/powerpoint/2010/main" val="2039282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Writing</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lnSpcReduction="10000"/>
          </a:bodyPr>
          <a:lstStyle/>
          <a:p>
            <a:pPr marL="0" indent="0" algn="ctr">
              <a:buNone/>
            </a:pPr>
            <a:r>
              <a:rPr lang="en-US" b="1" dirty="0" smtClean="0">
                <a:latin typeface="Arial Black" panose="020B0A04020102020204" pitchFamily="34" charset="0"/>
              </a:rPr>
              <a:t>Now write about the following:</a:t>
            </a:r>
          </a:p>
          <a:p>
            <a:pPr marL="0" indent="0" algn="ctr">
              <a:buNone/>
            </a:pPr>
            <a:endParaRPr lang="en-US" b="1" dirty="0">
              <a:latin typeface="Arial Black" panose="020B0A04020102020204" pitchFamily="34" charset="0"/>
            </a:endParaRPr>
          </a:p>
          <a:p>
            <a:pPr marL="0" indent="0" algn="ctr">
              <a:buNone/>
            </a:pPr>
            <a:r>
              <a:rPr lang="en-US" sz="3600" b="1" dirty="0">
                <a:latin typeface="Arial Black" panose="020B0A04020102020204" pitchFamily="34" charset="0"/>
              </a:rPr>
              <a:t>Which </a:t>
            </a:r>
            <a:r>
              <a:rPr lang="en-US" sz="3600" b="1" dirty="0" smtClean="0">
                <a:latin typeface="Arial Black" panose="020B0A04020102020204" pitchFamily="34" charset="0"/>
              </a:rPr>
              <a:t>did </a:t>
            </a:r>
            <a:r>
              <a:rPr lang="en-US" sz="3600" b="1" u="sng" dirty="0" smtClean="0">
                <a:latin typeface="Arial Black" panose="020B0A04020102020204" pitchFamily="34" charset="0"/>
              </a:rPr>
              <a:t>THE PARTNER TO YOUR RIGHT</a:t>
            </a:r>
            <a:r>
              <a:rPr lang="en-US" sz="3600" b="1" dirty="0" smtClean="0">
                <a:latin typeface="Arial Black" panose="020B0A04020102020204" pitchFamily="34" charset="0"/>
              </a:rPr>
              <a:t> say they find </a:t>
            </a:r>
            <a:r>
              <a:rPr lang="en-US" sz="3600" b="1" dirty="0">
                <a:latin typeface="Arial Black" panose="020B0A04020102020204" pitchFamily="34" charset="0"/>
              </a:rPr>
              <a:t>more interesting to read; fiction or non-fiction?</a:t>
            </a:r>
          </a:p>
          <a:p>
            <a:pPr marL="0" indent="0" algn="ctr">
              <a:buNone/>
            </a:pPr>
            <a:r>
              <a:rPr lang="en-US" sz="3600" b="1" dirty="0">
                <a:latin typeface="Arial Black" panose="020B0A04020102020204" pitchFamily="34" charset="0"/>
              </a:rPr>
              <a:t>What is it about </a:t>
            </a:r>
            <a:r>
              <a:rPr lang="en-US" sz="3600" b="1" dirty="0" smtClean="0">
                <a:latin typeface="Arial Black" panose="020B0A04020102020204" pitchFamily="34" charset="0"/>
              </a:rPr>
              <a:t>that one that they </a:t>
            </a:r>
            <a:r>
              <a:rPr lang="en-US" sz="3600" b="1" dirty="0">
                <a:latin typeface="Arial Black" panose="020B0A04020102020204" pitchFamily="34" charset="0"/>
              </a:rPr>
              <a:t>prefer </a:t>
            </a:r>
            <a:r>
              <a:rPr lang="en-US" sz="3600" b="1" dirty="0" smtClean="0">
                <a:latin typeface="Arial Black" panose="020B0A04020102020204" pitchFamily="34" charset="0"/>
              </a:rPr>
              <a:t>over </a:t>
            </a:r>
            <a:r>
              <a:rPr lang="en-US" sz="3600" b="1" dirty="0">
                <a:latin typeface="Arial Black" panose="020B0A04020102020204" pitchFamily="34" charset="0"/>
              </a:rPr>
              <a:t>the other</a:t>
            </a:r>
            <a:r>
              <a:rPr lang="en-US" sz="3600" b="1" dirty="0" smtClean="0">
                <a:latin typeface="Arial Black" panose="020B0A04020102020204" pitchFamily="34" charset="0"/>
              </a:rPr>
              <a:t>?</a:t>
            </a:r>
          </a:p>
          <a:p>
            <a:pPr marL="0" indent="0" algn="ctr">
              <a:buNone/>
            </a:pPr>
            <a:r>
              <a:rPr lang="en-US" sz="3600" b="1" dirty="0" smtClean="0">
                <a:latin typeface="Arial Black" panose="020B0A04020102020204" pitchFamily="34" charset="0"/>
              </a:rPr>
              <a:t>Did you agree or disagree with that partner? Why?</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8/22/17</a:t>
            </a:r>
            <a:endParaRPr lang="en-US" b="1" dirty="0">
              <a:latin typeface="Arial Black" panose="020B0A04020102020204" pitchFamily="34" charset="0"/>
            </a:endParaRPr>
          </a:p>
        </p:txBody>
      </p:sp>
    </p:spTree>
    <p:extLst>
      <p:ext uri="{BB962C8B-B14F-4D97-AF65-F5344CB8AC3E}">
        <p14:creationId xmlns:p14="http://schemas.microsoft.com/office/powerpoint/2010/main" val="229462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835"/>
          </a:xfrm>
        </p:spPr>
        <p:txBody>
          <a:bodyPr/>
          <a:lstStyle/>
          <a:p>
            <a:pPr algn="ctr"/>
            <a:r>
              <a:rPr lang="en-US" b="1" dirty="0" smtClean="0">
                <a:latin typeface="Arial Black" panose="020B0A04020102020204" pitchFamily="34" charset="0"/>
              </a:rPr>
              <a:t>CCS Standards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203960"/>
            <a:ext cx="10515600" cy="5547359"/>
          </a:xfrm>
        </p:spPr>
        <p:txBody>
          <a:bodyPr>
            <a:normAutofit fontScale="92500" lnSpcReduction="20000"/>
          </a:bodyPr>
          <a:lstStyle/>
          <a:p>
            <a:r>
              <a:rPr lang="en-US" b="1" dirty="0">
                <a:latin typeface="Arial Black" panose="020B0A04020102020204" pitchFamily="34" charset="0"/>
              </a:rPr>
              <a:t>RI.10.3 Analyze how the author unfolds an analysis or series of ideas or events, including the order in which the points are made, how they are introduced and developed, and the connections that are drawn between them</a:t>
            </a:r>
            <a:r>
              <a:rPr lang="en-US" b="1" dirty="0" smtClean="0">
                <a:latin typeface="Arial Black" panose="020B0A04020102020204" pitchFamily="34" charset="0"/>
              </a:rPr>
              <a:t>.</a:t>
            </a:r>
          </a:p>
          <a:p>
            <a:r>
              <a:rPr lang="en-US" b="1" dirty="0">
                <a:latin typeface="Arial Black" panose="020B0A04020102020204" pitchFamily="34" charset="0"/>
              </a:rPr>
              <a:t>L.10.1 Demonstrate command of the conventions of standard English grammar and usage when writing or speaking.</a:t>
            </a:r>
          </a:p>
          <a:p>
            <a:pPr lvl="1"/>
            <a:r>
              <a:rPr lang="en-US" b="1" dirty="0">
                <a:latin typeface="Arial Black" panose="020B0A04020102020204" pitchFamily="34" charset="0"/>
              </a:rPr>
              <a:t>a. Use parallel structure.</a:t>
            </a:r>
          </a:p>
          <a:p>
            <a:pPr lvl="1"/>
            <a:r>
              <a:rPr lang="en-US" b="1" dirty="0">
                <a:latin typeface="Arial Black" panose="020B0A04020102020204" pitchFamily="34" charset="0"/>
              </a:rPr>
              <a:t>b. Use various types of phrases (noun, verb, adjectival, adverbial, participial, prepositional, absolute) and clauses (independent, dependent; noun, relative, adverbial) to convey specific meanings and add variety and interest to writing or presentations</a:t>
            </a:r>
            <a:r>
              <a:rPr lang="en-US" b="1" dirty="0" smtClean="0">
                <a:latin typeface="Arial Black" panose="020B0A04020102020204" pitchFamily="34" charset="0"/>
              </a:rPr>
              <a:t>.</a:t>
            </a:r>
          </a:p>
          <a:p>
            <a:r>
              <a:rPr lang="en-US" b="1" dirty="0">
                <a:latin typeface="Arial Black" panose="020B0A04020102020204" pitchFamily="34" charset="0"/>
              </a:rPr>
              <a:t>RI.10.7 Analyze various accounts of a subject told in different mediums (e.g., a person's life story in both print and multimedia), determining which details are emphasized in each account.</a:t>
            </a:r>
          </a:p>
          <a:p>
            <a:endParaRPr lang="en-US" b="1" dirty="0">
              <a:latin typeface="Arial Black" panose="020B0A04020102020204" pitchFamily="34" charset="0"/>
            </a:endParaRPr>
          </a:p>
        </p:txBody>
      </p:sp>
    </p:spTree>
    <p:extLst>
      <p:ext uri="{BB962C8B-B14F-4D97-AF65-F5344CB8AC3E}">
        <p14:creationId xmlns:p14="http://schemas.microsoft.com/office/powerpoint/2010/main" val="3936573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CCS Standards</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b="1" dirty="0">
                <a:latin typeface="Arial Black" panose="020B0A04020102020204" pitchFamily="34" charset="0"/>
              </a:rPr>
              <a:t>RI.10.3 Analyze how the author unfolds an analysis or series of ideas or events, including the order in which the points are made, how they are introduced and developed, and the connections that are drawn between them</a:t>
            </a:r>
            <a:r>
              <a:rPr lang="en-US" b="1" dirty="0" smtClean="0">
                <a:latin typeface="Arial Black" panose="020B0A04020102020204" pitchFamily="34" charset="0"/>
              </a:rPr>
              <a:t>.</a:t>
            </a:r>
          </a:p>
          <a:p>
            <a:r>
              <a:rPr lang="en-US" b="1" dirty="0">
                <a:latin typeface="Arial Black" panose="020B0A04020102020204" pitchFamily="34" charset="0"/>
              </a:rPr>
              <a:t>L.10.1 Demonstrate command of the conventions of standard English grammar and usage when writing or speaking.</a:t>
            </a:r>
          </a:p>
          <a:p>
            <a:r>
              <a:rPr lang="en-US" b="1" dirty="0">
                <a:latin typeface="Arial Black" panose="020B0A04020102020204" pitchFamily="34" charset="0"/>
              </a:rPr>
              <a:t>a. Use parallel structure.</a:t>
            </a:r>
          </a:p>
          <a:p>
            <a:r>
              <a:rPr lang="en-US" b="1" dirty="0">
                <a:latin typeface="Arial Black" panose="020B0A04020102020204" pitchFamily="34" charset="0"/>
              </a:rPr>
              <a:t>b. Use various types of phrases (noun, verb, adjectival, adverbial, participial, prepositional, absolute) and clauses (independent, dependent; noun, relative, adverbial) to convey specific meanings and add variety and interest to writing or presentations.</a:t>
            </a:r>
          </a:p>
          <a:p>
            <a:endParaRPr lang="en-US" b="1" dirty="0">
              <a:latin typeface="Arial Black" panose="020B0A04020102020204" pitchFamily="34" charset="0"/>
            </a:endParaRPr>
          </a:p>
        </p:txBody>
      </p:sp>
    </p:spTree>
    <p:extLst>
      <p:ext uri="{BB962C8B-B14F-4D97-AF65-F5344CB8AC3E}">
        <p14:creationId xmlns:p14="http://schemas.microsoft.com/office/powerpoint/2010/main" val="3135593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838835"/>
          </a:xfrm>
        </p:spPr>
        <p:txBody>
          <a:bodyPr/>
          <a:lstStyle/>
          <a:p>
            <a:pPr algn="ctr"/>
            <a:r>
              <a:rPr lang="en-US" b="1" dirty="0" smtClean="0">
                <a:latin typeface="Arial Black" panose="020B0A04020102020204" pitchFamily="34" charset="0"/>
              </a:rPr>
              <a:t>Objectives</a:t>
            </a:r>
            <a:endParaRPr lang="en-US" b="1" dirty="0">
              <a:latin typeface="Arial Black" panose="020B0A04020102020204" pitchFamily="34" charset="0"/>
            </a:endParaRPr>
          </a:p>
        </p:txBody>
      </p:sp>
      <p:sp>
        <p:nvSpPr>
          <p:cNvPr id="3" name="Content Placeholder 2"/>
          <p:cNvSpPr>
            <a:spLocks noGrp="1"/>
          </p:cNvSpPr>
          <p:nvPr>
            <p:ph idx="1"/>
          </p:nvPr>
        </p:nvSpPr>
        <p:spPr>
          <a:xfrm>
            <a:off x="243840" y="1021080"/>
            <a:ext cx="11521440" cy="5562600"/>
          </a:xfrm>
        </p:spPr>
        <p:txBody>
          <a:bodyPr/>
          <a:lstStyle/>
          <a:p>
            <a:pPr marL="0" indent="0" algn="ctr">
              <a:buNone/>
            </a:pPr>
            <a:r>
              <a:rPr lang="en-US" b="1" dirty="0" smtClean="0">
                <a:latin typeface="Arial Black" panose="020B0A04020102020204" pitchFamily="34" charset="0"/>
              </a:rPr>
              <a:t>By the end of this lesson, students should be able to:</a:t>
            </a:r>
          </a:p>
          <a:p>
            <a:pPr marL="0" indent="0" algn="ctr">
              <a:buNone/>
            </a:pPr>
            <a:endParaRPr lang="en-US" b="1" dirty="0" smtClean="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Analyze </a:t>
            </a:r>
            <a:r>
              <a:rPr lang="en-US" sz="3200" b="1" dirty="0">
                <a:latin typeface="Arial Black" panose="020B0A04020102020204" pitchFamily="34" charset="0"/>
              </a:rPr>
              <a:t>how an author unfolds an analysis or series of events</a:t>
            </a:r>
            <a:r>
              <a:rPr lang="en-US" sz="3200" b="1" dirty="0" smtClean="0">
                <a:latin typeface="Arial Black" panose="020B0A04020102020204" pitchFamily="34" charset="0"/>
              </a:rPr>
              <a:t>.</a:t>
            </a:r>
          </a:p>
          <a:p>
            <a:pPr marL="514350" indent="-514350">
              <a:buFont typeface="+mj-lt"/>
              <a:buAutoNum type="arabicPeriod"/>
            </a:pPr>
            <a:endParaRPr lang="en-US" sz="3200" b="1" dirty="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Compare and contrast different types of writing/media that discuss the same subject using parallel structure.</a:t>
            </a:r>
            <a:endParaRPr lang="en-US" sz="3200" b="1" dirty="0">
              <a:latin typeface="Arial Black" panose="020B0A04020102020204" pitchFamily="34" charset="0"/>
            </a:endParaRPr>
          </a:p>
        </p:txBody>
      </p:sp>
    </p:spTree>
    <p:extLst>
      <p:ext uri="{BB962C8B-B14F-4D97-AF65-F5344CB8AC3E}">
        <p14:creationId xmlns:p14="http://schemas.microsoft.com/office/powerpoint/2010/main" val="262879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“And of Clay Are We Created”</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latin typeface="Arial Black" panose="020B0A04020102020204" pitchFamily="34" charset="0"/>
              </a:rPr>
              <a:t>Today we will begin reading the HISTORICAL FICTION story, “And of Clay Are We Created.”</a:t>
            </a:r>
          </a:p>
          <a:p>
            <a:r>
              <a:rPr lang="en-US" b="1" dirty="0" smtClean="0">
                <a:latin typeface="Arial Black" panose="020B0A04020102020204" pitchFamily="34" charset="0"/>
              </a:rPr>
              <a:t>As you are reading, you will also be filling in your Cornell Notes on the story; attempting to answer the questions found there.</a:t>
            </a:r>
          </a:p>
          <a:p>
            <a:r>
              <a:rPr lang="en-US" b="1" dirty="0" smtClean="0">
                <a:latin typeface="Arial Black" panose="020B0A04020102020204" pitchFamily="34" charset="0"/>
              </a:rPr>
              <a:t>You will also be responsible for filling out a PLOT MAP for the story.</a:t>
            </a:r>
          </a:p>
          <a:p>
            <a:r>
              <a:rPr lang="en-US" b="1" dirty="0" smtClean="0">
                <a:latin typeface="Arial Black" panose="020B0A04020102020204" pitchFamily="34" charset="0"/>
              </a:rPr>
              <a:t>Let’s read…</a:t>
            </a:r>
            <a:endParaRPr lang="en-US" b="1" dirty="0">
              <a:latin typeface="Arial Black" panose="020B0A04020102020204" pitchFamily="34" charset="0"/>
            </a:endParaRPr>
          </a:p>
        </p:txBody>
      </p:sp>
    </p:spTree>
    <p:extLst>
      <p:ext uri="{BB962C8B-B14F-4D97-AF65-F5344CB8AC3E}">
        <p14:creationId xmlns:p14="http://schemas.microsoft.com/office/powerpoint/2010/main" val="3377594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latin typeface="Arial Black" panose="020B0A04020102020204" pitchFamily="34" charset="0"/>
              </a:rPr>
              <a:t>60 Second Speeches </a:t>
            </a:r>
            <a:r>
              <a:rPr lang="en-US" b="1" u="sng" dirty="0" smtClean="0">
                <a:latin typeface="Arial Black" panose="020B0A04020102020204" pitchFamily="34" charset="0"/>
              </a:rPr>
              <a:t>FRIDAY!!!</a:t>
            </a:r>
          </a:p>
          <a:p>
            <a:pPr lvl="1"/>
            <a:r>
              <a:rPr lang="en-US" b="1" dirty="0" smtClean="0">
                <a:latin typeface="Arial Black" panose="020B0A04020102020204" pitchFamily="34" charset="0"/>
              </a:rPr>
              <a:t>Begin taking some notes for your speech</a:t>
            </a:r>
          </a:p>
          <a:p>
            <a:pPr lvl="1"/>
            <a:r>
              <a:rPr lang="en-US" b="1" dirty="0" smtClean="0">
                <a:latin typeface="Arial Black" panose="020B0A04020102020204" pitchFamily="34" charset="0"/>
              </a:rPr>
              <a:t>PRACTICE in front of a mirror or with a friend/family member.</a:t>
            </a:r>
          </a:p>
          <a:p>
            <a:pPr lvl="1"/>
            <a:r>
              <a:rPr lang="en-US" b="1" dirty="0" smtClean="0">
                <a:latin typeface="Arial Black" panose="020B0A04020102020204" pitchFamily="34" charset="0"/>
              </a:rPr>
              <a:t>TIME YOURSELF!</a:t>
            </a:r>
          </a:p>
          <a:p>
            <a:r>
              <a:rPr lang="en-US" b="1" dirty="0" smtClean="0">
                <a:latin typeface="Arial Black" panose="020B0A04020102020204" pitchFamily="34" charset="0"/>
              </a:rPr>
              <a:t>You should be caught up to where we are in the story on BOTH your Cornell Notes AND your plot map. If you fell behind, get caught up before tomorrow.</a:t>
            </a:r>
          </a:p>
        </p:txBody>
      </p:sp>
    </p:spTree>
    <p:extLst>
      <p:ext uri="{BB962C8B-B14F-4D97-AF65-F5344CB8AC3E}">
        <p14:creationId xmlns:p14="http://schemas.microsoft.com/office/powerpoint/2010/main" val="1287961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Why do you think the author chose to tell the story from the wife/girlfriend’s point of view?</a:t>
            </a:r>
          </a:p>
          <a:p>
            <a:pPr marL="0" indent="0" algn="ctr">
              <a:buNone/>
            </a:pPr>
            <a:r>
              <a:rPr lang="en-US" sz="3600" b="1" dirty="0" smtClean="0">
                <a:latin typeface="Arial Black" panose="020B0A04020102020204" pitchFamily="34" charset="0"/>
              </a:rPr>
              <a:t>How does that change the way we, the readers, see the story?</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8/22/17</a:t>
            </a:r>
            <a:endParaRPr lang="en-US" b="1" dirty="0">
              <a:latin typeface="Arial Black" panose="020B0A04020102020204" pitchFamily="34" charset="0"/>
            </a:endParaRPr>
          </a:p>
        </p:txBody>
      </p:sp>
    </p:spTree>
    <p:extLst>
      <p:ext uri="{BB962C8B-B14F-4D97-AF65-F5344CB8AC3E}">
        <p14:creationId xmlns:p14="http://schemas.microsoft.com/office/powerpoint/2010/main" val="188113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Discussion</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In your triads, discuss the following:</a:t>
            </a:r>
          </a:p>
          <a:p>
            <a:pPr marL="0" indent="0" algn="ctr">
              <a:buNone/>
            </a:pPr>
            <a:endParaRPr lang="en-US" b="1" dirty="0">
              <a:latin typeface="Arial Black" panose="020B0A04020102020204" pitchFamily="34" charset="0"/>
            </a:endParaRPr>
          </a:p>
          <a:p>
            <a:pPr marL="0" indent="0" algn="ctr">
              <a:buNone/>
            </a:pPr>
            <a:r>
              <a:rPr lang="en-US" sz="3600" b="1" dirty="0" smtClean="0">
                <a:latin typeface="Arial Black" panose="020B0A04020102020204" pitchFamily="34" charset="0"/>
              </a:rPr>
              <a:t>What would you say is the MOOD of the story we were reading yesterday?</a:t>
            </a:r>
          </a:p>
          <a:p>
            <a:pPr marL="0" indent="0" algn="ctr">
              <a:buNone/>
            </a:pPr>
            <a:r>
              <a:rPr lang="en-US" sz="3600" b="1" dirty="0" smtClean="0">
                <a:latin typeface="Arial Black" panose="020B0A04020102020204" pitchFamily="34" charset="0"/>
              </a:rPr>
              <a:t>How does the writer set/change the mood?</a:t>
            </a:r>
          </a:p>
          <a:p>
            <a:pPr marL="0" indent="0" algn="ctr">
              <a:buNone/>
            </a:pPr>
            <a:r>
              <a:rPr lang="en-US" sz="3600" b="1" dirty="0" smtClean="0">
                <a:latin typeface="Arial Black" panose="020B0A04020102020204" pitchFamily="34" charset="0"/>
              </a:rPr>
              <a:t>Give an example of a line or quote from the story that helps establish that mood.</a:t>
            </a:r>
          </a:p>
          <a:p>
            <a:pPr marL="0" indent="0" algn="ctr">
              <a:buNone/>
            </a:pP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8/23/17</a:t>
            </a:r>
            <a:endParaRPr lang="en-US" b="1" dirty="0">
              <a:latin typeface="Arial Black" panose="020B0A04020102020204" pitchFamily="34" charset="0"/>
            </a:endParaRPr>
          </a:p>
        </p:txBody>
      </p:sp>
    </p:spTree>
    <p:extLst>
      <p:ext uri="{BB962C8B-B14F-4D97-AF65-F5344CB8AC3E}">
        <p14:creationId xmlns:p14="http://schemas.microsoft.com/office/powerpoint/2010/main" val="2510889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Writing</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Now write about the following:</a:t>
            </a:r>
          </a:p>
          <a:p>
            <a:pPr marL="0" indent="0" algn="ctr">
              <a:buNone/>
            </a:pPr>
            <a:endParaRPr lang="en-US" b="1" dirty="0">
              <a:latin typeface="Arial Black" panose="020B0A04020102020204" pitchFamily="34" charset="0"/>
            </a:endParaRPr>
          </a:p>
          <a:p>
            <a:pPr marL="0" indent="0" algn="ctr">
              <a:buNone/>
            </a:pPr>
            <a:r>
              <a:rPr lang="en-US" sz="3600" b="1" dirty="0">
                <a:latin typeface="Arial Black" panose="020B0A04020102020204" pitchFamily="34" charset="0"/>
              </a:rPr>
              <a:t>What would you say is the MOOD of the story we were reading yesterday?</a:t>
            </a:r>
          </a:p>
          <a:p>
            <a:pPr marL="0" indent="0" algn="ctr">
              <a:buNone/>
            </a:pPr>
            <a:r>
              <a:rPr lang="en-US" sz="3600" b="1" dirty="0">
                <a:latin typeface="Arial Black" panose="020B0A04020102020204" pitchFamily="34" charset="0"/>
              </a:rPr>
              <a:t>How does the writer set/change the mood?</a:t>
            </a:r>
          </a:p>
          <a:p>
            <a:pPr marL="0" indent="0" algn="ctr">
              <a:buNone/>
            </a:pPr>
            <a:r>
              <a:rPr lang="en-US" sz="3600" b="1" dirty="0">
                <a:latin typeface="Arial Black" panose="020B0A04020102020204" pitchFamily="34" charset="0"/>
              </a:rPr>
              <a:t>Give an example of a line or quote from the story that helps establish that mood.</a:t>
            </a: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8/23/17</a:t>
            </a:r>
            <a:endParaRPr lang="en-US" b="1" dirty="0">
              <a:latin typeface="Arial Black" panose="020B0A04020102020204" pitchFamily="34" charset="0"/>
            </a:endParaRPr>
          </a:p>
        </p:txBody>
      </p:sp>
    </p:spTree>
    <p:extLst>
      <p:ext uri="{BB962C8B-B14F-4D97-AF65-F5344CB8AC3E}">
        <p14:creationId xmlns:p14="http://schemas.microsoft.com/office/powerpoint/2010/main" val="2684181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CCS Standards</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b="1" dirty="0">
                <a:latin typeface="Arial Black" panose="020B0A04020102020204" pitchFamily="34" charset="0"/>
              </a:rPr>
              <a:t>RI.10.3 Analyze how the author unfolds an analysis or series of ideas or events, including the order in which the points are made, how they are introduced and developed, and the connections that are drawn between them</a:t>
            </a:r>
            <a:r>
              <a:rPr lang="en-US" b="1" dirty="0" smtClean="0">
                <a:latin typeface="Arial Black" panose="020B0A04020102020204" pitchFamily="34" charset="0"/>
              </a:rPr>
              <a:t>.</a:t>
            </a:r>
          </a:p>
          <a:p>
            <a:r>
              <a:rPr lang="en-US" b="1" dirty="0">
                <a:latin typeface="Arial Black" panose="020B0A04020102020204" pitchFamily="34" charset="0"/>
              </a:rPr>
              <a:t>L.10.1 Demonstrate command of the conventions of standard English grammar and usage when writing or speaking.</a:t>
            </a:r>
          </a:p>
          <a:p>
            <a:r>
              <a:rPr lang="en-US" b="1" dirty="0">
                <a:latin typeface="Arial Black" panose="020B0A04020102020204" pitchFamily="34" charset="0"/>
              </a:rPr>
              <a:t>a. Use parallel structure.</a:t>
            </a:r>
          </a:p>
          <a:p>
            <a:r>
              <a:rPr lang="en-US" b="1" dirty="0">
                <a:latin typeface="Arial Black" panose="020B0A04020102020204" pitchFamily="34" charset="0"/>
              </a:rPr>
              <a:t>b. Use various types of phrases (noun, verb, adjectival, adverbial, participial, prepositional, absolute) and clauses (independent, dependent; noun, relative, adverbial) to convey specific meanings and add variety and interest to writing or presentations.</a:t>
            </a:r>
          </a:p>
          <a:p>
            <a:endParaRPr lang="en-US" b="1" dirty="0">
              <a:latin typeface="Arial Black" panose="020B0A04020102020204" pitchFamily="34" charset="0"/>
            </a:endParaRPr>
          </a:p>
        </p:txBody>
      </p:sp>
    </p:spTree>
    <p:extLst>
      <p:ext uri="{BB962C8B-B14F-4D97-AF65-F5344CB8AC3E}">
        <p14:creationId xmlns:p14="http://schemas.microsoft.com/office/powerpoint/2010/main" val="1608186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838835"/>
          </a:xfrm>
        </p:spPr>
        <p:txBody>
          <a:bodyPr/>
          <a:lstStyle/>
          <a:p>
            <a:pPr algn="ctr"/>
            <a:r>
              <a:rPr lang="en-US" b="1" dirty="0" smtClean="0">
                <a:latin typeface="Arial Black" panose="020B0A04020102020204" pitchFamily="34" charset="0"/>
              </a:rPr>
              <a:t>Objectives</a:t>
            </a:r>
            <a:endParaRPr lang="en-US" b="1" dirty="0">
              <a:latin typeface="Arial Black" panose="020B0A04020102020204" pitchFamily="34" charset="0"/>
            </a:endParaRPr>
          </a:p>
        </p:txBody>
      </p:sp>
      <p:sp>
        <p:nvSpPr>
          <p:cNvPr id="3" name="Content Placeholder 2"/>
          <p:cNvSpPr>
            <a:spLocks noGrp="1"/>
          </p:cNvSpPr>
          <p:nvPr>
            <p:ph idx="1"/>
          </p:nvPr>
        </p:nvSpPr>
        <p:spPr>
          <a:xfrm>
            <a:off x="243840" y="1021080"/>
            <a:ext cx="11521440" cy="5562600"/>
          </a:xfrm>
        </p:spPr>
        <p:txBody>
          <a:bodyPr/>
          <a:lstStyle/>
          <a:p>
            <a:pPr marL="0" indent="0" algn="ctr">
              <a:buNone/>
            </a:pPr>
            <a:r>
              <a:rPr lang="en-US" b="1" dirty="0" smtClean="0">
                <a:latin typeface="Arial Black" panose="020B0A04020102020204" pitchFamily="34" charset="0"/>
              </a:rPr>
              <a:t>By the end of this lesson, students should be able to:</a:t>
            </a:r>
          </a:p>
          <a:p>
            <a:pPr marL="0" indent="0" algn="ctr">
              <a:buNone/>
            </a:pPr>
            <a:endParaRPr lang="en-US" b="1" dirty="0" smtClean="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Analyze </a:t>
            </a:r>
            <a:r>
              <a:rPr lang="en-US" sz="3200" b="1" dirty="0">
                <a:latin typeface="Arial Black" panose="020B0A04020102020204" pitchFamily="34" charset="0"/>
              </a:rPr>
              <a:t>how an author unfolds an analysis or series of events</a:t>
            </a:r>
            <a:r>
              <a:rPr lang="en-US" sz="3200" b="1" dirty="0" smtClean="0">
                <a:latin typeface="Arial Black" panose="020B0A04020102020204" pitchFamily="34" charset="0"/>
              </a:rPr>
              <a:t>.</a:t>
            </a:r>
          </a:p>
          <a:p>
            <a:pPr marL="514350" indent="-514350">
              <a:buFont typeface="+mj-lt"/>
              <a:buAutoNum type="arabicPeriod"/>
            </a:pPr>
            <a:endParaRPr lang="en-US" sz="3200" b="1" dirty="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Compare and contrast different types of writing/media that discuss the same subject using parallel structure.</a:t>
            </a:r>
            <a:endParaRPr lang="en-US" sz="3200" b="1" dirty="0">
              <a:latin typeface="Arial Black" panose="020B0A04020102020204" pitchFamily="34" charset="0"/>
            </a:endParaRPr>
          </a:p>
        </p:txBody>
      </p:sp>
    </p:spTree>
    <p:extLst>
      <p:ext uri="{BB962C8B-B14F-4D97-AF65-F5344CB8AC3E}">
        <p14:creationId xmlns:p14="http://schemas.microsoft.com/office/powerpoint/2010/main" val="2499265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“And of Clay Are We Created”</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latin typeface="Arial Black" panose="020B0A04020102020204" pitchFamily="34" charset="0"/>
              </a:rPr>
              <a:t>Today we will continue reading the HISTORICAL FICTION story, “And of Clay Are We Created.”</a:t>
            </a:r>
          </a:p>
          <a:p>
            <a:r>
              <a:rPr lang="en-US" b="1" dirty="0" smtClean="0">
                <a:latin typeface="Arial Black" panose="020B0A04020102020204" pitchFamily="34" charset="0"/>
              </a:rPr>
              <a:t>As you are reading, you will also be filling in your Cornell Notes on the story; attempting to answer the questions found there.</a:t>
            </a:r>
          </a:p>
          <a:p>
            <a:r>
              <a:rPr lang="en-US" b="1" dirty="0" smtClean="0">
                <a:latin typeface="Arial Black" panose="020B0A04020102020204" pitchFamily="34" charset="0"/>
              </a:rPr>
              <a:t>You will also be responsible for filling out a PLOT MAP for the story.</a:t>
            </a:r>
          </a:p>
          <a:p>
            <a:r>
              <a:rPr lang="en-US" b="1" dirty="0" smtClean="0">
                <a:latin typeface="Arial Black" panose="020B0A04020102020204" pitchFamily="34" charset="0"/>
              </a:rPr>
              <a:t>Let’s read…</a:t>
            </a:r>
            <a:endParaRPr lang="en-US" b="1" dirty="0">
              <a:latin typeface="Arial Black" panose="020B0A04020102020204" pitchFamily="34" charset="0"/>
            </a:endParaRPr>
          </a:p>
        </p:txBody>
      </p:sp>
    </p:spTree>
    <p:extLst>
      <p:ext uri="{BB962C8B-B14F-4D97-AF65-F5344CB8AC3E}">
        <p14:creationId xmlns:p14="http://schemas.microsoft.com/office/powerpoint/2010/main" val="3133039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838835"/>
          </a:xfrm>
        </p:spPr>
        <p:txBody>
          <a:bodyPr/>
          <a:lstStyle/>
          <a:p>
            <a:pPr algn="ctr"/>
            <a:r>
              <a:rPr lang="en-US" b="1" dirty="0" smtClean="0">
                <a:latin typeface="Arial Black" panose="020B0A04020102020204" pitchFamily="34" charset="0"/>
              </a:rPr>
              <a:t>Objectives</a:t>
            </a:r>
            <a:endParaRPr lang="en-US" b="1" dirty="0">
              <a:latin typeface="Arial Black" panose="020B0A04020102020204" pitchFamily="34" charset="0"/>
            </a:endParaRPr>
          </a:p>
        </p:txBody>
      </p:sp>
      <p:sp>
        <p:nvSpPr>
          <p:cNvPr id="3" name="Content Placeholder 2"/>
          <p:cNvSpPr>
            <a:spLocks noGrp="1"/>
          </p:cNvSpPr>
          <p:nvPr>
            <p:ph idx="1"/>
          </p:nvPr>
        </p:nvSpPr>
        <p:spPr>
          <a:xfrm>
            <a:off x="243840" y="1021080"/>
            <a:ext cx="11521440" cy="5562600"/>
          </a:xfrm>
        </p:spPr>
        <p:txBody>
          <a:bodyPr/>
          <a:lstStyle/>
          <a:p>
            <a:pPr marL="0" indent="0" algn="ctr">
              <a:buNone/>
            </a:pPr>
            <a:r>
              <a:rPr lang="en-US" b="1" dirty="0" smtClean="0">
                <a:latin typeface="Arial Black" panose="020B0A04020102020204" pitchFamily="34" charset="0"/>
              </a:rPr>
              <a:t>By the end of this lesson, students should be able to:</a:t>
            </a:r>
          </a:p>
          <a:p>
            <a:pPr marL="0" indent="0" algn="ctr">
              <a:buNone/>
            </a:pPr>
            <a:endParaRPr lang="en-US" b="1" dirty="0" smtClean="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Analyze </a:t>
            </a:r>
            <a:r>
              <a:rPr lang="en-US" sz="3200" b="1" dirty="0">
                <a:latin typeface="Arial Black" panose="020B0A04020102020204" pitchFamily="34" charset="0"/>
              </a:rPr>
              <a:t>how an author unfolds an analysis or series of events</a:t>
            </a:r>
            <a:r>
              <a:rPr lang="en-US" sz="3200" b="1" dirty="0" smtClean="0">
                <a:latin typeface="Arial Black" panose="020B0A04020102020204" pitchFamily="34" charset="0"/>
              </a:rPr>
              <a:t>.</a:t>
            </a:r>
          </a:p>
          <a:p>
            <a:pPr marL="514350" indent="-514350">
              <a:buFont typeface="+mj-lt"/>
              <a:buAutoNum type="arabicPeriod"/>
            </a:pPr>
            <a:endParaRPr lang="en-US" sz="3200" b="1" dirty="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Compare and contrast different types of writing/media that discuss the same subject using parallel structure.</a:t>
            </a:r>
            <a:endParaRPr lang="en-US" sz="3200" b="1" dirty="0">
              <a:latin typeface="Arial Black" panose="020B0A04020102020204" pitchFamily="34" charset="0"/>
            </a:endParaRPr>
          </a:p>
        </p:txBody>
      </p:sp>
    </p:spTree>
    <p:extLst>
      <p:ext uri="{BB962C8B-B14F-4D97-AF65-F5344CB8AC3E}">
        <p14:creationId xmlns:p14="http://schemas.microsoft.com/office/powerpoint/2010/main" val="253241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latin typeface="Arial Black" panose="020B0A04020102020204" pitchFamily="34" charset="0"/>
              </a:rPr>
              <a:t>60 Second Speeches </a:t>
            </a:r>
            <a:r>
              <a:rPr lang="en-US" b="1" u="sng" dirty="0" smtClean="0">
                <a:latin typeface="Arial Black" panose="020B0A04020102020204" pitchFamily="34" charset="0"/>
              </a:rPr>
              <a:t>FRIDAY!!!</a:t>
            </a:r>
          </a:p>
          <a:p>
            <a:pPr lvl="1"/>
            <a:r>
              <a:rPr lang="en-US" b="1" dirty="0" smtClean="0">
                <a:latin typeface="Arial Black" panose="020B0A04020102020204" pitchFamily="34" charset="0"/>
              </a:rPr>
              <a:t>Begin taking some notes for your speech</a:t>
            </a:r>
          </a:p>
          <a:p>
            <a:pPr lvl="1"/>
            <a:r>
              <a:rPr lang="en-US" b="1" dirty="0" smtClean="0">
                <a:latin typeface="Arial Black" panose="020B0A04020102020204" pitchFamily="34" charset="0"/>
              </a:rPr>
              <a:t>PRACTICE in front of a mirror or with a friend/family member.</a:t>
            </a:r>
          </a:p>
          <a:p>
            <a:pPr lvl="1"/>
            <a:r>
              <a:rPr lang="en-US" b="1" dirty="0" smtClean="0">
                <a:latin typeface="Arial Black" panose="020B0A04020102020204" pitchFamily="34" charset="0"/>
              </a:rPr>
              <a:t>TIME YOURSELF!</a:t>
            </a:r>
          </a:p>
          <a:p>
            <a:r>
              <a:rPr lang="en-US" b="1" dirty="0" smtClean="0">
                <a:latin typeface="Arial Black" panose="020B0A04020102020204" pitchFamily="34" charset="0"/>
              </a:rPr>
              <a:t>Finish up your vocab charts, your Cornell Notes AND your plot map. They should be complete and ready to turn in tomorrow.</a:t>
            </a:r>
          </a:p>
        </p:txBody>
      </p:sp>
    </p:spTree>
    <p:extLst>
      <p:ext uri="{BB962C8B-B14F-4D97-AF65-F5344CB8AC3E}">
        <p14:creationId xmlns:p14="http://schemas.microsoft.com/office/powerpoint/2010/main" val="1396220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How did you feel at the end of the story?</a:t>
            </a:r>
          </a:p>
          <a:p>
            <a:pPr marL="0" indent="0" algn="ctr">
              <a:buNone/>
            </a:pPr>
            <a:r>
              <a:rPr lang="en-US" sz="3600" b="1" dirty="0" smtClean="0">
                <a:latin typeface="Arial Black" panose="020B0A04020102020204" pitchFamily="34" charset="0"/>
              </a:rPr>
              <a:t>Did the author manage to connect with and affect your emotions?</a:t>
            </a:r>
          </a:p>
          <a:p>
            <a:pPr marL="0" indent="0" algn="ctr">
              <a:buNone/>
            </a:pPr>
            <a:r>
              <a:rPr lang="en-US" sz="3600" b="1" dirty="0" smtClean="0">
                <a:latin typeface="Arial Black" panose="020B0A04020102020204" pitchFamily="34" charset="0"/>
              </a:rPr>
              <a:t>If so, how do you think she did it?</a:t>
            </a:r>
          </a:p>
          <a:p>
            <a:pPr marL="0" indent="0" algn="ctr">
              <a:buNone/>
            </a:pPr>
            <a:r>
              <a:rPr lang="en-US" sz="3600" b="1" dirty="0" smtClean="0">
                <a:latin typeface="Arial Black" panose="020B0A04020102020204" pitchFamily="34" charset="0"/>
              </a:rPr>
              <a:t>If not, why not?</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8/23/17</a:t>
            </a:r>
            <a:endParaRPr lang="en-US" b="1" dirty="0">
              <a:latin typeface="Arial Black" panose="020B0A04020102020204" pitchFamily="34" charset="0"/>
            </a:endParaRPr>
          </a:p>
        </p:txBody>
      </p:sp>
    </p:spTree>
    <p:extLst>
      <p:ext uri="{BB962C8B-B14F-4D97-AF65-F5344CB8AC3E}">
        <p14:creationId xmlns:p14="http://schemas.microsoft.com/office/powerpoint/2010/main" val="3339511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Discussion</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r>
              <a:rPr lang="en-US" b="1" dirty="0" smtClean="0">
                <a:latin typeface="Arial Black" panose="020B0A04020102020204" pitchFamily="34" charset="0"/>
              </a:rPr>
              <a:t>In your triads, discuss the following:</a:t>
            </a:r>
          </a:p>
          <a:p>
            <a:pPr marL="0" indent="0" algn="ctr">
              <a:buNone/>
            </a:pPr>
            <a:endParaRPr lang="en-US" b="1" dirty="0">
              <a:latin typeface="Arial Black" panose="020B0A04020102020204" pitchFamily="34" charset="0"/>
            </a:endParaRPr>
          </a:p>
          <a:p>
            <a:pPr marL="0" indent="0" algn="ctr">
              <a:buNone/>
            </a:pPr>
            <a:r>
              <a:rPr lang="en-US" sz="3600" b="1" dirty="0" smtClean="0">
                <a:latin typeface="Arial Black" panose="020B0A04020102020204" pitchFamily="34" charset="0"/>
              </a:rPr>
              <a:t>Do you think the narrator writing as if she had a personal connection to the story made it more emotional for us as readers?</a:t>
            </a:r>
          </a:p>
          <a:p>
            <a:pPr marL="0" indent="0" algn="ctr">
              <a:buNone/>
            </a:pPr>
            <a:r>
              <a:rPr lang="en-US" sz="3600" b="1" dirty="0" smtClean="0">
                <a:latin typeface="Arial Black" panose="020B0A04020102020204" pitchFamily="34" charset="0"/>
              </a:rPr>
              <a:t>Why or why not?</a:t>
            </a:r>
          </a:p>
          <a:p>
            <a:pPr marL="0" indent="0" algn="ctr">
              <a:buNone/>
            </a:pPr>
            <a:endParaRPr lang="en-US" sz="3600" b="1" dirty="0" smtClean="0">
              <a:latin typeface="Arial Black" panose="020B0A04020102020204" pitchFamily="34" charset="0"/>
            </a:endParaRPr>
          </a:p>
          <a:p>
            <a:pPr marL="0" indent="0" algn="ctr">
              <a:buNone/>
            </a:pP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8/24/17</a:t>
            </a:r>
            <a:endParaRPr lang="en-US" b="1" dirty="0">
              <a:latin typeface="Arial Black" panose="020B0A04020102020204" pitchFamily="34" charset="0"/>
            </a:endParaRPr>
          </a:p>
        </p:txBody>
      </p:sp>
    </p:spTree>
    <p:extLst>
      <p:ext uri="{BB962C8B-B14F-4D97-AF65-F5344CB8AC3E}">
        <p14:creationId xmlns:p14="http://schemas.microsoft.com/office/powerpoint/2010/main" val="3932880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Start-Up - Writing</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lnSpcReduction="10000"/>
          </a:bodyPr>
          <a:lstStyle/>
          <a:p>
            <a:pPr marL="0" indent="0" algn="ctr">
              <a:buNone/>
            </a:pPr>
            <a:r>
              <a:rPr lang="en-US" b="1" dirty="0" smtClean="0">
                <a:latin typeface="Arial Black" panose="020B0A04020102020204" pitchFamily="34" charset="0"/>
              </a:rPr>
              <a:t>Now write about the following:</a:t>
            </a:r>
          </a:p>
          <a:p>
            <a:pPr marL="0" indent="0" algn="ctr">
              <a:buNone/>
            </a:pPr>
            <a:endParaRPr lang="en-US" b="1" dirty="0">
              <a:latin typeface="Arial Black" panose="020B0A04020102020204" pitchFamily="34" charset="0"/>
            </a:endParaRPr>
          </a:p>
          <a:p>
            <a:pPr marL="0" indent="0" algn="ctr">
              <a:buNone/>
            </a:pPr>
            <a:r>
              <a:rPr lang="en-US" sz="3600" b="1" dirty="0">
                <a:latin typeface="Arial Black" panose="020B0A04020102020204" pitchFamily="34" charset="0"/>
              </a:rPr>
              <a:t>Do you think the narrator writing as if she had a personal connection to the story made it more emotional for us as readers?</a:t>
            </a:r>
          </a:p>
          <a:p>
            <a:pPr marL="0" indent="0" algn="ctr">
              <a:buNone/>
            </a:pPr>
            <a:r>
              <a:rPr lang="en-US" sz="3600" b="1" dirty="0" smtClean="0">
                <a:latin typeface="Arial Black" panose="020B0A04020102020204" pitchFamily="34" charset="0"/>
              </a:rPr>
              <a:t>Why </a:t>
            </a:r>
            <a:r>
              <a:rPr lang="en-US" sz="3600" b="1" dirty="0">
                <a:latin typeface="Arial Black" panose="020B0A04020102020204" pitchFamily="34" charset="0"/>
              </a:rPr>
              <a:t>or why not</a:t>
            </a:r>
            <a:r>
              <a:rPr lang="en-US" sz="3600" b="1" dirty="0" smtClean="0">
                <a:latin typeface="Arial Black" panose="020B0A04020102020204" pitchFamily="34" charset="0"/>
              </a:rPr>
              <a:t>?</a:t>
            </a:r>
          </a:p>
          <a:p>
            <a:pPr marL="0" indent="0" algn="ctr">
              <a:buNone/>
            </a:pPr>
            <a:r>
              <a:rPr lang="en-US" sz="3600" b="1" dirty="0" smtClean="0">
                <a:latin typeface="Arial Black" panose="020B0A04020102020204" pitchFamily="34" charset="0"/>
              </a:rPr>
              <a:t>Give at least two examples from the story to support your statement.</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8/24/17</a:t>
            </a:r>
            <a:endParaRPr lang="en-US" b="1" dirty="0">
              <a:latin typeface="Arial Black" panose="020B0A04020102020204" pitchFamily="34" charset="0"/>
            </a:endParaRPr>
          </a:p>
        </p:txBody>
      </p:sp>
    </p:spTree>
    <p:extLst>
      <p:ext uri="{BB962C8B-B14F-4D97-AF65-F5344CB8AC3E}">
        <p14:creationId xmlns:p14="http://schemas.microsoft.com/office/powerpoint/2010/main" val="3595212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CCS Standards</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b="1" dirty="0">
                <a:latin typeface="Arial Black" panose="020B0A04020102020204" pitchFamily="34" charset="0"/>
              </a:rPr>
              <a:t>RI.10.3 Analyze how the author unfolds an analysis or series of ideas or events, including the order in which the points are made, how they are introduced and developed, and the connections that are drawn between them</a:t>
            </a:r>
            <a:r>
              <a:rPr lang="en-US" b="1" dirty="0" smtClean="0">
                <a:latin typeface="Arial Black" panose="020B0A04020102020204" pitchFamily="34" charset="0"/>
              </a:rPr>
              <a:t>.</a:t>
            </a:r>
          </a:p>
          <a:p>
            <a:r>
              <a:rPr lang="en-US" b="1" dirty="0">
                <a:latin typeface="Arial Black" panose="020B0A04020102020204" pitchFamily="34" charset="0"/>
              </a:rPr>
              <a:t>L.10.1 Demonstrate command of the conventions of standard English grammar and usage when writing or speaking.</a:t>
            </a:r>
          </a:p>
          <a:p>
            <a:r>
              <a:rPr lang="en-US" b="1" dirty="0">
                <a:latin typeface="Arial Black" panose="020B0A04020102020204" pitchFamily="34" charset="0"/>
              </a:rPr>
              <a:t>a. Use parallel structure.</a:t>
            </a:r>
          </a:p>
          <a:p>
            <a:r>
              <a:rPr lang="en-US" b="1" dirty="0">
                <a:latin typeface="Arial Black" panose="020B0A04020102020204" pitchFamily="34" charset="0"/>
              </a:rPr>
              <a:t>b. Use various types of phrases (noun, verb, adjectival, adverbial, participial, prepositional, absolute) and clauses (independent, dependent; noun, relative, adverbial) to convey specific meanings and add variety and interest to writing or presentations.</a:t>
            </a:r>
          </a:p>
          <a:p>
            <a:endParaRPr lang="en-US" b="1" dirty="0">
              <a:latin typeface="Arial Black" panose="020B0A04020102020204" pitchFamily="34" charset="0"/>
            </a:endParaRPr>
          </a:p>
        </p:txBody>
      </p:sp>
    </p:spTree>
    <p:extLst>
      <p:ext uri="{BB962C8B-B14F-4D97-AF65-F5344CB8AC3E}">
        <p14:creationId xmlns:p14="http://schemas.microsoft.com/office/powerpoint/2010/main" val="2479548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838835"/>
          </a:xfrm>
        </p:spPr>
        <p:txBody>
          <a:bodyPr/>
          <a:lstStyle/>
          <a:p>
            <a:pPr algn="ctr"/>
            <a:r>
              <a:rPr lang="en-US" b="1" dirty="0" smtClean="0">
                <a:latin typeface="Arial Black" panose="020B0A04020102020204" pitchFamily="34" charset="0"/>
              </a:rPr>
              <a:t>Objectives</a:t>
            </a:r>
            <a:endParaRPr lang="en-US" b="1" dirty="0">
              <a:latin typeface="Arial Black" panose="020B0A04020102020204" pitchFamily="34" charset="0"/>
            </a:endParaRPr>
          </a:p>
        </p:txBody>
      </p:sp>
      <p:sp>
        <p:nvSpPr>
          <p:cNvPr id="3" name="Content Placeholder 2"/>
          <p:cNvSpPr>
            <a:spLocks noGrp="1"/>
          </p:cNvSpPr>
          <p:nvPr>
            <p:ph idx="1"/>
          </p:nvPr>
        </p:nvSpPr>
        <p:spPr>
          <a:xfrm>
            <a:off x="243840" y="1021080"/>
            <a:ext cx="11521440" cy="5562600"/>
          </a:xfrm>
        </p:spPr>
        <p:txBody>
          <a:bodyPr/>
          <a:lstStyle/>
          <a:p>
            <a:pPr marL="0" indent="0" algn="ctr">
              <a:buNone/>
            </a:pPr>
            <a:r>
              <a:rPr lang="en-US" b="1" dirty="0" smtClean="0">
                <a:latin typeface="Arial Black" panose="020B0A04020102020204" pitchFamily="34" charset="0"/>
              </a:rPr>
              <a:t>By the end of this lesson, students should be able to:</a:t>
            </a:r>
          </a:p>
          <a:p>
            <a:pPr marL="0" indent="0" algn="ctr">
              <a:buNone/>
            </a:pPr>
            <a:endParaRPr lang="en-US" b="1" dirty="0" smtClean="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Analyze </a:t>
            </a:r>
            <a:r>
              <a:rPr lang="en-US" sz="3200" b="1" dirty="0">
                <a:latin typeface="Arial Black" panose="020B0A04020102020204" pitchFamily="34" charset="0"/>
              </a:rPr>
              <a:t>how an author unfolds an analysis or series of events</a:t>
            </a:r>
            <a:r>
              <a:rPr lang="en-US" sz="3200" b="1" dirty="0" smtClean="0">
                <a:latin typeface="Arial Black" panose="020B0A04020102020204" pitchFamily="34" charset="0"/>
              </a:rPr>
              <a:t>.</a:t>
            </a:r>
          </a:p>
          <a:p>
            <a:pPr marL="514350" indent="-514350">
              <a:buFont typeface="+mj-lt"/>
              <a:buAutoNum type="arabicPeriod"/>
            </a:pPr>
            <a:endParaRPr lang="en-US" sz="3200" b="1" dirty="0">
              <a:latin typeface="Arial Black" panose="020B0A04020102020204" pitchFamily="34" charset="0"/>
            </a:endParaRPr>
          </a:p>
          <a:p>
            <a:pPr marL="514350" indent="-514350">
              <a:buFont typeface="+mj-lt"/>
              <a:buAutoNum type="arabicPeriod"/>
            </a:pPr>
            <a:r>
              <a:rPr lang="en-US" sz="3200" b="1" dirty="0" smtClean="0">
                <a:latin typeface="Arial Black" panose="020B0A04020102020204" pitchFamily="34" charset="0"/>
              </a:rPr>
              <a:t>Compare and contrast different types of writing/media that discuss the same subject using parallel structure.</a:t>
            </a:r>
            <a:endParaRPr lang="en-US" sz="3200" b="1" dirty="0">
              <a:latin typeface="Arial Black" panose="020B0A04020102020204" pitchFamily="34" charset="0"/>
            </a:endParaRPr>
          </a:p>
        </p:txBody>
      </p:sp>
    </p:spTree>
    <p:extLst>
      <p:ext uri="{BB962C8B-B14F-4D97-AF65-F5344CB8AC3E}">
        <p14:creationId xmlns:p14="http://schemas.microsoft.com/office/powerpoint/2010/main" val="215988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835"/>
          </a:xfrm>
        </p:spPr>
        <p:txBody>
          <a:bodyPr/>
          <a:lstStyle/>
          <a:p>
            <a:pPr algn="ctr"/>
            <a:r>
              <a:rPr lang="en-US" b="1" dirty="0" smtClean="0">
                <a:latin typeface="Arial Black" panose="020B0A04020102020204" pitchFamily="34" charset="0"/>
              </a:rPr>
              <a:t>“Ill-Equipped Rescuers”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203960"/>
            <a:ext cx="10515600" cy="4973003"/>
          </a:xfrm>
        </p:spPr>
        <p:txBody>
          <a:bodyPr>
            <a:normAutofit/>
          </a:bodyPr>
          <a:lstStyle/>
          <a:p>
            <a:r>
              <a:rPr lang="en-US" sz="3200" dirty="0" smtClean="0">
                <a:latin typeface="Arial Black" panose="020B0A04020102020204" pitchFamily="34" charset="0"/>
              </a:rPr>
              <a:t>Today we will be looking at a news article from the Washington Post about the story that inspired “And of Clay.”</a:t>
            </a:r>
          </a:p>
          <a:p>
            <a:r>
              <a:rPr lang="en-US" sz="3200" dirty="0" smtClean="0">
                <a:latin typeface="Arial Black" panose="020B0A04020102020204" pitchFamily="34" charset="0"/>
              </a:rPr>
              <a:t>Then you will be working with your triad to do a comparison/contrast of the two media forms.</a:t>
            </a:r>
          </a:p>
          <a:p>
            <a:r>
              <a:rPr lang="en-US" sz="3200" dirty="0" smtClean="0">
                <a:latin typeface="Arial Black" panose="020B0A04020102020204" pitchFamily="34" charset="0"/>
              </a:rPr>
              <a:t>Let’s read first…</a:t>
            </a:r>
          </a:p>
          <a:p>
            <a:pPr lvl="1"/>
            <a:r>
              <a:rPr lang="en-US" dirty="0" smtClean="0">
                <a:latin typeface="Arial Black" panose="020B0A04020102020204" pitchFamily="34" charset="0"/>
              </a:rPr>
              <a:t>Textbook – Page 267</a:t>
            </a:r>
            <a:endParaRPr lang="en-US" dirty="0">
              <a:latin typeface="Arial Black" panose="020B0A04020102020204" pitchFamily="34" charset="0"/>
            </a:endParaRPr>
          </a:p>
        </p:txBody>
      </p:sp>
    </p:spTree>
    <p:extLst>
      <p:ext uri="{BB962C8B-B14F-4D97-AF65-F5344CB8AC3E}">
        <p14:creationId xmlns:p14="http://schemas.microsoft.com/office/powerpoint/2010/main" val="14295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355"/>
          </a:xfrm>
        </p:spPr>
        <p:txBody>
          <a:bodyPr/>
          <a:lstStyle/>
          <a:p>
            <a:pPr algn="ctr"/>
            <a:r>
              <a:rPr lang="en-US" dirty="0" smtClean="0">
                <a:latin typeface="Arial Black" panose="020B0A04020102020204" pitchFamily="34" charset="0"/>
              </a:rPr>
              <a:t>Compare/Contrast</a:t>
            </a:r>
            <a:endParaRPr lang="en-US" dirty="0">
              <a:latin typeface="Arial Black" panose="020B0A04020102020204" pitchFamily="34" charset="0"/>
            </a:endParaRPr>
          </a:p>
        </p:txBody>
      </p:sp>
      <p:sp>
        <p:nvSpPr>
          <p:cNvPr id="3" name="Content Placeholder 2"/>
          <p:cNvSpPr>
            <a:spLocks noGrp="1"/>
          </p:cNvSpPr>
          <p:nvPr>
            <p:ph idx="1"/>
          </p:nvPr>
        </p:nvSpPr>
        <p:spPr>
          <a:xfrm>
            <a:off x="838200" y="1173480"/>
            <a:ext cx="10515600" cy="5425440"/>
          </a:xfrm>
        </p:spPr>
        <p:txBody>
          <a:bodyPr>
            <a:normAutofit/>
          </a:bodyPr>
          <a:lstStyle/>
          <a:p>
            <a:r>
              <a:rPr lang="en-US" dirty="0" smtClean="0">
                <a:latin typeface="Arial Black" panose="020B0A04020102020204" pitchFamily="34" charset="0"/>
              </a:rPr>
              <a:t>For your comparison/contrast, you will be using something called a Cannon Comparison Chart.</a:t>
            </a:r>
          </a:p>
          <a:p>
            <a:r>
              <a:rPr lang="en-US" dirty="0" smtClean="0">
                <a:latin typeface="Arial Black" panose="020B0A04020102020204" pitchFamily="34" charset="0"/>
              </a:rPr>
              <a:t>It works like a Venn Diagram.</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575560"/>
            <a:ext cx="10515600" cy="4831715"/>
          </a:xfrm>
          <a:prstGeom prst="rect">
            <a:avLst/>
          </a:prstGeom>
        </p:spPr>
      </p:pic>
    </p:spTree>
    <p:extLst>
      <p:ext uri="{BB962C8B-B14F-4D97-AF65-F5344CB8AC3E}">
        <p14:creationId xmlns:p14="http://schemas.microsoft.com/office/powerpoint/2010/main" val="31422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355"/>
          </a:xfrm>
        </p:spPr>
        <p:txBody>
          <a:bodyPr/>
          <a:lstStyle/>
          <a:p>
            <a:pPr algn="ctr"/>
            <a:r>
              <a:rPr lang="en-US" dirty="0" smtClean="0">
                <a:latin typeface="Arial Black" panose="020B0A04020102020204" pitchFamily="34" charset="0"/>
              </a:rPr>
              <a:t>Compare/Contrast</a:t>
            </a:r>
            <a:endParaRPr lang="en-US" dirty="0">
              <a:latin typeface="Arial Black" panose="020B0A04020102020204" pitchFamily="34" charset="0"/>
            </a:endParaRPr>
          </a:p>
        </p:txBody>
      </p:sp>
      <p:sp>
        <p:nvSpPr>
          <p:cNvPr id="3" name="Content Placeholder 2"/>
          <p:cNvSpPr>
            <a:spLocks noGrp="1"/>
          </p:cNvSpPr>
          <p:nvPr>
            <p:ph idx="1"/>
          </p:nvPr>
        </p:nvSpPr>
        <p:spPr>
          <a:xfrm>
            <a:off x="838200" y="1173480"/>
            <a:ext cx="10515600" cy="5425440"/>
          </a:xfrm>
        </p:spPr>
        <p:txBody>
          <a:bodyPr>
            <a:normAutofit/>
          </a:bodyPr>
          <a:lstStyle/>
          <a:p>
            <a:r>
              <a:rPr lang="en-US" dirty="0" smtClean="0">
                <a:latin typeface="Arial Black" panose="020B0A04020102020204" pitchFamily="34" charset="0"/>
              </a:rPr>
              <a:t>Go to Google Classroom and open the Cannon Comparison Chart.</a:t>
            </a:r>
          </a:p>
          <a:p>
            <a:r>
              <a:rPr lang="en-US" dirty="0" smtClean="0">
                <a:latin typeface="Arial Black" panose="020B0A04020102020204" pitchFamily="34" charset="0"/>
              </a:rPr>
              <a:t>Working together with your triad, discuss similarities and differences between the story and the article.</a:t>
            </a:r>
          </a:p>
          <a:p>
            <a:r>
              <a:rPr lang="en-US" dirty="0" smtClean="0">
                <a:latin typeface="Arial Black" panose="020B0A04020102020204" pitchFamily="34" charset="0"/>
              </a:rPr>
              <a:t>FOCUS ON: The themes and the emotional effect.</a:t>
            </a:r>
          </a:p>
          <a:p>
            <a:r>
              <a:rPr lang="en-US" dirty="0" smtClean="0">
                <a:latin typeface="Arial Black" panose="020B0A04020102020204" pitchFamily="34" charset="0"/>
              </a:rPr>
              <a:t>AVOID: Shallow similarities/differences</a:t>
            </a:r>
          </a:p>
          <a:p>
            <a:pPr lvl="1"/>
            <a:r>
              <a:rPr lang="en-US" dirty="0" smtClean="0">
                <a:latin typeface="Arial Black" panose="020B0A04020102020204" pitchFamily="34" charset="0"/>
              </a:rPr>
              <a:t>EX: One is a story and one is an article</a:t>
            </a:r>
          </a:p>
          <a:p>
            <a:pPr lvl="1"/>
            <a:r>
              <a:rPr lang="en-US" dirty="0" smtClean="0">
                <a:latin typeface="Arial Black" panose="020B0A04020102020204" pitchFamily="34" charset="0"/>
              </a:rPr>
              <a:t>EX: They both mention the girl</a:t>
            </a:r>
          </a:p>
        </p:txBody>
      </p:sp>
    </p:spTree>
    <p:extLst>
      <p:ext uri="{BB962C8B-B14F-4D97-AF65-F5344CB8AC3E}">
        <p14:creationId xmlns:p14="http://schemas.microsoft.com/office/powerpoint/2010/main" val="19728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One More Version…</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b="1" dirty="0" smtClean="0">
                <a:latin typeface="Arial Black" panose="020B0A04020102020204" pitchFamily="34" charset="0"/>
              </a:rPr>
              <a:t>Let’s look at one more version of this story…</a:t>
            </a:r>
            <a:endParaRPr lang="en-US" sz="3200" b="1" dirty="0">
              <a:latin typeface="Arial Black" panose="020B0A04020102020204" pitchFamily="34" charset="0"/>
            </a:endParaRPr>
          </a:p>
        </p:txBody>
      </p:sp>
    </p:spTree>
    <p:extLst>
      <p:ext uri="{BB962C8B-B14F-4D97-AF65-F5344CB8AC3E}">
        <p14:creationId xmlns:p14="http://schemas.microsoft.com/office/powerpoint/2010/main" val="29003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Plot </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pPr lvl="0"/>
            <a:r>
              <a:rPr lang="en-US" dirty="0" smtClean="0">
                <a:latin typeface="Arial Black" panose="020B0A04020102020204" pitchFamily="34" charset="0"/>
              </a:rPr>
              <a:t>Definition: the sequence of events </a:t>
            </a:r>
            <a:r>
              <a:rPr lang="en-US" dirty="0">
                <a:latin typeface="Arial Black" panose="020B0A04020102020204" pitchFamily="34" charset="0"/>
              </a:rPr>
              <a:t>in a </a:t>
            </a:r>
            <a:r>
              <a:rPr lang="en-US" dirty="0" smtClean="0">
                <a:latin typeface="Arial Black" panose="020B0A04020102020204" pitchFamily="34" charset="0"/>
              </a:rPr>
              <a:t>story</a:t>
            </a:r>
            <a:endParaRPr lang="en-US" dirty="0">
              <a:latin typeface="Arial Black" panose="020B0A04020102020204" pitchFamily="34" charset="0"/>
            </a:endParaRPr>
          </a:p>
          <a:p>
            <a:endParaRPr lang="en-US" dirty="0"/>
          </a:p>
        </p:txBody>
      </p:sp>
      <p:pic>
        <p:nvPicPr>
          <p:cNvPr id="1026" name="Picture 2" descr="http://chatt.hdsb.ca/~willoughbyd/english_files/plot%20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71724"/>
            <a:ext cx="68580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02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b="1" dirty="0" smtClean="0">
                <a:latin typeface="Arial Black" panose="020B0A04020102020204" pitchFamily="34" charset="0"/>
              </a:rPr>
              <a:t>60 Second Speeches </a:t>
            </a:r>
            <a:r>
              <a:rPr lang="en-US" sz="3200" b="1" u="sng" dirty="0" smtClean="0">
                <a:latin typeface="Arial Black" panose="020B0A04020102020204" pitchFamily="34" charset="0"/>
              </a:rPr>
              <a:t>TOMORROW!!!</a:t>
            </a:r>
            <a:endParaRPr lang="en-US" sz="3200" b="1" u="sng" dirty="0" smtClean="0">
              <a:latin typeface="Arial Black" panose="020B0A04020102020204" pitchFamily="34" charset="0"/>
            </a:endParaRPr>
          </a:p>
          <a:p>
            <a:pPr lvl="1"/>
            <a:r>
              <a:rPr lang="en-US" sz="3200" b="1" dirty="0" smtClean="0">
                <a:latin typeface="Arial Black" panose="020B0A04020102020204" pitchFamily="34" charset="0"/>
              </a:rPr>
              <a:t>Bring a copy of any notes you use for me!</a:t>
            </a:r>
            <a:endParaRPr lang="en-US" sz="3200" b="1" dirty="0" smtClean="0">
              <a:latin typeface="Arial Black" panose="020B0A04020102020204" pitchFamily="34" charset="0"/>
            </a:endParaRPr>
          </a:p>
          <a:p>
            <a:pPr lvl="1"/>
            <a:r>
              <a:rPr lang="en-US" sz="3200" b="1" dirty="0" smtClean="0">
                <a:latin typeface="Arial Black" panose="020B0A04020102020204" pitchFamily="34" charset="0"/>
              </a:rPr>
              <a:t>PRACTICE in front of a mirror or with a friend/family member.</a:t>
            </a:r>
          </a:p>
          <a:p>
            <a:pPr lvl="1"/>
            <a:r>
              <a:rPr lang="en-US" sz="3200" b="1" dirty="0" smtClean="0">
                <a:latin typeface="Arial Black" panose="020B0A04020102020204" pitchFamily="34" charset="0"/>
              </a:rPr>
              <a:t>TIME YOURSELF!</a:t>
            </a:r>
          </a:p>
          <a:p>
            <a:r>
              <a:rPr lang="en-US" sz="3200" b="1" dirty="0" smtClean="0">
                <a:latin typeface="Arial Black" panose="020B0A04020102020204" pitchFamily="34" charset="0"/>
              </a:rPr>
              <a:t>Your Comparison/Contrast charts are due by the end of the day tomorrow!</a:t>
            </a:r>
            <a:endParaRPr lang="en-US" sz="3200" b="1" dirty="0" smtClean="0">
              <a:latin typeface="Arial Black" panose="020B0A04020102020204" pitchFamily="34" charset="0"/>
            </a:endParaRPr>
          </a:p>
        </p:txBody>
      </p:sp>
    </p:spTree>
    <p:extLst>
      <p:ext uri="{BB962C8B-B14F-4D97-AF65-F5344CB8AC3E}">
        <p14:creationId xmlns:p14="http://schemas.microsoft.com/office/powerpoint/2010/main" val="3215624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58875"/>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1524000"/>
            <a:ext cx="10515600" cy="4724400"/>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Which version of the story had the greatest effect on you personally: the story, the video, or the news article?</a:t>
            </a:r>
          </a:p>
          <a:p>
            <a:pPr marL="0" indent="0" algn="ctr">
              <a:buNone/>
            </a:pPr>
            <a:r>
              <a:rPr lang="en-US" sz="3600" b="1" dirty="0" smtClean="0">
                <a:latin typeface="Arial Black" panose="020B0A04020102020204" pitchFamily="34" charset="0"/>
              </a:rPr>
              <a:t>Why do you think that was?</a:t>
            </a:r>
            <a:endParaRPr lang="en-US" sz="3600" b="1" dirty="0">
              <a:latin typeface="Arial Black" panose="020B0A04020102020204" pitchFamily="34" charset="0"/>
            </a:endParaRPr>
          </a:p>
        </p:txBody>
      </p:sp>
      <p:sp>
        <p:nvSpPr>
          <p:cNvPr id="6" name="TextBox 5"/>
          <p:cNvSpPr txBox="1"/>
          <p:nvPr/>
        </p:nvSpPr>
        <p:spPr>
          <a:xfrm>
            <a:off x="10165080" y="759896"/>
            <a:ext cx="1188720" cy="369332"/>
          </a:xfrm>
          <a:prstGeom prst="rect">
            <a:avLst/>
          </a:prstGeom>
          <a:noFill/>
        </p:spPr>
        <p:txBody>
          <a:bodyPr wrap="square" rtlCol="0">
            <a:spAutoFit/>
          </a:bodyPr>
          <a:lstStyle/>
          <a:p>
            <a:r>
              <a:rPr lang="en-US" b="1" dirty="0" smtClean="0">
                <a:latin typeface="Arial Black" panose="020B0A04020102020204" pitchFamily="34" charset="0"/>
              </a:rPr>
              <a:t>8/24/17</a:t>
            </a:r>
            <a:endParaRPr lang="en-US" b="1" dirty="0">
              <a:latin typeface="Arial Black" panose="020B0A04020102020204" pitchFamily="34" charset="0"/>
            </a:endParaRPr>
          </a:p>
        </p:txBody>
      </p:sp>
    </p:spTree>
    <p:extLst>
      <p:ext uri="{BB962C8B-B14F-4D97-AF65-F5344CB8AC3E}">
        <p14:creationId xmlns:p14="http://schemas.microsoft.com/office/powerpoint/2010/main" val="2178104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60 Second Speeches</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b="1" dirty="0" smtClean="0">
                <a:latin typeface="Arial Black" panose="020B0A04020102020204" pitchFamily="34" charset="0"/>
              </a:rPr>
              <a:t>No Start-Up/No Exit Ticket</a:t>
            </a:r>
          </a:p>
          <a:p>
            <a:endParaRPr lang="en-US" sz="4000" b="1" dirty="0">
              <a:latin typeface="Arial Black" panose="020B0A04020102020204" pitchFamily="34" charset="0"/>
            </a:endParaRPr>
          </a:p>
          <a:p>
            <a:r>
              <a:rPr lang="en-US" sz="4000" b="1" dirty="0" smtClean="0">
                <a:latin typeface="Arial Black" panose="020B0A04020102020204" pitchFamily="34" charset="0"/>
              </a:rPr>
              <a:t>You will be called in random order.</a:t>
            </a:r>
            <a:endParaRPr lang="en-US" sz="4000" b="1" dirty="0">
              <a:latin typeface="Arial Black" panose="020B0A04020102020204" pitchFamily="34" charset="0"/>
            </a:endParaRPr>
          </a:p>
        </p:txBody>
      </p:sp>
      <p:sp>
        <p:nvSpPr>
          <p:cNvPr id="4" name="TextBox 3"/>
          <p:cNvSpPr txBox="1"/>
          <p:nvPr/>
        </p:nvSpPr>
        <p:spPr>
          <a:xfrm>
            <a:off x="10271452" y="843240"/>
            <a:ext cx="1082348" cy="369332"/>
          </a:xfrm>
          <a:prstGeom prst="rect">
            <a:avLst/>
          </a:prstGeom>
          <a:noFill/>
        </p:spPr>
        <p:txBody>
          <a:bodyPr wrap="none" rtlCol="0">
            <a:spAutoFit/>
          </a:bodyPr>
          <a:lstStyle/>
          <a:p>
            <a:r>
              <a:rPr lang="en-US" b="1" dirty="0" smtClean="0">
                <a:latin typeface="Arial Black" panose="020B0A04020102020204" pitchFamily="34" charset="0"/>
              </a:rPr>
              <a:t>8/25/17</a:t>
            </a:r>
            <a:endParaRPr lang="en-US" b="1" dirty="0">
              <a:latin typeface="Arial Black" panose="020B0A04020102020204" pitchFamily="34" charset="0"/>
            </a:endParaRPr>
          </a:p>
        </p:txBody>
      </p:sp>
    </p:spTree>
    <p:extLst>
      <p:ext uri="{BB962C8B-B14F-4D97-AF65-F5344CB8AC3E}">
        <p14:creationId xmlns:p14="http://schemas.microsoft.com/office/powerpoint/2010/main" val="1719403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On Monday…</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8800" dirty="0" smtClean="0">
                <a:latin typeface="Arial Black" panose="020B0A04020102020204" pitchFamily="34" charset="0"/>
              </a:rPr>
              <a:t>You will have a short quiz on “And of Clay”</a:t>
            </a:r>
            <a:endParaRPr lang="en-US" sz="8800" dirty="0">
              <a:latin typeface="Arial Black" panose="020B0A04020102020204" pitchFamily="34" charset="0"/>
            </a:endParaRPr>
          </a:p>
        </p:txBody>
      </p:sp>
    </p:spTree>
    <p:extLst>
      <p:ext uri="{BB962C8B-B14F-4D97-AF65-F5344CB8AC3E}">
        <p14:creationId xmlns:p14="http://schemas.microsoft.com/office/powerpoint/2010/main" val="4268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Exposition</a:t>
            </a:r>
          </a:p>
        </p:txBody>
      </p:sp>
      <p:sp>
        <p:nvSpPr>
          <p:cNvPr id="3" name="Content Placeholder 2"/>
          <p:cNvSpPr>
            <a:spLocks noGrp="1"/>
          </p:cNvSpPr>
          <p:nvPr>
            <p:ph idx="1"/>
          </p:nvPr>
        </p:nvSpPr>
        <p:spPr>
          <a:xfrm>
            <a:off x="1981200" y="1690688"/>
            <a:ext cx="8229600" cy="4525963"/>
          </a:xfrm>
        </p:spPr>
        <p:txBody>
          <a:bodyPr/>
          <a:lstStyle/>
          <a:p>
            <a:pPr marL="0" lvl="0" indent="0" algn="ctr">
              <a:buNone/>
            </a:pPr>
            <a:r>
              <a:rPr lang="en-US" b="1" dirty="0" smtClean="0">
                <a:latin typeface="Arial Black" panose="020B0A04020102020204" pitchFamily="34" charset="0"/>
              </a:rPr>
              <a:t>The basic </a:t>
            </a:r>
            <a:r>
              <a:rPr lang="en-US" b="1" dirty="0">
                <a:latin typeface="Arial Black" panose="020B0A04020102020204" pitchFamily="34" charset="0"/>
              </a:rPr>
              <a:t>situation presents a main </a:t>
            </a:r>
            <a:r>
              <a:rPr lang="en-US" b="1" dirty="0" smtClean="0">
                <a:latin typeface="Arial Black" panose="020B0A04020102020204" pitchFamily="34" charset="0"/>
              </a:rPr>
              <a:t>character </a:t>
            </a:r>
            <a:r>
              <a:rPr lang="en-US" b="1" dirty="0">
                <a:latin typeface="Arial Black" panose="020B0A04020102020204" pitchFamily="34" charset="0"/>
              </a:rPr>
              <a:t>and a conflict</a:t>
            </a:r>
          </a:p>
          <a:p>
            <a:endParaRPr lang="en-US" dirty="0"/>
          </a:p>
        </p:txBody>
      </p:sp>
      <p:pic>
        <p:nvPicPr>
          <p:cNvPr id="2050" name="Picture 2" descr="http://chatt.hdsb.ca/~willoughbyd/english_files/plot%20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67000"/>
            <a:ext cx="6858000" cy="395287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362200" y="4800600"/>
            <a:ext cx="1981200" cy="1819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7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51"/>
            <a:ext cx="10515600" cy="919830"/>
          </a:xfrm>
        </p:spPr>
        <p:txBody>
          <a:bodyPr/>
          <a:lstStyle/>
          <a:p>
            <a:pPr algn="ctr"/>
            <a:r>
              <a:rPr lang="en-US" b="1" dirty="0">
                <a:latin typeface="Arial Black" panose="020B0A04020102020204" pitchFamily="34" charset="0"/>
              </a:rPr>
              <a:t>Climax</a:t>
            </a:r>
          </a:p>
        </p:txBody>
      </p:sp>
      <p:sp>
        <p:nvSpPr>
          <p:cNvPr id="3" name="Content Placeholder 2"/>
          <p:cNvSpPr>
            <a:spLocks noGrp="1"/>
          </p:cNvSpPr>
          <p:nvPr>
            <p:ph idx="1"/>
          </p:nvPr>
        </p:nvSpPr>
        <p:spPr>
          <a:xfrm>
            <a:off x="1981200" y="1493521"/>
            <a:ext cx="8229600" cy="4525963"/>
          </a:xfrm>
        </p:spPr>
        <p:txBody>
          <a:bodyPr/>
          <a:lstStyle/>
          <a:p>
            <a:pPr marL="0" lvl="0" indent="0" algn="ctr">
              <a:buNone/>
            </a:pPr>
            <a:r>
              <a:rPr lang="en-US" b="1" dirty="0" smtClean="0">
                <a:latin typeface="Arial Black" panose="020B0A04020102020204" pitchFamily="34" charset="0"/>
              </a:rPr>
              <a:t>The story’s </a:t>
            </a:r>
            <a:r>
              <a:rPr lang="en-US" b="1" dirty="0">
                <a:latin typeface="Arial Black" panose="020B0A04020102020204" pitchFamily="34" charset="0"/>
              </a:rPr>
              <a:t>most exciting or </a:t>
            </a:r>
            <a:r>
              <a:rPr lang="en-US" b="1" dirty="0" smtClean="0">
                <a:latin typeface="Arial Black" panose="020B0A04020102020204" pitchFamily="34" charset="0"/>
              </a:rPr>
              <a:t>suspenseful moment</a:t>
            </a:r>
            <a:r>
              <a:rPr lang="en-US" b="1" dirty="0">
                <a:latin typeface="Arial Black" panose="020B0A04020102020204" pitchFamily="34" charset="0"/>
              </a:rPr>
              <a:t>, when something happens that </a:t>
            </a:r>
            <a:r>
              <a:rPr lang="en-US" b="1" dirty="0" smtClean="0">
                <a:latin typeface="Arial Black" panose="020B0A04020102020204" pitchFamily="34" charset="0"/>
              </a:rPr>
              <a:t>decides the </a:t>
            </a:r>
            <a:r>
              <a:rPr lang="en-US" b="1" dirty="0">
                <a:latin typeface="Arial Black" panose="020B0A04020102020204" pitchFamily="34" charset="0"/>
              </a:rPr>
              <a:t>outcome of the conflict.</a:t>
            </a:r>
          </a:p>
          <a:p>
            <a:endParaRPr lang="en-US" dirty="0"/>
          </a:p>
        </p:txBody>
      </p:sp>
      <p:pic>
        <p:nvPicPr>
          <p:cNvPr id="3074" name="Picture 2" descr="http://chatt.hdsb.ca/~willoughbyd/english_files/plot%20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83788"/>
            <a:ext cx="6858000" cy="39528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638800" y="2883788"/>
            <a:ext cx="1676400" cy="1612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88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6137"/>
          </a:xfrm>
        </p:spPr>
        <p:txBody>
          <a:bodyPr/>
          <a:lstStyle/>
          <a:p>
            <a:pPr algn="ctr"/>
            <a:r>
              <a:rPr lang="en-US" b="1" dirty="0">
                <a:latin typeface="Arial Black" panose="020B0A04020102020204" pitchFamily="34" charset="0"/>
              </a:rPr>
              <a:t>Resolution</a:t>
            </a:r>
          </a:p>
        </p:txBody>
      </p:sp>
      <p:sp>
        <p:nvSpPr>
          <p:cNvPr id="3" name="Content Placeholder 2"/>
          <p:cNvSpPr>
            <a:spLocks noGrp="1"/>
          </p:cNvSpPr>
          <p:nvPr>
            <p:ph idx="1"/>
          </p:nvPr>
        </p:nvSpPr>
        <p:spPr>
          <a:xfrm>
            <a:off x="838200" y="1481931"/>
            <a:ext cx="10515600" cy="4351338"/>
          </a:xfrm>
        </p:spPr>
        <p:txBody>
          <a:bodyPr/>
          <a:lstStyle/>
          <a:p>
            <a:pPr marL="0" lvl="0" indent="0" algn="ctr">
              <a:buNone/>
            </a:pPr>
            <a:r>
              <a:rPr lang="en-US" b="1" dirty="0" smtClean="0">
                <a:latin typeface="Arial Black" panose="020B0A04020102020204" pitchFamily="34" charset="0"/>
              </a:rPr>
              <a:t>The problems </a:t>
            </a:r>
            <a:r>
              <a:rPr lang="en-US" b="1" dirty="0">
                <a:latin typeface="Arial Black" panose="020B0A04020102020204" pitchFamily="34" charset="0"/>
              </a:rPr>
              <a:t>are </a:t>
            </a:r>
            <a:r>
              <a:rPr lang="en-US" b="1" dirty="0" smtClean="0">
                <a:latin typeface="Arial Black" panose="020B0A04020102020204" pitchFamily="34" charset="0"/>
              </a:rPr>
              <a:t>Resolved </a:t>
            </a:r>
            <a:r>
              <a:rPr lang="en-US" b="1" dirty="0">
                <a:latin typeface="Arial Black" panose="020B0A04020102020204" pitchFamily="34" charset="0"/>
              </a:rPr>
              <a:t>and the story </a:t>
            </a:r>
            <a:r>
              <a:rPr lang="en-US" b="1" dirty="0" smtClean="0">
                <a:latin typeface="Arial Black" panose="020B0A04020102020204" pitchFamily="34" charset="0"/>
              </a:rPr>
              <a:t>ends.</a:t>
            </a:r>
            <a:endParaRPr lang="en-US" b="1" dirty="0">
              <a:latin typeface="Arial Black" panose="020B0A04020102020204" pitchFamily="34" charset="0"/>
            </a:endParaRPr>
          </a:p>
        </p:txBody>
      </p:sp>
      <p:pic>
        <p:nvPicPr>
          <p:cNvPr id="4098" name="Picture 2" descr="http://chatt.hdsb.ca/~willoughbyd/english_files/plot%20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6858000" cy="395287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001000" y="3657600"/>
            <a:ext cx="14478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862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Conflict</a:t>
            </a:r>
            <a:endParaRPr lang="en-US" b="1" dirty="0">
              <a:latin typeface="Arial Black" panose="020B0A04020102020204" pitchFamily="34" charset="0"/>
            </a:endParaRPr>
          </a:p>
        </p:txBody>
      </p:sp>
      <p:sp>
        <p:nvSpPr>
          <p:cNvPr id="3" name="Content Placeholder 2"/>
          <p:cNvSpPr>
            <a:spLocks noGrp="1"/>
          </p:cNvSpPr>
          <p:nvPr>
            <p:ph idx="1"/>
          </p:nvPr>
        </p:nvSpPr>
        <p:spPr>
          <a:xfrm>
            <a:off x="1981200" y="1600201"/>
            <a:ext cx="8122920" cy="4525963"/>
          </a:xfrm>
        </p:spPr>
        <p:txBody>
          <a:bodyPr/>
          <a:lstStyle/>
          <a:p>
            <a:pPr marL="0" indent="0" algn="ctr">
              <a:buNone/>
            </a:pPr>
            <a:r>
              <a:rPr lang="en-US" b="1" dirty="0" smtClean="0">
                <a:latin typeface="Arial Black" panose="020B0A04020102020204" pitchFamily="34" charset="0"/>
              </a:rPr>
              <a:t>A complication or problem that the protagonist faces and drives them to action.</a:t>
            </a:r>
            <a:endParaRPr lang="en-US" b="1" dirty="0">
              <a:latin typeface="Arial Black" panose="020B0A04020102020204" pitchFamily="34" charset="0"/>
            </a:endParaRPr>
          </a:p>
        </p:txBody>
      </p:sp>
      <p:pic>
        <p:nvPicPr>
          <p:cNvPr id="2050" name="Picture 2" descr="http://www.vmlearning.com.au/wp-content/uploads/2015/02/Conflict-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3307080"/>
            <a:ext cx="475297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26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3293</TotalTime>
  <Words>2156</Words>
  <Application>Microsoft Office PowerPoint</Application>
  <PresentationFormat>Widescreen</PresentationFormat>
  <Paragraphs>237</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Black</vt:lpstr>
      <vt:lpstr>Calibri</vt:lpstr>
      <vt:lpstr>Calibri Light</vt:lpstr>
      <vt:lpstr>Office Theme</vt:lpstr>
      <vt:lpstr>Start-Up - Discussion</vt:lpstr>
      <vt:lpstr>Start-Up - Writing</vt:lpstr>
      <vt:lpstr>CCS Standards</vt:lpstr>
      <vt:lpstr>Objectives</vt:lpstr>
      <vt:lpstr>Plot </vt:lpstr>
      <vt:lpstr>Exposition</vt:lpstr>
      <vt:lpstr>Climax</vt:lpstr>
      <vt:lpstr>Resolution</vt:lpstr>
      <vt:lpstr>Conflict</vt:lpstr>
      <vt:lpstr>Internal conflict </vt:lpstr>
      <vt:lpstr>External Conflict</vt:lpstr>
      <vt:lpstr>Chronological Order </vt:lpstr>
      <vt:lpstr>Flashback </vt:lpstr>
      <vt:lpstr>Flash-Forward </vt:lpstr>
      <vt:lpstr>Foreshadowing</vt:lpstr>
      <vt:lpstr>Suspense</vt:lpstr>
      <vt:lpstr>Cause</vt:lpstr>
      <vt:lpstr>Effect </vt:lpstr>
      <vt:lpstr>Tone</vt:lpstr>
      <vt:lpstr>Mood</vt:lpstr>
      <vt:lpstr>Diction</vt:lpstr>
      <vt:lpstr>Theme</vt:lpstr>
      <vt:lpstr>Universal Theme</vt:lpstr>
      <vt:lpstr>Plot Map (Graph)</vt:lpstr>
      <vt:lpstr>“And of Clay We Are Created”</vt:lpstr>
      <vt:lpstr>Homework</vt:lpstr>
      <vt:lpstr>Exit Ticket</vt:lpstr>
      <vt:lpstr>Start-Up - Discussion</vt:lpstr>
      <vt:lpstr>Start-Up - Writing</vt:lpstr>
      <vt:lpstr>CCS Standards</vt:lpstr>
      <vt:lpstr>Objectives</vt:lpstr>
      <vt:lpstr>“And of Clay Are We Created”</vt:lpstr>
      <vt:lpstr>Homework</vt:lpstr>
      <vt:lpstr>Exit Ticket</vt:lpstr>
      <vt:lpstr>Start-Up - Discussion</vt:lpstr>
      <vt:lpstr>Start-Up - Writing</vt:lpstr>
      <vt:lpstr>CCS Standards</vt:lpstr>
      <vt:lpstr>Objectives</vt:lpstr>
      <vt:lpstr>“And of Clay Are We Created”</vt:lpstr>
      <vt:lpstr>Homework</vt:lpstr>
      <vt:lpstr>Exit Ticket</vt:lpstr>
      <vt:lpstr>Start-Up - Discussion</vt:lpstr>
      <vt:lpstr>Start-Up - Writing</vt:lpstr>
      <vt:lpstr>CCS Standards</vt:lpstr>
      <vt:lpstr>Objectives</vt:lpstr>
      <vt:lpstr>“Ill-Equipped Rescuers”</vt:lpstr>
      <vt:lpstr>Compare/Contrast</vt:lpstr>
      <vt:lpstr>Compare/Contrast</vt:lpstr>
      <vt:lpstr>One More Version…</vt:lpstr>
      <vt:lpstr>Homework</vt:lpstr>
      <vt:lpstr>Exit Ticket</vt:lpstr>
      <vt:lpstr>60 Second Speeches</vt:lpstr>
      <vt:lpstr>On Monday…</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27</cp:revision>
  <dcterms:created xsi:type="dcterms:W3CDTF">2017-08-18T14:37:42Z</dcterms:created>
  <dcterms:modified xsi:type="dcterms:W3CDTF">2017-08-24T21:53:16Z</dcterms:modified>
</cp:coreProperties>
</file>