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80"/>
  </p:handoutMasterIdLst>
  <p:sldIdLst>
    <p:sldId id="256" r:id="rId3"/>
    <p:sldId id="257" r:id="rId4"/>
    <p:sldId id="258" r:id="rId5"/>
    <p:sldId id="259" r:id="rId6"/>
    <p:sldId id="260" r:id="rId7"/>
    <p:sldId id="261" r:id="rId8"/>
    <p:sldId id="262" r:id="rId9"/>
    <p:sldId id="263" r:id="rId10"/>
    <p:sldId id="264" r:id="rId11"/>
    <p:sldId id="265" r:id="rId12"/>
    <p:sldId id="266" r:id="rId13"/>
    <p:sldId id="269" r:id="rId14"/>
    <p:sldId id="270" r:id="rId15"/>
    <p:sldId id="272" r:id="rId16"/>
    <p:sldId id="271" r:id="rId17"/>
    <p:sldId id="267" r:id="rId18"/>
    <p:sldId id="268" r:id="rId19"/>
    <p:sldId id="273" r:id="rId20"/>
    <p:sldId id="274" r:id="rId21"/>
    <p:sldId id="277" r:id="rId22"/>
    <p:sldId id="278" r:id="rId23"/>
    <p:sldId id="279" r:id="rId24"/>
    <p:sldId id="280" r:id="rId25"/>
    <p:sldId id="281" r:id="rId26"/>
    <p:sldId id="282" r:id="rId27"/>
    <p:sldId id="283" r:id="rId28"/>
    <p:sldId id="284" r:id="rId29"/>
    <p:sldId id="275" r:id="rId30"/>
    <p:sldId id="276" r:id="rId31"/>
    <p:sldId id="286" r:id="rId32"/>
    <p:sldId id="287" r:id="rId33"/>
    <p:sldId id="290" r:id="rId34"/>
    <p:sldId id="288" r:id="rId35"/>
    <p:sldId id="289" r:id="rId36"/>
    <p:sldId id="291" r:id="rId37"/>
    <p:sldId id="292" r:id="rId38"/>
    <p:sldId id="297" r:id="rId39"/>
    <p:sldId id="298" r:id="rId40"/>
    <p:sldId id="299" r:id="rId41"/>
    <p:sldId id="301" r:id="rId42"/>
    <p:sldId id="302" r:id="rId43"/>
    <p:sldId id="303" r:id="rId44"/>
    <p:sldId id="304" r:id="rId45"/>
    <p:sldId id="305" r:id="rId46"/>
    <p:sldId id="295" r:id="rId47"/>
    <p:sldId id="296" r:id="rId48"/>
    <p:sldId id="293" r:id="rId49"/>
    <p:sldId id="294" r:id="rId50"/>
    <p:sldId id="306" r:id="rId51"/>
    <p:sldId id="307" r:id="rId52"/>
    <p:sldId id="310" r:id="rId53"/>
    <p:sldId id="308" r:id="rId54"/>
    <p:sldId id="309" r:id="rId55"/>
    <p:sldId id="311" r:id="rId56"/>
    <p:sldId id="312" r:id="rId57"/>
    <p:sldId id="313" r:id="rId58"/>
    <p:sldId id="314" r:id="rId59"/>
    <p:sldId id="315" r:id="rId60"/>
    <p:sldId id="316" r:id="rId61"/>
    <p:sldId id="317" r:id="rId62"/>
    <p:sldId id="319" r:id="rId63"/>
    <p:sldId id="320" r:id="rId64"/>
    <p:sldId id="322" r:id="rId65"/>
    <p:sldId id="323" r:id="rId66"/>
    <p:sldId id="324" r:id="rId67"/>
    <p:sldId id="325" r:id="rId68"/>
    <p:sldId id="326" r:id="rId69"/>
    <p:sldId id="333" r:id="rId70"/>
    <p:sldId id="327" r:id="rId71"/>
    <p:sldId id="328" r:id="rId72"/>
    <p:sldId id="329" r:id="rId73"/>
    <p:sldId id="334" r:id="rId74"/>
    <p:sldId id="331" r:id="rId75"/>
    <p:sldId id="332" r:id="rId76"/>
    <p:sldId id="336" r:id="rId77"/>
    <p:sldId id="337" r:id="rId78"/>
    <p:sldId id="338" r:id="rId79"/>
    <p:sldId id="339" r:id="rId80"/>
    <p:sldId id="340" r:id="rId81"/>
    <p:sldId id="341" r:id="rId82"/>
    <p:sldId id="345" r:id="rId83"/>
    <p:sldId id="343" r:id="rId84"/>
    <p:sldId id="344" r:id="rId85"/>
    <p:sldId id="346" r:id="rId86"/>
    <p:sldId id="347" r:id="rId87"/>
    <p:sldId id="348" r:id="rId88"/>
    <p:sldId id="349" r:id="rId89"/>
    <p:sldId id="350" r:id="rId90"/>
    <p:sldId id="351" r:id="rId91"/>
    <p:sldId id="371" r:id="rId92"/>
    <p:sldId id="372" r:id="rId93"/>
    <p:sldId id="395" r:id="rId94"/>
    <p:sldId id="374" r:id="rId95"/>
    <p:sldId id="375" r:id="rId96"/>
    <p:sldId id="384" r:id="rId97"/>
    <p:sldId id="382" r:id="rId98"/>
    <p:sldId id="383" r:id="rId99"/>
    <p:sldId id="376" r:id="rId100"/>
    <p:sldId id="352" r:id="rId101"/>
    <p:sldId id="353" r:id="rId102"/>
    <p:sldId id="385" r:id="rId103"/>
    <p:sldId id="354" r:id="rId104"/>
    <p:sldId id="355" r:id="rId105"/>
    <p:sldId id="356" r:id="rId106"/>
    <p:sldId id="357" r:id="rId107"/>
    <p:sldId id="358" r:id="rId108"/>
    <p:sldId id="359" r:id="rId109"/>
    <p:sldId id="360" r:id="rId110"/>
    <p:sldId id="361" r:id="rId111"/>
    <p:sldId id="362" r:id="rId112"/>
    <p:sldId id="363" r:id="rId113"/>
    <p:sldId id="364" r:id="rId114"/>
    <p:sldId id="377" r:id="rId115"/>
    <p:sldId id="378" r:id="rId116"/>
    <p:sldId id="379" r:id="rId117"/>
    <p:sldId id="380" r:id="rId118"/>
    <p:sldId id="381" r:id="rId119"/>
    <p:sldId id="386" r:id="rId120"/>
    <p:sldId id="387" r:id="rId121"/>
    <p:sldId id="388" r:id="rId122"/>
    <p:sldId id="394" r:id="rId123"/>
    <p:sldId id="393" r:id="rId124"/>
    <p:sldId id="365" r:id="rId125"/>
    <p:sldId id="407" r:id="rId126"/>
    <p:sldId id="408" r:id="rId127"/>
    <p:sldId id="409" r:id="rId128"/>
    <p:sldId id="410" r:id="rId129"/>
    <p:sldId id="411" r:id="rId130"/>
    <p:sldId id="390" r:id="rId131"/>
    <p:sldId id="412" r:id="rId132"/>
    <p:sldId id="413" r:id="rId133"/>
    <p:sldId id="391" r:id="rId134"/>
    <p:sldId id="392" r:id="rId135"/>
    <p:sldId id="396" r:id="rId136"/>
    <p:sldId id="397" r:id="rId137"/>
    <p:sldId id="414" r:id="rId138"/>
    <p:sldId id="399" r:id="rId139"/>
    <p:sldId id="400" r:id="rId140"/>
    <p:sldId id="401" r:id="rId141"/>
    <p:sldId id="402" r:id="rId142"/>
    <p:sldId id="403" r:id="rId143"/>
    <p:sldId id="404" r:id="rId144"/>
    <p:sldId id="405" r:id="rId145"/>
    <p:sldId id="406" r:id="rId146"/>
    <p:sldId id="415" r:id="rId147"/>
    <p:sldId id="416" r:id="rId148"/>
    <p:sldId id="420" r:id="rId149"/>
    <p:sldId id="421" r:id="rId150"/>
    <p:sldId id="422" r:id="rId151"/>
    <p:sldId id="435" r:id="rId152"/>
    <p:sldId id="418" r:id="rId153"/>
    <p:sldId id="419" r:id="rId154"/>
    <p:sldId id="423" r:id="rId155"/>
    <p:sldId id="425" r:id="rId156"/>
    <p:sldId id="426" r:id="rId157"/>
    <p:sldId id="427" r:id="rId158"/>
    <p:sldId id="428" r:id="rId159"/>
    <p:sldId id="436" r:id="rId160"/>
    <p:sldId id="430" r:id="rId161"/>
    <p:sldId id="431" r:id="rId162"/>
    <p:sldId id="434" r:id="rId163"/>
    <p:sldId id="432" r:id="rId164"/>
    <p:sldId id="433" r:id="rId165"/>
    <p:sldId id="429" r:id="rId166"/>
    <p:sldId id="445" r:id="rId167"/>
    <p:sldId id="446" r:id="rId168"/>
    <p:sldId id="437" r:id="rId169"/>
    <p:sldId id="438" r:id="rId170"/>
    <p:sldId id="439" r:id="rId171"/>
    <p:sldId id="440" r:id="rId172"/>
    <p:sldId id="442" r:id="rId173"/>
    <p:sldId id="443" r:id="rId174"/>
    <p:sldId id="444" r:id="rId175"/>
    <p:sldId id="447" r:id="rId176"/>
    <p:sldId id="448" r:id="rId177"/>
    <p:sldId id="449" r:id="rId178"/>
    <p:sldId id="454" r:id="rId179"/>
    <p:sldId id="450" r:id="rId180"/>
    <p:sldId id="451" r:id="rId181"/>
    <p:sldId id="452" r:id="rId182"/>
    <p:sldId id="453" r:id="rId183"/>
    <p:sldId id="456" r:id="rId184"/>
    <p:sldId id="457" r:id="rId185"/>
    <p:sldId id="455" r:id="rId186"/>
    <p:sldId id="458" r:id="rId187"/>
    <p:sldId id="459" r:id="rId188"/>
    <p:sldId id="460" r:id="rId189"/>
    <p:sldId id="461" r:id="rId190"/>
    <p:sldId id="462" r:id="rId191"/>
    <p:sldId id="463" r:id="rId192"/>
    <p:sldId id="464" r:id="rId193"/>
    <p:sldId id="465" r:id="rId194"/>
    <p:sldId id="466" r:id="rId195"/>
    <p:sldId id="467" r:id="rId196"/>
    <p:sldId id="469" r:id="rId197"/>
    <p:sldId id="470" r:id="rId198"/>
    <p:sldId id="471" r:id="rId199"/>
    <p:sldId id="472" r:id="rId200"/>
    <p:sldId id="478" r:id="rId201"/>
    <p:sldId id="475" r:id="rId202"/>
    <p:sldId id="476" r:id="rId203"/>
    <p:sldId id="477" r:id="rId204"/>
    <p:sldId id="479" r:id="rId205"/>
    <p:sldId id="480" r:id="rId206"/>
    <p:sldId id="481" r:id="rId207"/>
    <p:sldId id="482" r:id="rId208"/>
    <p:sldId id="483" r:id="rId209"/>
    <p:sldId id="484" r:id="rId210"/>
    <p:sldId id="485" r:id="rId211"/>
    <p:sldId id="486" r:id="rId212"/>
    <p:sldId id="487" r:id="rId213"/>
    <p:sldId id="488" r:id="rId214"/>
    <p:sldId id="489" r:id="rId215"/>
    <p:sldId id="490" r:id="rId216"/>
    <p:sldId id="491" r:id="rId217"/>
    <p:sldId id="492" r:id="rId218"/>
    <p:sldId id="493" r:id="rId219"/>
    <p:sldId id="494" r:id="rId220"/>
    <p:sldId id="495" r:id="rId221"/>
    <p:sldId id="521" r:id="rId222"/>
    <p:sldId id="541" r:id="rId223"/>
    <p:sldId id="548" r:id="rId224"/>
    <p:sldId id="550" r:id="rId225"/>
    <p:sldId id="543" r:id="rId226"/>
    <p:sldId id="544" r:id="rId227"/>
    <p:sldId id="545" r:id="rId228"/>
    <p:sldId id="546" r:id="rId229"/>
    <p:sldId id="547" r:id="rId230"/>
    <p:sldId id="551" r:id="rId231"/>
    <p:sldId id="552" r:id="rId232"/>
    <p:sldId id="553" r:id="rId233"/>
    <p:sldId id="554" r:id="rId234"/>
    <p:sldId id="555" r:id="rId235"/>
    <p:sldId id="522" r:id="rId236"/>
    <p:sldId id="523" r:id="rId237"/>
    <p:sldId id="496" r:id="rId238"/>
    <p:sldId id="534" r:id="rId239"/>
    <p:sldId id="497" r:id="rId240"/>
    <p:sldId id="498" r:id="rId241"/>
    <p:sldId id="499" r:id="rId242"/>
    <p:sldId id="500" r:id="rId243"/>
    <p:sldId id="501" r:id="rId244"/>
    <p:sldId id="502" r:id="rId245"/>
    <p:sldId id="503" r:id="rId246"/>
    <p:sldId id="504" r:id="rId247"/>
    <p:sldId id="505" r:id="rId248"/>
    <p:sldId id="506" r:id="rId249"/>
    <p:sldId id="507" r:id="rId250"/>
    <p:sldId id="508" r:id="rId251"/>
    <p:sldId id="509" r:id="rId252"/>
    <p:sldId id="510" r:id="rId253"/>
    <p:sldId id="511" r:id="rId254"/>
    <p:sldId id="512" r:id="rId255"/>
    <p:sldId id="513" r:id="rId256"/>
    <p:sldId id="514" r:id="rId257"/>
    <p:sldId id="515" r:id="rId258"/>
    <p:sldId id="516" r:id="rId259"/>
    <p:sldId id="517" r:id="rId260"/>
    <p:sldId id="518" r:id="rId261"/>
    <p:sldId id="519" r:id="rId262"/>
    <p:sldId id="520" r:id="rId263"/>
    <p:sldId id="524" r:id="rId264"/>
    <p:sldId id="525" r:id="rId265"/>
    <p:sldId id="526" r:id="rId266"/>
    <p:sldId id="535" r:id="rId267"/>
    <p:sldId id="527" r:id="rId268"/>
    <p:sldId id="536" r:id="rId269"/>
    <p:sldId id="528" r:id="rId270"/>
    <p:sldId id="537" r:id="rId271"/>
    <p:sldId id="529" r:id="rId272"/>
    <p:sldId id="538" r:id="rId273"/>
    <p:sldId id="530" r:id="rId274"/>
    <p:sldId id="539" r:id="rId275"/>
    <p:sldId id="531" r:id="rId276"/>
    <p:sldId id="540" r:id="rId277"/>
    <p:sldId id="532" r:id="rId278"/>
    <p:sldId id="533" r:id="rId2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cElroy" initials="JM" lastIdx="1" clrIdx="0">
    <p:extLst>
      <p:ext uri="{19B8F6BF-5375-455C-9EA6-DF929625EA0E}">
        <p15:presenceInfo xmlns:p15="http://schemas.microsoft.com/office/powerpoint/2012/main" userId="S-1-5-21-1715567821-616249376-1644491937-49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92" autoAdjust="0"/>
    <p:restoredTop sz="94660"/>
  </p:normalViewPr>
  <p:slideViewPr>
    <p:cSldViewPr snapToGrid="0">
      <p:cViewPr varScale="1">
        <p:scale>
          <a:sx n="74" d="100"/>
          <a:sy n="74" d="100"/>
        </p:scale>
        <p:origin x="78" y="840"/>
      </p:cViewPr>
      <p:guideLst/>
    </p:cSldViewPr>
  </p:slideViewPr>
  <p:notesTextViewPr>
    <p:cViewPr>
      <p:scale>
        <a:sx n="3" d="2"/>
        <a:sy n="3" d="2"/>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handoutMaster" Target="handoutMasters/handoutMaster1.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slide" Target="slides/slide258.xml"/><Relationship Id="rId265" Type="http://schemas.openxmlformats.org/officeDocument/2006/relationships/slide" Target="slides/slide263.xml"/><Relationship Id="rId281" Type="http://schemas.openxmlformats.org/officeDocument/2006/relationships/commentAuthors" Target="commentAuthor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tableStyles" Target="tableStyle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09:59:09.690" idx="1">
    <p:pos x="10" y="10"/>
    <p:text>From here, it's a walkthrough. One step at a time, giving them time to analyze Big Bad in each category.</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13T09:59:09.690" idx="1">
    <p:pos x="10" y="10"/>
    <p:text>From here, it's a walkthrough. One step at a time, giving them time to analyze Big Bad in each category.</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908466-467E-4273-A542-0CCB919ACB58}" type="datetimeFigureOut">
              <a:rPr lang="en-US" smtClean="0"/>
              <a:t>10/17/2019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F180E8-3BA2-4218-8DBD-7D83BFD2214D}" type="slidenum">
              <a:rPr lang="en-US" smtClean="0"/>
              <a:t>‹#›</a:t>
            </a:fld>
            <a:endParaRPr lang="en-US"/>
          </a:p>
        </p:txBody>
      </p:sp>
    </p:spTree>
    <p:extLst>
      <p:ext uri="{BB962C8B-B14F-4D97-AF65-F5344CB8AC3E}">
        <p14:creationId xmlns:p14="http://schemas.microsoft.com/office/powerpoint/2010/main" val="4768217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A55B8A-BF73-4E95-B33C-98C8191BFC76}"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139171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55B8A-BF73-4E95-B33C-98C8191BFC76}"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183380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55B8A-BF73-4E95-B33C-98C8191BFC76}"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3219497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1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17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94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31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4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8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227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8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55B8A-BF73-4E95-B33C-98C8191BFC76}"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2953409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80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89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4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55B8A-BF73-4E95-B33C-98C8191BFC76}"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307785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55B8A-BF73-4E95-B33C-98C8191BFC76}"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214778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55B8A-BF73-4E95-B33C-98C8191BFC76}"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409954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55B8A-BF73-4E95-B33C-98C8191BFC76}"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342603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55B8A-BF73-4E95-B33C-98C8191BFC76}"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369071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55B8A-BF73-4E95-B33C-98C8191BFC76}"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8383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55B8A-BF73-4E95-B33C-98C8191BFC76}"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A5123-FDF9-4836-A4C4-1AE89A8B97E8}" type="slidenum">
              <a:rPr lang="en-US" smtClean="0"/>
              <a:t>‹#›</a:t>
            </a:fld>
            <a:endParaRPr lang="en-US"/>
          </a:p>
        </p:txBody>
      </p:sp>
    </p:spTree>
    <p:extLst>
      <p:ext uri="{BB962C8B-B14F-4D97-AF65-F5344CB8AC3E}">
        <p14:creationId xmlns:p14="http://schemas.microsoft.com/office/powerpoint/2010/main" val="319822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61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55B8A-BF73-4E95-B33C-98C8191BFC76}" type="datetimeFigureOut">
              <a:rPr lang="en-US" smtClean="0"/>
              <a:t>10/17/2019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A5123-FDF9-4836-A4C4-1AE89A8B97E8}" type="slidenum">
              <a:rPr lang="en-US" smtClean="0"/>
              <a:t>‹#›</a:t>
            </a:fld>
            <a:endParaRPr lang="en-US"/>
          </a:p>
        </p:txBody>
      </p:sp>
    </p:spTree>
    <p:extLst>
      <p:ext uri="{BB962C8B-B14F-4D97-AF65-F5344CB8AC3E}">
        <p14:creationId xmlns:p14="http://schemas.microsoft.com/office/powerpoint/2010/main" val="159075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E6335-7D8D-4AAE-B4C8-6751D9FD0A88}"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82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hyperlink" Target="mailto:jmcelroy@turlockusd.org"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n_cqszvdTq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SDnYMbYB-nU"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Why do you think that we, as human beings, feel the need to belong? To fit in?</a:t>
            </a:r>
          </a:p>
          <a:p>
            <a:pPr marL="0" indent="0" algn="ctr">
              <a:buNone/>
            </a:pPr>
            <a:r>
              <a:rPr lang="en-US" sz="3600" dirty="0" smtClean="0">
                <a:latin typeface="Arial Black" panose="020B0A04020102020204" pitchFamily="34" charset="0"/>
              </a:rPr>
              <a:t>How does that feeling of belonging affect us; how we act towards and interact with those around us?</a:t>
            </a: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8/26/19</a:t>
            </a:r>
            <a:endParaRPr lang="en-US" sz="2400" dirty="0">
              <a:latin typeface="Arial Black" panose="020B0A04020102020204" pitchFamily="34" charset="0"/>
            </a:endParaRPr>
          </a:p>
        </p:txBody>
      </p:sp>
    </p:spTree>
    <p:extLst>
      <p:ext uri="{BB962C8B-B14F-4D97-AF65-F5344CB8AC3E}">
        <p14:creationId xmlns:p14="http://schemas.microsoft.com/office/powerpoint/2010/main" val="9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Did you find it easy or difficult to think of things to write about yesterday for your “What’s My Weird” writing?</a:t>
            </a:r>
          </a:p>
          <a:p>
            <a:pPr marL="0" indent="0" algn="ctr">
              <a:buNone/>
            </a:pPr>
            <a:r>
              <a:rPr lang="en-US" sz="3600" dirty="0" smtClean="0">
                <a:latin typeface="Arial Black" panose="020B0A04020102020204" pitchFamily="34" charset="0"/>
              </a:rPr>
              <a:t>Why do you think it was </a:t>
            </a:r>
            <a:r>
              <a:rPr lang="en-US" sz="3600" u="sng" dirty="0" smtClean="0">
                <a:latin typeface="Arial Black" panose="020B0A04020102020204" pitchFamily="34" charset="0"/>
              </a:rPr>
              <a:t>easy/difficult</a:t>
            </a:r>
            <a:r>
              <a:rPr lang="en-US" sz="3600" dirty="0" smtClean="0">
                <a:latin typeface="Arial Black" panose="020B0A04020102020204" pitchFamily="34" charset="0"/>
              </a:rPr>
              <a:t> for you?</a:t>
            </a: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8/27/19</a:t>
            </a:r>
            <a:endParaRPr lang="en-US" sz="2400" dirty="0">
              <a:latin typeface="Arial Black" panose="020B0A04020102020204" pitchFamily="34" charset="0"/>
            </a:endParaRPr>
          </a:p>
        </p:txBody>
      </p:sp>
    </p:spTree>
    <p:extLst>
      <p:ext uri="{BB962C8B-B14F-4D97-AF65-F5344CB8AC3E}">
        <p14:creationId xmlns:p14="http://schemas.microsoft.com/office/powerpoint/2010/main" val="12624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graphicFrame>
        <p:nvGraphicFramePr>
          <p:cNvPr id="8" name="Table 7"/>
          <p:cNvGraphicFramePr>
            <a:graphicFrameLocks noGrp="1"/>
          </p:cNvGraphicFramePr>
          <p:nvPr>
            <p:extLst/>
          </p:nvPr>
        </p:nvGraphicFramePr>
        <p:xfrm>
          <a:off x="1130300" y="1562100"/>
          <a:ext cx="9982200" cy="4699000"/>
        </p:xfrm>
        <a:graphic>
          <a:graphicData uri="http://schemas.openxmlformats.org/drawingml/2006/table">
            <a:tbl>
              <a:tblPr/>
              <a:tblGrid>
                <a:gridCol w="4178300"/>
                <a:gridCol w="5803900"/>
              </a:tblGrid>
              <a:tr h="4648200">
                <a:tc>
                  <a:txBody>
                    <a:bodyPr/>
                    <a:lstStyle/>
                    <a:p>
                      <a:pPr rtl="0" fontAlgn="t">
                        <a:spcBef>
                          <a:spcPts val="0"/>
                        </a:spcBef>
                        <a:spcAft>
                          <a:spcPts val="0"/>
                        </a:spcAft>
                      </a:pPr>
                      <a:r>
                        <a:rPr lang="en-US" sz="6000" b="1" i="0" u="none" strike="noStrike" dirty="0">
                          <a:solidFill>
                            <a:srgbClr val="000000"/>
                          </a:solidFill>
                          <a:effectLst/>
                          <a:latin typeface="Arial" panose="020B0604020202020204" pitchFamily="34" charset="0"/>
                        </a:rPr>
                        <a:t>L</a:t>
                      </a:r>
                      <a:r>
                        <a:rPr lang="en-US" sz="6000" b="0" i="0" u="none" strike="noStrike" dirty="0">
                          <a:solidFill>
                            <a:srgbClr val="000000"/>
                          </a:solidFill>
                          <a:effectLst/>
                          <a:latin typeface="Arial" panose="020B0604020202020204" pitchFamily="34" charset="0"/>
                        </a:rPr>
                        <a:t>ooks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A</a:t>
                      </a:r>
                      <a:r>
                        <a:rPr lang="en-US" sz="6000" b="0" i="0" u="none" strike="noStrike" dirty="0">
                          <a:solidFill>
                            <a:srgbClr val="000000"/>
                          </a:solidFill>
                          <a:effectLst/>
                          <a:latin typeface="Arial" panose="020B0604020202020204" pitchFamily="34" charset="0"/>
                        </a:rPr>
                        <a:t>ctions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peech</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E</a:t>
                      </a:r>
                      <a:r>
                        <a:rPr lang="en-US" sz="6000" b="0" i="0" u="none" strike="noStrike" dirty="0">
                          <a:solidFill>
                            <a:srgbClr val="000000"/>
                          </a:solidFill>
                          <a:effectLst/>
                          <a:latin typeface="Arial" panose="020B0604020202020204" pitchFamily="34" charset="0"/>
                        </a:rPr>
                        <a:t>ffect</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R</a:t>
                      </a:r>
                      <a:r>
                        <a:rPr lang="en-US" sz="6000" b="0" i="0" u="none" strike="noStrike" dirty="0">
                          <a:solidFill>
                            <a:srgbClr val="000000"/>
                          </a:solidFill>
                          <a:effectLst/>
                          <a:latin typeface="Arial" panose="020B0604020202020204" pitchFamily="34" charset="0"/>
                        </a:rPr>
                        <a:t>easoning</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6000" b="1" i="0" u="none" strike="noStrike" dirty="0">
                          <a:solidFill>
                            <a:srgbClr val="000000"/>
                          </a:solidFill>
                          <a:effectLst/>
                          <a:latin typeface="Arial" panose="020B0604020202020204" pitchFamily="34" charset="0"/>
                        </a:rPr>
                        <a:t>F</a:t>
                      </a:r>
                      <a:r>
                        <a:rPr lang="en-US" sz="6000" b="0" i="0" u="none" strike="noStrike" dirty="0">
                          <a:solidFill>
                            <a:srgbClr val="000000"/>
                          </a:solidFill>
                          <a:effectLst/>
                          <a:latin typeface="Arial" panose="020B0604020202020204" pitchFamily="34" charset="0"/>
                        </a:rPr>
                        <a:t>eelings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O</a:t>
                      </a:r>
                      <a:r>
                        <a:rPr lang="en-US" sz="6000" b="0" i="0" u="none" strike="noStrike" dirty="0">
                          <a:solidFill>
                            <a:srgbClr val="000000"/>
                          </a:solidFill>
                          <a:effectLst/>
                          <a:latin typeface="Arial" panose="020B0604020202020204" pitchFamily="34" charset="0"/>
                        </a:rPr>
                        <a:t>bligations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C</a:t>
                      </a:r>
                      <a:r>
                        <a:rPr lang="en-US" sz="6000" b="0" i="0" u="none" strike="noStrike" dirty="0">
                          <a:solidFill>
                            <a:srgbClr val="000000"/>
                          </a:solidFill>
                          <a:effectLst/>
                          <a:latin typeface="Arial" panose="020B0604020202020204" pitchFamily="34" charset="0"/>
                        </a:rPr>
                        <a:t>onflicts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U</a:t>
                      </a:r>
                      <a:r>
                        <a:rPr lang="en-US" sz="6000" b="0" i="0" u="none" strike="noStrike" dirty="0">
                          <a:solidFill>
                            <a:srgbClr val="000000"/>
                          </a:solidFill>
                          <a:effectLst/>
                          <a:latin typeface="Arial" panose="020B0604020202020204" pitchFamily="34" charset="0"/>
                        </a:rPr>
                        <a:t>nderstandings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hifts</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191000" y="3172123"/>
            <a:ext cx="105791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83874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Black" panose="020B0A04020102020204" pitchFamily="34" charset="0"/>
              </a:rPr>
              <a:t>Let’s look at a character from a short story to see how we will do character analysis.</a:t>
            </a:r>
          </a:p>
          <a:p>
            <a:pPr marL="0" indent="0" algn="ctr">
              <a:buNone/>
            </a:pPr>
            <a:r>
              <a:rPr lang="en-US" sz="3600" u="sng" dirty="0" smtClean="0">
                <a:latin typeface="Arial Black" panose="020B0A04020102020204" pitchFamily="34" charset="0"/>
              </a:rPr>
              <a:t>The True Story of the 3 Little Pigs</a:t>
            </a:r>
          </a:p>
          <a:p>
            <a:pPr marL="0" indent="0" algn="ctr">
              <a:buNone/>
            </a:pPr>
            <a:endParaRPr lang="en-US" sz="3600" dirty="0">
              <a:latin typeface="Arial Black" panose="020B0A04020102020204" pitchFamily="34" charset="0"/>
            </a:endParaRPr>
          </a:p>
          <a:p>
            <a:r>
              <a:rPr lang="en-US" sz="3600" dirty="0" smtClean="0">
                <a:latin typeface="Arial Black" panose="020B0A04020102020204" pitchFamily="34" charset="0"/>
              </a:rPr>
              <a:t>Now let’s do a little character analysis of this guy…</a:t>
            </a:r>
            <a:endParaRPr lang="en-US" sz="3600" dirty="0">
              <a:latin typeface="Arial Black" panose="020B0A04020102020204" pitchFamily="34" charset="0"/>
            </a:endParaRPr>
          </a:p>
        </p:txBody>
      </p:sp>
    </p:spTree>
    <p:extLst>
      <p:ext uri="{BB962C8B-B14F-4D97-AF65-F5344CB8AC3E}">
        <p14:creationId xmlns:p14="http://schemas.microsoft.com/office/powerpoint/2010/main" val="6744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27075"/>
          </a:xfrm>
        </p:spPr>
        <p:txBody>
          <a:bodyPr/>
          <a:lstStyle/>
          <a:p>
            <a:pPr algn="ctr"/>
            <a:r>
              <a:rPr lang="en-US" dirty="0" smtClean="0">
                <a:latin typeface="Arial Black" panose="020B0A04020102020204" pitchFamily="34" charset="0"/>
              </a:rPr>
              <a:t>Big Bad</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50" y="727075"/>
            <a:ext cx="4533900" cy="6130925"/>
          </a:xfrm>
          <a:prstGeom prst="rect">
            <a:avLst/>
          </a:prstGeom>
        </p:spPr>
      </p:pic>
    </p:spTree>
    <p:extLst>
      <p:ext uri="{BB962C8B-B14F-4D97-AF65-F5344CB8AC3E}">
        <p14:creationId xmlns:p14="http://schemas.microsoft.com/office/powerpoint/2010/main" val="4778395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36525"/>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3" name="Content Placeholder 2"/>
          <p:cNvSpPr>
            <a:spLocks noGrp="1"/>
          </p:cNvSpPr>
          <p:nvPr>
            <p:ph idx="1"/>
          </p:nvPr>
        </p:nvSpPr>
        <p:spPr>
          <a:xfrm>
            <a:off x="139700" y="1127125"/>
            <a:ext cx="10515600" cy="4351338"/>
          </a:xfrm>
        </p:spPr>
        <p:txBody>
          <a:bodyPr>
            <a:normAutofit fontScale="85000" lnSpcReduction="20000"/>
          </a:bodyPr>
          <a:lstStyle/>
          <a:p>
            <a:r>
              <a:rPr lang="en-US" sz="3600" b="1" dirty="0">
                <a:latin typeface="Arial Black" panose="020B0A04020102020204" pitchFamily="34" charset="0"/>
              </a:rPr>
              <a:t>Looks</a:t>
            </a:r>
            <a:r>
              <a:rPr lang="en-US" sz="3600" dirty="0">
                <a:latin typeface="Arial Black" panose="020B0A04020102020204" pitchFamily="34" charset="0"/>
              </a:rPr>
              <a:t> - Describe the character’s physical appearance. Remember to include things like age, size (compared to other characters), hair and eye color (if known), and any other significant details (</a:t>
            </a:r>
            <a:r>
              <a:rPr lang="en-US" sz="3600" dirty="0" err="1">
                <a:latin typeface="Arial Black" panose="020B0A04020102020204" pitchFamily="34" charset="0"/>
              </a:rPr>
              <a:t>eg</a:t>
            </a:r>
            <a:r>
              <a:rPr lang="en-US" sz="3600" dirty="0">
                <a:latin typeface="Arial Black" panose="020B0A04020102020204" pitchFamily="34" charset="0"/>
              </a:rPr>
              <a:t>: scars, tattoos, disabilities, etc.). </a:t>
            </a:r>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The PERSONALITY and MOTIVATIONS of a character are more important than their appearance. This should be the shortest section of your analysis. </a:t>
            </a:r>
            <a:endParaRPr lang="en-US" sz="3600" dirty="0">
              <a:latin typeface="Arial Black" panose="020B0A04020102020204" pitchFamily="34" charset="0"/>
            </a:endParaRPr>
          </a:p>
          <a:p>
            <a:pPr marL="0" indent="0">
              <a:buNone/>
            </a:pPr>
            <a:endParaRPr lang="en-US" sz="3600" dirty="0"/>
          </a:p>
        </p:txBody>
      </p:sp>
    </p:spTree>
    <p:extLst>
      <p:ext uri="{BB962C8B-B14F-4D97-AF65-F5344CB8AC3E}">
        <p14:creationId xmlns:p14="http://schemas.microsoft.com/office/powerpoint/2010/main" val="12446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300" y="3322109"/>
            <a:ext cx="2171700" cy="3388254"/>
          </a:xfrm>
          <a:prstGeom prst="rect">
            <a:avLst/>
          </a:prstGeom>
        </p:spPr>
      </p:pic>
      <p:sp>
        <p:nvSpPr>
          <p:cNvPr id="3" name="Content Placeholder 2"/>
          <p:cNvSpPr>
            <a:spLocks noGrp="1"/>
          </p:cNvSpPr>
          <p:nvPr>
            <p:ph idx="1"/>
          </p:nvPr>
        </p:nvSpPr>
        <p:spPr>
          <a:xfrm>
            <a:off x="101600" y="1146440"/>
            <a:ext cx="10515600" cy="4351338"/>
          </a:xfrm>
        </p:spPr>
        <p:txBody>
          <a:bodyPr>
            <a:normAutofit fontScale="92500" lnSpcReduction="20000"/>
          </a:bodyPr>
          <a:lstStyle/>
          <a:p>
            <a:r>
              <a:rPr lang="en-US" sz="3600" b="1" dirty="0" smtClean="0">
                <a:latin typeface="Arial Black" panose="020B0A04020102020204" pitchFamily="34" charset="0"/>
              </a:rPr>
              <a:t>Actions</a:t>
            </a:r>
            <a:r>
              <a:rPr lang="en-US" sz="3600" dirty="0" smtClean="0">
                <a:latin typeface="Arial Black" panose="020B0A04020102020204" pitchFamily="34" charset="0"/>
              </a:rPr>
              <a:t> - What does the character DO in the story? What do his or her actions show us about who the character is? How do his or her actions affect the plot? </a:t>
            </a: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dirty="0" smtClean="0">
                <a:latin typeface="Arial Black" panose="020B0A04020102020204" pitchFamily="34" charset="0"/>
              </a:rPr>
              <a:t> </a:t>
            </a:r>
            <a:r>
              <a:rPr lang="en-US" sz="3600" b="1" i="1" dirty="0" smtClean="0">
                <a:latin typeface="Arial Black" panose="020B0A04020102020204" pitchFamily="34" charset="0"/>
              </a:rPr>
              <a:t>Focus on </a:t>
            </a:r>
            <a:r>
              <a:rPr lang="en-US" sz="3600" b="1" i="1" u="sng" dirty="0" smtClean="0">
                <a:latin typeface="Arial Black" panose="020B0A04020102020204" pitchFamily="34" charset="0"/>
              </a:rPr>
              <a:t>impact moments</a:t>
            </a:r>
            <a:r>
              <a:rPr lang="en-US" sz="3600" b="1" i="1" dirty="0" smtClean="0">
                <a:latin typeface="Arial Black" panose="020B0A04020102020204" pitchFamily="34" charset="0"/>
              </a:rPr>
              <a:t> in the story (moments that have a direct effect on the plot or characters). Minimum of TWO examples of actions WITH PROPERLY CITED EVIDENCE.</a:t>
            </a:r>
            <a:endParaRPr lang="en-US" sz="3600" dirty="0">
              <a:latin typeface="Arial Black" panose="020B0A04020102020204" pitchFamily="34" charset="0"/>
            </a:endParaRPr>
          </a:p>
        </p:txBody>
      </p:sp>
    </p:spTree>
    <p:extLst>
      <p:ext uri="{BB962C8B-B14F-4D97-AF65-F5344CB8AC3E}">
        <p14:creationId xmlns:p14="http://schemas.microsoft.com/office/powerpoint/2010/main" val="4367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05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3" name="Content Placeholder 2"/>
          <p:cNvSpPr>
            <a:spLocks noGrp="1"/>
          </p:cNvSpPr>
          <p:nvPr>
            <p:ph idx="1"/>
          </p:nvPr>
        </p:nvSpPr>
        <p:spPr>
          <a:xfrm>
            <a:off x="114300" y="986409"/>
            <a:ext cx="10515600" cy="4351338"/>
          </a:xfrm>
        </p:spPr>
        <p:txBody>
          <a:bodyPr>
            <a:normAutofit fontScale="85000" lnSpcReduction="20000"/>
          </a:bodyPr>
          <a:lstStyle/>
          <a:p>
            <a:r>
              <a:rPr lang="en-US" sz="3600" b="1" dirty="0">
                <a:latin typeface="Arial Black" panose="020B0A04020102020204" pitchFamily="34" charset="0"/>
              </a:rPr>
              <a:t>Speech</a:t>
            </a:r>
            <a:r>
              <a:rPr lang="en-US" sz="3600" dirty="0">
                <a:latin typeface="Arial Black" panose="020B0A04020102020204" pitchFamily="34" charset="0"/>
              </a:rPr>
              <a:t> - </a:t>
            </a:r>
            <a:r>
              <a:rPr lang="en-US" sz="3600" b="1" dirty="0">
                <a:latin typeface="Arial Black" panose="020B0A04020102020204" pitchFamily="34" charset="0"/>
              </a:rPr>
              <a:t>WHAT does the character say in the story and HOW do they say it? Does the way they speak reveal anything about their character (background, education, maturity level, etc.)? Are they rude? Polite? Sarcastic? Formal? Casual? How do the things they say affect the plot? </a:t>
            </a:r>
            <a:endParaRPr lang="en-US" sz="3600" b="1" dirty="0" smtClean="0">
              <a:latin typeface="Arial Black" panose="020B0A04020102020204" pitchFamily="34" charset="0"/>
            </a:endParaRPr>
          </a:p>
          <a:p>
            <a:endParaRPr lang="en-US" sz="3600" b="1"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Diction (word choice) is important and can tell us a lot about a character. Minimum of TWO examples of speech WITH PROPERLY CITED EVIDENCE.</a:t>
            </a:r>
            <a:endParaRPr lang="en-US" sz="3600" dirty="0">
              <a:latin typeface="Arial Black" panose="020B0A04020102020204" pitchFamily="34" charset="0"/>
            </a:endParaRPr>
          </a:p>
          <a:p>
            <a:pPr marL="0" indent="0">
              <a:buNone/>
            </a:pPr>
            <a:endParaRPr lang="en-US" sz="3600" dirty="0"/>
          </a:p>
        </p:txBody>
      </p:sp>
    </p:spTree>
    <p:extLst>
      <p:ext uri="{BB962C8B-B14F-4D97-AF65-F5344CB8AC3E}">
        <p14:creationId xmlns:p14="http://schemas.microsoft.com/office/powerpoint/2010/main" val="7842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2" name="Title 1"/>
          <p:cNvSpPr>
            <a:spLocks noGrp="1"/>
          </p:cNvSpPr>
          <p:nvPr>
            <p:ph type="title"/>
          </p:nvPr>
        </p:nvSpPr>
        <p:spPr>
          <a:xfrm>
            <a:off x="838200" y="365125"/>
            <a:ext cx="10515600" cy="7397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01600" y="1104900"/>
            <a:ext cx="10515600" cy="4351338"/>
          </a:xfrm>
        </p:spPr>
        <p:txBody>
          <a:bodyPr>
            <a:normAutofit fontScale="70000" lnSpcReduction="20000"/>
          </a:bodyPr>
          <a:lstStyle/>
          <a:p>
            <a:r>
              <a:rPr lang="en-US" sz="3600" b="1" dirty="0">
                <a:latin typeface="Arial Black" panose="020B0A04020102020204" pitchFamily="34" charset="0"/>
              </a:rPr>
              <a:t>Effect</a:t>
            </a:r>
            <a:r>
              <a:rPr lang="en-US" sz="3600" dirty="0">
                <a:latin typeface="Arial Black" panose="020B0A04020102020204" pitchFamily="34" charset="0"/>
              </a:rPr>
              <a:t> - How does this character (their words, actions, thoughts, etc.) affect other characters in the story? What do other characters say about them? How do other characters react to them? How do their choices cause or solve conflicts for other characters? </a:t>
            </a:r>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Some characters have “history” with your character (they have known them longer...since before the story starts for us), so the way they react to them, speak to them, and speak about them can tell us a lot. Minimum of TWO examples of effect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383447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515600" cy="7143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3" name="Content Placeholder 2"/>
          <p:cNvSpPr>
            <a:spLocks noGrp="1"/>
          </p:cNvSpPr>
          <p:nvPr>
            <p:ph idx="1"/>
          </p:nvPr>
        </p:nvSpPr>
        <p:spPr>
          <a:xfrm>
            <a:off x="0" y="1263015"/>
            <a:ext cx="10515600" cy="4351338"/>
          </a:xfrm>
        </p:spPr>
        <p:txBody>
          <a:bodyPr>
            <a:normAutofit fontScale="77500" lnSpcReduction="20000"/>
          </a:bodyPr>
          <a:lstStyle/>
          <a:p>
            <a:r>
              <a:rPr lang="en-US" sz="3600" b="1" dirty="0">
                <a:latin typeface="Arial Black" panose="020B0A04020102020204" pitchFamily="34" charset="0"/>
              </a:rPr>
              <a:t>Reasoning</a:t>
            </a:r>
            <a:r>
              <a:rPr lang="en-US" sz="3600" dirty="0">
                <a:latin typeface="Arial Black" panose="020B0A04020102020204" pitchFamily="34" charset="0"/>
              </a:rPr>
              <a:t> - What are the character’s motivations (why they do and say what they do)? What drives them? What is important to them? What are their thought processes like (if they are revealed)? </a:t>
            </a:r>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Unless the character you chose is the NARRATOR of the story, you may not get to see directly into their thoughts. In these instances, we must INFER what and how they are thinking and their motivations through their words and actions. Minimum of TWO examples of thoughts/motivations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41590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10000"/>
          </a:bodyPr>
          <a:lstStyle/>
          <a:p>
            <a:r>
              <a:rPr lang="en-US" sz="3600" b="1" dirty="0">
                <a:latin typeface="Arial Black" panose="020B0A04020102020204" pitchFamily="34" charset="0"/>
              </a:rPr>
              <a:t>Feelings</a:t>
            </a:r>
            <a:r>
              <a:rPr lang="en-US" sz="3600" dirty="0">
                <a:latin typeface="Arial Black" panose="020B0A04020102020204" pitchFamily="34" charset="0"/>
              </a:rPr>
              <a:t> - How do the characters emotions and emotional connections to others affect their choices? What emotions are they feeling strongly enough to drive them to action?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If one character cares for another, they are motivated by that emotion. The same is true if they fear them, are jealous of them, or despise them. Minimum of TWO examples of emotions/emotional connections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9907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3600" b="1" dirty="0">
                <a:latin typeface="Arial Black" panose="020B0A04020102020204" pitchFamily="34" charset="0"/>
              </a:rPr>
              <a:t>Obligations </a:t>
            </a:r>
            <a:r>
              <a:rPr lang="en-US" sz="3600" dirty="0">
                <a:latin typeface="Arial Black" panose="020B0A04020102020204" pitchFamily="34" charset="0"/>
              </a:rPr>
              <a:t>- What does your character owe other characters and what do they owe him or her (</a:t>
            </a:r>
            <a:r>
              <a:rPr lang="en-US" sz="3600" dirty="0" err="1">
                <a:latin typeface="Arial Black" panose="020B0A04020102020204" pitchFamily="34" charset="0"/>
              </a:rPr>
              <a:t>eg</a:t>
            </a:r>
            <a:r>
              <a:rPr lang="en-US" sz="3600" dirty="0">
                <a:latin typeface="Arial Black" panose="020B0A04020102020204" pitchFamily="34" charset="0"/>
              </a:rPr>
              <a:t>: money, respect, love, an apology, etc.)? How are they tied to other characters?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If one person feels like they owe someone, or that they are owed something, it changes the way they behave. Minimum of TWO examples of obligations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187255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lstStyle/>
          <a:p>
            <a:pPr marL="0" indent="0" algn="ctr">
              <a:buNone/>
            </a:pPr>
            <a:r>
              <a:rPr lang="en-US" sz="3600" dirty="0">
                <a:latin typeface="Arial Black" panose="020B0A04020102020204" pitchFamily="34" charset="0"/>
              </a:rPr>
              <a:t>Did you find it easy or difficult to think of things to write about yesterday for your “What’s My Weird” writing?</a:t>
            </a:r>
          </a:p>
          <a:p>
            <a:pPr marL="0" indent="0" algn="ctr">
              <a:buNone/>
            </a:pPr>
            <a:r>
              <a:rPr lang="en-US" sz="3600" dirty="0">
                <a:latin typeface="Arial Black" panose="020B0A04020102020204" pitchFamily="34" charset="0"/>
              </a:rPr>
              <a:t>Why do you think it was </a:t>
            </a:r>
            <a:r>
              <a:rPr lang="en-US" sz="3600" u="sng" dirty="0">
                <a:latin typeface="Arial Black" panose="020B0A04020102020204" pitchFamily="34" charset="0"/>
              </a:rPr>
              <a:t>easy/difficult</a:t>
            </a:r>
            <a:r>
              <a:rPr lang="en-US" sz="3600" dirty="0">
                <a:latin typeface="Arial Black" panose="020B0A04020102020204" pitchFamily="34" charset="0"/>
              </a:rPr>
              <a:t> for you?</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8/27/19</a:t>
            </a:r>
            <a:endParaRPr lang="en-US" sz="2400" dirty="0">
              <a:latin typeface="Arial Black" panose="020B0A04020102020204" pitchFamily="34" charset="0"/>
            </a:endParaRPr>
          </a:p>
        </p:txBody>
      </p:sp>
    </p:spTree>
    <p:extLst>
      <p:ext uri="{BB962C8B-B14F-4D97-AF65-F5344CB8AC3E}">
        <p14:creationId xmlns:p14="http://schemas.microsoft.com/office/powerpoint/2010/main" val="231592797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3600" b="1" dirty="0">
                <a:latin typeface="Arial Black" panose="020B0A04020102020204" pitchFamily="34" charset="0"/>
              </a:rPr>
              <a:t>Conflict: </a:t>
            </a:r>
            <a:r>
              <a:rPr lang="en-US" sz="3600" dirty="0">
                <a:latin typeface="Arial Black" panose="020B0A04020102020204" pitchFamily="34" charset="0"/>
              </a:rPr>
              <a:t>With whom, or with what, is your character in conflict? Is there internal conflict, external conflict, or both? Is your character the protagonist or antagonist (or something in between)?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Without conflict, there is no story! Your character’s conflict pushes the plot forward. Minimum of TWO examples of conflicts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32207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3600" b="1" dirty="0">
                <a:latin typeface="Arial Black" panose="020B0A04020102020204" pitchFamily="34" charset="0"/>
              </a:rPr>
              <a:t>Understandings</a:t>
            </a:r>
            <a:r>
              <a:rPr lang="en-US" sz="3600" dirty="0">
                <a:latin typeface="Arial Black" panose="020B0A04020102020204" pitchFamily="34" charset="0"/>
              </a:rPr>
              <a:t> - What does your character know? About other characters? About themselves? Do they have any secrets or things that only they know? Also, what do they NOT know or WANT to know?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If a character wants or needs knowledge, they may be inclined to take risks or do things outside their “normal.” Minimum of TWO examples of understandings/questions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22881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3600" b="1" dirty="0">
                <a:latin typeface="Arial Black" panose="020B0A04020102020204" pitchFamily="34" charset="0"/>
              </a:rPr>
              <a:t>Shifts</a:t>
            </a:r>
            <a:r>
              <a:rPr lang="en-US" sz="3600" dirty="0">
                <a:latin typeface="Arial Black" panose="020B0A04020102020204" pitchFamily="34" charset="0"/>
              </a:rPr>
              <a:t> - How does your character change over the course of the story? Do their priorities shift? Do their beliefs change? Do they grow, learn, mature? Or are they a static (unchanging) character?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In most good novels, the characters change the plot, but the plot also changes the characters. Minimum of TWO examples of ways the character changes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363842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fontScale="925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Which character from The Hobbit would you choose to write about? </a:t>
            </a:r>
          </a:p>
          <a:p>
            <a:pPr marL="0" indent="0" algn="ctr">
              <a:buNone/>
            </a:pPr>
            <a:r>
              <a:rPr lang="en-US" sz="4800" dirty="0" smtClean="0">
                <a:latin typeface="Arial Black" panose="020B0A04020102020204" pitchFamily="34" charset="0"/>
              </a:rPr>
              <a:t>Why would you choose them?</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 Do you identify with this character in any way?</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a:latin typeface="Arial Black" panose="020B0A04020102020204" pitchFamily="34" charset="0"/>
              </a:rPr>
              <a:t>9</a:t>
            </a:r>
            <a:r>
              <a:rPr lang="en-US" dirty="0" smtClean="0">
                <a:latin typeface="Arial Black" panose="020B0A04020102020204" pitchFamily="34" charset="0"/>
              </a:rPr>
              <a:t>/19/19</a:t>
            </a:r>
            <a:endParaRPr lang="en-US" dirty="0">
              <a:latin typeface="Arial Black" panose="020B0A04020102020204" pitchFamily="34" charset="0"/>
            </a:endParaRPr>
          </a:p>
        </p:txBody>
      </p:sp>
    </p:spTree>
    <p:extLst>
      <p:ext uri="{BB962C8B-B14F-4D97-AF65-F5344CB8AC3E}">
        <p14:creationId xmlns:p14="http://schemas.microsoft.com/office/powerpoint/2010/main" val="6486922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Of the parts to LASER analysis you will be working on today, </a:t>
            </a:r>
            <a:r>
              <a:rPr lang="en-US" sz="3600" dirty="0">
                <a:latin typeface="Arial Black" panose="020B0A04020102020204" pitchFamily="34" charset="0"/>
              </a:rPr>
              <a:t>w</a:t>
            </a:r>
            <a:r>
              <a:rPr lang="en-US" sz="3600" dirty="0" smtClean="0">
                <a:latin typeface="Arial Black" panose="020B0A04020102020204" pitchFamily="34" charset="0"/>
              </a:rPr>
              <a:t>hich one would you say is the most important to understanding a character?</a:t>
            </a:r>
          </a:p>
          <a:p>
            <a:pPr marL="0" indent="0" algn="ctr">
              <a:buNone/>
            </a:pPr>
            <a:r>
              <a:rPr lang="en-US" sz="2400" dirty="0" smtClean="0">
                <a:latin typeface="Arial Black" panose="020B0A04020102020204" pitchFamily="34" charset="0"/>
              </a:rPr>
              <a:t>(LOOKS, ACTIONS, SPEECH, EFFECTS, REASONING)</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is that element so important?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9/20/19</a:t>
            </a:r>
            <a:endParaRPr lang="en-US" dirty="0">
              <a:latin typeface="Arial Black" panose="020B0A04020102020204" pitchFamily="34" charset="0"/>
            </a:endParaRPr>
          </a:p>
        </p:txBody>
      </p:sp>
    </p:spTree>
    <p:extLst>
      <p:ext uri="{BB962C8B-B14F-4D97-AF65-F5344CB8AC3E}">
        <p14:creationId xmlns:p14="http://schemas.microsoft.com/office/powerpoint/2010/main" val="29814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1063213"/>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Of the parts to LASER analysis you will be working on today, which one would you say is the most important to understanding a character?</a:t>
            </a:r>
          </a:p>
          <a:p>
            <a:pPr marL="0" indent="0" algn="ctr">
              <a:buNone/>
            </a:pPr>
            <a:r>
              <a:rPr lang="en-US" sz="2400" dirty="0">
                <a:latin typeface="Arial Black" panose="020B0A04020102020204" pitchFamily="34" charset="0"/>
              </a:rPr>
              <a:t>(LOOKS, ACTIONS, SPEECH, EFFECTS, REASONING)</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Why is that element so important?</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9/20/19</a:t>
            </a:r>
            <a:endParaRPr lang="en-US" dirty="0">
              <a:latin typeface="Arial Black" panose="020B0A04020102020204" pitchFamily="34" charset="0"/>
            </a:endParaRPr>
          </a:p>
        </p:txBody>
      </p:sp>
    </p:spTree>
    <p:extLst>
      <p:ext uri="{BB962C8B-B14F-4D97-AF65-F5344CB8AC3E}">
        <p14:creationId xmlns:p14="http://schemas.microsoft.com/office/powerpoint/2010/main" val="39916051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4888608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a:t>
            </a:r>
            <a:r>
              <a:rPr lang="en-US" sz="4800" dirty="0" smtClean="0">
                <a:latin typeface="Arial Black" panose="020B0A04020102020204" pitchFamily="34" charset="0"/>
              </a:rPr>
              <a:t>characters </a:t>
            </a:r>
            <a:r>
              <a:rPr lang="en-US" sz="4800" dirty="0">
                <a:latin typeface="Arial Black" panose="020B0A04020102020204" pitchFamily="34" charset="0"/>
              </a:rPr>
              <a:t>and </a:t>
            </a:r>
            <a:r>
              <a:rPr lang="en-US" sz="4800" dirty="0" smtClean="0">
                <a:latin typeface="Arial Black" panose="020B0A04020102020204" pitchFamily="34" charset="0"/>
              </a:rPr>
              <a:t>their development over the course of a novel.</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412434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43"/>
            <a:ext cx="10515600" cy="943413"/>
          </a:xfrm>
        </p:spPr>
        <p:txBody>
          <a:bodyPr/>
          <a:lstStyle/>
          <a:p>
            <a:pPr algn="ctr"/>
            <a:r>
              <a:rPr lang="en-US" dirty="0" smtClean="0">
                <a:latin typeface="Arial Black" panose="020B0A04020102020204" pitchFamily="34" charset="0"/>
              </a:rPr>
              <a:t>Character Analysis – The Hobbit</a:t>
            </a:r>
            <a:endParaRPr lang="en-US" dirty="0">
              <a:latin typeface="Arial Black" panose="020B0A04020102020204" pitchFamily="34" charset="0"/>
            </a:endParaRPr>
          </a:p>
        </p:txBody>
      </p:sp>
      <p:sp>
        <p:nvSpPr>
          <p:cNvPr id="3" name="Content Placeholder 2"/>
          <p:cNvSpPr>
            <a:spLocks noGrp="1"/>
          </p:cNvSpPr>
          <p:nvPr>
            <p:ph idx="1"/>
          </p:nvPr>
        </p:nvSpPr>
        <p:spPr>
          <a:xfrm>
            <a:off x="315309" y="1072056"/>
            <a:ext cx="11603421" cy="5533696"/>
          </a:xfrm>
        </p:spPr>
        <p:txBody>
          <a:bodyPr>
            <a:normAutofit/>
          </a:bodyPr>
          <a:lstStyle/>
          <a:p>
            <a:r>
              <a:rPr lang="en-US" sz="3200" dirty="0" smtClean="0">
                <a:latin typeface="Arial Black" panose="020B0A04020102020204" pitchFamily="34" charset="0"/>
              </a:rPr>
              <a:t>Today you will be using what we practiced yesterday to analyze a character from the novel.</a:t>
            </a:r>
          </a:p>
          <a:p>
            <a:r>
              <a:rPr lang="en-US" sz="3200" dirty="0" smtClean="0">
                <a:latin typeface="Arial Black" panose="020B0A04020102020204" pitchFamily="34" charset="0"/>
              </a:rPr>
              <a:t>Because we are only halfway through, we will only be doing half of the analysis now. </a:t>
            </a:r>
          </a:p>
          <a:p>
            <a:r>
              <a:rPr lang="en-US" sz="3200" dirty="0" smtClean="0">
                <a:latin typeface="Arial Black" panose="020B0A04020102020204" pitchFamily="34" charset="0"/>
              </a:rPr>
              <a:t>We will do the LASER part now and save the FOCUS for after we finish the novel. That way we can truly see SHIFTS in the characters.</a:t>
            </a:r>
          </a:p>
          <a:p>
            <a:r>
              <a:rPr lang="en-US" sz="3200" dirty="0" smtClean="0">
                <a:latin typeface="Arial Black" panose="020B0A04020102020204" pitchFamily="34" charset="0"/>
              </a:rPr>
              <a:t>Go to Google Classroom and open the assignment labeled “LASER FOCUS Character Analysis.”</a:t>
            </a:r>
          </a:p>
          <a:p>
            <a:r>
              <a:rPr lang="en-US" sz="3200" dirty="0" smtClean="0">
                <a:latin typeface="Arial Black" panose="020B0A04020102020204" pitchFamily="34" charset="0"/>
              </a:rPr>
              <a:t>You will find there a template for the Google Slide presentation you will be responsible for creating.</a:t>
            </a:r>
            <a:endParaRPr lang="en-US" sz="3200" dirty="0">
              <a:latin typeface="Arial Black" panose="020B0A04020102020204" pitchFamily="34" charset="0"/>
            </a:endParaRPr>
          </a:p>
        </p:txBody>
      </p:sp>
    </p:spTree>
    <p:extLst>
      <p:ext uri="{BB962C8B-B14F-4D97-AF65-F5344CB8AC3E}">
        <p14:creationId xmlns:p14="http://schemas.microsoft.com/office/powerpoint/2010/main" val="156086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43"/>
            <a:ext cx="10515600" cy="943413"/>
          </a:xfrm>
        </p:spPr>
        <p:txBody>
          <a:bodyPr/>
          <a:lstStyle/>
          <a:p>
            <a:pPr algn="ctr"/>
            <a:r>
              <a:rPr lang="en-US" dirty="0" smtClean="0">
                <a:latin typeface="Arial Black" panose="020B0A04020102020204" pitchFamily="34" charset="0"/>
              </a:rPr>
              <a:t>Character Analysis – The Hobbit</a:t>
            </a:r>
            <a:endParaRPr lang="en-US" dirty="0">
              <a:latin typeface="Arial Black" panose="020B0A04020102020204" pitchFamily="34" charset="0"/>
            </a:endParaRPr>
          </a:p>
        </p:txBody>
      </p:sp>
      <p:sp>
        <p:nvSpPr>
          <p:cNvPr id="3" name="Content Placeholder 2"/>
          <p:cNvSpPr>
            <a:spLocks noGrp="1"/>
          </p:cNvSpPr>
          <p:nvPr>
            <p:ph idx="1"/>
          </p:nvPr>
        </p:nvSpPr>
        <p:spPr>
          <a:xfrm>
            <a:off x="315309" y="1072056"/>
            <a:ext cx="11603421" cy="5533696"/>
          </a:xfrm>
        </p:spPr>
        <p:txBody>
          <a:bodyPr/>
          <a:lstStyle/>
          <a:p>
            <a:r>
              <a:rPr lang="en-US" dirty="0" smtClean="0">
                <a:latin typeface="Arial Black" panose="020B0A04020102020204" pitchFamily="34" charset="0"/>
              </a:rPr>
              <a:t>The first 2 slides are just information. DO NOT MODIFY OR DELETE THEM.</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9" y="2333296"/>
            <a:ext cx="12180181" cy="3506672"/>
          </a:xfrm>
          <a:prstGeom prst="rect">
            <a:avLst/>
          </a:prstGeom>
        </p:spPr>
      </p:pic>
    </p:spTree>
    <p:extLst>
      <p:ext uri="{BB962C8B-B14F-4D97-AF65-F5344CB8AC3E}">
        <p14:creationId xmlns:p14="http://schemas.microsoft.com/office/powerpoint/2010/main" val="1168957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lstStyle/>
          <a:p>
            <a:pPr algn="ctr"/>
            <a:r>
              <a:rPr lang="en-US" dirty="0" smtClean="0">
                <a:latin typeface="Arial Black" panose="020B0A04020102020204" pitchFamily="34" charset="0"/>
              </a:rPr>
              <a:t>Comparison / Contrast Articles</a:t>
            </a:r>
            <a:endParaRPr lang="en-US" dirty="0">
              <a:latin typeface="Arial Black" panose="020B0A04020102020204" pitchFamily="34" charset="0"/>
            </a:endParaRPr>
          </a:p>
        </p:txBody>
      </p:sp>
      <p:sp>
        <p:nvSpPr>
          <p:cNvPr id="3" name="Content Placeholder 2"/>
          <p:cNvSpPr>
            <a:spLocks noGrp="1"/>
          </p:cNvSpPr>
          <p:nvPr>
            <p:ph idx="1"/>
          </p:nvPr>
        </p:nvSpPr>
        <p:spPr>
          <a:xfrm>
            <a:off x="533400" y="1384300"/>
            <a:ext cx="11239500" cy="4792663"/>
          </a:xfrm>
        </p:spPr>
        <p:txBody>
          <a:bodyPr>
            <a:normAutofit/>
          </a:bodyPr>
          <a:lstStyle/>
          <a:p>
            <a:r>
              <a:rPr lang="en-US" sz="3200" dirty="0" smtClean="0">
                <a:latin typeface="Arial Black" panose="020B0A04020102020204" pitchFamily="34" charset="0"/>
              </a:rPr>
              <a:t>Today, in your groups, you will be working with two articles:</a:t>
            </a:r>
          </a:p>
          <a:p>
            <a:pPr marL="0" indent="0" algn="ctr">
              <a:buNone/>
            </a:pPr>
            <a:r>
              <a:rPr lang="en-US" sz="3200" dirty="0" smtClean="0">
                <a:latin typeface="Arial Black" panose="020B0A04020102020204" pitchFamily="34" charset="0"/>
              </a:rPr>
              <a:t>“Sonia Sotomayor, Outsider”</a:t>
            </a:r>
          </a:p>
          <a:p>
            <a:pPr marL="0" indent="0" algn="ctr">
              <a:buNone/>
            </a:pPr>
            <a:r>
              <a:rPr lang="en-US" sz="3200" dirty="0" smtClean="0">
                <a:latin typeface="Arial Black" panose="020B0A04020102020204" pitchFamily="34" charset="0"/>
              </a:rPr>
              <a:t>And</a:t>
            </a:r>
          </a:p>
          <a:p>
            <a:pPr marL="0" indent="0" algn="ctr">
              <a:buNone/>
            </a:pPr>
            <a:r>
              <a:rPr lang="en-US" sz="3200" dirty="0" smtClean="0">
                <a:latin typeface="Arial Black" panose="020B0A04020102020204" pitchFamily="34" charset="0"/>
              </a:rPr>
              <a:t>“What To Do When You Just Don’t Feel Like You Fit In”</a:t>
            </a:r>
            <a:endParaRPr lang="en-US" sz="3200" dirty="0">
              <a:latin typeface="Arial Black" panose="020B0A04020102020204" pitchFamily="34" charset="0"/>
            </a:endParaRPr>
          </a:p>
        </p:txBody>
      </p:sp>
    </p:spTree>
    <p:extLst>
      <p:ext uri="{BB962C8B-B14F-4D97-AF65-F5344CB8AC3E}">
        <p14:creationId xmlns:p14="http://schemas.microsoft.com/office/powerpoint/2010/main" val="312599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43"/>
            <a:ext cx="10515600" cy="943413"/>
          </a:xfrm>
        </p:spPr>
        <p:txBody>
          <a:bodyPr/>
          <a:lstStyle/>
          <a:p>
            <a:pPr algn="ctr"/>
            <a:r>
              <a:rPr lang="en-US" dirty="0" smtClean="0">
                <a:latin typeface="Arial Black" panose="020B0A04020102020204" pitchFamily="34" charset="0"/>
              </a:rPr>
              <a:t>Character Analysis – The Hobbit</a:t>
            </a:r>
            <a:endParaRPr lang="en-US" dirty="0">
              <a:latin typeface="Arial Black" panose="020B0A04020102020204" pitchFamily="34" charset="0"/>
            </a:endParaRPr>
          </a:p>
        </p:txBody>
      </p:sp>
      <p:sp>
        <p:nvSpPr>
          <p:cNvPr id="3" name="Content Placeholder 2"/>
          <p:cNvSpPr>
            <a:spLocks noGrp="1"/>
          </p:cNvSpPr>
          <p:nvPr>
            <p:ph idx="1"/>
          </p:nvPr>
        </p:nvSpPr>
        <p:spPr>
          <a:xfrm>
            <a:off x="315309" y="1072056"/>
            <a:ext cx="11603421" cy="5533696"/>
          </a:xfrm>
        </p:spPr>
        <p:txBody>
          <a:bodyPr>
            <a:normAutofit lnSpcReduction="10000"/>
          </a:bodyPr>
          <a:lstStyle/>
          <a:p>
            <a:r>
              <a:rPr lang="en-US" sz="3200" dirty="0" smtClean="0">
                <a:latin typeface="Arial Black" panose="020B0A04020102020204" pitchFamily="34" charset="0"/>
              </a:rPr>
              <a:t>Your job is to choose one of the three main characters we have learned the most about and complete an analysis of that character.</a:t>
            </a:r>
          </a:p>
          <a:p>
            <a:r>
              <a:rPr lang="en-US" sz="3200" dirty="0" smtClean="0">
                <a:latin typeface="Arial Black" panose="020B0A04020102020204" pitchFamily="34" charset="0"/>
              </a:rPr>
              <a:t>You will add information into the slides in your template.</a:t>
            </a:r>
          </a:p>
          <a:p>
            <a:r>
              <a:rPr lang="en-US" sz="3200" dirty="0" smtClean="0">
                <a:latin typeface="Arial Black" panose="020B0A04020102020204" pitchFamily="34" charset="0"/>
              </a:rPr>
              <a:t>For each character, you must provide THREE characteristics in each category in the left hand column.</a:t>
            </a:r>
          </a:p>
          <a:p>
            <a:r>
              <a:rPr lang="en-US" sz="3200" dirty="0" smtClean="0">
                <a:latin typeface="Arial Black" panose="020B0A04020102020204" pitchFamily="34" charset="0"/>
              </a:rPr>
              <a:t>For each characteristic on the left, you will provide PROPERLY CITED evidence from the novel that supports your claim that your character has that characteristic.</a:t>
            </a:r>
            <a:endParaRPr lang="en-US" sz="3200" dirty="0">
              <a:latin typeface="Arial Black" panose="020B0A04020102020204" pitchFamily="34" charset="0"/>
            </a:endParaRPr>
          </a:p>
        </p:txBody>
      </p:sp>
    </p:spTree>
    <p:extLst>
      <p:ext uri="{BB962C8B-B14F-4D97-AF65-F5344CB8AC3E}">
        <p14:creationId xmlns:p14="http://schemas.microsoft.com/office/powerpoint/2010/main" val="402022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LASER FOCUS CHARACTER ANALYSIS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Now let’s look at some examples</a:t>
            </a:r>
          </a:p>
          <a:p>
            <a:pPr marL="0" indent="0">
              <a:buNone/>
            </a:pPr>
            <a:endParaRPr lang="en-US" dirty="0">
              <a:latin typeface="Arial Black" panose="020B0A04020102020204" pitchFamily="34" charset="0"/>
            </a:endParaRPr>
          </a:p>
          <a:p>
            <a:pPr marL="0" indent="0" algn="ctr">
              <a:buNone/>
            </a:pPr>
            <a:r>
              <a:rPr lang="en-US" sz="6000" dirty="0" smtClean="0">
                <a:latin typeface="Arial Black" panose="020B0A04020102020204" pitchFamily="34" charset="0"/>
              </a:rPr>
              <a:t>of what is expected!</a:t>
            </a:r>
            <a:endParaRPr lang="en-US" sz="6000" dirty="0">
              <a:latin typeface="Arial Black" panose="020B0A04020102020204" pitchFamily="34" charset="0"/>
            </a:endParaRPr>
          </a:p>
        </p:txBody>
      </p:sp>
    </p:spTree>
    <p:extLst>
      <p:ext uri="{BB962C8B-B14F-4D97-AF65-F5344CB8AC3E}">
        <p14:creationId xmlns:p14="http://schemas.microsoft.com/office/powerpoint/2010/main" val="4420466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16115" cy="39915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358" y="2885521"/>
            <a:ext cx="6925642" cy="39724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4953"/>
            <a:ext cx="7124700" cy="41119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2205" y="283235"/>
            <a:ext cx="6906589" cy="395342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178" y="1191425"/>
            <a:ext cx="7793521" cy="4438125"/>
          </a:xfrm>
          <a:prstGeom prst="rect">
            <a:avLst/>
          </a:prstGeom>
        </p:spPr>
      </p:pic>
    </p:spTree>
    <p:extLst>
      <p:ext uri="{BB962C8B-B14F-4D97-AF65-F5344CB8AC3E}">
        <p14:creationId xmlns:p14="http://schemas.microsoft.com/office/powerpoint/2010/main" val="10073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graphicFrame>
        <p:nvGraphicFramePr>
          <p:cNvPr id="8" name="Table 7"/>
          <p:cNvGraphicFramePr>
            <a:graphicFrameLocks noGrp="1"/>
          </p:cNvGraphicFramePr>
          <p:nvPr>
            <p:extLst/>
          </p:nvPr>
        </p:nvGraphicFramePr>
        <p:xfrm>
          <a:off x="2654300" y="1690688"/>
          <a:ext cx="6883400" cy="4699000"/>
        </p:xfrm>
        <a:graphic>
          <a:graphicData uri="http://schemas.openxmlformats.org/drawingml/2006/table">
            <a:tbl>
              <a:tblPr/>
              <a:tblGrid>
                <a:gridCol w="6883400"/>
              </a:tblGrid>
              <a:tr h="4648200">
                <a:tc>
                  <a:txBody>
                    <a:bodyPr/>
                    <a:lstStyle/>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L</a:t>
                      </a:r>
                      <a:r>
                        <a:rPr lang="en-US" sz="6000" b="0" i="0" u="none" strike="noStrike" dirty="0">
                          <a:solidFill>
                            <a:srgbClr val="000000"/>
                          </a:solidFill>
                          <a:effectLst/>
                          <a:latin typeface="Arial" panose="020B0604020202020204" pitchFamily="34" charset="0"/>
                        </a:rPr>
                        <a:t>ooks</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A</a:t>
                      </a:r>
                      <a:r>
                        <a:rPr lang="en-US" sz="6000" b="0" i="0" u="none" strike="noStrike" dirty="0">
                          <a:solidFill>
                            <a:srgbClr val="000000"/>
                          </a:solidFill>
                          <a:effectLst/>
                          <a:latin typeface="Arial" panose="020B0604020202020204" pitchFamily="34" charset="0"/>
                        </a:rPr>
                        <a:t>ctions</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peech</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E</a:t>
                      </a:r>
                      <a:r>
                        <a:rPr lang="en-US" sz="6000" b="0" i="0" u="none" strike="noStrike" dirty="0">
                          <a:solidFill>
                            <a:srgbClr val="000000"/>
                          </a:solidFill>
                          <a:effectLst/>
                          <a:latin typeface="Arial" panose="020B0604020202020204" pitchFamily="34" charset="0"/>
                        </a:rPr>
                        <a:t>ffect</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R</a:t>
                      </a:r>
                      <a:r>
                        <a:rPr lang="en-US" sz="6000" b="0" i="0" u="none" strike="noStrike" dirty="0">
                          <a:solidFill>
                            <a:srgbClr val="000000"/>
                          </a:solidFill>
                          <a:effectLst/>
                          <a:latin typeface="Arial" panose="020B0604020202020204" pitchFamily="34" charset="0"/>
                        </a:rPr>
                        <a:t>easoning</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191000" y="3172123"/>
            <a:ext cx="105791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13011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36525"/>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39700" y="1127125"/>
            <a:ext cx="10515600" cy="4351338"/>
          </a:xfrm>
        </p:spPr>
        <p:txBody>
          <a:bodyPr>
            <a:normAutofit fontScale="85000" lnSpcReduction="20000"/>
          </a:bodyPr>
          <a:lstStyle/>
          <a:p>
            <a:r>
              <a:rPr lang="en-US" sz="3600" b="1" dirty="0">
                <a:latin typeface="Arial Black" panose="020B0A04020102020204" pitchFamily="34" charset="0"/>
              </a:rPr>
              <a:t>Looks</a:t>
            </a:r>
            <a:r>
              <a:rPr lang="en-US" sz="3600" dirty="0">
                <a:latin typeface="Arial Black" panose="020B0A04020102020204" pitchFamily="34" charset="0"/>
              </a:rPr>
              <a:t> - Describe the character’s physical appearance. Remember to include things like age, size (compared to other characters), hair and eye color (if known), and any other significant details (</a:t>
            </a:r>
            <a:r>
              <a:rPr lang="en-US" sz="3600" dirty="0" err="1">
                <a:latin typeface="Arial Black" panose="020B0A04020102020204" pitchFamily="34" charset="0"/>
              </a:rPr>
              <a:t>eg</a:t>
            </a:r>
            <a:r>
              <a:rPr lang="en-US" sz="3600" dirty="0">
                <a:latin typeface="Arial Black" panose="020B0A04020102020204" pitchFamily="34" charset="0"/>
              </a:rPr>
              <a:t>: scars, tattoos, disabilities, etc.). </a:t>
            </a:r>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The PERSONALITY and MOTIVATIONS of a character are more important than their appearance. This should be the shortest section of your analysis. </a:t>
            </a:r>
            <a:endParaRPr lang="en-US" sz="3600" dirty="0">
              <a:latin typeface="Arial Black" panose="020B0A04020102020204" pitchFamily="34" charset="0"/>
            </a:endParaRPr>
          </a:p>
          <a:p>
            <a:pPr marL="0" indent="0">
              <a:buNone/>
            </a:pPr>
            <a:endParaRPr lang="en-US" sz="3600" dirty="0"/>
          </a:p>
        </p:txBody>
      </p:sp>
    </p:spTree>
    <p:extLst>
      <p:ext uri="{BB962C8B-B14F-4D97-AF65-F5344CB8AC3E}">
        <p14:creationId xmlns:p14="http://schemas.microsoft.com/office/powerpoint/2010/main" val="392744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01600" y="1146440"/>
            <a:ext cx="10515600" cy="4351338"/>
          </a:xfrm>
        </p:spPr>
        <p:txBody>
          <a:bodyPr>
            <a:normAutofit fontScale="92500" lnSpcReduction="20000"/>
          </a:bodyPr>
          <a:lstStyle/>
          <a:p>
            <a:r>
              <a:rPr lang="en-US" sz="3600" b="1" dirty="0" smtClean="0">
                <a:latin typeface="Arial Black" panose="020B0A04020102020204" pitchFamily="34" charset="0"/>
              </a:rPr>
              <a:t>Actions</a:t>
            </a:r>
            <a:r>
              <a:rPr lang="en-US" sz="3600" dirty="0" smtClean="0">
                <a:latin typeface="Arial Black" panose="020B0A04020102020204" pitchFamily="34" charset="0"/>
              </a:rPr>
              <a:t> - What does the character DO in the story? What do his or her actions show us about who the character is? How do his or her actions affect the plot? </a:t>
            </a: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dirty="0" smtClean="0">
                <a:latin typeface="Arial Black" panose="020B0A04020102020204" pitchFamily="34" charset="0"/>
              </a:rPr>
              <a:t> </a:t>
            </a:r>
            <a:r>
              <a:rPr lang="en-US" sz="3600" b="1" i="1" dirty="0" smtClean="0">
                <a:latin typeface="Arial Black" panose="020B0A04020102020204" pitchFamily="34" charset="0"/>
              </a:rPr>
              <a:t>Focus on </a:t>
            </a:r>
            <a:r>
              <a:rPr lang="en-US" sz="3600" b="1" i="1" u="sng" dirty="0" smtClean="0">
                <a:latin typeface="Arial Black" panose="020B0A04020102020204" pitchFamily="34" charset="0"/>
              </a:rPr>
              <a:t>impact moments</a:t>
            </a:r>
            <a:r>
              <a:rPr lang="en-US" sz="3600" b="1" i="1" dirty="0" smtClean="0">
                <a:latin typeface="Arial Black" panose="020B0A04020102020204" pitchFamily="34" charset="0"/>
              </a:rPr>
              <a:t> in the story (moments that have a direct effect on the plot or characters). Minimum of TWO examples of actions WITH PROPERLY CITED EVIDENCE.</a:t>
            </a:r>
            <a:endParaRPr lang="en-US" sz="3600" dirty="0">
              <a:latin typeface="Arial Black" panose="020B0A04020102020204" pitchFamily="34" charset="0"/>
            </a:endParaRPr>
          </a:p>
        </p:txBody>
      </p:sp>
    </p:spTree>
    <p:extLst>
      <p:ext uri="{BB962C8B-B14F-4D97-AF65-F5344CB8AC3E}">
        <p14:creationId xmlns:p14="http://schemas.microsoft.com/office/powerpoint/2010/main" val="18967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05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14300" y="986409"/>
            <a:ext cx="10515600" cy="4351338"/>
          </a:xfrm>
        </p:spPr>
        <p:txBody>
          <a:bodyPr>
            <a:normAutofit fontScale="85000" lnSpcReduction="20000"/>
          </a:bodyPr>
          <a:lstStyle/>
          <a:p>
            <a:r>
              <a:rPr lang="en-US" sz="3600" b="1" dirty="0">
                <a:latin typeface="Arial Black" panose="020B0A04020102020204" pitchFamily="34" charset="0"/>
              </a:rPr>
              <a:t>Speech</a:t>
            </a:r>
            <a:r>
              <a:rPr lang="en-US" sz="3600" dirty="0">
                <a:latin typeface="Arial Black" panose="020B0A04020102020204" pitchFamily="34" charset="0"/>
              </a:rPr>
              <a:t> - </a:t>
            </a:r>
            <a:r>
              <a:rPr lang="en-US" sz="3600" b="1" dirty="0">
                <a:latin typeface="Arial Black" panose="020B0A04020102020204" pitchFamily="34" charset="0"/>
              </a:rPr>
              <a:t>WHAT does the character say in the story and HOW do they say it? Does the way they speak reveal anything about their character (background, education, maturity level, etc.)? Are they rude? Polite? Sarcastic? Formal? Casual? How do the things they say affect the plot? </a:t>
            </a:r>
            <a:endParaRPr lang="en-US" sz="3600" b="1" dirty="0" smtClean="0">
              <a:latin typeface="Arial Black" panose="020B0A04020102020204" pitchFamily="34" charset="0"/>
            </a:endParaRPr>
          </a:p>
          <a:p>
            <a:endParaRPr lang="en-US" sz="3600" b="1"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Diction (word choice) is important and can tell us a lot about a character. Minimum of TWO examples of speech WITH PROPERLY CITED EVIDENCE.</a:t>
            </a:r>
            <a:endParaRPr lang="en-US" sz="3600" dirty="0">
              <a:latin typeface="Arial Black" panose="020B0A04020102020204" pitchFamily="34" charset="0"/>
            </a:endParaRPr>
          </a:p>
          <a:p>
            <a:pPr marL="0" indent="0">
              <a:buNone/>
            </a:pPr>
            <a:endParaRPr lang="en-US" sz="3600" dirty="0"/>
          </a:p>
        </p:txBody>
      </p:sp>
    </p:spTree>
    <p:extLst>
      <p:ext uri="{BB962C8B-B14F-4D97-AF65-F5344CB8AC3E}">
        <p14:creationId xmlns:p14="http://schemas.microsoft.com/office/powerpoint/2010/main" val="1736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01600" y="1104900"/>
            <a:ext cx="10515600" cy="4351338"/>
          </a:xfrm>
        </p:spPr>
        <p:txBody>
          <a:bodyPr>
            <a:normAutofit fontScale="70000" lnSpcReduction="20000"/>
          </a:bodyPr>
          <a:lstStyle/>
          <a:p>
            <a:r>
              <a:rPr lang="en-US" sz="3600" b="1" dirty="0">
                <a:latin typeface="Arial Black" panose="020B0A04020102020204" pitchFamily="34" charset="0"/>
              </a:rPr>
              <a:t>Effect</a:t>
            </a:r>
            <a:r>
              <a:rPr lang="en-US" sz="3600" dirty="0">
                <a:latin typeface="Arial Black" panose="020B0A04020102020204" pitchFamily="34" charset="0"/>
              </a:rPr>
              <a:t> - How does this character (their words, actions, thoughts, etc.) affect other characters in the story? What do other characters say about them? How do other characters react to them? How do their choices cause or solve conflicts for other characters? </a:t>
            </a:r>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Some characters have “history” with your character (they have known them longer...since before the story starts for us), so the way they react to them, speak to them, and speak about them can tell us a lot. Minimum of TWO examples of effect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9878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515600" cy="7143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0" y="1263015"/>
            <a:ext cx="10515600" cy="4351338"/>
          </a:xfrm>
        </p:spPr>
        <p:txBody>
          <a:bodyPr>
            <a:normAutofit fontScale="77500" lnSpcReduction="20000"/>
          </a:bodyPr>
          <a:lstStyle/>
          <a:p>
            <a:r>
              <a:rPr lang="en-US" sz="3600" b="1" dirty="0">
                <a:latin typeface="Arial Black" panose="020B0A04020102020204" pitchFamily="34" charset="0"/>
              </a:rPr>
              <a:t>Reasoning</a:t>
            </a:r>
            <a:r>
              <a:rPr lang="en-US" sz="3600" dirty="0">
                <a:latin typeface="Arial Black" panose="020B0A04020102020204" pitchFamily="34" charset="0"/>
              </a:rPr>
              <a:t> - What are the character’s motivations (why they do and say what they do)? What drives them? What is important to them? What are their thought processes like (if they are revealed)? </a:t>
            </a:r>
            <a:endParaRPr lang="en-US" sz="3600" dirty="0" smtClean="0">
              <a:latin typeface="Arial Black" panose="020B0A04020102020204" pitchFamily="34" charset="0"/>
            </a:endParaRPr>
          </a:p>
          <a:p>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Unless the character you chose is the NARRATOR of the story, you may not get to see directly into their thoughts. In these instances, we must INFER what and how they are thinking and their motivations through their words and actions. Minimum of TWO examples of thoughts/motivations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18783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515600" cy="7143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231648" y="714374"/>
            <a:ext cx="11667744" cy="5820537"/>
          </a:xfrm>
        </p:spPr>
        <p:txBody>
          <a:bodyPr>
            <a:normAutofit/>
          </a:bodyPr>
          <a:lstStyle/>
          <a:p>
            <a:r>
              <a:rPr lang="en-US" sz="3600" dirty="0" smtClean="0">
                <a:latin typeface="Arial Black" panose="020B0A04020102020204" pitchFamily="34" charset="0"/>
              </a:rPr>
              <a:t>You have until Wednesday 9/25 to finish and submit the first 8 slides.</a:t>
            </a:r>
          </a:p>
          <a:p>
            <a:r>
              <a:rPr lang="en-US" sz="3600" dirty="0" smtClean="0">
                <a:latin typeface="Arial Black" panose="020B0A04020102020204" pitchFamily="34" charset="0"/>
              </a:rPr>
              <a:t>They will be graded and returned to you.</a:t>
            </a:r>
          </a:p>
          <a:p>
            <a:r>
              <a:rPr lang="en-US" sz="3600" dirty="0" smtClean="0">
                <a:latin typeface="Arial Black" panose="020B0A04020102020204" pitchFamily="34" charset="0"/>
              </a:rPr>
              <a:t>The second half of the slideshow will be due at a later date to be determined; after we finish the novel.</a:t>
            </a:r>
          </a:p>
          <a:p>
            <a:r>
              <a:rPr lang="en-US" sz="3600" dirty="0" smtClean="0">
                <a:latin typeface="Arial Black" panose="020B0A04020102020204" pitchFamily="34" charset="0"/>
              </a:rPr>
              <a:t>You will NOT have time to work on this in class because we will be continuing reading on Monday. </a:t>
            </a:r>
            <a:endParaRPr lang="en-US" sz="3600" dirty="0">
              <a:latin typeface="Arial Black" panose="020B0A04020102020204" pitchFamily="34" charset="0"/>
            </a:endParaRPr>
          </a:p>
        </p:txBody>
      </p:sp>
    </p:spTree>
    <p:extLst>
      <p:ext uri="{BB962C8B-B14F-4D97-AF65-F5344CB8AC3E}">
        <p14:creationId xmlns:p14="http://schemas.microsoft.com/office/powerpoint/2010/main" val="18997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36525"/>
            <a:ext cx="10515600" cy="930275"/>
          </a:xfrm>
        </p:spPr>
        <p:txBody>
          <a:bodyPr/>
          <a:lstStyle/>
          <a:p>
            <a:pPr algn="ctr"/>
            <a:r>
              <a:rPr lang="en-US" dirty="0" smtClean="0">
                <a:latin typeface="Arial Black" panose="020B0A04020102020204" pitchFamily="34" charset="0"/>
              </a:rPr>
              <a:t>Comparison / Contrast Articles</a:t>
            </a:r>
            <a:endParaRPr lang="en-US" dirty="0">
              <a:latin typeface="Arial Black" panose="020B0A04020102020204" pitchFamily="34" charset="0"/>
            </a:endParaRPr>
          </a:p>
        </p:txBody>
      </p:sp>
      <p:sp>
        <p:nvSpPr>
          <p:cNvPr id="3" name="Content Placeholder 2"/>
          <p:cNvSpPr>
            <a:spLocks noGrp="1"/>
          </p:cNvSpPr>
          <p:nvPr>
            <p:ph idx="1"/>
          </p:nvPr>
        </p:nvSpPr>
        <p:spPr>
          <a:xfrm>
            <a:off x="533400" y="1066800"/>
            <a:ext cx="11239500" cy="5435600"/>
          </a:xfrm>
        </p:spPr>
        <p:txBody>
          <a:bodyPr>
            <a:normAutofit lnSpcReduction="10000"/>
          </a:bodyPr>
          <a:lstStyle/>
          <a:p>
            <a:pPr marL="0" indent="0">
              <a:buNone/>
            </a:pPr>
            <a:r>
              <a:rPr lang="en-US" sz="3200" dirty="0" smtClean="0">
                <a:latin typeface="Arial Black" panose="020B0A04020102020204" pitchFamily="34" charset="0"/>
              </a:rPr>
              <a:t>Here’s the plan:</a:t>
            </a:r>
          </a:p>
          <a:p>
            <a:r>
              <a:rPr lang="en-US" sz="3200" dirty="0">
                <a:latin typeface="Arial Black" panose="020B0A04020102020204" pitchFamily="34" charset="0"/>
              </a:rPr>
              <a:t>ONE MEMBER OF YOUR GROUP WILL OPEN THE DOCUMENT “CANNON COMPARISON CHART – Outcast </a:t>
            </a:r>
            <a:r>
              <a:rPr lang="en-US" sz="3200" dirty="0" smtClean="0">
                <a:latin typeface="Arial Black" panose="020B0A04020102020204" pitchFamily="34" charset="0"/>
              </a:rPr>
              <a:t>Poetry” </a:t>
            </a:r>
            <a:r>
              <a:rPr lang="en-US" sz="3200" dirty="0">
                <a:latin typeface="Arial Black" panose="020B0A04020102020204" pitchFamily="34" charset="0"/>
              </a:rPr>
              <a:t>for your </a:t>
            </a:r>
            <a:r>
              <a:rPr lang="en-US" sz="3200" dirty="0" smtClean="0">
                <a:latin typeface="Arial Black" panose="020B0A04020102020204" pitchFamily="34" charset="0"/>
              </a:rPr>
              <a:t>group, MAKE A COPY OF IT TO USE, AND </a:t>
            </a:r>
            <a:r>
              <a:rPr lang="en-US" sz="3200" dirty="0">
                <a:latin typeface="Arial Black" panose="020B0A04020102020204" pitchFamily="34" charset="0"/>
              </a:rPr>
              <a:t>SHARE IT WITH EVERYONE IN YOUR </a:t>
            </a:r>
            <a:r>
              <a:rPr lang="en-US" sz="3200" dirty="0" smtClean="0">
                <a:latin typeface="Arial Black" panose="020B0A04020102020204" pitchFamily="34" charset="0"/>
              </a:rPr>
              <a:t>GROUP.</a:t>
            </a:r>
          </a:p>
          <a:p>
            <a:r>
              <a:rPr lang="en-US" sz="3200" dirty="0" smtClean="0">
                <a:latin typeface="Arial Black" panose="020B0A04020102020204" pitchFamily="34" charset="0"/>
              </a:rPr>
              <a:t>YOU WILL ALSO SHARE THE DOCUMENT WITH ME; ALLOWING ME TO EDIT IT. (jmcelroy@turlockusd.org)</a:t>
            </a:r>
          </a:p>
          <a:p>
            <a:r>
              <a:rPr lang="en-US" sz="3200" dirty="0" smtClean="0">
                <a:latin typeface="Arial Black" panose="020B0A04020102020204" pitchFamily="34" charset="0"/>
              </a:rPr>
              <a:t>Divided up into pairs in your groups, two of you will read one poem and two of you will read the other.</a:t>
            </a:r>
          </a:p>
        </p:txBody>
      </p:sp>
    </p:spTree>
    <p:extLst>
      <p:ext uri="{BB962C8B-B14F-4D97-AF65-F5344CB8AC3E}">
        <p14:creationId xmlns:p14="http://schemas.microsoft.com/office/powerpoint/2010/main" val="14611442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854075"/>
          </a:xfrm>
        </p:spPr>
        <p:txBody>
          <a:bodyPr/>
          <a:lstStyle/>
          <a:p>
            <a:pPr algn="ctr"/>
            <a:r>
              <a:rPr lang="en-US" dirty="0" smtClean="0">
                <a:latin typeface="Arial Black" panose="020B0A04020102020204" pitchFamily="34" charset="0"/>
              </a:rPr>
              <a:t>EXTRA CREDIT POLICY</a:t>
            </a:r>
            <a:endParaRPr lang="en-US" dirty="0">
              <a:latin typeface="Arial Black" panose="020B0A04020102020204" pitchFamily="34" charset="0"/>
            </a:endParaRPr>
          </a:p>
        </p:txBody>
      </p:sp>
      <p:sp>
        <p:nvSpPr>
          <p:cNvPr id="3" name="Content Placeholder 2"/>
          <p:cNvSpPr>
            <a:spLocks noGrp="1"/>
          </p:cNvSpPr>
          <p:nvPr>
            <p:ph idx="1"/>
          </p:nvPr>
        </p:nvSpPr>
        <p:spPr>
          <a:xfrm>
            <a:off x="390144" y="963168"/>
            <a:ext cx="11411712" cy="5620512"/>
          </a:xfrm>
        </p:spPr>
        <p:txBody>
          <a:bodyPr>
            <a:normAutofit fontScale="92500" lnSpcReduction="20000"/>
          </a:bodyPr>
          <a:lstStyle/>
          <a:p>
            <a:pPr marL="0" indent="0" algn="ctr">
              <a:buNone/>
            </a:pPr>
            <a:r>
              <a:rPr lang="en-US" dirty="0" smtClean="0">
                <a:latin typeface="Arial Black" panose="020B0A04020102020204" pitchFamily="34" charset="0"/>
              </a:rPr>
              <a:t>I do, on occasion offer extra credit opportunities for my classes, but there are guidelines:</a:t>
            </a:r>
          </a:p>
          <a:p>
            <a:pPr marL="514350" indent="-514350">
              <a:buFont typeface="+mj-lt"/>
              <a:buAutoNum type="arabicPeriod"/>
            </a:pPr>
            <a:r>
              <a:rPr lang="en-US" dirty="0" smtClean="0">
                <a:latin typeface="Arial Black" panose="020B0A04020102020204" pitchFamily="34" charset="0"/>
              </a:rPr>
              <a:t>No student is eligible to receive extra credit unless they have completed and submitted 100% of the original credit work. If you have missing assignments or zeroes in Aeries, you are NOT ELIGIBLE.</a:t>
            </a:r>
          </a:p>
          <a:p>
            <a:pPr marL="514350" indent="-514350">
              <a:buFont typeface="+mj-lt"/>
              <a:buAutoNum type="arabicPeriod"/>
            </a:pPr>
            <a:r>
              <a:rPr lang="en-US" dirty="0" smtClean="0">
                <a:latin typeface="Arial Black" panose="020B0A04020102020204" pitchFamily="34" charset="0"/>
              </a:rPr>
              <a:t>Extra credit assignments, just like original credit, have due dates. Extra credit assignments submitted after the due date have NO value.</a:t>
            </a:r>
          </a:p>
          <a:p>
            <a:pPr marL="514350" indent="-514350">
              <a:buFont typeface="+mj-lt"/>
              <a:buAutoNum type="arabicPeriod"/>
            </a:pPr>
            <a:r>
              <a:rPr lang="en-US" dirty="0" smtClean="0">
                <a:latin typeface="Arial Black" panose="020B0A04020102020204" pitchFamily="34" charset="0"/>
              </a:rPr>
              <a:t>Extra credit assignments must be 100% complete when submitted. Extra credit assignments that are incomplete have NO value.</a:t>
            </a:r>
          </a:p>
          <a:p>
            <a:pPr marL="514350" indent="-514350">
              <a:buFont typeface="+mj-lt"/>
              <a:buAutoNum type="arabicPeriod"/>
            </a:pPr>
            <a:r>
              <a:rPr lang="en-US" dirty="0" smtClean="0">
                <a:latin typeface="Arial Black" panose="020B0A04020102020204" pitchFamily="34" charset="0"/>
              </a:rPr>
              <a:t>The value assigned to extra credit is stated in “TOTAL POSSIBLE POINTS.” Just turning something in does not guarantee you full points. The work is graded in the same way as any original credit work.</a:t>
            </a:r>
          </a:p>
          <a:p>
            <a:pPr marL="514350" indent="-514350">
              <a:buFont typeface="+mj-lt"/>
              <a:buAutoNum type="arabicPeriod"/>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41819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861"/>
            <a:ext cx="10515600" cy="537083"/>
          </a:xfrm>
        </p:spPr>
        <p:txBody>
          <a:bodyPr>
            <a:normAutofit fontScale="90000"/>
          </a:bodyPr>
          <a:lstStyle/>
          <a:p>
            <a:pPr algn="ctr"/>
            <a:r>
              <a:rPr lang="en-US" dirty="0" smtClean="0">
                <a:latin typeface="Arial Black" panose="020B0A04020102020204" pitchFamily="34" charset="0"/>
              </a:rPr>
              <a:t>EXTRA CREDIT OPPORTUNITY</a:t>
            </a:r>
            <a:endParaRPr lang="en-US" dirty="0">
              <a:latin typeface="Arial Black" panose="020B0A04020102020204" pitchFamily="34" charset="0"/>
            </a:endParaRPr>
          </a:p>
        </p:txBody>
      </p:sp>
      <p:sp>
        <p:nvSpPr>
          <p:cNvPr id="3" name="Content Placeholder 2"/>
          <p:cNvSpPr>
            <a:spLocks noGrp="1"/>
          </p:cNvSpPr>
          <p:nvPr>
            <p:ph idx="1"/>
          </p:nvPr>
        </p:nvSpPr>
        <p:spPr>
          <a:xfrm>
            <a:off x="207264" y="780288"/>
            <a:ext cx="11716512" cy="5864352"/>
          </a:xfrm>
        </p:spPr>
        <p:txBody>
          <a:bodyPr>
            <a:normAutofit/>
          </a:bodyPr>
          <a:lstStyle/>
          <a:p>
            <a:r>
              <a:rPr lang="en-US" dirty="0" smtClean="0">
                <a:latin typeface="Arial Black" panose="020B0A04020102020204" pitchFamily="34" charset="0"/>
              </a:rPr>
              <a:t>On my website, I have placed a blank copy of the template for the LASER FOCUS Character Analysis assignment.</a:t>
            </a:r>
          </a:p>
          <a:p>
            <a:r>
              <a:rPr lang="en-US" dirty="0" smtClean="0">
                <a:latin typeface="Arial Black" panose="020B0A04020102020204" pitchFamily="34" charset="0"/>
              </a:rPr>
              <a:t>For up to a TOTAL OF 20 POSSIBLE POINTS of extra credit:</a:t>
            </a:r>
          </a:p>
          <a:p>
            <a:pPr lvl="1"/>
            <a:r>
              <a:rPr lang="en-US" dirty="0" smtClean="0">
                <a:latin typeface="Arial Black" panose="020B0A04020102020204" pitchFamily="34" charset="0"/>
              </a:rPr>
              <a:t>Open and make a copy of that Google Slide Presentation</a:t>
            </a:r>
          </a:p>
          <a:p>
            <a:pPr lvl="1"/>
            <a:r>
              <a:rPr lang="en-US" dirty="0" smtClean="0">
                <a:latin typeface="Arial Black" panose="020B0A04020102020204" pitchFamily="34" charset="0"/>
              </a:rPr>
              <a:t>Using the novel, specifically Chapter 5, complete a character analysis of Gollum. </a:t>
            </a:r>
          </a:p>
          <a:p>
            <a:pPr lvl="1"/>
            <a:r>
              <a:rPr lang="en-US" dirty="0" smtClean="0">
                <a:latin typeface="Arial Black" panose="020B0A04020102020204" pitchFamily="34" charset="0"/>
              </a:rPr>
              <a:t>You must complete BOTH the first half (LASER) and the second half (FOCUS). </a:t>
            </a:r>
          </a:p>
          <a:p>
            <a:pPr lvl="2"/>
            <a:r>
              <a:rPr lang="en-US" dirty="0" smtClean="0">
                <a:latin typeface="Arial Black" panose="020B0A04020102020204" pitchFamily="34" charset="0"/>
              </a:rPr>
              <a:t>For “SHIFTS” show how he changes during the scene with Bilbo.</a:t>
            </a:r>
          </a:p>
          <a:p>
            <a:r>
              <a:rPr lang="en-US" dirty="0" smtClean="0">
                <a:latin typeface="Arial Black" panose="020B0A04020102020204" pitchFamily="34" charset="0"/>
              </a:rPr>
              <a:t>This EXTRA CREDIT is DUE, submitted to me by email @ jmcelroy@turlockusd.org, no later than </a:t>
            </a:r>
          </a:p>
          <a:p>
            <a:pPr marL="0" indent="0" algn="ctr">
              <a:buNone/>
            </a:pPr>
            <a:r>
              <a:rPr lang="en-US" sz="3600" dirty="0" smtClean="0">
                <a:latin typeface="Arial Black" panose="020B0A04020102020204" pitchFamily="34" charset="0"/>
              </a:rPr>
              <a:t>FRIDAY SEPTEMBER 27</a:t>
            </a:r>
            <a:r>
              <a:rPr lang="en-US" sz="3600" baseline="30000" dirty="0" smtClean="0">
                <a:latin typeface="Arial Black" panose="020B0A04020102020204" pitchFamily="34" charset="0"/>
              </a:rPr>
              <a:t>TH</a:t>
            </a:r>
            <a:r>
              <a:rPr lang="en-US" sz="3600" dirty="0" smtClean="0">
                <a:latin typeface="Arial Black" panose="020B0A04020102020204" pitchFamily="34" charset="0"/>
              </a:rPr>
              <a:t> BY 5:00 P.M.</a:t>
            </a:r>
            <a:endParaRPr lang="en-US" sz="3600" dirty="0">
              <a:latin typeface="Arial Black" panose="020B0A04020102020204" pitchFamily="34" charset="0"/>
            </a:endParaRPr>
          </a:p>
        </p:txBody>
      </p:sp>
    </p:spTree>
    <p:extLst>
      <p:ext uri="{BB962C8B-B14F-4D97-AF65-F5344CB8AC3E}">
        <p14:creationId xmlns:p14="http://schemas.microsoft.com/office/powerpoint/2010/main" val="28098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lnSpcReduction="10000"/>
          </a:bodyPr>
          <a:lstStyle/>
          <a:p>
            <a:pPr marL="0" indent="0" algn="ctr">
              <a:buNone/>
            </a:pPr>
            <a:r>
              <a:rPr lang="en-US" sz="4400" dirty="0" smtClean="0">
                <a:latin typeface="Arial Black" panose="020B0A04020102020204" pitchFamily="34" charset="0"/>
              </a:rPr>
              <a:t>Work on your Google Slide presentation for the </a:t>
            </a:r>
          </a:p>
          <a:p>
            <a:pPr marL="0" indent="0" algn="ctr">
              <a:buNone/>
            </a:pPr>
            <a:r>
              <a:rPr lang="en-US" sz="4400" dirty="0" smtClean="0">
                <a:latin typeface="Arial Black" panose="020B0A04020102020204" pitchFamily="34" charset="0"/>
              </a:rPr>
              <a:t>LASER</a:t>
            </a:r>
          </a:p>
          <a:p>
            <a:pPr marL="0" indent="0" algn="ctr">
              <a:buNone/>
            </a:pPr>
            <a:r>
              <a:rPr lang="en-US" sz="4400" dirty="0" smtClean="0">
                <a:latin typeface="Arial Black" panose="020B0A04020102020204" pitchFamily="34" charset="0"/>
              </a:rPr>
              <a:t>Portion of the Character Analysis</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a:t>
            </a:r>
          </a:p>
          <a:p>
            <a:pPr marL="0" indent="0" algn="ctr">
              <a:buNone/>
            </a:pPr>
            <a:r>
              <a:rPr lang="en-US" sz="4400" dirty="0" smtClean="0">
                <a:latin typeface="Arial Black" panose="020B0A04020102020204" pitchFamily="34" charset="0"/>
              </a:rPr>
              <a:t>WEDNESDAY 9/25</a:t>
            </a:r>
          </a:p>
          <a:p>
            <a:pPr marL="0" indent="0" algn="ctr">
              <a:buNone/>
            </a:pPr>
            <a:r>
              <a:rPr lang="en-US" sz="4400" dirty="0" smtClean="0">
                <a:latin typeface="Arial Black" panose="020B0A04020102020204" pitchFamily="34" charset="0"/>
              </a:rPr>
              <a:t>By 7:00 am</a:t>
            </a:r>
          </a:p>
        </p:txBody>
      </p:sp>
    </p:spTree>
    <p:extLst>
      <p:ext uri="{BB962C8B-B14F-4D97-AF65-F5344CB8AC3E}">
        <p14:creationId xmlns:p14="http://schemas.microsoft.com/office/powerpoint/2010/main" val="7929257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Although we try to focus on character traits, a character’s physical appearance can be important to the story.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How is this true of some of the characters in The Hobbit?</a:t>
            </a:r>
          </a:p>
          <a:p>
            <a:pPr marL="0" indent="0" algn="ctr">
              <a:buNone/>
            </a:pPr>
            <a:r>
              <a:rPr lang="en-US" sz="3600" dirty="0" smtClean="0">
                <a:latin typeface="Arial Black" panose="020B0A04020102020204" pitchFamily="34" charset="0"/>
              </a:rPr>
              <a:t>Give examples.</a:t>
            </a: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9/20/19</a:t>
            </a:r>
            <a:endParaRPr lang="en-US" sz="2400" dirty="0">
              <a:latin typeface="Arial Black" panose="020B0A04020102020204" pitchFamily="34" charset="0"/>
            </a:endParaRPr>
          </a:p>
        </p:txBody>
      </p:sp>
    </p:spTree>
    <p:extLst>
      <p:ext uri="{BB962C8B-B14F-4D97-AF65-F5344CB8AC3E}">
        <p14:creationId xmlns:p14="http://schemas.microsoft.com/office/powerpoint/2010/main" val="404677338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At the end of Chapter 8, which member of their party was missing?</a:t>
            </a:r>
          </a:p>
          <a:p>
            <a:pPr marL="0" indent="0" algn="ctr">
              <a:buNone/>
            </a:pPr>
            <a:r>
              <a:rPr lang="en-US" sz="3600" dirty="0" smtClean="0">
                <a:latin typeface="Arial Black" panose="020B0A04020102020204" pitchFamily="34" charset="0"/>
              </a:rPr>
              <a:t>Where is he now?</a:t>
            </a:r>
          </a:p>
          <a:p>
            <a:pPr marL="0" indent="0" algn="ctr">
              <a:buNone/>
            </a:pPr>
            <a:r>
              <a:rPr lang="en-US" sz="3600" dirty="0" smtClean="0">
                <a:latin typeface="Arial Black" panose="020B0A04020102020204" pitchFamily="34" charset="0"/>
              </a:rPr>
              <a:t>Why might this be a problem?</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9/23/19</a:t>
            </a:r>
            <a:endParaRPr lang="en-US" sz="2400" dirty="0">
              <a:latin typeface="Arial Black" panose="020B0A04020102020204" pitchFamily="34" charset="0"/>
            </a:endParaRPr>
          </a:p>
        </p:txBody>
      </p:sp>
    </p:spTree>
    <p:extLst>
      <p:ext uri="{BB962C8B-B14F-4D97-AF65-F5344CB8AC3E}">
        <p14:creationId xmlns:p14="http://schemas.microsoft.com/office/powerpoint/2010/main" val="264288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At the end of Chapter 8, which member of their party was missing?</a:t>
            </a:r>
          </a:p>
          <a:p>
            <a:pPr marL="0" indent="0" algn="ctr">
              <a:buNone/>
            </a:pPr>
            <a:r>
              <a:rPr lang="en-US" sz="3600" dirty="0">
                <a:latin typeface="Arial Black" panose="020B0A04020102020204" pitchFamily="34" charset="0"/>
              </a:rPr>
              <a:t>Where is he now?</a:t>
            </a:r>
          </a:p>
          <a:p>
            <a:pPr marL="0" indent="0" algn="ctr">
              <a:buNone/>
            </a:pPr>
            <a:r>
              <a:rPr lang="en-US" sz="3600" dirty="0">
                <a:latin typeface="Arial Black" panose="020B0A04020102020204" pitchFamily="34" charset="0"/>
              </a:rPr>
              <a:t>Why might this be a problem?</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9/23/19</a:t>
            </a:r>
            <a:endParaRPr lang="en-US" sz="2400" dirty="0">
              <a:latin typeface="Arial Black" panose="020B0A04020102020204" pitchFamily="34" charset="0"/>
            </a:endParaRPr>
          </a:p>
        </p:txBody>
      </p:sp>
    </p:spTree>
    <p:extLst>
      <p:ext uri="{BB962C8B-B14F-4D97-AF65-F5344CB8AC3E}">
        <p14:creationId xmlns:p14="http://schemas.microsoft.com/office/powerpoint/2010/main" val="53815988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fontScale="92500"/>
          </a:bodyPr>
          <a:lstStyle/>
          <a:p>
            <a:r>
              <a:rPr lang="en-US" sz="3600" dirty="0" smtClean="0">
                <a:latin typeface="Arial Black" panose="020B0A04020102020204" pitchFamily="34" charset="0"/>
              </a:rPr>
              <a:t>Today, in your groups, we will do a small group read of Chapter 9 to Page 196.</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28416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lnSpcReduction="10000"/>
          </a:bodyPr>
          <a:lstStyle/>
          <a:p>
            <a:pPr marL="0" indent="0" algn="ctr">
              <a:buNone/>
            </a:pPr>
            <a:r>
              <a:rPr lang="en-US" sz="3200" dirty="0" smtClean="0">
                <a:latin typeface="Arial Black" panose="020B0A04020102020204" pitchFamily="34" charset="0"/>
              </a:rPr>
              <a:t>Finish Reading Chapter 9 TO PAGE 196 and Begin working on “QUESTIONS – Chapter 9”</a:t>
            </a:r>
          </a:p>
          <a:p>
            <a:pPr marL="0" indent="0" algn="ctr">
              <a:buNone/>
            </a:pPr>
            <a:r>
              <a:rPr lang="en-US" sz="3200" dirty="0" smtClean="0">
                <a:latin typeface="Arial Black" panose="020B0A04020102020204" pitchFamily="34" charset="0"/>
              </a:rPr>
              <a:t>In Google Classroom.</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DUE WEDNESDAY BY 7:00 a.m.</a:t>
            </a: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LASER Character Analysis </a:t>
            </a: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ALSO DUE WEDNESDAY</a:t>
            </a:r>
          </a:p>
          <a:p>
            <a:pPr marL="0" indent="0" algn="ctr">
              <a:buNone/>
            </a:pPr>
            <a:r>
              <a:rPr lang="en-US" sz="4400" dirty="0" smtClean="0">
                <a:latin typeface="Arial Black" panose="020B0A04020102020204" pitchFamily="34" charset="0"/>
              </a:rPr>
              <a:t>By 7:00 am</a:t>
            </a:r>
          </a:p>
        </p:txBody>
      </p:sp>
    </p:spTree>
    <p:extLst>
      <p:ext uri="{BB962C8B-B14F-4D97-AF65-F5344CB8AC3E}">
        <p14:creationId xmlns:p14="http://schemas.microsoft.com/office/powerpoint/2010/main" val="33984895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did the King of the Wood Elves get upset with </a:t>
            </a:r>
            <a:r>
              <a:rPr lang="en-US" sz="4000" dirty="0" err="1" smtClean="0">
                <a:latin typeface="Arial Black" panose="020B0A04020102020204" pitchFamily="34" charset="0"/>
              </a:rPr>
              <a:t>Balin</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What did he say that the party was guilty of?</a:t>
            </a: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9/23/19</a:t>
            </a:r>
            <a:endParaRPr lang="en-US" sz="2400" dirty="0">
              <a:latin typeface="Arial Black" panose="020B0A04020102020204" pitchFamily="34" charset="0"/>
            </a:endParaRPr>
          </a:p>
        </p:txBody>
      </p:sp>
    </p:spTree>
    <p:extLst>
      <p:ext uri="{BB962C8B-B14F-4D97-AF65-F5344CB8AC3E}">
        <p14:creationId xmlns:p14="http://schemas.microsoft.com/office/powerpoint/2010/main" val="327516485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How do the dwarves react when Bilbo tells them his plan?</a:t>
            </a:r>
          </a:p>
          <a:p>
            <a:pPr marL="0" indent="0" algn="ctr">
              <a:buNone/>
            </a:pPr>
            <a:r>
              <a:rPr lang="en-US" sz="3600" dirty="0" smtClean="0">
                <a:latin typeface="Arial Black" panose="020B0A04020102020204" pitchFamily="34" charset="0"/>
              </a:rPr>
              <a:t>What does he threaten if they don’t want to follow it?</a:t>
            </a:r>
          </a:p>
          <a:p>
            <a:pPr marL="0" indent="0" algn="ctr">
              <a:buNone/>
            </a:pPr>
            <a:r>
              <a:rPr lang="en-US" sz="3600" dirty="0" smtClean="0">
                <a:latin typeface="Arial Black" panose="020B0A04020102020204" pitchFamily="34" charset="0"/>
              </a:rPr>
              <a:t>Predict: What do you think he was planning?</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9/24/19</a:t>
            </a:r>
            <a:endParaRPr lang="en-US" sz="2400" dirty="0">
              <a:latin typeface="Arial Black" panose="020B0A04020102020204" pitchFamily="34" charset="0"/>
            </a:endParaRPr>
          </a:p>
        </p:txBody>
      </p:sp>
    </p:spTree>
    <p:extLst>
      <p:ext uri="{BB962C8B-B14F-4D97-AF65-F5344CB8AC3E}">
        <p14:creationId xmlns:p14="http://schemas.microsoft.com/office/powerpoint/2010/main" val="283066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Comparison / Contrast Articles</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a:latin typeface="Arial Black" panose="020B0A04020102020204" pitchFamily="34" charset="0"/>
              </a:rPr>
              <a:t>Each pair will then work together to compose a 3-5 sentence summary of their article.</a:t>
            </a:r>
          </a:p>
          <a:p>
            <a:r>
              <a:rPr lang="en-US" sz="3200" dirty="0">
                <a:latin typeface="Arial Black" panose="020B0A04020102020204" pitchFamily="34" charset="0"/>
              </a:rPr>
              <a:t>Once both pairs are finished with their summaries, each pair will share with the other their summaries and information they read.</a:t>
            </a:r>
          </a:p>
          <a:p>
            <a:r>
              <a:rPr lang="en-US" sz="3200" dirty="0">
                <a:latin typeface="Arial Black" panose="020B0A04020102020204" pitchFamily="34" charset="0"/>
              </a:rPr>
              <a:t>Both pairs will then work together to complete the CANNON COMPARISON CHART for both articles.</a:t>
            </a:r>
          </a:p>
          <a:p>
            <a:r>
              <a:rPr lang="en-US" sz="3200" dirty="0">
                <a:latin typeface="Arial Black" panose="020B0A04020102020204" pitchFamily="34" charset="0"/>
              </a:rPr>
              <a:t>You MUST include THREE SIMILARITIES AND THREE DIFFERENCES between the two articles. </a:t>
            </a:r>
          </a:p>
          <a:p>
            <a:pPr lvl="1"/>
            <a:r>
              <a:rPr lang="en-US" u="sng" dirty="0">
                <a:latin typeface="Arial Black" panose="020B0A04020102020204" pitchFamily="34" charset="0"/>
              </a:rPr>
              <a:t>THEY CAN NOT BE SIMILARITIES/DIFFERENCES IN STYLE OR STRUCTURE.</a:t>
            </a:r>
          </a:p>
          <a:p>
            <a:endParaRPr lang="en-US" dirty="0"/>
          </a:p>
        </p:txBody>
      </p:sp>
    </p:spTree>
    <p:extLst>
      <p:ext uri="{BB962C8B-B14F-4D97-AF65-F5344CB8AC3E}">
        <p14:creationId xmlns:p14="http://schemas.microsoft.com/office/powerpoint/2010/main" val="13308297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a:bodyPr>
          <a:lstStyle/>
          <a:p>
            <a:pPr marL="0" indent="0" algn="ctr">
              <a:buNone/>
            </a:pPr>
            <a:r>
              <a:rPr lang="en-US" sz="3600" dirty="0">
                <a:latin typeface="Arial Black" panose="020B0A04020102020204" pitchFamily="34" charset="0"/>
              </a:rPr>
              <a:t>How do the dwarves react when Bilbo tells them his plan?</a:t>
            </a:r>
          </a:p>
          <a:p>
            <a:pPr marL="0" indent="0" algn="ctr">
              <a:buNone/>
            </a:pPr>
            <a:r>
              <a:rPr lang="en-US" sz="3600" dirty="0">
                <a:latin typeface="Arial Black" panose="020B0A04020102020204" pitchFamily="34" charset="0"/>
              </a:rPr>
              <a:t>What does he threaten if they don’t want to follow it?</a:t>
            </a:r>
          </a:p>
          <a:p>
            <a:pPr marL="0" indent="0" algn="ctr">
              <a:buNone/>
            </a:pPr>
            <a:r>
              <a:rPr lang="en-US" sz="3600" dirty="0">
                <a:latin typeface="Arial Black" panose="020B0A04020102020204" pitchFamily="34" charset="0"/>
              </a:rPr>
              <a:t>Predict: What do you think he was planning?</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9/24/19</a:t>
            </a:r>
            <a:endParaRPr lang="en-US" sz="2400" dirty="0">
              <a:latin typeface="Arial Black" panose="020B0A04020102020204" pitchFamily="34" charset="0"/>
            </a:endParaRPr>
          </a:p>
        </p:txBody>
      </p:sp>
    </p:spTree>
    <p:extLst>
      <p:ext uri="{BB962C8B-B14F-4D97-AF65-F5344CB8AC3E}">
        <p14:creationId xmlns:p14="http://schemas.microsoft.com/office/powerpoint/2010/main" val="5893167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9</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2458674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fontScale="85000" lnSpcReduction="20000"/>
          </a:bodyPr>
          <a:lstStyle/>
          <a:p>
            <a:pPr marL="0" indent="0" algn="ctr">
              <a:buNone/>
            </a:pPr>
            <a:r>
              <a:rPr lang="en-US" sz="4400" dirty="0" smtClean="0">
                <a:latin typeface="Arial Black" panose="020B0A04020102020204" pitchFamily="34" charset="0"/>
              </a:rPr>
              <a:t>Finish Reading Chapter 9  </a:t>
            </a:r>
          </a:p>
          <a:p>
            <a:pPr marL="0" indent="0" algn="ctr">
              <a:buNone/>
            </a:pPr>
            <a:r>
              <a:rPr lang="en-US" sz="4400" dirty="0" smtClean="0">
                <a:latin typeface="Arial Black" panose="020B0A04020102020204" pitchFamily="34" charset="0"/>
              </a:rPr>
              <a:t>and continue working on </a:t>
            </a:r>
          </a:p>
          <a:p>
            <a:pPr marL="0" indent="0" algn="ctr">
              <a:buNone/>
            </a:pPr>
            <a:r>
              <a:rPr lang="en-US" sz="4400" dirty="0" smtClean="0">
                <a:latin typeface="Arial Black" panose="020B0A04020102020204" pitchFamily="34" charset="0"/>
              </a:rPr>
              <a:t>“QUESTIONS – Chapter 9”</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ALSO,</a:t>
            </a:r>
          </a:p>
          <a:p>
            <a:pPr marL="0" indent="0" algn="ctr">
              <a:buNone/>
            </a:pPr>
            <a:r>
              <a:rPr lang="en-US" sz="4400" dirty="0" smtClean="0">
                <a:latin typeface="Arial Black" panose="020B0A04020102020204" pitchFamily="34" charset="0"/>
              </a:rPr>
              <a:t>LASER Character Analysis</a:t>
            </a:r>
          </a:p>
          <a:p>
            <a:pPr marL="0" indent="0" algn="ctr">
              <a:buNone/>
            </a:pPr>
            <a:endParaRPr lang="en-US" sz="4400" dirty="0">
              <a:latin typeface="Arial Black" panose="020B0A04020102020204" pitchFamily="34" charset="0"/>
            </a:endParaRPr>
          </a:p>
          <a:p>
            <a:pPr marL="0" indent="0" algn="ctr">
              <a:buNone/>
            </a:pPr>
            <a:r>
              <a:rPr lang="en-US" sz="4400" smtClean="0">
                <a:latin typeface="Arial Black" panose="020B0A04020102020204" pitchFamily="34" charset="0"/>
              </a:rPr>
              <a:t>BOTH </a:t>
            </a:r>
            <a:r>
              <a:rPr lang="en-US" sz="4400" dirty="0" smtClean="0">
                <a:latin typeface="Arial Black" panose="020B0A04020102020204" pitchFamily="34" charset="0"/>
              </a:rPr>
              <a:t>will be DUE TOMORROW</a:t>
            </a:r>
          </a:p>
          <a:p>
            <a:pPr marL="0" indent="0" algn="ctr">
              <a:buNone/>
            </a:pPr>
            <a:r>
              <a:rPr lang="en-US" sz="4400" dirty="0" smtClean="0">
                <a:latin typeface="Arial Black" panose="020B0A04020102020204" pitchFamily="34" charset="0"/>
              </a:rPr>
              <a:t>By 7:00 am</a:t>
            </a:r>
          </a:p>
        </p:txBody>
      </p:sp>
    </p:spTree>
    <p:extLst>
      <p:ext uri="{BB962C8B-B14F-4D97-AF65-F5344CB8AC3E}">
        <p14:creationId xmlns:p14="http://schemas.microsoft.com/office/powerpoint/2010/main" val="178701738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was Bilbo’s escape plan?</a:t>
            </a:r>
          </a:p>
          <a:p>
            <a:pPr marL="0" indent="0" algn="ctr">
              <a:buNone/>
            </a:pPr>
            <a:r>
              <a:rPr lang="en-US" sz="4000" dirty="0" smtClean="0">
                <a:latin typeface="Arial Black" panose="020B0A04020102020204" pitchFamily="34" charset="0"/>
              </a:rPr>
              <a:t>Do you think it was a good one? </a:t>
            </a:r>
          </a:p>
          <a:p>
            <a:pPr marL="0" indent="0" algn="ctr">
              <a:buNone/>
            </a:pPr>
            <a:r>
              <a:rPr lang="en-US" sz="4000" dirty="0" smtClean="0">
                <a:latin typeface="Arial Black" panose="020B0A04020102020204" pitchFamily="34" charset="0"/>
              </a:rPr>
              <a:t>Why or why not?</a:t>
            </a:r>
          </a:p>
          <a:p>
            <a:pPr marL="0" indent="0" algn="ctr">
              <a:buNone/>
            </a:pPr>
            <a:r>
              <a:rPr lang="en-US" sz="4000" dirty="0" smtClean="0">
                <a:latin typeface="Arial Black" panose="020B0A04020102020204" pitchFamily="34" charset="0"/>
              </a:rPr>
              <a:t>What would you have done differently?</a:t>
            </a: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9/24/19</a:t>
            </a:r>
            <a:endParaRPr lang="en-US" sz="2400" dirty="0">
              <a:latin typeface="Arial Black" panose="020B0A04020102020204" pitchFamily="34" charset="0"/>
            </a:endParaRPr>
          </a:p>
        </p:txBody>
      </p:sp>
    </p:spTree>
    <p:extLst>
      <p:ext uri="{BB962C8B-B14F-4D97-AF65-F5344CB8AC3E}">
        <p14:creationId xmlns:p14="http://schemas.microsoft.com/office/powerpoint/2010/main" val="36387870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0120" y="2596261"/>
            <a:ext cx="10515600" cy="1325563"/>
          </a:xfrm>
        </p:spPr>
        <p:txBody>
          <a:bodyPr>
            <a:normAutofit fontScale="90000"/>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Discussion/Writing</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9/25/19</a:t>
            </a:r>
            <a:endParaRPr lang="en-US" sz="2400" dirty="0">
              <a:latin typeface="Arial Black" panose="020B0A04020102020204" pitchFamily="34" charset="0"/>
            </a:endParaRPr>
          </a:p>
        </p:txBody>
      </p:sp>
    </p:spTree>
    <p:extLst>
      <p:ext uri="{BB962C8B-B14F-4D97-AF65-F5344CB8AC3E}">
        <p14:creationId xmlns:p14="http://schemas.microsoft.com/office/powerpoint/2010/main" val="333295071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Think about the story so far…</a:t>
            </a:r>
          </a:p>
          <a:p>
            <a:pPr marL="0" indent="0" algn="ctr">
              <a:buNone/>
            </a:pPr>
            <a:r>
              <a:rPr lang="en-US" sz="3600" dirty="0" smtClean="0">
                <a:latin typeface="Arial Black" panose="020B0A04020102020204" pitchFamily="34" charset="0"/>
              </a:rPr>
              <a:t>How might this story be different if it took place in our “reality?”</a:t>
            </a:r>
          </a:p>
          <a:p>
            <a:pPr marL="0" indent="0" algn="ctr">
              <a:buNone/>
            </a:pPr>
            <a:r>
              <a:rPr lang="en-US" sz="3600" dirty="0" smtClean="0">
                <a:latin typeface="Arial Black" panose="020B0A04020102020204" pitchFamily="34" charset="0"/>
              </a:rPr>
              <a:t>What obstacles could the party face in the real world instead of the “fantastic” ones in the novel?</a:t>
            </a:r>
          </a:p>
          <a:p>
            <a:pPr marL="0" indent="0" algn="ctr">
              <a:buNone/>
            </a:pPr>
            <a:r>
              <a:rPr lang="en-US" sz="3600" dirty="0" smtClean="0">
                <a:latin typeface="Arial Black" panose="020B0A04020102020204" pitchFamily="34" charset="0"/>
              </a:rPr>
              <a:t>Would it be as exciting? Interesting?</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9/26/19</a:t>
            </a:r>
            <a:endParaRPr lang="en-US" sz="2400" dirty="0">
              <a:latin typeface="Arial Black" panose="020B0A04020102020204" pitchFamily="34" charset="0"/>
            </a:endParaRPr>
          </a:p>
        </p:txBody>
      </p:sp>
    </p:spTree>
    <p:extLst>
      <p:ext uri="{BB962C8B-B14F-4D97-AF65-F5344CB8AC3E}">
        <p14:creationId xmlns:p14="http://schemas.microsoft.com/office/powerpoint/2010/main" val="1035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20000"/>
          </a:bodyPr>
          <a:lstStyle/>
          <a:p>
            <a:pPr marL="0" indent="0" algn="ctr">
              <a:buNone/>
            </a:pPr>
            <a:r>
              <a:rPr lang="en-US" sz="3600" dirty="0">
                <a:latin typeface="Arial Black" panose="020B0A04020102020204" pitchFamily="34" charset="0"/>
              </a:rPr>
              <a:t>Think about the story so far…</a:t>
            </a:r>
          </a:p>
          <a:p>
            <a:pPr marL="0" indent="0" algn="ctr">
              <a:buNone/>
            </a:pPr>
            <a:r>
              <a:rPr lang="en-US" sz="3600" dirty="0">
                <a:latin typeface="Arial Black" panose="020B0A04020102020204" pitchFamily="34" charset="0"/>
              </a:rPr>
              <a:t>How might this story be different if it took place in our “reality?”</a:t>
            </a:r>
          </a:p>
          <a:p>
            <a:pPr marL="0" indent="0" algn="ctr">
              <a:buNone/>
            </a:pPr>
            <a:r>
              <a:rPr lang="en-US" sz="3600" dirty="0">
                <a:latin typeface="Arial Black" panose="020B0A04020102020204" pitchFamily="34" charset="0"/>
              </a:rPr>
              <a:t>What obstacles could the party face in the real world instead of the “fantastic” ones in the novel?</a:t>
            </a:r>
          </a:p>
          <a:p>
            <a:pPr marL="0" indent="0" algn="ctr">
              <a:buNone/>
            </a:pPr>
            <a:r>
              <a:rPr lang="en-US" sz="3600" dirty="0">
                <a:latin typeface="Arial Black" panose="020B0A04020102020204" pitchFamily="34" charset="0"/>
              </a:rPr>
              <a:t>Would it be as exciting? Interesting?</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9/26/19</a:t>
            </a:r>
            <a:endParaRPr lang="en-US" sz="2400" dirty="0">
              <a:latin typeface="Arial Black" panose="020B0A04020102020204" pitchFamily="34" charset="0"/>
            </a:endParaRPr>
          </a:p>
        </p:txBody>
      </p:sp>
    </p:spTree>
    <p:extLst>
      <p:ext uri="{BB962C8B-B14F-4D97-AF65-F5344CB8AC3E}">
        <p14:creationId xmlns:p14="http://schemas.microsoft.com/office/powerpoint/2010/main" val="353103099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42975"/>
          </a:xfrm>
        </p:spPr>
        <p:txBody>
          <a:bodyPr/>
          <a:lstStyle/>
          <a:p>
            <a:pPr algn="ctr"/>
            <a:r>
              <a:rPr lang="en-US" dirty="0" smtClean="0">
                <a:latin typeface="Arial Black" panose="020B0A04020102020204" pitchFamily="34" charset="0"/>
              </a:rPr>
              <a:t>Fantasy vs. Reality</a:t>
            </a:r>
            <a:endParaRPr lang="en-US" dirty="0">
              <a:latin typeface="Arial Black" panose="020B0A04020102020204" pitchFamily="34" charset="0"/>
            </a:endParaRPr>
          </a:p>
        </p:txBody>
      </p:sp>
      <p:sp>
        <p:nvSpPr>
          <p:cNvPr id="3" name="Content Placeholder 2"/>
          <p:cNvSpPr>
            <a:spLocks noGrp="1"/>
          </p:cNvSpPr>
          <p:nvPr>
            <p:ph idx="1"/>
          </p:nvPr>
        </p:nvSpPr>
        <p:spPr>
          <a:xfrm>
            <a:off x="190500" y="1295400"/>
            <a:ext cx="11734800" cy="5346700"/>
          </a:xfrm>
        </p:spPr>
        <p:txBody>
          <a:bodyPr>
            <a:normAutofit fontScale="92500" lnSpcReduction="10000"/>
          </a:bodyPr>
          <a:lstStyle/>
          <a:p>
            <a:r>
              <a:rPr lang="en-US" dirty="0">
                <a:latin typeface="Arial Black" panose="020B0A04020102020204" pitchFamily="34" charset="0"/>
              </a:rPr>
              <a:t>Fantasy is </a:t>
            </a:r>
            <a:r>
              <a:rPr lang="en-US" dirty="0" smtClean="0">
                <a:latin typeface="Arial Black" panose="020B0A04020102020204" pitchFamily="34" charset="0"/>
              </a:rPr>
              <a:t>vital </a:t>
            </a:r>
            <a:r>
              <a:rPr lang="en-US" dirty="0">
                <a:latin typeface="Arial Black" panose="020B0A04020102020204" pitchFamily="34" charset="0"/>
              </a:rPr>
              <a:t>for the human mind. It begins as the </a:t>
            </a:r>
            <a:r>
              <a:rPr lang="en-US" dirty="0" smtClean="0">
                <a:latin typeface="Arial Black" panose="020B0A04020102020204" pitchFamily="34" charset="0"/>
              </a:rPr>
              <a:t>psychological </a:t>
            </a:r>
            <a:r>
              <a:rPr lang="en-US" dirty="0">
                <a:latin typeface="Arial Black" panose="020B0A04020102020204" pitchFamily="34" charset="0"/>
              </a:rPr>
              <a:t>process by which a child learns to fill the gaps between knowledge, reality and experience, and becomes a vital adult coping mechanism.</a:t>
            </a:r>
          </a:p>
          <a:p>
            <a:r>
              <a:rPr lang="en-US" dirty="0">
                <a:latin typeface="Arial Black" panose="020B0A04020102020204" pitchFamily="34" charset="0"/>
              </a:rPr>
              <a:t>When we were small children, trying to get to sleep, a creaking floorboard was really spooky. Who or what could be making the noise? </a:t>
            </a:r>
          </a:p>
          <a:p>
            <a:pPr lvl="1"/>
            <a:r>
              <a:rPr lang="en-US" dirty="0">
                <a:latin typeface="Arial Black" panose="020B0A04020102020204" pitchFamily="34" charset="0"/>
              </a:rPr>
              <a:t>The only way to </a:t>
            </a:r>
            <a:r>
              <a:rPr lang="en-US" dirty="0" smtClean="0">
                <a:latin typeface="Arial Black" panose="020B0A04020102020204" pitchFamily="34" charset="0"/>
              </a:rPr>
              <a:t>make sense of </a:t>
            </a:r>
            <a:r>
              <a:rPr lang="en-US" dirty="0">
                <a:latin typeface="Arial Black" panose="020B0A04020102020204" pitchFamily="34" charset="0"/>
              </a:rPr>
              <a:t>the experience, for which there was no "</a:t>
            </a:r>
            <a:r>
              <a:rPr lang="en-US" dirty="0" smtClean="0">
                <a:latin typeface="Arial Black" panose="020B0A04020102020204" pitchFamily="34" charset="0"/>
              </a:rPr>
              <a:t>certain“ answer</a:t>
            </a:r>
            <a:r>
              <a:rPr lang="en-US" dirty="0">
                <a:latin typeface="Arial Black" panose="020B0A04020102020204" pitchFamily="34" charset="0"/>
              </a:rPr>
              <a:t>, was to </a:t>
            </a:r>
            <a:r>
              <a:rPr lang="en-US" dirty="0" smtClean="0">
                <a:latin typeface="Arial Black" panose="020B0A04020102020204" pitchFamily="34" charset="0"/>
              </a:rPr>
              <a:t>fantasize: </a:t>
            </a:r>
            <a:r>
              <a:rPr lang="en-US" dirty="0">
                <a:latin typeface="Arial Black" panose="020B0A04020102020204" pitchFamily="34" charset="0"/>
              </a:rPr>
              <a:t>there's a pirate or a burglar, or more probably a crocodile under the bed.</a:t>
            </a:r>
          </a:p>
          <a:p>
            <a:pPr lvl="1"/>
            <a:r>
              <a:rPr lang="en-US" dirty="0">
                <a:latin typeface="Arial Black" panose="020B0A04020102020204" pitchFamily="34" charset="0"/>
              </a:rPr>
              <a:t>Children scare themselves silly like this, but while they have no </a:t>
            </a:r>
            <a:r>
              <a:rPr lang="en-US" dirty="0" smtClean="0">
                <a:latin typeface="Arial Black" panose="020B0A04020102020204" pitchFamily="34" charset="0"/>
              </a:rPr>
              <a:t>knowledge of </a:t>
            </a:r>
            <a:r>
              <a:rPr lang="en-US" dirty="0">
                <a:latin typeface="Arial Black" panose="020B0A04020102020204" pitchFamily="34" charset="0"/>
              </a:rPr>
              <a:t>central heating pipes swelling, they have to </a:t>
            </a:r>
            <a:r>
              <a:rPr lang="en-US" dirty="0" smtClean="0">
                <a:latin typeface="Arial Black" panose="020B0A04020102020204" pitchFamily="34" charset="0"/>
              </a:rPr>
              <a:t>engage with </a:t>
            </a:r>
            <a:r>
              <a:rPr lang="en-US" dirty="0">
                <a:latin typeface="Arial Black" panose="020B0A04020102020204" pitchFamily="34" charset="0"/>
              </a:rPr>
              <a:t>make-believe to bridge the gap between </a:t>
            </a:r>
            <a:r>
              <a:rPr lang="en-US" dirty="0" smtClean="0">
                <a:latin typeface="Arial Black" panose="020B0A04020102020204" pitchFamily="34" charset="0"/>
              </a:rPr>
              <a:t>experience and </a:t>
            </a:r>
            <a:r>
              <a:rPr lang="en-US" dirty="0" err="1" smtClean="0">
                <a:latin typeface="Arial Black" panose="020B0A04020102020204" pitchFamily="34" charset="0"/>
              </a:rPr>
              <a:t>knowledgeAs</a:t>
            </a:r>
            <a:r>
              <a:rPr lang="en-US" dirty="0" smtClean="0">
                <a:latin typeface="Arial Black" panose="020B0A04020102020204" pitchFamily="34" charset="0"/>
              </a:rPr>
              <a:t> </a:t>
            </a:r>
            <a:r>
              <a:rPr lang="en-US" dirty="0">
                <a:latin typeface="Arial Black" panose="020B0A04020102020204" pitchFamily="34" charset="0"/>
              </a:rPr>
              <a:t>time passes and children learn about the effect of heat on pipes and floorboard, they will often prefer the crocodile theory. </a:t>
            </a:r>
          </a:p>
          <a:p>
            <a:pPr lvl="1"/>
            <a:r>
              <a:rPr lang="en-US" dirty="0" smtClean="0">
                <a:latin typeface="Arial Black" panose="020B0A04020102020204" pitchFamily="34" charset="0"/>
              </a:rPr>
              <a:t>Fear within </a:t>
            </a:r>
            <a:r>
              <a:rPr lang="en-US" dirty="0">
                <a:latin typeface="Arial Black" panose="020B0A04020102020204" pitchFamily="34" charset="0"/>
              </a:rPr>
              <a:t>a safe </a:t>
            </a:r>
            <a:r>
              <a:rPr lang="en-US" dirty="0" smtClean="0">
                <a:latin typeface="Arial Black" panose="020B0A04020102020204" pitchFamily="34" charset="0"/>
              </a:rPr>
              <a:t>context is </a:t>
            </a:r>
            <a:r>
              <a:rPr lang="en-US" dirty="0">
                <a:latin typeface="Arial Black" panose="020B0A04020102020204" pitchFamily="34" charset="0"/>
              </a:rPr>
              <a:t>fun.</a:t>
            </a:r>
          </a:p>
          <a:p>
            <a:endParaRPr lang="en-US" dirty="0"/>
          </a:p>
        </p:txBody>
      </p:sp>
    </p:spTree>
    <p:extLst>
      <p:ext uri="{BB962C8B-B14F-4D97-AF65-F5344CB8AC3E}">
        <p14:creationId xmlns:p14="http://schemas.microsoft.com/office/powerpoint/2010/main" val="23392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42975"/>
          </a:xfrm>
        </p:spPr>
        <p:txBody>
          <a:bodyPr/>
          <a:lstStyle/>
          <a:p>
            <a:pPr algn="ctr"/>
            <a:r>
              <a:rPr lang="en-US" dirty="0" smtClean="0">
                <a:latin typeface="Arial Black" panose="020B0A04020102020204" pitchFamily="34" charset="0"/>
              </a:rPr>
              <a:t>Fantasy vs. Reality</a:t>
            </a:r>
            <a:endParaRPr lang="en-US" dirty="0">
              <a:latin typeface="Arial Black" panose="020B0A04020102020204" pitchFamily="34" charset="0"/>
            </a:endParaRPr>
          </a:p>
        </p:txBody>
      </p:sp>
      <p:sp>
        <p:nvSpPr>
          <p:cNvPr id="3" name="Content Placeholder 2"/>
          <p:cNvSpPr>
            <a:spLocks noGrp="1"/>
          </p:cNvSpPr>
          <p:nvPr>
            <p:ph idx="1"/>
          </p:nvPr>
        </p:nvSpPr>
        <p:spPr>
          <a:xfrm>
            <a:off x="190500" y="1295400"/>
            <a:ext cx="11734800" cy="5346700"/>
          </a:xfrm>
        </p:spPr>
        <p:txBody>
          <a:bodyPr>
            <a:normAutofit fontScale="85000" lnSpcReduction="10000"/>
          </a:bodyPr>
          <a:lstStyle/>
          <a:p>
            <a:r>
              <a:rPr lang="en-US" dirty="0">
                <a:latin typeface="Arial Black" panose="020B0A04020102020204" pitchFamily="34" charset="0"/>
              </a:rPr>
              <a:t>Children are born with the full spectrum of human </a:t>
            </a:r>
            <a:r>
              <a:rPr lang="en-US" dirty="0" smtClean="0">
                <a:latin typeface="Arial Black" panose="020B0A04020102020204" pitchFamily="34" charset="0"/>
              </a:rPr>
              <a:t>emotions, wild</a:t>
            </a:r>
            <a:r>
              <a:rPr lang="en-US" dirty="0">
                <a:latin typeface="Arial Black" panose="020B0A04020102020204" pitchFamily="34" charset="0"/>
              </a:rPr>
              <a:t>, exciting, passionate, vigorous, totally irrational and raring to go. </a:t>
            </a:r>
          </a:p>
          <a:p>
            <a:pPr lvl="1"/>
            <a:r>
              <a:rPr lang="en-US" dirty="0">
                <a:latin typeface="Arial Black" panose="020B0A04020102020204" pitchFamily="34" charset="0"/>
              </a:rPr>
              <a:t>They are also </a:t>
            </a:r>
            <a:r>
              <a:rPr lang="en-US" dirty="0" smtClean="0">
                <a:latin typeface="Arial Black" panose="020B0A04020102020204" pitchFamily="34" charset="0"/>
              </a:rPr>
              <a:t>inexperienced and </a:t>
            </a:r>
            <a:r>
              <a:rPr lang="en-US" dirty="0">
                <a:latin typeface="Arial Black" panose="020B0A04020102020204" pitchFamily="34" charset="0"/>
              </a:rPr>
              <a:t>longing to explore their </a:t>
            </a:r>
            <a:r>
              <a:rPr lang="en-US" dirty="0" smtClean="0">
                <a:latin typeface="Arial Black" panose="020B0A04020102020204" pitchFamily="34" charset="0"/>
              </a:rPr>
              <a:t>feelings.</a:t>
            </a:r>
            <a:endParaRPr lang="en-US" dirty="0">
              <a:latin typeface="Arial Black" panose="020B0A04020102020204" pitchFamily="34" charset="0"/>
            </a:endParaRPr>
          </a:p>
          <a:p>
            <a:pPr lvl="1"/>
            <a:r>
              <a:rPr lang="en-US" dirty="0">
                <a:latin typeface="Arial Black" panose="020B0A04020102020204" pitchFamily="34" charset="0"/>
              </a:rPr>
              <a:t>This is why they </a:t>
            </a:r>
            <a:r>
              <a:rPr lang="en-US" dirty="0" smtClean="0">
                <a:latin typeface="Arial Black" panose="020B0A04020102020204" pitchFamily="34" charset="0"/>
              </a:rPr>
              <a:t>need to </a:t>
            </a:r>
            <a:r>
              <a:rPr lang="en-US" dirty="0">
                <a:latin typeface="Arial Black" panose="020B0A04020102020204" pitchFamily="34" charset="0"/>
              </a:rPr>
              <a:t>be scared and fantasy is an excellent, "safe" way to do it - going out to find real crocodiles to play with is neither practical nor safe.</a:t>
            </a:r>
          </a:p>
          <a:p>
            <a:endParaRPr lang="en-US" dirty="0">
              <a:latin typeface="Arial Black" panose="020B0A04020102020204" pitchFamily="34" charset="0"/>
            </a:endParaRPr>
          </a:p>
          <a:p>
            <a:r>
              <a:rPr lang="en-US" dirty="0">
                <a:latin typeface="Arial Black" panose="020B0A04020102020204" pitchFamily="34" charset="0"/>
              </a:rPr>
              <a:t>Fantasy offers children a </a:t>
            </a:r>
            <a:r>
              <a:rPr lang="en-US" dirty="0" smtClean="0">
                <a:latin typeface="Arial Black" panose="020B0A04020102020204" pitchFamily="34" charset="0"/>
              </a:rPr>
              <a:t>rehearsed exploration </a:t>
            </a:r>
            <a:r>
              <a:rPr lang="en-US" dirty="0">
                <a:latin typeface="Arial Black" panose="020B0A04020102020204" pitchFamily="34" charset="0"/>
              </a:rPr>
              <a:t>of the too big, too wide, too dangerous world that is getting closer and more real every day. </a:t>
            </a:r>
          </a:p>
          <a:p>
            <a:pPr lvl="1"/>
            <a:r>
              <a:rPr lang="en-US" dirty="0">
                <a:latin typeface="Arial Black" panose="020B0A04020102020204" pitchFamily="34" charset="0"/>
              </a:rPr>
              <a:t>But fantasy needn't just be dungeons and dragons - it can be any element of </a:t>
            </a:r>
            <a:r>
              <a:rPr lang="en-US" dirty="0" smtClean="0">
                <a:latin typeface="Arial Black" panose="020B0A04020102020204" pitchFamily="34" charset="0"/>
              </a:rPr>
              <a:t>pretend.</a:t>
            </a:r>
            <a:endParaRPr lang="en-US" dirty="0">
              <a:latin typeface="Arial Black" panose="020B0A04020102020204" pitchFamily="34" charset="0"/>
            </a:endParaRPr>
          </a:p>
          <a:p>
            <a:pPr lvl="1"/>
            <a:r>
              <a:rPr lang="en-US" dirty="0">
                <a:latin typeface="Arial Black" panose="020B0A04020102020204" pitchFamily="34" charset="0"/>
              </a:rPr>
              <a:t>This is why as they grow, children need stories that include divorce, bereavement, war, falling in love, becoming a hero and saving the world.</a:t>
            </a:r>
          </a:p>
          <a:p>
            <a:pPr lvl="1"/>
            <a:r>
              <a:rPr lang="en-US" dirty="0">
                <a:latin typeface="Arial Black" panose="020B0A04020102020204" pitchFamily="34" charset="0"/>
              </a:rPr>
              <a:t>These provide developing emotions with a </a:t>
            </a:r>
            <a:r>
              <a:rPr lang="en-US" dirty="0" smtClean="0">
                <a:latin typeface="Arial Black" panose="020B0A04020102020204" pitchFamily="34" charset="0"/>
              </a:rPr>
              <a:t>contextual framework within </a:t>
            </a:r>
            <a:r>
              <a:rPr lang="en-US" dirty="0">
                <a:latin typeface="Arial Black" panose="020B0A04020102020204" pitchFamily="34" charset="0"/>
              </a:rPr>
              <a:t>which to awaken and limber up, ready for "real life" when it hits</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119700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42975"/>
          </a:xfrm>
        </p:spPr>
        <p:txBody>
          <a:bodyPr/>
          <a:lstStyle/>
          <a:p>
            <a:pPr algn="ctr"/>
            <a:r>
              <a:rPr lang="en-US" dirty="0" smtClean="0">
                <a:latin typeface="Arial Black" panose="020B0A04020102020204" pitchFamily="34" charset="0"/>
              </a:rPr>
              <a:t>Fantasy vs. Reality</a:t>
            </a:r>
            <a:endParaRPr lang="en-US" dirty="0">
              <a:latin typeface="Arial Black" panose="020B0A04020102020204" pitchFamily="34" charset="0"/>
            </a:endParaRPr>
          </a:p>
        </p:txBody>
      </p:sp>
      <p:sp>
        <p:nvSpPr>
          <p:cNvPr id="3" name="Content Placeholder 2"/>
          <p:cNvSpPr>
            <a:spLocks noGrp="1"/>
          </p:cNvSpPr>
          <p:nvPr>
            <p:ph idx="1"/>
          </p:nvPr>
        </p:nvSpPr>
        <p:spPr>
          <a:xfrm>
            <a:off x="190500" y="1295400"/>
            <a:ext cx="11734800" cy="5346700"/>
          </a:xfrm>
        </p:spPr>
        <p:txBody>
          <a:bodyPr>
            <a:normAutofit/>
          </a:bodyPr>
          <a:lstStyle/>
          <a:p>
            <a:r>
              <a:rPr lang="en-US" dirty="0">
                <a:latin typeface="Arial Black" panose="020B0A04020102020204" pitchFamily="34" charset="0"/>
              </a:rPr>
              <a:t>Most importantly, fantasy isn't just for children. </a:t>
            </a:r>
          </a:p>
          <a:p>
            <a:pPr lvl="1"/>
            <a:r>
              <a:rPr lang="en-US" dirty="0">
                <a:latin typeface="Arial Black" panose="020B0A04020102020204" pitchFamily="34" charset="0"/>
              </a:rPr>
              <a:t>Becoming a teenager, rites of </a:t>
            </a:r>
            <a:r>
              <a:rPr lang="en-US" dirty="0" smtClean="0">
                <a:latin typeface="Arial Black" panose="020B0A04020102020204" pitchFamily="34" charset="0"/>
              </a:rPr>
              <a:t>passage, </a:t>
            </a:r>
            <a:r>
              <a:rPr lang="en-US" dirty="0">
                <a:latin typeface="Arial Black" panose="020B0A04020102020204" pitchFamily="34" charset="0"/>
              </a:rPr>
              <a:t>facing failure and defeat, coming to terms with betrayal and disappointment - all the stuff of </a:t>
            </a:r>
            <a:r>
              <a:rPr lang="en-US" dirty="0" smtClean="0">
                <a:latin typeface="Arial Black" panose="020B0A04020102020204" pitchFamily="34" charset="0"/>
              </a:rPr>
              <a:t>emerging adult </a:t>
            </a:r>
            <a:r>
              <a:rPr lang="en-US" dirty="0">
                <a:latin typeface="Arial Black" panose="020B0A04020102020204" pitchFamily="34" charset="0"/>
              </a:rPr>
              <a:t>life also has to be faced and coped with. </a:t>
            </a:r>
          </a:p>
          <a:p>
            <a:pPr lvl="1"/>
            <a:r>
              <a:rPr lang="en-US" dirty="0" smtClean="0">
                <a:latin typeface="Arial Black" panose="020B0A04020102020204" pitchFamily="34" charset="0"/>
              </a:rPr>
              <a:t>Psychoanalysis and Counseling </a:t>
            </a:r>
            <a:r>
              <a:rPr lang="en-US" dirty="0">
                <a:latin typeface="Arial Black" panose="020B0A04020102020204" pitchFamily="34" charset="0"/>
              </a:rPr>
              <a:t>have their place, but the most important tool we as humans have to tackle reality, is the creation of metaphor - the allegorical story.</a:t>
            </a:r>
          </a:p>
          <a:p>
            <a:endParaRPr lang="en-US" dirty="0">
              <a:latin typeface="Arial Black" panose="020B0A04020102020204" pitchFamily="34" charset="0"/>
            </a:endParaRPr>
          </a:p>
          <a:p>
            <a:r>
              <a:rPr lang="en-US" dirty="0">
                <a:latin typeface="Arial Black" panose="020B0A04020102020204" pitchFamily="34" charset="0"/>
              </a:rPr>
              <a:t>Taking one step away from </a:t>
            </a:r>
            <a:r>
              <a:rPr lang="en-US" dirty="0" smtClean="0">
                <a:latin typeface="Arial Black" panose="020B0A04020102020204" pitchFamily="34" charset="0"/>
              </a:rPr>
              <a:t>reality to </a:t>
            </a:r>
            <a:r>
              <a:rPr lang="en-US" dirty="0">
                <a:latin typeface="Arial Black" panose="020B0A04020102020204" pitchFamily="34" charset="0"/>
              </a:rPr>
              <a:t>that "safe" place of </a:t>
            </a:r>
            <a:r>
              <a:rPr lang="en-US" dirty="0" smtClean="0">
                <a:latin typeface="Arial Black" panose="020B0A04020102020204" pitchFamily="34" charset="0"/>
              </a:rPr>
              <a:t>pretend, </a:t>
            </a:r>
            <a:r>
              <a:rPr lang="en-US" dirty="0">
                <a:latin typeface="Arial Black" panose="020B0A04020102020204" pitchFamily="34" charset="0"/>
              </a:rPr>
              <a:t>prepares us to look the world's harsh </a:t>
            </a:r>
            <a:r>
              <a:rPr lang="en-US" dirty="0" smtClean="0">
                <a:latin typeface="Arial Black" panose="020B0A04020102020204" pitchFamily="34" charset="0"/>
              </a:rPr>
              <a:t>realities in </a:t>
            </a:r>
            <a:r>
              <a:rPr lang="en-US" dirty="0">
                <a:latin typeface="Arial Black" panose="020B0A04020102020204" pitchFamily="34" charset="0"/>
              </a:rPr>
              <a:t>the face. From there we can name the horrors and celebrate the joys before going back, with a clearer </a:t>
            </a:r>
            <a:r>
              <a:rPr lang="en-US" dirty="0" smtClean="0">
                <a:latin typeface="Arial Black" panose="020B0A04020102020204" pitchFamily="34" charset="0"/>
              </a:rPr>
              <a:t>perspective on </a:t>
            </a:r>
            <a:r>
              <a:rPr lang="en-US" dirty="0">
                <a:latin typeface="Arial Black" panose="020B0A04020102020204" pitchFamily="34" charset="0"/>
              </a:rPr>
              <a:t>situations that bother us.</a:t>
            </a:r>
          </a:p>
          <a:p>
            <a:endParaRPr lang="en-US" dirty="0">
              <a:latin typeface="Arial Black" panose="020B0A04020102020204" pitchFamily="34" charset="0"/>
            </a:endParaRPr>
          </a:p>
        </p:txBody>
      </p:sp>
    </p:spTree>
    <p:extLst>
      <p:ext uri="{BB962C8B-B14F-4D97-AF65-F5344CB8AC3E}">
        <p14:creationId xmlns:p14="http://schemas.microsoft.com/office/powerpoint/2010/main" val="44583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49" y="161925"/>
            <a:ext cx="10515600" cy="739775"/>
          </a:xfrm>
        </p:spPr>
        <p:txBody>
          <a:bodyPr/>
          <a:lstStyle/>
          <a:p>
            <a:pPr algn="ctr"/>
            <a:r>
              <a:rPr lang="en-US" dirty="0" smtClean="0">
                <a:latin typeface="Arial Black" panose="020B0A04020102020204" pitchFamily="34" charset="0"/>
              </a:rPr>
              <a:t>CANNON COMPARISON CHART</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300" y="901700"/>
            <a:ext cx="11290299" cy="5854700"/>
          </a:xfrm>
        </p:spPr>
      </p:pic>
      <p:sp>
        <p:nvSpPr>
          <p:cNvPr id="5" name="TextBox 4"/>
          <p:cNvSpPr txBox="1"/>
          <p:nvPr/>
        </p:nvSpPr>
        <p:spPr>
          <a:xfrm>
            <a:off x="1612900" y="2679700"/>
            <a:ext cx="1434367" cy="369332"/>
          </a:xfrm>
          <a:prstGeom prst="rect">
            <a:avLst/>
          </a:prstGeom>
          <a:noFill/>
        </p:spPr>
        <p:txBody>
          <a:bodyPr wrap="none" rtlCol="0">
            <a:spAutoFit/>
          </a:bodyPr>
          <a:lstStyle/>
          <a:p>
            <a:r>
              <a:rPr lang="en-US" dirty="0" smtClean="0">
                <a:solidFill>
                  <a:srgbClr val="FF0000"/>
                </a:solidFill>
              </a:rPr>
              <a:t>DIFFERENCES</a:t>
            </a:r>
            <a:endParaRPr lang="en-US" dirty="0">
              <a:solidFill>
                <a:srgbClr val="FF0000"/>
              </a:solidFill>
            </a:endParaRPr>
          </a:p>
        </p:txBody>
      </p:sp>
      <p:sp>
        <p:nvSpPr>
          <p:cNvPr id="6" name="TextBox 5"/>
          <p:cNvSpPr txBox="1"/>
          <p:nvPr/>
        </p:nvSpPr>
        <p:spPr>
          <a:xfrm>
            <a:off x="8509000" y="2679700"/>
            <a:ext cx="1434367" cy="369332"/>
          </a:xfrm>
          <a:prstGeom prst="rect">
            <a:avLst/>
          </a:prstGeom>
          <a:noFill/>
        </p:spPr>
        <p:txBody>
          <a:bodyPr wrap="none" rtlCol="0">
            <a:spAutoFit/>
          </a:bodyPr>
          <a:lstStyle/>
          <a:p>
            <a:r>
              <a:rPr lang="en-US" dirty="0" smtClean="0">
                <a:solidFill>
                  <a:srgbClr val="FF0000"/>
                </a:solidFill>
              </a:rPr>
              <a:t>DIFFERENCES</a:t>
            </a:r>
            <a:endParaRPr lang="en-US" dirty="0">
              <a:solidFill>
                <a:srgbClr val="FF0000"/>
              </a:solidFill>
            </a:endParaRPr>
          </a:p>
        </p:txBody>
      </p:sp>
      <p:sp>
        <p:nvSpPr>
          <p:cNvPr id="7" name="TextBox 6"/>
          <p:cNvSpPr txBox="1"/>
          <p:nvPr/>
        </p:nvSpPr>
        <p:spPr>
          <a:xfrm>
            <a:off x="5439295" y="3644384"/>
            <a:ext cx="1402307" cy="369332"/>
          </a:xfrm>
          <a:prstGeom prst="rect">
            <a:avLst/>
          </a:prstGeom>
          <a:noFill/>
        </p:spPr>
        <p:txBody>
          <a:bodyPr wrap="none" rtlCol="0">
            <a:spAutoFit/>
          </a:bodyPr>
          <a:lstStyle/>
          <a:p>
            <a:r>
              <a:rPr lang="en-US" dirty="0" smtClean="0">
                <a:solidFill>
                  <a:srgbClr val="FF0000"/>
                </a:solidFill>
              </a:rPr>
              <a:t>SIMILARITIES</a:t>
            </a:r>
            <a:endParaRPr lang="en-US" dirty="0">
              <a:solidFill>
                <a:srgbClr val="FF0000"/>
              </a:solidFill>
            </a:endParaRPr>
          </a:p>
        </p:txBody>
      </p:sp>
    </p:spTree>
    <p:extLst>
      <p:ext uri="{BB962C8B-B14F-4D97-AF65-F5344CB8AC3E}">
        <p14:creationId xmlns:p14="http://schemas.microsoft.com/office/powerpoint/2010/main" val="352866673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25"/>
            <a:ext cx="10515600" cy="917575"/>
          </a:xfrm>
        </p:spPr>
        <p:txBody>
          <a:bodyPr/>
          <a:lstStyle/>
          <a:p>
            <a:pPr algn="ctr"/>
            <a:r>
              <a:rPr lang="en-US" dirty="0" smtClean="0">
                <a:latin typeface="Arial Black" panose="020B0A04020102020204" pitchFamily="34" charset="0"/>
              </a:rPr>
              <a:t>Fantasy vs Reality</a:t>
            </a:r>
            <a:endParaRPr lang="en-US" dirty="0">
              <a:latin typeface="Arial Black" panose="020B0A04020102020204" pitchFamily="34" charset="0"/>
            </a:endParaRPr>
          </a:p>
        </p:txBody>
      </p:sp>
      <p:sp>
        <p:nvSpPr>
          <p:cNvPr id="3" name="Content Placeholder 2"/>
          <p:cNvSpPr>
            <a:spLocks noGrp="1"/>
          </p:cNvSpPr>
          <p:nvPr>
            <p:ph idx="1"/>
          </p:nvPr>
        </p:nvSpPr>
        <p:spPr>
          <a:xfrm>
            <a:off x="304800" y="1231900"/>
            <a:ext cx="11658600" cy="5384800"/>
          </a:xfrm>
        </p:spPr>
        <p:txBody>
          <a:bodyPr>
            <a:normAutofit/>
          </a:bodyPr>
          <a:lstStyle/>
          <a:p>
            <a:r>
              <a:rPr lang="en-US" sz="3200" dirty="0" smtClean="0">
                <a:latin typeface="Arial Black" panose="020B0A04020102020204" pitchFamily="34" charset="0"/>
              </a:rPr>
              <a:t>Go to Google Classroom and open up the Fantasy vs Reality Chart document.</a:t>
            </a:r>
          </a:p>
          <a:p>
            <a:r>
              <a:rPr lang="en-US" sz="3200" dirty="0">
                <a:latin typeface="Arial Black" panose="020B0A04020102020204" pitchFamily="34" charset="0"/>
              </a:rPr>
              <a:t>Use the chart </a:t>
            </a:r>
            <a:r>
              <a:rPr lang="en-US" sz="3200" dirty="0" smtClean="0">
                <a:latin typeface="Arial Black" panose="020B0A04020102020204" pitchFamily="34" charset="0"/>
              </a:rPr>
              <a:t>to </a:t>
            </a:r>
            <a:r>
              <a:rPr lang="en-US" sz="3200" dirty="0">
                <a:latin typeface="Arial Black" panose="020B0A04020102020204" pitchFamily="34" charset="0"/>
              </a:rPr>
              <a:t>give examples of elements of fantasy in the world of The Hobbit. Give each example as a statement followed by evidence (PROPERLY CITED, OF COURSE). </a:t>
            </a:r>
          </a:p>
          <a:p>
            <a:r>
              <a:rPr lang="en-US" sz="3200" dirty="0">
                <a:latin typeface="Arial Black" panose="020B0A04020102020204" pitchFamily="34" charset="0"/>
              </a:rPr>
              <a:t>In the right column, discuss how this fantasy element relates to reality; either in general or to you personally.</a:t>
            </a:r>
          </a:p>
          <a:p>
            <a:r>
              <a:rPr lang="en-US" sz="3200" dirty="0">
                <a:latin typeface="Arial Black" panose="020B0A04020102020204" pitchFamily="34" charset="0"/>
              </a:rPr>
              <a:t>You are required to provide at least one example of each for each chapter we have read so far.</a:t>
            </a:r>
          </a:p>
          <a:p>
            <a:endParaRPr lang="en-US" sz="3200" dirty="0">
              <a:latin typeface="Arial Black" panose="020B0A04020102020204" pitchFamily="34" charset="0"/>
            </a:endParaRPr>
          </a:p>
          <a:p>
            <a:endParaRPr lang="en-US" sz="3200" dirty="0" smtClean="0">
              <a:latin typeface="Arial Black" panose="020B0A04020102020204" pitchFamily="34" charset="0"/>
            </a:endParaRPr>
          </a:p>
          <a:p>
            <a:endParaRPr lang="en-US" sz="3200" dirty="0">
              <a:latin typeface="Arial Black" panose="020B0A04020102020204" pitchFamily="34" charset="0"/>
            </a:endParaRPr>
          </a:p>
        </p:txBody>
      </p:sp>
    </p:spTree>
    <p:extLst>
      <p:ext uri="{BB962C8B-B14F-4D97-AF65-F5344CB8AC3E}">
        <p14:creationId xmlns:p14="http://schemas.microsoft.com/office/powerpoint/2010/main" val="30163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a:bodyPr>
          <a:lstStyle/>
          <a:p>
            <a:pPr marL="0" indent="0" algn="ctr">
              <a:buNone/>
            </a:pPr>
            <a:r>
              <a:rPr lang="en-US" sz="4400" dirty="0" smtClean="0">
                <a:latin typeface="Arial Black" panose="020B0A04020102020204" pitchFamily="34" charset="0"/>
              </a:rPr>
              <a:t>Work on your</a:t>
            </a:r>
          </a:p>
          <a:p>
            <a:pPr marL="0" indent="0" algn="ctr">
              <a:buNone/>
            </a:pPr>
            <a:r>
              <a:rPr lang="en-US" sz="4400" dirty="0" smtClean="0">
                <a:latin typeface="Arial Black" panose="020B0A04020102020204" pitchFamily="34" charset="0"/>
              </a:rPr>
              <a:t>Fantasy vs. Reality Charts</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MONDAY</a:t>
            </a:r>
          </a:p>
          <a:p>
            <a:pPr marL="0" indent="0" algn="ctr">
              <a:buNone/>
            </a:pPr>
            <a:r>
              <a:rPr lang="en-US" sz="4400" dirty="0" smtClean="0">
                <a:latin typeface="Arial Black" panose="020B0A04020102020204" pitchFamily="34" charset="0"/>
              </a:rPr>
              <a:t>By 7:00 am</a:t>
            </a:r>
          </a:p>
        </p:txBody>
      </p:sp>
    </p:spTree>
    <p:extLst>
      <p:ext uri="{BB962C8B-B14F-4D97-AF65-F5344CB8AC3E}">
        <p14:creationId xmlns:p14="http://schemas.microsoft.com/office/powerpoint/2010/main" val="67703328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Do you agree that reading fantasy can help us to better deal with reality?</a:t>
            </a:r>
          </a:p>
          <a:p>
            <a:pPr marL="0" indent="0" algn="ctr">
              <a:buNone/>
            </a:pPr>
            <a:r>
              <a:rPr lang="en-US" sz="4000" dirty="0" smtClean="0">
                <a:latin typeface="Arial Black" panose="020B0A04020102020204" pitchFamily="34" charset="0"/>
              </a:rPr>
              <a:t>What can you learn from The Hobbit that could be applied to your real life?</a:t>
            </a: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9/26/19</a:t>
            </a:r>
            <a:endParaRPr lang="en-US" sz="2400" dirty="0">
              <a:latin typeface="Arial Black" panose="020B0A04020102020204" pitchFamily="34" charset="0"/>
            </a:endParaRPr>
          </a:p>
        </p:txBody>
      </p:sp>
    </p:spTree>
    <p:extLst>
      <p:ext uri="{BB962C8B-B14F-4D97-AF65-F5344CB8AC3E}">
        <p14:creationId xmlns:p14="http://schemas.microsoft.com/office/powerpoint/2010/main" val="420431621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97175"/>
          </a:xfrm>
        </p:spPr>
        <p:txBody>
          <a:bodyPr>
            <a:normAutofit/>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Your Job Today…</a:t>
            </a:r>
            <a:endParaRPr lang="en-US" dirty="0">
              <a:latin typeface="Arial Black" panose="020B0A04020102020204" pitchFamily="34" charset="0"/>
            </a:endParaRPr>
          </a:p>
        </p:txBody>
      </p:sp>
      <p:sp>
        <p:nvSpPr>
          <p:cNvPr id="3" name="Content Placeholder 2"/>
          <p:cNvSpPr>
            <a:spLocks noGrp="1"/>
          </p:cNvSpPr>
          <p:nvPr>
            <p:ph idx="1"/>
          </p:nvPr>
        </p:nvSpPr>
        <p:spPr>
          <a:xfrm>
            <a:off x="838200" y="3289299"/>
            <a:ext cx="10515600" cy="3217863"/>
          </a:xfrm>
        </p:spPr>
        <p:txBody>
          <a:bodyPr>
            <a:normAutofit/>
          </a:bodyPr>
          <a:lstStyle/>
          <a:p>
            <a:pPr marL="0" indent="0" algn="ctr">
              <a:buNone/>
            </a:pPr>
            <a:r>
              <a:rPr lang="en-US" sz="4800" dirty="0" smtClean="0">
                <a:latin typeface="Arial Black" panose="020B0A04020102020204" pitchFamily="34" charset="0"/>
              </a:rPr>
              <a:t>Work on your </a:t>
            </a:r>
          </a:p>
          <a:p>
            <a:pPr marL="0" indent="0" algn="ctr">
              <a:buNone/>
            </a:pPr>
            <a:r>
              <a:rPr lang="en-US" sz="4800" dirty="0" smtClean="0">
                <a:latin typeface="Arial Black" panose="020B0A04020102020204" pitchFamily="34" charset="0"/>
              </a:rPr>
              <a:t>Fantasy vs Reality Charts</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DUE MONDAY by 7:00 a.m.</a:t>
            </a:r>
          </a:p>
          <a:p>
            <a:pPr marL="0" indent="0" algn="ctr">
              <a:buNone/>
            </a:pPr>
            <a:endParaRPr lang="en-US" sz="4800" dirty="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endParaRPr lang="en-US" sz="4800" dirty="0">
              <a:latin typeface="Arial Black" panose="020B0A04020102020204" pitchFamily="34" charset="0"/>
            </a:endParaRPr>
          </a:p>
        </p:txBody>
      </p:sp>
      <p:sp>
        <p:nvSpPr>
          <p:cNvPr id="4" name="TextBox 3"/>
          <p:cNvSpPr txBox="1"/>
          <p:nvPr/>
        </p:nvSpPr>
        <p:spPr>
          <a:xfrm>
            <a:off x="10477500" y="611327"/>
            <a:ext cx="1082348" cy="369332"/>
          </a:xfrm>
          <a:prstGeom prst="rect">
            <a:avLst/>
          </a:prstGeom>
          <a:noFill/>
        </p:spPr>
        <p:txBody>
          <a:bodyPr wrap="none" rtlCol="0">
            <a:spAutoFit/>
          </a:bodyPr>
          <a:lstStyle/>
          <a:p>
            <a:r>
              <a:rPr lang="en-US" b="1" dirty="0" smtClean="0">
                <a:latin typeface="Arial Black" panose="020B0A04020102020204" pitchFamily="34" charset="0"/>
              </a:rPr>
              <a:t>9/27/19</a:t>
            </a:r>
            <a:endParaRPr lang="en-US" b="1" dirty="0">
              <a:latin typeface="Arial Black" panose="020B0A04020102020204" pitchFamily="34" charset="0"/>
            </a:endParaRPr>
          </a:p>
        </p:txBody>
      </p:sp>
    </p:spTree>
    <p:extLst>
      <p:ext uri="{BB962C8B-B14F-4D97-AF65-F5344CB8AC3E}">
        <p14:creationId xmlns:p14="http://schemas.microsoft.com/office/powerpoint/2010/main" val="11469023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How did Bilbo and the dwarves escape the Wood Elves?</a:t>
            </a:r>
          </a:p>
          <a:p>
            <a:pPr marL="0" indent="0" algn="ctr">
              <a:buNone/>
            </a:pPr>
            <a:r>
              <a:rPr lang="en-US" sz="3600" dirty="0">
                <a:latin typeface="Arial Black" panose="020B0A04020102020204" pitchFamily="34" charset="0"/>
              </a:rPr>
              <a:t>How did Bilbo get separated from them?</a:t>
            </a:r>
          </a:p>
          <a:p>
            <a:pPr marL="0" indent="0" algn="ctr">
              <a:buNone/>
            </a:pPr>
            <a:r>
              <a:rPr lang="en-US" sz="3600" dirty="0">
                <a:latin typeface="Arial Black" panose="020B0A04020102020204" pitchFamily="34" charset="0"/>
              </a:rPr>
              <a:t>What is he left wondering at the end of Chapter 9?</a:t>
            </a: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9/30/19</a:t>
            </a:r>
            <a:endParaRPr lang="en-US" sz="2400" dirty="0">
              <a:latin typeface="Arial Black" panose="020B0A04020102020204" pitchFamily="34" charset="0"/>
            </a:endParaRPr>
          </a:p>
        </p:txBody>
      </p:sp>
    </p:spTree>
    <p:extLst>
      <p:ext uri="{BB962C8B-B14F-4D97-AF65-F5344CB8AC3E}">
        <p14:creationId xmlns:p14="http://schemas.microsoft.com/office/powerpoint/2010/main" val="15769982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fontScale="92500"/>
          </a:bodyPr>
          <a:lstStyle/>
          <a:p>
            <a:r>
              <a:rPr lang="en-US" sz="3600" dirty="0" smtClean="0">
                <a:latin typeface="Arial Black" panose="020B0A04020102020204" pitchFamily="34" charset="0"/>
              </a:rPr>
              <a:t>Today, in your groups, we will do a small group read of Chapter 10 (only 13 pages).</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13312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Finish Reading Chapter 10 and Work on “QUESTIONS – Chapter 10”</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WEDNESDAY BY 7:00 a.m.</a:t>
            </a:r>
          </a:p>
        </p:txBody>
      </p:sp>
    </p:spTree>
    <p:extLst>
      <p:ext uri="{BB962C8B-B14F-4D97-AF65-F5344CB8AC3E}">
        <p14:creationId xmlns:p14="http://schemas.microsoft.com/office/powerpoint/2010/main" val="34764597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are the people of Lake-town excited to hear who </a:t>
            </a:r>
            <a:r>
              <a:rPr lang="en-US" sz="4000" dirty="0" err="1" smtClean="0">
                <a:latin typeface="Arial Black" panose="020B0A04020102020204" pitchFamily="34" charset="0"/>
              </a:rPr>
              <a:t>Thorin</a:t>
            </a:r>
            <a:r>
              <a:rPr lang="en-US" sz="4000" dirty="0" smtClean="0">
                <a:latin typeface="Arial Black" panose="020B0A04020102020204" pitchFamily="34" charset="0"/>
              </a:rPr>
              <a:t> is?</a:t>
            </a:r>
          </a:p>
          <a:p>
            <a:pPr marL="0" indent="0" algn="ctr">
              <a:buNone/>
            </a:pPr>
            <a:r>
              <a:rPr lang="en-US" sz="4000" dirty="0" smtClean="0">
                <a:latin typeface="Arial Black" panose="020B0A04020102020204" pitchFamily="34" charset="0"/>
              </a:rPr>
              <a:t>What do we learn from the song the people of Lake-town?</a:t>
            </a:r>
          </a:p>
          <a:p>
            <a:pPr marL="0" indent="0" algn="ctr">
              <a:buNone/>
            </a:pPr>
            <a:r>
              <a:rPr lang="en-US" sz="4000" dirty="0" smtClean="0">
                <a:latin typeface="Arial Black" panose="020B0A04020102020204" pitchFamily="34" charset="0"/>
              </a:rPr>
              <a:t>What are they hoping for?</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9/30/19</a:t>
            </a:r>
            <a:endParaRPr lang="en-US" sz="2400" dirty="0">
              <a:latin typeface="Arial Black" panose="020B0A04020102020204" pitchFamily="34" charset="0"/>
            </a:endParaRPr>
          </a:p>
        </p:txBody>
      </p:sp>
    </p:spTree>
    <p:extLst>
      <p:ext uri="{BB962C8B-B14F-4D97-AF65-F5344CB8AC3E}">
        <p14:creationId xmlns:p14="http://schemas.microsoft.com/office/powerpoint/2010/main" val="326456702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0" y="0"/>
            <a:ext cx="7975600" cy="32735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3214794"/>
            <a:ext cx="3632200" cy="3643206"/>
          </a:xfrm>
          <a:prstGeom prst="rect">
            <a:avLst/>
          </a:prstGeom>
        </p:spPr>
      </p:pic>
      <p:sp>
        <p:nvSpPr>
          <p:cNvPr id="6" name="TextBox 5"/>
          <p:cNvSpPr txBox="1"/>
          <p:nvPr/>
        </p:nvSpPr>
        <p:spPr>
          <a:xfrm>
            <a:off x="4753522" y="3441680"/>
            <a:ext cx="3933278" cy="3046988"/>
          </a:xfrm>
          <a:prstGeom prst="rect">
            <a:avLst/>
          </a:prstGeom>
          <a:noFill/>
        </p:spPr>
        <p:txBody>
          <a:bodyPr wrap="square" rtlCol="0">
            <a:spAutoFit/>
          </a:bodyPr>
          <a:lstStyle/>
          <a:p>
            <a:r>
              <a:rPr lang="en-US" sz="2400" dirty="0" smtClean="0">
                <a:latin typeface="Arial Black" panose="020B0A04020102020204" pitchFamily="34" charset="0"/>
              </a:rPr>
              <a:t>Then I sat in the </a:t>
            </a:r>
            <a:r>
              <a:rPr lang="en-US" sz="2400" dirty="0" err="1" smtClean="0">
                <a:latin typeface="Arial Black" panose="020B0A04020102020204" pitchFamily="34" charset="0"/>
              </a:rPr>
              <a:t>endzone</a:t>
            </a:r>
            <a:r>
              <a:rPr lang="en-US" sz="2400" dirty="0" smtClean="0">
                <a:latin typeface="Arial Black" panose="020B0A04020102020204" pitchFamily="34" charset="0"/>
              </a:rPr>
              <a:t> (row 1) and watched my team score 2 of their TDs right in front of me! </a:t>
            </a:r>
          </a:p>
          <a:p>
            <a:r>
              <a:rPr lang="en-US" sz="2400" dirty="0" smtClean="0">
                <a:latin typeface="Arial Black" panose="020B0A04020102020204" pitchFamily="34" charset="0"/>
              </a:rPr>
              <a:t>Then we WON! </a:t>
            </a:r>
            <a:endParaRPr lang="en-US" sz="2400" dirty="0">
              <a:latin typeface="Arial Black" panose="020B0A04020102020204" pitchFamily="34" charset="0"/>
            </a:endParaRPr>
          </a:p>
          <a:p>
            <a:r>
              <a:rPr lang="en-US" sz="2400" dirty="0" smtClean="0">
                <a:latin typeface="Arial Black" panose="020B0A04020102020204" pitchFamily="34" charset="0"/>
              </a:rPr>
              <a:t>So, yeah…no voice! It will be better soon!</a:t>
            </a:r>
            <a:endParaRPr lang="en-US" sz="2400" dirty="0">
              <a:latin typeface="Arial Black" panose="020B0A04020102020204" pitchFamily="34" charset="0"/>
            </a:endParaRPr>
          </a:p>
        </p:txBody>
      </p:sp>
      <p:sp>
        <p:nvSpPr>
          <p:cNvPr id="7" name="TextBox 6"/>
          <p:cNvSpPr txBox="1"/>
          <p:nvPr/>
        </p:nvSpPr>
        <p:spPr>
          <a:xfrm>
            <a:off x="406400" y="-2044"/>
            <a:ext cx="4470400" cy="2677656"/>
          </a:xfrm>
          <a:prstGeom prst="rect">
            <a:avLst/>
          </a:prstGeom>
          <a:noFill/>
        </p:spPr>
        <p:txBody>
          <a:bodyPr wrap="square" rtlCol="0">
            <a:spAutoFit/>
          </a:bodyPr>
          <a:lstStyle/>
          <a:p>
            <a:r>
              <a:rPr lang="en-US" sz="2400" dirty="0">
                <a:latin typeface="Arial Black" panose="020B0A04020102020204" pitchFamily="34" charset="0"/>
              </a:rPr>
              <a:t>This is why I can’t talk today! First my </a:t>
            </a:r>
            <a:r>
              <a:rPr lang="en-US" sz="2400" dirty="0" smtClean="0">
                <a:latin typeface="Arial Black" panose="020B0A04020102020204" pitchFamily="34" charset="0"/>
              </a:rPr>
              <a:t>best friends </a:t>
            </a:r>
            <a:r>
              <a:rPr lang="en-US" sz="2400" dirty="0">
                <a:latin typeface="Arial Black" panose="020B0A04020102020204" pitchFamily="34" charset="0"/>
              </a:rPr>
              <a:t>and I hosted this tailgate for about </a:t>
            </a:r>
            <a:r>
              <a:rPr lang="en-US" sz="2400" dirty="0" smtClean="0">
                <a:latin typeface="Arial Black" panose="020B0A04020102020204" pitchFamily="34" charset="0"/>
              </a:rPr>
              <a:t>500 of </a:t>
            </a:r>
            <a:r>
              <a:rPr lang="en-US" sz="2400" dirty="0">
                <a:latin typeface="Arial Black" panose="020B0A04020102020204" pitchFamily="34" charset="0"/>
              </a:rPr>
              <a:t>our </a:t>
            </a:r>
            <a:r>
              <a:rPr lang="en-US" sz="2400" dirty="0" smtClean="0">
                <a:latin typeface="Arial Black" panose="020B0A04020102020204" pitchFamily="34" charset="0"/>
              </a:rPr>
              <a:t>friends</a:t>
            </a:r>
            <a:r>
              <a:rPr lang="en-US" sz="2400" dirty="0">
                <a:latin typeface="Arial Black" panose="020B0A04020102020204" pitchFamily="34" charset="0"/>
              </a:rPr>
              <a:t> </a:t>
            </a:r>
            <a:r>
              <a:rPr lang="en-US" sz="2400" dirty="0" smtClean="0">
                <a:latin typeface="Arial Black" panose="020B0A04020102020204" pitchFamily="34" charset="0"/>
              </a:rPr>
              <a:t>and raised THOUSANDS of dollars for charity!</a:t>
            </a:r>
            <a:endParaRPr lang="en-US" dirty="0"/>
          </a:p>
        </p:txBody>
      </p:sp>
      <p:sp>
        <p:nvSpPr>
          <p:cNvPr id="11" name="TextBox 10"/>
          <p:cNvSpPr txBox="1"/>
          <p:nvPr/>
        </p:nvSpPr>
        <p:spPr>
          <a:xfrm>
            <a:off x="0" y="3522808"/>
            <a:ext cx="4623161" cy="3108543"/>
          </a:xfrm>
          <a:prstGeom prst="rect">
            <a:avLst/>
          </a:prstGeom>
          <a:noFill/>
        </p:spPr>
        <p:txBody>
          <a:bodyPr wrap="square" rtlCol="0">
            <a:spAutoFit/>
          </a:bodyPr>
          <a:lstStyle/>
          <a:p>
            <a:r>
              <a:rPr lang="en-US" sz="2800" dirty="0" smtClean="0">
                <a:latin typeface="Arial Black" panose="020B0A04020102020204" pitchFamily="34" charset="0"/>
              </a:rPr>
              <a:t>I even met one of my heroes, </a:t>
            </a:r>
            <a:endParaRPr lang="en-US" sz="2800" dirty="0">
              <a:latin typeface="Arial Black" panose="020B0A04020102020204" pitchFamily="34" charset="0"/>
            </a:endParaRPr>
          </a:p>
          <a:p>
            <a:r>
              <a:rPr lang="en-US" sz="2800" dirty="0" err="1" smtClean="0">
                <a:latin typeface="Arial Black" panose="020B0A04020102020204" pitchFamily="34" charset="0"/>
              </a:rPr>
              <a:t>Superbowl</a:t>
            </a:r>
            <a:r>
              <a:rPr lang="en-US" sz="2800" dirty="0" smtClean="0">
                <a:latin typeface="Arial Black" panose="020B0A04020102020204" pitchFamily="34" charset="0"/>
              </a:rPr>
              <a:t> Champion and NFL Hall</a:t>
            </a:r>
          </a:p>
          <a:p>
            <a:r>
              <a:rPr lang="en-US" sz="2800" dirty="0" smtClean="0">
                <a:latin typeface="Arial Black" panose="020B0A04020102020204" pitchFamily="34" charset="0"/>
              </a:rPr>
              <a:t>Of Famer, Warren Sapp when he</a:t>
            </a:r>
          </a:p>
          <a:p>
            <a:r>
              <a:rPr lang="en-US" sz="2800" dirty="0" smtClean="0">
                <a:latin typeface="Arial Black" panose="020B0A04020102020204" pitchFamily="34" charset="0"/>
              </a:rPr>
              <a:t>Came to OUR party!!!</a:t>
            </a:r>
            <a:endParaRPr lang="en-US" sz="2800" dirty="0">
              <a:latin typeface="Arial Black" panose="020B0A040201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64093"/>
            <a:ext cx="4600575" cy="61245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9" y="1156374"/>
            <a:ext cx="4562475" cy="303847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278" y="0"/>
            <a:ext cx="6054177" cy="356483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45"/>
            <a:ext cx="12192000" cy="6916189"/>
          </a:xfrm>
          <a:prstGeom prst="rect">
            <a:avLst/>
          </a:prstGeom>
        </p:spPr>
      </p:pic>
    </p:spTree>
    <p:extLst>
      <p:ext uri="{BB962C8B-B14F-4D97-AF65-F5344CB8AC3E}">
        <p14:creationId xmlns:p14="http://schemas.microsoft.com/office/powerpoint/2010/main" val="50929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What does </a:t>
            </a:r>
            <a:r>
              <a:rPr lang="en-US" sz="3600" dirty="0" err="1" smtClean="0">
                <a:latin typeface="Arial Black" panose="020B0A04020102020204" pitchFamily="34" charset="0"/>
              </a:rPr>
              <a:t>Thorin</a:t>
            </a:r>
            <a:r>
              <a:rPr lang="en-US" sz="3600" dirty="0" smtClean="0">
                <a:latin typeface="Arial Black" panose="020B0A04020102020204" pitchFamily="34" charset="0"/>
              </a:rPr>
              <a:t> inform the Master of the Town that surprises him at the end of Chapter 10?</a:t>
            </a:r>
          </a:p>
          <a:p>
            <a:pPr marL="0" indent="0" algn="ctr">
              <a:buNone/>
            </a:pPr>
            <a:r>
              <a:rPr lang="en-US" sz="3600" dirty="0" smtClean="0">
                <a:latin typeface="Arial Black" panose="020B0A04020102020204" pitchFamily="34" charset="0"/>
              </a:rPr>
              <a:t>What did the Master really think of this group of travelers?</a:t>
            </a:r>
          </a:p>
          <a:p>
            <a:pPr marL="0" indent="0" algn="ctr">
              <a:buNone/>
            </a:pPr>
            <a:r>
              <a:rPr lang="en-US" sz="3600" dirty="0" smtClean="0">
                <a:latin typeface="Arial Black" panose="020B0A04020102020204" pitchFamily="34" charset="0"/>
              </a:rPr>
              <a:t>Why is he happy to let them leave?</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10/1/19</a:t>
            </a:r>
            <a:endParaRPr lang="en-US" sz="2400" dirty="0">
              <a:latin typeface="Arial Black" panose="020B0A04020102020204" pitchFamily="34" charset="0"/>
            </a:endParaRPr>
          </a:p>
        </p:txBody>
      </p:sp>
    </p:spTree>
    <p:extLst>
      <p:ext uri="{BB962C8B-B14F-4D97-AF65-F5344CB8AC3E}">
        <p14:creationId xmlns:p14="http://schemas.microsoft.com/office/powerpoint/2010/main" val="146807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Cannon Comparison Charts</a:t>
            </a: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DUE</a:t>
            </a:r>
          </a:p>
          <a:p>
            <a:pPr marL="0" indent="0" algn="ctr">
              <a:buNone/>
            </a:pPr>
            <a:r>
              <a:rPr lang="en-US" sz="4400" dirty="0" smtClean="0">
                <a:latin typeface="Arial Black" panose="020B0A04020102020204" pitchFamily="34" charset="0"/>
              </a:rPr>
              <a:t>WEDNESDAY</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306236453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600" dirty="0">
                <a:latin typeface="Arial Black" panose="020B0A04020102020204" pitchFamily="34" charset="0"/>
              </a:rPr>
              <a:t>What does </a:t>
            </a:r>
            <a:r>
              <a:rPr lang="en-US" sz="3600" dirty="0" err="1">
                <a:latin typeface="Arial Black" panose="020B0A04020102020204" pitchFamily="34" charset="0"/>
              </a:rPr>
              <a:t>Thorin</a:t>
            </a:r>
            <a:r>
              <a:rPr lang="en-US" sz="3600" dirty="0">
                <a:latin typeface="Arial Black" panose="020B0A04020102020204" pitchFamily="34" charset="0"/>
              </a:rPr>
              <a:t> inform the Master of the Town that surprises him at the end of Chapter 10?</a:t>
            </a:r>
          </a:p>
          <a:p>
            <a:pPr marL="0" indent="0" algn="ctr">
              <a:buNone/>
            </a:pPr>
            <a:r>
              <a:rPr lang="en-US" sz="3600" dirty="0">
                <a:latin typeface="Arial Black" panose="020B0A04020102020204" pitchFamily="34" charset="0"/>
              </a:rPr>
              <a:t>What did the Master really think of this group of travelers?</a:t>
            </a:r>
          </a:p>
          <a:p>
            <a:pPr marL="0" indent="0" algn="ctr">
              <a:buNone/>
            </a:pPr>
            <a:r>
              <a:rPr lang="en-US" sz="3600" dirty="0">
                <a:latin typeface="Arial Black" panose="020B0A04020102020204" pitchFamily="34" charset="0"/>
              </a:rPr>
              <a:t>Why is he happy to let them leave?</a:t>
            </a: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10/1/19</a:t>
            </a:r>
            <a:endParaRPr lang="en-US" sz="2400" dirty="0">
              <a:latin typeface="Arial Black" panose="020B0A04020102020204" pitchFamily="34" charset="0"/>
            </a:endParaRPr>
          </a:p>
        </p:txBody>
      </p:sp>
    </p:spTree>
    <p:extLst>
      <p:ext uri="{BB962C8B-B14F-4D97-AF65-F5344CB8AC3E}">
        <p14:creationId xmlns:p14="http://schemas.microsoft.com/office/powerpoint/2010/main" val="158947732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11</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88526315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Finish Reading Chapter 11 and Work on “QUESTIONS – Chapter 11”</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 BY 7:00 a.m.</a:t>
            </a:r>
          </a:p>
        </p:txBody>
      </p:sp>
    </p:spTree>
    <p:extLst>
      <p:ext uri="{BB962C8B-B14F-4D97-AF65-F5344CB8AC3E}">
        <p14:creationId xmlns:p14="http://schemas.microsoft.com/office/powerpoint/2010/main" val="164391687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were some of the dwarves getting frustrated with Bilbo?</a:t>
            </a:r>
          </a:p>
          <a:p>
            <a:pPr marL="0" indent="0" algn="ctr">
              <a:buNone/>
            </a:pPr>
            <a:r>
              <a:rPr lang="en-US" sz="4000" dirty="0" smtClean="0">
                <a:latin typeface="Arial Black" panose="020B0A04020102020204" pitchFamily="34" charset="0"/>
              </a:rPr>
              <a:t>What were they thinking about having him do?</a:t>
            </a:r>
          </a:p>
          <a:p>
            <a:pPr marL="0" indent="0" algn="ctr">
              <a:buNone/>
            </a:pPr>
            <a:r>
              <a:rPr lang="en-US" sz="4000" dirty="0" smtClean="0">
                <a:latin typeface="Arial Black" panose="020B0A04020102020204" pitchFamily="34" charset="0"/>
              </a:rPr>
              <a:t>How was that avoided?</a:t>
            </a:r>
            <a:endParaRPr lang="en-US" sz="40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10/1/19</a:t>
            </a:r>
            <a:endParaRPr lang="en-US" sz="2400" dirty="0">
              <a:latin typeface="Arial Black" panose="020B0A04020102020204" pitchFamily="34" charset="0"/>
            </a:endParaRPr>
          </a:p>
        </p:txBody>
      </p:sp>
    </p:spTree>
    <p:extLst>
      <p:ext uri="{BB962C8B-B14F-4D97-AF65-F5344CB8AC3E}">
        <p14:creationId xmlns:p14="http://schemas.microsoft.com/office/powerpoint/2010/main" val="264276994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4075"/>
          </a:xfrm>
        </p:spPr>
        <p:txBody>
          <a:bodyPr>
            <a:normAutofit/>
          </a:bodyPr>
          <a:lstStyle/>
          <a:p>
            <a:pPr algn="ct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10134600" y="573227"/>
            <a:ext cx="1435100" cy="369332"/>
          </a:xfrm>
          <a:prstGeom prst="rect">
            <a:avLst/>
          </a:prstGeom>
          <a:noFill/>
        </p:spPr>
        <p:txBody>
          <a:bodyPr wrap="square" rtlCol="0">
            <a:spAutoFit/>
          </a:bodyPr>
          <a:lstStyle/>
          <a:p>
            <a:r>
              <a:rPr lang="en-US" b="1" dirty="0" smtClean="0">
                <a:latin typeface="Arial Black" panose="020B0A04020102020204" pitchFamily="34" charset="0"/>
              </a:rPr>
              <a:t>10/2/19</a:t>
            </a:r>
            <a:endParaRPr lang="en-US" b="1" dirty="0">
              <a:latin typeface="Arial Black" panose="020B0A04020102020204" pitchFamily="34" charset="0"/>
            </a:endParaRPr>
          </a:p>
        </p:txBody>
      </p:sp>
    </p:spTree>
    <p:extLst>
      <p:ext uri="{BB962C8B-B14F-4D97-AF65-F5344CB8AC3E}">
        <p14:creationId xmlns:p14="http://schemas.microsoft.com/office/powerpoint/2010/main" val="48978248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What do you think of when you hear the word BLOG?</a:t>
            </a:r>
          </a:p>
          <a:p>
            <a:pPr marL="0" indent="0" algn="ctr">
              <a:buNone/>
            </a:pPr>
            <a:r>
              <a:rPr lang="en-US" sz="3600" dirty="0" smtClean="0">
                <a:latin typeface="Arial Black" panose="020B0A04020102020204" pitchFamily="34" charset="0"/>
              </a:rPr>
              <a:t>What is it? What are they typically about?</a:t>
            </a:r>
          </a:p>
          <a:p>
            <a:pPr marL="0" indent="0" algn="ctr">
              <a:buNone/>
            </a:pPr>
            <a:r>
              <a:rPr lang="en-US" sz="3600" dirty="0" smtClean="0">
                <a:latin typeface="Arial Black" panose="020B0A04020102020204" pitchFamily="34" charset="0"/>
              </a:rPr>
              <a:t>Have you ever read someone else’s blog?</a:t>
            </a:r>
          </a:p>
          <a:p>
            <a:pPr marL="0" indent="0" algn="ctr">
              <a:buNone/>
            </a:pPr>
            <a:r>
              <a:rPr lang="en-US" sz="3600" dirty="0" smtClean="0">
                <a:latin typeface="Arial Black" panose="020B0A04020102020204" pitchFamily="34" charset="0"/>
              </a:rPr>
              <a:t>What sort of things were in it?</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10/3/19</a:t>
            </a:r>
            <a:endParaRPr lang="en-US" sz="2400" dirty="0">
              <a:latin typeface="Arial Black" panose="020B0A04020102020204" pitchFamily="34" charset="0"/>
            </a:endParaRPr>
          </a:p>
        </p:txBody>
      </p:sp>
    </p:spTree>
    <p:extLst>
      <p:ext uri="{BB962C8B-B14F-4D97-AF65-F5344CB8AC3E}">
        <p14:creationId xmlns:p14="http://schemas.microsoft.com/office/powerpoint/2010/main" val="10714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What do you think of when you hear the word BLOG?</a:t>
            </a:r>
          </a:p>
          <a:p>
            <a:pPr marL="0" indent="0" algn="ctr">
              <a:buNone/>
            </a:pPr>
            <a:r>
              <a:rPr lang="en-US" sz="3600" dirty="0">
                <a:latin typeface="Arial Black" panose="020B0A04020102020204" pitchFamily="34" charset="0"/>
              </a:rPr>
              <a:t>What is it? What are they typically about?</a:t>
            </a:r>
          </a:p>
          <a:p>
            <a:pPr marL="0" indent="0" algn="ctr">
              <a:buNone/>
            </a:pPr>
            <a:r>
              <a:rPr lang="en-US" sz="3600" dirty="0">
                <a:latin typeface="Arial Black" panose="020B0A04020102020204" pitchFamily="34" charset="0"/>
              </a:rPr>
              <a:t>Have you ever read someone else’s blog?</a:t>
            </a:r>
          </a:p>
          <a:p>
            <a:pPr marL="0" indent="0" algn="ctr">
              <a:buNone/>
            </a:pPr>
            <a:r>
              <a:rPr lang="en-US" sz="3600" dirty="0">
                <a:latin typeface="Arial Black" panose="020B0A04020102020204" pitchFamily="34" charset="0"/>
              </a:rPr>
              <a:t>What sort of things were in it?</a:t>
            </a:r>
          </a:p>
          <a:p>
            <a:pPr marL="0" indent="0" algn="ctr">
              <a:buNone/>
            </a:pP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10/3/19</a:t>
            </a:r>
            <a:endParaRPr lang="en-US" sz="2400" dirty="0">
              <a:latin typeface="Arial Black" panose="020B0A04020102020204" pitchFamily="34" charset="0"/>
            </a:endParaRPr>
          </a:p>
        </p:txBody>
      </p:sp>
    </p:spTree>
    <p:extLst>
      <p:ext uri="{BB962C8B-B14F-4D97-AF65-F5344CB8AC3E}">
        <p14:creationId xmlns:p14="http://schemas.microsoft.com/office/powerpoint/2010/main" val="378824005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fontScale="85000" lnSpcReduction="20000"/>
          </a:bodyPr>
          <a:lstStyle/>
          <a:p>
            <a:r>
              <a:rPr lang="en-US" sz="3200" dirty="0" smtClean="0">
                <a:latin typeface="Arial Black" panose="020B0A04020102020204" pitchFamily="34" charset="0"/>
              </a:rPr>
              <a:t>Today we are going to work with CHARACTERIZATION again.</a:t>
            </a:r>
          </a:p>
          <a:p>
            <a:r>
              <a:rPr lang="en-US" sz="3200" dirty="0" smtClean="0">
                <a:latin typeface="Arial Black" panose="020B0A04020102020204" pitchFamily="34" charset="0"/>
              </a:rPr>
              <a:t>You will be using the same character you chose for your LASER FOCUS Character Analysis.</a:t>
            </a:r>
          </a:p>
          <a:p>
            <a:r>
              <a:rPr lang="en-US" sz="3200" dirty="0" smtClean="0">
                <a:latin typeface="Arial Black" panose="020B0A04020102020204" pitchFamily="34" charset="0"/>
              </a:rPr>
              <a:t>For your character, you will be creating a BLOG using WIX.COM</a:t>
            </a:r>
          </a:p>
          <a:p>
            <a:r>
              <a:rPr lang="en-US" sz="3200" dirty="0" smtClean="0">
                <a:latin typeface="Arial Black" panose="020B0A04020102020204" pitchFamily="34" charset="0"/>
              </a:rPr>
              <a:t>You will create FIVE BLOG ENTRIES…</a:t>
            </a:r>
          </a:p>
          <a:p>
            <a:pPr lvl="1"/>
            <a:r>
              <a:rPr lang="en-US" dirty="0" smtClean="0">
                <a:latin typeface="Arial Black" panose="020B0A04020102020204" pitchFamily="34" charset="0"/>
              </a:rPr>
              <a:t>One from the beginning of the novel JUST BEFORE we come in as readers.</a:t>
            </a:r>
          </a:p>
          <a:p>
            <a:pPr lvl="1"/>
            <a:r>
              <a:rPr lang="en-US" dirty="0" smtClean="0">
                <a:latin typeface="Arial Black" panose="020B0A04020102020204" pitchFamily="34" charset="0"/>
              </a:rPr>
              <a:t>One from any point from the beginning of the story to when Bilbo meets Gollum (Chapters 1-4).</a:t>
            </a:r>
          </a:p>
          <a:p>
            <a:pPr lvl="1"/>
            <a:r>
              <a:rPr lang="en-US" dirty="0" smtClean="0">
                <a:latin typeface="Arial Black" panose="020B0A04020102020204" pitchFamily="34" charset="0"/>
              </a:rPr>
              <a:t>One from any point from where Bilbo meets Gollum to where Thorin is </a:t>
            </a:r>
            <a:r>
              <a:rPr lang="en-US" dirty="0" err="1" smtClean="0">
                <a:latin typeface="Arial Black" panose="020B0A04020102020204" pitchFamily="34" charset="0"/>
              </a:rPr>
              <a:t>shshown</a:t>
            </a:r>
            <a:r>
              <a:rPr lang="en-US" dirty="0" smtClean="0">
                <a:latin typeface="Arial Black" panose="020B0A04020102020204" pitchFamily="34" charset="0"/>
              </a:rPr>
              <a:t> in the Wood Elf King’s dungeon (Chapters 5-8).</a:t>
            </a:r>
          </a:p>
          <a:p>
            <a:pPr lvl="1"/>
            <a:r>
              <a:rPr lang="en-US" dirty="0" smtClean="0">
                <a:latin typeface="Arial Black" panose="020B0A04020102020204" pitchFamily="34" charset="0"/>
              </a:rPr>
              <a:t>One from any point between when Thorin is shown in the Wood Elf King’s dungeon and when </a:t>
            </a:r>
            <a:r>
              <a:rPr lang="en-US" dirty="0" err="1" smtClean="0">
                <a:latin typeface="Arial Black" panose="020B0A04020102020204" pitchFamily="34" charset="0"/>
              </a:rPr>
              <a:t>Smaug</a:t>
            </a:r>
            <a:r>
              <a:rPr lang="en-US" dirty="0" smtClean="0">
                <a:latin typeface="Arial Black" panose="020B0A04020102020204" pitchFamily="34" charset="0"/>
              </a:rPr>
              <a:t> leaves his lair to go to Lake Town (Chapters 9-12).</a:t>
            </a:r>
          </a:p>
          <a:p>
            <a:pPr lvl="1"/>
            <a:r>
              <a:rPr lang="en-US" dirty="0" smtClean="0">
                <a:latin typeface="Arial Black" panose="020B0A04020102020204" pitchFamily="34" charset="0"/>
              </a:rPr>
              <a:t>One from any point between when </a:t>
            </a:r>
            <a:r>
              <a:rPr lang="en-US" dirty="0" err="1" smtClean="0">
                <a:latin typeface="Arial Black" panose="020B0A04020102020204" pitchFamily="34" charset="0"/>
              </a:rPr>
              <a:t>Smaug</a:t>
            </a:r>
            <a:r>
              <a:rPr lang="en-US" dirty="0" smtClean="0">
                <a:latin typeface="Arial Black" panose="020B0A04020102020204" pitchFamily="34" charset="0"/>
              </a:rPr>
              <a:t> leaves his lair to go to Lake Town and the end of the novel (Chapters 13-19).</a:t>
            </a:r>
          </a:p>
          <a:p>
            <a:pPr lvl="1"/>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549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lnSpcReduction="10000"/>
          </a:bodyPr>
          <a:lstStyle/>
          <a:p>
            <a:pPr marL="457200" lvl="1" indent="0" algn="ctr">
              <a:buNone/>
            </a:pPr>
            <a:r>
              <a:rPr lang="en-US" u="sng" dirty="0" smtClean="0">
                <a:latin typeface="Arial Black" panose="020B0A04020102020204" pitchFamily="34" charset="0"/>
              </a:rPr>
              <a:t>CONTENT</a:t>
            </a:r>
          </a:p>
          <a:p>
            <a:pPr marL="457200" lvl="1" indent="0" algn="ctr">
              <a:buNone/>
            </a:pPr>
            <a:endParaRPr lang="en-US" u="sng" dirty="0">
              <a:solidFill>
                <a:schemeClr val="bg1"/>
              </a:solidFill>
              <a:latin typeface="Arial Black" panose="020B0A04020102020204" pitchFamily="34" charset="0"/>
            </a:endParaRPr>
          </a:p>
          <a:p>
            <a:r>
              <a:rPr lang="en-US" dirty="0" smtClean="0">
                <a:latin typeface="Arial Black" panose="020B0A04020102020204" pitchFamily="34" charset="0"/>
              </a:rPr>
              <a:t>Your entries must be written AS IF YOU ARE THE CHARACTER YOU HAVE CHOSEN. </a:t>
            </a:r>
          </a:p>
          <a:p>
            <a:r>
              <a:rPr lang="en-US" dirty="0" smtClean="0">
                <a:latin typeface="Arial Black" panose="020B0A04020102020204" pitchFamily="34" charset="0"/>
              </a:rPr>
              <a:t>To “CREATE” your character’s “VOICE,” use:</a:t>
            </a:r>
          </a:p>
          <a:p>
            <a:pPr lvl="1"/>
            <a:r>
              <a:rPr lang="en-US" dirty="0" smtClean="0">
                <a:latin typeface="Arial Black" panose="020B0A04020102020204" pitchFamily="34" charset="0"/>
              </a:rPr>
              <a:t>What they say in the story</a:t>
            </a:r>
          </a:p>
          <a:p>
            <a:pPr lvl="1"/>
            <a:r>
              <a:rPr lang="en-US" dirty="0" smtClean="0">
                <a:latin typeface="Arial Black" panose="020B0A04020102020204" pitchFamily="34" charset="0"/>
              </a:rPr>
              <a:t>What you learn from their actions</a:t>
            </a:r>
          </a:p>
          <a:p>
            <a:pPr lvl="1"/>
            <a:r>
              <a:rPr lang="en-US" dirty="0" smtClean="0">
                <a:latin typeface="Arial Black" panose="020B0A04020102020204" pitchFamily="34" charset="0"/>
              </a:rPr>
              <a:t>What other characters say about them</a:t>
            </a:r>
          </a:p>
          <a:p>
            <a:pPr lvl="1"/>
            <a:r>
              <a:rPr lang="en-US" dirty="0" smtClean="0">
                <a:latin typeface="Arial Black" panose="020B0A04020102020204" pitchFamily="34" charset="0"/>
              </a:rPr>
              <a:t>What the narrator says about them</a:t>
            </a:r>
          </a:p>
          <a:p>
            <a:r>
              <a:rPr lang="en-US" dirty="0" smtClean="0">
                <a:latin typeface="Arial Black" panose="020B0A04020102020204" pitchFamily="34" charset="0"/>
              </a:rPr>
              <a:t>As your character, you will write about:</a:t>
            </a:r>
          </a:p>
          <a:p>
            <a:pPr lvl="1"/>
            <a:r>
              <a:rPr lang="en-US" dirty="0" smtClean="0">
                <a:latin typeface="Arial Black" panose="020B0A04020102020204" pitchFamily="34" charset="0"/>
              </a:rPr>
              <a:t>What is HAPPENING in the plot or what has just happened</a:t>
            </a:r>
          </a:p>
          <a:p>
            <a:pPr lvl="1"/>
            <a:r>
              <a:rPr lang="en-US" dirty="0" smtClean="0">
                <a:latin typeface="Arial Black" panose="020B0A04020102020204" pitchFamily="34" charset="0"/>
              </a:rPr>
              <a:t>How they FEEL about what is happening</a:t>
            </a:r>
          </a:p>
          <a:p>
            <a:pPr lvl="1"/>
            <a:r>
              <a:rPr lang="en-US" dirty="0" smtClean="0">
                <a:latin typeface="Arial Black" panose="020B0A04020102020204" pitchFamily="34" charset="0"/>
              </a:rPr>
              <a:t>What they think or feel towards other characters</a:t>
            </a:r>
          </a:p>
          <a:p>
            <a:pPr lvl="1"/>
            <a:r>
              <a:rPr lang="en-US" dirty="0" smtClean="0">
                <a:latin typeface="Arial Black" panose="020B0A04020102020204" pitchFamily="34" charset="0"/>
              </a:rPr>
              <a:t>Internal conflicts your character has</a:t>
            </a:r>
          </a:p>
        </p:txBody>
      </p:sp>
    </p:spTree>
    <p:extLst>
      <p:ext uri="{BB962C8B-B14F-4D97-AF65-F5344CB8AC3E}">
        <p14:creationId xmlns:p14="http://schemas.microsoft.com/office/powerpoint/2010/main" val="12919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lnSpcReduction="10000"/>
          </a:bodyPr>
          <a:lstStyle/>
          <a:p>
            <a:pPr marL="457200" lvl="1" indent="0" algn="ctr">
              <a:buNone/>
            </a:pPr>
            <a:r>
              <a:rPr lang="en-US" u="sng" dirty="0" smtClean="0">
                <a:latin typeface="Arial Black" panose="020B0A04020102020204" pitchFamily="34" charset="0"/>
              </a:rPr>
              <a:t>CONTENT</a:t>
            </a:r>
          </a:p>
          <a:p>
            <a:pPr marL="457200" lvl="1" indent="0" algn="ctr">
              <a:buNone/>
            </a:pPr>
            <a:endParaRPr lang="en-US" u="sng" dirty="0">
              <a:solidFill>
                <a:schemeClr val="bg1"/>
              </a:solidFill>
              <a:latin typeface="Arial Black" panose="020B0A04020102020204" pitchFamily="34" charset="0"/>
            </a:endParaRPr>
          </a:p>
          <a:p>
            <a:r>
              <a:rPr lang="en-US" dirty="0" smtClean="0">
                <a:latin typeface="Arial Black" panose="020B0A04020102020204" pitchFamily="34" charset="0"/>
              </a:rPr>
              <a:t>Each entry must be:</a:t>
            </a:r>
          </a:p>
          <a:p>
            <a:pPr lvl="1"/>
            <a:r>
              <a:rPr lang="en-US" dirty="0" smtClean="0">
                <a:latin typeface="Arial Black" panose="020B0A04020102020204" pitchFamily="34" charset="0"/>
              </a:rPr>
              <a:t>A minimum of 150 but no more than 300 words (equal to a really good paragraph)</a:t>
            </a:r>
          </a:p>
          <a:p>
            <a:pPr lvl="1"/>
            <a:endParaRPr lang="en-US" dirty="0">
              <a:solidFill>
                <a:schemeClr val="bg1"/>
              </a:solidFill>
              <a:latin typeface="Arial Black" panose="020B0A04020102020204" pitchFamily="34" charset="0"/>
            </a:endParaRPr>
          </a:p>
          <a:p>
            <a:r>
              <a:rPr lang="en-US" dirty="0" smtClean="0">
                <a:latin typeface="Arial Black" panose="020B0A04020102020204" pitchFamily="34" charset="0"/>
              </a:rPr>
              <a:t>You are encouraged to:</a:t>
            </a:r>
          </a:p>
          <a:p>
            <a:pPr lvl="1"/>
            <a:r>
              <a:rPr lang="en-US" dirty="0" smtClean="0">
                <a:latin typeface="Arial Black" panose="020B0A04020102020204" pitchFamily="34" charset="0"/>
              </a:rPr>
              <a:t>Change font </a:t>
            </a:r>
            <a:r>
              <a:rPr lang="en-US" smtClean="0">
                <a:latin typeface="Arial Black" panose="020B0A04020102020204" pitchFamily="34" charset="0"/>
              </a:rPr>
              <a:t>sizes, styles, </a:t>
            </a:r>
            <a:r>
              <a:rPr lang="en-US" dirty="0" smtClean="0">
                <a:latin typeface="Arial Black" panose="020B0A04020102020204" pitchFamily="34" charset="0"/>
              </a:rPr>
              <a:t>and colors to any you like </a:t>
            </a:r>
          </a:p>
          <a:p>
            <a:pPr lvl="1"/>
            <a:r>
              <a:rPr lang="en-US" dirty="0" smtClean="0">
                <a:latin typeface="Arial Black" panose="020B0A04020102020204" pitchFamily="34" charset="0"/>
              </a:rPr>
              <a:t>Add background, images, GIFs, memes, etc</a:t>
            </a:r>
            <a:r>
              <a:rPr lang="en-US" dirty="0">
                <a:latin typeface="Arial Black" panose="020B0A04020102020204" pitchFamily="34" charset="0"/>
              </a:rPr>
              <a:t>.</a:t>
            </a:r>
            <a:r>
              <a:rPr lang="en-US" dirty="0" smtClean="0">
                <a:latin typeface="Arial Black" panose="020B0A04020102020204" pitchFamily="34" charset="0"/>
              </a:rPr>
              <a:t> that relate to the entry</a:t>
            </a:r>
          </a:p>
          <a:p>
            <a:pPr lvl="1"/>
            <a:r>
              <a:rPr lang="en-US" dirty="0" smtClean="0">
                <a:latin typeface="Arial Black" panose="020B0A04020102020204" pitchFamily="34" charset="0"/>
              </a:rPr>
              <a:t>Be creative</a:t>
            </a:r>
          </a:p>
          <a:p>
            <a:pPr lvl="1"/>
            <a:r>
              <a:rPr lang="en-US" dirty="0" smtClean="0">
                <a:latin typeface="Arial Black" panose="020B0A04020102020204" pitchFamily="34" charset="0"/>
              </a:rPr>
              <a:t>REMEMBER: THIS IS BASICALLY YOUR CHARACTER’S DIARY. WHAT WOULD THEY ADD TO IT? WHAT WOULD BE IMPORTANT TO THEM</a:t>
            </a:r>
          </a:p>
          <a:p>
            <a:pPr lvl="2"/>
            <a:endParaRPr lang="en-US"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36016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What’s one thing you read in your article today that you found surprising or interesting?</a:t>
            </a:r>
          </a:p>
          <a:p>
            <a:pPr marL="0" indent="0" algn="ctr">
              <a:buNone/>
            </a:pPr>
            <a:r>
              <a:rPr lang="en-US" sz="3600" dirty="0" smtClean="0">
                <a:latin typeface="Arial Black" panose="020B0A04020102020204" pitchFamily="34" charset="0"/>
              </a:rPr>
              <a:t>Why was it interesting/surprising to you?</a:t>
            </a: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8/27/19</a:t>
            </a:r>
            <a:endParaRPr lang="en-US" sz="2400" dirty="0">
              <a:latin typeface="Arial Black" panose="020B0A04020102020204" pitchFamily="34" charset="0"/>
            </a:endParaRPr>
          </a:p>
        </p:txBody>
      </p:sp>
    </p:spTree>
    <p:extLst>
      <p:ext uri="{BB962C8B-B14F-4D97-AF65-F5344CB8AC3E}">
        <p14:creationId xmlns:p14="http://schemas.microsoft.com/office/powerpoint/2010/main" val="46548287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a:bodyPr>
          <a:lstStyle/>
          <a:p>
            <a:pPr marL="0" indent="0" algn="ctr">
              <a:buNone/>
            </a:pPr>
            <a:r>
              <a:rPr lang="en-US" u="sng" dirty="0" smtClean="0">
                <a:latin typeface="Arial Black" panose="020B0A04020102020204" pitchFamily="34" charset="0"/>
              </a:rPr>
              <a:t>Getting Started</a:t>
            </a:r>
          </a:p>
          <a:p>
            <a:pPr marL="0" indent="0" algn="ctr">
              <a:buNone/>
            </a:pPr>
            <a:endParaRPr lang="en-US" u="sng" dirty="0">
              <a:solidFill>
                <a:schemeClr val="bg1"/>
              </a:solidFill>
              <a:latin typeface="Arial Black" panose="020B0A04020102020204" pitchFamily="34" charset="0"/>
            </a:endParaRPr>
          </a:p>
          <a:p>
            <a:r>
              <a:rPr lang="en-US" dirty="0" smtClean="0">
                <a:latin typeface="Arial Black" panose="020B0A04020102020204" pitchFamily="34" charset="0"/>
              </a:rPr>
              <a:t>Go to Wix.com and start an account USING YOUR SCHOOL GOOGLE EMAIL.</a:t>
            </a:r>
          </a:p>
          <a:p>
            <a:r>
              <a:rPr lang="en-US" dirty="0">
                <a:latin typeface="Arial Black" panose="020B0A04020102020204" pitchFamily="34" charset="0"/>
              </a:rPr>
              <a:t>Name your BLOG with your First Name, Last Initial and Period Number</a:t>
            </a:r>
          </a:p>
          <a:p>
            <a:pPr lvl="1"/>
            <a:r>
              <a:rPr lang="en-US" dirty="0">
                <a:latin typeface="Arial Black" panose="020B0A04020102020204" pitchFamily="34" charset="0"/>
              </a:rPr>
              <a:t>EG: JonathanK1</a:t>
            </a:r>
          </a:p>
          <a:p>
            <a:r>
              <a:rPr lang="en-US" dirty="0">
                <a:latin typeface="Arial Black" panose="020B0A04020102020204" pitchFamily="34" charset="0"/>
              </a:rPr>
              <a:t>Once you have created your blog</a:t>
            </a:r>
            <a:r>
              <a:rPr lang="en-US" dirty="0" smtClean="0">
                <a:latin typeface="Arial Black" panose="020B0A04020102020204" pitchFamily="34" charset="0"/>
              </a:rPr>
              <a:t>…</a:t>
            </a:r>
          </a:p>
          <a:p>
            <a:pPr lvl="1"/>
            <a:r>
              <a:rPr lang="en-US" dirty="0">
                <a:latin typeface="Arial Black" panose="020B0A04020102020204" pitchFamily="34" charset="0"/>
              </a:rPr>
              <a:t>There is an option to publish your site with a FREE DOMAIN NAME. Use that</a:t>
            </a:r>
            <a:r>
              <a:rPr lang="en-US" dirty="0" smtClean="0">
                <a:latin typeface="Arial Black" panose="020B0A04020102020204" pitchFamily="34" charset="0"/>
              </a:rPr>
              <a:t>.</a:t>
            </a:r>
          </a:p>
          <a:p>
            <a:pPr lvl="1"/>
            <a:r>
              <a:rPr lang="en-US" dirty="0" smtClean="0">
                <a:latin typeface="Arial Black" panose="020B0A04020102020204" pitchFamily="34" charset="0"/>
              </a:rPr>
              <a:t>Go </a:t>
            </a:r>
            <a:r>
              <a:rPr lang="en-US" dirty="0">
                <a:latin typeface="Arial Black" panose="020B0A04020102020204" pitchFamily="34" charset="0"/>
              </a:rPr>
              <a:t>to Classroom and ANSWER THE QUESTION POSTED BY PASTING THE LINK TO YOUR BLOG THERE.</a:t>
            </a:r>
          </a:p>
          <a:p>
            <a:pPr marL="0" indent="0">
              <a:buNone/>
            </a:pPr>
            <a:endParaRPr lang="en-US" dirty="0" smtClean="0">
              <a:solidFill>
                <a:schemeClr val="bg1"/>
              </a:solidFill>
              <a:latin typeface="Arial Black" panose="020B0A04020102020204" pitchFamily="34" charset="0"/>
            </a:endParaRPr>
          </a:p>
          <a:p>
            <a:pPr lvl="1"/>
            <a:endParaRPr lang="en-US"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65310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a:bodyPr>
          <a:lstStyle/>
          <a:p>
            <a:pPr marL="0" indent="0" algn="ctr">
              <a:buNone/>
            </a:pPr>
            <a:r>
              <a:rPr lang="en-US" u="sng" dirty="0" smtClean="0">
                <a:latin typeface="Arial Black" panose="020B0A04020102020204" pitchFamily="34" charset="0"/>
              </a:rPr>
              <a:t>Getting Started</a:t>
            </a:r>
          </a:p>
          <a:p>
            <a:pPr marL="0" indent="0" algn="ctr">
              <a:buNone/>
            </a:pPr>
            <a:endParaRPr lang="en-US" u="sng" dirty="0">
              <a:solidFill>
                <a:schemeClr val="bg1"/>
              </a:solidFill>
              <a:latin typeface="Arial Black" panose="020B0A04020102020204" pitchFamily="34" charset="0"/>
            </a:endParaRPr>
          </a:p>
          <a:p>
            <a:r>
              <a:rPr lang="en-US" dirty="0" smtClean="0">
                <a:latin typeface="Arial Black" panose="020B0A04020102020204" pitchFamily="34" charset="0"/>
              </a:rPr>
              <a:t>Number Your Posts as you create them.</a:t>
            </a:r>
          </a:p>
          <a:p>
            <a:pPr lvl="1"/>
            <a:r>
              <a:rPr lang="en-US" dirty="0" smtClean="0">
                <a:latin typeface="Arial Black" panose="020B0A04020102020204" pitchFamily="34" charset="0"/>
              </a:rPr>
              <a:t>EG: Post 1, Post 2, Post 3, Post 4, Post 5</a:t>
            </a:r>
          </a:p>
          <a:p>
            <a:r>
              <a:rPr lang="en-US" dirty="0" smtClean="0">
                <a:latin typeface="Arial Black" panose="020B0A04020102020204" pitchFamily="34" charset="0"/>
              </a:rPr>
              <a:t>After you write a post, you must PUBLISH IT to make it visible to me and your classmates.</a:t>
            </a:r>
          </a:p>
          <a:p>
            <a:endParaRPr lang="en-US" dirty="0" smtClean="0">
              <a:solidFill>
                <a:schemeClr val="bg1"/>
              </a:solidFill>
              <a:latin typeface="Arial Black" panose="020B0A04020102020204" pitchFamily="34" charset="0"/>
            </a:endParaRPr>
          </a:p>
          <a:p>
            <a:pPr lvl="1"/>
            <a:endParaRPr lang="en-US"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244413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a:bodyPr>
          <a:lstStyle/>
          <a:p>
            <a:pPr marL="457200" lvl="1" indent="0" algn="ctr">
              <a:buNone/>
            </a:pPr>
            <a:r>
              <a:rPr lang="en-US" u="sng" dirty="0" smtClean="0">
                <a:latin typeface="Arial Black" panose="020B0A04020102020204" pitchFamily="34" charset="0"/>
              </a:rPr>
              <a:t>SUBMISSION</a:t>
            </a:r>
          </a:p>
          <a:p>
            <a:pPr marL="457200" lvl="1" indent="0" algn="ctr">
              <a:buNone/>
            </a:pPr>
            <a:endParaRPr lang="en-US" u="sng" dirty="0">
              <a:latin typeface="Arial Black" panose="020B0A04020102020204" pitchFamily="34" charset="0"/>
            </a:endParaRPr>
          </a:p>
          <a:p>
            <a:r>
              <a:rPr lang="en-US" dirty="0" smtClean="0">
                <a:latin typeface="Arial Black" panose="020B0A04020102020204" pitchFamily="34" charset="0"/>
              </a:rPr>
              <a:t>You will not be submitting this through Google or Turnitin. I will be checking your links to grade your work.</a:t>
            </a:r>
          </a:p>
          <a:p>
            <a:r>
              <a:rPr lang="en-US" dirty="0" smtClean="0">
                <a:latin typeface="Arial Black" panose="020B0A04020102020204" pitchFamily="34" charset="0"/>
              </a:rPr>
              <a:t>Your first TWO entries are due, PUBLISHED TO WIX.COM with the LINK POSTED TO GOOGLE CLASSROOM as an answer to my question there by the end of class TOMORROW.</a:t>
            </a:r>
          </a:p>
          <a:p>
            <a:r>
              <a:rPr lang="en-US" dirty="0" smtClean="0">
                <a:latin typeface="Arial Black" panose="020B0A04020102020204" pitchFamily="34" charset="0"/>
              </a:rPr>
              <a:t>The other three entries will due at a later date to be determined as we finish the book!</a:t>
            </a:r>
          </a:p>
          <a:p>
            <a:pPr marL="0" indent="0">
              <a:buNone/>
            </a:pP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3011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fontScale="92500" lnSpcReduction="20000"/>
          </a:bodyPr>
          <a:lstStyle/>
          <a:p>
            <a:pPr marL="0" indent="0" algn="ctr">
              <a:buNone/>
            </a:pPr>
            <a:r>
              <a:rPr lang="en-US" u="sng" dirty="0" smtClean="0">
                <a:latin typeface="Arial Black" panose="020B0A04020102020204" pitchFamily="34" charset="0"/>
              </a:rPr>
              <a:t>RESPONDING</a:t>
            </a:r>
          </a:p>
          <a:p>
            <a:r>
              <a:rPr lang="en-US" dirty="0" smtClean="0">
                <a:latin typeface="Arial Black" panose="020B0A04020102020204" pitchFamily="34" charset="0"/>
              </a:rPr>
              <a:t>In addition to writing your 5 blog entries, you will be responsible for READING and COMMENTING on THREE of your classmates blogs.</a:t>
            </a:r>
          </a:p>
          <a:p>
            <a:r>
              <a:rPr lang="en-US" dirty="0" smtClean="0">
                <a:latin typeface="Arial Black" panose="020B0A04020102020204" pitchFamily="34" charset="0"/>
              </a:rPr>
              <a:t>By the end of class tomorrow, you should have plenty to choose from.</a:t>
            </a:r>
          </a:p>
          <a:p>
            <a:r>
              <a:rPr lang="en-US" dirty="0" smtClean="0">
                <a:latin typeface="Arial Black" panose="020B0A04020102020204" pitchFamily="34" charset="0"/>
              </a:rPr>
              <a:t>Your job is simply to read their entries, each of the three MUST be from DIFFERENT classmates, and then write a response of NO LESS THAN 2-3 SENTENCES.</a:t>
            </a:r>
          </a:p>
          <a:p>
            <a:r>
              <a:rPr lang="en-US" dirty="0" smtClean="0">
                <a:latin typeface="Arial Black" panose="020B0A04020102020204" pitchFamily="34" charset="0"/>
              </a:rPr>
              <a:t>IT </a:t>
            </a:r>
            <a:r>
              <a:rPr lang="en-US" dirty="0">
                <a:latin typeface="Arial Black" panose="020B0A04020102020204" pitchFamily="34" charset="0"/>
              </a:rPr>
              <a:t>IS NOT ENOUGH TO SAY SOMETHING LIKE: THIS IS GOOD, NICE JOB, I LIKE IT, ETC. If your comments are not more substantial, you will not get the points</a:t>
            </a:r>
            <a:r>
              <a:rPr lang="en-US" dirty="0" smtClean="0">
                <a:latin typeface="Arial Black" panose="020B0A04020102020204" pitchFamily="34" charset="0"/>
              </a:rPr>
              <a:t>.</a:t>
            </a:r>
          </a:p>
          <a:p>
            <a:r>
              <a:rPr lang="en-US" dirty="0" smtClean="0">
                <a:latin typeface="Arial Black" panose="020B0A04020102020204" pitchFamily="34" charset="0"/>
              </a:rPr>
              <a:t>You can:</a:t>
            </a:r>
          </a:p>
          <a:p>
            <a:pPr lvl="1"/>
            <a:r>
              <a:rPr lang="en-US" dirty="0" smtClean="0">
                <a:latin typeface="Arial Black" panose="020B0A04020102020204" pitchFamily="34" charset="0"/>
              </a:rPr>
              <a:t>Respond as your character</a:t>
            </a:r>
          </a:p>
          <a:p>
            <a:pPr lvl="1"/>
            <a:r>
              <a:rPr lang="en-US" dirty="0" smtClean="0">
                <a:latin typeface="Arial Black" panose="020B0A04020102020204" pitchFamily="34" charset="0"/>
              </a:rPr>
              <a:t>Comment on the events they mention</a:t>
            </a:r>
          </a:p>
          <a:p>
            <a:pPr lvl="1"/>
            <a:r>
              <a:rPr lang="en-US" dirty="0" smtClean="0">
                <a:latin typeface="Arial Black" panose="020B0A04020102020204" pitchFamily="34" charset="0"/>
              </a:rPr>
              <a:t>Comment on their “voice”</a:t>
            </a:r>
          </a:p>
          <a:p>
            <a:endParaRPr lang="en-US" dirty="0">
              <a:latin typeface="Arial Black" panose="020B0A04020102020204" pitchFamily="34" charset="0"/>
            </a:endParaRPr>
          </a:p>
        </p:txBody>
      </p:sp>
    </p:spTree>
    <p:extLst>
      <p:ext uri="{BB962C8B-B14F-4D97-AF65-F5344CB8AC3E}">
        <p14:creationId xmlns:p14="http://schemas.microsoft.com/office/powerpoint/2010/main" val="29577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016000"/>
            <a:ext cx="10515600" cy="5270500"/>
          </a:xfrm>
        </p:spPr>
        <p:txBody>
          <a:bodyPr>
            <a:normAutofit/>
          </a:bodyPr>
          <a:lstStyle/>
          <a:p>
            <a:pPr marL="0" indent="0" algn="ctr">
              <a:buNone/>
            </a:pPr>
            <a:r>
              <a:rPr lang="en-US" sz="4000" dirty="0" smtClean="0">
                <a:latin typeface="Arial Black" panose="020B0A04020102020204" pitchFamily="34" charset="0"/>
              </a:rPr>
              <a:t>Hobbit Blog Entries 1 &amp; 2</a:t>
            </a:r>
          </a:p>
          <a:p>
            <a:pPr marL="0" indent="0" algn="ctr">
              <a:buNone/>
            </a:pPr>
            <a:r>
              <a:rPr lang="en-US" sz="4000" dirty="0" smtClean="0">
                <a:latin typeface="Arial Black" panose="020B0A04020102020204" pitchFamily="34" charset="0"/>
              </a:rPr>
              <a:t>Published to WIX and links in Google Classroom by</a:t>
            </a:r>
          </a:p>
          <a:p>
            <a:pPr marL="0" indent="0" algn="ctr">
              <a:buNone/>
            </a:pPr>
            <a:r>
              <a:rPr lang="en-US" sz="4000" dirty="0" smtClean="0">
                <a:latin typeface="Arial Black" panose="020B0A04020102020204" pitchFamily="34" charset="0"/>
              </a:rPr>
              <a:t>The end of TOMORROW’S class.</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Hobbit Blog RESPONSES 1 &amp; 2</a:t>
            </a:r>
          </a:p>
          <a:p>
            <a:pPr marL="0" indent="0" algn="ctr">
              <a:buNone/>
            </a:pPr>
            <a:r>
              <a:rPr lang="en-US" sz="4000" dirty="0" smtClean="0">
                <a:latin typeface="Arial Black" panose="020B0A04020102020204" pitchFamily="34" charset="0"/>
              </a:rPr>
              <a:t>Posted on your classmates’ blogs by</a:t>
            </a:r>
          </a:p>
          <a:p>
            <a:pPr marL="0" indent="0" algn="ctr">
              <a:buNone/>
            </a:pPr>
            <a:r>
              <a:rPr lang="en-US" sz="4000" dirty="0" smtClean="0">
                <a:latin typeface="Arial Black" panose="020B0A04020102020204" pitchFamily="34" charset="0"/>
              </a:rPr>
              <a:t>MONDAY @ 7:00 am</a:t>
            </a:r>
          </a:p>
        </p:txBody>
      </p:sp>
    </p:spTree>
    <p:extLst>
      <p:ext uri="{BB962C8B-B14F-4D97-AF65-F5344CB8AC3E}">
        <p14:creationId xmlns:p14="http://schemas.microsoft.com/office/powerpoint/2010/main" val="337975094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901"/>
            <a:ext cx="10515600" cy="1325563"/>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245660"/>
            <a:ext cx="10515600" cy="4931303"/>
          </a:xfrm>
        </p:spPr>
        <p:txBody>
          <a:bodyPr>
            <a:normAutofit/>
          </a:bodyPr>
          <a:lstStyle/>
          <a:p>
            <a:pPr marL="0" indent="0" algn="ctr">
              <a:buNone/>
            </a:pPr>
            <a:r>
              <a:rPr lang="en-US" sz="4000" dirty="0" smtClean="0">
                <a:latin typeface="Arial Black" panose="020B0A04020102020204" pitchFamily="34" charset="0"/>
              </a:rPr>
              <a:t>What did you choose to write about as your first blog entry (PRE-NOVEL)? </a:t>
            </a:r>
          </a:p>
          <a:p>
            <a:pPr marL="0" indent="0" algn="ctr">
              <a:buNone/>
            </a:pPr>
            <a:r>
              <a:rPr lang="en-US" sz="4000" dirty="0" smtClean="0">
                <a:latin typeface="Arial Black" panose="020B0A04020102020204" pitchFamily="34" charset="0"/>
              </a:rPr>
              <a:t>Why did you choose that? Does your blog tell us anything that would help us understand your character prior to the start of the novel?</a:t>
            </a:r>
          </a:p>
          <a:p>
            <a:pPr marL="0" indent="0" algn="ctr">
              <a:buNone/>
            </a:pPr>
            <a:r>
              <a:rPr lang="en-US" sz="4000" dirty="0" smtClean="0">
                <a:latin typeface="Arial Black" panose="020B0A04020102020204" pitchFamily="34" charset="0"/>
              </a:rPr>
              <a:t>What?</a:t>
            </a:r>
            <a:endParaRPr lang="en-US" sz="4000" dirty="0">
              <a:latin typeface="Arial Black" panose="020B0A04020102020204" pitchFamily="34" charset="0"/>
            </a:endParaRPr>
          </a:p>
        </p:txBody>
      </p:sp>
      <p:sp>
        <p:nvSpPr>
          <p:cNvPr id="4" name="TextBox 3"/>
          <p:cNvSpPr txBox="1"/>
          <p:nvPr/>
        </p:nvSpPr>
        <p:spPr>
          <a:xfrm>
            <a:off x="10049329" y="352047"/>
            <a:ext cx="1555876" cy="461665"/>
          </a:xfrm>
          <a:prstGeom prst="rect">
            <a:avLst/>
          </a:prstGeom>
          <a:noFill/>
        </p:spPr>
        <p:txBody>
          <a:bodyPr wrap="square" rtlCol="0">
            <a:spAutoFit/>
          </a:bodyPr>
          <a:lstStyle/>
          <a:p>
            <a:r>
              <a:rPr lang="en-US" sz="2400" dirty="0" smtClean="0">
                <a:latin typeface="Arial Black" panose="020B0A04020102020204" pitchFamily="34" charset="0"/>
              </a:rPr>
              <a:t>10/3/19</a:t>
            </a:r>
            <a:endParaRPr lang="en-US" sz="2400" dirty="0">
              <a:latin typeface="Arial Black" panose="020B0A04020102020204" pitchFamily="34" charset="0"/>
            </a:endParaRPr>
          </a:p>
        </p:txBody>
      </p:sp>
    </p:spTree>
    <p:extLst>
      <p:ext uri="{BB962C8B-B14F-4D97-AF65-F5344CB8AC3E}">
        <p14:creationId xmlns:p14="http://schemas.microsoft.com/office/powerpoint/2010/main" val="295667431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630627"/>
            <a:ext cx="10515600" cy="1247775"/>
          </a:xfrm>
        </p:spPr>
        <p:txBody>
          <a:bodyPr>
            <a:normAutofit fontScale="90000"/>
          </a:bodyPr>
          <a:lstStyle/>
          <a:p>
            <a:pPr algn="ctr"/>
            <a:r>
              <a:rPr lang="en-US" dirty="0" smtClean="0">
                <a:latin typeface="Arial Black" panose="020B0A04020102020204" pitchFamily="34" charset="0"/>
              </a:rPr>
              <a:t/>
            </a:r>
            <a:br>
              <a:rPr lang="en-US" dirty="0" smtClean="0">
                <a:latin typeface="Arial Black" panose="020B0A04020102020204" pitchFamily="34" charset="0"/>
              </a:rPr>
            </a:br>
            <a:r>
              <a:rPr lang="en-US" sz="3100" dirty="0" smtClean="0">
                <a:latin typeface="Arial Black" panose="020B0A04020102020204" pitchFamily="34" charset="0"/>
              </a:rPr>
              <a:t>NO START-UP</a:t>
            </a:r>
            <a:br>
              <a:rPr lang="en-US" sz="3100" dirty="0" smtClean="0">
                <a:latin typeface="Arial Black" panose="020B0A04020102020204" pitchFamily="34" charset="0"/>
              </a:rPr>
            </a:br>
            <a:r>
              <a:rPr lang="en-US" sz="3100" dirty="0" smtClean="0">
                <a:latin typeface="Arial Black" panose="020B0A04020102020204" pitchFamily="34" charset="0"/>
              </a:rPr>
              <a:t/>
            </a:r>
            <a:br>
              <a:rPr lang="en-US" sz="3100" dirty="0" smtClean="0">
                <a:latin typeface="Arial Black" panose="020B0A04020102020204" pitchFamily="34" charset="0"/>
              </a:rPr>
            </a:br>
            <a:r>
              <a:rPr lang="en-US" sz="3100" dirty="0" smtClean="0">
                <a:latin typeface="Arial Black" panose="020B0A04020102020204" pitchFamily="34" charset="0"/>
              </a:rPr>
              <a:t>NO EXIT TICKET</a:t>
            </a:r>
            <a:br>
              <a:rPr lang="en-US" sz="3100" dirty="0" smtClean="0">
                <a:latin typeface="Arial Black" panose="020B0A04020102020204" pitchFamily="34" charset="0"/>
              </a:rPr>
            </a:br>
            <a:r>
              <a:rPr lang="en-US" sz="3100" dirty="0">
                <a:latin typeface="Arial Black" panose="020B0A04020102020204" pitchFamily="34" charset="0"/>
              </a:rPr>
              <a:t/>
            </a:r>
            <a:br>
              <a:rPr lang="en-US" sz="3100" dirty="0">
                <a:latin typeface="Arial Black" panose="020B0A04020102020204" pitchFamily="34" charset="0"/>
              </a:rPr>
            </a:br>
            <a:r>
              <a:rPr lang="en-US" sz="3100" dirty="0">
                <a:latin typeface="Arial Black" panose="020B0A04020102020204" pitchFamily="34" charset="0"/>
              </a:rPr>
              <a:t>YOUR WORK / </a:t>
            </a:r>
            <a:r>
              <a:rPr lang="en-US" sz="3100" dirty="0" smtClean="0">
                <a:latin typeface="Arial Black" panose="020B0A04020102020204" pitchFamily="34" charset="0"/>
              </a:rPr>
              <a:t>HOMEWORK</a:t>
            </a:r>
            <a:br>
              <a:rPr lang="en-US" sz="3100" dirty="0" smtClean="0">
                <a:latin typeface="Arial Black" panose="020B0A04020102020204" pitchFamily="34" charset="0"/>
              </a:rPr>
            </a:br>
            <a:r>
              <a:rPr lang="en-US" sz="3100" dirty="0" smtClean="0">
                <a:latin typeface="Arial Black" panose="020B0A04020102020204" pitchFamily="34" charset="0"/>
              </a:rPr>
              <a:t/>
            </a:r>
            <a:br>
              <a:rPr lang="en-US" sz="3100" dirty="0" smtClean="0">
                <a:latin typeface="Arial Black" panose="020B0A04020102020204" pitchFamily="34" charset="0"/>
              </a:rPr>
            </a:br>
            <a:r>
              <a:rPr lang="en-US" sz="3200" dirty="0">
                <a:latin typeface="Arial Black" panose="020B0A04020102020204" pitchFamily="34" charset="0"/>
              </a:rPr>
              <a:t>Hobbit Blog Entries 1 &amp; 2</a:t>
            </a:r>
            <a:br>
              <a:rPr lang="en-US" sz="3200" dirty="0">
                <a:latin typeface="Arial Black" panose="020B0A04020102020204" pitchFamily="34" charset="0"/>
              </a:rPr>
            </a:br>
            <a:r>
              <a:rPr lang="en-US" sz="3200" dirty="0">
                <a:latin typeface="Arial Black" panose="020B0A04020102020204" pitchFamily="34" charset="0"/>
              </a:rPr>
              <a:t>Published to WIX and links in Google Classroom by</a:t>
            </a:r>
            <a:br>
              <a:rPr lang="en-US" sz="3200" dirty="0">
                <a:latin typeface="Arial Black" panose="020B0A04020102020204" pitchFamily="34" charset="0"/>
              </a:rPr>
            </a:br>
            <a:r>
              <a:rPr lang="en-US" sz="3200" dirty="0">
                <a:latin typeface="Arial Black" panose="020B0A04020102020204" pitchFamily="34" charset="0"/>
              </a:rPr>
              <a:t>The end of TODAY’S class.</a:t>
            </a:r>
            <a:br>
              <a:rPr lang="en-US" sz="3200" dirty="0">
                <a:latin typeface="Arial Black" panose="020B0A04020102020204" pitchFamily="34" charset="0"/>
              </a:rPr>
            </a:br>
            <a:r>
              <a:rPr lang="en-US" sz="3200">
                <a:latin typeface="Arial Black" panose="020B0A04020102020204" pitchFamily="34" charset="0"/>
              </a:rPr>
              <a:t/>
            </a:r>
            <a:br>
              <a:rPr lang="en-US" sz="3200">
                <a:latin typeface="Arial Black" panose="020B0A04020102020204" pitchFamily="34" charset="0"/>
              </a:rPr>
            </a:br>
            <a:endParaRPr lang="en-US" sz="3100" dirty="0">
              <a:latin typeface="Arial Black" panose="020B0A04020102020204" pitchFamily="34" charset="0"/>
            </a:endParaRPr>
          </a:p>
        </p:txBody>
      </p:sp>
      <p:sp>
        <p:nvSpPr>
          <p:cNvPr id="4" name="TextBox 3"/>
          <p:cNvSpPr txBox="1"/>
          <p:nvPr/>
        </p:nvSpPr>
        <p:spPr>
          <a:xfrm>
            <a:off x="10134600" y="573227"/>
            <a:ext cx="1435100" cy="369332"/>
          </a:xfrm>
          <a:prstGeom prst="rect">
            <a:avLst/>
          </a:prstGeom>
          <a:noFill/>
        </p:spPr>
        <p:txBody>
          <a:bodyPr wrap="square" rtlCol="0">
            <a:spAutoFit/>
          </a:bodyPr>
          <a:lstStyle/>
          <a:p>
            <a:r>
              <a:rPr lang="en-US" b="1" dirty="0" smtClean="0">
                <a:latin typeface="Arial Black" panose="020B0A04020102020204" pitchFamily="34" charset="0"/>
              </a:rPr>
              <a:t>10/4/19</a:t>
            </a:r>
            <a:endParaRPr lang="en-US" b="1" dirty="0">
              <a:latin typeface="Arial Black" panose="020B0A04020102020204" pitchFamily="34" charset="0"/>
            </a:endParaRPr>
          </a:p>
        </p:txBody>
      </p:sp>
    </p:spTree>
    <p:extLst>
      <p:ext uri="{BB962C8B-B14F-4D97-AF65-F5344CB8AC3E}">
        <p14:creationId xmlns:p14="http://schemas.microsoft.com/office/powerpoint/2010/main" val="25723513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20000"/>
          </a:bodyPr>
          <a:lstStyle/>
          <a:p>
            <a:pPr marL="0" indent="0" algn="ctr">
              <a:buNone/>
            </a:pPr>
            <a:r>
              <a:rPr lang="en-US" sz="3600" dirty="0">
                <a:latin typeface="Arial Black" panose="020B0A04020102020204" pitchFamily="34" charset="0"/>
              </a:rPr>
              <a:t>At the end of Chapter 11, the hole in the mountain is described as “a yawning mouth leading in and down.”</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What type of figurative language is this?</a:t>
            </a:r>
          </a:p>
          <a:p>
            <a:pPr marL="0" indent="0" algn="ctr">
              <a:buNone/>
            </a:pPr>
            <a:r>
              <a:rPr lang="en-US" sz="3600" dirty="0">
                <a:latin typeface="Arial Black" panose="020B0A04020102020204" pitchFamily="34" charset="0"/>
              </a:rPr>
              <a:t>What sort of mood does this description set as they are about to enter the mountain?</a:t>
            </a:r>
            <a:br>
              <a:rPr lang="en-US" sz="3600" dirty="0">
                <a:latin typeface="Arial Black" panose="020B0A04020102020204" pitchFamily="34" charset="0"/>
              </a:rPr>
            </a:b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10/7/19</a:t>
            </a:r>
            <a:endParaRPr lang="en-US" sz="2400" dirty="0">
              <a:latin typeface="Arial Black" panose="020B0A04020102020204" pitchFamily="34" charset="0"/>
            </a:endParaRPr>
          </a:p>
        </p:txBody>
      </p:sp>
    </p:spTree>
    <p:extLst>
      <p:ext uri="{BB962C8B-B14F-4D97-AF65-F5344CB8AC3E}">
        <p14:creationId xmlns:p14="http://schemas.microsoft.com/office/powerpoint/2010/main" val="4964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At the end of Chapter 11, the hole in the mountain is described as “a yawning mouth leading in and down.”</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type of figurative language is this?</a:t>
            </a:r>
          </a:p>
          <a:p>
            <a:pPr marL="0" indent="0" algn="ctr">
              <a:buNone/>
            </a:pPr>
            <a:r>
              <a:rPr lang="en-US" sz="3200" dirty="0" smtClean="0">
                <a:latin typeface="Arial Black" panose="020B0A04020102020204" pitchFamily="34" charset="0"/>
              </a:rPr>
              <a:t>What sort of mood does this description set as they are about to enter the mountain?</a:t>
            </a:r>
            <a:r>
              <a:rPr lang="en-US" sz="3200" dirty="0">
                <a:latin typeface="Arial Black" panose="020B0A04020102020204" pitchFamily="34" charset="0"/>
              </a:rPr>
              <a:t/>
            </a:r>
            <a:br>
              <a:rPr lang="en-US" sz="3200" dirty="0">
                <a:latin typeface="Arial Black" panose="020B0A04020102020204" pitchFamily="34" charset="0"/>
              </a:rPr>
            </a:br>
            <a:endParaRPr lang="en-US" sz="32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10/7/19</a:t>
            </a:r>
            <a:endParaRPr lang="en-US" sz="2400" dirty="0">
              <a:latin typeface="Arial Black" panose="020B0A04020102020204" pitchFamily="34" charset="0"/>
            </a:endParaRPr>
          </a:p>
        </p:txBody>
      </p:sp>
    </p:spTree>
    <p:extLst>
      <p:ext uri="{BB962C8B-B14F-4D97-AF65-F5344CB8AC3E}">
        <p14:creationId xmlns:p14="http://schemas.microsoft.com/office/powerpoint/2010/main" val="69562500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fontScale="92500"/>
          </a:bodyPr>
          <a:lstStyle/>
          <a:p>
            <a:r>
              <a:rPr lang="en-US" sz="3600" dirty="0" smtClean="0">
                <a:latin typeface="Arial Black" panose="020B0A04020102020204" pitchFamily="34" charset="0"/>
              </a:rPr>
              <a:t>Today, in your groups, we will do a small group read of Chapter 12 (to page 242).</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425042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Which article did you read yesterday?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In what </a:t>
            </a:r>
            <a:r>
              <a:rPr lang="en-US" sz="3600" dirty="0" err="1" smtClean="0">
                <a:latin typeface="Arial Black" panose="020B0A04020102020204" pitchFamily="34" charset="0"/>
              </a:rPr>
              <a:t>way</a:t>
            </a:r>
            <a:r>
              <a:rPr lang="en-US" sz="4000" dirty="0" err="1" smtClean="0">
                <a:latin typeface="Arial Black" panose="020B0A04020102020204" pitchFamily="34" charset="0"/>
              </a:rPr>
              <a:t>S</a:t>
            </a:r>
            <a:r>
              <a:rPr lang="en-US" sz="3600" dirty="0" smtClean="0">
                <a:latin typeface="Arial Black" panose="020B0A04020102020204" pitchFamily="34" charset="0"/>
              </a:rPr>
              <a:t> did that article connect with our theme</a:t>
            </a:r>
          </a:p>
          <a:p>
            <a:pPr marL="0" indent="0" algn="ctr">
              <a:buNone/>
            </a:pPr>
            <a:r>
              <a:rPr lang="en-US" sz="3600" dirty="0" smtClean="0">
                <a:latin typeface="Arial Black" panose="020B0A04020102020204" pitchFamily="34" charset="0"/>
              </a:rPr>
              <a:t>“Outsiders and Outcasts?”</a:t>
            </a: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8/28/19</a:t>
            </a:r>
            <a:endParaRPr lang="en-US" sz="2400" dirty="0">
              <a:latin typeface="Arial Black" panose="020B0A04020102020204" pitchFamily="34" charset="0"/>
            </a:endParaRPr>
          </a:p>
        </p:txBody>
      </p:sp>
    </p:spTree>
    <p:extLst>
      <p:ext uri="{BB962C8B-B14F-4D97-AF65-F5344CB8AC3E}">
        <p14:creationId xmlns:p14="http://schemas.microsoft.com/office/powerpoint/2010/main" val="38877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Begin Work on “QUESTIONS – Chapter 12”</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WEDNESDAY BY 7:00 a.m.</a:t>
            </a:r>
          </a:p>
        </p:txBody>
      </p:sp>
    </p:spTree>
    <p:extLst>
      <p:ext uri="{BB962C8B-B14F-4D97-AF65-F5344CB8AC3E}">
        <p14:creationId xmlns:p14="http://schemas.microsoft.com/office/powerpoint/2010/main" val="165956056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a:t>
            </a:r>
            <a:r>
              <a:rPr lang="en-US" sz="4000" dirty="0">
                <a:latin typeface="Arial Black" panose="020B0A04020102020204" pitchFamily="34" charset="0"/>
              </a:rPr>
              <a:t>was the weak point in the dwarves plan that Bilbo made them realize in Chapter 11?</a:t>
            </a:r>
          </a:p>
          <a:p>
            <a:pPr marL="0" indent="0" algn="ctr">
              <a:buNone/>
            </a:pPr>
            <a:r>
              <a:rPr lang="en-US" sz="4000" dirty="0">
                <a:latin typeface="Arial Black" panose="020B0A04020102020204" pitchFamily="34" charset="0"/>
              </a:rPr>
              <a:t>What was his offer to the dwarves?</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10/7/19</a:t>
            </a:r>
            <a:endParaRPr lang="en-US" sz="2400" dirty="0">
              <a:latin typeface="Arial Black" panose="020B0A04020102020204" pitchFamily="34" charset="0"/>
            </a:endParaRPr>
          </a:p>
        </p:txBody>
      </p:sp>
    </p:spTree>
    <p:extLst>
      <p:ext uri="{BB962C8B-B14F-4D97-AF65-F5344CB8AC3E}">
        <p14:creationId xmlns:p14="http://schemas.microsoft.com/office/powerpoint/2010/main" val="50659630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How did Bilbo introduce himself to </a:t>
            </a:r>
            <a:r>
              <a:rPr lang="en-US" sz="3600" dirty="0" err="1">
                <a:latin typeface="Arial Black" panose="020B0A04020102020204" pitchFamily="34" charset="0"/>
              </a:rPr>
              <a:t>Smaug</a:t>
            </a:r>
            <a:r>
              <a:rPr lang="en-US" sz="3600" dirty="0">
                <a:latin typeface="Arial Black" panose="020B0A04020102020204" pitchFamily="34" charset="0"/>
              </a:rPr>
              <a:t>?</a:t>
            </a:r>
          </a:p>
          <a:p>
            <a:pPr marL="0" indent="0" algn="ctr">
              <a:buNone/>
            </a:pPr>
            <a:r>
              <a:rPr lang="en-US" sz="3600" dirty="0">
                <a:latin typeface="Arial Black" panose="020B0A04020102020204" pitchFamily="34" charset="0"/>
              </a:rPr>
              <a:t>Why do you think he chose to do that?</a:t>
            </a:r>
          </a:p>
          <a:p>
            <a:pPr marL="0" indent="0" algn="ctr">
              <a:buNone/>
            </a:pPr>
            <a:r>
              <a:rPr lang="en-US" sz="3600" dirty="0">
                <a:latin typeface="Arial Black" panose="020B0A04020102020204" pitchFamily="34" charset="0"/>
              </a:rPr>
              <a:t>What benefit could it have?</a:t>
            </a:r>
          </a:p>
          <a:p>
            <a:pPr marL="0" indent="0" algn="ctr">
              <a:buNone/>
            </a:pP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10/8/19</a:t>
            </a:r>
            <a:endParaRPr lang="en-US" sz="2400" dirty="0">
              <a:latin typeface="Arial Black" panose="020B0A04020102020204" pitchFamily="34" charset="0"/>
            </a:endParaRPr>
          </a:p>
        </p:txBody>
      </p:sp>
    </p:spTree>
    <p:extLst>
      <p:ext uri="{BB962C8B-B14F-4D97-AF65-F5344CB8AC3E}">
        <p14:creationId xmlns:p14="http://schemas.microsoft.com/office/powerpoint/2010/main" val="23772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a:latin typeface="Arial Black" panose="020B0A04020102020204" pitchFamily="34" charset="0"/>
              </a:rPr>
              <a:t>How did Bilbo introduce himself to </a:t>
            </a:r>
            <a:r>
              <a:rPr lang="en-US" sz="3200" dirty="0" err="1">
                <a:latin typeface="Arial Black" panose="020B0A04020102020204" pitchFamily="34" charset="0"/>
              </a:rPr>
              <a:t>Smaug</a:t>
            </a:r>
            <a:r>
              <a:rPr lang="en-US" sz="3200" dirty="0">
                <a:latin typeface="Arial Black" panose="020B0A04020102020204" pitchFamily="34" charset="0"/>
              </a:rPr>
              <a:t>?</a:t>
            </a:r>
          </a:p>
          <a:p>
            <a:pPr marL="0" indent="0" algn="ctr">
              <a:buNone/>
            </a:pPr>
            <a:r>
              <a:rPr lang="en-US" sz="3200" dirty="0">
                <a:latin typeface="Arial Black" panose="020B0A04020102020204" pitchFamily="34" charset="0"/>
              </a:rPr>
              <a:t>Why do you think he chose to do that?</a:t>
            </a:r>
          </a:p>
          <a:p>
            <a:pPr marL="0" indent="0" algn="ctr">
              <a:buNone/>
            </a:pPr>
            <a:r>
              <a:rPr lang="en-US" sz="3200" dirty="0">
                <a:latin typeface="Arial Black" panose="020B0A04020102020204" pitchFamily="34" charset="0"/>
              </a:rPr>
              <a:t>What benefit could it have?</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10/8/19</a:t>
            </a:r>
            <a:endParaRPr lang="en-US" sz="2400" dirty="0">
              <a:latin typeface="Arial Black" panose="020B0A04020102020204" pitchFamily="34" charset="0"/>
            </a:endParaRPr>
          </a:p>
        </p:txBody>
      </p:sp>
    </p:spTree>
    <p:extLst>
      <p:ext uri="{BB962C8B-B14F-4D97-AF65-F5344CB8AC3E}">
        <p14:creationId xmlns:p14="http://schemas.microsoft.com/office/powerpoint/2010/main" val="228649211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12</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87928067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lnSpcReduction="10000"/>
          </a:bodyPr>
          <a:lstStyle/>
          <a:p>
            <a:pPr marL="0" indent="0" algn="ctr">
              <a:buNone/>
            </a:pPr>
            <a:r>
              <a:rPr lang="en-US" sz="4000" dirty="0" smtClean="0">
                <a:latin typeface="Arial Black" panose="020B0A04020102020204" pitchFamily="34" charset="0"/>
              </a:rPr>
              <a:t>Finish “QUESTIONS – Chapter 12”</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TOMORROW BY 7:00 a.m.</a:t>
            </a:r>
          </a:p>
          <a:p>
            <a:pPr marL="0" indent="0" algn="ctr">
              <a:buNone/>
            </a:pPr>
            <a:endParaRPr lang="en-US" sz="4000" dirty="0">
              <a:latin typeface="Arial Black" panose="020B0A04020102020204" pitchFamily="34" charset="0"/>
            </a:endParaRPr>
          </a:p>
          <a:p>
            <a:pPr marL="0" indent="0" algn="ctr">
              <a:buNone/>
            </a:pPr>
            <a:r>
              <a:rPr lang="en-US" sz="8000" dirty="0" smtClean="0">
                <a:latin typeface="Arial Black" panose="020B0A04020102020204" pitchFamily="34" charset="0"/>
              </a:rPr>
              <a:t>Quiz tomorrow on chapters 9-12!</a:t>
            </a:r>
          </a:p>
        </p:txBody>
      </p:sp>
    </p:spTree>
    <p:extLst>
      <p:ext uri="{BB962C8B-B14F-4D97-AF65-F5344CB8AC3E}">
        <p14:creationId xmlns:p14="http://schemas.microsoft.com/office/powerpoint/2010/main" val="349150144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was the subject of conversation that got the dwarves all distracted?</a:t>
            </a:r>
          </a:p>
          <a:p>
            <a:pPr marL="0" indent="0" algn="ctr">
              <a:buNone/>
            </a:pPr>
            <a:r>
              <a:rPr lang="en-US" sz="4000" dirty="0" smtClean="0">
                <a:latin typeface="Arial Black" panose="020B0A04020102020204" pitchFamily="34" charset="0"/>
              </a:rPr>
              <a:t>Why do you think that is?</a:t>
            </a:r>
          </a:p>
          <a:p>
            <a:pPr marL="0" indent="0" algn="ctr">
              <a:buNone/>
            </a:pPr>
            <a:r>
              <a:rPr lang="en-US" sz="4000" dirty="0" smtClean="0">
                <a:latin typeface="Arial Black" panose="020B0A04020102020204" pitchFamily="34" charset="0"/>
              </a:rPr>
              <a:t>What is the Arkenstone?</a:t>
            </a:r>
            <a:endParaRPr lang="en-US" sz="40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10/8/19</a:t>
            </a:r>
            <a:endParaRPr lang="en-US" sz="2400" dirty="0">
              <a:latin typeface="Arial Black" panose="020B0A04020102020204" pitchFamily="34" charset="0"/>
            </a:endParaRPr>
          </a:p>
        </p:txBody>
      </p:sp>
    </p:spTree>
    <p:extLst>
      <p:ext uri="{BB962C8B-B14F-4D97-AF65-F5344CB8AC3E}">
        <p14:creationId xmlns:p14="http://schemas.microsoft.com/office/powerpoint/2010/main" val="319356175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Discussion/Writing</a:t>
            </a:r>
            <a:br>
              <a:rPr lang="en-US" dirty="0" smtClean="0">
                <a:latin typeface="Arial Black" panose="020B0A04020102020204" pitchFamily="34" charset="0"/>
              </a:rPr>
            </a:br>
            <a:r>
              <a:rPr lang="en-US" dirty="0" smtClean="0">
                <a:latin typeface="Arial Black" panose="020B0A04020102020204" pitchFamily="34" charset="0"/>
              </a:rPr>
              <a:t>(Keep Chromebooks Closed)</a:t>
            </a:r>
            <a:endParaRPr lang="en-US" dirty="0">
              <a:latin typeface="Arial Black" panose="020B0A04020102020204" pitchFamily="34" charset="0"/>
            </a:endParaRPr>
          </a:p>
        </p:txBody>
      </p:sp>
      <p:sp>
        <p:nvSpPr>
          <p:cNvPr id="5" name="Content Placeholder 4"/>
          <p:cNvSpPr>
            <a:spLocks noGrp="1"/>
          </p:cNvSpPr>
          <p:nvPr>
            <p:ph idx="1"/>
          </p:nvPr>
        </p:nvSpPr>
        <p:spPr>
          <a:xfrm>
            <a:off x="414528" y="3084575"/>
            <a:ext cx="11423904" cy="3092387"/>
          </a:xfrm>
        </p:spPr>
        <p:txBody>
          <a:bodyPr>
            <a:normAutofit fontScale="92500"/>
          </a:bodyPr>
          <a:lstStyle/>
          <a:p>
            <a:pPr marL="0" indent="0" algn="ctr">
              <a:buNone/>
            </a:pPr>
            <a:r>
              <a:rPr lang="en-US" sz="6600" dirty="0" smtClean="0">
                <a:latin typeface="Arial Black" panose="020B0A04020102020204" pitchFamily="34" charset="0"/>
              </a:rPr>
              <a:t>QUIZ ON</a:t>
            </a:r>
          </a:p>
          <a:p>
            <a:pPr marL="0" indent="0" algn="ctr">
              <a:buNone/>
            </a:pPr>
            <a:r>
              <a:rPr lang="en-US" sz="6600" dirty="0" smtClean="0">
                <a:latin typeface="Arial Black" panose="020B0A04020102020204" pitchFamily="34" charset="0"/>
              </a:rPr>
              <a:t>CHAPTERS 9-12</a:t>
            </a:r>
          </a:p>
          <a:p>
            <a:pPr marL="0" indent="0" algn="ctr">
              <a:buNone/>
            </a:pPr>
            <a:r>
              <a:rPr lang="en-US" sz="6600" dirty="0" smtClean="0">
                <a:latin typeface="Arial Black" panose="020B0A04020102020204" pitchFamily="34" charset="0"/>
              </a:rPr>
              <a:t>IN GOOGLE CLASSROOM</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10/9/19</a:t>
            </a:r>
            <a:endParaRPr lang="en-US" sz="2400" dirty="0">
              <a:latin typeface="Arial Black" panose="020B0A04020102020204" pitchFamily="34" charset="0"/>
            </a:endParaRPr>
          </a:p>
        </p:txBody>
      </p:sp>
    </p:spTree>
    <p:extLst>
      <p:ext uri="{BB962C8B-B14F-4D97-AF65-F5344CB8AC3E}">
        <p14:creationId xmlns:p14="http://schemas.microsoft.com/office/powerpoint/2010/main" val="7159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When You Are Finished With Your Quiz…</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Begin a SILENT READ of</a:t>
            </a:r>
          </a:p>
          <a:p>
            <a:pPr marL="0" indent="0" algn="ctr">
              <a:buNone/>
            </a:pPr>
            <a:r>
              <a:rPr lang="en-US" sz="4000" dirty="0" smtClean="0">
                <a:latin typeface="Arial Black" panose="020B0A04020102020204" pitchFamily="34" charset="0"/>
              </a:rPr>
              <a:t>Chapter 13 </a:t>
            </a:r>
          </a:p>
          <a:p>
            <a:pPr marL="0" indent="0" algn="ctr">
              <a:buNone/>
            </a:pPr>
            <a:r>
              <a:rPr lang="en-US" sz="4000" dirty="0" smtClean="0">
                <a:latin typeface="Arial Black" panose="020B0A04020102020204" pitchFamily="34" charset="0"/>
              </a:rPr>
              <a:t>(only about 12 pages).</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We will continue reading tomorrow with CHAPTER 14!</a:t>
            </a:r>
            <a:endParaRPr lang="en-US" sz="4000" dirty="0">
              <a:latin typeface="Arial Black" panose="020B0A04020102020204" pitchFamily="34" charset="0"/>
            </a:endParaRPr>
          </a:p>
        </p:txBody>
      </p:sp>
    </p:spTree>
    <p:extLst>
      <p:ext uri="{BB962C8B-B14F-4D97-AF65-F5344CB8AC3E}">
        <p14:creationId xmlns:p14="http://schemas.microsoft.com/office/powerpoint/2010/main" val="391696429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Finish reading Chapter 13.</a:t>
            </a:r>
            <a:endParaRPr lang="en-US" sz="8000" dirty="0">
              <a:latin typeface="Arial Black" panose="020B0A04020102020204" pitchFamily="34" charset="0"/>
            </a:endParaRPr>
          </a:p>
          <a:p>
            <a:pPr marL="0" indent="0" algn="ctr">
              <a:buNone/>
            </a:pPr>
            <a:r>
              <a:rPr lang="en-US" sz="4000" dirty="0" smtClean="0">
                <a:latin typeface="Arial Black" panose="020B0A04020102020204" pitchFamily="34" charset="0"/>
              </a:rPr>
              <a:t>Begin working on Questions for</a:t>
            </a:r>
          </a:p>
          <a:p>
            <a:pPr marL="0" indent="0" algn="ctr">
              <a:buNone/>
            </a:pPr>
            <a:r>
              <a:rPr lang="en-US" sz="4000" dirty="0" smtClean="0">
                <a:latin typeface="Arial Black" panose="020B0A04020102020204" pitchFamily="34" charset="0"/>
              </a:rPr>
              <a:t>Chapters 13-15</a:t>
            </a:r>
          </a:p>
          <a:p>
            <a:pPr marL="0" indent="0" algn="ctr">
              <a:buNone/>
            </a:pPr>
            <a:r>
              <a:rPr lang="en-US" sz="4000" dirty="0" smtClean="0">
                <a:latin typeface="Arial Black" panose="020B0A04020102020204" pitchFamily="34" charset="0"/>
              </a:rPr>
              <a:t>DUE MONDAY!</a:t>
            </a:r>
          </a:p>
          <a:p>
            <a:pPr marL="0" indent="0" algn="ctr">
              <a:buNone/>
            </a:pPr>
            <a:endParaRPr lang="en-US" sz="4000" dirty="0">
              <a:latin typeface="Arial Black" panose="020B0A04020102020204" pitchFamily="34" charset="0"/>
            </a:endParaRPr>
          </a:p>
          <a:p>
            <a:pPr marL="0" indent="0" algn="ctr">
              <a:buNone/>
            </a:pPr>
            <a:r>
              <a:rPr lang="en-US" sz="4000" smtClean="0">
                <a:latin typeface="Arial Black" panose="020B0A04020102020204" pitchFamily="34" charset="0"/>
              </a:rPr>
              <a:t>NO EXIT TICKET</a:t>
            </a: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11900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lstStyle/>
          <a:p>
            <a:pPr marL="0" indent="0" algn="ctr">
              <a:buNone/>
            </a:pPr>
            <a:r>
              <a:rPr lang="en-US" sz="3600" dirty="0">
                <a:latin typeface="Arial Black" panose="020B0A04020102020204" pitchFamily="34" charset="0"/>
              </a:rPr>
              <a:t>Which article did you read yesterday?</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In what </a:t>
            </a:r>
            <a:r>
              <a:rPr lang="en-US" sz="3600" dirty="0" err="1">
                <a:latin typeface="Arial Black" panose="020B0A04020102020204" pitchFamily="34" charset="0"/>
              </a:rPr>
              <a:t>way</a:t>
            </a:r>
            <a:r>
              <a:rPr lang="en-US" sz="4000" dirty="0" err="1">
                <a:latin typeface="Arial Black" panose="020B0A04020102020204" pitchFamily="34" charset="0"/>
              </a:rPr>
              <a:t>S</a:t>
            </a:r>
            <a:r>
              <a:rPr lang="en-US" sz="3600" dirty="0">
                <a:latin typeface="Arial Black" panose="020B0A04020102020204" pitchFamily="34" charset="0"/>
              </a:rPr>
              <a:t> did that article connect with our theme</a:t>
            </a:r>
          </a:p>
          <a:p>
            <a:pPr marL="0" indent="0" algn="ctr">
              <a:buNone/>
            </a:pPr>
            <a:r>
              <a:rPr lang="en-US" sz="3600" dirty="0">
                <a:latin typeface="Arial Black" panose="020B0A04020102020204" pitchFamily="34" charset="0"/>
              </a:rPr>
              <a:t>“Outsiders and Outcasts?”</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8/28/19</a:t>
            </a:r>
            <a:endParaRPr lang="en-US" sz="2400" dirty="0">
              <a:latin typeface="Arial Black" panose="020B0A04020102020204" pitchFamily="34" charset="0"/>
            </a:endParaRPr>
          </a:p>
        </p:txBody>
      </p:sp>
    </p:spTree>
    <p:extLst>
      <p:ext uri="{BB962C8B-B14F-4D97-AF65-F5344CB8AC3E}">
        <p14:creationId xmlns:p14="http://schemas.microsoft.com/office/powerpoint/2010/main" val="263314669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What did Bilbo find when he went down into the mountain a third time?</a:t>
            </a:r>
          </a:p>
          <a:p>
            <a:pPr marL="0" indent="0" algn="ctr">
              <a:buNone/>
            </a:pPr>
            <a:r>
              <a:rPr lang="en-US" sz="3600" dirty="0">
                <a:latin typeface="Arial Black" panose="020B0A04020102020204" pitchFamily="34" charset="0"/>
              </a:rPr>
              <a:t>What did he do with it?</a:t>
            </a:r>
          </a:p>
          <a:p>
            <a:pPr marL="0" indent="0" algn="ctr">
              <a:buNone/>
            </a:pPr>
            <a:r>
              <a:rPr lang="en-US" sz="3600" dirty="0">
                <a:latin typeface="Arial Black" panose="020B0A04020102020204" pitchFamily="34" charset="0"/>
              </a:rPr>
              <a:t>Why do you think he made this choice?</a:t>
            </a:r>
          </a:p>
          <a:p>
            <a:pPr marL="0" indent="0" algn="ctr">
              <a:buNone/>
            </a:pPr>
            <a:endParaRPr lang="en-US" sz="3600" dirty="0">
              <a:latin typeface="Arial Black" panose="020B0A04020102020204" pitchFamily="34" charset="0"/>
            </a:endParaRPr>
          </a:p>
        </p:txBody>
      </p:sp>
      <p:sp>
        <p:nvSpPr>
          <p:cNvPr id="6" name="TextBox 5"/>
          <p:cNvSpPr txBox="1"/>
          <p:nvPr/>
        </p:nvSpPr>
        <p:spPr>
          <a:xfrm>
            <a:off x="9918700" y="843240"/>
            <a:ext cx="1711905" cy="461665"/>
          </a:xfrm>
          <a:prstGeom prst="rect">
            <a:avLst/>
          </a:prstGeom>
          <a:noFill/>
        </p:spPr>
        <p:txBody>
          <a:bodyPr wrap="square" rtlCol="0">
            <a:spAutoFit/>
          </a:bodyPr>
          <a:lstStyle/>
          <a:p>
            <a:r>
              <a:rPr lang="en-US" sz="2400" dirty="0" smtClean="0">
                <a:latin typeface="Arial Black" panose="020B0A04020102020204" pitchFamily="34" charset="0"/>
              </a:rPr>
              <a:t>10/10/19</a:t>
            </a:r>
            <a:endParaRPr lang="en-US" sz="2400" dirty="0">
              <a:latin typeface="Arial Black" panose="020B0A04020102020204" pitchFamily="34" charset="0"/>
            </a:endParaRPr>
          </a:p>
        </p:txBody>
      </p:sp>
    </p:spTree>
    <p:extLst>
      <p:ext uri="{BB962C8B-B14F-4D97-AF65-F5344CB8AC3E}">
        <p14:creationId xmlns:p14="http://schemas.microsoft.com/office/powerpoint/2010/main" val="7168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did Bilbo find when he went down into the mountain a third time?</a:t>
            </a:r>
          </a:p>
          <a:p>
            <a:pPr marL="0" indent="0" algn="ctr">
              <a:buNone/>
            </a:pPr>
            <a:r>
              <a:rPr lang="en-US" sz="3600" dirty="0" smtClean="0">
                <a:latin typeface="Arial Black" panose="020B0A04020102020204" pitchFamily="34" charset="0"/>
              </a:rPr>
              <a:t>What did he do with it?</a:t>
            </a:r>
          </a:p>
          <a:p>
            <a:pPr marL="0" indent="0" algn="ctr">
              <a:buNone/>
            </a:pPr>
            <a:r>
              <a:rPr lang="en-US" sz="3600" dirty="0" smtClean="0">
                <a:latin typeface="Arial Black" panose="020B0A04020102020204" pitchFamily="34" charset="0"/>
              </a:rPr>
              <a:t>Why do you think he made this choice?</a:t>
            </a:r>
            <a:endParaRPr lang="en-US" sz="3600" dirty="0">
              <a:latin typeface="Arial Black" panose="020B0A04020102020204" pitchFamily="34" charset="0"/>
            </a:endParaRPr>
          </a:p>
        </p:txBody>
      </p:sp>
      <p:sp>
        <p:nvSpPr>
          <p:cNvPr id="7" name="TextBox 6"/>
          <p:cNvSpPr txBox="1"/>
          <p:nvPr/>
        </p:nvSpPr>
        <p:spPr>
          <a:xfrm>
            <a:off x="9918700" y="843240"/>
            <a:ext cx="1711905" cy="461665"/>
          </a:xfrm>
          <a:prstGeom prst="rect">
            <a:avLst/>
          </a:prstGeom>
          <a:noFill/>
        </p:spPr>
        <p:txBody>
          <a:bodyPr wrap="square" rtlCol="0">
            <a:spAutoFit/>
          </a:bodyPr>
          <a:lstStyle/>
          <a:p>
            <a:r>
              <a:rPr lang="en-US" sz="2400" dirty="0" smtClean="0">
                <a:latin typeface="Arial Black" panose="020B0A04020102020204" pitchFamily="34" charset="0"/>
              </a:rPr>
              <a:t>10/10/19</a:t>
            </a:r>
            <a:endParaRPr lang="en-US" sz="2400" dirty="0">
              <a:latin typeface="Arial Black" panose="020B0A04020102020204" pitchFamily="34" charset="0"/>
            </a:endParaRPr>
          </a:p>
        </p:txBody>
      </p:sp>
    </p:spTree>
    <p:extLst>
      <p:ext uri="{BB962C8B-B14F-4D97-AF65-F5344CB8AC3E}">
        <p14:creationId xmlns:p14="http://schemas.microsoft.com/office/powerpoint/2010/main" val="276432180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14</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91259622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Continue “QUESTIONS – Chapter 13-15”</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BY 7:00 a.m.</a:t>
            </a:r>
          </a:p>
        </p:txBody>
      </p:sp>
    </p:spTree>
    <p:extLst>
      <p:ext uri="{BB962C8B-B14F-4D97-AF65-F5344CB8AC3E}">
        <p14:creationId xmlns:p14="http://schemas.microsoft.com/office/powerpoint/2010/main" val="266013196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Describe the inside of the dwarves mountain as they travel through it?</a:t>
            </a:r>
          </a:p>
          <a:p>
            <a:pPr marL="0" indent="0" algn="ctr">
              <a:buNone/>
            </a:pPr>
            <a:r>
              <a:rPr lang="en-US" sz="4000" dirty="0" smtClean="0">
                <a:latin typeface="Arial Black" panose="020B0A04020102020204" pitchFamily="34" charset="0"/>
              </a:rPr>
              <a:t>What does Bilbo think of it?</a:t>
            </a:r>
          </a:p>
          <a:p>
            <a:pPr marL="0" indent="0" algn="ctr">
              <a:buNone/>
            </a:pPr>
            <a:r>
              <a:rPr lang="en-US" sz="4000" dirty="0" smtClean="0">
                <a:latin typeface="Arial Black" panose="020B0A04020102020204" pitchFamily="34" charset="0"/>
              </a:rPr>
              <a:t>What is </a:t>
            </a:r>
            <a:r>
              <a:rPr lang="en-US" sz="4000" dirty="0" err="1" smtClean="0">
                <a:latin typeface="Arial Black" panose="020B0A04020102020204" pitchFamily="34" charset="0"/>
              </a:rPr>
              <a:t>Thorin’s</a:t>
            </a:r>
            <a:r>
              <a:rPr lang="en-US" sz="4000" dirty="0" smtClean="0">
                <a:latin typeface="Arial Black" panose="020B0A04020102020204" pitchFamily="34" charset="0"/>
              </a:rPr>
              <a:t> reaction?</a:t>
            </a:r>
            <a:endParaRPr lang="en-US" sz="4000" dirty="0">
              <a:latin typeface="Arial Black" panose="020B0A04020102020204" pitchFamily="34" charset="0"/>
            </a:endParaRPr>
          </a:p>
        </p:txBody>
      </p:sp>
      <p:sp>
        <p:nvSpPr>
          <p:cNvPr id="5" name="TextBox 4"/>
          <p:cNvSpPr txBox="1"/>
          <p:nvPr/>
        </p:nvSpPr>
        <p:spPr>
          <a:xfrm>
            <a:off x="9918700" y="843240"/>
            <a:ext cx="1711905" cy="461665"/>
          </a:xfrm>
          <a:prstGeom prst="rect">
            <a:avLst/>
          </a:prstGeom>
          <a:noFill/>
        </p:spPr>
        <p:txBody>
          <a:bodyPr wrap="square" rtlCol="0">
            <a:spAutoFit/>
          </a:bodyPr>
          <a:lstStyle/>
          <a:p>
            <a:r>
              <a:rPr lang="en-US" sz="2400" dirty="0" smtClean="0">
                <a:latin typeface="Arial Black" panose="020B0A04020102020204" pitchFamily="34" charset="0"/>
              </a:rPr>
              <a:t>10/10/19</a:t>
            </a:r>
            <a:endParaRPr lang="en-US" sz="2400" dirty="0">
              <a:latin typeface="Arial Black" panose="020B0A04020102020204" pitchFamily="34" charset="0"/>
            </a:endParaRPr>
          </a:p>
        </p:txBody>
      </p:sp>
    </p:spTree>
    <p:extLst>
      <p:ext uri="{BB962C8B-B14F-4D97-AF65-F5344CB8AC3E}">
        <p14:creationId xmlns:p14="http://schemas.microsoft.com/office/powerpoint/2010/main" val="382559109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Who is Bard?</a:t>
            </a:r>
          </a:p>
          <a:p>
            <a:pPr marL="0" indent="0" algn="ctr">
              <a:buNone/>
            </a:pPr>
            <a:r>
              <a:rPr lang="en-US" sz="3600" dirty="0">
                <a:latin typeface="Arial Black" panose="020B0A04020102020204" pitchFamily="34" charset="0"/>
              </a:rPr>
              <a:t>What did he use against </a:t>
            </a:r>
            <a:r>
              <a:rPr lang="en-US" sz="3600" dirty="0" err="1">
                <a:latin typeface="Arial Black" panose="020B0A04020102020204" pitchFamily="34" charset="0"/>
              </a:rPr>
              <a:t>Smaug</a:t>
            </a:r>
            <a:r>
              <a:rPr lang="en-US" sz="3600" dirty="0">
                <a:latin typeface="Arial Black" panose="020B0A04020102020204" pitchFamily="34" charset="0"/>
              </a:rPr>
              <a:t>?</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Did you expect </a:t>
            </a:r>
            <a:r>
              <a:rPr lang="en-US" sz="3600" dirty="0" err="1">
                <a:latin typeface="Arial Black" panose="020B0A04020102020204" pitchFamily="34" charset="0"/>
              </a:rPr>
              <a:t>Smaug</a:t>
            </a:r>
            <a:r>
              <a:rPr lang="en-US" sz="3600" dirty="0">
                <a:latin typeface="Arial Black" panose="020B0A04020102020204" pitchFamily="34" charset="0"/>
              </a:rPr>
              <a:t> to be defeated/gone from the story so easily?</a:t>
            </a:r>
          </a:p>
          <a:p>
            <a:pPr marL="0" indent="0" algn="ctr">
              <a:buNone/>
            </a:pPr>
            <a:r>
              <a:rPr lang="en-US" sz="3600" dirty="0">
                <a:latin typeface="Arial Black" panose="020B0A04020102020204" pitchFamily="34" charset="0"/>
              </a:rPr>
              <a:t>Why or why not?</a:t>
            </a:r>
          </a:p>
        </p:txBody>
      </p:sp>
      <p:sp>
        <p:nvSpPr>
          <p:cNvPr id="7" name="TextBox 6"/>
          <p:cNvSpPr txBox="1"/>
          <p:nvPr/>
        </p:nvSpPr>
        <p:spPr>
          <a:xfrm>
            <a:off x="9918700" y="843240"/>
            <a:ext cx="1711905" cy="461665"/>
          </a:xfrm>
          <a:prstGeom prst="rect">
            <a:avLst/>
          </a:prstGeom>
          <a:noFill/>
        </p:spPr>
        <p:txBody>
          <a:bodyPr wrap="square" rtlCol="0">
            <a:spAutoFit/>
          </a:bodyPr>
          <a:lstStyle/>
          <a:p>
            <a:r>
              <a:rPr lang="en-US" sz="2400" dirty="0" smtClean="0">
                <a:latin typeface="Arial Black" panose="020B0A04020102020204" pitchFamily="34" charset="0"/>
              </a:rPr>
              <a:t>10/11/19</a:t>
            </a:r>
            <a:endParaRPr lang="en-US" sz="2400" dirty="0">
              <a:latin typeface="Arial Black" panose="020B0A04020102020204" pitchFamily="34" charset="0"/>
            </a:endParaRPr>
          </a:p>
        </p:txBody>
      </p:sp>
    </p:spTree>
    <p:extLst>
      <p:ext uri="{BB962C8B-B14F-4D97-AF65-F5344CB8AC3E}">
        <p14:creationId xmlns:p14="http://schemas.microsoft.com/office/powerpoint/2010/main" val="158832170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15</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52522125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Finish “QUESTIONS – Chapter 13-15”</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DUE MONDAY BY 7:00 a.m.</a:t>
            </a:r>
          </a:p>
        </p:txBody>
      </p:sp>
    </p:spTree>
    <p:extLst>
      <p:ext uri="{BB962C8B-B14F-4D97-AF65-F5344CB8AC3E}">
        <p14:creationId xmlns:p14="http://schemas.microsoft.com/office/powerpoint/2010/main" val="64611198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Who comes to </a:t>
            </a:r>
            <a:r>
              <a:rPr lang="en-US" sz="4000" smtClean="0">
                <a:latin typeface="Arial Black" panose="020B0A04020102020204" pitchFamily="34" charset="0"/>
              </a:rPr>
              <a:t>the mountain at </a:t>
            </a:r>
            <a:r>
              <a:rPr lang="en-US" sz="4000" dirty="0" smtClean="0">
                <a:latin typeface="Arial Black" panose="020B0A04020102020204" pitchFamily="34" charset="0"/>
              </a:rPr>
              <a:t>the end of Chapter 15?</a:t>
            </a:r>
          </a:p>
          <a:p>
            <a:pPr marL="0" indent="0" algn="ctr">
              <a:buNone/>
            </a:pPr>
            <a:r>
              <a:rPr lang="en-US" sz="4000" dirty="0" smtClean="0">
                <a:latin typeface="Arial Black" panose="020B0A04020102020204" pitchFamily="34" charset="0"/>
              </a:rPr>
              <a:t>Why?</a:t>
            </a:r>
          </a:p>
          <a:p>
            <a:pPr marL="0" indent="0" algn="ctr">
              <a:buNone/>
            </a:pPr>
            <a:r>
              <a:rPr lang="en-US" sz="4000" dirty="0" smtClean="0">
                <a:latin typeface="Arial Black" panose="020B0A04020102020204" pitchFamily="34" charset="0"/>
              </a:rPr>
              <a:t>What do you think will happen next?</a:t>
            </a:r>
            <a:endParaRPr lang="en-US" sz="4000" dirty="0">
              <a:latin typeface="Arial Black" panose="020B0A04020102020204" pitchFamily="34" charset="0"/>
            </a:endParaRPr>
          </a:p>
        </p:txBody>
      </p:sp>
      <p:sp>
        <p:nvSpPr>
          <p:cNvPr id="5" name="TextBox 4"/>
          <p:cNvSpPr txBox="1"/>
          <p:nvPr/>
        </p:nvSpPr>
        <p:spPr>
          <a:xfrm>
            <a:off x="9918700" y="843240"/>
            <a:ext cx="1711905" cy="461665"/>
          </a:xfrm>
          <a:prstGeom prst="rect">
            <a:avLst/>
          </a:prstGeom>
          <a:noFill/>
        </p:spPr>
        <p:txBody>
          <a:bodyPr wrap="square" rtlCol="0">
            <a:spAutoFit/>
          </a:bodyPr>
          <a:lstStyle/>
          <a:p>
            <a:r>
              <a:rPr lang="en-US" sz="2400" dirty="0" smtClean="0">
                <a:latin typeface="Arial Black" panose="020B0A04020102020204" pitchFamily="34" charset="0"/>
              </a:rPr>
              <a:t>10/11/19</a:t>
            </a:r>
            <a:endParaRPr lang="en-US" sz="2400" dirty="0">
              <a:latin typeface="Arial Black" panose="020B0A04020102020204" pitchFamily="34" charset="0"/>
            </a:endParaRPr>
          </a:p>
        </p:txBody>
      </p:sp>
    </p:spTree>
    <p:extLst>
      <p:ext uri="{BB962C8B-B14F-4D97-AF65-F5344CB8AC3E}">
        <p14:creationId xmlns:p14="http://schemas.microsoft.com/office/powerpoint/2010/main" val="942440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a:latin typeface="Arial Black" panose="020B0A04020102020204" pitchFamily="34" charset="0"/>
              </a:rPr>
              <a:t>Who do you think is in the right at this point in the story?</a:t>
            </a:r>
          </a:p>
          <a:p>
            <a:pPr marL="0" indent="0" algn="ctr">
              <a:buNone/>
            </a:pPr>
            <a:r>
              <a:rPr lang="en-US" sz="3200" dirty="0">
                <a:latin typeface="Arial Black" panose="020B0A04020102020204" pitchFamily="34" charset="0"/>
              </a:rPr>
              <a:t>Is </a:t>
            </a:r>
            <a:r>
              <a:rPr lang="en-US" sz="3200" dirty="0" err="1">
                <a:latin typeface="Arial Black" panose="020B0A04020102020204" pitchFamily="34" charset="0"/>
              </a:rPr>
              <a:t>Thorin</a:t>
            </a:r>
            <a:r>
              <a:rPr lang="en-US" sz="3200" dirty="0">
                <a:latin typeface="Arial Black" panose="020B0A04020102020204" pitchFamily="34" charset="0"/>
              </a:rPr>
              <a:t> right for trying to keep the treasure?</a:t>
            </a:r>
          </a:p>
          <a:p>
            <a:pPr marL="0" indent="0" algn="ctr">
              <a:buNone/>
            </a:pPr>
            <a:r>
              <a:rPr lang="en-US" sz="3200" dirty="0">
                <a:latin typeface="Arial Black" panose="020B0A04020102020204" pitchFamily="34" charset="0"/>
              </a:rPr>
              <a:t>Are the Lake-people right to think they should get something?</a:t>
            </a:r>
          </a:p>
          <a:p>
            <a:pPr marL="0" indent="0" algn="ctr">
              <a:buNone/>
            </a:pPr>
            <a:r>
              <a:rPr lang="en-US" sz="3200" dirty="0">
                <a:latin typeface="Arial Black" panose="020B0A04020102020204" pitchFamily="34" charset="0"/>
              </a:rPr>
              <a:t>What about the elves?</a:t>
            </a:r>
          </a:p>
        </p:txBody>
      </p:sp>
      <p:sp>
        <p:nvSpPr>
          <p:cNvPr id="6" name="TextBox 5"/>
          <p:cNvSpPr txBox="1"/>
          <p:nvPr/>
        </p:nvSpPr>
        <p:spPr>
          <a:xfrm>
            <a:off x="9499600" y="843240"/>
            <a:ext cx="2131005" cy="461665"/>
          </a:xfrm>
          <a:prstGeom prst="rect">
            <a:avLst/>
          </a:prstGeom>
          <a:noFill/>
        </p:spPr>
        <p:txBody>
          <a:bodyPr wrap="square" rtlCol="0">
            <a:spAutoFit/>
          </a:bodyPr>
          <a:lstStyle/>
          <a:p>
            <a:r>
              <a:rPr lang="en-US" sz="2400" dirty="0" smtClean="0">
                <a:latin typeface="Arial Black" panose="020B0A04020102020204" pitchFamily="34" charset="0"/>
              </a:rPr>
              <a:t>10/14/19</a:t>
            </a:r>
            <a:endParaRPr lang="en-US" sz="2400" dirty="0">
              <a:latin typeface="Arial Black" panose="020B0A04020102020204" pitchFamily="34" charset="0"/>
            </a:endParaRPr>
          </a:p>
        </p:txBody>
      </p:sp>
    </p:spTree>
    <p:extLst>
      <p:ext uri="{BB962C8B-B14F-4D97-AF65-F5344CB8AC3E}">
        <p14:creationId xmlns:p14="http://schemas.microsoft.com/office/powerpoint/2010/main" val="210865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lstStyle/>
          <a:p>
            <a:pPr marL="0" lvl="0" indent="0" algn="ctr">
              <a:buNone/>
            </a:pPr>
            <a:r>
              <a:rPr lang="en-US" sz="3600" dirty="0">
                <a:solidFill>
                  <a:prstClr val="black"/>
                </a:solidFill>
                <a:latin typeface="Arial Black" panose="020B0A04020102020204" pitchFamily="34" charset="0"/>
              </a:rPr>
              <a:t>Why do you think that we, as human beings, feel the need to belong? To fit in?</a:t>
            </a:r>
          </a:p>
          <a:p>
            <a:pPr marL="0" lvl="0" indent="0" algn="ctr">
              <a:buNone/>
            </a:pPr>
            <a:r>
              <a:rPr lang="en-US" sz="3600" dirty="0">
                <a:solidFill>
                  <a:prstClr val="black"/>
                </a:solidFill>
                <a:latin typeface="Arial Black" panose="020B0A04020102020204" pitchFamily="34" charset="0"/>
              </a:rPr>
              <a:t>How does that feeling of belonging </a:t>
            </a:r>
            <a:r>
              <a:rPr lang="en-US" sz="3600" dirty="0" smtClean="0">
                <a:solidFill>
                  <a:prstClr val="black"/>
                </a:solidFill>
                <a:latin typeface="Arial Black" panose="020B0A04020102020204" pitchFamily="34" charset="0"/>
              </a:rPr>
              <a:t>affect </a:t>
            </a:r>
            <a:r>
              <a:rPr lang="en-US" sz="3600" dirty="0">
                <a:solidFill>
                  <a:prstClr val="black"/>
                </a:solidFill>
                <a:latin typeface="Arial Black" panose="020B0A04020102020204" pitchFamily="34" charset="0"/>
              </a:rPr>
              <a:t>us; how we act towards and interact with those around us?</a:t>
            </a:r>
          </a:p>
          <a:p>
            <a:endParaRPr lang="en-US" dirty="0"/>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8/26/19</a:t>
            </a:r>
            <a:endParaRPr lang="en-US" sz="2400" dirty="0">
              <a:latin typeface="Arial Black" panose="020B0A04020102020204" pitchFamily="34" charset="0"/>
            </a:endParaRPr>
          </a:p>
        </p:txBody>
      </p:sp>
    </p:spTree>
    <p:extLst>
      <p:ext uri="{BB962C8B-B14F-4D97-AF65-F5344CB8AC3E}">
        <p14:creationId xmlns:p14="http://schemas.microsoft.com/office/powerpoint/2010/main" val="392285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352933"/>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51104" y="1365504"/>
            <a:ext cx="11241024" cy="4632960"/>
          </a:xfrm>
        </p:spPr>
        <p:txBody>
          <a:bodyPr>
            <a:normAutofit fontScale="92500" lnSpcReduction="20000"/>
          </a:bodyPr>
          <a:lstStyle/>
          <a:p>
            <a:r>
              <a:rPr lang="en-US" sz="3200" dirty="0" smtClean="0">
                <a:latin typeface="Arial Black" panose="020B0A04020102020204" pitchFamily="34" charset="0"/>
              </a:rPr>
              <a:t>Today, WE will be working with two poems:</a:t>
            </a:r>
          </a:p>
          <a:p>
            <a:pPr marL="0" indent="0">
              <a:buNone/>
            </a:pPr>
            <a:endParaRPr lang="en-US" sz="32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“Elliptical”</a:t>
            </a:r>
          </a:p>
          <a:p>
            <a:pPr marL="0" indent="0" algn="ctr">
              <a:buNone/>
            </a:pPr>
            <a:r>
              <a:rPr lang="en-US" sz="4000" dirty="0" smtClean="0">
                <a:latin typeface="Arial Black" panose="020B0A04020102020204" pitchFamily="34" charset="0"/>
              </a:rPr>
              <a:t>By </a:t>
            </a:r>
            <a:r>
              <a:rPr lang="en-US" sz="4000" dirty="0" err="1" smtClean="0">
                <a:latin typeface="Arial Black" panose="020B0A04020102020204" pitchFamily="34" charset="0"/>
              </a:rPr>
              <a:t>Harryette</a:t>
            </a:r>
            <a:r>
              <a:rPr lang="en-US" sz="4000" dirty="0" smtClean="0">
                <a:latin typeface="Arial Black" panose="020B0A04020102020204" pitchFamily="34" charset="0"/>
              </a:rPr>
              <a:t> Mullen</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AND</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“Fences”</a:t>
            </a:r>
          </a:p>
          <a:p>
            <a:pPr marL="0" indent="0" algn="ctr">
              <a:buNone/>
            </a:pPr>
            <a:r>
              <a:rPr lang="en-US" sz="4000" dirty="0" smtClean="0">
                <a:latin typeface="Arial Black" panose="020B0A04020102020204" pitchFamily="34" charset="0"/>
              </a:rPr>
              <a:t>By Pat Mora </a:t>
            </a:r>
            <a:endParaRPr lang="en-US" sz="4000" dirty="0">
              <a:latin typeface="Arial Black" panose="020B0A04020102020204" pitchFamily="34" charset="0"/>
            </a:endParaRPr>
          </a:p>
        </p:txBody>
      </p:sp>
    </p:spTree>
    <p:extLst>
      <p:ext uri="{BB962C8B-B14F-4D97-AF65-F5344CB8AC3E}">
        <p14:creationId xmlns:p14="http://schemas.microsoft.com/office/powerpoint/2010/main" val="100556683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lnSpcReduction="10000"/>
          </a:bodyPr>
          <a:lstStyle/>
          <a:p>
            <a:r>
              <a:rPr lang="en-US" sz="3600" dirty="0" smtClean="0">
                <a:latin typeface="Arial Black" panose="020B0A04020102020204" pitchFamily="34" charset="0"/>
              </a:rPr>
              <a:t>Today, in your groups, we will do a small group read of Chapter 16 and 17.</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426287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Begin Work on “QUESTIONS – Chapter 16-17”</a:t>
            </a:r>
          </a:p>
          <a:p>
            <a:pPr marL="0" indent="0" algn="ctr">
              <a:buNone/>
            </a:pPr>
            <a:r>
              <a:rPr lang="en-US" sz="4000" dirty="0" smtClean="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WEDNESDAY BY 7:00 a.m.</a:t>
            </a:r>
          </a:p>
        </p:txBody>
      </p:sp>
    </p:spTree>
    <p:extLst>
      <p:ext uri="{BB962C8B-B14F-4D97-AF65-F5344CB8AC3E}">
        <p14:creationId xmlns:p14="http://schemas.microsoft.com/office/powerpoint/2010/main" val="156385535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How does Bilbo justify stealing the Arkenstone?</a:t>
            </a:r>
          </a:p>
          <a:p>
            <a:pPr marL="0" indent="0" algn="ctr">
              <a:buNone/>
            </a:pPr>
            <a:r>
              <a:rPr lang="en-US" sz="4000" dirty="0" smtClean="0">
                <a:latin typeface="Arial Black" panose="020B0A04020102020204" pitchFamily="34" charset="0"/>
              </a:rPr>
              <a:t>Do you think he made the right move?</a:t>
            </a:r>
          </a:p>
          <a:p>
            <a:pPr marL="0" indent="0" algn="ctr">
              <a:buNone/>
            </a:pPr>
            <a:r>
              <a:rPr lang="en-US" sz="4000" dirty="0" smtClean="0">
                <a:latin typeface="Arial Black" panose="020B0A04020102020204" pitchFamily="34" charset="0"/>
              </a:rPr>
              <a:t>Why or why not?</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90100" y="843240"/>
            <a:ext cx="1940505" cy="461665"/>
          </a:xfrm>
          <a:prstGeom prst="rect">
            <a:avLst/>
          </a:prstGeom>
          <a:noFill/>
        </p:spPr>
        <p:txBody>
          <a:bodyPr wrap="square" rtlCol="0">
            <a:spAutoFit/>
          </a:bodyPr>
          <a:lstStyle/>
          <a:p>
            <a:r>
              <a:rPr lang="en-US" sz="2400" dirty="0" smtClean="0">
                <a:latin typeface="Arial Black" panose="020B0A04020102020204" pitchFamily="34" charset="0"/>
              </a:rPr>
              <a:t>10/14/19</a:t>
            </a:r>
            <a:endParaRPr lang="en-US" sz="2400" dirty="0">
              <a:latin typeface="Arial Black" panose="020B0A04020102020204" pitchFamily="34" charset="0"/>
            </a:endParaRPr>
          </a:p>
        </p:txBody>
      </p:sp>
    </p:spTree>
    <p:extLst>
      <p:ext uri="{BB962C8B-B14F-4D97-AF65-F5344CB8AC3E}">
        <p14:creationId xmlns:p14="http://schemas.microsoft.com/office/powerpoint/2010/main" val="170340902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dirty="0" smtClean="0"/>
          </a:p>
          <a:p>
            <a:pPr marL="0" indent="0" algn="ctr">
              <a:buNone/>
            </a:pPr>
            <a:r>
              <a:rPr lang="en-US" sz="4800" b="1" dirty="0"/>
              <a:t>NO START UP TODAY!</a:t>
            </a:r>
          </a:p>
          <a:p>
            <a:pPr marL="0" indent="0" algn="ctr">
              <a:buNone/>
            </a:pPr>
            <a:endParaRPr lang="en-US" sz="4800" b="1" dirty="0"/>
          </a:p>
          <a:p>
            <a:pPr marL="0" indent="0" algn="ctr">
              <a:buNone/>
            </a:pPr>
            <a:r>
              <a:rPr lang="en-US" sz="4800" b="1" dirty="0"/>
              <a:t>TODAY IS…</a:t>
            </a:r>
          </a:p>
        </p:txBody>
      </p:sp>
      <p:sp>
        <p:nvSpPr>
          <p:cNvPr id="2" name="TextBox 1"/>
          <p:cNvSpPr txBox="1"/>
          <p:nvPr/>
        </p:nvSpPr>
        <p:spPr>
          <a:xfrm>
            <a:off x="9387204" y="1076981"/>
            <a:ext cx="1816523" cy="523220"/>
          </a:xfrm>
          <a:prstGeom prst="rect">
            <a:avLst/>
          </a:prstGeom>
          <a:noFill/>
        </p:spPr>
        <p:txBody>
          <a:bodyPr wrap="none" rtlCol="0">
            <a:spAutoFit/>
          </a:bodyPr>
          <a:lstStyle/>
          <a:p>
            <a:r>
              <a:rPr lang="en-US" sz="2800" dirty="0" smtClean="0">
                <a:latin typeface="Arial Black" panose="020B0A04020102020204" pitchFamily="34" charset="0"/>
              </a:rPr>
              <a:t>10/15/19</a:t>
            </a:r>
            <a:endParaRPr lang="en-US" sz="2800" dirty="0">
              <a:latin typeface="Arial Black" panose="020B0A04020102020204" pitchFamily="34" charset="0"/>
            </a:endParaRPr>
          </a:p>
        </p:txBody>
      </p:sp>
    </p:spTree>
    <p:extLst>
      <p:ext uri="{BB962C8B-B14F-4D97-AF65-F5344CB8AC3E}">
        <p14:creationId xmlns:p14="http://schemas.microsoft.com/office/powerpoint/2010/main" val="139709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
            <a:ext cx="8229600" cy="6248400"/>
          </a:xfrm>
        </p:spPr>
        <p:txBody>
          <a:bodyPr/>
          <a:lstStyle/>
          <a:p>
            <a:pPr marL="0" indent="0" algn="ctr">
              <a:buNone/>
            </a:pPr>
            <a:endParaRPr lang="en-US" dirty="0" smtClean="0"/>
          </a:p>
          <a:p>
            <a:pPr marL="0" indent="0" algn="ctr">
              <a:buNone/>
            </a:pPr>
            <a:endParaRPr lang="en-US" dirty="0" smtClean="0"/>
          </a:p>
          <a:p>
            <a:pPr marL="0" indent="0" algn="ctr">
              <a:buNone/>
            </a:pPr>
            <a:r>
              <a:rPr lang="en-US" sz="9600" dirty="0"/>
              <a:t>AMNESTY</a:t>
            </a:r>
          </a:p>
          <a:p>
            <a:pPr marL="0" indent="0" algn="ctr">
              <a:buNone/>
            </a:pPr>
            <a:r>
              <a:rPr lang="en-US" sz="9600" dirty="0"/>
              <a:t>DAY!!!</a:t>
            </a:r>
          </a:p>
        </p:txBody>
      </p:sp>
    </p:spTree>
    <p:extLst>
      <p:ext uri="{BB962C8B-B14F-4D97-AF65-F5344CB8AC3E}">
        <p14:creationId xmlns:p14="http://schemas.microsoft.com/office/powerpoint/2010/main" val="134643250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946"/>
            <a:ext cx="8229600" cy="801255"/>
          </a:xfrm>
        </p:spPr>
        <p:txBody>
          <a:bodyPr/>
          <a:lstStyle/>
          <a:p>
            <a:r>
              <a:rPr lang="en-US" b="1" dirty="0" smtClean="0"/>
              <a:t>Amnesty Day</a:t>
            </a:r>
            <a:endParaRPr lang="en-US" b="1" dirty="0"/>
          </a:p>
        </p:txBody>
      </p:sp>
      <p:sp>
        <p:nvSpPr>
          <p:cNvPr id="3" name="Content Placeholder 2"/>
          <p:cNvSpPr>
            <a:spLocks noGrp="1"/>
          </p:cNvSpPr>
          <p:nvPr>
            <p:ph idx="1"/>
          </p:nvPr>
        </p:nvSpPr>
        <p:spPr>
          <a:xfrm>
            <a:off x="1981200" y="762000"/>
            <a:ext cx="8229600" cy="5867400"/>
          </a:xfrm>
        </p:spPr>
        <p:txBody>
          <a:bodyPr>
            <a:normAutofit/>
          </a:bodyPr>
          <a:lstStyle/>
          <a:p>
            <a:pPr marL="0" indent="0" algn="ctr">
              <a:buNone/>
            </a:pPr>
            <a:r>
              <a:rPr lang="en-US" sz="4400" b="1" dirty="0"/>
              <a:t>Amnesty: An official pardon given to people who have committed criminal offenses.</a:t>
            </a:r>
          </a:p>
          <a:p>
            <a:pPr marL="0" indent="0" algn="ctr">
              <a:buNone/>
            </a:pPr>
            <a:endParaRPr lang="en-US" sz="4400" b="1" dirty="0"/>
          </a:p>
          <a:p>
            <a:pPr marL="0" indent="0" algn="ctr">
              <a:buNone/>
            </a:pPr>
            <a:r>
              <a:rPr lang="en-US" sz="4400" b="1" dirty="0"/>
              <a:t>SOME of you have offended, but today is your lucky day!</a:t>
            </a:r>
          </a:p>
        </p:txBody>
      </p:sp>
    </p:spTree>
    <p:extLst>
      <p:ext uri="{BB962C8B-B14F-4D97-AF65-F5344CB8AC3E}">
        <p14:creationId xmlns:p14="http://schemas.microsoft.com/office/powerpoint/2010/main" val="343212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b="1" dirty="0" smtClean="0"/>
              <a:t>Amnesty Day</a:t>
            </a:r>
            <a:endParaRPr lang="en-US" b="1" dirty="0"/>
          </a:p>
        </p:txBody>
      </p:sp>
      <p:sp>
        <p:nvSpPr>
          <p:cNvPr id="3" name="Content Placeholder 2"/>
          <p:cNvSpPr>
            <a:spLocks noGrp="1"/>
          </p:cNvSpPr>
          <p:nvPr>
            <p:ph idx="1"/>
          </p:nvPr>
        </p:nvSpPr>
        <p:spPr>
          <a:xfrm>
            <a:off x="419100" y="838200"/>
            <a:ext cx="11353800" cy="5791200"/>
          </a:xfrm>
        </p:spPr>
        <p:txBody>
          <a:bodyPr/>
          <a:lstStyle/>
          <a:p>
            <a:r>
              <a:rPr lang="en-US" b="1" dirty="0" smtClean="0"/>
              <a:t>If you have work that you are missing for this class (zeroes in Aeries), you can make that work up and turn it in with NO PENALTY for lateness…</a:t>
            </a:r>
          </a:p>
          <a:p>
            <a:pPr marL="0" indent="0" algn="ctr">
              <a:buNone/>
            </a:pPr>
            <a:r>
              <a:rPr lang="en-US" b="1" u="sng" dirty="0" smtClean="0"/>
              <a:t>TODAY ONLY</a:t>
            </a:r>
            <a:r>
              <a:rPr lang="en-US" b="1" dirty="0" smtClean="0"/>
              <a:t>! </a:t>
            </a:r>
          </a:p>
          <a:p>
            <a:pPr marL="0" indent="0" algn="ctr">
              <a:buNone/>
            </a:pPr>
            <a:r>
              <a:rPr lang="en-US" b="1" dirty="0" smtClean="0"/>
              <a:t>MUST BE SUBMITTED BY 3:00 p.m. to receive credit!</a:t>
            </a:r>
          </a:p>
          <a:p>
            <a:pPr marL="0" indent="0" algn="ctr">
              <a:buNone/>
            </a:pPr>
            <a:endParaRPr lang="en-US" b="1" dirty="0" smtClean="0"/>
          </a:p>
          <a:p>
            <a:r>
              <a:rPr lang="en-US" b="1" dirty="0" smtClean="0"/>
              <a:t>If you received BELOW 50% on an assignment, you can make corrections and resubmit it to me for possible added points…</a:t>
            </a:r>
          </a:p>
          <a:p>
            <a:pPr marL="0" indent="0" algn="ctr">
              <a:buNone/>
            </a:pPr>
            <a:r>
              <a:rPr lang="en-US" b="1" u="sng" dirty="0" smtClean="0"/>
              <a:t>TODAY ONLY</a:t>
            </a:r>
            <a:r>
              <a:rPr lang="en-US" b="1" dirty="0" smtClean="0"/>
              <a:t>!</a:t>
            </a:r>
          </a:p>
          <a:p>
            <a:pPr marL="0" indent="0" algn="ctr">
              <a:buNone/>
            </a:pPr>
            <a:r>
              <a:rPr lang="en-US" b="1" dirty="0"/>
              <a:t>MUST BE SUBMITTED BY 3:00 p.m. to receive credit!</a:t>
            </a:r>
          </a:p>
          <a:p>
            <a:pPr marL="0" indent="0" algn="ctr">
              <a:buNone/>
            </a:pPr>
            <a:endParaRPr lang="en-US" b="1" dirty="0"/>
          </a:p>
        </p:txBody>
      </p:sp>
    </p:spTree>
    <p:extLst>
      <p:ext uri="{BB962C8B-B14F-4D97-AF65-F5344CB8AC3E}">
        <p14:creationId xmlns:p14="http://schemas.microsoft.com/office/powerpoint/2010/main" val="36608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b="1" dirty="0" smtClean="0"/>
              <a:t>Amnesty Day</a:t>
            </a:r>
            <a:endParaRPr lang="en-US" b="1" dirty="0"/>
          </a:p>
        </p:txBody>
      </p:sp>
      <p:sp>
        <p:nvSpPr>
          <p:cNvPr id="3" name="Content Placeholder 2"/>
          <p:cNvSpPr>
            <a:spLocks noGrp="1"/>
          </p:cNvSpPr>
          <p:nvPr>
            <p:ph idx="1"/>
          </p:nvPr>
        </p:nvSpPr>
        <p:spPr>
          <a:xfrm>
            <a:off x="368300" y="838200"/>
            <a:ext cx="11633200" cy="5791200"/>
          </a:xfrm>
        </p:spPr>
        <p:txBody>
          <a:bodyPr>
            <a:normAutofit lnSpcReduction="10000"/>
          </a:bodyPr>
          <a:lstStyle/>
          <a:p>
            <a:pPr marL="0" indent="0" algn="ctr">
              <a:buNone/>
            </a:pPr>
            <a:r>
              <a:rPr lang="en-US" sz="4800" b="1" u="sng" dirty="0"/>
              <a:t>EXCEPTIONS</a:t>
            </a:r>
          </a:p>
          <a:p>
            <a:pPr marL="0" indent="0" algn="ctr">
              <a:buNone/>
            </a:pPr>
            <a:endParaRPr lang="en-US" sz="1200" b="1" u="sng" dirty="0"/>
          </a:p>
          <a:p>
            <a:r>
              <a:rPr lang="en-US" b="1" dirty="0" smtClean="0"/>
              <a:t>YOU </a:t>
            </a:r>
            <a:r>
              <a:rPr lang="en-US" b="1" u="sng" dirty="0" smtClean="0"/>
              <a:t>CAN NOT </a:t>
            </a:r>
            <a:r>
              <a:rPr lang="en-US" b="1" dirty="0" smtClean="0"/>
              <a:t>RESUBMIT OR MAKE UP DAILY START-UPS AND EXIT TICKETS!</a:t>
            </a:r>
          </a:p>
          <a:p>
            <a:pPr lvl="1"/>
            <a:r>
              <a:rPr lang="en-US" sz="2400" b="1" dirty="0"/>
              <a:t>Those are DAILY and can not be added to or made up today!</a:t>
            </a:r>
          </a:p>
          <a:p>
            <a:r>
              <a:rPr lang="en-US" b="1" dirty="0" smtClean="0"/>
              <a:t>No assignments from any further back than THE HOBBIT will be considered for amnesty.</a:t>
            </a:r>
          </a:p>
          <a:p>
            <a:r>
              <a:rPr lang="en-US" sz="5400" b="1" dirty="0"/>
              <a:t>If you </a:t>
            </a:r>
            <a:r>
              <a:rPr lang="en-US" sz="5400" b="1" dirty="0" smtClean="0"/>
              <a:t>submit/resubmit </a:t>
            </a:r>
            <a:r>
              <a:rPr lang="en-US" sz="5400" b="1" dirty="0"/>
              <a:t>an assignment that is INCOMPLETE, it is worth NOTHING</a:t>
            </a:r>
            <a:r>
              <a:rPr lang="en-US" sz="5400" b="1" dirty="0" smtClean="0"/>
              <a:t>!</a:t>
            </a:r>
          </a:p>
          <a:p>
            <a:pPr marL="457200" lvl="1" indent="0">
              <a:buNone/>
            </a:pPr>
            <a:endParaRPr lang="en-US" b="1" dirty="0"/>
          </a:p>
        </p:txBody>
      </p:sp>
    </p:spTree>
    <p:extLst>
      <p:ext uri="{BB962C8B-B14F-4D97-AF65-F5344CB8AC3E}">
        <p14:creationId xmlns:p14="http://schemas.microsoft.com/office/powerpoint/2010/main" val="40957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lstStyle/>
          <a:p>
            <a:r>
              <a:rPr lang="en-US" b="1" dirty="0" smtClean="0"/>
              <a:t>Amnesty Day</a:t>
            </a:r>
            <a:endParaRPr lang="en-US" b="1" dirty="0"/>
          </a:p>
        </p:txBody>
      </p:sp>
      <p:sp>
        <p:nvSpPr>
          <p:cNvPr id="3" name="Content Placeholder 2"/>
          <p:cNvSpPr>
            <a:spLocks noGrp="1"/>
          </p:cNvSpPr>
          <p:nvPr>
            <p:ph idx="1"/>
          </p:nvPr>
        </p:nvSpPr>
        <p:spPr>
          <a:xfrm>
            <a:off x="774700" y="1066801"/>
            <a:ext cx="10655300" cy="5059363"/>
          </a:xfrm>
        </p:spPr>
        <p:txBody>
          <a:bodyPr>
            <a:normAutofit/>
          </a:bodyPr>
          <a:lstStyle/>
          <a:p>
            <a:r>
              <a:rPr lang="en-US" b="1" dirty="0" smtClean="0"/>
              <a:t>If you are done with EVERYTHING (no zeroes in Aeries), you have two choices:</a:t>
            </a:r>
          </a:p>
          <a:p>
            <a:pPr lvl="1"/>
            <a:r>
              <a:rPr lang="en-US" b="1" dirty="0" smtClean="0"/>
              <a:t>Work on homework/ assignments for other classes OR</a:t>
            </a:r>
          </a:p>
          <a:p>
            <a:pPr lvl="1"/>
            <a:r>
              <a:rPr lang="en-US" b="1" dirty="0" smtClean="0"/>
              <a:t>Work on an EXTRA CREDIT ASSIGNMENT for this class. </a:t>
            </a:r>
          </a:p>
          <a:p>
            <a:pPr lvl="2"/>
            <a:r>
              <a:rPr lang="en-US" b="1" dirty="0" smtClean="0"/>
              <a:t>To get the assignment, you must show me that you have no zeroes in my class.</a:t>
            </a:r>
          </a:p>
          <a:p>
            <a:pPr lvl="2"/>
            <a:r>
              <a:rPr lang="en-US" b="1" dirty="0" smtClean="0"/>
              <a:t>You can earn up to 20 points of extra credit for the assignment.</a:t>
            </a:r>
          </a:p>
          <a:p>
            <a:pPr lvl="2"/>
            <a:r>
              <a:rPr lang="en-US" b="1" dirty="0" smtClean="0"/>
              <a:t>It must be completed and submitted by 7:00 am tomorrow to receive credit.</a:t>
            </a:r>
            <a:endParaRPr lang="en-US" b="1" dirty="0"/>
          </a:p>
        </p:txBody>
      </p:sp>
    </p:spTree>
    <p:extLst>
      <p:ext uri="{BB962C8B-B14F-4D97-AF65-F5344CB8AC3E}">
        <p14:creationId xmlns:p14="http://schemas.microsoft.com/office/powerpoint/2010/main" val="13471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15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4075"/>
          </a:xfrm>
        </p:spPr>
        <p:txBody>
          <a:bodyPr>
            <a:normAutofit/>
          </a:bodyPr>
          <a:lstStyle/>
          <a:p>
            <a:pPr algn="ct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10134600" y="573227"/>
            <a:ext cx="1435100" cy="369332"/>
          </a:xfrm>
          <a:prstGeom prst="rect">
            <a:avLst/>
          </a:prstGeom>
          <a:noFill/>
        </p:spPr>
        <p:txBody>
          <a:bodyPr wrap="square" rtlCol="0">
            <a:spAutoFit/>
          </a:bodyPr>
          <a:lstStyle/>
          <a:p>
            <a:r>
              <a:rPr lang="en-US" b="1" dirty="0" smtClean="0">
                <a:latin typeface="Arial Black" panose="020B0A04020102020204" pitchFamily="34" charset="0"/>
              </a:rPr>
              <a:t>10/16/19</a:t>
            </a:r>
            <a:endParaRPr lang="en-US" b="1" dirty="0">
              <a:latin typeface="Arial Black" panose="020B0A04020102020204" pitchFamily="34" charset="0"/>
            </a:endParaRPr>
          </a:p>
        </p:txBody>
      </p:sp>
    </p:spTree>
    <p:extLst>
      <p:ext uri="{BB962C8B-B14F-4D97-AF65-F5344CB8AC3E}">
        <p14:creationId xmlns:p14="http://schemas.microsoft.com/office/powerpoint/2010/main" val="1161010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053"/>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255776"/>
            <a:ext cx="11241024" cy="5108448"/>
          </a:xfrm>
        </p:spPr>
        <p:txBody>
          <a:bodyPr>
            <a:normAutofit fontScale="92500" lnSpcReduction="10000"/>
          </a:bodyPr>
          <a:lstStyle/>
          <a:p>
            <a:r>
              <a:rPr lang="en-US" sz="4000" dirty="0" smtClean="0">
                <a:latin typeface="Arial Black" panose="020B0A04020102020204" pitchFamily="34" charset="0"/>
              </a:rPr>
              <a:t>We will ALL read these poems together.</a:t>
            </a:r>
          </a:p>
          <a:p>
            <a:r>
              <a:rPr lang="en-US" sz="4000" dirty="0" smtClean="0">
                <a:latin typeface="Arial Black" panose="020B0A04020102020204" pitchFamily="34" charset="0"/>
              </a:rPr>
              <a:t>You will each be assigned one of the two poems to work with INDIVIDUALLY.</a:t>
            </a:r>
          </a:p>
          <a:p>
            <a:r>
              <a:rPr lang="en-US" sz="4000" dirty="0" smtClean="0">
                <a:latin typeface="Arial Black" panose="020B0A04020102020204" pitchFamily="34" charset="0"/>
              </a:rPr>
              <a:t>After you have done your individual work, you will work TOGETHER to complete the Cannon Comparison Chart for the two poems.</a:t>
            </a:r>
          </a:p>
          <a:p>
            <a:pPr lvl="1"/>
            <a:r>
              <a:rPr lang="en-US" sz="3600" dirty="0" smtClean="0">
                <a:latin typeface="Arial Black" panose="020B0A04020102020204" pitchFamily="34" charset="0"/>
              </a:rPr>
              <a:t>NOTE: For this one, EVERYONE is responsible for their own Comparison Chart on their document.</a:t>
            </a:r>
            <a:endParaRPr lang="en-US" sz="3600" dirty="0">
              <a:latin typeface="Arial Black" panose="020B0A04020102020204" pitchFamily="34" charset="0"/>
            </a:endParaRPr>
          </a:p>
        </p:txBody>
      </p:sp>
    </p:spTree>
    <p:extLst>
      <p:ext uri="{BB962C8B-B14F-4D97-AF65-F5344CB8AC3E}">
        <p14:creationId xmlns:p14="http://schemas.microsoft.com/office/powerpoint/2010/main" val="35962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agreement does </a:t>
            </a:r>
            <a:r>
              <a:rPr lang="en-US" sz="3600" dirty="0" err="1" smtClean="0">
                <a:latin typeface="Arial Black" panose="020B0A04020102020204" pitchFamily="34" charset="0"/>
              </a:rPr>
              <a:t>Thorin</a:t>
            </a:r>
            <a:r>
              <a:rPr lang="en-US" sz="3600" dirty="0" smtClean="0">
                <a:latin typeface="Arial Black" panose="020B0A04020102020204" pitchFamily="34" charset="0"/>
              </a:rPr>
              <a:t> make with Bard?</a:t>
            </a:r>
          </a:p>
          <a:p>
            <a:pPr marL="0" indent="0" algn="ctr">
              <a:buNone/>
            </a:pPr>
            <a:r>
              <a:rPr lang="en-US" sz="3600" dirty="0" smtClean="0">
                <a:latin typeface="Arial Black" panose="020B0A04020102020204" pitchFamily="34" charset="0"/>
              </a:rPr>
              <a:t>Why does he make it?</a:t>
            </a:r>
          </a:p>
          <a:p>
            <a:pPr marL="0" indent="0" algn="ctr">
              <a:buNone/>
            </a:pPr>
            <a:r>
              <a:rPr lang="en-US" sz="3600" dirty="0" smtClean="0">
                <a:latin typeface="Arial Black" panose="020B0A04020102020204" pitchFamily="34" charset="0"/>
              </a:rPr>
              <a:t>What is he hoping will actually happen?</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6" name="TextBox 5"/>
          <p:cNvSpPr txBox="1"/>
          <p:nvPr/>
        </p:nvSpPr>
        <p:spPr>
          <a:xfrm>
            <a:off x="9918700" y="843240"/>
            <a:ext cx="1711905"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10/17/19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7512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What agreement does </a:t>
            </a:r>
            <a:r>
              <a:rPr lang="en-US" sz="3600" dirty="0" err="1">
                <a:latin typeface="Arial Black" panose="020B0A04020102020204" pitchFamily="34" charset="0"/>
              </a:rPr>
              <a:t>Thorin</a:t>
            </a:r>
            <a:r>
              <a:rPr lang="en-US" sz="3600" dirty="0">
                <a:latin typeface="Arial Black" panose="020B0A04020102020204" pitchFamily="34" charset="0"/>
              </a:rPr>
              <a:t> make with Bard?</a:t>
            </a:r>
          </a:p>
          <a:p>
            <a:pPr marL="0" indent="0" algn="ctr">
              <a:buNone/>
            </a:pPr>
            <a:r>
              <a:rPr lang="en-US" sz="3600" dirty="0">
                <a:latin typeface="Arial Black" panose="020B0A04020102020204" pitchFamily="34" charset="0"/>
              </a:rPr>
              <a:t>Why does he make it?</a:t>
            </a:r>
          </a:p>
          <a:p>
            <a:pPr marL="0" indent="0" algn="ctr">
              <a:buNone/>
            </a:pPr>
            <a:r>
              <a:rPr lang="en-US" sz="3600" dirty="0">
                <a:latin typeface="Arial Black" panose="020B0A04020102020204" pitchFamily="34" charset="0"/>
              </a:rPr>
              <a:t>What is he hoping will actually happen?</a:t>
            </a:r>
          </a:p>
        </p:txBody>
      </p:sp>
      <p:sp>
        <p:nvSpPr>
          <p:cNvPr id="7" name="TextBox 6"/>
          <p:cNvSpPr txBox="1"/>
          <p:nvPr/>
        </p:nvSpPr>
        <p:spPr>
          <a:xfrm>
            <a:off x="9918700" y="843240"/>
            <a:ext cx="1711905"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10/17/19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3643112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18</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59880870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Continue “QUESTIONS – Chapter 18-19”</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BY 7:00 a.m.</a:t>
            </a:r>
          </a:p>
        </p:txBody>
      </p:sp>
    </p:spTree>
    <p:extLst>
      <p:ext uri="{BB962C8B-B14F-4D97-AF65-F5344CB8AC3E}">
        <p14:creationId xmlns:p14="http://schemas.microsoft.com/office/powerpoint/2010/main" val="35283207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happens that causes the elves, dwarves, and lake-men to join forces?</a:t>
            </a:r>
          </a:p>
          <a:p>
            <a:pPr marL="0" indent="0" algn="ctr">
              <a:buNone/>
            </a:pPr>
            <a:r>
              <a:rPr lang="en-US" sz="4000" dirty="0" smtClean="0">
                <a:latin typeface="Arial Black" panose="020B0A04020102020204" pitchFamily="34" charset="0"/>
              </a:rPr>
              <a:t>What did Bilbo see at the end of Chapter 18?</a:t>
            </a:r>
          </a:p>
          <a:p>
            <a:pPr marL="0" indent="0" algn="ctr">
              <a:buNone/>
            </a:pPr>
            <a:r>
              <a:rPr lang="en-US" sz="4000" dirty="0" smtClean="0">
                <a:latin typeface="Arial Black" panose="020B0A04020102020204" pitchFamily="34" charset="0"/>
              </a:rPr>
              <a:t>How will this affect the battle?</a:t>
            </a:r>
          </a:p>
        </p:txBody>
      </p:sp>
      <p:sp>
        <p:nvSpPr>
          <p:cNvPr id="5" name="TextBox 4"/>
          <p:cNvSpPr txBox="1"/>
          <p:nvPr/>
        </p:nvSpPr>
        <p:spPr>
          <a:xfrm>
            <a:off x="9918700" y="843240"/>
            <a:ext cx="1711905"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10/17/19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65022784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happened that turned the tide of The Battle of Five Armies?</a:t>
            </a:r>
          </a:p>
          <a:p>
            <a:pPr marL="0" indent="0" algn="ctr">
              <a:buNone/>
            </a:pPr>
            <a:r>
              <a:rPr lang="en-US" sz="3600" dirty="0" smtClean="0">
                <a:latin typeface="Arial Black" panose="020B0A04020102020204" pitchFamily="34" charset="0"/>
              </a:rPr>
              <a:t>Who won? Where are their enemies?</a:t>
            </a:r>
          </a:p>
          <a:p>
            <a:pPr marL="0" indent="0" algn="ctr">
              <a:buNone/>
            </a:pPr>
            <a:r>
              <a:rPr lang="en-US" sz="3600" dirty="0" smtClean="0">
                <a:latin typeface="Arial Black" panose="020B0A04020102020204" pitchFamily="34" charset="0"/>
              </a:rPr>
              <a:t>How did Bilbo find out about it?</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6" name="TextBox 5"/>
          <p:cNvSpPr txBox="1"/>
          <p:nvPr/>
        </p:nvSpPr>
        <p:spPr>
          <a:xfrm>
            <a:off x="9918700" y="843240"/>
            <a:ext cx="1711905"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10/18/19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1686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What happened that turned the tide of The Battle of Five Armies?</a:t>
            </a:r>
          </a:p>
          <a:p>
            <a:pPr marL="0" indent="0" algn="ctr">
              <a:buNone/>
            </a:pPr>
            <a:r>
              <a:rPr lang="en-US" sz="3600" dirty="0">
                <a:latin typeface="Arial Black" panose="020B0A04020102020204" pitchFamily="34" charset="0"/>
              </a:rPr>
              <a:t>Who won? Where are their enemies?</a:t>
            </a:r>
          </a:p>
          <a:p>
            <a:pPr marL="0" indent="0" algn="ctr">
              <a:buNone/>
            </a:pPr>
            <a:r>
              <a:rPr lang="en-US" sz="3600" dirty="0">
                <a:latin typeface="Arial Black" panose="020B0A04020102020204" pitchFamily="34" charset="0"/>
              </a:rPr>
              <a:t>How did Bilbo find out about it?</a:t>
            </a:r>
          </a:p>
        </p:txBody>
      </p:sp>
      <p:sp>
        <p:nvSpPr>
          <p:cNvPr id="7" name="TextBox 6"/>
          <p:cNvSpPr txBox="1"/>
          <p:nvPr/>
        </p:nvSpPr>
        <p:spPr>
          <a:xfrm>
            <a:off x="9918700" y="843240"/>
            <a:ext cx="1711905"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10/18/19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418228269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19</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27393167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latin typeface="Arial Black" panose="020B0A04020102020204" pitchFamily="34" charset="0"/>
              </a:rPr>
              <a:t>Continue “QUESTIONS – Chapter 18-19”</a:t>
            </a:r>
          </a:p>
          <a:p>
            <a:pPr marL="0" indent="0" algn="ctr">
              <a:buNone/>
            </a:pPr>
            <a:r>
              <a:rPr lang="en-US" sz="4000" dirty="0" smtClean="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BY 7:00 a.m.</a:t>
            </a:r>
          </a:p>
        </p:txBody>
      </p:sp>
    </p:spTree>
    <p:extLst>
      <p:ext uri="{BB962C8B-B14F-4D97-AF65-F5344CB8AC3E}">
        <p14:creationId xmlns:p14="http://schemas.microsoft.com/office/powerpoint/2010/main" val="136569733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did you think about the ending?</a:t>
            </a:r>
          </a:p>
          <a:p>
            <a:pPr marL="0" indent="0" algn="ctr">
              <a:buNone/>
            </a:pPr>
            <a:r>
              <a:rPr lang="en-US" sz="4000" dirty="0" smtClean="0">
                <a:latin typeface="Arial Black" panose="020B0A04020102020204" pitchFamily="34" charset="0"/>
              </a:rPr>
              <a:t>What’s one thing you might change if you could?</a:t>
            </a:r>
          </a:p>
          <a:p>
            <a:pPr marL="0" indent="0" algn="ctr">
              <a:buNone/>
            </a:pPr>
            <a:r>
              <a:rPr lang="en-US" sz="4000" dirty="0" smtClean="0">
                <a:latin typeface="Arial Black" panose="020B0A04020102020204" pitchFamily="34" charset="0"/>
              </a:rPr>
              <a:t>Why?</a:t>
            </a:r>
          </a:p>
          <a:p>
            <a:pPr marL="0" indent="0" algn="ctr">
              <a:buNone/>
            </a:pPr>
            <a:r>
              <a:rPr lang="en-US" sz="3200" dirty="0" smtClean="0">
                <a:latin typeface="Arial Black" panose="020B0A04020102020204" pitchFamily="34" charset="0"/>
              </a:rPr>
              <a:t>(No “I wouldn’t change anything” answers)</a:t>
            </a:r>
          </a:p>
        </p:txBody>
      </p:sp>
      <p:sp>
        <p:nvSpPr>
          <p:cNvPr id="5" name="TextBox 4"/>
          <p:cNvSpPr txBox="1"/>
          <p:nvPr/>
        </p:nvSpPr>
        <p:spPr>
          <a:xfrm>
            <a:off x="9918700" y="843240"/>
            <a:ext cx="1711905"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10/18/19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191443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lnSpcReduction="10000"/>
          </a:bodyPr>
          <a:lstStyle/>
          <a:p>
            <a:r>
              <a:rPr lang="en-US" sz="4000" dirty="0" smtClean="0">
                <a:latin typeface="Arial Black" panose="020B0A04020102020204" pitchFamily="34" charset="0"/>
              </a:rPr>
              <a:t>Let’s start with “Elliptical” by </a:t>
            </a:r>
            <a:r>
              <a:rPr lang="en-US" sz="4000" dirty="0" err="1" smtClean="0">
                <a:latin typeface="Arial Black" panose="020B0A04020102020204" pitchFamily="34" charset="0"/>
              </a:rPr>
              <a:t>Harryette</a:t>
            </a:r>
            <a:r>
              <a:rPr lang="en-US" sz="4000" dirty="0" smtClean="0">
                <a:latin typeface="Arial Black" panose="020B0A04020102020204" pitchFamily="34" charset="0"/>
              </a:rPr>
              <a:t> Mullen</a:t>
            </a:r>
          </a:p>
          <a:p>
            <a:r>
              <a:rPr lang="en-US" sz="4000" dirty="0" smtClean="0">
                <a:latin typeface="Arial Black" panose="020B0A04020102020204" pitchFamily="34" charset="0"/>
              </a:rPr>
              <a:t>Take a minute and read the poem through silently.</a:t>
            </a:r>
          </a:p>
          <a:p>
            <a:r>
              <a:rPr lang="en-US" sz="4000" dirty="0" smtClean="0">
                <a:latin typeface="Arial Black" panose="020B0A04020102020204" pitchFamily="34" charset="0"/>
              </a:rPr>
              <a:t>Now listen…</a:t>
            </a:r>
          </a:p>
          <a:p>
            <a:r>
              <a:rPr lang="en-US" sz="4000" dirty="0" smtClean="0">
                <a:latin typeface="Arial Black" panose="020B0A04020102020204" pitchFamily="34" charset="0"/>
              </a:rPr>
              <a:t>In your groups, take 1 minute to discuss what you think the THEME of the poem is. </a:t>
            </a:r>
          </a:p>
          <a:p>
            <a:pPr lvl="1"/>
            <a:r>
              <a:rPr lang="en-US" sz="3200" dirty="0" smtClean="0">
                <a:latin typeface="Arial Black" panose="020B0A04020102020204" pitchFamily="34" charset="0"/>
              </a:rPr>
              <a:t>What is the author trying to say?</a:t>
            </a:r>
            <a:endParaRPr lang="en-US" sz="3200" dirty="0">
              <a:latin typeface="Arial Black" panose="020B0A04020102020204" pitchFamily="34" charset="0"/>
            </a:endParaRPr>
          </a:p>
        </p:txBody>
      </p:sp>
    </p:spTree>
    <p:extLst>
      <p:ext uri="{BB962C8B-B14F-4D97-AF65-F5344CB8AC3E}">
        <p14:creationId xmlns:p14="http://schemas.microsoft.com/office/powerpoint/2010/main" val="4516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4075"/>
          </a:xfrm>
        </p:spPr>
        <p:txBody>
          <a:bodyPr>
            <a:normAutofit/>
          </a:bodyPr>
          <a:lstStyle/>
          <a:p>
            <a:pPr algn="ct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10134600" y="573227"/>
            <a:ext cx="1435100" cy="369332"/>
          </a:xfrm>
          <a:prstGeom prst="rect">
            <a:avLst/>
          </a:prstGeom>
          <a:noFill/>
        </p:spPr>
        <p:txBody>
          <a:bodyPr wrap="square" rtlCol="0">
            <a:spAutoFit/>
          </a:bodyPr>
          <a:lstStyle/>
          <a:p>
            <a:r>
              <a:rPr lang="en-US" b="1" dirty="0" smtClean="0">
                <a:latin typeface="Arial Black" panose="020B0A04020102020204" pitchFamily="34" charset="0"/>
              </a:rPr>
              <a:t>10/21/19</a:t>
            </a:r>
            <a:endParaRPr lang="en-US" b="1" dirty="0">
              <a:latin typeface="Arial Black" panose="020B0A04020102020204" pitchFamily="34" charset="0"/>
            </a:endParaRPr>
          </a:p>
        </p:txBody>
      </p:sp>
    </p:spTree>
    <p:extLst>
      <p:ext uri="{BB962C8B-B14F-4D97-AF65-F5344CB8AC3E}">
        <p14:creationId xmlns:p14="http://schemas.microsoft.com/office/powerpoint/2010/main" val="224624507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Two-Headed Dragon</a:t>
            </a:r>
            <a:endParaRPr lang="en-US" dirty="0">
              <a:latin typeface="Arial Black" panose="020B0A04020102020204" pitchFamily="34" charset="0"/>
            </a:endParaRPr>
          </a:p>
        </p:txBody>
      </p:sp>
      <p:sp>
        <p:nvSpPr>
          <p:cNvPr id="3" name="Content Placeholder 2"/>
          <p:cNvSpPr>
            <a:spLocks noGrp="1"/>
          </p:cNvSpPr>
          <p:nvPr>
            <p:ph idx="1"/>
          </p:nvPr>
        </p:nvSpPr>
        <p:spPr>
          <a:xfrm>
            <a:off x="838200" y="1825625"/>
            <a:ext cx="10515600" cy="1188031"/>
          </a:xfrm>
        </p:spPr>
        <p:txBody>
          <a:bodyPr>
            <a:normAutofit/>
          </a:bodyPr>
          <a:lstStyle/>
          <a:p>
            <a:r>
              <a:rPr lang="en-US" sz="3600" dirty="0" smtClean="0">
                <a:latin typeface="Arial Black" panose="020B0A04020102020204" pitchFamily="34" charset="0"/>
              </a:rPr>
              <a:t>Look out! There is a two-headed dragon about to devour your grade!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578" y="365125"/>
            <a:ext cx="8572500" cy="64293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5" y="428625"/>
            <a:ext cx="6000750" cy="6000750"/>
          </a:xfrm>
          <a:prstGeom prst="rect">
            <a:avLst/>
          </a:prstGeom>
        </p:spPr>
      </p:pic>
      <p:sp>
        <p:nvSpPr>
          <p:cNvPr id="8" name="TextBox 7"/>
          <p:cNvSpPr txBox="1"/>
          <p:nvPr/>
        </p:nvSpPr>
        <p:spPr>
          <a:xfrm>
            <a:off x="3245476" y="631065"/>
            <a:ext cx="5616666" cy="6063198"/>
          </a:xfrm>
          <a:prstGeom prst="rect">
            <a:avLst/>
          </a:prstGeom>
          <a:noFill/>
        </p:spPr>
        <p:txBody>
          <a:bodyPr wrap="none" rtlCol="0">
            <a:spAutoFit/>
          </a:bodyPr>
          <a:lstStyle/>
          <a:p>
            <a:pPr marL="457200" indent="-457200">
              <a:buFont typeface="Arial" panose="020B0604020202020204" pitchFamily="34" charset="0"/>
              <a:buChar char="•"/>
            </a:pPr>
            <a:r>
              <a:rPr lang="en-US" sz="3200" dirty="0">
                <a:solidFill>
                  <a:srgbClr val="FFFF00"/>
                </a:solidFill>
                <a:latin typeface="Arial Black" panose="020B0A04020102020204" pitchFamily="34" charset="0"/>
              </a:rPr>
              <a:t>Your job is to slay </a:t>
            </a:r>
            <a:r>
              <a:rPr lang="en-US" sz="3200" dirty="0" smtClean="0">
                <a:solidFill>
                  <a:srgbClr val="FFFF00"/>
                </a:solidFill>
                <a:latin typeface="Arial Black" panose="020B0A04020102020204" pitchFamily="34" charset="0"/>
              </a:rPr>
              <a:t>it</a:t>
            </a:r>
            <a:br>
              <a:rPr lang="en-US" sz="3200" dirty="0" smtClean="0">
                <a:solidFill>
                  <a:srgbClr val="FFFF00"/>
                </a:solidFill>
                <a:latin typeface="Arial Black" panose="020B0A04020102020204" pitchFamily="34" charset="0"/>
              </a:rPr>
            </a:br>
            <a:r>
              <a:rPr lang="en-US" sz="3200" dirty="0" smtClean="0">
                <a:solidFill>
                  <a:srgbClr val="FFFF00"/>
                </a:solidFill>
                <a:latin typeface="Arial Black" panose="020B0A04020102020204" pitchFamily="34" charset="0"/>
              </a:rPr>
              <a:t>before </a:t>
            </a:r>
            <a:r>
              <a:rPr lang="en-US" sz="3200" dirty="0">
                <a:solidFill>
                  <a:srgbClr val="FFFF00"/>
                </a:solidFill>
                <a:latin typeface="Arial Black" panose="020B0A04020102020204" pitchFamily="34" charset="0"/>
              </a:rPr>
              <a:t>it’s too late!</a:t>
            </a:r>
          </a:p>
          <a:p>
            <a:pPr marL="457200" indent="-457200">
              <a:buFont typeface="Arial" panose="020B0604020202020204" pitchFamily="34" charset="0"/>
              <a:buChar char="•"/>
            </a:pPr>
            <a:endParaRPr lang="en-US" dirty="0" smtClean="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smtClean="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smtClean="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smtClean="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smtClean="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smtClean="0">
              <a:solidFill>
                <a:schemeClr val="bg1"/>
              </a:solidFill>
              <a:latin typeface="Arial Black" panose="020B0A04020102020204" pitchFamily="34" charset="0"/>
            </a:endParaRPr>
          </a:p>
          <a:p>
            <a:pPr marL="457200" indent="-457200">
              <a:buFont typeface="Arial" panose="020B0604020202020204" pitchFamily="34" charset="0"/>
              <a:buChar char="•"/>
            </a:pPr>
            <a:endParaRPr lang="en-US" dirty="0">
              <a:solidFill>
                <a:schemeClr val="bg1"/>
              </a:solidFill>
              <a:latin typeface="Arial Black" panose="020B0A04020102020204" pitchFamily="34" charset="0"/>
            </a:endParaRPr>
          </a:p>
          <a:p>
            <a:endParaRPr lang="en-US" dirty="0">
              <a:solidFill>
                <a:schemeClr val="bg1"/>
              </a:solidFill>
              <a:latin typeface="Arial Black" panose="020B0A04020102020204" pitchFamily="34" charset="0"/>
            </a:endParaRPr>
          </a:p>
          <a:p>
            <a:pPr marL="285750" indent="-285750">
              <a:buFont typeface="Arial" panose="020B0604020202020204" pitchFamily="34" charset="0"/>
              <a:buChar char="•"/>
            </a:pPr>
            <a:r>
              <a:rPr lang="en-US" dirty="0" smtClean="0">
                <a:solidFill>
                  <a:srgbClr val="FFFF00"/>
                </a:solidFill>
                <a:latin typeface="Arial Black" panose="020B0A04020102020204" pitchFamily="34" charset="0"/>
              </a:rPr>
              <a:t>Luckily</a:t>
            </a:r>
            <a:r>
              <a:rPr lang="en-US" dirty="0">
                <a:solidFill>
                  <a:srgbClr val="FFFF00"/>
                </a:solidFill>
                <a:latin typeface="Arial Black" panose="020B0A04020102020204" pitchFamily="34" charset="0"/>
              </a:rPr>
              <a:t>, you have faced this </a:t>
            </a:r>
            <a:r>
              <a:rPr lang="en-US" dirty="0" smtClean="0">
                <a:solidFill>
                  <a:srgbClr val="FFFF00"/>
                </a:solidFill>
                <a:latin typeface="Arial Black" panose="020B0A04020102020204" pitchFamily="34" charset="0"/>
              </a:rPr>
              <a:t>dragon</a:t>
            </a:r>
            <a:br>
              <a:rPr lang="en-US" dirty="0" smtClean="0">
                <a:solidFill>
                  <a:srgbClr val="FFFF00"/>
                </a:solidFill>
                <a:latin typeface="Arial Black" panose="020B0A04020102020204" pitchFamily="34" charset="0"/>
              </a:rPr>
            </a:br>
            <a:r>
              <a:rPr lang="en-US" dirty="0" smtClean="0">
                <a:solidFill>
                  <a:srgbClr val="FFFF00"/>
                </a:solidFill>
                <a:latin typeface="Arial Black" panose="020B0A04020102020204" pitchFamily="34" charset="0"/>
              </a:rPr>
              <a:t>before</a:t>
            </a:r>
            <a:r>
              <a:rPr lang="en-US" dirty="0">
                <a:solidFill>
                  <a:srgbClr val="FFFF00"/>
                </a:solidFill>
                <a:latin typeface="Arial Black" panose="020B0A04020102020204" pitchFamily="34" charset="0"/>
              </a:rPr>
              <a:t>, and you should have weakened </a:t>
            </a:r>
            <a:r>
              <a:rPr lang="en-US" dirty="0" smtClean="0">
                <a:solidFill>
                  <a:srgbClr val="FFFF00"/>
                </a:solidFill>
                <a:latin typeface="Arial Black" panose="020B0A04020102020204" pitchFamily="34" charset="0"/>
              </a:rPr>
              <a:t>it</a:t>
            </a:r>
            <a:br>
              <a:rPr lang="en-US" dirty="0" smtClean="0">
                <a:solidFill>
                  <a:srgbClr val="FFFF00"/>
                </a:solidFill>
                <a:latin typeface="Arial Black" panose="020B0A04020102020204" pitchFamily="34" charset="0"/>
              </a:rPr>
            </a:br>
            <a:r>
              <a:rPr lang="en-US" dirty="0" smtClean="0">
                <a:solidFill>
                  <a:srgbClr val="FFFF00"/>
                </a:solidFill>
                <a:latin typeface="Arial Black" panose="020B0A04020102020204" pitchFamily="34" charset="0"/>
              </a:rPr>
              <a:t>already…although </a:t>
            </a:r>
            <a:r>
              <a:rPr lang="en-US" dirty="0">
                <a:solidFill>
                  <a:srgbClr val="FFFF00"/>
                </a:solidFill>
                <a:latin typeface="Arial Black" panose="020B0A04020102020204" pitchFamily="34" charset="0"/>
              </a:rPr>
              <a:t>some of you ran </a:t>
            </a:r>
            <a:r>
              <a:rPr lang="en-US" dirty="0" smtClean="0">
                <a:solidFill>
                  <a:srgbClr val="FFFF00"/>
                </a:solidFill>
                <a:latin typeface="Arial Black" panose="020B0A04020102020204" pitchFamily="34" charset="0"/>
              </a:rPr>
              <a:t>away</a:t>
            </a:r>
            <a:br>
              <a:rPr lang="en-US" dirty="0" smtClean="0">
                <a:solidFill>
                  <a:srgbClr val="FFFF00"/>
                </a:solidFill>
                <a:latin typeface="Arial Black" panose="020B0A04020102020204" pitchFamily="34" charset="0"/>
              </a:rPr>
            </a:br>
            <a:r>
              <a:rPr lang="en-US" dirty="0" smtClean="0">
                <a:solidFill>
                  <a:srgbClr val="FFFF00"/>
                </a:solidFill>
                <a:latin typeface="Arial Black" panose="020B0A04020102020204" pitchFamily="34" charset="0"/>
              </a:rPr>
              <a:t>from </a:t>
            </a:r>
            <a:r>
              <a:rPr lang="en-US" dirty="0">
                <a:solidFill>
                  <a:srgbClr val="FFFF00"/>
                </a:solidFill>
                <a:latin typeface="Arial Black" panose="020B0A04020102020204" pitchFamily="34" charset="0"/>
              </a:rPr>
              <a:t>that first fight…</a:t>
            </a:r>
          </a:p>
          <a:p>
            <a:endParaRPr lang="en-US" dirty="0"/>
          </a:p>
        </p:txBody>
      </p:sp>
    </p:spTree>
    <p:extLst>
      <p:ext uri="{BB962C8B-B14F-4D97-AF65-F5344CB8AC3E}">
        <p14:creationId xmlns:p14="http://schemas.microsoft.com/office/powerpoint/2010/main" val="27636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anim calcmode="lin" valueType="num">
                                      <p:cBhvr additive="base">
                                        <p:cTn id="35"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167425" y="1931831"/>
            <a:ext cx="11784661" cy="64394"/>
          </a:xfrm>
          <a:prstGeom prst="line">
            <a:avLst/>
          </a:prstGeom>
          <a:ln w="73025"/>
        </p:spPr>
        <p:style>
          <a:lnRef idx="1">
            <a:schemeClr val="dk1"/>
          </a:lnRef>
          <a:fillRef idx="0">
            <a:schemeClr val="dk1"/>
          </a:fillRef>
          <a:effectRef idx="0">
            <a:schemeClr val="dk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7851" y="257577"/>
            <a:ext cx="3103808" cy="6503831"/>
          </a:xfrm>
        </p:spPr>
      </p:pic>
      <p:sp>
        <p:nvSpPr>
          <p:cNvPr id="7" name="TextBox 6"/>
          <p:cNvSpPr txBox="1"/>
          <p:nvPr/>
        </p:nvSpPr>
        <p:spPr>
          <a:xfrm>
            <a:off x="643944" y="257577"/>
            <a:ext cx="3398687" cy="1569660"/>
          </a:xfrm>
          <a:prstGeom prst="rect">
            <a:avLst/>
          </a:prstGeom>
          <a:noFill/>
        </p:spPr>
        <p:txBody>
          <a:bodyPr wrap="none" rtlCol="0">
            <a:spAutoFit/>
          </a:bodyPr>
          <a:lstStyle/>
          <a:p>
            <a:pPr algn="ctr"/>
            <a:r>
              <a:rPr lang="en-US" sz="3200" dirty="0" smtClean="0">
                <a:latin typeface="Arial Black" panose="020B0A04020102020204" pitchFamily="34" charset="0"/>
              </a:rPr>
              <a:t>LASER FOCUS</a:t>
            </a:r>
          </a:p>
          <a:p>
            <a:pPr algn="ctr"/>
            <a:r>
              <a:rPr lang="en-US" sz="3200" dirty="0" smtClean="0">
                <a:latin typeface="Arial Black" panose="020B0A04020102020204" pitchFamily="34" charset="0"/>
              </a:rPr>
              <a:t>CHARACTER</a:t>
            </a:r>
          </a:p>
          <a:p>
            <a:pPr algn="ctr"/>
            <a:r>
              <a:rPr lang="en-US" sz="3200" dirty="0" smtClean="0">
                <a:latin typeface="Arial Black" panose="020B0A04020102020204" pitchFamily="34" charset="0"/>
              </a:rPr>
              <a:t>ANALYSIS</a:t>
            </a:r>
            <a:endParaRPr lang="en-US" sz="3200" dirty="0">
              <a:latin typeface="Arial Black" panose="020B0A04020102020204" pitchFamily="34" charset="0"/>
            </a:endParaRPr>
          </a:p>
        </p:txBody>
      </p:sp>
      <p:sp>
        <p:nvSpPr>
          <p:cNvPr id="8" name="TextBox 7"/>
          <p:cNvSpPr txBox="1"/>
          <p:nvPr/>
        </p:nvSpPr>
        <p:spPr>
          <a:xfrm>
            <a:off x="8050631" y="503798"/>
            <a:ext cx="3664208" cy="1077218"/>
          </a:xfrm>
          <a:prstGeom prst="rect">
            <a:avLst/>
          </a:prstGeom>
          <a:noFill/>
        </p:spPr>
        <p:txBody>
          <a:bodyPr wrap="none" rtlCol="0">
            <a:spAutoFit/>
          </a:bodyPr>
          <a:lstStyle/>
          <a:p>
            <a:pPr algn="ctr"/>
            <a:r>
              <a:rPr lang="en-US" sz="3200" dirty="0" smtClean="0">
                <a:latin typeface="Arial Black" panose="020B0A04020102020204" pitchFamily="34" charset="0"/>
              </a:rPr>
              <a:t>HOBBIT BLOGS</a:t>
            </a:r>
          </a:p>
          <a:p>
            <a:pPr algn="ctr"/>
            <a:r>
              <a:rPr lang="en-US" sz="3200" dirty="0" smtClean="0">
                <a:latin typeface="Arial Black" panose="020B0A04020102020204" pitchFamily="34" charset="0"/>
              </a:rPr>
              <a:t>3-5</a:t>
            </a:r>
            <a:endParaRPr lang="en-US" sz="3200" dirty="0">
              <a:latin typeface="Arial Black" panose="020B0A04020102020204" pitchFamily="34" charset="0"/>
            </a:endParaRPr>
          </a:p>
        </p:txBody>
      </p:sp>
      <p:sp>
        <p:nvSpPr>
          <p:cNvPr id="13" name="TextBox 12"/>
          <p:cNvSpPr txBox="1"/>
          <p:nvPr/>
        </p:nvSpPr>
        <p:spPr>
          <a:xfrm>
            <a:off x="167425" y="2189408"/>
            <a:ext cx="4002891"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Arial Black" panose="020B0A04020102020204" pitchFamily="34" charset="0"/>
              </a:rPr>
              <a:t>Go to Google Classroom</a:t>
            </a:r>
          </a:p>
          <a:p>
            <a:pPr marL="285750" indent="-285750">
              <a:buFont typeface="Arial" panose="020B0604020202020204" pitchFamily="34" charset="0"/>
              <a:buChar char="•"/>
            </a:pPr>
            <a:r>
              <a:rPr lang="en-US" dirty="0" smtClean="0">
                <a:latin typeface="Arial Black" panose="020B0A04020102020204" pitchFamily="34" charset="0"/>
              </a:rPr>
              <a:t>Re-open your LASER FOCUS</a:t>
            </a:r>
          </a:p>
          <a:p>
            <a:r>
              <a:rPr lang="en-US" dirty="0" smtClean="0">
                <a:latin typeface="Arial Black" panose="020B0A04020102020204" pitchFamily="34" charset="0"/>
              </a:rPr>
              <a:t>    Character Analysis</a:t>
            </a:r>
          </a:p>
          <a:p>
            <a:pPr marL="285750" indent="-285750">
              <a:buFont typeface="Arial" panose="020B0604020202020204" pitchFamily="34" charset="0"/>
              <a:buChar char="•"/>
            </a:pPr>
            <a:r>
              <a:rPr lang="en-US" dirty="0" smtClean="0">
                <a:latin typeface="Arial Black" panose="020B0A04020102020204" pitchFamily="34" charset="0"/>
              </a:rPr>
              <a:t>FINISH IT!</a:t>
            </a:r>
          </a:p>
          <a:p>
            <a:pPr marL="285750" indent="-285750">
              <a:buFont typeface="Arial" panose="020B0604020202020204" pitchFamily="34" charset="0"/>
              <a:buChar char="•"/>
            </a:pPr>
            <a:r>
              <a:rPr lang="en-US" dirty="0" smtClean="0">
                <a:latin typeface="Arial Black" panose="020B0A04020102020204" pitchFamily="34" charset="0"/>
              </a:rPr>
              <a:t>Slides  224-228 have the </a:t>
            </a:r>
          </a:p>
          <a:p>
            <a:r>
              <a:rPr lang="en-US" dirty="0">
                <a:latin typeface="Arial Black" panose="020B0A04020102020204" pitchFamily="34" charset="0"/>
              </a:rPr>
              <a:t> </a:t>
            </a:r>
            <a:r>
              <a:rPr lang="en-US" dirty="0" smtClean="0">
                <a:latin typeface="Arial Black" panose="020B0A04020102020204" pitchFamily="34" charset="0"/>
              </a:rPr>
              <a:t>   instructions for the </a:t>
            </a:r>
          </a:p>
          <a:p>
            <a:r>
              <a:rPr lang="en-US" dirty="0">
                <a:latin typeface="Arial Black" panose="020B0A04020102020204" pitchFamily="34" charset="0"/>
              </a:rPr>
              <a:t> </a:t>
            </a:r>
            <a:r>
              <a:rPr lang="en-US" dirty="0" smtClean="0">
                <a:latin typeface="Arial Black" panose="020B0A04020102020204" pitchFamily="34" charset="0"/>
              </a:rPr>
              <a:t>   FOCUS Slides!</a:t>
            </a:r>
          </a:p>
        </p:txBody>
      </p:sp>
      <p:sp>
        <p:nvSpPr>
          <p:cNvPr id="15" name="TextBox 14"/>
          <p:cNvSpPr txBox="1"/>
          <p:nvPr/>
        </p:nvSpPr>
        <p:spPr>
          <a:xfrm>
            <a:off x="7845478" y="2142541"/>
            <a:ext cx="3772058" cy="1754326"/>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Arial Black" panose="020B0A04020102020204" pitchFamily="34" charset="0"/>
              </a:rPr>
              <a:t>Go to your WIX site</a:t>
            </a:r>
          </a:p>
          <a:p>
            <a:pPr marL="285750" indent="-285750">
              <a:buFont typeface="Arial" panose="020B0604020202020204" pitchFamily="34" charset="0"/>
              <a:buChar char="•"/>
            </a:pPr>
            <a:r>
              <a:rPr lang="en-US" dirty="0" smtClean="0">
                <a:latin typeface="Arial Black" panose="020B0A04020102020204" pitchFamily="34" charset="0"/>
              </a:rPr>
              <a:t>Re-open your Blog section</a:t>
            </a:r>
          </a:p>
          <a:p>
            <a:pPr marL="285750" indent="-285750">
              <a:buFont typeface="Arial" panose="020B0604020202020204" pitchFamily="34" charset="0"/>
              <a:buChar char="•"/>
            </a:pPr>
            <a:r>
              <a:rPr lang="en-US" dirty="0" smtClean="0">
                <a:latin typeface="Arial Black" panose="020B0A04020102020204" pitchFamily="34" charset="0"/>
              </a:rPr>
              <a:t>FINISH IT!</a:t>
            </a:r>
          </a:p>
          <a:p>
            <a:pPr marL="285750" indent="-285750">
              <a:buFont typeface="Arial" panose="020B0604020202020204" pitchFamily="34" charset="0"/>
              <a:buChar char="•"/>
            </a:pPr>
            <a:r>
              <a:rPr lang="en-US" dirty="0" smtClean="0">
                <a:latin typeface="Arial Black" panose="020B0A04020102020204" pitchFamily="34" charset="0"/>
              </a:rPr>
              <a:t>Slides 229-231 have the</a:t>
            </a:r>
          </a:p>
          <a:p>
            <a:r>
              <a:rPr lang="en-US" dirty="0">
                <a:latin typeface="Arial Black" panose="020B0A04020102020204" pitchFamily="34" charset="0"/>
              </a:rPr>
              <a:t> </a:t>
            </a:r>
            <a:r>
              <a:rPr lang="en-US" dirty="0" smtClean="0">
                <a:latin typeface="Arial Black" panose="020B0A04020102020204" pitchFamily="34" charset="0"/>
              </a:rPr>
              <a:t>   instructions for the </a:t>
            </a:r>
          </a:p>
          <a:p>
            <a:r>
              <a:rPr lang="en-US" dirty="0">
                <a:latin typeface="Arial Black" panose="020B0A04020102020204" pitchFamily="34" charset="0"/>
              </a:rPr>
              <a:t> </a:t>
            </a:r>
            <a:r>
              <a:rPr lang="en-US" dirty="0" smtClean="0">
                <a:latin typeface="Arial Black" panose="020B0A04020102020204" pitchFamily="34" charset="0"/>
              </a:rPr>
              <a:t>   Hobbit Blogs!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71" y="4220733"/>
            <a:ext cx="10439830" cy="2637267"/>
          </a:xfrm>
          <a:prstGeom prst="rect">
            <a:avLst/>
          </a:prstGeom>
        </p:spPr>
      </p:pic>
    </p:spTree>
    <p:extLst>
      <p:ext uri="{BB962C8B-B14F-4D97-AF65-F5344CB8AC3E}">
        <p14:creationId xmlns:p14="http://schemas.microsoft.com/office/powerpoint/2010/main" val="15877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additive="base">
                                        <p:cTn id="4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 calcmode="lin" valueType="num">
                                      <p:cBhvr additive="base">
                                        <p:cTn id="4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3" end="3"/>
                                            </p:txEl>
                                          </p:spTgt>
                                        </p:tgtEl>
                                        <p:attrNameLst>
                                          <p:attrName>style.visibility</p:attrName>
                                        </p:attrNameLst>
                                      </p:cBhvr>
                                      <p:to>
                                        <p:strVal val="visible"/>
                                      </p:to>
                                    </p:set>
                                    <p:anim calcmode="lin" valueType="num">
                                      <p:cBhvr additive="base">
                                        <p:cTn id="5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4" end="4"/>
                                            </p:txEl>
                                          </p:spTgt>
                                        </p:tgtEl>
                                        <p:attrNameLst>
                                          <p:attrName>style.visibility</p:attrName>
                                        </p:attrNameLst>
                                      </p:cBhvr>
                                      <p:to>
                                        <p:strVal val="visible"/>
                                      </p:to>
                                    </p:set>
                                    <p:anim calcmode="lin" valueType="num">
                                      <p:cBhvr additive="base">
                                        <p:cTn id="5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
                                            <p:txEl>
                                              <p:pRg st="5" end="5"/>
                                            </p:txEl>
                                          </p:spTgt>
                                        </p:tgtEl>
                                        <p:attrNameLst>
                                          <p:attrName>style.visibility</p:attrName>
                                        </p:attrNameLst>
                                      </p:cBhvr>
                                      <p:to>
                                        <p:strVal val="visible"/>
                                      </p:to>
                                    </p:set>
                                    <p:anim calcmode="lin" valueType="num">
                                      <p:cBhvr additive="base">
                                        <p:cTn id="6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3">
                                            <p:txEl>
                                              <p:pRg st="6" end="6"/>
                                            </p:txEl>
                                          </p:spTgt>
                                        </p:tgtEl>
                                        <p:attrNameLst>
                                          <p:attrName>style.visibility</p:attrName>
                                        </p:attrNameLst>
                                      </p:cBhvr>
                                      <p:to>
                                        <p:strVal val="visible"/>
                                      </p:to>
                                    </p:set>
                                    <p:anim calcmode="lin" valueType="num">
                                      <p:cBhvr additive="base">
                                        <p:cTn id="6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additive="base">
                                        <p:cTn id="7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1" end="1"/>
                                            </p:txEl>
                                          </p:spTgt>
                                        </p:tgtEl>
                                        <p:attrNameLst>
                                          <p:attrName>style.visibility</p:attrName>
                                        </p:attrNameLst>
                                      </p:cBhvr>
                                      <p:to>
                                        <p:strVal val="visible"/>
                                      </p:to>
                                    </p:set>
                                    <p:anim calcmode="lin" valueType="num">
                                      <p:cBhvr additive="base">
                                        <p:cTn id="7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2" end="2"/>
                                            </p:txEl>
                                          </p:spTgt>
                                        </p:tgtEl>
                                        <p:attrNameLst>
                                          <p:attrName>style.visibility</p:attrName>
                                        </p:attrNameLst>
                                      </p:cBhvr>
                                      <p:to>
                                        <p:strVal val="visible"/>
                                      </p:to>
                                    </p:set>
                                    <p:anim calcmode="lin" valueType="num">
                                      <p:cBhvr additive="base">
                                        <p:cTn id="8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5">
                                            <p:txEl>
                                              <p:pRg st="3" end="3"/>
                                            </p:txEl>
                                          </p:spTgt>
                                        </p:tgtEl>
                                        <p:attrNameLst>
                                          <p:attrName>style.visibility</p:attrName>
                                        </p:attrNameLst>
                                      </p:cBhvr>
                                      <p:to>
                                        <p:strVal val="visible"/>
                                      </p:to>
                                    </p:set>
                                    <p:anim calcmode="lin" valueType="num">
                                      <p:cBhvr additive="base">
                                        <p:cTn id="9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5">
                                            <p:txEl>
                                              <p:pRg st="4" end="4"/>
                                            </p:txEl>
                                          </p:spTgt>
                                        </p:tgtEl>
                                        <p:attrNameLst>
                                          <p:attrName>style.visibility</p:attrName>
                                        </p:attrNameLst>
                                      </p:cBhvr>
                                      <p:to>
                                        <p:strVal val="visible"/>
                                      </p:to>
                                    </p:set>
                                    <p:anim calcmode="lin" valueType="num">
                                      <p:cBhvr additive="base">
                                        <p:cTn id="9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5">
                                            <p:txEl>
                                              <p:pRg st="5" end="5"/>
                                            </p:txEl>
                                          </p:spTgt>
                                        </p:tgtEl>
                                        <p:attrNameLst>
                                          <p:attrName>style.visibility</p:attrName>
                                        </p:attrNameLst>
                                      </p:cBhvr>
                                      <p:to>
                                        <p:strVal val="visible"/>
                                      </p:to>
                                    </p:set>
                                    <p:anim calcmode="lin" valueType="num">
                                      <p:cBhvr additive="base">
                                        <p:cTn id="9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1000" fill="hold"/>
                                        <p:tgtEl>
                                          <p:spTgt spid="16"/>
                                        </p:tgtEl>
                                        <p:attrNameLst>
                                          <p:attrName>ppt_w</p:attrName>
                                        </p:attrNameLst>
                                      </p:cBhvr>
                                      <p:tavLst>
                                        <p:tav tm="0">
                                          <p:val>
                                            <p:fltVal val="0"/>
                                          </p:val>
                                        </p:tav>
                                        <p:tav tm="100000">
                                          <p:val>
                                            <p:strVal val="#ppt_w"/>
                                          </p:val>
                                        </p:tav>
                                      </p:tavLst>
                                    </p:anim>
                                    <p:anim calcmode="lin" valueType="num">
                                      <p:cBhvr>
                                        <p:cTn id="106" dur="1000" fill="hold"/>
                                        <p:tgtEl>
                                          <p:spTgt spid="16"/>
                                        </p:tgtEl>
                                        <p:attrNameLst>
                                          <p:attrName>ppt_h</p:attrName>
                                        </p:attrNameLst>
                                      </p:cBhvr>
                                      <p:tavLst>
                                        <p:tav tm="0">
                                          <p:val>
                                            <p:fltVal val="0"/>
                                          </p:val>
                                        </p:tav>
                                        <p:tav tm="100000">
                                          <p:val>
                                            <p:strVal val="#ppt_h"/>
                                          </p:val>
                                        </p:tav>
                                      </p:tavLst>
                                    </p:anim>
                                    <p:anim calcmode="lin" valueType="num">
                                      <p:cBhvr>
                                        <p:cTn id="107" dur="1000" fill="hold"/>
                                        <p:tgtEl>
                                          <p:spTgt spid="16"/>
                                        </p:tgtEl>
                                        <p:attrNameLst>
                                          <p:attrName>style.rotation</p:attrName>
                                        </p:attrNameLst>
                                      </p:cBhvr>
                                      <p:tavLst>
                                        <p:tav tm="0">
                                          <p:val>
                                            <p:fltVal val="90"/>
                                          </p:val>
                                        </p:tav>
                                        <p:tav tm="100000">
                                          <p:val>
                                            <p:fltVal val="0"/>
                                          </p:val>
                                        </p:tav>
                                      </p:tavLst>
                                    </p:anim>
                                    <p:animEffect transition="in" filter="fade">
                                      <p:cBhvr>
                                        <p:cTn id="10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Two-Headed Dragon</a:t>
            </a:r>
            <a:endParaRPr lang="en-US" dirty="0">
              <a:latin typeface="Arial Black" panose="020B0A04020102020204" pitchFamily="34" charset="0"/>
            </a:endParaRPr>
          </a:p>
        </p:txBody>
      </p:sp>
      <p:sp>
        <p:nvSpPr>
          <p:cNvPr id="3" name="Content Placeholder 2"/>
          <p:cNvSpPr>
            <a:spLocks noGrp="1"/>
          </p:cNvSpPr>
          <p:nvPr>
            <p:ph idx="1"/>
          </p:nvPr>
        </p:nvSpPr>
        <p:spPr>
          <a:xfrm>
            <a:off x="463639" y="1825625"/>
            <a:ext cx="11436440" cy="4351338"/>
          </a:xfrm>
        </p:spPr>
        <p:txBody>
          <a:bodyPr>
            <a:normAutofit/>
          </a:bodyPr>
          <a:lstStyle/>
          <a:p>
            <a:r>
              <a:rPr lang="en-US" sz="3600" dirty="0" smtClean="0">
                <a:latin typeface="Arial Black" panose="020B0A04020102020204" pitchFamily="34" charset="0"/>
              </a:rPr>
              <a:t>It is up to you which one of the two heads you choose to attack first…</a:t>
            </a:r>
          </a:p>
          <a:p>
            <a:r>
              <a:rPr lang="en-US" sz="3600" dirty="0">
                <a:latin typeface="Arial Black" panose="020B0A04020102020204" pitchFamily="34" charset="0"/>
              </a:rPr>
              <a:t>T</a:t>
            </a:r>
            <a:r>
              <a:rPr lang="en-US" sz="3600" dirty="0" smtClean="0">
                <a:latin typeface="Arial Black" panose="020B0A04020102020204" pitchFamily="34" charset="0"/>
              </a:rPr>
              <a:t>o be VICTORIOUS,</a:t>
            </a:r>
          </a:p>
          <a:p>
            <a:pPr marL="0" indent="0">
              <a:buNone/>
            </a:pPr>
            <a:r>
              <a:rPr lang="en-US" sz="3600" dirty="0">
                <a:latin typeface="Arial Black" panose="020B0A04020102020204" pitchFamily="34" charset="0"/>
              </a:rPr>
              <a:t> </a:t>
            </a:r>
            <a:r>
              <a:rPr lang="en-US" sz="3600" dirty="0" smtClean="0">
                <a:latin typeface="Arial Black" panose="020B0A04020102020204" pitchFamily="34" charset="0"/>
              </a:rPr>
              <a:t> you must to slay the </a:t>
            </a:r>
          </a:p>
          <a:p>
            <a:pPr marL="0" indent="0">
              <a:buNone/>
            </a:pPr>
            <a:r>
              <a:rPr lang="en-US" sz="3600" dirty="0">
                <a:latin typeface="Arial Black" panose="020B0A04020102020204" pitchFamily="34" charset="0"/>
              </a:rPr>
              <a:t> </a:t>
            </a:r>
            <a:r>
              <a:rPr lang="en-US" sz="3600" dirty="0" smtClean="0">
                <a:latin typeface="Arial Black" panose="020B0A04020102020204" pitchFamily="34" charset="0"/>
              </a:rPr>
              <a:t> dragon, BOTH HEADS, </a:t>
            </a:r>
          </a:p>
          <a:p>
            <a:pPr marL="0" indent="0">
              <a:buNone/>
            </a:pPr>
            <a:r>
              <a:rPr lang="en-US" sz="3600" dirty="0">
                <a:latin typeface="Arial Black" panose="020B0A04020102020204" pitchFamily="34" charset="0"/>
              </a:rPr>
              <a:t> </a:t>
            </a:r>
            <a:r>
              <a:rPr lang="en-US" sz="3600" dirty="0" smtClean="0">
                <a:latin typeface="Arial Black" panose="020B0A04020102020204" pitchFamily="34" charset="0"/>
              </a:rPr>
              <a:t> by sunrise on </a:t>
            </a:r>
          </a:p>
          <a:p>
            <a:pPr marL="0" indent="0">
              <a:buNone/>
            </a:pPr>
            <a:r>
              <a:rPr lang="en-US" sz="3600" dirty="0">
                <a:latin typeface="Arial Black" panose="020B0A04020102020204" pitchFamily="34" charset="0"/>
              </a:rPr>
              <a:t> </a:t>
            </a:r>
            <a:r>
              <a:rPr lang="en-US" sz="3600" dirty="0" smtClean="0">
                <a:latin typeface="Arial Black" panose="020B0A04020102020204" pitchFamily="34" charset="0"/>
              </a:rPr>
              <a:t> WODEN’S DAY (Wednesday, 7:00 a.m.) </a:t>
            </a:r>
            <a:endParaRPr lang="en-US" sz="3600" dirty="0">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222" y="2885259"/>
            <a:ext cx="3968124" cy="2232070"/>
          </a:xfrm>
          <a:prstGeom prst="rect">
            <a:avLst/>
          </a:prstGeom>
        </p:spPr>
      </p:pic>
    </p:spTree>
    <p:extLst>
      <p:ext uri="{BB962C8B-B14F-4D97-AF65-F5344CB8AC3E}">
        <p14:creationId xmlns:p14="http://schemas.microsoft.com/office/powerpoint/2010/main" val="288184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10000"/>
          </a:bodyPr>
          <a:lstStyle/>
          <a:p>
            <a:r>
              <a:rPr lang="en-US" sz="3600" b="1" dirty="0">
                <a:latin typeface="Arial Black" panose="020B0A04020102020204" pitchFamily="34" charset="0"/>
              </a:rPr>
              <a:t>Feelings</a:t>
            </a:r>
            <a:r>
              <a:rPr lang="en-US" sz="3600" dirty="0">
                <a:latin typeface="Arial Black" panose="020B0A04020102020204" pitchFamily="34" charset="0"/>
              </a:rPr>
              <a:t> - How do the characters emotions and emotional connections to others affect their choices? What emotions are they feeling strongly enough to drive them to action?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If one character cares for another, they are motivated by that emotion. The same is true if they fear them, are jealous of them, or despise them. Minimum of TWO examples of emotions/emotional connections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27178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3600" b="1" dirty="0">
                <a:latin typeface="Arial Black" panose="020B0A04020102020204" pitchFamily="34" charset="0"/>
              </a:rPr>
              <a:t>Obligations </a:t>
            </a:r>
            <a:r>
              <a:rPr lang="en-US" sz="3600" dirty="0">
                <a:latin typeface="Arial Black" panose="020B0A04020102020204" pitchFamily="34" charset="0"/>
              </a:rPr>
              <a:t>- What does your character owe other characters and what do they owe him or her (</a:t>
            </a:r>
            <a:r>
              <a:rPr lang="en-US" sz="3600" dirty="0" err="1">
                <a:latin typeface="Arial Black" panose="020B0A04020102020204" pitchFamily="34" charset="0"/>
              </a:rPr>
              <a:t>eg</a:t>
            </a:r>
            <a:r>
              <a:rPr lang="en-US" sz="3600" dirty="0">
                <a:latin typeface="Arial Black" panose="020B0A04020102020204" pitchFamily="34" charset="0"/>
              </a:rPr>
              <a:t>: money, respect, love, an apology, etc.)? How are they tied to other characters?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If one person feels like they owe someone, or that they are owed something, it changes the way they behave. Minimum of TWO examples of obligations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12288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3600" b="1" dirty="0">
                <a:latin typeface="Arial Black" panose="020B0A04020102020204" pitchFamily="34" charset="0"/>
              </a:rPr>
              <a:t>Conflict: </a:t>
            </a:r>
            <a:r>
              <a:rPr lang="en-US" sz="3600" dirty="0">
                <a:latin typeface="Arial Black" panose="020B0A04020102020204" pitchFamily="34" charset="0"/>
              </a:rPr>
              <a:t>With whom, or with what, is your character in conflict? Is there internal conflict, external conflict, or both? Is your character the protagonist or antagonist (or something in between)?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Without conflict, there is no story! Your character’s conflict pushes the plot forward. Minimum of TWO examples of conflicts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241691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3600" b="1" dirty="0">
                <a:latin typeface="Arial Black" panose="020B0A04020102020204" pitchFamily="34" charset="0"/>
              </a:rPr>
              <a:t>Understandings</a:t>
            </a:r>
            <a:r>
              <a:rPr lang="en-US" sz="3600" dirty="0">
                <a:latin typeface="Arial Black" panose="020B0A04020102020204" pitchFamily="34" charset="0"/>
              </a:rPr>
              <a:t> - What does your character know? About other characters? About themselves? Do they have any secrets or things that only they know? Also, what do they NOT know or WANT to know?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If a character wants or needs knowledge, they may be inclined to take risks or do things outside their “normal.” Minimum of TWO examples of understandings/questions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24445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3600" b="1" dirty="0">
                <a:latin typeface="Arial Black" panose="020B0A04020102020204" pitchFamily="34" charset="0"/>
              </a:rPr>
              <a:t>Shifts</a:t>
            </a:r>
            <a:r>
              <a:rPr lang="en-US" sz="3600" dirty="0">
                <a:latin typeface="Arial Black" panose="020B0A04020102020204" pitchFamily="34" charset="0"/>
              </a:rPr>
              <a:t> - How does your character change over the course of the story? Do their priorities shift? Do their beliefs change? Do they grow, learn, mature? Or are they a static (unchanging) character? </a:t>
            </a:r>
            <a:endParaRPr lang="en-US" sz="3600" dirty="0" smtClean="0">
              <a:latin typeface="Arial Black" panose="020B0A04020102020204" pitchFamily="34" charset="0"/>
            </a:endParaRPr>
          </a:p>
          <a:p>
            <a:r>
              <a:rPr lang="en-US" sz="3600" b="1" i="1" dirty="0" smtClean="0">
                <a:latin typeface="Arial Black" panose="020B0A04020102020204" pitchFamily="34" charset="0"/>
              </a:rPr>
              <a:t>Remember</a:t>
            </a:r>
            <a:r>
              <a:rPr lang="en-US" sz="3600" b="1" i="1" dirty="0">
                <a:latin typeface="Arial Black" panose="020B0A04020102020204" pitchFamily="34" charset="0"/>
              </a:rPr>
              <a:t>: In most good novels, the characters change the plot, but the plot also changes the characters. Minimum of TWO examples of ways the character changes WITH PROPERLY CITED EVIDENCE</a:t>
            </a:r>
            <a:r>
              <a:rPr lang="en-US" sz="3600" b="1" i="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400105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fontScale="85000" lnSpcReduction="20000"/>
          </a:bodyPr>
          <a:lstStyle/>
          <a:p>
            <a:r>
              <a:rPr lang="en-US" sz="3200" dirty="0" smtClean="0">
                <a:latin typeface="Arial Black" panose="020B0A04020102020204" pitchFamily="34" charset="0"/>
              </a:rPr>
              <a:t>Today we are going to work with CHARACTERIZATION again.</a:t>
            </a:r>
          </a:p>
          <a:p>
            <a:r>
              <a:rPr lang="en-US" sz="3200" dirty="0" smtClean="0">
                <a:latin typeface="Arial Black" panose="020B0A04020102020204" pitchFamily="34" charset="0"/>
              </a:rPr>
              <a:t>You will be using the same character you chose for your LASER FOCUS Character Analysis.</a:t>
            </a:r>
          </a:p>
          <a:p>
            <a:r>
              <a:rPr lang="en-US" sz="3200" dirty="0" smtClean="0">
                <a:latin typeface="Arial Black" panose="020B0A04020102020204" pitchFamily="34" charset="0"/>
              </a:rPr>
              <a:t>For your character, you will be creating a BLOG using WIX.COM</a:t>
            </a:r>
          </a:p>
          <a:p>
            <a:r>
              <a:rPr lang="en-US" sz="3200" dirty="0" smtClean="0">
                <a:latin typeface="Arial Black" panose="020B0A04020102020204" pitchFamily="34" charset="0"/>
              </a:rPr>
              <a:t>You will create FIVE BLOG ENTRIES…</a:t>
            </a:r>
          </a:p>
          <a:p>
            <a:pPr lvl="1"/>
            <a:r>
              <a:rPr lang="en-US" dirty="0" smtClean="0">
                <a:latin typeface="Arial Black" panose="020B0A04020102020204" pitchFamily="34" charset="0"/>
              </a:rPr>
              <a:t>One from the beginning of the novel JUST BEFORE we come in as readers.</a:t>
            </a:r>
          </a:p>
          <a:p>
            <a:pPr lvl="1"/>
            <a:r>
              <a:rPr lang="en-US" dirty="0" smtClean="0">
                <a:latin typeface="Arial Black" panose="020B0A04020102020204" pitchFamily="34" charset="0"/>
              </a:rPr>
              <a:t>One from any point from the beginning of the story to when Bilbo meets Gollum (Chapters 1-4).</a:t>
            </a:r>
          </a:p>
          <a:p>
            <a:pPr lvl="1"/>
            <a:r>
              <a:rPr lang="en-US" dirty="0" smtClean="0">
                <a:latin typeface="Arial Black" panose="020B0A04020102020204" pitchFamily="34" charset="0"/>
              </a:rPr>
              <a:t>One from any point from where Bilbo meets Gollum to where Thorin is </a:t>
            </a:r>
            <a:r>
              <a:rPr lang="en-US" dirty="0" err="1" smtClean="0">
                <a:latin typeface="Arial Black" panose="020B0A04020102020204" pitchFamily="34" charset="0"/>
              </a:rPr>
              <a:t>shshown</a:t>
            </a:r>
            <a:r>
              <a:rPr lang="en-US" dirty="0" smtClean="0">
                <a:latin typeface="Arial Black" panose="020B0A04020102020204" pitchFamily="34" charset="0"/>
              </a:rPr>
              <a:t> in the Wood Elf King’s dungeon (Chapters 5-8).</a:t>
            </a:r>
          </a:p>
          <a:p>
            <a:pPr lvl="1"/>
            <a:r>
              <a:rPr lang="en-US" dirty="0" smtClean="0">
                <a:latin typeface="Arial Black" panose="020B0A04020102020204" pitchFamily="34" charset="0"/>
              </a:rPr>
              <a:t>One from any point between when Thorin is shown in the Wood Elf King’s dungeon and when </a:t>
            </a:r>
            <a:r>
              <a:rPr lang="en-US" dirty="0" err="1" smtClean="0">
                <a:latin typeface="Arial Black" panose="020B0A04020102020204" pitchFamily="34" charset="0"/>
              </a:rPr>
              <a:t>Smaug</a:t>
            </a:r>
            <a:r>
              <a:rPr lang="en-US" dirty="0" smtClean="0">
                <a:latin typeface="Arial Black" panose="020B0A04020102020204" pitchFamily="34" charset="0"/>
              </a:rPr>
              <a:t> leaves his lair to go to Lake Town (Chapters 9-12).</a:t>
            </a:r>
          </a:p>
          <a:p>
            <a:pPr lvl="1"/>
            <a:r>
              <a:rPr lang="en-US" dirty="0" smtClean="0">
                <a:latin typeface="Arial Black" panose="020B0A04020102020204" pitchFamily="34" charset="0"/>
              </a:rPr>
              <a:t>One from any point between when </a:t>
            </a:r>
            <a:r>
              <a:rPr lang="en-US" dirty="0" err="1" smtClean="0">
                <a:latin typeface="Arial Black" panose="020B0A04020102020204" pitchFamily="34" charset="0"/>
              </a:rPr>
              <a:t>Smaug</a:t>
            </a:r>
            <a:r>
              <a:rPr lang="en-US" dirty="0" smtClean="0">
                <a:latin typeface="Arial Black" panose="020B0A04020102020204" pitchFamily="34" charset="0"/>
              </a:rPr>
              <a:t> leaves his lair to go to Lake Town and the end of the novel (Chapters 13-19).</a:t>
            </a:r>
          </a:p>
          <a:p>
            <a:pPr lvl="1"/>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419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a:bodyPr>
          <a:lstStyle/>
          <a:p>
            <a:r>
              <a:rPr lang="en-US" sz="4000" dirty="0" smtClean="0">
                <a:latin typeface="Arial Black" panose="020B0A04020102020204" pitchFamily="34" charset="0"/>
              </a:rPr>
              <a:t>Now let’s read “Fences” by Pat Mora</a:t>
            </a:r>
          </a:p>
          <a:p>
            <a:r>
              <a:rPr lang="en-US" sz="4000" dirty="0" smtClean="0">
                <a:latin typeface="Arial Black" panose="020B0A04020102020204" pitchFamily="34" charset="0"/>
              </a:rPr>
              <a:t>Take a minute and read the poem through silently.</a:t>
            </a:r>
          </a:p>
          <a:p>
            <a:r>
              <a:rPr lang="en-US" sz="4000" dirty="0" smtClean="0">
                <a:latin typeface="Arial Black" panose="020B0A04020102020204" pitchFamily="34" charset="0"/>
              </a:rPr>
              <a:t>Now listen…</a:t>
            </a:r>
          </a:p>
          <a:p>
            <a:r>
              <a:rPr lang="en-US" sz="4000" dirty="0" smtClean="0">
                <a:latin typeface="Arial Black" panose="020B0A04020102020204" pitchFamily="34" charset="0"/>
              </a:rPr>
              <a:t>In your groups, take 1 minute to discuss what you think the THEME of the poem is. </a:t>
            </a:r>
          </a:p>
          <a:p>
            <a:pPr lvl="1"/>
            <a:r>
              <a:rPr lang="en-US" sz="3200" dirty="0" smtClean="0">
                <a:latin typeface="Arial Black" panose="020B0A04020102020204" pitchFamily="34" charset="0"/>
              </a:rPr>
              <a:t>What is the author trying to say?</a:t>
            </a:r>
            <a:endParaRPr lang="en-US" sz="3200" dirty="0">
              <a:latin typeface="Arial Black" panose="020B0A04020102020204" pitchFamily="34" charset="0"/>
            </a:endParaRPr>
          </a:p>
        </p:txBody>
      </p:sp>
    </p:spTree>
    <p:extLst>
      <p:ext uri="{BB962C8B-B14F-4D97-AF65-F5344CB8AC3E}">
        <p14:creationId xmlns:p14="http://schemas.microsoft.com/office/powerpoint/2010/main" val="7495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lnSpcReduction="10000"/>
          </a:bodyPr>
          <a:lstStyle/>
          <a:p>
            <a:pPr marL="457200" lvl="1" indent="0" algn="ctr">
              <a:buNone/>
            </a:pPr>
            <a:r>
              <a:rPr lang="en-US" u="sng" dirty="0" smtClean="0">
                <a:latin typeface="Arial Black" panose="020B0A04020102020204" pitchFamily="34" charset="0"/>
              </a:rPr>
              <a:t>CONTENT</a:t>
            </a:r>
          </a:p>
          <a:p>
            <a:pPr marL="457200" lvl="1" indent="0" algn="ctr">
              <a:buNone/>
            </a:pPr>
            <a:endParaRPr lang="en-US" u="sng" dirty="0">
              <a:solidFill>
                <a:schemeClr val="bg1"/>
              </a:solidFill>
              <a:latin typeface="Arial Black" panose="020B0A04020102020204" pitchFamily="34" charset="0"/>
            </a:endParaRPr>
          </a:p>
          <a:p>
            <a:r>
              <a:rPr lang="en-US" dirty="0" smtClean="0">
                <a:latin typeface="Arial Black" panose="020B0A04020102020204" pitchFamily="34" charset="0"/>
              </a:rPr>
              <a:t>Your entries must be written AS IF YOU ARE THE CHARACTER YOU HAVE CHOSEN. </a:t>
            </a:r>
          </a:p>
          <a:p>
            <a:r>
              <a:rPr lang="en-US" dirty="0" smtClean="0">
                <a:latin typeface="Arial Black" panose="020B0A04020102020204" pitchFamily="34" charset="0"/>
              </a:rPr>
              <a:t>To “CREATE” your character’s “VOICE,” use:</a:t>
            </a:r>
          </a:p>
          <a:p>
            <a:pPr lvl="1"/>
            <a:r>
              <a:rPr lang="en-US" dirty="0" smtClean="0">
                <a:latin typeface="Arial Black" panose="020B0A04020102020204" pitchFamily="34" charset="0"/>
              </a:rPr>
              <a:t>What they say in the story</a:t>
            </a:r>
          </a:p>
          <a:p>
            <a:pPr lvl="1"/>
            <a:r>
              <a:rPr lang="en-US" dirty="0" smtClean="0">
                <a:latin typeface="Arial Black" panose="020B0A04020102020204" pitchFamily="34" charset="0"/>
              </a:rPr>
              <a:t>What you learn from their actions</a:t>
            </a:r>
          </a:p>
          <a:p>
            <a:pPr lvl="1"/>
            <a:r>
              <a:rPr lang="en-US" dirty="0" smtClean="0">
                <a:latin typeface="Arial Black" panose="020B0A04020102020204" pitchFamily="34" charset="0"/>
              </a:rPr>
              <a:t>What other characters say about them</a:t>
            </a:r>
          </a:p>
          <a:p>
            <a:pPr lvl="1"/>
            <a:r>
              <a:rPr lang="en-US" dirty="0" smtClean="0">
                <a:latin typeface="Arial Black" panose="020B0A04020102020204" pitchFamily="34" charset="0"/>
              </a:rPr>
              <a:t>What the narrator says about them</a:t>
            </a:r>
          </a:p>
          <a:p>
            <a:r>
              <a:rPr lang="en-US" dirty="0" smtClean="0">
                <a:latin typeface="Arial Black" panose="020B0A04020102020204" pitchFamily="34" charset="0"/>
              </a:rPr>
              <a:t>As your character, you will write about:</a:t>
            </a:r>
          </a:p>
          <a:p>
            <a:pPr lvl="1"/>
            <a:r>
              <a:rPr lang="en-US" dirty="0" smtClean="0">
                <a:latin typeface="Arial Black" panose="020B0A04020102020204" pitchFamily="34" charset="0"/>
              </a:rPr>
              <a:t>What is HAPPENING in the plot or what has just happened</a:t>
            </a:r>
          </a:p>
          <a:p>
            <a:pPr lvl="1"/>
            <a:r>
              <a:rPr lang="en-US" dirty="0" smtClean="0">
                <a:latin typeface="Arial Black" panose="020B0A04020102020204" pitchFamily="34" charset="0"/>
              </a:rPr>
              <a:t>How they FEEL about what is happening</a:t>
            </a:r>
          </a:p>
          <a:p>
            <a:pPr lvl="1"/>
            <a:r>
              <a:rPr lang="en-US" dirty="0" smtClean="0">
                <a:latin typeface="Arial Black" panose="020B0A04020102020204" pitchFamily="34" charset="0"/>
              </a:rPr>
              <a:t>What they think or feel towards other characters</a:t>
            </a:r>
          </a:p>
          <a:p>
            <a:pPr lvl="1"/>
            <a:r>
              <a:rPr lang="en-US" dirty="0" smtClean="0">
                <a:latin typeface="Arial Black" panose="020B0A04020102020204" pitchFamily="34" charset="0"/>
              </a:rPr>
              <a:t>Internal conflicts your character has</a:t>
            </a:r>
          </a:p>
        </p:txBody>
      </p:sp>
    </p:spTree>
    <p:extLst>
      <p:ext uri="{BB962C8B-B14F-4D97-AF65-F5344CB8AC3E}">
        <p14:creationId xmlns:p14="http://schemas.microsoft.com/office/powerpoint/2010/main" val="1119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6"/>
            <a:ext cx="10515600" cy="908504"/>
          </a:xfrm>
        </p:spPr>
        <p:txBody>
          <a:bodyPr/>
          <a:lstStyle/>
          <a:p>
            <a:pPr algn="ctr"/>
            <a:r>
              <a:rPr lang="en-US" dirty="0" smtClean="0">
                <a:latin typeface="Arial Black" panose="020B0A04020102020204" pitchFamily="34" charset="0"/>
              </a:rPr>
              <a:t>The Hobbit Blog</a:t>
            </a:r>
            <a:endParaRPr lang="en-US" dirty="0">
              <a:latin typeface="Arial Black" panose="020B0A04020102020204" pitchFamily="34" charset="0"/>
            </a:endParaRPr>
          </a:p>
        </p:txBody>
      </p:sp>
      <p:sp>
        <p:nvSpPr>
          <p:cNvPr id="5" name="Content Placeholder 4"/>
          <p:cNvSpPr>
            <a:spLocks noGrp="1"/>
          </p:cNvSpPr>
          <p:nvPr>
            <p:ph idx="1"/>
          </p:nvPr>
        </p:nvSpPr>
        <p:spPr>
          <a:xfrm>
            <a:off x="457199" y="1045030"/>
            <a:ext cx="11348357" cy="5372099"/>
          </a:xfrm>
        </p:spPr>
        <p:txBody>
          <a:bodyPr>
            <a:normAutofit lnSpcReduction="10000"/>
          </a:bodyPr>
          <a:lstStyle/>
          <a:p>
            <a:pPr marL="457200" lvl="1" indent="0" algn="ctr">
              <a:buNone/>
            </a:pPr>
            <a:r>
              <a:rPr lang="en-US" u="sng" dirty="0" smtClean="0">
                <a:latin typeface="Arial Black" panose="020B0A04020102020204" pitchFamily="34" charset="0"/>
              </a:rPr>
              <a:t>CONTENT</a:t>
            </a:r>
          </a:p>
          <a:p>
            <a:pPr marL="457200" lvl="1" indent="0" algn="ctr">
              <a:buNone/>
            </a:pPr>
            <a:endParaRPr lang="en-US" u="sng" dirty="0">
              <a:solidFill>
                <a:schemeClr val="bg1"/>
              </a:solidFill>
              <a:latin typeface="Arial Black" panose="020B0A04020102020204" pitchFamily="34" charset="0"/>
            </a:endParaRPr>
          </a:p>
          <a:p>
            <a:r>
              <a:rPr lang="en-US" dirty="0" smtClean="0">
                <a:latin typeface="Arial Black" panose="020B0A04020102020204" pitchFamily="34" charset="0"/>
              </a:rPr>
              <a:t>Each entry must be:</a:t>
            </a:r>
          </a:p>
          <a:p>
            <a:pPr lvl="1"/>
            <a:r>
              <a:rPr lang="en-US" dirty="0" smtClean="0">
                <a:latin typeface="Arial Black" panose="020B0A04020102020204" pitchFamily="34" charset="0"/>
              </a:rPr>
              <a:t>A minimum of 150 but no more than 300 words (equal to a really good paragraph)</a:t>
            </a:r>
          </a:p>
          <a:p>
            <a:pPr lvl="1"/>
            <a:endParaRPr lang="en-US" dirty="0">
              <a:solidFill>
                <a:schemeClr val="bg1"/>
              </a:solidFill>
              <a:latin typeface="Arial Black" panose="020B0A04020102020204" pitchFamily="34" charset="0"/>
            </a:endParaRPr>
          </a:p>
          <a:p>
            <a:r>
              <a:rPr lang="en-US" dirty="0" smtClean="0">
                <a:latin typeface="Arial Black" panose="020B0A04020102020204" pitchFamily="34" charset="0"/>
              </a:rPr>
              <a:t>You are encouraged to:</a:t>
            </a:r>
          </a:p>
          <a:p>
            <a:pPr lvl="1"/>
            <a:r>
              <a:rPr lang="en-US" dirty="0" smtClean="0">
                <a:latin typeface="Arial Black" panose="020B0A04020102020204" pitchFamily="34" charset="0"/>
              </a:rPr>
              <a:t>Change font </a:t>
            </a:r>
            <a:r>
              <a:rPr lang="en-US" smtClean="0">
                <a:latin typeface="Arial Black" panose="020B0A04020102020204" pitchFamily="34" charset="0"/>
              </a:rPr>
              <a:t>sizes, styles, </a:t>
            </a:r>
            <a:r>
              <a:rPr lang="en-US" dirty="0" smtClean="0">
                <a:latin typeface="Arial Black" panose="020B0A04020102020204" pitchFamily="34" charset="0"/>
              </a:rPr>
              <a:t>and colors to any you like </a:t>
            </a:r>
          </a:p>
          <a:p>
            <a:pPr lvl="1"/>
            <a:r>
              <a:rPr lang="en-US" dirty="0" smtClean="0">
                <a:latin typeface="Arial Black" panose="020B0A04020102020204" pitchFamily="34" charset="0"/>
              </a:rPr>
              <a:t>Add background, images, GIFs, memes, etc</a:t>
            </a:r>
            <a:r>
              <a:rPr lang="en-US" dirty="0">
                <a:latin typeface="Arial Black" panose="020B0A04020102020204" pitchFamily="34" charset="0"/>
              </a:rPr>
              <a:t>.</a:t>
            </a:r>
            <a:r>
              <a:rPr lang="en-US" dirty="0" smtClean="0">
                <a:latin typeface="Arial Black" panose="020B0A04020102020204" pitchFamily="34" charset="0"/>
              </a:rPr>
              <a:t> that relate to the entry</a:t>
            </a:r>
          </a:p>
          <a:p>
            <a:pPr lvl="1"/>
            <a:r>
              <a:rPr lang="en-US" dirty="0" smtClean="0">
                <a:latin typeface="Arial Black" panose="020B0A04020102020204" pitchFamily="34" charset="0"/>
              </a:rPr>
              <a:t>Be creative</a:t>
            </a:r>
          </a:p>
          <a:p>
            <a:pPr lvl="1"/>
            <a:r>
              <a:rPr lang="en-US" dirty="0" smtClean="0">
                <a:latin typeface="Arial Black" panose="020B0A04020102020204" pitchFamily="34" charset="0"/>
              </a:rPr>
              <a:t>REMEMBER: THIS IS BASICALLY YOUR CHARACTER’S DIARY. WHAT WOULD THEY ADD TO IT? WHAT WOULD BE IMPORTANT TO THEM</a:t>
            </a:r>
          </a:p>
          <a:p>
            <a:pPr lvl="2"/>
            <a:endParaRPr lang="en-US"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3276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146185"/>
            <a:ext cx="10515600" cy="806852"/>
          </a:xfrm>
        </p:spPr>
        <p:txBody>
          <a:bodyPr/>
          <a:lstStyle/>
          <a:p>
            <a:pPr algn="ctr"/>
            <a:r>
              <a:rPr lang="en-US" dirty="0" smtClean="0">
                <a:latin typeface="Arial Black" panose="020B0A04020102020204" pitchFamily="34" charset="0"/>
              </a:rPr>
              <a:t>The Two-Headed Dragon</a:t>
            </a:r>
            <a:endParaRPr lang="en-US" dirty="0">
              <a:latin typeface="Arial Black" panose="020B0A04020102020204" pitchFamily="34" charset="0"/>
            </a:endParaRPr>
          </a:p>
        </p:txBody>
      </p:sp>
      <p:sp>
        <p:nvSpPr>
          <p:cNvPr id="3" name="Content Placeholder 2"/>
          <p:cNvSpPr>
            <a:spLocks noGrp="1"/>
          </p:cNvSpPr>
          <p:nvPr>
            <p:ph idx="1"/>
          </p:nvPr>
        </p:nvSpPr>
        <p:spPr>
          <a:xfrm>
            <a:off x="463639" y="953037"/>
            <a:ext cx="11436440" cy="5223926"/>
          </a:xfrm>
        </p:spPr>
        <p:txBody>
          <a:bodyPr>
            <a:normAutofit fontScale="92500" lnSpcReduction="10000"/>
          </a:bodyPr>
          <a:lstStyle/>
          <a:p>
            <a:pPr marL="0" indent="0" algn="ctr">
              <a:buNone/>
            </a:pPr>
            <a:r>
              <a:rPr lang="en-US" sz="3600" u="sng" dirty="0" smtClean="0">
                <a:latin typeface="Arial Black" panose="020B0A04020102020204" pitchFamily="34" charset="0"/>
              </a:rPr>
              <a:t>For BOTH Assignments:</a:t>
            </a:r>
          </a:p>
          <a:p>
            <a:r>
              <a:rPr lang="en-US" sz="3600" dirty="0" smtClean="0">
                <a:latin typeface="Arial Black" panose="020B0A04020102020204" pitchFamily="34" charset="0"/>
              </a:rPr>
              <a:t>The FIRST HALF of these assignments has already been graded. It WILL NOT BE GRADED A SECOND TIME…</a:t>
            </a:r>
          </a:p>
          <a:p>
            <a:pPr marL="0" indent="0" algn="ctr">
              <a:buNone/>
            </a:pPr>
            <a:r>
              <a:rPr lang="en-US" sz="3600" dirty="0" smtClean="0">
                <a:latin typeface="Arial Black" panose="020B0A04020102020204" pitchFamily="34" charset="0"/>
              </a:rPr>
              <a:t>BUT</a:t>
            </a:r>
          </a:p>
          <a:p>
            <a:r>
              <a:rPr lang="en-US" sz="3600" dirty="0" smtClean="0">
                <a:latin typeface="Arial Black" panose="020B0A04020102020204" pitchFamily="34" charset="0"/>
              </a:rPr>
              <a:t>Regardless of your grade on the first half, if BOTH HALVES ARE COMPLETE when you submit (FOCUS) or when I check (BLOGS), I will give you</a:t>
            </a:r>
          </a:p>
          <a:p>
            <a:pPr marL="0" indent="0" algn="ctr">
              <a:buNone/>
            </a:pPr>
            <a:r>
              <a:rPr lang="en-US" sz="3600" dirty="0" smtClean="0">
                <a:latin typeface="Arial Black" panose="020B0A04020102020204" pitchFamily="34" charset="0"/>
              </a:rPr>
              <a:t>TEN POINTS EXTRA CREDIT ADDED TO YOUR SCORE FOR THAT ASSIGNMENT!</a:t>
            </a:r>
            <a:endParaRPr lang="en-US" sz="3600" dirty="0">
              <a:latin typeface="Arial Black" panose="020B0A04020102020204" pitchFamily="34" charset="0"/>
            </a:endParaRPr>
          </a:p>
        </p:txBody>
      </p:sp>
    </p:spTree>
    <p:extLst>
      <p:ext uri="{BB962C8B-B14F-4D97-AF65-F5344CB8AC3E}">
        <p14:creationId xmlns:p14="http://schemas.microsoft.com/office/powerpoint/2010/main" val="6677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146185"/>
            <a:ext cx="10515600" cy="806852"/>
          </a:xfrm>
        </p:spPr>
        <p:txBody>
          <a:bodyPr/>
          <a:lstStyle/>
          <a:p>
            <a:pPr algn="ctr"/>
            <a:r>
              <a:rPr lang="en-US" dirty="0" smtClean="0">
                <a:latin typeface="Arial Black" panose="020B0A04020102020204" pitchFamily="34" charset="0"/>
              </a:rPr>
              <a:t>The Two-Headed Dragon</a:t>
            </a:r>
            <a:endParaRPr lang="en-US" dirty="0">
              <a:latin typeface="Arial Black" panose="020B0A04020102020204" pitchFamily="34" charset="0"/>
            </a:endParaRPr>
          </a:p>
        </p:txBody>
      </p:sp>
      <p:sp>
        <p:nvSpPr>
          <p:cNvPr id="3" name="Content Placeholder 2"/>
          <p:cNvSpPr>
            <a:spLocks noGrp="1"/>
          </p:cNvSpPr>
          <p:nvPr>
            <p:ph idx="1"/>
          </p:nvPr>
        </p:nvSpPr>
        <p:spPr>
          <a:xfrm>
            <a:off x="463639" y="953037"/>
            <a:ext cx="11436440" cy="5223926"/>
          </a:xfrm>
        </p:spPr>
        <p:txBody>
          <a:bodyPr>
            <a:normAutofit/>
          </a:bodyPr>
          <a:lstStyle/>
          <a:p>
            <a:pPr marL="0" indent="0" algn="ctr">
              <a:buNone/>
            </a:pPr>
            <a:r>
              <a:rPr lang="en-US" sz="3600" dirty="0" smtClean="0">
                <a:latin typeface="Arial Black" panose="020B0A04020102020204" pitchFamily="34" charset="0"/>
              </a:rPr>
              <a:t>GET TO WORK!</a:t>
            </a:r>
            <a:endParaRPr lang="en-US" sz="3600"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 y="-1938175"/>
            <a:ext cx="11616744" cy="10006789"/>
          </a:xfrm>
          <a:prstGeom prst="rect">
            <a:avLst/>
          </a:prstGeom>
        </p:spPr>
      </p:pic>
    </p:spTree>
    <p:extLst>
      <p:ext uri="{BB962C8B-B14F-4D97-AF65-F5344CB8AC3E}">
        <p14:creationId xmlns:p14="http://schemas.microsoft.com/office/powerpoint/2010/main" val="20989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1875"/>
          </a:xfrm>
        </p:spPr>
        <p:txBody>
          <a:bodyPr>
            <a:normAutofit fontScale="90000"/>
          </a:bodyPr>
          <a:lstStyle/>
          <a:p>
            <a:pPr algn="ct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START-UP - DISCUSSION</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10134600" y="573227"/>
            <a:ext cx="1435100" cy="369332"/>
          </a:xfrm>
          <a:prstGeom prst="rect">
            <a:avLst/>
          </a:prstGeom>
          <a:noFill/>
        </p:spPr>
        <p:txBody>
          <a:bodyPr wrap="square" rtlCol="0">
            <a:spAutoFit/>
          </a:bodyPr>
          <a:lstStyle/>
          <a:p>
            <a:r>
              <a:rPr lang="en-US" b="1" dirty="0" smtClean="0">
                <a:latin typeface="Arial Black" panose="020B0A04020102020204" pitchFamily="34" charset="0"/>
              </a:rPr>
              <a:t>10/22/19</a:t>
            </a:r>
            <a:endParaRPr lang="en-US" b="1" dirty="0">
              <a:latin typeface="Arial Black" panose="020B0A04020102020204" pitchFamily="34" charset="0"/>
            </a:endParaRPr>
          </a:p>
        </p:txBody>
      </p:sp>
      <p:sp>
        <p:nvSpPr>
          <p:cNvPr id="3" name="TextBox 2"/>
          <p:cNvSpPr txBox="1"/>
          <p:nvPr/>
        </p:nvSpPr>
        <p:spPr>
          <a:xfrm>
            <a:off x="425733" y="1605102"/>
            <a:ext cx="11340540" cy="4401205"/>
          </a:xfrm>
          <a:prstGeom prst="rect">
            <a:avLst/>
          </a:prstGeom>
          <a:noFill/>
        </p:spPr>
        <p:txBody>
          <a:bodyPr wrap="none" rtlCol="0">
            <a:spAutoFit/>
          </a:bodyPr>
          <a:lstStyle/>
          <a:p>
            <a:pPr algn="ctr"/>
            <a:r>
              <a:rPr lang="en-US" sz="4000" dirty="0" smtClean="0">
                <a:latin typeface="Arial Black" panose="020B0A04020102020204" pitchFamily="34" charset="0"/>
              </a:rPr>
              <a:t>If you had to choose a way to represent</a:t>
            </a:r>
          </a:p>
          <a:p>
            <a:pPr algn="ctr"/>
            <a:r>
              <a:rPr lang="en-US" sz="4000" dirty="0" smtClean="0">
                <a:latin typeface="Arial Black" panose="020B0A04020102020204" pitchFamily="34" charset="0"/>
              </a:rPr>
              <a:t>some of the events, characters, and</a:t>
            </a:r>
          </a:p>
          <a:p>
            <a:pPr algn="ctr"/>
            <a:r>
              <a:rPr lang="en-US" sz="4000" dirty="0" smtClean="0">
                <a:latin typeface="Arial Black" panose="020B0A04020102020204" pitchFamily="34" charset="0"/>
              </a:rPr>
              <a:t>themes from this novel, and you could</a:t>
            </a:r>
          </a:p>
          <a:p>
            <a:pPr algn="ctr"/>
            <a:r>
              <a:rPr lang="en-US" sz="4000" dirty="0" smtClean="0">
                <a:latin typeface="Arial Black" panose="020B0A04020102020204" pitchFamily="34" charset="0"/>
              </a:rPr>
              <a:t>Choose from: writing, drawing,</a:t>
            </a:r>
          </a:p>
          <a:p>
            <a:pPr algn="ctr"/>
            <a:r>
              <a:rPr lang="en-US" sz="4000" dirty="0" smtClean="0">
                <a:latin typeface="Arial Black" panose="020B0A04020102020204" pitchFamily="34" charset="0"/>
              </a:rPr>
              <a:t>building something, or making a </a:t>
            </a:r>
          </a:p>
          <a:p>
            <a:pPr algn="ctr"/>
            <a:r>
              <a:rPr lang="en-US" sz="4000" dirty="0" smtClean="0">
                <a:latin typeface="Arial Black" panose="020B0A04020102020204" pitchFamily="34" charset="0"/>
              </a:rPr>
              <a:t>creative video; which would you</a:t>
            </a:r>
          </a:p>
          <a:p>
            <a:pPr algn="ctr"/>
            <a:r>
              <a:rPr lang="en-US" sz="4000" dirty="0" smtClean="0">
                <a:latin typeface="Arial Black" panose="020B0A04020102020204" pitchFamily="34" charset="0"/>
              </a:rPr>
              <a:t>Choose and why?</a:t>
            </a:r>
            <a:endParaRPr lang="en-US" sz="4000" dirty="0">
              <a:latin typeface="Arial Black" panose="020B0A04020102020204" pitchFamily="34" charset="0"/>
            </a:endParaRPr>
          </a:p>
        </p:txBody>
      </p:sp>
    </p:spTree>
    <p:extLst>
      <p:ext uri="{BB962C8B-B14F-4D97-AF65-F5344CB8AC3E}">
        <p14:creationId xmlns:p14="http://schemas.microsoft.com/office/powerpoint/2010/main" val="53411233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1875"/>
          </a:xfrm>
        </p:spPr>
        <p:txBody>
          <a:bodyPr>
            <a:normAutofit fontScale="90000"/>
          </a:bodyPr>
          <a:lstStyle/>
          <a:p>
            <a:pPr algn="ct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START-UP - WRITING</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10134600" y="573227"/>
            <a:ext cx="1435100" cy="369332"/>
          </a:xfrm>
          <a:prstGeom prst="rect">
            <a:avLst/>
          </a:prstGeom>
          <a:noFill/>
        </p:spPr>
        <p:txBody>
          <a:bodyPr wrap="square" rtlCol="0">
            <a:spAutoFit/>
          </a:bodyPr>
          <a:lstStyle/>
          <a:p>
            <a:r>
              <a:rPr lang="en-US" b="1" dirty="0" smtClean="0">
                <a:latin typeface="Arial Black" panose="020B0A04020102020204" pitchFamily="34" charset="0"/>
              </a:rPr>
              <a:t>10/22/19</a:t>
            </a:r>
            <a:endParaRPr lang="en-US" b="1" dirty="0">
              <a:latin typeface="Arial Black" panose="020B0A04020102020204" pitchFamily="34" charset="0"/>
            </a:endParaRPr>
          </a:p>
        </p:txBody>
      </p:sp>
      <p:sp>
        <p:nvSpPr>
          <p:cNvPr id="3" name="TextBox 2"/>
          <p:cNvSpPr txBox="1"/>
          <p:nvPr/>
        </p:nvSpPr>
        <p:spPr>
          <a:xfrm>
            <a:off x="425733" y="1605102"/>
            <a:ext cx="11340540" cy="4401205"/>
          </a:xfrm>
          <a:prstGeom prst="rect">
            <a:avLst/>
          </a:prstGeom>
          <a:noFill/>
        </p:spPr>
        <p:txBody>
          <a:bodyPr wrap="none" rtlCol="0">
            <a:spAutoFit/>
          </a:bodyPr>
          <a:lstStyle/>
          <a:p>
            <a:pPr algn="ctr"/>
            <a:r>
              <a:rPr lang="en-US" sz="4000" dirty="0" smtClean="0">
                <a:latin typeface="Arial Black" panose="020B0A04020102020204" pitchFamily="34" charset="0"/>
              </a:rPr>
              <a:t>If you had to choose a way to represent</a:t>
            </a:r>
          </a:p>
          <a:p>
            <a:pPr algn="ctr"/>
            <a:r>
              <a:rPr lang="en-US" sz="4000" dirty="0" smtClean="0">
                <a:latin typeface="Arial Black" panose="020B0A04020102020204" pitchFamily="34" charset="0"/>
              </a:rPr>
              <a:t>some of the events, characters, and</a:t>
            </a:r>
          </a:p>
          <a:p>
            <a:pPr algn="ctr"/>
            <a:r>
              <a:rPr lang="en-US" sz="4000" dirty="0" smtClean="0">
                <a:latin typeface="Arial Black" panose="020B0A04020102020204" pitchFamily="34" charset="0"/>
              </a:rPr>
              <a:t>themes from this novel, and you could</a:t>
            </a:r>
          </a:p>
          <a:p>
            <a:pPr algn="ctr"/>
            <a:r>
              <a:rPr lang="en-US" sz="4000" dirty="0" smtClean="0">
                <a:latin typeface="Arial Black" panose="020B0A04020102020204" pitchFamily="34" charset="0"/>
              </a:rPr>
              <a:t>Choose from: writing, drawing,</a:t>
            </a:r>
          </a:p>
          <a:p>
            <a:pPr algn="ctr"/>
            <a:r>
              <a:rPr lang="en-US" sz="4000" dirty="0" smtClean="0">
                <a:latin typeface="Arial Black" panose="020B0A04020102020204" pitchFamily="34" charset="0"/>
              </a:rPr>
              <a:t>building something, or making a </a:t>
            </a:r>
          </a:p>
          <a:p>
            <a:pPr algn="ctr"/>
            <a:r>
              <a:rPr lang="en-US" sz="4000" dirty="0" smtClean="0">
                <a:latin typeface="Arial Black" panose="020B0A04020102020204" pitchFamily="34" charset="0"/>
              </a:rPr>
              <a:t>creative video; which would you</a:t>
            </a:r>
          </a:p>
          <a:p>
            <a:pPr algn="ctr"/>
            <a:r>
              <a:rPr lang="en-US" sz="4000" dirty="0" smtClean="0">
                <a:latin typeface="Arial Black" panose="020B0A04020102020204" pitchFamily="34" charset="0"/>
              </a:rPr>
              <a:t>Choose and why?</a:t>
            </a:r>
            <a:endParaRPr lang="en-US" sz="4000" dirty="0">
              <a:latin typeface="Arial Black" panose="020B0A04020102020204" pitchFamily="34" charset="0"/>
            </a:endParaRPr>
          </a:p>
        </p:txBody>
      </p:sp>
    </p:spTree>
    <p:extLst>
      <p:ext uri="{BB962C8B-B14F-4D97-AF65-F5344CB8AC3E}">
        <p14:creationId xmlns:p14="http://schemas.microsoft.com/office/powerpoint/2010/main" val="2833796629"/>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sz="4800" dirty="0" smtClean="0">
                <a:latin typeface="Arial Black" panose="020B0A04020102020204" pitchFamily="34" charset="0"/>
              </a:rPr>
              <a:t>You will be working, for the next 9 days, on your</a:t>
            </a:r>
          </a:p>
          <a:p>
            <a:pPr marL="0" indent="0" algn="ctr">
              <a:buNone/>
            </a:pPr>
            <a:r>
              <a:rPr lang="en-US" sz="4800" dirty="0" smtClean="0">
                <a:latin typeface="Arial Black" panose="020B0A04020102020204" pitchFamily="34" charset="0"/>
              </a:rPr>
              <a:t>FINAL HOBBIT PROJECT!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The DUE DATE for this assessment in THURSDAY OCTOBER 31</a:t>
            </a:r>
            <a:r>
              <a:rPr lang="en-US" sz="4800" baseline="30000" dirty="0" smtClean="0">
                <a:latin typeface="Arial Black" panose="020B0A04020102020204" pitchFamily="34" charset="0"/>
              </a:rPr>
              <a:t>ST</a:t>
            </a:r>
            <a:r>
              <a:rPr lang="en-US" sz="4800" dirty="0" smtClean="0">
                <a:latin typeface="Arial Black" panose="020B0A04020102020204" pitchFamily="34" charset="0"/>
              </a:rPr>
              <a:t>! </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EXCEPTIONS! NO LATE WORK WILL BE ACCEPTED!!!</a:t>
            </a:r>
          </a:p>
        </p:txBody>
      </p:sp>
    </p:spTree>
    <p:extLst>
      <p:ext uri="{BB962C8B-B14F-4D97-AF65-F5344CB8AC3E}">
        <p14:creationId xmlns:p14="http://schemas.microsoft.com/office/powerpoint/2010/main" val="172723408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lstStyle/>
          <a:p>
            <a:pPr marL="0" indent="0" algn="ctr">
              <a:buNone/>
            </a:pPr>
            <a:r>
              <a:rPr lang="en-US" u="sng" dirty="0" smtClean="0">
                <a:latin typeface="Arial Black" panose="020B0A04020102020204" pitchFamily="34" charset="0"/>
              </a:rPr>
              <a:t>Option 1 – The One-Pager</a:t>
            </a:r>
          </a:p>
          <a:p>
            <a:r>
              <a:rPr lang="en-US" sz="3200" dirty="0">
                <a:latin typeface="Arial Black" panose="020B0A04020102020204" pitchFamily="34" charset="0"/>
              </a:rPr>
              <a:t>A one pager is a single-page response to your reading that connects the ideas in the book to your thoughts creatively. </a:t>
            </a:r>
            <a:endParaRPr lang="en-US" sz="3200" dirty="0" smtClean="0">
              <a:latin typeface="Arial Black" panose="020B0A04020102020204" pitchFamily="34" charset="0"/>
            </a:endParaRP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one-pager is so that your audience will understand the big ideas, themes, and connections within the book.</a:t>
            </a:r>
          </a:p>
        </p:txBody>
      </p:sp>
    </p:spTree>
    <p:extLst>
      <p:ext uri="{BB962C8B-B14F-4D97-AF65-F5344CB8AC3E}">
        <p14:creationId xmlns:p14="http://schemas.microsoft.com/office/powerpoint/2010/main" val="2930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1 – The One-Pager</a:t>
            </a:r>
          </a:p>
          <a:p>
            <a:pPr marL="0" indent="0" algn="ctr">
              <a:buNone/>
            </a:pPr>
            <a:r>
              <a:rPr lang="en-US" b="1" u="sng" dirty="0"/>
              <a:t>Must do: </a:t>
            </a:r>
            <a:endParaRPr lang="en-US" dirty="0"/>
          </a:p>
          <a:p>
            <a:pPr lvl="0"/>
            <a:r>
              <a:rPr lang="en-US" b="1" dirty="0"/>
              <a:t>Title and border (5 points) </a:t>
            </a:r>
            <a:endParaRPr lang="en-US" dirty="0"/>
          </a:p>
          <a:p>
            <a:pPr lvl="1"/>
            <a:r>
              <a:rPr lang="en-US" dirty="0"/>
              <a:t>Write the title of the book and author’s name somewhere on the page (this can be done creatively!).</a:t>
            </a:r>
          </a:p>
          <a:p>
            <a:pPr lvl="1"/>
            <a:r>
              <a:rPr lang="en-US" dirty="0"/>
              <a:t>Include a border that reflects the unit of learning or theme. This can include words, pictures, symbols, or quotes from the text.</a:t>
            </a:r>
          </a:p>
          <a:p>
            <a:pPr lvl="0"/>
            <a:r>
              <a:rPr lang="en-US" b="1" dirty="0"/>
              <a:t>Two meaningful questions (10 points)</a:t>
            </a:r>
            <a:endParaRPr lang="en-US" dirty="0"/>
          </a:p>
          <a:p>
            <a:pPr lvl="1"/>
            <a:r>
              <a:rPr lang="en-US" dirty="0"/>
              <a:t>These should not be yes or no questions, but how or why questions. </a:t>
            </a:r>
          </a:p>
          <a:p>
            <a:pPr lvl="1"/>
            <a:r>
              <a:rPr lang="en-US" dirty="0"/>
              <a:t>Answers should include specific textual evidence and be cited by page number </a:t>
            </a:r>
            <a:r>
              <a:rPr lang="en-US" b="1" dirty="0"/>
              <a:t>EX: (54)</a:t>
            </a:r>
            <a:endParaRPr lang="en-US" dirty="0"/>
          </a:p>
          <a:p>
            <a:pPr lvl="0"/>
            <a:r>
              <a:rPr lang="en-US" b="1" dirty="0"/>
              <a:t>Draw images (15 points)</a:t>
            </a:r>
            <a:endParaRPr lang="en-US" dirty="0"/>
          </a:p>
          <a:p>
            <a:pPr lvl="1"/>
            <a:r>
              <a:rPr lang="en-US" dirty="0"/>
              <a:t>Draw </a:t>
            </a:r>
            <a:r>
              <a:rPr lang="en-US" b="1" dirty="0"/>
              <a:t>THREE </a:t>
            </a:r>
            <a:r>
              <a:rPr lang="en-US" dirty="0"/>
              <a:t>images that represent themes, characters, conflict, or the setting of the book.</a:t>
            </a:r>
          </a:p>
          <a:p>
            <a:pPr lvl="1"/>
            <a:r>
              <a:rPr lang="en-US" dirty="0"/>
              <a:t>These should be strongly connected to the book and should stand out.</a:t>
            </a:r>
          </a:p>
          <a:p>
            <a:pPr lvl="0"/>
            <a:r>
              <a:rPr lang="en-US" b="1" dirty="0"/>
              <a:t>Interesting quotes (10 points) </a:t>
            </a:r>
            <a:endParaRPr lang="en-US" dirty="0"/>
          </a:p>
          <a:p>
            <a:pPr lvl="1"/>
            <a:r>
              <a:rPr lang="en-US" dirty="0"/>
              <a:t>Find two interesting quotes. </a:t>
            </a:r>
          </a:p>
          <a:p>
            <a:pPr lvl="1"/>
            <a:r>
              <a:rPr lang="en-US" dirty="0"/>
              <a:t>Include quotation marks and a citation.</a:t>
            </a:r>
          </a:p>
          <a:p>
            <a:pPr lvl="1"/>
            <a:r>
              <a:rPr lang="en-US" dirty="0"/>
              <a:t>If your passage/quote is a part of dialogue, include the character’s name who said 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14988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10000"/>
          </a:bodyPr>
          <a:lstStyle/>
          <a:p>
            <a:pPr marL="0" indent="0" algn="ctr">
              <a:buNone/>
            </a:pPr>
            <a:r>
              <a:rPr lang="en-US" u="sng" dirty="0" smtClean="0">
                <a:latin typeface="Arial Black" panose="020B0A04020102020204" pitchFamily="34" charset="0"/>
              </a:rPr>
              <a:t>Option 1 – The One-Pager (cont.)</a:t>
            </a:r>
          </a:p>
          <a:p>
            <a:pPr marL="0" indent="0" algn="ctr">
              <a:buNone/>
            </a:pPr>
            <a:r>
              <a:rPr lang="en-US" b="1" u="sng" dirty="0"/>
              <a:t>Must do: </a:t>
            </a:r>
            <a:endParaRPr lang="en-US" dirty="0"/>
          </a:p>
          <a:p>
            <a:pPr lvl="0"/>
            <a:r>
              <a:rPr lang="en-US" b="1" dirty="0"/>
              <a:t>Text opinion (on the back) (10 points) </a:t>
            </a:r>
            <a:endParaRPr lang="en-US" dirty="0"/>
          </a:p>
          <a:p>
            <a:pPr lvl="1"/>
            <a:r>
              <a:rPr lang="en-US" dirty="0"/>
              <a:t>In five to seven sentences add what your overall opinion of the novel is and what you would say when you recommend the book.</a:t>
            </a:r>
          </a:p>
          <a:p>
            <a:pPr lvl="1"/>
            <a:r>
              <a:rPr lang="en-US" u="sng" dirty="0"/>
              <a:t>This, along with your name and period, is the ONLY aspect to go on the back of your paper. </a:t>
            </a:r>
            <a:endParaRPr lang="en-US" dirty="0"/>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page should be filled with these elements.</a:t>
            </a:r>
          </a:p>
          <a:p>
            <a:pPr lvl="1"/>
            <a:r>
              <a:rPr lang="en-US" dirty="0"/>
              <a:t>If you find you have extra room, repeat any of the above steps/ elements. </a:t>
            </a:r>
          </a:p>
          <a:p>
            <a:pPr lvl="1"/>
            <a:r>
              <a:rPr lang="en-US" dirty="0"/>
              <a:t>No space should be blank. </a:t>
            </a:r>
            <a:r>
              <a:rPr lang="en-US" b="1" u="sng" dirty="0"/>
              <a:t>THERE SHOULD BE NO WHITE SPACE</a:t>
            </a:r>
            <a:endParaRPr lang="en-US" dirty="0"/>
          </a:p>
          <a:p>
            <a:pPr lvl="1"/>
            <a:r>
              <a:rPr lang="en-US" dirty="0"/>
              <a:t>Nothing should be left in pencil. </a:t>
            </a:r>
          </a:p>
          <a:p>
            <a:pPr lvl="1"/>
            <a:r>
              <a:rPr lang="en-US" u="sng" dirty="0"/>
              <a:t>Your </a:t>
            </a:r>
            <a:r>
              <a:rPr lang="en-US" u="sng" dirty="0" err="1"/>
              <a:t>name,class</a:t>
            </a:r>
            <a:r>
              <a:rPr lang="en-US" u="sng" dirty="0"/>
              <a:t> period, and text opinion should be on the BACK of the one-pager. </a:t>
            </a:r>
            <a:endParaRPr lang="en-US" dirty="0"/>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3900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lnSpcReduction="10000"/>
          </a:bodyPr>
          <a:lstStyle/>
          <a:p>
            <a:r>
              <a:rPr lang="en-US" sz="4000" dirty="0" smtClean="0">
                <a:latin typeface="Arial Black" panose="020B0A04020102020204" pitchFamily="34" charset="0"/>
              </a:rPr>
              <a:t>Now go to Google and open up the document “Comparison/Contrast – Outcast Poetry”</a:t>
            </a:r>
          </a:p>
          <a:p>
            <a:r>
              <a:rPr lang="en-US" sz="4000" dirty="0" smtClean="0">
                <a:latin typeface="Arial Black" panose="020B0A04020102020204" pitchFamily="34" charset="0"/>
              </a:rPr>
              <a:t>If you are seated in one of the FRONT TWO SEATS in your group, you will be working with “Ellip</a:t>
            </a:r>
            <a:r>
              <a:rPr lang="en-US" sz="4000" dirty="0">
                <a:latin typeface="Arial Black" panose="020B0A04020102020204" pitchFamily="34" charset="0"/>
              </a:rPr>
              <a:t>tical</a:t>
            </a:r>
            <a:r>
              <a:rPr lang="en-US" sz="4000" dirty="0" smtClean="0">
                <a:latin typeface="Arial Black" panose="020B0A04020102020204" pitchFamily="34" charset="0"/>
              </a:rPr>
              <a:t>”</a:t>
            </a:r>
          </a:p>
          <a:p>
            <a:r>
              <a:rPr lang="en-US" sz="4000" dirty="0">
                <a:latin typeface="Arial Black" panose="020B0A04020102020204" pitchFamily="34" charset="0"/>
              </a:rPr>
              <a:t>If you are seated in one of the </a:t>
            </a:r>
            <a:r>
              <a:rPr lang="en-US" sz="4000" dirty="0" smtClean="0">
                <a:latin typeface="Arial Black" panose="020B0A04020102020204" pitchFamily="34" charset="0"/>
              </a:rPr>
              <a:t>BACK </a:t>
            </a:r>
            <a:r>
              <a:rPr lang="en-US" sz="4000" dirty="0">
                <a:latin typeface="Arial Black" panose="020B0A04020102020204" pitchFamily="34" charset="0"/>
              </a:rPr>
              <a:t>TWO SEATS in your group, you will be working with </a:t>
            </a:r>
            <a:r>
              <a:rPr lang="en-US" sz="4000" dirty="0" smtClean="0">
                <a:latin typeface="Arial Black" panose="020B0A04020102020204" pitchFamily="34" charset="0"/>
              </a:rPr>
              <a:t>“Fences”</a:t>
            </a:r>
            <a:endParaRPr lang="en-US" sz="4000" dirty="0">
              <a:latin typeface="Arial Black" panose="020B0A04020102020204" pitchFamily="34" charset="0"/>
            </a:endParaRPr>
          </a:p>
        </p:txBody>
      </p:sp>
    </p:spTree>
    <p:extLst>
      <p:ext uri="{BB962C8B-B14F-4D97-AF65-F5344CB8AC3E}">
        <p14:creationId xmlns:p14="http://schemas.microsoft.com/office/powerpoint/2010/main" val="23901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1 – The One-Pager (cont.)</a:t>
            </a:r>
          </a:p>
          <a:p>
            <a:pPr marL="0" indent="0" algn="ctr">
              <a:buNone/>
            </a:pPr>
            <a:r>
              <a:rPr lang="en-US" b="1" u="sng" dirty="0"/>
              <a:t>You pick 2 from the following </a:t>
            </a:r>
            <a:r>
              <a:rPr lang="en-US" b="1" u="sng" dirty="0" smtClean="0"/>
              <a:t>list</a:t>
            </a:r>
            <a:r>
              <a:rPr lang="en-US" b="1" u="sng" dirty="0"/>
              <a:t>:</a:t>
            </a:r>
            <a:endParaRPr lang="en-US" u="sng" dirty="0"/>
          </a:p>
          <a:p>
            <a:pPr lvl="0"/>
            <a:r>
              <a:rPr lang="en-US" b="1" dirty="0"/>
              <a:t>Poem (15 points)</a:t>
            </a:r>
            <a:endParaRPr lang="en-US" dirty="0"/>
          </a:p>
          <a:p>
            <a:pPr lvl="1"/>
            <a:r>
              <a:rPr lang="en-US" dirty="0"/>
              <a:t>Write a poem about a part of the novel (such as a character, conflict, theme, etc.). If you struggle with writing poetry, consider an acrostic poem – each letter represents a word. </a:t>
            </a:r>
          </a:p>
          <a:p>
            <a:pPr lvl="0"/>
            <a:r>
              <a:rPr lang="en-US" b="1" dirty="0"/>
              <a:t>Personal statement (15 points)</a:t>
            </a:r>
            <a:endParaRPr lang="en-US" dirty="0"/>
          </a:p>
          <a:p>
            <a:pPr lvl="1"/>
            <a:r>
              <a:rPr lang="en-US" dirty="0"/>
              <a:t>Write </a:t>
            </a:r>
            <a:r>
              <a:rPr lang="en-US" b="1" dirty="0"/>
              <a:t>THREE </a:t>
            </a:r>
            <a:r>
              <a:rPr lang="en-US" dirty="0"/>
              <a:t>personal statements </a:t>
            </a:r>
            <a:r>
              <a:rPr lang="en-US" i="1" dirty="0"/>
              <a:t>or</a:t>
            </a:r>
            <a:r>
              <a:rPr lang="en-US" dirty="0"/>
              <a:t> connections about what you’ve read (these are not simple opinions). </a:t>
            </a:r>
          </a:p>
          <a:p>
            <a:pPr lvl="1"/>
            <a:r>
              <a:rPr lang="en-US" dirty="0"/>
              <a:t>EX: “I could relate to the main character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novel (characters, conflicts, themes, settings, etc.)</a:t>
            </a:r>
          </a:p>
          <a:p>
            <a:pPr lvl="0"/>
            <a:r>
              <a:rPr lang="en-US" b="1" dirty="0"/>
              <a:t>Song (15 points)</a:t>
            </a:r>
            <a:endParaRPr lang="en-US" dirty="0"/>
          </a:p>
          <a:p>
            <a:pPr lvl="1"/>
            <a:r>
              <a:rPr lang="en-US" dirty="0"/>
              <a:t>Find two songs that represents a theme of the novel. Include the song title, singer/ band, and an explanation (at least 3 sentences) of how the lyrics connect to the book. </a:t>
            </a:r>
          </a:p>
          <a:p>
            <a:pPr lvl="0"/>
            <a:r>
              <a:rPr lang="en-US" b="1" dirty="0"/>
              <a:t>Connections (15 points) </a:t>
            </a:r>
            <a:endParaRPr lang="en-US" dirty="0"/>
          </a:p>
          <a:p>
            <a:pPr lvl="1"/>
            <a:r>
              <a:rPr lang="en-US" dirty="0"/>
              <a:t>What connections can you make between what you read today and the world outside of the story? There may be a connection to happenings at school, the community or the world, to similar events at other times or places, to other people or problems that you are reminded of, or to other stories/books that you have read. </a:t>
            </a:r>
          </a:p>
          <a:p>
            <a:pPr lvl="1"/>
            <a:r>
              <a:rPr lang="en-US" dirty="0"/>
              <a:t>Write three insightful, descriptive connections between you and the reading</a:t>
            </a:r>
            <a:r>
              <a:rPr lang="en-US" dirty="0" smtClean="0"/>
              <a:t>.</a:t>
            </a:r>
            <a:endParaRPr lang="en-US" dirty="0"/>
          </a:p>
        </p:txBody>
      </p:sp>
    </p:spTree>
    <p:extLst>
      <p:ext uri="{BB962C8B-B14F-4D97-AF65-F5344CB8AC3E}">
        <p14:creationId xmlns:p14="http://schemas.microsoft.com/office/powerpoint/2010/main" val="29903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1 – The One-Pager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11546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lstStyle/>
          <a:p>
            <a:pPr marL="0" indent="0" algn="ctr">
              <a:buNone/>
            </a:pPr>
            <a:r>
              <a:rPr lang="en-US" u="sng" dirty="0" smtClean="0">
                <a:latin typeface="Arial Black" panose="020B0A04020102020204" pitchFamily="34" charset="0"/>
              </a:rPr>
              <a:t>Option 2 – The Newspaper</a:t>
            </a:r>
          </a:p>
          <a:p>
            <a:r>
              <a:rPr lang="en-US" sz="3200" dirty="0">
                <a:latin typeface="Arial Black" panose="020B0A04020102020204" pitchFamily="34" charset="0"/>
              </a:rPr>
              <a:t>The Newspaper Project is a single-page response to your reading that connects the ideas in the book to your thoughts creatively</a:t>
            </a:r>
            <a:r>
              <a:rPr lang="en-US" sz="3200" dirty="0" smtClean="0">
                <a:latin typeface="Arial Black" panose="020B0A04020102020204" pitchFamily="34" charset="0"/>
              </a:rPr>
              <a:t>.</a:t>
            </a:r>
          </a:p>
          <a:p>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a:t>
            </a:r>
            <a:r>
              <a:rPr lang="en-US" sz="3200" dirty="0" smtClean="0">
                <a:latin typeface="Arial Black" panose="020B0A04020102020204" pitchFamily="34" charset="0"/>
              </a:rPr>
              <a:t>.</a:t>
            </a:r>
          </a:p>
          <a:p>
            <a:endParaRPr lang="en-US" sz="3200" dirty="0">
              <a:latin typeface="Arial Black" panose="020B0A04020102020204" pitchFamily="34" charset="0"/>
            </a:endParaRPr>
          </a:p>
          <a:p>
            <a:r>
              <a:rPr lang="en-US" sz="3200" dirty="0" smtClean="0">
                <a:latin typeface="Arial Black" panose="020B0A04020102020204" pitchFamily="34" charset="0"/>
              </a:rPr>
              <a:t>This can be created digitally, but MUST be printed out for submission.</a:t>
            </a:r>
            <a:endParaRPr lang="en-US" sz="3200" dirty="0">
              <a:latin typeface="Arial Black" panose="020B0A04020102020204" pitchFamily="34" charset="0"/>
            </a:endParaRPr>
          </a:p>
        </p:txBody>
      </p:sp>
    </p:spTree>
    <p:extLst>
      <p:ext uri="{BB962C8B-B14F-4D97-AF65-F5344CB8AC3E}">
        <p14:creationId xmlns:p14="http://schemas.microsoft.com/office/powerpoint/2010/main" val="28868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u="sng" dirty="0" smtClean="0">
                <a:latin typeface="Arial Black" panose="020B0A04020102020204" pitchFamily="34" charset="0"/>
              </a:rPr>
              <a:t>Option 2 – The Newspaper</a:t>
            </a:r>
          </a:p>
          <a:p>
            <a:pPr marL="0" indent="0" algn="ctr">
              <a:buNone/>
            </a:pPr>
            <a:r>
              <a:rPr lang="en-US" b="1" u="sng" dirty="0"/>
              <a:t>Must do: </a:t>
            </a:r>
            <a:endParaRPr lang="en-US" dirty="0"/>
          </a:p>
          <a:p>
            <a:pPr lvl="0"/>
            <a:r>
              <a:rPr lang="en-US" b="1" dirty="0"/>
              <a:t>Title and Image (5 Points)</a:t>
            </a:r>
            <a:endParaRPr lang="en-US" dirty="0"/>
          </a:p>
          <a:p>
            <a:pPr lvl="1"/>
            <a:r>
              <a:rPr lang="en-US" dirty="0"/>
              <a:t>Create a title for your newspaper. You may NOT use “The Maycomb Tribune” (the actual paper from the story) as your title.</a:t>
            </a:r>
          </a:p>
          <a:p>
            <a:pPr lvl="1"/>
            <a:r>
              <a:rPr lang="en-US" dirty="0"/>
              <a:t>Include an image that reflects the novel or a theme from the novel. </a:t>
            </a:r>
          </a:p>
          <a:p>
            <a:pPr lvl="0"/>
            <a:r>
              <a:rPr lang="en-US" b="1" dirty="0"/>
              <a:t>One Headline Article - 200 word minimum (20 points)</a:t>
            </a:r>
            <a:endParaRPr lang="en-US" dirty="0"/>
          </a:p>
          <a:p>
            <a:pPr lvl="1"/>
            <a:r>
              <a:rPr lang="en-US" dirty="0"/>
              <a:t>Headlines are meant to do two things: draw attention to the story through eye-catching language and to summarize the main point of the story. </a:t>
            </a:r>
          </a:p>
          <a:p>
            <a:pPr lvl="1"/>
            <a:r>
              <a:rPr lang="en-US" dirty="0"/>
              <a:t>All headlines need a present tense verb. </a:t>
            </a:r>
          </a:p>
          <a:p>
            <a:pPr lvl="1"/>
            <a:r>
              <a:rPr lang="en-US" dirty="0"/>
              <a:t>Headlines should also give the reader some basic information. Think 5 W’s and 1H (who, what, when, where, why, and how) and choose the most important ones.</a:t>
            </a:r>
          </a:p>
          <a:p>
            <a:pPr lvl="1"/>
            <a:r>
              <a:rPr lang="en-US" dirty="0"/>
              <a:t>Should include quotes from the novel from at least two characters “interviewed.”</a:t>
            </a:r>
          </a:p>
          <a:p>
            <a:pPr lvl="0"/>
            <a:r>
              <a:rPr lang="en-US" b="1" dirty="0"/>
              <a:t>An Additional News Story - </a:t>
            </a:r>
            <a:r>
              <a:rPr lang="en-US" b="1" dirty="0" smtClean="0"/>
              <a:t>150 </a:t>
            </a:r>
            <a:r>
              <a:rPr lang="en-US" b="1" dirty="0"/>
              <a:t>word minimum (10 points)</a:t>
            </a:r>
            <a:endParaRPr lang="en-US" dirty="0"/>
          </a:p>
          <a:p>
            <a:pPr lvl="1"/>
            <a:r>
              <a:rPr lang="en-US" dirty="0"/>
              <a:t>Choose another </a:t>
            </a:r>
            <a:r>
              <a:rPr lang="en-US" b="1" dirty="0" smtClean="0"/>
              <a:t>less</a:t>
            </a:r>
            <a:r>
              <a:rPr lang="en-US" dirty="0" smtClean="0"/>
              <a:t> </a:t>
            </a:r>
            <a:r>
              <a:rPr lang="en-US" b="1" dirty="0" smtClean="0"/>
              <a:t>important event </a:t>
            </a:r>
            <a:r>
              <a:rPr lang="en-US" b="1" dirty="0"/>
              <a:t>that happened in </a:t>
            </a:r>
            <a:r>
              <a:rPr lang="en-US" b="1" dirty="0" smtClean="0"/>
              <a:t>the novel.</a:t>
            </a:r>
            <a:endParaRPr lang="en-US" dirty="0"/>
          </a:p>
          <a:p>
            <a:pPr lvl="1"/>
            <a:r>
              <a:rPr lang="en-US" dirty="0"/>
              <a:t>Write a “National” or World” news article that gives details of that event.</a:t>
            </a:r>
          </a:p>
          <a:p>
            <a:pPr lvl="1"/>
            <a:r>
              <a:rPr lang="en-US" dirty="0"/>
              <a:t>Like your headline article, include the 5 </a:t>
            </a:r>
            <a:r>
              <a:rPr lang="en-US" dirty="0" err="1"/>
              <a:t>Ws</a:t>
            </a:r>
            <a:r>
              <a:rPr lang="en-US" dirty="0"/>
              <a:t> and 1 H. </a:t>
            </a:r>
            <a:endParaRPr lang="en-US" u="none" strike="noStrike" dirty="0">
              <a:effectLst/>
            </a:endParaRPr>
          </a:p>
        </p:txBody>
      </p:sp>
    </p:spTree>
    <p:extLst>
      <p:ext uri="{BB962C8B-B14F-4D97-AF65-F5344CB8AC3E}">
        <p14:creationId xmlns:p14="http://schemas.microsoft.com/office/powerpoint/2010/main" val="30176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2 – The Newspaper (cont.)</a:t>
            </a:r>
            <a:r>
              <a:rPr lang="en-US" b="1" u="sng" dirty="0"/>
              <a:t> </a:t>
            </a:r>
            <a:endParaRPr lang="en-US" b="1" u="sng" dirty="0" smtClean="0"/>
          </a:p>
          <a:p>
            <a:pPr marL="0" indent="0" algn="ctr">
              <a:buNone/>
            </a:pPr>
            <a:r>
              <a:rPr lang="en-US" b="1" u="sng" dirty="0" smtClean="0"/>
              <a:t>Must </a:t>
            </a:r>
            <a:r>
              <a:rPr lang="en-US" b="1" u="sng" dirty="0"/>
              <a:t>do: </a:t>
            </a:r>
            <a:endParaRPr lang="en-US" dirty="0"/>
          </a:p>
          <a:p>
            <a:pPr lvl="0"/>
            <a:r>
              <a:rPr lang="en-US" b="1" dirty="0"/>
              <a:t>One Editorial Article - 150 word minimum (10 points)</a:t>
            </a:r>
            <a:endParaRPr lang="en-US" dirty="0"/>
          </a:p>
          <a:p>
            <a:pPr lvl="1"/>
            <a:r>
              <a:rPr lang="en-US" dirty="0"/>
              <a:t>An editorial is an article that presents a writer’s opinion on an issue. Much in the same manner of a lawyer, editorial writers build on an argument and try to persuade readers to think the same way they do. </a:t>
            </a:r>
          </a:p>
          <a:p>
            <a:pPr lvl="1"/>
            <a:r>
              <a:rPr lang="en-US" dirty="0"/>
              <a:t>Editorials are meant to influence public opinion, promote critical thinking, and sometimes cause people to take action on an issue. </a:t>
            </a:r>
          </a:p>
          <a:p>
            <a:pPr lvl="1"/>
            <a:r>
              <a:rPr lang="en-US" dirty="0"/>
              <a:t>In essence, an editorial is an opinionated news story where the writer presents his/her side cohesively and persuasively.</a:t>
            </a:r>
          </a:p>
          <a:p>
            <a:pPr lvl="0"/>
            <a:r>
              <a:rPr lang="en-US" b="1" dirty="0" smtClean="0"/>
              <a:t>Two </a:t>
            </a:r>
            <a:r>
              <a:rPr lang="en-US" b="1" dirty="0"/>
              <a:t>Pictures (5 points)</a:t>
            </a:r>
            <a:endParaRPr lang="en-US" dirty="0"/>
          </a:p>
          <a:p>
            <a:pPr lvl="1"/>
            <a:r>
              <a:rPr lang="en-US" dirty="0"/>
              <a:t>Find or draw two interesting pictures to go with your articles. </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page should be filled with these elements.</a:t>
            </a:r>
          </a:p>
          <a:p>
            <a:pPr lvl="1"/>
            <a:r>
              <a:rPr lang="en-US" dirty="0"/>
              <a:t>If you find you have extra room, repeat any of the above steps/ elements. </a:t>
            </a:r>
          </a:p>
          <a:p>
            <a:pPr lvl="1"/>
            <a:r>
              <a:rPr lang="en-US" dirty="0"/>
              <a:t>No space should be blank. </a:t>
            </a:r>
          </a:p>
          <a:p>
            <a:pPr lvl="1"/>
            <a:r>
              <a:rPr lang="en-US" dirty="0"/>
              <a:t>Nothing should be left in pencil. </a:t>
            </a:r>
          </a:p>
          <a:p>
            <a:pPr lvl="1"/>
            <a:r>
              <a:rPr lang="en-US" u="sng" dirty="0"/>
              <a:t>Your name and class period should be on the BACK of the paper. </a:t>
            </a:r>
            <a:endParaRPr lang="en-US" dirty="0"/>
          </a:p>
        </p:txBody>
      </p:sp>
    </p:spTree>
    <p:extLst>
      <p:ext uri="{BB962C8B-B14F-4D97-AF65-F5344CB8AC3E}">
        <p14:creationId xmlns:p14="http://schemas.microsoft.com/office/powerpoint/2010/main" val="3786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62500" lnSpcReduction="20000"/>
          </a:bodyPr>
          <a:lstStyle/>
          <a:p>
            <a:pPr marL="0" indent="0" algn="ctr">
              <a:buNone/>
            </a:pPr>
            <a:r>
              <a:rPr lang="en-US" u="sng" dirty="0" smtClean="0">
                <a:latin typeface="Arial Black" panose="020B0A04020102020204" pitchFamily="34" charset="0"/>
              </a:rPr>
              <a:t>Option 2 – The Newspaper (cont.)</a:t>
            </a:r>
            <a:r>
              <a:rPr lang="en-US" b="1" u="sng" dirty="0"/>
              <a:t> </a:t>
            </a:r>
            <a:endParaRPr lang="en-US" b="1" u="sng" dirty="0" smtClean="0"/>
          </a:p>
          <a:p>
            <a:pPr marL="0" indent="0" algn="ctr">
              <a:buNone/>
            </a:pPr>
            <a:r>
              <a:rPr lang="en-US" b="1" u="sng" dirty="0"/>
              <a:t>You pick 2 from the following </a:t>
            </a:r>
            <a:r>
              <a:rPr lang="en-US" b="1" u="sng" dirty="0" smtClean="0"/>
              <a:t>list</a:t>
            </a:r>
            <a:r>
              <a:rPr lang="en-US" b="1" u="sng" dirty="0"/>
              <a:t>:</a:t>
            </a:r>
            <a:endParaRPr lang="en-US" u="sng" dirty="0"/>
          </a:p>
          <a:p>
            <a:pPr lvl="0"/>
            <a:r>
              <a:rPr lang="en-US" b="1" dirty="0"/>
              <a:t>Personality Profile (15 points)</a:t>
            </a:r>
            <a:endParaRPr lang="en-US" dirty="0"/>
          </a:p>
          <a:p>
            <a:pPr lvl="1"/>
            <a:r>
              <a:rPr lang="en-US" dirty="0"/>
              <a:t>A human-interest story about a person who deserves recognition for something he/she did.</a:t>
            </a:r>
          </a:p>
          <a:p>
            <a:pPr lvl="1"/>
            <a:r>
              <a:rPr lang="en-US" dirty="0"/>
              <a:t>Choose a character OTHER THAN JEM, SCOUT, OR ATTICUS and write about them and something significant they did that affected the plot or showed a theme in the novel.</a:t>
            </a:r>
          </a:p>
          <a:p>
            <a:pPr lvl="1"/>
            <a:r>
              <a:rPr lang="en-US" dirty="0" err="1"/>
              <a:t>Eg</a:t>
            </a:r>
            <a:r>
              <a:rPr lang="en-US" dirty="0"/>
              <a:t>: Dill, Miss </a:t>
            </a:r>
            <a:r>
              <a:rPr lang="en-US" dirty="0" err="1"/>
              <a:t>Maudie</a:t>
            </a:r>
            <a:r>
              <a:rPr lang="en-US" dirty="0"/>
              <a:t>, Mr. Underwood, Mr. </a:t>
            </a:r>
            <a:r>
              <a:rPr lang="en-US" dirty="0" err="1"/>
              <a:t>Dolphus</a:t>
            </a:r>
            <a:r>
              <a:rPr lang="en-US" dirty="0"/>
              <a:t> Raymond</a:t>
            </a:r>
          </a:p>
          <a:p>
            <a:pPr lvl="0"/>
            <a:r>
              <a:rPr lang="en-US" b="1" dirty="0"/>
              <a:t>Dear Abby section (15 points)</a:t>
            </a:r>
            <a:endParaRPr lang="en-US" dirty="0"/>
          </a:p>
          <a:p>
            <a:pPr lvl="1"/>
            <a:r>
              <a:rPr lang="en-US" dirty="0"/>
              <a:t>An advice column, including at least one letter asking a question related to the novel and or one of its themes and a response from the “advice columnist.”</a:t>
            </a:r>
          </a:p>
          <a:p>
            <a:pPr lvl="0"/>
            <a:r>
              <a:rPr lang="en-US" b="1" dirty="0"/>
              <a:t>Letter to the Editor (15 points)</a:t>
            </a:r>
            <a:endParaRPr lang="en-US" dirty="0"/>
          </a:p>
          <a:p>
            <a:pPr lvl="1"/>
            <a:r>
              <a:rPr lang="en-US" dirty="0"/>
              <a:t>Choose a minor character and write a letter to the editor of your newspaper in your character’s voice. You’d need to choose an event from the novel that prompts you to write. </a:t>
            </a:r>
          </a:p>
          <a:p>
            <a:pPr lvl="1"/>
            <a:r>
              <a:rPr lang="en-US" dirty="0"/>
              <a:t>Most people write letters to the editor when they have a problem with an issue that affects the community or when they want to praise the efforts of a community member. </a:t>
            </a:r>
          </a:p>
          <a:p>
            <a:pPr lvl="1"/>
            <a:r>
              <a:rPr lang="en-US" dirty="0"/>
              <a:t>Letters to the editor express the writer’s opinion.</a:t>
            </a:r>
          </a:p>
          <a:p>
            <a:pPr lvl="0"/>
            <a:r>
              <a:rPr lang="en-US" b="1" dirty="0"/>
              <a:t>Obituaries (15 points)</a:t>
            </a:r>
            <a:endParaRPr lang="en-US" dirty="0"/>
          </a:p>
          <a:p>
            <a:pPr lvl="1"/>
            <a:r>
              <a:rPr lang="en-US" dirty="0"/>
              <a:t>Choose 2 characters in the novel who die (Tom, Mrs. Radley, Mrs. Dubose) and write their obituaries.</a:t>
            </a:r>
          </a:p>
          <a:p>
            <a:pPr lvl="1"/>
            <a:r>
              <a:rPr lang="en-US" dirty="0"/>
              <a:t>Obituaries typically include: where and when they were born, where and when they died, who they leave behind (family and friends), and something (from the novel) they will be remembered for.</a:t>
            </a:r>
          </a:p>
          <a:p>
            <a:pPr lvl="0"/>
            <a:r>
              <a:rPr lang="en-US" b="1" dirty="0"/>
              <a:t>Comic Strip (Only choose this option if you have the skill to do it) (15 points)</a:t>
            </a:r>
            <a:endParaRPr lang="en-US" dirty="0"/>
          </a:p>
          <a:p>
            <a:pPr lvl="1"/>
            <a:r>
              <a:rPr lang="en-US" dirty="0"/>
              <a:t>Choose a theme from the novel and create a clever comic that illustrates the theme in a humorous way.</a:t>
            </a:r>
          </a:p>
          <a:p>
            <a:pPr lvl="1"/>
            <a:r>
              <a:rPr lang="en-US" dirty="0"/>
              <a:t>Must be at least 4 frames in length.</a:t>
            </a:r>
            <a:endParaRPr lang="en-US" u="none" strike="noStrike" dirty="0">
              <a:effectLst/>
            </a:endParaRPr>
          </a:p>
        </p:txBody>
      </p:sp>
    </p:spTree>
    <p:extLst>
      <p:ext uri="{BB962C8B-B14F-4D97-AF65-F5344CB8AC3E}">
        <p14:creationId xmlns:p14="http://schemas.microsoft.com/office/powerpoint/2010/main" val="189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 calcmode="lin" valueType="num">
                                      <p:cBhvr additive="base">
                                        <p:cTn id="7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2 – The Newspaper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0476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3 – The Diorama</a:t>
            </a:r>
          </a:p>
          <a:p>
            <a:r>
              <a:rPr lang="en-US" sz="3200" dirty="0">
                <a:latin typeface="Arial Black" panose="020B0A04020102020204" pitchFamily="34" charset="0"/>
              </a:rPr>
              <a:t>The Diorama Project is a three-dimensional, visual response to your reading that connects the ideas in the book to your thoughts creatively. </a:t>
            </a: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 </a:t>
            </a:r>
            <a:endParaRPr lang="en-US" sz="3200" dirty="0" smtClean="0">
              <a:latin typeface="Arial Black" panose="020B0A04020102020204" pitchFamily="34" charset="0"/>
            </a:endParaRPr>
          </a:p>
          <a:p>
            <a:r>
              <a:rPr lang="en-US" sz="3200" dirty="0" smtClean="0">
                <a:latin typeface="Arial Black" panose="020B0A04020102020204" pitchFamily="34" charset="0"/>
              </a:rPr>
              <a:t>If </a:t>
            </a:r>
            <a:r>
              <a:rPr lang="en-US" sz="3200" dirty="0">
                <a:latin typeface="Arial Black" panose="020B0A04020102020204" pitchFamily="34" charset="0"/>
              </a:rPr>
              <a:t>you choose this option, you must turn in the diorama itself AND the written elements (these can be all on one printed document).</a:t>
            </a:r>
          </a:p>
        </p:txBody>
      </p:sp>
    </p:spTree>
    <p:extLst>
      <p:ext uri="{BB962C8B-B14F-4D97-AF65-F5344CB8AC3E}">
        <p14:creationId xmlns:p14="http://schemas.microsoft.com/office/powerpoint/2010/main" val="9949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3 – The Diorama</a:t>
            </a:r>
          </a:p>
          <a:p>
            <a:pPr marL="0" indent="0" algn="ctr">
              <a:buNone/>
            </a:pPr>
            <a:r>
              <a:rPr lang="en-US" b="1" u="sng" dirty="0"/>
              <a:t>Must do: </a:t>
            </a:r>
            <a:endParaRPr lang="en-US" dirty="0"/>
          </a:p>
          <a:p>
            <a:pPr lvl="0"/>
            <a:r>
              <a:rPr lang="en-US" b="1" dirty="0"/>
              <a:t>Title and Background (5 Points)</a:t>
            </a:r>
            <a:endParaRPr lang="en-US" dirty="0"/>
          </a:p>
          <a:p>
            <a:pPr lvl="1"/>
            <a:r>
              <a:rPr lang="en-US" dirty="0"/>
              <a:t>The title of the novel and the author’s name should appear somewhere on your diorama</a:t>
            </a:r>
          </a:p>
          <a:p>
            <a:pPr lvl="1"/>
            <a:r>
              <a:rPr lang="en-US" dirty="0"/>
              <a:t>Create a background image that reflects the novel or a theme from the novel. </a:t>
            </a:r>
          </a:p>
          <a:p>
            <a:pPr lvl="0"/>
            <a:r>
              <a:rPr lang="en-US" b="1" dirty="0"/>
              <a:t>One Symbolic Element - (20 points)</a:t>
            </a:r>
            <a:endParaRPr lang="en-US" dirty="0"/>
          </a:p>
          <a:p>
            <a:pPr lvl="1"/>
            <a:r>
              <a:rPr lang="en-US" dirty="0"/>
              <a:t>Choose something from the novel that is symbolic and create a 3-D representation of it in your diorama.</a:t>
            </a:r>
          </a:p>
          <a:p>
            <a:pPr lvl="1"/>
            <a:r>
              <a:rPr lang="en-US" dirty="0"/>
              <a:t>Write one complete paragraph (5-7 sentences minimum) explaining what that item is and what it symbolizes in the story.</a:t>
            </a:r>
          </a:p>
          <a:p>
            <a:pPr lvl="0"/>
            <a:r>
              <a:rPr lang="en-US" b="1" dirty="0"/>
              <a:t>Two Characters (10 points)</a:t>
            </a:r>
            <a:endParaRPr lang="en-US" dirty="0"/>
          </a:p>
          <a:p>
            <a:pPr lvl="1"/>
            <a:r>
              <a:rPr lang="en-US" dirty="0"/>
              <a:t>Choose two characters from the story and create a 3-D representation of them in your diorama.</a:t>
            </a:r>
          </a:p>
          <a:p>
            <a:pPr lvl="1"/>
            <a:r>
              <a:rPr lang="en-US" dirty="0"/>
              <a:t>Write TWO complete paragraphs (1 paragraph per character, 5-7 sentences minimum) describing each of the characters you chose. </a:t>
            </a:r>
          </a:p>
          <a:p>
            <a:pPr lvl="1"/>
            <a:r>
              <a:rPr lang="en-US" dirty="0"/>
              <a:t>NOT PHYSICAL DESCRIPTION…CHARACTER DESCRIPTION – personality, things that make them interesting, how they contribute to the story</a:t>
            </a:r>
          </a:p>
          <a:p>
            <a:pPr lvl="0"/>
            <a:r>
              <a:rPr lang="en-US" b="1" dirty="0"/>
              <a:t>A Significant Event  (10 points)</a:t>
            </a:r>
            <a:endParaRPr lang="en-US" dirty="0"/>
          </a:p>
          <a:p>
            <a:pPr lvl="1"/>
            <a:r>
              <a:rPr lang="en-US" dirty="0"/>
              <a:t>The main focus of your diorama should be on ONE important moment in the story. Looking at your diorama, I should instantly be able to tell what moment you are portraying.</a:t>
            </a:r>
          </a:p>
          <a:p>
            <a:pPr lvl="1"/>
            <a:r>
              <a:rPr lang="en-US" dirty="0"/>
              <a:t>Write one complete paragraph (5-7 sentences minimum) describing the event you chose, why it was important to the plot, and why you chose it.</a:t>
            </a:r>
            <a:endParaRPr lang="en-US" u="none" strike="noStrike" dirty="0">
              <a:effectLst/>
            </a:endParaRPr>
          </a:p>
        </p:txBody>
      </p:sp>
    </p:spTree>
    <p:extLst>
      <p:ext uri="{BB962C8B-B14F-4D97-AF65-F5344CB8AC3E}">
        <p14:creationId xmlns:p14="http://schemas.microsoft.com/office/powerpoint/2010/main" val="22102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10000"/>
          </a:bodyPr>
          <a:lstStyle/>
          <a:p>
            <a:pPr marL="0" indent="0" algn="ctr">
              <a:buNone/>
            </a:pPr>
            <a:r>
              <a:rPr lang="en-US" u="sng" dirty="0" smtClean="0">
                <a:latin typeface="Arial Black" panose="020B0A04020102020204" pitchFamily="34" charset="0"/>
              </a:rPr>
              <a:t>Option 3 – The Diorama (cont.)</a:t>
            </a:r>
            <a:r>
              <a:rPr lang="en-US" b="1" u="sng" dirty="0"/>
              <a:t> </a:t>
            </a:r>
            <a:endParaRPr lang="en-US" b="1" u="sng" dirty="0" smtClean="0"/>
          </a:p>
          <a:p>
            <a:pPr marL="0" indent="0" algn="ctr">
              <a:buNone/>
            </a:pPr>
            <a:r>
              <a:rPr lang="en-US" b="1" u="sng" dirty="0" smtClean="0"/>
              <a:t>Must </a:t>
            </a:r>
            <a:r>
              <a:rPr lang="en-US" b="1" u="sng" dirty="0"/>
              <a:t>do: </a:t>
            </a:r>
            <a:endParaRPr lang="en-US" dirty="0"/>
          </a:p>
          <a:p>
            <a:pPr lvl="0"/>
            <a:r>
              <a:rPr lang="en-US" b="1" dirty="0"/>
              <a:t>Two Pictures (5 points)</a:t>
            </a:r>
            <a:endParaRPr lang="en-US" dirty="0"/>
          </a:p>
          <a:p>
            <a:pPr lvl="1"/>
            <a:r>
              <a:rPr lang="en-US" dirty="0"/>
              <a:t>On the OUTSIDE SIDES of your diorama, include two pictures (can be drawn or printed out) that you think represent two different THEMES of the story. </a:t>
            </a:r>
          </a:p>
          <a:p>
            <a:pPr lvl="1"/>
            <a:r>
              <a:rPr lang="en-US" dirty="0"/>
              <a:t>For each image, include a written caption that explains what the image is and what theme it represents.</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diorama should be filled with these elements.</a:t>
            </a:r>
          </a:p>
          <a:p>
            <a:pPr lvl="1"/>
            <a:r>
              <a:rPr lang="en-US" dirty="0"/>
              <a:t>If you find you have extra room, repeat any of the above steps/ elements. </a:t>
            </a:r>
          </a:p>
          <a:p>
            <a:pPr lvl="1"/>
            <a:r>
              <a:rPr lang="en-US" dirty="0"/>
              <a:t>No space should be blank. </a:t>
            </a:r>
          </a:p>
          <a:p>
            <a:pPr lvl="1"/>
            <a:r>
              <a:rPr lang="en-US" dirty="0"/>
              <a:t>Nothing should be left in pencil. </a:t>
            </a:r>
          </a:p>
          <a:p>
            <a:pPr lvl="1"/>
            <a:r>
              <a:rPr lang="en-US" u="sng" dirty="0"/>
              <a:t>Your name and class period should be on the BACK of the diorama. </a:t>
            </a:r>
            <a:endParaRPr lang="en-US" dirty="0"/>
          </a:p>
        </p:txBody>
      </p:sp>
    </p:spTree>
    <p:extLst>
      <p:ext uri="{BB962C8B-B14F-4D97-AF65-F5344CB8AC3E}">
        <p14:creationId xmlns:p14="http://schemas.microsoft.com/office/powerpoint/2010/main" val="26808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fontScale="85000" lnSpcReduction="20000"/>
          </a:bodyPr>
          <a:lstStyle/>
          <a:p>
            <a:r>
              <a:rPr lang="en-US" sz="4000" dirty="0" smtClean="0">
                <a:latin typeface="Arial Black" panose="020B0A04020102020204" pitchFamily="34" charset="0"/>
              </a:rPr>
              <a:t>Use the chart provided to fill in information about the poem you have been assigned. You will record:</a:t>
            </a:r>
          </a:p>
          <a:p>
            <a:pPr lvl="1"/>
            <a:r>
              <a:rPr lang="en-US" sz="3600" dirty="0" smtClean="0">
                <a:latin typeface="Arial Black" panose="020B0A04020102020204" pitchFamily="34" charset="0"/>
              </a:rPr>
              <a:t>Words and phrases that might have been confusing</a:t>
            </a:r>
          </a:p>
          <a:p>
            <a:pPr lvl="1"/>
            <a:r>
              <a:rPr lang="en-US" sz="3600" dirty="0" smtClean="0">
                <a:latin typeface="Arial Black" panose="020B0A04020102020204" pitchFamily="34" charset="0"/>
              </a:rPr>
              <a:t>First Impressions – What does the poem make you think or? Does it inspire any feelings/emotions?</a:t>
            </a:r>
          </a:p>
          <a:p>
            <a:pPr lvl="1"/>
            <a:r>
              <a:rPr lang="en-US" sz="3600" dirty="0" smtClean="0">
                <a:latin typeface="Arial Black" panose="020B0A04020102020204" pitchFamily="34" charset="0"/>
              </a:rPr>
              <a:t>Literary Devices – Point out any common Figurative Language or Literary Devices </a:t>
            </a:r>
          </a:p>
          <a:p>
            <a:pPr lvl="2"/>
            <a:r>
              <a:rPr lang="en-US" sz="3200" dirty="0" smtClean="0">
                <a:latin typeface="Arial Black" panose="020B0A04020102020204" pitchFamily="34" charset="0"/>
              </a:rPr>
              <a:t>(</a:t>
            </a:r>
            <a:r>
              <a:rPr lang="en-US" sz="3200" dirty="0" err="1" smtClean="0">
                <a:latin typeface="Arial Black" panose="020B0A04020102020204" pitchFamily="34" charset="0"/>
              </a:rPr>
              <a:t>eg</a:t>
            </a:r>
            <a:r>
              <a:rPr lang="en-US" sz="3200" dirty="0" smtClean="0">
                <a:latin typeface="Arial Black" panose="020B0A04020102020204" pitchFamily="34" charset="0"/>
              </a:rPr>
              <a:t>: simile, metaphor, alliteration, rhythm, rhyme, imagery, symbolism)</a:t>
            </a:r>
          </a:p>
          <a:p>
            <a:pPr lvl="1"/>
            <a:r>
              <a:rPr lang="en-US" sz="3600" dirty="0" smtClean="0">
                <a:latin typeface="Arial Black" panose="020B0A04020102020204" pitchFamily="34" charset="0"/>
              </a:rPr>
              <a:t>Theme – What do you think the author meant? What was he/she trying to say?</a:t>
            </a:r>
            <a:endParaRPr lang="en-US" sz="3600" dirty="0">
              <a:latin typeface="Arial Black" panose="020B0A04020102020204" pitchFamily="34" charset="0"/>
            </a:endParaRPr>
          </a:p>
        </p:txBody>
      </p:sp>
    </p:spTree>
    <p:extLst>
      <p:ext uri="{BB962C8B-B14F-4D97-AF65-F5344CB8AC3E}">
        <p14:creationId xmlns:p14="http://schemas.microsoft.com/office/powerpoint/2010/main" val="18594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3 – The Diorama (cont.)</a:t>
            </a:r>
            <a:r>
              <a:rPr lang="en-US" b="1" u="sng" dirty="0"/>
              <a:t> </a:t>
            </a:r>
            <a:endParaRPr lang="en-US" b="1" u="sng" dirty="0" smtClean="0"/>
          </a:p>
          <a:p>
            <a:pPr marL="0" indent="0" algn="ctr">
              <a:buNone/>
            </a:pPr>
            <a:r>
              <a:rPr lang="en-US" b="1" u="sng" dirty="0"/>
              <a:t>You pick 2 from the following </a:t>
            </a:r>
            <a:r>
              <a:rPr lang="en-US" b="1" u="sng" dirty="0" smtClean="0"/>
              <a:t>list</a:t>
            </a:r>
            <a:r>
              <a:rPr lang="en-US" b="1" u="sng" dirty="0"/>
              <a:t>:</a:t>
            </a:r>
            <a:endParaRPr lang="en-US" u="sng" dirty="0"/>
          </a:p>
          <a:p>
            <a:pPr marL="0" indent="0" algn="ctr">
              <a:buNone/>
            </a:pPr>
            <a:r>
              <a:rPr lang="en-US" b="1" dirty="0" smtClean="0"/>
              <a:t>(These </a:t>
            </a:r>
            <a:r>
              <a:rPr lang="en-US" b="1" dirty="0"/>
              <a:t>can be on the inside sides or part of your </a:t>
            </a:r>
            <a:r>
              <a:rPr lang="en-US" b="1" dirty="0" smtClean="0"/>
              <a:t>background)</a:t>
            </a:r>
            <a:endParaRPr lang="en-US" dirty="0"/>
          </a:p>
          <a:p>
            <a:pPr lvl="0"/>
            <a:r>
              <a:rPr lang="en-US" b="1" dirty="0"/>
              <a:t>Poem (15 points)</a:t>
            </a:r>
            <a:endParaRPr lang="en-US" dirty="0"/>
          </a:p>
          <a:p>
            <a:pPr lvl="1"/>
            <a:r>
              <a:rPr lang="en-US" dirty="0"/>
              <a:t>Write a poem about a part of the novel (such as a character, conflict, theme, etc.). If you struggle with writing poetry, consider an acrostic poem – each letter represents a word. </a:t>
            </a:r>
          </a:p>
          <a:p>
            <a:pPr lvl="0"/>
            <a:r>
              <a:rPr lang="en-US" b="1" dirty="0"/>
              <a:t>Personal statement (15 points)</a:t>
            </a:r>
            <a:endParaRPr lang="en-US" dirty="0"/>
          </a:p>
          <a:p>
            <a:pPr lvl="1"/>
            <a:r>
              <a:rPr lang="en-US" dirty="0"/>
              <a:t>Write </a:t>
            </a:r>
            <a:r>
              <a:rPr lang="en-US" b="1" dirty="0"/>
              <a:t>THREE </a:t>
            </a:r>
            <a:r>
              <a:rPr lang="en-US" dirty="0"/>
              <a:t>personal statements </a:t>
            </a:r>
            <a:r>
              <a:rPr lang="en-US" i="1" dirty="0"/>
              <a:t>or</a:t>
            </a:r>
            <a:r>
              <a:rPr lang="en-US" dirty="0"/>
              <a:t> connections about what you’ve read (these are not simple opinions). </a:t>
            </a:r>
          </a:p>
          <a:p>
            <a:pPr lvl="1"/>
            <a:r>
              <a:rPr lang="en-US" dirty="0"/>
              <a:t>EX: “I could relate to the main character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novel (characters, conflicts, themes, settings, etc.)</a:t>
            </a:r>
          </a:p>
          <a:p>
            <a:pPr lvl="0"/>
            <a:r>
              <a:rPr lang="en-US" b="1" dirty="0"/>
              <a:t>Song (15 points)</a:t>
            </a:r>
            <a:endParaRPr lang="en-US" dirty="0"/>
          </a:p>
          <a:p>
            <a:pPr lvl="1"/>
            <a:r>
              <a:rPr lang="en-US" dirty="0"/>
              <a:t>Find two songs that represents a theme of the novel. Include the song title, singer/ band, and an explanation (at least 3 sentences) of how the lyrics connect to the book. </a:t>
            </a:r>
          </a:p>
          <a:p>
            <a:pPr lvl="0"/>
            <a:r>
              <a:rPr lang="en-US" b="1" dirty="0"/>
              <a:t>Connections (15 points) </a:t>
            </a:r>
            <a:endParaRPr lang="en-US" dirty="0"/>
          </a:p>
          <a:p>
            <a:pPr lvl="1"/>
            <a:r>
              <a:rPr lang="en-US" dirty="0"/>
              <a:t>What connections can you make between what you read today and the world outside of the story? There may be a connection to happenings at school, the community or the world, to similar events at other times or places, to other people or problems that you are reminded of, or to other stories/books that you have read. </a:t>
            </a:r>
          </a:p>
          <a:p>
            <a:pPr lvl="1"/>
            <a:r>
              <a:rPr lang="en-US" dirty="0"/>
              <a:t>Write three insightful, descriptive connections between you and the reading.</a:t>
            </a:r>
            <a:endParaRPr lang="en-US" u="none" strike="noStrike" dirty="0">
              <a:effectLst/>
            </a:endParaRPr>
          </a:p>
        </p:txBody>
      </p:sp>
    </p:spTree>
    <p:extLst>
      <p:ext uri="{BB962C8B-B14F-4D97-AF65-F5344CB8AC3E}">
        <p14:creationId xmlns:p14="http://schemas.microsoft.com/office/powerpoint/2010/main" val="255921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3 – Diorama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7713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4 – The Re-write</a:t>
            </a:r>
          </a:p>
          <a:p>
            <a:r>
              <a:rPr lang="en-US" sz="3200" dirty="0">
                <a:latin typeface="Arial Black" panose="020B0A04020102020204" pitchFamily="34" charset="0"/>
              </a:rPr>
              <a:t>The Rewrite Project is a response to your reading that connects the ideas in the book to your thoughts creatively. </a:t>
            </a:r>
            <a:endParaRPr lang="en-US" sz="3200" dirty="0" smtClean="0">
              <a:latin typeface="Arial Black" panose="020B0A04020102020204" pitchFamily="34" charset="0"/>
            </a:endParaRPr>
          </a:p>
          <a:p>
            <a:r>
              <a:rPr lang="en-US" sz="3200" dirty="0" smtClean="0">
                <a:latin typeface="Arial Black" panose="020B0A04020102020204" pitchFamily="34" charset="0"/>
              </a:rPr>
              <a:t>You </a:t>
            </a:r>
            <a:r>
              <a:rPr lang="en-US" sz="3200" dirty="0">
                <a:latin typeface="Arial Black" panose="020B0A04020102020204" pitchFamily="34" charset="0"/>
              </a:rPr>
              <a:t>are to write 3 scenes in the story from a different main character’s point of view in a personal diary style. </a:t>
            </a: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a:t>
            </a:r>
          </a:p>
        </p:txBody>
      </p:sp>
    </p:spTree>
    <p:extLst>
      <p:ext uri="{BB962C8B-B14F-4D97-AF65-F5344CB8AC3E}">
        <p14:creationId xmlns:p14="http://schemas.microsoft.com/office/powerpoint/2010/main" val="7274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4 – The Rewrite</a:t>
            </a:r>
          </a:p>
          <a:p>
            <a:pPr marL="0" indent="0" algn="ctr">
              <a:buNone/>
            </a:pPr>
            <a:r>
              <a:rPr lang="en-US" b="1" u="sng" dirty="0"/>
              <a:t>Must do: </a:t>
            </a:r>
            <a:endParaRPr lang="en-US" dirty="0"/>
          </a:p>
          <a:p>
            <a:pPr lvl="0"/>
            <a:r>
              <a:rPr lang="en-US" b="1" dirty="0"/>
              <a:t>Title and Image Cover Page (5 Points)</a:t>
            </a:r>
            <a:endParaRPr lang="en-US" dirty="0"/>
          </a:p>
          <a:p>
            <a:pPr lvl="1"/>
            <a:r>
              <a:rPr lang="en-US" dirty="0"/>
              <a:t>Create a cover page for your re-write. You may NOT use the actual title of the novel as your title.</a:t>
            </a:r>
          </a:p>
          <a:p>
            <a:pPr lvl="1"/>
            <a:r>
              <a:rPr lang="en-US" dirty="0"/>
              <a:t>Include an image that reflects the novel or a theme from the novel. </a:t>
            </a:r>
          </a:p>
          <a:p>
            <a:pPr lvl="0"/>
            <a:r>
              <a:rPr lang="en-US" b="1" dirty="0"/>
              <a:t>Rewrite Scene 1 - 150 word minimum (25 points)</a:t>
            </a:r>
            <a:endParaRPr lang="en-US" dirty="0"/>
          </a:p>
          <a:p>
            <a:pPr lvl="1"/>
            <a:r>
              <a:rPr lang="en-US" dirty="0"/>
              <a:t>Choose a scene from the story and re-write it from the perspective of </a:t>
            </a:r>
            <a:r>
              <a:rPr lang="en-US" dirty="0" smtClean="0"/>
              <a:t>one of the main characters.</a:t>
            </a:r>
          </a:p>
          <a:p>
            <a:pPr lvl="1"/>
            <a:r>
              <a:rPr lang="en-US" dirty="0" smtClean="0"/>
              <a:t>Be </a:t>
            </a:r>
            <a:r>
              <a:rPr lang="en-US" dirty="0"/>
              <a:t>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r>
              <a:rPr lang="en-US" dirty="0" smtClean="0"/>
              <a:t>.</a:t>
            </a:r>
          </a:p>
          <a:p>
            <a:pPr lvl="0"/>
            <a:r>
              <a:rPr lang="en-US" b="1" dirty="0"/>
              <a:t>Rewrite Scene 2 - 150 word minimum (25 points)</a:t>
            </a:r>
            <a:endParaRPr lang="en-US" dirty="0"/>
          </a:p>
          <a:p>
            <a:pPr lvl="1"/>
            <a:r>
              <a:rPr lang="en-US" dirty="0"/>
              <a:t>Choose a scene from the story and re-write it from the perspective of the same main character.</a:t>
            </a:r>
          </a:p>
          <a:p>
            <a:pPr lvl="1"/>
            <a:r>
              <a:rPr lang="en-US" dirty="0"/>
              <a:t> Be 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p>
          <a:p>
            <a:endParaRPr lang="en-US" u="none" strike="noStrike" dirty="0">
              <a:effectLst/>
            </a:endParaRPr>
          </a:p>
        </p:txBody>
      </p:sp>
    </p:spTree>
    <p:extLst>
      <p:ext uri="{BB962C8B-B14F-4D97-AF65-F5344CB8AC3E}">
        <p14:creationId xmlns:p14="http://schemas.microsoft.com/office/powerpoint/2010/main" val="9090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u="sng" dirty="0" smtClean="0">
                <a:latin typeface="Arial Black" panose="020B0A04020102020204" pitchFamily="34" charset="0"/>
              </a:rPr>
              <a:t>Option 4 – The Re-write (cont.)</a:t>
            </a:r>
            <a:endParaRPr lang="en-US" b="1" u="sng" dirty="0" smtClean="0"/>
          </a:p>
          <a:p>
            <a:pPr marL="0" indent="0" algn="ctr">
              <a:buNone/>
            </a:pPr>
            <a:r>
              <a:rPr lang="en-US" b="1" u="sng" dirty="0" smtClean="0"/>
              <a:t>Must do:</a:t>
            </a:r>
            <a:endParaRPr lang="en-US" u="sng" dirty="0"/>
          </a:p>
          <a:p>
            <a:pPr marL="0" indent="0" algn="ctr">
              <a:buNone/>
            </a:pPr>
            <a:endParaRPr lang="en-US" dirty="0"/>
          </a:p>
          <a:p>
            <a:pPr lvl="0"/>
            <a:r>
              <a:rPr lang="en-US" b="1" dirty="0" smtClean="0"/>
              <a:t>Rewrite </a:t>
            </a:r>
            <a:r>
              <a:rPr lang="en-US" b="1" dirty="0"/>
              <a:t>Scene 3 - 150 word minimum (25 points)</a:t>
            </a:r>
            <a:endParaRPr lang="en-US" dirty="0"/>
          </a:p>
          <a:p>
            <a:pPr lvl="1"/>
            <a:r>
              <a:rPr lang="en-US" dirty="0"/>
              <a:t>Choose a scene from the story and re-write it from the perspective of the same main character.</a:t>
            </a:r>
          </a:p>
          <a:p>
            <a:pPr lvl="1"/>
            <a:r>
              <a:rPr lang="en-US" dirty="0"/>
              <a:t> Be 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r>
              <a:rPr lang="en-US" dirty="0" smtClean="0"/>
              <a:t>.</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journals should be artistically and creatively bound.</a:t>
            </a:r>
          </a:p>
          <a:p>
            <a:pPr lvl="1"/>
            <a:r>
              <a:rPr lang="en-US" dirty="0"/>
              <a:t>Journals should be NEATLY handwritten. </a:t>
            </a:r>
          </a:p>
          <a:p>
            <a:pPr lvl="1"/>
            <a:r>
              <a:rPr lang="en-US" u="sng" dirty="0"/>
              <a:t>Your name and class period should be on the BACK of the project.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013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4 – The Re-write (cont.)</a:t>
            </a:r>
            <a:endParaRPr lang="en-US" b="1" u="sng" dirty="0" smtClean="0"/>
          </a:p>
          <a:p>
            <a:pPr marL="0" indent="0" algn="ctr">
              <a:buNone/>
            </a:pPr>
            <a:r>
              <a:rPr lang="en-US" b="1" dirty="0" smtClean="0"/>
              <a:t>You </a:t>
            </a:r>
            <a:r>
              <a:rPr lang="en-US" b="1" dirty="0"/>
              <a:t>pick 2 from the following list. These should be included AFTER the journal entries in your project.</a:t>
            </a:r>
            <a:endParaRPr lang="en-US" dirty="0"/>
          </a:p>
          <a:p>
            <a:pPr lvl="0"/>
            <a:r>
              <a:rPr lang="en-US" b="1" dirty="0"/>
              <a:t>Poem (15 points)</a:t>
            </a:r>
            <a:endParaRPr lang="en-US" dirty="0"/>
          </a:p>
          <a:p>
            <a:pPr lvl="1"/>
            <a:r>
              <a:rPr lang="en-US" dirty="0"/>
              <a:t>Write a poem about a part of the novel </a:t>
            </a:r>
            <a:r>
              <a:rPr lang="en-US" b="1" dirty="0"/>
              <a:t>from the point of view of the character you are journaling as</a:t>
            </a:r>
            <a:r>
              <a:rPr lang="en-US" dirty="0"/>
              <a:t>. If you struggle with writing poetry, consider an acrostic poem – each letter represents a word. </a:t>
            </a:r>
          </a:p>
          <a:p>
            <a:pPr lvl="0"/>
            <a:r>
              <a:rPr lang="en-US" b="1" dirty="0"/>
              <a:t>Personal statement (15 points)</a:t>
            </a:r>
            <a:endParaRPr lang="en-US" dirty="0"/>
          </a:p>
          <a:p>
            <a:pPr lvl="1"/>
            <a:r>
              <a:rPr lang="en-US" dirty="0"/>
              <a:t>Write a</a:t>
            </a:r>
            <a:r>
              <a:rPr lang="en-US" b="1" dirty="0"/>
              <a:t> </a:t>
            </a:r>
            <a:r>
              <a:rPr lang="en-US" dirty="0"/>
              <a:t>personal statement sharing how </a:t>
            </a:r>
            <a:r>
              <a:rPr lang="en-US" b="1" dirty="0"/>
              <a:t>YOU</a:t>
            </a:r>
            <a:r>
              <a:rPr lang="en-US" dirty="0"/>
              <a:t> personally relate to the character you chose to journal as.</a:t>
            </a:r>
          </a:p>
          <a:p>
            <a:pPr lvl="1"/>
            <a:r>
              <a:rPr lang="en-US" dirty="0"/>
              <a:t>EX: “I could relate to the main character__________________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character and their importance to the novel.</a:t>
            </a:r>
          </a:p>
          <a:p>
            <a:pPr lvl="0"/>
            <a:r>
              <a:rPr lang="en-US" b="1" dirty="0"/>
              <a:t>Song (15 points)</a:t>
            </a:r>
            <a:endParaRPr lang="en-US" dirty="0"/>
          </a:p>
          <a:p>
            <a:pPr lvl="1"/>
            <a:r>
              <a:rPr lang="en-US" dirty="0"/>
              <a:t>Find two songs that somehow connects to the character you chose. Include the song title, singer/ band, and an explanation (at least 3 sentences) of how the lyrics connect to the character.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38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4 – The Re-write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165058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5 – The Newsreel</a:t>
            </a:r>
          </a:p>
          <a:p>
            <a:r>
              <a:rPr lang="en-US" sz="3200" dirty="0">
                <a:latin typeface="Arial Black" panose="020B0A04020102020204" pitchFamily="34" charset="0"/>
              </a:rPr>
              <a:t>The Newsreel Project is a video response to your reading that connects the ideas in the book to your thoughts creatively. </a:t>
            </a:r>
            <a:endParaRPr lang="en-US" sz="3200" dirty="0" smtClean="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 </a:t>
            </a:r>
          </a:p>
        </p:txBody>
      </p:sp>
    </p:spTree>
    <p:extLst>
      <p:ext uri="{BB962C8B-B14F-4D97-AF65-F5344CB8AC3E}">
        <p14:creationId xmlns:p14="http://schemas.microsoft.com/office/powerpoint/2010/main" val="38822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10000"/>
          </a:bodyPr>
          <a:lstStyle/>
          <a:p>
            <a:pPr marL="0" indent="0" algn="ctr">
              <a:buNone/>
            </a:pPr>
            <a:r>
              <a:rPr lang="en-US" u="sng" dirty="0" smtClean="0">
                <a:latin typeface="Arial Black" panose="020B0A04020102020204" pitchFamily="34" charset="0"/>
              </a:rPr>
              <a:t>Option 5 – The Newsreel (cont.)</a:t>
            </a:r>
          </a:p>
          <a:p>
            <a:pPr marL="0" indent="0" algn="ctr">
              <a:buNone/>
            </a:pPr>
            <a:r>
              <a:rPr lang="en-US" b="1" u="sng" dirty="0"/>
              <a:t>Must do: </a:t>
            </a:r>
            <a:endParaRPr lang="en-US" dirty="0"/>
          </a:p>
          <a:p>
            <a:pPr lvl="0"/>
            <a:r>
              <a:rPr lang="en-US" b="1" dirty="0"/>
              <a:t>Title and Image (5 Points)</a:t>
            </a:r>
            <a:endParaRPr lang="en-US" dirty="0"/>
          </a:p>
          <a:p>
            <a:pPr lvl="1"/>
            <a:r>
              <a:rPr lang="en-US" dirty="0"/>
              <a:t>Create a title for your newsreel. </a:t>
            </a:r>
          </a:p>
          <a:p>
            <a:pPr lvl="1"/>
            <a:r>
              <a:rPr lang="en-US" dirty="0"/>
              <a:t>Include an image that reflects the novel or a theme from the novel. </a:t>
            </a:r>
          </a:p>
          <a:p>
            <a:pPr lvl="0"/>
            <a:r>
              <a:rPr lang="en-US" b="1" dirty="0"/>
              <a:t>One Headline Story – 2 minute minimum (20 points)</a:t>
            </a:r>
            <a:endParaRPr lang="en-US" dirty="0"/>
          </a:p>
          <a:p>
            <a:pPr lvl="1"/>
            <a:r>
              <a:rPr lang="en-US" dirty="0"/>
              <a:t>Headlines stories are meant to do two things: draw attention to the story through eye-catching language and to summarize the main point of the story. </a:t>
            </a:r>
          </a:p>
          <a:p>
            <a:pPr lvl="1"/>
            <a:r>
              <a:rPr lang="en-US" dirty="0"/>
              <a:t>All headline </a:t>
            </a:r>
            <a:r>
              <a:rPr lang="en-US" dirty="0" smtClean="0"/>
              <a:t>story titles </a:t>
            </a:r>
            <a:r>
              <a:rPr lang="en-US" dirty="0"/>
              <a:t>need a present tense verb. </a:t>
            </a:r>
          </a:p>
          <a:p>
            <a:pPr lvl="1"/>
            <a:r>
              <a:rPr lang="en-US" dirty="0"/>
              <a:t>Headlines should also give the reader some basic information. Think 5 W’s and 1H (who, what, when, where, why, and how) and choose the most important ones.</a:t>
            </a:r>
          </a:p>
          <a:p>
            <a:pPr lvl="1"/>
            <a:r>
              <a:rPr lang="en-US" dirty="0"/>
              <a:t>Should include “interviews” of at least two characters.</a:t>
            </a:r>
          </a:p>
          <a:p>
            <a:pPr lvl="0"/>
            <a:r>
              <a:rPr lang="en-US" b="1" dirty="0"/>
              <a:t>An Additional World or National News Story – 1 minute minimum (10 points)</a:t>
            </a:r>
            <a:endParaRPr lang="en-US" dirty="0"/>
          </a:p>
          <a:p>
            <a:pPr lvl="1"/>
            <a:r>
              <a:rPr lang="en-US" dirty="0"/>
              <a:t>Choose another </a:t>
            </a:r>
            <a:r>
              <a:rPr lang="en-US" b="1" dirty="0"/>
              <a:t>important historical event that happened in the time of the novel</a:t>
            </a:r>
            <a:r>
              <a:rPr lang="en-US" dirty="0"/>
              <a:t> (Summer, 1935).</a:t>
            </a:r>
          </a:p>
          <a:p>
            <a:pPr lvl="1"/>
            <a:r>
              <a:rPr lang="en-US" dirty="0"/>
              <a:t>Report on a “National” or World” news event, giving details of that event.</a:t>
            </a:r>
          </a:p>
          <a:p>
            <a:pPr lvl="1"/>
            <a:r>
              <a:rPr lang="en-US" dirty="0"/>
              <a:t>Like your headline story, include the 5 </a:t>
            </a:r>
            <a:r>
              <a:rPr lang="en-US" dirty="0" err="1"/>
              <a:t>Ws</a:t>
            </a:r>
            <a:r>
              <a:rPr lang="en-US" dirty="0"/>
              <a:t> and 1 H. </a:t>
            </a:r>
            <a:endParaRPr lang="en-US" u="none" strike="noStrike" dirty="0">
              <a:effectLst/>
            </a:endParaRPr>
          </a:p>
        </p:txBody>
      </p:sp>
    </p:spTree>
    <p:extLst>
      <p:ext uri="{BB962C8B-B14F-4D97-AF65-F5344CB8AC3E}">
        <p14:creationId xmlns:p14="http://schemas.microsoft.com/office/powerpoint/2010/main" val="41441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5 – The Newsreel (cont.)</a:t>
            </a:r>
            <a:endParaRPr lang="en-US" b="1" u="sng" dirty="0" smtClean="0"/>
          </a:p>
          <a:p>
            <a:pPr marL="0" indent="0" algn="ctr">
              <a:buNone/>
            </a:pPr>
            <a:r>
              <a:rPr lang="en-US" b="1" u="sng" dirty="0" smtClean="0"/>
              <a:t>Must do:</a:t>
            </a:r>
            <a:endParaRPr lang="en-US" u="sng" dirty="0"/>
          </a:p>
          <a:p>
            <a:pPr marL="0" indent="0" algn="ctr">
              <a:buNone/>
            </a:pPr>
            <a:endParaRPr lang="en-US" dirty="0"/>
          </a:p>
          <a:p>
            <a:pPr lvl="0"/>
            <a:r>
              <a:rPr lang="en-US" b="1" dirty="0"/>
              <a:t>One Editorial Segment - 1 minute minimum (10 points)</a:t>
            </a:r>
            <a:endParaRPr lang="en-US" dirty="0"/>
          </a:p>
          <a:p>
            <a:pPr lvl="1"/>
            <a:r>
              <a:rPr lang="en-US" dirty="0"/>
              <a:t>An editorial segment is a segment that presents a news personality’s opinion on an issue. Much in the same manner of a lawyer, editorialists build on an argument and try to persuade readers to think the same way they do. </a:t>
            </a:r>
          </a:p>
          <a:p>
            <a:pPr lvl="1"/>
            <a:r>
              <a:rPr lang="en-US" dirty="0"/>
              <a:t>Editorial segments are meant to influence public opinion, promote critical thinking, and sometimes cause people to take action on an issue. </a:t>
            </a:r>
          </a:p>
          <a:p>
            <a:pPr lvl="1"/>
            <a:r>
              <a:rPr lang="en-US" dirty="0"/>
              <a:t>In essence, an editorial is an opinionated news story where the news personality presents his/her side cohesively and persuasively.</a:t>
            </a:r>
          </a:p>
          <a:p>
            <a:pPr lvl="0"/>
            <a:r>
              <a:rPr lang="en-US" b="1" dirty="0"/>
              <a:t>Two Pictures (5 points)</a:t>
            </a:r>
            <a:endParaRPr lang="en-US" dirty="0"/>
          </a:p>
          <a:p>
            <a:pPr lvl="1"/>
            <a:r>
              <a:rPr lang="en-US" dirty="0"/>
              <a:t>Find or draw two interesting pictures to go with your stories. </a:t>
            </a:r>
            <a:r>
              <a:rPr lang="en-US" dirty="0" smtClean="0"/>
              <a:t>Have them displayed on screen during your report.</a:t>
            </a:r>
            <a:endParaRPr lang="en-US" dirty="0"/>
          </a:p>
          <a:p>
            <a:pPr lvl="0"/>
            <a:r>
              <a:rPr lang="en-US" b="1" dirty="0"/>
              <a:t>Grammar and mechanics (5 points)</a:t>
            </a:r>
            <a:endParaRPr lang="en-US" dirty="0"/>
          </a:p>
          <a:p>
            <a:pPr lvl="1"/>
            <a:r>
              <a:rPr lang="en-US" dirty="0"/>
              <a:t>There are little to no problems with </a:t>
            </a:r>
            <a:r>
              <a:rPr lang="en-US" dirty="0" smtClean="0"/>
              <a:t>grammar</a:t>
            </a:r>
            <a:r>
              <a:rPr lang="en-US" dirty="0"/>
              <a:t> </a:t>
            </a:r>
            <a:r>
              <a:rPr lang="en-US" dirty="0" smtClean="0"/>
              <a:t>or </a:t>
            </a:r>
            <a:r>
              <a:rPr lang="en-US" dirty="0"/>
              <a:t>mechanics. </a:t>
            </a:r>
          </a:p>
          <a:p>
            <a:pPr lvl="0"/>
            <a:r>
              <a:rPr lang="en-US" b="1" dirty="0"/>
              <a:t>Be creative and visually stimulating. (5 points) </a:t>
            </a:r>
            <a:endParaRPr lang="en-US" dirty="0"/>
          </a:p>
          <a:p>
            <a:pPr lvl="1"/>
            <a:r>
              <a:rPr lang="en-US" dirty="0"/>
              <a:t>Your entire video should be between 4-6 minutes in length.</a:t>
            </a:r>
          </a:p>
          <a:p>
            <a:pPr lvl="1"/>
            <a:r>
              <a:rPr lang="en-US" dirty="0"/>
              <a:t>If you find you have extra </a:t>
            </a:r>
            <a:r>
              <a:rPr lang="en-US" dirty="0" smtClean="0"/>
              <a:t>time, </a:t>
            </a:r>
            <a:r>
              <a:rPr lang="en-US" dirty="0"/>
              <a:t>repeat any of the above steps/ elements. </a:t>
            </a:r>
          </a:p>
          <a:p>
            <a:pPr lvl="1"/>
            <a:r>
              <a:rPr lang="en-US" u="sng" dirty="0"/>
              <a:t>Your name and class period should be </a:t>
            </a:r>
            <a:r>
              <a:rPr lang="en-US" u="sng" dirty="0" smtClean="0"/>
              <a:t>in the credits at the end of the reel.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655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fontScale="92500"/>
          </a:bodyPr>
          <a:lstStyle/>
          <a:p>
            <a:r>
              <a:rPr lang="en-US" sz="4000" dirty="0" smtClean="0">
                <a:latin typeface="Arial Black" panose="020B0A04020102020204" pitchFamily="34" charset="0"/>
              </a:rPr>
              <a:t>Next, use the notes you made in your chart to write ONE COMPLETE PARAGRAPH about this poem.</a:t>
            </a:r>
          </a:p>
          <a:p>
            <a:r>
              <a:rPr lang="en-US" sz="3600" b="1" dirty="0">
                <a:latin typeface="Arial Black" panose="020B0A04020102020204" pitchFamily="34" charset="0"/>
              </a:rPr>
              <a:t>Be sure to include, in your writing, your first impressions, literary devices, a discussion of theme, and your personal opinion of the poem.</a:t>
            </a:r>
            <a:endParaRPr lang="en-US" sz="3600" dirty="0">
              <a:latin typeface="Arial Black" panose="020B0A04020102020204" pitchFamily="34" charset="0"/>
            </a:endParaRPr>
          </a:p>
          <a:p>
            <a:r>
              <a:rPr lang="en-US" sz="3600" b="1" dirty="0">
                <a:latin typeface="Arial Black" panose="020B0A04020102020204" pitchFamily="34" charset="0"/>
              </a:rPr>
              <a:t>End your paragraph with AT LEAST ONE good sentence explaining how this poem connects to our theme of “Outsiders and Outcasts</a:t>
            </a:r>
            <a:r>
              <a:rPr lang="en-US" sz="3600" b="1"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1482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5 – The Newsreel (cont.)</a:t>
            </a:r>
            <a:endParaRPr lang="en-US" b="1" u="sng" dirty="0" smtClean="0"/>
          </a:p>
          <a:p>
            <a:pPr marL="0" indent="0" algn="ctr">
              <a:buNone/>
            </a:pPr>
            <a:r>
              <a:rPr lang="en-US" b="1" u="sng" dirty="0" smtClean="0"/>
              <a:t>You </a:t>
            </a:r>
            <a:r>
              <a:rPr lang="en-US" b="1" u="sng" dirty="0"/>
              <a:t>pick 2 from the following list. </a:t>
            </a:r>
            <a:endParaRPr lang="en-US" u="sng" dirty="0"/>
          </a:p>
          <a:p>
            <a:pPr lvl="0"/>
            <a:r>
              <a:rPr lang="en-US" b="1" dirty="0"/>
              <a:t>Personality Profile (15 points)</a:t>
            </a:r>
            <a:endParaRPr lang="en-US" dirty="0"/>
          </a:p>
          <a:p>
            <a:pPr lvl="1"/>
            <a:r>
              <a:rPr lang="en-US" dirty="0"/>
              <a:t>A human-interest story about a person who deserves recognition for something he/she did.</a:t>
            </a:r>
          </a:p>
          <a:p>
            <a:pPr lvl="1"/>
            <a:r>
              <a:rPr lang="en-US" dirty="0"/>
              <a:t>Choose a character OTHER THAN JEM, SCOUT, OR ATTICUS and write about them and something significant they did that affected the plot or showed a theme in the novel.</a:t>
            </a:r>
          </a:p>
          <a:p>
            <a:pPr lvl="1"/>
            <a:r>
              <a:rPr lang="en-US" dirty="0" err="1"/>
              <a:t>Eg</a:t>
            </a:r>
            <a:r>
              <a:rPr lang="en-US" dirty="0"/>
              <a:t>: Dill, Miss </a:t>
            </a:r>
            <a:r>
              <a:rPr lang="en-US" dirty="0" err="1"/>
              <a:t>Maudie</a:t>
            </a:r>
            <a:r>
              <a:rPr lang="en-US" dirty="0"/>
              <a:t>, Mr. Underwood, Mr. </a:t>
            </a:r>
            <a:r>
              <a:rPr lang="en-US" dirty="0" err="1"/>
              <a:t>Dolphus</a:t>
            </a:r>
            <a:r>
              <a:rPr lang="en-US" dirty="0"/>
              <a:t> Raymond</a:t>
            </a:r>
          </a:p>
          <a:p>
            <a:pPr lvl="0"/>
            <a:r>
              <a:rPr lang="en-US" b="1" dirty="0"/>
              <a:t>Commercial (15 points)</a:t>
            </a:r>
            <a:endParaRPr lang="en-US" dirty="0"/>
          </a:p>
          <a:p>
            <a:pPr lvl="1"/>
            <a:r>
              <a:rPr lang="en-US" dirty="0"/>
              <a:t>Create a product or business that would be used in Maycomb around the time of the novel and that somehow connects with an event in the novel (shovels, air rifles, a costume shop, etc.)</a:t>
            </a:r>
          </a:p>
          <a:p>
            <a:pPr lvl="1"/>
            <a:r>
              <a:rPr lang="en-US" dirty="0"/>
              <a:t>Create a commercial for that product that might air on a newsreel. Be creative. Include a slogan and logo for the company or product.</a:t>
            </a:r>
          </a:p>
          <a:p>
            <a:pPr lvl="0"/>
            <a:r>
              <a:rPr lang="en-US" b="1" dirty="0"/>
              <a:t>Obituaries (15 points)</a:t>
            </a:r>
            <a:endParaRPr lang="en-US" dirty="0"/>
          </a:p>
          <a:p>
            <a:pPr lvl="1"/>
            <a:r>
              <a:rPr lang="en-US" dirty="0"/>
              <a:t>Choose 2 characters in the novel who die (Tom, Mrs. Radley, Mrs. Dubose) and read their obituaries.</a:t>
            </a:r>
          </a:p>
          <a:p>
            <a:pPr lvl="1"/>
            <a:r>
              <a:rPr lang="en-US" dirty="0"/>
              <a:t>Obituaries typically include: where and when they were born, where and when they died, who they leave behind (family and friends), and something (from the novel) they will be remembered for.</a:t>
            </a:r>
          </a:p>
          <a:p>
            <a:pPr lvl="0"/>
            <a:r>
              <a:rPr lang="en-US" b="1" dirty="0"/>
              <a:t>A Sports Segment (15 points)</a:t>
            </a:r>
            <a:endParaRPr lang="en-US" dirty="0"/>
          </a:p>
          <a:p>
            <a:pPr lvl="1"/>
            <a:r>
              <a:rPr lang="en-US" dirty="0"/>
              <a:t>Create a sports segment focused on an event from the novel (the fight between Scout and Walter, The tire rolling incident, Atticus’ shooting display)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267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5 – The Newsreel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4564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824848"/>
          </a:xfrm>
        </p:spPr>
        <p:txBody>
          <a:bodyPr/>
          <a:lstStyle/>
          <a:p>
            <a:pPr algn="ctr"/>
            <a:r>
              <a:rPr lang="en-US" dirty="0" smtClean="0">
                <a:latin typeface="Arial Black" panose="020B0A04020102020204" pitchFamily="34" charset="0"/>
              </a:rPr>
              <a:t>PRESENTATION OF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9"/>
            <a:ext cx="10515600" cy="5224984"/>
          </a:xfrm>
        </p:spPr>
        <p:txBody>
          <a:bodyPr>
            <a:normAutofit fontScale="92500" lnSpcReduction="10000"/>
          </a:bodyPr>
          <a:lstStyle/>
          <a:p>
            <a:r>
              <a:rPr lang="en-US" dirty="0" smtClean="0">
                <a:latin typeface="Arial Black" panose="020B0A04020102020204" pitchFamily="34" charset="0"/>
              </a:rPr>
              <a:t>Rather than using class time for presentations, you will be doing a VIDEO PRESENTATION of your project.</a:t>
            </a:r>
          </a:p>
          <a:p>
            <a:r>
              <a:rPr lang="en-US" dirty="0" smtClean="0">
                <a:latin typeface="Arial Black" panose="020B0A04020102020204" pitchFamily="34" charset="0"/>
              </a:rPr>
              <a:t>Your video presentations are DUE on the SAME DAY as your projects are due in class, THURSDAY OCTOBER 31ST.</a:t>
            </a:r>
          </a:p>
          <a:p>
            <a:r>
              <a:rPr lang="en-US" dirty="0" smtClean="0">
                <a:latin typeface="Arial Black" panose="020B0A04020102020204" pitchFamily="34" charset="0"/>
              </a:rPr>
              <a:t>Your videos must be submitted to me BY EMAIL to </a:t>
            </a:r>
          </a:p>
          <a:p>
            <a:pPr marL="0" indent="0" algn="ctr">
              <a:buNone/>
            </a:pPr>
            <a:r>
              <a:rPr lang="en-US" dirty="0" smtClean="0">
                <a:latin typeface="Arial Black" panose="020B0A04020102020204" pitchFamily="34" charset="0"/>
                <a:hlinkClick r:id="rId2"/>
              </a:rPr>
              <a:t>jmcelroy@turlockusd.org</a:t>
            </a: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BY THE END OF THE PERIOD ON THURSDAY 10/31!</a:t>
            </a: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THAT MEANS YOU ACTUALLY NEED TO HAVE YOUR PROJECTS FINISHED BY AT LEAST WEDNESDAY EVENING, SO YOU CAN DO YOUR VIDEO PRESENTATION AND GET IT SUBMITTED ON TIME!</a:t>
            </a:r>
            <a:endParaRPr lang="en-US" dirty="0">
              <a:latin typeface="Arial Black" panose="020B0A04020102020204" pitchFamily="34" charset="0"/>
            </a:endParaRPr>
          </a:p>
        </p:txBody>
      </p:sp>
    </p:spTree>
    <p:extLst>
      <p:ext uri="{BB962C8B-B14F-4D97-AF65-F5344CB8AC3E}">
        <p14:creationId xmlns:p14="http://schemas.microsoft.com/office/powerpoint/2010/main" val="117154106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By TOMORROW, you need to have chosen a project option AND decided which “You Choose” elements you plan to include!</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PLEASE NOTE: ONCE YOU HAVE CHOSEN A PROJECT AND ELEMENTS, YOU </a:t>
            </a:r>
            <a:r>
              <a:rPr lang="en-US" sz="3600" i="1" u="sng" dirty="0" smtClean="0">
                <a:solidFill>
                  <a:srgbClr val="FF0000"/>
                </a:solidFill>
                <a:latin typeface="Arial Black" panose="020B0A04020102020204" pitchFamily="34" charset="0"/>
              </a:rPr>
              <a:t>WILL NOT </a:t>
            </a:r>
            <a:r>
              <a:rPr lang="en-US" sz="3600" dirty="0" smtClean="0">
                <a:latin typeface="Arial Black" panose="020B0A04020102020204" pitchFamily="34" charset="0"/>
              </a:rPr>
              <a:t>BE ALLOWED TO CHANGE THEM!!!</a:t>
            </a:r>
            <a:endParaRPr lang="en-US" sz="3600" dirty="0">
              <a:latin typeface="Arial Black" panose="020B0A04020102020204" pitchFamily="34" charset="0"/>
            </a:endParaRPr>
          </a:p>
        </p:txBody>
      </p:sp>
    </p:spTree>
    <p:extLst>
      <p:ext uri="{BB962C8B-B14F-4D97-AF65-F5344CB8AC3E}">
        <p14:creationId xmlns:p14="http://schemas.microsoft.com/office/powerpoint/2010/main" val="31644933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586609"/>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Which one of the 5 project options do you think you will choose to do?</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Why is that one your choice?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Which project would you least like to try and complete?</a:t>
            </a:r>
          </a:p>
          <a:p>
            <a:pPr marL="0" indent="0" algn="ctr">
              <a:buNone/>
            </a:pPr>
            <a:r>
              <a:rPr lang="en-US" sz="3200" dirty="0" smtClean="0">
                <a:latin typeface="Arial Black" panose="020B0A04020102020204" pitchFamily="34" charset="0"/>
              </a:rPr>
              <a:t>Why?</a:t>
            </a:r>
          </a:p>
          <a:p>
            <a:pPr marL="0" indent="0" algn="ctr">
              <a:buNone/>
            </a:pPr>
            <a:endParaRPr lang="en-US" sz="32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236236" cy="369332"/>
          </a:xfrm>
          <a:prstGeom prst="rect">
            <a:avLst/>
          </a:prstGeom>
          <a:noFill/>
        </p:spPr>
        <p:txBody>
          <a:bodyPr wrap="none" rtlCol="0">
            <a:spAutoFit/>
          </a:bodyPr>
          <a:lstStyle/>
          <a:p>
            <a:r>
              <a:rPr lang="en-US" dirty="0" smtClean="0">
                <a:latin typeface="Arial Black" panose="020B0A04020102020204" pitchFamily="34" charset="0"/>
              </a:rPr>
              <a:t>10/22/19</a:t>
            </a:r>
            <a:endParaRPr lang="en-US" dirty="0">
              <a:latin typeface="Arial Black" panose="020B0A04020102020204" pitchFamily="34" charset="0"/>
            </a:endParaRPr>
          </a:p>
        </p:txBody>
      </p:sp>
    </p:spTree>
    <p:extLst>
      <p:ext uri="{BB962C8B-B14F-4D97-AF65-F5344CB8AC3E}">
        <p14:creationId xmlns:p14="http://schemas.microsoft.com/office/powerpoint/2010/main" val="338313593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sz="4800" dirty="0" smtClean="0">
                <a:latin typeface="Arial Black" panose="020B0A04020102020204" pitchFamily="34" charset="0"/>
              </a:rPr>
              <a:t>You will be working, for the next 9 days, on your</a:t>
            </a:r>
          </a:p>
          <a:p>
            <a:pPr marL="0" indent="0" algn="ctr">
              <a:buNone/>
            </a:pPr>
            <a:r>
              <a:rPr lang="en-US" sz="4800" dirty="0" smtClean="0">
                <a:latin typeface="Arial Black" panose="020B0A04020102020204" pitchFamily="34" charset="0"/>
              </a:rPr>
              <a:t>FINAL HOBBIT PROJECT!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The DUE DATE for this assessment in THURSDAY OCTOBER 31</a:t>
            </a:r>
            <a:r>
              <a:rPr lang="en-US" sz="4800" baseline="30000" dirty="0" smtClean="0">
                <a:latin typeface="Arial Black" panose="020B0A04020102020204" pitchFamily="34" charset="0"/>
              </a:rPr>
              <a:t>ST</a:t>
            </a:r>
            <a:r>
              <a:rPr lang="en-US" sz="4800" dirty="0" smtClean="0">
                <a:latin typeface="Arial Black" panose="020B0A04020102020204" pitchFamily="34" charset="0"/>
              </a:rPr>
              <a:t>! </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EXCEPTIONS! NO LATE WORK WILL BE ACCEPTED!!!</a:t>
            </a:r>
          </a:p>
        </p:txBody>
      </p:sp>
    </p:spTree>
    <p:extLst>
      <p:ext uri="{BB962C8B-B14F-4D97-AF65-F5344CB8AC3E}">
        <p14:creationId xmlns:p14="http://schemas.microsoft.com/office/powerpoint/2010/main" val="413095199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236236" cy="369332"/>
          </a:xfrm>
          <a:prstGeom prst="rect">
            <a:avLst/>
          </a:prstGeom>
          <a:noFill/>
        </p:spPr>
        <p:txBody>
          <a:bodyPr wrap="none" rtlCol="0">
            <a:spAutoFit/>
          </a:bodyPr>
          <a:lstStyle/>
          <a:p>
            <a:r>
              <a:rPr lang="en-US" dirty="0" smtClean="0">
                <a:latin typeface="Arial Black" panose="020B0A04020102020204" pitchFamily="34" charset="0"/>
              </a:rPr>
              <a:t>10/23/19</a:t>
            </a:r>
            <a:endParaRPr lang="en-US" dirty="0">
              <a:latin typeface="Arial Black" panose="020B0A04020102020204" pitchFamily="34" charset="0"/>
            </a:endParaRPr>
          </a:p>
        </p:txBody>
      </p:sp>
    </p:spTree>
    <p:extLst>
      <p:ext uri="{BB962C8B-B14F-4D97-AF65-F5344CB8AC3E}">
        <p14:creationId xmlns:p14="http://schemas.microsoft.com/office/powerpoint/2010/main" val="669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sz="4800" dirty="0" smtClean="0">
                <a:latin typeface="Arial Black" panose="020B0A04020102020204" pitchFamily="34" charset="0"/>
              </a:rPr>
              <a:t>You will be working, for the next 9 days, on your</a:t>
            </a:r>
          </a:p>
          <a:p>
            <a:pPr marL="0" indent="0" algn="ctr">
              <a:buNone/>
            </a:pPr>
            <a:r>
              <a:rPr lang="en-US" sz="4800" dirty="0" smtClean="0">
                <a:latin typeface="Arial Black" panose="020B0A04020102020204" pitchFamily="34" charset="0"/>
              </a:rPr>
              <a:t>FINAL HOBBIT PROJECT!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The DUE DATE for this assessment in THURSDAY OCTOBER 31</a:t>
            </a:r>
            <a:r>
              <a:rPr lang="en-US" sz="4800" baseline="30000" dirty="0" smtClean="0">
                <a:latin typeface="Arial Black" panose="020B0A04020102020204" pitchFamily="34" charset="0"/>
              </a:rPr>
              <a:t>ST</a:t>
            </a:r>
            <a:r>
              <a:rPr lang="en-US" sz="4800" dirty="0" smtClean="0">
                <a:latin typeface="Arial Black" panose="020B0A04020102020204" pitchFamily="34" charset="0"/>
              </a:rPr>
              <a:t>! </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EXCEPTIONS! NO LATE WORK WILL BE ACCEPTED!!!</a:t>
            </a:r>
          </a:p>
        </p:txBody>
      </p:sp>
    </p:spTree>
    <p:extLst>
      <p:ext uri="{BB962C8B-B14F-4D97-AF65-F5344CB8AC3E}">
        <p14:creationId xmlns:p14="http://schemas.microsoft.com/office/powerpoint/2010/main" val="1799365408"/>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236236" cy="369332"/>
          </a:xfrm>
          <a:prstGeom prst="rect">
            <a:avLst/>
          </a:prstGeom>
          <a:noFill/>
        </p:spPr>
        <p:txBody>
          <a:bodyPr wrap="none" rtlCol="0">
            <a:spAutoFit/>
          </a:bodyPr>
          <a:lstStyle/>
          <a:p>
            <a:r>
              <a:rPr lang="en-US" dirty="0" smtClean="0">
                <a:latin typeface="Arial Black" panose="020B0A04020102020204" pitchFamily="34" charset="0"/>
              </a:rPr>
              <a:t>10/24/19</a:t>
            </a:r>
            <a:endParaRPr lang="en-US" dirty="0">
              <a:latin typeface="Arial Black" panose="020B0A04020102020204" pitchFamily="34" charset="0"/>
            </a:endParaRPr>
          </a:p>
        </p:txBody>
      </p:sp>
    </p:spTree>
    <p:extLst>
      <p:ext uri="{BB962C8B-B14F-4D97-AF65-F5344CB8AC3E}">
        <p14:creationId xmlns:p14="http://schemas.microsoft.com/office/powerpoint/2010/main" val="17807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sz="4800" dirty="0" smtClean="0">
                <a:latin typeface="Arial Black" panose="020B0A04020102020204" pitchFamily="34" charset="0"/>
              </a:rPr>
              <a:t>You will be working, for the next 9 days, on your</a:t>
            </a:r>
          </a:p>
          <a:p>
            <a:pPr marL="0" indent="0" algn="ctr">
              <a:buNone/>
            </a:pPr>
            <a:r>
              <a:rPr lang="en-US" sz="4800" dirty="0" smtClean="0">
                <a:latin typeface="Arial Black" panose="020B0A04020102020204" pitchFamily="34" charset="0"/>
              </a:rPr>
              <a:t>FINAL HOBBIT PROJECT!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The DUE DATE for this assessment in THURSDAY OCTOBER 31</a:t>
            </a:r>
            <a:r>
              <a:rPr lang="en-US" sz="4800" baseline="30000" dirty="0" smtClean="0">
                <a:latin typeface="Arial Black" panose="020B0A04020102020204" pitchFamily="34" charset="0"/>
              </a:rPr>
              <a:t>ST</a:t>
            </a:r>
            <a:r>
              <a:rPr lang="en-US" sz="4800" dirty="0" smtClean="0">
                <a:latin typeface="Arial Black" panose="020B0A04020102020204" pitchFamily="34" charset="0"/>
              </a:rPr>
              <a:t>! </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EXCEPTIONS! NO LATE WORK WILL BE ACCEPTED!!!</a:t>
            </a:r>
          </a:p>
        </p:txBody>
      </p:sp>
    </p:spTree>
    <p:extLst>
      <p:ext uri="{BB962C8B-B14F-4D97-AF65-F5344CB8AC3E}">
        <p14:creationId xmlns:p14="http://schemas.microsoft.com/office/powerpoint/2010/main" val="633131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a:bodyPr>
          <a:lstStyle/>
          <a:p>
            <a:r>
              <a:rPr lang="en-US" sz="4000" dirty="0" smtClean="0">
                <a:latin typeface="Arial Black" panose="020B0A04020102020204" pitchFamily="34" charset="0"/>
              </a:rPr>
              <a:t>Next, answer the two questions for the poem you were assigned.</a:t>
            </a:r>
          </a:p>
          <a:p>
            <a:pPr lvl="1"/>
            <a:r>
              <a:rPr lang="en-US" sz="3200" dirty="0" smtClean="0">
                <a:latin typeface="Arial Black" panose="020B0A04020102020204" pitchFamily="34" charset="0"/>
              </a:rPr>
              <a:t>YOU DO NOT HAVE TO HAVE ANSWERS FOR THE OTHER TWO!</a:t>
            </a: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1966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236236" cy="369332"/>
          </a:xfrm>
          <a:prstGeom prst="rect">
            <a:avLst/>
          </a:prstGeom>
          <a:noFill/>
        </p:spPr>
        <p:txBody>
          <a:bodyPr wrap="none" rtlCol="0">
            <a:spAutoFit/>
          </a:bodyPr>
          <a:lstStyle/>
          <a:p>
            <a:r>
              <a:rPr lang="en-US" dirty="0" smtClean="0">
                <a:latin typeface="Arial Black" panose="020B0A04020102020204" pitchFamily="34" charset="0"/>
              </a:rPr>
              <a:t>10/25/19</a:t>
            </a:r>
            <a:endParaRPr lang="en-US" dirty="0">
              <a:latin typeface="Arial Black" panose="020B0A04020102020204" pitchFamily="34" charset="0"/>
            </a:endParaRPr>
          </a:p>
        </p:txBody>
      </p:sp>
    </p:spTree>
    <p:extLst>
      <p:ext uri="{BB962C8B-B14F-4D97-AF65-F5344CB8AC3E}">
        <p14:creationId xmlns:p14="http://schemas.microsoft.com/office/powerpoint/2010/main" val="127005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sz="4800" dirty="0" smtClean="0">
                <a:latin typeface="Arial Black" panose="020B0A04020102020204" pitchFamily="34" charset="0"/>
              </a:rPr>
              <a:t>You will be working, for the next 9 days, on your</a:t>
            </a:r>
          </a:p>
          <a:p>
            <a:pPr marL="0" indent="0" algn="ctr">
              <a:buNone/>
            </a:pPr>
            <a:r>
              <a:rPr lang="en-US" sz="4800" dirty="0" smtClean="0">
                <a:latin typeface="Arial Black" panose="020B0A04020102020204" pitchFamily="34" charset="0"/>
              </a:rPr>
              <a:t>FINAL HOBBIT PROJECT!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The DUE DATE for this assessment in THURSDAY OCTOBER 31</a:t>
            </a:r>
            <a:r>
              <a:rPr lang="en-US" sz="4800" baseline="30000" dirty="0" smtClean="0">
                <a:latin typeface="Arial Black" panose="020B0A04020102020204" pitchFamily="34" charset="0"/>
              </a:rPr>
              <a:t>ST</a:t>
            </a:r>
            <a:r>
              <a:rPr lang="en-US" sz="4800" dirty="0" smtClean="0">
                <a:latin typeface="Arial Black" panose="020B0A04020102020204" pitchFamily="34" charset="0"/>
              </a:rPr>
              <a:t>! </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EXCEPTIONS! NO LATE WORK WILL BE ACCEPTED!!!</a:t>
            </a:r>
          </a:p>
        </p:txBody>
      </p:sp>
    </p:spTree>
    <p:extLst>
      <p:ext uri="{BB962C8B-B14F-4D97-AF65-F5344CB8AC3E}">
        <p14:creationId xmlns:p14="http://schemas.microsoft.com/office/powerpoint/2010/main" val="3923421720"/>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236236" cy="369332"/>
          </a:xfrm>
          <a:prstGeom prst="rect">
            <a:avLst/>
          </a:prstGeom>
          <a:noFill/>
        </p:spPr>
        <p:txBody>
          <a:bodyPr wrap="none" rtlCol="0">
            <a:spAutoFit/>
          </a:bodyPr>
          <a:lstStyle/>
          <a:p>
            <a:r>
              <a:rPr lang="en-US" dirty="0" smtClean="0">
                <a:latin typeface="Arial Black" panose="020B0A04020102020204" pitchFamily="34" charset="0"/>
              </a:rPr>
              <a:t>10/28/19</a:t>
            </a:r>
            <a:endParaRPr lang="en-US" dirty="0">
              <a:latin typeface="Arial Black" panose="020B0A04020102020204" pitchFamily="34" charset="0"/>
            </a:endParaRPr>
          </a:p>
        </p:txBody>
      </p:sp>
    </p:spTree>
    <p:extLst>
      <p:ext uri="{BB962C8B-B14F-4D97-AF65-F5344CB8AC3E}">
        <p14:creationId xmlns:p14="http://schemas.microsoft.com/office/powerpoint/2010/main" val="4106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sz="4800" dirty="0" smtClean="0">
                <a:latin typeface="Arial Black" panose="020B0A04020102020204" pitchFamily="34" charset="0"/>
              </a:rPr>
              <a:t>You will be working, for the next 9 days, on your</a:t>
            </a:r>
          </a:p>
          <a:p>
            <a:pPr marL="0" indent="0" algn="ctr">
              <a:buNone/>
            </a:pPr>
            <a:r>
              <a:rPr lang="en-US" sz="4800" dirty="0" smtClean="0">
                <a:latin typeface="Arial Black" panose="020B0A04020102020204" pitchFamily="34" charset="0"/>
              </a:rPr>
              <a:t>FINAL HOBBIT PROJECT!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The DUE DATE for this assessment in THURSDAY OCTOBER 31</a:t>
            </a:r>
            <a:r>
              <a:rPr lang="en-US" sz="4800" baseline="30000" dirty="0" smtClean="0">
                <a:latin typeface="Arial Black" panose="020B0A04020102020204" pitchFamily="34" charset="0"/>
              </a:rPr>
              <a:t>ST</a:t>
            </a:r>
            <a:r>
              <a:rPr lang="en-US" sz="4800" dirty="0" smtClean="0">
                <a:latin typeface="Arial Black" panose="020B0A04020102020204" pitchFamily="34" charset="0"/>
              </a:rPr>
              <a:t>! </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EXCEPTIONS! NO LATE WORK WILL BE ACCEPTED!!!</a:t>
            </a:r>
          </a:p>
        </p:txBody>
      </p:sp>
    </p:spTree>
    <p:extLst>
      <p:ext uri="{BB962C8B-B14F-4D97-AF65-F5344CB8AC3E}">
        <p14:creationId xmlns:p14="http://schemas.microsoft.com/office/powerpoint/2010/main" val="183476635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236236" cy="369332"/>
          </a:xfrm>
          <a:prstGeom prst="rect">
            <a:avLst/>
          </a:prstGeom>
          <a:noFill/>
        </p:spPr>
        <p:txBody>
          <a:bodyPr wrap="none" rtlCol="0">
            <a:spAutoFit/>
          </a:bodyPr>
          <a:lstStyle/>
          <a:p>
            <a:r>
              <a:rPr lang="en-US" dirty="0" smtClean="0">
                <a:latin typeface="Arial Black" panose="020B0A04020102020204" pitchFamily="34" charset="0"/>
              </a:rPr>
              <a:t>10/29/19</a:t>
            </a:r>
            <a:endParaRPr lang="en-US" dirty="0">
              <a:latin typeface="Arial Black" panose="020B0A04020102020204" pitchFamily="34" charset="0"/>
            </a:endParaRPr>
          </a:p>
        </p:txBody>
      </p:sp>
    </p:spTree>
    <p:extLst>
      <p:ext uri="{BB962C8B-B14F-4D97-AF65-F5344CB8AC3E}">
        <p14:creationId xmlns:p14="http://schemas.microsoft.com/office/powerpoint/2010/main" val="41886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sz="4800" dirty="0" smtClean="0">
                <a:latin typeface="Arial Black" panose="020B0A04020102020204" pitchFamily="34" charset="0"/>
              </a:rPr>
              <a:t>You will be working, for the next 9 days, on your</a:t>
            </a:r>
          </a:p>
          <a:p>
            <a:pPr marL="0" indent="0" algn="ctr">
              <a:buNone/>
            </a:pPr>
            <a:r>
              <a:rPr lang="en-US" sz="4800" dirty="0" smtClean="0">
                <a:latin typeface="Arial Black" panose="020B0A04020102020204" pitchFamily="34" charset="0"/>
              </a:rPr>
              <a:t>FINAL HOBBIT PROJECT!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The DUE DATE for this assessment in THURSDAY OCTOBER 31</a:t>
            </a:r>
            <a:r>
              <a:rPr lang="en-US" sz="4800" baseline="30000" dirty="0" smtClean="0">
                <a:latin typeface="Arial Black" panose="020B0A04020102020204" pitchFamily="34" charset="0"/>
              </a:rPr>
              <a:t>ST</a:t>
            </a:r>
            <a:r>
              <a:rPr lang="en-US" sz="4800" dirty="0" smtClean="0">
                <a:latin typeface="Arial Black" panose="020B0A04020102020204" pitchFamily="34" charset="0"/>
              </a:rPr>
              <a:t>! </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EXCEPTIONS! NO LATE WORK WILL BE ACCEPTED!!!</a:t>
            </a:r>
          </a:p>
        </p:txBody>
      </p:sp>
    </p:spTree>
    <p:extLst>
      <p:ext uri="{BB962C8B-B14F-4D97-AF65-F5344CB8AC3E}">
        <p14:creationId xmlns:p14="http://schemas.microsoft.com/office/powerpoint/2010/main" val="3935550960"/>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236236" cy="369332"/>
          </a:xfrm>
          <a:prstGeom prst="rect">
            <a:avLst/>
          </a:prstGeom>
          <a:noFill/>
        </p:spPr>
        <p:txBody>
          <a:bodyPr wrap="none" rtlCol="0">
            <a:spAutoFit/>
          </a:bodyPr>
          <a:lstStyle/>
          <a:p>
            <a:r>
              <a:rPr lang="en-US" dirty="0" smtClean="0">
                <a:latin typeface="Arial Black" panose="020B0A04020102020204" pitchFamily="34" charset="0"/>
              </a:rPr>
              <a:t>10/30/19</a:t>
            </a:r>
            <a:endParaRPr lang="en-US" dirty="0">
              <a:latin typeface="Arial Black" panose="020B0A04020102020204" pitchFamily="34" charset="0"/>
            </a:endParaRPr>
          </a:p>
        </p:txBody>
      </p:sp>
    </p:spTree>
    <p:extLst>
      <p:ext uri="{BB962C8B-B14F-4D97-AF65-F5344CB8AC3E}">
        <p14:creationId xmlns:p14="http://schemas.microsoft.com/office/powerpoint/2010/main" val="2260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This is it…..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YOUR PROJECT CHECKLISTS, VIDEOS, AND PROJECTS ARE DUE BY THE END OF THE PERIOD!</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NO EXCEPTIONS!</a:t>
            </a:r>
            <a:endParaRPr lang="en-US" sz="4400" dirty="0">
              <a:latin typeface="Arial Black" panose="020B0A04020102020204" pitchFamily="34" charset="0"/>
            </a:endParaRPr>
          </a:p>
        </p:txBody>
      </p:sp>
      <p:sp>
        <p:nvSpPr>
          <p:cNvPr id="4" name="TextBox 3"/>
          <p:cNvSpPr txBox="1"/>
          <p:nvPr/>
        </p:nvSpPr>
        <p:spPr>
          <a:xfrm>
            <a:off x="10271452" y="365125"/>
            <a:ext cx="1236236" cy="369332"/>
          </a:xfrm>
          <a:prstGeom prst="rect">
            <a:avLst/>
          </a:prstGeom>
          <a:noFill/>
        </p:spPr>
        <p:txBody>
          <a:bodyPr wrap="none" rtlCol="0">
            <a:spAutoFit/>
          </a:bodyPr>
          <a:lstStyle/>
          <a:p>
            <a:r>
              <a:rPr lang="en-US" dirty="0" smtClean="0">
                <a:latin typeface="Arial Black" panose="020B0A04020102020204" pitchFamily="34" charset="0"/>
              </a:rPr>
              <a:t>10/31/19</a:t>
            </a:r>
            <a:endParaRPr lang="en-US" dirty="0">
              <a:latin typeface="Arial Black" panose="020B0A04020102020204" pitchFamily="34" charset="0"/>
            </a:endParaRPr>
          </a:p>
        </p:txBody>
      </p:sp>
    </p:spTree>
    <p:extLst>
      <p:ext uri="{BB962C8B-B14F-4D97-AF65-F5344CB8AC3E}">
        <p14:creationId xmlns:p14="http://schemas.microsoft.com/office/powerpoint/2010/main" val="1827276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Your Individual Pieces of </a:t>
            </a:r>
          </a:p>
          <a:p>
            <a:pPr marL="0" indent="0" algn="ctr">
              <a:buNone/>
            </a:pPr>
            <a:r>
              <a:rPr lang="en-US" sz="4400" dirty="0" smtClean="0">
                <a:latin typeface="Arial Black" panose="020B0A04020102020204" pitchFamily="34" charset="0"/>
              </a:rPr>
              <a:t>Comparison/Contrast – Outcast Poetry</a:t>
            </a: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NEEDS TO BE COMPLETE AND IN CLASS WITH YOU TOMORROW!</a:t>
            </a:r>
            <a:endParaRPr lang="en-US" sz="4400" dirty="0">
              <a:latin typeface="Arial Black" panose="020B0A04020102020204" pitchFamily="34" charset="0"/>
            </a:endParaRPr>
          </a:p>
        </p:txBody>
      </p:sp>
    </p:spTree>
    <p:extLst>
      <p:ext uri="{BB962C8B-B14F-4D97-AF65-F5344CB8AC3E}">
        <p14:creationId xmlns:p14="http://schemas.microsoft.com/office/powerpoint/2010/main" val="2858373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Which one of the two poems were you assigned to analyze?</a:t>
            </a:r>
          </a:p>
          <a:p>
            <a:pPr marL="0" indent="0" algn="ctr">
              <a:buNone/>
            </a:pPr>
            <a:r>
              <a:rPr lang="en-US" sz="3600" dirty="0" smtClean="0">
                <a:latin typeface="Arial Black" panose="020B0A04020102020204" pitchFamily="34" charset="0"/>
              </a:rPr>
              <a:t>What did you think about it?</a:t>
            </a:r>
          </a:p>
          <a:p>
            <a:pPr marL="0" indent="0" algn="ctr">
              <a:buNone/>
            </a:pPr>
            <a:r>
              <a:rPr lang="en-US" sz="3600" dirty="0" smtClean="0">
                <a:latin typeface="Arial Black" panose="020B0A04020102020204" pitchFamily="34" charset="0"/>
              </a:rPr>
              <a:t>Did it make sense to you?</a:t>
            </a:r>
          </a:p>
          <a:p>
            <a:pPr marL="0" indent="0" algn="ctr">
              <a:buNone/>
            </a:pPr>
            <a:r>
              <a:rPr lang="en-US" sz="3600" dirty="0" smtClean="0">
                <a:latin typeface="Arial Black" panose="020B0A04020102020204" pitchFamily="34" charset="0"/>
              </a:rPr>
              <a:t>How do you think that poem connects to our theme “Outsiders and Outcasts?”</a:t>
            </a: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8/28/19</a:t>
            </a:r>
            <a:endParaRPr lang="en-US" sz="2400" dirty="0">
              <a:latin typeface="Arial Black" panose="020B0A04020102020204" pitchFamily="34" charset="0"/>
            </a:endParaRPr>
          </a:p>
        </p:txBody>
      </p:sp>
    </p:spTree>
    <p:extLst>
      <p:ext uri="{BB962C8B-B14F-4D97-AF65-F5344CB8AC3E}">
        <p14:creationId xmlns:p14="http://schemas.microsoft.com/office/powerpoint/2010/main" val="197430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168"/>
            <a:ext cx="10515600" cy="1325563"/>
          </a:xfrm>
        </p:spPr>
        <p:txBody>
          <a:bodyPr/>
          <a:lstStyle/>
          <a:p>
            <a:pPr algn="ctr"/>
            <a:r>
              <a:rPr lang="en-US" dirty="0" smtClean="0">
                <a:latin typeface="Arial Black" panose="020B0A04020102020204" pitchFamily="34" charset="0"/>
              </a:rPr>
              <a:t>Outsiders and Outcasts</a:t>
            </a:r>
            <a:endParaRPr lang="en-US" dirty="0">
              <a:latin typeface="Arial Black" panose="020B0A04020102020204" pitchFamily="34" charset="0"/>
            </a:endParaRPr>
          </a:p>
        </p:txBody>
      </p:sp>
      <p:sp>
        <p:nvSpPr>
          <p:cNvPr id="3" name="Content Placeholder 2"/>
          <p:cNvSpPr>
            <a:spLocks noGrp="1"/>
          </p:cNvSpPr>
          <p:nvPr>
            <p:ph idx="1"/>
          </p:nvPr>
        </p:nvSpPr>
        <p:spPr>
          <a:xfrm>
            <a:off x="375557" y="1543731"/>
            <a:ext cx="11446329" cy="4633232"/>
          </a:xfrm>
        </p:spPr>
        <p:txBody>
          <a:bodyPr>
            <a:normAutofit/>
          </a:bodyPr>
          <a:lstStyle/>
          <a:p>
            <a:r>
              <a:rPr lang="en-US" sz="3200" dirty="0" smtClean="0">
                <a:latin typeface="Arial Black" panose="020B0A04020102020204" pitchFamily="34" charset="0"/>
              </a:rPr>
              <a:t>Before we begin our reading of our novel, The Hobbit, we’re going to spend some time looking at other writings with similar themes.</a:t>
            </a: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As we read these selections, keep the theme in mind, “Outsiders and Outcasts.”</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188643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4"/>
            <a:ext cx="10515600" cy="3658235"/>
          </a:xfrm>
          <a:blipFill>
            <a:blip r:embed="rId2">
              <a:alphaModFix amt="30000"/>
            </a:blip>
            <a:tile tx="0" ty="0" sx="100000" sy="100000" flip="none" algn="tl"/>
          </a:blipFill>
        </p:spPr>
        <p:txBody>
          <a:bodyPr>
            <a:normAutofit/>
          </a:bodyPr>
          <a:lstStyle/>
          <a:p>
            <a:pPr algn="ctr"/>
            <a:r>
              <a:rPr lang="en-US" dirty="0" smtClean="0">
                <a:latin typeface="Arial Black" panose="020B0A04020102020204" pitchFamily="34" charset="0"/>
              </a:rPr>
              <a:t>NO</a:t>
            </a:r>
            <a:br>
              <a:rPr lang="en-US" dirty="0" smtClean="0">
                <a:latin typeface="Arial Black" panose="020B0A04020102020204" pitchFamily="34" charset="0"/>
              </a:rPr>
            </a:br>
            <a:r>
              <a:rPr lang="en-US" dirty="0" smtClean="0">
                <a:latin typeface="Arial Black" panose="020B0A04020102020204" pitchFamily="34" charset="0"/>
              </a:rPr>
              <a:t>Start-Up</a:t>
            </a:r>
            <a:br>
              <a:rPr lang="en-US" dirty="0" smtClean="0">
                <a:latin typeface="Arial Black" panose="020B0A04020102020204" pitchFamily="34" charset="0"/>
              </a:rPr>
            </a:br>
            <a:r>
              <a:rPr lang="en-US" dirty="0" smtClean="0">
                <a:latin typeface="Arial Black" panose="020B0A04020102020204" pitchFamily="34" charset="0"/>
              </a:rPr>
              <a:t>Discussion/Writing</a:t>
            </a:r>
            <a:br>
              <a:rPr lang="en-US" dirty="0" smtClean="0">
                <a:latin typeface="Arial Black" panose="020B0A04020102020204" pitchFamily="34" charset="0"/>
              </a:rPr>
            </a:br>
            <a:r>
              <a:rPr lang="en-US" dirty="0" smtClean="0">
                <a:latin typeface="Arial Black" panose="020B0A04020102020204" pitchFamily="34" charset="0"/>
              </a:rPr>
              <a:t>Today!</a:t>
            </a:r>
            <a:endParaRPr lang="en-US" dirty="0">
              <a:latin typeface="Arial Black" panose="020B0A04020102020204" pitchFamily="34" charset="0"/>
            </a:endParaRPr>
          </a:p>
        </p:txBody>
      </p:sp>
      <p:sp>
        <p:nvSpPr>
          <p:cNvPr id="5" name="Content Placeholder 4"/>
          <p:cNvSpPr>
            <a:spLocks noGrp="1"/>
          </p:cNvSpPr>
          <p:nvPr>
            <p:ph idx="1"/>
          </p:nvPr>
        </p:nvSpPr>
        <p:spPr>
          <a:xfrm>
            <a:off x="838200" y="4194048"/>
            <a:ext cx="10515600" cy="1982914"/>
          </a:xfrm>
        </p:spPr>
        <p:txBody>
          <a:bodyPr/>
          <a:lstStyle/>
          <a:p>
            <a:pPr marL="0" indent="0" algn="ctr">
              <a:buNone/>
            </a:pPr>
            <a:r>
              <a:rPr lang="en-US" sz="3600" dirty="0" smtClean="0">
                <a:latin typeface="Arial Black" panose="020B0A04020102020204" pitchFamily="34" charset="0"/>
              </a:rPr>
              <a:t>As you come in, please stop by the Classroom Contract for the period and sign it!</a:t>
            </a: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8/29/19</a:t>
            </a:r>
            <a:endParaRPr lang="en-US" sz="2400" dirty="0">
              <a:latin typeface="Arial Black" panose="020B0A04020102020204" pitchFamily="34" charset="0"/>
            </a:endParaRPr>
          </a:p>
        </p:txBody>
      </p:sp>
    </p:spTree>
    <p:extLst>
      <p:ext uri="{BB962C8B-B14F-4D97-AF65-F5344CB8AC3E}">
        <p14:creationId xmlns:p14="http://schemas.microsoft.com/office/powerpoint/2010/main" val="2372775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fontScale="77500" lnSpcReduction="20000"/>
          </a:bodyPr>
          <a:lstStyle/>
          <a:p>
            <a:r>
              <a:rPr lang="en-US" sz="4000" dirty="0" smtClean="0">
                <a:latin typeface="Arial Black" panose="020B0A04020102020204" pitchFamily="34" charset="0"/>
              </a:rPr>
              <a:t>Open up your Comparison/Contrast documents from yesterday for our “outcast poems.”</a:t>
            </a:r>
          </a:p>
          <a:p>
            <a:r>
              <a:rPr lang="en-US" sz="4000" dirty="0" smtClean="0">
                <a:latin typeface="Arial Black" panose="020B0A04020102020204" pitchFamily="34" charset="0"/>
              </a:rPr>
              <a:t>Today, you will work together with your groups to compare and contrast the two poems.</a:t>
            </a:r>
          </a:p>
          <a:p>
            <a:r>
              <a:rPr lang="en-US" sz="4000" dirty="0" smtClean="0">
                <a:latin typeface="Arial Black" panose="020B0A04020102020204" pitchFamily="34" charset="0"/>
              </a:rPr>
              <a:t>Before you can do that, you need to share with each other what you did yesterday.</a:t>
            </a:r>
          </a:p>
          <a:p>
            <a:r>
              <a:rPr lang="en-US" sz="4000" dirty="0" smtClean="0">
                <a:latin typeface="Arial Black" panose="020B0A04020102020204" pitchFamily="34" charset="0"/>
              </a:rPr>
              <a:t>Take about 4-5 minutes right now. Each person in your group MUST READ  their final paragraphs to the group.</a:t>
            </a:r>
          </a:p>
          <a:p>
            <a:r>
              <a:rPr lang="en-US" sz="4000" dirty="0" smtClean="0">
                <a:latin typeface="Arial Black" panose="020B0A04020102020204" pitchFamily="34" charset="0"/>
              </a:rPr>
              <a:t>After each one has read, pause to discuss what they wrote. Did they make similar observations to others who read the same poem? What did they decide was the THEME?</a:t>
            </a:r>
            <a:endParaRPr lang="en-US" sz="3200" dirty="0" smtClean="0">
              <a:latin typeface="Arial Black" panose="020B0A04020102020204" pitchFamily="34" charset="0"/>
            </a:endParaRP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31163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57"/>
            <a:ext cx="10515600" cy="780923"/>
          </a:xfrm>
        </p:spPr>
        <p:txBody>
          <a:bodyPr>
            <a:normAutofit fontScale="90000"/>
          </a:bodyPr>
          <a:lstStyle/>
          <a:p>
            <a:pPr algn="ctr"/>
            <a:r>
              <a:rPr lang="en-US" dirty="0" smtClean="0">
                <a:latin typeface="Arial Black" panose="020B0A04020102020204" pitchFamily="34" charset="0"/>
              </a:rPr>
              <a:t>Comparison/Contrast – Outcast Poetry</a:t>
            </a:r>
            <a:endParaRPr lang="en-US" dirty="0">
              <a:latin typeface="Arial Black" panose="020B0A04020102020204" pitchFamily="34" charset="0"/>
            </a:endParaRPr>
          </a:p>
        </p:txBody>
      </p:sp>
      <p:sp>
        <p:nvSpPr>
          <p:cNvPr id="3" name="Content Placeholder 2"/>
          <p:cNvSpPr>
            <a:spLocks noGrp="1"/>
          </p:cNvSpPr>
          <p:nvPr>
            <p:ph idx="1"/>
          </p:nvPr>
        </p:nvSpPr>
        <p:spPr>
          <a:xfrm>
            <a:off x="475488" y="1328928"/>
            <a:ext cx="11241024" cy="5108448"/>
          </a:xfrm>
        </p:spPr>
        <p:txBody>
          <a:bodyPr>
            <a:normAutofit/>
          </a:bodyPr>
          <a:lstStyle/>
          <a:p>
            <a:r>
              <a:rPr lang="en-US" sz="3600" dirty="0" smtClean="0">
                <a:latin typeface="Arial Black" panose="020B0A04020102020204" pitchFamily="34" charset="0"/>
              </a:rPr>
              <a:t>Now you will work TOGETHER to complete the Comparison/Contrast Chart.</a:t>
            </a:r>
          </a:p>
          <a:p>
            <a:r>
              <a:rPr lang="en-US" sz="3600" dirty="0" smtClean="0">
                <a:latin typeface="Arial Black" panose="020B0A04020102020204" pitchFamily="34" charset="0"/>
              </a:rPr>
              <a:t>EACH GROUP MEMBER must fill in their own charts, but you can work as a group to decide what the similarities and differences are.</a:t>
            </a:r>
          </a:p>
          <a:p>
            <a:pPr lvl="1"/>
            <a:r>
              <a:rPr lang="en-US" sz="3200" dirty="0" smtClean="0">
                <a:latin typeface="Arial Black" panose="020B0A04020102020204" pitchFamily="34" charset="0"/>
              </a:rPr>
              <a:t>NOTE: Do NOT include similarities or differences in STYLE or FORMAT. Compare similarities and differences in CONTENT and THEME!</a:t>
            </a:r>
            <a:endParaRPr lang="en-US" sz="3200" dirty="0">
              <a:latin typeface="Arial Black" panose="020B0A04020102020204" pitchFamily="34" charset="0"/>
            </a:endParaRPr>
          </a:p>
        </p:txBody>
      </p:sp>
    </p:spTree>
    <p:extLst>
      <p:ext uri="{BB962C8B-B14F-4D97-AF65-F5344CB8AC3E}">
        <p14:creationId xmlns:p14="http://schemas.microsoft.com/office/powerpoint/2010/main" val="4370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Comparison/Contrast – Outcast Poetry</a:t>
            </a: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DUE TOMORROW</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2492258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5845"/>
            <a:ext cx="10515600" cy="1325563"/>
          </a:xfrm>
        </p:spPr>
        <p:txBody>
          <a:bodyPr>
            <a:normAutofit fontScale="90000"/>
          </a:bodyPr>
          <a:lstStyle/>
          <a:p>
            <a:pPr algn="ctr"/>
            <a:r>
              <a:rPr lang="en-US" dirty="0" smtClean="0">
                <a:latin typeface="Arial Black" panose="020B0A04020102020204" pitchFamily="34" charset="0"/>
              </a:rPr>
              <a:t>NO</a:t>
            </a:r>
            <a:br>
              <a:rPr lang="en-US" dirty="0" smtClean="0">
                <a:latin typeface="Arial Black" panose="020B0A04020102020204" pitchFamily="34" charset="0"/>
              </a:rPr>
            </a:br>
            <a:r>
              <a:rPr lang="en-US" dirty="0" smtClean="0">
                <a:latin typeface="Arial Black" panose="020B0A04020102020204" pitchFamily="34" charset="0"/>
              </a:rPr>
              <a:t>EXIT TICKET</a:t>
            </a:r>
            <a:br>
              <a:rPr lang="en-US" dirty="0" smtClean="0">
                <a:latin typeface="Arial Black" panose="020B0A04020102020204" pitchFamily="34" charset="0"/>
              </a:rPr>
            </a:br>
            <a:r>
              <a:rPr lang="en-US" dirty="0" smtClean="0">
                <a:latin typeface="Arial Black" panose="020B0A04020102020204" pitchFamily="34" charset="0"/>
              </a:rPr>
              <a:t>TODAY!</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8/29/19</a:t>
            </a:r>
            <a:endParaRPr lang="en-US" sz="2400" dirty="0">
              <a:latin typeface="Arial Black" panose="020B0A04020102020204" pitchFamily="34" charset="0"/>
            </a:endParaRPr>
          </a:p>
        </p:txBody>
      </p:sp>
    </p:spTree>
    <p:extLst>
      <p:ext uri="{BB962C8B-B14F-4D97-AF65-F5344CB8AC3E}">
        <p14:creationId xmlns:p14="http://schemas.microsoft.com/office/powerpoint/2010/main" val="1123210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fontScale="85000" lnSpcReduction="20000"/>
          </a:bodyPr>
          <a:lstStyle/>
          <a:p>
            <a:r>
              <a:rPr lang="en-US" sz="3600" dirty="0" smtClean="0">
                <a:latin typeface="Arial Black" panose="020B0A04020102020204" pitchFamily="34" charset="0"/>
              </a:rPr>
              <a:t>Think of </a:t>
            </a:r>
            <a:r>
              <a:rPr lang="en-US" sz="3600" dirty="0">
                <a:latin typeface="Arial Black" panose="020B0A04020102020204" pitchFamily="34" charset="0"/>
              </a:rPr>
              <a:t>movies and books you know under these 3 categories: </a:t>
            </a:r>
            <a:endParaRPr lang="en-US" sz="3600" dirty="0" smtClean="0">
              <a:latin typeface="Arial Black" panose="020B0A04020102020204" pitchFamily="34" charset="0"/>
            </a:endParaRPr>
          </a:p>
          <a:p>
            <a:pPr marL="0" indent="0" algn="ctr">
              <a:buNone/>
            </a:pPr>
            <a:r>
              <a:rPr lang="en-US" sz="4600" dirty="0" smtClean="0">
                <a:latin typeface="Arial Black" panose="020B0A04020102020204" pitchFamily="34" charset="0"/>
              </a:rPr>
              <a:t>Science </a:t>
            </a:r>
            <a:r>
              <a:rPr lang="en-US" sz="4600" dirty="0">
                <a:latin typeface="Arial Black" panose="020B0A04020102020204" pitchFamily="34" charset="0"/>
              </a:rPr>
              <a:t>Fiction, Fantasy, and Paranormal works.</a:t>
            </a:r>
            <a:r>
              <a:rPr lang="en-US" sz="3600" dirty="0">
                <a:latin typeface="Arial Black" panose="020B0A04020102020204" pitchFamily="34" charset="0"/>
              </a:rPr>
              <a:t> </a:t>
            </a:r>
          </a:p>
          <a:p>
            <a:pPr marL="0" indent="0">
              <a:buNone/>
            </a:pPr>
            <a:r>
              <a:rPr lang="en-US" sz="3600" dirty="0">
                <a:latin typeface="Arial Black" panose="020B0A04020102020204" pitchFamily="34" charset="0"/>
              </a:rPr>
              <a:t/>
            </a:r>
            <a:br>
              <a:rPr lang="en-US" sz="3600" dirty="0">
                <a:latin typeface="Arial Black" panose="020B0A04020102020204" pitchFamily="34" charset="0"/>
              </a:rPr>
            </a:br>
            <a:r>
              <a:rPr lang="en-US" sz="3600" dirty="0">
                <a:latin typeface="Arial Black" panose="020B0A04020102020204" pitchFamily="34" charset="0"/>
              </a:rPr>
              <a:t>THEN </a:t>
            </a:r>
            <a:r>
              <a:rPr lang="en-US" sz="3600" dirty="0" smtClean="0">
                <a:latin typeface="Arial Black" panose="020B0A04020102020204" pitchFamily="34" charset="0"/>
              </a:rPr>
              <a:t>discuss </a:t>
            </a:r>
            <a:r>
              <a:rPr lang="en-US" sz="3600" dirty="0">
                <a:latin typeface="Arial Black" panose="020B0A04020102020204" pitchFamily="34" charset="0"/>
              </a:rPr>
              <a:t>the </a:t>
            </a:r>
            <a:r>
              <a:rPr lang="en-US" sz="3600" dirty="0" smtClean="0">
                <a:latin typeface="Arial Black" panose="020B0A04020102020204" pitchFamily="34" charset="0"/>
              </a:rPr>
              <a:t>following:</a:t>
            </a:r>
            <a:r>
              <a:rPr lang="en-US" sz="3600" dirty="0">
                <a:latin typeface="Arial Black" panose="020B0A04020102020204" pitchFamily="34" charset="0"/>
              </a:rPr>
              <a:t> </a:t>
            </a:r>
          </a:p>
          <a:p>
            <a:pPr marL="0" indent="0">
              <a:buNone/>
            </a:pPr>
            <a:r>
              <a:rPr lang="en-US" sz="3600" dirty="0">
                <a:latin typeface="Arial Black" panose="020B0A04020102020204" pitchFamily="34" charset="0"/>
              </a:rPr>
              <a:t/>
            </a:r>
            <a:br>
              <a:rPr lang="en-US" sz="3600" dirty="0">
                <a:latin typeface="Arial Black" panose="020B0A04020102020204" pitchFamily="34" charset="0"/>
              </a:rPr>
            </a:br>
            <a:r>
              <a:rPr lang="en-US" sz="3600" dirty="0">
                <a:latin typeface="Arial Black" panose="020B0A04020102020204" pitchFamily="34" charset="0"/>
              </a:rPr>
              <a:t>Out of the three genres which is your favorite? Why do you think this genre is your favorite? </a:t>
            </a: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8/30/19</a:t>
            </a:r>
            <a:endParaRPr lang="en-US" sz="2400" dirty="0">
              <a:latin typeface="Arial Black" panose="020B0A04020102020204" pitchFamily="34" charset="0"/>
            </a:endParaRPr>
          </a:p>
        </p:txBody>
      </p:sp>
    </p:spTree>
    <p:extLst>
      <p:ext uri="{BB962C8B-B14F-4D97-AF65-F5344CB8AC3E}">
        <p14:creationId xmlns:p14="http://schemas.microsoft.com/office/powerpoint/2010/main" val="395950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77500" lnSpcReduction="20000"/>
          </a:bodyPr>
          <a:lstStyle/>
          <a:p>
            <a:pPr marL="0" indent="0" algn="ctr">
              <a:buNone/>
            </a:pPr>
            <a:r>
              <a:rPr lang="en-US" sz="3600" dirty="0">
                <a:latin typeface="Arial Black" panose="020B0A04020102020204" pitchFamily="34" charset="0"/>
              </a:rPr>
              <a:t>Create a list of movies and books you know under these 3 categories: </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Science </a:t>
            </a:r>
            <a:r>
              <a:rPr lang="en-US" sz="3600" dirty="0">
                <a:latin typeface="Arial Black" panose="020B0A04020102020204" pitchFamily="34" charset="0"/>
              </a:rPr>
              <a:t>Fiction, Fantasy, and Paranormal works. </a:t>
            </a:r>
          </a:p>
          <a:p>
            <a:pPr marL="0" indent="0" algn="ctr">
              <a:buNone/>
            </a:pPr>
            <a:r>
              <a:rPr lang="en-US" sz="3600" dirty="0">
                <a:latin typeface="Arial Black" panose="020B0A04020102020204" pitchFamily="34" charset="0"/>
              </a:rPr>
              <a:t/>
            </a:r>
            <a:br>
              <a:rPr lang="en-US" sz="3600" dirty="0">
                <a:latin typeface="Arial Black" panose="020B0A04020102020204" pitchFamily="34" charset="0"/>
              </a:rPr>
            </a:br>
            <a:r>
              <a:rPr lang="en-US" sz="3600" dirty="0">
                <a:latin typeface="Arial Black" panose="020B0A04020102020204" pitchFamily="34" charset="0"/>
              </a:rPr>
              <a:t>THEN answer the following question in complete sentences: </a:t>
            </a:r>
          </a:p>
          <a:p>
            <a:pPr marL="0" indent="0" algn="ctr">
              <a:buNone/>
            </a:pPr>
            <a:r>
              <a:rPr lang="en-US" sz="3600" dirty="0">
                <a:latin typeface="Arial Black" panose="020B0A04020102020204" pitchFamily="34" charset="0"/>
              </a:rPr>
              <a:t/>
            </a:r>
            <a:br>
              <a:rPr lang="en-US" sz="3600" dirty="0">
                <a:latin typeface="Arial Black" panose="020B0A04020102020204" pitchFamily="34" charset="0"/>
              </a:rPr>
            </a:br>
            <a:r>
              <a:rPr lang="en-US" sz="3600" dirty="0">
                <a:latin typeface="Arial Black" panose="020B0A04020102020204" pitchFamily="34" charset="0"/>
              </a:rPr>
              <a:t>Out of the three genres which is your favorite? Why do you think this genre is your favorite? </a:t>
            </a: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8/30/19</a:t>
            </a:r>
            <a:endParaRPr lang="en-US" sz="2400" dirty="0">
              <a:latin typeface="Arial Black" panose="020B0A04020102020204" pitchFamily="34" charset="0"/>
            </a:endParaRPr>
          </a:p>
        </p:txBody>
      </p:sp>
    </p:spTree>
    <p:extLst>
      <p:ext uri="{BB962C8B-B14F-4D97-AF65-F5344CB8AC3E}">
        <p14:creationId xmlns:p14="http://schemas.microsoft.com/office/powerpoint/2010/main" val="231035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Hobbit – Intro to Fantasy</a:t>
            </a:r>
            <a:endParaRPr lang="en-US" dirty="0">
              <a:latin typeface="Arial Black" panose="020B0A04020102020204" pitchFamily="34" charset="0"/>
            </a:endParaRPr>
          </a:p>
        </p:txBody>
      </p:sp>
      <p:sp>
        <p:nvSpPr>
          <p:cNvPr id="3" name="TextBox 2"/>
          <p:cNvSpPr txBox="1"/>
          <p:nvPr/>
        </p:nvSpPr>
        <p:spPr>
          <a:xfrm>
            <a:off x="426720" y="1341120"/>
            <a:ext cx="11387328" cy="6001643"/>
          </a:xfrm>
          <a:prstGeom prst="rect">
            <a:avLst/>
          </a:prstGeom>
          <a:noFill/>
        </p:spPr>
        <p:txBody>
          <a:bodyPr wrap="square" rtlCol="0">
            <a:spAutoFit/>
          </a:bodyPr>
          <a:lstStyle/>
          <a:p>
            <a:r>
              <a:rPr lang="en-US" sz="2400" dirty="0">
                <a:latin typeface="Arial Black" panose="020B0A04020102020204" pitchFamily="34" charset="0"/>
              </a:rPr>
              <a:t>Good fantasy offers the possibility of active, serious participation by the reader in an imagined world, which heightens one’s sense of Self and Other. </a:t>
            </a:r>
          </a:p>
          <a:p>
            <a:r>
              <a:rPr lang="en-US" sz="2400" dirty="0">
                <a:latin typeface="Arial Black" panose="020B0A04020102020204" pitchFamily="34" charset="0"/>
              </a:rPr>
              <a:t/>
            </a:r>
            <a:br>
              <a:rPr lang="en-US" sz="2400" dirty="0">
                <a:latin typeface="Arial Black" panose="020B0A04020102020204" pitchFamily="34" charset="0"/>
              </a:rPr>
            </a:br>
            <a:r>
              <a:rPr lang="en-US" sz="2400" dirty="0">
                <a:latin typeface="Arial Black" panose="020B0A04020102020204" pitchFamily="34" charset="0"/>
              </a:rPr>
              <a:t>This participation depends not only on the reader’s intentions but also on the moral plausibility of the fantasy world. </a:t>
            </a:r>
          </a:p>
          <a:p>
            <a:r>
              <a:rPr lang="en-US" sz="2400" dirty="0">
                <a:latin typeface="Arial Black" panose="020B0A04020102020204" pitchFamily="34" charset="0"/>
              </a:rPr>
              <a:t/>
            </a:r>
            <a:br>
              <a:rPr lang="en-US" sz="2400" dirty="0">
                <a:latin typeface="Arial Black" panose="020B0A04020102020204" pitchFamily="34" charset="0"/>
              </a:rPr>
            </a:br>
            <a:r>
              <a:rPr lang="en-US" sz="2400" dirty="0">
                <a:latin typeface="Arial Black" panose="020B0A04020102020204" pitchFamily="34" charset="0"/>
              </a:rPr>
              <a:t>The reward for this participation is a sense of wonder that enables the reader to return to the “real” world with enhanced understanding and appreciation––either of the world itself or of his relation to it.</a:t>
            </a:r>
          </a:p>
          <a:p>
            <a:r>
              <a:rPr lang="en-US" sz="2400" dirty="0">
                <a:latin typeface="Arial Black" panose="020B0A04020102020204" pitchFamily="34" charset="0"/>
              </a:rPr>
              <a:t/>
            </a:r>
            <a:br>
              <a:rPr lang="en-US" sz="2400" dirty="0">
                <a:latin typeface="Arial Black" panose="020B0A04020102020204" pitchFamily="34" charset="0"/>
              </a:rPr>
            </a:br>
            <a:r>
              <a:rPr lang="en-US" sz="2400" dirty="0">
                <a:latin typeface="Arial Black" panose="020B0A04020102020204" pitchFamily="34" charset="0"/>
              </a:rPr>
              <a:t>Often, the fantasy world is </a:t>
            </a:r>
            <a:r>
              <a:rPr lang="en-US" sz="2400" dirty="0" smtClean="0">
                <a:latin typeface="Arial Black" panose="020B0A04020102020204" pitchFamily="34" charset="0"/>
              </a:rPr>
              <a:t>meant </a:t>
            </a:r>
            <a:r>
              <a:rPr lang="en-US" sz="2400" dirty="0">
                <a:latin typeface="Arial Black" panose="020B0A04020102020204" pitchFamily="34" charset="0"/>
              </a:rPr>
              <a:t>to reflect certain things in our own world!</a:t>
            </a:r>
          </a:p>
          <a:p>
            <a:r>
              <a:rPr lang="en-US" sz="2400" dirty="0"/>
              <a:t/>
            </a:r>
            <a:br>
              <a:rPr lang="en-US" sz="2400" dirty="0"/>
            </a:br>
            <a:endParaRPr lang="en-US" sz="2400" dirty="0">
              <a:latin typeface="Arial Black" panose="020B0A04020102020204" pitchFamily="34" charset="0"/>
            </a:endParaRPr>
          </a:p>
        </p:txBody>
      </p:sp>
    </p:spTree>
    <p:extLst>
      <p:ext uri="{BB962C8B-B14F-4D97-AF65-F5344CB8AC3E}">
        <p14:creationId xmlns:p14="http://schemas.microsoft.com/office/powerpoint/2010/main" val="32889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Hobbit – Intro to Fantasy</a:t>
            </a:r>
            <a:endParaRPr lang="en-US" dirty="0">
              <a:latin typeface="Arial Black" panose="020B0A04020102020204" pitchFamily="34" charset="0"/>
            </a:endParaRPr>
          </a:p>
        </p:txBody>
      </p:sp>
      <p:pic>
        <p:nvPicPr>
          <p:cNvPr id="4" name="n_cqszvdTqk"/>
          <p:cNvPicPr>
            <a:picLocks noRot="1" noChangeAspect="1"/>
          </p:cNvPicPr>
          <p:nvPr>
            <a:videoFile r:link="rId1"/>
          </p:nvPr>
        </p:nvPicPr>
        <p:blipFill>
          <a:blip r:embed="rId3"/>
          <a:stretch>
            <a:fillRect/>
          </a:stretch>
        </p:blipFill>
        <p:spPr>
          <a:xfrm>
            <a:off x="1200574" y="1350645"/>
            <a:ext cx="9790852" cy="5507355"/>
          </a:xfrm>
          <a:prstGeom prst="rect">
            <a:avLst/>
          </a:prstGeom>
        </p:spPr>
      </p:pic>
    </p:spTree>
    <p:extLst>
      <p:ext uri="{BB962C8B-B14F-4D97-AF65-F5344CB8AC3E}">
        <p14:creationId xmlns:p14="http://schemas.microsoft.com/office/powerpoint/2010/main" val="4233951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Hobbit – The Heroes Journey</a:t>
            </a:r>
            <a:endParaRPr lang="en-US" dirty="0">
              <a:latin typeface="Arial Black" panose="020B0A04020102020204" pitchFamily="34" charset="0"/>
            </a:endParaRPr>
          </a:p>
        </p:txBody>
      </p:sp>
      <p:sp>
        <p:nvSpPr>
          <p:cNvPr id="3" name="TextBox 2"/>
          <p:cNvSpPr txBox="1"/>
          <p:nvPr/>
        </p:nvSpPr>
        <p:spPr>
          <a:xfrm>
            <a:off x="426720" y="1341120"/>
            <a:ext cx="11387328" cy="4524315"/>
          </a:xfrm>
          <a:prstGeom prst="rect">
            <a:avLst/>
          </a:prstGeom>
          <a:noFill/>
        </p:spPr>
        <p:txBody>
          <a:bodyPr wrap="square" rtlCol="0">
            <a:spAutoFit/>
          </a:bodyPr>
          <a:lstStyle/>
          <a:p>
            <a:r>
              <a:rPr lang="en-US" sz="2400" dirty="0">
                <a:latin typeface="Arial Black" panose="020B0A04020102020204" pitchFamily="34" charset="0"/>
              </a:rPr>
              <a:t>Every story has a beginning, a middle and an end. In the beginning you setup your hero (or heroine) and his story, then you throw something at him that is a great source of conflict and takes him into a whole heap of trouble. </a:t>
            </a:r>
          </a:p>
          <a:p>
            <a:endParaRPr lang="en-US" sz="2400" dirty="0">
              <a:latin typeface="Arial Black" panose="020B0A04020102020204" pitchFamily="34" charset="0"/>
            </a:endParaRPr>
          </a:p>
          <a:p>
            <a:r>
              <a:rPr lang="en-US" sz="2400" dirty="0">
                <a:latin typeface="Arial Black" panose="020B0A04020102020204" pitchFamily="34" charset="0"/>
              </a:rPr>
              <a:t>After facing many foes and overcoming various obstacles the hero saves the day and wins the girl. </a:t>
            </a:r>
          </a:p>
          <a:p>
            <a:endParaRPr lang="en-US" sz="2400" dirty="0">
              <a:latin typeface="Arial Black" panose="020B0A04020102020204" pitchFamily="34" charset="0"/>
            </a:endParaRPr>
          </a:p>
          <a:p>
            <a:r>
              <a:rPr lang="en-US" sz="2400" dirty="0">
                <a:latin typeface="Arial Black" panose="020B0A04020102020204" pitchFamily="34" charset="0"/>
              </a:rPr>
              <a:t>Traditional heroes will all face the same path = the Hero’s Journey!</a:t>
            </a:r>
          </a:p>
          <a:p>
            <a:r>
              <a:rPr lang="en-US" sz="2400" dirty="0"/>
              <a:t/>
            </a:r>
            <a:br>
              <a:rPr lang="en-US" sz="2400" dirty="0"/>
            </a:br>
            <a:endParaRPr lang="en-US" sz="2400" dirty="0">
              <a:latin typeface="Arial Black" panose="020B0A04020102020204" pitchFamily="34" charset="0"/>
            </a:endParaRPr>
          </a:p>
        </p:txBody>
      </p:sp>
    </p:spTree>
    <p:extLst>
      <p:ext uri="{BB962C8B-B14F-4D97-AF65-F5344CB8AC3E}">
        <p14:creationId xmlns:p14="http://schemas.microsoft.com/office/powerpoint/2010/main" val="4647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17575"/>
          </a:xfrm>
        </p:spPr>
        <p:txBody>
          <a:bodyPr/>
          <a:lstStyle/>
          <a:p>
            <a:pPr algn="ctr"/>
            <a:r>
              <a:rPr lang="en-US" dirty="0" smtClean="0">
                <a:latin typeface="Arial Black" panose="020B0A04020102020204" pitchFamily="34" charset="0"/>
              </a:rPr>
              <a:t>Reading In Class</a:t>
            </a:r>
            <a:endParaRPr lang="en-US" dirty="0">
              <a:latin typeface="Arial Black" panose="020B0A04020102020204" pitchFamily="34" charset="0"/>
            </a:endParaRPr>
          </a:p>
        </p:txBody>
      </p:sp>
      <p:sp>
        <p:nvSpPr>
          <p:cNvPr id="3" name="Content Placeholder 2"/>
          <p:cNvSpPr>
            <a:spLocks noGrp="1"/>
          </p:cNvSpPr>
          <p:nvPr>
            <p:ph idx="1"/>
          </p:nvPr>
        </p:nvSpPr>
        <p:spPr>
          <a:xfrm>
            <a:off x="368300" y="1092200"/>
            <a:ext cx="11531600" cy="5499100"/>
          </a:xfrm>
        </p:spPr>
        <p:txBody>
          <a:bodyPr>
            <a:normAutofit/>
          </a:bodyPr>
          <a:lstStyle/>
          <a:p>
            <a:r>
              <a:rPr lang="en-US" sz="3200" dirty="0" smtClean="0">
                <a:latin typeface="Arial Black" panose="020B0A04020102020204" pitchFamily="34" charset="0"/>
              </a:rPr>
              <a:t>Today, we will be reading in class for the first time. Before we do, I want to talk about ways that we will do this during the year.</a:t>
            </a:r>
          </a:p>
          <a:p>
            <a:pPr lvl="1"/>
            <a:r>
              <a:rPr lang="en-US" dirty="0" smtClean="0">
                <a:latin typeface="Arial Black" panose="020B0A04020102020204" pitchFamily="34" charset="0"/>
              </a:rPr>
              <a:t>Whole-Class Reading</a:t>
            </a:r>
          </a:p>
          <a:p>
            <a:pPr lvl="2"/>
            <a:r>
              <a:rPr lang="en-US" dirty="0" smtClean="0">
                <a:latin typeface="Arial Black" panose="020B0A04020102020204" pitchFamily="34" charset="0"/>
              </a:rPr>
              <a:t>Teacher-read</a:t>
            </a:r>
          </a:p>
          <a:p>
            <a:pPr lvl="2"/>
            <a:r>
              <a:rPr lang="en-US" dirty="0" smtClean="0">
                <a:latin typeface="Arial Black" panose="020B0A04020102020204" pitchFamily="34" charset="0"/>
              </a:rPr>
              <a:t>Class Read</a:t>
            </a:r>
          </a:p>
          <a:p>
            <a:pPr lvl="2"/>
            <a:r>
              <a:rPr lang="en-US" dirty="0" smtClean="0">
                <a:latin typeface="Arial Black" panose="020B0A04020102020204" pitchFamily="34" charset="0"/>
              </a:rPr>
              <a:t>Audiobook</a:t>
            </a:r>
          </a:p>
          <a:p>
            <a:pPr lvl="1"/>
            <a:r>
              <a:rPr lang="en-US" dirty="0" smtClean="0">
                <a:latin typeface="Arial Black" panose="020B0A04020102020204" pitchFamily="34" charset="0"/>
              </a:rPr>
              <a:t>Quad Reads</a:t>
            </a:r>
          </a:p>
          <a:p>
            <a:pPr lvl="1"/>
            <a:r>
              <a:rPr lang="en-US" dirty="0" smtClean="0">
                <a:latin typeface="Arial Black" panose="020B0A04020102020204" pitchFamily="34" charset="0"/>
              </a:rPr>
              <a:t>Independent Reading</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7578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133477"/>
            <a:ext cx="10515600" cy="707771"/>
          </a:xfrm>
        </p:spPr>
        <p:txBody>
          <a:bodyPr/>
          <a:lstStyle/>
          <a:p>
            <a:pPr algn="ctr"/>
            <a:r>
              <a:rPr lang="en-US" dirty="0" smtClean="0">
                <a:latin typeface="Arial Black" panose="020B0A04020102020204" pitchFamily="34" charset="0"/>
              </a:rPr>
              <a:t>The Hobbit – The Heroes Journey</a:t>
            </a:r>
            <a:endParaRPr lang="en-US" dirty="0">
              <a:latin typeface="Arial Black" panose="020B0A04020102020204" pitchFamily="34" charset="0"/>
            </a:endParaRPr>
          </a:p>
        </p:txBody>
      </p:sp>
      <p:sp>
        <p:nvSpPr>
          <p:cNvPr id="3" name="TextBox 2"/>
          <p:cNvSpPr txBox="1"/>
          <p:nvPr/>
        </p:nvSpPr>
        <p:spPr>
          <a:xfrm>
            <a:off x="329184" y="1072896"/>
            <a:ext cx="11387328" cy="6001643"/>
          </a:xfrm>
          <a:prstGeom prst="rect">
            <a:avLst/>
          </a:prstGeom>
          <a:noFill/>
        </p:spPr>
        <p:txBody>
          <a:bodyPr wrap="square" rtlCol="0">
            <a:spAutoFit/>
          </a:bodyPr>
          <a:lstStyle/>
          <a:p>
            <a:r>
              <a:rPr lang="en-US" sz="2400" dirty="0">
                <a:latin typeface="Arial Black" panose="020B0A04020102020204" pitchFamily="34" charset="0"/>
              </a:rPr>
              <a:t>Stage </a:t>
            </a:r>
            <a:r>
              <a:rPr lang="en-US" sz="2400" dirty="0" smtClean="0">
                <a:latin typeface="Arial Black" panose="020B0A04020102020204" pitchFamily="34" charset="0"/>
              </a:rPr>
              <a:t>1 - The </a:t>
            </a:r>
            <a:r>
              <a:rPr lang="en-US" sz="2400" dirty="0">
                <a:latin typeface="Arial Black" panose="020B0A04020102020204" pitchFamily="34" charset="0"/>
              </a:rPr>
              <a:t>Ordinary World </a:t>
            </a:r>
            <a:r>
              <a:rPr lang="en-US" sz="2400" dirty="0" smtClean="0">
                <a:latin typeface="Arial Black" panose="020B0A04020102020204" pitchFamily="34" charset="0"/>
              </a:rPr>
              <a:t>: </a:t>
            </a:r>
            <a:r>
              <a:rPr lang="en-US" sz="2400" dirty="0">
                <a:latin typeface="Arial Black" panose="020B0A04020102020204" pitchFamily="34" charset="0"/>
              </a:rPr>
              <a:t>This is where the hero exists before the story begins – oblivious an adventure is about to begin. This part anchors the hero as human and easy to identify with the character</a:t>
            </a:r>
            <a:r>
              <a:rPr lang="en-US" sz="2400" dirty="0" smtClean="0">
                <a:latin typeface="Arial Black" panose="020B0A04020102020204" pitchFamily="34" charset="0"/>
              </a:rPr>
              <a:t>. Here </a:t>
            </a:r>
            <a:r>
              <a:rPr lang="en-US" sz="2400" dirty="0">
                <a:latin typeface="Arial Black" panose="020B0A04020102020204" pitchFamily="34" charset="0"/>
              </a:rPr>
              <a:t>we learn important details about the hero and their capabilities.</a:t>
            </a:r>
          </a:p>
          <a:p>
            <a:endParaRPr lang="en-US" sz="2400" dirty="0">
              <a:latin typeface="Arial Black" panose="020B0A04020102020204" pitchFamily="34" charset="0"/>
            </a:endParaRPr>
          </a:p>
          <a:p>
            <a:r>
              <a:rPr lang="en-US" sz="2400" dirty="0">
                <a:latin typeface="Arial Black" panose="020B0A04020102020204" pitchFamily="34" charset="0"/>
              </a:rPr>
              <a:t>Stage </a:t>
            </a:r>
            <a:r>
              <a:rPr lang="en-US" sz="2400" dirty="0" smtClean="0">
                <a:latin typeface="Arial Black" panose="020B0A04020102020204" pitchFamily="34" charset="0"/>
              </a:rPr>
              <a:t>2- Call to Adventure (Action): </a:t>
            </a:r>
            <a:r>
              <a:rPr lang="en-US" sz="2400" dirty="0">
                <a:latin typeface="Arial Black" panose="020B0A04020102020204" pitchFamily="34" charset="0"/>
              </a:rPr>
              <a:t>Hero’s adventure starts when he receives a call to action like a direct threat to safety, family, or way of life. Can be big or small, but will disrupt the Hero’s way of life and presents a challenge to be undertaken</a:t>
            </a:r>
            <a:r>
              <a:rPr lang="en-US" sz="2400" dirty="0" smtClean="0">
                <a:latin typeface="Arial Black" panose="020B0A04020102020204" pitchFamily="34" charset="0"/>
              </a:rPr>
              <a:t>.</a:t>
            </a:r>
          </a:p>
          <a:p>
            <a:endParaRPr lang="en-US" sz="2400" dirty="0">
              <a:latin typeface="Arial Black" panose="020B0A04020102020204" pitchFamily="34" charset="0"/>
            </a:endParaRPr>
          </a:p>
          <a:p>
            <a:r>
              <a:rPr lang="en-US" sz="2400" dirty="0">
                <a:latin typeface="Arial Black" panose="020B0A04020102020204" pitchFamily="34" charset="0"/>
              </a:rPr>
              <a:t>Stage </a:t>
            </a:r>
            <a:r>
              <a:rPr lang="en-US" sz="2400" dirty="0" smtClean="0">
                <a:latin typeface="Arial Black" panose="020B0A04020102020204" pitchFamily="34" charset="0"/>
              </a:rPr>
              <a:t>3 – Refusal of Call: </a:t>
            </a:r>
            <a:r>
              <a:rPr lang="en-US" sz="2400" dirty="0">
                <a:latin typeface="Arial Black" panose="020B0A04020102020204" pitchFamily="34" charset="0"/>
              </a:rPr>
              <a:t>Although the Hero may be eager to receive the call, he will have fears to overcome. He will have personal doubts or second thoughts – when this happen and he refuses Hero may suffer. This experience will help people bond further with a reluctant hero</a:t>
            </a:r>
            <a:r>
              <a:rPr lang="en-US" sz="2400" dirty="0" smtClean="0">
                <a:latin typeface="Arial Black" panose="020B0A04020102020204" pitchFamily="34" charset="0"/>
              </a:rPr>
              <a:t>.</a:t>
            </a:r>
            <a:endParaRPr lang="en-US" sz="2400" dirty="0">
              <a:latin typeface="Arial Black" panose="020B0A04020102020204" pitchFamily="34" charset="0"/>
            </a:endParaRPr>
          </a:p>
        </p:txBody>
      </p:sp>
    </p:spTree>
    <p:extLst>
      <p:ext uri="{BB962C8B-B14F-4D97-AF65-F5344CB8AC3E}">
        <p14:creationId xmlns:p14="http://schemas.microsoft.com/office/powerpoint/2010/main" val="37229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732155"/>
          </a:xfrm>
        </p:spPr>
        <p:txBody>
          <a:bodyPr/>
          <a:lstStyle/>
          <a:p>
            <a:r>
              <a:rPr lang="en-US" dirty="0">
                <a:latin typeface="Arial Black" panose="020B0A04020102020204" pitchFamily="34" charset="0"/>
              </a:rPr>
              <a:t>The Hobbit – The Heroes Journey</a:t>
            </a:r>
            <a:endParaRPr lang="en-US" dirty="0"/>
          </a:p>
        </p:txBody>
      </p:sp>
      <p:sp>
        <p:nvSpPr>
          <p:cNvPr id="3" name="Content Placeholder 2"/>
          <p:cNvSpPr>
            <a:spLocks noGrp="1"/>
          </p:cNvSpPr>
          <p:nvPr>
            <p:ph idx="1"/>
          </p:nvPr>
        </p:nvSpPr>
        <p:spPr>
          <a:xfrm>
            <a:off x="280416" y="950976"/>
            <a:ext cx="11606784" cy="5730240"/>
          </a:xfrm>
        </p:spPr>
        <p:txBody>
          <a:bodyPr>
            <a:normAutofit fontScale="92500" lnSpcReduction="20000"/>
          </a:bodyPr>
          <a:lstStyle/>
          <a:p>
            <a:r>
              <a:rPr lang="en-US" dirty="0">
                <a:latin typeface="Arial Black" panose="020B0A04020102020204" pitchFamily="34" charset="0"/>
              </a:rPr>
              <a:t>Stage </a:t>
            </a:r>
            <a:r>
              <a:rPr lang="en-US" dirty="0" smtClean="0">
                <a:latin typeface="Arial Black" panose="020B0A04020102020204" pitchFamily="34" charset="0"/>
              </a:rPr>
              <a:t>4 – Meeting the Mentor: </a:t>
            </a:r>
            <a:r>
              <a:rPr lang="en-US" dirty="0">
                <a:latin typeface="Arial Black" panose="020B0A04020102020204" pitchFamily="34" charset="0"/>
              </a:rPr>
              <a:t>When the Hero is in desperate need of guidance he will meet a mentor figure. Hero may be given an object of great importance, insight into dilemma, wise advice, or training</a:t>
            </a:r>
            <a:r>
              <a:rPr lang="en-US" dirty="0" smtClean="0">
                <a:latin typeface="Arial Black" panose="020B0A04020102020204" pitchFamily="34" charset="0"/>
              </a:rPr>
              <a:t>. </a:t>
            </a:r>
          </a:p>
          <a:p>
            <a:pPr lvl="1"/>
            <a:r>
              <a:rPr lang="en-US" dirty="0" smtClean="0">
                <a:latin typeface="Arial Black" panose="020B0A04020102020204" pitchFamily="34" charset="0"/>
              </a:rPr>
              <a:t>Mentor </a:t>
            </a:r>
            <a:r>
              <a:rPr lang="en-US" dirty="0">
                <a:latin typeface="Arial Black" panose="020B0A04020102020204" pitchFamily="34" charset="0"/>
              </a:rPr>
              <a:t>provides Hero with ability to dispel doubts and fears</a:t>
            </a:r>
            <a:r>
              <a:rPr lang="en-US" dirty="0" smtClean="0">
                <a:latin typeface="Arial Black" panose="020B0A04020102020204" pitchFamily="34" charset="0"/>
              </a:rPr>
              <a:t>.</a:t>
            </a:r>
          </a:p>
          <a:p>
            <a:pPr lvl="1"/>
            <a:endParaRPr lang="en-US" dirty="0">
              <a:latin typeface="Arial Black" panose="020B0A04020102020204" pitchFamily="34" charset="0"/>
            </a:endParaRPr>
          </a:p>
          <a:p>
            <a:r>
              <a:rPr lang="en-US" dirty="0">
                <a:latin typeface="Arial Black" panose="020B0A04020102020204" pitchFamily="34" charset="0"/>
              </a:rPr>
              <a:t>Stage </a:t>
            </a:r>
            <a:r>
              <a:rPr lang="en-US" dirty="0" smtClean="0">
                <a:latin typeface="Arial Black" panose="020B0A04020102020204" pitchFamily="34" charset="0"/>
              </a:rPr>
              <a:t>5 – Crossing the </a:t>
            </a:r>
            <a:r>
              <a:rPr lang="en-US" dirty="0" err="1" smtClean="0">
                <a:latin typeface="Arial Black" panose="020B0A04020102020204" pitchFamily="34" charset="0"/>
              </a:rPr>
              <a:t>Threshhold</a:t>
            </a:r>
            <a:r>
              <a:rPr lang="en-US" dirty="0" smtClean="0">
                <a:latin typeface="Arial Black" panose="020B0A04020102020204" pitchFamily="34" charset="0"/>
              </a:rPr>
              <a:t>: </a:t>
            </a:r>
            <a:r>
              <a:rPr lang="en-US" dirty="0">
                <a:latin typeface="Arial Black" panose="020B0A04020102020204" pitchFamily="34" charset="0"/>
              </a:rPr>
              <a:t>Hero is now ready to act upon his call to adventure and begin quest. Hero may go willingly or be pushed, but either way the Hero finally crosses from the world the Hero knows to the one they don’t. Action here signifies the Hero’s commitment to the journey ahead.</a:t>
            </a:r>
          </a:p>
          <a:p>
            <a:endParaRPr lang="en-US" dirty="0">
              <a:latin typeface="Arial Black" panose="020B0A04020102020204" pitchFamily="34" charset="0"/>
            </a:endParaRPr>
          </a:p>
          <a:p>
            <a:r>
              <a:rPr lang="en-US" dirty="0">
                <a:latin typeface="Arial Black" panose="020B0A04020102020204" pitchFamily="34" charset="0"/>
              </a:rPr>
              <a:t>Stage </a:t>
            </a:r>
            <a:r>
              <a:rPr lang="en-US" dirty="0" smtClean="0">
                <a:latin typeface="Arial Black" panose="020B0A04020102020204" pitchFamily="34" charset="0"/>
              </a:rPr>
              <a:t>6 – Tests/Allies/Enemies: </a:t>
            </a:r>
            <a:r>
              <a:rPr lang="en-US" dirty="0">
                <a:latin typeface="Arial Black" panose="020B0A04020102020204" pitchFamily="34" charset="0"/>
              </a:rPr>
              <a:t>Hero is out of comfort zone and confronted with a series of difficult challenges that test the Hero in many ways. The Hero will have to find out who can be trusted and who cannot be. This is the stage when the Hero’s powers  and skills are tested.</a:t>
            </a:r>
          </a:p>
          <a:p>
            <a:endParaRPr lang="en-US" dirty="0"/>
          </a:p>
        </p:txBody>
      </p:sp>
    </p:spTree>
    <p:extLst>
      <p:ext uri="{BB962C8B-B14F-4D97-AF65-F5344CB8AC3E}">
        <p14:creationId xmlns:p14="http://schemas.microsoft.com/office/powerpoint/2010/main" val="42353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732155"/>
          </a:xfrm>
        </p:spPr>
        <p:txBody>
          <a:bodyPr/>
          <a:lstStyle/>
          <a:p>
            <a:r>
              <a:rPr lang="en-US" dirty="0">
                <a:latin typeface="Arial Black" panose="020B0A04020102020204" pitchFamily="34" charset="0"/>
              </a:rPr>
              <a:t>The Hobbit – The Heroes Journey</a:t>
            </a:r>
            <a:endParaRPr lang="en-US" dirty="0"/>
          </a:p>
        </p:txBody>
      </p:sp>
      <p:sp>
        <p:nvSpPr>
          <p:cNvPr id="3" name="Content Placeholder 2"/>
          <p:cNvSpPr>
            <a:spLocks noGrp="1"/>
          </p:cNvSpPr>
          <p:nvPr>
            <p:ph idx="1"/>
          </p:nvPr>
        </p:nvSpPr>
        <p:spPr>
          <a:xfrm>
            <a:off x="231648" y="950976"/>
            <a:ext cx="11704320" cy="5730240"/>
          </a:xfrm>
        </p:spPr>
        <p:txBody>
          <a:bodyPr>
            <a:normAutofit fontScale="85000" lnSpcReduction="20000"/>
          </a:bodyPr>
          <a:lstStyle/>
          <a:p>
            <a:r>
              <a:rPr lang="en-US" dirty="0">
                <a:latin typeface="Arial Black" panose="020B0A04020102020204" pitchFamily="34" charset="0"/>
              </a:rPr>
              <a:t>Stage </a:t>
            </a:r>
            <a:r>
              <a:rPr lang="en-US" dirty="0" smtClean="0">
                <a:latin typeface="Arial Black" panose="020B0A04020102020204" pitchFamily="34" charset="0"/>
              </a:rPr>
              <a:t>7 – Approaching the Inmost Cave: </a:t>
            </a:r>
            <a:r>
              <a:rPr lang="en-US" dirty="0">
                <a:latin typeface="Arial Black" panose="020B0A04020102020204" pitchFamily="34" charset="0"/>
              </a:rPr>
              <a:t>The inmost cave may represent things in the Hero’s story such as an actual location where terrible danger lies. This may also be an inner conflict which the Hero has not had to face yet. When the Hero approaches the cave, the Hero must make final preparations to leap into the unknown.</a:t>
            </a:r>
          </a:p>
          <a:p>
            <a:endParaRPr lang="en-US" dirty="0">
              <a:latin typeface="Arial Black" panose="020B0A04020102020204" pitchFamily="34" charset="0"/>
            </a:endParaRPr>
          </a:p>
          <a:p>
            <a:r>
              <a:rPr lang="en-US" dirty="0">
                <a:latin typeface="Arial Black" panose="020B0A04020102020204" pitchFamily="34" charset="0"/>
              </a:rPr>
              <a:t>Stage </a:t>
            </a:r>
            <a:r>
              <a:rPr lang="en-US" dirty="0" smtClean="0">
                <a:latin typeface="Arial Black" panose="020B0A04020102020204" pitchFamily="34" charset="0"/>
              </a:rPr>
              <a:t>8 – The Ordeal: </a:t>
            </a:r>
            <a:r>
              <a:rPr lang="en-US" dirty="0">
                <a:latin typeface="Arial Black" panose="020B0A04020102020204" pitchFamily="34" charset="0"/>
              </a:rPr>
              <a:t>The Supreme Ordeal may be a dangerous physical test or deep inner crisis the Hero must survive.  Hero must draw upon all skills and experiences when on the path of inmost cave. Only through some </a:t>
            </a:r>
            <a:r>
              <a:rPr lang="en-US" dirty="0" smtClean="0">
                <a:latin typeface="Arial Black" panose="020B0A04020102020204" pitchFamily="34" charset="0"/>
              </a:rPr>
              <a:t>form </a:t>
            </a:r>
            <a:r>
              <a:rPr lang="en-US" dirty="0">
                <a:latin typeface="Arial Black" panose="020B0A04020102020204" pitchFamily="34" charset="0"/>
              </a:rPr>
              <a:t>of “death” can the Hero be reborn (even metaphorical) High point of the Hero’s journey</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Stage </a:t>
            </a:r>
            <a:r>
              <a:rPr lang="en-US" dirty="0" smtClean="0">
                <a:latin typeface="Arial Black" panose="020B0A04020102020204" pitchFamily="34" charset="0"/>
              </a:rPr>
              <a:t>9 – The Reward: </a:t>
            </a:r>
            <a:r>
              <a:rPr lang="en-US" dirty="0">
                <a:latin typeface="Arial Black" panose="020B0A04020102020204" pitchFamily="34" charset="0"/>
              </a:rPr>
              <a:t>After defeating the enemy, surviving death, and overcoming personal challenge, the Hero is transformed. Reward may come in many forms such as: power, a secret, knowledge, or even a reconciliation. Hero must quickly put aside celebrations for last part of journey</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34118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01"/>
            <a:ext cx="10515600" cy="732155"/>
          </a:xfrm>
        </p:spPr>
        <p:txBody>
          <a:bodyPr/>
          <a:lstStyle/>
          <a:p>
            <a:r>
              <a:rPr lang="en-US" dirty="0">
                <a:latin typeface="Arial Black" panose="020B0A04020102020204" pitchFamily="34" charset="0"/>
              </a:rPr>
              <a:t>The Hobbit – The Heroes Journey</a:t>
            </a:r>
            <a:endParaRPr lang="en-US" dirty="0"/>
          </a:p>
        </p:txBody>
      </p:sp>
      <p:sp>
        <p:nvSpPr>
          <p:cNvPr id="3" name="Content Placeholder 2"/>
          <p:cNvSpPr>
            <a:spLocks noGrp="1"/>
          </p:cNvSpPr>
          <p:nvPr>
            <p:ph idx="1"/>
          </p:nvPr>
        </p:nvSpPr>
        <p:spPr>
          <a:xfrm>
            <a:off x="353568" y="950976"/>
            <a:ext cx="11558016" cy="5730240"/>
          </a:xfrm>
        </p:spPr>
        <p:txBody>
          <a:bodyPr>
            <a:normAutofit fontScale="85000" lnSpcReduction="20000"/>
          </a:bodyPr>
          <a:lstStyle/>
          <a:p>
            <a:r>
              <a:rPr lang="en-US" dirty="0">
                <a:latin typeface="Arial Black" panose="020B0A04020102020204" pitchFamily="34" charset="0"/>
              </a:rPr>
              <a:t>Stage </a:t>
            </a:r>
            <a:r>
              <a:rPr lang="en-US" dirty="0" smtClean="0">
                <a:latin typeface="Arial Black" panose="020B0A04020102020204" pitchFamily="34" charset="0"/>
              </a:rPr>
              <a:t>10 – The Road Back: </a:t>
            </a:r>
            <a:r>
              <a:rPr lang="en-US" dirty="0">
                <a:latin typeface="Arial Black" panose="020B0A04020102020204" pitchFamily="34" charset="0"/>
              </a:rPr>
              <a:t>This is the reverse to the Call to Adventure – now the Hero must return home with reward. There may still be dangers facing the Hero on way home. Hero may be faced between his own personal objective or that of a higher cause</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r>
              <a:rPr lang="en-US" dirty="0">
                <a:latin typeface="Arial Black" panose="020B0A04020102020204" pitchFamily="34" charset="0"/>
              </a:rPr>
              <a:t>Stage </a:t>
            </a:r>
            <a:r>
              <a:rPr lang="en-US" dirty="0" smtClean="0">
                <a:latin typeface="Arial Black" panose="020B0A04020102020204" pitchFamily="34" charset="0"/>
              </a:rPr>
              <a:t>11 – The Resurrection: </a:t>
            </a:r>
            <a:r>
              <a:rPr lang="en-US" dirty="0">
                <a:latin typeface="Arial Black" panose="020B0A04020102020204" pitchFamily="34" charset="0"/>
              </a:rPr>
              <a:t>The climax: the hero must have his final and most dangerous encounter with death.  Final battle may also represent something far greater in Hero’s own existence. If the Hero fails, others will suffer and there will be more weight on the Hero’s shoulders. Ultimately the Hero will succeed and emerge from battle reborn.</a:t>
            </a:r>
          </a:p>
          <a:p>
            <a:endParaRPr lang="en-US" dirty="0">
              <a:latin typeface="Arial Black" panose="020B0A04020102020204" pitchFamily="34" charset="0"/>
            </a:endParaRPr>
          </a:p>
          <a:p>
            <a:r>
              <a:rPr lang="en-US" dirty="0">
                <a:latin typeface="Arial Black" panose="020B0A04020102020204" pitchFamily="34" charset="0"/>
              </a:rPr>
              <a:t>Stage </a:t>
            </a:r>
            <a:r>
              <a:rPr lang="en-US" dirty="0" smtClean="0">
                <a:latin typeface="Arial Black" panose="020B0A04020102020204" pitchFamily="34" charset="0"/>
              </a:rPr>
              <a:t>12 – The Return: </a:t>
            </a:r>
            <a:r>
              <a:rPr lang="en-US" dirty="0">
                <a:latin typeface="Arial Black" panose="020B0A04020102020204" pitchFamily="34" charset="0"/>
              </a:rPr>
              <a:t>Final stage and the Hero returns home to their ordinary world a changed person</a:t>
            </a:r>
            <a:r>
              <a:rPr lang="en-US" dirty="0" smtClean="0">
                <a:latin typeface="Arial Black" panose="020B0A04020102020204" pitchFamily="34" charset="0"/>
              </a:rPr>
              <a:t>. Hero </a:t>
            </a:r>
            <a:r>
              <a:rPr lang="en-US" dirty="0">
                <a:latin typeface="Arial Black" panose="020B0A04020102020204" pitchFamily="34" charset="0"/>
              </a:rPr>
              <a:t>will have grown as a person, learned new things, and faced terrible dangers including death. The final reward the Hero will obtain may be literal or metaphoric.  Reward represents – change, success, and proof of journey.  Hero’s doubters will be ostracized.</a:t>
            </a:r>
          </a:p>
          <a:p>
            <a:endParaRPr lang="en-US" dirty="0">
              <a:latin typeface="Arial Black" panose="020B0A04020102020204" pitchFamily="34" charset="0"/>
            </a:endParaRPr>
          </a:p>
        </p:txBody>
      </p:sp>
    </p:spTree>
    <p:extLst>
      <p:ext uri="{BB962C8B-B14F-4D97-AF65-F5344CB8AC3E}">
        <p14:creationId xmlns:p14="http://schemas.microsoft.com/office/powerpoint/2010/main" val="16183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133477"/>
            <a:ext cx="10515600" cy="719963"/>
          </a:xfrm>
        </p:spPr>
        <p:txBody>
          <a:bodyPr/>
          <a:lstStyle/>
          <a:p>
            <a:pPr algn="ctr"/>
            <a:r>
              <a:rPr lang="en-US" dirty="0" smtClean="0">
                <a:latin typeface="Arial Black" panose="020B0A04020102020204" pitchFamily="34" charset="0"/>
              </a:rPr>
              <a:t>The Hobbit - Introduction</a:t>
            </a:r>
            <a:endParaRPr lang="en-US" dirty="0">
              <a:latin typeface="Arial Black" panose="020B0A04020102020204" pitchFamily="34" charset="0"/>
            </a:endParaRPr>
          </a:p>
        </p:txBody>
      </p:sp>
      <p:sp>
        <p:nvSpPr>
          <p:cNvPr id="3" name="Content Placeholder 2"/>
          <p:cNvSpPr>
            <a:spLocks noGrp="1"/>
          </p:cNvSpPr>
          <p:nvPr>
            <p:ph idx="1"/>
          </p:nvPr>
        </p:nvSpPr>
        <p:spPr>
          <a:xfrm>
            <a:off x="292608" y="987552"/>
            <a:ext cx="11570208" cy="5693664"/>
          </a:xfrm>
        </p:spPr>
        <p:txBody>
          <a:bodyPr>
            <a:normAutofit/>
          </a:bodyPr>
          <a:lstStyle/>
          <a:p>
            <a:pPr fontAlgn="base"/>
            <a:r>
              <a:rPr lang="en-US" dirty="0" smtClean="0">
                <a:latin typeface="Arial Black" panose="020B0A04020102020204" pitchFamily="34" charset="0"/>
              </a:rPr>
              <a:t>Author –J.R.R. Tolkien </a:t>
            </a:r>
            <a:r>
              <a:rPr lang="en-US" dirty="0">
                <a:latin typeface="Arial Black" panose="020B0A04020102020204" pitchFamily="34" charset="0"/>
              </a:rPr>
              <a:t>- Born January 3, 1892, in Bloemfontein, South Africa - Died in September 2, 1973 (Age 81).</a:t>
            </a:r>
          </a:p>
          <a:p>
            <a:pPr fontAlgn="base"/>
            <a:r>
              <a:rPr lang="en-US" dirty="0">
                <a:latin typeface="Arial Black" panose="020B0A04020102020204" pitchFamily="34" charset="0"/>
              </a:rPr>
              <a:t>While grading papers as a professor at Oxford in the 1920s, he first wrote a line about a “Hobbit”</a:t>
            </a:r>
          </a:p>
          <a:p>
            <a:pPr fontAlgn="base"/>
            <a:r>
              <a:rPr lang="en-US" dirty="0">
                <a:latin typeface="Arial Black" panose="020B0A04020102020204" pitchFamily="34" charset="0"/>
              </a:rPr>
              <a:t>The award-winning fantasy novel The Hobbit — about the small, furry-footed Bilbo Baggins and his adventures — was published in </a:t>
            </a:r>
            <a:r>
              <a:rPr lang="en-US" dirty="0" smtClean="0">
                <a:latin typeface="Arial Black" panose="020B0A04020102020204" pitchFamily="34" charset="0"/>
              </a:rPr>
              <a:t>1937.</a:t>
            </a:r>
            <a:r>
              <a:rPr lang="en-US" dirty="0">
                <a:latin typeface="Arial Black" panose="020B0A04020102020204" pitchFamily="34" charset="0"/>
              </a:rPr>
              <a:t> </a:t>
            </a:r>
          </a:p>
          <a:p>
            <a:pPr fontAlgn="base"/>
            <a:r>
              <a:rPr lang="en-US" dirty="0">
                <a:latin typeface="Arial Black" panose="020B0A04020102020204" pitchFamily="34" charset="0"/>
              </a:rPr>
              <a:t>It was regarded as a </a:t>
            </a:r>
            <a:r>
              <a:rPr lang="en-US" dirty="0" smtClean="0">
                <a:latin typeface="Arial Black" panose="020B0A04020102020204" pitchFamily="34" charset="0"/>
              </a:rPr>
              <a:t>children’s </a:t>
            </a:r>
            <a:r>
              <a:rPr lang="en-US" dirty="0">
                <a:latin typeface="Arial Black" panose="020B0A04020102020204" pitchFamily="34" charset="0"/>
              </a:rPr>
              <a:t>book, though Tolkien would state the book wasn’t originally intended for children. </a:t>
            </a:r>
          </a:p>
          <a:p>
            <a:pPr fontAlgn="base"/>
            <a:r>
              <a:rPr lang="en-US" dirty="0">
                <a:latin typeface="Arial Black" panose="020B0A04020102020204" pitchFamily="34" charset="0"/>
              </a:rPr>
              <a:t>He also created more than </a:t>
            </a:r>
            <a:r>
              <a:rPr lang="en-US" dirty="0" smtClean="0">
                <a:latin typeface="Arial Black" panose="020B0A04020102020204" pitchFamily="34" charset="0"/>
              </a:rPr>
              <a:t>100 drawings to </a:t>
            </a:r>
            <a:r>
              <a:rPr lang="en-US" dirty="0">
                <a:latin typeface="Arial Black" panose="020B0A04020102020204" pitchFamily="34" charset="0"/>
              </a:rPr>
              <a:t>support the narrative.</a:t>
            </a:r>
          </a:p>
          <a:p>
            <a:endParaRPr lang="en-US" dirty="0"/>
          </a:p>
        </p:txBody>
      </p:sp>
    </p:spTree>
    <p:extLst>
      <p:ext uri="{BB962C8B-B14F-4D97-AF65-F5344CB8AC3E}">
        <p14:creationId xmlns:p14="http://schemas.microsoft.com/office/powerpoint/2010/main" val="2310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Hobbit - Introduction</a:t>
            </a:r>
            <a:endParaRPr lang="en-US" dirty="0">
              <a:latin typeface="Arial Black" panose="020B0A04020102020204" pitchFamily="34" charset="0"/>
            </a:endParaRPr>
          </a:p>
        </p:txBody>
      </p:sp>
      <p:pic>
        <p:nvPicPr>
          <p:cNvPr id="4" name="SDnYMbYB-nU"/>
          <p:cNvPicPr>
            <a:picLocks noRot="1" noChangeAspect="1"/>
          </p:cNvPicPr>
          <p:nvPr>
            <a:videoFile r:link="rId1"/>
          </p:nvPr>
        </p:nvPicPr>
        <p:blipFill>
          <a:blip r:embed="rId3"/>
          <a:stretch>
            <a:fillRect/>
          </a:stretch>
        </p:blipFill>
        <p:spPr>
          <a:xfrm>
            <a:off x="1216490" y="1368552"/>
            <a:ext cx="9759019" cy="5489448"/>
          </a:xfrm>
          <a:prstGeom prst="rect">
            <a:avLst/>
          </a:prstGeom>
        </p:spPr>
      </p:pic>
    </p:spTree>
    <p:extLst>
      <p:ext uri="{BB962C8B-B14F-4D97-AF65-F5344CB8AC3E}">
        <p14:creationId xmlns:p14="http://schemas.microsoft.com/office/powerpoint/2010/main" val="1298575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Hobbit – Previewing the Novel</a:t>
            </a:r>
            <a:endParaRPr lang="en-US" dirty="0">
              <a:latin typeface="Arial Black" panose="020B0A04020102020204" pitchFamily="34" charset="0"/>
            </a:endParaRPr>
          </a:p>
        </p:txBody>
      </p:sp>
      <p:sp>
        <p:nvSpPr>
          <p:cNvPr id="3" name="TextBox 2"/>
          <p:cNvSpPr txBox="1"/>
          <p:nvPr/>
        </p:nvSpPr>
        <p:spPr>
          <a:xfrm>
            <a:off x="402336" y="1828800"/>
            <a:ext cx="11387328" cy="4401205"/>
          </a:xfrm>
          <a:prstGeom prst="rect">
            <a:avLst/>
          </a:prstGeom>
          <a:noFill/>
        </p:spPr>
        <p:txBody>
          <a:bodyPr wrap="square" rtlCol="0">
            <a:spAutoFit/>
          </a:bodyPr>
          <a:lstStyle/>
          <a:p>
            <a:pPr algn="ctr"/>
            <a:r>
              <a:rPr lang="en-US" sz="2800" dirty="0">
                <a:latin typeface="Arial Black" panose="020B0A04020102020204" pitchFamily="34" charset="0"/>
              </a:rPr>
              <a:t>Now that we have watched the trailer for the movie, we will preview the book cover! As a class we will discuss the following questions: </a:t>
            </a:r>
          </a:p>
          <a:p>
            <a:pPr fontAlgn="base"/>
            <a:r>
              <a:rPr lang="en-US" sz="2800" dirty="0">
                <a:latin typeface="Arial Black" panose="020B0A04020102020204" pitchFamily="34" charset="0"/>
              </a:rPr>
              <a:t/>
            </a:r>
            <a:br>
              <a:rPr lang="en-US" sz="2800" dirty="0">
                <a:latin typeface="Arial Black" panose="020B0A04020102020204" pitchFamily="34" charset="0"/>
              </a:rPr>
            </a:br>
            <a:r>
              <a:rPr lang="en-US" sz="2400" dirty="0">
                <a:latin typeface="Arial Black" panose="020B0A04020102020204" pitchFamily="34" charset="0"/>
              </a:rPr>
              <a:t>What do you notice about the book and its cover? </a:t>
            </a:r>
          </a:p>
          <a:p>
            <a:pPr fontAlgn="base"/>
            <a:r>
              <a:rPr lang="en-US" sz="2400" dirty="0">
                <a:latin typeface="Arial Black" panose="020B0A04020102020204" pitchFamily="34" charset="0"/>
              </a:rPr>
              <a:t>Is the illustration on the front realistic? </a:t>
            </a:r>
          </a:p>
          <a:p>
            <a:pPr fontAlgn="base"/>
            <a:r>
              <a:rPr lang="en-US" sz="2400" dirty="0">
                <a:latin typeface="Arial Black" panose="020B0A04020102020204" pitchFamily="34" charset="0"/>
              </a:rPr>
              <a:t>What do you already know about the content of the book? </a:t>
            </a:r>
          </a:p>
          <a:p>
            <a:pPr fontAlgn="base"/>
            <a:r>
              <a:rPr lang="en-US" sz="2400" dirty="0">
                <a:latin typeface="Arial Black" panose="020B0A04020102020204" pitchFamily="34" charset="0"/>
              </a:rPr>
              <a:t>What do you think this will be about based on the trailer and the cover? </a:t>
            </a:r>
          </a:p>
          <a:p>
            <a:pPr fontAlgn="base"/>
            <a:r>
              <a:rPr lang="en-US" sz="2400" dirty="0">
                <a:latin typeface="Arial Black" panose="020B0A04020102020204" pitchFamily="34" charset="0"/>
              </a:rPr>
              <a:t>Do you think this will be a book of realistic fiction or fantasy? </a:t>
            </a:r>
          </a:p>
          <a:p>
            <a:pPr fontAlgn="base"/>
            <a:r>
              <a:rPr lang="en-US" sz="2400" dirty="0">
                <a:latin typeface="Arial Black" panose="020B0A04020102020204" pitchFamily="34" charset="0"/>
              </a:rPr>
              <a:t>Do you think the book will be amusing or serious? </a:t>
            </a:r>
          </a:p>
        </p:txBody>
      </p:sp>
    </p:spTree>
    <p:extLst>
      <p:ext uri="{BB962C8B-B14F-4D97-AF65-F5344CB8AC3E}">
        <p14:creationId xmlns:p14="http://schemas.microsoft.com/office/powerpoint/2010/main" val="269562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NO HOMEWORK</a:t>
            </a:r>
          </a:p>
          <a:p>
            <a:pPr marL="0" indent="0" algn="ctr">
              <a:buNone/>
            </a:pPr>
            <a:r>
              <a:rPr lang="en-US" sz="4400" dirty="0" smtClean="0">
                <a:latin typeface="Arial Black" panose="020B0A04020102020204" pitchFamily="34" charset="0"/>
              </a:rPr>
              <a:t>TODAY!</a:t>
            </a:r>
            <a:endParaRPr lang="en-US" sz="4400" dirty="0">
              <a:latin typeface="Arial Black" panose="020B0A04020102020204" pitchFamily="34" charset="0"/>
            </a:endParaRPr>
          </a:p>
        </p:txBody>
      </p:sp>
    </p:spTree>
    <p:extLst>
      <p:ext uri="{BB962C8B-B14F-4D97-AF65-F5344CB8AC3E}">
        <p14:creationId xmlns:p14="http://schemas.microsoft.com/office/powerpoint/2010/main" val="1160564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latin typeface="Arial Black" panose="020B0A04020102020204" pitchFamily="34" charset="0"/>
            </a:endParaRPr>
          </a:p>
          <a:p>
            <a:pPr marL="0" indent="0" algn="ctr">
              <a:buNone/>
            </a:pPr>
            <a:r>
              <a:rPr lang="en-US" sz="3600" dirty="0">
                <a:latin typeface="Arial Black" panose="020B0A04020102020204" pitchFamily="34" charset="0"/>
              </a:rPr>
              <a:t>What is an adventure? </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Is </a:t>
            </a:r>
            <a:r>
              <a:rPr lang="en-US" sz="3600" dirty="0">
                <a:latin typeface="Arial Black" panose="020B0A04020102020204" pitchFamily="34" charset="0"/>
              </a:rPr>
              <a:t>it something that happens, or is it the way we react to what happens? </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Can </a:t>
            </a:r>
            <a:r>
              <a:rPr lang="en-US" sz="3600" dirty="0">
                <a:latin typeface="Arial Black" panose="020B0A04020102020204" pitchFamily="34" charset="0"/>
              </a:rPr>
              <a:t>we live without adventures? </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a:t>
            </a:r>
            <a:r>
              <a:rPr lang="en-US" sz="3600" dirty="0">
                <a:latin typeface="Arial Black" panose="020B0A04020102020204" pitchFamily="34" charset="0"/>
              </a:rPr>
              <a:t>is “magic”? </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Do </a:t>
            </a:r>
            <a:r>
              <a:rPr lang="en-US" sz="3600" dirty="0">
                <a:latin typeface="Arial Black" panose="020B0A04020102020204" pitchFamily="34" charset="0"/>
              </a:rPr>
              <a:t>you think there will be any “magic” in this book? </a:t>
            </a: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8/30/19</a:t>
            </a:r>
            <a:endParaRPr lang="en-US" sz="2400" dirty="0">
              <a:latin typeface="Arial Black" panose="020B0A04020102020204" pitchFamily="34" charset="0"/>
            </a:endParaRPr>
          </a:p>
        </p:txBody>
      </p:sp>
    </p:spTree>
    <p:extLst>
      <p:ext uri="{BB962C8B-B14F-4D97-AF65-F5344CB8AC3E}">
        <p14:creationId xmlns:p14="http://schemas.microsoft.com/office/powerpoint/2010/main" val="3100127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What sort of people do we typically see BECOME heroes in fiction?</a:t>
            </a:r>
          </a:p>
          <a:p>
            <a:pPr marL="0" indent="0" algn="ctr">
              <a:buNone/>
            </a:pPr>
            <a:r>
              <a:rPr lang="en-US" sz="3600" dirty="0" smtClean="0">
                <a:latin typeface="Arial Black" panose="020B0A04020102020204" pitchFamily="34" charset="0"/>
              </a:rPr>
              <a:t>What qualities do we find in them?</a:t>
            </a:r>
          </a:p>
          <a:p>
            <a:pPr marL="0" indent="0" algn="ctr">
              <a:buNone/>
            </a:pPr>
            <a:r>
              <a:rPr lang="en-US" sz="3600" dirty="0" smtClean="0">
                <a:latin typeface="Arial Black" panose="020B0A04020102020204" pitchFamily="34" charset="0"/>
              </a:rPr>
              <a:t>What common things are part of the “pre-hero’s” life or world?</a:t>
            </a: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9/3/19</a:t>
            </a:r>
            <a:endParaRPr lang="en-US" sz="2400" dirty="0">
              <a:latin typeface="Arial Black" panose="020B0A04020102020204" pitchFamily="34" charset="0"/>
            </a:endParaRPr>
          </a:p>
        </p:txBody>
      </p:sp>
    </p:spTree>
    <p:extLst>
      <p:ext uri="{BB962C8B-B14F-4D97-AF65-F5344CB8AC3E}">
        <p14:creationId xmlns:p14="http://schemas.microsoft.com/office/powerpoint/2010/main" val="219643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“Isn’t Everyone a Little Bit Weird?”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9882652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600" dirty="0">
                <a:latin typeface="Arial Black" panose="020B0A04020102020204" pitchFamily="34" charset="0"/>
              </a:rPr>
              <a:t>What sort of people do we typically see BECOME heroes in fiction?</a:t>
            </a:r>
          </a:p>
          <a:p>
            <a:pPr marL="0" indent="0" algn="ctr">
              <a:buNone/>
            </a:pPr>
            <a:r>
              <a:rPr lang="en-US" sz="3600" dirty="0">
                <a:latin typeface="Arial Black" panose="020B0A04020102020204" pitchFamily="34" charset="0"/>
              </a:rPr>
              <a:t>What qualities do we find in them?</a:t>
            </a:r>
          </a:p>
          <a:p>
            <a:pPr marL="0" indent="0" algn="ctr">
              <a:buNone/>
            </a:pPr>
            <a:r>
              <a:rPr lang="en-US" sz="3600" dirty="0">
                <a:latin typeface="Arial Black" panose="020B0A04020102020204" pitchFamily="34" charset="0"/>
              </a:rPr>
              <a:t>What common things are part of the “pre-hero’s” life or world?</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9/3/19</a:t>
            </a:r>
            <a:endParaRPr lang="en-US" sz="2400" dirty="0">
              <a:latin typeface="Arial Black" panose="020B0A04020102020204" pitchFamily="34" charset="0"/>
            </a:endParaRPr>
          </a:p>
        </p:txBody>
      </p:sp>
    </p:spTree>
    <p:extLst>
      <p:ext uri="{BB962C8B-B14F-4D97-AF65-F5344CB8AC3E}">
        <p14:creationId xmlns:p14="http://schemas.microsoft.com/office/powerpoint/2010/main" val="1381079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 – An Unexpected Party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430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latin typeface="Arial Black" panose="020B0A04020102020204" pitchFamily="34" charset="0"/>
              </a:rPr>
              <a:t>Begin working on </a:t>
            </a:r>
          </a:p>
          <a:p>
            <a:pPr marL="0" indent="0" algn="ctr">
              <a:buNone/>
            </a:pPr>
            <a:r>
              <a:rPr lang="en-US" sz="4400" dirty="0" smtClean="0">
                <a:latin typeface="Arial Black" panose="020B0A04020102020204" pitchFamily="34" charset="0"/>
              </a:rPr>
              <a:t>“QUESTIONS – Chapter 1 – An Unexpected Party”</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Thursday</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7744135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Do you think Bilbo would be considered an outsider…</a:t>
            </a:r>
          </a:p>
          <a:p>
            <a:pPr marL="0" indent="0" algn="ctr">
              <a:buNone/>
            </a:pPr>
            <a:r>
              <a:rPr lang="en-US" sz="3600" dirty="0" smtClean="0">
                <a:latin typeface="Arial Black" panose="020B0A04020102020204" pitchFamily="34" charset="0"/>
              </a:rPr>
              <a:t>By his own family/friends? Why?</a:t>
            </a:r>
          </a:p>
          <a:p>
            <a:pPr marL="0" indent="0" algn="ctr">
              <a:buNone/>
            </a:pPr>
            <a:r>
              <a:rPr lang="en-US" sz="3600" dirty="0" smtClean="0">
                <a:latin typeface="Arial Black" panose="020B0A04020102020204" pitchFamily="34" charset="0"/>
              </a:rPr>
              <a:t>By his new “partners?” Why?</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9/3/19</a:t>
            </a:r>
            <a:endParaRPr lang="en-US" sz="2400" dirty="0">
              <a:latin typeface="Arial Black" panose="020B0A04020102020204" pitchFamily="34" charset="0"/>
            </a:endParaRPr>
          </a:p>
        </p:txBody>
      </p:sp>
    </p:spTree>
    <p:extLst>
      <p:ext uri="{BB962C8B-B14F-4D97-AF65-F5344CB8AC3E}">
        <p14:creationId xmlns:p14="http://schemas.microsoft.com/office/powerpoint/2010/main" val="771509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What evidence is there that Bilbo Baggins might be the perfect hobbit for this adventure?</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What do we know about his family?</a:t>
            </a:r>
          </a:p>
          <a:p>
            <a:pPr marL="0" indent="0" algn="ctr">
              <a:buNone/>
            </a:pPr>
            <a:r>
              <a:rPr lang="en-US" sz="3600" dirty="0" smtClean="0">
                <a:latin typeface="Arial Black" panose="020B0A04020102020204" pitchFamily="34" charset="0"/>
              </a:rPr>
              <a:t>What do we see in his reactions?</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9/4/19</a:t>
            </a:r>
            <a:endParaRPr lang="en-US" sz="2400" dirty="0">
              <a:latin typeface="Arial Black" panose="020B0A04020102020204" pitchFamily="34" charset="0"/>
            </a:endParaRPr>
          </a:p>
        </p:txBody>
      </p:sp>
    </p:spTree>
    <p:extLst>
      <p:ext uri="{BB962C8B-B14F-4D97-AF65-F5344CB8AC3E}">
        <p14:creationId xmlns:p14="http://schemas.microsoft.com/office/powerpoint/2010/main" val="58435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600" dirty="0">
                <a:latin typeface="Arial Black" panose="020B0A04020102020204" pitchFamily="34" charset="0"/>
              </a:rPr>
              <a:t>What evidence is there that Bilbo Baggins might be the perfect hobbit for this adventure?</a:t>
            </a:r>
          </a:p>
          <a:p>
            <a:pPr marL="0" indent="0" algn="ctr">
              <a:buNone/>
            </a:pPr>
            <a:r>
              <a:rPr lang="en-US" sz="3600" dirty="0">
                <a:latin typeface="Arial Black" panose="020B0A04020102020204" pitchFamily="34" charset="0"/>
              </a:rPr>
              <a:t>What do we know about his family?</a:t>
            </a:r>
          </a:p>
          <a:p>
            <a:pPr marL="0" indent="0" algn="ctr">
              <a:buNone/>
            </a:pPr>
            <a:r>
              <a:rPr lang="en-US" sz="3600" dirty="0">
                <a:latin typeface="Arial Black" panose="020B0A04020102020204" pitchFamily="34" charset="0"/>
              </a:rPr>
              <a:t>What do we see in his reactions?</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9/4/19</a:t>
            </a:r>
            <a:endParaRPr lang="en-US" sz="2400" dirty="0">
              <a:latin typeface="Arial Black" panose="020B0A04020102020204" pitchFamily="34" charset="0"/>
            </a:endParaRPr>
          </a:p>
        </p:txBody>
      </p:sp>
    </p:spTree>
    <p:extLst>
      <p:ext uri="{BB962C8B-B14F-4D97-AF65-F5344CB8AC3E}">
        <p14:creationId xmlns:p14="http://schemas.microsoft.com/office/powerpoint/2010/main" val="38540207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 – An Unexpected Party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889143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400" dirty="0" smtClean="0">
                <a:latin typeface="Arial Black" panose="020B0A04020102020204" pitchFamily="34" charset="0"/>
              </a:rPr>
              <a:t>Finish reading to the end of Chapter 1 and Finish working on </a:t>
            </a:r>
          </a:p>
          <a:p>
            <a:pPr marL="0" indent="0" algn="ctr">
              <a:buNone/>
            </a:pPr>
            <a:r>
              <a:rPr lang="en-US" sz="4400" dirty="0" smtClean="0">
                <a:latin typeface="Arial Black" panose="020B0A04020102020204" pitchFamily="34" charset="0"/>
              </a:rPr>
              <a:t>“QUESTIONS – Chapter 1 – An Unexpected Party”</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TOMORROW</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364745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happened to Bilbo when the dwarves began to play their music and sing? What does this show us about him?</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9/4/19</a:t>
            </a:r>
            <a:endParaRPr lang="en-US" sz="2400" dirty="0">
              <a:latin typeface="Arial Black" panose="020B0A04020102020204" pitchFamily="34" charset="0"/>
            </a:endParaRPr>
          </a:p>
        </p:txBody>
      </p:sp>
    </p:spTree>
    <p:extLst>
      <p:ext uri="{BB962C8B-B14F-4D97-AF65-F5344CB8AC3E}">
        <p14:creationId xmlns:p14="http://schemas.microsoft.com/office/powerpoint/2010/main" val="3357757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What happened to the dwarves’ mountain and their gold? Who/what was responsible?</a:t>
            </a:r>
          </a:p>
          <a:p>
            <a:pPr marL="0" indent="0" algn="ctr">
              <a:buNone/>
            </a:pPr>
            <a:r>
              <a:rPr lang="en-US" sz="3600" dirty="0" smtClean="0">
                <a:latin typeface="Arial Black" panose="020B0A04020102020204" pitchFamily="34" charset="0"/>
              </a:rPr>
              <a:t>What has happened to the dwarves since then?</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9/5/19</a:t>
            </a:r>
            <a:endParaRPr lang="en-US" sz="2400" dirty="0">
              <a:latin typeface="Arial Black" panose="020B0A04020102020204" pitchFamily="34" charset="0"/>
            </a:endParaRPr>
          </a:p>
        </p:txBody>
      </p:sp>
    </p:spTree>
    <p:extLst>
      <p:ext uri="{BB962C8B-B14F-4D97-AF65-F5344CB8AC3E}">
        <p14:creationId xmlns:p14="http://schemas.microsoft.com/office/powerpoint/2010/main" val="5638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“Isn’t Everyone a Little Bit Weird?”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latin typeface="Arial Black" panose="020B0A04020102020204" pitchFamily="34" charset="0"/>
              </a:rPr>
              <a:t>Now Your Job…</a:t>
            </a:r>
          </a:p>
          <a:p>
            <a:r>
              <a:rPr lang="en-US" sz="3600" dirty="0" smtClean="0">
                <a:latin typeface="Arial Black" panose="020B0A04020102020204" pitchFamily="34" charset="0"/>
              </a:rPr>
              <a:t>Go to Google Classroom</a:t>
            </a:r>
          </a:p>
          <a:p>
            <a:r>
              <a:rPr lang="en-US" sz="3600" dirty="0" smtClean="0">
                <a:latin typeface="Arial Black" panose="020B0A04020102020204" pitchFamily="34" charset="0"/>
              </a:rPr>
              <a:t>Open The document titled, “What’s My Weird?”</a:t>
            </a:r>
          </a:p>
          <a:p>
            <a:r>
              <a:rPr lang="en-US" sz="3600" dirty="0" smtClean="0">
                <a:latin typeface="Arial Black" panose="020B0A04020102020204" pitchFamily="34" charset="0"/>
              </a:rPr>
              <a:t>Write a response to the prompt in NO LESS THAN one complete, typed page in Times New Roman Size 12 font and MLA format.</a:t>
            </a:r>
          </a:p>
          <a:p>
            <a:endParaRPr lang="en-US" sz="3600" dirty="0">
              <a:latin typeface="Arial Black" panose="020B0A04020102020204" pitchFamily="34" charset="0"/>
            </a:endParaRPr>
          </a:p>
        </p:txBody>
      </p:sp>
    </p:spTree>
    <p:extLst>
      <p:ext uri="{BB962C8B-B14F-4D97-AF65-F5344CB8AC3E}">
        <p14:creationId xmlns:p14="http://schemas.microsoft.com/office/powerpoint/2010/main" val="3951823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600" dirty="0">
                <a:latin typeface="Arial Black" panose="020B0A04020102020204" pitchFamily="34" charset="0"/>
              </a:rPr>
              <a:t>What happened to the dwarves’ mountain and their gold? Who/what was responsible?</a:t>
            </a:r>
          </a:p>
          <a:p>
            <a:pPr marL="0" indent="0" algn="ctr">
              <a:buNone/>
            </a:pPr>
            <a:r>
              <a:rPr lang="en-US" sz="3600" dirty="0">
                <a:latin typeface="Arial Black" panose="020B0A04020102020204" pitchFamily="34" charset="0"/>
              </a:rPr>
              <a:t>What has happened to the dwarves since then?</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9/5/19</a:t>
            </a:r>
            <a:endParaRPr lang="en-US" sz="2400" dirty="0">
              <a:latin typeface="Arial Black" panose="020B0A04020102020204" pitchFamily="34" charset="0"/>
            </a:endParaRPr>
          </a:p>
        </p:txBody>
      </p:sp>
    </p:spTree>
    <p:extLst>
      <p:ext uri="{BB962C8B-B14F-4D97-AF65-F5344CB8AC3E}">
        <p14:creationId xmlns:p14="http://schemas.microsoft.com/office/powerpoint/2010/main" val="452600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latin typeface="Arial Black" panose="020B0A04020102020204" pitchFamily="34" charset="0"/>
              </a:rPr>
              <a:t>Read Chapter 2 and Answer </a:t>
            </a:r>
          </a:p>
          <a:p>
            <a:pPr marL="0" indent="0" algn="ctr">
              <a:buNone/>
            </a:pPr>
            <a:r>
              <a:rPr lang="en-US" sz="4400" dirty="0" smtClean="0">
                <a:latin typeface="Arial Black" panose="020B0A04020102020204" pitchFamily="34" charset="0"/>
              </a:rPr>
              <a:t>“QUESTIONS – Chapter 2 – Roast Mutton”</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MONDAY</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26880595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Did the characters look like you expected them to from the book?</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What differences did you notice between the book and the movie for Chapter 1?</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9/5/19</a:t>
            </a:r>
            <a:endParaRPr lang="en-US" sz="2400" dirty="0">
              <a:latin typeface="Arial Black" panose="020B0A04020102020204" pitchFamily="34" charset="0"/>
            </a:endParaRPr>
          </a:p>
        </p:txBody>
      </p:sp>
    </p:spTree>
    <p:extLst>
      <p:ext uri="{BB962C8B-B14F-4D97-AF65-F5344CB8AC3E}">
        <p14:creationId xmlns:p14="http://schemas.microsoft.com/office/powerpoint/2010/main" val="2788433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7720" y="-20658"/>
            <a:ext cx="10515600" cy="1325563"/>
          </a:xfrm>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292608" y="1121664"/>
            <a:ext cx="11545824" cy="5583936"/>
          </a:xfrm>
        </p:spPr>
        <p:txBody>
          <a:bodyPr>
            <a:normAutofit fontScale="92500" lnSpcReduction="20000"/>
          </a:bodyPr>
          <a:lstStyle/>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MINI QUIZ</a:t>
            </a:r>
          </a:p>
          <a:p>
            <a:pPr marL="0" indent="0" algn="ctr">
              <a:buNone/>
            </a:pPr>
            <a:r>
              <a:rPr lang="en-US" sz="3600" dirty="0" smtClean="0">
                <a:latin typeface="Arial Black" panose="020B0A04020102020204" pitchFamily="34" charset="0"/>
              </a:rPr>
              <a:t>GIVEN</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If you missed it, your job is to write a summary of Chapter 2 in no less than </a:t>
            </a:r>
          </a:p>
          <a:p>
            <a:pPr marL="0" indent="0" algn="ctr">
              <a:buNone/>
            </a:pPr>
            <a:r>
              <a:rPr lang="en-US" sz="8800" dirty="0" smtClean="0">
                <a:latin typeface="Arial Black" panose="020B0A04020102020204" pitchFamily="34" charset="0"/>
              </a:rPr>
              <a:t>6</a:t>
            </a:r>
            <a:r>
              <a:rPr lang="en-US" sz="3600" dirty="0" smtClean="0">
                <a:latin typeface="Arial Black" panose="020B0A04020102020204" pitchFamily="34" charset="0"/>
              </a:rPr>
              <a:t> </a:t>
            </a:r>
          </a:p>
          <a:p>
            <a:pPr marL="0" indent="0" algn="ctr">
              <a:buNone/>
            </a:pPr>
            <a:r>
              <a:rPr lang="en-US" sz="7800" dirty="0" smtClean="0">
                <a:latin typeface="Arial Black" panose="020B0A04020102020204" pitchFamily="34" charset="0"/>
              </a:rPr>
              <a:t>SENTENCES!</a:t>
            </a: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25000" y="411290"/>
            <a:ext cx="1555876" cy="461665"/>
          </a:xfrm>
          <a:prstGeom prst="rect">
            <a:avLst/>
          </a:prstGeom>
          <a:noFill/>
        </p:spPr>
        <p:txBody>
          <a:bodyPr wrap="square" rtlCol="0">
            <a:spAutoFit/>
          </a:bodyPr>
          <a:lstStyle/>
          <a:p>
            <a:r>
              <a:rPr lang="en-US" sz="2400" dirty="0" smtClean="0">
                <a:latin typeface="Arial Black" panose="020B0A04020102020204" pitchFamily="34" charset="0"/>
              </a:rPr>
              <a:t>9/6/19</a:t>
            </a:r>
            <a:endParaRPr lang="en-US" sz="2400" dirty="0">
              <a:latin typeface="Arial Black" panose="020B0A04020102020204" pitchFamily="34" charset="0"/>
            </a:endParaRPr>
          </a:p>
        </p:txBody>
      </p:sp>
    </p:spTree>
    <p:extLst>
      <p:ext uri="{BB962C8B-B14F-4D97-AF65-F5344CB8AC3E}">
        <p14:creationId xmlns:p14="http://schemas.microsoft.com/office/powerpoint/2010/main" val="3960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latin typeface="Arial Black" panose="020B0A04020102020204" pitchFamily="34" charset="0"/>
              </a:rPr>
              <a:t>Read Chapter 3 and Answer </a:t>
            </a:r>
          </a:p>
          <a:p>
            <a:pPr marL="0" indent="0" algn="ctr">
              <a:buNone/>
            </a:pPr>
            <a:r>
              <a:rPr lang="en-US" sz="4400" dirty="0" smtClean="0">
                <a:latin typeface="Arial Black" panose="020B0A04020102020204" pitchFamily="34" charset="0"/>
              </a:rPr>
              <a:t>“QUESTIONS – Chapter 3 – A Short Rest”</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MONDAY</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8533592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Who saved the party from being eaten by the trolls?</a:t>
            </a:r>
          </a:p>
          <a:p>
            <a:pPr marL="0" indent="0" algn="ctr">
              <a:buNone/>
            </a:pPr>
            <a:r>
              <a:rPr lang="en-US" sz="3600" smtClean="0">
                <a:latin typeface="Arial Black" panose="020B0A04020102020204" pitchFamily="34" charset="0"/>
              </a:rPr>
              <a:t>What did he do to save them?</a:t>
            </a:r>
          </a:p>
          <a:p>
            <a:pPr marL="0" indent="0" algn="ctr">
              <a:buNone/>
            </a:pP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9/6/19</a:t>
            </a:r>
            <a:endParaRPr lang="en-US" sz="2400" dirty="0">
              <a:latin typeface="Arial Black" panose="020B0A04020102020204" pitchFamily="34" charset="0"/>
            </a:endParaRPr>
          </a:p>
        </p:txBody>
      </p:sp>
    </p:spTree>
    <p:extLst>
      <p:ext uri="{BB962C8B-B14F-4D97-AF65-F5344CB8AC3E}">
        <p14:creationId xmlns:p14="http://schemas.microsoft.com/office/powerpoint/2010/main" val="37678102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What skill was Elrond able to use to help the party?</a:t>
            </a:r>
          </a:p>
          <a:p>
            <a:pPr marL="0" indent="0" algn="ctr">
              <a:buNone/>
            </a:pPr>
            <a:r>
              <a:rPr lang="en-US" sz="3600" dirty="0" smtClean="0">
                <a:latin typeface="Arial Black" panose="020B0A04020102020204" pitchFamily="34" charset="0"/>
              </a:rPr>
              <a:t>What did he tell them about the swords they got from the trolls?</a:t>
            </a:r>
          </a:p>
          <a:p>
            <a:pPr marL="0" indent="0" algn="ctr">
              <a:buNone/>
            </a:pPr>
            <a:r>
              <a:rPr lang="en-US" sz="3600" dirty="0" smtClean="0">
                <a:latin typeface="Arial Black" panose="020B0A04020102020204" pitchFamily="34" charset="0"/>
              </a:rPr>
              <a:t>What did he tell them about the map?</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9/9/19</a:t>
            </a:r>
            <a:endParaRPr lang="en-US" sz="2400" dirty="0">
              <a:latin typeface="Arial Black" panose="020B0A04020102020204" pitchFamily="34" charset="0"/>
            </a:endParaRPr>
          </a:p>
        </p:txBody>
      </p:sp>
    </p:spTree>
    <p:extLst>
      <p:ext uri="{BB962C8B-B14F-4D97-AF65-F5344CB8AC3E}">
        <p14:creationId xmlns:p14="http://schemas.microsoft.com/office/powerpoint/2010/main" val="96880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600" dirty="0">
                <a:latin typeface="Arial Black" panose="020B0A04020102020204" pitchFamily="34" charset="0"/>
              </a:rPr>
              <a:t>What skill was Elrond able to use to help the party?</a:t>
            </a:r>
          </a:p>
          <a:p>
            <a:pPr marL="0" indent="0" algn="ctr">
              <a:buNone/>
            </a:pPr>
            <a:r>
              <a:rPr lang="en-US" sz="3600" dirty="0">
                <a:latin typeface="Arial Black" panose="020B0A04020102020204" pitchFamily="34" charset="0"/>
              </a:rPr>
              <a:t>What did he tell them about the swords they got from the trolls?</a:t>
            </a:r>
          </a:p>
          <a:p>
            <a:pPr marL="0" indent="0" algn="ctr">
              <a:buNone/>
            </a:pPr>
            <a:r>
              <a:rPr lang="en-US" sz="3600" dirty="0">
                <a:latin typeface="Arial Black" panose="020B0A04020102020204" pitchFamily="34" charset="0"/>
              </a:rPr>
              <a:t>What did he tell them about the map?</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9/9/19</a:t>
            </a:r>
            <a:endParaRPr lang="en-US" sz="2400" dirty="0">
              <a:latin typeface="Arial Black" panose="020B0A04020102020204" pitchFamily="34" charset="0"/>
            </a:endParaRPr>
          </a:p>
        </p:txBody>
      </p:sp>
    </p:spTree>
    <p:extLst>
      <p:ext uri="{BB962C8B-B14F-4D97-AF65-F5344CB8AC3E}">
        <p14:creationId xmlns:p14="http://schemas.microsoft.com/office/powerpoint/2010/main" val="2763215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lnSpcReduction="10000"/>
          </a:bodyPr>
          <a:lstStyle/>
          <a:p>
            <a:r>
              <a:rPr lang="en-US" sz="3600" dirty="0" smtClean="0">
                <a:latin typeface="Arial Black" panose="020B0A04020102020204" pitchFamily="34" charset="0"/>
              </a:rPr>
              <a:t>Today, in your groups, we will do a small group read of Chapter 4.</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6180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fontScale="92500" lnSpcReduction="20000"/>
          </a:bodyPr>
          <a:lstStyle/>
          <a:p>
            <a:pPr marL="0" indent="0" algn="ctr">
              <a:buNone/>
            </a:pPr>
            <a:r>
              <a:rPr lang="en-US" sz="4400" dirty="0" smtClean="0">
                <a:latin typeface="Arial Black" panose="020B0A04020102020204" pitchFamily="34" charset="0"/>
              </a:rPr>
              <a:t>Finish Reading Chapter 4 and Answer </a:t>
            </a:r>
          </a:p>
          <a:p>
            <a:pPr marL="0" indent="0" algn="ctr">
              <a:buNone/>
            </a:pPr>
            <a:r>
              <a:rPr lang="en-US" sz="4400" dirty="0" smtClean="0">
                <a:latin typeface="Arial Black" panose="020B0A04020102020204" pitchFamily="34" charset="0"/>
              </a:rPr>
              <a:t>“QUESTIONS – Chapter 4 – 5”</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WEDNESDAY</a:t>
            </a:r>
          </a:p>
          <a:p>
            <a:pPr marL="0" indent="0" algn="ctr">
              <a:buNone/>
            </a:pPr>
            <a:r>
              <a:rPr lang="en-US" sz="4400" dirty="0" smtClean="0">
                <a:latin typeface="Arial Black" panose="020B0A04020102020204" pitchFamily="34" charset="0"/>
              </a:rPr>
              <a:t>By 7:00 am</a:t>
            </a: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THERE WILL BE A QUIZ ON CHAPTERS 1 – 4 TOMORROW!</a:t>
            </a:r>
            <a:endParaRPr lang="en-US" sz="4400" dirty="0">
              <a:latin typeface="Arial Black" panose="020B0A04020102020204" pitchFamily="34" charset="0"/>
            </a:endParaRPr>
          </a:p>
        </p:txBody>
      </p:sp>
    </p:spTree>
    <p:extLst>
      <p:ext uri="{BB962C8B-B14F-4D97-AF65-F5344CB8AC3E}">
        <p14:creationId xmlns:p14="http://schemas.microsoft.com/office/powerpoint/2010/main" val="1730864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“Isn’t Everyone a Little Bit Weird?”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b="1" u="sng" dirty="0" smtClean="0">
                <a:latin typeface="Arial Black" panose="020B0A04020102020204" pitchFamily="34" charset="0"/>
              </a:rPr>
              <a:t>PROMPT</a:t>
            </a:r>
          </a:p>
          <a:p>
            <a:pPr marL="0" indent="0" algn="ctr">
              <a:buNone/>
            </a:pPr>
            <a:r>
              <a:rPr lang="en-US" b="1" dirty="0" smtClean="0">
                <a:latin typeface="Arial Black" panose="020B0A04020102020204" pitchFamily="34" charset="0"/>
              </a:rPr>
              <a:t>“Everyone has eccentricities – slightly odd, perhaps unique ways of thinking or behaving” (Isn’t 131).</a:t>
            </a:r>
          </a:p>
          <a:p>
            <a:pPr marL="0" indent="0" algn="ctr">
              <a:buNone/>
            </a:pPr>
            <a:endParaRPr lang="en-US" b="1" dirty="0">
              <a:latin typeface="Arial Black" panose="020B0A04020102020204" pitchFamily="34" charset="0"/>
            </a:endParaRPr>
          </a:p>
          <a:p>
            <a:pPr marL="0" indent="0" algn="ctr">
              <a:buNone/>
            </a:pPr>
            <a:r>
              <a:rPr lang="en-US" sz="4000" b="1" dirty="0" smtClean="0">
                <a:latin typeface="Arial Black" panose="020B0A04020102020204" pitchFamily="34" charset="0"/>
              </a:rPr>
              <a:t>What’s your weird?</a:t>
            </a:r>
          </a:p>
          <a:p>
            <a:pPr marL="0" indent="0" algn="ctr">
              <a:buNone/>
            </a:pPr>
            <a:r>
              <a:rPr lang="en-US" sz="4000" b="1" dirty="0" smtClean="0">
                <a:latin typeface="Arial Black" panose="020B0A04020102020204" pitchFamily="34" charset="0"/>
              </a:rPr>
              <a:t>What are some things that make you different/unique/weird?</a:t>
            </a:r>
          </a:p>
          <a:p>
            <a:pPr marL="0" indent="0" algn="ctr">
              <a:buNone/>
            </a:pPr>
            <a:r>
              <a:rPr lang="en-US" sz="4000" b="1" dirty="0" smtClean="0">
                <a:latin typeface="Arial Black" panose="020B0A04020102020204" pitchFamily="34" charset="0"/>
              </a:rPr>
              <a:t>What are your eccentricities?</a:t>
            </a:r>
          </a:p>
          <a:p>
            <a:pPr marL="0" indent="0" algn="ctr">
              <a:buNone/>
            </a:pPr>
            <a:r>
              <a:rPr lang="en-US" sz="4000" b="1" dirty="0" smtClean="0">
                <a:latin typeface="Arial Black" panose="020B0A04020102020204" pitchFamily="34" charset="0"/>
              </a:rPr>
              <a:t>Why is it important that we all have our own individual things that make us different?</a:t>
            </a:r>
            <a:endParaRPr lang="en-US" sz="4000" b="1" dirty="0">
              <a:latin typeface="Arial Black" panose="020B0A04020102020204" pitchFamily="34" charset="0"/>
            </a:endParaRPr>
          </a:p>
          <a:p>
            <a:pPr marL="0" indent="0">
              <a:buNone/>
            </a:pPr>
            <a:endParaRPr lang="en-US" sz="3600" b="1" u="sng" dirty="0">
              <a:latin typeface="Arial Black" panose="020B0A04020102020204" pitchFamily="34" charset="0"/>
            </a:endParaRPr>
          </a:p>
        </p:txBody>
      </p:sp>
    </p:spTree>
    <p:extLst>
      <p:ext uri="{BB962C8B-B14F-4D97-AF65-F5344CB8AC3E}">
        <p14:creationId xmlns:p14="http://schemas.microsoft.com/office/powerpoint/2010/main" val="2659953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do we find out is, “the dangerous part about caves?”</a:t>
            </a:r>
          </a:p>
          <a:p>
            <a:pPr marL="0" indent="0" algn="ctr">
              <a:buNone/>
            </a:pPr>
            <a:r>
              <a:rPr lang="en-US" sz="3600" dirty="0" smtClean="0">
                <a:latin typeface="Arial Black" panose="020B0A04020102020204" pitchFamily="34" charset="0"/>
              </a:rPr>
              <a:t>Based on this encounter only, what do you know, or can you infer, about goblins?</a:t>
            </a: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9/9/19</a:t>
            </a:r>
            <a:endParaRPr lang="en-US" sz="2400" dirty="0">
              <a:latin typeface="Arial Black" panose="020B0A04020102020204" pitchFamily="34" charset="0"/>
            </a:endParaRPr>
          </a:p>
        </p:txBody>
      </p:sp>
    </p:spTree>
    <p:extLst>
      <p:ext uri="{BB962C8B-B14F-4D97-AF65-F5344CB8AC3E}">
        <p14:creationId xmlns:p14="http://schemas.microsoft.com/office/powerpoint/2010/main" val="4967205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Discussion/Writing</a:t>
            </a:r>
            <a:br>
              <a:rPr lang="en-US" dirty="0" smtClean="0">
                <a:latin typeface="Arial Black" panose="020B0A04020102020204" pitchFamily="34" charset="0"/>
              </a:rPr>
            </a:br>
            <a:r>
              <a:rPr lang="en-US" dirty="0" smtClean="0">
                <a:latin typeface="Arial Black" panose="020B0A04020102020204" pitchFamily="34" charset="0"/>
              </a:rPr>
              <a:t>(Keep Chromebooks Closed)</a:t>
            </a:r>
            <a:endParaRPr lang="en-US" dirty="0">
              <a:latin typeface="Arial Black" panose="020B0A04020102020204" pitchFamily="34" charset="0"/>
            </a:endParaRPr>
          </a:p>
        </p:txBody>
      </p:sp>
      <p:sp>
        <p:nvSpPr>
          <p:cNvPr id="5" name="Content Placeholder 4"/>
          <p:cNvSpPr>
            <a:spLocks noGrp="1"/>
          </p:cNvSpPr>
          <p:nvPr>
            <p:ph idx="1"/>
          </p:nvPr>
        </p:nvSpPr>
        <p:spPr>
          <a:xfrm>
            <a:off x="414528" y="3084575"/>
            <a:ext cx="11423904" cy="3092387"/>
          </a:xfrm>
        </p:spPr>
        <p:txBody>
          <a:bodyPr>
            <a:normAutofit fontScale="92500"/>
          </a:bodyPr>
          <a:lstStyle/>
          <a:p>
            <a:pPr marL="0" indent="0" algn="ctr">
              <a:buNone/>
            </a:pPr>
            <a:r>
              <a:rPr lang="en-US" sz="6600" dirty="0" smtClean="0">
                <a:latin typeface="Arial Black" panose="020B0A04020102020204" pitchFamily="34" charset="0"/>
              </a:rPr>
              <a:t>QUIZ ON</a:t>
            </a:r>
          </a:p>
          <a:p>
            <a:pPr marL="0" indent="0" algn="ctr">
              <a:buNone/>
            </a:pPr>
            <a:r>
              <a:rPr lang="en-US" sz="6600" dirty="0" smtClean="0">
                <a:latin typeface="Arial Black" panose="020B0A04020102020204" pitchFamily="34" charset="0"/>
              </a:rPr>
              <a:t>CHAPTERS 1-4</a:t>
            </a:r>
          </a:p>
          <a:p>
            <a:pPr marL="0" indent="0" algn="ctr">
              <a:buNone/>
            </a:pPr>
            <a:r>
              <a:rPr lang="en-US" sz="6600" dirty="0" smtClean="0">
                <a:latin typeface="Arial Black" panose="020B0A04020102020204" pitchFamily="34" charset="0"/>
              </a:rPr>
              <a:t>IN GOOGLE CLASSROOM</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9/10/19</a:t>
            </a:r>
            <a:endParaRPr lang="en-US" sz="2400" dirty="0">
              <a:latin typeface="Arial Black" panose="020B0A04020102020204" pitchFamily="34" charset="0"/>
            </a:endParaRPr>
          </a:p>
        </p:txBody>
      </p:sp>
    </p:spTree>
    <p:extLst>
      <p:ext uri="{BB962C8B-B14F-4D97-AF65-F5344CB8AC3E}">
        <p14:creationId xmlns:p14="http://schemas.microsoft.com/office/powerpoint/2010/main" val="405936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Independent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a:bodyPr>
          <a:lstStyle/>
          <a:p>
            <a:r>
              <a:rPr lang="en-US" sz="3600" dirty="0" smtClean="0">
                <a:latin typeface="Arial Black" panose="020B0A04020102020204" pitchFamily="34" charset="0"/>
              </a:rPr>
              <a:t>Today, you will be independently reading Chapter 5.</a:t>
            </a:r>
          </a:p>
          <a:p>
            <a:endParaRPr lang="en-US" sz="3600" dirty="0" smtClean="0">
              <a:latin typeface="Arial Black" panose="020B0A04020102020204" pitchFamily="34" charset="0"/>
            </a:endParaRPr>
          </a:p>
          <a:p>
            <a:r>
              <a:rPr lang="en-US" sz="3600" dirty="0" smtClean="0">
                <a:latin typeface="Arial Black" panose="020B0A04020102020204" pitchFamily="34" charset="0"/>
              </a:rPr>
              <a:t>As you read, you may have your </a:t>
            </a:r>
            <a:r>
              <a:rPr lang="en-US" sz="3600" dirty="0" err="1" smtClean="0">
                <a:latin typeface="Arial Black" panose="020B0A04020102020204" pitchFamily="34" charset="0"/>
              </a:rPr>
              <a:t>chromebooks</a:t>
            </a:r>
            <a:r>
              <a:rPr lang="en-US" sz="3600" dirty="0" smtClean="0">
                <a:latin typeface="Arial Black" panose="020B0A04020102020204" pitchFamily="34" charset="0"/>
              </a:rPr>
              <a:t> open to the questions for this chapter and work on them as you go.</a:t>
            </a:r>
          </a:p>
        </p:txBody>
      </p:sp>
    </p:spTree>
    <p:extLst>
      <p:ext uri="{BB962C8B-B14F-4D97-AF65-F5344CB8AC3E}">
        <p14:creationId xmlns:p14="http://schemas.microsoft.com/office/powerpoint/2010/main" val="37859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latin typeface="Arial Black" panose="020B0A04020102020204" pitchFamily="34" charset="0"/>
              </a:rPr>
              <a:t>Finish Reading Chapter 5 and Answer </a:t>
            </a:r>
          </a:p>
          <a:p>
            <a:pPr marL="0" indent="0" algn="ctr">
              <a:buNone/>
            </a:pPr>
            <a:r>
              <a:rPr lang="en-US" sz="4400" dirty="0" smtClean="0">
                <a:latin typeface="Arial Black" panose="020B0A04020102020204" pitchFamily="34" charset="0"/>
              </a:rPr>
              <a:t>“QUESTIONS – Chapter 4 – 5”</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TOMORROW</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34165364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does Bilbo discover about the sword (dagger) he got from the trolls?</a:t>
            </a:r>
          </a:p>
          <a:p>
            <a:pPr marL="0" indent="0" algn="ctr">
              <a:buNone/>
            </a:pPr>
            <a:r>
              <a:rPr lang="en-US" sz="3600" dirty="0" smtClean="0">
                <a:latin typeface="Arial Black" panose="020B0A04020102020204" pitchFamily="34" charset="0"/>
              </a:rPr>
              <a:t>Predict: How might this come in handy later in their journey?</a:t>
            </a: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9/10/19</a:t>
            </a:r>
            <a:endParaRPr lang="en-US" sz="2400" dirty="0">
              <a:latin typeface="Arial Black" panose="020B0A04020102020204" pitchFamily="34" charset="0"/>
            </a:endParaRPr>
          </a:p>
        </p:txBody>
      </p:sp>
    </p:spTree>
    <p:extLst>
      <p:ext uri="{BB962C8B-B14F-4D97-AF65-F5344CB8AC3E}">
        <p14:creationId xmlns:p14="http://schemas.microsoft.com/office/powerpoint/2010/main" val="22850339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a:latin typeface="Arial Black" panose="020B0A04020102020204" pitchFamily="34" charset="0"/>
              </a:rPr>
              <a:t>What was the final riddle/question that Bilbo asked Gollum?</a:t>
            </a:r>
          </a:p>
          <a:p>
            <a:pPr marL="0" indent="0" algn="ctr">
              <a:buNone/>
            </a:pPr>
            <a:r>
              <a:rPr lang="en-US" sz="3600" dirty="0">
                <a:latin typeface="Arial Black" panose="020B0A04020102020204" pitchFamily="34" charset="0"/>
              </a:rPr>
              <a:t>What was the answer?</a:t>
            </a:r>
          </a:p>
          <a:p>
            <a:pPr marL="0" indent="0" algn="ctr">
              <a:buNone/>
            </a:pPr>
            <a:r>
              <a:rPr lang="en-US" sz="3600" dirty="0">
                <a:latin typeface="Arial Black" panose="020B0A04020102020204" pitchFamily="34" charset="0"/>
              </a:rPr>
              <a:t>Why is that “item” special?</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9/11/19</a:t>
            </a:r>
            <a:endParaRPr lang="en-US" sz="2400" dirty="0">
              <a:latin typeface="Arial Black" panose="020B0A04020102020204" pitchFamily="34" charset="0"/>
            </a:endParaRPr>
          </a:p>
        </p:txBody>
      </p:sp>
    </p:spTree>
    <p:extLst>
      <p:ext uri="{BB962C8B-B14F-4D97-AF65-F5344CB8AC3E}">
        <p14:creationId xmlns:p14="http://schemas.microsoft.com/office/powerpoint/2010/main" val="12059780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lnSpcReduction="10000"/>
          </a:bodyPr>
          <a:lstStyle/>
          <a:p>
            <a:r>
              <a:rPr lang="en-US" sz="3600" dirty="0" smtClean="0">
                <a:latin typeface="Arial Black" panose="020B0A04020102020204" pitchFamily="34" charset="0"/>
              </a:rPr>
              <a:t>Today, in your groups, we will do a small group read of Chapter 6.</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35711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a:bodyPr>
          <a:lstStyle/>
          <a:p>
            <a:pPr marL="0" indent="0" algn="ctr">
              <a:buNone/>
            </a:pPr>
            <a:r>
              <a:rPr lang="en-US" sz="4400" dirty="0" smtClean="0">
                <a:latin typeface="Arial Black" panose="020B0A04020102020204" pitchFamily="34" charset="0"/>
              </a:rPr>
              <a:t>Finish Reading Chapter 6 and Answer </a:t>
            </a:r>
          </a:p>
          <a:p>
            <a:pPr marL="0" indent="0" algn="ctr">
              <a:buNone/>
            </a:pPr>
            <a:r>
              <a:rPr lang="en-US" sz="4400" dirty="0" smtClean="0">
                <a:latin typeface="Arial Black" panose="020B0A04020102020204" pitchFamily="34" charset="0"/>
              </a:rPr>
              <a:t>“QUESTIONS – Chapter 6-7”</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MONDAY</a:t>
            </a:r>
          </a:p>
          <a:p>
            <a:pPr marL="0" indent="0" algn="ctr">
              <a:buNone/>
            </a:pPr>
            <a:r>
              <a:rPr lang="en-US" sz="4400" dirty="0" smtClean="0">
                <a:latin typeface="Arial Black" panose="020B0A04020102020204" pitchFamily="34" charset="0"/>
              </a:rPr>
              <a:t>By 7:00 am</a:t>
            </a:r>
          </a:p>
        </p:txBody>
      </p:sp>
    </p:spTree>
    <p:extLst>
      <p:ext uri="{BB962C8B-B14F-4D97-AF65-F5344CB8AC3E}">
        <p14:creationId xmlns:p14="http://schemas.microsoft.com/office/powerpoint/2010/main" val="10533699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did </a:t>
            </a:r>
            <a:r>
              <a:rPr lang="en-US" sz="3600" dirty="0" err="1" smtClean="0">
                <a:latin typeface="Arial Black" panose="020B0A04020102020204" pitchFamily="34" charset="0"/>
              </a:rPr>
              <a:t>Balin</a:t>
            </a:r>
            <a:r>
              <a:rPr lang="en-US" sz="3600" dirty="0" smtClean="0">
                <a:latin typeface="Arial Black" panose="020B0A04020102020204" pitchFamily="34" charset="0"/>
              </a:rPr>
              <a:t> “take his hood off to” Bilbo?</a:t>
            </a:r>
          </a:p>
          <a:p>
            <a:pPr marL="0" indent="0" algn="ctr">
              <a:buNone/>
            </a:pPr>
            <a:r>
              <a:rPr lang="en-US" sz="3600" dirty="0" smtClean="0">
                <a:latin typeface="Arial Black" panose="020B0A04020102020204" pitchFamily="34" charset="0"/>
              </a:rPr>
              <a:t>What had Bilbo done that no one/nothing  had done before?</a:t>
            </a:r>
          </a:p>
          <a:p>
            <a:pPr marL="0" indent="0" algn="ctr">
              <a:buNone/>
            </a:pPr>
            <a:r>
              <a:rPr lang="en-US" sz="3600" dirty="0" smtClean="0">
                <a:latin typeface="Arial Black" panose="020B0A04020102020204" pitchFamily="34" charset="0"/>
              </a:rPr>
              <a:t>How did he do it?</a:t>
            </a: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9/11/19</a:t>
            </a:r>
            <a:endParaRPr lang="en-US" sz="2400" dirty="0">
              <a:latin typeface="Arial Black" panose="020B0A04020102020204" pitchFamily="34" charset="0"/>
            </a:endParaRPr>
          </a:p>
        </p:txBody>
      </p:sp>
    </p:spTree>
    <p:extLst>
      <p:ext uri="{BB962C8B-B14F-4D97-AF65-F5344CB8AC3E}">
        <p14:creationId xmlns:p14="http://schemas.microsoft.com/office/powerpoint/2010/main" val="4022133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How was the “party” rescued from the wolves and goblins?</a:t>
            </a:r>
          </a:p>
          <a:p>
            <a:pPr marL="0" indent="0" algn="ctr">
              <a:buNone/>
            </a:pPr>
            <a:r>
              <a:rPr lang="en-US" sz="3600" dirty="0" smtClean="0">
                <a:latin typeface="Arial Black" panose="020B0A04020102020204" pitchFamily="34" charset="0"/>
              </a:rPr>
              <a:t>Why did Bilbo say that he “now knew” how bacon felt being picked up out of the pan?</a:t>
            </a:r>
          </a:p>
          <a:p>
            <a:pPr marL="0" indent="0" algn="ctr">
              <a:buNone/>
            </a:pPr>
            <a:r>
              <a:rPr lang="en-US" sz="3600" dirty="0" smtClean="0">
                <a:latin typeface="Arial Black" panose="020B0A04020102020204" pitchFamily="34" charset="0"/>
              </a:rPr>
              <a:t>Was this a good or a bad thing (or both)?</a:t>
            </a: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9/12/19</a:t>
            </a:r>
            <a:endParaRPr lang="en-US" sz="2400" dirty="0">
              <a:latin typeface="Arial Black" panose="020B0A04020102020204" pitchFamily="34" charset="0"/>
            </a:endParaRPr>
          </a:p>
        </p:txBody>
      </p:sp>
    </p:spTree>
    <p:extLst>
      <p:ext uri="{BB962C8B-B14F-4D97-AF65-F5344CB8AC3E}">
        <p14:creationId xmlns:p14="http://schemas.microsoft.com/office/powerpoint/2010/main" val="401316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Start work on your writing now!</a:t>
            </a:r>
          </a:p>
          <a:p>
            <a:pPr marL="0" indent="0" algn="ctr">
              <a:buNone/>
            </a:pPr>
            <a:r>
              <a:rPr lang="en-US" sz="4400" dirty="0" smtClean="0">
                <a:latin typeface="Arial Black" panose="020B0A04020102020204" pitchFamily="34" charset="0"/>
              </a:rPr>
              <a:t>It is</a:t>
            </a:r>
          </a:p>
          <a:p>
            <a:pPr marL="0" indent="0" algn="ctr">
              <a:buNone/>
            </a:pPr>
            <a:r>
              <a:rPr lang="en-US" sz="4400" dirty="0" smtClean="0">
                <a:latin typeface="Arial Black" panose="020B0A04020102020204" pitchFamily="34" charset="0"/>
              </a:rPr>
              <a:t>DUE</a:t>
            </a:r>
          </a:p>
          <a:p>
            <a:pPr marL="0" indent="0" algn="ctr">
              <a:buNone/>
            </a:pPr>
            <a:r>
              <a:rPr lang="en-US" sz="4400" dirty="0" smtClean="0">
                <a:latin typeface="Arial Black" panose="020B0A04020102020204" pitchFamily="34" charset="0"/>
              </a:rPr>
              <a:t>WEDNESDAY</a:t>
            </a:r>
          </a:p>
          <a:p>
            <a:pPr marL="0" indent="0" algn="ctr">
              <a:buNone/>
            </a:pPr>
            <a:r>
              <a:rPr lang="en-US" sz="4400" dirty="0" smtClean="0">
                <a:latin typeface="Arial Black" panose="020B0A04020102020204" pitchFamily="34" charset="0"/>
              </a:rPr>
              <a:t>By 7:00 a.m.</a:t>
            </a:r>
            <a:endParaRPr lang="en-US" sz="4400" dirty="0">
              <a:latin typeface="Arial Black" panose="020B0A04020102020204" pitchFamily="34" charset="0"/>
            </a:endParaRPr>
          </a:p>
        </p:txBody>
      </p:sp>
    </p:spTree>
    <p:extLst>
      <p:ext uri="{BB962C8B-B14F-4D97-AF65-F5344CB8AC3E}">
        <p14:creationId xmlns:p14="http://schemas.microsoft.com/office/powerpoint/2010/main" val="37314495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a:bodyPr>
          <a:lstStyle/>
          <a:p>
            <a:pPr marL="0" indent="0" algn="ctr">
              <a:buNone/>
            </a:pPr>
            <a:r>
              <a:rPr lang="en-US" sz="3600" dirty="0">
                <a:latin typeface="Arial Black" panose="020B0A04020102020204" pitchFamily="34" charset="0"/>
              </a:rPr>
              <a:t>How was the “party” rescued from the wolves and </a:t>
            </a:r>
            <a:r>
              <a:rPr lang="en-US" sz="3600" dirty="0" smtClean="0">
                <a:latin typeface="Arial Black" panose="020B0A04020102020204" pitchFamily="34" charset="0"/>
              </a:rPr>
              <a:t>goblins?</a:t>
            </a: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Why did Bilbo say that he “now knew” how bacon felt being picked up out of the pan?</a:t>
            </a:r>
          </a:p>
          <a:p>
            <a:pPr marL="0" indent="0" algn="ctr">
              <a:buNone/>
            </a:pPr>
            <a:r>
              <a:rPr lang="en-US" sz="3600" dirty="0">
                <a:latin typeface="Arial Black" panose="020B0A04020102020204" pitchFamily="34" charset="0"/>
              </a:rPr>
              <a:t>Was this a good or a bad thing (or both)?</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9/12/19</a:t>
            </a:r>
            <a:endParaRPr lang="en-US" sz="2400" dirty="0">
              <a:latin typeface="Arial Black" panose="020B0A04020102020204" pitchFamily="34" charset="0"/>
            </a:endParaRPr>
          </a:p>
        </p:txBody>
      </p:sp>
    </p:spTree>
    <p:extLst>
      <p:ext uri="{BB962C8B-B14F-4D97-AF65-F5344CB8AC3E}">
        <p14:creationId xmlns:p14="http://schemas.microsoft.com/office/powerpoint/2010/main" val="17079248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7</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5237212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a:bodyPr>
          <a:lstStyle/>
          <a:p>
            <a:pPr marL="0" indent="0" algn="ctr">
              <a:buNone/>
            </a:pPr>
            <a:r>
              <a:rPr lang="en-US" sz="4400" dirty="0" smtClean="0">
                <a:latin typeface="Arial Black" panose="020B0A04020102020204" pitchFamily="34" charset="0"/>
              </a:rPr>
              <a:t>Finish Reading Chapter 7 and Answer </a:t>
            </a:r>
          </a:p>
          <a:p>
            <a:pPr marL="0" indent="0" algn="ctr">
              <a:buNone/>
            </a:pPr>
            <a:r>
              <a:rPr lang="en-US" sz="4400" dirty="0" smtClean="0">
                <a:latin typeface="Arial Black" panose="020B0A04020102020204" pitchFamily="34" charset="0"/>
              </a:rPr>
              <a:t>“QUESTIONS – Chapter 6-7”</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MONDAY</a:t>
            </a:r>
          </a:p>
          <a:p>
            <a:pPr marL="0" indent="0" algn="ctr">
              <a:buNone/>
            </a:pPr>
            <a:r>
              <a:rPr lang="en-US" sz="4400" dirty="0" smtClean="0">
                <a:latin typeface="Arial Black" panose="020B0A04020102020204" pitchFamily="34" charset="0"/>
              </a:rPr>
              <a:t>By 7:00 am</a:t>
            </a:r>
          </a:p>
        </p:txBody>
      </p:sp>
    </p:spTree>
    <p:extLst>
      <p:ext uri="{BB962C8B-B14F-4D97-AF65-F5344CB8AC3E}">
        <p14:creationId xmlns:p14="http://schemas.microsoft.com/office/powerpoint/2010/main" val="29112567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Who was the “somebody” Gandalf said they needed to visit?</a:t>
            </a:r>
          </a:p>
          <a:p>
            <a:pPr marL="0" indent="0" algn="ctr">
              <a:buNone/>
            </a:pPr>
            <a:r>
              <a:rPr lang="en-US" sz="3600" dirty="0" smtClean="0">
                <a:latin typeface="Arial Black" panose="020B0A04020102020204" pitchFamily="34" charset="0"/>
              </a:rPr>
              <a:t>What is special about him?</a:t>
            </a:r>
          </a:p>
          <a:p>
            <a:pPr marL="0" indent="0" algn="ctr">
              <a:buNone/>
            </a:pPr>
            <a:r>
              <a:rPr lang="en-US" sz="3600" dirty="0" smtClean="0">
                <a:latin typeface="Arial Black" panose="020B0A04020102020204" pitchFamily="34" charset="0"/>
              </a:rPr>
              <a:t>What was the reason that he agrees to help them?</a:t>
            </a: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9/12/19</a:t>
            </a:r>
            <a:endParaRPr lang="en-US" sz="2400" dirty="0">
              <a:latin typeface="Arial Black" panose="020B0A04020102020204" pitchFamily="34" charset="0"/>
            </a:endParaRPr>
          </a:p>
        </p:txBody>
      </p:sp>
    </p:spTree>
    <p:extLst>
      <p:ext uri="{BB962C8B-B14F-4D97-AF65-F5344CB8AC3E}">
        <p14:creationId xmlns:p14="http://schemas.microsoft.com/office/powerpoint/2010/main" val="2883316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596763"/>
          </a:xfrm>
        </p:spPr>
        <p:txBody>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Discussion</a:t>
            </a:r>
            <a:br>
              <a:rPr lang="en-US" dirty="0" smtClean="0">
                <a:latin typeface="Arial Black" panose="020B0A04020102020204" pitchFamily="34" charset="0"/>
              </a:rPr>
            </a:br>
            <a:r>
              <a:rPr lang="en-US" dirty="0" smtClean="0">
                <a:latin typeface="Arial Black" panose="020B0A04020102020204" pitchFamily="34" charset="0"/>
              </a:rPr>
              <a:t>or Writing!</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No Exit Ticket</a:t>
            </a:r>
            <a:endParaRPr lang="en-US"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9/13/19</a:t>
            </a:r>
            <a:endParaRPr lang="en-US" sz="2400" dirty="0">
              <a:latin typeface="Arial Black" panose="020B0A04020102020204" pitchFamily="34" charset="0"/>
            </a:endParaRPr>
          </a:p>
        </p:txBody>
      </p:sp>
    </p:spTree>
    <p:extLst>
      <p:ext uri="{BB962C8B-B14F-4D97-AF65-F5344CB8AC3E}">
        <p14:creationId xmlns:p14="http://schemas.microsoft.com/office/powerpoint/2010/main" val="31540677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What was Gandalf’s warning to them before he left and as they headed into </a:t>
            </a:r>
            <a:r>
              <a:rPr lang="en-US" sz="3600" dirty="0" err="1" smtClean="0">
                <a:latin typeface="Arial Black" panose="020B0A04020102020204" pitchFamily="34" charset="0"/>
              </a:rPr>
              <a:t>Mirkwood</a:t>
            </a:r>
            <a:r>
              <a:rPr lang="en-US" sz="3600" dirty="0" smtClean="0">
                <a:latin typeface="Arial Black" panose="020B0A04020102020204" pitchFamily="34" charset="0"/>
              </a:rPr>
              <a:t>?</a:t>
            </a:r>
          </a:p>
          <a:p>
            <a:pPr marL="0" indent="0" algn="ctr">
              <a:buNone/>
            </a:pPr>
            <a:r>
              <a:rPr lang="en-US" sz="3600" dirty="0" smtClean="0">
                <a:latin typeface="Arial Black" panose="020B0A04020102020204" pitchFamily="34" charset="0"/>
              </a:rPr>
              <a:t>Why did he warn them about this?</a:t>
            </a:r>
          </a:p>
          <a:p>
            <a:pPr marL="0" indent="0" algn="ctr">
              <a:buNone/>
            </a:pPr>
            <a:r>
              <a:rPr lang="en-US" sz="3600" dirty="0" smtClean="0">
                <a:latin typeface="Arial Black" panose="020B0A04020102020204" pitchFamily="34" charset="0"/>
              </a:rPr>
              <a:t>What could happen?</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9/16/19</a:t>
            </a:r>
            <a:endParaRPr lang="en-US" sz="2400" dirty="0">
              <a:latin typeface="Arial Black" panose="020B0A04020102020204" pitchFamily="34" charset="0"/>
            </a:endParaRPr>
          </a:p>
        </p:txBody>
      </p:sp>
    </p:spTree>
    <p:extLst>
      <p:ext uri="{BB962C8B-B14F-4D97-AF65-F5344CB8AC3E}">
        <p14:creationId xmlns:p14="http://schemas.microsoft.com/office/powerpoint/2010/main" val="28206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3600" dirty="0">
                <a:latin typeface="Arial Black" panose="020B0A04020102020204" pitchFamily="34" charset="0"/>
              </a:rPr>
              <a:t>What was Gandalf’s warning to them before he left and as they headed into </a:t>
            </a:r>
            <a:r>
              <a:rPr lang="en-US" sz="3600" dirty="0" err="1">
                <a:latin typeface="Arial Black" panose="020B0A04020102020204" pitchFamily="34" charset="0"/>
              </a:rPr>
              <a:t>Mirkwood</a:t>
            </a:r>
            <a:r>
              <a:rPr lang="en-US" sz="3600" dirty="0">
                <a:latin typeface="Arial Black" panose="020B0A04020102020204" pitchFamily="34" charset="0"/>
              </a:rPr>
              <a:t>?</a:t>
            </a:r>
          </a:p>
          <a:p>
            <a:pPr marL="0" indent="0" algn="ctr">
              <a:buNone/>
            </a:pPr>
            <a:r>
              <a:rPr lang="en-US" sz="3600" dirty="0">
                <a:latin typeface="Arial Black" panose="020B0A04020102020204" pitchFamily="34" charset="0"/>
              </a:rPr>
              <a:t>Why did he warn them about this?</a:t>
            </a:r>
          </a:p>
          <a:p>
            <a:pPr marL="0" indent="0" algn="ctr">
              <a:buNone/>
            </a:pPr>
            <a:r>
              <a:rPr lang="en-US" sz="3600" dirty="0">
                <a:latin typeface="Arial Black" panose="020B0A04020102020204" pitchFamily="34" charset="0"/>
              </a:rPr>
              <a:t>What could happen?</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9/16/19</a:t>
            </a:r>
            <a:endParaRPr lang="en-US" sz="2400" dirty="0">
              <a:latin typeface="Arial Black" panose="020B0A04020102020204" pitchFamily="34" charset="0"/>
            </a:endParaRPr>
          </a:p>
        </p:txBody>
      </p:sp>
    </p:spTree>
    <p:extLst>
      <p:ext uri="{BB962C8B-B14F-4D97-AF65-F5344CB8AC3E}">
        <p14:creationId xmlns:p14="http://schemas.microsoft.com/office/powerpoint/2010/main" val="11901659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8</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1969735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lnSpcReduction="10000"/>
          </a:bodyPr>
          <a:lstStyle/>
          <a:p>
            <a:pPr marL="0" indent="0" algn="ctr">
              <a:buNone/>
            </a:pPr>
            <a:r>
              <a:rPr lang="en-US" sz="4400" dirty="0" smtClean="0">
                <a:latin typeface="Arial Black" panose="020B0A04020102020204" pitchFamily="34" charset="0"/>
              </a:rPr>
              <a:t>Finish Reading Chapter 8 </a:t>
            </a:r>
          </a:p>
          <a:p>
            <a:pPr marL="0" indent="0" algn="ctr">
              <a:buNone/>
            </a:pPr>
            <a:r>
              <a:rPr lang="en-US" sz="4400" dirty="0" smtClean="0">
                <a:latin typeface="Arial Black" panose="020B0A04020102020204" pitchFamily="34" charset="0"/>
              </a:rPr>
              <a:t>TO PAGE 169 </a:t>
            </a:r>
          </a:p>
          <a:p>
            <a:pPr marL="0" indent="0" algn="ctr">
              <a:buNone/>
            </a:pPr>
            <a:r>
              <a:rPr lang="en-US" sz="4400" dirty="0" smtClean="0">
                <a:latin typeface="Arial Black" panose="020B0A04020102020204" pitchFamily="34" charset="0"/>
              </a:rPr>
              <a:t>and Begin working on </a:t>
            </a:r>
          </a:p>
          <a:p>
            <a:pPr marL="0" indent="0" algn="ctr">
              <a:buNone/>
            </a:pPr>
            <a:r>
              <a:rPr lang="en-US" sz="4400" dirty="0" smtClean="0">
                <a:latin typeface="Arial Black" panose="020B0A04020102020204" pitchFamily="34" charset="0"/>
              </a:rPr>
              <a:t>“QUESTIONS – Chapter 8”</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WEDNESDAY</a:t>
            </a:r>
          </a:p>
          <a:p>
            <a:pPr marL="0" indent="0" algn="ctr">
              <a:buNone/>
            </a:pPr>
            <a:r>
              <a:rPr lang="en-US" sz="4400" dirty="0" smtClean="0">
                <a:latin typeface="Arial Black" panose="020B0A04020102020204" pitchFamily="34" charset="0"/>
              </a:rPr>
              <a:t>By 7:00 am</a:t>
            </a:r>
          </a:p>
        </p:txBody>
      </p:sp>
    </p:spTree>
    <p:extLst>
      <p:ext uri="{BB962C8B-B14F-4D97-AF65-F5344CB8AC3E}">
        <p14:creationId xmlns:p14="http://schemas.microsoft.com/office/powerpoint/2010/main" val="37836074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Bilbo has used the ring a few times now to make himself invisible. </a:t>
            </a:r>
          </a:p>
          <a:p>
            <a:pPr marL="0" indent="0" algn="ctr">
              <a:buNone/>
            </a:pPr>
            <a:r>
              <a:rPr lang="en-US" sz="4000" dirty="0" smtClean="0">
                <a:latin typeface="Arial Black" panose="020B0A04020102020204" pitchFamily="34" charset="0"/>
              </a:rPr>
              <a:t>With what we know of magic from other sources, do you think there will be consequences for using the magic in the ring?</a:t>
            </a:r>
          </a:p>
          <a:p>
            <a:pPr marL="0" indent="0" algn="ctr">
              <a:buNone/>
            </a:pPr>
            <a:r>
              <a:rPr lang="en-US" sz="4000" dirty="0" smtClean="0">
                <a:latin typeface="Arial Black" panose="020B0A04020102020204" pitchFamily="34" charset="0"/>
              </a:rPr>
              <a:t>What might they be?</a:t>
            </a: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9/16/19</a:t>
            </a:r>
            <a:endParaRPr lang="en-US" sz="2400" dirty="0">
              <a:latin typeface="Arial Black" panose="020B0A04020102020204" pitchFamily="34" charset="0"/>
            </a:endParaRPr>
          </a:p>
        </p:txBody>
      </p:sp>
    </p:spTree>
    <p:extLst>
      <p:ext uri="{BB962C8B-B14F-4D97-AF65-F5344CB8AC3E}">
        <p14:creationId xmlns:p14="http://schemas.microsoft.com/office/powerpoint/2010/main" val="378505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do you think people often try to cover up their “weirdness” and instead do what others do?</a:t>
            </a:r>
          </a:p>
          <a:p>
            <a:pPr marL="0" indent="0" algn="ctr">
              <a:buNone/>
            </a:pPr>
            <a:r>
              <a:rPr lang="en-US" sz="3600" dirty="0" smtClean="0">
                <a:latin typeface="Arial Black" panose="020B0A04020102020204" pitchFamily="34" charset="0"/>
              </a:rPr>
              <a:t>What is it that makes us hide who we are from others?</a:t>
            </a:r>
          </a:p>
          <a:p>
            <a:pPr marL="0" indent="0" algn="ctr">
              <a:buNone/>
            </a:pPr>
            <a:endParaRPr lang="en-US" sz="3600" dirty="0">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8/26/19</a:t>
            </a:r>
            <a:endParaRPr lang="en-US" sz="2400" dirty="0">
              <a:latin typeface="Arial Black" panose="020B0A04020102020204" pitchFamily="34" charset="0"/>
            </a:endParaRPr>
          </a:p>
        </p:txBody>
      </p:sp>
    </p:spTree>
    <p:extLst>
      <p:ext uri="{BB962C8B-B14F-4D97-AF65-F5344CB8AC3E}">
        <p14:creationId xmlns:p14="http://schemas.microsoft.com/office/powerpoint/2010/main" val="23957993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dirty="0" smtClean="0">
                <a:latin typeface="Arial Black" panose="020B0A04020102020204" pitchFamily="34" charset="0"/>
              </a:rPr>
              <a:t>We are almost halfway through the novel.</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At this point, would you characterize Bilbo as an outsider?</a:t>
            </a:r>
          </a:p>
          <a:p>
            <a:pPr marL="0" indent="0" algn="ctr">
              <a:buNone/>
            </a:pPr>
            <a:r>
              <a:rPr lang="en-US" sz="3600" dirty="0" smtClean="0">
                <a:latin typeface="Arial Black" panose="020B0A04020102020204" pitchFamily="34" charset="0"/>
              </a:rPr>
              <a:t>Why?</a:t>
            </a:r>
          </a:p>
          <a:p>
            <a:pPr marL="0" indent="0" algn="ctr">
              <a:buNone/>
            </a:pPr>
            <a:r>
              <a:rPr lang="en-US" sz="3600" dirty="0" smtClean="0">
                <a:latin typeface="Arial Black" panose="020B0A04020102020204" pitchFamily="34" charset="0"/>
              </a:rPr>
              <a:t>What evidence can you offer to prove your point?</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9/17/19</a:t>
            </a:r>
            <a:endParaRPr lang="en-US" sz="2400" dirty="0">
              <a:latin typeface="Arial Black" panose="020B0A04020102020204" pitchFamily="34" charset="0"/>
            </a:endParaRPr>
          </a:p>
        </p:txBody>
      </p:sp>
    </p:spTree>
    <p:extLst>
      <p:ext uri="{BB962C8B-B14F-4D97-AF65-F5344CB8AC3E}">
        <p14:creationId xmlns:p14="http://schemas.microsoft.com/office/powerpoint/2010/main" val="6309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85000" lnSpcReduction="20000"/>
          </a:bodyPr>
          <a:lstStyle/>
          <a:p>
            <a:pPr marL="0" indent="0" algn="ctr">
              <a:buNone/>
            </a:pPr>
            <a:r>
              <a:rPr lang="en-US" sz="3600" dirty="0">
                <a:latin typeface="Arial Black" panose="020B0A04020102020204" pitchFamily="34" charset="0"/>
              </a:rPr>
              <a:t>We are almost halfway through the novel.</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At this point, would you characterize Bilbo as an outsider?</a:t>
            </a:r>
          </a:p>
          <a:p>
            <a:pPr marL="0" indent="0" algn="ctr">
              <a:buNone/>
            </a:pPr>
            <a:r>
              <a:rPr lang="en-US" sz="3600" dirty="0">
                <a:latin typeface="Arial Black" panose="020B0A04020102020204" pitchFamily="34" charset="0"/>
              </a:rPr>
              <a:t>Why?</a:t>
            </a:r>
          </a:p>
          <a:p>
            <a:pPr marL="0" indent="0" algn="ctr">
              <a:buNone/>
            </a:pPr>
            <a:r>
              <a:rPr lang="en-US" sz="3600" dirty="0">
                <a:latin typeface="Arial Black" panose="020B0A04020102020204" pitchFamily="34" charset="0"/>
              </a:rPr>
              <a:t>What evidence can you offer to prove your point?</a:t>
            </a:r>
          </a:p>
          <a:p>
            <a:pPr marL="0" indent="0" algn="ctr">
              <a:buNone/>
            </a:pPr>
            <a:endParaRPr lang="en-US" sz="3600" dirty="0">
              <a:latin typeface="Arial Black" panose="020B0A04020102020204" pitchFamily="34" charset="0"/>
            </a:endParaRPr>
          </a:p>
          <a:p>
            <a:pPr marL="0" indent="0" algn="ctr">
              <a:buNone/>
            </a:pPr>
            <a:r>
              <a:rPr lang="en-US" sz="3600" dirty="0"/>
              <a:t/>
            </a:r>
            <a:br>
              <a:rPr lang="en-US" sz="3600" dirty="0"/>
            </a:b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9/17/19</a:t>
            </a:r>
            <a:endParaRPr lang="en-US" sz="2400" dirty="0">
              <a:latin typeface="Arial Black" panose="020B0A04020102020204" pitchFamily="34" charset="0"/>
            </a:endParaRPr>
          </a:p>
        </p:txBody>
      </p:sp>
    </p:spTree>
    <p:extLst>
      <p:ext uri="{BB962C8B-B14F-4D97-AF65-F5344CB8AC3E}">
        <p14:creationId xmlns:p14="http://schemas.microsoft.com/office/powerpoint/2010/main" val="28995068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latin typeface="Arial Black" panose="020B0A04020102020204" pitchFamily="34" charset="0"/>
              </a:rPr>
              <a:t>Small Group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fontScale="92500"/>
          </a:bodyPr>
          <a:lstStyle/>
          <a:p>
            <a:r>
              <a:rPr lang="en-US" sz="3600" dirty="0" smtClean="0">
                <a:latin typeface="Arial Black" panose="020B0A04020102020204" pitchFamily="34" charset="0"/>
              </a:rPr>
              <a:t>Today, in your groups, we will do a small group read of the rest of Chapter 8.</a:t>
            </a:r>
          </a:p>
          <a:p>
            <a:r>
              <a:rPr lang="en-US" sz="3600" dirty="0" smtClean="0">
                <a:latin typeface="Arial Black" panose="020B0A04020102020204" pitchFamily="34" charset="0"/>
              </a:rPr>
              <a:t>You will take turns reading in your groups with everyone participating.</a:t>
            </a:r>
          </a:p>
          <a:p>
            <a:r>
              <a:rPr lang="en-US" sz="3600" dirty="0" smtClean="0">
                <a:latin typeface="Arial Black" panose="020B0A04020102020204" pitchFamily="34" charset="0"/>
              </a:rPr>
              <a:t>One member of your group will be allowed to have their question sheet open on their </a:t>
            </a:r>
            <a:r>
              <a:rPr lang="en-US" sz="3600" dirty="0" err="1" smtClean="0">
                <a:latin typeface="Arial Black" panose="020B0A04020102020204" pitchFamily="34" charset="0"/>
              </a:rPr>
              <a:t>chromebook</a:t>
            </a:r>
            <a:r>
              <a:rPr lang="en-US" sz="3600" dirty="0" smtClean="0">
                <a:latin typeface="Arial Black" panose="020B0A04020102020204" pitchFamily="34" charset="0"/>
              </a:rPr>
              <a:t>.</a:t>
            </a:r>
          </a:p>
          <a:p>
            <a:r>
              <a:rPr lang="en-US" sz="3600" dirty="0" smtClean="0">
                <a:latin typeface="Arial Black" panose="020B0A04020102020204" pitchFamily="34" charset="0"/>
              </a:rPr>
              <a:t>As you read, they may NOT answer the questions, but they MAY note the pages where the answers are found and share that with the group at the end of class.</a:t>
            </a:r>
            <a:endParaRPr lang="en-US" sz="3600" dirty="0">
              <a:latin typeface="Arial Black" panose="020B0A04020102020204" pitchFamily="34" charset="0"/>
            </a:endParaRPr>
          </a:p>
        </p:txBody>
      </p:sp>
    </p:spTree>
    <p:extLst>
      <p:ext uri="{BB962C8B-B14F-4D97-AF65-F5344CB8AC3E}">
        <p14:creationId xmlns:p14="http://schemas.microsoft.com/office/powerpoint/2010/main" val="12921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926592"/>
            <a:ext cx="10515600" cy="5376672"/>
          </a:xfrm>
        </p:spPr>
        <p:txBody>
          <a:bodyPr>
            <a:normAutofit fontScale="85000" lnSpcReduction="20000"/>
          </a:bodyPr>
          <a:lstStyle/>
          <a:p>
            <a:pPr marL="0" indent="0" algn="ctr">
              <a:buNone/>
            </a:pPr>
            <a:r>
              <a:rPr lang="en-US" sz="4400" dirty="0" smtClean="0">
                <a:latin typeface="Arial Black" panose="020B0A04020102020204" pitchFamily="34" charset="0"/>
              </a:rPr>
              <a:t>Finish Reading Chapter 8 </a:t>
            </a:r>
          </a:p>
          <a:p>
            <a:pPr marL="0" indent="0" algn="ctr">
              <a:buNone/>
            </a:pPr>
            <a:r>
              <a:rPr lang="en-US" sz="4400" dirty="0" smtClean="0">
                <a:latin typeface="Arial Black" panose="020B0A04020102020204" pitchFamily="34" charset="0"/>
              </a:rPr>
              <a:t>and continue working on </a:t>
            </a:r>
          </a:p>
          <a:p>
            <a:pPr marL="0" indent="0" algn="ctr">
              <a:buNone/>
            </a:pPr>
            <a:r>
              <a:rPr lang="en-US" sz="4400" dirty="0" smtClean="0">
                <a:latin typeface="Arial Black" panose="020B0A04020102020204" pitchFamily="34" charset="0"/>
              </a:rPr>
              <a:t>“QUESTIONS – Chapter 8”</a:t>
            </a:r>
          </a:p>
          <a:p>
            <a:pPr marL="0" indent="0" algn="ctr">
              <a:buNone/>
            </a:pPr>
            <a:r>
              <a:rPr lang="en-US" sz="4400" dirty="0" smtClean="0">
                <a:latin typeface="Arial Black" panose="020B0A04020102020204" pitchFamily="34" charset="0"/>
              </a:rPr>
              <a:t>In Google Classroom.</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This will be DUE TOMORROW</a:t>
            </a:r>
          </a:p>
          <a:p>
            <a:pPr marL="0" indent="0" algn="ctr">
              <a:buNone/>
            </a:pPr>
            <a:r>
              <a:rPr lang="en-US" sz="4400" dirty="0" smtClean="0">
                <a:latin typeface="Arial Black" panose="020B0A04020102020204" pitchFamily="34" charset="0"/>
              </a:rPr>
              <a:t>By 7:00 am</a:t>
            </a:r>
          </a:p>
          <a:p>
            <a:pPr marL="0" indent="0" algn="ctr">
              <a:buNone/>
            </a:pPr>
            <a:endParaRPr lang="en-US" sz="4400" dirty="0">
              <a:latin typeface="Arial Black" panose="020B0A04020102020204" pitchFamily="34" charset="0"/>
            </a:endParaRPr>
          </a:p>
          <a:p>
            <a:pPr marL="0" indent="0" algn="ctr">
              <a:buNone/>
            </a:pP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QUIZ TOMORROW ON CHAPTERS 5-8</a:t>
            </a:r>
          </a:p>
        </p:txBody>
      </p:sp>
    </p:spTree>
    <p:extLst>
      <p:ext uri="{BB962C8B-B14F-4D97-AF65-F5344CB8AC3E}">
        <p14:creationId xmlns:p14="http://schemas.microsoft.com/office/powerpoint/2010/main" val="7710310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changes are we seeing in Bilbo?</a:t>
            </a:r>
          </a:p>
          <a:p>
            <a:pPr marL="0" indent="0" algn="ctr">
              <a:buNone/>
            </a:pPr>
            <a:r>
              <a:rPr lang="en-US" sz="3600" dirty="0" smtClean="0">
                <a:latin typeface="Arial Black" panose="020B0A04020102020204" pitchFamily="34" charset="0"/>
              </a:rPr>
              <a:t>What changes are we seeing I the way the dwarves look at him?</a:t>
            </a:r>
          </a:p>
          <a:p>
            <a:pPr marL="0" indent="0" algn="ctr">
              <a:buNone/>
            </a:pPr>
            <a:r>
              <a:rPr lang="en-US" sz="3600" dirty="0" smtClean="0">
                <a:latin typeface="Arial Black" panose="020B0A04020102020204" pitchFamily="34" charset="0"/>
              </a:rPr>
              <a:t>Why?</a:t>
            </a: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9/17/19</a:t>
            </a:r>
            <a:endParaRPr lang="en-US" sz="2400" dirty="0">
              <a:latin typeface="Arial Black" panose="020B0A04020102020204" pitchFamily="34" charset="0"/>
            </a:endParaRPr>
          </a:p>
        </p:txBody>
      </p:sp>
    </p:spTree>
    <p:extLst>
      <p:ext uri="{BB962C8B-B14F-4D97-AF65-F5344CB8AC3E}">
        <p14:creationId xmlns:p14="http://schemas.microsoft.com/office/powerpoint/2010/main" val="36598921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smtClean="0">
                <a:latin typeface="Arial Black" panose="020B0A04020102020204" pitchFamily="34" charset="0"/>
              </a:rPr>
              <a:t>Discussion/Writing</a:t>
            </a:r>
            <a:br>
              <a:rPr lang="en-US" dirty="0" smtClean="0">
                <a:latin typeface="Arial Black" panose="020B0A04020102020204" pitchFamily="34" charset="0"/>
              </a:rPr>
            </a:br>
            <a:r>
              <a:rPr lang="en-US" dirty="0" smtClean="0">
                <a:latin typeface="Arial Black" panose="020B0A04020102020204" pitchFamily="34" charset="0"/>
              </a:rPr>
              <a:t>(Keep Chromebooks Closed)</a:t>
            </a:r>
            <a:endParaRPr lang="en-US" dirty="0">
              <a:latin typeface="Arial Black" panose="020B0A04020102020204" pitchFamily="34" charset="0"/>
            </a:endParaRPr>
          </a:p>
        </p:txBody>
      </p:sp>
      <p:sp>
        <p:nvSpPr>
          <p:cNvPr id="5" name="Content Placeholder 4"/>
          <p:cNvSpPr>
            <a:spLocks noGrp="1"/>
          </p:cNvSpPr>
          <p:nvPr>
            <p:ph idx="1"/>
          </p:nvPr>
        </p:nvSpPr>
        <p:spPr>
          <a:xfrm>
            <a:off x="414528" y="3084575"/>
            <a:ext cx="11423904" cy="3092387"/>
          </a:xfrm>
        </p:spPr>
        <p:txBody>
          <a:bodyPr>
            <a:normAutofit fontScale="92500"/>
          </a:bodyPr>
          <a:lstStyle/>
          <a:p>
            <a:pPr marL="0" indent="0" algn="ctr">
              <a:buNone/>
            </a:pPr>
            <a:r>
              <a:rPr lang="en-US" sz="6600" dirty="0" smtClean="0">
                <a:latin typeface="Arial Black" panose="020B0A04020102020204" pitchFamily="34" charset="0"/>
              </a:rPr>
              <a:t>QUIZ ON</a:t>
            </a:r>
          </a:p>
          <a:p>
            <a:pPr marL="0" indent="0" algn="ctr">
              <a:buNone/>
            </a:pPr>
            <a:r>
              <a:rPr lang="en-US" sz="6600" dirty="0" smtClean="0">
                <a:latin typeface="Arial Black" panose="020B0A04020102020204" pitchFamily="34" charset="0"/>
              </a:rPr>
              <a:t>CHAPTERS 5-8</a:t>
            </a:r>
          </a:p>
          <a:p>
            <a:pPr marL="0" indent="0" algn="ctr">
              <a:buNone/>
            </a:pPr>
            <a:r>
              <a:rPr lang="en-US" sz="6600" dirty="0" smtClean="0">
                <a:latin typeface="Arial Black" panose="020B0A04020102020204" pitchFamily="34" charset="0"/>
              </a:rPr>
              <a:t>IN GOOGLE CLASSROOM</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9/18/19</a:t>
            </a:r>
            <a:endParaRPr lang="en-US" sz="2400" dirty="0">
              <a:latin typeface="Arial Black" panose="020B0A04020102020204" pitchFamily="34" charset="0"/>
            </a:endParaRPr>
          </a:p>
        </p:txBody>
      </p:sp>
    </p:spTree>
    <p:extLst>
      <p:ext uri="{BB962C8B-B14F-4D97-AF65-F5344CB8AC3E}">
        <p14:creationId xmlns:p14="http://schemas.microsoft.com/office/powerpoint/2010/main" val="20235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14528" y="1825625"/>
            <a:ext cx="11423904" cy="4351338"/>
          </a:xfrm>
        </p:spPr>
        <p:txBody>
          <a:bodyPr>
            <a:normAutofit/>
          </a:bodyPr>
          <a:lstStyle/>
          <a:p>
            <a:pPr marL="0" indent="0" algn="ctr">
              <a:buNone/>
            </a:pPr>
            <a:r>
              <a:rPr lang="en-US" sz="3600" u="sng" dirty="0" smtClean="0">
                <a:latin typeface="Arial Black" panose="020B0A04020102020204" pitchFamily="34" charset="0"/>
              </a:rPr>
              <a:t>ANSWER THIS</a:t>
            </a:r>
          </a:p>
          <a:p>
            <a:pPr marL="0" indent="0" algn="ctr">
              <a:buNone/>
            </a:pPr>
            <a:r>
              <a:rPr lang="en-US" sz="3600" dirty="0" smtClean="0">
                <a:latin typeface="Arial Black" panose="020B0A04020102020204" pitchFamily="34" charset="0"/>
              </a:rPr>
              <a:t>Which one of the characters in the story do you find the most interesting?</a:t>
            </a:r>
          </a:p>
          <a:p>
            <a:pPr marL="0" indent="0" algn="ctr">
              <a:buNone/>
            </a:pPr>
            <a:r>
              <a:rPr lang="en-US" sz="3600" dirty="0" smtClean="0">
                <a:latin typeface="Arial Black" panose="020B0A04020102020204" pitchFamily="34" charset="0"/>
              </a:rPr>
              <a:t>What is it about them that interests you?</a:t>
            </a:r>
          </a:p>
          <a:p>
            <a:pPr marL="0" indent="0" algn="ctr">
              <a:buNone/>
            </a:pPr>
            <a:r>
              <a:rPr lang="en-US" sz="3600" u="sng" dirty="0" smtClean="0">
                <a:latin typeface="Arial Black" panose="020B0A04020102020204" pitchFamily="34" charset="0"/>
              </a:rPr>
              <a:t>ADD THIS</a:t>
            </a:r>
          </a:p>
          <a:p>
            <a:pPr marL="0" indent="0" algn="ctr">
              <a:buNone/>
            </a:pPr>
            <a:r>
              <a:rPr lang="en-US" sz="3600" dirty="0" smtClean="0">
                <a:latin typeface="Arial Black" panose="020B0A04020102020204" pitchFamily="34" charset="0"/>
              </a:rPr>
              <a:t>Now try to describe them in one sentence.</a:t>
            </a: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9/19/19</a:t>
            </a:r>
            <a:endParaRPr lang="en-US" sz="2400" dirty="0">
              <a:latin typeface="Arial Black" panose="020B0A04020102020204" pitchFamily="34" charset="0"/>
            </a:endParaRPr>
          </a:p>
        </p:txBody>
      </p:sp>
    </p:spTree>
    <p:extLst>
      <p:ext uri="{BB962C8B-B14F-4D97-AF65-F5344CB8AC3E}">
        <p14:creationId xmlns:p14="http://schemas.microsoft.com/office/powerpoint/2010/main" val="229134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blipFill>
            <a:blip r:embed="rId2">
              <a:alphaModFix amt="30000"/>
            </a:blip>
            <a:tile tx="0" ty="0" sx="100000" sy="100000" flip="none" algn="tl"/>
          </a:blip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u="sng" dirty="0" smtClean="0">
                <a:latin typeface="Arial Black" panose="020B0A04020102020204" pitchFamily="34" charset="0"/>
              </a:rPr>
              <a:t>ANSWER </a:t>
            </a:r>
            <a:r>
              <a:rPr lang="en-US" sz="3600" u="sng" dirty="0">
                <a:latin typeface="Arial Black" panose="020B0A04020102020204" pitchFamily="34" charset="0"/>
              </a:rPr>
              <a:t>THIS</a:t>
            </a:r>
          </a:p>
          <a:p>
            <a:pPr marL="0" indent="0" algn="ctr">
              <a:buNone/>
            </a:pPr>
            <a:r>
              <a:rPr lang="en-US" sz="3600" dirty="0">
                <a:latin typeface="Arial Black" panose="020B0A04020102020204" pitchFamily="34" charset="0"/>
              </a:rPr>
              <a:t>Which one of the characters in the story do you find the most interesting?</a:t>
            </a:r>
          </a:p>
          <a:p>
            <a:pPr marL="0" indent="0" algn="ctr">
              <a:buNone/>
            </a:pPr>
            <a:r>
              <a:rPr lang="en-US" sz="3600" dirty="0">
                <a:latin typeface="Arial Black" panose="020B0A04020102020204" pitchFamily="34" charset="0"/>
              </a:rPr>
              <a:t>What is it about them that interests you?</a:t>
            </a:r>
          </a:p>
          <a:p>
            <a:pPr marL="0" indent="0" algn="ctr">
              <a:buNone/>
            </a:pPr>
            <a:r>
              <a:rPr lang="en-US" sz="3600" u="sng" dirty="0">
                <a:latin typeface="Arial Black" panose="020B0A04020102020204" pitchFamily="34" charset="0"/>
              </a:rPr>
              <a:t>ADD THIS</a:t>
            </a:r>
          </a:p>
          <a:p>
            <a:pPr marL="0" indent="0" algn="ctr">
              <a:buNone/>
            </a:pPr>
            <a:r>
              <a:rPr lang="en-US" sz="3600" dirty="0">
                <a:latin typeface="Arial Black" panose="020B0A04020102020204" pitchFamily="34" charset="0"/>
              </a:rPr>
              <a:t>Now try to describe them in one sentence.</a:t>
            </a:r>
          </a:p>
          <a:p>
            <a:pPr marL="0" indent="0" algn="ctr">
              <a:buNone/>
            </a:pPr>
            <a:endParaRPr lang="en-US" sz="3600" dirty="0">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latin typeface="Arial Black" panose="020B0A04020102020204" pitchFamily="34" charset="0"/>
              </a:rPr>
              <a:t>9/19/19</a:t>
            </a:r>
            <a:endParaRPr lang="en-US" sz="2400" dirty="0">
              <a:latin typeface="Arial Black" panose="020B0A04020102020204" pitchFamily="34" charset="0"/>
            </a:endParaRPr>
          </a:p>
        </p:txBody>
      </p:sp>
    </p:spTree>
    <p:extLst>
      <p:ext uri="{BB962C8B-B14F-4D97-AF65-F5344CB8AC3E}">
        <p14:creationId xmlns:p14="http://schemas.microsoft.com/office/powerpoint/2010/main" val="37396428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a:t>
            </a:r>
            <a:r>
              <a:rPr lang="en-US" sz="4800" dirty="0" smtClean="0">
                <a:latin typeface="Arial Black" panose="020B0A04020102020204" pitchFamily="34" charset="0"/>
              </a:rPr>
              <a:t>characters </a:t>
            </a:r>
            <a:r>
              <a:rPr lang="en-US" sz="4800" dirty="0">
                <a:latin typeface="Arial Black" panose="020B0A04020102020204" pitchFamily="34" charset="0"/>
              </a:rPr>
              <a:t>and </a:t>
            </a:r>
            <a:r>
              <a:rPr lang="en-US" sz="4800" dirty="0" smtClean="0">
                <a:latin typeface="Arial Black" panose="020B0A04020102020204" pitchFamily="34" charset="0"/>
              </a:rPr>
              <a:t>their development over the course of a novel.</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462464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latin typeface="Arial Black" panose="020B0A04020102020204" pitchFamily="34" charset="0"/>
              </a:rPr>
              <a:t>By definition, a character analysis is the process of evaluating the specific traits of a literary character, this will include consideration of additional elements such as the role they play in the story and the various conflicts they experience.</a:t>
            </a:r>
          </a:p>
          <a:p>
            <a:endParaRPr lang="en-US" dirty="0">
              <a:latin typeface="Arial Black" panose="020B0A04020102020204" pitchFamily="34" charset="0"/>
            </a:endParaRPr>
          </a:p>
          <a:p>
            <a:r>
              <a:rPr lang="en-US" dirty="0">
                <a:latin typeface="Arial Black" panose="020B0A04020102020204" pitchFamily="34" charset="0"/>
              </a:rPr>
              <a:t>Your job is to analyze one of the main characters we have encountered so far in </a:t>
            </a:r>
            <a:r>
              <a:rPr lang="en-US" dirty="0" smtClean="0">
                <a:latin typeface="Arial Black" panose="020B0A04020102020204" pitchFamily="34" charset="0"/>
              </a:rPr>
              <a:t>The Hobbit. </a:t>
            </a:r>
            <a:r>
              <a:rPr lang="en-US" dirty="0">
                <a:latin typeface="Arial Black" panose="020B0A04020102020204" pitchFamily="34" charset="0"/>
              </a:rPr>
              <a:t>You will do so using the “Laser Focus” method.</a:t>
            </a:r>
          </a:p>
          <a:p>
            <a:endParaRPr lang="en-US" dirty="0"/>
          </a:p>
        </p:txBody>
      </p:sp>
    </p:spTree>
    <p:extLst>
      <p:ext uri="{BB962C8B-B14F-4D97-AF65-F5344CB8AC3E}">
        <p14:creationId xmlns:p14="http://schemas.microsoft.com/office/powerpoint/2010/main" val="32258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10268</TotalTime>
  <Words>16094</Words>
  <Application>Microsoft Office PowerPoint</Application>
  <PresentationFormat>Widescreen</PresentationFormat>
  <Paragraphs>1784</Paragraphs>
  <Slides>277</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277</vt:i4>
      </vt:variant>
    </vt:vector>
  </HeadingPairs>
  <TitlesOfParts>
    <vt:vector size="283" baseType="lpstr">
      <vt:lpstr>Arial</vt:lpstr>
      <vt:lpstr>Arial Black</vt:lpstr>
      <vt:lpstr>Calibri</vt:lpstr>
      <vt:lpstr>Calibri Light</vt:lpstr>
      <vt:lpstr>Office Theme</vt:lpstr>
      <vt:lpstr>1_Office Theme</vt:lpstr>
      <vt:lpstr>Start-Up - Discussion</vt:lpstr>
      <vt:lpstr>Start-Up - Writing</vt:lpstr>
      <vt:lpstr>Outsiders and Outcasts</vt:lpstr>
      <vt:lpstr>Reading In Class</vt:lpstr>
      <vt:lpstr>“Isn’t Everyone a Little Bit Weird?”</vt:lpstr>
      <vt:lpstr>“Isn’t Everyone a Little Bit Weird?”</vt:lpstr>
      <vt:lpstr>“Isn’t Everyone a Little Bit Weird?”</vt:lpstr>
      <vt:lpstr>HOMEWORK</vt:lpstr>
      <vt:lpstr>EXIT TICKET</vt:lpstr>
      <vt:lpstr>Start-Up - Discussion</vt:lpstr>
      <vt:lpstr>Start-Up - Writing</vt:lpstr>
      <vt:lpstr>Comparison / Contrast Articles</vt:lpstr>
      <vt:lpstr>Comparison / Contrast Articles</vt:lpstr>
      <vt:lpstr>Comparison / Contrast Articles</vt:lpstr>
      <vt:lpstr>CANNON COMPARISON CHART</vt:lpstr>
      <vt:lpstr>HOMEWORK</vt:lpstr>
      <vt:lpstr>EXIT TICKET</vt:lpstr>
      <vt:lpstr>Start-Up - Discussion</vt:lpstr>
      <vt:lpstr>Start-Up - Writing</vt:lpstr>
      <vt:lpstr>Comparison/Contrast – Outcast Poetry</vt:lpstr>
      <vt:lpstr>Comparison/Contrast – Outcast Poetry</vt:lpstr>
      <vt:lpstr>Comparison/Contrast – Outcast Poetry</vt:lpstr>
      <vt:lpstr>Comparison/Contrast – Outcast Poetry</vt:lpstr>
      <vt:lpstr>Comparison/Contrast – Outcast Poetry</vt:lpstr>
      <vt:lpstr>Comparison/Contrast – Outcast Poetry</vt:lpstr>
      <vt:lpstr>Comparison/Contrast – Outcast Poetry</vt:lpstr>
      <vt:lpstr>Comparison/Contrast – Outcast Poetry</vt:lpstr>
      <vt:lpstr>HOMEWORK</vt:lpstr>
      <vt:lpstr>EXIT TICKET</vt:lpstr>
      <vt:lpstr>NO Start-Up Discussion/Writing Today!</vt:lpstr>
      <vt:lpstr>Comparison/Contrast – Outcast Poetry</vt:lpstr>
      <vt:lpstr>Comparison/Contrast – Outcast Poetry</vt:lpstr>
      <vt:lpstr>HOMEWORK</vt:lpstr>
      <vt:lpstr>NO EXIT TICKET TODAY!</vt:lpstr>
      <vt:lpstr>Start-Up - Discussion</vt:lpstr>
      <vt:lpstr>Start-Up - Writing</vt:lpstr>
      <vt:lpstr>The Hobbit – Intro to Fantasy</vt:lpstr>
      <vt:lpstr>The Hobbit – Intro to Fantasy</vt:lpstr>
      <vt:lpstr>The Hobbit – The Heroes Journey</vt:lpstr>
      <vt:lpstr>The Hobbit – The Heroes Journey</vt:lpstr>
      <vt:lpstr>The Hobbit – The Heroes Journey</vt:lpstr>
      <vt:lpstr>The Hobbit – The Heroes Journey</vt:lpstr>
      <vt:lpstr>The Hobbit – The Heroes Journey</vt:lpstr>
      <vt:lpstr>The Hobbit - Introduction</vt:lpstr>
      <vt:lpstr>The Hobbit - Introduction</vt:lpstr>
      <vt:lpstr>The Hobbit – Previewing the Novel</vt:lpstr>
      <vt:lpstr>HOMEWORK</vt:lpstr>
      <vt:lpstr>EXIT TICKET</vt:lpstr>
      <vt:lpstr>Start-Up - Discussion</vt:lpstr>
      <vt:lpstr>Start-Up - Writing</vt:lpstr>
      <vt:lpstr>Chapter 1 – An Unexpected Party</vt:lpstr>
      <vt:lpstr>HOMEWORK</vt:lpstr>
      <vt:lpstr>EXIT TICKET</vt:lpstr>
      <vt:lpstr>Start-Up - Discussion</vt:lpstr>
      <vt:lpstr>Start-Up - Writing</vt:lpstr>
      <vt:lpstr>Chapter 1 – An Unexpected Party</vt:lpstr>
      <vt:lpstr>HOMEWORK</vt:lpstr>
      <vt:lpstr>EXIT TICKET</vt:lpstr>
      <vt:lpstr>Start-Up - Discussion</vt:lpstr>
      <vt:lpstr>Start-Up - Writing</vt:lpstr>
      <vt:lpstr>HOMEWORK</vt:lpstr>
      <vt:lpstr>EXIT TICKET</vt:lpstr>
      <vt:lpstr>Start-Up - Writing</vt:lpstr>
      <vt:lpstr>HOMEWORK</vt:lpstr>
      <vt:lpstr>EXIT TICKET</vt:lpstr>
      <vt:lpstr>Start-Up - Discussion</vt:lpstr>
      <vt:lpstr>Start-Up - Writing</vt:lpstr>
      <vt:lpstr>Small Group Read</vt:lpstr>
      <vt:lpstr>HOMEWORK</vt:lpstr>
      <vt:lpstr>EXIT TICKET</vt:lpstr>
      <vt:lpstr>No Start-Up Discussion/Writing (Keep Chromebooks Closed)</vt:lpstr>
      <vt:lpstr>Independent  Read</vt:lpstr>
      <vt:lpstr>HOMEWORK</vt:lpstr>
      <vt:lpstr>EXIT TICKET</vt:lpstr>
      <vt:lpstr>Start-Up - Writing</vt:lpstr>
      <vt:lpstr>Small Group Read</vt:lpstr>
      <vt:lpstr>HOMEWORK</vt:lpstr>
      <vt:lpstr>EXIT TICKET</vt:lpstr>
      <vt:lpstr>Start-Up - Discussion</vt:lpstr>
      <vt:lpstr>Start-Up - Writing</vt:lpstr>
      <vt:lpstr>Chapter 7</vt:lpstr>
      <vt:lpstr>HOMEWORK</vt:lpstr>
      <vt:lpstr>EXIT TICKET</vt:lpstr>
      <vt:lpstr>No Start-Up Discussion or Writing!  No Exit Ticket</vt:lpstr>
      <vt:lpstr>Start-Up - Discussion</vt:lpstr>
      <vt:lpstr>Start-Up - Writing</vt:lpstr>
      <vt:lpstr>Chapter 8</vt:lpstr>
      <vt:lpstr>HOMEWORK</vt:lpstr>
      <vt:lpstr>EXIT TICKET</vt:lpstr>
      <vt:lpstr>Start-Up - Discussion</vt:lpstr>
      <vt:lpstr>Start-Up - Writing</vt:lpstr>
      <vt:lpstr>Small Group Read</vt:lpstr>
      <vt:lpstr>HOMEWORK</vt:lpstr>
      <vt:lpstr>EXIT TICKET</vt:lpstr>
      <vt:lpstr>No Start-Up Discussion/Writing (Keep Chromebooks Closed)</vt:lpstr>
      <vt:lpstr>Start-Up - Discussion</vt:lpstr>
      <vt:lpstr>Start-Up - Writing</vt:lpstr>
      <vt:lpstr>Today’s Objectives</vt:lpstr>
      <vt:lpstr>Character Analysis</vt:lpstr>
      <vt:lpstr>Character Analysis</vt:lpstr>
      <vt:lpstr>Character Analysis</vt:lpstr>
      <vt:lpstr>Big Bad</vt:lpstr>
      <vt:lpstr>Character Analysis - Laser</vt:lpstr>
      <vt:lpstr>Character Analysis - Laser</vt:lpstr>
      <vt:lpstr>Character Analysis - Laser</vt:lpstr>
      <vt:lpstr>Character Analysis - Laser</vt:lpstr>
      <vt:lpstr>Character Analysis - Laser</vt:lpstr>
      <vt:lpstr>Character Analysis - Focus</vt:lpstr>
      <vt:lpstr>Character Analysis - Focus</vt:lpstr>
      <vt:lpstr>Character Analysis - Focus</vt:lpstr>
      <vt:lpstr>Character Analysis - Focus</vt:lpstr>
      <vt:lpstr>Character Analysis - Focus</vt:lpstr>
      <vt:lpstr>Exit Ticket</vt:lpstr>
      <vt:lpstr>Start-Up - Discussion</vt:lpstr>
      <vt:lpstr>Start-Up - Writing</vt:lpstr>
      <vt:lpstr>Unit Objectives</vt:lpstr>
      <vt:lpstr>Today’s Objectives</vt:lpstr>
      <vt:lpstr>Character Analysis – The Hobbit</vt:lpstr>
      <vt:lpstr>Character Analysis – The Hobbit</vt:lpstr>
      <vt:lpstr>Character Analysis – The Hobbit</vt:lpstr>
      <vt:lpstr>LASER FOCUS CHARACTER ANALYSIS</vt:lpstr>
      <vt:lpstr>PowerPoint Presentation</vt:lpstr>
      <vt:lpstr>Character Analysis</vt:lpstr>
      <vt:lpstr>Character Analysis - Laser</vt:lpstr>
      <vt:lpstr>Character Analysis - Laser</vt:lpstr>
      <vt:lpstr>Character Analysis - Laser</vt:lpstr>
      <vt:lpstr>Character Analysis - Laser</vt:lpstr>
      <vt:lpstr>Character Analysis - Laser</vt:lpstr>
      <vt:lpstr>Character Analysis - Laser</vt:lpstr>
      <vt:lpstr>EXTRA CREDIT POLICY</vt:lpstr>
      <vt:lpstr>EXTRA CREDIT OPPORTUNITY</vt:lpstr>
      <vt:lpstr>HOMEWORK</vt:lpstr>
      <vt:lpstr>EXIT TICKET</vt:lpstr>
      <vt:lpstr>Start-Up - Discussion</vt:lpstr>
      <vt:lpstr>Start-Up - Writing</vt:lpstr>
      <vt:lpstr>Small Group Read</vt:lpstr>
      <vt:lpstr>HOMEWORK</vt:lpstr>
      <vt:lpstr>EXIT TICKET</vt:lpstr>
      <vt:lpstr>Start-Up - Discussion</vt:lpstr>
      <vt:lpstr>Start-Up - Writing</vt:lpstr>
      <vt:lpstr>Chapter 9</vt:lpstr>
      <vt:lpstr>HOMEWORK</vt:lpstr>
      <vt:lpstr>EXIT TICKET</vt:lpstr>
      <vt:lpstr>No Start-Up Discussion/Writing   No Exit Ticket </vt:lpstr>
      <vt:lpstr>Start-Up - Discussion</vt:lpstr>
      <vt:lpstr>Start-Up - Writing</vt:lpstr>
      <vt:lpstr>Fantasy vs. Reality</vt:lpstr>
      <vt:lpstr>Fantasy vs. Reality</vt:lpstr>
      <vt:lpstr>Fantasy vs. Reality</vt:lpstr>
      <vt:lpstr>Fantasy vs Reality</vt:lpstr>
      <vt:lpstr>HOMEWORK</vt:lpstr>
      <vt:lpstr>EXIT TICKET</vt:lpstr>
      <vt:lpstr>NO START-UP NO EXIT TICKET  Your Job Today…</vt:lpstr>
      <vt:lpstr>Start-Up - Writing</vt:lpstr>
      <vt:lpstr>Small Group Read</vt:lpstr>
      <vt:lpstr>HOMEWORK</vt:lpstr>
      <vt:lpstr>EXIT TICKET</vt:lpstr>
      <vt:lpstr>PowerPoint Presentation</vt:lpstr>
      <vt:lpstr>Start-Up - Discussion</vt:lpstr>
      <vt:lpstr>Start-Up - Writing</vt:lpstr>
      <vt:lpstr>Chapter 11</vt:lpstr>
      <vt:lpstr>HOMEWORK</vt:lpstr>
      <vt:lpstr>EXIT TICKET</vt:lpstr>
      <vt:lpstr> NO START-UP  NO EXIT TICKET  </vt:lpstr>
      <vt:lpstr>Start-Up - Discussion</vt:lpstr>
      <vt:lpstr>Start-Up - Writing</vt:lpstr>
      <vt:lpstr>The Hobbit Blog</vt:lpstr>
      <vt:lpstr>The Hobbit Blog</vt:lpstr>
      <vt:lpstr>The Hobbit Blog</vt:lpstr>
      <vt:lpstr>The Hobbit Blog</vt:lpstr>
      <vt:lpstr>The Hobbit Blog</vt:lpstr>
      <vt:lpstr>The Hobbit Blog</vt:lpstr>
      <vt:lpstr>The Hobbit Blog</vt:lpstr>
      <vt:lpstr>HOMEWORK</vt:lpstr>
      <vt:lpstr>EXIT TICKET</vt:lpstr>
      <vt:lpstr> NO START-UP  NO EXIT TICKET  YOUR WORK / HOMEWORK  Hobbit Blog Entries 1 &amp; 2 Published to WIX and links in Google Classroom by The end of TODAY’S class.  </vt:lpstr>
      <vt:lpstr>Start-Up - Discussion</vt:lpstr>
      <vt:lpstr>Start-Up - Writing</vt:lpstr>
      <vt:lpstr>Small Group Read</vt:lpstr>
      <vt:lpstr>HOMEWORK</vt:lpstr>
      <vt:lpstr>EXIT TICKET</vt:lpstr>
      <vt:lpstr>Start-Up - Discussion</vt:lpstr>
      <vt:lpstr>Start-Up - Writing</vt:lpstr>
      <vt:lpstr>Chapter 12</vt:lpstr>
      <vt:lpstr>HOMEWORK</vt:lpstr>
      <vt:lpstr>EXIT TICKET</vt:lpstr>
      <vt:lpstr>No Start-Up Discussion/Writing (Keep Chromebooks Closed)</vt:lpstr>
      <vt:lpstr>When You Are Finished With Your Quiz…</vt:lpstr>
      <vt:lpstr>HOMEWORK</vt:lpstr>
      <vt:lpstr>Start-Up - Discussion</vt:lpstr>
      <vt:lpstr>Start-Up - Writing</vt:lpstr>
      <vt:lpstr>Chapter 14</vt:lpstr>
      <vt:lpstr>HOMEWORK</vt:lpstr>
      <vt:lpstr>EXIT TICKET</vt:lpstr>
      <vt:lpstr>Start-Up - Writing</vt:lpstr>
      <vt:lpstr>Chapter 15</vt:lpstr>
      <vt:lpstr>HOMEWORK</vt:lpstr>
      <vt:lpstr>EXIT TICKET</vt:lpstr>
      <vt:lpstr>Start-Up - Writing</vt:lpstr>
      <vt:lpstr>Small Group Read</vt:lpstr>
      <vt:lpstr>HOMEWORK</vt:lpstr>
      <vt:lpstr>EXIT TICKET</vt:lpstr>
      <vt:lpstr>PowerPoint Presentation</vt:lpstr>
      <vt:lpstr>PowerPoint Presentation</vt:lpstr>
      <vt:lpstr>Amnesty Day</vt:lpstr>
      <vt:lpstr>Amnesty Day</vt:lpstr>
      <vt:lpstr>Amnesty Day</vt:lpstr>
      <vt:lpstr>Amnesty Day</vt:lpstr>
      <vt:lpstr> NO START-UP  NO EXIT TICKET  </vt:lpstr>
      <vt:lpstr>Start-Up - Discussion</vt:lpstr>
      <vt:lpstr>Start-Up - Writing</vt:lpstr>
      <vt:lpstr>Chapter 18</vt:lpstr>
      <vt:lpstr>HOMEWORK</vt:lpstr>
      <vt:lpstr>EXIT TICKET</vt:lpstr>
      <vt:lpstr>Start-Up - Discussion</vt:lpstr>
      <vt:lpstr>Start-Up - Writing</vt:lpstr>
      <vt:lpstr>Chapter 19</vt:lpstr>
      <vt:lpstr>HOMEWORK</vt:lpstr>
      <vt:lpstr>EXIT TICKET</vt:lpstr>
      <vt:lpstr> NO START-UP  NO EXIT TICKET  </vt:lpstr>
      <vt:lpstr>The Two-Headed Dragon</vt:lpstr>
      <vt:lpstr>PowerPoint Presentation</vt:lpstr>
      <vt:lpstr>The Two-Headed Dragon</vt:lpstr>
      <vt:lpstr>Character Analysis - Focus</vt:lpstr>
      <vt:lpstr>Character Analysis - Focus</vt:lpstr>
      <vt:lpstr>Character Analysis - Focus</vt:lpstr>
      <vt:lpstr>Character Analysis - Focus</vt:lpstr>
      <vt:lpstr>Character Analysis - Focus</vt:lpstr>
      <vt:lpstr>The Hobbit Blog</vt:lpstr>
      <vt:lpstr>The Hobbit Blog</vt:lpstr>
      <vt:lpstr>The Hobbit Blog</vt:lpstr>
      <vt:lpstr>The Two-Headed Dragon</vt:lpstr>
      <vt:lpstr>The Two-Headed Dragon</vt:lpstr>
      <vt:lpstr> START-UP - DISCUSSION </vt:lpstr>
      <vt:lpstr> START-UP - WRITING </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PRESENTATION OF PROJECTS</vt:lpstr>
      <vt:lpstr>HOMEWORK</vt:lpstr>
      <vt:lpstr>Exit Ticket</vt:lpstr>
      <vt:lpstr>English 10 Final Projects</vt:lpstr>
      <vt:lpstr>PowerPoint Presentation</vt:lpstr>
      <vt:lpstr>English 10 Final Projects</vt:lpstr>
      <vt:lpstr>PowerPoint Presentation</vt:lpstr>
      <vt:lpstr>English 10 Final Projects</vt:lpstr>
      <vt:lpstr>PowerPoint Presentation</vt:lpstr>
      <vt:lpstr>English 10 Final Projects</vt:lpstr>
      <vt:lpstr>PowerPoint Presentation</vt:lpstr>
      <vt:lpstr>English 10 Final Projects</vt:lpstr>
      <vt:lpstr>PowerPoint Presentation</vt:lpstr>
      <vt:lpstr>English 10 Final Projects</vt:lpstr>
      <vt:lpstr>PowerPoint Presentation</vt:lpstr>
      <vt:lpstr>This is it…..</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McElroy</dc:creator>
  <cp:lastModifiedBy>James McElroy</cp:lastModifiedBy>
  <cp:revision>197</cp:revision>
  <dcterms:created xsi:type="dcterms:W3CDTF">2019-08-23T15:17:52Z</dcterms:created>
  <dcterms:modified xsi:type="dcterms:W3CDTF">2019-10-17T16:21:37Z</dcterms:modified>
</cp:coreProperties>
</file>