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8" r:id="rId2"/>
    <p:sldId id="256" r:id="rId3"/>
    <p:sldId id="257" r:id="rId4"/>
    <p:sldId id="259" r:id="rId5"/>
    <p:sldId id="260" r:id="rId6"/>
    <p:sldId id="262" r:id="rId7"/>
    <p:sldId id="261" r:id="rId8"/>
    <p:sldId id="275" r:id="rId9"/>
    <p:sldId id="276" r:id="rId10"/>
    <p:sldId id="279" r:id="rId11"/>
    <p:sldId id="263" r:id="rId12"/>
    <p:sldId id="264" r:id="rId13"/>
    <p:sldId id="265" r:id="rId14"/>
    <p:sldId id="266" r:id="rId15"/>
    <p:sldId id="267" r:id="rId16"/>
    <p:sldId id="268" r:id="rId17"/>
    <p:sldId id="269" r:id="rId18"/>
    <p:sldId id="270" r:id="rId19"/>
    <p:sldId id="271" r:id="rId20"/>
    <p:sldId id="272" r:id="rId21"/>
    <p:sldId id="277" r:id="rId22"/>
    <p:sldId id="278" r:id="rId23"/>
    <p:sldId id="280" r:id="rId24"/>
    <p:sldId id="281" r:id="rId25"/>
    <p:sldId id="273" r:id="rId26"/>
    <p:sldId id="284" r:id="rId27"/>
    <p:sldId id="287" r:id="rId28"/>
    <p:sldId id="285" r:id="rId29"/>
    <p:sldId id="286" r:id="rId30"/>
    <p:sldId id="274" r:id="rId31"/>
    <p:sldId id="282" r:id="rId32"/>
    <p:sldId id="283" r:id="rId33"/>
    <p:sldId id="288" r:id="rId34"/>
    <p:sldId id="289" r:id="rId35"/>
    <p:sldId id="292" r:id="rId36"/>
    <p:sldId id="293" r:id="rId37"/>
    <p:sldId id="290" r:id="rId38"/>
    <p:sldId id="291" r:id="rId39"/>
    <p:sldId id="294" r:id="rId40"/>
    <p:sldId id="295" r:id="rId41"/>
    <p:sldId id="296" r:id="rId42"/>
    <p:sldId id="297" r:id="rId43"/>
    <p:sldId id="298" r:id="rId44"/>
    <p:sldId id="299" r:id="rId45"/>
    <p:sldId id="300" r:id="rId46"/>
    <p:sldId id="301" r:id="rId47"/>
    <p:sldId id="302" r:id="rId48"/>
    <p:sldId id="303" r:id="rId49"/>
    <p:sldId id="306" r:id="rId50"/>
    <p:sldId id="304" r:id="rId51"/>
    <p:sldId id="305" r:id="rId52"/>
    <p:sldId id="308" r:id="rId53"/>
    <p:sldId id="311" r:id="rId54"/>
    <p:sldId id="310"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6" r:id="rId68"/>
    <p:sldId id="324" r:id="rId69"/>
    <p:sldId id="325" r:id="rId70"/>
    <p:sldId id="327" r:id="rId71"/>
    <p:sldId id="328" r:id="rId72"/>
    <p:sldId id="329" r:id="rId73"/>
    <p:sldId id="331" r:id="rId74"/>
    <p:sldId id="332" r:id="rId75"/>
    <p:sldId id="333" r:id="rId76"/>
    <p:sldId id="335" r:id="rId77"/>
    <p:sldId id="337" r:id="rId78"/>
    <p:sldId id="338" r:id="rId79"/>
    <p:sldId id="339" r:id="rId80"/>
    <p:sldId id="340" r:id="rId81"/>
    <p:sldId id="341" r:id="rId82"/>
    <p:sldId id="342" r:id="rId83"/>
    <p:sldId id="343" r:id="rId84"/>
    <p:sldId id="344" r:id="rId85"/>
    <p:sldId id="347" r:id="rId86"/>
    <p:sldId id="345" r:id="rId87"/>
    <p:sldId id="346" r:id="rId88"/>
    <p:sldId id="349" r:id="rId89"/>
    <p:sldId id="348" r:id="rId90"/>
    <p:sldId id="358" r:id="rId91"/>
    <p:sldId id="350" r:id="rId92"/>
    <p:sldId id="351" r:id="rId93"/>
    <p:sldId id="352" r:id="rId94"/>
    <p:sldId id="353" r:id="rId95"/>
    <p:sldId id="354" r:id="rId96"/>
    <p:sldId id="355" r:id="rId97"/>
    <p:sldId id="356" r:id="rId98"/>
    <p:sldId id="357"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7" autoAdjust="0"/>
    <p:restoredTop sz="94660"/>
  </p:normalViewPr>
  <p:slideViewPr>
    <p:cSldViewPr snapToGrid="0">
      <p:cViewPr varScale="1">
        <p:scale>
          <a:sx n="79" d="100"/>
          <a:sy n="79" d="100"/>
        </p:scale>
        <p:origin x="132" y="7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B1ADC-4654-4D5A-B271-6D2A099E31CB}"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92C4D-0FA0-478D-84BB-B945975BB936}" type="slidenum">
              <a:rPr lang="en-US" smtClean="0"/>
              <a:t>‹#›</a:t>
            </a:fld>
            <a:endParaRPr lang="en-US"/>
          </a:p>
        </p:txBody>
      </p:sp>
    </p:spTree>
    <p:extLst>
      <p:ext uri="{BB962C8B-B14F-4D97-AF65-F5344CB8AC3E}">
        <p14:creationId xmlns:p14="http://schemas.microsoft.com/office/powerpoint/2010/main" val="318475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128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033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159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129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158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152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68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0ACD71-45EF-44D7-9426-8362B54EB028}"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67306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CD71-45EF-44D7-9426-8362B54EB028}"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33378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CD71-45EF-44D7-9426-8362B54EB028}"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157762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517201" y="579433"/>
            <a:ext cx="7157599"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3" name="Shape 23"/>
          <p:cNvSpPr txBox="1">
            <a:spLocks noGrp="1"/>
          </p:cNvSpPr>
          <p:nvPr>
            <p:ph type="body" idx="1"/>
          </p:nvPr>
        </p:nvSpPr>
        <p:spPr>
          <a:xfrm>
            <a:off x="1801433" y="2024500"/>
            <a:ext cx="4169199" cy="4340000"/>
          </a:xfrm>
          <a:prstGeom prst="rect">
            <a:avLst/>
          </a:prstGeom>
        </p:spPr>
        <p:txBody>
          <a:bodyPr lIns="91425" tIns="91425" rIns="91425" bIns="91425" anchor="t" anchorCtr="0"/>
          <a:lstStyle>
            <a:lvl1pPr lvl="0">
              <a:spcBef>
                <a:spcPts val="0"/>
              </a:spcBef>
              <a:buSzPct val="100000"/>
              <a:defRPr sz="2667"/>
            </a:lvl1pPr>
            <a:lvl2pPr lvl="1">
              <a:spcBef>
                <a:spcPts val="0"/>
              </a:spcBef>
              <a:defRPr/>
            </a:lvl2pPr>
            <a:lvl3pPr lvl="2">
              <a:spcBef>
                <a:spcPts val="0"/>
              </a:spcBef>
              <a:defRPr/>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pPr lvl="0"/>
            <a:r>
              <a:rPr lang="en-US" smtClean="0"/>
              <a:t>Click to edit Master text styles</a:t>
            </a:r>
          </a:p>
        </p:txBody>
      </p:sp>
      <p:sp>
        <p:nvSpPr>
          <p:cNvPr id="24" name="Shape 24"/>
          <p:cNvSpPr txBox="1">
            <a:spLocks noGrp="1"/>
          </p:cNvSpPr>
          <p:nvPr>
            <p:ph type="body" idx="2"/>
          </p:nvPr>
        </p:nvSpPr>
        <p:spPr>
          <a:xfrm>
            <a:off x="6221526" y="2024500"/>
            <a:ext cx="4169199" cy="4340000"/>
          </a:xfrm>
          <a:prstGeom prst="rect">
            <a:avLst/>
          </a:prstGeom>
        </p:spPr>
        <p:txBody>
          <a:bodyPr lIns="91425" tIns="91425" rIns="91425" bIns="91425" anchor="t" anchorCtr="0"/>
          <a:lstStyle>
            <a:lvl1pPr lvl="0">
              <a:spcBef>
                <a:spcPts val="0"/>
              </a:spcBef>
              <a:buSzPct val="100000"/>
              <a:defRPr sz="2667"/>
            </a:lvl1pPr>
            <a:lvl2pPr lvl="1">
              <a:spcBef>
                <a:spcPts val="0"/>
              </a:spcBef>
              <a:defRPr/>
            </a:lvl2pPr>
            <a:lvl3pPr lvl="2">
              <a:spcBef>
                <a:spcPts val="0"/>
              </a:spcBef>
              <a:defRPr/>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pPr lvl="0"/>
            <a:r>
              <a:rPr lang="en-US" smtClean="0"/>
              <a:t>Click to edit Master text styles</a:t>
            </a:r>
          </a:p>
        </p:txBody>
      </p:sp>
      <p:cxnSp>
        <p:nvCxnSpPr>
          <p:cNvPr id="25" name="Shape 25"/>
          <p:cNvCxnSpPr/>
          <p:nvPr/>
        </p:nvCxnSpPr>
        <p:spPr>
          <a:xfrm>
            <a:off x="5706001" y="1903067"/>
            <a:ext cx="779999" cy="0"/>
          </a:xfrm>
          <a:prstGeom prst="straightConnector1">
            <a:avLst/>
          </a:prstGeom>
          <a:noFill/>
          <a:ln w="28575" cap="flat" cmpd="sng">
            <a:solidFill>
              <a:srgbClr val="926940"/>
            </a:solidFill>
            <a:prstDash val="solid"/>
            <a:round/>
            <a:headEnd type="none" w="lg" len="lg"/>
            <a:tailEnd type="none" w="lg" len="lg"/>
          </a:ln>
        </p:spPr>
      </p:cxnSp>
    </p:spTree>
    <p:extLst>
      <p:ext uri="{BB962C8B-B14F-4D97-AF65-F5344CB8AC3E}">
        <p14:creationId xmlns:p14="http://schemas.microsoft.com/office/powerpoint/2010/main" val="429490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p:nvPr/>
        </p:nvSpPr>
        <p:spPr>
          <a:xfrm>
            <a:off x="1881800" y="960000"/>
            <a:ext cx="8428400" cy="4938000"/>
          </a:xfrm>
          <a:prstGeom prst="rect">
            <a:avLst/>
          </a:prstGeom>
          <a:noFill/>
          <a:ln w="28575" cap="flat" cmpd="sng">
            <a:solidFill>
              <a:srgbClr val="403228"/>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solidFill>
                <a:srgbClr val="403228"/>
              </a:solidFill>
            </a:endParaRPr>
          </a:p>
        </p:txBody>
      </p:sp>
      <p:sp>
        <p:nvSpPr>
          <p:cNvPr id="16" name="Shape 16"/>
          <p:cNvSpPr txBox="1">
            <a:spLocks noGrp="1"/>
          </p:cNvSpPr>
          <p:nvPr>
            <p:ph type="body" idx="1"/>
          </p:nvPr>
        </p:nvSpPr>
        <p:spPr>
          <a:xfrm>
            <a:off x="2806733" y="960000"/>
            <a:ext cx="6578400" cy="4938000"/>
          </a:xfrm>
          <a:prstGeom prst="rect">
            <a:avLst/>
          </a:prstGeom>
        </p:spPr>
        <p:txBody>
          <a:bodyPr lIns="91425" tIns="91425" rIns="91425" bIns="91425" anchor="ctr"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pPr lvl="0"/>
            <a:r>
              <a:rPr lang="en-US" smtClean="0"/>
              <a:t>Click to edit Master text styles</a:t>
            </a:r>
          </a:p>
        </p:txBody>
      </p:sp>
    </p:spTree>
    <p:extLst>
      <p:ext uri="{BB962C8B-B14F-4D97-AF65-F5344CB8AC3E}">
        <p14:creationId xmlns:p14="http://schemas.microsoft.com/office/powerpoint/2010/main" val="15955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CD71-45EF-44D7-9426-8362B54EB028}"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89988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ACD71-45EF-44D7-9426-8362B54EB028}"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121468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ACD71-45EF-44D7-9426-8362B54EB028}"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4870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ACD71-45EF-44D7-9426-8362B54EB028}"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117770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0ACD71-45EF-44D7-9426-8362B54EB028}"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316041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ACD71-45EF-44D7-9426-8362B54EB028}"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356496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ACD71-45EF-44D7-9426-8362B54EB028}"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159921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ACD71-45EF-44D7-9426-8362B54EB028}"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239608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ACD71-45EF-44D7-9426-8362B54EB028}"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A05C6-8217-4F34-AEA8-8176095EF73F}" type="slidenum">
              <a:rPr lang="en-US" smtClean="0"/>
              <a:t>‹#›</a:t>
            </a:fld>
            <a:endParaRPr lang="en-US"/>
          </a:p>
        </p:txBody>
      </p:sp>
    </p:spTree>
    <p:extLst>
      <p:ext uri="{BB962C8B-B14F-4D97-AF65-F5344CB8AC3E}">
        <p14:creationId xmlns:p14="http://schemas.microsoft.com/office/powerpoint/2010/main" val="180203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Before we begin,</a:t>
            </a:r>
          </a:p>
          <a:p>
            <a:pPr marL="0" indent="0" algn="ctr">
              <a:buNone/>
            </a:pPr>
            <a:r>
              <a:rPr lang="en-US" sz="4400" dirty="0" smtClean="0">
                <a:latin typeface="Arial Black" panose="020B0A04020102020204" pitchFamily="34" charset="0"/>
              </a:rPr>
              <a:t>Take a moment to watch and</a:t>
            </a:r>
          </a:p>
          <a:p>
            <a:pPr marL="0" indent="0" algn="ctr">
              <a:buNone/>
            </a:pPr>
            <a:r>
              <a:rPr lang="en-US" sz="4400" dirty="0" smtClean="0">
                <a:latin typeface="Arial Black" panose="020B0A04020102020204" pitchFamily="34" charset="0"/>
              </a:rPr>
              <a:t>consider the following video…</a:t>
            </a: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4/29/19</a:t>
            </a:r>
            <a:endParaRPr lang="en-US" dirty="0">
              <a:latin typeface="Arial Black" panose="020B0A04020102020204" pitchFamily="34" charset="0"/>
            </a:endParaRPr>
          </a:p>
        </p:txBody>
      </p:sp>
    </p:spTree>
    <p:extLst>
      <p:ext uri="{BB962C8B-B14F-4D97-AF65-F5344CB8AC3E}">
        <p14:creationId xmlns:p14="http://schemas.microsoft.com/office/powerpoint/2010/main" val="173422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2200"/>
          </a:xfrm>
        </p:spPr>
        <p:txBody>
          <a:bodyPr/>
          <a:lstStyle/>
          <a:p>
            <a:pPr algn="ctr"/>
            <a:r>
              <a:rPr lang="en-US" dirty="0" smtClean="0">
                <a:latin typeface="Arial Black" panose="020B0A04020102020204" pitchFamily="34" charset="0"/>
              </a:rPr>
              <a:t>Greek Drama</a:t>
            </a:r>
            <a:endParaRPr lang="en-US" dirty="0">
              <a:latin typeface="Arial Black" panose="020B0A04020102020204" pitchFamily="34" charset="0"/>
            </a:endParaRPr>
          </a:p>
        </p:txBody>
      </p:sp>
      <p:sp>
        <p:nvSpPr>
          <p:cNvPr id="3" name="Content Placeholder 2"/>
          <p:cNvSpPr>
            <a:spLocks noGrp="1"/>
          </p:cNvSpPr>
          <p:nvPr>
            <p:ph idx="1"/>
          </p:nvPr>
        </p:nvSpPr>
        <p:spPr>
          <a:xfrm>
            <a:off x="838200" y="1092201"/>
            <a:ext cx="10515600" cy="4351338"/>
          </a:xfrm>
        </p:spPr>
        <p:txBody>
          <a:bodyPr>
            <a:normAutofit/>
          </a:bodyPr>
          <a:lstStyle/>
          <a:p>
            <a:r>
              <a:rPr lang="en-US" sz="3600" dirty="0" smtClean="0">
                <a:latin typeface="Arial Black" panose="020B0A04020102020204" pitchFamily="34" charset="0"/>
              </a:rPr>
              <a:t>The earliest origins of drama were ancient hymns called dithyrambs, sung in honor of the god of wine, Dionysus, in Athens.</a:t>
            </a:r>
          </a:p>
          <a:p>
            <a:endParaRPr lang="en-US" sz="3600" dirty="0" smtClean="0">
              <a:latin typeface="Arial Black" panose="020B0A04020102020204" pitchFamily="34" charset="0"/>
            </a:endParaRPr>
          </a:p>
          <a:p>
            <a:r>
              <a:rPr lang="en-US" sz="3600" dirty="0" smtClean="0">
                <a:latin typeface="Arial Black" panose="020B0A04020102020204" pitchFamily="34" charset="0"/>
              </a:rPr>
              <a:t>Drama then evolved from religious festivals in honor of Dionysus. </a:t>
            </a:r>
          </a:p>
          <a:p>
            <a:endParaRPr lang="en-US" dirty="0" smtClean="0"/>
          </a:p>
        </p:txBody>
      </p:sp>
    </p:spTree>
    <p:extLst>
      <p:ext uri="{BB962C8B-B14F-4D97-AF65-F5344CB8AC3E}">
        <p14:creationId xmlns:p14="http://schemas.microsoft.com/office/powerpoint/2010/main" val="31216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8" name="Picture 10" descr="GreekCho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9485" y="4454882"/>
            <a:ext cx="2553240" cy="2403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894521" y="267419"/>
            <a:ext cx="2206476" cy="29479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2612" y="112031"/>
            <a:ext cx="6538259" cy="830997"/>
          </a:xfrm>
          <a:prstGeom prst="rect">
            <a:avLst/>
          </a:prstGeom>
          <a:noFill/>
        </p:spPr>
        <p:txBody>
          <a:bodyPr wrap="square" rtlCol="0">
            <a:spAutoFit/>
          </a:bodyPr>
          <a:lstStyle/>
          <a:p>
            <a:pPr algn="ctr"/>
            <a:r>
              <a:rPr lang="en-US" sz="4800" dirty="0">
                <a:latin typeface="Arial Black" panose="020B0A04020102020204" pitchFamily="34" charset="0"/>
              </a:rPr>
              <a:t>The Chorus</a:t>
            </a:r>
          </a:p>
        </p:txBody>
      </p:sp>
      <p:sp>
        <p:nvSpPr>
          <p:cNvPr id="6" name="TextBox 5"/>
          <p:cNvSpPr txBox="1"/>
          <p:nvPr/>
        </p:nvSpPr>
        <p:spPr>
          <a:xfrm>
            <a:off x="191247" y="794511"/>
            <a:ext cx="9586259" cy="3908378"/>
          </a:xfrm>
          <a:prstGeom prst="rect">
            <a:avLst/>
          </a:prstGeom>
          <a:noFill/>
        </p:spPr>
        <p:txBody>
          <a:bodyPr wrap="square" rtlCol="0">
            <a:spAutoFit/>
          </a:bodyPr>
          <a:lstStyle/>
          <a:p>
            <a:pPr marL="380990" indent="-380990">
              <a:buFont typeface="Wingdings" panose="05000000000000000000" pitchFamily="2" charset="2"/>
              <a:buChar char="q"/>
            </a:pPr>
            <a:r>
              <a:rPr lang="en-US" sz="3733" b="1" dirty="0">
                <a:latin typeface="Arial Black" panose="020B0A04020102020204" pitchFamily="34" charset="0"/>
                <a:ea typeface="Bookman Old Style" charset="0"/>
                <a:cs typeface="Bookman Old Style" charset="0"/>
              </a:rPr>
              <a:t>Greek plays featured a </a:t>
            </a:r>
            <a:r>
              <a:rPr lang="en-US" sz="3733" b="1" i="1" dirty="0">
                <a:latin typeface="Arial Black" panose="020B0A04020102020204" pitchFamily="34" charset="0"/>
                <a:ea typeface="Bookman Old Style" charset="0"/>
                <a:cs typeface="Bookman Old Style" charset="0"/>
              </a:rPr>
              <a:t>chorus,</a:t>
            </a:r>
            <a:r>
              <a:rPr lang="en-US" sz="3733" b="1" dirty="0">
                <a:latin typeface="Arial Black" panose="020B0A04020102020204" pitchFamily="34" charset="0"/>
                <a:ea typeface="Bookman Old Style" charset="0"/>
                <a:cs typeface="Bookman Old Style" charset="0"/>
              </a:rPr>
              <a:t> a group of actors who would sing and dance choral songs or odes in between episodes.  They also engaged in dialogue with the actors.</a:t>
            </a:r>
            <a:r>
              <a:rPr lang="en-US" sz="2400" b="1" dirty="0">
                <a:latin typeface="Arial Black" panose="020B0A04020102020204" pitchFamily="34" charset="0"/>
              </a:rPr>
              <a:t/>
            </a:r>
            <a:br>
              <a:rPr lang="en-US" sz="2400" b="1" dirty="0">
                <a:latin typeface="Arial Black" panose="020B0A04020102020204" pitchFamily="34" charset="0"/>
              </a:rPr>
            </a:br>
            <a:endParaRPr lang="en-US" sz="2400" dirty="0"/>
          </a:p>
        </p:txBody>
      </p:sp>
      <p:sp>
        <p:nvSpPr>
          <p:cNvPr id="7" name="TextBox 6"/>
          <p:cNvSpPr txBox="1"/>
          <p:nvPr/>
        </p:nvSpPr>
        <p:spPr>
          <a:xfrm>
            <a:off x="2892612" y="4052047"/>
            <a:ext cx="9208384" cy="2697918"/>
          </a:xfrm>
          <a:prstGeom prst="rect">
            <a:avLst/>
          </a:prstGeom>
          <a:noFill/>
        </p:spPr>
        <p:txBody>
          <a:bodyPr wrap="square" rtlCol="0">
            <a:spAutoFit/>
          </a:bodyPr>
          <a:lstStyle/>
          <a:p>
            <a:pPr marL="609585" indent="-609585">
              <a:buFont typeface="Wingdings" panose="05000000000000000000" pitchFamily="2" charset="2"/>
              <a:buChar char="q"/>
            </a:pPr>
            <a:r>
              <a:rPr lang="en-US" sz="3733" dirty="0">
                <a:latin typeface="Arial Black" panose="020B0A04020102020204" pitchFamily="34" charset="0"/>
              </a:rPr>
              <a:t>Choruses were made up of 12-15 men (women could not participate) who wore matching costumes and masks</a:t>
            </a:r>
            <a:r>
              <a:rPr lang="en-US" sz="3733" dirty="0" smtClean="0">
                <a:latin typeface="Arial Black" panose="020B0A04020102020204" pitchFamily="34" charset="0"/>
              </a:rPr>
              <a:t>.</a:t>
            </a:r>
          </a:p>
          <a:p>
            <a:r>
              <a:rPr lang="en-US" sz="2000" b="1" dirty="0" smtClean="0"/>
              <a:t>				VIDEO on CHORUS</a:t>
            </a:r>
            <a:endParaRPr lang="en-US" sz="3733" dirty="0">
              <a:latin typeface="Arial Black" panose="020B0A04020102020204" pitchFamily="34" charset="0"/>
            </a:endParaRPr>
          </a:p>
        </p:txBody>
      </p:sp>
    </p:spTree>
    <p:extLst>
      <p:ext uri="{BB962C8B-B14F-4D97-AF65-F5344CB8AC3E}">
        <p14:creationId xmlns:p14="http://schemas.microsoft.com/office/powerpoint/2010/main" val="28279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0781" y="178178"/>
            <a:ext cx="10509811" cy="801964"/>
          </a:xfrm>
        </p:spPr>
        <p:txBody>
          <a:bodyPr/>
          <a:lstStyle/>
          <a:p>
            <a:r>
              <a:rPr lang="en-US" sz="4800" dirty="0">
                <a:latin typeface="Arial Black" panose="020B0A04020102020204" pitchFamily="34" charset="0"/>
              </a:rPr>
              <a:t>The Purpose of the Chorus</a:t>
            </a:r>
          </a:p>
        </p:txBody>
      </p:sp>
      <p:sp>
        <p:nvSpPr>
          <p:cNvPr id="8" name="TextBox 7"/>
          <p:cNvSpPr txBox="1"/>
          <p:nvPr/>
        </p:nvSpPr>
        <p:spPr>
          <a:xfrm>
            <a:off x="203201" y="980141"/>
            <a:ext cx="11797553" cy="5509200"/>
          </a:xfrm>
          <a:prstGeom prst="rect">
            <a:avLst/>
          </a:prstGeom>
          <a:noFill/>
        </p:spPr>
        <p:txBody>
          <a:bodyPr wrap="square" rtlCol="0">
            <a:spAutoFit/>
          </a:bodyPr>
          <a:lstStyle/>
          <a:p>
            <a:pPr marL="457189" indent="-457189">
              <a:buFont typeface="Wingdings" panose="05000000000000000000" pitchFamily="2" charset="2"/>
              <a:buChar char="q"/>
            </a:pPr>
            <a:r>
              <a:rPr lang="en-US" sz="3200" dirty="0">
                <a:latin typeface="Arial Black" panose="020B0A04020102020204" pitchFamily="34" charset="0"/>
              </a:rPr>
              <a:t>The chorus acts as a “hinge” between scenes or speakers.</a:t>
            </a:r>
          </a:p>
          <a:p>
            <a:pPr marL="457189" indent="-457189">
              <a:buFont typeface="Wingdings" panose="05000000000000000000" pitchFamily="2" charset="2"/>
              <a:buChar char="q"/>
            </a:pPr>
            <a:r>
              <a:rPr lang="en-US" sz="3200" dirty="0">
                <a:latin typeface="Arial Black" panose="020B0A04020102020204" pitchFamily="34" charset="0"/>
              </a:rPr>
              <a:t>The chorus offers a commentary on the action that has just happened and looks forward to the action that is coming. </a:t>
            </a:r>
          </a:p>
          <a:p>
            <a:pPr marL="457189" indent="-457189">
              <a:buFont typeface="Wingdings" panose="05000000000000000000" pitchFamily="2" charset="2"/>
              <a:buChar char="q"/>
            </a:pPr>
            <a:r>
              <a:rPr lang="en-US" sz="3200" dirty="0">
                <a:latin typeface="Arial Black" panose="020B0A04020102020204" pitchFamily="34" charset="0"/>
              </a:rPr>
              <a:t>They do this from a 3</a:t>
            </a:r>
            <a:r>
              <a:rPr lang="en-US" sz="3200" baseline="30000" dirty="0">
                <a:latin typeface="Arial Black" panose="020B0A04020102020204" pitchFamily="34" charset="0"/>
              </a:rPr>
              <a:t>rd</a:t>
            </a:r>
            <a:r>
              <a:rPr lang="en-US" sz="3200" dirty="0">
                <a:latin typeface="Arial Black" panose="020B0A04020102020204" pitchFamily="34" charset="0"/>
              </a:rPr>
              <a:t> person “collective” perspective.</a:t>
            </a:r>
          </a:p>
          <a:p>
            <a:pPr marL="457189" indent="-457189">
              <a:buFont typeface="Wingdings" panose="05000000000000000000" pitchFamily="2" charset="2"/>
              <a:buChar char="q"/>
            </a:pPr>
            <a:r>
              <a:rPr lang="en-US" sz="3200" dirty="0">
                <a:latin typeface="Arial Black" panose="020B0A04020102020204" pitchFamily="34" charset="0"/>
              </a:rPr>
              <a:t>The chorus expresses communal wisdom and helps the audience understand and deal with the exceptional circumstances in a tragedy.</a:t>
            </a:r>
          </a:p>
          <a:p>
            <a:pPr marL="457189" indent="-457189">
              <a:buFont typeface="Wingdings" panose="05000000000000000000" pitchFamily="2" charset="2"/>
              <a:buChar char="q"/>
            </a:pPr>
            <a:r>
              <a:rPr lang="en-US" sz="3200" dirty="0">
                <a:latin typeface="Arial Black" panose="020B0A04020102020204" pitchFamily="34" charset="0"/>
              </a:rPr>
              <a:t>The chorus always has an argument or opinion.</a:t>
            </a:r>
          </a:p>
        </p:txBody>
      </p:sp>
    </p:spTree>
    <p:extLst>
      <p:ext uri="{BB962C8B-B14F-4D97-AF65-F5344CB8AC3E}">
        <p14:creationId xmlns:p14="http://schemas.microsoft.com/office/powerpoint/2010/main" val="11475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2" name="Title 1"/>
          <p:cNvSpPr>
            <a:spLocks noGrp="1"/>
          </p:cNvSpPr>
          <p:nvPr>
            <p:ph type="title"/>
          </p:nvPr>
        </p:nvSpPr>
        <p:spPr>
          <a:xfrm>
            <a:off x="2391831" y="184735"/>
            <a:ext cx="7157599" cy="1143200"/>
          </a:xfrm>
        </p:spPr>
        <p:txBody>
          <a:bodyPr/>
          <a:lstStyle/>
          <a:p>
            <a:pPr algn="ctr"/>
            <a:r>
              <a:rPr lang="en-US" sz="4800" dirty="0">
                <a:latin typeface="Arial Black" panose="020B0A04020102020204" pitchFamily="34" charset="0"/>
              </a:rPr>
              <a:t>MASKS</a:t>
            </a:r>
            <a:endParaRPr lang="en-US" sz="4800" dirty="0"/>
          </a:p>
        </p:txBody>
      </p:sp>
      <p:sp>
        <p:nvSpPr>
          <p:cNvPr id="4" name="Text Placeholder 3"/>
          <p:cNvSpPr>
            <a:spLocks noGrp="1"/>
          </p:cNvSpPr>
          <p:nvPr>
            <p:ph type="body" idx="2"/>
          </p:nvPr>
        </p:nvSpPr>
        <p:spPr>
          <a:xfrm>
            <a:off x="693272" y="2024500"/>
            <a:ext cx="11259669" cy="4340000"/>
          </a:xfrm>
        </p:spPr>
        <p:txBody>
          <a:bodyPr/>
          <a:lstStyle/>
          <a:p>
            <a:pPr marL="457189" indent="-457189">
              <a:buFont typeface="Wingdings" panose="05000000000000000000" pitchFamily="2" charset="2"/>
              <a:buChar char="q"/>
            </a:pPr>
            <a:r>
              <a:rPr lang="en-US" sz="3733" dirty="0">
                <a:latin typeface="Arial Black" panose="020B0A04020102020204" pitchFamily="34" charset="0"/>
              </a:rPr>
              <a:t>The actors wore large masks that helped the audience members – even those in the back – identify the characters. </a:t>
            </a:r>
          </a:p>
          <a:p>
            <a:endParaRPr lang="en-US" sz="3733" dirty="0">
              <a:latin typeface="Arial Black" panose="020B0A04020102020204" pitchFamily="34" charset="0"/>
            </a:endParaRPr>
          </a:p>
          <a:p>
            <a:pPr marL="457189" indent="-457189">
              <a:buFont typeface="Wingdings" panose="05000000000000000000" pitchFamily="2" charset="2"/>
              <a:buChar char="q"/>
            </a:pPr>
            <a:r>
              <a:rPr lang="en-US" sz="3733" dirty="0">
                <a:latin typeface="Arial Black" panose="020B0A04020102020204" pitchFamily="34" charset="0"/>
              </a:rPr>
              <a:t>The masks also helped amplify their voices for the audience. </a:t>
            </a:r>
          </a:p>
          <a:p>
            <a:endParaRPr lang="en-US" dirty="0"/>
          </a:p>
        </p:txBody>
      </p:sp>
      <p:pic>
        <p:nvPicPr>
          <p:cNvPr id="7" name="Picture 10" descr="greek-theatre-mask-Y1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 y="1"/>
            <a:ext cx="2359775" cy="21007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asks-3d-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606165" y="-5367"/>
            <a:ext cx="1585835" cy="20298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4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itle 1"/>
          <p:cNvSpPr>
            <a:spLocks noGrp="1"/>
          </p:cNvSpPr>
          <p:nvPr>
            <p:ph type="title"/>
          </p:nvPr>
        </p:nvSpPr>
        <p:spPr>
          <a:xfrm>
            <a:off x="657413" y="35858"/>
            <a:ext cx="10948895" cy="945692"/>
          </a:xfrm>
        </p:spPr>
        <p:txBody>
          <a:bodyPr/>
          <a:lstStyle/>
          <a:p>
            <a:r>
              <a:rPr lang="en-US" sz="4267" dirty="0">
                <a:latin typeface="Arial Black" panose="020B0A04020102020204" pitchFamily="34" charset="0"/>
              </a:rPr>
              <a:t>Layout of a Greek Theater</a:t>
            </a:r>
          </a:p>
        </p:txBody>
      </p:sp>
      <p:sp>
        <p:nvSpPr>
          <p:cNvPr id="3" name="TextBox 2"/>
          <p:cNvSpPr txBox="1"/>
          <p:nvPr/>
        </p:nvSpPr>
        <p:spPr>
          <a:xfrm>
            <a:off x="525930" y="1292326"/>
            <a:ext cx="11666071" cy="4361002"/>
          </a:xfrm>
          <a:prstGeom prst="rect">
            <a:avLst/>
          </a:prstGeom>
          <a:noFill/>
        </p:spPr>
        <p:txBody>
          <a:bodyPr wrap="square" rtlCol="0">
            <a:spAutoFit/>
          </a:bodyPr>
          <a:lstStyle/>
          <a:p>
            <a:pPr eaLnBrk="1" hangingPunct="1">
              <a:lnSpc>
                <a:spcPct val="80000"/>
              </a:lnSpc>
              <a:buFont typeface="Wingdings" pitchFamily="2" charset="2"/>
              <a:buChar char="n"/>
              <a:defRPr/>
            </a:pPr>
            <a:r>
              <a:rPr lang="en-US" sz="2667" b="1" i="1" dirty="0">
                <a:latin typeface="Bookman Old Style" charset="0"/>
                <a:ea typeface="Bookman Old Style" charset="0"/>
                <a:cs typeface="Bookman Old Style" charset="0"/>
              </a:rPr>
              <a:t>Theatron</a:t>
            </a:r>
            <a:r>
              <a:rPr lang="en-US" sz="2667" b="1" dirty="0">
                <a:latin typeface="Bookman Old Style" charset="0"/>
                <a:ea typeface="Bookman Old Style" charset="0"/>
                <a:cs typeface="Bookman Old Style" charset="0"/>
              </a:rPr>
              <a:t>:  Greek word for theater (from which our word is derived) meaning “viewing place”; the </a:t>
            </a:r>
            <a:r>
              <a:rPr lang="en-US" sz="2667" b="1" dirty="0" err="1">
                <a:latin typeface="Bookman Old Style" charset="0"/>
                <a:ea typeface="Bookman Old Style" charset="0"/>
                <a:cs typeface="Bookman Old Style" charset="0"/>
              </a:rPr>
              <a:t>theatron</a:t>
            </a:r>
            <a:r>
              <a:rPr lang="en-US" sz="2667" b="1" dirty="0">
                <a:latin typeface="Bookman Old Style" charset="0"/>
                <a:ea typeface="Bookman Old Style" charset="0"/>
                <a:cs typeface="Bookman Old Style" charset="0"/>
              </a:rPr>
              <a:t> was usually part of a hillside overlooking the orchestra and often wrapped around a large portion of the orchestra. </a:t>
            </a:r>
          </a:p>
          <a:p>
            <a:pPr>
              <a:lnSpc>
                <a:spcPct val="80000"/>
              </a:lnSpc>
              <a:defRPr/>
            </a:pPr>
            <a:endParaRPr lang="en-US" sz="2667" b="1" dirty="0">
              <a:latin typeface="Bookman Old Style" charset="0"/>
              <a:ea typeface="Bookman Old Style" charset="0"/>
              <a:cs typeface="Bookman Old Style" charset="0"/>
            </a:endParaRPr>
          </a:p>
          <a:p>
            <a:pPr eaLnBrk="1" hangingPunct="1">
              <a:lnSpc>
                <a:spcPct val="80000"/>
              </a:lnSpc>
              <a:buFont typeface="Wingdings" pitchFamily="2" charset="2"/>
              <a:buChar char="n"/>
              <a:defRPr/>
            </a:pPr>
            <a:r>
              <a:rPr lang="en-US" sz="2667" b="1" i="1" dirty="0">
                <a:latin typeface="Bookman Old Style" charset="0"/>
                <a:ea typeface="Bookman Old Style" charset="0"/>
                <a:cs typeface="Bookman Old Style" charset="0"/>
              </a:rPr>
              <a:t>Orchestra</a:t>
            </a:r>
            <a:r>
              <a:rPr lang="en-US" sz="2667" dirty="0">
                <a:latin typeface="Bookman Old Style" charset="0"/>
                <a:ea typeface="Bookman Old Style" charset="0"/>
                <a:cs typeface="Bookman Old Style" charset="0"/>
              </a:rPr>
              <a:t>:  </a:t>
            </a:r>
            <a:r>
              <a:rPr lang="en-US" sz="2667" b="1" dirty="0">
                <a:latin typeface="Bookman Old Style" charset="0"/>
                <a:ea typeface="Bookman Old Style" charset="0"/>
                <a:cs typeface="Bookman Old Style" charset="0"/>
              </a:rPr>
              <a:t>Means literally “dancing space”; Circular dancing area for the chorus.</a:t>
            </a:r>
          </a:p>
          <a:p>
            <a:pPr>
              <a:lnSpc>
                <a:spcPct val="80000"/>
              </a:lnSpc>
              <a:defRPr/>
            </a:pPr>
            <a:endParaRPr lang="en-US" sz="2667" b="1" dirty="0">
              <a:latin typeface="Bookman Old Style" charset="0"/>
              <a:ea typeface="Bookman Old Style" charset="0"/>
              <a:cs typeface="Bookman Old Style" charset="0"/>
            </a:endParaRPr>
          </a:p>
          <a:p>
            <a:pPr eaLnBrk="1" hangingPunct="1">
              <a:lnSpc>
                <a:spcPct val="80000"/>
              </a:lnSpc>
              <a:buFont typeface="Wingdings" pitchFamily="2" charset="2"/>
              <a:buChar char="n"/>
              <a:defRPr/>
            </a:pPr>
            <a:r>
              <a:rPr lang="en-US" sz="2667" b="1" i="1" dirty="0" err="1">
                <a:latin typeface="Bookman Old Style" charset="0"/>
                <a:ea typeface="Bookman Old Style" charset="0"/>
                <a:cs typeface="Bookman Old Style" charset="0"/>
              </a:rPr>
              <a:t>Thymele</a:t>
            </a:r>
            <a:r>
              <a:rPr lang="en-US" sz="2667" b="1" dirty="0">
                <a:latin typeface="Bookman Old Style" charset="0"/>
                <a:ea typeface="Bookman Old Style" charset="0"/>
                <a:cs typeface="Bookman Old Style" charset="0"/>
              </a:rPr>
              <a:t>:  Altar to Dionysus in the center of the orchestra.</a:t>
            </a:r>
          </a:p>
          <a:p>
            <a:pPr>
              <a:lnSpc>
                <a:spcPct val="80000"/>
              </a:lnSpc>
              <a:defRPr/>
            </a:pPr>
            <a:endParaRPr lang="en-US" sz="2667" b="1" dirty="0">
              <a:latin typeface="Bookman Old Style" charset="0"/>
              <a:ea typeface="Bookman Old Style" charset="0"/>
              <a:cs typeface="Bookman Old Style" charset="0"/>
            </a:endParaRPr>
          </a:p>
          <a:p>
            <a:pPr eaLnBrk="1" hangingPunct="1">
              <a:lnSpc>
                <a:spcPct val="80000"/>
              </a:lnSpc>
              <a:buFont typeface="Wingdings" pitchFamily="2" charset="2"/>
              <a:buChar char="n"/>
              <a:defRPr/>
            </a:pPr>
            <a:r>
              <a:rPr lang="en-US" sz="2667" b="1" i="1" dirty="0" err="1">
                <a:latin typeface="Bookman Old Style" charset="0"/>
                <a:ea typeface="Bookman Old Style" charset="0"/>
                <a:cs typeface="Bookman Old Style" charset="0"/>
              </a:rPr>
              <a:t>Parodos</a:t>
            </a:r>
            <a:r>
              <a:rPr lang="en-US" sz="2667" b="1" dirty="0">
                <a:latin typeface="Bookman Old Style" charset="0"/>
                <a:ea typeface="Bookman Old Style" charset="0"/>
                <a:cs typeface="Bookman Old Style" charset="0"/>
              </a:rPr>
              <a:t>:  means literally “passageways”; these were the paths by which the chorus and some actors made their entrances or exits and by which the audience entered and exited.</a:t>
            </a:r>
          </a:p>
        </p:txBody>
      </p:sp>
    </p:spTree>
    <p:extLst>
      <p:ext uri="{BB962C8B-B14F-4D97-AF65-F5344CB8AC3E}">
        <p14:creationId xmlns:p14="http://schemas.microsoft.com/office/powerpoint/2010/main" val="32418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itle 1"/>
          <p:cNvSpPr>
            <a:spLocks noGrp="1"/>
          </p:cNvSpPr>
          <p:nvPr>
            <p:ph type="title"/>
          </p:nvPr>
        </p:nvSpPr>
        <p:spPr>
          <a:xfrm>
            <a:off x="406400" y="155389"/>
            <a:ext cx="11235765" cy="885927"/>
          </a:xfrm>
        </p:spPr>
        <p:txBody>
          <a:bodyPr/>
          <a:lstStyle/>
          <a:p>
            <a:r>
              <a:rPr lang="en-US" sz="4267" dirty="0">
                <a:latin typeface="Arial Black" panose="020B0A04020102020204" pitchFamily="34" charset="0"/>
              </a:rPr>
              <a:t>Layout of a Greek Theater</a:t>
            </a:r>
          </a:p>
        </p:txBody>
      </p:sp>
      <p:sp>
        <p:nvSpPr>
          <p:cNvPr id="3" name="TextBox 2"/>
          <p:cNvSpPr txBox="1"/>
          <p:nvPr/>
        </p:nvSpPr>
        <p:spPr>
          <a:xfrm>
            <a:off x="310775" y="1208243"/>
            <a:ext cx="11630212" cy="4721292"/>
          </a:xfrm>
          <a:prstGeom prst="rect">
            <a:avLst/>
          </a:prstGeom>
          <a:noFill/>
        </p:spPr>
        <p:txBody>
          <a:bodyPr wrap="square" rtlCol="0">
            <a:spAutoFit/>
          </a:bodyPr>
          <a:lstStyle/>
          <a:p>
            <a:pPr eaLnBrk="1" hangingPunct="1">
              <a:lnSpc>
                <a:spcPct val="80000"/>
              </a:lnSpc>
              <a:buFont typeface="Wingdings" pitchFamily="2" charset="2"/>
              <a:buChar char="n"/>
              <a:defRPr/>
            </a:pPr>
            <a:r>
              <a:rPr lang="en-US" sz="3200" b="1" i="1" dirty="0">
                <a:latin typeface="Bookman Old Style" charset="0"/>
                <a:ea typeface="Bookman Old Style" charset="0"/>
                <a:cs typeface="Bookman Old Style" charset="0"/>
              </a:rPr>
              <a:t>Skene</a:t>
            </a:r>
            <a:r>
              <a:rPr lang="en-US" sz="3200" b="1" dirty="0">
                <a:latin typeface="Bookman Old Style" charset="0"/>
                <a:ea typeface="Bookman Old Style" charset="0"/>
                <a:cs typeface="Bookman Old Style" charset="0"/>
              </a:rPr>
              <a:t>:  Means literally “tent” (from which our word “scene” is derived); this was the building directly behind the stage, usually decorated as a palace, temple, or other building through which actors could enter and exit. </a:t>
            </a:r>
          </a:p>
          <a:p>
            <a:pPr>
              <a:lnSpc>
                <a:spcPct val="80000"/>
              </a:lnSpc>
              <a:defRPr/>
            </a:pPr>
            <a:endParaRPr lang="en-US" sz="3200" b="1" dirty="0">
              <a:latin typeface="Bookman Old Style" charset="0"/>
              <a:ea typeface="Bookman Old Style" charset="0"/>
              <a:cs typeface="Bookman Old Style" charset="0"/>
            </a:endParaRPr>
          </a:p>
          <a:p>
            <a:pPr eaLnBrk="1" hangingPunct="1">
              <a:lnSpc>
                <a:spcPct val="80000"/>
              </a:lnSpc>
              <a:buFont typeface="Wingdings" pitchFamily="2" charset="2"/>
              <a:buChar char="n"/>
              <a:defRPr/>
            </a:pPr>
            <a:r>
              <a:rPr lang="en-US" sz="3200" b="1" i="1" dirty="0">
                <a:latin typeface="Bookman Old Style" charset="0"/>
                <a:ea typeface="Bookman Old Style" charset="0"/>
                <a:cs typeface="Bookman Old Style" charset="0"/>
              </a:rPr>
              <a:t>Proscenium</a:t>
            </a:r>
            <a:r>
              <a:rPr lang="en-US" sz="3200" b="1" dirty="0">
                <a:latin typeface="Bookman Old Style" charset="0"/>
                <a:ea typeface="Bookman Old Style" charset="0"/>
                <a:cs typeface="Bookman Old Style" charset="0"/>
              </a:rPr>
              <a:t>:  or </a:t>
            </a:r>
            <a:r>
              <a:rPr lang="en-US" sz="3200" b="1" i="1" dirty="0" err="1">
                <a:latin typeface="Bookman Old Style" charset="0"/>
                <a:ea typeface="Bookman Old Style" charset="0"/>
                <a:cs typeface="Bookman Old Style" charset="0"/>
              </a:rPr>
              <a:t>proskenion</a:t>
            </a:r>
            <a:r>
              <a:rPr lang="en-US" sz="3200" b="1" dirty="0">
                <a:latin typeface="Bookman Old Style" charset="0"/>
                <a:ea typeface="Bookman Old Style" charset="0"/>
                <a:cs typeface="Bookman Old Style" charset="0"/>
              </a:rPr>
              <a:t>, meaning “in front of the </a:t>
            </a:r>
            <a:r>
              <a:rPr lang="en-US" sz="3200" b="1" dirty="0" err="1">
                <a:latin typeface="Bookman Old Style" charset="0"/>
                <a:ea typeface="Bookman Old Style" charset="0"/>
                <a:cs typeface="Bookman Old Style" charset="0"/>
              </a:rPr>
              <a:t>skene</a:t>
            </a:r>
            <a:r>
              <a:rPr lang="en-US" sz="3200" b="1" dirty="0">
                <a:latin typeface="Bookman Old Style" charset="0"/>
                <a:ea typeface="Bookman Old Style" charset="0"/>
                <a:cs typeface="Bookman Old Style" charset="0"/>
              </a:rPr>
              <a:t>.”  The </a:t>
            </a:r>
            <a:r>
              <a:rPr lang="en-US" sz="3200" b="1" i="1" dirty="0" err="1">
                <a:latin typeface="Bookman Old Style" charset="0"/>
                <a:ea typeface="Bookman Old Style" charset="0"/>
                <a:cs typeface="Bookman Old Style" charset="0"/>
              </a:rPr>
              <a:t>proskenion</a:t>
            </a:r>
            <a:r>
              <a:rPr lang="en-US" sz="3200" b="1" dirty="0">
                <a:latin typeface="Bookman Old Style" charset="0"/>
                <a:ea typeface="Bookman Old Style" charset="0"/>
                <a:cs typeface="Bookman Old Style" charset="0"/>
              </a:rPr>
              <a:t> was a raised stage or platform in front of the </a:t>
            </a:r>
            <a:r>
              <a:rPr lang="en-US" sz="3200" b="1" dirty="0" err="1">
                <a:latin typeface="Bookman Old Style" charset="0"/>
                <a:ea typeface="Bookman Old Style" charset="0"/>
                <a:cs typeface="Bookman Old Style" charset="0"/>
              </a:rPr>
              <a:t>skene</a:t>
            </a:r>
            <a:r>
              <a:rPr lang="en-US" sz="3200" b="1" dirty="0">
                <a:latin typeface="Bookman Old Style" charset="0"/>
                <a:ea typeface="Bookman Old Style" charset="0"/>
                <a:cs typeface="Bookman Old Style" charset="0"/>
              </a:rPr>
              <a:t> which served simply to make the actors higher to aid visibility and to separate them from the chorus.</a:t>
            </a:r>
          </a:p>
          <a:p>
            <a:pPr eaLnBrk="1" hangingPunct="1">
              <a:lnSpc>
                <a:spcPct val="80000"/>
              </a:lnSpc>
              <a:buFont typeface="Wingdings" pitchFamily="2" charset="2"/>
              <a:buChar char="n"/>
              <a:defRPr/>
            </a:pPr>
            <a:endParaRPr lang="en-US" sz="2400" b="1" dirty="0">
              <a:solidFill>
                <a:schemeClr val="accent2">
                  <a:lumMod val="50000"/>
                </a:schemeClr>
              </a:solidFill>
              <a:latin typeface="Papyrus" pitchFamily="66" charset="0"/>
            </a:endParaRPr>
          </a:p>
        </p:txBody>
      </p:sp>
    </p:spTree>
    <p:extLst>
      <p:ext uri="{BB962C8B-B14F-4D97-AF65-F5344CB8AC3E}">
        <p14:creationId xmlns:p14="http://schemas.microsoft.com/office/powerpoint/2010/main" val="8412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029" y="841189"/>
            <a:ext cx="8399809" cy="5892800"/>
          </a:xfrm>
          <a:prstGeom prst="rect">
            <a:avLst/>
          </a:prstGeom>
        </p:spPr>
      </p:pic>
      <p:sp>
        <p:nvSpPr>
          <p:cNvPr id="5" name="Rectangle 4"/>
          <p:cNvSpPr/>
          <p:nvPr/>
        </p:nvSpPr>
        <p:spPr>
          <a:xfrm>
            <a:off x="2806734" y="84157"/>
            <a:ext cx="7080721" cy="666786"/>
          </a:xfrm>
          <a:prstGeom prst="rect">
            <a:avLst/>
          </a:prstGeom>
        </p:spPr>
        <p:txBody>
          <a:bodyPr wrap="none">
            <a:spAutoFit/>
          </a:bodyPr>
          <a:lstStyle/>
          <a:p>
            <a:r>
              <a:rPr lang="en-US" sz="3733" dirty="0">
                <a:latin typeface="Arial Black" panose="020B0A04020102020204" pitchFamily="34" charset="0"/>
              </a:rPr>
              <a:t>Layout of a Greek Theater</a:t>
            </a:r>
          </a:p>
        </p:txBody>
      </p:sp>
    </p:spTree>
    <p:extLst>
      <p:ext uri="{BB962C8B-B14F-4D97-AF65-F5344CB8AC3E}">
        <p14:creationId xmlns:p14="http://schemas.microsoft.com/office/powerpoint/2010/main" val="154527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761" y="366971"/>
            <a:ext cx="4422976" cy="1143200"/>
          </a:xfrm>
        </p:spPr>
        <p:txBody>
          <a:bodyPr>
            <a:normAutofit fontScale="90000"/>
          </a:bodyPr>
          <a:lstStyle/>
          <a:p>
            <a:pPr algn="ctr"/>
            <a:r>
              <a:rPr lang="en-US" sz="4267" b="1" dirty="0"/>
              <a:t>Theater of </a:t>
            </a:r>
            <a:r>
              <a:rPr lang="en-US" sz="4267" b="1" dirty="0" smtClean="0"/>
              <a:t>Dionysus</a:t>
            </a:r>
            <a:br>
              <a:rPr lang="en-US" sz="4267" b="1" dirty="0" smtClean="0"/>
            </a:br>
            <a:r>
              <a:rPr lang="en-US" sz="4267" b="1" dirty="0" smtClean="0"/>
              <a:t>in </a:t>
            </a:r>
            <a:r>
              <a:rPr lang="en-US" sz="4267" b="1" dirty="0"/>
              <a:t>Athens</a:t>
            </a:r>
          </a:p>
        </p:txBody>
      </p:sp>
      <p:pic>
        <p:nvPicPr>
          <p:cNvPr id="3" name="Picture 5" descr="thdionys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17" y="1828798"/>
            <a:ext cx="5982664" cy="395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greekthe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883" y="1829948"/>
            <a:ext cx="5271247" cy="395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1963" y="189583"/>
            <a:ext cx="4320413" cy="748988"/>
          </a:xfrm>
          <a:prstGeom prst="rect">
            <a:avLst/>
          </a:prstGeom>
          <a:noFill/>
        </p:spPr>
        <p:txBody>
          <a:bodyPr wrap="none" rtlCol="0">
            <a:spAutoFit/>
          </a:bodyPr>
          <a:lstStyle/>
          <a:p>
            <a:r>
              <a:rPr lang="en-US" sz="4267" dirty="0"/>
              <a:t>A Spectator’s View</a:t>
            </a:r>
          </a:p>
        </p:txBody>
      </p:sp>
    </p:spTree>
    <p:extLst>
      <p:ext uri="{BB962C8B-B14F-4D97-AF65-F5344CB8AC3E}">
        <p14:creationId xmlns:p14="http://schemas.microsoft.com/office/powerpoint/2010/main" val="4063816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16" y="177615"/>
            <a:ext cx="5586893" cy="1143200"/>
          </a:xfrm>
        </p:spPr>
        <p:txBody>
          <a:bodyPr/>
          <a:lstStyle/>
          <a:p>
            <a:r>
              <a:rPr lang="en-US" sz="4267" dirty="0"/>
              <a:t>The Theater of Apollo</a:t>
            </a:r>
          </a:p>
        </p:txBody>
      </p:sp>
      <p:pic>
        <p:nvPicPr>
          <p:cNvPr id="4" name="Picture 5" descr="Greek-Theater-Berkeley-California-Print-C103153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117" y="1804896"/>
            <a:ext cx="6733519" cy="37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delphi_theat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98" y="1804895"/>
            <a:ext cx="5988532" cy="39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60305" y="181898"/>
            <a:ext cx="4077976" cy="1405641"/>
          </a:xfrm>
          <a:prstGeom prst="rect">
            <a:avLst/>
          </a:prstGeom>
          <a:noFill/>
        </p:spPr>
        <p:txBody>
          <a:bodyPr wrap="none" rtlCol="0">
            <a:spAutoFit/>
          </a:bodyPr>
          <a:lstStyle/>
          <a:p>
            <a:r>
              <a:rPr lang="en-US" sz="4267" dirty="0"/>
              <a:t>Greek Theater in</a:t>
            </a:r>
          </a:p>
          <a:p>
            <a:pPr algn="ctr"/>
            <a:r>
              <a:rPr lang="en-US" sz="4267" dirty="0"/>
              <a:t>Berkeley, CA</a:t>
            </a:r>
          </a:p>
        </p:txBody>
      </p:sp>
      <p:sp>
        <p:nvSpPr>
          <p:cNvPr id="6" name="TextBox 5"/>
          <p:cNvSpPr txBox="1"/>
          <p:nvPr/>
        </p:nvSpPr>
        <p:spPr>
          <a:xfrm>
            <a:off x="4576622" y="6288668"/>
            <a:ext cx="2732671" cy="369332"/>
          </a:xfrm>
          <a:prstGeom prst="rect">
            <a:avLst/>
          </a:prstGeom>
          <a:noFill/>
        </p:spPr>
        <p:txBody>
          <a:bodyPr wrap="none" rtlCol="0">
            <a:spAutoFit/>
          </a:bodyPr>
          <a:lstStyle/>
          <a:p>
            <a:r>
              <a:rPr lang="en-US" b="1" dirty="0" smtClean="0"/>
              <a:t>VIDEO ON GREEK THEATER</a:t>
            </a:r>
            <a:endParaRPr lang="en-US" b="1" dirty="0"/>
          </a:p>
        </p:txBody>
      </p:sp>
    </p:spTree>
    <p:extLst>
      <p:ext uri="{BB962C8B-B14F-4D97-AF65-F5344CB8AC3E}">
        <p14:creationId xmlns:p14="http://schemas.microsoft.com/office/powerpoint/2010/main" val="1513335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1" y="149129"/>
            <a:ext cx="9801411" cy="735391"/>
          </a:xfrm>
        </p:spPr>
        <p:txBody>
          <a:bodyPr>
            <a:normAutofit fontScale="90000"/>
          </a:bodyPr>
          <a:lstStyle/>
          <a:p>
            <a:r>
              <a:rPr lang="en-US" sz="4800" dirty="0">
                <a:latin typeface="Arial Black" panose="020B0A04020102020204" pitchFamily="34" charset="0"/>
              </a:rPr>
              <a:t>Structure of Greek Plays</a:t>
            </a:r>
          </a:p>
        </p:txBody>
      </p:sp>
      <p:sp>
        <p:nvSpPr>
          <p:cNvPr id="3" name="Text Placeholder 2"/>
          <p:cNvSpPr>
            <a:spLocks noGrp="1"/>
          </p:cNvSpPr>
          <p:nvPr>
            <p:ph type="body" idx="1"/>
          </p:nvPr>
        </p:nvSpPr>
        <p:spPr>
          <a:xfrm>
            <a:off x="575734" y="884519"/>
            <a:ext cx="11436972" cy="5441548"/>
          </a:xfrm>
        </p:spPr>
        <p:txBody>
          <a:bodyPr>
            <a:normAutofit lnSpcReduction="10000"/>
          </a:bodyPr>
          <a:lstStyle/>
          <a:p>
            <a:pPr>
              <a:lnSpc>
                <a:spcPct val="80000"/>
              </a:lnSpc>
              <a:buFont typeface="Wingdings" pitchFamily="2" charset="2"/>
              <a:buChar char="n"/>
              <a:defRPr/>
            </a:pPr>
            <a:r>
              <a:rPr lang="en-US" sz="2400" b="1" dirty="0">
                <a:latin typeface="Bookman Old Style" charset="0"/>
                <a:ea typeface="Bookman Old Style" charset="0"/>
                <a:cs typeface="Bookman Old Style" charset="0"/>
              </a:rPr>
              <a:t>Many writers used an epic convention called </a:t>
            </a:r>
            <a:r>
              <a:rPr lang="en-US" sz="2400" b="1" i="1" dirty="0" err="1">
                <a:latin typeface="Bookman Old Style" charset="0"/>
                <a:ea typeface="Bookman Old Style" charset="0"/>
                <a:cs typeface="Bookman Old Style" charset="0"/>
              </a:rPr>
              <a:t>en</a:t>
            </a:r>
            <a:r>
              <a:rPr lang="en-US" sz="2400" b="1" i="1" dirty="0">
                <a:latin typeface="Bookman Old Style" charset="0"/>
                <a:ea typeface="Bookman Old Style" charset="0"/>
                <a:cs typeface="Bookman Old Style" charset="0"/>
              </a:rPr>
              <a:t> media res, </a:t>
            </a:r>
            <a:r>
              <a:rPr lang="en-US" sz="2400" b="1" dirty="0">
                <a:latin typeface="Bookman Old Style" charset="0"/>
                <a:ea typeface="Bookman Old Style" charset="0"/>
                <a:cs typeface="Bookman Old Style" charset="0"/>
              </a:rPr>
              <a:t>which means “in the middle of things” in Latin.  This refers to the idea that the action of the play or poem begins in the middle of the story, rather than at the beginning.</a:t>
            </a:r>
          </a:p>
          <a:p>
            <a:pPr>
              <a:lnSpc>
                <a:spcPct val="80000"/>
              </a:lnSpc>
              <a:buFont typeface="Wingdings" pitchFamily="2" charset="2"/>
              <a:buChar char="n"/>
              <a:defRPr/>
            </a:pPr>
            <a:endParaRPr lang="en-US" sz="2400" b="1" dirty="0">
              <a:latin typeface="Bookman Old Style" charset="0"/>
              <a:ea typeface="Bookman Old Style" charset="0"/>
              <a:cs typeface="Bookman Old Style" charset="0"/>
            </a:endParaRPr>
          </a:p>
          <a:p>
            <a:pPr>
              <a:lnSpc>
                <a:spcPct val="80000"/>
              </a:lnSpc>
              <a:buFont typeface="Wingdings" pitchFamily="2" charset="2"/>
              <a:buChar char="n"/>
              <a:defRPr/>
            </a:pPr>
            <a:r>
              <a:rPr lang="en-US" sz="2400" b="1" i="1" dirty="0">
                <a:latin typeface="Bookman Old Style" charset="0"/>
                <a:ea typeface="Bookman Old Style" charset="0"/>
                <a:cs typeface="Bookman Old Style" charset="0"/>
              </a:rPr>
              <a:t>Prologue</a:t>
            </a:r>
            <a:r>
              <a:rPr lang="en-US" sz="2400" b="1" dirty="0">
                <a:latin typeface="Bookman Old Style" charset="0"/>
                <a:ea typeface="Bookman Old Style" charset="0"/>
                <a:cs typeface="Bookman Old Style" charset="0"/>
              </a:rPr>
              <a:t>: Opening dialogue spoken by one or two characters before the chorus enters that gives the mythological background necessary to understand the play.</a:t>
            </a:r>
          </a:p>
          <a:p>
            <a:pPr>
              <a:lnSpc>
                <a:spcPct val="80000"/>
              </a:lnSpc>
              <a:buNone/>
              <a:defRPr/>
            </a:pPr>
            <a:endParaRPr lang="en-US" sz="2400" b="1" dirty="0">
              <a:latin typeface="Bookman Old Style" charset="0"/>
              <a:ea typeface="Bookman Old Style" charset="0"/>
              <a:cs typeface="Bookman Old Style" charset="0"/>
            </a:endParaRPr>
          </a:p>
          <a:p>
            <a:pPr>
              <a:lnSpc>
                <a:spcPct val="80000"/>
              </a:lnSpc>
              <a:buFont typeface="Wingdings" pitchFamily="2" charset="2"/>
              <a:buChar char="n"/>
              <a:defRPr/>
            </a:pPr>
            <a:r>
              <a:rPr lang="en-US" sz="2400" b="1" i="1" dirty="0" err="1">
                <a:latin typeface="Bookman Old Style" charset="0"/>
                <a:ea typeface="Bookman Old Style" charset="0"/>
                <a:cs typeface="Bookman Old Style" charset="0"/>
              </a:rPr>
              <a:t>Parodos</a:t>
            </a:r>
            <a:r>
              <a:rPr lang="en-US" sz="2400" b="1" dirty="0">
                <a:latin typeface="Bookman Old Style" charset="0"/>
                <a:ea typeface="Bookman Old Style" charset="0"/>
                <a:cs typeface="Bookman Old Style" charset="0"/>
              </a:rPr>
              <a:t>:  Song sung by the chorus as it first enters the orchestra and dances.</a:t>
            </a:r>
          </a:p>
          <a:p>
            <a:pPr>
              <a:lnSpc>
                <a:spcPct val="80000"/>
              </a:lnSpc>
              <a:buFont typeface="Wingdings" pitchFamily="2" charset="2"/>
              <a:buChar char="n"/>
              <a:defRPr/>
            </a:pPr>
            <a:endParaRPr lang="en-US" sz="2400" b="1" dirty="0">
              <a:latin typeface="Bookman Old Style" charset="0"/>
              <a:ea typeface="Bookman Old Style" charset="0"/>
              <a:cs typeface="Bookman Old Style" charset="0"/>
            </a:endParaRPr>
          </a:p>
          <a:p>
            <a:pPr>
              <a:lnSpc>
                <a:spcPct val="80000"/>
              </a:lnSpc>
              <a:buFont typeface="Wingdings" pitchFamily="2" charset="2"/>
              <a:buChar char="n"/>
              <a:defRPr/>
            </a:pPr>
            <a:r>
              <a:rPr lang="en-US" sz="2400" b="1" i="1" dirty="0">
                <a:latin typeface="Bookman Old Style" charset="0"/>
                <a:ea typeface="Bookman Old Style" charset="0"/>
                <a:cs typeface="Bookman Old Style" charset="0"/>
              </a:rPr>
              <a:t>First Scene/Episode</a:t>
            </a:r>
            <a:r>
              <a:rPr lang="en-US" sz="2400" b="1" dirty="0">
                <a:latin typeface="Bookman Old Style" charset="0"/>
                <a:ea typeface="Bookman Old Style" charset="0"/>
                <a:cs typeface="Bookman Old Style" charset="0"/>
              </a:rPr>
              <a:t>:  Scene of dialogue in which the characters and chorus talk.</a:t>
            </a:r>
          </a:p>
          <a:p>
            <a:pPr>
              <a:lnSpc>
                <a:spcPct val="80000"/>
              </a:lnSpc>
              <a:buNone/>
              <a:defRPr/>
            </a:pPr>
            <a:endParaRPr lang="en-US" sz="2400" b="1" dirty="0">
              <a:latin typeface="Bookman Old Style" charset="0"/>
              <a:ea typeface="Bookman Old Style" charset="0"/>
              <a:cs typeface="Bookman Old Style" charset="0"/>
            </a:endParaRPr>
          </a:p>
          <a:p>
            <a:pPr>
              <a:lnSpc>
                <a:spcPct val="80000"/>
              </a:lnSpc>
              <a:buFont typeface="Wingdings" pitchFamily="2" charset="2"/>
              <a:buChar char="n"/>
              <a:defRPr/>
            </a:pPr>
            <a:r>
              <a:rPr lang="en-US" sz="2400" b="1" i="1" dirty="0">
                <a:latin typeface="Bookman Old Style" charset="0"/>
                <a:ea typeface="Bookman Old Style" charset="0"/>
                <a:cs typeface="Bookman Old Style" charset="0"/>
              </a:rPr>
              <a:t>First Ode/</a:t>
            </a:r>
            <a:r>
              <a:rPr lang="en-US" sz="2400" b="1" i="1" dirty="0" err="1">
                <a:latin typeface="Bookman Old Style" charset="0"/>
                <a:ea typeface="Bookman Old Style" charset="0"/>
                <a:cs typeface="Bookman Old Style" charset="0"/>
              </a:rPr>
              <a:t>Stasimon</a:t>
            </a:r>
            <a:r>
              <a:rPr lang="en-US" sz="2400" b="1" dirty="0">
                <a:latin typeface="Bookman Old Style" charset="0"/>
                <a:ea typeface="Bookman Old Style" charset="0"/>
                <a:cs typeface="Bookman Old Style" charset="0"/>
              </a:rPr>
              <a:t>:  At the end of each episode, or scene, the characters leave the stage and the chorus dances and sings a </a:t>
            </a:r>
            <a:r>
              <a:rPr lang="en-US" sz="2400" b="1" dirty="0" err="1">
                <a:latin typeface="Bookman Old Style" charset="0"/>
                <a:ea typeface="Bookman Old Style" charset="0"/>
                <a:cs typeface="Bookman Old Style" charset="0"/>
              </a:rPr>
              <a:t>stasimon</a:t>
            </a:r>
            <a:r>
              <a:rPr lang="en-US" sz="2400" b="1" dirty="0">
                <a:latin typeface="Bookman Old Style" charset="0"/>
                <a:ea typeface="Bookman Old Style" charset="0"/>
                <a:cs typeface="Bookman Old Style" charset="0"/>
              </a:rPr>
              <a:t>, or choral ode.  The ode usually reflects on the things said and done in the episodes.</a:t>
            </a:r>
          </a:p>
          <a:p>
            <a:pPr>
              <a:lnSpc>
                <a:spcPct val="80000"/>
              </a:lnSpc>
              <a:buNone/>
              <a:defRPr/>
            </a:pPr>
            <a:endParaRPr lang="en-US" sz="3200" b="1" dirty="0">
              <a:latin typeface="Bookman Old Style" charset="0"/>
              <a:ea typeface="Bookman Old Style" charset="0"/>
              <a:cs typeface="Bookman Old Style" charset="0"/>
            </a:endParaRPr>
          </a:p>
          <a:p>
            <a:pPr>
              <a:buNone/>
            </a:pPr>
            <a:endParaRPr lang="en-US" sz="3200" dirty="0"/>
          </a:p>
        </p:txBody>
      </p:sp>
    </p:spTree>
    <p:extLst>
      <p:ext uri="{BB962C8B-B14F-4D97-AF65-F5344CB8AC3E}">
        <p14:creationId xmlns:p14="http://schemas.microsoft.com/office/powerpoint/2010/main" val="33503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How do Ben’s experiences and attitudes redefine what it means to have vision? </a:t>
            </a: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4/29/19</a:t>
            </a:r>
            <a:endParaRPr lang="en-US" dirty="0">
              <a:latin typeface="Arial Black" panose="020B0A04020102020204" pitchFamily="34" charset="0"/>
            </a:endParaRPr>
          </a:p>
        </p:txBody>
      </p:sp>
    </p:spTree>
    <p:extLst>
      <p:ext uri="{BB962C8B-B14F-4D97-AF65-F5344CB8AC3E}">
        <p14:creationId xmlns:p14="http://schemas.microsoft.com/office/powerpoint/2010/main" val="3816720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1" y="149129"/>
            <a:ext cx="9801411" cy="735391"/>
          </a:xfrm>
        </p:spPr>
        <p:txBody>
          <a:bodyPr>
            <a:normAutofit fontScale="90000"/>
          </a:bodyPr>
          <a:lstStyle/>
          <a:p>
            <a:r>
              <a:rPr lang="en-US" sz="4800" dirty="0">
                <a:latin typeface="Arial Black" panose="020B0A04020102020204" pitchFamily="34" charset="0"/>
              </a:rPr>
              <a:t>Structure of Greek Plays</a:t>
            </a:r>
          </a:p>
        </p:txBody>
      </p:sp>
      <p:sp>
        <p:nvSpPr>
          <p:cNvPr id="3" name="Text Placeholder 2"/>
          <p:cNvSpPr>
            <a:spLocks noGrp="1"/>
          </p:cNvSpPr>
          <p:nvPr>
            <p:ph type="body" idx="1"/>
          </p:nvPr>
        </p:nvSpPr>
        <p:spPr>
          <a:xfrm>
            <a:off x="575734" y="884519"/>
            <a:ext cx="11436972" cy="5441548"/>
          </a:xfrm>
        </p:spPr>
        <p:txBody>
          <a:bodyPr/>
          <a:lstStyle/>
          <a:p>
            <a:pPr marL="457189" indent="-457189">
              <a:lnSpc>
                <a:spcPct val="80000"/>
              </a:lnSpc>
              <a:buFont typeface="Wingdings" panose="05000000000000000000" pitchFamily="2" charset="2"/>
              <a:buChar char="q"/>
              <a:defRPr/>
            </a:pPr>
            <a:r>
              <a:rPr lang="en-US" b="1" dirty="0">
                <a:solidFill>
                  <a:schemeClr val="tx1"/>
                </a:solidFill>
                <a:latin typeface="Bookman Old Style" charset="0"/>
                <a:ea typeface="Bookman Old Style" charset="0"/>
                <a:cs typeface="Bookman Old Style" charset="0"/>
              </a:rPr>
              <a:t>For the rest of the play, the episodes and </a:t>
            </a:r>
            <a:r>
              <a:rPr lang="en-US" b="1" dirty="0" err="1">
                <a:solidFill>
                  <a:schemeClr val="tx1"/>
                </a:solidFill>
                <a:latin typeface="Bookman Old Style" charset="0"/>
                <a:ea typeface="Bookman Old Style" charset="0"/>
                <a:cs typeface="Bookman Old Style" charset="0"/>
              </a:rPr>
              <a:t>stasima</a:t>
            </a:r>
            <a:r>
              <a:rPr lang="en-US" b="1" dirty="0">
                <a:solidFill>
                  <a:schemeClr val="tx1"/>
                </a:solidFill>
                <a:latin typeface="Bookman Old Style" charset="0"/>
                <a:ea typeface="Bookman Old Style" charset="0"/>
                <a:cs typeface="Bookman Old Style" charset="0"/>
              </a:rPr>
              <a:t> alternate until the final scene.</a:t>
            </a:r>
          </a:p>
          <a:p>
            <a:pPr marL="457189" indent="-457189">
              <a:lnSpc>
                <a:spcPct val="80000"/>
              </a:lnSpc>
              <a:buFont typeface="Wingdings" panose="05000000000000000000" pitchFamily="2" charset="2"/>
              <a:buChar char="q"/>
              <a:defRPr/>
            </a:pPr>
            <a:r>
              <a:rPr lang="en-US" b="1" dirty="0" smtClean="0">
                <a:solidFill>
                  <a:schemeClr val="tx1"/>
                </a:solidFill>
                <a:latin typeface="Bookman Old Style" charset="0"/>
                <a:ea typeface="Bookman Old Style" charset="0"/>
                <a:cs typeface="Bookman Old Style" charset="0"/>
              </a:rPr>
              <a:t>Exodus</a:t>
            </a:r>
            <a:r>
              <a:rPr lang="en-US" b="1" dirty="0">
                <a:solidFill>
                  <a:schemeClr val="tx1"/>
                </a:solidFill>
                <a:latin typeface="Bookman Old Style" charset="0"/>
                <a:ea typeface="Bookman Old Style" charset="0"/>
                <a:cs typeface="Bookman Old Style" charset="0"/>
              </a:rPr>
              <a:t>:  The “exit scene” at the end of the play, the chorus exits singing a processional song that offers words of wisdom relating to the action and outcome of the play</a:t>
            </a:r>
            <a:r>
              <a:rPr lang="en-US" b="1" dirty="0" smtClean="0">
                <a:solidFill>
                  <a:schemeClr val="tx1"/>
                </a:solidFill>
                <a:latin typeface="Bookman Old Style" charset="0"/>
                <a:ea typeface="Bookman Old Style" charset="0"/>
                <a:cs typeface="Bookman Old Style" charset="0"/>
              </a:rPr>
              <a:t>.</a:t>
            </a:r>
          </a:p>
          <a:p>
            <a:pPr marL="457189" indent="-457189">
              <a:lnSpc>
                <a:spcPct val="80000"/>
              </a:lnSpc>
              <a:buFont typeface="Wingdings" panose="05000000000000000000" pitchFamily="2" charset="2"/>
              <a:buChar char="q"/>
              <a:defRPr/>
            </a:pPr>
            <a:r>
              <a:rPr lang="en-US" b="1" dirty="0">
                <a:solidFill>
                  <a:schemeClr val="tx1"/>
                </a:solidFill>
                <a:latin typeface="Bookman Old Style" charset="0"/>
                <a:ea typeface="Bookman Old Style" charset="0"/>
                <a:cs typeface="Bookman Old Style" charset="0"/>
              </a:rPr>
              <a:t>The chorus performed the songs, while the actors performed the scenes. </a:t>
            </a:r>
            <a:endParaRPr lang="en-US" b="1" dirty="0" smtClean="0">
              <a:solidFill>
                <a:schemeClr val="tx1"/>
              </a:solidFill>
              <a:latin typeface="Bookman Old Style" charset="0"/>
              <a:ea typeface="Bookman Old Style" charset="0"/>
              <a:cs typeface="Bookman Old Style" charset="0"/>
            </a:endParaRPr>
          </a:p>
          <a:p>
            <a:pPr>
              <a:lnSpc>
                <a:spcPct val="80000"/>
              </a:lnSpc>
              <a:buNone/>
              <a:defRPr/>
            </a:pPr>
            <a:endParaRPr lang="en-US" b="1" dirty="0">
              <a:solidFill>
                <a:schemeClr val="tx1"/>
              </a:solidFill>
              <a:latin typeface="Bookman Old Style" charset="0"/>
              <a:ea typeface="Bookman Old Style" charset="0"/>
              <a:cs typeface="Bookman Old Style" charset="0"/>
            </a:endParaRPr>
          </a:p>
          <a:p>
            <a:pPr algn="ctr">
              <a:lnSpc>
                <a:spcPct val="80000"/>
              </a:lnSpc>
              <a:buNone/>
              <a:defRPr/>
            </a:pPr>
            <a:r>
              <a:rPr lang="en-US" b="1" dirty="0" smtClean="0">
                <a:solidFill>
                  <a:schemeClr val="tx1"/>
                </a:solidFill>
                <a:latin typeface="Bookman Old Style" charset="0"/>
                <a:ea typeface="Bookman Old Style" charset="0"/>
                <a:cs typeface="Bookman Old Style" charset="0"/>
              </a:rPr>
              <a:t>Odes </a:t>
            </a:r>
            <a:r>
              <a:rPr lang="en-US" b="1" dirty="0">
                <a:solidFill>
                  <a:schemeClr val="tx1"/>
                </a:solidFill>
                <a:latin typeface="Bookman Old Style" charset="0"/>
                <a:ea typeface="Bookman Old Style" charset="0"/>
                <a:cs typeface="Bookman Old Style" charset="0"/>
              </a:rPr>
              <a:t>typically followed this structure: </a:t>
            </a:r>
            <a:endParaRPr lang="en-US" b="1" dirty="0" smtClean="0">
              <a:solidFill>
                <a:schemeClr val="tx1"/>
              </a:solidFill>
              <a:latin typeface="Bookman Old Style" charset="0"/>
              <a:ea typeface="Bookman Old Style" charset="0"/>
              <a:cs typeface="Bookman Old Style" charset="0"/>
            </a:endParaRPr>
          </a:p>
          <a:p>
            <a:pPr algn="ctr">
              <a:lnSpc>
                <a:spcPct val="80000"/>
              </a:lnSpc>
              <a:buNone/>
              <a:defRPr/>
            </a:pPr>
            <a:endParaRPr lang="en-US" b="1" dirty="0" smtClean="0">
              <a:solidFill>
                <a:schemeClr val="tx1"/>
              </a:solidFill>
              <a:latin typeface="Bookman Old Style" charset="0"/>
              <a:ea typeface="Bookman Old Style" charset="0"/>
              <a:cs typeface="Bookman Old Style" charset="0"/>
            </a:endParaRPr>
          </a:p>
          <a:p>
            <a:pPr marL="457189" lvl="7" indent="-457189">
              <a:lnSpc>
                <a:spcPct val="80000"/>
              </a:lnSpc>
              <a:buFont typeface="Wingdings" panose="05000000000000000000" pitchFamily="2" charset="2"/>
              <a:buChar char="q"/>
              <a:defRPr/>
            </a:pPr>
            <a:r>
              <a:rPr lang="en-US" b="1" dirty="0" smtClean="0">
                <a:solidFill>
                  <a:schemeClr val="tx1"/>
                </a:solidFill>
                <a:latin typeface="Bookman Old Style" charset="0"/>
                <a:ea typeface="Bookman Old Style" charset="0"/>
                <a:cs typeface="Bookman Old Style" charset="0"/>
              </a:rPr>
              <a:t>During </a:t>
            </a:r>
            <a:r>
              <a:rPr lang="en-US" b="1" dirty="0">
                <a:solidFill>
                  <a:schemeClr val="tx1"/>
                </a:solidFill>
                <a:latin typeface="Bookman Old Style" charset="0"/>
                <a:ea typeface="Bookman Old Style" charset="0"/>
                <a:cs typeface="Bookman Old Style" charset="0"/>
              </a:rPr>
              <a:t>the </a:t>
            </a:r>
            <a:r>
              <a:rPr lang="en-US" b="1" i="1" dirty="0" smtClean="0">
                <a:solidFill>
                  <a:schemeClr val="tx1"/>
                </a:solidFill>
                <a:latin typeface="Bookman Old Style" charset="0"/>
                <a:ea typeface="Bookman Old Style" charset="0"/>
                <a:cs typeface="Bookman Old Style" charset="0"/>
              </a:rPr>
              <a:t>strophe</a:t>
            </a:r>
            <a:r>
              <a:rPr lang="en-US" b="1" dirty="0" smtClean="0">
                <a:solidFill>
                  <a:schemeClr val="tx1"/>
                </a:solidFill>
                <a:latin typeface="Bookman Old Style" charset="0"/>
                <a:ea typeface="Bookman Old Style" charset="0"/>
                <a:cs typeface="Bookman Old Style" charset="0"/>
              </a:rPr>
              <a:t> </a:t>
            </a:r>
            <a:r>
              <a:rPr lang="en-US" b="1" dirty="0">
                <a:solidFill>
                  <a:schemeClr val="tx1"/>
                </a:solidFill>
                <a:latin typeface="Bookman Old Style" charset="0"/>
                <a:ea typeface="Bookman Old Style" charset="0"/>
                <a:cs typeface="Bookman Old Style" charset="0"/>
              </a:rPr>
              <a:t>(the first part of the ode), the chorus </a:t>
            </a:r>
            <a:r>
              <a:rPr lang="en-US" b="1" dirty="0" smtClean="0">
                <a:solidFill>
                  <a:schemeClr val="tx1"/>
                </a:solidFill>
                <a:latin typeface="Bookman Old Style" charset="0"/>
                <a:ea typeface="Bookman Old Style" charset="0"/>
                <a:cs typeface="Bookman Old Style" charset="0"/>
              </a:rPr>
              <a:t>move/dance </a:t>
            </a:r>
            <a:r>
              <a:rPr lang="en-US" b="1" dirty="0">
                <a:solidFill>
                  <a:schemeClr val="tx1"/>
                </a:solidFill>
                <a:latin typeface="Bookman Old Style" charset="0"/>
                <a:ea typeface="Bookman Old Style" charset="0"/>
                <a:cs typeface="Bookman Old Style" charset="0"/>
              </a:rPr>
              <a:t>from right to left. </a:t>
            </a:r>
          </a:p>
          <a:p>
            <a:pPr marL="457189" indent="-457189">
              <a:lnSpc>
                <a:spcPct val="80000"/>
              </a:lnSpc>
              <a:buFont typeface="Wingdings" panose="05000000000000000000" pitchFamily="2" charset="2"/>
              <a:buChar char="q"/>
              <a:defRPr/>
            </a:pPr>
            <a:r>
              <a:rPr lang="en-US" b="1" dirty="0" smtClean="0">
                <a:solidFill>
                  <a:schemeClr val="tx1"/>
                </a:solidFill>
                <a:latin typeface="Bookman Old Style" charset="0"/>
                <a:ea typeface="Bookman Old Style" charset="0"/>
                <a:cs typeface="Bookman Old Style" charset="0"/>
              </a:rPr>
              <a:t>They </a:t>
            </a:r>
            <a:r>
              <a:rPr lang="en-US" b="1" dirty="0">
                <a:solidFill>
                  <a:schemeClr val="tx1"/>
                </a:solidFill>
                <a:latin typeface="Bookman Old Style" charset="0"/>
                <a:ea typeface="Bookman Old Style" charset="0"/>
                <a:cs typeface="Bookman Old Style" charset="0"/>
              </a:rPr>
              <a:t>moved in the opposite direction during the </a:t>
            </a:r>
            <a:r>
              <a:rPr lang="en-US" b="1" i="1" dirty="0" smtClean="0">
                <a:solidFill>
                  <a:schemeClr val="tx1"/>
                </a:solidFill>
                <a:latin typeface="Bookman Old Style" charset="0"/>
                <a:ea typeface="Bookman Old Style" charset="0"/>
                <a:cs typeface="Bookman Old Style" charset="0"/>
              </a:rPr>
              <a:t>antistrophe</a:t>
            </a:r>
            <a:r>
              <a:rPr lang="en-US" b="1" dirty="0" smtClean="0">
                <a:solidFill>
                  <a:schemeClr val="tx1"/>
                </a:solidFill>
                <a:latin typeface="Bookman Old Style" charset="0"/>
                <a:ea typeface="Bookman Old Style" charset="0"/>
                <a:cs typeface="Bookman Old Style" charset="0"/>
              </a:rPr>
              <a:t>, </a:t>
            </a:r>
            <a:r>
              <a:rPr lang="en-US" b="1" dirty="0">
                <a:solidFill>
                  <a:schemeClr val="tx1"/>
                </a:solidFill>
                <a:latin typeface="Bookman Old Style" charset="0"/>
                <a:ea typeface="Bookman Old Style" charset="0"/>
                <a:cs typeface="Bookman Old Style" charset="0"/>
              </a:rPr>
              <a:t>a verse </a:t>
            </a:r>
            <a:r>
              <a:rPr lang="en-US" b="1" dirty="0" smtClean="0">
                <a:solidFill>
                  <a:schemeClr val="tx1"/>
                </a:solidFill>
                <a:latin typeface="Bookman Old Style" charset="0"/>
                <a:ea typeface="Bookman Old Style" charset="0"/>
                <a:cs typeface="Bookman Old Style" charset="0"/>
              </a:rPr>
              <a:t>that mirrored, but reversed, the strophe.</a:t>
            </a:r>
            <a:endParaRPr lang="en-US" b="1" dirty="0">
              <a:solidFill>
                <a:schemeClr val="tx1"/>
              </a:solidFill>
              <a:latin typeface="Bookman Old Style" charset="0"/>
              <a:ea typeface="Bookman Old Style" charset="0"/>
              <a:cs typeface="Bookman Old Style" charset="0"/>
            </a:endParaRPr>
          </a:p>
          <a:p>
            <a:pPr marL="457189" indent="-457189">
              <a:lnSpc>
                <a:spcPct val="80000"/>
              </a:lnSpc>
              <a:buFont typeface="Wingdings" panose="05000000000000000000" pitchFamily="2" charset="2"/>
              <a:buChar char="q"/>
              <a:defRPr/>
            </a:pPr>
            <a:endParaRPr lang="en-US" sz="3200" b="1" dirty="0">
              <a:latin typeface="Bookman Old Style" charset="0"/>
              <a:ea typeface="Bookman Old Style" charset="0"/>
              <a:cs typeface="Bookman Old Style" charset="0"/>
            </a:endParaRPr>
          </a:p>
          <a:p>
            <a:pPr>
              <a:lnSpc>
                <a:spcPct val="80000"/>
              </a:lnSpc>
              <a:buNone/>
              <a:defRPr/>
            </a:pPr>
            <a:endParaRPr lang="en-US" sz="3200" b="1" dirty="0">
              <a:latin typeface="Bookman Old Style" charset="0"/>
              <a:ea typeface="Bookman Old Style" charset="0"/>
              <a:cs typeface="Bookman Old Style" charset="0"/>
            </a:endParaRPr>
          </a:p>
          <a:p>
            <a:pPr>
              <a:buNone/>
            </a:pPr>
            <a:endParaRPr lang="en-US" sz="3200" dirty="0"/>
          </a:p>
        </p:txBody>
      </p:sp>
    </p:spTree>
    <p:extLst>
      <p:ext uri="{BB962C8B-B14F-4D97-AF65-F5344CB8AC3E}">
        <p14:creationId xmlns:p14="http://schemas.microsoft.com/office/powerpoint/2010/main" val="35817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Review the TERMINOLOGY in your notes! There will be a QUIZ on Greek Theater and Greek Tragedy</a:t>
            </a:r>
          </a:p>
          <a:p>
            <a:pPr marL="0" indent="0" algn="ctr">
              <a:buNone/>
            </a:pPr>
            <a:r>
              <a:rPr lang="en-US" sz="3600" dirty="0" smtClean="0">
                <a:latin typeface="Arial Black" panose="020B0A04020102020204" pitchFamily="34" charset="0"/>
              </a:rPr>
              <a:t>On</a:t>
            </a:r>
          </a:p>
          <a:p>
            <a:pPr marL="0" indent="0" algn="ctr">
              <a:buNone/>
            </a:pPr>
            <a:r>
              <a:rPr lang="en-US" sz="3600" dirty="0" smtClean="0">
                <a:latin typeface="Arial Black" panose="020B0A04020102020204" pitchFamily="34" charset="0"/>
              </a:rPr>
              <a:t>FRIDAY!!!</a:t>
            </a:r>
            <a:endParaRPr lang="en-US" sz="3600" dirty="0">
              <a:latin typeface="Arial Black" panose="020B0A04020102020204" pitchFamily="34" charset="0"/>
            </a:endParaRPr>
          </a:p>
        </p:txBody>
      </p:sp>
    </p:spTree>
    <p:extLst>
      <p:ext uri="{BB962C8B-B14F-4D97-AF65-F5344CB8AC3E}">
        <p14:creationId xmlns:p14="http://schemas.microsoft.com/office/powerpoint/2010/main" val="3566238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Do we have anything in modern theater/movies that does the job that a chorus did in Greek theater?</a:t>
            </a:r>
          </a:p>
          <a:p>
            <a:pPr marL="0" indent="0" algn="ctr">
              <a:buNone/>
            </a:pPr>
            <a:r>
              <a:rPr lang="en-US" sz="3600" dirty="0" smtClean="0">
                <a:latin typeface="Arial Black" panose="020B0A04020102020204" pitchFamily="34" charset="0"/>
              </a:rPr>
              <a:t>What?</a:t>
            </a:r>
          </a:p>
          <a:p>
            <a:pPr marL="0" indent="0" algn="ctr">
              <a:buNone/>
            </a:pPr>
            <a:r>
              <a:rPr lang="en-US" sz="3600" dirty="0" smtClean="0">
                <a:latin typeface="Arial Black" panose="020B0A04020102020204" pitchFamily="34" charset="0"/>
              </a:rPr>
              <a:t>If not, do you think we should? Why?</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4/30/19</a:t>
            </a:r>
            <a:endParaRPr lang="en-US" dirty="0">
              <a:latin typeface="Arial Black" panose="020B0A04020102020204" pitchFamily="34" charset="0"/>
            </a:endParaRPr>
          </a:p>
        </p:txBody>
      </p:sp>
    </p:spTree>
    <p:extLst>
      <p:ext uri="{BB962C8B-B14F-4D97-AF65-F5344CB8AC3E}">
        <p14:creationId xmlns:p14="http://schemas.microsoft.com/office/powerpoint/2010/main" val="1715729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2400" dirty="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of when you hear the word “tragedy?”</a:t>
            </a:r>
          </a:p>
          <a:p>
            <a:pPr marL="0" indent="0" algn="ctr">
              <a:buNone/>
            </a:pPr>
            <a:r>
              <a:rPr lang="en-US" sz="3200" dirty="0" smtClean="0">
                <a:latin typeface="Arial Black" panose="020B0A04020102020204" pitchFamily="34" charset="0"/>
              </a:rPr>
              <a:t>What are some examples of things that might be considered “tragic?”</a:t>
            </a:r>
          </a:p>
          <a:p>
            <a:pPr marL="0" indent="0" algn="ctr">
              <a:buNone/>
            </a:pPr>
            <a:r>
              <a:rPr lang="en-US" sz="3200" dirty="0" smtClean="0">
                <a:latin typeface="Arial Black" panose="020B0A04020102020204" pitchFamily="34" charset="0"/>
              </a:rPr>
              <a:t>What sort of emotions would you expect to be associated with a tragedy?</a:t>
            </a:r>
          </a:p>
          <a:p>
            <a:pPr marL="0" indent="0" algn="ctr">
              <a:buNone/>
            </a:pPr>
            <a:endParaRPr lang="en-US" sz="3200" dirty="0" smtClean="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5/1/19</a:t>
            </a:r>
            <a:endParaRPr lang="en-US" dirty="0">
              <a:latin typeface="Arial Black" panose="020B0A04020102020204" pitchFamily="34" charset="0"/>
            </a:endParaRPr>
          </a:p>
        </p:txBody>
      </p:sp>
    </p:spTree>
    <p:extLst>
      <p:ext uri="{BB962C8B-B14F-4D97-AF65-F5344CB8AC3E}">
        <p14:creationId xmlns:p14="http://schemas.microsoft.com/office/powerpoint/2010/main" val="141230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a:bodyPr>
          <a:lstStyle/>
          <a:p>
            <a:pPr marL="0" indent="0" algn="ctr">
              <a:buNone/>
            </a:pPr>
            <a:r>
              <a:rPr lang="en-US" sz="4400" dirty="0" smtClean="0">
                <a:latin typeface="Arial Black" panose="020B0A04020102020204" pitchFamily="34" charset="0"/>
              </a:rPr>
              <a:t>What do you think of when you hear the word “tragedy?”</a:t>
            </a:r>
          </a:p>
          <a:p>
            <a:pPr marL="0" indent="0" algn="ctr">
              <a:buNone/>
            </a:pPr>
            <a:r>
              <a:rPr lang="en-US" sz="4400" dirty="0" smtClean="0">
                <a:latin typeface="Arial Black" panose="020B0A04020102020204" pitchFamily="34" charset="0"/>
              </a:rPr>
              <a:t>What are some examples of things that might be considered “tragic?”</a:t>
            </a:r>
          </a:p>
          <a:p>
            <a:pPr marL="0" indent="0" algn="ctr">
              <a:buNone/>
            </a:pPr>
            <a:r>
              <a:rPr lang="en-US" sz="4400" dirty="0" smtClean="0">
                <a:latin typeface="Arial Black" panose="020B0A04020102020204" pitchFamily="34" charset="0"/>
              </a:rPr>
              <a:t>What sort of emotions would you expect to be associated with a tragedy?</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5/1/19</a:t>
            </a:r>
            <a:endParaRPr lang="en-US" dirty="0">
              <a:latin typeface="Arial Black" panose="020B0A04020102020204" pitchFamily="34" charset="0"/>
            </a:endParaRPr>
          </a:p>
        </p:txBody>
      </p:sp>
    </p:spTree>
    <p:extLst>
      <p:ext uri="{BB962C8B-B14F-4D97-AF65-F5344CB8AC3E}">
        <p14:creationId xmlns:p14="http://schemas.microsoft.com/office/powerpoint/2010/main" val="3160913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540152" y="193611"/>
            <a:ext cx="10617843" cy="885889"/>
          </a:xfrm>
          <a:prstGeom prst="rect">
            <a:avLst/>
          </a:prstGeom>
        </p:spPr>
        <p:txBody>
          <a:bodyPr vert="horz" lIns="121900" tIns="121900" rIns="121900" bIns="121900" rtlCol="0" anchor="b" anchorCtr="0">
            <a:noAutofit/>
          </a:bodyPr>
          <a:lstStyle/>
          <a:p>
            <a:r>
              <a:rPr lang="en-US" sz="4800" dirty="0">
                <a:latin typeface="Arial Black" panose="020B0A04020102020204" pitchFamily="34" charset="0"/>
              </a:rPr>
              <a:t>Introduction to Greek Tragedy</a:t>
            </a:r>
            <a:endParaRPr lang="en" sz="4800" dirty="0">
              <a:latin typeface="Arial Black" panose="020B0A04020102020204" pitchFamily="34" charset="0"/>
            </a:endParaRPr>
          </a:p>
        </p:txBody>
      </p:sp>
      <p:sp>
        <p:nvSpPr>
          <p:cNvPr id="49" name="Shape 49"/>
          <p:cNvSpPr txBox="1">
            <a:spLocks noGrp="1"/>
          </p:cNvSpPr>
          <p:nvPr>
            <p:ph type="body" idx="2"/>
          </p:nvPr>
        </p:nvSpPr>
        <p:spPr>
          <a:xfrm>
            <a:off x="254996" y="1079500"/>
            <a:ext cx="8637992" cy="4579639"/>
          </a:xfrm>
          <a:prstGeom prst="rect">
            <a:avLst/>
          </a:prstGeom>
        </p:spPr>
        <p:txBody>
          <a:bodyPr vert="horz" lIns="121900" tIns="121900" rIns="121900" bIns="121900" rtlCol="0" anchor="t" anchorCtr="0">
            <a:noAutofit/>
          </a:bodyPr>
          <a:lstStyle/>
          <a:p>
            <a:pPr marL="228594" indent="-228594">
              <a:buFont typeface="Wingdings" charset="2"/>
              <a:buChar char="q"/>
            </a:pPr>
            <a:r>
              <a:rPr lang="en-US" b="1" dirty="0" smtClean="0">
                <a:solidFill>
                  <a:srgbClr val="1D1D1B"/>
                </a:solidFill>
                <a:latin typeface="Arial Black" panose="020B0A04020102020204" pitchFamily="34" charset="0"/>
              </a:rPr>
              <a:t>“Tragedy” refers primarily to tragic drama: a literary composition written to be performed by actors.</a:t>
            </a:r>
          </a:p>
          <a:p>
            <a:pPr marL="228594" indent="-228594">
              <a:buFont typeface="Wingdings" charset="2"/>
              <a:buChar char="q"/>
            </a:pPr>
            <a:endParaRPr lang="en-US" b="1" dirty="0" smtClean="0">
              <a:solidFill>
                <a:srgbClr val="1D1D1B"/>
              </a:solidFill>
              <a:latin typeface="Arial Black" panose="020B0A04020102020204" pitchFamily="34" charset="0"/>
            </a:endParaRPr>
          </a:p>
          <a:p>
            <a:pPr marL="228594" indent="-228594">
              <a:buFont typeface="Wingdings" charset="2"/>
              <a:buChar char="q"/>
            </a:pPr>
            <a:r>
              <a:rPr lang="en-US" b="1" dirty="0" smtClean="0">
                <a:solidFill>
                  <a:srgbClr val="1D1D1B"/>
                </a:solidFill>
                <a:latin typeface="Arial Black" panose="020B0A04020102020204" pitchFamily="34" charset="0"/>
              </a:rPr>
              <a:t>The central character called a </a:t>
            </a:r>
            <a:r>
              <a:rPr lang="en-US" b="1" i="1" dirty="0" smtClean="0">
                <a:solidFill>
                  <a:srgbClr val="1D1D1B"/>
                </a:solidFill>
                <a:latin typeface="Arial Black" panose="020B0A04020102020204" pitchFamily="34" charset="0"/>
              </a:rPr>
              <a:t>tragic protagonist or hero </a:t>
            </a:r>
            <a:r>
              <a:rPr lang="en-US" b="1" dirty="0" smtClean="0">
                <a:solidFill>
                  <a:srgbClr val="1D1D1B"/>
                </a:solidFill>
                <a:latin typeface="Arial Black" panose="020B0A04020102020204" pitchFamily="34" charset="0"/>
              </a:rPr>
              <a:t>suffers some serious misfortune that is logically connected with the hero’s actions.</a:t>
            </a:r>
          </a:p>
          <a:p>
            <a:pPr marL="457189" indent="-457189">
              <a:buFont typeface="Wingdings" panose="05000000000000000000" pitchFamily="2" charset="2"/>
              <a:buChar char="q"/>
            </a:pPr>
            <a:r>
              <a:rPr lang="en-US" b="1" dirty="0" smtClean="0">
                <a:solidFill>
                  <a:srgbClr val="1D1D1B"/>
                </a:solidFill>
                <a:latin typeface="Arial Black" panose="020B0A04020102020204" pitchFamily="34" charset="0"/>
              </a:rPr>
              <a:t>One of the flaws often associated with tragic protagonists is called Hubris. Hubris is excessive pride or arrogance; often in defiance of the gods.</a:t>
            </a:r>
          </a:p>
          <a:p>
            <a:pPr marL="457189" indent="-457189">
              <a:buFont typeface="Wingdings" panose="05000000000000000000" pitchFamily="2" charset="2"/>
              <a:buChar char="q"/>
            </a:pPr>
            <a:r>
              <a:rPr lang="en-US" b="1" dirty="0" smtClean="0">
                <a:solidFill>
                  <a:srgbClr val="1D1D1B"/>
                </a:solidFill>
                <a:latin typeface="Arial Black" panose="020B0A04020102020204" pitchFamily="34" charset="0"/>
              </a:rPr>
              <a:t>When a tragic hero ACTS out of hubris, that action is called an ate.</a:t>
            </a:r>
          </a:p>
          <a:p>
            <a:pPr marL="0" indent="0" algn="ctr">
              <a:buNone/>
            </a:pPr>
            <a:r>
              <a:rPr lang="en" b="1" dirty="0" smtClean="0">
                <a:solidFill>
                  <a:srgbClr val="1D1D1B"/>
                </a:solidFill>
              </a:rPr>
              <a:t>                                 VIDEO FOR TRAGEDY</a:t>
            </a:r>
            <a:endParaRPr lang="en" b="1" dirty="0">
              <a:solidFill>
                <a:srgbClr val="1D1D1B"/>
              </a:solidFill>
            </a:endParaRPr>
          </a:p>
        </p:txBody>
      </p:sp>
      <p:pic>
        <p:nvPicPr>
          <p:cNvPr id="10" name="Picture 4" descr="t18543fhc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23363" y="1789147"/>
            <a:ext cx="2946400" cy="41696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68900" y="5867400"/>
            <a:ext cx="304800" cy="369332"/>
          </a:xfrm>
          <a:prstGeom prst="rect">
            <a:avLst/>
          </a:prstGeom>
          <a:noFill/>
        </p:spPr>
        <p:txBody>
          <a:bodyPr wrap="square" rtlCol="0">
            <a:spAutoFit/>
          </a:bodyPr>
          <a:lstStyle/>
          <a:p>
            <a:r>
              <a:rPr lang="en-US" b="1" dirty="0" smtClean="0">
                <a:latin typeface="Arial Black" panose="020B0A04020102020204" pitchFamily="34" charset="0"/>
              </a:rPr>
              <a:t>^</a:t>
            </a:r>
            <a:endParaRPr lang="en-US" b="1" dirty="0">
              <a:latin typeface="Arial Black" panose="020B0A04020102020204" pitchFamily="34" charset="0"/>
            </a:endParaRPr>
          </a:p>
        </p:txBody>
      </p:sp>
    </p:spTree>
    <p:extLst>
      <p:ext uri="{BB962C8B-B14F-4D97-AF65-F5344CB8AC3E}">
        <p14:creationId xmlns:p14="http://schemas.microsoft.com/office/powerpoint/2010/main" val="258881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anim calcmode="lin" valueType="num">
                                      <p:cBhvr additive="base">
                                        <p:cTn id="13" dur="500" fill="hold"/>
                                        <p:tgtEl>
                                          <p:spTgt spid="4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anim calcmode="lin" valueType="num">
                                      <p:cBhvr additive="base">
                                        <p:cTn id="19" dur="500" fill="hold"/>
                                        <p:tgtEl>
                                          <p:spTgt spid="4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
                                            <p:txEl>
                                              <p:pRg st="4" end="4"/>
                                            </p:txEl>
                                          </p:spTgt>
                                        </p:tgtEl>
                                        <p:attrNameLst>
                                          <p:attrName>style.visibility</p:attrName>
                                        </p:attrNameLst>
                                      </p:cBhvr>
                                      <p:to>
                                        <p:strVal val="visible"/>
                                      </p:to>
                                    </p:set>
                                    <p:anim calcmode="lin" valueType="num">
                                      <p:cBhvr additive="base">
                                        <p:cTn id="25" dur="500" fill="hold"/>
                                        <p:tgtEl>
                                          <p:spTgt spid="4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850" y="0"/>
            <a:ext cx="11290300" cy="841375"/>
          </a:xfrm>
        </p:spPr>
        <p:txBody>
          <a:bodyPr/>
          <a:lstStyle/>
          <a:p>
            <a:pPr algn="ctr"/>
            <a:r>
              <a:rPr lang="en-US" dirty="0" smtClean="0">
                <a:latin typeface="Arial Black" panose="020B0A04020102020204" pitchFamily="34" charset="0"/>
              </a:rPr>
              <a:t>Characteristics of the Tragic Hero</a:t>
            </a:r>
            <a:endParaRPr lang="en-US" dirty="0">
              <a:latin typeface="Arial Black" panose="020B0A04020102020204" pitchFamily="34" charset="0"/>
            </a:endParaRPr>
          </a:p>
        </p:txBody>
      </p:sp>
      <p:sp>
        <p:nvSpPr>
          <p:cNvPr id="6" name="Content Placeholder 5"/>
          <p:cNvSpPr>
            <a:spLocks noGrp="1"/>
          </p:cNvSpPr>
          <p:nvPr>
            <p:ph idx="1"/>
          </p:nvPr>
        </p:nvSpPr>
        <p:spPr>
          <a:xfrm>
            <a:off x="450850" y="949324"/>
            <a:ext cx="11290300" cy="5680075"/>
          </a:xfrm>
        </p:spPr>
        <p:txBody>
          <a:bodyPr>
            <a:normAutofit/>
          </a:bodyPr>
          <a:lstStyle/>
          <a:p>
            <a:r>
              <a:rPr lang="en-US" dirty="0" smtClean="0">
                <a:latin typeface="Arial Black" panose="020B0A04020102020204" pitchFamily="34" charset="0"/>
              </a:rPr>
              <a:t>Generally highborn </a:t>
            </a:r>
          </a:p>
          <a:p>
            <a:r>
              <a:rPr lang="en-US" dirty="0">
                <a:latin typeface="Arial Black" panose="020B0A04020102020204" pitchFamily="34" charset="0"/>
              </a:rPr>
              <a:t>M</a:t>
            </a:r>
            <a:r>
              <a:rPr lang="en-US" dirty="0" smtClean="0">
                <a:latin typeface="Arial Black" panose="020B0A04020102020204" pitchFamily="34" charset="0"/>
              </a:rPr>
              <a:t>ust be good</a:t>
            </a:r>
          </a:p>
          <a:p>
            <a:r>
              <a:rPr lang="en-US" dirty="0">
                <a:latin typeface="Arial Black" panose="020B0A04020102020204" pitchFamily="34" charset="0"/>
              </a:rPr>
              <a:t>M</a:t>
            </a:r>
            <a:r>
              <a:rPr lang="en-US" dirty="0" smtClean="0">
                <a:latin typeface="Arial Black" panose="020B0A04020102020204" pitchFamily="34" charset="0"/>
              </a:rPr>
              <a:t>ust aim at propriety</a:t>
            </a:r>
          </a:p>
          <a:p>
            <a:pPr lvl="1"/>
            <a:r>
              <a:rPr lang="en-US" dirty="0" smtClean="0">
                <a:latin typeface="Arial Black" panose="020B0A04020102020204" pitchFamily="34" charset="0"/>
              </a:rPr>
              <a:t>have good intentions or must be true to life—human</a:t>
            </a:r>
          </a:p>
          <a:p>
            <a:r>
              <a:rPr lang="en-US" dirty="0">
                <a:latin typeface="Arial Black" panose="020B0A04020102020204" pitchFamily="34" charset="0"/>
              </a:rPr>
              <a:t>M</a:t>
            </a:r>
            <a:r>
              <a:rPr lang="en-US" dirty="0" smtClean="0">
                <a:latin typeface="Arial Black" panose="020B0A04020102020204" pitchFamily="34" charset="0"/>
              </a:rPr>
              <a:t>ust be consistent</a:t>
            </a:r>
          </a:p>
          <a:p>
            <a:r>
              <a:rPr lang="en-US" dirty="0">
                <a:latin typeface="Arial Black" panose="020B0A04020102020204" pitchFamily="34" charset="0"/>
              </a:rPr>
              <a:t>E</a:t>
            </a:r>
            <a:r>
              <a:rPr lang="en-US" dirty="0" smtClean="0">
                <a:latin typeface="Arial Black" panose="020B0A04020102020204" pitchFamily="34" charset="0"/>
              </a:rPr>
              <a:t>xhibits tragic flaw or flaws, often</a:t>
            </a:r>
          </a:p>
          <a:p>
            <a:pPr lvl="1"/>
            <a:r>
              <a:rPr lang="en-US" dirty="0">
                <a:latin typeface="Arial Black" panose="020B0A04020102020204" pitchFamily="34" charset="0"/>
              </a:rPr>
              <a:t>H</a:t>
            </a:r>
            <a:r>
              <a:rPr lang="en-US" dirty="0" smtClean="0">
                <a:latin typeface="Arial Black" panose="020B0A04020102020204" pitchFamily="34" charset="0"/>
              </a:rPr>
              <a:t>ubris—excessive pride </a:t>
            </a:r>
          </a:p>
          <a:p>
            <a:pPr lvl="1"/>
            <a:r>
              <a:rPr lang="en-US" dirty="0" smtClean="0">
                <a:latin typeface="Arial Black" panose="020B0A04020102020204" pitchFamily="34" charset="0"/>
              </a:rPr>
              <a:t>ate—rash actions taken; usually because of hubris</a:t>
            </a:r>
          </a:p>
          <a:p>
            <a:r>
              <a:rPr lang="en-US" dirty="0">
                <a:latin typeface="Arial Black" panose="020B0A04020102020204" pitchFamily="34" charset="0"/>
              </a:rPr>
              <a:t>E</a:t>
            </a:r>
            <a:r>
              <a:rPr lang="en-US" dirty="0" smtClean="0">
                <a:latin typeface="Arial Black" panose="020B0A04020102020204" pitchFamily="34" charset="0"/>
              </a:rPr>
              <a:t>xperiences a reversal or fall</a:t>
            </a:r>
          </a:p>
          <a:p>
            <a:r>
              <a:rPr lang="en-US" dirty="0">
                <a:latin typeface="Arial Black" panose="020B0A04020102020204" pitchFamily="34" charset="0"/>
              </a:rPr>
              <a:t>B</a:t>
            </a:r>
            <a:r>
              <a:rPr lang="en-US" dirty="0" smtClean="0">
                <a:latin typeface="Arial Black" panose="020B0A04020102020204" pitchFamily="34" charset="0"/>
              </a:rPr>
              <a:t>rings about his own downfall (his prideful and/or rash actions lead to his downfall) or evokes both pity and fear in audience/reader </a:t>
            </a:r>
          </a:p>
          <a:p>
            <a:endParaRPr lang="en-US" dirty="0"/>
          </a:p>
        </p:txBody>
      </p:sp>
      <p:sp>
        <p:nvSpPr>
          <p:cNvPr id="7" name="TextBox 6"/>
          <p:cNvSpPr txBox="1"/>
          <p:nvPr/>
        </p:nvSpPr>
        <p:spPr>
          <a:xfrm>
            <a:off x="1181100" y="4114800"/>
            <a:ext cx="228600" cy="369332"/>
          </a:xfrm>
          <a:prstGeom prst="rect">
            <a:avLst/>
          </a:prstGeom>
          <a:noFill/>
        </p:spPr>
        <p:txBody>
          <a:bodyPr wrap="square" rtlCol="0">
            <a:spAutoFit/>
          </a:bodyPr>
          <a:lstStyle/>
          <a:p>
            <a:r>
              <a:rPr lang="en-US" dirty="0" smtClean="0"/>
              <a:t>^</a:t>
            </a:r>
            <a:endParaRPr lang="en-US" dirty="0"/>
          </a:p>
        </p:txBody>
      </p:sp>
      <p:sp>
        <p:nvSpPr>
          <p:cNvPr id="2" name="TextBox 1"/>
          <p:cNvSpPr txBox="1"/>
          <p:nvPr/>
        </p:nvSpPr>
        <p:spPr>
          <a:xfrm>
            <a:off x="6629400" y="6223000"/>
            <a:ext cx="3459473" cy="369332"/>
          </a:xfrm>
          <a:prstGeom prst="rect">
            <a:avLst/>
          </a:prstGeom>
          <a:noFill/>
        </p:spPr>
        <p:txBody>
          <a:bodyPr wrap="none" rtlCol="0">
            <a:spAutoFit/>
          </a:bodyPr>
          <a:lstStyle/>
          <a:p>
            <a:r>
              <a:rPr lang="en-US" dirty="0" smtClean="0">
                <a:latin typeface="Arial Black" panose="020B0A04020102020204" pitchFamily="34" charset="0"/>
              </a:rPr>
              <a:t>VIDEO FOR TRAGIC HERO</a:t>
            </a:r>
            <a:endParaRPr lang="en-US" dirty="0">
              <a:latin typeface="Arial Black" panose="020B0A04020102020204" pitchFamily="34" charset="0"/>
            </a:endParaRPr>
          </a:p>
        </p:txBody>
      </p:sp>
    </p:spTree>
    <p:extLst>
      <p:ext uri="{BB962C8B-B14F-4D97-AF65-F5344CB8AC3E}">
        <p14:creationId xmlns:p14="http://schemas.microsoft.com/office/powerpoint/2010/main" val="78707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955675"/>
          </a:xfrm>
        </p:spPr>
        <p:txBody>
          <a:bodyPr/>
          <a:lstStyle/>
          <a:p>
            <a:pPr algn="ctr"/>
            <a:r>
              <a:rPr lang="en-US" dirty="0" smtClean="0">
                <a:latin typeface="Arial Black" panose="020B0A04020102020204" pitchFamily="34" charset="0"/>
              </a:rPr>
              <a:t>Tragic Protagonist/Hero Activity</a:t>
            </a:r>
            <a:endParaRPr lang="en-US" dirty="0">
              <a:latin typeface="Arial Black" panose="020B0A04020102020204" pitchFamily="34" charset="0"/>
            </a:endParaRPr>
          </a:p>
        </p:txBody>
      </p:sp>
      <p:sp>
        <p:nvSpPr>
          <p:cNvPr id="3" name="Content Placeholder 2"/>
          <p:cNvSpPr>
            <a:spLocks noGrp="1"/>
          </p:cNvSpPr>
          <p:nvPr>
            <p:ph idx="1"/>
          </p:nvPr>
        </p:nvSpPr>
        <p:spPr>
          <a:xfrm>
            <a:off x="266700" y="1066800"/>
            <a:ext cx="11582400" cy="5110163"/>
          </a:xfrm>
        </p:spPr>
        <p:txBody>
          <a:bodyPr>
            <a:normAutofit/>
          </a:bodyPr>
          <a:lstStyle/>
          <a:p>
            <a:r>
              <a:rPr lang="en-US" sz="3200" dirty="0" smtClean="0">
                <a:latin typeface="Arial Black" panose="020B0A04020102020204" pitchFamily="34" charset="0"/>
              </a:rPr>
              <a:t>In your groups, take the next few minutes to think about and discuss the characteristics of a tragic hero. </a:t>
            </a:r>
          </a:p>
          <a:p>
            <a:r>
              <a:rPr lang="en-US" sz="3200" dirty="0" smtClean="0">
                <a:latin typeface="Arial Black" panose="020B0A04020102020204" pitchFamily="34" charset="0"/>
              </a:rPr>
              <a:t>Try to come up with some examples of people/characters who fit the mold of a tragic hero.</a:t>
            </a:r>
          </a:p>
          <a:p>
            <a:pPr marL="0" indent="0">
              <a:buNone/>
            </a:pPr>
            <a:endParaRPr lang="en-US" sz="3200" dirty="0">
              <a:latin typeface="Arial Black" panose="020B0A04020102020204" pitchFamily="34" charset="0"/>
            </a:endParaRPr>
          </a:p>
          <a:p>
            <a:r>
              <a:rPr lang="en-US" sz="3200" dirty="0" smtClean="0">
                <a:latin typeface="Arial Black" panose="020B0A04020102020204" pitchFamily="34" charset="0"/>
              </a:rPr>
              <a:t>Now, as a group, choose the ONE you think most resembles a tragic hero. Be prepared to defend your choice.</a:t>
            </a:r>
            <a:endParaRPr lang="en-US" sz="3200" dirty="0">
              <a:latin typeface="Arial Black" panose="020B0A04020102020204" pitchFamily="34" charset="0"/>
            </a:endParaRPr>
          </a:p>
        </p:txBody>
      </p:sp>
    </p:spTree>
    <p:extLst>
      <p:ext uri="{BB962C8B-B14F-4D97-AF65-F5344CB8AC3E}">
        <p14:creationId xmlns:p14="http://schemas.microsoft.com/office/powerpoint/2010/main" val="8394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54075"/>
          </a:xfrm>
        </p:spPr>
        <p:txBody>
          <a:bodyPr/>
          <a:lstStyle/>
          <a:p>
            <a:pPr algn="ctr"/>
            <a:r>
              <a:rPr lang="en-US" dirty="0" smtClean="0">
                <a:latin typeface="Arial Black" panose="020B0A04020102020204" pitchFamily="34" charset="0"/>
              </a:rPr>
              <a:t>Important Vocabulary (Review)</a:t>
            </a:r>
            <a:endParaRPr lang="en-US" dirty="0">
              <a:latin typeface="Arial Black" panose="020B0A04020102020204" pitchFamily="34" charset="0"/>
            </a:endParaRPr>
          </a:p>
        </p:txBody>
      </p:sp>
      <p:sp>
        <p:nvSpPr>
          <p:cNvPr id="5" name="Content Placeholder 4"/>
          <p:cNvSpPr>
            <a:spLocks noGrp="1"/>
          </p:cNvSpPr>
          <p:nvPr>
            <p:ph idx="1"/>
          </p:nvPr>
        </p:nvSpPr>
        <p:spPr>
          <a:xfrm>
            <a:off x="165100" y="952500"/>
            <a:ext cx="11811000" cy="5791200"/>
          </a:xfrm>
        </p:spPr>
        <p:txBody>
          <a:bodyPr>
            <a:normAutofit fontScale="92500" lnSpcReduction="20000"/>
          </a:bodyPr>
          <a:lstStyle/>
          <a:p>
            <a:r>
              <a:rPr lang="en-US" dirty="0" smtClean="0">
                <a:latin typeface="Arial Black" panose="020B0A04020102020204" pitchFamily="34" charset="0"/>
              </a:rPr>
              <a:t>Irony - the expression of one’s meaning by using language that normally signifies the opposite, typically for humorous or emphatic effect. </a:t>
            </a:r>
          </a:p>
          <a:p>
            <a:r>
              <a:rPr lang="en-US" dirty="0" smtClean="0">
                <a:latin typeface="Arial Black" panose="020B0A04020102020204" pitchFamily="34" charset="0"/>
              </a:rPr>
              <a:t>Situational irony: Literary device that occurs when incongruity appears between expectations of something to happen, and what actually happens. </a:t>
            </a:r>
          </a:p>
          <a:p>
            <a:r>
              <a:rPr lang="en-US" dirty="0" smtClean="0">
                <a:latin typeface="Arial Black" panose="020B0A04020102020204" pitchFamily="34" charset="0"/>
              </a:rPr>
              <a:t>Verbal Irony: where a person says or writes one thing and means another, or uses words to convey meaning that is the opposite of the literal meaning. </a:t>
            </a:r>
          </a:p>
          <a:p>
            <a:r>
              <a:rPr lang="en-US" dirty="0" smtClean="0">
                <a:latin typeface="Arial Black" panose="020B0A04020102020204" pitchFamily="34" charset="0"/>
              </a:rPr>
              <a:t>Sarcasm: is usually confused with irony – sarcasm which is the use of irony to mock or convey contempt – sarcasm creates ironic situations. </a:t>
            </a:r>
          </a:p>
          <a:p>
            <a:r>
              <a:rPr lang="en-US" dirty="0" smtClean="0">
                <a:latin typeface="Arial Black" panose="020B0A04020102020204" pitchFamily="34" charset="0"/>
              </a:rPr>
              <a:t>Dramatic Irony: a literary technique originally used in Greek Tragedy, by which the full significance of the characters words or actions are clear to the audience or reader, but is not known to the character.  The audience knows something about the character or the plot that the character does not know. </a:t>
            </a:r>
          </a:p>
          <a:p>
            <a:endParaRPr lang="en-US" dirty="0">
              <a:latin typeface="Arial Black" panose="020B0A04020102020204" pitchFamily="34" charset="0"/>
            </a:endParaRPr>
          </a:p>
        </p:txBody>
      </p:sp>
    </p:spTree>
    <p:extLst>
      <p:ext uri="{BB962C8B-B14F-4D97-AF65-F5344CB8AC3E}">
        <p14:creationId xmlns:p14="http://schemas.microsoft.com/office/powerpoint/2010/main" val="34390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54075"/>
          </a:xfrm>
        </p:spPr>
        <p:txBody>
          <a:bodyPr/>
          <a:lstStyle/>
          <a:p>
            <a:pPr algn="ctr"/>
            <a:r>
              <a:rPr lang="en-US" dirty="0" smtClean="0">
                <a:latin typeface="Arial Black" panose="020B0A04020102020204" pitchFamily="34" charset="0"/>
              </a:rPr>
              <a:t>Important Vocabulary</a:t>
            </a:r>
            <a:endParaRPr lang="en-US" dirty="0">
              <a:latin typeface="Arial Black" panose="020B0A04020102020204" pitchFamily="34" charset="0"/>
            </a:endParaRPr>
          </a:p>
        </p:txBody>
      </p:sp>
      <p:sp>
        <p:nvSpPr>
          <p:cNvPr id="5" name="Content Placeholder 4"/>
          <p:cNvSpPr>
            <a:spLocks noGrp="1"/>
          </p:cNvSpPr>
          <p:nvPr>
            <p:ph idx="1"/>
          </p:nvPr>
        </p:nvSpPr>
        <p:spPr>
          <a:xfrm>
            <a:off x="165100" y="952500"/>
            <a:ext cx="11811000" cy="5791200"/>
          </a:xfrm>
        </p:spPr>
        <p:txBody>
          <a:bodyPr>
            <a:normAutofit/>
          </a:bodyPr>
          <a:lstStyle/>
          <a:p>
            <a:r>
              <a:rPr lang="en-US" sz="3600" dirty="0" smtClean="0">
                <a:latin typeface="Arial Black" panose="020B0A04020102020204" pitchFamily="34" charset="0"/>
              </a:rPr>
              <a:t>Pathos: A quality that evokes pity or sadness.</a:t>
            </a:r>
          </a:p>
          <a:p>
            <a:pPr lvl="1"/>
            <a:r>
              <a:rPr lang="en-US" sz="3200" dirty="0" smtClean="0">
                <a:latin typeface="Arial Black" panose="020B0A04020102020204" pitchFamily="34" charset="0"/>
              </a:rPr>
              <a:t>An example would be an actor who portrays humor and pathos in the role.</a:t>
            </a:r>
          </a:p>
          <a:p>
            <a:r>
              <a:rPr lang="en-US" sz="3600" dirty="0" smtClean="0">
                <a:latin typeface="Arial Black" panose="020B0A04020102020204" pitchFamily="34" charset="0"/>
              </a:rPr>
              <a:t>Catharsis is an emotional discharge through which one can achieve a state of moral or spiritual renewal or achieve a state of liberation from anxiety and stress. </a:t>
            </a:r>
          </a:p>
          <a:p>
            <a:pPr lvl="1"/>
            <a:r>
              <a:rPr lang="en-US" sz="3200" dirty="0" smtClean="0">
                <a:latin typeface="Arial Black" panose="020B0A04020102020204" pitchFamily="34" charset="0"/>
              </a:rPr>
              <a:t>Catharsis is a Greek word and it means cleansing. In literature it is used for the cleansing of emotions of the characters.</a:t>
            </a:r>
          </a:p>
          <a:p>
            <a:endParaRPr lang="en-US" sz="3600"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23545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4400" dirty="0" smtClean="0">
                <a:latin typeface="Arial Black" panose="020B0A04020102020204" pitchFamily="34" charset="0"/>
              </a:rPr>
              <a:t>What is your opinion of the following statement:</a:t>
            </a:r>
          </a:p>
          <a:p>
            <a:pPr marL="0" indent="0" algn="ctr">
              <a:buNone/>
            </a:pPr>
            <a:r>
              <a:rPr lang="en-US" sz="4400" dirty="0" smtClean="0">
                <a:latin typeface="Arial Black" panose="020B0A04020102020204" pitchFamily="34" charset="0"/>
              </a:rPr>
              <a:t>Seeing Is Believing</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Explain: do you agree or disagree with that statement? Why or why not? </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4/29/19</a:t>
            </a:r>
            <a:endParaRPr lang="en-US" dirty="0">
              <a:latin typeface="Arial Black" panose="020B0A04020102020204" pitchFamily="34" charset="0"/>
            </a:endParaRPr>
          </a:p>
        </p:txBody>
      </p:sp>
    </p:spTree>
    <p:extLst>
      <p:ext uri="{BB962C8B-B14F-4D97-AF65-F5344CB8AC3E}">
        <p14:creationId xmlns:p14="http://schemas.microsoft.com/office/powerpoint/2010/main" val="3605983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1" y="96833"/>
            <a:ext cx="11176000" cy="1143200"/>
          </a:xfrm>
        </p:spPr>
        <p:txBody>
          <a:bodyPr>
            <a:normAutofit fontScale="90000"/>
          </a:bodyPr>
          <a:lstStyle/>
          <a:p>
            <a:pPr algn="ctr"/>
            <a:r>
              <a:rPr lang="en-US" sz="4800" dirty="0" smtClean="0">
                <a:latin typeface="Arial Black" panose="020B0A04020102020204" pitchFamily="34" charset="0"/>
              </a:rPr>
              <a:t>Sophocles and “Oedipus the King”</a:t>
            </a:r>
            <a:endParaRPr lang="en-US" sz="4800" dirty="0">
              <a:latin typeface="Arial Black" panose="020B0A04020102020204" pitchFamily="34" charset="0"/>
            </a:endParaRPr>
          </a:p>
        </p:txBody>
      </p:sp>
      <p:sp>
        <p:nvSpPr>
          <p:cNvPr id="4" name="Text Placeholder 3"/>
          <p:cNvSpPr>
            <a:spLocks noGrp="1"/>
          </p:cNvSpPr>
          <p:nvPr>
            <p:ph type="body" idx="2"/>
          </p:nvPr>
        </p:nvSpPr>
        <p:spPr>
          <a:xfrm>
            <a:off x="304801" y="1935600"/>
            <a:ext cx="11506200" cy="4340000"/>
          </a:xfrm>
        </p:spPr>
        <p:txBody>
          <a:bodyPr/>
          <a:lstStyle/>
          <a:p>
            <a:pPr>
              <a:buFont typeface="Wingdings" pitchFamily="2" charset="2"/>
              <a:buChar char="n"/>
              <a:defRPr/>
            </a:pPr>
            <a:r>
              <a:rPr lang="en-US" sz="3200" b="1" dirty="0">
                <a:solidFill>
                  <a:schemeClr val="tx1"/>
                </a:solidFill>
                <a:latin typeface="Bookman Old Style" charset="0"/>
                <a:ea typeface="Bookman Old Style" charset="0"/>
                <a:cs typeface="Bookman Old Style" charset="0"/>
              </a:rPr>
              <a:t>Born in 495 B.C., Sophocles is considered one of the greatest Greek playwrights of the golden age of Greek drama.</a:t>
            </a:r>
          </a:p>
          <a:p>
            <a:pPr>
              <a:buNone/>
              <a:defRPr/>
            </a:pPr>
            <a:endParaRPr lang="en-US" sz="3200" b="1" dirty="0">
              <a:solidFill>
                <a:schemeClr val="tx1"/>
              </a:solidFill>
              <a:latin typeface="Bookman Old Style" charset="0"/>
              <a:ea typeface="Bookman Old Style" charset="0"/>
              <a:cs typeface="Bookman Old Style" charset="0"/>
            </a:endParaRPr>
          </a:p>
          <a:p>
            <a:pPr>
              <a:buFont typeface="Wingdings" pitchFamily="2" charset="2"/>
              <a:buChar char="n"/>
              <a:defRPr/>
            </a:pPr>
            <a:r>
              <a:rPr lang="en-US" sz="3200" b="1" i="1" dirty="0">
                <a:solidFill>
                  <a:schemeClr val="tx1"/>
                </a:solidFill>
                <a:latin typeface="Bookman Old Style" charset="0"/>
                <a:ea typeface="Bookman Old Style" charset="0"/>
                <a:cs typeface="Bookman Old Style" charset="0"/>
              </a:rPr>
              <a:t>Oedipus </a:t>
            </a:r>
            <a:r>
              <a:rPr lang="en-US" sz="3200" b="1" i="1" dirty="0" smtClean="0">
                <a:solidFill>
                  <a:schemeClr val="tx1"/>
                </a:solidFill>
                <a:latin typeface="Bookman Old Style" charset="0"/>
                <a:ea typeface="Bookman Old Style" charset="0"/>
                <a:cs typeface="Bookman Old Style" charset="0"/>
              </a:rPr>
              <a:t>Rex </a:t>
            </a:r>
            <a:r>
              <a:rPr lang="en-US" sz="3200" b="1" dirty="0" smtClean="0">
                <a:solidFill>
                  <a:schemeClr val="tx1"/>
                </a:solidFill>
                <a:latin typeface="Bookman Old Style" charset="0"/>
                <a:ea typeface="Bookman Old Style" charset="0"/>
                <a:cs typeface="Bookman Old Style" charset="0"/>
              </a:rPr>
              <a:t>(the King), generally </a:t>
            </a:r>
            <a:r>
              <a:rPr lang="en-US" sz="3200" b="1" dirty="0">
                <a:solidFill>
                  <a:schemeClr val="tx1"/>
                </a:solidFill>
                <a:latin typeface="Bookman Old Style" charset="0"/>
                <a:ea typeface="Bookman Old Style" charset="0"/>
                <a:cs typeface="Bookman Old Style" charset="0"/>
              </a:rPr>
              <a:t>regarded as his masterpiece, was performed (and won a prize) at the festival of Dionysus in Athens around 427 B.C.  </a:t>
            </a:r>
            <a:endParaRPr lang="en-US" sz="3200" b="1" dirty="0" smtClean="0">
              <a:solidFill>
                <a:schemeClr val="tx1"/>
              </a:solidFill>
              <a:latin typeface="Bookman Old Style" charset="0"/>
              <a:ea typeface="Bookman Old Style" charset="0"/>
              <a:cs typeface="Bookman Old Style" charset="0"/>
            </a:endParaRPr>
          </a:p>
          <a:p>
            <a:pPr>
              <a:buFont typeface="Wingdings" pitchFamily="2" charset="2"/>
              <a:buChar char="n"/>
              <a:defRPr/>
            </a:pPr>
            <a:r>
              <a:rPr lang="en-US" sz="3200" b="1" dirty="0" smtClean="0">
                <a:solidFill>
                  <a:schemeClr val="tx1"/>
                </a:solidFill>
                <a:latin typeface="Bookman Old Style" charset="0"/>
                <a:ea typeface="Bookman Old Style" charset="0"/>
                <a:cs typeface="Bookman Old Style" charset="0"/>
              </a:rPr>
              <a:t>It </a:t>
            </a:r>
            <a:r>
              <a:rPr lang="en-US" sz="3200" b="1" dirty="0">
                <a:solidFill>
                  <a:schemeClr val="tx1"/>
                </a:solidFill>
                <a:latin typeface="Bookman Old Style" charset="0"/>
                <a:ea typeface="Bookman Old Style" charset="0"/>
                <a:cs typeface="Bookman Old Style" charset="0"/>
              </a:rPr>
              <a:t>is still considered one of the most important and famous plays of all time.</a:t>
            </a:r>
          </a:p>
          <a:p>
            <a:pPr>
              <a:buNone/>
            </a:pPr>
            <a:endParaRPr lang="en-US" dirty="0"/>
          </a:p>
        </p:txBody>
      </p:sp>
    </p:spTree>
    <p:extLst>
      <p:ext uri="{BB962C8B-B14F-4D97-AF65-F5344CB8AC3E}">
        <p14:creationId xmlns:p14="http://schemas.microsoft.com/office/powerpoint/2010/main" val="27073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Review the TERMINOLOGY in your notes! There will be a QUIZ on Greek Theater and Greek Tragedy</a:t>
            </a:r>
          </a:p>
          <a:p>
            <a:pPr marL="0" indent="0" algn="ctr">
              <a:buNone/>
            </a:pPr>
            <a:r>
              <a:rPr lang="en-US" sz="3600" dirty="0" smtClean="0">
                <a:latin typeface="Arial Black" panose="020B0A04020102020204" pitchFamily="34" charset="0"/>
              </a:rPr>
              <a:t>On</a:t>
            </a:r>
          </a:p>
          <a:p>
            <a:pPr marL="0" indent="0" algn="ctr">
              <a:buNone/>
            </a:pPr>
            <a:r>
              <a:rPr lang="en-US" sz="3600" dirty="0" smtClean="0">
                <a:latin typeface="Arial Black" panose="020B0A04020102020204" pitchFamily="34" charset="0"/>
              </a:rPr>
              <a:t>FRIDAY!!!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887838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Do we have anything in modern theater/movies that does the job that a chorus did in Greek theater?</a:t>
            </a:r>
          </a:p>
          <a:p>
            <a:pPr marL="0" indent="0" algn="ctr">
              <a:buNone/>
            </a:pPr>
            <a:r>
              <a:rPr lang="en-US" sz="3600" dirty="0" smtClean="0">
                <a:latin typeface="Arial Black" panose="020B0A04020102020204" pitchFamily="34" charset="0"/>
              </a:rPr>
              <a:t>What?</a:t>
            </a:r>
          </a:p>
          <a:p>
            <a:pPr marL="0" indent="0" algn="ctr">
              <a:buNone/>
            </a:pPr>
            <a:r>
              <a:rPr lang="en-US" sz="3600" dirty="0" smtClean="0">
                <a:latin typeface="Arial Black" panose="020B0A04020102020204" pitchFamily="34" charset="0"/>
              </a:rPr>
              <a:t>If not, do you think we should? Why?</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5/1/19</a:t>
            </a:r>
            <a:endParaRPr lang="en-US" dirty="0">
              <a:latin typeface="Arial Black" panose="020B0A04020102020204" pitchFamily="34" charset="0"/>
            </a:endParaRPr>
          </a:p>
        </p:txBody>
      </p:sp>
    </p:spTree>
    <p:extLst>
      <p:ext uri="{BB962C8B-B14F-4D97-AF65-F5344CB8AC3E}">
        <p14:creationId xmlns:p14="http://schemas.microsoft.com/office/powerpoint/2010/main" val="3755721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2400" dirty="0" smtClean="0">
                <a:latin typeface="Arial Black" panose="020B0A04020102020204" pitchFamily="34" charset="0"/>
              </a:rPr>
              <a:t>In your groups, discuss the following:</a:t>
            </a:r>
          </a:p>
          <a:p>
            <a:pPr marL="0" indent="0" algn="ctr">
              <a:buNone/>
            </a:pPr>
            <a:r>
              <a:rPr lang="en-US" sz="3200" dirty="0" smtClean="0">
                <a:latin typeface="Arial Black" panose="020B0A04020102020204" pitchFamily="34" charset="0"/>
              </a:rPr>
              <a:t>"</a:t>
            </a:r>
            <a:r>
              <a:rPr lang="en-US" sz="3200" dirty="0">
                <a:latin typeface="Arial Black" panose="020B0A04020102020204" pitchFamily="34" charset="0"/>
              </a:rPr>
              <a:t>Which creature in the morning goes on four legs, at mid-day on two, and in the evening upon three, and the more legs it has, the weaker it be?" </a:t>
            </a:r>
            <a:endParaRPr lang="en-US" sz="3200" dirty="0" smtClean="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This is known as the riddle of the Sphinx. </a:t>
            </a: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Can you figure it out?</a:t>
            </a:r>
          </a:p>
          <a:p>
            <a:pPr marL="0" indent="0" algn="ctr">
              <a:buNone/>
            </a:pPr>
            <a:r>
              <a:rPr lang="en-US" sz="3200" dirty="0" smtClean="0">
                <a:latin typeface="Arial Black" panose="020B0A04020102020204" pitchFamily="34" charset="0"/>
              </a:rPr>
              <a:t>(If you know it already, NO SPOILERS!)</a:t>
            </a: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5/2/19</a:t>
            </a:r>
            <a:endParaRPr lang="en-US" dirty="0">
              <a:latin typeface="Arial Black" panose="020B0A04020102020204" pitchFamily="34" charset="0"/>
            </a:endParaRPr>
          </a:p>
        </p:txBody>
      </p:sp>
    </p:spTree>
    <p:extLst>
      <p:ext uri="{BB962C8B-B14F-4D97-AF65-F5344CB8AC3E}">
        <p14:creationId xmlns:p14="http://schemas.microsoft.com/office/powerpoint/2010/main" val="406244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85000" lnSpcReduction="20000"/>
          </a:bodyPr>
          <a:lstStyle/>
          <a:p>
            <a:pPr marL="0" indent="0" algn="ctr">
              <a:buNone/>
            </a:pPr>
            <a:r>
              <a:rPr lang="en-US" dirty="0">
                <a:latin typeface="Arial Black" panose="020B0A04020102020204" pitchFamily="34" charset="0"/>
              </a:rPr>
              <a:t>"Which creature in the morning goes on four legs, at mid-day on two, and in the evening upon three, and the more legs it has, the weaker it be?" </a:t>
            </a:r>
          </a:p>
          <a:p>
            <a:pPr marL="0" indent="0" algn="ctr">
              <a:buNone/>
            </a:pPr>
            <a:r>
              <a:rPr lang="en-US" sz="4400" dirty="0" smtClean="0">
                <a:latin typeface="Arial Black" panose="020B0A04020102020204" pitchFamily="34" charset="0"/>
              </a:rPr>
              <a:t>Did you: already know the answer, figure out the answer, or not know the answer at all.</a:t>
            </a:r>
          </a:p>
          <a:p>
            <a:pPr marL="0" indent="0" algn="ctr">
              <a:buNone/>
            </a:pP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In your writing, now that you know, explain the riddle and why it makes sense.</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5/2/19</a:t>
            </a:r>
            <a:endParaRPr lang="en-US" dirty="0">
              <a:latin typeface="Arial Black" panose="020B0A04020102020204" pitchFamily="34" charset="0"/>
            </a:endParaRPr>
          </a:p>
        </p:txBody>
      </p:sp>
    </p:spTree>
    <p:extLst>
      <p:ext uri="{BB962C8B-B14F-4D97-AF65-F5344CB8AC3E}">
        <p14:creationId xmlns:p14="http://schemas.microsoft.com/office/powerpoint/2010/main" val="2023354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7937"/>
            <a:ext cx="11176000" cy="1058863"/>
          </a:xfrm>
        </p:spPr>
        <p:txBody>
          <a:bodyPr/>
          <a:lstStyle/>
          <a:p>
            <a:pPr algn="ctr"/>
            <a:r>
              <a:rPr lang="en-US" dirty="0" err="1" smtClean="0">
                <a:latin typeface="Arial Black" panose="020B0A04020102020204" pitchFamily="34" charset="0"/>
              </a:rPr>
              <a:t>En</a:t>
            </a:r>
            <a:r>
              <a:rPr lang="en-US" dirty="0" smtClean="0">
                <a:latin typeface="Arial Black" panose="020B0A04020102020204" pitchFamily="34" charset="0"/>
              </a:rPr>
              <a:t> Media Res</a:t>
            </a:r>
            <a:endParaRPr lang="en-US" dirty="0">
              <a:latin typeface="Arial Black" panose="020B0A04020102020204" pitchFamily="34" charset="0"/>
            </a:endParaRPr>
          </a:p>
        </p:txBody>
      </p:sp>
      <p:sp>
        <p:nvSpPr>
          <p:cNvPr id="3" name="Content Placeholder 2"/>
          <p:cNvSpPr>
            <a:spLocks noGrp="1"/>
          </p:cNvSpPr>
          <p:nvPr>
            <p:ph idx="1"/>
          </p:nvPr>
        </p:nvSpPr>
        <p:spPr>
          <a:xfrm>
            <a:off x="444500" y="1066800"/>
            <a:ext cx="11176000" cy="5499100"/>
          </a:xfrm>
        </p:spPr>
        <p:txBody>
          <a:bodyPr/>
          <a:lstStyle/>
          <a:p>
            <a:r>
              <a:rPr lang="en-US" dirty="0" smtClean="0">
                <a:latin typeface="Arial Black" panose="020B0A04020102020204" pitchFamily="34" charset="0"/>
              </a:rPr>
              <a:t>“In the middle of things”</a:t>
            </a:r>
          </a:p>
          <a:p>
            <a:r>
              <a:rPr lang="en-US" dirty="0" smtClean="0">
                <a:latin typeface="Arial Black" panose="020B0A04020102020204" pitchFamily="34" charset="0"/>
              </a:rPr>
              <a:t>We begin the play, “Oedipus the King,” EN MEDIA RES. </a:t>
            </a:r>
          </a:p>
          <a:p>
            <a:r>
              <a:rPr lang="en-US" dirty="0" smtClean="0">
                <a:latin typeface="Arial Black" panose="020B0A04020102020204" pitchFamily="34" charset="0"/>
              </a:rPr>
              <a:t>The Greeks who attended the play would have already been VERY familiar with Oedipus. He had been written about in a few other plays by other authors.</a:t>
            </a:r>
          </a:p>
          <a:p>
            <a:r>
              <a:rPr lang="en-US" dirty="0" smtClean="0">
                <a:latin typeface="Arial Black" panose="020B0A04020102020204" pitchFamily="34" charset="0"/>
              </a:rPr>
              <a:t>Oedipus’ story, prior to the start of “Oedipus the King” is very important to understanding this play.</a:t>
            </a:r>
          </a:p>
          <a:p>
            <a:endParaRPr lang="en-US" dirty="0">
              <a:latin typeface="Arial Black" panose="020B0A04020102020204" pitchFamily="34" charset="0"/>
            </a:endParaRPr>
          </a:p>
          <a:p>
            <a:r>
              <a:rPr lang="en-US" dirty="0" smtClean="0">
                <a:latin typeface="Arial Black" panose="020B0A04020102020204" pitchFamily="34" charset="0"/>
              </a:rPr>
              <a:t>Let’s see where this all ACTUALLY started…</a:t>
            </a:r>
          </a:p>
          <a:p>
            <a:endParaRPr lang="en-US" dirty="0">
              <a:latin typeface="Arial Black" panose="020B0A04020102020204" pitchFamily="34" charset="0"/>
            </a:endParaRPr>
          </a:p>
          <a:p>
            <a:pPr marL="0" indent="0" algn="ctr">
              <a:buNone/>
            </a:pPr>
            <a:r>
              <a:rPr lang="en-US" sz="2000" dirty="0" smtClean="0">
                <a:latin typeface="Arial Black" panose="020B0A04020102020204" pitchFamily="34" charset="0"/>
              </a:rPr>
              <a:t>Sphinx Video</a:t>
            </a:r>
            <a:endParaRPr lang="en-US" sz="2000" dirty="0">
              <a:latin typeface="Arial Black" panose="020B0A04020102020204" pitchFamily="34" charset="0"/>
            </a:endParaRPr>
          </a:p>
        </p:txBody>
      </p:sp>
    </p:spTree>
    <p:extLst>
      <p:ext uri="{BB962C8B-B14F-4D97-AF65-F5344CB8AC3E}">
        <p14:creationId xmlns:p14="http://schemas.microsoft.com/office/powerpoint/2010/main" val="311075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pPr algn="ctr"/>
            <a:r>
              <a:rPr lang="en-US" dirty="0" smtClean="0">
                <a:latin typeface="Arial Black" panose="020B0A04020102020204" pitchFamily="34" charset="0"/>
              </a:rPr>
              <a:t>Now Let’s Read…</a:t>
            </a:r>
            <a:endParaRPr lang="en-US" dirty="0">
              <a:latin typeface="Arial Black" panose="020B0A04020102020204" pitchFamily="34" charset="0"/>
            </a:endParaRPr>
          </a:p>
        </p:txBody>
      </p:sp>
      <p:sp>
        <p:nvSpPr>
          <p:cNvPr id="3" name="Content Placeholder 2"/>
          <p:cNvSpPr>
            <a:spLocks noGrp="1"/>
          </p:cNvSpPr>
          <p:nvPr>
            <p:ph idx="1"/>
          </p:nvPr>
        </p:nvSpPr>
        <p:spPr>
          <a:xfrm>
            <a:off x="457200" y="1282700"/>
            <a:ext cx="11264900" cy="5283200"/>
          </a:xfrm>
        </p:spPr>
        <p:txBody>
          <a:bodyPr>
            <a:normAutofit/>
          </a:bodyPr>
          <a:lstStyle/>
          <a:p>
            <a:r>
              <a:rPr lang="en-US" sz="3200" dirty="0" smtClean="0">
                <a:latin typeface="Arial Black" panose="020B0A04020102020204" pitchFamily="34" charset="0"/>
              </a:rPr>
              <a:t>We begin “Oedipus the King” with the Prologue, a short scene of background that involves 3 characters.</a:t>
            </a:r>
          </a:p>
          <a:p>
            <a:endParaRPr lang="en-US" sz="3200" dirty="0" smtClean="0">
              <a:latin typeface="Arial Black" panose="020B0A04020102020204" pitchFamily="34" charset="0"/>
            </a:endParaRPr>
          </a:p>
          <a:p>
            <a:r>
              <a:rPr lang="en-US" sz="3200" dirty="0" smtClean="0">
                <a:latin typeface="Arial Black" panose="020B0A04020102020204" pitchFamily="34" charset="0"/>
              </a:rPr>
              <a:t>As we read, look for and highlight or underline:</a:t>
            </a:r>
          </a:p>
          <a:p>
            <a:pPr lvl="1"/>
            <a:r>
              <a:rPr lang="en-US" dirty="0" smtClean="0">
                <a:latin typeface="Arial Black" panose="020B0A04020102020204" pitchFamily="34" charset="0"/>
              </a:rPr>
              <a:t>Anything that helps you to understand WHO Oedipus is and WHAT KIND OF PERSON he is.</a:t>
            </a:r>
          </a:p>
          <a:p>
            <a:pPr lvl="1"/>
            <a:r>
              <a:rPr lang="en-US" dirty="0" smtClean="0">
                <a:latin typeface="Arial Black" panose="020B0A04020102020204" pitchFamily="34" charset="0"/>
              </a:rPr>
              <a:t>Anything that helps you to understand what has been happening in Thebes.</a:t>
            </a:r>
          </a:p>
          <a:p>
            <a:pPr lvl="1"/>
            <a:r>
              <a:rPr lang="en-US" dirty="0" smtClean="0">
                <a:latin typeface="Arial Black" panose="020B0A04020102020204" pitchFamily="34" charset="0"/>
              </a:rPr>
              <a:t>Anything that describes what Oedipus is doing or is going to do about the problems in Thebes.</a:t>
            </a:r>
          </a:p>
        </p:txBody>
      </p:sp>
    </p:spTree>
    <p:extLst>
      <p:ext uri="{BB962C8B-B14F-4D97-AF65-F5344CB8AC3E}">
        <p14:creationId xmlns:p14="http://schemas.microsoft.com/office/powerpoint/2010/main" val="22957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the Prologue and </a:t>
            </a:r>
            <a:r>
              <a:rPr lang="en-US" sz="3600" dirty="0" err="1" smtClean="0">
                <a:latin typeface="Arial Black" panose="020B0A04020102020204" pitchFamily="34" charset="0"/>
              </a:rPr>
              <a:t>Parados</a:t>
            </a: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MONDAY!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353339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Why do you think the people cry out to Oedipus to help them?</a:t>
            </a:r>
          </a:p>
          <a:p>
            <a:pPr marL="0" indent="0" algn="ctr">
              <a:buNone/>
            </a:pPr>
            <a:r>
              <a:rPr lang="en-US" sz="3600" dirty="0" smtClean="0">
                <a:latin typeface="Arial Black" panose="020B0A04020102020204" pitchFamily="34" charset="0"/>
              </a:rPr>
              <a:t>Why do you think Oedipus agrees to help them?</a:t>
            </a:r>
          </a:p>
          <a:p>
            <a:pPr marL="0" indent="0" algn="ctr">
              <a:buNone/>
            </a:pPr>
            <a:r>
              <a:rPr lang="en-US" sz="3600" dirty="0" smtClean="0">
                <a:latin typeface="Arial Black" panose="020B0A04020102020204" pitchFamily="34" charset="0"/>
              </a:rPr>
              <a:t>Does Oedipus seem like a “good” king?</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5/2/19</a:t>
            </a:r>
            <a:endParaRPr lang="en-US" dirty="0">
              <a:latin typeface="Arial Black" panose="020B0A04020102020204" pitchFamily="34" charset="0"/>
            </a:endParaRPr>
          </a:p>
        </p:txBody>
      </p:sp>
    </p:spTree>
    <p:extLst>
      <p:ext uri="{BB962C8B-B14F-4D97-AF65-F5344CB8AC3E}">
        <p14:creationId xmlns:p14="http://schemas.microsoft.com/office/powerpoint/2010/main" val="2878625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5429250"/>
          </a:xfrm>
        </p:spPr>
        <p:txBody>
          <a:bodyPr>
            <a:normAutofit fontScale="90000"/>
          </a:bodyPr>
          <a:lstStyle/>
          <a:p>
            <a:pPr algn="ctr"/>
            <a:r>
              <a:rPr lang="en-US" dirty="0" smtClean="0">
                <a:latin typeface="Arial Black" panose="020B0A04020102020204" pitchFamily="34" charset="0"/>
              </a:rPr>
              <a:t>NO</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Start-Up</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Today!</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You have the next 5 minutes to review your notes on Greek Theater, Tragedy, and the Tragic Hero!</a:t>
            </a:r>
            <a:endParaRPr lang="en-US"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5/3/19</a:t>
            </a:r>
            <a:endParaRPr lang="en-US" dirty="0">
              <a:latin typeface="Arial Black" panose="020B0A04020102020204" pitchFamily="34" charset="0"/>
            </a:endParaRPr>
          </a:p>
        </p:txBody>
      </p:sp>
    </p:spTree>
    <p:extLst>
      <p:ext uri="{BB962C8B-B14F-4D97-AF65-F5344CB8AC3E}">
        <p14:creationId xmlns:p14="http://schemas.microsoft.com/office/powerpoint/2010/main" val="967817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Blindness and Sight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r>
              <a:rPr lang="en-US" sz="3200" dirty="0" smtClean="0">
                <a:latin typeface="Arial Black" panose="020B0A04020102020204" pitchFamily="34" charset="0"/>
              </a:rPr>
              <a:t>Remember, you will NOT write in these books, and you will NOT take them out of the room.</a:t>
            </a:r>
          </a:p>
          <a:p>
            <a:r>
              <a:rPr lang="en-US" sz="3200" dirty="0" smtClean="0">
                <a:latin typeface="Arial Black" panose="020B0A04020102020204" pitchFamily="34" charset="0"/>
              </a:rPr>
              <a:t>Open up your books to page 660.</a:t>
            </a:r>
          </a:p>
          <a:p>
            <a:r>
              <a:rPr lang="en-US" sz="3200" dirty="0" smtClean="0">
                <a:latin typeface="Arial Black" panose="020B0A04020102020204" pitchFamily="34" charset="0"/>
              </a:rPr>
              <a:t>Today we will be reading the short article, “Just Six Dots The Story of Braille.”</a:t>
            </a:r>
          </a:p>
          <a:p>
            <a:r>
              <a:rPr lang="en-US" sz="3200" dirty="0" smtClean="0">
                <a:latin typeface="Arial Black" panose="020B0A04020102020204" pitchFamily="34" charset="0"/>
              </a:rPr>
              <a:t>Consider as we read: How does the writer help the reader understand the sequence of events and the “Just Six Dots The Story of Braille” complexity of the topic?</a:t>
            </a:r>
          </a:p>
        </p:txBody>
      </p:sp>
    </p:spTree>
    <p:extLst>
      <p:ext uri="{BB962C8B-B14F-4D97-AF65-F5344CB8AC3E}">
        <p14:creationId xmlns:p14="http://schemas.microsoft.com/office/powerpoint/2010/main" val="7522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the Prologue and </a:t>
            </a:r>
            <a:r>
              <a:rPr lang="en-US" sz="3600" dirty="0" err="1" smtClean="0">
                <a:latin typeface="Arial Black" panose="020B0A04020102020204" pitchFamily="34" charset="0"/>
              </a:rPr>
              <a:t>Parados</a:t>
            </a: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MONDAY!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447627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143125"/>
            <a:ext cx="10515600" cy="1325563"/>
          </a:xfrm>
        </p:spPr>
        <p:txBody>
          <a:bodyPr>
            <a:normAutofit fontScale="90000"/>
          </a:bodyPr>
          <a:lstStyle/>
          <a:p>
            <a:pPr algn="ctr"/>
            <a:r>
              <a:rPr lang="en-US" dirty="0" smtClean="0">
                <a:latin typeface="Arial Black" panose="020B0A04020102020204" pitchFamily="34" charset="0"/>
              </a:rPr>
              <a:t>NO</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Exit Ticket</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Today!!!</a:t>
            </a:r>
            <a:endParaRPr lang="en-US"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5/3/19</a:t>
            </a:r>
            <a:endParaRPr lang="en-US" dirty="0">
              <a:latin typeface="Arial Black" panose="020B0A04020102020204" pitchFamily="34" charset="0"/>
            </a:endParaRPr>
          </a:p>
        </p:txBody>
      </p:sp>
    </p:spTree>
    <p:extLst>
      <p:ext uri="{BB962C8B-B14F-4D97-AF65-F5344CB8AC3E}">
        <p14:creationId xmlns:p14="http://schemas.microsoft.com/office/powerpoint/2010/main" val="4077304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does Oedipus believe may have been the real cause of Laius’ death?</a:t>
            </a:r>
          </a:p>
          <a:p>
            <a:pPr marL="0" indent="0" algn="ctr">
              <a:buNone/>
            </a:pPr>
            <a:r>
              <a:rPr lang="en-US" sz="3200" dirty="0" smtClean="0">
                <a:latin typeface="Arial Black" panose="020B0A04020102020204" pitchFamily="34" charset="0"/>
              </a:rPr>
              <a:t>What “evidence” is he relying on?</a:t>
            </a:r>
          </a:p>
          <a:p>
            <a:pPr marL="0" indent="0" algn="ctr">
              <a:buNone/>
            </a:pPr>
            <a:r>
              <a:rPr lang="en-US" sz="3200" dirty="0" smtClean="0">
                <a:latin typeface="Arial Black" panose="020B0A04020102020204" pitchFamily="34" charset="0"/>
              </a:rPr>
              <a:t>Is the source of this evidence credible? </a:t>
            </a:r>
          </a:p>
          <a:p>
            <a:pPr marL="0" indent="0" algn="ctr">
              <a:buNone/>
            </a:pPr>
            <a:r>
              <a:rPr lang="en-US" sz="3200" dirty="0" smtClean="0">
                <a:latin typeface="Arial Black" panose="020B0A04020102020204" pitchFamily="34" charset="0"/>
              </a:rPr>
              <a:t>How do you know?</a:t>
            </a: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5/6/19</a:t>
            </a:r>
            <a:endParaRPr lang="en-US" dirty="0">
              <a:latin typeface="Arial Black" panose="020B0A04020102020204" pitchFamily="34" charset="0"/>
            </a:endParaRPr>
          </a:p>
        </p:txBody>
      </p:sp>
    </p:spTree>
    <p:extLst>
      <p:ext uri="{BB962C8B-B14F-4D97-AF65-F5344CB8AC3E}">
        <p14:creationId xmlns:p14="http://schemas.microsoft.com/office/powerpoint/2010/main" val="32945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000" dirty="0">
                <a:latin typeface="Arial Black" panose="020B0A04020102020204" pitchFamily="34" charset="0"/>
              </a:rPr>
              <a:t>What does Oedipus believe may have been the real cause of Laius’ death?</a:t>
            </a:r>
          </a:p>
          <a:p>
            <a:pPr marL="0" indent="0" algn="ctr">
              <a:buNone/>
            </a:pPr>
            <a:r>
              <a:rPr lang="en-US" sz="4000" dirty="0">
                <a:latin typeface="Arial Black" panose="020B0A04020102020204" pitchFamily="34" charset="0"/>
              </a:rPr>
              <a:t>What “evidence” is he relying on?</a:t>
            </a:r>
          </a:p>
          <a:p>
            <a:pPr marL="0" indent="0" algn="ctr">
              <a:buNone/>
            </a:pPr>
            <a:r>
              <a:rPr lang="en-US" sz="4000" dirty="0">
                <a:latin typeface="Arial Black" panose="020B0A04020102020204" pitchFamily="34" charset="0"/>
              </a:rPr>
              <a:t>Is the source of this evidence credible? </a:t>
            </a:r>
          </a:p>
          <a:p>
            <a:pPr marL="0" indent="0" algn="ctr">
              <a:buNone/>
            </a:pPr>
            <a:r>
              <a:rPr lang="en-US" sz="4000" dirty="0">
                <a:latin typeface="Arial Black" panose="020B0A04020102020204" pitchFamily="34" charset="0"/>
              </a:rPr>
              <a:t>How do you know?</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5/6/19</a:t>
            </a:r>
            <a:endParaRPr lang="en-US" dirty="0">
              <a:latin typeface="Arial Black" panose="020B0A04020102020204" pitchFamily="34" charset="0"/>
            </a:endParaRPr>
          </a:p>
        </p:txBody>
      </p:sp>
    </p:spTree>
    <p:extLst>
      <p:ext uri="{BB962C8B-B14F-4D97-AF65-F5344CB8AC3E}">
        <p14:creationId xmlns:p14="http://schemas.microsoft.com/office/powerpoint/2010/main" val="2453193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pPr algn="ctr"/>
            <a:r>
              <a:rPr lang="en-US" dirty="0" smtClean="0">
                <a:latin typeface="Arial Black" panose="020B0A04020102020204" pitchFamily="34" charset="0"/>
              </a:rPr>
              <a:t>Now Let’s Read…</a:t>
            </a:r>
            <a:endParaRPr lang="en-US" dirty="0">
              <a:latin typeface="Arial Black" panose="020B0A04020102020204" pitchFamily="34" charset="0"/>
            </a:endParaRPr>
          </a:p>
        </p:txBody>
      </p:sp>
      <p:sp>
        <p:nvSpPr>
          <p:cNvPr id="3" name="Content Placeholder 2"/>
          <p:cNvSpPr>
            <a:spLocks noGrp="1"/>
          </p:cNvSpPr>
          <p:nvPr>
            <p:ph idx="1"/>
          </p:nvPr>
        </p:nvSpPr>
        <p:spPr>
          <a:xfrm>
            <a:off x="457200" y="1282700"/>
            <a:ext cx="11264900" cy="5283200"/>
          </a:xfrm>
        </p:spPr>
        <p:txBody>
          <a:bodyPr>
            <a:normAutofit/>
          </a:bodyPr>
          <a:lstStyle/>
          <a:p>
            <a:r>
              <a:rPr lang="en-US" sz="3200" dirty="0" smtClean="0">
                <a:latin typeface="Arial Black" panose="020B0A04020102020204" pitchFamily="34" charset="0"/>
              </a:rPr>
              <a:t>We CONTINUE “Oedipus the King” with Scene 1 and Ode 1.</a:t>
            </a:r>
          </a:p>
          <a:p>
            <a:endParaRPr lang="en-US" sz="3200" dirty="0" smtClean="0">
              <a:latin typeface="Arial Black" panose="020B0A04020102020204" pitchFamily="34" charset="0"/>
            </a:endParaRPr>
          </a:p>
          <a:p>
            <a:r>
              <a:rPr lang="en-US" sz="3200" dirty="0" smtClean="0">
                <a:latin typeface="Arial Black" panose="020B0A04020102020204" pitchFamily="34" charset="0"/>
              </a:rPr>
              <a:t>As we read, look for and highlight or underline:</a:t>
            </a:r>
          </a:p>
          <a:p>
            <a:pPr lvl="1"/>
            <a:r>
              <a:rPr lang="en-US" dirty="0" smtClean="0">
                <a:latin typeface="Arial Black" panose="020B0A04020102020204" pitchFamily="34" charset="0"/>
              </a:rPr>
              <a:t>What does the prophet, </a:t>
            </a:r>
            <a:r>
              <a:rPr lang="en-US" dirty="0" err="1" smtClean="0">
                <a:latin typeface="Arial Black" panose="020B0A04020102020204" pitchFamily="34" charset="0"/>
              </a:rPr>
              <a:t>Teiresias</a:t>
            </a:r>
            <a:r>
              <a:rPr lang="en-US" dirty="0" smtClean="0">
                <a:latin typeface="Arial Black" panose="020B0A04020102020204" pitchFamily="34" charset="0"/>
              </a:rPr>
              <a:t>, accuse Oedipus of?</a:t>
            </a:r>
          </a:p>
          <a:p>
            <a:pPr lvl="1"/>
            <a:r>
              <a:rPr lang="en-US" dirty="0" smtClean="0">
                <a:latin typeface="Arial Black" panose="020B0A04020102020204" pitchFamily="34" charset="0"/>
              </a:rPr>
              <a:t>How does Oedipus react?</a:t>
            </a:r>
          </a:p>
          <a:p>
            <a:pPr lvl="1"/>
            <a:endParaRPr lang="en-US" dirty="0">
              <a:latin typeface="Arial Black" panose="020B0A04020102020204" pitchFamily="34" charset="0"/>
            </a:endParaRPr>
          </a:p>
          <a:p>
            <a:pPr lvl="1"/>
            <a:r>
              <a:rPr lang="en-US" dirty="0" smtClean="0">
                <a:latin typeface="Arial Black" panose="020B0A04020102020204" pitchFamily="34" charset="0"/>
              </a:rPr>
              <a:t>What is the significance of BLINDNESS in this scene?</a:t>
            </a:r>
          </a:p>
        </p:txBody>
      </p:sp>
    </p:spTree>
    <p:extLst>
      <p:ext uri="{BB962C8B-B14F-4D97-AF65-F5344CB8AC3E}">
        <p14:creationId xmlns:p14="http://schemas.microsoft.com/office/powerpoint/2010/main" val="37029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Scene 1 and Ode 1</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WEDNESDAY!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6918938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What does </a:t>
            </a:r>
            <a:r>
              <a:rPr lang="en-US" sz="3600" dirty="0" err="1" smtClean="0">
                <a:latin typeface="Arial Black" panose="020B0A04020102020204" pitchFamily="34" charset="0"/>
              </a:rPr>
              <a:t>Teiresias</a:t>
            </a:r>
            <a:r>
              <a:rPr lang="en-US" sz="3600" dirty="0" smtClean="0">
                <a:latin typeface="Arial Black" panose="020B0A04020102020204" pitchFamily="34" charset="0"/>
              </a:rPr>
              <a:t> tell Oedipus about the man who killed (BE SPECIFIC)?</a:t>
            </a:r>
          </a:p>
          <a:p>
            <a:pPr marL="0" indent="0" algn="ctr">
              <a:buNone/>
            </a:pPr>
            <a:r>
              <a:rPr lang="en-US" sz="3600" dirty="0" smtClean="0">
                <a:latin typeface="Arial Black" panose="020B0A04020102020204" pitchFamily="34" charset="0"/>
              </a:rPr>
              <a:t>What is Oedipus’ reaction to this prophecy?</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5/6/19</a:t>
            </a:r>
            <a:endParaRPr lang="en-US" dirty="0">
              <a:latin typeface="Arial Black" panose="020B0A04020102020204" pitchFamily="34" charset="0"/>
            </a:endParaRPr>
          </a:p>
        </p:txBody>
      </p:sp>
    </p:spTree>
    <p:extLst>
      <p:ext uri="{BB962C8B-B14F-4D97-AF65-F5344CB8AC3E}">
        <p14:creationId xmlns:p14="http://schemas.microsoft.com/office/powerpoint/2010/main" val="24967539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10000"/>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dirty="0" smtClean="0">
                <a:latin typeface="Arial Black" panose="020B0A04020102020204" pitchFamily="34" charset="0"/>
              </a:rPr>
              <a:t>In yesterday’s reading, Oedipus is accused of being the murderer of King Laius. He immediately denies the accusation and pushes the blame onto </a:t>
            </a:r>
            <a:r>
              <a:rPr lang="en-US" dirty="0" err="1" smtClean="0">
                <a:latin typeface="Arial Black" panose="020B0A04020102020204" pitchFamily="34" charset="0"/>
              </a:rPr>
              <a:t>Teiresias</a:t>
            </a:r>
            <a:r>
              <a:rPr lang="en-US" dirty="0" smtClean="0">
                <a:latin typeface="Arial Black" panose="020B0A04020102020204" pitchFamily="34" charset="0"/>
              </a:rPr>
              <a:t> and Creon.</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Why do you think he does this?</a:t>
            </a:r>
          </a:p>
          <a:p>
            <a:pPr marL="0" indent="0" algn="ctr">
              <a:buNone/>
            </a:pPr>
            <a:r>
              <a:rPr lang="en-US" sz="3200" dirty="0" smtClean="0">
                <a:latin typeface="Arial Black" panose="020B0A04020102020204" pitchFamily="34" charset="0"/>
              </a:rPr>
              <a:t>Why do you think people in general seem to naturally blame others for things as a way of coping with unpleasant truths?</a:t>
            </a: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5/7/19</a:t>
            </a:r>
            <a:endParaRPr lang="en-US" dirty="0">
              <a:latin typeface="Arial Black" panose="020B0A04020102020204" pitchFamily="34" charset="0"/>
            </a:endParaRPr>
          </a:p>
        </p:txBody>
      </p:sp>
    </p:spTree>
    <p:extLst>
      <p:ext uri="{BB962C8B-B14F-4D97-AF65-F5344CB8AC3E}">
        <p14:creationId xmlns:p14="http://schemas.microsoft.com/office/powerpoint/2010/main" val="1208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2600" dirty="0">
                <a:solidFill>
                  <a:prstClr val="black"/>
                </a:solidFill>
                <a:latin typeface="Arial Black" panose="020B0A04020102020204" pitchFamily="34" charset="0"/>
              </a:rPr>
              <a:t>In yesterday’s reading, Oedipus is accused of being the murderer of King Laius. He immediately denies the accusation and pushes the blame onto </a:t>
            </a:r>
            <a:r>
              <a:rPr lang="en-US" sz="2600" dirty="0" err="1">
                <a:solidFill>
                  <a:prstClr val="black"/>
                </a:solidFill>
                <a:latin typeface="Arial Black" panose="020B0A04020102020204" pitchFamily="34" charset="0"/>
              </a:rPr>
              <a:t>Teiresias</a:t>
            </a:r>
            <a:r>
              <a:rPr lang="en-US" sz="2600" dirty="0">
                <a:solidFill>
                  <a:prstClr val="black"/>
                </a:solidFill>
                <a:latin typeface="Arial Black" panose="020B0A04020102020204" pitchFamily="34" charset="0"/>
              </a:rPr>
              <a:t> and Creon.</a:t>
            </a:r>
          </a:p>
          <a:p>
            <a:pPr marL="0" lvl="0" indent="0" algn="ctr">
              <a:buNone/>
            </a:pPr>
            <a:endParaRPr lang="en-US" sz="2600" dirty="0">
              <a:solidFill>
                <a:prstClr val="black"/>
              </a:solidFill>
              <a:latin typeface="Arial Black" panose="020B0A04020102020204" pitchFamily="34" charset="0"/>
            </a:endParaRPr>
          </a:p>
          <a:p>
            <a:pPr marL="0" lvl="0" indent="0" algn="ctr">
              <a:buNone/>
            </a:pPr>
            <a:r>
              <a:rPr lang="en-US" sz="3000" dirty="0">
                <a:solidFill>
                  <a:prstClr val="black"/>
                </a:solidFill>
                <a:latin typeface="Arial Black" panose="020B0A04020102020204" pitchFamily="34" charset="0"/>
              </a:rPr>
              <a:t>Why do you think he does this?</a:t>
            </a:r>
          </a:p>
          <a:p>
            <a:pPr marL="0" lvl="0" indent="0" algn="ctr">
              <a:buNone/>
            </a:pPr>
            <a:r>
              <a:rPr lang="en-US" sz="3000" dirty="0">
                <a:solidFill>
                  <a:prstClr val="black"/>
                </a:solidFill>
                <a:latin typeface="Arial Black" panose="020B0A04020102020204" pitchFamily="34" charset="0"/>
              </a:rPr>
              <a:t>Why do you think people in general seem to naturally blame others for things as a way of coping with unpleasant truths?</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5/7/19</a:t>
            </a:r>
            <a:endParaRPr lang="en-US" dirty="0">
              <a:latin typeface="Arial Black" panose="020B0A04020102020204" pitchFamily="34" charset="0"/>
            </a:endParaRPr>
          </a:p>
        </p:txBody>
      </p:sp>
    </p:spTree>
    <p:extLst>
      <p:ext uri="{BB962C8B-B14F-4D97-AF65-F5344CB8AC3E}">
        <p14:creationId xmlns:p14="http://schemas.microsoft.com/office/powerpoint/2010/main" val="249386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Use the time remaining to work on your Close Reading Questions for Scene 1 and Ode 1.</a:t>
            </a:r>
            <a:endParaRPr lang="en-US" sz="4000" dirty="0">
              <a:latin typeface="Arial Black" panose="020B0A04020102020204" pitchFamily="34" charset="0"/>
            </a:endParaRPr>
          </a:p>
        </p:txBody>
      </p:sp>
    </p:spTree>
    <p:extLst>
      <p:ext uri="{BB962C8B-B14F-4D97-AF65-F5344CB8AC3E}">
        <p14:creationId xmlns:p14="http://schemas.microsoft.com/office/powerpoint/2010/main" val="1606846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Blindness and Sight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r>
              <a:rPr lang="en-US" sz="3200" dirty="0" smtClean="0">
                <a:latin typeface="Arial Black" panose="020B0A04020102020204" pitchFamily="34" charset="0"/>
              </a:rPr>
              <a:t>Your job now is to write me a brief summary of the article. </a:t>
            </a:r>
          </a:p>
          <a:p>
            <a:r>
              <a:rPr lang="en-US" sz="3200" dirty="0" smtClean="0">
                <a:latin typeface="Arial Black" panose="020B0A04020102020204" pitchFamily="34" charset="0"/>
              </a:rPr>
              <a:t>Your summary should be a COMPLETE, CONCISE overview of the article.</a:t>
            </a:r>
          </a:p>
          <a:p>
            <a:r>
              <a:rPr lang="en-US" sz="3200" dirty="0" smtClean="0">
                <a:latin typeface="Arial Black" panose="020B0A04020102020204" pitchFamily="34" charset="0"/>
              </a:rPr>
              <a:t>It should NOT contain any opinion or analysis.</a:t>
            </a:r>
          </a:p>
          <a:p>
            <a:r>
              <a:rPr lang="en-US" sz="3200" dirty="0" smtClean="0">
                <a:latin typeface="Arial Black" panose="020B0A04020102020204" pitchFamily="34" charset="0"/>
              </a:rPr>
              <a:t>It should be 5 sentences minimum.</a:t>
            </a:r>
          </a:p>
        </p:txBody>
      </p:sp>
    </p:spTree>
    <p:extLst>
      <p:ext uri="{BB962C8B-B14F-4D97-AF65-F5344CB8AC3E}">
        <p14:creationId xmlns:p14="http://schemas.microsoft.com/office/powerpoint/2010/main" val="24533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Scene 1 and Ode 1</a:t>
            </a:r>
          </a:p>
          <a:p>
            <a:pPr marL="0" indent="0" algn="ctr">
              <a:buNone/>
            </a:pPr>
            <a:r>
              <a:rPr lang="en-US" sz="3600" dirty="0" smtClean="0">
                <a:latin typeface="Arial Black" panose="020B0A04020102020204" pitchFamily="34" charset="0"/>
              </a:rPr>
              <a:t>DUE TOMORROW!</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FRIDAY ON PART 1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627283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At the end of Ode 1, the Chorus, speaking for the people, says Oedipus is “wise and guilt-free.”</a:t>
            </a:r>
          </a:p>
          <a:p>
            <a:pPr marL="0" indent="0" algn="ctr">
              <a:buNone/>
            </a:pPr>
            <a:r>
              <a:rPr lang="en-US" sz="3600" dirty="0" smtClean="0">
                <a:latin typeface="Arial Black" panose="020B0A04020102020204" pitchFamily="34" charset="0"/>
              </a:rPr>
              <a:t>Why do you think they sided with him over their own prophet?</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5/7/19</a:t>
            </a:r>
            <a:endParaRPr lang="en-US" dirty="0">
              <a:latin typeface="Arial Black" panose="020B0A04020102020204" pitchFamily="34" charset="0"/>
            </a:endParaRPr>
          </a:p>
        </p:txBody>
      </p:sp>
    </p:spTree>
    <p:extLst>
      <p:ext uri="{BB962C8B-B14F-4D97-AF65-F5344CB8AC3E}">
        <p14:creationId xmlns:p14="http://schemas.microsoft.com/office/powerpoint/2010/main" val="40286257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10000"/>
          </a:bodyPr>
          <a:lstStyle/>
          <a:p>
            <a:pPr marL="0" indent="0" algn="ctr">
              <a:buNone/>
            </a:pPr>
            <a:r>
              <a:rPr lang="en-US" sz="3600" dirty="0">
                <a:latin typeface="Arial Black" panose="020B0A04020102020204" pitchFamily="34" charset="0"/>
              </a:rPr>
              <a:t>How do you think Creon will react when he hears that Oedipus has accused him of “conspiracy” to murder King Laius?</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Have you ever been accused of something you did not do? If so, how did you feel?</a:t>
            </a:r>
          </a:p>
          <a:p>
            <a:pPr marL="0" indent="0" algn="ctr">
              <a:buNone/>
            </a:pPr>
            <a:r>
              <a:rPr lang="en-US" sz="3600" dirty="0">
                <a:latin typeface="Arial Black" panose="020B0A04020102020204" pitchFamily="34" charset="0"/>
              </a:rPr>
              <a:t>If not, how would you react if you were completely innocent but found out that you were being accused?</a:t>
            </a: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5/8/19</a:t>
            </a:r>
            <a:endParaRPr lang="en-US" dirty="0">
              <a:latin typeface="Arial Black" panose="020B0A04020102020204" pitchFamily="34" charset="0"/>
            </a:endParaRPr>
          </a:p>
        </p:txBody>
      </p:sp>
    </p:spTree>
    <p:extLst>
      <p:ext uri="{BB962C8B-B14F-4D97-AF65-F5344CB8AC3E}">
        <p14:creationId xmlns:p14="http://schemas.microsoft.com/office/powerpoint/2010/main" val="1743985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pPr algn="ctr"/>
            <a:r>
              <a:rPr lang="en-US" dirty="0" smtClean="0">
                <a:latin typeface="Arial Black" panose="020B0A04020102020204" pitchFamily="34" charset="0"/>
              </a:rPr>
              <a:t>Now Let’s Read…</a:t>
            </a:r>
            <a:endParaRPr lang="en-US" dirty="0">
              <a:latin typeface="Arial Black" panose="020B0A04020102020204" pitchFamily="34" charset="0"/>
            </a:endParaRPr>
          </a:p>
        </p:txBody>
      </p:sp>
      <p:sp>
        <p:nvSpPr>
          <p:cNvPr id="3" name="Content Placeholder 2"/>
          <p:cNvSpPr>
            <a:spLocks noGrp="1"/>
          </p:cNvSpPr>
          <p:nvPr>
            <p:ph idx="1"/>
          </p:nvPr>
        </p:nvSpPr>
        <p:spPr>
          <a:xfrm>
            <a:off x="457200" y="1282700"/>
            <a:ext cx="11264900" cy="5283200"/>
          </a:xfrm>
        </p:spPr>
        <p:txBody>
          <a:bodyPr>
            <a:normAutofit/>
          </a:bodyPr>
          <a:lstStyle/>
          <a:p>
            <a:r>
              <a:rPr lang="en-US" sz="3200" dirty="0" smtClean="0">
                <a:latin typeface="Arial Black" panose="020B0A04020102020204" pitchFamily="34" charset="0"/>
              </a:rPr>
              <a:t>We Continue “Oedipus the King” with Scene 2.</a:t>
            </a:r>
          </a:p>
          <a:p>
            <a:endParaRPr lang="en-US" sz="3200" dirty="0" smtClean="0">
              <a:latin typeface="Arial Black" panose="020B0A04020102020204" pitchFamily="34" charset="0"/>
            </a:endParaRPr>
          </a:p>
          <a:p>
            <a:r>
              <a:rPr lang="en-US" sz="3200" dirty="0" smtClean="0">
                <a:latin typeface="Arial Black" panose="020B0A04020102020204" pitchFamily="34" charset="0"/>
              </a:rPr>
              <a:t>As we read, look for and highlight or underline:</a:t>
            </a:r>
          </a:p>
          <a:p>
            <a:pPr lvl="1"/>
            <a:r>
              <a:rPr lang="en-US" dirty="0" smtClean="0">
                <a:latin typeface="Arial Black" panose="020B0A04020102020204" pitchFamily="34" charset="0"/>
              </a:rPr>
              <a:t>What is Creon’s reaction to being accused?</a:t>
            </a:r>
          </a:p>
          <a:p>
            <a:pPr lvl="1"/>
            <a:r>
              <a:rPr lang="en-US" dirty="0" smtClean="0">
                <a:latin typeface="Arial Black" panose="020B0A04020102020204" pitchFamily="34" charset="0"/>
              </a:rPr>
              <a:t>Why does Jocasta tell Oedipus that she doesn’t believe in prophecy?</a:t>
            </a:r>
          </a:p>
          <a:p>
            <a:pPr lvl="1"/>
            <a:endParaRPr lang="en-US" dirty="0">
              <a:latin typeface="Arial Black" panose="020B0A04020102020204" pitchFamily="34" charset="0"/>
            </a:endParaRPr>
          </a:p>
          <a:p>
            <a:pPr lvl="1"/>
            <a:r>
              <a:rPr lang="en-US" dirty="0" smtClean="0">
                <a:latin typeface="Arial Black" panose="020B0A04020102020204" pitchFamily="34" charset="0"/>
              </a:rPr>
              <a:t>What does Oedipus hope that the shepherd will say?</a:t>
            </a:r>
          </a:p>
          <a:p>
            <a:pPr lvl="1"/>
            <a:endParaRPr lang="en-US" dirty="0" smtClean="0">
              <a:latin typeface="Arial Black" panose="020B0A04020102020204" pitchFamily="34" charset="0"/>
            </a:endParaRPr>
          </a:p>
        </p:txBody>
      </p:sp>
    </p:spTree>
    <p:extLst>
      <p:ext uri="{BB962C8B-B14F-4D97-AF65-F5344CB8AC3E}">
        <p14:creationId xmlns:p14="http://schemas.microsoft.com/office/powerpoint/2010/main" val="2477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Scene 2</a:t>
            </a:r>
          </a:p>
          <a:p>
            <a:pPr marL="0" indent="0" algn="ctr">
              <a:buNone/>
            </a:pPr>
            <a:r>
              <a:rPr lang="en-US" sz="3600" dirty="0" smtClean="0">
                <a:latin typeface="Arial Black" panose="020B0A04020102020204" pitchFamily="34" charset="0"/>
              </a:rPr>
              <a:t>DUE FRIDAY!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FRIDAY ON PART 1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42051138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739775"/>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215900" y="741878"/>
            <a:ext cx="11823700" cy="5646221"/>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r>
              <a:rPr lang="en-US" dirty="0" smtClean="0">
                <a:latin typeface="Arial Black" panose="020B0A04020102020204" pitchFamily="34" charset="0"/>
              </a:rPr>
              <a:t>In line 684, Oedipus tells Jocasta, “A shadow crossed my mind as you spoke, and the shadow chilled my mind.”</a:t>
            </a:r>
          </a:p>
          <a:p>
            <a:pPr marL="0" indent="0" algn="ctr">
              <a:buNone/>
            </a:pPr>
            <a:r>
              <a:rPr lang="en-US" dirty="0" smtClean="0">
                <a:latin typeface="Arial Black" panose="020B0A04020102020204" pitchFamily="34" charset="0"/>
              </a:rPr>
              <a:t>Oedipus realizes that he has made a mistake…</a:t>
            </a:r>
          </a:p>
          <a:p>
            <a:pPr marL="0" indent="0" algn="ctr">
              <a:buNone/>
            </a:pPr>
            <a:r>
              <a:rPr lang="en-US" dirty="0" smtClean="0">
                <a:latin typeface="Arial Black" panose="020B0A04020102020204" pitchFamily="34" charset="0"/>
              </a:rPr>
              <a:t>Think of an example, from literature or life, where someone made a mistake. </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What kinds of feelings came up for that person/character when the mistake was uncovered?</a:t>
            </a:r>
          </a:p>
          <a:p>
            <a:pPr marL="0" indent="0" algn="ctr">
              <a:buNone/>
            </a:pPr>
            <a:r>
              <a:rPr lang="en-US" dirty="0" smtClean="0">
                <a:latin typeface="Arial Black" panose="020B0A04020102020204" pitchFamily="34" charset="0"/>
              </a:rPr>
              <a:t>What qualities or character traits does someone need to have in order to ADMIT a mistake?</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4" name="TextBox 3"/>
          <p:cNvSpPr txBox="1"/>
          <p:nvPr/>
        </p:nvSpPr>
        <p:spPr>
          <a:xfrm>
            <a:off x="9626600" y="37254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5/8/19</a:t>
            </a:r>
            <a:endParaRPr lang="en-US" dirty="0">
              <a:latin typeface="Arial Black" panose="020B0A04020102020204" pitchFamily="34" charset="0"/>
            </a:endParaRPr>
          </a:p>
        </p:txBody>
      </p:sp>
    </p:spTree>
    <p:extLst>
      <p:ext uri="{BB962C8B-B14F-4D97-AF65-F5344CB8AC3E}">
        <p14:creationId xmlns:p14="http://schemas.microsoft.com/office/powerpoint/2010/main" val="2582881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31366"/>
            <a:ext cx="11010900" cy="95686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does Jocasta give as her reason for not believing in prophets/prophecies?</a:t>
            </a:r>
          </a:p>
          <a:p>
            <a:pPr marL="0" indent="0" algn="ctr">
              <a:buNone/>
            </a:pPr>
            <a:r>
              <a:rPr lang="en-US" sz="3600" dirty="0" smtClean="0">
                <a:latin typeface="Arial Black" panose="020B0A04020102020204" pitchFamily="34" charset="0"/>
              </a:rPr>
              <a:t>What story does she share with Oedipus as “proof” that prophesies should not be trusted?</a:t>
            </a:r>
          </a:p>
          <a:p>
            <a:pPr marL="0" indent="0" algn="ctr">
              <a:buNone/>
            </a:pPr>
            <a:r>
              <a:rPr lang="en-US" sz="3600" dirty="0" smtClean="0">
                <a:latin typeface="Arial Black" panose="020B0A04020102020204" pitchFamily="34" charset="0"/>
              </a:rPr>
              <a:t>What is the IRONY of this?</a:t>
            </a: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5/9/19</a:t>
            </a:r>
            <a:endParaRPr lang="en-US" dirty="0">
              <a:latin typeface="Arial Black" panose="020B0A04020102020204" pitchFamily="34" charset="0"/>
            </a:endParaRPr>
          </a:p>
        </p:txBody>
      </p:sp>
    </p:spTree>
    <p:extLst>
      <p:ext uri="{BB962C8B-B14F-4D97-AF65-F5344CB8AC3E}">
        <p14:creationId xmlns:p14="http://schemas.microsoft.com/office/powerpoint/2010/main" val="3196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prstClr val="black"/>
                </a:solidFill>
                <a:latin typeface="Arial Black" panose="020B0A04020102020204" pitchFamily="34" charset="0"/>
              </a:rPr>
              <a:t>What does Jocasta give as her reason for not believing in prophets/prophecies?</a:t>
            </a:r>
          </a:p>
          <a:p>
            <a:pPr marL="0" lvl="0" indent="0" algn="ctr">
              <a:buNone/>
            </a:pPr>
            <a:r>
              <a:rPr lang="en-US" sz="3600" dirty="0">
                <a:solidFill>
                  <a:prstClr val="black"/>
                </a:solidFill>
                <a:latin typeface="Arial Black" panose="020B0A04020102020204" pitchFamily="34" charset="0"/>
              </a:rPr>
              <a:t>What story does she share with Oedipus as “proof” that prophesies should not be trusted?</a:t>
            </a:r>
          </a:p>
          <a:p>
            <a:pPr marL="0" lvl="0" indent="0" algn="ctr">
              <a:buNone/>
            </a:pPr>
            <a:r>
              <a:rPr lang="en-US" sz="3600" dirty="0">
                <a:solidFill>
                  <a:prstClr val="black"/>
                </a:solidFill>
                <a:latin typeface="Arial Black" panose="020B0A04020102020204" pitchFamily="34" charset="0"/>
              </a:rPr>
              <a:t>What is the IRONY of this?</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5/9/19</a:t>
            </a:r>
            <a:endParaRPr lang="en-US" dirty="0">
              <a:latin typeface="Arial Black" panose="020B0A04020102020204" pitchFamily="34" charset="0"/>
            </a:endParaRPr>
          </a:p>
        </p:txBody>
      </p:sp>
    </p:spTree>
    <p:extLst>
      <p:ext uri="{BB962C8B-B14F-4D97-AF65-F5344CB8AC3E}">
        <p14:creationId xmlns:p14="http://schemas.microsoft.com/office/powerpoint/2010/main" val="40761560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Use the time remaining to work on your Close Reading Questions for Scene </a:t>
            </a:r>
            <a:r>
              <a:rPr lang="en-US" sz="4000" dirty="0">
                <a:latin typeface="Arial Black" panose="020B0A04020102020204" pitchFamily="34" charset="0"/>
              </a:rPr>
              <a:t>2</a:t>
            </a:r>
            <a:r>
              <a:rPr lang="en-US" sz="4000" dirty="0" smtClean="0">
                <a:latin typeface="Arial Black" panose="020B0A04020102020204" pitchFamily="34" charset="0"/>
              </a:rPr>
              <a:t>.</a:t>
            </a:r>
            <a:endParaRPr lang="en-US" sz="4000" dirty="0">
              <a:latin typeface="Arial Black" panose="020B0A04020102020204" pitchFamily="34" charset="0"/>
            </a:endParaRPr>
          </a:p>
        </p:txBody>
      </p:sp>
    </p:spTree>
    <p:extLst>
      <p:ext uri="{BB962C8B-B14F-4D97-AF65-F5344CB8AC3E}">
        <p14:creationId xmlns:p14="http://schemas.microsoft.com/office/powerpoint/2010/main" val="21464473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Scene 2</a:t>
            </a:r>
          </a:p>
          <a:p>
            <a:pPr marL="0" indent="0" algn="ctr">
              <a:buNone/>
            </a:pPr>
            <a:r>
              <a:rPr lang="en-US" sz="3600" dirty="0" smtClean="0">
                <a:latin typeface="Arial Black" panose="020B0A04020102020204" pitchFamily="34" charset="0"/>
              </a:rPr>
              <a:t>DUE TOMORROW!</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TOMORROW ON PART 1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867820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Summary paragraphs for “Just Six Dots The Story of Braille”</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 BY 7:00 a.m.</a:t>
            </a:r>
            <a:endParaRPr lang="en-US" sz="3600" dirty="0">
              <a:latin typeface="Arial Black" panose="020B0A04020102020204" pitchFamily="34" charset="0"/>
            </a:endParaRPr>
          </a:p>
        </p:txBody>
      </p:sp>
    </p:spTree>
    <p:extLst>
      <p:ext uri="{BB962C8B-B14F-4D97-AF65-F5344CB8AC3E}">
        <p14:creationId xmlns:p14="http://schemas.microsoft.com/office/powerpoint/2010/main" val="34773957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Based on what you know about Oedipus so far, what do you think will happen next?</a:t>
            </a:r>
          </a:p>
          <a:p>
            <a:pPr marL="0" indent="0" algn="ctr">
              <a:buNone/>
            </a:pPr>
            <a:r>
              <a:rPr lang="en-US" sz="3600" dirty="0" smtClean="0">
                <a:latin typeface="Arial Black" panose="020B0A04020102020204" pitchFamily="34" charset="0"/>
              </a:rPr>
              <a:t>Will he come to terms with the truth or do whatever he can to keep his crown?</a:t>
            </a:r>
          </a:p>
          <a:p>
            <a:pPr marL="0" indent="0" algn="ctr">
              <a:buNone/>
            </a:pPr>
            <a:r>
              <a:rPr lang="en-US" sz="3600" dirty="0" smtClean="0">
                <a:latin typeface="Arial Black" panose="020B0A04020102020204" pitchFamily="34" charset="0"/>
              </a:rPr>
              <a:t>What qualities in him make you think so?</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5/9/19</a:t>
            </a:r>
            <a:endParaRPr lang="en-US" dirty="0">
              <a:latin typeface="Arial Black" panose="020B0A04020102020204" pitchFamily="34" charset="0"/>
            </a:endParaRPr>
          </a:p>
        </p:txBody>
      </p:sp>
    </p:spTree>
    <p:extLst>
      <p:ext uri="{BB962C8B-B14F-4D97-AF65-F5344CB8AC3E}">
        <p14:creationId xmlns:p14="http://schemas.microsoft.com/office/powerpoint/2010/main" val="17477956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889000"/>
            <a:ext cx="10515600" cy="5287963"/>
          </a:xfrm>
        </p:spPr>
        <p:txBody>
          <a:bodyPr>
            <a:normAutofit/>
          </a:bodyPr>
          <a:lstStyle/>
          <a:p>
            <a:pPr marL="0" indent="0" algn="ctr">
              <a:buNone/>
            </a:pPr>
            <a:r>
              <a:rPr lang="en-US" sz="3600" dirty="0" smtClean="0">
                <a:latin typeface="Arial Black" panose="020B0A04020102020204" pitchFamily="34" charset="0"/>
              </a:rPr>
              <a:t>No</a:t>
            </a:r>
          </a:p>
          <a:p>
            <a:pPr marL="0" indent="0" algn="ctr">
              <a:buNone/>
            </a:pPr>
            <a:r>
              <a:rPr lang="en-US" sz="3600" dirty="0" smtClean="0">
                <a:latin typeface="Arial Black" panose="020B0A04020102020204" pitchFamily="34" charset="0"/>
              </a:rPr>
              <a:t>START-UP</a:t>
            </a:r>
          </a:p>
          <a:p>
            <a:pPr marL="0" indent="0" algn="ctr">
              <a:buNone/>
            </a:pPr>
            <a:r>
              <a:rPr lang="en-US" sz="3600" dirty="0" smtClean="0">
                <a:latin typeface="Arial Black" panose="020B0A04020102020204" pitchFamily="34" charset="0"/>
              </a:rPr>
              <a:t>TODAY!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You have a QUIZ!!!</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Go straight to Google Classroom and begin!</a:t>
            </a: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5/10/19</a:t>
            </a:r>
            <a:endParaRPr lang="en-US" dirty="0">
              <a:latin typeface="Arial Black" panose="020B0A04020102020204" pitchFamily="34" charset="0"/>
            </a:endParaRPr>
          </a:p>
        </p:txBody>
      </p:sp>
    </p:spTree>
    <p:extLst>
      <p:ext uri="{BB962C8B-B14F-4D97-AF65-F5344CB8AC3E}">
        <p14:creationId xmlns:p14="http://schemas.microsoft.com/office/powerpoint/2010/main" val="21851333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4000" dirty="0" smtClean="0">
                <a:latin typeface="Arial Black" panose="020B0A04020102020204" pitchFamily="34" charset="0"/>
              </a:rPr>
              <a:t>In Google Classroom, you will find an assignment labeled, “Tragic Hero Graphic Organizer.”</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Begin working on this today. You will be using it to help you WRITE later, so be sure to get enough EVIDENCE! It will be DUE WEDNESDAY!</a:t>
            </a:r>
            <a:endParaRPr lang="en-US" sz="4000" dirty="0">
              <a:latin typeface="Arial Black" panose="020B0A04020102020204" pitchFamily="34" charset="0"/>
            </a:endParaRPr>
          </a:p>
        </p:txBody>
      </p:sp>
    </p:spTree>
    <p:extLst>
      <p:ext uri="{BB962C8B-B14F-4D97-AF65-F5344CB8AC3E}">
        <p14:creationId xmlns:p14="http://schemas.microsoft.com/office/powerpoint/2010/main" val="26208096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6225"/>
            <a:ext cx="10515600" cy="1325563"/>
          </a:xfrm>
        </p:spPr>
        <p:txBody>
          <a:bodyPr>
            <a:normAutofit fontScale="90000"/>
          </a:bodyPr>
          <a:lstStyle/>
          <a:p>
            <a:pPr algn="ctr"/>
            <a:r>
              <a:rPr lang="en-US" dirty="0" smtClean="0">
                <a:latin typeface="Arial Black" panose="020B0A04020102020204" pitchFamily="34" charset="0"/>
              </a:rPr>
              <a:t>No Homework</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NO</a:t>
            </a:r>
            <a:br>
              <a:rPr lang="en-US" dirty="0">
                <a:latin typeface="Arial Black" panose="020B0A04020102020204" pitchFamily="34" charset="0"/>
              </a:rPr>
            </a:br>
            <a:r>
              <a:rPr lang="en-US" dirty="0">
                <a:latin typeface="Arial Black" panose="020B0A04020102020204" pitchFamily="34" charset="0"/>
              </a:rPr>
              <a:t>EXIT TICKET</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5/10/19</a:t>
            </a:r>
            <a:endParaRPr lang="en-US" dirty="0">
              <a:latin typeface="Arial Black" panose="020B0A04020102020204" pitchFamily="34" charset="0"/>
            </a:endParaRPr>
          </a:p>
        </p:txBody>
      </p:sp>
    </p:spTree>
    <p:extLst>
      <p:ext uri="{BB962C8B-B14F-4D97-AF65-F5344CB8AC3E}">
        <p14:creationId xmlns:p14="http://schemas.microsoft.com/office/powerpoint/2010/main" val="5827965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31366"/>
            <a:ext cx="11010900" cy="95686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Do you believe in fate?</a:t>
            </a:r>
          </a:p>
          <a:p>
            <a:pPr marL="0" indent="0" algn="ctr">
              <a:buNone/>
            </a:pPr>
            <a:r>
              <a:rPr lang="en-US" sz="3600" dirty="0" smtClean="0">
                <a:latin typeface="Arial Black" panose="020B0A04020102020204" pitchFamily="34" charset="0"/>
              </a:rPr>
              <a:t>Do you believe that things happen because they are meant to happen, or do we have any control over what happens to us/around us?</a:t>
            </a:r>
          </a:p>
          <a:p>
            <a:pPr marL="0" indent="0" algn="ctr">
              <a:buNone/>
            </a:pPr>
            <a:r>
              <a:rPr lang="en-US" sz="3600" dirty="0" smtClean="0">
                <a:latin typeface="Arial Black" panose="020B0A04020102020204" pitchFamily="34" charset="0"/>
              </a:rPr>
              <a:t>Why or why not?</a:t>
            </a: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5/13/19</a:t>
            </a:r>
            <a:endParaRPr lang="en-US" dirty="0">
              <a:latin typeface="Arial Black" panose="020B0A04020102020204" pitchFamily="34" charset="0"/>
            </a:endParaRPr>
          </a:p>
        </p:txBody>
      </p:sp>
    </p:spTree>
    <p:extLst>
      <p:ext uri="{BB962C8B-B14F-4D97-AF65-F5344CB8AC3E}">
        <p14:creationId xmlns:p14="http://schemas.microsoft.com/office/powerpoint/2010/main" val="4083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prstClr val="black"/>
                </a:solidFill>
                <a:latin typeface="Arial Black" panose="020B0A04020102020204" pitchFamily="34" charset="0"/>
              </a:rPr>
              <a:t>Do you believe in fate?</a:t>
            </a:r>
          </a:p>
          <a:p>
            <a:pPr marL="0" lvl="0" indent="0" algn="ctr">
              <a:buNone/>
            </a:pPr>
            <a:r>
              <a:rPr lang="en-US" sz="3600" dirty="0">
                <a:solidFill>
                  <a:prstClr val="black"/>
                </a:solidFill>
                <a:latin typeface="Arial Black" panose="020B0A04020102020204" pitchFamily="34" charset="0"/>
              </a:rPr>
              <a:t>Do you believe that things happen because they are meant to happen, or do we have any control over what happens to us/around us?</a:t>
            </a:r>
          </a:p>
          <a:p>
            <a:pPr marL="0" lvl="0" indent="0" algn="ctr">
              <a:buNone/>
            </a:pPr>
            <a:r>
              <a:rPr lang="en-US" sz="3600" dirty="0">
                <a:solidFill>
                  <a:prstClr val="black"/>
                </a:solidFill>
                <a:latin typeface="Arial Black" panose="020B0A04020102020204" pitchFamily="34" charset="0"/>
              </a:rPr>
              <a:t>Why or why not?</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5/13/19</a:t>
            </a:r>
            <a:endParaRPr lang="en-US" dirty="0">
              <a:latin typeface="Arial Black" panose="020B0A04020102020204" pitchFamily="34" charset="0"/>
            </a:endParaRPr>
          </a:p>
        </p:txBody>
      </p:sp>
    </p:spTree>
    <p:extLst>
      <p:ext uri="{BB962C8B-B14F-4D97-AF65-F5344CB8AC3E}">
        <p14:creationId xmlns:p14="http://schemas.microsoft.com/office/powerpoint/2010/main" val="29824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Let’s Read…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In Ode 2, what is the Chorus singing about? </a:t>
            </a:r>
          </a:p>
          <a:p>
            <a:r>
              <a:rPr lang="en-US" sz="4000" dirty="0" smtClean="0">
                <a:latin typeface="Arial Black" panose="020B0A04020102020204" pitchFamily="34" charset="0"/>
              </a:rPr>
              <a:t>What do they warn?</a:t>
            </a:r>
            <a:endParaRPr lang="en-US" sz="4000" dirty="0">
              <a:latin typeface="Arial Black" panose="020B0A04020102020204" pitchFamily="34" charset="0"/>
            </a:endParaRPr>
          </a:p>
        </p:txBody>
      </p:sp>
    </p:spTree>
    <p:extLst>
      <p:ext uri="{BB962C8B-B14F-4D97-AF65-F5344CB8AC3E}">
        <p14:creationId xmlns:p14="http://schemas.microsoft.com/office/powerpoint/2010/main" val="15231977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Use the time remaining to work on your Tragic Hero Graphic Organizer.</a:t>
            </a:r>
          </a:p>
          <a:p>
            <a:pPr marL="0" indent="0">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2650021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Tragic Hero Graphic </a:t>
            </a:r>
            <a:r>
              <a:rPr lang="en-US" sz="3600" dirty="0" err="1" smtClean="0">
                <a:latin typeface="Arial Black" panose="020B0A04020102020204" pitchFamily="34" charset="0"/>
              </a:rPr>
              <a:t>OrganIzer</a:t>
            </a: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WEDNESDAY!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FRIDAY ON PART 2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8368147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What does the Chorus want to see and why?</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do they fear will happen if the prophecies do not come true??</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5/13/19</a:t>
            </a:r>
            <a:endParaRPr lang="en-US" dirty="0">
              <a:latin typeface="Arial Black" panose="020B0A04020102020204" pitchFamily="34" charset="0"/>
            </a:endParaRPr>
          </a:p>
        </p:txBody>
      </p:sp>
    </p:spTree>
    <p:extLst>
      <p:ext uri="{BB962C8B-B14F-4D97-AF65-F5344CB8AC3E}">
        <p14:creationId xmlns:p14="http://schemas.microsoft.com/office/powerpoint/2010/main" val="345372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Do you think there a difference between seeing and knowing?</a:t>
            </a:r>
          </a:p>
          <a:p>
            <a:pPr marL="0" indent="0" algn="ctr">
              <a:buNone/>
            </a:pPr>
            <a:r>
              <a:rPr lang="en-US" sz="3600" dirty="0" smtClean="0">
                <a:latin typeface="Arial Black" panose="020B0A04020102020204" pitchFamily="34" charset="0"/>
              </a:rPr>
              <a:t>If so, how are they different?</a:t>
            </a:r>
          </a:p>
          <a:p>
            <a:pPr marL="0" indent="0" algn="ctr">
              <a:buNone/>
            </a:pPr>
            <a:r>
              <a:rPr lang="en-US" sz="3600" dirty="0" smtClean="0">
                <a:latin typeface="Arial Black" panose="020B0A04020102020204" pitchFamily="34" charset="0"/>
              </a:rPr>
              <a:t>If not, why not?</a:t>
            </a: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4/29/19</a:t>
            </a:r>
            <a:endParaRPr lang="en-US" dirty="0">
              <a:latin typeface="Arial Black" panose="020B0A04020102020204" pitchFamily="34" charset="0"/>
            </a:endParaRPr>
          </a:p>
        </p:txBody>
      </p:sp>
    </p:spTree>
    <p:extLst>
      <p:ext uri="{BB962C8B-B14F-4D97-AF65-F5344CB8AC3E}">
        <p14:creationId xmlns:p14="http://schemas.microsoft.com/office/powerpoint/2010/main" val="4036086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31366"/>
            <a:ext cx="11010900" cy="95686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889000"/>
            <a:ext cx="10515600" cy="5287963"/>
          </a:xfrm>
        </p:spPr>
        <p:txBody>
          <a:bodyPr>
            <a:normAutofit lnSpcReduction="10000"/>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dirty="0" smtClean="0">
                <a:latin typeface="Arial Black" panose="020B0A04020102020204" pitchFamily="34" charset="0"/>
              </a:rPr>
              <a:t>There is a saying that goes, “Don’t ask the question if you are not prepared to hear the answer.”</a:t>
            </a:r>
          </a:p>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Would you be determined to hear the truth, even if you knew that truth might ruin your life?</a:t>
            </a:r>
          </a:p>
          <a:p>
            <a:pPr marL="0" indent="0" algn="ctr">
              <a:buNone/>
            </a:pPr>
            <a:r>
              <a:rPr lang="en-US" sz="3600" dirty="0" smtClean="0">
                <a:latin typeface="Arial Black" panose="020B0A04020102020204" pitchFamily="34" charset="0"/>
              </a:rPr>
              <a:t>Would you be able to live a full, contented life knowing that you had avoided the truth?</a:t>
            </a: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5/14/19</a:t>
            </a:r>
            <a:endParaRPr lang="en-US" dirty="0">
              <a:latin typeface="Arial Black" panose="020B0A04020102020204" pitchFamily="34" charset="0"/>
            </a:endParaRPr>
          </a:p>
        </p:txBody>
      </p:sp>
    </p:spTree>
    <p:extLst>
      <p:ext uri="{BB962C8B-B14F-4D97-AF65-F5344CB8AC3E}">
        <p14:creationId xmlns:p14="http://schemas.microsoft.com/office/powerpoint/2010/main" val="22246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lvl="0" indent="0" algn="ctr">
              <a:buNone/>
            </a:pPr>
            <a:r>
              <a:rPr lang="en-US" dirty="0">
                <a:solidFill>
                  <a:prstClr val="black"/>
                </a:solidFill>
                <a:latin typeface="Arial Black" panose="020B0A04020102020204" pitchFamily="34" charset="0"/>
              </a:rPr>
              <a:t>There is a saying that goes, </a:t>
            </a:r>
            <a:r>
              <a:rPr lang="en-US" dirty="0" smtClean="0">
                <a:solidFill>
                  <a:prstClr val="black"/>
                </a:solidFill>
                <a:latin typeface="Arial Black" panose="020B0A04020102020204" pitchFamily="34" charset="0"/>
              </a:rPr>
              <a:t>“Don’t </a:t>
            </a:r>
            <a:r>
              <a:rPr lang="en-US" dirty="0">
                <a:solidFill>
                  <a:prstClr val="black"/>
                </a:solidFill>
                <a:latin typeface="Arial Black" panose="020B0A04020102020204" pitchFamily="34" charset="0"/>
              </a:rPr>
              <a:t>ask the question if you are not prepared to hear the answer.”</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Would you be determined to hear the truth, even if you knew that truth might ruin your life?</a:t>
            </a:r>
          </a:p>
          <a:p>
            <a:pPr marL="0" lvl="0" indent="0" algn="ctr">
              <a:buNone/>
            </a:pPr>
            <a:r>
              <a:rPr lang="en-US" sz="3600" dirty="0">
                <a:solidFill>
                  <a:prstClr val="black"/>
                </a:solidFill>
                <a:latin typeface="Arial Black" panose="020B0A04020102020204" pitchFamily="34" charset="0"/>
              </a:rPr>
              <a:t>Would you be able to live a full, contented life knowing that you had avoided the truth?</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5/14/19</a:t>
            </a:r>
            <a:endParaRPr lang="en-US" dirty="0">
              <a:latin typeface="Arial Black" panose="020B0A04020102020204" pitchFamily="34" charset="0"/>
            </a:endParaRPr>
          </a:p>
        </p:txBody>
      </p:sp>
    </p:spTree>
    <p:extLst>
      <p:ext uri="{BB962C8B-B14F-4D97-AF65-F5344CB8AC3E}">
        <p14:creationId xmlns:p14="http://schemas.microsoft.com/office/powerpoint/2010/main" val="31834906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lstStyle/>
          <a:p>
            <a:pPr algn="ctr"/>
            <a:r>
              <a:rPr lang="en-US" dirty="0" smtClean="0">
                <a:latin typeface="Arial Black" panose="020B0A04020102020204" pitchFamily="34" charset="0"/>
              </a:rPr>
              <a:t>Let’s Read…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What is the news the messenger came to bring to Oedipus?</a:t>
            </a:r>
          </a:p>
          <a:p>
            <a:endParaRPr lang="en-US" sz="4000" dirty="0" smtClean="0">
              <a:latin typeface="Arial Black" panose="020B0A04020102020204" pitchFamily="34" charset="0"/>
            </a:endParaRPr>
          </a:p>
          <a:p>
            <a:r>
              <a:rPr lang="en-US" sz="4000" dirty="0" smtClean="0">
                <a:latin typeface="Arial Black" panose="020B0A04020102020204" pitchFamily="34" charset="0"/>
              </a:rPr>
              <a:t>What news is actually revealed?</a:t>
            </a:r>
            <a:endParaRPr lang="en-US" sz="4000" dirty="0">
              <a:latin typeface="Arial Black" panose="020B0A04020102020204" pitchFamily="34" charset="0"/>
            </a:endParaRPr>
          </a:p>
        </p:txBody>
      </p:sp>
    </p:spTree>
    <p:extLst>
      <p:ext uri="{BB962C8B-B14F-4D97-AF65-F5344CB8AC3E}">
        <p14:creationId xmlns:p14="http://schemas.microsoft.com/office/powerpoint/2010/main" val="7050915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04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65200"/>
            <a:ext cx="10515600" cy="5211763"/>
          </a:xfrm>
        </p:spPr>
        <p:txBody>
          <a:bodyPr>
            <a:normAutofit/>
          </a:bodyPr>
          <a:lstStyle/>
          <a:p>
            <a:pPr marL="0" indent="0" algn="ctr">
              <a:buNone/>
            </a:pPr>
            <a:r>
              <a:rPr lang="en-US" sz="3600" dirty="0" smtClean="0">
                <a:latin typeface="Arial Black" panose="020B0A04020102020204" pitchFamily="34" charset="0"/>
              </a:rPr>
              <a:t>Tragic Hero Graphic Organizer</a:t>
            </a:r>
          </a:p>
          <a:p>
            <a:pPr marL="0" indent="0" algn="ctr">
              <a:buNone/>
            </a:pPr>
            <a:r>
              <a:rPr lang="en-US" sz="3600" dirty="0" smtClean="0">
                <a:latin typeface="Arial Black" panose="020B0A04020102020204" pitchFamily="34" charset="0"/>
              </a:rPr>
              <a:t>DUE TOMORROW!</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Scene 3 / Ode 3 Close Read Questions</a:t>
            </a:r>
          </a:p>
          <a:p>
            <a:pPr marL="0" indent="0" algn="ctr">
              <a:buNone/>
            </a:pPr>
            <a:r>
              <a:rPr lang="en-US" sz="3600" dirty="0" smtClean="0">
                <a:latin typeface="Arial Black" panose="020B0A04020102020204" pitchFamily="34" charset="0"/>
              </a:rPr>
              <a:t>DUE THURSDAY!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MONDAY ON PART 2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7464697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701675"/>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889000"/>
            <a:ext cx="10515600" cy="5499100"/>
          </a:xfrm>
        </p:spPr>
        <p:txBody>
          <a:bodyPr>
            <a:normAutofit lnSpcReduction="10000"/>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r>
              <a:rPr lang="en-US" dirty="0" smtClean="0">
                <a:latin typeface="Arial Black" panose="020B0A04020102020204" pitchFamily="34" charset="0"/>
              </a:rPr>
              <a:t>Suspense is the feeling of curiosity, anxiety, or tension that a reader feels about the outcome of a story. Even though we know the outcome, Sophocles still builds suspense in the play as the evidence comes to light.</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What are the individual pieces of evidence (there are several…list at least 3) that have been revealed in the play?</a:t>
            </a:r>
          </a:p>
          <a:p>
            <a:pPr marL="0" indent="0" algn="ctr">
              <a:buNone/>
            </a:pPr>
            <a:r>
              <a:rPr lang="en-US" dirty="0" smtClean="0">
                <a:latin typeface="Arial Black" panose="020B0A04020102020204" pitchFamily="34" charset="0"/>
              </a:rPr>
              <a:t>How has the revealing of those pieces of evidence helped to build the suspense?</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5/14/19</a:t>
            </a:r>
            <a:endParaRPr lang="en-US" dirty="0">
              <a:latin typeface="Arial Black" panose="020B0A04020102020204" pitchFamily="34" charset="0"/>
            </a:endParaRPr>
          </a:p>
        </p:txBody>
      </p:sp>
    </p:spTree>
    <p:extLst>
      <p:ext uri="{BB962C8B-B14F-4D97-AF65-F5344CB8AC3E}">
        <p14:creationId xmlns:p14="http://schemas.microsoft.com/office/powerpoint/2010/main" val="36964533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a:t>
            </a:r>
          </a:p>
          <a:p>
            <a:pPr marL="0" indent="0" algn="ctr">
              <a:buNone/>
            </a:pPr>
            <a:r>
              <a:rPr lang="en-US" sz="4000" dirty="0" smtClean="0">
                <a:latin typeface="Arial Black" panose="020B0A04020102020204" pitchFamily="34" charset="0"/>
              </a:rPr>
              <a:t>No Exit Ticket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Watch Scene 3 and Ode 3</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 on questions</a:t>
            </a:r>
          </a:p>
          <a:p>
            <a:pPr marL="0" indent="0" algn="ctr">
              <a:buNone/>
            </a:pPr>
            <a:r>
              <a:rPr lang="en-US" sz="4000" dirty="0" smtClean="0">
                <a:latin typeface="Arial Black" panose="020B0A04020102020204" pitchFamily="34" charset="0"/>
              </a:rPr>
              <a:t>DUE THURSDAY!</a:t>
            </a: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5/15/19</a:t>
            </a:r>
            <a:endParaRPr lang="en-US" dirty="0">
              <a:latin typeface="Arial Black" panose="020B0A04020102020204" pitchFamily="34" charset="0"/>
            </a:endParaRPr>
          </a:p>
        </p:txBody>
      </p:sp>
    </p:spTree>
    <p:extLst>
      <p:ext uri="{BB962C8B-B14F-4D97-AF65-F5344CB8AC3E}">
        <p14:creationId xmlns:p14="http://schemas.microsoft.com/office/powerpoint/2010/main" val="8555173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prstClr val="black"/>
                </a:solidFill>
                <a:latin typeface="Arial Black" panose="020B0A04020102020204" pitchFamily="34" charset="0"/>
              </a:rPr>
              <a:t>If you were in Jocasta’s position, what would you do?</a:t>
            </a:r>
          </a:p>
          <a:p>
            <a:pPr marL="0" lvl="0" indent="0" algn="ctr">
              <a:buNone/>
            </a:pPr>
            <a:r>
              <a:rPr lang="en-US" sz="3600" dirty="0">
                <a:solidFill>
                  <a:prstClr val="black"/>
                </a:solidFill>
                <a:latin typeface="Arial Black" panose="020B0A04020102020204" pitchFamily="34" charset="0"/>
              </a:rPr>
              <a:t>Would you try to keep the truth a secret or let it come out?</a:t>
            </a:r>
          </a:p>
          <a:p>
            <a:pPr marL="0" lvl="0" indent="0" algn="ctr">
              <a:buNone/>
            </a:pPr>
            <a:r>
              <a:rPr lang="en-US" sz="3600" dirty="0">
                <a:solidFill>
                  <a:prstClr val="black"/>
                </a:solidFill>
                <a:latin typeface="Arial Black" panose="020B0A04020102020204" pitchFamily="34" charset="0"/>
              </a:rPr>
              <a:t>Why?</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5/16/19</a:t>
            </a:r>
            <a:endParaRPr lang="en-US" dirty="0">
              <a:latin typeface="Arial Black" panose="020B0A04020102020204" pitchFamily="34" charset="0"/>
            </a:endParaRPr>
          </a:p>
        </p:txBody>
      </p:sp>
    </p:spTree>
    <p:extLst>
      <p:ext uri="{BB962C8B-B14F-4D97-AF65-F5344CB8AC3E}">
        <p14:creationId xmlns:p14="http://schemas.microsoft.com/office/powerpoint/2010/main" val="17583490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04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65200"/>
            <a:ext cx="10515600" cy="5211763"/>
          </a:xfrm>
        </p:spPr>
        <p:txBody>
          <a:bodyPr>
            <a:normAutofit/>
          </a:bodyPr>
          <a:lstStyle/>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Scene </a:t>
            </a:r>
            <a:r>
              <a:rPr lang="en-US" sz="3600" dirty="0">
                <a:latin typeface="Arial Black" panose="020B0A04020102020204" pitchFamily="34" charset="0"/>
              </a:rPr>
              <a:t>4</a:t>
            </a:r>
            <a:r>
              <a:rPr lang="en-US" sz="3600" dirty="0" smtClean="0">
                <a:latin typeface="Arial Black" panose="020B0A04020102020204" pitchFamily="34" charset="0"/>
              </a:rPr>
              <a:t> / Ode 4 / Exodus </a:t>
            </a:r>
          </a:p>
          <a:p>
            <a:pPr marL="0" indent="0" algn="ctr">
              <a:buNone/>
            </a:pPr>
            <a:r>
              <a:rPr lang="en-US" sz="3600" dirty="0" smtClean="0">
                <a:latin typeface="Arial Black" panose="020B0A04020102020204" pitchFamily="34" charset="0"/>
              </a:rPr>
              <a:t>Close Read Questions</a:t>
            </a:r>
          </a:p>
          <a:p>
            <a:pPr marL="0" indent="0" algn="ctr">
              <a:buNone/>
            </a:pPr>
            <a:r>
              <a:rPr lang="en-US" sz="3600" dirty="0" smtClean="0">
                <a:latin typeface="Arial Black" panose="020B0A04020102020204" pitchFamily="34" charset="0"/>
              </a:rPr>
              <a:t>DUE MONDAY!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MONDAY ON PART 2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1717728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701675"/>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143500"/>
          </a:xfrm>
        </p:spPr>
        <p:txBody>
          <a:bodyPr>
            <a:normAutofit/>
          </a:bodyPr>
          <a:lstStyle/>
          <a:p>
            <a:pPr marL="0" indent="0" algn="ctr">
              <a:buNone/>
            </a:pPr>
            <a:r>
              <a:rPr lang="en-US" dirty="0" smtClean="0">
                <a:latin typeface="Arial Black" panose="020B0A04020102020204" pitchFamily="34" charset="0"/>
              </a:rPr>
              <a:t>It has been said that Oedipus’ hamartia (tragic flaw) was his relentless pursuit of the truth. This could be a good quality or a bad one depending on the situation.</a:t>
            </a:r>
          </a:p>
          <a:p>
            <a:pPr marL="0" indent="0" algn="ctr">
              <a:buNone/>
            </a:pPr>
            <a:endParaRPr lang="en-US" dirty="0">
              <a:latin typeface="Arial Black" panose="020B0A04020102020204" pitchFamily="34" charset="0"/>
            </a:endParaRPr>
          </a:p>
          <a:p>
            <a:pPr marL="0" indent="0" algn="ctr">
              <a:buNone/>
            </a:pPr>
            <a:r>
              <a:rPr lang="en-US" sz="3200" dirty="0">
                <a:latin typeface="Arial Black" panose="020B0A04020102020204" pitchFamily="34" charset="0"/>
              </a:rPr>
              <a:t>T</a:t>
            </a:r>
            <a:r>
              <a:rPr lang="en-US" sz="3200" dirty="0" smtClean="0">
                <a:latin typeface="Arial Black" panose="020B0A04020102020204" pitchFamily="34" charset="0"/>
              </a:rPr>
              <a:t>hink of other qualities that could be either good or bad depending on the situation? </a:t>
            </a:r>
          </a:p>
          <a:p>
            <a:pPr marL="0" indent="0" algn="ctr">
              <a:buNone/>
            </a:pPr>
            <a:r>
              <a:rPr lang="en-US" sz="3200" dirty="0" smtClean="0">
                <a:latin typeface="Arial Black" panose="020B0A04020102020204" pitchFamily="34" charset="0"/>
              </a:rPr>
              <a:t>Choose one and then describe how it could be either good or bad in </a:t>
            </a:r>
            <a:r>
              <a:rPr lang="en-US" sz="3200" smtClean="0">
                <a:latin typeface="Arial Black" panose="020B0A04020102020204" pitchFamily="34" charset="0"/>
              </a:rPr>
              <a:t>different circumstances.</a:t>
            </a:r>
            <a:endParaRPr lang="en-US" sz="3200"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5/16/19</a:t>
            </a:r>
            <a:endParaRPr lang="en-US" dirty="0">
              <a:latin typeface="Arial Black" panose="020B0A04020102020204" pitchFamily="34" charset="0"/>
            </a:endParaRPr>
          </a:p>
        </p:txBody>
      </p:sp>
    </p:spTree>
    <p:extLst>
      <p:ext uri="{BB962C8B-B14F-4D97-AF65-F5344CB8AC3E}">
        <p14:creationId xmlns:p14="http://schemas.microsoft.com/office/powerpoint/2010/main" val="37041532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a:t>
            </a:r>
          </a:p>
          <a:p>
            <a:pPr marL="0" indent="0" algn="ctr">
              <a:buNone/>
            </a:pPr>
            <a:r>
              <a:rPr lang="en-US" sz="4000" dirty="0" smtClean="0">
                <a:latin typeface="Arial Black" panose="020B0A04020102020204" pitchFamily="34" charset="0"/>
              </a:rPr>
              <a:t>No Exit Ticket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Watch Scene 4, Ode 4, and Exodus</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 on questions</a:t>
            </a:r>
          </a:p>
          <a:p>
            <a:pPr marL="0" indent="0" algn="ctr">
              <a:buNone/>
            </a:pPr>
            <a:r>
              <a:rPr lang="en-US" sz="4000" dirty="0" smtClean="0">
                <a:latin typeface="Arial Black" panose="020B0A04020102020204" pitchFamily="34" charset="0"/>
              </a:rPr>
              <a:t>DUE MONDAY!</a:t>
            </a: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5/17/19</a:t>
            </a:r>
            <a:endParaRPr lang="en-US" dirty="0">
              <a:latin typeface="Arial Black" panose="020B0A04020102020204" pitchFamily="34" charset="0"/>
            </a:endParaRPr>
          </a:p>
        </p:txBody>
      </p:sp>
    </p:spTree>
    <p:extLst>
      <p:ext uri="{BB962C8B-B14F-4D97-AF65-F5344CB8AC3E}">
        <p14:creationId xmlns:p14="http://schemas.microsoft.com/office/powerpoint/2010/main" val="2247966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228203"/>
            <a:ext cx="11010900" cy="819150"/>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42900" y="1272262"/>
            <a:ext cx="11366500" cy="4904701"/>
          </a:xfrm>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r>
              <a:rPr lang="en-US" sz="4400" dirty="0" smtClean="0">
                <a:latin typeface="Arial Black" panose="020B0A04020102020204" pitchFamily="34" charset="0"/>
              </a:rPr>
              <a:t>What could be some possible benefits of being blind?</a:t>
            </a:r>
          </a:p>
          <a:p>
            <a:pPr marL="0" indent="0" algn="ctr">
              <a:buNone/>
            </a:pPr>
            <a:r>
              <a:rPr lang="en-US" sz="4400" dirty="0" smtClean="0">
                <a:latin typeface="Arial Black" panose="020B0A04020102020204" pitchFamily="34" charset="0"/>
              </a:rPr>
              <a:t>Is there any good that could come from not being able (or having to) see the things that happen around us?</a:t>
            </a:r>
            <a:endParaRPr lang="en-US" sz="4400" dirty="0">
              <a:latin typeface="Arial Black" panose="020B0A04020102020204" pitchFamily="34" charset="0"/>
            </a:endParaRPr>
          </a:p>
        </p:txBody>
      </p:sp>
      <p:sp>
        <p:nvSpPr>
          <p:cNvPr id="6" name="TextBox 5"/>
          <p:cNvSpPr txBox="1"/>
          <p:nvPr/>
        </p:nvSpPr>
        <p:spPr>
          <a:xfrm>
            <a:off x="9664700" y="453112"/>
            <a:ext cx="2044700" cy="369332"/>
          </a:xfrm>
          <a:prstGeom prst="rect">
            <a:avLst/>
          </a:prstGeom>
          <a:noFill/>
        </p:spPr>
        <p:txBody>
          <a:bodyPr wrap="square" rtlCol="0">
            <a:spAutoFit/>
          </a:bodyPr>
          <a:lstStyle/>
          <a:p>
            <a:pPr algn="ctr"/>
            <a:r>
              <a:rPr lang="en-US" dirty="0" smtClean="0">
                <a:latin typeface="Arial Black" panose="020B0A04020102020204" pitchFamily="34" charset="0"/>
              </a:rPr>
              <a:t>4/30/19</a:t>
            </a:r>
            <a:endParaRPr lang="en-US" dirty="0">
              <a:latin typeface="Arial Black" panose="020B0A04020102020204" pitchFamily="34" charset="0"/>
            </a:endParaRPr>
          </a:p>
        </p:txBody>
      </p:sp>
    </p:spTree>
    <p:extLst>
      <p:ext uri="{BB962C8B-B14F-4D97-AF65-F5344CB8AC3E}">
        <p14:creationId xmlns:p14="http://schemas.microsoft.com/office/powerpoint/2010/main" val="233244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You have the first 5 minutes to review for the quiz!</a:t>
            </a: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5/20/19</a:t>
            </a:r>
            <a:endParaRPr lang="en-US" dirty="0">
              <a:latin typeface="Arial Black" panose="020B0A04020102020204" pitchFamily="34" charset="0"/>
            </a:endParaRPr>
          </a:p>
        </p:txBody>
      </p:sp>
    </p:spTree>
    <p:extLst>
      <p:ext uri="{BB962C8B-B14F-4D97-AF65-F5344CB8AC3E}">
        <p14:creationId xmlns:p14="http://schemas.microsoft.com/office/powerpoint/2010/main" val="21484707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41375"/>
          </a:xfrm>
        </p:spPr>
        <p:txBody>
          <a:bodyPr/>
          <a:lstStyle/>
          <a:p>
            <a:pPr algn="ctr"/>
            <a:r>
              <a:rPr lang="en-US" dirty="0" smtClean="0">
                <a:latin typeface="Arial Black" panose="020B0A04020102020204" pitchFamily="34" charset="0"/>
              </a:rPr>
              <a:t>After you finish the quiz…</a:t>
            </a:r>
            <a:endParaRPr lang="en-US" dirty="0">
              <a:latin typeface="Arial Black" panose="020B0A04020102020204" pitchFamily="34" charset="0"/>
            </a:endParaRPr>
          </a:p>
        </p:txBody>
      </p:sp>
      <p:sp>
        <p:nvSpPr>
          <p:cNvPr id="3" name="Content Placeholder 2"/>
          <p:cNvSpPr>
            <a:spLocks noGrp="1"/>
          </p:cNvSpPr>
          <p:nvPr>
            <p:ph idx="1"/>
          </p:nvPr>
        </p:nvSpPr>
        <p:spPr>
          <a:xfrm>
            <a:off x="838200" y="939800"/>
            <a:ext cx="10515600" cy="5702300"/>
          </a:xfrm>
        </p:spPr>
        <p:txBody>
          <a:bodyPr>
            <a:normAutofit lnSpcReduction="10000"/>
          </a:bodyPr>
          <a:lstStyle/>
          <a:p>
            <a:r>
              <a:rPr lang="en-US" sz="3200" dirty="0" smtClean="0">
                <a:latin typeface="Arial Black" panose="020B0A04020102020204" pitchFamily="34" charset="0"/>
              </a:rPr>
              <a:t>Go back to Google Classroom</a:t>
            </a:r>
          </a:p>
          <a:p>
            <a:r>
              <a:rPr lang="en-US" sz="3200" dirty="0" smtClean="0">
                <a:latin typeface="Arial Black" panose="020B0A04020102020204" pitchFamily="34" charset="0"/>
              </a:rPr>
              <a:t>I have placed there a SECOND Tragic Hero Graphic Organizer.</a:t>
            </a:r>
          </a:p>
          <a:p>
            <a:r>
              <a:rPr lang="en-US" sz="3200" dirty="0" smtClean="0">
                <a:latin typeface="Arial Black" panose="020B0A04020102020204" pitchFamily="34" charset="0"/>
              </a:rPr>
              <a:t>Your job is to CHOOSE another character from literature, TV, or film that you think qualifies as a Tragic Hero.</a:t>
            </a:r>
          </a:p>
          <a:p>
            <a:r>
              <a:rPr lang="en-US" sz="3200" dirty="0" smtClean="0">
                <a:latin typeface="Arial Black" panose="020B0A04020102020204" pitchFamily="34" charset="0"/>
              </a:rPr>
              <a:t>Using the chart in Google Classroom, complete it for your chosen character as you did for Oedipus.</a:t>
            </a:r>
          </a:p>
          <a:p>
            <a:r>
              <a:rPr lang="en-US" sz="3200" dirty="0" smtClean="0">
                <a:latin typeface="Arial Black" panose="020B0A04020102020204" pitchFamily="34" charset="0"/>
              </a:rPr>
              <a:t>This second chart is DUE WEDNESDAY!</a:t>
            </a:r>
          </a:p>
          <a:p>
            <a:r>
              <a:rPr lang="en-US" sz="3200" dirty="0" smtClean="0">
                <a:latin typeface="Arial Black" panose="020B0A04020102020204" pitchFamily="34" charset="0"/>
              </a:rPr>
              <a:t>On THURSDAY, you will be using both charts to WRITE!</a:t>
            </a:r>
            <a:endParaRPr lang="en-US" sz="3200" dirty="0">
              <a:latin typeface="Arial Black" panose="020B0A04020102020204" pitchFamily="34" charset="0"/>
            </a:endParaRPr>
          </a:p>
        </p:txBody>
      </p:sp>
    </p:spTree>
    <p:extLst>
      <p:ext uri="{BB962C8B-B14F-4D97-AF65-F5344CB8AC3E}">
        <p14:creationId xmlns:p14="http://schemas.microsoft.com/office/powerpoint/2010/main" val="183540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04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65200"/>
            <a:ext cx="10515600" cy="5211763"/>
          </a:xfrm>
        </p:spPr>
        <p:txBody>
          <a:bodyPr>
            <a:normAutofit/>
          </a:bodyPr>
          <a:lstStyle/>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Tragic Hero Graphic Organizer #2</a:t>
            </a:r>
          </a:p>
          <a:p>
            <a:pPr marL="0" indent="0" algn="ctr">
              <a:buNone/>
            </a:pPr>
            <a:r>
              <a:rPr lang="en-US" sz="3600" dirty="0" smtClean="0">
                <a:latin typeface="Arial Black" panose="020B0A04020102020204" pitchFamily="34" charset="0"/>
              </a:rPr>
              <a:t>DUE WEDNESDAY!</a:t>
            </a:r>
          </a:p>
          <a:p>
            <a:pPr marL="0" indent="0" algn="ctr">
              <a:buNone/>
            </a:pPr>
            <a:endParaRPr lang="en-US" sz="3600" dirty="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5/20/19</a:t>
            </a:r>
            <a:endParaRPr lang="en-US" dirty="0">
              <a:latin typeface="Arial Black" panose="020B0A04020102020204" pitchFamily="34" charset="0"/>
            </a:endParaRPr>
          </a:p>
        </p:txBody>
      </p:sp>
    </p:spTree>
    <p:extLst>
      <p:ext uri="{BB962C8B-B14F-4D97-AF65-F5344CB8AC3E}">
        <p14:creationId xmlns:p14="http://schemas.microsoft.com/office/powerpoint/2010/main" val="14850568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5/21/19</a:t>
            </a:r>
            <a:endParaRPr lang="en-US" dirty="0">
              <a:latin typeface="Arial Black" panose="020B0A04020102020204" pitchFamily="34" charset="0"/>
            </a:endParaRPr>
          </a:p>
        </p:txBody>
      </p:sp>
    </p:spTree>
    <p:extLst>
      <p:ext uri="{BB962C8B-B14F-4D97-AF65-F5344CB8AC3E}">
        <p14:creationId xmlns:p14="http://schemas.microsoft.com/office/powerpoint/2010/main" val="24904597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778"/>
            <a:ext cx="10515600" cy="826001"/>
          </a:xfrm>
        </p:spPr>
        <p:txBody>
          <a:bodyPr/>
          <a:lstStyle/>
          <a:p>
            <a:pPr algn="ctr"/>
            <a:r>
              <a:rPr lang="en-US" dirty="0" smtClean="0">
                <a:latin typeface="Arial Black" panose="020B0A04020102020204" pitchFamily="34" charset="0"/>
              </a:rPr>
              <a:t>Silent Conversation </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79"/>
            <a:ext cx="10515600" cy="5658544"/>
          </a:xfrm>
        </p:spPr>
        <p:txBody>
          <a:bodyPr>
            <a:normAutofit lnSpcReduction="10000"/>
          </a:bodyPr>
          <a:lstStyle/>
          <a:p>
            <a:r>
              <a:rPr lang="en-US" dirty="0" smtClean="0">
                <a:latin typeface="Arial Black" panose="020B0A04020102020204" pitchFamily="34" charset="0"/>
              </a:rPr>
              <a:t>In just a moment, you will be directed, by groups, to one of the 4 posters on the walls.</a:t>
            </a:r>
          </a:p>
          <a:p>
            <a:r>
              <a:rPr lang="en-US" dirty="0" smtClean="0">
                <a:latin typeface="Arial Black" panose="020B0A04020102020204" pitchFamily="34" charset="0"/>
              </a:rPr>
              <a:t>You will have about 5-6 minutes to read the question and write your own 1-2 sentence answer.</a:t>
            </a:r>
          </a:p>
          <a:p>
            <a:pPr lvl="1"/>
            <a:r>
              <a:rPr lang="en-US" dirty="0" smtClean="0">
                <a:latin typeface="Arial Black" panose="020B0A04020102020204" pitchFamily="34" charset="0"/>
              </a:rPr>
              <a:t>WRITE SMALL! There needs to be room for everyone’s answers.</a:t>
            </a:r>
          </a:p>
          <a:p>
            <a:pPr lvl="1"/>
            <a:r>
              <a:rPr lang="en-US" dirty="0" smtClean="0">
                <a:latin typeface="Arial Black" panose="020B0A04020102020204" pitchFamily="34" charset="0"/>
              </a:rPr>
              <a:t>BE SURE TO INITIAL YOUR RESPONSES!!</a:t>
            </a:r>
          </a:p>
          <a:p>
            <a:r>
              <a:rPr lang="en-US" dirty="0" smtClean="0">
                <a:latin typeface="Arial Black" panose="020B0A04020102020204" pitchFamily="34" charset="0"/>
              </a:rPr>
              <a:t>When time is up, you will rotate to the next poster.</a:t>
            </a:r>
          </a:p>
          <a:p>
            <a:r>
              <a:rPr lang="en-US" dirty="0" smtClean="0">
                <a:latin typeface="Arial Black" panose="020B0A04020102020204" pitchFamily="34" charset="0"/>
              </a:rPr>
              <a:t>You will have a few extra minutes here because you must write your own answer AND write a one-sentence reply to someone else’s answer.</a:t>
            </a:r>
          </a:p>
          <a:p>
            <a:r>
              <a:rPr lang="en-US" dirty="0" smtClean="0">
                <a:latin typeface="Arial Black" panose="020B0A04020102020204" pitchFamily="34" charset="0"/>
              </a:rPr>
              <a:t>You will rotate through all 5 posters.</a:t>
            </a:r>
          </a:p>
          <a:p>
            <a:r>
              <a:rPr lang="en-US" dirty="0" smtClean="0">
                <a:latin typeface="Arial Black" panose="020B0A04020102020204" pitchFamily="34" charset="0"/>
              </a:rPr>
              <a:t>This all takes place IN SILENCE!</a:t>
            </a:r>
            <a:endParaRPr lang="en-US" dirty="0">
              <a:latin typeface="Arial Black" panose="020B0A04020102020204" pitchFamily="34" charset="0"/>
            </a:endParaRPr>
          </a:p>
        </p:txBody>
      </p:sp>
    </p:spTree>
    <p:extLst>
      <p:ext uri="{BB962C8B-B14F-4D97-AF65-F5344CB8AC3E}">
        <p14:creationId xmlns:p14="http://schemas.microsoft.com/office/powerpoint/2010/main" val="8979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1375"/>
          </a:xfrm>
        </p:spPr>
        <p:txBody>
          <a:bodyPr/>
          <a:lstStyle/>
          <a:p>
            <a:pPr algn="ctr"/>
            <a:r>
              <a:rPr lang="en-US" dirty="0" smtClean="0">
                <a:latin typeface="Arial Black" panose="020B0A04020102020204" pitchFamily="34" charset="0"/>
              </a:rPr>
              <a:t>Questions</a:t>
            </a:r>
            <a:endParaRPr lang="en-US" dirty="0">
              <a:latin typeface="Arial Black" panose="020B0A04020102020204" pitchFamily="34" charset="0"/>
            </a:endParaRPr>
          </a:p>
        </p:txBody>
      </p:sp>
      <p:sp>
        <p:nvSpPr>
          <p:cNvPr id="3" name="Content Placeholder 2"/>
          <p:cNvSpPr>
            <a:spLocks noGrp="1"/>
          </p:cNvSpPr>
          <p:nvPr>
            <p:ph idx="1"/>
          </p:nvPr>
        </p:nvSpPr>
        <p:spPr>
          <a:xfrm>
            <a:off x="838200" y="841374"/>
            <a:ext cx="10515600" cy="5762625"/>
          </a:xfrm>
        </p:spPr>
        <p:txBody>
          <a:bodyPr>
            <a:normAutofit/>
          </a:bodyPr>
          <a:lstStyle/>
          <a:p>
            <a:pPr marL="514350" indent="-514350">
              <a:buFont typeface="+mj-lt"/>
              <a:buAutoNum type="arabicPeriod"/>
            </a:pPr>
            <a:r>
              <a:rPr lang="en-US" sz="3200" dirty="0">
                <a:latin typeface="Arial Black" panose="020B0A04020102020204" pitchFamily="34" charset="0"/>
              </a:rPr>
              <a:t>Do you think Oedipus has free will or is his fate determined? </a:t>
            </a:r>
          </a:p>
          <a:p>
            <a:pPr marL="514350" indent="-514350">
              <a:buFont typeface="+mj-lt"/>
              <a:buAutoNum type="arabicPeriod"/>
            </a:pPr>
            <a:r>
              <a:rPr lang="en-US" sz="3200" dirty="0" smtClean="0">
                <a:latin typeface="Arial Black" panose="020B0A04020102020204" pitchFamily="34" charset="0"/>
              </a:rPr>
              <a:t>Who/what </a:t>
            </a:r>
            <a:r>
              <a:rPr lang="en-US" sz="3200" dirty="0">
                <a:latin typeface="Arial Black" panose="020B0A04020102020204" pitchFamily="34" charset="0"/>
              </a:rPr>
              <a:t>is guilty for this tragedy? Who/what is to blame?</a:t>
            </a:r>
          </a:p>
          <a:p>
            <a:pPr marL="514350" indent="-514350">
              <a:buFont typeface="+mj-lt"/>
              <a:buAutoNum type="arabicPeriod"/>
            </a:pPr>
            <a:r>
              <a:rPr lang="en-US" sz="3200" dirty="0">
                <a:latin typeface="Arial Black" panose="020B0A04020102020204" pitchFamily="34" charset="0"/>
              </a:rPr>
              <a:t>How does the symbolism of “seeing” and “blindness” function in this play?</a:t>
            </a:r>
          </a:p>
          <a:p>
            <a:pPr marL="514350" indent="-514350">
              <a:buFont typeface="+mj-lt"/>
              <a:buAutoNum type="arabicPeriod"/>
            </a:pPr>
            <a:r>
              <a:rPr lang="en-US" sz="3200" dirty="0" smtClean="0">
                <a:latin typeface="Arial Black" panose="020B0A04020102020204" pitchFamily="34" charset="0"/>
              </a:rPr>
              <a:t>Is </a:t>
            </a:r>
            <a:r>
              <a:rPr lang="en-US" sz="3200" dirty="0">
                <a:latin typeface="Arial Black" panose="020B0A04020102020204" pitchFamily="34" charset="0"/>
              </a:rPr>
              <a:t>it true that Oedipus suffered from a tragic flaw? What was his flaw and where do we see it in the play?</a:t>
            </a:r>
          </a:p>
          <a:p>
            <a:endParaRPr lang="en-US" dirty="0"/>
          </a:p>
        </p:txBody>
      </p:sp>
    </p:spTree>
    <p:extLst>
      <p:ext uri="{BB962C8B-B14F-4D97-AF65-F5344CB8AC3E}">
        <p14:creationId xmlns:p14="http://schemas.microsoft.com/office/powerpoint/2010/main" val="41621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832"/>
            <a:ext cx="10515600" cy="877521"/>
          </a:xfrm>
        </p:spPr>
        <p:txBody>
          <a:bodyPr/>
          <a:lstStyle/>
          <a:p>
            <a:pPr algn="ctr"/>
            <a:r>
              <a:rPr lang="en-US" dirty="0" smtClean="0">
                <a:latin typeface="Arial Black" panose="020B0A04020102020204" pitchFamily="34" charset="0"/>
              </a:rPr>
              <a:t>Reply Starters</a:t>
            </a:r>
            <a:endParaRPr lang="en-US" dirty="0">
              <a:latin typeface="Arial Black" panose="020B0A04020102020204" pitchFamily="34" charset="0"/>
            </a:endParaRPr>
          </a:p>
        </p:txBody>
      </p:sp>
      <p:sp>
        <p:nvSpPr>
          <p:cNvPr id="3" name="Content Placeholder 2"/>
          <p:cNvSpPr>
            <a:spLocks noGrp="1"/>
          </p:cNvSpPr>
          <p:nvPr>
            <p:ph idx="1"/>
          </p:nvPr>
        </p:nvSpPr>
        <p:spPr>
          <a:xfrm>
            <a:off x="838200" y="937846"/>
            <a:ext cx="10515600" cy="5650523"/>
          </a:xfrm>
        </p:spPr>
        <p:txBody>
          <a:bodyPr>
            <a:normAutofit fontScale="92500" lnSpcReduction="10000"/>
          </a:bodyPr>
          <a:lstStyle/>
          <a:p>
            <a:r>
              <a:rPr lang="en-US" sz="4000" dirty="0" smtClean="0">
                <a:latin typeface="Arial Black" panose="020B0A04020102020204" pitchFamily="34" charset="0"/>
              </a:rPr>
              <a:t>I agree with you because…</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I agree with you, but…</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I disagree with you because…</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I understand your point, but…</a:t>
            </a:r>
          </a:p>
          <a:p>
            <a:pPr marL="0" indent="0">
              <a:buNone/>
            </a:pPr>
            <a:endParaRPr lang="en-US" sz="4000" b="1" dirty="0" smtClean="0">
              <a:latin typeface="Arial Black" panose="020B0A04020102020204" pitchFamily="34" charset="0"/>
            </a:endParaRPr>
          </a:p>
          <a:p>
            <a:r>
              <a:rPr lang="en-US" sz="4000" dirty="0" smtClean="0">
                <a:latin typeface="Arial Black" panose="020B0A04020102020204" pitchFamily="34" charset="0"/>
              </a:rPr>
              <a:t>You are correct, but I would add that…</a:t>
            </a:r>
            <a:endParaRPr lang="en-US" sz="4000" dirty="0">
              <a:latin typeface="Arial Black" panose="020B0A04020102020204" pitchFamily="34" charset="0"/>
            </a:endParaRPr>
          </a:p>
        </p:txBody>
      </p:sp>
    </p:spTree>
    <p:extLst>
      <p:ext uri="{BB962C8B-B14F-4D97-AF65-F5344CB8AC3E}">
        <p14:creationId xmlns:p14="http://schemas.microsoft.com/office/powerpoint/2010/main" val="11316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828675"/>
          </a:xfrm>
        </p:spPr>
        <p:txBody>
          <a:bodyPr/>
          <a:lstStyle/>
          <a:p>
            <a:pPr algn="ctr"/>
            <a:r>
              <a:rPr lang="en-US" dirty="0" smtClean="0">
                <a:latin typeface="Arial Black" panose="020B0A04020102020204" pitchFamily="34" charset="0"/>
              </a:rPr>
              <a:t>Now Write One…</a:t>
            </a:r>
            <a:endParaRPr lang="en-US" dirty="0">
              <a:latin typeface="Arial Black" panose="020B0A04020102020204" pitchFamily="34" charset="0"/>
            </a:endParaRPr>
          </a:p>
        </p:txBody>
      </p:sp>
      <p:sp>
        <p:nvSpPr>
          <p:cNvPr id="3" name="Content Placeholder 2"/>
          <p:cNvSpPr>
            <a:spLocks noGrp="1"/>
          </p:cNvSpPr>
          <p:nvPr>
            <p:ph idx="1"/>
          </p:nvPr>
        </p:nvSpPr>
        <p:spPr>
          <a:xfrm>
            <a:off x="215900" y="965200"/>
            <a:ext cx="11658600" cy="5676900"/>
          </a:xfrm>
        </p:spPr>
        <p:txBody>
          <a:bodyPr>
            <a:normAutofit fontScale="92500" lnSpcReduction="10000"/>
          </a:bodyPr>
          <a:lstStyle/>
          <a:p>
            <a:r>
              <a:rPr lang="en-US" sz="3200" dirty="0" smtClean="0">
                <a:latin typeface="Arial Black" panose="020B0A04020102020204" pitchFamily="34" charset="0"/>
              </a:rPr>
              <a:t>Your job now is to choose ONE of the four questions from our Silent Conversation.</a:t>
            </a:r>
          </a:p>
          <a:p>
            <a:r>
              <a:rPr lang="en-US" sz="3200" dirty="0" smtClean="0">
                <a:latin typeface="Arial Black" panose="020B0A04020102020204" pitchFamily="34" charset="0"/>
              </a:rPr>
              <a:t>You will answer that question in writing, in the Google Doc provided in Classroom.</a:t>
            </a:r>
          </a:p>
          <a:p>
            <a:r>
              <a:rPr lang="en-US" sz="3200" dirty="0" smtClean="0">
                <a:latin typeface="Arial Black" panose="020B0A04020102020204" pitchFamily="34" charset="0"/>
              </a:rPr>
              <a:t>Make sure you TYPE OUT the full question you are answering.</a:t>
            </a:r>
          </a:p>
          <a:p>
            <a:r>
              <a:rPr lang="en-US" sz="3200" dirty="0" smtClean="0">
                <a:latin typeface="Arial Black" panose="020B0A04020102020204" pitchFamily="34" charset="0"/>
              </a:rPr>
              <a:t>Your response should be no less than ONE FULL PAGE, TYPED, DOUBLESPACED in MLA FORMAT.</a:t>
            </a:r>
          </a:p>
          <a:p>
            <a:r>
              <a:rPr lang="en-US" sz="3200" dirty="0" smtClean="0">
                <a:latin typeface="Arial Black" panose="020B0A04020102020204" pitchFamily="34" charset="0"/>
              </a:rPr>
              <a:t>You must include NO LESS THAN THREE PROPERLY CITED PIECES OF EVIDENCE FROM THE PLAY TO SUPPORT YOUR RESPONSE.</a:t>
            </a:r>
          </a:p>
          <a:p>
            <a:r>
              <a:rPr lang="en-US" sz="3200" dirty="0" smtClean="0">
                <a:latin typeface="Arial Black" panose="020B0A04020102020204" pitchFamily="34" charset="0"/>
              </a:rPr>
              <a:t>Your paragraph(s) should be in TBDAT or TBDABDAT format</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93236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664464" y="1"/>
            <a:ext cx="4456176" cy="963168"/>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sz="4000" dirty="0">
                <a:latin typeface="Arial Black" panose="020B0A04020102020204" pitchFamily="34" charset="0"/>
                <a:ea typeface="Arial"/>
                <a:cs typeface="Arial"/>
                <a:sym typeface="Arial"/>
              </a:rPr>
              <a:t>TBDAT</a:t>
            </a:r>
            <a:endParaRPr sz="4000" dirty="0">
              <a:latin typeface="Arial Black" panose="020B0A04020102020204" pitchFamily="34" charset="0"/>
              <a:ea typeface="Arial"/>
              <a:cs typeface="Arial"/>
              <a:sym typeface="Arial"/>
            </a:endParaRPr>
          </a:p>
        </p:txBody>
      </p:sp>
      <p:sp>
        <p:nvSpPr>
          <p:cNvPr id="128" name="Google Shape;128;p20"/>
          <p:cNvSpPr txBox="1">
            <a:spLocks noGrp="1"/>
          </p:cNvSpPr>
          <p:nvPr>
            <p:ph type="body" idx="1"/>
          </p:nvPr>
        </p:nvSpPr>
        <p:spPr>
          <a:xfrm>
            <a:off x="438411" y="963169"/>
            <a:ext cx="5206485" cy="5608319"/>
          </a:xfrm>
          <a:prstGeom prst="rect">
            <a:avLst/>
          </a:prstGeom>
          <a:noFill/>
          <a:ln>
            <a:noFill/>
          </a:ln>
        </p:spPr>
        <p:txBody>
          <a:bodyPr spcFirstLastPara="1" vert="horz" wrap="square" lIns="91425" tIns="45700" rIns="91425" bIns="45700" rtlCol="0" anchor="t" anchorCtr="0">
            <a:noAutofit/>
          </a:bodyPr>
          <a:lstStyle/>
          <a:p>
            <a:pPr>
              <a:spcBef>
                <a:spcPts val="0"/>
              </a:spcBef>
              <a:buSzPts val="3200"/>
            </a:pPr>
            <a:r>
              <a:rPr lang="en-US" sz="3200" dirty="0">
                <a:latin typeface="Arial Black" panose="020B0A04020102020204" pitchFamily="34" charset="0"/>
                <a:ea typeface="Arial"/>
                <a:cs typeface="Arial"/>
                <a:sym typeface="Arial"/>
              </a:rPr>
              <a:t>T – Topic Sentence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B – Background </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T – Tie Back (also known as concluding sentence)</a:t>
            </a:r>
            <a:endParaRPr sz="3200" dirty="0">
              <a:latin typeface="Arial Black" panose="020B0A04020102020204" pitchFamily="34" charset="0"/>
              <a:ea typeface="Arial"/>
              <a:cs typeface="Arial"/>
              <a:sym typeface="Arial"/>
            </a:endParaRPr>
          </a:p>
        </p:txBody>
      </p:sp>
      <p:sp>
        <p:nvSpPr>
          <p:cNvPr id="3" name="TextBox 2"/>
          <p:cNvSpPr txBox="1"/>
          <p:nvPr/>
        </p:nvSpPr>
        <p:spPr>
          <a:xfrm>
            <a:off x="7266432" y="127642"/>
            <a:ext cx="3240695" cy="707886"/>
          </a:xfrm>
          <a:prstGeom prst="rect">
            <a:avLst/>
          </a:prstGeom>
          <a:noFill/>
        </p:spPr>
        <p:txBody>
          <a:bodyPr wrap="none" rtlCol="0">
            <a:spAutoFit/>
          </a:bodyPr>
          <a:lstStyle/>
          <a:p>
            <a:r>
              <a:rPr lang="en-US" sz="4000" dirty="0" smtClean="0">
                <a:latin typeface="Arial Black" panose="020B0A04020102020204" pitchFamily="34" charset="0"/>
              </a:rPr>
              <a:t>TBDABDAT</a:t>
            </a:r>
            <a:endParaRPr lang="en-US" sz="4000" dirty="0">
              <a:latin typeface="Arial Black" panose="020B0A04020102020204" pitchFamily="34" charset="0"/>
            </a:endParaRPr>
          </a:p>
        </p:txBody>
      </p:sp>
      <p:sp>
        <p:nvSpPr>
          <p:cNvPr id="5" name="Rectangle 4"/>
          <p:cNvSpPr/>
          <p:nvPr/>
        </p:nvSpPr>
        <p:spPr>
          <a:xfrm>
            <a:off x="5838779" y="963169"/>
            <a:ext cx="6096000" cy="5672322"/>
          </a:xfrm>
          <a:prstGeom prst="rect">
            <a:avLst/>
          </a:prstGeom>
        </p:spPr>
        <p:txBody>
          <a:bodyPr>
            <a:spAutoFit/>
          </a:bodyPr>
          <a:lstStyle/>
          <a:p>
            <a:pPr marL="228600" lvl="0" indent="-228600">
              <a:lnSpc>
                <a:spcPct val="90000"/>
              </a:lnSpc>
              <a:buSzPts val="3200"/>
              <a:buFont typeface="Arial" panose="020B0604020202020204" pitchFamily="34" charset="0"/>
              <a:buChar char="•"/>
            </a:pPr>
            <a:r>
              <a:rPr lang="en-US" sz="2800" dirty="0">
                <a:solidFill>
                  <a:prstClr val="black"/>
                </a:solidFill>
                <a:latin typeface="Arial Black" panose="020B0A04020102020204" pitchFamily="34" charset="0"/>
                <a:ea typeface="Arial"/>
                <a:cs typeface="Arial"/>
                <a:sym typeface="Arial"/>
              </a:rPr>
              <a:t>T – Topic Sentence</a:t>
            </a:r>
            <a:endParaRPr lang="en-US" sz="2800" dirty="0">
              <a:solidFill>
                <a:prstClr val="black"/>
              </a:solidFill>
              <a:latin typeface="Arial Black" panose="020B0A04020102020204" pitchFamily="34" charset="0"/>
            </a:endParaRPr>
          </a:p>
          <a:p>
            <a:pPr marL="228600" lvl="0" indent="-228600">
              <a:lnSpc>
                <a:spcPct val="90000"/>
              </a:lnSpc>
              <a:spcBef>
                <a:spcPts val="640"/>
              </a:spcBef>
              <a:buSzPts val="3200"/>
              <a:buFont typeface="Arial" panose="020B0604020202020204" pitchFamily="34" charset="0"/>
              <a:buChar char="•"/>
            </a:pPr>
            <a:r>
              <a:rPr lang="en-US" sz="2800" dirty="0">
                <a:solidFill>
                  <a:prstClr val="black"/>
                </a:solidFill>
                <a:latin typeface="Arial Black" panose="020B0A04020102020204" pitchFamily="34" charset="0"/>
                <a:ea typeface="Arial"/>
                <a:cs typeface="Arial"/>
                <a:sym typeface="Arial"/>
              </a:rPr>
              <a:t>B – Background </a:t>
            </a:r>
            <a:endParaRPr lang="en-US" sz="2800" dirty="0">
              <a:solidFill>
                <a:prstClr val="black"/>
              </a:solidFill>
              <a:latin typeface="Arial Black" panose="020B0A04020102020204" pitchFamily="34" charset="0"/>
            </a:endParaRPr>
          </a:p>
          <a:p>
            <a:pPr marL="228600" lvl="0" indent="-228600">
              <a:lnSpc>
                <a:spcPct val="90000"/>
              </a:lnSpc>
              <a:spcBef>
                <a:spcPts val="640"/>
              </a:spcBef>
              <a:buSzPts val="3200"/>
              <a:buFont typeface="Arial" panose="020B0604020202020204" pitchFamily="34" charset="0"/>
              <a:buChar char="•"/>
            </a:pPr>
            <a:r>
              <a:rPr lang="en-US" sz="2800" dirty="0">
                <a:solidFill>
                  <a:prstClr val="black"/>
                </a:solidFill>
                <a:latin typeface="Arial Black" panose="020B0A04020102020204" pitchFamily="34" charset="0"/>
                <a:ea typeface="Arial"/>
                <a:cs typeface="Arial"/>
                <a:sym typeface="Arial"/>
              </a:rPr>
              <a:t>D – Detail (also known as evidence)</a:t>
            </a:r>
            <a:endParaRPr lang="en-US" sz="2800" dirty="0">
              <a:solidFill>
                <a:prstClr val="black"/>
              </a:solidFill>
              <a:latin typeface="Arial Black" panose="020B0A04020102020204" pitchFamily="34" charset="0"/>
            </a:endParaRPr>
          </a:p>
          <a:p>
            <a:pPr marL="228600" lvl="0" indent="-228600">
              <a:lnSpc>
                <a:spcPct val="90000"/>
              </a:lnSpc>
              <a:spcBef>
                <a:spcPts val="640"/>
              </a:spcBef>
              <a:buSzPts val="3200"/>
              <a:buFont typeface="Arial" panose="020B0604020202020204" pitchFamily="34" charset="0"/>
              <a:buChar char="•"/>
            </a:pPr>
            <a:r>
              <a:rPr lang="en-US" sz="2800" dirty="0">
                <a:solidFill>
                  <a:prstClr val="black"/>
                </a:solidFill>
                <a:latin typeface="Arial Black" panose="020B0A04020102020204" pitchFamily="34" charset="0"/>
                <a:ea typeface="Arial"/>
                <a:cs typeface="Arial"/>
                <a:sym typeface="Arial"/>
              </a:rPr>
              <a:t>A – Analysis (also known as commentary</a:t>
            </a:r>
            <a:r>
              <a:rPr lang="en-US" sz="2800" dirty="0" smtClean="0">
                <a:solidFill>
                  <a:prstClr val="black"/>
                </a:solidFill>
                <a:latin typeface="Arial Black" panose="020B0A04020102020204" pitchFamily="34" charset="0"/>
                <a:ea typeface="Arial"/>
                <a:cs typeface="Arial"/>
                <a:sym typeface="Arial"/>
              </a:rPr>
              <a:t>)</a:t>
            </a:r>
          </a:p>
          <a:p>
            <a:pPr marL="228600" lvl="0" indent="-228600">
              <a:lnSpc>
                <a:spcPct val="90000"/>
              </a:lnSpc>
              <a:spcBef>
                <a:spcPts val="640"/>
              </a:spcBef>
              <a:buSzPts val="3200"/>
              <a:buFont typeface="Arial" panose="020B0604020202020204" pitchFamily="34" charset="0"/>
              <a:buChar char="•"/>
            </a:pPr>
            <a:r>
              <a:rPr lang="en-US" sz="2800" dirty="0">
                <a:solidFill>
                  <a:prstClr val="black"/>
                </a:solidFill>
                <a:latin typeface="Arial Black" panose="020B0A04020102020204" pitchFamily="34" charset="0"/>
                <a:ea typeface="Arial"/>
                <a:cs typeface="Arial"/>
                <a:sym typeface="Arial"/>
              </a:rPr>
              <a:t>B – Background </a:t>
            </a:r>
            <a:endParaRPr lang="en-US" sz="2800" dirty="0">
              <a:solidFill>
                <a:prstClr val="black"/>
              </a:solidFill>
              <a:latin typeface="Arial Black" panose="020B0A04020102020204" pitchFamily="34" charset="0"/>
            </a:endParaRPr>
          </a:p>
          <a:p>
            <a:pPr marL="228600" lvl="0" indent="-228600">
              <a:lnSpc>
                <a:spcPct val="90000"/>
              </a:lnSpc>
              <a:spcBef>
                <a:spcPts val="640"/>
              </a:spcBef>
              <a:buSzPts val="3200"/>
              <a:buFont typeface="Arial" panose="020B0604020202020204" pitchFamily="34" charset="0"/>
              <a:buChar char="•"/>
            </a:pPr>
            <a:r>
              <a:rPr lang="en-US" sz="2800" dirty="0">
                <a:solidFill>
                  <a:prstClr val="black"/>
                </a:solidFill>
                <a:latin typeface="Arial Black" panose="020B0A04020102020204" pitchFamily="34" charset="0"/>
                <a:ea typeface="Arial"/>
                <a:cs typeface="Arial"/>
                <a:sym typeface="Arial"/>
              </a:rPr>
              <a:t>D – Detail (also known as evidence)</a:t>
            </a:r>
            <a:endParaRPr lang="en-US" sz="2800" dirty="0">
              <a:solidFill>
                <a:prstClr val="black"/>
              </a:solidFill>
              <a:latin typeface="Arial Black" panose="020B0A04020102020204" pitchFamily="34" charset="0"/>
            </a:endParaRPr>
          </a:p>
          <a:p>
            <a:pPr marL="228600" lvl="0" indent="-228600">
              <a:lnSpc>
                <a:spcPct val="90000"/>
              </a:lnSpc>
              <a:spcBef>
                <a:spcPts val="640"/>
              </a:spcBef>
              <a:buSzPts val="3200"/>
              <a:buFont typeface="Arial" panose="020B0604020202020204" pitchFamily="34" charset="0"/>
              <a:buChar char="•"/>
            </a:pPr>
            <a:r>
              <a:rPr lang="en-US" sz="2800" dirty="0">
                <a:solidFill>
                  <a:prstClr val="black"/>
                </a:solidFill>
                <a:latin typeface="Arial Black" panose="020B0A04020102020204" pitchFamily="34" charset="0"/>
                <a:ea typeface="Arial"/>
                <a:cs typeface="Arial"/>
                <a:sym typeface="Arial"/>
              </a:rPr>
              <a:t>A – Analysis (also known as commentary</a:t>
            </a:r>
            <a:r>
              <a:rPr lang="en-US" sz="2800" dirty="0" smtClean="0">
                <a:solidFill>
                  <a:prstClr val="black"/>
                </a:solidFill>
                <a:latin typeface="Arial Black" panose="020B0A04020102020204" pitchFamily="34" charset="0"/>
                <a:ea typeface="Arial"/>
                <a:cs typeface="Arial"/>
                <a:sym typeface="Arial"/>
              </a:rPr>
              <a:t>)</a:t>
            </a:r>
            <a:endParaRPr lang="en-US" sz="2800" dirty="0">
              <a:solidFill>
                <a:prstClr val="black"/>
              </a:solidFill>
              <a:latin typeface="Arial Black" panose="020B0A04020102020204" pitchFamily="34" charset="0"/>
            </a:endParaRPr>
          </a:p>
          <a:p>
            <a:pPr marL="228600" lvl="0" indent="-228600">
              <a:lnSpc>
                <a:spcPct val="90000"/>
              </a:lnSpc>
              <a:spcBef>
                <a:spcPts val="640"/>
              </a:spcBef>
              <a:buSzPts val="3200"/>
              <a:buFont typeface="Arial" panose="020B0604020202020204" pitchFamily="34" charset="0"/>
              <a:buChar char="•"/>
            </a:pPr>
            <a:r>
              <a:rPr lang="en-US" sz="2800" dirty="0">
                <a:solidFill>
                  <a:prstClr val="black"/>
                </a:solidFill>
                <a:latin typeface="Arial Black" panose="020B0A04020102020204" pitchFamily="34" charset="0"/>
                <a:ea typeface="Arial"/>
                <a:cs typeface="Arial"/>
                <a:sym typeface="Arial"/>
              </a:rPr>
              <a:t>T – Tie Back (also known as concluding sentence)</a:t>
            </a:r>
          </a:p>
        </p:txBody>
      </p:sp>
    </p:spTree>
    <p:extLst>
      <p:ext uri="{BB962C8B-B14F-4D97-AF65-F5344CB8AC3E}">
        <p14:creationId xmlns:p14="http://schemas.microsoft.com/office/powerpoint/2010/main" val="22789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
                                            <p:txEl>
                                              <p:pRg st="1" end="1"/>
                                            </p:txEl>
                                          </p:spTgt>
                                        </p:tgtEl>
                                        <p:attrNameLst>
                                          <p:attrName>style.visibility</p:attrName>
                                        </p:attrNameLst>
                                      </p:cBhvr>
                                      <p:to>
                                        <p:strVal val="visible"/>
                                      </p:to>
                                    </p:set>
                                    <p:anim calcmode="lin" valueType="num">
                                      <p:cBhvr additive="base">
                                        <p:cTn id="13" dur="500" fill="hold"/>
                                        <p:tgtEl>
                                          <p:spTgt spid="1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
                                            <p:txEl>
                                              <p:pRg st="2" end="2"/>
                                            </p:txEl>
                                          </p:spTgt>
                                        </p:tgtEl>
                                        <p:attrNameLst>
                                          <p:attrName>style.visibility</p:attrName>
                                        </p:attrNameLst>
                                      </p:cBhvr>
                                      <p:to>
                                        <p:strVal val="visible"/>
                                      </p:to>
                                    </p:set>
                                    <p:anim calcmode="lin" valueType="num">
                                      <p:cBhvr additive="base">
                                        <p:cTn id="19" dur="500" fill="hold"/>
                                        <p:tgtEl>
                                          <p:spTgt spid="1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
                                            <p:txEl>
                                              <p:pRg st="3" end="3"/>
                                            </p:txEl>
                                          </p:spTgt>
                                        </p:tgtEl>
                                        <p:attrNameLst>
                                          <p:attrName>style.visibility</p:attrName>
                                        </p:attrNameLst>
                                      </p:cBhvr>
                                      <p:to>
                                        <p:strVal val="visible"/>
                                      </p:to>
                                    </p:set>
                                    <p:anim calcmode="lin" valueType="num">
                                      <p:cBhvr additive="base">
                                        <p:cTn id="25" dur="500" fill="hold"/>
                                        <p:tgtEl>
                                          <p:spTgt spid="1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
                                            <p:txEl>
                                              <p:pRg st="4" end="4"/>
                                            </p:txEl>
                                          </p:spTgt>
                                        </p:tgtEl>
                                        <p:attrNameLst>
                                          <p:attrName>style.visibility</p:attrName>
                                        </p:attrNameLst>
                                      </p:cBhvr>
                                      <p:to>
                                        <p:strVal val="visible"/>
                                      </p:to>
                                    </p:set>
                                    <p:anim calcmode="lin" valueType="num">
                                      <p:cBhvr additive="base">
                                        <p:cTn id="31" dur="500" fill="hold"/>
                                        <p:tgtEl>
                                          <p:spTgt spid="1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 calcmode="lin" valueType="num">
                                      <p:cBhvr additive="base">
                                        <p:cTn id="6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anim calcmode="lin" valueType="num">
                                      <p:cBhvr additive="base">
                                        <p:cTn id="7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828675"/>
          </a:xfrm>
        </p:spPr>
        <p:txBody>
          <a:bodyPr/>
          <a:lstStyle/>
          <a:p>
            <a:pPr algn="ctr"/>
            <a:r>
              <a:rPr lang="en-US" dirty="0" smtClean="0">
                <a:latin typeface="Arial Black" panose="020B0A04020102020204" pitchFamily="34" charset="0"/>
              </a:rPr>
              <a:t>Now Write One…</a:t>
            </a:r>
            <a:endParaRPr lang="en-US" dirty="0">
              <a:latin typeface="Arial Black" panose="020B0A04020102020204" pitchFamily="34" charset="0"/>
            </a:endParaRPr>
          </a:p>
        </p:txBody>
      </p:sp>
      <p:sp>
        <p:nvSpPr>
          <p:cNvPr id="3" name="Content Placeholder 2"/>
          <p:cNvSpPr>
            <a:spLocks noGrp="1"/>
          </p:cNvSpPr>
          <p:nvPr>
            <p:ph idx="1"/>
          </p:nvPr>
        </p:nvSpPr>
        <p:spPr>
          <a:xfrm>
            <a:off x="215900" y="965200"/>
            <a:ext cx="11658600" cy="5676900"/>
          </a:xfrm>
        </p:spPr>
        <p:txBody>
          <a:bodyPr>
            <a:normAutofit/>
          </a:bodyPr>
          <a:lstStyle/>
          <a:p>
            <a:r>
              <a:rPr lang="en-US" sz="3200" dirty="0" smtClean="0">
                <a:latin typeface="Arial Black" panose="020B0A04020102020204" pitchFamily="34" charset="0"/>
              </a:rPr>
              <a:t>You will have the time remaining in today’s class, after Silent Conversation, to begin working on your writing.</a:t>
            </a:r>
          </a:p>
          <a:p>
            <a:r>
              <a:rPr lang="en-US" sz="3200" dirty="0" smtClean="0">
                <a:latin typeface="Arial Black" panose="020B0A04020102020204" pitchFamily="34" charset="0"/>
              </a:rPr>
              <a:t>You will have ALL of tomorrow’s class period to finish it.</a:t>
            </a:r>
          </a:p>
          <a:p>
            <a:pPr marL="0" indent="0">
              <a:buNone/>
            </a:pPr>
            <a:endParaRPr lang="en-US" sz="32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ALL SILENT CONVERSATION RESPONSES ARE DUE BY THE END OF THE CLASS PERIOD TOMORROW!</a:t>
            </a:r>
            <a:endParaRPr lang="en-US" sz="4400" dirty="0">
              <a:latin typeface="Arial Black" panose="020B0A04020102020204" pitchFamily="34" charset="0"/>
            </a:endParaRPr>
          </a:p>
        </p:txBody>
      </p:sp>
    </p:spTree>
    <p:extLst>
      <p:ext uri="{BB962C8B-B14F-4D97-AF65-F5344CB8AC3E}">
        <p14:creationId xmlns:p14="http://schemas.microsoft.com/office/powerpoint/2010/main" val="1559245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42900" y="1825625"/>
            <a:ext cx="11480800" cy="4351338"/>
          </a:xfrm>
        </p:spPr>
        <p:txBody>
          <a:bodyPr>
            <a:normAutofit/>
          </a:bodyPr>
          <a:lstStyle/>
          <a:p>
            <a:pPr marL="0" indent="0" algn="ctr">
              <a:buNone/>
            </a:pPr>
            <a:r>
              <a:rPr lang="en-US" sz="4400" dirty="0" smtClean="0">
                <a:latin typeface="Arial Black" panose="020B0A04020102020204" pitchFamily="34" charset="0"/>
              </a:rPr>
              <a:t>What could be some possible benefits of being blind?</a:t>
            </a:r>
          </a:p>
          <a:p>
            <a:pPr marL="0" indent="0" algn="ctr">
              <a:buNone/>
            </a:pPr>
            <a:r>
              <a:rPr lang="en-US" sz="4400" dirty="0" smtClean="0">
                <a:latin typeface="Arial Black" panose="020B0A04020102020204" pitchFamily="34" charset="0"/>
              </a:rPr>
              <a:t>Is there any good that could come from not being able (or having to) see the things that happen around us?</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4/30/19</a:t>
            </a:r>
            <a:endParaRPr lang="en-US" dirty="0">
              <a:latin typeface="Arial Black" panose="020B0A04020102020204" pitchFamily="34" charset="0"/>
            </a:endParaRPr>
          </a:p>
        </p:txBody>
      </p:sp>
    </p:spTree>
    <p:extLst>
      <p:ext uri="{BB962C8B-B14F-4D97-AF65-F5344CB8AC3E}">
        <p14:creationId xmlns:p14="http://schemas.microsoft.com/office/powerpoint/2010/main" val="40325634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1375"/>
          </a:xfrm>
        </p:spPr>
        <p:txBody>
          <a:bodyPr/>
          <a:lstStyle/>
          <a:p>
            <a:pPr algn="ctr"/>
            <a:r>
              <a:rPr lang="en-US" dirty="0" smtClean="0">
                <a:latin typeface="Arial Black" panose="020B0A04020102020204" pitchFamily="34" charset="0"/>
              </a:rPr>
              <a:t>Questions</a:t>
            </a:r>
            <a:endParaRPr lang="en-US" dirty="0">
              <a:latin typeface="Arial Black" panose="020B0A04020102020204" pitchFamily="34" charset="0"/>
            </a:endParaRPr>
          </a:p>
        </p:txBody>
      </p:sp>
      <p:sp>
        <p:nvSpPr>
          <p:cNvPr id="3" name="Content Placeholder 2"/>
          <p:cNvSpPr>
            <a:spLocks noGrp="1"/>
          </p:cNvSpPr>
          <p:nvPr>
            <p:ph idx="1"/>
          </p:nvPr>
        </p:nvSpPr>
        <p:spPr>
          <a:xfrm>
            <a:off x="838200" y="841374"/>
            <a:ext cx="10515600" cy="5762625"/>
          </a:xfrm>
        </p:spPr>
        <p:txBody>
          <a:bodyPr>
            <a:normAutofit/>
          </a:bodyPr>
          <a:lstStyle/>
          <a:p>
            <a:pPr marL="514350" indent="-514350">
              <a:buFont typeface="+mj-lt"/>
              <a:buAutoNum type="arabicPeriod"/>
            </a:pPr>
            <a:r>
              <a:rPr lang="en-US" sz="3200" dirty="0">
                <a:latin typeface="Arial Black" panose="020B0A04020102020204" pitchFamily="34" charset="0"/>
              </a:rPr>
              <a:t>Do you think Oedipus has free will or is his fate determined? </a:t>
            </a:r>
          </a:p>
          <a:p>
            <a:pPr marL="514350" indent="-514350">
              <a:buFont typeface="+mj-lt"/>
              <a:buAutoNum type="arabicPeriod"/>
            </a:pPr>
            <a:r>
              <a:rPr lang="en-US" sz="3200" dirty="0" smtClean="0">
                <a:latin typeface="Arial Black" panose="020B0A04020102020204" pitchFamily="34" charset="0"/>
              </a:rPr>
              <a:t>Who/what </a:t>
            </a:r>
            <a:r>
              <a:rPr lang="en-US" sz="3200" dirty="0">
                <a:latin typeface="Arial Black" panose="020B0A04020102020204" pitchFamily="34" charset="0"/>
              </a:rPr>
              <a:t>is guilty for this tragedy? Who/what is to blame?</a:t>
            </a:r>
          </a:p>
          <a:p>
            <a:pPr marL="514350" indent="-514350">
              <a:buFont typeface="+mj-lt"/>
              <a:buAutoNum type="arabicPeriod"/>
            </a:pPr>
            <a:r>
              <a:rPr lang="en-US" sz="3200" dirty="0">
                <a:latin typeface="Arial Black" panose="020B0A04020102020204" pitchFamily="34" charset="0"/>
              </a:rPr>
              <a:t>How does the symbolism of “seeing” and “blindness” function in this play?</a:t>
            </a:r>
          </a:p>
          <a:p>
            <a:pPr marL="514350" indent="-514350">
              <a:buFont typeface="+mj-lt"/>
              <a:buAutoNum type="arabicPeriod"/>
            </a:pPr>
            <a:r>
              <a:rPr lang="en-US" sz="3200" dirty="0" smtClean="0">
                <a:latin typeface="Arial Black" panose="020B0A04020102020204" pitchFamily="34" charset="0"/>
              </a:rPr>
              <a:t>Is </a:t>
            </a:r>
            <a:r>
              <a:rPr lang="en-US" sz="3200" dirty="0">
                <a:latin typeface="Arial Black" panose="020B0A04020102020204" pitchFamily="34" charset="0"/>
              </a:rPr>
              <a:t>it true that Oedipus suffered from a tragic flaw? What was his flaw and where do we see it in the play?</a:t>
            </a:r>
          </a:p>
          <a:p>
            <a:endParaRPr lang="en-US" dirty="0"/>
          </a:p>
        </p:txBody>
      </p:sp>
    </p:spTree>
    <p:extLst>
      <p:ext uri="{BB962C8B-B14F-4D97-AF65-F5344CB8AC3E}">
        <p14:creationId xmlns:p14="http://schemas.microsoft.com/office/powerpoint/2010/main" val="373149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04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65200"/>
            <a:ext cx="10515600" cy="5211763"/>
          </a:xfrm>
        </p:spPr>
        <p:txBody>
          <a:bodyPr>
            <a:normAutofit/>
          </a:bodyPr>
          <a:lstStyle/>
          <a:p>
            <a:pPr marL="0" indent="0" algn="ctr">
              <a:buNone/>
            </a:pPr>
            <a:r>
              <a:rPr lang="en-US" sz="3600" dirty="0" smtClean="0">
                <a:latin typeface="Arial Black" panose="020B0A04020102020204" pitchFamily="34" charset="0"/>
              </a:rPr>
              <a:t>Tragic Hero Graphic Organizer #2</a:t>
            </a:r>
          </a:p>
          <a:p>
            <a:pPr marL="0" indent="0" algn="ctr">
              <a:buNone/>
            </a:pPr>
            <a:r>
              <a:rPr lang="en-US" sz="3600" dirty="0" smtClean="0">
                <a:latin typeface="Arial Black" panose="020B0A04020102020204" pitchFamily="34" charset="0"/>
              </a:rPr>
              <a:t>DUE WEDNESDAY!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Silent Conversation Response</a:t>
            </a:r>
          </a:p>
          <a:p>
            <a:pPr marL="0" indent="0" algn="ctr">
              <a:buNone/>
            </a:pPr>
            <a:r>
              <a:rPr lang="en-US" sz="3600" dirty="0" smtClean="0">
                <a:latin typeface="Arial Black" panose="020B0A04020102020204" pitchFamily="34" charset="0"/>
              </a:rPr>
              <a:t>DUE BY THE END OF CLASS TOMORROW!</a:t>
            </a:r>
          </a:p>
          <a:p>
            <a:pPr marL="0" indent="0" algn="ctr">
              <a:buNone/>
            </a:pPr>
            <a:endParaRPr lang="en-US" sz="3600" dirty="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5/21/19</a:t>
            </a:r>
            <a:endParaRPr lang="en-US" dirty="0">
              <a:latin typeface="Arial Black" panose="020B0A04020102020204" pitchFamily="34" charset="0"/>
            </a:endParaRPr>
          </a:p>
        </p:txBody>
      </p:sp>
    </p:spTree>
    <p:extLst>
      <p:ext uri="{BB962C8B-B14F-4D97-AF65-F5344CB8AC3E}">
        <p14:creationId xmlns:p14="http://schemas.microsoft.com/office/powerpoint/2010/main" val="16875333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lnSpcReduction="1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SILENT CONVERSATION RESPONSE </a:t>
            </a:r>
          </a:p>
          <a:p>
            <a:pPr marL="0" indent="0" algn="ctr">
              <a:buNone/>
            </a:pPr>
            <a:r>
              <a:rPr lang="en-US" sz="4000" dirty="0" smtClean="0">
                <a:latin typeface="Arial Black" panose="020B0A04020102020204" pitchFamily="34" charset="0"/>
              </a:rPr>
              <a:t>DUE BY THE END OF THE PERIOD!</a:t>
            </a:r>
          </a:p>
          <a:p>
            <a:pPr marL="0" indent="0" algn="ctr">
              <a:buNone/>
            </a:pPr>
            <a:endParaRPr lang="en-US" sz="4000" dirty="0">
              <a:latin typeface="Arial Black" panose="020B0A04020102020204" pitchFamily="34" charset="0"/>
            </a:endParaRPr>
          </a:p>
          <a:p>
            <a:pPr marL="457200" lvl="1" indent="0" algn="ctr">
              <a:buNone/>
            </a:pPr>
            <a:r>
              <a:rPr lang="en-US" sz="3200" dirty="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NO EXCUSES!!!</a:t>
            </a:r>
            <a:endParaRPr lang="en-US" sz="28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5/22/19</a:t>
            </a:r>
            <a:endParaRPr lang="en-US" dirty="0">
              <a:latin typeface="Arial Black" panose="020B0A04020102020204" pitchFamily="34" charset="0"/>
            </a:endParaRPr>
          </a:p>
        </p:txBody>
      </p:sp>
    </p:spTree>
    <p:extLst>
      <p:ext uri="{BB962C8B-B14F-4D97-AF65-F5344CB8AC3E}">
        <p14:creationId xmlns:p14="http://schemas.microsoft.com/office/powerpoint/2010/main" val="32632261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endParaRPr lang="en-US" sz="400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5/23/19</a:t>
            </a:r>
            <a:endParaRPr lang="en-US" dirty="0">
              <a:latin typeface="Arial Black" panose="020B0A04020102020204" pitchFamily="34" charset="0"/>
            </a:endParaRPr>
          </a:p>
        </p:txBody>
      </p:sp>
    </p:spTree>
    <p:extLst>
      <p:ext uri="{BB962C8B-B14F-4D97-AF65-F5344CB8AC3E}">
        <p14:creationId xmlns:p14="http://schemas.microsoft.com/office/powerpoint/2010/main" val="6977244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Tragic Hero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133856"/>
            <a:ext cx="11765280" cy="5559552"/>
          </a:xfrm>
        </p:spPr>
        <p:txBody>
          <a:bodyPr>
            <a:normAutofit/>
          </a:bodyPr>
          <a:lstStyle/>
          <a:p>
            <a:r>
              <a:rPr lang="en-US" sz="3200" dirty="0" smtClean="0">
                <a:latin typeface="Arial Black" panose="020B0A04020102020204" pitchFamily="34" charset="0"/>
              </a:rPr>
              <a:t>Today, you will be using the Tragic Hero Graphic Organizers you completed for Oedipus and your chosen character.</a:t>
            </a:r>
          </a:p>
          <a:p>
            <a:r>
              <a:rPr lang="en-US" sz="3200" dirty="0" smtClean="0">
                <a:latin typeface="Arial Black" panose="020B0A04020102020204" pitchFamily="34" charset="0"/>
              </a:rPr>
              <a:t>Your writing MUST:</a:t>
            </a:r>
          </a:p>
          <a:p>
            <a:pPr lvl="1"/>
            <a:r>
              <a:rPr lang="en-US" sz="2800" dirty="0" smtClean="0">
                <a:latin typeface="Arial Black" panose="020B0A04020102020204" pitchFamily="34" charset="0"/>
              </a:rPr>
              <a:t>Be a minimum of one complete page, typed, double-spaced, Times New Roman, size 12, proper MLA format</a:t>
            </a:r>
          </a:p>
          <a:p>
            <a:pPr lvl="1"/>
            <a:r>
              <a:rPr lang="en-US" sz="2800" dirty="0" smtClean="0">
                <a:latin typeface="Arial Black" panose="020B0A04020102020204" pitchFamily="34" charset="0"/>
              </a:rPr>
              <a:t>Be a minimum of THREE complete paragraphs.</a:t>
            </a:r>
          </a:p>
          <a:p>
            <a:pPr lvl="1"/>
            <a:r>
              <a:rPr lang="en-US" sz="2800" dirty="0" smtClean="0">
                <a:latin typeface="Arial Black" panose="020B0A04020102020204" pitchFamily="34" charset="0"/>
              </a:rPr>
              <a:t>NOT include first or second person language</a:t>
            </a:r>
          </a:p>
          <a:p>
            <a:pPr lvl="1"/>
            <a:r>
              <a:rPr lang="en-US" sz="2800" dirty="0" smtClean="0">
                <a:latin typeface="Arial Black" panose="020B0A04020102020204" pitchFamily="34" charset="0"/>
              </a:rPr>
              <a:t>Be PROPERLY CITED for all examples/evidence from the play. For this paper, proper citation should look like this: (Sophocles line 65).</a:t>
            </a:r>
          </a:p>
          <a:p>
            <a:pPr marL="457200" lvl="1"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1050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Tragic Hero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097280"/>
            <a:ext cx="11765280" cy="5596128"/>
          </a:xfrm>
        </p:spPr>
        <p:txBody>
          <a:bodyPr>
            <a:normAutofit lnSpcReduction="10000"/>
          </a:bodyPr>
          <a:lstStyle/>
          <a:p>
            <a:pPr lvl="1"/>
            <a:r>
              <a:rPr lang="en-US" sz="3200" dirty="0" smtClean="0">
                <a:latin typeface="Arial Black" panose="020B0A04020102020204" pitchFamily="34" charset="0"/>
              </a:rPr>
              <a:t>Paragraph ONE</a:t>
            </a:r>
          </a:p>
          <a:p>
            <a:pPr lvl="2"/>
            <a:r>
              <a:rPr lang="en-US" sz="2800" dirty="0" smtClean="0">
                <a:latin typeface="Arial Black" panose="020B0A04020102020204" pitchFamily="34" charset="0"/>
              </a:rPr>
              <a:t>In TBDABDAT format…</a:t>
            </a:r>
          </a:p>
          <a:p>
            <a:pPr lvl="2"/>
            <a:r>
              <a:rPr lang="en-US" sz="2800" dirty="0" smtClean="0">
                <a:latin typeface="Arial Black" panose="020B0A04020102020204" pitchFamily="34" charset="0"/>
              </a:rPr>
              <a:t>Describe Oedipus and PROVE that he meets the qualifications (characteristics from your chart) to be considered a Tragic Hero.</a:t>
            </a:r>
          </a:p>
          <a:p>
            <a:pPr lvl="2"/>
            <a:r>
              <a:rPr lang="en-US" sz="2800" dirty="0" smtClean="0">
                <a:latin typeface="Arial Black" panose="020B0A04020102020204" pitchFamily="34" charset="0"/>
              </a:rPr>
              <a:t>Give A MINIMUM OF TWO pieces of evidence from ANY of the 5 characteristics to support your claim.</a:t>
            </a:r>
          </a:p>
          <a:p>
            <a:pPr lvl="1"/>
            <a:r>
              <a:rPr lang="en-US" sz="3200" dirty="0" smtClean="0">
                <a:latin typeface="Arial Black" panose="020B0A04020102020204" pitchFamily="34" charset="0"/>
              </a:rPr>
              <a:t>Paragraph TWO</a:t>
            </a:r>
          </a:p>
          <a:p>
            <a:pPr lvl="2"/>
            <a:r>
              <a:rPr lang="en-US" sz="2800" dirty="0">
                <a:latin typeface="Arial Black" panose="020B0A04020102020204" pitchFamily="34" charset="0"/>
              </a:rPr>
              <a:t>In TBDABDAT format…</a:t>
            </a:r>
          </a:p>
          <a:p>
            <a:pPr lvl="2"/>
            <a:r>
              <a:rPr lang="en-US" sz="2800" dirty="0">
                <a:latin typeface="Arial Black" panose="020B0A04020102020204" pitchFamily="34" charset="0"/>
              </a:rPr>
              <a:t>Describe </a:t>
            </a:r>
            <a:r>
              <a:rPr lang="en-US" sz="2800" dirty="0" smtClean="0">
                <a:latin typeface="Arial Black" panose="020B0A04020102020204" pitchFamily="34" charset="0"/>
              </a:rPr>
              <a:t>YOUR CHOSEN CHARACTER </a:t>
            </a:r>
            <a:r>
              <a:rPr lang="en-US" sz="2800" dirty="0">
                <a:latin typeface="Arial Black" panose="020B0A04020102020204" pitchFamily="34" charset="0"/>
              </a:rPr>
              <a:t>and PROVE that he meets the qualifications (characteristics from your chart) to be considered a Tragic Hero.</a:t>
            </a:r>
          </a:p>
          <a:p>
            <a:pPr lvl="2"/>
            <a:r>
              <a:rPr lang="en-US" sz="2800" dirty="0">
                <a:latin typeface="Arial Black" panose="020B0A04020102020204" pitchFamily="34" charset="0"/>
              </a:rPr>
              <a:t>Give A MINIMUM OF </a:t>
            </a:r>
            <a:r>
              <a:rPr lang="en-US" sz="2800" dirty="0" smtClean="0">
                <a:latin typeface="Arial Black" panose="020B0A04020102020204" pitchFamily="34" charset="0"/>
              </a:rPr>
              <a:t>TWO </a:t>
            </a:r>
            <a:r>
              <a:rPr lang="en-US" sz="2800" dirty="0">
                <a:latin typeface="Arial Black" panose="020B0A04020102020204" pitchFamily="34" charset="0"/>
              </a:rPr>
              <a:t>pieces of evidence from ANY of the 5 characteristics to support your claim.</a:t>
            </a:r>
          </a:p>
          <a:p>
            <a:pPr lvl="1"/>
            <a:endParaRPr lang="en-US" sz="3200" dirty="0" smtClean="0">
              <a:latin typeface="Arial Black" panose="020B0A04020102020204" pitchFamily="34" charset="0"/>
            </a:endParaRPr>
          </a:p>
          <a:p>
            <a:pPr lvl="2"/>
            <a:endParaRPr lang="en-US" sz="2800" dirty="0">
              <a:latin typeface="Arial Black" panose="020B0A04020102020204" pitchFamily="34" charset="0"/>
            </a:endParaRPr>
          </a:p>
        </p:txBody>
      </p:sp>
    </p:spTree>
    <p:extLst>
      <p:ext uri="{BB962C8B-B14F-4D97-AF65-F5344CB8AC3E}">
        <p14:creationId xmlns:p14="http://schemas.microsoft.com/office/powerpoint/2010/main" val="173349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Tragic Hero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097280"/>
            <a:ext cx="11765280" cy="5596128"/>
          </a:xfrm>
        </p:spPr>
        <p:txBody>
          <a:bodyPr>
            <a:normAutofit/>
          </a:bodyPr>
          <a:lstStyle/>
          <a:p>
            <a:pPr lvl="1"/>
            <a:r>
              <a:rPr lang="en-US" sz="3200" dirty="0" smtClean="0">
                <a:latin typeface="Arial Black" panose="020B0A04020102020204" pitchFamily="34" charset="0"/>
              </a:rPr>
              <a:t>Paragraph THREE</a:t>
            </a:r>
          </a:p>
          <a:p>
            <a:pPr lvl="2"/>
            <a:r>
              <a:rPr lang="en-US" sz="2800" dirty="0">
                <a:latin typeface="Arial Black" panose="020B0A04020102020204" pitchFamily="34" charset="0"/>
              </a:rPr>
              <a:t>In TBDABDAT format</a:t>
            </a:r>
            <a:r>
              <a:rPr lang="en-US" sz="2800" dirty="0" smtClean="0">
                <a:latin typeface="Arial Black" panose="020B0A04020102020204" pitchFamily="34" charset="0"/>
              </a:rPr>
              <a:t>…</a:t>
            </a:r>
          </a:p>
          <a:p>
            <a:pPr lvl="2"/>
            <a:r>
              <a:rPr lang="en-US" sz="2800" dirty="0" smtClean="0">
                <a:latin typeface="Arial Black" panose="020B0A04020102020204" pitchFamily="34" charset="0"/>
              </a:rPr>
              <a:t>Argue, based on the evidence you presented in paragraph one and two, which one of the two characters is a BETTER representation of a Tragic Hero.</a:t>
            </a:r>
          </a:p>
          <a:p>
            <a:pPr lvl="2"/>
            <a:r>
              <a:rPr lang="en-US" sz="2800" dirty="0" smtClean="0">
                <a:latin typeface="Arial Black" panose="020B0A04020102020204" pitchFamily="34" charset="0"/>
              </a:rPr>
              <a:t>Directly compare the evidence for both characters and decide, for yourself, which one is the stronger representation of the characteristics in your chart.</a:t>
            </a:r>
          </a:p>
          <a:p>
            <a:pPr lvl="2"/>
            <a:r>
              <a:rPr lang="en-US" sz="2800" dirty="0" smtClean="0">
                <a:latin typeface="Arial Black" panose="020B0A04020102020204" pitchFamily="34" charset="0"/>
              </a:rPr>
              <a:t>CONVINCE ME that you are right!</a:t>
            </a:r>
            <a:endParaRPr lang="en-US" sz="2800" dirty="0">
              <a:latin typeface="Arial Black" panose="020B0A04020102020204" pitchFamily="34" charset="0"/>
            </a:endParaRPr>
          </a:p>
          <a:p>
            <a:pPr lvl="1"/>
            <a:endParaRPr lang="en-US" sz="3200" dirty="0" smtClean="0">
              <a:latin typeface="Arial Black" panose="020B0A04020102020204" pitchFamily="34" charset="0"/>
            </a:endParaRPr>
          </a:p>
          <a:p>
            <a:pPr lvl="2"/>
            <a:endParaRPr lang="en-US" sz="2800" dirty="0">
              <a:latin typeface="Arial Black" panose="020B0A04020102020204" pitchFamily="34" charset="0"/>
            </a:endParaRPr>
          </a:p>
        </p:txBody>
      </p:sp>
    </p:spTree>
    <p:extLst>
      <p:ext uri="{BB962C8B-B14F-4D97-AF65-F5344CB8AC3E}">
        <p14:creationId xmlns:p14="http://schemas.microsoft.com/office/powerpoint/2010/main" val="252514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Tragic Hero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097280"/>
            <a:ext cx="11765280" cy="5596128"/>
          </a:xfrm>
        </p:spPr>
        <p:txBody>
          <a:bodyPr>
            <a:normAutofit fontScale="92500"/>
          </a:bodyPr>
          <a:lstStyle/>
          <a:p>
            <a:pPr lvl="1"/>
            <a:r>
              <a:rPr lang="en-US" sz="3200" dirty="0" smtClean="0">
                <a:latin typeface="Arial Black" panose="020B0A04020102020204" pitchFamily="34" charset="0"/>
              </a:rPr>
              <a:t>You have the rest of today’s class period and all of tomorrow’s class time to complete your essay.</a:t>
            </a:r>
          </a:p>
          <a:p>
            <a:pPr lvl="1"/>
            <a:endParaRPr lang="en-US" sz="3200" dirty="0">
              <a:latin typeface="Arial Black" panose="020B0A04020102020204" pitchFamily="34" charset="0"/>
            </a:endParaRPr>
          </a:p>
          <a:p>
            <a:pPr marL="457200" lvl="1" indent="0" algn="ctr">
              <a:buNone/>
            </a:pPr>
            <a:r>
              <a:rPr lang="en-US" sz="3200" dirty="0" smtClean="0">
                <a:latin typeface="Arial Black" panose="020B0A04020102020204" pitchFamily="34" charset="0"/>
              </a:rPr>
              <a:t>ALL PAPERS MUST BE SUBMITTED</a:t>
            </a:r>
          </a:p>
          <a:p>
            <a:pPr marL="457200" lvl="1" indent="0" algn="ctr">
              <a:buNone/>
            </a:pPr>
            <a:r>
              <a:rPr lang="en-US" sz="4800" dirty="0" smtClean="0">
                <a:latin typeface="Arial Black" panose="020B0A04020102020204" pitchFamily="34" charset="0"/>
              </a:rPr>
              <a:t>BY THE END OF THE CLASS PERIOD ON FRIDAY!</a:t>
            </a:r>
          </a:p>
          <a:p>
            <a:pPr marL="457200" lvl="1" indent="0" algn="ctr">
              <a:buNone/>
            </a:pPr>
            <a:endParaRPr lang="en-US" sz="3200" dirty="0">
              <a:latin typeface="Arial Black" panose="020B0A04020102020204" pitchFamily="34" charset="0"/>
            </a:endParaRPr>
          </a:p>
          <a:p>
            <a:pPr marL="457200" lvl="1" indent="0" algn="ctr">
              <a:buNone/>
            </a:pPr>
            <a:r>
              <a:rPr lang="en-US" sz="3200" dirty="0" smtClean="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smtClean="0">
                <a:latin typeface="Arial Black" panose="020B0A04020102020204" pitchFamily="34" charset="0"/>
              </a:rPr>
              <a:t>NO EXCUSES!!!</a:t>
            </a:r>
            <a:endParaRPr lang="en-US" sz="2800" dirty="0">
              <a:latin typeface="Arial Black" panose="020B0A04020102020204" pitchFamily="34" charset="0"/>
            </a:endParaRPr>
          </a:p>
          <a:p>
            <a:pPr lvl="1"/>
            <a:endParaRPr lang="en-US" sz="3200" dirty="0" smtClean="0">
              <a:latin typeface="Arial Black" panose="020B0A04020102020204" pitchFamily="34" charset="0"/>
            </a:endParaRPr>
          </a:p>
          <a:p>
            <a:pPr lvl="2"/>
            <a:endParaRPr lang="en-US" sz="2800" dirty="0">
              <a:latin typeface="Arial Black" panose="020B0A04020102020204" pitchFamily="34" charset="0"/>
            </a:endParaRPr>
          </a:p>
        </p:txBody>
      </p:sp>
    </p:spTree>
    <p:extLst>
      <p:ext uri="{BB962C8B-B14F-4D97-AF65-F5344CB8AC3E}">
        <p14:creationId xmlns:p14="http://schemas.microsoft.com/office/powerpoint/2010/main" val="8370177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fontScale="850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 have the entire period to work on your Tragic Hero Comparison Writing.</a:t>
            </a:r>
          </a:p>
          <a:p>
            <a:pPr marL="0" indent="0" algn="ctr">
              <a:buNone/>
            </a:pPr>
            <a:endParaRPr lang="en-US" sz="4000" dirty="0" smtClean="0">
              <a:latin typeface="Arial Black" panose="020B0A04020102020204" pitchFamily="34" charset="0"/>
            </a:endParaRPr>
          </a:p>
          <a:p>
            <a:pPr marL="457200" lvl="1" indent="0" algn="ctr">
              <a:buNone/>
            </a:pPr>
            <a:r>
              <a:rPr lang="en-US" sz="3200" dirty="0">
                <a:latin typeface="Arial Black" panose="020B0A04020102020204" pitchFamily="34" charset="0"/>
              </a:rPr>
              <a:t>ALL PAPERS MUST BE SUBMITTED</a:t>
            </a:r>
          </a:p>
          <a:p>
            <a:pPr marL="457200" lvl="1" indent="0" algn="ctr">
              <a:buNone/>
            </a:pPr>
            <a:r>
              <a:rPr lang="en-US" sz="4800" dirty="0">
                <a:latin typeface="Arial Black" panose="020B0A04020102020204" pitchFamily="34" charset="0"/>
              </a:rPr>
              <a:t>BY THE END OF THE CLASS </a:t>
            </a:r>
            <a:r>
              <a:rPr lang="en-US" sz="4800" dirty="0" smtClean="0">
                <a:latin typeface="Arial Black" panose="020B0A04020102020204" pitchFamily="34" charset="0"/>
              </a:rPr>
              <a:t>PERIOD TODAY</a:t>
            </a:r>
            <a:r>
              <a:rPr lang="en-US" sz="4800" dirty="0">
                <a:latin typeface="Arial Black" panose="020B0A04020102020204" pitchFamily="34" charset="0"/>
              </a:rPr>
              <a:t>!</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NO EXCUSES!!!</a:t>
            </a:r>
            <a:endParaRPr lang="en-US" sz="28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5/24/19</a:t>
            </a:r>
            <a:endParaRPr lang="en-US" dirty="0">
              <a:latin typeface="Arial Black" panose="020B0A04020102020204" pitchFamily="34" charset="0"/>
            </a:endParaRPr>
          </a:p>
        </p:txBody>
      </p:sp>
    </p:spTree>
    <p:extLst>
      <p:ext uri="{BB962C8B-B14F-4D97-AF65-F5344CB8AC3E}">
        <p14:creationId xmlns:p14="http://schemas.microsoft.com/office/powerpoint/2010/main" val="3558558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8405</TotalTime>
  <Words>4843</Words>
  <Application>Microsoft Office PowerPoint</Application>
  <PresentationFormat>Widescreen</PresentationFormat>
  <Paragraphs>628</Paragraphs>
  <Slides>98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98</vt:i4>
      </vt:variant>
    </vt:vector>
  </HeadingPairs>
  <TitlesOfParts>
    <vt:vector size="106" baseType="lpstr">
      <vt:lpstr>Arial</vt:lpstr>
      <vt:lpstr>Arial Black</vt:lpstr>
      <vt:lpstr>Bookman Old Style</vt:lpstr>
      <vt:lpstr>Calibri</vt:lpstr>
      <vt:lpstr>Calibri Light</vt:lpstr>
      <vt:lpstr>Papyrus</vt:lpstr>
      <vt:lpstr>Wingdings</vt:lpstr>
      <vt:lpstr>Office Theme</vt:lpstr>
      <vt:lpstr>Start-Up</vt:lpstr>
      <vt:lpstr>Start-Up - Discussion</vt:lpstr>
      <vt:lpstr>Start-Up - Writing</vt:lpstr>
      <vt:lpstr>Blindness and Sight</vt:lpstr>
      <vt:lpstr>Blindness and Sight</vt:lpstr>
      <vt:lpstr>Homework</vt:lpstr>
      <vt:lpstr>Exit Ticket</vt:lpstr>
      <vt:lpstr>Start-Up - Discussion</vt:lpstr>
      <vt:lpstr>Start-Up - Writing</vt:lpstr>
      <vt:lpstr>Greek Drama</vt:lpstr>
      <vt:lpstr>PowerPoint Presentation</vt:lpstr>
      <vt:lpstr>The Purpose of the Chorus</vt:lpstr>
      <vt:lpstr>MASKS</vt:lpstr>
      <vt:lpstr>Layout of a Greek Theater</vt:lpstr>
      <vt:lpstr>Layout of a Greek Theater</vt:lpstr>
      <vt:lpstr>PowerPoint Presentation</vt:lpstr>
      <vt:lpstr>Theater of Dionysus in Athens</vt:lpstr>
      <vt:lpstr>The Theater of Apollo</vt:lpstr>
      <vt:lpstr>Structure of Greek Plays</vt:lpstr>
      <vt:lpstr>Structure of Greek Plays</vt:lpstr>
      <vt:lpstr>Homework</vt:lpstr>
      <vt:lpstr>Exit Ticket</vt:lpstr>
      <vt:lpstr>Start-Up - Discussion</vt:lpstr>
      <vt:lpstr>Start-Up - Writing</vt:lpstr>
      <vt:lpstr>Introduction to Greek Tragedy</vt:lpstr>
      <vt:lpstr>Characteristics of the Tragic Hero</vt:lpstr>
      <vt:lpstr>Tragic Protagonist/Hero Activity</vt:lpstr>
      <vt:lpstr>Important Vocabulary (Review)</vt:lpstr>
      <vt:lpstr>Important Vocabulary</vt:lpstr>
      <vt:lpstr>Sophocles and “Oedipus the King”</vt:lpstr>
      <vt:lpstr>Homework</vt:lpstr>
      <vt:lpstr>Exit Ticket</vt:lpstr>
      <vt:lpstr>Start-Up - Discussion</vt:lpstr>
      <vt:lpstr>Start-Up - Writing</vt:lpstr>
      <vt:lpstr>En Media Res</vt:lpstr>
      <vt:lpstr>Now Let’s Read…</vt:lpstr>
      <vt:lpstr>Homework</vt:lpstr>
      <vt:lpstr>Exit Ticket</vt:lpstr>
      <vt:lpstr>NO  Start-Up  Today!   You have the next 5 minutes to review your notes on Greek Theater, Tragedy, and the Tragic Hero!</vt:lpstr>
      <vt:lpstr>Homework</vt:lpstr>
      <vt:lpstr>NO  Exit Ticket  Today!!!</vt:lpstr>
      <vt:lpstr>Start-Up - Discussion</vt:lpstr>
      <vt:lpstr>Start-Up - Writing</vt:lpstr>
      <vt:lpstr>Now Let’s Read…</vt:lpstr>
      <vt:lpstr>Homework</vt:lpstr>
      <vt:lpstr>Exit Ticket</vt:lpstr>
      <vt:lpstr>Start-Up - Discussion</vt:lpstr>
      <vt:lpstr>Start-Up - Writing</vt:lpstr>
      <vt:lpstr>Your Job Now…</vt:lpstr>
      <vt:lpstr>Homework</vt:lpstr>
      <vt:lpstr>Exit Ticket</vt:lpstr>
      <vt:lpstr>Start-Up - Writing</vt:lpstr>
      <vt:lpstr>Now Let’s Read…</vt:lpstr>
      <vt:lpstr>Homework</vt:lpstr>
      <vt:lpstr>Exit Ticket</vt:lpstr>
      <vt:lpstr>Start-Up - Discussion</vt:lpstr>
      <vt:lpstr>Start-Up - Writing</vt:lpstr>
      <vt:lpstr>Your Job Now…</vt:lpstr>
      <vt:lpstr>Homework</vt:lpstr>
      <vt:lpstr>Exit Ticket</vt:lpstr>
      <vt:lpstr>PowerPoint Presentation</vt:lpstr>
      <vt:lpstr>Your Job Now…</vt:lpstr>
      <vt:lpstr>No Homework  NO EXIT TICKET  </vt:lpstr>
      <vt:lpstr>Start-Up - Discussion</vt:lpstr>
      <vt:lpstr>Start-Up - Writing</vt:lpstr>
      <vt:lpstr>Let’s Read…</vt:lpstr>
      <vt:lpstr>Your Job Now…</vt:lpstr>
      <vt:lpstr>Homework</vt:lpstr>
      <vt:lpstr>Exit Ticket</vt:lpstr>
      <vt:lpstr>Start-Up - Discussion</vt:lpstr>
      <vt:lpstr>Start-Up - Writing</vt:lpstr>
      <vt:lpstr>Let’s Read…</vt:lpstr>
      <vt:lpstr>Homework</vt:lpstr>
      <vt:lpstr>Exit Ticket</vt:lpstr>
      <vt:lpstr>PowerPoint Presentation</vt:lpstr>
      <vt:lpstr>Start-Up - Writing</vt:lpstr>
      <vt:lpstr>Homework</vt:lpstr>
      <vt:lpstr>Exit Ticket</vt:lpstr>
      <vt:lpstr>PowerPoint Presentation</vt:lpstr>
      <vt:lpstr>PowerPoint Presentation</vt:lpstr>
      <vt:lpstr>After you finish the quiz…</vt:lpstr>
      <vt:lpstr>Homework</vt:lpstr>
      <vt:lpstr>PowerPoint Presentation</vt:lpstr>
      <vt:lpstr>Silent Conversation </vt:lpstr>
      <vt:lpstr>Questions</vt:lpstr>
      <vt:lpstr>Reply Starters</vt:lpstr>
      <vt:lpstr>Now Write One…</vt:lpstr>
      <vt:lpstr>TBDAT</vt:lpstr>
      <vt:lpstr>Now Write One…</vt:lpstr>
      <vt:lpstr>Questions</vt:lpstr>
      <vt:lpstr>Homework</vt:lpstr>
      <vt:lpstr>PowerPoint Presentation</vt:lpstr>
      <vt:lpstr>PowerPoint Presentation</vt:lpstr>
      <vt:lpstr>Tragic Hero Comparison Essay</vt:lpstr>
      <vt:lpstr>Tragic Hero Comparison Essay</vt:lpstr>
      <vt:lpstr>Tragic Hero Comparison Essay</vt:lpstr>
      <vt:lpstr>Tragic Hero Comparison Essay</vt:lpstr>
      <vt:lpstr>PowerPoint Presentation</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Writing</dc:title>
  <dc:creator>James McElroy</dc:creator>
  <cp:lastModifiedBy>James McElroy</cp:lastModifiedBy>
  <cp:revision>72</cp:revision>
  <dcterms:created xsi:type="dcterms:W3CDTF">2019-04-29T14:25:17Z</dcterms:created>
  <dcterms:modified xsi:type="dcterms:W3CDTF">2019-05-23T14:16:35Z</dcterms:modified>
</cp:coreProperties>
</file>