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22" r:id="rId57"/>
    <p:sldId id="323" r:id="rId58"/>
    <p:sldId id="313" r:id="rId59"/>
    <p:sldId id="314" r:id="rId60"/>
    <p:sldId id="315" r:id="rId61"/>
    <p:sldId id="316" r:id="rId62"/>
    <p:sldId id="319" r:id="rId63"/>
    <p:sldId id="320" r:id="rId64"/>
    <p:sldId id="321" r:id="rId65"/>
    <p:sldId id="317" r:id="rId66"/>
    <p:sldId id="318" r:id="rId67"/>
    <p:sldId id="325" r:id="rId68"/>
    <p:sldId id="326" r:id="rId69"/>
    <p:sldId id="327" r:id="rId70"/>
    <p:sldId id="328" r:id="rId71"/>
    <p:sldId id="329" r:id="rId72"/>
    <p:sldId id="330" r:id="rId73"/>
    <p:sldId id="331" r:id="rId74"/>
    <p:sldId id="332" r:id="rId75"/>
    <p:sldId id="339" r:id="rId76"/>
    <p:sldId id="340" r:id="rId77"/>
    <p:sldId id="341" r:id="rId78"/>
    <p:sldId id="342" r:id="rId79"/>
    <p:sldId id="343" r:id="rId80"/>
    <p:sldId id="333" r:id="rId81"/>
    <p:sldId id="334" r:id="rId82"/>
    <p:sldId id="335" r:id="rId83"/>
    <p:sldId id="336" r:id="rId84"/>
    <p:sldId id="337" r:id="rId85"/>
    <p:sldId id="338" r:id="rId86"/>
    <p:sldId id="347" r:id="rId87"/>
    <p:sldId id="345" r:id="rId88"/>
    <p:sldId id="346"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4" r:id="rId103"/>
    <p:sldId id="363" r:id="rId104"/>
    <p:sldId id="365" r:id="rId105"/>
    <p:sldId id="373" r:id="rId106"/>
    <p:sldId id="366" r:id="rId107"/>
    <p:sldId id="367" r:id="rId108"/>
    <p:sldId id="368" r:id="rId109"/>
    <p:sldId id="369" r:id="rId110"/>
    <p:sldId id="370" r:id="rId111"/>
    <p:sldId id="371" r:id="rId112"/>
    <p:sldId id="372"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411" r:id="rId151"/>
    <p:sldId id="412" r:id="rId1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660"/>
  </p:normalViewPr>
  <p:slideViewPr>
    <p:cSldViewPr snapToGrid="0">
      <p:cViewPr varScale="1">
        <p:scale>
          <a:sx n="82" d="100"/>
          <a:sy n="82" d="100"/>
        </p:scale>
        <p:origin x="114" y="6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7D343B-2066-4B3F-A46C-3F5B4A9AC2A9}" type="datetimeFigureOut">
              <a:rPr lang="en-US" smtClean="0"/>
              <a:t>10/23/2018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66012B-C48A-4450-9A20-562965341303}" type="slidenum">
              <a:rPr lang="en-US" smtClean="0"/>
              <a:t>‹#›</a:t>
            </a:fld>
            <a:endParaRPr lang="en-US"/>
          </a:p>
        </p:txBody>
      </p:sp>
    </p:spTree>
    <p:extLst>
      <p:ext uri="{BB962C8B-B14F-4D97-AF65-F5344CB8AC3E}">
        <p14:creationId xmlns:p14="http://schemas.microsoft.com/office/powerpoint/2010/main" val="274958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r>
              <a:rPr lang="en-US" altLang="en-US" smtClean="0"/>
              <a:t>was a prominent Protestant pastor who emerged as an outspoken public foe of Adolf Hitler and spent the last seven years of Nazi rule in concentration camps.</a:t>
            </a:r>
          </a:p>
          <a:p>
            <a:endParaRPr lang="en-US" altLang="en-US" smtClean="0"/>
          </a:p>
        </p:txBody>
      </p:sp>
      <p:sp>
        <p:nvSpPr>
          <p:cNvPr id="1536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70007" indent="-296033">
              <a:defRPr sz="2400">
                <a:solidFill>
                  <a:schemeClr val="tx1"/>
                </a:solidFill>
                <a:latin typeface="Times New Roman" panose="02020603050405020304" pitchFamily="18" charset="0"/>
              </a:defRPr>
            </a:lvl2pPr>
            <a:lvl3pPr marL="1185747" indent="-236179">
              <a:defRPr sz="2400">
                <a:solidFill>
                  <a:schemeClr val="tx1"/>
                </a:solidFill>
                <a:latin typeface="Times New Roman" panose="02020603050405020304" pitchFamily="18" charset="0"/>
              </a:defRPr>
            </a:lvl3pPr>
            <a:lvl4pPr marL="1661340" indent="-236179">
              <a:defRPr sz="2400">
                <a:solidFill>
                  <a:schemeClr val="tx1"/>
                </a:solidFill>
                <a:latin typeface="Times New Roman" panose="02020603050405020304" pitchFamily="18" charset="0"/>
              </a:defRPr>
            </a:lvl4pPr>
            <a:lvl5pPr marL="2135315" indent="-236179">
              <a:defRPr sz="2400">
                <a:solidFill>
                  <a:schemeClr val="tx1"/>
                </a:solidFill>
                <a:latin typeface="Times New Roman" panose="02020603050405020304" pitchFamily="18" charset="0"/>
              </a:defRPr>
            </a:lvl5pPr>
            <a:lvl6pPr marL="2601201" indent="-236179" eaLnBrk="0" fontAlgn="base" hangingPunct="0">
              <a:spcBef>
                <a:spcPct val="0"/>
              </a:spcBef>
              <a:spcAft>
                <a:spcPct val="0"/>
              </a:spcAft>
              <a:defRPr sz="2400">
                <a:solidFill>
                  <a:schemeClr val="tx1"/>
                </a:solidFill>
                <a:latin typeface="Times New Roman" panose="02020603050405020304" pitchFamily="18" charset="0"/>
              </a:defRPr>
            </a:lvl6pPr>
            <a:lvl7pPr marL="3067088" indent="-236179" eaLnBrk="0" fontAlgn="base" hangingPunct="0">
              <a:spcBef>
                <a:spcPct val="0"/>
              </a:spcBef>
              <a:spcAft>
                <a:spcPct val="0"/>
              </a:spcAft>
              <a:defRPr sz="2400">
                <a:solidFill>
                  <a:schemeClr val="tx1"/>
                </a:solidFill>
                <a:latin typeface="Times New Roman" panose="02020603050405020304" pitchFamily="18" charset="0"/>
              </a:defRPr>
            </a:lvl7pPr>
            <a:lvl8pPr marL="3532975" indent="-236179" eaLnBrk="0" fontAlgn="base" hangingPunct="0">
              <a:spcBef>
                <a:spcPct val="0"/>
              </a:spcBef>
              <a:spcAft>
                <a:spcPct val="0"/>
              </a:spcAft>
              <a:defRPr sz="2400">
                <a:solidFill>
                  <a:schemeClr val="tx1"/>
                </a:solidFill>
                <a:latin typeface="Times New Roman" panose="02020603050405020304" pitchFamily="18" charset="0"/>
              </a:defRPr>
            </a:lvl8pPr>
            <a:lvl9pPr marL="3998862" indent="-236179" eaLnBrk="0" fontAlgn="base" hangingPunct="0">
              <a:spcBef>
                <a:spcPct val="0"/>
              </a:spcBef>
              <a:spcAft>
                <a:spcPct val="0"/>
              </a:spcAft>
              <a:defRPr sz="2400">
                <a:solidFill>
                  <a:schemeClr val="tx1"/>
                </a:solidFill>
                <a:latin typeface="Times New Roman" panose="02020603050405020304" pitchFamily="18" charset="0"/>
              </a:defRPr>
            </a:lvl9pPr>
          </a:lstStyle>
          <a:p>
            <a:fld id="{AF729B80-F17F-49FC-A368-02EE6A95A361}" type="slidenum">
              <a:rPr lang="en-US" altLang="en-US" sz="1200">
                <a:solidFill>
                  <a:prstClr val="black"/>
                </a:solidFill>
              </a:rPr>
              <a:pPr/>
              <a:t>12</a:t>
            </a:fld>
            <a:endParaRPr lang="en-US" altLang="en-US" sz="1200">
              <a:solidFill>
                <a:prstClr val="black"/>
              </a:solidFill>
            </a:endParaRPr>
          </a:p>
        </p:txBody>
      </p:sp>
    </p:spTree>
    <p:extLst>
      <p:ext uri="{BB962C8B-B14F-4D97-AF65-F5344CB8AC3E}">
        <p14:creationId xmlns:p14="http://schemas.microsoft.com/office/powerpoint/2010/main" val="29829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06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91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002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34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27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70007" indent="-296033">
              <a:spcBef>
                <a:spcPct val="30000"/>
              </a:spcBef>
              <a:defRPr sz="1200">
                <a:solidFill>
                  <a:schemeClr val="tx1"/>
                </a:solidFill>
                <a:latin typeface="Times New Roman" panose="02020603050405020304" pitchFamily="18" charset="0"/>
              </a:defRPr>
            </a:lvl2pPr>
            <a:lvl3pPr marL="1185747" indent="-236179">
              <a:spcBef>
                <a:spcPct val="30000"/>
              </a:spcBef>
              <a:defRPr sz="1200">
                <a:solidFill>
                  <a:schemeClr val="tx1"/>
                </a:solidFill>
                <a:latin typeface="Times New Roman" panose="02020603050405020304" pitchFamily="18" charset="0"/>
              </a:defRPr>
            </a:lvl3pPr>
            <a:lvl4pPr marL="1661340" indent="-236179">
              <a:spcBef>
                <a:spcPct val="30000"/>
              </a:spcBef>
              <a:defRPr sz="1200">
                <a:solidFill>
                  <a:schemeClr val="tx1"/>
                </a:solidFill>
                <a:latin typeface="Times New Roman" panose="02020603050405020304" pitchFamily="18" charset="0"/>
              </a:defRPr>
            </a:lvl4pPr>
            <a:lvl5pPr marL="2135315" indent="-236179">
              <a:spcBef>
                <a:spcPct val="30000"/>
              </a:spcBef>
              <a:defRPr sz="1200">
                <a:solidFill>
                  <a:schemeClr val="tx1"/>
                </a:solidFill>
                <a:latin typeface="Times New Roman" panose="02020603050405020304" pitchFamily="18" charset="0"/>
              </a:defRPr>
            </a:lvl5pPr>
            <a:lvl6pPr marL="2601201" indent="-236179" eaLnBrk="0" fontAlgn="base" hangingPunct="0">
              <a:spcBef>
                <a:spcPct val="30000"/>
              </a:spcBef>
              <a:spcAft>
                <a:spcPct val="0"/>
              </a:spcAft>
              <a:defRPr sz="1200">
                <a:solidFill>
                  <a:schemeClr val="tx1"/>
                </a:solidFill>
                <a:latin typeface="Times New Roman" panose="02020603050405020304" pitchFamily="18" charset="0"/>
              </a:defRPr>
            </a:lvl6pPr>
            <a:lvl7pPr marL="3067088" indent="-236179" eaLnBrk="0" fontAlgn="base" hangingPunct="0">
              <a:spcBef>
                <a:spcPct val="30000"/>
              </a:spcBef>
              <a:spcAft>
                <a:spcPct val="0"/>
              </a:spcAft>
              <a:defRPr sz="1200">
                <a:solidFill>
                  <a:schemeClr val="tx1"/>
                </a:solidFill>
                <a:latin typeface="Times New Roman" panose="02020603050405020304" pitchFamily="18" charset="0"/>
              </a:defRPr>
            </a:lvl7pPr>
            <a:lvl8pPr marL="3532975" indent="-236179" eaLnBrk="0" fontAlgn="base" hangingPunct="0">
              <a:spcBef>
                <a:spcPct val="30000"/>
              </a:spcBef>
              <a:spcAft>
                <a:spcPct val="0"/>
              </a:spcAft>
              <a:defRPr sz="1200">
                <a:solidFill>
                  <a:schemeClr val="tx1"/>
                </a:solidFill>
                <a:latin typeface="Times New Roman" panose="02020603050405020304" pitchFamily="18" charset="0"/>
              </a:defRPr>
            </a:lvl8pPr>
            <a:lvl9pPr marL="3998862" indent="-23617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CC2803-D4C6-444D-B85A-6F064FAC611F}" type="slidenum">
              <a:rPr lang="en-US" altLang="en-US" smtClean="0">
                <a:solidFill>
                  <a:prstClr val="black"/>
                </a:solidFill>
              </a:rPr>
              <a:pPr>
                <a:spcBef>
                  <a:spcPct val="0"/>
                </a:spcBef>
              </a:pPr>
              <a:t>20</a:t>
            </a:fld>
            <a:endParaRPr lang="en-US" altLang="en-US" smtClean="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a:spcBef>
                <a:spcPct val="0"/>
              </a:spcBef>
            </a:pPr>
            <a:r>
              <a:rPr lang="en-US" altLang="en-US" sz="2000">
                <a:latin typeface="Arial" panose="020B0604020202020204" pitchFamily="34" charset="0"/>
              </a:rPr>
              <a:t>The Elie Wiesel Foundation for Humanity-The Foundation's mission, rooted in the memory of the Holocaust, is to combat indifference, intolerance and injustice through international dialogue and youth-focused programs that promote acceptance, understanding and equality.</a:t>
            </a:r>
            <a:br>
              <a:rPr lang="en-US" altLang="en-US" sz="2000">
                <a:latin typeface="Arial" panose="020B0604020202020204" pitchFamily="34" charset="0"/>
              </a:rPr>
            </a:br>
            <a:endParaRPr lang="en-US" altLang="en-US" sz="2000">
              <a:latin typeface="Arial" panose="020B0604020202020204" pitchFamily="34" charset="0"/>
            </a:endParaRPr>
          </a:p>
          <a:p>
            <a:pPr eaLnBrk="1" hangingPunct="1"/>
            <a:r>
              <a:rPr lang="en-US" altLang="en-US" sz="2000">
                <a:latin typeface="Arial" panose="020B0604020202020204" pitchFamily="34" charset="0"/>
              </a:rPr>
              <a:t>Beit Tzipora Centers-Study &amp; Enrichment in Israel that give Ethiopian Jewish children the opportunity to overcome early educational inequality and participate fully in Israeli society </a:t>
            </a:r>
          </a:p>
          <a:p>
            <a:pPr eaLnBrk="1" hangingPunct="1"/>
            <a:endParaRPr lang="en-US" altLang="en-US" sz="2000">
              <a:latin typeface="Arial" panose="020B0604020202020204" pitchFamily="34" charset="0"/>
            </a:endParaRPr>
          </a:p>
        </p:txBody>
      </p:sp>
    </p:spTree>
    <p:extLst>
      <p:ext uri="{BB962C8B-B14F-4D97-AF65-F5344CB8AC3E}">
        <p14:creationId xmlns:p14="http://schemas.microsoft.com/office/powerpoint/2010/main" val="387720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36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35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01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905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63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26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04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74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50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15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C0A0D3-0D3D-4FDE-B4A0-02B9D241E3D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9945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74564D-5343-4FBB-A996-49708F24921A}"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30055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92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91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8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37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11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05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89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48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B9AA5-9994-4DF7-9B80-963A54F62860}" type="datetimeFigureOut">
              <a:rPr lang="en-US" smtClean="0">
                <a:solidFill>
                  <a:prstClr val="black">
                    <a:tint val="75000"/>
                  </a:prstClr>
                </a:solidFill>
              </a:rPr>
              <a:pPr/>
              <a:t>10/23/2018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00228-A1C4-4758-93CB-8ECAA8952B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036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a/ad/Aushwitz_I_crematoria_memorial.jp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faculty.berea.edu/gowlers/remembering/buchenwald/images/dissecting_table_jpg.jpg" TargetMode="Externa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faculty.berea.edu/gowlers/remembering/buchenwald/images/oven_jpg.jpg" TargetMode="Externa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faculty.berea.edu/gowlers/remembering/buchenwald/images/crematorium_2_jpg.jpg"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isurvived.org/Frameset4References/-Dachau-Allach_prisoners.html"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isurvived.org/Frameset4References-2/-Mauthausen_survivors.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lstStyle/>
          <a:p>
            <a:pPr algn="ctr"/>
            <a:r>
              <a:rPr lang="en-US" altLang="en-US" dirty="0" smtClean="0">
                <a:latin typeface="Arial Black" panose="020B0A04020102020204" pitchFamily="34" charset="0"/>
              </a:rPr>
              <a:t>Start-Up - Discussion</a:t>
            </a:r>
          </a:p>
        </p:txBody>
      </p:sp>
      <p:sp>
        <p:nvSpPr>
          <p:cNvPr id="3075" name="Content Placeholder 5"/>
          <p:cNvSpPr>
            <a:spLocks noGrp="1"/>
          </p:cNvSpPr>
          <p:nvPr>
            <p:ph idx="1"/>
          </p:nvPr>
        </p:nvSpPr>
        <p:spPr/>
        <p:txBody>
          <a:bodyPr>
            <a:normAutofit/>
          </a:bodyPr>
          <a:lstStyle/>
          <a:p>
            <a:pPr marL="0" indent="0" algn="ctr">
              <a:buNone/>
            </a:pPr>
            <a:r>
              <a:rPr lang="en-US" altLang="en-US" sz="4000" b="1" dirty="0" smtClean="0">
                <a:latin typeface="Arial Black" panose="020B0A04020102020204" pitchFamily="34" charset="0"/>
              </a:rPr>
              <a:t>How familiar are you with the events of World War II? </a:t>
            </a:r>
          </a:p>
          <a:p>
            <a:pPr marL="0" indent="0" algn="ctr">
              <a:buNone/>
            </a:pPr>
            <a:r>
              <a:rPr lang="en-US" altLang="en-US" sz="4000" b="1" dirty="0" smtClean="0">
                <a:latin typeface="Arial Black" panose="020B0A04020102020204" pitchFamily="34" charset="0"/>
              </a:rPr>
              <a:t>How familiar are you with the persecution of the Jewish people (genocide, the Holocaust)?</a:t>
            </a:r>
          </a:p>
          <a:p>
            <a:pPr marL="0" indent="0" algn="ctr">
              <a:buNone/>
            </a:pPr>
            <a:r>
              <a:rPr lang="en-US" altLang="en-US" sz="4000" b="1" dirty="0" smtClean="0">
                <a:latin typeface="Arial Black" panose="020B0A04020102020204" pitchFamily="34" charset="0"/>
              </a:rPr>
              <a:t>Discuss these topics with your group briefly. </a:t>
            </a:r>
          </a:p>
        </p:txBody>
      </p:sp>
      <p:sp>
        <p:nvSpPr>
          <p:cNvPr id="3076" name="TextBox 6"/>
          <p:cNvSpPr txBox="1">
            <a:spLocks noChangeArrowheads="1"/>
          </p:cNvSpPr>
          <p:nvPr/>
        </p:nvSpPr>
        <p:spPr bwMode="auto">
          <a:xfrm>
            <a:off x="9770491" y="797718"/>
            <a:ext cx="1585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smtClean="0">
                <a:solidFill>
                  <a:prstClr val="black"/>
                </a:solidFill>
                <a:latin typeface="Arial Black" panose="020B0A04020102020204" pitchFamily="34" charset="0"/>
              </a:rPr>
              <a:t>10/10/18</a:t>
            </a:r>
            <a:endParaRPr lang="en-US" altLang="en-US" sz="2400" b="1"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41170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71700" y="152400"/>
            <a:ext cx="7772400" cy="685800"/>
          </a:xfrm>
        </p:spPr>
        <p:txBody>
          <a:bodyPr>
            <a:normAutofit fontScale="90000"/>
          </a:bodyPr>
          <a:lstStyle/>
          <a:p>
            <a:pPr eaLnBrk="1" hangingPunct="1"/>
            <a:r>
              <a:rPr lang="en-US" altLang="en-US" smtClean="0"/>
              <a:t>Auschwitz. </a:t>
            </a:r>
          </a:p>
        </p:txBody>
      </p:sp>
      <p:pic>
        <p:nvPicPr>
          <p:cNvPr id="12291" name="Picture 5" descr="Arbeit Macht Frei sign at Auschwi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86200"/>
            <a:ext cx="47005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1"/>
          <p:cNvSpPr txBox="1">
            <a:spLocks noChangeArrowheads="1"/>
          </p:cNvSpPr>
          <p:nvPr/>
        </p:nvSpPr>
        <p:spPr bwMode="auto">
          <a:xfrm>
            <a:off x="1400176" y="990600"/>
            <a:ext cx="95345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prstClr val="black"/>
                </a:solidFill>
              </a:rPr>
              <a:t>The Auschwitz concentration camp complex was the largest of its kind </a:t>
            </a:r>
          </a:p>
          <a:p>
            <a:pPr algn="ctr">
              <a:spcBef>
                <a:spcPct val="0"/>
              </a:spcBef>
              <a:buFontTx/>
              <a:buNone/>
            </a:pPr>
            <a:r>
              <a:rPr lang="en-US" altLang="en-US" sz="2400" b="1">
                <a:solidFill>
                  <a:prstClr val="black"/>
                </a:solidFill>
              </a:rPr>
              <a:t>established by the Nazi regime. It included three main camps. All three </a:t>
            </a:r>
          </a:p>
          <a:p>
            <a:pPr algn="ctr">
              <a:spcBef>
                <a:spcPct val="0"/>
              </a:spcBef>
              <a:buFontTx/>
              <a:buNone/>
            </a:pPr>
            <a:r>
              <a:rPr lang="en-US" altLang="en-US" sz="2400" b="1">
                <a:solidFill>
                  <a:prstClr val="black"/>
                </a:solidFill>
              </a:rPr>
              <a:t>camps used prisoners for forced labor. One of them also functioned for </a:t>
            </a:r>
          </a:p>
          <a:p>
            <a:pPr algn="ctr">
              <a:spcBef>
                <a:spcPct val="0"/>
              </a:spcBef>
              <a:buFontTx/>
              <a:buNone/>
            </a:pPr>
            <a:r>
              <a:rPr lang="en-US" altLang="en-US" sz="2400" b="1">
                <a:solidFill>
                  <a:prstClr val="black"/>
                </a:solidFill>
              </a:rPr>
              <a:t>an extended period as a killing center. The camps were located </a:t>
            </a:r>
          </a:p>
          <a:p>
            <a:pPr algn="ctr">
              <a:spcBef>
                <a:spcPct val="0"/>
              </a:spcBef>
              <a:buFontTx/>
              <a:buNone/>
            </a:pPr>
            <a:r>
              <a:rPr lang="en-US" altLang="en-US" sz="2400" b="1">
                <a:solidFill>
                  <a:prstClr val="black"/>
                </a:solidFill>
              </a:rPr>
              <a:t>approximately 37 miles west of Krakow. </a:t>
            </a:r>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3886200"/>
            <a:ext cx="3603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38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anim calcmode="lin" valueType="num">
                                      <p:cBhvr additive="base">
                                        <p:cTn id="11"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anim calcmode="lin" valueType="num">
                                      <p:cBhvr additive="base">
                                        <p:cTn id="15"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anim calcmode="lin" valueType="num">
                                      <p:cBhvr additive="base">
                                        <p:cTn id="19"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anim calcmode="lin" valueType="num">
                                      <p:cBhvr additive="base">
                                        <p:cTn id="23"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53644669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9215624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62217"/>
          </a:xfrm>
        </p:spPr>
        <p:txBody>
          <a:bodyPr/>
          <a:lstStyle/>
          <a:p>
            <a:pPr algn="ctr"/>
            <a:r>
              <a:rPr lang="en-US" dirty="0" smtClean="0">
                <a:latin typeface="Arial Black" panose="020B0A04020102020204" pitchFamily="34" charset="0"/>
              </a:rPr>
              <a:t>QUIZ TIME</a:t>
            </a:r>
            <a:endParaRPr lang="en-US" dirty="0">
              <a:latin typeface="Arial Black" panose="020B0A04020102020204" pitchFamily="34" charset="0"/>
            </a:endParaRPr>
          </a:p>
        </p:txBody>
      </p:sp>
      <p:sp>
        <p:nvSpPr>
          <p:cNvPr id="3" name="Content Placeholder 2"/>
          <p:cNvSpPr>
            <a:spLocks noGrp="1"/>
          </p:cNvSpPr>
          <p:nvPr>
            <p:ph idx="1"/>
          </p:nvPr>
        </p:nvSpPr>
        <p:spPr>
          <a:xfrm>
            <a:off x="838200" y="876820"/>
            <a:ext cx="10515600" cy="5724395"/>
          </a:xfrm>
        </p:spPr>
        <p:txBody>
          <a:bodyPr>
            <a:normAutofit/>
          </a:bodyPr>
          <a:lstStyle/>
          <a:p>
            <a:r>
              <a:rPr lang="en-US" dirty="0" smtClean="0">
                <a:latin typeface="Arial Black" panose="020B0A04020102020204" pitchFamily="34" charset="0"/>
              </a:rPr>
              <a:t>Today, you will be taking a quiz which covers the first 4 sections of the novel AND the first 11 vocabulary words.</a:t>
            </a:r>
          </a:p>
          <a:p>
            <a:r>
              <a:rPr lang="en-US" dirty="0" smtClean="0">
                <a:latin typeface="Arial Black" panose="020B0A04020102020204" pitchFamily="34" charset="0"/>
              </a:rPr>
              <a:t>There is to be NO TALKING during the quiz!</a:t>
            </a:r>
          </a:p>
          <a:p>
            <a:r>
              <a:rPr lang="en-US" dirty="0" smtClean="0">
                <a:latin typeface="Arial Black" panose="020B0A04020102020204" pitchFamily="34" charset="0"/>
              </a:rPr>
              <a:t>Go to Google Classroom, open up the form, and take the quiz.</a:t>
            </a:r>
          </a:p>
          <a:p>
            <a:pPr marL="0" indent="0" algn="ctr">
              <a:buNone/>
            </a:pPr>
            <a:r>
              <a:rPr lang="en-US" dirty="0" smtClean="0">
                <a:latin typeface="Arial Black" panose="020B0A04020102020204" pitchFamily="34" charset="0"/>
              </a:rPr>
              <a:t>IF YOU FINISH EARLY:</a:t>
            </a:r>
          </a:p>
          <a:p>
            <a:pPr marL="0" indent="0" algn="ctr">
              <a:buNone/>
            </a:pPr>
            <a:r>
              <a:rPr lang="en-US" dirty="0" smtClean="0">
                <a:latin typeface="Arial Black" panose="020B0A04020102020204" pitchFamily="34" charset="0"/>
              </a:rPr>
              <a:t>Work on missing or </a:t>
            </a:r>
            <a:r>
              <a:rPr lang="en-US" dirty="0" err="1" smtClean="0">
                <a:latin typeface="Arial Black" panose="020B0A04020102020204" pitchFamily="34" charset="0"/>
              </a:rPr>
              <a:t>unsubmitted</a:t>
            </a:r>
            <a:r>
              <a:rPr lang="en-US" dirty="0" smtClean="0">
                <a:latin typeface="Arial Black" panose="020B0A04020102020204" pitchFamily="34" charset="0"/>
              </a:rPr>
              <a:t> work! Remember, late work is only accepted up to 10 days after the due date! CHECK THE DUE DATE before you waste time making up an assignment that will not get you any points added!</a:t>
            </a:r>
            <a:endParaRPr lang="en-US" dirty="0">
              <a:latin typeface="Arial Black" panose="020B0A04020102020204" pitchFamily="34" charset="0"/>
            </a:endParaRPr>
          </a:p>
        </p:txBody>
      </p:sp>
    </p:spTree>
    <p:extLst>
      <p:ext uri="{BB962C8B-B14F-4D97-AF65-F5344CB8AC3E}">
        <p14:creationId xmlns:p14="http://schemas.microsoft.com/office/powerpoint/2010/main" val="5355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After the bombing of Buna, why would </a:t>
            </a:r>
            <a:r>
              <a:rPr lang="en-US" sz="4000" dirty="0" err="1" smtClean="0">
                <a:latin typeface="Arial Black" panose="020B0A04020102020204" pitchFamily="34" charset="0"/>
              </a:rPr>
              <a:t>Elie</a:t>
            </a:r>
            <a:r>
              <a:rPr lang="en-US" sz="4000" dirty="0" smtClean="0">
                <a:latin typeface="Arial Black" panose="020B0A04020102020204" pitchFamily="34" charset="0"/>
              </a:rPr>
              <a:t> say that they “went cheerfully to clear away the ruins” (</a:t>
            </a:r>
            <a:r>
              <a:rPr lang="en-US" sz="4000" dirty="0" err="1" smtClean="0">
                <a:latin typeface="Arial Black" panose="020B0A04020102020204" pitchFamily="34" charset="0"/>
              </a:rPr>
              <a:t>Weisel</a:t>
            </a:r>
            <a:r>
              <a:rPr lang="en-US" sz="4000" dirty="0" smtClean="0">
                <a:latin typeface="Arial Black" panose="020B0A04020102020204" pitchFamily="34" charset="0"/>
              </a:rPr>
              <a:t> 68)?</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What did the bombing mean to the prisoners?</a:t>
            </a: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10/19/18</a:t>
            </a:r>
            <a:endParaRPr lang="en-US" dirty="0">
              <a:latin typeface="Arial Black" panose="020B0A04020102020204" pitchFamily="34" charset="0"/>
            </a:endParaRPr>
          </a:p>
        </p:txBody>
      </p:sp>
    </p:spTree>
    <p:extLst>
      <p:ext uri="{BB962C8B-B14F-4D97-AF65-F5344CB8AC3E}">
        <p14:creationId xmlns:p14="http://schemas.microsoft.com/office/powerpoint/2010/main" val="38868356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r>
              <a:rPr lang="en-US" sz="4000" dirty="0">
                <a:latin typeface="Arial Black" panose="020B0A04020102020204" pitchFamily="34" charset="0"/>
              </a:rPr>
              <a:t>Who was the “the young French </a:t>
            </a:r>
            <a:r>
              <a:rPr lang="en-US" sz="4000" dirty="0" smtClean="0">
                <a:latin typeface="Arial Black" panose="020B0A04020102020204" pitchFamily="34" charset="0"/>
              </a:rPr>
              <a:t>girl?”</a:t>
            </a: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Why do you think she spoke kindly to </a:t>
            </a:r>
            <a:r>
              <a:rPr lang="en-US" sz="4000" dirty="0" err="1" smtClean="0">
                <a:latin typeface="Arial Black" panose="020B0A04020102020204" pitchFamily="34" charset="0"/>
              </a:rPr>
              <a:t>Elie</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What was she risking just to be kind to him?</a:t>
            </a:r>
            <a:endParaRPr lang="en-US" sz="4000" dirty="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10/22/18</a:t>
            </a:r>
            <a:endParaRPr lang="en-US" dirty="0">
              <a:latin typeface="Arial Black" panose="020B0A04020102020204" pitchFamily="34" charset="0"/>
            </a:endParaRPr>
          </a:p>
        </p:txBody>
      </p:sp>
    </p:spTree>
    <p:extLst>
      <p:ext uri="{BB962C8B-B14F-4D97-AF65-F5344CB8AC3E}">
        <p14:creationId xmlns:p14="http://schemas.microsoft.com/office/powerpoint/2010/main" val="264761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a:latin typeface="Arial Black" panose="020B0A04020102020204" pitchFamily="34" charset="0"/>
              </a:rPr>
              <a:t>W</a:t>
            </a:r>
            <a:r>
              <a:rPr lang="en-US" dirty="0" smtClean="0">
                <a:latin typeface="Arial Black" panose="020B0A04020102020204" pitchFamily="34" charset="0"/>
              </a:rPr>
              <a:t>rite about the following:</a:t>
            </a:r>
          </a:p>
          <a:p>
            <a:pPr marL="0" indent="0" algn="ctr">
              <a:buNone/>
            </a:pPr>
            <a:r>
              <a:rPr lang="en-US" sz="4000" dirty="0">
                <a:latin typeface="Arial Black" panose="020B0A04020102020204" pitchFamily="34" charset="0"/>
              </a:rPr>
              <a:t>Who was the “the young French girl?”</a:t>
            </a:r>
          </a:p>
          <a:p>
            <a:pPr marL="0" indent="0" algn="ctr">
              <a:buNone/>
            </a:pPr>
            <a:r>
              <a:rPr lang="en-US" sz="4000" dirty="0">
                <a:latin typeface="Arial Black" panose="020B0A04020102020204" pitchFamily="34" charset="0"/>
              </a:rPr>
              <a:t>Why do you think she spoke kindly to </a:t>
            </a:r>
            <a:r>
              <a:rPr lang="en-US" sz="4000" dirty="0" err="1">
                <a:latin typeface="Arial Black" panose="020B0A04020102020204" pitchFamily="34" charset="0"/>
              </a:rPr>
              <a:t>Elie</a:t>
            </a:r>
            <a:r>
              <a:rPr lang="en-US" sz="4000" dirty="0">
                <a:latin typeface="Arial Black" panose="020B0A04020102020204" pitchFamily="34" charset="0"/>
              </a:rPr>
              <a:t>?</a:t>
            </a:r>
          </a:p>
          <a:p>
            <a:pPr marL="0" indent="0" algn="ctr">
              <a:buNone/>
            </a:pPr>
            <a:r>
              <a:rPr lang="en-US" sz="4000" dirty="0">
                <a:latin typeface="Arial Black" panose="020B0A04020102020204" pitchFamily="34" charset="0"/>
              </a:rPr>
              <a:t>What was she risking just to be kind to him?</a:t>
            </a: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10/22/18</a:t>
            </a:r>
            <a:endParaRPr lang="en-US" dirty="0">
              <a:latin typeface="Arial Black" panose="020B0A04020102020204" pitchFamily="34" charset="0"/>
            </a:endParaRPr>
          </a:p>
        </p:txBody>
      </p:sp>
    </p:spTree>
    <p:extLst>
      <p:ext uri="{BB962C8B-B14F-4D97-AF65-F5344CB8AC3E}">
        <p14:creationId xmlns:p14="http://schemas.microsoft.com/office/powerpoint/2010/main" val="25911548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841115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14715128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4229003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By the end of the period, students should be able to determine the meanings of words used in Chapter 5 of </a:t>
            </a:r>
            <a:r>
              <a:rPr lang="en-US" sz="4000" u="sng" dirty="0" smtClean="0">
                <a:latin typeface="Arial Black" panose="020B0A04020102020204" pitchFamily="34" charset="0"/>
              </a:rPr>
              <a:t>Night</a:t>
            </a:r>
            <a:r>
              <a:rPr lang="en-US" sz="4000" dirty="0" smtClean="0">
                <a:latin typeface="Arial Black" panose="020B0A04020102020204" pitchFamily="34" charset="0"/>
              </a:rPr>
              <a:t>, including literal, figurative, and connotative meanings and analyze the impact of specific word choices on meaning and tone.</a:t>
            </a: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84846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943600" y="381001"/>
            <a:ext cx="4038600" cy="5834063"/>
          </a:xfrm>
        </p:spPr>
        <p:txBody>
          <a:bodyPr/>
          <a:lstStyle/>
          <a:p>
            <a:pPr eaLnBrk="1" hangingPunct="1">
              <a:buFontTx/>
              <a:buNone/>
            </a:pPr>
            <a:r>
              <a:rPr lang="en-US" altLang="en-US" b="1" smtClean="0"/>
              <a:t>1.1 million died in the years that the camp was in operation , </a:t>
            </a:r>
          </a:p>
          <a:p>
            <a:pPr eaLnBrk="1" hangingPunct="1">
              <a:buFontTx/>
              <a:buNone/>
            </a:pPr>
            <a:r>
              <a:rPr lang="en-US" altLang="en-US" b="1" smtClean="0"/>
              <a:t>90 percent of them Jews.</a:t>
            </a:r>
          </a:p>
          <a:p>
            <a:pPr eaLnBrk="1" hangingPunct="1">
              <a:buFontTx/>
              <a:buNone/>
            </a:pPr>
            <a:r>
              <a:rPr lang="en-US" altLang="en-US" b="1" smtClean="0"/>
              <a:t> </a:t>
            </a:r>
          </a:p>
          <a:p>
            <a:pPr eaLnBrk="1" hangingPunct="1">
              <a:buFontTx/>
              <a:buNone/>
            </a:pPr>
            <a:r>
              <a:rPr lang="en-US" altLang="en-US" b="1" smtClean="0"/>
              <a:t>Others deported to Auschwitz included 150,000 Poles, 23,000 Roma and 15,000 Sinti. </a:t>
            </a:r>
          </a:p>
        </p:txBody>
      </p:sp>
      <p:pic>
        <p:nvPicPr>
          <p:cNvPr id="13315" name="Picture 5" descr="File:Aushwitz I crematoria memori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auschwitz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352801"/>
            <a:ext cx="4267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213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anim calcmode="lin" valueType="num">
                                      <p:cBhvr additive="base">
                                        <p:cTn id="11"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3314">
                                            <p:txEl>
                                              <p:pRg st="3" end="3"/>
                                            </p:txEl>
                                          </p:spTgt>
                                        </p:tgtEl>
                                        <p:attrNameLst>
                                          <p:attrName>style.visibility</p:attrName>
                                        </p:attrNameLst>
                                      </p:cBhvr>
                                      <p:to>
                                        <p:strVal val="visible"/>
                                      </p:to>
                                    </p:set>
                                    <p:anim calcmode="lin" valueType="num">
                                      <p:cBhvr additive="base">
                                        <p:cTn id="17"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As We Read…</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Consider the questions you will be asked to answer tonight for homework.</a:t>
            </a:r>
          </a:p>
          <a:p>
            <a:pPr marL="0" indent="0" algn="ctr">
              <a:buNone/>
            </a:pPr>
            <a:r>
              <a:rPr lang="en-US" sz="4000" dirty="0" smtClean="0">
                <a:latin typeface="Arial Black" panose="020B0A04020102020204" pitchFamily="34" charset="0"/>
              </a:rPr>
              <a:t>Do NOT answer them while we are reading, but keep the document open and be mindful of those things you will be asked to discuss.</a:t>
            </a:r>
            <a:endParaRPr lang="en-US" sz="4000" dirty="0">
              <a:latin typeface="Arial Black" panose="020B0A04020102020204" pitchFamily="34" charset="0"/>
            </a:endParaRPr>
          </a:p>
        </p:txBody>
      </p:sp>
    </p:spTree>
    <p:extLst>
      <p:ext uri="{BB962C8B-B14F-4D97-AF65-F5344CB8AC3E}">
        <p14:creationId xmlns:p14="http://schemas.microsoft.com/office/powerpoint/2010/main" val="31558294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0"/>
            <a:ext cx="10515600" cy="762217"/>
          </a:xfrm>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127342"/>
            <a:ext cx="10515600" cy="5611661"/>
          </a:xfrm>
        </p:spPr>
        <p:txBody>
          <a:bodyPr>
            <a:normAutofit fontScale="62500" lnSpcReduction="20000"/>
          </a:bodyPr>
          <a:lstStyle/>
          <a:p>
            <a:pPr marL="0" indent="0" algn="ctr">
              <a:buNone/>
            </a:pPr>
            <a:r>
              <a:rPr lang="en-US" sz="6600" dirty="0" smtClean="0">
                <a:latin typeface="Arial Black" panose="020B0A04020102020204" pitchFamily="34" charset="0"/>
              </a:rPr>
              <a:t>Questions 1-3 from the question sheet.</a:t>
            </a:r>
          </a:p>
          <a:p>
            <a:pPr marL="0" indent="0" algn="ctr">
              <a:buNone/>
            </a:pPr>
            <a:r>
              <a:rPr lang="en-US" sz="6600" dirty="0" smtClean="0">
                <a:latin typeface="Arial Black" panose="020B0A04020102020204" pitchFamily="34" charset="0"/>
              </a:rPr>
              <a:t>DUE WEDNESDAY BY 7:00 A.M.</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Vocab Slides for the second 11 words also DUE FRIDAY!</a:t>
            </a:r>
          </a:p>
          <a:p>
            <a:pPr marL="0" indent="0" algn="ctr">
              <a:buNone/>
            </a:pPr>
            <a:endParaRPr lang="en-US" sz="6600" dirty="0" smtClean="0">
              <a:latin typeface="Arial Black" panose="020B0A04020102020204" pitchFamily="34" charset="0"/>
            </a:endParaRPr>
          </a:p>
          <a:p>
            <a:pPr marL="0" indent="0" algn="ctr">
              <a:buNone/>
            </a:pPr>
            <a:r>
              <a:rPr lang="en-US" sz="6600" dirty="0" smtClean="0">
                <a:latin typeface="Arial Black" panose="020B0A04020102020204" pitchFamily="34" charset="0"/>
              </a:rPr>
              <a:t>QUIZ FRIDAY ON SECTIONS 5 – 6 OF THE NOVEL AND THE SECOND 11 VOCAB WORDS!</a:t>
            </a:r>
            <a:endParaRPr lang="en-US" sz="6600" dirty="0">
              <a:latin typeface="Arial Black" panose="020B0A04020102020204" pitchFamily="34" charset="0"/>
            </a:endParaRPr>
          </a:p>
        </p:txBody>
      </p:sp>
    </p:spTree>
    <p:extLst>
      <p:ext uri="{BB962C8B-B14F-4D97-AF65-F5344CB8AC3E}">
        <p14:creationId xmlns:p14="http://schemas.microsoft.com/office/powerpoint/2010/main" val="614761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a:latin typeface="Arial Black" panose="020B0A04020102020204" pitchFamily="34" charset="0"/>
            </a:endParaRPr>
          </a:p>
          <a:p>
            <a:pPr marL="0" indent="0" algn="ctr">
              <a:buNone/>
            </a:pPr>
            <a:r>
              <a:rPr lang="en-US" sz="3200" dirty="0" smtClean="0">
                <a:latin typeface="Arial Black" panose="020B0A04020102020204" pitchFamily="34" charset="0"/>
              </a:rPr>
              <a:t>On Yom Kippur, they debated whether or not they should fast; which was tradition.</a:t>
            </a:r>
          </a:p>
          <a:p>
            <a:pPr marL="0" indent="0" algn="ctr">
              <a:buNone/>
            </a:pPr>
            <a:endParaRPr lang="en-US" sz="32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What did </a:t>
            </a:r>
            <a:r>
              <a:rPr lang="en-US" sz="4000" dirty="0" err="1" smtClean="0">
                <a:latin typeface="Arial Black" panose="020B0A04020102020204" pitchFamily="34" charset="0"/>
              </a:rPr>
              <a:t>Elie</a:t>
            </a:r>
            <a:r>
              <a:rPr lang="en-US" sz="4000" dirty="0" smtClean="0">
                <a:latin typeface="Arial Black" panose="020B0A04020102020204" pitchFamily="34" charset="0"/>
              </a:rPr>
              <a:t> decide to do about Yom Kippur?</a:t>
            </a:r>
          </a:p>
          <a:p>
            <a:pPr marL="0" indent="0" algn="ctr">
              <a:buNone/>
            </a:pPr>
            <a:r>
              <a:rPr lang="en-US" sz="4000" dirty="0" smtClean="0">
                <a:latin typeface="Arial Black" panose="020B0A04020102020204" pitchFamily="34" charset="0"/>
              </a:rPr>
              <a:t>What reasons (more than one) did he have for making that decision?</a:t>
            </a:r>
          </a:p>
          <a:p>
            <a:pPr marL="0" indent="0" algn="ctr">
              <a:buNone/>
            </a:pPr>
            <a:endParaRPr lang="en-US" sz="4000" dirty="0" smtClean="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10/22/18</a:t>
            </a:r>
            <a:endParaRPr lang="en-US" dirty="0">
              <a:latin typeface="Arial Black" panose="020B0A04020102020204" pitchFamily="34" charset="0"/>
            </a:endParaRPr>
          </a:p>
        </p:txBody>
      </p:sp>
    </p:spTree>
    <p:extLst>
      <p:ext uri="{BB962C8B-B14F-4D97-AF65-F5344CB8AC3E}">
        <p14:creationId xmlns:p14="http://schemas.microsoft.com/office/powerpoint/2010/main" val="5634119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r>
              <a:rPr lang="en-US" sz="4000" dirty="0" smtClean="0">
                <a:latin typeface="Arial Black" panose="020B0A04020102020204" pitchFamily="34" charset="0"/>
              </a:rPr>
              <a:t>What was the one thing </a:t>
            </a:r>
            <a:r>
              <a:rPr lang="en-US" sz="4000" dirty="0" err="1" smtClean="0">
                <a:latin typeface="Arial Black" panose="020B0A04020102020204" pitchFamily="34" charset="0"/>
              </a:rPr>
              <a:t>Elie</a:t>
            </a:r>
            <a:r>
              <a:rPr lang="en-US" sz="4000" dirty="0" smtClean="0">
                <a:latin typeface="Arial Black" panose="020B0A04020102020204" pitchFamily="34" charset="0"/>
              </a:rPr>
              <a:t> had hoped would not happen that happened in yesterday’s reading?</a:t>
            </a:r>
          </a:p>
          <a:p>
            <a:pPr marL="0" indent="0" algn="ctr">
              <a:buNone/>
            </a:pPr>
            <a:r>
              <a:rPr lang="en-US" sz="4000" dirty="0" smtClean="0">
                <a:latin typeface="Arial Black" panose="020B0A04020102020204" pitchFamily="34" charset="0"/>
              </a:rPr>
              <a:t>How do you think this affected </a:t>
            </a:r>
            <a:r>
              <a:rPr lang="en-US" sz="4000" dirty="0" err="1" smtClean="0">
                <a:latin typeface="Arial Black" panose="020B0A04020102020204" pitchFamily="34" charset="0"/>
              </a:rPr>
              <a:t>Elie</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How do you think it affected his father?</a:t>
            </a:r>
            <a:endParaRPr lang="en-US" sz="4000" dirty="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10/23/18</a:t>
            </a:r>
            <a:endParaRPr lang="en-US" dirty="0">
              <a:latin typeface="Arial Black" panose="020B0A04020102020204" pitchFamily="34" charset="0"/>
            </a:endParaRPr>
          </a:p>
        </p:txBody>
      </p:sp>
    </p:spTree>
    <p:extLst>
      <p:ext uri="{BB962C8B-B14F-4D97-AF65-F5344CB8AC3E}">
        <p14:creationId xmlns:p14="http://schemas.microsoft.com/office/powerpoint/2010/main" val="22660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a:latin typeface="Arial Black" panose="020B0A04020102020204" pitchFamily="34" charset="0"/>
              </a:rPr>
              <a:t>W</a:t>
            </a:r>
            <a:r>
              <a:rPr lang="en-US" dirty="0" smtClean="0">
                <a:latin typeface="Arial Black" panose="020B0A04020102020204" pitchFamily="34" charset="0"/>
              </a:rPr>
              <a:t>rite about the following:</a:t>
            </a:r>
          </a:p>
          <a:p>
            <a:pPr marL="0" indent="0" algn="ctr">
              <a:buNone/>
            </a:pPr>
            <a:r>
              <a:rPr lang="en-US" sz="4000" dirty="0">
                <a:latin typeface="Arial Black" panose="020B0A04020102020204" pitchFamily="34" charset="0"/>
              </a:rPr>
              <a:t>What was the one thing </a:t>
            </a:r>
            <a:r>
              <a:rPr lang="en-US" sz="4000" dirty="0" err="1">
                <a:latin typeface="Arial Black" panose="020B0A04020102020204" pitchFamily="34" charset="0"/>
              </a:rPr>
              <a:t>Elie</a:t>
            </a:r>
            <a:r>
              <a:rPr lang="en-US" sz="4000" dirty="0">
                <a:latin typeface="Arial Black" panose="020B0A04020102020204" pitchFamily="34" charset="0"/>
              </a:rPr>
              <a:t> had hoped would not happen that happened in yesterday’s reading?</a:t>
            </a:r>
          </a:p>
          <a:p>
            <a:pPr marL="0" indent="0" algn="ctr">
              <a:buNone/>
            </a:pPr>
            <a:r>
              <a:rPr lang="en-US" sz="4000" dirty="0">
                <a:latin typeface="Arial Black" panose="020B0A04020102020204" pitchFamily="34" charset="0"/>
              </a:rPr>
              <a:t>How do you think this affected </a:t>
            </a:r>
            <a:r>
              <a:rPr lang="en-US" sz="4000" dirty="0" err="1">
                <a:latin typeface="Arial Black" panose="020B0A04020102020204" pitchFamily="34" charset="0"/>
              </a:rPr>
              <a:t>Elie</a:t>
            </a:r>
            <a:r>
              <a:rPr lang="en-US" sz="4000" dirty="0">
                <a:latin typeface="Arial Black" panose="020B0A04020102020204" pitchFamily="34" charset="0"/>
              </a:rPr>
              <a:t>?</a:t>
            </a:r>
          </a:p>
          <a:p>
            <a:pPr marL="0" indent="0" algn="ctr">
              <a:buNone/>
            </a:pPr>
            <a:r>
              <a:rPr lang="en-US" sz="4000" dirty="0">
                <a:latin typeface="Arial Black" panose="020B0A04020102020204" pitchFamily="34" charset="0"/>
              </a:rPr>
              <a:t>How do you think it affected his father?</a:t>
            </a: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10/23/18</a:t>
            </a:r>
            <a:endParaRPr lang="en-US" dirty="0">
              <a:latin typeface="Arial Black" panose="020B0A04020102020204" pitchFamily="34" charset="0"/>
            </a:endParaRPr>
          </a:p>
        </p:txBody>
      </p:sp>
    </p:spTree>
    <p:extLst>
      <p:ext uri="{BB962C8B-B14F-4D97-AF65-F5344CB8AC3E}">
        <p14:creationId xmlns:p14="http://schemas.microsoft.com/office/powerpoint/2010/main" val="604651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338229455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1949810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790326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By the end of the period, students should be able to determine the meanings of words used in Chapter 5 of </a:t>
            </a:r>
            <a:r>
              <a:rPr lang="en-US" sz="4000" u="sng" dirty="0" smtClean="0">
                <a:latin typeface="Arial Black" panose="020B0A04020102020204" pitchFamily="34" charset="0"/>
              </a:rPr>
              <a:t>Night</a:t>
            </a:r>
            <a:r>
              <a:rPr lang="en-US" sz="4000" dirty="0" smtClean="0">
                <a:latin typeface="Arial Black" panose="020B0A04020102020204" pitchFamily="34" charset="0"/>
              </a:rPr>
              <a:t>, including literal, figurative, and connotative meanings and analyze the impact of specific word choices on meaning and tone.</a:t>
            </a: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3816232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As We Read…</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Consider the questions you will be asked to answer tonight for homework.</a:t>
            </a:r>
          </a:p>
          <a:p>
            <a:pPr marL="0" indent="0" algn="ctr">
              <a:buNone/>
            </a:pPr>
            <a:r>
              <a:rPr lang="en-US" sz="4000" dirty="0" smtClean="0">
                <a:latin typeface="Arial Black" panose="020B0A04020102020204" pitchFamily="34" charset="0"/>
              </a:rPr>
              <a:t>Do NOT answer them while we are reading, but keep the document open and be mindful of those things you will be asked to discuss.</a:t>
            </a:r>
            <a:endParaRPr lang="en-US" sz="4000" dirty="0">
              <a:latin typeface="Arial Black" panose="020B0A04020102020204" pitchFamily="34" charset="0"/>
            </a:endParaRPr>
          </a:p>
        </p:txBody>
      </p:sp>
    </p:spTree>
    <p:extLst>
      <p:ext uri="{BB962C8B-B14F-4D97-AF65-F5344CB8AC3E}">
        <p14:creationId xmlns:p14="http://schemas.microsoft.com/office/powerpoint/2010/main" val="3088661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The pink triangle (second column from right) was the designated camp badge for male homosexual prisoners, as shown on this undated chart titled &quot;Distinguishing Marks for Protective Custody Prisoners.&quot; In addition to the basic badge (top), variations marked repeat offenders, prisoners in punishment battalions, and homosexual Jews. Other colors identified political prisoners, previously convicted criminals, emigrants, Jehovah's Witnesses, and so-called asocial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8600"/>
            <a:ext cx="442436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6591300" y="3886201"/>
            <a:ext cx="35814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a:solidFill>
                  <a:prstClr val="black"/>
                </a:solidFill>
              </a:rPr>
              <a:t>Jews were not the only people who were imprisoned in WWII by Nazi forces: homosexuals, convicted criminals, emigrants, Jehovah’s Witnesses, Catholics, and those who were considered physically or mentally handicapped were also incarcerated. </a:t>
            </a:r>
          </a:p>
        </p:txBody>
      </p:sp>
      <p:sp>
        <p:nvSpPr>
          <p:cNvPr id="14340" name="Text Box 7"/>
          <p:cNvSpPr txBox="1">
            <a:spLocks noChangeArrowheads="1"/>
          </p:cNvSpPr>
          <p:nvPr/>
        </p:nvSpPr>
        <p:spPr bwMode="auto">
          <a:xfrm>
            <a:off x="6400800" y="228601"/>
            <a:ext cx="39624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a:solidFill>
                  <a:prstClr val="black"/>
                </a:solidFill>
                <a:latin typeface="Tekton Pro Cond" pitchFamily="34" charset="0"/>
              </a:rPr>
              <a:t>First they came for the communists, and I did not speak out—because I was not a communist;</a:t>
            </a:r>
            <a:br>
              <a:rPr lang="en-US" altLang="en-US" sz="1800">
                <a:solidFill>
                  <a:prstClr val="black"/>
                </a:solidFill>
                <a:latin typeface="Tekton Pro Cond" pitchFamily="34" charset="0"/>
              </a:rPr>
            </a:br>
            <a:r>
              <a:rPr lang="en-US" altLang="en-US" sz="1800">
                <a:solidFill>
                  <a:prstClr val="black"/>
                </a:solidFill>
                <a:latin typeface="Tekton Pro Cond" pitchFamily="34" charset="0"/>
              </a:rPr>
              <a:t>Then they came for the trade unionists, and I did not speak out—because I was not a trade unionist;</a:t>
            </a:r>
            <a:br>
              <a:rPr lang="en-US" altLang="en-US" sz="1800">
                <a:solidFill>
                  <a:prstClr val="black"/>
                </a:solidFill>
                <a:latin typeface="Tekton Pro Cond" pitchFamily="34" charset="0"/>
              </a:rPr>
            </a:br>
            <a:r>
              <a:rPr lang="en-US" altLang="en-US" sz="1800">
                <a:solidFill>
                  <a:prstClr val="black"/>
                </a:solidFill>
                <a:latin typeface="Tekton Pro Cond" pitchFamily="34" charset="0"/>
              </a:rPr>
              <a:t>Then they came for the Jews, and I did not speak out—because I was not a Jew;</a:t>
            </a:r>
            <a:br>
              <a:rPr lang="en-US" altLang="en-US" sz="1800">
                <a:solidFill>
                  <a:prstClr val="black"/>
                </a:solidFill>
                <a:latin typeface="Tekton Pro Cond" pitchFamily="34" charset="0"/>
              </a:rPr>
            </a:br>
            <a:r>
              <a:rPr lang="en-US" altLang="en-US" sz="1800">
                <a:solidFill>
                  <a:prstClr val="black"/>
                </a:solidFill>
                <a:latin typeface="Tekton Pro Cond" pitchFamily="34" charset="0"/>
              </a:rPr>
              <a:t>Then they came for me—and there was no one left to speak out for me.</a:t>
            </a:r>
          </a:p>
          <a:p>
            <a:pPr>
              <a:spcBef>
                <a:spcPct val="50000"/>
              </a:spcBef>
              <a:buFontTx/>
              <a:buNone/>
            </a:pPr>
            <a:r>
              <a:rPr lang="en-US" altLang="en-US" sz="1800">
                <a:solidFill>
                  <a:prstClr val="black"/>
                </a:solidFill>
                <a:latin typeface="Tekton Pro Cond" pitchFamily="34" charset="0"/>
              </a:rPr>
              <a:t>Martin Niemöller (1892–1984)</a:t>
            </a:r>
          </a:p>
        </p:txBody>
      </p:sp>
    </p:spTree>
    <p:extLst>
      <p:ext uri="{BB962C8B-B14F-4D97-AF65-F5344CB8AC3E}">
        <p14:creationId xmlns:p14="http://schemas.microsoft.com/office/powerpoint/2010/main" val="3995798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anim calcmode="lin" valueType="num">
                                      <p:cBhvr additive="base">
                                        <p:cTn id="11"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xEl>
                                              <p:pRg st="0" end="0"/>
                                            </p:txEl>
                                          </p:spTgt>
                                        </p:tgtEl>
                                        <p:attrNameLst>
                                          <p:attrName>style.visibility</p:attrName>
                                        </p:attrNameLst>
                                      </p:cBhvr>
                                      <p:to>
                                        <p:strVal val="visible"/>
                                      </p:to>
                                    </p:set>
                                    <p:anim calcmode="lin" valueType="num">
                                      <p:cBhvr additive="base">
                                        <p:cTn id="1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0"/>
            <a:ext cx="10515600" cy="762217"/>
          </a:xfrm>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127342"/>
            <a:ext cx="10515600" cy="5611661"/>
          </a:xfrm>
        </p:spPr>
        <p:txBody>
          <a:bodyPr>
            <a:normAutofit fontScale="62500" lnSpcReduction="20000"/>
          </a:bodyPr>
          <a:lstStyle/>
          <a:p>
            <a:pPr marL="0" indent="0" algn="ctr">
              <a:buNone/>
            </a:pPr>
            <a:r>
              <a:rPr lang="en-US" sz="6600" dirty="0" smtClean="0">
                <a:latin typeface="Arial Black" panose="020B0A04020102020204" pitchFamily="34" charset="0"/>
              </a:rPr>
              <a:t>Questions 1-9 from the question sheet.</a:t>
            </a:r>
          </a:p>
          <a:p>
            <a:pPr marL="0" indent="0" algn="ctr">
              <a:buNone/>
            </a:pPr>
            <a:r>
              <a:rPr lang="en-US" sz="6600" dirty="0" smtClean="0">
                <a:latin typeface="Arial Black" panose="020B0A04020102020204" pitchFamily="34" charset="0"/>
              </a:rPr>
              <a:t>DUE WEDNESDAY BY 7:00 A.M.</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Vocab Slides for the second 11 words also DUE FRIDAY!</a:t>
            </a:r>
          </a:p>
          <a:p>
            <a:pPr marL="0" indent="0" algn="ctr">
              <a:buNone/>
            </a:pPr>
            <a:endParaRPr lang="en-US" sz="6600" dirty="0" smtClean="0">
              <a:latin typeface="Arial Black" panose="020B0A04020102020204" pitchFamily="34" charset="0"/>
            </a:endParaRPr>
          </a:p>
          <a:p>
            <a:pPr marL="0" indent="0" algn="ctr">
              <a:buNone/>
            </a:pPr>
            <a:r>
              <a:rPr lang="en-US" sz="6600" dirty="0" smtClean="0">
                <a:latin typeface="Arial Black" panose="020B0A04020102020204" pitchFamily="34" charset="0"/>
              </a:rPr>
              <a:t>QUIZ FRIDAY ON SECTIONS 5 – 6 OF THE NOVEL AND THE SECOND 11 VOCAB WORDS!</a:t>
            </a:r>
            <a:endParaRPr lang="en-US" sz="6600" dirty="0">
              <a:latin typeface="Arial Black" panose="020B0A04020102020204" pitchFamily="34" charset="0"/>
            </a:endParaRPr>
          </a:p>
        </p:txBody>
      </p:sp>
    </p:spTree>
    <p:extLst>
      <p:ext uri="{BB962C8B-B14F-4D97-AF65-F5344CB8AC3E}">
        <p14:creationId xmlns:p14="http://schemas.microsoft.com/office/powerpoint/2010/main" val="98663274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What was the decision that </a:t>
            </a:r>
            <a:r>
              <a:rPr lang="en-US" sz="4000" dirty="0" err="1" smtClean="0">
                <a:latin typeface="Arial Black" panose="020B0A04020102020204" pitchFamily="34" charset="0"/>
              </a:rPr>
              <a:t>Elie</a:t>
            </a:r>
            <a:r>
              <a:rPr lang="en-US" sz="4000" dirty="0" smtClean="0">
                <a:latin typeface="Arial Black" panose="020B0A04020102020204" pitchFamily="34" charset="0"/>
              </a:rPr>
              <a:t> and his father had to make?</a:t>
            </a:r>
          </a:p>
          <a:p>
            <a:pPr marL="0" indent="0" algn="ctr">
              <a:buNone/>
            </a:pPr>
            <a:r>
              <a:rPr lang="en-US" sz="4000" dirty="0" smtClean="0">
                <a:latin typeface="Arial Black" panose="020B0A04020102020204" pitchFamily="34" charset="0"/>
              </a:rPr>
              <a:t>What happened to the prisoners who stayed behind in the hospital?</a:t>
            </a: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10/23/18</a:t>
            </a:r>
            <a:endParaRPr lang="en-US" dirty="0">
              <a:latin typeface="Arial Black" panose="020B0A04020102020204" pitchFamily="34" charset="0"/>
            </a:endParaRPr>
          </a:p>
        </p:txBody>
      </p:sp>
    </p:spTree>
    <p:extLst>
      <p:ext uri="{BB962C8B-B14F-4D97-AF65-F5344CB8AC3E}">
        <p14:creationId xmlns:p14="http://schemas.microsoft.com/office/powerpoint/2010/main" val="362574170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r>
              <a:rPr lang="en-US" sz="4000" dirty="0" smtClean="0">
                <a:latin typeface="Arial Black" panose="020B0A04020102020204" pitchFamily="34" charset="0"/>
              </a:rPr>
              <a:t>What </a:t>
            </a:r>
            <a:r>
              <a:rPr lang="en-US" sz="4000" dirty="0" smtClean="0">
                <a:latin typeface="Arial Black" panose="020B0A04020102020204" pitchFamily="34" charset="0"/>
              </a:rPr>
              <a:t>happened to </a:t>
            </a:r>
            <a:r>
              <a:rPr lang="en-US" sz="4000" dirty="0" err="1" smtClean="0">
                <a:latin typeface="Arial Black" panose="020B0A04020102020204" pitchFamily="34" charset="0"/>
              </a:rPr>
              <a:t>Akiba</a:t>
            </a:r>
            <a:r>
              <a:rPr lang="en-US" sz="4000" dirty="0" smtClean="0">
                <a:latin typeface="Arial Black" panose="020B0A04020102020204" pitchFamily="34" charset="0"/>
              </a:rPr>
              <a:t> </a:t>
            </a:r>
            <a:r>
              <a:rPr lang="en-US" sz="4000" dirty="0" err="1" smtClean="0">
                <a:latin typeface="Arial Black" panose="020B0A04020102020204" pitchFamily="34" charset="0"/>
              </a:rPr>
              <a:t>Drumer</a:t>
            </a:r>
            <a:r>
              <a:rPr lang="en-US" sz="4000" dirty="0" smtClean="0">
                <a:latin typeface="Arial Black" panose="020B0A04020102020204" pitchFamily="34" charset="0"/>
              </a:rPr>
              <a:t> at the end, before he was selected?</a:t>
            </a:r>
          </a:p>
          <a:p>
            <a:pPr marL="0" indent="0" algn="ctr">
              <a:buNone/>
            </a:pPr>
            <a:r>
              <a:rPr lang="en-US" sz="4000" dirty="0" smtClean="0">
                <a:latin typeface="Arial Black" panose="020B0A04020102020204" pitchFamily="34" charset="0"/>
              </a:rPr>
              <a:t>What does </a:t>
            </a:r>
            <a:r>
              <a:rPr lang="en-US" sz="4000" dirty="0" err="1" smtClean="0">
                <a:latin typeface="Arial Black" panose="020B0A04020102020204" pitchFamily="34" charset="0"/>
              </a:rPr>
              <a:t>Elie</a:t>
            </a:r>
            <a:r>
              <a:rPr lang="en-US" sz="4000" dirty="0" smtClean="0">
                <a:latin typeface="Arial Black" panose="020B0A04020102020204" pitchFamily="34" charset="0"/>
              </a:rPr>
              <a:t> say could have saved him?</a:t>
            </a:r>
          </a:p>
          <a:p>
            <a:pPr marL="0" indent="0" algn="ctr">
              <a:buNone/>
            </a:pPr>
            <a:r>
              <a:rPr lang="en-US" sz="4000" dirty="0" smtClean="0">
                <a:latin typeface="Arial Black" panose="020B0A04020102020204" pitchFamily="34" charset="0"/>
              </a:rPr>
              <a:t>What did he ask </a:t>
            </a:r>
            <a:r>
              <a:rPr lang="en-US" sz="4000" dirty="0" err="1" smtClean="0">
                <a:latin typeface="Arial Black" panose="020B0A04020102020204" pitchFamily="34" charset="0"/>
              </a:rPr>
              <a:t>Elie</a:t>
            </a:r>
            <a:r>
              <a:rPr lang="en-US" sz="4000" dirty="0" smtClean="0">
                <a:latin typeface="Arial Black" panose="020B0A04020102020204" pitchFamily="34" charset="0"/>
              </a:rPr>
              <a:t> and the others to do for him?</a:t>
            </a:r>
            <a:endParaRPr lang="en-US" sz="4000" dirty="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10/24/18</a:t>
            </a:r>
            <a:endParaRPr lang="en-US" dirty="0">
              <a:latin typeface="Arial Black" panose="020B0A04020102020204" pitchFamily="34" charset="0"/>
            </a:endParaRPr>
          </a:p>
        </p:txBody>
      </p:sp>
    </p:spTree>
    <p:extLst>
      <p:ext uri="{BB962C8B-B14F-4D97-AF65-F5344CB8AC3E}">
        <p14:creationId xmlns:p14="http://schemas.microsoft.com/office/powerpoint/2010/main" val="31669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a:latin typeface="Arial Black" panose="020B0A04020102020204" pitchFamily="34" charset="0"/>
              </a:rPr>
              <a:t>W</a:t>
            </a:r>
            <a:r>
              <a:rPr lang="en-US" dirty="0" smtClean="0">
                <a:latin typeface="Arial Black" panose="020B0A04020102020204" pitchFamily="34" charset="0"/>
              </a:rPr>
              <a:t>rite about the following:</a:t>
            </a:r>
          </a:p>
          <a:p>
            <a:pPr marL="0" indent="0" algn="ctr">
              <a:buNone/>
            </a:pPr>
            <a:r>
              <a:rPr lang="en-US" sz="4000" dirty="0">
                <a:latin typeface="Arial Black" panose="020B0A04020102020204" pitchFamily="34" charset="0"/>
              </a:rPr>
              <a:t>What happened to </a:t>
            </a:r>
            <a:r>
              <a:rPr lang="en-US" sz="4000" dirty="0" err="1">
                <a:latin typeface="Arial Black" panose="020B0A04020102020204" pitchFamily="34" charset="0"/>
              </a:rPr>
              <a:t>Akiba</a:t>
            </a:r>
            <a:r>
              <a:rPr lang="en-US" sz="4000" dirty="0">
                <a:latin typeface="Arial Black" panose="020B0A04020102020204" pitchFamily="34" charset="0"/>
              </a:rPr>
              <a:t> </a:t>
            </a:r>
            <a:r>
              <a:rPr lang="en-US" sz="4000" dirty="0" err="1">
                <a:latin typeface="Arial Black" panose="020B0A04020102020204" pitchFamily="34" charset="0"/>
              </a:rPr>
              <a:t>Drumer</a:t>
            </a:r>
            <a:r>
              <a:rPr lang="en-US" sz="4000" dirty="0">
                <a:latin typeface="Arial Black" panose="020B0A04020102020204" pitchFamily="34" charset="0"/>
              </a:rPr>
              <a:t> at the end, before he was selected?</a:t>
            </a:r>
          </a:p>
          <a:p>
            <a:pPr marL="0" indent="0" algn="ctr">
              <a:buNone/>
            </a:pPr>
            <a:r>
              <a:rPr lang="en-US" sz="4000" dirty="0">
                <a:latin typeface="Arial Black" panose="020B0A04020102020204" pitchFamily="34" charset="0"/>
              </a:rPr>
              <a:t>What does </a:t>
            </a:r>
            <a:r>
              <a:rPr lang="en-US" sz="4000" dirty="0" err="1">
                <a:latin typeface="Arial Black" panose="020B0A04020102020204" pitchFamily="34" charset="0"/>
              </a:rPr>
              <a:t>Elie</a:t>
            </a:r>
            <a:r>
              <a:rPr lang="en-US" sz="4000" dirty="0">
                <a:latin typeface="Arial Black" panose="020B0A04020102020204" pitchFamily="34" charset="0"/>
              </a:rPr>
              <a:t> say could have saved him?</a:t>
            </a:r>
          </a:p>
          <a:p>
            <a:pPr marL="0" indent="0" algn="ctr">
              <a:buNone/>
            </a:pPr>
            <a:r>
              <a:rPr lang="en-US" sz="4000" dirty="0">
                <a:latin typeface="Arial Black" panose="020B0A04020102020204" pitchFamily="34" charset="0"/>
              </a:rPr>
              <a:t>What did he ask </a:t>
            </a:r>
            <a:r>
              <a:rPr lang="en-US" sz="4000" dirty="0" err="1">
                <a:latin typeface="Arial Black" panose="020B0A04020102020204" pitchFamily="34" charset="0"/>
              </a:rPr>
              <a:t>Elie</a:t>
            </a:r>
            <a:r>
              <a:rPr lang="en-US" sz="4000" dirty="0">
                <a:latin typeface="Arial Black" panose="020B0A04020102020204" pitchFamily="34" charset="0"/>
              </a:rPr>
              <a:t> and the others to do for him?</a:t>
            </a: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10/24/18</a:t>
            </a:r>
            <a:endParaRPr lang="en-US" dirty="0">
              <a:latin typeface="Arial Black" panose="020B0A04020102020204" pitchFamily="34" charset="0"/>
            </a:endParaRPr>
          </a:p>
        </p:txBody>
      </p:sp>
    </p:spTree>
    <p:extLst>
      <p:ext uri="{BB962C8B-B14F-4D97-AF65-F5344CB8AC3E}">
        <p14:creationId xmlns:p14="http://schemas.microsoft.com/office/powerpoint/2010/main" val="55803927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20430610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98388519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34314659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By the end of the period, students should be able to determine the meanings of words used in Chapter </a:t>
            </a:r>
            <a:r>
              <a:rPr lang="en-US" sz="4000" dirty="0" smtClean="0">
                <a:latin typeface="Arial Black" panose="020B0A04020102020204" pitchFamily="34" charset="0"/>
              </a:rPr>
              <a:t>6 </a:t>
            </a:r>
            <a:r>
              <a:rPr lang="en-US" sz="4000" dirty="0" smtClean="0">
                <a:latin typeface="Arial Black" panose="020B0A04020102020204" pitchFamily="34" charset="0"/>
              </a:rPr>
              <a:t>of </a:t>
            </a:r>
            <a:r>
              <a:rPr lang="en-US" sz="4000" u="sng" dirty="0" smtClean="0">
                <a:latin typeface="Arial Black" panose="020B0A04020102020204" pitchFamily="34" charset="0"/>
              </a:rPr>
              <a:t>Night</a:t>
            </a:r>
            <a:r>
              <a:rPr lang="en-US" sz="4000" dirty="0" smtClean="0">
                <a:latin typeface="Arial Black" panose="020B0A04020102020204" pitchFamily="34" charset="0"/>
              </a:rPr>
              <a:t>, including literal, figurative, and connotative meanings and analyze the impact of specific word choices on meaning and tone.</a:t>
            </a: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5362753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As We Read…</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Consider the questions you will be asked to answer tonight for homework.</a:t>
            </a:r>
          </a:p>
          <a:p>
            <a:pPr marL="0" indent="0" algn="ctr">
              <a:buNone/>
            </a:pPr>
            <a:r>
              <a:rPr lang="en-US" sz="4000" dirty="0" smtClean="0">
                <a:latin typeface="Arial Black" panose="020B0A04020102020204" pitchFamily="34" charset="0"/>
              </a:rPr>
              <a:t>Do NOT answer them while we are reading, but keep the document open and be mindful of those things you will be asked to discuss.</a:t>
            </a:r>
            <a:endParaRPr lang="en-US" sz="4000" dirty="0">
              <a:latin typeface="Arial Black" panose="020B0A04020102020204" pitchFamily="34" charset="0"/>
            </a:endParaRPr>
          </a:p>
        </p:txBody>
      </p:sp>
    </p:spTree>
    <p:extLst>
      <p:ext uri="{BB962C8B-B14F-4D97-AF65-F5344CB8AC3E}">
        <p14:creationId xmlns:p14="http://schemas.microsoft.com/office/powerpoint/2010/main" val="16013358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0"/>
            <a:ext cx="10515600" cy="762217"/>
          </a:xfrm>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127342"/>
            <a:ext cx="10515600" cy="5611661"/>
          </a:xfrm>
        </p:spPr>
        <p:txBody>
          <a:bodyPr>
            <a:normAutofit fontScale="62500" lnSpcReduction="20000"/>
          </a:bodyPr>
          <a:lstStyle/>
          <a:p>
            <a:pPr marL="0" indent="0" algn="ctr">
              <a:buNone/>
            </a:pPr>
            <a:r>
              <a:rPr lang="en-US" sz="6600" dirty="0" smtClean="0">
                <a:latin typeface="Arial Black" panose="020B0A04020102020204" pitchFamily="34" charset="0"/>
              </a:rPr>
              <a:t>Questions </a:t>
            </a:r>
            <a:r>
              <a:rPr lang="en-US" sz="6600" dirty="0" smtClean="0">
                <a:latin typeface="Arial Black" panose="020B0A04020102020204" pitchFamily="34" charset="0"/>
              </a:rPr>
              <a:t>1-7 </a:t>
            </a:r>
            <a:r>
              <a:rPr lang="en-US" sz="6600" dirty="0" smtClean="0">
                <a:latin typeface="Arial Black" panose="020B0A04020102020204" pitchFamily="34" charset="0"/>
              </a:rPr>
              <a:t>from the question sheet.</a:t>
            </a:r>
          </a:p>
          <a:p>
            <a:pPr marL="0" indent="0" algn="ctr">
              <a:buNone/>
            </a:pPr>
            <a:r>
              <a:rPr lang="en-US" sz="6600" dirty="0" smtClean="0">
                <a:latin typeface="Arial Black" panose="020B0A04020102020204" pitchFamily="34" charset="0"/>
              </a:rPr>
              <a:t>DUE </a:t>
            </a:r>
            <a:r>
              <a:rPr lang="en-US" sz="6600" dirty="0" smtClean="0">
                <a:latin typeface="Arial Black" panose="020B0A04020102020204" pitchFamily="34" charset="0"/>
              </a:rPr>
              <a:t>TOMORROW </a:t>
            </a:r>
            <a:r>
              <a:rPr lang="en-US" sz="6600" dirty="0" smtClean="0">
                <a:latin typeface="Arial Black" panose="020B0A04020102020204" pitchFamily="34" charset="0"/>
              </a:rPr>
              <a:t>BY 7:00 A.M.</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Vocab Slides for the second 11 words also DUE FRIDAY!</a:t>
            </a:r>
          </a:p>
          <a:p>
            <a:pPr marL="0" indent="0" algn="ctr">
              <a:buNone/>
            </a:pPr>
            <a:endParaRPr lang="en-US" sz="6600" dirty="0" smtClean="0">
              <a:latin typeface="Arial Black" panose="020B0A04020102020204" pitchFamily="34" charset="0"/>
            </a:endParaRPr>
          </a:p>
          <a:p>
            <a:pPr marL="0" indent="0" algn="ctr">
              <a:buNone/>
            </a:pPr>
            <a:r>
              <a:rPr lang="en-US" sz="6600" dirty="0" smtClean="0">
                <a:latin typeface="Arial Black" panose="020B0A04020102020204" pitchFamily="34" charset="0"/>
              </a:rPr>
              <a:t>QUIZ FRIDAY ON SECTIONS 5 – 6 OF THE NOVEL AND THE SECOND 11 VOCAB WORDS!</a:t>
            </a:r>
            <a:endParaRPr lang="en-US" sz="6600" dirty="0">
              <a:latin typeface="Arial Black" panose="020B0A04020102020204" pitchFamily="34" charset="0"/>
            </a:endParaRPr>
          </a:p>
        </p:txBody>
      </p:sp>
    </p:spTree>
    <p:extLst>
      <p:ext uri="{BB962C8B-B14F-4D97-AF65-F5344CB8AC3E}">
        <p14:creationId xmlns:p14="http://schemas.microsoft.com/office/powerpoint/2010/main" val="3759347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743200" y="381000"/>
            <a:ext cx="4038600" cy="1143000"/>
          </a:xfrm>
        </p:spPr>
        <p:txBody>
          <a:bodyPr/>
          <a:lstStyle/>
          <a:p>
            <a:pPr eaLnBrk="1" hangingPunct="1"/>
            <a:r>
              <a:rPr lang="en-US" altLang="en-US" smtClean="0"/>
              <a:t>Selection</a:t>
            </a:r>
          </a:p>
        </p:txBody>
      </p:sp>
      <p:pic>
        <p:nvPicPr>
          <p:cNvPr id="16387" name="Picture 4" descr="MonowitzJuly19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1"/>
            <a:ext cx="63246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8458200" y="1143001"/>
            <a:ext cx="1981200"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solidFill>
                  <a:prstClr val="black"/>
                </a:solidFill>
                <a:latin typeface="Chicago"/>
              </a:rPr>
              <a:t>The Jews who were sent to Auschwitz, and then assigned to work at Monowitz, had a much better chance of survival because the factory workers were considered too valuable to send to the gas chambers, at least while they were still able to work.</a:t>
            </a:r>
            <a:endParaRPr lang="en-US" altLang="en-US" sz="1800" b="1">
              <a:solidFill>
                <a:prstClr val="black"/>
              </a:solidFill>
            </a:endParaRPr>
          </a:p>
          <a:p>
            <a:pPr>
              <a:spcBef>
                <a:spcPct val="50000"/>
              </a:spcBef>
              <a:buFontTx/>
              <a:buNone/>
            </a:pPr>
            <a:endParaRPr lang="en-US" altLang="en-US" sz="1800">
              <a:solidFill>
                <a:prstClr val="black"/>
              </a:solidFill>
            </a:endParaRPr>
          </a:p>
        </p:txBody>
      </p:sp>
    </p:spTree>
    <p:extLst>
      <p:ext uri="{BB962C8B-B14F-4D97-AF65-F5344CB8AC3E}">
        <p14:creationId xmlns:p14="http://schemas.microsoft.com/office/powerpoint/2010/main" val="302986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480457"/>
            <a:ext cx="10515600" cy="4696506"/>
          </a:xfrm>
        </p:spPr>
        <p:txBody>
          <a:bodyPr>
            <a:normAutofit/>
          </a:bodyPr>
          <a:lstStyle/>
          <a:p>
            <a:pPr marL="0" indent="0" algn="ctr">
              <a:buNone/>
            </a:pPr>
            <a:r>
              <a:rPr lang="en-US" sz="4000" dirty="0" smtClean="0">
                <a:latin typeface="Arial Black" panose="020B0A04020102020204" pitchFamily="34" charset="0"/>
              </a:rPr>
              <a:t>Who was Rabbi </a:t>
            </a:r>
            <a:r>
              <a:rPr lang="en-US" sz="4000" dirty="0" err="1" smtClean="0">
                <a:latin typeface="Arial Black" panose="020B0A04020102020204" pitchFamily="34" charset="0"/>
              </a:rPr>
              <a:t>Eliahou</a:t>
            </a:r>
            <a:r>
              <a:rPr lang="en-US" sz="4000" dirty="0" smtClean="0">
                <a:latin typeface="Arial Black" panose="020B0A04020102020204" pitchFamily="34" charset="0"/>
              </a:rPr>
              <a:t> and what was he looking for?</a:t>
            </a:r>
          </a:p>
          <a:p>
            <a:pPr marL="0" indent="0" algn="ctr">
              <a:buNone/>
            </a:pPr>
            <a:r>
              <a:rPr lang="en-US" sz="4000" dirty="0" smtClean="0">
                <a:latin typeface="Arial Black" panose="020B0A04020102020204" pitchFamily="34" charset="0"/>
              </a:rPr>
              <a:t>What did </a:t>
            </a:r>
            <a:r>
              <a:rPr lang="en-US" sz="4000" dirty="0" err="1" smtClean="0">
                <a:latin typeface="Arial Black" panose="020B0A04020102020204" pitchFamily="34" charset="0"/>
              </a:rPr>
              <a:t>Elie</a:t>
            </a:r>
            <a:r>
              <a:rPr lang="en-US" sz="4000" dirty="0" smtClean="0">
                <a:latin typeface="Arial Black" panose="020B0A04020102020204" pitchFamily="34" charset="0"/>
              </a:rPr>
              <a:t> remember that he did not tell Rabbi </a:t>
            </a:r>
            <a:r>
              <a:rPr lang="en-US" sz="4000" dirty="0" err="1" smtClean="0">
                <a:latin typeface="Arial Black" panose="020B0A04020102020204" pitchFamily="34" charset="0"/>
              </a:rPr>
              <a:t>Eliahou</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What does </a:t>
            </a:r>
            <a:r>
              <a:rPr lang="en-US" sz="4000" dirty="0" err="1" smtClean="0">
                <a:latin typeface="Arial Black" panose="020B0A04020102020204" pitchFamily="34" charset="0"/>
              </a:rPr>
              <a:t>Elie</a:t>
            </a:r>
            <a:r>
              <a:rPr lang="en-US" sz="4000" dirty="0" smtClean="0">
                <a:latin typeface="Arial Black" panose="020B0A04020102020204" pitchFamily="34" charset="0"/>
              </a:rPr>
              <a:t> pray for in that moment?</a:t>
            </a:r>
            <a:endParaRPr lang="en-US" sz="4000" dirty="0" smtClean="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10/24/18</a:t>
            </a:r>
            <a:endParaRPr lang="en-US" dirty="0">
              <a:latin typeface="Arial Black" panose="020B0A04020102020204" pitchFamily="34" charset="0"/>
            </a:endParaRPr>
          </a:p>
        </p:txBody>
      </p:sp>
    </p:spTree>
    <p:extLst>
      <p:ext uri="{BB962C8B-B14F-4D97-AF65-F5344CB8AC3E}">
        <p14:creationId xmlns:p14="http://schemas.microsoft.com/office/powerpoint/2010/main" val="7634816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501041"/>
            <a:ext cx="10515600" cy="5675922"/>
          </a:xfrm>
        </p:spPr>
        <p:txBody>
          <a:bodyPr>
            <a:normAutofit/>
          </a:bodyPr>
          <a:lstStyle/>
          <a:p>
            <a:pPr marL="0" indent="0" algn="ctr">
              <a:buNone/>
            </a:pPr>
            <a:r>
              <a:rPr lang="en-US" sz="8800" dirty="0" smtClean="0">
                <a:latin typeface="Arial Black" panose="020B0A04020102020204" pitchFamily="34" charset="0"/>
              </a:rPr>
              <a:t>NO</a:t>
            </a:r>
          </a:p>
          <a:p>
            <a:pPr marL="0" indent="0" algn="ctr">
              <a:buNone/>
            </a:pPr>
            <a:r>
              <a:rPr lang="en-US" sz="8800" dirty="0" smtClean="0">
                <a:latin typeface="Arial Black" panose="020B0A04020102020204" pitchFamily="34" charset="0"/>
              </a:rPr>
              <a:t>START-UP</a:t>
            </a:r>
          </a:p>
          <a:p>
            <a:pPr marL="0" indent="0" algn="ctr">
              <a:buNone/>
            </a:pPr>
            <a:r>
              <a:rPr lang="en-US" sz="8800" dirty="0" smtClean="0">
                <a:latin typeface="Arial Black" panose="020B0A04020102020204" pitchFamily="34" charset="0"/>
              </a:rPr>
              <a:t>TODAY!</a:t>
            </a:r>
            <a:endParaRPr lang="en-US" sz="8800" dirty="0">
              <a:latin typeface="Arial Black" panose="020B0A04020102020204" pitchFamily="34" charset="0"/>
            </a:endParaRPr>
          </a:p>
          <a:p>
            <a:pPr marL="0" indent="0" algn="ctr">
              <a:buNone/>
            </a:pPr>
            <a:endParaRPr lang="en-US" sz="8800" dirty="0">
              <a:latin typeface="Arial Black" panose="020B0A04020102020204" pitchFamily="34" charset="0"/>
            </a:endParaRPr>
          </a:p>
          <a:p>
            <a:pPr marL="0" indent="0" algn="ctr">
              <a:buNone/>
            </a:pPr>
            <a:endParaRPr lang="en-US" sz="88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10/25/18</a:t>
            </a:r>
            <a:endParaRPr lang="en-US" dirty="0">
              <a:latin typeface="Arial Black" panose="020B0A04020102020204" pitchFamily="34" charset="0"/>
            </a:endParaRPr>
          </a:p>
        </p:txBody>
      </p:sp>
    </p:spTree>
    <p:extLst>
      <p:ext uri="{BB962C8B-B14F-4D97-AF65-F5344CB8AC3E}">
        <p14:creationId xmlns:p14="http://schemas.microsoft.com/office/powerpoint/2010/main" val="26394560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149274225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1972855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59365028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By the end of the period, students should be able to analyze the text in order to create a clear, coherent, properly formatted and cited paragraph discussing elements of word choice, theme, and author’s purpose.</a:t>
            </a: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0749659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6600" dirty="0">
                <a:latin typeface="Arial Black" panose="020B0A04020102020204" pitchFamily="34" charset="0"/>
                <a:ea typeface="Arial"/>
                <a:cs typeface="Arial"/>
                <a:sym typeface="Arial"/>
              </a:rPr>
              <a:t>TBDAT</a:t>
            </a:r>
            <a:endParaRPr sz="6600" dirty="0">
              <a:latin typeface="Arial Black" panose="020B0A04020102020204" pitchFamily="34" charset="0"/>
              <a:ea typeface="Arial"/>
              <a:cs typeface="Arial"/>
              <a:sym typeface="Arial"/>
            </a:endParaRPr>
          </a:p>
        </p:txBody>
      </p:sp>
      <p:sp>
        <p:nvSpPr>
          <p:cNvPr id="128" name="Google Shape;128;p20"/>
          <p:cNvSpPr txBox="1">
            <a:spLocks noGrp="1"/>
          </p:cNvSpPr>
          <p:nvPr>
            <p:ph type="body" idx="1"/>
          </p:nvPr>
        </p:nvSpPr>
        <p:spPr>
          <a:xfrm>
            <a:off x="438411" y="1600201"/>
            <a:ext cx="11411211" cy="4525963"/>
          </a:xfrm>
          <a:prstGeom prst="rect">
            <a:avLst/>
          </a:prstGeom>
          <a:noFill/>
          <a:ln>
            <a:noFill/>
          </a:ln>
        </p:spPr>
        <p:txBody>
          <a:bodyPr spcFirstLastPara="1" vert="horz" wrap="square" lIns="91425" tIns="45700" rIns="91425" bIns="45700" rtlCol="0" anchor="t" anchorCtr="0">
            <a:noAutofit/>
          </a:bodyPr>
          <a:lstStyle/>
          <a:p>
            <a:pPr>
              <a:spcBef>
                <a:spcPts val="0"/>
              </a:spcBef>
              <a:buSzPts val="3200"/>
            </a:pPr>
            <a:r>
              <a:rPr lang="en-US" sz="3200" dirty="0">
                <a:latin typeface="Arial Black" panose="020B0A04020102020204" pitchFamily="34" charset="0"/>
                <a:ea typeface="Arial"/>
                <a:cs typeface="Arial"/>
                <a:sym typeface="Arial"/>
              </a:rPr>
              <a:t>T – Topic Sentence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B – Background </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T – Tie Back (also known as concluding sentence)</a:t>
            </a:r>
            <a:endParaRPr sz="32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191637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
                                            <p:txEl>
                                              <p:pRg st="1" end="1"/>
                                            </p:txEl>
                                          </p:spTgt>
                                        </p:tgtEl>
                                        <p:attrNameLst>
                                          <p:attrName>style.visibility</p:attrName>
                                        </p:attrNameLst>
                                      </p:cBhvr>
                                      <p:to>
                                        <p:strVal val="visible"/>
                                      </p:to>
                                    </p:set>
                                    <p:anim calcmode="lin" valueType="num">
                                      <p:cBhvr additive="base">
                                        <p:cTn id="13" dur="500" fill="hold"/>
                                        <p:tgtEl>
                                          <p:spTgt spid="1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
                                            <p:txEl>
                                              <p:pRg st="2" end="2"/>
                                            </p:txEl>
                                          </p:spTgt>
                                        </p:tgtEl>
                                        <p:attrNameLst>
                                          <p:attrName>style.visibility</p:attrName>
                                        </p:attrNameLst>
                                      </p:cBhvr>
                                      <p:to>
                                        <p:strVal val="visible"/>
                                      </p:to>
                                    </p:set>
                                    <p:anim calcmode="lin" valueType="num">
                                      <p:cBhvr additive="base">
                                        <p:cTn id="19" dur="500" fill="hold"/>
                                        <p:tgtEl>
                                          <p:spTgt spid="1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xEl>
                                              <p:pRg st="3" end="3"/>
                                            </p:txEl>
                                          </p:spTgt>
                                        </p:tgtEl>
                                        <p:attrNameLst>
                                          <p:attrName>style.visibility</p:attrName>
                                        </p:attrNameLst>
                                      </p:cBhvr>
                                      <p:to>
                                        <p:strVal val="visible"/>
                                      </p:to>
                                    </p:set>
                                    <p:anim calcmode="lin" valueType="num">
                                      <p:cBhvr additive="base">
                                        <p:cTn id="25" dur="500" fill="hold"/>
                                        <p:tgtEl>
                                          <p:spTgt spid="1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
                                            <p:txEl>
                                              <p:pRg st="4" end="4"/>
                                            </p:txEl>
                                          </p:spTgt>
                                        </p:tgtEl>
                                        <p:attrNameLst>
                                          <p:attrName>style.visibility</p:attrName>
                                        </p:attrNameLst>
                                      </p:cBhvr>
                                      <p:to>
                                        <p:strVal val="visible"/>
                                      </p:to>
                                    </p:set>
                                    <p:anim calcmode="lin" valueType="num">
                                      <p:cBhvr additive="base">
                                        <p:cTn id="31" dur="500" fill="hold"/>
                                        <p:tgtEl>
                                          <p:spTgt spid="1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Topic Sentence </a:t>
            </a:r>
            <a:endParaRPr dirty="0">
              <a:latin typeface="Arial Black" panose="020B0A04020102020204" pitchFamily="34" charset="0"/>
              <a:ea typeface="Arial"/>
              <a:cs typeface="Arial"/>
              <a:sym typeface="Arial"/>
            </a:endParaRPr>
          </a:p>
        </p:txBody>
      </p:sp>
      <p:sp>
        <p:nvSpPr>
          <p:cNvPr id="134" name="Google Shape;134;p21"/>
          <p:cNvSpPr txBox="1">
            <a:spLocks noGrp="1"/>
          </p:cNvSpPr>
          <p:nvPr>
            <p:ph type="body" idx="1"/>
          </p:nvPr>
        </p:nvSpPr>
        <p:spPr>
          <a:xfrm>
            <a:off x="488515" y="1600201"/>
            <a:ext cx="11260899"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The </a:t>
            </a:r>
            <a:r>
              <a:rPr lang="en-US" sz="3200" b="1" dirty="0">
                <a:latin typeface="Arial Black" panose="020B0A04020102020204" pitchFamily="34" charset="0"/>
                <a:ea typeface="Cutive"/>
                <a:cs typeface="Cutive"/>
                <a:sym typeface="Cutive"/>
              </a:rPr>
              <a:t>main idea</a:t>
            </a:r>
            <a:r>
              <a:rPr lang="en-US" sz="3200" dirty="0">
                <a:latin typeface="Arial Black" panose="020B0A04020102020204" pitchFamily="34" charset="0"/>
                <a:ea typeface="Cutive"/>
                <a:cs typeface="Cutive"/>
                <a:sym typeface="Cutive"/>
              </a:rPr>
              <a:t> of the paragraph</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It explains what you will prove in that paragraph.</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This should not be a specific detail from the story, but rather it should take a stance on an issue from the story that can be debated. (In this case, it will connect to your theme.)</a:t>
            </a:r>
            <a:endParaRPr dirty="0">
              <a:latin typeface="Arial Black" panose="020B0A04020102020204" pitchFamily="34" charset="0"/>
            </a:endParaRPr>
          </a:p>
          <a:p>
            <a:pPr marL="342900" indent="-139700">
              <a:spcBef>
                <a:spcPts val="640"/>
              </a:spcBef>
              <a:buClr>
                <a:schemeClr val="dk1"/>
              </a:buClr>
              <a:buSzPts val="3200"/>
              <a:buNone/>
            </a:pPr>
            <a:endParaRPr lang="en-US" sz="3200" dirty="0" smtClean="0">
              <a:solidFill>
                <a:schemeClr val="lt1"/>
              </a:solidFill>
              <a:latin typeface="Arial"/>
              <a:ea typeface="Arial"/>
              <a:cs typeface="Arial"/>
              <a:sym typeface="Arial"/>
            </a:endParaRPr>
          </a:p>
          <a:p>
            <a:pPr marL="342900" indent="-139700">
              <a:spcBef>
                <a:spcPts val="640"/>
              </a:spcBef>
              <a:buClr>
                <a:schemeClr val="dk1"/>
              </a:buClr>
              <a:buSzPts val="3200"/>
              <a:buNone/>
            </a:pPr>
            <a:endParaRPr sz="32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90411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additive="base">
                                        <p:cTn id="7"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
                                            <p:txEl>
                                              <p:pRg st="1" end="1"/>
                                            </p:txEl>
                                          </p:spTgt>
                                        </p:tgtEl>
                                        <p:attrNameLst>
                                          <p:attrName>style.visibility</p:attrName>
                                        </p:attrNameLst>
                                      </p:cBhvr>
                                      <p:to>
                                        <p:strVal val="visible"/>
                                      </p:to>
                                    </p:set>
                                    <p:anim calcmode="lin" valueType="num">
                                      <p:cBhvr additive="base">
                                        <p:cTn id="13" dur="500" fill="hold"/>
                                        <p:tgtEl>
                                          <p:spTgt spid="1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
                                            <p:txEl>
                                              <p:pRg st="2" end="2"/>
                                            </p:txEl>
                                          </p:spTgt>
                                        </p:tgtEl>
                                        <p:attrNameLst>
                                          <p:attrName>style.visibility</p:attrName>
                                        </p:attrNameLst>
                                      </p:cBhvr>
                                      <p:to>
                                        <p:strVal val="visible"/>
                                      </p:to>
                                    </p:set>
                                    <p:anim calcmode="lin" valueType="num">
                                      <p:cBhvr additive="base">
                                        <p:cTn id="19" dur="50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Background</a:t>
            </a:r>
            <a:r>
              <a:rPr lang="en-US" dirty="0">
                <a:solidFill>
                  <a:schemeClr val="lt1"/>
                </a:solidFill>
                <a:latin typeface="Arial Black" panose="020B0A04020102020204" pitchFamily="34" charset="0"/>
                <a:ea typeface="Arial"/>
                <a:cs typeface="Arial"/>
                <a:sym typeface="Arial"/>
              </a:rPr>
              <a:t> </a:t>
            </a:r>
            <a:endParaRPr dirty="0">
              <a:solidFill>
                <a:schemeClr val="lt1"/>
              </a:solidFill>
              <a:latin typeface="Arial Black" panose="020B0A04020102020204" pitchFamily="34" charset="0"/>
              <a:ea typeface="Arial"/>
              <a:cs typeface="Arial"/>
              <a:sym typeface="Arial"/>
            </a:endParaRPr>
          </a:p>
        </p:txBody>
      </p:sp>
      <p:sp>
        <p:nvSpPr>
          <p:cNvPr id="140" name="Google Shape;140;p22"/>
          <p:cNvSpPr txBox="1">
            <a:spLocks noGrp="1"/>
          </p:cNvSpPr>
          <p:nvPr>
            <p:ph type="body" idx="1"/>
          </p:nvPr>
        </p:nvSpPr>
        <p:spPr>
          <a:xfrm>
            <a:off x="438411" y="1295401"/>
            <a:ext cx="11498893" cy="48307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300"/>
              <a:buFont typeface="Cutive"/>
              <a:buChar char="•"/>
            </a:pPr>
            <a:r>
              <a:rPr lang="en-US" sz="3300" dirty="0">
                <a:latin typeface="Arial Black" panose="020B0A04020102020204" pitchFamily="34" charset="0"/>
                <a:ea typeface="Cutive"/>
                <a:cs typeface="Cutive"/>
                <a:sym typeface="Cutive"/>
              </a:rPr>
              <a:t>Gives the background of the supporting detail.</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WHO </a:t>
            </a:r>
            <a:r>
              <a:rPr lang="en-US" sz="3300" dirty="0">
                <a:latin typeface="Arial Black" panose="020B0A04020102020204" pitchFamily="34" charset="0"/>
                <a:ea typeface="Cutive"/>
                <a:cs typeface="Cutive"/>
                <a:sym typeface="Cutive"/>
              </a:rPr>
              <a:t>says the quote or does the action?</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WHEN </a:t>
            </a:r>
            <a:r>
              <a:rPr lang="en-US" sz="3300" dirty="0">
                <a:latin typeface="Arial Black" panose="020B0A04020102020204" pitchFamily="34" charset="0"/>
                <a:ea typeface="Cutive"/>
                <a:cs typeface="Cutive"/>
                <a:sym typeface="Cutive"/>
              </a:rPr>
              <a:t>does he/she say that or do that?</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WHERE </a:t>
            </a:r>
            <a:r>
              <a:rPr lang="en-US" sz="3300" dirty="0">
                <a:latin typeface="Arial Black" panose="020B0A04020102020204" pitchFamily="34" charset="0"/>
                <a:ea typeface="Cutive"/>
                <a:cs typeface="Cutive"/>
                <a:sym typeface="Cutive"/>
              </a:rPr>
              <a:t>does the action take place?</a:t>
            </a:r>
            <a:endParaRPr dirty="0">
              <a:latin typeface="Arial Black" panose="020B0A04020102020204" pitchFamily="34" charset="0"/>
            </a:endParaRPr>
          </a:p>
          <a:p>
            <a:pPr marL="342900" indent="-342900">
              <a:spcBef>
                <a:spcPts val="660"/>
              </a:spcBef>
              <a:buClr>
                <a:schemeClr val="lt1"/>
              </a:buClr>
              <a:buSzPts val="3300"/>
              <a:buFont typeface="Cutive"/>
              <a:buChar char="•"/>
            </a:pPr>
            <a:r>
              <a:rPr lang="en-US" sz="6000" dirty="0">
                <a:latin typeface="Arial Black" panose="020B0A04020102020204" pitchFamily="34" charset="0"/>
                <a:ea typeface="Cutive"/>
                <a:cs typeface="Cutive"/>
                <a:sym typeface="Cutive"/>
              </a:rPr>
              <a:t>Comes before the supporting detail in the paragraph</a:t>
            </a:r>
            <a:endParaRPr sz="60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146087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 calcmode="lin" valueType="num">
                                      <p:cBhvr additive="base">
                                        <p:cTn id="7" dur="500" fill="hold"/>
                                        <p:tgtEl>
                                          <p:spTgt spid="1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
                                            <p:txEl>
                                              <p:pRg st="1" end="1"/>
                                            </p:txEl>
                                          </p:spTgt>
                                        </p:tgtEl>
                                        <p:attrNameLst>
                                          <p:attrName>style.visibility</p:attrName>
                                        </p:attrNameLst>
                                      </p:cBhvr>
                                      <p:to>
                                        <p:strVal val="visible"/>
                                      </p:to>
                                    </p:set>
                                    <p:anim calcmode="lin" valueType="num">
                                      <p:cBhvr additive="base">
                                        <p:cTn id="13" dur="500" fill="hold"/>
                                        <p:tgtEl>
                                          <p:spTgt spid="1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0">
                                            <p:txEl>
                                              <p:pRg st="2" end="2"/>
                                            </p:txEl>
                                          </p:spTgt>
                                        </p:tgtEl>
                                        <p:attrNameLst>
                                          <p:attrName>style.visibility</p:attrName>
                                        </p:attrNameLst>
                                      </p:cBhvr>
                                      <p:to>
                                        <p:strVal val="visible"/>
                                      </p:to>
                                    </p:set>
                                    <p:anim calcmode="lin" valueType="num">
                                      <p:cBhvr additive="base">
                                        <p:cTn id="19" dur="500" fill="hold"/>
                                        <p:tgtEl>
                                          <p:spTgt spid="1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
                                            <p:txEl>
                                              <p:pRg st="3" end="3"/>
                                            </p:txEl>
                                          </p:spTgt>
                                        </p:tgtEl>
                                        <p:attrNameLst>
                                          <p:attrName>style.visibility</p:attrName>
                                        </p:attrNameLst>
                                      </p:cBhvr>
                                      <p:to>
                                        <p:strVal val="visible"/>
                                      </p:to>
                                    </p:set>
                                    <p:anim calcmode="lin" valueType="num">
                                      <p:cBhvr additive="base">
                                        <p:cTn id="25" dur="500" fill="hold"/>
                                        <p:tgtEl>
                                          <p:spTgt spid="1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
                                            <p:txEl>
                                              <p:pRg st="4" end="4"/>
                                            </p:txEl>
                                          </p:spTgt>
                                        </p:tgtEl>
                                        <p:attrNameLst>
                                          <p:attrName>style.visibility</p:attrName>
                                        </p:attrNameLst>
                                      </p:cBhvr>
                                      <p:to>
                                        <p:strVal val="visible"/>
                                      </p:to>
                                    </p:set>
                                    <p:anim calcmode="lin" valueType="num">
                                      <p:cBhvr additive="base">
                                        <p:cTn id="31" dur="500" fill="hold"/>
                                        <p:tgtEl>
                                          <p:spTgt spid="1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smtClean="0">
                <a:latin typeface="Arial Black" panose="020B0A04020102020204" pitchFamily="34" charset="0"/>
                <a:ea typeface="Arial"/>
                <a:cs typeface="Arial"/>
                <a:sym typeface="Arial"/>
              </a:rPr>
              <a:t>Detail (Evidence, Quote)</a:t>
            </a:r>
            <a:endParaRPr dirty="0">
              <a:latin typeface="Arial Black" panose="020B0A04020102020204" pitchFamily="34" charset="0"/>
              <a:ea typeface="Arial"/>
              <a:cs typeface="Arial"/>
              <a:sym typeface="Arial"/>
            </a:endParaRPr>
          </a:p>
        </p:txBody>
      </p:sp>
      <p:sp>
        <p:nvSpPr>
          <p:cNvPr id="146" name="Google Shape;146;p23"/>
          <p:cNvSpPr txBox="1">
            <a:spLocks noGrp="1"/>
          </p:cNvSpPr>
          <p:nvPr>
            <p:ph type="body" idx="1"/>
          </p:nvPr>
        </p:nvSpPr>
        <p:spPr>
          <a:xfrm>
            <a:off x="538619" y="1600201"/>
            <a:ext cx="11348581"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This is the evidence that comes directly from the story.</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You should be able to turn to a page and say, “See, it happens right here.”</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Can be a </a:t>
            </a:r>
            <a:r>
              <a:rPr lang="en-US" sz="3200" b="1" dirty="0">
                <a:latin typeface="Arial Black" panose="020B0A04020102020204" pitchFamily="34" charset="0"/>
                <a:ea typeface="Cutive"/>
                <a:cs typeface="Cutive"/>
                <a:sym typeface="Cutive"/>
              </a:rPr>
              <a:t>direct quote </a:t>
            </a:r>
            <a:r>
              <a:rPr lang="en-US" sz="3200" dirty="0">
                <a:latin typeface="Arial Black" panose="020B0A04020102020204" pitchFamily="34" charset="0"/>
                <a:ea typeface="Cutive"/>
                <a:cs typeface="Cutive"/>
                <a:sym typeface="Cutive"/>
              </a:rPr>
              <a:t>that a character says or a specific detail of an </a:t>
            </a:r>
            <a:r>
              <a:rPr lang="en-US" sz="3200" b="1" dirty="0">
                <a:latin typeface="Arial Black" panose="020B0A04020102020204" pitchFamily="34" charset="0"/>
                <a:ea typeface="Cutive"/>
                <a:cs typeface="Cutive"/>
                <a:sym typeface="Cutive"/>
              </a:rPr>
              <a:t>event </a:t>
            </a:r>
            <a:r>
              <a:rPr lang="en-US" sz="3200" dirty="0">
                <a:latin typeface="Arial Black" panose="020B0A04020102020204" pitchFamily="34" charset="0"/>
                <a:ea typeface="Cutive"/>
                <a:cs typeface="Cutive"/>
                <a:sym typeface="Cutive"/>
              </a:rPr>
              <a:t>that occurs.</a:t>
            </a:r>
            <a:endParaRPr sz="3200" b="1" dirty="0">
              <a:latin typeface="Arial Black" panose="020B0A04020102020204" pitchFamily="34" charset="0"/>
              <a:ea typeface="Cutive"/>
              <a:cs typeface="Cutive"/>
              <a:sym typeface="Cutive"/>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463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
                                            <p:txEl>
                                              <p:pRg st="2" end="2"/>
                                            </p:txEl>
                                          </p:spTgt>
                                        </p:tgtEl>
                                        <p:attrNameLst>
                                          <p:attrName>style.visibility</p:attrName>
                                        </p:attrNameLst>
                                      </p:cBhvr>
                                      <p:to>
                                        <p:strVal val="visible"/>
                                      </p:to>
                                    </p:set>
                                    <p:anim calcmode="lin" valueType="num">
                                      <p:cBhvr additive="base">
                                        <p:cTn id="19"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304800"/>
            <a:ext cx="7772400" cy="1143000"/>
          </a:xfrm>
        </p:spPr>
        <p:txBody>
          <a:bodyPr/>
          <a:lstStyle/>
          <a:p>
            <a:pPr eaLnBrk="1" hangingPunct="1"/>
            <a:r>
              <a:rPr lang="en-US" altLang="en-US" smtClean="0"/>
              <a:t>Experimentation</a:t>
            </a:r>
          </a:p>
        </p:txBody>
      </p:sp>
      <p:sp>
        <p:nvSpPr>
          <p:cNvPr id="17411" name="Rectangle 3"/>
          <p:cNvSpPr>
            <a:spLocks noGrp="1" noChangeArrowheads="1"/>
          </p:cNvSpPr>
          <p:nvPr>
            <p:ph type="body" sz="half" idx="1"/>
          </p:nvPr>
        </p:nvSpPr>
        <p:spPr>
          <a:xfrm>
            <a:off x="2209800" y="5181600"/>
            <a:ext cx="7620000" cy="914400"/>
          </a:xfrm>
        </p:spPr>
        <p:txBody>
          <a:bodyPr/>
          <a:lstStyle/>
          <a:p>
            <a:pPr eaLnBrk="1" hangingPunct="1">
              <a:buFontTx/>
              <a:buNone/>
            </a:pPr>
            <a:r>
              <a:rPr lang="en-US" altLang="en-US" sz="2400" b="1"/>
              <a:t>Dissection Table: after a “patient” died the doctors performed “dissections” in order to find the exact cause.</a:t>
            </a:r>
          </a:p>
        </p:txBody>
      </p:sp>
      <p:pic>
        <p:nvPicPr>
          <p:cNvPr id="17412" name="Picture 6" descr="dissecting_table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95401"/>
            <a:ext cx="56388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031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Analysis</a:t>
            </a:r>
            <a:endParaRPr dirty="0">
              <a:latin typeface="Arial Black" panose="020B0A04020102020204" pitchFamily="34" charset="0"/>
              <a:ea typeface="Arial"/>
              <a:cs typeface="Arial"/>
              <a:sym typeface="Arial"/>
            </a:endParaRPr>
          </a:p>
        </p:txBody>
      </p:sp>
      <p:sp>
        <p:nvSpPr>
          <p:cNvPr id="152" name="Google Shape;152;p24"/>
          <p:cNvSpPr txBox="1">
            <a:spLocks noGrp="1"/>
          </p:cNvSpPr>
          <p:nvPr>
            <p:ph type="body" idx="1"/>
          </p:nvPr>
        </p:nvSpPr>
        <p:spPr>
          <a:xfrm>
            <a:off x="576197" y="1600201"/>
            <a:ext cx="11235847"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600"/>
              <a:buFont typeface="Cutive"/>
              <a:buChar char="•"/>
            </a:pPr>
            <a:r>
              <a:rPr lang="en-US" sz="3600" dirty="0">
                <a:latin typeface="Arial Black" panose="020B0A04020102020204" pitchFamily="34" charset="0"/>
                <a:ea typeface="Cutive"/>
                <a:cs typeface="Cutive"/>
                <a:sym typeface="Cutive"/>
              </a:rPr>
              <a:t>Explains the </a:t>
            </a:r>
            <a:r>
              <a:rPr lang="en-US" sz="3600" b="1" dirty="0">
                <a:latin typeface="Arial Black" panose="020B0A04020102020204" pitchFamily="34" charset="0"/>
                <a:ea typeface="Cutive"/>
                <a:cs typeface="Cutive"/>
                <a:sym typeface="Cutive"/>
              </a:rPr>
              <a:t>significance </a:t>
            </a:r>
            <a:r>
              <a:rPr lang="en-US" sz="3600" dirty="0">
                <a:latin typeface="Arial Black" panose="020B0A04020102020204" pitchFamily="34" charset="0"/>
                <a:ea typeface="Cutive"/>
                <a:cs typeface="Cutive"/>
                <a:sym typeface="Cutive"/>
              </a:rPr>
              <a:t>of the detail.</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quote literally mean?</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quote or event show?</a:t>
            </a: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93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2">
                                            <p:txEl>
                                              <p:pRg st="1" end="1"/>
                                            </p:txEl>
                                          </p:spTgt>
                                        </p:tgtEl>
                                        <p:attrNameLst>
                                          <p:attrName>style.visibility</p:attrName>
                                        </p:attrNameLst>
                                      </p:cBhvr>
                                      <p:to>
                                        <p:strVal val="visible"/>
                                      </p:to>
                                    </p:set>
                                    <p:anim calcmode="lin" valueType="num">
                                      <p:cBhvr additive="base">
                                        <p:cTn id="13"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anim calcmode="lin" valueType="num">
                                      <p:cBhvr additive="base">
                                        <p:cTn id="19"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Tie Back </a:t>
            </a:r>
            <a:endParaRPr dirty="0">
              <a:latin typeface="Arial Black" panose="020B0A04020102020204" pitchFamily="34" charset="0"/>
              <a:ea typeface="Arial"/>
              <a:cs typeface="Arial"/>
              <a:sym typeface="Arial"/>
            </a:endParaRPr>
          </a:p>
        </p:txBody>
      </p:sp>
      <p:sp>
        <p:nvSpPr>
          <p:cNvPr id="158" name="Google Shape;158;p25"/>
          <p:cNvSpPr txBox="1">
            <a:spLocks noGrp="1"/>
          </p:cNvSpPr>
          <p:nvPr>
            <p:ph type="body" idx="1"/>
          </p:nvPr>
        </p:nvSpPr>
        <p:spPr>
          <a:xfrm>
            <a:off x="375781" y="1600201"/>
            <a:ext cx="11448789"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FF0000"/>
              </a:buClr>
              <a:buSzPts val="3200"/>
              <a:buFont typeface="Cutive"/>
              <a:buChar char="•"/>
            </a:pPr>
            <a:r>
              <a:rPr lang="en-US" sz="3200" b="1" dirty="0">
                <a:latin typeface="Arial Black" panose="020B0A04020102020204" pitchFamily="34" charset="0"/>
                <a:ea typeface="Cutive"/>
                <a:cs typeface="Cutive"/>
                <a:sym typeface="Cutive"/>
              </a:rPr>
              <a:t>Connect </a:t>
            </a:r>
            <a:r>
              <a:rPr lang="en-US" sz="3200" dirty="0">
                <a:latin typeface="Arial Black" panose="020B0A04020102020204" pitchFamily="34" charset="0"/>
                <a:ea typeface="Cutive"/>
                <a:cs typeface="Cutive"/>
                <a:sym typeface="Cutive"/>
              </a:rPr>
              <a:t>the detail and the analysis back to the topic sentence.</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How does that detail prove your main point?</a:t>
            </a: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581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8">
                                            <p:txEl>
                                              <p:pRg st="1" end="1"/>
                                            </p:txEl>
                                          </p:spTgt>
                                        </p:tgtEl>
                                        <p:attrNameLst>
                                          <p:attrName>style.visibility</p:attrName>
                                        </p:attrNameLst>
                                      </p:cBhvr>
                                      <p:to>
                                        <p:strVal val="visible"/>
                                      </p:to>
                                    </p:set>
                                    <p:anim calcmode="lin" valueType="num">
                                      <p:cBhvr additive="base">
                                        <p:cTn id="13" dur="500" fill="hold"/>
                                        <p:tgtEl>
                                          <p:spTgt spid="1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13"/>
            <a:ext cx="10515600" cy="824848"/>
          </a:xfrm>
        </p:spPr>
        <p:txBody>
          <a:bodyPr/>
          <a:lstStyle/>
          <a:p>
            <a:pPr algn="ctr"/>
            <a:r>
              <a:rPr lang="en-US" dirty="0" smtClean="0">
                <a:latin typeface="Arial Black" panose="020B0A04020102020204" pitchFamily="34" charset="0"/>
              </a:rPr>
              <a:t>Night Paragraph Prompts 1</a:t>
            </a:r>
            <a:endParaRPr lang="en-US" dirty="0">
              <a:latin typeface="Arial Black" panose="020B0A04020102020204" pitchFamily="34" charset="0"/>
            </a:endParaRPr>
          </a:p>
        </p:txBody>
      </p:sp>
      <p:sp>
        <p:nvSpPr>
          <p:cNvPr id="3" name="Content Placeholder 2"/>
          <p:cNvSpPr>
            <a:spLocks noGrp="1"/>
          </p:cNvSpPr>
          <p:nvPr>
            <p:ph idx="1"/>
          </p:nvPr>
        </p:nvSpPr>
        <p:spPr>
          <a:xfrm>
            <a:off x="838200" y="951978"/>
            <a:ext cx="10515600" cy="5574082"/>
          </a:xfrm>
        </p:spPr>
        <p:txBody>
          <a:bodyPr>
            <a:normAutofit/>
          </a:bodyPr>
          <a:lstStyle/>
          <a:p>
            <a:endParaRPr lang="en-US" dirty="0"/>
          </a:p>
          <a:p>
            <a:pPr marL="0" indent="0">
              <a:buNone/>
            </a:pPr>
            <a:r>
              <a:rPr lang="en-US" dirty="0">
                <a:latin typeface="Arial Black" panose="020B0A04020102020204" pitchFamily="34" charset="0"/>
              </a:rPr>
              <a:t>1: </a:t>
            </a:r>
            <a:r>
              <a:rPr lang="en-US" dirty="0">
                <a:latin typeface="Arial Black" panose="020B0A04020102020204" pitchFamily="34" charset="0"/>
              </a:rPr>
              <a:t>Why are the prisoners unafraid and even joyful during the air-raid</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2: </a:t>
            </a:r>
            <a:r>
              <a:rPr lang="en-US" dirty="0">
                <a:latin typeface="Arial Black" panose="020B0A04020102020204" pitchFamily="34" charset="0"/>
              </a:rPr>
              <a:t>Earlier in the book, Wiesel describes </a:t>
            </a:r>
            <a:r>
              <a:rPr lang="en-US" dirty="0" err="1">
                <a:latin typeface="Arial Black" panose="020B0A04020102020204" pitchFamily="34" charset="0"/>
              </a:rPr>
              <a:t>Akiba</a:t>
            </a:r>
            <a:r>
              <a:rPr lang="en-US" dirty="0">
                <a:latin typeface="Arial Black" panose="020B0A04020102020204" pitchFamily="34" charset="0"/>
              </a:rPr>
              <a:t> </a:t>
            </a:r>
            <a:r>
              <a:rPr lang="en-US" dirty="0" err="1">
                <a:latin typeface="Arial Black" panose="020B0A04020102020204" pitchFamily="34" charset="0"/>
              </a:rPr>
              <a:t>Drumer</a:t>
            </a:r>
            <a:r>
              <a:rPr lang="en-US" dirty="0">
                <a:latin typeface="Arial Black" panose="020B0A04020102020204" pitchFamily="34" charset="0"/>
              </a:rPr>
              <a:t> as a deeply religious and faithful man. What finally happens to him? What impact does this have on other devout Jews</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3: </a:t>
            </a:r>
            <a:r>
              <a:rPr lang="en-US" dirty="0">
                <a:latin typeface="Arial Black" panose="020B0A04020102020204" pitchFamily="34" charset="0"/>
              </a:rPr>
              <a:t>What does Rabbi </a:t>
            </a:r>
            <a:r>
              <a:rPr lang="en-US" dirty="0" err="1" smtClean="0">
                <a:latin typeface="Arial Black" panose="020B0A04020102020204" pitchFamily="34" charset="0"/>
              </a:rPr>
              <a:t>Eliahou’s</a:t>
            </a:r>
            <a:r>
              <a:rPr lang="en-US" dirty="0" smtClean="0">
                <a:latin typeface="Arial Black" panose="020B0A04020102020204" pitchFamily="34" charset="0"/>
              </a:rPr>
              <a:t> </a:t>
            </a:r>
            <a:r>
              <a:rPr lang="en-US" dirty="0">
                <a:latin typeface="Arial Black" panose="020B0A04020102020204" pitchFamily="34" charset="0"/>
              </a:rPr>
              <a:t>son do to his father? What is the significance of the prayer Wiesel makes in response to this occurrence?</a:t>
            </a:r>
          </a:p>
          <a:p>
            <a:endParaRPr lang="en-US" dirty="0"/>
          </a:p>
          <a:p>
            <a:endParaRPr lang="en-US" dirty="0"/>
          </a:p>
          <a:p>
            <a:endParaRPr lang="en-US" dirty="0"/>
          </a:p>
        </p:txBody>
      </p:sp>
    </p:spTree>
    <p:extLst>
      <p:ext uri="{BB962C8B-B14F-4D97-AF65-F5344CB8AC3E}">
        <p14:creationId xmlns:p14="http://schemas.microsoft.com/office/powerpoint/2010/main" val="150966202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sz="6600" dirty="0" smtClean="0">
                <a:latin typeface="Arial Black" panose="020B0A04020102020204" pitchFamily="34" charset="0"/>
              </a:rPr>
              <a:t>Vocab </a:t>
            </a:r>
            <a:r>
              <a:rPr lang="en-US" sz="6600" dirty="0" smtClean="0">
                <a:latin typeface="Arial Black" panose="020B0A04020102020204" pitchFamily="34" charset="0"/>
              </a:rPr>
              <a:t>Slides for </a:t>
            </a:r>
            <a:r>
              <a:rPr lang="en-US" sz="6600" dirty="0" smtClean="0">
                <a:latin typeface="Arial Black" panose="020B0A04020102020204" pitchFamily="34" charset="0"/>
              </a:rPr>
              <a:t>the second 11 words </a:t>
            </a:r>
          </a:p>
          <a:p>
            <a:pPr marL="0" indent="0" algn="ctr">
              <a:buNone/>
            </a:pPr>
            <a:r>
              <a:rPr lang="en-US" sz="6600" dirty="0" smtClean="0">
                <a:latin typeface="Arial Black" panose="020B0A04020102020204" pitchFamily="34" charset="0"/>
              </a:rPr>
              <a:t>DUE TOMORROW </a:t>
            </a:r>
            <a:r>
              <a:rPr lang="en-US" sz="6600" dirty="0" smtClean="0">
                <a:latin typeface="Arial Black" panose="020B0A04020102020204" pitchFamily="34" charset="0"/>
              </a:rPr>
              <a:t>BY 7:00 a.m</a:t>
            </a:r>
            <a:r>
              <a:rPr lang="en-US" sz="6600" dirty="0" smtClean="0">
                <a:latin typeface="Arial Black" panose="020B0A04020102020204" pitchFamily="34" charset="0"/>
              </a:rPr>
              <a:t>.</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QUIZ TOMORROW ON SECTIONS 5 &amp; 6 AND VOCABULARY</a:t>
            </a:r>
            <a:endParaRPr lang="en-US" sz="6600" dirty="0">
              <a:latin typeface="Arial Black" panose="020B0A04020102020204" pitchFamily="34" charset="0"/>
            </a:endParaRPr>
          </a:p>
        </p:txBody>
      </p:sp>
    </p:spTree>
    <p:extLst>
      <p:ext uri="{BB962C8B-B14F-4D97-AF65-F5344CB8AC3E}">
        <p14:creationId xmlns:p14="http://schemas.microsoft.com/office/powerpoint/2010/main" val="5496216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800" dirty="0" smtClean="0">
                <a:latin typeface="Arial Black" panose="020B0A04020102020204" pitchFamily="34" charset="0"/>
              </a:rPr>
              <a:t>NO</a:t>
            </a:r>
          </a:p>
          <a:p>
            <a:pPr marL="0" indent="0" algn="ctr">
              <a:buNone/>
            </a:pPr>
            <a:r>
              <a:rPr lang="en-US" sz="8800" dirty="0" smtClean="0">
                <a:latin typeface="Arial Black" panose="020B0A04020102020204" pitchFamily="34" charset="0"/>
              </a:rPr>
              <a:t>EXIT TICKET</a:t>
            </a:r>
          </a:p>
          <a:p>
            <a:pPr marL="0" indent="0" algn="ctr">
              <a:buNone/>
            </a:pPr>
            <a:r>
              <a:rPr lang="en-US" sz="8800" dirty="0" smtClean="0">
                <a:latin typeface="Arial Black" panose="020B0A04020102020204" pitchFamily="34" charset="0"/>
              </a:rPr>
              <a:t>TODAY!</a:t>
            </a: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10/25/18</a:t>
            </a:r>
            <a:endParaRPr lang="en-US" dirty="0">
              <a:latin typeface="Arial Black" panose="020B0A04020102020204" pitchFamily="34" charset="0"/>
            </a:endParaRPr>
          </a:p>
        </p:txBody>
      </p:sp>
    </p:spTree>
    <p:extLst>
      <p:ext uri="{BB962C8B-B14F-4D97-AF65-F5344CB8AC3E}">
        <p14:creationId xmlns:p14="http://schemas.microsoft.com/office/powerpoint/2010/main" val="11527304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Who did </a:t>
            </a:r>
            <a:r>
              <a:rPr lang="en-US" sz="4000" dirty="0" err="1" smtClean="0">
                <a:latin typeface="Arial Black" panose="020B0A04020102020204" pitchFamily="34" charset="0"/>
              </a:rPr>
              <a:t>Elie</a:t>
            </a:r>
            <a:r>
              <a:rPr lang="en-US" sz="4000" dirty="0" smtClean="0">
                <a:latin typeface="Arial Black" panose="020B0A04020102020204" pitchFamily="34" charset="0"/>
              </a:rPr>
              <a:t> find on the train (by nearly crushing him)?</a:t>
            </a:r>
          </a:p>
          <a:p>
            <a:pPr marL="0" indent="0" algn="ctr">
              <a:buNone/>
            </a:pPr>
            <a:r>
              <a:rPr lang="en-US" sz="4000" dirty="0" smtClean="0">
                <a:latin typeface="Arial Black" panose="020B0A04020102020204" pitchFamily="34" charset="0"/>
              </a:rPr>
              <a:t>What was this person concerned about in that moment?</a:t>
            </a:r>
          </a:p>
          <a:p>
            <a:pPr marL="0" indent="0" algn="ctr">
              <a:buNone/>
            </a:pPr>
            <a:r>
              <a:rPr lang="en-US" sz="4000" dirty="0" smtClean="0">
                <a:latin typeface="Arial Black" panose="020B0A04020102020204" pitchFamily="34" charset="0"/>
              </a:rPr>
              <a:t>How did he die?</a:t>
            </a:r>
            <a:endParaRPr lang="en-US" sz="40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144077" y="843240"/>
            <a:ext cx="1236236" cy="369332"/>
          </a:xfrm>
          <a:prstGeom prst="rect">
            <a:avLst/>
          </a:prstGeom>
          <a:noFill/>
        </p:spPr>
        <p:txBody>
          <a:bodyPr wrap="none" rtlCol="0">
            <a:spAutoFit/>
          </a:bodyPr>
          <a:lstStyle/>
          <a:p>
            <a:r>
              <a:rPr lang="en-US" dirty="0" smtClean="0">
                <a:latin typeface="Arial Black" panose="020B0A04020102020204" pitchFamily="34" charset="0"/>
              </a:rPr>
              <a:t>10/26/18</a:t>
            </a:r>
            <a:endParaRPr lang="en-US" dirty="0">
              <a:latin typeface="Arial Black" panose="020B0A04020102020204" pitchFamily="34" charset="0"/>
            </a:endParaRPr>
          </a:p>
        </p:txBody>
      </p:sp>
    </p:spTree>
    <p:extLst>
      <p:ext uri="{BB962C8B-B14F-4D97-AF65-F5344CB8AC3E}">
        <p14:creationId xmlns:p14="http://schemas.microsoft.com/office/powerpoint/2010/main" val="403402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r>
              <a:rPr lang="en-US" sz="4000" dirty="0">
                <a:latin typeface="Arial Black" panose="020B0A04020102020204" pitchFamily="34" charset="0"/>
              </a:rPr>
              <a:t>Who did </a:t>
            </a:r>
            <a:r>
              <a:rPr lang="en-US" sz="4000" dirty="0" err="1">
                <a:latin typeface="Arial Black" panose="020B0A04020102020204" pitchFamily="34" charset="0"/>
              </a:rPr>
              <a:t>Elie</a:t>
            </a:r>
            <a:r>
              <a:rPr lang="en-US" sz="4000" dirty="0">
                <a:latin typeface="Arial Black" panose="020B0A04020102020204" pitchFamily="34" charset="0"/>
              </a:rPr>
              <a:t> find on the train (by nearly crushing him)?</a:t>
            </a:r>
          </a:p>
          <a:p>
            <a:pPr marL="0" indent="0" algn="ctr">
              <a:buNone/>
            </a:pPr>
            <a:r>
              <a:rPr lang="en-US" sz="4000" dirty="0">
                <a:latin typeface="Arial Black" panose="020B0A04020102020204" pitchFamily="34" charset="0"/>
              </a:rPr>
              <a:t>What was this person concerned about in that moment?</a:t>
            </a:r>
          </a:p>
          <a:p>
            <a:pPr marL="0" indent="0" algn="ctr">
              <a:buNone/>
            </a:pPr>
            <a:r>
              <a:rPr lang="en-US" sz="4000" dirty="0">
                <a:latin typeface="Arial Black" panose="020B0A04020102020204" pitchFamily="34" charset="0"/>
              </a:rPr>
              <a:t>How did he die?</a:t>
            </a: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10/26/18</a:t>
            </a:r>
            <a:endParaRPr lang="en-US" dirty="0">
              <a:latin typeface="Arial Black" panose="020B0A04020102020204" pitchFamily="34" charset="0"/>
            </a:endParaRPr>
          </a:p>
        </p:txBody>
      </p:sp>
    </p:spTree>
    <p:extLst>
      <p:ext uri="{BB962C8B-B14F-4D97-AF65-F5344CB8AC3E}">
        <p14:creationId xmlns:p14="http://schemas.microsoft.com/office/powerpoint/2010/main" val="417193982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20685950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6149075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459432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638800" y="1066800"/>
            <a:ext cx="4419600" cy="1143000"/>
          </a:xfrm>
        </p:spPr>
        <p:txBody>
          <a:bodyPr>
            <a:normAutofit fontScale="90000"/>
          </a:bodyPr>
          <a:lstStyle/>
          <a:p>
            <a:pPr eaLnBrk="1" hangingPunct="1"/>
            <a:r>
              <a:rPr lang="en-US" altLang="en-US" sz="3600"/>
              <a:t>The Furnace: in Buchewald the dead were placed into the crematorium</a:t>
            </a:r>
            <a:r>
              <a:rPr lang="en-US" altLang="en-US" smtClean="0">
                <a:solidFill>
                  <a:schemeClr val="tx1"/>
                </a:solidFill>
              </a:rPr>
              <a:t>.</a:t>
            </a:r>
            <a:endParaRPr lang="en-US" altLang="en-US" b="1" smtClean="0"/>
          </a:p>
        </p:txBody>
      </p:sp>
      <p:sp>
        <p:nvSpPr>
          <p:cNvPr id="18435" name="Rectangle 3"/>
          <p:cNvSpPr>
            <a:spLocks noChangeArrowheads="1"/>
          </p:cNvSpPr>
          <p:nvPr/>
        </p:nvSpPr>
        <p:spPr bwMode="auto">
          <a:xfrm>
            <a:off x="1590675" y="28114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pic>
        <p:nvPicPr>
          <p:cNvPr id="18436" name="Picture 7" descr="oven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533400"/>
            <a:ext cx="37115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crematorium_2_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146426"/>
            <a:ext cx="54864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90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62217"/>
          </a:xfrm>
        </p:spPr>
        <p:txBody>
          <a:bodyPr/>
          <a:lstStyle/>
          <a:p>
            <a:pPr algn="ctr"/>
            <a:r>
              <a:rPr lang="en-US" dirty="0" smtClean="0">
                <a:latin typeface="Arial Black" panose="020B0A04020102020204" pitchFamily="34" charset="0"/>
              </a:rPr>
              <a:t>QUIZ TIME</a:t>
            </a:r>
            <a:endParaRPr lang="en-US" dirty="0">
              <a:latin typeface="Arial Black" panose="020B0A04020102020204" pitchFamily="34" charset="0"/>
            </a:endParaRPr>
          </a:p>
        </p:txBody>
      </p:sp>
      <p:sp>
        <p:nvSpPr>
          <p:cNvPr id="3" name="Content Placeholder 2"/>
          <p:cNvSpPr>
            <a:spLocks noGrp="1"/>
          </p:cNvSpPr>
          <p:nvPr>
            <p:ph idx="1"/>
          </p:nvPr>
        </p:nvSpPr>
        <p:spPr>
          <a:xfrm>
            <a:off x="838200" y="876820"/>
            <a:ext cx="10515600" cy="5724395"/>
          </a:xfrm>
        </p:spPr>
        <p:txBody>
          <a:bodyPr>
            <a:normAutofit/>
          </a:bodyPr>
          <a:lstStyle/>
          <a:p>
            <a:r>
              <a:rPr lang="en-US" dirty="0" smtClean="0">
                <a:latin typeface="Arial Black" panose="020B0A04020102020204" pitchFamily="34" charset="0"/>
              </a:rPr>
              <a:t>Today, you will be taking a quiz which covers the </a:t>
            </a:r>
            <a:r>
              <a:rPr lang="en-US" dirty="0" smtClean="0">
                <a:latin typeface="Arial Black" panose="020B0A04020102020204" pitchFamily="34" charset="0"/>
              </a:rPr>
              <a:t>sections 5 &amp; 6of </a:t>
            </a:r>
            <a:r>
              <a:rPr lang="en-US" dirty="0" smtClean="0">
                <a:latin typeface="Arial Black" panose="020B0A04020102020204" pitchFamily="34" charset="0"/>
              </a:rPr>
              <a:t>the novel AND the </a:t>
            </a:r>
            <a:r>
              <a:rPr lang="en-US" dirty="0" smtClean="0">
                <a:latin typeface="Arial Black" panose="020B0A04020102020204" pitchFamily="34" charset="0"/>
              </a:rPr>
              <a:t>second </a:t>
            </a:r>
            <a:r>
              <a:rPr lang="en-US" dirty="0" smtClean="0">
                <a:latin typeface="Arial Black" panose="020B0A04020102020204" pitchFamily="34" charset="0"/>
              </a:rPr>
              <a:t>11 vocabulary words.</a:t>
            </a:r>
          </a:p>
          <a:p>
            <a:r>
              <a:rPr lang="en-US" dirty="0" smtClean="0">
                <a:latin typeface="Arial Black" panose="020B0A04020102020204" pitchFamily="34" charset="0"/>
              </a:rPr>
              <a:t>There is to be NO TALKING during the quiz!</a:t>
            </a:r>
          </a:p>
          <a:p>
            <a:r>
              <a:rPr lang="en-US" dirty="0" smtClean="0">
                <a:latin typeface="Arial Black" panose="020B0A04020102020204" pitchFamily="34" charset="0"/>
              </a:rPr>
              <a:t>Go to Google Classroom, open up the form, and take the quiz.</a:t>
            </a:r>
          </a:p>
          <a:p>
            <a:pPr marL="0" indent="0" algn="ctr">
              <a:buNone/>
            </a:pPr>
            <a:r>
              <a:rPr lang="en-US" dirty="0" smtClean="0">
                <a:latin typeface="Arial Black" panose="020B0A04020102020204" pitchFamily="34" charset="0"/>
              </a:rPr>
              <a:t>IF YOU FINISH EARLY:</a:t>
            </a:r>
          </a:p>
          <a:p>
            <a:pPr marL="0" indent="0" algn="ctr">
              <a:buNone/>
            </a:pPr>
            <a:r>
              <a:rPr lang="en-US" dirty="0" smtClean="0">
                <a:latin typeface="Arial Black" panose="020B0A04020102020204" pitchFamily="34" charset="0"/>
              </a:rPr>
              <a:t>Work on missing or </a:t>
            </a:r>
            <a:r>
              <a:rPr lang="en-US" dirty="0" err="1" smtClean="0">
                <a:latin typeface="Arial Black" panose="020B0A04020102020204" pitchFamily="34" charset="0"/>
              </a:rPr>
              <a:t>unsubmitted</a:t>
            </a:r>
            <a:r>
              <a:rPr lang="en-US" dirty="0" smtClean="0">
                <a:latin typeface="Arial Black" panose="020B0A04020102020204" pitchFamily="34" charset="0"/>
              </a:rPr>
              <a:t> work! Remember, late work is only accepted up to 10 days after the due date! CHECK THE DUE DATE before you waste time making up an assignment that will not get you any points added!</a:t>
            </a:r>
            <a:endParaRPr lang="en-US" dirty="0">
              <a:latin typeface="Arial Black" panose="020B0A04020102020204" pitchFamily="34" charset="0"/>
            </a:endParaRPr>
          </a:p>
        </p:txBody>
      </p:sp>
    </p:spTree>
    <p:extLst>
      <p:ext uri="{BB962C8B-B14F-4D97-AF65-F5344CB8AC3E}">
        <p14:creationId xmlns:p14="http://schemas.microsoft.com/office/powerpoint/2010/main" val="9352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happened to </a:t>
            </a:r>
            <a:r>
              <a:rPr lang="en-US" sz="4000" dirty="0" err="1" smtClean="0">
                <a:latin typeface="Arial Black" panose="020B0A04020102020204" pitchFamily="34" charset="0"/>
              </a:rPr>
              <a:t>Elie’s</a:t>
            </a:r>
            <a:r>
              <a:rPr lang="en-US" sz="4000" dirty="0" smtClean="0">
                <a:latin typeface="Arial Black" panose="020B0A04020102020204" pitchFamily="34" charset="0"/>
              </a:rPr>
              <a:t> father when they were leaving </a:t>
            </a:r>
            <a:r>
              <a:rPr lang="en-US" sz="4000" dirty="0" err="1" smtClean="0">
                <a:latin typeface="Arial Black" panose="020B0A04020102020204" pitchFamily="34" charset="0"/>
              </a:rPr>
              <a:t>Gleiwitz</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What did </a:t>
            </a:r>
            <a:r>
              <a:rPr lang="en-US" sz="4000" dirty="0" err="1" smtClean="0">
                <a:latin typeface="Arial Black" panose="020B0A04020102020204" pitchFamily="34" charset="0"/>
              </a:rPr>
              <a:t>Elie</a:t>
            </a:r>
            <a:r>
              <a:rPr lang="en-US" sz="4000" dirty="0" smtClean="0">
                <a:latin typeface="Arial Black" panose="020B0A04020102020204" pitchFamily="34" charset="0"/>
              </a:rPr>
              <a:t> do about it?</a:t>
            </a:r>
          </a:p>
          <a:p>
            <a:pPr marL="0" indent="0" algn="ctr">
              <a:buNone/>
            </a:pPr>
            <a:r>
              <a:rPr lang="en-US" sz="4000" dirty="0" smtClean="0">
                <a:latin typeface="Arial Black" panose="020B0A04020102020204" pitchFamily="34" charset="0"/>
              </a:rPr>
              <a:t>What was </a:t>
            </a:r>
            <a:r>
              <a:rPr lang="en-US" sz="4000" smtClean="0">
                <a:latin typeface="Arial Black" panose="020B0A04020102020204" pitchFamily="34" charset="0"/>
              </a:rPr>
              <a:t>the result?</a:t>
            </a:r>
            <a:endParaRPr lang="en-US" sz="4000" dirty="0" smtClean="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10/26/18</a:t>
            </a:r>
            <a:endParaRPr lang="en-US" dirty="0">
              <a:latin typeface="Arial Black" panose="020B0A04020102020204" pitchFamily="34" charset="0"/>
            </a:endParaRPr>
          </a:p>
        </p:txBody>
      </p:sp>
    </p:spTree>
    <p:extLst>
      <p:ext uri="{BB962C8B-B14F-4D97-AF65-F5344CB8AC3E}">
        <p14:creationId xmlns:p14="http://schemas.microsoft.com/office/powerpoint/2010/main" val="3620478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50989" y="152400"/>
            <a:ext cx="4529137" cy="685800"/>
          </a:xfrm>
        </p:spPr>
        <p:txBody>
          <a:bodyPr>
            <a:normAutofit fontScale="90000"/>
          </a:bodyPr>
          <a:lstStyle/>
          <a:p>
            <a:pPr eaLnBrk="1" hangingPunct="1"/>
            <a:r>
              <a:rPr lang="en-US" altLang="en-US" smtClean="0"/>
              <a:t>Evacuation</a:t>
            </a:r>
          </a:p>
        </p:txBody>
      </p:sp>
      <p:sp>
        <p:nvSpPr>
          <p:cNvPr id="19459" name="Rectangle 4"/>
          <p:cNvSpPr>
            <a:spLocks noGrp="1" noChangeArrowheads="1"/>
          </p:cNvSpPr>
          <p:nvPr>
            <p:ph type="body" sz="half" idx="2"/>
          </p:nvPr>
        </p:nvSpPr>
        <p:spPr>
          <a:xfrm>
            <a:off x="1557338" y="838200"/>
            <a:ext cx="4995862" cy="5638800"/>
          </a:xfrm>
        </p:spPr>
        <p:txBody>
          <a:bodyPr/>
          <a:lstStyle/>
          <a:p>
            <a:pPr marL="0" indent="0">
              <a:buNone/>
            </a:pPr>
            <a:r>
              <a:rPr lang="en-US" altLang="en-US" sz="2000" b="1"/>
              <a:t>The largest Auschwitz sub-camp, called Buna, was located here from 1942 to 1945. The Nazis sent thousands of prisoners from various countries, the majority of them Jewish, to Buna (there were approximately 10,000 prisoners in this camp in 1944). </a:t>
            </a:r>
          </a:p>
          <a:p>
            <a:pPr marL="0" indent="0">
              <a:buNone/>
            </a:pPr>
            <a:endParaRPr lang="en-US" altLang="en-US" sz="2000" b="1"/>
          </a:p>
          <a:p>
            <a:pPr marL="0" indent="0">
              <a:buNone/>
            </a:pPr>
            <a:r>
              <a:rPr lang="en-US" altLang="en-US" sz="2000" b="1"/>
              <a:t>A significant proportion of them died because of arduous slave labor, starvation, savage mistreatment, and executions. Those who were unable to go on working fell victim to selection and were taken to their deaths in the Birkenau concentration camp gas chambers.</a:t>
            </a:r>
          </a:p>
        </p:txBody>
      </p:sp>
      <p:pic>
        <p:nvPicPr>
          <p:cNvPr id="19460" name="Picture 6" descr="4445bo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85738"/>
            <a:ext cx="38862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txBox="1">
            <a:spLocks noChangeArrowheads="1"/>
          </p:cNvSpPr>
          <p:nvPr/>
        </p:nvSpPr>
        <p:spPr bwMode="auto">
          <a:xfrm>
            <a:off x="6292851" y="2871788"/>
            <a:ext cx="458787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a:solidFill>
                  <a:prstClr val="black"/>
                </a:solidFill>
              </a:rPr>
              <a:t>The Evacuation of the </a:t>
            </a:r>
          </a:p>
          <a:p>
            <a:pPr algn="ctr">
              <a:spcBef>
                <a:spcPct val="50000"/>
              </a:spcBef>
              <a:buFontTx/>
              <a:buNone/>
            </a:pPr>
            <a:r>
              <a:rPr lang="en-US" altLang="en-US" sz="2000">
                <a:solidFill>
                  <a:prstClr val="black"/>
                </a:solidFill>
              </a:rPr>
              <a:t>children from Buna.</a:t>
            </a:r>
          </a:p>
        </p:txBody>
      </p:sp>
      <p:pic>
        <p:nvPicPr>
          <p:cNvPr id="19462" name="Picture 10" descr="WeiselBuchenwa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08400"/>
            <a:ext cx="38862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2"/>
          <p:cNvSpPr txBox="1">
            <a:spLocks noChangeArrowheads="1"/>
          </p:cNvSpPr>
          <p:nvPr/>
        </p:nvSpPr>
        <p:spPr bwMode="auto">
          <a:xfrm>
            <a:off x="1676400" y="47244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spTree>
    <p:extLst>
      <p:ext uri="{BB962C8B-B14F-4D97-AF65-F5344CB8AC3E}">
        <p14:creationId xmlns:p14="http://schemas.microsoft.com/office/powerpoint/2010/main" val="138984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72200" y="228600"/>
            <a:ext cx="4267200" cy="2895600"/>
          </a:xfrm>
        </p:spPr>
        <p:txBody>
          <a:bodyPr/>
          <a:lstStyle/>
          <a:p>
            <a:pPr eaLnBrk="1" hangingPunct="1"/>
            <a:r>
              <a:rPr lang="en-US" altLang="en-US" sz="2000" b="1"/>
              <a:t>Some camps did not have time to evacuate before Allied Forces reached them; here are two such camps where American soldiers were met with cheers and seen as saviors.</a:t>
            </a:r>
          </a:p>
        </p:txBody>
      </p:sp>
      <p:sp>
        <p:nvSpPr>
          <p:cNvPr id="20483" name="Rectangle 3"/>
          <p:cNvSpPr>
            <a:spLocks noChangeArrowheads="1"/>
          </p:cNvSpPr>
          <p:nvPr/>
        </p:nvSpPr>
        <p:spPr bwMode="auto">
          <a:xfrm>
            <a:off x="1524000" y="175101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grpSp>
        <p:nvGrpSpPr>
          <p:cNvPr id="20484" name="Group 14"/>
          <p:cNvGrpSpPr>
            <a:grpSpLocks/>
          </p:cNvGrpSpPr>
          <p:nvPr/>
        </p:nvGrpSpPr>
        <p:grpSpPr bwMode="auto">
          <a:xfrm>
            <a:off x="6096000" y="1751014"/>
            <a:ext cx="0" cy="461665"/>
            <a:chOff x="0" y="0"/>
            <a:chExt cx="0" cy="461665"/>
          </a:xfrm>
        </p:grpSpPr>
        <p:sp>
          <p:nvSpPr>
            <p:cNvPr id="20491" name="Rectangle 4"/>
            <p:cNvSpPr>
              <a:spLocks noChangeArrowheads="1"/>
            </p:cNvSpPr>
            <p:nvPr/>
          </p:nvSpPr>
          <p:spPr bwMode="auto">
            <a:xfrm>
              <a:off x="0" y="0"/>
              <a:ext cx="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sp>
          <p:nvSpPr>
            <p:cNvPr id="20492" name="Rectangle 5"/>
            <p:cNvSpPr>
              <a:spLocks noChangeArrowheads="1"/>
            </p:cNvSpPr>
            <p:nvPr/>
          </p:nvSpPr>
          <p:spPr bwMode="auto">
            <a:xfrm>
              <a:off x="0" y="0"/>
              <a:ext cx="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grpSp>
      <p:pic>
        <p:nvPicPr>
          <p:cNvPr id="20485" name="Picture 8" descr="Dachau (sub-camp Allach) Liberated by U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5"/>
          <p:cNvSpPr>
            <a:spLocks noChangeArrowheads="1"/>
          </p:cNvSpPr>
          <p:nvPr/>
        </p:nvSpPr>
        <p:spPr bwMode="auto">
          <a:xfrm>
            <a:off x="1524000" y="16144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grpSp>
        <p:nvGrpSpPr>
          <p:cNvPr id="20487" name="Group 26"/>
          <p:cNvGrpSpPr>
            <a:grpSpLocks/>
          </p:cNvGrpSpPr>
          <p:nvPr/>
        </p:nvGrpSpPr>
        <p:grpSpPr bwMode="auto">
          <a:xfrm>
            <a:off x="6096000" y="1614489"/>
            <a:ext cx="0" cy="461665"/>
            <a:chOff x="0" y="0"/>
            <a:chExt cx="0" cy="461665"/>
          </a:xfrm>
        </p:grpSpPr>
        <p:sp>
          <p:nvSpPr>
            <p:cNvPr id="20489" name="Rectangle 16"/>
            <p:cNvSpPr>
              <a:spLocks noChangeArrowheads="1"/>
            </p:cNvSpPr>
            <p:nvPr/>
          </p:nvSpPr>
          <p:spPr bwMode="auto">
            <a:xfrm>
              <a:off x="0" y="0"/>
              <a:ext cx="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sp>
          <p:nvSpPr>
            <p:cNvPr id="20490" name="Rectangle 17"/>
            <p:cNvSpPr>
              <a:spLocks noChangeArrowheads="1"/>
            </p:cNvSpPr>
            <p:nvPr/>
          </p:nvSpPr>
          <p:spPr bwMode="auto">
            <a:xfrm>
              <a:off x="0" y="0"/>
              <a:ext cx="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grpSp>
      <p:pic>
        <p:nvPicPr>
          <p:cNvPr id="20488" name="Picture 20" descr="Mauthausen survivor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268664"/>
            <a:ext cx="45720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996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After the Camp</a:t>
            </a:r>
          </a:p>
        </p:txBody>
      </p:sp>
      <p:sp>
        <p:nvSpPr>
          <p:cNvPr id="21507" name="Rectangle 3"/>
          <p:cNvSpPr>
            <a:spLocks noGrp="1" noChangeArrowheads="1"/>
          </p:cNvSpPr>
          <p:nvPr>
            <p:ph type="body" sz="half" idx="1"/>
          </p:nvPr>
        </p:nvSpPr>
        <p:spPr/>
        <p:txBody>
          <a:bodyPr/>
          <a:lstStyle/>
          <a:p>
            <a:pPr eaLnBrk="1" hangingPunct="1"/>
            <a:r>
              <a:rPr lang="en-US" altLang="en-US"/>
              <a:t>After Elie was freed he spent several months in the hospital fighting infections that ravaged his body.</a:t>
            </a:r>
          </a:p>
        </p:txBody>
      </p:sp>
      <p:pic>
        <p:nvPicPr>
          <p:cNvPr id="21508" name="Picture 6" descr="buchenw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336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92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Family Reunited</a:t>
            </a:r>
          </a:p>
        </p:txBody>
      </p:sp>
      <p:pic>
        <p:nvPicPr>
          <p:cNvPr id="22531" name="Picture 4" descr="Schlomo, father of Wie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1727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Wiesel's sister Hilda and M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19601"/>
            <a:ext cx="28194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7"/>
          <p:cNvSpPr>
            <a:spLocks noChangeArrowheads="1"/>
          </p:cNvSpPr>
          <p:nvPr/>
        </p:nvSpPr>
        <p:spPr bwMode="auto">
          <a:xfrm>
            <a:off x="1524000" y="15573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sp>
        <p:nvSpPr>
          <p:cNvPr id="22534" name="Rectangle 18"/>
          <p:cNvSpPr>
            <a:spLocks noChangeArrowheads="1"/>
          </p:cNvSpPr>
          <p:nvPr/>
        </p:nvSpPr>
        <p:spPr bwMode="auto">
          <a:xfrm>
            <a:off x="5791200" y="1981201"/>
            <a:ext cx="487680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prstClr val="black"/>
                </a:solidFill>
              </a:rPr>
              <a:t>	</a:t>
            </a:r>
            <a:r>
              <a:rPr lang="en-US" altLang="en-US" sz="1800" b="1">
                <a:solidFill>
                  <a:prstClr val="black"/>
                </a:solidFill>
              </a:rPr>
              <a:t>When Wiesel was released from the hospital, he had no family to return to. He joined a group of 400 orphan children being taken to France. Upon arrival, he tried to immigrate to Palestine but was not allowed. From 1945 to 1947, he was in different homes in France found for him by a Jewish group called the Children’s Rescue Society. 	</a:t>
            </a:r>
          </a:p>
          <a:p>
            <a:pPr>
              <a:spcBef>
                <a:spcPct val="0"/>
              </a:spcBef>
              <a:buFontTx/>
              <a:buNone/>
            </a:pPr>
            <a:r>
              <a:rPr lang="en-US" altLang="en-US" sz="1800" b="1">
                <a:solidFill>
                  <a:prstClr val="black"/>
                </a:solidFill>
              </a:rPr>
              <a:t>	In 1947, he began to study French with a tutor. By chance, Wiesel’s sister, Hilda, saw his picture in a newspaper and got in touch with him. Months later, Wiesel was also reunited with his sister Bea in Antwerp.</a:t>
            </a:r>
          </a:p>
          <a:p>
            <a:pPr>
              <a:spcBef>
                <a:spcPct val="0"/>
              </a:spcBef>
              <a:buFontTx/>
              <a:buNone/>
            </a:pPr>
            <a:endParaRPr lang="en-US" altLang="en-US" sz="1800">
              <a:solidFill>
                <a:prstClr val="black"/>
              </a:solidFill>
            </a:endParaRPr>
          </a:p>
        </p:txBody>
      </p:sp>
    </p:spTree>
    <p:extLst>
      <p:ext uri="{BB962C8B-B14F-4D97-AF65-F5344CB8AC3E}">
        <p14:creationId xmlns:p14="http://schemas.microsoft.com/office/powerpoint/2010/main" val="439319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 calcmode="lin" valueType="num">
                                      <p:cBhvr additive="base">
                                        <p:cTn id="7" dur="500" fill="hold"/>
                                        <p:tgtEl>
                                          <p:spTgt spid="225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4">
                                            <p:txEl>
                                              <p:pRg st="1" end="1"/>
                                            </p:txEl>
                                          </p:spTgt>
                                        </p:tgtEl>
                                        <p:attrNameLst>
                                          <p:attrName>style.visibility</p:attrName>
                                        </p:attrNameLst>
                                      </p:cBhvr>
                                      <p:to>
                                        <p:strVal val="visible"/>
                                      </p:to>
                                    </p:set>
                                    <p:anim calcmode="lin" valueType="num">
                                      <p:cBhvr additive="base">
                                        <p:cTn id="13" dur="500" fill="hold"/>
                                        <p:tgtEl>
                                          <p:spTgt spid="225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pPr algn="ctr"/>
            <a:r>
              <a:rPr lang="en-US" altLang="en-US" dirty="0" smtClean="0">
                <a:latin typeface="Arial Black" panose="020B0A04020102020204" pitchFamily="34" charset="0"/>
              </a:rPr>
              <a:t>Start-Up - Writing</a:t>
            </a:r>
          </a:p>
        </p:txBody>
      </p:sp>
      <p:sp>
        <p:nvSpPr>
          <p:cNvPr id="4099" name="Content Placeholder 5"/>
          <p:cNvSpPr>
            <a:spLocks noGrp="1"/>
          </p:cNvSpPr>
          <p:nvPr>
            <p:ph idx="1"/>
          </p:nvPr>
        </p:nvSpPr>
        <p:spPr/>
        <p:txBody>
          <a:bodyPr>
            <a:normAutofit/>
          </a:bodyPr>
          <a:lstStyle/>
          <a:p>
            <a:pPr marL="0" indent="0" algn="ctr">
              <a:buNone/>
            </a:pPr>
            <a:r>
              <a:rPr lang="en-US" altLang="en-US" sz="4000" b="1" dirty="0" smtClean="0">
                <a:latin typeface="Arial Black" panose="020B0A04020102020204" pitchFamily="34" charset="0"/>
              </a:rPr>
              <a:t>How familiar are you with the events of World War II? </a:t>
            </a:r>
          </a:p>
          <a:p>
            <a:pPr marL="0" indent="0" algn="ctr">
              <a:buNone/>
            </a:pPr>
            <a:r>
              <a:rPr lang="en-US" altLang="en-US" sz="4000" b="1" dirty="0" smtClean="0">
                <a:latin typeface="Arial Black" panose="020B0A04020102020204" pitchFamily="34" charset="0"/>
              </a:rPr>
              <a:t>How familiar are you with the persecution of the Jewish people (genocide, the Holocaust)?</a:t>
            </a:r>
          </a:p>
          <a:p>
            <a:pPr marL="0" indent="0" algn="ctr">
              <a:buNone/>
            </a:pPr>
            <a:r>
              <a:rPr lang="en-US" altLang="en-US" sz="4000" b="1" dirty="0" smtClean="0">
                <a:latin typeface="Arial Black" panose="020B0A04020102020204" pitchFamily="34" charset="0"/>
              </a:rPr>
              <a:t>Share, briefly in writing, any facts you know about these two topics. </a:t>
            </a:r>
          </a:p>
        </p:txBody>
      </p:sp>
      <p:sp>
        <p:nvSpPr>
          <p:cNvPr id="4100" name="TextBox 6"/>
          <p:cNvSpPr txBox="1">
            <a:spLocks noChangeArrowheads="1"/>
          </p:cNvSpPr>
          <p:nvPr/>
        </p:nvSpPr>
        <p:spPr bwMode="auto">
          <a:xfrm>
            <a:off x="9672955" y="797718"/>
            <a:ext cx="1585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smtClean="0">
                <a:solidFill>
                  <a:prstClr val="black"/>
                </a:solidFill>
                <a:latin typeface="Arial Black" panose="020B0A04020102020204" pitchFamily="34" charset="0"/>
              </a:rPr>
              <a:t>10/10/18</a:t>
            </a:r>
            <a:endParaRPr lang="en-US" altLang="en-US" sz="2400" b="1"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531722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09800" y="152400"/>
            <a:ext cx="7772400" cy="1143000"/>
          </a:xfrm>
        </p:spPr>
        <p:txBody>
          <a:bodyPr/>
          <a:lstStyle/>
          <a:p>
            <a:pPr eaLnBrk="1" hangingPunct="1"/>
            <a:r>
              <a:rPr lang="en-US" altLang="en-US" smtClean="0"/>
              <a:t>Elie Wiesel – Later Life</a:t>
            </a:r>
          </a:p>
        </p:txBody>
      </p:sp>
      <p:pic>
        <p:nvPicPr>
          <p:cNvPr id="23555" name="Picture 4" descr="051106locallif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438400"/>
            <a:ext cx="3013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7"/>
          <p:cNvGrpSpPr>
            <a:grpSpLocks/>
          </p:cNvGrpSpPr>
          <p:nvPr/>
        </p:nvGrpSpPr>
        <p:grpSpPr bwMode="auto">
          <a:xfrm>
            <a:off x="5181601" y="1524000"/>
            <a:ext cx="4062413" cy="5334000"/>
            <a:chOff x="0" y="0"/>
            <a:chExt cx="3375" cy="748"/>
          </a:xfrm>
        </p:grpSpPr>
        <p:sp>
          <p:nvSpPr>
            <p:cNvPr id="23557" name="Rectangle 6"/>
            <p:cNvSpPr>
              <a:spLocks noChangeArrowheads="1"/>
            </p:cNvSpPr>
            <p:nvPr/>
          </p:nvSpPr>
          <p:spPr bwMode="auto">
            <a:xfrm>
              <a:off x="0" y="0"/>
              <a:ext cx="3375" cy="748"/>
            </a:xfrm>
            <a:prstGeom prst="rect">
              <a:avLst/>
            </a:prstGeom>
            <a:noFill/>
            <a:ln>
              <a:noFill/>
            </a:ln>
            <a:effectLst/>
            <a:extLst>
              <a:ext uri="{909E8E84-426E-40DD-AFC4-6F175D3DCCD1}">
                <a14:hiddenFill xmlns:a14="http://schemas.microsoft.com/office/drawing/2010/main">
                  <a:solidFill>
                    <a:srgbClr val="D3D3D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sp>
          <p:nvSpPr>
            <p:cNvPr id="23558" name="Rectangle 5"/>
            <p:cNvSpPr>
              <a:spLocks noChangeArrowheads="1"/>
            </p:cNvSpPr>
            <p:nvPr/>
          </p:nvSpPr>
          <p:spPr bwMode="auto">
            <a:xfrm>
              <a:off x="0" y="0"/>
              <a:ext cx="3375" cy="748"/>
            </a:xfrm>
            <a:prstGeom prst="rect">
              <a:avLst/>
            </a:prstGeom>
            <a:noFill/>
            <a:ln>
              <a:noFill/>
            </a:ln>
            <a:effectLst/>
            <a:extLst>
              <a:ext uri="{909E8E84-426E-40DD-AFC4-6F175D3DCCD1}">
                <a14:hiddenFill xmlns:a14="http://schemas.microsoft.com/office/drawing/2010/main">
                  <a:solidFill>
                    <a:srgbClr val="D3D3D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prstClr val="black"/>
                  </a:solidFill>
                  <a:latin typeface="Arial" panose="020B0604020202020204" pitchFamily="34" charset="0"/>
                </a:rPr>
                <a:t>1969--married Marion Rose </a:t>
              </a:r>
            </a:p>
            <a:p>
              <a:pPr>
                <a:spcBef>
                  <a:spcPct val="0"/>
                </a:spcBef>
                <a:buFontTx/>
                <a:buNone/>
              </a:pPr>
              <a:r>
                <a:rPr lang="en-US" altLang="en-US" sz="2000">
                  <a:solidFill>
                    <a:prstClr val="black"/>
                  </a:solidFill>
                  <a:latin typeface="Arial" panose="020B0604020202020204" pitchFamily="34" charset="0"/>
                </a:rPr>
                <a:t>1972--son is born </a:t>
              </a:r>
            </a:p>
            <a:p>
              <a:pPr>
                <a:spcBef>
                  <a:spcPct val="0"/>
                </a:spcBef>
                <a:buFontTx/>
                <a:buNone/>
              </a:pPr>
              <a:r>
                <a:rPr lang="en-US" altLang="en-US" sz="2000">
                  <a:solidFill>
                    <a:prstClr val="black"/>
                  </a:solidFill>
                  <a:latin typeface="Arial" panose="020B0604020202020204" pitchFamily="34" charset="0"/>
                </a:rPr>
                <a:t>1978--appointed chair of Presidential Commission on the Holocaust </a:t>
              </a:r>
            </a:p>
            <a:p>
              <a:pPr>
                <a:spcBef>
                  <a:spcPct val="0"/>
                </a:spcBef>
                <a:buFontTx/>
                <a:buNone/>
              </a:pPr>
              <a:r>
                <a:rPr lang="en-US" altLang="en-US" sz="2000">
                  <a:solidFill>
                    <a:prstClr val="black"/>
                  </a:solidFill>
                  <a:latin typeface="Arial" panose="020B0604020202020204" pitchFamily="34" charset="0"/>
                </a:rPr>
                <a:t>1980--Commission renamed U.S. Holocaust Memorial Council </a:t>
              </a:r>
            </a:p>
            <a:p>
              <a:pPr>
                <a:spcBef>
                  <a:spcPct val="0"/>
                </a:spcBef>
                <a:buFontTx/>
                <a:buNone/>
              </a:pPr>
              <a:r>
                <a:rPr lang="en-US" altLang="en-US" sz="2000">
                  <a:solidFill>
                    <a:prstClr val="black"/>
                  </a:solidFill>
                  <a:latin typeface="Arial" panose="020B0604020202020204" pitchFamily="34" charset="0"/>
                </a:rPr>
                <a:t>1985--awarded Congressional Gold Medal of Achievement </a:t>
              </a:r>
            </a:p>
            <a:p>
              <a:pPr>
                <a:spcBef>
                  <a:spcPct val="0"/>
                </a:spcBef>
                <a:buFontTx/>
                <a:buNone/>
              </a:pPr>
              <a:r>
                <a:rPr lang="en-US" altLang="en-US" sz="2000">
                  <a:solidFill>
                    <a:prstClr val="black"/>
                  </a:solidFill>
                  <a:latin typeface="Arial" panose="020B0604020202020204" pitchFamily="34" charset="0"/>
                </a:rPr>
                <a:t>1986--awarded Nobel Peace Prize </a:t>
              </a:r>
            </a:p>
            <a:p>
              <a:pPr>
                <a:spcBef>
                  <a:spcPct val="0"/>
                </a:spcBef>
                <a:buFontTx/>
                <a:buNone/>
              </a:pPr>
              <a:r>
                <a:rPr lang="en-US" altLang="en-US" sz="2000">
                  <a:solidFill>
                    <a:prstClr val="black"/>
                  </a:solidFill>
                  <a:latin typeface="Arial" panose="020B0604020202020204" pitchFamily="34" charset="0"/>
                </a:rPr>
                <a:t>1986-The Elie Wiesel Foundation for Humanity </a:t>
              </a:r>
            </a:p>
            <a:p>
              <a:pPr>
                <a:spcBef>
                  <a:spcPct val="0"/>
                </a:spcBef>
                <a:buFontTx/>
                <a:buNone/>
              </a:pPr>
              <a:r>
                <a:rPr lang="en-US" altLang="en-US" sz="2000">
                  <a:solidFill>
                    <a:prstClr val="black"/>
                  </a:solidFill>
                  <a:latin typeface="Arial" panose="020B0604020202020204" pitchFamily="34" charset="0"/>
                </a:rPr>
                <a:t>1995--publishes memoirs</a:t>
              </a:r>
            </a:p>
            <a:p>
              <a:pPr>
                <a:spcBef>
                  <a:spcPct val="0"/>
                </a:spcBef>
                <a:buFontTx/>
                <a:buNone/>
              </a:pPr>
              <a:r>
                <a:rPr lang="en-US" altLang="en-US" sz="2000">
                  <a:solidFill>
                    <a:prstClr val="black"/>
                  </a:solidFill>
                  <a:latin typeface="Arial" panose="020B0604020202020204" pitchFamily="34" charset="0"/>
                </a:rPr>
                <a:t>1996- Beit Tzipora Centers open</a:t>
              </a:r>
            </a:p>
            <a:p>
              <a:pPr>
                <a:spcBef>
                  <a:spcPct val="0"/>
                </a:spcBef>
                <a:buFontTx/>
                <a:buNone/>
              </a:pPr>
              <a:r>
                <a:rPr lang="en-US" altLang="en-US" sz="2000">
                  <a:solidFill>
                    <a:prstClr val="black"/>
                  </a:solidFill>
                  <a:latin typeface="Arial" panose="020B0604020202020204" pitchFamily="34" charset="0"/>
                </a:rPr>
                <a:t>2016 – Wiesel died in his home in Manhattan, NY</a:t>
              </a:r>
            </a:p>
          </p:txBody>
        </p:sp>
      </p:grpSp>
    </p:spTree>
    <p:extLst>
      <p:ext uri="{BB962C8B-B14F-4D97-AF65-F5344CB8AC3E}">
        <p14:creationId xmlns:p14="http://schemas.microsoft.com/office/powerpoint/2010/main" val="2985129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Jewish Vocabulary</a:t>
            </a:r>
            <a:endParaRPr lang="en-US" dirty="0">
              <a:latin typeface="Arial Black" panose="020B0A04020102020204" pitchFamily="34" charset="0"/>
            </a:endParaRPr>
          </a:p>
        </p:txBody>
      </p:sp>
      <p:sp>
        <p:nvSpPr>
          <p:cNvPr id="3" name="TextBox 2"/>
          <p:cNvSpPr txBox="1"/>
          <p:nvPr/>
        </p:nvSpPr>
        <p:spPr>
          <a:xfrm>
            <a:off x="585916" y="2097024"/>
            <a:ext cx="10767884" cy="2554545"/>
          </a:xfrm>
          <a:prstGeom prst="rect">
            <a:avLst/>
          </a:prstGeom>
          <a:noFill/>
        </p:spPr>
        <p:txBody>
          <a:bodyPr wrap="none" rtlCol="0">
            <a:spAutoFit/>
          </a:bodyPr>
          <a:lstStyle/>
          <a:p>
            <a:pPr algn="ctr"/>
            <a:r>
              <a:rPr lang="en-US" sz="4000" dirty="0">
                <a:solidFill>
                  <a:prstClr val="black"/>
                </a:solidFill>
                <a:latin typeface="Arial Black" panose="020B0A04020102020204" pitchFamily="34" charset="0"/>
              </a:rPr>
              <a:t>The following are some Jewish </a:t>
            </a:r>
          </a:p>
          <a:p>
            <a:pPr algn="ctr"/>
            <a:r>
              <a:rPr lang="en-US" sz="4000" dirty="0">
                <a:solidFill>
                  <a:prstClr val="black"/>
                </a:solidFill>
                <a:latin typeface="Arial Black" panose="020B0A04020102020204" pitchFamily="34" charset="0"/>
              </a:rPr>
              <a:t>(and a few German/holocaust related)</a:t>
            </a:r>
          </a:p>
          <a:p>
            <a:pPr algn="ctr"/>
            <a:r>
              <a:rPr lang="en-US" sz="4000" dirty="0">
                <a:solidFill>
                  <a:prstClr val="black"/>
                </a:solidFill>
                <a:latin typeface="Arial Black" panose="020B0A04020102020204" pitchFamily="34" charset="0"/>
              </a:rPr>
              <a:t>terms that will help you understand</a:t>
            </a:r>
          </a:p>
          <a:p>
            <a:pPr algn="ctr"/>
            <a:r>
              <a:rPr lang="en-US" sz="4000" dirty="0">
                <a:solidFill>
                  <a:prstClr val="black"/>
                </a:solidFill>
                <a:latin typeface="Arial Black" panose="020B0A04020102020204" pitchFamily="34" charset="0"/>
              </a:rPr>
              <a:t>occurrences in the novel.</a:t>
            </a:r>
          </a:p>
        </p:txBody>
      </p:sp>
    </p:spTree>
    <p:extLst>
      <p:ext uri="{BB962C8B-B14F-4D97-AF65-F5344CB8AC3E}">
        <p14:creationId xmlns:p14="http://schemas.microsoft.com/office/powerpoint/2010/main" val="2583521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Talmud</a:t>
            </a:r>
          </a:p>
        </p:txBody>
      </p:sp>
      <p:sp>
        <p:nvSpPr>
          <p:cNvPr id="4099" name="Rectangle 3"/>
          <p:cNvSpPr>
            <a:spLocks noGrp="1" noChangeArrowheads="1"/>
          </p:cNvSpPr>
          <p:nvPr>
            <p:ph type="body" idx="1"/>
          </p:nvPr>
        </p:nvSpPr>
        <p:spPr>
          <a:xfrm>
            <a:off x="1981200" y="1600201"/>
            <a:ext cx="4648200" cy="4525963"/>
          </a:xfrm>
        </p:spPr>
        <p:txBody>
          <a:bodyPr/>
          <a:lstStyle/>
          <a:p>
            <a:pPr eaLnBrk="1" hangingPunct="1">
              <a:buFontTx/>
              <a:buNone/>
            </a:pPr>
            <a:r>
              <a:rPr lang="en-US" altLang="en-US"/>
              <a:t>Like an </a:t>
            </a:r>
            <a:r>
              <a:rPr lang="en-US" altLang="en-US" u="sng"/>
              <a:t>encyclopedia</a:t>
            </a:r>
            <a:r>
              <a:rPr lang="en-US" altLang="en-US"/>
              <a:t>, this collection of a thousand years of </a:t>
            </a:r>
            <a:r>
              <a:rPr lang="en-US" altLang="en-US" u="sng"/>
              <a:t>Jewish law</a:t>
            </a:r>
            <a:r>
              <a:rPr lang="en-US" altLang="en-US"/>
              <a:t> and tradition takes up </a:t>
            </a:r>
            <a:r>
              <a:rPr lang="en-US" altLang="en-US" u="sng"/>
              <a:t>40 volumes</a:t>
            </a:r>
            <a:r>
              <a:rPr lang="en-US" altLang="en-US"/>
              <a:t>. To become a </a:t>
            </a:r>
            <a:r>
              <a:rPr lang="en-US" altLang="en-US" u="sng"/>
              <a:t>rabbi</a:t>
            </a:r>
            <a:r>
              <a:rPr lang="en-US" altLang="en-US"/>
              <a:t> a Jew must study the Talmud, becoming an </a:t>
            </a:r>
            <a:r>
              <a:rPr lang="en-US" altLang="en-US" u="sng"/>
              <a:t>expert</a:t>
            </a:r>
            <a:r>
              <a:rPr lang="en-US" altLang="en-US"/>
              <a:t> in the </a:t>
            </a:r>
            <a:r>
              <a:rPr lang="en-US" altLang="en-US" u="sng"/>
              <a:t>laws</a:t>
            </a:r>
            <a:r>
              <a:rPr lang="en-US" altLang="en-US"/>
              <a:t> and </a:t>
            </a:r>
            <a:r>
              <a:rPr lang="en-US" altLang="en-US" u="sng"/>
              <a:t>traditions</a:t>
            </a:r>
            <a:r>
              <a:rPr lang="en-US" altLang="en-US"/>
              <a:t>. </a:t>
            </a:r>
          </a:p>
        </p:txBody>
      </p:sp>
      <p:pic>
        <p:nvPicPr>
          <p:cNvPr id="4100" name="Picture 5" descr="talm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71601"/>
            <a:ext cx="37147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5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Cabbala (Kabbalah)</a:t>
            </a:r>
          </a:p>
        </p:txBody>
      </p:sp>
      <p:sp>
        <p:nvSpPr>
          <p:cNvPr id="5123" name="Rectangle 3"/>
          <p:cNvSpPr>
            <a:spLocks noGrp="1" noChangeArrowheads="1"/>
          </p:cNvSpPr>
          <p:nvPr>
            <p:ph type="body" idx="1"/>
          </p:nvPr>
        </p:nvSpPr>
        <p:spPr>
          <a:xfrm>
            <a:off x="1981200" y="1295401"/>
            <a:ext cx="4267200" cy="4525963"/>
          </a:xfrm>
        </p:spPr>
        <p:txBody>
          <a:bodyPr/>
          <a:lstStyle/>
          <a:p>
            <a:pPr eaLnBrk="1" hangingPunct="1"/>
            <a:r>
              <a:rPr lang="en-US" altLang="en-US" smtClean="0"/>
              <a:t>A </a:t>
            </a:r>
            <a:r>
              <a:rPr lang="en-US" altLang="en-US" u="sng" smtClean="0"/>
              <a:t>system</a:t>
            </a:r>
            <a:r>
              <a:rPr lang="en-US" altLang="en-US" smtClean="0"/>
              <a:t> of mystical interpretation of the Scriptures allowing followers to </a:t>
            </a:r>
            <a:r>
              <a:rPr lang="en-US" altLang="en-US" u="sng" smtClean="0"/>
              <a:t>understand</a:t>
            </a:r>
            <a:r>
              <a:rPr lang="en-US" altLang="en-US" smtClean="0"/>
              <a:t> sacred </a:t>
            </a:r>
            <a:r>
              <a:rPr lang="en-US" altLang="en-US" u="sng" smtClean="0"/>
              <a:t>mysteries</a:t>
            </a:r>
            <a:r>
              <a:rPr lang="en-US" altLang="en-US" smtClean="0"/>
              <a:t> and foretell the </a:t>
            </a:r>
            <a:r>
              <a:rPr lang="en-US" altLang="en-US" u="sng" smtClean="0"/>
              <a:t>future.</a:t>
            </a:r>
          </a:p>
          <a:p>
            <a:pPr eaLnBrk="1" hangingPunct="1">
              <a:buFontTx/>
              <a:buNone/>
            </a:pPr>
            <a:endParaRPr lang="en-US" altLang="en-US" smtClean="0"/>
          </a:p>
        </p:txBody>
      </p:sp>
      <p:pic>
        <p:nvPicPr>
          <p:cNvPr id="5124" name="Picture 5" descr="LosCuatroMundosCab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1" y="1295401"/>
            <a:ext cx="29622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mado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4800600"/>
            <a:ext cx="1781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851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Synagogue</a:t>
            </a:r>
          </a:p>
        </p:txBody>
      </p:sp>
      <p:sp>
        <p:nvSpPr>
          <p:cNvPr id="6147" name="Rectangle 3"/>
          <p:cNvSpPr>
            <a:spLocks noGrp="1" noChangeArrowheads="1"/>
          </p:cNvSpPr>
          <p:nvPr>
            <p:ph type="body" idx="1"/>
          </p:nvPr>
        </p:nvSpPr>
        <p:spPr>
          <a:xfrm>
            <a:off x="1981200" y="1600201"/>
            <a:ext cx="4343400" cy="4525963"/>
          </a:xfrm>
        </p:spPr>
        <p:txBody>
          <a:bodyPr/>
          <a:lstStyle/>
          <a:p>
            <a:pPr eaLnBrk="1" hangingPunct="1"/>
            <a:r>
              <a:rPr lang="en-US" altLang="en-US" smtClean="0"/>
              <a:t>A Jewish </a:t>
            </a:r>
            <a:r>
              <a:rPr lang="en-US" altLang="en-US" u="sng" smtClean="0"/>
              <a:t>house</a:t>
            </a:r>
            <a:r>
              <a:rPr lang="en-US" altLang="en-US" smtClean="0"/>
              <a:t> of </a:t>
            </a:r>
            <a:r>
              <a:rPr lang="en-US" altLang="en-US" u="sng" smtClean="0"/>
              <a:t>worship</a:t>
            </a:r>
            <a:r>
              <a:rPr lang="en-US" altLang="en-US" smtClean="0"/>
              <a:t> and assembly, the synagogue is used for </a:t>
            </a:r>
            <a:r>
              <a:rPr lang="en-US" altLang="en-US" u="sng" smtClean="0"/>
              <a:t>worship</a:t>
            </a:r>
            <a:r>
              <a:rPr lang="en-US" altLang="en-US" smtClean="0"/>
              <a:t>, </a:t>
            </a:r>
            <a:r>
              <a:rPr lang="en-US" altLang="en-US" u="sng" smtClean="0"/>
              <a:t>prayer</a:t>
            </a:r>
            <a:r>
              <a:rPr lang="en-US" altLang="en-US" smtClean="0"/>
              <a:t>, and </a:t>
            </a:r>
            <a:r>
              <a:rPr lang="en-US" altLang="en-US" u="sng" smtClean="0"/>
              <a:t>meetings</a:t>
            </a:r>
            <a:r>
              <a:rPr lang="en-US" altLang="en-US" smtClean="0"/>
              <a:t>.</a:t>
            </a:r>
          </a:p>
        </p:txBody>
      </p:sp>
      <p:pic>
        <p:nvPicPr>
          <p:cNvPr id="6148" name="Picture 5" descr="synago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1" y="1295400"/>
            <a:ext cx="33813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220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Rabbi</a:t>
            </a:r>
          </a:p>
        </p:txBody>
      </p:sp>
      <p:sp>
        <p:nvSpPr>
          <p:cNvPr id="7171" name="Rectangle 3"/>
          <p:cNvSpPr>
            <a:spLocks noGrp="1" noChangeArrowheads="1"/>
          </p:cNvSpPr>
          <p:nvPr>
            <p:ph type="body" idx="1"/>
          </p:nvPr>
        </p:nvSpPr>
        <p:spPr>
          <a:xfrm>
            <a:off x="1981200" y="1600201"/>
            <a:ext cx="4495800" cy="4525963"/>
          </a:xfrm>
        </p:spPr>
        <p:txBody>
          <a:bodyPr/>
          <a:lstStyle/>
          <a:p>
            <a:pPr eaLnBrk="1" hangingPunct="1"/>
            <a:r>
              <a:rPr lang="en-US" altLang="en-US" smtClean="0"/>
              <a:t>The title means “</a:t>
            </a:r>
            <a:r>
              <a:rPr lang="en-US" altLang="en-US" u="sng" smtClean="0"/>
              <a:t>my teacher</a:t>
            </a:r>
            <a:r>
              <a:rPr lang="en-US" altLang="en-US" smtClean="0"/>
              <a:t>” or “</a:t>
            </a:r>
            <a:r>
              <a:rPr lang="en-US" altLang="en-US" u="sng" smtClean="0"/>
              <a:t>my master</a:t>
            </a:r>
            <a:r>
              <a:rPr lang="en-US" altLang="en-US" smtClean="0"/>
              <a:t>” and is given to a </a:t>
            </a:r>
            <a:r>
              <a:rPr lang="en-US" altLang="en-US" u="sng" smtClean="0"/>
              <a:t>religious leader</a:t>
            </a:r>
            <a:r>
              <a:rPr lang="en-US" altLang="en-US" smtClean="0"/>
              <a:t>.</a:t>
            </a:r>
          </a:p>
        </p:txBody>
      </p:sp>
      <p:pic>
        <p:nvPicPr>
          <p:cNvPr id="7172" name="Picture 5" descr="RabbiKalman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1" y="1295400"/>
            <a:ext cx="23399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Rabbi_Samson_Raphael_Hirs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3867150"/>
            <a:ext cx="23336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084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0"/>
            <a:ext cx="8229600" cy="914400"/>
          </a:xfrm>
        </p:spPr>
        <p:txBody>
          <a:bodyPr/>
          <a:lstStyle/>
          <a:p>
            <a:pPr eaLnBrk="1" hangingPunct="1"/>
            <a:r>
              <a:rPr lang="en-US" altLang="en-US" smtClean="0"/>
              <a:t>Ghetto</a:t>
            </a:r>
          </a:p>
        </p:txBody>
      </p:sp>
      <p:sp>
        <p:nvSpPr>
          <p:cNvPr id="8195" name="Rectangle 3"/>
          <p:cNvSpPr>
            <a:spLocks noGrp="1" noChangeArrowheads="1"/>
          </p:cNvSpPr>
          <p:nvPr>
            <p:ph type="body" idx="1"/>
          </p:nvPr>
        </p:nvSpPr>
        <p:spPr>
          <a:xfrm>
            <a:off x="1981200" y="914401"/>
            <a:ext cx="8458200" cy="5211763"/>
          </a:xfrm>
        </p:spPr>
        <p:txBody>
          <a:bodyPr/>
          <a:lstStyle/>
          <a:p>
            <a:pPr eaLnBrk="1" hangingPunct="1">
              <a:lnSpc>
                <a:spcPct val="90000"/>
              </a:lnSpc>
            </a:pPr>
            <a:r>
              <a:rPr lang="en-US" altLang="en-US" smtClean="0"/>
              <a:t>Beginning in 1939, the </a:t>
            </a:r>
            <a:r>
              <a:rPr lang="en-US" altLang="en-US" u="sng" smtClean="0"/>
              <a:t>Nazis</a:t>
            </a:r>
            <a:r>
              <a:rPr lang="en-US" altLang="en-US" smtClean="0"/>
              <a:t> </a:t>
            </a:r>
            <a:r>
              <a:rPr lang="en-US" altLang="en-US" u="sng" smtClean="0"/>
              <a:t>forced</a:t>
            </a:r>
            <a:r>
              <a:rPr lang="en-US" altLang="en-US" smtClean="0"/>
              <a:t> Jews into small, </a:t>
            </a:r>
            <a:r>
              <a:rPr lang="en-US" altLang="en-US" u="sng" smtClean="0"/>
              <a:t>restricted</a:t>
            </a:r>
            <a:r>
              <a:rPr lang="en-US" altLang="en-US" smtClean="0"/>
              <a:t>, sections of cities surrounded by </a:t>
            </a:r>
            <a:r>
              <a:rPr lang="en-US" altLang="en-US" u="sng" smtClean="0"/>
              <a:t>walls</a:t>
            </a:r>
            <a:r>
              <a:rPr lang="en-US" altLang="en-US" smtClean="0"/>
              <a:t>, guards, and </a:t>
            </a:r>
            <a:r>
              <a:rPr lang="en-US" altLang="en-US" u="sng" smtClean="0"/>
              <a:t>barbed</a:t>
            </a:r>
            <a:r>
              <a:rPr lang="en-US" altLang="en-US" smtClean="0"/>
              <a:t> wire. Within there </a:t>
            </a:r>
            <a:r>
              <a:rPr lang="en-US" altLang="en-US" u="sng" smtClean="0"/>
              <a:t>overpopulated</a:t>
            </a:r>
            <a:r>
              <a:rPr lang="en-US" altLang="en-US" smtClean="0"/>
              <a:t> ghettos, Jewish councils kept order. </a:t>
            </a:r>
          </a:p>
        </p:txBody>
      </p:sp>
      <p:pic>
        <p:nvPicPr>
          <p:cNvPr id="8196" name="Picture 5" descr="Ghetto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76600"/>
            <a:ext cx="4572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983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SS</a:t>
            </a:r>
          </a:p>
        </p:txBody>
      </p:sp>
      <p:sp>
        <p:nvSpPr>
          <p:cNvPr id="9219" name="Rectangle 3"/>
          <p:cNvSpPr>
            <a:spLocks noGrp="1" noChangeArrowheads="1"/>
          </p:cNvSpPr>
          <p:nvPr>
            <p:ph type="body" idx="1"/>
          </p:nvPr>
        </p:nvSpPr>
        <p:spPr>
          <a:xfrm>
            <a:off x="1981200" y="1295400"/>
            <a:ext cx="8229600" cy="2667000"/>
          </a:xfrm>
        </p:spPr>
        <p:txBody>
          <a:bodyPr/>
          <a:lstStyle/>
          <a:p>
            <a:pPr eaLnBrk="1" hangingPunct="1"/>
            <a:r>
              <a:rPr lang="en-US" altLang="en-US"/>
              <a:t>Originally </a:t>
            </a:r>
            <a:r>
              <a:rPr lang="en-US" altLang="en-US" u="sng"/>
              <a:t>Hitler’s</a:t>
            </a:r>
            <a:r>
              <a:rPr lang="en-US" altLang="en-US"/>
              <a:t> own </a:t>
            </a:r>
            <a:r>
              <a:rPr lang="en-US" altLang="en-US" u="sng"/>
              <a:t>bodyguard,</a:t>
            </a:r>
            <a:r>
              <a:rPr lang="en-US" altLang="en-US"/>
              <a:t> the SS (Schrutzstaffel) became an elite, highly </a:t>
            </a:r>
            <a:r>
              <a:rPr lang="en-US" altLang="en-US" u="sng"/>
              <a:t>trained </a:t>
            </a:r>
            <a:r>
              <a:rPr lang="en-US" altLang="en-US"/>
              <a:t>force in charge of </a:t>
            </a:r>
            <a:r>
              <a:rPr lang="en-US" altLang="en-US" u="sng"/>
              <a:t>security</a:t>
            </a:r>
            <a:r>
              <a:rPr lang="en-US" altLang="en-US"/>
              <a:t> for the Nazi state. The SS </a:t>
            </a:r>
            <a:r>
              <a:rPr lang="en-US" altLang="en-US" u="sng"/>
              <a:t>ruled </a:t>
            </a:r>
            <a:r>
              <a:rPr lang="en-US" altLang="en-US"/>
              <a:t>the concentration </a:t>
            </a:r>
            <a:r>
              <a:rPr lang="en-US" altLang="en-US" u="sng"/>
              <a:t>camps.</a:t>
            </a:r>
            <a:r>
              <a:rPr lang="en-US" altLang="en-US"/>
              <a:t> </a:t>
            </a:r>
          </a:p>
          <a:p>
            <a:pPr eaLnBrk="1" hangingPunct="1">
              <a:buFontTx/>
              <a:buNone/>
            </a:pPr>
            <a:r>
              <a:rPr lang="en-US" altLang="en-US"/>
              <a:t> </a:t>
            </a:r>
          </a:p>
        </p:txBody>
      </p:sp>
      <p:pic>
        <p:nvPicPr>
          <p:cNvPr id="9220" name="Picture 5" descr="SS-M19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3429001"/>
            <a:ext cx="40100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777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Gestapo</a:t>
            </a:r>
          </a:p>
        </p:txBody>
      </p:sp>
      <p:sp>
        <p:nvSpPr>
          <p:cNvPr id="10243" name="Rectangle 3"/>
          <p:cNvSpPr>
            <a:spLocks noGrp="1" noChangeArrowheads="1"/>
          </p:cNvSpPr>
          <p:nvPr>
            <p:ph type="body" idx="1"/>
          </p:nvPr>
        </p:nvSpPr>
        <p:spPr>
          <a:xfrm>
            <a:off x="1981200" y="1219201"/>
            <a:ext cx="8229600" cy="4525963"/>
          </a:xfrm>
        </p:spPr>
        <p:txBody>
          <a:bodyPr/>
          <a:lstStyle/>
          <a:p>
            <a:pPr eaLnBrk="1" hangingPunct="1"/>
            <a:r>
              <a:rPr lang="en-US" altLang="en-US" smtClean="0"/>
              <a:t>A </a:t>
            </a:r>
            <a:r>
              <a:rPr lang="en-US" altLang="en-US" u="sng" smtClean="0"/>
              <a:t>division </a:t>
            </a:r>
            <a:r>
              <a:rPr lang="en-US" altLang="en-US" smtClean="0"/>
              <a:t>of the </a:t>
            </a:r>
            <a:r>
              <a:rPr lang="en-US" altLang="en-US" u="sng" smtClean="0"/>
              <a:t>SS</a:t>
            </a:r>
            <a:r>
              <a:rPr lang="en-US" altLang="en-US" smtClean="0"/>
              <a:t>, the Gestapo was a </a:t>
            </a:r>
            <a:r>
              <a:rPr lang="en-US" altLang="en-US" u="sng" smtClean="0"/>
              <a:t>secret police</a:t>
            </a:r>
            <a:r>
              <a:rPr lang="en-US" altLang="en-US" smtClean="0"/>
              <a:t> force in charge of </a:t>
            </a:r>
            <a:r>
              <a:rPr lang="en-US" altLang="en-US" u="sng" smtClean="0"/>
              <a:t>imprisoning</a:t>
            </a:r>
            <a:r>
              <a:rPr lang="en-US" altLang="en-US" smtClean="0"/>
              <a:t> all enemies of the Nazi state, including </a:t>
            </a:r>
            <a:r>
              <a:rPr lang="en-US" altLang="en-US" u="sng" smtClean="0"/>
              <a:t>Jews</a:t>
            </a:r>
            <a:r>
              <a:rPr lang="en-US" altLang="en-US" smtClean="0"/>
              <a:t>, and could send anyone to a </a:t>
            </a:r>
            <a:r>
              <a:rPr lang="en-US" altLang="en-US" u="sng" smtClean="0"/>
              <a:t>concentration</a:t>
            </a:r>
            <a:r>
              <a:rPr lang="en-US" altLang="en-US" smtClean="0"/>
              <a:t> camp for any length of time. </a:t>
            </a:r>
          </a:p>
        </p:txBody>
      </p:sp>
      <p:pic>
        <p:nvPicPr>
          <p:cNvPr id="10244" name="Picture 5" descr="gestapo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783014"/>
            <a:ext cx="411480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799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0"/>
            <a:ext cx="8229600" cy="1143000"/>
          </a:xfrm>
        </p:spPr>
        <p:txBody>
          <a:bodyPr/>
          <a:lstStyle/>
          <a:p>
            <a:pPr eaLnBrk="1" hangingPunct="1"/>
            <a:r>
              <a:rPr lang="en-US" altLang="en-US" smtClean="0"/>
              <a:t>Kapos </a:t>
            </a:r>
          </a:p>
        </p:txBody>
      </p:sp>
      <p:sp>
        <p:nvSpPr>
          <p:cNvPr id="11267" name="Rectangle 3"/>
          <p:cNvSpPr>
            <a:spLocks noGrp="1" noChangeArrowheads="1"/>
          </p:cNvSpPr>
          <p:nvPr>
            <p:ph type="body" idx="1"/>
          </p:nvPr>
        </p:nvSpPr>
        <p:spPr>
          <a:xfrm>
            <a:off x="1981200" y="990601"/>
            <a:ext cx="8229600" cy="4525963"/>
          </a:xfrm>
        </p:spPr>
        <p:txBody>
          <a:bodyPr/>
          <a:lstStyle/>
          <a:p>
            <a:pPr eaLnBrk="1" hangingPunct="1"/>
            <a:r>
              <a:rPr lang="en-US" altLang="en-US" u="sng" smtClean="0"/>
              <a:t>Prisoners</a:t>
            </a:r>
            <a:r>
              <a:rPr lang="en-US" altLang="en-US" smtClean="0"/>
              <a:t> who </a:t>
            </a:r>
            <a:r>
              <a:rPr lang="en-US" altLang="en-US" u="sng" smtClean="0"/>
              <a:t>supervised</a:t>
            </a:r>
            <a:r>
              <a:rPr lang="en-US" altLang="en-US" smtClean="0"/>
              <a:t> other prisoners in return for </a:t>
            </a:r>
            <a:r>
              <a:rPr lang="en-US" altLang="en-US" u="sng" smtClean="0"/>
              <a:t>special privileges</a:t>
            </a:r>
            <a:r>
              <a:rPr lang="en-US" altLang="en-US" smtClean="0"/>
              <a:t>. Very often these Kapos were hardened </a:t>
            </a:r>
            <a:r>
              <a:rPr lang="en-US" altLang="en-US" u="sng" smtClean="0"/>
              <a:t>criminals sadists</a:t>
            </a:r>
            <a:r>
              <a:rPr lang="en-US" altLang="en-US" smtClean="0"/>
              <a:t>, who delighted in </a:t>
            </a:r>
            <a:r>
              <a:rPr lang="en-US" altLang="en-US" u="sng" smtClean="0"/>
              <a:t>terrorizing</a:t>
            </a:r>
            <a:r>
              <a:rPr lang="en-US" altLang="en-US" smtClean="0"/>
              <a:t> and beating their </a:t>
            </a:r>
            <a:r>
              <a:rPr lang="en-US" altLang="en-US" u="sng" smtClean="0"/>
              <a:t>charges</a:t>
            </a:r>
            <a:r>
              <a:rPr lang="en-US" altLang="en-US" smtClean="0"/>
              <a:t>. </a:t>
            </a:r>
          </a:p>
        </p:txBody>
      </p:sp>
      <p:pic>
        <p:nvPicPr>
          <p:cNvPr id="11268" name="Picture 5" descr="KOMSKI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81388"/>
            <a:ext cx="4495800"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453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dirty="0" smtClean="0">
                <a:latin typeface="Arial Black" panose="020B0A04020102020204" pitchFamily="34" charset="0"/>
              </a:rPr>
              <a:t>Unit Objectives</a:t>
            </a:r>
          </a:p>
        </p:txBody>
      </p:sp>
      <p:sp>
        <p:nvSpPr>
          <p:cNvPr id="5123" name="Content Placeholder 2"/>
          <p:cNvSpPr>
            <a:spLocks noGrp="1"/>
          </p:cNvSpPr>
          <p:nvPr>
            <p:ph idx="1"/>
          </p:nvPr>
        </p:nvSpPr>
        <p:spPr/>
        <p:txBody>
          <a:bodyPr/>
          <a:lstStyle/>
          <a:p>
            <a:pPr marL="0" indent="0" algn="ctr">
              <a:buNone/>
            </a:pPr>
            <a:r>
              <a:rPr lang="en-US" altLang="en-US" sz="300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altLang="en-US" smtClean="0">
                <a:latin typeface="Arial Black" panose="020B0A04020102020204" pitchFamily="34" charset="0"/>
              </a:rPr>
              <a:t>CCSS.ELA-LITERACY.RL.9-10.6</a:t>
            </a:r>
          </a:p>
        </p:txBody>
      </p:sp>
    </p:spTree>
    <p:extLst>
      <p:ext uri="{BB962C8B-B14F-4D97-AF65-F5344CB8AC3E}">
        <p14:creationId xmlns:p14="http://schemas.microsoft.com/office/powerpoint/2010/main" val="205456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0"/>
            <a:ext cx="8229600" cy="838200"/>
          </a:xfrm>
        </p:spPr>
        <p:txBody>
          <a:bodyPr/>
          <a:lstStyle/>
          <a:p>
            <a:pPr eaLnBrk="1" hangingPunct="1"/>
            <a:r>
              <a:rPr lang="en-US" altLang="en-US" smtClean="0"/>
              <a:t>Crematory</a:t>
            </a:r>
          </a:p>
        </p:txBody>
      </p:sp>
      <p:sp>
        <p:nvSpPr>
          <p:cNvPr id="12291" name="Rectangle 3"/>
          <p:cNvSpPr>
            <a:spLocks noGrp="1" noChangeArrowheads="1"/>
          </p:cNvSpPr>
          <p:nvPr>
            <p:ph type="body" idx="1"/>
          </p:nvPr>
        </p:nvSpPr>
        <p:spPr>
          <a:xfrm>
            <a:off x="2057400" y="762001"/>
            <a:ext cx="8229600" cy="4525963"/>
          </a:xfrm>
        </p:spPr>
        <p:txBody>
          <a:bodyPr/>
          <a:lstStyle/>
          <a:p>
            <a:pPr eaLnBrk="1" hangingPunct="1"/>
            <a:r>
              <a:rPr lang="en-US" altLang="en-US" smtClean="0"/>
              <a:t>A </a:t>
            </a:r>
            <a:r>
              <a:rPr lang="en-US" altLang="en-US" u="sng" smtClean="0"/>
              <a:t>furnace</a:t>
            </a:r>
            <a:r>
              <a:rPr lang="en-US" altLang="en-US" smtClean="0"/>
              <a:t> for </a:t>
            </a:r>
            <a:r>
              <a:rPr lang="en-US" altLang="en-US" u="sng" smtClean="0"/>
              <a:t>burning</a:t>
            </a:r>
            <a:r>
              <a:rPr lang="en-US" altLang="en-US" smtClean="0"/>
              <a:t> the </a:t>
            </a:r>
            <a:r>
              <a:rPr lang="en-US" altLang="en-US" u="sng" smtClean="0"/>
              <a:t>dead</a:t>
            </a:r>
            <a:r>
              <a:rPr lang="en-US" altLang="en-US" smtClean="0"/>
              <a:t>. At the death camps, victims were </a:t>
            </a:r>
            <a:r>
              <a:rPr lang="en-US" altLang="en-US" u="sng" smtClean="0"/>
              <a:t>gassed</a:t>
            </a:r>
            <a:r>
              <a:rPr lang="en-US" altLang="en-US" smtClean="0"/>
              <a:t> to death; their bodies were then </a:t>
            </a:r>
            <a:r>
              <a:rPr lang="en-US" altLang="en-US" u="sng" smtClean="0"/>
              <a:t>loaded</a:t>
            </a:r>
            <a:r>
              <a:rPr lang="en-US" altLang="en-US" smtClean="0"/>
              <a:t> into the </a:t>
            </a:r>
            <a:r>
              <a:rPr lang="en-US" altLang="en-US" u="sng" smtClean="0"/>
              <a:t>crematories</a:t>
            </a:r>
            <a:r>
              <a:rPr lang="en-US" altLang="en-US" smtClean="0"/>
              <a:t>. </a:t>
            </a:r>
          </a:p>
        </p:txBody>
      </p:sp>
      <p:pic>
        <p:nvPicPr>
          <p:cNvPr id="12292" name="Picture 5" descr="441530635_d06ec17b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2971800"/>
            <a:ext cx="22891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870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0"/>
            <a:ext cx="8229600" cy="1143000"/>
          </a:xfrm>
        </p:spPr>
        <p:txBody>
          <a:bodyPr/>
          <a:lstStyle/>
          <a:p>
            <a:pPr eaLnBrk="1" hangingPunct="1"/>
            <a:r>
              <a:rPr lang="en-US" altLang="en-US" smtClean="0"/>
              <a:t>The Kaddish</a:t>
            </a:r>
          </a:p>
        </p:txBody>
      </p:sp>
      <p:sp>
        <p:nvSpPr>
          <p:cNvPr id="13315" name="Rectangle 3"/>
          <p:cNvSpPr>
            <a:spLocks noGrp="1" noChangeArrowheads="1"/>
          </p:cNvSpPr>
          <p:nvPr>
            <p:ph type="body" idx="1"/>
          </p:nvPr>
        </p:nvSpPr>
        <p:spPr>
          <a:xfrm>
            <a:off x="1981200" y="990601"/>
            <a:ext cx="8229600" cy="4525963"/>
          </a:xfrm>
        </p:spPr>
        <p:txBody>
          <a:bodyPr/>
          <a:lstStyle/>
          <a:p>
            <a:pPr eaLnBrk="1" hangingPunct="1"/>
            <a:r>
              <a:rPr lang="en-US" altLang="en-US" smtClean="0"/>
              <a:t>The Jewish </a:t>
            </a:r>
            <a:r>
              <a:rPr lang="en-US" altLang="en-US" u="sng" smtClean="0"/>
              <a:t>prayer</a:t>
            </a:r>
            <a:r>
              <a:rPr lang="en-US" altLang="en-US" smtClean="0"/>
              <a:t> for the </a:t>
            </a:r>
            <a:r>
              <a:rPr lang="en-US" altLang="en-US" u="sng" smtClean="0"/>
              <a:t>dead</a:t>
            </a:r>
            <a:r>
              <a:rPr lang="en-US" altLang="en-US" smtClean="0"/>
              <a:t>, recited during the deceased’s </a:t>
            </a:r>
            <a:r>
              <a:rPr lang="en-US" altLang="en-US" u="sng" smtClean="0"/>
              <a:t>burial service</a:t>
            </a:r>
            <a:r>
              <a:rPr lang="en-US" altLang="en-US" smtClean="0"/>
              <a:t> and on the </a:t>
            </a:r>
            <a:r>
              <a:rPr lang="en-US" altLang="en-US" u="sng" smtClean="0"/>
              <a:t>death anniversary</a:t>
            </a:r>
            <a:r>
              <a:rPr lang="en-US" altLang="en-US" smtClean="0"/>
              <a:t> every year thereafter. </a:t>
            </a:r>
          </a:p>
        </p:txBody>
      </p:sp>
      <p:sp>
        <p:nvSpPr>
          <p:cNvPr id="13316" name="Rectangle 4"/>
          <p:cNvSpPr>
            <a:spLocks noChangeArrowheads="1"/>
          </p:cNvSpPr>
          <p:nvPr/>
        </p:nvSpPr>
        <p:spPr bwMode="auto">
          <a:xfrm>
            <a:off x="1828801" y="3505200"/>
            <a:ext cx="836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i="1">
                <a:solidFill>
                  <a:prstClr val="black"/>
                </a:solidFill>
              </a:rPr>
              <a:t>"May His great name be blessed for ever, and to all eternity"</a:t>
            </a:r>
            <a:r>
              <a:rPr lang="en-US" altLang="en-US" sz="1800">
                <a:solidFill>
                  <a:prstClr val="black"/>
                </a:solidFill>
              </a:rPr>
              <a:t> </a:t>
            </a:r>
          </a:p>
        </p:txBody>
      </p:sp>
    </p:spTree>
    <p:extLst>
      <p:ext uri="{BB962C8B-B14F-4D97-AF65-F5344CB8AC3E}">
        <p14:creationId xmlns:p14="http://schemas.microsoft.com/office/powerpoint/2010/main" val="3725900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Passover</a:t>
            </a:r>
          </a:p>
        </p:txBody>
      </p:sp>
      <p:sp>
        <p:nvSpPr>
          <p:cNvPr id="14339" name="Rectangle 3"/>
          <p:cNvSpPr>
            <a:spLocks noGrp="1" noChangeArrowheads="1"/>
          </p:cNvSpPr>
          <p:nvPr>
            <p:ph type="body" idx="1"/>
          </p:nvPr>
        </p:nvSpPr>
        <p:spPr>
          <a:xfrm>
            <a:off x="1981200" y="1600200"/>
            <a:ext cx="8229600" cy="1676400"/>
          </a:xfrm>
        </p:spPr>
        <p:txBody>
          <a:bodyPr/>
          <a:lstStyle/>
          <a:p>
            <a:pPr eaLnBrk="1" hangingPunct="1"/>
            <a:r>
              <a:rPr lang="en-US" altLang="en-US" smtClean="0"/>
              <a:t>Passover week </a:t>
            </a:r>
            <a:r>
              <a:rPr lang="en-US" altLang="en-US" u="sng" smtClean="0"/>
              <a:t>commemorates</a:t>
            </a:r>
            <a:r>
              <a:rPr lang="en-US" altLang="en-US" smtClean="0"/>
              <a:t> the </a:t>
            </a:r>
            <a:r>
              <a:rPr lang="en-US" altLang="en-US" u="sng" smtClean="0"/>
              <a:t>exodus</a:t>
            </a:r>
            <a:r>
              <a:rPr lang="en-US" altLang="en-US" smtClean="0"/>
              <a:t> of the Jews from their captivity in </a:t>
            </a:r>
            <a:r>
              <a:rPr lang="en-US" altLang="en-US" u="sng" smtClean="0"/>
              <a:t>Egypt</a:t>
            </a:r>
            <a:r>
              <a:rPr lang="en-US" altLang="en-US" smtClean="0"/>
              <a:t>.</a:t>
            </a:r>
          </a:p>
          <a:p>
            <a:pPr eaLnBrk="1" hangingPunct="1"/>
            <a:endParaRPr lang="en-US" altLang="en-US" smtClean="0"/>
          </a:p>
        </p:txBody>
      </p:sp>
      <p:pic>
        <p:nvPicPr>
          <p:cNvPr id="14340" name="Picture 5" descr="passover-disposable-sede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963864"/>
            <a:ext cx="388620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499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Rosh Hashanah</a:t>
            </a:r>
          </a:p>
        </p:txBody>
      </p:sp>
      <p:sp>
        <p:nvSpPr>
          <p:cNvPr id="15363" name="Rectangle 3"/>
          <p:cNvSpPr>
            <a:spLocks noGrp="1" noChangeArrowheads="1"/>
          </p:cNvSpPr>
          <p:nvPr>
            <p:ph type="body" idx="1"/>
          </p:nvPr>
        </p:nvSpPr>
        <p:spPr/>
        <p:txBody>
          <a:bodyPr/>
          <a:lstStyle/>
          <a:p>
            <a:pPr eaLnBrk="1" hangingPunct="1"/>
            <a:r>
              <a:rPr lang="en-US" altLang="en-US" smtClean="0"/>
              <a:t>A high holy day which marks the </a:t>
            </a:r>
            <a:r>
              <a:rPr lang="en-US" altLang="en-US" u="sng" smtClean="0"/>
              <a:t>beginning</a:t>
            </a:r>
            <a:r>
              <a:rPr lang="en-US" altLang="en-US" smtClean="0"/>
              <a:t> of the </a:t>
            </a:r>
            <a:r>
              <a:rPr lang="en-US" altLang="en-US" u="sng" smtClean="0"/>
              <a:t>Jewish new year.</a:t>
            </a:r>
          </a:p>
        </p:txBody>
      </p:sp>
    </p:spTree>
    <p:extLst>
      <p:ext uri="{BB962C8B-B14F-4D97-AF65-F5344CB8AC3E}">
        <p14:creationId xmlns:p14="http://schemas.microsoft.com/office/powerpoint/2010/main" val="2707078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Yom Kippur</a:t>
            </a:r>
          </a:p>
        </p:txBody>
      </p:sp>
      <p:sp>
        <p:nvSpPr>
          <p:cNvPr id="16387" name="Rectangle 3"/>
          <p:cNvSpPr>
            <a:spLocks noGrp="1" noChangeArrowheads="1"/>
          </p:cNvSpPr>
          <p:nvPr>
            <p:ph type="body" idx="1"/>
          </p:nvPr>
        </p:nvSpPr>
        <p:spPr/>
        <p:txBody>
          <a:bodyPr/>
          <a:lstStyle/>
          <a:p>
            <a:pPr eaLnBrk="1" hangingPunct="1"/>
            <a:r>
              <a:rPr lang="en-US" altLang="en-US" smtClean="0"/>
              <a:t>The day of </a:t>
            </a:r>
            <a:r>
              <a:rPr lang="en-US" altLang="en-US" u="sng" smtClean="0"/>
              <a:t>atonement</a:t>
            </a:r>
            <a:r>
              <a:rPr lang="en-US" altLang="en-US" smtClean="0"/>
              <a:t>, this is another high holy day occurring </a:t>
            </a:r>
            <a:r>
              <a:rPr lang="en-US" altLang="en-US" u="sng" smtClean="0"/>
              <a:t>nine</a:t>
            </a:r>
            <a:r>
              <a:rPr lang="en-US" altLang="en-US" smtClean="0"/>
              <a:t> days after </a:t>
            </a:r>
            <a:r>
              <a:rPr lang="en-US" altLang="en-US" u="sng" smtClean="0"/>
              <a:t>Rosh Hashanah</a:t>
            </a:r>
            <a:r>
              <a:rPr lang="en-US" altLang="en-US" smtClean="0"/>
              <a:t>, and marked by </a:t>
            </a:r>
            <a:r>
              <a:rPr lang="en-US" altLang="en-US" u="sng" smtClean="0"/>
              <a:t>fasting </a:t>
            </a:r>
            <a:r>
              <a:rPr lang="en-US" altLang="en-US" smtClean="0"/>
              <a:t>and day-long recitation of prayers of </a:t>
            </a:r>
            <a:r>
              <a:rPr lang="en-US" altLang="en-US" u="sng" smtClean="0"/>
              <a:t>repentance</a:t>
            </a:r>
            <a:r>
              <a:rPr lang="en-US" altLang="en-US" smtClean="0"/>
              <a:t>. </a:t>
            </a:r>
          </a:p>
        </p:txBody>
      </p:sp>
      <p:pic>
        <p:nvPicPr>
          <p:cNvPr id="16388" name="Picture 5" descr="Image+%3D+Sign+%3D+Yom+Kippur+A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657600"/>
            <a:ext cx="37719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216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2209800" y="152400"/>
            <a:ext cx="7772400" cy="685800"/>
          </a:xfrm>
        </p:spPr>
        <p:txBody>
          <a:bodyPr>
            <a:normAutofit fontScale="90000"/>
          </a:bodyPr>
          <a:lstStyle/>
          <a:p>
            <a:pPr algn="ctr"/>
            <a:r>
              <a:rPr lang="en-US" altLang="en-US" b="1" dirty="0" smtClean="0">
                <a:latin typeface="Arial Black" panose="020B0A04020102020204" pitchFamily="34" charset="0"/>
              </a:rPr>
              <a:t>Exit Ticket</a:t>
            </a:r>
          </a:p>
        </p:txBody>
      </p:sp>
      <p:sp>
        <p:nvSpPr>
          <p:cNvPr id="25603" name="Content Placeholder 5"/>
          <p:cNvSpPr>
            <a:spLocks noGrp="1"/>
          </p:cNvSpPr>
          <p:nvPr>
            <p:ph idx="1"/>
          </p:nvPr>
        </p:nvSpPr>
        <p:spPr>
          <a:xfrm>
            <a:off x="499872" y="1143000"/>
            <a:ext cx="11460480" cy="5029200"/>
          </a:xfrm>
        </p:spPr>
        <p:txBody>
          <a:bodyPr>
            <a:normAutofit lnSpcReduction="10000"/>
          </a:bodyPr>
          <a:lstStyle/>
          <a:p>
            <a:pPr marL="0" indent="0" algn="ctr">
              <a:buNone/>
            </a:pPr>
            <a:r>
              <a:rPr lang="en-US" altLang="en-US" b="1" dirty="0">
                <a:latin typeface="Arial Black" panose="020B0A04020102020204" pitchFamily="34" charset="0"/>
              </a:rPr>
              <a:t>Look at the quote below again. </a:t>
            </a:r>
          </a:p>
          <a:p>
            <a:pPr marL="0" indent="0" algn="ctr">
              <a:buNone/>
            </a:pPr>
            <a:r>
              <a:rPr lang="en-US" altLang="en-US" b="1" dirty="0">
                <a:latin typeface="Arial Black" panose="020B0A04020102020204" pitchFamily="34" charset="0"/>
              </a:rPr>
              <a:t>What do you think was the point that </a:t>
            </a:r>
            <a:r>
              <a:rPr lang="en-US" altLang="en-US" b="1" dirty="0" err="1">
                <a:latin typeface="Arial Black" panose="020B0A04020102020204" pitchFamily="34" charset="0"/>
              </a:rPr>
              <a:t>Niemoller</a:t>
            </a:r>
            <a:r>
              <a:rPr lang="en-US" altLang="en-US" b="1" dirty="0">
                <a:latin typeface="Arial Black" panose="020B0A04020102020204" pitchFamily="34" charset="0"/>
              </a:rPr>
              <a:t> was trying to make?</a:t>
            </a:r>
          </a:p>
          <a:p>
            <a:pPr marL="0" indent="0" algn="ctr">
              <a:buNone/>
            </a:pPr>
            <a:endParaRPr lang="en-US" altLang="en-US" sz="2000" b="1" dirty="0"/>
          </a:p>
          <a:p>
            <a:pPr marL="0" indent="0" algn="ctr">
              <a:buNone/>
            </a:pPr>
            <a:r>
              <a:rPr lang="en-US" altLang="en-US" b="1" dirty="0">
                <a:latin typeface="Arial Black" panose="020B0A04020102020204" pitchFamily="34" charset="0"/>
              </a:rPr>
              <a:t>First they came for the communists, and I did not speak out—because I was not a communist;</a:t>
            </a:r>
            <a:br>
              <a:rPr lang="en-US" altLang="en-US" b="1" dirty="0">
                <a:latin typeface="Arial Black" panose="020B0A04020102020204" pitchFamily="34" charset="0"/>
              </a:rPr>
            </a:br>
            <a:r>
              <a:rPr lang="en-US" altLang="en-US" b="1" dirty="0">
                <a:latin typeface="Arial Black" panose="020B0A04020102020204" pitchFamily="34" charset="0"/>
              </a:rPr>
              <a:t>Then they came for the trade unionists, and I did not speak out—because I was not a trade unionist;</a:t>
            </a:r>
            <a:br>
              <a:rPr lang="en-US" altLang="en-US" b="1" dirty="0">
                <a:latin typeface="Arial Black" panose="020B0A04020102020204" pitchFamily="34" charset="0"/>
              </a:rPr>
            </a:br>
            <a:r>
              <a:rPr lang="en-US" altLang="en-US" b="1" dirty="0">
                <a:latin typeface="Arial Black" panose="020B0A04020102020204" pitchFamily="34" charset="0"/>
              </a:rPr>
              <a:t>Then they came for the Jews, and I did not speak out—because I was not a Jew;</a:t>
            </a:r>
            <a:br>
              <a:rPr lang="en-US" altLang="en-US" b="1" dirty="0">
                <a:latin typeface="Arial Black" panose="020B0A04020102020204" pitchFamily="34" charset="0"/>
              </a:rPr>
            </a:br>
            <a:r>
              <a:rPr lang="en-US" altLang="en-US" b="1" dirty="0">
                <a:latin typeface="Arial Black" panose="020B0A04020102020204" pitchFamily="34" charset="0"/>
              </a:rPr>
              <a:t>Then they came for me—and there was no one left to speak out for me.</a:t>
            </a:r>
          </a:p>
          <a:p>
            <a:pPr marL="0" indent="0" algn="ctr">
              <a:buNone/>
            </a:pPr>
            <a:r>
              <a:rPr lang="en-US" altLang="en-US" b="1" dirty="0">
                <a:latin typeface="Arial Black" panose="020B0A04020102020204" pitchFamily="34" charset="0"/>
              </a:rPr>
              <a:t>Martin </a:t>
            </a:r>
            <a:r>
              <a:rPr lang="en-US" altLang="en-US" b="1" dirty="0" err="1">
                <a:latin typeface="Arial Black" panose="020B0A04020102020204" pitchFamily="34" charset="0"/>
              </a:rPr>
              <a:t>Niemöller</a:t>
            </a:r>
            <a:r>
              <a:rPr lang="en-US" altLang="en-US" b="1" dirty="0">
                <a:latin typeface="Arial Black" panose="020B0A04020102020204" pitchFamily="34" charset="0"/>
              </a:rPr>
              <a:t> (1892–1984)</a:t>
            </a:r>
          </a:p>
        </p:txBody>
      </p:sp>
      <p:sp>
        <p:nvSpPr>
          <p:cNvPr id="25604" name="TextBox 6"/>
          <p:cNvSpPr txBox="1">
            <a:spLocks noChangeArrowheads="1"/>
          </p:cNvSpPr>
          <p:nvPr/>
        </p:nvSpPr>
        <p:spPr bwMode="auto">
          <a:xfrm>
            <a:off x="8858250" y="265114"/>
            <a:ext cx="1277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smtClean="0"/>
              <a:t>10/10/18</a:t>
            </a:r>
            <a:endParaRPr lang="en-US" altLang="en-US" sz="2400" b="1" dirty="0"/>
          </a:p>
        </p:txBody>
      </p:sp>
    </p:spTree>
    <p:extLst>
      <p:ext uri="{BB962C8B-B14F-4D97-AF65-F5344CB8AC3E}">
        <p14:creationId xmlns:p14="http://schemas.microsoft.com/office/powerpoint/2010/main" val="3600093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r>
              <a:rPr lang="en-US" sz="3200" dirty="0" smtClean="0">
                <a:latin typeface="Arial Black" panose="020B0A04020102020204" pitchFamily="34" charset="0"/>
              </a:rPr>
              <a:t>Part of our discussion of the novel </a:t>
            </a:r>
            <a:r>
              <a:rPr lang="en-US" sz="3200" u="sng" dirty="0" smtClean="0">
                <a:latin typeface="Arial Black" panose="020B0A04020102020204" pitchFamily="34" charset="0"/>
              </a:rPr>
              <a:t>Night</a:t>
            </a:r>
            <a:r>
              <a:rPr lang="en-US" sz="3200" dirty="0" smtClean="0">
                <a:latin typeface="Arial Black" panose="020B0A04020102020204" pitchFamily="34" charset="0"/>
              </a:rPr>
              <a:t> will revolve around the author’s use of symbolism.</a:t>
            </a:r>
          </a:p>
          <a:p>
            <a:pPr marL="0" indent="0" algn="ctr">
              <a:buNone/>
            </a:pPr>
            <a:r>
              <a:rPr lang="en-US" sz="3200" dirty="0" smtClean="0">
                <a:latin typeface="Arial Black" panose="020B0A04020102020204" pitchFamily="34" charset="0"/>
              </a:rPr>
              <a:t>We have discussed symbolism before in class. </a:t>
            </a:r>
          </a:p>
          <a:p>
            <a:pPr marL="0" indent="0" algn="ctr">
              <a:buNone/>
            </a:pPr>
            <a:r>
              <a:rPr lang="en-US" sz="3200" dirty="0" smtClean="0">
                <a:latin typeface="Arial Black" panose="020B0A04020102020204" pitchFamily="34" charset="0"/>
              </a:rPr>
              <a:t>What do you remember about symbolism?</a:t>
            </a:r>
          </a:p>
          <a:p>
            <a:pPr marL="0" indent="0" algn="ctr">
              <a:buNone/>
            </a:pPr>
            <a:r>
              <a:rPr lang="en-US" sz="3200" dirty="0" smtClean="0">
                <a:latin typeface="Arial Black" panose="020B0A04020102020204" pitchFamily="34" charset="0"/>
              </a:rPr>
              <a:t>What does it mean? </a:t>
            </a:r>
          </a:p>
          <a:p>
            <a:pPr marL="0" indent="0" algn="ctr">
              <a:buNone/>
            </a:pPr>
            <a:r>
              <a:rPr lang="en-US" sz="3200" dirty="0" smtClean="0">
                <a:latin typeface="Arial Black" panose="020B0A04020102020204" pitchFamily="34" charset="0"/>
              </a:rPr>
              <a:t>What are some examples of symbols we have discussed in class?</a:t>
            </a: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10/11/18</a:t>
            </a:r>
            <a:endParaRPr lang="en-US" dirty="0">
              <a:latin typeface="Arial Black" panose="020B0A04020102020204" pitchFamily="34" charset="0"/>
            </a:endParaRPr>
          </a:p>
        </p:txBody>
      </p:sp>
    </p:spTree>
    <p:extLst>
      <p:ext uri="{BB962C8B-B14F-4D97-AF65-F5344CB8AC3E}">
        <p14:creationId xmlns:p14="http://schemas.microsoft.com/office/powerpoint/2010/main" val="35517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r>
              <a:rPr lang="en-US" sz="3200" dirty="0">
                <a:latin typeface="Arial Black" panose="020B0A04020102020204" pitchFamily="34" charset="0"/>
              </a:rPr>
              <a:t>P</a:t>
            </a:r>
            <a:r>
              <a:rPr lang="en-US" sz="3200" dirty="0" smtClean="0">
                <a:latin typeface="Arial Black" panose="020B0A04020102020204" pitchFamily="34" charset="0"/>
              </a:rPr>
              <a:t>art of our discussion of the novel </a:t>
            </a:r>
            <a:r>
              <a:rPr lang="en-US" sz="3200" u="sng" dirty="0" smtClean="0">
                <a:latin typeface="Arial Black" panose="020B0A04020102020204" pitchFamily="34" charset="0"/>
              </a:rPr>
              <a:t>Night</a:t>
            </a:r>
            <a:r>
              <a:rPr lang="en-US" sz="3200" dirty="0" smtClean="0">
                <a:latin typeface="Arial Black" panose="020B0A04020102020204" pitchFamily="34" charset="0"/>
              </a:rPr>
              <a:t> will revolve around the author’s use of symbolism.</a:t>
            </a:r>
          </a:p>
          <a:p>
            <a:pPr marL="0" indent="0" algn="ctr">
              <a:buNone/>
            </a:pPr>
            <a:r>
              <a:rPr lang="en-US" sz="3200" dirty="0" smtClean="0">
                <a:latin typeface="Arial Black" panose="020B0A04020102020204" pitchFamily="34" charset="0"/>
              </a:rPr>
              <a:t>We have discussed symbolism before in class. </a:t>
            </a:r>
          </a:p>
          <a:p>
            <a:pPr marL="0" indent="0" algn="ctr">
              <a:buNone/>
            </a:pPr>
            <a:r>
              <a:rPr lang="en-US" sz="3200" dirty="0" smtClean="0">
                <a:latin typeface="Arial Black" panose="020B0A04020102020204" pitchFamily="34" charset="0"/>
              </a:rPr>
              <a:t>What do you remember about symbolism?</a:t>
            </a:r>
          </a:p>
          <a:p>
            <a:pPr marL="0" indent="0" algn="ctr">
              <a:buNone/>
            </a:pPr>
            <a:r>
              <a:rPr lang="en-US" sz="3200" dirty="0" smtClean="0">
                <a:latin typeface="Arial Black" panose="020B0A04020102020204" pitchFamily="34" charset="0"/>
              </a:rPr>
              <a:t>What does it mean? </a:t>
            </a:r>
          </a:p>
          <a:p>
            <a:pPr marL="0" indent="0" algn="ctr">
              <a:buNone/>
            </a:pPr>
            <a:r>
              <a:rPr lang="en-US" sz="3200" dirty="0" smtClean="0">
                <a:latin typeface="Arial Black" panose="020B0A04020102020204" pitchFamily="34" charset="0"/>
              </a:rPr>
              <a:t>What are some examples of symbols we have discussed in class?</a:t>
            </a: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10/11/18</a:t>
            </a:r>
            <a:endParaRPr lang="en-US" dirty="0">
              <a:latin typeface="Arial Black" panose="020B0A04020102020204" pitchFamily="34" charset="0"/>
            </a:endParaRPr>
          </a:p>
        </p:txBody>
      </p:sp>
    </p:spTree>
    <p:extLst>
      <p:ext uri="{BB962C8B-B14F-4D97-AF65-F5344CB8AC3E}">
        <p14:creationId xmlns:p14="http://schemas.microsoft.com/office/powerpoint/2010/main" val="1027098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2224656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8304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52650" y="1131888"/>
            <a:ext cx="7886700" cy="711200"/>
          </a:xfrm>
        </p:spPr>
        <p:txBody>
          <a:bodyPr/>
          <a:lstStyle/>
          <a:p>
            <a:pPr algn="ctr"/>
            <a:r>
              <a:rPr lang="en-US" altLang="en-US" dirty="0" smtClean="0">
                <a:latin typeface="Arial Black" panose="020B0A04020102020204" pitchFamily="34" charset="0"/>
              </a:rPr>
              <a:t>Unit Objectives</a:t>
            </a:r>
          </a:p>
        </p:txBody>
      </p:sp>
      <p:sp>
        <p:nvSpPr>
          <p:cNvPr id="3" name="Content Placeholder 2"/>
          <p:cNvSpPr>
            <a:spLocks noGrp="1"/>
          </p:cNvSpPr>
          <p:nvPr>
            <p:ph idx="1"/>
          </p:nvPr>
        </p:nvSpPr>
        <p:spPr>
          <a:xfrm>
            <a:off x="682752" y="1843088"/>
            <a:ext cx="10960608" cy="3898900"/>
          </a:xfrm>
        </p:spPr>
        <p:txBody>
          <a:bodyPr>
            <a:normAutofit/>
          </a:bodyPr>
          <a:lstStyle/>
          <a:p>
            <a:pPr marL="0" indent="0" algn="ctr">
              <a:buNone/>
              <a:defRPr/>
            </a:pPr>
            <a:r>
              <a:rPr lang="en-US" sz="3000"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defRPr/>
            </a:pPr>
            <a:r>
              <a:rPr lang="en-US" sz="3000" dirty="0">
                <a:latin typeface="Arial Black" panose="020B0A04020102020204" pitchFamily="34" charset="0"/>
              </a:rPr>
              <a:t>(e.g., how the language evokes a sense of time and place; how it sets a formal or informal tone).</a:t>
            </a:r>
          </a:p>
          <a:p>
            <a:pPr marL="0" indent="0" algn="ctr">
              <a:buNone/>
              <a:defRPr/>
            </a:pPr>
            <a:r>
              <a:rPr lang="en-US" dirty="0" smtClean="0">
                <a:latin typeface="Arial Black" panose="020B0A04020102020204" pitchFamily="34" charset="0"/>
              </a:rPr>
              <a:t>CCSS.ELA-LITERACY.RL.9-10.4</a:t>
            </a:r>
          </a:p>
          <a:p>
            <a:pPr marL="0" indent="0" algn="ctr">
              <a:buNone/>
              <a:defRPr/>
            </a:pPr>
            <a:endParaRPr lang="en-US" dirty="0">
              <a:latin typeface="Arial Black" panose="020B0A04020102020204" pitchFamily="34" charset="0"/>
            </a:endParaRPr>
          </a:p>
        </p:txBody>
      </p:sp>
    </p:spTree>
    <p:extLst>
      <p:ext uri="{BB962C8B-B14F-4D97-AF65-F5344CB8AC3E}">
        <p14:creationId xmlns:p14="http://schemas.microsoft.com/office/powerpoint/2010/main" val="108277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455457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By the end of the period, students should be able to determine the meanings of words used in Chapter 1 of </a:t>
            </a:r>
            <a:r>
              <a:rPr lang="en-US" sz="4000" u="sng" dirty="0" smtClean="0">
                <a:latin typeface="Arial Black" panose="020B0A04020102020204" pitchFamily="34" charset="0"/>
              </a:rPr>
              <a:t>Night</a:t>
            </a:r>
            <a:r>
              <a:rPr lang="en-US" sz="4000" dirty="0" smtClean="0">
                <a:latin typeface="Arial Black" panose="020B0A04020102020204" pitchFamily="34" charset="0"/>
              </a:rPr>
              <a:t>, including literal, figurative, and connotative meanings and analyze the impact of specific word choices on meaning and tone.</a:t>
            </a: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809478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As We Read…</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Consider the questions you will be asked to answer tonight for homework.</a:t>
            </a:r>
          </a:p>
          <a:p>
            <a:pPr marL="0" indent="0" algn="ctr">
              <a:buNone/>
            </a:pPr>
            <a:r>
              <a:rPr lang="en-US" sz="4000" dirty="0" smtClean="0">
                <a:latin typeface="Arial Black" panose="020B0A04020102020204" pitchFamily="34" charset="0"/>
              </a:rPr>
              <a:t>Do NOT answer them while we are reading, but keep the document open and be mindful of those things you will be asked to discuss.</a:t>
            </a:r>
            <a:endParaRPr lang="en-US" sz="4000" dirty="0">
              <a:latin typeface="Arial Black" panose="020B0A04020102020204" pitchFamily="34" charset="0"/>
            </a:endParaRPr>
          </a:p>
        </p:txBody>
      </p:sp>
    </p:spTree>
    <p:extLst>
      <p:ext uri="{BB962C8B-B14F-4D97-AF65-F5344CB8AC3E}">
        <p14:creationId xmlns:p14="http://schemas.microsoft.com/office/powerpoint/2010/main" val="3195255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sz="6600" dirty="0" smtClean="0">
                <a:latin typeface="Arial Black" panose="020B0A04020102020204" pitchFamily="34" charset="0"/>
              </a:rPr>
              <a:t>Finish reading through page 31.</a:t>
            </a:r>
          </a:p>
          <a:p>
            <a:pPr marL="0" indent="0" algn="ctr">
              <a:buNone/>
            </a:pPr>
            <a:r>
              <a:rPr lang="en-US" sz="6600" dirty="0" smtClean="0">
                <a:latin typeface="Arial Black" panose="020B0A04020102020204" pitchFamily="34" charset="0"/>
              </a:rPr>
              <a:t>Questions 1-7 from the question sheet.</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DUE MONDAY BY 7:00 A.M.</a:t>
            </a:r>
            <a:endParaRPr lang="en-US" sz="6600" dirty="0">
              <a:latin typeface="Arial Black" panose="020B0A04020102020204" pitchFamily="34" charset="0"/>
            </a:endParaRPr>
          </a:p>
        </p:txBody>
      </p:sp>
    </p:spTree>
    <p:extLst>
      <p:ext uri="{BB962C8B-B14F-4D97-AF65-F5344CB8AC3E}">
        <p14:creationId xmlns:p14="http://schemas.microsoft.com/office/powerpoint/2010/main" val="4020048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3600" dirty="0" smtClean="0">
                <a:latin typeface="Arial Black" panose="020B0A04020102020204" pitchFamily="34" charset="0"/>
              </a:rPr>
              <a:t>Why do you think the Jewish people of </a:t>
            </a:r>
            <a:r>
              <a:rPr lang="en-US" sz="3600" dirty="0" err="1" smtClean="0">
                <a:latin typeface="Arial Black" panose="020B0A04020102020204" pitchFamily="34" charset="0"/>
              </a:rPr>
              <a:t>Sighet</a:t>
            </a:r>
            <a:r>
              <a:rPr lang="en-US" sz="3600" dirty="0" smtClean="0">
                <a:latin typeface="Arial Black" panose="020B0A04020102020204" pitchFamily="34" charset="0"/>
              </a:rPr>
              <a:t> refused to listen to or believe the stories told by Moshe the Beadle?</a:t>
            </a:r>
          </a:p>
          <a:p>
            <a:pPr marL="0" indent="0" algn="ctr">
              <a:buNone/>
            </a:pPr>
            <a:r>
              <a:rPr lang="en-US" sz="3600" dirty="0" smtClean="0">
                <a:latin typeface="Arial Black" panose="020B0A04020102020204" pitchFamily="34" charset="0"/>
              </a:rPr>
              <a:t>What reasons could they have for ignoring his warnings?</a:t>
            </a:r>
            <a:endParaRPr lang="en-US" sz="3600" dirty="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10/11/18</a:t>
            </a:r>
            <a:endParaRPr lang="en-US" dirty="0">
              <a:latin typeface="Arial Black" panose="020B0A04020102020204" pitchFamily="34" charset="0"/>
            </a:endParaRPr>
          </a:p>
        </p:txBody>
      </p:sp>
    </p:spTree>
    <p:extLst>
      <p:ext uri="{BB962C8B-B14F-4D97-AF65-F5344CB8AC3E}">
        <p14:creationId xmlns:p14="http://schemas.microsoft.com/office/powerpoint/2010/main" val="4113056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Who was Martha?</a:t>
            </a:r>
          </a:p>
          <a:p>
            <a:pPr marL="0" indent="0" algn="ctr">
              <a:buNone/>
            </a:pPr>
            <a:r>
              <a:rPr lang="en-US" sz="4000" dirty="0" smtClean="0">
                <a:latin typeface="Arial Black" panose="020B0A04020102020204" pitchFamily="34" charset="0"/>
              </a:rPr>
              <a:t>What did she try to convince </a:t>
            </a:r>
            <a:r>
              <a:rPr lang="en-US" sz="4000" dirty="0" err="1" smtClean="0">
                <a:latin typeface="Arial Black" panose="020B0A04020102020204" pitchFamily="34" charset="0"/>
              </a:rPr>
              <a:t>Elie’s</a:t>
            </a:r>
            <a:r>
              <a:rPr lang="en-US" sz="4000" dirty="0" smtClean="0">
                <a:latin typeface="Arial Black" panose="020B0A04020102020204" pitchFamily="34" charset="0"/>
              </a:rPr>
              <a:t> father to do and why?</a:t>
            </a:r>
          </a:p>
          <a:p>
            <a:pPr marL="0" indent="0" algn="ctr">
              <a:buNone/>
            </a:pPr>
            <a:r>
              <a:rPr lang="en-US" sz="4000" dirty="0" smtClean="0">
                <a:latin typeface="Arial Black" panose="020B0A04020102020204" pitchFamily="34" charset="0"/>
              </a:rPr>
              <a:t>What was </a:t>
            </a:r>
            <a:r>
              <a:rPr lang="en-US" sz="4000" dirty="0" err="1" smtClean="0">
                <a:latin typeface="Arial Black" panose="020B0A04020102020204" pitchFamily="34" charset="0"/>
              </a:rPr>
              <a:t>Elie’s</a:t>
            </a:r>
            <a:r>
              <a:rPr lang="en-US" sz="4000" dirty="0" smtClean="0">
                <a:latin typeface="Arial Black" panose="020B0A04020102020204" pitchFamily="34" charset="0"/>
              </a:rPr>
              <a:t> father’s response?</a:t>
            </a:r>
            <a:endParaRPr lang="en-US" sz="40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144077" y="843240"/>
            <a:ext cx="1236236" cy="369332"/>
          </a:xfrm>
          <a:prstGeom prst="rect">
            <a:avLst/>
          </a:prstGeom>
          <a:noFill/>
        </p:spPr>
        <p:txBody>
          <a:bodyPr wrap="none" rtlCol="0">
            <a:spAutoFit/>
          </a:bodyPr>
          <a:lstStyle/>
          <a:p>
            <a:r>
              <a:rPr lang="en-US" dirty="0" smtClean="0">
                <a:latin typeface="Arial Black" panose="020B0A04020102020204" pitchFamily="34" charset="0"/>
              </a:rPr>
              <a:t>10/12/18</a:t>
            </a:r>
            <a:endParaRPr lang="en-US" dirty="0">
              <a:latin typeface="Arial Black" panose="020B0A04020102020204" pitchFamily="34" charset="0"/>
            </a:endParaRPr>
          </a:p>
        </p:txBody>
      </p:sp>
    </p:spTree>
    <p:extLst>
      <p:ext uri="{BB962C8B-B14F-4D97-AF65-F5344CB8AC3E}">
        <p14:creationId xmlns:p14="http://schemas.microsoft.com/office/powerpoint/2010/main" val="17427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r>
              <a:rPr lang="en-US" sz="4000" dirty="0">
                <a:latin typeface="Arial Black" panose="020B0A04020102020204" pitchFamily="34" charset="0"/>
              </a:rPr>
              <a:t>Who was Martha?</a:t>
            </a:r>
          </a:p>
          <a:p>
            <a:pPr marL="0" indent="0" algn="ctr">
              <a:buNone/>
            </a:pPr>
            <a:r>
              <a:rPr lang="en-US" sz="4000" dirty="0">
                <a:latin typeface="Arial Black" panose="020B0A04020102020204" pitchFamily="34" charset="0"/>
              </a:rPr>
              <a:t>What did she try to convince </a:t>
            </a:r>
            <a:r>
              <a:rPr lang="en-US" sz="4000" dirty="0" err="1">
                <a:latin typeface="Arial Black" panose="020B0A04020102020204" pitchFamily="34" charset="0"/>
              </a:rPr>
              <a:t>Elie’s</a:t>
            </a:r>
            <a:r>
              <a:rPr lang="en-US" sz="4000" dirty="0">
                <a:latin typeface="Arial Black" panose="020B0A04020102020204" pitchFamily="34" charset="0"/>
              </a:rPr>
              <a:t> father to do and why?</a:t>
            </a:r>
          </a:p>
          <a:p>
            <a:pPr marL="0" indent="0" algn="ctr">
              <a:buNone/>
            </a:pPr>
            <a:r>
              <a:rPr lang="en-US" sz="4000" dirty="0">
                <a:latin typeface="Arial Black" panose="020B0A04020102020204" pitchFamily="34" charset="0"/>
              </a:rPr>
              <a:t>What was </a:t>
            </a:r>
            <a:r>
              <a:rPr lang="en-US" sz="4000" dirty="0" err="1">
                <a:latin typeface="Arial Black" panose="020B0A04020102020204" pitchFamily="34" charset="0"/>
              </a:rPr>
              <a:t>Elie’s</a:t>
            </a:r>
            <a:r>
              <a:rPr lang="en-US" sz="4000" dirty="0">
                <a:latin typeface="Arial Black" panose="020B0A04020102020204" pitchFamily="34" charset="0"/>
              </a:rPr>
              <a:t> father’s response?</a:t>
            </a: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10/12/18</a:t>
            </a:r>
            <a:endParaRPr lang="en-US" dirty="0">
              <a:latin typeface="Arial Black" panose="020B0A04020102020204" pitchFamily="34" charset="0"/>
            </a:endParaRPr>
          </a:p>
        </p:txBody>
      </p:sp>
    </p:spTree>
    <p:extLst>
      <p:ext uri="{BB962C8B-B14F-4D97-AF65-F5344CB8AC3E}">
        <p14:creationId xmlns:p14="http://schemas.microsoft.com/office/powerpoint/2010/main" val="2677353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1588943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95429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277061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152650" y="1131888"/>
            <a:ext cx="7886700" cy="711200"/>
          </a:xfrm>
        </p:spPr>
        <p:txBody>
          <a:bodyPr/>
          <a:lstStyle/>
          <a:p>
            <a:pPr algn="ctr"/>
            <a:r>
              <a:rPr lang="en-US" altLang="en-US" dirty="0" smtClean="0">
                <a:latin typeface="Arial Black" panose="020B0A04020102020204" pitchFamily="34" charset="0"/>
              </a:rPr>
              <a:t>Unit Objectives</a:t>
            </a:r>
          </a:p>
        </p:txBody>
      </p:sp>
      <p:sp>
        <p:nvSpPr>
          <p:cNvPr id="7171" name="Content Placeholder 2"/>
          <p:cNvSpPr>
            <a:spLocks noGrp="1"/>
          </p:cNvSpPr>
          <p:nvPr>
            <p:ph idx="1"/>
          </p:nvPr>
        </p:nvSpPr>
        <p:spPr>
          <a:xfrm>
            <a:off x="585216" y="1843088"/>
            <a:ext cx="11058144" cy="3898900"/>
          </a:xfrm>
        </p:spPr>
        <p:txBody>
          <a:bodyPr/>
          <a:lstStyle/>
          <a:p>
            <a:pPr marL="0" indent="0" algn="ctr">
              <a:buNone/>
            </a:pPr>
            <a:r>
              <a:rPr lang="en-US" altLang="en-US" sz="3000" dirty="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altLang="en-US" dirty="0" smtClean="0">
                <a:latin typeface="Arial Black" panose="020B0A04020102020204" pitchFamily="34" charset="0"/>
              </a:rPr>
              <a:t>CCSS.ELA-LITERACY.RL.9-10.5</a:t>
            </a:r>
          </a:p>
          <a:p>
            <a:pPr marL="0" indent="0" algn="ctr">
              <a:buNone/>
            </a:pPr>
            <a:endParaRPr lang="en-US" altLang="en-US" dirty="0" smtClean="0">
              <a:latin typeface="Arial Black" panose="020B0A04020102020204" pitchFamily="34" charset="0"/>
            </a:endParaRPr>
          </a:p>
        </p:txBody>
      </p:sp>
    </p:spTree>
    <p:extLst>
      <p:ext uri="{BB962C8B-B14F-4D97-AF65-F5344CB8AC3E}">
        <p14:creationId xmlns:p14="http://schemas.microsoft.com/office/powerpoint/2010/main" val="33937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a:latin typeface="Arial Black" panose="020B0A04020102020204" pitchFamily="34" charset="0"/>
              </a:rPr>
              <a:t>By the end of the period, students should be able to write clearly and cohesively to explain their chosen “Backpack Items” and why they chose them.</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676251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Backpack Project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0000" lnSpcReduction="20000"/>
          </a:bodyPr>
          <a:lstStyle/>
          <a:p>
            <a:r>
              <a:rPr lang="en-US" sz="4000" dirty="0" smtClean="0">
                <a:latin typeface="Arial Black" panose="020B0A04020102020204" pitchFamily="34" charset="0"/>
              </a:rPr>
              <a:t>Today you will be working on a quick project based on what we started reading yesterday.</a:t>
            </a:r>
          </a:p>
          <a:p>
            <a:r>
              <a:rPr lang="en-US" sz="4000" dirty="0">
                <a:latin typeface="Arial Black" panose="020B0A04020102020204" pitchFamily="34" charset="0"/>
              </a:rPr>
              <a:t>You are a Jewish citizen from </a:t>
            </a:r>
            <a:r>
              <a:rPr lang="en-US" sz="4000" dirty="0" err="1">
                <a:latin typeface="Arial Black" panose="020B0A04020102020204" pitchFamily="34" charset="0"/>
              </a:rPr>
              <a:t>Sighet</a:t>
            </a:r>
            <a:r>
              <a:rPr lang="en-US" sz="4000" dirty="0">
                <a:latin typeface="Arial Black" panose="020B0A04020102020204" pitchFamily="34" charset="0"/>
              </a:rPr>
              <a:t>. You have been informed that you are being “expelled” from your home and can only take one small backpack full of your belongings. </a:t>
            </a:r>
            <a:endParaRPr lang="en-US" sz="4000" dirty="0" smtClean="0">
              <a:latin typeface="Arial Black" panose="020B0A04020102020204" pitchFamily="34" charset="0"/>
            </a:endParaRPr>
          </a:p>
          <a:p>
            <a:r>
              <a:rPr lang="en-US" sz="4000" dirty="0" smtClean="0">
                <a:latin typeface="Arial Black" panose="020B0A04020102020204" pitchFamily="34" charset="0"/>
              </a:rPr>
              <a:t>For </a:t>
            </a:r>
            <a:r>
              <a:rPr lang="en-US" sz="4000" dirty="0">
                <a:latin typeface="Arial Black" panose="020B0A04020102020204" pitchFamily="34" charset="0"/>
              </a:rPr>
              <a:t>this assignment, you are limited to THREE items. </a:t>
            </a:r>
            <a:endParaRPr lang="en-US" sz="4000" dirty="0" smtClean="0">
              <a:latin typeface="Arial Black" panose="020B0A04020102020204" pitchFamily="34" charset="0"/>
            </a:endParaRPr>
          </a:p>
          <a:p>
            <a:r>
              <a:rPr lang="en-US" sz="4000" dirty="0" smtClean="0">
                <a:latin typeface="Arial Black" panose="020B0A04020102020204" pitchFamily="34" charset="0"/>
              </a:rPr>
              <a:t>On the front </a:t>
            </a:r>
            <a:r>
              <a:rPr lang="en-US" sz="4000" dirty="0">
                <a:latin typeface="Arial Black" panose="020B0A04020102020204" pitchFamily="34" charset="0"/>
              </a:rPr>
              <a:t>page, inside your backpack, draw pictures of the three items you would choose to take. </a:t>
            </a:r>
          </a:p>
          <a:p>
            <a:pPr marL="0" indent="0" algn="ctr">
              <a:buNone/>
            </a:pPr>
            <a:r>
              <a:rPr lang="en-US" sz="4000" dirty="0" smtClean="0">
                <a:latin typeface="Arial Black" panose="020B0A04020102020204" pitchFamily="34" charset="0"/>
              </a:rPr>
              <a:t>NOTE:NO </a:t>
            </a:r>
            <a:r>
              <a:rPr lang="en-US" sz="4000" dirty="0">
                <a:latin typeface="Arial Black" panose="020B0A04020102020204" pitchFamily="34" charset="0"/>
              </a:rPr>
              <a:t>ELECTRONICS, NO WEAPONS </a:t>
            </a:r>
          </a:p>
        </p:txBody>
      </p:sp>
    </p:spTree>
    <p:extLst>
      <p:ext uri="{BB962C8B-B14F-4D97-AF65-F5344CB8AC3E}">
        <p14:creationId xmlns:p14="http://schemas.microsoft.com/office/powerpoint/2010/main" val="231214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Backpack Project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4000" dirty="0" smtClean="0">
                <a:latin typeface="Arial Black" panose="020B0A04020102020204" pitchFamily="34" charset="0"/>
              </a:rPr>
              <a:t>On the second page, write</a:t>
            </a:r>
            <a:r>
              <a:rPr lang="en-US" sz="4000" dirty="0">
                <a:latin typeface="Arial Black" panose="020B0A04020102020204" pitchFamily="34" charset="0"/>
              </a:rPr>
              <a:t>, in at least one detailed, complete paragraph (7 sentence minimum), describing to </a:t>
            </a:r>
            <a:r>
              <a:rPr lang="en-US" sz="4000" dirty="0" smtClean="0">
                <a:latin typeface="Arial Black" panose="020B0A04020102020204" pitchFamily="34" charset="0"/>
              </a:rPr>
              <a:t>me…</a:t>
            </a:r>
          </a:p>
          <a:p>
            <a:pPr marL="0" indent="0">
              <a:buNone/>
            </a:pPr>
            <a:r>
              <a:rPr lang="en-US" sz="4000" dirty="0" smtClean="0">
                <a:latin typeface="Arial Black" panose="020B0A04020102020204" pitchFamily="34" charset="0"/>
              </a:rPr>
              <a:t> </a:t>
            </a:r>
            <a:endParaRPr lang="en-US" sz="4000" dirty="0">
              <a:latin typeface="Arial Black" panose="020B0A04020102020204" pitchFamily="34" charset="0"/>
            </a:endParaRPr>
          </a:p>
          <a:p>
            <a:r>
              <a:rPr lang="en-US" sz="4000" dirty="0">
                <a:latin typeface="Arial Black" panose="020B0A04020102020204" pitchFamily="34" charset="0"/>
              </a:rPr>
              <a:t>WHAT ITEMS YOU WOULD CHOOSE </a:t>
            </a:r>
            <a:endParaRPr lang="en-US" sz="4000" dirty="0" smtClean="0">
              <a:latin typeface="Arial Black" panose="020B0A04020102020204" pitchFamily="34" charset="0"/>
            </a:endParaRPr>
          </a:p>
          <a:p>
            <a:r>
              <a:rPr lang="en-US" sz="4000" dirty="0" smtClean="0">
                <a:latin typeface="Arial Black" panose="020B0A04020102020204" pitchFamily="34" charset="0"/>
              </a:rPr>
              <a:t> </a:t>
            </a:r>
            <a:r>
              <a:rPr lang="en-US" sz="4000" dirty="0">
                <a:latin typeface="Arial Black" panose="020B0A04020102020204" pitchFamily="34" charset="0"/>
              </a:rPr>
              <a:t>WHY THOSE ITEMS ARE SIGNIFICANT</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sz="3000" dirty="0" smtClean="0">
                <a:latin typeface="Arial Black" panose="020B0A04020102020204" pitchFamily="34" charset="0"/>
              </a:rPr>
              <a:t>NOTE</a:t>
            </a:r>
            <a:r>
              <a:rPr lang="en-US" sz="3000" dirty="0">
                <a:latin typeface="Arial Black" panose="020B0A04020102020204" pitchFamily="34" charset="0"/>
              </a:rPr>
              <a:t>: NO ELECTRONICS, NO WEAPONS</a:t>
            </a:r>
          </a:p>
        </p:txBody>
      </p:sp>
    </p:spTree>
    <p:extLst>
      <p:ext uri="{BB962C8B-B14F-4D97-AF65-F5344CB8AC3E}">
        <p14:creationId xmlns:p14="http://schemas.microsoft.com/office/powerpoint/2010/main" val="30878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4639"/>
          </a:xfrm>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89764"/>
            <a:ext cx="10515600" cy="5087199"/>
          </a:xfrm>
        </p:spPr>
        <p:txBody>
          <a:bodyPr>
            <a:normAutofit fontScale="92500" lnSpcReduction="10000"/>
          </a:bodyPr>
          <a:lstStyle/>
          <a:p>
            <a:pPr marL="0" indent="0" algn="ctr">
              <a:buNone/>
            </a:pPr>
            <a:r>
              <a:rPr lang="en-US" sz="6600" dirty="0" smtClean="0">
                <a:latin typeface="Arial Black" panose="020B0A04020102020204" pitchFamily="34" charset="0"/>
              </a:rPr>
              <a:t>Backpacks and writing </a:t>
            </a:r>
          </a:p>
          <a:p>
            <a:pPr marL="0" indent="0" algn="ctr">
              <a:buNone/>
            </a:pPr>
            <a:r>
              <a:rPr lang="en-US" sz="6600" dirty="0" smtClean="0">
                <a:latin typeface="Arial Black" panose="020B0A04020102020204" pitchFamily="34" charset="0"/>
              </a:rPr>
              <a:t>DUE MONDAY!</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Questions for </a:t>
            </a:r>
            <a:r>
              <a:rPr lang="en-US" sz="6600" u="sng" dirty="0" smtClean="0">
                <a:latin typeface="Arial Black" panose="020B0A04020102020204" pitchFamily="34" charset="0"/>
              </a:rPr>
              <a:t>Night</a:t>
            </a:r>
            <a:r>
              <a:rPr lang="en-US" sz="6600" dirty="0" smtClean="0">
                <a:latin typeface="Arial Black" panose="020B0A04020102020204" pitchFamily="34" charset="0"/>
              </a:rPr>
              <a:t> Section 1 </a:t>
            </a:r>
          </a:p>
          <a:p>
            <a:pPr marL="0" indent="0" algn="ctr">
              <a:buNone/>
            </a:pPr>
            <a:r>
              <a:rPr lang="en-US" sz="6600" dirty="0" smtClean="0">
                <a:latin typeface="Arial Black" panose="020B0A04020102020204" pitchFamily="34" charset="0"/>
              </a:rPr>
              <a:t>ALSO DUE MONDAY!</a:t>
            </a:r>
          </a:p>
          <a:p>
            <a:pPr marL="0" indent="0" algn="ctr">
              <a:buNone/>
            </a:pPr>
            <a:endParaRPr lang="en-US" sz="6600" dirty="0">
              <a:latin typeface="Arial Black" panose="020B0A04020102020204" pitchFamily="34" charset="0"/>
            </a:endParaRPr>
          </a:p>
          <a:p>
            <a:pPr marL="0" indent="0" algn="ctr">
              <a:buNone/>
            </a:pPr>
            <a:endParaRPr lang="en-US" sz="6600" dirty="0">
              <a:latin typeface="Arial Black" panose="020B0A04020102020204" pitchFamily="34" charset="0"/>
            </a:endParaRPr>
          </a:p>
        </p:txBody>
      </p:sp>
    </p:spTree>
    <p:extLst>
      <p:ext uri="{BB962C8B-B14F-4D97-AF65-F5344CB8AC3E}">
        <p14:creationId xmlns:p14="http://schemas.microsoft.com/office/powerpoint/2010/main" val="372088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3600" dirty="0" smtClean="0">
                <a:latin typeface="Arial Black" panose="020B0A04020102020204" pitchFamily="34" charset="0"/>
              </a:rPr>
              <a:t>Was it difficult to decide on three things to bring with you? Why?</a:t>
            </a:r>
          </a:p>
          <a:p>
            <a:pPr marL="0" indent="0" algn="ctr">
              <a:buNone/>
            </a:pPr>
            <a:r>
              <a:rPr lang="en-US" sz="3600" dirty="0" smtClean="0">
                <a:latin typeface="Arial Black" panose="020B0A04020102020204" pitchFamily="34" charset="0"/>
              </a:rPr>
              <a:t>What if you were limited to only two? </a:t>
            </a:r>
          </a:p>
          <a:p>
            <a:pPr marL="0" indent="0" algn="ctr">
              <a:buNone/>
            </a:pPr>
            <a:r>
              <a:rPr lang="en-US" sz="3600" dirty="0" smtClean="0">
                <a:latin typeface="Arial Black" panose="020B0A04020102020204" pitchFamily="34" charset="0"/>
              </a:rPr>
              <a:t>Which item would you eliminate and why?</a:t>
            </a:r>
            <a:endParaRPr lang="en-US" sz="3600" dirty="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10/12/18</a:t>
            </a:r>
            <a:endParaRPr lang="en-US" dirty="0">
              <a:latin typeface="Arial Black" panose="020B0A04020102020204" pitchFamily="34" charset="0"/>
            </a:endParaRPr>
          </a:p>
        </p:txBody>
      </p:sp>
    </p:spTree>
    <p:extLst>
      <p:ext uri="{BB962C8B-B14F-4D97-AF65-F5344CB8AC3E}">
        <p14:creationId xmlns:p14="http://schemas.microsoft.com/office/powerpoint/2010/main" val="2101351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69975"/>
          </a:xfrm>
        </p:spPr>
        <p:txBody>
          <a:bodyPr/>
          <a:lstStyle/>
          <a:p>
            <a:pPr algn="ctr"/>
            <a:r>
              <a:rPr lang="en-US" dirty="0" smtClean="0">
                <a:latin typeface="Arial Black" panose="020B0A04020102020204" pitchFamily="34" charset="0"/>
              </a:rPr>
              <a:t>Start-Up – Activity/Discussion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Take the next few minutes to look over the paper you were just given.</a:t>
            </a:r>
          </a:p>
          <a:p>
            <a:pPr marL="0" indent="0" algn="ctr">
              <a:buNone/>
            </a:pPr>
            <a:r>
              <a:rPr lang="en-US" sz="3200" dirty="0" smtClean="0">
                <a:latin typeface="Arial Black" panose="020B0A04020102020204" pitchFamily="34" charset="0"/>
              </a:rPr>
              <a:t>Rank these rights from 1 – 9 in order of their importance to you. </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Be prepared to discuss your choices.</a:t>
            </a:r>
            <a:endParaRPr lang="en-US" sz="3200" dirty="0">
              <a:latin typeface="Arial Black" panose="020B0A04020102020204" pitchFamily="34" charset="0"/>
            </a:endParaRPr>
          </a:p>
        </p:txBody>
      </p:sp>
      <p:sp>
        <p:nvSpPr>
          <p:cNvPr id="6" name="TextBox 5"/>
          <p:cNvSpPr txBox="1"/>
          <p:nvPr/>
        </p:nvSpPr>
        <p:spPr>
          <a:xfrm>
            <a:off x="10244564" y="1076364"/>
            <a:ext cx="1236236" cy="369332"/>
          </a:xfrm>
          <a:prstGeom prst="rect">
            <a:avLst/>
          </a:prstGeom>
          <a:noFill/>
        </p:spPr>
        <p:txBody>
          <a:bodyPr wrap="none" rtlCol="0">
            <a:spAutoFit/>
          </a:bodyPr>
          <a:lstStyle/>
          <a:p>
            <a:r>
              <a:rPr lang="en-US" dirty="0" smtClean="0">
                <a:latin typeface="Arial Black" panose="020B0A04020102020204" pitchFamily="34" charset="0"/>
              </a:rPr>
              <a:t>10/15/18</a:t>
            </a:r>
            <a:endParaRPr lang="en-US" dirty="0">
              <a:latin typeface="Arial Black" panose="020B0A04020102020204" pitchFamily="34" charset="0"/>
            </a:endParaRPr>
          </a:p>
        </p:txBody>
      </p:sp>
    </p:spTree>
    <p:extLst>
      <p:ext uri="{BB962C8B-B14F-4D97-AF65-F5344CB8AC3E}">
        <p14:creationId xmlns:p14="http://schemas.microsoft.com/office/powerpoint/2010/main" val="9174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917575"/>
          </a:xfrm>
        </p:spPr>
        <p:txBody>
          <a:bodyPr/>
          <a:lstStyle/>
          <a:p>
            <a:pPr algn="ctr"/>
            <a:r>
              <a:rPr lang="en-US" dirty="0" smtClean="0">
                <a:latin typeface="Arial Black" panose="020B0A04020102020204" pitchFamily="34" charset="0"/>
              </a:rPr>
              <a:t>Anti- Semitic Laws</a:t>
            </a:r>
            <a:endParaRPr lang="en-US" dirty="0">
              <a:latin typeface="Arial Black" panose="020B0A04020102020204" pitchFamily="34" charset="0"/>
            </a:endParaRPr>
          </a:p>
        </p:txBody>
      </p:sp>
      <p:sp>
        <p:nvSpPr>
          <p:cNvPr id="3" name="Content Placeholder 2"/>
          <p:cNvSpPr>
            <a:spLocks noGrp="1"/>
          </p:cNvSpPr>
          <p:nvPr>
            <p:ph idx="1"/>
          </p:nvPr>
        </p:nvSpPr>
        <p:spPr>
          <a:xfrm>
            <a:off x="838200" y="914400"/>
            <a:ext cx="10515600" cy="5689600"/>
          </a:xfrm>
        </p:spPr>
        <p:txBody>
          <a:bodyPr>
            <a:normAutofit/>
          </a:bodyPr>
          <a:lstStyle/>
          <a:p>
            <a:r>
              <a:rPr lang="en-US" dirty="0" smtClean="0">
                <a:latin typeface="Arial Black" panose="020B0A04020102020204" pitchFamily="34" charset="0"/>
              </a:rPr>
              <a:t>Between 1933 and 1939, the Nazi regime influenced the passing of a number of </a:t>
            </a:r>
            <a:r>
              <a:rPr lang="en-US" dirty="0" err="1" smtClean="0">
                <a:latin typeface="Arial Black" panose="020B0A04020102020204" pitchFamily="34" charset="0"/>
              </a:rPr>
              <a:t>anti-semitic</a:t>
            </a:r>
            <a:r>
              <a:rPr lang="en-US" dirty="0" smtClean="0">
                <a:latin typeface="Arial Black" panose="020B0A04020102020204" pitchFamily="34" charset="0"/>
              </a:rPr>
              <a:t> laws. Some of these included:</a:t>
            </a:r>
          </a:p>
          <a:p>
            <a:pPr lvl="1"/>
            <a:r>
              <a:rPr lang="en-US" dirty="0" smtClean="0">
                <a:latin typeface="Arial Black" panose="020B0A04020102020204" pitchFamily="34" charset="0"/>
              </a:rPr>
              <a:t>All </a:t>
            </a:r>
            <a:r>
              <a:rPr lang="en-US" dirty="0">
                <a:latin typeface="Arial Black" panose="020B0A04020102020204" pitchFamily="34" charset="0"/>
              </a:rPr>
              <a:t>non-“Aryans” were dismissed from holding government jobs. This regulation applied to public school teachers, university professors, doctors, lawyers, engineers, </a:t>
            </a:r>
            <a:r>
              <a:rPr lang="en-US" dirty="0" err="1" smtClean="0">
                <a:latin typeface="Arial Black" panose="020B0A04020102020204" pitchFamily="34" charset="0"/>
              </a:rPr>
              <a:t>etc</a:t>
            </a:r>
            <a:endParaRPr lang="en-US" dirty="0" smtClean="0">
              <a:latin typeface="Arial Black" panose="020B0A04020102020204" pitchFamily="34" charset="0"/>
            </a:endParaRPr>
          </a:p>
          <a:p>
            <a:pPr lvl="1"/>
            <a:r>
              <a:rPr lang="en-US" dirty="0" smtClean="0">
                <a:latin typeface="Arial Black" panose="020B0A04020102020204" pitchFamily="34" charset="0"/>
              </a:rPr>
              <a:t>Jews </a:t>
            </a:r>
            <a:r>
              <a:rPr lang="en-US" dirty="0">
                <a:latin typeface="Arial Black" panose="020B0A04020102020204" pitchFamily="34" charset="0"/>
              </a:rPr>
              <a:t>were prohibited from owning land</a:t>
            </a:r>
            <a:r>
              <a:rPr lang="en-US" dirty="0" smtClean="0">
                <a:latin typeface="Arial Black" panose="020B0A04020102020204" pitchFamily="34" charset="0"/>
              </a:rPr>
              <a:t>.</a:t>
            </a:r>
          </a:p>
          <a:p>
            <a:pPr lvl="1"/>
            <a:r>
              <a:rPr lang="en-US" dirty="0">
                <a:latin typeface="Arial Black" panose="020B0A04020102020204" pitchFamily="34" charset="0"/>
              </a:rPr>
              <a:t>Jews were prohibited from producing kosher </a:t>
            </a:r>
            <a:r>
              <a:rPr lang="en-US" dirty="0" smtClean="0">
                <a:latin typeface="Arial Black" panose="020B0A04020102020204" pitchFamily="34" charset="0"/>
              </a:rPr>
              <a:t>meat.</a:t>
            </a:r>
          </a:p>
          <a:p>
            <a:pPr lvl="1"/>
            <a:r>
              <a:rPr lang="en-US" dirty="0">
                <a:latin typeface="Arial Black" panose="020B0A04020102020204" pitchFamily="34" charset="0"/>
              </a:rPr>
              <a:t>Marriage and intimate relations between Jews and those of “Aryan” blood were </a:t>
            </a:r>
            <a:r>
              <a:rPr lang="en-US" dirty="0" smtClean="0">
                <a:latin typeface="Arial Black" panose="020B0A04020102020204" pitchFamily="34" charset="0"/>
              </a:rPr>
              <a:t>declared criminal </a:t>
            </a:r>
            <a:r>
              <a:rPr lang="en-US" dirty="0">
                <a:latin typeface="Arial Black" panose="020B0A04020102020204" pitchFamily="34" charset="0"/>
              </a:rPr>
              <a:t>acts</a:t>
            </a:r>
            <a:r>
              <a:rPr lang="en-US" dirty="0" smtClean="0">
                <a:latin typeface="Arial Black" panose="020B0A04020102020204" pitchFamily="34" charset="0"/>
              </a:rPr>
              <a:t>.</a:t>
            </a:r>
          </a:p>
          <a:p>
            <a:pPr lvl="1"/>
            <a:r>
              <a:rPr lang="en-US" dirty="0" smtClean="0">
                <a:latin typeface="Arial Black" panose="020B0A04020102020204" pitchFamily="34" charset="0"/>
              </a:rPr>
              <a:t>Jews </a:t>
            </a:r>
            <a:r>
              <a:rPr lang="en-US" dirty="0">
                <a:latin typeface="Arial Black" panose="020B0A04020102020204" pitchFamily="34" charset="0"/>
              </a:rPr>
              <a:t>could no longer attend plays and concerts, own phones, or have drivers’ licenses, </a:t>
            </a:r>
            <a:r>
              <a:rPr lang="en-US" dirty="0" smtClean="0">
                <a:latin typeface="Arial Black" panose="020B0A04020102020204" pitchFamily="34" charset="0"/>
              </a:rPr>
              <a:t>car registrations</a:t>
            </a:r>
            <a:r>
              <a:rPr lang="en-US" dirty="0">
                <a:latin typeface="Arial Black" panose="020B0A04020102020204" pitchFamily="34" charset="0"/>
              </a:rPr>
              <a:t>, </a:t>
            </a:r>
            <a:r>
              <a:rPr lang="en-US" dirty="0" err="1" smtClean="0">
                <a:latin typeface="Arial Black" panose="020B0A04020102020204" pitchFamily="34" charset="0"/>
              </a:rPr>
              <a:t>etc</a:t>
            </a:r>
            <a:endParaRPr lang="en-US" dirty="0" smtClean="0">
              <a:latin typeface="Arial Black" panose="020B0A04020102020204" pitchFamily="34" charset="0"/>
            </a:endParaRPr>
          </a:p>
          <a:p>
            <a:pPr lvl="1"/>
            <a:r>
              <a:rPr lang="en-US" dirty="0">
                <a:latin typeface="Arial Black" panose="020B0A04020102020204" pitchFamily="34" charset="0"/>
              </a:rPr>
              <a:t>Jews had to abide by curfews.</a:t>
            </a:r>
          </a:p>
          <a:p>
            <a:pPr marL="457200" lvl="1" indent="0">
              <a:buNone/>
            </a:pPr>
            <a:endParaRPr lang="en-US" dirty="0" smtClean="0">
              <a:latin typeface="Arial Black" panose="020B0A04020102020204" pitchFamily="34" charset="0"/>
            </a:endParaRPr>
          </a:p>
        </p:txBody>
      </p:sp>
    </p:spTree>
    <p:extLst>
      <p:ext uri="{BB962C8B-B14F-4D97-AF65-F5344CB8AC3E}">
        <p14:creationId xmlns:p14="http://schemas.microsoft.com/office/powerpoint/2010/main" val="209195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69975"/>
          </a:xfrm>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What did you rank as #1 on your list of rights?</a:t>
            </a:r>
          </a:p>
          <a:p>
            <a:pPr marL="0" indent="0" algn="ctr">
              <a:buNone/>
            </a:pPr>
            <a:r>
              <a:rPr lang="en-US" sz="3200" dirty="0" smtClean="0">
                <a:latin typeface="Arial Black" panose="020B0A04020102020204" pitchFamily="34" charset="0"/>
              </a:rPr>
              <a:t>Why did you choose that as the most important to you?</a:t>
            </a:r>
          </a:p>
          <a:p>
            <a:pPr marL="0" indent="0" algn="ctr">
              <a:buNone/>
            </a:pPr>
            <a:r>
              <a:rPr lang="en-US" sz="3200" dirty="0">
                <a:latin typeface="Arial Black" panose="020B0A04020102020204" pitchFamily="34" charset="0"/>
              </a:rPr>
              <a:t>What did you rank as </a:t>
            </a:r>
            <a:r>
              <a:rPr lang="en-US" sz="3200" dirty="0" smtClean="0">
                <a:latin typeface="Arial Black" panose="020B0A04020102020204" pitchFamily="34" charset="0"/>
              </a:rPr>
              <a:t>#9 </a:t>
            </a:r>
            <a:r>
              <a:rPr lang="en-US" sz="3200" dirty="0">
                <a:latin typeface="Arial Black" panose="020B0A04020102020204" pitchFamily="34" charset="0"/>
              </a:rPr>
              <a:t>on your list of rights?</a:t>
            </a:r>
          </a:p>
          <a:p>
            <a:pPr marL="0" indent="0" algn="ctr">
              <a:buNone/>
            </a:pPr>
            <a:r>
              <a:rPr lang="en-US" sz="3200" dirty="0">
                <a:latin typeface="Arial Black" panose="020B0A04020102020204" pitchFamily="34" charset="0"/>
              </a:rPr>
              <a:t>Why did you choose that as the </a:t>
            </a:r>
            <a:r>
              <a:rPr lang="en-US" sz="3200" dirty="0" smtClean="0">
                <a:latin typeface="Arial Black" panose="020B0A04020102020204" pitchFamily="34" charset="0"/>
              </a:rPr>
              <a:t>least </a:t>
            </a:r>
            <a:r>
              <a:rPr lang="en-US" sz="3200" dirty="0">
                <a:latin typeface="Arial Black" panose="020B0A04020102020204" pitchFamily="34" charset="0"/>
              </a:rPr>
              <a:t>important to you?</a:t>
            </a:r>
          </a:p>
          <a:p>
            <a:pPr marL="0" indent="0" algn="ctr">
              <a:buNone/>
            </a:pPr>
            <a:endParaRPr lang="en-US" sz="3200" dirty="0">
              <a:latin typeface="Arial Black" panose="020B0A04020102020204" pitchFamily="34" charset="0"/>
            </a:endParaRPr>
          </a:p>
        </p:txBody>
      </p:sp>
      <p:sp>
        <p:nvSpPr>
          <p:cNvPr id="6" name="TextBox 5"/>
          <p:cNvSpPr txBox="1"/>
          <p:nvPr/>
        </p:nvSpPr>
        <p:spPr>
          <a:xfrm>
            <a:off x="10117564" y="715446"/>
            <a:ext cx="1236236" cy="369332"/>
          </a:xfrm>
          <a:prstGeom prst="rect">
            <a:avLst/>
          </a:prstGeom>
          <a:noFill/>
        </p:spPr>
        <p:txBody>
          <a:bodyPr wrap="none" rtlCol="0">
            <a:spAutoFit/>
          </a:bodyPr>
          <a:lstStyle/>
          <a:p>
            <a:r>
              <a:rPr lang="en-US" dirty="0" smtClean="0">
                <a:latin typeface="Arial Black" panose="020B0A04020102020204" pitchFamily="34" charset="0"/>
              </a:rPr>
              <a:t>10/15/18</a:t>
            </a:r>
            <a:endParaRPr lang="en-US" dirty="0">
              <a:latin typeface="Arial Black" panose="020B0A04020102020204" pitchFamily="34" charset="0"/>
            </a:endParaRPr>
          </a:p>
        </p:txBody>
      </p:sp>
    </p:spTree>
    <p:extLst>
      <p:ext uri="{BB962C8B-B14F-4D97-AF65-F5344CB8AC3E}">
        <p14:creationId xmlns:p14="http://schemas.microsoft.com/office/powerpoint/2010/main" val="2316389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6824028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765525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altLang="en-US" dirty="0" smtClean="0">
                <a:latin typeface="Arial Black" panose="020B0A04020102020204" pitchFamily="34" charset="0"/>
              </a:rPr>
              <a:t>Today’s Objective</a:t>
            </a:r>
          </a:p>
        </p:txBody>
      </p:sp>
      <p:sp>
        <p:nvSpPr>
          <p:cNvPr id="8195" name="Content Placeholder 2"/>
          <p:cNvSpPr>
            <a:spLocks noGrp="1"/>
          </p:cNvSpPr>
          <p:nvPr>
            <p:ph idx="1"/>
          </p:nvPr>
        </p:nvSpPr>
        <p:spPr/>
        <p:txBody>
          <a:bodyPr>
            <a:normAutofit/>
          </a:bodyPr>
          <a:lstStyle/>
          <a:p>
            <a:pPr marL="0" indent="0" algn="ctr">
              <a:buNone/>
            </a:pPr>
            <a:r>
              <a:rPr lang="en-US" altLang="en-US" sz="4000" b="1" dirty="0" smtClean="0">
                <a:latin typeface="Arial Black" panose="020B0A04020102020204" pitchFamily="34" charset="0"/>
              </a:rPr>
              <a:t>By the end of the period, students will be able to understand background information related to the novel Night and its author, </a:t>
            </a:r>
            <a:r>
              <a:rPr lang="en-US" altLang="en-US" sz="4000" b="1" dirty="0" err="1" smtClean="0">
                <a:latin typeface="Arial Black" panose="020B0A04020102020204" pitchFamily="34" charset="0"/>
              </a:rPr>
              <a:t>Elie</a:t>
            </a:r>
            <a:r>
              <a:rPr lang="en-US" altLang="en-US" sz="4000" b="1" dirty="0" smtClean="0">
                <a:latin typeface="Arial Black" panose="020B0A04020102020204" pitchFamily="34" charset="0"/>
              </a:rPr>
              <a:t> Wiesel, as well as some vocabulary which will prepare them for the reading of the novel.</a:t>
            </a:r>
          </a:p>
        </p:txBody>
      </p:sp>
    </p:spTree>
    <p:extLst>
      <p:ext uri="{BB962C8B-B14F-4D97-AF65-F5344CB8AC3E}">
        <p14:creationId xmlns:p14="http://schemas.microsoft.com/office/powerpoint/2010/main" val="3657962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292287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a:latin typeface="Arial Black" panose="020B0A04020102020204" pitchFamily="34" charset="0"/>
              </a:rPr>
              <a:t>By the end of the period, students should be able to determine the meanings of words used in Chapter </a:t>
            </a:r>
            <a:r>
              <a:rPr lang="en-US" sz="4000" dirty="0" smtClean="0">
                <a:latin typeface="Arial Black" panose="020B0A04020102020204" pitchFamily="34" charset="0"/>
              </a:rPr>
              <a:t>2 </a:t>
            </a:r>
            <a:r>
              <a:rPr lang="en-US" sz="4000" dirty="0">
                <a:latin typeface="Arial Black" panose="020B0A04020102020204" pitchFamily="34" charset="0"/>
              </a:rPr>
              <a:t>of </a:t>
            </a:r>
            <a:r>
              <a:rPr lang="en-US" sz="4000" u="sng" dirty="0">
                <a:latin typeface="Arial Black" panose="020B0A04020102020204" pitchFamily="34" charset="0"/>
              </a:rPr>
              <a:t>Night</a:t>
            </a:r>
            <a:r>
              <a:rPr lang="en-US" sz="4000" dirty="0">
                <a:latin typeface="Arial Black" panose="020B0A04020102020204" pitchFamily="34" charset="0"/>
              </a:rPr>
              <a:t>, including literal, figurative, and connotative meanings and analyze the impact of specific word choices on meaning and tone.</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34694086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825"/>
            <a:ext cx="10515600" cy="1325563"/>
          </a:xfrm>
        </p:spPr>
        <p:txBody>
          <a:bodyPr/>
          <a:lstStyle/>
          <a:p>
            <a:pPr algn="ctr"/>
            <a:r>
              <a:rPr lang="en-US" b="1" dirty="0" smtClean="0">
                <a:latin typeface="Arial Black" panose="020B0A04020102020204" pitchFamily="34" charset="0"/>
              </a:rPr>
              <a:t>As We Read…</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Consider the questions you will be asked to answer tonight for homework.</a:t>
            </a:r>
          </a:p>
          <a:p>
            <a:pPr marL="0" indent="0" algn="ctr">
              <a:buNone/>
            </a:pPr>
            <a:r>
              <a:rPr lang="en-US" sz="4000" dirty="0" smtClean="0">
                <a:latin typeface="Arial Black" panose="020B0A04020102020204" pitchFamily="34" charset="0"/>
              </a:rPr>
              <a:t>Do NOT answer them while we are reading, but keep the document open and be mindful of those things you will be asked to discuss.</a:t>
            </a:r>
            <a:endParaRPr lang="en-US" sz="4000" dirty="0">
              <a:latin typeface="Arial Black" panose="020B0A04020102020204" pitchFamily="34" charset="0"/>
            </a:endParaRPr>
          </a:p>
        </p:txBody>
      </p:sp>
    </p:spTree>
    <p:extLst>
      <p:ext uri="{BB962C8B-B14F-4D97-AF65-F5344CB8AC3E}">
        <p14:creationId xmlns:p14="http://schemas.microsoft.com/office/powerpoint/2010/main" val="72595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9975"/>
          </a:xfrm>
        </p:spPr>
        <p:txBody>
          <a:bodyPr/>
          <a:lstStyle/>
          <a:p>
            <a:pPr algn="ctr"/>
            <a:r>
              <a:rPr lang="en-US" dirty="0" smtClean="0">
                <a:latin typeface="Arial Black" panose="020B0A04020102020204" pitchFamily="34" charset="0"/>
              </a:rPr>
              <a:t>Vocabulary for Night</a:t>
            </a:r>
            <a:endParaRPr lang="en-US" dirty="0">
              <a:latin typeface="Arial Black" panose="020B0A04020102020204" pitchFamily="34" charset="0"/>
            </a:endParaRPr>
          </a:p>
        </p:txBody>
      </p:sp>
      <p:sp>
        <p:nvSpPr>
          <p:cNvPr id="3" name="Content Placeholder 2"/>
          <p:cNvSpPr>
            <a:spLocks noGrp="1"/>
          </p:cNvSpPr>
          <p:nvPr>
            <p:ph idx="1"/>
          </p:nvPr>
        </p:nvSpPr>
        <p:spPr>
          <a:xfrm>
            <a:off x="838200" y="1320800"/>
            <a:ext cx="10515600" cy="5232400"/>
          </a:xfrm>
        </p:spPr>
        <p:txBody>
          <a:bodyPr>
            <a:normAutofit lnSpcReduction="10000"/>
          </a:bodyPr>
          <a:lstStyle/>
          <a:p>
            <a:r>
              <a:rPr lang="en-US" dirty="0" smtClean="0">
                <a:latin typeface="Arial Black" panose="020B0A04020102020204" pitchFamily="34" charset="0"/>
              </a:rPr>
              <a:t>In Google Classroom, you have a google slide presentation that is already prepared for you.</a:t>
            </a:r>
          </a:p>
          <a:p>
            <a:r>
              <a:rPr lang="en-US" dirty="0" smtClean="0">
                <a:latin typeface="Arial Black" panose="020B0A04020102020204" pitchFamily="34" charset="0"/>
              </a:rPr>
              <a:t>You are responsible for completing these slides.</a:t>
            </a:r>
          </a:p>
          <a:p>
            <a:r>
              <a:rPr lang="en-US" dirty="0" smtClean="0">
                <a:latin typeface="Arial Black" panose="020B0A04020102020204" pitchFamily="34" charset="0"/>
              </a:rPr>
              <a:t>For each word, you have been given the definition already. Your job is to:</a:t>
            </a:r>
          </a:p>
          <a:p>
            <a:pPr lvl="1"/>
            <a:r>
              <a:rPr lang="en-US" dirty="0" smtClean="0">
                <a:latin typeface="Arial Black" panose="020B0A04020102020204" pitchFamily="34" charset="0"/>
              </a:rPr>
              <a:t>Write a sentence using the word that shows that you understand its meaning.</a:t>
            </a:r>
          </a:p>
          <a:p>
            <a:pPr lvl="1"/>
            <a:r>
              <a:rPr lang="en-US" dirty="0" smtClean="0">
                <a:latin typeface="Arial Black" panose="020B0A04020102020204" pitchFamily="34" charset="0"/>
              </a:rPr>
              <a:t>Find the word as it is used in the text and copy the sentence where it is found.</a:t>
            </a:r>
          </a:p>
          <a:p>
            <a:pPr lvl="1"/>
            <a:r>
              <a:rPr lang="en-US" dirty="0" smtClean="0">
                <a:latin typeface="Arial Black" panose="020B0A04020102020204" pitchFamily="34" charset="0"/>
              </a:rPr>
              <a:t>Be SURE to add a citation for the quote that includes the author’s last name and a page number.</a:t>
            </a:r>
          </a:p>
          <a:p>
            <a:r>
              <a:rPr lang="en-US" dirty="0" smtClean="0">
                <a:latin typeface="Arial Black" panose="020B0A04020102020204" pitchFamily="34" charset="0"/>
              </a:rPr>
              <a:t>The first word has been done for you as an example.</a:t>
            </a:r>
            <a:endParaRPr lang="en-US" dirty="0">
              <a:latin typeface="Arial Black" panose="020B0A04020102020204" pitchFamily="34" charset="0"/>
            </a:endParaRPr>
          </a:p>
        </p:txBody>
      </p:sp>
    </p:spTree>
    <p:extLst>
      <p:ext uri="{BB962C8B-B14F-4D97-AF65-F5344CB8AC3E}">
        <p14:creationId xmlns:p14="http://schemas.microsoft.com/office/powerpoint/2010/main" val="32953672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9975"/>
          </a:xfrm>
        </p:spPr>
        <p:txBody>
          <a:bodyPr/>
          <a:lstStyle/>
          <a:p>
            <a:pPr algn="ctr"/>
            <a:r>
              <a:rPr lang="en-US" dirty="0" smtClean="0">
                <a:latin typeface="Arial Black" panose="020B0A04020102020204" pitchFamily="34" charset="0"/>
              </a:rPr>
              <a:t>Vocabulary for Night</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4475" y="1355725"/>
            <a:ext cx="9163050" cy="5162550"/>
          </a:xfrm>
        </p:spPr>
      </p:pic>
    </p:spTree>
    <p:extLst>
      <p:ext uri="{BB962C8B-B14F-4D97-AF65-F5344CB8AC3E}">
        <p14:creationId xmlns:p14="http://schemas.microsoft.com/office/powerpoint/2010/main" val="11951778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4639"/>
          </a:xfrm>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089764"/>
            <a:ext cx="10515600" cy="5087199"/>
          </a:xfrm>
        </p:spPr>
        <p:txBody>
          <a:bodyPr>
            <a:normAutofit fontScale="62500" lnSpcReduction="20000"/>
          </a:bodyPr>
          <a:lstStyle/>
          <a:p>
            <a:pPr marL="0" indent="0" algn="ctr">
              <a:buNone/>
            </a:pPr>
            <a:r>
              <a:rPr lang="en-US" sz="6600" dirty="0">
                <a:latin typeface="Arial Black" panose="020B0A04020102020204" pitchFamily="34" charset="0"/>
              </a:rPr>
              <a:t>Questions </a:t>
            </a:r>
            <a:r>
              <a:rPr lang="en-US" sz="6600" dirty="0" smtClean="0">
                <a:latin typeface="Arial Black" panose="020B0A04020102020204" pitchFamily="34" charset="0"/>
              </a:rPr>
              <a:t>1-3 from </a:t>
            </a:r>
            <a:r>
              <a:rPr lang="en-US" sz="6600" dirty="0">
                <a:latin typeface="Arial Black" panose="020B0A04020102020204" pitchFamily="34" charset="0"/>
              </a:rPr>
              <a:t>the question sheet.</a:t>
            </a:r>
          </a:p>
          <a:p>
            <a:pPr marL="0" indent="0" algn="ctr">
              <a:buNone/>
            </a:pPr>
            <a:r>
              <a:rPr lang="en-US" sz="6600" dirty="0" smtClean="0">
                <a:latin typeface="Arial Black" panose="020B0A04020102020204" pitchFamily="34" charset="0"/>
              </a:rPr>
              <a:t>DUE </a:t>
            </a:r>
            <a:r>
              <a:rPr lang="en-US" sz="6600" dirty="0">
                <a:latin typeface="Arial Black" panose="020B0A04020102020204" pitchFamily="34" charset="0"/>
              </a:rPr>
              <a:t>TOMORROW BY 7:00 A.M</a:t>
            </a:r>
            <a:r>
              <a:rPr lang="en-US" sz="6600" dirty="0" smtClean="0">
                <a:latin typeface="Arial Black" panose="020B0A04020102020204" pitchFamily="34" charset="0"/>
              </a:rPr>
              <a:t>.</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Vocabulary slides for the first 11 words from pages 1-73 of the book</a:t>
            </a:r>
          </a:p>
          <a:p>
            <a:pPr marL="0" indent="0" algn="ctr">
              <a:buNone/>
            </a:pPr>
            <a:r>
              <a:rPr lang="en-US" sz="6600" dirty="0" smtClean="0">
                <a:latin typeface="Arial Black" panose="020B0A04020102020204" pitchFamily="34" charset="0"/>
              </a:rPr>
              <a:t>(insignificant </a:t>
            </a:r>
            <a:r>
              <a:rPr lang="en-US" sz="4000" dirty="0" smtClean="0">
                <a:latin typeface="Arial Black" panose="020B0A04020102020204" pitchFamily="34" charset="0"/>
              </a:rPr>
              <a:t>through</a:t>
            </a:r>
            <a:r>
              <a:rPr lang="en-US" sz="6600" dirty="0" smtClean="0">
                <a:latin typeface="Arial Black" panose="020B0A04020102020204" pitchFamily="34" charset="0"/>
              </a:rPr>
              <a:t> solemn)</a:t>
            </a:r>
          </a:p>
          <a:p>
            <a:pPr marL="0" indent="0" algn="ctr">
              <a:buNone/>
            </a:pPr>
            <a:r>
              <a:rPr lang="en-US" sz="6600" dirty="0" smtClean="0">
                <a:latin typeface="Arial Black" panose="020B0A04020102020204" pitchFamily="34" charset="0"/>
              </a:rPr>
              <a:t>DUE FRIDAY BY 7:00 A.M.</a:t>
            </a:r>
            <a:endParaRPr lang="en-US" sz="6600" dirty="0">
              <a:latin typeface="Arial Black" panose="020B0A04020102020204" pitchFamily="34" charset="0"/>
            </a:endParaRPr>
          </a:p>
          <a:p>
            <a:pPr marL="0" indent="0" algn="ctr">
              <a:buNone/>
            </a:pPr>
            <a:endParaRPr lang="en-US" sz="6600" dirty="0">
              <a:latin typeface="Arial Black" panose="020B0A04020102020204" pitchFamily="34" charset="0"/>
            </a:endParaRPr>
          </a:p>
          <a:p>
            <a:pPr marL="0" indent="0" algn="ctr">
              <a:buNone/>
            </a:pPr>
            <a:endParaRPr lang="en-US" sz="6600" dirty="0">
              <a:latin typeface="Arial Black" panose="020B0A04020102020204" pitchFamily="34" charset="0"/>
            </a:endParaRPr>
          </a:p>
        </p:txBody>
      </p:sp>
    </p:spTree>
    <p:extLst>
      <p:ext uri="{BB962C8B-B14F-4D97-AF65-F5344CB8AC3E}">
        <p14:creationId xmlns:p14="http://schemas.microsoft.com/office/powerpoint/2010/main" val="1799930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When the men returned to the train after getting water, what was the news they brought back to those on the train?</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What was the reaction to that news?</a:t>
            </a: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10/15/18</a:t>
            </a:r>
            <a:endParaRPr lang="en-US" dirty="0">
              <a:latin typeface="Arial Black" panose="020B0A04020102020204" pitchFamily="34" charset="0"/>
            </a:endParaRPr>
          </a:p>
        </p:txBody>
      </p:sp>
    </p:spTree>
    <p:extLst>
      <p:ext uri="{BB962C8B-B14F-4D97-AF65-F5344CB8AC3E}">
        <p14:creationId xmlns:p14="http://schemas.microsoft.com/office/powerpoint/2010/main" val="30499329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Now write about the following:</a:t>
            </a:r>
          </a:p>
          <a:p>
            <a:pPr marL="0" indent="0" algn="ctr">
              <a:buNone/>
            </a:pPr>
            <a:r>
              <a:rPr lang="en-US" sz="3200" dirty="0">
                <a:latin typeface="Arial Black" panose="020B0A04020102020204" pitchFamily="34" charset="0"/>
              </a:rPr>
              <a:t>What is your opinion of Madame </a:t>
            </a:r>
            <a:r>
              <a:rPr lang="en-US" sz="3200" dirty="0" err="1">
                <a:latin typeface="Arial Black" panose="020B0A04020102020204" pitchFamily="34" charset="0"/>
              </a:rPr>
              <a:t>Schachter’s</a:t>
            </a:r>
            <a:r>
              <a:rPr lang="en-US" sz="3200" dirty="0">
                <a:latin typeface="Arial Black" panose="020B0A04020102020204" pitchFamily="34" charset="0"/>
              </a:rPr>
              <a:t> “visions?” Do you think she was somehow seeing the future or had she simply started to go insane? Why do you think so?</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How do you feel about how the young men treated her; tying her up, beating her, etc.?</a:t>
            </a: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10/16/18</a:t>
            </a:r>
            <a:endParaRPr lang="en-US" dirty="0">
              <a:latin typeface="Arial Black" panose="020B0A04020102020204" pitchFamily="34" charset="0"/>
            </a:endParaRPr>
          </a:p>
        </p:txBody>
      </p:sp>
    </p:spTree>
    <p:extLst>
      <p:ext uri="{BB962C8B-B14F-4D97-AF65-F5344CB8AC3E}">
        <p14:creationId xmlns:p14="http://schemas.microsoft.com/office/powerpoint/2010/main" val="37559520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2505784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68488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152400"/>
            <a:ext cx="7772400" cy="1143000"/>
          </a:xfrm>
        </p:spPr>
        <p:txBody>
          <a:bodyPr>
            <a:normAutofit fontScale="90000"/>
          </a:bodyPr>
          <a:lstStyle/>
          <a:p>
            <a:pPr eaLnBrk="1" hangingPunct="1"/>
            <a:r>
              <a:rPr lang="en-US" altLang="en-US" u="sng" smtClean="0"/>
              <a:t>Night</a:t>
            </a:r>
            <a:r>
              <a:rPr lang="en-US" altLang="en-US" smtClean="0"/>
              <a:t/>
            </a:r>
            <a:br>
              <a:rPr lang="en-US" altLang="en-US" smtClean="0"/>
            </a:br>
            <a:r>
              <a:rPr lang="en-US" altLang="en-US" smtClean="0"/>
              <a:t>Elie Wiesel</a:t>
            </a:r>
          </a:p>
        </p:txBody>
      </p:sp>
      <p:sp>
        <p:nvSpPr>
          <p:cNvPr id="3075" name="Rectangle 3"/>
          <p:cNvSpPr>
            <a:spLocks noGrp="1" noChangeArrowheads="1"/>
          </p:cNvSpPr>
          <p:nvPr>
            <p:ph type="body" sz="half" idx="1"/>
          </p:nvPr>
        </p:nvSpPr>
        <p:spPr>
          <a:xfrm>
            <a:off x="6810375" y="4310064"/>
            <a:ext cx="3733800" cy="758825"/>
          </a:xfrm>
        </p:spPr>
        <p:txBody>
          <a:bodyPr>
            <a:normAutofit fontScale="92500"/>
          </a:bodyPr>
          <a:lstStyle/>
          <a:p>
            <a:pPr marL="0" indent="0">
              <a:buNone/>
              <a:defRPr/>
            </a:pPr>
            <a:r>
              <a:rPr lang="en-US" altLang="en-US" sz="2000" dirty="0"/>
              <a:t>Elie his mother and sisters in 1939 before the war came to their home.</a:t>
            </a:r>
          </a:p>
          <a:p>
            <a:pPr eaLnBrk="1" hangingPunct="1">
              <a:defRPr/>
            </a:pPr>
            <a:endParaRPr lang="en-US" altLang="en-US" dirty="0"/>
          </a:p>
        </p:txBody>
      </p:sp>
      <p:pic>
        <p:nvPicPr>
          <p:cNvPr id="9220" name="Picture 6" descr="Elie is shown here with his family; behind Elie are his sisters, Bea and Hilda, and his m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1525589"/>
            <a:ext cx="37623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1676400" y="1525589"/>
            <a:ext cx="50292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u="sng">
                <a:solidFill>
                  <a:prstClr val="black"/>
                </a:solidFill>
              </a:rPr>
              <a:t>Eliezer "Elie" Wiesel</a:t>
            </a:r>
          </a:p>
          <a:p>
            <a:pPr>
              <a:spcBef>
                <a:spcPct val="0"/>
              </a:spcBef>
              <a:buFontTx/>
              <a:buNone/>
            </a:pPr>
            <a:r>
              <a:rPr lang="en-US" altLang="en-US" sz="2400" b="1">
                <a:solidFill>
                  <a:prstClr val="black"/>
                </a:solidFill>
              </a:rPr>
              <a:t>Born: September 30, 1928</a:t>
            </a:r>
          </a:p>
          <a:p>
            <a:pPr>
              <a:spcBef>
                <a:spcPct val="0"/>
              </a:spcBef>
              <a:buFontTx/>
              <a:buNone/>
            </a:pPr>
            <a:r>
              <a:rPr lang="en-US" altLang="en-US" sz="2400" b="1">
                <a:solidFill>
                  <a:prstClr val="black"/>
                </a:solidFill>
              </a:rPr>
              <a:t>	Sighet, Kingdom of Romania</a:t>
            </a:r>
          </a:p>
          <a:p>
            <a:pPr>
              <a:spcBef>
                <a:spcPct val="0"/>
              </a:spcBef>
              <a:buFontTx/>
              <a:buNone/>
            </a:pPr>
            <a:r>
              <a:rPr lang="en-US" altLang="en-US" sz="2400" b="1">
                <a:solidFill>
                  <a:prstClr val="black"/>
                </a:solidFill>
              </a:rPr>
              <a:t>Died: July 2, 2016 (aged 87)</a:t>
            </a:r>
          </a:p>
          <a:p>
            <a:pPr>
              <a:spcBef>
                <a:spcPct val="0"/>
              </a:spcBef>
              <a:buFontTx/>
              <a:buNone/>
            </a:pPr>
            <a:r>
              <a:rPr lang="en-US" altLang="en-US" sz="2400" b="1">
                <a:solidFill>
                  <a:prstClr val="black"/>
                </a:solidFill>
              </a:rPr>
              <a:t>	Manhattan, NY</a:t>
            </a:r>
          </a:p>
          <a:p>
            <a:pPr>
              <a:spcBef>
                <a:spcPct val="0"/>
              </a:spcBef>
              <a:buFontTx/>
              <a:buNone/>
            </a:pPr>
            <a:endParaRPr lang="en-US" altLang="en-US" sz="2400" b="1">
              <a:solidFill>
                <a:prstClr val="black"/>
              </a:solidFill>
            </a:endParaRPr>
          </a:p>
          <a:p>
            <a:pPr>
              <a:spcBef>
                <a:spcPct val="0"/>
              </a:spcBef>
              <a:buFontTx/>
              <a:buNone/>
            </a:pPr>
            <a:r>
              <a:rPr lang="en-US" altLang="en-US" sz="2400" b="1">
                <a:solidFill>
                  <a:prstClr val="black"/>
                </a:solidFill>
              </a:rPr>
              <a:t>Romanian-born American Jewish writer, professor, political activist, Nobel Laureate, and Holocaust survivor. </a:t>
            </a:r>
          </a:p>
          <a:p>
            <a:pPr>
              <a:spcBef>
                <a:spcPct val="0"/>
              </a:spcBef>
              <a:buFontTx/>
              <a:buNone/>
            </a:pPr>
            <a:endParaRPr lang="en-US" altLang="en-US" sz="2400">
              <a:solidFill>
                <a:prstClr val="black"/>
              </a:solidFill>
            </a:endParaRPr>
          </a:p>
        </p:txBody>
      </p:sp>
      <p:sp>
        <p:nvSpPr>
          <p:cNvPr id="9222" name="TextBox 2"/>
          <p:cNvSpPr txBox="1">
            <a:spLocks noChangeArrowheads="1"/>
          </p:cNvSpPr>
          <p:nvPr/>
        </p:nvSpPr>
        <p:spPr bwMode="auto">
          <a:xfrm>
            <a:off x="1647825" y="5287964"/>
            <a:ext cx="9348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prstClr val="black"/>
                </a:solidFill>
              </a:rPr>
              <a:t>He was the author of 57 books, written mostly in French and English, </a:t>
            </a:r>
          </a:p>
          <a:p>
            <a:pPr>
              <a:spcBef>
                <a:spcPct val="0"/>
              </a:spcBef>
              <a:buFontTx/>
              <a:buNone/>
            </a:pPr>
            <a:r>
              <a:rPr lang="en-US" altLang="en-US" sz="2400" b="1">
                <a:solidFill>
                  <a:prstClr val="black"/>
                </a:solidFill>
              </a:rPr>
              <a:t>including </a:t>
            </a:r>
            <a:r>
              <a:rPr lang="en-US" altLang="en-US" sz="2400" b="1" u="sng">
                <a:solidFill>
                  <a:prstClr val="black"/>
                </a:solidFill>
              </a:rPr>
              <a:t>Night</a:t>
            </a:r>
            <a:r>
              <a:rPr lang="en-US" altLang="en-US" sz="2400" b="1">
                <a:solidFill>
                  <a:prstClr val="black"/>
                </a:solidFill>
              </a:rPr>
              <a:t>, a work based on his experiences as a prisoner in the </a:t>
            </a:r>
          </a:p>
          <a:p>
            <a:pPr>
              <a:spcBef>
                <a:spcPct val="0"/>
              </a:spcBef>
              <a:buFontTx/>
              <a:buNone/>
            </a:pPr>
            <a:r>
              <a:rPr lang="en-US" altLang="en-US" sz="2400" b="1">
                <a:solidFill>
                  <a:prstClr val="black"/>
                </a:solidFill>
              </a:rPr>
              <a:t>Auschwitz and Buchenwald concentration camps.</a:t>
            </a:r>
          </a:p>
          <a:p>
            <a:pPr>
              <a:spcBef>
                <a:spcPct val="0"/>
              </a:spcBef>
              <a:buFontTx/>
              <a:buNone/>
            </a:pPr>
            <a:endParaRPr lang="en-US" altLang="en-US" sz="2400">
              <a:solidFill>
                <a:prstClr val="black"/>
              </a:solidFill>
            </a:endParaRPr>
          </a:p>
        </p:txBody>
      </p:sp>
    </p:spTree>
    <p:extLst>
      <p:ext uri="{BB962C8B-B14F-4D97-AF65-F5344CB8AC3E}">
        <p14:creationId xmlns:p14="http://schemas.microsoft.com/office/powerpoint/2010/main" val="4078756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anim calcmode="lin" valueType="num">
                                      <p:cBhvr additive="base">
                                        <p:cTn id="11"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2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anim calcmode="lin" valueType="num">
                                      <p:cBhvr additive="base">
                                        <p:cTn id="15"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221">
                                            <p:txEl>
                                              <p:pRg st="3" end="3"/>
                                            </p:txEl>
                                          </p:spTgt>
                                        </p:tgtEl>
                                        <p:attrNameLst>
                                          <p:attrName>style.visibility</p:attrName>
                                        </p:attrNameLst>
                                      </p:cBhvr>
                                      <p:to>
                                        <p:strVal val="visible"/>
                                      </p:to>
                                    </p:set>
                                    <p:anim calcmode="lin" valueType="num">
                                      <p:cBhvr additive="base">
                                        <p:cTn id="21" dur="500" fill="hold"/>
                                        <p:tgtEl>
                                          <p:spTgt spid="922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2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1">
                                            <p:txEl>
                                              <p:pRg st="4" end="4"/>
                                            </p:txEl>
                                          </p:spTgt>
                                        </p:tgtEl>
                                        <p:attrNameLst>
                                          <p:attrName>style.visibility</p:attrName>
                                        </p:attrNameLst>
                                      </p:cBhvr>
                                      <p:to>
                                        <p:strVal val="visible"/>
                                      </p:to>
                                    </p:set>
                                    <p:anim calcmode="lin" valueType="num">
                                      <p:cBhvr additive="base">
                                        <p:cTn id="25" dur="500" fill="hold"/>
                                        <p:tgtEl>
                                          <p:spTgt spid="922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221">
                                            <p:txEl>
                                              <p:pRg st="6" end="6"/>
                                            </p:txEl>
                                          </p:spTgt>
                                        </p:tgtEl>
                                        <p:attrNameLst>
                                          <p:attrName>style.visibility</p:attrName>
                                        </p:attrNameLst>
                                      </p:cBhvr>
                                      <p:to>
                                        <p:strVal val="visible"/>
                                      </p:to>
                                    </p:set>
                                    <p:anim calcmode="lin" valueType="num">
                                      <p:cBhvr additive="base">
                                        <p:cTn id="31" dur="500" fill="hold"/>
                                        <p:tgtEl>
                                          <p:spTgt spid="922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222">
                                            <p:txEl>
                                              <p:pRg st="0" end="0"/>
                                            </p:txEl>
                                          </p:spTgt>
                                        </p:tgtEl>
                                        <p:attrNameLst>
                                          <p:attrName>style.visibility</p:attrName>
                                        </p:attrNameLst>
                                      </p:cBhvr>
                                      <p:to>
                                        <p:strVal val="visible"/>
                                      </p:to>
                                    </p:set>
                                    <p:anim calcmode="lin" valueType="num">
                                      <p:cBhvr additive="base">
                                        <p:cTn id="37"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2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222">
                                            <p:txEl>
                                              <p:pRg st="1" end="1"/>
                                            </p:txEl>
                                          </p:spTgt>
                                        </p:tgtEl>
                                        <p:attrNameLst>
                                          <p:attrName>style.visibility</p:attrName>
                                        </p:attrNameLst>
                                      </p:cBhvr>
                                      <p:to>
                                        <p:strVal val="visible"/>
                                      </p:to>
                                    </p:set>
                                    <p:anim calcmode="lin" valueType="num">
                                      <p:cBhvr additive="base">
                                        <p:cTn id="41" dur="500" fill="hold"/>
                                        <p:tgtEl>
                                          <p:spTgt spid="922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22">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222">
                                            <p:txEl>
                                              <p:pRg st="2" end="2"/>
                                            </p:txEl>
                                          </p:spTgt>
                                        </p:tgtEl>
                                        <p:attrNameLst>
                                          <p:attrName>style.visibility</p:attrName>
                                        </p:attrNameLst>
                                      </p:cBhvr>
                                      <p:to>
                                        <p:strVal val="visible"/>
                                      </p:to>
                                    </p:set>
                                    <p:anim calcmode="lin" valueType="num">
                                      <p:cBhvr additive="base">
                                        <p:cTn id="45" dur="500" fill="hold"/>
                                        <p:tgtEl>
                                          <p:spTgt spid="922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544929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By the end of the period, students should be able to determine the meanings of words used in Chapter 3 of </a:t>
            </a:r>
            <a:r>
              <a:rPr lang="en-US" sz="4000" u="sng" dirty="0" smtClean="0">
                <a:latin typeface="Arial Black" panose="020B0A04020102020204" pitchFamily="34" charset="0"/>
              </a:rPr>
              <a:t>Night</a:t>
            </a:r>
            <a:r>
              <a:rPr lang="en-US" sz="4000" dirty="0" smtClean="0">
                <a:latin typeface="Arial Black" panose="020B0A04020102020204" pitchFamily="34" charset="0"/>
              </a:rPr>
              <a:t>, including literal, figurative, and connotative meanings and analyze the impact of specific word choices on meaning and tone.</a:t>
            </a: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1942311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As We Read…</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Consider the questions you will be asked to answer tonight for homework.</a:t>
            </a:r>
          </a:p>
          <a:p>
            <a:pPr marL="0" indent="0" algn="ctr">
              <a:buNone/>
            </a:pPr>
            <a:r>
              <a:rPr lang="en-US" sz="4000" dirty="0" smtClean="0">
                <a:latin typeface="Arial Black" panose="020B0A04020102020204" pitchFamily="34" charset="0"/>
              </a:rPr>
              <a:t>Do NOT answer them while we are reading, but keep the document open and be mindful of those things you will be asked to discuss.</a:t>
            </a:r>
            <a:endParaRPr lang="en-US" sz="4000" dirty="0">
              <a:latin typeface="Arial Black" panose="020B0A04020102020204" pitchFamily="34" charset="0"/>
            </a:endParaRPr>
          </a:p>
        </p:txBody>
      </p:sp>
    </p:spTree>
    <p:extLst>
      <p:ext uri="{BB962C8B-B14F-4D97-AF65-F5344CB8AC3E}">
        <p14:creationId xmlns:p14="http://schemas.microsoft.com/office/powerpoint/2010/main" val="26986996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sz="6600" dirty="0" smtClean="0">
                <a:latin typeface="Arial Black" panose="020B0A04020102020204" pitchFamily="34" charset="0"/>
              </a:rPr>
              <a:t>Finish reading through page 54.</a:t>
            </a:r>
          </a:p>
          <a:p>
            <a:pPr marL="0" indent="0" algn="ctr">
              <a:buNone/>
            </a:pPr>
            <a:r>
              <a:rPr lang="en-US" sz="6600" dirty="0" smtClean="0">
                <a:latin typeface="Arial Black" panose="020B0A04020102020204" pitchFamily="34" charset="0"/>
              </a:rPr>
              <a:t>Questions 1-9 from the question sheet.</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DUE THURSDAY BY 7:00 A.M.</a:t>
            </a:r>
            <a:endParaRPr lang="en-US" sz="6600" dirty="0">
              <a:latin typeface="Arial Black" panose="020B0A04020102020204" pitchFamily="34" charset="0"/>
            </a:endParaRPr>
          </a:p>
        </p:txBody>
      </p:sp>
    </p:spTree>
    <p:extLst>
      <p:ext uri="{BB962C8B-B14F-4D97-AF65-F5344CB8AC3E}">
        <p14:creationId xmlns:p14="http://schemas.microsoft.com/office/powerpoint/2010/main" val="27758387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a:latin typeface="Arial Black" panose="020B0A04020102020204" pitchFamily="34" charset="0"/>
            </a:endParaRPr>
          </a:p>
          <a:p>
            <a:pPr marL="0" indent="0" algn="ctr">
              <a:buNone/>
            </a:pPr>
            <a:r>
              <a:rPr lang="en-US" sz="3200" dirty="0" smtClean="0">
                <a:latin typeface="Arial Black" panose="020B0A04020102020204" pitchFamily="34" charset="0"/>
              </a:rPr>
              <a:t>What were your impressions of the other prisoners </a:t>
            </a:r>
            <a:r>
              <a:rPr lang="en-US" sz="3200" dirty="0" err="1" smtClean="0">
                <a:latin typeface="Arial Black" panose="020B0A04020102020204" pitchFamily="34" charset="0"/>
              </a:rPr>
              <a:t>Elie</a:t>
            </a:r>
            <a:r>
              <a:rPr lang="en-US" sz="3200" dirty="0" smtClean="0">
                <a:latin typeface="Arial Black" panose="020B0A04020102020204" pitchFamily="34" charset="0"/>
              </a:rPr>
              <a:t> met?</a:t>
            </a:r>
          </a:p>
          <a:p>
            <a:pPr marL="0" indent="0" algn="ctr">
              <a:buNone/>
            </a:pPr>
            <a:r>
              <a:rPr lang="en-US" sz="3200" smtClean="0">
                <a:latin typeface="Arial Black" panose="020B0A04020102020204" pitchFamily="34" charset="0"/>
              </a:rPr>
              <a:t>Why </a:t>
            </a:r>
            <a:r>
              <a:rPr lang="en-US" sz="3200" dirty="0" smtClean="0">
                <a:latin typeface="Arial Black" panose="020B0A04020102020204" pitchFamily="34" charset="0"/>
              </a:rPr>
              <a:t>do you think the different prisoners treated them so differently? </a:t>
            </a:r>
          </a:p>
          <a:p>
            <a:pPr marL="0" indent="0" algn="ctr">
              <a:buNone/>
            </a:pPr>
            <a:r>
              <a:rPr lang="en-US" sz="3200" dirty="0" smtClean="0">
                <a:latin typeface="Arial Black" panose="020B0A04020102020204" pitchFamily="34" charset="0"/>
              </a:rPr>
              <a:t>Why were some kind and some cruel?</a:t>
            </a:r>
          </a:p>
          <a:p>
            <a:pPr marL="0" indent="0" algn="ctr">
              <a:buNone/>
            </a:pPr>
            <a:endParaRPr lang="en-US" sz="3200" dirty="0" smtClean="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10/16/18</a:t>
            </a:r>
            <a:endParaRPr lang="en-US" dirty="0">
              <a:latin typeface="Arial Black" panose="020B0A04020102020204" pitchFamily="34" charset="0"/>
            </a:endParaRPr>
          </a:p>
        </p:txBody>
      </p:sp>
    </p:spTree>
    <p:extLst>
      <p:ext uri="{BB962C8B-B14F-4D97-AF65-F5344CB8AC3E}">
        <p14:creationId xmlns:p14="http://schemas.microsoft.com/office/powerpoint/2010/main" val="11368576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501041"/>
            <a:ext cx="10515600" cy="5675922"/>
          </a:xfrm>
        </p:spPr>
        <p:txBody>
          <a:bodyPr>
            <a:normAutofit/>
          </a:bodyPr>
          <a:lstStyle/>
          <a:p>
            <a:pPr marL="0" indent="0" algn="ctr">
              <a:buNone/>
            </a:pPr>
            <a:r>
              <a:rPr lang="en-US" sz="8800" dirty="0" smtClean="0">
                <a:latin typeface="Arial Black" panose="020B0A04020102020204" pitchFamily="34" charset="0"/>
              </a:rPr>
              <a:t>NO</a:t>
            </a:r>
          </a:p>
          <a:p>
            <a:pPr marL="0" indent="0" algn="ctr">
              <a:buNone/>
            </a:pPr>
            <a:r>
              <a:rPr lang="en-US" sz="8800" dirty="0" smtClean="0">
                <a:latin typeface="Arial Black" panose="020B0A04020102020204" pitchFamily="34" charset="0"/>
              </a:rPr>
              <a:t>START-UP</a:t>
            </a:r>
          </a:p>
          <a:p>
            <a:pPr marL="0" indent="0" algn="ctr">
              <a:buNone/>
            </a:pPr>
            <a:r>
              <a:rPr lang="en-US" sz="8800" dirty="0" smtClean="0">
                <a:latin typeface="Arial Black" panose="020B0A04020102020204" pitchFamily="34" charset="0"/>
              </a:rPr>
              <a:t>TODAY!</a:t>
            </a:r>
            <a:endParaRPr lang="en-US" sz="8800" dirty="0">
              <a:latin typeface="Arial Black" panose="020B0A04020102020204" pitchFamily="34" charset="0"/>
            </a:endParaRPr>
          </a:p>
          <a:p>
            <a:pPr marL="0" indent="0" algn="ctr">
              <a:buNone/>
            </a:pPr>
            <a:endParaRPr lang="en-US" sz="8800" dirty="0">
              <a:latin typeface="Arial Black" panose="020B0A04020102020204" pitchFamily="34" charset="0"/>
            </a:endParaRPr>
          </a:p>
          <a:p>
            <a:pPr marL="0" indent="0" algn="ctr">
              <a:buNone/>
            </a:pPr>
            <a:endParaRPr lang="en-US" sz="88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10/17/18</a:t>
            </a:r>
            <a:endParaRPr lang="en-US" dirty="0">
              <a:latin typeface="Arial Black" panose="020B0A04020102020204" pitchFamily="34" charset="0"/>
            </a:endParaRPr>
          </a:p>
        </p:txBody>
      </p:sp>
    </p:spTree>
    <p:extLst>
      <p:ext uri="{BB962C8B-B14F-4D97-AF65-F5344CB8AC3E}">
        <p14:creationId xmlns:p14="http://schemas.microsoft.com/office/powerpoint/2010/main" val="42738166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36923166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502778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42373610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By the end of the period, students should be able to analyze the text in order to create a clear, coherent, properly formatted and cited paragraph discussing elements of word choice, theme, and author’s purpose.</a:t>
            </a: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62504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33600" y="165100"/>
            <a:ext cx="7772400" cy="825500"/>
          </a:xfrm>
        </p:spPr>
        <p:txBody>
          <a:bodyPr/>
          <a:lstStyle/>
          <a:p>
            <a:pPr eaLnBrk="1" hangingPunct="1"/>
            <a:r>
              <a:rPr lang="en-US" altLang="en-US" smtClean="0"/>
              <a:t>Elie Wiesel at 15 </a:t>
            </a:r>
          </a:p>
        </p:txBody>
      </p:sp>
      <p:sp>
        <p:nvSpPr>
          <p:cNvPr id="10243" name="Rectangle 3"/>
          <p:cNvSpPr>
            <a:spLocks noGrp="1" noChangeArrowheads="1"/>
          </p:cNvSpPr>
          <p:nvPr>
            <p:ph type="body" sz="half" idx="1"/>
          </p:nvPr>
        </p:nvSpPr>
        <p:spPr>
          <a:xfrm>
            <a:off x="7315200" y="4959351"/>
            <a:ext cx="3810000" cy="1217613"/>
          </a:xfrm>
        </p:spPr>
        <p:txBody>
          <a:bodyPr/>
          <a:lstStyle/>
          <a:p>
            <a:pPr marL="0" indent="0" algn="ctr">
              <a:buNone/>
            </a:pPr>
            <a:r>
              <a:rPr lang="en-US" altLang="en-US" sz="1600" b="1"/>
              <a:t>This is how Wiesel would </a:t>
            </a:r>
          </a:p>
          <a:p>
            <a:pPr marL="0" indent="0" algn="ctr">
              <a:buNone/>
            </a:pPr>
            <a:r>
              <a:rPr lang="en-US" altLang="en-US" sz="1600" b="1"/>
              <a:t>have appeared before going </a:t>
            </a:r>
          </a:p>
          <a:p>
            <a:pPr marL="0" indent="0" algn="ctr">
              <a:buNone/>
            </a:pPr>
            <a:r>
              <a:rPr lang="en-US" altLang="en-US" sz="1600" b="1"/>
              <a:t>into the concentration camp.</a:t>
            </a:r>
          </a:p>
        </p:txBody>
      </p:sp>
      <p:sp>
        <p:nvSpPr>
          <p:cNvPr id="10244" name="Rectangle 5"/>
          <p:cNvSpPr>
            <a:spLocks noChangeArrowheads="1"/>
          </p:cNvSpPr>
          <p:nvPr/>
        </p:nvSpPr>
        <p:spPr bwMode="auto">
          <a:xfrm>
            <a:off x="3863975" y="2314576"/>
            <a:ext cx="4465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solidFill>
                <a:prstClr val="black"/>
              </a:solidFill>
            </a:endParaRPr>
          </a:p>
        </p:txBody>
      </p:sp>
      <p:pic>
        <p:nvPicPr>
          <p:cNvPr id="10245" name="Picture 9" descr="elie1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612064" y="960438"/>
            <a:ext cx="3055937" cy="3916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Box 1"/>
          <p:cNvSpPr txBox="1">
            <a:spLocks noChangeArrowheads="1"/>
          </p:cNvSpPr>
          <p:nvPr/>
        </p:nvSpPr>
        <p:spPr bwMode="auto">
          <a:xfrm>
            <a:off x="1646239" y="1096963"/>
            <a:ext cx="61182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prstClr val="black"/>
                </a:solidFill>
              </a:rPr>
              <a:t>In March 1944, Germany occupied Hungary</a:t>
            </a:r>
          </a:p>
          <a:p>
            <a:pPr>
              <a:spcBef>
                <a:spcPct val="0"/>
              </a:spcBef>
              <a:buFontTx/>
              <a:buNone/>
            </a:pPr>
            <a:r>
              <a:rPr lang="en-US" altLang="en-US" sz="2400" b="1">
                <a:solidFill>
                  <a:prstClr val="black"/>
                </a:solidFill>
              </a:rPr>
              <a:t>which extended the Holocaust into that </a:t>
            </a:r>
          </a:p>
          <a:p>
            <a:pPr>
              <a:spcBef>
                <a:spcPct val="0"/>
              </a:spcBef>
              <a:buFontTx/>
              <a:buNone/>
            </a:pPr>
            <a:r>
              <a:rPr lang="en-US" altLang="en-US" sz="2400" b="1">
                <a:solidFill>
                  <a:prstClr val="black"/>
                </a:solidFill>
              </a:rPr>
              <a:t>country. Wiesel was 15, and he with his </a:t>
            </a:r>
          </a:p>
          <a:p>
            <a:pPr>
              <a:spcBef>
                <a:spcPct val="0"/>
              </a:spcBef>
              <a:buFontTx/>
              <a:buNone/>
            </a:pPr>
            <a:r>
              <a:rPr lang="en-US" altLang="en-US" sz="2400" b="1">
                <a:solidFill>
                  <a:prstClr val="black"/>
                </a:solidFill>
              </a:rPr>
              <a:t>family, along with the rest of the town's </a:t>
            </a:r>
          </a:p>
          <a:p>
            <a:pPr>
              <a:spcBef>
                <a:spcPct val="0"/>
              </a:spcBef>
              <a:buFontTx/>
              <a:buNone/>
            </a:pPr>
            <a:r>
              <a:rPr lang="en-US" altLang="en-US" sz="2400" b="1">
                <a:solidFill>
                  <a:prstClr val="black"/>
                </a:solidFill>
              </a:rPr>
              <a:t>Jewish population, were placed in one of the </a:t>
            </a:r>
          </a:p>
          <a:p>
            <a:pPr>
              <a:spcBef>
                <a:spcPct val="0"/>
              </a:spcBef>
              <a:buFontTx/>
              <a:buNone/>
            </a:pPr>
            <a:r>
              <a:rPr lang="en-US" altLang="en-US" sz="2400" b="1">
                <a:solidFill>
                  <a:prstClr val="black"/>
                </a:solidFill>
              </a:rPr>
              <a:t>two confinement ghettos set up in </a:t>
            </a:r>
          </a:p>
          <a:p>
            <a:pPr>
              <a:spcBef>
                <a:spcPct val="0"/>
              </a:spcBef>
              <a:buFontTx/>
              <a:buNone/>
            </a:pPr>
            <a:r>
              <a:rPr lang="en-US" altLang="en-US" sz="2400" b="1">
                <a:solidFill>
                  <a:prstClr val="black"/>
                </a:solidFill>
              </a:rPr>
              <a:t>Máramarossziget (Sighet), the town where </a:t>
            </a:r>
          </a:p>
          <a:p>
            <a:pPr>
              <a:spcBef>
                <a:spcPct val="0"/>
              </a:spcBef>
              <a:buFontTx/>
              <a:buNone/>
            </a:pPr>
            <a:r>
              <a:rPr lang="en-US" altLang="en-US" sz="2400" b="1">
                <a:solidFill>
                  <a:prstClr val="black"/>
                </a:solidFill>
              </a:rPr>
              <a:t>he had been born and raised. </a:t>
            </a:r>
          </a:p>
          <a:p>
            <a:pPr>
              <a:spcBef>
                <a:spcPct val="0"/>
              </a:spcBef>
              <a:buFontTx/>
              <a:buNone/>
            </a:pPr>
            <a:r>
              <a:rPr lang="en-US" altLang="en-US" sz="2400" b="1">
                <a:solidFill>
                  <a:prstClr val="black"/>
                </a:solidFill>
              </a:rPr>
              <a:t>In May 1944, the Hungarian authorities, </a:t>
            </a:r>
          </a:p>
          <a:p>
            <a:pPr>
              <a:spcBef>
                <a:spcPct val="0"/>
              </a:spcBef>
              <a:buFontTx/>
              <a:buNone/>
            </a:pPr>
            <a:r>
              <a:rPr lang="en-US" altLang="en-US" sz="2400" b="1">
                <a:solidFill>
                  <a:prstClr val="black"/>
                </a:solidFill>
              </a:rPr>
              <a:t>under German pressure, began to deport the </a:t>
            </a:r>
          </a:p>
          <a:p>
            <a:pPr>
              <a:spcBef>
                <a:spcPct val="0"/>
              </a:spcBef>
              <a:buFontTx/>
              <a:buNone/>
            </a:pPr>
            <a:r>
              <a:rPr lang="en-US" altLang="en-US" sz="2400" b="1">
                <a:solidFill>
                  <a:prstClr val="black"/>
                </a:solidFill>
              </a:rPr>
              <a:t>Jewish community to the Auschwitz </a:t>
            </a:r>
          </a:p>
          <a:p>
            <a:pPr>
              <a:spcBef>
                <a:spcPct val="0"/>
              </a:spcBef>
              <a:buFontTx/>
              <a:buNone/>
            </a:pPr>
            <a:r>
              <a:rPr lang="en-US" altLang="en-US" sz="2400" b="1">
                <a:solidFill>
                  <a:prstClr val="black"/>
                </a:solidFill>
              </a:rPr>
              <a:t>concentration camp, where up to 90 percent </a:t>
            </a:r>
          </a:p>
          <a:p>
            <a:pPr>
              <a:spcBef>
                <a:spcPct val="0"/>
              </a:spcBef>
              <a:buFontTx/>
              <a:buNone/>
            </a:pPr>
            <a:r>
              <a:rPr lang="en-US" altLang="en-US" sz="2400" b="1">
                <a:solidFill>
                  <a:prstClr val="black"/>
                </a:solidFill>
              </a:rPr>
              <a:t>of the people were exterminated on arrival.</a:t>
            </a:r>
          </a:p>
        </p:txBody>
      </p:sp>
    </p:spTree>
    <p:extLst>
      <p:ext uri="{BB962C8B-B14F-4D97-AF65-F5344CB8AC3E}">
        <p14:creationId xmlns:p14="http://schemas.microsoft.com/office/powerpoint/2010/main" val="192646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anim calcmode="lin" valueType="num">
                                      <p:cBhvr additive="base">
                                        <p:cTn id="11" dur="5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6">
                                            <p:txEl>
                                              <p:pRg st="2" end="2"/>
                                            </p:txEl>
                                          </p:spTgt>
                                        </p:tgtEl>
                                        <p:attrNameLst>
                                          <p:attrName>style.visibility</p:attrName>
                                        </p:attrNameLst>
                                      </p:cBhvr>
                                      <p:to>
                                        <p:strVal val="visible"/>
                                      </p:to>
                                    </p:set>
                                    <p:anim calcmode="lin" valueType="num">
                                      <p:cBhvr additive="base">
                                        <p:cTn id="15" dur="5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46">
                                            <p:txEl>
                                              <p:pRg st="3" end="3"/>
                                            </p:txEl>
                                          </p:spTgt>
                                        </p:tgtEl>
                                        <p:attrNameLst>
                                          <p:attrName>style.visibility</p:attrName>
                                        </p:attrNameLst>
                                      </p:cBhvr>
                                      <p:to>
                                        <p:strVal val="visible"/>
                                      </p:to>
                                    </p:set>
                                    <p:anim calcmode="lin" valueType="num">
                                      <p:cBhvr additive="base">
                                        <p:cTn id="19" dur="5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46">
                                            <p:txEl>
                                              <p:pRg st="4" end="4"/>
                                            </p:txEl>
                                          </p:spTgt>
                                        </p:tgtEl>
                                        <p:attrNameLst>
                                          <p:attrName>style.visibility</p:attrName>
                                        </p:attrNameLst>
                                      </p:cBhvr>
                                      <p:to>
                                        <p:strVal val="visible"/>
                                      </p:to>
                                    </p:set>
                                    <p:anim calcmode="lin" valueType="num">
                                      <p:cBhvr additive="base">
                                        <p:cTn id="23" dur="5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46">
                                            <p:txEl>
                                              <p:pRg st="5" end="5"/>
                                            </p:txEl>
                                          </p:spTgt>
                                        </p:tgtEl>
                                        <p:attrNameLst>
                                          <p:attrName>style.visibility</p:attrName>
                                        </p:attrNameLst>
                                      </p:cBhvr>
                                      <p:to>
                                        <p:strVal val="visible"/>
                                      </p:to>
                                    </p:set>
                                    <p:anim calcmode="lin" valueType="num">
                                      <p:cBhvr additive="base">
                                        <p:cTn id="27" dur="5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46">
                                            <p:txEl>
                                              <p:pRg st="6" end="6"/>
                                            </p:txEl>
                                          </p:spTgt>
                                        </p:tgtEl>
                                        <p:attrNameLst>
                                          <p:attrName>style.visibility</p:attrName>
                                        </p:attrNameLst>
                                      </p:cBhvr>
                                      <p:to>
                                        <p:strVal val="visible"/>
                                      </p:to>
                                    </p:set>
                                    <p:anim calcmode="lin" valueType="num">
                                      <p:cBhvr additive="base">
                                        <p:cTn id="31" dur="500" fill="hold"/>
                                        <p:tgtEl>
                                          <p:spTgt spid="102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46">
                                            <p:txEl>
                                              <p:pRg st="7" end="7"/>
                                            </p:txEl>
                                          </p:spTgt>
                                        </p:tgtEl>
                                        <p:attrNameLst>
                                          <p:attrName>style.visibility</p:attrName>
                                        </p:attrNameLst>
                                      </p:cBhvr>
                                      <p:to>
                                        <p:strVal val="visible"/>
                                      </p:to>
                                    </p:set>
                                    <p:anim calcmode="lin" valueType="num">
                                      <p:cBhvr additive="base">
                                        <p:cTn id="35" dur="500" fill="hold"/>
                                        <p:tgtEl>
                                          <p:spTgt spid="1024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246">
                                            <p:txEl>
                                              <p:pRg st="8" end="8"/>
                                            </p:txEl>
                                          </p:spTgt>
                                        </p:tgtEl>
                                        <p:attrNameLst>
                                          <p:attrName>style.visibility</p:attrName>
                                        </p:attrNameLst>
                                      </p:cBhvr>
                                      <p:to>
                                        <p:strVal val="visible"/>
                                      </p:to>
                                    </p:set>
                                    <p:anim calcmode="lin" valueType="num">
                                      <p:cBhvr additive="base">
                                        <p:cTn id="41" dur="500" fill="hold"/>
                                        <p:tgtEl>
                                          <p:spTgt spid="1024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246">
                                            <p:txEl>
                                              <p:pRg st="9" end="9"/>
                                            </p:txEl>
                                          </p:spTgt>
                                        </p:tgtEl>
                                        <p:attrNameLst>
                                          <p:attrName>style.visibility</p:attrName>
                                        </p:attrNameLst>
                                      </p:cBhvr>
                                      <p:to>
                                        <p:strVal val="visible"/>
                                      </p:to>
                                    </p:set>
                                    <p:anim calcmode="lin" valueType="num">
                                      <p:cBhvr additive="base">
                                        <p:cTn id="45" dur="500" fill="hold"/>
                                        <p:tgtEl>
                                          <p:spTgt spid="1024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6">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246">
                                            <p:txEl>
                                              <p:pRg st="10" end="10"/>
                                            </p:txEl>
                                          </p:spTgt>
                                        </p:tgtEl>
                                        <p:attrNameLst>
                                          <p:attrName>style.visibility</p:attrName>
                                        </p:attrNameLst>
                                      </p:cBhvr>
                                      <p:to>
                                        <p:strVal val="visible"/>
                                      </p:to>
                                    </p:set>
                                    <p:anim calcmode="lin" valueType="num">
                                      <p:cBhvr additive="base">
                                        <p:cTn id="49" dur="500" fill="hold"/>
                                        <p:tgtEl>
                                          <p:spTgt spid="1024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6">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46">
                                            <p:txEl>
                                              <p:pRg st="11" end="11"/>
                                            </p:txEl>
                                          </p:spTgt>
                                        </p:tgtEl>
                                        <p:attrNameLst>
                                          <p:attrName>style.visibility</p:attrName>
                                        </p:attrNameLst>
                                      </p:cBhvr>
                                      <p:to>
                                        <p:strVal val="visible"/>
                                      </p:to>
                                    </p:set>
                                    <p:anim calcmode="lin" valueType="num">
                                      <p:cBhvr additive="base">
                                        <p:cTn id="53" dur="500" fill="hold"/>
                                        <p:tgtEl>
                                          <p:spTgt spid="10246">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246">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246">
                                            <p:txEl>
                                              <p:pRg st="12" end="12"/>
                                            </p:txEl>
                                          </p:spTgt>
                                        </p:tgtEl>
                                        <p:attrNameLst>
                                          <p:attrName>style.visibility</p:attrName>
                                        </p:attrNameLst>
                                      </p:cBhvr>
                                      <p:to>
                                        <p:strVal val="visible"/>
                                      </p:to>
                                    </p:set>
                                    <p:anim calcmode="lin" valueType="num">
                                      <p:cBhvr additive="base">
                                        <p:cTn id="57" dur="500" fill="hold"/>
                                        <p:tgtEl>
                                          <p:spTgt spid="10246">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24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6600" dirty="0">
                <a:latin typeface="Arial Black" panose="020B0A04020102020204" pitchFamily="34" charset="0"/>
                <a:ea typeface="Arial"/>
                <a:cs typeface="Arial"/>
                <a:sym typeface="Arial"/>
              </a:rPr>
              <a:t>TBDAT</a:t>
            </a:r>
            <a:endParaRPr sz="6600" dirty="0">
              <a:latin typeface="Arial Black" panose="020B0A04020102020204" pitchFamily="34" charset="0"/>
              <a:ea typeface="Arial"/>
              <a:cs typeface="Arial"/>
              <a:sym typeface="Arial"/>
            </a:endParaRPr>
          </a:p>
        </p:txBody>
      </p:sp>
      <p:sp>
        <p:nvSpPr>
          <p:cNvPr id="128" name="Google Shape;128;p20"/>
          <p:cNvSpPr txBox="1">
            <a:spLocks noGrp="1"/>
          </p:cNvSpPr>
          <p:nvPr>
            <p:ph type="body" idx="1"/>
          </p:nvPr>
        </p:nvSpPr>
        <p:spPr>
          <a:xfrm>
            <a:off x="438411" y="1600201"/>
            <a:ext cx="11411211" cy="4525963"/>
          </a:xfrm>
          <a:prstGeom prst="rect">
            <a:avLst/>
          </a:prstGeom>
          <a:noFill/>
          <a:ln>
            <a:noFill/>
          </a:ln>
        </p:spPr>
        <p:txBody>
          <a:bodyPr spcFirstLastPara="1" vert="horz" wrap="square" lIns="91425" tIns="45700" rIns="91425" bIns="45700" rtlCol="0" anchor="t" anchorCtr="0">
            <a:noAutofit/>
          </a:bodyPr>
          <a:lstStyle/>
          <a:p>
            <a:pPr>
              <a:spcBef>
                <a:spcPts val="0"/>
              </a:spcBef>
              <a:buSzPts val="3200"/>
            </a:pPr>
            <a:r>
              <a:rPr lang="en-US" sz="3200" dirty="0">
                <a:latin typeface="Arial Black" panose="020B0A04020102020204" pitchFamily="34" charset="0"/>
                <a:ea typeface="Arial"/>
                <a:cs typeface="Arial"/>
                <a:sym typeface="Arial"/>
              </a:rPr>
              <a:t>T – Topic Sentence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B – Background </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T – Tie Back (also known as concluding sentence)</a:t>
            </a:r>
            <a:endParaRPr sz="32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25135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
                                            <p:txEl>
                                              <p:pRg st="1" end="1"/>
                                            </p:txEl>
                                          </p:spTgt>
                                        </p:tgtEl>
                                        <p:attrNameLst>
                                          <p:attrName>style.visibility</p:attrName>
                                        </p:attrNameLst>
                                      </p:cBhvr>
                                      <p:to>
                                        <p:strVal val="visible"/>
                                      </p:to>
                                    </p:set>
                                    <p:anim calcmode="lin" valueType="num">
                                      <p:cBhvr additive="base">
                                        <p:cTn id="13" dur="500" fill="hold"/>
                                        <p:tgtEl>
                                          <p:spTgt spid="1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
                                            <p:txEl>
                                              <p:pRg st="2" end="2"/>
                                            </p:txEl>
                                          </p:spTgt>
                                        </p:tgtEl>
                                        <p:attrNameLst>
                                          <p:attrName>style.visibility</p:attrName>
                                        </p:attrNameLst>
                                      </p:cBhvr>
                                      <p:to>
                                        <p:strVal val="visible"/>
                                      </p:to>
                                    </p:set>
                                    <p:anim calcmode="lin" valueType="num">
                                      <p:cBhvr additive="base">
                                        <p:cTn id="19" dur="500" fill="hold"/>
                                        <p:tgtEl>
                                          <p:spTgt spid="1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xEl>
                                              <p:pRg st="3" end="3"/>
                                            </p:txEl>
                                          </p:spTgt>
                                        </p:tgtEl>
                                        <p:attrNameLst>
                                          <p:attrName>style.visibility</p:attrName>
                                        </p:attrNameLst>
                                      </p:cBhvr>
                                      <p:to>
                                        <p:strVal val="visible"/>
                                      </p:to>
                                    </p:set>
                                    <p:anim calcmode="lin" valueType="num">
                                      <p:cBhvr additive="base">
                                        <p:cTn id="25" dur="500" fill="hold"/>
                                        <p:tgtEl>
                                          <p:spTgt spid="1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
                                            <p:txEl>
                                              <p:pRg st="4" end="4"/>
                                            </p:txEl>
                                          </p:spTgt>
                                        </p:tgtEl>
                                        <p:attrNameLst>
                                          <p:attrName>style.visibility</p:attrName>
                                        </p:attrNameLst>
                                      </p:cBhvr>
                                      <p:to>
                                        <p:strVal val="visible"/>
                                      </p:to>
                                    </p:set>
                                    <p:anim calcmode="lin" valueType="num">
                                      <p:cBhvr additive="base">
                                        <p:cTn id="31" dur="500" fill="hold"/>
                                        <p:tgtEl>
                                          <p:spTgt spid="1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Topic Sentence </a:t>
            </a:r>
            <a:endParaRPr dirty="0">
              <a:latin typeface="Arial Black" panose="020B0A04020102020204" pitchFamily="34" charset="0"/>
              <a:ea typeface="Arial"/>
              <a:cs typeface="Arial"/>
              <a:sym typeface="Arial"/>
            </a:endParaRPr>
          </a:p>
        </p:txBody>
      </p:sp>
      <p:sp>
        <p:nvSpPr>
          <p:cNvPr id="134" name="Google Shape;134;p21"/>
          <p:cNvSpPr txBox="1">
            <a:spLocks noGrp="1"/>
          </p:cNvSpPr>
          <p:nvPr>
            <p:ph type="body" idx="1"/>
          </p:nvPr>
        </p:nvSpPr>
        <p:spPr>
          <a:xfrm>
            <a:off x="488515" y="1600201"/>
            <a:ext cx="11260899"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The </a:t>
            </a:r>
            <a:r>
              <a:rPr lang="en-US" sz="3200" b="1" dirty="0">
                <a:latin typeface="Arial Black" panose="020B0A04020102020204" pitchFamily="34" charset="0"/>
                <a:ea typeface="Cutive"/>
                <a:cs typeface="Cutive"/>
                <a:sym typeface="Cutive"/>
              </a:rPr>
              <a:t>main idea</a:t>
            </a:r>
            <a:r>
              <a:rPr lang="en-US" sz="3200" dirty="0">
                <a:latin typeface="Arial Black" panose="020B0A04020102020204" pitchFamily="34" charset="0"/>
                <a:ea typeface="Cutive"/>
                <a:cs typeface="Cutive"/>
                <a:sym typeface="Cutive"/>
              </a:rPr>
              <a:t> of the paragraph</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It explains what you will prove in that paragraph.</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This should not be a specific detail from the story, but rather it should take a stance on an issue from the story that can be debated. (In this case, it will connect to your theme.)</a:t>
            </a:r>
            <a:endParaRPr dirty="0">
              <a:latin typeface="Arial Black" panose="020B0A04020102020204" pitchFamily="34" charset="0"/>
            </a:endParaRPr>
          </a:p>
          <a:p>
            <a:pPr marL="342900" indent="-139700">
              <a:spcBef>
                <a:spcPts val="640"/>
              </a:spcBef>
              <a:buClr>
                <a:schemeClr val="dk1"/>
              </a:buClr>
              <a:buSzPts val="3200"/>
              <a:buNone/>
            </a:pPr>
            <a:endParaRPr lang="en-US" sz="3200" dirty="0" smtClean="0">
              <a:solidFill>
                <a:schemeClr val="lt1"/>
              </a:solidFill>
              <a:latin typeface="Arial"/>
              <a:ea typeface="Arial"/>
              <a:cs typeface="Arial"/>
              <a:sym typeface="Arial"/>
            </a:endParaRPr>
          </a:p>
          <a:p>
            <a:pPr marL="342900" indent="-139700">
              <a:spcBef>
                <a:spcPts val="640"/>
              </a:spcBef>
              <a:buClr>
                <a:schemeClr val="dk1"/>
              </a:buClr>
              <a:buSzPts val="3200"/>
              <a:buNone/>
            </a:pPr>
            <a:endParaRPr sz="32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819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additive="base">
                                        <p:cTn id="7"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
                                            <p:txEl>
                                              <p:pRg st="1" end="1"/>
                                            </p:txEl>
                                          </p:spTgt>
                                        </p:tgtEl>
                                        <p:attrNameLst>
                                          <p:attrName>style.visibility</p:attrName>
                                        </p:attrNameLst>
                                      </p:cBhvr>
                                      <p:to>
                                        <p:strVal val="visible"/>
                                      </p:to>
                                    </p:set>
                                    <p:anim calcmode="lin" valueType="num">
                                      <p:cBhvr additive="base">
                                        <p:cTn id="13" dur="500" fill="hold"/>
                                        <p:tgtEl>
                                          <p:spTgt spid="1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
                                            <p:txEl>
                                              <p:pRg st="2" end="2"/>
                                            </p:txEl>
                                          </p:spTgt>
                                        </p:tgtEl>
                                        <p:attrNameLst>
                                          <p:attrName>style.visibility</p:attrName>
                                        </p:attrNameLst>
                                      </p:cBhvr>
                                      <p:to>
                                        <p:strVal val="visible"/>
                                      </p:to>
                                    </p:set>
                                    <p:anim calcmode="lin" valueType="num">
                                      <p:cBhvr additive="base">
                                        <p:cTn id="19" dur="50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Background</a:t>
            </a:r>
            <a:r>
              <a:rPr lang="en-US" dirty="0">
                <a:solidFill>
                  <a:schemeClr val="lt1"/>
                </a:solidFill>
                <a:latin typeface="Arial Black" panose="020B0A04020102020204" pitchFamily="34" charset="0"/>
                <a:ea typeface="Arial"/>
                <a:cs typeface="Arial"/>
                <a:sym typeface="Arial"/>
              </a:rPr>
              <a:t> </a:t>
            </a:r>
            <a:endParaRPr dirty="0">
              <a:solidFill>
                <a:schemeClr val="lt1"/>
              </a:solidFill>
              <a:latin typeface="Arial Black" panose="020B0A04020102020204" pitchFamily="34" charset="0"/>
              <a:ea typeface="Arial"/>
              <a:cs typeface="Arial"/>
              <a:sym typeface="Arial"/>
            </a:endParaRPr>
          </a:p>
        </p:txBody>
      </p:sp>
      <p:sp>
        <p:nvSpPr>
          <p:cNvPr id="140" name="Google Shape;140;p22"/>
          <p:cNvSpPr txBox="1">
            <a:spLocks noGrp="1"/>
          </p:cNvSpPr>
          <p:nvPr>
            <p:ph type="body" idx="1"/>
          </p:nvPr>
        </p:nvSpPr>
        <p:spPr>
          <a:xfrm>
            <a:off x="438411" y="1295401"/>
            <a:ext cx="11498893" cy="48307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300"/>
              <a:buFont typeface="Cutive"/>
              <a:buChar char="•"/>
            </a:pPr>
            <a:r>
              <a:rPr lang="en-US" sz="3300" dirty="0">
                <a:latin typeface="Arial Black" panose="020B0A04020102020204" pitchFamily="34" charset="0"/>
                <a:ea typeface="Cutive"/>
                <a:cs typeface="Cutive"/>
                <a:sym typeface="Cutive"/>
              </a:rPr>
              <a:t>Gives the background of the supporting detail.</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WHO </a:t>
            </a:r>
            <a:r>
              <a:rPr lang="en-US" sz="3300" dirty="0">
                <a:latin typeface="Arial Black" panose="020B0A04020102020204" pitchFamily="34" charset="0"/>
                <a:ea typeface="Cutive"/>
                <a:cs typeface="Cutive"/>
                <a:sym typeface="Cutive"/>
              </a:rPr>
              <a:t>says the quote or does the action?</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WHEN </a:t>
            </a:r>
            <a:r>
              <a:rPr lang="en-US" sz="3300" dirty="0">
                <a:latin typeface="Arial Black" panose="020B0A04020102020204" pitchFamily="34" charset="0"/>
                <a:ea typeface="Cutive"/>
                <a:cs typeface="Cutive"/>
                <a:sym typeface="Cutive"/>
              </a:rPr>
              <a:t>does he/she say that or do that?</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WHERE </a:t>
            </a:r>
            <a:r>
              <a:rPr lang="en-US" sz="3300" dirty="0">
                <a:latin typeface="Arial Black" panose="020B0A04020102020204" pitchFamily="34" charset="0"/>
                <a:ea typeface="Cutive"/>
                <a:cs typeface="Cutive"/>
                <a:sym typeface="Cutive"/>
              </a:rPr>
              <a:t>does the action take place?</a:t>
            </a:r>
            <a:endParaRPr dirty="0">
              <a:latin typeface="Arial Black" panose="020B0A04020102020204" pitchFamily="34" charset="0"/>
            </a:endParaRPr>
          </a:p>
          <a:p>
            <a:pPr marL="342900" indent="-342900">
              <a:spcBef>
                <a:spcPts val="660"/>
              </a:spcBef>
              <a:buClr>
                <a:schemeClr val="lt1"/>
              </a:buClr>
              <a:buSzPts val="3300"/>
              <a:buFont typeface="Cutive"/>
              <a:buChar char="•"/>
            </a:pPr>
            <a:r>
              <a:rPr lang="en-US" sz="6000" dirty="0">
                <a:latin typeface="Arial Black" panose="020B0A04020102020204" pitchFamily="34" charset="0"/>
                <a:ea typeface="Cutive"/>
                <a:cs typeface="Cutive"/>
                <a:sym typeface="Cutive"/>
              </a:rPr>
              <a:t>Comes before the supporting detail in the paragraph</a:t>
            </a:r>
            <a:endParaRPr sz="60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11922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 calcmode="lin" valueType="num">
                                      <p:cBhvr additive="base">
                                        <p:cTn id="7" dur="500" fill="hold"/>
                                        <p:tgtEl>
                                          <p:spTgt spid="1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
                                            <p:txEl>
                                              <p:pRg st="1" end="1"/>
                                            </p:txEl>
                                          </p:spTgt>
                                        </p:tgtEl>
                                        <p:attrNameLst>
                                          <p:attrName>style.visibility</p:attrName>
                                        </p:attrNameLst>
                                      </p:cBhvr>
                                      <p:to>
                                        <p:strVal val="visible"/>
                                      </p:to>
                                    </p:set>
                                    <p:anim calcmode="lin" valueType="num">
                                      <p:cBhvr additive="base">
                                        <p:cTn id="13" dur="500" fill="hold"/>
                                        <p:tgtEl>
                                          <p:spTgt spid="1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0">
                                            <p:txEl>
                                              <p:pRg st="2" end="2"/>
                                            </p:txEl>
                                          </p:spTgt>
                                        </p:tgtEl>
                                        <p:attrNameLst>
                                          <p:attrName>style.visibility</p:attrName>
                                        </p:attrNameLst>
                                      </p:cBhvr>
                                      <p:to>
                                        <p:strVal val="visible"/>
                                      </p:to>
                                    </p:set>
                                    <p:anim calcmode="lin" valueType="num">
                                      <p:cBhvr additive="base">
                                        <p:cTn id="19" dur="500" fill="hold"/>
                                        <p:tgtEl>
                                          <p:spTgt spid="1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
                                            <p:txEl>
                                              <p:pRg st="3" end="3"/>
                                            </p:txEl>
                                          </p:spTgt>
                                        </p:tgtEl>
                                        <p:attrNameLst>
                                          <p:attrName>style.visibility</p:attrName>
                                        </p:attrNameLst>
                                      </p:cBhvr>
                                      <p:to>
                                        <p:strVal val="visible"/>
                                      </p:to>
                                    </p:set>
                                    <p:anim calcmode="lin" valueType="num">
                                      <p:cBhvr additive="base">
                                        <p:cTn id="25" dur="500" fill="hold"/>
                                        <p:tgtEl>
                                          <p:spTgt spid="1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
                                            <p:txEl>
                                              <p:pRg st="4" end="4"/>
                                            </p:txEl>
                                          </p:spTgt>
                                        </p:tgtEl>
                                        <p:attrNameLst>
                                          <p:attrName>style.visibility</p:attrName>
                                        </p:attrNameLst>
                                      </p:cBhvr>
                                      <p:to>
                                        <p:strVal val="visible"/>
                                      </p:to>
                                    </p:set>
                                    <p:anim calcmode="lin" valueType="num">
                                      <p:cBhvr additive="base">
                                        <p:cTn id="31" dur="500" fill="hold"/>
                                        <p:tgtEl>
                                          <p:spTgt spid="1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smtClean="0">
                <a:latin typeface="Arial Black" panose="020B0A04020102020204" pitchFamily="34" charset="0"/>
                <a:ea typeface="Arial"/>
                <a:cs typeface="Arial"/>
                <a:sym typeface="Arial"/>
              </a:rPr>
              <a:t>Detail (Evidence, Quote)</a:t>
            </a:r>
            <a:endParaRPr dirty="0">
              <a:latin typeface="Arial Black" panose="020B0A04020102020204" pitchFamily="34" charset="0"/>
              <a:ea typeface="Arial"/>
              <a:cs typeface="Arial"/>
              <a:sym typeface="Arial"/>
            </a:endParaRPr>
          </a:p>
        </p:txBody>
      </p:sp>
      <p:sp>
        <p:nvSpPr>
          <p:cNvPr id="146" name="Google Shape;146;p23"/>
          <p:cNvSpPr txBox="1">
            <a:spLocks noGrp="1"/>
          </p:cNvSpPr>
          <p:nvPr>
            <p:ph type="body" idx="1"/>
          </p:nvPr>
        </p:nvSpPr>
        <p:spPr>
          <a:xfrm>
            <a:off x="538619" y="1600201"/>
            <a:ext cx="11348581"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This is the evidence that comes directly from the story.</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You should be able to turn to a page and say, “See, it happens right here.”</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Can be a </a:t>
            </a:r>
            <a:r>
              <a:rPr lang="en-US" sz="3200" b="1" dirty="0">
                <a:latin typeface="Arial Black" panose="020B0A04020102020204" pitchFamily="34" charset="0"/>
                <a:ea typeface="Cutive"/>
                <a:cs typeface="Cutive"/>
                <a:sym typeface="Cutive"/>
              </a:rPr>
              <a:t>direct quote </a:t>
            </a:r>
            <a:r>
              <a:rPr lang="en-US" sz="3200" dirty="0">
                <a:latin typeface="Arial Black" panose="020B0A04020102020204" pitchFamily="34" charset="0"/>
                <a:ea typeface="Cutive"/>
                <a:cs typeface="Cutive"/>
                <a:sym typeface="Cutive"/>
              </a:rPr>
              <a:t>that a character says or a specific detail of an </a:t>
            </a:r>
            <a:r>
              <a:rPr lang="en-US" sz="3200" b="1" dirty="0">
                <a:latin typeface="Arial Black" panose="020B0A04020102020204" pitchFamily="34" charset="0"/>
                <a:ea typeface="Cutive"/>
                <a:cs typeface="Cutive"/>
                <a:sym typeface="Cutive"/>
              </a:rPr>
              <a:t>event </a:t>
            </a:r>
            <a:r>
              <a:rPr lang="en-US" sz="3200" dirty="0">
                <a:latin typeface="Arial Black" panose="020B0A04020102020204" pitchFamily="34" charset="0"/>
                <a:ea typeface="Cutive"/>
                <a:cs typeface="Cutive"/>
                <a:sym typeface="Cutive"/>
              </a:rPr>
              <a:t>that occurs.</a:t>
            </a:r>
            <a:endParaRPr sz="3200" b="1" dirty="0">
              <a:latin typeface="Arial Black" panose="020B0A04020102020204" pitchFamily="34" charset="0"/>
              <a:ea typeface="Cutive"/>
              <a:cs typeface="Cutive"/>
              <a:sym typeface="Cutive"/>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2791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
                                            <p:txEl>
                                              <p:pRg st="2" end="2"/>
                                            </p:txEl>
                                          </p:spTgt>
                                        </p:tgtEl>
                                        <p:attrNameLst>
                                          <p:attrName>style.visibility</p:attrName>
                                        </p:attrNameLst>
                                      </p:cBhvr>
                                      <p:to>
                                        <p:strVal val="visible"/>
                                      </p:to>
                                    </p:set>
                                    <p:anim calcmode="lin" valueType="num">
                                      <p:cBhvr additive="base">
                                        <p:cTn id="19"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Analysis</a:t>
            </a:r>
            <a:endParaRPr dirty="0">
              <a:latin typeface="Arial Black" panose="020B0A04020102020204" pitchFamily="34" charset="0"/>
              <a:ea typeface="Arial"/>
              <a:cs typeface="Arial"/>
              <a:sym typeface="Arial"/>
            </a:endParaRPr>
          </a:p>
        </p:txBody>
      </p:sp>
      <p:sp>
        <p:nvSpPr>
          <p:cNvPr id="152" name="Google Shape;152;p24"/>
          <p:cNvSpPr txBox="1">
            <a:spLocks noGrp="1"/>
          </p:cNvSpPr>
          <p:nvPr>
            <p:ph type="body" idx="1"/>
          </p:nvPr>
        </p:nvSpPr>
        <p:spPr>
          <a:xfrm>
            <a:off x="576197" y="1600201"/>
            <a:ext cx="11235847"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600"/>
              <a:buFont typeface="Cutive"/>
              <a:buChar char="•"/>
            </a:pPr>
            <a:r>
              <a:rPr lang="en-US" sz="3600" dirty="0">
                <a:latin typeface="Arial Black" panose="020B0A04020102020204" pitchFamily="34" charset="0"/>
                <a:ea typeface="Cutive"/>
                <a:cs typeface="Cutive"/>
                <a:sym typeface="Cutive"/>
              </a:rPr>
              <a:t>Explains the </a:t>
            </a:r>
            <a:r>
              <a:rPr lang="en-US" sz="3600" b="1" dirty="0">
                <a:latin typeface="Arial Black" panose="020B0A04020102020204" pitchFamily="34" charset="0"/>
                <a:ea typeface="Cutive"/>
                <a:cs typeface="Cutive"/>
                <a:sym typeface="Cutive"/>
              </a:rPr>
              <a:t>significance </a:t>
            </a:r>
            <a:r>
              <a:rPr lang="en-US" sz="3600" dirty="0">
                <a:latin typeface="Arial Black" panose="020B0A04020102020204" pitchFamily="34" charset="0"/>
                <a:ea typeface="Cutive"/>
                <a:cs typeface="Cutive"/>
                <a:sym typeface="Cutive"/>
              </a:rPr>
              <a:t>of the detail.</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quote literally mean?</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quote or event show?</a:t>
            </a: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336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2">
                                            <p:txEl>
                                              <p:pRg st="1" end="1"/>
                                            </p:txEl>
                                          </p:spTgt>
                                        </p:tgtEl>
                                        <p:attrNameLst>
                                          <p:attrName>style.visibility</p:attrName>
                                        </p:attrNameLst>
                                      </p:cBhvr>
                                      <p:to>
                                        <p:strVal val="visible"/>
                                      </p:to>
                                    </p:set>
                                    <p:anim calcmode="lin" valueType="num">
                                      <p:cBhvr additive="base">
                                        <p:cTn id="13"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anim calcmode="lin" valueType="num">
                                      <p:cBhvr additive="base">
                                        <p:cTn id="19"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Tie Back </a:t>
            </a:r>
            <a:endParaRPr dirty="0">
              <a:latin typeface="Arial Black" panose="020B0A04020102020204" pitchFamily="34" charset="0"/>
              <a:ea typeface="Arial"/>
              <a:cs typeface="Arial"/>
              <a:sym typeface="Arial"/>
            </a:endParaRPr>
          </a:p>
        </p:txBody>
      </p:sp>
      <p:sp>
        <p:nvSpPr>
          <p:cNvPr id="158" name="Google Shape;158;p25"/>
          <p:cNvSpPr txBox="1">
            <a:spLocks noGrp="1"/>
          </p:cNvSpPr>
          <p:nvPr>
            <p:ph type="body" idx="1"/>
          </p:nvPr>
        </p:nvSpPr>
        <p:spPr>
          <a:xfrm>
            <a:off x="375781" y="1600201"/>
            <a:ext cx="11448789"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FF0000"/>
              </a:buClr>
              <a:buSzPts val="3200"/>
              <a:buFont typeface="Cutive"/>
              <a:buChar char="•"/>
            </a:pPr>
            <a:r>
              <a:rPr lang="en-US" sz="3200" b="1" dirty="0">
                <a:latin typeface="Arial Black" panose="020B0A04020102020204" pitchFamily="34" charset="0"/>
                <a:ea typeface="Cutive"/>
                <a:cs typeface="Cutive"/>
                <a:sym typeface="Cutive"/>
              </a:rPr>
              <a:t>Connect </a:t>
            </a:r>
            <a:r>
              <a:rPr lang="en-US" sz="3200" dirty="0">
                <a:latin typeface="Arial Black" panose="020B0A04020102020204" pitchFamily="34" charset="0"/>
                <a:ea typeface="Cutive"/>
                <a:cs typeface="Cutive"/>
                <a:sym typeface="Cutive"/>
              </a:rPr>
              <a:t>the detail and the analysis back to the topic sentence.</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How does that detail prove your main point?</a:t>
            </a: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77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8">
                                            <p:txEl>
                                              <p:pRg st="1" end="1"/>
                                            </p:txEl>
                                          </p:spTgt>
                                        </p:tgtEl>
                                        <p:attrNameLst>
                                          <p:attrName>style.visibility</p:attrName>
                                        </p:attrNameLst>
                                      </p:cBhvr>
                                      <p:to>
                                        <p:strVal val="visible"/>
                                      </p:to>
                                    </p:set>
                                    <p:anim calcmode="lin" valueType="num">
                                      <p:cBhvr additive="base">
                                        <p:cTn id="13" dur="500" fill="hold"/>
                                        <p:tgtEl>
                                          <p:spTgt spid="1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13"/>
            <a:ext cx="10515600" cy="824848"/>
          </a:xfrm>
        </p:spPr>
        <p:txBody>
          <a:bodyPr/>
          <a:lstStyle/>
          <a:p>
            <a:pPr algn="ctr"/>
            <a:r>
              <a:rPr lang="en-US" dirty="0" smtClean="0">
                <a:latin typeface="Arial Black" panose="020B0A04020102020204" pitchFamily="34" charset="0"/>
              </a:rPr>
              <a:t>Night Paragraph Prompts 1</a:t>
            </a:r>
            <a:endParaRPr lang="en-US" dirty="0">
              <a:latin typeface="Arial Black" panose="020B0A04020102020204" pitchFamily="34" charset="0"/>
            </a:endParaRPr>
          </a:p>
        </p:txBody>
      </p:sp>
      <p:sp>
        <p:nvSpPr>
          <p:cNvPr id="3" name="Content Placeholder 2"/>
          <p:cNvSpPr>
            <a:spLocks noGrp="1"/>
          </p:cNvSpPr>
          <p:nvPr>
            <p:ph idx="1"/>
          </p:nvPr>
        </p:nvSpPr>
        <p:spPr>
          <a:xfrm>
            <a:off x="838200" y="951978"/>
            <a:ext cx="10515600" cy="5574082"/>
          </a:xfrm>
        </p:spPr>
        <p:txBody>
          <a:bodyPr>
            <a:normAutofit lnSpcReduction="10000"/>
          </a:bodyPr>
          <a:lstStyle/>
          <a:p>
            <a:endParaRPr lang="en-US" dirty="0"/>
          </a:p>
          <a:p>
            <a:pPr marL="0" indent="0">
              <a:buNone/>
            </a:pPr>
            <a:r>
              <a:rPr lang="en-US" dirty="0">
                <a:latin typeface="Arial Black" panose="020B0A04020102020204" pitchFamily="34" charset="0"/>
              </a:rPr>
              <a:t>1: Why do the European Jews remain optimistic in the face of what </a:t>
            </a:r>
            <a:r>
              <a:rPr lang="en-US" dirty="0" err="1">
                <a:latin typeface="Arial Black" panose="020B0A04020102020204" pitchFamily="34" charset="0"/>
              </a:rPr>
              <a:t>Moishe</a:t>
            </a:r>
            <a:r>
              <a:rPr lang="en-US" dirty="0">
                <a:latin typeface="Arial Black" panose="020B0A04020102020204" pitchFamily="34" charset="0"/>
              </a:rPr>
              <a:t> tells them and rumors they hear of other anti-Semitic incidents in Europe?</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2: How is Mrs. </a:t>
            </a:r>
            <a:r>
              <a:rPr lang="en-US" dirty="0" err="1">
                <a:latin typeface="Arial Black" panose="020B0A04020102020204" pitchFamily="34" charset="0"/>
              </a:rPr>
              <a:t>Schachter</a:t>
            </a:r>
            <a:r>
              <a:rPr lang="en-US" dirty="0">
                <a:latin typeface="Arial Black" panose="020B0A04020102020204" pitchFamily="34" charset="0"/>
              </a:rPr>
              <a:t> proved not to be crazy but perhaps a visionary? (Consider how she acts on the train and then what they all notice upon their arrival at the camp.)</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3: What is Wiesel referring to when he writes, “Those were the first human words” </a:t>
            </a:r>
            <a:r>
              <a:rPr lang="en-US" dirty="0" smtClean="0">
                <a:latin typeface="Arial Black" panose="020B0A04020102020204" pitchFamily="34" charset="0"/>
              </a:rPr>
              <a:t>(50). </a:t>
            </a:r>
            <a:r>
              <a:rPr lang="en-US" dirty="0">
                <a:latin typeface="Arial Black" panose="020B0A04020102020204" pitchFamily="34" charset="0"/>
              </a:rPr>
              <a:t>What is the significance of these words?</a:t>
            </a:r>
          </a:p>
          <a:p>
            <a:endParaRPr lang="en-US" dirty="0"/>
          </a:p>
          <a:p>
            <a:endParaRPr lang="en-US" dirty="0"/>
          </a:p>
          <a:p>
            <a:endParaRPr lang="en-US" dirty="0"/>
          </a:p>
        </p:txBody>
      </p:sp>
    </p:spTree>
    <p:extLst>
      <p:ext uri="{BB962C8B-B14F-4D97-AF65-F5344CB8AC3E}">
        <p14:creationId xmlns:p14="http://schemas.microsoft.com/office/powerpoint/2010/main" val="4380999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sz="6600" dirty="0" smtClean="0">
                <a:latin typeface="Arial Black" panose="020B0A04020102020204" pitchFamily="34" charset="0"/>
              </a:rPr>
              <a:t>Questions 1-9 from the Section 3 question sheet.</a:t>
            </a: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DUE TOMORROW BY 7:00 A.M.</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Vocab Slides for words 1-11 DUE FRIDAY BY 7:00 a.m.</a:t>
            </a:r>
            <a:endParaRPr lang="en-US" sz="6600" dirty="0">
              <a:latin typeface="Arial Black" panose="020B0A04020102020204" pitchFamily="34" charset="0"/>
            </a:endParaRPr>
          </a:p>
        </p:txBody>
      </p:sp>
    </p:spTree>
    <p:extLst>
      <p:ext uri="{BB962C8B-B14F-4D97-AF65-F5344CB8AC3E}">
        <p14:creationId xmlns:p14="http://schemas.microsoft.com/office/powerpoint/2010/main" val="15028157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800" dirty="0" smtClean="0">
                <a:latin typeface="Arial Black" panose="020B0A04020102020204" pitchFamily="34" charset="0"/>
              </a:rPr>
              <a:t>NO</a:t>
            </a:r>
          </a:p>
          <a:p>
            <a:pPr marL="0" indent="0" algn="ctr">
              <a:buNone/>
            </a:pPr>
            <a:r>
              <a:rPr lang="en-US" sz="8800" dirty="0" smtClean="0">
                <a:latin typeface="Arial Black" panose="020B0A04020102020204" pitchFamily="34" charset="0"/>
              </a:rPr>
              <a:t>EXIT TICKET</a:t>
            </a:r>
          </a:p>
          <a:p>
            <a:pPr marL="0" indent="0" algn="ctr">
              <a:buNone/>
            </a:pPr>
            <a:r>
              <a:rPr lang="en-US" sz="8800" dirty="0" smtClean="0">
                <a:latin typeface="Arial Black" panose="020B0A04020102020204" pitchFamily="34" charset="0"/>
              </a:rPr>
              <a:t>TODAY!</a:t>
            </a: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10/17/18</a:t>
            </a:r>
            <a:endParaRPr lang="en-US" dirty="0">
              <a:latin typeface="Arial Black" panose="020B0A04020102020204" pitchFamily="34" charset="0"/>
            </a:endParaRPr>
          </a:p>
        </p:txBody>
      </p:sp>
    </p:spTree>
    <p:extLst>
      <p:ext uri="{BB962C8B-B14F-4D97-AF65-F5344CB8AC3E}">
        <p14:creationId xmlns:p14="http://schemas.microsoft.com/office/powerpoint/2010/main" val="37083402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a:latin typeface="Arial Black" panose="020B0A04020102020204" pitchFamily="34" charset="0"/>
              </a:rPr>
              <a:t>W</a:t>
            </a:r>
            <a:r>
              <a:rPr lang="en-US" dirty="0" smtClean="0">
                <a:latin typeface="Arial Black" panose="020B0A04020102020204" pitchFamily="34" charset="0"/>
              </a:rPr>
              <a:t>rite about the following:</a:t>
            </a:r>
          </a:p>
          <a:p>
            <a:pPr marL="0" indent="0" algn="ctr">
              <a:buNone/>
            </a:pPr>
            <a:r>
              <a:rPr lang="en-US" sz="4000" dirty="0" smtClean="0">
                <a:latin typeface="Arial Black" panose="020B0A04020102020204" pitchFamily="34" charset="0"/>
              </a:rPr>
              <a:t>Who was it that came to visit </a:t>
            </a:r>
            <a:r>
              <a:rPr lang="en-US" sz="4000" dirty="0" err="1" smtClean="0">
                <a:latin typeface="Arial Black" panose="020B0A04020102020204" pitchFamily="34" charset="0"/>
              </a:rPr>
              <a:t>Elie’s</a:t>
            </a:r>
            <a:r>
              <a:rPr lang="en-US" sz="4000" dirty="0" smtClean="0">
                <a:latin typeface="Arial Black" panose="020B0A04020102020204" pitchFamily="34" charset="0"/>
              </a:rPr>
              <a:t> father in Auschwitz?</a:t>
            </a:r>
          </a:p>
          <a:p>
            <a:pPr marL="0" indent="0" algn="ctr">
              <a:buNone/>
            </a:pPr>
            <a:r>
              <a:rPr lang="en-US" sz="4000" dirty="0" smtClean="0">
                <a:latin typeface="Arial Black" panose="020B0A04020102020204" pitchFamily="34" charset="0"/>
              </a:rPr>
              <a:t>What did he want to know?</a:t>
            </a:r>
          </a:p>
          <a:p>
            <a:pPr marL="0" indent="0" algn="ctr">
              <a:buNone/>
            </a:pPr>
            <a:r>
              <a:rPr lang="en-US" sz="4000" dirty="0" smtClean="0">
                <a:latin typeface="Arial Black" panose="020B0A04020102020204" pitchFamily="34" charset="0"/>
              </a:rPr>
              <a:t>Why do you think </a:t>
            </a:r>
            <a:r>
              <a:rPr lang="en-US" sz="4000" dirty="0" err="1" smtClean="0">
                <a:latin typeface="Arial Black" panose="020B0A04020102020204" pitchFamily="34" charset="0"/>
              </a:rPr>
              <a:t>Elie’s</a:t>
            </a:r>
            <a:r>
              <a:rPr lang="en-US" sz="4000" dirty="0" smtClean="0">
                <a:latin typeface="Arial Black" panose="020B0A04020102020204" pitchFamily="34" charset="0"/>
              </a:rPr>
              <a:t> father lied to him?</a:t>
            </a:r>
          </a:p>
          <a:p>
            <a:pPr marL="0" indent="0" algn="ctr">
              <a:buNone/>
            </a:pPr>
            <a:r>
              <a:rPr lang="en-US" sz="4000" dirty="0" smtClean="0">
                <a:latin typeface="Arial Black" panose="020B0A04020102020204" pitchFamily="34" charset="0"/>
              </a:rPr>
              <a:t>Would you have done the same?</a:t>
            </a:r>
            <a:endParaRPr lang="en-US" sz="4000" dirty="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10/18/18</a:t>
            </a:r>
            <a:endParaRPr lang="en-US" dirty="0">
              <a:latin typeface="Arial Black" panose="020B0A04020102020204" pitchFamily="34" charset="0"/>
            </a:endParaRPr>
          </a:p>
        </p:txBody>
      </p:sp>
    </p:spTree>
    <p:extLst>
      <p:ext uri="{BB962C8B-B14F-4D97-AF65-F5344CB8AC3E}">
        <p14:creationId xmlns:p14="http://schemas.microsoft.com/office/powerpoint/2010/main" val="3170536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09800" y="76200"/>
            <a:ext cx="7772400" cy="762000"/>
          </a:xfrm>
        </p:spPr>
        <p:txBody>
          <a:bodyPr/>
          <a:lstStyle/>
          <a:p>
            <a:r>
              <a:rPr lang="en-US" altLang="en-US" smtClean="0"/>
              <a:t>Sighet to Auschwitz</a:t>
            </a:r>
          </a:p>
        </p:txBody>
      </p:sp>
      <p:pic>
        <p:nvPicPr>
          <p:cNvPr id="1126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838200"/>
            <a:ext cx="882015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2580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11986314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fontScale="92500" lnSpcReduction="10000"/>
          </a:bodyPr>
          <a:lstStyle/>
          <a:p>
            <a:pPr marL="0" indent="0" algn="ctr">
              <a:buNone/>
            </a:pPr>
            <a:r>
              <a:rPr lang="en-US" sz="4000" dirty="0" smtClean="0">
                <a:latin typeface="Arial Black" panose="020B0A04020102020204" pitchFamily="34" charset="0"/>
              </a:rPr>
              <a:t>Determine the meaning of words and phrases as they are used in the text, including figurative and connotative meanings; analyze the cumulative impact of specific word choices on meaning and tone </a:t>
            </a:r>
          </a:p>
          <a:p>
            <a:pPr marL="0" indent="0" algn="ctr">
              <a:buNone/>
            </a:pPr>
            <a:r>
              <a:rPr lang="en-US" sz="4000" dirty="0" smtClean="0">
                <a:latin typeface="Arial Black" panose="020B0A04020102020204" pitchFamily="34" charset="0"/>
              </a:rPr>
              <a:t>(e.g., how the language evokes a sense of time and place; how it sets a formal or informal tone).</a:t>
            </a:r>
          </a:p>
          <a:p>
            <a:pPr marL="0" indent="0" algn="ctr">
              <a:buNone/>
            </a:pPr>
            <a:r>
              <a:rPr lang="en-US" dirty="0" smtClean="0">
                <a:latin typeface="Arial Black" panose="020B0A04020102020204" pitchFamily="34" charset="0"/>
              </a:rPr>
              <a:t>CCSS.ELA-LITERACY.RL.9-10.4</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8539475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Analyze how an author's choices concerning how to structure a text, order events within it (e.g., parallel plots), and manipulate time (e.g., pacing, flashbacks) create such effects as mystery, tension, or surprise.</a:t>
            </a:r>
          </a:p>
          <a:p>
            <a:pPr marL="0" indent="0" algn="ctr">
              <a:buNone/>
            </a:pPr>
            <a:r>
              <a:rPr lang="en-US" dirty="0" smtClean="0">
                <a:latin typeface="Arial Black" panose="020B0A04020102020204" pitchFamily="34" charset="0"/>
              </a:rPr>
              <a:t>CCSS.ELA-LITERACY.RL.9-10.5</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15684991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108"/>
          </a:xfrm>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4"/>
            <a:ext cx="10515600" cy="5198300"/>
          </a:xfrm>
        </p:spPr>
        <p:txBody>
          <a:bodyPr>
            <a:normAutofit/>
          </a:bodyPr>
          <a:lstStyle/>
          <a:p>
            <a:pPr marL="0" indent="0" algn="ctr">
              <a:buNone/>
            </a:pPr>
            <a:r>
              <a:rPr lang="en-US" sz="4000" dirty="0" smtClean="0">
                <a:latin typeface="Arial Black" panose="020B0A04020102020204" pitchFamily="34" charset="0"/>
              </a:rPr>
              <a:t>By the end of the period, students should be able to determine the meanings of words used in Chapter 4 of </a:t>
            </a:r>
            <a:r>
              <a:rPr lang="en-US" sz="4000" u="sng" dirty="0" smtClean="0">
                <a:latin typeface="Arial Black" panose="020B0A04020102020204" pitchFamily="34" charset="0"/>
              </a:rPr>
              <a:t>Night</a:t>
            </a:r>
            <a:r>
              <a:rPr lang="en-US" sz="4000" dirty="0" smtClean="0">
                <a:latin typeface="Arial Black" panose="020B0A04020102020204" pitchFamily="34" charset="0"/>
              </a:rPr>
              <a:t>, including literal, figurative, and connotative meanings and analyze the impact of specific word choices on meaning and tone.</a:t>
            </a: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6383821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As We Read…</a:t>
            </a:r>
            <a:endParaRPr lang="en-US" b="1"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Consider the questions you will be asked to answer tonight for homework.</a:t>
            </a:r>
          </a:p>
          <a:p>
            <a:pPr marL="0" indent="0" algn="ctr">
              <a:buNone/>
            </a:pPr>
            <a:r>
              <a:rPr lang="en-US" sz="4000" dirty="0" smtClean="0">
                <a:latin typeface="Arial Black" panose="020B0A04020102020204" pitchFamily="34" charset="0"/>
              </a:rPr>
              <a:t>Do NOT answer them while we are reading, but keep the document open and be mindful of those things you will be asked to discuss.</a:t>
            </a:r>
            <a:endParaRPr lang="en-US" sz="4000" dirty="0">
              <a:latin typeface="Arial Black" panose="020B0A04020102020204" pitchFamily="34" charset="0"/>
            </a:endParaRPr>
          </a:p>
        </p:txBody>
      </p:sp>
    </p:spTree>
    <p:extLst>
      <p:ext uri="{BB962C8B-B14F-4D97-AF65-F5344CB8AC3E}">
        <p14:creationId xmlns:p14="http://schemas.microsoft.com/office/powerpoint/2010/main" val="32214183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0"/>
            <a:ext cx="10515600" cy="762217"/>
          </a:xfrm>
        </p:spPr>
        <p:txBody>
          <a:bodyPr/>
          <a:lstStyle/>
          <a:p>
            <a:pPr algn="ctr"/>
            <a:r>
              <a:rPr lang="en-US" b="1" dirty="0" smtClean="0">
                <a:latin typeface="Arial Black" panose="020B0A04020102020204" pitchFamily="34" charset="0"/>
              </a:rPr>
              <a:t>Homework</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127342"/>
            <a:ext cx="10515600" cy="5611661"/>
          </a:xfrm>
        </p:spPr>
        <p:txBody>
          <a:bodyPr>
            <a:normAutofit fontScale="55000" lnSpcReduction="20000"/>
          </a:bodyPr>
          <a:lstStyle/>
          <a:p>
            <a:pPr marL="0" indent="0" algn="ctr">
              <a:buNone/>
            </a:pPr>
            <a:r>
              <a:rPr lang="en-US" sz="6600" dirty="0" smtClean="0">
                <a:latin typeface="Arial Black" panose="020B0A04020102020204" pitchFamily="34" charset="0"/>
              </a:rPr>
              <a:t>Finish reading through page 72.</a:t>
            </a:r>
          </a:p>
          <a:p>
            <a:pPr marL="0" indent="0" algn="ctr">
              <a:buNone/>
            </a:pPr>
            <a:r>
              <a:rPr lang="en-US" sz="6600" dirty="0" smtClean="0">
                <a:latin typeface="Arial Black" panose="020B0A04020102020204" pitchFamily="34" charset="0"/>
              </a:rPr>
              <a:t>Questions 1-6 from the question sheet.</a:t>
            </a:r>
          </a:p>
          <a:p>
            <a:pPr marL="0" indent="0" algn="ctr">
              <a:buNone/>
            </a:pPr>
            <a:r>
              <a:rPr lang="en-US" sz="6600" dirty="0" smtClean="0">
                <a:latin typeface="Arial Black" panose="020B0A04020102020204" pitchFamily="34" charset="0"/>
              </a:rPr>
              <a:t>DUE TOMORROW BY 7:00 A.M.</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Vocab Slides for the first 11 words also DUE TOMORROW!</a:t>
            </a:r>
          </a:p>
          <a:p>
            <a:pPr marL="0" indent="0" algn="ctr">
              <a:buNone/>
            </a:pPr>
            <a:endParaRPr lang="en-US" sz="6600" dirty="0" smtClean="0">
              <a:latin typeface="Arial Black" panose="020B0A04020102020204" pitchFamily="34" charset="0"/>
            </a:endParaRPr>
          </a:p>
          <a:p>
            <a:pPr marL="0" indent="0" algn="ctr">
              <a:buNone/>
            </a:pPr>
            <a:r>
              <a:rPr lang="en-US" sz="6600" dirty="0" smtClean="0">
                <a:latin typeface="Arial Black" panose="020B0A04020102020204" pitchFamily="34" charset="0"/>
              </a:rPr>
              <a:t>QUIZ TOMORROW ON SECTIONS 1 – 4 OF THE NOVEL AND THE FIRST 11 VOCAB WORDS!</a:t>
            </a:r>
            <a:endParaRPr lang="en-US" sz="6600" dirty="0">
              <a:latin typeface="Arial Black" panose="020B0A04020102020204" pitchFamily="34" charset="0"/>
            </a:endParaRPr>
          </a:p>
        </p:txBody>
      </p:sp>
    </p:spTree>
    <p:extLst>
      <p:ext uri="{BB962C8B-B14F-4D97-AF65-F5344CB8AC3E}">
        <p14:creationId xmlns:p14="http://schemas.microsoft.com/office/powerpoint/2010/main" val="35205233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dirty="0">
              <a:latin typeface="Arial Black" panose="020B0A04020102020204" pitchFamily="34" charset="0"/>
            </a:endParaRPr>
          </a:p>
          <a:p>
            <a:pPr marL="0" indent="0" algn="ctr">
              <a:buNone/>
            </a:pPr>
            <a:r>
              <a:rPr lang="en-US" sz="4000" dirty="0" smtClean="0">
                <a:latin typeface="Arial Black" panose="020B0A04020102020204" pitchFamily="34" charset="0"/>
              </a:rPr>
              <a:t>Why Was </a:t>
            </a:r>
            <a:r>
              <a:rPr lang="en-US" sz="4000" dirty="0" err="1" smtClean="0">
                <a:latin typeface="Arial Black" panose="020B0A04020102020204" pitchFamily="34" charset="0"/>
              </a:rPr>
              <a:t>Elie</a:t>
            </a:r>
            <a:r>
              <a:rPr lang="en-US" sz="4000" dirty="0" smtClean="0">
                <a:latin typeface="Arial Black" panose="020B0A04020102020204" pitchFamily="34" charset="0"/>
              </a:rPr>
              <a:t> sent to the dentist?</a:t>
            </a:r>
          </a:p>
          <a:p>
            <a:pPr marL="0" indent="0" algn="ctr">
              <a:buNone/>
            </a:pPr>
            <a:r>
              <a:rPr lang="en-US" sz="4000" dirty="0" smtClean="0">
                <a:latin typeface="Arial Black" panose="020B0A04020102020204" pitchFamily="34" charset="0"/>
              </a:rPr>
              <a:t>How did he get out of the situation?</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What ended up happening to the dentist?</a:t>
            </a:r>
          </a:p>
          <a:p>
            <a:pPr marL="0" indent="0" algn="ctr">
              <a:buNone/>
            </a:pPr>
            <a:endParaRPr lang="en-US" sz="4000" dirty="0" smtClean="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10/18/18</a:t>
            </a:r>
            <a:endParaRPr lang="en-US" dirty="0">
              <a:latin typeface="Arial Black" panose="020B0A04020102020204" pitchFamily="34" charset="0"/>
            </a:endParaRPr>
          </a:p>
        </p:txBody>
      </p:sp>
    </p:spTree>
    <p:extLst>
      <p:ext uri="{BB962C8B-B14F-4D97-AF65-F5344CB8AC3E}">
        <p14:creationId xmlns:p14="http://schemas.microsoft.com/office/powerpoint/2010/main" val="18071684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20000"/>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Which one of the hangings that </a:t>
            </a:r>
            <a:r>
              <a:rPr lang="en-US" sz="4000" dirty="0" err="1" smtClean="0">
                <a:latin typeface="Arial Black" panose="020B0A04020102020204" pitchFamily="34" charset="0"/>
              </a:rPr>
              <a:t>Elie</a:t>
            </a:r>
            <a:r>
              <a:rPr lang="en-US" sz="4000" dirty="0" smtClean="0">
                <a:latin typeface="Arial Black" panose="020B0A04020102020204" pitchFamily="34" charset="0"/>
              </a:rPr>
              <a:t> witnessed seemed to affect him the most?</a:t>
            </a:r>
          </a:p>
          <a:p>
            <a:pPr marL="0" indent="0" algn="ctr">
              <a:buNone/>
            </a:pPr>
            <a:r>
              <a:rPr lang="en-US" sz="4000" dirty="0" smtClean="0">
                <a:latin typeface="Arial Black" panose="020B0A04020102020204" pitchFamily="34" charset="0"/>
              </a:rPr>
              <a:t>Why was that?</a:t>
            </a:r>
          </a:p>
          <a:p>
            <a:pPr marL="0" indent="0" algn="ctr">
              <a:buNone/>
            </a:pPr>
            <a:r>
              <a:rPr lang="en-US" sz="4000" dirty="0" smtClean="0">
                <a:latin typeface="Arial Black" panose="020B0A04020102020204" pitchFamily="34" charset="0"/>
              </a:rPr>
              <a:t>What is the significance of him mentioning the taste of the soup that night?</a:t>
            </a:r>
            <a:endParaRPr lang="en-US" sz="4000"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144077" y="843240"/>
            <a:ext cx="1236236" cy="369332"/>
          </a:xfrm>
          <a:prstGeom prst="rect">
            <a:avLst/>
          </a:prstGeom>
          <a:noFill/>
        </p:spPr>
        <p:txBody>
          <a:bodyPr wrap="none" rtlCol="0">
            <a:spAutoFit/>
          </a:bodyPr>
          <a:lstStyle/>
          <a:p>
            <a:r>
              <a:rPr lang="en-US" dirty="0" smtClean="0">
                <a:latin typeface="Arial Black" panose="020B0A04020102020204" pitchFamily="34" charset="0"/>
              </a:rPr>
              <a:t>10/19/18</a:t>
            </a:r>
            <a:endParaRPr lang="en-US" dirty="0">
              <a:latin typeface="Arial Black" panose="020B0A04020102020204" pitchFamily="34" charset="0"/>
            </a:endParaRPr>
          </a:p>
        </p:txBody>
      </p:sp>
    </p:spTree>
    <p:extLst>
      <p:ext uri="{BB962C8B-B14F-4D97-AF65-F5344CB8AC3E}">
        <p14:creationId xmlns:p14="http://schemas.microsoft.com/office/powerpoint/2010/main" val="133483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dirty="0" smtClean="0">
                <a:latin typeface="Arial Black" panose="020B0A04020102020204" pitchFamily="34" charset="0"/>
              </a:rPr>
              <a:t>Now write about the following:</a:t>
            </a:r>
          </a:p>
          <a:p>
            <a:pPr marL="0" indent="0" algn="ctr">
              <a:buNone/>
            </a:pPr>
            <a:r>
              <a:rPr lang="en-US" sz="4000" dirty="0">
                <a:latin typeface="Arial Black" panose="020B0A04020102020204" pitchFamily="34" charset="0"/>
              </a:rPr>
              <a:t>Which one of the hangings that </a:t>
            </a:r>
            <a:r>
              <a:rPr lang="en-US" sz="4000" dirty="0" err="1">
                <a:latin typeface="Arial Black" panose="020B0A04020102020204" pitchFamily="34" charset="0"/>
              </a:rPr>
              <a:t>Elie</a:t>
            </a:r>
            <a:r>
              <a:rPr lang="en-US" sz="4000" dirty="0">
                <a:latin typeface="Arial Black" panose="020B0A04020102020204" pitchFamily="34" charset="0"/>
              </a:rPr>
              <a:t> witnessed seemed to affect him the most?</a:t>
            </a:r>
          </a:p>
          <a:p>
            <a:pPr marL="0" indent="0" algn="ctr">
              <a:buNone/>
            </a:pPr>
            <a:r>
              <a:rPr lang="en-US" sz="4000" dirty="0">
                <a:latin typeface="Arial Black" panose="020B0A04020102020204" pitchFamily="34" charset="0"/>
              </a:rPr>
              <a:t>Why was that?</a:t>
            </a:r>
          </a:p>
          <a:p>
            <a:pPr marL="0" indent="0" algn="ctr">
              <a:buNone/>
            </a:pPr>
            <a:r>
              <a:rPr lang="en-US" sz="4000" dirty="0">
                <a:latin typeface="Arial Black" panose="020B0A04020102020204" pitchFamily="34" charset="0"/>
              </a:rPr>
              <a:t>What is the significance of him mentioning the taste of the soup that night?</a:t>
            </a:r>
          </a:p>
          <a:p>
            <a:pPr marL="0" indent="0" algn="ctr">
              <a:buNone/>
            </a:pPr>
            <a:endParaRPr lang="en-US" dirty="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6" name="TextBox 5"/>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10/19/18</a:t>
            </a:r>
            <a:endParaRPr lang="en-US" dirty="0">
              <a:latin typeface="Arial Black" panose="020B0A04020102020204" pitchFamily="34" charset="0"/>
            </a:endParaRPr>
          </a:p>
        </p:txBody>
      </p:sp>
    </p:spTree>
    <p:extLst>
      <p:ext uri="{BB962C8B-B14F-4D97-AF65-F5344CB8AC3E}">
        <p14:creationId xmlns:p14="http://schemas.microsoft.com/office/powerpoint/2010/main" val="31166660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Analyze a particular point of view or cultural experience reflected in a work of literature from outside the United States, drawing on a wide reading of world literature.</a:t>
            </a:r>
          </a:p>
          <a:p>
            <a:pPr marL="0" indent="0" algn="ctr">
              <a:buNone/>
            </a:pPr>
            <a:r>
              <a:rPr lang="en-US" dirty="0" smtClean="0">
                <a:latin typeface="Arial Black" panose="020B0A04020102020204" pitchFamily="34" charset="0"/>
              </a:rPr>
              <a:t>CCSS.ELA-LITERACY.RL.9-10.6</a:t>
            </a:r>
            <a:endParaRPr lang="en-US" dirty="0">
              <a:latin typeface="Arial Black" panose="020B0A04020102020204" pitchFamily="34" charset="0"/>
            </a:endParaRPr>
          </a:p>
        </p:txBody>
      </p:sp>
    </p:spTree>
    <p:extLst>
      <p:ext uri="{BB962C8B-B14F-4D97-AF65-F5344CB8AC3E}">
        <p14:creationId xmlns:p14="http://schemas.microsoft.com/office/powerpoint/2010/main" val="668927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6284</TotalTime>
  <Words>6580</Words>
  <Application>Microsoft Office PowerPoint</Application>
  <PresentationFormat>Widescreen</PresentationFormat>
  <Paragraphs>667</Paragraphs>
  <Slides>151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151</vt:i4>
      </vt:variant>
    </vt:vector>
  </HeadingPairs>
  <TitlesOfParts>
    <vt:vector size="160" baseType="lpstr">
      <vt:lpstr>Arial</vt:lpstr>
      <vt:lpstr>Arial Black</vt:lpstr>
      <vt:lpstr>Calibri</vt:lpstr>
      <vt:lpstr>Calibri Light</vt:lpstr>
      <vt:lpstr>Chicago</vt:lpstr>
      <vt:lpstr>Cutive</vt:lpstr>
      <vt:lpstr>Tekton Pro Cond</vt:lpstr>
      <vt:lpstr>Times New Roman</vt:lpstr>
      <vt:lpstr>1_Office Theme</vt:lpstr>
      <vt:lpstr>Start-Up - Discussion</vt:lpstr>
      <vt:lpstr>Start-Up - Writing</vt:lpstr>
      <vt:lpstr>Unit Objectives</vt:lpstr>
      <vt:lpstr>Unit Objectives</vt:lpstr>
      <vt:lpstr>Unit Objectives</vt:lpstr>
      <vt:lpstr>Today’s Objective</vt:lpstr>
      <vt:lpstr>Night Elie Wiesel</vt:lpstr>
      <vt:lpstr>Elie Wiesel at 15 </vt:lpstr>
      <vt:lpstr>Sighet to Auschwitz</vt:lpstr>
      <vt:lpstr>Auschwitz. </vt:lpstr>
      <vt:lpstr>PowerPoint Presentation</vt:lpstr>
      <vt:lpstr>PowerPoint Presentation</vt:lpstr>
      <vt:lpstr>Selection</vt:lpstr>
      <vt:lpstr>Experimentation</vt:lpstr>
      <vt:lpstr>The Furnace: in Buchewald the dead were placed into the crematorium.</vt:lpstr>
      <vt:lpstr>Evacuation</vt:lpstr>
      <vt:lpstr>Some camps did not have time to evacuate before Allied Forces reached them; here are two such camps where American soldiers were met with cheers and seen as saviors.</vt:lpstr>
      <vt:lpstr>After the Camp</vt:lpstr>
      <vt:lpstr>Family Reunited</vt:lpstr>
      <vt:lpstr>Elie Wiesel – Later Life</vt:lpstr>
      <vt:lpstr>Jewish Vocabulary</vt:lpstr>
      <vt:lpstr>Talmud</vt:lpstr>
      <vt:lpstr>Cabbala (Kabbalah)</vt:lpstr>
      <vt:lpstr>Synagogue</vt:lpstr>
      <vt:lpstr>Rabbi</vt:lpstr>
      <vt:lpstr>Ghetto</vt:lpstr>
      <vt:lpstr>SS</vt:lpstr>
      <vt:lpstr>Gestapo</vt:lpstr>
      <vt:lpstr>Kapos </vt:lpstr>
      <vt:lpstr>Crematory</vt:lpstr>
      <vt:lpstr>The Kaddish</vt:lpstr>
      <vt:lpstr>Passover</vt:lpstr>
      <vt:lpstr>Rosh Hashanah</vt:lpstr>
      <vt:lpstr>Yom Kippur</vt:lpstr>
      <vt:lpstr>Exit Ticket</vt:lpstr>
      <vt:lpstr>Start-Up - Discussion</vt:lpstr>
      <vt:lpstr>Start-Up - Writing</vt:lpstr>
      <vt:lpstr>Unit Objectives</vt:lpstr>
      <vt:lpstr>Unit Objectives</vt:lpstr>
      <vt:lpstr>Unit Objectives</vt:lpstr>
      <vt:lpstr>Today’s Objective</vt:lpstr>
      <vt:lpstr>As We Read…</vt:lpstr>
      <vt:lpstr>Homework</vt:lpstr>
      <vt:lpstr>Exit Ticket</vt:lpstr>
      <vt:lpstr>Start-Up - Discussion</vt:lpstr>
      <vt:lpstr>Start-Up - Writing</vt:lpstr>
      <vt:lpstr>Unit Objectives</vt:lpstr>
      <vt:lpstr>Unit Objectives</vt:lpstr>
      <vt:lpstr>Unit Objectives</vt:lpstr>
      <vt:lpstr>Today’s Objective</vt:lpstr>
      <vt:lpstr>The Backpack Project</vt:lpstr>
      <vt:lpstr>The Backpack Project</vt:lpstr>
      <vt:lpstr>Homework</vt:lpstr>
      <vt:lpstr>Exit Ticket</vt:lpstr>
      <vt:lpstr>Start-Up – Activity/Discussion</vt:lpstr>
      <vt:lpstr>Anti- Semitic Laws</vt:lpstr>
      <vt:lpstr>Start-Up – Writing</vt:lpstr>
      <vt:lpstr>Unit Objectives</vt:lpstr>
      <vt:lpstr>Unit Objectives</vt:lpstr>
      <vt:lpstr>Unit Objectives</vt:lpstr>
      <vt:lpstr>Today’s Objective</vt:lpstr>
      <vt:lpstr>As We Read…</vt:lpstr>
      <vt:lpstr>Vocabulary for Night</vt:lpstr>
      <vt:lpstr>Vocabulary for Night</vt:lpstr>
      <vt:lpstr>Homework</vt:lpstr>
      <vt:lpstr>Exit Ticket</vt:lpstr>
      <vt:lpstr>Start-Up - Writing</vt:lpstr>
      <vt:lpstr>Unit Objectives</vt:lpstr>
      <vt:lpstr>Unit Objectives</vt:lpstr>
      <vt:lpstr>Unit Objectives</vt:lpstr>
      <vt:lpstr>Today’s Objective</vt:lpstr>
      <vt:lpstr>As We Read…</vt:lpstr>
      <vt:lpstr>Homework</vt:lpstr>
      <vt:lpstr>Exit Ticket</vt:lpstr>
      <vt:lpstr>PowerPoint Presentation</vt:lpstr>
      <vt:lpstr>Unit Objectives</vt:lpstr>
      <vt:lpstr>Unit Objectives</vt:lpstr>
      <vt:lpstr>Unit Objectives</vt:lpstr>
      <vt:lpstr>Today’s Objective</vt:lpstr>
      <vt:lpstr>TBDAT</vt:lpstr>
      <vt:lpstr>Topic Sentence </vt:lpstr>
      <vt:lpstr>Background </vt:lpstr>
      <vt:lpstr>Detail (Evidence, Quote)</vt:lpstr>
      <vt:lpstr>Analysis</vt:lpstr>
      <vt:lpstr>Tie Back </vt:lpstr>
      <vt:lpstr>Night Paragraph Prompts 1</vt:lpstr>
      <vt:lpstr>Homework</vt:lpstr>
      <vt:lpstr>PowerPoint Presentation</vt:lpstr>
      <vt:lpstr>Start-Up - Writing</vt:lpstr>
      <vt:lpstr>Unit Objectives</vt:lpstr>
      <vt:lpstr>Unit Objectives</vt:lpstr>
      <vt:lpstr>Unit Objectives</vt:lpstr>
      <vt:lpstr>Today’s Objective</vt:lpstr>
      <vt:lpstr>As We Read…</vt:lpstr>
      <vt:lpstr>Homework</vt:lpstr>
      <vt:lpstr>Exit Ticket</vt:lpstr>
      <vt:lpstr>Start-Up - Discussion</vt:lpstr>
      <vt:lpstr>Start-Up - Writing</vt:lpstr>
      <vt:lpstr>Unit Objectives</vt:lpstr>
      <vt:lpstr>Unit Objectives</vt:lpstr>
      <vt:lpstr>Unit Objectives</vt:lpstr>
      <vt:lpstr>QUIZ TIME</vt:lpstr>
      <vt:lpstr>Exit Ticket</vt:lpstr>
      <vt:lpstr>Start-Up - Discussion</vt:lpstr>
      <vt:lpstr>Start-Up - Writing</vt:lpstr>
      <vt:lpstr>Unit Objectives</vt:lpstr>
      <vt:lpstr>Unit Objectives</vt:lpstr>
      <vt:lpstr>Unit Objectives</vt:lpstr>
      <vt:lpstr>Today’s Objective</vt:lpstr>
      <vt:lpstr>As We Read…</vt:lpstr>
      <vt:lpstr>Homework</vt:lpstr>
      <vt:lpstr>Exit Ticket</vt:lpstr>
      <vt:lpstr>Start-Up - Discussion</vt:lpstr>
      <vt:lpstr>Start-Up - Writing</vt:lpstr>
      <vt:lpstr>Unit Objectives</vt:lpstr>
      <vt:lpstr>Unit Objectives</vt:lpstr>
      <vt:lpstr>Unit Objectives</vt:lpstr>
      <vt:lpstr>Today’s Objective</vt:lpstr>
      <vt:lpstr>As We Read…</vt:lpstr>
      <vt:lpstr>Homework</vt:lpstr>
      <vt:lpstr>Exit Ticket</vt:lpstr>
      <vt:lpstr>Start-Up - Discussion</vt:lpstr>
      <vt:lpstr>Start-Up - Writing</vt:lpstr>
      <vt:lpstr>Unit Objectives</vt:lpstr>
      <vt:lpstr>Unit Objectives</vt:lpstr>
      <vt:lpstr>Unit Objectives</vt:lpstr>
      <vt:lpstr>Today’s Objective</vt:lpstr>
      <vt:lpstr>As We Read…</vt:lpstr>
      <vt:lpstr>Homework</vt:lpstr>
      <vt:lpstr>Exit Ticket</vt:lpstr>
      <vt:lpstr>PowerPoint Presentation</vt:lpstr>
      <vt:lpstr>Unit Objectives</vt:lpstr>
      <vt:lpstr>Unit Objectives</vt:lpstr>
      <vt:lpstr>Unit Objectives</vt:lpstr>
      <vt:lpstr>Today’s Objective</vt:lpstr>
      <vt:lpstr>TBDAT</vt:lpstr>
      <vt:lpstr>Topic Sentence </vt:lpstr>
      <vt:lpstr>Background </vt:lpstr>
      <vt:lpstr>Detail (Evidence, Quote)</vt:lpstr>
      <vt:lpstr>Analysis</vt:lpstr>
      <vt:lpstr>Tie Back </vt:lpstr>
      <vt:lpstr>Night Paragraph Prompts 1</vt:lpstr>
      <vt:lpstr>Homework</vt:lpstr>
      <vt:lpstr>PowerPoint Presentation</vt:lpstr>
      <vt:lpstr>Start-Up - Discussion</vt:lpstr>
      <vt:lpstr>Start-Up - Writing</vt:lpstr>
      <vt:lpstr>Unit Objectives</vt:lpstr>
      <vt:lpstr>Unit Objectives</vt:lpstr>
      <vt:lpstr>Unit Objectives</vt:lpstr>
      <vt:lpstr>QUIZ TIME</vt:lpstr>
      <vt:lpstr>Exit Ticket</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57</cp:revision>
  <cp:lastPrinted>2018-10-11T14:13:02Z</cp:lastPrinted>
  <dcterms:created xsi:type="dcterms:W3CDTF">2018-10-09T16:19:56Z</dcterms:created>
  <dcterms:modified xsi:type="dcterms:W3CDTF">2018-10-23T16:06:53Z</dcterms:modified>
</cp:coreProperties>
</file>