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2"/>
  </p:handoutMasterIdLst>
  <p:sldIdLst>
    <p:sldId id="256" r:id="rId2"/>
    <p:sldId id="257" r:id="rId3"/>
    <p:sldId id="258" r:id="rId4"/>
    <p:sldId id="259" r:id="rId5"/>
    <p:sldId id="271" r:id="rId6"/>
    <p:sldId id="261" r:id="rId7"/>
    <p:sldId id="262" r:id="rId8"/>
    <p:sldId id="260" r:id="rId9"/>
    <p:sldId id="272" r:id="rId10"/>
    <p:sldId id="273" r:id="rId11"/>
    <p:sldId id="274" r:id="rId12"/>
    <p:sldId id="275" r:id="rId13"/>
    <p:sldId id="276" r:id="rId14"/>
    <p:sldId id="277"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78" r:id="rId28"/>
    <p:sldId id="291" r:id="rId29"/>
    <p:sldId id="292" r:id="rId30"/>
    <p:sldId id="293" r:id="rId31"/>
    <p:sldId id="294" r:id="rId32"/>
    <p:sldId id="295" r:id="rId33"/>
    <p:sldId id="298" r:id="rId34"/>
    <p:sldId id="299" r:id="rId35"/>
    <p:sldId id="300" r:id="rId36"/>
    <p:sldId id="301" r:id="rId37"/>
    <p:sldId id="302" r:id="rId38"/>
    <p:sldId id="342" r:id="rId39"/>
    <p:sldId id="303" r:id="rId40"/>
    <p:sldId id="304" r:id="rId41"/>
    <p:sldId id="306" r:id="rId42"/>
    <p:sldId id="305" r:id="rId43"/>
    <p:sldId id="307" r:id="rId44"/>
    <p:sldId id="308" r:id="rId45"/>
    <p:sldId id="309" r:id="rId46"/>
    <p:sldId id="310" r:id="rId47"/>
    <p:sldId id="297" r:id="rId48"/>
    <p:sldId id="351" r:id="rId49"/>
    <p:sldId id="344" r:id="rId50"/>
    <p:sldId id="345" r:id="rId51"/>
    <p:sldId id="346" r:id="rId52"/>
    <p:sldId id="347" r:id="rId53"/>
    <p:sldId id="348" r:id="rId54"/>
    <p:sldId id="349" r:id="rId55"/>
    <p:sldId id="350" r:id="rId56"/>
    <p:sldId id="296" r:id="rId57"/>
    <p:sldId id="339" r:id="rId58"/>
    <p:sldId id="319" r:id="rId59"/>
    <p:sldId id="320" r:id="rId60"/>
    <p:sldId id="321" r:id="rId61"/>
    <p:sldId id="322" r:id="rId62"/>
    <p:sldId id="323" r:id="rId63"/>
    <p:sldId id="326" r:id="rId64"/>
    <p:sldId id="327" r:id="rId65"/>
    <p:sldId id="328" r:id="rId66"/>
    <p:sldId id="329" r:id="rId67"/>
    <p:sldId id="330" r:id="rId68"/>
    <p:sldId id="331" r:id="rId69"/>
    <p:sldId id="332" r:id="rId70"/>
    <p:sldId id="333" r:id="rId71"/>
    <p:sldId id="334" r:id="rId72"/>
    <p:sldId id="336" r:id="rId73"/>
    <p:sldId id="335" r:id="rId74"/>
    <p:sldId id="338" r:id="rId75"/>
    <p:sldId id="337" r:id="rId76"/>
    <p:sldId id="340" r:id="rId77"/>
    <p:sldId id="324" r:id="rId78"/>
    <p:sldId id="325" r:id="rId79"/>
    <p:sldId id="341" r:id="rId80"/>
    <p:sldId id="352" r:id="rId81"/>
    <p:sldId id="353" r:id="rId82"/>
    <p:sldId id="359" r:id="rId83"/>
    <p:sldId id="354" r:id="rId84"/>
    <p:sldId id="355" r:id="rId85"/>
    <p:sldId id="356" r:id="rId86"/>
    <p:sldId id="360" r:id="rId87"/>
    <p:sldId id="361" r:id="rId88"/>
    <p:sldId id="362" r:id="rId89"/>
    <p:sldId id="357" r:id="rId90"/>
    <p:sldId id="358" r:id="rId9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F324F51-EF87-493A-A7D2-3C0A6F667A08}" type="datetimeFigureOut">
              <a:rPr lang="en-US" smtClean="0"/>
              <a:t>11/3/2017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2A649EE-29B2-40B4-A947-AE20D6B0CAED}" type="slidenum">
              <a:rPr lang="en-US" smtClean="0"/>
              <a:t>‹#›</a:t>
            </a:fld>
            <a:endParaRPr lang="en-US"/>
          </a:p>
        </p:txBody>
      </p:sp>
    </p:spTree>
    <p:extLst>
      <p:ext uri="{BB962C8B-B14F-4D97-AF65-F5344CB8AC3E}">
        <p14:creationId xmlns:p14="http://schemas.microsoft.com/office/powerpoint/2010/main" val="14300578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B83152-2851-4F9C-9D6A-53E48231BE10}"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1D999-F0ED-4E20-858B-619358C7AA0E}" type="slidenum">
              <a:rPr lang="en-US" smtClean="0"/>
              <a:t>‹#›</a:t>
            </a:fld>
            <a:endParaRPr lang="en-US"/>
          </a:p>
        </p:txBody>
      </p:sp>
    </p:spTree>
    <p:extLst>
      <p:ext uri="{BB962C8B-B14F-4D97-AF65-F5344CB8AC3E}">
        <p14:creationId xmlns:p14="http://schemas.microsoft.com/office/powerpoint/2010/main" val="266944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83152-2851-4F9C-9D6A-53E48231BE10}"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1D999-F0ED-4E20-858B-619358C7AA0E}" type="slidenum">
              <a:rPr lang="en-US" smtClean="0"/>
              <a:t>‹#›</a:t>
            </a:fld>
            <a:endParaRPr lang="en-US"/>
          </a:p>
        </p:txBody>
      </p:sp>
    </p:spTree>
    <p:extLst>
      <p:ext uri="{BB962C8B-B14F-4D97-AF65-F5344CB8AC3E}">
        <p14:creationId xmlns:p14="http://schemas.microsoft.com/office/powerpoint/2010/main" val="160159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83152-2851-4F9C-9D6A-53E48231BE10}"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1D999-F0ED-4E20-858B-619358C7AA0E}" type="slidenum">
              <a:rPr lang="en-US" smtClean="0"/>
              <a:t>‹#›</a:t>
            </a:fld>
            <a:endParaRPr lang="en-US"/>
          </a:p>
        </p:txBody>
      </p:sp>
    </p:spTree>
    <p:extLst>
      <p:ext uri="{BB962C8B-B14F-4D97-AF65-F5344CB8AC3E}">
        <p14:creationId xmlns:p14="http://schemas.microsoft.com/office/powerpoint/2010/main" val="159847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83152-2851-4F9C-9D6A-53E48231BE10}"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1D999-F0ED-4E20-858B-619358C7AA0E}" type="slidenum">
              <a:rPr lang="en-US" smtClean="0"/>
              <a:t>‹#›</a:t>
            </a:fld>
            <a:endParaRPr lang="en-US"/>
          </a:p>
        </p:txBody>
      </p:sp>
    </p:spTree>
    <p:extLst>
      <p:ext uri="{BB962C8B-B14F-4D97-AF65-F5344CB8AC3E}">
        <p14:creationId xmlns:p14="http://schemas.microsoft.com/office/powerpoint/2010/main" val="75821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B83152-2851-4F9C-9D6A-53E48231BE10}"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1D999-F0ED-4E20-858B-619358C7AA0E}" type="slidenum">
              <a:rPr lang="en-US" smtClean="0"/>
              <a:t>‹#›</a:t>
            </a:fld>
            <a:endParaRPr lang="en-US"/>
          </a:p>
        </p:txBody>
      </p:sp>
    </p:spTree>
    <p:extLst>
      <p:ext uri="{BB962C8B-B14F-4D97-AF65-F5344CB8AC3E}">
        <p14:creationId xmlns:p14="http://schemas.microsoft.com/office/powerpoint/2010/main" val="146876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B83152-2851-4F9C-9D6A-53E48231BE10}"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1D999-F0ED-4E20-858B-619358C7AA0E}" type="slidenum">
              <a:rPr lang="en-US" smtClean="0"/>
              <a:t>‹#›</a:t>
            </a:fld>
            <a:endParaRPr lang="en-US"/>
          </a:p>
        </p:txBody>
      </p:sp>
    </p:spTree>
    <p:extLst>
      <p:ext uri="{BB962C8B-B14F-4D97-AF65-F5344CB8AC3E}">
        <p14:creationId xmlns:p14="http://schemas.microsoft.com/office/powerpoint/2010/main" val="225523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B83152-2851-4F9C-9D6A-53E48231BE10}"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51D999-F0ED-4E20-858B-619358C7AA0E}" type="slidenum">
              <a:rPr lang="en-US" smtClean="0"/>
              <a:t>‹#›</a:t>
            </a:fld>
            <a:endParaRPr lang="en-US"/>
          </a:p>
        </p:txBody>
      </p:sp>
    </p:spTree>
    <p:extLst>
      <p:ext uri="{BB962C8B-B14F-4D97-AF65-F5344CB8AC3E}">
        <p14:creationId xmlns:p14="http://schemas.microsoft.com/office/powerpoint/2010/main" val="272056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B83152-2851-4F9C-9D6A-53E48231BE10}"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51D999-F0ED-4E20-858B-619358C7AA0E}" type="slidenum">
              <a:rPr lang="en-US" smtClean="0"/>
              <a:t>‹#›</a:t>
            </a:fld>
            <a:endParaRPr lang="en-US"/>
          </a:p>
        </p:txBody>
      </p:sp>
    </p:spTree>
    <p:extLst>
      <p:ext uri="{BB962C8B-B14F-4D97-AF65-F5344CB8AC3E}">
        <p14:creationId xmlns:p14="http://schemas.microsoft.com/office/powerpoint/2010/main" val="289187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83152-2851-4F9C-9D6A-53E48231BE10}"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51D999-F0ED-4E20-858B-619358C7AA0E}" type="slidenum">
              <a:rPr lang="en-US" smtClean="0"/>
              <a:t>‹#›</a:t>
            </a:fld>
            <a:endParaRPr lang="en-US"/>
          </a:p>
        </p:txBody>
      </p:sp>
    </p:spTree>
    <p:extLst>
      <p:ext uri="{BB962C8B-B14F-4D97-AF65-F5344CB8AC3E}">
        <p14:creationId xmlns:p14="http://schemas.microsoft.com/office/powerpoint/2010/main" val="394874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83152-2851-4F9C-9D6A-53E48231BE10}"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1D999-F0ED-4E20-858B-619358C7AA0E}" type="slidenum">
              <a:rPr lang="en-US" smtClean="0"/>
              <a:t>‹#›</a:t>
            </a:fld>
            <a:endParaRPr lang="en-US"/>
          </a:p>
        </p:txBody>
      </p:sp>
    </p:spTree>
    <p:extLst>
      <p:ext uri="{BB962C8B-B14F-4D97-AF65-F5344CB8AC3E}">
        <p14:creationId xmlns:p14="http://schemas.microsoft.com/office/powerpoint/2010/main" val="372416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B83152-2851-4F9C-9D6A-53E48231BE10}"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1D999-F0ED-4E20-858B-619358C7AA0E}" type="slidenum">
              <a:rPr lang="en-US" smtClean="0"/>
              <a:t>‹#›</a:t>
            </a:fld>
            <a:endParaRPr lang="en-US"/>
          </a:p>
        </p:txBody>
      </p:sp>
    </p:spTree>
    <p:extLst>
      <p:ext uri="{BB962C8B-B14F-4D97-AF65-F5344CB8AC3E}">
        <p14:creationId xmlns:p14="http://schemas.microsoft.com/office/powerpoint/2010/main" val="230660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83152-2851-4F9C-9D6A-53E48231BE10}"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1D999-F0ED-4E20-858B-619358C7AA0E}" type="slidenum">
              <a:rPr lang="en-US" smtClean="0"/>
              <a:t>‹#›</a:t>
            </a:fld>
            <a:endParaRPr lang="en-US"/>
          </a:p>
        </p:txBody>
      </p:sp>
    </p:spTree>
    <p:extLst>
      <p:ext uri="{BB962C8B-B14F-4D97-AF65-F5344CB8AC3E}">
        <p14:creationId xmlns:p14="http://schemas.microsoft.com/office/powerpoint/2010/main" val="265395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nOfH7uEojKk"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v=2T5_0AGdFic"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Do you like scary stories/movies?</a:t>
            </a:r>
          </a:p>
          <a:p>
            <a:pPr marL="0" indent="0" algn="ctr">
              <a:buNone/>
            </a:pPr>
            <a:r>
              <a:rPr lang="en-US" sz="3600" dirty="0" smtClean="0">
                <a:latin typeface="Arial Black" panose="020B0A04020102020204" pitchFamily="34" charset="0"/>
              </a:rPr>
              <a:t>If so, why? What is it about them that you enjoy?</a:t>
            </a:r>
          </a:p>
          <a:p>
            <a:pPr marL="0" indent="0" algn="ctr">
              <a:buNone/>
            </a:pPr>
            <a:r>
              <a:rPr lang="en-US" sz="3600" dirty="0" smtClean="0">
                <a:latin typeface="Arial Black" panose="020B0A04020102020204" pitchFamily="34" charset="0"/>
              </a:rPr>
              <a:t>If not, why not?</a:t>
            </a:r>
            <a:endParaRPr lang="en-US" sz="3600" dirty="0">
              <a:latin typeface="Arial Black" panose="020B0A04020102020204" pitchFamily="34" charset="0"/>
            </a:endParaRPr>
          </a:p>
        </p:txBody>
      </p:sp>
      <p:sp>
        <p:nvSpPr>
          <p:cNvPr id="6" name="TextBox 5"/>
          <p:cNvSpPr txBox="1"/>
          <p:nvPr/>
        </p:nvSpPr>
        <p:spPr>
          <a:xfrm>
            <a:off x="10117564" y="843240"/>
            <a:ext cx="1236236" cy="369332"/>
          </a:xfrm>
          <a:prstGeom prst="rect">
            <a:avLst/>
          </a:prstGeom>
          <a:noFill/>
        </p:spPr>
        <p:txBody>
          <a:bodyPr wrap="none" rtlCol="0">
            <a:spAutoFit/>
          </a:bodyPr>
          <a:lstStyle/>
          <a:p>
            <a:r>
              <a:rPr lang="en-US" b="1" dirty="0" smtClean="0">
                <a:latin typeface="Arial Black" panose="020B0A04020102020204" pitchFamily="34" charset="0"/>
              </a:rPr>
              <a:t>10/27/17</a:t>
            </a:r>
            <a:endParaRPr lang="en-US" b="1" dirty="0">
              <a:latin typeface="Arial Black" panose="020B0A04020102020204" pitchFamily="34" charset="0"/>
            </a:endParaRPr>
          </a:p>
        </p:txBody>
      </p:sp>
    </p:spTree>
    <p:extLst>
      <p:ext uri="{BB962C8B-B14F-4D97-AF65-F5344CB8AC3E}">
        <p14:creationId xmlns:p14="http://schemas.microsoft.com/office/powerpoint/2010/main" val="4067196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10000"/>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Did you get the picture you hoped you would get? Share your picture with your triad and discuss:</a:t>
            </a:r>
          </a:p>
          <a:p>
            <a:pPr marL="0" indent="0" algn="ctr">
              <a:buNone/>
            </a:pPr>
            <a:r>
              <a:rPr lang="en-US" sz="3600" dirty="0">
                <a:latin typeface="Arial Black" panose="020B0A04020102020204" pitchFamily="34" charset="0"/>
              </a:rPr>
              <a:t>W</a:t>
            </a:r>
            <a:r>
              <a:rPr lang="en-US" sz="3600" dirty="0" smtClean="0">
                <a:latin typeface="Arial Black" panose="020B0A04020102020204" pitchFamily="34" charset="0"/>
              </a:rPr>
              <a:t>hat are the first things that come to mind </a:t>
            </a:r>
            <a:r>
              <a:rPr lang="en-US" sz="3600" dirty="0">
                <a:latin typeface="Arial Black" panose="020B0A04020102020204" pitchFamily="34" charset="0"/>
              </a:rPr>
              <a:t>when you </a:t>
            </a:r>
            <a:r>
              <a:rPr lang="en-US" sz="3600" dirty="0" smtClean="0">
                <a:latin typeface="Arial Black" panose="020B0A04020102020204" pitchFamily="34" charset="0"/>
              </a:rPr>
              <a:t>look </a:t>
            </a:r>
            <a:r>
              <a:rPr lang="en-US" sz="3600" dirty="0">
                <a:latin typeface="Arial Black" panose="020B0A04020102020204" pitchFamily="34" charset="0"/>
              </a:rPr>
              <a:t>at the picture you now </a:t>
            </a:r>
            <a:r>
              <a:rPr lang="en-US" sz="3600" dirty="0" smtClean="0">
                <a:latin typeface="Arial Black" panose="020B0A04020102020204" pitchFamily="34" charset="0"/>
              </a:rPr>
              <a:t>have?</a:t>
            </a:r>
          </a:p>
          <a:p>
            <a:pPr marL="0" indent="0" algn="ctr">
              <a:buNone/>
            </a:pPr>
            <a:r>
              <a:rPr lang="en-US" sz="3600" dirty="0" smtClean="0">
                <a:latin typeface="Arial Black" panose="020B0A04020102020204" pitchFamily="34" charset="0"/>
              </a:rPr>
              <a:t>What is it? What do you think is happening in the picture? </a:t>
            </a:r>
            <a:endParaRPr lang="en-US" sz="3600" dirty="0">
              <a:latin typeface="Arial Black" panose="020B0A04020102020204" pitchFamily="34" charset="0"/>
            </a:endParaRPr>
          </a:p>
        </p:txBody>
      </p:sp>
      <p:sp>
        <p:nvSpPr>
          <p:cNvPr id="6" name="TextBox 5"/>
          <p:cNvSpPr txBox="1"/>
          <p:nvPr/>
        </p:nvSpPr>
        <p:spPr>
          <a:xfrm>
            <a:off x="10117564" y="843240"/>
            <a:ext cx="1236236" cy="369332"/>
          </a:xfrm>
          <a:prstGeom prst="rect">
            <a:avLst/>
          </a:prstGeom>
          <a:noFill/>
        </p:spPr>
        <p:txBody>
          <a:bodyPr wrap="none" rtlCol="0">
            <a:spAutoFit/>
          </a:bodyPr>
          <a:lstStyle/>
          <a:p>
            <a:r>
              <a:rPr lang="en-US" b="1" dirty="0" smtClean="0">
                <a:latin typeface="Arial Black" panose="020B0A04020102020204" pitchFamily="34" charset="0"/>
              </a:rPr>
              <a:t>10/30/17</a:t>
            </a:r>
            <a:endParaRPr lang="en-US" b="1" dirty="0">
              <a:latin typeface="Arial Black" panose="020B0A04020102020204" pitchFamily="34" charset="0"/>
            </a:endParaRPr>
          </a:p>
        </p:txBody>
      </p:sp>
    </p:spTree>
    <p:extLst>
      <p:ext uri="{BB962C8B-B14F-4D97-AF65-F5344CB8AC3E}">
        <p14:creationId xmlns:p14="http://schemas.microsoft.com/office/powerpoint/2010/main" val="13518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a:bodyPr>
          <a:lstStyle/>
          <a:p>
            <a:pPr marL="0" indent="0" algn="ctr">
              <a:buNone/>
            </a:pPr>
            <a:r>
              <a:rPr lang="en-US" dirty="0" smtClean="0">
                <a:latin typeface="Arial Black" panose="020B0A04020102020204" pitchFamily="34" charset="0"/>
              </a:rPr>
              <a:t>Now write about it:</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Did you get the picture you hoped you would get?</a:t>
            </a:r>
          </a:p>
          <a:p>
            <a:pPr marL="0" indent="0" algn="ctr">
              <a:buNone/>
            </a:pPr>
            <a:r>
              <a:rPr lang="en-US" sz="3600" dirty="0">
                <a:latin typeface="Arial Black" panose="020B0A04020102020204" pitchFamily="34" charset="0"/>
              </a:rPr>
              <a:t>What are the first things that come to mind when you look at the picture you now have?</a:t>
            </a:r>
          </a:p>
          <a:p>
            <a:pPr marL="0" indent="0" algn="ctr">
              <a:buNone/>
            </a:pPr>
            <a:r>
              <a:rPr lang="en-US" sz="3600" dirty="0">
                <a:latin typeface="Arial Black" panose="020B0A04020102020204" pitchFamily="34" charset="0"/>
              </a:rPr>
              <a:t>What is it? What do you think is happening in the picture? </a:t>
            </a:r>
          </a:p>
        </p:txBody>
      </p:sp>
      <p:sp>
        <p:nvSpPr>
          <p:cNvPr id="6" name="TextBox 5"/>
          <p:cNvSpPr txBox="1"/>
          <p:nvPr/>
        </p:nvSpPr>
        <p:spPr>
          <a:xfrm>
            <a:off x="10117564" y="843240"/>
            <a:ext cx="1236236" cy="369332"/>
          </a:xfrm>
          <a:prstGeom prst="rect">
            <a:avLst/>
          </a:prstGeom>
          <a:noFill/>
        </p:spPr>
        <p:txBody>
          <a:bodyPr wrap="none" rtlCol="0">
            <a:spAutoFit/>
          </a:bodyPr>
          <a:lstStyle/>
          <a:p>
            <a:r>
              <a:rPr lang="en-US" b="1" dirty="0" smtClean="0">
                <a:latin typeface="Arial Black" panose="020B0A04020102020204" pitchFamily="34" charset="0"/>
              </a:rPr>
              <a:t>10/30/17</a:t>
            </a:r>
            <a:endParaRPr lang="en-US" b="1" dirty="0">
              <a:latin typeface="Arial Black" panose="020B0A04020102020204" pitchFamily="34" charset="0"/>
            </a:endParaRPr>
          </a:p>
        </p:txBody>
      </p:sp>
    </p:spTree>
    <p:extLst>
      <p:ext uri="{BB962C8B-B14F-4D97-AF65-F5344CB8AC3E}">
        <p14:creationId xmlns:p14="http://schemas.microsoft.com/office/powerpoint/2010/main" val="2563329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12530"/>
          </a:xfrm>
        </p:spPr>
        <p:txBody>
          <a:bodyPr/>
          <a:lstStyle/>
          <a:p>
            <a:pPr algn="ctr"/>
            <a:r>
              <a:rPr lang="en-US" dirty="0" smtClean="0">
                <a:latin typeface="Arial Black" panose="020B0A04020102020204" pitchFamily="34" charset="0"/>
              </a:rPr>
              <a:t>CCSS Standard</a:t>
            </a:r>
            <a:endParaRPr lang="en-US" dirty="0">
              <a:latin typeface="Arial Black" panose="020B0A04020102020204" pitchFamily="34" charset="0"/>
            </a:endParaRPr>
          </a:p>
        </p:txBody>
      </p:sp>
      <p:sp>
        <p:nvSpPr>
          <p:cNvPr id="3" name="Content Placeholder 2"/>
          <p:cNvSpPr>
            <a:spLocks noGrp="1"/>
          </p:cNvSpPr>
          <p:nvPr>
            <p:ph idx="1"/>
          </p:nvPr>
        </p:nvSpPr>
        <p:spPr>
          <a:xfrm>
            <a:off x="838200" y="1077238"/>
            <a:ext cx="10515600" cy="5511451"/>
          </a:xfrm>
        </p:spPr>
        <p:txBody>
          <a:bodyPr>
            <a:normAutofit/>
          </a:bodyPr>
          <a:lstStyle/>
          <a:p>
            <a:pPr marL="0" indent="0" algn="ctr">
              <a:buNone/>
            </a:pPr>
            <a:r>
              <a:rPr lang="en-US" sz="3200" u="sng" dirty="0" smtClean="0">
                <a:latin typeface="Arial Black" panose="020B0A04020102020204" pitchFamily="34" charset="0"/>
              </a:rPr>
              <a:t>CCSS.ELA-LITERACY.W.9-10.3</a:t>
            </a:r>
          </a:p>
          <a:p>
            <a:pPr marL="0" indent="0" algn="ctr">
              <a:buNone/>
            </a:pPr>
            <a:endParaRPr lang="en-US" sz="32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Write narratives to develop real or imagined experiences or events using effective technique, well-chosen details, and well-chosen details, and well-structured event sequences.</a:t>
            </a:r>
          </a:p>
          <a:p>
            <a:endParaRPr lang="en-US" sz="3200" dirty="0" smtClean="0">
              <a:latin typeface="Arial Black" panose="020B0A04020102020204" pitchFamily="34" charset="0"/>
            </a:endParaRPr>
          </a:p>
          <a:p>
            <a:endParaRPr lang="en-US" dirty="0"/>
          </a:p>
        </p:txBody>
      </p:sp>
    </p:spTree>
    <p:extLst>
      <p:ext uri="{BB962C8B-B14F-4D97-AF65-F5344CB8AC3E}">
        <p14:creationId xmlns:p14="http://schemas.microsoft.com/office/powerpoint/2010/main" val="2652050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000" dirty="0" smtClean="0">
                <a:latin typeface="Arial Black" panose="020B0A04020102020204" pitchFamily="34" charset="0"/>
              </a:rPr>
              <a:t>By the end of the lesson, students will be able to write a narrative to develop real or imagined experiences or events.</a:t>
            </a:r>
          </a:p>
          <a:p>
            <a:pPr marL="0" indent="0" algn="ctr">
              <a:buNone/>
            </a:pPr>
            <a:r>
              <a:rPr lang="en-US" sz="4000" dirty="0" smtClean="0">
                <a:latin typeface="Arial Black" panose="020B0A04020102020204" pitchFamily="34" charset="0"/>
              </a:rPr>
              <a:t> </a:t>
            </a:r>
          </a:p>
          <a:p>
            <a:pPr marL="0" indent="0" algn="ctr">
              <a:buNone/>
            </a:pPr>
            <a:r>
              <a:rPr lang="en-US" sz="4000" dirty="0" smtClean="0">
                <a:latin typeface="Arial Black" panose="020B0A04020102020204" pitchFamily="34" charset="0"/>
              </a:rPr>
              <a:t>They will be able to use effective technique, well-chosen details, and well-structured event sequences in narrative writing.</a:t>
            </a:r>
          </a:p>
          <a:p>
            <a:endParaRPr lang="en-US" dirty="0"/>
          </a:p>
        </p:txBody>
      </p:sp>
    </p:spTree>
    <p:extLst>
      <p:ext uri="{BB962C8B-B14F-4D97-AF65-F5344CB8AC3E}">
        <p14:creationId xmlns:p14="http://schemas.microsoft.com/office/powerpoint/2010/main" val="916223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4000" dirty="0" smtClean="0">
                <a:latin typeface="Arial Black" panose="020B0A04020102020204" pitchFamily="34" charset="0"/>
              </a:rPr>
              <a:t>By the end of the period, students will be able to define characterization and explain the difference between direct and indirect characterization. </a:t>
            </a:r>
          </a:p>
          <a:p>
            <a:pPr marL="0" indent="0" algn="ctr">
              <a:buNone/>
            </a:pPr>
            <a:r>
              <a:rPr lang="en-US" sz="4000" dirty="0" smtClean="0">
                <a:latin typeface="Arial Black" panose="020B0A04020102020204" pitchFamily="34" charset="0"/>
              </a:rPr>
              <a:t>They will have the opportunity to practice creating characters and dialogue.</a:t>
            </a:r>
            <a:endParaRPr lang="en-US" sz="4000" dirty="0">
              <a:latin typeface="Arial Black" panose="020B0A04020102020204" pitchFamily="34" charset="0"/>
            </a:endParaRPr>
          </a:p>
        </p:txBody>
      </p:sp>
    </p:spTree>
    <p:extLst>
      <p:ext uri="{BB962C8B-B14F-4D97-AF65-F5344CB8AC3E}">
        <p14:creationId xmlns:p14="http://schemas.microsoft.com/office/powerpoint/2010/main" val="1067325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496"/>
            <a:ext cx="10515600" cy="1125472"/>
          </a:xfrm>
        </p:spPr>
        <p:txBody>
          <a:bodyPr/>
          <a:lstStyle/>
          <a:p>
            <a:pPr algn="ctr"/>
            <a:r>
              <a:rPr lang="en-US" dirty="0" smtClean="0">
                <a:latin typeface="Arial Black" panose="020B0A04020102020204" pitchFamily="34" charset="0"/>
              </a:rPr>
              <a:t>Writing A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227551"/>
            <a:ext cx="10515600" cy="4949412"/>
          </a:xfrm>
        </p:spPr>
        <p:txBody>
          <a:bodyPr/>
          <a:lstStyle/>
          <a:p>
            <a:pPr marL="0" indent="0" algn="ctr">
              <a:buNone/>
            </a:pPr>
            <a:r>
              <a:rPr lang="en-US" dirty="0" smtClean="0">
                <a:latin typeface="Arial Black" panose="020B0A04020102020204" pitchFamily="34" charset="0"/>
              </a:rPr>
              <a:t>(and making it interesting)</a:t>
            </a:r>
          </a:p>
          <a:p>
            <a:pPr marL="0" indent="0" algn="ctr">
              <a:buNone/>
            </a:pPr>
            <a:endParaRPr lang="en-US" dirty="0">
              <a:latin typeface="Arial Black" panose="020B0A04020102020204" pitchFamily="34" charset="0"/>
            </a:endParaRPr>
          </a:p>
          <a:p>
            <a:pPr marL="0" indent="0">
              <a:buNone/>
            </a:pPr>
            <a:r>
              <a:rPr lang="en-US" sz="4000" b="1" u="sng" dirty="0" smtClean="0">
                <a:latin typeface="Arial Black" panose="020B0A04020102020204" pitchFamily="34" charset="0"/>
              </a:rPr>
              <a:t>Characterization</a:t>
            </a:r>
            <a:r>
              <a:rPr lang="en-US" sz="4000" dirty="0" smtClean="0">
                <a:latin typeface="Arial Black" panose="020B0A04020102020204" pitchFamily="34" charset="0"/>
              </a:rPr>
              <a:t> - Characterization </a:t>
            </a:r>
            <a:r>
              <a:rPr lang="en-US" sz="4000" dirty="0">
                <a:latin typeface="Arial Black" panose="020B0A04020102020204" pitchFamily="34" charset="0"/>
              </a:rPr>
              <a:t>is a word that describes how the author develops the personality of the story characters in a story.</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2278988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657"/>
            <a:ext cx="10515600" cy="950108"/>
          </a:xfrm>
        </p:spPr>
        <p:txBody>
          <a:bodyPr/>
          <a:lstStyle/>
          <a:p>
            <a:pPr algn="ctr"/>
            <a:r>
              <a:rPr lang="en-US" dirty="0" smtClean="0">
                <a:latin typeface="Arial Black" panose="020B0A04020102020204" pitchFamily="34" charset="0"/>
              </a:rPr>
              <a:t>Types of Characterization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089765"/>
            <a:ext cx="10515600" cy="5624186"/>
          </a:xfrm>
        </p:spPr>
        <p:txBody>
          <a:bodyPr>
            <a:normAutofit/>
          </a:bodyPr>
          <a:lstStyle/>
          <a:p>
            <a:r>
              <a:rPr lang="en-US" sz="3200" dirty="0" smtClean="0">
                <a:latin typeface="Arial Black" panose="020B0A04020102020204" pitchFamily="34" charset="0"/>
              </a:rPr>
              <a:t>Direct Characterization</a:t>
            </a:r>
          </a:p>
          <a:p>
            <a:pPr lvl="1"/>
            <a:r>
              <a:rPr lang="en-US" dirty="0">
                <a:latin typeface="Arial Black" panose="020B0A04020102020204" pitchFamily="34" charset="0"/>
              </a:rPr>
              <a:t>In DIRECT CHARACTERIZATION authors tell the readers exactly what they want them to know about a character.</a:t>
            </a:r>
          </a:p>
          <a:p>
            <a:pPr lvl="2"/>
            <a:r>
              <a:rPr lang="en-US" dirty="0">
                <a:latin typeface="Arial Black" panose="020B0A04020102020204" pitchFamily="34" charset="0"/>
              </a:rPr>
              <a:t>i.e. Harriet was a nasty little girl who was mean to everyone. </a:t>
            </a:r>
          </a:p>
          <a:p>
            <a:pPr lvl="2"/>
            <a:r>
              <a:rPr lang="en-US" dirty="0">
                <a:latin typeface="Arial Black" panose="020B0A04020102020204" pitchFamily="34" charset="0"/>
              </a:rPr>
              <a:t>DIRECT </a:t>
            </a:r>
            <a:r>
              <a:rPr lang="en-US" dirty="0" smtClean="0">
                <a:latin typeface="Arial Black" panose="020B0A04020102020204" pitchFamily="34" charset="0"/>
              </a:rPr>
              <a:t>CHARACTERIZATION </a:t>
            </a:r>
            <a:r>
              <a:rPr lang="en-US" dirty="0">
                <a:latin typeface="Arial Black" panose="020B0A04020102020204" pitchFamily="34" charset="0"/>
              </a:rPr>
              <a:t>is mostly used in children’s stories</a:t>
            </a:r>
            <a:r>
              <a:rPr lang="en-US" dirty="0" smtClean="0">
                <a:latin typeface="Arial Black" panose="020B0A04020102020204" pitchFamily="34" charset="0"/>
              </a:rPr>
              <a:t>.</a:t>
            </a:r>
          </a:p>
          <a:p>
            <a:r>
              <a:rPr lang="en-US" sz="3200" dirty="0" smtClean="0">
                <a:latin typeface="Arial Black" panose="020B0A04020102020204" pitchFamily="34" charset="0"/>
              </a:rPr>
              <a:t>Indirect Characterization</a:t>
            </a:r>
          </a:p>
          <a:p>
            <a:pPr lvl="1"/>
            <a:r>
              <a:rPr lang="en-US" dirty="0">
                <a:latin typeface="Arial Black" panose="020B0A04020102020204" pitchFamily="34" charset="0"/>
              </a:rPr>
              <a:t>In INDIRECT CHARACTERIZATION authors shows the readers the  character’s personality through the character’s actions,  the character’s reactions, the character’s interactions and dialogue.</a:t>
            </a:r>
          </a:p>
          <a:p>
            <a:pPr lvl="2"/>
            <a:r>
              <a:rPr lang="en-US" dirty="0">
                <a:latin typeface="Arial Black" panose="020B0A04020102020204" pitchFamily="34" charset="0"/>
              </a:rPr>
              <a:t>i.e. Harriet kicked the ball sending it flying at the kindergarten class. She smiled as one of the smaller children began to cry. </a:t>
            </a:r>
          </a:p>
          <a:p>
            <a:pPr lvl="2"/>
            <a:r>
              <a:rPr lang="en-US" dirty="0">
                <a:latin typeface="Arial Black" panose="020B0A04020102020204" pitchFamily="34" charset="0"/>
              </a:rPr>
              <a:t>INDIRECT CHARACTERIZATION follows the “show don’t tell” structure of good narrative writing. </a:t>
            </a:r>
          </a:p>
          <a:p>
            <a:pPr lvl="1"/>
            <a:endParaRPr lang="en-US"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85340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5"/>
            <a:ext cx="10515600" cy="1025264"/>
          </a:xfrm>
        </p:spPr>
        <p:txBody>
          <a:bodyPr/>
          <a:lstStyle/>
          <a:p>
            <a:pPr algn="ctr"/>
            <a:r>
              <a:rPr lang="en-US" dirty="0" smtClean="0">
                <a:latin typeface="Arial Black" panose="020B0A04020102020204" pitchFamily="34" charset="0"/>
              </a:rPr>
              <a:t>Characterization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926926"/>
            <a:ext cx="10515600" cy="5787025"/>
          </a:xfrm>
        </p:spPr>
        <p:txBody>
          <a:bodyPr>
            <a:normAutofit fontScale="85000" lnSpcReduction="10000"/>
          </a:bodyPr>
          <a:lstStyle/>
          <a:p>
            <a:pPr marL="0" indent="0" algn="ctr">
              <a:buNone/>
            </a:pPr>
            <a:r>
              <a:rPr lang="en-US" sz="3600" dirty="0" smtClean="0">
                <a:latin typeface="Arial Black" panose="020B0A04020102020204" pitchFamily="34" charset="0"/>
              </a:rPr>
              <a:t>Comes through what characters</a:t>
            </a:r>
          </a:p>
          <a:p>
            <a:pPr marL="0" indent="0" algn="ctr">
              <a:buNone/>
            </a:pPr>
            <a:endParaRPr lang="en-US" sz="3600" dirty="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And</a:t>
            </a:r>
          </a:p>
          <a:p>
            <a:pPr marL="0" indent="0" algn="ctr">
              <a:buNone/>
            </a:pPr>
            <a:endParaRPr lang="en-US" sz="3600" dirty="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Characters become real life breathing people to our readers IF we describe decisions they make, what they say, and how they say it!</a:t>
            </a:r>
          </a:p>
          <a:p>
            <a:pPr marL="0" indent="0" algn="ctr">
              <a:buNone/>
            </a:pPr>
            <a:r>
              <a:rPr lang="en-US" sz="3600" dirty="0" smtClean="0">
                <a:latin typeface="Arial Black" panose="020B0A04020102020204" pitchFamily="34" charset="0"/>
              </a:rPr>
              <a:t>Sometimes a writer will also reveal the thoughts running through a character’s mind.</a:t>
            </a:r>
            <a:endParaRPr lang="en-US" sz="3600"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845" y="1402915"/>
            <a:ext cx="3631132" cy="293283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497" y="1431476"/>
            <a:ext cx="3256309" cy="2904276"/>
          </a:xfrm>
          <a:prstGeom prst="rect">
            <a:avLst/>
          </a:prstGeom>
        </p:spPr>
      </p:pic>
      <p:sp>
        <p:nvSpPr>
          <p:cNvPr id="7" name="TextBox 6"/>
          <p:cNvSpPr txBox="1"/>
          <p:nvPr/>
        </p:nvSpPr>
        <p:spPr>
          <a:xfrm>
            <a:off x="2251217" y="1630138"/>
            <a:ext cx="1390389" cy="923330"/>
          </a:xfrm>
          <a:prstGeom prst="rect">
            <a:avLst/>
          </a:prstGeom>
          <a:noFill/>
        </p:spPr>
        <p:txBody>
          <a:bodyPr wrap="square" rtlCol="0">
            <a:spAutoFit/>
          </a:bodyPr>
          <a:lstStyle/>
          <a:p>
            <a:r>
              <a:rPr lang="en-US" sz="5400" b="1" dirty="0" smtClean="0"/>
              <a:t>SAY</a:t>
            </a:r>
            <a:endParaRPr lang="en-US" sz="5400" b="1" dirty="0"/>
          </a:p>
        </p:txBody>
      </p:sp>
    </p:spTree>
    <p:extLst>
      <p:ext uri="{BB962C8B-B14F-4D97-AF65-F5344CB8AC3E}">
        <p14:creationId xmlns:p14="http://schemas.microsoft.com/office/powerpoint/2010/main" val="286175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1050317"/>
          </a:xfrm>
        </p:spPr>
        <p:txBody>
          <a:bodyPr/>
          <a:lstStyle/>
          <a:p>
            <a:pPr algn="ctr"/>
            <a:r>
              <a:rPr lang="en-US" dirty="0" smtClean="0">
                <a:latin typeface="Arial Black" panose="020B0A04020102020204" pitchFamily="34" charset="0"/>
              </a:rPr>
              <a:t>Character Creation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52603"/>
            <a:ext cx="10515600" cy="4924360"/>
          </a:xfrm>
        </p:spPr>
        <p:txBody>
          <a:bodyPr>
            <a:normAutofit fontScale="85000" lnSpcReduction="20000"/>
          </a:bodyPr>
          <a:lstStyle/>
          <a:p>
            <a:r>
              <a:rPr lang="en-US" sz="5800" dirty="0">
                <a:latin typeface="Arial Black" panose="020B0A04020102020204" pitchFamily="34" charset="0"/>
              </a:rPr>
              <a:t>Tip One - Use an unusual </a:t>
            </a:r>
            <a:endParaRPr lang="en-US" sz="5800" dirty="0" smtClean="0">
              <a:latin typeface="Arial Black" panose="020B0A04020102020204" pitchFamily="34" charset="0"/>
            </a:endParaRPr>
          </a:p>
          <a:p>
            <a:pPr marL="0" indent="0">
              <a:buNone/>
            </a:pPr>
            <a:r>
              <a:rPr lang="en-US" sz="5800" dirty="0">
                <a:latin typeface="Arial Black" panose="020B0A04020102020204" pitchFamily="34" charset="0"/>
              </a:rPr>
              <a:t> </a:t>
            </a:r>
            <a:r>
              <a:rPr lang="en-US" sz="5800" dirty="0" smtClean="0">
                <a:latin typeface="Arial Black" panose="020B0A04020102020204" pitchFamily="34" charset="0"/>
              </a:rPr>
              <a:t> name</a:t>
            </a:r>
            <a:r>
              <a:rPr lang="en-US" sz="5800" dirty="0">
                <a:latin typeface="Arial Black" panose="020B0A04020102020204" pitchFamily="34" charset="0"/>
              </a:rPr>
              <a:t>. Use description, </a:t>
            </a:r>
            <a:endParaRPr lang="en-US" sz="5800" dirty="0" smtClean="0">
              <a:latin typeface="Arial Black" panose="020B0A04020102020204" pitchFamily="34" charset="0"/>
            </a:endParaRPr>
          </a:p>
          <a:p>
            <a:pPr marL="0" indent="0">
              <a:buNone/>
            </a:pPr>
            <a:r>
              <a:rPr lang="en-US" sz="5800" dirty="0">
                <a:latin typeface="Arial Black" panose="020B0A04020102020204" pitchFamily="34" charset="0"/>
              </a:rPr>
              <a:t> </a:t>
            </a:r>
            <a:r>
              <a:rPr lang="en-US" sz="5800" dirty="0" smtClean="0">
                <a:latin typeface="Arial Black" panose="020B0A04020102020204" pitchFamily="34" charset="0"/>
              </a:rPr>
              <a:t> alliteration</a:t>
            </a:r>
            <a:r>
              <a:rPr lang="en-US" sz="5800" dirty="0">
                <a:latin typeface="Arial Black" panose="020B0A04020102020204" pitchFamily="34" charset="0"/>
              </a:rPr>
              <a:t>, nicknames</a:t>
            </a:r>
            <a:r>
              <a:rPr lang="en-US" sz="5800" dirty="0" smtClean="0">
                <a:latin typeface="Arial Black" panose="020B0A04020102020204" pitchFamily="34" charset="0"/>
              </a:rPr>
              <a:t>.</a:t>
            </a:r>
          </a:p>
          <a:p>
            <a:endParaRPr lang="en-US" sz="5800" dirty="0">
              <a:latin typeface="Arial Black" panose="020B0A04020102020204" pitchFamily="34" charset="0"/>
            </a:endParaRPr>
          </a:p>
          <a:p>
            <a:endParaRPr lang="en-US" sz="3200" dirty="0" smtClean="0">
              <a:latin typeface="Arial Black" panose="020B0A04020102020204" pitchFamily="34" charset="0"/>
            </a:endParaRPr>
          </a:p>
          <a:p>
            <a:r>
              <a:rPr lang="en-US" sz="3200" dirty="0" smtClean="0">
                <a:latin typeface="Arial Black" panose="020B0A04020102020204" pitchFamily="34" charset="0"/>
              </a:rPr>
              <a:t>Example - Biscuits </a:t>
            </a:r>
            <a:r>
              <a:rPr lang="en-US" sz="3200" dirty="0">
                <a:latin typeface="Arial Black" panose="020B0A04020102020204" pitchFamily="34" charset="0"/>
              </a:rPr>
              <a:t>was too large for the t-shirt he wore. Bits of him bulged out in unlikely places. But he didn’t seem to care. His round, red face grinned at me. “</a:t>
            </a:r>
            <a:r>
              <a:rPr lang="en-US" sz="3200" dirty="0" err="1">
                <a:latin typeface="Arial Black" panose="020B0A04020102020204" pitchFamily="34" charset="0"/>
              </a:rPr>
              <a:t>Hiyah</a:t>
            </a:r>
            <a:r>
              <a:rPr lang="en-US" sz="3200" dirty="0">
                <a:latin typeface="Arial Black" panose="020B0A04020102020204" pitchFamily="34" charset="0"/>
              </a:rPr>
              <a:t>!” said Biscuits, thrusting his pudgy hand our towards mine.</a:t>
            </a:r>
          </a:p>
          <a:p>
            <a:endParaRPr lang="en-US" sz="3200" dirty="0">
              <a:latin typeface="Arial Black" panose="020B0A04020102020204" pitchFamily="34" charset="0"/>
            </a:endParaRPr>
          </a:p>
          <a:p>
            <a:pPr marL="0" indent="0">
              <a:buNone/>
            </a:pPr>
            <a:endParaRPr lang="en-US" sz="32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9771678" y="989750"/>
            <a:ext cx="2420322" cy="3225064"/>
          </a:xfrm>
          <a:prstGeom prst="rect">
            <a:avLst/>
          </a:prstGeom>
        </p:spPr>
      </p:pic>
    </p:spTree>
    <p:extLst>
      <p:ext uri="{BB962C8B-B14F-4D97-AF65-F5344CB8AC3E}">
        <p14:creationId xmlns:p14="http://schemas.microsoft.com/office/powerpoint/2010/main" val="186431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1050317"/>
          </a:xfrm>
        </p:spPr>
        <p:txBody>
          <a:bodyPr/>
          <a:lstStyle/>
          <a:p>
            <a:pPr algn="ctr"/>
            <a:r>
              <a:rPr lang="en-US" dirty="0" smtClean="0">
                <a:latin typeface="Arial Black" panose="020B0A04020102020204" pitchFamily="34" charset="0"/>
              </a:rPr>
              <a:t>Character Creation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52602"/>
            <a:ext cx="10515600" cy="5323561"/>
          </a:xfrm>
        </p:spPr>
        <p:txBody>
          <a:bodyPr>
            <a:normAutofit fontScale="62500" lnSpcReduction="20000"/>
          </a:bodyPr>
          <a:lstStyle/>
          <a:p>
            <a:r>
              <a:rPr lang="en-US" sz="5800" dirty="0">
                <a:latin typeface="Arial Black" panose="020B0A04020102020204" pitchFamily="34" charset="0"/>
              </a:rPr>
              <a:t>Tip </a:t>
            </a:r>
            <a:r>
              <a:rPr lang="en-US" sz="5800" dirty="0" smtClean="0">
                <a:latin typeface="Arial Black" panose="020B0A04020102020204" pitchFamily="34" charset="0"/>
              </a:rPr>
              <a:t>Two – Create contrasting</a:t>
            </a:r>
          </a:p>
          <a:p>
            <a:pPr marL="0" indent="0">
              <a:buNone/>
            </a:pPr>
            <a:r>
              <a:rPr lang="en-US" sz="5800" dirty="0">
                <a:latin typeface="Arial Black" panose="020B0A04020102020204" pitchFamily="34" charset="0"/>
              </a:rPr>
              <a:t> </a:t>
            </a:r>
            <a:r>
              <a:rPr lang="en-US" sz="5800" dirty="0" smtClean="0">
                <a:latin typeface="Arial Black" panose="020B0A04020102020204" pitchFamily="34" charset="0"/>
              </a:rPr>
              <a:t> characters. A </a:t>
            </a:r>
            <a:r>
              <a:rPr lang="en-US" sz="5800" dirty="0">
                <a:latin typeface="Arial Black" panose="020B0A04020102020204" pitchFamily="34" charset="0"/>
              </a:rPr>
              <a:t>simple contrast is </a:t>
            </a:r>
            <a:endParaRPr lang="en-US" sz="5800" dirty="0" smtClean="0">
              <a:latin typeface="Arial Black" panose="020B0A04020102020204" pitchFamily="34" charset="0"/>
            </a:endParaRPr>
          </a:p>
          <a:p>
            <a:pPr marL="0" indent="0">
              <a:buNone/>
            </a:pPr>
            <a:r>
              <a:rPr lang="en-US" sz="5800" dirty="0">
                <a:latin typeface="Arial Black" panose="020B0A04020102020204" pitchFamily="34" charset="0"/>
              </a:rPr>
              <a:t> </a:t>
            </a:r>
            <a:r>
              <a:rPr lang="en-US" sz="5800" dirty="0" smtClean="0">
                <a:latin typeface="Arial Black" panose="020B0A04020102020204" pitchFamily="34" charset="0"/>
              </a:rPr>
              <a:t> most </a:t>
            </a:r>
            <a:r>
              <a:rPr lang="en-US" sz="5800" dirty="0">
                <a:latin typeface="Arial Black" panose="020B0A04020102020204" pitchFamily="34" charset="0"/>
              </a:rPr>
              <a:t>effective. One character </a:t>
            </a:r>
            <a:endParaRPr lang="en-US" sz="5800" dirty="0" smtClean="0">
              <a:latin typeface="Arial Black" panose="020B0A04020102020204" pitchFamily="34" charset="0"/>
            </a:endParaRPr>
          </a:p>
          <a:p>
            <a:pPr marL="0" indent="0">
              <a:buNone/>
            </a:pPr>
            <a:r>
              <a:rPr lang="en-US" sz="5800" dirty="0">
                <a:latin typeface="Arial Black" panose="020B0A04020102020204" pitchFamily="34" charset="0"/>
              </a:rPr>
              <a:t> </a:t>
            </a:r>
            <a:r>
              <a:rPr lang="en-US" sz="5800" dirty="0" smtClean="0">
                <a:latin typeface="Arial Black" panose="020B0A04020102020204" pitchFamily="34" charset="0"/>
              </a:rPr>
              <a:t> could </a:t>
            </a:r>
            <a:r>
              <a:rPr lang="en-US" sz="5800" dirty="0">
                <a:latin typeface="Arial Black" panose="020B0A04020102020204" pitchFamily="34" charset="0"/>
              </a:rPr>
              <a:t>be gentle, the other harsh</a:t>
            </a:r>
            <a:r>
              <a:rPr lang="en-US" sz="5800" dirty="0" smtClean="0">
                <a:latin typeface="Arial Black" panose="020B0A04020102020204" pitchFamily="34" charset="0"/>
              </a:rPr>
              <a:t>.</a:t>
            </a:r>
          </a:p>
          <a:p>
            <a:pPr marL="0" indent="0">
              <a:buNone/>
            </a:pPr>
            <a:endParaRPr lang="en-US" sz="5800" dirty="0">
              <a:latin typeface="Arial Black" panose="020B0A04020102020204" pitchFamily="34" charset="0"/>
            </a:endParaRPr>
          </a:p>
          <a:p>
            <a:r>
              <a:rPr lang="en-US" sz="4000" dirty="0">
                <a:latin typeface="Arial Black" panose="020B0A04020102020204" pitchFamily="34" charset="0"/>
              </a:rPr>
              <a:t>How do the characters in the text below contrast?</a:t>
            </a:r>
          </a:p>
          <a:p>
            <a:r>
              <a:rPr lang="en-US" sz="4600" dirty="0" smtClean="0">
                <a:latin typeface="Arial Black" panose="020B0A04020102020204" pitchFamily="34" charset="0"/>
              </a:rPr>
              <a:t>Example - The </a:t>
            </a:r>
            <a:r>
              <a:rPr lang="en-US" sz="4600" dirty="0">
                <a:latin typeface="Arial Black" panose="020B0A04020102020204" pitchFamily="34" charset="0"/>
              </a:rPr>
              <a:t>Grabber stood blocking their way. Tom  hesitated, then turned on his heal and rushed back up the corridor screaming. Victor picked up the whalebone wand. He faced the Grabber and without saying a word gazed deep into its eyes. </a:t>
            </a:r>
          </a:p>
          <a:p>
            <a:endParaRPr lang="en-US" sz="3200" dirty="0">
              <a:latin typeface="Arial Black" panose="020B0A04020102020204" pitchFamily="34" charset="0"/>
            </a:endParaRPr>
          </a:p>
          <a:p>
            <a:pPr marL="0" indent="0">
              <a:buNone/>
            </a:pPr>
            <a:endParaRPr lang="en-US" sz="3200" dirty="0">
              <a:latin typeface="Arial Black" panose="020B0A04020102020204" pitchFamily="34" charset="0"/>
            </a:endParaRPr>
          </a:p>
        </p:txBody>
      </p:sp>
      <p:pic>
        <p:nvPicPr>
          <p:cNvPr id="6" name="Picture 5"/>
          <p:cNvPicPr>
            <a:picLocks noChangeAspect="1"/>
          </p:cNvPicPr>
          <p:nvPr/>
        </p:nvPicPr>
        <p:blipFill>
          <a:blip r:embed="rId2"/>
          <a:stretch>
            <a:fillRect/>
          </a:stretch>
        </p:blipFill>
        <p:spPr>
          <a:xfrm>
            <a:off x="9938616" y="727444"/>
            <a:ext cx="2065493" cy="2812909"/>
          </a:xfrm>
          <a:prstGeom prst="rect">
            <a:avLst/>
          </a:prstGeom>
        </p:spPr>
      </p:pic>
    </p:spTree>
    <p:extLst>
      <p:ext uri="{BB962C8B-B14F-4D97-AF65-F5344CB8AC3E}">
        <p14:creationId xmlns:p14="http://schemas.microsoft.com/office/powerpoint/2010/main" val="23602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lstStyle/>
          <a:p>
            <a:pPr marL="0" indent="0" algn="ctr">
              <a:buNone/>
            </a:pPr>
            <a:r>
              <a:rPr lang="en-US" dirty="0" smtClean="0">
                <a:latin typeface="Arial Black" panose="020B0A04020102020204" pitchFamily="34" charset="0"/>
              </a:rPr>
              <a:t>Now write about it:</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Do you like scary stories/movies?</a:t>
            </a:r>
          </a:p>
          <a:p>
            <a:pPr marL="0" indent="0" algn="ctr">
              <a:buNone/>
            </a:pPr>
            <a:r>
              <a:rPr lang="en-US" sz="3600" dirty="0" smtClean="0">
                <a:latin typeface="Arial Black" panose="020B0A04020102020204" pitchFamily="34" charset="0"/>
              </a:rPr>
              <a:t>If so, why? What is it about them that you enjoy?</a:t>
            </a:r>
          </a:p>
          <a:p>
            <a:pPr marL="0" indent="0" algn="ctr">
              <a:buNone/>
            </a:pPr>
            <a:r>
              <a:rPr lang="en-US" sz="3600" dirty="0" smtClean="0">
                <a:latin typeface="Arial Black" panose="020B0A04020102020204" pitchFamily="34" charset="0"/>
              </a:rPr>
              <a:t>If not, why not?</a:t>
            </a:r>
            <a:endParaRPr lang="en-US" sz="3600" dirty="0">
              <a:latin typeface="Arial Black" panose="020B0A04020102020204" pitchFamily="34" charset="0"/>
            </a:endParaRPr>
          </a:p>
        </p:txBody>
      </p:sp>
      <p:sp>
        <p:nvSpPr>
          <p:cNvPr id="6" name="TextBox 5"/>
          <p:cNvSpPr txBox="1"/>
          <p:nvPr/>
        </p:nvSpPr>
        <p:spPr>
          <a:xfrm>
            <a:off x="10117564" y="843240"/>
            <a:ext cx="1236236" cy="369332"/>
          </a:xfrm>
          <a:prstGeom prst="rect">
            <a:avLst/>
          </a:prstGeom>
          <a:noFill/>
        </p:spPr>
        <p:txBody>
          <a:bodyPr wrap="none" rtlCol="0">
            <a:spAutoFit/>
          </a:bodyPr>
          <a:lstStyle/>
          <a:p>
            <a:r>
              <a:rPr lang="en-US" b="1" dirty="0" smtClean="0">
                <a:latin typeface="Arial Black" panose="020B0A04020102020204" pitchFamily="34" charset="0"/>
              </a:rPr>
              <a:t>10/27/17</a:t>
            </a:r>
            <a:endParaRPr lang="en-US" b="1" dirty="0">
              <a:latin typeface="Arial Black" panose="020B0A04020102020204" pitchFamily="34" charset="0"/>
            </a:endParaRPr>
          </a:p>
        </p:txBody>
      </p:sp>
    </p:spTree>
    <p:extLst>
      <p:ext uri="{BB962C8B-B14F-4D97-AF65-F5344CB8AC3E}">
        <p14:creationId xmlns:p14="http://schemas.microsoft.com/office/powerpoint/2010/main" val="906348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1050317"/>
          </a:xfrm>
        </p:spPr>
        <p:txBody>
          <a:bodyPr/>
          <a:lstStyle/>
          <a:p>
            <a:pPr algn="ctr"/>
            <a:r>
              <a:rPr lang="en-US" dirty="0" smtClean="0">
                <a:latin typeface="Arial Black" panose="020B0A04020102020204" pitchFamily="34" charset="0"/>
              </a:rPr>
              <a:t>Character Creation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52602"/>
            <a:ext cx="10515600" cy="5323561"/>
          </a:xfrm>
        </p:spPr>
        <p:txBody>
          <a:bodyPr>
            <a:normAutofit fontScale="62500" lnSpcReduction="20000"/>
          </a:bodyPr>
          <a:lstStyle/>
          <a:p>
            <a:r>
              <a:rPr lang="en-US" sz="5800" dirty="0">
                <a:latin typeface="Arial Black" panose="020B0A04020102020204" pitchFamily="34" charset="0"/>
              </a:rPr>
              <a:t>Tip </a:t>
            </a:r>
            <a:r>
              <a:rPr lang="en-US" sz="5800" dirty="0" smtClean="0">
                <a:latin typeface="Arial Black" panose="020B0A04020102020204" pitchFamily="34" charset="0"/>
              </a:rPr>
              <a:t>Three </a:t>
            </a:r>
            <a:r>
              <a:rPr lang="en-US" sz="5800" dirty="0">
                <a:latin typeface="Arial Black" panose="020B0A04020102020204" pitchFamily="34" charset="0"/>
              </a:rPr>
              <a:t>– We should be able to describe our character’s feelings by what they do. Take care not to write over simplified sentences such as He was sad. He was angry.</a:t>
            </a:r>
          </a:p>
          <a:p>
            <a:pPr marL="0" indent="0">
              <a:buNone/>
            </a:pPr>
            <a:endParaRPr lang="en-US" sz="5800" dirty="0">
              <a:latin typeface="Arial Black" panose="020B0A04020102020204" pitchFamily="34" charset="0"/>
            </a:endParaRPr>
          </a:p>
          <a:p>
            <a:r>
              <a:rPr lang="en-US" sz="4600" dirty="0" smtClean="0">
                <a:latin typeface="Arial Black" panose="020B0A04020102020204" pitchFamily="34" charset="0"/>
              </a:rPr>
              <a:t>Example - </a:t>
            </a:r>
            <a:r>
              <a:rPr lang="en-US" sz="4600" dirty="0">
                <a:latin typeface="Arial Black" panose="020B0A04020102020204" pitchFamily="34" charset="0"/>
              </a:rPr>
              <a:t>Grandma gently took </a:t>
            </a:r>
            <a:endParaRPr lang="en-US" sz="4600" dirty="0" smtClean="0">
              <a:latin typeface="Arial Black" panose="020B0A04020102020204" pitchFamily="34" charset="0"/>
            </a:endParaRPr>
          </a:p>
          <a:p>
            <a:pPr marL="0" indent="0">
              <a:buNone/>
            </a:pPr>
            <a:r>
              <a:rPr lang="en-US" sz="4600" dirty="0">
                <a:latin typeface="Arial Black" panose="020B0A04020102020204" pitchFamily="34" charset="0"/>
              </a:rPr>
              <a:t> </a:t>
            </a:r>
            <a:r>
              <a:rPr lang="en-US" sz="4600" dirty="0" smtClean="0">
                <a:latin typeface="Arial Black" panose="020B0A04020102020204" pitchFamily="34" charset="0"/>
              </a:rPr>
              <a:t> the box </a:t>
            </a:r>
            <a:r>
              <a:rPr lang="en-US" sz="4600" dirty="0">
                <a:latin typeface="Arial Black" panose="020B0A04020102020204" pitchFamily="34" charset="0"/>
              </a:rPr>
              <a:t>from its secret place in </a:t>
            </a:r>
            <a:endParaRPr lang="en-US" sz="4600" dirty="0" smtClean="0">
              <a:latin typeface="Arial Black" panose="020B0A04020102020204" pitchFamily="34" charset="0"/>
            </a:endParaRPr>
          </a:p>
          <a:p>
            <a:pPr marL="0" indent="0">
              <a:buNone/>
            </a:pPr>
            <a:r>
              <a:rPr lang="en-US" sz="4600" dirty="0">
                <a:latin typeface="Arial Black" panose="020B0A04020102020204" pitchFamily="34" charset="0"/>
              </a:rPr>
              <a:t> </a:t>
            </a:r>
            <a:r>
              <a:rPr lang="en-US" sz="4600" dirty="0" smtClean="0">
                <a:latin typeface="Arial Black" panose="020B0A04020102020204" pitchFamily="34" charset="0"/>
              </a:rPr>
              <a:t> the </a:t>
            </a:r>
            <a:r>
              <a:rPr lang="en-US" sz="4600" dirty="0">
                <a:latin typeface="Arial Black" panose="020B0A04020102020204" pitchFamily="34" charset="0"/>
              </a:rPr>
              <a:t>wardrobe. Immediately her </a:t>
            </a:r>
            <a:endParaRPr lang="en-US" sz="4600" dirty="0" smtClean="0">
              <a:latin typeface="Arial Black" panose="020B0A04020102020204" pitchFamily="34" charset="0"/>
            </a:endParaRPr>
          </a:p>
          <a:p>
            <a:pPr marL="0" indent="0">
              <a:buNone/>
            </a:pPr>
            <a:r>
              <a:rPr lang="en-US" sz="4600" dirty="0">
                <a:latin typeface="Arial Black" panose="020B0A04020102020204" pitchFamily="34" charset="0"/>
              </a:rPr>
              <a:t> </a:t>
            </a:r>
            <a:r>
              <a:rPr lang="en-US" sz="4600" dirty="0" smtClean="0">
                <a:latin typeface="Arial Black" panose="020B0A04020102020204" pitchFamily="34" charset="0"/>
              </a:rPr>
              <a:t> eyes </a:t>
            </a:r>
            <a:r>
              <a:rPr lang="en-US" sz="4600" dirty="0">
                <a:latin typeface="Arial Black" panose="020B0A04020102020204" pitchFamily="34" charset="0"/>
              </a:rPr>
              <a:t>began to prickle. She opened </a:t>
            </a:r>
            <a:endParaRPr lang="en-US" sz="4600" dirty="0" smtClean="0">
              <a:latin typeface="Arial Black" panose="020B0A04020102020204" pitchFamily="34" charset="0"/>
            </a:endParaRPr>
          </a:p>
          <a:p>
            <a:pPr marL="0" indent="0">
              <a:buNone/>
            </a:pPr>
            <a:r>
              <a:rPr lang="en-US" sz="4600" dirty="0">
                <a:latin typeface="Arial Black" panose="020B0A04020102020204" pitchFamily="34" charset="0"/>
              </a:rPr>
              <a:t> </a:t>
            </a:r>
            <a:r>
              <a:rPr lang="en-US" sz="4600" dirty="0" smtClean="0">
                <a:latin typeface="Arial Black" panose="020B0A04020102020204" pitchFamily="34" charset="0"/>
              </a:rPr>
              <a:t> the </a:t>
            </a:r>
            <a:r>
              <a:rPr lang="en-US" sz="4600" dirty="0">
                <a:latin typeface="Arial Black" panose="020B0A04020102020204" pitchFamily="34" charset="0"/>
              </a:rPr>
              <a:t>lid carefully and took in the </a:t>
            </a:r>
            <a:endParaRPr lang="en-US" sz="4600" dirty="0" smtClean="0">
              <a:latin typeface="Arial Black" panose="020B0A04020102020204" pitchFamily="34" charset="0"/>
            </a:endParaRPr>
          </a:p>
          <a:p>
            <a:pPr marL="0" indent="0">
              <a:buNone/>
            </a:pPr>
            <a:r>
              <a:rPr lang="en-US" sz="4600" dirty="0">
                <a:latin typeface="Arial Black" panose="020B0A04020102020204" pitchFamily="34" charset="0"/>
              </a:rPr>
              <a:t> </a:t>
            </a:r>
            <a:r>
              <a:rPr lang="en-US" sz="4600" dirty="0" smtClean="0">
                <a:latin typeface="Arial Black" panose="020B0A04020102020204" pitchFamily="34" charset="0"/>
              </a:rPr>
              <a:t> familiar </a:t>
            </a:r>
            <a:r>
              <a:rPr lang="en-US" sz="4600" dirty="0">
                <a:latin typeface="Arial Black" panose="020B0A04020102020204" pitchFamily="34" charset="0"/>
              </a:rPr>
              <a:t>scent.</a:t>
            </a:r>
          </a:p>
          <a:p>
            <a:pPr marL="0" indent="0">
              <a:buNone/>
            </a:pPr>
            <a:endParaRPr lang="en-US" sz="32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8310951" y="3716892"/>
            <a:ext cx="3511600" cy="2859272"/>
          </a:xfrm>
          <a:prstGeom prst="rect">
            <a:avLst/>
          </a:prstGeom>
        </p:spPr>
      </p:pic>
    </p:spTree>
    <p:extLst>
      <p:ext uri="{BB962C8B-B14F-4D97-AF65-F5344CB8AC3E}">
        <p14:creationId xmlns:p14="http://schemas.microsoft.com/office/powerpoint/2010/main" val="21188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1050317"/>
          </a:xfrm>
        </p:spPr>
        <p:txBody>
          <a:bodyPr/>
          <a:lstStyle/>
          <a:p>
            <a:pPr algn="ctr"/>
            <a:r>
              <a:rPr lang="en-US" dirty="0" smtClean="0">
                <a:latin typeface="Arial Black" panose="020B0A04020102020204" pitchFamily="34" charset="0"/>
              </a:rPr>
              <a:t>Character Creation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52602"/>
            <a:ext cx="10515600" cy="5323561"/>
          </a:xfrm>
        </p:spPr>
        <p:txBody>
          <a:bodyPr>
            <a:normAutofit fontScale="55000" lnSpcReduction="20000"/>
          </a:bodyPr>
          <a:lstStyle/>
          <a:p>
            <a:r>
              <a:rPr lang="en-US" sz="5800" dirty="0">
                <a:latin typeface="Arial Black" panose="020B0A04020102020204" pitchFamily="34" charset="0"/>
              </a:rPr>
              <a:t>Tip Four </a:t>
            </a:r>
            <a:r>
              <a:rPr lang="en-US" sz="5800" dirty="0" smtClean="0">
                <a:latin typeface="Arial Black" panose="020B0A04020102020204" pitchFamily="34" charset="0"/>
              </a:rPr>
              <a:t>– Use Dialogue</a:t>
            </a:r>
            <a:r>
              <a:rPr lang="en-US" sz="5800" dirty="0">
                <a:latin typeface="Arial Black" panose="020B0A04020102020204" pitchFamily="34" charset="0"/>
              </a:rPr>
              <a:t>. </a:t>
            </a:r>
            <a:endParaRPr lang="en-US" sz="5800" dirty="0" smtClean="0">
              <a:latin typeface="Arial Black" panose="020B0A04020102020204" pitchFamily="34" charset="0"/>
            </a:endParaRPr>
          </a:p>
          <a:p>
            <a:pPr lvl="1"/>
            <a:r>
              <a:rPr lang="en-US" sz="5400" dirty="0" smtClean="0">
                <a:latin typeface="Arial Black" panose="020B0A04020102020204" pitchFamily="34" charset="0"/>
              </a:rPr>
              <a:t>To </a:t>
            </a:r>
            <a:r>
              <a:rPr lang="en-US" sz="5400" dirty="0">
                <a:latin typeface="Arial Black" panose="020B0A04020102020204" pitchFamily="34" charset="0"/>
              </a:rPr>
              <a:t>show </a:t>
            </a:r>
            <a:r>
              <a:rPr lang="en-US" sz="5400" dirty="0" smtClean="0">
                <a:latin typeface="Arial Black" panose="020B0A04020102020204" pitchFamily="34" charset="0"/>
              </a:rPr>
              <a:t>fear: </a:t>
            </a:r>
            <a:r>
              <a:rPr lang="en-US" sz="5400" dirty="0">
                <a:latin typeface="Arial Black" panose="020B0A04020102020204" pitchFamily="34" charset="0"/>
              </a:rPr>
              <a:t>h-h-hesitate, um, </a:t>
            </a:r>
            <a:r>
              <a:rPr lang="en-US" sz="5400" dirty="0" err="1">
                <a:latin typeface="Arial Black" panose="020B0A04020102020204" pitchFamily="34" charset="0"/>
              </a:rPr>
              <a:t>er</a:t>
            </a:r>
            <a:r>
              <a:rPr lang="en-US" sz="5400" dirty="0">
                <a:latin typeface="Arial Black" panose="020B0A04020102020204" pitchFamily="34" charset="0"/>
              </a:rPr>
              <a:t>.</a:t>
            </a:r>
          </a:p>
          <a:p>
            <a:pPr lvl="1"/>
            <a:r>
              <a:rPr lang="en-US" sz="5400" dirty="0" smtClean="0">
                <a:latin typeface="Arial Black" panose="020B0A04020102020204" pitchFamily="34" charset="0"/>
              </a:rPr>
              <a:t>To show power or confidence: </a:t>
            </a:r>
            <a:r>
              <a:rPr lang="en-US" sz="5400" dirty="0">
                <a:latin typeface="Arial Black" panose="020B0A04020102020204" pitchFamily="34" charset="0"/>
              </a:rPr>
              <a:t>Begin sentences </a:t>
            </a:r>
            <a:r>
              <a:rPr lang="en-US" sz="5400" dirty="0" smtClean="0">
                <a:latin typeface="Arial Black" panose="020B0A04020102020204" pitchFamily="34" charset="0"/>
              </a:rPr>
              <a:t>with imperative </a:t>
            </a:r>
            <a:r>
              <a:rPr lang="en-US" sz="5400" dirty="0">
                <a:latin typeface="Arial Black" panose="020B0A04020102020204" pitchFamily="34" charset="0"/>
              </a:rPr>
              <a:t>verbs (bossy verbs) Or I, I , I.</a:t>
            </a:r>
          </a:p>
          <a:p>
            <a:pPr lvl="1"/>
            <a:r>
              <a:rPr lang="en-US" sz="5400" dirty="0">
                <a:latin typeface="Arial Black" panose="020B0A04020102020204" pitchFamily="34" charset="0"/>
              </a:rPr>
              <a:t>Use synonyms for </a:t>
            </a:r>
            <a:r>
              <a:rPr lang="en-US" sz="5400" u="sng" dirty="0">
                <a:latin typeface="Arial Black" panose="020B0A04020102020204" pitchFamily="34" charset="0"/>
              </a:rPr>
              <a:t>said</a:t>
            </a:r>
            <a:r>
              <a:rPr lang="en-US" sz="5400" dirty="0">
                <a:latin typeface="Arial Black" panose="020B0A04020102020204" pitchFamily="34" charset="0"/>
              </a:rPr>
              <a:t>.</a:t>
            </a:r>
          </a:p>
          <a:p>
            <a:endParaRPr lang="en-US" sz="5800" dirty="0">
              <a:latin typeface="Arial Black" panose="020B0A04020102020204" pitchFamily="34" charset="0"/>
            </a:endParaRPr>
          </a:p>
          <a:p>
            <a:pPr marL="0" indent="0">
              <a:buNone/>
            </a:pPr>
            <a:endParaRPr lang="en-US" sz="5800" dirty="0">
              <a:latin typeface="Arial Black" panose="020B0A04020102020204" pitchFamily="34" charset="0"/>
            </a:endParaRPr>
          </a:p>
          <a:p>
            <a:r>
              <a:rPr lang="en-US" sz="4600" dirty="0" smtClean="0">
                <a:latin typeface="Arial Black" panose="020B0A04020102020204" pitchFamily="34" charset="0"/>
              </a:rPr>
              <a:t>Example </a:t>
            </a:r>
            <a:r>
              <a:rPr lang="en-US" sz="4600" dirty="0">
                <a:latin typeface="Arial Black" panose="020B0A04020102020204" pitchFamily="34" charset="0"/>
              </a:rPr>
              <a:t>- The old king stood up </a:t>
            </a:r>
            <a:endParaRPr lang="en-US" sz="4600" dirty="0" smtClean="0">
              <a:latin typeface="Arial Black" panose="020B0A04020102020204" pitchFamily="34" charset="0"/>
            </a:endParaRPr>
          </a:p>
          <a:p>
            <a:pPr marL="0" indent="0">
              <a:buNone/>
            </a:pPr>
            <a:r>
              <a:rPr lang="en-US" sz="4600" dirty="0">
                <a:latin typeface="Arial Black" panose="020B0A04020102020204" pitchFamily="34" charset="0"/>
              </a:rPr>
              <a:t> </a:t>
            </a:r>
            <a:r>
              <a:rPr lang="en-US" sz="4600" dirty="0" smtClean="0">
                <a:latin typeface="Arial Black" panose="020B0A04020102020204" pitchFamily="34" charset="0"/>
              </a:rPr>
              <a:t> and </a:t>
            </a:r>
            <a:r>
              <a:rPr lang="en-US" sz="4600" dirty="0">
                <a:latin typeface="Arial Black" panose="020B0A04020102020204" pitchFamily="34" charset="0"/>
              </a:rPr>
              <a:t>gazed around the room. </a:t>
            </a:r>
            <a:endParaRPr lang="en-US" sz="4600" dirty="0" smtClean="0">
              <a:latin typeface="Arial Black" panose="020B0A04020102020204" pitchFamily="34" charset="0"/>
            </a:endParaRPr>
          </a:p>
          <a:p>
            <a:pPr marL="0" indent="0">
              <a:buNone/>
            </a:pPr>
            <a:r>
              <a:rPr lang="en-US" sz="4600" dirty="0">
                <a:latin typeface="Arial Black" panose="020B0A04020102020204" pitchFamily="34" charset="0"/>
              </a:rPr>
              <a:t> </a:t>
            </a:r>
            <a:r>
              <a:rPr lang="en-US" sz="4600" dirty="0" smtClean="0">
                <a:latin typeface="Arial Black" panose="020B0A04020102020204" pitchFamily="34" charset="0"/>
              </a:rPr>
              <a:t> Everyone </a:t>
            </a:r>
            <a:r>
              <a:rPr lang="en-US" sz="4600" dirty="0">
                <a:latin typeface="Arial Black" panose="020B0A04020102020204" pitchFamily="34" charset="0"/>
              </a:rPr>
              <a:t>fell silent. “I will not </a:t>
            </a:r>
            <a:endParaRPr lang="en-US" sz="4600" dirty="0" smtClean="0">
              <a:latin typeface="Arial Black" panose="020B0A04020102020204" pitchFamily="34" charset="0"/>
            </a:endParaRPr>
          </a:p>
          <a:p>
            <a:pPr marL="0" indent="0">
              <a:buNone/>
            </a:pPr>
            <a:r>
              <a:rPr lang="en-US" sz="4600" dirty="0">
                <a:latin typeface="Arial Black" panose="020B0A04020102020204" pitchFamily="34" charset="0"/>
              </a:rPr>
              <a:t> </a:t>
            </a:r>
            <a:r>
              <a:rPr lang="en-US" sz="4600" dirty="0" smtClean="0">
                <a:latin typeface="Arial Black" panose="020B0A04020102020204" pitchFamily="34" charset="0"/>
              </a:rPr>
              <a:t> wait</a:t>
            </a:r>
            <a:r>
              <a:rPr lang="en-US" sz="4600" dirty="0">
                <a:latin typeface="Arial Black" panose="020B0A04020102020204" pitchFamily="34" charset="0"/>
              </a:rPr>
              <a:t>,”  he roared. “I must have </a:t>
            </a:r>
            <a:endParaRPr lang="en-US" sz="4600" dirty="0" smtClean="0">
              <a:latin typeface="Arial Black" panose="020B0A04020102020204" pitchFamily="34" charset="0"/>
            </a:endParaRPr>
          </a:p>
          <a:p>
            <a:pPr marL="0" indent="0">
              <a:buNone/>
            </a:pPr>
            <a:r>
              <a:rPr lang="en-US" sz="4600" dirty="0">
                <a:latin typeface="Arial Black" panose="020B0A04020102020204" pitchFamily="34" charset="0"/>
              </a:rPr>
              <a:t> </a:t>
            </a:r>
            <a:r>
              <a:rPr lang="en-US" sz="4600" dirty="0" smtClean="0">
                <a:latin typeface="Arial Black" panose="020B0A04020102020204" pitchFamily="34" charset="0"/>
              </a:rPr>
              <a:t> porridge</a:t>
            </a:r>
            <a:r>
              <a:rPr lang="en-US" sz="4600" dirty="0">
                <a:latin typeface="Arial Black" panose="020B0A04020102020204" pitchFamily="34" charset="0"/>
              </a:rPr>
              <a:t>! And I want it now!”</a:t>
            </a:r>
          </a:p>
          <a:p>
            <a:pPr marL="0" indent="0">
              <a:buNone/>
            </a:pPr>
            <a:endParaRPr lang="en-US" sz="3200"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805" y="3602406"/>
            <a:ext cx="3800671" cy="3083275"/>
          </a:xfrm>
          <a:prstGeom prst="rect">
            <a:avLst/>
          </a:prstGeom>
        </p:spPr>
      </p:pic>
    </p:spTree>
    <p:extLst>
      <p:ext uri="{BB962C8B-B14F-4D97-AF65-F5344CB8AC3E}">
        <p14:creationId xmlns:p14="http://schemas.microsoft.com/office/powerpoint/2010/main" val="369180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12530"/>
          </a:xfrm>
        </p:spPr>
        <p:txBody>
          <a:bodyPr/>
          <a:lstStyle/>
          <a:p>
            <a:pPr algn="ctr"/>
            <a:r>
              <a:rPr lang="en-US" dirty="0" smtClean="0">
                <a:latin typeface="Arial Black" panose="020B0A04020102020204" pitchFamily="34" charset="0"/>
              </a:rPr>
              <a:t>Practice Time</a:t>
            </a:r>
            <a:endParaRPr lang="en-US" dirty="0">
              <a:latin typeface="Arial Black" panose="020B0A04020102020204" pitchFamily="34" charset="0"/>
            </a:endParaRPr>
          </a:p>
        </p:txBody>
      </p:sp>
      <p:sp>
        <p:nvSpPr>
          <p:cNvPr id="3" name="Content Placeholder 2"/>
          <p:cNvSpPr>
            <a:spLocks noGrp="1"/>
          </p:cNvSpPr>
          <p:nvPr>
            <p:ph idx="1"/>
          </p:nvPr>
        </p:nvSpPr>
        <p:spPr>
          <a:xfrm>
            <a:off x="838200" y="951978"/>
            <a:ext cx="10515600" cy="5724395"/>
          </a:xfrm>
        </p:spPr>
        <p:txBody>
          <a:bodyPr/>
          <a:lstStyle/>
          <a:p>
            <a:r>
              <a:rPr lang="en-US" dirty="0" smtClean="0">
                <a:latin typeface="Arial Black" panose="020B0A04020102020204" pitchFamily="34" charset="0"/>
              </a:rPr>
              <a:t>In your triad, work together to create TWO characters for a short narrative. Remember the tips!</a:t>
            </a:r>
          </a:p>
          <a:p>
            <a:r>
              <a:rPr lang="en-US" dirty="0" smtClean="0">
                <a:latin typeface="Arial Black" panose="020B0A04020102020204" pitchFamily="34" charset="0"/>
              </a:rPr>
              <a:t>Tip </a:t>
            </a:r>
            <a:r>
              <a:rPr lang="en-US" dirty="0">
                <a:latin typeface="Arial Black" panose="020B0A04020102020204" pitchFamily="34" charset="0"/>
              </a:rPr>
              <a:t>One – Create a name for your characters</a:t>
            </a:r>
            <a:r>
              <a:rPr lang="en-US" dirty="0" smtClean="0">
                <a:latin typeface="Arial Black" panose="020B0A04020102020204" pitchFamily="34" charset="0"/>
              </a:rPr>
              <a:t>.</a:t>
            </a:r>
          </a:p>
          <a:p>
            <a:pPr lvl="1"/>
            <a:r>
              <a:rPr lang="en-US" dirty="0">
                <a:latin typeface="Arial Black" panose="020B0A04020102020204" pitchFamily="34" charset="0"/>
              </a:rPr>
              <a:t>In your packets, record the names of your two characters</a:t>
            </a:r>
          </a:p>
          <a:p>
            <a:pPr marL="457200" lvl="1" indent="0">
              <a:buNone/>
            </a:pPr>
            <a:endParaRPr lang="en-US" dirty="0" smtClean="0">
              <a:latin typeface="Arial Black" panose="020B0A04020102020204" pitchFamily="34" charset="0"/>
            </a:endParaRPr>
          </a:p>
          <a:p>
            <a:r>
              <a:rPr lang="en-US" dirty="0" smtClean="0">
                <a:latin typeface="Arial Black" panose="020B0A04020102020204" pitchFamily="34" charset="0"/>
              </a:rPr>
              <a:t>Tip </a:t>
            </a:r>
            <a:r>
              <a:rPr lang="en-US" dirty="0">
                <a:latin typeface="Arial Black" panose="020B0A04020102020204" pitchFamily="34" charset="0"/>
              </a:rPr>
              <a:t>Two -  Think of a contrast between your character’s personalities. </a:t>
            </a:r>
            <a:endParaRPr lang="en-US" dirty="0" smtClean="0">
              <a:latin typeface="Arial Black" panose="020B0A04020102020204" pitchFamily="34" charset="0"/>
            </a:endParaRPr>
          </a:p>
          <a:p>
            <a:pPr lvl="1"/>
            <a:r>
              <a:rPr lang="en-US" dirty="0" smtClean="0">
                <a:latin typeface="Arial Black" panose="020B0A04020102020204" pitchFamily="34" charset="0"/>
              </a:rPr>
              <a:t>Shy / confident </a:t>
            </a:r>
            <a:r>
              <a:rPr lang="en-US" dirty="0">
                <a:latin typeface="Arial Black" panose="020B0A04020102020204" pitchFamily="34" charset="0"/>
              </a:rPr>
              <a:t>	  </a:t>
            </a:r>
            <a:r>
              <a:rPr lang="en-US" dirty="0" smtClean="0">
                <a:latin typeface="Arial Black" panose="020B0A04020102020204" pitchFamily="34" charset="0"/>
              </a:rPr>
              <a:t>brave / nervous</a:t>
            </a:r>
            <a:r>
              <a:rPr lang="en-US" dirty="0">
                <a:latin typeface="Arial Black" panose="020B0A04020102020204" pitchFamily="34" charset="0"/>
              </a:rPr>
              <a:t>	</a:t>
            </a:r>
            <a:r>
              <a:rPr lang="en-US" dirty="0" smtClean="0">
                <a:latin typeface="Arial Black" panose="020B0A04020102020204" pitchFamily="34" charset="0"/>
              </a:rPr>
              <a:t>	bossy / gentle</a:t>
            </a:r>
            <a:endParaRPr lang="en-US" dirty="0">
              <a:latin typeface="Arial Black" panose="020B0A04020102020204" pitchFamily="34" charset="0"/>
            </a:endParaRPr>
          </a:p>
          <a:p>
            <a:pPr marL="457200" lvl="1" indent="0">
              <a:buNone/>
            </a:pPr>
            <a:r>
              <a:rPr lang="en-US" dirty="0" smtClean="0">
                <a:latin typeface="Arial Black" panose="020B0A04020102020204" pitchFamily="34" charset="0"/>
              </a:rPr>
              <a:t>  Angry / sweet</a:t>
            </a:r>
            <a:r>
              <a:rPr lang="en-US" dirty="0">
                <a:latin typeface="Arial Black" panose="020B0A04020102020204" pitchFamily="34" charset="0"/>
              </a:rPr>
              <a:t>	</a:t>
            </a:r>
            <a:r>
              <a:rPr lang="en-US" dirty="0" smtClean="0">
                <a:latin typeface="Arial Black" panose="020B0A04020102020204" pitchFamily="34" charset="0"/>
              </a:rPr>
              <a:t>  lonely / happy</a:t>
            </a:r>
            <a:r>
              <a:rPr lang="en-US" dirty="0">
                <a:latin typeface="Arial Black" panose="020B0A04020102020204" pitchFamily="34" charset="0"/>
              </a:rPr>
              <a:t>	 </a:t>
            </a:r>
            <a:r>
              <a:rPr lang="en-US" dirty="0" smtClean="0">
                <a:latin typeface="Arial Black" panose="020B0A04020102020204" pitchFamily="34" charset="0"/>
              </a:rPr>
              <a:t>     thoughtful / stupid</a:t>
            </a:r>
            <a:r>
              <a:rPr lang="en-US" dirty="0">
                <a:latin typeface="Arial Black" panose="020B0A04020102020204" pitchFamily="34" charset="0"/>
              </a:rPr>
              <a:t>	</a:t>
            </a:r>
            <a:endParaRPr lang="en-US" dirty="0" smtClean="0">
              <a:latin typeface="Arial Black" panose="020B0A04020102020204" pitchFamily="34" charset="0"/>
            </a:endParaRPr>
          </a:p>
          <a:p>
            <a:pPr lvl="1"/>
            <a:endParaRPr lang="en-US" dirty="0">
              <a:latin typeface="Arial Black" panose="020B0A04020102020204" pitchFamily="34" charset="0"/>
            </a:endParaRPr>
          </a:p>
          <a:p>
            <a:pPr lvl="1"/>
            <a:r>
              <a:rPr lang="en-US" dirty="0" smtClean="0">
                <a:latin typeface="Arial Black" panose="020B0A04020102020204" pitchFamily="34" charset="0"/>
              </a:rPr>
              <a:t>In your packets, record some personality traits of each character. Be sure to include their contrasting traits.</a:t>
            </a:r>
          </a:p>
          <a:p>
            <a:pPr marL="457200" lvl="1"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37926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12530"/>
          </a:xfrm>
        </p:spPr>
        <p:txBody>
          <a:bodyPr/>
          <a:lstStyle/>
          <a:p>
            <a:pPr algn="ctr"/>
            <a:r>
              <a:rPr lang="en-US" dirty="0" smtClean="0">
                <a:latin typeface="Arial Black" panose="020B0A04020102020204" pitchFamily="34" charset="0"/>
              </a:rPr>
              <a:t>Practice Time</a:t>
            </a:r>
            <a:endParaRPr lang="en-US" dirty="0">
              <a:latin typeface="Arial Black" panose="020B0A04020102020204" pitchFamily="34" charset="0"/>
            </a:endParaRPr>
          </a:p>
        </p:txBody>
      </p:sp>
      <p:sp>
        <p:nvSpPr>
          <p:cNvPr id="3" name="Content Placeholder 2"/>
          <p:cNvSpPr>
            <a:spLocks noGrp="1"/>
          </p:cNvSpPr>
          <p:nvPr>
            <p:ph idx="1"/>
          </p:nvPr>
        </p:nvSpPr>
        <p:spPr>
          <a:xfrm>
            <a:off x="838200" y="951978"/>
            <a:ext cx="10515600" cy="5724395"/>
          </a:xfrm>
        </p:spPr>
        <p:txBody>
          <a:bodyPr>
            <a:normAutofit fontScale="92500" lnSpcReduction="20000"/>
          </a:bodyPr>
          <a:lstStyle/>
          <a:p>
            <a:r>
              <a:rPr lang="en-US" sz="3200" dirty="0" smtClean="0">
                <a:latin typeface="Arial Black" panose="020B0A04020102020204" pitchFamily="34" charset="0"/>
              </a:rPr>
              <a:t>Now let’s set up a story…</a:t>
            </a:r>
          </a:p>
          <a:p>
            <a:pPr marL="0" indent="0">
              <a:buNone/>
            </a:pPr>
            <a:endParaRPr lang="en-US" sz="3200" dirty="0" smtClean="0">
              <a:latin typeface="Arial Black" panose="020B0A04020102020204" pitchFamily="34" charset="0"/>
            </a:endParaRPr>
          </a:p>
          <a:p>
            <a:pPr marL="0" indent="0">
              <a:buNone/>
            </a:pPr>
            <a:r>
              <a:rPr lang="en-US" sz="4000" dirty="0" smtClean="0">
                <a:latin typeface="Arial Black" panose="020B0A04020102020204" pitchFamily="34" charset="0"/>
              </a:rPr>
              <a:t>Your two characters </a:t>
            </a:r>
            <a:r>
              <a:rPr lang="en-US" sz="4000" dirty="0">
                <a:latin typeface="Arial Black" panose="020B0A04020102020204" pitchFamily="34" charset="0"/>
              </a:rPr>
              <a:t>are </a:t>
            </a:r>
            <a:endParaRPr lang="en-US" sz="4000" dirty="0" smtClean="0">
              <a:latin typeface="Arial Black" panose="020B0A04020102020204" pitchFamily="34" charset="0"/>
            </a:endParaRPr>
          </a:p>
          <a:p>
            <a:pPr marL="0" indent="0">
              <a:buNone/>
            </a:pPr>
            <a:r>
              <a:rPr lang="en-US" sz="4000" dirty="0" smtClean="0">
                <a:latin typeface="Arial Black" panose="020B0A04020102020204" pitchFamily="34" charset="0"/>
              </a:rPr>
              <a:t>cousins</a:t>
            </a:r>
            <a:r>
              <a:rPr lang="en-US" sz="4000" dirty="0">
                <a:latin typeface="Arial Black" panose="020B0A04020102020204" pitchFamily="34" charset="0"/>
              </a:rPr>
              <a:t>. </a:t>
            </a:r>
            <a:r>
              <a:rPr lang="en-US" sz="4000" dirty="0" smtClean="0">
                <a:latin typeface="Arial Black" panose="020B0A04020102020204" pitchFamily="34" charset="0"/>
              </a:rPr>
              <a:t>They </a:t>
            </a:r>
            <a:r>
              <a:rPr lang="en-US" sz="4000" dirty="0">
                <a:latin typeface="Arial Black" panose="020B0A04020102020204" pitchFamily="34" charset="0"/>
              </a:rPr>
              <a:t>are in one of </a:t>
            </a:r>
            <a:endParaRPr lang="en-US" sz="4000" dirty="0" smtClean="0">
              <a:latin typeface="Arial Black" panose="020B0A04020102020204" pitchFamily="34" charset="0"/>
            </a:endParaRPr>
          </a:p>
          <a:p>
            <a:pPr marL="0" indent="0">
              <a:buNone/>
            </a:pPr>
            <a:r>
              <a:rPr lang="en-US" sz="4000" dirty="0" smtClean="0">
                <a:latin typeface="Arial Black" panose="020B0A04020102020204" pitchFamily="34" charset="0"/>
              </a:rPr>
              <a:t>your </a:t>
            </a:r>
            <a:r>
              <a:rPr lang="en-US" sz="4000" dirty="0">
                <a:latin typeface="Arial Black" panose="020B0A04020102020204" pitchFamily="34" charset="0"/>
              </a:rPr>
              <a:t>homes, in the </a:t>
            </a:r>
            <a:r>
              <a:rPr lang="en-US" sz="4000" dirty="0" smtClean="0">
                <a:latin typeface="Arial Black" panose="020B0A04020102020204" pitchFamily="34" charset="0"/>
              </a:rPr>
              <a:t>bedroom.</a:t>
            </a:r>
          </a:p>
          <a:p>
            <a:pPr marL="0" indent="0">
              <a:buNone/>
            </a:pPr>
            <a:r>
              <a:rPr lang="en-US" sz="4000" dirty="0" smtClean="0">
                <a:latin typeface="Arial Black" panose="020B0A04020102020204" pitchFamily="34" charset="0"/>
              </a:rPr>
              <a:t>The </a:t>
            </a:r>
            <a:r>
              <a:rPr lang="en-US" sz="4000" dirty="0">
                <a:latin typeface="Arial Black" panose="020B0A04020102020204" pitchFamily="34" charset="0"/>
              </a:rPr>
              <a:t>parents are downstairs.</a:t>
            </a:r>
          </a:p>
          <a:p>
            <a:pPr marL="0" indent="0">
              <a:buNone/>
            </a:pPr>
            <a:r>
              <a:rPr lang="en-US" sz="4000" dirty="0">
                <a:latin typeface="Arial Black" panose="020B0A04020102020204" pitchFamily="34" charset="0"/>
              </a:rPr>
              <a:t>There is a creak from the </a:t>
            </a:r>
            <a:endParaRPr lang="en-US" sz="4000" dirty="0" smtClean="0">
              <a:latin typeface="Arial Black" panose="020B0A04020102020204" pitchFamily="34" charset="0"/>
            </a:endParaRPr>
          </a:p>
          <a:p>
            <a:pPr marL="0" indent="0">
              <a:buNone/>
            </a:pPr>
            <a:r>
              <a:rPr lang="en-US" sz="4000" dirty="0" smtClean="0">
                <a:latin typeface="Arial Black" panose="020B0A04020102020204" pitchFamily="34" charset="0"/>
              </a:rPr>
              <a:t>room </a:t>
            </a:r>
            <a:r>
              <a:rPr lang="en-US" sz="4000" dirty="0">
                <a:latin typeface="Arial Black" panose="020B0A04020102020204" pitchFamily="34" charset="0"/>
              </a:rPr>
              <a:t>above, the attic. It </a:t>
            </a:r>
            <a:endParaRPr lang="en-US" sz="4000" dirty="0" smtClean="0">
              <a:latin typeface="Arial Black" panose="020B0A04020102020204" pitchFamily="34" charset="0"/>
            </a:endParaRPr>
          </a:p>
          <a:p>
            <a:pPr marL="0" indent="0">
              <a:buNone/>
            </a:pPr>
            <a:r>
              <a:rPr lang="en-US" sz="4000" dirty="0" smtClean="0">
                <a:latin typeface="Arial Black" panose="020B0A04020102020204" pitchFamily="34" charset="0"/>
              </a:rPr>
              <a:t>should </a:t>
            </a:r>
            <a:r>
              <a:rPr lang="en-US" sz="4000" dirty="0">
                <a:latin typeface="Arial Black" panose="020B0A04020102020204" pitchFamily="34" charset="0"/>
              </a:rPr>
              <a:t>be empty</a:t>
            </a:r>
            <a:r>
              <a:rPr lang="en-US" sz="4000" dirty="0" smtClean="0">
                <a:latin typeface="Arial Black" panose="020B0A04020102020204" pitchFamily="34" charset="0"/>
              </a:rPr>
              <a:t>.</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What </a:t>
            </a:r>
            <a:r>
              <a:rPr lang="en-US" sz="4000" dirty="0">
                <a:latin typeface="Arial Black" panose="020B0A04020102020204" pitchFamily="34" charset="0"/>
              </a:rPr>
              <a:t>will your characters do?</a:t>
            </a:r>
          </a:p>
          <a:p>
            <a:pPr marL="0" indent="0">
              <a:buNone/>
            </a:pPr>
            <a:endParaRPr lang="en-US" dirty="0"/>
          </a:p>
        </p:txBody>
      </p:sp>
      <p:pic>
        <p:nvPicPr>
          <p:cNvPr id="4" name="Picture 3"/>
          <p:cNvPicPr>
            <a:picLocks noChangeAspect="1"/>
          </p:cNvPicPr>
          <p:nvPr/>
        </p:nvPicPr>
        <p:blipFill>
          <a:blip r:embed="rId2"/>
          <a:stretch>
            <a:fillRect/>
          </a:stretch>
        </p:blipFill>
        <p:spPr>
          <a:xfrm>
            <a:off x="8265945" y="1864508"/>
            <a:ext cx="3822572" cy="3722100"/>
          </a:xfrm>
          <a:prstGeom prst="rect">
            <a:avLst/>
          </a:prstGeom>
        </p:spPr>
      </p:pic>
    </p:spTree>
    <p:extLst>
      <p:ext uri="{BB962C8B-B14F-4D97-AF65-F5344CB8AC3E}">
        <p14:creationId xmlns:p14="http://schemas.microsoft.com/office/powerpoint/2010/main" val="1198399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12530"/>
          </a:xfrm>
        </p:spPr>
        <p:txBody>
          <a:bodyPr/>
          <a:lstStyle/>
          <a:p>
            <a:pPr algn="ctr"/>
            <a:r>
              <a:rPr lang="en-US" dirty="0" smtClean="0">
                <a:latin typeface="Arial Black" panose="020B0A04020102020204" pitchFamily="34" charset="0"/>
              </a:rPr>
              <a:t>Practice Time</a:t>
            </a:r>
            <a:endParaRPr lang="en-US" dirty="0">
              <a:latin typeface="Arial Black" panose="020B0A04020102020204" pitchFamily="34" charset="0"/>
            </a:endParaRPr>
          </a:p>
        </p:txBody>
      </p:sp>
      <p:sp>
        <p:nvSpPr>
          <p:cNvPr id="3" name="Content Placeholder 2"/>
          <p:cNvSpPr>
            <a:spLocks noGrp="1"/>
          </p:cNvSpPr>
          <p:nvPr>
            <p:ph idx="1"/>
          </p:nvPr>
        </p:nvSpPr>
        <p:spPr>
          <a:xfrm>
            <a:off x="838200" y="951978"/>
            <a:ext cx="10515600" cy="5724395"/>
          </a:xfrm>
        </p:spPr>
        <p:txBody>
          <a:bodyPr>
            <a:normAutofit lnSpcReduction="10000"/>
          </a:bodyPr>
          <a:lstStyle/>
          <a:p>
            <a:r>
              <a:rPr lang="en-US" sz="3200" dirty="0">
                <a:latin typeface="Arial Black" panose="020B0A04020102020204" pitchFamily="34" charset="0"/>
              </a:rPr>
              <a:t>Discuss with your triad what your characters will DO in this situation. Remember that their actions should reflect their character traits!</a:t>
            </a:r>
          </a:p>
          <a:p>
            <a:pPr lvl="1"/>
            <a:r>
              <a:rPr lang="en-US" dirty="0">
                <a:latin typeface="Arial Black" panose="020B0A04020102020204" pitchFamily="34" charset="0"/>
              </a:rPr>
              <a:t>Tip three – show characterization through what your characters DO</a:t>
            </a:r>
            <a:r>
              <a:rPr lang="en-US" dirty="0" smtClean="0">
                <a:latin typeface="Arial Black" panose="020B0A04020102020204" pitchFamily="34" charset="0"/>
              </a:rPr>
              <a:t>.</a:t>
            </a:r>
          </a:p>
          <a:p>
            <a:pPr lvl="1"/>
            <a:r>
              <a:rPr lang="en-US" dirty="0" smtClean="0">
                <a:latin typeface="Arial Black" panose="020B0A04020102020204" pitchFamily="34" charset="0"/>
              </a:rPr>
              <a:t>Don’t forget to show the CONTRASTS between the characters.</a:t>
            </a:r>
          </a:p>
          <a:p>
            <a:pPr marL="457200" lvl="1" indent="0">
              <a:buNone/>
            </a:pPr>
            <a:endParaRPr lang="en-US" dirty="0">
              <a:latin typeface="Arial Black" panose="020B0A04020102020204" pitchFamily="34" charset="0"/>
            </a:endParaRPr>
          </a:p>
          <a:p>
            <a:r>
              <a:rPr lang="en-US" sz="3200" dirty="0" smtClean="0">
                <a:latin typeface="Arial Black" panose="020B0A04020102020204" pitchFamily="34" charset="0"/>
              </a:rPr>
              <a:t>Now, in your packets, record some lines of dialogue between your two characters. Remember, we should be able to tell what your characters are like by what they SAY!</a:t>
            </a:r>
          </a:p>
          <a:p>
            <a:pPr lvl="1"/>
            <a:r>
              <a:rPr lang="en-US" dirty="0">
                <a:latin typeface="Arial Black" panose="020B0A04020102020204" pitchFamily="34" charset="0"/>
              </a:rPr>
              <a:t>Tip four – </a:t>
            </a:r>
            <a:r>
              <a:rPr lang="en-US" dirty="0" smtClean="0">
                <a:latin typeface="Arial Black" panose="020B0A04020102020204" pitchFamily="34" charset="0"/>
              </a:rPr>
              <a:t>show characterization </a:t>
            </a:r>
            <a:r>
              <a:rPr lang="en-US" dirty="0">
                <a:latin typeface="Arial Black" panose="020B0A04020102020204" pitchFamily="34" charset="0"/>
              </a:rPr>
              <a:t>by what your characters SAY.</a:t>
            </a: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87825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12530"/>
          </a:xfrm>
        </p:spPr>
        <p:txBody>
          <a:bodyPr/>
          <a:lstStyle/>
          <a:p>
            <a:pPr algn="ctr"/>
            <a:r>
              <a:rPr lang="en-US" dirty="0" smtClean="0">
                <a:latin typeface="Arial Black" panose="020B0A04020102020204" pitchFamily="34" charset="0"/>
              </a:rPr>
              <a:t>Practice Time</a:t>
            </a:r>
            <a:endParaRPr lang="en-US" dirty="0">
              <a:latin typeface="Arial Black" panose="020B0A04020102020204" pitchFamily="34" charset="0"/>
            </a:endParaRPr>
          </a:p>
        </p:txBody>
      </p:sp>
      <p:sp>
        <p:nvSpPr>
          <p:cNvPr id="3" name="Content Placeholder 2"/>
          <p:cNvSpPr>
            <a:spLocks noGrp="1"/>
          </p:cNvSpPr>
          <p:nvPr>
            <p:ph idx="1"/>
          </p:nvPr>
        </p:nvSpPr>
        <p:spPr>
          <a:xfrm>
            <a:off x="838200" y="951978"/>
            <a:ext cx="10515600" cy="5724395"/>
          </a:xfrm>
        </p:spPr>
        <p:txBody>
          <a:bodyPr>
            <a:normAutofit fontScale="62500" lnSpcReduction="20000"/>
          </a:bodyPr>
          <a:lstStyle/>
          <a:p>
            <a:r>
              <a:rPr lang="en-US" sz="4000" dirty="0" smtClean="0">
                <a:latin typeface="Arial Black" panose="020B0A04020102020204" pitchFamily="34" charset="0"/>
              </a:rPr>
              <a:t>In your packets, continue the story in the box provided. Use the following as a prompt:</a:t>
            </a:r>
          </a:p>
          <a:p>
            <a:endParaRPr lang="en-US" sz="4000" dirty="0" smtClean="0">
              <a:latin typeface="Arial Black" panose="020B0A04020102020204" pitchFamily="34" charset="0"/>
            </a:endParaRPr>
          </a:p>
          <a:p>
            <a:pPr marL="0" indent="0">
              <a:buNone/>
            </a:pPr>
            <a:r>
              <a:rPr lang="en-US" sz="4000" dirty="0" smtClean="0">
                <a:latin typeface="Arial Black" panose="020B0A04020102020204" pitchFamily="34" charset="0"/>
              </a:rPr>
              <a:t>Your characters </a:t>
            </a:r>
            <a:r>
              <a:rPr lang="en-US" sz="4000" dirty="0">
                <a:latin typeface="Arial Black" panose="020B0A04020102020204" pitchFamily="34" charset="0"/>
              </a:rPr>
              <a:t>are in the attic. It is very dusty</a:t>
            </a:r>
            <a:r>
              <a:rPr lang="en-US" sz="4000" dirty="0" smtClean="0">
                <a:latin typeface="Arial Black" panose="020B0A04020102020204" pitchFamily="34" charset="0"/>
              </a:rPr>
              <a:t>,</a:t>
            </a:r>
          </a:p>
          <a:p>
            <a:pPr marL="0" indent="0">
              <a:buNone/>
            </a:pPr>
            <a:r>
              <a:rPr lang="en-US" sz="4000" dirty="0" smtClean="0">
                <a:latin typeface="Arial Black" panose="020B0A04020102020204" pitchFamily="34" charset="0"/>
              </a:rPr>
              <a:t>full </a:t>
            </a:r>
            <a:r>
              <a:rPr lang="en-US" sz="4000" dirty="0">
                <a:latin typeface="Arial Black" panose="020B0A04020102020204" pitchFamily="34" charset="0"/>
              </a:rPr>
              <a:t>of </a:t>
            </a:r>
            <a:r>
              <a:rPr lang="en-US" sz="4000" dirty="0" smtClean="0">
                <a:latin typeface="Arial Black" panose="020B0A04020102020204" pitchFamily="34" charset="0"/>
              </a:rPr>
              <a:t>cobwebs</a:t>
            </a:r>
            <a:r>
              <a:rPr lang="en-US" sz="4000" dirty="0">
                <a:latin typeface="Arial Black" panose="020B0A04020102020204" pitchFamily="34" charset="0"/>
              </a:rPr>
              <a:t>, spiders etc. Its </a:t>
            </a:r>
            <a:r>
              <a:rPr lang="en-US" sz="4000" dirty="0" smtClean="0">
                <a:latin typeface="Arial Black" panose="020B0A04020102020204" pitchFamily="34" charset="0"/>
              </a:rPr>
              <a:t>difficult </a:t>
            </a:r>
            <a:r>
              <a:rPr lang="en-US" sz="4000" dirty="0">
                <a:latin typeface="Arial Black" panose="020B0A04020102020204" pitchFamily="34" charset="0"/>
              </a:rPr>
              <a:t>to see </a:t>
            </a:r>
            <a:endParaRPr lang="en-US" sz="4000" dirty="0" smtClean="0">
              <a:latin typeface="Arial Black" panose="020B0A04020102020204" pitchFamily="34" charset="0"/>
            </a:endParaRPr>
          </a:p>
          <a:p>
            <a:pPr marL="0" indent="0">
              <a:buNone/>
            </a:pPr>
            <a:r>
              <a:rPr lang="en-US" sz="4000" dirty="0" smtClean="0">
                <a:latin typeface="Arial Black" panose="020B0A04020102020204" pitchFamily="34" charset="0"/>
              </a:rPr>
              <a:t>as when they </a:t>
            </a:r>
            <a:r>
              <a:rPr lang="en-US" sz="4000" dirty="0">
                <a:latin typeface="Arial Black" panose="020B0A04020102020204" pitchFamily="34" charset="0"/>
              </a:rPr>
              <a:t>tried the </a:t>
            </a:r>
            <a:r>
              <a:rPr lang="en-US" sz="4000" dirty="0" smtClean="0">
                <a:latin typeface="Arial Black" panose="020B0A04020102020204" pitchFamily="34" charset="0"/>
              </a:rPr>
              <a:t>light </a:t>
            </a:r>
            <a:r>
              <a:rPr lang="en-US" sz="4000" dirty="0">
                <a:latin typeface="Arial Black" panose="020B0A04020102020204" pitchFamily="34" charset="0"/>
              </a:rPr>
              <a:t>it flashed one and </a:t>
            </a:r>
            <a:endParaRPr lang="en-US" sz="4000" dirty="0" smtClean="0">
              <a:latin typeface="Arial Black" panose="020B0A04020102020204" pitchFamily="34" charset="0"/>
            </a:endParaRPr>
          </a:p>
          <a:p>
            <a:pPr marL="0" indent="0">
              <a:buNone/>
            </a:pPr>
            <a:r>
              <a:rPr lang="en-US" sz="4000" dirty="0" smtClean="0">
                <a:latin typeface="Arial Black" panose="020B0A04020102020204" pitchFamily="34" charset="0"/>
              </a:rPr>
              <a:t>flickered </a:t>
            </a:r>
            <a:r>
              <a:rPr lang="en-US" sz="4000" dirty="0">
                <a:latin typeface="Arial Black" panose="020B0A04020102020204" pitchFamily="34" charset="0"/>
              </a:rPr>
              <a:t>out. </a:t>
            </a:r>
            <a:r>
              <a:rPr lang="en-US" sz="4000" dirty="0" smtClean="0">
                <a:latin typeface="Arial Black" panose="020B0A04020102020204" pitchFamily="34" charset="0"/>
              </a:rPr>
              <a:t>They </a:t>
            </a:r>
            <a:r>
              <a:rPr lang="en-US" sz="4000" dirty="0">
                <a:latin typeface="Arial Black" panose="020B0A04020102020204" pitchFamily="34" charset="0"/>
              </a:rPr>
              <a:t>are surrounded by a mass </a:t>
            </a:r>
            <a:endParaRPr lang="en-US" sz="4000" dirty="0" smtClean="0">
              <a:latin typeface="Arial Black" panose="020B0A04020102020204" pitchFamily="34" charset="0"/>
            </a:endParaRPr>
          </a:p>
          <a:p>
            <a:pPr marL="0" indent="0">
              <a:buNone/>
            </a:pPr>
            <a:r>
              <a:rPr lang="en-US" sz="4000" dirty="0" smtClean="0">
                <a:latin typeface="Arial Black" panose="020B0A04020102020204" pitchFamily="34" charset="0"/>
              </a:rPr>
              <a:t>of </a:t>
            </a:r>
            <a:r>
              <a:rPr lang="en-US" sz="4000" dirty="0">
                <a:latin typeface="Arial Black" panose="020B0A04020102020204" pitchFamily="34" charset="0"/>
              </a:rPr>
              <a:t>boxes </a:t>
            </a:r>
            <a:r>
              <a:rPr lang="en-US" sz="4000" dirty="0" smtClean="0">
                <a:latin typeface="Arial Black" panose="020B0A04020102020204" pitchFamily="34" charset="0"/>
              </a:rPr>
              <a:t>and </a:t>
            </a:r>
            <a:r>
              <a:rPr lang="en-US" sz="4000" dirty="0">
                <a:latin typeface="Arial Black" panose="020B0A04020102020204" pitchFamily="34" charset="0"/>
              </a:rPr>
              <a:t>strange shaped objects draped in </a:t>
            </a:r>
            <a:endParaRPr lang="en-US" sz="4000" dirty="0" smtClean="0">
              <a:latin typeface="Arial Black" panose="020B0A04020102020204" pitchFamily="34" charset="0"/>
            </a:endParaRPr>
          </a:p>
          <a:p>
            <a:pPr marL="0" indent="0">
              <a:buNone/>
            </a:pPr>
            <a:r>
              <a:rPr lang="en-US" sz="4000" dirty="0" smtClean="0">
                <a:latin typeface="Arial Black" panose="020B0A04020102020204" pitchFamily="34" charset="0"/>
              </a:rPr>
              <a:t>cloth</a:t>
            </a:r>
            <a:r>
              <a:rPr lang="en-US" sz="4000" dirty="0">
                <a:latin typeface="Arial Black" panose="020B0A04020102020204" pitchFamily="34" charset="0"/>
              </a:rPr>
              <a:t>. </a:t>
            </a:r>
            <a:r>
              <a:rPr lang="en-US" sz="4000" dirty="0" smtClean="0">
                <a:latin typeface="Arial Black" panose="020B0A04020102020204" pitchFamily="34" charset="0"/>
              </a:rPr>
              <a:t>They </a:t>
            </a:r>
            <a:r>
              <a:rPr lang="en-US" sz="4000" dirty="0">
                <a:latin typeface="Arial Black" panose="020B0A04020102020204" pitchFamily="34" charset="0"/>
              </a:rPr>
              <a:t>hear a noise coming from </a:t>
            </a:r>
            <a:r>
              <a:rPr lang="en-US" sz="4000" dirty="0" smtClean="0">
                <a:latin typeface="Arial Black" panose="020B0A04020102020204" pitchFamily="34" charset="0"/>
              </a:rPr>
              <a:t>the back</a:t>
            </a:r>
          </a:p>
          <a:p>
            <a:pPr marL="0" indent="0">
              <a:buNone/>
            </a:pPr>
            <a:r>
              <a:rPr lang="en-US" sz="4000" dirty="0" smtClean="0">
                <a:latin typeface="Arial Black" panose="020B0A04020102020204" pitchFamily="34" charset="0"/>
              </a:rPr>
              <a:t>of the room…</a:t>
            </a:r>
          </a:p>
          <a:p>
            <a:pPr marL="0" indent="0">
              <a:buNone/>
            </a:pPr>
            <a:endParaRPr lang="en-US" sz="4000" dirty="0" smtClean="0">
              <a:latin typeface="Arial Black" panose="020B0A04020102020204" pitchFamily="34" charset="0"/>
            </a:endParaRP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You do NOT have to write the complete story BUT you should write enough that I am able to see the traits of your two characters through the way they act.</a:t>
            </a:r>
            <a:endParaRPr lang="en-US" sz="4000" dirty="0">
              <a:latin typeface="Arial Black" panose="020B0A04020102020204" pitchFamily="34" charset="0"/>
            </a:endParaRPr>
          </a:p>
          <a:p>
            <a:pPr lvl="1"/>
            <a:endParaRPr lang="en-US" sz="40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9264982" y="1490597"/>
            <a:ext cx="2640922" cy="3843635"/>
          </a:xfrm>
          <a:prstGeom prst="rect">
            <a:avLst/>
          </a:prstGeom>
        </p:spPr>
      </p:pic>
    </p:spTree>
    <p:extLst>
      <p:ext uri="{BB962C8B-B14F-4D97-AF65-F5344CB8AC3E}">
        <p14:creationId xmlns:p14="http://schemas.microsoft.com/office/powerpoint/2010/main" val="825015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61"/>
            <a:ext cx="10515600" cy="987686"/>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77447"/>
            <a:ext cx="10515600" cy="5511452"/>
          </a:xfrm>
        </p:spPr>
        <p:txBody>
          <a:bodyPr>
            <a:normAutofit lnSpcReduction="10000"/>
          </a:bodyPr>
          <a:lstStyle/>
          <a:p>
            <a:pPr marL="0" indent="0" algn="ctr">
              <a:buNone/>
            </a:pPr>
            <a:r>
              <a:rPr lang="en-US" sz="4300" dirty="0" smtClean="0">
                <a:latin typeface="Arial Black" panose="020B0A04020102020204" pitchFamily="34" charset="0"/>
              </a:rPr>
              <a:t>You should have your packets complete up to the point where we stopped today (the plot continues).</a:t>
            </a:r>
          </a:p>
          <a:p>
            <a:pPr marL="0" indent="0" algn="ctr">
              <a:buNone/>
            </a:pPr>
            <a:r>
              <a:rPr lang="en-US" sz="3300" dirty="0" smtClean="0">
                <a:latin typeface="Arial Black" panose="020B0A04020102020204" pitchFamily="34" charset="0"/>
              </a:rPr>
              <a:t>If they are not complete to that point, use the </a:t>
            </a:r>
            <a:r>
              <a:rPr lang="en-US" sz="3300" dirty="0" err="1" smtClean="0">
                <a:latin typeface="Arial Black" panose="020B0A04020102020204" pitchFamily="34" charset="0"/>
              </a:rPr>
              <a:t>powerpoint</a:t>
            </a:r>
            <a:r>
              <a:rPr lang="en-US" sz="3300" dirty="0" smtClean="0">
                <a:latin typeface="Arial Black" panose="020B0A04020102020204" pitchFamily="34" charset="0"/>
              </a:rPr>
              <a:t> on my website to make sure they are by tomorrow!</a:t>
            </a:r>
          </a:p>
          <a:p>
            <a:pPr marL="0" indent="0" algn="ctr">
              <a:buNone/>
            </a:pPr>
            <a:endParaRPr lang="en-US" sz="3300" dirty="0">
              <a:latin typeface="Arial Black" panose="020B0A04020102020204" pitchFamily="34" charset="0"/>
            </a:endParaRPr>
          </a:p>
          <a:p>
            <a:pPr marL="0" indent="0" algn="ctr">
              <a:buNone/>
            </a:pPr>
            <a:r>
              <a:rPr lang="en-US" sz="4300" dirty="0" smtClean="0">
                <a:latin typeface="Arial Black" panose="020B0A04020102020204" pitchFamily="34" charset="0"/>
              </a:rPr>
              <a:t>Complete your Developing Vocabulary Charts</a:t>
            </a:r>
          </a:p>
        </p:txBody>
      </p:sp>
    </p:spTree>
    <p:extLst>
      <p:ext uri="{BB962C8B-B14F-4D97-AF65-F5344CB8AC3E}">
        <p14:creationId xmlns:p14="http://schemas.microsoft.com/office/powerpoint/2010/main" val="2586130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Have you ever written a fictional story before? </a:t>
            </a: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Do you think that the tips we went over today would be helpful in creating characters for a story?</a:t>
            </a:r>
          </a:p>
          <a:p>
            <a:pPr marL="0" indent="0" algn="ctr">
              <a:buNone/>
            </a:pPr>
            <a:r>
              <a:rPr lang="en-US" sz="3600" dirty="0" smtClean="0">
                <a:latin typeface="Arial Black" panose="020B0A04020102020204" pitchFamily="34" charset="0"/>
              </a:rPr>
              <a:t>Which one of the tips do you think would be the most helpful?</a:t>
            </a:r>
            <a:endParaRPr lang="en-US" sz="3600" dirty="0">
              <a:latin typeface="Arial Black" panose="020B0A04020102020204" pitchFamily="34" charset="0"/>
            </a:endParaRPr>
          </a:p>
        </p:txBody>
      </p:sp>
      <p:sp>
        <p:nvSpPr>
          <p:cNvPr id="4" name="TextBox 3"/>
          <p:cNvSpPr txBox="1"/>
          <p:nvPr/>
        </p:nvSpPr>
        <p:spPr>
          <a:xfrm>
            <a:off x="10117564" y="843240"/>
            <a:ext cx="1236236" cy="369332"/>
          </a:xfrm>
          <a:prstGeom prst="rect">
            <a:avLst/>
          </a:prstGeom>
          <a:noFill/>
        </p:spPr>
        <p:txBody>
          <a:bodyPr wrap="none" rtlCol="0">
            <a:spAutoFit/>
          </a:bodyPr>
          <a:lstStyle/>
          <a:p>
            <a:r>
              <a:rPr lang="en-US" b="1" dirty="0" smtClean="0">
                <a:latin typeface="Arial Black" panose="020B0A04020102020204" pitchFamily="34" charset="0"/>
              </a:rPr>
              <a:t>10/30/17</a:t>
            </a:r>
            <a:endParaRPr lang="en-US" b="1" dirty="0">
              <a:latin typeface="Arial Black" panose="020B0A04020102020204" pitchFamily="34" charset="0"/>
            </a:endParaRPr>
          </a:p>
        </p:txBody>
      </p:sp>
    </p:spTree>
    <p:extLst>
      <p:ext uri="{BB962C8B-B14F-4D97-AF65-F5344CB8AC3E}">
        <p14:creationId xmlns:p14="http://schemas.microsoft.com/office/powerpoint/2010/main" val="911233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0459"/>
            <a:ext cx="10515600" cy="847447"/>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27905"/>
            <a:ext cx="10515600" cy="5610890"/>
          </a:xfrm>
        </p:spPr>
        <p:txBody>
          <a:bodyPr>
            <a:normAutofit fontScale="92500" lnSpcReduction="10000"/>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Think of a </a:t>
            </a:r>
            <a:r>
              <a:rPr lang="en-US" sz="3600" dirty="0">
                <a:latin typeface="Arial Black" panose="020B0A04020102020204" pitchFamily="34" charset="0"/>
              </a:rPr>
              <a:t>character that you know </a:t>
            </a:r>
            <a:r>
              <a:rPr lang="en-US" sz="3600" dirty="0" smtClean="0">
                <a:latin typeface="Arial Black" panose="020B0A04020102020204" pitchFamily="34" charset="0"/>
              </a:rPr>
              <a:t>well from a book </a:t>
            </a:r>
          </a:p>
          <a:p>
            <a:pPr marL="0" indent="0" algn="ctr">
              <a:buNone/>
            </a:pPr>
            <a:r>
              <a:rPr lang="en-US" sz="3600" dirty="0" smtClean="0">
                <a:latin typeface="Arial Black" panose="020B0A04020102020204" pitchFamily="34" charset="0"/>
              </a:rPr>
              <a:t>(NOT MOVIES OR TV…A BOOK).</a:t>
            </a:r>
          </a:p>
          <a:p>
            <a:pPr marL="0" indent="0" algn="ctr">
              <a:buNone/>
            </a:pPr>
            <a:r>
              <a:rPr lang="en-US" sz="3600" dirty="0" smtClean="0">
                <a:latin typeface="Arial Black" panose="020B0A04020102020204" pitchFamily="34" charset="0"/>
              </a:rPr>
              <a:t>Briefly describe that character and, as you do, think about HOW YOU KNOW those things about that character.</a:t>
            </a:r>
          </a:p>
          <a:p>
            <a:pPr marL="0" indent="0" algn="ctr">
              <a:buNone/>
            </a:pPr>
            <a:r>
              <a:rPr lang="en-US" sz="3600" dirty="0">
                <a:latin typeface="Arial Black" panose="020B0A04020102020204" pitchFamily="34" charset="0"/>
              </a:rPr>
              <a:t>How did the author reveal that character’s traits; directly or indirectly</a:t>
            </a:r>
            <a:r>
              <a:rPr lang="en-US" sz="3600" dirty="0" smtClean="0">
                <a:latin typeface="Arial Black" panose="020B0A04020102020204" pitchFamily="34" charset="0"/>
              </a:rPr>
              <a:t>? Did they use dialogue and actions to reveal the character’s personality? Give examples.</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6" name="TextBox 5"/>
          <p:cNvSpPr txBox="1"/>
          <p:nvPr/>
        </p:nvSpPr>
        <p:spPr>
          <a:xfrm>
            <a:off x="10117564" y="419516"/>
            <a:ext cx="1236236" cy="369332"/>
          </a:xfrm>
          <a:prstGeom prst="rect">
            <a:avLst/>
          </a:prstGeom>
          <a:noFill/>
        </p:spPr>
        <p:txBody>
          <a:bodyPr wrap="none" rtlCol="0">
            <a:spAutoFit/>
          </a:bodyPr>
          <a:lstStyle/>
          <a:p>
            <a:r>
              <a:rPr lang="en-US" b="1" dirty="0" smtClean="0">
                <a:latin typeface="Arial Black" panose="020B0A04020102020204" pitchFamily="34" charset="0"/>
              </a:rPr>
              <a:t>10/31/17</a:t>
            </a:r>
            <a:endParaRPr lang="en-US" b="1" dirty="0">
              <a:latin typeface="Arial Black" panose="020B0A04020102020204" pitchFamily="34" charset="0"/>
            </a:endParaRPr>
          </a:p>
        </p:txBody>
      </p:sp>
    </p:spTree>
    <p:extLst>
      <p:ext uri="{BB962C8B-B14F-4D97-AF65-F5344CB8AC3E}">
        <p14:creationId xmlns:p14="http://schemas.microsoft.com/office/powerpoint/2010/main" val="113012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a:xfrm>
            <a:off x="838200" y="1465546"/>
            <a:ext cx="10515600" cy="5392454"/>
          </a:xfrm>
        </p:spPr>
        <p:txBody>
          <a:bodyPr>
            <a:normAutofit fontScale="92500" lnSpcReduction="10000"/>
          </a:bodyPr>
          <a:lstStyle/>
          <a:p>
            <a:pPr marL="0" indent="0" algn="ctr">
              <a:buNone/>
            </a:pPr>
            <a:r>
              <a:rPr lang="en-US" dirty="0" smtClean="0">
                <a:latin typeface="Arial Black" panose="020B0A04020102020204" pitchFamily="34" charset="0"/>
              </a:rPr>
              <a:t>Now write about it:</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Think of a character that you know well from a book </a:t>
            </a:r>
          </a:p>
          <a:p>
            <a:pPr marL="0" indent="0" algn="ctr">
              <a:buNone/>
            </a:pPr>
            <a:r>
              <a:rPr lang="en-US" sz="3600" dirty="0">
                <a:latin typeface="Arial Black" panose="020B0A04020102020204" pitchFamily="34" charset="0"/>
              </a:rPr>
              <a:t>(NOT MOVIES OR TV…A BOOK).</a:t>
            </a:r>
          </a:p>
          <a:p>
            <a:pPr marL="0" indent="0" algn="ctr">
              <a:buNone/>
            </a:pPr>
            <a:r>
              <a:rPr lang="en-US" sz="3600" dirty="0">
                <a:latin typeface="Arial Black" panose="020B0A04020102020204" pitchFamily="34" charset="0"/>
              </a:rPr>
              <a:t>Briefly describe that character and, as you do, think about HOW YOU KNOW those things about that character.</a:t>
            </a:r>
          </a:p>
          <a:p>
            <a:pPr marL="0" indent="0" algn="ctr">
              <a:buNone/>
            </a:pPr>
            <a:r>
              <a:rPr lang="en-US" sz="3600" dirty="0">
                <a:latin typeface="Arial Black" panose="020B0A04020102020204" pitchFamily="34" charset="0"/>
              </a:rPr>
              <a:t>How did the author reveal that character’s traits; directly or indirectly? Did they use dialogue and actions to reveal the character’s personality? Give examples.</a:t>
            </a:r>
          </a:p>
        </p:txBody>
      </p:sp>
      <p:sp>
        <p:nvSpPr>
          <p:cNvPr id="6" name="TextBox 5"/>
          <p:cNvSpPr txBox="1"/>
          <p:nvPr/>
        </p:nvSpPr>
        <p:spPr>
          <a:xfrm>
            <a:off x="10117564" y="843240"/>
            <a:ext cx="1236236" cy="369332"/>
          </a:xfrm>
          <a:prstGeom prst="rect">
            <a:avLst/>
          </a:prstGeom>
          <a:noFill/>
        </p:spPr>
        <p:txBody>
          <a:bodyPr wrap="none" rtlCol="0">
            <a:spAutoFit/>
          </a:bodyPr>
          <a:lstStyle/>
          <a:p>
            <a:r>
              <a:rPr lang="en-US" b="1" dirty="0" smtClean="0">
                <a:latin typeface="Arial Black" panose="020B0A04020102020204" pitchFamily="34" charset="0"/>
              </a:rPr>
              <a:t>10/31/17</a:t>
            </a:r>
            <a:endParaRPr lang="en-US" b="1" dirty="0">
              <a:latin typeface="Arial Black" panose="020B0A04020102020204" pitchFamily="34" charset="0"/>
            </a:endParaRPr>
          </a:p>
        </p:txBody>
      </p:sp>
    </p:spTree>
    <p:extLst>
      <p:ext uri="{BB962C8B-B14F-4D97-AF65-F5344CB8AC3E}">
        <p14:creationId xmlns:p14="http://schemas.microsoft.com/office/powerpoint/2010/main" val="99093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12530"/>
          </a:xfrm>
        </p:spPr>
        <p:txBody>
          <a:bodyPr/>
          <a:lstStyle/>
          <a:p>
            <a:pPr algn="ctr"/>
            <a:r>
              <a:rPr lang="en-US" dirty="0" smtClean="0">
                <a:latin typeface="Arial Black" panose="020B0A04020102020204" pitchFamily="34" charset="0"/>
              </a:rPr>
              <a:t>CCSS Standard</a:t>
            </a:r>
            <a:endParaRPr lang="en-US" dirty="0">
              <a:latin typeface="Arial Black" panose="020B0A04020102020204" pitchFamily="34" charset="0"/>
            </a:endParaRPr>
          </a:p>
        </p:txBody>
      </p:sp>
      <p:sp>
        <p:nvSpPr>
          <p:cNvPr id="3" name="Content Placeholder 2"/>
          <p:cNvSpPr>
            <a:spLocks noGrp="1"/>
          </p:cNvSpPr>
          <p:nvPr>
            <p:ph idx="1"/>
          </p:nvPr>
        </p:nvSpPr>
        <p:spPr>
          <a:xfrm>
            <a:off x="838200" y="1077238"/>
            <a:ext cx="10515600" cy="5511451"/>
          </a:xfrm>
        </p:spPr>
        <p:txBody>
          <a:bodyPr>
            <a:normAutofit/>
          </a:bodyPr>
          <a:lstStyle/>
          <a:p>
            <a:pPr marL="0" indent="0" algn="ctr">
              <a:buNone/>
            </a:pPr>
            <a:r>
              <a:rPr lang="en-US" sz="3200" u="sng" dirty="0" smtClean="0">
                <a:latin typeface="Arial Black" panose="020B0A04020102020204" pitchFamily="34" charset="0"/>
              </a:rPr>
              <a:t>CCSS.ELA-LITERACY.W.9-10.3</a:t>
            </a:r>
          </a:p>
          <a:p>
            <a:pPr marL="0" indent="0" algn="ctr">
              <a:buNone/>
            </a:pPr>
            <a:endParaRPr lang="en-US" sz="32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Write narratives to develop real or imagined experiences or events using effective technique, well-chosen details, and well-chosen details, and well-structured event sequences.</a:t>
            </a:r>
          </a:p>
          <a:p>
            <a:endParaRPr lang="en-US" sz="3200" dirty="0" smtClean="0">
              <a:latin typeface="Arial Black" panose="020B0A04020102020204" pitchFamily="34" charset="0"/>
            </a:endParaRPr>
          </a:p>
          <a:p>
            <a:endParaRPr lang="en-US" dirty="0"/>
          </a:p>
        </p:txBody>
      </p:sp>
    </p:spTree>
    <p:extLst>
      <p:ext uri="{BB962C8B-B14F-4D97-AF65-F5344CB8AC3E}">
        <p14:creationId xmlns:p14="http://schemas.microsoft.com/office/powerpoint/2010/main" val="2227538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12530"/>
          </a:xfrm>
        </p:spPr>
        <p:txBody>
          <a:bodyPr/>
          <a:lstStyle/>
          <a:p>
            <a:pPr algn="ctr"/>
            <a:r>
              <a:rPr lang="en-US" dirty="0" smtClean="0">
                <a:latin typeface="Arial Black" panose="020B0A04020102020204" pitchFamily="34" charset="0"/>
              </a:rPr>
              <a:t>CCSS Standard</a:t>
            </a:r>
            <a:endParaRPr lang="en-US" dirty="0">
              <a:latin typeface="Arial Black" panose="020B0A04020102020204" pitchFamily="34" charset="0"/>
            </a:endParaRPr>
          </a:p>
        </p:txBody>
      </p:sp>
      <p:sp>
        <p:nvSpPr>
          <p:cNvPr id="3" name="Content Placeholder 2"/>
          <p:cNvSpPr>
            <a:spLocks noGrp="1"/>
          </p:cNvSpPr>
          <p:nvPr>
            <p:ph idx="1"/>
          </p:nvPr>
        </p:nvSpPr>
        <p:spPr>
          <a:xfrm>
            <a:off x="838200" y="1077238"/>
            <a:ext cx="10515600" cy="5511451"/>
          </a:xfrm>
        </p:spPr>
        <p:txBody>
          <a:bodyPr>
            <a:normAutofit/>
          </a:bodyPr>
          <a:lstStyle/>
          <a:p>
            <a:pPr marL="0" indent="0" algn="ctr">
              <a:buNone/>
            </a:pPr>
            <a:r>
              <a:rPr lang="en-US" sz="3200" u="sng" dirty="0" smtClean="0">
                <a:latin typeface="Arial Black" panose="020B0A04020102020204" pitchFamily="34" charset="0"/>
              </a:rPr>
              <a:t>CCSS.ELA-LITERACY.W.9-10.3</a:t>
            </a:r>
          </a:p>
          <a:p>
            <a:pPr marL="0" indent="0" algn="ctr">
              <a:buNone/>
            </a:pPr>
            <a:endParaRPr lang="en-US" sz="32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Write narratives to develop real or imagined experiences or events using effective technique, well-chosen details, and well-chosen details, and well-structured event sequences.</a:t>
            </a:r>
          </a:p>
          <a:p>
            <a:endParaRPr lang="en-US" sz="3200" dirty="0" smtClean="0">
              <a:latin typeface="Arial Black" panose="020B0A04020102020204" pitchFamily="34" charset="0"/>
            </a:endParaRPr>
          </a:p>
          <a:p>
            <a:endParaRPr lang="en-US" dirty="0"/>
          </a:p>
        </p:txBody>
      </p:sp>
    </p:spTree>
    <p:extLst>
      <p:ext uri="{BB962C8B-B14F-4D97-AF65-F5344CB8AC3E}">
        <p14:creationId xmlns:p14="http://schemas.microsoft.com/office/powerpoint/2010/main" val="549463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000" dirty="0" smtClean="0">
                <a:latin typeface="Arial Black" panose="020B0A04020102020204" pitchFamily="34" charset="0"/>
              </a:rPr>
              <a:t>By the end of the lesson, students will be able to write a narrative to develop real or imagined experiences or events.</a:t>
            </a:r>
          </a:p>
          <a:p>
            <a:pPr marL="0" indent="0" algn="ctr">
              <a:buNone/>
            </a:pPr>
            <a:r>
              <a:rPr lang="en-US" sz="4000" dirty="0" smtClean="0">
                <a:latin typeface="Arial Black" panose="020B0A04020102020204" pitchFamily="34" charset="0"/>
              </a:rPr>
              <a:t> </a:t>
            </a:r>
          </a:p>
          <a:p>
            <a:pPr marL="0" indent="0" algn="ctr">
              <a:buNone/>
            </a:pPr>
            <a:r>
              <a:rPr lang="en-US" sz="4000" dirty="0" smtClean="0">
                <a:latin typeface="Arial Black" panose="020B0A04020102020204" pitchFamily="34" charset="0"/>
              </a:rPr>
              <a:t>They will be able to use effective technique, well-chosen details, and well-structured event sequences in narrative writing.</a:t>
            </a:r>
          </a:p>
          <a:p>
            <a:endParaRPr lang="en-US" dirty="0"/>
          </a:p>
        </p:txBody>
      </p:sp>
    </p:spTree>
    <p:extLst>
      <p:ext uri="{BB962C8B-B14F-4D97-AF65-F5344CB8AC3E}">
        <p14:creationId xmlns:p14="http://schemas.microsoft.com/office/powerpoint/2010/main" val="4242384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By the end of the period, students should be able to show a character’s traits by revealing their thoughts.</a:t>
            </a:r>
          </a:p>
          <a:p>
            <a:pPr marL="0" indent="0" algn="ctr">
              <a:buNone/>
            </a:pPr>
            <a:r>
              <a:rPr lang="en-US" sz="4000" dirty="0" smtClean="0">
                <a:latin typeface="Arial Black" panose="020B0A04020102020204" pitchFamily="34" charset="0"/>
              </a:rPr>
              <a:t>They will also begin planning their narratives; including making decisions about point of view, mood, and setting.</a:t>
            </a:r>
            <a:endParaRPr lang="en-US" sz="4000" dirty="0">
              <a:latin typeface="Arial Black" panose="020B0A04020102020204" pitchFamily="34" charset="0"/>
            </a:endParaRPr>
          </a:p>
        </p:txBody>
      </p:sp>
    </p:spTree>
    <p:extLst>
      <p:ext uri="{BB962C8B-B14F-4D97-AF65-F5344CB8AC3E}">
        <p14:creationId xmlns:p14="http://schemas.microsoft.com/office/powerpoint/2010/main" val="4176465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813"/>
            <a:ext cx="10515600" cy="937582"/>
          </a:xfrm>
        </p:spPr>
        <p:txBody>
          <a:bodyPr/>
          <a:lstStyle/>
          <a:p>
            <a:pPr algn="ctr"/>
            <a:r>
              <a:rPr lang="en-US" dirty="0" smtClean="0">
                <a:latin typeface="Arial Black" panose="020B0A04020102020204" pitchFamily="34" charset="0"/>
              </a:rPr>
              <a:t>A Quick Review</a:t>
            </a:r>
            <a:endParaRPr lang="en-US" dirty="0">
              <a:latin typeface="Arial Black" panose="020B0A04020102020204" pitchFamily="34" charset="0"/>
            </a:endParaRPr>
          </a:p>
        </p:txBody>
      </p:sp>
      <p:sp>
        <p:nvSpPr>
          <p:cNvPr id="3" name="Content Placeholder 2"/>
          <p:cNvSpPr>
            <a:spLocks noGrp="1"/>
          </p:cNvSpPr>
          <p:nvPr>
            <p:ph idx="1"/>
          </p:nvPr>
        </p:nvSpPr>
        <p:spPr>
          <a:xfrm>
            <a:off x="838200" y="1152395"/>
            <a:ext cx="10515600" cy="5024568"/>
          </a:xfrm>
        </p:spPr>
        <p:txBody>
          <a:bodyPr/>
          <a:lstStyle/>
          <a:p>
            <a:r>
              <a:rPr lang="en-US" sz="4000" dirty="0">
                <a:latin typeface="Arial Black" panose="020B0A04020102020204" pitchFamily="34" charset="0"/>
              </a:rPr>
              <a:t>Tip One </a:t>
            </a:r>
            <a:endParaRPr lang="en-US" sz="4000" dirty="0" smtClean="0">
              <a:latin typeface="Arial Black" panose="020B0A04020102020204" pitchFamily="34" charset="0"/>
            </a:endParaRPr>
          </a:p>
          <a:p>
            <a:pPr lvl="1"/>
            <a:r>
              <a:rPr lang="en-US" dirty="0" smtClean="0">
                <a:latin typeface="Arial Black" panose="020B0A04020102020204" pitchFamily="34" charset="0"/>
              </a:rPr>
              <a:t>Interesting </a:t>
            </a:r>
            <a:r>
              <a:rPr lang="en-US" dirty="0">
                <a:latin typeface="Arial Black" panose="020B0A04020102020204" pitchFamily="34" charset="0"/>
              </a:rPr>
              <a:t>names</a:t>
            </a:r>
          </a:p>
          <a:p>
            <a:r>
              <a:rPr lang="en-US" sz="4000" dirty="0">
                <a:latin typeface="Arial Black" panose="020B0A04020102020204" pitchFamily="34" charset="0"/>
              </a:rPr>
              <a:t>Tip Two </a:t>
            </a:r>
            <a:endParaRPr lang="en-US" sz="4000" dirty="0" smtClean="0">
              <a:latin typeface="Arial Black" panose="020B0A04020102020204" pitchFamily="34" charset="0"/>
            </a:endParaRPr>
          </a:p>
          <a:p>
            <a:pPr lvl="1"/>
            <a:r>
              <a:rPr lang="en-US" dirty="0" smtClean="0">
                <a:latin typeface="Arial Black" panose="020B0A04020102020204" pitchFamily="34" charset="0"/>
              </a:rPr>
              <a:t>Contrasting </a:t>
            </a:r>
            <a:r>
              <a:rPr lang="en-US" dirty="0">
                <a:latin typeface="Arial Black" panose="020B0A04020102020204" pitchFamily="34" charset="0"/>
              </a:rPr>
              <a:t>personalities</a:t>
            </a:r>
          </a:p>
          <a:p>
            <a:r>
              <a:rPr lang="en-US" sz="4000" dirty="0">
                <a:latin typeface="Arial Black" panose="020B0A04020102020204" pitchFamily="34" charset="0"/>
              </a:rPr>
              <a:t>Tip Three </a:t>
            </a:r>
            <a:endParaRPr lang="en-US" sz="4000" dirty="0" smtClean="0">
              <a:latin typeface="Arial Black" panose="020B0A04020102020204" pitchFamily="34" charset="0"/>
            </a:endParaRPr>
          </a:p>
          <a:p>
            <a:pPr lvl="1"/>
            <a:r>
              <a:rPr lang="en-US" dirty="0" smtClean="0">
                <a:latin typeface="Arial Black" panose="020B0A04020102020204" pitchFamily="34" charset="0"/>
              </a:rPr>
              <a:t>Indirect </a:t>
            </a:r>
            <a:r>
              <a:rPr lang="en-US" dirty="0">
                <a:latin typeface="Arial Black" panose="020B0A04020102020204" pitchFamily="34" charset="0"/>
              </a:rPr>
              <a:t>Characterization</a:t>
            </a:r>
          </a:p>
          <a:p>
            <a:r>
              <a:rPr lang="en-US" sz="4000" dirty="0">
                <a:latin typeface="Arial Black" panose="020B0A04020102020204" pitchFamily="34" charset="0"/>
              </a:rPr>
              <a:t>Tip Four </a:t>
            </a:r>
            <a:endParaRPr lang="en-US" sz="4000" dirty="0" smtClean="0">
              <a:latin typeface="Arial Black" panose="020B0A04020102020204" pitchFamily="34" charset="0"/>
            </a:endParaRPr>
          </a:p>
          <a:p>
            <a:pPr lvl="1"/>
            <a:r>
              <a:rPr lang="en-US" dirty="0" smtClean="0">
                <a:latin typeface="Arial Black" panose="020B0A04020102020204" pitchFamily="34" charset="0"/>
              </a:rPr>
              <a:t>Dialogue </a:t>
            </a: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04752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1050317"/>
          </a:xfrm>
        </p:spPr>
        <p:txBody>
          <a:bodyPr/>
          <a:lstStyle/>
          <a:p>
            <a:pPr algn="ctr"/>
            <a:r>
              <a:rPr lang="en-US" dirty="0" smtClean="0">
                <a:latin typeface="Arial Black" panose="020B0A04020102020204" pitchFamily="34" charset="0"/>
              </a:rPr>
              <a:t>Character Creation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52602"/>
            <a:ext cx="10515600" cy="5323561"/>
          </a:xfrm>
        </p:spPr>
        <p:txBody>
          <a:bodyPr>
            <a:normAutofit/>
          </a:bodyPr>
          <a:lstStyle/>
          <a:p>
            <a:r>
              <a:rPr lang="en-US" sz="4600" dirty="0">
                <a:latin typeface="Arial Black" panose="020B0A04020102020204" pitchFamily="34" charset="0"/>
              </a:rPr>
              <a:t>Tip </a:t>
            </a:r>
            <a:r>
              <a:rPr lang="en-US" sz="4600" dirty="0" smtClean="0">
                <a:latin typeface="Arial Black" panose="020B0A04020102020204" pitchFamily="34" charset="0"/>
              </a:rPr>
              <a:t>Five </a:t>
            </a:r>
            <a:r>
              <a:rPr lang="en-US" sz="4600" dirty="0">
                <a:latin typeface="Arial Black" panose="020B0A04020102020204" pitchFamily="34" charset="0"/>
              </a:rPr>
              <a:t>– </a:t>
            </a:r>
            <a:r>
              <a:rPr lang="en-US" sz="4600" dirty="0" smtClean="0">
                <a:latin typeface="Arial Black" panose="020B0A04020102020204" pitchFamily="34" charset="0"/>
              </a:rPr>
              <a:t>Develop </a:t>
            </a:r>
            <a:r>
              <a:rPr lang="en-US" sz="4600" dirty="0">
                <a:latin typeface="Arial Black" panose="020B0A04020102020204" pitchFamily="34" charset="0"/>
              </a:rPr>
              <a:t>characterization through showing </a:t>
            </a:r>
            <a:r>
              <a:rPr lang="en-US" sz="4600" dirty="0" smtClean="0">
                <a:latin typeface="Arial Black" panose="020B0A04020102020204" pitchFamily="34" charset="0"/>
              </a:rPr>
              <a:t>a </a:t>
            </a:r>
            <a:r>
              <a:rPr lang="en-US" sz="4600" dirty="0">
                <a:latin typeface="Arial Black" panose="020B0A04020102020204" pitchFamily="34" charset="0"/>
              </a:rPr>
              <a:t>character’s thoughts.</a:t>
            </a:r>
          </a:p>
          <a:p>
            <a:endParaRPr lang="en-US" sz="3200" dirty="0">
              <a:latin typeface="Arial Black" panose="020B0A04020102020204" pitchFamily="34" charset="0"/>
            </a:endParaRPr>
          </a:p>
          <a:p>
            <a:pPr marL="0" indent="0">
              <a:buNone/>
            </a:pPr>
            <a:endParaRPr lang="en-US" sz="3200" dirty="0">
              <a:latin typeface="Arial Black" panose="020B0A04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9201" y="2868459"/>
            <a:ext cx="3022410" cy="3513551"/>
          </a:xfrm>
          <a:prstGeom prst="rect">
            <a:avLst/>
          </a:prstGeom>
        </p:spPr>
      </p:pic>
    </p:spTree>
    <p:extLst>
      <p:ext uri="{BB962C8B-B14F-4D97-AF65-F5344CB8AC3E}">
        <p14:creationId xmlns:p14="http://schemas.microsoft.com/office/powerpoint/2010/main" val="234141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1050317"/>
          </a:xfrm>
        </p:spPr>
        <p:txBody>
          <a:bodyPr/>
          <a:lstStyle/>
          <a:p>
            <a:pPr algn="ctr"/>
            <a:r>
              <a:rPr lang="en-US" dirty="0" smtClean="0">
                <a:latin typeface="Arial Black" panose="020B0A04020102020204" pitchFamily="34" charset="0"/>
              </a:rPr>
              <a:t>Character Creation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52602"/>
            <a:ext cx="10515600" cy="5323561"/>
          </a:xfrm>
        </p:spPr>
        <p:txBody>
          <a:bodyPr>
            <a:normAutofit fontScale="85000" lnSpcReduction="20000"/>
          </a:bodyPr>
          <a:lstStyle/>
          <a:p>
            <a:r>
              <a:rPr lang="en-US" sz="4600" dirty="0">
                <a:latin typeface="Arial Black" panose="020B0A04020102020204" pitchFamily="34" charset="0"/>
              </a:rPr>
              <a:t>Physicality of </a:t>
            </a:r>
            <a:r>
              <a:rPr lang="en-US" sz="4600" dirty="0" smtClean="0">
                <a:latin typeface="Arial Black" panose="020B0A04020102020204" pitchFamily="34" charset="0"/>
              </a:rPr>
              <a:t>Thought</a:t>
            </a:r>
          </a:p>
          <a:p>
            <a:pPr lvl="1"/>
            <a:r>
              <a:rPr lang="en-US" sz="4200" dirty="0">
                <a:latin typeface="Arial Black" panose="020B0A04020102020204" pitchFamily="34" charset="0"/>
              </a:rPr>
              <a:t>What do people look like when they are thinking? </a:t>
            </a:r>
          </a:p>
          <a:p>
            <a:pPr lvl="2"/>
            <a:r>
              <a:rPr lang="en-US" sz="3800" dirty="0">
                <a:latin typeface="Arial Black" panose="020B0A04020102020204" pitchFamily="34" charset="0"/>
              </a:rPr>
              <a:t>Mrs. Cooper pursed her lips. Tilting her head to the side.</a:t>
            </a:r>
          </a:p>
          <a:p>
            <a:pPr lvl="1"/>
            <a:r>
              <a:rPr lang="en-US" sz="4200" dirty="0">
                <a:latin typeface="Arial Black" panose="020B0A04020102020204" pitchFamily="34" charset="0"/>
              </a:rPr>
              <a:t>Directly state what the character is thinking. </a:t>
            </a:r>
          </a:p>
          <a:p>
            <a:pPr lvl="2"/>
            <a:r>
              <a:rPr lang="en-US" sz="3800" dirty="0">
                <a:latin typeface="Arial Black" panose="020B0A04020102020204" pitchFamily="34" charset="0"/>
              </a:rPr>
              <a:t>She had had enough of Brian’s behavior for one day. That boy ought to be taught a lesson. He had stepped over the line once too often. And bullying was not something that Mrs. Cooper was going to tolerate.</a:t>
            </a:r>
          </a:p>
          <a:p>
            <a:pPr lvl="1"/>
            <a:endParaRPr lang="en-US" sz="4200" dirty="0" smtClean="0">
              <a:latin typeface="Arial Black" panose="020B0A04020102020204" pitchFamily="34" charset="0"/>
            </a:endParaRPr>
          </a:p>
          <a:p>
            <a:pPr lvl="1"/>
            <a:endParaRPr lang="en-US" dirty="0">
              <a:latin typeface="Arial Black" panose="020B0A04020102020204" pitchFamily="34" charset="0"/>
            </a:endParaRPr>
          </a:p>
          <a:p>
            <a:pPr marL="0" indent="0">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18393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1050317"/>
          </a:xfrm>
        </p:spPr>
        <p:txBody>
          <a:bodyPr/>
          <a:lstStyle/>
          <a:p>
            <a:pPr algn="ctr"/>
            <a:r>
              <a:rPr lang="en-US" dirty="0" smtClean="0">
                <a:latin typeface="Arial Black" panose="020B0A04020102020204" pitchFamily="34" charset="0"/>
              </a:rPr>
              <a:t>Character Creation</a:t>
            </a:r>
            <a:endParaRPr lang="en-US" dirty="0">
              <a:latin typeface="Arial Black" panose="020B0A04020102020204" pitchFamily="34" charset="0"/>
            </a:endParaRPr>
          </a:p>
        </p:txBody>
      </p:sp>
      <p:sp>
        <p:nvSpPr>
          <p:cNvPr id="3" name="Content Placeholder 2"/>
          <p:cNvSpPr>
            <a:spLocks noGrp="1"/>
          </p:cNvSpPr>
          <p:nvPr>
            <p:ph idx="1"/>
          </p:nvPr>
        </p:nvSpPr>
        <p:spPr>
          <a:xfrm>
            <a:off x="838200" y="1252602"/>
            <a:ext cx="10515600" cy="5323561"/>
          </a:xfrm>
        </p:spPr>
        <p:txBody>
          <a:bodyPr>
            <a:normAutofit fontScale="92500" lnSpcReduction="20000"/>
          </a:bodyPr>
          <a:lstStyle/>
          <a:p>
            <a:pPr lvl="1"/>
            <a:r>
              <a:rPr lang="en-US" sz="4200" dirty="0">
                <a:latin typeface="Arial Black" panose="020B0A04020102020204" pitchFamily="34" charset="0"/>
              </a:rPr>
              <a:t>Writing thoughts as internal dialogue</a:t>
            </a:r>
            <a:r>
              <a:rPr lang="en-US" sz="4200" dirty="0" smtClean="0">
                <a:latin typeface="Arial Black" panose="020B0A04020102020204" pitchFamily="34" charset="0"/>
              </a:rPr>
              <a:t>.</a:t>
            </a:r>
          </a:p>
          <a:p>
            <a:pPr lvl="2"/>
            <a:r>
              <a:rPr lang="en-US" sz="3800" dirty="0">
                <a:latin typeface="Arial Black" panose="020B0A04020102020204" pitchFamily="34" charset="0"/>
              </a:rPr>
              <a:t>Sometimes writers need to stress a thought and they will write it as dialogue.</a:t>
            </a:r>
          </a:p>
          <a:p>
            <a:pPr lvl="3"/>
            <a:r>
              <a:rPr lang="en-US" sz="3600" dirty="0" smtClean="0">
                <a:latin typeface="Arial Black" panose="020B0A04020102020204" pitchFamily="34" charset="0"/>
              </a:rPr>
              <a:t>Example</a:t>
            </a:r>
            <a:r>
              <a:rPr lang="en-US" sz="3600" dirty="0">
                <a:latin typeface="Arial Black" panose="020B0A04020102020204" pitchFamily="34" charset="0"/>
              </a:rPr>
              <a:t>: “Oh no, she’s in a strop… again!” Brian thought. “She’s really got it in for me these days.” </a:t>
            </a:r>
          </a:p>
          <a:p>
            <a:pPr lvl="2"/>
            <a:r>
              <a:rPr lang="en-US" sz="3800" dirty="0">
                <a:latin typeface="Arial Black" panose="020B0A04020102020204" pitchFamily="34" charset="0"/>
              </a:rPr>
              <a:t>Only do this when the character is not engaging in conversation or it can become confusing for the audience. </a:t>
            </a:r>
          </a:p>
          <a:p>
            <a:pPr lvl="2"/>
            <a:endParaRPr lang="en-US" sz="3800" dirty="0" smtClean="0">
              <a:latin typeface="Arial Black" panose="020B0A04020102020204" pitchFamily="34" charset="0"/>
            </a:endParaRPr>
          </a:p>
          <a:p>
            <a:pPr lvl="1"/>
            <a:endParaRPr lang="en-US" dirty="0">
              <a:latin typeface="Arial Black" panose="020B0A04020102020204" pitchFamily="34" charset="0"/>
            </a:endParaRPr>
          </a:p>
          <a:p>
            <a:pPr marL="0" indent="0">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312837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1050316"/>
          </a:xfrm>
        </p:spPr>
        <p:txBody>
          <a:bodyPr/>
          <a:lstStyle/>
          <a:p>
            <a:pPr algn="ctr"/>
            <a:r>
              <a:rPr lang="en-US" dirty="0" smtClean="0">
                <a:latin typeface="Arial Black" panose="020B0A04020102020204" pitchFamily="34" charset="0"/>
              </a:rPr>
              <a:t>Drama Time</a:t>
            </a:r>
            <a:endParaRPr lang="en-US" dirty="0">
              <a:latin typeface="Arial Black" panose="020B0A04020102020204" pitchFamily="34" charset="0"/>
            </a:endParaRPr>
          </a:p>
        </p:txBody>
      </p:sp>
      <p:sp>
        <p:nvSpPr>
          <p:cNvPr id="3" name="Content Placeholder 2"/>
          <p:cNvSpPr>
            <a:spLocks noGrp="1"/>
          </p:cNvSpPr>
          <p:nvPr>
            <p:ph idx="1"/>
          </p:nvPr>
        </p:nvSpPr>
        <p:spPr>
          <a:xfrm>
            <a:off x="838200" y="1315232"/>
            <a:ext cx="10515600" cy="5298509"/>
          </a:xfrm>
        </p:spPr>
        <p:txBody>
          <a:bodyPr>
            <a:normAutofit/>
          </a:bodyPr>
          <a:lstStyle/>
          <a:p>
            <a:r>
              <a:rPr lang="en-US" sz="3200" dirty="0" smtClean="0">
                <a:latin typeface="Arial Black" panose="020B0A04020102020204" pitchFamily="34" charset="0"/>
              </a:rPr>
              <a:t>Partner </a:t>
            </a:r>
            <a:r>
              <a:rPr lang="en-US" sz="3200" dirty="0">
                <a:latin typeface="Arial Black" panose="020B0A04020102020204" pitchFamily="34" charset="0"/>
              </a:rPr>
              <a:t>A </a:t>
            </a:r>
            <a:r>
              <a:rPr lang="en-US" sz="3200" dirty="0" smtClean="0">
                <a:latin typeface="Arial Black" panose="020B0A04020102020204" pitchFamily="34" charset="0"/>
              </a:rPr>
              <a:t>will try </a:t>
            </a:r>
            <a:r>
              <a:rPr lang="en-US" sz="3200" dirty="0">
                <a:latin typeface="Arial Black" panose="020B0A04020102020204" pitchFamily="34" charset="0"/>
              </a:rPr>
              <a:t>to portray </a:t>
            </a:r>
            <a:r>
              <a:rPr lang="en-US" sz="3200" dirty="0" smtClean="0">
                <a:latin typeface="Arial Black" panose="020B0A04020102020204" pitchFamily="34" charset="0"/>
              </a:rPr>
              <a:t>an </a:t>
            </a:r>
            <a:r>
              <a:rPr lang="en-US" sz="3200" dirty="0">
                <a:latin typeface="Arial Black" panose="020B0A04020102020204" pitchFamily="34" charset="0"/>
              </a:rPr>
              <a:t>emotion with a facial expression.</a:t>
            </a:r>
          </a:p>
          <a:p>
            <a:r>
              <a:rPr lang="en-US" sz="3200" dirty="0">
                <a:latin typeface="Arial Black" panose="020B0A04020102020204" pitchFamily="34" charset="0"/>
              </a:rPr>
              <a:t>Partner B </a:t>
            </a:r>
            <a:r>
              <a:rPr lang="en-US" sz="3200" dirty="0" smtClean="0">
                <a:latin typeface="Arial Black" panose="020B0A04020102020204" pitchFamily="34" charset="0"/>
              </a:rPr>
              <a:t>and C will </a:t>
            </a:r>
            <a:r>
              <a:rPr lang="en-US" sz="3200" dirty="0">
                <a:latin typeface="Arial Black" panose="020B0A04020102020204" pitchFamily="34" charset="0"/>
              </a:rPr>
              <a:t>write a description of the look on Partner A’s </a:t>
            </a:r>
            <a:r>
              <a:rPr lang="en-US" sz="3200" dirty="0" smtClean="0">
                <a:latin typeface="Arial Black" panose="020B0A04020102020204" pitchFamily="34" charset="0"/>
              </a:rPr>
              <a:t>face, as </a:t>
            </a:r>
            <a:r>
              <a:rPr lang="en-US" sz="3200" dirty="0">
                <a:latin typeface="Arial Black" panose="020B0A04020102020204" pitchFamily="34" charset="0"/>
              </a:rPr>
              <a:t>well as a guess as to what the emotion is supposed to be. </a:t>
            </a:r>
          </a:p>
          <a:p>
            <a:r>
              <a:rPr lang="en-US" sz="3200" dirty="0">
                <a:latin typeface="Arial Black" panose="020B0A04020102020204" pitchFamily="34" charset="0"/>
              </a:rPr>
              <a:t>Partner B </a:t>
            </a:r>
            <a:r>
              <a:rPr lang="en-US" sz="3200" dirty="0" smtClean="0">
                <a:latin typeface="Arial Black" panose="020B0A04020102020204" pitchFamily="34" charset="0"/>
              </a:rPr>
              <a:t>and C will </a:t>
            </a:r>
            <a:r>
              <a:rPr lang="en-US" sz="3200" dirty="0">
                <a:latin typeface="Arial Black" panose="020B0A04020102020204" pitchFamily="34" charset="0"/>
              </a:rPr>
              <a:t>share their writing and check to see if their guess is correct.</a:t>
            </a:r>
          </a:p>
          <a:p>
            <a:r>
              <a:rPr lang="en-US" sz="3200" dirty="0">
                <a:latin typeface="Arial Black" panose="020B0A04020102020204" pitchFamily="34" charset="0"/>
              </a:rPr>
              <a:t>After 3 </a:t>
            </a:r>
            <a:r>
              <a:rPr lang="en-US" sz="3200" dirty="0" smtClean="0">
                <a:latin typeface="Arial Black" panose="020B0A04020102020204" pitchFamily="34" charset="0"/>
              </a:rPr>
              <a:t>emotions, switch </a:t>
            </a:r>
            <a:r>
              <a:rPr lang="en-US" sz="3200" dirty="0">
                <a:latin typeface="Arial Black" panose="020B0A04020102020204" pitchFamily="34" charset="0"/>
              </a:rPr>
              <a:t>roles.</a:t>
            </a:r>
          </a:p>
          <a:p>
            <a:endParaRPr lang="en-US" dirty="0"/>
          </a:p>
        </p:txBody>
      </p:sp>
    </p:spTree>
    <p:extLst>
      <p:ext uri="{BB962C8B-B14F-4D97-AF65-F5344CB8AC3E}">
        <p14:creationId xmlns:p14="http://schemas.microsoft.com/office/powerpoint/2010/main" val="15408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925056"/>
          </a:xfrm>
        </p:spPr>
        <p:txBody>
          <a:bodyPr/>
          <a:lstStyle/>
          <a:p>
            <a:pPr algn="ctr"/>
            <a:r>
              <a:rPr lang="en-US" dirty="0" smtClean="0">
                <a:latin typeface="Arial Black" panose="020B0A04020102020204" pitchFamily="34" charset="0"/>
              </a:rPr>
              <a:t>Emotions</a:t>
            </a:r>
            <a:endParaRPr lang="en-US" dirty="0">
              <a:latin typeface="Arial Black" panose="020B0A04020102020204" pitchFamily="34" charset="0"/>
            </a:endParaRPr>
          </a:p>
        </p:txBody>
      </p:sp>
      <p:sp>
        <p:nvSpPr>
          <p:cNvPr id="3" name="Content Placeholder 2"/>
          <p:cNvSpPr>
            <a:spLocks noGrp="1"/>
          </p:cNvSpPr>
          <p:nvPr>
            <p:ph idx="1"/>
          </p:nvPr>
        </p:nvSpPr>
        <p:spPr>
          <a:xfrm>
            <a:off x="838200" y="1102291"/>
            <a:ext cx="10515600" cy="5074672"/>
          </a:xfrm>
        </p:spPr>
        <p:txBody>
          <a:bodyPr>
            <a:normAutofit/>
          </a:bodyPr>
          <a:lstStyle/>
          <a:p>
            <a:r>
              <a:rPr lang="en-US" sz="3600" dirty="0" smtClean="0">
                <a:latin typeface="Arial Black" panose="020B0A04020102020204" pitchFamily="34" charset="0"/>
              </a:rPr>
              <a:t>Here are a few to choose from…</a:t>
            </a:r>
          </a:p>
          <a:p>
            <a:pPr lvl="1" algn="ctr"/>
            <a:r>
              <a:rPr lang="en-US" sz="3200" dirty="0" smtClean="0">
                <a:latin typeface="Arial Black" panose="020B0A04020102020204" pitchFamily="34" charset="0"/>
              </a:rPr>
              <a:t>Fear</a:t>
            </a:r>
          </a:p>
          <a:p>
            <a:pPr lvl="1" algn="ctr"/>
            <a:r>
              <a:rPr lang="en-US" sz="3200" dirty="0" smtClean="0">
                <a:latin typeface="Arial Black" panose="020B0A04020102020204" pitchFamily="34" charset="0"/>
              </a:rPr>
              <a:t>Anger</a:t>
            </a:r>
          </a:p>
          <a:p>
            <a:pPr lvl="1" algn="ctr"/>
            <a:r>
              <a:rPr lang="en-US" sz="3200" dirty="0" smtClean="0">
                <a:latin typeface="Arial Black" panose="020B0A04020102020204" pitchFamily="34" charset="0"/>
              </a:rPr>
              <a:t>Joy</a:t>
            </a:r>
          </a:p>
          <a:p>
            <a:pPr lvl="1" algn="ctr"/>
            <a:r>
              <a:rPr lang="en-US" sz="3200" dirty="0" smtClean="0">
                <a:latin typeface="Arial Black" panose="020B0A04020102020204" pitchFamily="34" charset="0"/>
              </a:rPr>
              <a:t>Sadness</a:t>
            </a:r>
          </a:p>
          <a:p>
            <a:pPr lvl="1" algn="ctr"/>
            <a:r>
              <a:rPr lang="en-US" sz="3200" dirty="0" smtClean="0">
                <a:latin typeface="Arial Black" panose="020B0A04020102020204" pitchFamily="34" charset="0"/>
              </a:rPr>
              <a:t>Frustration</a:t>
            </a:r>
          </a:p>
          <a:p>
            <a:pPr lvl="1" algn="ctr"/>
            <a:r>
              <a:rPr lang="en-US" sz="3200" dirty="0" smtClean="0">
                <a:latin typeface="Arial Black" panose="020B0A04020102020204" pitchFamily="34" charset="0"/>
              </a:rPr>
              <a:t>Disgust</a:t>
            </a:r>
          </a:p>
          <a:p>
            <a:pPr lvl="1" algn="ctr"/>
            <a:r>
              <a:rPr lang="en-US" sz="3200" dirty="0" smtClean="0">
                <a:latin typeface="Arial Black" panose="020B0A04020102020204" pitchFamily="34" charset="0"/>
              </a:rPr>
              <a:t>Surprise</a:t>
            </a:r>
          </a:p>
          <a:p>
            <a:pPr lvl="1" algn="ctr"/>
            <a:r>
              <a:rPr lang="en-US" sz="3200" dirty="0" smtClean="0">
                <a:latin typeface="Arial Black" panose="020B0A04020102020204" pitchFamily="34" charset="0"/>
              </a:rPr>
              <a:t>Contempt</a:t>
            </a:r>
          </a:p>
        </p:txBody>
      </p:sp>
    </p:spTree>
    <p:extLst>
      <p:ext uri="{BB962C8B-B14F-4D97-AF65-F5344CB8AC3E}">
        <p14:creationId xmlns:p14="http://schemas.microsoft.com/office/powerpoint/2010/main" val="277510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183"/>
            <a:ext cx="10515600" cy="1025264"/>
          </a:xfrm>
        </p:spPr>
        <p:txBody>
          <a:bodyPr/>
          <a:lstStyle/>
          <a:p>
            <a:pPr algn="ctr"/>
            <a:r>
              <a:rPr lang="en-US" dirty="0" smtClean="0">
                <a:latin typeface="Arial Black" panose="020B0A04020102020204" pitchFamily="34" charset="0"/>
              </a:rPr>
              <a:t>Flashbacks</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2"/>
            <a:ext cx="10515600" cy="5624187"/>
          </a:xfrm>
        </p:spPr>
        <p:txBody>
          <a:bodyPr/>
          <a:lstStyle/>
          <a:p>
            <a:r>
              <a:rPr lang="en-US" sz="3200" dirty="0">
                <a:latin typeface="Arial Black" panose="020B0A04020102020204" pitchFamily="34" charset="0"/>
              </a:rPr>
              <a:t>A flashback is where you go back in time to something that has happened in the past that lends insight into what is happening in the present</a:t>
            </a:r>
            <a:r>
              <a:rPr lang="en-US" sz="3200" dirty="0" smtClean="0">
                <a:latin typeface="Arial Black" panose="020B0A04020102020204" pitchFamily="34" charset="0"/>
              </a:rPr>
              <a:t>.</a:t>
            </a:r>
          </a:p>
          <a:p>
            <a:pPr lvl="1"/>
            <a:r>
              <a:rPr lang="en-US" dirty="0">
                <a:latin typeface="Arial Black" panose="020B0A04020102020204" pitchFamily="34" charset="0"/>
              </a:rPr>
              <a:t>Anna stared wide eyed at the shattered Christmas ornament; its tiny head spun once more on the ground before it stopped. “Be careful with it,” her father had said ten years ago when he first cradled the angel in her hands. It was the first Christmas without her mother and things had just started to resemble normal. The little angel had curly black hair just like her own, just like her mother’s. When she was young she had pretended that it was her mother coming to visit every Christmas. Now it was little more than a small heap of shattered </a:t>
            </a:r>
            <a:r>
              <a:rPr lang="en-US" dirty="0" smtClean="0">
                <a:latin typeface="Arial Black" panose="020B0A04020102020204" pitchFamily="34" charset="0"/>
              </a:rPr>
              <a:t>porcelain.</a:t>
            </a:r>
            <a:endParaRPr lang="en-US" dirty="0">
              <a:latin typeface="Arial Black" panose="020B0A04020102020204" pitchFamily="34" charset="0"/>
            </a:endParaRPr>
          </a:p>
          <a:p>
            <a:pPr lvl="1"/>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86158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000" dirty="0" smtClean="0">
                <a:latin typeface="Arial Black" panose="020B0A04020102020204" pitchFamily="34" charset="0"/>
              </a:rPr>
              <a:t>By the end of the lesson, students will be able to write a narrative to develop real or imagined experiences or events.</a:t>
            </a:r>
          </a:p>
          <a:p>
            <a:pPr marL="0" indent="0" algn="ctr">
              <a:buNone/>
            </a:pPr>
            <a:r>
              <a:rPr lang="en-US" sz="4000" dirty="0" smtClean="0">
                <a:latin typeface="Arial Black" panose="020B0A04020102020204" pitchFamily="34" charset="0"/>
              </a:rPr>
              <a:t> </a:t>
            </a:r>
          </a:p>
          <a:p>
            <a:pPr marL="0" indent="0" algn="ctr">
              <a:buNone/>
            </a:pPr>
            <a:r>
              <a:rPr lang="en-US" sz="4000" dirty="0" smtClean="0">
                <a:latin typeface="Arial Black" panose="020B0A04020102020204" pitchFamily="34" charset="0"/>
              </a:rPr>
              <a:t>They will be able to use effective technique, well-chosen details, and well-structured event sequences in narrative writing.</a:t>
            </a:r>
          </a:p>
          <a:p>
            <a:endParaRPr lang="en-US" dirty="0"/>
          </a:p>
        </p:txBody>
      </p:sp>
    </p:spTree>
    <p:extLst>
      <p:ext uri="{BB962C8B-B14F-4D97-AF65-F5344CB8AC3E}">
        <p14:creationId xmlns:p14="http://schemas.microsoft.com/office/powerpoint/2010/main" val="2192465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1"/>
            <a:ext cx="10515600" cy="975160"/>
          </a:xfrm>
        </p:spPr>
        <p:txBody>
          <a:bodyPr/>
          <a:lstStyle/>
          <a:p>
            <a:pPr algn="ctr"/>
            <a:r>
              <a:rPr lang="en-US" dirty="0" smtClean="0">
                <a:latin typeface="Arial Black" panose="020B0A04020102020204" pitchFamily="34" charset="0"/>
              </a:rPr>
              <a:t>Writing Practice</a:t>
            </a:r>
            <a:endParaRPr lang="en-US" dirty="0">
              <a:latin typeface="Arial Black" panose="020B0A04020102020204" pitchFamily="34" charset="0"/>
            </a:endParaRPr>
          </a:p>
        </p:txBody>
      </p:sp>
      <p:sp>
        <p:nvSpPr>
          <p:cNvPr id="3" name="Content Placeholder 2"/>
          <p:cNvSpPr>
            <a:spLocks noGrp="1"/>
          </p:cNvSpPr>
          <p:nvPr>
            <p:ph idx="1"/>
          </p:nvPr>
        </p:nvSpPr>
        <p:spPr>
          <a:xfrm>
            <a:off x="838200" y="964504"/>
            <a:ext cx="10515600" cy="5674291"/>
          </a:xfrm>
        </p:spPr>
        <p:txBody>
          <a:bodyPr>
            <a:normAutofit/>
          </a:bodyPr>
          <a:lstStyle/>
          <a:p>
            <a:pPr marL="0" indent="0" algn="ctr">
              <a:buNone/>
            </a:pPr>
            <a:r>
              <a:rPr lang="en-US" dirty="0" smtClean="0">
                <a:latin typeface="Arial Black" panose="020B0A04020102020204" pitchFamily="34" charset="0"/>
              </a:rPr>
              <a:t>Combining Characters’ Thoughts and Flashback</a:t>
            </a:r>
          </a:p>
          <a:p>
            <a:pPr marL="0" indent="0" algn="ctr">
              <a:buNone/>
            </a:pPr>
            <a:endParaRPr lang="en-US" dirty="0">
              <a:latin typeface="Arial Black" panose="020B0A04020102020204" pitchFamily="34" charset="0"/>
            </a:endParaRPr>
          </a:p>
          <a:p>
            <a:r>
              <a:rPr lang="en-US" sz="4400" dirty="0">
                <a:latin typeface="Arial Black" panose="020B0A04020102020204" pitchFamily="34" charset="0"/>
              </a:rPr>
              <a:t>We are going to</a:t>
            </a:r>
            <a:r>
              <a:rPr lang="en-US" sz="4400" dirty="0" smtClean="0">
                <a:latin typeface="Arial Black" panose="020B0A04020102020204" pitchFamily="34" charset="0"/>
              </a:rPr>
              <a:t>:</a:t>
            </a:r>
          </a:p>
          <a:p>
            <a:pPr lvl="1"/>
            <a:r>
              <a:rPr lang="en-US" sz="3600" dirty="0" smtClean="0">
                <a:latin typeface="Arial Black" panose="020B0A04020102020204" pitchFamily="34" charset="0"/>
              </a:rPr>
              <a:t>Use </a:t>
            </a:r>
            <a:r>
              <a:rPr lang="en-US" sz="3600" dirty="0">
                <a:latin typeface="Arial Black" panose="020B0A04020102020204" pitchFamily="34" charset="0"/>
              </a:rPr>
              <a:t>inference to explore character’s thoughts.</a:t>
            </a:r>
          </a:p>
          <a:p>
            <a:pPr lvl="1"/>
            <a:r>
              <a:rPr lang="en-US" sz="3600" dirty="0">
                <a:latin typeface="Arial Black" panose="020B0A04020102020204" pitchFamily="34" charset="0"/>
              </a:rPr>
              <a:t>We are going to use flashback to give us insight into a character’s background</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125135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1"/>
            <a:ext cx="10515600" cy="975160"/>
          </a:xfrm>
        </p:spPr>
        <p:txBody>
          <a:bodyPr/>
          <a:lstStyle/>
          <a:p>
            <a:pPr algn="ctr"/>
            <a:r>
              <a:rPr lang="en-US" dirty="0" smtClean="0">
                <a:latin typeface="Arial Black" panose="020B0A04020102020204" pitchFamily="34" charset="0"/>
              </a:rPr>
              <a:t>Writing Practice</a:t>
            </a:r>
            <a:endParaRPr lang="en-US" dirty="0">
              <a:latin typeface="Arial Black" panose="020B0A04020102020204" pitchFamily="34" charset="0"/>
            </a:endParaRPr>
          </a:p>
        </p:txBody>
      </p:sp>
      <p:sp>
        <p:nvSpPr>
          <p:cNvPr id="3" name="Content Placeholder 2"/>
          <p:cNvSpPr>
            <a:spLocks noGrp="1"/>
          </p:cNvSpPr>
          <p:nvPr>
            <p:ph idx="1"/>
          </p:nvPr>
        </p:nvSpPr>
        <p:spPr>
          <a:xfrm>
            <a:off x="838200" y="964504"/>
            <a:ext cx="10515600" cy="5674291"/>
          </a:xfrm>
        </p:spPr>
        <p:txBody>
          <a:bodyPr>
            <a:normAutofit fontScale="92500" lnSpcReduction="10000"/>
          </a:bodyPr>
          <a:lstStyle/>
          <a:p>
            <a:pPr marL="0" indent="0" algn="ctr">
              <a:buNone/>
            </a:pPr>
            <a:r>
              <a:rPr lang="en-US" dirty="0" smtClean="0">
                <a:latin typeface="Arial Black" panose="020B0A04020102020204" pitchFamily="34" charset="0"/>
              </a:rPr>
              <a:t>Combining Characters’ Thoughts and Flashback</a:t>
            </a:r>
          </a:p>
          <a:p>
            <a:pPr marL="0" indent="0" algn="ctr">
              <a:buNone/>
            </a:pPr>
            <a:endParaRPr lang="en-US" dirty="0">
              <a:latin typeface="Arial Black" panose="020B0A04020102020204" pitchFamily="34" charset="0"/>
            </a:endParaRPr>
          </a:p>
          <a:p>
            <a:r>
              <a:rPr lang="en-US" sz="3600" dirty="0">
                <a:latin typeface="Arial Black" panose="020B0A04020102020204" pitchFamily="34" charset="0"/>
              </a:rPr>
              <a:t>Together we are going to write from the point of view of Patrick Maloney a split second before Mary kills him. </a:t>
            </a:r>
            <a:endParaRPr lang="en-US" sz="3600" dirty="0" smtClean="0">
              <a:latin typeface="Arial Black" panose="020B0A04020102020204" pitchFamily="34" charset="0"/>
            </a:endParaRPr>
          </a:p>
          <a:p>
            <a:endParaRPr lang="en-US" sz="3600" dirty="0">
              <a:latin typeface="Arial Black" panose="020B0A04020102020204" pitchFamily="34" charset="0"/>
            </a:endParaRPr>
          </a:p>
          <a:p>
            <a:r>
              <a:rPr lang="en-US" sz="3600" dirty="0" smtClean="0">
                <a:latin typeface="Arial Black" panose="020B0A04020102020204" pitchFamily="34" charset="0"/>
              </a:rPr>
              <a:t>He </a:t>
            </a:r>
            <a:r>
              <a:rPr lang="en-US" sz="3600" dirty="0">
                <a:latin typeface="Arial Black" panose="020B0A04020102020204" pitchFamily="34" charset="0"/>
              </a:rPr>
              <a:t>must be thinking about either the conversation they had before Mary leaves, or about his day at work</a:t>
            </a:r>
            <a:r>
              <a:rPr lang="en-US" sz="3600" dirty="0" smtClean="0">
                <a:latin typeface="Arial Black" panose="020B0A04020102020204" pitchFamily="34" charset="0"/>
              </a:rPr>
              <a:t>.</a:t>
            </a:r>
          </a:p>
          <a:p>
            <a:endParaRPr lang="en-US" sz="3600" dirty="0">
              <a:latin typeface="Arial Black" panose="020B0A04020102020204" pitchFamily="34" charset="0"/>
            </a:endParaRPr>
          </a:p>
          <a:p>
            <a:r>
              <a:rPr lang="en-US" sz="3600" dirty="0" smtClean="0">
                <a:latin typeface="Arial Black" panose="020B0A04020102020204" pitchFamily="34" charset="0"/>
              </a:rPr>
              <a:t>In the box provided, write out what you believe Patrick would have been thinking.</a:t>
            </a:r>
            <a:endParaRPr lang="en-US" sz="3600" dirty="0">
              <a:latin typeface="Arial Black" panose="020B0A04020102020204" pitchFamily="34" charset="0"/>
            </a:endParaRP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259898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1"/>
            <a:ext cx="10515600" cy="975160"/>
          </a:xfrm>
        </p:spPr>
        <p:txBody>
          <a:bodyPr/>
          <a:lstStyle/>
          <a:p>
            <a:pPr algn="ctr"/>
            <a:r>
              <a:rPr lang="en-US" dirty="0" smtClean="0">
                <a:latin typeface="Arial Black" panose="020B0A04020102020204" pitchFamily="34" charset="0"/>
              </a:rPr>
              <a:t>Writing Practice</a:t>
            </a:r>
            <a:endParaRPr lang="en-US" dirty="0">
              <a:latin typeface="Arial Black" panose="020B0A04020102020204" pitchFamily="34" charset="0"/>
            </a:endParaRPr>
          </a:p>
        </p:txBody>
      </p:sp>
      <p:sp>
        <p:nvSpPr>
          <p:cNvPr id="3" name="Content Placeholder 2"/>
          <p:cNvSpPr>
            <a:spLocks noGrp="1"/>
          </p:cNvSpPr>
          <p:nvPr>
            <p:ph idx="1"/>
          </p:nvPr>
        </p:nvSpPr>
        <p:spPr>
          <a:xfrm>
            <a:off x="838200" y="964504"/>
            <a:ext cx="10515600" cy="5674291"/>
          </a:xfrm>
        </p:spPr>
        <p:txBody>
          <a:bodyPr>
            <a:normAutofit/>
          </a:bodyPr>
          <a:lstStyle/>
          <a:p>
            <a:pPr marL="0" indent="0" algn="ctr">
              <a:buNone/>
            </a:pPr>
            <a:r>
              <a:rPr lang="en-US" dirty="0" smtClean="0">
                <a:latin typeface="Arial Black" panose="020B0A04020102020204" pitchFamily="34" charset="0"/>
              </a:rPr>
              <a:t>Combining Characters’ Thoughts and Flashback</a:t>
            </a:r>
          </a:p>
          <a:p>
            <a:r>
              <a:rPr lang="en-US" sz="3200" dirty="0" smtClean="0">
                <a:latin typeface="Arial Black" panose="020B0A04020102020204" pitchFamily="34" charset="0"/>
              </a:rPr>
              <a:t>Now check yourself…</a:t>
            </a:r>
          </a:p>
          <a:p>
            <a:r>
              <a:rPr lang="en-US" sz="3200" dirty="0">
                <a:latin typeface="Arial Black" panose="020B0A04020102020204" pitchFamily="34" charset="0"/>
              </a:rPr>
              <a:t>What do we know about Patrick?</a:t>
            </a:r>
          </a:p>
          <a:p>
            <a:pPr lvl="1"/>
            <a:r>
              <a:rPr lang="en-US" dirty="0">
                <a:latin typeface="Arial Black" panose="020B0A04020102020204" pitchFamily="34" charset="0"/>
              </a:rPr>
              <a:t>Marriage?</a:t>
            </a:r>
          </a:p>
          <a:p>
            <a:pPr lvl="1"/>
            <a:r>
              <a:rPr lang="en-US" dirty="0">
                <a:latin typeface="Arial Black" panose="020B0A04020102020204" pitchFamily="34" charset="0"/>
              </a:rPr>
              <a:t>Occupation?</a:t>
            </a:r>
          </a:p>
          <a:p>
            <a:pPr lvl="1"/>
            <a:r>
              <a:rPr lang="en-US" dirty="0">
                <a:latin typeface="Arial Black" panose="020B0A04020102020204" pitchFamily="34" charset="0"/>
              </a:rPr>
              <a:t>Hobbies?</a:t>
            </a:r>
          </a:p>
          <a:p>
            <a:pPr lvl="1"/>
            <a:r>
              <a:rPr lang="en-US" dirty="0">
                <a:latin typeface="Arial Black" panose="020B0A04020102020204" pitchFamily="34" charset="0"/>
              </a:rPr>
              <a:t>Habits?</a:t>
            </a:r>
          </a:p>
          <a:p>
            <a:pPr lvl="1"/>
            <a:r>
              <a:rPr lang="en-US" dirty="0">
                <a:latin typeface="Arial Black" panose="020B0A04020102020204" pitchFamily="34" charset="0"/>
              </a:rPr>
              <a:t>Diction? </a:t>
            </a:r>
          </a:p>
          <a:p>
            <a:r>
              <a:rPr lang="en-US" sz="3200" dirty="0">
                <a:latin typeface="Arial Black" panose="020B0A04020102020204" pitchFamily="34" charset="0"/>
              </a:rPr>
              <a:t>Does what you have written fit with what we know?</a:t>
            </a:r>
          </a:p>
          <a:p>
            <a:endParaRPr lang="en-US" sz="3200" dirty="0">
              <a:latin typeface="Arial Black" panose="020B0A04020102020204" pitchFamily="34" charset="0"/>
            </a:endParaRPr>
          </a:p>
        </p:txBody>
      </p:sp>
    </p:spTree>
    <p:extLst>
      <p:ext uri="{BB962C8B-B14F-4D97-AF65-F5344CB8AC3E}">
        <p14:creationId xmlns:p14="http://schemas.microsoft.com/office/powerpoint/2010/main" val="223600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1012739"/>
          </a:xfrm>
        </p:spPr>
        <p:txBody>
          <a:bodyPr/>
          <a:lstStyle/>
          <a:p>
            <a:pPr algn="ctr"/>
            <a:r>
              <a:rPr lang="en-US" dirty="0" smtClean="0">
                <a:latin typeface="Arial Black" panose="020B0A04020102020204" pitchFamily="34" charset="0"/>
              </a:rPr>
              <a:t>Planning Your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2"/>
            <a:ext cx="10515600" cy="5549030"/>
          </a:xfrm>
        </p:spPr>
        <p:txBody>
          <a:bodyPr/>
          <a:lstStyle/>
          <a:p>
            <a:r>
              <a:rPr lang="en-US" sz="4000" dirty="0">
                <a:latin typeface="Arial Black" panose="020B0A04020102020204" pitchFamily="34" charset="0"/>
              </a:rPr>
              <a:t>Now its time to start planning </a:t>
            </a:r>
            <a:r>
              <a:rPr lang="en-US" sz="4000" dirty="0" smtClean="0">
                <a:latin typeface="Arial Black" panose="020B0A04020102020204" pitchFamily="34" charset="0"/>
              </a:rPr>
              <a:t>your </a:t>
            </a:r>
            <a:r>
              <a:rPr lang="en-US" sz="4000" dirty="0">
                <a:latin typeface="Arial Black" panose="020B0A04020102020204" pitchFamily="34" charset="0"/>
              </a:rPr>
              <a:t>narrative.</a:t>
            </a:r>
          </a:p>
          <a:p>
            <a:r>
              <a:rPr lang="en-US" sz="4000" dirty="0" smtClean="0">
                <a:latin typeface="Arial Black" panose="020B0A04020102020204" pitchFamily="34" charset="0"/>
              </a:rPr>
              <a:t>Look at the </a:t>
            </a:r>
            <a:r>
              <a:rPr lang="en-US" sz="4000" dirty="0">
                <a:latin typeface="Arial Black" panose="020B0A04020102020204" pitchFamily="34" charset="0"/>
              </a:rPr>
              <a:t>illustration you chose.</a:t>
            </a:r>
          </a:p>
          <a:p>
            <a:r>
              <a:rPr lang="en-US" sz="4000" dirty="0">
                <a:latin typeface="Arial Black" panose="020B0A04020102020204" pitchFamily="34" charset="0"/>
              </a:rPr>
              <a:t>Look at the words that you came up with as inspiration for your story.</a:t>
            </a:r>
          </a:p>
          <a:p>
            <a:r>
              <a:rPr lang="en-US" sz="4000" dirty="0">
                <a:latin typeface="Arial Black" panose="020B0A04020102020204" pitchFamily="34" charset="0"/>
              </a:rPr>
              <a:t>Lets start planning.</a:t>
            </a:r>
          </a:p>
          <a:p>
            <a:endParaRPr lang="en-US" dirty="0"/>
          </a:p>
        </p:txBody>
      </p:sp>
    </p:spTree>
    <p:extLst>
      <p:ext uri="{BB962C8B-B14F-4D97-AF65-F5344CB8AC3E}">
        <p14:creationId xmlns:p14="http://schemas.microsoft.com/office/powerpoint/2010/main" val="365196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1012739"/>
          </a:xfrm>
        </p:spPr>
        <p:txBody>
          <a:bodyPr/>
          <a:lstStyle/>
          <a:p>
            <a:pPr algn="ctr"/>
            <a:r>
              <a:rPr lang="en-US" dirty="0" smtClean="0">
                <a:latin typeface="Arial Black" panose="020B0A04020102020204" pitchFamily="34" charset="0"/>
              </a:rPr>
              <a:t>Planning Your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2"/>
            <a:ext cx="10515600" cy="5549030"/>
          </a:xfrm>
        </p:spPr>
        <p:txBody>
          <a:bodyPr>
            <a:normAutofit/>
          </a:bodyPr>
          <a:lstStyle/>
          <a:p>
            <a:r>
              <a:rPr lang="en-US" sz="4000" dirty="0" smtClean="0">
                <a:latin typeface="Arial Black" panose="020B0A04020102020204" pitchFamily="34" charset="0"/>
              </a:rPr>
              <a:t>Point of View</a:t>
            </a:r>
          </a:p>
          <a:p>
            <a:pPr lvl="1"/>
            <a:r>
              <a:rPr lang="en-US" sz="3600" dirty="0">
                <a:latin typeface="Arial Black" panose="020B0A04020102020204" pitchFamily="34" charset="0"/>
              </a:rPr>
              <a:t>First person will the narrator be part of the story.</a:t>
            </a:r>
          </a:p>
          <a:p>
            <a:pPr lvl="2"/>
            <a:r>
              <a:rPr lang="en-US" sz="3200" dirty="0">
                <a:latin typeface="Arial Black" panose="020B0A04020102020204" pitchFamily="34" charset="0"/>
              </a:rPr>
              <a:t>i.e. I sat on the bleachers watching the sun go down, scared of the night to come. </a:t>
            </a:r>
          </a:p>
          <a:p>
            <a:pPr lvl="1"/>
            <a:r>
              <a:rPr lang="en-US" sz="3600" dirty="0">
                <a:latin typeface="Arial Black" panose="020B0A04020102020204" pitchFamily="34" charset="0"/>
              </a:rPr>
              <a:t>Second </a:t>
            </a:r>
            <a:r>
              <a:rPr lang="en-US" sz="3600" dirty="0" smtClean="0">
                <a:latin typeface="Arial Black" panose="020B0A04020102020204" pitchFamily="34" charset="0"/>
              </a:rPr>
              <a:t>person - </a:t>
            </a:r>
            <a:r>
              <a:rPr lang="en-US" sz="3600" dirty="0">
                <a:latin typeface="Arial Black" panose="020B0A04020102020204" pitchFamily="34" charset="0"/>
              </a:rPr>
              <a:t>super rare.</a:t>
            </a:r>
          </a:p>
          <a:p>
            <a:pPr lvl="2"/>
            <a:r>
              <a:rPr lang="en-US" sz="3200" dirty="0">
                <a:latin typeface="Arial Black" panose="020B0A04020102020204" pitchFamily="34" charset="0"/>
              </a:rPr>
              <a:t>i.e. You won’t believe what has happened Manny, I am not sure I believe it.  You must never come here, I will be gone by the time you read this. </a:t>
            </a:r>
          </a:p>
          <a:p>
            <a:pPr lvl="1"/>
            <a:endParaRPr lang="en-US" sz="3600" dirty="0">
              <a:latin typeface="Arial Black" panose="020B0A04020102020204" pitchFamily="34" charset="0"/>
            </a:endParaRPr>
          </a:p>
          <a:p>
            <a:endParaRPr lang="en-US" dirty="0"/>
          </a:p>
        </p:txBody>
      </p:sp>
    </p:spTree>
    <p:extLst>
      <p:ext uri="{BB962C8B-B14F-4D97-AF65-F5344CB8AC3E}">
        <p14:creationId xmlns:p14="http://schemas.microsoft.com/office/powerpoint/2010/main" val="14023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1012739"/>
          </a:xfrm>
        </p:spPr>
        <p:txBody>
          <a:bodyPr/>
          <a:lstStyle/>
          <a:p>
            <a:pPr algn="ctr"/>
            <a:r>
              <a:rPr lang="en-US" dirty="0" smtClean="0">
                <a:latin typeface="Arial Black" panose="020B0A04020102020204" pitchFamily="34" charset="0"/>
              </a:rPr>
              <a:t>Planning Your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2"/>
            <a:ext cx="10515600" cy="5549030"/>
          </a:xfrm>
        </p:spPr>
        <p:txBody>
          <a:bodyPr>
            <a:normAutofit fontScale="77500" lnSpcReduction="20000"/>
          </a:bodyPr>
          <a:lstStyle/>
          <a:p>
            <a:r>
              <a:rPr lang="en-US" sz="4000" dirty="0" smtClean="0">
                <a:latin typeface="Arial Black" panose="020B0A04020102020204" pitchFamily="34" charset="0"/>
              </a:rPr>
              <a:t>Point of View</a:t>
            </a:r>
          </a:p>
          <a:p>
            <a:pPr lvl="1"/>
            <a:r>
              <a:rPr lang="en-US" sz="3600" dirty="0">
                <a:latin typeface="Arial Black" panose="020B0A04020102020204" pitchFamily="34" charset="0"/>
              </a:rPr>
              <a:t>Third Person Limited Omniscient- The narrator is not part of the story, they have knowledge of some characters thoughts and feelings. </a:t>
            </a:r>
          </a:p>
          <a:p>
            <a:pPr lvl="2"/>
            <a:r>
              <a:rPr lang="en-US" sz="3200" dirty="0">
                <a:latin typeface="Arial Black" panose="020B0A04020102020204" pitchFamily="34" charset="0"/>
              </a:rPr>
              <a:t>i.e. Mike sat staring at Rose, she could not be saying this. “It is not true,” he thought. But her voice was steady and she looked him in they eye as she uttered again. “I really hate hot Cheetos</a:t>
            </a:r>
            <a:r>
              <a:rPr lang="en-US" sz="3200" dirty="0" smtClean="0">
                <a:latin typeface="Arial Black" panose="020B0A04020102020204" pitchFamily="34" charset="0"/>
              </a:rPr>
              <a:t>”</a:t>
            </a:r>
          </a:p>
          <a:p>
            <a:pPr lvl="1"/>
            <a:r>
              <a:rPr lang="en-US" sz="3600" dirty="0">
                <a:latin typeface="Arial Black" panose="020B0A04020102020204" pitchFamily="34" charset="0"/>
              </a:rPr>
              <a:t> Third Person Omniscient- The </a:t>
            </a:r>
            <a:r>
              <a:rPr lang="en-US" sz="3600" dirty="0" smtClean="0">
                <a:latin typeface="Arial Black" panose="020B0A04020102020204" pitchFamily="34" charset="0"/>
              </a:rPr>
              <a:t>narrator </a:t>
            </a:r>
            <a:r>
              <a:rPr lang="en-US" sz="3600" dirty="0">
                <a:latin typeface="Arial Black" panose="020B0A04020102020204" pitchFamily="34" charset="0"/>
              </a:rPr>
              <a:t>knows everything, what everyone feels and thinks.</a:t>
            </a:r>
          </a:p>
          <a:p>
            <a:pPr lvl="2"/>
            <a:r>
              <a:rPr lang="en-US" sz="3200" dirty="0">
                <a:latin typeface="Arial Black" panose="020B0A04020102020204" pitchFamily="34" charset="0"/>
              </a:rPr>
              <a:t>i.e. Mike sat staring at Rose, she could not be saying this. “It is not true,” he thought. But Rose had enough of the red stains on her car seats. She was finished side stepping the issue. She made her voice steady and she looked him in the eye and repeated,  “I really hate hot Cheetos” </a:t>
            </a:r>
          </a:p>
          <a:p>
            <a:pPr lvl="1"/>
            <a:endParaRPr lang="en-US" sz="3600" dirty="0">
              <a:latin typeface="Arial Black" panose="020B0A04020102020204" pitchFamily="34" charset="0"/>
            </a:endParaRPr>
          </a:p>
          <a:p>
            <a:pPr lvl="1"/>
            <a:endParaRPr lang="en-US" sz="3600" dirty="0">
              <a:latin typeface="Arial Black" panose="020B0A04020102020204" pitchFamily="34" charset="0"/>
            </a:endParaRPr>
          </a:p>
          <a:p>
            <a:endParaRPr lang="en-US" dirty="0"/>
          </a:p>
        </p:txBody>
      </p:sp>
    </p:spTree>
    <p:extLst>
      <p:ext uri="{BB962C8B-B14F-4D97-AF65-F5344CB8AC3E}">
        <p14:creationId xmlns:p14="http://schemas.microsoft.com/office/powerpoint/2010/main" val="39415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1012739"/>
          </a:xfrm>
        </p:spPr>
        <p:txBody>
          <a:bodyPr/>
          <a:lstStyle/>
          <a:p>
            <a:pPr algn="ctr"/>
            <a:r>
              <a:rPr lang="en-US" dirty="0" smtClean="0">
                <a:latin typeface="Arial Black" panose="020B0A04020102020204" pitchFamily="34" charset="0"/>
              </a:rPr>
              <a:t>Planning Your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2"/>
            <a:ext cx="10515600" cy="5549030"/>
          </a:xfrm>
        </p:spPr>
        <p:txBody>
          <a:bodyPr>
            <a:normAutofit/>
          </a:bodyPr>
          <a:lstStyle/>
          <a:p>
            <a:r>
              <a:rPr lang="en-US" sz="4000" dirty="0" smtClean="0">
                <a:latin typeface="Arial Black" panose="020B0A04020102020204" pitchFamily="34" charset="0"/>
              </a:rPr>
              <a:t>Mood</a:t>
            </a:r>
          </a:p>
          <a:p>
            <a:pPr lvl="1"/>
            <a:r>
              <a:rPr lang="en-US" sz="3200" dirty="0">
                <a:latin typeface="Arial Black" panose="020B0A04020102020204" pitchFamily="34" charset="0"/>
              </a:rPr>
              <a:t>R</a:t>
            </a:r>
            <a:r>
              <a:rPr lang="en-US" sz="3200" dirty="0" smtClean="0">
                <a:latin typeface="Arial Black" panose="020B0A04020102020204" pitchFamily="34" charset="0"/>
              </a:rPr>
              <a:t>emember </a:t>
            </a:r>
            <a:r>
              <a:rPr lang="en-US" sz="3200" dirty="0">
                <a:latin typeface="Arial Black" panose="020B0A04020102020204" pitchFamily="34" charset="0"/>
              </a:rPr>
              <a:t>that mood is the feelings that the author </a:t>
            </a:r>
            <a:r>
              <a:rPr lang="en-US" sz="3200" dirty="0" smtClean="0">
                <a:latin typeface="Arial Black" panose="020B0A04020102020204" pitchFamily="34" charset="0"/>
              </a:rPr>
              <a:t>instills </a:t>
            </a:r>
            <a:r>
              <a:rPr lang="en-US" sz="3200" dirty="0">
                <a:latin typeface="Arial Black" panose="020B0A04020102020204" pitchFamily="34" charset="0"/>
              </a:rPr>
              <a:t>in their reader</a:t>
            </a:r>
            <a:r>
              <a:rPr lang="en-US" sz="3200" dirty="0" smtClean="0">
                <a:latin typeface="Arial Black" panose="020B0A04020102020204" pitchFamily="34" charset="0"/>
              </a:rPr>
              <a:t>.</a:t>
            </a:r>
          </a:p>
          <a:p>
            <a:pPr lvl="1"/>
            <a:r>
              <a:rPr lang="en-US" sz="3200" dirty="0" smtClean="0">
                <a:latin typeface="Arial Black" panose="020B0A04020102020204" pitchFamily="34" charset="0"/>
              </a:rPr>
              <a:t>Your </a:t>
            </a:r>
            <a:r>
              <a:rPr lang="en-US" sz="3200" dirty="0">
                <a:latin typeface="Arial Black" panose="020B0A04020102020204" pitchFamily="34" charset="0"/>
              </a:rPr>
              <a:t>choice of setting, diction and the tone will affect the mood</a:t>
            </a:r>
            <a:r>
              <a:rPr lang="en-US" sz="3200" dirty="0" smtClean="0">
                <a:latin typeface="Arial Black" panose="020B0A04020102020204" pitchFamily="34" charset="0"/>
              </a:rPr>
              <a:t>.</a:t>
            </a:r>
          </a:p>
          <a:p>
            <a:pPr lvl="1"/>
            <a:r>
              <a:rPr lang="en-US" sz="3200" dirty="0">
                <a:latin typeface="Arial Black" panose="020B0A04020102020204" pitchFamily="34" charset="0"/>
              </a:rPr>
              <a:t>The following will show you how the same stories mood can be drastically altered by pace and word choice.</a:t>
            </a:r>
          </a:p>
          <a:p>
            <a:pPr marL="457200" lvl="1" indent="0">
              <a:buNone/>
            </a:pPr>
            <a:endParaRPr lang="en-US" sz="3600" dirty="0">
              <a:latin typeface="Arial Black" panose="020B0A04020102020204" pitchFamily="34" charset="0"/>
            </a:endParaRPr>
          </a:p>
          <a:p>
            <a:pPr lvl="1"/>
            <a:endParaRPr lang="en-US" sz="3600" dirty="0" smtClean="0">
              <a:latin typeface="Arial Black" panose="020B0A04020102020204" pitchFamily="34" charset="0"/>
            </a:endParaRPr>
          </a:p>
          <a:p>
            <a:endParaRPr lang="en-US" sz="3200" dirty="0">
              <a:latin typeface="Arial Black" panose="020B0A04020102020204" pitchFamily="34" charset="0"/>
            </a:endParaRPr>
          </a:p>
          <a:p>
            <a:pPr lvl="1"/>
            <a:endParaRPr lang="en-US" sz="3600" dirty="0">
              <a:latin typeface="Arial Black" panose="020B0A04020102020204" pitchFamily="34" charset="0"/>
            </a:endParaRPr>
          </a:p>
          <a:p>
            <a:pPr lvl="1"/>
            <a:endParaRPr lang="en-US" sz="3600" dirty="0">
              <a:latin typeface="Arial Black" panose="020B0A04020102020204" pitchFamily="34" charset="0"/>
            </a:endParaRPr>
          </a:p>
          <a:p>
            <a:endParaRPr lang="en-US" dirty="0"/>
          </a:p>
        </p:txBody>
      </p:sp>
      <p:pic>
        <p:nvPicPr>
          <p:cNvPr id="4" name="Picture 3">
            <a:hlinkClick r:id="rId2"/>
          </p:cNvPr>
          <p:cNvPicPr>
            <a:picLocks noChangeAspect="1"/>
          </p:cNvPicPr>
          <p:nvPr/>
        </p:nvPicPr>
        <p:blipFill>
          <a:blip r:embed="rId3"/>
          <a:stretch>
            <a:fillRect/>
          </a:stretch>
        </p:blipFill>
        <p:spPr>
          <a:xfrm>
            <a:off x="2843407" y="4962468"/>
            <a:ext cx="1782797" cy="1782797"/>
          </a:xfrm>
          <a:prstGeom prst="rect">
            <a:avLst/>
          </a:prstGeom>
        </p:spPr>
      </p:pic>
      <p:pic>
        <p:nvPicPr>
          <p:cNvPr id="5" name="Picture 4">
            <a:hlinkClick r:id="rId4"/>
          </p:cNvPr>
          <p:cNvPicPr>
            <a:picLocks noChangeAspect="1"/>
          </p:cNvPicPr>
          <p:nvPr/>
        </p:nvPicPr>
        <p:blipFill>
          <a:blip r:embed="rId5"/>
          <a:stretch>
            <a:fillRect/>
          </a:stretch>
        </p:blipFill>
        <p:spPr>
          <a:xfrm>
            <a:off x="7315200" y="4984948"/>
            <a:ext cx="1760317" cy="1760317"/>
          </a:xfrm>
          <a:prstGeom prst="rect">
            <a:avLst/>
          </a:prstGeom>
        </p:spPr>
      </p:pic>
    </p:spTree>
    <p:extLst>
      <p:ext uri="{BB962C8B-B14F-4D97-AF65-F5344CB8AC3E}">
        <p14:creationId xmlns:p14="http://schemas.microsoft.com/office/powerpoint/2010/main" val="245700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Think about how your story will begin. What is the mood at the start of your story? </a:t>
            </a:r>
          </a:p>
          <a:p>
            <a:pPr marL="0" indent="0" algn="ctr">
              <a:buNone/>
            </a:pPr>
            <a:r>
              <a:rPr lang="en-US" sz="3600" dirty="0" smtClean="0">
                <a:latin typeface="Arial Black" panose="020B0A04020102020204" pitchFamily="34" charset="0"/>
              </a:rPr>
              <a:t>Will it be “real time” or a flashback? </a:t>
            </a:r>
          </a:p>
          <a:p>
            <a:pPr marL="0" indent="0" algn="ctr">
              <a:buNone/>
            </a:pPr>
            <a:r>
              <a:rPr lang="en-US" sz="3600" dirty="0" smtClean="0">
                <a:latin typeface="Arial Black" panose="020B0A04020102020204" pitchFamily="34" charset="0"/>
              </a:rPr>
              <a:t>What are your reasons for those choices?</a:t>
            </a:r>
            <a:endParaRPr lang="en-US" sz="3600" dirty="0">
              <a:latin typeface="Arial Black" panose="020B0A04020102020204" pitchFamily="34" charset="0"/>
            </a:endParaRPr>
          </a:p>
        </p:txBody>
      </p:sp>
      <p:sp>
        <p:nvSpPr>
          <p:cNvPr id="4" name="TextBox 3"/>
          <p:cNvSpPr txBox="1"/>
          <p:nvPr/>
        </p:nvSpPr>
        <p:spPr>
          <a:xfrm>
            <a:off x="10117564" y="843240"/>
            <a:ext cx="1236236" cy="369332"/>
          </a:xfrm>
          <a:prstGeom prst="rect">
            <a:avLst/>
          </a:prstGeom>
          <a:noFill/>
        </p:spPr>
        <p:txBody>
          <a:bodyPr wrap="none" rtlCol="0">
            <a:spAutoFit/>
          </a:bodyPr>
          <a:lstStyle/>
          <a:p>
            <a:r>
              <a:rPr lang="en-US" b="1" dirty="0" smtClean="0">
                <a:latin typeface="Arial Black" panose="020B0A04020102020204" pitchFamily="34" charset="0"/>
              </a:rPr>
              <a:t>10/31/17</a:t>
            </a:r>
            <a:endParaRPr lang="en-US" b="1" dirty="0">
              <a:latin typeface="Arial Black" panose="020B0A04020102020204" pitchFamily="34" charset="0"/>
            </a:endParaRPr>
          </a:p>
        </p:txBody>
      </p:sp>
    </p:spTree>
    <p:extLst>
      <p:ext uri="{BB962C8B-B14F-4D97-AF65-F5344CB8AC3E}">
        <p14:creationId xmlns:p14="http://schemas.microsoft.com/office/powerpoint/2010/main" val="1477552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9516"/>
            <a:ext cx="10515600" cy="6169174"/>
          </a:xfrm>
        </p:spPr>
        <p:txBody>
          <a:bodyPr>
            <a:normAutofit/>
          </a:bodyPr>
          <a:lstStyle/>
          <a:p>
            <a:pPr marL="0" indent="0" algn="ctr">
              <a:buNone/>
            </a:pPr>
            <a:endParaRPr lang="en-US" sz="6000" dirty="0" smtClean="0">
              <a:latin typeface="Arial Black" panose="020B0A04020102020204" pitchFamily="34" charset="0"/>
            </a:endParaRPr>
          </a:p>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Start-Up</a:t>
            </a:r>
          </a:p>
          <a:p>
            <a:pPr marL="0" indent="0" algn="ctr">
              <a:buNone/>
            </a:pPr>
            <a:r>
              <a:rPr lang="en-US" sz="6000" dirty="0" smtClean="0">
                <a:latin typeface="Arial Black" panose="020B0A04020102020204" pitchFamily="34" charset="0"/>
              </a:rPr>
              <a:t>Today!</a:t>
            </a:r>
          </a:p>
          <a:p>
            <a:pPr marL="0" indent="0" algn="ctr">
              <a:buNone/>
            </a:pPr>
            <a:endParaRPr lang="en-US" sz="6000" dirty="0" smtClean="0">
              <a:latin typeface="Arial Black" panose="020B0A04020102020204" pitchFamily="34" charset="0"/>
            </a:endParaRPr>
          </a:p>
        </p:txBody>
      </p:sp>
      <p:sp>
        <p:nvSpPr>
          <p:cNvPr id="4" name="TextBox 3"/>
          <p:cNvSpPr txBox="1"/>
          <p:nvPr/>
        </p:nvSpPr>
        <p:spPr>
          <a:xfrm>
            <a:off x="9629049" y="1396546"/>
            <a:ext cx="1380506" cy="461665"/>
          </a:xfrm>
          <a:prstGeom prst="rect">
            <a:avLst/>
          </a:prstGeom>
          <a:noFill/>
        </p:spPr>
        <p:txBody>
          <a:bodyPr wrap="none" rtlCol="0">
            <a:spAutoFit/>
          </a:bodyPr>
          <a:lstStyle/>
          <a:p>
            <a:r>
              <a:rPr lang="en-US" sz="2400" b="1" dirty="0" smtClean="0">
                <a:latin typeface="Arial Black" panose="020B0A04020102020204" pitchFamily="34" charset="0"/>
              </a:rPr>
              <a:t>11/1/17</a:t>
            </a:r>
            <a:endParaRPr lang="en-US" sz="2400" b="1" dirty="0">
              <a:latin typeface="Arial Black" panose="020B0A04020102020204" pitchFamily="34" charset="0"/>
            </a:endParaRPr>
          </a:p>
        </p:txBody>
      </p:sp>
    </p:spTree>
    <p:extLst>
      <p:ext uri="{BB962C8B-B14F-4D97-AF65-F5344CB8AC3E}">
        <p14:creationId xmlns:p14="http://schemas.microsoft.com/office/powerpoint/2010/main" val="310958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1012739"/>
          </a:xfrm>
        </p:spPr>
        <p:txBody>
          <a:bodyPr/>
          <a:lstStyle/>
          <a:p>
            <a:pPr algn="ctr"/>
            <a:r>
              <a:rPr lang="en-US" dirty="0" smtClean="0">
                <a:latin typeface="Arial Black" panose="020B0A04020102020204" pitchFamily="34" charset="0"/>
              </a:rPr>
              <a:t>Planning Your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2"/>
            <a:ext cx="10515600" cy="5549030"/>
          </a:xfrm>
        </p:spPr>
        <p:txBody>
          <a:bodyPr>
            <a:normAutofit/>
          </a:bodyPr>
          <a:lstStyle/>
          <a:p>
            <a:r>
              <a:rPr lang="en-US" sz="4000" dirty="0" smtClean="0">
                <a:latin typeface="Arial Black" panose="020B0A04020102020204" pitchFamily="34" charset="0"/>
              </a:rPr>
              <a:t>Setting</a:t>
            </a:r>
          </a:p>
          <a:p>
            <a:pPr lvl="1"/>
            <a:r>
              <a:rPr lang="en-US" sz="3200" dirty="0">
                <a:latin typeface="Arial Black" panose="020B0A04020102020204" pitchFamily="34" charset="0"/>
              </a:rPr>
              <a:t>Location- where is the story </a:t>
            </a:r>
            <a:r>
              <a:rPr lang="en-US" sz="3200" dirty="0" smtClean="0">
                <a:latin typeface="Arial Black" panose="020B0A04020102020204" pitchFamily="34" charset="0"/>
              </a:rPr>
              <a:t>going </a:t>
            </a:r>
            <a:r>
              <a:rPr lang="en-US" sz="3200" dirty="0">
                <a:latin typeface="Arial Black" panose="020B0A04020102020204" pitchFamily="34" charset="0"/>
              </a:rPr>
              <a:t>to be taking place?</a:t>
            </a:r>
          </a:p>
          <a:p>
            <a:pPr lvl="2"/>
            <a:r>
              <a:rPr lang="en-US" sz="2800" dirty="0">
                <a:latin typeface="Arial Black" panose="020B0A04020102020204" pitchFamily="34" charset="0"/>
              </a:rPr>
              <a:t>The </a:t>
            </a:r>
            <a:r>
              <a:rPr lang="en-US" sz="2800" dirty="0" smtClean="0">
                <a:latin typeface="Arial Black" panose="020B0A04020102020204" pitchFamily="34" charset="0"/>
              </a:rPr>
              <a:t>visitor’s </a:t>
            </a:r>
            <a:r>
              <a:rPr lang="en-US" sz="2800" dirty="0">
                <a:latin typeface="Arial Black" panose="020B0A04020102020204" pitchFamily="34" charset="0"/>
              </a:rPr>
              <a:t>side of the TUSD stadium, Turlock High School Dog Pound, back row. </a:t>
            </a:r>
          </a:p>
          <a:p>
            <a:pPr lvl="1"/>
            <a:r>
              <a:rPr lang="en-US" sz="3200" dirty="0">
                <a:latin typeface="Arial Black" panose="020B0A04020102020204" pitchFamily="34" charset="0"/>
              </a:rPr>
              <a:t>Time: Time of year, time of day and year.</a:t>
            </a:r>
          </a:p>
          <a:p>
            <a:pPr lvl="2"/>
            <a:r>
              <a:rPr lang="en-US" sz="2800" dirty="0">
                <a:latin typeface="Arial Black" panose="020B0A04020102020204" pitchFamily="34" charset="0"/>
              </a:rPr>
              <a:t>A clear November night in </a:t>
            </a:r>
            <a:r>
              <a:rPr lang="en-US" sz="2800" dirty="0" smtClean="0">
                <a:latin typeface="Arial Black" panose="020B0A04020102020204" pitchFamily="34" charset="0"/>
              </a:rPr>
              <a:t>2017.</a:t>
            </a:r>
            <a:endParaRPr lang="en-US" sz="2800" dirty="0">
              <a:latin typeface="Arial Black" panose="020B0A04020102020204" pitchFamily="34" charset="0"/>
            </a:endParaRPr>
          </a:p>
          <a:p>
            <a:pPr lvl="1"/>
            <a:r>
              <a:rPr lang="en-US" sz="3200" dirty="0">
                <a:latin typeface="Arial Black" panose="020B0A04020102020204" pitchFamily="34" charset="0"/>
              </a:rPr>
              <a:t>Climate: What is the political, social or emotional environment like? </a:t>
            </a:r>
          </a:p>
          <a:p>
            <a:pPr lvl="2"/>
            <a:r>
              <a:rPr lang="en-US" sz="2800" dirty="0">
                <a:latin typeface="Arial Black" panose="020B0A04020102020204" pitchFamily="34" charset="0"/>
              </a:rPr>
              <a:t>The tension could be cut with a knife as the entire crowd holds its breath as THS kicks a field goal with 12 seconds left on the clock. </a:t>
            </a:r>
          </a:p>
          <a:p>
            <a:endParaRPr lang="en-US" sz="3600" dirty="0">
              <a:latin typeface="Arial Black" panose="020B0A04020102020204" pitchFamily="34" charset="0"/>
            </a:endParaRPr>
          </a:p>
          <a:p>
            <a:pPr lvl="1"/>
            <a:endParaRPr lang="en-US" sz="3600" dirty="0" smtClean="0">
              <a:latin typeface="Arial Black" panose="020B0A04020102020204" pitchFamily="34" charset="0"/>
            </a:endParaRPr>
          </a:p>
          <a:p>
            <a:pPr marL="457200" lvl="1" indent="0">
              <a:buNone/>
            </a:pPr>
            <a:endParaRPr lang="en-US" sz="3600" dirty="0">
              <a:latin typeface="Arial Black" panose="020B0A04020102020204" pitchFamily="34" charset="0"/>
            </a:endParaRPr>
          </a:p>
          <a:p>
            <a:pPr lvl="1"/>
            <a:endParaRPr lang="en-US" sz="3600" dirty="0" smtClean="0">
              <a:latin typeface="Arial Black" panose="020B0A04020102020204" pitchFamily="34" charset="0"/>
            </a:endParaRPr>
          </a:p>
          <a:p>
            <a:endParaRPr lang="en-US" sz="3200" dirty="0">
              <a:latin typeface="Arial Black" panose="020B0A04020102020204" pitchFamily="34" charset="0"/>
            </a:endParaRPr>
          </a:p>
          <a:p>
            <a:pPr lvl="1"/>
            <a:endParaRPr lang="en-US" sz="3600" dirty="0">
              <a:latin typeface="Arial Black" panose="020B0A04020102020204" pitchFamily="34" charset="0"/>
            </a:endParaRPr>
          </a:p>
          <a:p>
            <a:pPr lvl="1"/>
            <a:endParaRPr lang="en-US" sz="3600" dirty="0">
              <a:latin typeface="Arial Black" panose="020B0A04020102020204" pitchFamily="34" charset="0"/>
            </a:endParaRPr>
          </a:p>
          <a:p>
            <a:endParaRPr lang="en-US" dirty="0"/>
          </a:p>
        </p:txBody>
      </p:sp>
    </p:spTree>
    <p:extLst>
      <p:ext uri="{BB962C8B-B14F-4D97-AF65-F5344CB8AC3E}">
        <p14:creationId xmlns:p14="http://schemas.microsoft.com/office/powerpoint/2010/main" val="393715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By the end of the period, students will gain an understanding of the expectations for their fictional narratives. </a:t>
            </a:r>
          </a:p>
          <a:p>
            <a:pPr marL="0" indent="0" algn="ctr">
              <a:buNone/>
            </a:pPr>
            <a:r>
              <a:rPr lang="en-US" sz="4000" dirty="0" smtClean="0">
                <a:latin typeface="Arial Black" panose="020B0A04020102020204" pitchFamily="34" charset="0"/>
              </a:rPr>
              <a:t>They will have an opportunity to preview the images they will be choosing from for their inspiration.</a:t>
            </a:r>
            <a:endParaRPr lang="en-US" sz="4000" dirty="0">
              <a:latin typeface="Arial Black" panose="020B0A04020102020204" pitchFamily="34" charset="0"/>
            </a:endParaRPr>
          </a:p>
        </p:txBody>
      </p:sp>
    </p:spTree>
    <p:extLst>
      <p:ext uri="{BB962C8B-B14F-4D97-AF65-F5344CB8AC3E}">
        <p14:creationId xmlns:p14="http://schemas.microsoft.com/office/powerpoint/2010/main" val="1215405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1012739"/>
          </a:xfrm>
        </p:spPr>
        <p:txBody>
          <a:bodyPr/>
          <a:lstStyle/>
          <a:p>
            <a:pPr algn="ctr"/>
            <a:r>
              <a:rPr lang="en-US" dirty="0" smtClean="0">
                <a:latin typeface="Arial Black" panose="020B0A04020102020204" pitchFamily="34" charset="0"/>
              </a:rPr>
              <a:t>Planning Your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2"/>
            <a:ext cx="10515600" cy="5549030"/>
          </a:xfrm>
        </p:spPr>
        <p:txBody>
          <a:bodyPr>
            <a:normAutofit lnSpcReduction="10000"/>
          </a:bodyPr>
          <a:lstStyle/>
          <a:p>
            <a:r>
              <a:rPr lang="en-US" sz="4000" dirty="0" smtClean="0">
                <a:latin typeface="Arial Black" panose="020B0A04020102020204" pitchFamily="34" charset="0"/>
              </a:rPr>
              <a:t>Plot Map</a:t>
            </a:r>
          </a:p>
          <a:p>
            <a:pPr lvl="1"/>
            <a:r>
              <a:rPr lang="en-US" sz="3200" dirty="0">
                <a:latin typeface="Arial Black" panose="020B0A04020102020204" pitchFamily="34" charset="0"/>
              </a:rPr>
              <a:t>Strangely enough most good writers start with a clear ending to their story. </a:t>
            </a:r>
          </a:p>
          <a:p>
            <a:pPr lvl="1"/>
            <a:r>
              <a:rPr lang="en-US" sz="3200" dirty="0">
                <a:latin typeface="Arial Black" panose="020B0A04020102020204" pitchFamily="34" charset="0"/>
              </a:rPr>
              <a:t>Just like planning a road trip we </a:t>
            </a:r>
            <a:r>
              <a:rPr lang="en-US" sz="3200" dirty="0" smtClean="0">
                <a:latin typeface="Arial Black" panose="020B0A04020102020204" pitchFamily="34" charset="0"/>
              </a:rPr>
              <a:t>first </a:t>
            </a:r>
            <a:r>
              <a:rPr lang="en-US" sz="3200" dirty="0">
                <a:latin typeface="Arial Black" panose="020B0A04020102020204" pitchFamily="34" charset="0"/>
              </a:rPr>
              <a:t>have to have a destination. </a:t>
            </a:r>
          </a:p>
          <a:p>
            <a:pPr lvl="1"/>
            <a:r>
              <a:rPr lang="en-US" sz="3200" dirty="0">
                <a:latin typeface="Arial Black" panose="020B0A04020102020204" pitchFamily="34" charset="0"/>
              </a:rPr>
              <a:t>Looking at your plot map and illustration do you have a clear idea how you want the story to end</a:t>
            </a:r>
            <a:r>
              <a:rPr lang="en-US" sz="3200" dirty="0" smtClean="0">
                <a:latin typeface="Arial Black" panose="020B0A04020102020204" pitchFamily="34" charset="0"/>
              </a:rPr>
              <a:t>?</a:t>
            </a:r>
          </a:p>
          <a:p>
            <a:pPr lvl="2"/>
            <a:r>
              <a:rPr lang="en-US" sz="2800" dirty="0">
                <a:latin typeface="Arial Black" panose="020B0A04020102020204" pitchFamily="34" charset="0"/>
              </a:rPr>
              <a:t>Is it a happy ending?</a:t>
            </a:r>
          </a:p>
          <a:p>
            <a:pPr lvl="2"/>
            <a:r>
              <a:rPr lang="en-US" sz="2800" dirty="0">
                <a:latin typeface="Arial Black" panose="020B0A04020102020204" pitchFamily="34" charset="0"/>
              </a:rPr>
              <a:t>Is it a cliff hanger and no one knows what will happen?</a:t>
            </a:r>
          </a:p>
          <a:p>
            <a:pPr lvl="2"/>
            <a:r>
              <a:rPr lang="en-US" sz="2800" dirty="0">
                <a:latin typeface="Arial Black" panose="020B0A04020102020204" pitchFamily="34" charset="0"/>
              </a:rPr>
              <a:t>Is it a sad ending?</a:t>
            </a:r>
          </a:p>
          <a:p>
            <a:pPr lvl="2"/>
            <a:r>
              <a:rPr lang="en-US" sz="2800" dirty="0">
                <a:latin typeface="Arial Black" panose="020B0A04020102020204" pitchFamily="34" charset="0"/>
              </a:rPr>
              <a:t>How does your illustration tie into it</a:t>
            </a:r>
            <a:r>
              <a:rPr lang="en-US" sz="2800" dirty="0" smtClean="0">
                <a:latin typeface="Arial Black" panose="020B0A04020102020204" pitchFamily="34" charset="0"/>
              </a:rPr>
              <a:t>?</a:t>
            </a:r>
            <a:endParaRPr lang="en-US" sz="2800" dirty="0">
              <a:latin typeface="Arial Black" panose="020B0A04020102020204" pitchFamily="34" charset="0"/>
            </a:endParaRPr>
          </a:p>
          <a:p>
            <a:pPr lvl="1"/>
            <a:endParaRPr lang="en-US" sz="3200" dirty="0">
              <a:latin typeface="Arial Black" panose="020B0A04020102020204" pitchFamily="34" charset="0"/>
            </a:endParaRPr>
          </a:p>
          <a:p>
            <a:pPr lvl="1"/>
            <a:endParaRPr lang="en-US" sz="3600" dirty="0" smtClean="0">
              <a:latin typeface="Arial Black" panose="020B0A04020102020204" pitchFamily="34" charset="0"/>
            </a:endParaRPr>
          </a:p>
          <a:p>
            <a:pPr marL="457200" lvl="1" indent="0">
              <a:buNone/>
            </a:pPr>
            <a:endParaRPr lang="en-US" sz="3600" dirty="0">
              <a:latin typeface="Arial Black" panose="020B0A04020102020204" pitchFamily="34" charset="0"/>
            </a:endParaRPr>
          </a:p>
          <a:p>
            <a:pPr lvl="1"/>
            <a:endParaRPr lang="en-US" sz="3600" dirty="0" smtClean="0">
              <a:latin typeface="Arial Black" panose="020B0A04020102020204" pitchFamily="34" charset="0"/>
            </a:endParaRPr>
          </a:p>
          <a:p>
            <a:endParaRPr lang="en-US" sz="3200" dirty="0">
              <a:latin typeface="Arial Black" panose="020B0A04020102020204" pitchFamily="34" charset="0"/>
            </a:endParaRPr>
          </a:p>
          <a:p>
            <a:pPr lvl="1"/>
            <a:endParaRPr lang="en-US" sz="3600" dirty="0">
              <a:latin typeface="Arial Black" panose="020B0A04020102020204" pitchFamily="34" charset="0"/>
            </a:endParaRPr>
          </a:p>
          <a:p>
            <a:pPr lvl="1"/>
            <a:endParaRPr lang="en-US" sz="3600" dirty="0">
              <a:latin typeface="Arial Black" panose="020B0A04020102020204" pitchFamily="34" charset="0"/>
            </a:endParaRPr>
          </a:p>
          <a:p>
            <a:endParaRPr lang="en-US" dirty="0"/>
          </a:p>
        </p:txBody>
      </p:sp>
    </p:spTree>
    <p:extLst>
      <p:ext uri="{BB962C8B-B14F-4D97-AF65-F5344CB8AC3E}">
        <p14:creationId xmlns:p14="http://schemas.microsoft.com/office/powerpoint/2010/main" val="14795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1012739"/>
          </a:xfrm>
        </p:spPr>
        <p:txBody>
          <a:bodyPr/>
          <a:lstStyle/>
          <a:p>
            <a:pPr algn="ctr"/>
            <a:r>
              <a:rPr lang="en-US" dirty="0" smtClean="0">
                <a:latin typeface="Arial Black" panose="020B0A04020102020204" pitchFamily="34" charset="0"/>
              </a:rPr>
              <a:t>Planning Your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2"/>
            <a:ext cx="10515600" cy="5549030"/>
          </a:xfrm>
        </p:spPr>
        <p:txBody>
          <a:bodyPr>
            <a:normAutofit/>
          </a:bodyPr>
          <a:lstStyle/>
          <a:p>
            <a:r>
              <a:rPr lang="en-US" sz="4000" dirty="0" smtClean="0">
                <a:latin typeface="Arial Black" panose="020B0A04020102020204" pitchFamily="34" charset="0"/>
              </a:rPr>
              <a:t>Plot Map</a:t>
            </a:r>
          </a:p>
          <a:p>
            <a:pPr lvl="1"/>
            <a:r>
              <a:rPr lang="en-US" sz="3200" dirty="0">
                <a:latin typeface="Arial Black" panose="020B0A04020102020204" pitchFamily="34" charset="0"/>
              </a:rPr>
              <a:t>Starting your story </a:t>
            </a:r>
          </a:p>
          <a:p>
            <a:pPr lvl="2"/>
            <a:r>
              <a:rPr lang="en-US" sz="2800" dirty="0">
                <a:latin typeface="Arial Black" panose="020B0A04020102020204" pitchFamily="34" charset="0"/>
              </a:rPr>
              <a:t>Never start exposition with a full description of your characters and setting. 	</a:t>
            </a:r>
          </a:p>
          <a:p>
            <a:pPr lvl="3"/>
            <a:r>
              <a:rPr lang="en-US" sz="2600" dirty="0">
                <a:latin typeface="Arial Black" panose="020B0A04020102020204" pitchFamily="34" charset="0"/>
              </a:rPr>
              <a:t>It is tedious.</a:t>
            </a:r>
          </a:p>
          <a:p>
            <a:pPr lvl="3"/>
            <a:r>
              <a:rPr lang="en-US" sz="2600" dirty="0">
                <a:latin typeface="Arial Black" panose="020B0A04020102020204" pitchFamily="34" charset="0"/>
              </a:rPr>
              <a:t>It is boring.</a:t>
            </a:r>
          </a:p>
          <a:p>
            <a:pPr lvl="3"/>
            <a:r>
              <a:rPr lang="en-US" sz="2600" dirty="0">
                <a:latin typeface="Arial Black" panose="020B0A04020102020204" pitchFamily="34" charset="0"/>
              </a:rPr>
              <a:t>It is third grade writing.</a:t>
            </a:r>
          </a:p>
          <a:p>
            <a:pPr lvl="1"/>
            <a:endParaRPr lang="en-US" sz="3600" dirty="0" smtClean="0">
              <a:latin typeface="Arial Black" panose="020B0A04020102020204" pitchFamily="34" charset="0"/>
            </a:endParaRPr>
          </a:p>
          <a:p>
            <a:pPr marL="457200" lvl="1" indent="0">
              <a:buNone/>
            </a:pPr>
            <a:endParaRPr lang="en-US" sz="3600" dirty="0">
              <a:latin typeface="Arial Black" panose="020B0A04020102020204" pitchFamily="34" charset="0"/>
            </a:endParaRPr>
          </a:p>
          <a:p>
            <a:pPr lvl="1"/>
            <a:endParaRPr lang="en-US" sz="3600" dirty="0" smtClean="0">
              <a:latin typeface="Arial Black" panose="020B0A04020102020204" pitchFamily="34" charset="0"/>
            </a:endParaRPr>
          </a:p>
          <a:p>
            <a:endParaRPr lang="en-US" sz="3200" dirty="0">
              <a:latin typeface="Arial Black" panose="020B0A04020102020204" pitchFamily="34" charset="0"/>
            </a:endParaRPr>
          </a:p>
          <a:p>
            <a:pPr lvl="1"/>
            <a:endParaRPr lang="en-US" sz="3600" dirty="0">
              <a:latin typeface="Arial Black" panose="020B0A04020102020204" pitchFamily="34" charset="0"/>
            </a:endParaRPr>
          </a:p>
          <a:p>
            <a:pPr lvl="1"/>
            <a:endParaRPr lang="en-US" sz="3600" dirty="0">
              <a:latin typeface="Arial Black" panose="020B0A04020102020204" pitchFamily="34" charset="0"/>
            </a:endParaRPr>
          </a:p>
          <a:p>
            <a:endParaRPr lang="en-US" dirty="0"/>
          </a:p>
        </p:txBody>
      </p:sp>
    </p:spTree>
    <p:extLst>
      <p:ext uri="{BB962C8B-B14F-4D97-AF65-F5344CB8AC3E}">
        <p14:creationId xmlns:p14="http://schemas.microsoft.com/office/powerpoint/2010/main" val="8278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1012739"/>
          </a:xfrm>
        </p:spPr>
        <p:txBody>
          <a:bodyPr/>
          <a:lstStyle/>
          <a:p>
            <a:pPr algn="ctr"/>
            <a:r>
              <a:rPr lang="en-US" dirty="0" smtClean="0">
                <a:latin typeface="Arial Black" panose="020B0A04020102020204" pitchFamily="34" charset="0"/>
              </a:rPr>
              <a:t>Planning Your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2"/>
            <a:ext cx="10515600" cy="5549030"/>
          </a:xfrm>
        </p:spPr>
        <p:txBody>
          <a:bodyPr>
            <a:normAutofit fontScale="92500" lnSpcReduction="10000"/>
          </a:bodyPr>
          <a:lstStyle/>
          <a:p>
            <a:r>
              <a:rPr lang="en-US" sz="4000" dirty="0" smtClean="0">
                <a:latin typeface="Arial Black" panose="020B0A04020102020204" pitchFamily="34" charset="0"/>
              </a:rPr>
              <a:t>Plot Map</a:t>
            </a:r>
          </a:p>
          <a:p>
            <a:pPr lvl="1"/>
            <a:r>
              <a:rPr lang="en-US" sz="3200" dirty="0" smtClean="0">
                <a:latin typeface="Arial Black" panose="020B0A04020102020204" pitchFamily="34" charset="0"/>
              </a:rPr>
              <a:t>In Media Res = into the middle of things</a:t>
            </a:r>
          </a:p>
          <a:p>
            <a:pPr lvl="1"/>
            <a:r>
              <a:rPr lang="en-US" sz="3200" dirty="0">
                <a:latin typeface="Arial Black" panose="020B0A04020102020204" pitchFamily="34" charset="0"/>
              </a:rPr>
              <a:t>Starting in the middle of the action.</a:t>
            </a:r>
          </a:p>
          <a:p>
            <a:pPr lvl="2"/>
            <a:r>
              <a:rPr lang="en-US" sz="2800" dirty="0">
                <a:latin typeface="Arial Black" panose="020B0A04020102020204" pitchFamily="34" charset="0"/>
              </a:rPr>
              <a:t>The story has already begun and you will be flashing back.</a:t>
            </a:r>
          </a:p>
          <a:p>
            <a:pPr lvl="2"/>
            <a:r>
              <a:rPr lang="en-US" sz="2800" dirty="0" smtClean="0">
                <a:latin typeface="Arial Black" panose="020B0A04020102020204" pitchFamily="34" charset="0"/>
              </a:rPr>
              <a:t>Example:</a:t>
            </a:r>
          </a:p>
          <a:p>
            <a:pPr marL="914400" lvl="2" indent="0">
              <a:buNone/>
            </a:pPr>
            <a:r>
              <a:rPr lang="en-US" sz="2800" dirty="0" smtClean="0">
                <a:latin typeface="Arial Black" panose="020B0A04020102020204" pitchFamily="34" charset="0"/>
              </a:rPr>
              <a:t>     “Don’t </a:t>
            </a:r>
            <a:r>
              <a:rPr lang="en-US" sz="2800" dirty="0">
                <a:latin typeface="Arial Black" panose="020B0A04020102020204" pitchFamily="34" charset="0"/>
              </a:rPr>
              <a:t>look back!” Stacy screamed as she put on another burst of speed. </a:t>
            </a:r>
            <a:endParaRPr lang="en-US" sz="2800" dirty="0" smtClean="0">
              <a:latin typeface="Arial Black" panose="020B0A04020102020204" pitchFamily="34" charset="0"/>
            </a:endParaRPr>
          </a:p>
          <a:p>
            <a:pPr marL="457200" lvl="1" indent="0">
              <a:buNone/>
            </a:pPr>
            <a:r>
              <a:rPr lang="en-US" sz="2800" dirty="0" smtClean="0">
                <a:latin typeface="Arial Black" panose="020B0A04020102020204" pitchFamily="34" charset="0"/>
              </a:rPr>
              <a:t>         “</a:t>
            </a:r>
            <a:r>
              <a:rPr lang="en-US" sz="2800" dirty="0">
                <a:latin typeface="Arial Black" panose="020B0A04020102020204" pitchFamily="34" charset="0"/>
              </a:rPr>
              <a:t>What was that!” Jared demanded as he </a:t>
            </a:r>
            <a:r>
              <a:rPr lang="en-US" sz="2800" dirty="0" smtClean="0">
                <a:latin typeface="Arial Black" panose="020B0A04020102020204" pitchFamily="34" charset="0"/>
              </a:rPr>
              <a:t>rounded</a:t>
            </a:r>
          </a:p>
          <a:p>
            <a:pPr marL="457200" lvl="1" indent="0">
              <a:buNone/>
            </a:pPr>
            <a:r>
              <a:rPr lang="en-US" sz="2800" dirty="0">
                <a:latin typeface="Arial Black" panose="020B0A04020102020204" pitchFamily="34" charset="0"/>
              </a:rPr>
              <a:t> </a:t>
            </a:r>
            <a:r>
              <a:rPr lang="en-US" sz="2800" dirty="0" smtClean="0">
                <a:latin typeface="Arial Black" panose="020B0A04020102020204" pitchFamily="34" charset="0"/>
              </a:rPr>
              <a:t>   the </a:t>
            </a:r>
            <a:r>
              <a:rPr lang="en-US" sz="2800" dirty="0">
                <a:latin typeface="Arial Black" panose="020B0A04020102020204" pitchFamily="34" charset="0"/>
              </a:rPr>
              <a:t>street corner. </a:t>
            </a:r>
          </a:p>
          <a:p>
            <a:pPr marL="457200" lvl="1" indent="0">
              <a:buNone/>
            </a:pPr>
            <a:r>
              <a:rPr lang="en-US" sz="2800" dirty="0">
                <a:latin typeface="Arial Black" panose="020B0A04020102020204" pitchFamily="34" charset="0"/>
              </a:rPr>
              <a:t>	</a:t>
            </a:r>
            <a:r>
              <a:rPr lang="en-US" sz="2800" dirty="0" smtClean="0">
                <a:latin typeface="Arial Black" panose="020B0A04020102020204" pitchFamily="34" charset="0"/>
              </a:rPr>
              <a:t>     “</a:t>
            </a:r>
            <a:r>
              <a:rPr lang="en-US" sz="2800" dirty="0">
                <a:latin typeface="Arial Black" panose="020B0A04020102020204" pitchFamily="34" charset="0"/>
              </a:rPr>
              <a:t>I don’t know!” I replied, almost hitting the </a:t>
            </a:r>
            <a:endParaRPr lang="en-US" sz="2800" dirty="0" smtClean="0">
              <a:latin typeface="Arial Black" panose="020B0A04020102020204" pitchFamily="34" charset="0"/>
            </a:endParaRPr>
          </a:p>
          <a:p>
            <a:pPr marL="457200" lvl="1" indent="0">
              <a:buNone/>
            </a:pPr>
            <a:r>
              <a:rPr lang="en-US" sz="2800" dirty="0">
                <a:latin typeface="Arial Black" panose="020B0A04020102020204" pitchFamily="34" charset="0"/>
              </a:rPr>
              <a:t> </a:t>
            </a:r>
            <a:r>
              <a:rPr lang="en-US" sz="2800" dirty="0" smtClean="0">
                <a:latin typeface="Arial Black" panose="020B0A04020102020204" pitchFamily="34" charset="0"/>
              </a:rPr>
              <a:t>   street lamp</a:t>
            </a:r>
            <a:r>
              <a:rPr lang="en-US" sz="2800" dirty="0">
                <a:latin typeface="Arial Black" panose="020B0A04020102020204" pitchFamily="34" charset="0"/>
              </a:rPr>
              <a:t>. </a:t>
            </a:r>
            <a:endParaRPr lang="en-US" sz="2800" dirty="0" smtClean="0">
              <a:latin typeface="Arial Black" panose="020B0A04020102020204" pitchFamily="34" charset="0"/>
            </a:endParaRPr>
          </a:p>
          <a:p>
            <a:pPr marL="457200" lvl="1" indent="0">
              <a:buNone/>
            </a:pPr>
            <a:r>
              <a:rPr lang="en-US" sz="2800" dirty="0" smtClean="0">
                <a:latin typeface="Arial Black" panose="020B0A04020102020204" pitchFamily="34" charset="0"/>
              </a:rPr>
              <a:t>         </a:t>
            </a:r>
            <a:r>
              <a:rPr lang="en-US" sz="2800" dirty="0">
                <a:latin typeface="Arial Black" panose="020B0A04020102020204" pitchFamily="34" charset="0"/>
              </a:rPr>
              <a:t>What was supposed to be a typical Friday </a:t>
            </a:r>
            <a:r>
              <a:rPr lang="en-US" sz="2800" dirty="0" smtClean="0">
                <a:latin typeface="Arial Black" panose="020B0A04020102020204" pitchFamily="34" charset="0"/>
              </a:rPr>
              <a:t>night</a:t>
            </a:r>
          </a:p>
          <a:p>
            <a:pPr marL="457200" lvl="1" indent="0">
              <a:buNone/>
            </a:pPr>
            <a:r>
              <a:rPr lang="en-US" sz="2800" dirty="0" smtClean="0">
                <a:latin typeface="Arial Black" panose="020B0A04020102020204" pitchFamily="34" charset="0"/>
              </a:rPr>
              <a:t>    in Turlock </a:t>
            </a:r>
            <a:r>
              <a:rPr lang="en-US" sz="2800" dirty="0">
                <a:latin typeface="Arial Black" panose="020B0A04020102020204" pitchFamily="34" charset="0"/>
              </a:rPr>
              <a:t>had turned into a fight for our lives. </a:t>
            </a:r>
          </a:p>
          <a:p>
            <a:pPr lvl="1"/>
            <a:endParaRPr lang="en-US" sz="3200" dirty="0" smtClean="0">
              <a:latin typeface="Arial Black" panose="020B0A04020102020204" pitchFamily="34" charset="0"/>
            </a:endParaRPr>
          </a:p>
          <a:p>
            <a:pPr lvl="1"/>
            <a:endParaRPr lang="en-US" sz="2600" dirty="0">
              <a:latin typeface="Arial Black" panose="020B0A04020102020204" pitchFamily="34" charset="0"/>
            </a:endParaRPr>
          </a:p>
          <a:p>
            <a:pPr lvl="1"/>
            <a:endParaRPr lang="en-US" sz="3600" dirty="0" smtClean="0">
              <a:latin typeface="Arial Black" panose="020B0A04020102020204" pitchFamily="34" charset="0"/>
            </a:endParaRPr>
          </a:p>
          <a:p>
            <a:pPr marL="457200" lvl="1" indent="0">
              <a:buNone/>
            </a:pPr>
            <a:endParaRPr lang="en-US" sz="3600" dirty="0">
              <a:latin typeface="Arial Black" panose="020B0A04020102020204" pitchFamily="34" charset="0"/>
            </a:endParaRPr>
          </a:p>
          <a:p>
            <a:pPr lvl="1"/>
            <a:endParaRPr lang="en-US" sz="3600" dirty="0" smtClean="0">
              <a:latin typeface="Arial Black" panose="020B0A04020102020204" pitchFamily="34" charset="0"/>
            </a:endParaRPr>
          </a:p>
          <a:p>
            <a:endParaRPr lang="en-US" sz="3200" dirty="0">
              <a:latin typeface="Arial Black" panose="020B0A04020102020204" pitchFamily="34" charset="0"/>
            </a:endParaRPr>
          </a:p>
          <a:p>
            <a:pPr lvl="1"/>
            <a:endParaRPr lang="en-US" sz="3600" dirty="0">
              <a:latin typeface="Arial Black" panose="020B0A04020102020204" pitchFamily="34" charset="0"/>
            </a:endParaRPr>
          </a:p>
          <a:p>
            <a:pPr lvl="1"/>
            <a:endParaRPr lang="en-US" sz="3600" dirty="0">
              <a:latin typeface="Arial Black" panose="020B0A04020102020204" pitchFamily="34" charset="0"/>
            </a:endParaRPr>
          </a:p>
          <a:p>
            <a:endParaRPr lang="en-US" dirty="0"/>
          </a:p>
        </p:txBody>
      </p:sp>
    </p:spTree>
    <p:extLst>
      <p:ext uri="{BB962C8B-B14F-4D97-AF65-F5344CB8AC3E}">
        <p14:creationId xmlns:p14="http://schemas.microsoft.com/office/powerpoint/2010/main" val="44729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1012739"/>
          </a:xfrm>
        </p:spPr>
        <p:txBody>
          <a:bodyPr/>
          <a:lstStyle/>
          <a:p>
            <a:pPr algn="ctr"/>
            <a:r>
              <a:rPr lang="en-US" dirty="0" smtClean="0">
                <a:latin typeface="Arial Black" panose="020B0A04020102020204" pitchFamily="34" charset="0"/>
              </a:rPr>
              <a:t>Planning Your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2"/>
            <a:ext cx="10515600" cy="5549030"/>
          </a:xfrm>
        </p:spPr>
        <p:txBody>
          <a:bodyPr>
            <a:normAutofit/>
          </a:bodyPr>
          <a:lstStyle/>
          <a:p>
            <a:r>
              <a:rPr lang="en-US" sz="4000" dirty="0" smtClean="0">
                <a:latin typeface="Arial Black" panose="020B0A04020102020204" pitchFamily="34" charset="0"/>
              </a:rPr>
              <a:t>Creating Characters</a:t>
            </a:r>
            <a:endParaRPr lang="en-US" sz="2800" dirty="0">
              <a:latin typeface="Arial Black" panose="020B0A04020102020204" pitchFamily="34" charset="0"/>
            </a:endParaRPr>
          </a:p>
          <a:p>
            <a:pPr lvl="1"/>
            <a:r>
              <a:rPr lang="en-US" sz="3200" dirty="0" smtClean="0">
                <a:latin typeface="Arial Black" panose="020B0A04020102020204" pitchFamily="34" charset="0"/>
              </a:rPr>
              <a:t>Looking at </a:t>
            </a:r>
            <a:r>
              <a:rPr lang="en-US" sz="3200" dirty="0">
                <a:latin typeface="Arial Black" panose="020B0A04020102020204" pitchFamily="34" charset="0"/>
              </a:rPr>
              <a:t>your character sketches you will realize you have a lot to </a:t>
            </a:r>
            <a:r>
              <a:rPr lang="en-US" sz="3200" dirty="0" smtClean="0">
                <a:latin typeface="Arial Black" panose="020B0A04020102020204" pitchFamily="34" charset="0"/>
              </a:rPr>
              <a:t>decide </a:t>
            </a:r>
            <a:r>
              <a:rPr lang="en-US" sz="3200" dirty="0">
                <a:latin typeface="Arial Black" panose="020B0A04020102020204" pitchFamily="34" charset="0"/>
              </a:rPr>
              <a:t>about your characters. </a:t>
            </a:r>
          </a:p>
          <a:p>
            <a:pPr lvl="2"/>
            <a:r>
              <a:rPr lang="en-US" sz="2800" dirty="0" smtClean="0">
                <a:latin typeface="Arial Black" panose="020B0A04020102020204" pitchFamily="34" charset="0"/>
              </a:rPr>
              <a:t>Physical Description – What does the character look like?</a:t>
            </a:r>
          </a:p>
          <a:p>
            <a:pPr lvl="2"/>
            <a:r>
              <a:rPr lang="en-US" sz="2800" dirty="0" smtClean="0">
                <a:latin typeface="Arial Black" panose="020B0A04020102020204" pitchFamily="34" charset="0"/>
              </a:rPr>
              <a:t>General Information – Sense of humor, likes/dislikes, quirks and habits</a:t>
            </a:r>
          </a:p>
          <a:p>
            <a:pPr lvl="2"/>
            <a:r>
              <a:rPr lang="en-US" sz="2800" dirty="0" smtClean="0">
                <a:latin typeface="Arial Black" panose="020B0A04020102020204" pitchFamily="34" charset="0"/>
              </a:rPr>
              <a:t>Background – Where do they live? What is their family like? What do they do for work/school?</a:t>
            </a:r>
          </a:p>
          <a:p>
            <a:pPr lvl="2"/>
            <a:r>
              <a:rPr lang="en-US" sz="2800" dirty="0" smtClean="0">
                <a:latin typeface="Arial Black" panose="020B0A04020102020204" pitchFamily="34" charset="0"/>
              </a:rPr>
              <a:t>Attitudes – How do they feel about the people and the world around them?</a:t>
            </a:r>
            <a:endParaRPr lang="en-US" sz="2800" dirty="0">
              <a:latin typeface="Arial Black" panose="020B0A04020102020204" pitchFamily="34" charset="0"/>
            </a:endParaRPr>
          </a:p>
          <a:p>
            <a:pPr lvl="1"/>
            <a:endParaRPr lang="en-US" sz="3200" dirty="0" smtClean="0">
              <a:latin typeface="Arial Black" panose="020B0A04020102020204" pitchFamily="34" charset="0"/>
            </a:endParaRPr>
          </a:p>
          <a:p>
            <a:pPr lvl="1"/>
            <a:endParaRPr lang="en-US" sz="2600" dirty="0">
              <a:latin typeface="Arial Black" panose="020B0A04020102020204" pitchFamily="34" charset="0"/>
            </a:endParaRPr>
          </a:p>
          <a:p>
            <a:pPr lvl="1"/>
            <a:endParaRPr lang="en-US" sz="3600" dirty="0" smtClean="0">
              <a:latin typeface="Arial Black" panose="020B0A04020102020204" pitchFamily="34" charset="0"/>
            </a:endParaRPr>
          </a:p>
          <a:p>
            <a:pPr marL="457200" lvl="1" indent="0">
              <a:buNone/>
            </a:pPr>
            <a:endParaRPr lang="en-US" sz="3600" dirty="0">
              <a:latin typeface="Arial Black" panose="020B0A04020102020204" pitchFamily="34" charset="0"/>
            </a:endParaRPr>
          </a:p>
          <a:p>
            <a:pPr lvl="1"/>
            <a:endParaRPr lang="en-US" sz="3600" dirty="0" smtClean="0">
              <a:latin typeface="Arial Black" panose="020B0A04020102020204" pitchFamily="34" charset="0"/>
            </a:endParaRPr>
          </a:p>
          <a:p>
            <a:endParaRPr lang="en-US" sz="3200" dirty="0">
              <a:latin typeface="Arial Black" panose="020B0A04020102020204" pitchFamily="34" charset="0"/>
            </a:endParaRPr>
          </a:p>
          <a:p>
            <a:pPr lvl="1"/>
            <a:endParaRPr lang="en-US" sz="3600" dirty="0">
              <a:latin typeface="Arial Black" panose="020B0A04020102020204" pitchFamily="34" charset="0"/>
            </a:endParaRPr>
          </a:p>
          <a:p>
            <a:pPr lvl="1"/>
            <a:endParaRPr lang="en-US" sz="3600" dirty="0">
              <a:latin typeface="Arial Black" panose="020B0A04020102020204" pitchFamily="34" charset="0"/>
            </a:endParaRPr>
          </a:p>
          <a:p>
            <a:endParaRPr lang="en-US" dirty="0"/>
          </a:p>
        </p:txBody>
      </p:sp>
    </p:spTree>
    <p:extLst>
      <p:ext uri="{BB962C8B-B14F-4D97-AF65-F5344CB8AC3E}">
        <p14:creationId xmlns:p14="http://schemas.microsoft.com/office/powerpoint/2010/main" val="251467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1012739"/>
          </a:xfrm>
        </p:spPr>
        <p:txBody>
          <a:bodyPr/>
          <a:lstStyle/>
          <a:p>
            <a:pPr algn="ctr"/>
            <a:r>
              <a:rPr lang="en-US" dirty="0" smtClean="0">
                <a:latin typeface="Arial Black" panose="020B0A04020102020204" pitchFamily="34" charset="0"/>
              </a:rPr>
              <a:t>Planning Your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2"/>
            <a:ext cx="10515600" cy="5549030"/>
          </a:xfrm>
        </p:spPr>
        <p:txBody>
          <a:bodyPr>
            <a:normAutofit/>
          </a:bodyPr>
          <a:lstStyle/>
          <a:p>
            <a:r>
              <a:rPr lang="en-US" sz="4000" dirty="0" smtClean="0">
                <a:latin typeface="Arial Black" panose="020B0A04020102020204" pitchFamily="34" charset="0"/>
              </a:rPr>
              <a:t>Indirect Characterization</a:t>
            </a:r>
          </a:p>
          <a:p>
            <a:pPr marL="0" indent="0">
              <a:buNone/>
            </a:pPr>
            <a:endParaRPr lang="en-US" sz="4000" dirty="0" smtClean="0">
              <a:latin typeface="Arial Black" panose="020B0A04020102020204" pitchFamily="34" charset="0"/>
            </a:endParaRPr>
          </a:p>
          <a:p>
            <a:pPr lvl="1"/>
            <a:r>
              <a:rPr lang="en-US" sz="3600" dirty="0" smtClean="0">
                <a:latin typeface="Arial Black" panose="020B0A04020102020204" pitchFamily="34" charset="0"/>
              </a:rPr>
              <a:t>REMEMBER: SHOW, DON’T TELL</a:t>
            </a:r>
          </a:p>
          <a:p>
            <a:pPr marL="457200" lvl="1" indent="0">
              <a:buNone/>
            </a:pPr>
            <a:endParaRPr lang="en-US" sz="3600" dirty="0">
              <a:latin typeface="Arial Black" panose="020B0A04020102020204" pitchFamily="34" charset="0"/>
            </a:endParaRPr>
          </a:p>
          <a:p>
            <a:pPr lvl="1"/>
            <a:r>
              <a:rPr lang="en-US" sz="3600" dirty="0">
                <a:latin typeface="Arial Black" panose="020B0A04020102020204" pitchFamily="34" charset="0"/>
              </a:rPr>
              <a:t>Instead of telling the reader a ton of details about the characters and the setting. Let it be revealed a little at a time.</a:t>
            </a:r>
          </a:p>
          <a:p>
            <a:pPr lvl="1"/>
            <a:endParaRPr lang="en-US" sz="3200" dirty="0" smtClean="0">
              <a:latin typeface="Arial Black" panose="020B0A04020102020204" pitchFamily="34" charset="0"/>
            </a:endParaRPr>
          </a:p>
          <a:p>
            <a:pPr lvl="1"/>
            <a:endParaRPr lang="en-US" sz="2600" dirty="0">
              <a:latin typeface="Arial Black" panose="020B0A04020102020204" pitchFamily="34" charset="0"/>
            </a:endParaRPr>
          </a:p>
          <a:p>
            <a:pPr lvl="1"/>
            <a:endParaRPr lang="en-US" sz="3600" dirty="0" smtClean="0">
              <a:latin typeface="Arial Black" panose="020B0A04020102020204" pitchFamily="34" charset="0"/>
            </a:endParaRPr>
          </a:p>
          <a:p>
            <a:pPr marL="457200" lvl="1" indent="0">
              <a:buNone/>
            </a:pPr>
            <a:endParaRPr lang="en-US" sz="3600" dirty="0">
              <a:latin typeface="Arial Black" panose="020B0A04020102020204" pitchFamily="34" charset="0"/>
            </a:endParaRPr>
          </a:p>
          <a:p>
            <a:pPr lvl="1"/>
            <a:endParaRPr lang="en-US" sz="3600" dirty="0" smtClean="0">
              <a:latin typeface="Arial Black" panose="020B0A04020102020204" pitchFamily="34" charset="0"/>
            </a:endParaRPr>
          </a:p>
          <a:p>
            <a:endParaRPr lang="en-US" sz="3200" dirty="0">
              <a:latin typeface="Arial Black" panose="020B0A04020102020204" pitchFamily="34" charset="0"/>
            </a:endParaRPr>
          </a:p>
          <a:p>
            <a:pPr lvl="1"/>
            <a:endParaRPr lang="en-US" sz="3600" dirty="0">
              <a:latin typeface="Arial Black" panose="020B0A04020102020204" pitchFamily="34" charset="0"/>
            </a:endParaRPr>
          </a:p>
          <a:p>
            <a:pPr lvl="1"/>
            <a:endParaRPr lang="en-US" sz="3600" dirty="0">
              <a:latin typeface="Arial Black" panose="020B0A04020102020204" pitchFamily="34" charset="0"/>
            </a:endParaRPr>
          </a:p>
          <a:p>
            <a:endParaRPr lang="en-US" dirty="0"/>
          </a:p>
        </p:txBody>
      </p:sp>
    </p:spTree>
    <p:extLst>
      <p:ext uri="{BB962C8B-B14F-4D97-AF65-F5344CB8AC3E}">
        <p14:creationId xmlns:p14="http://schemas.microsoft.com/office/powerpoint/2010/main" val="30081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1012739"/>
          </a:xfrm>
        </p:spPr>
        <p:txBody>
          <a:bodyPr/>
          <a:lstStyle/>
          <a:p>
            <a:pPr algn="ctr"/>
            <a:r>
              <a:rPr lang="en-US" dirty="0" smtClean="0">
                <a:latin typeface="Arial Black" panose="020B0A04020102020204" pitchFamily="34" charset="0"/>
              </a:rPr>
              <a:t>Planning Your Narrative</a:t>
            </a:r>
            <a:endParaRPr lang="en-US" dirty="0">
              <a:latin typeface="Arial Black" panose="020B0A04020102020204" pitchFamily="34" charset="0"/>
            </a:endParaRPr>
          </a:p>
        </p:txBody>
      </p:sp>
      <p:sp>
        <p:nvSpPr>
          <p:cNvPr id="3" name="Content Placeholder 2"/>
          <p:cNvSpPr>
            <a:spLocks noGrp="1"/>
          </p:cNvSpPr>
          <p:nvPr>
            <p:ph idx="1"/>
          </p:nvPr>
        </p:nvSpPr>
        <p:spPr>
          <a:xfrm>
            <a:off x="838200" y="1064711"/>
            <a:ext cx="10515600" cy="5674291"/>
          </a:xfrm>
        </p:spPr>
        <p:txBody>
          <a:bodyPr>
            <a:normAutofit fontScale="70000" lnSpcReduction="20000"/>
          </a:bodyPr>
          <a:lstStyle/>
          <a:p>
            <a:r>
              <a:rPr lang="en-US" sz="4000" dirty="0" smtClean="0">
                <a:latin typeface="Arial Black" panose="020B0A04020102020204" pitchFamily="34" charset="0"/>
              </a:rPr>
              <a:t>Indirect Characterization</a:t>
            </a:r>
          </a:p>
          <a:p>
            <a:pPr lvl="1"/>
            <a:r>
              <a:rPr lang="en-US" sz="3200" dirty="0" smtClean="0">
                <a:latin typeface="Arial Black" panose="020B0A04020102020204" pitchFamily="34" charset="0"/>
              </a:rPr>
              <a:t>Example: </a:t>
            </a:r>
          </a:p>
          <a:p>
            <a:pPr lvl="2"/>
            <a:r>
              <a:rPr lang="en-US" sz="3600" dirty="0">
                <a:latin typeface="Arial Black" panose="020B0A04020102020204" pitchFamily="34" charset="0"/>
              </a:rPr>
              <a:t>NO: </a:t>
            </a:r>
            <a:r>
              <a:rPr lang="en-US" sz="3600" dirty="0" smtClean="0">
                <a:latin typeface="Arial Black" panose="020B0A04020102020204" pitchFamily="34" charset="0"/>
              </a:rPr>
              <a:t>Stacy </a:t>
            </a:r>
            <a:r>
              <a:rPr lang="en-US" sz="3600" dirty="0">
                <a:latin typeface="Arial Black" panose="020B0A04020102020204" pitchFamily="34" charset="0"/>
              </a:rPr>
              <a:t>was the meanest girl in Every High School, a small high school in California. Mary is a girl with brown hair who is bullied by Stacy and is graduating in six days. </a:t>
            </a:r>
          </a:p>
          <a:p>
            <a:pPr lvl="2"/>
            <a:endParaRPr lang="en-US" sz="2800" dirty="0" smtClean="0">
              <a:latin typeface="Arial Black" panose="020B0A04020102020204" pitchFamily="34" charset="0"/>
            </a:endParaRPr>
          </a:p>
          <a:p>
            <a:pPr lvl="2"/>
            <a:r>
              <a:rPr lang="en-US" sz="3100" dirty="0">
                <a:latin typeface="Arial Black" panose="020B0A04020102020204" pitchFamily="34" charset="0"/>
              </a:rPr>
              <a:t>Yes: As the bell rang I shoved my notebook in my backpack. </a:t>
            </a:r>
          </a:p>
          <a:p>
            <a:pPr marL="914400" lvl="2" indent="0">
              <a:buNone/>
            </a:pPr>
            <a:r>
              <a:rPr lang="en-US" sz="3100" dirty="0">
                <a:latin typeface="Arial Black" panose="020B0A04020102020204" pitchFamily="34" charset="0"/>
              </a:rPr>
              <a:t>    </a:t>
            </a:r>
            <a:r>
              <a:rPr lang="en-US" sz="3100" dirty="0" smtClean="0">
                <a:latin typeface="Arial Black" panose="020B0A04020102020204" pitchFamily="34" charset="0"/>
              </a:rPr>
              <a:t>“</a:t>
            </a:r>
            <a:r>
              <a:rPr lang="en-US" sz="3100" dirty="0" err="1">
                <a:latin typeface="Arial Black" panose="020B0A04020102020204" pitchFamily="34" charset="0"/>
              </a:rPr>
              <a:t>Ow</a:t>
            </a:r>
            <a:r>
              <a:rPr lang="en-US" sz="3100" dirty="0">
                <a:latin typeface="Arial Black" panose="020B0A04020102020204" pitchFamily="34" charset="0"/>
              </a:rPr>
              <a:t>!” I gripped the sharp pain in the back of my head. </a:t>
            </a:r>
          </a:p>
          <a:p>
            <a:pPr marL="914400" lvl="2" indent="0">
              <a:buNone/>
            </a:pPr>
            <a:r>
              <a:rPr lang="en-US" sz="3100" dirty="0">
                <a:latin typeface="Arial Black" panose="020B0A04020102020204" pitchFamily="34" charset="0"/>
              </a:rPr>
              <a:t>    “Sorry, didn’t see you there,” Stacy said as she plastered a fake smile across her overly made up face. A metal water bottle, her new weapon of choice still in her hand.</a:t>
            </a:r>
          </a:p>
          <a:p>
            <a:pPr marL="914400" lvl="2" indent="0">
              <a:buNone/>
            </a:pPr>
            <a:r>
              <a:rPr lang="en-US" sz="3100" dirty="0">
                <a:latin typeface="Arial Black" panose="020B0A04020102020204" pitchFamily="34" charset="0"/>
              </a:rPr>
              <a:t>    I ignore her, “Six days, just six more days and we are out of here.” I remind myself, not for the first time, six more days until graduation. Six days and I leave this little school, I leave these little minded people and their little town. Six days until freedom.</a:t>
            </a:r>
          </a:p>
          <a:p>
            <a:pPr lvl="2"/>
            <a:endParaRPr lang="en-US" sz="2800" dirty="0" smtClean="0">
              <a:latin typeface="Arial Black" panose="020B0A04020102020204" pitchFamily="34" charset="0"/>
            </a:endParaRPr>
          </a:p>
          <a:p>
            <a:pPr lvl="1"/>
            <a:endParaRPr lang="en-US" sz="2600" dirty="0">
              <a:latin typeface="Arial Black" panose="020B0A04020102020204" pitchFamily="34" charset="0"/>
            </a:endParaRPr>
          </a:p>
          <a:p>
            <a:pPr lvl="1"/>
            <a:endParaRPr lang="en-US" sz="3600" dirty="0" smtClean="0">
              <a:latin typeface="Arial Black" panose="020B0A04020102020204" pitchFamily="34" charset="0"/>
            </a:endParaRPr>
          </a:p>
          <a:p>
            <a:pPr marL="457200" lvl="1" indent="0">
              <a:buNone/>
            </a:pPr>
            <a:endParaRPr lang="en-US" sz="3600" dirty="0">
              <a:latin typeface="Arial Black" panose="020B0A04020102020204" pitchFamily="34" charset="0"/>
            </a:endParaRPr>
          </a:p>
          <a:p>
            <a:pPr lvl="1"/>
            <a:endParaRPr lang="en-US" sz="3600" dirty="0" smtClean="0">
              <a:latin typeface="Arial Black" panose="020B0A04020102020204" pitchFamily="34" charset="0"/>
            </a:endParaRPr>
          </a:p>
          <a:p>
            <a:endParaRPr lang="en-US" sz="3200" dirty="0">
              <a:latin typeface="Arial Black" panose="020B0A04020102020204" pitchFamily="34" charset="0"/>
            </a:endParaRPr>
          </a:p>
          <a:p>
            <a:pPr lvl="1"/>
            <a:endParaRPr lang="en-US" sz="3600" dirty="0">
              <a:latin typeface="Arial Black" panose="020B0A04020102020204" pitchFamily="34" charset="0"/>
            </a:endParaRPr>
          </a:p>
          <a:p>
            <a:pPr lvl="1"/>
            <a:endParaRPr lang="en-US" sz="3600" dirty="0">
              <a:latin typeface="Arial Black" panose="020B0A04020102020204" pitchFamily="34" charset="0"/>
            </a:endParaRPr>
          </a:p>
          <a:p>
            <a:endParaRPr lang="en-US" dirty="0"/>
          </a:p>
        </p:txBody>
      </p:sp>
    </p:spTree>
    <p:extLst>
      <p:ext uri="{BB962C8B-B14F-4D97-AF65-F5344CB8AC3E}">
        <p14:creationId xmlns:p14="http://schemas.microsoft.com/office/powerpoint/2010/main" val="261387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61"/>
            <a:ext cx="10515600" cy="987686"/>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77447"/>
            <a:ext cx="10515600" cy="5511452"/>
          </a:xfrm>
        </p:spPr>
        <p:txBody>
          <a:bodyPr>
            <a:normAutofit/>
          </a:bodyPr>
          <a:lstStyle/>
          <a:p>
            <a:pPr marL="0" indent="0" algn="ctr">
              <a:buNone/>
            </a:pPr>
            <a:r>
              <a:rPr lang="en-US" sz="6600" dirty="0" smtClean="0">
                <a:latin typeface="Arial Black" panose="020B0A04020102020204" pitchFamily="34" charset="0"/>
              </a:rPr>
              <a:t>Clos Notes</a:t>
            </a:r>
          </a:p>
          <a:p>
            <a:pPr marL="0" indent="0" algn="ctr">
              <a:buNone/>
            </a:pPr>
            <a:r>
              <a:rPr lang="en-US" sz="6600" dirty="0" smtClean="0">
                <a:latin typeface="Arial Black" panose="020B0A04020102020204" pitchFamily="34" charset="0"/>
              </a:rPr>
              <a:t>Plot Maps</a:t>
            </a:r>
          </a:p>
          <a:p>
            <a:pPr marL="0" indent="0" algn="ctr">
              <a:buNone/>
            </a:pPr>
            <a:r>
              <a:rPr lang="en-US" sz="6600" dirty="0" smtClean="0">
                <a:latin typeface="Arial Black" panose="020B0A04020102020204" pitchFamily="34" charset="0"/>
              </a:rPr>
              <a:t>And </a:t>
            </a:r>
          </a:p>
          <a:p>
            <a:pPr marL="0" indent="0" algn="ctr">
              <a:buNone/>
            </a:pPr>
            <a:r>
              <a:rPr lang="en-US" sz="6600" dirty="0" smtClean="0">
                <a:latin typeface="Arial Black" panose="020B0A04020102020204" pitchFamily="34" charset="0"/>
              </a:rPr>
              <a:t>Character Sketches!</a:t>
            </a:r>
          </a:p>
        </p:txBody>
      </p:sp>
    </p:spTree>
    <p:extLst>
      <p:ext uri="{BB962C8B-B14F-4D97-AF65-F5344CB8AC3E}">
        <p14:creationId xmlns:p14="http://schemas.microsoft.com/office/powerpoint/2010/main" val="6793807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9516"/>
            <a:ext cx="10515600" cy="6169174"/>
          </a:xfrm>
        </p:spPr>
        <p:txBody>
          <a:bodyPr>
            <a:normAutofit/>
          </a:bodyPr>
          <a:lstStyle/>
          <a:p>
            <a:pPr marL="0" indent="0" algn="ctr">
              <a:buNone/>
            </a:pPr>
            <a:endParaRPr lang="en-US" sz="6000" dirty="0" smtClean="0">
              <a:latin typeface="Arial Black" panose="020B0A04020102020204" pitchFamily="34" charset="0"/>
            </a:endParaRPr>
          </a:p>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Exit Ticket</a:t>
            </a:r>
          </a:p>
          <a:p>
            <a:pPr marL="0" indent="0" algn="ctr">
              <a:buNone/>
            </a:pPr>
            <a:r>
              <a:rPr lang="en-US" sz="6000" dirty="0" smtClean="0">
                <a:latin typeface="Arial Black" panose="020B0A04020102020204" pitchFamily="34" charset="0"/>
              </a:rPr>
              <a:t>Today!</a:t>
            </a:r>
          </a:p>
          <a:p>
            <a:pPr marL="0" indent="0" algn="ctr">
              <a:buNone/>
            </a:pPr>
            <a:endParaRPr lang="en-US" sz="6000" dirty="0" smtClean="0">
              <a:latin typeface="Arial Black" panose="020B0A04020102020204" pitchFamily="34" charset="0"/>
            </a:endParaRPr>
          </a:p>
        </p:txBody>
      </p:sp>
      <p:sp>
        <p:nvSpPr>
          <p:cNvPr id="4" name="TextBox 3"/>
          <p:cNvSpPr txBox="1"/>
          <p:nvPr/>
        </p:nvSpPr>
        <p:spPr>
          <a:xfrm>
            <a:off x="10092512" y="1459176"/>
            <a:ext cx="1082348" cy="369332"/>
          </a:xfrm>
          <a:prstGeom prst="rect">
            <a:avLst/>
          </a:prstGeom>
          <a:noFill/>
        </p:spPr>
        <p:txBody>
          <a:bodyPr wrap="none" rtlCol="0">
            <a:spAutoFit/>
          </a:bodyPr>
          <a:lstStyle/>
          <a:p>
            <a:r>
              <a:rPr lang="en-US" b="1" dirty="0" smtClean="0">
                <a:latin typeface="Arial Black" panose="020B0A04020102020204" pitchFamily="34" charset="0"/>
              </a:rPr>
              <a:t>11/1/17</a:t>
            </a:r>
            <a:endParaRPr lang="en-US" b="1" dirty="0">
              <a:latin typeface="Arial Black" panose="020B0A04020102020204" pitchFamily="34" charset="0"/>
            </a:endParaRPr>
          </a:p>
        </p:txBody>
      </p:sp>
    </p:spTree>
    <p:extLst>
      <p:ext uri="{BB962C8B-B14F-4D97-AF65-F5344CB8AC3E}">
        <p14:creationId xmlns:p14="http://schemas.microsoft.com/office/powerpoint/2010/main" val="951007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0459"/>
            <a:ext cx="10515600" cy="847447"/>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27905"/>
            <a:ext cx="10515600" cy="5149058"/>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Do you think it is difficult to write dialogue? What are some of the challenges involved in writing what characters are saying? Think about stories you have read and liked. </a:t>
            </a:r>
          </a:p>
          <a:p>
            <a:pPr marL="0" indent="0" algn="ctr">
              <a:buNone/>
            </a:pPr>
            <a:r>
              <a:rPr lang="en-US" sz="3600" dirty="0" smtClean="0">
                <a:latin typeface="Arial Black" panose="020B0A04020102020204" pitchFamily="34" charset="0"/>
              </a:rPr>
              <a:t>What made the dialogue realistic?</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6" name="TextBox 5"/>
          <p:cNvSpPr txBox="1"/>
          <p:nvPr/>
        </p:nvSpPr>
        <p:spPr>
          <a:xfrm>
            <a:off x="10117564" y="419516"/>
            <a:ext cx="1082348" cy="369332"/>
          </a:xfrm>
          <a:prstGeom prst="rect">
            <a:avLst/>
          </a:prstGeom>
          <a:noFill/>
        </p:spPr>
        <p:txBody>
          <a:bodyPr wrap="none" rtlCol="0">
            <a:spAutoFit/>
          </a:bodyPr>
          <a:lstStyle/>
          <a:p>
            <a:r>
              <a:rPr lang="en-US" b="1" dirty="0" smtClean="0">
                <a:latin typeface="Arial Black" panose="020B0A04020102020204" pitchFamily="34" charset="0"/>
              </a:rPr>
              <a:t>11/2/17</a:t>
            </a:r>
            <a:endParaRPr lang="en-US" b="1" dirty="0">
              <a:latin typeface="Arial Black" panose="020B0A04020102020204" pitchFamily="34" charset="0"/>
            </a:endParaRPr>
          </a:p>
        </p:txBody>
      </p:sp>
    </p:spTree>
    <p:extLst>
      <p:ext uri="{BB962C8B-B14F-4D97-AF65-F5344CB8AC3E}">
        <p14:creationId xmlns:p14="http://schemas.microsoft.com/office/powerpoint/2010/main" val="506801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Now write about it:</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Do you think it is difficult to write dialogue? What are some of the challenges involved in writing what characters are saying? Think about stories you have read and liked. </a:t>
            </a:r>
          </a:p>
          <a:p>
            <a:pPr marL="0" indent="0" algn="ctr">
              <a:buNone/>
            </a:pPr>
            <a:r>
              <a:rPr lang="en-US" sz="3600" dirty="0">
                <a:latin typeface="Arial Black" panose="020B0A04020102020204" pitchFamily="34" charset="0"/>
              </a:rPr>
              <a:t>What made the dialogue realistic?</a:t>
            </a:r>
          </a:p>
        </p:txBody>
      </p:sp>
      <p:sp>
        <p:nvSpPr>
          <p:cNvPr id="6" name="TextBox 5"/>
          <p:cNvSpPr txBox="1"/>
          <p:nvPr/>
        </p:nvSpPr>
        <p:spPr>
          <a:xfrm>
            <a:off x="10117564" y="843240"/>
            <a:ext cx="1082348" cy="369332"/>
          </a:xfrm>
          <a:prstGeom prst="rect">
            <a:avLst/>
          </a:prstGeom>
          <a:noFill/>
        </p:spPr>
        <p:txBody>
          <a:bodyPr wrap="none" rtlCol="0">
            <a:spAutoFit/>
          </a:bodyPr>
          <a:lstStyle/>
          <a:p>
            <a:r>
              <a:rPr lang="en-US" b="1" dirty="0" smtClean="0">
                <a:latin typeface="Arial Black" panose="020B0A04020102020204" pitchFamily="34" charset="0"/>
              </a:rPr>
              <a:t>11/2/17</a:t>
            </a:r>
            <a:endParaRPr lang="en-US" b="1" dirty="0">
              <a:latin typeface="Arial Black" panose="020B0A04020102020204" pitchFamily="34" charset="0"/>
            </a:endParaRPr>
          </a:p>
        </p:txBody>
      </p:sp>
    </p:spTree>
    <p:extLst>
      <p:ext uri="{BB962C8B-B14F-4D97-AF65-F5344CB8AC3E}">
        <p14:creationId xmlns:p14="http://schemas.microsoft.com/office/powerpoint/2010/main" val="1326871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079"/>
            <a:ext cx="10515600" cy="975160"/>
          </a:xfrm>
        </p:spPr>
        <p:txBody>
          <a:bodyPr/>
          <a:lstStyle/>
          <a:p>
            <a:pPr algn="ctr"/>
            <a:r>
              <a:rPr lang="en-US" dirty="0" smtClean="0">
                <a:latin typeface="Arial Black" panose="020B0A04020102020204" pitchFamily="34" charset="0"/>
              </a:rPr>
              <a:t>The Assignment</a:t>
            </a:r>
            <a:endParaRPr lang="en-US" dirty="0">
              <a:latin typeface="Arial Black" panose="020B0A04020102020204" pitchFamily="34" charset="0"/>
            </a:endParaRPr>
          </a:p>
        </p:txBody>
      </p:sp>
      <p:sp>
        <p:nvSpPr>
          <p:cNvPr id="3" name="Content Placeholder 2"/>
          <p:cNvSpPr>
            <a:spLocks noGrp="1"/>
          </p:cNvSpPr>
          <p:nvPr>
            <p:ph idx="1"/>
          </p:nvPr>
        </p:nvSpPr>
        <p:spPr>
          <a:xfrm>
            <a:off x="838200" y="1215024"/>
            <a:ext cx="10515600" cy="5336087"/>
          </a:xfrm>
        </p:spPr>
        <p:txBody>
          <a:bodyPr>
            <a:normAutofit/>
          </a:bodyPr>
          <a:lstStyle/>
          <a:p>
            <a:r>
              <a:rPr lang="en-US" sz="3200" dirty="0" smtClean="0">
                <a:latin typeface="Arial Black" panose="020B0A04020102020204" pitchFamily="34" charset="0"/>
              </a:rPr>
              <a:t>Your task is to write an original, fictional narrative inspired by an illustration you will be choosing today. </a:t>
            </a:r>
          </a:p>
          <a:p>
            <a:r>
              <a:rPr lang="en-US" sz="3200" dirty="0" smtClean="0">
                <a:latin typeface="Arial Black" panose="020B0A04020102020204" pitchFamily="34" charset="0"/>
              </a:rPr>
              <a:t>Your story should include all the elements of plot including an exposition that introduces your audience to your characters, rising action that builds suspense, a clear defined climax, falling action and resolution.</a:t>
            </a:r>
          </a:p>
          <a:p>
            <a:r>
              <a:rPr lang="en-US" sz="3200" dirty="0" smtClean="0">
                <a:latin typeface="Arial Black" panose="020B0A04020102020204" pitchFamily="34" charset="0"/>
              </a:rPr>
              <a:t>Your narrative should also incorporate at least one type of irony.</a:t>
            </a:r>
            <a:endParaRPr lang="en-US" sz="3200" dirty="0">
              <a:latin typeface="Arial Black" panose="020B0A04020102020204" pitchFamily="34" charset="0"/>
            </a:endParaRPr>
          </a:p>
        </p:txBody>
      </p:sp>
    </p:spTree>
    <p:extLst>
      <p:ext uri="{BB962C8B-B14F-4D97-AF65-F5344CB8AC3E}">
        <p14:creationId xmlns:p14="http://schemas.microsoft.com/office/powerpoint/2010/main" val="115776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12530"/>
          </a:xfrm>
        </p:spPr>
        <p:txBody>
          <a:bodyPr/>
          <a:lstStyle/>
          <a:p>
            <a:pPr algn="ctr"/>
            <a:r>
              <a:rPr lang="en-US" dirty="0" smtClean="0">
                <a:latin typeface="Arial Black" panose="020B0A04020102020204" pitchFamily="34" charset="0"/>
              </a:rPr>
              <a:t>CCSS Standard</a:t>
            </a:r>
            <a:endParaRPr lang="en-US" dirty="0">
              <a:latin typeface="Arial Black" panose="020B0A04020102020204" pitchFamily="34" charset="0"/>
            </a:endParaRPr>
          </a:p>
        </p:txBody>
      </p:sp>
      <p:sp>
        <p:nvSpPr>
          <p:cNvPr id="3" name="Content Placeholder 2"/>
          <p:cNvSpPr>
            <a:spLocks noGrp="1"/>
          </p:cNvSpPr>
          <p:nvPr>
            <p:ph idx="1"/>
          </p:nvPr>
        </p:nvSpPr>
        <p:spPr>
          <a:xfrm>
            <a:off x="838200" y="1077238"/>
            <a:ext cx="10515600" cy="5511451"/>
          </a:xfrm>
        </p:spPr>
        <p:txBody>
          <a:bodyPr>
            <a:normAutofit/>
          </a:bodyPr>
          <a:lstStyle/>
          <a:p>
            <a:pPr marL="0" indent="0" algn="ctr">
              <a:buNone/>
            </a:pPr>
            <a:r>
              <a:rPr lang="en-US" sz="3200" u="sng" dirty="0" smtClean="0">
                <a:latin typeface="Arial Black" panose="020B0A04020102020204" pitchFamily="34" charset="0"/>
              </a:rPr>
              <a:t>CCSS.ELA-LITERACY.W.9-10.3</a:t>
            </a:r>
          </a:p>
          <a:p>
            <a:pPr marL="0" indent="0" algn="ctr">
              <a:buNone/>
            </a:pPr>
            <a:endParaRPr lang="en-US" sz="32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Write narratives to develop real or imagined experiences or events using effective technique, well-chosen details, and well-chosen details, and well-structured event sequences.</a:t>
            </a:r>
          </a:p>
          <a:p>
            <a:endParaRPr lang="en-US" sz="3200" dirty="0" smtClean="0">
              <a:latin typeface="Arial Black" panose="020B0A04020102020204" pitchFamily="34" charset="0"/>
            </a:endParaRPr>
          </a:p>
          <a:p>
            <a:endParaRPr lang="en-US" dirty="0"/>
          </a:p>
        </p:txBody>
      </p:sp>
    </p:spTree>
    <p:extLst>
      <p:ext uri="{BB962C8B-B14F-4D97-AF65-F5344CB8AC3E}">
        <p14:creationId xmlns:p14="http://schemas.microsoft.com/office/powerpoint/2010/main" val="21968638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000" dirty="0" smtClean="0">
                <a:latin typeface="Arial Black" panose="020B0A04020102020204" pitchFamily="34" charset="0"/>
              </a:rPr>
              <a:t>By the end of the lesson, students will be able to write a narrative to develop real or imagined experiences or events.</a:t>
            </a:r>
          </a:p>
          <a:p>
            <a:pPr marL="0" indent="0" algn="ctr">
              <a:buNone/>
            </a:pPr>
            <a:r>
              <a:rPr lang="en-US" sz="4000" dirty="0" smtClean="0">
                <a:latin typeface="Arial Black" panose="020B0A04020102020204" pitchFamily="34" charset="0"/>
              </a:rPr>
              <a:t> </a:t>
            </a:r>
          </a:p>
          <a:p>
            <a:pPr marL="0" indent="0" algn="ctr">
              <a:buNone/>
            </a:pPr>
            <a:r>
              <a:rPr lang="en-US" sz="4000" dirty="0" smtClean="0">
                <a:latin typeface="Arial Black" panose="020B0A04020102020204" pitchFamily="34" charset="0"/>
              </a:rPr>
              <a:t>They will be able to use effective technique, well-chosen details, and well-structured event sequences in narrative writing.</a:t>
            </a:r>
          </a:p>
          <a:p>
            <a:endParaRPr lang="en-US" dirty="0"/>
          </a:p>
        </p:txBody>
      </p:sp>
    </p:spTree>
    <p:extLst>
      <p:ext uri="{BB962C8B-B14F-4D97-AF65-F5344CB8AC3E}">
        <p14:creationId xmlns:p14="http://schemas.microsoft.com/office/powerpoint/2010/main" val="6778215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By the end of the period, students should be able to understand how to write dialogue for their narratives that is realistic and properly formatted.</a:t>
            </a: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5012610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fontScale="92500"/>
          </a:bodyPr>
          <a:lstStyle/>
          <a:p>
            <a:r>
              <a:rPr lang="en-US" sz="3600" dirty="0">
                <a:latin typeface="Arial Black" panose="020B0A04020102020204" pitchFamily="34" charset="0"/>
              </a:rPr>
              <a:t>Writing verbal conversations or dialogue is often one of the trickiest parts of creative writing. New writers often go into a story thinking it should be easy; after all, we all hold conversations several times a day</a:t>
            </a:r>
            <a:r>
              <a:rPr lang="en-US" sz="3600" dirty="0" smtClean="0">
                <a:latin typeface="Arial Black" panose="020B0A04020102020204" pitchFamily="34" charset="0"/>
              </a:rPr>
              <a:t>!</a:t>
            </a:r>
          </a:p>
          <a:p>
            <a:endParaRPr lang="en-US" sz="3600" dirty="0">
              <a:latin typeface="Arial Black" panose="020B0A04020102020204" pitchFamily="34" charset="0"/>
            </a:endParaRPr>
          </a:p>
          <a:p>
            <a:r>
              <a:rPr lang="en-US" sz="3600" dirty="0">
                <a:latin typeface="Arial Black" panose="020B0A04020102020204" pitchFamily="34" charset="0"/>
              </a:rPr>
              <a:t>What new story writers quickly realize is that crafting a relevant dialogue within the context of a story requires much more work than carrying out natural conversation.</a:t>
            </a:r>
          </a:p>
          <a:p>
            <a:endParaRPr lang="en-US" sz="3600" dirty="0">
              <a:latin typeface="Arial Black" panose="020B0A04020102020204" pitchFamily="34" charset="0"/>
            </a:endParaRPr>
          </a:p>
        </p:txBody>
      </p:sp>
    </p:spTree>
    <p:extLst>
      <p:ext uri="{BB962C8B-B14F-4D97-AF65-F5344CB8AC3E}">
        <p14:creationId xmlns:p14="http://schemas.microsoft.com/office/powerpoint/2010/main" val="7886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a:bodyPr>
          <a:lstStyle/>
          <a:p>
            <a:r>
              <a:rPr lang="en-US" sz="3600" dirty="0">
                <a:latin typeface="Arial Black" panose="020B0A04020102020204" pitchFamily="34" charset="0"/>
              </a:rPr>
              <a:t>Dialogue isn't just about creating direct quotations from different characters. Sometimes dialogue is best when it's put into a summarized form, rather than the drawn-out form of an actual conversation.</a:t>
            </a:r>
          </a:p>
          <a:p>
            <a:pPr marL="457200" lvl="1" indent="0">
              <a:buNone/>
            </a:pPr>
            <a:r>
              <a:rPr lang="en-US" sz="3200" dirty="0">
                <a:latin typeface="Arial Black" panose="020B0A04020102020204" pitchFamily="34" charset="0"/>
              </a:rPr>
              <a:t>"Hi Tony," said Katy.</a:t>
            </a:r>
            <a:br>
              <a:rPr lang="en-US" sz="3200" dirty="0">
                <a:latin typeface="Arial Black" panose="020B0A04020102020204" pitchFamily="34" charset="0"/>
              </a:rPr>
            </a:br>
            <a:r>
              <a:rPr lang="en-US" sz="3200" dirty="0">
                <a:latin typeface="Arial Black" panose="020B0A04020102020204" pitchFamily="34" charset="0"/>
              </a:rPr>
              <a:t>"Hey," Tony answered.</a:t>
            </a:r>
            <a:br>
              <a:rPr lang="en-US" sz="3200" dirty="0">
                <a:latin typeface="Arial Black" panose="020B0A04020102020204" pitchFamily="34" charset="0"/>
              </a:rPr>
            </a:br>
            <a:r>
              <a:rPr lang="en-US" sz="3200" dirty="0">
                <a:latin typeface="Arial Black" panose="020B0A04020102020204" pitchFamily="34" charset="0"/>
              </a:rPr>
              <a:t>"What's wrong?" Katy asked.</a:t>
            </a:r>
            <a:br>
              <a:rPr lang="en-US" sz="3200" dirty="0">
                <a:latin typeface="Arial Black" panose="020B0A04020102020204" pitchFamily="34" charset="0"/>
              </a:rPr>
            </a:br>
            <a:r>
              <a:rPr lang="en-US" sz="3200" dirty="0">
                <a:latin typeface="Arial Black" panose="020B0A04020102020204" pitchFamily="34" charset="0"/>
              </a:rPr>
              <a:t>"Nothing," Tony said.</a:t>
            </a:r>
            <a:br>
              <a:rPr lang="en-US" sz="3200" dirty="0">
                <a:latin typeface="Arial Black" panose="020B0A04020102020204" pitchFamily="34" charset="0"/>
              </a:rPr>
            </a:br>
            <a:r>
              <a:rPr lang="en-US" sz="3200" dirty="0">
                <a:latin typeface="Arial Black" panose="020B0A04020102020204" pitchFamily="34" charset="0"/>
              </a:rPr>
              <a:t>"Really? You don't act like nothing's wrong."</a:t>
            </a:r>
          </a:p>
          <a:p>
            <a:endParaRPr lang="en-US" sz="3600" dirty="0">
              <a:latin typeface="Arial Black" panose="020B0A04020102020204" pitchFamily="34" charset="0"/>
            </a:endParaRPr>
          </a:p>
        </p:txBody>
      </p:sp>
      <p:sp>
        <p:nvSpPr>
          <p:cNvPr id="5" name="Right Arrow 4"/>
          <p:cNvSpPr/>
          <p:nvPr/>
        </p:nvSpPr>
        <p:spPr>
          <a:xfrm flipH="1">
            <a:off x="7485529" y="4059477"/>
            <a:ext cx="9144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63000" y="3983277"/>
            <a:ext cx="3429000" cy="1200329"/>
          </a:xfrm>
          <a:prstGeom prst="rect">
            <a:avLst/>
          </a:prstGeom>
          <a:noFill/>
        </p:spPr>
        <p:txBody>
          <a:bodyPr wrap="square" rtlCol="0">
            <a:spAutoFit/>
          </a:bodyPr>
          <a:lstStyle/>
          <a:p>
            <a:r>
              <a:rPr lang="en-US" sz="7200" b="1" dirty="0" smtClean="0">
                <a:solidFill>
                  <a:srgbClr val="FF0000"/>
                </a:solidFill>
              </a:rPr>
              <a:t>BORING </a:t>
            </a:r>
            <a:endParaRPr lang="en-US" sz="7200" b="1" dirty="0">
              <a:solidFill>
                <a:srgbClr val="FF0000"/>
              </a:solidFill>
            </a:endParaRPr>
          </a:p>
        </p:txBody>
      </p:sp>
    </p:spTree>
    <p:extLst>
      <p:ext uri="{BB962C8B-B14F-4D97-AF65-F5344CB8AC3E}">
        <p14:creationId xmlns:p14="http://schemas.microsoft.com/office/powerpoint/2010/main" val="121505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lnSpcReduction="10000"/>
          </a:bodyPr>
          <a:lstStyle/>
          <a:p>
            <a:r>
              <a:rPr lang="en-US" sz="3600" dirty="0" smtClean="0">
                <a:latin typeface="Arial Black" panose="020B0A04020102020204" pitchFamily="34" charset="0"/>
              </a:rPr>
              <a:t>By </a:t>
            </a:r>
            <a:r>
              <a:rPr lang="en-US" sz="3600" dirty="0">
                <a:latin typeface="Arial Black" panose="020B0A04020102020204" pitchFamily="34" charset="0"/>
              </a:rPr>
              <a:t>condensing a conversation within the narrative, the writer can convey relevant information that isn't important enough to merit its own dialogue segment</a:t>
            </a:r>
            <a:r>
              <a:rPr lang="en-US" sz="3600" dirty="0" smtClean="0">
                <a:latin typeface="Arial Black" panose="020B0A04020102020204" pitchFamily="34" charset="0"/>
              </a:rPr>
              <a:t>.</a:t>
            </a:r>
          </a:p>
          <a:p>
            <a:pPr marL="0" indent="0">
              <a:buNone/>
            </a:pPr>
            <a:endParaRPr lang="en-US" sz="3600" dirty="0">
              <a:latin typeface="Arial Black" panose="020B0A04020102020204" pitchFamily="34" charset="0"/>
            </a:endParaRPr>
          </a:p>
          <a:p>
            <a:pPr marL="0" indent="0">
              <a:buNone/>
            </a:pPr>
            <a:r>
              <a:rPr lang="en-US" sz="3200" dirty="0">
                <a:latin typeface="Arial Black" panose="020B0A04020102020204" pitchFamily="34" charset="0"/>
              </a:rPr>
              <a:t>"Hi Tony."</a:t>
            </a:r>
            <a:br>
              <a:rPr lang="en-US" sz="3200" dirty="0">
                <a:latin typeface="Arial Black" panose="020B0A04020102020204" pitchFamily="34" charset="0"/>
              </a:rPr>
            </a:br>
            <a:r>
              <a:rPr lang="en-US" sz="3200" dirty="0">
                <a:latin typeface="Arial Black" panose="020B0A04020102020204" pitchFamily="34" charset="0"/>
              </a:rPr>
              <a:t>Tony looked down at his shoe, dug in his toe, and pushed around a pile of dust. "Hey," he replied.</a:t>
            </a:r>
            <a:br>
              <a:rPr lang="en-US" sz="3200" dirty="0">
                <a:latin typeface="Arial Black" panose="020B0A04020102020204" pitchFamily="34" charset="0"/>
              </a:rPr>
            </a:br>
            <a:r>
              <a:rPr lang="en-US" sz="3200" dirty="0">
                <a:latin typeface="Arial Black" panose="020B0A04020102020204" pitchFamily="34" charset="0"/>
              </a:rPr>
              <a:t>Katy could tell something was wrong.</a:t>
            </a:r>
          </a:p>
          <a:p>
            <a:endParaRPr lang="en-US" sz="3600" dirty="0">
              <a:latin typeface="Arial Black" panose="020B0A04020102020204" pitchFamily="34" charset="0"/>
            </a:endParaRPr>
          </a:p>
        </p:txBody>
      </p:sp>
    </p:spTree>
    <p:extLst>
      <p:ext uri="{BB962C8B-B14F-4D97-AF65-F5344CB8AC3E}">
        <p14:creationId xmlns:p14="http://schemas.microsoft.com/office/powerpoint/2010/main" val="240820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a:bodyPr>
          <a:lstStyle/>
          <a:p>
            <a:r>
              <a:rPr lang="en-US" sz="3600" dirty="0" smtClean="0">
                <a:latin typeface="Arial Black" panose="020B0A04020102020204" pitchFamily="34" charset="0"/>
              </a:rPr>
              <a:t>Multitasking</a:t>
            </a:r>
          </a:p>
          <a:p>
            <a:pPr lvl="1"/>
            <a:r>
              <a:rPr lang="en-US" sz="3200" dirty="0">
                <a:latin typeface="Arial Black" panose="020B0A04020102020204" pitchFamily="34" charset="0"/>
              </a:rPr>
              <a:t>Dialogue </a:t>
            </a:r>
            <a:r>
              <a:rPr lang="en-US" sz="3200" dirty="0" smtClean="0">
                <a:latin typeface="Arial Black" panose="020B0A04020102020204" pitchFamily="34" charset="0"/>
              </a:rPr>
              <a:t>should:</a:t>
            </a:r>
          </a:p>
          <a:p>
            <a:pPr lvl="2"/>
            <a:r>
              <a:rPr lang="en-US" sz="2800" dirty="0" smtClean="0">
                <a:latin typeface="Arial Black" panose="020B0A04020102020204" pitchFamily="34" charset="0"/>
              </a:rPr>
              <a:t>Set </a:t>
            </a:r>
            <a:r>
              <a:rPr lang="en-US" sz="2800" dirty="0">
                <a:latin typeface="Arial Black" panose="020B0A04020102020204" pitchFamily="34" charset="0"/>
              </a:rPr>
              <a:t>the </a:t>
            </a:r>
            <a:r>
              <a:rPr lang="en-US" sz="2800" dirty="0" smtClean="0">
                <a:latin typeface="Arial Black" panose="020B0A04020102020204" pitchFamily="34" charset="0"/>
              </a:rPr>
              <a:t>scene</a:t>
            </a:r>
          </a:p>
          <a:p>
            <a:pPr lvl="2"/>
            <a:r>
              <a:rPr lang="en-US" sz="2800" dirty="0" smtClean="0">
                <a:latin typeface="Arial Black" panose="020B0A04020102020204" pitchFamily="34" charset="0"/>
              </a:rPr>
              <a:t>Advance action</a:t>
            </a:r>
          </a:p>
          <a:p>
            <a:pPr lvl="2"/>
            <a:r>
              <a:rPr lang="en-US" sz="2800" dirty="0" smtClean="0">
                <a:latin typeface="Arial Black" panose="020B0A04020102020204" pitchFamily="34" charset="0"/>
              </a:rPr>
              <a:t>Give </a:t>
            </a:r>
            <a:r>
              <a:rPr lang="en-US" sz="2800" dirty="0">
                <a:latin typeface="Arial Black" panose="020B0A04020102020204" pitchFamily="34" charset="0"/>
              </a:rPr>
              <a:t>insight into the </a:t>
            </a:r>
            <a:r>
              <a:rPr lang="en-US" sz="2800" dirty="0" smtClean="0">
                <a:latin typeface="Arial Black" panose="020B0A04020102020204" pitchFamily="34" charset="0"/>
              </a:rPr>
              <a:t>character</a:t>
            </a:r>
          </a:p>
          <a:p>
            <a:pPr lvl="2"/>
            <a:r>
              <a:rPr lang="en-US" sz="2800" dirty="0" smtClean="0">
                <a:latin typeface="Arial Black" panose="020B0A04020102020204" pitchFamily="34" charset="0"/>
              </a:rPr>
              <a:t>Foreshadow.</a:t>
            </a:r>
          </a:p>
          <a:p>
            <a:pPr marL="0" indent="0">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Dialogue </a:t>
            </a:r>
            <a:r>
              <a:rPr lang="en-US" sz="3600" dirty="0">
                <a:latin typeface="Arial Black" panose="020B0A04020102020204" pitchFamily="34" charset="0"/>
              </a:rPr>
              <a:t>should always be doing many things at once.</a:t>
            </a:r>
          </a:p>
          <a:p>
            <a:pPr marL="914400" lvl="2" indent="0">
              <a:buNone/>
            </a:pPr>
            <a:endParaRPr lang="en-US" sz="2800" dirty="0">
              <a:latin typeface="Arial Black" panose="020B0A04020102020204" pitchFamily="34" charset="0"/>
            </a:endParaRPr>
          </a:p>
          <a:p>
            <a:pPr lvl="1"/>
            <a:endParaRPr lang="en-US" sz="3200" dirty="0">
              <a:latin typeface="Arial Black" panose="020B0A04020102020204" pitchFamily="34" charset="0"/>
            </a:endParaRPr>
          </a:p>
          <a:p>
            <a:endParaRPr lang="en-US" sz="3600" dirty="0">
              <a:latin typeface="Arial Black" panose="020B0A04020102020204" pitchFamily="34" charset="0"/>
            </a:endParaRPr>
          </a:p>
        </p:txBody>
      </p:sp>
    </p:spTree>
    <p:extLst>
      <p:ext uri="{BB962C8B-B14F-4D97-AF65-F5344CB8AC3E}">
        <p14:creationId xmlns:p14="http://schemas.microsoft.com/office/powerpoint/2010/main" val="15365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a:bodyPr>
          <a:lstStyle/>
          <a:p>
            <a:r>
              <a:rPr lang="en-US" sz="3600" dirty="0" smtClean="0">
                <a:latin typeface="Arial Black" panose="020B0A04020102020204" pitchFamily="34" charset="0"/>
              </a:rPr>
              <a:t>Believability</a:t>
            </a:r>
          </a:p>
          <a:p>
            <a:pPr lvl="1"/>
            <a:r>
              <a:rPr lang="en-US" sz="3200" dirty="0">
                <a:latin typeface="Arial Black" panose="020B0A04020102020204" pitchFamily="34" charset="0"/>
              </a:rPr>
              <a:t>Keep the character's voice in mind but keep it readable. </a:t>
            </a:r>
            <a:endParaRPr lang="en-US" sz="3200" dirty="0" smtClean="0">
              <a:latin typeface="Arial Black" panose="020B0A04020102020204" pitchFamily="34" charset="0"/>
            </a:endParaRPr>
          </a:p>
          <a:p>
            <a:pPr lvl="1"/>
            <a:r>
              <a:rPr lang="en-US" sz="3200" dirty="0" smtClean="0">
                <a:latin typeface="Arial Black" panose="020B0A04020102020204" pitchFamily="34" charset="0"/>
              </a:rPr>
              <a:t>Dialogue </a:t>
            </a:r>
            <a:r>
              <a:rPr lang="en-US" sz="3200" dirty="0">
                <a:latin typeface="Arial Black" panose="020B0A04020102020204" pitchFamily="34" charset="0"/>
              </a:rPr>
              <a:t>should read like actual speech. However, there must be a balance between realistic speech and </a:t>
            </a:r>
            <a:endParaRPr lang="en-US" sz="3200" dirty="0" smtClean="0">
              <a:latin typeface="Arial Black" panose="020B0A04020102020204" pitchFamily="34" charset="0"/>
            </a:endParaRPr>
          </a:p>
          <a:p>
            <a:pPr marL="457200" lvl="1" indent="0">
              <a:buNone/>
            </a:pPr>
            <a:r>
              <a:rPr lang="en-US" sz="3200" dirty="0">
                <a:latin typeface="Arial Black" panose="020B0A04020102020204" pitchFamily="34" charset="0"/>
              </a:rPr>
              <a:t> </a:t>
            </a:r>
            <a:r>
              <a:rPr lang="en-US" sz="3200" dirty="0" smtClean="0">
                <a:latin typeface="Arial Black" panose="020B0A04020102020204" pitchFamily="34" charset="0"/>
              </a:rPr>
              <a:t> readability</a:t>
            </a:r>
            <a:r>
              <a:rPr lang="en-US" sz="3200" dirty="0">
                <a:latin typeface="Arial Black" panose="020B0A04020102020204" pitchFamily="34" charset="0"/>
              </a:rPr>
              <a:t>.</a:t>
            </a:r>
          </a:p>
          <a:p>
            <a:pPr lvl="1"/>
            <a:r>
              <a:rPr lang="en-US" sz="3200" dirty="0">
                <a:latin typeface="Arial Black" panose="020B0A04020102020204" pitchFamily="34" charset="0"/>
              </a:rPr>
              <a:t>Dialogue does NOT have </a:t>
            </a:r>
            <a:endParaRPr lang="en-US" sz="3200" dirty="0" smtClean="0">
              <a:latin typeface="Arial Black" panose="020B0A04020102020204" pitchFamily="34" charset="0"/>
            </a:endParaRPr>
          </a:p>
          <a:p>
            <a:pPr marL="457200" lvl="1" indent="0">
              <a:buNone/>
            </a:pPr>
            <a:r>
              <a:rPr lang="en-US" sz="3200" dirty="0">
                <a:latin typeface="Arial Black" panose="020B0A04020102020204" pitchFamily="34" charset="0"/>
              </a:rPr>
              <a:t>  </a:t>
            </a:r>
            <a:r>
              <a:rPr lang="en-US" sz="3200" dirty="0" smtClean="0">
                <a:latin typeface="Arial Black" panose="020B0A04020102020204" pitchFamily="34" charset="0"/>
              </a:rPr>
              <a:t>to </a:t>
            </a:r>
            <a:r>
              <a:rPr lang="en-US" sz="3200" dirty="0">
                <a:latin typeface="Arial Black" panose="020B0A04020102020204" pitchFamily="34" charset="0"/>
              </a:rPr>
              <a:t>be grammatically </a:t>
            </a:r>
            <a:endParaRPr lang="en-US" sz="3200" dirty="0" smtClean="0">
              <a:latin typeface="Arial Black" panose="020B0A04020102020204" pitchFamily="34" charset="0"/>
            </a:endParaRPr>
          </a:p>
          <a:p>
            <a:pPr marL="457200" lvl="1" indent="0">
              <a:buNone/>
            </a:pPr>
            <a:r>
              <a:rPr lang="en-US" sz="3200" dirty="0">
                <a:latin typeface="Arial Black" panose="020B0A04020102020204" pitchFamily="34" charset="0"/>
              </a:rPr>
              <a:t> </a:t>
            </a:r>
            <a:r>
              <a:rPr lang="en-US" sz="3200" dirty="0" smtClean="0">
                <a:latin typeface="Arial Black" panose="020B0A04020102020204" pitchFamily="34" charset="0"/>
              </a:rPr>
              <a:t> correct</a:t>
            </a:r>
            <a:r>
              <a:rPr lang="en-US" sz="3200" dirty="0">
                <a:latin typeface="Arial Black" panose="020B0A04020102020204" pitchFamily="34" charset="0"/>
              </a:rPr>
              <a:t>.</a:t>
            </a:r>
          </a:p>
          <a:p>
            <a:pPr marL="457200" lvl="1" indent="0">
              <a:buNone/>
            </a:pPr>
            <a:endParaRPr lang="en-US" sz="3200" dirty="0">
              <a:latin typeface="Arial Black" panose="020B0A04020102020204" pitchFamily="34" charset="0"/>
            </a:endParaRPr>
          </a:p>
          <a:p>
            <a:pPr marL="914400" lvl="2" indent="0">
              <a:buNone/>
            </a:pPr>
            <a:endParaRPr lang="en-US" sz="2800" dirty="0">
              <a:latin typeface="Arial Black" panose="020B0A04020102020204" pitchFamily="34" charset="0"/>
            </a:endParaRPr>
          </a:p>
          <a:p>
            <a:pPr lvl="1"/>
            <a:endParaRPr lang="en-US" sz="3200" dirty="0">
              <a:latin typeface="Arial Black" panose="020B0A04020102020204" pitchFamily="34" charset="0"/>
            </a:endParaRPr>
          </a:p>
          <a:p>
            <a:endParaRPr lang="en-US" sz="36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8076951" y="3494290"/>
            <a:ext cx="3804234" cy="3176291"/>
          </a:xfrm>
          <a:prstGeom prst="rect">
            <a:avLst/>
          </a:prstGeom>
        </p:spPr>
      </p:pic>
    </p:spTree>
    <p:extLst>
      <p:ext uri="{BB962C8B-B14F-4D97-AF65-F5344CB8AC3E}">
        <p14:creationId xmlns:p14="http://schemas.microsoft.com/office/powerpoint/2010/main" val="46083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lnSpcReduction="10000"/>
          </a:bodyPr>
          <a:lstStyle/>
          <a:p>
            <a:r>
              <a:rPr lang="en-US" sz="3600" dirty="0" smtClean="0">
                <a:latin typeface="Arial Black" panose="020B0A04020102020204" pitchFamily="34" charset="0"/>
              </a:rPr>
              <a:t>Diction = Word Choice</a:t>
            </a:r>
          </a:p>
          <a:p>
            <a:pPr lvl="1"/>
            <a:r>
              <a:rPr lang="en-US" sz="3200" dirty="0">
                <a:latin typeface="Arial Black" panose="020B0A04020102020204" pitchFamily="34" charset="0"/>
              </a:rPr>
              <a:t>Don't use too much slang in order to create a character's voice. </a:t>
            </a:r>
            <a:endParaRPr lang="en-US" sz="3200" dirty="0" smtClean="0">
              <a:latin typeface="Arial Black" panose="020B0A04020102020204" pitchFamily="34" charset="0"/>
            </a:endParaRPr>
          </a:p>
          <a:p>
            <a:pPr lvl="1"/>
            <a:r>
              <a:rPr lang="en-US" sz="3200" dirty="0" smtClean="0">
                <a:latin typeface="Arial Black" panose="020B0A04020102020204" pitchFamily="34" charset="0"/>
              </a:rPr>
              <a:t>Remember </a:t>
            </a:r>
            <a:r>
              <a:rPr lang="en-US" sz="3200" dirty="0">
                <a:latin typeface="Arial Black" panose="020B0A04020102020204" pitchFamily="34" charset="0"/>
              </a:rPr>
              <a:t>to use speech as a characterization tool. </a:t>
            </a:r>
            <a:endParaRPr lang="en-US" sz="3200" dirty="0" smtClean="0">
              <a:latin typeface="Arial Black" panose="020B0A04020102020204" pitchFamily="34" charset="0"/>
            </a:endParaRPr>
          </a:p>
          <a:p>
            <a:pPr lvl="1"/>
            <a:r>
              <a:rPr lang="en-US" sz="3200" dirty="0" smtClean="0">
                <a:latin typeface="Arial Black" panose="020B0A04020102020204" pitchFamily="34" charset="0"/>
              </a:rPr>
              <a:t>Word </a:t>
            </a:r>
            <a:r>
              <a:rPr lang="en-US" sz="3200" dirty="0">
                <a:latin typeface="Arial Black" panose="020B0A04020102020204" pitchFamily="34" charset="0"/>
              </a:rPr>
              <a:t>choice </a:t>
            </a:r>
            <a:r>
              <a:rPr lang="en-US" sz="3200" dirty="0" smtClean="0">
                <a:latin typeface="Arial Black" panose="020B0A04020102020204" pitchFamily="34" charset="0"/>
              </a:rPr>
              <a:t>tells</a:t>
            </a:r>
          </a:p>
          <a:p>
            <a:pPr marL="457200" lvl="1" indent="0">
              <a:buNone/>
            </a:pPr>
            <a:r>
              <a:rPr lang="en-US" sz="3200" dirty="0" smtClean="0">
                <a:latin typeface="Arial Black" panose="020B0A04020102020204" pitchFamily="34" charset="0"/>
              </a:rPr>
              <a:t>  a </a:t>
            </a:r>
            <a:r>
              <a:rPr lang="en-US" sz="3200" dirty="0">
                <a:latin typeface="Arial Black" panose="020B0A04020102020204" pitchFamily="34" charset="0"/>
              </a:rPr>
              <a:t>reader a lot </a:t>
            </a:r>
            <a:endParaRPr lang="en-US" sz="3200" dirty="0" smtClean="0">
              <a:latin typeface="Arial Black" panose="020B0A04020102020204" pitchFamily="34" charset="0"/>
            </a:endParaRPr>
          </a:p>
          <a:p>
            <a:pPr marL="457200" lvl="1" indent="0">
              <a:buNone/>
            </a:pPr>
            <a:r>
              <a:rPr lang="en-US" sz="3200" dirty="0" smtClean="0">
                <a:latin typeface="Arial Black" panose="020B0A04020102020204" pitchFamily="34" charset="0"/>
              </a:rPr>
              <a:t>  about </a:t>
            </a:r>
            <a:r>
              <a:rPr lang="en-US" sz="3200" dirty="0">
                <a:latin typeface="Arial Black" panose="020B0A04020102020204" pitchFamily="34" charset="0"/>
              </a:rPr>
              <a:t>a person: </a:t>
            </a:r>
            <a:endParaRPr lang="en-US" sz="3200" dirty="0" smtClean="0">
              <a:latin typeface="Arial Black" panose="020B0A04020102020204" pitchFamily="34" charset="0"/>
            </a:endParaRPr>
          </a:p>
          <a:p>
            <a:pPr marL="457200" lvl="1" indent="0">
              <a:buNone/>
            </a:pPr>
            <a:r>
              <a:rPr lang="en-US" sz="3200" dirty="0">
                <a:latin typeface="Arial Black" panose="020B0A04020102020204" pitchFamily="34" charset="0"/>
              </a:rPr>
              <a:t> </a:t>
            </a:r>
            <a:r>
              <a:rPr lang="en-US" sz="3200" dirty="0" smtClean="0">
                <a:latin typeface="Arial Black" panose="020B0A04020102020204" pitchFamily="34" charset="0"/>
              </a:rPr>
              <a:t> appearance</a:t>
            </a:r>
            <a:r>
              <a:rPr lang="en-US" sz="3200" dirty="0">
                <a:latin typeface="Arial Black" panose="020B0A04020102020204" pitchFamily="34" charset="0"/>
              </a:rPr>
              <a:t>, </a:t>
            </a:r>
            <a:endParaRPr lang="en-US" sz="3200" dirty="0" smtClean="0">
              <a:latin typeface="Arial Black" panose="020B0A04020102020204" pitchFamily="34" charset="0"/>
            </a:endParaRPr>
          </a:p>
          <a:p>
            <a:pPr marL="457200" lvl="1" indent="0">
              <a:buNone/>
            </a:pPr>
            <a:r>
              <a:rPr lang="en-US" sz="3200" dirty="0">
                <a:latin typeface="Arial Black" panose="020B0A04020102020204" pitchFamily="34" charset="0"/>
              </a:rPr>
              <a:t> </a:t>
            </a:r>
            <a:r>
              <a:rPr lang="en-US" sz="3200" dirty="0" smtClean="0">
                <a:latin typeface="Arial Black" panose="020B0A04020102020204" pitchFamily="34" charset="0"/>
              </a:rPr>
              <a:t> intelligence</a:t>
            </a:r>
            <a:r>
              <a:rPr lang="en-US" sz="3200" dirty="0">
                <a:latin typeface="Arial Black" panose="020B0A04020102020204" pitchFamily="34" charset="0"/>
              </a:rPr>
              <a:t>, </a:t>
            </a:r>
            <a:endParaRPr lang="en-US" sz="3200" dirty="0" smtClean="0">
              <a:latin typeface="Arial Black" panose="020B0A04020102020204" pitchFamily="34" charset="0"/>
            </a:endParaRPr>
          </a:p>
          <a:p>
            <a:pPr marL="457200" lvl="1" indent="0">
              <a:buNone/>
            </a:pPr>
            <a:r>
              <a:rPr lang="en-US" sz="3200" dirty="0">
                <a:latin typeface="Arial Black" panose="020B0A04020102020204" pitchFamily="34" charset="0"/>
              </a:rPr>
              <a:t> </a:t>
            </a:r>
            <a:r>
              <a:rPr lang="en-US" sz="3200" dirty="0" smtClean="0">
                <a:latin typeface="Arial Black" panose="020B0A04020102020204" pitchFamily="34" charset="0"/>
              </a:rPr>
              <a:t> age</a:t>
            </a:r>
            <a:r>
              <a:rPr lang="en-US" sz="3200" dirty="0">
                <a:latin typeface="Arial Black" panose="020B0A04020102020204" pitchFamily="34" charset="0"/>
              </a:rPr>
              <a:t>, background</a:t>
            </a:r>
            <a:r>
              <a:rPr lang="en-US" sz="3200" dirty="0" smtClean="0">
                <a:latin typeface="Arial Black" panose="020B0A04020102020204" pitchFamily="34" charset="0"/>
              </a:rPr>
              <a:t>,</a:t>
            </a:r>
          </a:p>
          <a:p>
            <a:pPr marL="457200" lvl="1" indent="0">
              <a:buNone/>
            </a:pPr>
            <a:r>
              <a:rPr lang="en-US" sz="3200" dirty="0">
                <a:latin typeface="Arial Black" panose="020B0A04020102020204" pitchFamily="34" charset="0"/>
              </a:rPr>
              <a:t> </a:t>
            </a:r>
            <a:r>
              <a:rPr lang="en-US" sz="3200" dirty="0" smtClean="0">
                <a:latin typeface="Arial Black" panose="020B0A04020102020204" pitchFamily="34" charset="0"/>
              </a:rPr>
              <a:t> </a:t>
            </a:r>
            <a:r>
              <a:rPr lang="en-US" sz="3200" dirty="0">
                <a:latin typeface="Arial Black" panose="020B0A04020102020204" pitchFamily="34" charset="0"/>
              </a:rPr>
              <a:t>and morality.</a:t>
            </a:r>
          </a:p>
          <a:p>
            <a:endParaRPr lang="en-US" sz="3600" dirty="0">
              <a:latin typeface="Arial Black" panose="020B0A04020102020204" pitchFamily="34" charset="0"/>
            </a:endParaRPr>
          </a:p>
          <a:p>
            <a:pPr marL="914400" lvl="2" indent="0">
              <a:buNone/>
            </a:pPr>
            <a:endParaRPr lang="en-US" sz="2800" dirty="0">
              <a:latin typeface="Arial Black" panose="020B0A04020102020204" pitchFamily="34" charset="0"/>
            </a:endParaRPr>
          </a:p>
          <a:p>
            <a:pPr lvl="1"/>
            <a:endParaRPr lang="en-US" sz="3200" dirty="0">
              <a:latin typeface="Arial Black" panose="020B0A04020102020204" pitchFamily="34" charset="0"/>
            </a:endParaRPr>
          </a:p>
          <a:p>
            <a:endParaRPr lang="en-US" sz="36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5594770" y="3616886"/>
            <a:ext cx="6442743" cy="2959278"/>
          </a:xfrm>
          <a:prstGeom prst="rect">
            <a:avLst/>
          </a:prstGeom>
        </p:spPr>
      </p:pic>
    </p:spTree>
    <p:extLst>
      <p:ext uri="{BB962C8B-B14F-4D97-AF65-F5344CB8AC3E}">
        <p14:creationId xmlns:p14="http://schemas.microsoft.com/office/powerpoint/2010/main" val="14349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a:bodyPr>
          <a:lstStyle/>
          <a:p>
            <a:r>
              <a:rPr lang="en-US" sz="3600" dirty="0" smtClean="0">
                <a:latin typeface="Arial Black" panose="020B0A04020102020204" pitchFamily="34" charset="0"/>
              </a:rPr>
              <a:t>Tension</a:t>
            </a:r>
          </a:p>
          <a:p>
            <a:pPr lvl="1"/>
            <a:r>
              <a:rPr lang="en-US" sz="3200" dirty="0">
                <a:latin typeface="Arial Black" panose="020B0A04020102020204" pitchFamily="34" charset="0"/>
              </a:rPr>
              <a:t>Sometimes saying nothing, or the opposite of what we know a character feels, is the best way to create tension. </a:t>
            </a:r>
            <a:endParaRPr lang="en-US" sz="3200" dirty="0" smtClean="0">
              <a:latin typeface="Arial Black" panose="020B0A04020102020204" pitchFamily="34" charset="0"/>
            </a:endParaRPr>
          </a:p>
          <a:p>
            <a:pPr lvl="1"/>
            <a:r>
              <a:rPr lang="en-US" sz="3200" dirty="0" smtClean="0">
                <a:latin typeface="Arial Black" panose="020B0A04020102020204" pitchFamily="34" charset="0"/>
              </a:rPr>
              <a:t>If </a:t>
            </a:r>
            <a:r>
              <a:rPr lang="en-US" sz="3200" dirty="0">
                <a:latin typeface="Arial Black" panose="020B0A04020102020204" pitchFamily="34" charset="0"/>
              </a:rPr>
              <a:t>a character wants to say 'I love you!" but their actions or words say 'I don't care,' the reader cringes at the </a:t>
            </a:r>
            <a:endParaRPr lang="en-US" sz="3200" dirty="0" smtClean="0">
              <a:latin typeface="Arial Black" panose="020B0A04020102020204" pitchFamily="34" charset="0"/>
            </a:endParaRPr>
          </a:p>
          <a:p>
            <a:pPr marL="457200" lvl="1" indent="0">
              <a:buNone/>
            </a:pPr>
            <a:r>
              <a:rPr lang="en-US" sz="3200" dirty="0">
                <a:latin typeface="Arial Black" panose="020B0A04020102020204" pitchFamily="34" charset="0"/>
              </a:rPr>
              <a:t> </a:t>
            </a:r>
            <a:r>
              <a:rPr lang="en-US" sz="3200" dirty="0" smtClean="0">
                <a:latin typeface="Arial Black" panose="020B0A04020102020204" pitchFamily="34" charset="0"/>
              </a:rPr>
              <a:t> missed </a:t>
            </a:r>
            <a:r>
              <a:rPr lang="en-US" sz="3200" dirty="0">
                <a:latin typeface="Arial Black" panose="020B0A04020102020204" pitchFamily="34" charset="0"/>
              </a:rPr>
              <a:t>opportunity</a:t>
            </a:r>
            <a:r>
              <a:rPr lang="en-US" sz="3200" dirty="0" smtClean="0">
                <a:latin typeface="Arial Black" panose="020B0A04020102020204" pitchFamily="34" charset="0"/>
              </a:rPr>
              <a:t>.</a:t>
            </a:r>
          </a:p>
          <a:p>
            <a:pPr lvl="2"/>
            <a:r>
              <a:rPr lang="en-US" sz="2800" dirty="0" err="1" smtClean="0">
                <a:latin typeface="Arial Black" panose="020B0A04020102020204" pitchFamily="34" charset="0"/>
              </a:rPr>
              <a:t>Eg</a:t>
            </a:r>
            <a:r>
              <a:rPr lang="en-US" sz="2800" dirty="0">
                <a:latin typeface="Arial Black" panose="020B0A04020102020204" pitchFamily="34" charset="0"/>
              </a:rPr>
              <a:t>: Ron has ample opportunity </a:t>
            </a:r>
            <a:endParaRPr lang="en-US" sz="2800" dirty="0" smtClean="0">
              <a:latin typeface="Arial Black" panose="020B0A04020102020204" pitchFamily="34" charset="0"/>
            </a:endParaRPr>
          </a:p>
          <a:p>
            <a:pPr marL="914400" lvl="2" indent="0">
              <a:buNone/>
            </a:pPr>
            <a:r>
              <a:rPr lang="en-US" sz="2800" dirty="0">
                <a:latin typeface="Arial Black" panose="020B0A04020102020204" pitchFamily="34" charset="0"/>
              </a:rPr>
              <a:t> </a:t>
            </a:r>
            <a:r>
              <a:rPr lang="en-US" sz="2800" dirty="0" smtClean="0">
                <a:latin typeface="Arial Black" panose="020B0A04020102020204" pitchFamily="34" charset="0"/>
              </a:rPr>
              <a:t> to </a:t>
            </a:r>
            <a:r>
              <a:rPr lang="en-US" sz="2800" dirty="0">
                <a:latin typeface="Arial Black" panose="020B0A04020102020204" pitchFamily="34" charset="0"/>
              </a:rPr>
              <a:t>tell Hermione how he feels </a:t>
            </a:r>
            <a:endParaRPr lang="en-US" sz="2800" dirty="0" smtClean="0">
              <a:latin typeface="Arial Black" panose="020B0A04020102020204" pitchFamily="34" charset="0"/>
            </a:endParaRPr>
          </a:p>
          <a:p>
            <a:pPr marL="914400" lvl="2" indent="0">
              <a:buNone/>
            </a:pPr>
            <a:r>
              <a:rPr lang="en-US" sz="2800" dirty="0" smtClean="0">
                <a:latin typeface="Arial Black" panose="020B0A04020102020204" pitchFamily="34" charset="0"/>
              </a:rPr>
              <a:t>  but </a:t>
            </a:r>
            <a:r>
              <a:rPr lang="en-US" sz="2800" dirty="0">
                <a:latin typeface="Arial Black" panose="020B0A04020102020204" pitchFamily="34" charset="0"/>
              </a:rPr>
              <a:t>instead wastes all of them. </a:t>
            </a:r>
          </a:p>
          <a:p>
            <a:pPr marL="457200" lvl="1" indent="0">
              <a:buNone/>
            </a:pPr>
            <a:endParaRPr lang="en-US" sz="3200" dirty="0">
              <a:latin typeface="Arial Black" panose="020B0A04020102020204" pitchFamily="34" charset="0"/>
            </a:endParaRPr>
          </a:p>
          <a:p>
            <a:pPr lvl="1"/>
            <a:endParaRPr lang="en-US" sz="3200" dirty="0">
              <a:latin typeface="Arial Black" panose="020B0A04020102020204" pitchFamily="34" charset="0"/>
            </a:endParaRPr>
          </a:p>
          <a:p>
            <a:pPr marL="914400" lvl="2" indent="0">
              <a:buNone/>
            </a:pPr>
            <a:endParaRPr lang="en-US" sz="2800" dirty="0">
              <a:latin typeface="Arial Black" panose="020B0A04020102020204" pitchFamily="34" charset="0"/>
            </a:endParaRPr>
          </a:p>
          <a:p>
            <a:pPr lvl="1"/>
            <a:endParaRPr lang="en-US" sz="3200" dirty="0">
              <a:latin typeface="Arial Black" panose="020B0A04020102020204" pitchFamily="34" charset="0"/>
            </a:endParaRPr>
          </a:p>
          <a:p>
            <a:endParaRPr lang="en-US" sz="36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8704883" y="4062456"/>
            <a:ext cx="2802238" cy="2513708"/>
          </a:xfrm>
          <a:prstGeom prst="rect">
            <a:avLst/>
          </a:prstGeom>
        </p:spPr>
      </p:pic>
    </p:spTree>
    <p:extLst>
      <p:ext uri="{BB962C8B-B14F-4D97-AF65-F5344CB8AC3E}">
        <p14:creationId xmlns:p14="http://schemas.microsoft.com/office/powerpoint/2010/main" val="36221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079"/>
            <a:ext cx="10515600" cy="975160"/>
          </a:xfrm>
        </p:spPr>
        <p:txBody>
          <a:bodyPr/>
          <a:lstStyle/>
          <a:p>
            <a:pPr algn="ctr"/>
            <a:r>
              <a:rPr lang="en-US" dirty="0" smtClean="0">
                <a:latin typeface="Arial Black" panose="020B0A04020102020204" pitchFamily="34" charset="0"/>
              </a:rPr>
              <a:t>The Assignment</a:t>
            </a:r>
            <a:endParaRPr lang="en-US" dirty="0">
              <a:latin typeface="Arial Black" panose="020B0A04020102020204" pitchFamily="34" charset="0"/>
            </a:endParaRPr>
          </a:p>
        </p:txBody>
      </p:sp>
      <p:sp>
        <p:nvSpPr>
          <p:cNvPr id="3" name="Content Placeholder 2"/>
          <p:cNvSpPr>
            <a:spLocks noGrp="1"/>
          </p:cNvSpPr>
          <p:nvPr>
            <p:ph idx="1"/>
          </p:nvPr>
        </p:nvSpPr>
        <p:spPr>
          <a:xfrm>
            <a:off x="838200" y="1215024"/>
            <a:ext cx="10515600" cy="5336087"/>
          </a:xfrm>
        </p:spPr>
        <p:txBody>
          <a:bodyPr>
            <a:normAutofit/>
          </a:bodyPr>
          <a:lstStyle/>
          <a:p>
            <a:r>
              <a:rPr lang="en-US" sz="3600" dirty="0" smtClean="0">
                <a:latin typeface="Arial Black" panose="020B0A04020102020204" pitchFamily="34" charset="0"/>
              </a:rPr>
              <a:t>Characters should be believable and speak in properly punctuated dialogue. </a:t>
            </a:r>
          </a:p>
          <a:p>
            <a:r>
              <a:rPr lang="en-US" sz="3600" dirty="0" smtClean="0">
                <a:latin typeface="Arial Black" panose="020B0A04020102020204" pitchFamily="34" charset="0"/>
              </a:rPr>
              <a:t>Your setting should be described using concrete imagery that appeals to more than one setting. </a:t>
            </a:r>
          </a:p>
          <a:p>
            <a:r>
              <a:rPr lang="en-US" sz="3600" dirty="0" smtClean="0">
                <a:latin typeface="Arial Black" panose="020B0A04020102020204" pitchFamily="34" charset="0"/>
              </a:rPr>
              <a:t>The page length for this assignment should be no more than two pages.</a:t>
            </a:r>
          </a:p>
        </p:txBody>
      </p:sp>
    </p:spTree>
    <p:extLst>
      <p:ext uri="{BB962C8B-B14F-4D97-AF65-F5344CB8AC3E}">
        <p14:creationId xmlns:p14="http://schemas.microsoft.com/office/powerpoint/2010/main" val="32148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a:bodyPr>
          <a:lstStyle/>
          <a:p>
            <a:r>
              <a:rPr lang="en-US" sz="3600" dirty="0" smtClean="0">
                <a:latin typeface="Arial Black" panose="020B0A04020102020204" pitchFamily="34" charset="0"/>
              </a:rPr>
              <a:t>Using Thoughts in Dialogue</a:t>
            </a:r>
          </a:p>
          <a:p>
            <a:pPr lvl="1"/>
            <a:r>
              <a:rPr lang="en-US" sz="3200" dirty="0">
                <a:latin typeface="Arial Black" panose="020B0A04020102020204" pitchFamily="34" charset="0"/>
              </a:rPr>
              <a:t>Using thoughts or memories can also show important details of a story without unnecessary character interaction. </a:t>
            </a:r>
            <a:endParaRPr lang="en-US" sz="3200" dirty="0" smtClean="0">
              <a:latin typeface="Arial Black" panose="020B0A04020102020204" pitchFamily="34" charset="0"/>
            </a:endParaRPr>
          </a:p>
          <a:p>
            <a:pPr lvl="1"/>
            <a:r>
              <a:rPr lang="en-US" sz="3200" dirty="0" smtClean="0">
                <a:latin typeface="Arial Black" panose="020B0A04020102020204" pitchFamily="34" charset="0"/>
              </a:rPr>
              <a:t>This </a:t>
            </a:r>
            <a:r>
              <a:rPr lang="en-US" sz="3200" dirty="0">
                <a:latin typeface="Arial Black" panose="020B0A04020102020204" pitchFamily="34" charset="0"/>
              </a:rPr>
              <a:t>indirect dialogue is another way of creating the feel of exchange without quotations..</a:t>
            </a:r>
          </a:p>
          <a:p>
            <a:pPr marL="914400" lvl="2" indent="0">
              <a:buNone/>
            </a:pPr>
            <a:r>
              <a:rPr lang="en-US" sz="2800" dirty="0">
                <a:latin typeface="Arial Black" panose="020B0A04020102020204" pitchFamily="34" charset="0"/>
              </a:rPr>
              <a:t>"Hi Tony."</a:t>
            </a:r>
            <a:br>
              <a:rPr lang="en-US" sz="2800" dirty="0">
                <a:latin typeface="Arial Black" panose="020B0A04020102020204" pitchFamily="34" charset="0"/>
              </a:rPr>
            </a:br>
            <a:r>
              <a:rPr lang="en-US" sz="2800" dirty="0">
                <a:latin typeface="Arial Black" panose="020B0A04020102020204" pitchFamily="34" charset="0"/>
              </a:rPr>
              <a:t>Tony looked down at his shoe, dug in his toe, and pushed around a pile of dust. "Hey," he replied.</a:t>
            </a:r>
            <a:br>
              <a:rPr lang="en-US" sz="2800" dirty="0">
                <a:latin typeface="Arial Black" panose="020B0A04020102020204" pitchFamily="34" charset="0"/>
              </a:rPr>
            </a:br>
            <a:r>
              <a:rPr lang="en-US" sz="2800" dirty="0">
                <a:latin typeface="Arial Black" panose="020B0A04020102020204" pitchFamily="34" charset="0"/>
              </a:rPr>
              <a:t>Katy braced herself. </a:t>
            </a:r>
            <a:r>
              <a:rPr lang="en-US" sz="2800" i="1" dirty="0">
                <a:latin typeface="Arial Black" panose="020B0A04020102020204" pitchFamily="34" charset="0"/>
              </a:rPr>
              <a:t>Something was wrong</a:t>
            </a:r>
            <a:r>
              <a:rPr lang="en-US" sz="2800" dirty="0">
                <a:latin typeface="Arial Black" panose="020B0A04020102020204" pitchFamily="34" charset="0"/>
              </a:rPr>
              <a:t>.</a:t>
            </a:r>
          </a:p>
          <a:p>
            <a:pPr lvl="2"/>
            <a:endParaRPr lang="en-US" sz="2800" dirty="0">
              <a:latin typeface="Arial Black" panose="020B0A04020102020204" pitchFamily="34" charset="0"/>
            </a:endParaRPr>
          </a:p>
          <a:p>
            <a:pPr marL="914400" lvl="2" indent="0">
              <a:buNone/>
            </a:pPr>
            <a:endParaRPr lang="en-US" sz="2800" dirty="0">
              <a:latin typeface="Arial Black" panose="020B0A04020102020204" pitchFamily="34" charset="0"/>
            </a:endParaRPr>
          </a:p>
          <a:p>
            <a:pPr lvl="1"/>
            <a:endParaRPr lang="en-US" sz="3200" dirty="0">
              <a:latin typeface="Arial Black" panose="020B0A04020102020204" pitchFamily="34" charset="0"/>
            </a:endParaRPr>
          </a:p>
          <a:p>
            <a:endParaRPr lang="en-US" sz="3600" dirty="0">
              <a:latin typeface="Arial Black" panose="020B0A04020102020204" pitchFamily="34" charset="0"/>
            </a:endParaRPr>
          </a:p>
        </p:txBody>
      </p:sp>
    </p:spTree>
    <p:extLst>
      <p:ext uri="{BB962C8B-B14F-4D97-AF65-F5344CB8AC3E}">
        <p14:creationId xmlns:p14="http://schemas.microsoft.com/office/powerpoint/2010/main" val="126294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a:bodyPr>
          <a:lstStyle/>
          <a:p>
            <a:r>
              <a:rPr lang="en-US" sz="3600" dirty="0" smtClean="0">
                <a:latin typeface="Arial Black" panose="020B0A04020102020204" pitchFamily="34" charset="0"/>
              </a:rPr>
              <a:t>Formatting Dialogue</a:t>
            </a:r>
          </a:p>
          <a:p>
            <a:pPr lvl="1"/>
            <a:r>
              <a:rPr lang="en-US" sz="3200" dirty="0">
                <a:latin typeface="Arial Black" panose="020B0A04020102020204" pitchFamily="34" charset="0"/>
              </a:rPr>
              <a:t>The first thing to remember is that question marks and exclamation points go inside </a:t>
            </a:r>
            <a:r>
              <a:rPr lang="en-US" sz="3200" dirty="0" smtClean="0">
                <a:latin typeface="Arial Black" panose="020B0A04020102020204" pitchFamily="34" charset="0"/>
              </a:rPr>
              <a:t>quotations…</a:t>
            </a:r>
          </a:p>
          <a:p>
            <a:pPr marL="457200" lvl="1" indent="0" algn="ctr">
              <a:buNone/>
            </a:pPr>
            <a:r>
              <a:rPr lang="en-US" sz="6600" dirty="0" smtClean="0">
                <a:latin typeface="Arial Black" panose="020B0A04020102020204" pitchFamily="34" charset="0"/>
              </a:rPr>
              <a:t>NO MATTER WHAT!</a:t>
            </a:r>
          </a:p>
          <a:p>
            <a:pPr marL="457200" lvl="1" indent="0" algn="ctr">
              <a:buNone/>
            </a:pPr>
            <a:endParaRPr lang="en-US" sz="3200" dirty="0">
              <a:latin typeface="Arial Black" panose="020B0A04020102020204" pitchFamily="34" charset="0"/>
            </a:endParaRPr>
          </a:p>
          <a:p>
            <a:pPr marL="457200" lvl="1" indent="0" algn="ctr">
              <a:buNone/>
            </a:pPr>
            <a:endParaRPr lang="en-US" sz="3200" dirty="0" smtClean="0">
              <a:latin typeface="Arial Black" panose="020B0A04020102020204" pitchFamily="34" charset="0"/>
            </a:endParaRPr>
          </a:p>
          <a:p>
            <a:pPr lvl="1"/>
            <a:r>
              <a:rPr lang="en-US" sz="3200" dirty="0">
                <a:latin typeface="Arial Black" panose="020B0A04020102020204" pitchFamily="34" charset="0"/>
              </a:rPr>
              <a:t>Ex: </a:t>
            </a:r>
            <a:r>
              <a:rPr lang="en-US" sz="3200" dirty="0" smtClean="0">
                <a:latin typeface="Arial Black" panose="020B0A04020102020204" pitchFamily="34" charset="0"/>
              </a:rPr>
              <a:t>“I </a:t>
            </a:r>
            <a:r>
              <a:rPr lang="en-US" sz="3200" dirty="0">
                <a:latin typeface="Arial Black" panose="020B0A04020102020204" pitchFamily="34" charset="0"/>
              </a:rPr>
              <a:t>can't believe you just did that</a:t>
            </a:r>
            <a:r>
              <a:rPr lang="en-US" sz="3200" dirty="0" smtClean="0">
                <a:latin typeface="Arial Black" panose="020B0A04020102020204" pitchFamily="34" charset="0"/>
              </a:rPr>
              <a:t>!”</a:t>
            </a:r>
          </a:p>
          <a:p>
            <a:pPr marL="457200" lvl="1" indent="0">
              <a:buNone/>
            </a:pPr>
            <a:r>
              <a:rPr lang="en-US" sz="3200" dirty="0">
                <a:latin typeface="Arial Black" panose="020B0A04020102020204" pitchFamily="34" charset="0"/>
              </a:rPr>
              <a:t>        </a:t>
            </a:r>
            <a:r>
              <a:rPr lang="en-US" sz="3200" dirty="0" smtClean="0">
                <a:latin typeface="Arial Black" panose="020B0A04020102020204" pitchFamily="34" charset="0"/>
              </a:rPr>
              <a:t>“Did </a:t>
            </a:r>
            <a:r>
              <a:rPr lang="en-US" sz="3200" dirty="0">
                <a:latin typeface="Arial Black" panose="020B0A04020102020204" pitchFamily="34" charset="0"/>
              </a:rPr>
              <a:t>you just do that?”</a:t>
            </a:r>
          </a:p>
          <a:p>
            <a:pPr marL="457200" lvl="1" indent="0">
              <a:buNone/>
            </a:pPr>
            <a:endParaRPr lang="en-US" dirty="0">
              <a:latin typeface="Arial Black" panose="020B0A04020102020204" pitchFamily="34" charset="0"/>
            </a:endParaRPr>
          </a:p>
          <a:p>
            <a:pPr lvl="1"/>
            <a:endParaRPr lang="en-US" dirty="0">
              <a:latin typeface="Arial Black" panose="020B0A04020102020204" pitchFamily="34" charset="0"/>
            </a:endParaRPr>
          </a:p>
          <a:p>
            <a:pPr lvl="1"/>
            <a:endParaRPr lang="en-US" sz="2400" dirty="0">
              <a:latin typeface="Arial Black" panose="020B0A04020102020204" pitchFamily="34" charset="0"/>
            </a:endParaRPr>
          </a:p>
          <a:p>
            <a:pPr lvl="2"/>
            <a:endParaRPr lang="en-US" sz="2800" dirty="0">
              <a:latin typeface="Arial Black" panose="020B0A04020102020204" pitchFamily="34" charset="0"/>
            </a:endParaRPr>
          </a:p>
          <a:p>
            <a:pPr marL="914400" lvl="2" indent="0">
              <a:buNone/>
            </a:pPr>
            <a:endParaRPr lang="en-US" sz="2800" dirty="0">
              <a:latin typeface="Arial Black" panose="020B0A04020102020204" pitchFamily="34" charset="0"/>
            </a:endParaRPr>
          </a:p>
          <a:p>
            <a:pPr lvl="1"/>
            <a:endParaRPr lang="en-US" sz="3200" dirty="0">
              <a:latin typeface="Arial Black" panose="020B0A04020102020204" pitchFamily="34" charset="0"/>
            </a:endParaRPr>
          </a:p>
          <a:p>
            <a:endParaRPr lang="en-US" sz="3600" dirty="0">
              <a:latin typeface="Arial Black" panose="020B0A04020102020204" pitchFamily="34" charset="0"/>
            </a:endParaRPr>
          </a:p>
        </p:txBody>
      </p:sp>
    </p:spTree>
    <p:extLst>
      <p:ext uri="{BB962C8B-B14F-4D97-AF65-F5344CB8AC3E}">
        <p14:creationId xmlns:p14="http://schemas.microsoft.com/office/powerpoint/2010/main" val="22611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7"/>
            <a:ext cx="10515600" cy="5561557"/>
          </a:xfrm>
        </p:spPr>
        <p:txBody>
          <a:bodyPr>
            <a:normAutofit fontScale="70000" lnSpcReduction="20000"/>
          </a:bodyPr>
          <a:lstStyle/>
          <a:p>
            <a:r>
              <a:rPr lang="en-US" sz="5100" dirty="0" smtClean="0">
                <a:latin typeface="Arial Black" panose="020B0A04020102020204" pitchFamily="34" charset="0"/>
              </a:rPr>
              <a:t>Dialogue TAGS</a:t>
            </a:r>
          </a:p>
          <a:p>
            <a:pPr lvl="1"/>
            <a:r>
              <a:rPr lang="en-US" sz="4600" dirty="0" smtClean="0">
                <a:latin typeface="Arial Black" panose="020B0A04020102020204" pitchFamily="34" charset="0"/>
              </a:rPr>
              <a:t>Dialogue</a:t>
            </a:r>
            <a:r>
              <a:rPr lang="en-US" sz="4600" dirty="0">
                <a:latin typeface="Arial Black" panose="020B0A04020102020204" pitchFamily="34" charset="0"/>
              </a:rPr>
              <a:t> tags are the he said/she </a:t>
            </a:r>
            <a:r>
              <a:rPr lang="en-US" sz="4600" dirty="0" err="1">
                <a:latin typeface="Arial Black" panose="020B0A04020102020204" pitchFamily="34" charset="0"/>
              </a:rPr>
              <a:t>said's</a:t>
            </a:r>
            <a:r>
              <a:rPr lang="en-US" sz="4600" dirty="0">
                <a:latin typeface="Arial Black" panose="020B0A04020102020204" pitchFamily="34" charset="0"/>
              </a:rPr>
              <a:t> of quotations</a:t>
            </a:r>
            <a:r>
              <a:rPr lang="en-US" sz="4600" dirty="0" smtClean="0">
                <a:latin typeface="Arial Black" panose="020B0A04020102020204" pitchFamily="34" charset="0"/>
              </a:rPr>
              <a:t>.</a:t>
            </a:r>
          </a:p>
          <a:p>
            <a:pPr marL="457200" lvl="1" indent="0">
              <a:buNone/>
            </a:pPr>
            <a:endParaRPr lang="en-US" sz="4600" dirty="0" smtClean="0">
              <a:latin typeface="Arial Black" panose="020B0A04020102020204" pitchFamily="34" charset="0"/>
            </a:endParaRPr>
          </a:p>
          <a:p>
            <a:pPr lvl="1"/>
            <a:r>
              <a:rPr lang="en-US" sz="3600" dirty="0">
                <a:latin typeface="Arial Black" panose="020B0A04020102020204" pitchFamily="34" charset="0"/>
              </a:rPr>
              <a:t>Ex: "But I don't want to go to sleep yet," </a:t>
            </a:r>
            <a:r>
              <a:rPr lang="en-US" sz="3600" dirty="0">
                <a:solidFill>
                  <a:srgbClr val="FF0000"/>
                </a:solidFill>
                <a:latin typeface="Arial Black" panose="020B0A04020102020204" pitchFamily="34" charset="0"/>
              </a:rPr>
              <a:t>he whined.</a:t>
            </a:r>
          </a:p>
          <a:p>
            <a:pPr marL="457200" lvl="1" indent="0">
              <a:buNone/>
            </a:pPr>
            <a:r>
              <a:rPr lang="en-US" sz="3600" dirty="0" smtClean="0">
                <a:latin typeface="Arial Black" panose="020B0A04020102020204" pitchFamily="34" charset="0"/>
              </a:rPr>
              <a:t>        "</a:t>
            </a:r>
            <a:r>
              <a:rPr lang="en-US" sz="3600" dirty="0">
                <a:latin typeface="Arial Black" panose="020B0A04020102020204" pitchFamily="34" charset="0"/>
              </a:rPr>
              <a:t>But I don't want to go to sleep yet," </a:t>
            </a:r>
            <a:r>
              <a:rPr lang="en-US" sz="3600" dirty="0">
                <a:solidFill>
                  <a:srgbClr val="FF0000"/>
                </a:solidFill>
                <a:latin typeface="Arial Black" panose="020B0A04020102020204" pitchFamily="34" charset="0"/>
              </a:rPr>
              <a:t>he whispered.</a:t>
            </a:r>
          </a:p>
          <a:p>
            <a:pPr marL="457200" lvl="1" indent="0">
              <a:buNone/>
            </a:pPr>
            <a:r>
              <a:rPr lang="en-US" sz="3600" dirty="0" smtClean="0">
                <a:latin typeface="Arial Black" panose="020B0A04020102020204" pitchFamily="34" charset="0"/>
              </a:rPr>
              <a:t>        "</a:t>
            </a:r>
            <a:r>
              <a:rPr lang="en-US" sz="3600" dirty="0">
                <a:latin typeface="Arial Black" panose="020B0A04020102020204" pitchFamily="34" charset="0"/>
              </a:rPr>
              <a:t>But I don't want to go to sleep yet," </a:t>
            </a:r>
            <a:r>
              <a:rPr lang="en-US" sz="3600" dirty="0">
                <a:solidFill>
                  <a:srgbClr val="FF0000"/>
                </a:solidFill>
                <a:latin typeface="Arial Black" panose="020B0A04020102020204" pitchFamily="34" charset="0"/>
              </a:rPr>
              <a:t>he yelled.</a:t>
            </a:r>
          </a:p>
          <a:p>
            <a:pPr marL="457200" lvl="1" indent="0">
              <a:buNone/>
            </a:pPr>
            <a:r>
              <a:rPr lang="en-US" sz="3600" dirty="0" smtClean="0">
                <a:latin typeface="Arial Black" panose="020B0A04020102020204" pitchFamily="34" charset="0"/>
              </a:rPr>
              <a:t>        "</a:t>
            </a:r>
            <a:r>
              <a:rPr lang="en-US" sz="3600" dirty="0">
                <a:latin typeface="Arial Black" panose="020B0A04020102020204" pitchFamily="34" charset="0"/>
              </a:rPr>
              <a:t>But I don't want to go to sleep yet," </a:t>
            </a:r>
            <a:r>
              <a:rPr lang="en-US" sz="3600" dirty="0">
                <a:solidFill>
                  <a:srgbClr val="FF0000"/>
                </a:solidFill>
                <a:latin typeface="Arial Black" panose="020B0A04020102020204" pitchFamily="34" charset="0"/>
              </a:rPr>
              <a:t>he murmured.</a:t>
            </a:r>
          </a:p>
          <a:p>
            <a:pPr marL="457200" lvl="1" indent="0">
              <a:buNone/>
            </a:pPr>
            <a:r>
              <a:rPr lang="en-US" sz="3600" dirty="0" smtClean="0">
                <a:latin typeface="Arial Black" panose="020B0A04020102020204" pitchFamily="34" charset="0"/>
              </a:rPr>
              <a:t>        "</a:t>
            </a:r>
            <a:r>
              <a:rPr lang="en-US" sz="3600" dirty="0">
                <a:latin typeface="Arial Black" panose="020B0A04020102020204" pitchFamily="34" charset="0"/>
              </a:rPr>
              <a:t>But I don't want to go to sleep yet," </a:t>
            </a:r>
            <a:r>
              <a:rPr lang="en-US" sz="3600" dirty="0">
                <a:solidFill>
                  <a:srgbClr val="FF0000"/>
                </a:solidFill>
                <a:latin typeface="Arial Black" panose="020B0A04020102020204" pitchFamily="34" charset="0"/>
              </a:rPr>
              <a:t>he thundered.</a:t>
            </a:r>
          </a:p>
          <a:p>
            <a:pPr marL="457200" lvl="1" indent="0">
              <a:buNone/>
            </a:pPr>
            <a:r>
              <a:rPr lang="en-US" sz="3600" dirty="0" smtClean="0">
                <a:latin typeface="Arial Black" panose="020B0A04020102020204" pitchFamily="34" charset="0"/>
              </a:rPr>
              <a:t>        "</a:t>
            </a:r>
            <a:r>
              <a:rPr lang="en-US" sz="3600" dirty="0">
                <a:latin typeface="Arial Black" panose="020B0A04020102020204" pitchFamily="34" charset="0"/>
              </a:rPr>
              <a:t>But I don't want to go to sleep yet," </a:t>
            </a:r>
            <a:r>
              <a:rPr lang="en-US" sz="3600" dirty="0">
                <a:solidFill>
                  <a:srgbClr val="FF0000"/>
                </a:solidFill>
                <a:latin typeface="Arial Black" panose="020B0A04020102020204" pitchFamily="34" charset="0"/>
              </a:rPr>
              <a:t>he said.</a:t>
            </a:r>
          </a:p>
          <a:p>
            <a:pPr marL="457200" lvl="1" indent="0">
              <a:buNone/>
            </a:pPr>
            <a:r>
              <a:rPr lang="en-US" sz="3600" dirty="0" smtClean="0">
                <a:latin typeface="Arial Black" panose="020B0A04020102020204" pitchFamily="34" charset="0"/>
              </a:rPr>
              <a:t>        "</a:t>
            </a:r>
            <a:r>
              <a:rPr lang="en-US" sz="3600" dirty="0">
                <a:latin typeface="Arial Black" panose="020B0A04020102020204" pitchFamily="34" charset="0"/>
              </a:rPr>
              <a:t>But I don't want to go to sleep yet," </a:t>
            </a:r>
            <a:r>
              <a:rPr lang="en-US" sz="3600" dirty="0">
                <a:solidFill>
                  <a:srgbClr val="FF0000"/>
                </a:solidFill>
                <a:latin typeface="Arial Black" panose="020B0A04020102020204" pitchFamily="34" charset="0"/>
              </a:rPr>
              <a:t>he told her.</a:t>
            </a:r>
          </a:p>
          <a:p>
            <a:pPr marL="457200" lvl="1" indent="0">
              <a:buNone/>
            </a:pPr>
            <a:r>
              <a:rPr lang="en-US" sz="3600" dirty="0" smtClean="0">
                <a:latin typeface="Arial Black" panose="020B0A04020102020204" pitchFamily="34" charset="0"/>
              </a:rPr>
              <a:t>        "</a:t>
            </a:r>
            <a:r>
              <a:rPr lang="en-US" sz="3600" dirty="0">
                <a:latin typeface="Arial Black" panose="020B0A04020102020204" pitchFamily="34" charset="0"/>
              </a:rPr>
              <a:t>But I don't want to go to sleep yet," </a:t>
            </a:r>
            <a:r>
              <a:rPr lang="en-US" sz="3600" dirty="0">
                <a:solidFill>
                  <a:srgbClr val="FF0000"/>
                </a:solidFill>
                <a:latin typeface="Arial Black" panose="020B0A04020102020204" pitchFamily="34" charset="0"/>
              </a:rPr>
              <a:t>he proclaimed.</a:t>
            </a:r>
          </a:p>
          <a:p>
            <a:pPr marL="0" indent="0" algn="ctr">
              <a:buNone/>
            </a:pPr>
            <a:r>
              <a:rPr lang="en-US" sz="4000" dirty="0">
                <a:latin typeface="Arial Black" panose="020B0A04020102020204" pitchFamily="34" charset="0"/>
              </a:rPr>
              <a:t>These types of tags should only be used sparingly. The dialogue and narration should be used to show the emotion or action stated in the tag. </a:t>
            </a:r>
          </a:p>
          <a:p>
            <a:pPr marL="0" indent="0">
              <a:buNone/>
            </a:pPr>
            <a:endParaRPr lang="en-US" sz="4000" dirty="0">
              <a:latin typeface="Arial Black" panose="020B0A04020102020204" pitchFamily="34" charset="0"/>
            </a:endParaRPr>
          </a:p>
          <a:p>
            <a:pPr lvl="1"/>
            <a:endParaRPr lang="en-US" sz="3200" dirty="0">
              <a:latin typeface="Arial Black" panose="020B0A04020102020204" pitchFamily="34" charset="0"/>
            </a:endParaRPr>
          </a:p>
          <a:p>
            <a:pPr lvl="1"/>
            <a:endParaRPr lang="en-US" dirty="0">
              <a:latin typeface="Arial Black" panose="020B0A04020102020204" pitchFamily="34" charset="0"/>
            </a:endParaRPr>
          </a:p>
          <a:p>
            <a:pPr lvl="1"/>
            <a:endParaRPr lang="en-US" sz="2400" dirty="0">
              <a:latin typeface="Arial Black" panose="020B0A04020102020204" pitchFamily="34" charset="0"/>
            </a:endParaRPr>
          </a:p>
          <a:p>
            <a:pPr lvl="2"/>
            <a:endParaRPr lang="en-US" sz="2800" dirty="0">
              <a:latin typeface="Arial Black" panose="020B0A04020102020204" pitchFamily="34" charset="0"/>
            </a:endParaRPr>
          </a:p>
          <a:p>
            <a:pPr marL="914400" lvl="2" indent="0">
              <a:buNone/>
            </a:pPr>
            <a:endParaRPr lang="en-US" sz="2800" dirty="0">
              <a:latin typeface="Arial Black" panose="020B0A04020102020204" pitchFamily="34" charset="0"/>
            </a:endParaRPr>
          </a:p>
          <a:p>
            <a:pPr lvl="1"/>
            <a:endParaRPr lang="en-US" sz="3200" dirty="0">
              <a:latin typeface="Arial Black" panose="020B0A04020102020204" pitchFamily="34" charset="0"/>
            </a:endParaRPr>
          </a:p>
          <a:p>
            <a:endParaRPr lang="en-US" sz="3600" dirty="0">
              <a:latin typeface="Arial Black" panose="020B0A04020102020204" pitchFamily="34" charset="0"/>
            </a:endParaRPr>
          </a:p>
        </p:txBody>
      </p:sp>
    </p:spTree>
    <p:extLst>
      <p:ext uri="{BB962C8B-B14F-4D97-AF65-F5344CB8AC3E}">
        <p14:creationId xmlns:p14="http://schemas.microsoft.com/office/powerpoint/2010/main" val="361463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a:bodyPr>
          <a:lstStyle/>
          <a:p>
            <a:r>
              <a:rPr lang="en-US" sz="3600" dirty="0" smtClean="0">
                <a:latin typeface="Arial Black" panose="020B0A04020102020204" pitchFamily="34" charset="0"/>
              </a:rPr>
              <a:t>Commas in Dialogue</a:t>
            </a:r>
          </a:p>
          <a:p>
            <a:pPr lvl="1"/>
            <a:r>
              <a:rPr lang="en-US" sz="3600" dirty="0" smtClean="0">
                <a:latin typeface="Arial Black" panose="020B0A04020102020204" pitchFamily="34" charset="0"/>
              </a:rPr>
              <a:t>You </a:t>
            </a:r>
            <a:r>
              <a:rPr lang="en-US" sz="3600" dirty="0">
                <a:latin typeface="Arial Black" panose="020B0A04020102020204" pitchFamily="34" charset="0"/>
              </a:rPr>
              <a:t>use a comma to separate the  tag from the dialogue. </a:t>
            </a:r>
            <a:endParaRPr lang="en-US" sz="3600" dirty="0" smtClean="0">
              <a:latin typeface="Arial Black" panose="020B0A04020102020204" pitchFamily="34" charset="0"/>
            </a:endParaRPr>
          </a:p>
          <a:p>
            <a:pPr marL="457200" lvl="1" indent="0">
              <a:buNone/>
            </a:pPr>
            <a:endParaRPr lang="en-US" sz="3600" dirty="0" smtClean="0">
              <a:latin typeface="Arial Black" panose="020B0A04020102020204" pitchFamily="34" charset="0"/>
            </a:endParaRPr>
          </a:p>
          <a:p>
            <a:pPr lvl="1"/>
            <a:r>
              <a:rPr lang="en-US" sz="3200" dirty="0" smtClean="0">
                <a:latin typeface="Arial Black" panose="020B0A04020102020204" pitchFamily="34" charset="0"/>
              </a:rPr>
              <a:t>Examples: “He </a:t>
            </a:r>
            <a:r>
              <a:rPr lang="en-US" sz="3200" dirty="0">
                <a:latin typeface="Arial Black" panose="020B0A04020102020204" pitchFamily="34" charset="0"/>
              </a:rPr>
              <a:t>loved you,” she </a:t>
            </a:r>
            <a:r>
              <a:rPr lang="en-US" sz="3200" dirty="0" smtClean="0">
                <a:latin typeface="Arial Black" panose="020B0A04020102020204" pitchFamily="34" charset="0"/>
              </a:rPr>
              <a:t>said.</a:t>
            </a:r>
          </a:p>
          <a:p>
            <a:pPr marL="457200" lvl="1" indent="0">
              <a:buNone/>
            </a:pPr>
            <a:r>
              <a:rPr lang="en-US" sz="3200" dirty="0" smtClean="0">
                <a:latin typeface="Arial Black" panose="020B0A04020102020204" pitchFamily="34" charset="0"/>
              </a:rPr>
              <a:t>                    She </a:t>
            </a:r>
            <a:r>
              <a:rPr lang="en-US" sz="3200" dirty="0">
                <a:latin typeface="Arial Black" panose="020B0A04020102020204" pitchFamily="34" charset="0"/>
              </a:rPr>
              <a:t>said, “He loved you.”</a:t>
            </a:r>
          </a:p>
          <a:p>
            <a:pPr marL="457200" lvl="1" indent="0">
              <a:buNone/>
            </a:pPr>
            <a:r>
              <a:rPr lang="en-US" sz="3200" dirty="0" smtClean="0">
                <a:latin typeface="Arial Black" panose="020B0A04020102020204" pitchFamily="34" charset="0"/>
              </a:rPr>
              <a:t>                    She </a:t>
            </a:r>
            <a:r>
              <a:rPr lang="en-US" sz="3200" dirty="0">
                <a:latin typeface="Arial Black" panose="020B0A04020102020204" pitchFamily="34" charset="0"/>
              </a:rPr>
              <a:t>said, “He loved you!”</a:t>
            </a:r>
          </a:p>
          <a:p>
            <a:pPr marL="457200" lvl="1" indent="0">
              <a:buNone/>
            </a:pPr>
            <a:r>
              <a:rPr lang="en-US" sz="3200" dirty="0" smtClean="0">
                <a:latin typeface="Arial Black" panose="020B0A04020102020204" pitchFamily="34" charset="0"/>
              </a:rPr>
              <a:t>                    “</a:t>
            </a:r>
            <a:r>
              <a:rPr lang="en-US" sz="3200" dirty="0">
                <a:latin typeface="Arial Black" panose="020B0A04020102020204" pitchFamily="34" charset="0"/>
              </a:rPr>
              <a:t>He loved you?” she asked.</a:t>
            </a:r>
          </a:p>
          <a:p>
            <a:pPr lvl="1"/>
            <a:endParaRPr lang="en-US" sz="3200" dirty="0">
              <a:latin typeface="Arial Black" panose="020B0A04020102020204" pitchFamily="34" charset="0"/>
            </a:endParaRPr>
          </a:p>
          <a:p>
            <a:pPr lvl="1"/>
            <a:endParaRPr lang="en-US" dirty="0">
              <a:latin typeface="Arial Black" panose="020B0A04020102020204" pitchFamily="34" charset="0"/>
            </a:endParaRPr>
          </a:p>
          <a:p>
            <a:pPr lvl="1"/>
            <a:endParaRPr lang="en-US" sz="2400" dirty="0">
              <a:latin typeface="Arial Black" panose="020B0A04020102020204" pitchFamily="34" charset="0"/>
            </a:endParaRPr>
          </a:p>
          <a:p>
            <a:pPr lvl="2"/>
            <a:endParaRPr lang="en-US" sz="2800" dirty="0">
              <a:latin typeface="Arial Black" panose="020B0A04020102020204" pitchFamily="34" charset="0"/>
            </a:endParaRPr>
          </a:p>
          <a:p>
            <a:pPr marL="914400" lvl="2" indent="0">
              <a:buNone/>
            </a:pPr>
            <a:endParaRPr lang="en-US" sz="2800" dirty="0">
              <a:latin typeface="Arial Black" panose="020B0A04020102020204" pitchFamily="34" charset="0"/>
            </a:endParaRPr>
          </a:p>
          <a:p>
            <a:pPr lvl="1"/>
            <a:endParaRPr lang="en-US" sz="3200" dirty="0">
              <a:latin typeface="Arial Black" panose="020B0A04020102020204" pitchFamily="34" charset="0"/>
            </a:endParaRPr>
          </a:p>
          <a:p>
            <a:endParaRPr lang="en-US" sz="3600" dirty="0">
              <a:latin typeface="Arial Black" panose="020B0A04020102020204" pitchFamily="34" charset="0"/>
            </a:endParaRPr>
          </a:p>
        </p:txBody>
      </p:sp>
    </p:spTree>
    <p:extLst>
      <p:ext uri="{BB962C8B-B14F-4D97-AF65-F5344CB8AC3E}">
        <p14:creationId xmlns:p14="http://schemas.microsoft.com/office/powerpoint/2010/main" val="211846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fontScale="92500" lnSpcReduction="10000"/>
          </a:bodyPr>
          <a:lstStyle/>
          <a:p>
            <a:r>
              <a:rPr lang="en-US" sz="3600" dirty="0">
                <a:latin typeface="Arial Black" panose="020B0A04020102020204" pitchFamily="34" charset="0"/>
              </a:rPr>
              <a:t>A character’s actions should convey (show) his or her emotions. </a:t>
            </a:r>
            <a:endParaRPr lang="en-US" sz="3600" dirty="0" smtClean="0">
              <a:latin typeface="Arial Black" panose="020B0A04020102020204" pitchFamily="34" charset="0"/>
            </a:endParaRPr>
          </a:p>
          <a:p>
            <a:r>
              <a:rPr lang="en-US" sz="3600" dirty="0" smtClean="0">
                <a:latin typeface="Arial Black" panose="020B0A04020102020204" pitchFamily="34" charset="0"/>
              </a:rPr>
              <a:t>Describe </a:t>
            </a:r>
            <a:r>
              <a:rPr lang="en-US" sz="3600" dirty="0">
                <a:latin typeface="Arial Black" panose="020B0A04020102020204" pitchFamily="34" charset="0"/>
              </a:rPr>
              <a:t>for the reader how the speaker is acting or how they look while saying it. </a:t>
            </a:r>
            <a:endParaRPr lang="en-US" sz="3600" dirty="0" smtClean="0">
              <a:latin typeface="Arial Black" panose="020B0A04020102020204" pitchFamily="34" charset="0"/>
            </a:endParaRPr>
          </a:p>
          <a:p>
            <a:r>
              <a:rPr lang="en-US" sz="3600" dirty="0" smtClean="0">
                <a:latin typeface="Arial Black" panose="020B0A04020102020204" pitchFamily="34" charset="0"/>
              </a:rPr>
              <a:t>This </a:t>
            </a:r>
            <a:r>
              <a:rPr lang="en-US" sz="3600" dirty="0">
                <a:latin typeface="Arial Black" panose="020B0A04020102020204" pitchFamily="34" charset="0"/>
              </a:rPr>
              <a:t>will still remind the reader who is speaking without the repetitive; “he said”/ “she said”. </a:t>
            </a:r>
            <a:endParaRPr lang="en-US" sz="3600" dirty="0" smtClean="0">
              <a:latin typeface="Arial Black" panose="020B0A04020102020204" pitchFamily="34" charset="0"/>
            </a:endParaRPr>
          </a:p>
          <a:p>
            <a:pPr marL="0" indent="0">
              <a:buNone/>
            </a:pPr>
            <a:endParaRPr lang="en-US" sz="3600" dirty="0" smtClean="0">
              <a:latin typeface="Arial Black" panose="020B0A04020102020204" pitchFamily="34" charset="0"/>
            </a:endParaRPr>
          </a:p>
          <a:p>
            <a:pPr marL="457200" lvl="1" indent="0">
              <a:buNone/>
            </a:pPr>
            <a:r>
              <a:rPr lang="en-US" sz="3200" dirty="0" smtClean="0">
                <a:latin typeface="Arial Black" panose="020B0A04020102020204" pitchFamily="34" charset="0"/>
              </a:rPr>
              <a:t>	He </a:t>
            </a:r>
            <a:r>
              <a:rPr lang="en-US" sz="3200" dirty="0">
                <a:latin typeface="Arial Black" panose="020B0A04020102020204" pitchFamily="34" charset="0"/>
              </a:rPr>
              <a:t>stood in the doorway with his hands balled into little fists at his sides. His red, </a:t>
            </a:r>
            <a:endParaRPr lang="en-US" sz="3200" dirty="0" smtClean="0">
              <a:latin typeface="Arial Black" panose="020B0A04020102020204" pitchFamily="34" charset="0"/>
            </a:endParaRPr>
          </a:p>
          <a:p>
            <a:pPr marL="457200" lvl="1" indent="0">
              <a:buNone/>
            </a:pPr>
            <a:r>
              <a:rPr lang="en-US" sz="3200" dirty="0" smtClean="0">
                <a:latin typeface="Arial Black" panose="020B0A04020102020204" pitchFamily="34" charset="0"/>
              </a:rPr>
              <a:t>tear-rimmed </a:t>
            </a:r>
            <a:r>
              <a:rPr lang="en-US" sz="3200" dirty="0">
                <a:latin typeface="Arial Black" panose="020B0A04020102020204" pitchFamily="34" charset="0"/>
              </a:rPr>
              <a:t>eyes glared up at his mother. </a:t>
            </a:r>
            <a:endParaRPr lang="en-US" sz="3200" dirty="0" smtClean="0">
              <a:latin typeface="Arial Black" panose="020B0A04020102020204" pitchFamily="34" charset="0"/>
            </a:endParaRPr>
          </a:p>
          <a:p>
            <a:pPr marL="457200" lvl="1" indent="0">
              <a:buNone/>
            </a:pPr>
            <a:r>
              <a:rPr lang="en-US" sz="3200" dirty="0" smtClean="0">
                <a:latin typeface="Arial Black" panose="020B0A04020102020204" pitchFamily="34" charset="0"/>
              </a:rPr>
              <a:t>"</a:t>
            </a:r>
            <a:r>
              <a:rPr lang="en-US" sz="3200" dirty="0">
                <a:latin typeface="Arial Black" panose="020B0A04020102020204" pitchFamily="34" charset="0"/>
              </a:rPr>
              <a:t>But I don't want to go to sleep yet."</a:t>
            </a:r>
          </a:p>
          <a:p>
            <a:pPr marL="457200" lvl="1" indent="0">
              <a:buNone/>
            </a:pPr>
            <a:endParaRPr lang="en-US" sz="3200" dirty="0">
              <a:latin typeface="Arial Black" panose="020B0A04020102020204" pitchFamily="34" charset="0"/>
            </a:endParaRPr>
          </a:p>
          <a:p>
            <a:pPr lvl="1"/>
            <a:endParaRPr lang="en-US" sz="3200" dirty="0">
              <a:latin typeface="Arial Black" panose="020B0A04020102020204" pitchFamily="34" charset="0"/>
            </a:endParaRPr>
          </a:p>
          <a:p>
            <a:pPr lvl="1"/>
            <a:endParaRPr lang="en-US" dirty="0">
              <a:latin typeface="Arial Black" panose="020B0A04020102020204" pitchFamily="34" charset="0"/>
            </a:endParaRPr>
          </a:p>
          <a:p>
            <a:pPr lvl="1"/>
            <a:endParaRPr lang="en-US" sz="2400" dirty="0">
              <a:latin typeface="Arial Black" panose="020B0A04020102020204" pitchFamily="34" charset="0"/>
            </a:endParaRPr>
          </a:p>
          <a:p>
            <a:pPr lvl="2"/>
            <a:endParaRPr lang="en-US" sz="2800" dirty="0">
              <a:latin typeface="Arial Black" panose="020B0A04020102020204" pitchFamily="34" charset="0"/>
            </a:endParaRPr>
          </a:p>
          <a:p>
            <a:pPr marL="914400" lvl="2" indent="0">
              <a:buNone/>
            </a:pPr>
            <a:endParaRPr lang="en-US" sz="2800" dirty="0">
              <a:latin typeface="Arial Black" panose="020B0A04020102020204" pitchFamily="34" charset="0"/>
            </a:endParaRPr>
          </a:p>
          <a:p>
            <a:pPr lvl="1"/>
            <a:endParaRPr lang="en-US" sz="3200" dirty="0">
              <a:latin typeface="Arial Black" panose="020B0A04020102020204" pitchFamily="34" charset="0"/>
            </a:endParaRPr>
          </a:p>
          <a:p>
            <a:endParaRPr lang="en-US" sz="3600" dirty="0">
              <a:latin typeface="Arial Black" panose="020B0A04020102020204" pitchFamily="34" charset="0"/>
            </a:endParaRPr>
          </a:p>
        </p:txBody>
      </p:sp>
    </p:spTree>
    <p:extLst>
      <p:ext uri="{BB962C8B-B14F-4D97-AF65-F5344CB8AC3E}">
        <p14:creationId xmlns:p14="http://schemas.microsoft.com/office/powerpoint/2010/main" val="12226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65"/>
            <a:ext cx="10515600" cy="1037790"/>
          </a:xfrm>
        </p:spPr>
        <p:txBody>
          <a:bodyPr/>
          <a:lstStyle/>
          <a:p>
            <a:pPr algn="ctr"/>
            <a:r>
              <a:rPr lang="en-US" dirty="0" smtClean="0">
                <a:latin typeface="Arial Black" panose="020B0A04020102020204" pitchFamily="34" charset="0"/>
              </a:rPr>
              <a:t>Writing Dialogue</a:t>
            </a:r>
            <a:endParaRPr lang="en-US" dirty="0">
              <a:latin typeface="Arial Black" panose="020B0A04020102020204" pitchFamily="34" charset="0"/>
            </a:endParaRPr>
          </a:p>
        </p:txBody>
      </p:sp>
      <p:sp>
        <p:nvSpPr>
          <p:cNvPr id="3" name="Content Placeholder 2"/>
          <p:cNvSpPr>
            <a:spLocks noGrp="1"/>
          </p:cNvSpPr>
          <p:nvPr>
            <p:ph idx="1"/>
          </p:nvPr>
        </p:nvSpPr>
        <p:spPr>
          <a:xfrm>
            <a:off x="838200" y="1139868"/>
            <a:ext cx="10515600" cy="5436296"/>
          </a:xfrm>
        </p:spPr>
        <p:txBody>
          <a:bodyPr>
            <a:normAutofit fontScale="77500" lnSpcReduction="20000"/>
          </a:bodyPr>
          <a:lstStyle/>
          <a:p>
            <a:r>
              <a:rPr lang="en-US" sz="3600" dirty="0" smtClean="0">
                <a:latin typeface="Arial Black" panose="020B0A04020102020204" pitchFamily="34" charset="0"/>
              </a:rPr>
              <a:t>Paragraphs in Dialogue</a:t>
            </a:r>
          </a:p>
          <a:p>
            <a:pPr lvl="1"/>
            <a:r>
              <a:rPr lang="en-US" sz="3200" dirty="0" smtClean="0">
                <a:latin typeface="Arial Black" panose="020B0A04020102020204" pitchFamily="34" charset="0"/>
              </a:rPr>
              <a:t>Paragraphs </a:t>
            </a:r>
            <a:r>
              <a:rPr lang="en-US" sz="3200" dirty="0">
                <a:latin typeface="Arial Black" panose="020B0A04020102020204" pitchFamily="34" charset="0"/>
              </a:rPr>
              <a:t>are very important to the flow and comprehension of the </a:t>
            </a:r>
            <a:r>
              <a:rPr lang="en-US" sz="3200" dirty="0" smtClean="0">
                <a:latin typeface="Arial Black" panose="020B0A04020102020204" pitchFamily="34" charset="0"/>
              </a:rPr>
              <a:t>dialogue.</a:t>
            </a:r>
          </a:p>
          <a:p>
            <a:pPr lvl="1"/>
            <a:r>
              <a:rPr lang="en-US" sz="3200" dirty="0" smtClean="0">
                <a:latin typeface="Arial Black" panose="020B0A04020102020204" pitchFamily="34" charset="0"/>
              </a:rPr>
              <a:t>Remember </a:t>
            </a:r>
            <a:r>
              <a:rPr lang="en-US" sz="3200" dirty="0">
                <a:latin typeface="Arial Black" panose="020B0A04020102020204" pitchFamily="34" charset="0"/>
              </a:rPr>
              <a:t>to start a new paragraph each time the speaker changes within the dialogue. </a:t>
            </a:r>
            <a:endParaRPr lang="en-US" sz="3200" dirty="0" smtClean="0">
              <a:latin typeface="Arial Black" panose="020B0A04020102020204" pitchFamily="34" charset="0"/>
            </a:endParaRPr>
          </a:p>
          <a:p>
            <a:pPr lvl="1"/>
            <a:r>
              <a:rPr lang="en-US" sz="3200" dirty="0" smtClean="0">
                <a:latin typeface="Arial Black" panose="020B0A04020102020204" pitchFamily="34" charset="0"/>
              </a:rPr>
              <a:t>This </a:t>
            </a:r>
            <a:r>
              <a:rPr lang="en-US" sz="3200" dirty="0">
                <a:latin typeface="Arial Black" panose="020B0A04020102020204" pitchFamily="34" charset="0"/>
              </a:rPr>
              <a:t>helps the reader know when someone new is speaking (and who it is</a:t>
            </a:r>
            <a:r>
              <a:rPr lang="en-US" sz="3200" dirty="0" smtClean="0">
                <a:latin typeface="Arial Black" panose="020B0A04020102020204" pitchFamily="34" charset="0"/>
              </a:rPr>
              <a:t>).</a:t>
            </a:r>
          </a:p>
          <a:p>
            <a:pPr marL="457200" lvl="1" indent="0">
              <a:buNone/>
            </a:pPr>
            <a:endParaRPr lang="en-US" sz="3200" dirty="0" smtClean="0">
              <a:latin typeface="Arial Black" panose="020B0A04020102020204" pitchFamily="34" charset="0"/>
            </a:endParaRPr>
          </a:p>
          <a:p>
            <a:pPr marL="457200" lvl="1" indent="0">
              <a:buNone/>
            </a:pPr>
            <a:r>
              <a:rPr lang="en-US" sz="3200" dirty="0" smtClean="0">
                <a:latin typeface="Arial Black" panose="020B0A04020102020204" pitchFamily="34" charset="0"/>
              </a:rPr>
              <a:t>	"</a:t>
            </a:r>
            <a:r>
              <a:rPr lang="en-US" sz="3200" dirty="0">
                <a:latin typeface="Arial Black" panose="020B0A04020102020204" pitchFamily="34" charset="0"/>
              </a:rPr>
              <a:t>Why, that's the most ridiculous thing I've ever heard," she exclaimed. Turning away in disgust, she continued, "the mere thought of it makes me cringe!" </a:t>
            </a:r>
            <a:br>
              <a:rPr lang="en-US" sz="3200" dirty="0">
                <a:latin typeface="Arial Black" panose="020B0A04020102020204" pitchFamily="34" charset="0"/>
              </a:rPr>
            </a:br>
            <a:r>
              <a:rPr lang="en-US" sz="3200" dirty="0">
                <a:latin typeface="Arial Black" panose="020B0A04020102020204" pitchFamily="34" charset="0"/>
              </a:rPr>
              <a:t>	"But, mom!" he shouted in exasperation, "everybody else is doing it!" He headed towards the door with his head hung low. "You're never going to get it," he muttered, as he slammed the door behind him. </a:t>
            </a:r>
            <a:br>
              <a:rPr lang="en-US" sz="3200" dirty="0">
                <a:latin typeface="Arial Black" panose="020B0A04020102020204" pitchFamily="34" charset="0"/>
              </a:rPr>
            </a:br>
            <a:r>
              <a:rPr lang="en-US" sz="3200" dirty="0">
                <a:latin typeface="Arial Black" panose="020B0A04020102020204" pitchFamily="34" charset="0"/>
              </a:rPr>
              <a:t>	His mother sighed deeply and whispered under her breath, “Why would anyone stick a barbell through his nose...hoops look so much better."</a:t>
            </a:r>
          </a:p>
          <a:p>
            <a:pPr lvl="1"/>
            <a:endParaRPr lang="en-US" sz="3200" dirty="0">
              <a:latin typeface="Arial Black" panose="020B0A04020102020204" pitchFamily="34" charset="0"/>
            </a:endParaRPr>
          </a:p>
          <a:p>
            <a:pPr lvl="1"/>
            <a:endParaRPr lang="en-US" dirty="0">
              <a:latin typeface="Arial Black" panose="020B0A04020102020204" pitchFamily="34" charset="0"/>
            </a:endParaRPr>
          </a:p>
          <a:p>
            <a:pPr marL="457200" lvl="1" indent="0">
              <a:buNone/>
            </a:pPr>
            <a:endParaRPr lang="en-US" sz="3200" dirty="0">
              <a:latin typeface="Arial Black" panose="020B0A04020102020204" pitchFamily="34" charset="0"/>
            </a:endParaRPr>
          </a:p>
          <a:p>
            <a:pPr lvl="1"/>
            <a:endParaRPr lang="en-US" sz="3200" dirty="0">
              <a:latin typeface="Arial Black" panose="020B0A04020102020204" pitchFamily="34" charset="0"/>
            </a:endParaRPr>
          </a:p>
          <a:p>
            <a:pPr lvl="1"/>
            <a:endParaRPr lang="en-US" dirty="0">
              <a:latin typeface="Arial Black" panose="020B0A04020102020204" pitchFamily="34" charset="0"/>
            </a:endParaRPr>
          </a:p>
          <a:p>
            <a:pPr lvl="1"/>
            <a:endParaRPr lang="en-US" sz="2400" dirty="0">
              <a:latin typeface="Arial Black" panose="020B0A04020102020204" pitchFamily="34" charset="0"/>
            </a:endParaRPr>
          </a:p>
          <a:p>
            <a:pPr lvl="2"/>
            <a:endParaRPr lang="en-US" sz="2800" dirty="0">
              <a:latin typeface="Arial Black" panose="020B0A04020102020204" pitchFamily="34" charset="0"/>
            </a:endParaRPr>
          </a:p>
          <a:p>
            <a:pPr marL="914400" lvl="2" indent="0">
              <a:buNone/>
            </a:pPr>
            <a:endParaRPr lang="en-US" sz="2800" dirty="0">
              <a:latin typeface="Arial Black" panose="020B0A04020102020204" pitchFamily="34" charset="0"/>
            </a:endParaRPr>
          </a:p>
          <a:p>
            <a:pPr lvl="1"/>
            <a:endParaRPr lang="en-US" sz="3200" dirty="0">
              <a:latin typeface="Arial Black" panose="020B0A04020102020204" pitchFamily="34" charset="0"/>
            </a:endParaRPr>
          </a:p>
          <a:p>
            <a:endParaRPr lang="en-US" sz="3600" dirty="0">
              <a:latin typeface="Arial Black" panose="020B0A04020102020204" pitchFamily="34" charset="0"/>
            </a:endParaRPr>
          </a:p>
        </p:txBody>
      </p:sp>
    </p:spTree>
    <p:extLst>
      <p:ext uri="{BB962C8B-B14F-4D97-AF65-F5344CB8AC3E}">
        <p14:creationId xmlns:p14="http://schemas.microsoft.com/office/powerpoint/2010/main" val="183046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1"/>
            <a:ext cx="10515600" cy="887478"/>
          </a:xfrm>
        </p:spPr>
        <p:txBody>
          <a:bodyPr/>
          <a:lstStyle/>
          <a:p>
            <a:pPr algn="ctr"/>
            <a:r>
              <a:rPr lang="en-US" dirty="0" smtClean="0">
                <a:latin typeface="Arial Black" panose="020B0A04020102020204" pitchFamily="34" charset="0"/>
              </a:rPr>
              <a:t>Dialogue Challenge</a:t>
            </a:r>
            <a:endParaRPr lang="en-US" dirty="0">
              <a:latin typeface="Arial Black" panose="020B0A04020102020204" pitchFamily="34" charset="0"/>
            </a:endParaRPr>
          </a:p>
        </p:txBody>
      </p:sp>
      <p:sp>
        <p:nvSpPr>
          <p:cNvPr id="3" name="Content Placeholder 2"/>
          <p:cNvSpPr>
            <a:spLocks noGrp="1"/>
          </p:cNvSpPr>
          <p:nvPr>
            <p:ph idx="1"/>
          </p:nvPr>
        </p:nvSpPr>
        <p:spPr>
          <a:xfrm>
            <a:off x="838200" y="1014609"/>
            <a:ext cx="10515600" cy="5674290"/>
          </a:xfrm>
        </p:spPr>
        <p:txBody>
          <a:bodyPr>
            <a:normAutofit fontScale="77500" lnSpcReduction="20000"/>
          </a:bodyPr>
          <a:lstStyle/>
          <a:p>
            <a:r>
              <a:rPr lang="en-US" sz="3200" dirty="0" smtClean="0">
                <a:latin typeface="Arial Black" panose="020B0A04020102020204" pitchFamily="34" charset="0"/>
              </a:rPr>
              <a:t>Each of you has been given a slip with a line of dialogue on it. </a:t>
            </a:r>
          </a:p>
          <a:p>
            <a:r>
              <a:rPr lang="en-US" sz="3200" dirty="0" smtClean="0">
                <a:latin typeface="Arial Black" panose="020B0A04020102020204" pitchFamily="34" charset="0"/>
              </a:rPr>
              <a:t>Your first challenge is to find the TWO other people whose dialogue matches yours (is part of the same conversation)</a:t>
            </a:r>
          </a:p>
          <a:p>
            <a:r>
              <a:rPr lang="en-US" sz="3200" dirty="0" smtClean="0">
                <a:latin typeface="Arial Black" panose="020B0A04020102020204" pitchFamily="34" charset="0"/>
              </a:rPr>
              <a:t>Once you have found them, you must get a “script sheet.”</a:t>
            </a:r>
          </a:p>
          <a:p>
            <a:r>
              <a:rPr lang="en-US" sz="3200" dirty="0" smtClean="0">
                <a:latin typeface="Arial Black" panose="020B0A04020102020204" pitchFamily="34" charset="0"/>
              </a:rPr>
              <a:t>Place your dialogue slips on the script sheet in the order that makes the conversation make sense.</a:t>
            </a:r>
          </a:p>
          <a:p>
            <a:r>
              <a:rPr lang="en-US" sz="3200" dirty="0" smtClean="0">
                <a:latin typeface="Arial Black" panose="020B0A04020102020204" pitchFamily="34" charset="0"/>
              </a:rPr>
              <a:t>Now look at the slips in your conversation. Only ONE of them is properly formatted and punctuated. </a:t>
            </a:r>
          </a:p>
          <a:p>
            <a:r>
              <a:rPr lang="en-US" sz="3200" dirty="0" smtClean="0">
                <a:latin typeface="Arial Black" panose="020B0A04020102020204" pitchFamily="34" charset="0"/>
              </a:rPr>
              <a:t>Decide which one is correct and put a check mark in the box next to it.</a:t>
            </a:r>
          </a:p>
          <a:p>
            <a:r>
              <a:rPr lang="en-US" sz="3200" dirty="0" smtClean="0">
                <a:latin typeface="Arial Black" panose="020B0A04020102020204" pitchFamily="34" charset="0"/>
              </a:rPr>
              <a:t>For the other TWO, work together with your partners to decide what is wrong with the format and/or punctuation and RE-WRITE IT CORRECTLY in the box next to the slip.</a:t>
            </a:r>
            <a:endParaRPr lang="en-US" sz="3200" dirty="0">
              <a:latin typeface="Arial Black" panose="020B0A04020102020204" pitchFamily="34" charset="0"/>
            </a:endParaRPr>
          </a:p>
        </p:txBody>
      </p:sp>
    </p:spTree>
    <p:extLst>
      <p:ext uri="{BB962C8B-B14F-4D97-AF65-F5344CB8AC3E}">
        <p14:creationId xmlns:p14="http://schemas.microsoft.com/office/powerpoint/2010/main" val="333510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61"/>
            <a:ext cx="10515600" cy="987686"/>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77447"/>
            <a:ext cx="10515600" cy="5511452"/>
          </a:xfrm>
        </p:spPr>
        <p:txBody>
          <a:bodyPr>
            <a:normAutofit fontScale="85000" lnSpcReduction="20000"/>
          </a:bodyPr>
          <a:lstStyle/>
          <a:p>
            <a:pPr marL="0" indent="0" algn="ctr">
              <a:buNone/>
            </a:pPr>
            <a:r>
              <a:rPr lang="en-US" sz="6600" dirty="0" smtClean="0">
                <a:latin typeface="Arial Black" panose="020B0A04020102020204" pitchFamily="34" charset="0"/>
              </a:rPr>
              <a:t>Continue Working on Your Narratives!</a:t>
            </a: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Your FIRST DRAFT needs to be completed and ready for </a:t>
            </a:r>
          </a:p>
          <a:p>
            <a:pPr marL="0" indent="0" algn="ctr">
              <a:buNone/>
            </a:pPr>
            <a:r>
              <a:rPr lang="en-US" sz="6600" dirty="0" smtClean="0">
                <a:latin typeface="Arial Black" panose="020B0A04020102020204" pitchFamily="34" charset="0"/>
              </a:rPr>
              <a:t>PEER REVIEW</a:t>
            </a:r>
          </a:p>
          <a:p>
            <a:pPr marL="0" indent="0" algn="ctr">
              <a:buNone/>
            </a:pPr>
            <a:r>
              <a:rPr lang="en-US" sz="6600" dirty="0" smtClean="0">
                <a:latin typeface="Arial Black" panose="020B0A04020102020204" pitchFamily="34" charset="0"/>
              </a:rPr>
              <a:t>on TUESDAY (11/7/17)</a:t>
            </a:r>
            <a:endParaRPr lang="en-US" sz="6600" dirty="0">
              <a:latin typeface="Arial Black" panose="020B0A04020102020204" pitchFamily="34" charset="0"/>
            </a:endParaRPr>
          </a:p>
        </p:txBody>
      </p:sp>
    </p:spTree>
    <p:extLst>
      <p:ext uri="{BB962C8B-B14F-4D97-AF65-F5344CB8AC3E}">
        <p14:creationId xmlns:p14="http://schemas.microsoft.com/office/powerpoint/2010/main" val="23388767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How can the use of slang affect a story? What can we learn about the story through the use of slang?</a:t>
            </a:r>
          </a:p>
          <a:p>
            <a:pPr marL="0" indent="0" algn="ctr">
              <a:buNone/>
            </a:pPr>
            <a:r>
              <a:rPr lang="en-US" sz="3600" dirty="0" smtClean="0">
                <a:latin typeface="Arial Black" panose="020B0A04020102020204" pitchFamily="34" charset="0"/>
              </a:rPr>
              <a:t>Why do you think it is important to not overuse slang?</a:t>
            </a:r>
            <a:endParaRPr lang="en-US" sz="3600" dirty="0">
              <a:latin typeface="Arial Black" panose="020B0A04020102020204" pitchFamily="34" charset="0"/>
            </a:endParaRPr>
          </a:p>
        </p:txBody>
      </p:sp>
      <p:sp>
        <p:nvSpPr>
          <p:cNvPr id="4" name="TextBox 3"/>
          <p:cNvSpPr txBox="1"/>
          <p:nvPr/>
        </p:nvSpPr>
        <p:spPr>
          <a:xfrm>
            <a:off x="10117564" y="843240"/>
            <a:ext cx="1082348" cy="369332"/>
          </a:xfrm>
          <a:prstGeom prst="rect">
            <a:avLst/>
          </a:prstGeom>
          <a:noFill/>
        </p:spPr>
        <p:txBody>
          <a:bodyPr wrap="none" rtlCol="0">
            <a:spAutoFit/>
          </a:bodyPr>
          <a:lstStyle/>
          <a:p>
            <a:r>
              <a:rPr lang="en-US" b="1" dirty="0" smtClean="0">
                <a:latin typeface="Arial Black" panose="020B0A04020102020204" pitchFamily="34" charset="0"/>
              </a:rPr>
              <a:t>11/2/17</a:t>
            </a:r>
            <a:endParaRPr lang="en-US" b="1" dirty="0">
              <a:latin typeface="Arial Black" panose="020B0A04020102020204" pitchFamily="34" charset="0"/>
            </a:endParaRPr>
          </a:p>
        </p:txBody>
      </p:sp>
    </p:spTree>
    <p:extLst>
      <p:ext uri="{BB962C8B-B14F-4D97-AF65-F5344CB8AC3E}">
        <p14:creationId xmlns:p14="http://schemas.microsoft.com/office/powerpoint/2010/main" val="42717582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9516"/>
            <a:ext cx="10515600" cy="6169174"/>
          </a:xfrm>
        </p:spPr>
        <p:txBody>
          <a:bodyPr>
            <a:normAutofit fontScale="55000" lnSpcReduction="20000"/>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Start-Up</a:t>
            </a:r>
          </a:p>
          <a:p>
            <a:pPr marL="0" indent="0" algn="ctr">
              <a:buNone/>
            </a:pPr>
            <a:r>
              <a:rPr lang="en-US" sz="6000" dirty="0" smtClean="0">
                <a:latin typeface="Arial Black" panose="020B0A04020102020204" pitchFamily="34" charset="0"/>
              </a:rPr>
              <a:t>Or</a:t>
            </a:r>
          </a:p>
          <a:p>
            <a:pPr marL="0" indent="0" algn="ctr">
              <a:buNone/>
            </a:pPr>
            <a:r>
              <a:rPr lang="en-US" sz="6000" dirty="0" smtClean="0">
                <a:latin typeface="Arial Black" panose="020B0A04020102020204" pitchFamily="34" charset="0"/>
              </a:rPr>
              <a:t>Exit Ticket</a:t>
            </a:r>
          </a:p>
          <a:p>
            <a:pPr marL="0" indent="0" algn="ctr">
              <a:buNone/>
            </a:pPr>
            <a:r>
              <a:rPr lang="en-US" sz="6000" dirty="0" smtClean="0">
                <a:latin typeface="Arial Black" panose="020B0A04020102020204" pitchFamily="34" charset="0"/>
              </a:rPr>
              <a:t>Today!</a:t>
            </a:r>
          </a:p>
          <a:p>
            <a:pPr marL="0" indent="0" algn="ctr">
              <a:buNone/>
            </a:pPr>
            <a:endParaRPr lang="en-US" sz="6000" dirty="0" smtClean="0">
              <a:latin typeface="Arial Black" panose="020B0A04020102020204" pitchFamily="34" charset="0"/>
            </a:endParaRPr>
          </a:p>
          <a:p>
            <a:pPr marL="0" indent="0" algn="ctr">
              <a:buNone/>
            </a:pPr>
            <a:r>
              <a:rPr lang="en-US" sz="6000" dirty="0" smtClean="0">
                <a:latin typeface="Arial Black" panose="020B0A04020102020204" pitchFamily="34" charset="0"/>
              </a:rPr>
              <a:t>Today is for </a:t>
            </a:r>
            <a:r>
              <a:rPr lang="en-US" sz="6000" u="sng" dirty="0" smtClean="0">
                <a:latin typeface="Arial Black" panose="020B0A04020102020204" pitchFamily="34" charset="0"/>
              </a:rPr>
              <a:t>WRITING</a:t>
            </a:r>
            <a:r>
              <a:rPr lang="en-US" sz="6000" dirty="0" smtClean="0">
                <a:latin typeface="Arial Black" panose="020B0A04020102020204" pitchFamily="34" charset="0"/>
              </a:rPr>
              <a:t>!</a:t>
            </a:r>
          </a:p>
          <a:p>
            <a:pPr marL="0" indent="0" algn="ctr">
              <a:buNone/>
            </a:pPr>
            <a:endParaRPr lang="en-US" sz="6000" dirty="0">
              <a:latin typeface="Arial Black" panose="020B0A04020102020204" pitchFamily="34" charset="0"/>
            </a:endParaRPr>
          </a:p>
          <a:p>
            <a:pPr marL="0" indent="0" algn="ctr">
              <a:buNone/>
            </a:pPr>
            <a:r>
              <a:rPr lang="en-US" sz="6000" dirty="0">
                <a:latin typeface="Arial Black" panose="020B0A04020102020204" pitchFamily="34" charset="0"/>
              </a:rPr>
              <a:t>Your FIRST DRAFT needs to be completed and ready for </a:t>
            </a:r>
          </a:p>
          <a:p>
            <a:pPr marL="0" indent="0" algn="ctr">
              <a:buNone/>
            </a:pPr>
            <a:r>
              <a:rPr lang="en-US" sz="6000" dirty="0">
                <a:latin typeface="Arial Black" panose="020B0A04020102020204" pitchFamily="34" charset="0"/>
              </a:rPr>
              <a:t>PEER REVIEW</a:t>
            </a:r>
          </a:p>
          <a:p>
            <a:pPr marL="0" indent="0" algn="ctr">
              <a:buNone/>
            </a:pPr>
            <a:r>
              <a:rPr lang="en-US" sz="6000" dirty="0">
                <a:latin typeface="Arial Black" panose="020B0A04020102020204" pitchFamily="34" charset="0"/>
              </a:rPr>
              <a:t>on TUESDAY (11/7/17)</a:t>
            </a:r>
          </a:p>
          <a:p>
            <a:pPr marL="0" indent="0" algn="ctr">
              <a:buNone/>
            </a:pPr>
            <a:endParaRPr lang="en-US" sz="6000" dirty="0">
              <a:latin typeface="Arial Black" panose="020B0A04020102020204" pitchFamily="34" charset="0"/>
            </a:endParaRPr>
          </a:p>
        </p:txBody>
      </p:sp>
      <p:sp>
        <p:nvSpPr>
          <p:cNvPr id="4" name="TextBox 3"/>
          <p:cNvSpPr txBox="1"/>
          <p:nvPr/>
        </p:nvSpPr>
        <p:spPr>
          <a:xfrm>
            <a:off x="10117564" y="419516"/>
            <a:ext cx="1082348" cy="369332"/>
          </a:xfrm>
          <a:prstGeom prst="rect">
            <a:avLst/>
          </a:prstGeom>
          <a:noFill/>
        </p:spPr>
        <p:txBody>
          <a:bodyPr wrap="none" rtlCol="0">
            <a:spAutoFit/>
          </a:bodyPr>
          <a:lstStyle/>
          <a:p>
            <a:r>
              <a:rPr lang="en-US" b="1" dirty="0" smtClean="0">
                <a:latin typeface="Arial Black" panose="020B0A04020102020204" pitchFamily="34" charset="0"/>
              </a:rPr>
              <a:t>11/3/17</a:t>
            </a:r>
            <a:endParaRPr lang="en-US" b="1" dirty="0">
              <a:latin typeface="Arial Black" panose="020B0A04020102020204" pitchFamily="34" charset="0"/>
            </a:endParaRPr>
          </a:p>
        </p:txBody>
      </p:sp>
    </p:spTree>
    <p:extLst>
      <p:ext uri="{BB962C8B-B14F-4D97-AF65-F5344CB8AC3E}">
        <p14:creationId xmlns:p14="http://schemas.microsoft.com/office/powerpoint/2010/main" val="308893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Images</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r>
              <a:rPr lang="en-US" sz="3200" dirty="0" smtClean="0">
                <a:latin typeface="Arial Black" panose="020B0A04020102020204" pitchFamily="34" charset="0"/>
              </a:rPr>
              <a:t>You will be choosing one of the images that follow as the inspiration for your narrative.</a:t>
            </a:r>
          </a:p>
          <a:p>
            <a:pPr marL="0" indent="0">
              <a:buNone/>
            </a:pPr>
            <a:endParaRPr lang="en-US" sz="3200" dirty="0" smtClean="0">
              <a:latin typeface="Arial Black" panose="020B0A04020102020204" pitchFamily="34" charset="0"/>
            </a:endParaRPr>
          </a:p>
          <a:p>
            <a:r>
              <a:rPr lang="en-US" sz="3200" dirty="0" smtClean="0">
                <a:latin typeface="Arial Black" panose="020B0A04020102020204" pitchFamily="34" charset="0"/>
              </a:rPr>
              <a:t>That choice will be made at the beginning of class on Monday. It will be FIRST COME, FIRST SERVED, so if there is one particular image you want to use, you will want to be here ON TIME to increase your chances of getting it!</a:t>
            </a:r>
          </a:p>
          <a:p>
            <a:pPr marL="0" indent="0">
              <a:buNone/>
            </a:pPr>
            <a:endParaRPr lang="en-US" sz="3200" dirty="0">
              <a:latin typeface="Arial Black" panose="020B0A04020102020204" pitchFamily="34" charset="0"/>
            </a:endParaRPr>
          </a:p>
        </p:txBody>
      </p:sp>
    </p:spTree>
    <p:extLst>
      <p:ext uri="{BB962C8B-B14F-4D97-AF65-F5344CB8AC3E}">
        <p14:creationId xmlns:p14="http://schemas.microsoft.com/office/powerpoint/2010/main" val="6386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9516"/>
            <a:ext cx="10515600" cy="6169174"/>
          </a:xfrm>
        </p:spPr>
        <p:txBody>
          <a:bodyPr>
            <a:normAutofit fontScale="55000" lnSpcReduction="20000"/>
          </a:bodyPr>
          <a:lstStyle/>
          <a:p>
            <a:pPr marL="0" indent="0" algn="ctr">
              <a:buNone/>
            </a:pPr>
            <a:r>
              <a:rPr lang="en-US" sz="6000" dirty="0" smtClean="0">
                <a:latin typeface="Arial Black" panose="020B0A04020102020204" pitchFamily="34" charset="0"/>
              </a:rPr>
              <a:t>No</a:t>
            </a:r>
          </a:p>
          <a:p>
            <a:pPr marL="0" indent="0" algn="ctr">
              <a:buNone/>
            </a:pPr>
            <a:r>
              <a:rPr lang="en-US" sz="6000" dirty="0" smtClean="0">
                <a:latin typeface="Arial Black" panose="020B0A04020102020204" pitchFamily="34" charset="0"/>
              </a:rPr>
              <a:t>Start-Up</a:t>
            </a:r>
          </a:p>
          <a:p>
            <a:pPr marL="0" indent="0" algn="ctr">
              <a:buNone/>
            </a:pPr>
            <a:r>
              <a:rPr lang="en-US" sz="6000" dirty="0" smtClean="0">
                <a:latin typeface="Arial Black" panose="020B0A04020102020204" pitchFamily="34" charset="0"/>
              </a:rPr>
              <a:t>Or</a:t>
            </a:r>
          </a:p>
          <a:p>
            <a:pPr marL="0" indent="0" algn="ctr">
              <a:buNone/>
            </a:pPr>
            <a:r>
              <a:rPr lang="en-US" sz="6000" dirty="0" smtClean="0">
                <a:latin typeface="Arial Black" panose="020B0A04020102020204" pitchFamily="34" charset="0"/>
              </a:rPr>
              <a:t>Exit Ticket</a:t>
            </a:r>
          </a:p>
          <a:p>
            <a:pPr marL="0" indent="0" algn="ctr">
              <a:buNone/>
            </a:pPr>
            <a:r>
              <a:rPr lang="en-US" sz="6000" dirty="0" smtClean="0">
                <a:latin typeface="Arial Black" panose="020B0A04020102020204" pitchFamily="34" charset="0"/>
              </a:rPr>
              <a:t>Today!</a:t>
            </a:r>
          </a:p>
          <a:p>
            <a:pPr marL="0" indent="0" algn="ctr">
              <a:buNone/>
            </a:pPr>
            <a:endParaRPr lang="en-US" sz="6000" dirty="0" smtClean="0">
              <a:latin typeface="Arial Black" panose="020B0A04020102020204" pitchFamily="34" charset="0"/>
            </a:endParaRPr>
          </a:p>
          <a:p>
            <a:pPr marL="0" indent="0" algn="ctr">
              <a:buNone/>
            </a:pPr>
            <a:r>
              <a:rPr lang="en-US" sz="6000" dirty="0" smtClean="0">
                <a:latin typeface="Arial Black" panose="020B0A04020102020204" pitchFamily="34" charset="0"/>
              </a:rPr>
              <a:t>Today is for </a:t>
            </a:r>
            <a:r>
              <a:rPr lang="en-US" sz="6000" u="sng" dirty="0" smtClean="0">
                <a:latin typeface="Arial Black" panose="020B0A04020102020204" pitchFamily="34" charset="0"/>
              </a:rPr>
              <a:t>WRITING</a:t>
            </a:r>
            <a:r>
              <a:rPr lang="en-US" sz="6000" dirty="0" smtClean="0">
                <a:latin typeface="Arial Black" panose="020B0A04020102020204" pitchFamily="34" charset="0"/>
              </a:rPr>
              <a:t>!</a:t>
            </a:r>
          </a:p>
          <a:p>
            <a:pPr marL="0" indent="0" algn="ctr">
              <a:buNone/>
            </a:pPr>
            <a:endParaRPr lang="en-US" sz="6000" dirty="0">
              <a:latin typeface="Arial Black" panose="020B0A04020102020204" pitchFamily="34" charset="0"/>
            </a:endParaRPr>
          </a:p>
          <a:p>
            <a:pPr marL="0" indent="0" algn="ctr">
              <a:buNone/>
            </a:pPr>
            <a:r>
              <a:rPr lang="en-US" sz="6000" dirty="0">
                <a:latin typeface="Arial Black" panose="020B0A04020102020204" pitchFamily="34" charset="0"/>
              </a:rPr>
              <a:t>Your FIRST DRAFT needs to be completed and ready for </a:t>
            </a:r>
          </a:p>
          <a:p>
            <a:pPr marL="0" indent="0" algn="ctr">
              <a:buNone/>
            </a:pPr>
            <a:r>
              <a:rPr lang="en-US" sz="6000" dirty="0">
                <a:latin typeface="Arial Black" panose="020B0A04020102020204" pitchFamily="34" charset="0"/>
              </a:rPr>
              <a:t>PEER REVIEW</a:t>
            </a:r>
          </a:p>
          <a:p>
            <a:pPr marL="0" indent="0" algn="ctr">
              <a:buNone/>
            </a:pPr>
            <a:r>
              <a:rPr lang="en-US" sz="6000" smtClean="0">
                <a:latin typeface="Arial Black" panose="020B0A04020102020204" pitchFamily="34" charset="0"/>
              </a:rPr>
              <a:t>TOMORROW (11/7/17)!!!</a:t>
            </a:r>
            <a:endParaRPr lang="en-US" sz="6000" dirty="0">
              <a:latin typeface="Arial Black" panose="020B0A04020102020204" pitchFamily="34" charset="0"/>
            </a:endParaRPr>
          </a:p>
          <a:p>
            <a:pPr marL="0" indent="0" algn="ctr">
              <a:buNone/>
            </a:pPr>
            <a:endParaRPr lang="en-US" sz="6000" dirty="0">
              <a:latin typeface="Arial Black" panose="020B0A04020102020204" pitchFamily="34" charset="0"/>
            </a:endParaRPr>
          </a:p>
        </p:txBody>
      </p:sp>
      <p:sp>
        <p:nvSpPr>
          <p:cNvPr id="4" name="TextBox 3"/>
          <p:cNvSpPr txBox="1"/>
          <p:nvPr/>
        </p:nvSpPr>
        <p:spPr>
          <a:xfrm>
            <a:off x="10117564" y="419516"/>
            <a:ext cx="1082348" cy="369332"/>
          </a:xfrm>
          <a:prstGeom prst="rect">
            <a:avLst/>
          </a:prstGeom>
          <a:noFill/>
        </p:spPr>
        <p:txBody>
          <a:bodyPr wrap="none" rtlCol="0">
            <a:spAutoFit/>
          </a:bodyPr>
          <a:lstStyle/>
          <a:p>
            <a:r>
              <a:rPr lang="en-US" b="1" dirty="0" smtClean="0">
                <a:latin typeface="Arial Black" panose="020B0A04020102020204" pitchFamily="34" charset="0"/>
              </a:rPr>
              <a:t>11/6/17</a:t>
            </a:r>
            <a:endParaRPr lang="en-US" b="1" dirty="0">
              <a:latin typeface="Arial Black" panose="020B0A04020102020204" pitchFamily="34" charset="0"/>
            </a:endParaRPr>
          </a:p>
        </p:txBody>
      </p:sp>
    </p:spTree>
    <p:extLst>
      <p:ext uri="{BB962C8B-B14F-4D97-AF65-F5344CB8AC3E}">
        <p14:creationId xmlns:p14="http://schemas.microsoft.com/office/powerpoint/2010/main" val="14536825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0459"/>
            <a:ext cx="10515600" cy="847447"/>
          </a:xfrm>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027905"/>
            <a:ext cx="10515600" cy="5149058"/>
          </a:xfrm>
        </p:spPr>
        <p:txBody>
          <a:bodyPr>
            <a:normAutofit/>
          </a:bodyPr>
          <a:lstStyle/>
          <a:p>
            <a:pPr marL="0" indent="0" algn="ctr">
              <a:buNone/>
            </a:pPr>
            <a:r>
              <a:rPr lang="en-US" dirty="0" smtClean="0">
                <a:latin typeface="Arial Black" panose="020B0A04020102020204" pitchFamily="34" charset="0"/>
              </a:rPr>
              <a:t>In your triads, discuss the following:</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How can having someone else read your writing be beneficial to you as a writer? What do you think are the most important things you would want your peers to be looking for when they read your story?</a:t>
            </a: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p:txBody>
      </p:sp>
      <p:sp>
        <p:nvSpPr>
          <p:cNvPr id="6" name="TextBox 5"/>
          <p:cNvSpPr txBox="1"/>
          <p:nvPr/>
        </p:nvSpPr>
        <p:spPr>
          <a:xfrm>
            <a:off x="10117564" y="419516"/>
            <a:ext cx="1082348" cy="369332"/>
          </a:xfrm>
          <a:prstGeom prst="rect">
            <a:avLst/>
          </a:prstGeom>
          <a:noFill/>
        </p:spPr>
        <p:txBody>
          <a:bodyPr wrap="none" rtlCol="0">
            <a:spAutoFit/>
          </a:bodyPr>
          <a:lstStyle/>
          <a:p>
            <a:r>
              <a:rPr lang="en-US" b="1" dirty="0" smtClean="0">
                <a:latin typeface="Arial Black" panose="020B0A04020102020204" pitchFamily="34" charset="0"/>
              </a:rPr>
              <a:t>11/7/17</a:t>
            </a:r>
            <a:endParaRPr lang="en-US" b="1" dirty="0">
              <a:latin typeface="Arial Black" panose="020B0A04020102020204" pitchFamily="34" charset="0"/>
            </a:endParaRPr>
          </a:p>
        </p:txBody>
      </p:sp>
    </p:spTree>
    <p:extLst>
      <p:ext uri="{BB962C8B-B14F-4D97-AF65-F5344CB8AC3E}">
        <p14:creationId xmlns:p14="http://schemas.microsoft.com/office/powerpoint/2010/main" val="6311354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dirty="0" smtClean="0">
                <a:latin typeface="Arial Black" panose="020B0A04020102020204" pitchFamily="34" charset="0"/>
              </a:rPr>
              <a:t>Now write about it:</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How can having someone else read your writing be beneficial to you as a writer? What do you think are the most important things you would want your peers to be looking for when they read your story?</a:t>
            </a:r>
            <a:endParaRPr lang="en-US" sz="3600" dirty="0">
              <a:latin typeface="Arial Black" panose="020B0A04020102020204" pitchFamily="34" charset="0"/>
            </a:endParaRPr>
          </a:p>
        </p:txBody>
      </p:sp>
      <p:sp>
        <p:nvSpPr>
          <p:cNvPr id="6" name="TextBox 5"/>
          <p:cNvSpPr txBox="1"/>
          <p:nvPr/>
        </p:nvSpPr>
        <p:spPr>
          <a:xfrm>
            <a:off x="10117564" y="843240"/>
            <a:ext cx="1082348" cy="369332"/>
          </a:xfrm>
          <a:prstGeom prst="rect">
            <a:avLst/>
          </a:prstGeom>
          <a:noFill/>
        </p:spPr>
        <p:txBody>
          <a:bodyPr wrap="none" rtlCol="0">
            <a:spAutoFit/>
          </a:bodyPr>
          <a:lstStyle/>
          <a:p>
            <a:r>
              <a:rPr lang="en-US" b="1" dirty="0" smtClean="0">
                <a:latin typeface="Arial Black" panose="020B0A04020102020204" pitchFamily="34" charset="0"/>
              </a:rPr>
              <a:t>11/7/17</a:t>
            </a:r>
            <a:endParaRPr lang="en-US" b="1" dirty="0">
              <a:latin typeface="Arial Black" panose="020B0A04020102020204" pitchFamily="34" charset="0"/>
            </a:endParaRPr>
          </a:p>
        </p:txBody>
      </p:sp>
    </p:spTree>
    <p:extLst>
      <p:ext uri="{BB962C8B-B14F-4D97-AF65-F5344CB8AC3E}">
        <p14:creationId xmlns:p14="http://schemas.microsoft.com/office/powerpoint/2010/main" val="38508798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9"/>
            <a:ext cx="10515600" cy="912530"/>
          </a:xfrm>
        </p:spPr>
        <p:txBody>
          <a:bodyPr/>
          <a:lstStyle/>
          <a:p>
            <a:pPr algn="ctr"/>
            <a:r>
              <a:rPr lang="en-US" dirty="0" smtClean="0">
                <a:latin typeface="Arial Black" panose="020B0A04020102020204" pitchFamily="34" charset="0"/>
              </a:rPr>
              <a:t>CCSS Standard</a:t>
            </a:r>
            <a:endParaRPr lang="en-US" dirty="0">
              <a:latin typeface="Arial Black" panose="020B0A04020102020204" pitchFamily="34" charset="0"/>
            </a:endParaRPr>
          </a:p>
        </p:txBody>
      </p:sp>
      <p:sp>
        <p:nvSpPr>
          <p:cNvPr id="3" name="Content Placeholder 2"/>
          <p:cNvSpPr>
            <a:spLocks noGrp="1"/>
          </p:cNvSpPr>
          <p:nvPr>
            <p:ph idx="1"/>
          </p:nvPr>
        </p:nvSpPr>
        <p:spPr>
          <a:xfrm>
            <a:off x="838200" y="1077238"/>
            <a:ext cx="10515600" cy="5511451"/>
          </a:xfrm>
        </p:spPr>
        <p:txBody>
          <a:bodyPr>
            <a:normAutofit/>
          </a:bodyPr>
          <a:lstStyle/>
          <a:p>
            <a:pPr marL="0" indent="0" algn="ctr">
              <a:buNone/>
            </a:pPr>
            <a:r>
              <a:rPr lang="en-US" sz="3200" u="sng" dirty="0" smtClean="0">
                <a:latin typeface="Arial Black" panose="020B0A04020102020204" pitchFamily="34" charset="0"/>
              </a:rPr>
              <a:t>CCSS.ELA-LITERACY.W.9-10.3</a:t>
            </a:r>
          </a:p>
          <a:p>
            <a:pPr marL="0" indent="0" algn="ctr">
              <a:buNone/>
            </a:pPr>
            <a:endParaRPr lang="en-US" sz="32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Write narratives to develop real or imagined experiences or events using effective technique, well-chosen details, and well-chosen details, and well-structured event sequences.</a:t>
            </a:r>
          </a:p>
          <a:p>
            <a:endParaRPr lang="en-US" sz="3200" dirty="0" smtClean="0">
              <a:latin typeface="Arial Black" panose="020B0A04020102020204" pitchFamily="34" charset="0"/>
            </a:endParaRPr>
          </a:p>
          <a:p>
            <a:endParaRPr lang="en-US" dirty="0"/>
          </a:p>
        </p:txBody>
      </p:sp>
    </p:spTree>
    <p:extLst>
      <p:ext uri="{BB962C8B-B14F-4D97-AF65-F5344CB8AC3E}">
        <p14:creationId xmlns:p14="http://schemas.microsoft.com/office/powerpoint/2010/main" val="30786574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000" dirty="0" smtClean="0">
                <a:latin typeface="Arial Black" panose="020B0A04020102020204" pitchFamily="34" charset="0"/>
              </a:rPr>
              <a:t>By the end of the lesson, students will be able to write a narrative to develop real or imagined experiences or events.</a:t>
            </a:r>
          </a:p>
          <a:p>
            <a:pPr marL="0" indent="0" algn="ctr">
              <a:buNone/>
            </a:pPr>
            <a:r>
              <a:rPr lang="en-US" sz="4000" dirty="0" smtClean="0">
                <a:latin typeface="Arial Black" panose="020B0A04020102020204" pitchFamily="34" charset="0"/>
              </a:rPr>
              <a:t> </a:t>
            </a:r>
          </a:p>
          <a:p>
            <a:pPr marL="0" indent="0" algn="ctr">
              <a:buNone/>
            </a:pPr>
            <a:r>
              <a:rPr lang="en-US" sz="4000" dirty="0" smtClean="0">
                <a:latin typeface="Arial Black" panose="020B0A04020102020204" pitchFamily="34" charset="0"/>
              </a:rPr>
              <a:t>They will be able to use effective technique, well-chosen details, and well-structured event sequences in narrative writing.</a:t>
            </a:r>
          </a:p>
          <a:p>
            <a:endParaRPr lang="en-US" dirty="0"/>
          </a:p>
        </p:txBody>
      </p:sp>
    </p:spTree>
    <p:extLst>
      <p:ext uri="{BB962C8B-B14F-4D97-AF65-F5344CB8AC3E}">
        <p14:creationId xmlns:p14="http://schemas.microsoft.com/office/powerpoint/2010/main" val="20241643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Objective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By the end of the period, students should be able to </a:t>
            </a:r>
            <a:r>
              <a:rPr lang="en-US" sz="4000" dirty="0" smtClean="0">
                <a:latin typeface="Arial Black" panose="020B0A04020102020204" pitchFamily="34" charset="0"/>
              </a:rPr>
              <a:t>give and receive feedback on their narratives that will inform their self-editing process.</a:t>
            </a: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p:txBody>
      </p:sp>
    </p:spTree>
    <p:extLst>
      <p:ext uri="{BB962C8B-B14F-4D97-AF65-F5344CB8AC3E}">
        <p14:creationId xmlns:p14="http://schemas.microsoft.com/office/powerpoint/2010/main" val="29934835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Peer Editing</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600" dirty="0" smtClean="0"/>
              <a:t>FIRST READ-THROUGH</a:t>
            </a:r>
          </a:p>
          <a:p>
            <a:pPr lvl="1"/>
            <a:r>
              <a:rPr lang="en-US" sz="3200" dirty="0" smtClean="0"/>
              <a:t>Does the opening grab your attention?</a:t>
            </a:r>
          </a:p>
          <a:p>
            <a:pPr lvl="1"/>
            <a:r>
              <a:rPr lang="en-US" sz="3200" dirty="0" smtClean="0"/>
              <a:t>Does it have a “flow?”</a:t>
            </a:r>
          </a:p>
          <a:p>
            <a:pPr lvl="1"/>
            <a:r>
              <a:rPr lang="en-US" sz="3200" dirty="0" smtClean="0"/>
              <a:t>Is it descriptive? Does it affect the senses?</a:t>
            </a:r>
          </a:p>
          <a:p>
            <a:pPr lvl="1"/>
            <a:r>
              <a:rPr lang="en-US" sz="3200" dirty="0" smtClean="0"/>
              <a:t>Is there dialogue (required)? Does it seem realistic?</a:t>
            </a:r>
          </a:p>
          <a:p>
            <a:pPr lvl="1"/>
            <a:r>
              <a:rPr lang="en-US" sz="3200" dirty="0" smtClean="0"/>
              <a:t>Does it make sense? </a:t>
            </a:r>
          </a:p>
          <a:p>
            <a:pPr lvl="1"/>
            <a:r>
              <a:rPr lang="en-US" sz="3200" dirty="0" smtClean="0"/>
              <a:t>Does the ending make it feel “finished?”</a:t>
            </a:r>
            <a:endParaRPr lang="en-US" sz="3200" dirty="0"/>
          </a:p>
        </p:txBody>
      </p:sp>
    </p:spTree>
    <p:extLst>
      <p:ext uri="{BB962C8B-B14F-4D97-AF65-F5344CB8AC3E}">
        <p14:creationId xmlns:p14="http://schemas.microsoft.com/office/powerpoint/2010/main" val="32288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1"/>
            <a:ext cx="10515600" cy="799796"/>
          </a:xfrm>
        </p:spPr>
        <p:txBody>
          <a:bodyPr/>
          <a:lstStyle/>
          <a:p>
            <a:pPr algn="ctr"/>
            <a:r>
              <a:rPr lang="en-US" dirty="0" smtClean="0">
                <a:latin typeface="Arial Black" panose="020B0A04020102020204" pitchFamily="34" charset="0"/>
              </a:rPr>
              <a:t>Peer Editing</a:t>
            </a:r>
            <a:endParaRPr lang="en-US" dirty="0">
              <a:latin typeface="Arial Black" panose="020B0A04020102020204" pitchFamily="34" charset="0"/>
            </a:endParaRPr>
          </a:p>
        </p:txBody>
      </p:sp>
      <p:sp>
        <p:nvSpPr>
          <p:cNvPr id="3" name="Content Placeholder 2"/>
          <p:cNvSpPr>
            <a:spLocks noGrp="1"/>
          </p:cNvSpPr>
          <p:nvPr>
            <p:ph idx="1"/>
          </p:nvPr>
        </p:nvSpPr>
        <p:spPr>
          <a:xfrm>
            <a:off x="838200" y="926927"/>
            <a:ext cx="10515600" cy="5711868"/>
          </a:xfrm>
        </p:spPr>
        <p:txBody>
          <a:bodyPr>
            <a:normAutofit fontScale="92500" lnSpcReduction="20000"/>
          </a:bodyPr>
          <a:lstStyle/>
          <a:p>
            <a:r>
              <a:rPr lang="en-US" sz="3600" dirty="0" smtClean="0"/>
              <a:t>MECHANICS READ-THROUGH</a:t>
            </a:r>
          </a:p>
          <a:p>
            <a:pPr lvl="1"/>
            <a:r>
              <a:rPr lang="en-US" sz="3200" dirty="0" smtClean="0"/>
              <a:t>For typed Google doc papers, use the side comments and or highlighting to mark errors.</a:t>
            </a:r>
          </a:p>
          <a:p>
            <a:pPr lvl="2"/>
            <a:r>
              <a:rPr lang="en-US" sz="2800" dirty="0" smtClean="0"/>
              <a:t>RED = spelling error</a:t>
            </a:r>
          </a:p>
          <a:p>
            <a:pPr lvl="2"/>
            <a:r>
              <a:rPr lang="en-US" sz="2800" dirty="0" smtClean="0"/>
              <a:t>BLUE = capitalization error</a:t>
            </a:r>
          </a:p>
          <a:p>
            <a:pPr lvl="2"/>
            <a:r>
              <a:rPr lang="en-US" sz="2800" dirty="0" smtClean="0"/>
              <a:t>GREEN = punctuation error</a:t>
            </a:r>
          </a:p>
          <a:p>
            <a:pPr lvl="2"/>
            <a:r>
              <a:rPr lang="en-US" sz="2800" dirty="0" smtClean="0"/>
              <a:t>UNDERLINE/COMMENT = incomplete sentences and/or run-ons</a:t>
            </a:r>
          </a:p>
          <a:p>
            <a:pPr lvl="1"/>
            <a:r>
              <a:rPr lang="en-US" sz="3200" dirty="0" smtClean="0"/>
              <a:t>For hand-written documents, make comments in the margins.</a:t>
            </a:r>
          </a:p>
          <a:p>
            <a:pPr lvl="2"/>
            <a:r>
              <a:rPr lang="en-US" sz="2800" dirty="0" smtClean="0"/>
              <a:t>CIRCLE = spelling error</a:t>
            </a:r>
          </a:p>
          <a:p>
            <a:pPr lvl="2"/>
            <a:r>
              <a:rPr lang="en-US" sz="2800" dirty="0" smtClean="0"/>
              <a:t>TRIPLE UNDERLINE = capitalization error</a:t>
            </a:r>
          </a:p>
          <a:p>
            <a:pPr lvl="2"/>
            <a:r>
              <a:rPr lang="en-US" sz="2800" dirty="0" smtClean="0"/>
              <a:t>ADD-IN = punctuation error</a:t>
            </a:r>
          </a:p>
          <a:p>
            <a:pPr lvl="2"/>
            <a:r>
              <a:rPr lang="en-US" sz="2800" dirty="0" smtClean="0"/>
              <a:t>UNDERLINE/COMMENT = incomplete sentences and/or run-ons</a:t>
            </a:r>
          </a:p>
          <a:p>
            <a:pPr lvl="2"/>
            <a:endParaRPr lang="en-US" sz="2800" dirty="0"/>
          </a:p>
        </p:txBody>
      </p:sp>
    </p:spTree>
    <p:extLst>
      <p:ext uri="{BB962C8B-B14F-4D97-AF65-F5344CB8AC3E}">
        <p14:creationId xmlns:p14="http://schemas.microsoft.com/office/powerpoint/2010/main" val="309236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1"/>
            <a:ext cx="10515600" cy="799796"/>
          </a:xfrm>
        </p:spPr>
        <p:txBody>
          <a:bodyPr/>
          <a:lstStyle/>
          <a:p>
            <a:pPr algn="ctr"/>
            <a:r>
              <a:rPr lang="en-US" dirty="0" smtClean="0">
                <a:latin typeface="Arial Black" panose="020B0A04020102020204" pitchFamily="34" charset="0"/>
              </a:rPr>
              <a:t>Peer Editing</a:t>
            </a:r>
            <a:endParaRPr lang="en-US" dirty="0">
              <a:latin typeface="Arial Black" panose="020B0A04020102020204" pitchFamily="34" charset="0"/>
            </a:endParaRPr>
          </a:p>
        </p:txBody>
      </p:sp>
      <p:sp>
        <p:nvSpPr>
          <p:cNvPr id="3" name="Content Placeholder 2"/>
          <p:cNvSpPr>
            <a:spLocks noGrp="1"/>
          </p:cNvSpPr>
          <p:nvPr>
            <p:ph idx="1"/>
          </p:nvPr>
        </p:nvSpPr>
        <p:spPr>
          <a:xfrm>
            <a:off x="838200" y="926927"/>
            <a:ext cx="10515600" cy="5711868"/>
          </a:xfrm>
        </p:spPr>
        <p:txBody>
          <a:bodyPr>
            <a:normAutofit/>
          </a:bodyPr>
          <a:lstStyle/>
          <a:p>
            <a:r>
              <a:rPr lang="en-US" sz="3600" dirty="0" smtClean="0"/>
              <a:t>PLOT MAP</a:t>
            </a:r>
          </a:p>
          <a:p>
            <a:r>
              <a:rPr lang="en-US" sz="3600" dirty="0" smtClean="0"/>
              <a:t>Can you identify: </a:t>
            </a:r>
          </a:p>
          <a:p>
            <a:pPr lvl="1"/>
            <a:r>
              <a:rPr lang="en-US" sz="3200" dirty="0" smtClean="0"/>
              <a:t>Exposition</a:t>
            </a:r>
          </a:p>
          <a:p>
            <a:pPr lvl="1"/>
            <a:r>
              <a:rPr lang="en-US" sz="3200" dirty="0" smtClean="0"/>
              <a:t>Climax</a:t>
            </a:r>
          </a:p>
          <a:p>
            <a:pPr lvl="1"/>
            <a:r>
              <a:rPr lang="en-US" sz="3200" dirty="0" smtClean="0"/>
              <a:t>Resolution</a:t>
            </a:r>
          </a:p>
          <a:p>
            <a:r>
              <a:rPr lang="en-US" sz="3600" dirty="0" smtClean="0"/>
              <a:t>If you have those identified, go back and look for:</a:t>
            </a:r>
          </a:p>
          <a:p>
            <a:pPr lvl="1"/>
            <a:r>
              <a:rPr lang="en-US" sz="3200" dirty="0" smtClean="0"/>
              <a:t>Rising action</a:t>
            </a:r>
          </a:p>
          <a:p>
            <a:pPr lvl="1"/>
            <a:r>
              <a:rPr lang="en-US" sz="3200" dirty="0" smtClean="0"/>
              <a:t>Falling action</a:t>
            </a:r>
          </a:p>
          <a:p>
            <a:pPr lvl="1"/>
            <a:r>
              <a:rPr lang="en-US" sz="3200" dirty="0" smtClean="0"/>
              <a:t>Protagonist/antagonist</a:t>
            </a:r>
          </a:p>
          <a:p>
            <a:pPr lvl="1"/>
            <a:endParaRPr lang="en-US" sz="2400" dirty="0" smtClean="0"/>
          </a:p>
          <a:p>
            <a:pPr lvl="2"/>
            <a:endParaRPr lang="en-US" sz="2800" dirty="0"/>
          </a:p>
        </p:txBody>
      </p:sp>
    </p:spTree>
    <p:extLst>
      <p:ext uri="{BB962C8B-B14F-4D97-AF65-F5344CB8AC3E}">
        <p14:creationId xmlns:p14="http://schemas.microsoft.com/office/powerpoint/2010/main" val="255523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61"/>
            <a:ext cx="10515600" cy="987686"/>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77447"/>
            <a:ext cx="10515600" cy="5511452"/>
          </a:xfrm>
        </p:spPr>
        <p:txBody>
          <a:bodyPr>
            <a:normAutofit fontScale="62500" lnSpcReduction="20000"/>
          </a:bodyPr>
          <a:lstStyle/>
          <a:p>
            <a:pPr marL="0" indent="0" algn="ctr">
              <a:buNone/>
            </a:pPr>
            <a:r>
              <a:rPr lang="en-US" sz="6600" dirty="0" smtClean="0">
                <a:latin typeface="Arial Black" panose="020B0A04020102020204" pitchFamily="34" charset="0"/>
              </a:rPr>
              <a:t>Tomorrow we MOVE ON to new material. You are ON YOUR OWN to complete your final drafts!</a:t>
            </a:r>
            <a:endParaRPr lang="en-US" sz="6600" dirty="0" smtClean="0">
              <a:latin typeface="Arial Black" panose="020B0A04020102020204" pitchFamily="34" charset="0"/>
            </a:endParaRPr>
          </a:p>
          <a:p>
            <a:pPr marL="0" indent="0" algn="ctr">
              <a:buNone/>
            </a:pPr>
            <a:endParaRPr lang="en-US" sz="6600" dirty="0">
              <a:latin typeface="Arial Black" panose="020B0A04020102020204" pitchFamily="34" charset="0"/>
            </a:endParaRPr>
          </a:p>
          <a:p>
            <a:pPr marL="0" indent="0" algn="ctr">
              <a:buNone/>
            </a:pPr>
            <a:r>
              <a:rPr lang="en-US" sz="6600" dirty="0" smtClean="0">
                <a:latin typeface="Arial Black" panose="020B0A04020102020204" pitchFamily="34" charset="0"/>
              </a:rPr>
              <a:t>Your </a:t>
            </a:r>
            <a:r>
              <a:rPr lang="en-US" sz="6600" dirty="0" smtClean="0">
                <a:latin typeface="Arial Black" panose="020B0A04020102020204" pitchFamily="34" charset="0"/>
              </a:rPr>
              <a:t>FINAL DRAFTS need </a:t>
            </a:r>
            <a:r>
              <a:rPr lang="en-US" sz="6600" dirty="0" smtClean="0">
                <a:latin typeface="Arial Black" panose="020B0A04020102020204" pitchFamily="34" charset="0"/>
              </a:rPr>
              <a:t>to be completed and </a:t>
            </a:r>
            <a:r>
              <a:rPr lang="en-US" sz="6600" dirty="0" smtClean="0">
                <a:latin typeface="Arial Black" panose="020B0A04020102020204" pitchFamily="34" charset="0"/>
              </a:rPr>
              <a:t>submitted IN GOOGLE CLASSROOM USING THE TEMPLATE PROVIDED BY NO LATER THAN MONDAY (11/13/17) </a:t>
            </a:r>
          </a:p>
          <a:p>
            <a:pPr marL="0" indent="0" algn="ctr">
              <a:buNone/>
            </a:pPr>
            <a:r>
              <a:rPr lang="en-US" sz="6600" dirty="0" smtClean="0">
                <a:latin typeface="Arial Black" panose="020B0A04020102020204" pitchFamily="34" charset="0"/>
              </a:rPr>
              <a:t>BY 7:00 A.M.</a:t>
            </a:r>
            <a:endParaRPr lang="en-US" sz="6600" dirty="0">
              <a:latin typeface="Arial Black" panose="020B0A04020102020204" pitchFamily="34" charset="0"/>
            </a:endParaRPr>
          </a:p>
        </p:txBody>
      </p:sp>
    </p:spTree>
    <p:extLst>
      <p:ext uri="{BB962C8B-B14F-4D97-AF65-F5344CB8AC3E}">
        <p14:creationId xmlns:p14="http://schemas.microsoft.com/office/powerpoint/2010/main" val="1019392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Did you see a picture that you are interested in working with?</a:t>
            </a:r>
          </a:p>
          <a:p>
            <a:pPr marL="0" indent="0" algn="ctr">
              <a:buNone/>
            </a:pPr>
            <a:r>
              <a:rPr lang="en-US" sz="3600" dirty="0" smtClean="0">
                <a:latin typeface="Arial Black" panose="020B0A04020102020204" pitchFamily="34" charset="0"/>
              </a:rPr>
              <a:t>Which one was it?</a:t>
            </a:r>
          </a:p>
          <a:p>
            <a:pPr marL="0" indent="0" algn="ctr">
              <a:buNone/>
            </a:pPr>
            <a:r>
              <a:rPr lang="en-US" sz="3600" dirty="0" smtClean="0">
                <a:latin typeface="Arial Black" panose="020B0A04020102020204" pitchFamily="34" charset="0"/>
              </a:rPr>
              <a:t>What is it about that image that caught your attention?</a:t>
            </a:r>
            <a:endParaRPr lang="en-US" sz="3600" dirty="0">
              <a:latin typeface="Arial Black" panose="020B0A04020102020204" pitchFamily="34" charset="0"/>
            </a:endParaRPr>
          </a:p>
        </p:txBody>
      </p:sp>
      <p:sp>
        <p:nvSpPr>
          <p:cNvPr id="4" name="TextBox 3"/>
          <p:cNvSpPr txBox="1"/>
          <p:nvPr/>
        </p:nvSpPr>
        <p:spPr>
          <a:xfrm>
            <a:off x="10117564" y="843240"/>
            <a:ext cx="1236236" cy="369332"/>
          </a:xfrm>
          <a:prstGeom prst="rect">
            <a:avLst/>
          </a:prstGeom>
          <a:noFill/>
        </p:spPr>
        <p:txBody>
          <a:bodyPr wrap="none" rtlCol="0">
            <a:spAutoFit/>
          </a:bodyPr>
          <a:lstStyle/>
          <a:p>
            <a:r>
              <a:rPr lang="en-US" b="1" dirty="0" smtClean="0">
                <a:latin typeface="Arial Black" panose="020B0A04020102020204" pitchFamily="34" charset="0"/>
              </a:rPr>
              <a:t>10/27/17</a:t>
            </a:r>
            <a:endParaRPr lang="en-US" b="1" dirty="0">
              <a:latin typeface="Arial Black" panose="020B0A04020102020204" pitchFamily="34" charset="0"/>
            </a:endParaRPr>
          </a:p>
        </p:txBody>
      </p:sp>
    </p:spTree>
    <p:extLst>
      <p:ext uri="{BB962C8B-B14F-4D97-AF65-F5344CB8AC3E}">
        <p14:creationId xmlns:p14="http://schemas.microsoft.com/office/powerpoint/2010/main" val="31895757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45286"/>
          </a:xfrm>
        </p:spPr>
        <p:txBody>
          <a:bodyPr>
            <a:normAutofit/>
          </a:bodyPr>
          <a:lstStyle/>
          <a:p>
            <a:pPr algn="ctr"/>
            <a:r>
              <a:rPr lang="en-US" sz="6600" dirty="0" smtClean="0">
                <a:latin typeface="Arial Black" panose="020B0A04020102020204" pitchFamily="34" charset="0"/>
              </a:rPr>
              <a:t>NO</a:t>
            </a:r>
            <a:br>
              <a:rPr lang="en-US" sz="6600" dirty="0" smtClean="0">
                <a:latin typeface="Arial Black" panose="020B0A04020102020204" pitchFamily="34" charset="0"/>
              </a:rPr>
            </a:br>
            <a:r>
              <a:rPr lang="en-US" sz="6600" dirty="0" smtClean="0">
                <a:latin typeface="Arial Black" panose="020B0A04020102020204" pitchFamily="34" charset="0"/>
              </a:rPr>
              <a:t>Exit Ticket</a:t>
            </a:r>
            <a:br>
              <a:rPr lang="en-US" sz="6600" dirty="0" smtClean="0">
                <a:latin typeface="Arial Black" panose="020B0A04020102020204" pitchFamily="34" charset="0"/>
              </a:rPr>
            </a:br>
            <a:r>
              <a:rPr lang="en-US" sz="6600" dirty="0" smtClean="0">
                <a:latin typeface="Arial Black" panose="020B0A04020102020204" pitchFamily="34" charset="0"/>
              </a:rPr>
              <a:t>Today</a:t>
            </a:r>
            <a:endParaRPr lang="en-US" sz="6600" dirty="0">
              <a:latin typeface="Arial Black" panose="020B0A04020102020204" pitchFamily="34" charset="0"/>
            </a:endParaRPr>
          </a:p>
        </p:txBody>
      </p:sp>
      <p:sp>
        <p:nvSpPr>
          <p:cNvPr id="4" name="TextBox 3"/>
          <p:cNvSpPr txBox="1"/>
          <p:nvPr/>
        </p:nvSpPr>
        <p:spPr>
          <a:xfrm>
            <a:off x="9115482" y="1745114"/>
            <a:ext cx="1082348" cy="369332"/>
          </a:xfrm>
          <a:prstGeom prst="rect">
            <a:avLst/>
          </a:prstGeom>
          <a:noFill/>
        </p:spPr>
        <p:txBody>
          <a:bodyPr wrap="none" rtlCol="0">
            <a:spAutoFit/>
          </a:bodyPr>
          <a:lstStyle/>
          <a:p>
            <a:r>
              <a:rPr lang="en-US" b="1" dirty="0" smtClean="0">
                <a:latin typeface="Arial Black" panose="020B0A04020102020204" pitchFamily="34" charset="0"/>
              </a:rPr>
              <a:t>11/7/17</a:t>
            </a:r>
            <a:endParaRPr lang="en-US" b="1" dirty="0">
              <a:latin typeface="Arial Black" panose="020B0A04020102020204" pitchFamily="34" charset="0"/>
            </a:endParaRPr>
          </a:p>
        </p:txBody>
      </p:sp>
    </p:spTree>
    <p:extLst>
      <p:ext uri="{BB962C8B-B14F-4D97-AF65-F5344CB8AC3E}">
        <p14:creationId xmlns:p14="http://schemas.microsoft.com/office/powerpoint/2010/main" val="3152467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B">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12803</TotalTime>
  <Words>4721</Words>
  <Application>Microsoft Office PowerPoint</Application>
  <PresentationFormat>Widescreen</PresentationFormat>
  <Paragraphs>681</Paragraphs>
  <Slides>90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90</vt:i4>
      </vt:variant>
    </vt:vector>
  </HeadingPairs>
  <TitlesOfParts>
    <vt:vector size="94" baseType="lpstr">
      <vt:lpstr>Arial</vt:lpstr>
      <vt:lpstr>Arial Black</vt:lpstr>
      <vt:lpstr>Calibri</vt:lpstr>
      <vt:lpstr>Office Theme</vt:lpstr>
      <vt:lpstr>Start-Up - Discussion</vt:lpstr>
      <vt:lpstr>Start-Up - Writing</vt:lpstr>
      <vt:lpstr>CCSS Standard</vt:lpstr>
      <vt:lpstr>Unit Objectives</vt:lpstr>
      <vt:lpstr>Today’s Objective</vt:lpstr>
      <vt:lpstr>The Assignment</vt:lpstr>
      <vt:lpstr>The Assignment</vt:lpstr>
      <vt:lpstr>The Images</vt:lpstr>
      <vt:lpstr>Exit Ticket</vt:lpstr>
      <vt:lpstr>Start-Up - Discussion</vt:lpstr>
      <vt:lpstr>Start-Up - Writing</vt:lpstr>
      <vt:lpstr>CCSS Standard</vt:lpstr>
      <vt:lpstr>Unit Objectives</vt:lpstr>
      <vt:lpstr>Today’s Objective</vt:lpstr>
      <vt:lpstr>Writing A Narrative</vt:lpstr>
      <vt:lpstr>Types of Characterization</vt:lpstr>
      <vt:lpstr>Characterization</vt:lpstr>
      <vt:lpstr>Character Creation</vt:lpstr>
      <vt:lpstr>Character Creation</vt:lpstr>
      <vt:lpstr>Character Creation</vt:lpstr>
      <vt:lpstr>Character Creation</vt:lpstr>
      <vt:lpstr>Practice Time</vt:lpstr>
      <vt:lpstr>Practice Time</vt:lpstr>
      <vt:lpstr>Practice Time</vt:lpstr>
      <vt:lpstr>Practice Time</vt:lpstr>
      <vt:lpstr>Homework</vt:lpstr>
      <vt:lpstr>Exit Ticket</vt:lpstr>
      <vt:lpstr>Start-Up - Discussion</vt:lpstr>
      <vt:lpstr>Start-Up - Writing</vt:lpstr>
      <vt:lpstr>CCSS Standard</vt:lpstr>
      <vt:lpstr>Unit Objectives</vt:lpstr>
      <vt:lpstr>Today’s Objectives</vt:lpstr>
      <vt:lpstr>A Quick Review</vt:lpstr>
      <vt:lpstr>Character Creation</vt:lpstr>
      <vt:lpstr>Character Creation</vt:lpstr>
      <vt:lpstr>Character Creation</vt:lpstr>
      <vt:lpstr>Drama Time</vt:lpstr>
      <vt:lpstr>Emotions</vt:lpstr>
      <vt:lpstr>Flashbacks</vt:lpstr>
      <vt:lpstr>Writing Practice</vt:lpstr>
      <vt:lpstr>Writing Practice</vt:lpstr>
      <vt:lpstr>Writing Practice</vt:lpstr>
      <vt:lpstr>Planning Your Narrative</vt:lpstr>
      <vt:lpstr>Planning Your Narrative</vt:lpstr>
      <vt:lpstr>Planning Your Narrative</vt:lpstr>
      <vt:lpstr>Planning Your Narrative</vt:lpstr>
      <vt:lpstr>Exit Ticket</vt:lpstr>
      <vt:lpstr>PowerPoint Presentation</vt:lpstr>
      <vt:lpstr>Planning Your Narrative</vt:lpstr>
      <vt:lpstr>Planning Your Narrative</vt:lpstr>
      <vt:lpstr>Planning Your Narrative</vt:lpstr>
      <vt:lpstr>Planning Your Narrative</vt:lpstr>
      <vt:lpstr>Planning Your Narrative</vt:lpstr>
      <vt:lpstr>Planning Your Narrative</vt:lpstr>
      <vt:lpstr>Planning Your Narrative</vt:lpstr>
      <vt:lpstr>Homework</vt:lpstr>
      <vt:lpstr>PowerPoint Presentation</vt:lpstr>
      <vt:lpstr>Start-Up - Discussion</vt:lpstr>
      <vt:lpstr>Start-Up - Writing</vt:lpstr>
      <vt:lpstr>CCSS Standard</vt:lpstr>
      <vt:lpstr>Unit Objectives</vt:lpstr>
      <vt:lpstr>Today’s Objective</vt:lpstr>
      <vt:lpstr>Writing Dialogue</vt:lpstr>
      <vt:lpstr>Writing Dialogue</vt:lpstr>
      <vt:lpstr>Writing Dialogue</vt:lpstr>
      <vt:lpstr>Writing Dialogue</vt:lpstr>
      <vt:lpstr>Writing Dialogue</vt:lpstr>
      <vt:lpstr>Writing Dialogue</vt:lpstr>
      <vt:lpstr>Writing Dialogue</vt:lpstr>
      <vt:lpstr>Writing Dialogue</vt:lpstr>
      <vt:lpstr>Writing Dialogue</vt:lpstr>
      <vt:lpstr>Writing Dialogue</vt:lpstr>
      <vt:lpstr>Writing Dialogue</vt:lpstr>
      <vt:lpstr>Writing Dialogue</vt:lpstr>
      <vt:lpstr>Writing Dialogue</vt:lpstr>
      <vt:lpstr>Dialogue Challenge</vt:lpstr>
      <vt:lpstr>Homework</vt:lpstr>
      <vt:lpstr>Exit Ticket</vt:lpstr>
      <vt:lpstr>PowerPoint Presentation</vt:lpstr>
      <vt:lpstr>PowerPoint Presentation</vt:lpstr>
      <vt:lpstr>Start-Up - Discussion</vt:lpstr>
      <vt:lpstr>Start-Up - Writing</vt:lpstr>
      <vt:lpstr>CCSS Standard</vt:lpstr>
      <vt:lpstr>Unit Objectives</vt:lpstr>
      <vt:lpstr>Today’s Objective</vt:lpstr>
      <vt:lpstr>Peer Editing</vt:lpstr>
      <vt:lpstr>Peer Editing</vt:lpstr>
      <vt:lpstr>Peer Editing</vt:lpstr>
      <vt:lpstr>Homework</vt:lpstr>
      <vt:lpstr>NO Exit Ticket Today</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86</cp:revision>
  <cp:lastPrinted>2017-11-07T19:35:11Z</cp:lastPrinted>
  <dcterms:created xsi:type="dcterms:W3CDTF">2017-10-25T20:23:59Z</dcterms:created>
  <dcterms:modified xsi:type="dcterms:W3CDTF">2017-11-07T22:36:38Z</dcterms:modified>
</cp:coreProperties>
</file>