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57" r:id="rId3"/>
    <p:sldId id="322" r:id="rId4"/>
    <p:sldId id="323" r:id="rId5"/>
    <p:sldId id="324" r:id="rId6"/>
    <p:sldId id="272" r:id="rId7"/>
    <p:sldId id="258" r:id="rId8"/>
    <p:sldId id="321" r:id="rId9"/>
    <p:sldId id="267" r:id="rId10"/>
    <p:sldId id="268" r:id="rId11"/>
    <p:sldId id="265" r:id="rId12"/>
    <p:sldId id="266" r:id="rId13"/>
    <p:sldId id="320" r:id="rId14"/>
    <p:sldId id="259" r:id="rId15"/>
    <p:sldId id="260" r:id="rId16"/>
    <p:sldId id="261" r:id="rId17"/>
    <p:sldId id="262" r:id="rId18"/>
    <p:sldId id="263" r:id="rId19"/>
    <p:sldId id="264" r:id="rId20"/>
    <p:sldId id="269" r:id="rId21"/>
    <p:sldId id="270" r:id="rId22"/>
    <p:sldId id="271" r:id="rId23"/>
    <p:sldId id="273" r:id="rId24"/>
    <p:sldId id="274" r:id="rId25"/>
    <p:sldId id="325" r:id="rId26"/>
    <p:sldId id="326" r:id="rId27"/>
    <p:sldId id="327" r:id="rId28"/>
    <p:sldId id="275" r:id="rId29"/>
    <p:sldId id="277" r:id="rId30"/>
    <p:sldId id="291" r:id="rId31"/>
    <p:sldId id="290" r:id="rId32"/>
    <p:sldId id="294" r:id="rId33"/>
    <p:sldId id="295" r:id="rId34"/>
    <p:sldId id="292" r:id="rId35"/>
    <p:sldId id="293" r:id="rId36"/>
    <p:sldId id="296" r:id="rId37"/>
    <p:sldId id="297" r:id="rId38"/>
    <p:sldId id="298" r:id="rId39"/>
    <p:sldId id="299" r:id="rId40"/>
    <p:sldId id="300" r:id="rId41"/>
    <p:sldId id="301" r:id="rId42"/>
    <p:sldId id="276" r:id="rId43"/>
    <p:sldId id="302" r:id="rId44"/>
    <p:sldId id="303" r:id="rId45"/>
    <p:sldId id="328" r:id="rId46"/>
    <p:sldId id="329" r:id="rId47"/>
    <p:sldId id="330" r:id="rId48"/>
    <p:sldId id="304" r:id="rId49"/>
    <p:sldId id="289" r:id="rId50"/>
    <p:sldId id="305" r:id="rId51"/>
    <p:sldId id="306" r:id="rId52"/>
    <p:sldId id="316" r:id="rId53"/>
    <p:sldId id="278" r:id="rId54"/>
    <p:sldId id="309" r:id="rId55"/>
    <p:sldId id="310" r:id="rId56"/>
    <p:sldId id="308" r:id="rId57"/>
    <p:sldId id="312" r:id="rId58"/>
    <p:sldId id="313" r:id="rId59"/>
    <p:sldId id="314" r:id="rId60"/>
    <p:sldId id="315" r:id="rId61"/>
    <p:sldId id="317" r:id="rId62"/>
    <p:sldId id="318" r:id="rId63"/>
    <p:sldId id="319" r:id="rId64"/>
    <p:sldId id="331" r:id="rId65"/>
    <p:sldId id="333" r:id="rId66"/>
    <p:sldId id="334" r:id="rId67"/>
    <p:sldId id="335" r:id="rId68"/>
    <p:sldId id="336" r:id="rId69"/>
    <p:sldId id="332" r:id="rId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vl1pPr>
          </a:lstStyle>
          <a:p>
            <a:fld id="{A36B6D0E-C342-405A-B908-65946EFE5F2C}" type="datetimeFigureOut">
              <a:rPr lang="en-US" smtClean="0"/>
              <a:t>8/23/2018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vl1pPr>
          </a:lstStyle>
          <a:p>
            <a:fld id="{01404B4D-6AEF-46F1-8E3D-47CD9180F97D}" type="slidenum">
              <a:rPr lang="en-US" smtClean="0"/>
              <a:t>‹#›</a:t>
            </a:fld>
            <a:endParaRPr lang="en-US"/>
          </a:p>
        </p:txBody>
      </p:sp>
    </p:spTree>
    <p:extLst>
      <p:ext uri="{BB962C8B-B14F-4D97-AF65-F5344CB8AC3E}">
        <p14:creationId xmlns:p14="http://schemas.microsoft.com/office/powerpoint/2010/main" val="294147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2782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While earlier editions of the MLA Handbook showed writers how to create a works-cited entry based on the source’s publication format (book, periodical, film, etc.), the updated 8</a:t>
            </a:r>
            <a:r>
              <a:rPr lang="en-US" altLang="en-US" baseline="30000" dirty="0" smtClean="0"/>
              <a:t>th</a:t>
            </a:r>
            <a:r>
              <a:rPr lang="en-US" altLang="en-US" dirty="0" smtClean="0"/>
              <a:t> edition demonstrates that documentation should be created by consulting the list of core elements. Rather than asking: “how do I cite a book, DVD, or webpage,” the writer now creates an entry by looking at the list of core elements– which are facts common to most works– and assembling them in a specific order. </a:t>
            </a:r>
          </a:p>
          <a:p>
            <a:r>
              <a:rPr lang="en-US" altLang="en-US" dirty="0" smtClean="0"/>
              <a:t>These changes have been made to reflect the differences in how we consult works. In the updated model, the writer should ask: “who is the author?” and “what is the title?”, regardless of the nature of the source. The following slides will explain each of the core elements, and how they might differ from one medium to another.</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Book Antiqua" pitchFamily="18" charset="0"/>
                <a:ea typeface="MS PGothic" pitchFamily="34" charset="-128"/>
              </a:defRPr>
            </a:lvl1pPr>
            <a:lvl2pPr marL="754243" indent="-290093" eaLnBrk="0" hangingPunct="0">
              <a:defRPr sz="2400">
                <a:solidFill>
                  <a:schemeClr val="tx1"/>
                </a:solidFill>
                <a:latin typeface="Book Antiqua" pitchFamily="18" charset="0"/>
                <a:ea typeface="MS PGothic" pitchFamily="34" charset="-128"/>
              </a:defRPr>
            </a:lvl2pPr>
            <a:lvl3pPr marL="1160374" indent="-232075" eaLnBrk="0" hangingPunct="0">
              <a:defRPr sz="2400">
                <a:solidFill>
                  <a:schemeClr val="tx1"/>
                </a:solidFill>
                <a:latin typeface="Book Antiqua" pitchFamily="18" charset="0"/>
                <a:ea typeface="MS PGothic" pitchFamily="34" charset="-128"/>
              </a:defRPr>
            </a:lvl3pPr>
            <a:lvl4pPr marL="1624523" indent="-232075" eaLnBrk="0" hangingPunct="0">
              <a:defRPr sz="2400">
                <a:solidFill>
                  <a:schemeClr val="tx1"/>
                </a:solidFill>
                <a:latin typeface="Book Antiqua" pitchFamily="18" charset="0"/>
                <a:ea typeface="MS PGothic" pitchFamily="34" charset="-128"/>
              </a:defRPr>
            </a:lvl4pPr>
            <a:lvl5pPr marL="2088672" indent="-232075" eaLnBrk="0" hangingPunct="0">
              <a:defRPr sz="2400">
                <a:solidFill>
                  <a:schemeClr val="tx1"/>
                </a:solidFill>
                <a:latin typeface="Book Antiqua" pitchFamily="18" charset="0"/>
                <a:ea typeface="MS PGothic" pitchFamily="34" charset="-128"/>
              </a:defRPr>
            </a:lvl5pPr>
            <a:lvl6pPr marL="2552822"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6pPr>
            <a:lvl7pPr marL="3016971"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7pPr>
            <a:lvl8pPr marL="3481121"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8pPr>
            <a:lvl9pPr marL="3945270"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9pPr>
          </a:lstStyle>
          <a:p>
            <a:pPr eaLnBrk="1" hangingPunct="1"/>
            <a:fld id="{1DADD3CA-8526-4FFC-8DC7-06F17339076B}" type="slidenum">
              <a:rPr lang="en-US" altLang="en-US" sz="1200">
                <a:latin typeface="Calibri" pitchFamily="34" charset="0"/>
              </a:rPr>
              <a:pPr eaLnBrk="1" hangingPunct="1"/>
              <a:t>49</a:t>
            </a:fld>
            <a:endParaRPr lang="en-US" altLang="en-US" sz="1200">
              <a:latin typeface="Calibri" pitchFamily="34" charset="0"/>
            </a:endParaRPr>
          </a:p>
        </p:txBody>
      </p:sp>
    </p:spTree>
    <p:extLst>
      <p:ext uri="{BB962C8B-B14F-4D97-AF65-F5344CB8AC3E}">
        <p14:creationId xmlns:p14="http://schemas.microsoft.com/office/powerpoint/2010/main" val="19264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0727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033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546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4285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519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123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7378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361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295033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64504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254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05251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47DD4-51A9-4C9E-9BF7-ECCF9C78261F}"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64129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47DD4-51A9-4C9E-9BF7-ECCF9C78261F}"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55393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47DD4-51A9-4C9E-9BF7-ECCF9C78261F}" type="datetimeFigureOut">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1555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47DD4-51A9-4C9E-9BF7-ECCF9C78261F}" type="datetimeFigureOut">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120928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47DD4-51A9-4C9E-9BF7-ECCF9C78261F}" type="datetimeFigureOut">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55449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47DD4-51A9-4C9E-9BF7-ECCF9C78261F}"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237435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47DD4-51A9-4C9E-9BF7-ECCF9C78261F}"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13256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47DD4-51A9-4C9E-9BF7-ECCF9C78261F}" type="datetimeFigureOut">
              <a:rPr lang="en-US" smtClean="0"/>
              <a:t>8/23/2018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F48AA-2E7C-43E1-9F21-133709EF232B}" type="slidenum">
              <a:rPr lang="en-US" smtClean="0"/>
              <a:t>‹#›</a:t>
            </a:fld>
            <a:endParaRPr lang="en-US"/>
          </a:p>
        </p:txBody>
      </p:sp>
    </p:spTree>
    <p:extLst>
      <p:ext uri="{BB962C8B-B14F-4D97-AF65-F5344CB8AC3E}">
        <p14:creationId xmlns:p14="http://schemas.microsoft.com/office/powerpoint/2010/main" val="1966694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istory.com/topics/holidays/labor-da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poets.org/poetsorg/poet/william-wordsworth"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Have you ever had someone steal something from you? How did it make you feel? What do you think is an appropriate consequence for stealing?</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a:t>8</a:t>
            </a:r>
            <a:r>
              <a:rPr lang="en-US" sz="2400" b="1" dirty="0" smtClean="0"/>
              <a:t>/20/18</a:t>
            </a:r>
            <a:endParaRPr lang="en-US" sz="2400" b="1" dirty="0"/>
          </a:p>
        </p:txBody>
      </p:sp>
    </p:spTree>
    <p:extLst>
      <p:ext uri="{BB962C8B-B14F-4D97-AF65-F5344CB8AC3E}">
        <p14:creationId xmlns:p14="http://schemas.microsoft.com/office/powerpoint/2010/main" val="218079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85000" lnSpcReduction="10000"/>
          </a:bodyPr>
          <a:lstStyle/>
          <a:p>
            <a:pPr marL="0" indent="0" algn="ctr">
              <a:buNone/>
            </a:pPr>
            <a:r>
              <a:rPr lang="en-US" sz="4000" b="1" dirty="0" smtClean="0"/>
              <a:t>ANY PLAGIARISM, WHETHER ACCIDENTAL OR INTENTIONAL, IS CONSIDERED CHEATING AND MAY RESULT IN:</a:t>
            </a:r>
          </a:p>
          <a:p>
            <a:r>
              <a:rPr lang="en-US" sz="4000" b="1" dirty="0" smtClean="0"/>
              <a:t>A point deduction equal to ONE FULL LETTER GRADE (for Accidental Plagiarism).</a:t>
            </a:r>
          </a:p>
          <a:p>
            <a:r>
              <a:rPr lang="en-US" sz="4000" b="1" dirty="0" smtClean="0"/>
              <a:t>A ZERO on the assignment with no opportunity to reclaim that grade (for Intentional Plagiarism).</a:t>
            </a:r>
          </a:p>
          <a:p>
            <a:r>
              <a:rPr lang="en-US" sz="4000" b="1" dirty="0" smtClean="0"/>
              <a:t>A possible disciplinary referral (for intentional plagiarism).</a:t>
            </a:r>
          </a:p>
        </p:txBody>
      </p:sp>
    </p:spTree>
    <p:extLst>
      <p:ext uri="{BB962C8B-B14F-4D97-AF65-F5344CB8AC3E}">
        <p14:creationId xmlns:p14="http://schemas.microsoft.com/office/powerpoint/2010/main" val="262162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your </a:t>
            </a:r>
            <a:r>
              <a:rPr lang="en-US" b="1" dirty="0" err="1" smtClean="0"/>
              <a:t>chromebooks</a:t>
            </a:r>
            <a:r>
              <a:rPr lang="en-US" b="1" dirty="0" smtClean="0"/>
              <a:t> and go to the following link.</a:t>
            </a:r>
          </a:p>
          <a:p>
            <a:pPr marL="0" indent="0" algn="ctr">
              <a:buNone/>
            </a:pPr>
            <a:r>
              <a:rPr lang="en-US" sz="4400" b="1" dirty="0" smtClean="0">
                <a:hlinkClick r:id="rId2"/>
              </a:rPr>
              <a:t>www.history.com/topics/holidays/labor-day</a:t>
            </a:r>
            <a:endParaRPr lang="en-US" sz="4400" b="1" dirty="0" smtClean="0"/>
          </a:p>
          <a:p>
            <a:pPr marL="0" indent="0" algn="ctr">
              <a:buNone/>
            </a:pPr>
            <a:endParaRPr lang="en-US" sz="4400" b="1" dirty="0"/>
          </a:p>
          <a:p>
            <a:r>
              <a:rPr lang="en-US" b="1" dirty="0" smtClean="0"/>
              <a:t>We will be using this article in the examples that will follow.</a:t>
            </a:r>
          </a:p>
          <a:p>
            <a:r>
              <a:rPr lang="en-US" b="1" dirty="0" smtClean="0"/>
              <a:t>Take the next 3-4 minutes and read through the article.</a:t>
            </a:r>
          </a:p>
          <a:p>
            <a:pPr marL="0" indent="0" algn="ctr">
              <a:buNone/>
            </a:pPr>
            <a:endParaRPr lang="en-US" sz="4400" b="1" dirty="0"/>
          </a:p>
        </p:txBody>
      </p:sp>
    </p:spTree>
    <p:extLst>
      <p:ext uri="{BB962C8B-B14F-4D97-AF65-F5344CB8AC3E}">
        <p14:creationId xmlns:p14="http://schemas.microsoft.com/office/powerpoint/2010/main" val="8545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marL="0" indent="0" algn="ctr">
              <a:buNone/>
            </a:pPr>
            <a:r>
              <a:rPr lang="en-US" sz="4400" b="1" dirty="0" smtClean="0"/>
              <a:t>ANY TIME YOU WRITE SOMETHING DOWN THAT YOU DID NOT KNOW BEFORE YOU STARTED READING/ RESEARCHING, OR THAT IS NOT CONSIDERED COMMON KNOWLEDGE…</a:t>
            </a:r>
          </a:p>
          <a:p>
            <a:pPr marL="0" indent="0" algn="ctr">
              <a:buNone/>
            </a:pPr>
            <a:r>
              <a:rPr lang="en-US" sz="6000" b="1" dirty="0" smtClean="0"/>
              <a:t>YOU MUST CITE!!!</a:t>
            </a:r>
            <a:endParaRPr lang="en-US" sz="6000" b="1" dirty="0"/>
          </a:p>
        </p:txBody>
      </p:sp>
    </p:spTree>
    <p:extLst>
      <p:ext uri="{BB962C8B-B14F-4D97-AF65-F5344CB8AC3E}">
        <p14:creationId xmlns:p14="http://schemas.microsoft.com/office/powerpoint/2010/main" val="57168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marL="0" indent="0" algn="ctr">
              <a:buNone/>
            </a:pPr>
            <a:r>
              <a:rPr lang="en-US" b="1" u="sng" dirty="0" smtClean="0"/>
              <a:t>Common Knowledge</a:t>
            </a:r>
          </a:p>
          <a:p>
            <a:r>
              <a:rPr lang="en-US" b="1" dirty="0" smtClean="0"/>
              <a:t>Knowledge </a:t>
            </a:r>
            <a:r>
              <a:rPr lang="en-US" b="1" dirty="0"/>
              <a:t>that is known by everyone or nearly everyone, usually with reference to the community in which the term is used. </a:t>
            </a:r>
            <a:endParaRPr lang="en-US" b="1" dirty="0" smtClean="0"/>
          </a:p>
          <a:p>
            <a:r>
              <a:rPr lang="en-US" b="1" dirty="0" smtClean="0"/>
              <a:t>Common </a:t>
            </a:r>
            <a:r>
              <a:rPr lang="en-US" b="1" dirty="0"/>
              <a:t>knowledge need not concern one specific subject, e.g., science or history. Rather, common knowledge can be about a broad range of subjects, such as science, literature, history, and entertainment. </a:t>
            </a:r>
            <a:endParaRPr lang="en-US" b="1" dirty="0" smtClean="0"/>
          </a:p>
          <a:p>
            <a:r>
              <a:rPr lang="en-US" b="1" dirty="0" smtClean="0"/>
              <a:t>Often</a:t>
            </a:r>
            <a:r>
              <a:rPr lang="en-US" b="1" dirty="0"/>
              <a:t>, common knowledge does not need to be cited.</a:t>
            </a:r>
          </a:p>
        </p:txBody>
      </p:sp>
    </p:spTree>
    <p:extLst>
      <p:ext uri="{BB962C8B-B14F-4D97-AF65-F5344CB8AC3E}">
        <p14:creationId xmlns:p14="http://schemas.microsoft.com/office/powerpoint/2010/main" val="298143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b="1" dirty="0" smtClean="0"/>
              <a:t>Example: I am writing a research paper on the Labor Day holiday.</a:t>
            </a:r>
          </a:p>
          <a:p>
            <a:r>
              <a:rPr lang="en-US" b="1" dirty="0" smtClean="0"/>
              <a:t>In my paper, I write the following:</a:t>
            </a:r>
          </a:p>
          <a:p>
            <a:pPr marL="0" indent="0">
              <a:buNone/>
            </a:pPr>
            <a:endParaRPr lang="en-US" sz="1000" b="1" dirty="0" smtClean="0"/>
          </a:p>
          <a:p>
            <a:pPr marL="0" indent="0" algn="ctr">
              <a:buNone/>
            </a:pPr>
            <a:r>
              <a:rPr lang="en-US" dirty="0" smtClean="0"/>
              <a:t>Labor Day is celebrated on the first Monday in September. </a:t>
            </a:r>
          </a:p>
          <a:p>
            <a:pPr marL="0" indent="0" algn="ctr">
              <a:buNone/>
            </a:pPr>
            <a:endParaRPr lang="en-US" sz="1000" b="1" dirty="0"/>
          </a:p>
          <a:p>
            <a:pPr marL="0" indent="0" algn="ctr">
              <a:buNone/>
            </a:pPr>
            <a:r>
              <a:rPr lang="en-US" sz="4400" b="1" dirty="0" smtClean="0"/>
              <a:t>Do I need to cite??? Yes or No???</a:t>
            </a:r>
          </a:p>
          <a:p>
            <a:pPr marL="0" indent="0" algn="ctr">
              <a:buNone/>
            </a:pPr>
            <a:r>
              <a:rPr lang="en-US" sz="2800" b="1" dirty="0" smtClean="0"/>
              <a:t>(Discuss in groups)</a:t>
            </a:r>
            <a:endParaRPr lang="en-US" sz="3000" b="1" dirty="0" smtClean="0"/>
          </a:p>
          <a:p>
            <a:pPr marL="0" indent="0" algn="ctr">
              <a:buNone/>
            </a:pPr>
            <a:r>
              <a:rPr lang="en-US" sz="5400" b="1" dirty="0" smtClean="0"/>
              <a:t>NO</a:t>
            </a:r>
          </a:p>
          <a:p>
            <a:pPr marL="0" indent="0" algn="ctr">
              <a:buNone/>
            </a:pPr>
            <a:r>
              <a:rPr lang="en-US" sz="2800" b="1" dirty="0" smtClean="0"/>
              <a:t>This is an example of something that would be considered common knowledge.</a:t>
            </a:r>
            <a:endParaRPr lang="en-US" sz="2800" b="1" dirty="0"/>
          </a:p>
        </p:txBody>
      </p:sp>
    </p:spTree>
    <p:extLst>
      <p:ext uri="{BB962C8B-B14F-4D97-AF65-F5344CB8AC3E}">
        <p14:creationId xmlns:p14="http://schemas.microsoft.com/office/powerpoint/2010/main" val="185947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Example: I am writing a research paper on the Labor Day holiday.</a:t>
            </a:r>
          </a:p>
          <a:p>
            <a:r>
              <a:rPr lang="en-US" b="1" dirty="0" smtClean="0"/>
              <a:t>In my paper, I used the </a:t>
            </a:r>
            <a:r>
              <a:rPr lang="en-US" b="1" smtClean="0"/>
              <a:t>following quote:</a:t>
            </a:r>
            <a:endParaRPr lang="en-US" b="1" dirty="0" smtClean="0"/>
          </a:p>
          <a:p>
            <a:pPr marL="0" indent="0">
              <a:buNone/>
            </a:pPr>
            <a:endParaRPr lang="en-US" sz="1000" b="1" dirty="0" smtClean="0"/>
          </a:p>
          <a:p>
            <a:pPr marL="0" indent="0" algn="ctr">
              <a:buNone/>
            </a:pPr>
            <a:r>
              <a:rPr lang="en-US" b="1" dirty="0" smtClean="0"/>
              <a:t>“</a:t>
            </a:r>
            <a:r>
              <a:rPr lang="en-US" dirty="0" smtClean="0"/>
              <a:t>It </a:t>
            </a:r>
            <a:r>
              <a:rPr lang="en-US" dirty="0"/>
              <a:t>was created by the labor movement in the late 19th century and became a federal holiday in 1894</a:t>
            </a:r>
            <a:r>
              <a:rPr lang="en-US" dirty="0" smtClean="0"/>
              <a:t>.</a:t>
            </a:r>
            <a:r>
              <a:rPr lang="en-US" b="1" dirty="0" smtClean="0"/>
              <a:t>”</a:t>
            </a:r>
            <a:endParaRPr lang="en-US" sz="1000" b="1" dirty="0"/>
          </a:p>
          <a:p>
            <a:pPr marL="0" indent="0" algn="ctr">
              <a:buNone/>
            </a:pPr>
            <a:r>
              <a:rPr lang="en-US" sz="4400" b="1" dirty="0" smtClean="0"/>
              <a:t>Do I need to cite??? Yes or No???</a:t>
            </a:r>
          </a:p>
          <a:p>
            <a:pPr marL="0" indent="0" algn="ctr">
              <a:buNone/>
            </a:pPr>
            <a:r>
              <a:rPr lang="en-US" sz="3300" b="1" dirty="0"/>
              <a:t>(Discuss in groups)</a:t>
            </a:r>
          </a:p>
          <a:p>
            <a:pPr marL="0" indent="0" algn="ctr">
              <a:buNone/>
            </a:pPr>
            <a:r>
              <a:rPr lang="en-US" sz="5400" b="1" dirty="0" smtClean="0"/>
              <a:t>YES</a:t>
            </a:r>
          </a:p>
          <a:p>
            <a:pPr marL="0" indent="0" algn="ctr">
              <a:buNone/>
            </a:pPr>
            <a:r>
              <a:rPr lang="en-US" sz="2800" b="1" dirty="0" smtClean="0"/>
              <a:t>This is a DIRECT QUOTE from an article, and it is something that I DID NOT KNOW before I started researching/reading.</a:t>
            </a:r>
            <a:endParaRPr lang="en-US" sz="2800" b="1" dirty="0"/>
          </a:p>
        </p:txBody>
      </p:sp>
    </p:spTree>
    <p:extLst>
      <p:ext uri="{BB962C8B-B14F-4D97-AF65-F5344CB8AC3E}">
        <p14:creationId xmlns:p14="http://schemas.microsoft.com/office/powerpoint/2010/main" val="290325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943600"/>
          </a:xfrm>
        </p:spPr>
        <p:txBody>
          <a:bodyPr>
            <a:normAutofit fontScale="77500" lnSpcReduction="20000"/>
          </a:bodyPr>
          <a:lstStyle/>
          <a:p>
            <a:r>
              <a:rPr lang="en-US" b="1" dirty="0" smtClean="0"/>
              <a:t>Example: I am writing a research paper on the Labor Day holiday.</a:t>
            </a:r>
          </a:p>
          <a:p>
            <a:r>
              <a:rPr lang="en-US" b="1" dirty="0" smtClean="0"/>
              <a:t>In my RESEARCH, I READ the following information: </a:t>
            </a:r>
          </a:p>
          <a:p>
            <a:pPr marL="0" indent="0" algn="ctr">
              <a:buNone/>
            </a:pPr>
            <a:r>
              <a:rPr lang="en-US" b="1" dirty="0" smtClean="0"/>
              <a:t>“</a:t>
            </a:r>
            <a:r>
              <a:rPr lang="en-US" dirty="0"/>
              <a:t>In the late 1800s, at the height of the Industrial Revolution in the United States, the average American worked 12-hour days and seven-day weeks in order to eke out a basic living</a:t>
            </a:r>
            <a:r>
              <a:rPr lang="en-US" dirty="0" smtClean="0"/>
              <a:t>.”</a:t>
            </a:r>
          </a:p>
          <a:p>
            <a:r>
              <a:rPr lang="en-US" b="1" dirty="0" smtClean="0"/>
              <a:t>In my paper, I wrote the following:</a:t>
            </a:r>
            <a:r>
              <a:rPr lang="en-US" dirty="0"/>
              <a:t> </a:t>
            </a:r>
            <a:endParaRPr lang="en-US" b="1" dirty="0" smtClean="0"/>
          </a:p>
          <a:p>
            <a:pPr marL="0" indent="0">
              <a:buNone/>
            </a:pPr>
            <a:endParaRPr lang="en-US" sz="1000" b="1" dirty="0" smtClean="0"/>
          </a:p>
          <a:p>
            <a:pPr marL="0" indent="0" algn="ctr">
              <a:buNone/>
            </a:pPr>
            <a:r>
              <a:rPr lang="en-US" dirty="0" smtClean="0"/>
              <a:t>In the late 1800s, Americans worked twelve-hour days and seven-day weeks just to scrape by.</a:t>
            </a:r>
          </a:p>
          <a:p>
            <a:pPr marL="0" indent="0" algn="ctr">
              <a:buNone/>
            </a:pPr>
            <a:endParaRPr lang="en-US" sz="1000" b="1" dirty="0"/>
          </a:p>
          <a:p>
            <a:pPr marL="0" indent="0" algn="ctr">
              <a:buNone/>
            </a:pPr>
            <a:r>
              <a:rPr lang="en-US" sz="4400" b="1" dirty="0" smtClean="0"/>
              <a:t>Do I need to cite??? Yes or No???</a:t>
            </a:r>
          </a:p>
          <a:p>
            <a:pPr marL="0" lvl="0" indent="0" algn="ctr">
              <a:buNone/>
            </a:pPr>
            <a:r>
              <a:rPr lang="en-US" sz="3400" b="1" dirty="0">
                <a:solidFill>
                  <a:prstClr val="black"/>
                </a:solidFill>
              </a:rPr>
              <a:t>(Discuss in groups)</a:t>
            </a:r>
            <a:endParaRPr lang="en-US" sz="3600" b="1" dirty="0">
              <a:solidFill>
                <a:prstClr val="black"/>
              </a:solidFill>
            </a:endParaRPr>
          </a:p>
          <a:p>
            <a:pPr marL="0" indent="0" algn="ctr">
              <a:buNone/>
            </a:pPr>
            <a:r>
              <a:rPr lang="en-US" sz="5400" b="1" dirty="0" smtClean="0"/>
              <a:t>YES</a:t>
            </a:r>
          </a:p>
          <a:p>
            <a:pPr marL="0" indent="0" algn="ctr">
              <a:buNone/>
            </a:pPr>
            <a:r>
              <a:rPr lang="en-US" sz="2800" b="1" dirty="0" smtClean="0"/>
              <a:t>This is a PARAPHRASE OF an article, and it is something that I DID NOT KNOW before I started researching/reading.</a:t>
            </a:r>
            <a:endParaRPr lang="en-US" sz="2800" b="1" dirty="0"/>
          </a:p>
        </p:txBody>
      </p:sp>
    </p:spTree>
    <p:extLst>
      <p:ext uri="{BB962C8B-B14F-4D97-AF65-F5344CB8AC3E}">
        <p14:creationId xmlns:p14="http://schemas.microsoft.com/office/powerpoint/2010/main" val="175491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r>
              <a:rPr lang="en-US" b="1" dirty="0" smtClean="0"/>
              <a:t>Example: I am writing a research paper on the Labor Day holiday.</a:t>
            </a:r>
          </a:p>
          <a:p>
            <a:r>
              <a:rPr lang="en-US" b="1" dirty="0" smtClean="0"/>
              <a:t>In my RESEARCH, I READ the following PARAGRAPH: </a:t>
            </a:r>
          </a:p>
          <a:p>
            <a:pPr marL="0" indent="0">
              <a:buNone/>
            </a:pPr>
            <a:r>
              <a:rPr lang="en-US" b="1" dirty="0" smtClean="0"/>
              <a:t>       “</a:t>
            </a:r>
            <a:r>
              <a:rPr lang="en-US" dirty="0"/>
              <a:t>The idea of a “workingmen’s holiday,” celebrated on the first Monday in September, caught on in other industrial centers across the country, and many states passed legislation recognizing </a:t>
            </a:r>
            <a:r>
              <a:rPr lang="en-US" dirty="0" err="1"/>
              <a:t>it.Congress</a:t>
            </a:r>
            <a:r>
              <a:rPr lang="en-US" dirty="0"/>
              <a:t> would not legalize the holiday until 12 years later, when a watershed moment in American labor history brought workers’ rights squarely into the public’s view. On May 11, 1894, employees of the Pullman Palace Car Company in Chicago went on strike to protest wage cuts and the firing of union representatives</a:t>
            </a:r>
            <a:r>
              <a:rPr lang="en-US" dirty="0" smtClean="0"/>
              <a:t>.”</a:t>
            </a:r>
          </a:p>
        </p:txBody>
      </p:sp>
    </p:spTree>
    <p:extLst>
      <p:ext uri="{BB962C8B-B14F-4D97-AF65-F5344CB8AC3E}">
        <p14:creationId xmlns:p14="http://schemas.microsoft.com/office/powerpoint/2010/main" val="103821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791200"/>
          </a:xfrm>
        </p:spPr>
        <p:txBody>
          <a:bodyPr>
            <a:normAutofit lnSpcReduction="10000"/>
          </a:bodyPr>
          <a:lstStyle/>
          <a:p>
            <a:r>
              <a:rPr lang="en-US" b="1" dirty="0" smtClean="0"/>
              <a:t>In my paper, I wrote the following:</a:t>
            </a:r>
            <a:r>
              <a:rPr lang="en-US" dirty="0" smtClean="0"/>
              <a:t> </a:t>
            </a:r>
            <a:endParaRPr lang="en-US" b="1" dirty="0" smtClean="0"/>
          </a:p>
          <a:p>
            <a:pPr marL="0" indent="0">
              <a:buNone/>
            </a:pPr>
            <a:endParaRPr lang="en-US" sz="1000" b="1" dirty="0" smtClean="0"/>
          </a:p>
          <a:p>
            <a:pPr marL="0" indent="0" algn="ctr">
              <a:buNone/>
            </a:pPr>
            <a:r>
              <a:rPr lang="en-US" sz="2800" dirty="0" smtClean="0"/>
              <a:t>The idea of Labor Day became popular and was recognized by many states, but it took twelve years and a major labor strike before Congress made it a national holiday.</a:t>
            </a:r>
          </a:p>
          <a:p>
            <a:pPr marL="0" indent="0" algn="ctr">
              <a:buNone/>
            </a:pPr>
            <a:r>
              <a:rPr lang="en-US" sz="4400" b="1" dirty="0" smtClean="0"/>
              <a:t>Do I need to cite??? Yes or No???</a:t>
            </a:r>
          </a:p>
          <a:p>
            <a:pPr marL="0" lvl="0" indent="0" algn="ctr">
              <a:buNone/>
            </a:pPr>
            <a:r>
              <a:rPr lang="en-US" sz="2800" b="1" dirty="0">
                <a:solidFill>
                  <a:prstClr val="black"/>
                </a:solidFill>
              </a:rPr>
              <a:t>(Discuss in groups)</a:t>
            </a:r>
            <a:endParaRPr lang="en-US" sz="3000" b="1" dirty="0">
              <a:solidFill>
                <a:prstClr val="black"/>
              </a:solidFill>
            </a:endParaRPr>
          </a:p>
          <a:p>
            <a:pPr marL="0" indent="0" algn="ctr">
              <a:buNone/>
            </a:pPr>
            <a:r>
              <a:rPr lang="en-US" sz="5400" b="1" dirty="0" smtClean="0"/>
              <a:t>YES</a:t>
            </a:r>
          </a:p>
          <a:p>
            <a:pPr marL="0" indent="0" algn="ctr">
              <a:buNone/>
            </a:pPr>
            <a:r>
              <a:rPr lang="en-US" sz="2800" b="1" dirty="0" smtClean="0"/>
              <a:t>This is a SUMMARY OF a PARAGRAPH from an article, and it is something that I DID NOT KNOW before I started researching/reading.</a:t>
            </a:r>
            <a:endParaRPr lang="en-US" sz="2800" b="1" dirty="0"/>
          </a:p>
        </p:txBody>
      </p:sp>
    </p:spTree>
    <p:extLst>
      <p:ext uri="{BB962C8B-B14F-4D97-AF65-F5344CB8AC3E}">
        <p14:creationId xmlns:p14="http://schemas.microsoft.com/office/powerpoint/2010/main" val="23415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Example: I am writing a research paper on the Labor Day holiday.</a:t>
            </a:r>
          </a:p>
          <a:p>
            <a:r>
              <a:rPr lang="en-US" b="1" dirty="0" smtClean="0"/>
              <a:t>In my paper, I used the following information:</a:t>
            </a:r>
          </a:p>
          <a:p>
            <a:pPr marL="0" indent="0">
              <a:buNone/>
            </a:pPr>
            <a:endParaRPr lang="en-US" sz="1000" b="1" dirty="0" smtClean="0"/>
          </a:p>
          <a:p>
            <a:pPr marL="0" indent="0" algn="ctr">
              <a:buNone/>
            </a:pPr>
            <a:r>
              <a:rPr lang="en-US" dirty="0" smtClean="0"/>
              <a:t>Labor Day is considered by most to be the end of summer.</a:t>
            </a:r>
            <a:endParaRPr lang="en-US" sz="1000" dirty="0"/>
          </a:p>
          <a:p>
            <a:pPr marL="0" indent="0" algn="ctr">
              <a:buNone/>
            </a:pPr>
            <a:r>
              <a:rPr lang="en-US" sz="4400" b="1" dirty="0" smtClean="0"/>
              <a:t>Do I need to cite??? Yes or No???</a:t>
            </a:r>
          </a:p>
          <a:p>
            <a:pPr marL="0" lvl="0" indent="0" algn="ctr">
              <a:buNone/>
            </a:pPr>
            <a:r>
              <a:rPr lang="en-US" sz="2800" b="1" dirty="0">
                <a:solidFill>
                  <a:prstClr val="black"/>
                </a:solidFill>
              </a:rPr>
              <a:t>(Discuss in groups)</a:t>
            </a:r>
            <a:endParaRPr lang="en-US" sz="3000" b="1" dirty="0">
              <a:solidFill>
                <a:prstClr val="black"/>
              </a:solidFill>
            </a:endParaRPr>
          </a:p>
          <a:p>
            <a:pPr marL="0" indent="0" algn="ctr">
              <a:buNone/>
            </a:pPr>
            <a:r>
              <a:rPr lang="en-US" sz="5400" b="1" dirty="0" smtClean="0"/>
              <a:t>NO</a:t>
            </a:r>
          </a:p>
          <a:p>
            <a:pPr marL="0" indent="0" algn="ctr">
              <a:buNone/>
            </a:pPr>
            <a:r>
              <a:rPr lang="en-US" sz="2800" b="1" dirty="0" smtClean="0"/>
              <a:t>This is an example of something that would be considered common knowledge. Unless you are quoting it from an article, it would not need to be cited.</a:t>
            </a:r>
            <a:endParaRPr lang="en-US" sz="2800" b="1" dirty="0"/>
          </a:p>
        </p:txBody>
      </p:sp>
    </p:spTree>
    <p:extLst>
      <p:ext uri="{BB962C8B-B14F-4D97-AF65-F5344CB8AC3E}">
        <p14:creationId xmlns:p14="http://schemas.microsoft.com/office/powerpoint/2010/main" val="232585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smtClean="0"/>
              <a:t>Have you ever had someone steal something from you? How did it make you feel? What do you think is an appropriate consequence for stealing?</a:t>
            </a:r>
          </a:p>
          <a:p>
            <a:pPr marL="0" indent="0" algn="ctr">
              <a:buNone/>
            </a:pP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a:t>8</a:t>
            </a:r>
            <a:r>
              <a:rPr lang="en-US" sz="2400" b="1" dirty="0" smtClean="0"/>
              <a:t>/20/18</a:t>
            </a:r>
            <a:endParaRPr lang="en-US" sz="2400" b="1" dirty="0"/>
          </a:p>
        </p:txBody>
      </p:sp>
    </p:spTree>
    <p:extLst>
      <p:ext uri="{BB962C8B-B14F-4D97-AF65-F5344CB8AC3E}">
        <p14:creationId xmlns:p14="http://schemas.microsoft.com/office/powerpoint/2010/main" val="399115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MLA Citation – The Why and When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r>
              <a:rPr lang="en-US" sz="2800" b="1" dirty="0" smtClean="0"/>
              <a:t>In the document provided, you will find 5 questions to be answered and 5 examples for you to explore.</a:t>
            </a:r>
          </a:p>
          <a:p>
            <a:r>
              <a:rPr lang="en-US" sz="2800" b="1" dirty="0" smtClean="0"/>
              <a:t>All answers MUST be in COMPLETE SENTENCES!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28529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“MLA Citation – The Why and When” questions and scenarios.</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40868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sz="1000" b="1" dirty="0"/>
          </a:p>
          <a:p>
            <a:pPr marL="0" indent="0" algn="ctr">
              <a:buNone/>
            </a:pPr>
            <a:r>
              <a:rPr lang="en-US" sz="4000" b="1" dirty="0" smtClean="0"/>
              <a:t>Do you think stealing someone else’s research or information is as bad as stealing someone’s physical property? Why or why not?</a:t>
            </a:r>
            <a:endParaRPr lang="en-US" sz="40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8/20/18</a:t>
            </a:r>
            <a:endParaRPr lang="en-US" sz="2400" b="1" dirty="0"/>
          </a:p>
        </p:txBody>
      </p:sp>
    </p:spTree>
    <p:extLst>
      <p:ext uri="{BB962C8B-B14F-4D97-AF65-F5344CB8AC3E}">
        <p14:creationId xmlns:p14="http://schemas.microsoft.com/office/powerpoint/2010/main" val="2211878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What are the two types of plagiarism we discussed in class yesterday, what is the difference between them, and what are the consequences for them?</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8/21/18</a:t>
            </a:r>
            <a:endParaRPr lang="en-US" sz="2400" b="1" dirty="0"/>
          </a:p>
        </p:txBody>
      </p:sp>
    </p:spTree>
    <p:extLst>
      <p:ext uri="{BB962C8B-B14F-4D97-AF65-F5344CB8AC3E}">
        <p14:creationId xmlns:p14="http://schemas.microsoft.com/office/powerpoint/2010/main" val="368697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a:t>What are the two types of plagiarism we discussed in class yesterday, what is the difference between them, and what are the consequences for them?</a:t>
            </a:r>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smtClean="0"/>
              <a:t>8/21/18</a:t>
            </a:r>
            <a:endParaRPr lang="en-US" sz="2400" b="1" dirty="0"/>
          </a:p>
        </p:txBody>
      </p:sp>
    </p:spTree>
    <p:extLst>
      <p:ext uri="{BB962C8B-B14F-4D97-AF65-F5344CB8AC3E}">
        <p14:creationId xmlns:p14="http://schemas.microsoft.com/office/powerpoint/2010/main" val="17138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4031536533"/>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465255534"/>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914856214"/>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666200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105400"/>
          </a:xfrm>
        </p:spPr>
        <p:txBody>
          <a:bodyPr>
            <a:normAutofit fontScale="92500" lnSpcReduction="20000"/>
          </a:bodyPr>
          <a:lstStyle/>
          <a:p>
            <a:r>
              <a:rPr lang="en-US" b="1" dirty="0" smtClean="0"/>
              <a:t>Parenthetical in-text </a:t>
            </a:r>
            <a:r>
              <a:rPr lang="en-US" b="1" dirty="0"/>
              <a:t>citation </a:t>
            </a:r>
            <a:r>
              <a:rPr lang="en-US" b="1" dirty="0" smtClean="0"/>
              <a:t>- </a:t>
            </a:r>
            <a:r>
              <a:rPr lang="en-US" b="1" dirty="0"/>
              <a:t>a brief reference in your text that indicates the source you consulted. </a:t>
            </a:r>
            <a:endParaRPr lang="en-US" b="1" dirty="0" smtClean="0"/>
          </a:p>
          <a:p>
            <a:pPr lvl="1"/>
            <a:r>
              <a:rPr lang="en-US" sz="2900" b="1" dirty="0" smtClean="0"/>
              <a:t>It </a:t>
            </a:r>
            <a:r>
              <a:rPr lang="en-US" sz="2900" b="1" dirty="0"/>
              <a:t>should </a:t>
            </a:r>
            <a:r>
              <a:rPr lang="en-US" sz="2900" b="1" dirty="0">
                <a:solidFill>
                  <a:schemeClr val="bg1"/>
                </a:solidFill>
              </a:rPr>
              <a:t>direct readers to the entry in your works-cited list</a:t>
            </a:r>
            <a:r>
              <a:rPr lang="en-US" sz="2900" b="1" dirty="0"/>
              <a:t> for that source.</a:t>
            </a:r>
          </a:p>
          <a:p>
            <a:pPr lvl="1"/>
            <a:r>
              <a:rPr lang="en-US" sz="2900" b="1" dirty="0"/>
              <a:t>It should </a:t>
            </a:r>
            <a:r>
              <a:rPr lang="en-US" sz="2900" b="1" dirty="0" smtClean="0"/>
              <a:t>provide </a:t>
            </a:r>
            <a:r>
              <a:rPr lang="en-US" sz="2900" b="1" dirty="0"/>
              <a:t>the citation information </a:t>
            </a:r>
            <a:r>
              <a:rPr lang="en-US" sz="2900" b="1" dirty="0">
                <a:solidFill>
                  <a:schemeClr val="bg1"/>
                </a:solidFill>
              </a:rPr>
              <a:t>without interrupting</a:t>
            </a:r>
            <a:r>
              <a:rPr lang="en-US" sz="2900" b="1" dirty="0"/>
              <a:t> your own text.</a:t>
            </a:r>
          </a:p>
          <a:p>
            <a:pPr lvl="1"/>
            <a:r>
              <a:rPr lang="en-US" sz="2900" b="1" dirty="0"/>
              <a:t>In general, the in-text citation will be the </a:t>
            </a:r>
            <a:r>
              <a:rPr lang="en-US" sz="2900" b="1" dirty="0">
                <a:solidFill>
                  <a:schemeClr val="bg1"/>
                </a:solidFill>
              </a:rPr>
              <a:t>author’s last name (or abbreviated title) with a page number, enclosed in parentheses</a:t>
            </a:r>
            <a:r>
              <a:rPr lang="en-US" sz="2900" b="1" dirty="0" smtClean="0"/>
              <a:t>.</a:t>
            </a:r>
          </a:p>
          <a:p>
            <a:pPr lvl="1"/>
            <a:r>
              <a:rPr lang="en-US" sz="2900" b="1" dirty="0" smtClean="0"/>
              <a:t>The word(s) in your parenthetical should ALWAYS match the FIRST WORD(S) in one of your Work Cited entries!</a:t>
            </a:r>
            <a:endParaRPr lang="en-US" sz="2900" b="1" dirty="0"/>
          </a:p>
          <a:p>
            <a:endParaRPr lang="en-US" dirty="0"/>
          </a:p>
        </p:txBody>
      </p:sp>
    </p:spTree>
    <p:extLst>
      <p:ext uri="{BB962C8B-B14F-4D97-AF65-F5344CB8AC3E}">
        <p14:creationId xmlns:p14="http://schemas.microsoft.com/office/powerpoint/2010/main" val="411042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590170193"/>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sz="2800" b="1" dirty="0" smtClean="0"/>
              <a:t>Example: I am reading a story in my textbook, and answering questions. </a:t>
            </a:r>
          </a:p>
          <a:p>
            <a:r>
              <a:rPr lang="en-US" sz="2800" b="1" dirty="0" smtClean="0"/>
              <a:t>The story is </a:t>
            </a:r>
            <a:r>
              <a:rPr lang="en-US" sz="2800" b="1" i="1" dirty="0" smtClean="0"/>
              <a:t>What, Of This Goldfish, Would You Wish</a:t>
            </a:r>
            <a:r>
              <a:rPr lang="en-US" sz="2800" b="1" dirty="0" smtClean="0"/>
              <a:t>. It was written by Edgar </a:t>
            </a:r>
            <a:r>
              <a:rPr lang="en-US" sz="2800" b="1" dirty="0" err="1" smtClean="0"/>
              <a:t>Keret</a:t>
            </a:r>
            <a:r>
              <a:rPr lang="en-US" sz="2800" b="1" dirty="0" smtClean="0"/>
              <a:t> and is on pages 3-8 in my book.</a:t>
            </a:r>
          </a:p>
          <a:p>
            <a:r>
              <a:rPr lang="en-US" sz="2800" b="1" dirty="0" smtClean="0"/>
              <a:t>My teacher says I must CITE the story in my answers.</a:t>
            </a:r>
          </a:p>
          <a:p>
            <a:r>
              <a:rPr lang="en-US" sz="2800" b="1" dirty="0" smtClean="0"/>
              <a:t>In one of my answers, I use the following quote from page 5:</a:t>
            </a:r>
          </a:p>
          <a:p>
            <a:pPr marL="0" indent="0">
              <a:buNone/>
            </a:pPr>
            <a:r>
              <a:rPr lang="en-US" sz="2800" b="1" dirty="0" smtClean="0"/>
              <a:t>    </a:t>
            </a:r>
            <a:r>
              <a:rPr lang="en-US" sz="2800" dirty="0" smtClean="0"/>
              <a:t>“But what is most excellent about addicts and Arabs and </a:t>
            </a:r>
          </a:p>
          <a:p>
            <a:pPr marL="0" indent="0">
              <a:buNone/>
            </a:pPr>
            <a:r>
              <a:rPr lang="en-US" sz="2800" dirty="0" smtClean="0"/>
              <a:t>     pensioners is that they don’t come around knocking on </a:t>
            </a:r>
          </a:p>
          <a:p>
            <a:pPr marL="0" indent="0">
              <a:buNone/>
            </a:pPr>
            <a:r>
              <a:rPr lang="en-US" sz="2800" dirty="0" smtClean="0"/>
              <a:t>     Sergei’s door”</a:t>
            </a:r>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37403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indent="0">
              <a:buNone/>
            </a:pPr>
            <a:r>
              <a:rPr lang="en-US" sz="2800" b="1" dirty="0" smtClean="0"/>
              <a:t>    </a:t>
            </a:r>
            <a:r>
              <a:rPr lang="en-US" sz="3600" dirty="0" smtClean="0"/>
              <a:t>“But what is most excellent about addicts</a:t>
            </a:r>
          </a:p>
          <a:p>
            <a:pPr marL="0" indent="0">
              <a:buNone/>
            </a:pPr>
            <a:r>
              <a:rPr lang="en-US" sz="3600" dirty="0" smtClean="0"/>
              <a:t>     and Arabs and pensioners is that they </a:t>
            </a:r>
          </a:p>
          <a:p>
            <a:pPr marL="0" indent="0">
              <a:buNone/>
            </a:pPr>
            <a:r>
              <a:rPr lang="en-US" sz="3600" dirty="0" smtClean="0"/>
              <a:t>     don’t come around knocking on Sergei’s </a:t>
            </a:r>
          </a:p>
          <a:p>
            <a:pPr marL="0" indent="0">
              <a:buNone/>
            </a:pPr>
            <a:r>
              <a:rPr lang="en-US" sz="3600" dirty="0" smtClean="0"/>
              <a:t>     door” </a:t>
            </a:r>
            <a:r>
              <a:rPr lang="en-US" sz="3600" dirty="0" smtClean="0">
                <a:solidFill>
                  <a:schemeClr val="bg1"/>
                </a:solidFill>
              </a:rPr>
              <a:t>(</a:t>
            </a:r>
            <a:r>
              <a:rPr lang="en-US" sz="3600" dirty="0" err="1" smtClean="0">
                <a:solidFill>
                  <a:schemeClr val="bg1"/>
                </a:solidFill>
              </a:rPr>
              <a:t>Keret</a:t>
            </a:r>
            <a:r>
              <a:rPr lang="en-US" sz="3600" dirty="0" smtClean="0">
                <a:solidFill>
                  <a:schemeClr val="bg1"/>
                </a:solidFill>
              </a:rPr>
              <a:t> 5).</a:t>
            </a:r>
            <a:endParaRPr lang="en-US" sz="3600" b="1" dirty="0" smtClean="0">
              <a:solidFill>
                <a:schemeClr val="bg1"/>
              </a:solidFill>
            </a:endParaRPr>
          </a:p>
          <a:p>
            <a:r>
              <a:rPr lang="en-US" sz="2800" b="1" dirty="0" smtClean="0"/>
              <a:t>In parenthesis, I put the author’s last name and the page number.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6688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a:bodyPr>
          <a:lstStyle/>
          <a:p>
            <a:r>
              <a:rPr lang="en-US" sz="2800" b="1" dirty="0" smtClean="0"/>
              <a:t>Example: I am writing a research paper on the poet William Wordsworth. </a:t>
            </a:r>
          </a:p>
          <a:p>
            <a:r>
              <a:rPr lang="en-US" sz="2800" b="1" dirty="0" smtClean="0"/>
              <a:t>I found a great source: a book titled </a:t>
            </a:r>
            <a:r>
              <a:rPr lang="en-US" sz="2800" b="1" i="1" dirty="0" smtClean="0"/>
              <a:t>Lyrical Ballads </a:t>
            </a:r>
            <a:r>
              <a:rPr lang="en-US" sz="2800" b="1" dirty="0" smtClean="0"/>
              <a:t>written by Wordsworth himself.</a:t>
            </a:r>
          </a:p>
          <a:p>
            <a:r>
              <a:rPr lang="en-US" sz="2800" b="1" dirty="0" smtClean="0"/>
              <a:t>My teacher says I must CITE the book in my writing.</a:t>
            </a:r>
          </a:p>
          <a:p>
            <a:r>
              <a:rPr lang="en-US" sz="2800" b="1" dirty="0" smtClean="0"/>
              <a:t>In my writing, I include the following statement from page 263:</a:t>
            </a:r>
          </a:p>
          <a:p>
            <a:pPr marL="0" indent="0">
              <a:buNone/>
            </a:pPr>
            <a:r>
              <a:rPr lang="en-US" sz="2800" b="1" dirty="0" smtClean="0"/>
              <a:t>    </a:t>
            </a:r>
            <a:r>
              <a:rPr lang="en-US" sz="2800" dirty="0"/>
              <a:t>Romantic poetry is characterized by </a:t>
            </a:r>
            <a:r>
              <a:rPr lang="en-US" sz="2800" dirty="0" smtClean="0"/>
              <a:t>the</a:t>
            </a:r>
          </a:p>
          <a:p>
            <a:pPr marL="0" indent="0">
              <a:buNone/>
            </a:pPr>
            <a:r>
              <a:rPr lang="en-US" sz="2800" dirty="0"/>
              <a:t> </a:t>
            </a:r>
            <a:r>
              <a:rPr lang="en-US" sz="2800" dirty="0" smtClean="0"/>
              <a:t>   “spontaneous overflow </a:t>
            </a:r>
            <a:r>
              <a:rPr lang="en-US" sz="2800" dirty="0"/>
              <a:t>of powerful feelings” </a:t>
            </a:r>
            <a:endParaRPr lang="en-US" sz="2800" dirty="0" smtClean="0"/>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142333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smtClean="0">
                <a:solidFill>
                  <a:prstClr val="black"/>
                </a:solidFill>
              </a:rPr>
              <a:t>    Romantic </a:t>
            </a:r>
            <a:r>
              <a:rPr lang="en-US" sz="3600" dirty="0">
                <a:solidFill>
                  <a:prstClr val="black"/>
                </a:solidFill>
              </a:rPr>
              <a:t>poetry was </a:t>
            </a:r>
            <a:r>
              <a:rPr lang="en-US" sz="3600" dirty="0" smtClean="0">
                <a:solidFill>
                  <a:prstClr val="black"/>
                </a:solidFill>
              </a:rPr>
              <a:t>marked </a:t>
            </a:r>
            <a:r>
              <a:rPr lang="en-US" sz="3600" dirty="0">
                <a:solidFill>
                  <a:prstClr val="black"/>
                </a:solidFill>
              </a:rPr>
              <a:t>by a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a:t>
            </a:r>
            <a:r>
              <a:rPr lang="en-US" sz="3600" dirty="0">
                <a:solidFill>
                  <a:prstClr val="black"/>
                </a:solidFill>
              </a:rPr>
              <a:t>spontaneous </a:t>
            </a:r>
            <a:r>
              <a:rPr lang="en-US" sz="3600" dirty="0" smtClean="0">
                <a:solidFill>
                  <a:prstClr val="black"/>
                </a:solidFill>
              </a:rPr>
              <a:t>overflow </a:t>
            </a:r>
            <a:r>
              <a:rPr lang="en-US" sz="3600" dirty="0">
                <a:solidFill>
                  <a:prstClr val="black"/>
                </a:solidFill>
              </a:rPr>
              <a:t>of powerful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feelings” </a:t>
            </a:r>
            <a:r>
              <a:rPr lang="en-US" sz="3600" b="1" dirty="0" smtClean="0">
                <a:solidFill>
                  <a:schemeClr val="bg1"/>
                </a:solidFill>
              </a:rPr>
              <a:t>(Wordsworth 263).</a:t>
            </a:r>
          </a:p>
          <a:p>
            <a:pPr marL="0" lvl="0" indent="0">
              <a:buNone/>
            </a:pPr>
            <a:endParaRPr lang="en-US" sz="3600" b="1" dirty="0" smtClean="0">
              <a:solidFill>
                <a:schemeClr val="bg1"/>
              </a:solidFill>
            </a:endParaRPr>
          </a:p>
          <a:p>
            <a:r>
              <a:rPr lang="en-US" sz="2800" b="1" dirty="0" smtClean="0"/>
              <a:t>In parenthesis, I put the author’s last name and the page number.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420007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a:bodyPr>
          <a:lstStyle/>
          <a:p>
            <a:r>
              <a:rPr lang="en-US" sz="2800" b="1" dirty="0" smtClean="0"/>
              <a:t>Example: I am writing a research paper on the poet William Wordsworth. </a:t>
            </a:r>
          </a:p>
          <a:p>
            <a:r>
              <a:rPr lang="en-US" sz="2800" b="1" dirty="0" smtClean="0"/>
              <a:t>I found a great source: a book titled </a:t>
            </a:r>
            <a:r>
              <a:rPr lang="en-US" sz="2800" b="1" i="1" dirty="0" smtClean="0"/>
              <a:t>Lyrical Ballads </a:t>
            </a:r>
            <a:r>
              <a:rPr lang="en-US" sz="2800" b="1" dirty="0" smtClean="0"/>
              <a:t>written by Wordsworth himself.</a:t>
            </a:r>
          </a:p>
          <a:p>
            <a:r>
              <a:rPr lang="en-US" sz="2800" b="1" dirty="0" smtClean="0"/>
              <a:t>My teacher says I must CITE the book in my writing.</a:t>
            </a:r>
          </a:p>
          <a:p>
            <a:r>
              <a:rPr lang="en-US" sz="2800" b="1" dirty="0" smtClean="0"/>
              <a:t>In my writing, I include the following statement from page 263:</a:t>
            </a:r>
          </a:p>
          <a:p>
            <a:pPr marL="0" indent="0">
              <a:buNone/>
            </a:pPr>
            <a:r>
              <a:rPr lang="en-US" sz="2800" b="1" dirty="0" smtClean="0"/>
              <a:t>    </a:t>
            </a:r>
            <a:r>
              <a:rPr lang="en-US" sz="2800" dirty="0"/>
              <a:t>Wordsworth stated that Romantic poetry was </a:t>
            </a:r>
            <a:endParaRPr lang="en-US" sz="2800" dirty="0" smtClean="0"/>
          </a:p>
          <a:p>
            <a:pPr marL="0" indent="0">
              <a:buNone/>
            </a:pPr>
            <a:r>
              <a:rPr lang="en-US" sz="2800" dirty="0"/>
              <a:t> </a:t>
            </a:r>
            <a:r>
              <a:rPr lang="en-US" sz="2800" dirty="0" smtClean="0"/>
              <a:t>   marked </a:t>
            </a:r>
            <a:r>
              <a:rPr lang="en-US" sz="2800" dirty="0"/>
              <a:t>by a “spontaneous overflow of powerful </a:t>
            </a:r>
            <a:endParaRPr lang="en-US" sz="2800" dirty="0" smtClean="0"/>
          </a:p>
          <a:p>
            <a:pPr marL="0" indent="0">
              <a:buNone/>
            </a:pPr>
            <a:r>
              <a:rPr lang="en-US" sz="2800" dirty="0"/>
              <a:t> </a:t>
            </a:r>
            <a:r>
              <a:rPr lang="en-US" sz="2800" dirty="0" smtClean="0"/>
              <a:t>   feelings”</a:t>
            </a:r>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324414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sz="2800" b="1" dirty="0" smtClean="0"/>
              <a:t>Here’s what that citation would look like:</a:t>
            </a:r>
          </a:p>
          <a:p>
            <a:pPr marL="0" indent="0">
              <a:buNone/>
            </a:pPr>
            <a:endParaRPr lang="en-US" sz="800" b="1" dirty="0" smtClean="0"/>
          </a:p>
          <a:p>
            <a:pPr marL="0" lvl="0" indent="0">
              <a:buNone/>
            </a:pPr>
            <a:r>
              <a:rPr lang="en-US" sz="2800" b="1" dirty="0" smtClean="0"/>
              <a:t>    </a:t>
            </a:r>
            <a:r>
              <a:rPr lang="en-US" sz="2800" dirty="0">
                <a:solidFill>
                  <a:prstClr val="black"/>
                </a:solidFill>
              </a:rPr>
              <a:t>Wordsworth stated that Romantic poetry was </a:t>
            </a:r>
          </a:p>
          <a:p>
            <a:pPr marL="0" lvl="0" indent="0">
              <a:buNone/>
            </a:pPr>
            <a:r>
              <a:rPr lang="en-US" sz="2800" dirty="0">
                <a:solidFill>
                  <a:prstClr val="black"/>
                </a:solidFill>
              </a:rPr>
              <a:t>    marked by a “spontaneous overflow of powerful </a:t>
            </a:r>
          </a:p>
          <a:p>
            <a:pPr marL="0" lvl="0" indent="0">
              <a:buNone/>
            </a:pPr>
            <a:r>
              <a:rPr lang="en-US" sz="2800" dirty="0">
                <a:solidFill>
                  <a:prstClr val="black"/>
                </a:solidFill>
              </a:rPr>
              <a:t>    feelings</a:t>
            </a:r>
            <a:r>
              <a:rPr lang="en-US" sz="2800" dirty="0" smtClean="0">
                <a:solidFill>
                  <a:prstClr val="black"/>
                </a:solidFill>
              </a:rPr>
              <a:t>” </a:t>
            </a:r>
            <a:r>
              <a:rPr lang="en-US" sz="2800" b="1" dirty="0" smtClean="0">
                <a:solidFill>
                  <a:schemeClr val="bg1"/>
                </a:solidFill>
              </a:rPr>
              <a:t>(263).</a:t>
            </a:r>
          </a:p>
          <a:p>
            <a:r>
              <a:rPr lang="en-US" sz="2800" b="1" dirty="0" smtClean="0"/>
              <a:t>What’s different about this citation?</a:t>
            </a:r>
            <a:endParaRPr lang="en-US" sz="2800" b="1" dirty="0"/>
          </a:p>
          <a:p>
            <a:r>
              <a:rPr lang="en-US" sz="2800" b="1" dirty="0" smtClean="0"/>
              <a:t>In parenthesis, I put the page number ONLY. I already mentioned the author’s name in my statement, so I do not need to put it in my parenthesis.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04097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sz="2800" b="1" dirty="0" smtClean="0"/>
              <a:t>Example: I am writing a research paper on the poet William Wordsworth. </a:t>
            </a:r>
          </a:p>
          <a:p>
            <a:r>
              <a:rPr lang="en-US" sz="2800" b="1" dirty="0" smtClean="0"/>
              <a:t>I found a great source in the library database: an encyclopedia article titled “Wordsworth, William,” BUT there is NO AUTHOR LISTED and NO PAGE NUMBERS.</a:t>
            </a:r>
          </a:p>
          <a:p>
            <a:r>
              <a:rPr lang="en-US" sz="2800" b="1" dirty="0" smtClean="0"/>
              <a:t>My teacher says I must CITE the article in my writing.</a:t>
            </a:r>
          </a:p>
          <a:p>
            <a:r>
              <a:rPr lang="en-US" sz="2800" b="1" dirty="0" smtClean="0"/>
              <a:t>In my writing, I include the following statement based on information found in paragraph one of the article:</a:t>
            </a:r>
          </a:p>
          <a:p>
            <a:pPr marL="0" indent="0">
              <a:buNone/>
            </a:pPr>
            <a:endParaRPr lang="en-US" sz="1100" b="1" dirty="0" smtClean="0"/>
          </a:p>
          <a:p>
            <a:pPr marL="0" indent="0">
              <a:buNone/>
            </a:pPr>
            <a:r>
              <a:rPr lang="en-US" sz="2800" b="1" dirty="0" smtClean="0"/>
              <a:t>    </a:t>
            </a:r>
            <a:r>
              <a:rPr lang="en-US" sz="2800" dirty="0" smtClean="0"/>
              <a:t>Wordsworth was a great English poet and a leader</a:t>
            </a:r>
          </a:p>
          <a:p>
            <a:pPr marL="0" indent="0">
              <a:buNone/>
            </a:pPr>
            <a:r>
              <a:rPr lang="en-US" sz="2800" dirty="0"/>
              <a:t> </a:t>
            </a:r>
            <a:r>
              <a:rPr lang="en-US" sz="2800" dirty="0" smtClean="0"/>
              <a:t>   of the romantic movement in English literature.</a:t>
            </a: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1281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a:solidFill>
                  <a:prstClr val="black"/>
                </a:solidFill>
              </a:rPr>
              <a:t>    Wordsworth was a great English poet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and </a:t>
            </a:r>
            <a:r>
              <a:rPr lang="en-US" sz="3600" dirty="0">
                <a:solidFill>
                  <a:prstClr val="black"/>
                </a:solidFill>
              </a:rPr>
              <a:t>a </a:t>
            </a:r>
            <a:r>
              <a:rPr lang="en-US" sz="3600" dirty="0" smtClean="0">
                <a:solidFill>
                  <a:prstClr val="black"/>
                </a:solidFill>
              </a:rPr>
              <a:t>leader of </a:t>
            </a:r>
            <a:r>
              <a:rPr lang="en-US" sz="3600" dirty="0">
                <a:solidFill>
                  <a:prstClr val="black"/>
                </a:solidFill>
              </a:rPr>
              <a:t>the romantic </a:t>
            </a:r>
            <a:r>
              <a:rPr lang="en-US" sz="3600" dirty="0" smtClean="0">
                <a:solidFill>
                  <a:prstClr val="black"/>
                </a:solidFill>
              </a:rPr>
              <a:t>movement</a:t>
            </a:r>
          </a:p>
          <a:p>
            <a:pPr marL="0" lvl="0" indent="0">
              <a:buNone/>
            </a:pPr>
            <a:r>
              <a:rPr lang="en-US" sz="3600" dirty="0" smtClean="0">
                <a:solidFill>
                  <a:prstClr val="black"/>
                </a:solidFill>
              </a:rPr>
              <a:t>    in </a:t>
            </a:r>
            <a:r>
              <a:rPr lang="en-US" sz="3600" dirty="0">
                <a:solidFill>
                  <a:prstClr val="black"/>
                </a:solidFill>
              </a:rPr>
              <a:t>English </a:t>
            </a:r>
            <a:r>
              <a:rPr lang="en-US" sz="3600" dirty="0" smtClean="0">
                <a:solidFill>
                  <a:prstClr val="black"/>
                </a:solidFill>
              </a:rPr>
              <a:t>literature </a:t>
            </a:r>
            <a:r>
              <a:rPr lang="en-US" sz="3600" b="1" dirty="0" smtClean="0">
                <a:solidFill>
                  <a:schemeClr val="bg1"/>
                </a:solidFill>
              </a:rPr>
              <a:t>(“Wordsworth”</a:t>
            </a:r>
          </a:p>
          <a:p>
            <a:pPr marL="0" lvl="0" indent="0">
              <a:buNone/>
            </a:pPr>
            <a:r>
              <a:rPr lang="en-US" sz="3600" b="1" dirty="0">
                <a:solidFill>
                  <a:schemeClr val="bg1"/>
                </a:solidFill>
              </a:rPr>
              <a:t> </a:t>
            </a:r>
            <a:r>
              <a:rPr lang="en-US" sz="3600" b="1" dirty="0" smtClean="0">
                <a:solidFill>
                  <a:schemeClr val="bg1"/>
                </a:solidFill>
              </a:rPr>
              <a:t>   para 1).</a:t>
            </a:r>
          </a:p>
          <a:p>
            <a:r>
              <a:rPr lang="en-US" sz="2800" b="1" dirty="0" smtClean="0"/>
              <a:t>In parenthesis, I put the first word in the title and the paragraph number. </a:t>
            </a:r>
          </a:p>
          <a:p>
            <a:r>
              <a:rPr lang="en-US" sz="2800" b="1" dirty="0" smtClean="0"/>
              <a:t>Notice: no comma,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170715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lnSpcReduction="10000"/>
          </a:bodyPr>
          <a:lstStyle/>
          <a:p>
            <a:r>
              <a:rPr lang="en-US" sz="2800" b="1" dirty="0" smtClean="0"/>
              <a:t>Example: I am writing a research paper on the poet William Wordsworth. </a:t>
            </a:r>
          </a:p>
          <a:p>
            <a:r>
              <a:rPr lang="en-US" sz="2800" b="1" dirty="0" smtClean="0"/>
              <a:t>I found a great source on the internet: an article from the website www.poets.org  titled “William Wordsworth,” BUT there is NO AUTHOR LISTED and NO PAGE NUMBERS.</a:t>
            </a:r>
          </a:p>
          <a:p>
            <a:r>
              <a:rPr lang="en-US" sz="2800" b="1" dirty="0" smtClean="0"/>
              <a:t>My teacher says I must CITE the article in my writing.</a:t>
            </a:r>
          </a:p>
          <a:p>
            <a:r>
              <a:rPr lang="en-US" sz="2800" b="1" dirty="0" smtClean="0"/>
              <a:t>In my writing, I include the following quote from paragraph one of the article:</a:t>
            </a:r>
          </a:p>
          <a:p>
            <a:pPr marL="0" indent="0">
              <a:buNone/>
            </a:pPr>
            <a:r>
              <a:rPr lang="en-US" sz="2800" b="1" dirty="0" smtClean="0"/>
              <a:t>    “</a:t>
            </a:r>
            <a:r>
              <a:rPr lang="en-US" sz="2800" dirty="0" smtClean="0"/>
              <a:t>Wordsworth’s </a:t>
            </a:r>
            <a:r>
              <a:rPr lang="en-US" sz="2800" dirty="0"/>
              <a:t>mother died when he was eight—this </a:t>
            </a:r>
            <a:endParaRPr lang="en-US" sz="2800" dirty="0" smtClean="0"/>
          </a:p>
          <a:p>
            <a:pPr marL="0" indent="0">
              <a:buNone/>
            </a:pPr>
            <a:r>
              <a:rPr lang="en-US" sz="2800" dirty="0"/>
              <a:t> </a:t>
            </a:r>
            <a:r>
              <a:rPr lang="en-US" sz="2800" dirty="0" smtClean="0"/>
              <a:t>   experience </a:t>
            </a:r>
            <a:r>
              <a:rPr lang="en-US" sz="2800" dirty="0"/>
              <a:t>shapes much of his later </a:t>
            </a:r>
            <a:r>
              <a:rPr lang="en-US" sz="2800" dirty="0" smtClean="0"/>
              <a:t>work”</a:t>
            </a:r>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76139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a:solidFill>
                  <a:prstClr val="black"/>
                </a:solidFill>
              </a:rPr>
              <a:t>    “Wordsworth’s mother died when he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was </a:t>
            </a:r>
            <a:r>
              <a:rPr lang="en-US" sz="3600" dirty="0">
                <a:solidFill>
                  <a:prstClr val="black"/>
                </a:solidFill>
              </a:rPr>
              <a:t>eight—this </a:t>
            </a:r>
            <a:r>
              <a:rPr lang="en-US" sz="3600" dirty="0" smtClean="0">
                <a:solidFill>
                  <a:prstClr val="black"/>
                </a:solidFill>
              </a:rPr>
              <a:t>experience </a:t>
            </a:r>
            <a:r>
              <a:rPr lang="en-US" sz="3600" dirty="0">
                <a:solidFill>
                  <a:prstClr val="black"/>
                </a:solidFill>
              </a:rPr>
              <a:t>shapes </a:t>
            </a:r>
            <a:r>
              <a:rPr lang="en-US" sz="3600" dirty="0" smtClean="0">
                <a:solidFill>
                  <a:prstClr val="black"/>
                </a:solidFill>
              </a:rPr>
              <a:t>much</a:t>
            </a:r>
          </a:p>
          <a:p>
            <a:pPr marL="0" lvl="0" indent="0">
              <a:buNone/>
            </a:pPr>
            <a:r>
              <a:rPr lang="en-US" sz="3600" dirty="0">
                <a:solidFill>
                  <a:prstClr val="black"/>
                </a:solidFill>
              </a:rPr>
              <a:t> </a:t>
            </a:r>
            <a:r>
              <a:rPr lang="en-US" sz="3600" dirty="0" smtClean="0">
                <a:solidFill>
                  <a:prstClr val="black"/>
                </a:solidFill>
              </a:rPr>
              <a:t>   </a:t>
            </a:r>
            <a:r>
              <a:rPr lang="en-US" sz="3600" dirty="0">
                <a:solidFill>
                  <a:prstClr val="black"/>
                </a:solidFill>
              </a:rPr>
              <a:t>of his later work” </a:t>
            </a:r>
            <a:r>
              <a:rPr lang="en-US" sz="3600" b="1" dirty="0" smtClean="0">
                <a:solidFill>
                  <a:schemeClr val="bg1"/>
                </a:solidFill>
              </a:rPr>
              <a:t>(“William” para 1).</a:t>
            </a:r>
          </a:p>
          <a:p>
            <a:r>
              <a:rPr lang="en-US" sz="2800" b="1" dirty="0" smtClean="0"/>
              <a:t>In parenthesis, I put the first word in the title and the paragraph number. </a:t>
            </a:r>
          </a:p>
          <a:p>
            <a:r>
              <a:rPr lang="en-US" sz="2800" b="1" dirty="0" smtClean="0"/>
              <a:t>Notice: no comma,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89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8012688"/>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r>
              <a:rPr lang="en-US" sz="2800" b="1" dirty="0" smtClean="0"/>
              <a:t>In the document provided, you will find 1 question to be answered and 5 examples for you to explore.</a:t>
            </a:r>
          </a:p>
          <a:p>
            <a:r>
              <a:rPr lang="en-US" sz="2800" b="1" dirty="0" smtClean="0"/>
              <a:t>The question MUST be answered in COMPLETE SENTENCES!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102355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“MLA Citation – The How” question and scenarios.</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340454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sz="1200" b="1" dirty="0"/>
          </a:p>
          <a:p>
            <a:pPr marL="0" indent="0" algn="ctr">
              <a:buNone/>
            </a:pPr>
            <a:r>
              <a:rPr lang="en-US" sz="4000" b="1" dirty="0" smtClean="0"/>
              <a:t>In your own words, what are the reasons for using a parenthetical in-text citation?  </a:t>
            </a:r>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8/21/18</a:t>
            </a:r>
            <a:endParaRPr lang="en-US" sz="2400" b="1" dirty="0"/>
          </a:p>
        </p:txBody>
      </p:sp>
    </p:spTree>
    <p:extLst>
      <p:ext uri="{BB962C8B-B14F-4D97-AF65-F5344CB8AC3E}">
        <p14:creationId xmlns:p14="http://schemas.microsoft.com/office/powerpoint/2010/main" val="17436517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What are some reasons we have discussed as to why citing sources is important? Which reason do you think is the most important? Why?</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8/22/18</a:t>
            </a:r>
            <a:endParaRPr lang="en-US" sz="2400" b="1" dirty="0"/>
          </a:p>
        </p:txBody>
      </p:sp>
    </p:spTree>
    <p:extLst>
      <p:ext uri="{BB962C8B-B14F-4D97-AF65-F5344CB8AC3E}">
        <p14:creationId xmlns:p14="http://schemas.microsoft.com/office/powerpoint/2010/main" val="37616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56663"/>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80291" y="1219200"/>
            <a:ext cx="8229600" cy="4525963"/>
          </a:xfrm>
        </p:spPr>
        <p:txBody>
          <a:bodyPr>
            <a:normAutofit/>
          </a:bodyPr>
          <a:lstStyle/>
          <a:p>
            <a:pPr marL="0" indent="0" algn="ctr">
              <a:buNone/>
            </a:pPr>
            <a:r>
              <a:rPr lang="en-US" sz="2800" b="1" dirty="0" smtClean="0"/>
              <a:t>Now write about the following:</a:t>
            </a:r>
          </a:p>
          <a:p>
            <a:pPr marL="0" indent="0" algn="ctr">
              <a:buNone/>
            </a:pPr>
            <a:r>
              <a:rPr lang="en-US" sz="4000" b="1" dirty="0"/>
              <a:t>What are some reasons we have discussed as to why citing sources is important? Which reason </a:t>
            </a:r>
            <a:r>
              <a:rPr lang="en-US" sz="4000" b="1" dirty="0" smtClean="0"/>
              <a:t>did YOUR PARTNER </a:t>
            </a:r>
            <a:r>
              <a:rPr lang="en-US" sz="4000" b="1" dirty="0"/>
              <a:t>think is the most </a:t>
            </a:r>
            <a:r>
              <a:rPr lang="en-US" sz="4000" b="1" dirty="0" smtClean="0"/>
              <a:t>important</a:t>
            </a:r>
            <a:r>
              <a:rPr lang="en-US" sz="4000" b="1" dirty="0"/>
              <a:t> </a:t>
            </a:r>
            <a:r>
              <a:rPr lang="en-US" sz="4000" b="1" dirty="0" smtClean="0"/>
              <a:t>and why? Do you agree? Why or why not?</a:t>
            </a:r>
            <a:endParaRPr lang="en-US" sz="4000" b="1" dirty="0"/>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smtClean="0"/>
              <a:t>8/22/18</a:t>
            </a:r>
            <a:endParaRPr lang="en-US" sz="2400" b="1" dirty="0"/>
          </a:p>
        </p:txBody>
      </p:sp>
    </p:spTree>
    <p:extLst>
      <p:ext uri="{BB962C8B-B14F-4D97-AF65-F5344CB8AC3E}">
        <p14:creationId xmlns:p14="http://schemas.microsoft.com/office/powerpoint/2010/main" val="312215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24469977"/>
      </p:ext>
    </p:extLst>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931096179"/>
      </p:ext>
    </p:extLst>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77040453"/>
      </p:ext>
    </p:extLst>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18961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 y="76200"/>
            <a:ext cx="82296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MLA Citation – The How</a:t>
            </a:r>
            <a:endParaRPr lang="en-US" b="1" dirty="0"/>
          </a:p>
        </p:txBody>
      </p:sp>
      <p:sp>
        <p:nvSpPr>
          <p:cNvPr id="3" name="TextBox 2"/>
          <p:cNvSpPr txBox="1"/>
          <p:nvPr/>
        </p:nvSpPr>
        <p:spPr>
          <a:xfrm>
            <a:off x="457200" y="838200"/>
            <a:ext cx="8224982" cy="4031873"/>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Works Cited Page – a more detailed reference </a:t>
            </a:r>
          </a:p>
          <a:p>
            <a:r>
              <a:rPr lang="en-US" sz="2800" b="1" dirty="0" smtClean="0"/>
              <a:t>      at the end of your written work</a:t>
            </a:r>
          </a:p>
          <a:p>
            <a:pPr marL="457200" indent="-457200">
              <a:buFont typeface="Arial" panose="020B0604020202020204" pitchFamily="34" charset="0"/>
              <a:buChar char="•"/>
            </a:pPr>
            <a:r>
              <a:rPr lang="en-US" sz="2800" b="1" dirty="0" smtClean="0"/>
              <a:t>Most Works Cited entries will contain some or all of the following information:</a:t>
            </a:r>
          </a:p>
          <a:p>
            <a:pPr marL="914400" lvl="1" indent="-457200">
              <a:buFont typeface="Arial" panose="020B0604020202020204" pitchFamily="34" charset="0"/>
              <a:buChar char="•"/>
            </a:pPr>
            <a:r>
              <a:rPr lang="en-US" sz="2400" b="1" dirty="0" smtClean="0"/>
              <a:t>Author(s) name (last, first)</a:t>
            </a:r>
            <a:r>
              <a:rPr lang="en-US" sz="2400" b="1" dirty="0" smtClean="0">
                <a:solidFill>
                  <a:schemeClr val="bg1"/>
                </a:solidFill>
              </a:rPr>
              <a:t>. </a:t>
            </a:r>
            <a:r>
              <a:rPr lang="en-US" sz="2400" b="1" dirty="0" smtClean="0"/>
              <a:t>Title of source</a:t>
            </a:r>
            <a:r>
              <a:rPr lang="en-US" sz="2400" b="1" dirty="0" smtClean="0">
                <a:solidFill>
                  <a:schemeClr val="bg1"/>
                </a:solidFill>
              </a:rPr>
              <a:t>. </a:t>
            </a:r>
            <a:r>
              <a:rPr lang="en-US" sz="2400" b="1" dirty="0" smtClean="0"/>
              <a:t>Title of container (the journal, magazine, website, etc. where the source was found)</a:t>
            </a:r>
            <a:r>
              <a:rPr lang="en-US" sz="2400" b="1" dirty="0" smtClean="0">
                <a:solidFill>
                  <a:schemeClr val="bg1"/>
                </a:solidFill>
              </a:rPr>
              <a:t>. </a:t>
            </a:r>
            <a:r>
              <a:rPr lang="en-US" sz="2400" b="1" dirty="0" smtClean="0"/>
              <a:t>Publisher</a:t>
            </a:r>
            <a:r>
              <a:rPr lang="en-US" sz="2400" b="1" dirty="0" smtClean="0">
                <a:solidFill>
                  <a:schemeClr val="bg1"/>
                </a:solidFill>
              </a:rPr>
              <a:t>, </a:t>
            </a:r>
            <a:r>
              <a:rPr lang="en-US" sz="2400" b="1" dirty="0" smtClean="0"/>
              <a:t>Publication Date</a:t>
            </a:r>
            <a:r>
              <a:rPr lang="en-US" sz="2400" b="1" dirty="0" smtClean="0">
                <a:solidFill>
                  <a:schemeClr val="bg1"/>
                </a:solidFill>
              </a:rPr>
              <a:t>. </a:t>
            </a:r>
          </a:p>
          <a:p>
            <a:pPr lvl="1"/>
            <a:r>
              <a:rPr lang="en-US" sz="2400" b="1" dirty="0">
                <a:solidFill>
                  <a:schemeClr val="bg1"/>
                </a:solidFill>
              </a:rPr>
              <a:t>	</a:t>
            </a:r>
            <a:r>
              <a:rPr lang="en-US" sz="2400" b="1" dirty="0" smtClean="0"/>
              <a:t>URL (if website)</a:t>
            </a:r>
            <a:r>
              <a:rPr lang="en-US" sz="2400" b="1" dirty="0" smtClean="0">
                <a:solidFill>
                  <a:schemeClr val="bg1"/>
                </a:solidFill>
              </a:rPr>
              <a:t>.</a:t>
            </a:r>
            <a:endParaRPr lang="en-US" sz="2400" b="1" dirty="0" smtClean="0"/>
          </a:p>
          <a:p>
            <a:pPr marL="457200" indent="-457200">
              <a:buFont typeface="Arial" panose="020B0604020202020204" pitchFamily="34" charset="0"/>
              <a:buChar char="•"/>
            </a:pPr>
            <a:r>
              <a:rPr lang="en-US" sz="2400" b="1" dirty="0" smtClean="0">
                <a:solidFill>
                  <a:schemeClr val="bg1"/>
                </a:solidFill>
              </a:rPr>
              <a:t>EACH PART OF THE ENTRY SHOULD BE PUNCTUATED AS SHOWN HERE.</a:t>
            </a:r>
            <a:endParaRPr lang="en-US" sz="2400" b="1" dirty="0">
              <a:solidFill>
                <a:schemeClr val="bg1"/>
              </a:solidFill>
            </a:endParaRPr>
          </a:p>
        </p:txBody>
      </p:sp>
    </p:spTree>
    <p:extLst>
      <p:ext uri="{BB962C8B-B14F-4D97-AF65-F5344CB8AC3E}">
        <p14:creationId xmlns:p14="http://schemas.microsoft.com/office/powerpoint/2010/main" val="618150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92731173"/>
      </p:ext>
    </p:extLst>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943600"/>
          </a:xfrm>
        </p:spPr>
        <p:txBody>
          <a:bodyPr>
            <a:normAutofit lnSpcReduction="10000"/>
          </a:bodyPr>
          <a:lstStyle/>
          <a:p>
            <a:pPr marL="0" indent="0" algn="ctr">
              <a:buNone/>
            </a:pPr>
            <a:r>
              <a:rPr lang="en-US" b="1" dirty="0" smtClean="0"/>
              <a:t>Works Cited Page</a:t>
            </a:r>
          </a:p>
          <a:p>
            <a:r>
              <a:rPr lang="en-US" b="1" dirty="0" smtClean="0"/>
              <a:t>When formatting your Works Cited page, remember the following:</a:t>
            </a:r>
          </a:p>
          <a:p>
            <a:pPr lvl="1"/>
            <a:r>
              <a:rPr lang="en-US" b="1" dirty="0"/>
              <a:t>Begin your Works Cited page on a separate page at the end of your research paper. It should have the same one-inch margins and last name, page number header as the rest of your paper.</a:t>
            </a:r>
          </a:p>
          <a:p>
            <a:pPr lvl="1"/>
            <a:r>
              <a:rPr lang="en-US" b="1" dirty="0"/>
              <a:t>Label the page Works Cited (do not </a:t>
            </a:r>
            <a:r>
              <a:rPr lang="en-US" b="1" dirty="0" smtClean="0"/>
              <a:t>italicize, underline, or </a:t>
            </a:r>
            <a:r>
              <a:rPr lang="en-US" b="1" dirty="0"/>
              <a:t>put the words Works </a:t>
            </a:r>
            <a:r>
              <a:rPr lang="en-US" b="1" dirty="0" smtClean="0"/>
              <a:t>Cited in </a:t>
            </a:r>
            <a:r>
              <a:rPr lang="en-US" b="1" dirty="0"/>
              <a:t>quotation marks) and center the words Works Cited at the top of the page.</a:t>
            </a:r>
          </a:p>
          <a:p>
            <a:pPr lvl="1"/>
            <a:r>
              <a:rPr lang="en-US" b="1" dirty="0"/>
              <a:t>Double space all citations, but do not skip </a:t>
            </a:r>
            <a:r>
              <a:rPr lang="en-US" b="1" dirty="0" smtClean="0"/>
              <a:t>lines </a:t>
            </a:r>
            <a:r>
              <a:rPr lang="en-US" b="1" dirty="0"/>
              <a:t>between entries</a:t>
            </a:r>
            <a:r>
              <a:rPr lang="en-US" b="1" dirty="0" smtClean="0"/>
              <a:t>.</a:t>
            </a:r>
            <a:endParaRPr lang="en-US" b="1" dirty="0"/>
          </a:p>
        </p:txBody>
      </p:sp>
    </p:spTree>
    <p:extLst>
      <p:ext uri="{BB962C8B-B14F-4D97-AF65-F5344CB8AC3E}">
        <p14:creationId xmlns:p14="http://schemas.microsoft.com/office/powerpoint/2010/main" val="384353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143000"/>
            <a:ext cx="8229600" cy="5486400"/>
          </a:xfrm>
        </p:spPr>
        <p:txBody>
          <a:bodyPr>
            <a:noAutofit/>
          </a:bodyPr>
          <a:lstStyle/>
          <a:p>
            <a:pPr lvl="1"/>
            <a:r>
              <a:rPr lang="en-US" b="1" dirty="0" smtClean="0"/>
              <a:t>ALL ENTRIES on your page should be in ALPHABETICAL ORDER by the FIRST WORD in the entry.</a:t>
            </a:r>
          </a:p>
          <a:p>
            <a:pPr lvl="1"/>
            <a:r>
              <a:rPr lang="en-US" b="1" dirty="0" smtClean="0"/>
              <a:t>Indent the second and subsequent lines of citations by 0.5 inches (5 spaces) to create a hanging indent.</a:t>
            </a:r>
          </a:p>
          <a:p>
            <a:pPr lvl="1"/>
            <a:r>
              <a:rPr lang="en-US" b="1" dirty="0" smtClean="0"/>
              <a:t>If you're citing an article or a publication that was originally issued in print form but that you retrieved from an online database, you should type the online database name in </a:t>
            </a:r>
            <a:r>
              <a:rPr lang="en-US" b="1" i="1" dirty="0" smtClean="0"/>
              <a:t>italics</a:t>
            </a:r>
            <a:r>
              <a:rPr lang="en-US" b="1" dirty="0" smtClean="0"/>
              <a:t>. </a:t>
            </a:r>
            <a:endParaRPr lang="en-US" b="1" dirty="0"/>
          </a:p>
        </p:txBody>
      </p:sp>
    </p:spTree>
    <p:extLst>
      <p:ext uri="{BB962C8B-B14F-4D97-AF65-F5344CB8AC3E}">
        <p14:creationId xmlns:p14="http://schemas.microsoft.com/office/powerpoint/2010/main" val="261931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defTabSz="457200" fontAlgn="base">
              <a:spcBef>
                <a:spcPct val="0"/>
              </a:spcBef>
              <a:spcAft>
                <a:spcPct val="0"/>
              </a:spcAft>
            </a:pPr>
            <a:r>
              <a:rPr lang="en-US" altLang="en-US" b="1" dirty="0" smtClean="0">
                <a:ea typeface="MS PGothic" pitchFamily="34" charset="-128"/>
              </a:rPr>
              <a:t>In my research, I used the story </a:t>
            </a:r>
            <a:r>
              <a:rPr lang="en-US" altLang="en-US" b="1" i="1" dirty="0" smtClean="0">
                <a:ea typeface="MS PGothic" pitchFamily="34" charset="-128"/>
              </a:rPr>
              <a:t>The Lottery </a:t>
            </a:r>
            <a:r>
              <a:rPr lang="en-US" altLang="en-US" b="1" dirty="0" smtClean="0">
                <a:ea typeface="MS PGothic" pitchFamily="34" charset="-128"/>
              </a:rPr>
              <a:t>by Shirley Jackson which is found in my textbook on pages 25-34.</a:t>
            </a:r>
          </a:p>
          <a:p>
            <a:pPr defTabSz="457200" fontAlgn="base">
              <a:spcBef>
                <a:spcPct val="0"/>
              </a:spcBef>
              <a:spcAft>
                <a:spcPct val="0"/>
              </a:spcAft>
            </a:pPr>
            <a:r>
              <a:rPr lang="en-US" altLang="en-US" b="1" dirty="0" smtClean="0">
                <a:ea typeface="MS PGothic" pitchFamily="34" charset="-128"/>
              </a:rPr>
              <a:t>Standard format for a story from an anthology includes:</a:t>
            </a:r>
          </a:p>
          <a:p>
            <a:pPr lvl="1" defTabSz="457200" fontAlgn="base">
              <a:spcBef>
                <a:spcPct val="0"/>
              </a:spcBef>
              <a:spcAft>
                <a:spcPct val="0"/>
              </a:spcAft>
            </a:pPr>
            <a:r>
              <a:rPr lang="en-US" altLang="en-US" b="1" dirty="0" smtClean="0">
                <a:ea typeface="MS PGothic" pitchFamily="34" charset="-128"/>
              </a:rPr>
              <a:t>Last name</a:t>
            </a:r>
            <a:r>
              <a:rPr lang="en-US" altLang="en-US" b="1" dirty="0" smtClean="0">
                <a:solidFill>
                  <a:schemeClr val="bg1"/>
                </a:solidFill>
                <a:ea typeface="MS PGothic" pitchFamily="34" charset="-128"/>
              </a:rPr>
              <a:t>,</a:t>
            </a:r>
            <a:r>
              <a:rPr lang="en-US" altLang="en-US" b="1" dirty="0" smtClean="0">
                <a:ea typeface="MS PGothic" pitchFamily="34" charset="-128"/>
              </a:rPr>
              <a:t> first name</a:t>
            </a:r>
            <a:r>
              <a:rPr lang="en-US" altLang="en-US" b="1" dirty="0" smtClean="0">
                <a:solidFill>
                  <a:schemeClr val="bg1"/>
                </a:solidFill>
                <a:ea typeface="MS PGothic" pitchFamily="34" charset="-128"/>
              </a:rPr>
              <a:t>.</a:t>
            </a:r>
            <a:r>
              <a:rPr lang="en-US" altLang="en-US" b="1" dirty="0" smtClean="0">
                <a:ea typeface="MS PGothic" pitchFamily="34" charset="-128"/>
              </a:rPr>
              <a:t> “Story Title</a:t>
            </a:r>
            <a:r>
              <a:rPr lang="en-US" altLang="en-US" b="1" dirty="0" smtClean="0">
                <a:solidFill>
                  <a:schemeClr val="bg1"/>
                </a:solidFill>
                <a:ea typeface="MS PGothic" pitchFamily="34" charset="-128"/>
              </a:rPr>
              <a:t>.</a:t>
            </a:r>
            <a:r>
              <a:rPr lang="en-US" altLang="en-US" b="1" dirty="0" smtClean="0">
                <a:ea typeface="MS PGothic" pitchFamily="34" charset="-128"/>
              </a:rPr>
              <a:t>” </a:t>
            </a:r>
            <a:r>
              <a:rPr lang="en-US" altLang="en-US" b="1" i="1" dirty="0" smtClean="0">
                <a:ea typeface="MS PGothic" pitchFamily="34" charset="-128"/>
              </a:rPr>
              <a:t>Title of Container</a:t>
            </a:r>
            <a:r>
              <a:rPr lang="en-US" altLang="en-US" b="1" dirty="0" smtClean="0">
                <a:solidFill>
                  <a:schemeClr val="bg1"/>
                </a:solidFill>
                <a:ea typeface="MS PGothic" pitchFamily="34" charset="-128"/>
              </a:rPr>
              <a:t>.</a:t>
            </a:r>
            <a:r>
              <a:rPr lang="en-US" altLang="en-US" b="1" dirty="0" smtClean="0">
                <a:ea typeface="MS PGothic" pitchFamily="34" charset="-128"/>
              </a:rPr>
              <a:t> Publisher</a:t>
            </a:r>
            <a:r>
              <a:rPr lang="en-US" altLang="en-US" b="1" dirty="0" smtClean="0">
                <a:solidFill>
                  <a:schemeClr val="bg1"/>
                </a:solidFill>
                <a:ea typeface="MS PGothic" pitchFamily="34" charset="-128"/>
              </a:rPr>
              <a:t>,</a:t>
            </a:r>
            <a:r>
              <a:rPr lang="en-US" altLang="en-US" b="1" dirty="0" smtClean="0">
                <a:ea typeface="MS PGothic" pitchFamily="34" charset="-128"/>
              </a:rPr>
              <a:t> Publication date</a:t>
            </a:r>
            <a:r>
              <a:rPr lang="en-US" altLang="en-US" b="1" dirty="0" smtClean="0">
                <a:solidFill>
                  <a:schemeClr val="bg1"/>
                </a:solidFill>
                <a:ea typeface="MS PGothic" pitchFamily="34" charset="-128"/>
              </a:rPr>
              <a:t>.</a:t>
            </a:r>
            <a:r>
              <a:rPr lang="en-US" altLang="en-US" b="1" dirty="0" smtClean="0">
                <a:ea typeface="MS PGothic" pitchFamily="34" charset="-128"/>
              </a:rPr>
              <a:t> Page range</a:t>
            </a:r>
            <a:r>
              <a:rPr lang="en-US" altLang="en-US" b="1" dirty="0" smtClean="0">
                <a:solidFill>
                  <a:schemeClr val="bg1"/>
                </a:solidFill>
                <a:ea typeface="MS PGothic" pitchFamily="34" charset="-128"/>
              </a:rPr>
              <a:t>.</a:t>
            </a:r>
            <a:r>
              <a:rPr lang="en-US" altLang="en-US" b="1" dirty="0" smtClean="0">
                <a:ea typeface="MS PGothic" pitchFamily="34" charset="-128"/>
              </a:rPr>
              <a:t> </a:t>
            </a:r>
          </a:p>
          <a:p>
            <a:pPr marL="457200" lvl="1" indent="0" defTabSz="457200" fontAlgn="base">
              <a:spcBef>
                <a:spcPct val="0"/>
              </a:spcBef>
              <a:spcAft>
                <a:spcPct val="0"/>
              </a:spcAft>
              <a:buNone/>
            </a:pPr>
            <a:endParaRPr lang="en-US" altLang="en-US" sz="1300" b="1" dirty="0" smtClean="0">
              <a:ea typeface="MS PGothic" pitchFamily="34" charset="-128"/>
            </a:endParaRPr>
          </a:p>
          <a:p>
            <a:pPr defTabSz="457200" fontAlgn="base">
              <a:spcBef>
                <a:spcPct val="0"/>
              </a:spcBef>
              <a:spcAft>
                <a:spcPct val="0"/>
              </a:spcAft>
            </a:pPr>
            <a:r>
              <a:rPr lang="en-US" altLang="en-US" b="1" dirty="0" smtClean="0">
                <a:ea typeface="MS PGothic" pitchFamily="34" charset="-128"/>
              </a:rPr>
              <a:t>So the Works Cited entry for this story would look like this: </a:t>
            </a:r>
          </a:p>
          <a:p>
            <a:pPr marL="0" indent="0" defTabSz="457200" fontAlgn="base">
              <a:spcBef>
                <a:spcPct val="0"/>
              </a:spcBef>
              <a:spcAft>
                <a:spcPct val="0"/>
              </a:spcAft>
              <a:buNone/>
            </a:pPr>
            <a:r>
              <a:rPr lang="en-US" altLang="en-US" b="1" dirty="0" smtClean="0">
                <a:ea typeface="MS PGothic" pitchFamily="34" charset="-128"/>
              </a:rPr>
              <a:t>Jackson</a:t>
            </a:r>
            <a:r>
              <a:rPr lang="en-US" altLang="en-US" b="1" dirty="0" smtClean="0">
                <a:solidFill>
                  <a:schemeClr val="bg1"/>
                </a:solidFill>
                <a:ea typeface="MS PGothic" pitchFamily="34" charset="-128"/>
              </a:rPr>
              <a:t>,</a:t>
            </a:r>
            <a:r>
              <a:rPr lang="en-US" altLang="en-US" b="1" dirty="0" smtClean="0">
                <a:ea typeface="MS PGothic" pitchFamily="34" charset="-128"/>
              </a:rPr>
              <a:t> Shirley</a:t>
            </a:r>
            <a:r>
              <a:rPr lang="en-US" altLang="en-US" b="1" dirty="0" smtClean="0">
                <a:solidFill>
                  <a:schemeClr val="bg1"/>
                </a:solidFill>
                <a:ea typeface="MS PGothic" pitchFamily="34" charset="-128"/>
              </a:rPr>
              <a:t>.</a:t>
            </a:r>
            <a:r>
              <a:rPr lang="en-US" altLang="en-US" b="1" dirty="0" smtClean="0">
                <a:ea typeface="MS PGothic" pitchFamily="34" charset="-128"/>
              </a:rPr>
              <a:t> “The Lottery</a:t>
            </a:r>
            <a:r>
              <a:rPr lang="en-US" altLang="en-US" b="1" dirty="0" smtClean="0">
                <a:solidFill>
                  <a:schemeClr val="bg1"/>
                </a:solidFill>
                <a:ea typeface="MS PGothic" pitchFamily="34" charset="-128"/>
              </a:rPr>
              <a:t>.</a:t>
            </a:r>
            <a:r>
              <a:rPr lang="en-US" altLang="en-US" b="1" dirty="0" smtClean="0">
                <a:ea typeface="MS PGothic" pitchFamily="34" charset="-128"/>
              </a:rPr>
              <a:t>” </a:t>
            </a:r>
            <a:r>
              <a:rPr lang="en-US" altLang="en-US" b="1" i="1" dirty="0" smtClean="0">
                <a:ea typeface="MS PGothic" pitchFamily="34" charset="-128"/>
              </a:rPr>
              <a:t>California </a:t>
            </a:r>
          </a:p>
          <a:p>
            <a:pPr marL="0" indent="0" defTabSz="457200" fontAlgn="base">
              <a:spcBef>
                <a:spcPct val="0"/>
              </a:spcBef>
              <a:spcAft>
                <a:spcPct val="0"/>
              </a:spcAft>
              <a:buNone/>
            </a:pPr>
            <a:r>
              <a:rPr lang="en-US" altLang="en-US" b="1" i="1" dirty="0">
                <a:ea typeface="MS PGothic" pitchFamily="34" charset="-128"/>
              </a:rPr>
              <a:t> </a:t>
            </a:r>
            <a:r>
              <a:rPr lang="en-US" altLang="en-US" b="1" i="1" dirty="0" smtClean="0">
                <a:ea typeface="MS PGothic" pitchFamily="34" charset="-128"/>
              </a:rPr>
              <a:t>    Collections</a:t>
            </a:r>
            <a:r>
              <a:rPr lang="en-US" altLang="en-US" b="1" i="1" dirty="0" smtClean="0">
                <a:solidFill>
                  <a:schemeClr val="bg1"/>
                </a:solidFill>
                <a:ea typeface="MS PGothic" pitchFamily="34" charset="-128"/>
              </a:rPr>
              <a:t>.</a:t>
            </a:r>
            <a:r>
              <a:rPr lang="en-US" altLang="en-US" b="1" i="1" dirty="0" smtClean="0">
                <a:ea typeface="MS PGothic" pitchFamily="34" charset="-128"/>
              </a:rPr>
              <a:t> </a:t>
            </a:r>
            <a:r>
              <a:rPr lang="en-US" altLang="en-US" b="1" dirty="0" smtClean="0">
                <a:ea typeface="MS PGothic" pitchFamily="34" charset="-128"/>
              </a:rPr>
              <a:t>Houghton Mifflin Harcourt</a:t>
            </a:r>
            <a:r>
              <a:rPr lang="en-US" altLang="en-US" b="1" dirty="0" smtClean="0">
                <a:solidFill>
                  <a:schemeClr val="bg1"/>
                </a:solidFill>
                <a:ea typeface="MS PGothic" pitchFamily="34" charset="-128"/>
              </a:rPr>
              <a:t>,</a:t>
            </a:r>
            <a:r>
              <a:rPr lang="en-US" altLang="en-US" b="1" dirty="0" smtClean="0">
                <a:ea typeface="MS PGothic" pitchFamily="34" charset="-128"/>
              </a:rPr>
              <a:t> 2017</a:t>
            </a:r>
            <a:r>
              <a:rPr lang="en-US" altLang="en-US" b="1" dirty="0" smtClean="0">
                <a:solidFill>
                  <a:schemeClr val="bg1"/>
                </a:solidFill>
                <a:ea typeface="MS PGothic" pitchFamily="34" charset="-128"/>
              </a:rPr>
              <a:t>.</a:t>
            </a:r>
          </a:p>
          <a:p>
            <a:pPr marL="0" indent="0" defTabSz="457200" fontAlgn="base">
              <a:spcBef>
                <a:spcPct val="0"/>
              </a:spcBef>
              <a:spcAft>
                <a:spcPct val="0"/>
              </a:spcAft>
              <a:buNone/>
            </a:pPr>
            <a:r>
              <a:rPr lang="en-US" altLang="en-US" b="1" dirty="0">
                <a:solidFill>
                  <a:schemeClr val="bg1"/>
                </a:solidFill>
                <a:ea typeface="MS PGothic" pitchFamily="34" charset="-128"/>
              </a:rPr>
              <a:t> </a:t>
            </a:r>
            <a:r>
              <a:rPr lang="en-US" altLang="en-US" b="1" dirty="0" smtClean="0">
                <a:solidFill>
                  <a:schemeClr val="bg1"/>
                </a:solidFill>
                <a:ea typeface="MS PGothic" pitchFamily="34" charset="-128"/>
              </a:rPr>
              <a:t>   </a:t>
            </a:r>
            <a:r>
              <a:rPr lang="en-US" altLang="en-US" b="1" dirty="0" smtClean="0">
                <a:ea typeface="MS PGothic" pitchFamily="34" charset="-128"/>
              </a:rPr>
              <a:t> pp</a:t>
            </a:r>
            <a:r>
              <a:rPr lang="en-US" altLang="en-US" b="1" dirty="0" smtClean="0">
                <a:solidFill>
                  <a:schemeClr val="bg1"/>
                </a:solidFill>
                <a:ea typeface="MS PGothic" pitchFamily="34" charset="-128"/>
              </a:rPr>
              <a:t>. </a:t>
            </a:r>
            <a:r>
              <a:rPr lang="en-US" altLang="en-US" b="1" dirty="0" smtClean="0">
                <a:ea typeface="MS PGothic" pitchFamily="34" charset="-128"/>
              </a:rPr>
              <a:t>25-34</a:t>
            </a:r>
            <a:r>
              <a:rPr lang="en-US" altLang="en-US" b="1" dirty="0" smtClean="0">
                <a:solidFill>
                  <a:schemeClr val="bg1"/>
                </a:solidFill>
                <a:ea typeface="MS PGothic" pitchFamily="34" charset="-128"/>
              </a:rPr>
              <a:t>.</a:t>
            </a:r>
          </a:p>
          <a:p>
            <a:pPr marL="0" lvl="0" indent="0" defTabSz="457200" fontAlgn="base">
              <a:spcBef>
                <a:spcPct val="0"/>
              </a:spcBef>
              <a:spcAft>
                <a:spcPct val="0"/>
              </a:spcAft>
              <a:buNone/>
            </a:pP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192290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219200"/>
            <a:ext cx="8229600" cy="5334000"/>
          </a:xfrm>
        </p:spPr>
        <p:txBody>
          <a:bodyPr>
            <a:normAutofit/>
          </a:bodyPr>
          <a:lstStyle/>
          <a:p>
            <a:pPr defTabSz="457200" fontAlgn="base">
              <a:spcBef>
                <a:spcPct val="0"/>
              </a:spcBef>
              <a:spcAft>
                <a:spcPct val="0"/>
              </a:spcAft>
            </a:pPr>
            <a:r>
              <a:rPr lang="en-US" altLang="en-US" b="1" dirty="0" smtClean="0">
                <a:latin typeface="Optima" charset="0"/>
                <a:ea typeface="MS PGothic" pitchFamily="34" charset="-128"/>
              </a:rPr>
              <a:t>In my research, I used the book </a:t>
            </a:r>
            <a:r>
              <a:rPr lang="en-US" altLang="en-US" b="1" i="1" dirty="0" smtClean="0">
                <a:latin typeface="Optima" charset="0"/>
                <a:ea typeface="MS PGothic" pitchFamily="34" charset="-128"/>
              </a:rPr>
              <a:t>Lyrical Ballads </a:t>
            </a:r>
            <a:r>
              <a:rPr lang="en-US" altLang="en-US" b="1" dirty="0" smtClean="0">
                <a:latin typeface="Optima" charset="0"/>
                <a:ea typeface="MS PGothic" pitchFamily="34" charset="-128"/>
              </a:rPr>
              <a:t>by William Wordsworth.</a:t>
            </a:r>
          </a:p>
          <a:p>
            <a:pPr defTabSz="457200" fontAlgn="base">
              <a:spcBef>
                <a:spcPct val="0"/>
              </a:spcBef>
              <a:spcAft>
                <a:spcPct val="0"/>
              </a:spcAft>
            </a:pPr>
            <a:r>
              <a:rPr lang="en-US" altLang="en-US" b="1" dirty="0">
                <a:latin typeface="Optima" charset="0"/>
                <a:ea typeface="MS PGothic" pitchFamily="34" charset="-128"/>
              </a:rPr>
              <a:t>Standard format for a book </a:t>
            </a:r>
            <a:r>
              <a:rPr lang="en-US" altLang="en-US" b="1" dirty="0" smtClean="0">
                <a:latin typeface="Optima" charset="0"/>
                <a:ea typeface="MS PGothic" pitchFamily="34" charset="-128"/>
              </a:rPr>
              <a:t>citation includes</a:t>
            </a:r>
            <a:r>
              <a:rPr lang="en-US" altLang="en-US" b="1" dirty="0">
                <a:latin typeface="Optima" charset="0"/>
                <a:ea typeface="MS PGothic" pitchFamily="34" charset="-128"/>
              </a:rPr>
              <a:t>:</a:t>
            </a:r>
          </a:p>
          <a:p>
            <a:pPr lvl="1" defTabSz="457200" fontAlgn="base">
              <a:spcBef>
                <a:spcPct val="0"/>
              </a:spcBef>
              <a:spcAft>
                <a:spcPct val="0"/>
              </a:spcAft>
            </a:pPr>
            <a:r>
              <a:rPr lang="en-US" altLang="en-US" b="1" dirty="0">
                <a:latin typeface="Optima" charset="0"/>
                <a:ea typeface="MS PGothic" pitchFamily="34" charset="-128"/>
              </a:rPr>
              <a:t>Last Name, First Name. </a:t>
            </a:r>
            <a:r>
              <a:rPr lang="en-US" altLang="en-US" b="1" i="1" dirty="0">
                <a:latin typeface="Optima" charset="0"/>
                <a:ea typeface="MS PGothic" pitchFamily="34" charset="-128"/>
              </a:rPr>
              <a:t>Title of Book</a:t>
            </a:r>
            <a:r>
              <a:rPr lang="en-US" altLang="en-US" b="1" dirty="0">
                <a:latin typeface="Optima" charset="0"/>
                <a:ea typeface="MS PGothic" pitchFamily="34" charset="-128"/>
              </a:rPr>
              <a:t>. Publisher, Publication Date.</a:t>
            </a:r>
          </a:p>
          <a:p>
            <a:pPr marL="0" indent="0" defTabSz="457200" fontAlgn="base">
              <a:spcBef>
                <a:spcPct val="0"/>
              </a:spcBef>
              <a:spcAft>
                <a:spcPct val="0"/>
              </a:spcAft>
              <a:buNone/>
            </a:pPr>
            <a:endParaRPr lang="en-US" altLang="en-US" sz="1200" b="1" dirty="0" smtClean="0">
              <a:latin typeface="Optima" charset="0"/>
              <a:ea typeface="MS PGothic" pitchFamily="34" charset="-128"/>
            </a:endParaRPr>
          </a:p>
          <a:p>
            <a:pPr defTabSz="457200" fontAlgn="base">
              <a:spcBef>
                <a:spcPct val="0"/>
              </a:spcBef>
              <a:spcAft>
                <a:spcPct val="0"/>
              </a:spcAft>
            </a:pPr>
            <a:r>
              <a:rPr lang="en-US" altLang="en-US" b="1" dirty="0" smtClean="0">
                <a:latin typeface="Optima" charset="0"/>
                <a:ea typeface="MS PGothic" pitchFamily="34" charset="-128"/>
              </a:rPr>
              <a:t>So the Works Cited entry for this book would look like this.</a:t>
            </a:r>
          </a:p>
          <a:p>
            <a:pPr marL="0" indent="0" defTabSz="457200" fontAlgn="base">
              <a:spcBef>
                <a:spcPct val="0"/>
              </a:spcBef>
              <a:spcAft>
                <a:spcPct val="0"/>
              </a:spcAft>
              <a:buNone/>
            </a:pPr>
            <a:endParaRPr lang="en-US" altLang="en-US" sz="1000" b="1" dirty="0" smtClean="0">
              <a:latin typeface="Optima" charset="0"/>
              <a:ea typeface="MS PGothic" pitchFamily="34" charset="-128"/>
            </a:endParaRPr>
          </a:p>
          <a:p>
            <a:pPr marL="0" lvl="0" indent="0" defTabSz="457200" fontAlgn="base">
              <a:spcBef>
                <a:spcPct val="0"/>
              </a:spcBef>
              <a:spcAft>
                <a:spcPct val="0"/>
              </a:spcAft>
              <a:buNone/>
            </a:pPr>
            <a:r>
              <a:rPr lang="en-US" altLang="en-US" sz="2800" b="1" dirty="0">
                <a:solidFill>
                  <a:prstClr val="black"/>
                </a:solidFill>
                <a:latin typeface="Optima" charset="0"/>
                <a:ea typeface="MS PGothic" pitchFamily="34" charset="-128"/>
              </a:rPr>
              <a:t>Wordsworth</a:t>
            </a:r>
            <a:r>
              <a:rPr lang="en-US" altLang="en-US" sz="2800" b="1" dirty="0">
                <a:solidFill>
                  <a:schemeClr val="bg1"/>
                </a:solidFill>
                <a:latin typeface="Optima" charset="0"/>
                <a:ea typeface="MS PGothic" pitchFamily="34" charset="-128"/>
              </a:rPr>
              <a:t>,</a:t>
            </a:r>
            <a:r>
              <a:rPr lang="en-US" altLang="en-US" sz="2800" b="1" dirty="0">
                <a:solidFill>
                  <a:prstClr val="black"/>
                </a:solidFill>
                <a:latin typeface="Optima" charset="0"/>
                <a:ea typeface="MS PGothic" pitchFamily="34" charset="-128"/>
              </a:rPr>
              <a:t> William</a:t>
            </a:r>
            <a:r>
              <a:rPr lang="en-US" altLang="en-US" sz="2800" b="1" dirty="0">
                <a:solidFill>
                  <a:schemeClr val="bg1"/>
                </a:solidFill>
                <a:latin typeface="Optima" charset="0"/>
                <a:ea typeface="MS PGothic" pitchFamily="34" charset="-128"/>
              </a:rPr>
              <a:t>.</a:t>
            </a:r>
            <a:r>
              <a:rPr lang="en-US" altLang="en-US" sz="2800" b="1" dirty="0">
                <a:solidFill>
                  <a:prstClr val="black"/>
                </a:solidFill>
                <a:latin typeface="Optima" charset="0"/>
                <a:ea typeface="MS PGothic" pitchFamily="34" charset="-128"/>
              </a:rPr>
              <a:t> </a:t>
            </a:r>
            <a:r>
              <a:rPr lang="en-US" altLang="en-US" sz="2800" b="1" i="1" dirty="0">
                <a:solidFill>
                  <a:prstClr val="black"/>
                </a:solidFill>
                <a:latin typeface="Optima" charset="0"/>
                <a:ea typeface="MS PGothic" pitchFamily="34" charset="-128"/>
              </a:rPr>
              <a:t>Lyrical Ballads</a:t>
            </a:r>
            <a:r>
              <a:rPr lang="en-US" altLang="en-US" sz="2800" b="1" dirty="0">
                <a:solidFill>
                  <a:schemeClr val="bg1"/>
                </a:solidFill>
                <a:latin typeface="Optima" charset="0"/>
                <a:ea typeface="MS PGothic" pitchFamily="34" charset="-128"/>
              </a:rPr>
              <a:t>.</a:t>
            </a:r>
            <a:r>
              <a:rPr lang="en-US" altLang="en-US" sz="2800" b="1" dirty="0">
                <a:solidFill>
                  <a:prstClr val="black"/>
                </a:solidFill>
                <a:latin typeface="Optima" charset="0"/>
                <a:ea typeface="MS PGothic" pitchFamily="34" charset="-128"/>
              </a:rPr>
              <a:t> Oxford </a:t>
            </a:r>
            <a:endParaRPr lang="en-US" altLang="en-US" sz="2800" b="1" dirty="0" smtClean="0">
              <a:solidFill>
                <a:prstClr val="black"/>
              </a:solidFill>
              <a:latin typeface="Optima" charset="0"/>
              <a:ea typeface="MS PGothic" pitchFamily="34" charset="-128"/>
            </a:endParaRPr>
          </a:p>
          <a:p>
            <a:pPr marL="0" lvl="0" indent="0" defTabSz="457200" fontAlgn="base">
              <a:spcBef>
                <a:spcPct val="0"/>
              </a:spcBef>
              <a:spcAft>
                <a:spcPct val="0"/>
              </a:spcAft>
              <a:buNone/>
            </a:pPr>
            <a:r>
              <a:rPr lang="en-US" altLang="en-US" sz="2800" b="1" dirty="0">
                <a:solidFill>
                  <a:prstClr val="black"/>
                </a:solidFill>
                <a:latin typeface="Optima" charset="0"/>
                <a:ea typeface="MS PGothic" pitchFamily="34" charset="-128"/>
              </a:rPr>
              <a:t> </a:t>
            </a:r>
            <a:r>
              <a:rPr lang="en-US" altLang="en-US" sz="2800" b="1" dirty="0" smtClean="0">
                <a:solidFill>
                  <a:prstClr val="black"/>
                </a:solidFill>
                <a:latin typeface="Optima" charset="0"/>
                <a:ea typeface="MS PGothic" pitchFamily="34" charset="-128"/>
              </a:rPr>
              <a:t>    University Press</a:t>
            </a:r>
            <a:r>
              <a:rPr lang="en-US" altLang="en-US" sz="2800" b="1" dirty="0" smtClean="0">
                <a:solidFill>
                  <a:schemeClr val="bg1"/>
                </a:solidFill>
                <a:latin typeface="Optima" charset="0"/>
                <a:ea typeface="MS PGothic" pitchFamily="34" charset="-128"/>
              </a:rPr>
              <a:t>, </a:t>
            </a:r>
            <a:r>
              <a:rPr lang="en-US" altLang="en-US" sz="2800" b="1" dirty="0" smtClean="0">
                <a:solidFill>
                  <a:prstClr val="black"/>
                </a:solidFill>
                <a:latin typeface="Optima" charset="0"/>
                <a:ea typeface="MS PGothic" pitchFamily="34" charset="-128"/>
              </a:rPr>
              <a:t>1967</a:t>
            </a:r>
            <a:r>
              <a:rPr lang="en-US" altLang="en-US" sz="2800" b="1" dirty="0" smtClean="0">
                <a:solidFill>
                  <a:schemeClr val="bg1"/>
                </a:solidFill>
                <a:latin typeface="Optima" charset="0"/>
                <a:ea typeface="MS PGothic" pitchFamily="34" charset="-128"/>
              </a:rPr>
              <a:t>.</a:t>
            </a:r>
          </a:p>
          <a:p>
            <a:pPr marL="0" lvl="0" indent="0" defTabSz="457200" fontAlgn="base">
              <a:spcBef>
                <a:spcPct val="0"/>
              </a:spcBef>
              <a:spcAft>
                <a:spcPct val="0"/>
              </a:spcAft>
              <a:buNone/>
            </a:pP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318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14400"/>
            <a:ext cx="8229600" cy="5410200"/>
          </a:xfrm>
        </p:spPr>
        <p:txBody>
          <a:bodyPr>
            <a:normAutofit/>
          </a:bodyPr>
          <a:lstStyle/>
          <a:p>
            <a:r>
              <a:rPr lang="en-US" b="1" dirty="0" smtClean="0"/>
              <a:t>One good place to find credible information is in online databases.</a:t>
            </a:r>
          </a:p>
          <a:p>
            <a:endParaRPr lang="en-US" b="1" dirty="0"/>
          </a:p>
          <a:p>
            <a:r>
              <a:rPr lang="en-US" b="1" dirty="0" smtClean="0"/>
              <a:t>The GOOD NEWS about databases…</a:t>
            </a:r>
          </a:p>
          <a:p>
            <a:pPr marL="0" indent="0" algn="ctr">
              <a:buNone/>
            </a:pPr>
            <a:r>
              <a:rPr lang="en-US" b="1" dirty="0" smtClean="0"/>
              <a:t>THE WORKS CITED ENTRIES ARE ALREADY THERE FOR YOU. YOU JUST HAVE TO KNOW WHERE TO LOOK!</a:t>
            </a:r>
          </a:p>
        </p:txBody>
      </p:sp>
    </p:spTree>
    <p:extLst>
      <p:ext uri="{BB962C8B-B14F-4D97-AF65-F5344CB8AC3E}">
        <p14:creationId xmlns:p14="http://schemas.microsoft.com/office/powerpoint/2010/main" val="153149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14400"/>
            <a:ext cx="8229600" cy="5410200"/>
          </a:xfrm>
        </p:spPr>
        <p:txBody>
          <a:bodyPr>
            <a:normAutofit/>
          </a:bodyPr>
          <a:lstStyle/>
          <a:p>
            <a:r>
              <a:rPr lang="en-US" b="1" dirty="0"/>
              <a:t>Go to https://sks.sirs.com/</a:t>
            </a:r>
          </a:p>
          <a:p>
            <a:pPr lvl="1"/>
            <a:r>
              <a:rPr lang="en-US" b="1" dirty="0"/>
              <a:t>This is an example of an online database.</a:t>
            </a:r>
          </a:p>
          <a:p>
            <a:r>
              <a:rPr lang="en-US" b="1" dirty="0" smtClean="0"/>
              <a:t>In the search bar, type in your topic and hit search.</a:t>
            </a:r>
          </a:p>
          <a:p>
            <a:r>
              <a:rPr lang="en-US" b="1" dirty="0" smtClean="0"/>
              <a:t>Find an article you want to use and click it.</a:t>
            </a:r>
          </a:p>
          <a:p>
            <a:r>
              <a:rPr lang="en-US" b="1" dirty="0" smtClean="0"/>
              <a:t>Find the Tools box in the top left corner of the article page and click “Cite.”</a:t>
            </a:r>
          </a:p>
          <a:p>
            <a:r>
              <a:rPr lang="en-US" b="1" dirty="0" smtClean="0"/>
              <a:t>There is the citation. Make sure you are using the MLA 8 version.</a:t>
            </a:r>
          </a:p>
        </p:txBody>
      </p:sp>
    </p:spTree>
    <p:extLst>
      <p:ext uri="{BB962C8B-B14F-4D97-AF65-F5344CB8AC3E}">
        <p14:creationId xmlns:p14="http://schemas.microsoft.com/office/powerpoint/2010/main" val="26677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334000"/>
          </a:xfrm>
        </p:spPr>
        <p:txBody>
          <a:bodyPr>
            <a:normAutofit fontScale="92500" lnSpcReduction="20000"/>
          </a:bodyPr>
          <a:lstStyle/>
          <a:p>
            <a:pPr defTabSz="457200" fontAlgn="base">
              <a:spcBef>
                <a:spcPct val="0"/>
              </a:spcBef>
              <a:spcAft>
                <a:spcPct val="0"/>
              </a:spcAft>
            </a:pPr>
            <a:r>
              <a:rPr lang="en-US" altLang="en-US" sz="3000" b="1" dirty="0" smtClean="0">
                <a:latin typeface="Calibri" panose="020F0502020204030204" pitchFamily="34" charset="0"/>
                <a:ea typeface="MS PGothic" pitchFamily="34" charset="-128"/>
              </a:rPr>
              <a:t>In my research, </a:t>
            </a:r>
            <a:r>
              <a:rPr lang="en-US" altLang="en-US" sz="3000" b="1" dirty="0">
                <a:latin typeface="Calibri" panose="020F0502020204030204" pitchFamily="34" charset="0"/>
                <a:ea typeface="MS PGothic" pitchFamily="34" charset="-128"/>
              </a:rPr>
              <a:t>I </a:t>
            </a:r>
            <a:r>
              <a:rPr lang="en-US" altLang="en-US" sz="3000" b="1" dirty="0" smtClean="0">
                <a:latin typeface="Calibri" panose="020F0502020204030204" pitchFamily="34" charset="0"/>
                <a:ea typeface="MS PGothic" pitchFamily="34" charset="-128"/>
              </a:rPr>
              <a:t>found </a:t>
            </a:r>
            <a:r>
              <a:rPr lang="en-US" altLang="en-US" sz="3000" b="1" dirty="0">
                <a:latin typeface="Calibri" panose="020F0502020204030204" pitchFamily="34" charset="0"/>
                <a:ea typeface="MS PGothic" pitchFamily="34" charset="-128"/>
              </a:rPr>
              <a:t>a great source on the internet: an article from the website www.poets.org  titled “William Wordsworth,” BUT there is NO AUTHOR LISTED and NO PAGE NUMBERS.</a:t>
            </a:r>
          </a:p>
          <a:p>
            <a:pPr defTabSz="457200" fontAlgn="base">
              <a:spcBef>
                <a:spcPct val="0"/>
              </a:spcBef>
              <a:spcAft>
                <a:spcPct val="0"/>
              </a:spcAft>
            </a:pPr>
            <a:endParaRPr lang="en-US" altLang="en-US" sz="1300" b="1" dirty="0" smtClean="0">
              <a:latin typeface="Calibri" panose="020F0502020204030204" pitchFamily="34" charset="0"/>
              <a:ea typeface="MS PGothic" pitchFamily="34" charset="-128"/>
            </a:endParaRPr>
          </a:p>
          <a:p>
            <a:pPr defTabSz="457200" fontAlgn="base">
              <a:spcBef>
                <a:spcPct val="0"/>
              </a:spcBef>
              <a:spcAft>
                <a:spcPct val="0"/>
              </a:spcAft>
            </a:pPr>
            <a:r>
              <a:rPr lang="en-US" altLang="en-US" b="1" dirty="0" smtClean="0">
                <a:latin typeface="Calibri" panose="020F0502020204030204" pitchFamily="34" charset="0"/>
                <a:ea typeface="MS PGothic" pitchFamily="34" charset="-128"/>
              </a:rPr>
              <a:t>Standard </a:t>
            </a:r>
            <a:r>
              <a:rPr lang="en-US" altLang="en-US" b="1" dirty="0">
                <a:latin typeface="Calibri" panose="020F0502020204030204" pitchFamily="34" charset="0"/>
                <a:ea typeface="MS PGothic" pitchFamily="34" charset="-128"/>
              </a:rPr>
              <a:t>format for </a:t>
            </a:r>
            <a:r>
              <a:rPr lang="en-US" altLang="en-US" b="1" dirty="0" smtClean="0">
                <a:latin typeface="Calibri" panose="020F0502020204030204" pitchFamily="34" charset="0"/>
                <a:ea typeface="MS PGothic" pitchFamily="34" charset="-128"/>
              </a:rPr>
              <a:t>an article from a webpage includes</a:t>
            </a:r>
            <a:r>
              <a:rPr lang="en-US" altLang="en-US" b="1" dirty="0">
                <a:latin typeface="Calibri" panose="020F0502020204030204" pitchFamily="34" charset="0"/>
                <a:ea typeface="MS PGothic" pitchFamily="34" charset="-128"/>
              </a:rPr>
              <a:t>:</a:t>
            </a:r>
          </a:p>
          <a:p>
            <a:pPr lvl="1" defTabSz="457200" fontAlgn="base">
              <a:spcBef>
                <a:spcPct val="0"/>
              </a:spcBef>
              <a:spcAft>
                <a:spcPct val="0"/>
              </a:spcAft>
            </a:pPr>
            <a:r>
              <a:rPr lang="en-US" altLang="en-US" b="1" dirty="0" smtClean="0">
                <a:latin typeface="Calibri" panose="020F0502020204030204" pitchFamily="34" charset="0"/>
                <a:ea typeface="MS PGothic" pitchFamily="34" charset="-128"/>
              </a:rPr>
              <a:t>Editor or author name </a:t>
            </a:r>
            <a:r>
              <a:rPr lang="en-US" altLang="en-US" b="1" dirty="0">
                <a:latin typeface="Calibri" panose="020F0502020204030204" pitchFamily="34" charset="0"/>
                <a:ea typeface="MS PGothic" pitchFamily="34" charset="-128"/>
              </a:rPr>
              <a:t>(if available</a:t>
            </a:r>
            <a:r>
              <a:rPr lang="en-US" altLang="en-US" b="1" dirty="0" smtClean="0">
                <a:latin typeface="Calibri" panose="020F0502020204030204" pitchFamily="34" charset="0"/>
                <a:ea typeface="MS PGothic" pitchFamily="34" charset="-128"/>
              </a:rPr>
              <a:t>)</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“Title of Article” </a:t>
            </a:r>
            <a:r>
              <a:rPr lang="en-US" altLang="en-US" b="1" i="1" dirty="0">
                <a:latin typeface="Calibri" panose="020F0502020204030204" pitchFamily="34" charset="0"/>
                <a:ea typeface="MS PGothic" pitchFamily="34" charset="-128"/>
              </a:rPr>
              <a:t>Name of Site</a:t>
            </a:r>
            <a:r>
              <a:rPr lang="en-US" altLang="en-US" b="1" dirty="0">
                <a:solidFill>
                  <a:schemeClr val="bg1"/>
                </a:solidFill>
                <a:latin typeface="Calibri" panose="020F0502020204030204" pitchFamily="34" charset="0"/>
                <a:ea typeface="MS PGothic" pitchFamily="34" charset="-128"/>
              </a:rPr>
              <a:t>.</a:t>
            </a:r>
            <a:r>
              <a:rPr lang="en-US" altLang="en-US" b="1" dirty="0">
                <a:latin typeface="Calibri" panose="020F0502020204030204" pitchFamily="34" charset="0"/>
                <a:ea typeface="MS PGothic" pitchFamily="34" charset="-128"/>
              </a:rPr>
              <a:t> </a:t>
            </a:r>
            <a:r>
              <a:rPr lang="en-US" altLang="en-US" b="1" dirty="0" smtClean="0">
                <a:latin typeface="Calibri" panose="020F0502020204030204" pitchFamily="34" charset="0"/>
                <a:ea typeface="MS PGothic" pitchFamily="34" charset="-128"/>
              </a:rPr>
              <a:t>Publisher</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Publication date</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URL</a:t>
            </a:r>
            <a:r>
              <a:rPr lang="en-US" altLang="en-US" b="1" dirty="0" smtClean="0">
                <a:solidFill>
                  <a:schemeClr val="bg1"/>
                </a:solidFill>
                <a:latin typeface="Calibri" panose="020F0502020204030204" pitchFamily="34" charset="0"/>
                <a:ea typeface="MS PGothic" pitchFamily="34" charset="-128"/>
              </a:rPr>
              <a:t>.</a:t>
            </a:r>
          </a:p>
          <a:p>
            <a:pPr defTabSz="457200" fontAlgn="base">
              <a:spcBef>
                <a:spcPct val="0"/>
              </a:spcBef>
              <a:spcAft>
                <a:spcPct val="0"/>
              </a:spcAft>
            </a:pPr>
            <a:r>
              <a:rPr lang="en-US" altLang="en-US" b="1" dirty="0" smtClean="0">
                <a:latin typeface="Calibri" panose="020F0502020204030204" pitchFamily="34" charset="0"/>
                <a:ea typeface="MS PGothic" pitchFamily="34" charset="-128"/>
              </a:rPr>
              <a:t>So the Works Cited entry for this book would look like this.</a:t>
            </a:r>
          </a:p>
          <a:p>
            <a:pPr marL="0" indent="0" defTabSz="457200" fontAlgn="base">
              <a:spcBef>
                <a:spcPct val="0"/>
              </a:spcBef>
              <a:spcAft>
                <a:spcPct val="0"/>
              </a:spcAft>
              <a:buNone/>
            </a:pPr>
            <a:endParaRPr lang="en-US" altLang="en-US" sz="1000" b="1" dirty="0" smtClean="0">
              <a:latin typeface="Calibri" panose="020F0502020204030204" pitchFamily="34" charset="0"/>
              <a:ea typeface="MS PGothic" pitchFamily="34" charset="-128"/>
            </a:endParaRPr>
          </a:p>
          <a:p>
            <a:pPr marL="0" lvl="0" indent="0" defTabSz="457200" fontAlgn="base">
              <a:spcBef>
                <a:spcPct val="0"/>
              </a:spcBef>
              <a:spcAft>
                <a:spcPct val="0"/>
              </a:spcAft>
              <a:buNone/>
            </a:pPr>
            <a:r>
              <a:rPr lang="en-US" altLang="en-US" sz="2800" b="1" dirty="0" smtClean="0">
                <a:solidFill>
                  <a:prstClr val="black"/>
                </a:solidFill>
                <a:latin typeface="Calibri" panose="020F0502020204030204" pitchFamily="34" charset="0"/>
                <a:ea typeface="MS PGothic" pitchFamily="34" charset="-128"/>
              </a:rPr>
              <a:t>"William Wordsworth" </a:t>
            </a:r>
            <a:r>
              <a:rPr lang="en-US" altLang="en-US" sz="2800" b="1" i="1" dirty="0">
                <a:solidFill>
                  <a:prstClr val="black"/>
                </a:solidFill>
                <a:latin typeface="Calibri" panose="020F0502020204030204" pitchFamily="34" charset="0"/>
                <a:ea typeface="MS PGothic" pitchFamily="34" charset="-128"/>
              </a:rPr>
              <a:t>Poets.org</a:t>
            </a:r>
            <a:r>
              <a:rPr lang="en-US" altLang="en-US" sz="2800" b="1" dirty="0">
                <a:solidFill>
                  <a:prstClr val="black"/>
                </a:solidFill>
                <a:latin typeface="Calibri" panose="020F0502020204030204" pitchFamily="34" charset="0"/>
                <a:ea typeface="MS PGothic" pitchFamily="34" charset="-128"/>
              </a:rPr>
              <a:t>. Academy of </a:t>
            </a:r>
            <a:r>
              <a:rPr lang="en-US" altLang="en-US" sz="2800" b="1" dirty="0" smtClean="0">
                <a:solidFill>
                  <a:prstClr val="black"/>
                </a:solidFill>
                <a:latin typeface="Calibri" panose="020F0502020204030204" pitchFamily="34" charset="0"/>
                <a:ea typeface="MS PGothic" pitchFamily="34" charset="-128"/>
              </a:rPr>
              <a:t>American</a:t>
            </a:r>
          </a:p>
          <a:p>
            <a:pPr marL="0" lvl="0" indent="0" defTabSz="457200" fontAlgn="base">
              <a:spcBef>
                <a:spcPct val="0"/>
              </a:spcBef>
              <a:spcAft>
                <a:spcPct val="0"/>
              </a:spcAft>
              <a:buNone/>
            </a:pPr>
            <a:r>
              <a:rPr lang="en-US" altLang="en-US" sz="2800" b="1" dirty="0">
                <a:solidFill>
                  <a:prstClr val="black"/>
                </a:solidFill>
                <a:latin typeface="Calibri" panose="020F0502020204030204" pitchFamily="34" charset="0"/>
                <a:ea typeface="MS PGothic" pitchFamily="34" charset="-128"/>
              </a:rPr>
              <a:t> </a:t>
            </a:r>
            <a:r>
              <a:rPr lang="en-US" altLang="en-US" sz="2800" b="1" dirty="0" smtClean="0">
                <a:solidFill>
                  <a:prstClr val="black"/>
                </a:solidFill>
                <a:latin typeface="Calibri" panose="020F0502020204030204" pitchFamily="34" charset="0"/>
                <a:ea typeface="MS PGothic" pitchFamily="34" charset="-128"/>
              </a:rPr>
              <a:t>      Poets</a:t>
            </a:r>
            <a:r>
              <a:rPr lang="en-US" altLang="en-US" sz="2800" b="1" dirty="0">
                <a:solidFill>
                  <a:prstClr val="black"/>
                </a:solidFill>
                <a:latin typeface="Calibri" panose="020F0502020204030204" pitchFamily="34" charset="0"/>
                <a:ea typeface="MS PGothic" pitchFamily="34" charset="-128"/>
              </a:rPr>
              <a:t>, 2016</a:t>
            </a:r>
            <a:r>
              <a:rPr lang="en-US" altLang="en-US" sz="2800" b="1" dirty="0" smtClean="0">
                <a:solidFill>
                  <a:prstClr val="black"/>
                </a:solidFill>
                <a:latin typeface="Calibri" panose="020F0502020204030204" pitchFamily="34" charset="0"/>
                <a:ea typeface="MS PGothic" pitchFamily="34" charset="-128"/>
              </a:rPr>
              <a:t>.</a:t>
            </a:r>
          </a:p>
          <a:p>
            <a:pPr marL="0" lvl="0" indent="0" defTabSz="457200" fontAlgn="base">
              <a:spcBef>
                <a:spcPct val="0"/>
              </a:spcBef>
              <a:spcAft>
                <a:spcPct val="0"/>
              </a:spcAft>
              <a:buNone/>
            </a:pPr>
            <a:r>
              <a:rPr lang="en-US" altLang="en-US" sz="2800" b="1" dirty="0" smtClean="0">
                <a:solidFill>
                  <a:prstClr val="black"/>
                </a:solidFill>
                <a:latin typeface="Calibri" panose="020F0502020204030204" pitchFamily="34" charset="0"/>
                <a:ea typeface="MS PGothic" pitchFamily="34" charset="-128"/>
              </a:rPr>
              <a:t>       </a:t>
            </a:r>
            <a:r>
              <a:rPr lang="en-US" altLang="en-US" sz="2800" b="1" dirty="0" smtClean="0">
                <a:solidFill>
                  <a:prstClr val="black"/>
                </a:solidFill>
                <a:latin typeface="Calibri" panose="020F0502020204030204" pitchFamily="34" charset="0"/>
                <a:ea typeface="MS PGothic" pitchFamily="34" charset="-128"/>
                <a:hlinkClick r:id="rId2"/>
              </a:rPr>
              <a:t>www.poets.org/poetsorg/poet/william-wordsworth</a:t>
            </a:r>
            <a:r>
              <a:rPr lang="en-US" altLang="en-US" sz="2800" b="1" dirty="0" smtClean="0">
                <a:solidFill>
                  <a:prstClr val="black"/>
                </a:solidFill>
                <a:latin typeface="Calibri" panose="020F0502020204030204" pitchFamily="34" charset="0"/>
                <a:ea typeface="MS PGothic" pitchFamily="34" charset="-128"/>
              </a:rPr>
              <a:t>.</a:t>
            </a: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66818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r>
              <a:rPr lang="en-US" sz="3000" b="1" dirty="0" smtClean="0"/>
              <a:t>The GOOD NEWS about website sources is that you can use EASYBIB.COM to HELP you build a citation.</a:t>
            </a:r>
          </a:p>
          <a:p>
            <a:pPr marL="0" indent="0" algn="ctr">
              <a:buNone/>
            </a:pPr>
            <a:r>
              <a:rPr lang="en-US" sz="3800" b="1" dirty="0" smtClean="0"/>
              <a:t>BUT</a:t>
            </a:r>
          </a:p>
          <a:p>
            <a:pPr marL="0" indent="0" algn="ctr">
              <a:buNone/>
            </a:pPr>
            <a:r>
              <a:rPr lang="en-US" sz="3800" b="1" dirty="0" smtClean="0"/>
              <a:t>We can not assume that </a:t>
            </a:r>
            <a:r>
              <a:rPr lang="en-US" sz="3800" b="1" dirty="0" err="1" smtClean="0"/>
              <a:t>Easybib</a:t>
            </a:r>
            <a:r>
              <a:rPr lang="en-US" sz="3800" b="1" dirty="0" smtClean="0"/>
              <a:t> will create a complete citation</a:t>
            </a:r>
          </a:p>
          <a:p>
            <a:pPr marL="0" indent="0" algn="ctr">
              <a:buNone/>
            </a:pPr>
            <a:r>
              <a:rPr lang="en-US" sz="3800" b="1" dirty="0" smtClean="0"/>
              <a:t>AND</a:t>
            </a:r>
          </a:p>
          <a:p>
            <a:pPr marL="0" indent="0" algn="ctr">
              <a:buNone/>
            </a:pPr>
            <a:r>
              <a:rPr lang="en-US" sz="3800" b="1" dirty="0" err="1" smtClean="0"/>
              <a:t>Easybib</a:t>
            </a:r>
            <a:r>
              <a:rPr lang="en-US" sz="3800" b="1" dirty="0" smtClean="0"/>
              <a:t> includes things that are NO LONGER NECESSARY in MLA</a:t>
            </a:r>
          </a:p>
          <a:p>
            <a:pPr marL="0" indent="0" algn="ctr">
              <a:buNone/>
            </a:pPr>
            <a:r>
              <a:rPr lang="en-US" sz="3800" b="1" dirty="0" smtClean="0"/>
              <a:t>SO</a:t>
            </a:r>
          </a:p>
          <a:p>
            <a:pPr marL="0" indent="0" algn="ctr">
              <a:buNone/>
            </a:pPr>
            <a:r>
              <a:rPr lang="en-US" sz="3800" b="1" dirty="0" smtClean="0"/>
              <a:t>We have to EDIT our </a:t>
            </a:r>
            <a:r>
              <a:rPr lang="en-US" sz="3800" b="1" dirty="0" err="1" smtClean="0"/>
              <a:t>Easybib</a:t>
            </a:r>
            <a:r>
              <a:rPr lang="en-US" sz="3800" b="1" dirty="0" smtClean="0"/>
              <a:t> citation to make sure it is correct.</a:t>
            </a:r>
            <a:endParaRPr lang="en-US" sz="3800" b="1" dirty="0"/>
          </a:p>
        </p:txBody>
      </p:sp>
    </p:spTree>
    <p:extLst>
      <p:ext uri="{BB962C8B-B14F-4D97-AF65-F5344CB8AC3E}">
        <p14:creationId xmlns:p14="http://schemas.microsoft.com/office/powerpoint/2010/main" val="174886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lnSpcReduction="10000"/>
          </a:bodyPr>
          <a:lstStyle/>
          <a:p>
            <a:r>
              <a:rPr lang="en-US" b="1" dirty="0" smtClean="0"/>
              <a:t>Go to the website article that you want to use. Copy the URL for the page.</a:t>
            </a:r>
          </a:p>
          <a:p>
            <a:r>
              <a:rPr lang="en-US" b="1" dirty="0" smtClean="0"/>
              <a:t>Go to Easybib.com. Make sure it is set to MLA. </a:t>
            </a:r>
          </a:p>
          <a:p>
            <a:r>
              <a:rPr lang="en-US" b="1" dirty="0" smtClean="0"/>
              <a:t>In the box, paste in the URL of the article and click “Cite It.”</a:t>
            </a:r>
          </a:p>
          <a:p>
            <a:r>
              <a:rPr lang="en-US" b="1" dirty="0" smtClean="0"/>
              <a:t>Look at what </a:t>
            </a:r>
            <a:r>
              <a:rPr lang="en-US" b="1" dirty="0" err="1" smtClean="0"/>
              <a:t>Easybib</a:t>
            </a:r>
            <a:r>
              <a:rPr lang="en-US" b="1" dirty="0" smtClean="0"/>
              <a:t> has found and what is still missing. YOU HAVE TO FIND AND FILL IN ANYTHING THAT IS MISSING ON THE NEXT PAGE.</a:t>
            </a:r>
          </a:p>
          <a:p>
            <a:r>
              <a:rPr lang="en-US" b="1" dirty="0" smtClean="0"/>
              <a:t>Click “Continue to the final step.”</a:t>
            </a:r>
          </a:p>
          <a:p>
            <a:endParaRPr lang="en-US" b="1" dirty="0" smtClean="0"/>
          </a:p>
          <a:p>
            <a:pPr marL="0" indent="0">
              <a:buNone/>
            </a:pPr>
            <a:endParaRPr lang="en-US" sz="4800" b="1" dirty="0"/>
          </a:p>
        </p:txBody>
      </p:sp>
    </p:spTree>
    <p:extLst>
      <p:ext uri="{BB962C8B-B14F-4D97-AF65-F5344CB8AC3E}">
        <p14:creationId xmlns:p14="http://schemas.microsoft.com/office/powerpoint/2010/main" val="404324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Look for anything highlighted in RED.</a:t>
            </a:r>
          </a:p>
          <a:p>
            <a:r>
              <a:rPr lang="en-US" b="1" dirty="0" smtClean="0"/>
              <a:t>These are things that </a:t>
            </a:r>
            <a:r>
              <a:rPr lang="en-US" b="1" dirty="0" err="1" smtClean="0"/>
              <a:t>Easybib</a:t>
            </a:r>
            <a:r>
              <a:rPr lang="en-US" b="1" dirty="0" smtClean="0"/>
              <a:t> could not find.</a:t>
            </a:r>
          </a:p>
          <a:p>
            <a:pPr marL="0" indent="0" algn="ctr">
              <a:buNone/>
            </a:pPr>
            <a:r>
              <a:rPr lang="en-US" sz="4400" b="1" dirty="0" smtClean="0"/>
              <a:t>YOU MUST FIND THEM.</a:t>
            </a:r>
          </a:p>
          <a:p>
            <a:r>
              <a:rPr lang="en-US" b="1" dirty="0" smtClean="0"/>
              <a:t>Fill in any blanks, then click “</a:t>
            </a:r>
            <a:r>
              <a:rPr lang="en-US" b="1" dirty="0"/>
              <a:t>C</a:t>
            </a:r>
            <a:r>
              <a:rPr lang="en-US" b="1" dirty="0" smtClean="0"/>
              <a:t>reate </a:t>
            </a:r>
            <a:r>
              <a:rPr lang="en-US" b="1" dirty="0"/>
              <a:t>C</a:t>
            </a:r>
            <a:r>
              <a:rPr lang="en-US" b="1" dirty="0" smtClean="0"/>
              <a:t>itation.”</a:t>
            </a:r>
          </a:p>
          <a:p>
            <a:r>
              <a:rPr lang="en-US" b="1" dirty="0" smtClean="0"/>
              <a:t>Once </a:t>
            </a:r>
            <a:r>
              <a:rPr lang="en-US" b="1" dirty="0" err="1" smtClean="0"/>
              <a:t>Easybib</a:t>
            </a:r>
            <a:r>
              <a:rPr lang="en-US" b="1" dirty="0" smtClean="0"/>
              <a:t> has created your citation, DOUBLE CHECK IT! If you see “</a:t>
            </a:r>
            <a:r>
              <a:rPr lang="en-US" b="1" dirty="0" err="1" smtClean="0"/>
              <a:t>nd</a:t>
            </a:r>
            <a:r>
              <a:rPr lang="en-US" b="1" dirty="0" smtClean="0"/>
              <a:t>” or “np” in your citation, you have missed something. GO BACK AND FILL IT IN!</a:t>
            </a:r>
          </a:p>
          <a:p>
            <a:pPr marL="0" indent="0">
              <a:buNone/>
            </a:pPr>
            <a:endParaRPr lang="en-US" sz="4800" b="1" dirty="0"/>
          </a:p>
        </p:txBody>
      </p:sp>
    </p:spTree>
    <p:extLst>
      <p:ext uri="{BB962C8B-B14F-4D97-AF65-F5344CB8AC3E}">
        <p14:creationId xmlns:p14="http://schemas.microsoft.com/office/powerpoint/2010/main" val="145051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smtClean="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36309761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Once everything is filled in, copy your citation to your Works Cited page. </a:t>
            </a:r>
          </a:p>
          <a:p>
            <a:r>
              <a:rPr lang="en-US" b="1" dirty="0" smtClean="0"/>
              <a:t>DON’T FORGET to DELETE THINGS THAT ARE NO LONGER NECESSARY IN MLA FORMAT.</a:t>
            </a:r>
          </a:p>
          <a:p>
            <a:pPr lvl="1"/>
            <a:r>
              <a:rPr lang="en-US" b="1" dirty="0"/>
              <a:t>T</a:t>
            </a:r>
            <a:r>
              <a:rPr lang="en-US" b="1" dirty="0" smtClean="0"/>
              <a:t>he word “Web” </a:t>
            </a:r>
          </a:p>
          <a:p>
            <a:pPr lvl="1"/>
            <a:r>
              <a:rPr lang="en-US" b="1" dirty="0" smtClean="0"/>
              <a:t>The access date (today’s date).</a:t>
            </a:r>
          </a:p>
          <a:p>
            <a:endParaRPr lang="en-US" b="1" dirty="0" smtClean="0"/>
          </a:p>
          <a:p>
            <a:pPr marL="0" indent="0">
              <a:buNone/>
            </a:pPr>
            <a:endParaRPr lang="en-US" sz="4800" b="1" dirty="0"/>
          </a:p>
        </p:txBody>
      </p:sp>
    </p:spTree>
    <p:extLst>
      <p:ext uri="{BB962C8B-B14F-4D97-AF65-F5344CB8AC3E}">
        <p14:creationId xmlns:p14="http://schemas.microsoft.com/office/powerpoint/2010/main" val="322429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endParaRPr lang="en-US" sz="2800" b="1" dirty="0" smtClean="0"/>
          </a:p>
          <a:p>
            <a:r>
              <a:rPr lang="en-US" sz="2800" b="1" dirty="0" smtClean="0"/>
              <a:t>In the document provided, you will find 5 examples.</a:t>
            </a:r>
          </a:p>
          <a:p>
            <a:r>
              <a:rPr lang="en-US" sz="2800" b="1" dirty="0" smtClean="0"/>
              <a:t>Your job is to create PROPERLY FORMATTED Works Cited entries for those five examples. Use the information in this </a:t>
            </a:r>
            <a:r>
              <a:rPr lang="en-US" sz="2800" b="1" dirty="0" err="1" smtClean="0"/>
              <a:t>powerpoint</a:t>
            </a:r>
            <a:r>
              <a:rPr lang="en-US" sz="2800" b="1" dirty="0" smtClean="0"/>
              <a:t> to make sure your page and entries are the way they should be.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384476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“MLA Citation – The Works Cited Page.”</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187095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t>Write about the following:</a:t>
            </a:r>
          </a:p>
          <a:p>
            <a:pPr marL="0" indent="0" algn="ctr">
              <a:buNone/>
            </a:pPr>
            <a:endParaRPr lang="en-US" sz="1200" b="1" dirty="0"/>
          </a:p>
          <a:p>
            <a:pPr marL="0" indent="0" algn="ctr">
              <a:buNone/>
            </a:pPr>
            <a:r>
              <a:rPr lang="en-US" sz="4000" b="1" dirty="0" smtClean="0"/>
              <a:t>What is one valuable thing you have learned from the last 3 days of lessons that you did not already know? Why would you say it is valuable? How will you use it in the future?</a:t>
            </a:r>
            <a:endParaRPr lang="en-US" sz="40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8/22/18</a:t>
            </a:r>
            <a:endParaRPr lang="en-US" sz="2400" b="1" dirty="0"/>
          </a:p>
        </p:txBody>
      </p:sp>
    </p:spTree>
    <p:extLst>
      <p:ext uri="{BB962C8B-B14F-4D97-AF65-F5344CB8AC3E}">
        <p14:creationId xmlns:p14="http://schemas.microsoft.com/office/powerpoint/2010/main" val="25669804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a:t>
            </a:r>
            <a:endParaRPr lang="en-US" b="1" dirty="0"/>
          </a:p>
        </p:txBody>
      </p:sp>
      <p:sp>
        <p:nvSpPr>
          <p:cNvPr id="5" name="Content Placeholder 4"/>
          <p:cNvSpPr>
            <a:spLocks noGrp="1"/>
          </p:cNvSpPr>
          <p:nvPr>
            <p:ph idx="1"/>
          </p:nvPr>
        </p:nvSpPr>
        <p:spPr/>
        <p:txBody>
          <a:bodyPr>
            <a:normAutofit/>
          </a:bodyPr>
          <a:lstStyle/>
          <a:p>
            <a:pPr marL="0" indent="0" algn="ctr">
              <a:buNone/>
            </a:pPr>
            <a:r>
              <a:rPr lang="en-US" sz="6000" b="1" dirty="0" smtClean="0"/>
              <a:t>NO</a:t>
            </a:r>
          </a:p>
          <a:p>
            <a:pPr marL="0" indent="0" algn="ctr">
              <a:buNone/>
            </a:pPr>
            <a:r>
              <a:rPr lang="en-US" sz="6000" b="1" dirty="0" smtClean="0"/>
              <a:t>START-UP</a:t>
            </a:r>
          </a:p>
          <a:p>
            <a:pPr marL="0" indent="0" algn="ctr">
              <a:buNone/>
            </a:pPr>
            <a:r>
              <a:rPr lang="en-US" sz="6000" b="1" dirty="0" smtClean="0"/>
              <a:t>TODAY</a:t>
            </a:r>
            <a:endParaRPr lang="en-US" sz="60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8/24/18</a:t>
            </a:r>
            <a:endParaRPr lang="en-US" sz="2400" b="1" dirty="0"/>
          </a:p>
        </p:txBody>
      </p:sp>
    </p:spTree>
    <p:extLst>
      <p:ext uri="{BB962C8B-B14F-4D97-AF65-F5344CB8AC3E}">
        <p14:creationId xmlns:p14="http://schemas.microsoft.com/office/powerpoint/2010/main" val="164850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latin typeface="Arial Black" panose="020B0A04020102020204" pitchFamily="34" charset="0"/>
              </a:rPr>
              <a:t>QUIZ TIME</a:t>
            </a:r>
            <a:endParaRPr lang="en-US" dirty="0">
              <a:latin typeface="Arial Black" panose="020B0A04020102020204" pitchFamily="34" charset="0"/>
            </a:endParaRPr>
          </a:p>
        </p:txBody>
      </p:sp>
      <p:sp>
        <p:nvSpPr>
          <p:cNvPr id="3" name="Content Placeholder 2"/>
          <p:cNvSpPr>
            <a:spLocks noGrp="1"/>
          </p:cNvSpPr>
          <p:nvPr>
            <p:ph idx="1"/>
          </p:nvPr>
        </p:nvSpPr>
        <p:spPr>
          <a:xfrm>
            <a:off x="457200" y="944562"/>
            <a:ext cx="8229600" cy="5181601"/>
          </a:xfrm>
        </p:spPr>
        <p:txBody>
          <a:bodyPr>
            <a:normAutofit fontScale="92500" lnSpcReduction="20000"/>
          </a:bodyPr>
          <a:lstStyle/>
          <a:p>
            <a:r>
              <a:rPr lang="en-US" dirty="0" smtClean="0">
                <a:latin typeface="Arial Black" panose="020B0A04020102020204" pitchFamily="34" charset="0"/>
              </a:rPr>
              <a:t>In your Google Classroom, you will find a Google Form titled “MLA Formatted Citation.”</a:t>
            </a:r>
          </a:p>
          <a:p>
            <a:r>
              <a:rPr lang="en-US" dirty="0" smtClean="0">
                <a:latin typeface="Arial Black" panose="020B0A04020102020204" pitchFamily="34" charset="0"/>
              </a:rPr>
              <a:t>This is your QUIZ!</a:t>
            </a:r>
          </a:p>
          <a:p>
            <a:r>
              <a:rPr lang="en-US" dirty="0" smtClean="0">
                <a:latin typeface="Arial Black" panose="020B0A04020102020204" pitchFamily="34" charset="0"/>
              </a:rPr>
              <a:t>There are 20 multiple choice questions and 2 short answer questions.</a:t>
            </a:r>
          </a:p>
          <a:p>
            <a:r>
              <a:rPr lang="en-US" dirty="0" smtClean="0">
                <a:latin typeface="Arial Black" panose="020B0A04020102020204" pitchFamily="34" charset="0"/>
              </a:rPr>
              <a:t>The total value of the quiz is 50 points as an assessment.</a:t>
            </a:r>
          </a:p>
          <a:p>
            <a:pPr lvl="1"/>
            <a:r>
              <a:rPr lang="en-US" dirty="0" smtClean="0">
                <a:latin typeface="Arial Black" panose="020B0A04020102020204" pitchFamily="34" charset="0"/>
              </a:rPr>
              <a:t>This is the most valuable assignment you have been given in this class so far, so TAKE YOUR TIME!</a:t>
            </a:r>
            <a:endParaRPr lang="en-US" dirty="0">
              <a:latin typeface="Arial Black" panose="020B0A04020102020204" pitchFamily="34" charset="0"/>
            </a:endParaRPr>
          </a:p>
        </p:txBody>
      </p:sp>
    </p:spTree>
    <p:extLst>
      <p:ext uri="{BB962C8B-B14F-4D97-AF65-F5344CB8AC3E}">
        <p14:creationId xmlns:p14="http://schemas.microsoft.com/office/powerpoint/2010/main" val="25981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latin typeface="Arial Black" panose="020B0A04020102020204" pitchFamily="34" charset="0"/>
              </a:rPr>
              <a:t>Review</a:t>
            </a:r>
            <a:endParaRPr lang="en-US" dirty="0">
              <a:latin typeface="Arial Black" panose="020B0A04020102020204" pitchFamily="34" charset="0"/>
            </a:endParaRPr>
          </a:p>
        </p:txBody>
      </p:sp>
      <p:sp>
        <p:nvSpPr>
          <p:cNvPr id="3" name="Content Placeholder 2"/>
          <p:cNvSpPr>
            <a:spLocks noGrp="1"/>
          </p:cNvSpPr>
          <p:nvPr>
            <p:ph idx="1"/>
          </p:nvPr>
        </p:nvSpPr>
        <p:spPr>
          <a:xfrm>
            <a:off x="457200" y="944562"/>
            <a:ext cx="8229600" cy="5684838"/>
          </a:xfrm>
        </p:spPr>
        <p:txBody>
          <a:bodyPr>
            <a:normAutofit fontScale="77500" lnSpcReduction="20000"/>
          </a:bodyPr>
          <a:lstStyle/>
          <a:p>
            <a:pPr marL="0" indent="0" algn="ctr">
              <a:buNone/>
            </a:pPr>
            <a:r>
              <a:rPr lang="en-US" dirty="0" smtClean="0">
                <a:latin typeface="Arial Black" panose="020B0A04020102020204" pitchFamily="34" charset="0"/>
              </a:rPr>
              <a:t>Let’s go over a few common mistakes I saw in your work this week with regard to citation.</a:t>
            </a:r>
          </a:p>
          <a:p>
            <a:pPr marL="0" indent="0" algn="ctr">
              <a:buNone/>
            </a:pPr>
            <a:endParaRPr lang="en-US" sz="2000" dirty="0">
              <a:latin typeface="Arial Black" panose="020B0A04020102020204" pitchFamily="34" charset="0"/>
            </a:endParaRPr>
          </a:p>
          <a:p>
            <a:r>
              <a:rPr lang="en-US" sz="2800" dirty="0" smtClean="0">
                <a:latin typeface="Arial Black" panose="020B0A04020102020204" pitchFamily="34" charset="0"/>
              </a:rPr>
              <a:t>If there is an AUTHOR LISTED, the LAST name of that author is what goes in your parenthetical. It should also be the FIRST word in the Works Cited entry for that source.</a:t>
            </a:r>
          </a:p>
          <a:p>
            <a:pPr lvl="1"/>
            <a:r>
              <a:rPr lang="en-US" sz="2400" dirty="0" smtClean="0">
                <a:latin typeface="Arial Black" panose="020B0A04020102020204" pitchFamily="34" charset="0"/>
              </a:rPr>
              <a:t>EX: (Jones 32).</a:t>
            </a:r>
          </a:p>
          <a:p>
            <a:pPr lvl="1"/>
            <a:r>
              <a:rPr lang="en-US" sz="2400" dirty="0" smtClean="0">
                <a:latin typeface="Arial Black" panose="020B0A04020102020204" pitchFamily="34" charset="0"/>
              </a:rPr>
              <a:t>EX: Jones, James. “Learning to Cite.” </a:t>
            </a:r>
            <a:r>
              <a:rPr lang="en-US" sz="2400" i="1" dirty="0" smtClean="0">
                <a:latin typeface="Arial Black" panose="020B0A04020102020204" pitchFamily="34" charset="0"/>
              </a:rPr>
              <a:t>The Great Big Book of Citation.</a:t>
            </a:r>
            <a:r>
              <a:rPr lang="en-US" sz="2400" dirty="0" smtClean="0">
                <a:latin typeface="Arial Black" panose="020B0A04020102020204" pitchFamily="34" charset="0"/>
              </a:rPr>
              <a:t> McElroy Publications, 2018.</a:t>
            </a:r>
          </a:p>
          <a:p>
            <a:r>
              <a:rPr lang="en-US" sz="2800" dirty="0" smtClean="0">
                <a:latin typeface="Arial Black" panose="020B0A04020102020204" pitchFamily="34" charset="0"/>
              </a:rPr>
              <a:t>If there is NO AUTHOR LISTED, the FIRST WORD in the title of the article is what goes in your parenthetical and it should be IN QUOTATION MARKS. It should also be the FIRST word in the Works Cited entry for that source.</a:t>
            </a:r>
          </a:p>
          <a:p>
            <a:pPr lvl="1"/>
            <a:r>
              <a:rPr lang="en-US" sz="2500" dirty="0" smtClean="0">
                <a:latin typeface="Arial Black" panose="020B0A04020102020204" pitchFamily="34" charset="0"/>
              </a:rPr>
              <a:t>EX: (“Learning” 32).</a:t>
            </a:r>
          </a:p>
          <a:p>
            <a:pPr lvl="1"/>
            <a:r>
              <a:rPr lang="en-US" sz="2500" dirty="0" smtClean="0">
                <a:latin typeface="Arial Black" panose="020B0A04020102020204" pitchFamily="34" charset="0"/>
              </a:rPr>
              <a:t>EX: “Learning to Cite.” </a:t>
            </a:r>
            <a:r>
              <a:rPr lang="en-US" sz="2500" i="1" dirty="0" smtClean="0">
                <a:latin typeface="Arial Black" panose="020B0A04020102020204" pitchFamily="34" charset="0"/>
              </a:rPr>
              <a:t>The Great Big Book of Citation. </a:t>
            </a:r>
            <a:r>
              <a:rPr lang="en-US" sz="2500" dirty="0" smtClean="0">
                <a:latin typeface="Arial Black" panose="020B0A04020102020204" pitchFamily="34" charset="0"/>
              </a:rPr>
              <a:t>McElroy Publications, 2018. </a:t>
            </a:r>
          </a:p>
          <a:p>
            <a:endParaRPr lang="en-US" dirty="0">
              <a:latin typeface="Arial Black" panose="020B0A04020102020204" pitchFamily="34" charset="0"/>
            </a:endParaRPr>
          </a:p>
        </p:txBody>
      </p:sp>
    </p:spTree>
    <p:extLst>
      <p:ext uri="{BB962C8B-B14F-4D97-AF65-F5344CB8AC3E}">
        <p14:creationId xmlns:p14="http://schemas.microsoft.com/office/powerpoint/2010/main" val="273149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latin typeface="Arial Black" panose="020B0A04020102020204" pitchFamily="34" charset="0"/>
              </a:rPr>
              <a:t>Review (Continued)</a:t>
            </a:r>
            <a:endParaRPr lang="en-US" dirty="0">
              <a:latin typeface="Arial Black" panose="020B0A04020102020204" pitchFamily="34" charset="0"/>
            </a:endParaRPr>
          </a:p>
        </p:txBody>
      </p:sp>
      <p:sp>
        <p:nvSpPr>
          <p:cNvPr id="3" name="Content Placeholder 2"/>
          <p:cNvSpPr>
            <a:spLocks noGrp="1"/>
          </p:cNvSpPr>
          <p:nvPr>
            <p:ph idx="1"/>
          </p:nvPr>
        </p:nvSpPr>
        <p:spPr>
          <a:xfrm>
            <a:off x="457200" y="944562"/>
            <a:ext cx="8229600" cy="5684838"/>
          </a:xfrm>
        </p:spPr>
        <p:txBody>
          <a:bodyPr>
            <a:normAutofit fontScale="85000" lnSpcReduction="10000"/>
          </a:bodyPr>
          <a:lstStyle/>
          <a:p>
            <a:r>
              <a:rPr lang="en-US" dirty="0" smtClean="0">
                <a:latin typeface="Arial Black" panose="020B0A04020102020204" pitchFamily="34" charset="0"/>
              </a:rPr>
              <a:t>If you mention the name of the source author IN YOUR SENTENCE, your parenthetical needs NOTHING BUT THE PAGE or PARAGRAPH NUMBER.</a:t>
            </a:r>
          </a:p>
          <a:p>
            <a:pPr lvl="1"/>
            <a:r>
              <a:rPr lang="en-US" dirty="0" smtClean="0">
                <a:latin typeface="Arial Black" panose="020B0A04020102020204" pitchFamily="34" charset="0"/>
              </a:rPr>
              <a:t>EX: (65).</a:t>
            </a:r>
          </a:p>
          <a:p>
            <a:r>
              <a:rPr lang="en-US" dirty="0">
                <a:latin typeface="Arial Black" panose="020B0A04020102020204" pitchFamily="34" charset="0"/>
              </a:rPr>
              <a:t>The PERIOD that ends your sentence should be placed AFTER YOUR PARENTHETICAL.</a:t>
            </a:r>
          </a:p>
          <a:p>
            <a:pPr lvl="1"/>
            <a:r>
              <a:rPr lang="en-US" dirty="0">
                <a:latin typeface="Arial Black" panose="020B0A04020102020204" pitchFamily="34" charset="0"/>
              </a:rPr>
              <a:t>EX: (Jones 32</a:t>
            </a:r>
            <a:r>
              <a:rPr lang="en-US" dirty="0" smtClean="0">
                <a:latin typeface="Arial Black" panose="020B0A04020102020204" pitchFamily="34" charset="0"/>
              </a:rPr>
              <a:t>).</a:t>
            </a:r>
          </a:p>
          <a:p>
            <a:r>
              <a:rPr lang="en-US" dirty="0" smtClean="0">
                <a:latin typeface="Arial Black" panose="020B0A04020102020204" pitchFamily="34" charset="0"/>
              </a:rPr>
              <a:t>If there are NO PAGE NUMBERS, you should use PARAGRAPH numbers and identify that in your parenthetical. </a:t>
            </a:r>
          </a:p>
          <a:p>
            <a:pPr lvl="1"/>
            <a:r>
              <a:rPr lang="en-US" dirty="0" smtClean="0">
                <a:latin typeface="Arial Black" panose="020B0A04020102020204" pitchFamily="34" charset="0"/>
              </a:rPr>
              <a:t>EX: (Jones para 65).</a:t>
            </a:r>
            <a:endParaRPr lang="en-US" dirty="0">
              <a:latin typeface="Arial Black" panose="020B0A04020102020204" pitchFamily="34" charset="0"/>
            </a:endParaRPr>
          </a:p>
        </p:txBody>
      </p:sp>
    </p:spTree>
    <p:extLst>
      <p:ext uri="{BB962C8B-B14F-4D97-AF65-F5344CB8AC3E}">
        <p14:creationId xmlns:p14="http://schemas.microsoft.com/office/powerpoint/2010/main" val="386214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latin typeface="Arial Black" panose="020B0A04020102020204" pitchFamily="34" charset="0"/>
              </a:rPr>
              <a:t>Review (Continued)</a:t>
            </a:r>
            <a:endParaRPr lang="en-US" dirty="0">
              <a:latin typeface="Arial Black" panose="020B0A04020102020204" pitchFamily="34" charset="0"/>
            </a:endParaRPr>
          </a:p>
        </p:txBody>
      </p:sp>
      <p:sp>
        <p:nvSpPr>
          <p:cNvPr id="3" name="Content Placeholder 2"/>
          <p:cNvSpPr>
            <a:spLocks noGrp="1"/>
          </p:cNvSpPr>
          <p:nvPr>
            <p:ph idx="1"/>
          </p:nvPr>
        </p:nvSpPr>
        <p:spPr>
          <a:xfrm>
            <a:off x="457200" y="944562"/>
            <a:ext cx="8229600" cy="5684838"/>
          </a:xfrm>
        </p:spPr>
        <p:txBody>
          <a:bodyPr>
            <a:normAutofit fontScale="85000" lnSpcReduction="20000"/>
          </a:bodyPr>
          <a:lstStyle/>
          <a:p>
            <a:r>
              <a:rPr lang="en-US" dirty="0" smtClean="0">
                <a:latin typeface="Arial Black" panose="020B0A04020102020204" pitchFamily="34" charset="0"/>
              </a:rPr>
              <a:t>Be careful of your PUNCTUATION in your Works Cited entries.</a:t>
            </a:r>
          </a:p>
          <a:p>
            <a:pPr lvl="1"/>
            <a:r>
              <a:rPr lang="en-US" dirty="0" smtClean="0">
                <a:latin typeface="Arial Black" panose="020B0A04020102020204" pitchFamily="34" charset="0"/>
              </a:rPr>
              <a:t>There should be a PERIOD after each separate piece of information EXCEPT between the publisher and publication date.</a:t>
            </a:r>
          </a:p>
          <a:p>
            <a:pPr lvl="1"/>
            <a:r>
              <a:rPr lang="en-US" dirty="0" smtClean="0">
                <a:latin typeface="Arial Black" panose="020B0A04020102020204" pitchFamily="34" charset="0"/>
              </a:rPr>
              <a:t>EX</a:t>
            </a:r>
            <a:r>
              <a:rPr lang="en-US" dirty="0">
                <a:latin typeface="Arial Black" panose="020B0A04020102020204" pitchFamily="34" charset="0"/>
              </a:rPr>
              <a:t>: Jones, James</a:t>
            </a:r>
            <a:r>
              <a:rPr lang="en-US" dirty="0">
                <a:solidFill>
                  <a:srgbClr val="FF0000"/>
                </a:solidFill>
                <a:latin typeface="Arial Black" panose="020B0A04020102020204" pitchFamily="34" charset="0"/>
              </a:rPr>
              <a:t>.</a:t>
            </a:r>
            <a:r>
              <a:rPr lang="en-US" dirty="0">
                <a:latin typeface="Arial Black" panose="020B0A04020102020204" pitchFamily="34" charset="0"/>
              </a:rPr>
              <a:t> “Learning to Cite</a:t>
            </a:r>
            <a:r>
              <a:rPr lang="en-US" dirty="0">
                <a:solidFill>
                  <a:srgbClr val="FF0000"/>
                </a:solidFill>
                <a:latin typeface="Arial Black" panose="020B0A04020102020204" pitchFamily="34" charset="0"/>
              </a:rPr>
              <a:t>.</a:t>
            </a:r>
            <a:r>
              <a:rPr lang="en-US" dirty="0">
                <a:latin typeface="Arial Black" panose="020B0A04020102020204" pitchFamily="34" charset="0"/>
              </a:rPr>
              <a:t>” The Great Big Book of Citation</a:t>
            </a:r>
            <a:r>
              <a:rPr lang="en-US" dirty="0">
                <a:solidFill>
                  <a:srgbClr val="FF0000"/>
                </a:solidFill>
                <a:latin typeface="Arial Black" panose="020B0A04020102020204" pitchFamily="34" charset="0"/>
              </a:rPr>
              <a:t>.</a:t>
            </a:r>
            <a:r>
              <a:rPr lang="en-US" dirty="0">
                <a:latin typeface="Arial Black" panose="020B0A04020102020204" pitchFamily="34" charset="0"/>
              </a:rPr>
              <a:t> McElroy Publications</a:t>
            </a:r>
            <a:r>
              <a:rPr lang="en-US" dirty="0">
                <a:solidFill>
                  <a:srgbClr val="FF0000"/>
                </a:solidFill>
                <a:latin typeface="Arial Black" panose="020B0A04020102020204" pitchFamily="34" charset="0"/>
              </a:rPr>
              <a:t>,</a:t>
            </a:r>
            <a:r>
              <a:rPr lang="en-US" dirty="0">
                <a:latin typeface="Arial Black" panose="020B0A04020102020204" pitchFamily="34" charset="0"/>
              </a:rPr>
              <a:t> 2018</a:t>
            </a:r>
            <a:r>
              <a:rPr lang="en-US" dirty="0" smtClean="0">
                <a:solidFill>
                  <a:srgbClr val="FF0000"/>
                </a:solidFill>
                <a:latin typeface="Arial Black" panose="020B0A04020102020204" pitchFamily="34" charset="0"/>
              </a:rPr>
              <a:t>.</a:t>
            </a:r>
          </a:p>
          <a:p>
            <a:r>
              <a:rPr lang="en-US" dirty="0" smtClean="0">
                <a:latin typeface="Arial Black" panose="020B0A04020102020204" pitchFamily="34" charset="0"/>
              </a:rPr>
              <a:t>Don’t forget to add a HANGING INDENT to your Works Cited </a:t>
            </a:r>
            <a:r>
              <a:rPr lang="en-US" smtClean="0">
                <a:latin typeface="Arial Black" panose="020B0A04020102020204" pitchFamily="34" charset="0"/>
              </a:rPr>
              <a:t>entries.</a:t>
            </a:r>
          </a:p>
          <a:p>
            <a:pPr marL="0" indent="0">
              <a:buNone/>
            </a:pPr>
            <a:endParaRPr lang="en-US" dirty="0" smtClean="0">
              <a:latin typeface="Arial Black" panose="020B0A04020102020204" pitchFamily="34" charset="0"/>
            </a:endParaRPr>
          </a:p>
          <a:p>
            <a:pPr marL="0" indent="0">
              <a:buNone/>
            </a:pPr>
            <a:r>
              <a:rPr lang="en-US" dirty="0">
                <a:latin typeface="Arial Black" panose="020B0A04020102020204" pitchFamily="34" charset="0"/>
              </a:rPr>
              <a:t>Jones, James. “Learning to Cite.” </a:t>
            </a:r>
            <a:r>
              <a:rPr lang="en-US" dirty="0" smtClean="0">
                <a:latin typeface="Arial Black" panose="020B0A04020102020204" pitchFamily="34" charset="0"/>
              </a:rPr>
              <a:t>The</a:t>
            </a:r>
          </a:p>
          <a:p>
            <a:pPr marL="0" indent="0">
              <a:buNone/>
            </a:pPr>
            <a:r>
              <a:rPr lang="en-US" dirty="0">
                <a:latin typeface="Arial Black" panose="020B0A04020102020204" pitchFamily="34" charset="0"/>
              </a:rPr>
              <a:t> </a:t>
            </a:r>
            <a:r>
              <a:rPr lang="en-US" dirty="0" smtClean="0">
                <a:latin typeface="Arial Black" panose="020B0A04020102020204" pitchFamily="34" charset="0"/>
              </a:rPr>
              <a:t>    </a:t>
            </a:r>
            <a:r>
              <a:rPr lang="en-US" dirty="0">
                <a:latin typeface="Arial Black" panose="020B0A04020102020204" pitchFamily="34" charset="0"/>
              </a:rPr>
              <a:t>Great Big Book of Citation. </a:t>
            </a:r>
            <a:r>
              <a:rPr lang="en-US" dirty="0" smtClean="0">
                <a:latin typeface="Arial Black" panose="020B0A04020102020204" pitchFamily="34" charset="0"/>
              </a:rPr>
              <a:t>McElroy</a:t>
            </a:r>
          </a:p>
          <a:p>
            <a:pPr marL="0" indent="0">
              <a:buNone/>
            </a:pPr>
            <a:r>
              <a:rPr lang="en-US" dirty="0">
                <a:latin typeface="Arial Black" panose="020B0A04020102020204" pitchFamily="34" charset="0"/>
              </a:rPr>
              <a:t> </a:t>
            </a:r>
            <a:r>
              <a:rPr lang="en-US" dirty="0" smtClean="0">
                <a:latin typeface="Arial Black" panose="020B0A04020102020204" pitchFamily="34" charset="0"/>
              </a:rPr>
              <a:t>    </a:t>
            </a:r>
            <a:r>
              <a:rPr lang="en-US" dirty="0">
                <a:latin typeface="Arial Black" panose="020B0A04020102020204" pitchFamily="34" charset="0"/>
              </a:rPr>
              <a:t>Publications, 2018.</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03676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Exit Ticket</a:t>
            </a:r>
            <a:endParaRPr lang="en-US" b="1" dirty="0"/>
          </a:p>
        </p:txBody>
      </p:sp>
      <p:sp>
        <p:nvSpPr>
          <p:cNvPr id="5" name="Content Placeholder 4"/>
          <p:cNvSpPr>
            <a:spLocks noGrp="1"/>
          </p:cNvSpPr>
          <p:nvPr>
            <p:ph idx="1"/>
          </p:nvPr>
        </p:nvSpPr>
        <p:spPr/>
        <p:txBody>
          <a:bodyPr>
            <a:normAutofit/>
          </a:bodyPr>
          <a:lstStyle/>
          <a:p>
            <a:pPr marL="0" indent="0" algn="ctr">
              <a:buNone/>
            </a:pPr>
            <a:r>
              <a:rPr lang="en-US" sz="6000" b="1" dirty="0" smtClean="0"/>
              <a:t>NO</a:t>
            </a:r>
          </a:p>
          <a:p>
            <a:pPr marL="0" indent="0" algn="ctr">
              <a:buNone/>
            </a:pPr>
            <a:r>
              <a:rPr lang="en-US" sz="6000" b="1" dirty="0" smtClean="0"/>
              <a:t>EXIT TICKET</a:t>
            </a:r>
          </a:p>
          <a:p>
            <a:pPr marL="0" indent="0" algn="ctr">
              <a:buNone/>
            </a:pPr>
            <a:r>
              <a:rPr lang="en-US" sz="6000" b="1" dirty="0" smtClean="0"/>
              <a:t>TODAY</a:t>
            </a:r>
            <a:endParaRPr lang="en-US" sz="60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8/24/18</a:t>
            </a:r>
            <a:endParaRPr lang="en-US" sz="2400" b="1" dirty="0"/>
          </a:p>
        </p:txBody>
      </p:sp>
    </p:spTree>
    <p:extLst>
      <p:ext uri="{BB962C8B-B14F-4D97-AF65-F5344CB8AC3E}">
        <p14:creationId xmlns:p14="http://schemas.microsoft.com/office/powerpoint/2010/main" val="369783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r>
              <a:rPr lang="en-US" sz="4000" b="1" dirty="0"/>
              <a:t>REASON #1: TO MAKE YOUR RESEARCH CREDIBLE </a:t>
            </a:r>
            <a:endParaRPr lang="en-US" sz="4000" b="1" dirty="0" smtClean="0"/>
          </a:p>
          <a:p>
            <a:pPr lvl="1"/>
            <a:r>
              <a:rPr lang="en-US" sz="3600" b="1" dirty="0" smtClean="0"/>
              <a:t>When </a:t>
            </a:r>
            <a:r>
              <a:rPr lang="en-US" sz="3600" b="1" dirty="0"/>
              <a:t>writing, it is easy to say what you think to be true, or what you believe will happen. Your reader, however, may disagree, or may not understand your point. Citing scholarly, reputable sources can only enhance the message of your paper, and adds overall credibility to your </a:t>
            </a:r>
            <a:r>
              <a:rPr lang="en-US" sz="3600" b="1" dirty="0" smtClean="0"/>
              <a:t>writing. </a:t>
            </a:r>
          </a:p>
          <a:p>
            <a:endParaRPr lang="en-US" sz="4000" b="1" dirty="0" smtClean="0"/>
          </a:p>
          <a:p>
            <a:r>
              <a:rPr lang="en-US" sz="4000" b="1" dirty="0" smtClean="0"/>
              <a:t>REASON </a:t>
            </a:r>
            <a:r>
              <a:rPr lang="en-US" sz="4000" b="1" dirty="0"/>
              <a:t>#2: TO SHOW YOU KNOW WHAT YOU’RE TALKING ABOUT </a:t>
            </a:r>
            <a:endParaRPr lang="en-US" sz="4000" b="1" dirty="0" smtClean="0"/>
          </a:p>
          <a:p>
            <a:pPr lvl="1"/>
            <a:r>
              <a:rPr lang="en-US" sz="3600" b="1" dirty="0" smtClean="0"/>
              <a:t>Your teacher </a:t>
            </a:r>
            <a:r>
              <a:rPr lang="en-US" sz="3600" b="1" dirty="0"/>
              <a:t>gives you an assignment and expects you to do it. Finding credible sources, incorporating the material into your own paper, and citing the sources not only shows that you are knowledgeable about the subject matter and content, but also shows that you did what you were tasked with doing. </a:t>
            </a:r>
            <a:endParaRPr lang="en-US" sz="3600" b="1" dirty="0" smtClean="0"/>
          </a:p>
        </p:txBody>
      </p:sp>
    </p:spTree>
    <p:extLst>
      <p:ext uri="{BB962C8B-B14F-4D97-AF65-F5344CB8AC3E}">
        <p14:creationId xmlns:p14="http://schemas.microsoft.com/office/powerpoint/2010/main" val="123812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r>
              <a:rPr lang="en-US" sz="4000" b="1" dirty="0" smtClean="0"/>
              <a:t>REASON </a:t>
            </a:r>
            <a:r>
              <a:rPr lang="en-US" sz="4000" b="1" dirty="0"/>
              <a:t>#3: TO GIVE CREDIT WHERE CREDIT IS DUE </a:t>
            </a:r>
            <a:endParaRPr lang="en-US" sz="4000" b="1" dirty="0" smtClean="0"/>
          </a:p>
          <a:p>
            <a:pPr lvl="1"/>
            <a:r>
              <a:rPr lang="en-US" sz="3600" b="1" dirty="0" smtClean="0"/>
              <a:t>Chances </a:t>
            </a:r>
            <a:r>
              <a:rPr lang="en-US" sz="3600" b="1" dirty="0"/>
              <a:t>are, the researchers and scholars you quote in your own work have spent countless hours and numerous years developing their work. Why would you not give them the credit they deserve? </a:t>
            </a:r>
            <a:r>
              <a:rPr lang="en-US" sz="3600" b="1" dirty="0" smtClean="0"/>
              <a:t>The </a:t>
            </a:r>
            <a:r>
              <a:rPr lang="en-US" sz="3600" b="1" dirty="0"/>
              <a:t>work of other researchers is available for all to use as they see fit and necessary, but remember to give the credit to the person who deserves it. </a:t>
            </a:r>
            <a:endParaRPr lang="en-US" sz="3600" b="1" dirty="0" smtClean="0"/>
          </a:p>
          <a:p>
            <a:pPr marL="457200" lvl="1" indent="0">
              <a:buNone/>
            </a:pPr>
            <a:endParaRPr lang="en-US" sz="3600" b="1" dirty="0" smtClean="0"/>
          </a:p>
          <a:p>
            <a:r>
              <a:rPr lang="en-US" sz="4000" b="1" dirty="0" smtClean="0"/>
              <a:t>REASON </a:t>
            </a:r>
            <a:r>
              <a:rPr lang="en-US" sz="4000" b="1" dirty="0"/>
              <a:t>#4: TO SERVE AS A REFERENCE FOR </a:t>
            </a:r>
            <a:r>
              <a:rPr lang="en-US" sz="4000" b="1" dirty="0" smtClean="0"/>
              <a:t>OTHERS</a:t>
            </a:r>
          </a:p>
          <a:p>
            <a:pPr lvl="1"/>
            <a:r>
              <a:rPr lang="en-US" sz="3600" b="1" dirty="0" smtClean="0"/>
              <a:t> </a:t>
            </a:r>
            <a:r>
              <a:rPr lang="en-US" sz="3600" b="1" dirty="0"/>
              <a:t>The sources listed at the end of your writing can serve as a resource for others who may be interested in the same topic as you. With your properly cited paper, any one should be able to locate the sources you used.</a:t>
            </a:r>
            <a:endParaRPr lang="en-US" sz="3600" b="1" dirty="0" smtClean="0"/>
          </a:p>
        </p:txBody>
      </p:sp>
    </p:spTree>
    <p:extLst>
      <p:ext uri="{BB962C8B-B14F-4D97-AF65-F5344CB8AC3E}">
        <p14:creationId xmlns:p14="http://schemas.microsoft.com/office/powerpoint/2010/main" val="24790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sz="4000" b="1" dirty="0" smtClean="0"/>
              <a:t>Plagiarism – The use of someone else’s research or information without proper citation.</a:t>
            </a:r>
          </a:p>
          <a:p>
            <a:r>
              <a:rPr lang="en-US" sz="4000" b="1" dirty="0" smtClean="0"/>
              <a:t>Accidental Plagiarism – Using someone else’s </a:t>
            </a:r>
            <a:r>
              <a:rPr lang="en-US" sz="4000" b="1" dirty="0"/>
              <a:t>research or information </a:t>
            </a:r>
            <a:r>
              <a:rPr lang="en-US" sz="4000" b="1" dirty="0" smtClean="0"/>
              <a:t>and </a:t>
            </a:r>
            <a:r>
              <a:rPr lang="en-US" sz="4000" b="1" i="1" dirty="0" smtClean="0"/>
              <a:t>citing improperly.</a:t>
            </a:r>
          </a:p>
          <a:p>
            <a:r>
              <a:rPr lang="en-US" sz="4000" b="1" dirty="0" smtClean="0"/>
              <a:t>Intentional Plagiarism – </a:t>
            </a:r>
            <a:r>
              <a:rPr lang="en-US" sz="4000" b="1" i="1" dirty="0" smtClean="0"/>
              <a:t>Knowingly</a:t>
            </a:r>
            <a:r>
              <a:rPr lang="en-US" sz="4000" b="1" dirty="0" smtClean="0"/>
              <a:t> copying someone else’s </a:t>
            </a:r>
            <a:r>
              <a:rPr lang="en-US" sz="4000" b="1" dirty="0"/>
              <a:t>research or information </a:t>
            </a:r>
            <a:r>
              <a:rPr lang="en-US" sz="4000" b="1" dirty="0" smtClean="0"/>
              <a:t>and claiming it as your own </a:t>
            </a:r>
            <a:r>
              <a:rPr lang="en-US" sz="4000" b="1" i="1" dirty="0" smtClean="0"/>
              <a:t>with no attempt to give them credit</a:t>
            </a:r>
            <a:r>
              <a:rPr lang="en-US" sz="4000" b="1" dirty="0" smtClean="0"/>
              <a:t>.</a:t>
            </a:r>
          </a:p>
        </p:txBody>
      </p:sp>
    </p:spTree>
    <p:extLst>
      <p:ext uri="{BB962C8B-B14F-4D97-AF65-F5344CB8AC3E}">
        <p14:creationId xmlns:p14="http://schemas.microsoft.com/office/powerpoint/2010/main" val="261726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8684</TotalTime>
  <Words>4491</Words>
  <Application>Microsoft Office PowerPoint</Application>
  <PresentationFormat>On-screen Show (4:3)</PresentationFormat>
  <Paragraphs>440</Paragraphs>
  <Slides>69</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MS PGothic</vt:lpstr>
      <vt:lpstr>Arial</vt:lpstr>
      <vt:lpstr>Arial Black</vt:lpstr>
      <vt:lpstr>Book Antiqua</vt:lpstr>
      <vt:lpstr>Calibri</vt:lpstr>
      <vt:lpstr>Optima</vt:lpstr>
      <vt:lpstr>Office Theme</vt:lpstr>
      <vt:lpstr>Start-Up - Discussion</vt:lpstr>
      <vt:lpstr>Start-Up - Writing</vt:lpstr>
      <vt:lpstr>PowerPoint Presentation</vt:lpstr>
      <vt:lpstr>PowerPoint Presentation</vt:lpstr>
      <vt:lpstr>PowerPoint Presentation</vt:lpstr>
      <vt:lpstr>Today’s Objective</vt:lpstr>
      <vt:lpstr>MLA Citation – The Why</vt:lpstr>
      <vt:lpstr>MLA Citation – The Why</vt:lpstr>
      <vt:lpstr>MLA Citation – The Why</vt:lpstr>
      <vt:lpstr>MLA Citation – The Why</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Why and When</vt:lpstr>
      <vt:lpstr>Homework</vt:lpstr>
      <vt:lpstr>Exit Ticket</vt:lpstr>
      <vt:lpstr>Start-Up - Discussion</vt:lpstr>
      <vt:lpstr>Start-Up - Writing</vt:lpstr>
      <vt:lpstr>PowerPoint Presentation</vt:lpstr>
      <vt:lpstr>PowerPoint Presentation</vt:lpstr>
      <vt:lpstr>PowerPoint Presentation</vt:lpstr>
      <vt:lpstr>Objective</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Homework</vt:lpstr>
      <vt:lpstr>Exit Ticket</vt:lpstr>
      <vt:lpstr>Start-Up - Discussion</vt:lpstr>
      <vt:lpstr>Start-Up - Writing</vt:lpstr>
      <vt:lpstr>PowerPoint Presentation</vt:lpstr>
      <vt:lpstr>PowerPoint Presentation</vt:lpstr>
      <vt:lpstr>PowerPoint Presentation</vt:lpstr>
      <vt:lpstr>Objective</vt:lpstr>
      <vt:lpstr>PowerPoint Presentation</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Homework</vt:lpstr>
      <vt:lpstr>Exit Ticket</vt:lpstr>
      <vt:lpstr>Start-Up</vt:lpstr>
      <vt:lpstr>QUIZ TIME</vt:lpstr>
      <vt:lpstr>Review</vt:lpstr>
      <vt:lpstr>Review (Continued)</vt:lpstr>
      <vt:lpstr>Review (Continued)</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89</cp:revision>
  <cp:lastPrinted>2018-08-10T17:29:56Z</cp:lastPrinted>
  <dcterms:created xsi:type="dcterms:W3CDTF">2016-08-26T15:51:07Z</dcterms:created>
  <dcterms:modified xsi:type="dcterms:W3CDTF">2018-08-23T17:51:58Z</dcterms:modified>
</cp:coreProperties>
</file>