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ED9C3-71E0-490F-B2E7-C755A4BE3C3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204DD-7231-4E3D-8E89-812B2427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8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79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(“Rivers Unlimited)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7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(“The </a:t>
            </a:r>
            <a:r>
              <a:rPr lang="en-US" smtClean="0"/>
              <a:t>New Republic”)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30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AUTHOR’S LAST NAME, THE TITLE OF THE ARTICLE, WEBSITE.URL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54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 – CURRENT MLA FORMAT DOESN’T REQUIRE THE URL AT ALL JUST</a:t>
            </a:r>
            <a:r>
              <a:rPr lang="en-US" baseline="0" dirty="0" smtClean="0"/>
              <a:t> THE WORD WEB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 – THE PARENTHETICAL CITATION AND WORKS CITED ENTRY SHOULD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3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STUDENTS</a:t>
            </a:r>
            <a:r>
              <a:rPr lang="en-US" baseline="0" dirty="0" smtClean="0"/>
              <a:t> NEED MORE PRACTICE GO TO THE LAST SLIDES – OTHERWISE CONTINUE FROM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09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(Chambers</a:t>
            </a:r>
            <a:r>
              <a:rPr lang="en-US" baseline="0" dirty="0" smtClean="0"/>
              <a:t> 11).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51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(Ziegler 423).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4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(“Rivers”)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204DD-7231-4E3D-8E89-812B242718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4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4F8A94-DE6D-45C0-A2C5-FBDB82940E4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7EBCFB-C02C-4590-AA15-03815FB5CE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MLA Works Cited </a:t>
            </a:r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/>
              <a:t>1</a:t>
            </a:r>
            <a:r>
              <a:rPr lang="en-US" sz="4400" dirty="0"/>
              <a:t>. What is plagiarism? </a:t>
            </a:r>
          </a:p>
          <a:p>
            <a:r>
              <a:rPr lang="en-US" sz="4400" dirty="0" smtClean="0"/>
              <a:t>2</a:t>
            </a:r>
            <a:r>
              <a:rPr lang="en-US" sz="4400" dirty="0"/>
              <a:t>. How do you avoid plagiarism? </a:t>
            </a:r>
          </a:p>
          <a:p>
            <a:r>
              <a:rPr lang="en-US" sz="4400" dirty="0" smtClean="0"/>
              <a:t>3</a:t>
            </a:r>
            <a:r>
              <a:rPr lang="en-US" sz="4400" dirty="0"/>
              <a:t>. What does MLA stand for? </a:t>
            </a:r>
            <a:endParaRPr lang="en-US" sz="4400" dirty="0" smtClean="0"/>
          </a:p>
          <a:p>
            <a:r>
              <a:rPr lang="en-US" sz="4400" dirty="0" smtClean="0"/>
              <a:t>4</a:t>
            </a:r>
            <a:r>
              <a:rPr lang="en-US" sz="4400" dirty="0"/>
              <a:t>. List 2 reasons why it is important to cite your sources.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4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MLA – Check for Understanding/Review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14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Create two columns on your paper – label column one MY RESPONSE, label column two – TEXTUAL EVIDENCE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219200"/>
          </a:xfrm>
        </p:spPr>
        <p:txBody>
          <a:bodyPr/>
          <a:lstStyle/>
          <a:p>
            <a:r>
              <a:rPr lang="en-US" dirty="0" smtClean="0"/>
              <a:t>“Two Days with No Phone”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77150"/>
              </p:ext>
            </p:extLst>
          </p:nvPr>
        </p:nvGraphicFramePr>
        <p:xfrm>
          <a:off x="381000" y="2819400"/>
          <a:ext cx="86868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MY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TEXTUAL</a:t>
                      </a:r>
                      <a:r>
                        <a:rPr lang="en-US" baseline="0" dirty="0" smtClean="0"/>
                        <a:t> EVIDENCE</a:t>
                      </a:r>
                      <a:endParaRPr lang="en-US" dirty="0"/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47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NOW READ “TWO DAYS WITH NO PHONE”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2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001834"/>
              </p:ext>
            </p:extLst>
          </p:nvPr>
        </p:nvGraphicFramePr>
        <p:xfrm>
          <a:off x="457200" y="1524000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TEXTUAL EVIDENCE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responses: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2800" baseline="0" dirty="0" smtClean="0"/>
                        <a:t>Interferes with sleep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“Dr.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Dowdell</a:t>
                      </a:r>
                      <a:r>
                        <a:rPr lang="en-US" sz="2800" baseline="0" dirty="0" smtClean="0"/>
                        <a:t> says that’s it’s common</a:t>
                      </a:r>
                    </a:p>
                    <a:p>
                      <a:r>
                        <a:rPr lang="en-US" sz="2800" baseline="0" dirty="0" smtClean="0"/>
                        <a:t>For teen’s sleep to be interrupted by texts” (“Two Days Without a Phone”)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sz="3600" dirty="0" smtClean="0"/>
              <a:t>WHAT EFFECT MIGHT TOO MUCH TEXTING HAVE ON A STUDENT’S RELATIONSHIP?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036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87292"/>
              </p:ext>
            </p:extLst>
          </p:nvPr>
        </p:nvGraphicFramePr>
        <p:xfrm>
          <a:off x="457200" y="1524000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MY RESPONSE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TEXTUAL</a:t>
                      </a:r>
                      <a:r>
                        <a:rPr lang="en-US" sz="3600" baseline="0" dirty="0" smtClean="0"/>
                        <a:t> EVIDENCE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“sleep texting”?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4863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116332"/>
              </p:ext>
            </p:extLst>
          </p:nvPr>
        </p:nvGraphicFramePr>
        <p:xfrm>
          <a:off x="609600" y="2209800"/>
          <a:ext cx="8077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MY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TEXTUAL EVIDENCE</a:t>
                      </a:r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458200" cy="1219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does the word “adolescents” mean in Dr. </a:t>
            </a:r>
            <a:r>
              <a:rPr lang="en-US" sz="4000" dirty="0" err="1" smtClean="0"/>
              <a:t>Dowdell’s</a:t>
            </a:r>
            <a:r>
              <a:rPr lang="en-US" sz="4000" dirty="0" smtClean="0"/>
              <a:t> quote about sleep needs?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94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785975"/>
              </p:ext>
            </p:extLst>
          </p:nvPr>
        </p:nvGraphicFramePr>
        <p:xfrm>
          <a:off x="457200" y="28194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RESPONSE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TEXTUAL EVIDENCE</a:t>
                      </a:r>
                      <a:endParaRPr lang="en-US" dirty="0"/>
                    </a:p>
                  </a:txBody>
                  <a:tcPr marL="94053" marR="94053"/>
                </a:tc>
              </a:tr>
              <a:tr h="13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053" marR="94053"/>
                </a:tc>
              </a:tr>
              <a:tr h="13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053" marR="94053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Make a prediction about Kenny and </a:t>
            </a:r>
            <a:r>
              <a:rPr lang="en-US" sz="4000" dirty="0" err="1" smtClean="0"/>
              <a:t>Franchesca</a:t>
            </a:r>
            <a:r>
              <a:rPr lang="en-US" sz="4000" dirty="0" smtClean="0"/>
              <a:t>.  Which student is more likely to text less in the future than before the experiment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0689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686800" cy="1447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 teen checks his phone every five minutes, and his mood changes when he doesn’t have access to his phone.  Might he have an addiction?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616259"/>
              </p:ext>
            </p:extLst>
          </p:nvPr>
        </p:nvGraphicFramePr>
        <p:xfrm>
          <a:off x="457200" y="2819400"/>
          <a:ext cx="8229600" cy="337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191000"/>
              </a:tblGrid>
              <a:tr h="675640"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TEXTUAL EVIDENCE</a:t>
                      </a:r>
                      <a:endParaRPr lang="en-US" dirty="0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827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</a:t>
            </a:r>
            <a:r>
              <a:rPr lang="en-US" sz="4000" dirty="0"/>
              <a:t>. A direct quotation written by Chambers found on page 11: </a:t>
            </a:r>
          </a:p>
          <a:p>
            <a:r>
              <a:rPr lang="en-US" sz="4000" dirty="0"/>
              <a:t>At the man’s feet is a sign that reads: “Won’t you help me? I’m cold and homeless. God Bless You”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 “Human beings have been described as symbol-using animals” (Burke 3).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51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2. A paraphrase from Jack Ziegler’s book found on page 423: </a:t>
            </a:r>
          </a:p>
          <a:p>
            <a:r>
              <a:rPr lang="en-US" sz="4000" dirty="0"/>
              <a:t>Both poet-teachers strongly believe in the benefits of dream writing for beginning writers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47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3. A direct quotation found on a webpage titled </a:t>
            </a:r>
            <a:r>
              <a:rPr lang="en-US" sz="4000" dirty="0" smtClean="0"/>
              <a:t>“Rivers” </a:t>
            </a:r>
            <a:r>
              <a:rPr lang="en-US" sz="4000" dirty="0"/>
              <a:t>and accessed on April 30: </a:t>
            </a:r>
          </a:p>
          <a:p>
            <a:r>
              <a:rPr lang="en-US" sz="4000" dirty="0"/>
              <a:t>“Ohio River, Algonquian for ‘beautiful river’, is in the east central United States”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9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When you copy word for word or almost word for word you must . . . ?</a:t>
            </a:r>
            <a:endParaRPr lang="en-US" sz="6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4. A paraphrase from a webpage titled </a:t>
            </a:r>
            <a:r>
              <a:rPr lang="en-US" sz="4400" dirty="0" smtClean="0"/>
              <a:t>“Rivers Unlimited” </a:t>
            </a:r>
            <a:r>
              <a:rPr lang="en-US" sz="4400" dirty="0"/>
              <a:t>found at www.riversunlimited.org/: </a:t>
            </a:r>
          </a:p>
          <a:p>
            <a:r>
              <a:rPr lang="en-US" sz="4400" dirty="0"/>
              <a:t>A group called Rivers Unlimited works to preserve rivers all throughout the state of Ohio </a:t>
            </a:r>
          </a:p>
          <a:p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30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5. A paraphrase from an article in a magazine with no author titled “The New Republic” and found on page 38:  </a:t>
            </a:r>
          </a:p>
          <a:p>
            <a:r>
              <a:rPr lang="en-US" sz="4000" dirty="0"/>
              <a:t>Students learned a full year’s Spanish in ten days using the complete </a:t>
            </a:r>
            <a:r>
              <a:rPr lang="en-US" sz="4000" dirty="0" err="1"/>
              <a:t>supermemory</a:t>
            </a:r>
            <a:r>
              <a:rPr lang="en-US" sz="4000" dirty="0"/>
              <a:t> method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Failure to quote and cite material is called _________________________and will result in a zero on the assignment!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When you cite you use  ______________ if there is one otherwise use ___________________________.  Never cite by ___________________________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True or False – On your works cited page all you need is the web address.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457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True or False – When you cite an author or title in your essay there should be a matching entry in your works cited?</a:t>
            </a:r>
          </a:p>
          <a:p>
            <a:r>
              <a:rPr lang="en-US" sz="4000" dirty="0" smtClean="0"/>
              <a:t>“</a:t>
            </a:r>
            <a:r>
              <a:rPr lang="en-US" sz="4000" dirty="0" smtClean="0"/>
              <a:t>Blah </a:t>
            </a:r>
            <a:r>
              <a:rPr lang="en-US" sz="4000" dirty="0" err="1" smtClean="0"/>
              <a:t>Blah</a:t>
            </a:r>
            <a:r>
              <a:rPr lang="en-US" sz="4000" dirty="0" smtClean="0"/>
              <a:t> </a:t>
            </a:r>
            <a:r>
              <a:rPr lang="en-US" sz="4000" dirty="0" err="1" smtClean="0"/>
              <a:t>Blah</a:t>
            </a:r>
            <a:r>
              <a:rPr lang="en-US" sz="4000" dirty="0" smtClean="0"/>
              <a:t>” (Anderson). In your paper </a:t>
            </a:r>
          </a:p>
          <a:p>
            <a:r>
              <a:rPr lang="en-US" sz="4000" dirty="0" smtClean="0"/>
              <a:t>Then in the works cited</a:t>
            </a:r>
          </a:p>
          <a:p>
            <a:r>
              <a:rPr lang="en-US" sz="4000" dirty="0" smtClean="0"/>
              <a:t>“Teens use their cell phones too much”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85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A Web Site – </a:t>
            </a:r>
          </a:p>
          <a:p>
            <a:r>
              <a:rPr lang="en-US" sz="4400" dirty="0"/>
              <a:t> Author Last Name, First Name. “Title of Web Page.” Website Name. Website Editor or Company, Date created or last revised. Web. Date accessed.</a:t>
            </a:r>
          </a:p>
          <a:p>
            <a:r>
              <a:rPr lang="en-US" sz="4400" dirty="0" smtClean="0"/>
              <a:t>Example</a:t>
            </a:r>
            <a:r>
              <a:rPr lang="en-US" sz="4400" dirty="0"/>
              <a:t>: Cohen, Elizabeth. “Five Ways to Avoid Germs While Traveling.” CNN.com. CNN, 27 Nov. 2008. Web. 28 Nov. 2008.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GO TO THE LAST SLIDES!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219200"/>
          </a:xfrm>
        </p:spPr>
        <p:txBody>
          <a:bodyPr/>
          <a:lstStyle/>
          <a:p>
            <a:r>
              <a:rPr lang="en-US" dirty="0" smtClean="0"/>
              <a:t>MLA PRACTICE (AS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55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USE INFORMATION STATED IN THE TEXT TO SUPPORT YOUR IDEAS.</a:t>
            </a:r>
          </a:p>
          <a:p>
            <a:endParaRPr lang="en-US" dirty="0" smtClean="0"/>
          </a:p>
          <a:p>
            <a:r>
              <a:rPr lang="en-US" dirty="0" smtClean="0"/>
              <a:t>2. ANYTHING TAKEN WORD FOR WORD FROM THE TEXT (OR ALMOST) MUST BE QUOTED AND CITED.</a:t>
            </a:r>
          </a:p>
          <a:p>
            <a:endParaRPr lang="en-US" dirty="0"/>
          </a:p>
          <a:p>
            <a:r>
              <a:rPr lang="en-US" dirty="0" smtClean="0"/>
              <a:t>3.  </a:t>
            </a:r>
            <a:r>
              <a:rPr lang="en-US" smtClean="0"/>
              <a:t>ANYTHING YOU TAKE FROM THE TEXT AND PUT IN YOUR OWN WORDS STILL MUST BE CITED!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TEXTUAL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80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111</TotalTime>
  <Words>750</Words>
  <Application>Microsoft Office PowerPoint</Application>
  <PresentationFormat>On-screen Show (4:3)</PresentationFormat>
  <Paragraphs>85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MLA – Check for Understanding/Review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MLA PRACTICE (AS NEEDED)</vt:lpstr>
      <vt:lpstr>USING TEXTUAL EVIDENCE</vt:lpstr>
      <vt:lpstr>“Two Days with No Phone”</vt:lpstr>
      <vt:lpstr>PowerPoint Presentation</vt:lpstr>
      <vt:lpstr>1. WHAT EFFECT MIGHT TOO MUCH TEXTING HAVE ON A STUDENT’S RELATIONSHIP?</vt:lpstr>
      <vt:lpstr>What is “sleep texting”?</vt:lpstr>
      <vt:lpstr>What does the word “adolescents” mean in Dr. Dowdell’s quote about sleep needs?</vt:lpstr>
      <vt:lpstr>Make a prediction about Kenny and Franchesca.  Which student is more likely to text less in the future than before the experiment</vt:lpstr>
      <vt:lpstr>A teen checks his phone every five minutes, and his mood changes when he doesn’t have access to his phone.  Might he have an addiction?</vt:lpstr>
      <vt:lpstr>Example:  “Human beings have been described as symbol-using animals” (Burke 3).  </vt:lpstr>
      <vt:lpstr>PowerPoint Presentation</vt:lpstr>
      <vt:lpstr>PowerPoint Presentation</vt:lpstr>
      <vt:lpstr>PowerPoint Presentation</vt:lpstr>
      <vt:lpstr>PowerPoint Presentation</vt:lpstr>
    </vt:vector>
  </TitlesOfParts>
  <Company>MUHSD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MUHSD</dc:creator>
  <cp:lastModifiedBy>ELLEN CHIESA</cp:lastModifiedBy>
  <cp:revision>9</cp:revision>
  <dcterms:created xsi:type="dcterms:W3CDTF">2013-11-12T16:04:42Z</dcterms:created>
  <dcterms:modified xsi:type="dcterms:W3CDTF">2014-08-20T15:37:08Z</dcterms:modified>
</cp:coreProperties>
</file>